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93" r:id="rId2"/>
    <p:sldId id="364" r:id="rId3"/>
    <p:sldId id="365" r:id="rId4"/>
    <p:sldId id="366" r:id="rId5"/>
    <p:sldId id="423" r:id="rId6"/>
    <p:sldId id="432" r:id="rId7"/>
    <p:sldId id="426" r:id="rId8"/>
    <p:sldId id="427" r:id="rId9"/>
    <p:sldId id="428" r:id="rId10"/>
    <p:sldId id="429" r:id="rId11"/>
    <p:sldId id="430" r:id="rId12"/>
    <p:sldId id="431" r:id="rId13"/>
    <p:sldId id="422" r:id="rId14"/>
    <p:sldId id="370" r:id="rId15"/>
    <p:sldId id="411" r:id="rId16"/>
    <p:sldId id="414" r:id="rId17"/>
    <p:sldId id="412" r:id="rId18"/>
    <p:sldId id="413" r:id="rId19"/>
    <p:sldId id="379" r:id="rId20"/>
    <p:sldId id="380" r:id="rId21"/>
    <p:sldId id="371" r:id="rId22"/>
    <p:sldId id="410" r:id="rId23"/>
    <p:sldId id="396" r:id="rId24"/>
    <p:sldId id="374" r:id="rId25"/>
    <p:sldId id="375" r:id="rId26"/>
    <p:sldId id="376" r:id="rId27"/>
    <p:sldId id="377" r:id="rId28"/>
    <p:sldId id="406" r:id="rId29"/>
    <p:sldId id="395" r:id="rId30"/>
    <p:sldId id="425" r:id="rId31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29"/>
  </p:normalViewPr>
  <p:slideViewPr>
    <p:cSldViewPr>
      <p:cViewPr varScale="1">
        <p:scale>
          <a:sx n="124" d="100"/>
          <a:sy n="124" d="100"/>
        </p:scale>
        <p:origin x="6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/>
            </a:lvl1pPr>
          </a:lstStyle>
          <a:p>
            <a:r>
              <a:rPr lang="en-US" dirty="0"/>
              <a:t>Climate Change Past &amp; Future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dirty="0"/>
              <a:t>Climate Forcing, Feedback, &amp; Sensitivity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        CSU                   Atmospheric Science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fld id="{9DAA4980-2F19-9F4A-8626-3BCBA7F7D1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74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0052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00675" y="0"/>
            <a:ext cx="420052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A7ABF3C-CE6B-2D43-A1F3-F13195597348}" type="datetime1">
              <a:rPr lang="en-US"/>
              <a:pPr/>
              <a:t>2/7/18</a:t>
            </a:fld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43225" y="522288"/>
            <a:ext cx="3716338" cy="2787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00163" y="3482975"/>
            <a:ext cx="7000875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67538"/>
            <a:ext cx="420052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00675" y="6967538"/>
            <a:ext cx="420052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6801175-84D7-CE4A-B804-D3556C092F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31056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Fall 2006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6AEFBF6-9942-AD49-BB78-E0D4130B0833}" type="datetime1">
              <a:rPr lang="en-US" sz="1200"/>
              <a:pPr/>
              <a:t>2/7/18</a:t>
            </a:fld>
            <a:endParaRPr lang="en-US" sz="1200"/>
          </a:p>
        </p:txBody>
      </p:sp>
      <p:sp>
        <p:nvSpPr>
          <p:cNvPr id="4506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450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4D1C2FC-064C-EE4D-8C6B-E1D9EEA153F8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450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1F37C92-2B13-5F4F-A005-6ECFEEF31FA0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249B89-97F7-4840-8ACA-C65559CC13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86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CA8C8F-4BBD-4D44-A437-0F8DC24523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61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50AAC7-45CF-3E47-9D7D-838164970F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32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A3AF3-3239-6244-B662-416136794E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D708A-B943-6B4E-B24C-26911570CB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94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FF3C0-CD98-DC43-AFA4-A407767E87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28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5A922C-8DFC-F848-9410-DFD120D126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8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2A2610-AD66-0945-86CA-53FBD7C5FF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8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BB4EB2-B73A-A241-9469-0CBEEF4E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77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BDF38F-8013-C54F-A14B-4FA3E5E1F3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77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98070A-3445-B641-A7B6-517B3DC3E7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92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BEFA4552-7236-D442-AEEE-773E08C19FF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0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8.pn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7.emf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jpe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7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6425"/>
            <a:ext cx="7772400" cy="4117975"/>
          </a:xfrm>
        </p:spPr>
        <p:txBody>
          <a:bodyPr/>
          <a:lstStyle/>
          <a:p>
            <a:r>
              <a:rPr lang="en-US" dirty="0"/>
              <a:t>EXPLAIN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1. Climate Sensitivity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10200"/>
            <a:ext cx="6400800" cy="1066800"/>
          </a:xfrm>
        </p:spPr>
        <p:txBody>
          <a:bodyPr/>
          <a:lstStyle/>
          <a:p>
            <a:r>
              <a:rPr lang="en-US" dirty="0"/>
              <a:t>How Many Degrees of Warming </a:t>
            </a:r>
            <a:br>
              <a:rPr lang="en-US" dirty="0"/>
            </a:br>
            <a:r>
              <a:rPr lang="en-US" dirty="0"/>
              <a:t>per Watt/m</a:t>
            </a:r>
            <a:r>
              <a:rPr lang="en-US" baseline="30000" dirty="0"/>
              <a:t>2</a:t>
            </a:r>
            <a:r>
              <a:rPr lang="en-US" dirty="0"/>
              <a:t> of Heating?</a:t>
            </a:r>
          </a:p>
        </p:txBody>
      </p:sp>
    </p:spTree>
    <p:extLst>
      <p:ext uri="{BB962C8B-B14F-4D97-AF65-F5344CB8AC3E}">
        <p14:creationId xmlns:p14="http://schemas.microsoft.com/office/powerpoint/2010/main" val="399109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65" y="1"/>
            <a:ext cx="8991136" cy="928901"/>
          </a:xfrm>
        </p:spPr>
        <p:txBody>
          <a:bodyPr/>
          <a:lstStyle/>
          <a:p>
            <a:r>
              <a:rPr lang="en-US" sz="6000" dirty="0"/>
              <a:t>Effect of Adding CO</a:t>
            </a:r>
            <a:r>
              <a:rPr lang="en-US" sz="6000" baseline="-25000" dirty="0"/>
              <a:t>2</a:t>
            </a:r>
            <a:endParaRPr lang="en-US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6584974" y="1034731"/>
            <a:ext cx="2573013" cy="6324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Font typeface="Arial"/>
              <a:buChar char="•"/>
            </a:pPr>
            <a:r>
              <a:rPr lang="en-US" dirty="0">
                <a:latin typeface="Arial Rounded MT Bold"/>
                <a:cs typeface="Arial Rounded MT Bold"/>
              </a:rPr>
              <a:t>Optically thick regions are as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cold as they can get</a:t>
            </a:r>
          </a:p>
          <a:p>
            <a:pPr marL="342900" indent="-342900">
              <a:spcBef>
                <a:spcPts val="1800"/>
              </a:spcBef>
              <a:buFont typeface="Arial"/>
              <a:buChar char="•"/>
            </a:pPr>
            <a:r>
              <a:rPr lang="en-US" dirty="0">
                <a:latin typeface="Arial Rounded MT Bold"/>
                <a:cs typeface="Arial Rounded MT Bold"/>
              </a:rPr>
              <a:t>But the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thick regions get wider</a:t>
            </a:r>
            <a:r>
              <a:rPr lang="en-US" dirty="0">
                <a:latin typeface="Arial Rounded MT Bold"/>
                <a:cs typeface="Arial Rounded MT Bold"/>
              </a:rPr>
              <a:t> with added CO</a:t>
            </a:r>
            <a:r>
              <a:rPr lang="en-US" baseline="-25000" dirty="0">
                <a:latin typeface="Arial Rounded MT Bold"/>
                <a:cs typeface="Arial Rounded MT Bold"/>
              </a:rPr>
              <a:t>2</a:t>
            </a:r>
          </a:p>
          <a:p>
            <a:pPr marL="342900" indent="-342900">
              <a:spcBef>
                <a:spcPts val="1800"/>
              </a:spcBef>
              <a:buFont typeface="Arial"/>
              <a:buChar char="•"/>
            </a:pPr>
            <a:r>
              <a:rPr lang="en-US" dirty="0">
                <a:latin typeface="Arial Rounded MT Bold"/>
                <a:cs typeface="Arial Rounded MT Bold"/>
              </a:rPr>
              <a:t>Rate of total emission (area under black curve) decreases less and less</a:t>
            </a:r>
          </a:p>
          <a:p>
            <a:pPr marL="342900" indent="-342900">
              <a:spcBef>
                <a:spcPts val="1800"/>
              </a:spcBef>
              <a:buFont typeface="Arial"/>
              <a:buChar char="•"/>
            </a:pPr>
            <a:endParaRPr lang="en-US" dirty="0">
              <a:latin typeface="Arial Rounded MT Bold"/>
              <a:cs typeface="Arial Rounded MT Bold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758" y="958413"/>
            <a:ext cx="6479144" cy="5614449"/>
            <a:chOff x="82312" y="981930"/>
            <a:chExt cx="5829239" cy="4841342"/>
          </a:xfrm>
        </p:grpSpPr>
        <p:pic>
          <p:nvPicPr>
            <p:cNvPr id="3" name="Picture 2" descr="CO2=0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5" t="6516" r="2396" b="10485"/>
            <a:stretch/>
          </p:blipFill>
          <p:spPr>
            <a:xfrm>
              <a:off x="117588" y="987696"/>
              <a:ext cx="2823541" cy="2504506"/>
            </a:xfrm>
            <a:prstGeom prst="rect">
              <a:avLst/>
            </a:prstGeom>
          </p:spPr>
        </p:pic>
        <p:pic>
          <p:nvPicPr>
            <p:cNvPr id="6" name="Picture 5" descr="CO2=10p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1" t="6859" r="1648" b="10844"/>
            <a:stretch/>
          </p:blipFill>
          <p:spPr>
            <a:xfrm>
              <a:off x="3045550" y="981930"/>
              <a:ext cx="2857408" cy="2493096"/>
            </a:xfrm>
            <a:prstGeom prst="rect">
              <a:avLst/>
            </a:prstGeom>
          </p:spPr>
        </p:pic>
        <p:pic>
          <p:nvPicPr>
            <p:cNvPr id="7" name="Picture 6" descr="CO2=100p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39" t="7031" r="2871" b="11015"/>
            <a:stretch/>
          </p:blipFill>
          <p:spPr>
            <a:xfrm>
              <a:off x="82312" y="3292309"/>
              <a:ext cx="2875287" cy="2530963"/>
            </a:xfrm>
            <a:prstGeom prst="rect">
              <a:avLst/>
            </a:prstGeom>
          </p:spPr>
        </p:pic>
        <p:pic>
          <p:nvPicPr>
            <p:cNvPr id="8" name="Picture 7" descr="CO2=1000pp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8" t="6687" r="2569" b="11187"/>
            <a:stretch/>
          </p:blipFill>
          <p:spPr>
            <a:xfrm>
              <a:off x="3033792" y="3292310"/>
              <a:ext cx="2877759" cy="252449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951974" y="1552096"/>
            <a:ext cx="1101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1 ppm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7712" y="4114937"/>
            <a:ext cx="1650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1000 ppm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74659" y="4173271"/>
            <a:ext cx="146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100 ppm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13716" y="1538965"/>
            <a:ext cx="1284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10 ppm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51501" y="6396335"/>
            <a:ext cx="2635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wavelength (</a:t>
            </a:r>
            <a:r>
              <a:rPr lang="en-US" b="1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m)</a:t>
            </a:r>
          </a:p>
        </p:txBody>
      </p:sp>
    </p:spTree>
    <p:extLst>
      <p:ext uri="{BB962C8B-B14F-4D97-AF65-F5344CB8AC3E}">
        <p14:creationId xmlns:p14="http://schemas.microsoft.com/office/powerpoint/2010/main" val="2147932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855" y="1453124"/>
            <a:ext cx="4564145" cy="41190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864"/>
            <a:ext cx="8534400" cy="1529562"/>
          </a:xfrm>
        </p:spPr>
        <p:txBody>
          <a:bodyPr/>
          <a:lstStyle/>
          <a:p>
            <a:r>
              <a:rPr lang="en-US" dirty="0"/>
              <a:t>Logarithmic Effect</a:t>
            </a:r>
            <a:br>
              <a:rPr lang="en-US" dirty="0"/>
            </a:br>
            <a:r>
              <a:rPr lang="en-US" sz="5400" dirty="0"/>
              <a:t>due to band saturation 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407" y="1899357"/>
            <a:ext cx="4416120" cy="4965795"/>
          </a:xfrm>
        </p:spPr>
        <p:txBody>
          <a:bodyPr/>
          <a:lstStyle/>
          <a:p>
            <a:r>
              <a:rPr lang="en-US" dirty="0"/>
              <a:t>“Radiative forcing” of CO</a:t>
            </a:r>
            <a:r>
              <a:rPr lang="en-US" baseline="-25000" dirty="0"/>
              <a:t>2</a:t>
            </a:r>
            <a:r>
              <a:rPr lang="en-US" dirty="0"/>
              <a:t> is expressed as the number of </a:t>
            </a:r>
            <a:r>
              <a:rPr lang="en-US" dirty="0">
                <a:solidFill>
                  <a:srgbClr val="FF0000"/>
                </a:solidFill>
              </a:rPr>
              <a:t>Watts per square meter per doubling</a:t>
            </a:r>
            <a:r>
              <a:rPr lang="en-US" dirty="0"/>
              <a:t>, not per unit change in concentration</a:t>
            </a:r>
          </a:p>
          <a:p>
            <a:r>
              <a:rPr lang="en-US" dirty="0"/>
              <a:t>Temperature changes are </a:t>
            </a:r>
            <a:r>
              <a:rPr lang="en-US" dirty="0">
                <a:solidFill>
                  <a:srgbClr val="FF0000"/>
                </a:solidFill>
              </a:rPr>
              <a:t>degrees per doubling </a:t>
            </a:r>
            <a:r>
              <a:rPr lang="en-US" dirty="0"/>
              <a:t>too (not degrees per ppm)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169" y="5521287"/>
            <a:ext cx="5083831" cy="115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32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739030"/>
          </a:xfrm>
        </p:spPr>
        <p:txBody>
          <a:bodyPr/>
          <a:lstStyle/>
          <a:p>
            <a:r>
              <a:rPr lang="en-US" dirty="0"/>
              <a:t>Radiative </a:t>
            </a:r>
            <a:r>
              <a:rPr lang="en-US" i="1" dirty="0"/>
              <a:t>Forcing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by Increased CO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863" y="1979112"/>
            <a:ext cx="7772400" cy="4116888"/>
          </a:xfrm>
        </p:spPr>
        <p:txBody>
          <a:bodyPr/>
          <a:lstStyle/>
          <a:p>
            <a:r>
              <a:rPr lang="en-US" dirty="0"/>
              <a:t>An instantaneous </a:t>
            </a:r>
            <a:r>
              <a:rPr lang="en-US" dirty="0">
                <a:solidFill>
                  <a:srgbClr val="FF0000"/>
                </a:solidFill>
              </a:rPr>
              <a:t>doubling of CO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reduces outgoing infrared by 3.7 Watts per square meter </a:t>
            </a:r>
            <a:r>
              <a:rPr lang="en-US" dirty="0"/>
              <a:t>if temperature stays constant</a:t>
            </a:r>
          </a:p>
          <a:p>
            <a:r>
              <a:rPr lang="en-US" dirty="0"/>
              <a:t>As </a:t>
            </a:r>
            <a:r>
              <a:rPr lang="en-US" dirty="0">
                <a:solidFill>
                  <a:srgbClr val="FF0000"/>
                </a:solidFill>
              </a:rPr>
              <a:t>temperature gradually rises</a:t>
            </a:r>
            <a:r>
              <a:rPr lang="en-US" dirty="0"/>
              <a:t>, more infrared emission results</a:t>
            </a:r>
          </a:p>
          <a:p>
            <a:r>
              <a:rPr lang="en-US" dirty="0"/>
              <a:t>Eventually, </a:t>
            </a:r>
            <a:r>
              <a:rPr lang="en-US" dirty="0">
                <a:solidFill>
                  <a:srgbClr val="FF0000"/>
                </a:solidFill>
              </a:rPr>
              <a:t>outgoing infrared increases to balance absorbed sunlight again</a:t>
            </a:r>
            <a:r>
              <a:rPr lang="en-US" dirty="0"/>
              <a:t>, but with higher temperatures</a:t>
            </a:r>
          </a:p>
        </p:txBody>
      </p:sp>
    </p:spTree>
    <p:extLst>
      <p:ext uri="{BB962C8B-B14F-4D97-AF65-F5344CB8AC3E}">
        <p14:creationId xmlns:p14="http://schemas.microsoft.com/office/powerpoint/2010/main" val="161085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0"/>
            <a:ext cx="4495800" cy="1219200"/>
          </a:xfrm>
        </p:spPr>
        <p:txBody>
          <a:bodyPr/>
          <a:lstStyle/>
          <a:p>
            <a:r>
              <a:rPr lang="en-US" sz="6600" dirty="0">
                <a:latin typeface="Arial Rounded MT Bold"/>
                <a:cs typeface="Arial Rounded MT Bold"/>
              </a:rPr>
              <a:t>Feedback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876800" y="1371600"/>
            <a:ext cx="41148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Forcing can be either amplified or reduced by the climate system itself</a:t>
            </a:r>
          </a:p>
          <a:p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Amplifying effects are called “positive feedback”</a:t>
            </a:r>
          </a:p>
          <a:p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Damping effects are called “negative feedback”</a:t>
            </a:r>
          </a:p>
        </p:txBody>
      </p:sp>
      <p:pic>
        <p:nvPicPr>
          <p:cNvPr id="3" name="Picture 2" descr="feedb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9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64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76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800" b="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Climate Feedback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914400"/>
            <a:ext cx="4114800" cy="304800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1800"/>
              </a:spcBef>
            </a:pPr>
            <a:r>
              <a:rPr lang="en-US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Positive Feedbacks (amplify changes)</a:t>
            </a:r>
          </a:p>
          <a:p>
            <a:pPr lvl="1">
              <a:spcBef>
                <a:spcPts val="1800"/>
              </a:spcBef>
            </a:pPr>
            <a:r>
              <a:rPr lang="en-US" dirty="0">
                <a:solidFill>
                  <a:srgbClr val="FF0000"/>
                </a:solidFill>
              </a:rPr>
              <a:t>Water vapor</a:t>
            </a:r>
          </a:p>
          <a:p>
            <a:pPr lvl="1">
              <a:spcBef>
                <a:spcPts val="1800"/>
              </a:spcBef>
            </a:pPr>
            <a:r>
              <a:rPr lang="en-US" dirty="0">
                <a:solidFill>
                  <a:srgbClr val="FF0000"/>
                </a:solidFill>
              </a:rPr>
              <a:t>Ice-albedo</a:t>
            </a:r>
          </a:p>
          <a:p>
            <a:pPr lvl="1">
              <a:spcBef>
                <a:spcPts val="1800"/>
              </a:spcBef>
            </a:pPr>
            <a:r>
              <a:rPr lang="en-US" dirty="0">
                <a:solidFill>
                  <a:srgbClr val="FF0000"/>
                </a:solidFill>
              </a:rPr>
              <a:t>High clouds</a:t>
            </a:r>
          </a:p>
        </p:txBody>
      </p:sp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5105400" y="4191000"/>
            <a:ext cx="3962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ts val="1800"/>
              </a:spcBef>
              <a:buFontTx/>
              <a:buChar char="•"/>
              <a:defRPr/>
            </a:pPr>
            <a:r>
              <a:rPr lang="en-US" sz="2800" kern="0" dirty="0">
                <a:solidFill>
                  <a:srgbClr val="0000FF"/>
                </a:solidFill>
                <a:latin typeface="Arial Rounded MT Bold"/>
                <a:cs typeface="Arial Rounded MT Bold"/>
              </a:rPr>
              <a:t>Negative feedbacks (damp changes)</a:t>
            </a:r>
          </a:p>
          <a:p>
            <a:pPr marL="742950" lvl="1" indent="-285750">
              <a:spcBef>
                <a:spcPts val="1800"/>
              </a:spcBef>
              <a:buFontTx/>
              <a:buChar char="–"/>
              <a:defRPr/>
            </a:pPr>
            <a:r>
              <a:rPr lang="en-US" kern="0" dirty="0">
                <a:solidFill>
                  <a:srgbClr val="0000FF"/>
                </a:solidFill>
                <a:latin typeface="Arial Rounded MT Bold"/>
                <a:cs typeface="Arial Rounded MT Bold"/>
              </a:rPr>
              <a:t>Vertical mixing</a:t>
            </a:r>
          </a:p>
          <a:p>
            <a:pPr marL="742950" lvl="1" indent="-285750">
              <a:spcBef>
                <a:spcPts val="1800"/>
              </a:spcBef>
              <a:buFontTx/>
              <a:buChar char="–"/>
              <a:defRPr/>
            </a:pPr>
            <a:r>
              <a:rPr lang="en-US" kern="0" dirty="0">
                <a:solidFill>
                  <a:srgbClr val="0000FF"/>
                </a:solidFill>
                <a:latin typeface="Arial Rounded MT Bold"/>
                <a:cs typeface="Arial Rounded MT Bold"/>
              </a:rPr>
              <a:t>Low clouds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838200"/>
            <a:ext cx="4715304" cy="1371600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6274128"/>
              </p:ext>
            </p:extLst>
          </p:nvPr>
        </p:nvGraphicFramePr>
        <p:xfrm>
          <a:off x="5588000" y="3352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91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88000" y="3352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603323"/>
              </p:ext>
            </p:extLst>
          </p:nvPr>
        </p:nvGraphicFramePr>
        <p:xfrm>
          <a:off x="5588000" y="3352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92" name="Equation" r:id="rId6" imgW="114300" imgH="165100" progId="Equation.DSMT4">
                  <p:embed/>
                </p:oleObj>
              </mc:Choice>
              <mc:Fallback>
                <p:oleObj name="Equation" r:id="rId6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88000" y="3352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546B10B4-2EFB-5644-86FE-78425AE84C24}"/>
              </a:ext>
            </a:extLst>
          </p:cNvPr>
          <p:cNvGrpSpPr/>
          <p:nvPr/>
        </p:nvGrpSpPr>
        <p:grpSpPr>
          <a:xfrm>
            <a:off x="685800" y="3271837"/>
            <a:ext cx="1295400" cy="1143000"/>
            <a:chOff x="685800" y="3271837"/>
            <a:chExt cx="1295400" cy="1143000"/>
          </a:xfrm>
        </p:grpSpPr>
        <p:grpSp>
          <p:nvGrpSpPr>
            <p:cNvPr id="8" name="Group 40"/>
            <p:cNvGrpSpPr>
              <a:grpSpLocks/>
            </p:cNvGrpSpPr>
            <p:nvPr/>
          </p:nvGrpSpPr>
          <p:grpSpPr bwMode="auto">
            <a:xfrm>
              <a:off x="685800" y="3271837"/>
              <a:ext cx="1295400" cy="1143000"/>
              <a:chOff x="381000" y="2743200"/>
              <a:chExt cx="1295400" cy="1143000"/>
            </a:xfrm>
          </p:grpSpPr>
          <p:sp>
            <p:nvSpPr>
              <p:cNvPr id="38932" name="Text Box 14"/>
              <p:cNvSpPr txBox="1">
                <a:spLocks noChangeArrowheads="1"/>
              </p:cNvSpPr>
              <p:nvPr/>
            </p:nvSpPr>
            <p:spPr bwMode="auto">
              <a:xfrm>
                <a:off x="381000" y="2743200"/>
                <a:ext cx="1295400" cy="46166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  <a:latin typeface="Symbol Proportional BT" pitchFamily="-1" charset="2"/>
                    <a:ea typeface="Symbol Proportional BT" pitchFamily="-1" charset="2"/>
                    <a:cs typeface="Symbol Proportional BT" pitchFamily="-1" charset="2"/>
                  </a:rPr>
                  <a:t>   </a:t>
                </a:r>
                <a:r>
                  <a:rPr lang="en-US" b="1" i="1" dirty="0">
                    <a:solidFill>
                      <a:srgbClr val="0000FF"/>
                    </a:solidFill>
                    <a:ea typeface="Symbol Proportional BT" pitchFamily="-1" charset="2"/>
                    <a:cs typeface="Symbol Proportional BT" pitchFamily="-1" charset="2"/>
                  </a:rPr>
                  <a:t>mixing</a:t>
                </a:r>
                <a:endParaRPr lang="en-US" b="1" i="1" baseline="30000" dirty="0">
                  <a:solidFill>
                    <a:srgbClr val="0000FF"/>
                  </a:solidFill>
                  <a:ea typeface="Times New Roman" pitchFamily="-1" charset="0"/>
                  <a:cs typeface="Times New Roman" pitchFamily="-1" charset="0"/>
                </a:endParaRPr>
              </a:p>
            </p:txBody>
          </p:sp>
          <p:sp>
            <p:nvSpPr>
              <p:cNvPr id="38933" name="Line 8"/>
              <p:cNvSpPr>
                <a:spLocks noChangeShapeType="1"/>
              </p:cNvSpPr>
              <p:nvPr/>
            </p:nvSpPr>
            <p:spPr bwMode="auto">
              <a:xfrm flipV="1">
                <a:off x="1600200" y="3124200"/>
                <a:ext cx="0" cy="68580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stealth" w="lg" len="lg"/>
                <a:tailEnd type="non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34" name="Line 8"/>
              <p:cNvSpPr>
                <a:spLocks noChangeShapeType="1"/>
              </p:cNvSpPr>
              <p:nvPr/>
            </p:nvSpPr>
            <p:spPr bwMode="auto">
              <a:xfrm flipV="1">
                <a:off x="1295400" y="3124200"/>
                <a:ext cx="0" cy="76200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none" w="lg" len="lg"/>
                <a:tailEnd type="stealth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35" name="Line 8"/>
              <p:cNvSpPr>
                <a:spLocks noChangeShapeType="1"/>
              </p:cNvSpPr>
              <p:nvPr/>
            </p:nvSpPr>
            <p:spPr bwMode="auto">
              <a:xfrm flipH="1" flipV="1">
                <a:off x="1295400" y="3886200"/>
                <a:ext cx="22860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none" w="lg" len="lg"/>
                <a:tailEnd type="non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03562" name="Picture 138" descr="equation.pdf">
              <a:extLst>
                <a:ext uri="{FF2B5EF4-FFF2-40B4-BE49-F238E27FC236}">
                  <a16:creationId xmlns:a16="http://schemas.microsoft.com/office/drawing/2014/main" id="{F225834E-2962-5548-B2C2-408C648772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3303587"/>
              <a:ext cx="24130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880BA4-1933-5243-A2AB-858972F9257B}"/>
              </a:ext>
            </a:extLst>
          </p:cNvPr>
          <p:cNvGrpSpPr/>
          <p:nvPr/>
        </p:nvGrpSpPr>
        <p:grpSpPr>
          <a:xfrm>
            <a:off x="2514600" y="3500437"/>
            <a:ext cx="2286000" cy="990600"/>
            <a:chOff x="2514600" y="3500437"/>
            <a:chExt cx="2286000" cy="990600"/>
          </a:xfrm>
        </p:grpSpPr>
        <p:grpSp>
          <p:nvGrpSpPr>
            <p:cNvPr id="10" name="Group 39"/>
            <p:cNvGrpSpPr>
              <a:grpSpLocks/>
            </p:cNvGrpSpPr>
            <p:nvPr/>
          </p:nvGrpSpPr>
          <p:grpSpPr bwMode="auto">
            <a:xfrm>
              <a:off x="2514600" y="3500437"/>
              <a:ext cx="2286000" cy="990600"/>
              <a:chOff x="2209800" y="2971800"/>
              <a:chExt cx="2286000" cy="990600"/>
            </a:xfrm>
          </p:grpSpPr>
          <p:sp>
            <p:nvSpPr>
              <p:cNvPr id="38924" name="Line 8"/>
              <p:cNvSpPr>
                <a:spLocks noChangeShapeType="1"/>
              </p:cNvSpPr>
              <p:nvPr/>
            </p:nvSpPr>
            <p:spPr bwMode="auto">
              <a:xfrm flipH="1">
                <a:off x="2209800" y="3048000"/>
                <a:ext cx="0" cy="76200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none" w="lg" len="lg"/>
                <a:tailEnd type="non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25" name="Line 8"/>
              <p:cNvSpPr>
                <a:spLocks noChangeShapeType="1"/>
              </p:cNvSpPr>
              <p:nvPr/>
            </p:nvSpPr>
            <p:spPr bwMode="auto">
              <a:xfrm flipV="1">
                <a:off x="2209800" y="3048000"/>
                <a:ext cx="53340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none" w="lg" len="lg"/>
                <a:tailEnd type="stealth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26" name="Text Box 15"/>
              <p:cNvSpPr txBox="1">
                <a:spLocks noChangeArrowheads="1"/>
              </p:cNvSpPr>
              <p:nvPr/>
            </p:nvSpPr>
            <p:spPr bwMode="auto">
              <a:xfrm>
                <a:off x="2743200" y="2971800"/>
                <a:ext cx="1752600" cy="46166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  <a:latin typeface="Symbol" charset="2"/>
                    <a:ea typeface="Symbol Proportional BT" pitchFamily="-1" charset="2"/>
                    <a:cs typeface="Symbol" charset="2"/>
                  </a:rPr>
                  <a:t> </a:t>
                </a:r>
                <a:r>
                  <a:rPr lang="en-US" b="1" i="1" dirty="0">
                    <a:solidFill>
                      <a:srgbClr val="0000FF"/>
                    </a:solidFill>
                  </a:rPr>
                  <a:t> low cloud</a:t>
                </a:r>
                <a:endParaRPr lang="en-US" b="1" i="1" baseline="-25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8927" name="Line 8"/>
              <p:cNvSpPr>
                <a:spLocks noChangeShapeType="1"/>
              </p:cNvSpPr>
              <p:nvPr/>
            </p:nvSpPr>
            <p:spPr bwMode="auto">
              <a:xfrm flipH="1">
                <a:off x="2895600" y="3352800"/>
                <a:ext cx="0" cy="60960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none" w="lg" len="lg"/>
                <a:tailEnd type="non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28" name="Line 8"/>
              <p:cNvSpPr>
                <a:spLocks noChangeShapeType="1"/>
              </p:cNvSpPr>
              <p:nvPr/>
            </p:nvSpPr>
            <p:spPr bwMode="auto">
              <a:xfrm flipH="1">
                <a:off x="2286000" y="3962400"/>
                <a:ext cx="60960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none" w="lg" len="lg"/>
                <a:tailEnd type="stealth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03564" name="Picture 140" descr="equation.pdf">
              <a:extLst>
                <a:ext uri="{FF2B5EF4-FFF2-40B4-BE49-F238E27FC236}">
                  <a16:creationId xmlns:a16="http://schemas.microsoft.com/office/drawing/2014/main" id="{5E4566A7-F231-8F41-8C20-2F0E752914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749" y="3527231"/>
              <a:ext cx="24130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FE2E9EA-CFF2-6F4F-8991-AEECF26AFE9D}"/>
              </a:ext>
            </a:extLst>
          </p:cNvPr>
          <p:cNvGrpSpPr/>
          <p:nvPr/>
        </p:nvGrpSpPr>
        <p:grpSpPr>
          <a:xfrm>
            <a:off x="1981200" y="2662236"/>
            <a:ext cx="1828800" cy="1676401"/>
            <a:chOff x="1981200" y="2662236"/>
            <a:chExt cx="1828800" cy="1676401"/>
          </a:xfrm>
        </p:grpSpPr>
        <p:grpSp>
          <p:nvGrpSpPr>
            <p:cNvPr id="9" name="Group 38"/>
            <p:cNvGrpSpPr>
              <a:grpSpLocks/>
            </p:cNvGrpSpPr>
            <p:nvPr/>
          </p:nvGrpSpPr>
          <p:grpSpPr bwMode="auto">
            <a:xfrm>
              <a:off x="1981200" y="2662237"/>
              <a:ext cx="1828800" cy="1676400"/>
              <a:chOff x="1676400" y="2133600"/>
              <a:chExt cx="1828800" cy="1676399"/>
            </a:xfrm>
          </p:grpSpPr>
          <p:sp>
            <p:nvSpPr>
              <p:cNvPr id="38929" name="Line 11"/>
              <p:cNvSpPr>
                <a:spLocks noChangeShapeType="1"/>
              </p:cNvSpPr>
              <p:nvPr/>
            </p:nvSpPr>
            <p:spPr bwMode="auto">
              <a:xfrm rot="-5400000" flipH="1" flipV="1">
                <a:off x="1143001" y="3200400"/>
                <a:ext cx="121919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30" name="Text Box 15"/>
              <p:cNvSpPr txBox="1">
                <a:spLocks noChangeArrowheads="1"/>
              </p:cNvSpPr>
              <p:nvPr/>
            </p:nvSpPr>
            <p:spPr bwMode="auto">
              <a:xfrm>
                <a:off x="1676400" y="2133600"/>
                <a:ext cx="1828800" cy="46166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i="1" dirty="0">
                    <a:solidFill>
                      <a:srgbClr val="FF0000"/>
                    </a:solidFill>
                    <a:latin typeface="Symbol Tiger Expert" pitchFamily="2" charset="2"/>
                  </a:rPr>
                  <a:t> 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 high cloud</a:t>
                </a:r>
                <a:endParaRPr lang="en-US" b="1" i="1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8931" name="Line 11"/>
              <p:cNvSpPr>
                <a:spLocks noChangeShapeType="1"/>
              </p:cNvSpPr>
              <p:nvPr/>
            </p:nvSpPr>
            <p:spPr bwMode="auto">
              <a:xfrm rot="-5400000" flipH="1" flipV="1">
                <a:off x="1447801" y="3200400"/>
                <a:ext cx="1219199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stealth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03568" name="Picture 144" descr="equation.pdf">
              <a:extLst>
                <a:ext uri="{FF2B5EF4-FFF2-40B4-BE49-F238E27FC236}">
                  <a16:creationId xmlns:a16="http://schemas.microsoft.com/office/drawing/2014/main" id="{660FB944-0979-074A-845A-05C0CA6420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500" y="2662236"/>
              <a:ext cx="24130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833687-6A84-5D43-93EA-FE116209619F}"/>
              </a:ext>
            </a:extLst>
          </p:cNvPr>
          <p:cNvGrpSpPr/>
          <p:nvPr/>
        </p:nvGrpSpPr>
        <p:grpSpPr>
          <a:xfrm>
            <a:off x="2514600" y="4491037"/>
            <a:ext cx="1905000" cy="838200"/>
            <a:chOff x="2514600" y="4491037"/>
            <a:chExt cx="1905000" cy="838200"/>
          </a:xfrm>
        </p:grpSpPr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2514600" y="4491037"/>
              <a:ext cx="1905000" cy="838200"/>
              <a:chOff x="1440" y="2160"/>
              <a:chExt cx="1200" cy="528"/>
            </a:xfrm>
          </p:grpSpPr>
          <p:sp>
            <p:nvSpPr>
              <p:cNvPr id="38939" name="Line 10"/>
              <p:cNvSpPr>
                <a:spLocks noChangeShapeType="1"/>
              </p:cNvSpPr>
              <p:nvPr/>
            </p:nvSpPr>
            <p:spPr bwMode="auto">
              <a:xfrm flipV="1">
                <a:off x="2016" y="2448"/>
                <a:ext cx="0" cy="24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40" name="Line 11"/>
              <p:cNvSpPr>
                <a:spLocks noChangeShapeType="1"/>
              </p:cNvSpPr>
              <p:nvPr/>
            </p:nvSpPr>
            <p:spPr bwMode="auto">
              <a:xfrm rot="16200000" flipV="1">
                <a:off x="1704" y="2088"/>
                <a:ext cx="0" cy="43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41" name="Text Box 15"/>
              <p:cNvSpPr txBox="1">
                <a:spLocks noChangeArrowheads="1"/>
              </p:cNvSpPr>
              <p:nvPr/>
            </p:nvSpPr>
            <p:spPr bwMode="auto">
              <a:xfrm>
                <a:off x="1920" y="2160"/>
                <a:ext cx="720" cy="29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latin typeface="Symbol" charset="2"/>
                    <a:ea typeface="Symbol Proportional BT" pitchFamily="-1" charset="2"/>
                    <a:cs typeface="Symbol" charset="2"/>
                  </a:rPr>
                  <a:t>  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vapor</a:t>
                </a:r>
                <a:endParaRPr lang="en-US" b="1" i="1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8942" name="Line 16"/>
              <p:cNvSpPr>
                <a:spLocks noChangeShapeType="1"/>
              </p:cNvSpPr>
              <p:nvPr/>
            </p:nvSpPr>
            <p:spPr bwMode="auto">
              <a:xfrm rot="16200000" flipV="1">
                <a:off x="1728" y="2400"/>
                <a:ext cx="0" cy="57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43" name="Line 17"/>
              <p:cNvSpPr>
                <a:spLocks noChangeShapeType="1"/>
              </p:cNvSpPr>
              <p:nvPr/>
            </p:nvSpPr>
            <p:spPr bwMode="auto">
              <a:xfrm flipV="1">
                <a:off x="1440" y="2352"/>
                <a:ext cx="0" cy="3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03570" name="Picture 146" descr="equation.pdf">
              <a:extLst>
                <a:ext uri="{FF2B5EF4-FFF2-40B4-BE49-F238E27FC236}">
                  <a16:creationId xmlns:a16="http://schemas.microsoft.com/office/drawing/2014/main" id="{D3C27A09-A80C-3D4F-85B5-FA8A1DCEAB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8350" y="4530530"/>
              <a:ext cx="24130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D2BECF1-B118-764E-83EC-D15F96F66038}"/>
              </a:ext>
            </a:extLst>
          </p:cNvPr>
          <p:cNvGrpSpPr/>
          <p:nvPr/>
        </p:nvGrpSpPr>
        <p:grpSpPr>
          <a:xfrm>
            <a:off x="609600" y="4338637"/>
            <a:ext cx="777875" cy="466725"/>
            <a:chOff x="609600" y="4338637"/>
            <a:chExt cx="777875" cy="466725"/>
          </a:xfrm>
        </p:grpSpPr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609600" y="4338637"/>
              <a:ext cx="777875" cy="466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Symbol" charset="2"/>
                  <a:ea typeface="Symbol Proportional BT" pitchFamily="-1" charset="2"/>
                  <a:cs typeface="Symbol" charset="2"/>
                </a:rPr>
                <a:t>  </a:t>
              </a:r>
              <a:r>
                <a:rPr lang="en-US" b="1" i="1" dirty="0">
                  <a:solidFill>
                    <a:srgbClr val="FF0000"/>
                  </a:solidFill>
                </a:rPr>
                <a:t>F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  <p:pic>
          <p:nvPicPr>
            <p:cNvPr id="103572" name="Picture 148" descr="equation.pdf">
              <a:extLst>
                <a:ext uri="{FF2B5EF4-FFF2-40B4-BE49-F238E27FC236}">
                  <a16:creationId xmlns:a16="http://schemas.microsoft.com/office/drawing/2014/main" id="{18F1846D-197B-604B-92CD-7A9DCDECA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852" y="4361414"/>
              <a:ext cx="24130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7FF08D-B7BB-4F41-8CEB-D3932C2B898D}"/>
              </a:ext>
            </a:extLst>
          </p:cNvPr>
          <p:cNvGrpSpPr/>
          <p:nvPr/>
        </p:nvGrpSpPr>
        <p:grpSpPr>
          <a:xfrm>
            <a:off x="1371600" y="4338637"/>
            <a:ext cx="1235075" cy="466725"/>
            <a:chOff x="1371600" y="4338637"/>
            <a:chExt cx="1235075" cy="466725"/>
          </a:xfrm>
        </p:grpSpPr>
        <p:grpSp>
          <p:nvGrpSpPr>
            <p:cNvPr id="5" name="Group 27"/>
            <p:cNvGrpSpPr>
              <a:grpSpLocks/>
            </p:cNvGrpSpPr>
            <p:nvPr/>
          </p:nvGrpSpPr>
          <p:grpSpPr bwMode="auto">
            <a:xfrm>
              <a:off x="1371600" y="4338637"/>
              <a:ext cx="1235075" cy="466725"/>
              <a:chOff x="720" y="2064"/>
              <a:chExt cx="778" cy="294"/>
            </a:xfrm>
          </p:grpSpPr>
          <p:sp>
            <p:nvSpPr>
              <p:cNvPr id="38944" name="Text Box 6"/>
              <p:cNvSpPr txBox="1">
                <a:spLocks noChangeArrowheads="1"/>
              </p:cNvSpPr>
              <p:nvPr/>
            </p:nvSpPr>
            <p:spPr bwMode="auto">
              <a:xfrm>
                <a:off x="1008" y="2064"/>
                <a:ext cx="49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latin typeface="Symbol" charset="2"/>
                    <a:ea typeface="Symbol Proportional BT" pitchFamily="-1" charset="2"/>
                    <a:cs typeface="Symbol" charset="2"/>
                  </a:rPr>
                  <a:t>  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T</a:t>
                </a:r>
                <a:r>
                  <a:rPr lang="en-US" b="1" i="1" baseline="-25000" dirty="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38945" name="Line 7"/>
              <p:cNvSpPr>
                <a:spLocks noChangeShapeType="1"/>
              </p:cNvSpPr>
              <p:nvPr/>
            </p:nvSpPr>
            <p:spPr bwMode="auto">
              <a:xfrm>
                <a:off x="720" y="2208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03574" name="Picture 150" descr="equation.pdf">
              <a:extLst>
                <a:ext uri="{FF2B5EF4-FFF2-40B4-BE49-F238E27FC236}">
                  <a16:creationId xmlns:a16="http://schemas.microsoft.com/office/drawing/2014/main" id="{2D658794-C6E3-BB4F-8D77-54FF355E68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4251" y="4361414"/>
              <a:ext cx="24130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79BC21-466F-0448-BA50-88B1BCB27465}"/>
              </a:ext>
            </a:extLst>
          </p:cNvPr>
          <p:cNvGrpSpPr/>
          <p:nvPr/>
        </p:nvGrpSpPr>
        <p:grpSpPr>
          <a:xfrm>
            <a:off x="1295400" y="4795837"/>
            <a:ext cx="1600200" cy="1376363"/>
            <a:chOff x="1295400" y="4795837"/>
            <a:chExt cx="1600200" cy="1376363"/>
          </a:xfrm>
        </p:grpSpPr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1295400" y="4795837"/>
              <a:ext cx="1600200" cy="1376363"/>
              <a:chOff x="672" y="2352"/>
              <a:chExt cx="1008" cy="867"/>
            </a:xfrm>
          </p:grpSpPr>
          <p:sp>
            <p:nvSpPr>
              <p:cNvPr id="38936" name="Line 21"/>
              <p:cNvSpPr>
                <a:spLocks noChangeShapeType="1"/>
              </p:cNvSpPr>
              <p:nvPr/>
            </p:nvSpPr>
            <p:spPr bwMode="auto">
              <a:xfrm flipV="1">
                <a:off x="1344" y="2352"/>
                <a:ext cx="0" cy="57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37" name="Text Box 23"/>
              <p:cNvSpPr txBox="1">
                <a:spLocks noChangeArrowheads="1"/>
              </p:cNvSpPr>
              <p:nvPr/>
            </p:nvSpPr>
            <p:spPr bwMode="auto">
              <a:xfrm>
                <a:off x="672" y="2928"/>
                <a:ext cx="1008" cy="29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latin typeface="Symbol" charset="2"/>
                    <a:ea typeface="Symbol Proportional BT" pitchFamily="-1" charset="2"/>
                    <a:cs typeface="Symbol" charset="2"/>
                  </a:rPr>
                  <a:t>  </a:t>
                </a:r>
                <a:r>
                  <a:rPr lang="en-US" b="1" dirty="0">
                    <a:solidFill>
                      <a:srgbClr val="FF0000"/>
                    </a:solidFill>
                    <a:latin typeface="Symbol Proportional BT" pitchFamily="-1" charset="2"/>
                    <a:ea typeface="Symbol Proportional BT" pitchFamily="-1" charset="2"/>
                    <a:cs typeface="Symbol Proportional BT" pitchFamily="-1" charset="2"/>
                  </a:rPr>
                  <a:t> 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albedo</a:t>
                </a:r>
                <a:endParaRPr lang="en-US" b="1" i="1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8938" name="Line 25"/>
              <p:cNvSpPr>
                <a:spLocks noChangeShapeType="1"/>
              </p:cNvSpPr>
              <p:nvPr/>
            </p:nvSpPr>
            <p:spPr bwMode="auto">
              <a:xfrm flipV="1">
                <a:off x="1104" y="2352"/>
                <a:ext cx="0" cy="57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03576" name="Picture 152" descr="equation.pdf">
              <a:extLst>
                <a:ext uri="{FF2B5EF4-FFF2-40B4-BE49-F238E27FC236}">
                  <a16:creationId xmlns:a16="http://schemas.microsoft.com/office/drawing/2014/main" id="{4162DF00-60C3-9944-8982-7B0C034A3E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5710237"/>
              <a:ext cx="24130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123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Water Vapor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73540"/>
            <a:ext cx="3810000" cy="3733800"/>
          </a:xfrm>
        </p:spPr>
        <p:txBody>
          <a:bodyPr/>
          <a:lstStyle/>
          <a:p>
            <a:r>
              <a:rPr lang="en-US" dirty="0"/>
              <a:t>Radiative forcing warms surface</a:t>
            </a:r>
          </a:p>
          <a:p>
            <a:r>
              <a:rPr lang="en-US" dirty="0">
                <a:solidFill>
                  <a:srgbClr val="FF0000"/>
                </a:solidFill>
              </a:rPr>
              <a:t>Warmer surface evaporates more water</a:t>
            </a:r>
          </a:p>
          <a:p>
            <a:r>
              <a:rPr lang="en-US" dirty="0"/>
              <a:t>Warmer air can “hold more water”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249740"/>
            <a:ext cx="4648200" cy="3096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4754940"/>
            <a:ext cx="8686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>
                <a:latin typeface="Arial Rounded MT Bold"/>
                <a:cs typeface="Arial Rounded MT Bold"/>
              </a:rPr>
              <a:t>Increased water vapor (GHG) absorbs more outgoing radiation, amplifying warming</a:t>
            </a:r>
          </a:p>
        </p:txBody>
      </p:sp>
    </p:spTree>
    <p:extLst>
      <p:ext uri="{BB962C8B-B14F-4D97-AF65-F5344CB8AC3E}">
        <p14:creationId xmlns:p14="http://schemas.microsoft.com/office/powerpoint/2010/main" val="2954064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Ice Albedo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648200"/>
            <a:ext cx="7772400" cy="1905000"/>
          </a:xfrm>
        </p:spPr>
        <p:txBody>
          <a:bodyPr/>
          <a:lstStyle/>
          <a:p>
            <a:r>
              <a:rPr lang="en-US" dirty="0"/>
              <a:t>Radiative forcing melts snow and ice</a:t>
            </a:r>
          </a:p>
          <a:p>
            <a:r>
              <a:rPr lang="en-US" dirty="0"/>
              <a:t>Darker surface absorbs more radiation</a:t>
            </a:r>
          </a:p>
          <a:p>
            <a:r>
              <a:rPr lang="en-US" dirty="0"/>
              <a:t>Amplifies warming or cooling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1323171"/>
            <a:ext cx="4649487" cy="2867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0309"/>
          <a:stretch/>
        </p:blipFill>
        <p:spPr>
          <a:xfrm>
            <a:off x="4799970" y="1331914"/>
            <a:ext cx="4267830" cy="285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82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p Arrow 11">
            <a:extLst>
              <a:ext uri="{FF2B5EF4-FFF2-40B4-BE49-F238E27FC236}">
                <a16:creationId xmlns:a16="http://schemas.microsoft.com/office/drawing/2014/main" id="{FCD249E5-B77E-D14B-8E72-DDCF7EB51710}"/>
              </a:ext>
            </a:extLst>
          </p:cNvPr>
          <p:cNvSpPr/>
          <p:nvPr/>
        </p:nvSpPr>
        <p:spPr bwMode="auto">
          <a:xfrm>
            <a:off x="3901440" y="1561588"/>
            <a:ext cx="1356360" cy="2400812"/>
          </a:xfrm>
          <a:prstGeom prst="upArrow">
            <a:avLst/>
          </a:prstGeom>
          <a:solidFill>
            <a:srgbClr val="C00000">
              <a:alpha val="3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160"/>
            <a:ext cx="8839200" cy="980440"/>
          </a:xfrm>
        </p:spPr>
        <p:txBody>
          <a:bodyPr/>
          <a:lstStyle/>
          <a:p>
            <a:r>
              <a:rPr lang="en-US" sz="5400" dirty="0"/>
              <a:t>Vertical Mixing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343400"/>
            <a:ext cx="8991600" cy="2209800"/>
          </a:xfrm>
        </p:spPr>
        <p:txBody>
          <a:bodyPr/>
          <a:lstStyle/>
          <a:p>
            <a:r>
              <a:rPr lang="en-US" sz="2400" dirty="0"/>
              <a:t>Greenhouse effect depends on </a:t>
            </a:r>
            <a:r>
              <a:rPr lang="en-US" sz="2400" dirty="0">
                <a:solidFill>
                  <a:srgbClr val="FF0000"/>
                </a:solidFill>
              </a:rPr>
              <a:t>emission to space</a:t>
            </a:r>
            <a:r>
              <a:rPr lang="en-US" sz="2400" dirty="0"/>
              <a:t> from higher (colder) levels of the atmosphere</a:t>
            </a:r>
          </a:p>
          <a:p>
            <a:r>
              <a:rPr lang="en-US" sz="2400" dirty="0"/>
              <a:t>If radiative forcing produces increased vertical mixing by convection, then </a:t>
            </a:r>
            <a:r>
              <a:rPr lang="en-US" sz="2400" dirty="0">
                <a:solidFill>
                  <a:srgbClr val="FF0000"/>
                </a:solidFill>
              </a:rPr>
              <a:t>more heat is mixed to higher levels</a:t>
            </a:r>
          </a:p>
          <a:p>
            <a:r>
              <a:rPr lang="en-US" sz="2400" dirty="0"/>
              <a:t>Warm air aloft </a:t>
            </a:r>
            <a:r>
              <a:rPr lang="en-US" sz="2400" dirty="0">
                <a:solidFill>
                  <a:srgbClr val="FF0000"/>
                </a:solidFill>
              </a:rPr>
              <a:t>emits more radiation to space</a:t>
            </a:r>
            <a:r>
              <a:rPr lang="en-US" sz="2400" dirty="0"/>
              <a:t>, compensating for original forcing</a:t>
            </a:r>
          </a:p>
        </p:txBody>
      </p:sp>
      <p:sp>
        <p:nvSpPr>
          <p:cNvPr id="5" name="Curved Up Arrow 4"/>
          <p:cNvSpPr/>
          <p:nvPr/>
        </p:nvSpPr>
        <p:spPr bwMode="auto">
          <a:xfrm rot="20048831">
            <a:off x="1197649" y="1889599"/>
            <a:ext cx="2971800" cy="1981200"/>
          </a:xfrm>
          <a:prstGeom prst="curvedUpArrow">
            <a:avLst/>
          </a:prstGeom>
          <a:gradFill>
            <a:gsLst>
              <a:gs pos="100000">
                <a:srgbClr val="FF0000"/>
              </a:gs>
              <a:gs pos="0">
                <a:srgbClr val="0070C0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Curved Up Arrow 5"/>
          <p:cNvSpPr/>
          <p:nvPr/>
        </p:nvSpPr>
        <p:spPr bwMode="auto">
          <a:xfrm rot="1551169" flipH="1">
            <a:off x="4931449" y="1889598"/>
            <a:ext cx="2971800" cy="1981200"/>
          </a:xfrm>
          <a:prstGeom prst="curvedUpArrow">
            <a:avLst/>
          </a:prstGeom>
          <a:gradFill flip="none" rotWithShape="1">
            <a:gsLst>
              <a:gs pos="100000">
                <a:srgbClr val="FF0000"/>
              </a:gs>
              <a:gs pos="0">
                <a:srgbClr val="0070C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28956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 Rounded MT Bold"/>
              <a:cs typeface="Arial Rounded MT Bold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533400" y="4038600"/>
            <a:ext cx="7924800" cy="762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381000" y="1447800"/>
            <a:ext cx="7924800" cy="762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Freeform 14"/>
          <p:cNvSpPr/>
          <p:nvPr/>
        </p:nvSpPr>
        <p:spPr>
          <a:xfrm>
            <a:off x="5862382" y="1122681"/>
            <a:ext cx="1438257" cy="325119"/>
          </a:xfrm>
          <a:custGeom>
            <a:avLst/>
            <a:gdLst>
              <a:gd name="connsiteX0" fmla="*/ 0 w 1438257"/>
              <a:gd name="connsiteY0" fmla="*/ 0 h 325119"/>
              <a:gd name="connsiteX1" fmla="*/ 1378473 w 1438257"/>
              <a:gd name="connsiteY1" fmla="*/ 232310 h 3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8257" h="325119">
                <a:moveTo>
                  <a:pt x="0" y="0"/>
                </a:moveTo>
                <a:cubicBezTo>
                  <a:pt x="835731" y="229083"/>
                  <a:pt x="1671463" y="458167"/>
                  <a:pt x="1378473" y="23231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1143000" y="113284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1783080" y="113284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2423160" y="113284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3063240" y="113284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3703320" y="113284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4343400" y="113284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4983480" y="113284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5623560" y="113284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6263640" y="11430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6903720" y="11430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7543800" y="11430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553F071-77D3-F34F-AB59-E542E211C734}"/>
              </a:ext>
            </a:extLst>
          </p:cNvPr>
          <p:cNvSpPr txBox="1"/>
          <p:nvPr/>
        </p:nvSpPr>
        <p:spPr>
          <a:xfrm rot="2769771">
            <a:off x="1251380" y="3139842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Rounded MT Bold"/>
                <a:cs typeface="Arial Rounded MT Bold"/>
              </a:rPr>
              <a:t>Cold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DB5DEB-F38F-3549-B3E3-4744244C6DBA}"/>
              </a:ext>
            </a:extLst>
          </p:cNvPr>
          <p:cNvSpPr txBox="1"/>
          <p:nvPr/>
        </p:nvSpPr>
        <p:spPr>
          <a:xfrm rot="19025184">
            <a:off x="6825135" y="3218395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Rounded MT Bold"/>
                <a:cs typeface="Arial Rounded MT Bold"/>
              </a:rPr>
              <a:t>Cold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78926C-F96B-C54B-8066-F3B787B21CF9}"/>
              </a:ext>
            </a:extLst>
          </p:cNvPr>
          <p:cNvSpPr txBox="1"/>
          <p:nvPr/>
        </p:nvSpPr>
        <p:spPr>
          <a:xfrm>
            <a:off x="4343400" y="1637788"/>
            <a:ext cx="5357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rial Rounded MT Bold"/>
                <a:cs typeface="Arial Rounded MT Bold"/>
              </a:rPr>
              <a:t>H</a:t>
            </a:r>
            <a:br>
              <a:rPr lang="en-US" sz="3600" dirty="0">
                <a:solidFill>
                  <a:srgbClr val="C00000"/>
                </a:solidFill>
                <a:latin typeface="Arial Rounded MT Bold"/>
                <a:cs typeface="Arial Rounded MT Bold"/>
              </a:rPr>
            </a:br>
            <a:r>
              <a:rPr lang="en-US" sz="3600" dirty="0">
                <a:solidFill>
                  <a:srgbClr val="C00000"/>
                </a:solidFill>
                <a:latin typeface="Arial Rounded MT Bold"/>
                <a:cs typeface="Arial Rounded MT Bold"/>
              </a:rPr>
              <a:t>E</a:t>
            </a:r>
            <a:br>
              <a:rPr lang="en-US" sz="3600" dirty="0">
                <a:solidFill>
                  <a:srgbClr val="C00000"/>
                </a:solidFill>
                <a:latin typeface="Arial Rounded MT Bold"/>
                <a:cs typeface="Arial Rounded MT Bold"/>
              </a:rPr>
            </a:br>
            <a:r>
              <a:rPr lang="en-US" sz="3600" dirty="0">
                <a:solidFill>
                  <a:srgbClr val="C00000"/>
                </a:solidFill>
                <a:latin typeface="Arial Rounded MT Bold"/>
                <a:cs typeface="Arial Rounded MT Bold"/>
              </a:rPr>
              <a:t>A</a:t>
            </a:r>
            <a:br>
              <a:rPr lang="en-US" sz="3600" dirty="0">
                <a:solidFill>
                  <a:srgbClr val="C00000"/>
                </a:solidFill>
                <a:latin typeface="Arial Rounded MT Bold"/>
                <a:cs typeface="Arial Rounded MT Bold"/>
              </a:rPr>
            </a:br>
            <a:r>
              <a:rPr lang="en-US" sz="3600" dirty="0">
                <a:solidFill>
                  <a:srgbClr val="C00000"/>
                </a:solidFill>
                <a:latin typeface="Arial Rounded MT Bold"/>
                <a:cs typeface="Arial Rounded MT Bold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289995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762000"/>
          </a:xfrm>
        </p:spPr>
        <p:txBody>
          <a:bodyPr/>
          <a:lstStyle/>
          <a:p>
            <a:r>
              <a:rPr lang="en-US" dirty="0"/>
              <a:t>Cloud Feedbacks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562600"/>
            <a:ext cx="8153400" cy="1295400"/>
          </a:xfrm>
        </p:spPr>
        <p:txBody>
          <a:bodyPr/>
          <a:lstStyle/>
          <a:p>
            <a:r>
              <a:rPr lang="en-US" dirty="0"/>
              <a:t>Additional water vapor makes more clouds</a:t>
            </a:r>
          </a:p>
          <a:p>
            <a:r>
              <a:rPr lang="en-US" dirty="0">
                <a:solidFill>
                  <a:srgbClr val="FF0000"/>
                </a:solidFill>
              </a:rPr>
              <a:t>Low clouds cool, but high clouds warm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29125"/>
            <a:ext cx="7378700" cy="47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64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534400" cy="1981200"/>
          </a:xfrm>
        </p:spPr>
        <p:txBody>
          <a:bodyPr/>
          <a:lstStyle/>
          <a:p>
            <a:r>
              <a:rPr lang="en-US" dirty="0"/>
              <a:t>Estimating Total Climate Sensitivity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Calculation from physical principles</a:t>
            </a:r>
            <a:r>
              <a:rPr lang="en-US" dirty="0"/>
              <a:t> including feedback processes </a:t>
            </a:r>
            <a:br>
              <a:rPr lang="en-US" dirty="0"/>
            </a:br>
            <a:r>
              <a:rPr lang="en-US" dirty="0"/>
              <a:t>(complex global climate models)</a:t>
            </a:r>
          </a:p>
          <a:p>
            <a:pPr marL="914400" lvl="1" indent="-514350"/>
            <a:r>
              <a:rPr lang="en-US" dirty="0"/>
              <a:t>Advantage: Physical insight</a:t>
            </a:r>
          </a:p>
          <a:p>
            <a:pPr marL="914400" lvl="1" indent="-514350"/>
            <a:r>
              <a:rPr lang="en-US"/>
              <a:t>Disadvantage: “All models are wrong …”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FF0000"/>
                </a:solidFill>
              </a:rPr>
              <a:t>Paleoclimate </a:t>
            </a:r>
            <a:r>
              <a:rPr lang="en-US" dirty="0">
                <a:solidFill>
                  <a:srgbClr val="FF0000"/>
                </a:solidFill>
              </a:rPr>
              <a:t>analogs</a:t>
            </a:r>
            <a:r>
              <a:rPr lang="en-US" dirty="0"/>
              <a:t>: how much has climate changed in the past when forcing of known strength was applied?</a:t>
            </a:r>
          </a:p>
          <a:p>
            <a:pPr marL="914400" lvl="1" indent="-514350"/>
            <a:r>
              <a:rPr lang="en-US" dirty="0"/>
              <a:t>Advantage: all feedbacks included</a:t>
            </a:r>
          </a:p>
          <a:p>
            <a:pPr marL="914400" lvl="1" indent="-514350"/>
            <a:r>
              <a:rPr lang="en-US" dirty="0"/>
              <a:t>Disadvantage: hard to know exactly how much forcing &amp; global temperature response</a:t>
            </a:r>
          </a:p>
        </p:txBody>
      </p:sp>
    </p:spTree>
    <p:extLst>
      <p:ext uri="{BB962C8B-B14F-4D97-AF65-F5344CB8AC3E}">
        <p14:creationId xmlns:p14="http://schemas.microsoft.com/office/powerpoint/2010/main" val="1856823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4" descr="e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814388"/>
            <a:ext cx="4876800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839200" cy="762000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Planetary Energy Balance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3425825"/>
            <a:ext cx="7772400" cy="541338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3200" dirty="0">
                <a:solidFill>
                  <a:srgbClr val="FF0000"/>
                </a:solidFill>
                <a:ea typeface="ＭＳ Ｐゴシック" charset="0"/>
              </a:rPr>
              <a:t>Energy In = Energy Out</a:t>
            </a:r>
          </a:p>
        </p:txBody>
      </p:sp>
      <p:graphicFrame>
        <p:nvGraphicFramePr>
          <p:cNvPr id="122885" name="Object 2"/>
          <p:cNvGraphicFramePr>
            <a:graphicFrameLocks noChangeAspect="1"/>
          </p:cNvGraphicFramePr>
          <p:nvPr/>
        </p:nvGraphicFramePr>
        <p:xfrm>
          <a:off x="2206625" y="4141788"/>
          <a:ext cx="4052888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Equation" r:id="rId4" imgW="1524000" imgH="228600" progId="Equation.DSMT4">
                  <p:embed/>
                </p:oleObj>
              </mc:Choice>
              <mc:Fallback>
                <p:oleObj name="Equation" r:id="rId4" imgW="1524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25" y="4141788"/>
                        <a:ext cx="4052888" cy="60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6" name="Object 3"/>
          <p:cNvGraphicFramePr>
            <a:graphicFrameLocks noChangeAspect="1"/>
          </p:cNvGraphicFramePr>
          <p:nvPr/>
        </p:nvGraphicFramePr>
        <p:xfrm>
          <a:off x="3967163" y="4884738"/>
          <a:ext cx="18573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" name="Equation" r:id="rId6" imgW="698500" imgH="203200" progId="Equation.DSMT4">
                  <p:embed/>
                </p:oleObj>
              </mc:Choice>
              <mc:Fallback>
                <p:oleObj name="Equation" r:id="rId6" imgW="6985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7163" y="4884738"/>
                        <a:ext cx="1857375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708025" y="5900738"/>
            <a:ext cx="77724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30000"/>
              </a:spcBef>
            </a:pPr>
            <a:r>
              <a:rPr lang="en-US" sz="2800" i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But the observed </a:t>
            </a:r>
            <a:r>
              <a:rPr lang="en-US" sz="2800" i="1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T</a:t>
            </a:r>
            <a:r>
              <a:rPr lang="en-US" sz="2800" i="1" baseline="-250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s</a:t>
            </a:r>
            <a:r>
              <a:rPr lang="en-US" sz="2800" i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 is about 15° C</a:t>
            </a:r>
          </a:p>
        </p:txBody>
      </p:sp>
    </p:spTree>
    <p:extLst>
      <p:ext uri="{BB962C8B-B14F-4D97-AF65-F5344CB8AC3E}">
        <p14:creationId xmlns:p14="http://schemas.microsoft.com/office/powerpoint/2010/main" val="211184101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 autoUpdateAnimBg="0"/>
      <p:bldP spid="122887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6000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Learning from the Past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5029200" cy="4267200"/>
          </a:xfrm>
        </p:spPr>
        <p:txBody>
          <a:bodyPr/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Geologic past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/>
              <a:t>(100’s of millions of years)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err="1">
                <a:solidFill>
                  <a:srgbClr val="FF0000"/>
                </a:solidFill>
              </a:rPr>
              <a:t>Deglaciation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analog </a:t>
            </a:r>
            <a:br>
              <a:rPr lang="en-US" sz="2400" dirty="0"/>
            </a:br>
            <a:r>
              <a:rPr lang="en-US" sz="2400" dirty="0"/>
              <a:t>(18,000 years ago to preindustrial time)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Last Millennium </a:t>
            </a:r>
            <a:r>
              <a:rPr lang="en-US" sz="2400" dirty="0"/>
              <a:t>analog </a:t>
            </a:r>
            <a:br>
              <a:rPr lang="en-US" sz="2400" dirty="0"/>
            </a:br>
            <a:r>
              <a:rPr lang="en-US" sz="2400" dirty="0"/>
              <a:t>(Medieval Warm Period to Little Ice Age)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Modern</a:t>
            </a:r>
            <a:r>
              <a:rPr lang="en-US" sz="2400" dirty="0"/>
              <a:t> Climate Record</a:t>
            </a:r>
            <a:br>
              <a:rPr lang="en-US" sz="2400" dirty="0"/>
            </a:br>
            <a:r>
              <a:rPr lang="en-US" sz="2400" dirty="0"/>
              <a:t>(20</a:t>
            </a:r>
            <a:r>
              <a:rPr lang="en-US" sz="2400" baseline="30000" dirty="0"/>
              <a:t>th</a:t>
            </a:r>
            <a:r>
              <a:rPr lang="en-US" sz="2400" dirty="0"/>
              <a:t> Century changes)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219200"/>
            <a:ext cx="4038600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5638800"/>
            <a:ext cx="89527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 Rounded MT Bold"/>
                <a:cs typeface="Arial Rounded MT Bold"/>
              </a:rPr>
              <a:t>The further back we go, the less data we have to work with.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 Rounded MT Bold"/>
                <a:cs typeface="Arial Rounded MT Bold"/>
              </a:rPr>
              <a:t>Using modern data, we have only brief transients to study.</a:t>
            </a:r>
          </a:p>
        </p:txBody>
      </p:sp>
    </p:spTree>
    <p:extLst>
      <p:ext uri="{BB962C8B-B14F-4D97-AF65-F5344CB8AC3E}">
        <p14:creationId xmlns:p14="http://schemas.microsoft.com/office/powerpoint/2010/main" val="4188244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9906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Ice Age World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685800" y="5410200"/>
            <a:ext cx="7772400" cy="1295400"/>
          </a:xfrm>
        </p:spPr>
        <p:txBody>
          <a:bodyPr/>
          <a:lstStyle/>
          <a:p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15967" y="5791200"/>
            <a:ext cx="22756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 Rounded MT Bold"/>
                <a:cs typeface="Arial Rounded MT Bold"/>
              </a:rPr>
              <a:t>High albedo</a:t>
            </a:r>
          </a:p>
          <a:p>
            <a:r>
              <a:rPr lang="en-US" sz="2800" dirty="0">
                <a:solidFill>
                  <a:srgbClr val="FFFF00"/>
                </a:solidFill>
                <a:latin typeface="Arial Rounded MT Bold"/>
                <a:cs typeface="Arial Rounded MT Bold"/>
              </a:rPr>
              <a:t>Low CO</a:t>
            </a:r>
            <a:r>
              <a:rPr lang="en-US" sz="2800" baseline="-25000" dirty="0">
                <a:solidFill>
                  <a:srgbClr val="FFFF00"/>
                </a:solidFill>
                <a:latin typeface="Arial Rounded MT Bold"/>
                <a:cs typeface="Arial Rounded MT Bold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36760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430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5500" dirty="0">
                <a:ea typeface="ＭＳ Ｐゴシック" charset="0"/>
              </a:rPr>
              <a:t>CO</a:t>
            </a:r>
            <a:r>
              <a:rPr lang="en-US" sz="5500" baseline="-25000" dirty="0">
                <a:ea typeface="ＭＳ Ｐゴシック" charset="0"/>
              </a:rPr>
              <a:t>2</a:t>
            </a:r>
            <a:r>
              <a:rPr lang="en-US" sz="5500" dirty="0">
                <a:ea typeface="ＭＳ Ｐゴシック" charset="0"/>
              </a:rPr>
              <a:t> and the Ice Ages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791200" y="2667000"/>
            <a:ext cx="1951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033CC"/>
                </a:solidFill>
                <a:latin typeface="Arial" charset="0"/>
              </a:rPr>
              <a:t>370 ppm in 2000</a:t>
            </a:r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7620000" y="2809875"/>
            <a:ext cx="565150" cy="161925"/>
          </a:xfrm>
          <a:custGeom>
            <a:avLst/>
            <a:gdLst>
              <a:gd name="T0" fmla="*/ 0 w 356"/>
              <a:gd name="T1" fmla="*/ 2147483647 h 102"/>
              <a:gd name="T2" fmla="*/ 2147483647 w 356"/>
              <a:gd name="T3" fmla="*/ 2147483647 h 102"/>
              <a:gd name="T4" fmla="*/ 2147483647 w 356"/>
              <a:gd name="T5" fmla="*/ 2147483647 h 102"/>
              <a:gd name="T6" fmla="*/ 2147483647 w 356"/>
              <a:gd name="T7" fmla="*/ 2147483647 h 102"/>
              <a:gd name="T8" fmla="*/ 2147483647 w 356"/>
              <a:gd name="T9" fmla="*/ 214748364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6"/>
              <a:gd name="T16" fmla="*/ 0 h 102"/>
              <a:gd name="T17" fmla="*/ 356 w 356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6" h="102">
                <a:moveTo>
                  <a:pt x="0" y="18"/>
                </a:moveTo>
                <a:cubicBezTo>
                  <a:pt x="68" y="9"/>
                  <a:pt x="136" y="0"/>
                  <a:pt x="166" y="12"/>
                </a:cubicBezTo>
                <a:cubicBezTo>
                  <a:pt x="196" y="24"/>
                  <a:pt x="158" y="76"/>
                  <a:pt x="178" y="89"/>
                </a:cubicBezTo>
                <a:cubicBezTo>
                  <a:pt x="198" y="102"/>
                  <a:pt x="255" y="91"/>
                  <a:pt x="285" y="89"/>
                </a:cubicBezTo>
                <a:cubicBezTo>
                  <a:pt x="315" y="87"/>
                  <a:pt x="347" y="78"/>
                  <a:pt x="356" y="77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8245475" y="2841625"/>
            <a:ext cx="0" cy="10382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5014913" y="5221288"/>
            <a:ext cx="3189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i="1">
                <a:latin typeface="Times" charset="0"/>
              </a:rPr>
              <a:t>Vostok (400k yr) Ice Core data (Petit et al, 1999)</a:t>
            </a: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4314825" y="2401888"/>
          <a:ext cx="4829175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8" name="Worksheet" r:id="rId4" imgW="88480896" imgH="66675000" progId="Excel.Sheet.8">
                  <p:embed/>
                </p:oleObj>
              </mc:Choice>
              <mc:Fallback>
                <p:oleObj name="Worksheet" r:id="rId4" imgW="88480896" imgH="666750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4825" y="2401888"/>
                        <a:ext cx="4829175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080000" y="3832225"/>
            <a:ext cx="3524250" cy="828675"/>
            <a:chOff x="5080000" y="3832225"/>
            <a:chExt cx="3524250" cy="828675"/>
          </a:xfrm>
        </p:grpSpPr>
        <p:sp>
          <p:nvSpPr>
            <p:cNvPr id="44044" name="Text Box 13"/>
            <p:cNvSpPr txBox="1">
              <a:spLocks noChangeArrowheads="1"/>
            </p:cNvSpPr>
            <p:nvPr/>
          </p:nvSpPr>
          <p:spPr bwMode="auto">
            <a:xfrm>
              <a:off x="5080000" y="3832225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5" name="Text Box 14"/>
            <p:cNvSpPr txBox="1">
              <a:spLocks noChangeArrowheads="1"/>
            </p:cNvSpPr>
            <p:nvPr/>
          </p:nvSpPr>
          <p:spPr bwMode="auto">
            <a:xfrm>
              <a:off x="8197850" y="4103688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6" name="Text Box 15"/>
            <p:cNvSpPr txBox="1">
              <a:spLocks noChangeArrowheads="1"/>
            </p:cNvSpPr>
            <p:nvPr/>
          </p:nvSpPr>
          <p:spPr bwMode="auto">
            <a:xfrm>
              <a:off x="7015163" y="4295775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7" name="Text Box 16"/>
            <p:cNvSpPr txBox="1">
              <a:spLocks noChangeArrowheads="1"/>
            </p:cNvSpPr>
            <p:nvPr/>
          </p:nvSpPr>
          <p:spPr bwMode="auto">
            <a:xfrm>
              <a:off x="5973763" y="3937000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</p:grpSp>
      <p:sp>
        <p:nvSpPr>
          <p:cNvPr id="44041" name="Text Box 17"/>
          <p:cNvSpPr txBox="1">
            <a:spLocks noChangeArrowheads="1"/>
          </p:cNvSpPr>
          <p:nvPr/>
        </p:nvSpPr>
        <p:spPr bwMode="auto">
          <a:xfrm>
            <a:off x="6445250" y="2147888"/>
            <a:ext cx="785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CO</a:t>
            </a:r>
            <a:r>
              <a:rPr lang="en-US" b="1" baseline="-25000">
                <a:latin typeface="Arial" charset="0"/>
              </a:rPr>
              <a:t>2</a:t>
            </a:r>
            <a:endParaRPr lang="en-US" b="1">
              <a:latin typeface="Arial" charset="0"/>
            </a:endParaRPr>
          </a:p>
        </p:txBody>
      </p:sp>
      <p:sp>
        <p:nvSpPr>
          <p:cNvPr id="44042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0" y="995363"/>
            <a:ext cx="4130675" cy="2438400"/>
          </a:xfrm>
          <a:noFill/>
        </p:spPr>
        <p:txBody>
          <a:bodyPr/>
          <a:lstStyle/>
          <a:p>
            <a:r>
              <a:rPr lang="en-US" sz="2400" dirty="0">
                <a:ea typeface="ＭＳ Ｐゴシック" charset="0"/>
              </a:rPr>
              <a:t>Over the past 420,000 years atmospheric CO</a:t>
            </a:r>
            <a:r>
              <a:rPr lang="en-US" sz="2400" baseline="-25000" dirty="0">
                <a:ea typeface="ＭＳ Ｐゴシック" charset="0"/>
              </a:rPr>
              <a:t>2</a:t>
            </a:r>
            <a:r>
              <a:rPr lang="en-US" sz="2400" dirty="0">
                <a:ea typeface="ＭＳ Ｐゴシック" charset="0"/>
              </a:rPr>
              <a:t> has varied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</a:rPr>
              <a:t>between 180 and 280</a:t>
            </a:r>
            <a:r>
              <a:rPr lang="en-US" sz="2400" dirty="0">
                <a:ea typeface="ＭＳ Ｐゴシック" charset="0"/>
              </a:rPr>
              <a:t> ppm, beating in time with the last four glacial cycles</a:t>
            </a: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</p:txBody>
      </p:sp>
      <p:pic>
        <p:nvPicPr>
          <p:cNvPr id="44043" name="Picture 1033" descr="wsci_02_img02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42672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15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868"/>
            <a:ext cx="9144000" cy="5561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68"/>
            <a:ext cx="8839200" cy="762000"/>
          </a:xfrm>
        </p:spPr>
        <p:txBody>
          <a:bodyPr/>
          <a:lstStyle/>
          <a:p>
            <a:r>
              <a:rPr lang="en-US" dirty="0"/>
              <a:t>LGM Climate Forcing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6396335"/>
            <a:ext cx="4982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/>
                <a:cs typeface="Arial Rounded MT Bold"/>
              </a:rPr>
              <a:t>Source: Hansen and Sato (2011)</a:t>
            </a:r>
          </a:p>
        </p:txBody>
      </p:sp>
    </p:spTree>
    <p:extLst>
      <p:ext uri="{BB962C8B-B14F-4D97-AF65-F5344CB8AC3E}">
        <p14:creationId xmlns:p14="http://schemas.microsoft.com/office/powerpoint/2010/main" val="1998943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067800" cy="1219200"/>
          </a:xfrm>
        </p:spPr>
        <p:txBody>
          <a:bodyPr>
            <a:noAutofit/>
          </a:bodyPr>
          <a:lstStyle/>
          <a:p>
            <a:r>
              <a:rPr lang="en-US" sz="5400" b="0" dirty="0">
                <a:ea typeface="ＭＳ Ｐゴシック" charset="0"/>
              </a:rPr>
              <a:t>Reconstructed </a:t>
            </a:r>
            <a:r>
              <a:rPr lang="en-US" sz="5400" dirty="0">
                <a:ea typeface="ＭＳ Ｐゴシック" charset="0"/>
              </a:rPr>
              <a:t>Climate Forcing </a:t>
            </a:r>
            <a:r>
              <a:rPr lang="en-US" sz="5400" b="0" dirty="0">
                <a:ea typeface="ＭＳ Ｐゴシック" charset="0"/>
              </a:rPr>
              <a:t>Since 1000 AD</a:t>
            </a:r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14"/>
          <a:stretch>
            <a:fillRect/>
          </a:stretch>
        </p:blipFill>
        <p:spPr bwMode="auto">
          <a:xfrm>
            <a:off x="228600" y="1506537"/>
            <a:ext cx="8686800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3581400" y="3868737"/>
            <a:ext cx="0" cy="914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3581400" y="3640137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1.0 W m</a:t>
            </a:r>
            <a:r>
              <a:rPr lang="en-US" baseline="30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-2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36746" y="3182937"/>
            <a:ext cx="1226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3366FF"/>
                </a:solidFill>
                <a:latin typeface="Arial Rounded MT Bold"/>
                <a:cs typeface="Arial Rounded MT Bold"/>
              </a:rPr>
              <a:t>Tambora</a:t>
            </a:r>
            <a:endParaRPr lang="en-US" sz="14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  <a:p>
            <a:r>
              <a:rPr lang="en-US" sz="1400" dirty="0">
                <a:solidFill>
                  <a:srgbClr val="3366FF"/>
                </a:solidFill>
                <a:latin typeface="Arial Rounded MT Bold"/>
                <a:cs typeface="Arial Rounded MT Bold"/>
              </a:rPr>
              <a:t>“year w/out</a:t>
            </a:r>
            <a:br>
              <a:rPr lang="en-US" sz="1400" dirty="0">
                <a:solidFill>
                  <a:srgbClr val="3366FF"/>
                </a:solidFill>
                <a:latin typeface="Arial Rounded MT Bold"/>
                <a:cs typeface="Arial Rounded MT Bold"/>
              </a:rPr>
            </a:br>
            <a:r>
              <a:rPr lang="en-US" sz="1400" dirty="0">
                <a:solidFill>
                  <a:srgbClr val="3366FF"/>
                </a:solidFill>
                <a:latin typeface="Arial Rounded MT Bold"/>
                <a:cs typeface="Arial Rounded MT Bold"/>
              </a:rPr>
              <a:t>a summer”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6629400" y="2954337"/>
            <a:ext cx="3810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sm" len="sm"/>
            <a:tailEnd type="arrow" w="lg" len="lg"/>
          </a:ln>
          <a:effectLst/>
        </p:spPr>
      </p:cxnSp>
      <p:sp>
        <p:nvSpPr>
          <p:cNvPr id="14" name="TextBox 13"/>
          <p:cNvSpPr txBox="1"/>
          <p:nvPr/>
        </p:nvSpPr>
        <p:spPr>
          <a:xfrm rot="16200000">
            <a:off x="6749075" y="1931012"/>
            <a:ext cx="55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366FF"/>
                </a:solidFill>
                <a:latin typeface="Arial Rounded MT Bold"/>
                <a:cs typeface="Arial Rounded MT Bold"/>
              </a:rPr>
              <a:t>1816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940474" y="1931012"/>
            <a:ext cx="55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366FF"/>
                </a:solidFill>
                <a:latin typeface="Arial Rounded MT Bold"/>
                <a:cs typeface="Arial Rounded MT Bold"/>
              </a:rPr>
              <a:t>1991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73226" y="2878137"/>
            <a:ext cx="956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366FF"/>
                </a:solidFill>
                <a:latin typeface="Arial Rounded MT Bold"/>
                <a:cs typeface="Arial Rounded MT Bold"/>
              </a:rPr>
              <a:t>Pinatubo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7772400" y="2649537"/>
            <a:ext cx="3810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sm" len="sm"/>
            <a:tailEnd type="arrow" w="lg" len="lg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8382000" y="2420937"/>
            <a:ext cx="0" cy="609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3366FF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305800" y="2573337"/>
            <a:ext cx="41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366FF"/>
                </a:solidFill>
                <a:latin typeface="Arial Rounded MT Bold"/>
                <a:cs typeface="Arial Rounded MT Bold"/>
              </a:rPr>
              <a:t>0.5</a:t>
            </a:r>
          </a:p>
        </p:txBody>
      </p:sp>
    </p:spTree>
    <p:extLst>
      <p:ext uri="{BB962C8B-B14F-4D97-AF65-F5344CB8AC3E}">
        <p14:creationId xmlns:p14="http://schemas.microsoft.com/office/powerpoint/2010/main" val="138867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42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74700"/>
            <a:ext cx="76200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609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The Past 2000 Years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8305800" y="3048000"/>
            <a:ext cx="0" cy="2133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4" name="TextBox 3"/>
          <p:cNvSpPr txBox="1"/>
          <p:nvPr/>
        </p:nvSpPr>
        <p:spPr>
          <a:xfrm rot="16200000">
            <a:off x="8059579" y="3675221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0.8 K</a:t>
            </a:r>
          </a:p>
        </p:txBody>
      </p:sp>
    </p:spTree>
    <p:extLst>
      <p:ext uri="{BB962C8B-B14F-4D97-AF65-F5344CB8AC3E}">
        <p14:creationId xmlns:p14="http://schemas.microsoft.com/office/powerpoint/2010/main" val="3880004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067800" cy="914400"/>
          </a:xfrm>
        </p:spPr>
        <p:txBody>
          <a:bodyPr>
            <a:noAutofit/>
          </a:bodyPr>
          <a:lstStyle/>
          <a:p>
            <a:r>
              <a:rPr lang="en-US" sz="5400" dirty="0"/>
              <a:t>Second Millennium Analog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4876800" cy="3733800"/>
          </a:xfrm>
        </p:spPr>
        <p:txBody>
          <a:bodyPr>
            <a:normAutofit/>
          </a:bodyPr>
          <a:lstStyle/>
          <a:p>
            <a:r>
              <a:rPr lang="en-US" dirty="0"/>
              <a:t>Cooling from Medieval Warm Period to </a:t>
            </a:r>
            <a:br>
              <a:rPr lang="en-US" dirty="0"/>
            </a:br>
            <a:r>
              <a:rPr lang="en-US" dirty="0"/>
              <a:t>Little Ice Age ~ </a:t>
            </a:r>
            <a:r>
              <a:rPr lang="en-US" dirty="0">
                <a:solidFill>
                  <a:srgbClr val="FF0000"/>
                </a:solidFill>
              </a:rPr>
              <a:t>0.8 K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Solar forcing ~ </a:t>
            </a:r>
            <a:r>
              <a:rPr lang="en-US" dirty="0">
                <a:solidFill>
                  <a:srgbClr val="FF0000"/>
                </a:solidFill>
              </a:rPr>
              <a:t>1.0 W m</a:t>
            </a:r>
            <a:r>
              <a:rPr lang="en-US" baseline="30000" dirty="0">
                <a:solidFill>
                  <a:srgbClr val="FF0000"/>
                </a:solidFill>
              </a:rPr>
              <a:t>-2</a:t>
            </a:r>
            <a:br>
              <a:rPr lang="en-US" baseline="30000" dirty="0">
                <a:solidFill>
                  <a:srgbClr val="FF0000"/>
                </a:solidFill>
              </a:rPr>
            </a:br>
            <a:r>
              <a:rPr lang="en-US" dirty="0"/>
              <a:t>(somewhat complicated </a:t>
            </a:r>
            <a:br>
              <a:rPr lang="en-US" dirty="0"/>
            </a:br>
            <a:r>
              <a:rPr lang="en-US" dirty="0"/>
              <a:t>by volcanic forcing)</a:t>
            </a:r>
            <a:r>
              <a:rPr lang="en-US" baseline="300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543" y="762000"/>
            <a:ext cx="3918857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419600"/>
            <a:ext cx="495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/>
                <a:cs typeface="Arial Rounded MT Bold"/>
              </a:rPr>
              <a:t>Total climate sensitivity </a:t>
            </a:r>
            <a:br>
              <a:rPr lang="en-US" sz="3600" dirty="0">
                <a:latin typeface="Arial Rounded MT Bold"/>
                <a:cs typeface="Arial Rounded MT Bold"/>
              </a:rPr>
            </a:br>
            <a:r>
              <a:rPr lang="en-US" sz="3600" dirty="0">
                <a:latin typeface="Arial Rounded MT Bold"/>
                <a:cs typeface="Arial Rounded MT Bold"/>
              </a:rPr>
              <a:t>(including feedback) </a:t>
            </a:r>
            <a:br>
              <a:rPr lang="en-US" dirty="0">
                <a:latin typeface="Arial Rounded MT Bold"/>
                <a:cs typeface="Arial Rounded MT Bold"/>
              </a:rPr>
            </a:br>
            <a:r>
              <a:rPr lang="en-US" sz="3600" dirty="0">
                <a:solidFill>
                  <a:srgbClr val="FF0000"/>
                </a:solidFill>
                <a:latin typeface="Arial Rounded MT Bold"/>
                <a:cs typeface="Arial Rounded MT Bold"/>
              </a:rPr>
              <a:t>0.8 K per (W m</a:t>
            </a:r>
            <a:r>
              <a:rPr lang="en-US" sz="3600" baseline="30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-2</a:t>
            </a:r>
            <a:r>
              <a:rPr lang="en-US" sz="3600" dirty="0">
                <a:solidFill>
                  <a:srgbClr val="FF0000"/>
                </a:solidFill>
                <a:latin typeface="Arial Rounded MT Bold"/>
                <a:cs typeface="Arial Rounded MT Bold"/>
              </a:rPr>
              <a:t>)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611" y="3493717"/>
            <a:ext cx="4390389" cy="33642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01000" y="6096000"/>
            <a:ext cx="91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1826</a:t>
            </a:r>
          </a:p>
        </p:txBody>
      </p:sp>
    </p:spTree>
    <p:extLst>
      <p:ext uri="{BB962C8B-B14F-4D97-AF65-F5344CB8AC3E}">
        <p14:creationId xmlns:p14="http://schemas.microsoft.com/office/powerpoint/2010/main" val="940475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762000"/>
          </a:xfrm>
        </p:spPr>
        <p:txBody>
          <a:bodyPr>
            <a:noAutofit/>
          </a:bodyPr>
          <a:lstStyle/>
          <a:p>
            <a:r>
              <a:rPr lang="en-US" dirty="0"/>
              <a:t>Volcanic Analog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5943600" cy="1828800"/>
          </a:xfrm>
        </p:spPr>
        <p:txBody>
          <a:bodyPr>
            <a:normAutofit/>
          </a:bodyPr>
          <a:lstStyle/>
          <a:p>
            <a:r>
              <a:rPr lang="en-US" dirty="0"/>
              <a:t>Cooling following eruption of </a:t>
            </a:r>
            <a:br>
              <a:rPr lang="en-US" dirty="0"/>
            </a:br>
            <a:r>
              <a:rPr lang="en-US" dirty="0"/>
              <a:t>Mount Pinatubo in 1991 ~ 0.5 K</a:t>
            </a:r>
          </a:p>
          <a:p>
            <a:r>
              <a:rPr lang="en-US" dirty="0"/>
              <a:t>Volcanic forcing ~ 0.7 W m</a:t>
            </a:r>
            <a:r>
              <a:rPr lang="en-US" baseline="30000" dirty="0"/>
              <a:t>-2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066800"/>
            <a:ext cx="2944091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5638800"/>
            <a:ext cx="7324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Rounded MT Bold"/>
                <a:cs typeface="Arial Rounded MT Bold"/>
              </a:rPr>
              <a:t>Total climate sensitivity (including feedback) 		</a:t>
            </a:r>
            <a:r>
              <a:rPr lang="en-US" sz="3600" dirty="0">
                <a:solidFill>
                  <a:srgbClr val="FF0000"/>
                </a:solidFill>
                <a:latin typeface="Arial Rounded MT Bold"/>
                <a:cs typeface="Arial Rounded MT Bold"/>
              </a:rPr>
              <a:t>0.7 K per (W m</a:t>
            </a:r>
            <a:r>
              <a:rPr lang="en-US" sz="3600" baseline="30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-2</a:t>
            </a:r>
            <a:r>
              <a:rPr lang="en-US" sz="3600" dirty="0">
                <a:solidFill>
                  <a:srgbClr val="FF0000"/>
                </a:solidFill>
                <a:latin typeface="Arial Rounded MT Bold"/>
                <a:cs typeface="Arial Rounded MT Bold"/>
              </a:rPr>
              <a:t>)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819400"/>
            <a:ext cx="5588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43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2057400"/>
          </a:xfrm>
        </p:spPr>
        <p:txBody>
          <a:bodyPr/>
          <a:lstStyle/>
          <a:p>
            <a:r>
              <a:rPr lang="en-US" dirty="0"/>
              <a:t>Climate Sensitivity</a:t>
            </a:r>
            <a:br>
              <a:rPr lang="en-US" dirty="0"/>
            </a:br>
            <a:r>
              <a:rPr lang="en-US" dirty="0"/>
              <a:t>to enhanced CO</a:t>
            </a:r>
            <a:r>
              <a:rPr lang="en-US" baseline="-25000" dirty="0"/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438400"/>
            <a:ext cx="7772400" cy="3657600"/>
          </a:xfrm>
        </p:spPr>
        <p:txBody>
          <a:bodyPr/>
          <a:lstStyle/>
          <a:p>
            <a:r>
              <a:rPr lang="en-US" dirty="0"/>
              <a:t>Many lines of evidence suggest about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0.8 °C of warming per (W m</a:t>
            </a:r>
            <a:r>
              <a:rPr lang="en-US" baseline="30000" dirty="0">
                <a:solidFill>
                  <a:srgbClr val="FF0000"/>
                </a:solidFill>
              </a:rPr>
              <a:t>-2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r>
              <a:rPr lang="en-US" dirty="0"/>
              <a:t>Remember each doubling of CO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adds </a:t>
            </a:r>
            <a:r>
              <a:rPr lang="en-US" dirty="0">
                <a:solidFill>
                  <a:srgbClr val="FF0000"/>
                </a:solidFill>
              </a:rPr>
              <a:t>3.7 Watts per square meter</a:t>
            </a:r>
          </a:p>
          <a:p>
            <a:r>
              <a:rPr lang="en-US" dirty="0"/>
              <a:t>So expect about </a:t>
            </a:r>
            <a:br>
              <a:rPr lang="en-US" dirty="0"/>
            </a:br>
            <a:r>
              <a:rPr lang="en-US" dirty="0"/>
              <a:t>(3.7 W m</a:t>
            </a:r>
            <a:r>
              <a:rPr lang="en-US" baseline="30000" dirty="0"/>
              <a:t>-2</a:t>
            </a:r>
            <a:r>
              <a:rPr lang="en-US" dirty="0"/>
              <a:t>)</a:t>
            </a:r>
            <a:r>
              <a:rPr lang="en-US" baseline="30000" dirty="0"/>
              <a:t> </a:t>
            </a:r>
            <a:r>
              <a:rPr lang="en-US" dirty="0"/>
              <a:t>x (0.8 °C (W m</a:t>
            </a:r>
            <a:r>
              <a:rPr lang="en-US" baseline="30000" dirty="0"/>
              <a:t>-2</a:t>
            </a:r>
            <a:r>
              <a:rPr lang="en-US" dirty="0"/>
              <a:t>)</a:t>
            </a:r>
            <a:r>
              <a:rPr lang="en-US" baseline="30000" dirty="0"/>
              <a:t>-1</a:t>
            </a:r>
            <a:r>
              <a:rPr lang="en-US" dirty="0"/>
              <a:t>) </a:t>
            </a:r>
            <a:br>
              <a:rPr lang="en-US" baseline="30000" dirty="0"/>
            </a:br>
            <a:r>
              <a:rPr lang="en-US" dirty="0"/>
              <a:t>= </a:t>
            </a:r>
            <a:r>
              <a:rPr lang="en-US" sz="3600" dirty="0">
                <a:solidFill>
                  <a:srgbClr val="FF0000"/>
                </a:solidFill>
              </a:rPr>
              <a:t>3 °C per doubling of CO</a:t>
            </a:r>
            <a:r>
              <a:rPr lang="en-US" sz="3600" baseline="-25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94419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762000"/>
          </a:xfrm>
        </p:spPr>
        <p:txBody>
          <a:bodyPr/>
          <a:lstStyle/>
          <a:p>
            <a:r>
              <a:rPr lang="en-US" dirty="0"/>
              <a:t>Climate Sensitivity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889000"/>
            <a:ext cx="6350000" cy="4762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5610761"/>
            <a:ext cx="906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Distributions and ranges for climate sensitivity from different lines of evidence. The circle indicates the most likely value. The thin colored bars indicate very likely value (more than 90% probability). The thicker colored bars indicate likely values (more than 66% probability). Dashed lines indicate no robust constraint on an upper bound. The IPCC likely range (2 to 4.5°C) and most likely value (3°C) are indicated by the vertical grey bar and black line, respectively (Source: </a:t>
            </a:r>
            <a:r>
              <a:rPr lang="en-US" sz="1600" i="1" dirty="0" err="1"/>
              <a:t>Knutti</a:t>
            </a:r>
            <a:r>
              <a:rPr lang="en-US" sz="1600" i="1" dirty="0"/>
              <a:t> &amp; </a:t>
            </a:r>
            <a:r>
              <a:rPr lang="en-US" sz="1600" i="1" dirty="0" err="1"/>
              <a:t>Hegerl</a:t>
            </a:r>
            <a:r>
              <a:rPr lang="en-US" sz="1600" i="1" dirty="0"/>
              <a:t>, Nature, 2008)</a:t>
            </a:r>
            <a:endParaRPr lang="en-US" sz="16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582715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6000" b="0" dirty="0">
                <a:ea typeface="ＭＳ Ｐゴシック" charset="0"/>
              </a:rPr>
              <a:t>Earth’s Climate </a:t>
            </a:r>
            <a:br>
              <a:rPr lang="en-US" sz="6000" b="0" dirty="0">
                <a:ea typeface="ＭＳ Ｐゴシック" charset="0"/>
              </a:rPr>
            </a:br>
            <a:r>
              <a:rPr lang="en-US" sz="6000" b="0" dirty="0">
                <a:ea typeface="ＭＳ Ｐゴシック" charset="0"/>
              </a:rPr>
              <a:t>as a </a:t>
            </a:r>
            <a:r>
              <a:rPr lang="en-US" altLang="ja-JP" sz="6000" b="0" dirty="0">
                <a:ea typeface="ＭＳ Ｐゴシック" charset="0"/>
              </a:rPr>
              <a:t>“</a:t>
            </a:r>
            <a:r>
              <a:rPr lang="en-US" sz="6000" b="0" dirty="0">
                <a:ea typeface="ＭＳ Ｐゴシック" charset="0"/>
              </a:rPr>
              <a:t>Black Box</a:t>
            </a:r>
            <a:r>
              <a:rPr lang="en-US" altLang="ja-JP" sz="6000" b="0" dirty="0">
                <a:ea typeface="ＭＳ Ｐゴシック" charset="0"/>
              </a:rPr>
              <a:t>”</a:t>
            </a:r>
            <a:endParaRPr lang="en-US" sz="6000" b="0" dirty="0">
              <a:ea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031" y="4321076"/>
            <a:ext cx="3122369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4800" dirty="0">
                <a:solidFill>
                  <a:srgbClr val="FF0000"/>
                </a:solidFill>
                <a:latin typeface="Arial Rounded MT Bold"/>
                <a:ea typeface="+mn-ea"/>
                <a:cs typeface="Arial Rounded MT Bold"/>
              </a:rPr>
              <a:t>Absorbed</a:t>
            </a:r>
            <a:br>
              <a:rPr lang="en-US" sz="4800" dirty="0">
                <a:solidFill>
                  <a:srgbClr val="FF0000"/>
                </a:solidFill>
                <a:latin typeface="Arial Rounded MT Bold"/>
                <a:ea typeface="+mn-ea"/>
                <a:cs typeface="Arial Rounded MT Bold"/>
              </a:rPr>
            </a:br>
            <a:r>
              <a:rPr lang="en-US" sz="4800" dirty="0">
                <a:solidFill>
                  <a:srgbClr val="FF0000"/>
                </a:solidFill>
                <a:latin typeface="Arial Rounded MT Bold"/>
                <a:ea typeface="+mn-ea"/>
                <a:cs typeface="Arial Rounded MT Bold"/>
              </a:rPr>
              <a:t>Sunshine</a:t>
            </a:r>
          </a:p>
          <a:p>
            <a:pPr algn="ctr" eaLnBrk="0" hangingPunct="0">
              <a:defRPr/>
            </a:pPr>
            <a:r>
              <a:rPr lang="en-US" sz="4800" dirty="0">
                <a:solidFill>
                  <a:srgbClr val="FF0000"/>
                </a:solidFill>
                <a:latin typeface="Arial Rounded MT Bold"/>
                <a:ea typeface="+mn-ea"/>
                <a:cs typeface="Arial Rounded MT Bold"/>
              </a:rPr>
              <a:t>In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48263" y="4267200"/>
            <a:ext cx="3995737" cy="230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4800" dirty="0">
                <a:solidFill>
                  <a:srgbClr val="FF0000"/>
                </a:solidFill>
                <a:latin typeface="Arial Rounded MT Bold"/>
                <a:ea typeface="+mn-ea"/>
                <a:cs typeface="Arial Rounded MT Bold"/>
              </a:rPr>
              <a:t>Surface </a:t>
            </a:r>
            <a:br>
              <a:rPr lang="en-US" sz="4800" dirty="0">
                <a:solidFill>
                  <a:srgbClr val="FF0000"/>
                </a:solidFill>
                <a:latin typeface="Arial Rounded MT Bold"/>
                <a:ea typeface="+mn-ea"/>
                <a:cs typeface="Arial Rounded MT Bold"/>
              </a:rPr>
            </a:br>
            <a:r>
              <a:rPr lang="en-US" sz="4800" dirty="0">
                <a:solidFill>
                  <a:srgbClr val="FF0000"/>
                </a:solidFill>
                <a:latin typeface="Arial Rounded MT Bold"/>
                <a:ea typeface="+mn-ea"/>
                <a:cs typeface="Arial Rounded MT Bold"/>
              </a:rPr>
              <a:t>Temperature </a:t>
            </a:r>
            <a:br>
              <a:rPr lang="en-US" sz="4800" dirty="0">
                <a:solidFill>
                  <a:srgbClr val="FF0000"/>
                </a:solidFill>
                <a:latin typeface="Arial Rounded MT Bold"/>
                <a:ea typeface="+mn-ea"/>
                <a:cs typeface="Arial Rounded MT Bold"/>
              </a:rPr>
            </a:br>
            <a:r>
              <a:rPr lang="en-US" sz="4800" dirty="0">
                <a:solidFill>
                  <a:srgbClr val="FF0000"/>
                </a:solidFill>
                <a:latin typeface="Arial Rounded MT Bold"/>
                <a:ea typeface="+mn-ea"/>
                <a:cs typeface="Arial Rounded MT Bold"/>
              </a:rPr>
              <a:t>Out</a:t>
            </a:r>
          </a:p>
        </p:txBody>
      </p:sp>
      <p:grpSp>
        <p:nvGrpSpPr>
          <p:cNvPr id="27653" name="Group 13"/>
          <p:cNvGrpSpPr>
            <a:grpSpLocks/>
          </p:cNvGrpSpPr>
          <p:nvPr/>
        </p:nvGrpSpPr>
        <p:grpSpPr bwMode="auto">
          <a:xfrm>
            <a:off x="-55400" y="1879600"/>
            <a:ext cx="9029002" cy="2540000"/>
            <a:chOff x="-55344" y="1524000"/>
            <a:chExt cx="9028607" cy="2540000"/>
          </a:xfrm>
        </p:grpSpPr>
        <p:grpSp>
          <p:nvGrpSpPr>
            <p:cNvPr id="27654" name="Group 17"/>
            <p:cNvGrpSpPr>
              <a:grpSpLocks/>
            </p:cNvGrpSpPr>
            <p:nvPr/>
          </p:nvGrpSpPr>
          <p:grpSpPr bwMode="auto">
            <a:xfrm>
              <a:off x="-55344" y="1981200"/>
              <a:ext cx="9028607" cy="2082800"/>
              <a:chOff x="249458" y="1981200"/>
              <a:chExt cx="9028198" cy="2082800"/>
            </a:xfrm>
          </p:grpSpPr>
          <p:sp>
            <p:nvSpPr>
              <p:cNvPr id="27657" name="Rounded Rectangle 3"/>
              <p:cNvSpPr>
                <a:spLocks noChangeArrowheads="1"/>
              </p:cNvSpPr>
              <p:nvPr/>
            </p:nvSpPr>
            <p:spPr bwMode="auto">
              <a:xfrm>
                <a:off x="3200400" y="1981200"/>
                <a:ext cx="3124200" cy="2082800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n-US" sz="5000" dirty="0">
                    <a:solidFill>
                      <a:srgbClr val="FFFF00"/>
                    </a:solidFill>
                    <a:latin typeface="Arial Rounded MT Bold"/>
                    <a:cs typeface="Arial Rounded MT Bold"/>
                  </a:rPr>
                  <a:t>Climate System</a:t>
                </a:r>
              </a:p>
            </p:txBody>
          </p:sp>
          <p:sp>
            <p:nvSpPr>
              <p:cNvPr id="27658" name="TextBox 4"/>
              <p:cNvSpPr txBox="1">
                <a:spLocks noChangeArrowheads="1"/>
              </p:cNvSpPr>
              <p:nvPr/>
            </p:nvSpPr>
            <p:spPr bwMode="auto">
              <a:xfrm>
                <a:off x="249458" y="2438400"/>
                <a:ext cx="1582343" cy="1323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4000" dirty="0">
                    <a:latin typeface="Arial Rounded MT Bold"/>
                    <a:cs typeface="Arial Rounded MT Bold"/>
                  </a:rPr>
                  <a:t>240</a:t>
                </a:r>
                <a:br>
                  <a:rPr lang="en-US" sz="4000" dirty="0">
                    <a:latin typeface="Arial Rounded MT Bold"/>
                    <a:cs typeface="Arial Rounded MT Bold"/>
                  </a:rPr>
                </a:br>
                <a:r>
                  <a:rPr lang="en-US" sz="4000" dirty="0">
                    <a:latin typeface="Arial Rounded MT Bold"/>
                    <a:cs typeface="Arial Rounded MT Bold"/>
                  </a:rPr>
                  <a:t>W m</a:t>
                </a:r>
                <a:r>
                  <a:rPr lang="en-US" sz="4000" baseline="30000" dirty="0">
                    <a:latin typeface="Arial Rounded MT Bold"/>
                    <a:cs typeface="Arial Rounded MT Bold"/>
                  </a:rPr>
                  <a:t>-2</a:t>
                </a:r>
              </a:p>
            </p:txBody>
          </p:sp>
          <p:sp>
            <p:nvSpPr>
              <p:cNvPr id="27659" name="TextBox 5"/>
              <p:cNvSpPr txBox="1">
                <a:spLocks noChangeArrowheads="1"/>
              </p:cNvSpPr>
              <p:nvPr/>
            </p:nvSpPr>
            <p:spPr bwMode="auto">
              <a:xfrm>
                <a:off x="7772400" y="2644914"/>
                <a:ext cx="1505256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4000" dirty="0">
                    <a:latin typeface="Arial Rounded MT Bold"/>
                    <a:cs typeface="Arial Rounded MT Bold"/>
                  </a:rPr>
                  <a:t>15 °C</a:t>
                </a:r>
                <a:endParaRPr lang="en-US" sz="4000" baseline="30000" dirty="0">
                  <a:latin typeface="Arial Rounded MT Bold"/>
                  <a:cs typeface="Arial Rounded MT Bold"/>
                </a:endParaRPr>
              </a:p>
            </p:txBody>
          </p:sp>
          <p:cxnSp>
            <p:nvCxnSpPr>
              <p:cNvPr id="27660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1752600" y="3048000"/>
                <a:ext cx="1295400" cy="158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7661" name="Straight Connector 10"/>
              <p:cNvCxnSpPr>
                <a:cxnSpLocks noChangeShapeType="1"/>
                <a:endCxn id="27659" idx="1"/>
              </p:cNvCxnSpPr>
              <p:nvPr/>
            </p:nvCxnSpPr>
            <p:spPr bwMode="auto">
              <a:xfrm flipV="1">
                <a:off x="6477000" y="2998857"/>
                <a:ext cx="1295400" cy="2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13" name="TextBox 12"/>
            <p:cNvSpPr txBox="1"/>
            <p:nvPr/>
          </p:nvSpPr>
          <p:spPr>
            <a:xfrm>
              <a:off x="7669657" y="1524000"/>
              <a:ext cx="843062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480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T</a:t>
              </a:r>
              <a:r>
                <a:rPr lang="en-US" sz="4800" baseline="-2500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S</a:t>
              </a:r>
              <a:endParaRPr lang="en-US" sz="480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9448138"/>
              </p:ext>
            </p:extLst>
          </p:nvPr>
        </p:nvGraphicFramePr>
        <p:xfrm>
          <a:off x="-11113" y="1755775"/>
          <a:ext cx="2914651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56" name="Equation" r:id="rId3" imgW="838200" imgH="393700" progId="Equation.DSMT4">
                  <p:embed/>
                </p:oleObj>
              </mc:Choice>
              <mc:Fallback>
                <p:oleObj name="Equation" r:id="rId3" imgW="8382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1113" y="1755775"/>
                        <a:ext cx="2914651" cy="1368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8803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forcing ~ 4 W m</a:t>
            </a:r>
            <a:r>
              <a:rPr lang="en-US" baseline="30000" dirty="0">
                <a:solidFill>
                  <a:srgbClr val="FF0000"/>
                </a:solidFill>
              </a:rPr>
              <a:t>-2 </a:t>
            </a:r>
            <a:r>
              <a:rPr lang="en-US" dirty="0">
                <a:solidFill>
                  <a:srgbClr val="FF0000"/>
                </a:solidFill>
              </a:rPr>
              <a:t>per doubling</a:t>
            </a:r>
          </a:p>
          <a:p>
            <a:r>
              <a:rPr lang="en-US" dirty="0"/>
              <a:t>Climate </a:t>
            </a:r>
            <a:r>
              <a:rPr lang="en-US" dirty="0">
                <a:solidFill>
                  <a:srgbClr val="FF0000"/>
                </a:solidFill>
              </a:rPr>
              <a:t>Sensitivity = Response / Forcing </a:t>
            </a:r>
          </a:p>
          <a:p>
            <a:r>
              <a:rPr lang="en-US" dirty="0"/>
              <a:t>Sensitivity depends on </a:t>
            </a:r>
            <a:r>
              <a:rPr lang="en-US" dirty="0">
                <a:solidFill>
                  <a:srgbClr val="FF0000"/>
                </a:solidFill>
              </a:rPr>
              <a:t>balance of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positive &amp; negative feedback</a:t>
            </a:r>
          </a:p>
          <a:p>
            <a:pPr lvl="1"/>
            <a:r>
              <a:rPr lang="en-US" dirty="0" err="1"/>
              <a:t>Pos</a:t>
            </a:r>
            <a:r>
              <a:rPr lang="en-US" dirty="0"/>
              <a:t> Feedbacks: water vapor, ice/albedo</a:t>
            </a:r>
          </a:p>
          <a:p>
            <a:pPr lvl="1"/>
            <a:r>
              <a:rPr lang="en-US" dirty="0" err="1"/>
              <a:t>Neg</a:t>
            </a:r>
            <a:r>
              <a:rPr lang="en-US" dirty="0"/>
              <a:t> Feedback: low clouds, vertical mixing </a:t>
            </a:r>
          </a:p>
          <a:p>
            <a:r>
              <a:rPr lang="en-US" dirty="0"/>
              <a:t>Past climate </a:t>
            </a:r>
            <a:r>
              <a:rPr lang="en-US" dirty="0">
                <a:solidFill>
                  <a:srgbClr val="FF0000"/>
                </a:solidFill>
              </a:rPr>
              <a:t>sensitivity ~ 0.8 </a:t>
            </a:r>
            <a:r>
              <a:rPr lang="en-US" baseline="30000" dirty="0" err="1">
                <a:solidFill>
                  <a:srgbClr val="FF0000"/>
                </a:solidFill>
              </a:rPr>
              <a:t>o</a:t>
            </a:r>
            <a:r>
              <a:rPr lang="en-US" dirty="0" err="1">
                <a:solidFill>
                  <a:srgbClr val="FF0000"/>
                </a:solidFill>
              </a:rPr>
              <a:t>C</a:t>
            </a:r>
            <a:r>
              <a:rPr lang="en-US" dirty="0">
                <a:solidFill>
                  <a:srgbClr val="FF0000"/>
                </a:solidFill>
              </a:rPr>
              <a:t> / (W m</a:t>
            </a:r>
            <a:r>
              <a:rPr lang="en-US" baseline="30000" dirty="0">
                <a:solidFill>
                  <a:srgbClr val="FF0000"/>
                </a:solidFill>
              </a:rPr>
              <a:t>-2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r>
              <a:rPr lang="en-US" dirty="0">
                <a:solidFill>
                  <a:srgbClr val="FF0000"/>
                </a:solidFill>
              </a:rPr>
              <a:t>SENSITIVITY ~ 3 </a:t>
            </a:r>
            <a:r>
              <a:rPr lang="en-US" baseline="30000" dirty="0" err="1">
                <a:solidFill>
                  <a:srgbClr val="FF0000"/>
                </a:solidFill>
              </a:rPr>
              <a:t>o</a:t>
            </a:r>
            <a:r>
              <a:rPr lang="en-US" dirty="0" err="1">
                <a:solidFill>
                  <a:srgbClr val="FF0000"/>
                </a:solidFill>
              </a:rPr>
              <a:t>C</a:t>
            </a:r>
            <a:r>
              <a:rPr lang="en-US" dirty="0">
                <a:solidFill>
                  <a:srgbClr val="FF0000"/>
                </a:solidFill>
              </a:rPr>
              <a:t> global average per doubling of CO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/>
              <a:t>, agrees w / models</a:t>
            </a:r>
          </a:p>
          <a:p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827124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897398" y="4800600"/>
            <a:ext cx="1996159" cy="1815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FF0000"/>
                </a:solidFill>
                <a:latin typeface="Arial Rounded MT Bold"/>
                <a:ea typeface="+mn-ea"/>
                <a:cs typeface="Arial Rounded MT Bold"/>
              </a:rPr>
              <a:t>Forcing</a:t>
            </a:r>
          </a:p>
          <a:p>
            <a:pPr algn="ctr" eaLnBrk="0" hangingPunct="0">
              <a:defRPr/>
            </a:pPr>
            <a:r>
              <a:rPr lang="en-US" sz="2800" dirty="0">
                <a:solidFill>
                  <a:schemeClr val="accent2"/>
                </a:solidFill>
                <a:latin typeface="Arial Rounded MT Bold"/>
                <a:ea typeface="+mn-ea"/>
                <a:cs typeface="Arial Rounded MT Bold"/>
              </a:rPr>
              <a:t>(change in </a:t>
            </a:r>
          </a:p>
          <a:p>
            <a:pPr algn="ctr" eaLnBrk="0" hangingPunct="0">
              <a:defRPr/>
            </a:pPr>
            <a:r>
              <a:rPr lang="en-US" sz="2800" dirty="0">
                <a:solidFill>
                  <a:schemeClr val="accent2"/>
                </a:solidFill>
                <a:latin typeface="Arial Rounded MT Bold"/>
                <a:ea typeface="+mn-ea"/>
                <a:cs typeface="Arial Rounded MT Bold"/>
              </a:rPr>
              <a:t>absorbed </a:t>
            </a:r>
            <a:br>
              <a:rPr lang="en-US" sz="2800" dirty="0">
                <a:solidFill>
                  <a:schemeClr val="accent2"/>
                </a:solidFill>
                <a:latin typeface="Arial Rounded MT Bold"/>
                <a:ea typeface="+mn-ea"/>
                <a:cs typeface="Arial Rounded MT Bold"/>
              </a:rPr>
            </a:br>
            <a:r>
              <a:rPr lang="en-US" sz="2800" dirty="0">
                <a:solidFill>
                  <a:schemeClr val="accent2"/>
                </a:solidFill>
                <a:latin typeface="Arial Rounded MT Bold"/>
                <a:ea typeface="+mn-ea"/>
                <a:cs typeface="Arial Rounded MT Bold"/>
              </a:rPr>
              <a:t>sunshine)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89966" y="4800600"/>
            <a:ext cx="2540905" cy="1815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FF0000"/>
                </a:solidFill>
                <a:latin typeface="Arial Rounded MT Bold"/>
                <a:ea typeface="+mn-ea"/>
                <a:cs typeface="Arial Rounded MT Bold"/>
              </a:rPr>
              <a:t>Response:</a:t>
            </a:r>
          </a:p>
          <a:p>
            <a:pPr algn="ctr" eaLnBrk="0" hangingPunct="0">
              <a:defRPr/>
            </a:pPr>
            <a:r>
              <a:rPr lang="en-US" sz="2800" dirty="0">
                <a:solidFill>
                  <a:srgbClr val="3333CC"/>
                </a:solidFill>
                <a:latin typeface="Arial Rounded MT Bold"/>
                <a:ea typeface="+mn-ea"/>
                <a:cs typeface="Arial Rounded MT Bold"/>
              </a:rPr>
              <a:t>(Change in </a:t>
            </a:r>
            <a:br>
              <a:rPr lang="en-US" sz="2800" dirty="0">
                <a:solidFill>
                  <a:srgbClr val="3333CC"/>
                </a:solidFill>
                <a:latin typeface="Arial Rounded MT Bold"/>
                <a:ea typeface="+mn-ea"/>
                <a:cs typeface="Arial Rounded MT Bold"/>
              </a:rPr>
            </a:br>
            <a:r>
              <a:rPr lang="en-US" sz="2800" dirty="0">
                <a:solidFill>
                  <a:srgbClr val="3333CC"/>
                </a:solidFill>
                <a:latin typeface="Arial Rounded MT Bold"/>
                <a:ea typeface="+mn-ea"/>
                <a:cs typeface="Arial Rounded MT Bold"/>
              </a:rPr>
              <a:t>Surface </a:t>
            </a:r>
            <a:br>
              <a:rPr lang="en-US" sz="2800" dirty="0">
                <a:solidFill>
                  <a:srgbClr val="3333CC"/>
                </a:solidFill>
                <a:latin typeface="Arial Rounded MT Bold"/>
                <a:ea typeface="+mn-ea"/>
                <a:cs typeface="Arial Rounded MT Bold"/>
              </a:rPr>
            </a:br>
            <a:r>
              <a:rPr lang="en-US" sz="2800" dirty="0">
                <a:solidFill>
                  <a:srgbClr val="3333CC"/>
                </a:solidFill>
                <a:latin typeface="Arial Rounded MT Bold"/>
                <a:ea typeface="+mn-ea"/>
                <a:cs typeface="Arial Rounded MT Bold"/>
              </a:rPr>
              <a:t>Temperature)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15240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Climate Forcing, </a:t>
            </a:r>
            <a:b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Response, and Sensitivity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5463" y="1524000"/>
            <a:ext cx="8756803" cy="2895600"/>
            <a:chOff x="-55463" y="1524000"/>
            <a:chExt cx="8756803" cy="2895600"/>
          </a:xfrm>
        </p:grpSpPr>
        <p:grpSp>
          <p:nvGrpSpPr>
            <p:cNvPr id="28676" name="Group 13"/>
            <p:cNvGrpSpPr>
              <a:grpSpLocks/>
            </p:cNvGrpSpPr>
            <p:nvPr/>
          </p:nvGrpSpPr>
          <p:grpSpPr bwMode="auto">
            <a:xfrm>
              <a:off x="-55463" y="1524000"/>
              <a:ext cx="8756803" cy="2895600"/>
              <a:chOff x="-55409" y="1524000"/>
              <a:chExt cx="8757152" cy="2895600"/>
            </a:xfrm>
          </p:grpSpPr>
          <p:grpSp>
            <p:nvGrpSpPr>
              <p:cNvPr id="28678" name="Group 17"/>
              <p:cNvGrpSpPr>
                <a:grpSpLocks/>
              </p:cNvGrpSpPr>
              <p:nvPr/>
            </p:nvGrpSpPr>
            <p:grpSpPr bwMode="auto">
              <a:xfrm>
                <a:off x="-55409" y="2336800"/>
                <a:ext cx="8712855" cy="2082800"/>
                <a:chOff x="249393" y="2336800"/>
                <a:chExt cx="8712457" cy="2082800"/>
              </a:xfrm>
            </p:grpSpPr>
            <p:sp>
              <p:nvSpPr>
                <p:cNvPr id="28681" name="Rounded Rectangle 3"/>
                <p:cNvSpPr>
                  <a:spLocks noChangeArrowheads="1"/>
                </p:cNvSpPr>
                <p:nvPr/>
              </p:nvSpPr>
              <p:spPr bwMode="auto">
                <a:xfrm>
                  <a:off x="3200400" y="2336800"/>
                  <a:ext cx="3124200" cy="20828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5000">
                      <a:solidFill>
                        <a:srgbClr val="FFFF00"/>
                      </a:solidFill>
                      <a:latin typeface="Arial Rounded MT Bold"/>
                      <a:cs typeface="Arial Rounded MT Bold"/>
                    </a:rPr>
                    <a:t>Climate System</a:t>
                  </a:r>
                </a:p>
              </p:txBody>
            </p:sp>
            <p:sp>
              <p:nvSpPr>
                <p:cNvPr id="28682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249393" y="2794000"/>
                  <a:ext cx="1582475" cy="13234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4000">
                      <a:latin typeface="Arial Rounded MT Bold"/>
                      <a:cs typeface="Arial Rounded MT Bold"/>
                    </a:rPr>
                    <a:t>+ 1</a:t>
                  </a:r>
                  <a:br>
                    <a:rPr lang="en-US" sz="4000">
                      <a:latin typeface="Arial Rounded MT Bold"/>
                      <a:cs typeface="Arial Rounded MT Bold"/>
                    </a:rPr>
                  </a:br>
                  <a:r>
                    <a:rPr lang="en-US" sz="4000">
                      <a:latin typeface="Arial Rounded MT Bold"/>
                      <a:cs typeface="Arial Rounded MT Bold"/>
                    </a:rPr>
                    <a:t>W m</a:t>
                  </a:r>
                  <a:r>
                    <a:rPr lang="en-US" sz="4000" baseline="30000">
                      <a:latin typeface="Arial Rounded MT Bold"/>
                      <a:cs typeface="Arial Rounded MT Bold"/>
                    </a:rPr>
                    <a:t>-2</a:t>
                  </a:r>
                </a:p>
              </p:txBody>
            </p:sp>
            <p:sp>
              <p:nvSpPr>
                <p:cNvPr id="28683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7772058" y="3022600"/>
                  <a:ext cx="1189792" cy="7078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4000">
                      <a:latin typeface="Arial Rounded MT Bold"/>
                      <a:cs typeface="Arial Rounded MT Bold"/>
                    </a:rPr>
                    <a:t>? °C</a:t>
                  </a:r>
                  <a:endParaRPr lang="en-US" sz="4000" baseline="30000">
                    <a:latin typeface="Arial Rounded MT Bold"/>
                    <a:cs typeface="Arial Rounded MT Bold"/>
                  </a:endParaRPr>
                </a:p>
              </p:txBody>
            </p:sp>
            <p:cxnSp>
              <p:nvCxnSpPr>
                <p:cNvPr id="28684" name="Straight Connector 9"/>
                <p:cNvCxnSpPr>
                  <a:cxnSpLocks noChangeShapeType="1"/>
                </p:cNvCxnSpPr>
                <p:nvPr/>
              </p:nvCxnSpPr>
              <p:spPr bwMode="auto">
                <a:xfrm>
                  <a:off x="1752600" y="3403600"/>
                  <a:ext cx="1295400" cy="1588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28685" name="Straight Connector 10"/>
                <p:cNvCxnSpPr>
                  <a:cxnSpLocks noChangeShapeType="1"/>
                </p:cNvCxnSpPr>
                <p:nvPr/>
              </p:nvCxnSpPr>
              <p:spPr bwMode="auto">
                <a:xfrm>
                  <a:off x="6476999" y="3354459"/>
                  <a:ext cx="990275" cy="1588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  <p:sp>
            <p:nvSpPr>
              <p:cNvPr id="12" name="TextBox 11"/>
              <p:cNvSpPr txBox="1"/>
              <p:nvPr/>
            </p:nvSpPr>
            <p:spPr>
              <a:xfrm>
                <a:off x="684037" y="1524000"/>
                <a:ext cx="184673" cy="83099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endParaRPr lang="en-US" sz="4800" dirty="0">
                  <a:solidFill>
                    <a:srgbClr val="FF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481989" y="2115403"/>
                <a:ext cx="1219754" cy="83099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Δ</a:t>
                </a:r>
                <a:r>
                  <a:rPr lang="en-US" sz="4800" dirty="0">
                    <a:solidFill>
                      <a:srgbClr val="FF0000"/>
                    </a:solidFill>
                    <a:latin typeface="Arial Rounded MT Bold"/>
                    <a:cs typeface="Arial Rounded MT Bold"/>
                  </a:rPr>
                  <a:t>T</a:t>
                </a:r>
                <a:r>
                  <a:rPr lang="en-US" sz="4800" baseline="-25000" dirty="0">
                    <a:solidFill>
                      <a:srgbClr val="FF0000"/>
                    </a:solidFill>
                    <a:latin typeface="Arial Rounded MT Bold"/>
                    <a:cs typeface="Arial Rounded MT Bold"/>
                  </a:rPr>
                  <a:t>S</a:t>
                </a:r>
                <a:endParaRPr lang="en-US" sz="4800" dirty="0">
                  <a:solidFill>
                    <a:srgbClr val="FF0000"/>
                  </a:solidFill>
                  <a:latin typeface="Arial Rounded MT Bold"/>
                  <a:cs typeface="Arial Rounded MT Bold"/>
                </a:endParaRPr>
              </a:p>
            </p:txBody>
          </p:sp>
        </p:grp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22290530"/>
                </p:ext>
              </p:extLst>
            </p:nvPr>
          </p:nvGraphicFramePr>
          <p:xfrm>
            <a:off x="228600" y="2195512"/>
            <a:ext cx="1023951" cy="700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280" name="Equation" r:id="rId3" imgW="241300" imgH="165100" progId="Equation.DSMT4">
                    <p:embed/>
                  </p:oleObj>
                </mc:Choice>
                <mc:Fallback>
                  <p:oleObj name="Equation" r:id="rId3" imgW="241300" imgH="165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28600" y="2195512"/>
                          <a:ext cx="1023951" cy="7000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09467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/>
              <a:t>Cause and Effect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0501" y="1521653"/>
            <a:ext cx="225902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latin typeface="Arial Rounded MT Bold"/>
                <a:cs typeface="Arial Rounded MT Bold"/>
              </a:rPr>
              <a:t>Forcing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Watts per </a:t>
            </a:r>
            <a:b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square 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6571" y="1554234"/>
            <a:ext cx="289298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latin typeface="Arial Rounded MT Bold"/>
                <a:cs typeface="Arial Rounded MT Bold"/>
              </a:rPr>
              <a:t>Response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degrees </a:t>
            </a:r>
            <a:b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Celsius or F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342512" y="2312441"/>
            <a:ext cx="1797052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467232" y="3507278"/>
            <a:ext cx="8059779" cy="2927839"/>
            <a:chOff x="467232" y="3507278"/>
            <a:chExt cx="8059779" cy="2927839"/>
          </a:xfrm>
        </p:grpSpPr>
        <p:grpSp>
          <p:nvGrpSpPr>
            <p:cNvPr id="15" name="Group 14"/>
            <p:cNvGrpSpPr/>
            <p:nvPr/>
          </p:nvGrpSpPr>
          <p:grpSpPr>
            <a:xfrm>
              <a:off x="467232" y="3507278"/>
              <a:ext cx="8059779" cy="1822113"/>
              <a:chOff x="371390" y="4082397"/>
              <a:chExt cx="8059779" cy="182211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71390" y="4421245"/>
                <a:ext cx="468221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>
                    <a:latin typeface="Arial Rounded MT Bold"/>
                    <a:cs typeface="Arial Rounded MT Bold"/>
                  </a:rPr>
                  <a:t>Sensitivity = 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291968" y="4082397"/>
                <a:ext cx="313920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atin typeface="Arial Rounded MT Bold"/>
                    <a:cs typeface="Arial Rounded MT Bold"/>
                  </a:rPr>
                  <a:t>Response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576148" y="5073513"/>
                <a:ext cx="244760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atin typeface="Arial Rounded MT Bold"/>
                    <a:cs typeface="Arial Rounded MT Bold"/>
                  </a:rPr>
                  <a:t>Forcing</a:t>
                </a:r>
              </a:p>
            </p:txBody>
          </p:sp>
          <p:cxnSp>
            <p:nvCxnSpPr>
              <p:cNvPr id="14" name="Straight Connector 13"/>
              <p:cNvCxnSpPr/>
              <p:nvPr/>
            </p:nvCxnSpPr>
            <p:spPr bwMode="auto">
              <a:xfrm flipH="1">
                <a:off x="5319274" y="5044277"/>
                <a:ext cx="3102910" cy="1198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" name="TextBox 15"/>
            <p:cNvSpPr txBox="1"/>
            <p:nvPr/>
          </p:nvSpPr>
          <p:spPr>
            <a:xfrm>
              <a:off x="1988737" y="5727231"/>
              <a:ext cx="5405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degrees per Watt m</a:t>
              </a:r>
              <a:r>
                <a:rPr lang="en-US" sz="4000" baseline="300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699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4114800" cy="3657600"/>
          </a:xfrm>
        </p:spPr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Climate Forcing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810000"/>
            <a:ext cx="8001000" cy="3048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FORCING = Energy in minus energy out</a:t>
            </a:r>
          </a:p>
          <a:p>
            <a:r>
              <a:rPr lang="en-US" dirty="0"/>
              <a:t>Proportional to change in average surface air temperature of the Earth </a:t>
            </a:r>
          </a:p>
          <a:p>
            <a:r>
              <a:rPr lang="en-US" dirty="0">
                <a:solidFill>
                  <a:srgbClr val="FF0000"/>
                </a:solidFill>
              </a:rPr>
              <a:t>Adding CO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to atmosphere reduces energy out until rising temp can compensate to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re-establish energy balance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609600"/>
            <a:ext cx="449658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20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5506"/>
          <a:stretch/>
        </p:blipFill>
        <p:spPr>
          <a:xfrm>
            <a:off x="94875" y="377582"/>
            <a:ext cx="8140059" cy="6480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2737" y="198167"/>
            <a:ext cx="3770959" cy="1059745"/>
          </a:xfrm>
        </p:spPr>
        <p:txBody>
          <a:bodyPr/>
          <a:lstStyle/>
          <a:p>
            <a:r>
              <a:rPr lang="en-US" sz="5400" dirty="0"/>
              <a:t>CO</a:t>
            </a:r>
            <a:r>
              <a:rPr lang="en-US" sz="5400" baseline="-25000" dirty="0"/>
              <a:t>2</a:t>
            </a:r>
            <a:r>
              <a:rPr lang="en-US" sz="5400" dirty="0"/>
              <a:t> Vibrations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82363" y="3222478"/>
            <a:ext cx="122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Rounded MT Bold"/>
                <a:cs typeface="Arial Rounded MT Bold"/>
              </a:rPr>
              <a:t>15 </a:t>
            </a:r>
            <a:r>
              <a:rPr lang="en-US" sz="2800" b="1" dirty="0">
                <a:solidFill>
                  <a:srgbClr val="FF0000"/>
                </a:solidFill>
                <a:latin typeface="Symbol Proportional BT" charset="2"/>
                <a:cs typeface="Symbol Proportional BT" charset="2"/>
              </a:rPr>
              <a:t>m</a:t>
            </a:r>
            <a:r>
              <a:rPr lang="en-US" sz="2800" dirty="0">
                <a:solidFill>
                  <a:srgbClr val="FF0000"/>
                </a:solidFill>
                <a:latin typeface="Arial Rounded MT Bold"/>
                <a:cs typeface="Arial Rounded MT Bold"/>
              </a:rPr>
              <a:t>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71626" y="1555613"/>
            <a:ext cx="1338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Rounded MT Bold"/>
                <a:cs typeface="Arial Rounded MT Bold"/>
              </a:rPr>
              <a:t>7.2 </a:t>
            </a:r>
            <a:r>
              <a:rPr lang="en-US" sz="2800" b="1" dirty="0">
                <a:solidFill>
                  <a:srgbClr val="FF0000"/>
                </a:solidFill>
                <a:latin typeface="Symbol Proportional BT" charset="2"/>
                <a:cs typeface="Symbol Proportional BT" charset="2"/>
              </a:rPr>
              <a:t>m</a:t>
            </a:r>
            <a:r>
              <a:rPr lang="en-US" sz="2800" dirty="0">
                <a:solidFill>
                  <a:srgbClr val="FF0000"/>
                </a:solidFill>
                <a:latin typeface="Arial Rounded MT Bold"/>
                <a:cs typeface="Arial Rounded MT Bold"/>
              </a:rPr>
              <a:t>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15552" y="5209240"/>
            <a:ext cx="1338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Rounded MT Bold"/>
                <a:cs typeface="Arial Rounded MT Bold"/>
              </a:rPr>
              <a:t>4.3 </a:t>
            </a:r>
            <a:r>
              <a:rPr lang="en-US" sz="2800" b="1" dirty="0">
                <a:solidFill>
                  <a:srgbClr val="FF0000"/>
                </a:solidFill>
                <a:latin typeface="Symbol Proportional BT" charset="2"/>
                <a:cs typeface="Symbol Proportional BT" charset="2"/>
              </a:rPr>
              <a:t>m</a:t>
            </a:r>
            <a:r>
              <a:rPr lang="en-US" sz="2800" dirty="0">
                <a:solidFill>
                  <a:srgbClr val="FF0000"/>
                </a:solidFill>
                <a:latin typeface="Arial Rounded MT Bold"/>
                <a:cs typeface="Arial Rounded MT Bold"/>
              </a:rPr>
              <a:t>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05515" y="423348"/>
            <a:ext cx="640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  <a:latin typeface="Arial Rounded MT Bold"/>
                <a:cs typeface="Arial Rounded MT Bold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26559" y="5747495"/>
            <a:ext cx="640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  <a:latin typeface="Arial Rounded MT Bold"/>
                <a:cs typeface="Arial Rounded MT Bold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415" y="4103514"/>
            <a:ext cx="640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  <a:latin typeface="Arial Rounded MT Bold"/>
                <a:cs typeface="Arial Rounded MT Bold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5086" y="2059066"/>
            <a:ext cx="640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  <a:latin typeface="Arial Rounded MT Bold"/>
                <a:cs typeface="Arial Rounded MT Bold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8414" y="415561"/>
            <a:ext cx="672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90"/>
                </a:solidFill>
                <a:latin typeface="Arial Rounded MT Bold"/>
                <a:cs typeface="Arial Rounded MT Bold"/>
              </a:rPr>
              <a:t>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4711" y="5728266"/>
            <a:ext cx="672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90"/>
                </a:solidFill>
                <a:latin typeface="Arial Rounded MT Bold"/>
                <a:cs typeface="Arial Rounded MT Bold"/>
              </a:rPr>
              <a:t>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1433" y="3741028"/>
            <a:ext cx="672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90"/>
                </a:solidFill>
                <a:latin typeface="Arial Rounded MT Bold"/>
                <a:cs typeface="Arial Rounded MT Bold"/>
              </a:rPr>
              <a:t>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1037" y="2051279"/>
            <a:ext cx="672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90"/>
                </a:solidFill>
                <a:latin typeface="Arial Rounded MT Bold"/>
                <a:cs typeface="Arial Rounded MT Bold"/>
              </a:rPr>
              <a:t>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37865" y="442100"/>
            <a:ext cx="672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90"/>
                </a:solidFill>
                <a:latin typeface="Arial Rounded MT Bold"/>
                <a:cs typeface="Arial Rounded MT Bold"/>
              </a:rPr>
              <a:t>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24162" y="5720479"/>
            <a:ext cx="672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90"/>
                </a:solidFill>
                <a:latin typeface="Arial Rounded MT Bold"/>
                <a:cs typeface="Arial Rounded MT Bold"/>
              </a:rPr>
              <a:t>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10884" y="3687473"/>
            <a:ext cx="672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90"/>
                </a:solidFill>
                <a:latin typeface="Arial Rounded MT Bold"/>
                <a:cs typeface="Arial Rounded MT Bold"/>
              </a:rPr>
              <a:t>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54376" y="2054934"/>
            <a:ext cx="672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90"/>
                </a:solidFill>
                <a:latin typeface="Arial Rounded MT Bold"/>
                <a:cs typeface="Arial Rounded MT Bold"/>
              </a:rPr>
              <a:t>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38569" y="0"/>
            <a:ext cx="3674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/>
                <a:cs typeface="Arial Rounded MT Bold"/>
              </a:rPr>
              <a:t>Resting or ground state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96476" y="1559756"/>
            <a:ext cx="2954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No dipole … weak!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4634" y="5098964"/>
            <a:ext cx="5559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Temporary electric dipole … strong!</a:t>
            </a:r>
          </a:p>
        </p:txBody>
      </p:sp>
    </p:spTree>
    <p:extLst>
      <p:ext uri="{BB962C8B-B14F-4D97-AF65-F5344CB8AC3E}">
        <p14:creationId xmlns:p14="http://schemas.microsoft.com/office/powerpoint/2010/main" val="1989321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8281"/>
          <a:stretch/>
        </p:blipFill>
        <p:spPr>
          <a:xfrm>
            <a:off x="-1" y="1487448"/>
            <a:ext cx="4842491" cy="5370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4424" y="49423"/>
            <a:ext cx="4979576" cy="1941472"/>
          </a:xfrm>
        </p:spPr>
        <p:txBody>
          <a:bodyPr/>
          <a:lstStyle/>
          <a:p>
            <a:r>
              <a:rPr lang="en-US" sz="6000" dirty="0"/>
              <a:t>Optical “Thickness”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4467" y="2116754"/>
            <a:ext cx="4309533" cy="4741245"/>
          </a:xfrm>
        </p:spPr>
        <p:txBody>
          <a:bodyPr/>
          <a:lstStyle/>
          <a:p>
            <a:r>
              <a:rPr lang="en-US" dirty="0"/>
              <a:t>In CO</a:t>
            </a:r>
            <a:r>
              <a:rPr lang="en-US" baseline="-25000" dirty="0"/>
              <a:t>2</a:t>
            </a:r>
            <a:r>
              <a:rPr lang="en-US" dirty="0"/>
              <a:t> absorption bands, atmosphere is </a:t>
            </a:r>
            <a:r>
              <a:rPr lang="en-US" dirty="0">
                <a:solidFill>
                  <a:srgbClr val="FF0000"/>
                </a:solidFill>
              </a:rPr>
              <a:t>totally opaque to IR photons</a:t>
            </a:r>
          </a:p>
          <a:p>
            <a:r>
              <a:rPr lang="en-US" dirty="0"/>
              <a:t>They get absorbed </a:t>
            </a:r>
            <a:r>
              <a:rPr lang="en-US" dirty="0">
                <a:solidFill>
                  <a:srgbClr val="FF0000"/>
                </a:solidFill>
              </a:rPr>
              <a:t>and re-emitted higher up</a:t>
            </a:r>
          </a:p>
          <a:p>
            <a:r>
              <a:rPr lang="en-US" dirty="0"/>
              <a:t>It’s </a:t>
            </a:r>
            <a:r>
              <a:rPr lang="en-US" dirty="0">
                <a:solidFill>
                  <a:srgbClr val="3366FF"/>
                </a:solidFill>
              </a:rPr>
              <a:t>cold up there!</a:t>
            </a:r>
          </a:p>
          <a:p>
            <a:r>
              <a:rPr lang="en-US" dirty="0"/>
              <a:t>Think about the </a:t>
            </a:r>
            <a:br>
              <a:rPr lang="en-US" dirty="0"/>
            </a:br>
            <a:r>
              <a:rPr lang="en-US" dirty="0"/>
              <a:t>Layer Model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2412" y="217396"/>
            <a:ext cx="1608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14.3 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m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CO</a:t>
            </a:r>
            <a:r>
              <a:rPr lang="en-US" baseline="-25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2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band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8536" y="232492"/>
            <a:ext cx="1614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11 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m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“window”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915253" y="3604204"/>
            <a:ext cx="987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 Rounded MT Bold"/>
                <a:cs typeface="Arial Rounded MT Bold"/>
              </a:rPr>
              <a:t>IR photons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3378681" y="3184508"/>
            <a:ext cx="987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 Rounded MT Bold"/>
                <a:cs typeface="Arial Rounded MT Bold"/>
              </a:rPr>
              <a:t>IR photons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800851" y="3123645"/>
            <a:ext cx="102967" cy="102977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113420" y="2177620"/>
            <a:ext cx="102967" cy="102977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39547" y="4481101"/>
            <a:ext cx="102967" cy="102977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937711" y="4725036"/>
            <a:ext cx="102967" cy="102977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090111" y="3973524"/>
            <a:ext cx="102967" cy="102977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587860" y="1871866"/>
            <a:ext cx="102967" cy="102977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545768" y="4232557"/>
            <a:ext cx="102967" cy="102977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457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802768" y="1270054"/>
            <a:ext cx="6386996" cy="5610831"/>
            <a:chOff x="2768445" y="972562"/>
            <a:chExt cx="6386996" cy="561083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8445" y="972562"/>
              <a:ext cx="6386996" cy="561083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6997979">
              <a:off x="6006380" y="3455764"/>
              <a:ext cx="7873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CO</a:t>
              </a:r>
              <a:r>
                <a:rPr lang="en-US" baseline="-250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13174" y="1926198"/>
              <a:ext cx="5565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O</a:t>
              </a:r>
              <a:r>
                <a:rPr lang="en-US" baseline="-250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3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2042316">
              <a:off x="7479737" y="4229683"/>
              <a:ext cx="7841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H</a:t>
              </a:r>
              <a:r>
                <a:rPr lang="en-US" baseline="-250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2</a:t>
              </a:r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O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6441085">
              <a:off x="4554583" y="3993057"/>
              <a:ext cx="7841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H</a:t>
              </a:r>
              <a:r>
                <a:rPr lang="en-US" baseline="-250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2</a:t>
              </a:r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O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538"/>
            <a:ext cx="9144000" cy="854490"/>
          </a:xfrm>
        </p:spPr>
        <p:txBody>
          <a:bodyPr/>
          <a:lstStyle/>
          <a:p>
            <a:r>
              <a:rPr lang="en-US" dirty="0"/>
              <a:t>View from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9679"/>
            <a:ext cx="3088996" cy="5823937"/>
          </a:xfrm>
        </p:spPr>
        <p:txBody>
          <a:bodyPr/>
          <a:lstStyle/>
          <a:p>
            <a:r>
              <a:rPr lang="en-US" dirty="0"/>
              <a:t>Hot surface emits directly to space in window region</a:t>
            </a:r>
          </a:p>
          <a:p>
            <a:r>
              <a:rPr lang="en-US" dirty="0"/>
              <a:t>Cold upper layers emit to space in optically thick regions</a:t>
            </a:r>
          </a:p>
          <a:p>
            <a:r>
              <a:rPr lang="en-US" dirty="0"/>
              <a:t>Total emission much less than from </a:t>
            </a:r>
            <a:r>
              <a:rPr lang="en-US" dirty="0" err="1"/>
              <a:t>sfc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7106522"/>
      </p:ext>
    </p:extLst>
  </p:cSld>
  <p:clrMapOvr>
    <a:masterClrMapping/>
  </p:clrMapOvr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Arial Rounded MT Bold"/>
            <a:cs typeface="Arial Rounded MT Bold"/>
          </a:defRPr>
        </a:defPPr>
      </a:lstStyle>
    </a:tx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Settings\Scott Denning\Application Data\Microsoft\Templates\New Presentation.pot</Template>
  <TotalTime>7781</TotalTime>
  <Words>848</Words>
  <Application>Microsoft Macintosh PowerPoint</Application>
  <PresentationFormat>On-screen Show (4:3)</PresentationFormat>
  <Paragraphs>194</Paragraphs>
  <Slides>30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ＭＳ Ｐゴシック</vt:lpstr>
      <vt:lpstr>Arial</vt:lpstr>
      <vt:lpstr>Arial Rounded MT Bold</vt:lpstr>
      <vt:lpstr>Comic Sans MS</vt:lpstr>
      <vt:lpstr>Symbol</vt:lpstr>
      <vt:lpstr>Symbol Proportional BT</vt:lpstr>
      <vt:lpstr>Symbol Tiger Expert</vt:lpstr>
      <vt:lpstr>Times</vt:lpstr>
      <vt:lpstr>Times New Roman</vt:lpstr>
      <vt:lpstr>New Presentation</vt:lpstr>
      <vt:lpstr>Equation</vt:lpstr>
      <vt:lpstr>Worksheet</vt:lpstr>
      <vt:lpstr>EXPLAIN  1. Climate Sensitivity</vt:lpstr>
      <vt:lpstr>Planetary Energy Balance</vt:lpstr>
      <vt:lpstr>Earth’s Climate  as a “Black Box”</vt:lpstr>
      <vt:lpstr>PowerPoint Presentation</vt:lpstr>
      <vt:lpstr>Cause and Effect</vt:lpstr>
      <vt:lpstr>CO2 Climate Forcing</vt:lpstr>
      <vt:lpstr>CO2 Vibrations</vt:lpstr>
      <vt:lpstr>Optical “Thickness” </vt:lpstr>
      <vt:lpstr>View from Space</vt:lpstr>
      <vt:lpstr>Effect of Adding CO2</vt:lpstr>
      <vt:lpstr>Logarithmic Effect due to band saturation  </vt:lpstr>
      <vt:lpstr>Radiative Forcing  by Increased CO2 </vt:lpstr>
      <vt:lpstr>Feedback</vt:lpstr>
      <vt:lpstr>Climate Feedback Processes</vt:lpstr>
      <vt:lpstr>Water Vapor Feedback</vt:lpstr>
      <vt:lpstr>Ice Albedo Feedback</vt:lpstr>
      <vt:lpstr>Vertical Mixing Feedback</vt:lpstr>
      <vt:lpstr>Cloud Feedbacks</vt:lpstr>
      <vt:lpstr>Estimating Total Climate Sensitivity</vt:lpstr>
      <vt:lpstr>Learning from the Past</vt:lpstr>
      <vt:lpstr>Ice Age World</vt:lpstr>
      <vt:lpstr>CO2 and the Ice Ages</vt:lpstr>
      <vt:lpstr>LGM Climate Forcing</vt:lpstr>
      <vt:lpstr>Reconstructed Climate Forcing Since 1000 AD</vt:lpstr>
      <vt:lpstr>The Past 2000 Years</vt:lpstr>
      <vt:lpstr>Second Millennium Analog</vt:lpstr>
      <vt:lpstr>Volcanic Analog</vt:lpstr>
      <vt:lpstr>Climate Sensitivity to enhanced CO2</vt:lpstr>
      <vt:lpstr>Climate Sensitivity</vt:lpstr>
      <vt:lpstr>Remember</vt:lpstr>
    </vt:vector>
  </TitlesOfParts>
  <Company>Colorado State University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Stefan-Boltzmann Feedback</dc:title>
  <dc:creator>Scott Denning</dc:creator>
  <cp:lastModifiedBy>Denning,Scott</cp:lastModifiedBy>
  <cp:revision>134</cp:revision>
  <cp:lastPrinted>2017-07-13T12:33:17Z</cp:lastPrinted>
  <dcterms:created xsi:type="dcterms:W3CDTF">2010-03-11T19:28:10Z</dcterms:created>
  <dcterms:modified xsi:type="dcterms:W3CDTF">2018-02-08T17:20:46Z</dcterms:modified>
</cp:coreProperties>
</file>