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257" r:id="rId2"/>
    <p:sldId id="373" r:id="rId3"/>
    <p:sldId id="374" r:id="rId4"/>
    <p:sldId id="375" r:id="rId5"/>
    <p:sldId id="336" r:id="rId6"/>
    <p:sldId id="331" r:id="rId7"/>
    <p:sldId id="333" r:id="rId8"/>
    <p:sldId id="432" r:id="rId9"/>
    <p:sldId id="376" r:id="rId10"/>
    <p:sldId id="377" r:id="rId11"/>
    <p:sldId id="379" r:id="rId12"/>
    <p:sldId id="386" r:id="rId13"/>
    <p:sldId id="387" r:id="rId14"/>
    <p:sldId id="389" r:id="rId15"/>
    <p:sldId id="390" r:id="rId16"/>
    <p:sldId id="392" r:id="rId17"/>
    <p:sldId id="393" r:id="rId18"/>
    <p:sldId id="433" r:id="rId19"/>
    <p:sldId id="435" r:id="rId20"/>
    <p:sldId id="434" r:id="rId21"/>
    <p:sldId id="437" r:id="rId22"/>
    <p:sldId id="438" r:id="rId23"/>
    <p:sldId id="439" r:id="rId24"/>
    <p:sldId id="440" r:id="rId25"/>
    <p:sldId id="441" r:id="rId26"/>
  </p:sldIdLst>
  <p:sldSz cx="9144000" cy="6858000" type="screen4x3"/>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72" d="100"/>
          <a:sy n="172" d="100"/>
        </p:scale>
        <p:origin x="-96"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3" d="100"/>
          <a:sy n="83" d="100"/>
        </p:scale>
        <p:origin x="-1920" y="-78"/>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r>
              <a:rPr lang="en-US" dirty="0"/>
              <a:t>Climate 101: How Climate </a:t>
            </a:r>
            <a:r>
              <a:rPr lang="en-US" dirty="0" smtClean="0"/>
              <a:t>Works</a:t>
            </a:r>
            <a:endParaRPr lang="en-US" dirty="0"/>
          </a:p>
        </p:txBody>
      </p:sp>
      <p:sp>
        <p:nvSpPr>
          <p:cNvPr id="1331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r>
              <a:rPr lang="en-US" dirty="0" smtClean="0"/>
              <a:t>Lecture 1: Earth </a:t>
            </a:r>
            <a:r>
              <a:rPr lang="en-US" dirty="0"/>
              <a:t>System Overview</a:t>
            </a:r>
          </a:p>
        </p:txBody>
      </p:sp>
      <p:sp>
        <p:nvSpPr>
          <p:cNvPr id="1331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r>
              <a:rPr lang="en-US"/>
              <a:t> CSU Atmospheric Science		Scott Denning</a:t>
            </a:r>
          </a:p>
        </p:txBody>
      </p:sp>
      <p:sp>
        <p:nvSpPr>
          <p:cNvPr id="1331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61932F79-AE8E-904E-BE05-2E627EF98731}" type="slidenum">
              <a:rPr lang="en-US"/>
              <a:pPr>
                <a:defRPr/>
              </a:pPr>
              <a:t>‹#›</a:t>
            </a:fld>
            <a:endParaRPr lang="en-US"/>
          </a:p>
        </p:txBody>
      </p:sp>
    </p:spTree>
    <p:extLst>
      <p:ext uri="{BB962C8B-B14F-4D97-AF65-F5344CB8AC3E}">
        <p14:creationId xmlns:p14="http://schemas.microsoft.com/office/powerpoint/2010/main" val="336925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r>
              <a:rPr lang="en-US"/>
              <a:t>AT606 Fall 2006</a:t>
            </a:r>
          </a:p>
        </p:txBody>
      </p:sp>
      <p:sp>
        <p:nvSpPr>
          <p:cNvPr id="30723"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fld id="{02C8C64D-78C8-5E47-90FE-65D007072B5B}" type="datetime1">
              <a:rPr lang="en-US"/>
              <a:pPr>
                <a:defRPr/>
              </a:pPr>
              <a:t>7/13/14</a:t>
            </a:fld>
            <a:endParaRPr lang="en-US"/>
          </a:p>
        </p:txBody>
      </p:sp>
      <p:sp>
        <p:nvSpPr>
          <p:cNvPr id="1638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5"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r>
              <a:rPr lang="en-US"/>
              <a:t>Scott Denning  CSU ATS</a:t>
            </a:r>
          </a:p>
        </p:txBody>
      </p:sp>
      <p:sp>
        <p:nvSpPr>
          <p:cNvPr id="30727"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8885C5AC-1AB0-9044-AAFA-76B44FE4B7E6}" type="slidenum">
              <a:rPr lang="en-US"/>
              <a:pPr>
                <a:defRPr/>
              </a:pPr>
              <a:t>‹#›</a:t>
            </a:fld>
            <a:endParaRPr lang="en-US"/>
          </a:p>
        </p:txBody>
      </p:sp>
    </p:spTree>
    <p:extLst>
      <p:ext uri="{BB962C8B-B14F-4D97-AF65-F5344CB8AC3E}">
        <p14:creationId xmlns:p14="http://schemas.microsoft.com/office/powerpoint/2010/main" val="165737595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184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39FF9D0-5CED-0241-829D-E4F2F6C535DB}" type="datetime1">
              <a:rPr lang="en-US" sz="1300"/>
              <a:pPr/>
              <a:t>7/13/14</a:t>
            </a:fld>
            <a:endParaRPr lang="en-US" sz="1300"/>
          </a:p>
        </p:txBody>
      </p:sp>
      <p:sp>
        <p:nvSpPr>
          <p:cNvPr id="184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184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54B80279-EA25-0F47-85FA-AA2788BE9916}" type="slidenum">
              <a:rPr lang="en-US" sz="1300"/>
              <a:pPr/>
              <a:t>1</a:t>
            </a:fld>
            <a:endParaRPr lang="en-US" sz="1300"/>
          </a:p>
        </p:txBody>
      </p:sp>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348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9435C201-36FD-1D4E-9A18-C9B4FD247E78}" type="datetime1">
              <a:rPr lang="en-US" sz="1300"/>
              <a:pPr/>
              <a:t>7/13/14</a:t>
            </a:fld>
            <a:endParaRPr lang="en-US" sz="1300"/>
          </a:p>
        </p:txBody>
      </p:sp>
      <p:sp>
        <p:nvSpPr>
          <p:cNvPr id="348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348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4FAE72C1-7AC1-1E49-B954-E91103B77E32}" type="slidenum">
              <a:rPr lang="en-US" sz="1300"/>
              <a:pPr/>
              <a:t>10</a:t>
            </a:fld>
            <a:endParaRPr lang="en-US" sz="1300"/>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368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F4FA3C01-A925-CB43-B201-B7E2CB46C9EA}" type="datetime1">
              <a:rPr lang="en-US" sz="1300"/>
              <a:pPr/>
              <a:t>7/13/14</a:t>
            </a:fld>
            <a:endParaRPr lang="en-US" sz="1300"/>
          </a:p>
        </p:txBody>
      </p:sp>
      <p:sp>
        <p:nvSpPr>
          <p:cNvPr id="368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368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F18039E3-2668-E944-9F1A-540489088A80}" type="slidenum">
              <a:rPr lang="en-US" sz="1300"/>
              <a:pPr/>
              <a:t>11</a:t>
            </a:fld>
            <a:endParaRPr lang="en-US" sz="1300"/>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389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87DBA7FC-E9A2-2D4C-9731-DCE341269596}" type="datetime1">
              <a:rPr lang="en-US" sz="1300"/>
              <a:pPr/>
              <a:t>7/13/14</a:t>
            </a:fld>
            <a:endParaRPr lang="en-US" sz="1300"/>
          </a:p>
        </p:txBody>
      </p:sp>
      <p:sp>
        <p:nvSpPr>
          <p:cNvPr id="389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389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9E53BB8-6EE6-1A4F-98A8-B7EFDB100F5E}" type="slidenum">
              <a:rPr lang="en-US" sz="1300"/>
              <a:pPr/>
              <a:t>12</a:t>
            </a:fld>
            <a:endParaRPr lang="en-US" sz="1300"/>
          </a:p>
        </p:txBody>
      </p:sp>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40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1CBC2A92-176F-FD44-A86C-D44EB77A0D50}" type="datetime1">
              <a:rPr lang="en-US" sz="1300"/>
              <a:pPr/>
              <a:t>7/13/14</a:t>
            </a:fld>
            <a:endParaRPr lang="en-US" sz="1300"/>
          </a:p>
        </p:txBody>
      </p:sp>
      <p:sp>
        <p:nvSpPr>
          <p:cNvPr id="40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40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DFA5FCC0-8738-BC48-950C-0F5A96C7B7E3}" type="slidenum">
              <a:rPr lang="en-US" sz="1300"/>
              <a:pPr/>
              <a:t>13</a:t>
            </a:fld>
            <a:endParaRPr lang="en-US" sz="1300"/>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430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DCBA0A40-AA15-8D48-82A8-40ABD9FE801D}" type="datetime1">
              <a:rPr lang="en-US" sz="1300"/>
              <a:pPr/>
              <a:t>7/13/14</a:t>
            </a:fld>
            <a:endParaRPr lang="en-US" sz="1300"/>
          </a:p>
        </p:txBody>
      </p:sp>
      <p:sp>
        <p:nvSpPr>
          <p:cNvPr id="430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430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346B16CF-D559-524C-B614-0D194D6501E8}" type="slidenum">
              <a:rPr lang="en-US" sz="1300"/>
              <a:pPr/>
              <a:t>14</a:t>
            </a:fld>
            <a:endParaRPr lang="en-US" sz="1300"/>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450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2FA29F0E-89FD-8042-BE59-3740DD2615F7}" type="datetime1">
              <a:rPr lang="en-US" sz="1300"/>
              <a:pPr/>
              <a:t>7/13/14</a:t>
            </a:fld>
            <a:endParaRPr lang="en-US" sz="1300"/>
          </a:p>
        </p:txBody>
      </p:sp>
      <p:sp>
        <p:nvSpPr>
          <p:cNvPr id="45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450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35978D11-B797-6C47-A25B-D16E7D4A2083}" type="slidenum">
              <a:rPr lang="en-US" sz="1300"/>
              <a:pPr/>
              <a:t>15</a:t>
            </a:fld>
            <a:endParaRPr lang="en-US" sz="1300"/>
          </a:p>
        </p:txBody>
      </p:sp>
      <p:sp>
        <p:nvSpPr>
          <p:cNvPr id="45061" name="Rectangle 2"/>
          <p:cNvSpPr>
            <a:spLocks noGrp="1" noRot="1" noChangeAspect="1" noChangeArrowheads="1" noTextEdit="1"/>
          </p:cNvSpPr>
          <p:nvPr>
            <p:ph type="sldImg"/>
          </p:nvPr>
        </p:nvSpPr>
        <p:spPr>
          <a:ln/>
        </p:spPr>
      </p:sp>
      <p:sp>
        <p:nvSpPr>
          <p:cNvPr id="450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471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C063C0D-F174-2C4D-B954-E47D1C975403}" type="datetime1">
              <a:rPr lang="en-US" sz="1300"/>
              <a:pPr/>
              <a:t>7/13/14</a:t>
            </a:fld>
            <a:endParaRPr lang="en-US" sz="1300"/>
          </a:p>
        </p:txBody>
      </p:sp>
      <p:sp>
        <p:nvSpPr>
          <p:cNvPr id="471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471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3DA0A9C3-1DE2-0B46-B416-6B0CBF9CA478}" type="slidenum">
              <a:rPr lang="en-US" sz="1300"/>
              <a:pPr/>
              <a:t>16</a:t>
            </a:fld>
            <a:endParaRPr lang="en-US" sz="1300"/>
          </a:p>
        </p:txBody>
      </p:sp>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D1A7C305-1AE4-FE4C-9680-CCA41240AA18}" type="datetime1">
              <a:rPr lang="en-US" sz="1300"/>
              <a:pPr/>
              <a:t>7/13/14</a:t>
            </a:fld>
            <a:endParaRPr lang="en-US" sz="1300"/>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491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A57FEAFA-3BA3-FB4E-A921-AA9FD3777091}" type="slidenum">
              <a:rPr lang="en-US" sz="1300"/>
              <a:pPr/>
              <a:t>17</a:t>
            </a:fld>
            <a:endParaRPr lang="en-US" sz="1300"/>
          </a:p>
        </p:txBody>
      </p:sp>
      <p:sp>
        <p:nvSpPr>
          <p:cNvPr id="49157" name="Rectangle 2"/>
          <p:cNvSpPr>
            <a:spLocks noGrp="1" noRot="1" noChangeAspect="1" noChangeArrowheads="1" noTextEdit="1"/>
          </p:cNvSpPr>
          <p:nvPr>
            <p:ph type="sldImg"/>
          </p:nvPr>
        </p:nvSpPr>
        <p:spPr>
          <a:ln/>
        </p:spPr>
      </p:sp>
      <p:sp>
        <p:nvSpPr>
          <p:cNvPr id="491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Photographs of Earth from space show that our planet is a single system.   The Earth is whole.  You can see that oceans, clouds, and continents are lit by sunlight, the energy that supports life on Earth.  We do not know of any other planet that has water and an atmosphere like Earth's.  Any one separate part (land, air, or water) by itself is not enough to support life.   All the Earth's parts are connected and work together.    Continuous changes in temperature, composition and chemistry are necessary for the whole system to work.</a:t>
            </a:r>
            <a:endParaRPr lang="en-US">
              <a:latin typeface="Times New Roman" charset="0"/>
              <a:ea typeface="ＭＳ Ｐゴシック" charset="0"/>
              <a:cs typeface="ＭＳ Ｐゴシック" charset="0"/>
            </a:endParaRPr>
          </a:p>
        </p:txBody>
      </p:sp>
      <p:sp>
        <p:nvSpPr>
          <p:cNvPr id="204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20484"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10BD2E74-2EAE-A346-83E6-1BB9FF1B6974}" type="datetime1">
              <a:rPr lang="en-US" sz="1300"/>
              <a:pPr/>
              <a:t>7/13/14</a:t>
            </a:fld>
            <a:endParaRPr lang="en-US" sz="1300"/>
          </a:p>
        </p:txBody>
      </p:sp>
      <p:sp>
        <p:nvSpPr>
          <p:cNvPr id="2048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2048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281575DD-94BF-F242-AFE0-119C9B4B3CB7}" type="slidenum">
              <a:rPr lang="en-US" sz="1300"/>
              <a:pPr/>
              <a:t>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Everything that happens on our planet is part of a complex set of interactions between air, water, land, and life. Earth system science encompasses all these interactions with a new focus on the connections among topics that were once studied separately. All Earth system science is ultimately focused on the question "How is the Earth changing and what are the consequences for life on Earth?"</a:t>
            </a:r>
          </a:p>
        </p:txBody>
      </p:sp>
      <p:sp>
        <p:nvSpPr>
          <p:cNvPr id="225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2253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A9BD153-48D7-7B4C-8B80-0C773E99422C}" type="datetime1">
              <a:rPr lang="en-US" sz="1300"/>
              <a:pPr/>
              <a:t>7/13/14</a:t>
            </a:fld>
            <a:endParaRPr lang="en-US" sz="1300"/>
          </a:p>
        </p:txBody>
      </p:sp>
      <p:sp>
        <p:nvSpPr>
          <p:cNvPr id="2253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2253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8BFCAF2A-C5C1-1941-B9A5-69D4FC12323A}" type="slidenum">
              <a:rPr lang="en-US" sz="1300"/>
              <a:pPr/>
              <a:t>3</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245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93DEFE0-1F0D-614C-B076-671AC3F94B47}" type="datetime1">
              <a:rPr lang="en-US" sz="1300"/>
              <a:pPr/>
              <a:t>7/13/14</a:t>
            </a:fld>
            <a:endParaRPr lang="en-US" sz="1300"/>
          </a:p>
        </p:txBody>
      </p:sp>
      <p:sp>
        <p:nvSpPr>
          <p:cNvPr id="245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245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4DBA286C-6A2F-1745-9594-17A2AB96C761}" type="slidenum">
              <a:rPr lang="en-US" sz="1300"/>
              <a:pPr/>
              <a:t>4</a:t>
            </a:fld>
            <a:endParaRPr lang="en-US" sz="1300"/>
          </a:p>
        </p:txBody>
      </p:sp>
      <p:sp>
        <p:nvSpPr>
          <p:cNvPr id="24581" name="Rectangle 2"/>
          <p:cNvSpPr>
            <a:spLocks noGrp="1" noRot="1" noChangeAspect="1" noChangeArrowheads="1" noTextEdit="1"/>
          </p:cNvSpPr>
          <p:nvPr>
            <p:ph type="sldImg"/>
          </p:nvPr>
        </p:nvSpPr>
        <p:spPr>
          <a:ln/>
        </p:spPr>
      </p:sp>
      <p:sp>
        <p:nvSpPr>
          <p:cNvPr id="245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Intro to Climate Fall 2006</a:t>
            </a:r>
          </a:p>
        </p:txBody>
      </p:sp>
      <p:sp>
        <p:nvSpPr>
          <p:cNvPr id="266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218FAFCA-D319-0E45-8BDB-BBD6E6E7DC0F}" type="datetime1">
              <a:rPr lang="en-US" sz="1300"/>
              <a:pPr/>
              <a:t>7/13/14</a:t>
            </a:fld>
            <a:endParaRPr lang="en-US" sz="1300"/>
          </a:p>
        </p:txBody>
      </p:sp>
      <p:sp>
        <p:nvSpPr>
          <p:cNvPr id="266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CSU ATS Scott Denning</a:t>
            </a:r>
          </a:p>
        </p:txBody>
      </p:sp>
      <p:sp>
        <p:nvSpPr>
          <p:cNvPr id="266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D5F47F86-6B9E-704E-9901-1AA2F196C2BD}" type="slidenum">
              <a:rPr lang="en-US" sz="1300"/>
              <a:pPr/>
              <a:t>5</a:t>
            </a:fld>
            <a:endParaRPr lang="en-US" sz="1300"/>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68639F72-67BB-9140-8CD9-F5E3CECDA364}" type="slidenum">
              <a:rPr lang="en-US" sz="1300"/>
              <a:pPr/>
              <a:t>6</a:t>
            </a:fld>
            <a:endParaRPr lang="en-US" sz="13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7FA03B57-5A29-3148-A9EB-893BFFB59291}" type="slidenum">
              <a:rPr lang="en-US" sz="1300"/>
              <a:pPr/>
              <a:t>7</a:t>
            </a:fld>
            <a:endParaRPr lang="en-US" sz="13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AT606 Intro to Climate Fall 2006</a:t>
            </a:r>
          </a:p>
        </p:txBody>
      </p:sp>
      <p:sp>
        <p:nvSpPr>
          <p:cNvPr id="266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6888DA8-BDA0-124C-8C26-ABB293918477}" type="datetime1">
              <a:rPr lang="en-US" sz="1200"/>
              <a:pPr/>
              <a:t>7/13/14</a:t>
            </a:fld>
            <a:endParaRPr lang="en-US" sz="1200"/>
          </a:p>
        </p:txBody>
      </p:sp>
      <p:sp>
        <p:nvSpPr>
          <p:cNvPr id="266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CSU ATS Scott Denning</a:t>
            </a:r>
          </a:p>
        </p:txBody>
      </p:sp>
      <p:sp>
        <p:nvSpPr>
          <p:cNvPr id="266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015DB7-1F4B-D14C-B5F0-DA4CE6DDB5B0}" type="slidenum">
              <a:rPr lang="en-US" sz="1200"/>
              <a:pPr/>
              <a:t>8</a:t>
            </a:fld>
            <a:endParaRPr lang="en-US" sz="1200"/>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AT606 Fall 2006</a:t>
            </a:r>
          </a:p>
        </p:txBody>
      </p:sp>
      <p:sp>
        <p:nvSpPr>
          <p:cNvPr id="327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E1D5BD81-03C9-3949-844D-09E58EE6C681}" type="datetime1">
              <a:rPr lang="en-US" sz="1300"/>
              <a:pPr/>
              <a:t>7/13/14</a:t>
            </a:fld>
            <a:endParaRPr lang="en-US" sz="1300"/>
          </a:p>
        </p:txBody>
      </p:sp>
      <p:sp>
        <p:nvSpPr>
          <p:cNvPr id="327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327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51281C82-5237-B94E-83D0-021A132E11AF}" type="slidenum">
              <a:rPr lang="en-US" sz="1300"/>
              <a:pPr/>
              <a:t>9</a:t>
            </a:fld>
            <a:endParaRPr lang="en-US" sz="1300"/>
          </a:p>
        </p:txBody>
      </p:sp>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Earths surface is rough – friction for winds</a:t>
            </a:r>
          </a:p>
          <a:p>
            <a:r>
              <a:rPr lang="en-US">
                <a:latin typeface="Times New Roman" charset="0"/>
                <a:ea typeface="ＭＳ Ｐゴシック" charset="0"/>
                <a:cs typeface="ＭＳ Ｐゴシック" charset="0"/>
              </a:rPr>
              <a:t>Ocean/land – gyres and circulation</a:t>
            </a:r>
          </a:p>
          <a:p>
            <a:r>
              <a:rPr lang="en-US">
                <a:latin typeface="Times New Roman" charset="0"/>
                <a:ea typeface="ＭＳ Ｐゴシック" charset="0"/>
                <a:cs typeface="ＭＳ Ｐゴシック" charset="0"/>
              </a:rPr>
              <a:t>Very deep very cold – approx 1-2 C which is close to freezing</a:t>
            </a:r>
          </a:p>
          <a:p>
            <a:r>
              <a:rPr lang="en-US">
                <a:latin typeface="Times New Roman" charset="0"/>
                <a:ea typeface="ＭＳ Ｐゴシック" charset="0"/>
                <a:cs typeface="ＭＳ Ｐゴシック" charset="0"/>
              </a:rPr>
              <a:t>Deepest point – Marians trench (10,924 m, 35,840 ft )</a:t>
            </a:r>
          </a:p>
          <a:p>
            <a:r>
              <a:rPr lang="en-US">
                <a:latin typeface="Times New Roman" charset="0"/>
                <a:ea typeface="ＭＳ Ｐゴシック" charset="0"/>
                <a:cs typeface="ＭＳ Ｐゴシック" charset="0"/>
              </a:rPr>
              <a:t>Highest land point – Mt Everest – 8,848 m or 29,026 feet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78FE9B-F624-6643-8B42-D728E4A38F9F}" type="datetime1">
              <a:rPr lang="en-US"/>
              <a:pPr>
                <a:defRPr/>
              </a:pPr>
              <a:t>7/13/14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3AD4AD-3923-9848-BD21-70426B4E163E}" type="slidenum">
              <a:rPr lang="en-US"/>
              <a:pPr>
                <a:defRPr/>
              </a:pPr>
              <a:t>‹#›</a:t>
            </a:fld>
            <a:endParaRPr lang="en-US"/>
          </a:p>
        </p:txBody>
      </p:sp>
    </p:spTree>
    <p:extLst>
      <p:ext uri="{BB962C8B-B14F-4D97-AF65-F5344CB8AC3E}">
        <p14:creationId xmlns:p14="http://schemas.microsoft.com/office/powerpoint/2010/main" val="3473015487"/>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51E91BC-28A0-2441-B02D-F9D92064134D}" type="datetime1">
              <a:rPr lang="en-US"/>
              <a:pPr>
                <a:defRPr/>
              </a:pPr>
              <a:t>7/13/14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C839A-EAFD-354D-8EF2-7A61C212B62E}" type="slidenum">
              <a:rPr lang="en-US"/>
              <a:pPr>
                <a:defRPr/>
              </a:pPr>
              <a:t>‹#›</a:t>
            </a:fld>
            <a:endParaRPr lang="en-US"/>
          </a:p>
        </p:txBody>
      </p:sp>
    </p:spTree>
    <p:extLst>
      <p:ext uri="{BB962C8B-B14F-4D97-AF65-F5344CB8AC3E}">
        <p14:creationId xmlns:p14="http://schemas.microsoft.com/office/powerpoint/2010/main" val="3227136822"/>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04BC341-9B5F-2E41-84AF-86378B3CEC77}" type="datetime1">
              <a:rPr lang="en-US"/>
              <a:pPr>
                <a:defRPr/>
              </a:pPr>
              <a:t>7/13/14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262EE-274F-EE48-8A8B-8F5E1ED6F71F}" type="slidenum">
              <a:rPr lang="en-US"/>
              <a:pPr>
                <a:defRPr/>
              </a:pPr>
              <a:t>‹#›</a:t>
            </a:fld>
            <a:endParaRPr lang="en-US"/>
          </a:p>
        </p:txBody>
      </p:sp>
    </p:spTree>
    <p:extLst>
      <p:ext uri="{BB962C8B-B14F-4D97-AF65-F5344CB8AC3E}">
        <p14:creationId xmlns:p14="http://schemas.microsoft.com/office/powerpoint/2010/main" val="2047938269"/>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219200"/>
            <a:ext cx="3810000" cy="4876800"/>
          </a:xfrm>
        </p:spPr>
        <p:txBody>
          <a:bodyPr/>
          <a:lstStyle/>
          <a:p>
            <a:pPr lvl="0"/>
            <a:endParaRPr lang="en-US" noProof="0" smtClean="0"/>
          </a:p>
        </p:txBody>
      </p:sp>
      <p:sp>
        <p:nvSpPr>
          <p:cNvPr id="4" name="Text Placeholder 3"/>
          <p:cNvSpPr>
            <a:spLocks noGrp="1"/>
          </p:cNvSpPr>
          <p:nvPr>
            <p:ph type="body" sz="half" idx="2"/>
          </p:nvPr>
        </p:nvSpPr>
        <p:spPr>
          <a:xfrm>
            <a:off x="46482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B315AA2-0297-B747-BEE7-C808162693FA}" type="datetime1">
              <a:rPr lang="en-US"/>
              <a:pPr>
                <a:defRPr/>
              </a:pPr>
              <a:t>7/13/14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F8E0F5-D2C0-A644-B5EA-7E69073D60BB}" type="slidenum">
              <a:rPr lang="en-US"/>
              <a:pPr>
                <a:defRPr/>
              </a:pPr>
              <a:t>‹#›</a:t>
            </a:fld>
            <a:endParaRPr lang="en-US"/>
          </a:p>
        </p:txBody>
      </p:sp>
    </p:spTree>
    <p:extLst>
      <p:ext uri="{BB962C8B-B14F-4D97-AF65-F5344CB8AC3E}">
        <p14:creationId xmlns:p14="http://schemas.microsoft.com/office/powerpoint/2010/main" val="135986331"/>
      </p:ext>
    </p:extLst>
  </p:cSld>
  <p:clrMapOvr>
    <a:masterClrMapping/>
  </p:clrMapOvr>
  <p:transition xmlns:p14="http://schemas.microsoft.com/office/powerpoint/2010/mai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219200"/>
            <a:ext cx="3810000" cy="4876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04622809-F90D-9E4D-8CFA-DDB6393FA77E}" type="datetime1">
              <a:rPr lang="en-US"/>
              <a:pPr>
                <a:defRPr/>
              </a:pPr>
              <a:t>7/13/14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E6656-9A8F-724F-8DC4-9AEE99A53BB0}" type="slidenum">
              <a:rPr lang="en-US"/>
              <a:pPr>
                <a:defRPr/>
              </a:pPr>
              <a:t>‹#›</a:t>
            </a:fld>
            <a:endParaRPr lang="en-US"/>
          </a:p>
        </p:txBody>
      </p:sp>
    </p:spTree>
    <p:extLst>
      <p:ext uri="{BB962C8B-B14F-4D97-AF65-F5344CB8AC3E}">
        <p14:creationId xmlns:p14="http://schemas.microsoft.com/office/powerpoint/2010/main" val="350927685"/>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946AE4-DA87-4A49-A790-451BE947B98C}" type="datetime1">
              <a:rPr lang="en-US"/>
              <a:pPr>
                <a:defRPr/>
              </a:pPr>
              <a:t>7/13/14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C1DE2-45AA-6D49-ABE9-E11261A56F2E}" type="slidenum">
              <a:rPr lang="en-US"/>
              <a:pPr>
                <a:defRPr/>
              </a:pPr>
              <a:t>‹#›</a:t>
            </a:fld>
            <a:endParaRPr lang="en-US"/>
          </a:p>
        </p:txBody>
      </p:sp>
    </p:spTree>
    <p:extLst>
      <p:ext uri="{BB962C8B-B14F-4D97-AF65-F5344CB8AC3E}">
        <p14:creationId xmlns:p14="http://schemas.microsoft.com/office/powerpoint/2010/main" val="3469748326"/>
      </p:ext>
    </p:extLst>
  </p:cSld>
  <p:clrMapOvr>
    <a:masterClrMapping/>
  </p:clrMapOvr>
  <p:transition xmlns:p14="http://schemas.microsoft.com/office/powerpoint/2010/mai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347542E-DE30-3E41-8FB4-5B09732B45DA}" type="datetime1">
              <a:rPr lang="en-US"/>
              <a:pPr>
                <a:defRPr/>
              </a:pPr>
              <a:t>7/13/14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0B3CA2-B996-8C41-BC6C-88023463EB78}" type="slidenum">
              <a:rPr lang="en-US"/>
              <a:pPr>
                <a:defRPr/>
              </a:pPr>
              <a:t>‹#›</a:t>
            </a:fld>
            <a:endParaRPr lang="en-US"/>
          </a:p>
        </p:txBody>
      </p:sp>
    </p:spTree>
    <p:extLst>
      <p:ext uri="{BB962C8B-B14F-4D97-AF65-F5344CB8AC3E}">
        <p14:creationId xmlns:p14="http://schemas.microsoft.com/office/powerpoint/2010/main" val="3437611208"/>
      </p:ext>
    </p:extLst>
  </p:cSld>
  <p:clrMapOvr>
    <a:masterClrMapping/>
  </p:clrMapOvr>
  <p:transition xmlns:p14="http://schemas.microsoft.com/office/powerpoint/2010/mai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3BDD5A-A4AD-5444-B59A-9E32A986ADB5}" type="datetime1">
              <a:rPr lang="en-US"/>
              <a:pPr>
                <a:defRPr/>
              </a:pPr>
              <a:t>7/13/14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F7FAE-05EC-6047-9075-4A0DDF14E94F}" type="slidenum">
              <a:rPr lang="en-US"/>
              <a:pPr>
                <a:defRPr/>
              </a:pPr>
              <a:t>‹#›</a:t>
            </a:fld>
            <a:endParaRPr lang="en-US"/>
          </a:p>
        </p:txBody>
      </p:sp>
    </p:spTree>
    <p:extLst>
      <p:ext uri="{BB962C8B-B14F-4D97-AF65-F5344CB8AC3E}">
        <p14:creationId xmlns:p14="http://schemas.microsoft.com/office/powerpoint/2010/main" val="1638222682"/>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5A0AEB5-7871-B648-98E1-D7253351F609}" type="datetime1">
              <a:rPr lang="en-US"/>
              <a:pPr>
                <a:defRPr/>
              </a:pPr>
              <a:t>7/13/14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2CBC53-5B99-354F-BE1E-E1A5FF083B95}" type="slidenum">
              <a:rPr lang="en-US"/>
              <a:pPr>
                <a:defRPr/>
              </a:pPr>
              <a:t>‹#›</a:t>
            </a:fld>
            <a:endParaRPr lang="en-US"/>
          </a:p>
        </p:txBody>
      </p:sp>
    </p:spTree>
    <p:extLst>
      <p:ext uri="{BB962C8B-B14F-4D97-AF65-F5344CB8AC3E}">
        <p14:creationId xmlns:p14="http://schemas.microsoft.com/office/powerpoint/2010/main" val="3161776846"/>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B18C7B4-E104-AB4A-9AA6-78D434ACF4DA}" type="datetime1">
              <a:rPr lang="en-US"/>
              <a:pPr>
                <a:defRPr/>
              </a:pPr>
              <a:t>7/13/14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FE7527-6E24-5C4F-943E-C095372945F6}" type="slidenum">
              <a:rPr lang="en-US"/>
              <a:pPr>
                <a:defRPr/>
              </a:pPr>
              <a:t>‹#›</a:t>
            </a:fld>
            <a:endParaRPr lang="en-US"/>
          </a:p>
        </p:txBody>
      </p:sp>
    </p:spTree>
    <p:extLst>
      <p:ext uri="{BB962C8B-B14F-4D97-AF65-F5344CB8AC3E}">
        <p14:creationId xmlns:p14="http://schemas.microsoft.com/office/powerpoint/2010/main" val="3601788418"/>
      </p:ext>
    </p:extLst>
  </p:cSld>
  <p:clrMapOvr>
    <a:masterClrMapping/>
  </p:clrMapOvr>
  <p:transition xmlns:p14="http://schemas.microsoft.com/office/powerpoint/2010/mai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F2B4382-F545-2B48-843A-FF9EAE8B55AF}" type="datetime1">
              <a:rPr lang="en-US"/>
              <a:pPr>
                <a:defRPr/>
              </a:pPr>
              <a:t>7/13/14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AB5700-6BC6-D743-A8D9-2BCFCADB4937}" type="slidenum">
              <a:rPr lang="en-US"/>
              <a:pPr>
                <a:defRPr/>
              </a:pPr>
              <a:t>‹#›</a:t>
            </a:fld>
            <a:endParaRPr lang="en-US"/>
          </a:p>
        </p:txBody>
      </p:sp>
    </p:spTree>
    <p:extLst>
      <p:ext uri="{BB962C8B-B14F-4D97-AF65-F5344CB8AC3E}">
        <p14:creationId xmlns:p14="http://schemas.microsoft.com/office/powerpoint/2010/main" val="476725697"/>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915A05-1593-EC4C-8264-1CC3931F7047}" type="datetime1">
              <a:rPr lang="en-US"/>
              <a:pPr>
                <a:defRPr/>
              </a:pPr>
              <a:t>7/13/14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502E7-FB9E-9948-82D2-5505329C866F}" type="slidenum">
              <a:rPr lang="en-US"/>
              <a:pPr>
                <a:defRPr/>
              </a:pPr>
              <a:t>‹#›</a:t>
            </a:fld>
            <a:endParaRPr lang="en-US"/>
          </a:p>
        </p:txBody>
      </p:sp>
    </p:spTree>
    <p:extLst>
      <p:ext uri="{BB962C8B-B14F-4D97-AF65-F5344CB8AC3E}">
        <p14:creationId xmlns:p14="http://schemas.microsoft.com/office/powerpoint/2010/main" val="1317214267"/>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0D14AB9-1B5D-E041-BAA5-4B35567C66CC}" type="datetime1">
              <a:rPr lang="en-US"/>
              <a:pPr>
                <a:defRPr/>
              </a:pPr>
              <a:t>7/13/14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DF835D-448A-B940-A498-9B7EA4791CEB}" type="slidenum">
              <a:rPr lang="en-US"/>
              <a:pPr>
                <a:defRPr/>
              </a:pPr>
              <a:t>‹#›</a:t>
            </a:fld>
            <a:endParaRPr lang="en-US"/>
          </a:p>
        </p:txBody>
      </p:sp>
    </p:spTree>
    <p:extLst>
      <p:ext uri="{BB962C8B-B14F-4D97-AF65-F5344CB8AC3E}">
        <p14:creationId xmlns:p14="http://schemas.microsoft.com/office/powerpoint/2010/main" val="995182201"/>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CA3895DE-4BB4-F642-99E9-97C2BCC612C4}" type="datetime1">
              <a:rPr lang="en-US"/>
              <a:pPr>
                <a:defRPr/>
              </a:pPr>
              <a:t>7/13/14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B6724C4-21BA-AE45-B628-BB3CB44E14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dissolve/>
  </p:transition>
  <p:txStyles>
    <p:titleStyle>
      <a:lvl1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pitchFamily="-106" charset="0"/>
        </a:defRPr>
      </a:lvl9pPr>
    </p:titleStyle>
    <p:body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685800"/>
            <a:ext cx="7772400" cy="3429000"/>
          </a:xfrm>
        </p:spPr>
        <p:txBody>
          <a:bodyPr/>
          <a:lstStyle/>
          <a:p>
            <a:pPr>
              <a:defRPr/>
            </a:pPr>
            <a:r>
              <a:rPr lang="en-US" sz="6000" dirty="0">
                <a:latin typeface="Comic Sans MS" charset="0"/>
                <a:ea typeface="ＭＳ Ｐゴシック" charset="0"/>
                <a:cs typeface="ＭＳ Ｐゴシック" charset="0"/>
              </a:rPr>
              <a:t>Overview of the Past and Present Earth System</a:t>
            </a:r>
            <a:br>
              <a:rPr lang="en-US" sz="6000" dirty="0">
                <a:latin typeface="Comic Sans MS" charset="0"/>
                <a:ea typeface="ＭＳ Ｐゴシック" charset="0"/>
                <a:cs typeface="ＭＳ Ｐゴシック" charset="0"/>
              </a:rPr>
            </a:br>
            <a:r>
              <a:rPr lang="en-US" dirty="0">
                <a:latin typeface="Comic Sans MS" charset="0"/>
                <a:ea typeface="ＭＳ Ｐゴシック" charset="0"/>
                <a:cs typeface="ＭＳ Ｐゴシック" charset="0"/>
              </a:rPr>
              <a:t/>
            </a:r>
            <a:br>
              <a:rPr lang="en-US" dirty="0">
                <a:latin typeface="Comic Sans MS" charset="0"/>
                <a:ea typeface="ＭＳ Ｐゴシック" charset="0"/>
                <a:cs typeface="ＭＳ Ｐゴシック" charset="0"/>
              </a:rPr>
            </a:br>
            <a:r>
              <a:rPr lang="en-US" dirty="0">
                <a:solidFill>
                  <a:srgbClr val="FF0000"/>
                </a:solidFill>
                <a:latin typeface="Comic Sans MS" charset="0"/>
                <a:ea typeface="ＭＳ Ｐゴシック" charset="0"/>
                <a:cs typeface="ＭＳ Ｐゴシック" charset="0"/>
              </a:rPr>
              <a:t>Observations of </a:t>
            </a:r>
            <a:r>
              <a:rPr lang="en-US" dirty="0" smtClean="0">
                <a:solidFill>
                  <a:srgbClr val="FF0000"/>
                </a:solidFill>
                <a:latin typeface="Comic Sans MS" charset="0"/>
                <a:ea typeface="ＭＳ Ｐゴシック" charset="0"/>
                <a:cs typeface="ＭＳ Ｐゴシック" charset="0"/>
              </a:rPr>
              <a:t>the Earth</a:t>
            </a:r>
            <a:r>
              <a:rPr lang="en-US" sz="2800" dirty="0">
                <a:latin typeface="Comic Sans MS" charset="0"/>
                <a:ea typeface="ＭＳ Ｐゴシック" charset="0"/>
                <a:cs typeface="ＭＳ Ｐゴシック" charset="0"/>
              </a:rPr>
              <a:t/>
            </a:r>
            <a:br>
              <a:rPr lang="en-US" sz="2800" dirty="0">
                <a:latin typeface="Comic Sans MS" charset="0"/>
                <a:ea typeface="ＭＳ Ｐゴシック" charset="0"/>
                <a:cs typeface="ＭＳ Ｐゴシック" charset="0"/>
              </a:rPr>
            </a:br>
            <a:r>
              <a:rPr lang="en-US" sz="2800" dirty="0">
                <a:latin typeface="Comic Sans MS" charset="0"/>
                <a:ea typeface="ＭＳ Ｐゴシック" charset="0"/>
                <a:cs typeface="ＭＳ Ｐゴシック" charset="0"/>
              </a:rPr>
              <a:t/>
            </a:r>
            <a:br>
              <a:rPr lang="en-US" sz="2800" dirty="0">
                <a:latin typeface="Comic Sans MS" charset="0"/>
                <a:ea typeface="ＭＳ Ｐゴシック" charset="0"/>
                <a:cs typeface="ＭＳ Ｐゴシック" charset="0"/>
              </a:rPr>
            </a:br>
            <a:endParaRPr lang="en-US" dirty="0">
              <a:latin typeface="Comic Sans MS" charset="0"/>
              <a:ea typeface="ＭＳ Ｐゴシック" charset="0"/>
              <a:cs typeface="ＭＳ Ｐゴシック" charset="0"/>
            </a:endParaRPr>
          </a:p>
        </p:txBody>
      </p:sp>
      <p:sp>
        <p:nvSpPr>
          <p:cNvPr id="17410" name="Rectangle 3"/>
          <p:cNvSpPr>
            <a:spLocks noGrp="1" noChangeArrowheads="1"/>
          </p:cNvSpPr>
          <p:nvPr>
            <p:ph type="subTitle" idx="1"/>
          </p:nvPr>
        </p:nvSpPr>
        <p:spPr>
          <a:xfrm>
            <a:off x="1371600" y="4114800"/>
            <a:ext cx="6400800" cy="2438400"/>
          </a:xfrm>
        </p:spPr>
        <p:txBody>
          <a:bodyPr/>
          <a:lstStyle/>
          <a:p>
            <a:r>
              <a:rPr lang="en-US" dirty="0">
                <a:latin typeface="Comic Sans MS" charset="0"/>
                <a:ea typeface="ＭＳ Ｐゴシック" charset="0"/>
                <a:cs typeface="ＭＳ Ｐゴシック" charset="0"/>
              </a:rPr>
              <a:t>OSHR 1609</a:t>
            </a:r>
          </a:p>
          <a:p>
            <a:r>
              <a:rPr lang="en-US" dirty="0">
                <a:latin typeface="Comic Sans MS" charset="0"/>
                <a:ea typeface="ＭＳ Ｐゴシック" charset="0"/>
                <a:cs typeface="ＭＳ Ｐゴシック" charset="0"/>
              </a:rPr>
              <a:t>Climate 101</a:t>
            </a:r>
          </a:p>
          <a:p>
            <a:r>
              <a:rPr lang="en-US" dirty="0">
                <a:latin typeface="Comic Sans MS" charset="0"/>
                <a:ea typeface="ＭＳ Ｐゴシック" charset="0"/>
                <a:cs typeface="ＭＳ Ｐゴシック" charset="0"/>
              </a:rPr>
              <a:t>September </a:t>
            </a:r>
            <a:r>
              <a:rPr lang="en-US" dirty="0" smtClean="0">
                <a:latin typeface="Comic Sans MS" charset="0"/>
                <a:ea typeface="ＭＳ Ｐゴシック" charset="0"/>
                <a:cs typeface="ＭＳ Ｐゴシック" charset="0"/>
              </a:rPr>
              <a:t>20, 2013</a:t>
            </a:r>
            <a:endParaRPr lang="en-US" dirty="0">
              <a:latin typeface="Comic Sans MS" charset="0"/>
              <a:ea typeface="ＭＳ Ｐゴシック" charset="0"/>
              <a:cs typeface="ＭＳ Ｐゴシック" charset="0"/>
            </a:endParaRPr>
          </a:p>
          <a:p>
            <a:r>
              <a:rPr lang="en-US" dirty="0">
                <a:latin typeface="Comic Sans MS" charset="0"/>
                <a:ea typeface="ＭＳ Ｐゴシック" charset="0"/>
                <a:cs typeface="ＭＳ Ｐゴシック" charset="0"/>
              </a:rPr>
              <a:t>Scott Denning, CSU</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rPr>
              <a:t>Water on Earth</a:t>
            </a:r>
          </a:p>
        </p:txBody>
      </p:sp>
      <p:sp>
        <p:nvSpPr>
          <p:cNvPr id="33794" name="Rectangle 3"/>
          <p:cNvSpPr>
            <a:spLocks noGrp="1" noChangeArrowheads="1"/>
          </p:cNvSpPr>
          <p:nvPr>
            <p:ph type="body" idx="1"/>
          </p:nvPr>
        </p:nvSpPr>
        <p:spPr>
          <a:xfrm>
            <a:off x="381000" y="4953000"/>
            <a:ext cx="8351838" cy="1600200"/>
          </a:xfrm>
        </p:spPr>
        <p:txBody>
          <a:bodyPr/>
          <a:lstStyle/>
          <a:p>
            <a:pPr>
              <a:lnSpc>
                <a:spcPct val="90000"/>
              </a:lnSpc>
            </a:pPr>
            <a:r>
              <a:rPr lang="en-US">
                <a:latin typeface="Comic Sans MS" charset="0"/>
                <a:ea typeface="ＭＳ Ｐゴシック" charset="0"/>
                <a:cs typeface="ＭＳ Ｐゴシック" charset="0"/>
              </a:rPr>
              <a:t>Should be called </a:t>
            </a:r>
            <a:r>
              <a:rPr lang="ja-JP" altLang="en-US">
                <a:latin typeface="Comic Sans MS" charset="0"/>
                <a:ea typeface="ＭＳ Ｐゴシック" charset="0"/>
                <a:cs typeface="ＭＳ Ｐゴシック" charset="0"/>
              </a:rPr>
              <a:t>“</a:t>
            </a:r>
            <a:r>
              <a:rPr lang="en-US" altLang="ja-JP">
                <a:latin typeface="Comic Sans MS" charset="0"/>
                <a:ea typeface="ＭＳ Ｐゴシック" charset="0"/>
                <a:cs typeface="ＭＳ Ｐゴシック" charset="0"/>
              </a:rPr>
              <a:t>Planet Water</a:t>
            </a:r>
            <a:r>
              <a:rPr lang="ja-JP" altLang="en-US">
                <a:latin typeface="Comic Sans MS" charset="0"/>
                <a:ea typeface="ＭＳ Ｐゴシック" charset="0"/>
                <a:cs typeface="ＭＳ Ｐゴシック" charset="0"/>
              </a:rPr>
              <a:t>”</a:t>
            </a:r>
            <a:endParaRPr lang="en-US" altLang="ja-JP">
              <a:latin typeface="Comic Sans MS" charset="0"/>
              <a:ea typeface="ＭＳ Ｐゴシック" charset="0"/>
              <a:cs typeface="ＭＳ Ｐゴシック" charset="0"/>
            </a:endParaRPr>
          </a:p>
          <a:p>
            <a:pPr>
              <a:lnSpc>
                <a:spcPct val="90000"/>
              </a:lnSpc>
            </a:pPr>
            <a:r>
              <a:rPr lang="en-US">
                <a:latin typeface="Comic Sans MS" charset="0"/>
                <a:ea typeface="ＭＳ Ｐゴシック" charset="0"/>
                <a:cs typeface="ＭＳ Ｐゴシック" charset="0"/>
              </a:rPr>
              <a:t>Atmosphere is a bit player in storage of water</a:t>
            </a:r>
          </a:p>
          <a:p>
            <a:pPr>
              <a:lnSpc>
                <a:spcPct val="90000"/>
              </a:lnSpc>
            </a:pPr>
            <a:r>
              <a:rPr lang="en-US">
                <a:latin typeface="Comic Sans MS" charset="0"/>
                <a:ea typeface="ＭＳ Ｐゴシック" charset="0"/>
                <a:cs typeface="ＭＳ Ｐゴシック" charset="0"/>
              </a:rPr>
              <a:t>Very dynamic cycling</a:t>
            </a:r>
          </a:p>
        </p:txBody>
      </p:sp>
      <p:pic>
        <p:nvPicPr>
          <p:cNvPr id="33795" name="Picture 4" descr="table1"/>
          <p:cNvPicPr>
            <a:picLocks noChangeAspect="1" noChangeArrowheads="1"/>
          </p:cNvPicPr>
          <p:nvPr/>
        </p:nvPicPr>
        <p:blipFill>
          <a:blip r:embed="rId3">
            <a:extLst>
              <a:ext uri="{28A0092B-C50C-407E-A947-70E740481C1C}">
                <a14:useLocalDpi xmlns:a14="http://schemas.microsoft.com/office/drawing/2010/main" val="0"/>
              </a:ext>
            </a:extLst>
          </a:blip>
          <a:srcRect l="9132" t="14188" r="7811" b="31270"/>
          <a:stretch>
            <a:fillRect/>
          </a:stretch>
        </p:blipFill>
        <p:spPr bwMode="auto">
          <a:xfrm>
            <a:off x="192088" y="1031875"/>
            <a:ext cx="88963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41275"/>
            <a:ext cx="8534400" cy="595313"/>
          </a:xfrm>
        </p:spPr>
        <p:txBody>
          <a:bodyPr/>
          <a:lstStyle/>
          <a:p>
            <a:pPr>
              <a:defRPr/>
            </a:pPr>
            <a:r>
              <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rPr>
              <a:t>Energy Reservoirs</a:t>
            </a:r>
          </a:p>
        </p:txBody>
      </p:sp>
      <p:sp>
        <p:nvSpPr>
          <p:cNvPr id="35842" name="Rectangle 3"/>
          <p:cNvSpPr>
            <a:spLocks noGrp="1" noChangeArrowheads="1"/>
          </p:cNvSpPr>
          <p:nvPr>
            <p:ph type="body" idx="1"/>
          </p:nvPr>
        </p:nvSpPr>
        <p:spPr>
          <a:xfrm>
            <a:off x="5872163" y="852488"/>
            <a:ext cx="2994025" cy="4876800"/>
          </a:xfrm>
        </p:spPr>
        <p:txBody>
          <a:bodyPr/>
          <a:lstStyle/>
          <a:p>
            <a:r>
              <a:rPr lang="en-US" sz="2400">
                <a:latin typeface="Comic Sans MS" charset="0"/>
                <a:ea typeface="ＭＳ Ｐゴシック" charset="0"/>
                <a:cs typeface="ＭＳ Ｐゴシック" charset="0"/>
              </a:rPr>
              <a:t>The oceans are about 4000 m deep</a:t>
            </a:r>
          </a:p>
          <a:p>
            <a:r>
              <a:rPr lang="en-US" sz="2400">
                <a:latin typeface="Comic Sans MS" charset="0"/>
                <a:ea typeface="ＭＳ Ｐゴシック" charset="0"/>
                <a:cs typeface="ＭＳ Ｐゴシック" charset="0"/>
              </a:rPr>
              <a:t>The top 10 m equal the mass of the atmosphere</a:t>
            </a:r>
          </a:p>
          <a:p>
            <a:r>
              <a:rPr lang="en-US" sz="2400">
                <a:latin typeface="Comic Sans MS" charset="0"/>
                <a:ea typeface="ＭＳ Ｐゴシック" charset="0"/>
                <a:cs typeface="ＭＳ Ｐゴシック" charset="0"/>
              </a:rPr>
              <a:t>The top 3 m equal the heat capacity of the atmosphere!</a:t>
            </a:r>
          </a:p>
        </p:txBody>
      </p:sp>
      <p:sp>
        <p:nvSpPr>
          <p:cNvPr id="35843" name="Freeform 6"/>
          <p:cNvSpPr>
            <a:spLocks/>
          </p:cNvSpPr>
          <p:nvPr/>
        </p:nvSpPr>
        <p:spPr bwMode="auto">
          <a:xfrm>
            <a:off x="3998913" y="3305175"/>
            <a:ext cx="12700" cy="1588"/>
          </a:xfrm>
          <a:custGeom>
            <a:avLst/>
            <a:gdLst>
              <a:gd name="T0" fmla="*/ 0 w 8"/>
              <a:gd name="T1" fmla="*/ 0 h 1588"/>
              <a:gd name="T2" fmla="*/ 0 w 8"/>
              <a:gd name="T3" fmla="*/ 0 h 1588"/>
              <a:gd name="T4" fmla="*/ 0 w 8"/>
              <a:gd name="T5" fmla="*/ 0 h 1588"/>
              <a:gd name="T6" fmla="*/ 2147483647 w 8"/>
              <a:gd name="T7" fmla="*/ 0 h 1588"/>
              <a:gd name="T8" fmla="*/ 2147483647 w 8"/>
              <a:gd name="T9" fmla="*/ 0 h 1588"/>
              <a:gd name="T10" fmla="*/ 2147483647 w 8"/>
              <a:gd name="T11" fmla="*/ 0 h 1588"/>
              <a:gd name="T12" fmla="*/ 0 w 8"/>
              <a:gd name="T13" fmla="*/ 0 h 1588"/>
              <a:gd name="T14" fmla="*/ 0 60000 65536"/>
              <a:gd name="T15" fmla="*/ 0 60000 65536"/>
              <a:gd name="T16" fmla="*/ 0 60000 65536"/>
              <a:gd name="T17" fmla="*/ 0 60000 65536"/>
              <a:gd name="T18" fmla="*/ 0 60000 65536"/>
              <a:gd name="T19" fmla="*/ 0 60000 65536"/>
              <a:gd name="T20" fmla="*/ 0 60000 65536"/>
              <a:gd name="T21" fmla="*/ 0 w 8"/>
              <a:gd name="T22" fmla="*/ 0 h 1588"/>
              <a:gd name="T23" fmla="*/ 8 w 8"/>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588">
                <a:moveTo>
                  <a:pt x="0" y="0"/>
                </a:moveTo>
                <a:lnTo>
                  <a:pt x="0" y="0"/>
                </a:lnTo>
                <a:lnTo>
                  <a:pt x="8" y="0"/>
                </a:lnTo>
                <a:lnTo>
                  <a:pt x="0" y="0"/>
                </a:lnTo>
                <a:close/>
              </a:path>
            </a:pathLst>
          </a:cu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7" name="Text Box 9"/>
          <p:cNvSpPr txBox="1">
            <a:spLocks noChangeArrowheads="1"/>
          </p:cNvSpPr>
          <p:nvPr/>
        </p:nvSpPr>
        <p:spPr bwMode="auto">
          <a:xfrm>
            <a:off x="142875" y="5703888"/>
            <a:ext cx="820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i="1">
                <a:solidFill>
                  <a:srgbClr val="FF0000"/>
                </a:solidFill>
                <a:latin typeface="Comic Sans MS" charset="0"/>
              </a:rPr>
              <a:t>The state of the oceans determines the climate</a:t>
            </a:r>
            <a:br>
              <a:rPr lang="en-US" sz="2800" i="1">
                <a:solidFill>
                  <a:srgbClr val="FF0000"/>
                </a:solidFill>
                <a:latin typeface="Comic Sans MS" charset="0"/>
              </a:rPr>
            </a:br>
            <a:r>
              <a:rPr lang="en-US" sz="2800" i="1">
                <a:solidFill>
                  <a:srgbClr val="FF0000"/>
                </a:solidFill>
                <a:latin typeface="Comic Sans MS" charset="0"/>
              </a:rPr>
              <a:t>on time scales of thousands to millions of years!</a:t>
            </a:r>
            <a:r>
              <a:rPr lang="en-US">
                <a:latin typeface="Comic Sans MS" charset="0"/>
              </a:rPr>
              <a:t> </a:t>
            </a:r>
          </a:p>
        </p:txBody>
      </p:sp>
      <p:sp>
        <p:nvSpPr>
          <p:cNvPr id="35845" name="Oval 10"/>
          <p:cNvSpPr>
            <a:spLocks noChangeArrowheads="1"/>
          </p:cNvSpPr>
          <p:nvPr/>
        </p:nvSpPr>
        <p:spPr bwMode="auto">
          <a:xfrm>
            <a:off x="304800" y="1524000"/>
            <a:ext cx="3962400" cy="3962400"/>
          </a:xfrm>
          <a:prstGeom prst="ellipse">
            <a:avLst/>
          </a:prstGeom>
          <a:solidFill>
            <a:srgbClr val="0000FF"/>
          </a:solidFill>
          <a:ln w="9525">
            <a:solidFill>
              <a:schemeClr val="tx1"/>
            </a:solidFill>
            <a:round/>
            <a:headEnd/>
            <a:tailEnd/>
          </a:ln>
        </p:spPr>
        <p:txBody>
          <a:bodyPr wrap="none" anchor="ctr"/>
          <a:lstStyle/>
          <a:p>
            <a:endParaRPr lang="en-US"/>
          </a:p>
        </p:txBody>
      </p:sp>
      <p:sp>
        <p:nvSpPr>
          <p:cNvPr id="35846" name="Oval 11"/>
          <p:cNvSpPr>
            <a:spLocks noChangeArrowheads="1"/>
          </p:cNvSpPr>
          <p:nvPr/>
        </p:nvSpPr>
        <p:spPr bwMode="auto">
          <a:xfrm>
            <a:off x="4495800" y="1905000"/>
            <a:ext cx="76200" cy="76200"/>
          </a:xfrm>
          <a:prstGeom prst="ellipse">
            <a:avLst/>
          </a:prstGeom>
          <a:solidFill>
            <a:srgbClr val="00FFFF"/>
          </a:solidFill>
          <a:ln w="9525">
            <a:solidFill>
              <a:schemeClr val="tx1"/>
            </a:solidFill>
            <a:round/>
            <a:headEnd/>
            <a:tailEnd/>
          </a:ln>
        </p:spPr>
        <p:txBody>
          <a:bodyPr wrap="none" anchor="ctr"/>
          <a:lstStyle/>
          <a:p>
            <a:endParaRPr lang="en-US"/>
          </a:p>
        </p:txBody>
      </p:sp>
      <p:sp>
        <p:nvSpPr>
          <p:cNvPr id="35847" name="Text Box 12"/>
          <p:cNvSpPr txBox="1">
            <a:spLocks noChangeArrowheads="1"/>
          </p:cNvSpPr>
          <p:nvPr/>
        </p:nvSpPr>
        <p:spPr bwMode="auto">
          <a:xfrm>
            <a:off x="898525" y="1036638"/>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t>Ocean</a:t>
            </a:r>
          </a:p>
        </p:txBody>
      </p:sp>
      <p:sp>
        <p:nvSpPr>
          <p:cNvPr id="35848" name="Text Box 13"/>
          <p:cNvSpPr txBox="1">
            <a:spLocks noChangeArrowheads="1"/>
          </p:cNvSpPr>
          <p:nvPr/>
        </p:nvSpPr>
        <p:spPr bwMode="auto">
          <a:xfrm>
            <a:off x="4267200" y="9906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t>Atmosphere</a:t>
            </a:r>
          </a:p>
        </p:txBody>
      </p:sp>
      <p:sp>
        <p:nvSpPr>
          <p:cNvPr id="35849" name="Freeform 14"/>
          <p:cNvSpPr>
            <a:spLocks/>
          </p:cNvSpPr>
          <p:nvPr/>
        </p:nvSpPr>
        <p:spPr bwMode="auto">
          <a:xfrm>
            <a:off x="4572000" y="1295400"/>
            <a:ext cx="698500" cy="609600"/>
          </a:xfrm>
          <a:custGeom>
            <a:avLst/>
            <a:gdLst>
              <a:gd name="T0" fmla="*/ 2147483647 w 392"/>
              <a:gd name="T1" fmla="*/ 0 h 192"/>
              <a:gd name="T2" fmla="*/ 2147483647 w 392"/>
              <a:gd name="T3" fmla="*/ 2147483647 h 192"/>
              <a:gd name="T4" fmla="*/ 0 w 392"/>
              <a:gd name="T5" fmla="*/ 2147483647 h 192"/>
              <a:gd name="T6" fmla="*/ 0 60000 65536"/>
              <a:gd name="T7" fmla="*/ 0 60000 65536"/>
              <a:gd name="T8" fmla="*/ 0 60000 65536"/>
              <a:gd name="T9" fmla="*/ 0 w 392"/>
              <a:gd name="T10" fmla="*/ 0 h 192"/>
              <a:gd name="T11" fmla="*/ 392 w 392"/>
              <a:gd name="T12" fmla="*/ 192 h 192"/>
            </a:gdLst>
            <a:ahLst/>
            <a:cxnLst>
              <a:cxn ang="T6">
                <a:pos x="T0" y="T1"/>
              </a:cxn>
              <a:cxn ang="T7">
                <a:pos x="T2" y="T3"/>
              </a:cxn>
              <a:cxn ang="T8">
                <a:pos x="T4" y="T5"/>
              </a:cxn>
            </a:cxnLst>
            <a:rect l="T9" t="T10" r="T11" b="T12"/>
            <a:pathLst>
              <a:path w="392" h="192">
                <a:moveTo>
                  <a:pt x="336" y="0"/>
                </a:moveTo>
                <a:cubicBezTo>
                  <a:pt x="364" y="32"/>
                  <a:pt x="392" y="64"/>
                  <a:pt x="336" y="96"/>
                </a:cubicBezTo>
                <a:cubicBezTo>
                  <a:pt x="280" y="128"/>
                  <a:pt x="56" y="176"/>
                  <a:pt x="0" y="192"/>
                </a:cubicBezTo>
              </a:path>
            </a:pathLst>
          </a:custGeom>
          <a:noFill/>
          <a:ln w="1905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500" fill="hold"/>
                                        <p:tgtEl>
                                          <p:spTgt spid="22537"/>
                                        </p:tgtEl>
                                        <p:attrNameLst>
                                          <p:attrName>ppt_w</p:attrName>
                                        </p:attrNameLst>
                                      </p:cBhvr>
                                      <p:tavLst>
                                        <p:tav tm="0">
                                          <p:val>
                                            <p:fltVal val="0"/>
                                          </p:val>
                                        </p:tav>
                                        <p:tav tm="100000">
                                          <p:val>
                                            <p:strVal val="#ppt_w"/>
                                          </p:val>
                                        </p:tav>
                                      </p:tavLst>
                                    </p:anim>
                                    <p:anim calcmode="lin" valueType="num">
                                      <p:cBhvr>
                                        <p:cTn id="8" dur="500" fill="hold"/>
                                        <p:tgtEl>
                                          <p:spTgt spid="225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defRPr/>
            </a:pPr>
            <a:r>
              <a:rPr lang="en-US" sz="6000" dirty="0" smtClean="0">
                <a:effectLst>
                  <a:outerShdw blurRad="50800" dist="38100" dir="2700000" algn="tl" rotWithShape="0">
                    <a:prstClr val="black">
                      <a:alpha val="40000"/>
                    </a:prstClr>
                  </a:outerShdw>
                </a:effectLst>
                <a:latin typeface="Comic Sans MS" charset="0"/>
                <a:ea typeface="ＭＳ Ｐゴシック" charset="0"/>
                <a:cs typeface="ＭＳ Ｐゴシック" charset="0"/>
              </a:rPr>
              <a:t>Deep, Dark, and Cold</a:t>
            </a:r>
            <a:endPar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endParaRPr>
          </a:p>
        </p:txBody>
      </p:sp>
      <p:sp>
        <p:nvSpPr>
          <p:cNvPr id="37890" name="Rectangle 4"/>
          <p:cNvSpPr>
            <a:spLocks noGrp="1" noChangeArrowheads="1"/>
          </p:cNvSpPr>
          <p:nvPr>
            <p:ph type="body" sz="half" idx="2"/>
          </p:nvPr>
        </p:nvSpPr>
        <p:spPr>
          <a:xfrm>
            <a:off x="1295400" y="5029200"/>
            <a:ext cx="6705600" cy="1600200"/>
          </a:xfrm>
        </p:spPr>
        <p:txBody>
          <a:bodyPr/>
          <a:lstStyle/>
          <a:p>
            <a:pPr>
              <a:lnSpc>
                <a:spcPct val="90000"/>
              </a:lnSpc>
            </a:pPr>
            <a:r>
              <a:rPr lang="en-US" sz="2000">
                <a:latin typeface="Comic Sans MS" charset="0"/>
                <a:ea typeface="ＭＳ Ｐゴシック" charset="0"/>
                <a:cs typeface="ＭＳ Ｐゴシック" charset="0"/>
              </a:rPr>
              <a:t>Warm buoyant </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raft</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 floats at surface</a:t>
            </a:r>
          </a:p>
          <a:p>
            <a:pPr>
              <a:lnSpc>
                <a:spcPct val="90000"/>
              </a:lnSpc>
            </a:pPr>
            <a:r>
              <a:rPr lang="en-US" sz="2000">
                <a:latin typeface="Comic Sans MS" charset="0"/>
                <a:ea typeface="ＭＳ Ｐゴシック" charset="0"/>
                <a:cs typeface="ＭＳ Ｐゴシック" charset="0"/>
              </a:rPr>
              <a:t>Cold deep water is only </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formed</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 at high latitudes</a:t>
            </a:r>
          </a:p>
          <a:p>
            <a:pPr>
              <a:lnSpc>
                <a:spcPct val="90000"/>
              </a:lnSpc>
            </a:pPr>
            <a:r>
              <a:rPr lang="en-US" sz="2000">
                <a:latin typeface="Comic Sans MS" charset="0"/>
                <a:ea typeface="ＭＳ Ｐゴシック" charset="0"/>
                <a:cs typeface="ＭＳ Ｐゴシック" charset="0"/>
              </a:rPr>
              <a:t>Very stable, hard to mix, takes ~ 1000 years!</a:t>
            </a:r>
          </a:p>
          <a:p>
            <a:pPr>
              <a:lnSpc>
                <a:spcPct val="90000"/>
              </a:lnSpc>
            </a:pPr>
            <a:r>
              <a:rPr lang="en-US" sz="2000">
                <a:latin typeface="Comic Sans MS" charset="0"/>
                <a:ea typeface="ＭＳ Ｐゴシック" charset="0"/>
                <a:cs typeface="ＭＳ Ｐゴシック" charset="0"/>
              </a:rPr>
              <a:t>Icy cold, inky black, most of the ocean </a:t>
            </a:r>
            <a:br>
              <a:rPr lang="en-US" sz="2000">
                <a:latin typeface="Comic Sans MS" charset="0"/>
                <a:ea typeface="ＭＳ Ｐゴシック" charset="0"/>
                <a:cs typeface="ＭＳ Ｐゴシック" charset="0"/>
              </a:rPr>
            </a:br>
            <a:r>
              <a:rPr lang="en-US" sz="2000">
                <a:latin typeface="Comic Sans MS" charset="0"/>
                <a:ea typeface="ＭＳ Ｐゴシック" charset="0"/>
                <a:cs typeface="ＭＳ Ｐゴシック" charset="0"/>
              </a:rPr>
              <a:t>doesn</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t know we</a:t>
            </a:r>
            <a:r>
              <a:rPr lang="ja-JP" altLang="en-US" sz="2000">
                <a:latin typeface="Comic Sans MS" charset="0"/>
                <a:ea typeface="ＭＳ Ｐゴシック" charset="0"/>
                <a:cs typeface="ＭＳ Ｐゴシック" charset="0"/>
              </a:rPr>
              <a:t>’</a:t>
            </a:r>
            <a:r>
              <a:rPr lang="en-US" altLang="ja-JP" sz="2000">
                <a:latin typeface="Comic Sans MS" charset="0"/>
                <a:ea typeface="ＭＳ Ｐゴシック" charset="0"/>
                <a:cs typeface="ＭＳ Ｐゴシック" charset="0"/>
              </a:rPr>
              <a:t>re here yet! </a:t>
            </a:r>
            <a:endParaRPr lang="en-US" sz="2000">
              <a:latin typeface="Comic Sans MS" charset="0"/>
              <a:ea typeface="ＭＳ Ｐゴシック" charset="0"/>
              <a:cs typeface="ＭＳ Ｐゴシック" charset="0"/>
            </a:endParaRPr>
          </a:p>
        </p:txBody>
      </p:sp>
      <p:pic>
        <p:nvPicPr>
          <p:cNvPr id="37891" name="Picture 5"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315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146050" y="1219200"/>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sfc</a:t>
            </a:r>
          </a:p>
        </p:txBody>
      </p:sp>
      <p:sp>
        <p:nvSpPr>
          <p:cNvPr id="37893" name="Text Box 7"/>
          <p:cNvSpPr txBox="1">
            <a:spLocks noChangeArrowheads="1"/>
          </p:cNvSpPr>
          <p:nvPr/>
        </p:nvSpPr>
        <p:spPr bwMode="auto">
          <a:xfrm>
            <a:off x="76200" y="3124200"/>
            <a:ext cx="80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4 km</a:t>
            </a:r>
          </a:p>
        </p:txBody>
      </p:sp>
    </p:spTree>
  </p:cSld>
  <p:clrMapOvr>
    <a:masterClrMapping/>
  </p:clrMapOvr>
  <p:transition xmlns:p14="http://schemas.microsoft.com/office/powerpoint/2010/mai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9" descr="seasonal"/>
          <p:cNvPicPr>
            <a:picLocks noChangeAspect="1" noChangeArrowheads="1"/>
          </p:cNvPicPr>
          <p:nvPr/>
        </p:nvPicPr>
        <p:blipFill>
          <a:blip r:embed="rId3">
            <a:extLst>
              <a:ext uri="{28A0092B-C50C-407E-A947-70E740481C1C}">
                <a14:useLocalDpi xmlns:a14="http://schemas.microsoft.com/office/drawing/2010/main" val="0"/>
              </a:ext>
            </a:extLst>
          </a:blip>
          <a:srcRect l="11658" t="9499" r="24094" b="9499"/>
          <a:stretch>
            <a:fillRect/>
          </a:stretch>
        </p:blipFill>
        <p:spPr bwMode="auto">
          <a:xfrm>
            <a:off x="76200" y="152400"/>
            <a:ext cx="58721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title"/>
          </p:nvPr>
        </p:nvSpPr>
        <p:spPr>
          <a:xfrm>
            <a:off x="6248400" y="381000"/>
            <a:ext cx="2590800" cy="5791200"/>
          </a:xfrm>
        </p:spPr>
        <p:txBody>
          <a:bodyPr/>
          <a:lstStyle/>
          <a:p>
            <a:pPr>
              <a:defRPr/>
            </a:pPr>
            <a:r>
              <a:rPr lang="en-US" sz="6000" dirty="0" smtClean="0">
                <a:effectLst>
                  <a:outerShdw blurRad="50800" dist="38100" dir="2700000" algn="tl" rotWithShape="0">
                    <a:prstClr val="black">
                      <a:alpha val="40000"/>
                    </a:prstClr>
                  </a:outerShdw>
                </a:effectLst>
                <a:latin typeface="Comic Sans MS" charset="0"/>
                <a:ea typeface="ＭＳ Ｐゴシック" charset="0"/>
                <a:cs typeface="ＭＳ Ｐゴシック" charset="0"/>
              </a:rPr>
              <a:t>Ice and Snow</a:t>
            </a:r>
            <a:endPar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endParaRPr>
          </a:p>
        </p:txBody>
      </p:sp>
    </p:spTree>
  </p:cSld>
  <p:clrMapOvr>
    <a:masterClrMapping/>
  </p:clrMapOvr>
  <p:transition xmlns:p14="http://schemas.microsoft.com/office/powerpoint/2010/mai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noChangeArrowheads="1"/>
          </p:cNvSpPr>
          <p:nvPr>
            <p:ph type="body" idx="1"/>
          </p:nvPr>
        </p:nvSpPr>
        <p:spPr>
          <a:xfrm>
            <a:off x="5715000" y="1219200"/>
            <a:ext cx="3124200" cy="5257800"/>
          </a:xfrm>
        </p:spPr>
        <p:txBody>
          <a:bodyPr/>
          <a:lstStyle/>
          <a:p>
            <a:r>
              <a:rPr lang="en-US" dirty="0">
                <a:latin typeface="Comic Sans MS" charset="0"/>
                <a:ea typeface="ＭＳ Ｐゴシック" charset="0"/>
                <a:cs typeface="ＭＳ Ｐゴシック" charset="0"/>
              </a:rPr>
              <a:t>Greenland is covered with ice to depths of several </a:t>
            </a:r>
            <a:r>
              <a:rPr lang="en-US" dirty="0" smtClean="0">
                <a:latin typeface="Comic Sans MS" charset="0"/>
                <a:ea typeface="ＭＳ Ｐゴシック" charset="0"/>
                <a:cs typeface="ＭＳ Ｐゴシック" charset="0"/>
              </a:rPr>
              <a:t>kilometers</a:t>
            </a:r>
            <a:br>
              <a:rPr lang="en-US" dirty="0" smtClean="0">
                <a:latin typeface="Comic Sans MS" charset="0"/>
                <a:ea typeface="ＭＳ Ｐゴシック" charset="0"/>
                <a:cs typeface="ＭＳ Ｐゴシック" charset="0"/>
              </a:rPr>
            </a:br>
            <a:endParaRPr lang="en-US" dirty="0">
              <a:latin typeface="Comic Sans MS" charset="0"/>
              <a:ea typeface="ＭＳ Ｐゴシック" charset="0"/>
              <a:cs typeface="ＭＳ Ｐゴシック" charset="0"/>
            </a:endParaRPr>
          </a:p>
          <a:p>
            <a:r>
              <a:rPr lang="en-US" dirty="0">
                <a:latin typeface="Comic Sans MS" charset="0"/>
                <a:ea typeface="ＭＳ Ｐゴシック" charset="0"/>
                <a:cs typeface="ＭＳ Ｐゴシック" charset="0"/>
              </a:rPr>
              <a:t>Permanent ice cover further north overlies an isolated ocean basin</a:t>
            </a:r>
          </a:p>
        </p:txBody>
      </p:sp>
      <p:sp>
        <p:nvSpPr>
          <p:cNvPr id="12292" name="Rectangle 4"/>
          <p:cNvSpPr>
            <a:spLocks noGrp="1" noChangeArrowheads="1"/>
          </p:cNvSpPr>
          <p:nvPr>
            <p:ph type="title"/>
          </p:nvPr>
        </p:nvSpPr>
        <p:spPr/>
        <p:txBody>
          <a:bodyPr/>
          <a:lstStyle/>
          <a:p>
            <a:pPr>
              <a:defRPr/>
            </a:pPr>
            <a:r>
              <a:rPr lang="en-US" sz="6000" dirty="0" smtClean="0">
                <a:effectLst>
                  <a:outerShdw blurRad="50800" dist="38100" dir="2700000" algn="tl" rotWithShape="0">
                    <a:prstClr val="black">
                      <a:alpha val="40000"/>
                    </a:prstClr>
                  </a:outerShdw>
                </a:effectLst>
                <a:latin typeface="Comic Sans MS" charset="0"/>
                <a:ea typeface="ＭＳ Ｐゴシック" charset="0"/>
                <a:cs typeface="ＭＳ Ｐゴシック" charset="0"/>
              </a:rPr>
              <a:t>Land and </a:t>
            </a:r>
            <a:r>
              <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rPr>
              <a:t>Sea Ice</a:t>
            </a:r>
          </a:p>
        </p:txBody>
      </p:sp>
      <p:pic>
        <p:nvPicPr>
          <p:cNvPr id="41987" name="Picture 5" descr="greenland071500"/>
          <p:cNvPicPr>
            <a:picLocks noChangeAspect="1" noChangeArrowheads="1"/>
          </p:cNvPicPr>
          <p:nvPr/>
        </p:nvPicPr>
        <p:blipFill>
          <a:blip r:embed="rId3">
            <a:extLst>
              <a:ext uri="{28A0092B-C50C-407E-A947-70E740481C1C}">
                <a14:useLocalDpi xmlns:a14="http://schemas.microsoft.com/office/drawing/2010/main" val="0"/>
              </a:ext>
            </a:extLst>
          </a:blip>
          <a:srcRect r="1472"/>
          <a:stretch>
            <a:fillRect/>
          </a:stretch>
        </p:blipFill>
        <p:spPr bwMode="auto">
          <a:xfrm>
            <a:off x="228600" y="990600"/>
            <a:ext cx="50990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1" descr="BergB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9"/>
          <p:cNvSpPr>
            <a:spLocks noGrp="1" noChangeArrowheads="1"/>
          </p:cNvSpPr>
          <p:nvPr>
            <p:ph type="title"/>
          </p:nvPr>
        </p:nvSpPr>
        <p:spPr/>
        <p:txBody>
          <a:bodyPr/>
          <a:lstStyle/>
          <a:p>
            <a:pPr>
              <a:defRPr/>
            </a:pPr>
            <a:r>
              <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rPr>
              <a:t>Continental Ice</a:t>
            </a:r>
          </a:p>
        </p:txBody>
      </p:sp>
    </p:spTree>
  </p:cSld>
  <p:clrMapOvr>
    <a:masterClrMapping/>
  </p:clrMapOvr>
  <p:transition xmlns:p14="http://schemas.microsoft.com/office/powerpoint/2010/mai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9" descr="213-sea-ice-s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9928225" cy="731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10"/>
          <p:cNvSpPr>
            <a:spLocks noChangeArrowheads="1"/>
          </p:cNvSpPr>
          <p:nvPr/>
        </p:nvSpPr>
        <p:spPr bwMode="auto">
          <a:xfrm>
            <a:off x="304800" y="457200"/>
            <a:ext cx="8534400" cy="762000"/>
          </a:xfrm>
          <a:prstGeom prst="rect">
            <a:avLst/>
          </a:prstGeom>
          <a:noFill/>
          <a:ln w="9525">
            <a:noFill/>
            <a:miter lim="800000"/>
            <a:headEnd/>
            <a:tailEnd/>
          </a:ln>
          <a:effectLst/>
        </p:spPr>
        <p:txBody>
          <a:bodyPr anchor="ctr"/>
          <a:lstStyle/>
          <a:p>
            <a:pPr algn="ctr">
              <a:defRPr/>
            </a:pPr>
            <a:r>
              <a:rPr lang="en-US" sz="6000" b="1" dirty="0">
                <a:solidFill>
                  <a:schemeClr val="accent2"/>
                </a:solidFill>
                <a:effectLst>
                  <a:outerShdw blurRad="50800" dist="38100" dir="2700000" algn="tl" rotWithShape="0">
                    <a:prstClr val="black">
                      <a:alpha val="40000"/>
                    </a:prstClr>
                  </a:outerShdw>
                </a:effectLst>
                <a:latin typeface="Comic Sans MS" charset="0"/>
              </a:rPr>
              <a:t>Sea Ice</a:t>
            </a:r>
          </a:p>
        </p:txBody>
      </p:sp>
    </p:spTree>
  </p:cSld>
  <p:clrMapOvr>
    <a:masterClrMapping/>
  </p:clrMapOvr>
  <p:transition xmlns:p14="http://schemas.microsoft.com/office/powerpoint/2010/mai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floes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43200"/>
            <a:ext cx="7418388"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descr="Lead"/>
          <p:cNvPicPr>
            <a:picLocks noChangeAspect="1" noChangeArrowheads="1"/>
          </p:cNvPicPr>
          <p:nvPr/>
        </p:nvPicPr>
        <p:blipFill>
          <a:blip r:embed="rId4">
            <a:extLst>
              <a:ext uri="{28A0092B-C50C-407E-A947-70E740481C1C}">
                <a14:useLocalDpi xmlns:a14="http://schemas.microsoft.com/office/drawing/2010/main" val="0"/>
              </a:ext>
            </a:extLst>
          </a:blip>
          <a:srcRect l="4242" b="13297"/>
          <a:stretch>
            <a:fillRect/>
          </a:stretch>
        </p:blipFill>
        <p:spPr bwMode="auto">
          <a:xfrm>
            <a:off x="3200400" y="-228600"/>
            <a:ext cx="6019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8" descr="photo4"/>
          <p:cNvPicPr>
            <a:picLocks noChangeAspect="1" noChangeArrowheads="1"/>
          </p:cNvPicPr>
          <p:nvPr/>
        </p:nvPicPr>
        <p:blipFill>
          <a:blip r:embed="rId5">
            <a:extLst>
              <a:ext uri="{28A0092B-C50C-407E-A947-70E740481C1C}">
                <a14:useLocalDpi xmlns:a14="http://schemas.microsoft.com/office/drawing/2010/main" val="0"/>
              </a:ext>
            </a:extLst>
          </a:blip>
          <a:srcRect t="27777"/>
          <a:stretch>
            <a:fillRect/>
          </a:stretch>
        </p:blipFill>
        <p:spPr bwMode="auto">
          <a:xfrm>
            <a:off x="0" y="3886200"/>
            <a:ext cx="58181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1" descr="p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6845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4800600" cy="1600200"/>
          </a:xfrm>
        </p:spPr>
        <p:txBody>
          <a:bodyPr/>
          <a:lstStyle/>
          <a:p>
            <a:r>
              <a:rPr lang="en-US" sz="6000" dirty="0" smtClean="0"/>
              <a:t>Cause and Effect</a:t>
            </a:r>
            <a:endParaRPr lang="en-US" sz="6000" dirty="0"/>
          </a:p>
        </p:txBody>
      </p:sp>
      <p:sp>
        <p:nvSpPr>
          <p:cNvPr id="3" name="Content Placeholder 2"/>
          <p:cNvSpPr>
            <a:spLocks noGrp="1"/>
          </p:cNvSpPr>
          <p:nvPr>
            <p:ph idx="1"/>
          </p:nvPr>
        </p:nvSpPr>
        <p:spPr>
          <a:xfrm>
            <a:off x="381000" y="2057400"/>
            <a:ext cx="3810000" cy="4495800"/>
          </a:xfrm>
        </p:spPr>
        <p:txBody>
          <a:bodyPr/>
          <a:lstStyle/>
          <a:p>
            <a:r>
              <a:rPr lang="en-US" dirty="0" smtClean="0"/>
              <a:t>Climate is a result of physical, chemical, &amp; biological processes</a:t>
            </a:r>
          </a:p>
          <a:p>
            <a:r>
              <a:rPr lang="en-US" dirty="0" smtClean="0"/>
              <a:t>Forcing causes a response</a:t>
            </a:r>
          </a:p>
          <a:p>
            <a:r>
              <a:rPr lang="en-US" dirty="0" smtClean="0"/>
              <a:t>Strength of response to unit forcing is called “sensitivity”</a:t>
            </a:r>
          </a:p>
          <a:p>
            <a:endParaRPr lang="en-US" dirty="0"/>
          </a:p>
        </p:txBody>
      </p:sp>
      <p:pic>
        <p:nvPicPr>
          <p:cNvPr id="4" name="Picture 3" descr="forcing.respons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226" y="0"/>
            <a:ext cx="4606974" cy="6858000"/>
          </a:xfrm>
          <a:prstGeom prst="rect">
            <a:avLst/>
          </a:prstGeom>
        </p:spPr>
      </p:pic>
    </p:spTree>
    <p:extLst>
      <p:ext uri="{BB962C8B-B14F-4D97-AF65-F5344CB8AC3E}">
        <p14:creationId xmlns:p14="http://schemas.microsoft.com/office/powerpoint/2010/main" val="1956661922"/>
      </p:ext>
    </p:extLst>
  </p:cSld>
  <p:clrMapOvr>
    <a:masterClrMapping/>
  </p:clrMapOvr>
  <p:transition xmlns:p14="http://schemas.microsoft.com/office/powerpoint/2010/mai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Response Times</a:t>
            </a:r>
            <a:endParaRPr lang="en-US" sz="6600" dirty="0"/>
          </a:p>
        </p:txBody>
      </p:sp>
      <p:sp>
        <p:nvSpPr>
          <p:cNvPr id="3" name="Content Placeholder 2"/>
          <p:cNvSpPr>
            <a:spLocks noGrp="1"/>
          </p:cNvSpPr>
          <p:nvPr>
            <p:ph idx="1"/>
          </p:nvPr>
        </p:nvSpPr>
        <p:spPr>
          <a:xfrm>
            <a:off x="152400" y="914400"/>
            <a:ext cx="3429000" cy="5791200"/>
          </a:xfrm>
        </p:spPr>
        <p:txBody>
          <a:bodyPr/>
          <a:lstStyle/>
          <a:p>
            <a:r>
              <a:rPr lang="en-US" dirty="0" smtClean="0"/>
              <a:t>Response to climate forcing can be fast, slow or in between </a:t>
            </a:r>
          </a:p>
          <a:p>
            <a:r>
              <a:rPr lang="en-US" dirty="0" smtClean="0"/>
              <a:t>Persistent forcing produces a range of responses on different time scales</a:t>
            </a:r>
          </a:p>
          <a:p>
            <a:r>
              <a:rPr lang="en-US" dirty="0" smtClean="0"/>
              <a:t>Eventual equilibration to forcing</a:t>
            </a:r>
          </a:p>
          <a:p>
            <a:pPr marL="0" indent="0">
              <a:buNone/>
            </a:pPr>
            <a:endParaRPr lang="en-US" dirty="0"/>
          </a:p>
        </p:txBody>
      </p:sp>
      <p:pic>
        <p:nvPicPr>
          <p:cNvPr id="4" name="Picture 3" descr="persistent.forc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549400"/>
            <a:ext cx="5411576" cy="4394200"/>
          </a:xfrm>
          <a:prstGeom prst="rect">
            <a:avLst/>
          </a:prstGeom>
        </p:spPr>
      </p:pic>
    </p:spTree>
    <p:extLst>
      <p:ext uri="{BB962C8B-B14F-4D97-AF65-F5344CB8AC3E}">
        <p14:creationId xmlns:p14="http://schemas.microsoft.com/office/powerpoint/2010/main" val="161608122"/>
      </p:ext>
    </p:extLst>
  </p:cSld>
  <p:clrMapOvr>
    <a:masterClrMapping/>
  </p:clrMapOvr>
  <p:transition xmlns:p14="http://schemas.microsoft.com/office/powerpoint/2010/mai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pic>
        <p:nvPicPr>
          <p:cNvPr id="194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315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0"/>
            <a:ext cx="8458200" cy="685800"/>
          </a:xfrm>
        </p:spPr>
        <p:txBody>
          <a:bodyPr/>
          <a:lstStyle/>
          <a:p>
            <a:pPr marL="0" indent="0">
              <a:buNone/>
            </a:pPr>
            <a:r>
              <a:rPr lang="en-US" dirty="0" smtClean="0"/>
              <a:t>Responses to forcing can be fast, slow, or both!</a:t>
            </a:r>
            <a:endParaRPr lang="en-US" dirty="0"/>
          </a:p>
        </p:txBody>
      </p:sp>
      <p:pic>
        <p:nvPicPr>
          <p:cNvPr id="4" name="Picture 3" descr="response.times.table.png"/>
          <p:cNvPicPr>
            <a:picLocks noChangeAspect="1"/>
          </p:cNvPicPr>
          <p:nvPr/>
        </p:nvPicPr>
        <p:blipFill rotWithShape="1">
          <a:blip r:embed="rId2">
            <a:extLst>
              <a:ext uri="{28A0092B-C50C-407E-A947-70E740481C1C}">
                <a14:useLocalDpi xmlns:a14="http://schemas.microsoft.com/office/drawing/2010/main" val="0"/>
              </a:ext>
            </a:extLst>
          </a:blip>
          <a:srcRect l="1186" t="8879" r="3027" b="3201"/>
          <a:stretch/>
        </p:blipFill>
        <p:spPr>
          <a:xfrm>
            <a:off x="76200" y="990600"/>
            <a:ext cx="8758726" cy="5025650"/>
          </a:xfrm>
          <a:prstGeom prst="rect">
            <a:avLst/>
          </a:prstGeom>
        </p:spPr>
      </p:pic>
      <p:sp>
        <p:nvSpPr>
          <p:cNvPr id="2" name="Title 1"/>
          <p:cNvSpPr>
            <a:spLocks noGrp="1"/>
          </p:cNvSpPr>
          <p:nvPr>
            <p:ph type="title"/>
          </p:nvPr>
        </p:nvSpPr>
        <p:spPr>
          <a:xfrm>
            <a:off x="304800" y="0"/>
            <a:ext cx="8534400" cy="762000"/>
          </a:xfrm>
        </p:spPr>
        <p:txBody>
          <a:bodyPr/>
          <a:lstStyle/>
          <a:p>
            <a:r>
              <a:rPr lang="en-US" sz="6600" dirty="0" smtClean="0"/>
              <a:t>Response Times</a:t>
            </a:r>
            <a:endParaRPr lang="en-US" sz="6600" dirty="0"/>
          </a:p>
        </p:txBody>
      </p:sp>
    </p:spTree>
    <p:extLst>
      <p:ext uri="{BB962C8B-B14F-4D97-AF65-F5344CB8AC3E}">
        <p14:creationId xmlns:p14="http://schemas.microsoft.com/office/powerpoint/2010/main" val="1441752172"/>
      </p:ext>
    </p:extLst>
  </p:cSld>
  <p:clrMapOvr>
    <a:masterClrMapping/>
  </p:clrMapOvr>
  <p:transition xmlns:p14="http://schemas.microsoft.com/office/powerpoint/2010/mai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5257800" cy="3429000"/>
          </a:xfrm>
        </p:spPr>
        <p:txBody>
          <a:bodyPr/>
          <a:lstStyle/>
          <a:p>
            <a:r>
              <a:rPr lang="en-US" sz="6600" dirty="0" smtClean="0"/>
              <a:t>Cycles of Forcing and Response</a:t>
            </a:r>
            <a:endParaRPr lang="en-US" sz="6600" dirty="0"/>
          </a:p>
        </p:txBody>
      </p:sp>
      <p:pic>
        <p:nvPicPr>
          <p:cNvPr id="5" name="Picture 4" descr="forcing.respons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23541" cy="6858000"/>
          </a:xfrm>
          <a:prstGeom prst="rect">
            <a:avLst/>
          </a:prstGeom>
        </p:spPr>
      </p:pic>
      <p:sp>
        <p:nvSpPr>
          <p:cNvPr id="7" name="Content Placeholder 2"/>
          <p:cNvSpPr txBox="1">
            <a:spLocks/>
          </p:cNvSpPr>
          <p:nvPr/>
        </p:nvSpPr>
        <p:spPr bwMode="auto">
          <a:xfrm>
            <a:off x="3505200" y="35052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9pPr>
          </a:lstStyle>
          <a:p>
            <a:r>
              <a:rPr lang="en-US" dirty="0" smtClean="0">
                <a:latin typeface="Comic Sans MS" charset="0"/>
                <a:ea typeface="ＭＳ Ｐゴシック" charset="0"/>
                <a:cs typeface="ＭＳ Ｐゴシック" charset="0"/>
              </a:rPr>
              <a:t>Strength of response depends on matching time scales of forcing and response!</a:t>
            </a:r>
          </a:p>
          <a:p>
            <a:r>
              <a:rPr lang="en-US" dirty="0" smtClean="0">
                <a:latin typeface="Comic Sans MS" charset="0"/>
                <a:ea typeface="ＭＳ Ｐゴシック" charset="0"/>
                <a:cs typeface="ＭＳ Ｐゴシック" charset="0"/>
              </a:rPr>
              <a:t>Mismatched time scales may produce a weak response to strong forcing or vice versa</a:t>
            </a:r>
          </a:p>
        </p:txBody>
      </p:sp>
    </p:spTree>
    <p:extLst>
      <p:ext uri="{BB962C8B-B14F-4D97-AF65-F5344CB8AC3E}">
        <p14:creationId xmlns:p14="http://schemas.microsoft.com/office/powerpoint/2010/main" val="1392386807"/>
      </p:ext>
    </p:extLst>
  </p:cSld>
  <p:clrMapOvr>
    <a:masterClrMapping/>
  </p:clrMapOvr>
  <p:transition xmlns:p14="http://schemas.microsoft.com/office/powerpoint/2010/mai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1219200"/>
          </a:xfrm>
        </p:spPr>
        <p:txBody>
          <a:bodyPr/>
          <a:lstStyle/>
          <a:p>
            <a:r>
              <a:rPr lang="en-US" sz="6600" dirty="0" smtClean="0"/>
              <a:t>Feedback</a:t>
            </a:r>
            <a:endParaRPr lang="en-US" sz="6600" dirty="0"/>
          </a:p>
        </p:txBody>
      </p:sp>
      <p:sp>
        <p:nvSpPr>
          <p:cNvPr id="7" name="Content Placeholder 2"/>
          <p:cNvSpPr txBox="1">
            <a:spLocks/>
          </p:cNvSpPr>
          <p:nvPr/>
        </p:nvSpPr>
        <p:spPr bwMode="auto">
          <a:xfrm>
            <a:off x="5105400" y="1295400"/>
            <a:ext cx="3733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9pPr>
          </a:lstStyle>
          <a:p>
            <a:r>
              <a:rPr lang="en-US" dirty="0" smtClean="0">
                <a:latin typeface="Comic Sans MS" charset="0"/>
                <a:ea typeface="ＭＳ Ｐゴシック" charset="0"/>
                <a:cs typeface="ＭＳ Ｐゴシック" charset="0"/>
              </a:rPr>
              <a:t>Forcing can be either amplified or reduced by the climate system itself</a:t>
            </a:r>
          </a:p>
          <a:p>
            <a:r>
              <a:rPr lang="en-US" dirty="0" smtClean="0">
                <a:latin typeface="Comic Sans MS" charset="0"/>
                <a:ea typeface="ＭＳ Ｐゴシック" charset="0"/>
                <a:cs typeface="ＭＳ Ｐゴシック" charset="0"/>
              </a:rPr>
              <a:t>Amplifying effects are called “positive feedback”</a:t>
            </a:r>
          </a:p>
          <a:p>
            <a:r>
              <a:rPr lang="en-US" dirty="0" smtClean="0">
                <a:latin typeface="Comic Sans MS" charset="0"/>
                <a:ea typeface="ＭＳ Ｐゴシック" charset="0"/>
                <a:cs typeface="ＭＳ Ｐゴシック" charset="0"/>
              </a:rPr>
              <a:t>Damping effects are called “negative feedback”</a:t>
            </a:r>
          </a:p>
        </p:txBody>
      </p:sp>
      <p:pic>
        <p:nvPicPr>
          <p:cNvPr id="3" name="Picture 2" descr="feedb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99000" cy="6858000"/>
          </a:xfrm>
          <a:prstGeom prst="rect">
            <a:avLst/>
          </a:prstGeom>
        </p:spPr>
      </p:pic>
    </p:spTree>
    <p:extLst>
      <p:ext uri="{BB962C8B-B14F-4D97-AF65-F5344CB8AC3E}">
        <p14:creationId xmlns:p14="http://schemas.microsoft.com/office/powerpoint/2010/main" val="3949719457"/>
      </p:ext>
    </p:extLst>
  </p:cSld>
  <p:clrMapOvr>
    <a:masterClrMapping/>
  </p:clrMapOvr>
  <p:transition xmlns:p14="http://schemas.microsoft.com/office/powerpoint/2010/mai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0" cy="838200"/>
          </a:xfrm>
        </p:spPr>
        <p:txBody>
          <a:bodyPr/>
          <a:lstStyle/>
          <a:p>
            <a:r>
              <a:rPr lang="en-US" sz="6000" dirty="0" smtClean="0"/>
              <a:t>Cause and Effect</a:t>
            </a:r>
            <a:endParaRPr lang="en-US" sz="6000" dirty="0"/>
          </a:p>
        </p:txBody>
      </p:sp>
      <p:sp>
        <p:nvSpPr>
          <p:cNvPr id="3" name="Content Placeholder 2"/>
          <p:cNvSpPr>
            <a:spLocks noGrp="1"/>
          </p:cNvSpPr>
          <p:nvPr>
            <p:ph idx="1"/>
          </p:nvPr>
        </p:nvSpPr>
        <p:spPr>
          <a:xfrm>
            <a:off x="304800" y="5029200"/>
            <a:ext cx="8763000" cy="1676400"/>
          </a:xfrm>
        </p:spPr>
        <p:txBody>
          <a:bodyPr/>
          <a:lstStyle/>
          <a:p>
            <a:r>
              <a:rPr lang="en-US" dirty="0" smtClean="0"/>
              <a:t>External forcing affects internal processes</a:t>
            </a:r>
          </a:p>
          <a:p>
            <a:r>
              <a:rPr lang="en-US" dirty="0" smtClean="0"/>
              <a:t>Internal feedback can amplify or damp forcing</a:t>
            </a:r>
          </a:p>
          <a:p>
            <a:r>
              <a:rPr lang="en-US" dirty="0" smtClean="0"/>
              <a:t>System responds in many ways over time</a:t>
            </a:r>
            <a:endParaRPr lang="en-US" dirty="0"/>
          </a:p>
        </p:txBody>
      </p:sp>
      <p:pic>
        <p:nvPicPr>
          <p:cNvPr id="5" name="Picture 4" descr="ruddiman.climate.system.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996"/>
            <a:ext cx="9144000" cy="4030004"/>
          </a:xfrm>
          <a:prstGeom prst="rect">
            <a:avLst/>
          </a:prstGeom>
        </p:spPr>
      </p:pic>
    </p:spTree>
    <p:extLst>
      <p:ext uri="{BB962C8B-B14F-4D97-AF65-F5344CB8AC3E}">
        <p14:creationId xmlns:p14="http://schemas.microsoft.com/office/powerpoint/2010/main" val="45690208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ddiman.climate.syste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6031893"/>
          </a:xfrm>
          <a:prstGeom prst="rect">
            <a:avLst/>
          </a:prstGeom>
        </p:spPr>
      </p:pic>
      <p:sp>
        <p:nvSpPr>
          <p:cNvPr id="2" name="Title 1"/>
          <p:cNvSpPr>
            <a:spLocks noGrp="1"/>
          </p:cNvSpPr>
          <p:nvPr>
            <p:ph type="title"/>
          </p:nvPr>
        </p:nvSpPr>
        <p:spPr>
          <a:xfrm>
            <a:off x="304800" y="0"/>
            <a:ext cx="8763000" cy="838200"/>
          </a:xfrm>
        </p:spPr>
        <p:txBody>
          <a:bodyPr/>
          <a:lstStyle/>
          <a:p>
            <a:r>
              <a:rPr lang="en-US" sz="6000" dirty="0" smtClean="0"/>
              <a:t>Changing Earth System</a:t>
            </a:r>
            <a:endParaRPr lang="en-US" sz="6000" dirty="0"/>
          </a:p>
        </p:txBody>
      </p:sp>
    </p:spTree>
    <p:extLst>
      <p:ext uri="{BB962C8B-B14F-4D97-AF65-F5344CB8AC3E}">
        <p14:creationId xmlns:p14="http://schemas.microsoft.com/office/powerpoint/2010/main" val="377940584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temperature.timeser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118"/>
            <a:ext cx="9144000" cy="6049882"/>
          </a:xfrm>
          <a:prstGeom prst="rect">
            <a:avLst/>
          </a:prstGeom>
        </p:spPr>
      </p:pic>
      <p:sp>
        <p:nvSpPr>
          <p:cNvPr id="2" name="Title 1"/>
          <p:cNvSpPr>
            <a:spLocks noGrp="1"/>
          </p:cNvSpPr>
          <p:nvPr>
            <p:ph type="title"/>
          </p:nvPr>
        </p:nvSpPr>
        <p:spPr>
          <a:xfrm>
            <a:off x="0" y="0"/>
            <a:ext cx="9144000" cy="762000"/>
          </a:xfrm>
        </p:spPr>
        <p:txBody>
          <a:bodyPr/>
          <a:lstStyle/>
          <a:p>
            <a:r>
              <a:rPr lang="en-US" sz="6600" dirty="0" smtClean="0"/>
              <a:t>Climate Changes </a:t>
            </a:r>
            <a:endParaRPr lang="en-US" sz="6600" dirty="0"/>
          </a:p>
        </p:txBody>
      </p:sp>
    </p:spTree>
    <p:extLst>
      <p:ext uri="{BB962C8B-B14F-4D97-AF65-F5344CB8AC3E}">
        <p14:creationId xmlns:p14="http://schemas.microsoft.com/office/powerpoint/2010/main" val="1126189212"/>
      </p:ext>
    </p:extLst>
  </p:cSld>
  <p:clrMapOvr>
    <a:masterClrMapping/>
  </p:clrMapOvr>
  <p:transition xmlns:p14="http://schemas.microsoft.com/office/powerpoint/2010/mai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omic Sans MS" charset="0"/>
                <a:ea typeface="ＭＳ Ｐゴシック" charset="0"/>
                <a:cs typeface="ＭＳ Ｐゴシック" charset="0"/>
              </a:rPr>
              <a:t>The Earth System</a:t>
            </a:r>
          </a:p>
        </p:txBody>
      </p:sp>
      <p:pic>
        <p:nvPicPr>
          <p:cNvPr id="21506" name="Content Placeholder 3" descr="earth_system.jpg"/>
          <p:cNvPicPr>
            <a:picLocks noGrp="1" noChangeAspect="1"/>
          </p:cNvPicPr>
          <p:nvPr>
            <p:ph idx="1"/>
          </p:nvPr>
        </p:nvPicPr>
        <p:blipFill>
          <a:blip r:embed="rId3">
            <a:extLst>
              <a:ext uri="{28A0092B-C50C-407E-A947-70E740481C1C}">
                <a14:useLocalDpi xmlns:a14="http://schemas.microsoft.com/office/drawing/2010/main" val="0"/>
              </a:ext>
            </a:extLst>
          </a:blip>
          <a:srcRect l="-10143" r="-10143"/>
          <a:stretch>
            <a:fillRect/>
          </a:stretch>
        </p:blip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sz="6000" dirty="0">
                <a:latin typeface="Comic Sans MS" charset="0"/>
                <a:ea typeface="ＭＳ Ｐゴシック" charset="0"/>
                <a:cs typeface="ＭＳ Ｐゴシック" charset="0"/>
              </a:rPr>
              <a:t>The Earth System</a:t>
            </a:r>
          </a:p>
        </p:txBody>
      </p:sp>
      <p:sp>
        <p:nvSpPr>
          <p:cNvPr id="16387" name="Rectangle 3"/>
          <p:cNvSpPr>
            <a:spLocks noGrp="1" noChangeArrowheads="1"/>
          </p:cNvSpPr>
          <p:nvPr>
            <p:ph type="body" idx="1"/>
          </p:nvPr>
        </p:nvSpPr>
        <p:spPr>
          <a:xfrm>
            <a:off x="0" y="1219200"/>
            <a:ext cx="8763000" cy="4876800"/>
          </a:xfrm>
        </p:spPr>
        <p:txBody>
          <a:bodyPr/>
          <a:lstStyle/>
          <a:p>
            <a:pPr>
              <a:buFontTx/>
              <a:buNone/>
            </a:pPr>
            <a:r>
              <a:rPr lang="en-US" sz="2400">
                <a:latin typeface="Comic Sans MS" charset="0"/>
                <a:ea typeface="ＭＳ Ｐゴシック" charset="0"/>
                <a:cs typeface="ＭＳ Ｐゴシック" charset="0"/>
              </a:rPr>
              <a:t>The Earth</a:t>
            </a:r>
            <a:r>
              <a:rPr lang="ja-JP" altLang="en-US" sz="2400">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s climate results from the interaction of many properties and processes</a:t>
            </a:r>
          </a:p>
          <a:p>
            <a:pPr lvl="1"/>
            <a:r>
              <a:rPr lang="en-US" sz="2000">
                <a:latin typeface="Comic Sans MS" charset="0"/>
                <a:ea typeface="ＭＳ Ｐゴシック" charset="0"/>
              </a:rPr>
              <a:t>Solar radiation and orbital geometry</a:t>
            </a:r>
          </a:p>
          <a:p>
            <a:pPr lvl="1"/>
            <a:r>
              <a:rPr lang="en-US" sz="2000">
                <a:latin typeface="Comic Sans MS" charset="0"/>
                <a:ea typeface="ＭＳ Ｐゴシック" charset="0"/>
              </a:rPr>
              <a:t>The size, gravitational force, and rotation rate of the planet</a:t>
            </a:r>
          </a:p>
          <a:p>
            <a:pPr lvl="1"/>
            <a:r>
              <a:rPr lang="en-US" sz="2000">
                <a:latin typeface="Comic Sans MS" charset="0"/>
                <a:ea typeface="ＭＳ Ｐゴシック" charset="0"/>
              </a:rPr>
              <a:t>The composition, structure, and internal dynamics of the planet</a:t>
            </a:r>
          </a:p>
          <a:p>
            <a:pPr lvl="1"/>
            <a:r>
              <a:rPr lang="en-US" sz="2000">
                <a:latin typeface="Comic Sans MS" charset="0"/>
                <a:ea typeface="ＭＳ Ｐゴシック" charset="0"/>
              </a:rPr>
              <a:t>The geography of continents, glaciers, mountain ranges, and oceans</a:t>
            </a:r>
          </a:p>
          <a:p>
            <a:pPr lvl="1"/>
            <a:r>
              <a:rPr lang="en-US" sz="2000">
                <a:latin typeface="Comic Sans MS" charset="0"/>
                <a:ea typeface="ＭＳ Ｐゴシック" charset="0"/>
              </a:rPr>
              <a:t>Ocean properties and circulation</a:t>
            </a:r>
          </a:p>
          <a:p>
            <a:pPr lvl="1"/>
            <a:r>
              <a:rPr lang="en-US" sz="2000">
                <a:latin typeface="Comic Sans MS" charset="0"/>
                <a:ea typeface="ＭＳ Ｐゴシック" charset="0"/>
              </a:rPr>
              <a:t>Atmospheric constituents, their chemical interactions, circulation, and the hydrologic cycle</a:t>
            </a:r>
          </a:p>
          <a:p>
            <a:pPr lvl="1"/>
            <a:r>
              <a:rPr lang="en-US" sz="2000">
                <a:latin typeface="Comic Sans MS" charset="0"/>
                <a:ea typeface="ＭＳ Ｐゴシック" charset="0"/>
              </a:rPr>
              <a:t>The living ecosystems that inhabit the planet, and the biogeochemical transformations they conduct </a:t>
            </a:r>
          </a:p>
          <a:p>
            <a:endParaRPr lang="en-US" sz="2400">
              <a:latin typeface="Comic Sans MS"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87">
                                            <p:txEl>
                                              <p:pRg st="6" end="6"/>
                                            </p:txEl>
                                          </p:spTgt>
                                        </p:tgtEl>
                                        <p:attrNameLst>
                                          <p:attrName>style.visibility</p:attrName>
                                        </p:attrNameLst>
                                      </p:cBhvr>
                                      <p:to>
                                        <p:strVal val="visible"/>
                                      </p:to>
                                    </p:set>
                                    <p:anim calcmode="lin" valueType="num">
                                      <p:cBhvr additive="base">
                                        <p:cTn id="43"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87">
                                            <p:txEl>
                                              <p:pRg st="7" end="7"/>
                                            </p:txEl>
                                          </p:spTgt>
                                        </p:tgtEl>
                                        <p:attrNameLst>
                                          <p:attrName>style.visibility</p:attrName>
                                        </p:attrNameLst>
                                      </p:cBhvr>
                                      <p:to>
                                        <p:strVal val="visible"/>
                                      </p:to>
                                    </p:set>
                                    <p:anim calcmode="lin" valueType="num">
                                      <p:cBhvr additive="base">
                                        <p:cTn id="49"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1066800"/>
            <a:ext cx="3581400" cy="762000"/>
          </a:xfrm>
        </p:spPr>
        <p:txBody>
          <a:bodyPr/>
          <a:lstStyle/>
          <a:p>
            <a:pPr>
              <a:defRPr/>
            </a:pPr>
            <a:r>
              <a:rPr lang="en-US" sz="6600" dirty="0">
                <a:latin typeface="Comic Sans MS" charset="0"/>
                <a:ea typeface="ＭＳ Ｐゴシック" charset="0"/>
                <a:cs typeface="ＭＳ Ｐゴシック" charset="0"/>
              </a:rPr>
              <a:t>Origins</a:t>
            </a:r>
          </a:p>
        </p:txBody>
      </p:sp>
      <p:sp>
        <p:nvSpPr>
          <p:cNvPr id="25602" name="Rectangle 3"/>
          <p:cNvSpPr>
            <a:spLocks noGrp="1" noChangeArrowheads="1"/>
          </p:cNvSpPr>
          <p:nvPr>
            <p:ph type="body" idx="1"/>
          </p:nvPr>
        </p:nvSpPr>
        <p:spPr>
          <a:xfrm>
            <a:off x="0" y="3124200"/>
            <a:ext cx="5181600" cy="3657600"/>
          </a:xfrm>
        </p:spPr>
        <p:txBody>
          <a:bodyPr/>
          <a:lstStyle/>
          <a:p>
            <a:pPr>
              <a:lnSpc>
                <a:spcPct val="90000"/>
              </a:lnSpc>
            </a:pPr>
            <a:r>
              <a:rPr lang="en-US" sz="2400" dirty="0">
                <a:latin typeface="Comic Sans MS" charset="0"/>
                <a:ea typeface="ＭＳ Ｐゴシック" charset="0"/>
                <a:cs typeface="ＭＳ Ｐゴシック" charset="0"/>
              </a:rPr>
              <a:t>Earth formed by gravitational </a:t>
            </a:r>
            <a:r>
              <a:rPr lang="en-US" sz="2400" dirty="0">
                <a:solidFill>
                  <a:srgbClr val="FF0000"/>
                </a:solidFill>
                <a:latin typeface="Comic Sans MS" charset="0"/>
                <a:ea typeface="ＭＳ Ｐゴシック" charset="0"/>
                <a:cs typeface="ＭＳ Ｐゴシック" charset="0"/>
              </a:rPr>
              <a:t>accretion ~ 4.7 billion years ago</a:t>
            </a:r>
            <a:r>
              <a:rPr lang="en-US" sz="2400" dirty="0">
                <a:latin typeface="Comic Sans MS" charset="0"/>
                <a:ea typeface="ＭＳ Ｐゴシック" charset="0"/>
                <a:cs typeface="ＭＳ Ｐゴシック" charset="0"/>
              </a:rPr>
              <a:t> </a:t>
            </a:r>
          </a:p>
          <a:p>
            <a:pPr>
              <a:lnSpc>
                <a:spcPct val="90000"/>
              </a:lnSpc>
            </a:pPr>
            <a:r>
              <a:rPr lang="en-US" sz="2400" dirty="0">
                <a:solidFill>
                  <a:srgbClr val="FF0000"/>
                </a:solidFill>
                <a:latin typeface="Comic Sans MS" charset="0"/>
                <a:ea typeface="ＭＳ Ｐゴシック" charset="0"/>
                <a:cs typeface="ＭＳ Ｐゴシック" charset="0"/>
              </a:rPr>
              <a:t>Solar </a:t>
            </a:r>
            <a:r>
              <a:rPr lang="ja-JP" altLang="en-US" sz="2400" dirty="0">
                <a:solidFill>
                  <a:srgbClr val="FF0000"/>
                </a:solidFill>
                <a:latin typeface="Comic Sans MS" charset="0"/>
                <a:ea typeface="ＭＳ Ｐゴシック" charset="0"/>
                <a:cs typeface="ＭＳ Ｐゴシック" charset="0"/>
              </a:rPr>
              <a:t>“</a:t>
            </a:r>
            <a:r>
              <a:rPr lang="en-US" altLang="ja-JP" sz="2400" dirty="0">
                <a:solidFill>
                  <a:srgbClr val="FF0000"/>
                </a:solidFill>
                <a:latin typeface="Comic Sans MS" charset="0"/>
                <a:ea typeface="ＭＳ Ｐゴシック" charset="0"/>
                <a:cs typeface="ＭＳ Ｐゴシック" charset="0"/>
              </a:rPr>
              <a:t>constant</a:t>
            </a:r>
            <a:r>
              <a:rPr lang="ja-JP" altLang="en-US" sz="2400" dirty="0">
                <a:solidFill>
                  <a:srgbClr val="FF0000"/>
                </a:solidFill>
                <a:latin typeface="Comic Sans MS" charset="0"/>
                <a:ea typeface="ＭＳ Ｐゴシック" charset="0"/>
                <a:cs typeface="ＭＳ Ｐゴシック" charset="0"/>
              </a:rPr>
              <a:t>”</a:t>
            </a:r>
            <a:r>
              <a:rPr lang="en-US" altLang="ja-JP" sz="2400" dirty="0">
                <a:latin typeface="Comic Sans MS" charset="0"/>
                <a:ea typeface="ＭＳ Ｐゴシック" charset="0"/>
                <a:cs typeface="ＭＳ Ｐゴシック" charset="0"/>
              </a:rPr>
              <a:t> was ~ 30% less than today</a:t>
            </a:r>
          </a:p>
          <a:p>
            <a:pPr>
              <a:lnSpc>
                <a:spcPct val="90000"/>
              </a:lnSpc>
            </a:pPr>
            <a:r>
              <a:rPr lang="en-US" sz="2400" dirty="0">
                <a:solidFill>
                  <a:srgbClr val="FF0000"/>
                </a:solidFill>
                <a:latin typeface="Comic Sans MS" charset="0"/>
                <a:ea typeface="ＭＳ Ｐゴシック" charset="0"/>
                <a:cs typeface="ＭＳ Ｐゴシック" charset="0"/>
              </a:rPr>
              <a:t>Impact heating</a:t>
            </a:r>
            <a:r>
              <a:rPr lang="en-US" sz="2400" dirty="0">
                <a:latin typeface="Comic Sans MS" charset="0"/>
                <a:ea typeface="ＭＳ Ｐゴシック" charset="0"/>
                <a:cs typeface="ＭＳ Ｐゴシック" charset="0"/>
              </a:rPr>
              <a:t> kept surface hot and sterile</a:t>
            </a:r>
          </a:p>
          <a:p>
            <a:pPr>
              <a:lnSpc>
                <a:spcPct val="90000"/>
              </a:lnSpc>
            </a:pPr>
            <a:r>
              <a:rPr lang="en-US" sz="2400" dirty="0">
                <a:latin typeface="Comic Sans MS" charset="0"/>
                <a:ea typeface="ＭＳ Ｐゴシック" charset="0"/>
                <a:cs typeface="ＭＳ Ｐゴシック" charset="0"/>
              </a:rPr>
              <a:t>Giant collision separated the Moon and helped differentiate chemical layers</a:t>
            </a:r>
          </a:p>
          <a:p>
            <a:pPr>
              <a:lnSpc>
                <a:spcPct val="90000"/>
              </a:lnSpc>
            </a:pPr>
            <a:endParaRPr lang="en-US" sz="2400" dirty="0">
              <a:latin typeface="Comic Sans MS" charset="0"/>
              <a:ea typeface="ＭＳ Ｐゴシック" charset="0"/>
              <a:cs typeface="ＭＳ Ｐゴシック" charset="0"/>
            </a:endParaRPr>
          </a:p>
        </p:txBody>
      </p:sp>
      <p:pic>
        <p:nvPicPr>
          <p:cNvPr id="256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57200"/>
            <a:ext cx="58705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3016250"/>
            <a:ext cx="38608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mt st he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04775"/>
            <a:ext cx="458152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6" descr="297_EarlyEa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47752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6" descr="297_EarlyEarth.jpg"/>
          <p:cNvPicPr>
            <a:picLocks noChangeAspect="1"/>
          </p:cNvPicPr>
          <p:nvPr/>
        </p:nvPicPr>
        <p:blipFill>
          <a:blip r:embed="rId3">
            <a:alphaModFix amt="64000"/>
            <a:extLst>
              <a:ext uri="{28A0092B-C50C-407E-A947-70E740481C1C}">
                <a14:useLocalDpi xmlns:a14="http://schemas.microsoft.com/office/drawing/2010/main" val="0"/>
              </a:ext>
            </a:extLst>
          </a:blip>
          <a:srcRect/>
          <a:stretch>
            <a:fillRect/>
          </a:stretch>
        </p:blipFill>
        <p:spPr bwMode="auto">
          <a:xfrm>
            <a:off x="0" y="0"/>
            <a:ext cx="9563100" cy="6858000"/>
          </a:xfrm>
          <a:prstGeom prst="rect">
            <a:avLst/>
          </a:prstGeom>
          <a:noFill/>
          <a:ln>
            <a:noFill/>
          </a:ln>
          <a:extLst>
            <a:ext uri="{909E8E84-426E-40dd-AFC4-6F175D3DCCD1}">
              <a14:hiddenFill xmlns:a14="http://schemas.microsoft.com/office/drawing/2010/main">
                <a:solidFill>
                  <a:srgbClr val="FFFFFF">
                    <a:alpha val="6392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76200"/>
            <a:ext cx="9525000" cy="1219200"/>
          </a:xfrm>
        </p:spPr>
        <p:txBody>
          <a:bodyPr/>
          <a:lstStyle/>
          <a:p>
            <a:pPr>
              <a:defRPr/>
            </a:pPr>
            <a:r>
              <a:rPr lang="en-US" sz="5400" dirty="0">
                <a:latin typeface="Comic Sans MS" charset="0"/>
                <a:ea typeface="ＭＳ Ｐゴシック" charset="0"/>
                <a:cs typeface="ＭＳ Ｐゴシック" charset="0"/>
              </a:rPr>
              <a:t>Evolution of the Atmosphere</a:t>
            </a:r>
          </a:p>
        </p:txBody>
      </p:sp>
      <p:sp>
        <p:nvSpPr>
          <p:cNvPr id="30723" name="Rectangle 3"/>
          <p:cNvSpPr>
            <a:spLocks noGrp="1" noChangeArrowheads="1"/>
          </p:cNvSpPr>
          <p:nvPr>
            <p:ph type="body" idx="1"/>
          </p:nvPr>
        </p:nvSpPr>
        <p:spPr>
          <a:xfrm>
            <a:off x="381000" y="1295400"/>
            <a:ext cx="8382000" cy="5562600"/>
          </a:xfrm>
        </p:spPr>
        <p:txBody>
          <a:bodyPr/>
          <a:lstStyle/>
          <a:p>
            <a:pPr marL="609600" indent="-609600">
              <a:lnSpc>
                <a:spcPct val="90000"/>
              </a:lnSpc>
              <a:buFontTx/>
              <a:buNone/>
            </a:pPr>
            <a:r>
              <a:rPr lang="en-US" sz="2400" dirty="0">
                <a:latin typeface="Comic Sans MS" charset="0"/>
                <a:ea typeface="ＭＳ Ｐゴシック" charset="0"/>
                <a:cs typeface="ＭＳ Ｐゴシック" charset="0"/>
              </a:rPr>
              <a:t>1</a:t>
            </a:r>
            <a:r>
              <a:rPr lang="en-US" sz="2300" dirty="0">
                <a:latin typeface="Comic Sans MS" charset="0"/>
                <a:ea typeface="ＭＳ Ｐゴシック" charset="0"/>
                <a:cs typeface="ＭＳ Ｐゴシック" charset="0"/>
              </a:rPr>
              <a:t>)	</a:t>
            </a:r>
            <a:r>
              <a:rPr lang="en-US" sz="2200" dirty="0">
                <a:latin typeface="Comic Sans MS" charset="0"/>
                <a:ea typeface="ＭＳ Ｐゴシック" charset="0"/>
                <a:cs typeface="ＭＳ Ｐゴシック" charset="0"/>
              </a:rPr>
              <a:t>Volcanic emissions</a:t>
            </a:r>
          </a:p>
          <a:p>
            <a:pPr marL="990600" lvl="1" indent="-533400">
              <a:lnSpc>
                <a:spcPct val="90000"/>
              </a:lnSpc>
            </a:pPr>
            <a:r>
              <a:rPr lang="en-US" sz="2200" dirty="0">
                <a:latin typeface="Comic Sans MS" charset="0"/>
                <a:ea typeface="ＭＳ Ｐゴシック" charset="0"/>
              </a:rPr>
              <a:t>Water vapor				85%</a:t>
            </a:r>
          </a:p>
          <a:p>
            <a:pPr marL="990600" lvl="1" indent="-533400">
              <a:lnSpc>
                <a:spcPct val="90000"/>
              </a:lnSpc>
            </a:pPr>
            <a:r>
              <a:rPr lang="en-US" sz="2200" dirty="0">
                <a:latin typeface="Comic Sans MS" charset="0"/>
                <a:ea typeface="ＭＳ Ｐゴシック" charset="0"/>
              </a:rPr>
              <a:t>Carbon dioxide 				10%</a:t>
            </a:r>
          </a:p>
          <a:p>
            <a:pPr marL="990600" lvl="1" indent="-533400">
              <a:lnSpc>
                <a:spcPct val="90000"/>
              </a:lnSpc>
            </a:pPr>
            <a:r>
              <a:rPr lang="en-US" sz="2200" dirty="0">
                <a:latin typeface="Comic Sans MS" charset="0"/>
                <a:ea typeface="ＭＳ Ｐゴシック" charset="0"/>
              </a:rPr>
              <a:t>Nitrogen		    		1 - 5 %</a:t>
            </a:r>
          </a:p>
          <a:p>
            <a:pPr marL="990600" lvl="1" indent="-533400">
              <a:lnSpc>
                <a:spcPct val="90000"/>
              </a:lnSpc>
            </a:pPr>
            <a:r>
              <a:rPr lang="en-US" sz="2200" dirty="0">
                <a:latin typeface="Comic Sans MS" charset="0"/>
                <a:ea typeface="ＭＳ Ｐゴシック" charset="0"/>
              </a:rPr>
              <a:t>Sulfur			    		1 - 5 %</a:t>
            </a:r>
          </a:p>
          <a:p>
            <a:pPr marL="990600" lvl="1" indent="-533400">
              <a:lnSpc>
                <a:spcPct val="90000"/>
              </a:lnSpc>
            </a:pPr>
            <a:r>
              <a:rPr lang="en-US" sz="2200" dirty="0">
                <a:latin typeface="Comic Sans MS" charset="0"/>
                <a:ea typeface="ＭＳ Ｐゴシック" charset="0"/>
              </a:rPr>
              <a:t>Particles and surface materials</a:t>
            </a:r>
          </a:p>
          <a:p>
            <a:pPr marL="609600" indent="-609600">
              <a:lnSpc>
                <a:spcPct val="90000"/>
              </a:lnSpc>
              <a:buFontTx/>
              <a:buAutoNum type="arabicParenR" startAt="2"/>
            </a:pPr>
            <a:r>
              <a:rPr lang="en-US" sz="2200" dirty="0">
                <a:latin typeface="Comic Sans MS" charset="0"/>
                <a:ea typeface="ＭＳ Ｐゴシック" charset="0"/>
                <a:cs typeface="ＭＳ Ｐゴシック" charset="0"/>
              </a:rPr>
              <a:t>When collisions became less frequent, </a:t>
            </a:r>
            <a:r>
              <a:rPr lang="en-US" sz="2200" dirty="0">
                <a:solidFill>
                  <a:srgbClr val="FF0000"/>
                </a:solidFill>
                <a:latin typeface="Comic Sans MS" charset="0"/>
                <a:ea typeface="ＭＳ Ｐゴシック" charset="0"/>
                <a:cs typeface="ＭＳ Ｐゴシック" charset="0"/>
              </a:rPr>
              <a:t>planet cooled</a:t>
            </a:r>
          </a:p>
          <a:p>
            <a:pPr marL="609600" indent="-609600">
              <a:lnSpc>
                <a:spcPct val="90000"/>
              </a:lnSpc>
              <a:buFontTx/>
              <a:buAutoNum type="arabicParenR" startAt="2"/>
            </a:pPr>
            <a:r>
              <a:rPr lang="en-US" sz="2200" dirty="0">
                <a:latin typeface="Comic Sans MS" charset="0"/>
                <a:ea typeface="ＭＳ Ｐゴシック" charset="0"/>
                <a:cs typeface="ＭＳ Ｐゴシック" charset="0"/>
              </a:rPr>
              <a:t>Water vapor condensed, forming </a:t>
            </a:r>
            <a:r>
              <a:rPr lang="en-US" sz="2200" dirty="0">
                <a:solidFill>
                  <a:srgbClr val="FF0000"/>
                </a:solidFill>
                <a:latin typeface="Comic Sans MS" charset="0"/>
                <a:ea typeface="ＭＳ Ｐゴシック" charset="0"/>
                <a:cs typeface="ＭＳ Ｐゴシック" charset="0"/>
              </a:rPr>
              <a:t>oceans</a:t>
            </a:r>
          </a:p>
          <a:p>
            <a:pPr marL="609600" indent="-609600">
              <a:lnSpc>
                <a:spcPct val="90000"/>
              </a:lnSpc>
              <a:buFont typeface="Comic Sans MS" charset="0"/>
              <a:buAutoNum type="arabicParenR" startAt="2"/>
            </a:pPr>
            <a:r>
              <a:rPr lang="en-US" sz="2200" dirty="0">
                <a:latin typeface="Comic Sans MS" charset="0"/>
                <a:ea typeface="ＭＳ Ｐゴシック" charset="0"/>
                <a:cs typeface="ＭＳ Ｐゴシック" charset="0"/>
              </a:rPr>
              <a:t>Strong acids (</a:t>
            </a:r>
            <a:r>
              <a:rPr lang="en-US" sz="2200" dirty="0" err="1">
                <a:latin typeface="Comic Sans MS" charset="0"/>
                <a:ea typeface="ＭＳ Ｐゴシック" charset="0"/>
                <a:cs typeface="ＭＳ Ｐゴシック" charset="0"/>
              </a:rPr>
              <a:t>HCl</a:t>
            </a:r>
            <a:r>
              <a:rPr lang="en-US" sz="2200" dirty="0">
                <a:latin typeface="Comic Sans MS" charset="0"/>
                <a:ea typeface="ＭＳ Ｐゴシック" charset="0"/>
                <a:cs typeface="ＭＳ Ｐゴシック" charset="0"/>
              </a:rPr>
              <a:t>, HNO</a:t>
            </a:r>
            <a:r>
              <a:rPr lang="en-US" sz="2200" baseline="-25000" dirty="0">
                <a:latin typeface="Comic Sans MS" charset="0"/>
                <a:ea typeface="ＭＳ Ｐゴシック" charset="0"/>
                <a:cs typeface="ＭＳ Ｐゴシック" charset="0"/>
              </a:rPr>
              <a:t>3</a:t>
            </a:r>
            <a:r>
              <a:rPr lang="en-US" sz="2200" dirty="0">
                <a:latin typeface="Comic Sans MS" charset="0"/>
                <a:ea typeface="ＭＳ Ｐゴシック" charset="0"/>
                <a:cs typeface="ＭＳ Ｐゴシック" charset="0"/>
              </a:rPr>
              <a:t>, H</a:t>
            </a:r>
            <a:r>
              <a:rPr lang="en-US" sz="2200" baseline="-25000" dirty="0">
                <a:latin typeface="Comic Sans MS" charset="0"/>
                <a:ea typeface="ＭＳ Ｐゴシック" charset="0"/>
                <a:cs typeface="ＭＳ Ｐゴシック" charset="0"/>
              </a:rPr>
              <a:t>2</a:t>
            </a:r>
            <a:r>
              <a:rPr lang="en-US" sz="2200" dirty="0">
                <a:latin typeface="Comic Sans MS" charset="0"/>
                <a:ea typeface="ＭＳ Ｐゴシック" charset="0"/>
                <a:cs typeface="ＭＳ Ｐゴシック" charset="0"/>
              </a:rPr>
              <a:t>SO</a:t>
            </a:r>
            <a:r>
              <a:rPr lang="en-US" sz="2200" baseline="-25000" dirty="0">
                <a:latin typeface="Comic Sans MS" charset="0"/>
                <a:ea typeface="ＭＳ Ｐゴシック" charset="0"/>
                <a:cs typeface="ＭＳ Ｐゴシック" charset="0"/>
              </a:rPr>
              <a:t>4</a:t>
            </a:r>
            <a:r>
              <a:rPr lang="en-US" sz="2200" dirty="0">
                <a:latin typeface="Comic Sans MS" charset="0"/>
                <a:ea typeface="ＭＳ Ｐゴシック" charset="0"/>
                <a:cs typeface="ＭＳ Ｐゴシック" charset="0"/>
              </a:rPr>
              <a:t>) dissolved readily into the oceans, taken out of atmosphere, combined with dissolved materials from continental weathering to make </a:t>
            </a:r>
            <a:r>
              <a:rPr lang="en-US" sz="2200" dirty="0">
                <a:solidFill>
                  <a:srgbClr val="FF0000"/>
                </a:solidFill>
                <a:latin typeface="Comic Sans MS" charset="0"/>
                <a:ea typeface="ＭＳ Ｐゴシック" charset="0"/>
                <a:cs typeface="ＭＳ Ｐゴシック" charset="0"/>
              </a:rPr>
              <a:t>sea salt</a:t>
            </a:r>
          </a:p>
          <a:p>
            <a:pPr marL="609600" indent="-609600">
              <a:lnSpc>
                <a:spcPct val="90000"/>
              </a:lnSpc>
              <a:buFont typeface="Comic Sans MS" charset="0"/>
              <a:buAutoNum type="arabicParenR" startAt="2"/>
            </a:pPr>
            <a:r>
              <a:rPr lang="en-US" sz="2200" dirty="0">
                <a:latin typeface="Comic Sans MS" charset="0"/>
                <a:ea typeface="ＭＳ Ｐゴシック" charset="0"/>
                <a:cs typeface="ＭＳ Ｐゴシック" charset="0"/>
              </a:rPr>
              <a:t>Condensation of oceans, aqueous chemistry, and sedimentation have </a:t>
            </a:r>
            <a:r>
              <a:rPr lang="en-US" sz="2200" dirty="0">
                <a:solidFill>
                  <a:srgbClr val="FF0000"/>
                </a:solidFill>
                <a:latin typeface="Comic Sans MS" charset="0"/>
                <a:ea typeface="ＭＳ Ｐゴシック" charset="0"/>
                <a:cs typeface="ＭＳ Ｐゴシック" charset="0"/>
              </a:rPr>
              <a:t>steadily depleted CO</a:t>
            </a:r>
            <a:r>
              <a:rPr lang="en-US" sz="2200" baseline="-25000" dirty="0">
                <a:solidFill>
                  <a:srgbClr val="FF0000"/>
                </a:solidFill>
                <a:latin typeface="Comic Sans MS" charset="0"/>
                <a:ea typeface="ＭＳ Ｐゴシック" charset="0"/>
                <a:cs typeface="ＭＳ Ｐゴシック" charset="0"/>
              </a:rPr>
              <a:t>2</a:t>
            </a:r>
          </a:p>
          <a:p>
            <a:pPr marL="609600" indent="-609600">
              <a:lnSpc>
                <a:spcPct val="90000"/>
              </a:lnSpc>
              <a:buFont typeface="Comic Sans MS" charset="0"/>
              <a:buAutoNum type="arabicParenR" startAt="2"/>
            </a:pPr>
            <a:r>
              <a:rPr lang="en-US" sz="2200" dirty="0">
                <a:latin typeface="Comic Sans MS" charset="0"/>
                <a:ea typeface="ＭＳ Ｐゴシック" charset="0"/>
                <a:cs typeface="ＭＳ Ｐゴシック" charset="0"/>
              </a:rPr>
              <a:t>Role of life in creating oxygen &amp; O3 and in depleting CO2</a:t>
            </a:r>
            <a:endParaRPr lang="en-US" sz="2200" baseline="-25000" dirty="0">
              <a:latin typeface="Comic Sans MS" charset="0"/>
              <a:ea typeface="ＭＳ Ｐゴシック" charset="0"/>
              <a:cs typeface="ＭＳ Ｐゴシック" charset="0"/>
            </a:endParaRP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 calcmode="lin" valueType="num">
                                      <p:cBhvr additive="base">
                                        <p:cTn id="11"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 calcmode="lin" valueType="num">
                                      <p:cBhvr additive="base">
                                        <p:cTn id="15"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 calcmode="lin" valueType="num">
                                      <p:cBhvr additive="base">
                                        <p:cTn id="23"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 calcmode="lin" valueType="num">
                                      <p:cBhvr additive="base">
                                        <p:cTn id="27"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723">
                                            <p:txEl>
                                              <p:pRg st="6" end="6"/>
                                            </p:txEl>
                                          </p:spTgt>
                                        </p:tgtEl>
                                        <p:attrNameLst>
                                          <p:attrName>style.visibility</p:attrName>
                                        </p:attrNameLst>
                                      </p:cBhvr>
                                      <p:to>
                                        <p:strVal val="visible"/>
                                      </p:to>
                                    </p:set>
                                    <p:anim calcmode="lin" valueType="num">
                                      <p:cBhvr additive="base">
                                        <p:cTn id="33"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7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723">
                                            <p:txEl>
                                              <p:pRg st="7" end="7"/>
                                            </p:txEl>
                                          </p:spTgt>
                                        </p:tgtEl>
                                        <p:attrNameLst>
                                          <p:attrName>style.visibility</p:attrName>
                                        </p:attrNameLst>
                                      </p:cBhvr>
                                      <p:to>
                                        <p:strVal val="visible"/>
                                      </p:to>
                                    </p:set>
                                    <p:anim calcmode="lin" valueType="num">
                                      <p:cBhvr additive="base">
                                        <p:cTn id="39" dur="5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723">
                                            <p:txEl>
                                              <p:pRg st="8" end="8"/>
                                            </p:txEl>
                                          </p:spTgt>
                                        </p:tgtEl>
                                        <p:attrNameLst>
                                          <p:attrName>style.visibility</p:attrName>
                                        </p:attrNameLst>
                                      </p:cBhvr>
                                      <p:to>
                                        <p:strVal val="visible"/>
                                      </p:to>
                                    </p:set>
                                    <p:anim calcmode="lin" valueType="num">
                                      <p:cBhvr additive="base">
                                        <p:cTn id="45" dur="5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7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723">
                                            <p:txEl>
                                              <p:pRg st="9" end="9"/>
                                            </p:txEl>
                                          </p:spTgt>
                                        </p:tgtEl>
                                        <p:attrNameLst>
                                          <p:attrName>style.visibility</p:attrName>
                                        </p:attrNameLst>
                                      </p:cBhvr>
                                      <p:to>
                                        <p:strVal val="visible"/>
                                      </p:to>
                                    </p:set>
                                    <p:anim calcmode="lin" valueType="num">
                                      <p:cBhvr additive="base">
                                        <p:cTn id="51" dur="500" fill="hold"/>
                                        <p:tgtEl>
                                          <p:spTgt spid="3072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07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723">
                                            <p:txEl>
                                              <p:pRg st="10" end="10"/>
                                            </p:txEl>
                                          </p:spTgt>
                                        </p:tgtEl>
                                        <p:attrNameLst>
                                          <p:attrName>style.visibility</p:attrName>
                                        </p:attrNameLst>
                                      </p:cBhvr>
                                      <p:to>
                                        <p:strVal val="visible"/>
                                      </p:to>
                                    </p:set>
                                    <p:anim calcmode="lin" valueType="num">
                                      <p:cBhvr additive="base">
                                        <p:cTn id="57" dur="500" fill="hold"/>
                                        <p:tgtEl>
                                          <p:spTgt spid="3072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07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76200"/>
            <a:ext cx="8534400" cy="685800"/>
          </a:xfrm>
          <a:effectLst>
            <a:outerShdw blurRad="50800" dist="38100" dir="2700000">
              <a:srgbClr val="000000">
                <a:alpha val="43000"/>
              </a:srgbClr>
            </a:outerShdw>
          </a:effectLst>
        </p:spPr>
        <p:txBody>
          <a:bodyPr/>
          <a:lstStyle/>
          <a:p>
            <a:pPr>
              <a:defRPr/>
            </a:pPr>
            <a:r>
              <a:rPr lang="en-US" sz="6000">
                <a:latin typeface="Comic Sans MS" charset="0"/>
                <a:ea typeface="ＭＳ Ｐゴシック" charset="0"/>
                <a:cs typeface="ＭＳ Ｐゴシック" charset="0"/>
              </a:rPr>
              <a:t>Plate Tectonics</a:t>
            </a:r>
          </a:p>
        </p:txBody>
      </p:sp>
      <p:sp>
        <p:nvSpPr>
          <p:cNvPr id="25602" name="Rectangle 3"/>
          <p:cNvSpPr>
            <a:spLocks noGrp="1" noChangeArrowheads="1"/>
          </p:cNvSpPr>
          <p:nvPr>
            <p:ph type="body" idx="1"/>
          </p:nvPr>
        </p:nvSpPr>
        <p:spPr>
          <a:xfrm>
            <a:off x="381000" y="838200"/>
            <a:ext cx="8382000" cy="2895600"/>
          </a:xfrm>
        </p:spPr>
        <p:txBody>
          <a:bodyPr/>
          <a:lstStyle/>
          <a:p>
            <a:r>
              <a:rPr lang="en-US" sz="2400">
                <a:solidFill>
                  <a:srgbClr val="FF0000"/>
                </a:solidFill>
                <a:latin typeface="Comic Sans MS" charset="0"/>
                <a:ea typeface="ＭＳ Ｐゴシック" charset="0"/>
                <a:cs typeface="ＭＳ Ｐゴシック" charset="0"/>
              </a:rPr>
              <a:t>Continental plates are lighter</a:t>
            </a:r>
            <a:r>
              <a:rPr lang="en-US" sz="2400">
                <a:latin typeface="Comic Sans MS" charset="0"/>
                <a:ea typeface="ＭＳ Ｐゴシック" charset="0"/>
                <a:cs typeface="ＭＳ Ｐゴシック" charset="0"/>
              </a:rPr>
              <a:t> (buoyant) and rise in collisions, whereas </a:t>
            </a:r>
            <a:r>
              <a:rPr lang="en-US" sz="2400">
                <a:solidFill>
                  <a:srgbClr val="FF0000"/>
                </a:solidFill>
                <a:latin typeface="Comic Sans MS" charset="0"/>
                <a:ea typeface="ＭＳ Ｐゴシック" charset="0"/>
                <a:cs typeface="ＭＳ Ｐゴシック" charset="0"/>
              </a:rPr>
              <a:t>oceanic plates subduct</a:t>
            </a:r>
          </a:p>
          <a:p>
            <a:r>
              <a:rPr lang="en-US" sz="2400">
                <a:solidFill>
                  <a:srgbClr val="FF0000"/>
                </a:solidFill>
                <a:latin typeface="Comic Sans MS" charset="0"/>
                <a:ea typeface="ＭＳ Ｐゴシック" charset="0"/>
                <a:cs typeface="ＭＳ Ｐゴシック" charset="0"/>
              </a:rPr>
              <a:t>Continents can </a:t>
            </a:r>
            <a:r>
              <a:rPr lang="ja-JP" altLang="en-US" sz="2400">
                <a:solidFill>
                  <a:srgbClr val="FF0000"/>
                </a:solidFill>
                <a:latin typeface="Comic Sans MS" charset="0"/>
                <a:ea typeface="ＭＳ Ｐゴシック" charset="0"/>
                <a:cs typeface="ＭＳ Ｐゴシック" charset="0"/>
              </a:rPr>
              <a:t>“</a:t>
            </a:r>
            <a:r>
              <a:rPr lang="en-US" altLang="ja-JP" sz="2400">
                <a:solidFill>
                  <a:srgbClr val="FF0000"/>
                </a:solidFill>
                <a:latin typeface="Comic Sans MS" charset="0"/>
                <a:ea typeface="ＭＳ Ｐゴシック" charset="0"/>
                <a:cs typeface="ＭＳ Ｐゴシック" charset="0"/>
              </a:rPr>
              <a:t>bunch up</a:t>
            </a:r>
            <a:r>
              <a:rPr lang="ja-JP" altLang="en-US" sz="2400">
                <a:solidFill>
                  <a:srgbClr val="FF0000"/>
                </a:solidFill>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 due to collisions, forming </a:t>
            </a:r>
            <a:r>
              <a:rPr lang="en-US" altLang="ja-JP" sz="2400" i="1">
                <a:latin typeface="Comic Sans MS" charset="0"/>
                <a:ea typeface="ＭＳ Ｐゴシック" charset="0"/>
                <a:cs typeface="ＭＳ Ｐゴシック" charset="0"/>
              </a:rPr>
              <a:t>supercontinents</a:t>
            </a:r>
            <a:r>
              <a:rPr lang="en-US" altLang="ja-JP" sz="2400">
                <a:latin typeface="Comic Sans MS" charset="0"/>
                <a:ea typeface="ＭＳ Ｐゴシック" charset="0"/>
                <a:cs typeface="ＭＳ Ｐゴシック" charset="0"/>
              </a:rPr>
              <a:t> (</a:t>
            </a:r>
            <a:r>
              <a:rPr lang="ja-JP" altLang="en-US" sz="2400">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Pangea,</a:t>
            </a:r>
            <a:r>
              <a:rPr lang="ja-JP" altLang="en-US" sz="2400">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 </a:t>
            </a:r>
            <a:r>
              <a:rPr lang="ja-JP" altLang="en-US" sz="2400">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Gondwana</a:t>
            </a:r>
            <a:r>
              <a:rPr lang="ja-JP" altLang="en-US" sz="2400">
                <a:latin typeface="Comic Sans MS" charset="0"/>
                <a:ea typeface="ＭＳ Ｐゴシック" charset="0"/>
                <a:cs typeface="ＭＳ Ｐゴシック" charset="0"/>
              </a:rPr>
              <a:t>”</a:t>
            </a:r>
            <a:r>
              <a:rPr lang="en-US" altLang="ja-JP" sz="2400">
                <a:latin typeface="Comic Sans MS" charset="0"/>
                <a:ea typeface="ＭＳ Ｐゴシック" charset="0"/>
                <a:cs typeface="ＭＳ Ｐゴシック" charset="0"/>
              </a:rPr>
              <a:t>)</a:t>
            </a:r>
          </a:p>
          <a:p>
            <a:r>
              <a:rPr lang="en-US" sz="2400">
                <a:latin typeface="Comic Sans MS" charset="0"/>
                <a:ea typeface="ＭＳ Ｐゴシック" charset="0"/>
                <a:cs typeface="ＭＳ Ｐゴシック" charset="0"/>
              </a:rPr>
              <a:t>Continental drift can radically alter the geometry of ocean basins, with corresponding dramatic </a:t>
            </a:r>
            <a:r>
              <a:rPr lang="en-US" sz="2400">
                <a:solidFill>
                  <a:srgbClr val="FF0000"/>
                </a:solidFill>
                <a:latin typeface="Comic Sans MS" charset="0"/>
                <a:ea typeface="ＭＳ Ｐゴシック" charset="0"/>
                <a:cs typeface="ＭＳ Ｐゴシック" charset="0"/>
              </a:rPr>
              <a:t>changes in ocean circulation and poleward heat transport</a:t>
            </a:r>
          </a:p>
        </p:txBody>
      </p:sp>
      <p:pic>
        <p:nvPicPr>
          <p:cNvPr id="25603" name="Picture 3" descr="Platet2.jpg"/>
          <p:cNvPicPr>
            <a:picLocks noChangeAspect="1"/>
          </p:cNvPicPr>
          <p:nvPr/>
        </p:nvPicPr>
        <p:blipFill>
          <a:blip r:embed="rId3">
            <a:extLst>
              <a:ext uri="{28A0092B-C50C-407E-A947-70E740481C1C}">
                <a14:useLocalDpi xmlns:a14="http://schemas.microsoft.com/office/drawing/2010/main" val="0"/>
              </a:ext>
            </a:extLst>
          </a:blip>
          <a:srcRect b="15430"/>
          <a:stretch>
            <a:fillRect/>
          </a:stretch>
        </p:blipFill>
        <p:spPr bwMode="auto">
          <a:xfrm>
            <a:off x="1295400" y="3851275"/>
            <a:ext cx="54864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6172200" y="6488113"/>
            <a:ext cx="2300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a:t>Image Courtesy USGS</a:t>
            </a:r>
          </a:p>
        </p:txBody>
      </p:sp>
    </p:spTree>
    <p:extLst>
      <p:ext uri="{BB962C8B-B14F-4D97-AF65-F5344CB8AC3E}">
        <p14:creationId xmlns:p14="http://schemas.microsoft.com/office/powerpoint/2010/main" val="836014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15875"/>
            <a:ext cx="8534400" cy="584200"/>
          </a:xfrm>
        </p:spPr>
        <p:txBody>
          <a:bodyPr/>
          <a:lstStyle/>
          <a:p>
            <a:pPr>
              <a:defRPr/>
            </a:pPr>
            <a:r>
              <a:rPr lang="en-US" sz="6000" dirty="0" smtClean="0">
                <a:effectLst>
                  <a:outerShdw blurRad="50800" dist="38100" dir="2700000" algn="tl" rotWithShape="0">
                    <a:prstClr val="black">
                      <a:alpha val="40000"/>
                    </a:prstClr>
                  </a:outerShdw>
                </a:effectLst>
                <a:latin typeface="Comic Sans MS" charset="0"/>
                <a:ea typeface="ＭＳ Ｐゴシック" charset="0"/>
                <a:cs typeface="ＭＳ Ｐゴシック" charset="0"/>
              </a:rPr>
              <a:t>Land and Ocean</a:t>
            </a:r>
            <a:endParaRPr lang="en-US" sz="6000" dirty="0">
              <a:effectLst>
                <a:outerShdw blurRad="50800" dist="38100" dir="2700000" algn="tl" rotWithShape="0">
                  <a:prstClr val="black">
                    <a:alpha val="40000"/>
                  </a:prstClr>
                </a:outerShdw>
              </a:effectLst>
              <a:latin typeface="Comic Sans MS" charset="0"/>
              <a:ea typeface="ＭＳ Ｐゴシック" charset="0"/>
              <a:cs typeface="ＭＳ Ｐゴシック" charset="0"/>
            </a:endParaRPr>
          </a:p>
        </p:txBody>
      </p:sp>
      <p:pic>
        <p:nvPicPr>
          <p:cNvPr id="31746" name="Picture 3" descr="mg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0413"/>
            <a:ext cx="91440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ChangeArrowheads="1"/>
          </p:cNvSpPr>
          <p:nvPr/>
        </p:nvSpPr>
        <p:spPr bwMode="auto">
          <a:xfrm>
            <a:off x="533400" y="5348288"/>
            <a:ext cx="82851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30000"/>
              </a:spcBef>
              <a:buFontTx/>
              <a:buChar char="•"/>
            </a:pPr>
            <a:r>
              <a:rPr lang="en-US" dirty="0">
                <a:latin typeface="Comic Sans MS" charset="0"/>
              </a:rPr>
              <a:t>What </a:t>
            </a:r>
            <a:r>
              <a:rPr lang="en-US" dirty="0">
                <a:solidFill>
                  <a:srgbClr val="FF0000"/>
                </a:solidFill>
                <a:latin typeface="Comic Sans MS" charset="0"/>
              </a:rPr>
              <a:t>controls</a:t>
            </a:r>
            <a:r>
              <a:rPr lang="en-US" dirty="0">
                <a:latin typeface="Comic Sans MS" charset="0"/>
              </a:rPr>
              <a:t> these variations?</a:t>
            </a:r>
          </a:p>
          <a:p>
            <a:pPr marL="342900" indent="-342900">
              <a:spcBef>
                <a:spcPct val="30000"/>
              </a:spcBef>
              <a:buFontTx/>
              <a:buChar char="•"/>
            </a:pPr>
            <a:r>
              <a:rPr lang="en-US" dirty="0">
                <a:latin typeface="Comic Sans MS" charset="0"/>
              </a:rPr>
              <a:t>What are the consequences in the </a:t>
            </a:r>
            <a:r>
              <a:rPr lang="en-US" dirty="0">
                <a:solidFill>
                  <a:srgbClr val="FF0000"/>
                </a:solidFill>
                <a:latin typeface="Comic Sans MS" charset="0"/>
              </a:rPr>
              <a:t>atmosphere</a:t>
            </a:r>
            <a:r>
              <a:rPr lang="en-US" dirty="0">
                <a:latin typeface="Comic Sans MS" charset="0"/>
              </a:rPr>
              <a:t>?</a:t>
            </a:r>
          </a:p>
          <a:p>
            <a:pPr marL="342900" indent="-342900">
              <a:spcBef>
                <a:spcPct val="30000"/>
              </a:spcBef>
              <a:buFontTx/>
              <a:buChar char="•"/>
            </a:pPr>
            <a:r>
              <a:rPr lang="en-US" dirty="0">
                <a:latin typeface="Comic Sans MS" charset="0"/>
              </a:rPr>
              <a:t>What are the consequences in the </a:t>
            </a:r>
            <a:r>
              <a:rPr lang="en-US" dirty="0">
                <a:solidFill>
                  <a:srgbClr val="FF0000"/>
                </a:solidFill>
                <a:latin typeface="Comic Sans MS" charset="0"/>
              </a:rPr>
              <a:t>oceans</a:t>
            </a:r>
            <a:r>
              <a:rPr lang="en-US" dirty="0">
                <a:latin typeface="Comic Sans MS" charset="0"/>
              </a:rPr>
              <a:t>?</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theme/theme1.xml><?xml version="1.0" encoding="utf-8"?>
<a:theme xmlns:a="http://schemas.openxmlformats.org/drawingml/2006/main" name="New Presentation">
  <a:themeElements>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Settings\Scott Denning\Application Data\Microsoft\Templates\New Presentation.pot</Template>
  <TotalTime>1663</TotalTime>
  <Words>822</Words>
  <Application>Microsoft Macintosh PowerPoint</Application>
  <PresentationFormat>On-screen Show (4:3)</PresentationFormat>
  <Paragraphs>157</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New Presentation</vt:lpstr>
      <vt:lpstr>Overview of the Past and Present Earth System  Observations of the Earth  </vt:lpstr>
      <vt:lpstr>PowerPoint Presentation</vt:lpstr>
      <vt:lpstr>The Earth System</vt:lpstr>
      <vt:lpstr>The Earth System</vt:lpstr>
      <vt:lpstr>Origins</vt:lpstr>
      <vt:lpstr>PowerPoint Presentation</vt:lpstr>
      <vt:lpstr>Evolution of the Atmosphere</vt:lpstr>
      <vt:lpstr>Plate Tectonics</vt:lpstr>
      <vt:lpstr>Land and Ocean</vt:lpstr>
      <vt:lpstr>Water on Earth</vt:lpstr>
      <vt:lpstr>Energy Reservoirs</vt:lpstr>
      <vt:lpstr>Deep, Dark, and Cold</vt:lpstr>
      <vt:lpstr>Ice and Snow</vt:lpstr>
      <vt:lpstr>Land and Sea Ice</vt:lpstr>
      <vt:lpstr>Continental Ice</vt:lpstr>
      <vt:lpstr>PowerPoint Presentation</vt:lpstr>
      <vt:lpstr>PowerPoint Presentation</vt:lpstr>
      <vt:lpstr>Cause and Effect</vt:lpstr>
      <vt:lpstr>Response Times</vt:lpstr>
      <vt:lpstr>Response Times</vt:lpstr>
      <vt:lpstr>Cycles of Forcing and Response</vt:lpstr>
      <vt:lpstr>Feedback</vt:lpstr>
      <vt:lpstr>Cause and Effect</vt:lpstr>
      <vt:lpstr>Changing Earth System</vt:lpstr>
      <vt:lpstr>Climate Changes </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Earth System  Observations of Current Climate  </dc:title>
  <dc:creator>Scott Denning</dc:creator>
  <cp:lastModifiedBy>Scott Denning</cp:lastModifiedBy>
  <cp:revision>102</cp:revision>
  <cp:lastPrinted>2013-09-16T00:07:39Z</cp:lastPrinted>
  <dcterms:created xsi:type="dcterms:W3CDTF">2010-03-30T14:43:59Z</dcterms:created>
  <dcterms:modified xsi:type="dcterms:W3CDTF">2014-07-14T01:40:07Z</dcterms:modified>
</cp:coreProperties>
</file>