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7" r:id="rId2"/>
    <p:sldId id="375" r:id="rId3"/>
    <p:sldId id="336" r:id="rId4"/>
    <p:sldId id="435" r:id="rId5"/>
    <p:sldId id="339" r:id="rId6"/>
    <p:sldId id="379" r:id="rId7"/>
    <p:sldId id="386" r:id="rId8"/>
    <p:sldId id="380" r:id="rId9"/>
    <p:sldId id="383" r:id="rId10"/>
    <p:sldId id="387" r:id="rId11"/>
    <p:sldId id="389" r:id="rId12"/>
    <p:sldId id="392" r:id="rId13"/>
    <p:sldId id="393" r:id="rId14"/>
    <p:sldId id="395" r:id="rId15"/>
    <p:sldId id="400" r:id="rId16"/>
    <p:sldId id="405" r:id="rId17"/>
    <p:sldId id="406" r:id="rId18"/>
    <p:sldId id="407" r:id="rId19"/>
    <p:sldId id="408" r:id="rId20"/>
    <p:sldId id="409" r:id="rId21"/>
    <p:sldId id="411" r:id="rId22"/>
    <p:sldId id="417" r:id="rId23"/>
    <p:sldId id="418" r:id="rId24"/>
    <p:sldId id="420" r:id="rId25"/>
    <p:sldId id="421" r:id="rId26"/>
    <p:sldId id="423" r:id="rId27"/>
    <p:sldId id="424" r:id="rId28"/>
    <p:sldId id="425" r:id="rId29"/>
    <p:sldId id="426" r:id="rId30"/>
    <p:sldId id="427" r:id="rId31"/>
    <p:sldId id="428" r:id="rId32"/>
    <p:sldId id="429" r:id="rId33"/>
    <p:sldId id="431" r:id="rId34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20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20" y="-78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r>
              <a:rPr lang="en-US" dirty="0"/>
              <a:t>ATS 150: </a:t>
            </a:r>
            <a:r>
              <a:rPr lang="en-US" dirty="0" smtClean="0"/>
              <a:t>Global Climate Change</a:t>
            </a:r>
            <a:r>
              <a:rPr lang="en-US" dirty="0"/>
              <a:t>	Spring </a:t>
            </a:r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Earth System Overview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CSU Atmospheric Science		Scott Denning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6BBB911F-012E-844B-9FD5-305373427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98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BE94D7DC-CB51-E54A-A09D-53B8930ED8BE}" type="datetime1">
              <a:rPr lang="en-US"/>
              <a:pPr>
                <a:defRPr/>
              </a:pPr>
              <a:t>1/18/14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  CSU ATS</a:t>
            </a: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9FD9B283-AF55-6040-BD57-42C3FF7CC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3996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3EDEBED-CD52-DB47-8479-D87D6E375163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1843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F81C18-5F26-794E-91B8-7EAF40D95A4B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84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F9212C0-8C01-F741-82C2-9726AD67F6AA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634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634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20BE3DF-1CB3-8440-95A7-39A346E95BFC}" type="slidenum">
              <a:rPr lang="en-US" sz="1300"/>
              <a:pPr/>
              <a:t>11</a:t>
            </a:fld>
            <a:endParaRPr lang="en-US" sz="1300"/>
          </a:p>
        </p:txBody>
      </p:sp>
      <p:sp>
        <p:nvSpPr>
          <p:cNvPr id="634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7FAE463-CED9-064D-8426-F7CAC8E08DC7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6963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6963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F424FB9-4647-FC4D-8BEE-F46E0A32AC48}" type="slidenum">
              <a:rPr lang="en-US" sz="1300"/>
              <a:pPr/>
              <a:t>12</a:t>
            </a:fld>
            <a:endParaRPr lang="en-US" sz="1300"/>
          </a:p>
        </p:txBody>
      </p:sp>
      <p:sp>
        <p:nvSpPr>
          <p:cNvPr id="696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716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FE5B4A5-A314-5D4E-98C3-56E7757AB49E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7168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7168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6E89CCA-8F45-024E-8778-AABE91FD8F31}" type="slidenum">
              <a:rPr lang="en-US" sz="1300"/>
              <a:pPr/>
              <a:t>13</a:t>
            </a:fld>
            <a:endParaRPr lang="en-US" sz="1300"/>
          </a:p>
        </p:txBody>
      </p:sp>
      <p:sp>
        <p:nvSpPr>
          <p:cNvPr id="716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CBDDADC-C35F-1147-B42B-FAD18BF9EAC7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757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757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8041689-C8AA-4F44-A526-C0888BEF1BEF}" type="slidenum">
              <a:rPr lang="en-US" sz="1300"/>
              <a:pPr/>
              <a:t>14</a:t>
            </a:fld>
            <a:endParaRPr lang="en-US" sz="1300"/>
          </a:p>
        </p:txBody>
      </p:sp>
      <p:sp>
        <p:nvSpPr>
          <p:cNvPr id="757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567" tIns="45784" rIns="91567" bIns="45784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903407B-B0AC-2848-B518-F1AC58F9B055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798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798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3A855F3-59B2-7345-A9B9-5431B4BE7BFA}" type="slidenum">
              <a:rPr lang="en-US" sz="1300"/>
              <a:pPr/>
              <a:t>15</a:t>
            </a:fld>
            <a:endParaRPr lang="en-US" sz="1300"/>
          </a:p>
        </p:txBody>
      </p:sp>
      <p:sp>
        <p:nvSpPr>
          <p:cNvPr id="798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B0E52E4-53E5-194C-B7A3-446464276765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839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839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5C5B21-6024-134B-9CAB-54B6D8DC6FC0}" type="slidenum">
              <a:rPr lang="en-US" sz="1300"/>
              <a:pPr/>
              <a:t>16</a:t>
            </a:fld>
            <a:endParaRPr lang="en-US" sz="1300"/>
          </a:p>
        </p:txBody>
      </p:sp>
      <p:sp>
        <p:nvSpPr>
          <p:cNvPr id="839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B152A05-7418-DA4A-8664-DEA5B864B5DE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8704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8704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5A94259-5807-8D40-B52F-1A050D60DE16}" type="slidenum">
              <a:rPr lang="en-US" sz="1300"/>
              <a:pPr/>
              <a:t>18</a:t>
            </a:fld>
            <a:endParaRPr lang="en-US" sz="1300"/>
          </a:p>
        </p:txBody>
      </p:sp>
      <p:sp>
        <p:nvSpPr>
          <p:cNvPr id="8704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567" tIns="45784" rIns="91567" bIns="45784"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What</a:t>
            </a:r>
            <a:r>
              <a:rPr lang="ja-JP" altLang="en-US">
                <a:latin typeface="Times New Roman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s another name for energy transport?  Wind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What is missing from here?  Something very important for all planets…  We can</a:t>
            </a:r>
            <a:r>
              <a:rPr lang="ja-JP" altLang="en-US">
                <a:latin typeface="Times New Roman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t feel it, but we can see the effect.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Imagine for a second there were no gravity in this room, and I jumped towards the wall.  What would stop me?  The wall.  Friction would slow me down.  In this case I use mechanical work to start moving.  In the case of the atmoshere, we have energy differences caused by differential heating, so I would move from high heat (tropics) to low heat (poles).  No force moving me.  Just deflected.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5F2F441-C0B5-8548-B436-557154D6019A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890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890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27F125E-5FC0-BC4C-A938-FE71B023E378}" type="slidenum">
              <a:rPr lang="en-US" sz="1300"/>
              <a:pPr/>
              <a:t>19</a:t>
            </a:fld>
            <a:endParaRPr lang="en-US" sz="1300"/>
          </a:p>
        </p:txBody>
      </p:sp>
      <p:sp>
        <p:nvSpPr>
          <p:cNvPr id="8909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Roation produces trade winds</a:t>
            </a:r>
          </a:p>
        </p:txBody>
      </p:sp>
      <p:sp>
        <p:nvSpPr>
          <p:cNvPr id="91139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91140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C727C87-FDBE-644B-8580-EA090A2FA864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91141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91142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7F52E7B-259A-4E45-A4F2-73E736136DB5}" type="slidenum">
              <a:rPr lang="en-US" sz="1300"/>
              <a:pPr/>
              <a:t>20</a:t>
            </a:fld>
            <a:endParaRPr lang="en-US" sz="13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10240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FB0F55F-4A78-534C-8CBA-AB12C9EA977A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10240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10240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5EAC9C7-B514-2E4E-AE92-76ED4A88AB7D}" type="slidenum">
              <a:rPr lang="en-US" sz="1300"/>
              <a:pPr/>
              <a:t>22</a:t>
            </a:fld>
            <a:endParaRPr lang="en-US" sz="1300"/>
          </a:p>
        </p:txBody>
      </p:sp>
      <p:sp>
        <p:nvSpPr>
          <p:cNvPr id="1024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56EB616-1B16-2943-880B-37F70E899DE6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245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245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7B76CDF-11B6-0848-AACC-96136E19BD33}" type="slidenum">
              <a:rPr lang="en-US" sz="1300"/>
              <a:pPr/>
              <a:t>2</a:t>
            </a:fld>
            <a:endParaRPr lang="en-US" sz="1300"/>
          </a:p>
        </p:txBody>
      </p:sp>
      <p:sp>
        <p:nvSpPr>
          <p:cNvPr id="245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1054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0F4BB72-D292-3E43-963C-A68B10A020B0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1054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1054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95F612B-E491-A246-A56E-DC4C404E85AE}" type="slidenum">
              <a:rPr lang="en-US" sz="1300"/>
              <a:pPr/>
              <a:t>24</a:t>
            </a:fld>
            <a:endParaRPr lang="en-US" sz="1300"/>
          </a:p>
        </p:txBody>
      </p:sp>
      <p:sp>
        <p:nvSpPr>
          <p:cNvPr id="1054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1075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5991D1D-717D-994D-85EB-4031A833C5FA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1075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1075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80CB3A0-AB90-6548-9A6A-A1D8CAE15FEE}" type="slidenum">
              <a:rPr lang="en-US" sz="1300"/>
              <a:pPr/>
              <a:t>25</a:t>
            </a:fld>
            <a:endParaRPr lang="en-US" sz="1300"/>
          </a:p>
        </p:txBody>
      </p:sp>
      <p:sp>
        <p:nvSpPr>
          <p:cNvPr id="1075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Energy transport determines land vegetation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1116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4B7D62C-0B6B-5446-BB8D-DF91FB1A3D30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11161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1116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F3B18D1-E3A4-454A-9DF3-C5BAD2DFC784}" type="slidenum">
              <a:rPr lang="en-US" sz="1300"/>
              <a:pPr/>
              <a:t>26</a:t>
            </a:fld>
            <a:endParaRPr lang="en-US" sz="1300"/>
          </a:p>
        </p:txBody>
      </p:sp>
      <p:sp>
        <p:nvSpPr>
          <p:cNvPr id="1116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68C051F-2812-5A46-B82B-6C54E22E5177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11366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11366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85668E0-A2A1-7342-8723-6C6D4F1D5CE4}" type="slidenum">
              <a:rPr lang="en-US" sz="1300"/>
              <a:pPr/>
              <a:t>27</a:t>
            </a:fld>
            <a:endParaRPr lang="en-US" sz="1300"/>
          </a:p>
        </p:txBody>
      </p:sp>
      <p:sp>
        <p:nvSpPr>
          <p:cNvPr id="1136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11571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C53646A-BEFC-9A48-B38A-E1ECF949D846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1157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1157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0574CA1-32AF-C347-A087-06532370F25C}" type="slidenum">
              <a:rPr lang="en-US" sz="1300"/>
              <a:pPr/>
              <a:t>28</a:t>
            </a:fld>
            <a:endParaRPr lang="en-US" sz="1300"/>
          </a:p>
        </p:txBody>
      </p:sp>
      <p:sp>
        <p:nvSpPr>
          <p:cNvPr id="1157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1177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5486F77-61D2-964F-9468-6AE5A4050AA6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1177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1177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0BFABA3-29B9-CC42-BB1C-8D334D40344E}" type="slidenum">
              <a:rPr lang="en-US" sz="1300"/>
              <a:pPr/>
              <a:t>29</a:t>
            </a:fld>
            <a:endParaRPr lang="en-US" sz="1300"/>
          </a:p>
        </p:txBody>
      </p:sp>
      <p:sp>
        <p:nvSpPr>
          <p:cNvPr id="117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1198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1AC83EF-9028-D548-AB36-29D48A703598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1198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1198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5EB711-07C7-3A46-ABEC-7792CBDB1CD0}" type="slidenum">
              <a:rPr lang="en-US" sz="1300"/>
              <a:pPr/>
              <a:t>30</a:t>
            </a:fld>
            <a:endParaRPr lang="en-US" sz="1300"/>
          </a:p>
        </p:txBody>
      </p:sp>
      <p:sp>
        <p:nvSpPr>
          <p:cNvPr id="1198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1218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3C5BD7-3AF0-B641-B40C-C597F6681AB7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12185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12186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F91219D-6D98-CB45-A0CF-4AAB7C3CF235}" type="slidenum">
              <a:rPr lang="en-US" sz="1300"/>
              <a:pPr/>
              <a:t>31</a:t>
            </a:fld>
            <a:endParaRPr lang="en-US" sz="1300"/>
          </a:p>
        </p:txBody>
      </p:sp>
      <p:sp>
        <p:nvSpPr>
          <p:cNvPr id="1218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1239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531856D-2887-9544-9D92-27C91DD03E97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1239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1239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6C8BD9-6528-8745-AC87-8ECB9695A811}" type="slidenum">
              <a:rPr lang="en-US" sz="1300"/>
              <a:pPr/>
              <a:t>32</a:t>
            </a:fld>
            <a:endParaRPr lang="en-US" sz="1300"/>
          </a:p>
        </p:txBody>
      </p:sp>
      <p:sp>
        <p:nvSpPr>
          <p:cNvPr id="1239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1259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24F997D-EFAD-F547-B16A-06948EBBBC85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1259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1259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5FB1430-1E4A-0B4C-BCED-A638E2FFFD90}" type="slidenum">
              <a:rPr lang="en-US" sz="1300"/>
              <a:pPr/>
              <a:t>33</a:t>
            </a:fld>
            <a:endParaRPr lang="en-US" sz="1300"/>
          </a:p>
        </p:txBody>
      </p:sp>
      <p:sp>
        <p:nvSpPr>
          <p:cNvPr id="1259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Intro to Climate Fall 2006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72815A5-28ED-7241-A043-E8CA42B5DF9D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266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8561873-0FDC-174F-8300-16EEC9DB5FE2}" type="slidenum">
              <a:rPr lang="en-US" sz="1300"/>
              <a:pPr/>
              <a:t>3</a:t>
            </a:fld>
            <a:endParaRPr lang="en-US" sz="1300"/>
          </a:p>
        </p:txBody>
      </p:sp>
      <p:sp>
        <p:nvSpPr>
          <p:cNvPr id="266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Intro to Climate Fall 2006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200E8B2-0101-5E4A-9609-7AA273AFF4B9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4198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4198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F220740-1641-EB4C-9711-F12F3471B7F6}" type="slidenum">
              <a:rPr lang="en-US" sz="1300"/>
              <a:pPr/>
              <a:t>5</a:t>
            </a:fld>
            <a:endParaRPr lang="en-US" sz="130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80019A7-DE58-764C-85D2-84036E6F3A77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471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471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5EA03B7-53E1-DF4C-ACF9-E1A87FEB2844}" type="slidenum">
              <a:rPr lang="en-US" sz="1300"/>
              <a:pPr/>
              <a:t>6</a:t>
            </a:fld>
            <a:endParaRPr lang="en-US" sz="1300"/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93650F8-FD36-454C-AE37-A3B902BCED6E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491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491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AB25891-700E-E94A-842E-2F82727A48F3}" type="slidenum">
              <a:rPr lang="en-US" sz="1300"/>
              <a:pPr/>
              <a:t>7</a:t>
            </a:fld>
            <a:endParaRPr lang="en-US" sz="1300"/>
          </a:p>
        </p:txBody>
      </p:sp>
      <p:sp>
        <p:nvSpPr>
          <p:cNvPr id="491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5FCFC66-6B16-6C46-A0CC-4A7DC40A4AF6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5120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5120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5802990-A56A-CE4E-93A1-555FAD52656F}" type="slidenum">
              <a:rPr lang="en-US" sz="1300"/>
              <a:pPr/>
              <a:t>8</a:t>
            </a:fld>
            <a:endParaRPr lang="en-US" sz="1300"/>
          </a:p>
        </p:txBody>
      </p:sp>
      <p:sp>
        <p:nvSpPr>
          <p:cNvPr id="512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41A0353-295A-714D-A262-4E7DF509EC06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542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542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2EE9E6-6F26-2447-84FB-B58631AC6DF2}" type="slidenum">
              <a:rPr lang="en-US" sz="1300"/>
              <a:pPr/>
              <a:t>9</a:t>
            </a:fld>
            <a:endParaRPr lang="en-US" sz="1300"/>
          </a:p>
        </p:txBody>
      </p:sp>
      <p:sp>
        <p:nvSpPr>
          <p:cNvPr id="542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EA09820-EEA2-6E42-8D4C-3EEA1EC886F9}" type="datetime1">
              <a:rPr lang="en-US" sz="1300"/>
              <a:pPr/>
              <a:t>1/18/14</a:t>
            </a:fld>
            <a:endParaRPr lang="en-US" sz="1300"/>
          </a:p>
        </p:txBody>
      </p:sp>
      <p:sp>
        <p:nvSpPr>
          <p:cNvPr id="5939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5939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A3A210A-66CD-F54F-9E33-7279E9B727B3}" type="slidenum">
              <a:rPr lang="en-US" sz="1300"/>
              <a:pPr/>
              <a:t>10</a:t>
            </a:fld>
            <a:endParaRPr lang="en-US" sz="1300"/>
          </a:p>
        </p:txBody>
      </p:sp>
      <p:sp>
        <p:nvSpPr>
          <p:cNvPr id="593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5D546-4C6C-3F4D-A42F-B01C5AE20806}" type="datetime1">
              <a:rPr lang="en-US"/>
              <a:pPr>
                <a:defRPr/>
              </a:pPr>
              <a:t>1/18/14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AB92C-D48C-1745-BA39-5ABB959A6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8136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5AA62-C192-D046-97ED-7A40E3A6F1AD}" type="datetime1">
              <a:rPr lang="en-US"/>
              <a:pPr>
                <a:defRPr/>
              </a:pPr>
              <a:t>1/18/14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46900-D287-7E41-A72C-6FA11558F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7208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30A3-7F9D-864E-BA45-8736FFA31E4C}" type="datetime1">
              <a:rPr lang="en-US"/>
              <a:pPr>
                <a:defRPr/>
              </a:pPr>
              <a:t>1/18/14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EE5EB-2D0E-234D-AD11-DB68C9379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3941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FC703-DCAF-4747-B6A9-C5C70A745778}" type="datetime1">
              <a:rPr lang="en-US"/>
              <a:pPr>
                <a:defRPr/>
              </a:pPr>
              <a:t>1/18/14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D431F-BA32-2249-916D-59E2D2410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3303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25935-7C8C-9349-86C1-6F0A49572C49}" type="datetime1">
              <a:rPr lang="en-US"/>
              <a:pPr>
                <a:defRPr/>
              </a:pPr>
              <a:t>1/18/14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A543E-E8B4-9649-B81F-948837016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9777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BABE4-D24F-CD4A-A45A-497E56B8C26B}" type="datetime1">
              <a:rPr lang="en-US"/>
              <a:pPr>
                <a:defRPr/>
              </a:pPr>
              <a:t>1/18/14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CCA65-E9E8-774A-BC12-970822D9A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8690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745BE-5BB8-BF49-9EC0-14C4968B6957}" type="datetime1">
              <a:rPr lang="en-US"/>
              <a:pPr>
                <a:defRPr/>
              </a:pPr>
              <a:t>1/18/14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F68C8-1FBB-484F-9CCC-358F3FC3A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0552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DBF20-397C-5543-880B-146A58A0F5F7}" type="datetime1">
              <a:rPr lang="en-US"/>
              <a:pPr>
                <a:defRPr/>
              </a:pPr>
              <a:t>1/18/14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21D06-8DAC-FB4C-87EA-D98F6318C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9457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B1922-E7FF-BB4C-B0FF-3AF5870C359B}" type="datetime1">
              <a:rPr lang="en-US"/>
              <a:pPr>
                <a:defRPr/>
              </a:pPr>
              <a:t>1/18/14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CE51E-D482-C24B-BA2A-6669AD0F8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229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9D035-4F67-984C-BE9F-15156FE923C1}" type="datetime1">
              <a:rPr lang="en-US"/>
              <a:pPr>
                <a:defRPr/>
              </a:pPr>
              <a:t>1/18/14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A8134-F8F2-9E46-8249-79CAFE2D8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8340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7B980-DA5B-2A4E-8478-939DA35148C1}" type="datetime1">
              <a:rPr lang="en-US"/>
              <a:pPr>
                <a:defRPr/>
              </a:pPr>
              <a:t>1/18/14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B7A62-9B5F-E642-8A39-30813F31D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6961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DB6AA-9BE6-8943-9FBF-EAE881C0AF9B}" type="datetime1">
              <a:rPr lang="en-US"/>
              <a:pPr>
                <a:defRPr/>
              </a:pPr>
              <a:t>1/18/14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97415-CC1A-F245-A7BC-927107F45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587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A00F2-3C0A-6C46-8C13-C7CBAB1D9006}" type="datetime1">
              <a:rPr lang="en-US"/>
              <a:pPr>
                <a:defRPr/>
              </a:pPr>
              <a:t>1/18/14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9E644-2F94-D047-9BD7-4C8F4113E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821"/>
      </p:ext>
    </p:extLst>
  </p:cSld>
  <p:clrMapOvr>
    <a:masterClrMapping/>
  </p:clrMapOvr>
  <p:transition xmlns:p14="http://schemas.microsoft.com/office/powerpoint/2010/main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E129458A-BB46-0E4B-9A74-EDAF30D31240}" type="datetime1">
              <a:rPr lang="en-US"/>
              <a:pPr>
                <a:defRPr/>
              </a:pPr>
              <a:t>1/18/14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8A1A8A1-814B-7B4E-9297-35470B3C5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06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06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06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06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0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0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0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06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pitchFamily="-106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pitchFamily="-106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pitchFamily="-106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pitchFamily="-106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1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990600"/>
            <a:ext cx="8839200" cy="10668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Overview of </a:t>
            </a:r>
            <a:br>
              <a:rPr lang="en-US" sz="6000" dirty="0">
                <a:ea typeface="ＭＳ Ｐゴシック" charset="0"/>
              </a:rPr>
            </a:br>
            <a:r>
              <a:rPr lang="en-US" sz="6000" dirty="0">
                <a:ea typeface="ＭＳ Ｐゴシック" charset="0"/>
              </a:rPr>
              <a:t>The Earth System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ATS 150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Spring </a:t>
            </a:r>
            <a:r>
              <a:rPr lang="en-US" dirty="0" smtClean="0">
                <a:ea typeface="ＭＳ Ｐゴシック" charset="0"/>
              </a:rPr>
              <a:t>2014</a:t>
            </a:r>
            <a:r>
              <a:rPr lang="en-US" dirty="0">
                <a:ea typeface="ＭＳ Ｐゴシック" charset="0"/>
              </a:rPr>
              <a:t/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Lecture 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9" descr="seas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8" t="9499" r="24094" b="9499"/>
          <a:stretch>
            <a:fillRect/>
          </a:stretch>
        </p:blipFill>
        <p:spPr bwMode="auto">
          <a:xfrm>
            <a:off x="609600" y="152400"/>
            <a:ext cx="587216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400800" y="152400"/>
            <a:ext cx="2438400" cy="27432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ea typeface="ＭＳ Ｐゴシック" charset="0"/>
              </a:rPr>
              <a:t>Ice and Snow</a:t>
            </a:r>
            <a:endParaRPr lang="en-US" sz="5400" dirty="0"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0" y="1219200"/>
            <a:ext cx="3124200" cy="5257800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Greenland is covered with ice to depths of several kilometers</a:t>
            </a:r>
          </a:p>
          <a:p>
            <a:r>
              <a:rPr lang="en-US" dirty="0">
                <a:ea typeface="ＭＳ Ｐゴシック" charset="0"/>
              </a:rPr>
              <a:t>Permanent ice cover further north overlies an isolated ocean basin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dirty="0" smtClean="0">
                <a:ea typeface="ＭＳ Ｐゴシック" charset="0"/>
              </a:rPr>
              <a:t>Land and </a:t>
            </a:r>
            <a:r>
              <a:rPr lang="en-US" sz="5400" dirty="0">
                <a:ea typeface="ＭＳ Ｐゴシック" charset="0"/>
              </a:rPr>
              <a:t>Sea Ice</a:t>
            </a:r>
          </a:p>
        </p:txBody>
      </p:sp>
      <p:pic>
        <p:nvPicPr>
          <p:cNvPr id="62467" name="Picture 5" descr="greenland071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"/>
          <a:stretch>
            <a:fillRect/>
          </a:stretch>
        </p:blipFill>
        <p:spPr bwMode="auto">
          <a:xfrm>
            <a:off x="228600" y="990600"/>
            <a:ext cx="509905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9" descr="213-sea-ice-s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2713"/>
            <a:ext cx="9928225" cy="731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304800" y="457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Sea Ice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floes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43200"/>
            <a:ext cx="7418388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2" descr="Le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b="13297"/>
          <a:stretch>
            <a:fillRect/>
          </a:stretch>
        </p:blipFill>
        <p:spPr bwMode="auto">
          <a:xfrm>
            <a:off x="3200400" y="-228600"/>
            <a:ext cx="60198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8" descr="photo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7"/>
          <a:stretch>
            <a:fillRect/>
          </a:stretch>
        </p:blipFill>
        <p:spPr bwMode="auto">
          <a:xfrm>
            <a:off x="0" y="3886200"/>
            <a:ext cx="58181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11" descr="pa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8458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hydrologic cycle budg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458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 Box 3"/>
          <p:cNvSpPr txBox="1">
            <a:spLocks noChangeArrowheads="1"/>
          </p:cNvSpPr>
          <p:nvPr/>
        </p:nvSpPr>
        <p:spPr bwMode="auto">
          <a:xfrm>
            <a:off x="1828800" y="57150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200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458200" cy="5334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ea typeface="ＭＳ Ｐゴシック" charset="0"/>
              </a:rPr>
              <a:t>The Earth</a:t>
            </a:r>
            <a:r>
              <a:rPr lang="ja-JP" altLang="en-US" sz="4000" dirty="0">
                <a:ea typeface="ＭＳ Ｐゴシック" charset="0"/>
              </a:rPr>
              <a:t>’</a:t>
            </a:r>
            <a:r>
              <a:rPr lang="en-US" sz="4000" dirty="0">
                <a:ea typeface="ＭＳ Ｐゴシック" charset="0"/>
              </a:rPr>
              <a:t>s Hydrologic Cycle</a:t>
            </a:r>
            <a:br>
              <a:rPr lang="en-US" sz="4000" dirty="0">
                <a:ea typeface="ＭＳ Ｐゴシック" charset="0"/>
              </a:rPr>
            </a:br>
            <a:endParaRPr lang="en-US" sz="4000" dirty="0"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  <a:t>Clouds of Many Kinds</a:t>
            </a:r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4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8851" name="Picture 5" descr="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34072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2"/>
          <p:cNvSpPr txBox="1">
            <a:spLocks noChangeArrowheads="1"/>
          </p:cNvSpPr>
          <p:nvPr/>
        </p:nvSpPr>
        <p:spPr bwMode="auto">
          <a:xfrm>
            <a:off x="0" y="0"/>
            <a:ext cx="9080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Earth's Energy Balance</a:t>
            </a:r>
          </a:p>
        </p:txBody>
      </p:sp>
      <p:pic>
        <p:nvPicPr>
          <p:cNvPr id="82946" name="Picture 4" descr="G:\clones\Meterology\custom lectures\jpegs\chapter 03\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65738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0" y="5791200"/>
            <a:ext cx="7770813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30000"/>
              </a:spcBef>
              <a:buFontTx/>
              <a:buChar char="•"/>
              <a:defRPr/>
            </a:pPr>
            <a:r>
              <a:rPr lang="en-US" sz="2800" kern="0" dirty="0">
                <a:latin typeface="+mn-lt"/>
                <a:ea typeface="ＭＳ Ｐゴシック" charset="-128"/>
                <a:cs typeface="ＭＳ Ｐゴシック" charset="-128"/>
              </a:rPr>
              <a:t>Must be balanced by horizontal transport of energy by atmosphere and oceans!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The Job of the Atmosphere</a:t>
            </a:r>
            <a:br>
              <a:rPr lang="en-US" dirty="0">
                <a:ea typeface="ＭＳ Ｐゴシック" charset="0"/>
              </a:rPr>
            </a:br>
            <a:r>
              <a:rPr lang="en-US" sz="1800" dirty="0">
                <a:ea typeface="ＭＳ Ｐゴシック" charset="0"/>
              </a:rPr>
              <a:t>is to let the energy out!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84994" name="Picture 3" descr="conv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278563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4"/>
          <p:cNvSpPr txBox="1">
            <a:spLocks noChangeArrowheads="1"/>
          </p:cNvSpPr>
          <p:nvPr/>
        </p:nvSpPr>
        <p:spPr bwMode="auto">
          <a:xfrm>
            <a:off x="1752600" y="4800600"/>
            <a:ext cx="264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 altLang="ja-JP">
                <a:solidFill>
                  <a:srgbClr val="FF0000"/>
                </a:solidFill>
              </a:rPr>
              <a:t>Piles up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r>
              <a:rPr lang="en-US" altLang="ja-JP">
                <a:solidFill>
                  <a:srgbClr val="FF0000"/>
                </a:solidFill>
              </a:rPr>
              <a:t> in tropics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84996" name="Text Box 5"/>
          <p:cNvSpPr txBox="1">
            <a:spLocks noChangeArrowheads="1"/>
          </p:cNvSpPr>
          <p:nvPr/>
        </p:nvSpPr>
        <p:spPr bwMode="auto">
          <a:xfrm>
            <a:off x="4953000" y="4800600"/>
            <a:ext cx="390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 altLang="ja-JP">
                <a:solidFill>
                  <a:srgbClr val="FF0000"/>
                </a:solidFill>
              </a:rPr>
              <a:t>Escapes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r>
              <a:rPr lang="en-US" altLang="ja-JP">
                <a:solidFill>
                  <a:srgbClr val="FF0000"/>
                </a:solidFill>
              </a:rPr>
              <a:t> near poles and aloft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84997" name="Text Box 6"/>
          <p:cNvSpPr txBox="1">
            <a:spLocks noChangeArrowheads="1"/>
          </p:cNvSpPr>
          <p:nvPr/>
        </p:nvSpPr>
        <p:spPr bwMode="auto">
          <a:xfrm>
            <a:off x="912813" y="5791200"/>
            <a:ext cx="75072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i="1">
                <a:solidFill>
                  <a:schemeClr val="accent2"/>
                </a:solidFill>
              </a:rPr>
              <a:t>The movement of the air (and oceans) allows energy to be </a:t>
            </a:r>
          </a:p>
          <a:p>
            <a:pPr algn="ctr" eaLnBrk="1" hangingPunct="1"/>
            <a:r>
              <a:rPr lang="en-US" b="1" i="1">
                <a:solidFill>
                  <a:schemeClr val="accent2"/>
                </a:solidFill>
              </a:rPr>
              <a:t>transported to its </a:t>
            </a:r>
            <a:r>
              <a:rPr lang="ja-JP" altLang="en-US" b="1" i="1">
                <a:solidFill>
                  <a:schemeClr val="accent2"/>
                </a:solidFill>
              </a:rPr>
              <a:t>“</a:t>
            </a:r>
            <a:r>
              <a:rPr lang="en-US" altLang="ja-JP" b="1" i="1">
                <a:solidFill>
                  <a:schemeClr val="accent2"/>
                </a:solidFill>
              </a:rPr>
              <a:t>escape zones!</a:t>
            </a:r>
            <a:r>
              <a:rPr lang="ja-JP" altLang="en-US" b="1" i="1">
                <a:solidFill>
                  <a:schemeClr val="accent2"/>
                </a:solidFill>
              </a:rPr>
              <a:t>”</a:t>
            </a:r>
            <a:endParaRPr lang="en-US" b="1" i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single cell GC schematic"/>
          <p:cNvPicPr>
            <a:picLocks noChangeAspect="1" noChangeArrowheads="1"/>
          </p:cNvPicPr>
          <p:nvPr/>
        </p:nvPicPr>
        <p:blipFill>
          <a:blip r:embed="rId3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533400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If the Earth </a:t>
            </a:r>
            <a:r>
              <a:rPr lang="en-US" sz="5000" dirty="0" err="1">
                <a:ea typeface="ＭＳ Ｐゴシック" charset="0"/>
              </a:rPr>
              <a:t>Didn</a:t>
            </a:r>
            <a:r>
              <a:rPr lang="ja-JP" altLang="en-US" sz="5000" dirty="0">
                <a:ea typeface="ＭＳ Ｐゴシック" charset="0"/>
              </a:rPr>
              <a:t>’</a:t>
            </a:r>
            <a:r>
              <a:rPr lang="en-US" sz="5000" dirty="0">
                <a:ea typeface="ＭＳ Ｐゴシック" charset="0"/>
              </a:rPr>
              <a:t>t Spin …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2971800" cy="5181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Warm air rises </a:t>
            </a:r>
            <a:r>
              <a:rPr lang="en-US" dirty="0">
                <a:ea typeface="ＭＳ Ｐゴシック" charset="0"/>
              </a:rPr>
              <a:t>(tropics)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Cold air sinks </a:t>
            </a:r>
            <a:r>
              <a:rPr lang="en-US" dirty="0">
                <a:ea typeface="ＭＳ Ｐゴシック" charset="0"/>
              </a:rPr>
              <a:t>(poles)</a:t>
            </a:r>
          </a:p>
          <a:p>
            <a:pPr>
              <a:spcAft>
                <a:spcPts val="600"/>
              </a:spcAft>
            </a:pPr>
            <a:r>
              <a:rPr lang="en-US" dirty="0">
                <a:ea typeface="ＭＳ Ｐゴシック" charset="0"/>
              </a:rPr>
              <a:t>Energy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transported from equator toward poles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riolisEffect.mov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The Earth System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8763000" cy="4876800"/>
          </a:xfrm>
        </p:spPr>
        <p:txBody>
          <a:bodyPr/>
          <a:lstStyle/>
          <a:p>
            <a:pPr>
              <a:spcAft>
                <a:spcPts val="1200"/>
              </a:spcAft>
              <a:buFontTx/>
              <a:buNone/>
            </a:pPr>
            <a:r>
              <a:rPr lang="en-US" sz="2400" dirty="0">
                <a:ea typeface="ＭＳ Ｐゴシック" charset="0"/>
              </a:rPr>
              <a:t>The Earth</a:t>
            </a:r>
            <a:r>
              <a:rPr lang="ja-JP" altLang="en-US" sz="2400" dirty="0">
                <a:ea typeface="ＭＳ Ｐゴシック" charset="0"/>
              </a:rPr>
              <a:t>’</a:t>
            </a:r>
            <a:r>
              <a:rPr lang="en-US" altLang="ja-JP" sz="2400" dirty="0">
                <a:ea typeface="ＭＳ Ｐゴシック" charset="0"/>
              </a:rPr>
              <a:t>s climate results from the interaction of many properties and processes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ea typeface="ＭＳ Ｐゴシック" charset="0"/>
              </a:rPr>
              <a:t>Solar radiation and orbital geometry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ea typeface="ＭＳ Ｐゴシック" charset="0"/>
              </a:rPr>
              <a:t>The size, gravitational force, and rotation rate of the planet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ea typeface="ＭＳ Ｐゴシック" charset="0"/>
              </a:rPr>
              <a:t>The composition, structure, and internal dynamics of the planet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ea typeface="ＭＳ Ｐゴシック" charset="0"/>
              </a:rPr>
              <a:t>The geography of continents, glaciers, mountain ranges, and oceans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ea typeface="ＭＳ Ｐゴシック" charset="0"/>
              </a:rPr>
              <a:t>Ocean properties and circulation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ea typeface="ＭＳ Ｐゴシック" charset="0"/>
              </a:rPr>
              <a:t>Atmospheric constituents, their chemical interactions, circulation, and the hydrologic cycle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ea typeface="ＭＳ Ｐゴシック" charset="0"/>
              </a:rPr>
              <a:t>The living ecosystems that inhabit the planet, and the biogeochemical transformations they conduct </a:t>
            </a:r>
          </a:p>
          <a:p>
            <a:pPr>
              <a:spcAft>
                <a:spcPts val="1200"/>
              </a:spcAft>
            </a:pPr>
            <a:endParaRPr lang="en-US" sz="2400" dirty="0"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bldLvl="2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268930"/>
              </p:ext>
            </p:extLst>
          </p:nvPr>
        </p:nvGraphicFramePr>
        <p:xfrm>
          <a:off x="34925" y="533400"/>
          <a:ext cx="4460875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6" name="Image" r:id="rId4" imgW="2938776" imgH="3161585" progId="Photoshop.Image.5">
                  <p:embed/>
                </p:oleObj>
              </mc:Choice>
              <mc:Fallback>
                <p:oleObj name="Image" r:id="rId4" imgW="2938776" imgH="3161585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533400"/>
                        <a:ext cx="4460875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latin typeface="Comic Sans MS" charset="0"/>
                <a:ea typeface="ＭＳ Ｐゴシック" charset="0"/>
                <a:cs typeface="ＭＳ Ｐゴシック" charset="0"/>
              </a:rPr>
              <a:t>Jet Streams</a:t>
            </a:r>
          </a:p>
        </p:txBody>
      </p:sp>
      <p:graphicFrame>
        <p:nvGraphicFramePr>
          <p:cNvPr id="90115" name="Object 3"/>
          <p:cNvGraphicFramePr>
            <a:graphicFrameLocks noChangeAspect="1"/>
          </p:cNvGraphicFramePr>
          <p:nvPr/>
        </p:nvGraphicFramePr>
        <p:xfrm>
          <a:off x="4800600" y="762000"/>
          <a:ext cx="424815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7" name="Image" r:id="rId6" imgW="2938776" imgH="3161585" progId="Photoshop.Image.5">
                  <p:embed/>
                </p:oleObj>
              </mc:Choice>
              <mc:Fallback>
                <p:oleObj name="Image" r:id="rId6" imgW="2938776" imgH="3161585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762000"/>
                        <a:ext cx="424815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3400" y="5105400"/>
            <a:ext cx="7772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  <a:defRPr/>
            </a:pPr>
            <a:r>
              <a:rPr lang="en-US" sz="2800" kern="0" dirty="0">
                <a:latin typeface="+mn-lt"/>
                <a:ea typeface="ＭＳ Ｐゴシック" charset="-128"/>
                <a:cs typeface="ＭＳ Ｐゴシック" charset="-128"/>
              </a:rPr>
              <a:t>2 Jet Streams</a:t>
            </a:r>
          </a:p>
          <a:p>
            <a:pPr marL="800100" lvl="1" indent="-342900">
              <a:spcBef>
                <a:spcPct val="30000"/>
              </a:spcBef>
              <a:buFontTx/>
              <a:buChar char="•"/>
              <a:defRPr/>
            </a:pPr>
            <a:r>
              <a:rPr lang="en-US" sz="2800" kern="0" dirty="0" err="1">
                <a:latin typeface="+mn-lt"/>
                <a:ea typeface="ＭＳ Ｐゴシック" charset="-128"/>
                <a:cs typeface="ＭＳ Ｐゴシック" charset="-128"/>
              </a:rPr>
              <a:t>Midlatitude</a:t>
            </a:r>
            <a:r>
              <a:rPr lang="en-US" sz="2800" kern="0" dirty="0">
                <a:latin typeface="+mn-lt"/>
                <a:ea typeface="ＭＳ Ｐゴシック" charset="-128"/>
                <a:cs typeface="ＭＳ Ｐゴシック" charset="-128"/>
              </a:rPr>
              <a:t> Jet gives us storms</a:t>
            </a:r>
          </a:p>
          <a:p>
            <a:pPr marL="800100" lvl="1" indent="-342900">
              <a:spcBef>
                <a:spcPct val="30000"/>
              </a:spcBef>
              <a:buFontTx/>
              <a:buChar char="•"/>
              <a:defRPr/>
            </a:pPr>
            <a:r>
              <a:rPr lang="en-US" sz="2800" kern="0" dirty="0">
                <a:latin typeface="+mn-lt"/>
                <a:ea typeface="ＭＳ Ｐゴシック" charset="-128"/>
                <a:cs typeface="ＭＳ Ｐゴシック" charset="-128"/>
              </a:rPr>
              <a:t>Subtropical Jet weaker, higher up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ea typeface="ＭＳ Ｐゴシック" charset="0"/>
              </a:rPr>
              <a:t>Atmospheric Circulation</a:t>
            </a:r>
            <a:br>
              <a:rPr lang="en-US" sz="4800" dirty="0">
                <a:ea typeface="ＭＳ Ｐゴシック" charset="0"/>
              </a:rPr>
            </a:br>
            <a:r>
              <a:rPr lang="en-US" sz="4800" dirty="0">
                <a:ea typeface="ＭＳ Ｐゴシック" charset="0"/>
              </a:rPr>
              <a:t>in a nutshell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5900"/>
            <a:ext cx="7772400" cy="4876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Hot air rises (rains a lot) in the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tropics</a:t>
            </a:r>
          </a:p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Air cools and sinks in the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subtropics</a:t>
            </a:r>
            <a:r>
              <a:rPr lang="en-US" dirty="0">
                <a:ea typeface="ＭＳ Ｐゴシック" charset="0"/>
              </a:rPr>
              <a:t> (deserts)</a:t>
            </a:r>
          </a:p>
          <a:p>
            <a:pPr>
              <a:spcAft>
                <a:spcPts val="1200"/>
              </a:spcAft>
            </a:pPr>
            <a:r>
              <a:rPr lang="en-US" dirty="0" err="1">
                <a:ea typeface="ＭＳ Ｐゴシック" charset="0"/>
              </a:rPr>
              <a:t>Poleward</a:t>
            </a:r>
            <a:r>
              <a:rPr lang="en-US" dirty="0">
                <a:ea typeface="ＭＳ Ｐゴシック" charset="0"/>
              </a:rPr>
              <a:t>-flow is deflected by the </a:t>
            </a:r>
            <a:r>
              <a:rPr lang="en-US" dirty="0" err="1">
                <a:ea typeface="ＭＳ Ｐゴシック" charset="0"/>
              </a:rPr>
              <a:t>Coriolis</a:t>
            </a:r>
            <a:r>
              <a:rPr lang="en-US" dirty="0">
                <a:ea typeface="ＭＳ Ｐゴシック" charset="0"/>
              </a:rPr>
              <a:t> force into westerly jet streams in the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temperate</a:t>
            </a:r>
            <a:r>
              <a:rPr lang="en-US" dirty="0">
                <a:ea typeface="ＭＳ Ｐゴシック" charset="0"/>
              </a:rPr>
              <a:t> zone</a:t>
            </a:r>
          </a:p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Jet streams are unstable to small perturbations, leading to huge eddies (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storms and fronts</a:t>
            </a:r>
            <a:r>
              <a:rPr lang="en-US" dirty="0">
                <a:ea typeface="ＭＳ Ｐゴシック" charset="0"/>
              </a:rPr>
              <a:t>) that finish the job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Climates of the World</a:t>
            </a:r>
          </a:p>
        </p:txBody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11263"/>
            <a:ext cx="8505825" cy="48768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Deep Tropics</a:t>
            </a:r>
            <a:r>
              <a:rPr lang="en-US" sz="2400" dirty="0">
                <a:ea typeface="ＭＳ Ｐゴシック" charset="0"/>
              </a:rPr>
              <a:t>: hot and wet, with little seasonal variation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Seasonal tropics</a:t>
            </a:r>
            <a:r>
              <a:rPr lang="en-US" sz="2400" dirty="0">
                <a:ea typeface="ＭＳ Ｐゴシック" charset="0"/>
              </a:rPr>
              <a:t>: hot, with </a:t>
            </a:r>
            <a:r>
              <a:rPr lang="ja-JP" altLang="en-US" sz="2400" dirty="0">
                <a:ea typeface="ＭＳ Ｐゴシック" charset="0"/>
              </a:rPr>
              <a:t>“</a:t>
            </a:r>
            <a:r>
              <a:rPr lang="en-US" altLang="ja-JP" sz="2400" dirty="0">
                <a:ea typeface="ＭＳ Ｐゴシック" charset="0"/>
              </a:rPr>
              <a:t>summer</a:t>
            </a:r>
            <a:r>
              <a:rPr lang="ja-JP" altLang="en-US" sz="2400" dirty="0">
                <a:ea typeface="ＭＳ Ｐゴシック" charset="0"/>
              </a:rPr>
              <a:t>”</a:t>
            </a:r>
            <a:r>
              <a:rPr lang="en-US" altLang="ja-JP" sz="2400" dirty="0">
                <a:ea typeface="ＭＳ Ｐゴシック" charset="0"/>
              </a:rPr>
              <a:t> rain and </a:t>
            </a:r>
            <a:br>
              <a:rPr lang="en-US" altLang="ja-JP" sz="2400" dirty="0">
                <a:ea typeface="ＭＳ Ｐゴシック" charset="0"/>
              </a:rPr>
            </a:br>
            <a:r>
              <a:rPr lang="ja-JP" altLang="en-US" sz="2400" dirty="0">
                <a:ea typeface="ＭＳ Ｐゴシック" charset="0"/>
              </a:rPr>
              <a:t>“</a:t>
            </a:r>
            <a:r>
              <a:rPr lang="en-US" altLang="ja-JP" sz="2400" dirty="0">
                <a:ea typeface="ＭＳ Ｐゴシック" charset="0"/>
              </a:rPr>
              <a:t>winter</a:t>
            </a:r>
            <a:r>
              <a:rPr lang="ja-JP" altLang="en-US" sz="2400" dirty="0">
                <a:ea typeface="ＭＳ Ｐゴシック" charset="0"/>
              </a:rPr>
              <a:t>”</a:t>
            </a:r>
            <a:r>
              <a:rPr lang="en-US" altLang="ja-JP" sz="2400" dirty="0">
                <a:ea typeface="ＭＳ Ｐゴシック" charset="0"/>
              </a:rPr>
              <a:t> dry (monsoon)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Subtropics</a:t>
            </a:r>
            <a:r>
              <a:rPr lang="en-US" sz="2400" dirty="0">
                <a:ea typeface="ＭＳ Ｐゴシック" charset="0"/>
              </a:rPr>
              <a:t>: dry and sunny, deserts and savannas, often with a well-defined rainy season (summer </a:t>
            </a:r>
            <a:r>
              <a:rPr lang="en-US" sz="2400" i="1" dirty="0">
                <a:ea typeface="ＭＳ Ｐゴシック" charset="0"/>
              </a:rPr>
              <a:t>or</a:t>
            </a:r>
            <a:r>
              <a:rPr lang="en-US" sz="2400" dirty="0">
                <a:ea typeface="ＭＳ Ｐゴシック" charset="0"/>
              </a:rPr>
              <a:t> winter)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  <a:ea typeface="ＭＳ Ｐゴシック" charset="0"/>
              </a:rPr>
              <a:t>Midlatitude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 temperate zone</a:t>
            </a:r>
            <a:r>
              <a:rPr lang="en-US" sz="2400" dirty="0">
                <a:ea typeface="ＭＳ Ｐゴシック" charset="0"/>
              </a:rPr>
              <a:t>: warm summers, cold winters, moisture varies by location but often comes in episodes throughout the year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Polar regions</a:t>
            </a:r>
            <a:r>
              <a:rPr lang="en-US" sz="2400" dirty="0">
                <a:ea typeface="ＭＳ Ｐゴシック" charset="0"/>
              </a:rPr>
              <a:t>: very cold, generally very dry, </a:t>
            </a:r>
            <a:br>
              <a:rPr lang="en-US" sz="2400" dirty="0">
                <a:ea typeface="ＭＳ Ｐゴシック" charset="0"/>
              </a:rPr>
            </a:br>
            <a:r>
              <a:rPr lang="en-US" sz="2400" dirty="0">
                <a:ea typeface="ＭＳ Ｐゴシック" charset="0"/>
              </a:rPr>
              <a:t>dark all winter!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FontTx/>
              <a:buNone/>
            </a:pPr>
            <a:endParaRPr lang="en-US" altLang="ja-JP" sz="2400" dirty="0">
              <a:ea typeface="ＭＳ Ｐゴシック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600">
                <a:ea typeface="ＭＳ Ｐゴシック" charset="0"/>
              </a:rPr>
              <a:t>Weather vs Climate</a:t>
            </a:r>
          </a:p>
        </p:txBody>
      </p:sp>
      <p:sp>
        <p:nvSpPr>
          <p:cNvPr id="1034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Weather:</a:t>
            </a:r>
            <a:r>
              <a:rPr lang="en-US" dirty="0">
                <a:ea typeface="ＭＳ Ｐゴシック" charset="0"/>
              </a:rPr>
              <a:t/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the state of the atmosphere at a place and time as regards heat, cloudiness, dryness, sunshine, wind, rain, etc.</a:t>
            </a:r>
            <a:br>
              <a:rPr lang="en-US" dirty="0">
                <a:ea typeface="ＭＳ Ｐゴシック" charset="0"/>
              </a:rPr>
            </a:br>
            <a:endParaRPr lang="en-US" dirty="0">
              <a:ea typeface="ＭＳ Ｐゴシック" charset="0"/>
            </a:endParaRPr>
          </a:p>
          <a:p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Climate:</a:t>
            </a:r>
            <a:r>
              <a:rPr lang="en-US" dirty="0">
                <a:ea typeface="ＭＳ Ｐゴシック" charset="0"/>
              </a:rPr>
              <a:t/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the weather conditions prevailing in an area in general or over a long period of time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839200" cy="7620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Climate and Vegetation</a:t>
            </a:r>
          </a:p>
        </p:txBody>
      </p:sp>
      <p:pic>
        <p:nvPicPr>
          <p:cNvPr id="104450" name="Picture 5" descr="v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01800"/>
            <a:ext cx="60198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Land Vegetation</a:t>
            </a:r>
          </a:p>
        </p:txBody>
      </p:sp>
      <p:pic>
        <p:nvPicPr>
          <p:cNvPr id="106498" name="Picture 4" descr="mod12q1_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44550"/>
            <a:ext cx="7924800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ea typeface="ＭＳ Ｐゴシック" charset="0"/>
              </a:rPr>
              <a:t>Tropics </a:t>
            </a:r>
            <a:r>
              <a:rPr lang="en-US" sz="4000" dirty="0">
                <a:ea typeface="ＭＳ Ｐゴシック" charset="0"/>
              </a:rPr>
              <a:t>and </a:t>
            </a:r>
            <a:r>
              <a:rPr lang="en-US" sz="4000" dirty="0" smtClean="0">
                <a:ea typeface="ＭＳ Ｐゴシック" charset="0"/>
              </a:rPr>
              <a:t>Subtropics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11059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791200" y="838200"/>
            <a:ext cx="3352800" cy="58674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ea typeface="ＭＳ Ｐゴシック" charset="0"/>
              </a:rPr>
              <a:t>Rainfall and its seasonal distribution determine the distribution of plant types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ea typeface="ＭＳ Ｐゴシック" charset="0"/>
              </a:rPr>
              <a:t>Savannas and grasslands are adapted to seasonal and longer dry periods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ea typeface="ＭＳ Ｐゴシック" charset="0"/>
              </a:rPr>
              <a:t>Landscape patterns strongly influence radiation budgets and climate</a:t>
            </a:r>
          </a:p>
        </p:txBody>
      </p:sp>
      <p:pic>
        <p:nvPicPr>
          <p:cNvPr id="110595" name="Picture 5" descr="af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" t="1389" r="4233" b="1389"/>
          <a:stretch>
            <a:fillRect/>
          </a:stretch>
        </p:blipFill>
        <p:spPr bwMode="auto">
          <a:xfrm>
            <a:off x="76200" y="914400"/>
            <a:ext cx="557053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5" descr="tropi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1524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ea typeface="ＭＳ Ｐゴシック" charset="0"/>
              </a:rPr>
              <a:t>Tropical Forest</a:t>
            </a:r>
          </a:p>
        </p:txBody>
      </p:sp>
      <p:sp>
        <p:nvSpPr>
          <p:cNvPr id="11264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-152400" y="3505200"/>
            <a:ext cx="6858000" cy="3124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Located in equatorial zone of mean rising motion and heavy precipitation during much of the year</a:t>
            </a:r>
          </a:p>
          <a:p>
            <a:pPr>
              <a:spcAft>
                <a:spcPts val="1200"/>
              </a:spcAft>
            </a:pPr>
            <a:r>
              <a:rPr lang="en-US" sz="2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Dark color (</a:t>
            </a:r>
            <a:r>
              <a:rPr lang="ja-JP" altLang="en-US" sz="2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albedo</a:t>
            </a:r>
            <a:r>
              <a:rPr lang="ja-JP" altLang="en-US" sz="2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), very strong energy absorption</a:t>
            </a:r>
          </a:p>
          <a:p>
            <a:pPr>
              <a:spcAft>
                <a:spcPts val="1200"/>
              </a:spcAft>
            </a:pPr>
            <a:r>
              <a:rPr lang="en-US" sz="2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Broadleaf evergreen trees with extensive understory, as many as 300 tree species per km</a:t>
            </a:r>
            <a:r>
              <a:rPr lang="en-US" sz="2000" baseline="30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</a:p>
          <a:p>
            <a:pPr>
              <a:spcAft>
                <a:spcPts val="1200"/>
              </a:spcAft>
            </a:pPr>
            <a:r>
              <a:rPr lang="en-US" sz="2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The most productive ecosystems on Earth</a:t>
            </a:r>
          </a:p>
          <a:p>
            <a:pPr>
              <a:spcAft>
                <a:spcPts val="1200"/>
              </a:spcAft>
            </a:pPr>
            <a:r>
              <a:rPr lang="en-US" sz="2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Some are very deeply rooted (&gt; 10 m) and can withstand periods of severe drought</a:t>
            </a:r>
          </a:p>
          <a:p>
            <a:pPr>
              <a:spcAft>
                <a:spcPts val="1200"/>
              </a:spcAft>
            </a:pPr>
            <a:endParaRPr lang="en-US" sz="2000">
              <a:solidFill>
                <a:srgbClr val="FFFF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5" descr="mali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50292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0" name="Picture 10" descr="buffalo%20grazing,%20rooseve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8" descr="prairi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3051175"/>
            <a:ext cx="5761037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76200"/>
            <a:ext cx="9220200" cy="10668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Grasslands and Savannas</a:t>
            </a:r>
          </a:p>
        </p:txBody>
      </p:sp>
      <p:sp>
        <p:nvSpPr>
          <p:cNvPr id="11469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867400" y="1600200"/>
            <a:ext cx="3200400" cy="5105400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  <a:ea typeface="ＭＳ Ｐゴシック" charset="0"/>
              </a:rPr>
              <a:t>Subtropical sinking air</a:t>
            </a:r>
          </a:p>
          <a:p>
            <a:r>
              <a:rPr lang="en-US" sz="2400" dirty="0">
                <a:solidFill>
                  <a:srgbClr val="FFFF00"/>
                </a:solidFill>
                <a:ea typeface="ＭＳ Ｐゴシック" charset="0"/>
              </a:rPr>
              <a:t>As much as 85% of biomass is belowground</a:t>
            </a:r>
          </a:p>
          <a:p>
            <a:r>
              <a:rPr lang="en-US" sz="2400" dirty="0">
                <a:solidFill>
                  <a:srgbClr val="FFFF00"/>
                </a:solidFill>
                <a:ea typeface="ＭＳ Ｐゴシック" charset="0"/>
              </a:rPr>
              <a:t>Highly adapted to drought, fire, and grazing</a:t>
            </a:r>
          </a:p>
          <a:p>
            <a:r>
              <a:rPr lang="en-US" sz="2400" dirty="0" smtClean="0">
                <a:solidFill>
                  <a:srgbClr val="FFFF00"/>
                </a:solidFill>
                <a:ea typeface="ＭＳ Ｐゴシック" charset="0"/>
              </a:rPr>
              <a:t>Very </a:t>
            </a:r>
            <a:r>
              <a:rPr lang="en-US" sz="2400" dirty="0">
                <a:solidFill>
                  <a:srgbClr val="FFFF00"/>
                </a:solidFill>
                <a:ea typeface="ＭＳ Ｐゴシック" charset="0"/>
              </a:rPr>
              <a:t>productive in rare wet periods</a:t>
            </a:r>
          </a:p>
        </p:txBody>
      </p:sp>
      <p:pic>
        <p:nvPicPr>
          <p:cNvPr id="114694" name="Picture 6" descr="sah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3044825"/>
            <a:ext cx="655320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5" descr="sahara_p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8382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Deserts</a:t>
            </a:r>
          </a:p>
        </p:txBody>
      </p:sp>
      <p:sp>
        <p:nvSpPr>
          <p:cNvPr id="11673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19800" y="762000"/>
            <a:ext cx="2971800" cy="3810000"/>
          </a:xfrm>
          <a:noFill/>
        </p:spPr>
        <p:txBody>
          <a:bodyPr/>
          <a:lstStyle/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Little or no rainfall</a:t>
            </a:r>
          </a:p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Little or no vegetation</a:t>
            </a:r>
          </a:p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Very bright (high albedo)</a:t>
            </a:r>
          </a:p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Negative energy balance</a:t>
            </a:r>
          </a:p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Sinking air</a:t>
            </a:r>
          </a:p>
        </p:txBody>
      </p:sp>
      <p:sp>
        <p:nvSpPr>
          <p:cNvPr id="47111" name="AutoShape 7"/>
          <p:cNvSpPr>
            <a:spLocks noChangeArrowheads="1"/>
          </p:cNvSpPr>
          <p:nvPr/>
        </p:nvSpPr>
        <p:spPr bwMode="auto">
          <a:xfrm flipV="1">
            <a:off x="4953000" y="533400"/>
            <a:ext cx="1066800" cy="3733800"/>
          </a:xfrm>
          <a:prstGeom prst="curvedRightArrow">
            <a:avLst>
              <a:gd name="adj1" fmla="val 41028"/>
              <a:gd name="adj2" fmla="val 122338"/>
              <a:gd name="adj3" fmla="val 534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14400"/>
            <a:ext cx="3581400" cy="7620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Origins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048000"/>
            <a:ext cx="5181600" cy="3352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</a:rPr>
              <a:t>Earth formed by gravitational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accretion ~ 4.7 billion years ago</a:t>
            </a:r>
            <a:r>
              <a:rPr lang="en-US" sz="2400" dirty="0">
                <a:ea typeface="ＭＳ Ｐゴシック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Solar 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2400" dirty="0">
                <a:solidFill>
                  <a:srgbClr val="FF0000"/>
                </a:solidFill>
                <a:ea typeface="ＭＳ Ｐゴシック" charset="0"/>
              </a:rPr>
              <a:t>constant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</a:rPr>
              <a:t>”</a:t>
            </a:r>
            <a:r>
              <a:rPr lang="en-US" altLang="ja-JP" sz="2400" dirty="0">
                <a:ea typeface="ＭＳ Ｐゴシック" charset="0"/>
              </a:rPr>
              <a:t> was ~ 30% less than today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Impact heating</a:t>
            </a:r>
            <a:r>
              <a:rPr lang="en-US" sz="2400" dirty="0">
                <a:ea typeface="ＭＳ Ｐゴシック" charset="0"/>
              </a:rPr>
              <a:t> kept surface hot and sterile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</a:rPr>
              <a:t>Giant collision separated the Moon and helped differentiate chemical layers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charset="0"/>
            </a:endParaRPr>
          </a:p>
        </p:txBody>
      </p:sp>
      <p:pic>
        <p:nvPicPr>
          <p:cNvPr id="2560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-457200"/>
            <a:ext cx="58705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3016250"/>
            <a:ext cx="3860800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553200" y="1752600"/>
            <a:ext cx="2590800" cy="441960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400" dirty="0">
                <a:ea typeface="ＭＳ Ｐゴシック" charset="0"/>
              </a:rPr>
              <a:t>Latitude and </a:t>
            </a:r>
            <a:r>
              <a:rPr lang="en-US" sz="2400" dirty="0" err="1">
                <a:ea typeface="ＭＳ Ｐゴシック" charset="0"/>
              </a:rPr>
              <a:t>continentalityare</a:t>
            </a:r>
            <a:r>
              <a:rPr lang="en-US" sz="2400" dirty="0">
                <a:ea typeface="ＭＳ Ｐゴシック" charset="0"/>
              </a:rPr>
              <a:t> both very important</a:t>
            </a:r>
          </a:p>
          <a:p>
            <a:pPr>
              <a:spcAft>
                <a:spcPts val="2400"/>
              </a:spcAft>
            </a:pPr>
            <a:r>
              <a:rPr lang="en-US" sz="2400" dirty="0">
                <a:ea typeface="ＭＳ Ｐゴシック" charset="0"/>
              </a:rPr>
              <a:t>Moisture, growing season, and human land use also play roles</a:t>
            </a:r>
          </a:p>
        </p:txBody>
      </p:sp>
      <p:pic>
        <p:nvPicPr>
          <p:cNvPr id="118786" name="Picture 5" descr="naigbp1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10001"/>
          <a:stretch>
            <a:fillRect/>
          </a:stretch>
        </p:blipFill>
        <p:spPr bwMode="auto">
          <a:xfrm>
            <a:off x="76200" y="1066800"/>
            <a:ext cx="6477000" cy="578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ext Box 6"/>
          <p:cNvSpPr txBox="1">
            <a:spLocks noChangeArrowheads="1"/>
          </p:cNvSpPr>
          <p:nvPr/>
        </p:nvSpPr>
        <p:spPr bwMode="auto">
          <a:xfrm>
            <a:off x="838200" y="5253038"/>
            <a:ext cx="898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Comic Sans MS" charset="0"/>
              </a:rPr>
              <a:t>desert</a:t>
            </a:r>
          </a:p>
        </p:txBody>
      </p:sp>
      <p:sp>
        <p:nvSpPr>
          <p:cNvPr id="118788" name="Text Box 7"/>
          <p:cNvSpPr txBox="1">
            <a:spLocks noChangeArrowheads="1"/>
          </p:cNvSpPr>
          <p:nvPr/>
        </p:nvSpPr>
        <p:spPr bwMode="auto">
          <a:xfrm>
            <a:off x="228600" y="3119438"/>
            <a:ext cx="12969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Comic Sans MS" charset="0"/>
              </a:rPr>
              <a:t>evergreen</a:t>
            </a:r>
          </a:p>
          <a:p>
            <a:r>
              <a:rPr lang="en-US" sz="1800">
                <a:solidFill>
                  <a:srgbClr val="FF0000"/>
                </a:solidFill>
                <a:latin typeface="Comic Sans MS" charset="0"/>
              </a:rPr>
              <a:t>needleleaf</a:t>
            </a:r>
          </a:p>
          <a:p>
            <a:r>
              <a:rPr lang="en-US" sz="1800">
                <a:solidFill>
                  <a:srgbClr val="FF0000"/>
                </a:solidFill>
                <a:latin typeface="Comic Sans MS" charset="0"/>
              </a:rPr>
              <a:t>forest</a:t>
            </a:r>
          </a:p>
        </p:txBody>
      </p:sp>
      <p:sp>
        <p:nvSpPr>
          <p:cNvPr id="118789" name="Text Box 8"/>
          <p:cNvSpPr txBox="1">
            <a:spLocks noChangeArrowheads="1"/>
          </p:cNvSpPr>
          <p:nvPr/>
        </p:nvSpPr>
        <p:spPr bwMode="auto">
          <a:xfrm>
            <a:off x="5334000" y="4038600"/>
            <a:ext cx="12287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Comic Sans MS" charset="0"/>
              </a:rPr>
              <a:t>broadleaf</a:t>
            </a:r>
          </a:p>
          <a:p>
            <a:r>
              <a:rPr lang="en-US" sz="1800">
                <a:solidFill>
                  <a:srgbClr val="FF0000"/>
                </a:solidFill>
                <a:latin typeface="Comic Sans MS" charset="0"/>
              </a:rPr>
              <a:t>deciduous</a:t>
            </a:r>
          </a:p>
          <a:p>
            <a:r>
              <a:rPr lang="en-US" sz="1800">
                <a:solidFill>
                  <a:srgbClr val="FF0000"/>
                </a:solidFill>
                <a:latin typeface="Comic Sans MS" charset="0"/>
              </a:rPr>
              <a:t>forest</a:t>
            </a:r>
          </a:p>
        </p:txBody>
      </p:sp>
      <p:sp>
        <p:nvSpPr>
          <p:cNvPr id="118790" name="Text Box 9"/>
          <p:cNvSpPr txBox="1">
            <a:spLocks noChangeArrowheads="1"/>
          </p:cNvSpPr>
          <p:nvPr/>
        </p:nvSpPr>
        <p:spPr bwMode="auto">
          <a:xfrm>
            <a:off x="304800" y="1219200"/>
            <a:ext cx="892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Comic Sans MS" charset="0"/>
              </a:rPr>
              <a:t>tundra</a:t>
            </a:r>
          </a:p>
        </p:txBody>
      </p:sp>
      <p:sp>
        <p:nvSpPr>
          <p:cNvPr id="118791" name="Text Box 10"/>
          <p:cNvSpPr txBox="1">
            <a:spLocks noChangeArrowheads="1"/>
          </p:cNvSpPr>
          <p:nvPr/>
        </p:nvSpPr>
        <p:spPr bwMode="auto">
          <a:xfrm>
            <a:off x="1752600" y="1219200"/>
            <a:ext cx="1463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Comic Sans MS" charset="0"/>
              </a:rPr>
              <a:t>bare ground</a:t>
            </a:r>
          </a:p>
        </p:txBody>
      </p:sp>
      <p:sp>
        <p:nvSpPr>
          <p:cNvPr id="118792" name="Text Box 11"/>
          <p:cNvSpPr txBox="1">
            <a:spLocks noChangeArrowheads="1"/>
          </p:cNvSpPr>
          <p:nvPr/>
        </p:nvSpPr>
        <p:spPr bwMode="auto">
          <a:xfrm>
            <a:off x="5224463" y="1219200"/>
            <a:ext cx="4905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Comic Sans MS" charset="0"/>
              </a:rPr>
              <a:t>ice</a:t>
            </a:r>
          </a:p>
        </p:txBody>
      </p:sp>
      <p:sp>
        <p:nvSpPr>
          <p:cNvPr id="118793" name="Text Box 12"/>
          <p:cNvSpPr txBox="1">
            <a:spLocks noChangeArrowheads="1"/>
          </p:cNvSpPr>
          <p:nvPr/>
        </p:nvSpPr>
        <p:spPr bwMode="auto">
          <a:xfrm>
            <a:off x="457200" y="4281488"/>
            <a:ext cx="13001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Comic Sans MS" charset="0"/>
              </a:rPr>
              <a:t>grasslands</a:t>
            </a:r>
          </a:p>
        </p:txBody>
      </p:sp>
      <p:sp>
        <p:nvSpPr>
          <p:cNvPr id="118794" name="Text Box 13"/>
          <p:cNvSpPr txBox="1">
            <a:spLocks noChangeArrowheads="1"/>
          </p:cNvSpPr>
          <p:nvPr/>
        </p:nvSpPr>
        <p:spPr bwMode="auto">
          <a:xfrm>
            <a:off x="3581400" y="3581400"/>
            <a:ext cx="765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Comic Sans MS" charset="0"/>
              </a:rPr>
              <a:t>crops</a:t>
            </a:r>
          </a:p>
        </p:txBody>
      </p:sp>
      <p:sp>
        <p:nvSpPr>
          <p:cNvPr id="118795" name="Text Box 15"/>
          <p:cNvSpPr txBox="1">
            <a:spLocks noChangeArrowheads="1"/>
          </p:cNvSpPr>
          <p:nvPr/>
        </p:nvSpPr>
        <p:spPr bwMode="auto">
          <a:xfrm>
            <a:off x="5334000" y="5865813"/>
            <a:ext cx="12573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  <a:latin typeface="Comic Sans MS" charset="0"/>
              </a:rPr>
              <a:t>broadleaf</a:t>
            </a:r>
          </a:p>
          <a:p>
            <a:r>
              <a:rPr lang="en-US" sz="1800">
                <a:solidFill>
                  <a:srgbClr val="FF0000"/>
                </a:solidFill>
                <a:latin typeface="Comic Sans MS" charset="0"/>
              </a:rPr>
              <a:t>evergreen</a:t>
            </a:r>
          </a:p>
          <a:p>
            <a:r>
              <a:rPr lang="en-US" sz="1800">
                <a:solidFill>
                  <a:srgbClr val="FF0000"/>
                </a:solidFill>
                <a:latin typeface="Comic Sans MS" charset="0"/>
              </a:rPr>
              <a:t>forest</a:t>
            </a:r>
          </a:p>
        </p:txBody>
      </p:sp>
      <p:sp>
        <p:nvSpPr>
          <p:cNvPr id="118796" name="Line 16"/>
          <p:cNvSpPr>
            <a:spLocks noChangeShapeType="1"/>
          </p:cNvSpPr>
          <p:nvPr/>
        </p:nvSpPr>
        <p:spPr bwMode="auto">
          <a:xfrm flipV="1">
            <a:off x="1447800" y="3124200"/>
            <a:ext cx="9906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7" name="Line 17"/>
          <p:cNvSpPr>
            <a:spLocks noChangeShapeType="1"/>
          </p:cNvSpPr>
          <p:nvPr/>
        </p:nvSpPr>
        <p:spPr bwMode="auto">
          <a:xfrm flipV="1">
            <a:off x="1752600" y="3810000"/>
            <a:ext cx="16764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8" name="Line 18"/>
          <p:cNvSpPr>
            <a:spLocks noChangeShapeType="1"/>
          </p:cNvSpPr>
          <p:nvPr/>
        </p:nvSpPr>
        <p:spPr bwMode="auto">
          <a:xfrm flipV="1">
            <a:off x="1371600" y="4419600"/>
            <a:ext cx="1295400" cy="838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9" name="Line 19"/>
          <p:cNvSpPr>
            <a:spLocks noChangeShapeType="1"/>
          </p:cNvSpPr>
          <p:nvPr/>
        </p:nvSpPr>
        <p:spPr bwMode="auto">
          <a:xfrm>
            <a:off x="1219200" y="1371600"/>
            <a:ext cx="22860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0" name="Line 20"/>
          <p:cNvSpPr>
            <a:spLocks noChangeShapeType="1"/>
          </p:cNvSpPr>
          <p:nvPr/>
        </p:nvSpPr>
        <p:spPr bwMode="auto">
          <a:xfrm>
            <a:off x="2895600" y="1524000"/>
            <a:ext cx="91440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1" name="Line 21"/>
          <p:cNvSpPr>
            <a:spLocks noChangeShapeType="1"/>
          </p:cNvSpPr>
          <p:nvPr/>
        </p:nvSpPr>
        <p:spPr bwMode="auto">
          <a:xfrm flipH="1" flipV="1">
            <a:off x="5105400" y="3810000"/>
            <a:ext cx="6858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2" name="Line 22"/>
          <p:cNvSpPr>
            <a:spLocks noChangeShapeType="1"/>
          </p:cNvSpPr>
          <p:nvPr/>
        </p:nvSpPr>
        <p:spPr bwMode="auto">
          <a:xfrm flipH="1" flipV="1">
            <a:off x="4876800" y="6096000"/>
            <a:ext cx="533400" cy="152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sz="4400" dirty="0">
                <a:ea typeface="ＭＳ Ｐゴシック" charset="0"/>
              </a:rPr>
              <a:t>Temperate and Boreal </a:t>
            </a:r>
            <a:r>
              <a:rPr lang="en-US" sz="4400" dirty="0" smtClean="0">
                <a:ea typeface="ＭＳ Ｐゴシック" charset="0"/>
              </a:rPr>
              <a:t>Zones</a:t>
            </a:r>
            <a:endParaRPr lang="en-US" sz="4400" dirty="0"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5" descr="autum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solidFill>
                  <a:srgbClr val="FFFF00"/>
                </a:solidFill>
                <a:ea typeface="ＭＳ Ｐゴシック" charset="0"/>
              </a:rPr>
              <a:t>Broadleaf Deciduous Forest</a:t>
            </a:r>
          </a:p>
        </p:txBody>
      </p:sp>
      <p:sp>
        <p:nvSpPr>
          <p:cNvPr id="12083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" y="1600200"/>
            <a:ext cx="3810000" cy="48768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400">
                <a:solidFill>
                  <a:srgbClr val="FFFF00"/>
                </a:solidFill>
                <a:ea typeface="ＭＳ Ｐゴシック" charset="0"/>
              </a:rPr>
              <a:t>Very productive forests located in midlatitudes</a:t>
            </a:r>
          </a:p>
          <a:p>
            <a:pPr>
              <a:spcAft>
                <a:spcPts val="1800"/>
              </a:spcAft>
            </a:pPr>
            <a:r>
              <a:rPr lang="en-US" sz="2400">
                <a:solidFill>
                  <a:srgbClr val="FFFF00"/>
                </a:solidFill>
                <a:ea typeface="ＭＳ Ｐゴシック" charset="0"/>
              </a:rPr>
              <a:t>Abundant precipitation, but growing season limited by long cold winters</a:t>
            </a:r>
          </a:p>
          <a:p>
            <a:pPr>
              <a:spcAft>
                <a:spcPts val="1800"/>
              </a:spcAft>
            </a:pPr>
            <a:r>
              <a:rPr lang="en-US" sz="2400">
                <a:solidFill>
                  <a:srgbClr val="FFFF00"/>
                </a:solidFill>
                <a:ea typeface="ＭＳ Ｐゴシック" charset="0"/>
              </a:rPr>
              <a:t>Leaf-area equals that of tropical forests during growing season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6" descr="BORE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65088"/>
            <a:ext cx="10820400" cy="698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Boreal Forest</a:t>
            </a:r>
          </a:p>
        </p:txBody>
      </p:sp>
      <p:sp>
        <p:nvSpPr>
          <p:cNvPr id="12288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-457200" y="1066800"/>
            <a:ext cx="3276600" cy="48768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Mostly evergreen, </a:t>
            </a:r>
            <a:r>
              <a:rPr lang="en-US" sz="2400" dirty="0" err="1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needleleaf</a:t>
            </a:r>
            <a:r>
              <a:rPr lang="en-US" sz="2400" dirty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trees with little understory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Short growing season, susceptible to drought and fire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Low evaporative demand, so surface may be wet (bogs and fens)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Very low albedo</a:t>
            </a:r>
          </a:p>
        </p:txBody>
      </p:sp>
      <p:pic>
        <p:nvPicPr>
          <p:cNvPr id="122884" name="Picture 5" descr="BORE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0" y="1447800"/>
            <a:ext cx="3511550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5" descr="tund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4763"/>
            <a:ext cx="102108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Tundra</a:t>
            </a:r>
          </a:p>
        </p:txBody>
      </p:sp>
      <p:sp>
        <p:nvSpPr>
          <p:cNvPr id="12493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3657600"/>
            <a:ext cx="9372600" cy="24384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>
                <a:solidFill>
                  <a:srgbClr val="FFFF00"/>
                </a:solidFill>
                <a:ea typeface="ＭＳ Ｐゴシック" charset="0"/>
              </a:rPr>
              <a:t>High latitudes: cold dry climates, but very little evaporative demand, so surface may be very wet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>
                <a:solidFill>
                  <a:srgbClr val="FFFF00"/>
                </a:solidFill>
                <a:ea typeface="ＭＳ Ｐゴシック" charset="0"/>
              </a:rPr>
              <a:t>Underlain by permafrost in many places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>
                <a:solidFill>
                  <a:srgbClr val="FFFF00"/>
                </a:solidFill>
                <a:ea typeface="ＭＳ Ｐゴシック" charset="0"/>
              </a:rPr>
              <a:t>Low-growing, non-woody plants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>
                <a:solidFill>
                  <a:srgbClr val="FFFF00"/>
                </a:solidFill>
                <a:ea typeface="ＭＳ Ｐゴシック" charset="0"/>
              </a:rPr>
              <a:t>Very short growing season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>
                <a:solidFill>
                  <a:srgbClr val="FFFF00"/>
                </a:solidFill>
                <a:ea typeface="ＭＳ Ｐゴシック" charset="0"/>
              </a:rPr>
              <a:t>Supports migratory mammals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68246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0"/>
            <a:ext cx="2743200" cy="3124200"/>
          </a:xfrm>
        </p:spPr>
        <p:txBody>
          <a:bodyPr/>
          <a:lstStyle/>
          <a:p>
            <a:pPr>
              <a:defRPr/>
            </a:pPr>
            <a:r>
              <a:rPr lang="en-US" sz="4400" dirty="0">
                <a:ea typeface="ＭＳ Ｐゴシック" charset="0"/>
              </a:rPr>
              <a:t>Cross-Section of Our Dynamic Planet!</a:t>
            </a: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3810000" y="76200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FF0000"/>
                </a:solidFill>
              </a:rPr>
              <a:t>you are here</a:t>
            </a:r>
          </a:p>
        </p:txBody>
      </p:sp>
      <p:cxnSp>
        <p:nvCxnSpPr>
          <p:cNvPr id="39940" name="Straight Connector 5"/>
          <p:cNvCxnSpPr>
            <a:cxnSpLocks noChangeShapeType="1"/>
          </p:cNvCxnSpPr>
          <p:nvPr/>
        </p:nvCxnSpPr>
        <p:spPr bwMode="auto">
          <a:xfrm rot="10800000" flipV="1">
            <a:off x="3124200" y="533400"/>
            <a:ext cx="8382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685800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ea typeface="ＭＳ Ｐゴシック" charset="0"/>
              </a:rPr>
              <a:t>Plate Tectonics and Climate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4191000" cy="3276600"/>
          </a:xfrm>
        </p:spPr>
        <p:txBody>
          <a:bodyPr/>
          <a:lstStyle/>
          <a:p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Continental plates are lighter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 (buoyant) and rise in collisions, whereas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oceanic plates subduct</a:t>
            </a:r>
          </a:p>
          <a:p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Continents can </a:t>
            </a:r>
            <a:r>
              <a:rPr lang="ja-JP" alt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bunch up</a:t>
            </a:r>
            <a:r>
              <a:rPr lang="ja-JP" alt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>
                <a:latin typeface="Comic Sans MS" charset="0"/>
                <a:ea typeface="ＭＳ Ｐゴシック" charset="0"/>
                <a:cs typeface="ＭＳ Ｐゴシック" charset="0"/>
              </a:rPr>
              <a:t> due to collisions, forming </a:t>
            </a:r>
            <a:r>
              <a:rPr lang="en-US" altLang="ja-JP" sz="2400" i="1">
                <a:latin typeface="Comic Sans MS" charset="0"/>
                <a:ea typeface="ＭＳ Ｐゴシック" charset="0"/>
                <a:cs typeface="ＭＳ Ｐゴシック" charset="0"/>
              </a:rPr>
              <a:t>supercontinents</a:t>
            </a:r>
            <a:r>
              <a:rPr lang="en-US" altLang="ja-JP" sz="2400">
                <a:latin typeface="Comic Sans MS" charset="0"/>
                <a:ea typeface="ＭＳ Ｐゴシック" charset="0"/>
                <a:cs typeface="ＭＳ Ｐゴシック" charset="0"/>
              </a:rPr>
              <a:t> (</a:t>
            </a:r>
            <a:r>
              <a:rPr lang="ja-JP" altLang="en-US" sz="2400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>
                <a:latin typeface="Comic Sans MS" charset="0"/>
                <a:ea typeface="ＭＳ Ｐゴシック" charset="0"/>
                <a:cs typeface="ＭＳ Ｐゴシック" charset="0"/>
              </a:rPr>
              <a:t>Pangea,</a:t>
            </a:r>
            <a:r>
              <a:rPr lang="ja-JP" altLang="en-US" sz="2400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400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>
                <a:latin typeface="Comic Sans MS" charset="0"/>
                <a:ea typeface="ＭＳ Ｐゴシック" charset="0"/>
                <a:cs typeface="ＭＳ Ｐゴシック" charset="0"/>
              </a:rPr>
              <a:t>Gondwana</a:t>
            </a:r>
            <a:r>
              <a:rPr lang="ja-JP" altLang="en-US" sz="2400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  <a:endParaRPr lang="en-US" sz="24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4267200"/>
            <a:ext cx="3200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  <a:defRPr/>
            </a:pPr>
            <a:r>
              <a:rPr lang="en-US" kern="0" dirty="0">
                <a:latin typeface="+mn-lt"/>
                <a:ea typeface="ＭＳ Ｐゴシック" charset="-128"/>
                <a:cs typeface="ＭＳ Ｐゴシック" charset="-128"/>
              </a:rPr>
              <a:t>Rearrangement of ocean basins dramatically changes </a:t>
            </a:r>
            <a:r>
              <a:rPr lang="en-US" kern="0" dirty="0" err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poleward</a:t>
            </a:r>
            <a:r>
              <a:rPr lang="en-US" kern="0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 heat transport</a:t>
            </a:r>
          </a:p>
        </p:txBody>
      </p:sp>
      <p:pic>
        <p:nvPicPr>
          <p:cNvPr id="4096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14400"/>
            <a:ext cx="312737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late.tectonics.mov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14800"/>
            <a:ext cx="4876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1275"/>
            <a:ext cx="8534400" cy="595313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Energy Reservoirs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72163" y="852488"/>
            <a:ext cx="2994025" cy="48768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</a:rPr>
              <a:t>The oceans are about 4000 m deep</a:t>
            </a:r>
          </a:p>
          <a:p>
            <a:r>
              <a:rPr lang="en-US" sz="2400" dirty="0">
                <a:ea typeface="ＭＳ Ｐゴシック" charset="0"/>
              </a:rPr>
              <a:t>The top 10 m equal the mass of the atmosphere</a:t>
            </a:r>
          </a:p>
          <a:p>
            <a:r>
              <a:rPr lang="en-US" sz="2400" dirty="0">
                <a:ea typeface="ＭＳ Ｐゴシック" charset="0"/>
              </a:rPr>
              <a:t>The top 3 m equal the heat capacity of the atmosphere!</a:t>
            </a:r>
          </a:p>
        </p:txBody>
      </p:sp>
      <p:sp>
        <p:nvSpPr>
          <p:cNvPr id="46083" name="Freeform 6"/>
          <p:cNvSpPr>
            <a:spLocks/>
          </p:cNvSpPr>
          <p:nvPr/>
        </p:nvSpPr>
        <p:spPr bwMode="auto">
          <a:xfrm>
            <a:off x="3998913" y="3305175"/>
            <a:ext cx="12700" cy="1588"/>
          </a:xfrm>
          <a:custGeom>
            <a:avLst/>
            <a:gdLst>
              <a:gd name="T0" fmla="*/ 0 w 8"/>
              <a:gd name="T1" fmla="*/ 0 h 1588"/>
              <a:gd name="T2" fmla="*/ 0 w 8"/>
              <a:gd name="T3" fmla="*/ 0 h 1588"/>
              <a:gd name="T4" fmla="*/ 0 w 8"/>
              <a:gd name="T5" fmla="*/ 0 h 1588"/>
              <a:gd name="T6" fmla="*/ 2147483647 w 8"/>
              <a:gd name="T7" fmla="*/ 0 h 1588"/>
              <a:gd name="T8" fmla="*/ 2147483647 w 8"/>
              <a:gd name="T9" fmla="*/ 0 h 1588"/>
              <a:gd name="T10" fmla="*/ 2147483647 w 8"/>
              <a:gd name="T11" fmla="*/ 0 h 1588"/>
              <a:gd name="T12" fmla="*/ 0 w 8"/>
              <a:gd name="T13" fmla="*/ 0 h 15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"/>
              <a:gd name="T22" fmla="*/ 0 h 1588"/>
              <a:gd name="T23" fmla="*/ 8 w 8"/>
              <a:gd name="T24" fmla="*/ 1588 h 15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" h="1588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42875" y="5703888"/>
            <a:ext cx="8204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i="1">
                <a:solidFill>
                  <a:srgbClr val="FF0000"/>
                </a:solidFill>
                <a:latin typeface="Comic Sans MS" charset="0"/>
              </a:rPr>
              <a:t>The state of the oceans determines the climate</a:t>
            </a:r>
            <a:br>
              <a:rPr lang="en-US" sz="2800" i="1">
                <a:solidFill>
                  <a:srgbClr val="FF0000"/>
                </a:solidFill>
                <a:latin typeface="Comic Sans MS" charset="0"/>
              </a:rPr>
            </a:br>
            <a:r>
              <a:rPr lang="en-US" sz="2800" i="1">
                <a:solidFill>
                  <a:srgbClr val="FF0000"/>
                </a:solidFill>
                <a:latin typeface="Comic Sans MS" charset="0"/>
              </a:rPr>
              <a:t>on time scales of thousands to millions of years!</a:t>
            </a:r>
            <a:r>
              <a:rPr lang="en-US">
                <a:latin typeface="Comic Sans MS" charset="0"/>
              </a:rPr>
              <a:t> </a:t>
            </a:r>
          </a:p>
        </p:txBody>
      </p:sp>
      <p:sp>
        <p:nvSpPr>
          <p:cNvPr id="46085" name="Oval 10"/>
          <p:cNvSpPr>
            <a:spLocks noChangeArrowheads="1"/>
          </p:cNvSpPr>
          <p:nvPr/>
        </p:nvSpPr>
        <p:spPr bwMode="auto">
          <a:xfrm>
            <a:off x="304800" y="1524000"/>
            <a:ext cx="3962400" cy="396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Oval 11"/>
          <p:cNvSpPr>
            <a:spLocks noChangeArrowheads="1"/>
          </p:cNvSpPr>
          <p:nvPr/>
        </p:nvSpPr>
        <p:spPr bwMode="auto">
          <a:xfrm>
            <a:off x="4495800" y="1905000"/>
            <a:ext cx="76200" cy="762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Text Box 12"/>
          <p:cNvSpPr txBox="1">
            <a:spLocks noChangeArrowheads="1"/>
          </p:cNvSpPr>
          <p:nvPr/>
        </p:nvSpPr>
        <p:spPr bwMode="auto">
          <a:xfrm>
            <a:off x="898525" y="1036638"/>
            <a:ext cx="80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/>
              <a:t>Ocean</a:t>
            </a:r>
          </a:p>
        </p:txBody>
      </p:sp>
      <p:sp>
        <p:nvSpPr>
          <p:cNvPr id="46088" name="Text Box 13"/>
          <p:cNvSpPr txBox="1">
            <a:spLocks noChangeArrowheads="1"/>
          </p:cNvSpPr>
          <p:nvPr/>
        </p:nvSpPr>
        <p:spPr bwMode="auto">
          <a:xfrm>
            <a:off x="4267200" y="990600"/>
            <a:ext cx="1377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/>
              <a:t>Atmosphere</a:t>
            </a:r>
          </a:p>
        </p:txBody>
      </p:sp>
      <p:sp>
        <p:nvSpPr>
          <p:cNvPr id="46089" name="Freeform 14"/>
          <p:cNvSpPr>
            <a:spLocks/>
          </p:cNvSpPr>
          <p:nvPr/>
        </p:nvSpPr>
        <p:spPr bwMode="auto">
          <a:xfrm>
            <a:off x="4572000" y="1295400"/>
            <a:ext cx="698500" cy="609600"/>
          </a:xfrm>
          <a:custGeom>
            <a:avLst/>
            <a:gdLst>
              <a:gd name="T0" fmla="*/ 2147483647 w 392"/>
              <a:gd name="T1" fmla="*/ 0 h 192"/>
              <a:gd name="T2" fmla="*/ 2147483647 w 392"/>
              <a:gd name="T3" fmla="*/ 2147483647 h 192"/>
              <a:gd name="T4" fmla="*/ 0 w 392"/>
              <a:gd name="T5" fmla="*/ 2147483647 h 192"/>
              <a:gd name="T6" fmla="*/ 0 60000 65536"/>
              <a:gd name="T7" fmla="*/ 0 60000 65536"/>
              <a:gd name="T8" fmla="*/ 0 60000 65536"/>
              <a:gd name="T9" fmla="*/ 0 w 392"/>
              <a:gd name="T10" fmla="*/ 0 h 192"/>
              <a:gd name="T11" fmla="*/ 392 w 392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2" h="192">
                <a:moveTo>
                  <a:pt x="336" y="0"/>
                </a:moveTo>
                <a:cubicBezTo>
                  <a:pt x="364" y="32"/>
                  <a:pt x="392" y="64"/>
                  <a:pt x="336" y="96"/>
                </a:cubicBezTo>
                <a:cubicBezTo>
                  <a:pt x="280" y="128"/>
                  <a:pt x="56" y="176"/>
                  <a:pt x="0" y="19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Vertical Structure </a:t>
            </a:r>
            <a:r>
              <a:rPr lang="en-US" dirty="0" smtClean="0">
                <a:ea typeface="ＭＳ Ｐゴシック" charset="0"/>
              </a:rPr>
              <a:t/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ea typeface="ＭＳ Ｐゴシック" charset="0"/>
              </a:rPr>
              <a:t>of </a:t>
            </a:r>
            <a:r>
              <a:rPr lang="en-US" dirty="0">
                <a:ea typeface="ＭＳ Ｐゴシック" charset="0"/>
              </a:rPr>
              <a:t>the Oceans</a:t>
            </a:r>
          </a:p>
        </p:txBody>
      </p:sp>
      <p:sp>
        <p:nvSpPr>
          <p:cNvPr id="4813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295400" y="5029200"/>
            <a:ext cx="6705600" cy="160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Warm buoyant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altLang="ja-JP" sz="2000" dirty="0">
                <a:ea typeface="ＭＳ Ｐゴシック" charset="0"/>
              </a:rPr>
              <a:t>raft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altLang="ja-JP" sz="2000" dirty="0">
                <a:ea typeface="ＭＳ Ｐゴシック" charset="0"/>
              </a:rPr>
              <a:t> floats at surface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Cold deep water is only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altLang="ja-JP" sz="2000" dirty="0">
                <a:ea typeface="ＭＳ Ｐゴシック" charset="0"/>
              </a:rPr>
              <a:t>formed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altLang="ja-JP" sz="2000" dirty="0">
                <a:ea typeface="ＭＳ Ｐゴシック" charset="0"/>
              </a:rPr>
              <a:t> at high latitudes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Very stable, hard to mix, takes ~ 1000 years!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Icy cold, inky black, most of the ocean </a:t>
            </a:r>
            <a:br>
              <a:rPr lang="en-US" sz="2000" dirty="0">
                <a:ea typeface="ＭＳ Ｐゴシック" charset="0"/>
              </a:rPr>
            </a:br>
            <a:r>
              <a:rPr lang="en-US" sz="2000" dirty="0" err="1">
                <a:ea typeface="ＭＳ Ｐゴシック" charset="0"/>
              </a:rPr>
              <a:t>doesn</a:t>
            </a:r>
            <a:r>
              <a:rPr lang="ja-JP" altLang="en-US" sz="2000" dirty="0">
                <a:ea typeface="ＭＳ Ｐゴシック" charset="0"/>
              </a:rPr>
              <a:t>’</a:t>
            </a:r>
            <a:r>
              <a:rPr lang="en-US" altLang="ja-JP" sz="2000" dirty="0">
                <a:ea typeface="ＭＳ Ｐゴシック" charset="0"/>
              </a:rPr>
              <a:t>t know we</a:t>
            </a:r>
            <a:r>
              <a:rPr lang="ja-JP" altLang="en-US" sz="2000" dirty="0">
                <a:ea typeface="ＭＳ Ｐゴシック" charset="0"/>
              </a:rPr>
              <a:t>’</a:t>
            </a:r>
            <a:r>
              <a:rPr lang="en-US" altLang="ja-JP" sz="2000" dirty="0">
                <a:ea typeface="ＭＳ Ｐゴシック" charset="0"/>
              </a:rPr>
              <a:t>re here yet! </a:t>
            </a:r>
            <a:endParaRPr lang="en-US" sz="2000" dirty="0">
              <a:ea typeface="ＭＳ Ｐゴシック" charset="0"/>
            </a:endParaRPr>
          </a:p>
        </p:txBody>
      </p:sp>
      <p:pic>
        <p:nvPicPr>
          <p:cNvPr id="48131" name="Picture 5" descr="oce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82700"/>
            <a:ext cx="73152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146050" y="1219200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sfc</a:t>
            </a:r>
          </a:p>
        </p:txBody>
      </p:sp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76200" y="3124200"/>
            <a:ext cx="801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4 km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Sea-Surface Temperatures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5257800"/>
            <a:ext cx="9144000" cy="13716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W</a:t>
            </a:r>
            <a:r>
              <a:rPr lang="en-US" dirty="0">
                <a:ea typeface="ＭＳ Ｐゴシック" charset="0"/>
              </a:rPr>
              <a:t>. Pacific </a:t>
            </a:r>
            <a:r>
              <a:rPr lang="ja-JP" altLang="en-US" dirty="0">
                <a:ea typeface="ＭＳ Ｐゴシック" charset="0"/>
              </a:rPr>
              <a:t>“</a:t>
            </a:r>
            <a:r>
              <a:rPr lang="en-US" altLang="ja-JP" dirty="0">
                <a:ea typeface="ＭＳ Ｐゴシック" charset="0"/>
              </a:rPr>
              <a:t>Warm Pool</a:t>
            </a:r>
            <a:r>
              <a:rPr lang="ja-JP" altLang="en-US" dirty="0">
                <a:ea typeface="ＭＳ Ｐゴシック" charset="0"/>
              </a:rPr>
              <a:t>”</a:t>
            </a:r>
            <a:endParaRPr lang="en-US" altLang="ja-JP" dirty="0">
              <a:ea typeface="ＭＳ Ｐゴシック" charset="0"/>
            </a:endParaRPr>
          </a:p>
          <a:p>
            <a:r>
              <a:rPr lang="en-US" dirty="0">
                <a:ea typeface="ＭＳ Ｐゴシック" charset="0"/>
              </a:rPr>
              <a:t>Effects of Western </a:t>
            </a:r>
            <a:r>
              <a:rPr lang="en-US" dirty="0" err="1">
                <a:ea typeface="ＭＳ Ｐゴシック" charset="0"/>
              </a:rPr>
              <a:t>vs</a:t>
            </a:r>
            <a:r>
              <a:rPr lang="en-US" dirty="0">
                <a:ea typeface="ＭＳ Ｐゴシック" charset="0"/>
              </a:rPr>
              <a:t> Eastern boundary currents!</a:t>
            </a:r>
          </a:p>
          <a:p>
            <a:endParaRPr lang="en-US" dirty="0">
              <a:ea typeface="ＭＳ Ｐゴシック" charset="0"/>
            </a:endParaRPr>
          </a:p>
        </p:txBody>
      </p:sp>
      <p:pic>
        <p:nvPicPr>
          <p:cNvPr id="50179" name="Picture 4" descr="S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50"/>
          <a:stretch/>
        </p:blipFill>
        <p:spPr bwMode="auto">
          <a:xfrm>
            <a:off x="569913" y="838200"/>
            <a:ext cx="8269287" cy="420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6"/>
          <p:cNvSpPr txBox="1">
            <a:spLocks noChangeArrowheads="1"/>
          </p:cNvSpPr>
          <p:nvPr/>
        </p:nvSpPr>
        <p:spPr bwMode="auto">
          <a:xfrm>
            <a:off x="8458200" y="4572000"/>
            <a:ext cx="758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/>
              <a:t>86ºF</a:t>
            </a: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0" y="4567238"/>
            <a:ext cx="862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-32ºF</a:t>
            </a:r>
          </a:p>
        </p:txBody>
      </p:sp>
      <p:sp>
        <p:nvSpPr>
          <p:cNvPr id="50184" name="TextBox 8"/>
          <p:cNvSpPr txBox="1">
            <a:spLocks noChangeArrowheads="1"/>
          </p:cNvSpPr>
          <p:nvPr/>
        </p:nvSpPr>
        <p:spPr bwMode="auto">
          <a:xfrm>
            <a:off x="2667000" y="3505200"/>
            <a:ext cx="1512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/>
              <a:t>Degrees Celsius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9" name="Object 2"/>
          <p:cNvGraphicFramePr>
            <a:graphicFrameLocks noChangeAspect="1"/>
          </p:cNvGraphicFramePr>
          <p:nvPr/>
        </p:nvGraphicFramePr>
        <p:xfrm>
          <a:off x="0" y="485775"/>
          <a:ext cx="9144000" cy="568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8" name="Image" r:id="rId4" imgW="5676829" imgH="3529890" progId="Photoshop.Image.5">
                  <p:embed/>
                </p:oleObj>
              </mc:Choice>
              <mc:Fallback>
                <p:oleObj name="Image" r:id="rId4" imgW="5676829" imgH="352989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85775"/>
                        <a:ext cx="9144000" cy="568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Ocean Currents</a:t>
            </a: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152400" y="638175"/>
            <a:ext cx="3094038" cy="1187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omic Sans MS" charset="0"/>
              </a:rPr>
              <a:t>midlatitude </a:t>
            </a:r>
            <a:r>
              <a:rPr lang="ja-JP" altLang="en-US">
                <a:solidFill>
                  <a:srgbClr val="FF0000"/>
                </a:solidFill>
                <a:latin typeface="Comic Sans MS" charset="0"/>
              </a:rPr>
              <a:t>“</a:t>
            </a:r>
            <a:r>
              <a:rPr lang="en-US" altLang="ja-JP">
                <a:solidFill>
                  <a:srgbClr val="FF0000"/>
                </a:solidFill>
                <a:latin typeface="Comic Sans MS" charset="0"/>
              </a:rPr>
              <a:t>gyres</a:t>
            </a:r>
            <a:r>
              <a:rPr lang="ja-JP" altLang="en-US">
                <a:solidFill>
                  <a:srgbClr val="FF0000"/>
                </a:solidFill>
                <a:latin typeface="Comic Sans MS" charset="0"/>
              </a:rPr>
              <a:t>”</a:t>
            </a:r>
            <a:endParaRPr lang="en-US" altLang="ja-JP">
              <a:solidFill>
                <a:srgbClr val="FF0000"/>
              </a:solidFill>
              <a:latin typeface="Comic Sans MS" charset="0"/>
            </a:endParaRPr>
          </a:p>
          <a:p>
            <a:r>
              <a:rPr lang="en-US">
                <a:solidFill>
                  <a:srgbClr val="FF0000"/>
                </a:solidFill>
                <a:latin typeface="Comic Sans MS" charset="0"/>
              </a:rPr>
              <a:t>W-E flow in tropics</a:t>
            </a:r>
          </a:p>
          <a:p>
            <a:r>
              <a:rPr lang="en-US">
                <a:solidFill>
                  <a:srgbClr val="FF0000"/>
                </a:solidFill>
                <a:latin typeface="Comic Sans MS" charset="0"/>
              </a:rPr>
              <a:t>circumpolar current </a:t>
            </a:r>
          </a:p>
        </p:txBody>
      </p:sp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646113" y="6265863"/>
            <a:ext cx="8205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accent2"/>
                </a:solidFill>
                <a:latin typeface="Comic Sans MS" charset="0"/>
              </a:rPr>
              <a:t>How are these known?    Effects on poleward energy transport?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Settings\Scott Denning\Application Data\Microsoft\Templates\New Presentation.pot</Template>
  <TotalTime>1866</TotalTime>
  <Words>1246</Words>
  <Application>Microsoft Macintosh PowerPoint</Application>
  <PresentationFormat>On-screen Show (4:3)</PresentationFormat>
  <Paragraphs>260</Paragraphs>
  <Slides>33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New Presentation</vt:lpstr>
      <vt:lpstr>Image</vt:lpstr>
      <vt:lpstr>Overview of  The Earth System</vt:lpstr>
      <vt:lpstr>The Earth System</vt:lpstr>
      <vt:lpstr>Origins</vt:lpstr>
      <vt:lpstr>Cross-Section of Our Dynamic Planet!</vt:lpstr>
      <vt:lpstr>Plate Tectonics and Climate</vt:lpstr>
      <vt:lpstr>Energy Reservoirs</vt:lpstr>
      <vt:lpstr>Vertical Structure  of the Oceans</vt:lpstr>
      <vt:lpstr>Sea-Surface Temperatures</vt:lpstr>
      <vt:lpstr>Ocean Currents</vt:lpstr>
      <vt:lpstr>Ice and Snow</vt:lpstr>
      <vt:lpstr>Land and Sea Ice</vt:lpstr>
      <vt:lpstr>PowerPoint Presentation</vt:lpstr>
      <vt:lpstr>PowerPoint Presentation</vt:lpstr>
      <vt:lpstr>The Earth’s Hydrologic Cycle </vt:lpstr>
      <vt:lpstr>Clouds of Many Kinds</vt:lpstr>
      <vt:lpstr>PowerPoint Presentation</vt:lpstr>
      <vt:lpstr>The Job of the Atmosphere is to let the energy out!</vt:lpstr>
      <vt:lpstr>If the Earth Didn’t Spin …</vt:lpstr>
      <vt:lpstr>PowerPoint Presentation</vt:lpstr>
      <vt:lpstr>Jet Streams</vt:lpstr>
      <vt:lpstr>Atmospheric Circulation in a nutshell</vt:lpstr>
      <vt:lpstr>Climates of the World</vt:lpstr>
      <vt:lpstr>Weather vs Climate</vt:lpstr>
      <vt:lpstr>Climate and Vegetation</vt:lpstr>
      <vt:lpstr>Land Vegetation</vt:lpstr>
      <vt:lpstr>Tropics and Subtropics</vt:lpstr>
      <vt:lpstr>Tropical Forest</vt:lpstr>
      <vt:lpstr>Grasslands and Savannas</vt:lpstr>
      <vt:lpstr>Deserts</vt:lpstr>
      <vt:lpstr>Temperate and Boreal Zones</vt:lpstr>
      <vt:lpstr>Broadleaf Deciduous Forest</vt:lpstr>
      <vt:lpstr>Boreal Forest</vt:lpstr>
      <vt:lpstr>Tundra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Earth System  Observations of Current Climate  </dc:title>
  <dc:creator>Scott Denning</dc:creator>
  <cp:lastModifiedBy>Scott Denning</cp:lastModifiedBy>
  <cp:revision>107</cp:revision>
  <cp:lastPrinted>2014-01-18T15:53:44Z</cp:lastPrinted>
  <dcterms:created xsi:type="dcterms:W3CDTF">2011-01-21T13:39:19Z</dcterms:created>
  <dcterms:modified xsi:type="dcterms:W3CDTF">2014-01-18T16:16:49Z</dcterms:modified>
</cp:coreProperties>
</file>