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2" r:id="rId2"/>
    <p:sldId id="257" r:id="rId3"/>
    <p:sldId id="258" r:id="rId4"/>
    <p:sldId id="259" r:id="rId5"/>
    <p:sldId id="283" r:id="rId6"/>
    <p:sldId id="300" r:id="rId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4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r>
              <a:rPr lang="en-US" dirty="0"/>
              <a:t>ATS 150: </a:t>
            </a:r>
            <a:r>
              <a:rPr lang="en-US" dirty="0" smtClean="0"/>
              <a:t>Global Climate Change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Earth’s Energy Budget and it’s Variations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Scott Denning		CSU CMMAP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DE23022F-4593-7042-B72D-9F8ED7FD9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2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CF6281C8-BA6B-4145-BCA9-F54547331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BA45CF-81F3-D54B-978D-C306D047871C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14C19A2-DE17-D44B-995F-3FC31E87F01D}" type="slidenum">
              <a:rPr lang="en-US" sz="1300"/>
              <a:pPr eaLnBrk="1" hangingPunct="1"/>
              <a:t>5</a:t>
            </a:fld>
            <a:endParaRPr lang="en-US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41638" y="542925"/>
            <a:ext cx="3703637" cy="27781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063" y="3502025"/>
            <a:ext cx="7058025" cy="3259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2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0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066800"/>
            <a:ext cx="40005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0668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066800"/>
            <a:ext cx="40005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554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0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57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6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5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826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2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38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G:\clones\Meterology\custom lectures\jpegs\chapter 02\16.jpg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47700"/>
            <a:ext cx="66294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0" y="-152400"/>
            <a:ext cx="9080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Earth’s Energy Balance</a:t>
            </a: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12700" y="4610100"/>
            <a:ext cx="90805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100 units of solar radiation hits the top of the atmosphere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Surface absorbs 51 </a:t>
            </a: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solar units (49 reflected &amp; absorbed)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Surface absorbs another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96 units from the warm sky!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Atmosphere emits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96 units down (warm) but 64 up (cold)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Surface has to get rid of 147 units: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117</a:t>
            </a: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 by radiation, </a:t>
            </a:r>
            <a:b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23</a:t>
            </a: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 </a:t>
            </a:r>
            <a:r>
              <a:rPr lang="en-US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by evaporated </a:t>
            </a: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water, only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7</a:t>
            </a:r>
            <a:r>
              <a:rPr lang="en-US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 by rising hot air</a:t>
            </a:r>
          </a:p>
          <a:p>
            <a:pPr marL="38274625" lvl="1" indent="-342900" eaLnBrk="1" hangingPunct="1">
              <a:buFont typeface="Arial"/>
              <a:buChar char="•"/>
              <a:defRPr/>
            </a:pPr>
            <a:endParaRPr lang="en-US" dirty="0" smtClean="0">
              <a:solidFill>
                <a:srgbClr val="20206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ransition xmlns:p14="http://schemas.microsoft.com/office/powerpoint/2010/main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G:\clones\Meterology\custom lectures\jpegs\chapter 03\02.jpg"/>
          <p:cNvPicPr>
            <a:picLocks noChangeAspect="1" noChangeArrowheads="1"/>
          </p:cNvPicPr>
          <p:nvPr/>
        </p:nvPicPr>
        <p:blipFill>
          <a:blip r:embed="rId2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143000"/>
            <a:ext cx="824865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113" y="5286375"/>
            <a:ext cx="905986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2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A sunlight beam that strikes at an angle is spread across a greater surface area, and is a less intense heat source than a beam impinging directly.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30163"/>
            <a:ext cx="90805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Seasons &amp; Solar Intensity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080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Solstice &amp; Equinox</a:t>
            </a:r>
          </a:p>
        </p:txBody>
      </p:sp>
      <p:pic>
        <p:nvPicPr>
          <p:cNvPr id="27650" name="Picture 3" descr="G:\clones\Meterology\custom lectures\jpegs\chapter 03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71563"/>
            <a:ext cx="7239000" cy="438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0" y="548640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 eaLnBrk="1" hangingPunct="1">
              <a:buFont typeface="Arial"/>
              <a:buChar char="•"/>
            </a:pPr>
            <a:r>
              <a:rPr lang="en-US" dirty="0" smtClean="0">
                <a:solidFill>
                  <a:srgbClr val="202060"/>
                </a:solidFill>
                <a:latin typeface="Arial Rounded MT Bold"/>
                <a:cs typeface="Arial Rounded MT Bold"/>
              </a:rPr>
              <a:t>At 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solstice</a:t>
            </a:r>
            <a:r>
              <a:rPr lang="en-US" dirty="0">
                <a:solidFill>
                  <a:srgbClr val="202060"/>
                </a:solidFill>
                <a:latin typeface="Arial Rounded MT Bold"/>
                <a:cs typeface="Arial Rounded MT Bold"/>
              </a:rPr>
              <a:t>, </a:t>
            </a:r>
            <a:r>
              <a:rPr lang="en-US" dirty="0" smtClean="0">
                <a:solidFill>
                  <a:srgbClr val="202060"/>
                </a:solidFill>
                <a:latin typeface="Arial Rounded MT Bold"/>
                <a:cs typeface="Arial Rounded MT Bold"/>
              </a:rPr>
              <a:t>one pole is light &amp; one is dark (24/7)</a:t>
            </a:r>
            <a:endParaRPr lang="en-US" dirty="0">
              <a:solidFill>
                <a:srgbClr val="202060"/>
              </a:solidFill>
              <a:latin typeface="Arial Rounded MT Bold"/>
              <a:cs typeface="Arial Rounded MT Bold"/>
            </a:endParaRPr>
          </a:p>
          <a:p>
            <a:pPr marL="342900" indent="-342900" eaLnBrk="1" hangingPunct="1">
              <a:buFont typeface="Arial"/>
              <a:buChar char="•"/>
            </a:pPr>
            <a:r>
              <a:rPr lang="en-US" dirty="0" smtClean="0">
                <a:solidFill>
                  <a:srgbClr val="202060"/>
                </a:solidFill>
                <a:latin typeface="Arial Rounded MT Bold"/>
                <a:cs typeface="Arial Rounded MT Bold"/>
              </a:rPr>
              <a:t>At 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equinox</a:t>
            </a:r>
            <a:r>
              <a:rPr lang="en-US" dirty="0">
                <a:solidFill>
                  <a:srgbClr val="202060"/>
                </a:solidFill>
                <a:latin typeface="Arial Rounded MT Bold"/>
                <a:cs typeface="Arial Rounded MT Bold"/>
              </a:rPr>
              <a:t>, tilt provides exactly </a:t>
            </a:r>
            <a:r>
              <a:rPr lang="en-US" dirty="0" smtClean="0">
                <a:solidFill>
                  <a:srgbClr val="202060"/>
                </a:solidFill>
                <a:latin typeface="Arial Rounded MT Bold"/>
                <a:cs typeface="Arial Rounded MT Bold"/>
              </a:rPr>
              <a:t/>
            </a:r>
            <a:br>
              <a:rPr lang="en-US" dirty="0" smtClean="0">
                <a:solidFill>
                  <a:srgbClr val="202060"/>
                </a:solidFill>
                <a:latin typeface="Arial Rounded MT Bold"/>
                <a:cs typeface="Arial Rounded MT Bold"/>
              </a:rPr>
            </a:b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12 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hours of night and 12 hours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of 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day </a:t>
            </a:r>
            <a:r>
              <a:rPr lang="en-US" dirty="0">
                <a:solidFill>
                  <a:srgbClr val="202060"/>
                </a:solidFill>
                <a:latin typeface="Arial Rounded MT Bold"/>
                <a:cs typeface="Arial Rounded MT Bold"/>
              </a:rPr>
              <a:t>everywhere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080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/>
                <a:cs typeface="Arial Rounded MT Bold"/>
              </a:rPr>
              <a:t>Midnight Sun</a:t>
            </a:r>
          </a:p>
        </p:txBody>
      </p:sp>
      <p:pic>
        <p:nvPicPr>
          <p:cNvPr id="28674" name="Picture 3" descr="G:\clones\Meterology\custom lectures\jpegs\chapter 03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812800"/>
            <a:ext cx="90805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41300" y="5686425"/>
            <a:ext cx="8597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202060"/>
                </a:solidFill>
                <a:latin typeface="Arial Rounded MT Bold"/>
                <a:cs typeface="Arial Rounded MT Bold"/>
              </a:rPr>
              <a:t>The region north of the Arctic Circle experiences a period of 24 hour sunlight in summer, where the Earth's surface does not rotate out of solar exposure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Daylength and area of illumination rel to sea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0"/>
            <a:ext cx="5219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Line 3"/>
          <p:cNvSpPr>
            <a:spLocks noChangeShapeType="1"/>
          </p:cNvSpPr>
          <p:nvPr/>
        </p:nvSpPr>
        <p:spPr bwMode="auto">
          <a:xfrm flipH="1">
            <a:off x="4648200" y="0"/>
            <a:ext cx="762000" cy="838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 flipH="1">
            <a:off x="3886200" y="4572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400800" y="4572000"/>
            <a:ext cx="1497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March 20, Sept 22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6629400" y="1676400"/>
            <a:ext cx="731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June 21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6629400" y="6248400"/>
            <a:ext cx="692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Dec 21</a:t>
            </a:r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 flipH="1">
            <a:off x="5105400" y="4953000"/>
            <a:ext cx="12954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800600" y="2438400"/>
            <a:ext cx="990600" cy="457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H="1">
            <a:off x="4038600" y="48768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4114800" y="26670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>
            <a:off x="990600" y="1143000"/>
            <a:ext cx="12954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 flipH="1">
            <a:off x="1143000" y="5257800"/>
            <a:ext cx="12954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 flipH="1">
            <a:off x="914400" y="3124200"/>
            <a:ext cx="12954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 flipH="1" flipV="1">
            <a:off x="838200" y="381000"/>
            <a:ext cx="7620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 flipH="1" flipV="1">
            <a:off x="457200" y="2667000"/>
            <a:ext cx="1066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 flipH="1">
            <a:off x="304800" y="51816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8"/>
          <p:cNvSpPr>
            <a:spLocks noChangeArrowheads="1"/>
          </p:cNvSpPr>
          <p:nvPr/>
        </p:nvSpPr>
        <p:spPr bwMode="auto">
          <a:xfrm>
            <a:off x="0" y="4953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9"/>
          <p:cNvSpPr>
            <a:spLocks noChangeArrowheads="1"/>
          </p:cNvSpPr>
          <p:nvPr/>
        </p:nvSpPr>
        <p:spPr bwMode="auto">
          <a:xfrm>
            <a:off x="0" y="2362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20"/>
          <p:cNvSpPr>
            <a:spLocks noChangeArrowheads="1"/>
          </p:cNvSpPr>
          <p:nvPr/>
        </p:nvSpPr>
        <p:spPr bwMode="auto">
          <a:xfrm>
            <a:off x="533400" y="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2270125" y="650875"/>
            <a:ext cx="168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NH summer</a:t>
            </a: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2422525" y="2632075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Equinox</a:t>
            </a: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2422525" y="4765675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NH winter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5943600" cy="5867400"/>
          </a:xfrm>
          <a:prstGeom prst="rect">
            <a:avLst/>
          </a:prstGeom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3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latin typeface="Arial Rounded MT Bold"/>
                <a:ea typeface="ＭＳ Ｐゴシック" charset="0"/>
                <a:cs typeface="Arial Rounded MT Bold"/>
              </a:rPr>
              <a:t>Daily </a:t>
            </a:r>
            <a:r>
              <a:rPr lang="en-US" sz="4400" dirty="0" smtClean="0">
                <a:latin typeface="Arial Rounded MT Bold"/>
                <a:ea typeface="ＭＳ Ｐゴシック" charset="0"/>
                <a:cs typeface="Arial Rounded MT Bold"/>
              </a:rPr>
              <a:t>Solar at </a:t>
            </a:r>
            <a:r>
              <a:rPr lang="en-US" sz="4400" dirty="0">
                <a:latin typeface="Arial Rounded MT Bold"/>
                <a:ea typeface="ＭＳ Ｐゴシック" charset="0"/>
                <a:cs typeface="Arial Rounded MT Bold"/>
              </a:rPr>
              <a:t>Top of Atmosphere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921375" y="1665288"/>
            <a:ext cx="2994025" cy="4108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 Rounded MT Bold"/>
                <a:ea typeface="ＭＳ Ｐゴシック" charset="0"/>
                <a:cs typeface="Arial Rounded MT Bold"/>
              </a:rPr>
              <a:t>75º N in June gets more sun than the Equator!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 Rounded MT Bold"/>
                <a:ea typeface="ＭＳ Ｐゴシック" charset="0"/>
                <a:cs typeface="Arial Rounded MT Bold"/>
              </a:rPr>
              <a:t>Compare N-S changes by seasons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 Rounded MT Bold"/>
                <a:ea typeface="ＭＳ Ｐゴシック" charset="0"/>
                <a:cs typeface="Arial Rounded MT Bold"/>
              </a:rPr>
              <a:t>Very little tropical seasonality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194</Words>
  <Application>Microsoft Macintosh PowerPoint</Application>
  <PresentationFormat>On-screen Show (4:3)</PresentationFormat>
  <Paragraphs>25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Solar at Top of Atmosphere</vt:lpstr>
    </vt:vector>
  </TitlesOfParts>
  <Company>anthony.cc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</dc:creator>
  <cp:lastModifiedBy>Scott Denning</cp:lastModifiedBy>
  <cp:revision>50</cp:revision>
  <cp:lastPrinted>2010-02-15T17:47:18Z</cp:lastPrinted>
  <dcterms:created xsi:type="dcterms:W3CDTF">2010-02-15T16:38:40Z</dcterms:created>
  <dcterms:modified xsi:type="dcterms:W3CDTF">2014-07-15T04:31:41Z</dcterms:modified>
</cp:coreProperties>
</file>