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AD2BE4-D205-4E64-B896-FD595BA06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37B133-3856-48CB-9E66-858C3A106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69914D-8EEB-4F2D-BF96-7AC52D21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29D-169F-4777-BCB1-C1FA0BF47863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020348-7460-44D8-8A08-5329E0FA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A0CC65-D4BD-460E-A0B3-5C31ACFC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C50D-0A64-4323-AEB0-BE006612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1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F8C5F-BB02-487A-BF75-406B63E2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777F31-6A97-4B76-B502-280140B6F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A3FD9F-856A-4333-B820-67A8ABFC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29D-169F-4777-BCB1-C1FA0BF47863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901075-1419-4774-883B-F1F19C59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54D142-19E5-4821-BEE5-38848E2D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C50D-0A64-4323-AEB0-BE006612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478772B-375B-4FE1-8125-73B0F6AF3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0216DA-0FC4-4AAA-A441-491674535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89635-2ED7-4044-9B0B-843C0C11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29D-169F-4777-BCB1-C1FA0BF47863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F4500D-F05E-44A5-8829-E203DB10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76262F-C8C8-4E96-9920-B4653926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C50D-0A64-4323-AEB0-BE006612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3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0AED39-0974-46A2-A5A5-6437F969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BD6881-D08A-48DE-B5B7-8E5F023E9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56A6BA-E7EF-4449-ABC7-A0ED7670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29D-169F-4777-BCB1-C1FA0BF47863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93F08B-F22B-4189-A4EC-1DD9D49C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48C21D-3FD4-4170-9A52-8B214838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C50D-0A64-4323-AEB0-BE006612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7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F160F-9029-4CE8-A200-4D755B47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54ED0D-34BD-4AAB-81CD-19EBBD9D6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A08B43-1AA5-4341-8571-D817BE6C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29D-169F-4777-BCB1-C1FA0BF47863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A698A2-7DA7-47B9-86CA-AAB7E62B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18C1A6-54DA-4537-B6A2-4D82E24B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C50D-0A64-4323-AEB0-BE006612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B47370-52F1-4571-B2D1-AF826E41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F7FED1-1BCF-43D5-906B-2DFC4738B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9194A7-6000-4E43-A409-4E233AF62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47EE4C-7C87-4368-94D2-E77228B18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29D-169F-4777-BCB1-C1FA0BF47863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22571F-70AF-4E42-8D79-0F52E470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5C4C06-16C8-4104-AC0D-6745CD64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C50D-0A64-4323-AEB0-BE006612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771A89-C935-4549-B7EE-0B4A8FF6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BE4EC4-4FF9-4740-9FBB-F04575AE9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EBC3F5-F1B3-4C97-8539-193F63100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0AC9F59-4AC3-4328-BB5E-F47C308F0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C0D638-4C5C-4B8E-8BF8-EE2BE2AC9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7C2FC06-7858-4C08-9942-B0DE3C17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29D-169F-4777-BCB1-C1FA0BF47863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591098-10DF-4BFF-9415-CF8F58FE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0EB441-A812-43CB-9B1C-6EB2321C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C50D-0A64-4323-AEB0-BE006612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1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733D2A-591D-46DC-87FC-DF705223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77C197-FB04-4014-993A-3F324780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29D-169F-4777-BCB1-C1FA0BF47863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14CA20-2511-4EEA-8A99-9FA271A9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A25035-4A12-449B-916B-60CDB9D5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C50D-0A64-4323-AEB0-BE006612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7EF9A2F-D7B5-401D-A15F-C8967FA4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29D-169F-4777-BCB1-C1FA0BF47863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AA25BC7-418E-496D-937E-35672D6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28D769-EB1D-4450-8A0B-7A98D2F1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C50D-0A64-4323-AEB0-BE006612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7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F0FA0-CA55-408D-908B-A948EFB2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EAE3B8-3EAC-4D9C-8FE1-E28FF9D18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F8F791-60CA-4988-9AA8-7D4E89C01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191A15-3C46-4F65-A61E-E5F4C577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29D-169F-4777-BCB1-C1FA0BF47863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0F7332-F3E1-40D8-BE12-4C492C99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80BF0C-CFE6-43BD-9EB8-516C61A7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C50D-0A64-4323-AEB0-BE006612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2ABCE1-2307-4B9C-B5E5-10AE4D610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44E5CDC-8C22-40C4-A19F-2729B9386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D6F326-CB8F-478D-A2EF-0BC000786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4D4CA7-3F09-4460-8F43-9E0002FB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29D-169F-4777-BCB1-C1FA0BF47863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E2913B-32E1-4D8E-BD00-D0DB393A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535418-C375-4D20-A2AD-12B45611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C50D-0A64-4323-AEB0-BE006612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2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F39D8D-671F-45E6-9789-428A9DCA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129CC4-4406-458F-8C9B-03B83D4C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388B0D-9171-4983-B6DE-3E9D2E3A9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E29D-169F-4777-BCB1-C1FA0BF47863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8B44BA-178D-42D6-9D10-D21E28540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47304A-827B-4C11-88E3-7A547E40E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AC50D-0A64-4323-AEB0-BE006612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7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ydropower methane">
            <a:extLst>
              <a:ext uri="{FF2B5EF4-FFF2-40B4-BE49-F238E27FC236}">
                <a16:creationId xmlns:a16="http://schemas.microsoft.com/office/drawing/2014/main" xmlns="" id="{68D09D78-4480-4FE1-9A5E-A36E748FE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6" y="265714"/>
            <a:ext cx="6362700" cy="289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ydropower methane">
            <a:extLst>
              <a:ext uri="{FF2B5EF4-FFF2-40B4-BE49-F238E27FC236}">
                <a16:creationId xmlns:a16="http://schemas.microsoft.com/office/drawing/2014/main" xmlns="" id="{D20ABC14-CF90-4C25-BE3F-DA8F7EB91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3" y="3273203"/>
            <a:ext cx="5723569" cy="33730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hg emissions hydropower colorado river">
            <a:extLst>
              <a:ext uri="{FF2B5EF4-FFF2-40B4-BE49-F238E27FC236}">
                <a16:creationId xmlns:a16="http://schemas.microsoft.com/office/drawing/2014/main" xmlns="" id="{C435CE07-A7AE-486A-9BA9-4E2ECFE07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58" y="386419"/>
            <a:ext cx="3053026" cy="27748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343594-7896-4F6B-836C-24CC67109D8C}"/>
              </a:ext>
            </a:extLst>
          </p:cNvPr>
          <p:cNvSpPr txBox="1"/>
          <p:nvPr/>
        </p:nvSpPr>
        <p:spPr>
          <a:xfrm>
            <a:off x="7057374" y="63254"/>
            <a:ext cx="447212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PRPA Hydropower Facilities – 21% of portfolio</a:t>
            </a:r>
          </a:p>
          <a:p>
            <a:r>
              <a:rPr lang="en-US" dirty="0"/>
              <a:t>“emissions free resource” per PRPA website</a:t>
            </a:r>
          </a:p>
        </p:txBody>
      </p:sp>
      <p:pic>
        <p:nvPicPr>
          <p:cNvPr id="2" name="Picture 2" descr="screenshot-506">
            <a:extLst>
              <a:ext uri="{FF2B5EF4-FFF2-40B4-BE49-F238E27FC236}">
                <a16:creationId xmlns:a16="http://schemas.microsoft.com/office/drawing/2014/main" xmlns="" id="{486E90C2-E05F-478A-A8BF-7A46B269E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71" y="3273203"/>
            <a:ext cx="5446092" cy="346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1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E83B73-E85F-4195-9C63-8F826FEB2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77" y="1007694"/>
            <a:ext cx="5977700" cy="40421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A0D090-63FE-4FAF-B3C0-1696F5CAFEF0}"/>
              </a:ext>
            </a:extLst>
          </p:cNvPr>
          <p:cNvSpPr txBox="1"/>
          <p:nvPr/>
        </p:nvSpPr>
        <p:spPr>
          <a:xfrm flipH="1">
            <a:off x="4085004" y="3895249"/>
            <a:ext cx="160734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+ Hydropower</a:t>
            </a:r>
          </a:p>
          <a:p>
            <a:pPr algn="ctr"/>
            <a:r>
              <a:rPr lang="en-US" b="1" dirty="0"/>
              <a:t>Turbines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E5E3EA-15B6-4888-961E-B0CAE200BF5B}"/>
              </a:ext>
            </a:extLst>
          </p:cNvPr>
          <p:cNvSpPr txBox="1"/>
          <p:nvPr/>
        </p:nvSpPr>
        <p:spPr>
          <a:xfrm flipH="1">
            <a:off x="1049361" y="1510394"/>
            <a:ext cx="144670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+ Recreation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D0F05D-0F0F-4080-BA9D-8438C505FC78}"/>
              </a:ext>
            </a:extLst>
          </p:cNvPr>
          <p:cNvSpPr txBox="1"/>
          <p:nvPr/>
        </p:nvSpPr>
        <p:spPr>
          <a:xfrm flipH="1">
            <a:off x="6384323" y="225097"/>
            <a:ext cx="5626443" cy="63401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Reservoirs are described to have these uses:</a:t>
            </a:r>
          </a:p>
          <a:p>
            <a:endParaRPr lang="en-US" sz="1400" b="1" dirty="0"/>
          </a:p>
          <a:p>
            <a:pPr marL="342900" indent="-342900">
              <a:buAutoNum type="arabicParenR"/>
            </a:pPr>
            <a:r>
              <a:rPr lang="en-US" sz="1400" b="1" dirty="0"/>
              <a:t>Irrigation Water Supply</a:t>
            </a:r>
          </a:p>
          <a:p>
            <a:pPr marL="342900" indent="-342900">
              <a:buAutoNum type="arabicParenR"/>
            </a:pPr>
            <a:r>
              <a:rPr lang="en-US" sz="1400" b="1" dirty="0"/>
              <a:t>Municipal Water Supply</a:t>
            </a:r>
          </a:p>
          <a:p>
            <a:pPr marL="342900" indent="-342900">
              <a:buAutoNum type="arabicParenR"/>
            </a:pPr>
            <a:r>
              <a:rPr lang="en-US" sz="1400" b="1" dirty="0"/>
              <a:t>Shipping/Transportation</a:t>
            </a:r>
          </a:p>
          <a:p>
            <a:pPr marL="342900" indent="-342900">
              <a:buAutoNum type="arabicParenR"/>
            </a:pPr>
            <a:r>
              <a:rPr lang="en-US" sz="1400" b="1" dirty="0"/>
              <a:t>Flood Control</a:t>
            </a:r>
          </a:p>
          <a:p>
            <a:pPr marL="342900" indent="-342900">
              <a:buAutoNum type="arabicParenR"/>
            </a:pPr>
            <a:r>
              <a:rPr lang="en-US" sz="1400" b="1" dirty="0"/>
              <a:t>Hydropower</a:t>
            </a:r>
          </a:p>
          <a:p>
            <a:pPr marL="342900" indent="-342900">
              <a:buAutoNum type="arabicParenR"/>
            </a:pPr>
            <a:r>
              <a:rPr lang="en-US" sz="1400" b="1" dirty="0"/>
              <a:t>Recreation</a:t>
            </a:r>
          </a:p>
          <a:p>
            <a:pPr marL="342900" indent="-342900">
              <a:buAutoNum type="arabicParenR"/>
            </a:pPr>
            <a:endParaRPr lang="en-US" sz="1400" b="1" dirty="0"/>
          </a:p>
          <a:p>
            <a:r>
              <a:rPr lang="en-US" sz="1400" b="1" dirty="0"/>
              <a:t>- The majority of emissions from most hydropower reservoirs come from operating the turbines.</a:t>
            </a:r>
          </a:p>
          <a:p>
            <a:endParaRPr lang="en-US" sz="1400" b="1" dirty="0"/>
          </a:p>
          <a:p>
            <a:r>
              <a:rPr lang="en-US" sz="1400" b="1" dirty="0"/>
              <a:t>- The IHA protocol does not appear to rank the uses proportionally to emissions sources.</a:t>
            </a:r>
          </a:p>
          <a:p>
            <a:endParaRPr lang="en-US" sz="1400" b="1" dirty="0"/>
          </a:p>
          <a:p>
            <a:r>
              <a:rPr lang="en-US" sz="1400" b="1" dirty="0"/>
              <a:t>- A reservoir with large emissions (e.g. 1,000 kg CO2e/MWh) could have just one-sixth or less of those emissions attributed to hydropower through accounting measures, even though the primary use and source of the emissions is hydropower.</a:t>
            </a:r>
          </a:p>
          <a:p>
            <a:endParaRPr lang="en-US" sz="1400" b="1" dirty="0"/>
          </a:p>
          <a:p>
            <a:r>
              <a:rPr lang="en-US" sz="1400" b="1" dirty="0"/>
              <a:t>- The ISO standard for GHG life cycle inventories calls for attributing GHG emissions to their principal source activities, and/or ranking the emissions according to their primary use.</a:t>
            </a:r>
          </a:p>
          <a:p>
            <a:endParaRPr lang="en-US" sz="1400" b="1" dirty="0"/>
          </a:p>
          <a:p>
            <a:r>
              <a:rPr lang="en-US" sz="1400" b="1" dirty="0"/>
              <a:t>- The “uses” of reservoirs have historically been very loosely defined. For example, U.S. reservoirs built by the </a:t>
            </a:r>
            <a:r>
              <a:rPr lang="en-US" sz="1400" b="1" dirty="0" err="1"/>
              <a:t>BuRec</a:t>
            </a:r>
            <a:r>
              <a:rPr lang="en-US" sz="1400" b="1" dirty="0"/>
              <a:t>, which were primarily destined for irrigation water, could be administratively designated for “flood control”, allowing water deliveries to farmers at drastically lower reduced rates. This is described well in  </a:t>
            </a:r>
            <a:r>
              <a:rPr lang="en-US" sz="1400" b="1" i="1" dirty="0"/>
              <a:t>Cadillac Desert</a:t>
            </a:r>
            <a:r>
              <a:rPr lang="en-US" sz="1400" b="1" dirty="0"/>
              <a:t> by Marc Reisner.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0FDF02-F404-4830-92A2-CE55061374D2}"/>
              </a:ext>
            </a:extLst>
          </p:cNvPr>
          <p:cNvSpPr txBox="1"/>
          <p:nvPr/>
        </p:nvSpPr>
        <p:spPr>
          <a:xfrm flipH="1">
            <a:off x="3674919" y="1510394"/>
            <a:ext cx="144670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+ Shipping</a:t>
            </a:r>
          </a:p>
        </p:txBody>
      </p:sp>
    </p:spTree>
    <p:extLst>
      <p:ext uri="{BB962C8B-B14F-4D97-AF65-F5344CB8AC3E}">
        <p14:creationId xmlns:p14="http://schemas.microsoft.com/office/powerpoint/2010/main" val="40483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212</Words>
  <Application>Microsoft Macintosh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Easter</dc:creator>
  <cp:lastModifiedBy>Denning,Scott</cp:lastModifiedBy>
  <cp:revision>18</cp:revision>
  <dcterms:created xsi:type="dcterms:W3CDTF">2017-07-24T02:54:35Z</dcterms:created>
  <dcterms:modified xsi:type="dcterms:W3CDTF">2017-12-16T17:17:05Z</dcterms:modified>
</cp:coreProperties>
</file>