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jpeg" ContentType="image/jpeg"/>
  <Override PartName="/ppt/notesSlides/notesSlide15.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defTabSz="914400">
              <a:defRPr sz="1200"/>
            </a:pPr>
            <a:r>
              <a:t>To set the stage, this is a schematic of how I think about how humans drive climate change.  Mention LU.  Similar cycle could be used to portray the drivers of other GHGs and LUC.</a:t>
            </a:r>
          </a:p>
          <a:p>
            <a:pPr defTabSz="914400">
              <a:defRPr sz="1200"/>
            </a:pPr>
            <a:r>
              <a:t>Cheap energy: fossil fuels supply roughly 85% of the primary energy used worldwide in recent years.</a:t>
            </a:r>
          </a:p>
          <a:p>
            <a:pPr defTabSz="914400">
              <a:defRPr sz="1200"/>
            </a:pPr>
            <a:r>
              <a:t>CO2 Emissions: Burning of fossil fuels is the largest anthropogenic source of CO2 (~91%, land use is 9% but with much higher uncertainty). </a:t>
            </a:r>
          </a:p>
          <a:p>
            <a:pPr defTabSz="914400">
              <a:defRPr sz="1200"/>
            </a:pPr>
            <a:r>
              <a:t>CO2 in Atm:  Increasing levels of atmospheric CO2 are the primary cause of global warming and ocean acidification.</a:t>
            </a:r>
          </a:p>
          <a:p>
            <a:pPr defTabSz="914400">
              <a:defRPr sz="1200"/>
            </a:pPr>
          </a:p>
          <a:p>
            <a:pPr defTabSz="914400">
              <a:defRPr sz="1200"/>
            </a:pPr>
            <a:r>
              <a:t>I like breaking the cycle down this way because it also nicely organizes the options we have for dealing with the climate-carbon problem.  Different strategies break the cycle in different place.</a:t>
            </a:r>
          </a:p>
          <a:p>
            <a:pPr defTabSz="914400">
              <a:defRPr sz="1200"/>
            </a:pPr>
            <a:r>
              <a:t>Conservation:  Eat less meat.  Turn down the air conditioner.  Stay-cations.  There are many things we can collectively do to reduce our demand for goods and services.  Of course, not everyone lives in the US and conservation may not be a viable strategy in some places, but I’ll touch on that later in the talk.</a:t>
            </a:r>
          </a:p>
          <a:p>
            <a:pPr defTabSz="914400">
              <a:defRPr sz="1200"/>
            </a:pPr>
            <a:r>
              <a:t>Efficiency:  Buy a Prius.  Use fluorescent light bulbs.  Green buildings.  Efficiency is about getting more out of the energy we already use.</a:t>
            </a:r>
          </a:p>
          <a:p>
            <a:pPr defTabSz="914400">
              <a:defRPr sz="1200"/>
            </a:pPr>
            <a:r>
              <a:t>Carbon-free energy:  As we’ll talk about more in a moment, there’s little doubt that no matter our efforts to be efficient and use less, human demand for energy will continue to grow.  One way out of this cycle, then, is to generate energy from sources that don’t add CO2 to the atmosphere.</a:t>
            </a:r>
          </a:p>
          <a:p>
            <a:pPr defTabSz="914400">
              <a:defRPr sz="1200"/>
            </a:pPr>
            <a:r>
              <a:t>CCS: Similarly, we can use carbon-based energy but capture and store the produced CO2 out of the atmosphere.</a:t>
            </a:r>
          </a:p>
          <a:p>
            <a:pPr defTabSz="914400">
              <a:defRPr sz="1200"/>
            </a:pPr>
            <a:r>
              <a:t>Geoengineering:  Another approach that’s beginning to be discussed is actively intervening in the climate system by doing things like adding aerosols to the stratosphere to “manage” solar radiation.</a:t>
            </a:r>
          </a:p>
          <a:p>
            <a:pPr defTabSz="914400">
              <a:defRPr sz="1200"/>
            </a:pPr>
            <a:r>
              <a:t>Adaptation: Lastly, there may be ways to adapt to the changing climate that can lessen its negative effect on our well-being.</a:t>
            </a:r>
          </a:p>
          <a:p>
            <a:pPr defTabSz="914400">
              <a:defRPr sz="1200"/>
            </a:pPr>
            <a:r>
              <a:t>Suffering:  I didn’t label this last arrow, but I suppose it could say “suffering.”</a:t>
            </a:r>
          </a:p>
          <a:p>
            <a:pPr defTabSz="914400">
              <a:defRPr sz="1200"/>
            </a:pPr>
          </a:p>
          <a:p>
            <a:pPr defTabSz="914400">
              <a:defRPr sz="1200"/>
            </a:pPr>
            <a:r>
              <a:t>Today, I’ll be discussing some work I’ve done in the area of mitigation, which is what we label any efforts to avoid CO2 emissions.</a:t>
            </a:r>
          </a:p>
          <a:p>
            <a:pPr defTabSz="914400">
              <a:defRPr sz="1200"/>
            </a:pPr>
            <a:r>
              <a:t>I’m also interested in these areas of intervention and adaptation—assessing the downstream impacts and opportunities to reduce them, but most of my work to date is on the upstream drivers of emissions.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defTabSz="914400">
              <a:defRPr sz="1200"/>
            </a:pPr>
            <a:r>
              <a:t>To set the stage, this is a schematic of how I think about how humans drive climate change.  Mention LU.  Similar cycle could be used to portray the drivers of other GHGs and LUC.</a:t>
            </a:r>
          </a:p>
          <a:p>
            <a:pPr defTabSz="914400">
              <a:defRPr sz="1200"/>
            </a:pPr>
            <a:r>
              <a:t>Cheap energy: fossil fuels supply roughly 85% of the primary energy used worldwide in recent years.</a:t>
            </a:r>
          </a:p>
          <a:p>
            <a:pPr defTabSz="914400">
              <a:defRPr sz="1200"/>
            </a:pPr>
            <a:r>
              <a:t>CO2 Emissions: Burning of fossil fuels is the largest anthropogenic source of CO2 (~91%, land use is 9% but with much higher uncertainty). </a:t>
            </a:r>
          </a:p>
          <a:p>
            <a:pPr defTabSz="914400">
              <a:defRPr sz="1200"/>
            </a:pPr>
            <a:r>
              <a:t>CO2 in Atm:  Increasing levels of atmospheric CO2 are the primary cause of global warming and ocean acidification.</a:t>
            </a:r>
          </a:p>
          <a:p>
            <a:pPr defTabSz="914400">
              <a:defRPr sz="1200"/>
            </a:pPr>
          </a:p>
          <a:p>
            <a:pPr defTabSz="914400">
              <a:defRPr sz="1200"/>
            </a:pPr>
            <a:r>
              <a:t>I like breaking the cycle down this way because it also nicely organizes the options we have for dealing with the climate-carbon problem.  Different strategies break the cycle in different place.</a:t>
            </a:r>
          </a:p>
          <a:p>
            <a:pPr defTabSz="914400">
              <a:defRPr sz="1200"/>
            </a:pPr>
            <a:r>
              <a:t>Conservation:  Eat less meat.  Turn down the air conditioner.  Stay-cations.  There are many things we can collectively do to reduce our demand for goods and services.  Of course, not everyone lives in the US and conservation may not be a viable strategy in some places, but I’ll touch on that later in the talk.</a:t>
            </a:r>
          </a:p>
          <a:p>
            <a:pPr defTabSz="914400">
              <a:defRPr sz="1200"/>
            </a:pPr>
            <a:r>
              <a:t>Efficiency:  Buy a Prius.  Use fluorescent light bulbs.  Green buildings.  Efficiency is about getting more out of the energy we already use.</a:t>
            </a:r>
          </a:p>
          <a:p>
            <a:pPr defTabSz="914400">
              <a:defRPr sz="1200"/>
            </a:pPr>
            <a:r>
              <a:t>Carbon-free energy:  As we’ll talk about more in a moment, there’s little doubt that no matter our efforts to be efficient and use less, human demand for energy will continue to grow.  One way out of this cycle, then, is to generate energy from sources that don’t add CO2 to the atmosphere.</a:t>
            </a:r>
          </a:p>
          <a:p>
            <a:pPr defTabSz="914400">
              <a:defRPr sz="1200"/>
            </a:pPr>
            <a:r>
              <a:t>CCS: Similarly, we can use carbon-based energy but capture and store the produced CO2 out of the atmosphere.</a:t>
            </a:r>
          </a:p>
          <a:p>
            <a:pPr defTabSz="914400">
              <a:defRPr sz="1200"/>
            </a:pPr>
            <a:r>
              <a:t>Geoengineering:  Another approach that’s beginning to be discussed is actively intervening in the climate system by doing things like adding aerosols to the stratosphere to “manage” solar radiation.</a:t>
            </a:r>
          </a:p>
          <a:p>
            <a:pPr defTabSz="914400">
              <a:defRPr sz="1200"/>
            </a:pPr>
            <a:r>
              <a:t>Adaptation: Lastly, there may be ways to adapt to the changing climate that can lessen its negative effect on our well-being.</a:t>
            </a:r>
          </a:p>
          <a:p>
            <a:pPr defTabSz="914400">
              <a:defRPr sz="1200"/>
            </a:pPr>
            <a:r>
              <a:t>Suffering:  I didn’t label this last arrow, but I suppose it could say “suffering.”</a:t>
            </a:r>
          </a:p>
          <a:p>
            <a:pPr defTabSz="914400">
              <a:defRPr sz="1200"/>
            </a:pPr>
          </a:p>
          <a:p>
            <a:pPr defTabSz="914400">
              <a:defRPr sz="1200"/>
            </a:pPr>
            <a:r>
              <a:t>Today, I’ll be discussing some work I’ve done in the area of mitigation, which is what we label any efforts to avoid CO2 emissions.</a:t>
            </a:r>
          </a:p>
          <a:p>
            <a:pPr defTabSz="914400">
              <a:defRPr sz="1200"/>
            </a:pPr>
            <a:r>
              <a:t>I’m also interested in these areas of intervention and adaptation—assessing the downstream impacts and opportunities to reduce them, but most of my work to date is on the upstream drivers of emissions.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lnSpc>
                <a:spcPct val="100000"/>
              </a:lnSpc>
              <a:defRPr sz="1200">
                <a:latin typeface="Times New Roman"/>
                <a:ea typeface="Times New Roman"/>
                <a:cs typeface="Times New Roman"/>
                <a:sym typeface="Times New Roman"/>
              </a:defRPr>
            </a:pPr>
            <a:r>
              <a:t>But first, let</a:t>
            </a:r>
            <a:r>
              <a:t>’</a:t>
            </a:r>
            <a:r>
              <a:t>s talk about why anyone is even considering geoengineering.</a:t>
            </a:r>
          </a:p>
          <a:p>
            <a:pPr>
              <a:lnSpc>
                <a:spcPct val="100000"/>
              </a:lnSpc>
              <a:defRPr sz="1200">
                <a:latin typeface="Times New Roman"/>
                <a:ea typeface="Times New Roman"/>
                <a:cs typeface="Times New Roman"/>
                <a:sym typeface="Times New Roman"/>
              </a:defRPr>
            </a:pPr>
          </a:p>
          <a:p>
            <a:pPr>
              <a:lnSpc>
                <a:spcPct val="100000"/>
              </a:lnSpc>
              <a:defRPr sz="1200">
                <a:latin typeface="Times New Roman"/>
                <a:ea typeface="Times New Roman"/>
                <a:cs typeface="Times New Roman"/>
                <a:sym typeface="Times New Roman"/>
              </a:defRPr>
            </a:pPr>
            <a:r>
              <a:t>So, here</a:t>
            </a:r>
            <a:r>
              <a:t>’</a:t>
            </a:r>
            <a:r>
              <a:t>s a plot showing warming this century under a range of scenarios meant to span the range of plausible paths along which the world</a:t>
            </a:r>
            <a:r>
              <a:t>’</a:t>
            </a:r>
            <a:r>
              <a:t>s economy and population will develop.  What</a:t>
            </a:r>
            <a:r>
              <a:t>’</a:t>
            </a:r>
            <a:r>
              <a:t>s important here is not the path of any one of these scenarios (of course, specific future predictions of these sorts of things are notoriously bad), but that substantial warming occurs in every single projection.  Emissions reductions can reduce rates of warming, but there is simply to reasonable way for emissions reductions to start cooling this century.</a:t>
            </a:r>
          </a:p>
          <a:p>
            <a:pPr>
              <a:lnSpc>
                <a:spcPct val="100000"/>
              </a:lnSpc>
              <a:defRPr sz="1200">
                <a:latin typeface="Times New Roman"/>
                <a:ea typeface="Times New Roman"/>
                <a:cs typeface="Times New Roman"/>
                <a:sym typeface="Times New Roman"/>
              </a:defRPr>
            </a:pPr>
          </a:p>
          <a:p>
            <a:pPr>
              <a:lnSpc>
                <a:spcPct val="100000"/>
              </a:lnSpc>
              <a:defRPr sz="1200">
                <a:latin typeface="Times New Roman"/>
                <a:ea typeface="Times New Roman"/>
                <a:cs typeface="Times New Roman"/>
                <a:sym typeface="Times New Roman"/>
              </a:defRPr>
            </a:pPr>
            <a:r>
              <a:t>No one doing research on the topic of geoengineering thinks that it is a replacement for reducing emissions.  However, given the unavoidable reality of ongoing warming, it</a:t>
            </a:r>
            <a:r>
              <a:t>’</a:t>
            </a:r>
            <a:r>
              <a:t>s being suggested that we need an emergency response system.  In other words, what do we do if in 2040 or 2060 there were a climate crisis, say widespread famine or Greenland starts suddenly sliding off into the North Atlantic.  A metaphor might be flood insurance--living in New Orleans, no one is opposed to building levees to hold back the water, but it seems prudent to have a back-up plan if the levees fail.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a:lnSpc>
                <a:spcPct val="100000"/>
              </a:lnSpc>
              <a:defRPr sz="1200">
                <a:latin typeface="Times New Roman"/>
                <a:ea typeface="Times New Roman"/>
                <a:cs typeface="Times New Roman"/>
                <a:sym typeface="Times New Roman"/>
              </a:defRPr>
            </a:pPr>
            <a:r>
              <a:t>So with at least some explanation of why, let</a:t>
            </a:r>
            <a:r>
              <a:t>’</a:t>
            </a:r>
            <a:r>
              <a:t>s look at </a:t>
            </a:r>
            <a:r>
              <a:rPr i="1"/>
              <a:t>how</a:t>
            </a:r>
            <a:r>
              <a:t> it</a:t>
            </a:r>
            <a:r>
              <a:t>’</a:t>
            </a:r>
            <a:r>
              <a:t>s been suggested we might intervene.</a:t>
            </a:r>
            <a:endParaRPr>
              <a:latin typeface="Adobe Caslon Pro"/>
              <a:ea typeface="Adobe Caslon Pro"/>
              <a:cs typeface="Adobe Caslon Pro"/>
              <a:sym typeface="Adobe Caslon Pro"/>
            </a:endParaRPr>
          </a:p>
          <a:p>
            <a:pPr>
              <a:lnSpc>
                <a:spcPct val="100000"/>
              </a:lnSpc>
              <a:spcBef>
                <a:spcPts val="1200"/>
              </a:spcBef>
              <a:defRPr sz="1200">
                <a:latin typeface="Adobe Caslon Pro"/>
                <a:ea typeface="Adobe Caslon Pro"/>
                <a:cs typeface="Adobe Caslon Pro"/>
                <a:sym typeface="Adobe Caslon Pro"/>
              </a:defRPr>
            </a:pPr>
            <a:r>
              <a:t>Here</a:t>
            </a:r>
            <a:r>
              <a:rPr>
                <a:latin typeface="Times New Roman"/>
                <a:ea typeface="Times New Roman"/>
                <a:cs typeface="Times New Roman"/>
                <a:sym typeface="Times New Roman"/>
              </a:rPr>
              <a:t>’</a:t>
            </a:r>
            <a:r>
              <a:t>s the earth, warmed by incoming solar radiation, with some of the heat trapped by greenhouse gases in the atmosphere.  Four main ways to deal with the problem of warming due to increasing GHGs:</a:t>
            </a:r>
          </a:p>
          <a:p>
            <a:pPr>
              <a:lnSpc>
                <a:spcPct val="100000"/>
              </a:lnSpc>
              <a:spcBef>
                <a:spcPts val="1200"/>
              </a:spcBef>
              <a:defRPr sz="1200">
                <a:latin typeface="Adobe Caslon Pro"/>
                <a:ea typeface="Adobe Caslon Pro"/>
                <a:cs typeface="Adobe Caslon Pro"/>
                <a:sym typeface="Adobe Caslon Pro"/>
              </a:defRPr>
            </a:pPr>
            <a:r>
              <a:t>1- decrease demand for energy (efficiency/conservation/pop. control)</a:t>
            </a:r>
            <a:br/>
            <a:r>
              <a:rPr>
                <a:latin typeface="Times New Roman"/>
                <a:ea typeface="Times New Roman"/>
                <a:cs typeface="Times New Roman"/>
                <a:sym typeface="Times New Roman"/>
              </a:rPr>
              <a:t>2- generate energy without CO2 (reduce carbon intensity)</a:t>
            </a:r>
            <a:br>
              <a:rPr>
                <a:latin typeface="Times New Roman"/>
                <a:ea typeface="Times New Roman"/>
                <a:cs typeface="Times New Roman"/>
                <a:sym typeface="Times New Roman"/>
              </a:rPr>
            </a:br>
            <a:r>
              <a:rPr>
                <a:latin typeface="Times New Roman"/>
                <a:ea typeface="Times New Roman"/>
                <a:cs typeface="Times New Roman"/>
                <a:sym typeface="Times New Roman"/>
              </a:rPr>
              <a:t>3- Remove CO2 from the atmosphere</a:t>
            </a:r>
            <a:br>
              <a:rPr>
                <a:latin typeface="Times New Roman"/>
                <a:ea typeface="Times New Roman"/>
                <a:cs typeface="Times New Roman"/>
                <a:sym typeface="Times New Roman"/>
              </a:rPr>
            </a:br>
            <a:r>
              <a:rPr>
                <a:latin typeface="Times New Roman"/>
                <a:ea typeface="Times New Roman"/>
                <a:cs typeface="Times New Roman"/>
                <a:sym typeface="Times New Roman"/>
              </a:rPr>
              <a:t>4- Reflect solar radiation</a:t>
            </a:r>
          </a:p>
          <a:p>
            <a:pPr>
              <a:lnSpc>
                <a:spcPct val="100000"/>
              </a:lnSpc>
              <a:spcBef>
                <a:spcPts val="1200"/>
              </a:spcBef>
              <a:defRPr sz="1200">
                <a:latin typeface="Adobe Caslon Pro"/>
                <a:ea typeface="Adobe Caslon Pro"/>
                <a:cs typeface="Adobe Caslon Pro"/>
                <a:sym typeface="Adobe Caslon Pro"/>
              </a:defRPr>
            </a:pPr>
            <a:r>
              <a:t>Another metaphor could be helpful:  the same process accounts for how hot the inside of your car can be after it has been parked in the sun for a few hours.  Using this metaphor, you could think of efforts to reduce greenhouse gas emissions or remove them from the atmosphere are trying to roll down the windows of the car.  </a:t>
            </a:r>
            <a:r>
              <a:rPr>
                <a:latin typeface="Times New Roman"/>
                <a:ea typeface="Times New Roman"/>
                <a:cs typeface="Times New Roman"/>
                <a:sym typeface="Times New Roman"/>
              </a:rPr>
              <a:t>“</a:t>
            </a:r>
            <a:r>
              <a:t>Sunblock</a:t>
            </a:r>
            <a:r>
              <a:rPr>
                <a:latin typeface="Times New Roman"/>
                <a:ea typeface="Times New Roman"/>
                <a:cs typeface="Times New Roman"/>
                <a:sym typeface="Times New Roman"/>
              </a:rPr>
              <a:t>”</a:t>
            </a:r>
            <a:r>
              <a:t> or solar radiation management (SRM) strategies are instead about parking in the shade.</a:t>
            </a:r>
          </a:p>
          <a:p>
            <a:pPr>
              <a:lnSpc>
                <a:spcPct val="100000"/>
              </a:lnSpc>
              <a:spcBef>
                <a:spcPts val="1200"/>
              </a:spcBef>
              <a:defRPr sz="1200">
                <a:latin typeface="Adobe Caslon Pro"/>
                <a:ea typeface="Adobe Caslon Pro"/>
                <a:cs typeface="Adobe Caslon Pro"/>
                <a:sym typeface="Adobe Caslon Pro"/>
              </a:defRPr>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lnSpc>
                <a:spcPct val="100000"/>
              </a:lnSpc>
              <a:defRPr sz="1200">
                <a:latin typeface="Times New Roman"/>
                <a:ea typeface="Times New Roman"/>
                <a:cs typeface="Times New Roman"/>
                <a:sym typeface="Times New Roman"/>
              </a:defRPr>
            </a:pPr>
            <a:r>
              <a:t>We have the benefit of natural experiments like this.  For several years after the eruption of Mt. Pinatubo in 1991, we observed global cooling (as well as reductions in stream runoff, e.g. Ganges lowest in history).</a:t>
            </a:r>
          </a:p>
          <a:p>
            <a:pPr>
              <a:lnSpc>
                <a:spcPct val="100000"/>
              </a:lnSpc>
              <a:defRPr sz="1200">
                <a:latin typeface="Times New Roman"/>
                <a:ea typeface="Times New Roman"/>
                <a:cs typeface="Times New Roman"/>
                <a:sym typeface="Times New Roman"/>
              </a:defRPr>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From http://earthobservatory.nasa.gov/Study/AstronautPinatubo/astronaut_pinatubo2.html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sldImg"/>
          </p:nvPr>
        </p:nvSpPr>
        <p:spPr>
          <a:prstGeom prst="rect">
            <a:avLst/>
          </a:prstGeom>
        </p:spPr>
        <p:txBody>
          <a:bodyPr/>
          <a:lstStyle/>
          <a:p>
            <a:pPr/>
          </a:p>
        </p:txBody>
      </p:sp>
      <p:sp>
        <p:nvSpPr>
          <p:cNvPr id="389" name="Shape 389"/>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Might be $1B, but this is 3-4 orders of magnitude less than even the most sanguine estimates of transitioning the energy system.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Like nukes, heat water to make steam.</a:t>
            </a:r>
          </a:p>
          <a:p>
            <a:pPr/>
            <a:r>
              <a:t>Unlike nukes, no nuclear waste left behind. Lower maintenance costs per lifetime expected.</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Link to the power density concept.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How fast are the average wind speeds along our coast?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defTabSz="914400">
              <a:defRPr sz="1200"/>
            </a:pPr>
            <a:r>
              <a:t>To set the stage, this is a schematic of how I think about how humans drive climate change.  Mention LU.  Similar cycle could be used to portray the drivers of other GHGs and LUC.</a:t>
            </a:r>
          </a:p>
          <a:p>
            <a:pPr defTabSz="914400">
              <a:defRPr sz="1200"/>
            </a:pPr>
            <a:r>
              <a:t>Cheap energy: fossil fuels supply roughly 85% of the primary energy used worldwide in recent years.</a:t>
            </a:r>
          </a:p>
          <a:p>
            <a:pPr defTabSz="914400">
              <a:defRPr sz="1200"/>
            </a:pPr>
            <a:r>
              <a:t>CO2 Emissions: Burning of fossil fuels is the largest anthropogenic source of CO2 (~91%, land use is 9% but with much higher uncertainty). </a:t>
            </a:r>
          </a:p>
          <a:p>
            <a:pPr defTabSz="914400">
              <a:defRPr sz="1200"/>
            </a:pPr>
            <a:r>
              <a:t>CO2 in Atm:  Increasing levels of atmospheric CO2 are the primary cause of global warming and ocean acidification.</a:t>
            </a:r>
          </a:p>
          <a:p>
            <a:pPr defTabSz="914400">
              <a:defRPr sz="1200"/>
            </a:pPr>
          </a:p>
          <a:p>
            <a:pPr defTabSz="914400">
              <a:defRPr sz="1200"/>
            </a:pPr>
            <a:r>
              <a:t>I like breaking the cycle down this way because it also nicely organizes the options we have for dealing with the climate-carbon problem.  Different strategies break the cycle in different place.</a:t>
            </a:r>
          </a:p>
          <a:p>
            <a:pPr defTabSz="914400">
              <a:defRPr sz="1200"/>
            </a:pPr>
            <a:r>
              <a:t>Conservation:  Eat less meat.  Turn down the air conditioner.  Stay-cations.  There are many things we can collectively do to reduce our demand for goods and services.  Of course, not everyone lives in the US and conservation may not be a viable strategy in some places, but I’ll touch on that later in the talk.</a:t>
            </a:r>
          </a:p>
          <a:p>
            <a:pPr defTabSz="914400">
              <a:defRPr sz="1200"/>
            </a:pPr>
            <a:r>
              <a:t>Efficiency:  Buy a Prius.  Use fluorescent light bulbs.  Green buildings.  Efficiency is about getting more out of the energy we already use.</a:t>
            </a:r>
          </a:p>
          <a:p>
            <a:pPr defTabSz="914400">
              <a:defRPr sz="1200"/>
            </a:pPr>
            <a:r>
              <a:t>Carbon-free energy:  As we’ll talk about more in a moment, there’s little doubt that no matter our efforts to be efficient and use less, human demand for energy will continue to grow.  One way out of this cycle, then, is to generate energy from sources that don’t add CO2 to the atmosphere.</a:t>
            </a:r>
          </a:p>
          <a:p>
            <a:pPr defTabSz="914400">
              <a:defRPr sz="1200"/>
            </a:pPr>
            <a:r>
              <a:t>CCS: Similarly, we can use carbon-based energy but capture and store the produced CO2 out of the atmosphere.</a:t>
            </a:r>
          </a:p>
          <a:p>
            <a:pPr defTabSz="914400">
              <a:defRPr sz="1200"/>
            </a:pPr>
            <a:r>
              <a:t>Geoengineering:  Another approach that’s beginning to be discussed is actively intervening in the climate system by doing things like adding aerosols to the stratosphere to “manage” solar radiation.</a:t>
            </a:r>
          </a:p>
          <a:p>
            <a:pPr defTabSz="914400">
              <a:defRPr sz="1200"/>
            </a:pPr>
            <a:r>
              <a:t>Adaptation: Lastly, there may be ways to adapt to the changing climate that can lessen its negative effect on our well-being.</a:t>
            </a:r>
          </a:p>
          <a:p>
            <a:pPr defTabSz="914400">
              <a:defRPr sz="1200"/>
            </a:pPr>
            <a:r>
              <a:t>Suffering:  I didn’t label this last arrow, but I suppose it could say “suffering.”</a:t>
            </a:r>
          </a:p>
          <a:p>
            <a:pPr defTabSz="914400">
              <a:defRPr sz="1200"/>
            </a:pPr>
          </a:p>
          <a:p>
            <a:pPr defTabSz="914400">
              <a:defRPr sz="1200"/>
            </a:pPr>
            <a:r>
              <a:t>Today, I’ll be discussing some work I’ve done in the area of mitigation, which is what we label any efforts to avoid CO2 emissions.</a:t>
            </a:r>
          </a:p>
          <a:p>
            <a:pPr defTabSz="914400">
              <a:defRPr sz="1200"/>
            </a:pPr>
            <a:r>
              <a:t>I’m also interested in these areas of intervention and adaptation—assessing the downstream impacts and opportunities to reduce them, but most of my work to date is on the upstream drivers of emissions.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a:p>
        </p:txBody>
      </p:sp>
      <p:sp>
        <p:nvSpPr>
          <p:cNvPr id="230" name="Shape 230"/>
          <p:cNvSpPr/>
          <p:nvPr>
            <p:ph type="body" sz="quarter" idx="1"/>
          </p:nvPr>
        </p:nvSpPr>
        <p:spPr>
          <a:prstGeom prst="rect">
            <a:avLst/>
          </a:prstGeom>
        </p:spPr>
        <p:txBody>
          <a:bodyPr/>
          <a:lstStyle/>
          <a:p>
            <a:pPr/>
            <a:r>
              <a:t>Costs - new pipelines (1.2X as many as we already have for oil infrastructure).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r>
              <a:t>Costs - new pipelines (1.2X as many as we already have for oil infrastructure).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a:p>
        </p:txBody>
      </p:sp>
      <p:sp>
        <p:nvSpPr>
          <p:cNvPr id="255" name="Shape 255"/>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Up until the price crash, was cClose to parity with oil or gas.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defTabSz="914400">
              <a:defRPr sz="1200"/>
            </a:pPr>
            <a:r>
              <a:t>To set the stage, this is a schematic of how I think about how humans drive climate change.  Mention LU.  Similar cycle could be used to portray the drivers of other GHGs and LUC.</a:t>
            </a:r>
          </a:p>
          <a:p>
            <a:pPr defTabSz="914400">
              <a:defRPr sz="1200"/>
            </a:pPr>
            <a:r>
              <a:t>Cheap energy: fossil fuels supply roughly 85% of the primary energy used worldwide in recent years.</a:t>
            </a:r>
          </a:p>
          <a:p>
            <a:pPr defTabSz="914400">
              <a:defRPr sz="1200"/>
            </a:pPr>
            <a:r>
              <a:t>CO2 Emissions: Burning of fossil fuels is the largest anthropogenic source of CO2 (~91%, land use is 9% but with much higher uncertainty). </a:t>
            </a:r>
          </a:p>
          <a:p>
            <a:pPr defTabSz="914400">
              <a:defRPr sz="1200"/>
            </a:pPr>
            <a:r>
              <a:t>CO2 in Atm:  Increasing levels of atmospheric CO2 are the primary cause of global warming and ocean acidification.</a:t>
            </a:r>
          </a:p>
          <a:p>
            <a:pPr defTabSz="914400">
              <a:defRPr sz="1200"/>
            </a:pPr>
          </a:p>
          <a:p>
            <a:pPr defTabSz="914400">
              <a:defRPr sz="1200"/>
            </a:pPr>
            <a:r>
              <a:t>I like breaking the cycle down this way because it also nicely organizes the options we have for dealing with the climate-carbon problem.  Different strategies break the cycle in different place.</a:t>
            </a:r>
          </a:p>
          <a:p>
            <a:pPr defTabSz="914400">
              <a:defRPr sz="1200"/>
            </a:pPr>
            <a:r>
              <a:t>Conservation:  Eat less meat.  Turn down the air conditioner.  Stay-cations.  There are many things we can collectively do to reduce our demand for goods and services.  Of course, not everyone lives in the US and conservation may not be a viable strategy in some places, but I’ll touch on that later in the talk.</a:t>
            </a:r>
          </a:p>
          <a:p>
            <a:pPr defTabSz="914400">
              <a:defRPr sz="1200"/>
            </a:pPr>
            <a:r>
              <a:t>Efficiency:  Buy a Prius.  Use fluorescent light bulbs.  Green buildings.  Efficiency is about getting more out of the energy we already use.</a:t>
            </a:r>
          </a:p>
          <a:p>
            <a:pPr defTabSz="914400">
              <a:defRPr sz="1200"/>
            </a:pPr>
            <a:r>
              <a:t>Carbon-free energy:  As we’ll talk about more in a moment, there’s little doubt that no matter our efforts to be efficient and use less, human demand for energy will continue to grow.  One way out of this cycle, then, is to generate energy from sources that don’t add CO2 to the atmosphere.</a:t>
            </a:r>
          </a:p>
          <a:p>
            <a:pPr defTabSz="914400">
              <a:defRPr sz="1200"/>
            </a:pPr>
            <a:r>
              <a:t>CCS: Similarly, we can use carbon-based energy but capture and store the produced CO2 out of the atmosphere.</a:t>
            </a:r>
          </a:p>
          <a:p>
            <a:pPr defTabSz="914400">
              <a:defRPr sz="1200"/>
            </a:pPr>
            <a:r>
              <a:t>Geoengineering:  Another approach that’s beginning to be discussed is actively intervening in the climate system by doing things like adding aerosols to the stratosphere to “manage” solar radiation.</a:t>
            </a:r>
          </a:p>
          <a:p>
            <a:pPr defTabSz="914400">
              <a:defRPr sz="1200"/>
            </a:pPr>
            <a:r>
              <a:t>Adaptation: Lastly, there may be ways to adapt to the changing climate that can lessen its negative effect on our well-being.</a:t>
            </a:r>
          </a:p>
          <a:p>
            <a:pPr defTabSz="914400">
              <a:defRPr sz="1200"/>
            </a:pPr>
            <a:r>
              <a:t>Suffering:  I didn’t label this last arrow, but I suppose it could say “suffering.”</a:t>
            </a:r>
          </a:p>
          <a:p>
            <a:pPr defTabSz="914400">
              <a:defRPr sz="1200"/>
            </a:pPr>
          </a:p>
          <a:p>
            <a:pPr defTabSz="914400">
              <a:defRPr sz="1200"/>
            </a:pPr>
            <a:r>
              <a:t>Today, I’ll be discussing some work I’ve done in the area of mitigation, which is what we label any efforts to avoid CO2 emissions.</a:t>
            </a:r>
          </a:p>
          <a:p>
            <a:pPr defTabSz="914400">
              <a:defRPr sz="1200"/>
            </a:pPr>
            <a:r>
              <a:t>I’m also interested in these areas of intervention and adaptation—assessing the downstream impacts and opportunities to reduce them, but most of my work to date is on the upstream drivers of emissions.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17" name="Shape 117"/>
          <p:cNvSpPr/>
          <p:nvPr>
            <p:ph type="title"/>
          </p:nvPr>
        </p:nvSpPr>
        <p:spPr>
          <a:xfrm>
            <a:off x="650239" y="390596"/>
            <a:ext cx="11704322" cy="1625601"/>
          </a:xfrm>
          <a:prstGeom prst="rect">
            <a:avLst/>
          </a:prstGeom>
        </p:spPr>
        <p:txBody>
          <a:bodyPr lIns="65023" tIns="65023" rIns="65023" bIns="65023"/>
          <a:lstStyle>
            <a:lvl1pPr defTabSz="650240">
              <a:defRPr sz="6200">
                <a:solidFill>
                  <a:srgbClr val="000000"/>
                </a:solidFill>
                <a:latin typeface="Calibri"/>
                <a:ea typeface="Calibri"/>
                <a:cs typeface="Calibri"/>
                <a:sym typeface="Calibri"/>
              </a:defRPr>
            </a:lvl1pPr>
          </a:lstStyle>
          <a:p>
            <a:pPr/>
            <a:r>
              <a:t>Title Text</a:t>
            </a:r>
          </a:p>
        </p:txBody>
      </p:sp>
      <p:sp>
        <p:nvSpPr>
          <p:cNvPr id="118" name="Shape 118"/>
          <p:cNvSpPr/>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solidFill>
                  <a:srgbClr val="000000"/>
                </a:solidFill>
                <a:latin typeface="Calibri"/>
                <a:ea typeface="Calibri"/>
                <a:cs typeface="Calibri"/>
                <a:sym typeface="Calibri"/>
              </a:defRPr>
            </a:lvl1pPr>
            <a:lvl2pPr marL="906235" indent="-449035" defTabSz="650240">
              <a:spcBef>
                <a:spcPts val="1000"/>
              </a:spcBef>
              <a:buSzPct val="100000"/>
              <a:buFont typeface="Arial"/>
              <a:buChar char="–"/>
              <a:defRPr sz="4400">
                <a:solidFill>
                  <a:srgbClr val="000000"/>
                </a:solidFill>
                <a:latin typeface="Calibri"/>
                <a:ea typeface="Calibri"/>
                <a:cs typeface="Calibri"/>
                <a:sym typeface="Calibri"/>
              </a:defRPr>
            </a:lvl2pPr>
            <a:lvl3pPr indent="-419100" defTabSz="650240">
              <a:spcBef>
                <a:spcPts val="1000"/>
              </a:spcBef>
              <a:buSzPct val="100000"/>
              <a:buFont typeface="Arial"/>
              <a:defRPr sz="4400">
                <a:solidFill>
                  <a:srgbClr val="000000"/>
                </a:solidFill>
                <a:latin typeface="Calibri"/>
                <a:ea typeface="Calibri"/>
                <a:cs typeface="Calibri"/>
                <a:sym typeface="Calibri"/>
              </a:defRPr>
            </a:lvl3pPr>
            <a:lvl4pPr marL="1874520" indent="-502920" defTabSz="650240">
              <a:spcBef>
                <a:spcPts val="1000"/>
              </a:spcBef>
              <a:buSzPct val="100000"/>
              <a:buFont typeface="Arial"/>
              <a:buChar char="–"/>
              <a:defRPr sz="4400">
                <a:solidFill>
                  <a:srgbClr val="000000"/>
                </a:solidFill>
                <a:latin typeface="Calibri"/>
                <a:ea typeface="Calibri"/>
                <a:cs typeface="Calibri"/>
                <a:sym typeface="Calibri"/>
              </a:defRPr>
            </a:lvl4pPr>
            <a:lvl5pPr marL="2331720" indent="-502920" defTabSz="650240">
              <a:spcBef>
                <a:spcPts val="1000"/>
              </a:spcBef>
              <a:buSzPct val="100000"/>
              <a:buFont typeface="Arial"/>
              <a:buChar char="»"/>
              <a:defRPr sz="4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26" name="Shape 126"/>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133" name="Shape 133"/>
          <p:cNvSpPr/>
          <p:nvPr>
            <p:ph type="title"/>
          </p:nvPr>
        </p:nvSpPr>
        <p:spPr>
          <a:xfrm>
            <a:off x="650239" y="390596"/>
            <a:ext cx="11704322" cy="1625601"/>
          </a:xfrm>
          <a:prstGeom prst="rect">
            <a:avLst/>
          </a:prstGeom>
        </p:spPr>
        <p:txBody>
          <a:bodyPr lIns="65023" tIns="65023" rIns="65023" bIns="65023"/>
          <a:lstStyle>
            <a:lvl1pPr defTabSz="650240">
              <a:defRPr sz="6200">
                <a:solidFill>
                  <a:srgbClr val="000000"/>
                </a:solidFill>
                <a:latin typeface="Calibri"/>
                <a:ea typeface="Calibri"/>
                <a:cs typeface="Calibri"/>
                <a:sym typeface="Calibri"/>
              </a:defRPr>
            </a:lvl1pPr>
          </a:lstStyle>
          <a:p>
            <a:pPr/>
            <a:r>
              <a:t>Title Text</a:t>
            </a:r>
          </a:p>
        </p:txBody>
      </p:sp>
      <p:sp>
        <p:nvSpPr>
          <p:cNvPr id="134" name="Shape 134"/>
          <p:cNvSpPr/>
          <p:nvPr>
            <p:ph type="sldNum" sz="quarter" idx="2"/>
          </p:nvPr>
        </p:nvSpPr>
        <p:spPr>
          <a:xfrm>
            <a:off x="12005833" y="9114112"/>
            <a:ext cx="348727"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tif"/><Relationship Id="rId4" Type="http://schemas.openxmlformats.org/officeDocument/2006/relationships/image" Target="../media/image11.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tif"/><Relationship Id="rId4"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 Id="rId3" Type="http://schemas.openxmlformats.org/officeDocument/2006/relationships/image" Target="../media/image2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tif"/><Relationship Id="rId4" Type="http://schemas.openxmlformats.org/officeDocument/2006/relationships/image" Target="../media/image25.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tif"/><Relationship Id="rId4" Type="http://schemas.openxmlformats.org/officeDocument/2006/relationships/image" Target="../media/image26.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33.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 Id="rId3" Type="http://schemas.openxmlformats.org/officeDocument/2006/relationships/image" Target="../media/image38.png"/><Relationship Id="rId4" Type="http://schemas.openxmlformats.org/officeDocument/2006/relationships/image" Target="../media/image39.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tif"/></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ctrTitle"/>
          </p:nvPr>
        </p:nvSpPr>
        <p:spPr>
          <a:prstGeom prst="rect">
            <a:avLst/>
          </a:prstGeom>
        </p:spPr>
        <p:txBody>
          <a:bodyPr/>
          <a:lstStyle/>
          <a:p>
            <a:pPr/>
            <a:r>
              <a:t>ESS Lecture 24</a:t>
            </a:r>
          </a:p>
        </p:txBody>
      </p:sp>
      <p:sp>
        <p:nvSpPr>
          <p:cNvPr id="144" name="Shape 144"/>
          <p:cNvSpPr/>
          <p:nvPr>
            <p:ph type="subTitle" sz="quarter" idx="1"/>
          </p:nvPr>
        </p:nvSpPr>
        <p:spPr>
          <a:xfrm>
            <a:off x="1270000" y="5029200"/>
            <a:ext cx="10464800" cy="2411656"/>
          </a:xfrm>
          <a:prstGeom prst="rect">
            <a:avLst/>
          </a:prstGeom>
        </p:spPr>
        <p:txBody>
          <a:bodyPr/>
          <a:lstStyle/>
          <a:p>
            <a:pPr defTabSz="338835">
              <a:defRPr sz="4987"/>
            </a:pPr>
            <a:r>
              <a:t>Solutions to climate change</a:t>
            </a:r>
          </a:p>
          <a:p>
            <a:pPr defTabSz="338835">
              <a:defRPr sz="4987"/>
            </a:pPr>
            <a:r>
              <a:t>Closing statements.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pasted-image.tiff"/>
          <p:cNvPicPr>
            <a:picLocks noChangeAspect="1"/>
          </p:cNvPicPr>
          <p:nvPr/>
        </p:nvPicPr>
        <p:blipFill>
          <a:blip r:embed="rId2">
            <a:extLst/>
          </a:blip>
          <a:stretch>
            <a:fillRect/>
          </a:stretch>
        </p:blipFill>
        <p:spPr>
          <a:xfrm>
            <a:off x="1093820" y="1255319"/>
            <a:ext cx="11216802" cy="7810653"/>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asted-image.tiff"/>
          <p:cNvPicPr>
            <a:picLocks noChangeAspect="1"/>
          </p:cNvPicPr>
          <p:nvPr/>
        </p:nvPicPr>
        <p:blipFill>
          <a:blip r:embed="rId2">
            <a:extLst/>
          </a:blip>
          <a:stretch>
            <a:fillRect/>
          </a:stretch>
        </p:blipFill>
        <p:spPr>
          <a:xfrm>
            <a:off x="193473" y="0"/>
            <a:ext cx="12617854"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6" name="pasted-image.pdf"/>
          <p:cNvPicPr>
            <a:picLocks noChangeAspect="1"/>
          </p:cNvPicPr>
          <p:nvPr/>
        </p:nvPicPr>
        <p:blipFill>
          <a:blip r:embed="rId2">
            <a:extLst/>
          </a:blip>
          <a:stretch>
            <a:fillRect/>
          </a:stretch>
        </p:blipFill>
        <p:spPr>
          <a:xfrm>
            <a:off x="413702" y="310276"/>
            <a:ext cx="12177396" cy="9133048"/>
          </a:xfrm>
          <a:prstGeom prst="rect">
            <a:avLst/>
          </a:prstGeom>
          <a:ln w="12700">
            <a:miter lim="400000"/>
          </a:ln>
        </p:spPr>
      </p:pic>
      <p:sp>
        <p:nvSpPr>
          <p:cNvPr id="197" name="Shape 197"/>
          <p:cNvSpPr/>
          <p:nvPr/>
        </p:nvSpPr>
        <p:spPr>
          <a:xfrm>
            <a:off x="556304" y="430829"/>
            <a:ext cx="3314701"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Offshore wind.</a:t>
            </a:r>
          </a:p>
        </p:txBody>
      </p:sp>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pasted-image.pdf"/>
          <p:cNvPicPr>
            <a:picLocks noChangeAspect="1"/>
          </p:cNvPicPr>
          <p:nvPr/>
        </p:nvPicPr>
        <p:blipFill>
          <a:blip r:embed="rId2">
            <a:extLst/>
          </a:blip>
          <a:stretch>
            <a:fillRect/>
          </a:stretch>
        </p:blipFill>
        <p:spPr>
          <a:xfrm>
            <a:off x="327623" y="796682"/>
            <a:ext cx="12349554" cy="8160236"/>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body" idx="1"/>
          </p:nvPr>
        </p:nvSpPr>
        <p:spPr>
          <a:xfrm>
            <a:off x="1311528" y="970809"/>
            <a:ext cx="11099801" cy="7213601"/>
          </a:xfrm>
          <a:prstGeom prst="rect">
            <a:avLst/>
          </a:prstGeom>
        </p:spPr>
        <p:txBody>
          <a:bodyPr/>
          <a:lstStyle/>
          <a:p>
            <a:pPr/>
            <a:r>
              <a:t>Regrigerator</a:t>
            </a:r>
          </a:p>
          <a:p>
            <a:pPr/>
            <a:r>
              <a:t>Vacuum cleaner</a:t>
            </a:r>
          </a:p>
          <a:p>
            <a:pPr/>
            <a:r>
              <a:t>Lawn mower</a:t>
            </a:r>
          </a:p>
          <a:p>
            <a:pPr/>
            <a:r>
              <a:t>Blender</a:t>
            </a:r>
          </a:p>
        </p:txBody>
      </p:sp>
      <p:sp>
        <p:nvSpPr>
          <p:cNvPr id="202" name="Shape 202"/>
          <p:cNvSpPr/>
          <p:nvPr/>
        </p:nvSpPr>
        <p:spPr>
          <a:xfrm>
            <a:off x="246270" y="278075"/>
            <a:ext cx="1174901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i-clicker: How loud is a modern wind turbine if you’re standing directly beneath it?</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pasted-image.pdf"/>
          <p:cNvPicPr>
            <a:picLocks noChangeAspect="1"/>
          </p:cNvPicPr>
          <p:nvPr/>
        </p:nvPicPr>
        <p:blipFill>
          <a:blip r:embed="rId2">
            <a:extLst/>
          </a:blip>
          <a:stretch>
            <a:fillRect/>
          </a:stretch>
        </p:blipFill>
        <p:spPr>
          <a:xfrm>
            <a:off x="400967" y="300725"/>
            <a:ext cx="12202866" cy="9152150"/>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pasted-image.pdf"/>
          <p:cNvPicPr>
            <a:picLocks noChangeAspect="1"/>
          </p:cNvPicPr>
          <p:nvPr/>
        </p:nvPicPr>
        <p:blipFill>
          <a:blip r:embed="rId2">
            <a:extLst/>
          </a:blip>
          <a:stretch>
            <a:fillRect/>
          </a:stretch>
        </p:blipFill>
        <p:spPr>
          <a:xfrm>
            <a:off x="193226" y="376792"/>
            <a:ext cx="12350497" cy="9262873"/>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nvSpPr>
        <p:spPr>
          <a:xfrm>
            <a:off x="306108" y="3958114"/>
            <a:ext cx="1216580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There is massive potential for wind and solar energy in America and around the world.</a:t>
            </a:r>
          </a:p>
        </p:txBody>
      </p:sp>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body" idx="1"/>
          </p:nvPr>
        </p:nvSpPr>
        <p:spPr>
          <a:prstGeom prst="rect">
            <a:avLst/>
          </a:prstGeom>
        </p:spPr>
        <p:txBody>
          <a:bodyPr/>
          <a:lstStyle/>
          <a:p>
            <a:pPr/>
            <a:r>
              <a:t>Wave energy</a:t>
            </a:r>
          </a:p>
          <a:p>
            <a:pPr lvl="1"/>
            <a:r>
              <a:t>Limited coastlines, fetch, mass &amp; maintenance of seaworthy infrastructure.</a:t>
            </a:r>
          </a:p>
          <a:p>
            <a:pPr/>
            <a:r>
              <a:t>Hydro-electric</a:t>
            </a:r>
          </a:p>
          <a:p>
            <a:pPr lvl="1"/>
            <a:r>
              <a:t>Much of potential already exploited.</a:t>
            </a:r>
          </a:p>
        </p:txBody>
      </p:sp>
      <p:sp>
        <p:nvSpPr>
          <p:cNvPr id="211" name="Shape 211"/>
          <p:cNvSpPr/>
          <p:nvPr/>
        </p:nvSpPr>
        <p:spPr>
          <a:xfrm>
            <a:off x="306108" y="278075"/>
            <a:ext cx="11546757"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Helvetica"/>
                <a:ea typeface="Helvetica"/>
                <a:cs typeface="Helvetica"/>
                <a:sym typeface="Helvetica"/>
              </a:defRPr>
            </a:pPr>
            <a:r>
              <a:t>Compared to wind &amp; solar, there is less potential for generating </a:t>
            </a:r>
            <a:r>
              <a:rPr u="sng"/>
              <a:t>new</a:t>
            </a:r>
            <a:r>
              <a:t> carbon free energy in America from</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body" idx="14"/>
          </p:nvPr>
        </p:nvSpPr>
        <p:spPr>
          <a:prstGeom prst="rect">
            <a:avLst/>
          </a:prstGeom>
        </p:spPr>
        <p:txBody>
          <a:bodyPr/>
          <a:lstStyle/>
          <a:p>
            <a:pPr/>
            <a:r>
              <a:t>Carbon capture &amp; sequestration.</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body" idx="1"/>
          </p:nvPr>
        </p:nvSpPr>
        <p:spPr>
          <a:xfrm>
            <a:off x="952500" y="252753"/>
            <a:ext cx="11099800" cy="7213601"/>
          </a:xfrm>
          <a:prstGeom prst="rect">
            <a:avLst/>
          </a:prstGeom>
        </p:spPr>
        <p:txBody>
          <a:bodyPr/>
          <a:lstStyle/>
          <a:p>
            <a:pPr/>
            <a:r>
              <a:t>Today: Last standard lecture.</a:t>
            </a:r>
          </a:p>
          <a:p>
            <a:pPr/>
            <a:r>
              <a:t>Wednesday: Entire course in review.</a:t>
            </a:r>
          </a:p>
          <a:p>
            <a:pPr/>
            <a:r>
              <a:t>Friday’s lecture: Final exam review.</a:t>
            </a:r>
          </a:p>
        </p:txBody>
      </p:sp>
      <p:sp>
        <p:nvSpPr>
          <p:cNvPr id="147" name="Shape 147"/>
          <p:cNvSpPr/>
          <p:nvPr/>
        </p:nvSpPr>
        <p:spPr>
          <a:xfrm>
            <a:off x="311456" y="371611"/>
            <a:ext cx="57545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Housekeeping - schedule.</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ctrTitle"/>
          </p:nvPr>
        </p:nvSpPr>
        <p:spPr>
          <a:xfrm>
            <a:off x="1270000" y="-2262209"/>
            <a:ext cx="10464800" cy="3302001"/>
          </a:xfrm>
          <a:prstGeom prst="rect">
            <a:avLst/>
          </a:prstGeom>
        </p:spPr>
        <p:txBody>
          <a:bodyPr/>
          <a:lstStyle/>
          <a:p>
            <a:pPr>
              <a:defRPr b="1" sz="3400">
                <a:latin typeface="Helvetica Neue"/>
                <a:ea typeface="Helvetica Neue"/>
                <a:cs typeface="Helvetica Neue"/>
                <a:sym typeface="Helvetica Neue"/>
              </a:defRPr>
            </a:pPr>
            <a:r>
              <a:t>Solving the Energy-Carbon-Climate Problem</a:t>
            </a:r>
          </a:p>
          <a:p>
            <a:pPr>
              <a:defRPr i="1" sz="2300"/>
            </a:pPr>
            <a:r>
              <a:t>by Prof. Steve Davis, ESS</a:t>
            </a:r>
          </a:p>
        </p:txBody>
      </p:sp>
      <p:pic>
        <p:nvPicPr>
          <p:cNvPr id="216" name="pasted-image.tiff"/>
          <p:cNvPicPr>
            <a:picLocks noChangeAspect="1"/>
          </p:cNvPicPr>
          <p:nvPr/>
        </p:nvPicPr>
        <p:blipFill>
          <a:blip r:embed="rId3">
            <a:extLst/>
          </a:blip>
          <a:stretch>
            <a:fillRect/>
          </a:stretch>
        </p:blipFill>
        <p:spPr>
          <a:xfrm>
            <a:off x="1493566" y="1320668"/>
            <a:ext cx="9004301" cy="7823201"/>
          </a:xfrm>
          <a:prstGeom prst="rect">
            <a:avLst/>
          </a:prstGeom>
          <a:ln w="12700">
            <a:miter lim="400000"/>
          </a:ln>
        </p:spPr>
      </p:pic>
      <p:pic>
        <p:nvPicPr>
          <p:cNvPr id="217" name=""/>
          <p:cNvPicPr>
            <a:picLocks noChangeAspect="0"/>
          </p:cNvPicPr>
          <p:nvPr/>
        </p:nvPicPr>
        <p:blipFill>
          <a:blip r:embed="rId4">
            <a:alphaModFix amt="71000"/>
            <a:extLst/>
          </a:blip>
          <a:stretch>
            <a:fillRect/>
          </a:stretch>
        </p:blipFill>
        <p:spPr>
          <a:xfrm>
            <a:off x="5523318" y="6202526"/>
            <a:ext cx="4597235" cy="3302001"/>
          </a:xfrm>
          <a:prstGeom prst="rect">
            <a:avLst/>
          </a:prstGeom>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2" name="pasted-image.pdf"/>
          <p:cNvPicPr>
            <a:picLocks noChangeAspect="1"/>
          </p:cNvPicPr>
          <p:nvPr/>
        </p:nvPicPr>
        <p:blipFill>
          <a:blip r:embed="rId2">
            <a:extLst/>
          </a:blip>
          <a:stretch>
            <a:fillRect/>
          </a:stretch>
        </p:blipFill>
        <p:spPr>
          <a:xfrm>
            <a:off x="2681146" y="1195124"/>
            <a:ext cx="7642508" cy="8268943"/>
          </a:xfrm>
          <a:prstGeom prst="rect">
            <a:avLst/>
          </a:prstGeom>
          <a:ln w="12700">
            <a:miter lim="400000"/>
          </a:ln>
        </p:spPr>
      </p:pic>
      <p:sp>
        <p:nvSpPr>
          <p:cNvPr id="223" name="Shape 223"/>
          <p:cNvSpPr/>
          <p:nvPr/>
        </p:nvSpPr>
        <p:spPr>
          <a:xfrm>
            <a:off x="71473" y="95016"/>
            <a:ext cx="1154541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Helvetica"/>
                <a:ea typeface="Helvetica"/>
                <a:cs typeface="Helvetica"/>
                <a:sym typeface="Helvetica"/>
              </a:defRPr>
            </a:lvl1pPr>
          </a:lstStyle>
          <a:p>
            <a:pPr/>
            <a:r>
              <a:t>Example of a capture technology  (post-combustion)</a:t>
            </a:r>
          </a:p>
        </p:txBody>
      </p:sp>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pasted-image.pdf"/>
          <p:cNvPicPr>
            <a:picLocks noChangeAspect="1"/>
          </p:cNvPicPr>
          <p:nvPr/>
        </p:nvPicPr>
        <p:blipFill>
          <a:blip r:embed="rId2">
            <a:extLst/>
          </a:blip>
          <a:stretch>
            <a:fillRect/>
          </a:stretch>
        </p:blipFill>
        <p:spPr>
          <a:xfrm>
            <a:off x="594406" y="794770"/>
            <a:ext cx="11448452" cy="816406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body" idx="1"/>
          </p:nvPr>
        </p:nvSpPr>
        <p:spPr>
          <a:prstGeom prst="rect">
            <a:avLst/>
          </a:prstGeom>
        </p:spPr>
        <p:txBody>
          <a:bodyPr/>
          <a:lstStyle/>
          <a:p>
            <a:pPr marL="431165" indent="-431165" defTabSz="566674">
              <a:spcBef>
                <a:spcPts val="4000"/>
              </a:spcBef>
              <a:defRPr sz="3686"/>
            </a:pPr>
            <a:r>
              <a:t>Several technologies exist that can retrofit existing or equip new fossil fuel plants to remove CO2 from the emissions.</a:t>
            </a:r>
          </a:p>
          <a:p>
            <a:pPr lvl="1" marL="862330" indent="-431165" defTabSz="566674">
              <a:spcBef>
                <a:spcPts val="4000"/>
              </a:spcBef>
              <a:defRPr sz="3686"/>
            </a:pPr>
            <a:r>
              <a:t>Post-combustion, pre-combustion, oxyfuel</a:t>
            </a:r>
          </a:p>
          <a:p>
            <a:pPr marL="431165" indent="-431165" defTabSz="566674">
              <a:spcBef>
                <a:spcPts val="4000"/>
              </a:spcBef>
              <a:defRPr sz="3686"/>
            </a:pPr>
            <a:r>
              <a:t>But the energy produced costs more (20%-55%)</a:t>
            </a:r>
          </a:p>
          <a:p>
            <a:pPr marL="431165" indent="-431165" defTabSz="566674">
              <a:spcBef>
                <a:spcPts val="4000"/>
              </a:spcBef>
              <a:defRPr sz="3686"/>
            </a:pPr>
            <a:r>
              <a:t>And the CO2 has to be transported &amp; stored somewhere.</a:t>
            </a:r>
          </a:p>
          <a:p>
            <a:pPr marL="431165" indent="-431165" defTabSz="566674">
              <a:spcBef>
                <a:spcPts val="4000"/>
              </a:spcBef>
              <a:defRPr sz="3686"/>
            </a:pPr>
            <a:r>
              <a:t>So far only pilot projects, has not been tried at </a:t>
            </a:r>
            <a:r>
              <a:rPr u="sng"/>
              <a:t>scale</a:t>
            </a:r>
            <a:r>
              <a:t>.</a:t>
            </a:r>
          </a:p>
        </p:txBody>
      </p:sp>
      <p:sp>
        <p:nvSpPr>
          <p:cNvPr id="228" name="Shape 228"/>
          <p:cNvSpPr/>
          <p:nvPr/>
        </p:nvSpPr>
        <p:spPr>
          <a:xfrm>
            <a:off x="176677" y="212861"/>
            <a:ext cx="8526066"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000">
                <a:latin typeface="Helvetica"/>
                <a:ea typeface="Helvetica"/>
                <a:cs typeface="Helvetica"/>
                <a:sym typeface="Helvetica"/>
              </a:defRPr>
            </a:lvl1pPr>
          </a:lstStyle>
          <a:p>
            <a:pPr/>
            <a:r>
              <a:t>Carbon capture and sequestration.</a:t>
            </a:r>
          </a:p>
        </p:txBody>
      </p:sp>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2" name="pasted-image.pdf"/>
          <p:cNvPicPr>
            <a:picLocks noChangeAspect="1"/>
          </p:cNvPicPr>
          <p:nvPr/>
        </p:nvPicPr>
        <p:blipFill>
          <a:blip r:embed="rId2">
            <a:extLst/>
          </a:blip>
          <a:stretch>
            <a:fillRect/>
          </a:stretch>
        </p:blipFill>
        <p:spPr>
          <a:xfrm>
            <a:off x="524355" y="393266"/>
            <a:ext cx="11956090" cy="8967068"/>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body" idx="1"/>
          </p:nvPr>
        </p:nvSpPr>
        <p:spPr>
          <a:prstGeom prst="rect">
            <a:avLst/>
          </a:prstGeom>
        </p:spPr>
        <p:txBody>
          <a:bodyPr/>
          <a:lstStyle/>
          <a:p>
            <a:pPr/>
            <a:r>
              <a:t>“Clean” coal is not really clean - just putting the garbage (CO</a:t>
            </a:r>
            <a:r>
              <a:rPr baseline="-5999"/>
              <a:t>2</a:t>
            </a:r>
            <a:r>
              <a:t>) somewhere else. </a:t>
            </a:r>
          </a:p>
          <a:p>
            <a:pPr/>
            <a:r>
              <a:t>Problem: It’s a lot of garbage!</a:t>
            </a:r>
          </a:p>
          <a:p>
            <a:pPr lvl="2"/>
            <a:r>
              <a:t>Currently, average American is responsible for 120 pounds of CO</a:t>
            </a:r>
            <a:r>
              <a:rPr baseline="-5999"/>
              <a:t>2</a:t>
            </a:r>
            <a:r>
              <a:t> </a:t>
            </a:r>
            <a:r>
              <a:rPr u="sng"/>
              <a:t>each day</a:t>
            </a:r>
            <a:r>
              <a:t>.</a:t>
            </a:r>
            <a:br/>
            <a:br/>
            <a:r>
              <a:rPr i="1" sz="3300"/>
              <a:t>(source: Prof. Steve Davis)</a:t>
            </a:r>
          </a:p>
          <a:p>
            <a:pPr/>
            <a:r>
              <a:t>What would it take to capture, transport and store all of this securely?</a:t>
            </a:r>
          </a:p>
        </p:txBody>
      </p:sp>
      <p:sp>
        <p:nvSpPr>
          <p:cNvPr id="235" name="Shape 235"/>
          <p:cNvSpPr/>
          <p:nvPr/>
        </p:nvSpPr>
        <p:spPr>
          <a:xfrm>
            <a:off x="176677" y="212861"/>
            <a:ext cx="10869117"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4000">
                <a:latin typeface="Helvetica"/>
                <a:ea typeface="Helvetica"/>
                <a:cs typeface="Helvetica"/>
                <a:sym typeface="Helvetica"/>
              </a:defRPr>
            </a:lvl1pPr>
          </a:lstStyle>
          <a:p>
            <a:pPr/>
            <a:r>
              <a:t>Pitfalls of carbon capture and sequestration.</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body" idx="14"/>
          </p:nvPr>
        </p:nvSpPr>
        <p:spPr>
          <a:prstGeom prst="rect">
            <a:avLst/>
          </a:prstGeom>
        </p:spPr>
        <p:txBody>
          <a:bodyPr/>
          <a:lstStyle>
            <a:lvl1pPr>
              <a:defRPr b="1">
                <a:latin typeface="Helvetica"/>
                <a:ea typeface="Helvetica"/>
                <a:cs typeface="Helvetica"/>
                <a:sym typeface="Helvetica"/>
              </a:defRPr>
            </a:lvl1pPr>
          </a:lstStyle>
          <a:p>
            <a:pPr/>
            <a:r>
              <a:t>How expensive is carbon-free energy?</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Shape 241"/>
          <p:cNvSpPr/>
          <p:nvPr>
            <p:ph type="title"/>
          </p:nvPr>
        </p:nvSpPr>
        <p:spPr>
          <a:xfrm>
            <a:off x="650239" y="-291603"/>
            <a:ext cx="11704322" cy="1625601"/>
          </a:xfrm>
          <a:prstGeom prst="rect">
            <a:avLst/>
          </a:prstGeom>
        </p:spPr>
        <p:txBody>
          <a:bodyPr/>
          <a:lstStyle/>
          <a:p>
            <a:pPr/>
            <a:r>
              <a:t>Costs &amp; Benefits</a:t>
            </a:r>
          </a:p>
        </p:txBody>
      </p:sp>
      <p:pic>
        <p:nvPicPr>
          <p:cNvPr id="242" name="image54.png"/>
          <p:cNvPicPr>
            <a:picLocks noChangeAspect="1"/>
          </p:cNvPicPr>
          <p:nvPr/>
        </p:nvPicPr>
        <p:blipFill>
          <a:blip r:embed="rId2">
            <a:extLst/>
          </a:blip>
          <a:stretch>
            <a:fillRect/>
          </a:stretch>
        </p:blipFill>
        <p:spPr>
          <a:xfrm>
            <a:off x="144497" y="1697848"/>
            <a:ext cx="12860304" cy="8055752"/>
          </a:xfrm>
          <a:prstGeom prst="rect">
            <a:avLst/>
          </a:prstGeom>
          <a:ln w="12700">
            <a:miter lim="400000"/>
          </a:ln>
        </p:spPr>
      </p:pic>
      <p:sp>
        <p:nvSpPr>
          <p:cNvPr id="243" name="Shape 243"/>
          <p:cNvSpPr/>
          <p:nvPr/>
        </p:nvSpPr>
        <p:spPr>
          <a:xfrm>
            <a:off x="3807472" y="7729651"/>
            <a:ext cx="6262412" cy="1196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400">
                <a:solidFill>
                  <a:srgbClr val="FF0000"/>
                </a:solidFill>
                <a:latin typeface="Arial Rounded MT Bold"/>
                <a:ea typeface="Arial Rounded MT Bold"/>
                <a:cs typeface="Arial Rounded MT Bold"/>
                <a:sym typeface="Arial Rounded MT Bold"/>
              </a:defRPr>
            </a:pPr>
            <a:r>
              <a:t>Height</a:t>
            </a:r>
            <a:r>
              <a:rPr>
                <a:solidFill>
                  <a:srgbClr val="000000"/>
                </a:solidFill>
              </a:rPr>
              <a:t> of each bar is cost per ton of CO2</a:t>
            </a:r>
            <a:endParaRPr>
              <a:solidFill>
                <a:srgbClr val="000000"/>
              </a:solidFill>
            </a:endParaRPr>
          </a:p>
          <a:p>
            <a:pPr algn="l" defTabSz="650240">
              <a:defRPr sz="2400">
                <a:solidFill>
                  <a:srgbClr val="FF0000"/>
                </a:solidFill>
                <a:latin typeface="Arial Rounded MT Bold"/>
                <a:ea typeface="Arial Rounded MT Bold"/>
                <a:cs typeface="Arial Rounded MT Bold"/>
                <a:sym typeface="Arial Rounded MT Bold"/>
              </a:defRPr>
            </a:pPr>
            <a:r>
              <a:t>Width</a:t>
            </a:r>
            <a:r>
              <a:rPr>
                <a:solidFill>
                  <a:srgbClr val="000000"/>
                </a:solidFill>
              </a:rPr>
              <a:t> of each bar is emissions reduction</a:t>
            </a:r>
            <a:endParaRPr>
              <a:solidFill>
                <a:srgbClr val="000000"/>
              </a:solidFill>
            </a:endParaRPr>
          </a:p>
          <a:p>
            <a:pPr algn="l" defTabSz="650240">
              <a:defRPr sz="2400">
                <a:solidFill>
                  <a:srgbClr val="000000"/>
                </a:solidFill>
                <a:latin typeface="Arial Rounded MT Bold"/>
                <a:ea typeface="Arial Rounded MT Bold"/>
                <a:cs typeface="Arial Rounded MT Bold"/>
                <a:sym typeface="Arial Rounded MT Bold"/>
              </a:defRPr>
            </a:pPr>
            <a:r>
              <a:t>Balance positive and negative areas</a:t>
            </a:r>
          </a:p>
        </p:txBody>
      </p:sp>
      <p:sp>
        <p:nvSpPr>
          <p:cNvPr id="244" name="Shape 244"/>
          <p:cNvSpPr/>
          <p:nvPr/>
        </p:nvSpPr>
        <p:spPr>
          <a:xfrm>
            <a:off x="3335607" y="1415743"/>
            <a:ext cx="4374528" cy="4856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2400">
                <a:solidFill>
                  <a:srgbClr val="000000"/>
                </a:solidFill>
                <a:latin typeface="Arial Rounded MT Bold"/>
                <a:ea typeface="Arial Rounded MT Bold"/>
                <a:cs typeface="Arial Rounded MT Bold"/>
                <a:sym typeface="Arial Rounded MT Bold"/>
              </a:defRPr>
            </a:lvl1pPr>
          </a:lstStyle>
          <a:p>
            <a:pPr/>
            <a:r>
              <a:t>McKinsey &amp; Company (2009)</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prstGeom prst="rect">
            <a:avLst/>
          </a:prstGeom>
        </p:spPr>
        <p:txBody>
          <a:bodyPr/>
          <a:lstStyle/>
          <a:p>
            <a:pPr/>
            <a:r>
              <a:t>Costs: Storage</a:t>
            </a:r>
          </a:p>
        </p:txBody>
      </p:sp>
      <p:pic>
        <p:nvPicPr>
          <p:cNvPr id="247" name="image55.jpg" descr="BNEFbatteryprices.jpg"/>
          <p:cNvPicPr>
            <a:picLocks noChangeAspect="1"/>
          </p:cNvPicPr>
          <p:nvPr/>
        </p:nvPicPr>
        <p:blipFill>
          <a:blip r:embed="rId2">
            <a:extLst/>
          </a:blip>
          <a:stretch>
            <a:fillRect/>
          </a:stretch>
        </p:blipFill>
        <p:spPr>
          <a:xfrm>
            <a:off x="-1" y="-1"/>
            <a:ext cx="13004801" cy="9651437"/>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image56.jpg" descr="BNEFsolar.jpg"/>
          <p:cNvPicPr>
            <a:picLocks noChangeAspect="1"/>
          </p:cNvPicPr>
          <p:nvPr/>
        </p:nvPicPr>
        <p:blipFill>
          <a:blip r:embed="rId2">
            <a:extLst/>
          </a:blip>
          <a:stretch>
            <a:fillRect/>
          </a:stretch>
        </p:blipFill>
        <p:spPr>
          <a:xfrm>
            <a:off x="-1" y="-1"/>
            <a:ext cx="13004801" cy="9723443"/>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nvSpPr>
        <p:spPr>
          <a:xfrm>
            <a:off x="311456" y="371611"/>
            <a:ext cx="1080961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Housekeeping - corrected midterm 2 distribution.</a:t>
            </a:r>
          </a:p>
        </p:txBody>
      </p:sp>
      <p:pic>
        <p:nvPicPr>
          <p:cNvPr id="150" name="pasted-image.png"/>
          <p:cNvPicPr>
            <a:picLocks noChangeAspect="1"/>
          </p:cNvPicPr>
          <p:nvPr/>
        </p:nvPicPr>
        <p:blipFill>
          <a:blip r:embed="rId2">
            <a:extLst/>
          </a:blip>
          <a:stretch>
            <a:fillRect/>
          </a:stretch>
        </p:blipFill>
        <p:spPr>
          <a:xfrm>
            <a:off x="457862" y="2015014"/>
            <a:ext cx="8396563" cy="6268555"/>
          </a:xfrm>
          <a:prstGeom prst="rect">
            <a:avLst/>
          </a:prstGeom>
          <a:ln w="12700">
            <a:miter lim="400000"/>
          </a:ln>
        </p:spPr>
      </p:pic>
      <p:pic>
        <p:nvPicPr>
          <p:cNvPr id="151" name="pasted-image.png"/>
          <p:cNvPicPr>
            <a:picLocks noChangeAspect="1"/>
          </p:cNvPicPr>
          <p:nvPr/>
        </p:nvPicPr>
        <p:blipFill>
          <a:blip r:embed="rId3">
            <a:extLst/>
          </a:blip>
          <a:stretch>
            <a:fillRect/>
          </a:stretch>
        </p:blipFill>
        <p:spPr>
          <a:xfrm>
            <a:off x="9168386" y="3561843"/>
            <a:ext cx="3413293" cy="2629914"/>
          </a:xfrm>
          <a:prstGeom prst="rect">
            <a:avLst/>
          </a:prstGeom>
          <a:ln w="12700">
            <a:miter lim="400000"/>
          </a:ln>
        </p:spPr>
      </p:pic>
      <p:sp>
        <p:nvSpPr>
          <p:cNvPr id="152" name="Shape 152"/>
          <p:cNvSpPr/>
          <p:nvPr/>
        </p:nvSpPr>
        <p:spPr>
          <a:xfrm>
            <a:off x="9688535" y="6629088"/>
            <a:ext cx="2372996" cy="863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500"/>
            </a:pPr>
            <a:r>
              <a:t>(previously</a:t>
            </a:r>
          </a:p>
          <a:p>
            <a:pPr>
              <a:defRPr sz="2500"/>
            </a:pPr>
            <a:r>
              <a:t>mean was 16.7)</a:t>
            </a:r>
          </a:p>
        </p:txBody>
      </p:sp>
      <p:sp>
        <p:nvSpPr>
          <p:cNvPr id="153" name="Shape 153"/>
          <p:cNvSpPr/>
          <p:nvPr/>
        </p:nvSpPr>
        <p:spPr>
          <a:xfrm>
            <a:off x="337223" y="8434124"/>
            <a:ext cx="12330355" cy="1143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z="3400"/>
            </a:pPr>
            <a:r>
              <a:t>There was a scantron grading issue that affected many grades</a:t>
            </a:r>
          </a:p>
          <a:p>
            <a:pPr>
              <a:defRPr i="1" sz="3400"/>
            </a:pPr>
            <a:r>
              <a:t>The mean is 2-3 points higher now.</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image57.jpg" descr="BNEFwindprices.jpg"/>
          <p:cNvPicPr>
            <a:picLocks noChangeAspect="1"/>
          </p:cNvPicPr>
          <p:nvPr/>
        </p:nvPicPr>
        <p:blipFill>
          <a:blip r:embed="rId2">
            <a:extLst/>
          </a:blip>
          <a:stretch>
            <a:fillRect/>
          </a:stretch>
        </p:blipFill>
        <p:spPr>
          <a:xfrm>
            <a:off x="-1" y="-1"/>
            <a:ext cx="13004801" cy="9738480"/>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asted-image.png"/>
          <p:cNvPicPr>
            <a:picLocks noChangeAspect="1"/>
          </p:cNvPicPr>
          <p:nvPr/>
        </p:nvPicPr>
        <p:blipFill>
          <a:blip r:embed="rId3">
            <a:extLst/>
          </a:blip>
          <a:stretch>
            <a:fillRect/>
          </a:stretch>
        </p:blipFill>
        <p:spPr>
          <a:xfrm>
            <a:off x="922442" y="368227"/>
            <a:ext cx="10035209" cy="9017146"/>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body" idx="1"/>
          </p:nvPr>
        </p:nvSpPr>
        <p:spPr>
          <a:xfrm>
            <a:off x="772985" y="1449514"/>
            <a:ext cx="11099801" cy="7213601"/>
          </a:xfrm>
          <a:prstGeom prst="rect">
            <a:avLst/>
          </a:prstGeom>
        </p:spPr>
        <p:txBody>
          <a:bodyPr/>
          <a:lstStyle/>
          <a:p>
            <a:pPr/>
            <a:r>
              <a:t>Solutions to avoiding CO</a:t>
            </a:r>
            <a:r>
              <a:rPr baseline="-5999"/>
              <a:t>2</a:t>
            </a:r>
            <a:r>
              <a:t> emissions exist.</a:t>
            </a:r>
          </a:p>
          <a:p>
            <a:pPr/>
            <a:r>
              <a:t>There is huge potential for wind and solar energy in America.</a:t>
            </a:r>
          </a:p>
          <a:p>
            <a:pPr/>
            <a:r>
              <a:t>Prices for carbon-free energy have been plummeting and are becoming more competitive with fossil fuel energy.</a:t>
            </a:r>
          </a:p>
          <a:p>
            <a:pPr/>
            <a:r>
              <a:t>Technologies exist to meet energy demands with vastly reduced CO2 emissions to the atmosphere.</a:t>
            </a:r>
          </a:p>
        </p:txBody>
      </p:sp>
      <p:sp>
        <p:nvSpPr>
          <p:cNvPr id="258" name="Shape 258"/>
          <p:cNvSpPr/>
          <p:nvPr/>
        </p:nvSpPr>
        <p:spPr>
          <a:xfrm>
            <a:off x="342510" y="375156"/>
            <a:ext cx="1046480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3800">
                <a:latin typeface="Helvetica"/>
                <a:ea typeface="Helvetica"/>
                <a:cs typeface="Helvetica"/>
                <a:sym typeface="Helvetica"/>
              </a:defRPr>
            </a:lvl1pPr>
          </a:lstStyle>
          <a:p>
            <a:pPr/>
            <a:r>
              <a:t>Solutions to climate change - in a nutshell.</a:t>
            </a:r>
          </a:p>
        </p:txBody>
      </p:sp>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body" idx="14"/>
          </p:nvPr>
        </p:nvSpPr>
        <p:spPr>
          <a:prstGeom prst="rect">
            <a:avLst/>
          </a:prstGeom>
        </p:spPr>
        <p:txBody>
          <a:bodyPr/>
          <a:lstStyle>
            <a:lvl1pPr>
              <a:defRPr b="1">
                <a:latin typeface="Helvetica"/>
                <a:ea typeface="Helvetica"/>
                <a:cs typeface="Helvetica"/>
                <a:sym typeface="Helvetica"/>
              </a:defRPr>
            </a:lvl1pPr>
          </a:lstStyle>
          <a:p>
            <a:pPr/>
            <a:r>
              <a:t>Closing statements.</a:t>
            </a:r>
          </a:p>
        </p:txBody>
      </p:sp>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body" idx="14"/>
          </p:nvPr>
        </p:nvSpPr>
        <p:spPr>
          <a:xfrm>
            <a:off x="1270000" y="3975100"/>
            <a:ext cx="10464800" cy="1270001"/>
          </a:xfrm>
          <a:prstGeom prst="rect">
            <a:avLst/>
          </a:prstGeom>
        </p:spPr>
        <p:txBody>
          <a:bodyPr/>
          <a:lstStyle>
            <a:lvl1pPr>
              <a:defRPr b="1">
                <a:latin typeface="Helvetica"/>
                <a:ea typeface="Helvetica"/>
                <a:cs typeface="Helvetica"/>
                <a:sym typeface="Helvetica"/>
              </a:defRPr>
            </a:lvl1pPr>
          </a:lstStyle>
          <a:p>
            <a:pPr/>
            <a:r>
              <a:t>I am torn between leaving you with an optimistic or a sobering closing message…</a:t>
            </a:r>
          </a:p>
        </p:txBody>
      </p:sp>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body" idx="14"/>
          </p:nvPr>
        </p:nvSpPr>
        <p:spPr>
          <a:prstGeom prst="rect">
            <a:avLst/>
          </a:prstGeom>
        </p:spPr>
        <p:txBody>
          <a:bodyPr/>
          <a:lstStyle>
            <a:lvl1pPr>
              <a:defRPr b="1">
                <a:latin typeface="Helvetica"/>
                <a:ea typeface="Helvetica"/>
                <a:cs typeface="Helvetica"/>
                <a:sym typeface="Helvetica"/>
              </a:defRPr>
            </a:lvl1pPr>
          </a:lstStyle>
          <a:p>
            <a:pPr/>
            <a:r>
              <a:t>… so I’ll give you both.</a:t>
            </a:r>
          </a:p>
        </p:txBody>
      </p:sp>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asted-image.pdf"/>
          <p:cNvPicPr>
            <a:picLocks noChangeAspect="1"/>
          </p:cNvPicPr>
          <p:nvPr/>
        </p:nvPicPr>
        <p:blipFill>
          <a:blip r:embed="rId2">
            <a:extLst/>
          </a:blip>
          <a:stretch>
            <a:fillRect/>
          </a:stretch>
        </p:blipFill>
        <p:spPr>
          <a:xfrm>
            <a:off x="3833884" y="1394777"/>
            <a:ext cx="5337032" cy="6714331"/>
          </a:xfrm>
          <a:prstGeom prst="rect">
            <a:avLst/>
          </a:prstGeom>
          <a:ln w="12700">
            <a:miter lim="400000"/>
          </a:ln>
        </p:spPr>
      </p:pic>
      <p:sp>
        <p:nvSpPr>
          <p:cNvPr id="267" name="Shape 267"/>
          <p:cNvSpPr/>
          <p:nvPr/>
        </p:nvSpPr>
        <p:spPr>
          <a:xfrm>
            <a:off x="73239" y="258051"/>
            <a:ext cx="11494903"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vl1pPr>
          </a:lstStyle>
          <a:p>
            <a:pPr/>
            <a:r>
              <a:t>The optimistic message is inherited from this guy…</a:t>
            </a:r>
          </a:p>
        </p:txBody>
      </p:sp>
      <p:sp>
        <p:nvSpPr>
          <p:cNvPr id="268" name="Shape 268"/>
          <p:cNvSpPr/>
          <p:nvPr/>
        </p:nvSpPr>
        <p:spPr>
          <a:xfrm>
            <a:off x="1270000" y="8290762"/>
            <a:ext cx="1046480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vl1pPr>
          </a:lstStyle>
          <a:p>
            <a:pPr/>
            <a:r>
              <a:t>( who generously lent us many of the course materials I have shown you )</a:t>
            </a:r>
          </a:p>
        </p:txBody>
      </p:sp>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p:nvPr>
        </p:nvSpPr>
        <p:spPr>
          <a:xfrm>
            <a:off x="-1" y="216746"/>
            <a:ext cx="13004801" cy="1083734"/>
          </a:xfrm>
          <a:prstGeom prst="rect">
            <a:avLst/>
          </a:prstGeom>
          <a:effectLst>
            <a:outerShdw sx="100000" sy="100000" kx="0" ky="0" algn="b" rotWithShape="0" blurRad="63500" dist="50800" dir="2700000">
              <a:srgbClr val="000000">
                <a:alpha val="43000"/>
              </a:srgbClr>
            </a:outerShdw>
          </a:effectLst>
        </p:spPr>
        <p:txBody>
          <a:bodyPr/>
          <a:lstStyle>
            <a:lvl1pPr defTabSz="643737">
              <a:defRPr b="1" sz="6138">
                <a:solidFill>
                  <a:srgbClr val="0000FF"/>
                </a:solidFill>
              </a:defRPr>
            </a:lvl1pPr>
          </a:lstStyle>
          <a:p>
            <a:pPr/>
            <a:r>
              <a:t>Free Market Solutions</a:t>
            </a:r>
          </a:p>
        </p:txBody>
      </p:sp>
      <p:sp>
        <p:nvSpPr>
          <p:cNvPr id="271" name="Shape 271"/>
          <p:cNvSpPr/>
          <p:nvPr>
            <p:ph type="body" idx="1"/>
          </p:nvPr>
        </p:nvSpPr>
        <p:spPr>
          <a:xfrm>
            <a:off x="727004" y="1733973"/>
            <a:ext cx="12117495" cy="7427698"/>
          </a:xfrm>
          <a:prstGeom prst="rect">
            <a:avLst/>
          </a:prstGeom>
        </p:spPr>
        <p:txBody>
          <a:bodyPr/>
          <a:lstStyle/>
          <a:p>
            <a:pPr marL="472965" indent="-472965">
              <a:lnSpc>
                <a:spcPct val="90000"/>
              </a:lnSpc>
              <a:spcBef>
                <a:spcPts val="2500"/>
              </a:spcBef>
              <a:defRPr sz="4000"/>
            </a:pPr>
            <a:r>
              <a:t>A </a:t>
            </a:r>
            <a:r>
              <a:rPr>
                <a:solidFill>
                  <a:srgbClr val="FF0000"/>
                </a:solidFill>
              </a:rPr>
              <a:t>new industrial revolution </a:t>
            </a:r>
            <a:r>
              <a:t>won</a:t>
            </a:r>
            <a:r>
              <a:t>’</a:t>
            </a:r>
            <a:r>
              <a:t>t happen because people want to </a:t>
            </a:r>
            <a:r>
              <a:t>“</a:t>
            </a:r>
            <a:r>
              <a:t>do the right thing</a:t>
            </a:r>
            <a:r>
              <a:t>”</a:t>
            </a:r>
          </a:p>
          <a:p>
            <a:pPr marL="472965" indent="-472965">
              <a:lnSpc>
                <a:spcPct val="90000"/>
              </a:lnSpc>
              <a:spcBef>
                <a:spcPts val="2500"/>
              </a:spcBef>
              <a:defRPr sz="4000"/>
            </a:pPr>
            <a:r>
              <a:t>The government </a:t>
            </a:r>
            <a:r>
              <a:rPr>
                <a:solidFill>
                  <a:srgbClr val="FF0000"/>
                </a:solidFill>
              </a:rPr>
              <a:t>can</a:t>
            </a:r>
            <a:r>
              <a:rPr>
                <a:solidFill>
                  <a:srgbClr val="FF0000"/>
                </a:solidFill>
              </a:rPr>
              <a:t>’</a:t>
            </a:r>
            <a:r>
              <a:rPr>
                <a:solidFill>
                  <a:srgbClr val="FF0000"/>
                </a:solidFill>
              </a:rPr>
              <a:t>t just pass a law </a:t>
            </a:r>
            <a:r>
              <a:t>and create a new global energy economy, any more than they could 200 years ago</a:t>
            </a:r>
          </a:p>
          <a:p>
            <a:pPr marL="472965" indent="-472965">
              <a:lnSpc>
                <a:spcPct val="90000"/>
              </a:lnSpc>
              <a:spcBef>
                <a:spcPts val="2500"/>
              </a:spcBef>
              <a:defRPr sz="4000"/>
            </a:pPr>
            <a:r>
              <a:t>If low-carbon-footprint goods and services cost less than </a:t>
            </a:r>
            <a:r>
              <a:t>“</a:t>
            </a:r>
            <a:r>
              <a:t>dirtier</a:t>
            </a:r>
            <a:r>
              <a:t>”</a:t>
            </a:r>
            <a:r>
              <a:t> ones, </a:t>
            </a:r>
            <a:br/>
            <a:r>
              <a:rPr>
                <a:solidFill>
                  <a:srgbClr val="FF0000"/>
                </a:solidFill>
              </a:rPr>
              <a:t>people will buy them</a:t>
            </a:r>
          </a:p>
          <a:p>
            <a:pPr marL="472965" indent="-472965">
              <a:lnSpc>
                <a:spcPct val="90000"/>
              </a:lnSpc>
              <a:spcBef>
                <a:spcPts val="2500"/>
              </a:spcBef>
              <a:defRPr sz="4000"/>
            </a:pPr>
            <a:r>
              <a:t>Role of policy is to set incentives and </a:t>
            </a:r>
            <a:br/>
            <a:r>
              <a:t>then get out of the way </a:t>
            </a:r>
          </a:p>
        </p:txBody>
      </p:sp>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lvl1pPr>
              <a:defRPr b="1">
                <a:solidFill>
                  <a:srgbClr val="0000FF"/>
                </a:solidFill>
              </a:defRPr>
            </a:lvl1pPr>
          </a:lstStyle>
          <a:p>
            <a:pPr/>
            <a:r>
              <a:t>A Policy Spectrum</a:t>
            </a:r>
          </a:p>
        </p:txBody>
      </p:sp>
      <p:sp>
        <p:nvSpPr>
          <p:cNvPr id="274" name="Shape 274"/>
          <p:cNvSpPr/>
          <p:nvPr/>
        </p:nvSpPr>
        <p:spPr>
          <a:xfrm>
            <a:off x="634436" y="4906150"/>
            <a:ext cx="11106007" cy="2260"/>
          </a:xfrm>
          <a:prstGeom prst="line">
            <a:avLst/>
          </a:prstGeom>
          <a:ln w="101600">
            <a:solidFill>
              <a:srgbClr val="000000"/>
            </a:solidFill>
            <a:headEnd type="stealth"/>
            <a:tailEnd type="stealth"/>
          </a:ln>
        </p:spPr>
        <p:txBody>
          <a:bodyPr lIns="65023" tIns="65023" rIns="65023" bIns="65023"/>
          <a:lstStyle/>
          <a:p>
            <a:pPr algn="l" defTabSz="650240">
              <a:defRPr sz="2400">
                <a:solidFill>
                  <a:srgbClr val="000000"/>
                </a:solidFill>
                <a:latin typeface="Calibri"/>
                <a:ea typeface="Calibri"/>
                <a:cs typeface="Calibri"/>
                <a:sym typeface="Calibri"/>
              </a:defRPr>
            </a:pPr>
          </a:p>
        </p:txBody>
      </p:sp>
      <p:sp>
        <p:nvSpPr>
          <p:cNvPr id="275" name="Shape 275"/>
          <p:cNvSpPr/>
          <p:nvPr/>
        </p:nvSpPr>
        <p:spPr>
          <a:xfrm>
            <a:off x="410109" y="5405120"/>
            <a:ext cx="1462396" cy="10769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650240">
              <a:defRPr sz="3400">
                <a:solidFill>
                  <a:srgbClr val="000000"/>
                </a:solidFill>
                <a:latin typeface="Times New Roman"/>
                <a:ea typeface="Times New Roman"/>
                <a:cs typeface="Times New Roman"/>
                <a:sym typeface="Times New Roman"/>
              </a:defRPr>
            </a:pPr>
            <a:r>
              <a:t>direct </a:t>
            </a:r>
            <a:br/>
            <a:r>
              <a:t>subsidy</a:t>
            </a:r>
          </a:p>
        </p:txBody>
      </p:sp>
      <p:sp>
        <p:nvSpPr>
          <p:cNvPr id="276" name="Shape 276"/>
          <p:cNvSpPr/>
          <p:nvPr/>
        </p:nvSpPr>
        <p:spPr>
          <a:xfrm>
            <a:off x="4889924" y="5646702"/>
            <a:ext cx="2827583"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650240">
              <a:defRPr sz="3400">
                <a:solidFill>
                  <a:srgbClr val="000000"/>
                </a:solidFill>
                <a:latin typeface="Times New Roman"/>
                <a:ea typeface="Times New Roman"/>
                <a:cs typeface="Times New Roman"/>
                <a:sym typeface="Times New Roman"/>
              </a:defRPr>
            </a:pPr>
            <a:r>
              <a:t>“</a:t>
            </a:r>
            <a:r>
              <a:t>cap and trade</a:t>
            </a:r>
            <a:r>
              <a:t>”</a:t>
            </a:r>
          </a:p>
        </p:txBody>
      </p:sp>
      <p:sp>
        <p:nvSpPr>
          <p:cNvPr id="277" name="Shape 277"/>
          <p:cNvSpPr/>
          <p:nvPr/>
        </p:nvSpPr>
        <p:spPr>
          <a:xfrm>
            <a:off x="9727061" y="5802488"/>
            <a:ext cx="2947551"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650240">
              <a:defRPr sz="3400">
                <a:solidFill>
                  <a:srgbClr val="000000"/>
                </a:solidFill>
                <a:latin typeface="Times New Roman"/>
                <a:ea typeface="Times New Roman"/>
                <a:cs typeface="Times New Roman"/>
                <a:sym typeface="Times New Roman"/>
              </a:defRPr>
            </a:pPr>
            <a:r>
              <a:t>“</a:t>
            </a:r>
            <a:r>
              <a:t>tax and rebate</a:t>
            </a:r>
            <a:r>
              <a:t>”</a:t>
            </a:r>
          </a:p>
        </p:txBody>
      </p:sp>
      <p:sp>
        <p:nvSpPr>
          <p:cNvPr id="278" name="Shape 278"/>
          <p:cNvSpPr/>
          <p:nvPr/>
        </p:nvSpPr>
        <p:spPr>
          <a:xfrm>
            <a:off x="331166" y="3680177"/>
            <a:ext cx="4291234"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650240">
              <a:defRPr sz="3400">
                <a:solidFill>
                  <a:srgbClr val="000000"/>
                </a:solidFill>
                <a:latin typeface="Times New Roman"/>
                <a:ea typeface="Times New Roman"/>
                <a:cs typeface="Times New Roman"/>
                <a:sym typeface="Times New Roman"/>
              </a:defRPr>
            </a:pPr>
            <a:r>
              <a:t>“</a:t>
            </a:r>
            <a:r>
              <a:t>command and control</a:t>
            </a:r>
            <a:r>
              <a:t>”</a:t>
            </a:r>
          </a:p>
        </p:txBody>
      </p:sp>
      <p:sp>
        <p:nvSpPr>
          <p:cNvPr id="279" name="Shape 279"/>
          <p:cNvSpPr/>
          <p:nvPr/>
        </p:nvSpPr>
        <p:spPr>
          <a:xfrm>
            <a:off x="9079878" y="3921760"/>
            <a:ext cx="3607480" cy="594306"/>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650240">
              <a:defRPr sz="3400">
                <a:solidFill>
                  <a:srgbClr val="000000"/>
                </a:solidFill>
                <a:latin typeface="Times New Roman"/>
                <a:ea typeface="Times New Roman"/>
                <a:cs typeface="Times New Roman"/>
                <a:sym typeface="Times New Roman"/>
              </a:defRPr>
            </a:pPr>
            <a:r>
              <a:t>“</a:t>
            </a:r>
            <a:r>
              <a:t>market capitalism</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5"/>
                                        </p:tgtEl>
                                        <p:attrNameLst>
                                          <p:attrName>style.visibility</p:attrName>
                                        </p:attrNameLst>
                                      </p:cBhvr>
                                      <p:to>
                                        <p:strVal val="visible"/>
                                      </p:to>
                                    </p:set>
                                    <p:animEffect filter="dissolve" transition="in">
                                      <p:cBhvr>
                                        <p:cTn id="7" dur="2000"/>
                                        <p:tgtEl>
                                          <p:spTgt spid="2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2" grpId="2" fill="hold">
                                  <p:stCondLst>
                                    <p:cond delay="0"/>
                                  </p:stCondLst>
                                  <p:iterate type="el" backwards="0">
                                    <p:tmAbs val="0"/>
                                  </p:iterate>
                                  <p:childTnLst>
                                    <p:set>
                                      <p:cBhvr>
                                        <p:cTn id="11" fill="hold"/>
                                        <p:tgtEl>
                                          <p:spTgt spid="278"/>
                                        </p:tgtEl>
                                        <p:attrNameLst>
                                          <p:attrName>style.visibility</p:attrName>
                                        </p:attrNameLst>
                                      </p:cBhvr>
                                      <p:to>
                                        <p:strVal val="visible"/>
                                      </p:to>
                                    </p:set>
                                    <p:anim calcmode="lin" valueType="num">
                                      <p:cBhvr>
                                        <p:cTn id="12" dur="500" fill="hold"/>
                                        <p:tgtEl>
                                          <p:spTgt spid="278"/>
                                        </p:tgtEl>
                                        <p:attrNameLst>
                                          <p:attrName>ppt_x</p:attrName>
                                        </p:attrNameLst>
                                      </p:cBhvr>
                                      <p:tavLst>
                                        <p:tav tm="0">
                                          <p:val>
                                            <p:strVal val="0-#ppt_w/2"/>
                                          </p:val>
                                        </p:tav>
                                        <p:tav tm="100000">
                                          <p:val>
                                            <p:strVal val="#ppt_x"/>
                                          </p:val>
                                        </p:tav>
                                      </p:tavLst>
                                    </p:anim>
                                    <p:anim calcmode="lin" valueType="num">
                                      <p:cBhvr>
                                        <p:cTn id="13" dur="500" fill="hold"/>
                                        <p:tgtEl>
                                          <p:spTgt spid="278"/>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277"/>
                                        </p:tgtEl>
                                        <p:attrNameLst>
                                          <p:attrName>style.visibility</p:attrName>
                                        </p:attrNameLst>
                                      </p:cBhvr>
                                      <p:to>
                                        <p:strVal val="visible"/>
                                      </p:to>
                                    </p:set>
                                    <p:animEffect filter="dissolve" transition="in">
                                      <p:cBhvr>
                                        <p:cTn id="18" dur="2000"/>
                                        <p:tgtEl>
                                          <p:spTgt spid="277"/>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 presetID="2" grpId="4" fill="hold">
                                  <p:stCondLst>
                                    <p:cond delay="0"/>
                                  </p:stCondLst>
                                  <p:iterate type="el" backwards="0">
                                    <p:tmAbs val="0"/>
                                  </p:iterate>
                                  <p:childTnLst>
                                    <p:set>
                                      <p:cBhvr>
                                        <p:cTn id="22" fill="hold"/>
                                        <p:tgtEl>
                                          <p:spTgt spid="279"/>
                                        </p:tgtEl>
                                        <p:attrNameLst>
                                          <p:attrName>style.visibility</p:attrName>
                                        </p:attrNameLst>
                                      </p:cBhvr>
                                      <p:to>
                                        <p:strVal val="visible"/>
                                      </p:to>
                                    </p:set>
                                    <p:anim calcmode="lin" valueType="num">
                                      <p:cBhvr>
                                        <p:cTn id="23" dur="500" fill="hold"/>
                                        <p:tgtEl>
                                          <p:spTgt spid="279"/>
                                        </p:tgtEl>
                                        <p:attrNameLst>
                                          <p:attrName>ppt_x</p:attrName>
                                        </p:attrNameLst>
                                      </p:cBhvr>
                                      <p:tavLst>
                                        <p:tav tm="0">
                                          <p:val>
                                            <p:strVal val="1+#ppt_w/2"/>
                                          </p:val>
                                        </p:tav>
                                        <p:tav tm="100000">
                                          <p:val>
                                            <p:strVal val="#ppt_x"/>
                                          </p:val>
                                        </p:tav>
                                      </p:tavLst>
                                    </p:anim>
                                    <p:anim calcmode="lin" valueType="num">
                                      <p:cBhvr>
                                        <p:cTn id="24" dur="500" fill="hold"/>
                                        <p:tgtEl>
                                          <p:spTgt spid="279"/>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5" fill="hold">
                                  <p:stCondLst>
                                    <p:cond delay="0"/>
                                  </p:stCondLst>
                                  <p:iterate type="el" backwards="0">
                                    <p:tmAbs val="0"/>
                                  </p:iterate>
                                  <p:childTnLst>
                                    <p:set>
                                      <p:cBhvr>
                                        <p:cTn id="28" fill="hold"/>
                                        <p:tgtEl>
                                          <p:spTgt spid="276"/>
                                        </p:tgtEl>
                                        <p:attrNameLst>
                                          <p:attrName>style.visibility</p:attrName>
                                        </p:attrNameLst>
                                      </p:cBhvr>
                                      <p:to>
                                        <p:strVal val="visible"/>
                                      </p:to>
                                    </p:set>
                                    <p:animEffect filter="dissolve" transition="in">
                                      <p:cBhvr>
                                        <p:cTn id="29" dur="2000"/>
                                        <p:tgtEl>
                                          <p:spTgt spid="276"/>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32" presetID="4" grpId="6" fill="hold">
                                  <p:stCondLst>
                                    <p:cond delay="0"/>
                                  </p:stCondLst>
                                  <p:iterate type="el" backwards="0">
                                    <p:tmAbs val="0"/>
                                  </p:iterate>
                                  <p:childTnLst>
                                    <p:set>
                                      <p:cBhvr>
                                        <p:cTn id="33" fill="hold"/>
                                        <p:tgtEl>
                                          <p:spTgt spid="274"/>
                                        </p:tgtEl>
                                        <p:attrNameLst>
                                          <p:attrName>style.visibility</p:attrName>
                                        </p:attrNameLst>
                                      </p:cBhvr>
                                      <p:to>
                                        <p:strVal val="visible"/>
                                      </p:to>
                                    </p:set>
                                    <p:animEffect filter="box(out)" transition="in">
                                      <p:cBhvr>
                                        <p:cTn id="34" dur="2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 grpId="4"/>
      <p:bldP build="whole" bldLvl="1" animBg="1" rev="0" advAuto="0" spid="277" grpId="3"/>
      <p:bldP build="whole" bldLvl="1" animBg="1" rev="0" advAuto="0" spid="274" grpId="6"/>
      <p:bldP build="whole" bldLvl="1" animBg="1" rev="0" advAuto="0" spid="276" grpId="5"/>
      <p:bldP build="whole" bldLvl="1" animBg="1" rev="0" advAuto="0" spid="275" grpId="1"/>
      <p:bldP build="whole" bldLvl="1" animBg="1" rev="0" advAuto="0" spid="278" grpId="2"/>
    </p:bldLst>
  </p:timing>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title"/>
          </p:nvPr>
        </p:nvSpPr>
        <p:spPr>
          <a:xfrm>
            <a:off x="650239" y="-216747"/>
            <a:ext cx="11704322" cy="1625601"/>
          </a:xfrm>
          <a:prstGeom prst="rect">
            <a:avLst/>
          </a:prstGeom>
        </p:spPr>
        <p:txBody>
          <a:bodyPr/>
          <a:lstStyle/>
          <a:p>
            <a:pPr>
              <a:defRPr sz="8400">
                <a:solidFill>
                  <a:srgbClr val="FF0000"/>
                </a:solidFill>
              </a:defRPr>
            </a:pPr>
            <a:r>
              <a:t>Popular</a:t>
            </a:r>
            <a:r>
              <a:rPr>
                <a:solidFill>
                  <a:srgbClr val="000000"/>
                </a:solidFill>
              </a:rPr>
              <a:t> Solutions</a:t>
            </a:r>
          </a:p>
        </p:txBody>
      </p:sp>
      <p:sp>
        <p:nvSpPr>
          <p:cNvPr id="282" name="Shape 282"/>
          <p:cNvSpPr/>
          <p:nvPr>
            <p:ph type="body" sz="half" idx="1"/>
          </p:nvPr>
        </p:nvSpPr>
        <p:spPr>
          <a:xfrm>
            <a:off x="108373" y="1408853"/>
            <a:ext cx="5418668" cy="4876801"/>
          </a:xfrm>
          <a:prstGeom prst="rect">
            <a:avLst/>
          </a:prstGeom>
        </p:spPr>
        <p:txBody>
          <a:bodyPr/>
          <a:lstStyle/>
          <a:p>
            <a:pPr>
              <a:defRPr b="1">
                <a:latin typeface="News Gothic MT"/>
                <a:ea typeface="News Gothic MT"/>
                <a:cs typeface="News Gothic MT"/>
                <a:sym typeface="News Gothic MT"/>
              </a:defRPr>
            </a:pPr>
            <a:r>
              <a:t>Province of British Columbia began a </a:t>
            </a:r>
            <a:r>
              <a:rPr>
                <a:solidFill>
                  <a:srgbClr val="FF0000"/>
                </a:solidFill>
              </a:rPr>
              <a:t>revenue neutral carbon tax in 2008</a:t>
            </a:r>
          </a:p>
        </p:txBody>
      </p:sp>
      <p:pic>
        <p:nvPicPr>
          <p:cNvPr id="283" name="image61.png"/>
          <p:cNvPicPr>
            <a:picLocks noChangeAspect="1"/>
          </p:cNvPicPr>
          <p:nvPr/>
        </p:nvPicPr>
        <p:blipFill>
          <a:blip r:embed="rId2">
            <a:extLst/>
          </a:blip>
          <a:stretch>
            <a:fillRect/>
          </a:stretch>
        </p:blipFill>
        <p:spPr>
          <a:xfrm>
            <a:off x="5396088" y="1282417"/>
            <a:ext cx="7717086" cy="4391380"/>
          </a:xfrm>
          <a:prstGeom prst="rect">
            <a:avLst/>
          </a:prstGeom>
          <a:ln w="12700">
            <a:miter lim="400000"/>
          </a:ln>
        </p:spPr>
      </p:pic>
      <p:sp>
        <p:nvSpPr>
          <p:cNvPr id="284" name="Shape 284"/>
          <p:cNvSpPr/>
          <p:nvPr/>
        </p:nvSpPr>
        <p:spPr>
          <a:xfrm>
            <a:off x="216746" y="5743786"/>
            <a:ext cx="12462935" cy="4532017"/>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71487" indent="-471487" algn="l" defTabSz="650240">
              <a:spcBef>
                <a:spcPts val="1600"/>
              </a:spcBef>
              <a:buSzPct val="100000"/>
              <a:buChar char="•"/>
              <a:defRPr b="1" sz="4400">
                <a:solidFill>
                  <a:srgbClr val="000000"/>
                </a:solidFill>
                <a:latin typeface="News Gothic MT"/>
                <a:ea typeface="News Gothic MT"/>
                <a:cs typeface="News Gothic MT"/>
                <a:sym typeface="News Gothic MT"/>
              </a:defRPr>
            </a:pPr>
            <a:r>
              <a:t>Per capita </a:t>
            </a:r>
            <a:r>
              <a:rPr>
                <a:solidFill>
                  <a:srgbClr val="FF0000"/>
                </a:solidFill>
              </a:rPr>
              <a:t>emissions are down 20%</a:t>
            </a:r>
            <a:endParaRPr sz="3400">
              <a:latin typeface="Times New Roman"/>
              <a:ea typeface="Times New Roman"/>
              <a:cs typeface="Times New Roman"/>
              <a:sym typeface="Times New Roman"/>
            </a:endParaRPr>
          </a:p>
          <a:p>
            <a:pPr marL="471487" indent="-471487" algn="l" defTabSz="650240">
              <a:spcBef>
                <a:spcPts val="1600"/>
              </a:spcBef>
              <a:buSzPct val="100000"/>
              <a:buChar char="•"/>
              <a:defRPr b="1" sz="4400">
                <a:solidFill>
                  <a:srgbClr val="000000"/>
                </a:solidFill>
                <a:latin typeface="News Gothic MT"/>
                <a:ea typeface="News Gothic MT"/>
                <a:cs typeface="News Gothic MT"/>
                <a:sym typeface="News Gothic MT"/>
              </a:defRPr>
            </a:pPr>
            <a:r>
              <a:t>Carbon taxes are 100% offset by reduced income taxes</a:t>
            </a:r>
            <a:endParaRPr sz="3400">
              <a:latin typeface="Times New Roman"/>
              <a:ea typeface="Times New Roman"/>
              <a:cs typeface="Times New Roman"/>
              <a:sym typeface="Times New Roman"/>
            </a:endParaRPr>
          </a:p>
          <a:p>
            <a:pPr marL="471487" indent="-471487" algn="l" defTabSz="650240">
              <a:spcBef>
                <a:spcPts val="1600"/>
              </a:spcBef>
              <a:buSzPct val="100000"/>
              <a:buChar char="•"/>
              <a:defRPr b="1" sz="4400">
                <a:solidFill>
                  <a:srgbClr val="000000"/>
                </a:solidFill>
                <a:latin typeface="News Gothic MT"/>
                <a:ea typeface="News Gothic MT"/>
                <a:cs typeface="News Gothic MT"/>
                <a:sym typeface="News Gothic MT"/>
              </a:defRPr>
            </a:pPr>
            <a:r>
              <a:t>Huge bipartisan support for policy (70%): </a:t>
            </a:r>
            <a:r>
              <a:rPr>
                <a:solidFill>
                  <a:srgbClr val="FF0000"/>
                </a:solidFill>
              </a:rPr>
              <a:t>repeal would raise income taxes!</a:t>
            </a:r>
            <a:endParaRPr sz="3400">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ctrTitle"/>
          </p:nvPr>
        </p:nvSpPr>
        <p:spPr>
          <a:xfrm>
            <a:off x="1270000" y="-2262209"/>
            <a:ext cx="10464800" cy="3302001"/>
          </a:xfrm>
          <a:prstGeom prst="rect">
            <a:avLst/>
          </a:prstGeom>
        </p:spPr>
        <p:txBody>
          <a:bodyPr/>
          <a:lstStyle/>
          <a:p>
            <a:pPr>
              <a:defRPr b="1" sz="3400">
                <a:latin typeface="Helvetica Neue"/>
                <a:ea typeface="Helvetica Neue"/>
                <a:cs typeface="Helvetica Neue"/>
                <a:sym typeface="Helvetica Neue"/>
              </a:defRPr>
            </a:pPr>
            <a:r>
              <a:t>Solving the Energy-Carbon-Climate Problem</a:t>
            </a:r>
          </a:p>
          <a:p>
            <a:pPr>
              <a:defRPr i="1" sz="2300"/>
            </a:pPr>
            <a:r>
              <a:t>by Prof. Steve Davis, ESS</a:t>
            </a:r>
          </a:p>
        </p:txBody>
      </p:sp>
      <p:pic>
        <p:nvPicPr>
          <p:cNvPr id="156" name="pasted-image.tiff"/>
          <p:cNvPicPr>
            <a:picLocks noChangeAspect="1"/>
          </p:cNvPicPr>
          <p:nvPr/>
        </p:nvPicPr>
        <p:blipFill>
          <a:blip r:embed="rId3">
            <a:extLst/>
          </a:blip>
          <a:stretch>
            <a:fillRect/>
          </a:stretch>
        </p:blipFill>
        <p:spPr>
          <a:xfrm>
            <a:off x="1493566" y="1320668"/>
            <a:ext cx="9004301" cy="7823201"/>
          </a:xfrm>
          <a:prstGeom prst="rect">
            <a:avLst/>
          </a:prstGeom>
          <a:ln w="12700">
            <a:miter lim="400000"/>
          </a:ln>
        </p:spPr>
      </p:pic>
      <p:pic>
        <p:nvPicPr>
          <p:cNvPr id="157" name=""/>
          <p:cNvPicPr>
            <a:picLocks noChangeAspect="0"/>
          </p:cNvPicPr>
          <p:nvPr/>
        </p:nvPicPr>
        <p:blipFill>
          <a:blip r:embed="rId4">
            <a:alphaModFix amt="71000"/>
            <a:extLst/>
          </a:blip>
          <a:stretch>
            <a:fillRect/>
          </a:stretch>
        </p:blipFill>
        <p:spPr>
          <a:xfrm>
            <a:off x="7228702" y="5454551"/>
            <a:ext cx="4070614" cy="3240705"/>
          </a:xfrm>
          <a:prstGeom prst="rect">
            <a:avLst/>
          </a:prstGeom>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xfrm>
            <a:off x="650239" y="86920"/>
            <a:ext cx="11704322" cy="1625601"/>
          </a:xfrm>
          <a:prstGeom prst="rect">
            <a:avLst/>
          </a:prstGeom>
        </p:spPr>
        <p:txBody>
          <a:bodyPr/>
          <a:lstStyle>
            <a:lvl1pPr>
              <a:defRPr b="1">
                <a:solidFill>
                  <a:srgbClr val="0000FF"/>
                </a:solidFill>
              </a:defRPr>
            </a:lvl1pPr>
          </a:lstStyle>
          <a:p>
            <a:pPr/>
            <a:r>
              <a:t>Growing Economy</a:t>
            </a:r>
          </a:p>
        </p:txBody>
      </p:sp>
      <p:pic>
        <p:nvPicPr>
          <p:cNvPr id="287" name="image62.png"/>
          <p:cNvPicPr>
            <a:picLocks noChangeAspect="1"/>
          </p:cNvPicPr>
          <p:nvPr/>
        </p:nvPicPr>
        <p:blipFill>
          <a:blip r:embed="rId2">
            <a:extLst/>
          </a:blip>
          <a:stretch>
            <a:fillRect/>
          </a:stretch>
        </p:blipFill>
        <p:spPr>
          <a:xfrm>
            <a:off x="-1" y="1557425"/>
            <a:ext cx="13012240" cy="5955446"/>
          </a:xfrm>
          <a:prstGeom prst="rect">
            <a:avLst/>
          </a:prstGeom>
          <a:ln w="12700">
            <a:miter lim="400000"/>
          </a:ln>
        </p:spPr>
      </p:pic>
      <p:sp>
        <p:nvSpPr>
          <p:cNvPr id="288" name="Shape 288"/>
          <p:cNvSpPr/>
          <p:nvPr/>
        </p:nvSpPr>
        <p:spPr>
          <a:xfrm>
            <a:off x="1577683" y="7614515"/>
            <a:ext cx="6804147" cy="1196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l" defTabSz="650240">
              <a:defRPr sz="2400">
                <a:solidFill>
                  <a:srgbClr val="000000"/>
                </a:solidFill>
                <a:latin typeface="Arial Rounded MT Bold"/>
                <a:ea typeface="Arial Rounded MT Bold"/>
                <a:cs typeface="Arial Rounded MT Bold"/>
                <a:sym typeface="Arial Rounded MT Bold"/>
              </a:defRPr>
            </a:pPr>
            <a:r>
              <a:t>Estimated impact of revenue-neutral carbon </a:t>
            </a:r>
          </a:p>
          <a:p>
            <a:pPr algn="l" defTabSz="650240">
              <a:defRPr sz="2400">
                <a:solidFill>
                  <a:srgbClr val="000000"/>
                </a:solidFill>
                <a:latin typeface="Arial Rounded MT Bold"/>
                <a:ea typeface="Arial Rounded MT Bold"/>
                <a:cs typeface="Arial Rounded MT Bold"/>
                <a:sym typeface="Arial Rounded MT Bold"/>
              </a:defRPr>
            </a:pPr>
            <a:r>
              <a:t>taxes on total employment in California </a:t>
            </a:r>
            <a:br/>
            <a:r>
              <a:t>(Regional Economic Models, Inc.)</a:t>
            </a:r>
          </a:p>
        </p:txBody>
      </p:sp>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xfrm>
            <a:off x="433493" y="216746"/>
            <a:ext cx="12137814" cy="1359183"/>
          </a:xfrm>
          <a:prstGeom prst="rect">
            <a:avLst/>
          </a:prstGeom>
          <a:effectLst>
            <a:outerShdw sx="100000" sy="100000" kx="0" ky="0" algn="b" rotWithShape="0" blurRad="63500" dist="50800" dir="2700000">
              <a:srgbClr val="000000">
                <a:alpha val="43000"/>
              </a:srgbClr>
            </a:outerShdw>
          </a:effectLst>
        </p:spPr>
        <p:txBody>
          <a:bodyPr/>
          <a:lstStyle/>
          <a:p>
            <a:pPr defTabSz="396646">
              <a:defRPr b="1" sz="3904"/>
            </a:pPr>
            <a:r>
              <a:t>Imagine it</a:t>
            </a:r>
            <a:r>
              <a:t>’</a:t>
            </a:r>
            <a:r>
              <a:t>s 1800, </a:t>
            </a:r>
            <a:br/>
            <a:r>
              <a:t>and you’re in charge …</a:t>
            </a:r>
          </a:p>
        </p:txBody>
      </p:sp>
      <p:sp>
        <p:nvSpPr>
          <p:cNvPr id="291" name="Shape 291"/>
          <p:cNvSpPr/>
          <p:nvPr/>
        </p:nvSpPr>
        <p:spPr>
          <a:xfrm>
            <a:off x="975359" y="1928142"/>
            <a:ext cx="11054082" cy="6924494"/>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7680" indent="-487680" algn="l" defTabSz="650240">
              <a:spcBef>
                <a:spcPts val="1400"/>
              </a:spcBef>
              <a:defRPr sz="3800">
                <a:solidFill>
                  <a:srgbClr val="000000"/>
                </a:solidFill>
                <a:latin typeface="Arial"/>
                <a:ea typeface="Arial"/>
                <a:cs typeface="Arial"/>
                <a:sym typeface="Arial"/>
              </a:defRPr>
            </a:pPr>
            <a:r>
              <a:t>Somebody presents you with a grand idea for transforming the world economy:</a:t>
            </a:r>
            <a:endParaRPr sz="3400">
              <a:latin typeface="Times New Roman"/>
              <a:ea typeface="Times New Roman"/>
              <a:cs typeface="Times New Roman"/>
              <a:sym typeface="Times New Roman"/>
            </a:endParaRPr>
          </a:p>
          <a:p>
            <a:pPr lvl="1" marL="942975" indent="-485775" algn="l" defTabSz="650240">
              <a:spcBef>
                <a:spcPts val="1200"/>
              </a:spcBef>
              <a:buSzPct val="100000"/>
              <a:buFont typeface="Wingdings"/>
              <a:buChar char="✓"/>
              <a:defRPr sz="3400">
                <a:solidFill>
                  <a:srgbClr val="0000FF"/>
                </a:solidFill>
                <a:latin typeface="Arial"/>
                <a:ea typeface="Arial"/>
                <a:cs typeface="Arial"/>
                <a:sym typeface="Arial"/>
              </a:defRPr>
            </a:pPr>
            <a:r>
              <a:t>Dig 10 billion tons of carbon out of the ground every year</a:t>
            </a:r>
            <a:endParaRPr>
              <a:latin typeface="Times New Roman"/>
              <a:ea typeface="Times New Roman"/>
              <a:cs typeface="Times New Roman"/>
              <a:sym typeface="Times New Roman"/>
            </a:endParaRPr>
          </a:p>
          <a:p>
            <a:pPr lvl="1" marL="942975" indent="-485775" algn="l" defTabSz="650240">
              <a:spcBef>
                <a:spcPts val="1200"/>
              </a:spcBef>
              <a:buSzPct val="100000"/>
              <a:buFont typeface="Wingdings"/>
              <a:buChar char="✓"/>
              <a:defRPr sz="3400">
                <a:solidFill>
                  <a:srgbClr val="0000FF"/>
                </a:solidFill>
                <a:latin typeface="Arial"/>
                <a:ea typeface="Arial"/>
                <a:cs typeface="Arial"/>
                <a:sym typeface="Arial"/>
              </a:defRPr>
            </a:pPr>
            <a:r>
              <a:t>Build a system of pipelines, supertankers, railroads, highways, and trucks to deliver it to every street corner on the planet</a:t>
            </a:r>
            <a:endParaRPr>
              <a:latin typeface="Times New Roman"/>
              <a:ea typeface="Times New Roman"/>
              <a:cs typeface="Times New Roman"/>
              <a:sym typeface="Times New Roman"/>
            </a:endParaRPr>
          </a:p>
          <a:p>
            <a:pPr lvl="1" marL="942975" indent="-485775" algn="l" defTabSz="650240">
              <a:spcBef>
                <a:spcPts val="1200"/>
              </a:spcBef>
              <a:buSzPct val="100000"/>
              <a:buFont typeface="Wingdings"/>
              <a:buChar char="✓"/>
              <a:defRPr sz="3400">
                <a:solidFill>
                  <a:srgbClr val="0000FF"/>
                </a:solidFill>
                <a:latin typeface="Arial"/>
                <a:ea typeface="Arial"/>
                <a:cs typeface="Arial"/>
                <a:sym typeface="Arial"/>
              </a:defRPr>
            </a:pPr>
            <a:r>
              <a:t>Build millions of cars every year, and millions of miles of roads to drive them on</a:t>
            </a:r>
            <a:endParaRPr>
              <a:latin typeface="Times New Roman"/>
              <a:ea typeface="Times New Roman"/>
              <a:cs typeface="Times New Roman"/>
              <a:sym typeface="Times New Roman"/>
            </a:endParaRPr>
          </a:p>
          <a:p>
            <a:pPr lvl="1" marL="942975" indent="-485775" algn="l" defTabSz="650240">
              <a:spcBef>
                <a:spcPts val="1200"/>
              </a:spcBef>
              <a:buSzPct val="100000"/>
              <a:buFont typeface="Wingdings"/>
              <a:buChar char="✓"/>
              <a:defRPr sz="3400">
                <a:solidFill>
                  <a:srgbClr val="0000FF"/>
                </a:solidFill>
                <a:latin typeface="Arial"/>
                <a:ea typeface="Arial"/>
                <a:cs typeface="Arial"/>
                <a:sym typeface="Arial"/>
              </a:defRPr>
            </a:pPr>
            <a:r>
              <a:t>Generate and pipe enough electricity to every house to power lights &amp; stereos &amp; plasma TVs</a:t>
            </a:r>
            <a:endParaRPr>
              <a:latin typeface="Times New Roman"/>
              <a:ea typeface="Times New Roman"/>
              <a:cs typeface="Times New Roman"/>
              <a:sym typeface="Times New Roman"/>
            </a:endParaRPr>
          </a:p>
        </p:txBody>
      </p:sp>
      <p:grpSp>
        <p:nvGrpSpPr>
          <p:cNvPr id="294" name="Group 294"/>
          <p:cNvGrpSpPr/>
          <p:nvPr/>
        </p:nvGrpSpPr>
        <p:grpSpPr>
          <a:xfrm>
            <a:off x="3050258" y="3251200"/>
            <a:ext cx="7428952" cy="6427248"/>
            <a:chOff x="0" y="0"/>
            <a:chExt cx="7428951" cy="6427247"/>
          </a:xfrm>
        </p:grpSpPr>
        <p:pic>
          <p:nvPicPr>
            <p:cNvPr id="292" name="image63.png"/>
            <p:cNvPicPr>
              <a:picLocks noChangeAspect="1"/>
            </p:cNvPicPr>
            <p:nvPr/>
          </p:nvPicPr>
          <p:blipFill>
            <a:blip r:embed="rId2">
              <a:extLst/>
            </a:blip>
            <a:stretch>
              <a:fillRect/>
            </a:stretch>
          </p:blipFill>
          <p:spPr>
            <a:xfrm>
              <a:off x="1559743" y="0"/>
              <a:ext cx="3726381" cy="4332996"/>
            </a:xfrm>
            <a:prstGeom prst="rect">
              <a:avLst/>
            </a:prstGeom>
            <a:ln w="12700" cap="flat">
              <a:noFill/>
              <a:miter lim="400000"/>
            </a:ln>
            <a:effectLst/>
          </p:spPr>
        </p:pic>
        <p:sp>
          <p:nvSpPr>
            <p:cNvPr id="293" name="Shape 293"/>
            <p:cNvSpPr/>
            <p:nvPr/>
          </p:nvSpPr>
          <p:spPr>
            <a:xfrm>
              <a:off x="0" y="5320725"/>
              <a:ext cx="7428952" cy="11065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t">
              <a:spAutoFit/>
            </a:bodyPr>
            <a:lstStyle/>
            <a:p>
              <a:pPr algn="l" defTabSz="650240">
                <a:defRPr b="1" i="1" sz="3400">
                  <a:solidFill>
                    <a:srgbClr val="FF0000"/>
                  </a:solidFill>
                  <a:latin typeface="Arial"/>
                  <a:ea typeface="Arial"/>
                  <a:cs typeface="Arial"/>
                  <a:sym typeface="Arial"/>
                </a:defRPr>
              </a:pPr>
              <a:r>
                <a:t>…  </a:t>
              </a:r>
              <a:r>
                <a:t>“</a:t>
              </a:r>
              <a:r>
                <a:t>and here</a:t>
              </a:r>
              <a:r>
                <a:t>’</a:t>
              </a:r>
              <a:r>
                <a:t>s the itemized bill …</a:t>
              </a:r>
              <a:r>
                <a:t>”</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91">
                                            <p:bg/>
                                          </p:spTgt>
                                        </p:tgtEl>
                                        <p:attrNameLst>
                                          <p:attrName>style.visibility</p:attrName>
                                        </p:attrNameLst>
                                      </p:cBhvr>
                                      <p:to>
                                        <p:strVal val="visible"/>
                                      </p:to>
                                    </p:set>
                                    <p:anim calcmode="lin" valueType="num">
                                      <p:cBhvr>
                                        <p:cTn id="7" dur="500" fill="hold"/>
                                        <p:tgtEl>
                                          <p:spTgt spid="291">
                                            <p:bg/>
                                          </p:spTgt>
                                        </p:tgtEl>
                                        <p:attrNameLst>
                                          <p:attrName>ppt_x</p:attrName>
                                        </p:attrNameLst>
                                      </p:cBhvr>
                                      <p:tavLst>
                                        <p:tav tm="0">
                                          <p:val>
                                            <p:strVal val="#ppt_x"/>
                                          </p:val>
                                        </p:tav>
                                        <p:tav tm="100000">
                                          <p:val>
                                            <p:strVal val="#ppt_x"/>
                                          </p:val>
                                        </p:tav>
                                      </p:tavLst>
                                    </p:anim>
                                    <p:anim calcmode="lin" valueType="num">
                                      <p:cBhvr>
                                        <p:cTn id="8" dur="500" fill="hold"/>
                                        <p:tgtEl>
                                          <p:spTgt spid="291">
                                            <p:bg/>
                                          </p:spTgt>
                                        </p:tgtEl>
                                        <p:attrNameLst>
                                          <p:attrName>ppt_y</p:attrName>
                                        </p:attrNameLst>
                                      </p:cBhvr>
                                      <p:tavLst>
                                        <p:tav tm="0">
                                          <p:val>
                                            <p:strVal val="1+#ppt_h/2"/>
                                          </p:val>
                                        </p:tav>
                                        <p:tav tm="100000">
                                          <p:val>
                                            <p:strVal val="#ppt_y"/>
                                          </p:val>
                                        </p:tav>
                                      </p:tavLst>
                                    </p:anim>
                                  </p:childTnLst>
                                </p:cTn>
                              </p:par>
                              <p:par>
                                <p:cTn id="9" presetClass="entr" nodeType="withEffect" presetSubtype="4" presetID="2" grpId="1" fill="hold">
                                  <p:stCondLst>
                                    <p:cond delay="0"/>
                                  </p:stCondLst>
                                  <p:iterate type="el" backwards="0">
                                    <p:tmAbs val="0"/>
                                  </p:iterate>
                                  <p:childTnLst>
                                    <p:set>
                                      <p:cBhvr>
                                        <p:cTn id="10" fill="hold"/>
                                        <p:tgtEl>
                                          <p:spTgt spid="291">
                                            <p:txEl>
                                              <p:pRg st="0" end="0"/>
                                            </p:txEl>
                                          </p:spTgt>
                                        </p:tgtEl>
                                        <p:attrNameLst>
                                          <p:attrName>style.visibility</p:attrName>
                                        </p:attrNameLst>
                                      </p:cBhvr>
                                      <p:to>
                                        <p:strVal val="visible"/>
                                      </p:to>
                                    </p:set>
                                    <p:anim calcmode="lin" valueType="num">
                                      <p:cBhvr>
                                        <p:cTn id="11" dur="500" fill="hold"/>
                                        <p:tgtEl>
                                          <p:spTgt spid="29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 grpId="1" fill="hold">
                                  <p:stCondLst>
                                    <p:cond delay="0"/>
                                  </p:stCondLst>
                                  <p:iterate type="el" backwards="0">
                                    <p:tmAbs val="0"/>
                                  </p:iterate>
                                  <p:childTnLst>
                                    <p:set>
                                      <p:cBhvr>
                                        <p:cTn id="16" fill="hold"/>
                                        <p:tgtEl>
                                          <p:spTgt spid="291">
                                            <p:txEl>
                                              <p:pRg st="1" end="1"/>
                                            </p:txEl>
                                          </p:spTgt>
                                        </p:tgtEl>
                                        <p:attrNameLst>
                                          <p:attrName>style.visibility</p:attrName>
                                        </p:attrNameLst>
                                      </p:cBhvr>
                                      <p:to>
                                        <p:strVal val="visible"/>
                                      </p:to>
                                    </p:set>
                                    <p:anim calcmode="lin" valueType="num">
                                      <p:cBhvr>
                                        <p:cTn id="17" dur="500" fill="hold"/>
                                        <p:tgtEl>
                                          <p:spTgt spid="291">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2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1" fill="hold">
                                  <p:stCondLst>
                                    <p:cond delay="0"/>
                                  </p:stCondLst>
                                  <p:iterate type="el" backwards="0">
                                    <p:tmAbs val="0"/>
                                  </p:iterate>
                                  <p:childTnLst>
                                    <p:set>
                                      <p:cBhvr>
                                        <p:cTn id="22" fill="hold"/>
                                        <p:tgtEl>
                                          <p:spTgt spid="291">
                                            <p:txEl>
                                              <p:pRg st="2" end="2"/>
                                            </p:txEl>
                                          </p:spTgt>
                                        </p:tgtEl>
                                        <p:attrNameLst>
                                          <p:attrName>style.visibility</p:attrName>
                                        </p:attrNameLst>
                                      </p:cBhvr>
                                      <p:to>
                                        <p:strVal val="visible"/>
                                      </p:to>
                                    </p:set>
                                    <p:anim calcmode="lin" valueType="num">
                                      <p:cBhvr>
                                        <p:cTn id="23" dur="500" fill="hold"/>
                                        <p:tgtEl>
                                          <p:spTgt spid="29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4" presetID="2" grpId="1" fill="hold">
                                  <p:stCondLst>
                                    <p:cond delay="0"/>
                                  </p:stCondLst>
                                  <p:iterate type="el" backwards="0">
                                    <p:tmAbs val="0"/>
                                  </p:iterate>
                                  <p:childTnLst>
                                    <p:set>
                                      <p:cBhvr>
                                        <p:cTn id="28" fill="hold"/>
                                        <p:tgtEl>
                                          <p:spTgt spid="291">
                                            <p:txEl>
                                              <p:pRg st="3" end="3"/>
                                            </p:txEl>
                                          </p:spTgt>
                                        </p:tgtEl>
                                        <p:attrNameLst>
                                          <p:attrName>style.visibility</p:attrName>
                                        </p:attrNameLst>
                                      </p:cBhvr>
                                      <p:to>
                                        <p:strVal val="visible"/>
                                      </p:to>
                                    </p:set>
                                    <p:anim calcmode="lin" valueType="num">
                                      <p:cBhvr>
                                        <p:cTn id="29" dur="500" fill="hold"/>
                                        <p:tgtEl>
                                          <p:spTgt spid="291">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1" fill="hold">
                                  <p:stCondLst>
                                    <p:cond delay="0"/>
                                  </p:stCondLst>
                                  <p:iterate type="el" backwards="0">
                                    <p:tmAbs val="0"/>
                                  </p:iterate>
                                  <p:childTnLst>
                                    <p:set>
                                      <p:cBhvr>
                                        <p:cTn id="34" fill="hold"/>
                                        <p:tgtEl>
                                          <p:spTgt spid="291">
                                            <p:txEl>
                                              <p:pRg st="4" end="4"/>
                                            </p:txEl>
                                          </p:spTgt>
                                        </p:tgtEl>
                                        <p:attrNameLst>
                                          <p:attrName>style.visibility</p:attrName>
                                        </p:attrNameLst>
                                      </p:cBhvr>
                                      <p:to>
                                        <p:strVal val="visible"/>
                                      </p:to>
                                    </p:set>
                                    <p:anim calcmode="lin" valueType="num">
                                      <p:cBhvr>
                                        <p:cTn id="35" dur="500" fill="hold"/>
                                        <p:tgtEl>
                                          <p:spTgt spid="291">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2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4" presetID="2" grpId="2" fill="hold">
                                  <p:stCondLst>
                                    <p:cond delay="0"/>
                                  </p:stCondLst>
                                  <p:iterate type="el" backwards="0">
                                    <p:tmAbs val="0"/>
                                  </p:iterate>
                                  <p:childTnLst>
                                    <p:set>
                                      <p:cBhvr>
                                        <p:cTn id="40" fill="hold"/>
                                        <p:tgtEl>
                                          <p:spTgt spid="294"/>
                                        </p:tgtEl>
                                        <p:attrNameLst>
                                          <p:attrName>style.visibility</p:attrName>
                                        </p:attrNameLst>
                                      </p:cBhvr>
                                      <p:to>
                                        <p:strVal val="visible"/>
                                      </p:to>
                                    </p:set>
                                    <p:anim calcmode="lin" valueType="num">
                                      <p:cBhvr>
                                        <p:cTn id="41" dur="1000" fill="hold"/>
                                        <p:tgtEl>
                                          <p:spTgt spid="294"/>
                                        </p:tgtEl>
                                        <p:attrNameLst>
                                          <p:attrName>ppt_x</p:attrName>
                                        </p:attrNameLst>
                                      </p:cBhvr>
                                      <p:tavLst>
                                        <p:tav tm="0">
                                          <p:val>
                                            <p:strVal val="#ppt_x"/>
                                          </p:val>
                                        </p:tav>
                                        <p:tav tm="100000">
                                          <p:val>
                                            <p:strVal val="#ppt_x"/>
                                          </p:val>
                                        </p:tav>
                                      </p:tavLst>
                                    </p:anim>
                                    <p:anim calcmode="lin" valueType="num">
                                      <p:cBhvr>
                                        <p:cTn id="42" dur="1000" fill="hold"/>
                                        <p:tgtEl>
                                          <p:spTgt spid="29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4" presetID="2" grpId="1" fill="hold">
                                  <p:stCondLst>
                                    <p:cond delay="0"/>
                                  </p:stCondLst>
                                  <p:iterate type="el" backwards="0">
                                    <p:tmAbs val="0"/>
                                  </p:iterate>
                                  <p:childTnLst>
                                    <p:set>
                                      <p:cBhvr>
                                        <p:cTn id="46" fill="hold"/>
                                        <p:tgtEl>
                                          <p:spTgt spid="291">
                                            <p:txEl>
                                              <p:pRg st="5" end="5"/>
                                            </p:txEl>
                                          </p:spTgt>
                                        </p:tgtEl>
                                        <p:attrNameLst>
                                          <p:attrName>style.visibility</p:attrName>
                                        </p:attrNameLst>
                                      </p:cBhvr>
                                      <p:to>
                                        <p:strVal val="visible"/>
                                      </p:to>
                                    </p:set>
                                    <p:anim calcmode="lin" valueType="num">
                                      <p:cBhvr>
                                        <p:cTn id="47" dur="500" fill="hold"/>
                                        <p:tgtEl>
                                          <p:spTgt spid="291">
                                            <p:txEl>
                                              <p:pRg st="5" end="5"/>
                                            </p:txEl>
                                          </p:spTgt>
                                        </p:tgtEl>
                                        <p:attrNameLst>
                                          <p:attrName>ppt_x</p:attrName>
                                        </p:attrNameLst>
                                      </p:cBhvr>
                                      <p:tavLst>
                                        <p:tav tm="0">
                                          <p:val>
                                            <p:strVal val="#ppt_x"/>
                                          </p:val>
                                        </p:tav>
                                        <p:tav tm="100000">
                                          <p:val>
                                            <p:strVal val="#ppt_x"/>
                                          </p:val>
                                        </p:tav>
                                      </p:tavLst>
                                    </p:anim>
                                    <p:anim calcmode="lin" valueType="num">
                                      <p:cBhvr>
                                        <p:cTn id="48" dur="500" fill="hold"/>
                                        <p:tgtEl>
                                          <p:spTgt spid="2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2"/>
      <p:bldP build="p" bldLvl="5" animBg="1" rev="0" advAuto="0" spid="291"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6" name="image64.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97" name="Shape 297"/>
          <p:cNvSpPr/>
          <p:nvPr>
            <p:ph type="title"/>
          </p:nvPr>
        </p:nvSpPr>
        <p:spPr>
          <a:xfrm>
            <a:off x="492195" y="-1"/>
            <a:ext cx="12137814" cy="1083735"/>
          </a:xfrm>
          <a:prstGeom prst="rect">
            <a:avLst/>
          </a:prstGeom>
          <a:effectLst>
            <a:outerShdw sx="100000" sy="100000" kx="0" ky="0" algn="b" rotWithShape="0" blurRad="63500" dist="50800" dir="2700000">
              <a:srgbClr val="000000">
                <a:alpha val="43000"/>
              </a:srgbClr>
            </a:outerShdw>
          </a:effectLst>
        </p:spPr>
        <p:txBody>
          <a:bodyPr/>
          <a:lstStyle>
            <a:lvl1pPr defTabSz="442163">
              <a:defRPr sz="6120">
                <a:solidFill>
                  <a:srgbClr val="FFFF00"/>
                </a:solidFill>
              </a:defRPr>
            </a:lvl1pPr>
          </a:lstStyle>
          <a:p>
            <a:pPr/>
            <a:r>
              <a:t>Who Built That?</a:t>
            </a:r>
          </a:p>
        </p:txBody>
      </p:sp>
      <p:sp>
        <p:nvSpPr>
          <p:cNvPr id="298" name="Shape 298"/>
          <p:cNvSpPr/>
          <p:nvPr>
            <p:ph type="body" sz="half" idx="1"/>
          </p:nvPr>
        </p:nvSpPr>
        <p:spPr>
          <a:xfrm>
            <a:off x="1011484" y="1088248"/>
            <a:ext cx="11054081" cy="2451948"/>
          </a:xfrm>
          <a:prstGeom prst="rect">
            <a:avLst/>
          </a:prstGeom>
        </p:spPr>
        <p:txBody>
          <a:bodyPr/>
          <a:lstStyle/>
          <a:p>
            <a:pPr marL="482600" indent="-482600">
              <a:lnSpc>
                <a:spcPct val="80000"/>
              </a:lnSpc>
              <a:spcBef>
                <a:spcPts val="900"/>
              </a:spcBef>
              <a:defRPr sz="3800">
                <a:solidFill>
                  <a:srgbClr val="FFFF00"/>
                </a:solidFill>
              </a:defRPr>
            </a:pPr>
            <a:r>
              <a:t>Our ancestors built that very system</a:t>
            </a:r>
          </a:p>
          <a:p>
            <a:pPr marL="482600" indent="-482600">
              <a:lnSpc>
                <a:spcPct val="80000"/>
              </a:lnSpc>
              <a:spcBef>
                <a:spcPts val="900"/>
              </a:spcBef>
              <a:defRPr sz="3800">
                <a:solidFill>
                  <a:srgbClr val="FFFF00"/>
                </a:solidFill>
              </a:defRPr>
            </a:pPr>
            <a:r>
              <a:t>It cost them every dime of global GDP for 200 years (now $72T/yr)</a:t>
            </a:r>
          </a:p>
          <a:p>
            <a:pPr marL="482600" indent="-482600">
              <a:lnSpc>
                <a:spcPct val="80000"/>
              </a:lnSpc>
              <a:spcBef>
                <a:spcPts val="900"/>
              </a:spcBef>
              <a:defRPr sz="3800">
                <a:solidFill>
                  <a:srgbClr val="FFFF00"/>
                </a:solidFill>
              </a:defRPr>
            </a:pPr>
            <a:r>
              <a:t>It created every dime too!</a:t>
            </a:r>
          </a:p>
        </p:txBody>
      </p:sp>
      <p:grpSp>
        <p:nvGrpSpPr>
          <p:cNvPr id="301" name="Group 301"/>
          <p:cNvGrpSpPr/>
          <p:nvPr/>
        </p:nvGrpSpPr>
        <p:grpSpPr>
          <a:xfrm>
            <a:off x="4689404" y="4870027"/>
            <a:ext cx="5768623" cy="4143022"/>
            <a:chOff x="0" y="0"/>
            <a:chExt cx="5768621" cy="4143021"/>
          </a:xfrm>
        </p:grpSpPr>
        <p:pic>
          <p:nvPicPr>
            <p:cNvPr id="299" name="image65.png"/>
            <p:cNvPicPr>
              <a:picLocks noChangeAspect="1"/>
            </p:cNvPicPr>
            <p:nvPr/>
          </p:nvPicPr>
          <p:blipFill>
            <a:blip r:embed="rId3">
              <a:extLst/>
            </a:blip>
            <a:stretch>
              <a:fillRect/>
            </a:stretch>
          </p:blipFill>
          <p:spPr>
            <a:xfrm>
              <a:off x="0" y="0"/>
              <a:ext cx="5768622" cy="4143022"/>
            </a:xfrm>
            <a:prstGeom prst="rect">
              <a:avLst/>
            </a:prstGeom>
            <a:ln w="12700" cap="flat">
              <a:noFill/>
              <a:miter lim="400000"/>
            </a:ln>
            <a:effectLst/>
          </p:spPr>
        </p:pic>
        <p:sp>
          <p:nvSpPr>
            <p:cNvPr id="300" name="Shape 300"/>
            <p:cNvSpPr/>
            <p:nvPr/>
          </p:nvSpPr>
          <p:spPr>
            <a:xfrm>
              <a:off x="31608" y="83537"/>
              <a:ext cx="5470596" cy="12476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algn="l" defTabSz="650240">
                <a:spcBef>
                  <a:spcPts val="1400"/>
                </a:spcBef>
                <a:defRPr sz="3800">
                  <a:solidFill>
                    <a:srgbClr val="FF0000"/>
                  </a:solidFill>
                  <a:latin typeface="Arial Rounded MT Bold"/>
                  <a:ea typeface="Arial Rounded MT Bold"/>
                  <a:cs typeface="Arial Rounded MT Bold"/>
                  <a:sym typeface="Arial Rounded MT Bold"/>
                </a:defRPr>
              </a:pPr>
              <a:r>
                <a:t>Now our kids get to </a:t>
              </a:r>
              <a:br/>
              <a:r>
                <a:t>do it again!</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1"/>
                                        </p:tgtEl>
                                        <p:attrNameLst>
                                          <p:attrName>style.visibility</p:attrName>
                                        </p:attrNameLst>
                                      </p:cBhvr>
                                      <p:to>
                                        <p:strVal val="visible"/>
                                      </p:to>
                                    </p:set>
                                    <p:animEffect filter="dissolve" transition="in">
                                      <p:cBhvr>
                                        <p:cTn id="7" dur="20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xfrm>
            <a:off x="431236" y="-1"/>
            <a:ext cx="12142330" cy="1104055"/>
          </a:xfrm>
          <a:prstGeom prst="rect">
            <a:avLst/>
          </a:prstGeom>
          <a:effectLst>
            <a:outerShdw sx="100000" sy="100000" kx="0" ky="0" algn="b" rotWithShape="0" blurRad="63500" dist="50800" dir="2700000">
              <a:srgbClr val="EEECE1">
                <a:alpha val="42999"/>
              </a:srgbClr>
            </a:outerShdw>
          </a:effectLst>
        </p:spPr>
        <p:txBody>
          <a:bodyPr/>
          <a:lstStyle>
            <a:lvl1pPr indent="32544" defTabSz="533196">
              <a:defRPr sz="6232"/>
            </a:lvl1pPr>
          </a:lstStyle>
          <a:p>
            <a:pPr/>
            <a:r>
              <a:t>Choose Your Future</a:t>
            </a:r>
          </a:p>
        </p:txBody>
      </p:sp>
      <p:sp>
        <p:nvSpPr>
          <p:cNvPr id="304" name="Shape 304"/>
          <p:cNvSpPr/>
          <p:nvPr>
            <p:ph type="body" idx="1"/>
          </p:nvPr>
        </p:nvSpPr>
        <p:spPr>
          <a:xfrm>
            <a:off x="349956" y="1142435"/>
            <a:ext cx="11670452" cy="8611165"/>
          </a:xfrm>
          <a:prstGeom prst="rect">
            <a:avLst/>
          </a:prstGeom>
        </p:spPr>
        <p:txBody>
          <a:bodyPr/>
          <a:lstStyle/>
          <a:p>
            <a:pPr marL="486696" indent="-486696">
              <a:buClr>
                <a:srgbClr val="000000"/>
              </a:buClr>
              <a:defRPr>
                <a:latin typeface="News Gothic MT"/>
                <a:ea typeface="News Gothic MT"/>
                <a:cs typeface="News Gothic MT"/>
                <a:sym typeface="News Gothic MT"/>
              </a:defRPr>
            </a:pPr>
            <a:r>
              <a:t>Some people think:  </a:t>
            </a:r>
          </a:p>
          <a:p>
            <a:pPr lvl="1" marL="901803" indent="-403328">
              <a:defRPr>
                <a:solidFill>
                  <a:srgbClr val="FF0000"/>
                </a:solidFill>
                <a:latin typeface="News Gothic MT"/>
                <a:ea typeface="News Gothic MT"/>
                <a:cs typeface="News Gothic MT"/>
                <a:sym typeface="News Gothic MT"/>
              </a:defRPr>
            </a:pPr>
            <a:r>
              <a:t>“</a:t>
            </a:r>
            <a:r>
              <a:t>Our modern lifestyle is only possible because of the subsidy of cheap fossil fuel. When we stop burning coal we</a:t>
            </a:r>
            <a:r>
              <a:t>’</a:t>
            </a:r>
            <a:r>
              <a:t>ll freeze in the dark!</a:t>
            </a:r>
            <a:r>
              <a:t>”</a:t>
            </a:r>
          </a:p>
          <a:p>
            <a:pPr marL="486696" indent="-486696">
              <a:buClr>
                <a:srgbClr val="000000"/>
              </a:buClr>
              <a:defRPr>
                <a:latin typeface="News Gothic MT"/>
                <a:ea typeface="News Gothic MT"/>
                <a:cs typeface="News Gothic MT"/>
                <a:sym typeface="News Gothic MT"/>
              </a:defRPr>
            </a:pPr>
            <a:r>
              <a:t>I prefer:</a:t>
            </a:r>
          </a:p>
          <a:p>
            <a:pPr lvl="1" marL="901803" indent="-403328">
              <a:defRPr>
                <a:solidFill>
                  <a:srgbClr val="FF0000"/>
                </a:solidFill>
                <a:latin typeface="News Gothic MT"/>
                <a:ea typeface="News Gothic MT"/>
                <a:cs typeface="News Gothic MT"/>
                <a:sym typeface="News Gothic MT"/>
              </a:defRPr>
            </a:pPr>
            <a:r>
              <a:t>“</a:t>
            </a:r>
            <a:r>
              <a:t>Our well-being depends on creativity and hard work. Before we run out of oil, we</a:t>
            </a:r>
            <a:r>
              <a:t>’</a:t>
            </a:r>
            <a:r>
              <a:t>ll deploy energy technologies for the 21</a:t>
            </a:r>
            <a:r>
              <a:rPr baseline="31295"/>
              <a:t>st</a:t>
            </a:r>
            <a:r>
              <a:t> Century. </a:t>
            </a:r>
            <a:endParaRPr sz="3800"/>
          </a:p>
          <a:p>
            <a:pPr lvl="1" marL="888184" indent="-389709">
              <a:spcBef>
                <a:spcPts val="1100"/>
              </a:spcBef>
              <a:defRPr b="1" sz="4800">
                <a:solidFill>
                  <a:srgbClr val="FF0000"/>
                </a:solidFill>
                <a:latin typeface="News Gothic MT"/>
                <a:ea typeface="News Gothic MT"/>
                <a:cs typeface="News Gothic MT"/>
                <a:sym typeface="News Gothic MT"/>
              </a:defRPr>
            </a:pPr>
            <a:r>
              <a:t>Our future is bright.</a:t>
            </a:r>
            <a:r>
              <a:rPr b="0" sz="4400"/>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4">
                                            <p:txEl>
                                              <p:pRg st="0" end="0"/>
                                            </p:txEl>
                                          </p:spTgt>
                                        </p:tgtEl>
                                        <p:attrNameLst>
                                          <p:attrName>style.visibility</p:attrName>
                                        </p:attrNameLst>
                                      </p:cBhvr>
                                      <p:to>
                                        <p:strVal val="visible"/>
                                      </p:to>
                                    </p:set>
                                  </p:childTnLst>
                                </p:cTn>
                              </p:par>
                              <p:par>
                                <p:cTn id="9" presetClass="entr" nodeType="withEffect" presetSubtype="0" presetID="1" grpId="1" fill="hold">
                                  <p:stCondLst>
                                    <p:cond delay="0"/>
                                  </p:stCondLst>
                                  <p:iterate type="el" backwards="0">
                                    <p:tmAbs val="0"/>
                                  </p:iterate>
                                  <p:childTnLst>
                                    <p:set>
                                      <p:cBhvr>
                                        <p:cTn id="10" fill="hold"/>
                                        <p:tgtEl>
                                          <p:spTgt spid="3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304">
                                            <p:txEl>
                                              <p:pRg st="2" end="2"/>
                                            </p:txEl>
                                          </p:spTgt>
                                        </p:tgtEl>
                                        <p:attrNameLst>
                                          <p:attrName>style.visibility</p:attrName>
                                        </p:attrNameLst>
                                      </p:cBhvr>
                                      <p:to>
                                        <p:strVal val="visible"/>
                                      </p:to>
                                    </p:set>
                                  </p:childTnLst>
                                </p:cTn>
                              </p:par>
                              <p:par>
                                <p:cTn id="15" presetClass="entr" nodeType="withEffect" presetSubtype="0" presetID="1" grpId="1" fill="hold">
                                  <p:stCondLst>
                                    <p:cond delay="0"/>
                                  </p:stCondLst>
                                  <p:iterate type="el" backwards="0">
                                    <p:tmAbs val="0"/>
                                  </p:iterate>
                                  <p:childTnLst>
                                    <p:set>
                                      <p:cBhvr>
                                        <p:cTn id="16" fill="hold"/>
                                        <p:tgtEl>
                                          <p:spTgt spid="304">
                                            <p:txEl>
                                              <p:pRg st="3" end="3"/>
                                            </p:txEl>
                                          </p:spTgt>
                                        </p:tgtEl>
                                        <p:attrNameLst>
                                          <p:attrName>style.visibility</p:attrName>
                                        </p:attrNameLst>
                                      </p:cBhvr>
                                      <p:to>
                                        <p:strVal val="visible"/>
                                      </p:to>
                                    </p:set>
                                  </p:childTnLst>
                                </p:cTn>
                              </p:par>
                              <p:par>
                                <p:cTn id="17" presetClass="entr" nodeType="withEffect" presetSubtype="0" presetID="1" grpId="1" fill="hold">
                                  <p:stCondLst>
                                    <p:cond delay="0"/>
                                  </p:stCondLst>
                                  <p:iterate type="el" backwards="0">
                                    <p:tmAbs val="0"/>
                                  </p:iterate>
                                  <p:childTnLst>
                                    <p:set>
                                      <p:cBhvr>
                                        <p:cTn id="18" fill="hold"/>
                                        <p:tgtEl>
                                          <p:spTgt spid="304">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04" grpId="1"/>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p:nvPr>
        </p:nvSpPr>
        <p:spPr>
          <a:xfrm>
            <a:off x="7369386" y="144497"/>
            <a:ext cx="4876801" cy="975361"/>
          </a:xfrm>
          <a:prstGeom prst="rect">
            <a:avLst/>
          </a:prstGeom>
        </p:spPr>
        <p:txBody>
          <a:bodyPr/>
          <a:lstStyle>
            <a:lvl1pPr defTabSz="461670">
              <a:defRPr sz="5396"/>
            </a:lvl1pPr>
          </a:lstStyle>
          <a:p>
            <a:pPr/>
            <a:r>
              <a:t>Costs</a:t>
            </a:r>
          </a:p>
        </p:txBody>
      </p:sp>
      <p:sp>
        <p:nvSpPr>
          <p:cNvPr id="307" name="Shape 307"/>
          <p:cNvSpPr/>
          <p:nvPr>
            <p:ph type="body" sz="half" idx="1"/>
          </p:nvPr>
        </p:nvSpPr>
        <p:spPr>
          <a:xfrm>
            <a:off x="6827519" y="1499164"/>
            <a:ext cx="6068908" cy="7586135"/>
          </a:xfrm>
          <a:prstGeom prst="rect">
            <a:avLst/>
          </a:prstGeom>
        </p:spPr>
        <p:txBody>
          <a:bodyPr/>
          <a:lstStyle/>
          <a:p>
            <a:pPr marL="465364" indent="-465364">
              <a:spcBef>
                <a:spcPts val="4100"/>
              </a:spcBef>
              <a:defRPr sz="3800"/>
            </a:pPr>
            <a:r>
              <a:t>Conversion to 100% noncarbon energy will cost about </a:t>
            </a:r>
            <a:br/>
            <a:r>
              <a:rPr>
                <a:solidFill>
                  <a:srgbClr val="FF0000"/>
                </a:solidFill>
              </a:rPr>
              <a:t>1% to 3% of global GDP</a:t>
            </a:r>
            <a:endParaRPr>
              <a:solidFill>
                <a:srgbClr val="FF0000"/>
              </a:solidFill>
            </a:endParaRPr>
          </a:p>
          <a:p>
            <a:pPr marL="465364" indent="-465364">
              <a:spcBef>
                <a:spcPts val="4100"/>
              </a:spcBef>
              <a:defRPr sz="3800"/>
            </a:pPr>
            <a:r>
              <a:t>That’s about </a:t>
            </a:r>
            <a:r>
              <a:rPr>
                <a:solidFill>
                  <a:srgbClr val="FF0000"/>
                </a:solidFill>
              </a:rPr>
              <a:t>what it cost to retrofit all the world’s cities with indoor plumbing </a:t>
            </a:r>
            <a:r>
              <a:t>a century ago …</a:t>
            </a:r>
          </a:p>
          <a:p>
            <a:pPr marL="465364" indent="-465364">
              <a:spcBef>
                <a:spcPts val="4100"/>
              </a:spcBef>
              <a:defRPr sz="3800"/>
            </a:pPr>
            <a:r>
              <a:t>It was </a:t>
            </a:r>
            <a:r>
              <a:rPr>
                <a:solidFill>
                  <a:srgbClr val="FF0000"/>
                </a:solidFill>
              </a:rPr>
              <a:t>worth it!</a:t>
            </a:r>
          </a:p>
        </p:txBody>
      </p:sp>
      <p:pic>
        <p:nvPicPr>
          <p:cNvPr id="308" name="image59.png"/>
          <p:cNvPicPr>
            <a:picLocks noChangeAspect="1"/>
          </p:cNvPicPr>
          <p:nvPr/>
        </p:nvPicPr>
        <p:blipFill>
          <a:blip r:embed="rId2">
            <a:extLst/>
          </a:blip>
          <a:stretch>
            <a:fillRect/>
          </a:stretch>
        </p:blipFill>
        <p:spPr>
          <a:xfrm>
            <a:off x="-1" y="104595"/>
            <a:ext cx="6719150" cy="9649005"/>
          </a:xfrm>
          <a:prstGeom prst="rect">
            <a:avLst/>
          </a:prstGeom>
          <a:ln w="12700">
            <a:miter lim="400000"/>
          </a:ln>
        </p:spPr>
      </p:pic>
      <p:pic>
        <p:nvPicPr>
          <p:cNvPr id="309" name="image60.png"/>
          <p:cNvPicPr>
            <a:picLocks noChangeAspect="1"/>
          </p:cNvPicPr>
          <p:nvPr/>
        </p:nvPicPr>
        <p:blipFill>
          <a:blip r:embed="rId3">
            <a:extLst/>
          </a:blip>
          <a:stretch>
            <a:fillRect/>
          </a:stretch>
        </p:blipFill>
        <p:spPr>
          <a:xfrm>
            <a:off x="-1" y="108373"/>
            <a:ext cx="6755273" cy="9613619"/>
          </a:xfrm>
          <a:prstGeom prst="rect">
            <a:avLst/>
          </a:prstGeom>
          <a:ln w="12700">
            <a:miter lim="400000"/>
          </a:ln>
        </p:spPr>
      </p:pic>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309"/>
                                        </p:tgtEl>
                                        <p:attrNameLst>
                                          <p:attrName>style.visibility</p:attrName>
                                        </p:attrNameLst>
                                      </p:cBhvr>
                                      <p:to>
                                        <p:strVal val="visible"/>
                                      </p:to>
                                    </p:set>
                                    <p:animEffect filter="dissolve" transition="in">
                                      <p:cBhvr>
                                        <p:cTn id="7" dur="20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 grpId="1"/>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1" name="Shape 311"/>
          <p:cNvSpPr/>
          <p:nvPr/>
        </p:nvSpPr>
        <p:spPr>
          <a:xfrm>
            <a:off x="73238" y="-63968"/>
            <a:ext cx="12858323"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1" sz="3800">
                <a:latin typeface="Helvetica"/>
                <a:ea typeface="Helvetica"/>
                <a:cs typeface="Helvetica"/>
                <a:sym typeface="Helvetica"/>
              </a:defRPr>
            </a:lvl1pPr>
          </a:lstStyle>
          <a:p>
            <a:pPr/>
            <a:r>
              <a:t>The second message is a sobering reality check from Prof. Steve Davis.</a:t>
            </a:r>
          </a:p>
        </p:txBody>
      </p:sp>
      <p:sp>
        <p:nvSpPr>
          <p:cNvPr id="312" name="Shape 312"/>
          <p:cNvSpPr/>
          <p:nvPr/>
        </p:nvSpPr>
        <p:spPr>
          <a:xfrm>
            <a:off x="1270000" y="8290762"/>
            <a:ext cx="10464800"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800"/>
            </a:lvl1pPr>
          </a:lstStyle>
          <a:p>
            <a:pPr/>
            <a:r>
              <a:t>( who also lent us many of the course materials I have shown you in the last few lectures  )</a:t>
            </a:r>
          </a:p>
        </p:txBody>
      </p:sp>
      <p:sp>
        <p:nvSpPr>
          <p:cNvPr id="313" name="Shape 313"/>
          <p:cNvSpPr/>
          <p:nvPr/>
        </p:nvSpPr>
        <p:spPr>
          <a:xfrm>
            <a:off x="9333468" y="3109158"/>
            <a:ext cx="3705150" cy="120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2400">
                <a:latin typeface="Helvetica"/>
                <a:ea typeface="Helvetica"/>
                <a:cs typeface="Helvetica"/>
                <a:sym typeface="Helvetica"/>
              </a:defRPr>
            </a:pPr>
            <a:r>
              <a:t>Steve Davis</a:t>
            </a:r>
          </a:p>
          <a:p>
            <a:pPr algn="l">
              <a:defRPr sz="2400"/>
            </a:pPr>
            <a:r>
              <a:t>Professor, UC Irvine, ESS.</a:t>
            </a:r>
          </a:p>
          <a:p>
            <a:pPr algn="l">
              <a:defRPr sz="2400"/>
            </a:pPr>
            <a:r>
              <a:t>B.A., J.D., Ph. D. (!)</a:t>
            </a:r>
          </a:p>
        </p:txBody>
      </p:sp>
      <p:pic>
        <p:nvPicPr>
          <p:cNvPr id="314" name="pasted-image.tiff"/>
          <p:cNvPicPr>
            <a:picLocks noChangeAspect="1"/>
          </p:cNvPicPr>
          <p:nvPr/>
        </p:nvPicPr>
        <p:blipFill>
          <a:blip r:embed="rId2">
            <a:extLst/>
          </a:blip>
          <a:stretch>
            <a:fillRect/>
          </a:stretch>
        </p:blipFill>
        <p:spPr>
          <a:xfrm>
            <a:off x="2957098" y="1855637"/>
            <a:ext cx="5785523" cy="5785522"/>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ctrTitle"/>
          </p:nvPr>
        </p:nvSpPr>
        <p:spPr>
          <a:xfrm>
            <a:off x="1270000" y="-1783505"/>
            <a:ext cx="10464800" cy="3302001"/>
          </a:xfrm>
          <a:prstGeom prst="rect">
            <a:avLst/>
          </a:prstGeom>
        </p:spPr>
        <p:txBody>
          <a:bodyPr/>
          <a:lstStyle/>
          <a:p>
            <a:pPr>
              <a:defRPr b="1" sz="3400">
                <a:latin typeface="Helvetica Neue"/>
                <a:ea typeface="Helvetica Neue"/>
                <a:cs typeface="Helvetica Neue"/>
                <a:sym typeface="Helvetica Neue"/>
              </a:defRPr>
            </a:pPr>
            <a:r>
              <a:t>On the one hand, Steve affirms the idea that emissions are a </a:t>
            </a:r>
            <a:r>
              <a:rPr u="sng"/>
              <a:t>solveable problem!</a:t>
            </a:r>
          </a:p>
          <a:p>
            <a:pPr>
              <a:defRPr i="1" sz="2300"/>
            </a:pPr>
            <a:r>
              <a:t>by Prof. Steve Davis, ESS</a:t>
            </a:r>
          </a:p>
        </p:txBody>
      </p:sp>
      <p:pic>
        <p:nvPicPr>
          <p:cNvPr id="317" name="pasted-image.tiff"/>
          <p:cNvPicPr>
            <a:picLocks noChangeAspect="1"/>
          </p:cNvPicPr>
          <p:nvPr/>
        </p:nvPicPr>
        <p:blipFill>
          <a:blip r:embed="rId3">
            <a:extLst/>
          </a:blip>
          <a:stretch>
            <a:fillRect/>
          </a:stretch>
        </p:blipFill>
        <p:spPr>
          <a:xfrm>
            <a:off x="1553404" y="1689100"/>
            <a:ext cx="9004301" cy="7823200"/>
          </a:xfrm>
          <a:prstGeom prst="rect">
            <a:avLst/>
          </a:prstGeom>
          <a:ln w="12700">
            <a:miter lim="400000"/>
          </a:ln>
        </p:spPr>
      </p:pic>
      <p:pic>
        <p:nvPicPr>
          <p:cNvPr id="318" name=""/>
          <p:cNvPicPr>
            <a:picLocks noChangeAspect="0"/>
          </p:cNvPicPr>
          <p:nvPr/>
        </p:nvPicPr>
        <p:blipFill>
          <a:blip r:embed="rId4">
            <a:alphaModFix amt="71000"/>
            <a:extLst/>
          </a:blip>
          <a:stretch>
            <a:fillRect/>
          </a:stretch>
        </p:blipFill>
        <p:spPr>
          <a:xfrm>
            <a:off x="5553237" y="1638300"/>
            <a:ext cx="5227054" cy="7924800"/>
          </a:xfrm>
          <a:prstGeom prst="rect">
            <a:avLst/>
          </a:prstGeom>
        </p:spPr>
      </p:pic>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ctrTitle"/>
          </p:nvPr>
        </p:nvSpPr>
        <p:spPr>
          <a:xfrm>
            <a:off x="108884" y="-1544152"/>
            <a:ext cx="13216182" cy="3302001"/>
          </a:xfrm>
          <a:prstGeom prst="rect">
            <a:avLst/>
          </a:prstGeom>
        </p:spPr>
        <p:txBody>
          <a:bodyPr/>
          <a:lstStyle/>
          <a:p>
            <a:pPr algn="l">
              <a:defRPr b="1" sz="3400">
                <a:latin typeface="Helvetica Neue"/>
                <a:ea typeface="Helvetica Neue"/>
                <a:cs typeface="Helvetica Neue"/>
                <a:sym typeface="Helvetica Neue"/>
              </a:defRPr>
            </a:pPr>
            <a:r>
              <a:t>On the other hand, things look grim enough that </a:t>
            </a:r>
            <a:r>
              <a:rPr u="sng"/>
              <a:t>intervention</a:t>
            </a:r>
            <a:r>
              <a:t> in the climate system may be needed.</a:t>
            </a:r>
          </a:p>
        </p:txBody>
      </p:sp>
      <p:pic>
        <p:nvPicPr>
          <p:cNvPr id="324" name="pasted-image.tiff"/>
          <p:cNvPicPr>
            <a:picLocks noChangeAspect="1"/>
          </p:cNvPicPr>
          <p:nvPr/>
        </p:nvPicPr>
        <p:blipFill>
          <a:blip r:embed="rId3">
            <a:extLst/>
          </a:blip>
          <a:stretch>
            <a:fillRect/>
          </a:stretch>
        </p:blipFill>
        <p:spPr>
          <a:xfrm>
            <a:off x="1493566" y="1320668"/>
            <a:ext cx="9004301" cy="7823201"/>
          </a:xfrm>
          <a:prstGeom prst="rect">
            <a:avLst/>
          </a:prstGeom>
          <a:ln w="12700">
            <a:miter lim="400000"/>
          </a:ln>
        </p:spPr>
      </p:pic>
      <p:pic>
        <p:nvPicPr>
          <p:cNvPr id="325" name=""/>
          <p:cNvPicPr>
            <a:picLocks noChangeAspect="0"/>
          </p:cNvPicPr>
          <p:nvPr/>
        </p:nvPicPr>
        <p:blipFill>
          <a:blip r:embed="rId4">
            <a:alphaModFix amt="71000"/>
            <a:extLst/>
          </a:blip>
          <a:stretch>
            <a:fillRect/>
          </a:stretch>
        </p:blipFill>
        <p:spPr>
          <a:xfrm>
            <a:off x="1544088" y="5783660"/>
            <a:ext cx="5227055" cy="3302001"/>
          </a:xfrm>
          <a:prstGeom prst="rect">
            <a:avLst/>
          </a:prstGeom>
        </p:spPr>
      </p:pic>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nvSpPr>
        <p:spPr>
          <a:xfrm>
            <a:off x="-1" y="1"/>
            <a:ext cx="13004801" cy="983692"/>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650240">
              <a:defRPr sz="2800">
                <a:solidFill>
                  <a:srgbClr val="000000"/>
                </a:solidFill>
                <a:latin typeface="Helvetica Neue"/>
                <a:ea typeface="Helvetica Neue"/>
                <a:cs typeface="Helvetica Neue"/>
                <a:sym typeface="Helvetica Neue"/>
              </a:defRPr>
            </a:pPr>
            <a:r>
              <a:t>Temperatures continue to increase throughout this</a:t>
            </a:r>
            <a:br/>
            <a:r>
              <a:t>century in every plausible emissions scenario </a:t>
            </a:r>
          </a:p>
        </p:txBody>
      </p:sp>
      <p:pic>
        <p:nvPicPr>
          <p:cNvPr id="331" name="image8.png"/>
          <p:cNvPicPr>
            <a:picLocks noChangeAspect="1"/>
          </p:cNvPicPr>
          <p:nvPr/>
        </p:nvPicPr>
        <p:blipFill>
          <a:blip r:embed="rId3">
            <a:extLst/>
          </a:blip>
          <a:srcRect l="0" t="4224" r="0" b="0"/>
          <a:stretch>
            <a:fillRect/>
          </a:stretch>
        </p:blipFill>
        <p:spPr>
          <a:xfrm>
            <a:off x="573318" y="1409709"/>
            <a:ext cx="12214552" cy="7367432"/>
          </a:xfrm>
          <a:prstGeom prst="rect">
            <a:avLst/>
          </a:prstGeom>
          <a:ln w="12700">
            <a:miter lim="400000"/>
          </a:ln>
        </p:spPr>
      </p:pic>
      <p:sp>
        <p:nvSpPr>
          <p:cNvPr id="332" name="Shape 332"/>
          <p:cNvSpPr/>
          <p:nvPr/>
        </p:nvSpPr>
        <p:spPr>
          <a:xfrm>
            <a:off x="11740844" y="9359936"/>
            <a:ext cx="1072330" cy="3520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600">
                <a:solidFill>
                  <a:srgbClr val="000000"/>
                </a:solidFill>
                <a:latin typeface="Arial"/>
                <a:ea typeface="Arial"/>
                <a:cs typeface="Arial"/>
                <a:sym typeface="Arial"/>
              </a:defRPr>
            </a:lvl1pPr>
          </a:lstStyle>
          <a:p>
            <a:pPr/>
            <a:r>
              <a:t>IPCC TAR</a:t>
            </a:r>
          </a:p>
        </p:txBody>
      </p:sp>
      <p:sp>
        <p:nvSpPr>
          <p:cNvPr id="333" name="Shape 333"/>
          <p:cNvSpPr/>
          <p:nvPr/>
        </p:nvSpPr>
        <p:spPr>
          <a:xfrm>
            <a:off x="2492494" y="4226926"/>
            <a:ext cx="5527318" cy="1413816"/>
          </a:xfrm>
          <a:prstGeom prst="rect">
            <a:avLst/>
          </a:prstGeom>
          <a:solidFill>
            <a:srgbClr val="FDEADA"/>
          </a:solidFill>
          <a:ln w="76200">
            <a:solidFill>
              <a:srgbClr val="4F81BD"/>
            </a:solidFill>
          </a:ln>
          <a:extLst>
            <a:ext uri="{C572A759-6A51-4108-AA02-DFA0A04FC94B}">
              <ma14:wrappingTextBoxFlag xmlns:ma14="http://schemas.microsoft.com/office/mac/drawingml/2011/main" val="1"/>
            </a:ext>
          </a:extLst>
        </p:spPr>
        <p:txBody>
          <a:bodyPr lIns="65023" tIns="65023" rIns="65023" bIns="65023">
            <a:spAutoFit/>
          </a:bodyPr>
          <a:lstStyle>
            <a:lvl1pPr defTabSz="650240">
              <a:defRPr b="1" sz="2800">
                <a:solidFill>
                  <a:srgbClr val="000000"/>
                </a:solidFill>
                <a:latin typeface="Arial"/>
                <a:ea typeface="Arial"/>
                <a:cs typeface="Arial"/>
                <a:sym typeface="Arial"/>
              </a:defRPr>
            </a:lvl1pPr>
          </a:lstStyle>
          <a:p>
            <a:pPr/>
            <a:r>
              <a:t>There is no practical way for emissions reduction to reduce temperatures this century </a:t>
            </a:r>
          </a:p>
        </p:txBody>
      </p:sp>
      <p:sp>
        <p:nvSpPr>
          <p:cNvPr id="334" name="Shape 334"/>
          <p:cNvSpPr/>
          <p:nvPr/>
        </p:nvSpPr>
        <p:spPr>
          <a:xfrm>
            <a:off x="2492494" y="5959923"/>
            <a:ext cx="5527318" cy="1182722"/>
          </a:xfrm>
          <a:prstGeom prst="rect">
            <a:avLst/>
          </a:prstGeom>
          <a:solidFill>
            <a:srgbClr val="FF0000"/>
          </a:solidFill>
          <a:ln w="76200">
            <a:solidFill>
              <a:srgbClr val="4F81BD"/>
            </a:solidFill>
            <a:miter/>
          </a:ln>
          <a:extLst>
            <a:ext uri="{C572A759-6A51-4108-AA02-DFA0A04FC94B}">
              <ma14:wrappingTextBoxFlag xmlns:ma14="http://schemas.microsoft.com/office/mac/drawingml/2011/main" val="1"/>
            </a:ext>
          </a:extLst>
        </p:spPr>
        <p:txBody>
          <a:bodyPr lIns="65023" tIns="65023" rIns="65023" bIns="65023">
            <a:spAutoFit/>
          </a:bodyPr>
          <a:lstStyle>
            <a:lvl1pPr defTabSz="650240">
              <a:defRPr b="1" sz="3400">
                <a:latin typeface="Arial"/>
                <a:ea typeface="Arial"/>
                <a:cs typeface="Arial"/>
                <a:sym typeface="Arial"/>
              </a:defRPr>
            </a:lvl1pPr>
          </a:lstStyle>
          <a:p>
            <a:pPr/>
            <a:r>
              <a:t>What do we do if there is a climate emergency? </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 grpId="2"/>
      <p:bldP build="whole" bldLvl="1" animBg="1" rev="0" advAuto="0" spid="333" grpId="1"/>
    </p:bldLst>
  </p:timing>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image11.png"/>
          <p:cNvPicPr>
            <a:picLocks noChangeAspect="1"/>
          </p:cNvPicPr>
          <p:nvPr/>
        </p:nvPicPr>
        <p:blipFill>
          <a:blip r:embed="rId3">
            <a:extLst/>
          </a:blip>
          <a:stretch>
            <a:fillRect/>
          </a:stretch>
        </p:blipFill>
        <p:spPr>
          <a:xfrm>
            <a:off x="1407839" y="1004124"/>
            <a:ext cx="10445899" cy="7477394"/>
          </a:xfrm>
          <a:prstGeom prst="rect">
            <a:avLst/>
          </a:prstGeom>
          <a:ln w="12700">
            <a:miter lim="400000"/>
          </a:ln>
        </p:spPr>
      </p:pic>
      <p:grpSp>
        <p:nvGrpSpPr>
          <p:cNvPr id="341" name="Group 341"/>
          <p:cNvGrpSpPr/>
          <p:nvPr/>
        </p:nvGrpSpPr>
        <p:grpSpPr>
          <a:xfrm>
            <a:off x="2140535" y="2710729"/>
            <a:ext cx="4934077" cy="4932883"/>
            <a:chOff x="0" y="0"/>
            <a:chExt cx="4934075" cy="4932881"/>
          </a:xfrm>
        </p:grpSpPr>
        <p:pic>
          <p:nvPicPr>
            <p:cNvPr id="339" name="image12.png"/>
            <p:cNvPicPr>
              <a:picLocks noChangeAspect="1"/>
            </p:cNvPicPr>
            <p:nvPr/>
          </p:nvPicPr>
          <p:blipFill>
            <a:blip r:embed="rId4">
              <a:extLst/>
            </a:blip>
            <a:stretch>
              <a:fillRect/>
            </a:stretch>
          </p:blipFill>
          <p:spPr>
            <a:xfrm>
              <a:off x="0" y="0"/>
              <a:ext cx="4934076" cy="4932882"/>
            </a:xfrm>
            <a:prstGeom prst="rect">
              <a:avLst/>
            </a:prstGeom>
            <a:ln w="12700" cap="flat">
              <a:noFill/>
              <a:miter lim="400000"/>
            </a:ln>
            <a:effectLst/>
          </p:spPr>
        </p:pic>
        <p:sp>
          <p:nvSpPr>
            <p:cNvPr id="340" name="Shape 340"/>
            <p:cNvSpPr/>
            <p:nvPr/>
          </p:nvSpPr>
          <p:spPr>
            <a:xfrm>
              <a:off x="740675" y="1230405"/>
              <a:ext cx="3450466" cy="2469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6505" tIns="66505" rIns="66505" bIns="66505" numCol="1" anchor="ctr">
              <a:spAutoFit/>
            </a:bodyPr>
            <a:lstStyle/>
            <a:p>
              <a:pPr defTabSz="1329831">
                <a:defRPr sz="3800">
                  <a:latin typeface="Calibri"/>
                  <a:ea typeface="Calibri"/>
                  <a:cs typeface="Calibri"/>
                  <a:sym typeface="Calibri"/>
                </a:defRPr>
              </a:pPr>
              <a:r>
                <a:t>Solar</a:t>
              </a:r>
              <a:br/>
              <a:r>
                <a:t>Radiation</a:t>
              </a:r>
              <a:br/>
              <a:r>
                <a:t>Management </a:t>
              </a:r>
              <a:br/>
              <a:r>
                <a:t>options</a:t>
              </a:r>
            </a:p>
          </p:txBody>
        </p:sp>
      </p:grpSp>
      <p:grpSp>
        <p:nvGrpSpPr>
          <p:cNvPr id="344" name="Group 344"/>
          <p:cNvGrpSpPr/>
          <p:nvPr/>
        </p:nvGrpSpPr>
        <p:grpSpPr>
          <a:xfrm>
            <a:off x="6691662" y="2816293"/>
            <a:ext cx="4934077" cy="4932882"/>
            <a:chOff x="0" y="0"/>
            <a:chExt cx="4934075" cy="4932881"/>
          </a:xfrm>
        </p:grpSpPr>
        <p:pic>
          <p:nvPicPr>
            <p:cNvPr id="342" name="image13.png"/>
            <p:cNvPicPr>
              <a:picLocks noChangeAspect="1"/>
            </p:cNvPicPr>
            <p:nvPr/>
          </p:nvPicPr>
          <p:blipFill>
            <a:blip r:embed="rId5">
              <a:extLst/>
            </a:blip>
            <a:stretch>
              <a:fillRect/>
            </a:stretch>
          </p:blipFill>
          <p:spPr>
            <a:xfrm>
              <a:off x="0" y="0"/>
              <a:ext cx="4934076" cy="4932882"/>
            </a:xfrm>
            <a:prstGeom prst="rect">
              <a:avLst/>
            </a:prstGeom>
            <a:ln w="12700" cap="flat">
              <a:noFill/>
              <a:miter lim="400000"/>
            </a:ln>
            <a:effectLst/>
          </p:spPr>
        </p:pic>
        <p:sp>
          <p:nvSpPr>
            <p:cNvPr id="343" name="Shape 343"/>
            <p:cNvSpPr/>
            <p:nvPr/>
          </p:nvSpPr>
          <p:spPr>
            <a:xfrm>
              <a:off x="740675" y="1232663"/>
              <a:ext cx="3450466" cy="24698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6505" tIns="66505" rIns="66505" bIns="66505" numCol="1" anchor="ctr">
              <a:spAutoFit/>
            </a:bodyPr>
            <a:lstStyle/>
            <a:p>
              <a:pPr defTabSz="1329831">
                <a:defRPr sz="3800">
                  <a:latin typeface="Calibri"/>
                  <a:ea typeface="Calibri"/>
                  <a:cs typeface="Calibri"/>
                  <a:sym typeface="Calibri"/>
                </a:defRPr>
              </a:pPr>
              <a:r>
                <a:t>Carbon</a:t>
              </a:r>
              <a:br/>
              <a:r>
                <a:t>Dioxide</a:t>
              </a:r>
              <a:br/>
              <a:r>
                <a:t>Removal </a:t>
              </a:r>
              <a:br/>
              <a:r>
                <a:t>options</a:t>
              </a:r>
            </a:p>
          </p:txBody>
        </p:sp>
      </p:gr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1"/>
      <p:bldP build="whole" bldLvl="1" animBg="1" rev="0" advAuto="0" spid="344"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2" name="pasted-image.tiff"/>
          <p:cNvPicPr>
            <a:picLocks noChangeAspect="1"/>
          </p:cNvPicPr>
          <p:nvPr/>
        </p:nvPicPr>
        <p:blipFill>
          <a:blip r:embed="rId2">
            <a:extLst/>
          </a:blip>
          <a:stretch>
            <a:fillRect/>
          </a:stretch>
        </p:blipFill>
        <p:spPr>
          <a:xfrm>
            <a:off x="702990" y="1027441"/>
            <a:ext cx="11598820" cy="7698718"/>
          </a:xfrm>
          <a:prstGeom prst="rect">
            <a:avLst/>
          </a:prstGeom>
          <a:ln w="12700">
            <a:miter lim="400000"/>
          </a:ln>
        </p:spPr>
      </p:pic>
      <p:sp>
        <p:nvSpPr>
          <p:cNvPr id="163" name="Shape 163"/>
          <p:cNvSpPr/>
          <p:nvPr/>
        </p:nvSpPr>
        <p:spPr>
          <a:xfrm>
            <a:off x="287033" y="131639"/>
            <a:ext cx="1231056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Noor I power plant, Morocco in the Sahara desert (160 MW)</a:t>
            </a:r>
          </a:p>
        </p:txBody>
      </p:sp>
      <p:sp>
        <p:nvSpPr>
          <p:cNvPr id="164" name="Shape 164"/>
          <p:cNvSpPr/>
          <p:nvPr/>
        </p:nvSpPr>
        <p:spPr>
          <a:xfrm>
            <a:off x="9756024" y="8830447"/>
            <a:ext cx="309605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vl1pPr>
          </a:lstStyle>
          <a:p>
            <a:pPr/>
            <a:r>
              <a:t>NPR, Feb. 2016.</a:t>
            </a:r>
          </a:p>
        </p:txBody>
      </p:sp>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body" idx="1"/>
          </p:nvPr>
        </p:nvSpPr>
        <p:spPr>
          <a:xfrm>
            <a:off x="720471" y="881052"/>
            <a:ext cx="11099801" cy="7213601"/>
          </a:xfrm>
          <a:prstGeom prst="rect">
            <a:avLst/>
          </a:prstGeom>
        </p:spPr>
        <p:txBody>
          <a:bodyPr/>
          <a:lstStyle/>
          <a:p>
            <a:pPr/>
            <a:r>
              <a:t>Space reflectors</a:t>
            </a:r>
          </a:p>
          <a:p>
            <a:pPr/>
            <a:r>
              <a:t>Stratospheric aerosols</a:t>
            </a:r>
          </a:p>
          <a:p>
            <a:pPr/>
            <a:r>
              <a:t>Cloud albedo</a:t>
            </a:r>
          </a:p>
          <a:p>
            <a:pPr/>
            <a:r>
              <a:t>Surface albedo</a:t>
            </a:r>
          </a:p>
        </p:txBody>
      </p:sp>
      <p:sp>
        <p:nvSpPr>
          <p:cNvPr id="349" name="Shape 349"/>
          <p:cNvSpPr/>
          <p:nvPr/>
        </p:nvSpPr>
        <p:spPr>
          <a:xfrm>
            <a:off x="319627" y="68642"/>
            <a:ext cx="1141906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Four leading “geo-engineering” strategies for Solar Radiation Management (SRM)</a:t>
            </a:r>
          </a:p>
        </p:txBody>
      </p:sp>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53" name="Group 353"/>
          <p:cNvGrpSpPr/>
          <p:nvPr/>
        </p:nvGrpSpPr>
        <p:grpSpPr>
          <a:xfrm>
            <a:off x="2460796" y="940562"/>
            <a:ext cx="8593870" cy="8440279"/>
            <a:chOff x="0" y="0"/>
            <a:chExt cx="8593869" cy="8440277"/>
          </a:xfrm>
        </p:grpSpPr>
        <p:sp>
          <p:nvSpPr>
            <p:cNvPr id="351" name="Shape 351"/>
            <p:cNvSpPr/>
            <p:nvPr/>
          </p:nvSpPr>
          <p:spPr>
            <a:xfrm>
              <a:off x="0" y="0"/>
              <a:ext cx="8593870" cy="8440278"/>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457200">
                <a:defRPr sz="1800">
                  <a:solidFill>
                    <a:srgbClr val="000000"/>
                  </a:solidFill>
                  <a:latin typeface="Calibri"/>
                  <a:ea typeface="Calibri"/>
                  <a:cs typeface="Calibri"/>
                  <a:sym typeface="Calibri"/>
                </a:defRPr>
              </a:pPr>
            </a:p>
          </p:txBody>
        </p:sp>
        <p:pic>
          <p:nvPicPr>
            <p:cNvPr id="352" name="image15.png"/>
            <p:cNvPicPr>
              <a:picLocks noChangeAspect="1"/>
            </p:cNvPicPr>
            <p:nvPr/>
          </p:nvPicPr>
          <p:blipFill>
            <a:blip r:embed="rId2">
              <a:extLst/>
            </a:blip>
            <a:srcRect l="0" t="0" r="11539" b="0"/>
            <a:stretch>
              <a:fillRect/>
            </a:stretch>
          </p:blipFill>
          <p:spPr>
            <a:xfrm>
              <a:off x="-1" y="0"/>
              <a:ext cx="8593871" cy="8440278"/>
            </a:xfrm>
            <a:prstGeom prst="rect">
              <a:avLst/>
            </a:prstGeom>
            <a:ln w="12700" cap="flat">
              <a:noFill/>
              <a:miter lim="400000"/>
            </a:ln>
            <a:effectLst/>
          </p:spPr>
        </p:pic>
      </p:grpSp>
      <p:sp>
        <p:nvSpPr>
          <p:cNvPr id="354" name="Shape 354"/>
          <p:cNvSpPr/>
          <p:nvPr/>
        </p:nvSpPr>
        <p:spPr>
          <a:xfrm>
            <a:off x="319627" y="341692"/>
            <a:ext cx="418043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1. Space reflectors</a:t>
            </a:r>
          </a:p>
        </p:txBody>
      </p:sp>
      <p:sp>
        <p:nvSpPr>
          <p:cNvPr id="355" name="Shape 355"/>
          <p:cNvSpPr/>
          <p:nvPr/>
        </p:nvSpPr>
        <p:spPr>
          <a:xfrm>
            <a:off x="1006362" y="2365082"/>
            <a:ext cx="710260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Launch space mirrors to orbit </a:t>
            </a:r>
          </a:p>
          <a:p>
            <a:pPr/>
            <a:r>
              <a:t>at the special L1 “Lagrange point”</a:t>
            </a:r>
          </a:p>
        </p:txBody>
      </p:sp>
      <p:sp>
        <p:nvSpPr>
          <p:cNvPr id="356" name="Shape 356"/>
          <p:cNvSpPr/>
          <p:nvPr/>
        </p:nvSpPr>
        <p:spPr>
          <a:xfrm>
            <a:off x="7043006" y="3793012"/>
            <a:ext cx="1670285" cy="1183886"/>
          </a:xfrm>
          <a:prstGeom prst="line">
            <a:avLst/>
          </a:prstGeom>
          <a:ln w="25400">
            <a:solidFill>
              <a:srgbClr val="FFFFFF"/>
            </a:solidFill>
            <a:miter lim="400000"/>
            <a:tailEnd type="triangle"/>
          </a:ln>
        </p:spPr>
        <p:txBody>
          <a:bodyPr lIns="50800" tIns="50800" rIns="50800" bIns="50800" anchor="ctr"/>
          <a:lstStyle/>
          <a:p>
            <a:pPr>
              <a:defRPr sz="2600"/>
            </a:pPr>
          </a:p>
        </p:txBody>
      </p:sp>
      <p:sp>
        <p:nvSpPr>
          <p:cNvPr id="357" name="Shape 357"/>
          <p:cNvSpPr/>
          <p:nvPr/>
        </p:nvSpPr>
        <p:spPr>
          <a:xfrm>
            <a:off x="733206" y="8988288"/>
            <a:ext cx="1204905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Reduces the Watts per square meter coming from the sun.</a:t>
            </a:r>
          </a:p>
        </p:txBody>
      </p:sp>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9" name="image28.png"/>
          <p:cNvPicPr>
            <a:picLocks noChangeAspect="1"/>
          </p:cNvPicPr>
          <p:nvPr/>
        </p:nvPicPr>
        <p:blipFill>
          <a:blip r:embed="rId3">
            <a:extLst/>
          </a:blip>
          <a:stretch>
            <a:fillRect/>
          </a:stretch>
        </p:blipFill>
        <p:spPr>
          <a:xfrm>
            <a:off x="-1" y="-1"/>
            <a:ext cx="13113266" cy="9753601"/>
          </a:xfrm>
          <a:prstGeom prst="rect">
            <a:avLst/>
          </a:prstGeom>
          <a:ln w="12700">
            <a:miter lim="400000"/>
          </a:ln>
        </p:spPr>
      </p:pic>
      <p:sp>
        <p:nvSpPr>
          <p:cNvPr id="360" name="Shape 360"/>
          <p:cNvSpPr/>
          <p:nvPr>
            <p:ph type="title"/>
          </p:nvPr>
        </p:nvSpPr>
        <p:spPr>
          <a:xfrm>
            <a:off x="2817891" y="8779339"/>
            <a:ext cx="9210719" cy="974261"/>
          </a:xfrm>
          <a:prstGeom prst="rect">
            <a:avLst/>
          </a:prstGeom>
        </p:spPr>
        <p:txBody>
          <a:bodyPr/>
          <a:lstStyle>
            <a:lvl1pPr>
              <a:defRPr sz="2400">
                <a:solidFill>
                  <a:srgbClr val="FFFFFF"/>
                </a:solidFill>
                <a:latin typeface="Arial Rounded MT Bold"/>
                <a:ea typeface="Arial Rounded MT Bold"/>
                <a:cs typeface="Arial Rounded MT Bold"/>
                <a:sym typeface="Arial Rounded MT Bold"/>
              </a:defRPr>
            </a:lvl1pPr>
          </a:lstStyle>
          <a:p>
            <a:pPr/>
            <a:r>
              <a:t>Volcanoes caused global cooling by putting small particles in the stratosphere</a:t>
            </a:r>
          </a:p>
        </p:txBody>
      </p:sp>
      <p:sp>
        <p:nvSpPr>
          <p:cNvPr id="361" name="Shape 361"/>
          <p:cNvSpPr/>
          <p:nvPr/>
        </p:nvSpPr>
        <p:spPr>
          <a:xfrm>
            <a:off x="10166566" y="161255"/>
            <a:ext cx="2742616" cy="113395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algn="r" defTabSz="650240">
              <a:defRPr sz="3400">
                <a:latin typeface="Helvetica Neue"/>
                <a:ea typeface="Helvetica Neue"/>
                <a:cs typeface="Helvetica Neue"/>
                <a:sym typeface="Helvetica Neue"/>
              </a:defRPr>
            </a:pPr>
            <a:r>
              <a:t>Mt. Pinatubo</a:t>
            </a:r>
          </a:p>
          <a:p>
            <a:pPr algn="r" defTabSz="650240">
              <a:defRPr sz="3400">
                <a:latin typeface="Helvetica Neue"/>
                <a:ea typeface="Helvetica Neue"/>
                <a:cs typeface="Helvetica Neue"/>
                <a:sym typeface="Helvetica Neue"/>
              </a:defRPr>
            </a:pPr>
            <a:r>
              <a:t>1991</a:t>
            </a:r>
          </a:p>
        </p:txBody>
      </p:sp>
      <p:grpSp>
        <p:nvGrpSpPr>
          <p:cNvPr id="368" name="Group 368"/>
          <p:cNvGrpSpPr/>
          <p:nvPr/>
        </p:nvGrpSpPr>
        <p:grpSpPr>
          <a:xfrm>
            <a:off x="-1" y="6287609"/>
            <a:ext cx="13038004" cy="3465992"/>
            <a:chOff x="0" y="0"/>
            <a:chExt cx="13038002" cy="3465991"/>
          </a:xfrm>
        </p:grpSpPr>
        <p:grpSp>
          <p:nvGrpSpPr>
            <p:cNvPr id="366" name="Group 366"/>
            <p:cNvGrpSpPr/>
            <p:nvPr/>
          </p:nvGrpSpPr>
          <p:grpSpPr>
            <a:xfrm>
              <a:off x="0" y="0"/>
              <a:ext cx="13038003" cy="3465992"/>
              <a:chOff x="0" y="0"/>
              <a:chExt cx="13038002" cy="3465991"/>
            </a:xfrm>
          </p:grpSpPr>
          <p:grpSp>
            <p:nvGrpSpPr>
              <p:cNvPr id="364" name="Group 364"/>
              <p:cNvGrpSpPr/>
              <p:nvPr/>
            </p:nvGrpSpPr>
            <p:grpSpPr>
              <a:xfrm>
                <a:off x="0" y="0"/>
                <a:ext cx="13038003" cy="3465992"/>
                <a:chOff x="0" y="0"/>
                <a:chExt cx="13038002" cy="3465991"/>
              </a:xfrm>
            </p:grpSpPr>
            <p:pic>
              <p:nvPicPr>
                <p:cNvPr id="362" name="image29.png"/>
                <p:cNvPicPr>
                  <a:picLocks noChangeAspect="1"/>
                </p:cNvPicPr>
                <p:nvPr/>
              </p:nvPicPr>
              <p:blipFill>
                <a:blip r:embed="rId4">
                  <a:extLst/>
                </a:blip>
                <a:srcRect l="0" t="93637" r="0" b="0"/>
                <a:stretch>
                  <a:fillRect/>
                </a:stretch>
              </p:blipFill>
              <p:spPr>
                <a:xfrm>
                  <a:off x="0" y="2817952"/>
                  <a:ext cx="13038003" cy="648040"/>
                </a:xfrm>
                <a:prstGeom prst="rect">
                  <a:avLst/>
                </a:prstGeom>
                <a:ln w="12700" cap="flat">
                  <a:noFill/>
                  <a:miter lim="400000"/>
                </a:ln>
                <a:effectLst/>
              </p:spPr>
            </p:pic>
            <p:pic>
              <p:nvPicPr>
                <p:cNvPr id="363" name="image29.png"/>
                <p:cNvPicPr>
                  <a:picLocks noChangeAspect="1"/>
                </p:cNvPicPr>
                <p:nvPr/>
              </p:nvPicPr>
              <p:blipFill>
                <a:blip r:embed="rId4">
                  <a:extLst/>
                </a:blip>
                <a:srcRect l="0" t="0" r="0" b="71271"/>
                <a:stretch>
                  <a:fillRect/>
                </a:stretch>
              </p:blipFill>
              <p:spPr>
                <a:xfrm>
                  <a:off x="0" y="0"/>
                  <a:ext cx="13038003" cy="2926335"/>
                </a:xfrm>
                <a:prstGeom prst="rect">
                  <a:avLst/>
                </a:prstGeom>
                <a:ln w="12700" cap="flat">
                  <a:noFill/>
                  <a:miter lim="400000"/>
                </a:ln>
                <a:effectLst/>
              </p:spPr>
            </p:pic>
          </p:grpSp>
          <p:sp>
            <p:nvSpPr>
              <p:cNvPr id="365" name="Shape 365"/>
              <p:cNvSpPr/>
              <p:nvPr/>
            </p:nvSpPr>
            <p:spPr>
              <a:xfrm>
                <a:off x="9753045" y="215524"/>
                <a:ext cx="2001135" cy="3919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6366" tIns="66366" rIns="66366" bIns="66366" numCol="1" anchor="t">
                <a:spAutoFit/>
              </a:bodyPr>
              <a:lstStyle>
                <a:lvl1pPr algn="l" defTabSz="650240">
                  <a:defRPr sz="1800">
                    <a:solidFill>
                      <a:srgbClr val="000000"/>
                    </a:solidFill>
                    <a:latin typeface="Arial"/>
                    <a:ea typeface="Arial"/>
                    <a:cs typeface="Arial"/>
                    <a:sym typeface="Arial"/>
                  </a:defRPr>
                </a:lvl1pPr>
              </a:lstStyle>
              <a:p>
                <a:pPr/>
                <a:r>
                  <a:t>Soden et al., 2002</a:t>
                </a:r>
              </a:p>
            </p:txBody>
          </p:sp>
        </p:grpSp>
        <p:sp>
          <p:nvSpPr>
            <p:cNvPr id="367" name="Shape 367"/>
            <p:cNvSpPr/>
            <p:nvPr/>
          </p:nvSpPr>
          <p:spPr>
            <a:xfrm>
              <a:off x="2144962" y="65971"/>
              <a:ext cx="106252" cy="2909585"/>
            </a:xfrm>
            <a:prstGeom prst="rect">
              <a:avLst/>
            </a:prstGeom>
            <a:solidFill>
              <a:srgbClr val="FFCCCC">
                <a:alpha val="50195"/>
              </a:srgbClr>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Calibri"/>
                  <a:ea typeface="Calibri"/>
                  <a:cs typeface="Calibri"/>
                  <a:sym typeface="Calibri"/>
                </a:defRPr>
              </a:pPr>
            </a:p>
          </p:txBody>
        </p:sp>
      </p:grpSp>
      <p:sp>
        <p:nvSpPr>
          <p:cNvPr id="369" name="Shape 369"/>
          <p:cNvSpPr/>
          <p:nvPr/>
        </p:nvSpPr>
        <p:spPr>
          <a:xfrm>
            <a:off x="319627" y="341692"/>
            <a:ext cx="57045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2. Stratospheric aerosols.</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nvSpPr>
        <p:spPr>
          <a:xfrm>
            <a:off x="5852159" y="325119"/>
            <a:ext cx="6827522" cy="566452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lvl="1" indent="457200" algn="l" defTabSz="650240">
              <a:defRPr sz="2400">
                <a:solidFill>
                  <a:srgbClr val="000000"/>
                </a:solidFill>
                <a:latin typeface="Calibri"/>
                <a:ea typeface="Calibri"/>
                <a:cs typeface="Calibri"/>
                <a:sym typeface="Calibri"/>
              </a:defRPr>
            </a:pPr>
            <a:r>
              <a:t>These two photos show the Earth</a:t>
            </a:r>
            <a:r>
              <a:rPr>
                <a:latin typeface="Arial"/>
                <a:ea typeface="Arial"/>
                <a:cs typeface="Arial"/>
                <a:sym typeface="Arial"/>
              </a:rPr>
              <a:t>’</a:t>
            </a:r>
            <a:r>
              <a:t>s limb  at sunset before and after the Mt. Pinatubo eruption. The first view (STS41D-32-14) shows a relatively clear atmosphere, taken August 30, 1984. Astronauts were looking at the profiles of high thunderstorms topping out at the tropopause at sunset; different atmospheric layers absorbed the last rays of light from the sun as the spacecraft moved eastward.</a:t>
            </a:r>
          </a:p>
          <a:p>
            <a:pPr lvl="1" indent="457200" algn="l" defTabSz="650240">
              <a:defRPr sz="2400">
                <a:solidFill>
                  <a:srgbClr val="000000"/>
                </a:solidFill>
                <a:latin typeface="Calibri"/>
                <a:ea typeface="Calibri"/>
                <a:cs typeface="Calibri"/>
                <a:sym typeface="Calibri"/>
              </a:defRPr>
            </a:pPr>
          </a:p>
          <a:p>
            <a:pPr lvl="1" indent="457200" algn="l" defTabSz="650240">
              <a:defRPr sz="2400">
                <a:solidFill>
                  <a:srgbClr val="000000"/>
                </a:solidFill>
                <a:latin typeface="Calibri"/>
                <a:ea typeface="Calibri"/>
                <a:cs typeface="Calibri"/>
                <a:sym typeface="Calibri"/>
              </a:defRPr>
            </a:pPr>
            <a:r>
              <a:t>The same type of photograph (STS043-22-23) was taken August 8, 1991, less than two months after the Pinatubo eruption. Two dark layers of aerosols make distinct boundaries in the atmosphere. The estimated altitude of aerosol layers in this view is 20 to 25 km.</a:t>
            </a:r>
          </a:p>
        </p:txBody>
      </p:sp>
      <p:pic>
        <p:nvPicPr>
          <p:cNvPr id="374" name="image30.jpg" descr="STS043-22-23"/>
          <p:cNvPicPr>
            <a:picLocks noChangeAspect="1"/>
          </p:cNvPicPr>
          <p:nvPr/>
        </p:nvPicPr>
        <p:blipFill>
          <a:blip r:embed="rId3">
            <a:extLst/>
          </a:blip>
          <a:stretch>
            <a:fillRect/>
          </a:stretch>
        </p:blipFill>
        <p:spPr>
          <a:xfrm>
            <a:off x="-1" y="-1"/>
            <a:ext cx="6073424" cy="9753601"/>
          </a:xfrm>
          <a:prstGeom prst="rect">
            <a:avLst/>
          </a:prstGeom>
          <a:ln w="12700">
            <a:miter lim="400000"/>
          </a:ln>
        </p:spPr>
      </p:pic>
      <p:sp>
        <p:nvSpPr>
          <p:cNvPr id="375" name="Shape 375"/>
          <p:cNvSpPr/>
          <p:nvPr/>
        </p:nvSpPr>
        <p:spPr>
          <a:xfrm>
            <a:off x="10360919" y="9305384"/>
            <a:ext cx="2182471" cy="35296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600">
                <a:solidFill>
                  <a:srgbClr val="000000"/>
                </a:solidFill>
                <a:latin typeface="Helvetica Neue"/>
                <a:ea typeface="Helvetica Neue"/>
                <a:cs typeface="Helvetica Neue"/>
                <a:sym typeface="Helvetica Neue"/>
              </a:defRPr>
            </a:lvl1pPr>
          </a:lstStyle>
          <a:p>
            <a:pPr/>
            <a:r>
              <a:t>Courtesy Alan Robock</a:t>
            </a:r>
          </a:p>
        </p:txBody>
      </p:sp>
      <p:sp>
        <p:nvSpPr>
          <p:cNvPr id="376" name="Shape 376"/>
          <p:cNvSpPr/>
          <p:nvPr/>
        </p:nvSpPr>
        <p:spPr>
          <a:xfrm>
            <a:off x="319627" y="341692"/>
            <a:ext cx="57045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2. Stratospheric aerosols.</a:t>
            </a:r>
          </a:p>
        </p:txBody>
      </p:sp>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image38.png" descr="Screen Shot 2013-05-27 at 10.17.37 PM.png"/>
          <p:cNvPicPr>
            <a:picLocks noChangeAspect="1"/>
          </p:cNvPicPr>
          <p:nvPr/>
        </p:nvPicPr>
        <p:blipFill>
          <a:blip r:embed="rId3">
            <a:extLst/>
          </a:blip>
          <a:stretch>
            <a:fillRect/>
          </a:stretch>
        </p:blipFill>
        <p:spPr>
          <a:xfrm>
            <a:off x="8882201" y="4976063"/>
            <a:ext cx="3705461" cy="4296910"/>
          </a:xfrm>
          <a:prstGeom prst="rect">
            <a:avLst/>
          </a:prstGeom>
          <a:ln w="12700">
            <a:miter lim="400000"/>
          </a:ln>
        </p:spPr>
      </p:pic>
      <p:pic>
        <p:nvPicPr>
          <p:cNvPr id="381" name="image39.png" descr="Screen Shot 2013-05-27 at 10.16.58 PM.png"/>
          <p:cNvPicPr>
            <a:picLocks noChangeAspect="1"/>
          </p:cNvPicPr>
          <p:nvPr/>
        </p:nvPicPr>
        <p:blipFill>
          <a:blip r:embed="rId4">
            <a:extLst/>
          </a:blip>
          <a:stretch>
            <a:fillRect/>
          </a:stretch>
        </p:blipFill>
        <p:spPr>
          <a:xfrm>
            <a:off x="187865" y="349185"/>
            <a:ext cx="7667734" cy="9055230"/>
          </a:xfrm>
          <a:prstGeom prst="rect">
            <a:avLst/>
          </a:prstGeom>
          <a:ln w="12700">
            <a:miter lim="400000"/>
          </a:ln>
        </p:spPr>
      </p:pic>
      <p:pic>
        <p:nvPicPr>
          <p:cNvPr id="382" name="image40.png" descr="Screen Shot 2013-05-27 at 10.18.50 PM.png"/>
          <p:cNvPicPr>
            <a:picLocks noChangeAspect="1"/>
          </p:cNvPicPr>
          <p:nvPr/>
        </p:nvPicPr>
        <p:blipFill>
          <a:blip r:embed="rId5">
            <a:extLst/>
          </a:blip>
          <a:stretch>
            <a:fillRect/>
          </a:stretch>
        </p:blipFill>
        <p:spPr>
          <a:xfrm>
            <a:off x="8463334" y="3935214"/>
            <a:ext cx="3540197" cy="921174"/>
          </a:xfrm>
          <a:prstGeom prst="rect">
            <a:avLst/>
          </a:prstGeom>
          <a:ln w="12700">
            <a:miter lim="400000"/>
          </a:ln>
        </p:spPr>
      </p:pic>
      <p:sp>
        <p:nvSpPr>
          <p:cNvPr id="383" name="Shape 383"/>
          <p:cNvSpPr/>
          <p:nvPr/>
        </p:nvSpPr>
        <p:spPr>
          <a:xfrm>
            <a:off x="463937" y="9296190"/>
            <a:ext cx="5965674" cy="2951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650240">
              <a:defRPr sz="1100">
                <a:solidFill>
                  <a:srgbClr val="000000"/>
                </a:solidFill>
                <a:latin typeface="Calibri"/>
                <a:ea typeface="Calibri"/>
                <a:cs typeface="Calibri"/>
                <a:sym typeface="Calibri"/>
              </a:defRPr>
            </a:lvl1pPr>
          </a:lstStyle>
          <a:p>
            <a:pPr/>
            <a:r>
              <a:t>http://intellectualventureslab.com/wp-content/uploads/2009/10/Stratoshield-white-paper-300dpi.pdf</a:t>
            </a:r>
          </a:p>
        </p:txBody>
      </p:sp>
      <p:sp>
        <p:nvSpPr>
          <p:cNvPr id="384" name="Shape 384"/>
          <p:cNvSpPr/>
          <p:nvPr/>
        </p:nvSpPr>
        <p:spPr>
          <a:xfrm>
            <a:off x="8074643" y="724070"/>
            <a:ext cx="4543267" cy="2405330"/>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1800">
                <a:solidFill>
                  <a:srgbClr val="000000"/>
                </a:solidFill>
                <a:latin typeface="Helvetica Neue"/>
                <a:ea typeface="Helvetica Neue"/>
                <a:cs typeface="Helvetica Neue"/>
                <a:sym typeface="Helvetica Neue"/>
              </a:defRPr>
            </a:pPr>
            <a:r>
              <a:t>A dozen installations like this could offset a doubling of CO</a:t>
            </a:r>
            <a:r>
              <a:rPr baseline="-20777"/>
              <a:t>2</a:t>
            </a:r>
            <a:r>
              <a:t> and would cost in the neighborhood of </a:t>
            </a:r>
            <a:r>
              <a:rPr b="1"/>
              <a:t>$300M </a:t>
            </a:r>
            <a:r>
              <a:t>in the first year, less per year to maintain.</a:t>
            </a:r>
          </a:p>
          <a:p>
            <a:pPr algn="l" defTabSz="650240">
              <a:defRPr sz="1800">
                <a:solidFill>
                  <a:srgbClr val="000000"/>
                </a:solidFill>
                <a:latin typeface="Helvetica Neue"/>
                <a:ea typeface="Helvetica Neue"/>
                <a:cs typeface="Helvetica Neue"/>
                <a:sym typeface="Helvetica Neue"/>
              </a:defRPr>
            </a:pPr>
          </a:p>
          <a:p>
            <a:pPr algn="l" defTabSz="650240">
              <a:defRPr sz="1800">
                <a:solidFill>
                  <a:srgbClr val="000000"/>
                </a:solidFill>
                <a:latin typeface="Helvetica Neue"/>
                <a:ea typeface="Helvetica Neue"/>
                <a:cs typeface="Helvetica Neue"/>
                <a:sym typeface="Helvetica Neue"/>
              </a:defRPr>
            </a:pPr>
            <a:r>
              <a:t>Even if $1B per year, that’s 0.02% of federal budget and &lt;4% of the US Department of Energy budget.</a:t>
            </a:r>
          </a:p>
        </p:txBody>
      </p:sp>
      <p:sp>
        <p:nvSpPr>
          <p:cNvPr id="385" name="Shape 385"/>
          <p:cNvSpPr/>
          <p:nvPr/>
        </p:nvSpPr>
        <p:spPr>
          <a:xfrm>
            <a:off x="319627" y="341692"/>
            <a:ext cx="57045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2. Stratospheric aerosols.</a:t>
            </a:r>
          </a:p>
        </p:txBody>
      </p:sp>
      <p:sp>
        <p:nvSpPr>
          <p:cNvPr id="386" name="Shape 386"/>
          <p:cNvSpPr/>
          <p:nvPr/>
        </p:nvSpPr>
        <p:spPr>
          <a:xfrm>
            <a:off x="505508" y="3142977"/>
            <a:ext cx="6314391"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a:pPr>
            <a:r>
              <a:t>Mimic volcanoes by spraying</a:t>
            </a:r>
          </a:p>
          <a:p>
            <a:pPr>
              <a:defRPr i="1"/>
            </a:pPr>
            <a:r>
              <a:t>particles into the stratosphere.</a:t>
            </a:r>
          </a:p>
        </p:txBody>
      </p:sp>
      <p:sp>
        <p:nvSpPr>
          <p:cNvPr id="387" name="Shape 387"/>
          <p:cNvSpPr/>
          <p:nvPr/>
        </p:nvSpPr>
        <p:spPr>
          <a:xfrm>
            <a:off x="842737" y="917464"/>
            <a:ext cx="3593728" cy="4987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90000"/>
              </a:lnSpc>
              <a:defRPr sz="2600">
                <a:latin typeface="Helvetica Neue"/>
                <a:ea typeface="Helvetica Neue"/>
                <a:cs typeface="Helvetica Neue"/>
                <a:sym typeface="Helvetica Neue"/>
              </a:defRPr>
            </a:pPr>
            <a:r>
              <a:t>(Stratospheric Shield</a:t>
            </a:r>
            <a:r>
              <a:rPr baseline="30615"/>
              <a:t>TM</a:t>
            </a:r>
            <a:r>
              <a:t>)</a:t>
            </a:r>
          </a:p>
        </p:txBody>
      </p:sp>
    </p:spTree>
  </p:cSld>
  <p:clrMapOvr>
    <a:masterClrMapping/>
  </p:clrMapOvr>
  <p:transition xmlns:p14="http://schemas.microsoft.com/office/powerpoint/2010/main" spd="med" advClick="1" p14:dur="1000"/>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4"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nvSpPr>
        <p:spPr>
          <a:xfrm>
            <a:off x="319627" y="72421"/>
            <a:ext cx="105294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3. Cloud albedo - cloud reflectivity modification.</a:t>
            </a:r>
          </a:p>
        </p:txBody>
      </p:sp>
      <p:pic>
        <p:nvPicPr>
          <p:cNvPr id="392" name="image25.png"/>
          <p:cNvPicPr>
            <a:picLocks noChangeAspect="1"/>
          </p:cNvPicPr>
          <p:nvPr/>
        </p:nvPicPr>
        <p:blipFill>
          <a:blip r:embed="rId2">
            <a:extLst/>
          </a:blip>
          <a:stretch>
            <a:fillRect/>
          </a:stretch>
        </p:blipFill>
        <p:spPr>
          <a:xfrm>
            <a:off x="8190765" y="704733"/>
            <a:ext cx="4375848" cy="8886630"/>
          </a:xfrm>
          <a:prstGeom prst="rect">
            <a:avLst/>
          </a:prstGeom>
          <a:ln w="12700">
            <a:miter lim="400000"/>
          </a:ln>
        </p:spPr>
      </p:pic>
      <p:pic>
        <p:nvPicPr>
          <p:cNvPr id="393" name="image26.png"/>
          <p:cNvPicPr>
            <a:picLocks noChangeAspect="1"/>
          </p:cNvPicPr>
          <p:nvPr/>
        </p:nvPicPr>
        <p:blipFill>
          <a:blip r:embed="rId3">
            <a:extLst/>
          </a:blip>
          <a:stretch>
            <a:fillRect/>
          </a:stretch>
        </p:blipFill>
        <p:spPr>
          <a:xfrm>
            <a:off x="168956" y="1577457"/>
            <a:ext cx="3819417" cy="3767648"/>
          </a:xfrm>
          <a:prstGeom prst="rect">
            <a:avLst/>
          </a:prstGeom>
          <a:ln>
            <a:solidFill>
              <a:srgbClr val="000000"/>
            </a:solidFill>
          </a:ln>
        </p:spPr>
      </p:pic>
      <p:pic>
        <p:nvPicPr>
          <p:cNvPr id="394" name="image27.png"/>
          <p:cNvPicPr>
            <a:picLocks noChangeAspect="1"/>
          </p:cNvPicPr>
          <p:nvPr/>
        </p:nvPicPr>
        <p:blipFill>
          <a:blip r:embed="rId4">
            <a:extLst/>
          </a:blip>
          <a:stretch>
            <a:fillRect/>
          </a:stretch>
        </p:blipFill>
        <p:spPr>
          <a:xfrm>
            <a:off x="3843726" y="2666388"/>
            <a:ext cx="4366322" cy="5839956"/>
          </a:xfrm>
          <a:prstGeom prst="rect">
            <a:avLst/>
          </a:prstGeom>
          <a:ln>
            <a:solidFill>
              <a:srgbClr val="000000"/>
            </a:solidFill>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98" name="Group 398"/>
          <p:cNvGrpSpPr/>
          <p:nvPr/>
        </p:nvGrpSpPr>
        <p:grpSpPr>
          <a:xfrm>
            <a:off x="663095" y="1778883"/>
            <a:ext cx="11678610" cy="7265529"/>
            <a:chOff x="0" y="0"/>
            <a:chExt cx="11678608" cy="7265527"/>
          </a:xfrm>
        </p:grpSpPr>
        <p:sp>
          <p:nvSpPr>
            <p:cNvPr id="396" name="Shape 396"/>
            <p:cNvSpPr/>
            <p:nvPr/>
          </p:nvSpPr>
          <p:spPr>
            <a:xfrm>
              <a:off x="0" y="0"/>
              <a:ext cx="11678609" cy="7265528"/>
            </a:xfrm>
            <a:prstGeom prst="rect">
              <a:avLst/>
            </a:prstGeom>
            <a:solidFill>
              <a:srgbClr val="000000"/>
            </a:solidFill>
            <a:ln w="12700" cap="flat">
              <a:noFill/>
              <a:miter lim="400000"/>
            </a:ln>
            <a:effectLst/>
          </p:spPr>
          <p:txBody>
            <a:bodyPr wrap="square" lIns="45719" tIns="45719" rIns="45719" bIns="45719" numCol="1" anchor="ctr">
              <a:noAutofit/>
            </a:bodyPr>
            <a:lstStyle/>
            <a:p>
              <a:pPr algn="l" defTabSz="457200">
                <a:defRPr sz="1800">
                  <a:solidFill>
                    <a:srgbClr val="000000"/>
                  </a:solidFill>
                  <a:latin typeface="Calibri"/>
                  <a:ea typeface="Calibri"/>
                  <a:cs typeface="Calibri"/>
                  <a:sym typeface="Calibri"/>
                </a:defRPr>
              </a:pPr>
            </a:p>
          </p:txBody>
        </p:sp>
        <p:pic>
          <p:nvPicPr>
            <p:cNvPr id="397" name="image16.png"/>
            <p:cNvPicPr>
              <a:picLocks noChangeAspect="1"/>
            </p:cNvPicPr>
            <p:nvPr/>
          </p:nvPicPr>
          <p:blipFill>
            <a:blip r:embed="rId2">
              <a:extLst/>
            </a:blip>
            <a:stretch>
              <a:fillRect/>
            </a:stretch>
          </p:blipFill>
          <p:spPr>
            <a:xfrm>
              <a:off x="0" y="0"/>
              <a:ext cx="11678609" cy="7265528"/>
            </a:xfrm>
            <a:prstGeom prst="rect">
              <a:avLst/>
            </a:prstGeom>
            <a:ln w="12700" cap="flat">
              <a:noFill/>
              <a:miter lim="400000"/>
            </a:ln>
            <a:effectLst/>
          </p:spPr>
        </p:pic>
      </p:grpSp>
      <p:sp>
        <p:nvSpPr>
          <p:cNvPr id="399" name="Shape 399"/>
          <p:cNvSpPr/>
          <p:nvPr/>
        </p:nvSpPr>
        <p:spPr>
          <a:xfrm>
            <a:off x="319627" y="188318"/>
            <a:ext cx="697453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a:latin typeface="Helvetica"/>
                <a:ea typeface="Helvetica"/>
                <a:cs typeface="Helvetica"/>
                <a:sym typeface="Helvetica"/>
              </a:defRPr>
            </a:pPr>
            <a:r>
              <a:t>4. Surface albedo management</a:t>
            </a:r>
          </a:p>
          <a:p>
            <a:pPr algn="l">
              <a:defRPr b="1" i="1">
                <a:latin typeface="Helvetica"/>
                <a:ea typeface="Helvetica"/>
                <a:cs typeface="Helvetica"/>
                <a:sym typeface="Helvetica"/>
              </a:defRPr>
            </a:pPr>
            <a:r>
              <a:t>Painting roofs white.</a:t>
            </a:r>
          </a:p>
        </p:txBody>
      </p:sp>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body" idx="1"/>
          </p:nvPr>
        </p:nvSpPr>
        <p:spPr>
          <a:xfrm>
            <a:off x="623390" y="1603725"/>
            <a:ext cx="12328468" cy="7337952"/>
          </a:xfrm>
          <a:prstGeom prst="rect">
            <a:avLst/>
          </a:prstGeom>
        </p:spPr>
        <p:txBody>
          <a:bodyPr/>
          <a:lstStyle/>
          <a:p>
            <a:pPr marL="431165" indent="-431165" defTabSz="566674">
              <a:spcBef>
                <a:spcPts val="4000"/>
              </a:spcBef>
              <a:defRPr sz="3686"/>
            </a:pPr>
            <a:r>
              <a:t>We are committed to a certain amount of global warming no matter what.</a:t>
            </a:r>
          </a:p>
          <a:p>
            <a:pPr marL="431165" indent="-431165" defTabSz="566674">
              <a:spcBef>
                <a:spcPts val="4000"/>
              </a:spcBef>
              <a:defRPr sz="3686"/>
            </a:pPr>
            <a:r>
              <a:t>Our built infrastructure commits us to an additional amount based on its lifetime.</a:t>
            </a:r>
          </a:p>
          <a:p>
            <a:pPr marL="431165" indent="-431165" defTabSz="566674">
              <a:spcBef>
                <a:spcPts val="4000"/>
              </a:spcBef>
              <a:defRPr sz="3686"/>
            </a:pPr>
            <a:r>
              <a:t>Decarbonizing the economy is </a:t>
            </a:r>
            <a:r>
              <a:rPr u="sng"/>
              <a:t>possible</a:t>
            </a:r>
            <a:r>
              <a:t> but hard.</a:t>
            </a:r>
          </a:p>
          <a:p>
            <a:pPr marL="431165" indent="-431165" defTabSz="566674">
              <a:spcBef>
                <a:spcPts val="4000"/>
              </a:spcBef>
              <a:defRPr sz="3686"/>
            </a:pPr>
            <a:r>
              <a:t>Climate emergencies may occur.</a:t>
            </a:r>
          </a:p>
          <a:p>
            <a:pPr marL="431165" indent="-431165" defTabSz="566674">
              <a:spcBef>
                <a:spcPts val="4000"/>
              </a:spcBef>
              <a:defRPr sz="3686"/>
            </a:pPr>
            <a:r>
              <a:t>Unintended consequences of geo-engineering responses to emergencies raise new troubling questions</a:t>
            </a:r>
          </a:p>
        </p:txBody>
      </p:sp>
      <p:sp>
        <p:nvSpPr>
          <p:cNvPr id="402" name="Shape 402"/>
          <p:cNvSpPr/>
          <p:nvPr/>
        </p:nvSpPr>
        <p:spPr>
          <a:xfrm>
            <a:off x="319627" y="341692"/>
            <a:ext cx="1017448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a:latin typeface="Helvetica"/>
                <a:ea typeface="Helvetica"/>
                <a:cs typeface="Helvetica"/>
                <a:sym typeface="Helvetica"/>
              </a:defRPr>
            </a:lvl1pPr>
          </a:lstStyle>
          <a:p>
            <a:pPr/>
            <a:r>
              <a:t>Interventions to climate change - in a nutshell.</a:t>
            </a:r>
          </a:p>
        </p:txBody>
      </p:sp>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Shape 404"/>
          <p:cNvSpPr/>
          <p:nvPr>
            <p:ph type="body" idx="14"/>
          </p:nvPr>
        </p:nvSpPr>
        <p:spPr>
          <a:xfrm>
            <a:off x="1270000" y="3365500"/>
            <a:ext cx="10464800" cy="3022601"/>
          </a:xfrm>
          <a:prstGeom prst="rect">
            <a:avLst/>
          </a:prstGeom>
        </p:spPr>
        <p:txBody>
          <a:bodyPr/>
          <a:lstStyle/>
          <a:p>
            <a:pPr>
              <a:defRPr b="1">
                <a:latin typeface="Helvetica"/>
                <a:ea typeface="Helvetica"/>
                <a:cs typeface="Helvetica"/>
                <a:sym typeface="Helvetica"/>
              </a:defRPr>
            </a:pPr>
            <a:r>
              <a:t>I share both views.</a:t>
            </a:r>
          </a:p>
          <a:p>
            <a:pPr>
              <a:defRPr b="1">
                <a:latin typeface="Helvetica"/>
                <a:ea typeface="Helvetica"/>
                <a:cs typeface="Helvetica"/>
                <a:sym typeface="Helvetica"/>
              </a:defRPr>
            </a:pPr>
          </a:p>
          <a:p>
            <a:pPr>
              <a:defRPr b="1">
                <a:latin typeface="Helvetica"/>
                <a:ea typeface="Helvetica"/>
                <a:cs typeface="Helvetica"/>
                <a:sym typeface="Helvetica"/>
              </a:defRPr>
            </a:pPr>
            <a:r>
              <a:t>I think our future is bright.</a:t>
            </a:r>
            <a:br/>
          </a:p>
          <a:p>
            <a:pPr>
              <a:defRPr b="1">
                <a:latin typeface="Helvetica"/>
                <a:ea typeface="Helvetica"/>
                <a:cs typeface="Helvetica"/>
                <a:sym typeface="Helvetica"/>
              </a:defRPr>
            </a:pPr>
            <a:r>
              <a:t>But that serious risks may lurk.</a:t>
            </a:r>
          </a:p>
        </p:txBody>
      </p:sp>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body" idx="14"/>
          </p:nvPr>
        </p:nvSpPr>
        <p:spPr>
          <a:prstGeom prst="rect">
            <a:avLst/>
          </a:prstGeom>
        </p:spPr>
        <p:txBody>
          <a:bodyPr/>
          <a:lstStyle>
            <a:lvl1pPr>
              <a:defRPr b="1">
                <a:latin typeface="Helvetica"/>
                <a:ea typeface="Helvetica"/>
                <a:cs typeface="Helvetica"/>
                <a:sym typeface="Helvetica"/>
              </a:defRPr>
            </a:lvl1pPr>
          </a:lstStyle>
          <a:p>
            <a:pPr/>
            <a:r>
              <a:t>Thanks.</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pasted-image.tiff"/>
          <p:cNvPicPr>
            <a:picLocks noChangeAspect="1"/>
          </p:cNvPicPr>
          <p:nvPr/>
        </p:nvPicPr>
        <p:blipFill>
          <a:blip r:embed="rId3">
            <a:extLst/>
          </a:blip>
          <a:stretch>
            <a:fillRect/>
          </a:stretch>
        </p:blipFill>
        <p:spPr>
          <a:xfrm>
            <a:off x="335859" y="1694791"/>
            <a:ext cx="8309897" cy="5411821"/>
          </a:xfrm>
          <a:prstGeom prst="rect">
            <a:avLst/>
          </a:prstGeom>
          <a:ln w="12700">
            <a:miter lim="400000"/>
          </a:ln>
        </p:spPr>
      </p:pic>
      <p:sp>
        <p:nvSpPr>
          <p:cNvPr id="167" name="Shape 167"/>
          <p:cNvSpPr/>
          <p:nvPr/>
        </p:nvSpPr>
        <p:spPr>
          <a:xfrm>
            <a:off x="287033" y="131639"/>
            <a:ext cx="743955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“Thermal solar” plant - how it works.</a:t>
            </a:r>
          </a:p>
        </p:txBody>
      </p:sp>
      <p:sp>
        <p:nvSpPr>
          <p:cNvPr id="168" name="Shape 168"/>
          <p:cNvSpPr/>
          <p:nvPr>
            <p:ph type="body" sz="half" idx="4294967295"/>
          </p:nvPr>
        </p:nvSpPr>
        <p:spPr>
          <a:xfrm>
            <a:off x="8730921" y="1023188"/>
            <a:ext cx="4242788" cy="7707223"/>
          </a:xfrm>
          <a:prstGeom prst="rect">
            <a:avLst/>
          </a:prstGeom>
        </p:spPr>
        <p:txBody>
          <a:bodyPr/>
          <a:lstStyle/>
          <a:p>
            <a:pPr marL="360045" indent="-360045" defTabSz="473201">
              <a:spcBef>
                <a:spcPts val="3400"/>
              </a:spcBef>
              <a:defRPr sz="3078"/>
            </a:pPr>
            <a:r>
              <a:t>Half a million parabolic mirrors focus light to heat a fluid to almost 400 degrees Celsius.</a:t>
            </a:r>
          </a:p>
          <a:p>
            <a:pPr marL="360045" indent="-360045" defTabSz="473201">
              <a:spcBef>
                <a:spcPts val="3400"/>
              </a:spcBef>
              <a:defRPr sz="3078"/>
            </a:pPr>
            <a:r>
              <a:t>Heat used to make steam, drive turbines.</a:t>
            </a:r>
          </a:p>
          <a:p>
            <a:pPr marL="360045" indent="-360045" defTabSz="473201">
              <a:spcBef>
                <a:spcPts val="3400"/>
              </a:spcBef>
              <a:defRPr sz="3078"/>
            </a:pPr>
            <a:r>
              <a:t>Heat can be stored in </a:t>
            </a:r>
            <a:r>
              <a:rPr u="sng"/>
              <a:t>molten salt</a:t>
            </a:r>
            <a:r>
              <a:t>.</a:t>
            </a:r>
          </a:p>
          <a:p>
            <a:pPr marL="360045" indent="-360045" defTabSz="473201">
              <a:spcBef>
                <a:spcPts val="3400"/>
              </a:spcBef>
              <a:defRPr sz="3078"/>
            </a:pPr>
            <a:r>
              <a:t>Unlike PV, provides power 3 hours after sunset (eventually 20 hours/day).</a:t>
            </a:r>
          </a:p>
        </p:txBody>
      </p:sp>
      <p:sp>
        <p:nvSpPr>
          <p:cNvPr id="169" name="Shape 169"/>
          <p:cNvSpPr/>
          <p:nvPr/>
        </p:nvSpPr>
        <p:spPr>
          <a:xfrm>
            <a:off x="5549630" y="7181784"/>
            <a:ext cx="281651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900"/>
            </a:lvl1pPr>
          </a:lstStyle>
          <a:p>
            <a:pPr/>
            <a:r>
              <a:t>NPR, Feb. 2016.</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pasted-image.tiff"/>
          <p:cNvPicPr>
            <a:picLocks noChangeAspect="1"/>
          </p:cNvPicPr>
          <p:nvPr/>
        </p:nvPicPr>
        <p:blipFill>
          <a:blip r:embed="rId3">
            <a:extLst/>
          </a:blip>
          <a:stretch>
            <a:fillRect/>
          </a:stretch>
        </p:blipFill>
        <p:spPr>
          <a:xfrm>
            <a:off x="826577" y="1274622"/>
            <a:ext cx="11898538" cy="7391967"/>
          </a:xfrm>
          <a:prstGeom prst="rect">
            <a:avLst/>
          </a:prstGeom>
          <a:ln w="12700">
            <a:miter lim="400000"/>
          </a:ln>
        </p:spPr>
      </p:pic>
      <p:sp>
        <p:nvSpPr>
          <p:cNvPr id="174" name="Shape 174"/>
          <p:cNvSpPr/>
          <p:nvPr/>
        </p:nvSpPr>
        <p:spPr>
          <a:xfrm>
            <a:off x="4806892" y="556513"/>
            <a:ext cx="252786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power plant</a:t>
            </a:r>
          </a:p>
        </p:txBody>
      </p:sp>
      <p:sp>
        <p:nvSpPr>
          <p:cNvPr id="175" name="Shape 175"/>
          <p:cNvSpPr/>
          <p:nvPr/>
        </p:nvSpPr>
        <p:spPr>
          <a:xfrm>
            <a:off x="9147094" y="9098546"/>
            <a:ext cx="188412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reservoir</a:t>
            </a:r>
          </a:p>
        </p:txBody>
      </p:sp>
      <p:sp>
        <p:nvSpPr>
          <p:cNvPr id="176" name="Shape 176"/>
          <p:cNvSpPr/>
          <p:nvPr/>
        </p:nvSpPr>
        <p:spPr>
          <a:xfrm>
            <a:off x="1565806" y="9098546"/>
            <a:ext cx="82570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city</a:t>
            </a:r>
          </a:p>
        </p:txBody>
      </p:sp>
      <p:sp>
        <p:nvSpPr>
          <p:cNvPr id="177" name="Shape 177"/>
          <p:cNvSpPr/>
          <p:nvPr/>
        </p:nvSpPr>
        <p:spPr>
          <a:xfrm>
            <a:off x="5764311" y="1186874"/>
            <a:ext cx="208728" cy="1195347"/>
          </a:xfrm>
          <a:prstGeom prst="line">
            <a:avLst/>
          </a:prstGeom>
          <a:ln w="25400">
            <a:solidFill>
              <a:srgbClr val="FFFFFF"/>
            </a:solidFill>
            <a:miter lim="400000"/>
            <a:tailEnd type="triangle"/>
          </a:ln>
        </p:spPr>
        <p:txBody>
          <a:bodyPr lIns="50800" tIns="50800" rIns="50800" bIns="50800" anchor="ctr"/>
          <a:lstStyle/>
          <a:p>
            <a:pPr>
              <a:defRPr sz="2600"/>
            </a:pPr>
          </a:p>
        </p:txBody>
      </p:sp>
      <p:sp>
        <p:nvSpPr>
          <p:cNvPr id="178" name="Shape 178"/>
          <p:cNvSpPr/>
          <p:nvPr/>
        </p:nvSpPr>
        <p:spPr>
          <a:xfrm flipV="1">
            <a:off x="2157441" y="7891920"/>
            <a:ext cx="1270001" cy="1270001"/>
          </a:xfrm>
          <a:prstGeom prst="line">
            <a:avLst/>
          </a:prstGeom>
          <a:ln w="25400">
            <a:solidFill>
              <a:srgbClr val="FFFFFF"/>
            </a:solidFill>
            <a:miter lim="400000"/>
            <a:tailEnd type="triangle"/>
          </a:ln>
        </p:spPr>
        <p:txBody>
          <a:bodyPr lIns="50800" tIns="50800" rIns="50800" bIns="50800" anchor="ctr"/>
          <a:lstStyle/>
          <a:p>
            <a:pPr>
              <a:defRPr sz="2600"/>
            </a:pPr>
          </a:p>
        </p:txBody>
      </p:sp>
      <p:sp>
        <p:nvSpPr>
          <p:cNvPr id="179" name="Shape 179"/>
          <p:cNvSpPr/>
          <p:nvPr/>
        </p:nvSpPr>
        <p:spPr>
          <a:xfrm flipV="1">
            <a:off x="10694779" y="7663849"/>
            <a:ext cx="1" cy="1305904"/>
          </a:xfrm>
          <a:prstGeom prst="line">
            <a:avLst/>
          </a:prstGeom>
          <a:ln w="25400">
            <a:solidFill>
              <a:srgbClr val="FFFFFF"/>
            </a:solidFill>
            <a:miter lim="400000"/>
            <a:tailEnd type="triangle"/>
          </a:ln>
        </p:spPr>
        <p:txBody>
          <a:bodyPr lIns="50800" tIns="50800" rIns="50800" bIns="50800" anchor="ctr"/>
          <a:lstStyle/>
          <a:p>
            <a:pPr>
              <a:defRPr sz="2600"/>
            </a:pPr>
          </a:p>
        </p:txBody>
      </p:sp>
      <p:sp>
        <p:nvSpPr>
          <p:cNvPr id="180" name="Shape 180"/>
          <p:cNvSpPr/>
          <p:nvPr/>
        </p:nvSpPr>
        <p:spPr>
          <a:xfrm>
            <a:off x="257114" y="194964"/>
            <a:ext cx="401010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a:r>
              <a:t>Visible from space.</a:t>
            </a:r>
          </a:p>
        </p:txBody>
      </p:sp>
      <p:sp>
        <p:nvSpPr>
          <p:cNvPr id="181" name="Shape 181"/>
          <p:cNvSpPr/>
          <p:nvPr/>
        </p:nvSpPr>
        <p:spPr>
          <a:xfrm>
            <a:off x="10873130" y="8736997"/>
            <a:ext cx="1977899"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pPr/>
            <a:r>
              <a:t>NPR, Feb. 2016.</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 name="image50.png"/>
          <p:cNvPicPr>
            <a:picLocks noChangeAspect="1"/>
          </p:cNvPicPr>
          <p:nvPr/>
        </p:nvPicPr>
        <p:blipFill>
          <a:blip r:embed="rId2">
            <a:extLst/>
          </a:blip>
          <a:stretch>
            <a:fillRect/>
          </a:stretch>
        </p:blipFill>
        <p:spPr>
          <a:xfrm>
            <a:off x="18062" y="36124"/>
            <a:ext cx="12950614" cy="9681353"/>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p:nvPr>
        </p:nvSpPr>
        <p:spPr>
          <a:prstGeom prst="rect">
            <a:avLst/>
          </a:prstGeom>
        </p:spPr>
        <p:txBody>
          <a:bodyPr/>
          <a:lstStyle/>
          <a:p>
            <a:pPr/>
            <a:r>
              <a:t>Wind Resource </a:t>
            </a:r>
          </a:p>
        </p:txBody>
      </p:sp>
      <p:pic>
        <p:nvPicPr>
          <p:cNvPr id="188" name="image51.png"/>
          <p:cNvPicPr>
            <a:picLocks noChangeAspect="1"/>
          </p:cNvPicPr>
          <p:nvPr/>
        </p:nvPicPr>
        <p:blipFill>
          <a:blip r:embed="rId3">
            <a:extLst/>
          </a:blip>
          <a:stretch>
            <a:fillRect/>
          </a:stretch>
        </p:blipFill>
        <p:spPr>
          <a:xfrm>
            <a:off x="54186" y="54186"/>
            <a:ext cx="12896428" cy="9645228"/>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