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0" r:id="rId4"/>
    <p:sldId id="258" r:id="rId5"/>
    <p:sldId id="262" r:id="rId6"/>
    <p:sldId id="261" r:id="rId7"/>
    <p:sldId id="263" r:id="rId8"/>
    <p:sldId id="264" r:id="rId9"/>
    <p:sldId id="265" r:id="rId10"/>
    <p:sldId id="266" r:id="rId11"/>
    <p:sldId id="267" r:id="rId12"/>
    <p:sldId id="270" r:id="rId13"/>
    <p:sldId id="269" r:id="rId14"/>
    <p:sldId id="271" r:id="rId15"/>
    <p:sldId id="268" r:id="rId16"/>
    <p:sldId id="272" r:id="rId17"/>
    <p:sldId id="273" r:id="rId18"/>
    <p:sldId id="274" r:id="rId19"/>
    <p:sldId id="27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90FF"/>
    <a:srgbClr val="EEB421"/>
    <a:srgbClr val="248B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4663"/>
  </p:normalViewPr>
  <p:slideViewPr>
    <p:cSldViewPr snapToGrid="0" snapToObjects="1">
      <p:cViewPr varScale="1">
        <p:scale>
          <a:sx n="121" d="100"/>
          <a:sy n="121" d="100"/>
        </p:scale>
        <p:origin x="200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55911-CB0F-BD44-BC4A-C554902124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110981-FB66-A64E-8BEA-20D265C1E8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7EFC67-FD68-654F-B2FA-2DC1B24CB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A79DC-60AF-CF41-810D-F6CD8AC9FC52}" type="datetimeFigureOut">
              <a:rPr lang="en-US" smtClean="0"/>
              <a:t>4/26/19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36F9EF-9C6A-9A44-B446-92F7C09A6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CAED9E-DD29-BA42-B00D-75DD212F5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FDECB-8456-E943-AC48-2C720E763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538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98E8F-BA3A-1245-B345-41BE24973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62F27A-430D-C24A-A4FD-73967CB28C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31D031-920D-D047-B0E1-D222F1228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A79DC-60AF-CF41-810D-F6CD8AC9FC52}" type="datetimeFigureOut">
              <a:rPr lang="en-US" smtClean="0"/>
              <a:t>4/26/19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562E6-3D19-FD42-9CAE-535B374F8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8FE49B-4E22-7B4F-B602-E6CF4B2A8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FDECB-8456-E943-AC48-2C720E763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13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F4821D-E492-C54B-9AE0-79E08DC903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9044B3-3A24-8145-86F4-FD9E0E10C4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76EF6F-2ABD-D541-9F18-D01D6D65F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A79DC-60AF-CF41-810D-F6CD8AC9FC52}" type="datetimeFigureOut">
              <a:rPr lang="en-US" smtClean="0"/>
              <a:t>4/26/19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811684-BF8E-CE45-A468-B6A1DAE08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737D8C-DF12-9B46-93D1-ECC508397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FDECB-8456-E943-AC48-2C720E763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529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78144-AB7C-5F4D-9305-642815C00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3BEF7-C3C9-2844-9EBB-61FCABF257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DAA180-61DE-FA4A-96DC-A3F7999BF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A79DC-60AF-CF41-810D-F6CD8AC9FC52}" type="datetimeFigureOut">
              <a:rPr lang="en-US" smtClean="0"/>
              <a:t>4/26/19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0FF10B-E25F-4F4D-8A27-43BFE74D4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AECC6D-6CB5-5740-A004-DE63BA6B2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FDECB-8456-E943-AC48-2C720E763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001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AFAF2-4A35-7B4F-98B9-281CC8837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37A780-EA45-1848-8168-EE73E184A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05A65C-9DC3-934C-91A2-0E2A83A69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A79DC-60AF-CF41-810D-F6CD8AC9FC52}" type="datetimeFigureOut">
              <a:rPr lang="en-US" smtClean="0"/>
              <a:t>4/26/19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7B644F-40C1-F249-845F-1F1AD259E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F2DC4B-5997-C744-A592-3AC3B9997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FDECB-8456-E943-AC48-2C720E763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851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70D3E-E82D-904C-B5C0-2EBC589AA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735B61-5F88-CC46-9199-B058E3BCA3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141619-EDB0-7E45-8FB4-2DAD6FB118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44ADB9-B0E9-7F40-9834-B448430F2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A79DC-60AF-CF41-810D-F6CD8AC9FC52}" type="datetimeFigureOut">
              <a:rPr lang="en-US" smtClean="0"/>
              <a:t>4/26/19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D232D9-4C71-2D44-B747-0EB492A9F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41892E-9098-054B-AE93-12EB4185C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FDECB-8456-E943-AC48-2C720E763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362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689D8-C682-DF48-A01B-F2F299800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6A57AC-B30E-974A-AF99-5075A2BDF1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A2BF69-27BE-DA4D-8CF7-1FF7B4E657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2F5FDD-B2E6-8F45-8A31-0D86BCCF22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869716-43F7-E146-BE45-631C96C42A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5B0234-B360-9943-B945-BD32023DA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A79DC-60AF-CF41-810D-F6CD8AC9FC52}" type="datetimeFigureOut">
              <a:rPr lang="en-US" smtClean="0"/>
              <a:t>4/26/19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0FEABB-71BA-C04C-9361-A235D9E75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7A6CC5-E49C-3A48-B9C5-7F7417E37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FDECB-8456-E943-AC48-2C720E763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485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D8095-65D3-A54A-BA9D-6239E9AB7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9D1BF2-73FE-1645-BADE-C32E940A8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A79DC-60AF-CF41-810D-F6CD8AC9FC52}" type="datetimeFigureOut">
              <a:rPr lang="en-US" smtClean="0"/>
              <a:t>4/26/19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AC4116-A485-164B-BBE3-6864BB96E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081BE0-AE43-7641-9DBD-91E55D2EC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FDECB-8456-E943-AC48-2C720E763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55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CE605F-1E41-0841-95C6-DAAB34B60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A79DC-60AF-CF41-810D-F6CD8AC9FC52}" type="datetimeFigureOut">
              <a:rPr lang="en-US" smtClean="0"/>
              <a:t>4/26/19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1DA790-EBD7-BB47-8B6B-7B25C7D9D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445CD1-A837-804F-BBAF-2311C2338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FDECB-8456-E943-AC48-2C720E763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553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C8874-94CE-F148-A1D4-E453A1D04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2322EA-2278-3E43-B5F6-0851F47C82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4752D3-47AD-4043-BDA7-DF7781A369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3F4696-B5B9-2D4D-8F13-2B6E766B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A79DC-60AF-CF41-810D-F6CD8AC9FC52}" type="datetimeFigureOut">
              <a:rPr lang="en-US" smtClean="0"/>
              <a:t>4/26/19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C49866-4F01-2C44-80CB-830F4AC2A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2280CF-4AEF-6C46-8164-352CAB2F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FDECB-8456-E943-AC48-2C720E763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518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209F4-BA7D-574F-9BDE-B714532C1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01EF31-D431-6E4C-910A-A2BA8817AD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AA56B8-B6F5-C247-8F08-99CD687049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466906-BB09-A54B-B38C-3A34EE09F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A79DC-60AF-CF41-810D-F6CD8AC9FC52}" type="datetimeFigureOut">
              <a:rPr lang="en-US" smtClean="0"/>
              <a:t>4/26/19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DB2786-5ADA-CE43-9877-C13CC9C46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ABA62E-9104-D340-A9D7-ED983732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FDECB-8456-E943-AC48-2C720E763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576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A52170-CBA7-6647-8F85-9B329576E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4BBEDF-4884-F448-81F0-7AE2B546D2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0AC5BF-BC1A-294D-B2B5-E0D67DF04A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2A79DC-60AF-CF41-810D-F6CD8AC9FC52}" type="datetimeFigureOut">
              <a:rPr lang="en-US" smtClean="0"/>
              <a:t>4/26/19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7E909D-F648-CA43-9CC0-E2B2AC6B1D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5B93A6-AB05-7C4D-BCC6-1CD6F63F70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1FDECB-8456-E943-AC48-2C720E763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239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7023F-8198-3F43-8093-B817FF38D8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Environmental Economics</a:t>
            </a:r>
            <a:br>
              <a:rPr lang="en-US" dirty="0"/>
            </a:br>
            <a:r>
              <a:rPr lang="en-US" dirty="0"/>
              <a:t> &amp; Policy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889F7B-73C9-334A-911F-BC606BADE4C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ATS 150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529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56C5E-CD7F-764C-94B5-0EAC1BA85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r>
              <a:rPr lang="en-US" dirty="0"/>
              <a:t>In the real world, all these solutions work, but not all the time.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42E547-0AAE-1E4F-91A1-F199504B56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Apportion ownership of the resource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Limit consumption voluntarily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Institute government regulations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506E27-B1C8-A445-8663-03A8E0F5D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2239" y="2971800"/>
            <a:ext cx="5229724" cy="348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5074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7A2EC-AF03-134C-8889-DF73BF174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r>
              <a:rPr lang="en-US" dirty="0"/>
              <a:t>New example: a coal-fired power plant upwind of a town.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A11002-9BA2-AC46-9557-9632B6699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675606" y="1472613"/>
            <a:ext cx="3467893" cy="28210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F15E54-A460-6B4D-900D-AA18A862E3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2701" y="3573888"/>
            <a:ext cx="5829299" cy="32841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35AFBF-1602-5142-B374-ADE5FF32A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885906" y="1472613"/>
            <a:ext cx="3467893" cy="2821073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6AEC03A-C641-DB46-A1AF-BF2F2383C466}"/>
              </a:ext>
            </a:extLst>
          </p:cNvPr>
          <p:cNvCxnSpPr>
            <a:stCxn id="5" idx="1"/>
            <a:endCxn id="6" idx="3"/>
          </p:cNvCxnSpPr>
          <p:nvPr/>
        </p:nvCxnSpPr>
        <p:spPr>
          <a:xfrm>
            <a:off x="5143499" y="2883150"/>
            <a:ext cx="2742407" cy="0"/>
          </a:xfrm>
          <a:prstGeom prst="straightConnector1">
            <a:avLst/>
          </a:prstGeom>
          <a:ln w="3810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774AD6E6-09D9-0247-80E6-9F8B5701E9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80" r="21112"/>
          <a:stretch/>
        </p:blipFill>
        <p:spPr>
          <a:xfrm>
            <a:off x="3409552" y="4680461"/>
            <a:ext cx="3905648" cy="1714500"/>
          </a:xfrm>
          <a:prstGeom prst="rect">
            <a:avLst/>
          </a:prstGeom>
        </p:spPr>
      </p:pic>
      <p:sp>
        <p:nvSpPr>
          <p:cNvPr id="16" name="Lightning Bolt 15">
            <a:extLst>
              <a:ext uri="{FF2B5EF4-FFF2-40B4-BE49-F238E27FC236}">
                <a16:creationId xmlns:a16="http://schemas.microsoft.com/office/drawing/2014/main" id="{2D899C1A-511F-984E-8BD6-BA49037FE217}"/>
              </a:ext>
            </a:extLst>
          </p:cNvPr>
          <p:cNvSpPr/>
          <p:nvPr/>
        </p:nvSpPr>
        <p:spPr>
          <a:xfrm flipH="1">
            <a:off x="5742676" y="4760260"/>
            <a:ext cx="620025" cy="944279"/>
          </a:xfrm>
          <a:prstGeom prst="lightningBol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ightning Bolt 16">
            <a:extLst>
              <a:ext uri="{FF2B5EF4-FFF2-40B4-BE49-F238E27FC236}">
                <a16:creationId xmlns:a16="http://schemas.microsoft.com/office/drawing/2014/main" id="{998B6D07-FDAB-2F47-8010-8AF0A1649D37}"/>
              </a:ext>
            </a:extLst>
          </p:cNvPr>
          <p:cNvSpPr/>
          <p:nvPr/>
        </p:nvSpPr>
        <p:spPr>
          <a:xfrm flipH="1">
            <a:off x="4314719" y="5064014"/>
            <a:ext cx="620025" cy="944279"/>
          </a:xfrm>
          <a:prstGeom prst="lightningBol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45838E-B7EA-CE4E-95A4-8111D2593E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5137" y="4178840"/>
            <a:ext cx="2714625" cy="27146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6666C7-D614-7447-A449-2FC3935E52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36" y="5041757"/>
            <a:ext cx="1274401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4935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7A2EC-AF03-134C-8889-DF73BF174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r>
              <a:rPr lang="en-US" dirty="0"/>
              <a:t>Everything in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this circle</a:t>
            </a:r>
            <a:r>
              <a:rPr lang="en-US" dirty="0"/>
              <a:t> is paid for with money.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A11002-9BA2-AC46-9557-9632B6699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675606" y="1472613"/>
            <a:ext cx="3467893" cy="28210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F15E54-A460-6B4D-900D-AA18A862E3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2701" y="3573888"/>
            <a:ext cx="5829299" cy="32841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35AFBF-1602-5142-B374-ADE5FF32A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885906" y="1472613"/>
            <a:ext cx="3467893" cy="2821073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6AEC03A-C641-DB46-A1AF-BF2F2383C466}"/>
              </a:ext>
            </a:extLst>
          </p:cNvPr>
          <p:cNvCxnSpPr>
            <a:stCxn id="5" idx="1"/>
            <a:endCxn id="6" idx="3"/>
          </p:cNvCxnSpPr>
          <p:nvPr/>
        </p:nvCxnSpPr>
        <p:spPr>
          <a:xfrm>
            <a:off x="5143499" y="2883150"/>
            <a:ext cx="2742407" cy="0"/>
          </a:xfrm>
          <a:prstGeom prst="straightConnector1">
            <a:avLst/>
          </a:prstGeom>
          <a:ln w="3810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774AD6E6-09D9-0247-80E6-9F8B5701E9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80" r="21112"/>
          <a:stretch/>
        </p:blipFill>
        <p:spPr>
          <a:xfrm>
            <a:off x="3409552" y="4680461"/>
            <a:ext cx="3905648" cy="1714500"/>
          </a:xfrm>
          <a:prstGeom prst="rect">
            <a:avLst/>
          </a:prstGeom>
        </p:spPr>
      </p:pic>
      <p:sp>
        <p:nvSpPr>
          <p:cNvPr id="16" name="Lightning Bolt 15">
            <a:extLst>
              <a:ext uri="{FF2B5EF4-FFF2-40B4-BE49-F238E27FC236}">
                <a16:creationId xmlns:a16="http://schemas.microsoft.com/office/drawing/2014/main" id="{2D899C1A-511F-984E-8BD6-BA49037FE217}"/>
              </a:ext>
            </a:extLst>
          </p:cNvPr>
          <p:cNvSpPr/>
          <p:nvPr/>
        </p:nvSpPr>
        <p:spPr>
          <a:xfrm flipH="1">
            <a:off x="5742676" y="4760260"/>
            <a:ext cx="620025" cy="944279"/>
          </a:xfrm>
          <a:prstGeom prst="lightningBol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ightning Bolt 16">
            <a:extLst>
              <a:ext uri="{FF2B5EF4-FFF2-40B4-BE49-F238E27FC236}">
                <a16:creationId xmlns:a16="http://schemas.microsoft.com/office/drawing/2014/main" id="{998B6D07-FDAB-2F47-8010-8AF0A1649D37}"/>
              </a:ext>
            </a:extLst>
          </p:cNvPr>
          <p:cNvSpPr/>
          <p:nvPr/>
        </p:nvSpPr>
        <p:spPr>
          <a:xfrm flipH="1">
            <a:off x="4314719" y="5064014"/>
            <a:ext cx="620025" cy="944279"/>
          </a:xfrm>
          <a:prstGeom prst="lightningBol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45838E-B7EA-CE4E-95A4-8111D2593E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5137" y="4178840"/>
            <a:ext cx="2714625" cy="27146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6666C7-D614-7447-A449-2FC3935E52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36" y="5041757"/>
            <a:ext cx="1274401" cy="1325564"/>
          </a:xfrm>
          <a:prstGeom prst="rect">
            <a:avLst/>
          </a:prstGeom>
        </p:spPr>
      </p:pic>
      <p:sp>
        <p:nvSpPr>
          <p:cNvPr id="12" name="Donut 11">
            <a:extLst>
              <a:ext uri="{FF2B5EF4-FFF2-40B4-BE49-F238E27FC236}">
                <a16:creationId xmlns:a16="http://schemas.microsoft.com/office/drawing/2014/main" id="{D1C576E9-7A3E-694E-A969-F4EC7E15456B}"/>
              </a:ext>
            </a:extLst>
          </p:cNvPr>
          <p:cNvSpPr/>
          <p:nvPr/>
        </p:nvSpPr>
        <p:spPr>
          <a:xfrm>
            <a:off x="1" y="4038891"/>
            <a:ext cx="12192000" cy="2819110"/>
          </a:xfrm>
          <a:prstGeom prst="donut">
            <a:avLst>
              <a:gd name="adj" fmla="val 6376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1169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7A2EC-AF03-134C-8889-DF73BF174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r>
              <a:rPr lang="en-US" dirty="0"/>
              <a:t>The pollution is a 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Negative Externality</a:t>
            </a:r>
            <a:r>
              <a:rPr lang="en-US" dirty="0"/>
              <a:t>!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A11002-9BA2-AC46-9557-9632B6699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675606" y="1472613"/>
            <a:ext cx="3467893" cy="28210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F15E54-A460-6B4D-900D-AA18A862E3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2701" y="3573888"/>
            <a:ext cx="5829299" cy="32841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35AFBF-1602-5142-B374-ADE5FF32A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885906" y="1472613"/>
            <a:ext cx="3467893" cy="2821073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6AEC03A-C641-DB46-A1AF-BF2F2383C466}"/>
              </a:ext>
            </a:extLst>
          </p:cNvPr>
          <p:cNvCxnSpPr>
            <a:stCxn id="5" idx="1"/>
            <a:endCxn id="6" idx="3"/>
          </p:cNvCxnSpPr>
          <p:nvPr/>
        </p:nvCxnSpPr>
        <p:spPr>
          <a:xfrm>
            <a:off x="5143499" y="2883150"/>
            <a:ext cx="2742407" cy="0"/>
          </a:xfrm>
          <a:prstGeom prst="straightConnector1">
            <a:avLst/>
          </a:prstGeom>
          <a:ln w="3810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774AD6E6-09D9-0247-80E6-9F8B5701E9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80" r="21112"/>
          <a:stretch/>
        </p:blipFill>
        <p:spPr>
          <a:xfrm>
            <a:off x="3409552" y="4680461"/>
            <a:ext cx="3905648" cy="1714500"/>
          </a:xfrm>
          <a:prstGeom prst="rect">
            <a:avLst/>
          </a:prstGeom>
        </p:spPr>
      </p:pic>
      <p:sp>
        <p:nvSpPr>
          <p:cNvPr id="16" name="Lightning Bolt 15">
            <a:extLst>
              <a:ext uri="{FF2B5EF4-FFF2-40B4-BE49-F238E27FC236}">
                <a16:creationId xmlns:a16="http://schemas.microsoft.com/office/drawing/2014/main" id="{2D899C1A-511F-984E-8BD6-BA49037FE217}"/>
              </a:ext>
            </a:extLst>
          </p:cNvPr>
          <p:cNvSpPr/>
          <p:nvPr/>
        </p:nvSpPr>
        <p:spPr>
          <a:xfrm flipH="1">
            <a:off x="5742676" y="4760260"/>
            <a:ext cx="620025" cy="944279"/>
          </a:xfrm>
          <a:prstGeom prst="lightningBol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ightning Bolt 16">
            <a:extLst>
              <a:ext uri="{FF2B5EF4-FFF2-40B4-BE49-F238E27FC236}">
                <a16:creationId xmlns:a16="http://schemas.microsoft.com/office/drawing/2014/main" id="{998B6D07-FDAB-2F47-8010-8AF0A1649D37}"/>
              </a:ext>
            </a:extLst>
          </p:cNvPr>
          <p:cNvSpPr/>
          <p:nvPr/>
        </p:nvSpPr>
        <p:spPr>
          <a:xfrm flipH="1">
            <a:off x="4314719" y="5064014"/>
            <a:ext cx="620025" cy="944279"/>
          </a:xfrm>
          <a:prstGeom prst="lightningBol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45838E-B7EA-CE4E-95A4-8111D2593E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5137" y="4178840"/>
            <a:ext cx="2714625" cy="27146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6666C7-D614-7447-A449-2FC3935E52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36" y="5041757"/>
            <a:ext cx="1274401" cy="1325564"/>
          </a:xfrm>
          <a:prstGeom prst="rect">
            <a:avLst/>
          </a:prstGeom>
        </p:spPr>
      </p:pic>
      <p:sp>
        <p:nvSpPr>
          <p:cNvPr id="3" name="Donut 2">
            <a:extLst>
              <a:ext uri="{FF2B5EF4-FFF2-40B4-BE49-F238E27FC236}">
                <a16:creationId xmlns:a16="http://schemas.microsoft.com/office/drawing/2014/main" id="{AB10C748-B9A3-A749-BCCF-9A6E42EF9C8E}"/>
              </a:ext>
            </a:extLst>
          </p:cNvPr>
          <p:cNvSpPr/>
          <p:nvPr/>
        </p:nvSpPr>
        <p:spPr>
          <a:xfrm>
            <a:off x="257175" y="849707"/>
            <a:ext cx="11934825" cy="3443979"/>
          </a:xfrm>
          <a:prstGeom prst="donut">
            <a:avLst>
              <a:gd name="adj" fmla="val 6376"/>
            </a:avLst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7827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6448F-46BD-2345-9CC8-8ABE56135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r>
              <a:rPr lang="en-US" dirty="0"/>
              <a:t>Externalities are market failures wherein there are costs or benefits to an activity that are not priced.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CBF076F-EB3C-6C49-8E93-2B7DDCE98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9105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b="1" u="sng" dirty="0"/>
              <a:t>Positive Externalities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60A5B1CB-65F5-8648-9DCF-9512B43C4269}"/>
              </a:ext>
            </a:extLst>
          </p:cNvPr>
          <p:cNvSpPr txBox="1">
            <a:spLocks/>
          </p:cNvSpPr>
          <p:nvPr/>
        </p:nvSpPr>
        <p:spPr>
          <a:xfrm>
            <a:off x="6762752" y="1825625"/>
            <a:ext cx="45910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u="sng" dirty="0"/>
              <a:t>Negative Externalities</a:t>
            </a:r>
          </a:p>
        </p:txBody>
      </p:sp>
    </p:spTree>
    <p:extLst>
      <p:ext uri="{BB962C8B-B14F-4D97-AF65-F5344CB8AC3E}">
        <p14:creationId xmlns:p14="http://schemas.microsoft.com/office/powerpoint/2010/main" val="16213625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6448F-46BD-2345-9CC8-8ABE56135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r>
              <a:rPr lang="en-US" dirty="0"/>
              <a:t>Externalities are market failures wherein there are costs or benefits to an activity that are not priced.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CBF076F-EB3C-6C49-8E93-2B7DDCE98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9105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b="1" u="sng" dirty="0"/>
              <a:t>Positive Externalities</a:t>
            </a:r>
          </a:p>
          <a:p>
            <a:r>
              <a:rPr lang="en-US" dirty="0"/>
              <a:t>Education</a:t>
            </a:r>
          </a:p>
          <a:p>
            <a:r>
              <a:rPr lang="en-US" dirty="0"/>
              <a:t>Vaccination</a:t>
            </a:r>
          </a:p>
          <a:p>
            <a:r>
              <a:rPr lang="en-US" dirty="0"/>
              <a:t>Bees?!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60A5B1CB-65F5-8648-9DCF-9512B43C4269}"/>
              </a:ext>
            </a:extLst>
          </p:cNvPr>
          <p:cNvSpPr txBox="1">
            <a:spLocks/>
          </p:cNvSpPr>
          <p:nvPr/>
        </p:nvSpPr>
        <p:spPr>
          <a:xfrm>
            <a:off x="6762750" y="1825625"/>
            <a:ext cx="45910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u="sng" dirty="0"/>
              <a:t>Negative Externalities</a:t>
            </a:r>
          </a:p>
          <a:p>
            <a:r>
              <a:rPr lang="en-US" dirty="0"/>
              <a:t>Air/Water pollution</a:t>
            </a:r>
          </a:p>
          <a:p>
            <a:r>
              <a:rPr lang="en-US" dirty="0"/>
              <a:t>Climate change</a:t>
            </a:r>
          </a:p>
          <a:p>
            <a:r>
              <a:rPr lang="en-US" dirty="0"/>
              <a:t>Antibiotic </a:t>
            </a:r>
            <a:r>
              <a:rPr lang="en-US" dirty="0" err="1"/>
              <a:t>resistence</a:t>
            </a:r>
            <a:endParaRPr lang="en-US" dirty="0"/>
          </a:p>
          <a:p>
            <a:r>
              <a:rPr lang="en-US" dirty="0"/>
              <a:t>Traffic</a:t>
            </a:r>
          </a:p>
          <a:p>
            <a:r>
              <a:rPr lang="en-US" dirty="0"/>
              <a:t>Secondhand smoke</a:t>
            </a:r>
          </a:p>
        </p:txBody>
      </p:sp>
    </p:spTree>
    <p:extLst>
      <p:ext uri="{BB962C8B-B14F-4D97-AF65-F5344CB8AC3E}">
        <p14:creationId xmlns:p14="http://schemas.microsoft.com/office/powerpoint/2010/main" val="42252572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69DCE9-AF52-9C4F-AB69-C3CB3B9B98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275" y="1032939"/>
            <a:ext cx="10873449" cy="582506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2BA0DBC-07D5-3B4B-91E9-41E3C609D16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‘Economic Efficiency’ is defined as the point at which the </a:t>
            </a:r>
            <a:r>
              <a:rPr lang="en-US" b="1">
                <a:solidFill>
                  <a:srgbClr val="EEB421"/>
                </a:solidFill>
              </a:rPr>
              <a:t>costs</a:t>
            </a:r>
            <a:r>
              <a:rPr lang="en-US"/>
              <a:t> and </a:t>
            </a:r>
            <a:r>
              <a:rPr lang="en-US" b="1">
                <a:solidFill>
                  <a:srgbClr val="1E90FF"/>
                </a:solidFill>
              </a:rPr>
              <a:t>benefits</a:t>
            </a:r>
            <a:r>
              <a:rPr lang="en-US"/>
              <a:t> of activity to society balance.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0317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30F0B74-2CE1-804E-BAA0-636ACF96B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275" y="1032939"/>
            <a:ext cx="10873449" cy="58250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87D390-99DA-2048-8259-ACCC763CD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r>
              <a:rPr lang="en-US" dirty="0"/>
              <a:t>‘Economic Efficiency’ is defined as the point at which the </a:t>
            </a:r>
            <a:r>
              <a:rPr lang="en-US" b="1" dirty="0">
                <a:solidFill>
                  <a:srgbClr val="EEB421"/>
                </a:solidFill>
              </a:rPr>
              <a:t>costs</a:t>
            </a:r>
            <a:r>
              <a:rPr lang="en-US" dirty="0"/>
              <a:t> and </a:t>
            </a:r>
            <a:r>
              <a:rPr lang="en-US" b="1" dirty="0">
                <a:solidFill>
                  <a:srgbClr val="1E90FF"/>
                </a:solidFill>
              </a:rPr>
              <a:t>benefits</a:t>
            </a:r>
            <a:r>
              <a:rPr lang="en-US" dirty="0"/>
              <a:t> of activity to society balance.</a:t>
            </a:r>
          </a:p>
        </p:txBody>
      </p:sp>
      <p:sp>
        <p:nvSpPr>
          <p:cNvPr id="3" name="Donut 2">
            <a:extLst>
              <a:ext uri="{FF2B5EF4-FFF2-40B4-BE49-F238E27FC236}">
                <a16:creationId xmlns:a16="http://schemas.microsoft.com/office/drawing/2014/main" id="{F35B5B15-62AA-204C-ADC8-7A462C5D7D8C}"/>
              </a:ext>
            </a:extLst>
          </p:cNvPr>
          <p:cNvSpPr/>
          <p:nvPr/>
        </p:nvSpPr>
        <p:spPr>
          <a:xfrm>
            <a:off x="3574256" y="2528888"/>
            <a:ext cx="3243263" cy="1100138"/>
          </a:xfrm>
          <a:prstGeom prst="donut">
            <a:avLst>
              <a:gd name="adj" fmla="val 86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5561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7A2EC-AF03-134C-8889-DF73BF174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r>
              <a:rPr lang="en-US" dirty="0"/>
              <a:t>The power plant in this example is offloading some of its costs on to the city - it isn’t paying the full price.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A11002-9BA2-AC46-9557-9632B6699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675606" y="1472613"/>
            <a:ext cx="3467893" cy="28210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F15E54-A460-6B4D-900D-AA18A862E3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2701" y="3573888"/>
            <a:ext cx="5829299" cy="32841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35AFBF-1602-5142-B374-ADE5FF32A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885906" y="1472613"/>
            <a:ext cx="3467893" cy="2821073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6AEC03A-C641-DB46-A1AF-BF2F2383C466}"/>
              </a:ext>
            </a:extLst>
          </p:cNvPr>
          <p:cNvCxnSpPr>
            <a:stCxn id="5" idx="1"/>
            <a:endCxn id="6" idx="3"/>
          </p:cNvCxnSpPr>
          <p:nvPr/>
        </p:nvCxnSpPr>
        <p:spPr>
          <a:xfrm>
            <a:off x="5143499" y="2883150"/>
            <a:ext cx="2742407" cy="0"/>
          </a:xfrm>
          <a:prstGeom prst="straightConnector1">
            <a:avLst/>
          </a:prstGeom>
          <a:ln w="3810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774AD6E6-09D9-0247-80E6-9F8B5701E9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80" r="21112"/>
          <a:stretch/>
        </p:blipFill>
        <p:spPr>
          <a:xfrm>
            <a:off x="3409552" y="4680461"/>
            <a:ext cx="3905648" cy="1714500"/>
          </a:xfrm>
          <a:prstGeom prst="rect">
            <a:avLst/>
          </a:prstGeom>
        </p:spPr>
      </p:pic>
      <p:sp>
        <p:nvSpPr>
          <p:cNvPr id="16" name="Lightning Bolt 15">
            <a:extLst>
              <a:ext uri="{FF2B5EF4-FFF2-40B4-BE49-F238E27FC236}">
                <a16:creationId xmlns:a16="http://schemas.microsoft.com/office/drawing/2014/main" id="{2D899C1A-511F-984E-8BD6-BA49037FE217}"/>
              </a:ext>
            </a:extLst>
          </p:cNvPr>
          <p:cNvSpPr/>
          <p:nvPr/>
        </p:nvSpPr>
        <p:spPr>
          <a:xfrm flipH="1">
            <a:off x="5742676" y="4760260"/>
            <a:ext cx="620025" cy="944279"/>
          </a:xfrm>
          <a:prstGeom prst="lightningBol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ightning Bolt 16">
            <a:extLst>
              <a:ext uri="{FF2B5EF4-FFF2-40B4-BE49-F238E27FC236}">
                <a16:creationId xmlns:a16="http://schemas.microsoft.com/office/drawing/2014/main" id="{998B6D07-FDAB-2F47-8010-8AF0A1649D37}"/>
              </a:ext>
            </a:extLst>
          </p:cNvPr>
          <p:cNvSpPr/>
          <p:nvPr/>
        </p:nvSpPr>
        <p:spPr>
          <a:xfrm flipH="1">
            <a:off x="4314719" y="5064014"/>
            <a:ext cx="620025" cy="944279"/>
          </a:xfrm>
          <a:prstGeom prst="lightningBol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45838E-B7EA-CE4E-95A4-8111D2593E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5137" y="4178840"/>
            <a:ext cx="2714625" cy="27146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6666C7-D614-7447-A449-2FC3935E52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36" y="5041757"/>
            <a:ext cx="1274401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0613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0D003-E8FD-6443-8A5A-DE1B82484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r>
              <a:rPr lang="en-US" dirty="0"/>
              <a:t>Because the </a:t>
            </a:r>
            <a:r>
              <a:rPr lang="en-US" b="1" dirty="0">
                <a:solidFill>
                  <a:srgbClr val="248B21"/>
                </a:solidFill>
              </a:rPr>
              <a:t>power plant</a:t>
            </a:r>
            <a:r>
              <a:rPr lang="en-US" dirty="0">
                <a:solidFill>
                  <a:srgbClr val="248B21"/>
                </a:solidFill>
              </a:rPr>
              <a:t> </a:t>
            </a:r>
            <a:r>
              <a:rPr lang="en-US" dirty="0"/>
              <a:t>only makes decisions based on the costs it pays, this means that </a:t>
            </a:r>
            <a:r>
              <a:rPr lang="en-US" b="1" dirty="0">
                <a:solidFill>
                  <a:srgbClr val="1E90FF"/>
                </a:solidFill>
              </a:rPr>
              <a:t>society</a:t>
            </a:r>
            <a:r>
              <a:rPr lang="en-US" dirty="0"/>
              <a:t> suffers.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79CB7A-F055-114A-8EB3-385946916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112" y="1233827"/>
            <a:ext cx="10391775" cy="5567022"/>
          </a:xfrm>
          <a:prstGeom prst="rect">
            <a:avLst/>
          </a:prstGeom>
        </p:spPr>
      </p:pic>
      <p:sp>
        <p:nvSpPr>
          <p:cNvPr id="6" name="Donut 5">
            <a:extLst>
              <a:ext uri="{FF2B5EF4-FFF2-40B4-BE49-F238E27FC236}">
                <a16:creationId xmlns:a16="http://schemas.microsoft.com/office/drawing/2014/main" id="{7D92B89E-705F-D445-8415-E59AAA5DDD2E}"/>
              </a:ext>
            </a:extLst>
          </p:cNvPr>
          <p:cNvSpPr/>
          <p:nvPr/>
        </p:nvSpPr>
        <p:spPr>
          <a:xfrm>
            <a:off x="3800475" y="1885950"/>
            <a:ext cx="2974181" cy="3086100"/>
          </a:xfrm>
          <a:prstGeom prst="donut">
            <a:avLst>
              <a:gd name="adj" fmla="val 51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647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83359-70CD-024E-A6D2-BCBA7B5C5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r>
              <a:rPr lang="en-US" dirty="0"/>
              <a:t>The Tragedy of the Commons is one of the fundamental ideas of Environmental Economics.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A2E412-B3A3-3344-8C5A-CEFB3CE8C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2938" y="1811020"/>
            <a:ext cx="7606123" cy="504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1443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44E33-E8A8-D24C-9D7E-7511A6631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r>
              <a:rPr lang="en-US" dirty="0"/>
              <a:t>Boston Common was once a public park where anyone could allow their cow to graze.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83FC05-D4FC-FE4D-8B45-EB41E3C67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2938" y="1811020"/>
            <a:ext cx="7606123" cy="504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510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580689-A268-4F44-AC2A-0913A4531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837" y="932260"/>
            <a:ext cx="10534649" cy="592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242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580689-A268-4F44-AC2A-0913A4531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837" y="932260"/>
            <a:ext cx="10534649" cy="592574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D885DE5-8C34-264A-982E-9F9C538FC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r>
              <a:rPr lang="en-US" dirty="0"/>
              <a:t>Grazing was limited to 70 cows in 1646.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0692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1D68C-8574-5B4A-9119-A3923D896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r>
              <a:rPr lang="en-US" dirty="0"/>
              <a:t>What are some other examples of a commons in the real world?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74AE9-57CF-A84A-9752-D9ACF45628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3956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CE7F33-F36D-AC45-95A2-43BABC173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1725" y="1503417"/>
            <a:ext cx="8031874" cy="535458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C7E0188-9B49-AE49-B557-290B325C4A7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What are some other examples of a commons in the real world?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5682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D4642-F48C-304E-99B5-78540DA28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r>
              <a:rPr lang="en-US" dirty="0"/>
              <a:t>In our overfishing example, what are the costs of resource depletion?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AD6DF5-32CA-8F4E-A09F-30879DEDC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0" y="1592263"/>
            <a:ext cx="71120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6521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56C5E-CD7F-764C-94B5-0EAC1BA85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r>
              <a:rPr lang="en-US" dirty="0"/>
              <a:t>How could we solve this problem?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42E547-0AAE-1E4F-91A1-F199504B56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Apportion ownership of the resource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Limit consumption voluntarily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Institute government regulations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506E27-B1C8-A445-8663-03A8E0F5D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2239" y="2971800"/>
            <a:ext cx="5229724" cy="348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9994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4290</TotalTime>
  <Words>302</Words>
  <Application>Microsoft Macintosh PowerPoint</Application>
  <PresentationFormat>Widescreen</PresentationFormat>
  <Paragraphs>41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Environmental Economics  &amp; Policy</vt:lpstr>
      <vt:lpstr>The Tragedy of the Commons is one of the fundamental ideas of Environmental Economics.</vt:lpstr>
      <vt:lpstr>Boston Common was once a public park where anyone could allow their cow to graze.</vt:lpstr>
      <vt:lpstr>PowerPoint Presentation</vt:lpstr>
      <vt:lpstr>Grazing was limited to 70 cows in 1646. </vt:lpstr>
      <vt:lpstr>What are some other examples of a commons in the real world?</vt:lpstr>
      <vt:lpstr>PowerPoint Presentation</vt:lpstr>
      <vt:lpstr>In our overfishing example, what are the costs of resource depletion?</vt:lpstr>
      <vt:lpstr>How could we solve this problem?  </vt:lpstr>
      <vt:lpstr>In the real world, all these solutions work, but not all the time.</vt:lpstr>
      <vt:lpstr>New example: a coal-fired power plant upwind of a town.</vt:lpstr>
      <vt:lpstr>Everything in this circle is paid for with money. </vt:lpstr>
      <vt:lpstr>The pollution is a Negative Externality! </vt:lpstr>
      <vt:lpstr>Externalities are market failures wherein there are costs or benefits to an activity that are not priced.</vt:lpstr>
      <vt:lpstr>Externalities are market failures wherein there are costs or benefits to an activity that are not priced.</vt:lpstr>
      <vt:lpstr>PowerPoint Presentation</vt:lpstr>
      <vt:lpstr>‘Economic Efficiency’ is defined as the point at which the costs and benefits of activity to society balance.</vt:lpstr>
      <vt:lpstr>The power plant in this example is offloading some of its costs on to the city - it isn’t paying the full price.</vt:lpstr>
      <vt:lpstr>Because the power plant only makes decisions based on the costs it pays, this means that society suffers.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Environmental Economics  &amp; Policy</dc:title>
  <dc:creator>Brewer,Jared</dc:creator>
  <cp:lastModifiedBy>Brewer,Jared</cp:lastModifiedBy>
  <cp:revision>17</cp:revision>
  <dcterms:created xsi:type="dcterms:W3CDTF">2019-04-26T20:57:14Z</dcterms:created>
  <dcterms:modified xsi:type="dcterms:W3CDTF">2019-04-29T20:27:24Z</dcterms:modified>
</cp:coreProperties>
</file>