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7"/>
  </p:notesMasterIdLst>
  <p:handoutMasterIdLst>
    <p:handoutMasterId r:id="rId48"/>
  </p:handoutMasterIdLst>
  <p:sldIdLst>
    <p:sldId id="283" r:id="rId2"/>
    <p:sldId id="344" r:id="rId3"/>
    <p:sldId id="331" r:id="rId4"/>
    <p:sldId id="309" r:id="rId5"/>
    <p:sldId id="310" r:id="rId6"/>
    <p:sldId id="311" r:id="rId7"/>
    <p:sldId id="312" r:id="rId8"/>
    <p:sldId id="320" r:id="rId9"/>
    <p:sldId id="313" r:id="rId10"/>
    <p:sldId id="364" r:id="rId11"/>
    <p:sldId id="317" r:id="rId12"/>
    <p:sldId id="314" r:id="rId13"/>
    <p:sldId id="316" r:id="rId14"/>
    <p:sldId id="328" r:id="rId15"/>
    <p:sldId id="322" r:id="rId16"/>
    <p:sldId id="329" r:id="rId17"/>
    <p:sldId id="353" r:id="rId18"/>
    <p:sldId id="354" r:id="rId19"/>
    <p:sldId id="355" r:id="rId20"/>
    <p:sldId id="356" r:id="rId21"/>
    <p:sldId id="357" r:id="rId22"/>
    <p:sldId id="358" r:id="rId23"/>
    <p:sldId id="359" r:id="rId24"/>
    <p:sldId id="360" r:id="rId25"/>
    <p:sldId id="361" r:id="rId26"/>
    <p:sldId id="362" r:id="rId27"/>
    <p:sldId id="363" r:id="rId28"/>
    <p:sldId id="365" r:id="rId29"/>
    <p:sldId id="366" r:id="rId30"/>
    <p:sldId id="367" r:id="rId31"/>
    <p:sldId id="368" r:id="rId32"/>
    <p:sldId id="369" r:id="rId33"/>
    <p:sldId id="370" r:id="rId34"/>
    <p:sldId id="371" r:id="rId35"/>
    <p:sldId id="372" r:id="rId36"/>
    <p:sldId id="373" r:id="rId37"/>
    <p:sldId id="374" r:id="rId38"/>
    <p:sldId id="375" r:id="rId39"/>
    <p:sldId id="376" r:id="rId40"/>
    <p:sldId id="377" r:id="rId41"/>
    <p:sldId id="378" r:id="rId42"/>
    <p:sldId id="379" r:id="rId43"/>
    <p:sldId id="382" r:id="rId44"/>
    <p:sldId id="383" r:id="rId45"/>
    <p:sldId id="380" r:id="rId46"/>
  </p:sldIdLst>
  <p:sldSz cx="9144000" cy="6858000" type="screen4x3"/>
  <p:notesSz cx="9601200" cy="73152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9"/>
    <p:restoredTop sz="94631"/>
  </p:normalViewPr>
  <p:slideViewPr>
    <p:cSldViewPr>
      <p:cViewPr varScale="1">
        <p:scale>
          <a:sx n="187" d="100"/>
          <a:sy n="187" d="100"/>
        </p:scale>
        <p:origin x="-424"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68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lvl1pPr>
          </a:lstStyle>
          <a:p>
            <a:pPr>
              <a:defRPr/>
            </a:pPr>
            <a:r>
              <a:rPr lang="en-US" dirty="0"/>
              <a:t>ATS 150: </a:t>
            </a:r>
            <a:r>
              <a:rPr lang="en-US" i="1" dirty="0" smtClean="0"/>
              <a:t>Global Climate Change</a:t>
            </a:r>
            <a:r>
              <a:rPr lang="en-US" dirty="0"/>
              <a:t>	</a:t>
            </a:r>
          </a:p>
        </p:txBody>
      </p:sp>
      <p:sp>
        <p:nvSpPr>
          <p:cNvPr id="13315" name="Rectangle 3"/>
          <p:cNvSpPr>
            <a:spLocks noGrp="1" noChangeArrowheads="1"/>
          </p:cNvSpPr>
          <p:nvPr>
            <p:ph type="dt" sz="quarter" idx="1"/>
          </p:nvPr>
        </p:nvSpPr>
        <p:spPr bwMode="auto">
          <a:xfrm>
            <a:off x="5440363" y="0"/>
            <a:ext cx="4160837"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ea typeface="+mn-ea"/>
                <a:cs typeface="+mn-cs"/>
              </a:defRPr>
            </a:lvl1pPr>
          </a:lstStyle>
          <a:p>
            <a:pPr>
              <a:defRPr/>
            </a:pPr>
            <a:r>
              <a:rPr lang="en-US" dirty="0"/>
              <a:t>Fossil </a:t>
            </a:r>
            <a:r>
              <a:rPr lang="en-US" dirty="0" smtClean="0"/>
              <a:t>Fuels </a:t>
            </a:r>
            <a:r>
              <a:rPr lang="en-US" dirty="0"/>
              <a:t>and </a:t>
            </a:r>
            <a:r>
              <a:rPr lang="en-US" dirty="0" smtClean="0"/>
              <a:t>Energy</a:t>
            </a:r>
            <a:endParaRPr lang="en-US" dirty="0"/>
          </a:p>
        </p:txBody>
      </p:sp>
      <p:sp>
        <p:nvSpPr>
          <p:cNvPr id="13316" name="Rectangle 4"/>
          <p:cNvSpPr>
            <a:spLocks noGrp="1" noChangeArrowheads="1"/>
          </p:cNvSpPr>
          <p:nvPr>
            <p:ph type="ftr" sz="quarter" idx="2"/>
          </p:nvPr>
        </p:nvSpPr>
        <p:spPr bwMode="auto">
          <a:xfrm>
            <a:off x="0" y="6950075"/>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ea typeface="+mn-ea"/>
                <a:cs typeface="+mn-cs"/>
              </a:defRPr>
            </a:lvl1pPr>
          </a:lstStyle>
          <a:p>
            <a:pPr>
              <a:defRPr/>
            </a:pPr>
            <a:r>
              <a:rPr lang="en-US"/>
              <a:t>Scott Denning		CSU	CMMAP</a:t>
            </a:r>
          </a:p>
        </p:txBody>
      </p:sp>
      <p:sp>
        <p:nvSpPr>
          <p:cNvPr id="13317" name="Rectangle 5"/>
          <p:cNvSpPr>
            <a:spLocks noGrp="1" noChangeArrowheads="1"/>
          </p:cNvSpPr>
          <p:nvPr>
            <p:ph type="sldNum" sz="quarter" idx="3"/>
          </p:nvPr>
        </p:nvSpPr>
        <p:spPr bwMode="auto">
          <a:xfrm>
            <a:off x="5440363" y="6950075"/>
            <a:ext cx="4160837"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2B6D280C-49B4-584D-90E8-BE3DD47C5548}" type="slidenum">
              <a:rPr lang="en-US"/>
              <a:pPr>
                <a:defRPr/>
              </a:pPr>
              <a:t>‹#›</a:t>
            </a:fld>
            <a:endParaRPr lang="en-US"/>
          </a:p>
        </p:txBody>
      </p:sp>
    </p:spTree>
    <p:extLst>
      <p:ext uri="{BB962C8B-B14F-4D97-AF65-F5344CB8AC3E}">
        <p14:creationId xmlns:p14="http://schemas.microsoft.com/office/powerpoint/2010/main" val="2958353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1026"/>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ea typeface="+mn-ea"/>
                <a:cs typeface="+mn-cs"/>
              </a:defRPr>
            </a:lvl1pPr>
          </a:lstStyle>
          <a:p>
            <a:pPr>
              <a:defRPr/>
            </a:pPr>
            <a:endParaRPr lang="en-US"/>
          </a:p>
        </p:txBody>
      </p:sp>
      <p:sp>
        <p:nvSpPr>
          <p:cNvPr id="33795" name="Rectangle 1027"/>
          <p:cNvSpPr>
            <a:spLocks noGrp="1" noChangeArrowheads="1"/>
          </p:cNvSpPr>
          <p:nvPr>
            <p:ph type="dt" idx="1"/>
          </p:nvPr>
        </p:nvSpPr>
        <p:spPr bwMode="auto">
          <a:xfrm>
            <a:off x="5440363" y="0"/>
            <a:ext cx="4160837"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ea typeface="+mn-ea"/>
                <a:cs typeface="+mn-cs"/>
              </a:defRPr>
            </a:lvl1pPr>
          </a:lstStyle>
          <a:p>
            <a:pPr>
              <a:defRPr/>
            </a:pPr>
            <a:endParaRPr lang="en-US"/>
          </a:p>
        </p:txBody>
      </p:sp>
      <p:sp>
        <p:nvSpPr>
          <p:cNvPr id="16388" name="Rectangle 1028"/>
          <p:cNvSpPr>
            <a:spLocks noGrp="1" noRot="1" noChangeAspect="1" noChangeArrowheads="1" noTextEdit="1"/>
          </p:cNvSpPr>
          <p:nvPr>
            <p:ph type="sldImg" idx="2"/>
          </p:nvPr>
        </p:nvSpPr>
        <p:spPr bwMode="auto">
          <a:xfrm>
            <a:off x="2971800" y="549275"/>
            <a:ext cx="3657600" cy="274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7" name="Rectangle 1029"/>
          <p:cNvSpPr>
            <a:spLocks noGrp="1" noChangeArrowheads="1"/>
          </p:cNvSpPr>
          <p:nvPr>
            <p:ph type="body" sz="quarter" idx="3"/>
          </p:nvPr>
        </p:nvSpPr>
        <p:spPr bwMode="auto">
          <a:xfrm>
            <a:off x="1279525" y="3475038"/>
            <a:ext cx="7042150" cy="32908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798" name="Rectangle 1030"/>
          <p:cNvSpPr>
            <a:spLocks noGrp="1" noChangeArrowheads="1"/>
          </p:cNvSpPr>
          <p:nvPr>
            <p:ph type="ftr" sz="quarter" idx="4"/>
          </p:nvPr>
        </p:nvSpPr>
        <p:spPr bwMode="auto">
          <a:xfrm>
            <a:off x="0" y="6950075"/>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ea typeface="+mn-ea"/>
                <a:cs typeface="+mn-cs"/>
              </a:defRPr>
            </a:lvl1pPr>
          </a:lstStyle>
          <a:p>
            <a:pPr>
              <a:defRPr/>
            </a:pPr>
            <a:endParaRPr lang="en-US"/>
          </a:p>
        </p:txBody>
      </p:sp>
      <p:sp>
        <p:nvSpPr>
          <p:cNvPr id="33799" name="Rectangle 1031"/>
          <p:cNvSpPr>
            <a:spLocks noGrp="1" noChangeArrowheads="1"/>
          </p:cNvSpPr>
          <p:nvPr>
            <p:ph type="sldNum" sz="quarter" idx="5"/>
          </p:nvPr>
        </p:nvSpPr>
        <p:spPr bwMode="auto">
          <a:xfrm>
            <a:off x="5440363" y="6950075"/>
            <a:ext cx="4160837"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lvl1pPr>
          </a:lstStyle>
          <a:p>
            <a:pPr>
              <a:defRPr/>
            </a:pPr>
            <a:fld id="{19EA8744-EE72-B24C-B8DE-898C26324C79}" type="slidenum">
              <a:rPr lang="en-US"/>
              <a:pPr>
                <a:defRPr/>
              </a:pPr>
              <a:t>‹#›</a:t>
            </a:fld>
            <a:endParaRPr lang="en-US"/>
          </a:p>
        </p:txBody>
      </p:sp>
    </p:spTree>
    <p:extLst>
      <p:ext uri="{BB962C8B-B14F-4D97-AF65-F5344CB8AC3E}">
        <p14:creationId xmlns:p14="http://schemas.microsoft.com/office/powerpoint/2010/main" val="32928507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Times New Roman" charset="0"/>
                <a:ea typeface="ＭＳ Ｐゴシック" charset="0"/>
                <a:cs typeface="ＭＳ Ｐゴシック" charset="0"/>
              </a:defRPr>
            </a:lvl1pPr>
            <a:lvl2pPr marL="742950" indent="-285750" defTabSz="966788">
              <a:defRPr sz="2400">
                <a:solidFill>
                  <a:schemeClr val="tx1"/>
                </a:solidFill>
                <a:latin typeface="Times New Roman" charset="0"/>
                <a:ea typeface="ＭＳ Ｐゴシック" charset="0"/>
              </a:defRPr>
            </a:lvl2pPr>
            <a:lvl3pPr marL="1143000" indent="-228600" defTabSz="966788">
              <a:defRPr sz="2400">
                <a:solidFill>
                  <a:schemeClr val="tx1"/>
                </a:solidFill>
                <a:latin typeface="Times New Roman" charset="0"/>
                <a:ea typeface="ＭＳ Ｐゴシック" charset="0"/>
              </a:defRPr>
            </a:lvl3pPr>
            <a:lvl4pPr marL="1600200" indent="-228600" defTabSz="966788">
              <a:defRPr sz="2400">
                <a:solidFill>
                  <a:schemeClr val="tx1"/>
                </a:solidFill>
                <a:latin typeface="Times New Roman" charset="0"/>
                <a:ea typeface="ＭＳ Ｐゴシック" charset="0"/>
              </a:defRPr>
            </a:lvl4pPr>
            <a:lvl5pPr marL="2057400" indent="-228600" defTabSz="966788">
              <a:defRPr sz="2400">
                <a:solidFill>
                  <a:schemeClr val="tx1"/>
                </a:solidFill>
                <a:latin typeface="Times New Roman" charset="0"/>
                <a:ea typeface="ＭＳ Ｐゴシック" charset="0"/>
              </a:defRPr>
            </a:lvl5pPr>
            <a:lvl6pPr marL="2514600" indent="-228600" defTabSz="966788"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66788"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66788"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66788" eaLnBrk="0" fontAlgn="base" hangingPunct="0">
              <a:spcBef>
                <a:spcPct val="0"/>
              </a:spcBef>
              <a:spcAft>
                <a:spcPct val="0"/>
              </a:spcAft>
              <a:defRPr sz="2400">
                <a:solidFill>
                  <a:schemeClr val="tx1"/>
                </a:solidFill>
                <a:latin typeface="Times New Roman" charset="0"/>
                <a:ea typeface="ＭＳ Ｐゴシック" charset="0"/>
              </a:defRPr>
            </a:lvl9pPr>
          </a:lstStyle>
          <a:p>
            <a:fld id="{2616494B-D8D2-E343-A887-C0C810CFF97C}" type="slidenum">
              <a:rPr lang="en-US" sz="1300"/>
              <a:pPr/>
              <a:t>1</a:t>
            </a:fld>
            <a:endParaRPr lang="en-US" sz="1300"/>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36</a:t>
            </a:fld>
            <a:endParaRPr lang="en-GB"/>
          </a:p>
        </p:txBody>
      </p:sp>
    </p:spTree>
    <p:extLst>
      <p:ext uri="{BB962C8B-B14F-4D97-AF65-F5344CB8AC3E}">
        <p14:creationId xmlns:p14="http://schemas.microsoft.com/office/powerpoint/2010/main" val="457643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37</a:t>
            </a:fld>
            <a:endParaRPr lang="en-GB"/>
          </a:p>
        </p:txBody>
      </p:sp>
    </p:spTree>
    <p:extLst>
      <p:ext uri="{BB962C8B-B14F-4D97-AF65-F5344CB8AC3E}">
        <p14:creationId xmlns:p14="http://schemas.microsoft.com/office/powerpoint/2010/main" val="4222478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38</a:t>
            </a:fld>
            <a:endParaRPr lang="en-GB"/>
          </a:p>
        </p:txBody>
      </p:sp>
    </p:spTree>
    <p:extLst>
      <p:ext uri="{BB962C8B-B14F-4D97-AF65-F5344CB8AC3E}">
        <p14:creationId xmlns:p14="http://schemas.microsoft.com/office/powerpoint/2010/main" val="589822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39</a:t>
            </a:fld>
            <a:endParaRPr lang="en-GB"/>
          </a:p>
        </p:txBody>
      </p:sp>
    </p:spTree>
    <p:extLst>
      <p:ext uri="{BB962C8B-B14F-4D97-AF65-F5344CB8AC3E}">
        <p14:creationId xmlns:p14="http://schemas.microsoft.com/office/powerpoint/2010/main" val="1595143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40</a:t>
            </a:fld>
            <a:endParaRPr lang="en-GB"/>
          </a:p>
        </p:txBody>
      </p:sp>
    </p:spTree>
    <p:extLst>
      <p:ext uri="{BB962C8B-B14F-4D97-AF65-F5344CB8AC3E}">
        <p14:creationId xmlns:p14="http://schemas.microsoft.com/office/powerpoint/2010/main" val="34306600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3337EE7-9737-4C56-86EE-540ED3004FD1}" type="slidenum">
              <a:rPr lang="en-GB" altLang="en-US" sz="1200">
                <a:latin typeface="Calibri" pitchFamily="34" charset="0"/>
              </a:rPr>
              <a:pPr eaLnBrk="1" hangingPunct="1"/>
              <a:t>41</a:t>
            </a:fld>
            <a:endParaRPr lang="en-GB" altLang="en-US" sz="1200">
              <a:latin typeface="Calibri" pitchFamily="34" charset="0"/>
            </a:endParaRPr>
          </a:p>
        </p:txBody>
      </p:sp>
    </p:spTree>
    <p:extLst>
      <p:ext uri="{BB962C8B-B14F-4D97-AF65-F5344CB8AC3E}">
        <p14:creationId xmlns:p14="http://schemas.microsoft.com/office/powerpoint/2010/main" val="2737671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42</a:t>
            </a:fld>
            <a:endParaRPr lang="en-GB"/>
          </a:p>
        </p:txBody>
      </p:sp>
    </p:spTree>
    <p:extLst>
      <p:ext uri="{BB962C8B-B14F-4D97-AF65-F5344CB8AC3E}">
        <p14:creationId xmlns:p14="http://schemas.microsoft.com/office/powerpoint/2010/main" val="2542484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43</a:t>
            </a:fld>
            <a:endParaRPr lang="en-GB"/>
          </a:p>
        </p:txBody>
      </p:sp>
    </p:spTree>
    <p:extLst>
      <p:ext uri="{BB962C8B-B14F-4D97-AF65-F5344CB8AC3E}">
        <p14:creationId xmlns:p14="http://schemas.microsoft.com/office/powerpoint/2010/main" val="3122832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44</a:t>
            </a:fld>
            <a:endParaRPr lang="en-GB"/>
          </a:p>
        </p:txBody>
      </p:sp>
    </p:spTree>
    <p:extLst>
      <p:ext uri="{BB962C8B-B14F-4D97-AF65-F5344CB8AC3E}">
        <p14:creationId xmlns:p14="http://schemas.microsoft.com/office/powerpoint/2010/main" val="274371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GB">
              <a:latin typeface="Calibri" charset="0"/>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A292AD8-52F7-D14E-BCC3-8F38A37ABC20}" type="slidenum">
              <a:rPr lang="en-GB" sz="1200">
                <a:latin typeface="Calibri" charset="0"/>
              </a:rPr>
              <a:pPr eaLnBrk="1" hangingPunct="1"/>
              <a:t>3</a:t>
            </a:fld>
            <a:endParaRPr lang="en-GB"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112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7813A4D-BB52-4C9A-8E92-0A5DF4BD01BD}" type="slidenum">
              <a:rPr lang="en-GB" altLang="en-US" sz="1200">
                <a:latin typeface="Calibri" pitchFamily="34" charset="0"/>
              </a:rPr>
              <a:pPr eaLnBrk="1" hangingPunct="1"/>
              <a:t>28</a:t>
            </a:fld>
            <a:endParaRPr lang="en-GB" altLang="en-US" sz="1200">
              <a:latin typeface="Calibri" pitchFamily="34" charset="0"/>
            </a:endParaRPr>
          </a:p>
        </p:txBody>
      </p:sp>
    </p:spTree>
    <p:extLst>
      <p:ext uri="{BB962C8B-B14F-4D97-AF65-F5344CB8AC3E}">
        <p14:creationId xmlns:p14="http://schemas.microsoft.com/office/powerpoint/2010/main" val="1271670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057D31E-FBD4-40E8-940E-22357677B2C2}" type="slidenum">
              <a:rPr lang="en-GB" altLang="en-US" sz="1200">
                <a:latin typeface="Calibri" pitchFamily="34" charset="0"/>
              </a:rPr>
              <a:pPr eaLnBrk="1" hangingPunct="1"/>
              <a:t>29</a:t>
            </a:fld>
            <a:endParaRPr lang="en-GB" altLang="en-US" sz="1200">
              <a:latin typeface="Calibri" pitchFamily="34" charset="0"/>
            </a:endParaRPr>
          </a:p>
        </p:txBody>
      </p:sp>
    </p:spTree>
    <p:extLst>
      <p:ext uri="{BB962C8B-B14F-4D97-AF65-F5344CB8AC3E}">
        <p14:creationId xmlns:p14="http://schemas.microsoft.com/office/powerpoint/2010/main" val="2724002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C057D31E-FBD4-40E8-940E-22357677B2C2}" type="slidenum">
              <a:rPr lang="en-GB" altLang="en-US" sz="1200">
                <a:latin typeface="Calibri" pitchFamily="34" charset="0"/>
              </a:rPr>
              <a:pPr eaLnBrk="1" hangingPunct="1"/>
              <a:t>30</a:t>
            </a:fld>
            <a:endParaRPr lang="en-GB" altLang="en-US" sz="1200">
              <a:latin typeface="Calibri" pitchFamily="34" charset="0"/>
            </a:endParaRPr>
          </a:p>
        </p:txBody>
      </p:sp>
    </p:spTree>
    <p:extLst>
      <p:ext uri="{BB962C8B-B14F-4D97-AF65-F5344CB8AC3E}">
        <p14:creationId xmlns:p14="http://schemas.microsoft.com/office/powerpoint/2010/main" val="1636455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13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FC2AF7ED-02E8-4768-BEDC-B41AF655250C}" type="slidenum">
              <a:rPr lang="en-GB" altLang="en-US" sz="1200">
                <a:latin typeface="Calibri" pitchFamily="34" charset="0"/>
              </a:rPr>
              <a:pPr eaLnBrk="1" hangingPunct="1"/>
              <a:t>31</a:t>
            </a:fld>
            <a:endParaRPr lang="en-GB" altLang="en-US" sz="1200">
              <a:latin typeface="Calibri" pitchFamily="34" charset="0"/>
            </a:endParaRPr>
          </a:p>
        </p:txBody>
      </p:sp>
    </p:spTree>
    <p:extLst>
      <p:ext uri="{BB962C8B-B14F-4D97-AF65-F5344CB8AC3E}">
        <p14:creationId xmlns:p14="http://schemas.microsoft.com/office/powerpoint/2010/main" val="1455670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ea typeface="ＭＳ Ｐゴシック" pitchFamily="34" charset="-128"/>
            </a:endParaRPr>
          </a:p>
        </p:txBody>
      </p:sp>
      <p:sp>
        <p:nvSpPr>
          <p:cNvPr id="15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DB60A0B6-9CBE-4776-AA1A-ED59D3CAFE5E}" type="slidenum">
              <a:rPr lang="en-GB" altLang="en-US" sz="1200">
                <a:latin typeface="Calibri" pitchFamily="34" charset="0"/>
              </a:rPr>
              <a:pPr eaLnBrk="1" hangingPunct="1"/>
              <a:t>32</a:t>
            </a:fld>
            <a:endParaRPr lang="en-GB" altLang="en-US" sz="1200">
              <a:latin typeface="Calibri" pitchFamily="34" charset="0"/>
            </a:endParaRPr>
          </a:p>
        </p:txBody>
      </p:sp>
    </p:spTree>
    <p:extLst>
      <p:ext uri="{BB962C8B-B14F-4D97-AF65-F5344CB8AC3E}">
        <p14:creationId xmlns:p14="http://schemas.microsoft.com/office/powerpoint/2010/main" val="1157915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33</a:t>
            </a:fld>
            <a:endParaRPr lang="en-GB"/>
          </a:p>
        </p:txBody>
      </p:sp>
    </p:spTree>
    <p:extLst>
      <p:ext uri="{BB962C8B-B14F-4D97-AF65-F5344CB8AC3E}">
        <p14:creationId xmlns:p14="http://schemas.microsoft.com/office/powerpoint/2010/main" val="774394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6A96CF3-FF14-413A-A6F6-1451B2B663D0}" type="slidenum">
              <a:rPr lang="en-GB" smtClean="0"/>
              <a:t>35</a:t>
            </a:fld>
            <a:endParaRPr lang="en-GB"/>
          </a:p>
        </p:txBody>
      </p:sp>
    </p:spTree>
    <p:extLst>
      <p:ext uri="{BB962C8B-B14F-4D97-AF65-F5344CB8AC3E}">
        <p14:creationId xmlns:p14="http://schemas.microsoft.com/office/powerpoint/2010/main" val="2310343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BF4381-EA01-0D4D-9C5F-70E46FCC6865}" type="slidenum">
              <a:rPr lang="en-US"/>
              <a:pPr>
                <a:defRPr/>
              </a:pPr>
              <a:t>‹#›</a:t>
            </a:fld>
            <a:endParaRPr lang="en-US"/>
          </a:p>
        </p:txBody>
      </p:sp>
    </p:spTree>
    <p:extLst>
      <p:ext uri="{BB962C8B-B14F-4D97-AF65-F5344CB8AC3E}">
        <p14:creationId xmlns:p14="http://schemas.microsoft.com/office/powerpoint/2010/main" val="260366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613E48-9EE0-734A-B104-6824CC84428D}" type="slidenum">
              <a:rPr lang="en-US"/>
              <a:pPr>
                <a:defRPr/>
              </a:pPr>
              <a:t>‹#›</a:t>
            </a:fld>
            <a:endParaRPr lang="en-US"/>
          </a:p>
        </p:txBody>
      </p:sp>
    </p:spTree>
    <p:extLst>
      <p:ext uri="{BB962C8B-B14F-4D97-AF65-F5344CB8AC3E}">
        <p14:creationId xmlns:p14="http://schemas.microsoft.com/office/powerpoint/2010/main" val="35447782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52400"/>
            <a:ext cx="2133600" cy="594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52400"/>
            <a:ext cx="624840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99B020-63D4-3A49-A652-CA44D385C685}" type="slidenum">
              <a:rPr lang="en-US"/>
              <a:pPr>
                <a:defRPr/>
              </a:pPr>
              <a:t>‹#›</a:t>
            </a:fld>
            <a:endParaRPr lang="en-US"/>
          </a:p>
        </p:txBody>
      </p:sp>
    </p:spTree>
    <p:extLst>
      <p:ext uri="{BB962C8B-B14F-4D97-AF65-F5344CB8AC3E}">
        <p14:creationId xmlns:p14="http://schemas.microsoft.com/office/powerpoint/2010/main" val="414562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762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219200"/>
            <a:ext cx="3810000" cy="4876800"/>
          </a:xfrm>
        </p:spPr>
        <p:txBody>
          <a:bodyPr/>
          <a:lstStyle/>
          <a:p>
            <a:pPr lvl="0"/>
            <a:endParaRPr lang="en-US" noProof="0" smtClean="0"/>
          </a:p>
        </p:txBody>
      </p:sp>
      <p:sp>
        <p:nvSpPr>
          <p:cNvPr id="4" name="Text Placeholder 3"/>
          <p:cNvSpPr>
            <a:spLocks noGrp="1"/>
          </p:cNvSpPr>
          <p:nvPr>
            <p:ph type="body" sz="half" idx="2"/>
          </p:nvPr>
        </p:nvSpPr>
        <p:spPr>
          <a:xfrm>
            <a:off x="4648200" y="1219200"/>
            <a:ext cx="3810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926909-03BC-8A4B-8A93-5EDCB914E9CE}" type="slidenum">
              <a:rPr lang="en-US"/>
              <a:pPr>
                <a:defRPr/>
              </a:pPr>
              <a:t>‹#›</a:t>
            </a:fld>
            <a:endParaRPr lang="en-US"/>
          </a:p>
        </p:txBody>
      </p:sp>
    </p:spTree>
    <p:extLst>
      <p:ext uri="{BB962C8B-B14F-4D97-AF65-F5344CB8AC3E}">
        <p14:creationId xmlns:p14="http://schemas.microsoft.com/office/powerpoint/2010/main" val="2018736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5344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219200"/>
            <a:ext cx="3810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219200"/>
            <a:ext cx="3810000" cy="4876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2AE822-7C63-7E4C-8CEB-97184B7A3362}" type="slidenum">
              <a:rPr lang="en-US"/>
              <a:pPr>
                <a:defRPr/>
              </a:pPr>
              <a:t>‹#›</a:t>
            </a:fld>
            <a:endParaRPr lang="en-US"/>
          </a:p>
        </p:txBody>
      </p:sp>
    </p:spTree>
    <p:extLst>
      <p:ext uri="{BB962C8B-B14F-4D97-AF65-F5344CB8AC3E}">
        <p14:creationId xmlns:p14="http://schemas.microsoft.com/office/powerpoint/2010/main" val="1115012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3" name="Picture 6" descr="GCProject-white-CMJN.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Tree>
    <p:extLst>
      <p:ext uri="{BB962C8B-B14F-4D97-AF65-F5344CB8AC3E}">
        <p14:creationId xmlns:p14="http://schemas.microsoft.com/office/powerpoint/2010/main" val="17015580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40000" y="1440000"/>
            <a:ext cx="8080375" cy="4680000"/>
          </a:xfrm>
        </p:spPr>
        <p:txBody>
          <a:bodyPr anchor="ctr"/>
          <a:lstStyle>
            <a:lvl1pPr>
              <a:defRPr>
                <a:solidFill>
                  <a:srgbClr val="4C9BDB"/>
                </a:solidFill>
              </a:defRPr>
            </a:lvl1pPr>
          </a:lstStyle>
          <a:p>
            <a:endParaRPr lang="en-US" dirty="0"/>
          </a:p>
        </p:txBody>
      </p:sp>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hasCustomPrompt="1"/>
          </p:nvPr>
        </p:nvSpPr>
        <p:spPr>
          <a:xfrm>
            <a:off x="1856108" y="119638"/>
            <a:ext cx="7287891" cy="506849"/>
          </a:xfrm>
        </p:spPr>
        <p:txBody>
          <a:bodyP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sp>
        <p:nvSpPr>
          <p:cNvPr id="3" name="Text Placeholder 2"/>
          <p:cNvSpPr>
            <a:spLocks noGrp="1"/>
          </p:cNvSpPr>
          <p:nvPr>
            <p:ph type="body" sz="quarter" idx="10"/>
          </p:nvPr>
        </p:nvSpPr>
        <p:spPr>
          <a:xfrm>
            <a:off x="97691" y="823853"/>
            <a:ext cx="8958385" cy="684212"/>
          </a:xfrm>
        </p:spPr>
        <p:txBody>
          <a:bodyPr anchor="ctr">
            <a:normAutofit/>
          </a:bodyPr>
          <a:lstStyle>
            <a:lvl1pPr marL="0" indent="0" algn="ctr">
              <a:buNone/>
              <a:defRPr sz="1800" b="0">
                <a:solidFill>
                  <a:srgbClr val="4C9BDB"/>
                </a:solidFill>
                <a:latin typeface="Calibri"/>
                <a:cs typeface="Calibri"/>
              </a:defRPr>
            </a:lvl1pPr>
            <a:lvl3pPr marL="914400" indent="0">
              <a:buNone/>
              <a:defRPr/>
            </a:lvl3pPr>
          </a:lstStyle>
          <a:p>
            <a:pPr lvl="0"/>
            <a:r>
              <a:rPr lang="en-GB" dirty="0"/>
              <a:t>Click to edit Master text styles</a:t>
            </a:r>
          </a:p>
        </p:txBody>
      </p:sp>
      <p:sp>
        <p:nvSpPr>
          <p:cNvPr id="11" name="Text Placeholder 2"/>
          <p:cNvSpPr>
            <a:spLocks noGrp="1"/>
          </p:cNvSpPr>
          <p:nvPr>
            <p:ph type="body" sz="quarter" idx="12"/>
          </p:nvPr>
        </p:nvSpPr>
        <p:spPr>
          <a:xfrm>
            <a:off x="97691" y="5692792"/>
            <a:ext cx="8958385" cy="1077321"/>
          </a:xfrm>
        </p:spPr>
        <p:txBody>
          <a:bodyPr anchor="b" anchorCtr="0">
            <a:normAutofit/>
          </a:bodyPr>
          <a:lstStyle>
            <a:lvl1pPr marL="0" indent="0" algn="ctr">
              <a:buNone/>
              <a:defRPr sz="1400" b="0">
                <a:solidFill>
                  <a:srgbClr val="4C9BDB"/>
                </a:solidFill>
                <a:latin typeface="Calibri"/>
                <a:cs typeface="Calibri"/>
              </a:defRPr>
            </a:lvl1pPr>
            <a:lvl3pPr marL="914400" indent="0">
              <a:buNone/>
              <a:defRPr/>
            </a:lvl3pPr>
          </a:lstStyle>
          <a:p>
            <a:pPr lvl="0"/>
            <a:r>
              <a:rPr lang="en-GB" dirty="0"/>
              <a:t>Click to edit Master text styles</a:t>
            </a:r>
          </a:p>
        </p:txBody>
      </p:sp>
    </p:spTree>
    <p:extLst>
      <p:ext uri="{BB962C8B-B14F-4D97-AF65-F5344CB8AC3E}">
        <p14:creationId xmlns:p14="http://schemas.microsoft.com/office/powerpoint/2010/main" val="1213486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55FA94-22C1-794B-91F6-8ADEDEF74E97}" type="slidenum">
              <a:rPr lang="en-US"/>
              <a:pPr>
                <a:defRPr/>
              </a:pPr>
              <a:t>‹#›</a:t>
            </a:fld>
            <a:endParaRPr lang="en-US"/>
          </a:p>
        </p:txBody>
      </p:sp>
    </p:spTree>
    <p:extLst>
      <p:ext uri="{BB962C8B-B14F-4D97-AF65-F5344CB8AC3E}">
        <p14:creationId xmlns:p14="http://schemas.microsoft.com/office/powerpoint/2010/main" val="1704129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91159E-EF01-DF40-9194-C63B8FB3EB79}" type="slidenum">
              <a:rPr lang="en-US"/>
              <a:pPr>
                <a:defRPr/>
              </a:pPr>
              <a:t>‹#›</a:t>
            </a:fld>
            <a:endParaRPr lang="en-US"/>
          </a:p>
        </p:txBody>
      </p:sp>
    </p:spTree>
    <p:extLst>
      <p:ext uri="{BB962C8B-B14F-4D97-AF65-F5344CB8AC3E}">
        <p14:creationId xmlns:p14="http://schemas.microsoft.com/office/powerpoint/2010/main" val="2042264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19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19200"/>
            <a:ext cx="38100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BA97D0-582C-F34E-8971-C65D86390EF5}" type="slidenum">
              <a:rPr lang="en-US"/>
              <a:pPr>
                <a:defRPr/>
              </a:pPr>
              <a:t>‹#›</a:t>
            </a:fld>
            <a:endParaRPr lang="en-US"/>
          </a:p>
        </p:txBody>
      </p:sp>
    </p:spTree>
    <p:extLst>
      <p:ext uri="{BB962C8B-B14F-4D97-AF65-F5344CB8AC3E}">
        <p14:creationId xmlns:p14="http://schemas.microsoft.com/office/powerpoint/2010/main" val="3363814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8F1BE85-2CEC-1C46-B3A5-42F2C2920678}" type="slidenum">
              <a:rPr lang="en-US"/>
              <a:pPr>
                <a:defRPr/>
              </a:pPr>
              <a:t>‹#›</a:t>
            </a:fld>
            <a:endParaRPr lang="en-US"/>
          </a:p>
        </p:txBody>
      </p:sp>
    </p:spTree>
    <p:extLst>
      <p:ext uri="{BB962C8B-B14F-4D97-AF65-F5344CB8AC3E}">
        <p14:creationId xmlns:p14="http://schemas.microsoft.com/office/powerpoint/2010/main" val="1865111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BB89D1A-F840-A548-AA17-F4EDAE0E11A2}" type="slidenum">
              <a:rPr lang="en-US"/>
              <a:pPr>
                <a:defRPr/>
              </a:pPr>
              <a:t>‹#›</a:t>
            </a:fld>
            <a:endParaRPr lang="en-US"/>
          </a:p>
        </p:txBody>
      </p:sp>
    </p:spTree>
    <p:extLst>
      <p:ext uri="{BB962C8B-B14F-4D97-AF65-F5344CB8AC3E}">
        <p14:creationId xmlns:p14="http://schemas.microsoft.com/office/powerpoint/2010/main" val="672777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07C8B8A-5FA7-7241-B05A-263CADFA2C31}" type="slidenum">
              <a:rPr lang="en-US"/>
              <a:pPr>
                <a:defRPr/>
              </a:pPr>
              <a:t>‹#›</a:t>
            </a:fld>
            <a:endParaRPr lang="en-US"/>
          </a:p>
        </p:txBody>
      </p:sp>
    </p:spTree>
    <p:extLst>
      <p:ext uri="{BB962C8B-B14F-4D97-AF65-F5344CB8AC3E}">
        <p14:creationId xmlns:p14="http://schemas.microsoft.com/office/powerpoint/2010/main" val="3180027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003853-97AB-CD4E-8FCD-E3F32D74B1B9}" type="slidenum">
              <a:rPr lang="en-US"/>
              <a:pPr>
                <a:defRPr/>
              </a:pPr>
              <a:t>‹#›</a:t>
            </a:fld>
            <a:endParaRPr lang="en-US"/>
          </a:p>
        </p:txBody>
      </p:sp>
    </p:spTree>
    <p:extLst>
      <p:ext uri="{BB962C8B-B14F-4D97-AF65-F5344CB8AC3E}">
        <p14:creationId xmlns:p14="http://schemas.microsoft.com/office/powerpoint/2010/main" val="3465857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FC9705-5DB5-3A48-AF53-EF87EACA5FF5}" type="slidenum">
              <a:rPr lang="en-US"/>
              <a:pPr>
                <a:defRPr/>
              </a:pPr>
              <a:t>‹#›</a:t>
            </a:fld>
            <a:endParaRPr lang="en-US"/>
          </a:p>
        </p:txBody>
      </p:sp>
    </p:spTree>
    <p:extLst>
      <p:ext uri="{BB962C8B-B14F-4D97-AF65-F5344CB8AC3E}">
        <p14:creationId xmlns:p14="http://schemas.microsoft.com/office/powerpoint/2010/main" val="1818121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04800" y="152400"/>
            <a:ext cx="8534400" cy="762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219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89D21BE-DE8C-CE4C-9B20-516444310C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Lst>
  <p:txStyles>
    <p:titleStyle>
      <a:lvl1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ea typeface="ＭＳ Ｐゴシック" charset="-128"/>
          <a:cs typeface="ＭＳ Ｐゴシック" charset="-128"/>
        </a:defRPr>
      </a:lvl2pPr>
      <a:lvl3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ea typeface="ＭＳ Ｐゴシック" charset="-128"/>
          <a:cs typeface="ＭＳ Ｐゴシック" charset="-128"/>
        </a:defRPr>
      </a:lvl3pPr>
      <a:lvl4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ea typeface="ＭＳ Ｐゴシック" charset="-128"/>
          <a:cs typeface="ＭＳ Ｐゴシック" charset="-128"/>
        </a:defRPr>
      </a:lvl4pPr>
      <a:lvl5pPr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ea typeface="ＭＳ Ｐゴシック" charset="-128"/>
          <a:cs typeface="ＭＳ Ｐゴシック" charset="-128"/>
        </a:defRPr>
      </a:lvl5pPr>
      <a:lvl6pPr marL="4572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6pPr>
      <a:lvl7pPr marL="9144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7pPr>
      <a:lvl8pPr marL="13716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8pPr>
      <a:lvl9pPr marL="1828800" algn="ctr" rtl="0" eaLnBrk="0" fontAlgn="base" hangingPunct="0">
        <a:spcBef>
          <a:spcPct val="0"/>
        </a:spcBef>
        <a:spcAft>
          <a:spcPct val="0"/>
        </a:spcAft>
        <a:defRPr sz="3600" b="1">
          <a:solidFill>
            <a:schemeClr val="accent2"/>
          </a:solidFill>
          <a:effectLst>
            <a:outerShdw blurRad="38100" dist="38100" dir="2700000" algn="tl">
              <a:srgbClr val="DDDDDD"/>
            </a:outerShdw>
          </a:effectLst>
          <a:latin typeface="Comic Sans MS" charset="0"/>
        </a:defRPr>
      </a:lvl9pPr>
    </p:titleStyle>
    <p:bodyStyle>
      <a:lvl1pPr marL="342900" indent="-342900" algn="l" rtl="0" eaLnBrk="0" fontAlgn="base" hangingPunct="0">
        <a:spcBef>
          <a:spcPct val="3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16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16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16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16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jpg"/><Relationship Id="rId5" Type="http://schemas.openxmlformats.org/officeDocument/2006/relationships/image" Target="../media/image23.jpg"/><Relationship Id="rId6" Type="http://schemas.openxmlformats.org/officeDocument/2006/relationships/image" Target="../media/image24.jpg"/><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hyperlink" Target="http://statisticstimes.com/economy/world-gdp-capita-ranking.php" TargetMode="External"/><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hyperlink" Target="http://cdiac.ornl.gov/trends/emis/meth_reg.html" TargetMode="External"/><Relationship Id="rId5" Type="http://schemas.openxmlformats.org/officeDocument/2006/relationships/hyperlink" Target="http://dx.doi.org/10.5194/essd-8-605-2016" TargetMode="External"/><Relationship Id="rId6" Type="http://schemas.openxmlformats.org/officeDocument/2006/relationships/hyperlink" Target="http://www.globalcarbonproject.org/carbonbudget/" TargetMode="External"/><Relationship Id="rId7" Type="http://schemas.openxmlformats.org/officeDocument/2006/relationships/image" Target="../media/image49.jpeg"/><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hyperlink" Target="http://www.nature.com/doifinder/10.1038/nclimate2392" TargetMode="External"/><Relationship Id="rId5" Type="http://schemas.openxmlformats.org/officeDocument/2006/relationships/hyperlink" Target="http://cdiac.ornl.gov/trends/emis/meth_reg.html" TargetMode="External"/><Relationship Id="rId6" Type="http://schemas.openxmlformats.org/officeDocument/2006/relationships/hyperlink" Target="https://tntcat.iiasa.ac.at/AR5DB/dsd?Action=htmlpage&amp;page=about" TargetMode="External"/><Relationship Id="rId7" Type="http://schemas.openxmlformats.org/officeDocument/2006/relationships/hyperlink" Target="http://www.globalcarbonproject.org/carbonbudget/" TargetMode="External"/><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hyperlink" Target="http://dx.doi.org/10.1016/j.gloenvcha.2016.05.009" TargetMode="External"/><Relationship Id="rId5" Type="http://schemas.openxmlformats.org/officeDocument/2006/relationships/hyperlink" Target="https://tntcat.iiasa.ac.at/SspDb/dsd?Action=htmlpage&amp;page=welcome" TargetMode="External"/><Relationship Id="rId6" Type="http://schemas.openxmlformats.org/officeDocument/2006/relationships/hyperlink" Target="http://www.globalcarbonproject.org/carbonbudget/" TargetMode="External"/><Relationship Id="rId1" Type="http://schemas.openxmlformats.org/officeDocument/2006/relationships/slideLayout" Target="../slideLayouts/slideLayout15.xml"/><Relationship Id="rId2" Type="http://schemas.openxmlformats.org/officeDocument/2006/relationships/notesSlide" Target="../notesSlides/notesSlide5.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hyperlink" Target="http://cdiac.ornl.gov/trends/emis/meth_reg.html" TargetMode="External"/><Relationship Id="rId5" Type="http://schemas.openxmlformats.org/officeDocument/2006/relationships/hyperlink" Target="http://dx.doi.org/10.5194/essd-8-605-2016" TargetMode="External"/><Relationship Id="rId6" Type="http://schemas.openxmlformats.org/officeDocument/2006/relationships/hyperlink" Target="http://www.globalcarbonproject.org/carbonbudget/" TargetMode="External"/><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4" Type="http://schemas.openxmlformats.org/officeDocument/2006/relationships/hyperlink" Target="http://www.iea.org/publications/freepublications/publication/co2-emissions-from-fuel-combustion-highlights-2015.html" TargetMode="External"/><Relationship Id="rId5" Type="http://schemas.openxmlformats.org/officeDocument/2006/relationships/hyperlink" Target="http://www.imf.org/external/ns/cs.aspx?id=29" TargetMode="External"/><Relationship Id="rId6" Type="http://schemas.openxmlformats.org/officeDocument/2006/relationships/hyperlink" Target="http://dx.doi.org/10.5194/essd-8-605-2016" TargetMode="External"/><Relationship Id="rId7" Type="http://schemas.openxmlformats.org/officeDocument/2006/relationships/hyperlink" Target="http://www.globalcarbonproject.org/carbonbudget/" TargetMode="External"/><Relationship Id="rId8" Type="http://schemas.openxmlformats.org/officeDocument/2006/relationships/image" Target="../media/image53.png"/><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hyperlink" Target="http://cdiac.ornl.gov/trends/emis/meth_reg.html" TargetMode="External"/><Relationship Id="rId5" Type="http://schemas.openxmlformats.org/officeDocument/2006/relationships/hyperlink" Target="http://dx.doi.org/10.5194/essd-8-605-2016" TargetMode="External"/><Relationship Id="rId6" Type="http://schemas.openxmlformats.org/officeDocument/2006/relationships/hyperlink" Target="http://www.globalcarbonproject.org/carbonbudget/" TargetMode="External"/><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34.xml.rels><?xml version="1.0" encoding="UTF-8" standalone="yes"?>
<Relationships xmlns="http://schemas.openxmlformats.org/package/2006/relationships"><Relationship Id="rId3" Type="http://schemas.openxmlformats.org/officeDocument/2006/relationships/hyperlink" Target="http://dx.doi.org/10.1038/nclimate2892" TargetMode="External"/><Relationship Id="rId4" Type="http://schemas.openxmlformats.org/officeDocument/2006/relationships/hyperlink" Target="http://www.globalcarbonproject.org/carbonbudget/" TargetMode="External"/><Relationship Id="rId5" Type="http://schemas.openxmlformats.org/officeDocument/2006/relationships/image" Target="../media/image55.png"/><Relationship Id="rId1" Type="http://schemas.openxmlformats.org/officeDocument/2006/relationships/slideLayout" Target="../slideLayouts/slideLayout15.xml"/><Relationship Id="rId2" Type="http://schemas.openxmlformats.org/officeDocument/2006/relationships/hyperlink" Target="http://www.bp.com/content/dam/bp/pdf/energy-economics/statistical-review-2016/bp-statistical-review-of-world-energy-2016-full-report.pdf"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4" Type="http://schemas.openxmlformats.org/officeDocument/2006/relationships/hyperlink" Target="http://dx.doi.org/10.5194/essd-8-605-2016" TargetMode="External"/><Relationship Id="rId5" Type="http://schemas.openxmlformats.org/officeDocument/2006/relationships/hyperlink" Target="http://www.globalcarbonproject.org/carbonbudget/" TargetMode="External"/><Relationship Id="rId6" Type="http://schemas.openxmlformats.org/officeDocument/2006/relationships/image" Target="../media/image56.png"/><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hyperlink" Target="http://cdiac.ornl.gov/trends/emis/meth_reg.html" TargetMode="External"/><Relationship Id="rId5" Type="http://schemas.openxmlformats.org/officeDocument/2006/relationships/hyperlink" Target="http://dx.doi.org/10.1038/nclimate1783" TargetMode="External"/><Relationship Id="rId6" Type="http://schemas.openxmlformats.org/officeDocument/2006/relationships/hyperlink" Target="http://dx.doi.org/10.5194/essd-8-605-2016" TargetMode="External"/><Relationship Id="rId7" Type="http://schemas.openxmlformats.org/officeDocument/2006/relationships/hyperlink" Target="http://www.globalcarbonproject.org/carbonbudget/" TargetMode="External"/><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37.xml.rels><?xml version="1.0" encoding="UTF-8" standalone="yes"?>
<Relationships xmlns="http://schemas.openxmlformats.org/package/2006/relationships"><Relationship Id="rId3" Type="http://schemas.openxmlformats.org/officeDocument/2006/relationships/hyperlink" Target="http://www.globalcarbonproject.org/carbonbudget/" TargetMode="External"/><Relationship Id="rId4" Type="http://schemas.openxmlformats.org/officeDocument/2006/relationships/image" Target="../media/image58.png"/><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38.xml.rels><?xml version="1.0" encoding="UTF-8" standalone="yes"?>
<Relationships xmlns="http://schemas.openxmlformats.org/package/2006/relationships"><Relationship Id="rId3" Type="http://schemas.openxmlformats.org/officeDocument/2006/relationships/hyperlink" Target="http://www.biogeosciences.net/9/3247/2012/bg-9-3247-2012.html" TargetMode="External"/><Relationship Id="rId4" Type="http://schemas.openxmlformats.org/officeDocument/2006/relationships/image" Target="../media/image59.jpg"/><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hyperlink" Target="http://cdiac.ornl.gov/trends/emis/meth_reg.html" TargetMode="External"/><Relationship Id="rId5" Type="http://schemas.openxmlformats.org/officeDocument/2006/relationships/hyperlink" Target="http://www.biogeosciences.net/9/5125/2012/bg-9-5125-2012.html" TargetMode="External"/><Relationship Id="rId6" Type="http://schemas.openxmlformats.org/officeDocument/2006/relationships/hyperlink" Target="http://onlinelibrary.wiley.com/doi/10.1002/jgrg.20042/abstract" TargetMode="External"/><Relationship Id="rId7" Type="http://schemas.openxmlformats.org/officeDocument/2006/relationships/hyperlink" Target="http://dx.doi.org/10.5194/essd-8-605-2016" TargetMode="External"/><Relationship Id="rId8" Type="http://schemas.openxmlformats.org/officeDocument/2006/relationships/hyperlink" Target="http://www.globalcarbonproject.org/carbonbudget/" TargetMode="External"/><Relationship Id="rId9" Type="http://schemas.openxmlformats.org/officeDocument/2006/relationships/image" Target="../media/image61.jpg"/><Relationship Id="rId10" Type="http://schemas.openxmlformats.org/officeDocument/2006/relationships/image" Target="../media/image62.jpg"/><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4" Type="http://schemas.openxmlformats.org/officeDocument/2006/relationships/hyperlink" Target="http://www.biogeosciences.net/9/5125/2012/bg-9-5125-2012.html" TargetMode="External"/><Relationship Id="rId5" Type="http://schemas.openxmlformats.org/officeDocument/2006/relationships/hyperlink" Target="http://onlinelibrary.wiley.com/doi/10.1002/jgrg.20042/abstract" TargetMode="External"/><Relationship Id="rId6" Type="http://schemas.openxmlformats.org/officeDocument/2006/relationships/hyperlink" Target="http://dx.doi.org/10.5194/essd-8-605-2016" TargetMode="External"/><Relationship Id="rId7" Type="http://schemas.openxmlformats.org/officeDocument/2006/relationships/hyperlink" Target="http://www.globalcarbonproject.org/carbonbudget/" TargetMode="External"/><Relationship Id="rId8" Type="http://schemas.openxmlformats.org/officeDocument/2006/relationships/image" Target="../media/image63.png"/><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41.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4" Type="http://schemas.openxmlformats.org/officeDocument/2006/relationships/hyperlink" Target="http://www.esrl.noaa.gov/gmd/ccgg/trends/" TargetMode="External"/><Relationship Id="rId5" Type="http://schemas.openxmlformats.org/officeDocument/2006/relationships/hyperlink" Target="http://www.biogeosciences.net/9/5125/2012/bg-9-5125-2012.html" TargetMode="External"/><Relationship Id="rId6" Type="http://schemas.openxmlformats.org/officeDocument/2006/relationships/hyperlink" Target="http://onlinelibrary.wiley.com/doi/10.1002/jgrg.20042/abstract" TargetMode="External"/><Relationship Id="rId7" Type="http://schemas.openxmlformats.org/officeDocument/2006/relationships/hyperlink" Target="http://www.atmos-chem-phys.net/13/2793/2013/acp-13-2793-2013.html" TargetMode="External"/><Relationship Id="rId8" Type="http://schemas.openxmlformats.org/officeDocument/2006/relationships/hyperlink" Target="http://www.biogeosciences-discuss.net/9/8931/2012/bgd-9-8931-2012.html" TargetMode="External"/><Relationship Id="rId9" Type="http://schemas.openxmlformats.org/officeDocument/2006/relationships/hyperlink" Target="http://dx.doi.org/10.5194/essd-8-605-2016" TargetMode="External"/><Relationship Id="rId10" Type="http://schemas.openxmlformats.org/officeDocument/2006/relationships/hyperlink" Target="http://www.globalcarbonproject.org/carbonbudget/" TargetMode="External"/><Relationship Id="rId11" Type="http://schemas.openxmlformats.org/officeDocument/2006/relationships/image" Target="../media/image64.png"/><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hyperlink" Target="https://www.nae.edu/File.aspx?id=141625" TargetMode="External"/><Relationship Id="rId5" Type="http://schemas.openxmlformats.org/officeDocument/2006/relationships/hyperlink" Target="http://www.globalcarbonproject.org/carbonbudget/" TargetMode="External"/><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43.xml.rels><?xml version="1.0" encoding="UTF-8" standalone="yes"?>
<Relationships xmlns="http://schemas.openxmlformats.org/package/2006/relationships"><Relationship Id="rId3" Type="http://schemas.openxmlformats.org/officeDocument/2006/relationships/hyperlink" Target="http://iopscience.iop.org/article/10.1088/1748-9326/10/10/105004" TargetMode="External"/><Relationship Id="rId4" Type="http://schemas.openxmlformats.org/officeDocument/2006/relationships/hyperlink" Target="http://www.globalcarbonproject.org/carbonbudget/" TargetMode="External"/><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68.png"/><Relationship Id="rId8" Type="http://schemas.openxmlformats.org/officeDocument/2006/relationships/image" Target="../media/image69.png"/><Relationship Id="rId1" Type="http://schemas.openxmlformats.org/officeDocument/2006/relationships/slideLayout" Target="../slideLayouts/slideLayout15.xml"/><Relationship Id="rId2" Type="http://schemas.openxmlformats.org/officeDocument/2006/relationships/notesSlide" Target="../notesSlides/notesSlide17.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hyperlink" Target="http://iopscience.iop.org/article/10.1088/1748-9326/10/10/105004" TargetMode="External"/><Relationship Id="rId5" Type="http://schemas.openxmlformats.org/officeDocument/2006/relationships/hyperlink" Target="http://www.globalcarbonproject.org/carbonbudget/" TargetMode="External"/><Relationship Id="rId1" Type="http://schemas.openxmlformats.org/officeDocument/2006/relationships/slideLayout" Target="../slideLayouts/slideLayout15.xml"/><Relationship Id="rId2" Type="http://schemas.openxmlformats.org/officeDocument/2006/relationships/notesSlide" Target="../notesSlides/notesSlide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1.png"/><Relationship Id="rId3" Type="http://schemas.openxmlformats.org/officeDocument/2006/relationships/hyperlink" Target="http://dx.doi.org/10.1126/science.aah456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0" y="2133600"/>
            <a:ext cx="9144000" cy="2514600"/>
          </a:xfrm>
          <a:effectLst>
            <a:outerShdw blurRad="50800" dist="38100" dir="2700000">
              <a:srgbClr val="000000">
                <a:alpha val="43000"/>
              </a:srgbClr>
            </a:outerShdw>
          </a:effectLst>
        </p:spPr>
        <p:txBody>
          <a:bodyPr/>
          <a:lstStyle/>
          <a:p>
            <a:pPr>
              <a:defRPr/>
            </a:pPr>
            <a:r>
              <a:rPr lang="en-US" sz="6000" dirty="0">
                <a:latin typeface="Arial Rounded MT Bold"/>
                <a:ea typeface="ＭＳ Ｐゴシック" charset="0"/>
                <a:cs typeface="Arial Rounded MT Bold"/>
              </a:rPr>
              <a:t>Fossil Fuel Combustion </a:t>
            </a:r>
            <a:br>
              <a:rPr lang="en-US" sz="6000" dirty="0">
                <a:latin typeface="Arial Rounded MT Bold"/>
                <a:ea typeface="ＭＳ Ｐゴシック" charset="0"/>
                <a:cs typeface="Arial Rounded MT Bold"/>
              </a:rPr>
            </a:br>
            <a:r>
              <a:rPr lang="en-US" sz="6000" dirty="0">
                <a:latin typeface="Arial Rounded MT Bold"/>
                <a:ea typeface="ＭＳ Ｐゴシック" charset="0"/>
                <a:cs typeface="Arial Rounded MT Bold"/>
              </a:rPr>
              <a:t>and the </a:t>
            </a:r>
            <a:br>
              <a:rPr lang="en-US" sz="6000" dirty="0">
                <a:latin typeface="Arial Rounded MT Bold"/>
                <a:ea typeface="ＭＳ Ｐゴシック" charset="0"/>
                <a:cs typeface="Arial Rounded MT Bold"/>
              </a:rPr>
            </a:br>
            <a:r>
              <a:rPr lang="en-US" sz="6000" dirty="0">
                <a:latin typeface="Arial Rounded MT Bold"/>
                <a:ea typeface="ＭＳ Ｐゴシック" charset="0"/>
                <a:cs typeface="Arial Rounded MT Bold"/>
              </a:rPr>
              <a:t>Economics of Energy</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1667" y="0"/>
            <a:ext cx="6424674" cy="689389"/>
          </a:xfrm>
        </p:spPr>
        <p:txBody>
          <a:bodyPr/>
          <a:lstStyle/>
          <a:p>
            <a:r>
              <a:rPr lang="en-US" sz="4800" dirty="0" smtClean="0">
                <a:latin typeface="Arial Rounded MT Bold" charset="0"/>
                <a:ea typeface="Arial Rounded MT Bold" charset="0"/>
                <a:cs typeface="Arial Rounded MT Bold" charset="0"/>
              </a:rPr>
              <a:t>On a Personal Note</a:t>
            </a:r>
            <a:endParaRPr lang="en-US" sz="4800" dirty="0">
              <a:latin typeface="Arial Rounded MT Bold" charset="0"/>
              <a:ea typeface="Arial Rounded MT Bold" charset="0"/>
              <a:cs typeface="Arial Rounded MT Bold" charset="0"/>
            </a:endParaRPr>
          </a:p>
        </p:txBody>
      </p:sp>
      <p:pic>
        <p:nvPicPr>
          <p:cNvPr id="4" name="Picture 3" descr="mudlogging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5174" y="658703"/>
            <a:ext cx="4488826" cy="3015930"/>
          </a:xfrm>
          <a:prstGeom prst="rect">
            <a:avLst/>
          </a:prstGeom>
        </p:spPr>
      </p:pic>
      <p:pic>
        <p:nvPicPr>
          <p:cNvPr id="6" name="Picture 5" descr="mudlogging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0389" y="4341961"/>
            <a:ext cx="3815793" cy="2516039"/>
          </a:xfrm>
          <a:prstGeom prst="rect">
            <a:avLst/>
          </a:prstGeom>
        </p:spPr>
      </p:pic>
      <p:pic>
        <p:nvPicPr>
          <p:cNvPr id="8" name="Picture 7" descr="mudlogging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545080" cy="3901440"/>
          </a:xfrm>
          <a:prstGeom prst="rect">
            <a:avLst/>
          </a:prstGeom>
        </p:spPr>
      </p:pic>
      <p:pic>
        <p:nvPicPr>
          <p:cNvPr id="9" name="Picture 8" descr="mudlogging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7899" y="766635"/>
            <a:ext cx="2578608" cy="3901440"/>
          </a:xfrm>
          <a:prstGeom prst="rect">
            <a:avLst/>
          </a:prstGeom>
        </p:spPr>
      </p:pic>
      <p:pic>
        <p:nvPicPr>
          <p:cNvPr id="5" name="Picture 4" descr="mudlogging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882790"/>
            <a:ext cx="5147846" cy="2975209"/>
          </a:xfrm>
          <a:prstGeom prst="rect">
            <a:avLst/>
          </a:prstGeom>
        </p:spPr>
      </p:pic>
      <p:sp>
        <p:nvSpPr>
          <p:cNvPr id="10" name="TextBox 9"/>
          <p:cNvSpPr txBox="1"/>
          <p:nvPr/>
        </p:nvSpPr>
        <p:spPr>
          <a:xfrm>
            <a:off x="0" y="3866462"/>
            <a:ext cx="5155360" cy="707886"/>
          </a:xfrm>
          <a:prstGeom prst="rect">
            <a:avLst/>
          </a:prstGeom>
          <a:noFill/>
        </p:spPr>
        <p:txBody>
          <a:bodyPr wrap="square" rtlCol="0">
            <a:spAutoFit/>
          </a:bodyPr>
          <a:lstStyle/>
          <a:p>
            <a:r>
              <a:rPr lang="en-US" sz="2000" dirty="0" smtClean="0">
                <a:solidFill>
                  <a:srgbClr val="FFFF00"/>
                </a:solidFill>
                <a:latin typeface="Arial Rounded MT Bold" charset="0"/>
                <a:ea typeface="Arial Rounded MT Bold" charset="0"/>
                <a:cs typeface="Arial Rounded MT Bold" charset="0"/>
              </a:rPr>
              <a:t>I was a </a:t>
            </a:r>
            <a:r>
              <a:rPr lang="en-US" sz="2000" dirty="0" err="1" smtClean="0">
                <a:solidFill>
                  <a:srgbClr val="FFFF00"/>
                </a:solidFill>
                <a:latin typeface="Arial Rounded MT Bold" charset="0"/>
                <a:ea typeface="Arial Rounded MT Bold" charset="0"/>
                <a:cs typeface="Arial Rounded MT Bold" charset="0"/>
              </a:rPr>
              <a:t>wellsite</a:t>
            </a:r>
            <a:r>
              <a:rPr lang="en-US" sz="2000" dirty="0" smtClean="0">
                <a:solidFill>
                  <a:srgbClr val="FFFF00"/>
                </a:solidFill>
                <a:latin typeface="Arial Rounded MT Bold" charset="0"/>
                <a:ea typeface="Arial Rounded MT Bold" charset="0"/>
                <a:cs typeface="Arial Rounded MT Bold" charset="0"/>
              </a:rPr>
              <a:t> geologist long ago</a:t>
            </a:r>
          </a:p>
          <a:p>
            <a:r>
              <a:rPr lang="en-US" sz="2000" dirty="0" smtClean="0">
                <a:solidFill>
                  <a:srgbClr val="FFFF00"/>
                </a:solidFill>
                <a:latin typeface="Arial Rounded MT Bold" charset="0"/>
                <a:ea typeface="Arial Rounded MT Bold" charset="0"/>
                <a:cs typeface="Arial Rounded MT Bold" charset="0"/>
              </a:rPr>
              <a:t>I lived and worked on oil rigs for a year</a:t>
            </a:r>
          </a:p>
        </p:txBody>
      </p:sp>
      <p:sp>
        <p:nvSpPr>
          <p:cNvPr id="11" name="TextBox 10"/>
          <p:cNvSpPr txBox="1"/>
          <p:nvPr/>
        </p:nvSpPr>
        <p:spPr>
          <a:xfrm>
            <a:off x="5185420" y="3567622"/>
            <a:ext cx="3958580" cy="830997"/>
          </a:xfrm>
          <a:prstGeom prst="rect">
            <a:avLst/>
          </a:prstGeom>
          <a:noFill/>
        </p:spPr>
        <p:txBody>
          <a:bodyPr wrap="square" rtlCol="0">
            <a:spAutoFit/>
          </a:bodyPr>
          <a:lstStyle/>
          <a:p>
            <a:r>
              <a:rPr lang="en-US" b="1" i="1" dirty="0" smtClean="0">
                <a:solidFill>
                  <a:srgbClr val="FF0000"/>
                </a:solidFill>
              </a:rPr>
              <a:t>Petroleum production is extremely dangerous work!</a:t>
            </a:r>
            <a:endParaRPr lang="en-US" b="1" i="1" dirty="0">
              <a:solidFill>
                <a:srgbClr val="FF0000"/>
              </a:solidFill>
            </a:endParaRPr>
          </a:p>
        </p:txBody>
      </p:sp>
      <p:sp>
        <p:nvSpPr>
          <p:cNvPr id="3" name="TextBox 2"/>
          <p:cNvSpPr txBox="1"/>
          <p:nvPr/>
        </p:nvSpPr>
        <p:spPr>
          <a:xfrm>
            <a:off x="6997700" y="977900"/>
            <a:ext cx="901058" cy="461665"/>
          </a:xfrm>
          <a:prstGeom prst="rect">
            <a:avLst/>
          </a:prstGeom>
          <a:noFill/>
        </p:spPr>
        <p:txBody>
          <a:bodyPr wrap="none" rtlCol="0">
            <a:spAutoFit/>
          </a:bodyPr>
          <a:lstStyle/>
          <a:p>
            <a:r>
              <a:rPr lang="en-US" i="1" dirty="0" smtClean="0">
                <a:solidFill>
                  <a:srgbClr val="FF0000"/>
                </a:solidFill>
              </a:rPr>
              <a:t>Scott</a:t>
            </a:r>
            <a:endParaRPr lang="en-US" i="1" dirty="0">
              <a:solidFill>
                <a:srgbClr val="FF0000"/>
              </a:solidFill>
            </a:endParaRPr>
          </a:p>
        </p:txBody>
      </p:sp>
      <p:cxnSp>
        <p:nvCxnSpPr>
          <p:cNvPr id="12" name="Curved Connector 11"/>
          <p:cNvCxnSpPr>
            <a:stCxn id="3" idx="2"/>
          </p:cNvCxnSpPr>
          <p:nvPr/>
        </p:nvCxnSpPr>
        <p:spPr bwMode="auto">
          <a:xfrm rot="5400000">
            <a:off x="7174398" y="1250168"/>
            <a:ext cx="84435" cy="463229"/>
          </a:xfrm>
          <a:prstGeom prst="curvedConnector2">
            <a:avLst/>
          </a:prstGeom>
          <a:solidFill>
            <a:schemeClr val="accent1"/>
          </a:solidFill>
          <a:ln w="952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52117229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762000"/>
          </a:xfrm>
        </p:spPr>
        <p:txBody>
          <a:bodyPr/>
          <a:lstStyle/>
          <a:p>
            <a:pPr>
              <a:defRPr/>
            </a:pPr>
            <a:r>
              <a:rPr lang="en-US" sz="6600" dirty="0" smtClean="0">
                <a:latin typeface="Arial Rounded MT Bold"/>
                <a:cs typeface="Arial Rounded MT Bold"/>
              </a:rPr>
              <a:t>Hydraulic Fracturing</a:t>
            </a:r>
            <a:endParaRPr lang="en-US" sz="6600" dirty="0">
              <a:latin typeface="Arial Rounded MT Bold"/>
              <a:cs typeface="Arial Rounded MT Bold"/>
            </a:endParaRPr>
          </a:p>
        </p:txBody>
      </p:sp>
      <p:pic>
        <p:nvPicPr>
          <p:cNvPr id="4608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54113"/>
            <a:ext cx="9144000" cy="562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 y="0"/>
            <a:ext cx="8453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62000"/>
          </a:xfrm>
        </p:spPr>
        <p:txBody>
          <a:bodyPr/>
          <a:lstStyle/>
          <a:p>
            <a:pPr>
              <a:defRPr/>
            </a:pPr>
            <a:r>
              <a:rPr lang="en-US" sz="4400" dirty="0" smtClean="0">
                <a:latin typeface="Arial Rounded MT Bold"/>
                <a:cs typeface="Arial Rounded MT Bold"/>
              </a:rPr>
              <a:t>US Gas Reserves from </a:t>
            </a:r>
            <a:r>
              <a:rPr lang="en-US" sz="4400" dirty="0" err="1" smtClean="0">
                <a:latin typeface="Arial Rounded MT Bold"/>
                <a:cs typeface="Arial Rounded MT Bold"/>
              </a:rPr>
              <a:t>Fracking</a:t>
            </a:r>
            <a:endParaRPr lang="en-US" sz="4400" dirty="0">
              <a:latin typeface="Arial Rounded MT Bold"/>
              <a:cs typeface="Arial Rounded MT Bold"/>
            </a:endParaRPr>
          </a:p>
        </p:txBody>
      </p:sp>
      <p:pic>
        <p:nvPicPr>
          <p:cNvPr id="4813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092200"/>
            <a:ext cx="79248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lstStyle/>
          <a:p>
            <a:r>
              <a:rPr lang="en-US" sz="4800" dirty="0" smtClean="0">
                <a:latin typeface="Arial Rounded MT Bold"/>
                <a:cs typeface="Arial Rounded MT Bold"/>
              </a:rPr>
              <a:t>Changes in US Energy Consumption</a:t>
            </a:r>
            <a:endParaRPr lang="en-US" sz="4800" dirty="0">
              <a:latin typeface="Arial Rounded MT Bold"/>
              <a:cs typeface="Arial Rounded MT Bold"/>
            </a:endParaRPr>
          </a:p>
        </p:txBody>
      </p:sp>
      <p:sp>
        <p:nvSpPr>
          <p:cNvPr id="3" name="Content Placeholder 2"/>
          <p:cNvSpPr>
            <a:spLocks noGrp="1"/>
          </p:cNvSpPr>
          <p:nvPr>
            <p:ph idx="1"/>
          </p:nvPr>
        </p:nvSpPr>
        <p:spPr>
          <a:xfrm>
            <a:off x="304800" y="5715000"/>
            <a:ext cx="8763000" cy="1143000"/>
          </a:xfrm>
        </p:spPr>
        <p:txBody>
          <a:bodyPr/>
          <a:lstStyle/>
          <a:p>
            <a:pPr marL="0" indent="0">
              <a:buNone/>
            </a:pPr>
            <a:r>
              <a:rPr lang="en-US" dirty="0" smtClean="0">
                <a:latin typeface="Arial Rounded MT Bold"/>
                <a:cs typeface="Arial Rounded MT Bold"/>
              </a:rPr>
              <a:t>Wood … then Coal</a:t>
            </a:r>
            <a:r>
              <a:rPr lang="en-US" dirty="0">
                <a:latin typeface="Arial Rounded MT Bold"/>
                <a:cs typeface="Arial Rounded MT Bold"/>
              </a:rPr>
              <a:t> </a:t>
            </a:r>
            <a:r>
              <a:rPr lang="en-US" dirty="0" smtClean="0">
                <a:latin typeface="Arial Rounded MT Bold"/>
                <a:cs typeface="Arial Rounded MT Bold"/>
              </a:rPr>
              <a:t>… then Oil … then Gas</a:t>
            </a:r>
            <a:r>
              <a:rPr lang="en-US" dirty="0">
                <a:latin typeface="Arial Rounded MT Bold"/>
                <a:cs typeface="Arial Rounded MT Bold"/>
              </a:rPr>
              <a:t> </a:t>
            </a:r>
            <a:r>
              <a:rPr lang="en-US" dirty="0" smtClean="0">
                <a:latin typeface="Arial Rounded MT Bold"/>
                <a:cs typeface="Arial Rounded MT Bold"/>
              </a:rPr>
              <a:t/>
            </a:r>
            <a:br>
              <a:rPr lang="en-US" dirty="0" smtClean="0">
                <a:latin typeface="Arial Rounded MT Bold"/>
                <a:cs typeface="Arial Rounded MT Bold"/>
              </a:rPr>
            </a:br>
            <a:r>
              <a:rPr lang="en-US" dirty="0" smtClean="0">
                <a:latin typeface="Arial Rounded MT Bold"/>
                <a:cs typeface="Arial Rounded MT Bold"/>
              </a:rPr>
              <a:t>… then Nuclear … then Renewables</a:t>
            </a:r>
            <a:endParaRPr lang="en-US" dirty="0">
              <a:latin typeface="Arial Rounded MT Bold"/>
              <a:cs typeface="Arial Rounded MT Bold"/>
            </a:endParaRPr>
          </a:p>
        </p:txBody>
      </p:sp>
      <p:pic>
        <p:nvPicPr>
          <p:cNvPr id="4" name="Picture 3"/>
          <p:cNvPicPr>
            <a:picLocks noChangeAspect="1"/>
          </p:cNvPicPr>
          <p:nvPr/>
        </p:nvPicPr>
        <p:blipFill>
          <a:blip r:embed="rId2"/>
          <a:stretch>
            <a:fillRect/>
          </a:stretch>
        </p:blipFill>
        <p:spPr>
          <a:xfrm>
            <a:off x="457200" y="1371600"/>
            <a:ext cx="8162824" cy="4038600"/>
          </a:xfrm>
          <a:prstGeom prst="rect">
            <a:avLst/>
          </a:prstGeom>
        </p:spPr>
      </p:pic>
    </p:spTree>
    <p:extLst>
      <p:ext uri="{BB962C8B-B14F-4D97-AF65-F5344CB8AC3E}">
        <p14:creationId xmlns:p14="http://schemas.microsoft.com/office/powerpoint/2010/main" val="4001404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6000" dirty="0">
                <a:latin typeface="Arial Rounded MT Bold"/>
                <a:ea typeface="ＭＳ Ｐゴシック" charset="0"/>
                <a:cs typeface="Arial Rounded MT Bold"/>
              </a:rPr>
              <a:t>The </a:t>
            </a:r>
            <a:r>
              <a:rPr lang="en-US" sz="6000" dirty="0" smtClean="0">
                <a:latin typeface="Arial Rounded MT Bold"/>
                <a:ea typeface="ＭＳ Ｐゴシック" charset="0"/>
                <a:cs typeface="Arial Rounded MT Bold"/>
              </a:rPr>
              <a:t>“Kaya Identity”</a:t>
            </a:r>
            <a:endParaRPr lang="en-US" sz="6000" dirty="0">
              <a:latin typeface="Arial Rounded MT Bold"/>
              <a:ea typeface="ＭＳ Ｐゴシック" charset="0"/>
              <a:cs typeface="Arial Rounded MT Bold"/>
            </a:endParaRPr>
          </a:p>
        </p:txBody>
      </p:sp>
      <p:pic>
        <p:nvPicPr>
          <p:cNvPr id="5632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93800"/>
            <a:ext cx="742950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971800"/>
            <a:ext cx="22098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a:xfrm>
            <a:off x="3200400" y="3200400"/>
            <a:ext cx="5181600" cy="3048000"/>
          </a:xfrm>
        </p:spPr>
        <p:txBody>
          <a:bodyPr/>
          <a:lstStyle/>
          <a:p>
            <a:pPr>
              <a:spcAft>
                <a:spcPts val="600"/>
              </a:spcAft>
            </a:pPr>
            <a:r>
              <a:rPr lang="en-US" b="1">
                <a:solidFill>
                  <a:srgbClr val="FF0000"/>
                </a:solidFill>
                <a:latin typeface="Arial Rounded MT Bold"/>
                <a:ea typeface="ＭＳ Ｐゴシック" charset="0"/>
                <a:cs typeface="Arial Rounded MT Bold"/>
              </a:rPr>
              <a:t>Four factors determine future emissions:</a:t>
            </a:r>
          </a:p>
          <a:p>
            <a:pPr lvl="1">
              <a:spcAft>
                <a:spcPts val="600"/>
              </a:spcAft>
            </a:pPr>
            <a:r>
              <a:rPr lang="en-US">
                <a:latin typeface="Arial Rounded MT Bold"/>
                <a:ea typeface="ＭＳ Ｐゴシック" charset="0"/>
                <a:cs typeface="Arial Rounded MT Bold"/>
              </a:rPr>
              <a:t>Population</a:t>
            </a:r>
          </a:p>
          <a:p>
            <a:pPr lvl="1">
              <a:spcAft>
                <a:spcPts val="600"/>
              </a:spcAft>
            </a:pPr>
            <a:r>
              <a:rPr lang="en-US">
                <a:latin typeface="Arial Rounded MT Bold"/>
                <a:ea typeface="ＭＳ Ｐゴシック" charset="0"/>
                <a:cs typeface="Arial Rounded MT Bold"/>
              </a:rPr>
              <a:t>Economic activity</a:t>
            </a:r>
          </a:p>
          <a:p>
            <a:pPr lvl="1">
              <a:spcAft>
                <a:spcPts val="600"/>
              </a:spcAft>
            </a:pPr>
            <a:r>
              <a:rPr lang="en-US">
                <a:latin typeface="Arial Rounded MT Bold"/>
                <a:ea typeface="ＭＳ Ｐゴシック" charset="0"/>
                <a:cs typeface="Arial Rounded MT Bold"/>
              </a:rPr>
              <a:t>Energy efficiency of economy</a:t>
            </a:r>
          </a:p>
          <a:p>
            <a:pPr lvl="1">
              <a:spcAft>
                <a:spcPts val="600"/>
              </a:spcAft>
            </a:pPr>
            <a:r>
              <a:rPr lang="en-US">
                <a:latin typeface="Arial Rounded MT Bold"/>
                <a:ea typeface="ＭＳ Ｐゴシック" charset="0"/>
                <a:cs typeface="Arial Rounded MT Bold"/>
              </a:rPr>
              <a:t>Carbon efficiency of energy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nghai.1990-2012.animation.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3683"/>
            <a:ext cx="9154618" cy="5584317"/>
          </a:xfrm>
          <a:prstGeom prst="rect">
            <a:avLst/>
          </a:prstGeom>
        </p:spPr>
      </p:pic>
      <p:sp>
        <p:nvSpPr>
          <p:cNvPr id="2" name="Title 1"/>
          <p:cNvSpPr>
            <a:spLocks noGrp="1"/>
          </p:cNvSpPr>
          <p:nvPr>
            <p:ph type="title"/>
          </p:nvPr>
        </p:nvSpPr>
        <p:spPr>
          <a:xfrm>
            <a:off x="304800" y="25400"/>
            <a:ext cx="8534400" cy="1447800"/>
          </a:xfrm>
        </p:spPr>
        <p:txBody>
          <a:bodyPr/>
          <a:lstStyle/>
          <a:p>
            <a:r>
              <a:rPr lang="en-US" sz="6600" dirty="0" smtClean="0">
                <a:latin typeface="Arial Rounded MT Bold"/>
                <a:cs typeface="Arial Rounded MT Bold"/>
              </a:rPr>
              <a:t>Billions and Billions</a:t>
            </a:r>
            <a:br>
              <a:rPr lang="en-US" sz="6600" dirty="0" smtClean="0">
                <a:latin typeface="Arial Rounded MT Bold"/>
                <a:cs typeface="Arial Rounded MT Bold"/>
              </a:rPr>
            </a:br>
            <a:r>
              <a:rPr lang="en-US" sz="4800" dirty="0" smtClean="0">
                <a:latin typeface="Arial Rounded MT Bold"/>
                <a:cs typeface="Arial Rounded MT Bold"/>
              </a:rPr>
              <a:t>Shanghai 1991 and 2012</a:t>
            </a:r>
            <a:endParaRPr lang="en-US" dirty="0">
              <a:latin typeface="Arial Rounded MT Bold"/>
              <a:cs typeface="Arial Rounded MT Bold"/>
            </a:endParaRPr>
          </a:p>
        </p:txBody>
      </p:sp>
      <p:sp>
        <p:nvSpPr>
          <p:cNvPr id="6" name="Content Placeholder 2"/>
          <p:cNvSpPr>
            <a:spLocks noGrp="1"/>
          </p:cNvSpPr>
          <p:nvPr>
            <p:ph idx="1"/>
          </p:nvPr>
        </p:nvSpPr>
        <p:spPr>
          <a:xfrm>
            <a:off x="698500" y="1511300"/>
            <a:ext cx="7772400" cy="4572000"/>
          </a:xfrm>
        </p:spPr>
        <p:txBody>
          <a:bodyPr/>
          <a:lstStyle/>
          <a:p>
            <a:r>
              <a:rPr lang="en-US" dirty="0" smtClean="0">
                <a:latin typeface="Arial Rounded MT Bold"/>
                <a:cs typeface="Arial Rounded MT Bold"/>
              </a:rPr>
              <a:t>Currently 7 billion people on Earth </a:t>
            </a:r>
            <a:br>
              <a:rPr lang="en-US" dirty="0" smtClean="0">
                <a:latin typeface="Arial Rounded MT Bold"/>
                <a:cs typeface="Arial Rounded MT Bold"/>
              </a:rPr>
            </a:br>
            <a:r>
              <a:rPr lang="en-US" dirty="0" smtClean="0">
                <a:latin typeface="Arial Rounded MT Bold"/>
                <a:cs typeface="Arial Rounded MT Bold"/>
              </a:rPr>
              <a:t>but only 1 billion use lots of energy</a:t>
            </a:r>
          </a:p>
          <a:p>
            <a:r>
              <a:rPr lang="en-US" dirty="0" smtClean="0">
                <a:latin typeface="Arial Rounded MT Bold"/>
                <a:cs typeface="Arial Rounded MT Bold"/>
              </a:rPr>
              <a:t>Rapid development to 4 billion </a:t>
            </a:r>
            <a:br>
              <a:rPr lang="en-US" dirty="0" smtClean="0">
                <a:latin typeface="Arial Rounded MT Bold"/>
                <a:cs typeface="Arial Rounded MT Bold"/>
              </a:rPr>
            </a:br>
            <a:r>
              <a:rPr lang="en-US" dirty="0" smtClean="0">
                <a:latin typeface="Arial Rounded MT Bold"/>
                <a:cs typeface="Arial Rounded MT Bold"/>
              </a:rPr>
              <a:t>energy users over coming decades</a:t>
            </a:r>
          </a:p>
          <a:p>
            <a:r>
              <a:rPr lang="en-US" dirty="0" smtClean="0">
                <a:latin typeface="Arial Rounded MT Bold"/>
                <a:cs typeface="Arial Rounded MT Bold"/>
              </a:rPr>
              <a:t>Population growth only </a:t>
            </a:r>
            <a:r>
              <a:rPr lang="en-US" dirty="0" smtClean="0">
                <a:solidFill>
                  <a:srgbClr val="FF0000"/>
                </a:solidFill>
                <a:latin typeface="Arial Rounded MT Bold"/>
                <a:cs typeface="Arial Rounded MT Bold"/>
              </a:rPr>
              <a:t>30%</a:t>
            </a:r>
            <a:r>
              <a:rPr lang="en-US" dirty="0" smtClean="0">
                <a:latin typeface="Arial Rounded MT Bold"/>
                <a:cs typeface="Arial Rounded MT Bold"/>
              </a:rPr>
              <a:t> but </a:t>
            </a:r>
            <a:br>
              <a:rPr lang="en-US" dirty="0" smtClean="0">
                <a:latin typeface="Arial Rounded MT Bold"/>
                <a:cs typeface="Arial Rounded MT Bold"/>
              </a:rPr>
            </a:br>
            <a:r>
              <a:rPr lang="en-US" dirty="0" smtClean="0">
                <a:latin typeface="Arial Rounded MT Bold"/>
                <a:cs typeface="Arial Rounded MT Bold"/>
              </a:rPr>
              <a:t>energy growth </a:t>
            </a:r>
            <a:r>
              <a:rPr lang="en-US" dirty="0" smtClean="0">
                <a:solidFill>
                  <a:srgbClr val="FF0000"/>
                </a:solidFill>
                <a:latin typeface="Arial Rounded MT Bold"/>
                <a:cs typeface="Arial Rounded MT Bold"/>
              </a:rPr>
              <a:t>300%</a:t>
            </a:r>
            <a:r>
              <a:rPr lang="en-US" dirty="0" smtClean="0">
                <a:latin typeface="Arial Rounded MT Bold"/>
                <a:cs typeface="Arial Rounded MT Bold"/>
              </a:rPr>
              <a:t> by 2100</a:t>
            </a:r>
          </a:p>
          <a:p>
            <a:endParaRPr lang="en-US" dirty="0">
              <a:latin typeface="Arial Rounded MT Bold"/>
              <a:cs typeface="Arial Rounded MT Bold"/>
            </a:endParaRPr>
          </a:p>
        </p:txBody>
      </p:sp>
    </p:spTree>
    <p:extLst>
      <p:ext uri="{BB962C8B-B14F-4D97-AF65-F5344CB8AC3E}">
        <p14:creationId xmlns:p14="http://schemas.microsoft.com/office/powerpoint/2010/main" val="421275468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latin typeface="Arial Rounded MT Bold"/>
                <a:cs typeface="Arial Rounded MT Bold"/>
              </a:rPr>
              <a:t>Population</a:t>
            </a:r>
            <a:endParaRPr lang="en-US" sz="5400" dirty="0">
              <a:latin typeface="Arial Rounded MT Bold"/>
              <a:cs typeface="Arial Rounded MT Bold"/>
            </a:endParaRPr>
          </a:p>
        </p:txBody>
      </p:sp>
      <p:pic>
        <p:nvPicPr>
          <p:cNvPr id="4" name="Picture 3"/>
          <p:cNvPicPr>
            <a:picLocks noChangeAspect="1"/>
          </p:cNvPicPr>
          <p:nvPr/>
        </p:nvPicPr>
        <p:blipFill>
          <a:blip r:embed="rId2"/>
          <a:stretch>
            <a:fillRect/>
          </a:stretch>
        </p:blipFill>
        <p:spPr>
          <a:xfrm>
            <a:off x="609600" y="1219200"/>
            <a:ext cx="5928642" cy="5533399"/>
          </a:xfrm>
          <a:prstGeom prst="rect">
            <a:avLst/>
          </a:prstGeom>
        </p:spPr>
      </p:pic>
      <p:pic>
        <p:nvPicPr>
          <p:cNvPr id="5" name="Picture 3"/>
          <p:cNvPicPr>
            <a:picLocks noChangeAspect="1"/>
          </p:cNvPicPr>
          <p:nvPr/>
        </p:nvPicPr>
        <p:blipFill rotWithShape="1">
          <a:blip r:embed="rId3">
            <a:extLst>
              <a:ext uri="{28A0092B-C50C-407E-A947-70E740481C1C}">
                <a14:useLocalDpi xmlns:a14="http://schemas.microsoft.com/office/drawing/2010/main" val="0"/>
              </a:ext>
            </a:extLst>
          </a:blip>
          <a:srcRect l="17244" t="29815" r="19760" b="39510"/>
          <a:stretch/>
        </p:blipFill>
        <p:spPr bwMode="auto">
          <a:xfrm>
            <a:off x="4038600" y="990600"/>
            <a:ext cx="4680360" cy="59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849367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9876" t="14041" r="31622" b="5679"/>
          <a:stretch/>
        </p:blipFill>
        <p:spPr>
          <a:xfrm>
            <a:off x="136033" y="685800"/>
            <a:ext cx="3698826" cy="4589563"/>
          </a:xfrm>
          <a:prstGeom prst="rect">
            <a:avLst/>
          </a:prstGeom>
        </p:spPr>
      </p:pic>
      <p:sp>
        <p:nvSpPr>
          <p:cNvPr id="2" name="Title 1"/>
          <p:cNvSpPr>
            <a:spLocks noGrp="1"/>
          </p:cNvSpPr>
          <p:nvPr>
            <p:ph type="title"/>
          </p:nvPr>
        </p:nvSpPr>
        <p:spPr>
          <a:xfrm>
            <a:off x="0" y="76200"/>
            <a:ext cx="9067800" cy="578933"/>
          </a:xfrm>
        </p:spPr>
        <p:txBody>
          <a:bodyPr>
            <a:noAutofit/>
          </a:bodyPr>
          <a:lstStyle/>
          <a:p>
            <a:r>
              <a:rPr lang="en-US" sz="4400" dirty="0" smtClean="0">
                <a:latin typeface="Arial Rounded MT Bold"/>
                <a:cs typeface="Arial Rounded MT Bold"/>
              </a:rPr>
              <a:t>2014 Population Growth Rates</a:t>
            </a:r>
            <a:endParaRPr lang="en-US" sz="4400" dirty="0">
              <a:latin typeface="Arial Rounded MT Bold"/>
              <a:cs typeface="Arial Rounded MT Bold"/>
            </a:endParaRPr>
          </a:p>
        </p:txBody>
      </p:sp>
      <p:sp>
        <p:nvSpPr>
          <p:cNvPr id="3" name="Content Placeholder 2"/>
          <p:cNvSpPr>
            <a:spLocks noGrp="1"/>
          </p:cNvSpPr>
          <p:nvPr>
            <p:ph idx="1"/>
          </p:nvPr>
        </p:nvSpPr>
        <p:spPr>
          <a:xfrm>
            <a:off x="5181600" y="5257800"/>
            <a:ext cx="3733800" cy="660609"/>
          </a:xfrm>
        </p:spPr>
        <p:txBody>
          <a:bodyPr/>
          <a:lstStyle/>
          <a:p>
            <a:pPr marL="0" indent="0">
              <a:buNone/>
            </a:pPr>
            <a:r>
              <a:rPr lang="en-US" dirty="0" smtClean="0"/>
              <a:t>USA = +0.77 %/</a:t>
            </a:r>
            <a:r>
              <a:rPr lang="en-US" dirty="0" err="1" smtClean="0"/>
              <a:t>yr</a:t>
            </a:r>
            <a:endParaRPr lang="en-US" dirty="0" smtClean="0"/>
          </a:p>
          <a:p>
            <a:endParaRPr lang="en-US" dirty="0"/>
          </a:p>
        </p:txBody>
      </p:sp>
      <p:sp>
        <p:nvSpPr>
          <p:cNvPr id="5" name="Rectangle 4"/>
          <p:cNvSpPr/>
          <p:nvPr/>
        </p:nvSpPr>
        <p:spPr>
          <a:xfrm>
            <a:off x="76200" y="5257800"/>
            <a:ext cx="4572000" cy="1631216"/>
          </a:xfrm>
          <a:prstGeom prst="rect">
            <a:avLst/>
          </a:prstGeom>
        </p:spPr>
        <p:txBody>
          <a:bodyPr>
            <a:spAutoFit/>
          </a:bodyPr>
          <a:lstStyle/>
          <a:p>
            <a:r>
              <a:rPr lang="en-US" sz="1000" dirty="0" smtClean="0"/>
              <a:t>Definition: The average annual percent change in the population, resulting from a surplus (or deficit) of births over deaths and the balance of migrants entering and leaving a country. The rate may be positive or negative. The growth rate is a factor in determining how great a burden would be imposed on a country by the changing needs of its people for infrastructure (e.g., schools, hospitals, housing, roads), resources (e.g., food, water, electricity), and jobs. Rapid population growth can be seen as threatening by neighboring countries.</a:t>
            </a:r>
          </a:p>
          <a:p>
            <a:endParaRPr lang="en-US" sz="1000" dirty="0" smtClean="0"/>
          </a:p>
          <a:p>
            <a:r>
              <a:rPr lang="en-US" sz="1000" dirty="0" smtClean="0"/>
              <a:t>Source: CIA World </a:t>
            </a:r>
            <a:r>
              <a:rPr lang="en-US" sz="1000" dirty="0" err="1" smtClean="0"/>
              <a:t>Factbook</a:t>
            </a:r>
            <a:r>
              <a:rPr lang="en-US" sz="1000" dirty="0" smtClean="0"/>
              <a:t> - Unless otherwise noted, information in this page is accurate as of January 1, 2014</a:t>
            </a:r>
            <a:endParaRPr lang="en-US" sz="1000" dirty="0"/>
          </a:p>
        </p:txBody>
      </p:sp>
      <p:pic>
        <p:nvPicPr>
          <p:cNvPr id="6" name="Picture 5"/>
          <p:cNvPicPr>
            <a:picLocks noChangeAspect="1"/>
          </p:cNvPicPr>
          <p:nvPr/>
        </p:nvPicPr>
        <p:blipFill rotWithShape="1">
          <a:blip r:embed="rId3"/>
          <a:srcRect l="20074" t="15800" r="31820" b="5502"/>
          <a:stretch/>
        </p:blipFill>
        <p:spPr>
          <a:xfrm>
            <a:off x="4572000" y="762000"/>
            <a:ext cx="4169598" cy="4462000"/>
          </a:xfrm>
          <a:prstGeom prst="rect">
            <a:avLst/>
          </a:prstGeom>
        </p:spPr>
      </p:pic>
      <p:pic>
        <p:nvPicPr>
          <p:cNvPr id="7" name="Picture 3"/>
          <p:cNvPicPr>
            <a:picLocks noChangeAspect="1"/>
          </p:cNvPicPr>
          <p:nvPr/>
        </p:nvPicPr>
        <p:blipFill rotWithShape="1">
          <a:blip r:embed="rId4">
            <a:extLst>
              <a:ext uri="{28A0092B-C50C-407E-A947-70E740481C1C}">
                <a14:useLocalDpi xmlns:a14="http://schemas.microsoft.com/office/drawing/2010/main" val="0"/>
              </a:ext>
            </a:extLst>
          </a:blip>
          <a:srcRect l="17244" t="29815" r="19760" b="39510"/>
          <a:stretch/>
        </p:blipFill>
        <p:spPr bwMode="auto">
          <a:xfrm>
            <a:off x="4419600" y="5867400"/>
            <a:ext cx="4680360" cy="59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06786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425612" y="0"/>
            <a:ext cx="5271719" cy="3272600"/>
          </a:xfrm>
          <a:prstGeom prst="rect">
            <a:avLst/>
          </a:prstGeom>
        </p:spPr>
      </p:pic>
      <p:sp>
        <p:nvSpPr>
          <p:cNvPr id="2" name="Title 1"/>
          <p:cNvSpPr>
            <a:spLocks noGrp="1"/>
          </p:cNvSpPr>
          <p:nvPr>
            <p:ph type="title"/>
          </p:nvPr>
        </p:nvSpPr>
        <p:spPr>
          <a:xfrm>
            <a:off x="76200" y="64737"/>
            <a:ext cx="3200400" cy="1459263"/>
          </a:xfrm>
        </p:spPr>
        <p:txBody>
          <a:bodyPr/>
          <a:lstStyle/>
          <a:p>
            <a:r>
              <a:rPr lang="en-US" sz="4000" dirty="0" smtClean="0">
                <a:latin typeface="Arial Rounded MT Bold"/>
                <a:cs typeface="Arial Rounded MT Bold"/>
              </a:rPr>
              <a:t>GDP/Population</a:t>
            </a:r>
            <a:endParaRPr lang="en-US" sz="4000" dirty="0">
              <a:latin typeface="Arial Rounded MT Bold"/>
              <a:cs typeface="Arial Rounded MT Bold"/>
            </a:endParaRPr>
          </a:p>
        </p:txBody>
      </p:sp>
      <p:sp>
        <p:nvSpPr>
          <p:cNvPr id="3" name="Content Placeholder 2"/>
          <p:cNvSpPr>
            <a:spLocks noGrp="1"/>
          </p:cNvSpPr>
          <p:nvPr>
            <p:ph idx="1"/>
          </p:nvPr>
        </p:nvSpPr>
        <p:spPr>
          <a:xfrm>
            <a:off x="228600" y="1744662"/>
            <a:ext cx="2678969" cy="4351338"/>
          </a:xfrm>
        </p:spPr>
        <p:txBody>
          <a:bodyPr>
            <a:normAutofit/>
          </a:bodyPr>
          <a:lstStyle/>
          <a:p>
            <a:r>
              <a:rPr lang="en-US" sz="1800" dirty="0" smtClean="0"/>
              <a:t>Luxembourg-10.27x world</a:t>
            </a:r>
          </a:p>
          <a:p>
            <a:r>
              <a:rPr lang="en-US" sz="1800" dirty="0" smtClean="0"/>
              <a:t>United states-  5.02x world</a:t>
            </a:r>
          </a:p>
        </p:txBody>
      </p:sp>
      <p:pic>
        <p:nvPicPr>
          <p:cNvPr id="7" name="Picture 6"/>
          <p:cNvPicPr>
            <a:picLocks noChangeAspect="1"/>
          </p:cNvPicPr>
          <p:nvPr/>
        </p:nvPicPr>
        <p:blipFill>
          <a:blip r:embed="rId3"/>
          <a:stretch>
            <a:fillRect/>
          </a:stretch>
        </p:blipFill>
        <p:spPr>
          <a:xfrm>
            <a:off x="3209566" y="3191125"/>
            <a:ext cx="6165056" cy="3283600"/>
          </a:xfrm>
          <a:prstGeom prst="rect">
            <a:avLst/>
          </a:prstGeom>
        </p:spPr>
      </p:pic>
      <p:pic>
        <p:nvPicPr>
          <p:cNvPr id="6" name="Picture 5"/>
          <p:cNvPicPr>
            <a:picLocks noChangeAspect="1"/>
          </p:cNvPicPr>
          <p:nvPr/>
        </p:nvPicPr>
        <p:blipFill>
          <a:blip r:embed="rId4"/>
          <a:stretch>
            <a:fillRect/>
          </a:stretch>
        </p:blipFill>
        <p:spPr>
          <a:xfrm>
            <a:off x="193826" y="3191125"/>
            <a:ext cx="3113794" cy="3241328"/>
          </a:xfrm>
          <a:prstGeom prst="rect">
            <a:avLst/>
          </a:prstGeom>
        </p:spPr>
      </p:pic>
      <p:sp>
        <p:nvSpPr>
          <p:cNvPr id="4" name="Rectangle 3"/>
          <p:cNvSpPr/>
          <p:nvPr/>
        </p:nvSpPr>
        <p:spPr>
          <a:xfrm>
            <a:off x="2788276" y="6360543"/>
            <a:ext cx="4572000" cy="430887"/>
          </a:xfrm>
          <a:prstGeom prst="rect">
            <a:avLst/>
          </a:prstGeom>
        </p:spPr>
        <p:txBody>
          <a:bodyPr>
            <a:spAutoFit/>
          </a:bodyPr>
          <a:lstStyle/>
          <a:p>
            <a:r>
              <a:rPr lang="en-US" sz="1100" dirty="0">
                <a:hlinkClick r:id="rId5"/>
              </a:rPr>
              <a:t>http://</a:t>
            </a:r>
            <a:r>
              <a:rPr lang="en-US" sz="1100" dirty="0" smtClean="0">
                <a:hlinkClick r:id="rId5"/>
              </a:rPr>
              <a:t>statisticstimes.com/economy/world-gdp-capita-ranking.php</a:t>
            </a:r>
            <a:endParaRPr lang="en-US" sz="1100" dirty="0" smtClean="0"/>
          </a:p>
          <a:p>
            <a:r>
              <a:rPr lang="en-US" sz="1100" dirty="0" smtClean="0"/>
              <a:t>Source: International Monetary Fund World Economic Outlook</a:t>
            </a:r>
            <a:endParaRPr lang="en-US" sz="1100" dirty="0"/>
          </a:p>
        </p:txBody>
      </p:sp>
      <p:pic>
        <p:nvPicPr>
          <p:cNvPr id="8" name="Picture 3"/>
          <p:cNvPicPr>
            <a:picLocks noChangeAspect="1"/>
          </p:cNvPicPr>
          <p:nvPr/>
        </p:nvPicPr>
        <p:blipFill rotWithShape="1">
          <a:blip r:embed="rId6">
            <a:extLst>
              <a:ext uri="{28A0092B-C50C-407E-A947-70E740481C1C}">
                <a14:useLocalDpi xmlns:a14="http://schemas.microsoft.com/office/drawing/2010/main" val="0"/>
              </a:ext>
            </a:extLst>
          </a:blip>
          <a:srcRect l="17244" t="29815" r="19760" b="39510"/>
          <a:stretch/>
        </p:blipFill>
        <p:spPr bwMode="auto">
          <a:xfrm>
            <a:off x="3657600" y="2590800"/>
            <a:ext cx="4680360" cy="59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973551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9144000" cy="6858000"/>
          </a:xfrm>
          <a:prstGeom prst="rect">
            <a:avLst/>
          </a:prstGeom>
        </p:spPr>
      </p:pic>
    </p:spTree>
    <p:extLst>
      <p:ext uri="{BB962C8B-B14F-4D97-AF65-F5344CB8AC3E}">
        <p14:creationId xmlns:p14="http://schemas.microsoft.com/office/powerpoint/2010/main" val="895685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Rounded MT Bold"/>
                <a:cs typeface="Arial Rounded MT Bold"/>
              </a:rPr>
              <a:t>GDP/Population</a:t>
            </a:r>
            <a:endParaRPr lang="en-US" dirty="0">
              <a:latin typeface="Arial Rounded MT Bold"/>
              <a:cs typeface="Arial Rounded MT Bold"/>
            </a:endParaRPr>
          </a:p>
        </p:txBody>
      </p:sp>
      <p:sp>
        <p:nvSpPr>
          <p:cNvPr id="3" name="Content Placeholder 2"/>
          <p:cNvSpPr>
            <a:spLocks noGrp="1"/>
          </p:cNvSpPr>
          <p:nvPr>
            <p:ph idx="1"/>
          </p:nvPr>
        </p:nvSpPr>
        <p:spPr>
          <a:xfrm>
            <a:off x="685800" y="990600"/>
            <a:ext cx="7772400" cy="4876800"/>
          </a:xfrm>
        </p:spPr>
        <p:txBody>
          <a:bodyPr/>
          <a:lstStyle/>
          <a:p>
            <a:r>
              <a:rPr lang="en-US" dirty="0" smtClean="0">
                <a:latin typeface="Arial Rounded MT Bold"/>
                <a:cs typeface="Arial Rounded MT Bold"/>
              </a:rPr>
              <a:t>Affluence- average consumption of each person in the population</a:t>
            </a:r>
          </a:p>
          <a:p>
            <a:pPr lvl="1"/>
            <a:r>
              <a:rPr lang="en-US" dirty="0" smtClean="0">
                <a:latin typeface="Arial Rounded MT Bold"/>
                <a:cs typeface="Arial Rounded MT Bold"/>
              </a:rPr>
              <a:t>It is assumed that as the GDP increases, consumption of good/services/energy will increase</a:t>
            </a:r>
            <a:endParaRPr lang="en-US" dirty="0">
              <a:latin typeface="Arial Rounded MT Bold"/>
              <a:cs typeface="Arial Rounded MT Bold"/>
            </a:endParaRPr>
          </a:p>
        </p:txBody>
      </p:sp>
      <p:pic>
        <p:nvPicPr>
          <p:cNvPr id="4" name="Picture 3"/>
          <p:cNvPicPr>
            <a:picLocks noChangeAspect="1"/>
          </p:cNvPicPr>
          <p:nvPr/>
        </p:nvPicPr>
        <p:blipFill>
          <a:blip r:embed="rId2"/>
          <a:stretch>
            <a:fillRect/>
          </a:stretch>
        </p:blipFill>
        <p:spPr>
          <a:xfrm>
            <a:off x="2109429" y="3095035"/>
            <a:ext cx="4014788" cy="2933700"/>
          </a:xfrm>
          <a:prstGeom prst="rect">
            <a:avLst/>
          </a:prstGeom>
        </p:spPr>
      </p:pic>
      <p:sp>
        <p:nvSpPr>
          <p:cNvPr id="5" name="Rectangle 4"/>
          <p:cNvSpPr/>
          <p:nvPr/>
        </p:nvSpPr>
        <p:spPr>
          <a:xfrm>
            <a:off x="2286000" y="6472501"/>
            <a:ext cx="4572000" cy="276999"/>
          </a:xfrm>
          <a:prstGeom prst="rect">
            <a:avLst/>
          </a:prstGeom>
        </p:spPr>
        <p:txBody>
          <a:bodyPr>
            <a:spAutoFit/>
          </a:bodyPr>
          <a:lstStyle/>
          <a:p>
            <a:r>
              <a:rPr lang="en-US" sz="1200" dirty="0"/>
              <a:t>http://</a:t>
            </a:r>
            <a:r>
              <a:rPr lang="en-US" sz="1200" dirty="0" smtClean="0"/>
              <a:t>www.imf.org/external/pubs/ft/weo/2015/01/weodata</a:t>
            </a:r>
            <a:endParaRPr lang="en-US" dirty="0"/>
          </a:p>
        </p:txBody>
      </p:sp>
      <p:sp>
        <p:nvSpPr>
          <p:cNvPr id="6" name="Rectangle 5"/>
          <p:cNvSpPr/>
          <p:nvPr/>
        </p:nvSpPr>
        <p:spPr>
          <a:xfrm>
            <a:off x="2286000" y="6195502"/>
            <a:ext cx="4572000" cy="276999"/>
          </a:xfrm>
          <a:prstGeom prst="rect">
            <a:avLst/>
          </a:prstGeom>
        </p:spPr>
        <p:txBody>
          <a:bodyPr>
            <a:spAutoFit/>
          </a:bodyPr>
          <a:lstStyle/>
          <a:p>
            <a:r>
              <a:rPr lang="en-US" sz="1200" dirty="0"/>
              <a:t>http://statisticstimes.com/economy/world-gdp-capita-ranking.php</a:t>
            </a:r>
          </a:p>
        </p:txBody>
      </p:sp>
      <p:pic>
        <p:nvPicPr>
          <p:cNvPr id="7" name="Picture 3"/>
          <p:cNvPicPr>
            <a:picLocks noChangeAspect="1"/>
          </p:cNvPicPr>
          <p:nvPr/>
        </p:nvPicPr>
        <p:blipFill rotWithShape="1">
          <a:blip r:embed="rId3">
            <a:extLst>
              <a:ext uri="{28A0092B-C50C-407E-A947-70E740481C1C}">
                <a14:useLocalDpi xmlns:a14="http://schemas.microsoft.com/office/drawing/2010/main" val="0"/>
              </a:ext>
            </a:extLst>
          </a:blip>
          <a:srcRect l="17244" t="29815" r="19760" b="39510"/>
          <a:stretch/>
        </p:blipFill>
        <p:spPr bwMode="auto">
          <a:xfrm>
            <a:off x="4463640" y="5715000"/>
            <a:ext cx="4680360" cy="59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264151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34400" cy="762000"/>
          </a:xfrm>
        </p:spPr>
        <p:txBody>
          <a:bodyPr/>
          <a:lstStyle/>
          <a:p>
            <a:r>
              <a:rPr lang="en-US" sz="5400" dirty="0" smtClean="0">
                <a:latin typeface="Arial Rounded MT Bold"/>
                <a:cs typeface="Arial Rounded MT Bold"/>
              </a:rPr>
              <a:t>Energy/GDP</a:t>
            </a:r>
            <a:endParaRPr lang="en-US" sz="5400" dirty="0">
              <a:latin typeface="Arial Rounded MT Bold"/>
              <a:cs typeface="Arial Rounded MT Bold"/>
            </a:endParaRPr>
          </a:p>
        </p:txBody>
      </p:sp>
      <p:sp>
        <p:nvSpPr>
          <p:cNvPr id="3" name="Content Placeholder 2"/>
          <p:cNvSpPr>
            <a:spLocks noGrp="1"/>
          </p:cNvSpPr>
          <p:nvPr>
            <p:ph idx="1"/>
          </p:nvPr>
        </p:nvSpPr>
        <p:spPr>
          <a:xfrm>
            <a:off x="207447" y="3375359"/>
            <a:ext cx="3037042" cy="1002980"/>
          </a:xfrm>
        </p:spPr>
        <p:txBody>
          <a:bodyPr>
            <a:noAutofit/>
          </a:bodyPr>
          <a:lstStyle/>
          <a:p>
            <a:r>
              <a:rPr lang="en-US" sz="1800" dirty="0" smtClean="0">
                <a:latin typeface="Arial Rounded MT Bold"/>
                <a:cs typeface="Arial Rounded MT Bold"/>
              </a:rPr>
              <a:t>The energy intensity required to produce a unit of GDP is falling in most countries of the world</a:t>
            </a:r>
          </a:p>
        </p:txBody>
      </p:sp>
      <p:pic>
        <p:nvPicPr>
          <p:cNvPr id="6" name="Picture 5"/>
          <p:cNvPicPr>
            <a:picLocks noChangeAspect="1"/>
          </p:cNvPicPr>
          <p:nvPr/>
        </p:nvPicPr>
        <p:blipFill>
          <a:blip r:embed="rId2"/>
          <a:stretch>
            <a:fillRect/>
          </a:stretch>
        </p:blipFill>
        <p:spPr>
          <a:xfrm>
            <a:off x="207447" y="914400"/>
            <a:ext cx="2886656" cy="2317492"/>
          </a:xfrm>
          <a:prstGeom prst="rect">
            <a:avLst/>
          </a:prstGeom>
        </p:spPr>
      </p:pic>
      <p:pic>
        <p:nvPicPr>
          <p:cNvPr id="7" name="Picture 6"/>
          <p:cNvPicPr>
            <a:picLocks noChangeAspect="1"/>
          </p:cNvPicPr>
          <p:nvPr/>
        </p:nvPicPr>
        <p:blipFill>
          <a:blip r:embed="rId3"/>
          <a:stretch>
            <a:fillRect/>
          </a:stretch>
        </p:blipFill>
        <p:spPr>
          <a:xfrm>
            <a:off x="3194831" y="914400"/>
            <a:ext cx="2973174" cy="2317492"/>
          </a:xfrm>
          <a:prstGeom prst="rect">
            <a:avLst/>
          </a:prstGeom>
        </p:spPr>
      </p:pic>
      <p:pic>
        <p:nvPicPr>
          <p:cNvPr id="8" name="Picture 7"/>
          <p:cNvPicPr>
            <a:picLocks noChangeAspect="1"/>
          </p:cNvPicPr>
          <p:nvPr/>
        </p:nvPicPr>
        <p:blipFill>
          <a:blip r:embed="rId4"/>
          <a:stretch>
            <a:fillRect/>
          </a:stretch>
        </p:blipFill>
        <p:spPr>
          <a:xfrm>
            <a:off x="6168004" y="914400"/>
            <a:ext cx="2975996" cy="2317492"/>
          </a:xfrm>
          <a:prstGeom prst="rect">
            <a:avLst/>
          </a:prstGeom>
        </p:spPr>
      </p:pic>
      <p:sp>
        <p:nvSpPr>
          <p:cNvPr id="9" name="TextBox 8"/>
          <p:cNvSpPr txBox="1"/>
          <p:nvPr/>
        </p:nvSpPr>
        <p:spPr>
          <a:xfrm>
            <a:off x="3124200" y="3375360"/>
            <a:ext cx="3043805" cy="3693319"/>
          </a:xfrm>
          <a:prstGeom prst="rect">
            <a:avLst/>
          </a:prstGeom>
          <a:noFill/>
        </p:spPr>
        <p:txBody>
          <a:bodyPr wrap="square" rtlCol="0">
            <a:spAutoFit/>
          </a:bodyPr>
          <a:lstStyle/>
          <a:p>
            <a:pPr marL="285750" indent="-285750">
              <a:buFont typeface="Arial" panose="020B0604020202020204" pitchFamily="34" charset="0"/>
              <a:buChar char="•"/>
            </a:pPr>
            <a:r>
              <a:rPr lang="en-US" sz="1800" dirty="0" smtClean="0">
                <a:latin typeface="Arial Rounded MT Bold"/>
                <a:cs typeface="Arial Rounded MT Bold"/>
              </a:rPr>
              <a:t>China GDP </a:t>
            </a:r>
            <a:r>
              <a:rPr lang="en-US" sz="1800" dirty="0">
                <a:latin typeface="Arial Rounded MT Bold"/>
                <a:cs typeface="Arial Rounded MT Bold"/>
              </a:rPr>
              <a:t>grew by about 10% a year between 1980 and 2005, while energy use grew by a little less than 6% per </a:t>
            </a:r>
            <a:r>
              <a:rPr lang="en-US" sz="1800" dirty="0" smtClean="0">
                <a:latin typeface="Arial Rounded MT Bold"/>
                <a:cs typeface="Arial Rounded MT Bold"/>
              </a:rPr>
              <a:t>year</a:t>
            </a:r>
          </a:p>
          <a:p>
            <a:pPr marL="285750" indent="-285750">
              <a:buFont typeface="Arial" panose="020B0604020202020204" pitchFamily="34" charset="0"/>
              <a:buChar char="•"/>
            </a:pPr>
            <a:r>
              <a:rPr lang="en-US" sz="1800" dirty="0">
                <a:latin typeface="Arial Rounded MT Bold"/>
                <a:cs typeface="Arial Rounded MT Bold"/>
              </a:rPr>
              <a:t>Between 2005 and 2010, real GDP continued to grow by about 10% per year, while energy use grew by about 7.5% per year</a:t>
            </a:r>
            <a:endParaRPr lang="en-US" sz="1800" dirty="0" smtClean="0">
              <a:latin typeface="Arial Rounded MT Bold"/>
              <a:cs typeface="Arial Rounded MT Bold"/>
            </a:endParaRPr>
          </a:p>
          <a:p>
            <a:pPr marL="285750" indent="-285750">
              <a:buFont typeface="Arial" panose="020B0604020202020204" pitchFamily="34" charset="0"/>
              <a:buChar char="•"/>
            </a:pPr>
            <a:endParaRPr lang="en-US" sz="1800" dirty="0">
              <a:latin typeface="Arial Rounded MT Bold"/>
              <a:cs typeface="Arial Rounded MT Bold"/>
            </a:endParaRPr>
          </a:p>
        </p:txBody>
      </p:sp>
      <p:sp>
        <p:nvSpPr>
          <p:cNvPr id="10" name="TextBox 9"/>
          <p:cNvSpPr txBox="1"/>
          <p:nvPr/>
        </p:nvSpPr>
        <p:spPr>
          <a:xfrm>
            <a:off x="6228695" y="3375793"/>
            <a:ext cx="2915306" cy="1754327"/>
          </a:xfrm>
          <a:prstGeom prst="rect">
            <a:avLst/>
          </a:prstGeom>
          <a:noFill/>
        </p:spPr>
        <p:txBody>
          <a:bodyPr wrap="square" rtlCol="0">
            <a:spAutoFit/>
          </a:bodyPr>
          <a:lstStyle/>
          <a:p>
            <a:pPr marL="285750" indent="-285750">
              <a:buFont typeface="Arial" panose="020B0604020202020204" pitchFamily="34" charset="0"/>
              <a:buChar char="•"/>
            </a:pPr>
            <a:r>
              <a:rPr lang="en-US" sz="1800" dirty="0">
                <a:latin typeface="Arial Rounded MT Bold"/>
                <a:cs typeface="Arial Rounded MT Bold"/>
              </a:rPr>
              <a:t>Up until 2005, the USA was able to increase real GDP by 3% per year, while increasing energy use by only 1% per year</a:t>
            </a:r>
          </a:p>
        </p:txBody>
      </p:sp>
      <p:pic>
        <p:nvPicPr>
          <p:cNvPr id="11" name="Picture 3"/>
          <p:cNvPicPr>
            <a:picLocks noChangeAspect="1"/>
          </p:cNvPicPr>
          <p:nvPr/>
        </p:nvPicPr>
        <p:blipFill rotWithShape="1">
          <a:blip r:embed="rId5">
            <a:extLst>
              <a:ext uri="{28A0092B-C50C-407E-A947-70E740481C1C}">
                <a14:useLocalDpi xmlns:a14="http://schemas.microsoft.com/office/drawing/2010/main" val="0"/>
              </a:ext>
            </a:extLst>
          </a:blip>
          <a:srcRect l="17244" t="29815" r="19760" b="39510"/>
          <a:stretch/>
        </p:blipFill>
        <p:spPr bwMode="auto">
          <a:xfrm>
            <a:off x="23217" y="5893700"/>
            <a:ext cx="3405783" cy="43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14422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733800" y="5334000"/>
            <a:ext cx="987758" cy="307777"/>
          </a:xfrm>
          <a:prstGeom prst="rect">
            <a:avLst/>
          </a:prstGeom>
        </p:spPr>
        <p:txBody>
          <a:bodyPr wrap="none">
            <a:spAutoFit/>
          </a:bodyPr>
          <a:lstStyle/>
          <a:p>
            <a:r>
              <a:rPr lang="en-US" sz="1400" dirty="0"/>
              <a:t>2014 IPCC</a:t>
            </a:r>
          </a:p>
        </p:txBody>
      </p:sp>
      <p:pic>
        <p:nvPicPr>
          <p:cNvPr id="9" name="Picture 8"/>
          <p:cNvPicPr>
            <a:picLocks noChangeAspect="1"/>
          </p:cNvPicPr>
          <p:nvPr/>
        </p:nvPicPr>
        <p:blipFill rotWithShape="1">
          <a:blip r:embed="rId2"/>
          <a:srcRect l="19547" t="10243" r="26378" b="32683"/>
          <a:stretch/>
        </p:blipFill>
        <p:spPr>
          <a:xfrm>
            <a:off x="1600200" y="1219200"/>
            <a:ext cx="5276850" cy="4175075"/>
          </a:xfrm>
          <a:prstGeom prst="rect">
            <a:avLst/>
          </a:prstGeom>
        </p:spPr>
      </p:pic>
      <p:sp>
        <p:nvSpPr>
          <p:cNvPr id="4" name="Title 1"/>
          <p:cNvSpPr>
            <a:spLocks noGrp="1"/>
          </p:cNvSpPr>
          <p:nvPr>
            <p:ph type="title"/>
          </p:nvPr>
        </p:nvSpPr>
        <p:spPr>
          <a:xfrm>
            <a:off x="304800" y="0"/>
            <a:ext cx="8534400" cy="762000"/>
          </a:xfrm>
        </p:spPr>
        <p:txBody>
          <a:bodyPr/>
          <a:lstStyle/>
          <a:p>
            <a:r>
              <a:rPr lang="en-US" sz="5400" dirty="0" smtClean="0">
                <a:latin typeface="Arial Rounded MT Bold"/>
                <a:cs typeface="Arial Rounded MT Bold"/>
              </a:rPr>
              <a:t>CO2/Energy</a:t>
            </a:r>
            <a:endParaRPr lang="en-US" sz="5400" dirty="0">
              <a:latin typeface="Arial Rounded MT Bold"/>
              <a:cs typeface="Arial Rounded MT Bold"/>
            </a:endParaRPr>
          </a:p>
        </p:txBody>
      </p:sp>
      <p:pic>
        <p:nvPicPr>
          <p:cNvPr id="5" name="Picture 3"/>
          <p:cNvPicPr>
            <a:picLocks noChangeAspect="1"/>
          </p:cNvPicPr>
          <p:nvPr/>
        </p:nvPicPr>
        <p:blipFill rotWithShape="1">
          <a:blip r:embed="rId3">
            <a:extLst>
              <a:ext uri="{28A0092B-C50C-407E-A947-70E740481C1C}">
                <a14:useLocalDpi xmlns:a14="http://schemas.microsoft.com/office/drawing/2010/main" val="0"/>
              </a:ext>
            </a:extLst>
          </a:blip>
          <a:srcRect l="17244" t="29815" r="19760" b="39510"/>
          <a:stretch/>
        </p:blipFill>
        <p:spPr bwMode="auto">
          <a:xfrm>
            <a:off x="1828800" y="5943600"/>
            <a:ext cx="4680360" cy="59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76210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1782" t="11048" r="27761" b="8319"/>
          <a:stretch/>
        </p:blipFill>
        <p:spPr>
          <a:xfrm>
            <a:off x="233103" y="810475"/>
            <a:ext cx="6181859" cy="5303571"/>
          </a:xfrm>
          <a:prstGeom prst="rect">
            <a:avLst/>
          </a:prstGeom>
        </p:spPr>
      </p:pic>
      <p:sp>
        <p:nvSpPr>
          <p:cNvPr id="7" name="Rectangle 6"/>
          <p:cNvSpPr/>
          <p:nvPr/>
        </p:nvSpPr>
        <p:spPr>
          <a:xfrm>
            <a:off x="76200" y="6172200"/>
            <a:ext cx="4572000" cy="523220"/>
          </a:xfrm>
          <a:prstGeom prst="rect">
            <a:avLst/>
          </a:prstGeom>
        </p:spPr>
        <p:txBody>
          <a:bodyPr>
            <a:spAutoFit/>
          </a:bodyPr>
          <a:lstStyle/>
          <a:p>
            <a:r>
              <a:rPr lang="en-US" sz="1400" dirty="0"/>
              <a:t>Source: IPCC, 2011: IPCC Special Report on Renewable Energy Sources and Climate Change Mitigation</a:t>
            </a:r>
          </a:p>
        </p:txBody>
      </p:sp>
      <p:sp>
        <p:nvSpPr>
          <p:cNvPr id="3" name="TextBox 2"/>
          <p:cNvSpPr txBox="1"/>
          <p:nvPr/>
        </p:nvSpPr>
        <p:spPr>
          <a:xfrm>
            <a:off x="6705600" y="381000"/>
            <a:ext cx="2362200" cy="6001642"/>
          </a:xfrm>
          <a:prstGeom prst="rect">
            <a:avLst/>
          </a:prstGeom>
          <a:noFill/>
        </p:spPr>
        <p:txBody>
          <a:bodyPr wrap="square" rtlCol="0">
            <a:spAutoFit/>
          </a:bodyPr>
          <a:lstStyle/>
          <a:p>
            <a:pPr algn="ctr"/>
            <a:r>
              <a:rPr lang="en-US" u="sng" dirty="0">
                <a:latin typeface="Arial Rounded MT Bold"/>
                <a:cs typeface="Arial Rounded MT Bold"/>
              </a:rPr>
              <a:t>l</a:t>
            </a:r>
            <a:r>
              <a:rPr lang="en-US" u="sng" dirty="0" smtClean="0">
                <a:latin typeface="Arial Rounded MT Bold"/>
                <a:cs typeface="Arial Rounded MT Bold"/>
              </a:rPr>
              <a:t>bs. CO2e/kWh</a:t>
            </a:r>
            <a:endParaRPr lang="en-US" u="sng" dirty="0">
              <a:latin typeface="Arial Rounded MT Bold"/>
              <a:cs typeface="Arial Rounded MT Bold"/>
            </a:endParaRPr>
          </a:p>
          <a:p>
            <a:pPr marL="285750" indent="-285750">
              <a:buFont typeface="Arial" panose="020B0604020202020204" pitchFamily="34" charset="0"/>
              <a:buChar char="•"/>
            </a:pPr>
            <a:r>
              <a:rPr lang="en-US" dirty="0" smtClean="0">
                <a:latin typeface="Arial Rounded MT Bold"/>
                <a:cs typeface="Arial Rounded MT Bold"/>
              </a:rPr>
              <a:t>Natural Gas: 0.6-2 </a:t>
            </a:r>
          </a:p>
          <a:p>
            <a:endParaRPr lang="en-US" dirty="0" smtClean="0">
              <a:latin typeface="Arial Rounded MT Bold"/>
              <a:cs typeface="Arial Rounded MT Bold"/>
            </a:endParaRPr>
          </a:p>
          <a:p>
            <a:pPr marL="285750" indent="-285750">
              <a:buFont typeface="Arial" panose="020B0604020202020204" pitchFamily="34" charset="0"/>
              <a:buChar char="•"/>
            </a:pPr>
            <a:r>
              <a:rPr lang="en-US" dirty="0" smtClean="0">
                <a:latin typeface="Arial Rounded MT Bold"/>
                <a:cs typeface="Arial Rounded MT Bold"/>
              </a:rPr>
              <a:t>Coal: 1.4-3.6 lbs. </a:t>
            </a:r>
          </a:p>
          <a:p>
            <a:endParaRPr lang="en-US" dirty="0" smtClean="0">
              <a:latin typeface="Arial Rounded MT Bold"/>
              <a:cs typeface="Arial Rounded MT Bold"/>
            </a:endParaRPr>
          </a:p>
          <a:p>
            <a:pPr marL="285750" indent="-285750">
              <a:buFont typeface="Arial" panose="020B0604020202020204" pitchFamily="34" charset="0"/>
              <a:buChar char="•"/>
            </a:pPr>
            <a:r>
              <a:rPr lang="en-US" dirty="0">
                <a:latin typeface="Arial Rounded MT Bold"/>
                <a:cs typeface="Arial Rounded MT Bold"/>
              </a:rPr>
              <a:t>W</a:t>
            </a:r>
            <a:r>
              <a:rPr lang="en-US" dirty="0" smtClean="0">
                <a:latin typeface="Arial Rounded MT Bold"/>
                <a:cs typeface="Arial Rounded MT Bold"/>
              </a:rPr>
              <a:t>ind 0.02 </a:t>
            </a:r>
            <a:r>
              <a:rPr lang="en-US" dirty="0">
                <a:latin typeface="Arial Rounded MT Bold"/>
                <a:cs typeface="Arial Rounded MT Bold"/>
              </a:rPr>
              <a:t>to </a:t>
            </a:r>
            <a:r>
              <a:rPr lang="en-US" dirty="0" smtClean="0">
                <a:latin typeface="Arial Rounded MT Bold"/>
                <a:cs typeface="Arial Rounded MT Bold"/>
              </a:rPr>
              <a:t>0.04</a:t>
            </a:r>
          </a:p>
          <a:p>
            <a:pPr marL="285750" indent="-285750">
              <a:buFont typeface="Arial" panose="020B0604020202020204" pitchFamily="34" charset="0"/>
              <a:buChar char="•"/>
            </a:pPr>
            <a:endParaRPr lang="en-US" dirty="0" smtClean="0">
              <a:latin typeface="Arial Rounded MT Bold"/>
              <a:cs typeface="Arial Rounded MT Bold"/>
            </a:endParaRPr>
          </a:p>
          <a:p>
            <a:pPr marL="285750" indent="-285750">
              <a:buFont typeface="Arial" panose="020B0604020202020204" pitchFamily="34" charset="0"/>
              <a:buChar char="•"/>
            </a:pPr>
            <a:r>
              <a:rPr lang="en-US" dirty="0">
                <a:latin typeface="Arial Rounded MT Bold"/>
                <a:cs typeface="Arial Rounded MT Bold"/>
              </a:rPr>
              <a:t>S</a:t>
            </a:r>
            <a:r>
              <a:rPr lang="en-US" dirty="0" smtClean="0">
                <a:latin typeface="Arial Rounded MT Bold"/>
                <a:cs typeface="Arial Rounded MT Bold"/>
              </a:rPr>
              <a:t>olar </a:t>
            </a:r>
            <a:r>
              <a:rPr lang="en-US" dirty="0">
                <a:latin typeface="Arial Rounded MT Bold"/>
                <a:cs typeface="Arial Rounded MT Bold"/>
              </a:rPr>
              <a:t>0.07 to </a:t>
            </a:r>
            <a:r>
              <a:rPr lang="en-US" dirty="0" smtClean="0">
                <a:latin typeface="Arial Rounded MT Bold"/>
                <a:cs typeface="Arial Rounded MT Bold"/>
              </a:rPr>
              <a:t>0.2</a:t>
            </a:r>
            <a:br>
              <a:rPr lang="en-US" dirty="0" smtClean="0">
                <a:latin typeface="Arial Rounded MT Bold"/>
                <a:cs typeface="Arial Rounded MT Bold"/>
              </a:rPr>
            </a:br>
            <a:endParaRPr lang="en-US" dirty="0" smtClean="0">
              <a:latin typeface="Arial Rounded MT Bold"/>
              <a:cs typeface="Arial Rounded MT Bold"/>
            </a:endParaRPr>
          </a:p>
          <a:p>
            <a:pPr marL="285750" indent="-285750">
              <a:buFont typeface="Arial" panose="020B0604020202020204" pitchFamily="34" charset="0"/>
              <a:buChar char="•"/>
            </a:pPr>
            <a:r>
              <a:rPr lang="en-US" dirty="0">
                <a:latin typeface="Arial Rounded MT Bold"/>
                <a:cs typeface="Arial Rounded MT Bold"/>
              </a:rPr>
              <a:t>G</a:t>
            </a:r>
            <a:r>
              <a:rPr lang="en-US" dirty="0" smtClean="0">
                <a:latin typeface="Arial Rounded MT Bold"/>
                <a:cs typeface="Arial Rounded MT Bold"/>
              </a:rPr>
              <a:t>eothermal </a:t>
            </a:r>
            <a:r>
              <a:rPr lang="en-US" dirty="0">
                <a:latin typeface="Arial Rounded MT Bold"/>
                <a:cs typeface="Arial Rounded MT Bold"/>
              </a:rPr>
              <a:t>0.1 to </a:t>
            </a:r>
            <a:r>
              <a:rPr lang="en-US" dirty="0" smtClean="0">
                <a:latin typeface="Arial Rounded MT Bold"/>
                <a:cs typeface="Arial Rounded MT Bold"/>
              </a:rPr>
              <a:t>0.2</a:t>
            </a:r>
          </a:p>
          <a:p>
            <a:pPr marL="285750" indent="-285750">
              <a:buFont typeface="Arial" panose="020B0604020202020204" pitchFamily="34" charset="0"/>
              <a:buChar char="•"/>
            </a:pPr>
            <a:endParaRPr lang="en-US" dirty="0">
              <a:latin typeface="Arial Rounded MT Bold"/>
              <a:cs typeface="Arial Rounded MT Bold"/>
            </a:endParaRPr>
          </a:p>
        </p:txBody>
      </p:sp>
      <p:sp>
        <p:nvSpPr>
          <p:cNvPr id="8" name="Title 1"/>
          <p:cNvSpPr>
            <a:spLocks noGrp="1"/>
          </p:cNvSpPr>
          <p:nvPr>
            <p:ph type="title"/>
          </p:nvPr>
        </p:nvSpPr>
        <p:spPr>
          <a:xfrm>
            <a:off x="304800" y="0"/>
            <a:ext cx="6477000" cy="762000"/>
          </a:xfrm>
        </p:spPr>
        <p:txBody>
          <a:bodyPr/>
          <a:lstStyle/>
          <a:p>
            <a:r>
              <a:rPr lang="en-US" sz="5400" dirty="0" smtClean="0">
                <a:latin typeface="Arial Rounded MT Bold"/>
                <a:cs typeface="Arial Rounded MT Bold"/>
              </a:rPr>
              <a:t>CO2/Energy</a:t>
            </a:r>
            <a:endParaRPr lang="en-US" sz="5400" dirty="0">
              <a:latin typeface="Arial Rounded MT Bold"/>
              <a:cs typeface="Arial Rounded MT Bold"/>
            </a:endParaRPr>
          </a:p>
        </p:txBody>
      </p:sp>
      <p:pic>
        <p:nvPicPr>
          <p:cNvPr id="10" name="Picture 3"/>
          <p:cNvPicPr>
            <a:picLocks noChangeAspect="1"/>
          </p:cNvPicPr>
          <p:nvPr/>
        </p:nvPicPr>
        <p:blipFill rotWithShape="1">
          <a:blip r:embed="rId3">
            <a:extLst>
              <a:ext uri="{28A0092B-C50C-407E-A947-70E740481C1C}">
                <a14:useLocalDpi xmlns:a14="http://schemas.microsoft.com/office/drawing/2010/main" val="0"/>
              </a:ext>
            </a:extLst>
          </a:blip>
          <a:srcRect l="17244" t="29815" r="19760" b="39510"/>
          <a:stretch/>
        </p:blipFill>
        <p:spPr bwMode="auto">
          <a:xfrm>
            <a:off x="4419600" y="6269308"/>
            <a:ext cx="4680360" cy="59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688001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207" y="0"/>
            <a:ext cx="7886700" cy="1136336"/>
          </a:xfrm>
        </p:spPr>
        <p:txBody>
          <a:bodyPr/>
          <a:lstStyle/>
          <a:p>
            <a:r>
              <a:rPr lang="en-US" dirty="0" err="1" smtClean="0">
                <a:latin typeface="Arial Rounded MT Bold"/>
                <a:cs typeface="Arial Rounded MT Bold"/>
              </a:rPr>
              <a:t>Decarbonization</a:t>
            </a:r>
            <a:r>
              <a:rPr lang="en-US" dirty="0" smtClean="0">
                <a:latin typeface="Arial Rounded MT Bold"/>
                <a:cs typeface="Arial Rounded MT Bold"/>
              </a:rPr>
              <a:t>: </a:t>
            </a:r>
            <a:br>
              <a:rPr lang="en-US" dirty="0" smtClean="0">
                <a:latin typeface="Arial Rounded MT Bold"/>
                <a:cs typeface="Arial Rounded MT Bold"/>
              </a:rPr>
            </a:br>
            <a:r>
              <a:rPr lang="en-US" dirty="0" smtClean="0">
                <a:latin typeface="Arial Rounded MT Bold"/>
                <a:cs typeface="Arial Rounded MT Bold"/>
              </a:rPr>
              <a:t>Reduce CO2/Energy</a:t>
            </a:r>
            <a:endParaRPr lang="en-US" dirty="0">
              <a:latin typeface="Arial Rounded MT Bold"/>
              <a:cs typeface="Arial Rounded MT Bold"/>
            </a:endParaRPr>
          </a:p>
        </p:txBody>
      </p:sp>
      <p:pic>
        <p:nvPicPr>
          <p:cNvPr id="5" name="Picture 4"/>
          <p:cNvPicPr>
            <a:picLocks noChangeAspect="1"/>
          </p:cNvPicPr>
          <p:nvPr/>
        </p:nvPicPr>
        <p:blipFill>
          <a:blip r:embed="rId2"/>
          <a:stretch>
            <a:fillRect/>
          </a:stretch>
        </p:blipFill>
        <p:spPr>
          <a:xfrm>
            <a:off x="3726002" y="1235701"/>
            <a:ext cx="5036998" cy="4186305"/>
          </a:xfrm>
          <a:prstGeom prst="rect">
            <a:avLst/>
          </a:prstGeom>
        </p:spPr>
      </p:pic>
      <p:sp>
        <p:nvSpPr>
          <p:cNvPr id="6" name="Rectangle 5"/>
          <p:cNvSpPr/>
          <p:nvPr/>
        </p:nvSpPr>
        <p:spPr>
          <a:xfrm>
            <a:off x="4419600" y="1066800"/>
            <a:ext cx="4572000" cy="276999"/>
          </a:xfrm>
          <a:prstGeom prst="rect">
            <a:avLst/>
          </a:prstGeom>
        </p:spPr>
        <p:txBody>
          <a:bodyPr>
            <a:spAutoFit/>
          </a:bodyPr>
          <a:lstStyle/>
          <a:p>
            <a:r>
              <a:rPr lang="en-US" sz="1200" dirty="0" smtClean="0"/>
              <a:t>http://www.ipcc.ch/ipccreports/sres/emission/index.php?idp=46</a:t>
            </a:r>
            <a:endParaRPr lang="en-US" sz="1200" dirty="0"/>
          </a:p>
        </p:txBody>
      </p:sp>
      <p:sp>
        <p:nvSpPr>
          <p:cNvPr id="7" name="TextBox 6"/>
          <p:cNvSpPr txBox="1"/>
          <p:nvPr/>
        </p:nvSpPr>
        <p:spPr>
          <a:xfrm>
            <a:off x="0" y="1066800"/>
            <a:ext cx="3657600" cy="4801315"/>
          </a:xfrm>
          <a:prstGeom prst="rect">
            <a:avLst/>
          </a:prstGeom>
          <a:noFill/>
        </p:spPr>
        <p:txBody>
          <a:bodyPr wrap="square" rtlCol="0">
            <a:spAutoFit/>
          </a:bodyPr>
          <a:lstStyle/>
          <a:p>
            <a:pPr marL="285750" indent="-285750">
              <a:buFont typeface="Arial" panose="020B0604020202020204" pitchFamily="34" charset="0"/>
              <a:buChar char="•"/>
            </a:pPr>
            <a:r>
              <a:rPr lang="en-US" sz="1800" dirty="0" smtClean="0">
                <a:latin typeface="Arial Rounded MT Bold"/>
                <a:cs typeface="Arial Rounded MT Bold"/>
              </a:rPr>
              <a:t>Declining average carbon intensity of primary energy over time</a:t>
            </a:r>
          </a:p>
          <a:p>
            <a:pPr marL="285750" indent="-285750">
              <a:buFont typeface="Arial" panose="020B0604020202020204" pitchFamily="34" charset="0"/>
              <a:buChar char="•"/>
            </a:pPr>
            <a:r>
              <a:rPr lang="en-US" sz="1800" dirty="0" smtClean="0">
                <a:latin typeface="Arial Rounded MT Bold"/>
                <a:cs typeface="Arial Rounded MT Bold"/>
              </a:rPr>
              <a:t>Figure 2-11 shows rate of 0.3%            per year decline</a:t>
            </a:r>
          </a:p>
          <a:p>
            <a:pPr marL="742950" lvl="1" indent="-285750">
              <a:buFont typeface="Arial" panose="020B0604020202020204" pitchFamily="34" charset="0"/>
              <a:buChar char="•"/>
            </a:pPr>
            <a:r>
              <a:rPr lang="en-US" sz="1800" dirty="0" smtClean="0">
                <a:latin typeface="Arial Rounded MT Bold"/>
                <a:cs typeface="Arial Rounded MT Bold"/>
              </a:rPr>
              <a:t>Global rate is decreasing but in some countries carbon intensity is increasing</a:t>
            </a:r>
          </a:p>
          <a:p>
            <a:pPr marL="285750" indent="-285750">
              <a:buFont typeface="Arial" panose="020B0604020202020204" pitchFamily="34" charset="0"/>
              <a:buChar char="•"/>
            </a:pPr>
            <a:r>
              <a:rPr lang="en-US" sz="1800" dirty="0" smtClean="0">
                <a:latin typeface="Arial Rounded MT Bold"/>
                <a:cs typeface="Arial Rounded MT Bold"/>
              </a:rPr>
              <a:t>Median scenarios indicate rate of 1.1%</a:t>
            </a:r>
          </a:p>
          <a:p>
            <a:pPr marL="285750" indent="-285750">
              <a:buFont typeface="Arial" panose="020B0604020202020204" pitchFamily="34" charset="0"/>
              <a:buChar char="•"/>
            </a:pPr>
            <a:r>
              <a:rPr lang="en-US" sz="1800" dirty="0" smtClean="0">
                <a:latin typeface="Arial Rounded MT Bold"/>
                <a:cs typeface="Arial Rounded MT Bold"/>
              </a:rPr>
              <a:t>most intensive uses of fossil fuels  lead to no reduction</a:t>
            </a:r>
          </a:p>
          <a:p>
            <a:pPr marL="285750" indent="-285750">
              <a:buFont typeface="Arial" panose="020B0604020202020204" pitchFamily="34" charset="0"/>
              <a:buChar char="•"/>
            </a:pPr>
            <a:r>
              <a:rPr lang="en-US" sz="1800" dirty="0" smtClean="0">
                <a:latin typeface="Arial Rounded MT Bold"/>
                <a:cs typeface="Arial Rounded MT Bold"/>
              </a:rPr>
              <a:t>Highest </a:t>
            </a:r>
            <a:r>
              <a:rPr lang="en-US" sz="1800" dirty="0" err="1" smtClean="0">
                <a:latin typeface="Arial Rounded MT Bold"/>
                <a:cs typeface="Arial Rounded MT Bold"/>
              </a:rPr>
              <a:t>decarbonization</a:t>
            </a:r>
            <a:r>
              <a:rPr lang="en-US" sz="1800" dirty="0" smtClean="0">
                <a:latin typeface="Arial Rounded MT Bold"/>
                <a:cs typeface="Arial Rounded MT Bold"/>
              </a:rPr>
              <a:t> rate of 2.5% per year indicate complete transition to non fossil fuels</a:t>
            </a:r>
            <a:endParaRPr lang="en-US" sz="1800" dirty="0">
              <a:latin typeface="Arial Rounded MT Bold"/>
              <a:cs typeface="Arial Rounded MT Bold"/>
            </a:endParaRPr>
          </a:p>
        </p:txBody>
      </p:sp>
      <p:sp>
        <p:nvSpPr>
          <p:cNvPr id="8" name="Rectangle 7"/>
          <p:cNvSpPr/>
          <p:nvPr/>
        </p:nvSpPr>
        <p:spPr>
          <a:xfrm>
            <a:off x="4572000" y="5333762"/>
            <a:ext cx="4572000" cy="1600438"/>
          </a:xfrm>
          <a:prstGeom prst="rect">
            <a:avLst/>
          </a:prstGeom>
        </p:spPr>
        <p:txBody>
          <a:bodyPr>
            <a:spAutoFit/>
          </a:bodyPr>
          <a:lstStyle/>
          <a:p>
            <a:r>
              <a:rPr lang="en-US" sz="1400" dirty="0" smtClean="0"/>
              <a:t>Figure 2-11: Global </a:t>
            </a:r>
            <a:r>
              <a:rPr lang="en-US" sz="1400" dirty="0" err="1" smtClean="0"/>
              <a:t>decarbonization</a:t>
            </a:r>
            <a:r>
              <a:rPr lang="en-US" sz="1400" dirty="0" smtClean="0"/>
              <a:t> of primary energy - historical development and future scenarios, shown as an index (1990 = 1). The median (50th), 5th, 25th, 75th and 95th percentiles of the frequency distribution are shown. Statistics associated with scenarios from the literature do not imply probability of occurrence. Data source: </a:t>
            </a:r>
            <a:r>
              <a:rPr lang="en-US" sz="1400" dirty="0" err="1" smtClean="0"/>
              <a:t>Nakicenovic</a:t>
            </a:r>
            <a:r>
              <a:rPr lang="en-US" sz="1400" dirty="0" smtClean="0"/>
              <a:t>, 1996; Morita and Lee, 1998.</a:t>
            </a:r>
            <a:endParaRPr lang="en-US" sz="1400" dirty="0"/>
          </a:p>
        </p:txBody>
      </p:sp>
      <p:pic>
        <p:nvPicPr>
          <p:cNvPr id="9" name="Picture 3"/>
          <p:cNvPicPr>
            <a:picLocks noChangeAspect="1"/>
          </p:cNvPicPr>
          <p:nvPr/>
        </p:nvPicPr>
        <p:blipFill rotWithShape="1">
          <a:blip r:embed="rId3">
            <a:extLst>
              <a:ext uri="{28A0092B-C50C-407E-A947-70E740481C1C}">
                <a14:useLocalDpi xmlns:a14="http://schemas.microsoft.com/office/drawing/2010/main" val="0"/>
              </a:ext>
            </a:extLst>
          </a:blip>
          <a:srcRect l="17244" t="29815" r="19760" b="39510"/>
          <a:stretch/>
        </p:blipFill>
        <p:spPr bwMode="auto">
          <a:xfrm>
            <a:off x="15466" y="6096000"/>
            <a:ext cx="4404134"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246142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5410200" cy="835162"/>
          </a:xfrm>
        </p:spPr>
        <p:txBody>
          <a:bodyPr/>
          <a:lstStyle/>
          <a:p>
            <a:r>
              <a:rPr lang="en-US" dirty="0" smtClean="0">
                <a:latin typeface="Arial Rounded MT Bold"/>
                <a:cs typeface="Arial Rounded MT Bold"/>
              </a:rPr>
              <a:t>Kaya Components</a:t>
            </a:r>
            <a:endParaRPr lang="en-US" dirty="0">
              <a:latin typeface="Arial Rounded MT Bold"/>
              <a:cs typeface="Arial Rounded MT Bold"/>
            </a:endParaRP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000" t="27194" r="16822" b="6289"/>
          <a:stretch/>
        </p:blipFill>
        <p:spPr bwMode="auto">
          <a:xfrm>
            <a:off x="550584" y="856968"/>
            <a:ext cx="6523663" cy="4773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22099" y="5790983"/>
            <a:ext cx="3580109" cy="1323439"/>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latin typeface="Arial Rounded MT Bold"/>
                <a:cs typeface="Arial Rounded MT Bold"/>
              </a:rPr>
              <a:t>TPES (Total Primary Energy Supply)</a:t>
            </a:r>
          </a:p>
          <a:p>
            <a:pPr marL="285750" indent="-285750">
              <a:buFont typeface="Arial" panose="020B0604020202020204" pitchFamily="34" charset="0"/>
              <a:buChar char="•"/>
            </a:pPr>
            <a:r>
              <a:rPr lang="en-US" sz="1400" dirty="0" smtClean="0">
                <a:latin typeface="Arial Rounded MT Bold"/>
                <a:cs typeface="Arial Rounded MT Bold"/>
              </a:rPr>
              <a:t>CO2 emissions: 6% lower in 2013 than 1990</a:t>
            </a:r>
          </a:p>
          <a:p>
            <a:pPr marL="285750" indent="-285750">
              <a:buFont typeface="Arial" panose="020B0604020202020204" pitchFamily="34" charset="0"/>
              <a:buChar char="•"/>
            </a:pPr>
            <a:r>
              <a:rPr lang="en-US" sz="1400" dirty="0" smtClean="0">
                <a:latin typeface="Arial Rounded MT Bold"/>
                <a:cs typeface="Arial Rounded MT Bold"/>
              </a:rPr>
              <a:t>Carbon intensity: declined 8*</a:t>
            </a:r>
          </a:p>
          <a:p>
            <a:pPr marL="285750" indent="-285750">
              <a:buFont typeface="Arial" panose="020B0604020202020204" pitchFamily="34" charset="0"/>
              <a:buChar char="•"/>
            </a:pPr>
            <a:endParaRPr lang="en-US" dirty="0">
              <a:latin typeface="Arial Rounded MT Bold"/>
              <a:cs typeface="Arial Rounded MT Bold"/>
            </a:endParaRPr>
          </a:p>
        </p:txBody>
      </p:sp>
      <p:sp>
        <p:nvSpPr>
          <p:cNvPr id="6" name="Rectangle 5"/>
          <p:cNvSpPr/>
          <p:nvPr/>
        </p:nvSpPr>
        <p:spPr>
          <a:xfrm>
            <a:off x="3916775" y="5191520"/>
            <a:ext cx="3301139" cy="5191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7239000" y="4180344"/>
            <a:ext cx="1843682" cy="2677656"/>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latin typeface="Arial Rounded MT Bold"/>
                <a:cs typeface="Arial Rounded MT Bold"/>
              </a:rPr>
              <a:t>CO2 emissions almost tripled </a:t>
            </a:r>
          </a:p>
          <a:p>
            <a:pPr marL="285750" indent="-285750">
              <a:buFont typeface="Arial" panose="020B0604020202020204" pitchFamily="34" charset="0"/>
              <a:buChar char="•"/>
            </a:pPr>
            <a:r>
              <a:rPr lang="en-US" sz="1400" dirty="0" smtClean="0">
                <a:latin typeface="Arial Rounded MT Bold"/>
                <a:cs typeface="Arial Rounded MT Bold"/>
              </a:rPr>
              <a:t>+137% GDP/population </a:t>
            </a:r>
            <a:endParaRPr lang="en-US" sz="1400" dirty="0">
              <a:latin typeface="Arial Rounded MT Bold"/>
              <a:cs typeface="Arial Rounded MT Bold"/>
            </a:endParaRPr>
          </a:p>
          <a:p>
            <a:pPr marL="285750" indent="-285750">
              <a:buFont typeface="Arial" panose="020B0604020202020204" pitchFamily="34" charset="0"/>
              <a:buChar char="•"/>
            </a:pPr>
            <a:r>
              <a:rPr lang="en-US" sz="1400" dirty="0" smtClean="0">
                <a:latin typeface="Arial Rounded MT Bold"/>
                <a:cs typeface="Arial Rounded MT Bold"/>
              </a:rPr>
              <a:t>+42% population growth</a:t>
            </a:r>
          </a:p>
          <a:p>
            <a:pPr marL="285750" indent="-285750">
              <a:buFont typeface="Arial" panose="020B0604020202020204" pitchFamily="34" charset="0"/>
              <a:buChar char="•"/>
            </a:pPr>
            <a:r>
              <a:rPr lang="en-US" sz="1400" dirty="0" smtClean="0">
                <a:latin typeface="Arial Rounded MT Bold"/>
                <a:cs typeface="Arial Rounded MT Bold"/>
              </a:rPr>
              <a:t>C intensity increase due to increased Coal use</a:t>
            </a:r>
          </a:p>
          <a:p>
            <a:pPr marL="285750" indent="-285750">
              <a:buFont typeface="Arial" panose="020B0604020202020204" pitchFamily="34" charset="0"/>
              <a:buChar char="•"/>
            </a:pPr>
            <a:endParaRPr lang="en-US" sz="1400" dirty="0">
              <a:latin typeface="Arial Rounded MT Bold"/>
              <a:cs typeface="Arial Rounded MT Bold"/>
            </a:endParaRPr>
          </a:p>
        </p:txBody>
      </p:sp>
      <p:pic>
        <p:nvPicPr>
          <p:cNvPr id="8" name="Picture 3"/>
          <p:cNvPicPr>
            <a:picLocks noChangeAspect="1"/>
          </p:cNvPicPr>
          <p:nvPr/>
        </p:nvPicPr>
        <p:blipFill rotWithShape="1">
          <a:blip r:embed="rId3">
            <a:extLst>
              <a:ext uri="{28A0092B-C50C-407E-A947-70E740481C1C}">
                <a14:useLocalDpi xmlns:a14="http://schemas.microsoft.com/office/drawing/2010/main" val="0"/>
              </a:ext>
            </a:extLst>
          </a:blip>
          <a:srcRect l="17244" t="29815" r="19760" b="39510"/>
          <a:stretch/>
        </p:blipFill>
        <p:spPr bwMode="auto">
          <a:xfrm>
            <a:off x="5029200" y="228600"/>
            <a:ext cx="3834836" cy="48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219200" y="1371600"/>
            <a:ext cx="2022358" cy="400110"/>
          </a:xfrm>
          <a:prstGeom prst="rect">
            <a:avLst/>
          </a:prstGeom>
          <a:noFill/>
        </p:spPr>
        <p:txBody>
          <a:bodyPr wrap="none" rtlCol="0">
            <a:spAutoFit/>
          </a:bodyPr>
          <a:lstStyle/>
          <a:p>
            <a:r>
              <a:rPr lang="en-US" sz="2000" dirty="0" smtClean="0">
                <a:solidFill>
                  <a:srgbClr val="FF0000"/>
                </a:solidFill>
                <a:latin typeface="Arial Rounded MT Bold"/>
                <a:cs typeface="Arial Rounded MT Bold"/>
              </a:rPr>
              <a:t>Rich Countries</a:t>
            </a:r>
            <a:endParaRPr lang="en-US" sz="2000" dirty="0">
              <a:solidFill>
                <a:srgbClr val="FF0000"/>
              </a:solidFill>
              <a:latin typeface="Arial Rounded MT Bold"/>
              <a:cs typeface="Arial Rounded MT Bold"/>
            </a:endParaRPr>
          </a:p>
        </p:txBody>
      </p:sp>
      <p:sp>
        <p:nvSpPr>
          <p:cNvPr id="9" name="TextBox 8"/>
          <p:cNvSpPr txBox="1"/>
          <p:nvPr/>
        </p:nvSpPr>
        <p:spPr>
          <a:xfrm>
            <a:off x="4800600" y="1447800"/>
            <a:ext cx="2050912" cy="400110"/>
          </a:xfrm>
          <a:prstGeom prst="rect">
            <a:avLst/>
          </a:prstGeom>
          <a:noFill/>
        </p:spPr>
        <p:txBody>
          <a:bodyPr wrap="none" rtlCol="0">
            <a:spAutoFit/>
          </a:bodyPr>
          <a:lstStyle/>
          <a:p>
            <a:r>
              <a:rPr lang="en-US" sz="2000" dirty="0" smtClean="0">
                <a:solidFill>
                  <a:srgbClr val="FF0000"/>
                </a:solidFill>
                <a:latin typeface="Arial Rounded MT Bold"/>
                <a:cs typeface="Arial Rounded MT Bold"/>
              </a:rPr>
              <a:t>Poor Countries</a:t>
            </a:r>
            <a:endParaRPr lang="en-US" sz="2000" dirty="0">
              <a:solidFill>
                <a:srgbClr val="FF0000"/>
              </a:solidFill>
              <a:latin typeface="Arial Rounded MT Bold"/>
              <a:cs typeface="Arial Rounded MT Bold"/>
            </a:endParaRPr>
          </a:p>
        </p:txBody>
      </p:sp>
    </p:spTree>
    <p:extLst>
      <p:ext uri="{BB962C8B-B14F-4D97-AF65-F5344CB8AC3E}">
        <p14:creationId xmlns:p14="http://schemas.microsoft.com/office/powerpoint/2010/main" val="219571824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237" t="21545" r="19704" b="27306"/>
          <a:stretch/>
        </p:blipFill>
        <p:spPr bwMode="auto">
          <a:xfrm>
            <a:off x="1296045" y="1790054"/>
            <a:ext cx="6611113" cy="4153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11658" y="6019800"/>
            <a:ext cx="9067800" cy="646331"/>
          </a:xfrm>
          <a:prstGeom prst="rect">
            <a:avLst/>
          </a:prstGeom>
        </p:spPr>
        <p:txBody>
          <a:bodyPr wrap="square">
            <a:spAutoFit/>
          </a:bodyPr>
          <a:lstStyle/>
          <a:p>
            <a:r>
              <a:rPr lang="en-US" sz="1800" dirty="0">
                <a:latin typeface="Arial Rounded MT Bold"/>
                <a:cs typeface="Arial Rounded MT Bold"/>
              </a:rPr>
              <a:t>https://www.iea.org/publications/freepublications/publication/CO2EmissionsFromFuelCombustionHighlights2015.pdf</a:t>
            </a:r>
          </a:p>
        </p:txBody>
      </p:sp>
      <p:sp>
        <p:nvSpPr>
          <p:cNvPr id="2" name="TextBox 1"/>
          <p:cNvSpPr txBox="1"/>
          <p:nvPr/>
        </p:nvSpPr>
        <p:spPr>
          <a:xfrm>
            <a:off x="0" y="76201"/>
            <a:ext cx="9144000" cy="70788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4000" dirty="0" smtClean="0">
                <a:solidFill>
                  <a:srgbClr val="0000FF"/>
                </a:solidFill>
                <a:latin typeface="Arial Rounded MT Bold"/>
                <a:cs typeface="Arial Rounded MT Bold"/>
              </a:rPr>
              <a:t>Components of Emissions Growth</a:t>
            </a:r>
            <a:endParaRPr lang="en-US" sz="4000" dirty="0">
              <a:solidFill>
                <a:srgbClr val="0000FF"/>
              </a:solidFill>
              <a:latin typeface="Arial Rounded MT Bold"/>
              <a:cs typeface="Arial Rounded MT Bold"/>
            </a:endParaRPr>
          </a:p>
        </p:txBody>
      </p:sp>
      <p:pic>
        <p:nvPicPr>
          <p:cNvPr id="6" name="Picture 3"/>
          <p:cNvPicPr>
            <a:picLocks noChangeAspect="1"/>
          </p:cNvPicPr>
          <p:nvPr/>
        </p:nvPicPr>
        <p:blipFill rotWithShape="1">
          <a:blip r:embed="rId3">
            <a:extLst>
              <a:ext uri="{28A0092B-C50C-407E-A947-70E740481C1C}">
                <a14:useLocalDpi xmlns:a14="http://schemas.microsoft.com/office/drawing/2010/main" val="0"/>
              </a:ext>
            </a:extLst>
          </a:blip>
          <a:srcRect l="17244" t="29815" r="19760" b="39510"/>
          <a:stretch/>
        </p:blipFill>
        <p:spPr bwMode="auto">
          <a:xfrm>
            <a:off x="2101440" y="1008040"/>
            <a:ext cx="4680360" cy="59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9652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6400800" cy="762000"/>
          </a:xfrm>
        </p:spPr>
        <p:txBody>
          <a:bodyPr/>
          <a:lstStyle/>
          <a:p>
            <a:r>
              <a:rPr lang="en-US" dirty="0" smtClean="0">
                <a:latin typeface="Arial Rounded MT Bold"/>
                <a:cs typeface="Arial Rounded MT Bold"/>
              </a:rPr>
              <a:t>Case Study: United States</a:t>
            </a:r>
            <a:endParaRPr lang="en-US" dirty="0">
              <a:latin typeface="Arial Rounded MT Bold"/>
              <a:cs typeface="Arial Rounded MT Bold"/>
            </a:endParaRP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890" t="22147" r="21822" b="30546"/>
          <a:stretch/>
        </p:blipFill>
        <p:spPr bwMode="auto">
          <a:xfrm>
            <a:off x="228600" y="1647462"/>
            <a:ext cx="6306131" cy="3905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247613" y="5686304"/>
            <a:ext cx="4572000" cy="430887"/>
          </a:xfrm>
          <a:prstGeom prst="rect">
            <a:avLst/>
          </a:prstGeom>
        </p:spPr>
        <p:txBody>
          <a:bodyPr>
            <a:spAutoFit/>
          </a:bodyPr>
          <a:lstStyle/>
          <a:p>
            <a:r>
              <a:rPr lang="en-US" sz="1100" dirty="0"/>
              <a:t>https://www3.epa.gov/climatechange/Downloads/ghgemissions/US-GHG-Inventory-2016-Chapter-3-Energy.pdf</a:t>
            </a:r>
          </a:p>
        </p:txBody>
      </p:sp>
      <p:sp>
        <p:nvSpPr>
          <p:cNvPr id="5" name="TextBox 4"/>
          <p:cNvSpPr txBox="1"/>
          <p:nvPr/>
        </p:nvSpPr>
        <p:spPr>
          <a:xfrm>
            <a:off x="6629400" y="304800"/>
            <a:ext cx="2371886" cy="6463309"/>
          </a:xfrm>
          <a:prstGeom prst="rect">
            <a:avLst/>
          </a:prstGeom>
          <a:noFill/>
        </p:spPr>
        <p:txBody>
          <a:bodyPr wrap="square" rtlCol="0">
            <a:spAutoFit/>
          </a:bodyPr>
          <a:lstStyle/>
          <a:p>
            <a:r>
              <a:rPr lang="en-US" sz="1800" dirty="0" smtClean="0">
                <a:latin typeface="Arial Rounded MT Bold"/>
                <a:cs typeface="Arial Rounded MT Bold"/>
              </a:rPr>
              <a:t>- CO2/Energy Consumption is 8.2% lower than 1990 levels</a:t>
            </a:r>
          </a:p>
          <a:p>
            <a:endParaRPr lang="en-US" sz="1800" dirty="0">
              <a:latin typeface="Arial Rounded MT Bold"/>
              <a:cs typeface="Arial Rounded MT Bold"/>
            </a:endParaRPr>
          </a:p>
          <a:p>
            <a:r>
              <a:rPr lang="en-US" sz="1800" dirty="0">
                <a:latin typeface="Arial Rounded MT Bold"/>
                <a:cs typeface="Arial Rounded MT Bold"/>
              </a:rPr>
              <a:t>-  </a:t>
            </a:r>
            <a:r>
              <a:rPr lang="en-US" sz="1800" dirty="0" smtClean="0">
                <a:latin typeface="Arial Rounded MT Bold"/>
                <a:cs typeface="Arial Rounded MT Bold"/>
              </a:rPr>
              <a:t>Energy Consumption and CO2/GDP - Shift </a:t>
            </a:r>
            <a:r>
              <a:rPr lang="en-US" sz="1800" dirty="0">
                <a:latin typeface="Arial Rounded MT Bold"/>
                <a:cs typeface="Arial Rounded MT Bold"/>
              </a:rPr>
              <a:t>from a </a:t>
            </a:r>
            <a:r>
              <a:rPr lang="en-US" sz="1800" dirty="0" smtClean="0">
                <a:latin typeface="Arial Rounded MT Bold"/>
                <a:cs typeface="Arial Rounded MT Bold"/>
              </a:rPr>
              <a:t>manufacturing </a:t>
            </a:r>
            <a:r>
              <a:rPr lang="en-US" sz="1800" dirty="0">
                <a:latin typeface="Arial Rounded MT Bold"/>
                <a:cs typeface="Arial Rounded MT Bold"/>
              </a:rPr>
              <a:t>economy to a service-based</a:t>
            </a:r>
          </a:p>
          <a:p>
            <a:r>
              <a:rPr lang="en-US" sz="1800" dirty="0" smtClean="0">
                <a:latin typeface="Arial Rounded MT Bold"/>
                <a:cs typeface="Arial Rounded MT Bold"/>
              </a:rPr>
              <a:t>economy, increases </a:t>
            </a:r>
            <a:r>
              <a:rPr lang="en-US" sz="1800" dirty="0">
                <a:latin typeface="Arial Rounded MT Bold"/>
                <a:cs typeface="Arial Rounded MT Bold"/>
              </a:rPr>
              <a:t>in efficiency, energy consumption and energy-related CO2 emissions per</a:t>
            </a:r>
          </a:p>
          <a:p>
            <a:r>
              <a:rPr lang="en-US" sz="1800" dirty="0" smtClean="0">
                <a:latin typeface="Arial Rounded MT Bold"/>
                <a:cs typeface="Arial Rounded MT Bold"/>
              </a:rPr>
              <a:t> </a:t>
            </a:r>
            <a:r>
              <a:rPr lang="en-US" sz="1800" dirty="0">
                <a:latin typeface="Arial Rounded MT Bold"/>
                <a:cs typeface="Arial Rounded MT Bold"/>
              </a:rPr>
              <a:t>dollar of gross domestic product (GDP) have both declined since 1990 </a:t>
            </a:r>
          </a:p>
        </p:txBody>
      </p:sp>
      <p:pic>
        <p:nvPicPr>
          <p:cNvPr id="6" name="Picture 3"/>
          <p:cNvPicPr>
            <a:picLocks noChangeAspect="1"/>
          </p:cNvPicPr>
          <p:nvPr/>
        </p:nvPicPr>
        <p:blipFill rotWithShape="1">
          <a:blip r:embed="rId3">
            <a:extLst>
              <a:ext uri="{28A0092B-C50C-407E-A947-70E740481C1C}">
                <a14:useLocalDpi xmlns:a14="http://schemas.microsoft.com/office/drawing/2010/main" val="0"/>
              </a:ext>
            </a:extLst>
          </a:blip>
          <a:srcRect l="17244" t="29815" r="19760" b="39510"/>
          <a:stretch/>
        </p:blipFill>
        <p:spPr bwMode="auto">
          <a:xfrm>
            <a:off x="914400" y="6096000"/>
            <a:ext cx="4680360" cy="59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682878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1074670" y="1440000"/>
            <a:ext cx="7011034" cy="4680000"/>
          </a:xfrm>
        </p:spPr>
      </p:pic>
      <p:sp>
        <p:nvSpPr>
          <p:cNvPr id="4" name="Text Placeholder 3"/>
          <p:cNvSpPr>
            <a:spLocks noGrp="1"/>
          </p:cNvSpPr>
          <p:nvPr>
            <p:ph type="body" sz="quarter" idx="10"/>
          </p:nvPr>
        </p:nvSpPr>
        <p:spPr/>
        <p:txBody>
          <a:bodyPr>
            <a:normAutofit/>
          </a:bodyPr>
          <a:lstStyle/>
          <a:p>
            <a:pPr>
              <a:lnSpc>
                <a:spcPct val="90000"/>
              </a:lnSpc>
            </a:pPr>
            <a:r>
              <a:rPr lang="en-GB" altLang="en-US" noProof="0" dirty="0">
                <a:ea typeface="ＭＳ Ｐゴシック" pitchFamily="34" charset="-128"/>
              </a:rPr>
              <a:t>Global emissions from fossil fuel and industry: 36.3 ± 1.8 GtCO</a:t>
            </a:r>
            <a:r>
              <a:rPr lang="en-GB" altLang="en-US" baseline="-25000" noProof="0" dirty="0">
                <a:ea typeface="ＭＳ Ｐゴシック" pitchFamily="34" charset="-128"/>
              </a:rPr>
              <a:t>2</a:t>
            </a:r>
            <a:r>
              <a:rPr lang="en-GB" altLang="en-US" noProof="0" dirty="0">
                <a:ea typeface="ＭＳ Ｐゴシック" pitchFamily="34" charset="-128"/>
              </a:rPr>
              <a:t> in 2015, 63% over 1990 </a:t>
            </a:r>
          </a:p>
          <a:p>
            <a:pPr>
              <a:lnSpc>
                <a:spcPct val="90000"/>
              </a:lnSpc>
            </a:pPr>
            <a:r>
              <a:rPr lang="en-GB" altLang="en-US" noProof="0" dirty="0">
                <a:ea typeface="ＭＳ Ｐゴシック" pitchFamily="34" charset="-128"/>
              </a:rPr>
              <a:t>Projection for 2016: 36.4 ± 2.3 GtCO</a:t>
            </a:r>
            <a:r>
              <a:rPr lang="en-GB" altLang="en-US" baseline="-25000" noProof="0" dirty="0">
                <a:ea typeface="ＭＳ Ｐゴシック" pitchFamily="34" charset="-128"/>
              </a:rPr>
              <a:t>2</a:t>
            </a:r>
            <a:r>
              <a:rPr lang="en-GB" altLang="en-US" noProof="0" dirty="0">
                <a:ea typeface="ＭＳ Ｐゴシック" pitchFamily="34" charset="-128"/>
              </a:rPr>
              <a:t>, 0.2% higher than 2015</a:t>
            </a:r>
          </a:p>
        </p:txBody>
      </p:sp>
      <p:sp>
        <p:nvSpPr>
          <p:cNvPr id="7" name="Text Placeholder 6"/>
          <p:cNvSpPr>
            <a:spLocks noGrp="1"/>
          </p:cNvSpPr>
          <p:nvPr>
            <p:ph type="body" sz="quarter" idx="12"/>
          </p:nvPr>
        </p:nvSpPr>
        <p:spPr/>
        <p:txBody>
          <a:bodyPr>
            <a:normAutofit/>
          </a:bodyPr>
          <a:lstStyle/>
          <a:p>
            <a:r>
              <a:rPr lang="en-GB" altLang="en-US" noProof="0" dirty="0">
                <a:ea typeface="ＭＳ Ｐゴシック" pitchFamily="34" charset="-128"/>
              </a:rPr>
              <a:t>Estimates for 2014 and 2015 are preliminary. Growth rate is adjusted for the leap year in 2016.</a:t>
            </a:r>
            <a:br>
              <a:rPr lang="en-GB" altLang="en-US" noProof="0" dirty="0">
                <a:ea typeface="ＭＳ Ｐゴシック" pitchFamily="34" charset="-128"/>
              </a:rPr>
            </a:br>
            <a:r>
              <a:rPr lang="en-GB" altLang="en-US" noProof="0" dirty="0">
                <a:ea typeface="ＭＳ Ｐゴシック" pitchFamily="34" charset="-128"/>
              </a:rPr>
              <a:t>Source: </a:t>
            </a:r>
            <a:r>
              <a:rPr lang="en-GB" altLang="en-US" noProof="0" dirty="0">
                <a:solidFill>
                  <a:srgbClr val="FF0000"/>
                </a:solidFill>
                <a:ea typeface="ＭＳ Ｐゴシック" pitchFamily="34" charset="-128"/>
                <a:hlinkClick r:id="rId4"/>
              </a:rPr>
              <a:t>CDIAC</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noProof="0" dirty="0">
                <a:ea typeface="ＭＳ Ｐゴシック" pitchFamily="34" charset="-128"/>
                <a:hlinkClick r:id="rId5"/>
              </a:rPr>
              <a:t>Le Quéré et al 2016</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noProof="0" dirty="0">
                <a:ea typeface="ＭＳ Ｐゴシック" pitchFamily="34" charset="-128"/>
                <a:hlinkClick r:id="rId6"/>
              </a:rPr>
              <a:t>Global Carbon Budget 2016</a:t>
            </a:r>
            <a:endParaRPr lang="en-GB" altLang="en-US" noProof="0" dirty="0">
              <a:ea typeface="ＭＳ Ｐゴシック" pitchFamily="34" charset="-128"/>
            </a:endParaRPr>
          </a:p>
        </p:txBody>
      </p:sp>
      <p:pic>
        <p:nvPicPr>
          <p:cNvPr id="10241" name="Picture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8663" y="3209289"/>
            <a:ext cx="1662112" cy="1079500"/>
          </a:xfrm>
          <a:prstGeom prst="rect">
            <a:avLst/>
          </a:prstGeom>
          <a:noFill/>
          <a:ln w="19050">
            <a:solidFill>
              <a:srgbClr val="4C9BDB"/>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1522632" y="1259076"/>
            <a:ext cx="107950" cy="107950"/>
          </a:xfrm>
          <a:prstGeom prst="ellipse">
            <a:avLst/>
          </a:prstGeom>
          <a:solidFill>
            <a:srgbClr val="FF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GB" altLang="en-US" sz="1800">
              <a:solidFill>
                <a:srgbClr val="FFFFFF"/>
              </a:solidFill>
              <a:latin typeface="Calibri" pitchFamily="34" charset="0"/>
            </a:endParaRPr>
          </a:p>
        </p:txBody>
      </p:sp>
      <p:sp>
        <p:nvSpPr>
          <p:cNvPr id="10246" name="TextBox 3"/>
          <p:cNvSpPr txBox="1">
            <a:spLocks noChangeArrowheads="1"/>
          </p:cNvSpPr>
          <p:nvPr/>
        </p:nvSpPr>
        <p:spPr bwMode="auto">
          <a:xfrm>
            <a:off x="6726080" y="4458651"/>
            <a:ext cx="23299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GB" altLang="en-US" sz="1600" dirty="0">
                <a:solidFill>
                  <a:srgbClr val="4C9BDB"/>
                </a:solidFill>
                <a:latin typeface="Calibri"/>
                <a:cs typeface="Calibri"/>
              </a:rPr>
              <a:t>Uncertainty is ±5% for one standard deviation (IPCC “likely” range)</a:t>
            </a:r>
          </a:p>
        </p:txBody>
      </p:sp>
      <p:sp>
        <p:nvSpPr>
          <p:cNvPr id="6" name="Title 5"/>
          <p:cNvSpPr>
            <a:spLocks noGrp="1"/>
          </p:cNvSpPr>
          <p:nvPr>
            <p:ph type="title"/>
          </p:nvPr>
        </p:nvSpPr>
        <p:spPr/>
        <p:txBody>
          <a:bodyPr/>
          <a:lstStyle/>
          <a:p>
            <a:r>
              <a:rPr lang="en-GB" noProof="0" dirty="0"/>
              <a:t>Emissions from fossil fuel use and industry</a:t>
            </a:r>
          </a:p>
        </p:txBody>
      </p:sp>
    </p:spTree>
    <p:extLst>
      <p:ext uri="{BB962C8B-B14F-4D97-AF65-F5344CB8AC3E}">
        <p14:creationId xmlns:p14="http://schemas.microsoft.com/office/powerpoint/2010/main" val="13543948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1074670" y="1440000"/>
            <a:ext cx="7011034" cy="4680000"/>
          </a:xfrm>
        </p:spPr>
      </p:pic>
      <p:sp>
        <p:nvSpPr>
          <p:cNvPr id="20481" name="Title 1"/>
          <p:cNvSpPr>
            <a:spLocks noGrp="1"/>
          </p:cNvSpPr>
          <p:nvPr>
            <p:ph type="title"/>
          </p:nvPr>
        </p:nvSpPr>
        <p:spPr/>
        <p:txBody>
          <a:bodyPr>
            <a:normAutofit/>
          </a:bodyPr>
          <a:lstStyle/>
          <a:p>
            <a:pPr eaLnBrk="1" hangingPunct="1"/>
            <a:r>
              <a:rPr lang="en-GB" altLang="en-US" noProof="0" dirty="0"/>
              <a:t>Observed emissions and emissions scenarios</a:t>
            </a:r>
          </a:p>
        </p:txBody>
      </p:sp>
      <p:sp>
        <p:nvSpPr>
          <p:cNvPr id="20482" name="Text Placeholder 2"/>
          <p:cNvSpPr>
            <a:spLocks noGrp="1"/>
          </p:cNvSpPr>
          <p:nvPr>
            <p:ph type="body" sz="quarter" idx="10"/>
          </p:nvPr>
        </p:nvSpPr>
        <p:spPr/>
        <p:txBody>
          <a:bodyPr>
            <a:noAutofit/>
          </a:bodyPr>
          <a:lstStyle/>
          <a:p>
            <a:pPr>
              <a:lnSpc>
                <a:spcPct val="90000"/>
              </a:lnSpc>
            </a:pPr>
            <a:r>
              <a:rPr lang="en-GB" noProof="0" dirty="0"/>
              <a:t>The emission pledges to the Paris Agreement avoid the worst effects of climate change </a:t>
            </a:r>
            <a:r>
              <a:rPr lang="en-GB" dirty="0"/>
              <a:t>(4-5°C) Most </a:t>
            </a:r>
            <a:r>
              <a:rPr lang="en-GB" noProof="0" dirty="0"/>
              <a:t>studies suggest the pledges give a likely temperature increase of about 3°C in 2100</a:t>
            </a:r>
            <a:endParaRPr lang="en-GB" altLang="en-US" noProof="0" dirty="0">
              <a:latin typeface="Calibri"/>
              <a:ea typeface="ＭＳ Ｐゴシック" pitchFamily="34" charset="-128"/>
              <a:cs typeface="Calibri"/>
            </a:endParaRPr>
          </a:p>
        </p:txBody>
      </p:sp>
      <p:sp>
        <p:nvSpPr>
          <p:cNvPr id="20483" name="Text Placeholder 4"/>
          <p:cNvSpPr>
            <a:spLocks noGrp="1"/>
          </p:cNvSpPr>
          <p:nvPr>
            <p:ph type="body" sz="quarter" idx="12"/>
          </p:nvPr>
        </p:nvSpPr>
        <p:spPr/>
        <p:txBody>
          <a:bodyPr>
            <a:normAutofit/>
          </a:bodyPr>
          <a:lstStyle/>
          <a:p>
            <a:pPr eaLnBrk="1" hangingPunct="1"/>
            <a:r>
              <a:rPr lang="en-GB" altLang="en-US" noProof="0" dirty="0">
                <a:latin typeface="Calibri"/>
                <a:ea typeface="ＭＳ Ｐゴシック" pitchFamily="34" charset="-128"/>
                <a:cs typeface="Calibri"/>
              </a:rPr>
              <a:t>The IPCC Fifth Assessment Report assessed about 1200 scenarios with detailed climate modelling on four Representative Concentration Pathways (RCPs)</a:t>
            </a:r>
            <a:br>
              <a:rPr lang="en-GB" altLang="en-US" noProof="0" dirty="0">
                <a:latin typeface="Calibri"/>
                <a:ea typeface="ＭＳ Ｐゴシック" pitchFamily="34" charset="-128"/>
                <a:cs typeface="Calibri"/>
              </a:rPr>
            </a:br>
            <a:r>
              <a:rPr lang="en-GB" altLang="en-US" noProof="0" dirty="0">
                <a:latin typeface="Calibri"/>
                <a:ea typeface="ＭＳ Ｐゴシック" pitchFamily="34" charset="-128"/>
                <a:cs typeface="Calibri"/>
              </a:rPr>
              <a:t>Source: </a:t>
            </a:r>
            <a:r>
              <a:rPr lang="en-GB" altLang="en-US" noProof="0" dirty="0">
                <a:latin typeface="Calibri"/>
                <a:ea typeface="ＭＳ Ｐゴシック" pitchFamily="34" charset="-128"/>
                <a:cs typeface="Calibri"/>
                <a:hlinkClick r:id="rId4"/>
              </a:rPr>
              <a:t>Fuss et al 2014</a:t>
            </a:r>
            <a:r>
              <a:rPr lang="en-GB" altLang="en-US" noProof="0" dirty="0">
                <a:latin typeface="Calibri"/>
                <a:ea typeface="ＭＳ Ｐゴシック" pitchFamily="34" charset="-128"/>
                <a:cs typeface="Calibri"/>
              </a:rPr>
              <a:t>; </a:t>
            </a:r>
            <a:r>
              <a:rPr lang="en-GB" altLang="en-US" noProof="0" dirty="0">
                <a:latin typeface="Calibri"/>
                <a:ea typeface="ＭＳ Ｐゴシック" pitchFamily="34" charset="-128"/>
                <a:cs typeface="Calibri"/>
                <a:hlinkClick r:id="rId5"/>
              </a:rPr>
              <a:t>CDIAC</a:t>
            </a:r>
            <a:r>
              <a:rPr lang="en-GB" altLang="en-US" noProof="0" dirty="0">
                <a:latin typeface="Calibri"/>
                <a:ea typeface="ＭＳ Ｐゴシック" pitchFamily="34" charset="-128"/>
                <a:cs typeface="Calibri"/>
              </a:rPr>
              <a:t>; </a:t>
            </a:r>
            <a:r>
              <a:rPr lang="en-GB" altLang="en-US" noProof="0" dirty="0">
                <a:latin typeface="Calibri"/>
                <a:ea typeface="ＭＳ Ｐゴシック" pitchFamily="34" charset="-128"/>
                <a:cs typeface="Calibri"/>
                <a:hlinkClick r:id="rId6"/>
              </a:rPr>
              <a:t>IIASA AR5 Scenario Database</a:t>
            </a:r>
            <a:r>
              <a:rPr lang="en-GB" altLang="en-US" noProof="0" dirty="0">
                <a:latin typeface="Calibri"/>
                <a:ea typeface="ＭＳ Ｐゴシック" pitchFamily="34" charset="-128"/>
                <a:cs typeface="Calibri"/>
              </a:rPr>
              <a:t>; </a:t>
            </a:r>
            <a:r>
              <a:rPr lang="en-GB" altLang="en-US" noProof="0" dirty="0">
                <a:latin typeface="Calibri"/>
                <a:ea typeface="ＭＳ Ｐゴシック" pitchFamily="34" charset="-128"/>
                <a:cs typeface="Calibri"/>
                <a:hlinkClick r:id="rId7"/>
              </a:rPr>
              <a:t>Global Carbon Budget 2016</a:t>
            </a:r>
            <a:endParaRPr lang="en-GB" altLang="en-US" noProof="0" dirty="0">
              <a:latin typeface="Calibri"/>
              <a:ea typeface="ＭＳ Ｐゴシック" pitchFamily="34" charset="-128"/>
              <a:cs typeface="Calibri"/>
            </a:endParaRPr>
          </a:p>
        </p:txBody>
      </p:sp>
    </p:spTree>
    <p:extLst>
      <p:ext uri="{BB962C8B-B14F-4D97-AF65-F5344CB8AC3E}">
        <p14:creationId xmlns:p14="http://schemas.microsoft.com/office/powerpoint/2010/main" val="2822457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5"/>
          <p:cNvSpPr>
            <a:spLocks noGrp="1"/>
          </p:cNvSpPr>
          <p:nvPr>
            <p:ph type="title"/>
          </p:nvPr>
        </p:nvSpPr>
        <p:spPr>
          <a:xfrm>
            <a:off x="1855788" y="119063"/>
            <a:ext cx="7288212" cy="508000"/>
          </a:xfrm>
        </p:spPr>
        <p:txBody>
          <a:bodyPr/>
          <a:lstStyle/>
          <a:p>
            <a:pPr eaLnBrk="1" hangingPunct="1"/>
            <a:endParaRPr lang="en-US">
              <a:latin typeface="Arial Narrow" charset="0"/>
              <a:cs typeface="Arial Narrow" charset="0"/>
            </a:endParaRPr>
          </a:p>
        </p:txBody>
      </p:sp>
      <p:sp>
        <p:nvSpPr>
          <p:cNvPr id="15362" name="Text Placeholder 2"/>
          <p:cNvSpPr txBox="1">
            <a:spLocks/>
          </p:cNvSpPr>
          <p:nvPr/>
        </p:nvSpPr>
        <p:spPr bwMode="auto">
          <a:xfrm>
            <a:off x="566738" y="1143000"/>
            <a:ext cx="7832725" cy="3022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800" b="1">
                <a:latin typeface="Arial Narrow" charset="0"/>
                <a:cs typeface="Arial Narrow" charset="0"/>
              </a:rPr>
              <a:t>All the data is shown in GtC</a:t>
            </a:r>
          </a:p>
          <a:p>
            <a:pPr algn="ctr" eaLnBrk="1" hangingPunct="1"/>
            <a:endParaRPr lang="en-GB" sz="2800">
              <a:latin typeface="Arial Narrow" charset="0"/>
              <a:cs typeface="Arial Narrow" charset="0"/>
            </a:endParaRPr>
          </a:p>
          <a:p>
            <a:pPr algn="ctr" eaLnBrk="1" hangingPunct="1"/>
            <a:r>
              <a:rPr lang="en-GB" sz="2200">
                <a:latin typeface="Arial Narrow" charset="0"/>
                <a:cs typeface="Arial Narrow" charset="0"/>
              </a:rPr>
              <a:t>1 Gigatonne (Gt) = 1 billion tonnes = 1×10</a:t>
            </a:r>
            <a:r>
              <a:rPr lang="en-GB" sz="2200" baseline="30000">
                <a:latin typeface="Arial Narrow" charset="0"/>
                <a:cs typeface="Arial Narrow" charset="0"/>
              </a:rPr>
              <a:t>15</a:t>
            </a:r>
            <a:r>
              <a:rPr lang="en-GB" sz="2200">
                <a:latin typeface="Arial Narrow" charset="0"/>
                <a:cs typeface="Arial Narrow" charset="0"/>
              </a:rPr>
              <a:t>g = 1 Petagram (Pg)</a:t>
            </a:r>
          </a:p>
          <a:p>
            <a:pPr algn="ctr" eaLnBrk="1" hangingPunct="1"/>
            <a:endParaRPr lang="en-GB" sz="2200">
              <a:latin typeface="Arial Narrow" charset="0"/>
              <a:cs typeface="Arial Narrow" charset="0"/>
            </a:endParaRPr>
          </a:p>
          <a:p>
            <a:pPr algn="ctr" eaLnBrk="1" hangingPunct="1"/>
            <a:r>
              <a:rPr lang="en-GB" sz="2200">
                <a:latin typeface="Arial Narrow" charset="0"/>
                <a:cs typeface="Arial Narrow" charset="0"/>
              </a:rPr>
              <a:t>1 kg carbon (C) = 3.664 kg carbon dioxide (CO</a:t>
            </a:r>
            <a:r>
              <a:rPr lang="en-GB" sz="2200" baseline="-25000">
                <a:latin typeface="Arial Narrow" charset="0"/>
                <a:cs typeface="Arial Narrow" charset="0"/>
              </a:rPr>
              <a:t>2</a:t>
            </a:r>
            <a:r>
              <a:rPr lang="en-GB" sz="2200">
                <a:latin typeface="Arial Narrow" charset="0"/>
                <a:cs typeface="Arial Narrow" charset="0"/>
              </a:rPr>
              <a:t>)</a:t>
            </a:r>
          </a:p>
          <a:p>
            <a:pPr algn="ctr" eaLnBrk="1" hangingPunct="1"/>
            <a:endParaRPr lang="en-GB" sz="2200">
              <a:latin typeface="Arial Narrow" charset="0"/>
              <a:cs typeface="Arial Narrow" charset="0"/>
            </a:endParaRPr>
          </a:p>
          <a:p>
            <a:pPr algn="ctr" eaLnBrk="1" hangingPunct="1"/>
            <a:r>
              <a:rPr lang="en-GB" sz="2200">
                <a:latin typeface="Arial Narrow" charset="0"/>
                <a:cs typeface="Arial Narrow" charset="0"/>
              </a:rPr>
              <a:t>1 GtC = 3.664 billion tonnes CO</a:t>
            </a:r>
            <a:r>
              <a:rPr lang="en-GB" sz="2200" baseline="-25000">
                <a:latin typeface="Arial Narrow" charset="0"/>
                <a:cs typeface="Arial Narrow" charset="0"/>
              </a:rPr>
              <a:t>2 </a:t>
            </a:r>
            <a:r>
              <a:rPr lang="en-GB" sz="2200">
                <a:latin typeface="Arial Narrow" charset="0"/>
                <a:cs typeface="Arial Narrow" charset="0"/>
              </a:rPr>
              <a:t>= 3.664 GtCO</a:t>
            </a:r>
            <a:r>
              <a:rPr lang="en-GB" sz="2200" baseline="-25000">
                <a:latin typeface="Arial Narrow" charset="0"/>
                <a:cs typeface="Arial Narrow" charset="0"/>
              </a:rPr>
              <a:t>2</a:t>
            </a:r>
            <a:endParaRPr lang="en-GB" sz="2200">
              <a:latin typeface="Arial Narrow" charset="0"/>
              <a:cs typeface="Arial Narrow" charset="0"/>
            </a:endParaRPr>
          </a:p>
          <a:p>
            <a:pPr algn="ctr" eaLnBrk="1" hangingPunct="1"/>
            <a:endParaRPr lang="en-GB" sz="2800" b="1">
              <a:latin typeface="Arial Narrow" charset="0"/>
              <a:cs typeface="Arial Narrow" charset="0"/>
            </a:endParaRPr>
          </a:p>
          <a:p>
            <a:pPr algn="ctr" eaLnBrk="1" hangingPunct="1"/>
            <a:endParaRPr lang="en-GB" sz="2800" b="1">
              <a:latin typeface="Arial Narrow" charset="0"/>
              <a:cs typeface="Arial Narrow" charset="0"/>
            </a:endParaRPr>
          </a:p>
        </p:txBody>
      </p:sp>
      <p:sp>
        <p:nvSpPr>
          <p:cNvPr id="15363" name="Rectangle 7"/>
          <p:cNvSpPr>
            <a:spLocks noChangeArrowheads="1"/>
          </p:cNvSpPr>
          <p:nvPr/>
        </p:nvSpPr>
        <p:spPr bwMode="auto">
          <a:xfrm>
            <a:off x="566738" y="4646613"/>
            <a:ext cx="7832725" cy="1754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p>
            <a:pPr algn="ctr"/>
            <a:r>
              <a:rPr lang="en-GB" sz="2800" b="1">
                <a:latin typeface="Arial Narrow" charset="0"/>
                <a:cs typeface="Arial Narrow" charset="0"/>
              </a:rPr>
              <a:t>Disclaimer</a:t>
            </a:r>
          </a:p>
          <a:p>
            <a:pPr algn="ctr"/>
            <a:r>
              <a:rPr lang="en-GB" sz="1600">
                <a:latin typeface="Arial Narrow" charset="0"/>
                <a:cs typeface="Arial Narrow" charset="0"/>
              </a:rPr>
              <a:t>The Global Carbon Budget and the information presented here are intended for those interested in learning about the carbon cycle, and how human activities are changing it. The information contained herein is provided as a public service, with the understanding that the Global Carbon Project team make no warranties, either expressed or implied, concerning the accuracy, completeness, reliability, or suitability of the information.</a:t>
            </a:r>
            <a:endParaRPr lang="nb-NO" sz="1600">
              <a:latin typeface="Arial Narrow" charset="0"/>
              <a:cs typeface="Arial Narrow" charset="0"/>
            </a:endParaRPr>
          </a:p>
        </p:txBody>
      </p:sp>
    </p:spTree>
    <p:extLst>
      <p:ext uri="{BB962C8B-B14F-4D97-AF65-F5344CB8AC3E}">
        <p14:creationId xmlns:p14="http://schemas.microsoft.com/office/powerpoint/2010/main" val="71361344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1074670" y="1440000"/>
            <a:ext cx="7011034" cy="4679999"/>
          </a:xfrm>
        </p:spPr>
      </p:pic>
      <p:sp>
        <p:nvSpPr>
          <p:cNvPr id="20481" name="Title 1"/>
          <p:cNvSpPr>
            <a:spLocks noGrp="1"/>
          </p:cNvSpPr>
          <p:nvPr>
            <p:ph type="title"/>
          </p:nvPr>
        </p:nvSpPr>
        <p:spPr/>
        <p:txBody>
          <a:bodyPr>
            <a:normAutofit/>
          </a:bodyPr>
          <a:lstStyle/>
          <a:p>
            <a:pPr eaLnBrk="1" hangingPunct="1"/>
            <a:r>
              <a:rPr lang="en-GB" altLang="en-US" noProof="0" dirty="0"/>
              <a:t>New generation of scenarios</a:t>
            </a:r>
          </a:p>
        </p:txBody>
      </p:sp>
      <p:sp>
        <p:nvSpPr>
          <p:cNvPr id="20482" name="Text Placeholder 2"/>
          <p:cNvSpPr>
            <a:spLocks noGrp="1"/>
          </p:cNvSpPr>
          <p:nvPr>
            <p:ph type="body" sz="quarter" idx="10"/>
          </p:nvPr>
        </p:nvSpPr>
        <p:spPr/>
        <p:txBody>
          <a:bodyPr>
            <a:noAutofit/>
          </a:bodyPr>
          <a:lstStyle/>
          <a:p>
            <a:pPr>
              <a:lnSpc>
                <a:spcPct val="90000"/>
              </a:lnSpc>
            </a:pPr>
            <a:r>
              <a:rPr lang="en-GB" altLang="en-US" noProof="0" dirty="0">
                <a:latin typeface="Calibri"/>
                <a:ea typeface="ＭＳ Ｐゴシック" pitchFamily="34" charset="-128"/>
                <a:cs typeface="Calibri"/>
              </a:rPr>
              <a:t>In the lead up to the IPCC’s Sixth Assessment Report new scenarios have been developed to more systematically explore key uncertainties in future socioeconomic developments</a:t>
            </a:r>
          </a:p>
        </p:txBody>
      </p:sp>
      <p:sp>
        <p:nvSpPr>
          <p:cNvPr id="20483" name="Text Placeholder 4"/>
          <p:cNvSpPr>
            <a:spLocks noGrp="1"/>
          </p:cNvSpPr>
          <p:nvPr>
            <p:ph type="body" sz="quarter" idx="12"/>
          </p:nvPr>
        </p:nvSpPr>
        <p:spPr/>
        <p:txBody>
          <a:bodyPr>
            <a:normAutofit/>
          </a:bodyPr>
          <a:lstStyle/>
          <a:p>
            <a:r>
              <a:rPr lang="en-GB" altLang="en-US" noProof="0" dirty="0">
                <a:latin typeface="Calibri"/>
                <a:ea typeface="ＭＳ Ｐゴシック" pitchFamily="34" charset="-128"/>
                <a:cs typeface="Calibri"/>
              </a:rPr>
              <a:t>Five Shared Socioeconomic Pathways (SSPs) have been developed to explore challenges to adaptation and mitigation. Shared Policy Assumptions (SPAs) are used to achieve target forcing levels (W/m</a:t>
            </a:r>
            <a:r>
              <a:rPr lang="en-GB" altLang="en-US" baseline="30000" noProof="0" dirty="0">
                <a:latin typeface="Calibri"/>
                <a:ea typeface="ＭＳ Ｐゴシック" pitchFamily="34" charset="-128"/>
                <a:cs typeface="Calibri"/>
              </a:rPr>
              <a:t>2</a:t>
            </a:r>
            <a:r>
              <a:rPr lang="en-GB" altLang="en-US" noProof="0" dirty="0">
                <a:latin typeface="Calibri"/>
                <a:ea typeface="ＭＳ Ｐゴシック" pitchFamily="34" charset="-128"/>
                <a:cs typeface="Calibri"/>
              </a:rPr>
              <a:t>).</a:t>
            </a:r>
          </a:p>
          <a:p>
            <a:r>
              <a:rPr lang="en-GB" altLang="en-US" noProof="0" dirty="0">
                <a:latin typeface="Calibri"/>
                <a:ea typeface="ＭＳ Ｐゴシック" pitchFamily="34" charset="-128"/>
                <a:cs typeface="Calibri"/>
              </a:rPr>
              <a:t>Source: </a:t>
            </a:r>
            <a:r>
              <a:rPr lang="en-GB" altLang="en-US" noProof="0" dirty="0" err="1">
                <a:latin typeface="Calibri"/>
                <a:ea typeface="ＭＳ Ｐゴシック" pitchFamily="34" charset="-128"/>
                <a:cs typeface="Calibri"/>
                <a:hlinkClick r:id="rId4"/>
              </a:rPr>
              <a:t>Riahi</a:t>
            </a:r>
            <a:r>
              <a:rPr lang="en-GB" altLang="en-US" noProof="0" dirty="0">
                <a:latin typeface="Calibri"/>
                <a:ea typeface="ＭＳ Ｐゴシック" pitchFamily="34" charset="-128"/>
                <a:cs typeface="Calibri"/>
                <a:hlinkClick r:id="rId4"/>
              </a:rPr>
              <a:t> et al. 2016</a:t>
            </a:r>
            <a:r>
              <a:rPr lang="en-GB" altLang="en-US" noProof="0" dirty="0">
                <a:latin typeface="Calibri"/>
                <a:ea typeface="ＭＳ Ｐゴシック" pitchFamily="34" charset="-128"/>
                <a:cs typeface="Calibri"/>
              </a:rPr>
              <a:t>; </a:t>
            </a:r>
            <a:r>
              <a:rPr lang="en-GB" altLang="en-US" noProof="0" dirty="0">
                <a:latin typeface="Calibri"/>
                <a:ea typeface="ＭＳ Ｐゴシック" pitchFamily="34" charset="-128"/>
                <a:cs typeface="Calibri"/>
                <a:hlinkClick r:id="rId5"/>
              </a:rPr>
              <a:t>IIASA SSP Database</a:t>
            </a:r>
            <a:r>
              <a:rPr lang="en-GB" altLang="en-US" noProof="0" dirty="0">
                <a:latin typeface="Calibri"/>
                <a:ea typeface="ＭＳ Ｐゴシック" pitchFamily="34" charset="-128"/>
                <a:cs typeface="Calibri"/>
              </a:rPr>
              <a:t>; </a:t>
            </a:r>
            <a:r>
              <a:rPr lang="en-GB" altLang="en-US" noProof="0" dirty="0">
                <a:ea typeface="ＭＳ Ｐゴシック" pitchFamily="34" charset="-128"/>
                <a:hlinkClick r:id="rId6"/>
              </a:rPr>
              <a:t>Global Carbon Budget 2016</a:t>
            </a:r>
            <a:endParaRPr lang="en-GB" altLang="en-US" noProof="0" dirty="0">
              <a:latin typeface="Calibri"/>
              <a:ea typeface="ＭＳ Ｐゴシック" pitchFamily="34" charset="-128"/>
              <a:cs typeface="Calibri"/>
            </a:endParaRPr>
          </a:p>
        </p:txBody>
      </p:sp>
    </p:spTree>
    <p:extLst>
      <p:ext uri="{BB962C8B-B14F-4D97-AF65-F5344CB8AC3E}">
        <p14:creationId xmlns:p14="http://schemas.microsoft.com/office/powerpoint/2010/main" val="688718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1074670" y="1440000"/>
            <a:ext cx="7011034" cy="4679999"/>
          </a:xfrm>
        </p:spPr>
      </p:pic>
      <p:sp>
        <p:nvSpPr>
          <p:cNvPr id="12289" name="Title 1"/>
          <p:cNvSpPr>
            <a:spLocks noGrp="1"/>
          </p:cNvSpPr>
          <p:nvPr>
            <p:ph type="title"/>
          </p:nvPr>
        </p:nvSpPr>
        <p:spPr/>
        <p:txBody>
          <a:bodyPr/>
          <a:lstStyle/>
          <a:p>
            <a:pPr eaLnBrk="1" hangingPunct="1"/>
            <a:r>
              <a:rPr lang="en-GB" altLang="en-US" noProof="0" dirty="0">
                <a:ea typeface="ＭＳ Ｐゴシック" pitchFamily="34" charset="-128"/>
              </a:rPr>
              <a:t>Top emitters: fossil fuels and industry (absolute)</a:t>
            </a:r>
          </a:p>
        </p:txBody>
      </p:sp>
      <p:sp>
        <p:nvSpPr>
          <p:cNvPr id="3" name="Text Placeholder 2"/>
          <p:cNvSpPr>
            <a:spLocks noGrp="1"/>
          </p:cNvSpPr>
          <p:nvPr>
            <p:ph type="body" sz="quarter" idx="10"/>
          </p:nvPr>
        </p:nvSpPr>
        <p:spPr/>
        <p:txBody>
          <a:bodyPr/>
          <a:lstStyle/>
          <a:p>
            <a:pPr>
              <a:lnSpc>
                <a:spcPct val="90000"/>
              </a:lnSpc>
            </a:pPr>
            <a:r>
              <a:rPr lang="en-GB" altLang="en-US" noProof="0" dirty="0">
                <a:ea typeface="ＭＳ Ｐゴシック" pitchFamily="34" charset="-128"/>
              </a:rPr>
              <a:t>The top four emitters in 2015 covered 59% of global emissions</a:t>
            </a:r>
          </a:p>
          <a:p>
            <a:pPr>
              <a:lnSpc>
                <a:spcPct val="90000"/>
              </a:lnSpc>
            </a:pPr>
            <a:r>
              <a:rPr lang="en-GB" altLang="en-US" noProof="0" dirty="0">
                <a:ea typeface="ＭＳ Ｐゴシック" pitchFamily="34" charset="-128"/>
              </a:rPr>
              <a:t>China (29%), United States (15%), EU28 (10%), India (6%)</a:t>
            </a:r>
          </a:p>
        </p:txBody>
      </p:sp>
      <p:sp>
        <p:nvSpPr>
          <p:cNvPr id="4" name="Text Placeholder 3"/>
          <p:cNvSpPr>
            <a:spLocks noGrp="1"/>
          </p:cNvSpPr>
          <p:nvPr>
            <p:ph type="body" sz="quarter" idx="12"/>
          </p:nvPr>
        </p:nvSpPr>
        <p:spPr/>
        <p:txBody>
          <a:bodyPr>
            <a:normAutofit/>
          </a:bodyPr>
          <a:lstStyle/>
          <a:p>
            <a:pPr>
              <a:spcBef>
                <a:spcPts val="0"/>
              </a:spcBef>
            </a:pPr>
            <a:r>
              <a:rPr lang="en-GB" altLang="en-US" noProof="0" dirty="0">
                <a:ea typeface="ＭＳ Ｐゴシック" pitchFamily="34" charset="-128"/>
              </a:rPr>
              <a:t>Bunker fuels are used for international transport is 3.1% of global emissions.</a:t>
            </a:r>
            <a:br>
              <a:rPr lang="en-GB" altLang="en-US" noProof="0" dirty="0">
                <a:ea typeface="ＭＳ Ｐゴシック" pitchFamily="34" charset="-128"/>
              </a:rPr>
            </a:br>
            <a:r>
              <a:rPr lang="en-GB" altLang="en-US" noProof="0" dirty="0">
                <a:ea typeface="ＭＳ Ｐゴシック" pitchFamily="34" charset="-128"/>
              </a:rPr>
              <a:t>Statistical differences between the global estimates and sum of national totals are 1.2% of global emissions.</a:t>
            </a:r>
            <a:br>
              <a:rPr lang="en-GB" altLang="en-US" noProof="0" dirty="0">
                <a:ea typeface="ＭＳ Ｐゴシック" pitchFamily="34" charset="-128"/>
              </a:rPr>
            </a:br>
            <a:r>
              <a:rPr lang="en-GB" altLang="en-US" noProof="0" dirty="0">
                <a:ea typeface="ＭＳ Ｐゴシック" pitchFamily="34" charset="-128"/>
              </a:rPr>
              <a:t>Source: </a:t>
            </a:r>
            <a:r>
              <a:rPr lang="en-GB" altLang="en-US" noProof="0" dirty="0">
                <a:ea typeface="ＭＳ Ｐゴシック" pitchFamily="34" charset="-128"/>
                <a:hlinkClick r:id="rId4"/>
              </a:rPr>
              <a:t>CDIAC</a:t>
            </a:r>
            <a:r>
              <a:rPr lang="en-GB" altLang="en-US" noProof="0" dirty="0">
                <a:ea typeface="ＭＳ Ｐゴシック" pitchFamily="34" charset="-128"/>
              </a:rPr>
              <a:t>; </a:t>
            </a:r>
            <a:r>
              <a:rPr lang="en-GB" altLang="en-US" dirty="0">
                <a:ea typeface="ＭＳ Ｐゴシック" pitchFamily="34" charset="-128"/>
                <a:hlinkClick r:id="rId5"/>
              </a:rPr>
              <a:t>Le Quéré et al 2016</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noProof="0" dirty="0">
                <a:ea typeface="ＭＳ Ｐゴシック" pitchFamily="34" charset="-128"/>
                <a:hlinkClick r:id="rId6"/>
              </a:rPr>
              <a:t>Global Carbon Budget 2016</a:t>
            </a:r>
            <a:endParaRPr lang="en-GB" altLang="en-US" noProof="0" dirty="0">
              <a:ea typeface="ＭＳ Ｐゴシック" pitchFamily="34" charset="-128"/>
            </a:endParaRPr>
          </a:p>
        </p:txBody>
      </p:sp>
    </p:spTree>
    <p:extLst>
      <p:ext uri="{BB962C8B-B14F-4D97-AF65-F5344CB8AC3E}">
        <p14:creationId xmlns:p14="http://schemas.microsoft.com/office/powerpoint/2010/main" val="721902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56108" y="119638"/>
            <a:ext cx="7287892" cy="506849"/>
          </a:xfrm>
        </p:spPr>
        <p:txBody>
          <a:bodyPr>
            <a:normAutofit/>
          </a:bodyPr>
          <a:lstStyle/>
          <a:p>
            <a:r>
              <a:rPr lang="en-GB" altLang="en-US" noProof="0" dirty="0">
                <a:ea typeface="ＭＳ Ｐゴシック" pitchFamily="34" charset="-128"/>
              </a:rPr>
              <a:t>Top emitters: fossil fuels and industry (per dollar)</a:t>
            </a:r>
            <a:endParaRPr lang="en-GB" noProof="0" dirty="0"/>
          </a:p>
        </p:txBody>
      </p:sp>
      <p:sp>
        <p:nvSpPr>
          <p:cNvPr id="3" name="Text Placeholder 2"/>
          <p:cNvSpPr>
            <a:spLocks noGrp="1"/>
          </p:cNvSpPr>
          <p:nvPr>
            <p:ph type="body" sz="quarter" idx="10"/>
          </p:nvPr>
        </p:nvSpPr>
        <p:spPr/>
        <p:txBody>
          <a:bodyPr rtlCol="0">
            <a:normAutofit lnSpcReduction="10000"/>
          </a:bodyPr>
          <a:lstStyle/>
          <a:p>
            <a:pPr>
              <a:defRPr/>
            </a:pPr>
            <a:r>
              <a:rPr lang="en-GB" altLang="en-US" dirty="0">
                <a:ea typeface="ＭＳ Ｐゴシック" pitchFamily="34" charset="-128"/>
              </a:rPr>
              <a:t>Emissions per unit economic output (e</a:t>
            </a:r>
            <a:r>
              <a:rPr lang="en-GB" altLang="en-US" noProof="0" dirty="0">
                <a:ea typeface="ＭＳ Ｐゴシック" pitchFamily="34" charset="-128"/>
              </a:rPr>
              <a:t>missions intensities) generally decline over time</a:t>
            </a:r>
          </a:p>
          <a:p>
            <a:pPr>
              <a:defRPr/>
            </a:pPr>
            <a:r>
              <a:rPr lang="en-GB" altLang="en-US" noProof="0" dirty="0">
                <a:ea typeface="ＭＳ Ｐゴシック" pitchFamily="34" charset="-128"/>
              </a:rPr>
              <a:t>China’s intensity is declining rapidly, but is still much higher than the world average</a:t>
            </a:r>
          </a:p>
        </p:txBody>
      </p:sp>
      <p:sp>
        <p:nvSpPr>
          <p:cNvPr id="14339" name="Text Placeholder 4"/>
          <p:cNvSpPr>
            <a:spLocks noGrp="1"/>
          </p:cNvSpPr>
          <p:nvPr>
            <p:ph type="body" sz="quarter" idx="12"/>
          </p:nvPr>
        </p:nvSpPr>
        <p:spPr/>
        <p:txBody>
          <a:bodyPr>
            <a:normAutofit/>
          </a:bodyPr>
          <a:lstStyle/>
          <a:p>
            <a:r>
              <a:rPr lang="en-GB" altLang="en-US" noProof="0" dirty="0">
                <a:ea typeface="ＭＳ Ｐゴシック" pitchFamily="34" charset="-128"/>
              </a:rPr>
              <a:t>GDP are measured in purchasing power parity (PPP) terms in 2005 dollars.</a:t>
            </a:r>
          </a:p>
          <a:p>
            <a:r>
              <a:rPr lang="en-GB" altLang="en-US" noProof="0" dirty="0">
                <a:ea typeface="ＭＳ Ｐゴシック" pitchFamily="34" charset="-128"/>
              </a:rPr>
              <a:t>Source: </a:t>
            </a:r>
            <a:r>
              <a:rPr lang="en-GB" altLang="en-US" noProof="0" dirty="0">
                <a:ea typeface="ＭＳ Ｐゴシック" pitchFamily="34" charset="-128"/>
                <a:hlinkClick r:id="rId3"/>
              </a:rPr>
              <a:t>CDIAC</a:t>
            </a:r>
            <a:r>
              <a:rPr lang="en-GB" altLang="en-US" noProof="0" dirty="0">
                <a:ea typeface="ＭＳ Ｐゴシック" pitchFamily="34" charset="-128"/>
              </a:rPr>
              <a:t>; </a:t>
            </a:r>
            <a:r>
              <a:rPr lang="en-GB" altLang="en-US" noProof="0" dirty="0">
                <a:ea typeface="ＭＳ Ｐゴシック" pitchFamily="34" charset="-128"/>
                <a:hlinkClick r:id="rId4"/>
              </a:rPr>
              <a:t>IEA 2015</a:t>
            </a:r>
            <a:r>
              <a:rPr lang="en-GB" altLang="en-US" noProof="0" dirty="0">
                <a:ea typeface="ＭＳ Ｐゴシック" pitchFamily="34" charset="-128"/>
              </a:rPr>
              <a:t> GDP to 2013, </a:t>
            </a:r>
            <a:r>
              <a:rPr lang="en-GB" altLang="en-US" noProof="0" dirty="0">
                <a:ea typeface="ＭＳ Ｐゴシック" pitchFamily="34" charset="-128"/>
                <a:hlinkClick r:id="rId5"/>
              </a:rPr>
              <a:t>IMF 2016</a:t>
            </a:r>
            <a:r>
              <a:rPr lang="en-GB" altLang="en-US" noProof="0" dirty="0">
                <a:ea typeface="ＭＳ Ｐゴシック" pitchFamily="34" charset="-128"/>
              </a:rPr>
              <a:t> growth rates to 2015; </a:t>
            </a:r>
            <a:r>
              <a:rPr lang="en-GB" altLang="en-US" dirty="0">
                <a:ea typeface="ＭＳ Ｐゴシック" pitchFamily="34" charset="-128"/>
                <a:hlinkClick r:id="rId6"/>
              </a:rPr>
              <a:t>Le Quéré et al 2016</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noProof="0" dirty="0">
                <a:ea typeface="ＭＳ Ｐゴシック" pitchFamily="34" charset="-128"/>
                <a:hlinkClick r:id="rId7"/>
              </a:rPr>
              <a:t>Global Carbon Budget 2016</a:t>
            </a:r>
            <a:endParaRPr lang="en-GB" altLang="en-US" noProof="0" dirty="0">
              <a:ea typeface="ＭＳ Ｐゴシック" pitchFamily="34" charset="-128"/>
            </a:endParaRPr>
          </a:p>
        </p:txBody>
      </p:sp>
      <p:pic>
        <p:nvPicPr>
          <p:cNvPr id="12" name="Picture Placeholder 5"/>
          <p:cNvPicPr>
            <a:picLocks noGrp="1" noChangeAspect="1"/>
          </p:cNvPicPr>
          <p:nvPr>
            <p:ph type="pic" sz="quarter" idx="11"/>
          </p:nvPr>
        </p:nvPicPr>
        <p:blipFill>
          <a:blip r:embed="rId8">
            <a:extLst>
              <a:ext uri="{28A0092B-C50C-407E-A947-70E740481C1C}">
                <a14:useLocalDpi xmlns:a14="http://schemas.microsoft.com/office/drawing/2010/main" val="0"/>
              </a:ext>
            </a:extLst>
          </a:blip>
          <a:stretch>
            <a:fillRect/>
          </a:stretch>
        </p:blipFill>
        <p:spPr>
          <a:xfrm>
            <a:off x="1074670" y="1440000"/>
            <a:ext cx="7011034" cy="4679999"/>
          </a:xfrm>
          <a:prstGeom prst="rect">
            <a:avLst/>
          </a:prstGeom>
        </p:spPr>
      </p:pic>
    </p:spTree>
    <p:extLst>
      <p:ext uri="{BB962C8B-B14F-4D97-AF65-F5344CB8AC3E}">
        <p14:creationId xmlns:p14="http://schemas.microsoft.com/office/powerpoint/2010/main" val="2065491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1074670" y="1440000"/>
            <a:ext cx="7011034" cy="4680000"/>
          </a:xfrm>
        </p:spPr>
      </p:pic>
      <p:sp>
        <p:nvSpPr>
          <p:cNvPr id="2" name="Title 1"/>
          <p:cNvSpPr>
            <a:spLocks noGrp="1"/>
          </p:cNvSpPr>
          <p:nvPr>
            <p:ph type="title"/>
          </p:nvPr>
        </p:nvSpPr>
        <p:spPr/>
        <p:txBody>
          <a:bodyPr/>
          <a:lstStyle/>
          <a:p>
            <a:r>
              <a:rPr lang="en-GB" altLang="en-US" noProof="0" dirty="0">
                <a:ea typeface="ＭＳ Ｐゴシック" pitchFamily="34" charset="-128"/>
              </a:rPr>
              <a:t>Emissions from coal, oil, gas, cement</a:t>
            </a:r>
            <a:endParaRPr lang="en-GB" noProof="0" dirty="0"/>
          </a:p>
        </p:txBody>
      </p:sp>
      <p:sp>
        <p:nvSpPr>
          <p:cNvPr id="3" name="Text Placeholder 2"/>
          <p:cNvSpPr>
            <a:spLocks noGrp="1"/>
          </p:cNvSpPr>
          <p:nvPr>
            <p:ph type="body" sz="quarter" idx="10"/>
          </p:nvPr>
        </p:nvSpPr>
        <p:spPr/>
        <p:txBody>
          <a:bodyPr>
            <a:normAutofit/>
          </a:bodyPr>
          <a:lstStyle/>
          <a:p>
            <a:r>
              <a:rPr lang="en-GB" altLang="en-US" noProof="0" dirty="0">
                <a:ea typeface="ＭＳ Ｐゴシック" pitchFamily="34" charset="-128"/>
              </a:rPr>
              <a:t>Share of global emissions in 2015:</a:t>
            </a:r>
            <a:br>
              <a:rPr lang="en-GB" altLang="en-US" noProof="0" dirty="0">
                <a:ea typeface="ＭＳ Ｐゴシック" pitchFamily="34" charset="-128"/>
              </a:rPr>
            </a:br>
            <a:r>
              <a:rPr lang="en-GB" altLang="en-US" noProof="0" dirty="0">
                <a:ea typeface="ＭＳ Ｐゴシック" pitchFamily="34" charset="-128"/>
              </a:rPr>
              <a:t>coal (41%), oil (34%), gas (19%), cement (6%), flaring (1%, not shown)</a:t>
            </a:r>
          </a:p>
        </p:txBody>
      </p:sp>
      <p:sp>
        <p:nvSpPr>
          <p:cNvPr id="5" name="Text Placeholder 4"/>
          <p:cNvSpPr>
            <a:spLocks noGrp="1"/>
          </p:cNvSpPr>
          <p:nvPr>
            <p:ph type="body" sz="quarter" idx="12"/>
          </p:nvPr>
        </p:nvSpPr>
        <p:spPr>
          <a:xfrm>
            <a:off x="189275" y="5692792"/>
            <a:ext cx="8765451" cy="1077321"/>
          </a:xfrm>
        </p:spPr>
        <p:txBody>
          <a:bodyPr/>
          <a:lstStyle/>
          <a:p>
            <a:r>
              <a:rPr lang="en-GB" altLang="en-US" sz="1400" noProof="0" dirty="0">
                <a:ea typeface="ＭＳ Ｐゴシック" pitchFamily="34" charset="-128"/>
              </a:rPr>
              <a:t>Source: </a:t>
            </a:r>
            <a:r>
              <a:rPr lang="en-GB" altLang="en-US" sz="1400" noProof="0" dirty="0">
                <a:ea typeface="ＭＳ Ｐゴシック" pitchFamily="34" charset="-128"/>
                <a:hlinkClick r:id="rId4"/>
              </a:rPr>
              <a:t>CDIAC</a:t>
            </a:r>
            <a:r>
              <a:rPr lang="en-GB" altLang="en-US" sz="1400" noProof="0" dirty="0">
                <a:ea typeface="ＭＳ Ｐゴシック" pitchFamily="34" charset="-128"/>
              </a:rPr>
              <a:t>; </a:t>
            </a:r>
            <a:r>
              <a:rPr lang="en-GB" altLang="en-US" dirty="0">
                <a:ea typeface="ＭＳ Ｐゴシック" pitchFamily="34" charset="-128"/>
                <a:hlinkClick r:id="rId5"/>
              </a:rPr>
              <a:t>Le Quéré et al 2016</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sz="1400" noProof="0" dirty="0">
                <a:ea typeface="ＭＳ Ｐゴシック" pitchFamily="34" charset="-128"/>
                <a:hlinkClick r:id="rId6"/>
              </a:rPr>
              <a:t>Global Carbon Budget 2016</a:t>
            </a:r>
            <a:endParaRPr lang="en-GB" altLang="en-US" sz="1400" noProof="0" dirty="0">
              <a:ea typeface="ＭＳ Ｐゴシック" pitchFamily="34" charset="-128"/>
            </a:endParaRPr>
          </a:p>
        </p:txBody>
      </p:sp>
    </p:spTree>
    <p:extLst>
      <p:ext uri="{BB962C8B-B14F-4D97-AF65-F5344CB8AC3E}">
        <p14:creationId xmlns:p14="http://schemas.microsoft.com/office/powerpoint/2010/main" val="1567851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noProof="0" dirty="0"/>
              <a:t>Energy consumption by energy type</a:t>
            </a:r>
          </a:p>
        </p:txBody>
      </p:sp>
      <p:sp>
        <p:nvSpPr>
          <p:cNvPr id="4" name="Text Placeholder 3"/>
          <p:cNvSpPr>
            <a:spLocks noGrp="1"/>
          </p:cNvSpPr>
          <p:nvPr>
            <p:ph type="body" sz="quarter" idx="10"/>
          </p:nvPr>
        </p:nvSpPr>
        <p:spPr/>
        <p:txBody>
          <a:bodyPr/>
          <a:lstStyle/>
          <a:p>
            <a:r>
              <a:rPr lang="en-GB" noProof="0" dirty="0"/>
              <a:t>Energy consumption by fuel source from 2000 to 2015, with growth rates indicated for the more recent period of 2010 to 2015</a:t>
            </a:r>
          </a:p>
        </p:txBody>
      </p:sp>
      <p:sp>
        <p:nvSpPr>
          <p:cNvPr id="5" name="Text Placeholder 4"/>
          <p:cNvSpPr>
            <a:spLocks noGrp="1"/>
          </p:cNvSpPr>
          <p:nvPr>
            <p:ph type="body" sz="quarter" idx="12"/>
          </p:nvPr>
        </p:nvSpPr>
        <p:spPr/>
        <p:txBody>
          <a:bodyPr/>
          <a:lstStyle/>
          <a:p>
            <a:r>
              <a:rPr lang="en-GB" altLang="en-US" noProof="0" dirty="0">
                <a:ea typeface="ＭＳ Ｐゴシック" pitchFamily="34" charset="-128"/>
              </a:rPr>
              <a:t>Source: </a:t>
            </a:r>
            <a:r>
              <a:rPr lang="en-GB" altLang="en-US" noProof="0" dirty="0">
                <a:ea typeface="ＭＳ Ｐゴシック" pitchFamily="34" charset="-128"/>
                <a:hlinkClick r:id="rId2"/>
              </a:rPr>
              <a:t>BP 2016</a:t>
            </a:r>
            <a:r>
              <a:rPr lang="en-GB" altLang="en-US" noProof="0" dirty="0">
                <a:ea typeface="ＭＳ Ｐゴシック" pitchFamily="34" charset="-128"/>
              </a:rPr>
              <a:t>; </a:t>
            </a:r>
            <a:r>
              <a:rPr lang="en-GB" altLang="en-US" noProof="0" dirty="0">
                <a:ea typeface="ＭＳ Ｐゴシック" pitchFamily="34" charset="-128"/>
                <a:hlinkClick r:id="rId3"/>
              </a:rPr>
              <a:t>Jackson et al 2015</a:t>
            </a:r>
            <a:r>
              <a:rPr lang="en-GB" altLang="en-US" noProof="0" dirty="0">
                <a:ea typeface="ＭＳ Ｐゴシック" pitchFamily="34" charset="-128"/>
              </a:rPr>
              <a:t>; </a:t>
            </a:r>
            <a:r>
              <a:rPr lang="en-GB" altLang="en-US" noProof="0" dirty="0">
                <a:ea typeface="ＭＳ Ｐゴシック" pitchFamily="34" charset="-128"/>
                <a:hlinkClick r:id="rId4"/>
              </a:rPr>
              <a:t>Global Carbon Budget 2016</a:t>
            </a:r>
            <a:r>
              <a:rPr lang="en-GB" altLang="en-US" noProof="0" dirty="0">
                <a:ea typeface="ＭＳ Ｐゴシック" pitchFamily="34" charset="-128"/>
              </a:rPr>
              <a:t> </a:t>
            </a:r>
          </a:p>
        </p:txBody>
      </p:sp>
      <p:pic>
        <p:nvPicPr>
          <p:cNvPr id="8" name="Picture Placeholder 7"/>
          <p:cNvPicPr>
            <a:picLocks noGrp="1" noChangeAspect="1"/>
          </p:cNvPicPr>
          <p:nvPr>
            <p:ph type="pic" sz="quarter" idx="11"/>
          </p:nvPr>
        </p:nvPicPr>
        <p:blipFill>
          <a:blip r:embed="rId5">
            <a:extLst>
              <a:ext uri="{28A0092B-C50C-407E-A947-70E740481C1C}">
                <a14:useLocalDpi xmlns:a14="http://schemas.microsoft.com/office/drawing/2010/main" val="0"/>
              </a:ext>
            </a:extLst>
          </a:blip>
          <a:stretch>
            <a:fillRect/>
          </a:stretch>
        </p:blipFill>
        <p:spPr>
          <a:xfrm>
            <a:off x="1074670" y="1440000"/>
            <a:ext cx="7011034" cy="4680000"/>
          </a:xfrm>
        </p:spPr>
      </p:pic>
    </p:spTree>
    <p:extLst>
      <p:ext uri="{BB962C8B-B14F-4D97-AF65-F5344CB8AC3E}">
        <p14:creationId xmlns:p14="http://schemas.microsoft.com/office/powerpoint/2010/main" val="2932195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0" dirty="0"/>
              <a:t>Historical cumulative emissions by country</a:t>
            </a:r>
          </a:p>
        </p:txBody>
      </p:sp>
      <p:sp>
        <p:nvSpPr>
          <p:cNvPr id="3" name="Text Placeholder 2"/>
          <p:cNvSpPr>
            <a:spLocks noGrp="1"/>
          </p:cNvSpPr>
          <p:nvPr>
            <p:ph type="body" sz="quarter" idx="10"/>
          </p:nvPr>
        </p:nvSpPr>
        <p:spPr/>
        <p:txBody>
          <a:bodyPr>
            <a:normAutofit/>
          </a:bodyPr>
          <a:lstStyle/>
          <a:p>
            <a:r>
              <a:rPr lang="en-GB" noProof="0" dirty="0"/>
              <a:t>Cumulative emissions from fossil-fuel and cement were distributed (1870</a:t>
            </a:r>
            <a:r>
              <a:rPr lang="en-GB" altLang="en-US" noProof="0" dirty="0">
                <a:ea typeface="ＭＳ Ｐゴシック" pitchFamily="34" charset="-128"/>
              </a:rPr>
              <a:t>–</a:t>
            </a:r>
            <a:r>
              <a:rPr lang="en-GB" noProof="0" dirty="0"/>
              <a:t>2015):</a:t>
            </a:r>
            <a:br>
              <a:rPr lang="en-GB" noProof="0" dirty="0"/>
            </a:br>
            <a:r>
              <a:rPr lang="en-GB" noProof="0" dirty="0"/>
              <a:t>USA (26%), EU28 (23%), China (13%), Russia (7%), Japan (</a:t>
            </a:r>
            <a:r>
              <a:rPr lang="en-GB" dirty="0"/>
              <a:t>4%) and India (3%)</a:t>
            </a:r>
            <a:endParaRPr lang="en-GB" noProof="0" dirty="0"/>
          </a:p>
        </p:txBody>
      </p:sp>
      <p:sp>
        <p:nvSpPr>
          <p:cNvPr id="5" name="Text Placeholder 4"/>
          <p:cNvSpPr>
            <a:spLocks noGrp="1"/>
          </p:cNvSpPr>
          <p:nvPr>
            <p:ph type="body" sz="quarter" idx="12"/>
          </p:nvPr>
        </p:nvSpPr>
        <p:spPr/>
        <p:txBody>
          <a:bodyPr>
            <a:normAutofit/>
          </a:bodyPr>
          <a:lstStyle/>
          <a:p>
            <a:pPr>
              <a:spcBef>
                <a:spcPts val="0"/>
              </a:spcBef>
            </a:pPr>
            <a:r>
              <a:rPr lang="en-GB" noProof="0" dirty="0"/>
              <a:t>Cumulative emissions (1990</a:t>
            </a:r>
            <a:r>
              <a:rPr lang="en-GB" altLang="en-US" noProof="0" dirty="0">
                <a:ea typeface="ＭＳ Ｐゴシック" pitchFamily="34" charset="-128"/>
              </a:rPr>
              <a:t>–</a:t>
            </a:r>
            <a:r>
              <a:rPr lang="en-GB" noProof="0" dirty="0"/>
              <a:t>2015) were </a:t>
            </a:r>
            <a:r>
              <a:rPr lang="en-GB" dirty="0"/>
              <a:t>distributed China (21%), USA </a:t>
            </a:r>
            <a:r>
              <a:rPr lang="en-GB" noProof="0" dirty="0"/>
              <a:t>(20%), EU28 (14%), Russia (6%), India/Japan (4%)</a:t>
            </a:r>
            <a:br>
              <a:rPr lang="en-GB" noProof="0" dirty="0"/>
            </a:br>
            <a:r>
              <a:rPr lang="en-GB" noProof="0" dirty="0"/>
              <a:t>‘All others’ includes all other countries along with bunker fuels and statistical differences</a:t>
            </a:r>
            <a:br>
              <a:rPr lang="en-GB" noProof="0" dirty="0"/>
            </a:br>
            <a:r>
              <a:rPr lang="en-GB" altLang="en-US" noProof="0" dirty="0">
                <a:ea typeface="ＭＳ Ｐゴシック" pitchFamily="34" charset="-128"/>
              </a:rPr>
              <a:t>Source: </a:t>
            </a:r>
            <a:r>
              <a:rPr lang="en-GB" altLang="en-US" noProof="0" dirty="0">
                <a:ea typeface="ＭＳ Ｐゴシック" pitchFamily="34" charset="-128"/>
                <a:hlinkClick r:id="rId3"/>
              </a:rPr>
              <a:t>CDIAC</a:t>
            </a:r>
            <a:r>
              <a:rPr lang="en-GB" altLang="en-US" noProof="0" dirty="0">
                <a:ea typeface="ＭＳ Ｐゴシック" pitchFamily="34" charset="-128"/>
              </a:rPr>
              <a:t>; </a:t>
            </a:r>
            <a:r>
              <a:rPr lang="en-GB" altLang="en-US" dirty="0">
                <a:ea typeface="ＭＳ Ｐゴシック" pitchFamily="34" charset="-128"/>
                <a:hlinkClick r:id="rId4"/>
              </a:rPr>
              <a:t>Le Quéré et al 2016</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noProof="0" dirty="0">
                <a:ea typeface="ＭＳ Ｐゴシック" pitchFamily="34" charset="-128"/>
                <a:hlinkClick r:id="rId5"/>
              </a:rPr>
              <a:t>Global Carbon Budget 2016</a:t>
            </a:r>
            <a:endParaRPr lang="en-GB" altLang="en-US" noProof="0" dirty="0">
              <a:ea typeface="ＭＳ Ｐゴシック" pitchFamily="34" charset="-128"/>
            </a:endParaRPr>
          </a:p>
        </p:txBody>
      </p:sp>
      <p:pic>
        <p:nvPicPr>
          <p:cNvPr id="8" name="Picture Placeholder 7"/>
          <p:cNvPicPr>
            <a:picLocks noGrp="1" noChangeAspect="1"/>
          </p:cNvPicPr>
          <p:nvPr>
            <p:ph type="pic" sz="quarter" idx="11"/>
          </p:nvPr>
        </p:nvPicPr>
        <p:blipFill>
          <a:blip r:embed="rId6">
            <a:extLst>
              <a:ext uri="{28A0092B-C50C-407E-A947-70E740481C1C}">
                <a14:useLocalDpi xmlns:a14="http://schemas.microsoft.com/office/drawing/2010/main" val="0"/>
              </a:ext>
            </a:extLst>
          </a:blip>
          <a:stretch>
            <a:fillRect/>
          </a:stretch>
        </p:blipFill>
        <p:spPr>
          <a:xfrm>
            <a:off x="1074670" y="1440000"/>
            <a:ext cx="7011034" cy="4680000"/>
          </a:xfrm>
        </p:spPr>
      </p:pic>
    </p:spTree>
    <p:extLst>
      <p:ext uri="{BB962C8B-B14F-4D97-AF65-F5344CB8AC3E}">
        <p14:creationId xmlns:p14="http://schemas.microsoft.com/office/powerpoint/2010/main" val="31509033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1074670" y="1440000"/>
            <a:ext cx="7011034" cy="4680000"/>
          </a:xfrm>
        </p:spPr>
      </p:pic>
      <p:sp>
        <p:nvSpPr>
          <p:cNvPr id="2" name="Title 1"/>
          <p:cNvSpPr>
            <a:spLocks noGrp="1"/>
          </p:cNvSpPr>
          <p:nvPr>
            <p:ph type="title"/>
          </p:nvPr>
        </p:nvSpPr>
        <p:spPr/>
        <p:txBody>
          <a:bodyPr>
            <a:normAutofit/>
          </a:bodyPr>
          <a:lstStyle/>
          <a:p>
            <a:r>
              <a:rPr lang="en-GB" altLang="en-US" noProof="0" dirty="0">
                <a:ea typeface="ＭＳ Ｐゴシック" pitchFamily="34" charset="-128"/>
              </a:rPr>
              <a:t>Carbon intensity of economic activity</a:t>
            </a:r>
            <a:endParaRPr lang="en-GB" noProof="0" dirty="0"/>
          </a:p>
        </p:txBody>
      </p:sp>
      <p:sp>
        <p:nvSpPr>
          <p:cNvPr id="3" name="Text Placeholder 2"/>
          <p:cNvSpPr>
            <a:spLocks noGrp="1"/>
          </p:cNvSpPr>
          <p:nvPr>
            <p:ph type="body" sz="quarter" idx="10"/>
          </p:nvPr>
        </p:nvSpPr>
        <p:spPr/>
        <p:txBody>
          <a:bodyPr>
            <a:noAutofit/>
          </a:bodyPr>
          <a:lstStyle/>
          <a:p>
            <a:r>
              <a:rPr lang="en-GB" altLang="en-US" noProof="0" dirty="0">
                <a:ea typeface="ＭＳ Ｐゴシック" pitchFamily="34" charset="-128"/>
              </a:rPr>
              <a:t>Global emissions growth has generally recovered quickly from previous financial crises</a:t>
            </a:r>
          </a:p>
          <a:p>
            <a:r>
              <a:rPr lang="en-GB" altLang="en-US" dirty="0">
                <a:ea typeface="ＭＳ Ｐゴシック" pitchFamily="34" charset="-128"/>
              </a:rPr>
              <a:t>It is unclear if the recent slowdown in global emissions is related to the Global Financial Crisis</a:t>
            </a:r>
            <a:endParaRPr lang="en-GB" altLang="en-US" noProof="0" dirty="0">
              <a:ea typeface="ＭＳ Ｐゴシック" pitchFamily="34" charset="-128"/>
            </a:endParaRPr>
          </a:p>
        </p:txBody>
      </p:sp>
      <p:sp>
        <p:nvSpPr>
          <p:cNvPr id="5" name="Text Placeholder 4"/>
          <p:cNvSpPr>
            <a:spLocks noGrp="1"/>
          </p:cNvSpPr>
          <p:nvPr>
            <p:ph type="body" sz="quarter" idx="12"/>
          </p:nvPr>
        </p:nvSpPr>
        <p:spPr/>
        <p:txBody>
          <a:bodyPr>
            <a:normAutofit/>
          </a:bodyPr>
          <a:lstStyle/>
          <a:p>
            <a:pPr>
              <a:spcBef>
                <a:spcPts val="0"/>
              </a:spcBef>
            </a:pPr>
            <a:r>
              <a:rPr lang="en-GB" noProof="0" dirty="0"/>
              <a:t>Economic activity is measured in Purchasing Power Parity </a:t>
            </a:r>
          </a:p>
          <a:p>
            <a:pPr>
              <a:spcBef>
                <a:spcPts val="0"/>
              </a:spcBef>
            </a:pPr>
            <a:r>
              <a:rPr lang="en-GB" altLang="en-US" noProof="0" dirty="0">
                <a:ea typeface="ＭＳ Ｐゴシック" pitchFamily="34" charset="-128"/>
              </a:rPr>
              <a:t>Source: </a:t>
            </a:r>
            <a:r>
              <a:rPr lang="en-GB" altLang="en-US" noProof="0" dirty="0">
                <a:ea typeface="ＭＳ Ｐゴシック" pitchFamily="34" charset="-128"/>
                <a:hlinkClick r:id="rId4"/>
              </a:rPr>
              <a:t>CDIAC</a:t>
            </a:r>
            <a:r>
              <a:rPr lang="en-GB" altLang="en-US" noProof="0" dirty="0">
                <a:ea typeface="ＭＳ Ｐゴシック" pitchFamily="34" charset="-128"/>
              </a:rPr>
              <a:t>; </a:t>
            </a:r>
            <a:r>
              <a:rPr lang="en-GB" altLang="en-US" noProof="0" dirty="0">
                <a:ea typeface="ＭＳ Ｐゴシック" pitchFamily="34" charset="-128"/>
                <a:hlinkClick r:id="rId5"/>
              </a:rPr>
              <a:t>Peters et al 2012</a:t>
            </a:r>
            <a:r>
              <a:rPr lang="en-GB" altLang="en-US" noProof="0" dirty="0">
                <a:ea typeface="ＭＳ Ｐゴシック" pitchFamily="34" charset="-128"/>
              </a:rPr>
              <a:t>; </a:t>
            </a:r>
            <a:r>
              <a:rPr lang="en-GB" altLang="en-US" dirty="0">
                <a:ea typeface="ＭＳ Ｐゴシック" pitchFamily="34" charset="-128"/>
                <a:hlinkClick r:id="rId6"/>
              </a:rPr>
              <a:t>Le Quéré et al 2016</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noProof="0" dirty="0">
                <a:ea typeface="ＭＳ Ｐゴシック" pitchFamily="34" charset="-128"/>
                <a:hlinkClick r:id="rId7"/>
              </a:rPr>
              <a:t>Global Carbon Budget 2016</a:t>
            </a:r>
            <a:endParaRPr lang="en-GB" altLang="en-US" noProof="0" dirty="0">
              <a:ea typeface="ＭＳ Ｐゴシック" pitchFamily="34" charset="-128"/>
            </a:endParaRPr>
          </a:p>
        </p:txBody>
      </p:sp>
    </p:spTree>
    <p:extLst>
      <p:ext uri="{BB962C8B-B14F-4D97-AF65-F5344CB8AC3E}">
        <p14:creationId xmlns:p14="http://schemas.microsoft.com/office/powerpoint/2010/main" val="2795055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0" dirty="0"/>
              <a:t>Emissions per capita</a:t>
            </a:r>
          </a:p>
        </p:txBody>
      </p:sp>
      <p:sp>
        <p:nvSpPr>
          <p:cNvPr id="3" name="Text Placeholder 2"/>
          <p:cNvSpPr>
            <a:spLocks noGrp="1"/>
          </p:cNvSpPr>
          <p:nvPr>
            <p:ph type="body" sz="quarter" idx="10"/>
          </p:nvPr>
        </p:nvSpPr>
        <p:spPr/>
        <p:txBody>
          <a:bodyPr>
            <a:normAutofit/>
          </a:bodyPr>
          <a:lstStyle/>
          <a:p>
            <a:r>
              <a:rPr lang="en-GB" noProof="0" dirty="0"/>
              <a:t>The 10 most populous countries span a wide range of development and emissions per person</a:t>
            </a:r>
          </a:p>
        </p:txBody>
      </p:sp>
      <p:sp>
        <p:nvSpPr>
          <p:cNvPr id="5" name="Text Placeholder 4"/>
          <p:cNvSpPr>
            <a:spLocks noGrp="1"/>
          </p:cNvSpPr>
          <p:nvPr>
            <p:ph type="body" sz="quarter" idx="12"/>
          </p:nvPr>
        </p:nvSpPr>
        <p:spPr/>
        <p:txBody>
          <a:bodyPr>
            <a:normAutofit/>
          </a:bodyPr>
          <a:lstStyle/>
          <a:p>
            <a:r>
              <a:rPr lang="en-GB" altLang="en-US" dirty="0">
                <a:ea typeface="ＭＳ Ｐゴシック" pitchFamily="34" charset="-128"/>
              </a:rPr>
              <a:t>Emission per capita: CO</a:t>
            </a:r>
            <a:r>
              <a:rPr lang="en-GB" altLang="en-US" baseline="-25000" dirty="0">
                <a:ea typeface="ＭＳ Ｐゴシック" pitchFamily="34" charset="-128"/>
              </a:rPr>
              <a:t>2</a:t>
            </a:r>
            <a:r>
              <a:rPr lang="en-GB" altLang="en-US" dirty="0">
                <a:ea typeface="ＭＳ Ｐゴシック" pitchFamily="34" charset="-128"/>
              </a:rPr>
              <a:t> emissions from fossil fuel and industry divided by population</a:t>
            </a:r>
            <a:endParaRPr lang="en-GB" altLang="en-US" noProof="0" dirty="0">
              <a:latin typeface="+mj-lt"/>
              <a:ea typeface="ＭＳ Ｐゴシック" pitchFamily="34" charset="-128"/>
            </a:endParaRPr>
          </a:p>
          <a:p>
            <a:r>
              <a:rPr lang="en-GB" altLang="en-US" noProof="0" dirty="0">
                <a:latin typeface="+mj-lt"/>
                <a:ea typeface="ＭＳ Ｐゴシック" pitchFamily="34" charset="-128"/>
              </a:rPr>
              <a:t>Source: </a:t>
            </a:r>
            <a:r>
              <a:rPr lang="en-GB" altLang="en-US" noProof="0" dirty="0">
                <a:latin typeface="+mj-lt"/>
                <a:ea typeface="ＭＳ Ｐゴシック" pitchFamily="34" charset="-128"/>
                <a:hlinkClick r:id="rId3"/>
              </a:rPr>
              <a:t>Global Carbon Budget 2016</a:t>
            </a:r>
            <a:r>
              <a:rPr lang="en-GB" altLang="en-US" noProof="0" dirty="0">
                <a:latin typeface="+mj-lt"/>
                <a:ea typeface="ＭＳ Ｐゴシック" pitchFamily="34" charset="-128"/>
              </a:rPr>
              <a:t> </a:t>
            </a:r>
          </a:p>
        </p:txBody>
      </p:sp>
      <p:pic>
        <p:nvPicPr>
          <p:cNvPr id="9" name="Picture Placeholder 8"/>
          <p:cNvPicPr>
            <a:picLocks noGrp="1" noChangeAspect="1"/>
          </p:cNvPicPr>
          <p:nvPr>
            <p:ph type="pic" sz="quarter" idx="11"/>
          </p:nvPr>
        </p:nvPicPr>
        <p:blipFill>
          <a:blip r:embed="rId4">
            <a:extLst>
              <a:ext uri="{28A0092B-C50C-407E-A947-70E740481C1C}">
                <a14:useLocalDpi xmlns:a14="http://schemas.microsoft.com/office/drawing/2010/main" val="0"/>
              </a:ext>
            </a:extLst>
          </a:blip>
          <a:stretch>
            <a:fillRect/>
          </a:stretch>
        </p:blipFill>
        <p:spPr>
          <a:xfrm>
            <a:off x="1074670" y="1440000"/>
            <a:ext cx="7011034" cy="4679999"/>
          </a:xfrm>
        </p:spPr>
      </p:pic>
    </p:spTree>
    <p:extLst>
      <p:ext uri="{BB962C8B-B14F-4D97-AF65-F5344CB8AC3E}">
        <p14:creationId xmlns:p14="http://schemas.microsoft.com/office/powerpoint/2010/main" val="2072127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0" dirty="0"/>
              <a:t>Major flows from production to consumption</a:t>
            </a:r>
          </a:p>
        </p:txBody>
      </p:sp>
      <p:sp>
        <p:nvSpPr>
          <p:cNvPr id="3" name="Text Placeholder 2"/>
          <p:cNvSpPr>
            <a:spLocks noGrp="1"/>
          </p:cNvSpPr>
          <p:nvPr>
            <p:ph type="body" sz="quarter" idx="10"/>
          </p:nvPr>
        </p:nvSpPr>
        <p:spPr/>
        <p:txBody>
          <a:bodyPr>
            <a:normAutofit lnSpcReduction="10000"/>
          </a:bodyPr>
          <a:lstStyle/>
          <a:p>
            <a:r>
              <a:rPr lang="en-GB" altLang="en-US" noProof="0" dirty="0">
                <a:ea typeface="ＭＳ Ｐゴシック" pitchFamily="34" charset="-128"/>
              </a:rPr>
              <a:t>Flows from location of generation of emissions to location of </a:t>
            </a:r>
          </a:p>
          <a:p>
            <a:r>
              <a:rPr lang="en-GB" altLang="en-US" noProof="0" dirty="0">
                <a:ea typeface="ＭＳ Ｐゴシック" pitchFamily="34" charset="-128"/>
              </a:rPr>
              <a:t>consumption of goods and services</a:t>
            </a:r>
          </a:p>
        </p:txBody>
      </p:sp>
      <p:sp>
        <p:nvSpPr>
          <p:cNvPr id="5" name="Text Placeholder 4"/>
          <p:cNvSpPr>
            <a:spLocks noGrp="1"/>
          </p:cNvSpPr>
          <p:nvPr>
            <p:ph type="body" sz="quarter" idx="12"/>
          </p:nvPr>
        </p:nvSpPr>
        <p:spPr/>
        <p:txBody>
          <a:bodyPr>
            <a:normAutofit/>
          </a:bodyPr>
          <a:lstStyle/>
          <a:p>
            <a:pPr>
              <a:spcBef>
                <a:spcPts val="1200"/>
              </a:spcBef>
            </a:pPr>
            <a:r>
              <a:rPr lang="en-GB" altLang="en-US" noProof="0" dirty="0">
                <a:ea typeface="ＭＳ Ｐゴシック" pitchFamily="34" charset="-128"/>
              </a:rPr>
              <a:t>Values for 2011. EU is treated as one region. Units: MtCO</a:t>
            </a:r>
            <a:r>
              <a:rPr lang="en-GB" altLang="en-US" baseline="-25000" noProof="0" dirty="0">
                <a:ea typeface="ＭＳ Ｐゴシック" pitchFamily="34" charset="-128"/>
              </a:rPr>
              <a:t>2</a:t>
            </a:r>
            <a:br>
              <a:rPr lang="en-GB" altLang="en-US" baseline="-25000" noProof="0" dirty="0">
                <a:ea typeface="ＭＳ Ｐゴシック" pitchFamily="34" charset="-128"/>
              </a:rPr>
            </a:br>
            <a:r>
              <a:rPr lang="en-GB" altLang="en-US" noProof="0" dirty="0">
                <a:ea typeface="ＭＳ Ｐゴシック" pitchFamily="34" charset="-128"/>
              </a:rPr>
              <a:t>Source: </a:t>
            </a:r>
            <a:r>
              <a:rPr lang="en-GB" altLang="en-US" noProof="0" dirty="0">
                <a:ea typeface="ＭＳ Ｐゴシック" pitchFamily="34" charset="-128"/>
                <a:hlinkClick r:id="rId3"/>
              </a:rPr>
              <a:t>Peters et al 2012</a:t>
            </a:r>
            <a:endParaRPr lang="en-GB" altLang="en-US" noProof="0" dirty="0">
              <a:ea typeface="ＭＳ Ｐゴシック" pitchFamily="34" charset="-128"/>
            </a:endParaRPr>
          </a:p>
        </p:txBody>
      </p:sp>
      <p:pic>
        <p:nvPicPr>
          <p:cNvPr id="6" name="Picture Placeholder 5"/>
          <p:cNvPicPr>
            <a:picLocks noGrp="1" noChangeAspect="1"/>
          </p:cNvPicPr>
          <p:nvPr>
            <p:ph type="pic" sz="quarter" idx="11"/>
          </p:nvPr>
        </p:nvPicPr>
        <p:blipFill>
          <a:blip r:embed="rId4">
            <a:extLst>
              <a:ext uri="{28A0092B-C50C-407E-A947-70E740481C1C}">
                <a14:useLocalDpi xmlns:a14="http://schemas.microsoft.com/office/drawing/2010/main" val="0"/>
              </a:ext>
            </a:extLst>
          </a:blip>
          <a:stretch>
            <a:fillRect/>
          </a:stretch>
        </p:blipFill>
        <p:spPr>
          <a:xfrm>
            <a:off x="543078" y="1440000"/>
            <a:ext cx="8074218" cy="4680000"/>
          </a:xfrm>
        </p:spPr>
      </p:pic>
    </p:spTree>
    <p:extLst>
      <p:ext uri="{BB962C8B-B14F-4D97-AF65-F5344CB8AC3E}">
        <p14:creationId xmlns:p14="http://schemas.microsoft.com/office/powerpoint/2010/main" val="17248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1074670" y="1440000"/>
            <a:ext cx="7011034" cy="4680000"/>
          </a:xfrm>
        </p:spPr>
      </p:pic>
      <p:sp>
        <p:nvSpPr>
          <p:cNvPr id="2" name="Title 1"/>
          <p:cNvSpPr>
            <a:spLocks noGrp="1"/>
          </p:cNvSpPr>
          <p:nvPr>
            <p:ph type="title"/>
          </p:nvPr>
        </p:nvSpPr>
        <p:spPr/>
        <p:txBody>
          <a:bodyPr>
            <a:normAutofit/>
          </a:bodyPr>
          <a:lstStyle/>
          <a:p>
            <a:r>
              <a:rPr lang="en-GB" noProof="0" dirty="0"/>
              <a:t>Total global emissions</a:t>
            </a:r>
          </a:p>
        </p:txBody>
      </p:sp>
      <p:sp>
        <p:nvSpPr>
          <p:cNvPr id="3" name="Text Placeholder 2"/>
          <p:cNvSpPr>
            <a:spLocks noGrp="1"/>
          </p:cNvSpPr>
          <p:nvPr>
            <p:ph type="body" sz="quarter" idx="10"/>
          </p:nvPr>
        </p:nvSpPr>
        <p:spPr/>
        <p:txBody>
          <a:bodyPr>
            <a:normAutofit/>
          </a:bodyPr>
          <a:lstStyle/>
          <a:p>
            <a:r>
              <a:rPr lang="en-GB" altLang="en-US" noProof="0" dirty="0">
                <a:ea typeface="ＭＳ Ｐゴシック" pitchFamily="34" charset="-128"/>
              </a:rPr>
              <a:t>Total global emissions: 41.9 ± 2.8 GtCO</a:t>
            </a:r>
            <a:r>
              <a:rPr lang="en-GB" altLang="en-US" baseline="-25000" noProof="0" dirty="0">
                <a:ea typeface="ＭＳ Ｐゴシック" pitchFamily="34" charset="-128"/>
              </a:rPr>
              <a:t>2</a:t>
            </a:r>
            <a:r>
              <a:rPr lang="en-GB" altLang="en-US" noProof="0" dirty="0">
                <a:ea typeface="ＭＳ Ｐゴシック" pitchFamily="34" charset="-128"/>
              </a:rPr>
              <a:t> in 2015, 49% over 1990</a:t>
            </a:r>
            <a:br>
              <a:rPr lang="en-GB" altLang="en-US" noProof="0" dirty="0">
                <a:ea typeface="ＭＳ Ｐゴシック" pitchFamily="34" charset="-128"/>
              </a:rPr>
            </a:br>
            <a:r>
              <a:rPr lang="en-GB" altLang="en-US" noProof="0" dirty="0">
                <a:ea typeface="ＭＳ Ｐゴシック" pitchFamily="34" charset="-128"/>
              </a:rPr>
              <a:t>Percentage land-use change: 36% in 1960, 9% averaged 2006-2015</a:t>
            </a:r>
          </a:p>
        </p:txBody>
      </p:sp>
      <p:sp>
        <p:nvSpPr>
          <p:cNvPr id="5" name="Text Placeholder 4"/>
          <p:cNvSpPr>
            <a:spLocks noGrp="1"/>
          </p:cNvSpPr>
          <p:nvPr>
            <p:ph type="body" sz="quarter" idx="12"/>
          </p:nvPr>
        </p:nvSpPr>
        <p:spPr/>
        <p:txBody>
          <a:bodyPr>
            <a:normAutofit/>
          </a:bodyPr>
          <a:lstStyle/>
          <a:p>
            <a:pPr>
              <a:spcBef>
                <a:spcPts val="0"/>
              </a:spcBef>
            </a:pPr>
            <a:r>
              <a:rPr lang="en-GB" altLang="en-US" noProof="0" dirty="0">
                <a:ea typeface="ＭＳ Ｐゴシック" pitchFamily="34" charset="-128"/>
              </a:rPr>
              <a:t>Three different methods have been used to estimate </a:t>
            </a:r>
          </a:p>
          <a:p>
            <a:pPr>
              <a:spcBef>
                <a:spcPts val="0"/>
              </a:spcBef>
            </a:pPr>
            <a:r>
              <a:rPr lang="en-GB" altLang="en-US" noProof="0" dirty="0">
                <a:ea typeface="ＭＳ Ｐゴシック" pitchFamily="34" charset="-128"/>
              </a:rPr>
              <a:t>land-use change emissions, indicated here by different shades of grey</a:t>
            </a:r>
            <a:br>
              <a:rPr lang="en-GB" altLang="en-US" noProof="0" dirty="0">
                <a:ea typeface="ＭＳ Ｐゴシック" pitchFamily="34" charset="-128"/>
              </a:rPr>
            </a:br>
            <a:r>
              <a:rPr lang="en-GB" altLang="en-US" noProof="0" dirty="0">
                <a:ea typeface="ＭＳ Ｐゴシック" pitchFamily="34" charset="-128"/>
              </a:rPr>
              <a:t>Source: </a:t>
            </a:r>
            <a:r>
              <a:rPr lang="en-GB" altLang="en-US" noProof="0" dirty="0">
                <a:ea typeface="ＭＳ Ｐゴシック" pitchFamily="34" charset="-128"/>
                <a:hlinkClick r:id="rId4"/>
              </a:rPr>
              <a:t>CDIAC</a:t>
            </a:r>
            <a:r>
              <a:rPr lang="en-GB" altLang="en-US" noProof="0" dirty="0">
                <a:ea typeface="ＭＳ Ｐゴシック" pitchFamily="34" charset="-128"/>
              </a:rPr>
              <a:t>; </a:t>
            </a:r>
            <a:r>
              <a:rPr lang="en-GB" altLang="en-US" noProof="0" dirty="0">
                <a:ea typeface="ＭＳ Ｐゴシック" pitchFamily="34" charset="-128"/>
                <a:hlinkClick r:id="rId5"/>
              </a:rPr>
              <a:t>Houghton et al 2012</a:t>
            </a:r>
            <a:r>
              <a:rPr lang="en-GB" altLang="en-US" noProof="0" dirty="0">
                <a:ea typeface="ＭＳ Ｐゴシック" pitchFamily="34" charset="-128"/>
              </a:rPr>
              <a:t>; </a:t>
            </a:r>
            <a:r>
              <a:rPr lang="en-GB" altLang="en-US" noProof="0" dirty="0" err="1">
                <a:ea typeface="ＭＳ Ｐゴシック" pitchFamily="34" charset="-128"/>
                <a:hlinkClick r:id="rId6"/>
              </a:rPr>
              <a:t>Giglio</a:t>
            </a:r>
            <a:r>
              <a:rPr lang="en-GB" altLang="en-US" noProof="0" dirty="0">
                <a:ea typeface="ＭＳ Ｐゴシック" pitchFamily="34" charset="-128"/>
                <a:hlinkClick r:id="rId6"/>
              </a:rPr>
              <a:t> et al 2013</a:t>
            </a:r>
            <a:r>
              <a:rPr lang="en-GB" altLang="en-US" noProof="0" dirty="0">
                <a:ea typeface="ＭＳ Ｐゴシック" pitchFamily="34" charset="-128"/>
              </a:rPr>
              <a:t>; </a:t>
            </a:r>
            <a:r>
              <a:rPr lang="en-GB" altLang="en-US" dirty="0">
                <a:ea typeface="ＭＳ Ｐゴシック" pitchFamily="34" charset="-128"/>
                <a:hlinkClick r:id="rId7"/>
              </a:rPr>
              <a:t>Le Quéré et al 2016</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noProof="0" dirty="0">
                <a:ea typeface="ＭＳ Ｐゴシック" pitchFamily="34" charset="-128"/>
                <a:hlinkClick r:id="rId8"/>
              </a:rPr>
              <a:t>Global Carbon Budget 2016</a:t>
            </a:r>
            <a:endParaRPr lang="en-GB" altLang="en-US" noProof="0" dirty="0">
              <a:ea typeface="ＭＳ Ｐゴシック" pitchFamily="34" charset="-128"/>
            </a:endParaRPr>
          </a:p>
        </p:txBody>
      </p:sp>
      <p:pic>
        <p:nvPicPr>
          <p:cNvPr id="7" name="Picture 23"/>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278982" y="2604093"/>
            <a:ext cx="1651998" cy="1081087"/>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8" name="Picture 24"/>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7277888" y="3819625"/>
            <a:ext cx="1655774" cy="1079500"/>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225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304800" y="0"/>
            <a:ext cx="8534400" cy="914400"/>
          </a:xfrm>
        </p:spPr>
        <p:txBody>
          <a:bodyPr/>
          <a:lstStyle/>
          <a:p>
            <a:pPr>
              <a:defRPr/>
            </a:pPr>
            <a:r>
              <a:rPr lang="en-US" sz="4800" dirty="0">
                <a:latin typeface="Arial Rounded MT Bold"/>
                <a:cs typeface="Arial Rounded MT Bold"/>
              </a:rPr>
              <a:t>Carbon, Life, and Energy</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889000"/>
            <a:ext cx="4551363"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1507" name="Rectangle 3"/>
          <p:cNvSpPr>
            <a:spLocks noGrp="1" noChangeArrowheads="1"/>
          </p:cNvSpPr>
          <p:nvPr>
            <p:ph type="body" idx="1"/>
          </p:nvPr>
        </p:nvSpPr>
        <p:spPr>
          <a:xfrm>
            <a:off x="4648200" y="1270000"/>
            <a:ext cx="4572000" cy="5321300"/>
          </a:xfrm>
        </p:spPr>
        <p:txBody>
          <a:bodyPr/>
          <a:lstStyle/>
          <a:p>
            <a:r>
              <a:rPr lang="en-US" dirty="0">
                <a:latin typeface="Arial Rounded MT Bold"/>
                <a:ea typeface="ＭＳ Ｐゴシック" charset="0"/>
                <a:cs typeface="Arial Rounded MT Bold"/>
              </a:rPr>
              <a:t>Photosynthesis uses energy from the sun to </a:t>
            </a:r>
            <a:r>
              <a:rPr lang="en-US" b="1" dirty="0">
                <a:solidFill>
                  <a:srgbClr val="066A03"/>
                </a:solidFill>
                <a:latin typeface="Arial Rounded MT Bold"/>
                <a:ea typeface="ＭＳ Ｐゴシック" charset="0"/>
                <a:cs typeface="Arial Rounded MT Bold"/>
              </a:rPr>
              <a:t>convert inorganic air (CO</a:t>
            </a:r>
            <a:r>
              <a:rPr lang="en-US" b="1" baseline="-6000" dirty="0">
                <a:solidFill>
                  <a:srgbClr val="066A03"/>
                </a:solidFill>
                <a:latin typeface="Arial Rounded MT Bold"/>
                <a:ea typeface="ＭＳ Ｐゴシック" charset="0"/>
                <a:cs typeface="Arial Rounded MT Bold"/>
              </a:rPr>
              <a:t>2</a:t>
            </a:r>
            <a:r>
              <a:rPr lang="en-US" b="1" dirty="0">
                <a:solidFill>
                  <a:srgbClr val="066A03"/>
                </a:solidFill>
                <a:latin typeface="Arial Rounded MT Bold"/>
                <a:ea typeface="ＭＳ Ｐゴシック" charset="0"/>
                <a:cs typeface="Arial Rounded MT Bold"/>
              </a:rPr>
              <a:t>) to living biomass!</a:t>
            </a:r>
            <a:endParaRPr lang="en-US" dirty="0">
              <a:latin typeface="Arial Rounded MT Bold"/>
              <a:ea typeface="ＭＳ Ｐゴシック" charset="0"/>
              <a:cs typeface="Arial Rounded MT Bold"/>
            </a:endParaRPr>
          </a:p>
          <a:p>
            <a:r>
              <a:rPr lang="en-US" dirty="0">
                <a:latin typeface="Arial Rounded MT Bold"/>
                <a:ea typeface="ＭＳ Ｐゴシック" charset="0"/>
                <a:cs typeface="Arial Rounded MT Bold"/>
              </a:rPr>
              <a:t>Most of this energy is </a:t>
            </a:r>
            <a:r>
              <a:rPr lang="en-US" dirty="0">
                <a:solidFill>
                  <a:srgbClr val="FF0606"/>
                </a:solidFill>
                <a:latin typeface="Arial Rounded MT Bold"/>
                <a:ea typeface="ＭＳ Ｐゴシック" charset="0"/>
                <a:cs typeface="Arial Rounded MT Bold"/>
              </a:rPr>
              <a:t>released through respiration (back to CO</a:t>
            </a:r>
            <a:r>
              <a:rPr lang="en-US" baseline="-6000" dirty="0">
                <a:solidFill>
                  <a:srgbClr val="FF0606"/>
                </a:solidFill>
                <a:latin typeface="Arial Rounded MT Bold"/>
                <a:ea typeface="ＭＳ Ｐゴシック" charset="0"/>
                <a:cs typeface="Arial Rounded MT Bold"/>
              </a:rPr>
              <a:t>2</a:t>
            </a:r>
            <a:r>
              <a:rPr lang="en-US" dirty="0">
                <a:solidFill>
                  <a:srgbClr val="FF0606"/>
                </a:solidFill>
                <a:latin typeface="Arial Rounded MT Bold"/>
                <a:ea typeface="ＭＳ Ｐゴシック" charset="0"/>
                <a:cs typeface="Arial Rounded MT Bold"/>
              </a:rPr>
              <a:t>) </a:t>
            </a:r>
            <a:r>
              <a:rPr lang="en-US" dirty="0">
                <a:latin typeface="Arial Rounded MT Bold"/>
                <a:ea typeface="ＭＳ Ｐゴシック" charset="0"/>
                <a:cs typeface="Arial Rounded MT Bold"/>
              </a:rPr>
              <a:t>when plants are eaten by animals, bacteria, people</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noProof="0" dirty="0"/>
              <a:t>Total global emissions by source</a:t>
            </a:r>
          </a:p>
        </p:txBody>
      </p:sp>
      <p:sp>
        <p:nvSpPr>
          <p:cNvPr id="4" name="Text Placeholder 3"/>
          <p:cNvSpPr>
            <a:spLocks noGrp="1"/>
          </p:cNvSpPr>
          <p:nvPr>
            <p:ph type="body" sz="quarter" idx="10"/>
          </p:nvPr>
        </p:nvSpPr>
        <p:spPr/>
        <p:txBody>
          <a:bodyPr>
            <a:normAutofit/>
          </a:bodyPr>
          <a:lstStyle/>
          <a:p>
            <a:r>
              <a:rPr lang="en-GB" noProof="0" dirty="0"/>
              <a:t>Land-use change was the dominant source of annual CO</a:t>
            </a:r>
            <a:r>
              <a:rPr lang="en-GB" baseline="-25000" noProof="0" dirty="0"/>
              <a:t>2</a:t>
            </a:r>
            <a:r>
              <a:rPr lang="en-GB" noProof="0" dirty="0"/>
              <a:t> emissions until around 1950</a:t>
            </a:r>
          </a:p>
        </p:txBody>
      </p:sp>
      <p:sp>
        <p:nvSpPr>
          <p:cNvPr id="5" name="Text Placeholder 4"/>
          <p:cNvSpPr>
            <a:spLocks noGrp="1"/>
          </p:cNvSpPr>
          <p:nvPr>
            <p:ph type="body" sz="quarter" idx="12"/>
          </p:nvPr>
        </p:nvSpPr>
        <p:spPr>
          <a:xfrm>
            <a:off x="189275" y="5680092"/>
            <a:ext cx="8765451" cy="1077321"/>
          </a:xfrm>
        </p:spPr>
        <p:txBody>
          <a:bodyPr>
            <a:normAutofit/>
          </a:bodyPr>
          <a:lstStyle/>
          <a:p>
            <a:pPr>
              <a:spcBef>
                <a:spcPts val="0"/>
              </a:spcBef>
            </a:pPr>
            <a:r>
              <a:rPr lang="en-GB" noProof="0" dirty="0"/>
              <a:t>Others: Emissions from cement production and gas flaring</a:t>
            </a:r>
            <a:br>
              <a:rPr lang="en-GB" noProof="0" dirty="0"/>
            </a:br>
            <a:r>
              <a:rPr lang="en-GB" altLang="en-US" noProof="0" dirty="0">
                <a:ea typeface="ＭＳ Ｐゴシック" pitchFamily="34" charset="-128"/>
              </a:rPr>
              <a:t>Source: </a:t>
            </a:r>
            <a:r>
              <a:rPr lang="en-GB" altLang="en-US" noProof="0" dirty="0">
                <a:ea typeface="ＭＳ Ｐゴシック" pitchFamily="34" charset="-128"/>
                <a:hlinkClick r:id="rId3"/>
              </a:rPr>
              <a:t>CDIAC</a:t>
            </a:r>
            <a:r>
              <a:rPr lang="en-GB" altLang="en-US" noProof="0" dirty="0">
                <a:ea typeface="ＭＳ Ｐゴシック" pitchFamily="34" charset="-128"/>
              </a:rPr>
              <a:t>; </a:t>
            </a:r>
            <a:r>
              <a:rPr lang="en-GB" altLang="en-US" noProof="0" dirty="0">
                <a:ea typeface="ＭＳ Ｐゴシック" pitchFamily="34" charset="-128"/>
                <a:hlinkClick r:id="rId4"/>
              </a:rPr>
              <a:t>Houghton et al 2012</a:t>
            </a:r>
            <a:r>
              <a:rPr lang="en-GB" altLang="en-US" noProof="0" dirty="0">
                <a:ea typeface="ＭＳ Ｐゴシック" pitchFamily="34" charset="-128"/>
              </a:rPr>
              <a:t>; </a:t>
            </a:r>
            <a:r>
              <a:rPr lang="en-GB" altLang="en-US" noProof="0" dirty="0" err="1">
                <a:ea typeface="ＭＳ Ｐゴシック" pitchFamily="34" charset="-128"/>
                <a:hlinkClick r:id="rId5"/>
              </a:rPr>
              <a:t>Giglio</a:t>
            </a:r>
            <a:r>
              <a:rPr lang="en-GB" altLang="en-US" noProof="0" dirty="0">
                <a:ea typeface="ＭＳ Ｐゴシック" pitchFamily="34" charset="-128"/>
                <a:hlinkClick r:id="rId5"/>
              </a:rPr>
              <a:t> et al 2013</a:t>
            </a:r>
            <a:r>
              <a:rPr lang="en-GB" altLang="en-US" noProof="0" dirty="0">
                <a:ea typeface="ＭＳ Ｐゴシック" pitchFamily="34" charset="-128"/>
              </a:rPr>
              <a:t>; </a:t>
            </a:r>
            <a:r>
              <a:rPr lang="en-GB" altLang="en-US" dirty="0">
                <a:ea typeface="ＭＳ Ｐゴシック" pitchFamily="34" charset="-128"/>
                <a:hlinkClick r:id="rId6"/>
              </a:rPr>
              <a:t>Le Quéré et al 2016</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noProof="0" dirty="0">
                <a:ea typeface="ＭＳ Ｐゴシック" pitchFamily="34" charset="-128"/>
                <a:hlinkClick r:id="rId7"/>
              </a:rPr>
              <a:t>Global Carbon Budget 2016</a:t>
            </a:r>
            <a:endParaRPr lang="en-GB" altLang="en-US" noProof="0" dirty="0">
              <a:ea typeface="ＭＳ Ｐゴシック" pitchFamily="34" charset="-128"/>
            </a:endParaRPr>
          </a:p>
        </p:txBody>
      </p:sp>
      <p:pic>
        <p:nvPicPr>
          <p:cNvPr id="9" name="Picture Placeholder 8"/>
          <p:cNvPicPr>
            <a:picLocks noGrp="1" noChangeAspect="1"/>
          </p:cNvPicPr>
          <p:nvPr>
            <p:ph type="pic" sz="quarter" idx="11"/>
          </p:nvPr>
        </p:nvPicPr>
        <p:blipFill>
          <a:blip r:embed="rId8">
            <a:extLst>
              <a:ext uri="{28A0092B-C50C-407E-A947-70E740481C1C}">
                <a14:useLocalDpi xmlns:a14="http://schemas.microsoft.com/office/drawing/2010/main" val="0"/>
              </a:ext>
            </a:extLst>
          </a:blip>
          <a:stretch>
            <a:fillRect/>
          </a:stretch>
        </p:blipFill>
        <p:spPr>
          <a:xfrm>
            <a:off x="1074670" y="1440000"/>
            <a:ext cx="7011034" cy="4680000"/>
          </a:xfrm>
        </p:spPr>
      </p:pic>
    </p:spTree>
    <p:extLst>
      <p:ext uri="{BB962C8B-B14F-4D97-AF65-F5344CB8AC3E}">
        <p14:creationId xmlns:p14="http://schemas.microsoft.com/office/powerpoint/2010/main" val="13406423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GB" altLang="en-US" noProof="0" dirty="0">
                <a:ea typeface="ＭＳ Ｐゴシック" pitchFamily="34" charset="-128"/>
              </a:rPr>
              <a:t>Global carbon budget</a:t>
            </a:r>
          </a:p>
        </p:txBody>
      </p:sp>
      <p:sp>
        <p:nvSpPr>
          <p:cNvPr id="3" name="Text Placeholder 2"/>
          <p:cNvSpPr>
            <a:spLocks noGrp="1"/>
          </p:cNvSpPr>
          <p:nvPr>
            <p:ph type="body" sz="quarter" idx="10"/>
          </p:nvPr>
        </p:nvSpPr>
        <p:spPr/>
        <p:txBody>
          <a:bodyPr rtlCol="0">
            <a:normAutofit/>
          </a:bodyPr>
          <a:lstStyle/>
          <a:p>
            <a:pPr>
              <a:defRPr/>
            </a:pPr>
            <a:r>
              <a:rPr lang="en-GB" noProof="0" dirty="0"/>
              <a:t>The carbon sources from fossil fuels, industry, and land use change emissions are balanced by the atmosphere</a:t>
            </a:r>
            <a:r>
              <a:rPr lang="en-GB" noProof="0" dirty="0">
                <a:ea typeface="ＭＳ Ｐゴシック" pitchFamily="34" charset="-128"/>
              </a:rPr>
              <a:t> and </a:t>
            </a:r>
            <a:r>
              <a:rPr lang="en-GB" noProof="0" dirty="0"/>
              <a:t>carbon sinks on land and in the ocean </a:t>
            </a:r>
            <a:endParaRPr lang="en-GB" altLang="en-US" noProof="0" dirty="0">
              <a:ea typeface="ＭＳ Ｐゴシック" pitchFamily="34" charset="-128"/>
            </a:endParaRPr>
          </a:p>
        </p:txBody>
      </p:sp>
      <p:sp>
        <p:nvSpPr>
          <p:cNvPr id="22532" name="Text Placeholder 4"/>
          <p:cNvSpPr>
            <a:spLocks noGrp="1"/>
          </p:cNvSpPr>
          <p:nvPr>
            <p:ph type="body" sz="quarter" idx="12"/>
          </p:nvPr>
        </p:nvSpPr>
        <p:spPr/>
        <p:txBody>
          <a:bodyPr/>
          <a:lstStyle/>
          <a:p>
            <a:pPr>
              <a:spcBef>
                <a:spcPts val="0"/>
              </a:spcBef>
            </a:pPr>
            <a:r>
              <a:rPr lang="en-GB" altLang="en-US" sz="1400" noProof="0" dirty="0">
                <a:ea typeface="ＭＳ Ｐゴシック" pitchFamily="34" charset="-128"/>
              </a:rPr>
              <a:t>Source: </a:t>
            </a:r>
            <a:r>
              <a:rPr lang="en-GB" altLang="en-US" sz="1400" noProof="0" dirty="0">
                <a:ea typeface="ＭＳ Ｐゴシック" pitchFamily="34" charset="-128"/>
                <a:hlinkClick r:id="rId3"/>
              </a:rPr>
              <a:t>CDIAC</a:t>
            </a:r>
            <a:r>
              <a:rPr lang="en-GB" altLang="en-US" sz="1400" noProof="0" dirty="0">
                <a:ea typeface="ＭＳ Ｐゴシック" pitchFamily="34" charset="-128"/>
              </a:rPr>
              <a:t>; </a:t>
            </a:r>
            <a:r>
              <a:rPr lang="en-GB" altLang="en-US" sz="1400" noProof="0" dirty="0">
                <a:ea typeface="ＭＳ Ｐゴシック" pitchFamily="34" charset="-128"/>
                <a:hlinkClick r:id="rId4"/>
              </a:rPr>
              <a:t>NOAA-ESRL</a:t>
            </a:r>
            <a:r>
              <a:rPr lang="en-GB" altLang="en-US" sz="1400" noProof="0" dirty="0">
                <a:ea typeface="ＭＳ Ｐゴシック" pitchFamily="34" charset="-128"/>
              </a:rPr>
              <a:t>; </a:t>
            </a:r>
            <a:r>
              <a:rPr lang="en-GB" altLang="en-US" sz="1400" noProof="0" dirty="0">
                <a:ea typeface="ＭＳ Ｐゴシック" pitchFamily="34" charset="-128"/>
                <a:hlinkClick r:id="rId5"/>
              </a:rPr>
              <a:t>Houghton et al 2012</a:t>
            </a:r>
            <a:r>
              <a:rPr lang="en-GB" altLang="en-US" sz="1400" noProof="0" dirty="0">
                <a:ea typeface="ＭＳ Ｐゴシック" pitchFamily="34" charset="-128"/>
              </a:rPr>
              <a:t>; </a:t>
            </a:r>
            <a:r>
              <a:rPr lang="en-GB" altLang="en-US" sz="1400" noProof="0" dirty="0" err="1">
                <a:ea typeface="ＭＳ Ｐゴシック" pitchFamily="34" charset="-128"/>
                <a:hlinkClick r:id="rId6"/>
              </a:rPr>
              <a:t>Giglio</a:t>
            </a:r>
            <a:r>
              <a:rPr lang="en-GB" altLang="en-US" sz="1400" noProof="0" dirty="0">
                <a:ea typeface="ＭＳ Ｐゴシック" pitchFamily="34" charset="-128"/>
                <a:hlinkClick r:id="rId6"/>
              </a:rPr>
              <a:t> et al 2013</a:t>
            </a:r>
            <a:r>
              <a:rPr lang="en-GB" altLang="en-US" sz="1400" noProof="0" dirty="0">
                <a:ea typeface="ＭＳ Ｐゴシック" pitchFamily="34" charset="-128"/>
              </a:rPr>
              <a:t>; </a:t>
            </a:r>
            <a:r>
              <a:rPr lang="en-GB" altLang="en-US" sz="1400" noProof="0" dirty="0" err="1">
                <a:ea typeface="ＭＳ Ｐゴシック" pitchFamily="34" charset="-128"/>
                <a:hlinkClick r:id="rId7"/>
              </a:rPr>
              <a:t>Joos</a:t>
            </a:r>
            <a:r>
              <a:rPr lang="en-GB" altLang="en-US" sz="1400" noProof="0" dirty="0">
                <a:ea typeface="ＭＳ Ｐゴシック" pitchFamily="34" charset="-128"/>
                <a:hlinkClick r:id="rId7"/>
              </a:rPr>
              <a:t> et al 2013</a:t>
            </a:r>
            <a:r>
              <a:rPr lang="en-GB" altLang="en-US" sz="1400" noProof="0" dirty="0">
                <a:ea typeface="ＭＳ Ｐゴシック" pitchFamily="34" charset="-128"/>
              </a:rPr>
              <a:t>; </a:t>
            </a:r>
            <a:r>
              <a:rPr lang="en-GB" altLang="en-US" sz="1400" noProof="0" dirty="0" err="1">
                <a:ea typeface="ＭＳ Ｐゴシック" pitchFamily="34" charset="-128"/>
                <a:hlinkClick r:id="rId8"/>
              </a:rPr>
              <a:t>Khatiwala</a:t>
            </a:r>
            <a:r>
              <a:rPr lang="en-GB" altLang="en-US" sz="1400" noProof="0" dirty="0">
                <a:ea typeface="ＭＳ Ｐゴシック" pitchFamily="34" charset="-128"/>
                <a:hlinkClick r:id="rId8"/>
              </a:rPr>
              <a:t> et al 2013</a:t>
            </a:r>
            <a:r>
              <a:rPr lang="en-GB" altLang="en-US" sz="1400" noProof="0" dirty="0">
                <a:ea typeface="ＭＳ Ｐゴシック" pitchFamily="34" charset="-128"/>
              </a:rPr>
              <a:t>; </a:t>
            </a:r>
            <a:br>
              <a:rPr lang="en-GB" altLang="en-US" sz="1400" noProof="0" dirty="0">
                <a:ea typeface="ＭＳ Ｐゴシック" pitchFamily="34" charset="-128"/>
              </a:rPr>
            </a:br>
            <a:r>
              <a:rPr lang="en-GB" altLang="en-US" dirty="0">
                <a:ea typeface="ＭＳ Ｐゴシック" pitchFamily="34" charset="-128"/>
                <a:hlinkClick r:id="rId9"/>
              </a:rPr>
              <a:t>Le Quéré et al 2016</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sz="1400" noProof="0" dirty="0">
                <a:ea typeface="ＭＳ Ｐゴシック" pitchFamily="34" charset="-128"/>
                <a:hlinkClick r:id="rId10"/>
              </a:rPr>
              <a:t>Global Carbon Budget 2016</a:t>
            </a:r>
            <a:endParaRPr lang="en-GB" altLang="en-US" sz="1400" noProof="0" dirty="0">
              <a:ea typeface="ＭＳ Ｐゴシック" pitchFamily="34" charset="-128"/>
            </a:endParaRPr>
          </a:p>
        </p:txBody>
      </p:sp>
      <p:pic>
        <p:nvPicPr>
          <p:cNvPr id="6" name="Picture Placeholder 5"/>
          <p:cNvPicPr>
            <a:picLocks noGrp="1" noChangeAspect="1"/>
          </p:cNvPicPr>
          <p:nvPr>
            <p:ph type="pic" sz="quarter" idx="11"/>
          </p:nvPr>
        </p:nvPicPr>
        <p:blipFill>
          <a:blip r:embed="rId11">
            <a:extLst>
              <a:ext uri="{28A0092B-C50C-407E-A947-70E740481C1C}">
                <a14:useLocalDpi xmlns:a14="http://schemas.microsoft.com/office/drawing/2010/main" val="0"/>
              </a:ext>
            </a:extLst>
          </a:blip>
          <a:stretch>
            <a:fillRect/>
          </a:stretch>
        </p:blipFill>
        <p:spPr>
          <a:xfrm>
            <a:off x="1074670" y="1440000"/>
            <a:ext cx="7011034" cy="4680000"/>
          </a:xfrm>
        </p:spPr>
      </p:pic>
    </p:spTree>
    <p:extLst>
      <p:ext uri="{BB962C8B-B14F-4D97-AF65-F5344CB8AC3E}">
        <p14:creationId xmlns:p14="http://schemas.microsoft.com/office/powerpoint/2010/main" val="19266858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0" dirty="0"/>
              <a:t>Cumulative global CO</a:t>
            </a:r>
            <a:r>
              <a:rPr lang="en-GB" baseline="-25000" noProof="0" dirty="0"/>
              <a:t>2</a:t>
            </a:r>
            <a:r>
              <a:rPr lang="en-GB" noProof="0" dirty="0"/>
              <a:t> emissions and temperature</a:t>
            </a:r>
          </a:p>
        </p:txBody>
      </p:sp>
      <p:sp>
        <p:nvSpPr>
          <p:cNvPr id="3" name="Text Placeholder 2"/>
          <p:cNvSpPr>
            <a:spLocks noGrp="1"/>
          </p:cNvSpPr>
          <p:nvPr>
            <p:ph type="body" sz="quarter" idx="10"/>
          </p:nvPr>
        </p:nvSpPr>
        <p:spPr/>
        <p:txBody>
          <a:bodyPr>
            <a:normAutofit/>
          </a:bodyPr>
          <a:lstStyle/>
          <a:p>
            <a:r>
              <a:rPr lang="en-GB" noProof="0" dirty="0"/>
              <a:t>Cumulative global CO</a:t>
            </a:r>
            <a:r>
              <a:rPr lang="en-GB" baseline="-25000" noProof="0" dirty="0"/>
              <a:t>2</a:t>
            </a:r>
            <a:r>
              <a:rPr lang="en-GB" noProof="0" dirty="0"/>
              <a:t> emissions from fossil fuels, industry, and land use change and four simplified future pathways compared to probability of exceeding different temperatures </a:t>
            </a:r>
          </a:p>
        </p:txBody>
      </p:sp>
      <p:pic>
        <p:nvPicPr>
          <p:cNvPr id="9" name="Picture Placeholder 8"/>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1074670" y="1440000"/>
            <a:ext cx="7011034" cy="4679999"/>
          </a:xfrm>
        </p:spPr>
      </p:pic>
      <p:sp>
        <p:nvSpPr>
          <p:cNvPr id="5" name="Text Placeholder 4"/>
          <p:cNvSpPr>
            <a:spLocks noGrp="1"/>
          </p:cNvSpPr>
          <p:nvPr>
            <p:ph type="body" sz="quarter" idx="12"/>
          </p:nvPr>
        </p:nvSpPr>
        <p:spPr/>
        <p:txBody>
          <a:bodyPr>
            <a:normAutofit/>
          </a:bodyPr>
          <a:lstStyle/>
          <a:p>
            <a:pPr>
              <a:spcBef>
                <a:spcPts val="0"/>
              </a:spcBef>
            </a:pPr>
            <a:r>
              <a:rPr lang="en-GB" noProof="0" dirty="0"/>
              <a:t>The green boxes show the year that the exceedance budgets are exceeded assuming constant 2016 emission levels</a:t>
            </a:r>
          </a:p>
          <a:p>
            <a:pPr>
              <a:spcBef>
                <a:spcPts val="0"/>
              </a:spcBef>
            </a:pPr>
            <a:r>
              <a:rPr lang="en-GB" dirty="0"/>
              <a:t>The years are indicative and vary depending on definition and methodology</a:t>
            </a:r>
            <a:endParaRPr lang="en-GB" altLang="en-US" noProof="0" dirty="0">
              <a:ea typeface="ＭＳ Ｐゴシック" pitchFamily="34" charset="-128"/>
            </a:endParaRPr>
          </a:p>
          <a:p>
            <a:pPr>
              <a:spcBef>
                <a:spcPts val="0"/>
              </a:spcBef>
            </a:pPr>
            <a:r>
              <a:rPr lang="en-GB" altLang="en-US" noProof="0" dirty="0">
                <a:ea typeface="ＭＳ Ｐゴシック" pitchFamily="34" charset="-128"/>
              </a:rPr>
              <a:t>Source: </a:t>
            </a:r>
            <a:r>
              <a:rPr lang="en-GB" altLang="en-US" noProof="0" dirty="0">
                <a:ea typeface="ＭＳ Ｐゴシック" pitchFamily="34" charset="-128"/>
                <a:hlinkClick r:id="rId4"/>
              </a:rPr>
              <a:t>Jackson et al 2015b</a:t>
            </a:r>
            <a:r>
              <a:rPr lang="en-GB" altLang="en-US" noProof="0" dirty="0">
                <a:ea typeface="ＭＳ Ｐゴシック" pitchFamily="34" charset="-128"/>
              </a:rPr>
              <a:t>; </a:t>
            </a:r>
            <a:r>
              <a:rPr lang="en-GB" altLang="en-US" noProof="0" dirty="0">
                <a:ea typeface="ＭＳ Ｐゴシック" pitchFamily="34" charset="-128"/>
                <a:hlinkClick r:id="rId5"/>
              </a:rPr>
              <a:t>Global Carbon Budget 2016</a:t>
            </a:r>
            <a:r>
              <a:rPr lang="en-GB" altLang="en-US" noProof="0" dirty="0">
                <a:ea typeface="ＭＳ Ｐゴシック" pitchFamily="34" charset="-128"/>
              </a:rPr>
              <a:t> </a:t>
            </a:r>
          </a:p>
        </p:txBody>
      </p:sp>
    </p:spTree>
    <p:extLst>
      <p:ext uri="{BB962C8B-B14F-4D97-AF65-F5344CB8AC3E}">
        <p14:creationId xmlns:p14="http://schemas.microsoft.com/office/powerpoint/2010/main" val="3550296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0" dirty="0"/>
              <a:t>The emission pledges (INDCs) of the top-4 emitters</a:t>
            </a:r>
          </a:p>
        </p:txBody>
      </p:sp>
      <p:sp>
        <p:nvSpPr>
          <p:cNvPr id="5" name="Text Placeholder 4"/>
          <p:cNvSpPr>
            <a:spLocks noGrp="1"/>
          </p:cNvSpPr>
          <p:nvPr>
            <p:ph type="body" sz="quarter" idx="12"/>
          </p:nvPr>
        </p:nvSpPr>
        <p:spPr/>
        <p:txBody>
          <a:bodyPr>
            <a:normAutofit/>
          </a:bodyPr>
          <a:lstStyle/>
          <a:p>
            <a:r>
              <a:rPr lang="en-GB" altLang="en-US" sz="1400" noProof="0" dirty="0">
                <a:ea typeface="ＭＳ Ｐゴシック" pitchFamily="34" charset="-128"/>
              </a:rPr>
              <a:t>Equity: Remaining quota shared by current population. Inertia: The remaining quota shared by current emissions.</a:t>
            </a:r>
          </a:p>
          <a:p>
            <a:r>
              <a:rPr lang="en-GB" altLang="en-US" sz="1400" noProof="0" dirty="0">
                <a:ea typeface="ＭＳ Ｐゴシック" pitchFamily="34" charset="-128"/>
              </a:rPr>
              <a:t>Source: </a:t>
            </a:r>
            <a:r>
              <a:rPr lang="en-GB" altLang="en-US" noProof="0" dirty="0">
                <a:ea typeface="ＭＳ Ｐゴシック" pitchFamily="34" charset="-128"/>
                <a:hlinkClick r:id="rId3"/>
              </a:rPr>
              <a:t>Peters et al 2015</a:t>
            </a:r>
            <a:r>
              <a:rPr lang="en-GB" altLang="en-US" sz="1400" noProof="0" dirty="0">
                <a:ea typeface="ＭＳ Ｐゴシック" pitchFamily="34" charset="-128"/>
              </a:rPr>
              <a:t>; </a:t>
            </a:r>
            <a:r>
              <a:rPr lang="en-GB" altLang="en-US" sz="1400" noProof="0" dirty="0">
                <a:ea typeface="ＭＳ Ｐゴシック" pitchFamily="34" charset="-128"/>
                <a:hlinkClick r:id="rId4"/>
              </a:rPr>
              <a:t>Global Carbon Budget 2016</a:t>
            </a:r>
            <a:r>
              <a:rPr lang="en-GB" altLang="en-US" sz="1400" noProof="0" dirty="0">
                <a:ea typeface="ＭＳ Ｐゴシック" pitchFamily="34" charset="-128"/>
              </a:rPr>
              <a:t> </a:t>
            </a:r>
          </a:p>
        </p:txBody>
      </p:sp>
      <p:sp>
        <p:nvSpPr>
          <p:cNvPr id="8" name="Text Placeholder 2"/>
          <p:cNvSpPr>
            <a:spLocks noGrp="1"/>
          </p:cNvSpPr>
          <p:nvPr>
            <p:ph type="body" sz="quarter" idx="10"/>
          </p:nvPr>
        </p:nvSpPr>
        <p:spPr>
          <a:xfrm>
            <a:off x="432000" y="823853"/>
            <a:ext cx="8280000" cy="338197"/>
          </a:xfrm>
        </p:spPr>
        <p:txBody>
          <a:bodyPr>
            <a:noAutofit/>
          </a:bodyPr>
          <a:lstStyle/>
          <a:p>
            <a:r>
              <a:rPr lang="en-GB" noProof="0" dirty="0"/>
              <a:t>The emission pledges compared to different ways of sharing the remaining 2°C quota</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7943" y="1247764"/>
            <a:ext cx="3595402" cy="2399999"/>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2812" y="3651137"/>
            <a:ext cx="3595402" cy="24000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812" y="1247764"/>
            <a:ext cx="3595402" cy="24000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15645" y="3698265"/>
            <a:ext cx="3599998" cy="2403068"/>
          </a:xfrm>
          <a:prstGeom prst="rect">
            <a:avLst/>
          </a:prstGeom>
        </p:spPr>
      </p:pic>
    </p:spTree>
    <p:extLst>
      <p:ext uri="{BB962C8B-B14F-4D97-AF65-F5344CB8AC3E}">
        <p14:creationId xmlns:p14="http://schemas.microsoft.com/office/powerpoint/2010/main" val="30428587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noProof="0" dirty="0"/>
              <a:t>The emission pledges (INDCs) of the top-4 emitters</a:t>
            </a:r>
          </a:p>
        </p:txBody>
      </p:sp>
      <p:sp>
        <p:nvSpPr>
          <p:cNvPr id="3" name="Text Placeholder 2"/>
          <p:cNvSpPr>
            <a:spLocks noGrp="1"/>
          </p:cNvSpPr>
          <p:nvPr>
            <p:ph type="body" sz="quarter" idx="10"/>
          </p:nvPr>
        </p:nvSpPr>
        <p:spPr/>
        <p:txBody>
          <a:bodyPr>
            <a:normAutofit/>
          </a:bodyPr>
          <a:lstStyle/>
          <a:p>
            <a:r>
              <a:rPr lang="en-GB" noProof="0" dirty="0"/>
              <a:t>The emission pledges from the US, EU, China, and India leave no room for other countries to emit in a 2°C emission budget (66% chance)</a:t>
            </a:r>
          </a:p>
        </p:txBody>
      </p:sp>
      <p:pic>
        <p:nvPicPr>
          <p:cNvPr id="6" name="Picture Placeholder 5"/>
          <p:cNvPicPr>
            <a:picLocks noGrp="1" noChangeAspect="1"/>
          </p:cNvPicPr>
          <p:nvPr>
            <p:ph type="pic" sz="quarter" idx="11"/>
          </p:nvPr>
        </p:nvPicPr>
        <p:blipFill>
          <a:blip r:embed="rId3">
            <a:extLst>
              <a:ext uri="{28A0092B-C50C-407E-A947-70E740481C1C}">
                <a14:useLocalDpi xmlns:a14="http://schemas.microsoft.com/office/drawing/2010/main" val="0"/>
              </a:ext>
            </a:extLst>
          </a:blip>
          <a:stretch>
            <a:fillRect/>
          </a:stretch>
        </p:blipFill>
        <p:spPr>
          <a:xfrm>
            <a:off x="1074670" y="1440000"/>
            <a:ext cx="7011033" cy="4679998"/>
          </a:xfrm>
        </p:spPr>
      </p:pic>
      <p:sp>
        <p:nvSpPr>
          <p:cNvPr id="5" name="Text Placeholder 4"/>
          <p:cNvSpPr>
            <a:spLocks noGrp="1"/>
          </p:cNvSpPr>
          <p:nvPr>
            <p:ph type="body" sz="quarter" idx="12"/>
          </p:nvPr>
        </p:nvSpPr>
        <p:spPr/>
        <p:txBody>
          <a:bodyPr>
            <a:normAutofit/>
          </a:bodyPr>
          <a:lstStyle/>
          <a:p>
            <a:r>
              <a:rPr lang="en-GB" altLang="en-US" noProof="0" dirty="0">
                <a:ea typeface="ＭＳ Ｐゴシック" pitchFamily="34" charset="-128"/>
              </a:rPr>
              <a:t>Source: </a:t>
            </a:r>
            <a:r>
              <a:rPr lang="en-GB" altLang="en-US" noProof="0" dirty="0">
                <a:ea typeface="ＭＳ Ｐゴシック" pitchFamily="34" charset="-128"/>
                <a:hlinkClick r:id="rId4"/>
              </a:rPr>
              <a:t>Peters et al 2015</a:t>
            </a:r>
            <a:r>
              <a:rPr lang="en-GB" altLang="en-US" noProof="0" dirty="0">
                <a:ea typeface="ＭＳ Ｐゴシック" pitchFamily="34" charset="-128"/>
              </a:rPr>
              <a:t>; </a:t>
            </a:r>
            <a:r>
              <a:rPr lang="en-GB" altLang="en-US" noProof="0" dirty="0">
                <a:ea typeface="ＭＳ Ｐゴシック" pitchFamily="34" charset="-128"/>
                <a:hlinkClick r:id="rId5"/>
              </a:rPr>
              <a:t>Global Carbon Budget 2016</a:t>
            </a:r>
            <a:r>
              <a:rPr lang="en-GB" altLang="en-US" noProof="0" dirty="0">
                <a:ea typeface="ＭＳ Ｐゴシック" pitchFamily="34" charset="-128"/>
              </a:rPr>
              <a:t> </a:t>
            </a:r>
          </a:p>
        </p:txBody>
      </p:sp>
    </p:spTree>
    <p:extLst>
      <p:ext uri="{BB962C8B-B14F-4D97-AF65-F5344CB8AC3E}">
        <p14:creationId xmlns:p14="http://schemas.microsoft.com/office/powerpoint/2010/main" val="39363128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2"/>
          <a:srcRect t="3114" b="3114"/>
          <a:stretch>
            <a:fillRect/>
          </a:stretch>
        </p:blipFill>
        <p:spPr/>
      </p:pic>
      <p:sp>
        <p:nvSpPr>
          <p:cNvPr id="3" name="Title 2"/>
          <p:cNvSpPr>
            <a:spLocks noGrp="1"/>
          </p:cNvSpPr>
          <p:nvPr>
            <p:ph type="title"/>
          </p:nvPr>
        </p:nvSpPr>
        <p:spPr/>
        <p:txBody>
          <a:bodyPr>
            <a:normAutofit/>
          </a:bodyPr>
          <a:lstStyle/>
          <a:p>
            <a:r>
              <a:rPr lang="en-GB" noProof="0" dirty="0"/>
              <a:t>Negative emissions required for 2°C</a:t>
            </a:r>
          </a:p>
        </p:txBody>
      </p:sp>
      <p:sp>
        <p:nvSpPr>
          <p:cNvPr id="4" name="Text Placeholder 3"/>
          <p:cNvSpPr>
            <a:spLocks noGrp="1"/>
          </p:cNvSpPr>
          <p:nvPr>
            <p:ph type="body" sz="quarter" idx="10"/>
          </p:nvPr>
        </p:nvSpPr>
        <p:spPr/>
        <p:txBody>
          <a:bodyPr>
            <a:normAutofit fontScale="92500" lnSpcReduction="10000"/>
          </a:bodyPr>
          <a:lstStyle/>
          <a:p>
            <a:r>
              <a:rPr lang="en-GB" noProof="0" dirty="0"/>
              <a:t>To achieve net-negative emissions globally after 2050 requires deployment as early as 2020-2030</a:t>
            </a:r>
          </a:p>
          <a:p>
            <a:r>
              <a:rPr lang="en-GB" noProof="0" dirty="0"/>
              <a:t>If negative emission technologies do not work at scale, society is locked into higher temperatures</a:t>
            </a:r>
          </a:p>
        </p:txBody>
      </p:sp>
      <p:sp>
        <p:nvSpPr>
          <p:cNvPr id="5" name="Text Placeholder 4"/>
          <p:cNvSpPr>
            <a:spLocks noGrp="1"/>
          </p:cNvSpPr>
          <p:nvPr>
            <p:ph type="body" sz="quarter" idx="12"/>
          </p:nvPr>
        </p:nvSpPr>
        <p:spPr/>
        <p:txBody>
          <a:bodyPr/>
          <a:lstStyle/>
          <a:p>
            <a:r>
              <a:rPr lang="en-GB" noProof="0" dirty="0"/>
              <a:t>Source: </a:t>
            </a:r>
            <a:r>
              <a:rPr lang="en-GB" noProof="0" dirty="0">
                <a:hlinkClick r:id="rId3"/>
              </a:rPr>
              <a:t>Anderson &amp; Peters 2016</a:t>
            </a:r>
            <a:endParaRPr lang="en-GB" noProof="0" dirty="0"/>
          </a:p>
        </p:txBody>
      </p:sp>
    </p:spTree>
    <p:extLst>
      <p:ext uri="{BB962C8B-B14F-4D97-AF65-F5344CB8AC3E}">
        <p14:creationId xmlns:p14="http://schemas.microsoft.com/office/powerpoint/2010/main" val="1400879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413" y="1663700"/>
            <a:ext cx="5246687"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12290" name="Rectangle 2"/>
          <p:cNvSpPr>
            <a:spLocks noGrp="1" noChangeArrowheads="1"/>
          </p:cNvSpPr>
          <p:nvPr>
            <p:ph type="title"/>
          </p:nvPr>
        </p:nvSpPr>
        <p:spPr>
          <a:xfrm>
            <a:off x="12700" y="-177800"/>
            <a:ext cx="8534400" cy="1066800"/>
          </a:xfrm>
        </p:spPr>
        <p:txBody>
          <a:bodyPr/>
          <a:lstStyle/>
          <a:p>
            <a:pPr>
              <a:defRPr/>
            </a:pPr>
            <a:r>
              <a:rPr lang="en-US" sz="6400" dirty="0">
                <a:latin typeface="Arial Rounded MT Bold"/>
                <a:cs typeface="Arial Rounded MT Bold"/>
              </a:rPr>
              <a:t>Fossil Fuels</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0" y="1663700"/>
            <a:ext cx="5257800"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8300" y="1308100"/>
            <a:ext cx="5283200"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8900" y="952500"/>
            <a:ext cx="5834063"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2534" name="Rectangle 6"/>
          <p:cNvSpPr>
            <a:spLocks/>
          </p:cNvSpPr>
          <p:nvPr/>
        </p:nvSpPr>
        <p:spPr bwMode="auto">
          <a:xfrm>
            <a:off x="715963" y="5753100"/>
            <a:ext cx="8064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spcBef>
                <a:spcPts val="1000"/>
              </a:spcBef>
            </a:pPr>
            <a:r>
              <a:rPr lang="en-US" sz="2800">
                <a:latin typeface="Arial Rounded MT Bold"/>
                <a:cs typeface="Arial Rounded MT Bold"/>
                <a:sym typeface="Comic Sans MS" charset="0"/>
              </a:rPr>
              <a:t>Some of the stored solar energy in biomass can be </a:t>
            </a:r>
            <a:r>
              <a:rPr lang="en-US" sz="2800">
                <a:solidFill>
                  <a:srgbClr val="FF0606"/>
                </a:solidFill>
                <a:latin typeface="Arial Rounded MT Bold"/>
                <a:cs typeface="Arial Rounded MT Bold"/>
                <a:sym typeface="Comic Sans MS" charset="0"/>
              </a:rPr>
              <a:t>preserved in fossilized remains</a:t>
            </a:r>
            <a:endParaRPr lang="en-US" sz="2800">
              <a:latin typeface="Arial Rounded MT Bold"/>
              <a:cs typeface="Arial Rounded MT Bold"/>
              <a:sym typeface="Comic Sans MS" charset="0"/>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8" presetClass="entr" presetSubtype="0" fill="hold" nodeType="clickEffect">
                                  <p:stCondLst>
                                    <p:cond delay="0"/>
                                  </p:stCondLst>
                                  <p:childTnLst>
                                    <p:set>
                                      <p:cBhvr>
                                        <p:cTn id="6" dur="1" fill="hold">
                                          <p:stCondLst>
                                            <p:cond delay="499"/>
                                          </p:stCondLst>
                                        </p:cTn>
                                        <p:tgtEl>
                                          <p:spTgt spid="122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68" presetClass="entr" presetSubtype="0" fill="hold" nodeType="clickEffect">
                                  <p:stCondLst>
                                    <p:cond delay="0"/>
                                  </p:stCondLst>
                                  <p:childTnLst>
                                    <p:set>
                                      <p:cBhvr>
                                        <p:cTn id="10" dur="1" fill="hold">
                                          <p:stCondLst>
                                            <p:cond delay="499"/>
                                          </p:stCondLst>
                                        </p:cTn>
                                        <p:tgtEl>
                                          <p:spTgt spid="12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68" presetClass="entr" presetSubtype="0" fill="hold" nodeType="clickEffect">
                                  <p:stCondLst>
                                    <p:cond delay="0"/>
                                  </p:stCondLst>
                                  <p:childTnLst>
                                    <p:set>
                                      <p:cBhvr>
                                        <p:cTn id="14" dur="1" fill="hold">
                                          <p:stCondLst>
                                            <p:cond delay="499"/>
                                          </p:stCondLst>
                                        </p:cTn>
                                        <p:tgtEl>
                                          <p:spTgt spid="12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927100" y="-346075"/>
            <a:ext cx="10998200" cy="1585913"/>
          </a:xfrm>
        </p:spPr>
        <p:txBody>
          <a:bodyPr/>
          <a:lstStyle/>
          <a:p>
            <a:pPr>
              <a:defRPr/>
            </a:pPr>
            <a:r>
              <a:rPr lang="en-US" sz="4400" dirty="0">
                <a:latin typeface="Arial Rounded MT Bold"/>
                <a:cs typeface="Arial Rounded MT Bold"/>
              </a:rPr>
              <a:t>Hydrocarbons, Energy, and CO</a:t>
            </a:r>
            <a:r>
              <a:rPr lang="en-US" sz="4400" baseline="-6000" dirty="0">
                <a:latin typeface="Arial Rounded MT Bold"/>
                <a:cs typeface="Arial Rounded MT Bold"/>
              </a:rPr>
              <a:t>2</a:t>
            </a:r>
          </a:p>
        </p:txBody>
      </p:sp>
      <p:sp>
        <p:nvSpPr>
          <p:cNvPr id="23554" name="Rectangle 2"/>
          <p:cNvSpPr>
            <a:spLocks noGrp="1" noChangeArrowheads="1"/>
          </p:cNvSpPr>
          <p:nvPr>
            <p:ph type="body" idx="1"/>
          </p:nvPr>
        </p:nvSpPr>
        <p:spPr>
          <a:xfrm>
            <a:off x="177800" y="3300413"/>
            <a:ext cx="8966200" cy="1231900"/>
          </a:xfrm>
        </p:spPr>
        <p:txBody>
          <a:bodyPr/>
          <a:lstStyle/>
          <a:p>
            <a:pPr marL="0" indent="0">
              <a:buNone/>
            </a:pPr>
            <a:r>
              <a:rPr lang="en-US" dirty="0">
                <a:latin typeface="Arial Rounded MT Bold"/>
                <a:ea typeface="ＭＳ Ｐゴシック" charset="0"/>
                <a:cs typeface="Arial Rounded MT Bold"/>
              </a:rPr>
              <a:t>We dig this stuff (</a:t>
            </a:r>
            <a:r>
              <a:rPr lang="ja-JP" altLang="en-US" dirty="0">
                <a:latin typeface="Arial Rounded MT Bold"/>
                <a:ea typeface="ＭＳ Ｐゴシック" charset="0"/>
                <a:cs typeface="Arial Rounded MT Bold"/>
              </a:rPr>
              <a:t>“</a:t>
            </a:r>
            <a:r>
              <a:rPr lang="en-US" altLang="ja-JP" dirty="0">
                <a:latin typeface="Arial Rounded MT Bold"/>
                <a:ea typeface="ＭＳ Ｐゴシック" charset="0"/>
                <a:cs typeface="Arial Rounded MT Bold"/>
              </a:rPr>
              <a:t>fossil fuels</a:t>
            </a:r>
            <a:r>
              <a:rPr lang="ja-JP" altLang="en-US" dirty="0">
                <a:latin typeface="Arial Rounded MT Bold"/>
                <a:ea typeface="ＭＳ Ｐゴシック" charset="0"/>
                <a:cs typeface="Arial Rounded MT Bold"/>
              </a:rPr>
              <a:t>”</a:t>
            </a:r>
            <a:r>
              <a:rPr lang="en-US" altLang="ja-JP" dirty="0">
                <a:latin typeface="Arial Rounded MT Bold"/>
                <a:ea typeface="ＭＳ Ｐゴシック" charset="0"/>
                <a:cs typeface="Arial Rounded MT Bold"/>
              </a:rPr>
              <a:t>) up and </a:t>
            </a:r>
            <a:r>
              <a:rPr lang="en-US" altLang="ja-JP" b="1" dirty="0">
                <a:solidFill>
                  <a:srgbClr val="FF0606"/>
                </a:solidFill>
                <a:latin typeface="Arial Rounded MT Bold"/>
                <a:ea typeface="ＭＳ Ｐゴシック" charset="0"/>
                <a:cs typeface="Arial Rounded MT Bold"/>
              </a:rPr>
              <a:t>burn it</a:t>
            </a:r>
            <a:r>
              <a:rPr lang="en-US" altLang="ja-JP" dirty="0">
                <a:latin typeface="Arial Rounded MT Bold"/>
                <a:ea typeface="ＭＳ Ｐゴシック" charset="0"/>
                <a:cs typeface="Arial Rounded MT Bold"/>
              </a:rPr>
              <a:t>, </a:t>
            </a:r>
            <a:r>
              <a:rPr lang="en-US" altLang="ja-JP" b="1" dirty="0">
                <a:solidFill>
                  <a:srgbClr val="FF0606"/>
                </a:solidFill>
                <a:latin typeface="Arial Rounded MT Bold"/>
                <a:ea typeface="ＭＳ Ｐゴシック" charset="0"/>
                <a:cs typeface="Arial Rounded MT Bold"/>
              </a:rPr>
              <a:t>harvesting the stored energy</a:t>
            </a:r>
            <a:r>
              <a:rPr lang="en-US" altLang="ja-JP" dirty="0">
                <a:latin typeface="Arial Rounded MT Bold"/>
                <a:ea typeface="ＭＳ Ｐゴシック" charset="0"/>
                <a:cs typeface="Arial Rounded MT Bold"/>
              </a:rPr>
              <a:t> to power civilization</a:t>
            </a:r>
            <a:endParaRPr lang="en-US" dirty="0">
              <a:latin typeface="Arial Rounded MT Bold"/>
              <a:ea typeface="ＭＳ Ｐゴシック" charset="0"/>
              <a:cs typeface="Arial Rounded MT Bold"/>
            </a:endParaRPr>
          </a:p>
        </p:txBody>
      </p:sp>
      <p:grpSp>
        <p:nvGrpSpPr>
          <p:cNvPr id="23555" name="Group 29"/>
          <p:cNvGrpSpPr>
            <a:grpSpLocks/>
          </p:cNvGrpSpPr>
          <p:nvPr/>
        </p:nvGrpSpPr>
        <p:grpSpPr bwMode="auto">
          <a:xfrm>
            <a:off x="292100" y="749300"/>
            <a:ext cx="8547100" cy="2692400"/>
            <a:chOff x="0" y="0"/>
            <a:chExt cx="5383" cy="1696"/>
          </a:xfrm>
        </p:grpSpPr>
        <p:pic>
          <p:nvPicPr>
            <p:cNvPr id="2360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383" cy="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3603" name="Rectangle 4"/>
            <p:cNvSpPr>
              <a:spLocks/>
            </p:cNvSpPr>
            <p:nvPr/>
          </p:nvSpPr>
          <p:spPr bwMode="auto">
            <a:xfrm>
              <a:off x="599" y="856"/>
              <a:ext cx="1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604" name="Rectangle 5"/>
            <p:cNvSpPr>
              <a:spLocks/>
            </p:cNvSpPr>
            <p:nvPr/>
          </p:nvSpPr>
          <p:spPr bwMode="auto">
            <a:xfrm>
              <a:off x="1175" y="568"/>
              <a:ext cx="1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605" name="Rectangle 6"/>
            <p:cNvSpPr>
              <a:spLocks/>
            </p:cNvSpPr>
            <p:nvPr/>
          </p:nvSpPr>
          <p:spPr bwMode="auto">
            <a:xfrm>
              <a:off x="1743" y="856"/>
              <a:ext cx="1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606" name="Rectangle 7"/>
            <p:cNvSpPr>
              <a:spLocks/>
            </p:cNvSpPr>
            <p:nvPr/>
          </p:nvSpPr>
          <p:spPr bwMode="auto">
            <a:xfrm>
              <a:off x="2319" y="568"/>
              <a:ext cx="1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607" name="Rectangle 8"/>
            <p:cNvSpPr>
              <a:spLocks/>
            </p:cNvSpPr>
            <p:nvPr/>
          </p:nvSpPr>
          <p:spPr bwMode="auto">
            <a:xfrm>
              <a:off x="2887" y="856"/>
              <a:ext cx="1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608" name="Rectangle 9"/>
            <p:cNvSpPr>
              <a:spLocks/>
            </p:cNvSpPr>
            <p:nvPr/>
          </p:nvSpPr>
          <p:spPr bwMode="auto">
            <a:xfrm>
              <a:off x="3463" y="568"/>
              <a:ext cx="1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609" name="Rectangle 10"/>
            <p:cNvSpPr>
              <a:spLocks/>
            </p:cNvSpPr>
            <p:nvPr/>
          </p:nvSpPr>
          <p:spPr bwMode="auto">
            <a:xfrm>
              <a:off x="4031" y="856"/>
              <a:ext cx="1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610" name="Rectangle 11"/>
            <p:cNvSpPr>
              <a:spLocks/>
            </p:cNvSpPr>
            <p:nvPr/>
          </p:nvSpPr>
          <p:spPr bwMode="auto">
            <a:xfrm>
              <a:off x="4607" y="568"/>
              <a:ext cx="1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611" name="Rectangle 12"/>
            <p:cNvSpPr>
              <a:spLocks/>
            </p:cNvSpPr>
            <p:nvPr/>
          </p:nvSpPr>
          <p:spPr bwMode="auto">
            <a:xfrm>
              <a:off x="207" y="632"/>
              <a:ext cx="19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612" name="Rectangle 13"/>
            <p:cNvSpPr>
              <a:spLocks/>
            </p:cNvSpPr>
            <p:nvPr/>
          </p:nvSpPr>
          <p:spPr bwMode="auto">
            <a:xfrm>
              <a:off x="527" y="1208"/>
              <a:ext cx="19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613" name="Rectangle 14"/>
            <p:cNvSpPr>
              <a:spLocks/>
            </p:cNvSpPr>
            <p:nvPr/>
          </p:nvSpPr>
          <p:spPr bwMode="auto">
            <a:xfrm>
              <a:off x="2207" y="288"/>
              <a:ext cx="19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614" name="Rectangle 15"/>
            <p:cNvSpPr>
              <a:spLocks/>
            </p:cNvSpPr>
            <p:nvPr/>
          </p:nvSpPr>
          <p:spPr bwMode="auto">
            <a:xfrm>
              <a:off x="1071" y="304"/>
              <a:ext cx="19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615" name="Rectangle 16"/>
            <p:cNvSpPr>
              <a:spLocks/>
            </p:cNvSpPr>
            <p:nvPr/>
          </p:nvSpPr>
          <p:spPr bwMode="auto">
            <a:xfrm>
              <a:off x="1671" y="1208"/>
              <a:ext cx="19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616" name="Rectangle 17"/>
            <p:cNvSpPr>
              <a:spLocks/>
            </p:cNvSpPr>
            <p:nvPr/>
          </p:nvSpPr>
          <p:spPr bwMode="auto">
            <a:xfrm>
              <a:off x="3359" y="288"/>
              <a:ext cx="19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617" name="Rectangle 18"/>
            <p:cNvSpPr>
              <a:spLocks/>
            </p:cNvSpPr>
            <p:nvPr/>
          </p:nvSpPr>
          <p:spPr bwMode="auto">
            <a:xfrm>
              <a:off x="2815" y="1208"/>
              <a:ext cx="19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618" name="Rectangle 19"/>
            <p:cNvSpPr>
              <a:spLocks/>
            </p:cNvSpPr>
            <p:nvPr/>
          </p:nvSpPr>
          <p:spPr bwMode="auto">
            <a:xfrm>
              <a:off x="4495" y="288"/>
              <a:ext cx="19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619" name="Rectangle 20"/>
            <p:cNvSpPr>
              <a:spLocks/>
            </p:cNvSpPr>
            <p:nvPr/>
          </p:nvSpPr>
          <p:spPr bwMode="auto">
            <a:xfrm>
              <a:off x="3959" y="1208"/>
              <a:ext cx="19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620" name="Rectangle 21"/>
            <p:cNvSpPr>
              <a:spLocks/>
            </p:cNvSpPr>
            <p:nvPr/>
          </p:nvSpPr>
          <p:spPr bwMode="auto">
            <a:xfrm rot="-2297410">
              <a:off x="791" y="753"/>
              <a:ext cx="35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r>
                <a:rPr lang="en-US" sz="1100" b="1">
                  <a:solidFill>
                    <a:srgbClr val="E9FF0C"/>
                  </a:solidFill>
                  <a:cs typeface="Times New Roman" charset="0"/>
                  <a:sym typeface="Times New Roman" charset="0"/>
                </a:rPr>
                <a:t>energy</a:t>
              </a:r>
            </a:p>
          </p:txBody>
        </p:sp>
        <p:sp>
          <p:nvSpPr>
            <p:cNvPr id="23621" name="Rectangle 22"/>
            <p:cNvSpPr>
              <a:spLocks/>
            </p:cNvSpPr>
            <p:nvPr/>
          </p:nvSpPr>
          <p:spPr bwMode="auto">
            <a:xfrm>
              <a:off x="4991" y="784"/>
              <a:ext cx="19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622" name="Rectangle 23"/>
            <p:cNvSpPr>
              <a:spLocks/>
            </p:cNvSpPr>
            <p:nvPr/>
          </p:nvSpPr>
          <p:spPr bwMode="auto">
            <a:xfrm rot="-2297410">
              <a:off x="3109" y="757"/>
              <a:ext cx="35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r>
                <a:rPr lang="en-US" sz="1100" b="1">
                  <a:solidFill>
                    <a:srgbClr val="E9FF0C"/>
                  </a:solidFill>
                  <a:cs typeface="Times New Roman" charset="0"/>
                  <a:sym typeface="Times New Roman" charset="0"/>
                </a:rPr>
                <a:t>energy</a:t>
              </a:r>
            </a:p>
          </p:txBody>
        </p:sp>
        <p:sp>
          <p:nvSpPr>
            <p:cNvPr id="23623" name="Rectangle 24"/>
            <p:cNvSpPr>
              <a:spLocks/>
            </p:cNvSpPr>
            <p:nvPr/>
          </p:nvSpPr>
          <p:spPr bwMode="auto">
            <a:xfrm rot="-2297410">
              <a:off x="1957" y="757"/>
              <a:ext cx="35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r>
                <a:rPr lang="en-US" sz="1100" b="1">
                  <a:solidFill>
                    <a:srgbClr val="E9FF0C"/>
                  </a:solidFill>
                  <a:cs typeface="Times New Roman" charset="0"/>
                  <a:sym typeface="Times New Roman" charset="0"/>
                </a:rPr>
                <a:t>energy</a:t>
              </a:r>
            </a:p>
          </p:txBody>
        </p:sp>
        <p:sp>
          <p:nvSpPr>
            <p:cNvPr id="23624" name="Rectangle 25"/>
            <p:cNvSpPr>
              <a:spLocks/>
            </p:cNvSpPr>
            <p:nvPr/>
          </p:nvSpPr>
          <p:spPr bwMode="auto">
            <a:xfrm rot="-2297410">
              <a:off x="4261" y="757"/>
              <a:ext cx="35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r>
                <a:rPr lang="en-US" sz="1100" b="1">
                  <a:solidFill>
                    <a:srgbClr val="E9FF0C"/>
                  </a:solidFill>
                  <a:cs typeface="Times New Roman" charset="0"/>
                  <a:sym typeface="Times New Roman" charset="0"/>
                </a:rPr>
                <a:t>energy</a:t>
              </a:r>
            </a:p>
          </p:txBody>
        </p:sp>
        <p:sp>
          <p:nvSpPr>
            <p:cNvPr id="23625" name="Rectangle 26"/>
            <p:cNvSpPr>
              <a:spLocks/>
            </p:cNvSpPr>
            <p:nvPr/>
          </p:nvSpPr>
          <p:spPr bwMode="auto">
            <a:xfrm rot="2052941">
              <a:off x="1381" y="757"/>
              <a:ext cx="35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r>
                <a:rPr lang="en-US" sz="1100" b="1">
                  <a:solidFill>
                    <a:srgbClr val="E9FF0C"/>
                  </a:solidFill>
                  <a:cs typeface="Times New Roman" charset="0"/>
                  <a:sym typeface="Times New Roman" charset="0"/>
                </a:rPr>
                <a:t>energy</a:t>
              </a:r>
            </a:p>
          </p:txBody>
        </p:sp>
        <p:sp>
          <p:nvSpPr>
            <p:cNvPr id="23626" name="Rectangle 27"/>
            <p:cNvSpPr>
              <a:spLocks/>
            </p:cNvSpPr>
            <p:nvPr/>
          </p:nvSpPr>
          <p:spPr bwMode="auto">
            <a:xfrm rot="2052941">
              <a:off x="3697" y="798"/>
              <a:ext cx="35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r>
                <a:rPr lang="en-US" sz="1100" b="1">
                  <a:solidFill>
                    <a:srgbClr val="E9FF0C"/>
                  </a:solidFill>
                  <a:cs typeface="Times New Roman" charset="0"/>
                  <a:sym typeface="Times New Roman" charset="0"/>
                </a:rPr>
                <a:t>energy</a:t>
              </a:r>
            </a:p>
          </p:txBody>
        </p:sp>
        <p:sp>
          <p:nvSpPr>
            <p:cNvPr id="23627" name="Rectangle 28"/>
            <p:cNvSpPr>
              <a:spLocks/>
            </p:cNvSpPr>
            <p:nvPr/>
          </p:nvSpPr>
          <p:spPr bwMode="auto">
            <a:xfrm rot="2052941">
              <a:off x="2553" y="774"/>
              <a:ext cx="35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lstStyle/>
            <a:p>
              <a:r>
                <a:rPr lang="en-US" sz="1100" b="1">
                  <a:solidFill>
                    <a:srgbClr val="E9FF0C"/>
                  </a:solidFill>
                  <a:cs typeface="Times New Roman" charset="0"/>
                  <a:sym typeface="Times New Roman" charset="0"/>
                </a:rPr>
                <a:t>energy</a:t>
              </a:r>
            </a:p>
          </p:txBody>
        </p:sp>
      </p:grpSp>
      <p:grpSp>
        <p:nvGrpSpPr>
          <p:cNvPr id="23556" name="Group 75"/>
          <p:cNvGrpSpPr>
            <a:grpSpLocks/>
          </p:cNvGrpSpPr>
          <p:nvPr/>
        </p:nvGrpSpPr>
        <p:grpSpPr bwMode="auto">
          <a:xfrm>
            <a:off x="-65088" y="4221163"/>
            <a:ext cx="9188451" cy="2749550"/>
            <a:chOff x="0" y="0"/>
            <a:chExt cx="5788" cy="1731"/>
          </a:xfrm>
        </p:grpSpPr>
        <p:grpSp>
          <p:nvGrpSpPr>
            <p:cNvPr id="23557" name="Group 62"/>
            <p:cNvGrpSpPr>
              <a:grpSpLocks/>
            </p:cNvGrpSpPr>
            <p:nvPr/>
          </p:nvGrpSpPr>
          <p:grpSpPr bwMode="auto">
            <a:xfrm>
              <a:off x="0" y="11"/>
              <a:ext cx="5788" cy="1669"/>
              <a:chOff x="0" y="0"/>
              <a:chExt cx="5788" cy="1669"/>
            </a:xfrm>
          </p:grpSpPr>
          <p:pic>
            <p:nvPicPr>
              <p:cNvPr id="23570"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84435">
                <a:off x="97" y="224"/>
                <a:ext cx="896"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571" name="Picture 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700000">
                <a:off x="4673" y="224"/>
                <a:ext cx="896"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57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337180">
                <a:off x="3641" y="616"/>
                <a:ext cx="896"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573" name="Picture 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 y="465"/>
                <a:ext cx="896"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574"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 y="1057"/>
                <a:ext cx="778"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575" name="Picture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572264">
                <a:off x="2529" y="185"/>
                <a:ext cx="777"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576" name="Picture 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977251">
                <a:off x="4922" y="951"/>
                <a:ext cx="778"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577" name="Picture 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572264">
                <a:off x="2738" y="951"/>
                <a:ext cx="778"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3578" name="Rectangle 38"/>
              <p:cNvSpPr>
                <a:spLocks/>
              </p:cNvSpPr>
              <p:nvPr/>
            </p:nvSpPr>
            <p:spPr bwMode="auto">
              <a:xfrm>
                <a:off x="369" y="337"/>
                <a:ext cx="1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579" name="Rectangle 39"/>
              <p:cNvSpPr>
                <a:spLocks/>
              </p:cNvSpPr>
              <p:nvPr/>
            </p:nvSpPr>
            <p:spPr bwMode="auto">
              <a:xfrm>
                <a:off x="1809" y="585"/>
                <a:ext cx="1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580" name="Rectangle 40"/>
              <p:cNvSpPr>
                <a:spLocks/>
              </p:cNvSpPr>
              <p:nvPr/>
            </p:nvSpPr>
            <p:spPr bwMode="auto">
              <a:xfrm>
                <a:off x="3937" y="873"/>
                <a:ext cx="1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581" name="Rectangle 41"/>
              <p:cNvSpPr>
                <a:spLocks/>
              </p:cNvSpPr>
              <p:nvPr/>
            </p:nvSpPr>
            <p:spPr bwMode="auto">
              <a:xfrm>
                <a:off x="4937" y="337"/>
                <a:ext cx="18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FFFFFF"/>
                    </a:solidFill>
                    <a:cs typeface="Times New Roman" charset="0"/>
                    <a:sym typeface="Times New Roman" charset="0"/>
                  </a:rPr>
                  <a:t>C</a:t>
                </a:r>
              </a:p>
            </p:txBody>
          </p:sp>
          <p:sp>
            <p:nvSpPr>
              <p:cNvPr id="23582" name="Rectangle 42"/>
              <p:cNvSpPr>
                <a:spLocks/>
              </p:cNvSpPr>
              <p:nvPr/>
            </p:nvSpPr>
            <p:spPr bwMode="auto">
              <a:xfrm>
                <a:off x="825" y="1105"/>
                <a:ext cx="19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583" name="Rectangle 43"/>
              <p:cNvSpPr>
                <a:spLocks/>
              </p:cNvSpPr>
              <p:nvPr/>
            </p:nvSpPr>
            <p:spPr bwMode="auto">
              <a:xfrm>
                <a:off x="1233" y="1105"/>
                <a:ext cx="19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584" name="Rectangle 44"/>
              <p:cNvSpPr>
                <a:spLocks/>
              </p:cNvSpPr>
              <p:nvPr/>
            </p:nvSpPr>
            <p:spPr bwMode="auto">
              <a:xfrm>
                <a:off x="2561" y="345"/>
                <a:ext cx="19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585" name="Rectangle 45"/>
              <p:cNvSpPr>
                <a:spLocks/>
              </p:cNvSpPr>
              <p:nvPr/>
            </p:nvSpPr>
            <p:spPr bwMode="auto">
              <a:xfrm>
                <a:off x="2993" y="481"/>
                <a:ext cx="19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586" name="Rectangle 46"/>
              <p:cNvSpPr>
                <a:spLocks/>
              </p:cNvSpPr>
              <p:nvPr/>
            </p:nvSpPr>
            <p:spPr bwMode="auto">
              <a:xfrm>
                <a:off x="2793" y="1105"/>
                <a:ext cx="19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587" name="Rectangle 47"/>
              <p:cNvSpPr>
                <a:spLocks/>
              </p:cNvSpPr>
              <p:nvPr/>
            </p:nvSpPr>
            <p:spPr bwMode="auto">
              <a:xfrm>
                <a:off x="3201" y="1217"/>
                <a:ext cx="19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588" name="Rectangle 48"/>
              <p:cNvSpPr>
                <a:spLocks/>
              </p:cNvSpPr>
              <p:nvPr/>
            </p:nvSpPr>
            <p:spPr bwMode="auto">
              <a:xfrm>
                <a:off x="5089" y="1273"/>
                <a:ext cx="19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589" name="Rectangle 49"/>
              <p:cNvSpPr>
                <a:spLocks/>
              </p:cNvSpPr>
              <p:nvPr/>
            </p:nvSpPr>
            <p:spPr bwMode="auto">
              <a:xfrm>
                <a:off x="5441" y="1057"/>
                <a:ext cx="19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010000"/>
                    </a:solidFill>
                    <a:cs typeface="Times New Roman" charset="0"/>
                    <a:sym typeface="Times New Roman" charset="0"/>
                  </a:rPr>
                  <a:t>H</a:t>
                </a:r>
              </a:p>
            </p:txBody>
          </p:sp>
          <p:sp>
            <p:nvSpPr>
              <p:cNvPr id="23590" name="Rectangle 50"/>
              <p:cNvSpPr>
                <a:spLocks/>
              </p:cNvSpPr>
              <p:nvPr/>
            </p:nvSpPr>
            <p:spPr bwMode="auto">
              <a:xfrm>
                <a:off x="5145" y="545"/>
                <a:ext cx="19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sp>
            <p:nvSpPr>
              <p:cNvPr id="23591" name="Rectangle 51"/>
              <p:cNvSpPr>
                <a:spLocks/>
              </p:cNvSpPr>
              <p:nvPr/>
            </p:nvSpPr>
            <p:spPr bwMode="auto">
              <a:xfrm>
                <a:off x="4873" y="137"/>
                <a:ext cx="19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sp>
            <p:nvSpPr>
              <p:cNvPr id="23592" name="Rectangle 52"/>
              <p:cNvSpPr>
                <a:spLocks/>
              </p:cNvSpPr>
              <p:nvPr/>
            </p:nvSpPr>
            <p:spPr bwMode="auto">
              <a:xfrm rot="14162">
                <a:off x="233" y="217"/>
                <a:ext cx="194"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sp>
            <p:nvSpPr>
              <p:cNvPr id="23593" name="Rectangle 53"/>
              <p:cNvSpPr>
                <a:spLocks/>
              </p:cNvSpPr>
              <p:nvPr/>
            </p:nvSpPr>
            <p:spPr bwMode="auto">
              <a:xfrm rot="14162">
                <a:off x="577" y="545"/>
                <a:ext cx="195"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sp>
            <p:nvSpPr>
              <p:cNvPr id="23594" name="Rectangle 54"/>
              <p:cNvSpPr>
                <a:spLocks/>
              </p:cNvSpPr>
              <p:nvPr/>
            </p:nvSpPr>
            <p:spPr bwMode="auto">
              <a:xfrm rot="14162">
                <a:off x="1025" y="1273"/>
                <a:ext cx="195"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sp>
            <p:nvSpPr>
              <p:cNvPr id="23595" name="Rectangle 55"/>
              <p:cNvSpPr>
                <a:spLocks/>
              </p:cNvSpPr>
              <p:nvPr/>
            </p:nvSpPr>
            <p:spPr bwMode="auto">
              <a:xfrm rot="14162">
                <a:off x="1609" y="561"/>
                <a:ext cx="195"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sp>
            <p:nvSpPr>
              <p:cNvPr id="23596" name="Rectangle 56"/>
              <p:cNvSpPr>
                <a:spLocks/>
              </p:cNvSpPr>
              <p:nvPr/>
            </p:nvSpPr>
            <p:spPr bwMode="auto">
              <a:xfrm rot="14162">
                <a:off x="2081" y="649"/>
                <a:ext cx="195"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sp>
            <p:nvSpPr>
              <p:cNvPr id="23597" name="Rectangle 57"/>
              <p:cNvSpPr>
                <a:spLocks/>
              </p:cNvSpPr>
              <p:nvPr/>
            </p:nvSpPr>
            <p:spPr bwMode="auto">
              <a:xfrm rot="14162">
                <a:off x="2865" y="217"/>
                <a:ext cx="195"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sp>
            <p:nvSpPr>
              <p:cNvPr id="23598" name="Rectangle 58"/>
              <p:cNvSpPr>
                <a:spLocks/>
              </p:cNvSpPr>
              <p:nvPr/>
            </p:nvSpPr>
            <p:spPr bwMode="auto">
              <a:xfrm rot="14162">
                <a:off x="3081" y="1009"/>
                <a:ext cx="195"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sp>
            <p:nvSpPr>
              <p:cNvPr id="23599" name="Rectangle 59"/>
              <p:cNvSpPr>
                <a:spLocks/>
              </p:cNvSpPr>
              <p:nvPr/>
            </p:nvSpPr>
            <p:spPr bwMode="auto">
              <a:xfrm rot="14162">
                <a:off x="3777" y="1009"/>
                <a:ext cx="195"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sp>
            <p:nvSpPr>
              <p:cNvPr id="23600" name="Rectangle 60"/>
              <p:cNvSpPr>
                <a:spLocks/>
              </p:cNvSpPr>
              <p:nvPr/>
            </p:nvSpPr>
            <p:spPr bwMode="auto">
              <a:xfrm rot="14162">
                <a:off x="4161" y="649"/>
                <a:ext cx="195"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sp>
            <p:nvSpPr>
              <p:cNvPr id="23601" name="Rectangle 61"/>
              <p:cNvSpPr>
                <a:spLocks/>
              </p:cNvSpPr>
              <p:nvPr/>
            </p:nvSpPr>
            <p:spPr bwMode="auto">
              <a:xfrm rot="14162">
                <a:off x="5193" y="1001"/>
                <a:ext cx="195"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a:solidFill>
                      <a:srgbClr val="E9FF0C"/>
                    </a:solidFill>
                    <a:cs typeface="Times New Roman" charset="0"/>
                    <a:sym typeface="Times New Roman" charset="0"/>
                  </a:rPr>
                  <a:t>O</a:t>
                </a:r>
              </a:p>
            </p:txBody>
          </p:sp>
        </p:grpSp>
        <p:pic>
          <p:nvPicPr>
            <p:cNvPr id="23558" name="Picture 6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72199">
              <a:off x="1134" y="129"/>
              <a:ext cx="27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559" name="Picture 6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32259">
              <a:off x="2176" y="710"/>
              <a:ext cx="360"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560" name="Picture 65"/>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86680">
              <a:off x="3608" y="22"/>
              <a:ext cx="360"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561" name="Picture 66"/>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857825">
              <a:off x="4473" y="181"/>
              <a:ext cx="24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562" name="Picture 67"/>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32259">
              <a:off x="4239" y="781"/>
              <a:ext cx="360" cy="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23563" name="Picture 68"/>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700000">
              <a:off x="280" y="923"/>
              <a:ext cx="240"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3564" name="Rectangle 69"/>
            <p:cNvSpPr>
              <a:spLocks/>
            </p:cNvSpPr>
            <p:nvPr/>
          </p:nvSpPr>
          <p:spPr bwMode="auto">
            <a:xfrm rot="-2700000">
              <a:off x="2185" y="1204"/>
              <a:ext cx="29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Times New Roman" charset="0"/>
                  <a:sym typeface="Times New Roman" charset="0"/>
                </a:rPr>
                <a:t>energy</a:t>
              </a:r>
            </a:p>
          </p:txBody>
        </p:sp>
        <p:sp>
          <p:nvSpPr>
            <p:cNvPr id="23565" name="Rectangle 70"/>
            <p:cNvSpPr>
              <a:spLocks/>
            </p:cNvSpPr>
            <p:nvPr/>
          </p:nvSpPr>
          <p:spPr bwMode="auto">
            <a:xfrm rot="-2700000">
              <a:off x="4265" y="1255"/>
              <a:ext cx="29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Times New Roman" charset="0"/>
                  <a:sym typeface="Times New Roman" charset="0"/>
                </a:rPr>
                <a:t>energy</a:t>
              </a:r>
            </a:p>
          </p:txBody>
        </p:sp>
        <p:sp>
          <p:nvSpPr>
            <p:cNvPr id="23566" name="Rectangle 71"/>
            <p:cNvSpPr>
              <a:spLocks/>
            </p:cNvSpPr>
            <p:nvPr/>
          </p:nvSpPr>
          <p:spPr bwMode="auto">
            <a:xfrm rot="-2700000">
              <a:off x="3641" y="295"/>
              <a:ext cx="29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Times New Roman" charset="0"/>
                  <a:sym typeface="Times New Roman" charset="0"/>
                </a:rPr>
                <a:t>energy</a:t>
              </a:r>
            </a:p>
          </p:txBody>
        </p:sp>
        <p:sp>
          <p:nvSpPr>
            <p:cNvPr id="23567" name="Rectangle 72"/>
            <p:cNvSpPr>
              <a:spLocks/>
            </p:cNvSpPr>
            <p:nvPr/>
          </p:nvSpPr>
          <p:spPr bwMode="auto">
            <a:xfrm rot="-2244321">
              <a:off x="225" y="1231"/>
              <a:ext cx="293"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Times New Roman" charset="0"/>
                  <a:sym typeface="Times New Roman" charset="0"/>
                </a:rPr>
                <a:t>energy</a:t>
              </a:r>
            </a:p>
          </p:txBody>
        </p:sp>
        <p:sp>
          <p:nvSpPr>
            <p:cNvPr id="23568" name="Rectangle 73"/>
            <p:cNvSpPr>
              <a:spLocks/>
            </p:cNvSpPr>
            <p:nvPr/>
          </p:nvSpPr>
          <p:spPr bwMode="auto">
            <a:xfrm rot="-3741241">
              <a:off x="1126" y="262"/>
              <a:ext cx="29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Times New Roman" charset="0"/>
                  <a:sym typeface="Times New Roman" charset="0"/>
                </a:rPr>
                <a:t>energy</a:t>
              </a:r>
            </a:p>
          </p:txBody>
        </p:sp>
        <p:sp>
          <p:nvSpPr>
            <p:cNvPr id="23569" name="Rectangle 74"/>
            <p:cNvSpPr>
              <a:spLocks/>
            </p:cNvSpPr>
            <p:nvPr/>
          </p:nvSpPr>
          <p:spPr bwMode="auto">
            <a:xfrm rot="4293903">
              <a:off x="4378" y="319"/>
              <a:ext cx="294"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r>
                <a:rPr lang="en-US" sz="1100">
                  <a:cs typeface="Times New Roman" charset="0"/>
                  <a:sym typeface="Times New Roman" charset="0"/>
                </a:rPr>
                <a:t>energy</a:t>
              </a:r>
            </a:p>
          </p:txBody>
        </p:sp>
      </p:gr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85800" y="6248400"/>
            <a:ext cx="1905000" cy="457200"/>
          </a:xfrm>
        </p:spPr>
        <p:txBody>
          <a:bodyPr/>
          <a:lstStyle/>
          <a:p>
            <a:pPr algn="l">
              <a:defRPr/>
            </a:pPr>
            <a:fld id="{B1F665B4-0A0C-BA49-942C-28C3009B5DE6}" type="slidenum">
              <a:rPr lang="en-US">
                <a:ea typeface="+mn-ea"/>
                <a:cs typeface="+mn-cs"/>
              </a:rPr>
              <a:pPr algn="l">
                <a:defRPr/>
              </a:pPr>
              <a:t>7</a:t>
            </a:fld>
            <a:endParaRPr lang="en-US">
              <a:ea typeface="+mn-ea"/>
              <a:cs typeface="+mn-cs"/>
            </a:endParaRPr>
          </a:p>
        </p:txBody>
      </p:sp>
      <p:sp>
        <p:nvSpPr>
          <p:cNvPr id="43009" name="Rectangle 1"/>
          <p:cNvSpPr>
            <a:spLocks noGrp="1" noChangeArrowheads="1"/>
          </p:cNvSpPr>
          <p:nvPr>
            <p:ph type="title"/>
          </p:nvPr>
        </p:nvSpPr>
        <p:spPr/>
        <p:txBody>
          <a:bodyPr rIns="132080"/>
          <a:lstStyle/>
          <a:p>
            <a:pPr>
              <a:defRPr/>
            </a:pPr>
            <a:endParaRPr lang="en-US"/>
          </a:p>
        </p:txBody>
      </p:sp>
      <p:pic>
        <p:nvPicPr>
          <p:cNvPr id="24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600" y="0"/>
            <a:ext cx="10299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490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8600" y="-76200"/>
            <a:ext cx="8534400" cy="762000"/>
          </a:xfrm>
        </p:spPr>
        <p:txBody>
          <a:bodyPr/>
          <a:lstStyle/>
          <a:p>
            <a:pPr>
              <a:defRPr/>
            </a:pPr>
            <a:r>
              <a:rPr lang="en-US" sz="6600" dirty="0" smtClean="0">
                <a:latin typeface="Arial Rounded MT Bold"/>
                <a:cs typeface="Arial Rounded MT Bold"/>
              </a:rPr>
              <a:t>Mining Coal</a:t>
            </a:r>
            <a:endParaRPr lang="en-US" sz="6600" dirty="0">
              <a:latin typeface="Arial Rounded MT Bold"/>
              <a:cs typeface="Arial Rounded MT Bold"/>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2"/>
          </p:nvPr>
        </p:nvSpPr>
        <p:spPr>
          <a:xfrm>
            <a:off x="685800" y="6248400"/>
            <a:ext cx="1905000" cy="457200"/>
          </a:xfrm>
        </p:spPr>
        <p:txBody>
          <a:bodyPr/>
          <a:lstStyle/>
          <a:p>
            <a:pPr algn="l">
              <a:defRPr/>
            </a:pPr>
            <a:fld id="{C77EBDA0-E253-C24C-8FE2-D254A8323E29}" type="slidenum">
              <a:rPr lang="en-US">
                <a:ea typeface="+mn-ea"/>
                <a:cs typeface="+mn-cs"/>
              </a:rPr>
              <a:pPr algn="l">
                <a:defRPr/>
              </a:pPr>
              <a:t>9</a:t>
            </a:fld>
            <a:endParaRPr lang="en-US">
              <a:ea typeface="+mn-ea"/>
              <a:cs typeface="+mn-cs"/>
            </a:endParaRPr>
          </a:p>
        </p:txBody>
      </p:sp>
      <p:pic>
        <p:nvPicPr>
          <p:cNvPr id="2662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800" y="0"/>
            <a:ext cx="9486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New Presentation">
  <a:themeElements>
    <a:clrScheme name="New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ew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New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ew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ew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ew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ew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ew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ew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C:\Documents and Settings\denning\Application Data\Microsoft\Templates\New Presentation.pot</Template>
  <TotalTime>6008</TotalTime>
  <Words>2078</Words>
  <Application>Microsoft Macintosh PowerPoint</Application>
  <PresentationFormat>On-screen Show (4:3)</PresentationFormat>
  <Paragraphs>243</Paragraphs>
  <Slides>45</Slides>
  <Notes>18</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New Presentation</vt:lpstr>
      <vt:lpstr>Fossil Fuel Combustion  and the  Economics of Energy</vt:lpstr>
      <vt:lpstr>PowerPoint Presentation</vt:lpstr>
      <vt:lpstr>PowerPoint Presentation</vt:lpstr>
      <vt:lpstr>Carbon, Life, and Energy</vt:lpstr>
      <vt:lpstr>Fossil Fuels</vt:lpstr>
      <vt:lpstr>Hydrocarbons, Energy, and CO2</vt:lpstr>
      <vt:lpstr>PowerPoint Presentation</vt:lpstr>
      <vt:lpstr>Mining Coal</vt:lpstr>
      <vt:lpstr>PowerPoint Presentation</vt:lpstr>
      <vt:lpstr>On a Personal Note</vt:lpstr>
      <vt:lpstr>Hydraulic Fracturing</vt:lpstr>
      <vt:lpstr>PowerPoint Presentation</vt:lpstr>
      <vt:lpstr>US Gas Reserves from Fracking</vt:lpstr>
      <vt:lpstr>Changes in US Energy Consumption</vt:lpstr>
      <vt:lpstr>The “Kaya Identity”</vt:lpstr>
      <vt:lpstr>Billions and Billions Shanghai 1991 and 2012</vt:lpstr>
      <vt:lpstr>Population</vt:lpstr>
      <vt:lpstr>2014 Population Growth Rates</vt:lpstr>
      <vt:lpstr>GDP/Population</vt:lpstr>
      <vt:lpstr>GDP/Population</vt:lpstr>
      <vt:lpstr>Energy/GDP</vt:lpstr>
      <vt:lpstr>CO2/Energy</vt:lpstr>
      <vt:lpstr>CO2/Energy</vt:lpstr>
      <vt:lpstr>Decarbonization:  Reduce CO2/Energy</vt:lpstr>
      <vt:lpstr>Kaya Components</vt:lpstr>
      <vt:lpstr>PowerPoint Presentation</vt:lpstr>
      <vt:lpstr>Case Study: United States</vt:lpstr>
      <vt:lpstr>Emissions from fossil fuel use and industry</vt:lpstr>
      <vt:lpstr>Observed emissions and emissions scenarios</vt:lpstr>
      <vt:lpstr>New generation of scenarios</vt:lpstr>
      <vt:lpstr>Top emitters: fossil fuels and industry (absolute)</vt:lpstr>
      <vt:lpstr>Top emitters: fossil fuels and industry (per dollar)</vt:lpstr>
      <vt:lpstr>Emissions from coal, oil, gas, cement</vt:lpstr>
      <vt:lpstr>Energy consumption by energy type</vt:lpstr>
      <vt:lpstr>Historical cumulative emissions by country</vt:lpstr>
      <vt:lpstr>Carbon intensity of economic activity</vt:lpstr>
      <vt:lpstr>Emissions per capita</vt:lpstr>
      <vt:lpstr>Major flows from production to consumption</vt:lpstr>
      <vt:lpstr>Total global emissions</vt:lpstr>
      <vt:lpstr>Total global emissions by source</vt:lpstr>
      <vt:lpstr>Global carbon budget</vt:lpstr>
      <vt:lpstr>Cumulative global CO2 emissions and temperature</vt:lpstr>
      <vt:lpstr>The emission pledges (INDCs) of the top-4 emitters</vt:lpstr>
      <vt:lpstr>The emission pledges (INDCs) of the top-4 emitters</vt:lpstr>
      <vt:lpstr>Negative emissions required for 2°C</vt:lpstr>
    </vt:vector>
  </TitlesOfParts>
  <Company>Colorado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Oil Reserves</dc:title>
  <dc:creator>denning</dc:creator>
  <cp:lastModifiedBy>Scott Denning</cp:lastModifiedBy>
  <cp:revision>65</cp:revision>
  <cp:lastPrinted>2016-04-05T22:07:13Z</cp:lastPrinted>
  <dcterms:created xsi:type="dcterms:W3CDTF">2011-04-01T14:15:43Z</dcterms:created>
  <dcterms:modified xsi:type="dcterms:W3CDTF">2017-09-27T16:08:30Z</dcterms:modified>
</cp:coreProperties>
</file>