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72" r:id="rId11"/>
    <p:sldId id="271" r:id="rId12"/>
    <p:sldId id="265" r:id="rId13"/>
    <p:sldId id="268" r:id="rId14"/>
    <p:sldId id="267" r:id="rId15"/>
    <p:sldId id="266" r:id="rId16"/>
    <p:sldId id="269"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7"/>
    <p:restoredTop sz="93790"/>
  </p:normalViewPr>
  <p:slideViewPr>
    <p:cSldViewPr snapToGrid="0" snapToObjects="1">
      <p:cViewPr>
        <p:scale>
          <a:sx n="80" d="100"/>
          <a:sy n="80" d="100"/>
        </p:scale>
        <p:origin x="296" y="152"/>
      </p:cViewPr>
      <p:guideLst/>
    </p:cSldViewPr>
  </p:slideViewPr>
  <p:outlineViewPr>
    <p:cViewPr>
      <p:scale>
        <a:sx n="33" d="100"/>
        <a:sy n="33" d="100"/>
      </p:scale>
      <p:origin x="0" y="-6776"/>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5F4A-5B46-104B-83DC-49BBF113B11C}" type="datetimeFigureOut">
              <a:rPr lang="en-US" smtClean="0"/>
              <a:t>5/3/17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90FB2-7262-994A-A061-74D13F281978}" type="slidenum">
              <a:rPr lang="en-US" smtClean="0"/>
              <a:t>‹#›</a:t>
            </a:fld>
            <a:endParaRPr lang="en-US"/>
          </a:p>
        </p:txBody>
      </p:sp>
    </p:spTree>
    <p:extLst>
      <p:ext uri="{BB962C8B-B14F-4D97-AF65-F5344CB8AC3E}">
        <p14:creationId xmlns:p14="http://schemas.microsoft.com/office/powerpoint/2010/main" val="202205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690FB2-7262-994A-A061-74D13F281978}" type="slidenum">
              <a:rPr lang="en-US" smtClean="0"/>
              <a:t>13</a:t>
            </a:fld>
            <a:endParaRPr lang="en-US"/>
          </a:p>
        </p:txBody>
      </p:sp>
    </p:spTree>
    <p:extLst>
      <p:ext uri="{BB962C8B-B14F-4D97-AF65-F5344CB8AC3E}">
        <p14:creationId xmlns:p14="http://schemas.microsoft.com/office/powerpoint/2010/main" val="773921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5/3/17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5/3/17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5/3/17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5/3/17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5/3/17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5/3/17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5/3/17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transition spd="med"/>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751655"/>
            <a:ext cx="8825658" cy="3329581"/>
          </a:xfrm>
        </p:spPr>
        <p:txBody>
          <a:bodyPr/>
          <a:lstStyle/>
          <a:p>
            <a:r>
              <a:rPr lang="en-US" dirty="0" smtClean="0"/>
              <a:t>International Climate Change Agreements:</a:t>
            </a:r>
            <a:r>
              <a:rPr lang="en-US" smtClean="0"/>
              <a:t/>
            </a:r>
            <a:br>
              <a:rPr lang="en-US" smtClean="0"/>
            </a:br>
            <a:r>
              <a:rPr lang="en-US" smtClean="0"/>
              <a:t>UNFCCC </a:t>
            </a:r>
            <a:r>
              <a:rPr lang="en-US" dirty="0" smtClean="0"/>
              <a:t>&amp; Beyond</a:t>
            </a:r>
            <a:endParaRPr lang="en-US" dirty="0"/>
          </a:p>
        </p:txBody>
      </p:sp>
      <p:sp>
        <p:nvSpPr>
          <p:cNvPr id="3" name="Subtitle 2"/>
          <p:cNvSpPr>
            <a:spLocks noGrp="1"/>
          </p:cNvSpPr>
          <p:nvPr>
            <p:ph type="subTitle" idx="1"/>
          </p:nvPr>
        </p:nvSpPr>
        <p:spPr>
          <a:xfrm>
            <a:off x="1154955" y="5081236"/>
            <a:ext cx="8825658" cy="1060712"/>
          </a:xfrm>
        </p:spPr>
        <p:txBody>
          <a:bodyPr>
            <a:normAutofit fontScale="92500" lnSpcReduction="20000"/>
          </a:bodyPr>
          <a:lstStyle/>
          <a:p>
            <a:r>
              <a:rPr lang="en-US" dirty="0" smtClean="0"/>
              <a:t>Desirée Fiske</a:t>
            </a:r>
          </a:p>
          <a:p>
            <a:r>
              <a:rPr lang="en-US" dirty="0" smtClean="0"/>
              <a:t>Ph.D. in political science</a:t>
            </a:r>
          </a:p>
          <a:p>
            <a:r>
              <a:rPr lang="en-US" dirty="0" smtClean="0"/>
              <a:t>For </a:t>
            </a:r>
            <a:r>
              <a:rPr lang="en-US" dirty="0" err="1" smtClean="0"/>
              <a:t>atmos</a:t>
            </a:r>
            <a:r>
              <a:rPr lang="en-US" dirty="0" smtClean="0"/>
              <a:t> 150</a:t>
            </a:r>
            <a:endParaRPr lang="en-US" dirty="0"/>
          </a:p>
        </p:txBody>
      </p:sp>
    </p:spTree>
    <p:extLst>
      <p:ext uri="{BB962C8B-B14F-4D97-AF65-F5344CB8AC3E}">
        <p14:creationId xmlns:p14="http://schemas.microsoft.com/office/powerpoint/2010/main" val="10535083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ln>
            <a:noFill/>
          </a:ln>
          <a:effectLst/>
        </p:spPr>
      </p:sp>
      <p:pic>
        <p:nvPicPr>
          <p:cNvPr id="12" name="Picture 1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Content Placeholder 3"/>
          <p:cNvPicPr>
            <a:picLocks noGrp="1" noChangeAspect="1"/>
          </p:cNvPicPr>
          <p:nvPr>
            <p:ph idx="1"/>
          </p:nvPr>
        </p:nvPicPr>
        <p:blipFill rotWithShape="1">
          <a:blip r:embed="rId7">
            <a:duotone>
              <a:prstClr val="black"/>
              <a:schemeClr val="accent5">
                <a:tint val="45000"/>
                <a:satMod val="400000"/>
              </a:schemeClr>
            </a:duotone>
            <a:alphaModFix amt="25000"/>
          </a:blip>
          <a:srcRect t="18182" r="9091"/>
          <a:stretch/>
        </p:blipFill>
        <p:spPr>
          <a:xfrm>
            <a:off x="20" y="10"/>
            <a:ext cx="12191980" cy="6857990"/>
          </a:xfrm>
          <a:prstGeom prst="rect">
            <a:avLst/>
          </a:prstGeom>
        </p:spPr>
      </p:pic>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43756" y="76200"/>
            <a:ext cx="9894046" cy="1098547"/>
          </a:xfrm>
        </p:spPr>
        <p:txBody>
          <a:bodyPr vert="horz" lIns="91440" tIns="45720" rIns="91440" bIns="45720" rtlCol="0" anchor="b">
            <a:normAutofit fontScale="90000"/>
          </a:bodyPr>
          <a:lstStyle/>
          <a:p>
            <a:r>
              <a:rPr lang="en-US" sz="7200" dirty="0" smtClean="0"/>
              <a:t>Copenhagen Accord</a:t>
            </a:r>
            <a:endParaRPr lang="en-US" sz="7200" dirty="0"/>
          </a:p>
        </p:txBody>
      </p:sp>
      <p:sp>
        <p:nvSpPr>
          <p:cNvPr id="3" name="TextBox 2"/>
          <p:cNvSpPr txBox="1"/>
          <p:nvPr/>
        </p:nvSpPr>
        <p:spPr>
          <a:xfrm>
            <a:off x="761206" y="1107885"/>
            <a:ext cx="10667206" cy="5509200"/>
          </a:xfrm>
          <a:prstGeom prst="rect">
            <a:avLst/>
          </a:prstGeom>
          <a:noFill/>
        </p:spPr>
        <p:txBody>
          <a:bodyPr wrap="square" rtlCol="0">
            <a:spAutoFit/>
          </a:bodyPr>
          <a:lstStyle/>
          <a:p>
            <a:r>
              <a:rPr lang="en-US" sz="2800" dirty="0" smtClean="0"/>
              <a:t>High hopes for a new deal</a:t>
            </a:r>
            <a:r>
              <a:rPr lang="is-IS" sz="2800" dirty="0" smtClean="0"/>
              <a:t>…</a:t>
            </a:r>
          </a:p>
          <a:p>
            <a:endParaRPr lang="is-IS" sz="2400" dirty="0"/>
          </a:p>
          <a:p>
            <a:pPr marL="285750" indent="-285750">
              <a:buFont typeface="Wingdings" charset="2"/>
              <a:buChar char="Ø"/>
            </a:pPr>
            <a:r>
              <a:rPr lang="is-IS" sz="2400" dirty="0"/>
              <a:t>COP15, 2009 in Copenhagen </a:t>
            </a:r>
            <a:endParaRPr lang="en-US" sz="2400" dirty="0"/>
          </a:p>
          <a:p>
            <a:pPr marL="285750" indent="-285750">
              <a:buFont typeface="Wingdings" charset="2"/>
              <a:buChar char="Ø"/>
            </a:pPr>
            <a:r>
              <a:rPr lang="is-IS" sz="2400" dirty="0" smtClean="0"/>
              <a:t>Yet again, problems of consensus, exclusion, and tension</a:t>
            </a:r>
          </a:p>
          <a:p>
            <a:pPr marL="285750" indent="-285750">
              <a:buFont typeface="Wingdings" charset="2"/>
              <a:buChar char="Ø"/>
            </a:pPr>
            <a:r>
              <a:rPr lang="is-IS" sz="2400" dirty="0" smtClean="0"/>
              <a:t>Only </a:t>
            </a:r>
            <a:r>
              <a:rPr lang="is-IS" sz="2400" i="1" dirty="0" smtClean="0"/>
              <a:t>five</a:t>
            </a:r>
            <a:r>
              <a:rPr lang="is-IS" sz="2400" dirty="0" smtClean="0"/>
              <a:t> countries drafted the deal (US, China, India, Brazil, South Africa)</a:t>
            </a:r>
          </a:p>
          <a:p>
            <a:pPr marL="285750" indent="-285750">
              <a:buFont typeface="Wingdings" charset="2"/>
              <a:buChar char="Ø"/>
            </a:pPr>
            <a:r>
              <a:rPr lang="is-IS" sz="2400" dirty="0"/>
              <a:t>Civil society (ex: NGOs) had little involvement and were restricted, even </a:t>
            </a:r>
            <a:r>
              <a:rPr lang="is-IS" sz="2400" dirty="0" smtClean="0"/>
              <a:t>discouraged from </a:t>
            </a:r>
            <a:r>
              <a:rPr lang="is-IS" sz="2400" dirty="0"/>
              <a:t>attending</a:t>
            </a:r>
          </a:p>
          <a:p>
            <a:pPr marL="285750" indent="-285750">
              <a:buFont typeface="Wingdings" charset="2"/>
              <a:buChar char="Ø"/>
            </a:pPr>
            <a:r>
              <a:rPr lang="is-IS" sz="2400" dirty="0" smtClean="0"/>
              <a:t>It was vague!</a:t>
            </a:r>
          </a:p>
          <a:p>
            <a:pPr marL="742950" lvl="1" indent="-285750">
              <a:buFont typeface="Wingdings" charset="2"/>
              <a:buChar char="Ø"/>
            </a:pPr>
            <a:r>
              <a:rPr lang="is-IS" sz="2400" dirty="0" smtClean="0"/>
              <a:t>Recognized IPCC report (2°C goal)</a:t>
            </a:r>
          </a:p>
          <a:p>
            <a:pPr marL="742950" lvl="1" indent="-285750">
              <a:buFont typeface="Wingdings" charset="2"/>
              <a:buChar char="Ø"/>
            </a:pPr>
            <a:r>
              <a:rPr lang="is-IS" sz="2400" b="1" dirty="0"/>
              <a:t>Not binding</a:t>
            </a:r>
            <a:r>
              <a:rPr lang="is-IS" sz="2400" dirty="0"/>
              <a:t>; no real commitments - emission reduction targets</a:t>
            </a:r>
          </a:p>
          <a:p>
            <a:pPr marL="742950" lvl="1" indent="-285750">
              <a:buFont typeface="Wingdings" charset="2"/>
              <a:buChar char="Ø"/>
            </a:pPr>
            <a:r>
              <a:rPr lang="is-IS" sz="2400" dirty="0" smtClean="0"/>
              <a:t>Up </a:t>
            </a:r>
            <a:r>
              <a:rPr lang="is-IS" sz="2400" dirty="0"/>
              <a:t>to states to determine emission reductions</a:t>
            </a:r>
          </a:p>
          <a:p>
            <a:pPr marL="285750" indent="-285750">
              <a:buFont typeface="Wingdings" charset="2"/>
              <a:buChar char="Ø"/>
            </a:pPr>
            <a:r>
              <a:rPr lang="is-IS" sz="2400" dirty="0" smtClean="0"/>
              <a:t>(Was it bad timing?)</a:t>
            </a:r>
          </a:p>
          <a:p>
            <a:pPr marL="285750" indent="-285750">
              <a:buFont typeface="Wingdings" charset="2"/>
              <a:buChar char="Ø"/>
            </a:pPr>
            <a:endParaRPr lang="is-IS" dirty="0" smtClean="0"/>
          </a:p>
          <a:p>
            <a:pPr marL="285750" indent="-285750">
              <a:buFont typeface="Wingdings" charset="2"/>
              <a:buChar char="Ø"/>
            </a:pPr>
            <a:endParaRPr lang="is-IS" dirty="0" smtClean="0"/>
          </a:p>
        </p:txBody>
      </p:sp>
    </p:spTree>
    <p:extLst>
      <p:ext uri="{BB962C8B-B14F-4D97-AF65-F5344CB8AC3E}">
        <p14:creationId xmlns:p14="http://schemas.microsoft.com/office/powerpoint/2010/main" val="194247101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3" name="Picture 3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5" name="Picture 34"/>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7" name="Oval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9" name="Picture 38"/>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1" name="Picture 40"/>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3" name="Rectangle 4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45" name="Rectangle 4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9" name="Freeform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2835162"/>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20000"/>
            </a:schemeClr>
          </a:solidFill>
          <a:ln>
            <a:noFill/>
          </a:ln>
        </p:spPr>
        <p:txBody>
          <a:bodyPr rtlCol="0" anchor="ctr"/>
          <a:lstStyle/>
          <a:p>
            <a:pPr algn="ctr"/>
            <a:endParaRPr lang="en-US">
              <a:solidFill>
                <a:schemeClr val="tx1"/>
              </a:solidFill>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6917" y="0"/>
            <a:ext cx="10791496" cy="3661094"/>
          </a:xfrm>
          <a:prstGeom prst="rect">
            <a:avLst/>
          </a:prstGeom>
          <a:effectLst/>
        </p:spPr>
      </p:pic>
      <p:sp>
        <p:nvSpPr>
          <p:cNvPr id="51" name="Freeform: Shape 5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36999"/>
            <a:ext cx="12191696" cy="3721001"/>
          </a:xfrm>
          <a:custGeom>
            <a:avLst/>
            <a:gdLst>
              <a:gd name="connsiteX0" fmla="*/ 1 w 12191696"/>
              <a:gd name="connsiteY0" fmla="*/ 0 h 3721001"/>
              <a:gd name="connsiteX1" fmla="*/ 71932 w 12191696"/>
              <a:gd name="connsiteY1" fmla="*/ 12261 h 3721001"/>
              <a:gd name="connsiteX2" fmla="*/ 282849 w 12191696"/>
              <a:gd name="connsiteY2" fmla="*/ 48342 h 3721001"/>
              <a:gd name="connsiteX3" fmla="*/ 436464 w 12191696"/>
              <a:gd name="connsiteY3" fmla="*/ 73565 h 3721001"/>
              <a:gd name="connsiteX4" fmla="*/ 619339 w 12191696"/>
              <a:gd name="connsiteY4" fmla="*/ 100188 h 3721001"/>
              <a:gd name="connsiteX5" fmla="*/ 836351 w 12191696"/>
              <a:gd name="connsiteY5" fmla="*/ 132066 h 3721001"/>
              <a:gd name="connsiteX6" fmla="*/ 1076528 w 12191696"/>
              <a:gd name="connsiteY6" fmla="*/ 165696 h 3721001"/>
              <a:gd name="connsiteX7" fmla="*/ 1347183 w 12191696"/>
              <a:gd name="connsiteY7" fmla="*/ 201077 h 3721001"/>
              <a:gd name="connsiteX8" fmla="*/ 1642223 w 12191696"/>
              <a:gd name="connsiteY8" fmla="*/ 238560 h 3721001"/>
              <a:gd name="connsiteX9" fmla="*/ 1962864 w 12191696"/>
              <a:gd name="connsiteY9" fmla="*/ 276043 h 3721001"/>
              <a:gd name="connsiteX10" fmla="*/ 2304232 w 12191696"/>
              <a:gd name="connsiteY10" fmla="*/ 314226 h 3721001"/>
              <a:gd name="connsiteX11" fmla="*/ 2672421 w 12191696"/>
              <a:gd name="connsiteY11" fmla="*/ 349608 h 3721001"/>
              <a:gd name="connsiteX12" fmla="*/ 3057678 w 12191696"/>
              <a:gd name="connsiteY12" fmla="*/ 383588 h 3721001"/>
              <a:gd name="connsiteX13" fmla="*/ 3464881 w 12191696"/>
              <a:gd name="connsiteY13" fmla="*/ 414415 h 3721001"/>
              <a:gd name="connsiteX14" fmla="*/ 3889152 w 12191696"/>
              <a:gd name="connsiteY14" fmla="*/ 443841 h 3721001"/>
              <a:gd name="connsiteX15" fmla="*/ 4331710 w 12191696"/>
              <a:gd name="connsiteY15" fmla="*/ 471515 h 3721001"/>
              <a:gd name="connsiteX16" fmla="*/ 4558476 w 12191696"/>
              <a:gd name="connsiteY16" fmla="*/ 481324 h 3721001"/>
              <a:gd name="connsiteX17" fmla="*/ 4790118 w 12191696"/>
              <a:gd name="connsiteY17" fmla="*/ 492183 h 3721001"/>
              <a:gd name="connsiteX18" fmla="*/ 5025418 w 12191696"/>
              <a:gd name="connsiteY18" fmla="*/ 502342 h 3721001"/>
              <a:gd name="connsiteX19" fmla="*/ 5261937 w 12191696"/>
              <a:gd name="connsiteY19" fmla="*/ 508998 h 3721001"/>
              <a:gd name="connsiteX20" fmla="*/ 5503333 w 12191696"/>
              <a:gd name="connsiteY20" fmla="*/ 514953 h 3721001"/>
              <a:gd name="connsiteX21" fmla="*/ 5747166 w 12191696"/>
              <a:gd name="connsiteY21" fmla="*/ 521259 h 3721001"/>
              <a:gd name="connsiteX22" fmla="*/ 5995877 w 12191696"/>
              <a:gd name="connsiteY22" fmla="*/ 525462 h 3721001"/>
              <a:gd name="connsiteX23" fmla="*/ 6247026 w 12191696"/>
              <a:gd name="connsiteY23" fmla="*/ 525462 h 3721001"/>
              <a:gd name="connsiteX24" fmla="*/ 6500613 w 12191696"/>
              <a:gd name="connsiteY24" fmla="*/ 527564 h 3721001"/>
              <a:gd name="connsiteX25" fmla="*/ 6756639 w 12191696"/>
              <a:gd name="connsiteY25" fmla="*/ 525462 h 3721001"/>
              <a:gd name="connsiteX26" fmla="*/ 7016322 w 12191696"/>
              <a:gd name="connsiteY26" fmla="*/ 521259 h 3721001"/>
              <a:gd name="connsiteX27" fmla="*/ 7276005 w 12191696"/>
              <a:gd name="connsiteY27" fmla="*/ 517405 h 3721001"/>
              <a:gd name="connsiteX28" fmla="*/ 7539345 w 12191696"/>
              <a:gd name="connsiteY28" fmla="*/ 508998 h 3721001"/>
              <a:gd name="connsiteX29" fmla="*/ 7805124 w 12191696"/>
              <a:gd name="connsiteY29" fmla="*/ 500240 h 3721001"/>
              <a:gd name="connsiteX30" fmla="*/ 8070903 w 12191696"/>
              <a:gd name="connsiteY30" fmla="*/ 490081 h 3721001"/>
              <a:gd name="connsiteX31" fmla="*/ 8339121 w 12191696"/>
              <a:gd name="connsiteY31" fmla="*/ 475719 h 3721001"/>
              <a:gd name="connsiteX32" fmla="*/ 8609776 w 12191696"/>
              <a:gd name="connsiteY32" fmla="*/ 458554 h 3721001"/>
              <a:gd name="connsiteX33" fmla="*/ 8881651 w 12191696"/>
              <a:gd name="connsiteY33" fmla="*/ 442089 h 3721001"/>
              <a:gd name="connsiteX34" fmla="*/ 9153526 w 12191696"/>
              <a:gd name="connsiteY34" fmla="*/ 421071 h 3721001"/>
              <a:gd name="connsiteX35" fmla="*/ 9429058 w 12191696"/>
              <a:gd name="connsiteY35" fmla="*/ 395848 h 3721001"/>
              <a:gd name="connsiteX36" fmla="*/ 9700933 w 12191696"/>
              <a:gd name="connsiteY36" fmla="*/ 370626 h 3721001"/>
              <a:gd name="connsiteX37" fmla="*/ 9977684 w 12191696"/>
              <a:gd name="connsiteY37" fmla="*/ 341551 h 3721001"/>
              <a:gd name="connsiteX38" fmla="*/ 10255655 w 12191696"/>
              <a:gd name="connsiteY38" fmla="*/ 309672 h 3721001"/>
              <a:gd name="connsiteX39" fmla="*/ 10529968 w 12191696"/>
              <a:gd name="connsiteY39" fmla="*/ 276043 h 3721001"/>
              <a:gd name="connsiteX40" fmla="*/ 10807939 w 12191696"/>
              <a:gd name="connsiteY40" fmla="*/ 236808 h 3721001"/>
              <a:gd name="connsiteX41" fmla="*/ 11084690 w 12191696"/>
              <a:gd name="connsiteY41" fmla="*/ 194771 h 3721001"/>
              <a:gd name="connsiteX42" fmla="*/ 11362661 w 12191696"/>
              <a:gd name="connsiteY42" fmla="*/ 153085 h 3721001"/>
              <a:gd name="connsiteX43" fmla="*/ 11639412 w 12191696"/>
              <a:gd name="connsiteY43" fmla="*/ 104392 h 3721001"/>
              <a:gd name="connsiteX44" fmla="*/ 11914945 w 12191696"/>
              <a:gd name="connsiteY44" fmla="*/ 54648 h 3721001"/>
              <a:gd name="connsiteX45" fmla="*/ 12191696 w 12191696"/>
              <a:gd name="connsiteY45" fmla="*/ 2452 h 3721001"/>
              <a:gd name="connsiteX46" fmla="*/ 12191696 w 12191696"/>
              <a:gd name="connsiteY46" fmla="*/ 2802467 h 3721001"/>
              <a:gd name="connsiteX47" fmla="*/ 12191695 w 12191696"/>
              <a:gd name="connsiteY47" fmla="*/ 2802467 h 3721001"/>
              <a:gd name="connsiteX48" fmla="*/ 12191695 w 12191696"/>
              <a:gd name="connsiteY48" fmla="*/ 3721001 h 3721001"/>
              <a:gd name="connsiteX49" fmla="*/ 0 w 12191696"/>
              <a:gd name="connsiteY49" fmla="*/ 3721001 h 3721001"/>
              <a:gd name="connsiteX50" fmla="*/ 0 w 12191696"/>
              <a:gd name="connsiteY50" fmla="*/ 2233825 h 3721001"/>
              <a:gd name="connsiteX51" fmla="*/ 1 w 12191696"/>
              <a:gd name="connsiteY51" fmla="*/ 2233825 h 372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696" h="3721001">
                <a:moveTo>
                  <a:pt x="1" y="0"/>
                </a:moveTo>
                <a:lnTo>
                  <a:pt x="71932" y="12261"/>
                </a:lnTo>
                <a:lnTo>
                  <a:pt x="282849"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3"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4"/>
                </a:lnTo>
                <a:lnTo>
                  <a:pt x="8881651" y="442089"/>
                </a:lnTo>
                <a:lnTo>
                  <a:pt x="9153526" y="421071"/>
                </a:lnTo>
                <a:lnTo>
                  <a:pt x="9429058" y="395848"/>
                </a:lnTo>
                <a:lnTo>
                  <a:pt x="9700933" y="370626"/>
                </a:lnTo>
                <a:lnTo>
                  <a:pt x="9977684" y="341551"/>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802467"/>
                </a:lnTo>
                <a:lnTo>
                  <a:pt x="12191695" y="2802467"/>
                </a:lnTo>
                <a:lnTo>
                  <a:pt x="12191695" y="3721001"/>
                </a:lnTo>
                <a:lnTo>
                  <a:pt x="0" y="3721001"/>
                </a:lnTo>
                <a:lnTo>
                  <a:pt x="0" y="2233825"/>
                </a:lnTo>
                <a:lnTo>
                  <a:pt x="1" y="2233825"/>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7" name="TextBox 6"/>
          <p:cNvSpPr txBox="1"/>
          <p:nvPr/>
        </p:nvSpPr>
        <p:spPr>
          <a:xfrm>
            <a:off x="869362" y="621845"/>
            <a:ext cx="9149350" cy="1793390"/>
          </a:xfrm>
          <a:prstGeom prst="rect">
            <a:avLst/>
          </a:prstGeom>
        </p:spPr>
        <p:txBody>
          <a:bodyPr vert="horz" lIns="91440" tIns="45720" rIns="91440" bIns="45720" rtlCol="0" anchor="b">
            <a:normAutofit/>
          </a:bodyPr>
          <a:lstStyle/>
          <a:p>
            <a:pPr algn="ctr">
              <a:lnSpc>
                <a:spcPct val="80000"/>
              </a:lnSpc>
              <a:spcBef>
                <a:spcPct val="0"/>
              </a:spcBef>
            </a:pPr>
            <a:r>
              <a:rPr lang="en-US" sz="6700" b="0" i="0" kern="1200" dirty="0">
                <a:latin typeface="+mj-lt"/>
                <a:ea typeface="+mj-ea"/>
                <a:cs typeface="+mj-cs"/>
              </a:rPr>
              <a:t>Why is Kyoto considered a failure?</a:t>
            </a:r>
          </a:p>
        </p:txBody>
      </p:sp>
      <p:sp>
        <p:nvSpPr>
          <p:cNvPr id="2" name="TextBox 1"/>
          <p:cNvSpPr txBox="1"/>
          <p:nvPr/>
        </p:nvSpPr>
        <p:spPr>
          <a:xfrm>
            <a:off x="718579" y="3845158"/>
            <a:ext cx="5601299" cy="3139321"/>
          </a:xfrm>
          <a:prstGeom prst="rect">
            <a:avLst/>
          </a:prstGeom>
          <a:noFill/>
        </p:spPr>
        <p:txBody>
          <a:bodyPr wrap="square" rtlCol="0">
            <a:spAutoFit/>
          </a:bodyPr>
          <a:lstStyle/>
          <a:p>
            <a:pPr marL="342900" indent="-342900">
              <a:buFont typeface="+mj-lt"/>
              <a:buAutoNum type="arabicPeriod"/>
            </a:pPr>
            <a:r>
              <a:rPr lang="en-US" sz="2400" dirty="0" smtClean="0">
                <a:solidFill>
                  <a:schemeClr val="bg1"/>
                </a:solidFill>
              </a:rPr>
              <a:t>Variations in curbing GHGs</a:t>
            </a:r>
          </a:p>
          <a:p>
            <a:pPr marL="342900" indent="-342900">
              <a:buFont typeface="+mj-lt"/>
              <a:buAutoNum type="arabicPeriod"/>
            </a:pPr>
            <a:r>
              <a:rPr lang="en-US" sz="2400" dirty="0" smtClean="0">
                <a:solidFill>
                  <a:schemeClr val="bg1"/>
                </a:solidFill>
              </a:rPr>
              <a:t>Different standards (developing economies’ concerns)</a:t>
            </a:r>
          </a:p>
          <a:p>
            <a:pPr marL="342900" indent="-342900">
              <a:buFont typeface="+mj-lt"/>
              <a:buAutoNum type="arabicPeriod"/>
            </a:pPr>
            <a:r>
              <a:rPr lang="en-US" sz="2400" dirty="0" smtClean="0">
                <a:solidFill>
                  <a:schemeClr val="bg1"/>
                </a:solidFill>
              </a:rPr>
              <a:t>Targets were dependent on economy and emissions</a:t>
            </a:r>
          </a:p>
          <a:p>
            <a:pPr marL="800100" lvl="1" indent="-342900">
              <a:buFont typeface="Wingdings" charset="2"/>
              <a:buChar char="Ø"/>
            </a:pPr>
            <a:r>
              <a:rPr lang="en-US" sz="2400" dirty="0" smtClean="0">
                <a:solidFill>
                  <a:schemeClr val="bg1"/>
                </a:solidFill>
              </a:rPr>
              <a:t>Ranges -8% to +10%</a:t>
            </a:r>
          </a:p>
          <a:p>
            <a:pPr marL="342900" indent="-342900">
              <a:buFont typeface="+mj-lt"/>
              <a:buAutoNum type="arabicPeriod"/>
            </a:pPr>
            <a:endParaRPr lang="en-US" dirty="0" smtClean="0"/>
          </a:p>
          <a:p>
            <a:pPr marL="342900" indent="-342900">
              <a:buFont typeface="+mj-lt"/>
              <a:buAutoNum type="arabicPeriod"/>
            </a:pPr>
            <a:endParaRPr lang="en-US" dirty="0" smtClean="0"/>
          </a:p>
          <a:p>
            <a:pPr marL="342900" indent="-342900">
              <a:buFont typeface="+mj-lt"/>
              <a:buAutoNum type="arabicPeriod"/>
            </a:pPr>
            <a:endParaRPr lang="en-US" dirty="0"/>
          </a:p>
        </p:txBody>
      </p:sp>
      <p:sp>
        <p:nvSpPr>
          <p:cNvPr id="3" name="TextBox 2"/>
          <p:cNvSpPr txBox="1"/>
          <p:nvPr/>
        </p:nvSpPr>
        <p:spPr>
          <a:xfrm>
            <a:off x="6229854" y="3811012"/>
            <a:ext cx="5198558" cy="3046988"/>
          </a:xfrm>
          <a:prstGeom prst="rect">
            <a:avLst/>
          </a:prstGeom>
          <a:noFill/>
        </p:spPr>
        <p:txBody>
          <a:bodyPr wrap="square" rtlCol="0">
            <a:spAutoFit/>
          </a:bodyPr>
          <a:lstStyle/>
          <a:p>
            <a:pPr marL="342900" indent="-342900">
              <a:buAutoNum type="arabicPeriod" startAt="4"/>
            </a:pPr>
            <a:r>
              <a:rPr lang="en-US" sz="2400" dirty="0" smtClean="0">
                <a:solidFill>
                  <a:schemeClr val="bg1"/>
                </a:solidFill>
              </a:rPr>
              <a:t>US </a:t>
            </a:r>
            <a:r>
              <a:rPr lang="en-US" sz="2400" dirty="0">
                <a:solidFill>
                  <a:schemeClr val="bg1"/>
                </a:solidFill>
              </a:rPr>
              <a:t>never ratified; countries pulled out; China didn’t ratify until </a:t>
            </a:r>
            <a:r>
              <a:rPr lang="en-US" sz="2400" dirty="0" smtClean="0">
                <a:solidFill>
                  <a:schemeClr val="bg1"/>
                </a:solidFill>
              </a:rPr>
              <a:t>2014</a:t>
            </a:r>
          </a:p>
          <a:p>
            <a:pPr marL="342900" indent="-342900">
              <a:buAutoNum type="arabicPeriod" startAt="4"/>
            </a:pPr>
            <a:r>
              <a:rPr lang="en-US" sz="2400" dirty="0" smtClean="0">
                <a:solidFill>
                  <a:schemeClr val="bg1"/>
                </a:solidFill>
              </a:rPr>
              <a:t>Global South did not participate until after Doha</a:t>
            </a:r>
          </a:p>
          <a:p>
            <a:pPr marL="342900" indent="-342900">
              <a:buAutoNum type="arabicPeriod" startAt="4"/>
            </a:pPr>
            <a:r>
              <a:rPr lang="en-US" sz="2400" dirty="0" smtClean="0">
                <a:solidFill>
                  <a:schemeClr val="bg1"/>
                </a:solidFill>
              </a:rPr>
              <a:t>Constant process of negotiation and extensions</a:t>
            </a:r>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68555945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4979" r="15942" b="-1"/>
          <a:stretch/>
        </p:blipFill>
        <p:spPr>
          <a:xfrm>
            <a:off x="4649586" y="629266"/>
            <a:ext cx="6924756" cy="5638797"/>
          </a:xfrm>
          <a:prstGeom prst="rect">
            <a:avLst/>
          </a:prstGeom>
          <a:ln>
            <a:solidFill>
              <a:srgbClr val="FF0000"/>
            </a:solidFill>
          </a:ln>
          <a:effectLst>
            <a:outerShdw blurRad="50800" dist="38100" dir="5400000" algn="t" rotWithShape="0">
              <a:prstClr val="black">
                <a:alpha val="43000"/>
              </a:prstClr>
            </a:outerShdw>
            <a:softEdge rad="76200"/>
          </a:effectLst>
        </p:spPr>
      </p:pic>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13954" y="445654"/>
            <a:ext cx="3969272" cy="1270851"/>
          </a:xfrm>
        </p:spPr>
        <p:txBody>
          <a:bodyPr>
            <a:normAutofit/>
          </a:bodyPr>
          <a:lstStyle/>
          <a:p>
            <a:pPr>
              <a:lnSpc>
                <a:spcPct val="80000"/>
              </a:lnSpc>
            </a:pPr>
            <a:r>
              <a:rPr lang="en-US" sz="2900" dirty="0" smtClean="0"/>
              <a:t>Let’s start over</a:t>
            </a:r>
            <a:r>
              <a:rPr lang="is-IS" sz="2900" dirty="0" smtClean="0"/>
              <a:t>… </a:t>
            </a:r>
            <a:r>
              <a:rPr lang="en-US" sz="2900" dirty="0" smtClean="0"/>
              <a:t>COP21</a:t>
            </a:r>
            <a:r>
              <a:rPr lang="en-US" sz="2900" dirty="0"/>
              <a:t>: </a:t>
            </a:r>
            <a:r>
              <a:rPr lang="en-US" sz="2900" dirty="0" smtClean="0"/>
              <a:t>Paris </a:t>
            </a:r>
            <a:r>
              <a:rPr lang="en-US" sz="2900" dirty="0"/>
              <a:t>Agreement (2015)</a:t>
            </a:r>
          </a:p>
        </p:txBody>
      </p:sp>
      <p:sp>
        <p:nvSpPr>
          <p:cNvPr id="9" name="Content Placeholder 8"/>
          <p:cNvSpPr>
            <a:spLocks noGrp="1"/>
          </p:cNvSpPr>
          <p:nvPr>
            <p:ph idx="1"/>
          </p:nvPr>
        </p:nvSpPr>
        <p:spPr>
          <a:xfrm>
            <a:off x="303938" y="1700463"/>
            <a:ext cx="4403108" cy="4924927"/>
          </a:xfrm>
        </p:spPr>
        <p:txBody>
          <a:bodyPr>
            <a:normAutofit/>
          </a:bodyPr>
          <a:lstStyle/>
          <a:p>
            <a:r>
              <a:rPr lang="en-US" dirty="0" smtClean="0"/>
              <a:t>Why was Paris different?</a:t>
            </a:r>
          </a:p>
          <a:p>
            <a:pPr lvl="1"/>
            <a:r>
              <a:rPr lang="en-US" dirty="0" smtClean="0"/>
              <a:t>More parties</a:t>
            </a:r>
          </a:p>
          <a:p>
            <a:pPr lvl="1"/>
            <a:r>
              <a:rPr lang="en-US" dirty="0" smtClean="0"/>
              <a:t>Flexible/sophisticated targets</a:t>
            </a:r>
            <a:endParaRPr lang="en-US" dirty="0"/>
          </a:p>
          <a:p>
            <a:r>
              <a:rPr lang="en-US" dirty="0" smtClean="0"/>
              <a:t>Main targets:</a:t>
            </a:r>
          </a:p>
          <a:p>
            <a:pPr lvl="1"/>
            <a:r>
              <a:rPr lang="en-US" dirty="0" smtClean="0"/>
              <a:t>Enhanced transparency</a:t>
            </a:r>
          </a:p>
          <a:p>
            <a:pPr lvl="1"/>
            <a:r>
              <a:rPr lang="en-US" dirty="0" smtClean="0"/>
              <a:t>Technical solutions</a:t>
            </a:r>
          </a:p>
          <a:p>
            <a:pPr lvl="1"/>
            <a:r>
              <a:rPr lang="en-US" dirty="0" smtClean="0"/>
              <a:t>Financial support for developing countries until 2020</a:t>
            </a:r>
          </a:p>
          <a:p>
            <a:pPr lvl="1"/>
            <a:r>
              <a:rPr lang="en-US" dirty="0" smtClean="0"/>
              <a:t>Committed to holding global temperature rise to under 2˚C</a:t>
            </a:r>
          </a:p>
          <a:p>
            <a:r>
              <a:rPr lang="en-US" dirty="0" smtClean="0"/>
              <a:t>“Nationally determined contributions”</a:t>
            </a:r>
          </a:p>
          <a:p>
            <a:pPr lvl="1"/>
            <a:endParaRPr lang="en-US" dirty="0"/>
          </a:p>
        </p:txBody>
      </p:sp>
      <p:cxnSp>
        <p:nvCxnSpPr>
          <p:cNvPr id="5" name="Straight Arrow Connector 4"/>
          <p:cNvCxnSpPr/>
          <p:nvPr/>
        </p:nvCxnSpPr>
        <p:spPr>
          <a:xfrm flipH="1">
            <a:off x="5063067" y="1939959"/>
            <a:ext cx="50800" cy="66258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64505" y="6211669"/>
            <a:ext cx="6809837" cy="307777"/>
          </a:xfrm>
          <a:prstGeom prst="rect">
            <a:avLst/>
          </a:prstGeom>
          <a:noFill/>
        </p:spPr>
        <p:txBody>
          <a:bodyPr wrap="square" rtlCol="0">
            <a:spAutoFit/>
          </a:bodyPr>
          <a:lstStyle/>
          <a:p>
            <a:pPr algn="ctr"/>
            <a:r>
              <a:rPr lang="en-US" sz="1400" dirty="0" smtClean="0"/>
              <a:t>World Wide Views on Climate and Energy with </a:t>
            </a:r>
            <a:r>
              <a:rPr lang="en-US" sz="1400" dirty="0" err="1" smtClean="0"/>
              <a:t>Ségolène</a:t>
            </a:r>
            <a:r>
              <a:rPr lang="en-US" sz="1400" dirty="0" smtClean="0"/>
              <a:t> Royal, Paris, 2015</a:t>
            </a:r>
            <a:endParaRPr lang="en-US" sz="1400" dirty="0"/>
          </a:p>
        </p:txBody>
      </p:sp>
      <p:sp>
        <p:nvSpPr>
          <p:cNvPr id="3" name="TextBox 2"/>
          <p:cNvSpPr txBox="1"/>
          <p:nvPr/>
        </p:nvSpPr>
        <p:spPr>
          <a:xfrm>
            <a:off x="208547" y="-158816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699534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alphaModFix/>
            <a:extLst>
              <a:ext uri="{28A0092B-C50C-407E-A947-70E740481C1C}">
                <a14:useLocalDpi xmlns:a14="http://schemas.microsoft.com/office/drawing/2010/main" val="0"/>
              </a:ext>
            </a:extLst>
          </a:blip>
          <a:srcRect l="21087" t="9091" r="125"/>
          <a:stretch/>
        </p:blipFill>
        <p:spPr>
          <a:xfrm>
            <a:off x="20" y="10"/>
            <a:ext cx="12191980" cy="6857990"/>
          </a:xfrm>
          <a:prstGeom prst="rect">
            <a:avLst/>
          </a:prstGeom>
        </p:spPr>
      </p:pic>
      <p:sp>
        <p:nvSpPr>
          <p:cNvPr id="31" name="Rect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2800" y="1295400"/>
            <a:ext cx="7772400"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3316" y="0"/>
            <a:ext cx="7770296"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3491931" y="295728"/>
            <a:ext cx="6557921" cy="767688"/>
          </a:xfrm>
        </p:spPr>
        <p:txBody>
          <a:bodyPr anchor="b">
            <a:noAutofit/>
          </a:bodyPr>
          <a:lstStyle/>
          <a:p>
            <a:pPr>
              <a:lnSpc>
                <a:spcPct val="80000"/>
              </a:lnSpc>
            </a:pPr>
            <a:r>
              <a:rPr lang="en-US" sz="3200" dirty="0"/>
              <a:t>COP21: Hope for the </a:t>
            </a:r>
            <a:r>
              <a:rPr lang="en-US" sz="3200" dirty="0" smtClean="0"/>
              <a:t/>
            </a:r>
            <a:br>
              <a:rPr lang="en-US" sz="3200" dirty="0" smtClean="0"/>
            </a:br>
            <a:r>
              <a:rPr lang="en-US" sz="3200" dirty="0" smtClean="0"/>
              <a:t>Paris </a:t>
            </a:r>
            <a:r>
              <a:rPr lang="en-US" sz="3200" dirty="0"/>
              <a:t>Agreement (2015)</a:t>
            </a:r>
          </a:p>
        </p:txBody>
      </p:sp>
      <p:sp>
        <p:nvSpPr>
          <p:cNvPr id="9" name="Content Placeholder 8"/>
          <p:cNvSpPr>
            <a:spLocks noGrp="1"/>
          </p:cNvSpPr>
          <p:nvPr>
            <p:ph idx="1"/>
          </p:nvPr>
        </p:nvSpPr>
        <p:spPr>
          <a:xfrm>
            <a:off x="3491932" y="1447800"/>
            <a:ext cx="7631680" cy="5289884"/>
          </a:xfrm>
          <a:prstGeom prst="roundRect">
            <a:avLst/>
          </a:prstGeom>
        </p:spPr>
        <p:txBody>
          <a:bodyPr anchor="t">
            <a:normAutofit lnSpcReduction="10000"/>
          </a:bodyPr>
          <a:lstStyle/>
          <a:p>
            <a:r>
              <a:rPr lang="en-US" sz="2400" dirty="0"/>
              <a:t>To Ratify Parties must: </a:t>
            </a:r>
            <a:endParaRPr lang="en-US" sz="2400" dirty="0" smtClean="0"/>
          </a:p>
          <a:p>
            <a:pPr lvl="1"/>
            <a:r>
              <a:rPr lang="en-US" sz="2400" dirty="0" smtClean="0"/>
              <a:t>1</a:t>
            </a:r>
            <a:r>
              <a:rPr lang="en-US" sz="2400" dirty="0"/>
              <a:t>) Come up with a national plan; </a:t>
            </a:r>
            <a:endParaRPr lang="en-US" sz="2400" dirty="0" smtClean="0"/>
          </a:p>
          <a:p>
            <a:pPr lvl="1"/>
            <a:r>
              <a:rPr lang="en-US" sz="2400" dirty="0" smtClean="0"/>
              <a:t>2</a:t>
            </a:r>
            <a:r>
              <a:rPr lang="en-US" sz="2400" dirty="0"/>
              <a:t>) Share instruments (methods) on how to execute the plan</a:t>
            </a:r>
          </a:p>
          <a:p>
            <a:pPr marL="342900" lvl="1" indent="-342900"/>
            <a:r>
              <a:rPr lang="en-US" sz="2400" dirty="0"/>
              <a:t>All eyes on US and China: Joint statement announced September 2016</a:t>
            </a:r>
          </a:p>
          <a:p>
            <a:pPr lvl="1"/>
            <a:r>
              <a:rPr lang="en-US" sz="2400" dirty="0" smtClean="0"/>
              <a:t>“</a:t>
            </a:r>
            <a:r>
              <a:rPr lang="en-US" sz="2400" dirty="0"/>
              <a:t>common but differentiated responsibilities</a:t>
            </a:r>
            <a:r>
              <a:rPr lang="en-US" sz="2400" dirty="0" smtClean="0"/>
              <a:t>”</a:t>
            </a:r>
          </a:p>
          <a:p>
            <a:pPr lvl="1"/>
            <a:r>
              <a:rPr lang="en-US" sz="2400" dirty="0" smtClean="0"/>
              <a:t>US</a:t>
            </a:r>
            <a:r>
              <a:rPr lang="en-US" sz="2400" dirty="0"/>
              <a:t>: Clean Power Plan</a:t>
            </a:r>
          </a:p>
          <a:p>
            <a:r>
              <a:rPr lang="en-US" sz="2400" dirty="0" smtClean="0"/>
              <a:t>Entered </a:t>
            </a:r>
            <a:r>
              <a:rPr lang="en-US" sz="2400" dirty="0"/>
              <a:t>into force November 4, 2016</a:t>
            </a:r>
          </a:p>
          <a:p>
            <a:r>
              <a:rPr lang="en-US" sz="2400" dirty="0"/>
              <a:t>To date </a:t>
            </a:r>
            <a:r>
              <a:rPr lang="en-US" sz="2400" dirty="0" smtClean="0"/>
              <a:t>143/197 </a:t>
            </a:r>
            <a:r>
              <a:rPr lang="en-US" sz="2400" dirty="0"/>
              <a:t>Parties ratified </a:t>
            </a:r>
          </a:p>
          <a:p>
            <a:endParaRPr lang="en-US" sz="1800" dirty="0"/>
          </a:p>
          <a:p>
            <a:endParaRPr lang="en-US" sz="1800" dirty="0"/>
          </a:p>
        </p:txBody>
      </p:sp>
    </p:spTree>
    <p:extLst>
      <p:ext uri="{BB962C8B-B14F-4D97-AF65-F5344CB8AC3E}">
        <p14:creationId xmlns:p14="http://schemas.microsoft.com/office/powerpoint/2010/main" val="52413299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55240"/>
          </a:xfrm>
        </p:spPr>
        <p:txBody>
          <a:bodyPr/>
          <a:lstStyle/>
          <a:p>
            <a:r>
              <a:rPr lang="en-US" dirty="0"/>
              <a:t>Looking forward</a:t>
            </a:r>
            <a:r>
              <a:rPr lang="en-US"/>
              <a:t>: </a:t>
            </a:r>
            <a:r>
              <a:rPr lang="en-US" smtClean="0"/>
              <a:t>Paris </a:t>
            </a:r>
            <a:r>
              <a:rPr lang="en-US" dirty="0" smtClean="0"/>
              <a:t>Agreement</a:t>
            </a:r>
            <a:endParaRPr lang="en-US" dirty="0"/>
          </a:p>
        </p:txBody>
      </p:sp>
      <p:sp>
        <p:nvSpPr>
          <p:cNvPr id="3" name="Content Placeholder 2"/>
          <p:cNvSpPr>
            <a:spLocks noGrp="1"/>
          </p:cNvSpPr>
          <p:nvPr>
            <p:ph idx="1"/>
          </p:nvPr>
        </p:nvSpPr>
        <p:spPr>
          <a:xfrm>
            <a:off x="814553" y="1299410"/>
            <a:ext cx="10575341" cy="5350042"/>
          </a:xfrm>
        </p:spPr>
        <p:txBody>
          <a:bodyPr>
            <a:normAutofit lnSpcReduction="10000"/>
          </a:bodyPr>
          <a:lstStyle/>
          <a:p>
            <a:r>
              <a:rPr lang="en-US" dirty="0" smtClean="0"/>
              <a:t>U.S.:</a:t>
            </a:r>
          </a:p>
          <a:p>
            <a:pPr lvl="1"/>
            <a:r>
              <a:rPr lang="en-US" dirty="0"/>
              <a:t>2020 target of reducing emissions by 17% below 2005</a:t>
            </a:r>
          </a:p>
          <a:p>
            <a:pPr lvl="1"/>
            <a:r>
              <a:rPr lang="en-US" dirty="0" smtClean="0"/>
              <a:t>Reduction of GHG by 26% – 28% below its 2005 level in 2025</a:t>
            </a:r>
          </a:p>
          <a:p>
            <a:pPr lvl="1"/>
            <a:r>
              <a:rPr lang="en-US" dirty="0" smtClean="0"/>
              <a:t>Annual reduction of 2.3% – 2.8%</a:t>
            </a:r>
          </a:p>
          <a:p>
            <a:pPr lvl="1"/>
            <a:r>
              <a:rPr lang="en-US" dirty="0" smtClean="0"/>
              <a:t>2050: 80% reduction</a:t>
            </a:r>
          </a:p>
          <a:p>
            <a:pPr lvl="1"/>
            <a:r>
              <a:rPr lang="en-US" dirty="0" smtClean="0"/>
              <a:t>Clean Air Act; Clean Power Plan; Energy Independence and Security Act</a:t>
            </a:r>
            <a:endParaRPr lang="en-US" dirty="0"/>
          </a:p>
          <a:p>
            <a:r>
              <a:rPr lang="en-US" dirty="0" smtClean="0"/>
              <a:t>China:</a:t>
            </a:r>
          </a:p>
          <a:p>
            <a:pPr lvl="1"/>
            <a:r>
              <a:rPr lang="en-US" dirty="0" smtClean="0"/>
              <a:t>By 2030: Peak CO</a:t>
            </a:r>
            <a:r>
              <a:rPr lang="en-US" baseline="-25000" dirty="0" smtClean="0"/>
              <a:t>2</a:t>
            </a:r>
            <a:r>
              <a:rPr lang="en-US" dirty="0" smtClean="0"/>
              <a:t> emissions </a:t>
            </a:r>
          </a:p>
          <a:p>
            <a:pPr lvl="1"/>
            <a:r>
              <a:rPr lang="en-US" dirty="0" smtClean="0"/>
              <a:t>lower CO</a:t>
            </a:r>
            <a:r>
              <a:rPr lang="en-US" baseline="-25000" dirty="0" smtClean="0"/>
              <a:t>2 </a:t>
            </a:r>
            <a:r>
              <a:rPr lang="en-US" dirty="0" smtClean="0"/>
              <a:t> emissions per unit of GDP by 60% - 65% from 2005 levels (by 2030)</a:t>
            </a:r>
          </a:p>
          <a:p>
            <a:pPr lvl="1"/>
            <a:r>
              <a:rPr lang="en-US" dirty="0" smtClean="0"/>
              <a:t>increase non-fossil fuels as primary energy source</a:t>
            </a:r>
          </a:p>
          <a:p>
            <a:pPr lvl="1"/>
            <a:r>
              <a:rPr lang="en-US" dirty="0" smtClean="0"/>
              <a:t>National/regional strategies; and commitments to low-carbon energy system, low-carbon/energy efficient industry, improving building and transportation emissions, increasing carbon sinks, “promoting the low-carbon way of life” and growth patterns, climate resilience, R&amp;D, financial/policy support, carbon emissions trading, engaging stakeholders, improved GHG record-keeping</a:t>
            </a:r>
            <a:r>
              <a:rPr lang="is-IS" dirty="0" smtClean="0"/>
              <a:t>…</a:t>
            </a:r>
            <a:endParaRPr lang="en-US" dirty="0" smtClean="0"/>
          </a:p>
          <a:p>
            <a:pPr lvl="1"/>
            <a:endParaRPr lang="en-US" dirty="0" smtClean="0"/>
          </a:p>
        </p:txBody>
      </p:sp>
    </p:spTree>
    <p:extLst>
      <p:ext uri="{BB962C8B-B14F-4D97-AF65-F5344CB8AC3E}">
        <p14:creationId xmlns:p14="http://schemas.microsoft.com/office/powerpoint/2010/main" val="8300996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539" r="33234" b="-1"/>
          <a:stretch/>
        </p:blipFill>
        <p:spPr>
          <a:xfrm>
            <a:off x="7548152" y="10"/>
            <a:ext cx="4646658" cy="6857990"/>
          </a:xfrm>
          <a:prstGeom prst="rect">
            <a:avLst/>
          </a:prstGeom>
        </p:spPr>
      </p:pic>
      <p:sp>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01053" y="322007"/>
            <a:ext cx="6249784" cy="820993"/>
          </a:xfrm>
        </p:spPr>
        <p:txBody>
          <a:bodyPr>
            <a:normAutofit/>
          </a:bodyPr>
          <a:lstStyle/>
          <a:p>
            <a:pPr>
              <a:lnSpc>
                <a:spcPct val="80000"/>
              </a:lnSpc>
            </a:pPr>
            <a:r>
              <a:rPr lang="en-US" sz="3900" dirty="0"/>
              <a:t>Looking forward: </a:t>
            </a:r>
            <a:r>
              <a:rPr lang="en-US" sz="3900" dirty="0" smtClean="0"/>
              <a:t>COP23</a:t>
            </a:r>
            <a:endParaRPr lang="en-US" sz="3900" dirty="0"/>
          </a:p>
        </p:txBody>
      </p:sp>
      <p:sp>
        <p:nvSpPr>
          <p:cNvPr id="3" name="Content Placeholder 2"/>
          <p:cNvSpPr>
            <a:spLocks noGrp="1"/>
          </p:cNvSpPr>
          <p:nvPr>
            <p:ph idx="1"/>
          </p:nvPr>
        </p:nvSpPr>
        <p:spPr>
          <a:xfrm>
            <a:off x="401053" y="1026695"/>
            <a:ext cx="6866021" cy="5534525"/>
          </a:xfrm>
        </p:spPr>
        <p:txBody>
          <a:bodyPr>
            <a:normAutofit fontScale="77500" lnSpcReduction="20000"/>
          </a:bodyPr>
          <a:lstStyle/>
          <a:p>
            <a:pPr>
              <a:lnSpc>
                <a:spcPct val="120000"/>
              </a:lnSpc>
            </a:pPr>
            <a:r>
              <a:rPr lang="en-US" sz="2400" dirty="0"/>
              <a:t>COP23 President: Fijian PM </a:t>
            </a:r>
            <a:r>
              <a:rPr lang="en-US" sz="2400" dirty="0" err="1"/>
              <a:t>Vorege</a:t>
            </a:r>
            <a:r>
              <a:rPr lang="en-US" sz="2400" dirty="0"/>
              <a:t> Bainimarama – first time a Pacific Islander has been a COP president.</a:t>
            </a:r>
          </a:p>
          <a:p>
            <a:pPr>
              <a:lnSpc>
                <a:spcPct val="120000"/>
              </a:lnSpc>
            </a:pPr>
            <a:r>
              <a:rPr lang="en-US" sz="2400" dirty="0"/>
              <a:t>Honoring multilateral commitments from the Paris Agreement</a:t>
            </a:r>
          </a:p>
          <a:p>
            <a:pPr>
              <a:lnSpc>
                <a:spcPct val="120000"/>
              </a:lnSpc>
            </a:pPr>
            <a:r>
              <a:rPr lang="en-US" sz="2400" dirty="0"/>
              <a:t>The 2017 COP is emphasizing climate adaptation through financial models and technical solutions (embracing science and technology).</a:t>
            </a:r>
          </a:p>
          <a:p>
            <a:pPr>
              <a:lnSpc>
                <a:spcPct val="120000"/>
              </a:lnSpc>
            </a:pPr>
            <a:r>
              <a:rPr lang="en-US" sz="2400" dirty="0"/>
              <a:t>Changing </a:t>
            </a:r>
            <a:r>
              <a:rPr lang="en-US" sz="2400" dirty="0" smtClean="0"/>
              <a:t>relations between </a:t>
            </a:r>
            <a:r>
              <a:rPr lang="en-US" sz="2400" dirty="0"/>
              <a:t>’developed’ and ‘developing’ nations</a:t>
            </a:r>
            <a:r>
              <a:rPr lang="en-US" sz="2400" dirty="0" smtClean="0"/>
              <a:t>?</a:t>
            </a:r>
            <a:endParaRPr lang="en-US" sz="2400" dirty="0"/>
          </a:p>
          <a:p>
            <a:pPr lvl="1">
              <a:lnSpc>
                <a:spcPct val="120000"/>
              </a:lnSpc>
            </a:pPr>
            <a:r>
              <a:rPr lang="en-US" sz="2400" dirty="0"/>
              <a:t>“The time for </a:t>
            </a:r>
            <a:r>
              <a:rPr lang="en-US" sz="2400" dirty="0" smtClean="0"/>
              <a:t>casting </a:t>
            </a:r>
            <a:r>
              <a:rPr lang="en-US" sz="2400" dirty="0"/>
              <a:t>blame is over… to be sure, it’s the developed economies that produce the most carbon emissions. But they are also responsible for most of the gains in technology, science, medicine and other fields that have improved the lives of all people – and the technology and learning we will need to solve the crisis.”</a:t>
            </a:r>
          </a:p>
          <a:p>
            <a:pPr lvl="1">
              <a:lnSpc>
                <a:spcPct val="80000"/>
              </a:lnSpc>
            </a:pPr>
            <a:endParaRPr lang="en-US" sz="1400" dirty="0"/>
          </a:p>
          <a:p>
            <a:pPr>
              <a:lnSpc>
                <a:spcPct val="80000"/>
              </a:lnSpc>
            </a:pPr>
            <a:endParaRPr lang="en-US" sz="1400" dirty="0"/>
          </a:p>
          <a:p>
            <a:pPr>
              <a:lnSpc>
                <a:spcPct val="80000"/>
              </a:lnSpc>
            </a:pPr>
            <a:endParaRPr lang="en-US" sz="1400" dirty="0"/>
          </a:p>
          <a:p>
            <a:pPr lvl="1">
              <a:lnSpc>
                <a:spcPct val="80000"/>
              </a:lnSpc>
            </a:pPr>
            <a:endParaRPr lang="en-US" sz="1400" dirty="0"/>
          </a:p>
        </p:txBody>
      </p:sp>
    </p:spTree>
    <p:extLst>
      <p:ext uri="{BB962C8B-B14F-4D97-AF65-F5344CB8AC3E}">
        <p14:creationId xmlns:p14="http://schemas.microsoft.com/office/powerpoint/2010/main" val="21356452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5" name="Freeform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useBgFill="1">
        <p:nvSpPr>
          <p:cNvPr id="37" name="Freeform: Shape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58" y="3048000"/>
            <a:ext cx="6321616" cy="2876335"/>
          </a:xfrm>
          <a:prstGeom prst="rect">
            <a:avLst/>
          </a:prstGeom>
          <a:effectLst/>
        </p:spPr>
      </p:pic>
      <p:sp>
        <p:nvSpPr>
          <p:cNvPr id="2" name="Title 1"/>
          <p:cNvSpPr>
            <a:spLocks noGrp="1"/>
          </p:cNvSpPr>
          <p:nvPr>
            <p:ph type="title"/>
          </p:nvPr>
        </p:nvSpPr>
        <p:spPr>
          <a:xfrm>
            <a:off x="648930" y="629267"/>
            <a:ext cx="9252154" cy="1016654"/>
          </a:xfrm>
        </p:spPr>
        <p:txBody>
          <a:bodyPr>
            <a:normAutofit/>
          </a:bodyPr>
          <a:lstStyle/>
          <a:p>
            <a:r>
              <a:rPr lang="en-US">
                <a:solidFill>
                  <a:srgbClr val="EBEBEB"/>
                </a:solidFill>
              </a:rPr>
              <a:t>UN Oceans Conference 2017</a:t>
            </a:r>
          </a:p>
        </p:txBody>
      </p:sp>
      <p:sp>
        <p:nvSpPr>
          <p:cNvPr id="3" name="Content Placeholder 2"/>
          <p:cNvSpPr>
            <a:spLocks noGrp="1"/>
          </p:cNvSpPr>
          <p:nvPr>
            <p:ph idx="1"/>
          </p:nvPr>
        </p:nvSpPr>
        <p:spPr>
          <a:xfrm>
            <a:off x="6622174" y="2444989"/>
            <a:ext cx="5122606" cy="4068105"/>
          </a:xfrm>
        </p:spPr>
        <p:txBody>
          <a:bodyPr>
            <a:normAutofit fontScale="92500" lnSpcReduction="10000"/>
          </a:bodyPr>
          <a:lstStyle/>
          <a:p>
            <a:pPr>
              <a:lnSpc>
                <a:spcPct val="110000"/>
              </a:lnSpc>
            </a:pPr>
            <a:r>
              <a:rPr lang="en-US" dirty="0" smtClean="0"/>
              <a:t>First ever Oceans Conference</a:t>
            </a:r>
            <a:endParaRPr lang="en-US" dirty="0"/>
          </a:p>
          <a:p>
            <a:pPr>
              <a:lnSpc>
                <a:spcPct val="110000"/>
              </a:lnSpc>
            </a:pPr>
            <a:r>
              <a:rPr lang="en-US" sz="2200" dirty="0"/>
              <a:t>Likely reason for a Fijian President</a:t>
            </a:r>
          </a:p>
          <a:p>
            <a:pPr>
              <a:lnSpc>
                <a:spcPct val="110000"/>
              </a:lnSpc>
            </a:pPr>
            <a:r>
              <a:rPr lang="en-US" sz="2200" dirty="0"/>
              <a:t>Bainimarama is looking to bridge the Conferences</a:t>
            </a:r>
          </a:p>
          <a:p>
            <a:pPr>
              <a:lnSpc>
                <a:spcPct val="110000"/>
              </a:lnSpc>
            </a:pPr>
            <a:r>
              <a:rPr lang="en-US" sz="2200" dirty="0"/>
              <a:t>Agenda includes discussions on ocean pollution, sustainable development, and sustainable use of oceans </a:t>
            </a:r>
            <a:r>
              <a:rPr lang="en-US" sz="2200" b="1" dirty="0"/>
              <a:t>(SDG 14)</a:t>
            </a:r>
          </a:p>
          <a:p>
            <a:pPr>
              <a:lnSpc>
                <a:spcPct val="110000"/>
              </a:lnSpc>
            </a:pPr>
            <a:r>
              <a:rPr lang="en-US" sz="2200" dirty="0"/>
              <a:t>But also an important opportunity to think </a:t>
            </a:r>
            <a:r>
              <a:rPr lang="en-US" sz="2200"/>
              <a:t>about </a:t>
            </a:r>
            <a:r>
              <a:rPr lang="en-US" sz="2200" smtClean="0"/>
              <a:t>ocean </a:t>
            </a:r>
            <a:r>
              <a:rPr lang="en-US" sz="2200" dirty="0" smtClean="0"/>
              <a:t>relations </a:t>
            </a:r>
            <a:r>
              <a:rPr lang="en-US" sz="2200" dirty="0"/>
              <a:t>to climate change</a:t>
            </a:r>
          </a:p>
          <a:p>
            <a:endParaRPr lang="en-US" dirty="0"/>
          </a:p>
        </p:txBody>
      </p:sp>
    </p:spTree>
    <p:extLst>
      <p:ext uri="{BB962C8B-B14F-4D97-AF65-F5344CB8AC3E}">
        <p14:creationId xmlns:p14="http://schemas.microsoft.com/office/powerpoint/2010/main" val="191618908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1104293" y="1523529"/>
            <a:ext cx="8946541" cy="4195481"/>
          </a:xfrm>
        </p:spPr>
        <p:txBody>
          <a:bodyPr>
            <a:noAutofit/>
          </a:bodyPr>
          <a:lstStyle/>
          <a:p>
            <a:r>
              <a:rPr lang="en-US" sz="2800" dirty="0" smtClean="0"/>
              <a:t>Questions? Responses?</a:t>
            </a:r>
          </a:p>
          <a:p>
            <a:r>
              <a:rPr lang="en-US" sz="2800" dirty="0" smtClean="0"/>
              <a:t>Is COP valuable to climate change mitigation and adaptation?</a:t>
            </a:r>
          </a:p>
          <a:p>
            <a:r>
              <a:rPr lang="en-US" sz="2800" dirty="0" smtClean="0"/>
              <a:t>Who should do the heavy lifting?</a:t>
            </a:r>
          </a:p>
          <a:p>
            <a:r>
              <a:rPr lang="en-US" sz="2800" dirty="0" smtClean="0"/>
              <a:t>How does class material, to date, fit into today’s lecture?</a:t>
            </a:r>
            <a:endParaRPr lang="en-US" sz="2800" dirty="0"/>
          </a:p>
          <a:p>
            <a:endParaRPr lang="en-US" sz="2800" dirty="0" smtClean="0"/>
          </a:p>
          <a:p>
            <a:pPr lvl="7"/>
            <a:r>
              <a:rPr lang="en-US" sz="2200" dirty="0" smtClean="0"/>
              <a:t>Thanks!</a:t>
            </a:r>
            <a:endParaRPr lang="en-US" sz="2200" dirty="0"/>
          </a:p>
        </p:txBody>
      </p:sp>
    </p:spTree>
    <p:extLst>
      <p:ext uri="{BB962C8B-B14F-4D97-AF65-F5344CB8AC3E}">
        <p14:creationId xmlns:p14="http://schemas.microsoft.com/office/powerpoint/2010/main" val="77529869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949" y="725572"/>
            <a:ext cx="9404723" cy="1010323"/>
          </a:xfrm>
        </p:spPr>
        <p:txBody>
          <a:bodyPr/>
          <a:lstStyle/>
          <a:p>
            <a:r>
              <a:rPr lang="en-US" dirty="0" smtClean="0"/>
              <a:t>Think:</a:t>
            </a:r>
            <a:endParaRPr lang="en-US" dirty="0"/>
          </a:p>
        </p:txBody>
      </p:sp>
      <p:sp>
        <p:nvSpPr>
          <p:cNvPr id="4" name="TextBox 3"/>
          <p:cNvSpPr txBox="1"/>
          <p:nvPr/>
        </p:nvSpPr>
        <p:spPr>
          <a:xfrm>
            <a:off x="1097949" y="1700140"/>
            <a:ext cx="8897175" cy="4124206"/>
          </a:xfrm>
          <a:prstGeom prst="rect">
            <a:avLst/>
          </a:prstGeom>
          <a:noFill/>
        </p:spPr>
        <p:txBody>
          <a:bodyPr wrap="square" rtlCol="0">
            <a:spAutoFit/>
          </a:bodyPr>
          <a:lstStyle/>
          <a:p>
            <a:r>
              <a:rPr lang="en-US" sz="2800" b="1" dirty="0" smtClean="0"/>
              <a:t>Take class information and critically analyze:</a:t>
            </a:r>
          </a:p>
          <a:p>
            <a:endParaRPr lang="en-US" sz="1000" dirty="0" smtClean="0"/>
          </a:p>
          <a:p>
            <a:pPr marL="285750" indent="-285750">
              <a:buFontTx/>
              <a:buChar char="-"/>
            </a:pPr>
            <a:r>
              <a:rPr lang="en-US" sz="2800" dirty="0" smtClean="0"/>
              <a:t>Are the right actors involved in these agreements/working groups?</a:t>
            </a:r>
          </a:p>
          <a:p>
            <a:pPr marL="285750" indent="-285750">
              <a:buFontTx/>
              <a:buChar char="-"/>
            </a:pPr>
            <a:r>
              <a:rPr lang="en-US" sz="2800" dirty="0" smtClean="0"/>
              <a:t>Who should be responsible for advising climate change policy?</a:t>
            </a:r>
          </a:p>
          <a:p>
            <a:pPr marL="285750" indent="-285750">
              <a:buFontTx/>
              <a:buChar char="-"/>
            </a:pPr>
            <a:r>
              <a:rPr lang="en-US" sz="2800" dirty="0" smtClean="0"/>
              <a:t>How do we reconcile social and environmental needs in policy?</a:t>
            </a:r>
          </a:p>
          <a:p>
            <a:pPr marL="285750" indent="-285750">
              <a:buFontTx/>
              <a:buChar char="-"/>
            </a:pPr>
            <a:r>
              <a:rPr lang="en-US" sz="2800" dirty="0" smtClean="0"/>
              <a:t>Is anything left out in the application of scientific knowledge? </a:t>
            </a:r>
            <a:endParaRPr lang="en-US" sz="2800" dirty="0"/>
          </a:p>
        </p:txBody>
      </p:sp>
    </p:spTree>
    <p:extLst>
      <p:ext uri="{BB962C8B-B14F-4D97-AF65-F5344CB8AC3E}">
        <p14:creationId xmlns:p14="http://schemas.microsoft.com/office/powerpoint/2010/main" val="138605912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alphaModFix amt="20000"/>
          </a:blip>
          <a:srcRect/>
          <a:stretch/>
        </p:blipFill>
        <p:spPr>
          <a:xfrm>
            <a:off x="0" y="-1"/>
            <a:ext cx="12192000" cy="6858001"/>
          </a:xfrm>
          <a:prstGeom prst="rect">
            <a:avLst/>
          </a:prstGeom>
        </p:spPr>
      </p:pic>
      <p:sp>
        <p:nvSpPr>
          <p:cNvPr id="2" name="Title 1"/>
          <p:cNvSpPr>
            <a:spLocks noGrp="1"/>
          </p:cNvSpPr>
          <p:nvPr>
            <p:ph type="title"/>
          </p:nvPr>
        </p:nvSpPr>
        <p:spPr>
          <a:xfrm>
            <a:off x="995938" y="211298"/>
            <a:ext cx="9404723" cy="1210030"/>
          </a:xfrm>
        </p:spPr>
        <p:txBody>
          <a:bodyPr/>
          <a:lstStyle/>
          <a:p>
            <a:r>
              <a:rPr lang="en-US" dirty="0" smtClean="0"/>
              <a:t>Process and Debates:</a:t>
            </a:r>
            <a:endParaRPr lang="en-US" dirty="0"/>
          </a:p>
        </p:txBody>
      </p:sp>
      <p:sp>
        <p:nvSpPr>
          <p:cNvPr id="3" name="Content Placeholder 2"/>
          <p:cNvSpPr>
            <a:spLocks noGrp="1"/>
          </p:cNvSpPr>
          <p:nvPr>
            <p:ph idx="1"/>
          </p:nvPr>
        </p:nvSpPr>
        <p:spPr>
          <a:xfrm>
            <a:off x="1201951" y="1112160"/>
            <a:ext cx="10194648" cy="4195481"/>
          </a:xfrm>
        </p:spPr>
        <p:txBody>
          <a:bodyPr>
            <a:noAutofit/>
          </a:bodyPr>
          <a:lstStyle/>
          <a:p>
            <a:r>
              <a:rPr lang="en-US" sz="2400" dirty="0" smtClean="0"/>
              <a:t>UN agreements can be “binding” but the UN is not a government</a:t>
            </a:r>
          </a:p>
          <a:p>
            <a:r>
              <a:rPr lang="en-US" sz="2400" dirty="0" smtClean="0"/>
              <a:t>Conventions “adopt”        </a:t>
            </a:r>
          </a:p>
          <a:p>
            <a:pPr lvl="1"/>
            <a:r>
              <a:rPr lang="en-US" sz="2400" dirty="0" smtClean="0"/>
              <a:t>Countries “sign”       </a:t>
            </a:r>
          </a:p>
          <a:p>
            <a:pPr lvl="1"/>
            <a:r>
              <a:rPr lang="en-US" sz="2400" dirty="0" smtClean="0"/>
              <a:t>“join”       </a:t>
            </a:r>
          </a:p>
          <a:p>
            <a:pPr lvl="1"/>
            <a:r>
              <a:rPr lang="en-US" sz="2400" dirty="0" smtClean="0"/>
              <a:t>“ratify”</a:t>
            </a:r>
          </a:p>
          <a:p>
            <a:pPr lvl="1"/>
            <a:r>
              <a:rPr lang="en-US" sz="2400" dirty="0" smtClean="0"/>
              <a:t>Then entered into </a:t>
            </a:r>
            <a:r>
              <a:rPr lang="en-US" sz="2400" b="1" dirty="0" smtClean="0"/>
              <a:t>“force”</a:t>
            </a:r>
          </a:p>
          <a:p>
            <a:r>
              <a:rPr lang="en-US" sz="2400" dirty="0" smtClean="0"/>
              <a:t>”Multilateralism”</a:t>
            </a:r>
          </a:p>
          <a:p>
            <a:r>
              <a:rPr lang="is-IS" sz="2400" dirty="0" smtClean="0"/>
              <a:t>“Civil Society”</a:t>
            </a:r>
          </a:p>
          <a:p>
            <a:r>
              <a:rPr lang="is-IS" sz="2400" dirty="0" smtClean="0"/>
              <a:t>Big debates: “environmental justice”; “developing (global South) v. </a:t>
            </a:r>
            <a:r>
              <a:rPr lang="en-US" sz="2400" dirty="0" smtClean="0"/>
              <a:t>D</a:t>
            </a:r>
            <a:r>
              <a:rPr lang="is-IS" sz="2400" dirty="0" smtClean="0"/>
              <a:t>eveloped (global North)”; “social v. economy v. environment”</a:t>
            </a:r>
            <a:endParaRPr lang="en-US" sz="2400" dirty="0" smtClean="0"/>
          </a:p>
        </p:txBody>
      </p:sp>
      <p:sp>
        <p:nvSpPr>
          <p:cNvPr id="4" name="Right Arrow 3"/>
          <p:cNvSpPr/>
          <p:nvPr/>
        </p:nvSpPr>
        <p:spPr>
          <a:xfrm>
            <a:off x="4901134" y="1693049"/>
            <a:ext cx="359941"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541193" y="2190589"/>
            <a:ext cx="359941"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051060" y="2715936"/>
            <a:ext cx="359941"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61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Montreal Protocol (1987): </a:t>
            </a:r>
            <a:br>
              <a:rPr lang="en-US" dirty="0" smtClean="0"/>
            </a:br>
            <a:r>
              <a:rPr lang="en-US" sz="2800" dirty="0" smtClean="0"/>
              <a:t>Success of an Environmental Agreement</a:t>
            </a:r>
            <a:endParaRPr lang="en-US" sz="2800" dirty="0"/>
          </a:p>
        </p:txBody>
      </p:sp>
      <p:pic>
        <p:nvPicPr>
          <p:cNvPr id="4" name="Content Placeholder 3"/>
          <p:cNvPicPr>
            <a:picLocks noGrp="1" noChangeAspect="1"/>
          </p:cNvPicPr>
          <p:nvPr>
            <p:ph idx="1"/>
          </p:nvPr>
        </p:nvPicPr>
        <p:blipFill>
          <a:blip r:embed="rId2"/>
          <a:stretch>
            <a:fillRect/>
          </a:stretch>
        </p:blipFill>
        <p:spPr>
          <a:xfrm>
            <a:off x="835481" y="2074684"/>
            <a:ext cx="5127795" cy="3849865"/>
          </a:xfrm>
          <a:prstGeom prst="rect">
            <a:avLst/>
          </a:prstGeom>
          <a:effectLst>
            <a:softEdge rad="76200"/>
          </a:effectLst>
        </p:spPr>
      </p:pic>
      <p:sp>
        <p:nvSpPr>
          <p:cNvPr id="5" name="TextBox 4"/>
          <p:cNvSpPr txBox="1"/>
          <p:nvPr/>
        </p:nvSpPr>
        <p:spPr>
          <a:xfrm>
            <a:off x="5963276" y="2074684"/>
            <a:ext cx="4914274" cy="4524315"/>
          </a:xfrm>
          <a:prstGeom prst="rect">
            <a:avLst/>
          </a:prstGeom>
          <a:noFill/>
        </p:spPr>
        <p:txBody>
          <a:bodyPr wrap="square" rtlCol="0">
            <a:spAutoFit/>
          </a:bodyPr>
          <a:lstStyle/>
          <a:p>
            <a:pPr marL="285750" indent="-285750">
              <a:buFontTx/>
              <a:buChar char="-"/>
            </a:pPr>
            <a:r>
              <a:rPr lang="en-US" sz="2400" dirty="0"/>
              <a:t>Global/multilateral effort to reduce CFCs in the atmosphere </a:t>
            </a:r>
          </a:p>
          <a:p>
            <a:pPr marL="285750" indent="-285750">
              <a:buFontTx/>
              <a:buChar char="-"/>
            </a:pPr>
            <a:endParaRPr lang="en-US" sz="2400" dirty="0"/>
          </a:p>
          <a:p>
            <a:pPr marL="285750" indent="-285750">
              <a:buFontTx/>
              <a:buChar char="-"/>
            </a:pPr>
            <a:r>
              <a:rPr lang="en-US" sz="2400" dirty="0" smtClean="0"/>
              <a:t>SUCCESS! All 197 United Nations members ratified</a:t>
            </a:r>
          </a:p>
          <a:p>
            <a:pPr marL="285750" indent="-285750">
              <a:buFontTx/>
              <a:buChar char="-"/>
            </a:pPr>
            <a:endParaRPr lang="en-US" sz="2400" dirty="0" smtClean="0"/>
          </a:p>
          <a:p>
            <a:pPr marL="285750" indent="-285750">
              <a:buFontTx/>
              <a:buChar char="-"/>
            </a:pPr>
            <a:r>
              <a:rPr lang="en-US" sz="2400" dirty="0" smtClean="0"/>
              <a:t>Still being updated: last update in 2016 on hydrofluorocarbons</a:t>
            </a:r>
            <a:endParaRPr lang="en-US" sz="2400" dirty="0"/>
          </a:p>
          <a:p>
            <a:pPr marL="285750" indent="-285750">
              <a:buFontTx/>
              <a:buChar char="-"/>
            </a:pPr>
            <a:endParaRPr lang="en-US" sz="2400" dirty="0" smtClean="0"/>
          </a:p>
          <a:p>
            <a:pPr marL="285750" indent="-285750">
              <a:buFontTx/>
              <a:buChar char="-"/>
            </a:pPr>
            <a:endParaRPr lang="en-US" sz="2400" dirty="0"/>
          </a:p>
        </p:txBody>
      </p:sp>
    </p:spTree>
    <p:extLst>
      <p:ext uri="{BB962C8B-B14F-4D97-AF65-F5344CB8AC3E}">
        <p14:creationId xmlns:p14="http://schemas.microsoft.com/office/powerpoint/2010/main" val="11524667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ln>
            <a:noFill/>
          </a:ln>
          <a:effectLst/>
        </p:spPr>
      </p:sp>
      <p:pic>
        <p:nvPicPr>
          <p:cNvPr id="30" name="Picture 2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2" name="Picture 3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4" name="Oval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6" name="Picture 3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8" name="Picture 3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0" name="Rectangle 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p:nvPicPr>
        <p:blipFill rotWithShape="1">
          <a:blip r:embed="rId7"/>
          <a:srcRect l="1710" r="-1" b="-1"/>
          <a:stretch/>
        </p:blipFill>
        <p:spPr>
          <a:xfrm>
            <a:off x="1150938" y="-1"/>
            <a:ext cx="8831262" cy="4267831"/>
          </a:xfrm>
          <a:prstGeom prst="rect">
            <a:avLst/>
          </a:prstGeom>
          <a:effectLst>
            <a:outerShdw blurRad="50800" dist="50800" dir="5400000" algn="tl" rotWithShape="0">
              <a:prstClr val="black">
                <a:alpha val="43000"/>
              </a:prstClr>
            </a:outerShdw>
          </a:effectLst>
        </p:spPr>
      </p:pic>
      <p:sp>
        <p:nvSpPr>
          <p:cNvPr id="2" name="Title 1"/>
          <p:cNvSpPr>
            <a:spLocks noGrp="1"/>
          </p:cNvSpPr>
          <p:nvPr>
            <p:ph type="title"/>
          </p:nvPr>
        </p:nvSpPr>
        <p:spPr>
          <a:xfrm>
            <a:off x="1153740" y="4449091"/>
            <a:ext cx="8825658" cy="1097939"/>
          </a:xfrm>
        </p:spPr>
        <p:txBody>
          <a:bodyPr vert="horz" lIns="91440" tIns="45720" rIns="91440" bIns="45720" rtlCol="0" anchor="b">
            <a:normAutofit/>
          </a:bodyPr>
          <a:lstStyle/>
          <a:p>
            <a:pPr algn="ctr"/>
            <a:r>
              <a:rPr lang="en-US" sz="3000" dirty="0"/>
              <a:t>And so it begins</a:t>
            </a:r>
            <a:r>
              <a:rPr lang="en-US" sz="3000"/>
              <a:t>: </a:t>
            </a:r>
            <a:r>
              <a:rPr lang="en-US" sz="3000" smtClean="0"/>
              <a:t/>
            </a:r>
            <a:br>
              <a:rPr lang="en-US" sz="3000" smtClean="0"/>
            </a:br>
            <a:r>
              <a:rPr lang="en-US" sz="3000" smtClean="0"/>
              <a:t>Earth </a:t>
            </a:r>
            <a:r>
              <a:rPr lang="en-US" sz="3000" dirty="0"/>
              <a:t>Summit, Rio de Janeiro (1992)</a:t>
            </a:r>
          </a:p>
        </p:txBody>
      </p:sp>
    </p:spTree>
    <p:extLst>
      <p:ext uri="{BB962C8B-B14F-4D97-AF65-F5344CB8AC3E}">
        <p14:creationId xmlns:p14="http://schemas.microsoft.com/office/powerpoint/2010/main" val="156731462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2" name="Picture 1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a:stretch>
            <a:fillRect/>
          </a:stretch>
        </p:blipFill>
        <p:spPr>
          <a:xfrm>
            <a:off x="955392" y="974167"/>
            <a:ext cx="6275584" cy="4914858"/>
          </a:xfrm>
          <a:prstGeom prst="rect">
            <a:avLst/>
          </a:prstGeom>
          <a:effectLst>
            <a:softEdge rad="31750"/>
          </a:effectLst>
        </p:spPr>
      </p:pic>
      <p:sp>
        <p:nvSpPr>
          <p:cNvPr id="2" name="Title 1"/>
          <p:cNvSpPr>
            <a:spLocks noGrp="1"/>
          </p:cNvSpPr>
          <p:nvPr>
            <p:ph type="title"/>
          </p:nvPr>
        </p:nvSpPr>
        <p:spPr>
          <a:xfrm>
            <a:off x="7871056" y="1254910"/>
            <a:ext cx="3688508" cy="839793"/>
          </a:xfrm>
        </p:spPr>
        <p:txBody>
          <a:bodyPr vert="horz" lIns="91440" tIns="45720" rIns="91440" bIns="45720" rtlCol="0" anchor="b">
            <a:noAutofit/>
          </a:bodyPr>
          <a:lstStyle/>
          <a:p>
            <a:r>
              <a:rPr lang="en-US" sz="4000" b="0" i="0" kern="1200" dirty="0" smtClean="0">
                <a:solidFill>
                  <a:srgbClr val="EBEBEB"/>
                </a:solidFill>
                <a:latin typeface="+mj-lt"/>
                <a:ea typeface="+mj-ea"/>
                <a:cs typeface="+mj-cs"/>
              </a:rPr>
              <a:t>UNFCCC </a:t>
            </a:r>
            <a:br>
              <a:rPr lang="en-US" sz="4000" b="0" i="0" kern="1200" dirty="0" smtClean="0">
                <a:solidFill>
                  <a:srgbClr val="EBEBEB"/>
                </a:solidFill>
                <a:latin typeface="+mj-lt"/>
                <a:ea typeface="+mj-ea"/>
                <a:cs typeface="+mj-cs"/>
              </a:rPr>
            </a:br>
            <a:r>
              <a:rPr lang="en-US" sz="4000" b="0" i="0" kern="1200" dirty="0" smtClean="0">
                <a:solidFill>
                  <a:srgbClr val="EBEBEB"/>
                </a:solidFill>
                <a:latin typeface="+mj-lt"/>
                <a:ea typeface="+mj-ea"/>
                <a:cs typeface="+mj-cs"/>
              </a:rPr>
              <a:t>is Born</a:t>
            </a:r>
            <a:r>
              <a:rPr lang="en-US" sz="2400" dirty="0" smtClean="0">
                <a:solidFill>
                  <a:srgbClr val="EBEBEB"/>
                </a:solidFill>
              </a:rPr>
              <a:t/>
            </a:r>
            <a:br>
              <a:rPr lang="en-US" sz="2400" dirty="0" smtClean="0">
                <a:solidFill>
                  <a:srgbClr val="EBEBEB"/>
                </a:solidFill>
              </a:rPr>
            </a:br>
            <a:endParaRPr lang="en-US" sz="2400" b="0" i="0" kern="1200" dirty="0">
              <a:solidFill>
                <a:srgbClr val="EBEBEB"/>
              </a:solidFill>
            </a:endParaRPr>
          </a:p>
        </p:txBody>
      </p:sp>
      <p:sp>
        <p:nvSpPr>
          <p:cNvPr id="4" name="TextBox 3"/>
          <p:cNvSpPr txBox="1">
            <a:spLocks noChangeAspect="1"/>
          </p:cNvSpPr>
          <p:nvPr/>
        </p:nvSpPr>
        <p:spPr>
          <a:xfrm>
            <a:off x="7549454" y="1686147"/>
            <a:ext cx="4642546" cy="4708981"/>
          </a:xfrm>
          <a:prstGeom prst="rect">
            <a:avLst/>
          </a:prstGeom>
          <a:noFill/>
        </p:spPr>
        <p:txBody>
          <a:bodyPr wrap="square" rtlCol="0">
            <a:spAutoFit/>
          </a:bodyPr>
          <a:lstStyle/>
          <a:p>
            <a:pPr marL="285750" indent="-285750">
              <a:buFontTx/>
              <a:buChar char="-"/>
            </a:pPr>
            <a:r>
              <a:rPr lang="en-US" sz="2000" dirty="0" smtClean="0">
                <a:solidFill>
                  <a:schemeClr val="bg1"/>
                </a:solidFill>
              </a:rPr>
              <a:t>Rio Convention </a:t>
            </a:r>
          </a:p>
          <a:p>
            <a:r>
              <a:rPr lang="en-US" sz="2000" dirty="0">
                <a:solidFill>
                  <a:schemeClr val="bg1"/>
                </a:solidFill>
              </a:rPr>
              <a:t> </a:t>
            </a:r>
            <a:r>
              <a:rPr lang="en-US" sz="2000" dirty="0" smtClean="0">
                <a:solidFill>
                  <a:schemeClr val="bg1"/>
                </a:solidFill>
              </a:rPr>
              <a:t>  (CBD &amp; CCD too!)</a:t>
            </a:r>
          </a:p>
          <a:p>
            <a:pPr marL="285750" indent="-285750">
              <a:buFontTx/>
              <a:buChar char="-"/>
            </a:pPr>
            <a:endParaRPr lang="en-US" sz="2000" dirty="0" smtClean="0">
              <a:solidFill>
                <a:schemeClr val="bg1"/>
              </a:solidFill>
            </a:endParaRPr>
          </a:p>
          <a:p>
            <a:pPr marL="285750" indent="-285750">
              <a:buFontTx/>
              <a:buChar char="-"/>
            </a:pPr>
            <a:r>
              <a:rPr lang="en-US" sz="2000" dirty="0" smtClean="0">
                <a:solidFill>
                  <a:schemeClr val="bg1"/>
                </a:solidFill>
              </a:rPr>
              <a:t>Ratified in March 1994</a:t>
            </a:r>
          </a:p>
          <a:p>
            <a:pPr marL="285750" indent="-285750">
              <a:buFontTx/>
              <a:buChar char="-"/>
            </a:pPr>
            <a:endParaRPr lang="en-US" sz="2000" dirty="0" smtClean="0">
              <a:solidFill>
                <a:schemeClr val="bg1"/>
              </a:solidFill>
            </a:endParaRPr>
          </a:p>
          <a:p>
            <a:pPr marL="285750" indent="-285750">
              <a:buFontTx/>
              <a:buChar char="-"/>
            </a:pPr>
            <a:r>
              <a:rPr lang="en-US" sz="2000" dirty="0" smtClean="0">
                <a:solidFill>
                  <a:schemeClr val="bg1"/>
                </a:solidFill>
              </a:rPr>
              <a:t>COP 1 in 1995</a:t>
            </a:r>
          </a:p>
          <a:p>
            <a:pPr marL="285750" indent="-285750">
              <a:buFontTx/>
              <a:buChar char="-"/>
            </a:pPr>
            <a:endParaRPr lang="en-US" sz="2000" dirty="0" smtClean="0">
              <a:solidFill>
                <a:schemeClr val="bg1"/>
              </a:solidFill>
            </a:endParaRPr>
          </a:p>
          <a:p>
            <a:pPr marL="285750" indent="-285750">
              <a:buFontTx/>
              <a:buChar char="-"/>
            </a:pPr>
            <a:r>
              <a:rPr lang="en-US" sz="2000" dirty="0" smtClean="0">
                <a:solidFill>
                  <a:schemeClr val="bg1"/>
                </a:solidFill>
              </a:rPr>
              <a:t>Meets annually in different cities around the world (never met in the US)</a:t>
            </a:r>
          </a:p>
          <a:p>
            <a:pPr marL="285750" indent="-285750">
              <a:buFontTx/>
              <a:buChar char="-"/>
            </a:pPr>
            <a:endParaRPr lang="en-US" sz="2000" dirty="0" smtClean="0">
              <a:solidFill>
                <a:schemeClr val="bg1"/>
              </a:solidFill>
            </a:endParaRPr>
          </a:p>
          <a:p>
            <a:pPr marL="285750" indent="-285750">
              <a:buFontTx/>
              <a:buChar char="-"/>
            </a:pPr>
            <a:r>
              <a:rPr lang="en-US" sz="2000" dirty="0" smtClean="0">
                <a:solidFill>
                  <a:schemeClr val="bg1"/>
                </a:solidFill>
              </a:rPr>
              <a:t>197 ”parties”</a:t>
            </a:r>
          </a:p>
          <a:p>
            <a:pPr marL="285750" indent="-285750">
              <a:buFontTx/>
              <a:buChar char="-"/>
            </a:pPr>
            <a:endParaRPr lang="en-US" sz="2000" dirty="0">
              <a:solidFill>
                <a:schemeClr val="bg1"/>
              </a:solidFill>
            </a:endParaRPr>
          </a:p>
          <a:p>
            <a:pPr marL="285750" indent="-285750">
              <a:buFontTx/>
              <a:buChar char="-"/>
            </a:pPr>
            <a:r>
              <a:rPr lang="en-US" sz="2000" dirty="0" smtClean="0">
                <a:solidFill>
                  <a:schemeClr val="bg1"/>
                </a:solidFill>
              </a:rPr>
              <a:t>Advised by IPCC</a:t>
            </a:r>
          </a:p>
          <a:p>
            <a:pPr marL="285750" indent="-285750">
              <a:buFontTx/>
              <a:buChar char="-"/>
            </a:pPr>
            <a:endParaRPr lang="en-US" sz="2000" dirty="0" smtClean="0">
              <a:solidFill>
                <a:schemeClr val="bg1"/>
              </a:solidFill>
            </a:endParaRPr>
          </a:p>
        </p:txBody>
      </p:sp>
    </p:spTree>
    <p:extLst>
      <p:ext uri="{BB962C8B-B14F-4D97-AF65-F5344CB8AC3E}">
        <p14:creationId xmlns:p14="http://schemas.microsoft.com/office/powerpoint/2010/main" val="63294445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476" y="452718"/>
            <a:ext cx="9404723" cy="1400530"/>
          </a:xfrm>
        </p:spPr>
        <p:txBody>
          <a:bodyPr/>
          <a:lstStyle/>
          <a:p>
            <a:r>
              <a:rPr lang="en-US" dirty="0" smtClean="0"/>
              <a:t>The UNFCCC’s Mission</a:t>
            </a:r>
            <a:endParaRPr lang="en-US" dirty="0"/>
          </a:p>
        </p:txBody>
      </p:sp>
      <p:sp>
        <p:nvSpPr>
          <p:cNvPr id="3" name="Content Placeholder 2"/>
          <p:cNvSpPr>
            <a:spLocks noGrp="1"/>
          </p:cNvSpPr>
          <p:nvPr>
            <p:ph idx="1"/>
          </p:nvPr>
        </p:nvSpPr>
        <p:spPr>
          <a:xfrm>
            <a:off x="919355" y="1399215"/>
            <a:ext cx="10325707" cy="4953000"/>
          </a:xfrm>
          <a:ln>
            <a:solidFill>
              <a:schemeClr val="accent1"/>
            </a:solidFill>
          </a:ln>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smtClean="0"/>
              <a:t>The ultimate objective of the Convention is to stabilize greenhouse gas concentrations to “a level that would prevent dangerous anthropogenic (human induced) interference with the climate system</a:t>
            </a:r>
            <a:r>
              <a:rPr lang="is-IS" sz="2800" dirty="0"/>
              <a:t>.</a:t>
            </a:r>
            <a:endParaRPr lang="is-IS" sz="2800"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is-IS" sz="2800" dirty="0" smtClean="0"/>
              <a:t>...such a level should be achieved within a time-frame sufficient to allow ecosystems to adapt naturally to climate change, to ensure that food production is not threatened, and to enable economic development to proceed in a sustainable manner.”</a:t>
            </a:r>
          </a:p>
          <a:p>
            <a:pPr marL="0" marR="0" lvl="0" indent="0" algn="ctr" defTabSz="914400" eaLnBrk="1" fontAlgn="auto" latinLnBrk="0" hangingPunct="1">
              <a:lnSpc>
                <a:spcPct val="100000"/>
              </a:lnSpc>
              <a:spcBef>
                <a:spcPts val="0"/>
              </a:spcBef>
              <a:spcAft>
                <a:spcPts val="0"/>
              </a:spcAft>
              <a:buClrTx/>
              <a:buSzTx/>
              <a:buFontTx/>
              <a:buNone/>
              <a:tabLst/>
              <a:defRPr/>
            </a:pPr>
            <a:endParaRPr lang="is-IS" sz="2800"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is-IS" sz="2800" dirty="0" smtClean="0"/>
              <a:t>But have they been successful? </a:t>
            </a:r>
            <a:endParaRPr lang="en-US" sz="2800" dirty="0"/>
          </a:p>
        </p:txBody>
      </p:sp>
    </p:spTree>
    <p:extLst>
      <p:ext uri="{BB962C8B-B14F-4D97-AF65-F5344CB8AC3E}">
        <p14:creationId xmlns:p14="http://schemas.microsoft.com/office/powerpoint/2010/main" val="5480082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8" presetClass="entr" presetSubtype="0" accel="50000" fill="hold" nodeType="clickEffect">
                                  <p:stCondLst>
                                    <p:cond delay="0"/>
                                  </p:stCondLst>
                                  <p:iterate type="lt">
                                    <p:tmPct val="49922"/>
                                  </p:iterate>
                                  <p:childTnLst>
                                    <p:set>
                                      <p:cBhvr>
                                        <p:cTn id="22" dur="1" fill="hold">
                                          <p:stCondLst>
                                            <p:cond delay="0"/>
                                          </p:stCondLst>
                                        </p:cTn>
                                        <p:tgtEl>
                                          <p:spTgt spid="3">
                                            <p:txEl>
                                              <p:pRg st="3" end="3"/>
                                            </p:txEl>
                                          </p:spTgt>
                                        </p:tgtEl>
                                        <p:attrNameLst>
                                          <p:attrName>style.visibility</p:attrName>
                                        </p:attrNameLst>
                                      </p:cBhvr>
                                      <p:to>
                                        <p:strVal val="visible"/>
                                      </p:to>
                                    </p:set>
                                    <p:set>
                                      <p:cBhvr>
                                        <p:cTn id="23" dur="114" fill="hold">
                                          <p:stCondLst>
                                            <p:cond delay="0"/>
                                          </p:stCondLst>
                                        </p:cTn>
                                        <p:tgtEl>
                                          <p:spTgt spid="3">
                                            <p:txEl>
                                              <p:pRg st="3" end="3"/>
                                            </p:txEl>
                                          </p:spTgt>
                                        </p:tgtEl>
                                        <p:attrNameLst>
                                          <p:attrName>style.rotation</p:attrName>
                                        </p:attrNameLst>
                                      </p:cBhvr>
                                      <p:to>
                                        <p:strVal val="-45.0"/>
                                      </p:to>
                                    </p:set>
                                    <p:anim calcmode="lin" valueType="num">
                                      <p:cBhvr>
                                        <p:cTn id="24" dur="114" fill="hold">
                                          <p:stCondLst>
                                            <p:cond delay="114"/>
                                          </p:stCondLst>
                                        </p:cTn>
                                        <p:tgtEl>
                                          <p:spTgt spid="3">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25" dur="114" fill="hold">
                                          <p:stCondLst>
                                            <p:cond delay="0"/>
                                          </p:stCondLst>
                                        </p:cTn>
                                        <p:tgtEl>
                                          <p:spTgt spid="3">
                                            <p:txEl>
                                              <p:pRg st="3" end="3"/>
                                            </p:txEl>
                                          </p:spTgt>
                                        </p:tgtEl>
                                        <p:attrNameLst>
                                          <p:attrName>ppt_y</p:attrName>
                                        </p:attrNameLst>
                                      </p:cBhvr>
                                      <p:tavLst>
                                        <p:tav tm="0">
                                          <p:val>
                                            <p:strVal val="#ppt_y-1"/>
                                          </p:val>
                                        </p:tav>
                                        <p:tav tm="100000">
                                          <p:val>
                                            <p:strVal val="#ppt_y-(0.354*#ppt_w-0.172*#ppt_h)"/>
                                          </p:val>
                                        </p:tav>
                                      </p:tavLst>
                                    </p:anim>
                                    <p:anim calcmode="lin" valueType="num">
                                      <p:cBhvr>
                                        <p:cTn id="26" dur="2" decel="50000" autoRev="1" fill="hold">
                                          <p:stCondLst>
                                            <p:cond delay="114"/>
                                          </p:stCondLst>
                                        </p:cTn>
                                        <p:tgtEl>
                                          <p:spTgt spid="3">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27" dur="1" fill="hold">
                                          <p:stCondLst>
                                            <p:cond delay="249"/>
                                          </p:stCondLst>
                                        </p:cTn>
                                        <p:tgtEl>
                                          <p:spTgt spid="3">
                                            <p:txEl>
                                              <p:pRg st="3" end="3"/>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893" y="236648"/>
            <a:ext cx="9404723" cy="1400530"/>
          </a:xfrm>
        </p:spPr>
        <p:txBody>
          <a:bodyPr/>
          <a:lstStyle/>
          <a:p>
            <a:pPr algn="ctr"/>
            <a:r>
              <a:rPr lang="en-US" sz="3600" dirty="0" smtClean="0"/>
              <a:t>Timeline:</a:t>
            </a:r>
            <a:endParaRPr lang="en-US" sz="3600" dirty="0"/>
          </a:p>
        </p:txBody>
      </p:sp>
      <p:sp>
        <p:nvSpPr>
          <p:cNvPr id="3" name="Content Placeholder 2"/>
          <p:cNvSpPr>
            <a:spLocks noGrp="1"/>
          </p:cNvSpPr>
          <p:nvPr>
            <p:ph idx="1"/>
          </p:nvPr>
        </p:nvSpPr>
        <p:spPr>
          <a:xfrm>
            <a:off x="864558" y="952955"/>
            <a:ext cx="4889397" cy="6380019"/>
          </a:xfrm>
        </p:spPr>
        <p:txBody>
          <a:bodyPr>
            <a:noAutofit/>
          </a:bodyPr>
          <a:lstStyle/>
          <a:p>
            <a:pPr>
              <a:lnSpc>
                <a:spcPct val="120000"/>
              </a:lnSpc>
            </a:pPr>
            <a:r>
              <a:rPr lang="en-US" sz="1400" dirty="0" smtClean="0"/>
              <a:t>1990: IPCC 1</a:t>
            </a:r>
            <a:r>
              <a:rPr lang="en-US" sz="1400" baseline="30000" dirty="0" smtClean="0"/>
              <a:t>st</a:t>
            </a:r>
            <a:r>
              <a:rPr lang="en-US" sz="1400" dirty="0" smtClean="0"/>
              <a:t> Assessment </a:t>
            </a:r>
          </a:p>
          <a:p>
            <a:pPr>
              <a:lnSpc>
                <a:spcPct val="120000"/>
              </a:lnSpc>
            </a:pPr>
            <a:r>
              <a:rPr lang="en-US" sz="1400" b="1" dirty="0"/>
              <a:t>1992: Earth Summit</a:t>
            </a:r>
          </a:p>
          <a:p>
            <a:pPr>
              <a:lnSpc>
                <a:spcPct val="120000"/>
              </a:lnSpc>
            </a:pPr>
            <a:r>
              <a:rPr lang="en-US" sz="1400" b="1" dirty="0" smtClean="0"/>
              <a:t>1992: IPCC 2</a:t>
            </a:r>
            <a:r>
              <a:rPr lang="en-US" sz="1400" b="1" baseline="30000" dirty="0" smtClean="0"/>
              <a:t>nd</a:t>
            </a:r>
            <a:r>
              <a:rPr lang="en-US" sz="1400" b="1" dirty="0" smtClean="0"/>
              <a:t> Assessment</a:t>
            </a:r>
          </a:p>
          <a:p>
            <a:pPr>
              <a:lnSpc>
                <a:spcPct val="120000"/>
              </a:lnSpc>
            </a:pPr>
            <a:r>
              <a:rPr lang="en-US" sz="1400" b="1" dirty="0" smtClean="0"/>
              <a:t>1994: UNFCCC enters into force</a:t>
            </a:r>
          </a:p>
          <a:p>
            <a:pPr>
              <a:lnSpc>
                <a:spcPct val="120000"/>
              </a:lnSpc>
            </a:pPr>
            <a:r>
              <a:rPr lang="en-US" sz="1400" b="1" dirty="0" smtClean="0"/>
              <a:t>1995: COP1, Bonn, Germany</a:t>
            </a:r>
          </a:p>
          <a:p>
            <a:pPr>
              <a:lnSpc>
                <a:spcPct val="120000"/>
              </a:lnSpc>
            </a:pPr>
            <a:r>
              <a:rPr lang="en-US" sz="1400" dirty="0" smtClean="0"/>
              <a:t>1996: COP2, Geneva, Switzerland</a:t>
            </a:r>
          </a:p>
          <a:p>
            <a:pPr>
              <a:lnSpc>
                <a:spcPct val="120000"/>
              </a:lnSpc>
            </a:pPr>
            <a:r>
              <a:rPr lang="en-US" sz="1400" b="1" dirty="0" smtClean="0"/>
              <a:t>1997: COP3, Kyoto, Japan (The Kyoto Protocol)</a:t>
            </a:r>
          </a:p>
          <a:p>
            <a:pPr>
              <a:lnSpc>
                <a:spcPct val="120000"/>
              </a:lnSpc>
            </a:pPr>
            <a:r>
              <a:rPr lang="en-US" sz="1400" dirty="0" smtClean="0"/>
              <a:t>1998: COP4, Buenos Aires, Argentina</a:t>
            </a:r>
          </a:p>
          <a:p>
            <a:pPr>
              <a:lnSpc>
                <a:spcPct val="120000"/>
              </a:lnSpc>
            </a:pPr>
            <a:r>
              <a:rPr lang="en-US" sz="1400" dirty="0" smtClean="0"/>
              <a:t>1999: COP5: Bonn, Germany</a:t>
            </a:r>
          </a:p>
          <a:p>
            <a:pPr>
              <a:lnSpc>
                <a:spcPct val="120000"/>
              </a:lnSpc>
            </a:pPr>
            <a:r>
              <a:rPr lang="en-US" sz="1400" dirty="0" smtClean="0"/>
              <a:t>2000: COP6: The Hague, Netherlands/Bonn, Germany</a:t>
            </a:r>
          </a:p>
          <a:p>
            <a:pPr>
              <a:lnSpc>
                <a:spcPct val="120000"/>
              </a:lnSpc>
            </a:pPr>
            <a:r>
              <a:rPr lang="en-US" sz="1400" b="1" dirty="0" smtClean="0"/>
              <a:t>2001: COP7: Marrakesh, Morocco</a:t>
            </a:r>
          </a:p>
          <a:p>
            <a:pPr>
              <a:lnSpc>
                <a:spcPct val="120000"/>
              </a:lnSpc>
            </a:pPr>
            <a:r>
              <a:rPr lang="en-US" sz="1400" dirty="0" smtClean="0"/>
              <a:t>2001: IPCC 3</a:t>
            </a:r>
            <a:r>
              <a:rPr lang="en-US" sz="1400" baseline="30000" dirty="0" smtClean="0"/>
              <a:t>rd</a:t>
            </a:r>
            <a:r>
              <a:rPr lang="en-US" sz="1400" dirty="0" smtClean="0"/>
              <a:t> Assessment</a:t>
            </a:r>
          </a:p>
          <a:p>
            <a:pPr>
              <a:lnSpc>
                <a:spcPct val="120000"/>
              </a:lnSpc>
            </a:pPr>
            <a:r>
              <a:rPr lang="en-US" sz="1400" dirty="0"/>
              <a:t>2002: COP8, New Delhi, India</a:t>
            </a:r>
          </a:p>
          <a:p>
            <a:pPr>
              <a:lnSpc>
                <a:spcPct val="120000"/>
              </a:lnSpc>
            </a:pPr>
            <a:r>
              <a:rPr lang="en-US" sz="1400" dirty="0"/>
              <a:t>2003: COP9: Milan, </a:t>
            </a:r>
            <a:r>
              <a:rPr lang="en-US" sz="1400" dirty="0" smtClean="0"/>
              <a:t>Italy</a:t>
            </a:r>
          </a:p>
          <a:p>
            <a:pPr>
              <a:lnSpc>
                <a:spcPct val="120000"/>
              </a:lnSpc>
            </a:pPr>
            <a:endParaRPr lang="en-US" sz="1400" dirty="0" smtClean="0"/>
          </a:p>
        </p:txBody>
      </p:sp>
      <p:sp>
        <p:nvSpPr>
          <p:cNvPr id="4" name="Content Placeholder 2"/>
          <p:cNvSpPr txBox="1">
            <a:spLocks/>
          </p:cNvSpPr>
          <p:nvPr/>
        </p:nvSpPr>
        <p:spPr>
          <a:xfrm>
            <a:off x="5951619" y="936913"/>
            <a:ext cx="5270561" cy="5484669"/>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nSpc>
                <a:spcPct val="120000"/>
              </a:lnSpc>
            </a:pPr>
            <a:r>
              <a:rPr lang="en-US" dirty="0"/>
              <a:t>2004: COP10, Buenos Aires, Argentina</a:t>
            </a:r>
          </a:p>
          <a:p>
            <a:pPr>
              <a:lnSpc>
                <a:spcPct val="120000"/>
              </a:lnSpc>
            </a:pPr>
            <a:r>
              <a:rPr lang="en-US" dirty="0"/>
              <a:t>2005: COP11, Montreal, </a:t>
            </a:r>
            <a:r>
              <a:rPr lang="en-US" dirty="0" smtClean="0"/>
              <a:t>Canada</a:t>
            </a:r>
          </a:p>
          <a:p>
            <a:pPr>
              <a:lnSpc>
                <a:spcPct val="120000"/>
              </a:lnSpc>
            </a:pPr>
            <a:r>
              <a:rPr lang="en-US" dirty="0" smtClean="0"/>
              <a:t>2006: COP12, Nairobi, Kenya</a:t>
            </a:r>
          </a:p>
          <a:p>
            <a:pPr>
              <a:lnSpc>
                <a:spcPct val="120000"/>
              </a:lnSpc>
            </a:pPr>
            <a:r>
              <a:rPr lang="en-US" dirty="0" smtClean="0"/>
              <a:t>2007: IPCC 4</a:t>
            </a:r>
            <a:r>
              <a:rPr lang="en-US" baseline="30000" dirty="0" smtClean="0"/>
              <a:t>th</a:t>
            </a:r>
            <a:r>
              <a:rPr lang="en-US" dirty="0" smtClean="0"/>
              <a:t> Assessment</a:t>
            </a:r>
          </a:p>
          <a:p>
            <a:pPr>
              <a:lnSpc>
                <a:spcPct val="120000"/>
              </a:lnSpc>
            </a:pPr>
            <a:r>
              <a:rPr lang="en-US" dirty="0" smtClean="0"/>
              <a:t>2007: COP13, Bali, Indonesia</a:t>
            </a:r>
          </a:p>
          <a:p>
            <a:pPr>
              <a:lnSpc>
                <a:spcPct val="120000"/>
              </a:lnSpc>
            </a:pPr>
            <a:r>
              <a:rPr lang="en-US" dirty="0" smtClean="0"/>
              <a:t>2008: COP14, </a:t>
            </a:r>
            <a:r>
              <a:rPr lang="en-US" dirty="0" err="1" smtClean="0"/>
              <a:t>Poznań</a:t>
            </a:r>
            <a:r>
              <a:rPr lang="en-US" dirty="0" smtClean="0"/>
              <a:t>, Poland</a:t>
            </a:r>
          </a:p>
          <a:p>
            <a:pPr>
              <a:lnSpc>
                <a:spcPct val="120000"/>
              </a:lnSpc>
            </a:pPr>
            <a:r>
              <a:rPr lang="en-US" b="1" dirty="0" smtClean="0"/>
              <a:t>2009: COP15: Copenhagen, Denmark</a:t>
            </a:r>
          </a:p>
          <a:p>
            <a:pPr>
              <a:lnSpc>
                <a:spcPct val="120000"/>
              </a:lnSpc>
            </a:pPr>
            <a:r>
              <a:rPr lang="en-US" dirty="0"/>
              <a:t>2</a:t>
            </a:r>
            <a:r>
              <a:rPr lang="en-US" dirty="0" smtClean="0"/>
              <a:t>010: COP16, </a:t>
            </a:r>
            <a:r>
              <a:rPr lang="en-US" dirty="0" err="1" smtClean="0"/>
              <a:t>Cancún</a:t>
            </a:r>
            <a:r>
              <a:rPr lang="en-US" dirty="0" smtClean="0"/>
              <a:t>, Mexico</a:t>
            </a:r>
          </a:p>
          <a:p>
            <a:pPr>
              <a:lnSpc>
                <a:spcPct val="120000"/>
              </a:lnSpc>
            </a:pPr>
            <a:r>
              <a:rPr lang="en-US" dirty="0" smtClean="0"/>
              <a:t>2011: COP17, Durban, South Africa</a:t>
            </a:r>
          </a:p>
          <a:p>
            <a:pPr>
              <a:lnSpc>
                <a:spcPct val="120000"/>
              </a:lnSpc>
            </a:pPr>
            <a:r>
              <a:rPr lang="en-US" b="1" dirty="0" smtClean="0"/>
              <a:t>2012: COP18, Doha, Qatar</a:t>
            </a:r>
          </a:p>
          <a:p>
            <a:pPr>
              <a:lnSpc>
                <a:spcPct val="120000"/>
              </a:lnSpc>
            </a:pPr>
            <a:r>
              <a:rPr lang="en-US" dirty="0" smtClean="0"/>
              <a:t>2013: COP19, Warsaw, Poland</a:t>
            </a:r>
          </a:p>
          <a:p>
            <a:pPr>
              <a:lnSpc>
                <a:spcPct val="120000"/>
              </a:lnSpc>
            </a:pPr>
            <a:r>
              <a:rPr lang="en-US" dirty="0" smtClean="0"/>
              <a:t>2014: COP20, Lima, Peru</a:t>
            </a:r>
          </a:p>
          <a:p>
            <a:pPr>
              <a:lnSpc>
                <a:spcPct val="120000"/>
              </a:lnSpc>
            </a:pPr>
            <a:r>
              <a:rPr lang="en-US" dirty="0"/>
              <a:t>2014: IPCC 5</a:t>
            </a:r>
            <a:r>
              <a:rPr lang="en-US" baseline="30000" dirty="0"/>
              <a:t>th</a:t>
            </a:r>
            <a:r>
              <a:rPr lang="en-US" dirty="0"/>
              <a:t> </a:t>
            </a:r>
            <a:r>
              <a:rPr lang="en-US" dirty="0" smtClean="0"/>
              <a:t>Assessment</a:t>
            </a:r>
          </a:p>
          <a:p>
            <a:pPr>
              <a:lnSpc>
                <a:spcPct val="120000"/>
              </a:lnSpc>
            </a:pPr>
            <a:r>
              <a:rPr lang="en-US" b="1" dirty="0" smtClean="0"/>
              <a:t>2015: COP21, Paris, France</a:t>
            </a:r>
          </a:p>
          <a:p>
            <a:pPr>
              <a:lnSpc>
                <a:spcPct val="120000"/>
              </a:lnSpc>
            </a:pPr>
            <a:r>
              <a:rPr lang="en-US" dirty="0" smtClean="0"/>
              <a:t>2016: COP22, Marrakesh, Morocco</a:t>
            </a:r>
          </a:p>
          <a:p>
            <a:pPr>
              <a:lnSpc>
                <a:spcPct val="120000"/>
              </a:lnSpc>
            </a:pPr>
            <a:r>
              <a:rPr lang="en-US" b="1" dirty="0" smtClean="0"/>
              <a:t>2017: COP23, Bonn, Germany</a:t>
            </a:r>
            <a:endParaRPr lang="en-US" b="1" dirty="0"/>
          </a:p>
          <a:p>
            <a:pPr>
              <a:lnSpc>
                <a:spcPct val="120000"/>
              </a:lnSpc>
            </a:pPr>
            <a:endParaRPr lang="en-US" dirty="0"/>
          </a:p>
        </p:txBody>
      </p:sp>
    </p:spTree>
    <p:extLst>
      <p:ext uri="{BB962C8B-B14F-4D97-AF65-F5344CB8AC3E}">
        <p14:creationId xmlns:p14="http://schemas.microsoft.com/office/powerpoint/2010/main" val="8110014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3">
                                            <p:txEl>
                                              <p:pRg st="1" end="1"/>
                                            </p:txEl>
                                          </p:spTgt>
                                        </p:tgtEl>
                                      </p:cBhvr>
                                    </p:animEffect>
                                    <p:animScale>
                                      <p:cBhvr>
                                        <p:cTn id="7" dur="625" autoRev="1" fill="hold"/>
                                        <p:tgtEl>
                                          <p:spTgt spid="3">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250" tmFilter="0, 0; .2, .5; .8, .5; 1, 0"/>
                                        <p:tgtEl>
                                          <p:spTgt spid="3">
                                            <p:txEl>
                                              <p:pRg st="2" end="2"/>
                                            </p:txEl>
                                          </p:spTgt>
                                        </p:tgtEl>
                                      </p:cBhvr>
                                    </p:animEffect>
                                    <p:animScale>
                                      <p:cBhvr>
                                        <p:cTn id="12" dur="625" autoRev="1" fill="hold"/>
                                        <p:tgtEl>
                                          <p:spTgt spid="3">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1250" tmFilter="0, 0; .2, .5; .8, .5; 1, 0"/>
                                        <p:tgtEl>
                                          <p:spTgt spid="3">
                                            <p:txEl>
                                              <p:pRg st="3" end="3"/>
                                            </p:txEl>
                                          </p:spTgt>
                                        </p:tgtEl>
                                      </p:cBhvr>
                                    </p:animEffect>
                                    <p:animScale>
                                      <p:cBhvr>
                                        <p:cTn id="17" dur="625" autoRev="1" fill="hold"/>
                                        <p:tgtEl>
                                          <p:spTgt spid="3">
                                            <p:txEl>
                                              <p:pRg st="3" end="3"/>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1250" tmFilter="0, 0; .2, .5; .8, .5; 1, 0"/>
                                        <p:tgtEl>
                                          <p:spTgt spid="3">
                                            <p:txEl>
                                              <p:pRg st="4" end="4"/>
                                            </p:txEl>
                                          </p:spTgt>
                                        </p:tgtEl>
                                      </p:cBhvr>
                                    </p:animEffect>
                                    <p:animScale>
                                      <p:cBhvr>
                                        <p:cTn id="22" dur="625" autoRev="1" fill="hold"/>
                                        <p:tgtEl>
                                          <p:spTgt spid="3">
                                            <p:txEl>
                                              <p:pRg st="4" end="4"/>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1250" tmFilter="0, 0; .2, .5; .8, .5; 1, 0"/>
                                        <p:tgtEl>
                                          <p:spTgt spid="3">
                                            <p:txEl>
                                              <p:pRg st="6" end="6"/>
                                            </p:txEl>
                                          </p:spTgt>
                                        </p:tgtEl>
                                      </p:cBhvr>
                                    </p:animEffect>
                                    <p:animScale>
                                      <p:cBhvr>
                                        <p:cTn id="27" dur="625" autoRev="1" fill="hold"/>
                                        <p:tgtEl>
                                          <p:spTgt spid="3">
                                            <p:txEl>
                                              <p:pRg st="6" end="6"/>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1250" tmFilter="0, 0; .2, .5; .8, .5; 1, 0"/>
                                        <p:tgtEl>
                                          <p:spTgt spid="3">
                                            <p:txEl>
                                              <p:pRg st="10" end="10"/>
                                            </p:txEl>
                                          </p:spTgt>
                                        </p:tgtEl>
                                      </p:cBhvr>
                                    </p:animEffect>
                                    <p:animScale>
                                      <p:cBhvr>
                                        <p:cTn id="32" dur="625" autoRev="1" fill="hold"/>
                                        <p:tgtEl>
                                          <p:spTgt spid="3">
                                            <p:txEl>
                                              <p:pRg st="10" end="10"/>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1250" tmFilter="0, 0; .2, .5; .8, .5; 1, 0"/>
                                        <p:tgtEl>
                                          <p:spTgt spid="4">
                                            <p:txEl>
                                              <p:pRg st="6" end="6"/>
                                            </p:txEl>
                                          </p:spTgt>
                                        </p:tgtEl>
                                      </p:cBhvr>
                                    </p:animEffect>
                                    <p:animScale>
                                      <p:cBhvr>
                                        <p:cTn id="37" dur="625" autoRev="1" fill="hold"/>
                                        <p:tgtEl>
                                          <p:spTgt spid="4">
                                            <p:txEl>
                                              <p:pRg st="6" end="6"/>
                                            </p:txEl>
                                          </p:spTgt>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1250" tmFilter="0, 0; .2, .5; .8, .5; 1, 0"/>
                                        <p:tgtEl>
                                          <p:spTgt spid="4">
                                            <p:txEl>
                                              <p:pRg st="9" end="9"/>
                                            </p:txEl>
                                          </p:spTgt>
                                        </p:tgtEl>
                                      </p:cBhvr>
                                    </p:animEffect>
                                    <p:animScale>
                                      <p:cBhvr>
                                        <p:cTn id="42" dur="625" autoRev="1" fill="hold"/>
                                        <p:tgtEl>
                                          <p:spTgt spid="4">
                                            <p:txEl>
                                              <p:pRg st="9" end="9"/>
                                            </p:txEl>
                                          </p:spTgt>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2000" tmFilter="0, 0; .2, .5; .8, .5; 1, 0"/>
                                        <p:tgtEl>
                                          <p:spTgt spid="4">
                                            <p:txEl>
                                              <p:pRg st="13" end="13"/>
                                            </p:txEl>
                                          </p:spTgt>
                                        </p:tgtEl>
                                      </p:cBhvr>
                                    </p:animEffect>
                                    <p:animScale>
                                      <p:cBhvr>
                                        <p:cTn id="47" dur="1000" autoRev="1" fill="hold"/>
                                        <p:tgtEl>
                                          <p:spTgt spid="4">
                                            <p:txEl>
                                              <p:pRg st="13" end="13"/>
                                            </p:txEl>
                                          </p:spTgt>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2000" tmFilter="0, 0; .2, .5; .8, .5; 1, 0"/>
                                        <p:tgtEl>
                                          <p:spTgt spid="4">
                                            <p:txEl>
                                              <p:pRg st="15" end="15"/>
                                            </p:txEl>
                                          </p:spTgt>
                                        </p:tgtEl>
                                      </p:cBhvr>
                                    </p:animEffect>
                                    <p:animScale>
                                      <p:cBhvr>
                                        <p:cTn id="52" dur="1000" autoRev="1" fill="hold"/>
                                        <p:tgtEl>
                                          <p:spTgt spid="4">
                                            <p:txEl>
                                              <p:pRg st="15" end="1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title"/>
          </p:nvPr>
        </p:nvSpPr>
        <p:spPr>
          <a:xfrm>
            <a:off x="646111" y="690879"/>
            <a:ext cx="3682049" cy="5557519"/>
          </a:xfrm>
        </p:spPr>
        <p:txBody>
          <a:bodyPr anchor="ctr">
            <a:normAutofit/>
          </a:bodyPr>
          <a:lstStyle/>
          <a:p>
            <a:pPr algn="r"/>
            <a:r>
              <a:rPr lang="en-US">
                <a:solidFill>
                  <a:srgbClr val="FFFFFF"/>
                </a:solidFill>
              </a:rPr>
              <a:t>Trials and Tribulations: </a:t>
            </a:r>
            <a:br>
              <a:rPr lang="en-US">
                <a:solidFill>
                  <a:srgbClr val="FFFFFF"/>
                </a:solidFill>
              </a:rPr>
            </a:br>
            <a:r>
              <a:rPr lang="en-US">
                <a:solidFill>
                  <a:srgbClr val="FFFFFF"/>
                </a:solidFill>
              </a:rPr>
              <a:t>Kyoto Protocol (1997 - 2012)</a:t>
            </a:r>
          </a:p>
        </p:txBody>
      </p:sp>
      <p:sp>
        <p:nvSpPr>
          <p:cNvPr id="9" name="Content Placeholder 8"/>
          <p:cNvSpPr>
            <a:spLocks noGrp="1"/>
          </p:cNvSpPr>
          <p:nvPr>
            <p:ph idx="1"/>
          </p:nvPr>
        </p:nvSpPr>
        <p:spPr>
          <a:xfrm>
            <a:off x="4974271" y="1001776"/>
            <a:ext cx="6199985" cy="5557519"/>
          </a:xfrm>
        </p:spPr>
        <p:txBody>
          <a:bodyPr anchor="ctr">
            <a:noAutofit/>
          </a:bodyPr>
          <a:lstStyle/>
          <a:p>
            <a:r>
              <a:rPr lang="en-US" sz="2400" dirty="0"/>
              <a:t>Unanimously adopted in 1997</a:t>
            </a:r>
          </a:p>
          <a:p>
            <a:r>
              <a:rPr lang="en-US" sz="2400" dirty="0"/>
              <a:t>Marrakesh Accords (2001) - steps towards ratification</a:t>
            </a:r>
          </a:p>
          <a:p>
            <a:r>
              <a:rPr lang="en-US" sz="2400" dirty="0"/>
              <a:t>Didn’t enter into force until 2005!!</a:t>
            </a:r>
          </a:p>
          <a:p>
            <a:r>
              <a:rPr lang="en-US" sz="2400" dirty="0"/>
              <a:t>2006: Clean development negotiations </a:t>
            </a:r>
          </a:p>
          <a:p>
            <a:r>
              <a:rPr lang="en-US" sz="2400" dirty="0"/>
              <a:t>Assistance for developing states; joint implementation starts in 2008</a:t>
            </a:r>
          </a:p>
          <a:p>
            <a:r>
              <a:rPr lang="en-US" sz="2400" dirty="0"/>
              <a:t>Doha Accord (2012) – emission reduction by </a:t>
            </a:r>
            <a:r>
              <a:rPr lang="en-US" sz="2400" strike="sngStrike" dirty="0"/>
              <a:t>2015</a:t>
            </a:r>
            <a:r>
              <a:rPr lang="en-US" sz="2400" dirty="0"/>
              <a:t> </a:t>
            </a:r>
            <a:r>
              <a:rPr lang="en-US" sz="2400" dirty="0" smtClean="0"/>
              <a:t>2020</a:t>
            </a:r>
          </a:p>
          <a:p>
            <a:pPr lvl="1"/>
            <a:r>
              <a:rPr lang="en-US" sz="2400" dirty="0" smtClean="0"/>
              <a:t>Goals were not met!</a:t>
            </a:r>
            <a:endParaRPr lang="en-US" sz="2400" dirty="0"/>
          </a:p>
          <a:p>
            <a:endParaRPr lang="en-US" sz="2400" dirty="0"/>
          </a:p>
          <a:p>
            <a:endParaRPr lang="en-US" sz="2400" dirty="0"/>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3570" r="6" b="6"/>
          <a:stretch/>
        </p:blipFill>
        <p:spPr>
          <a:xfrm>
            <a:off x="4648137" y="40638"/>
            <a:ext cx="5947302" cy="6858000"/>
          </a:xfrm>
          <a:prstGeom prst="rect">
            <a:avLst/>
          </a:prstGeom>
          <a:ln w="31750">
            <a:solidFill>
              <a:schemeClr val="bg1"/>
            </a:solidFill>
          </a:ln>
        </p:spPr>
      </p:pic>
    </p:spTree>
    <p:extLst>
      <p:ext uri="{BB962C8B-B14F-4D97-AF65-F5344CB8AC3E}">
        <p14:creationId xmlns:p14="http://schemas.microsoft.com/office/powerpoint/2010/main" val="35603946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6397</TotalTime>
  <Words>1216</Words>
  <Application>Microsoft Macintosh PowerPoint</Application>
  <PresentationFormat>Widescreen</PresentationFormat>
  <Paragraphs>160</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Century Gothic</vt:lpstr>
      <vt:lpstr>Wingdings</vt:lpstr>
      <vt:lpstr>Wingdings 3</vt:lpstr>
      <vt:lpstr>Arial</vt:lpstr>
      <vt:lpstr>Ion</vt:lpstr>
      <vt:lpstr>International Climate Change Agreements: UNFCCC &amp; Beyond</vt:lpstr>
      <vt:lpstr>Think:</vt:lpstr>
      <vt:lpstr>Process and Debates:</vt:lpstr>
      <vt:lpstr>Montreal Protocol (1987):  Success of an Environmental Agreement</vt:lpstr>
      <vt:lpstr>And so it begins:  Earth Summit, Rio de Janeiro (1992)</vt:lpstr>
      <vt:lpstr>UNFCCC  is Born </vt:lpstr>
      <vt:lpstr>The UNFCCC’s Mission</vt:lpstr>
      <vt:lpstr>Timeline:</vt:lpstr>
      <vt:lpstr>Trials and Tribulations:  Kyoto Protocol (1997 - 2012)</vt:lpstr>
      <vt:lpstr>Copenhagen Accord</vt:lpstr>
      <vt:lpstr>PowerPoint Presentation</vt:lpstr>
      <vt:lpstr>Let’s start over… COP21: Paris Agreement (2015)</vt:lpstr>
      <vt:lpstr>COP21: Hope for the  Paris Agreement (2015)</vt:lpstr>
      <vt:lpstr>Looking forward: Paris Agreement</vt:lpstr>
      <vt:lpstr>Looking forward: COP23</vt:lpstr>
      <vt:lpstr>UN Oceans Conference 2017</vt:lpstr>
      <vt:lpstr>Discussion: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Climate Change Agreements</dc:title>
  <dc:creator>Desiree Fiske</dc:creator>
  <cp:lastModifiedBy>Desiree Fiske</cp:lastModifiedBy>
  <cp:revision>124</cp:revision>
  <dcterms:created xsi:type="dcterms:W3CDTF">2017-04-16T15:40:35Z</dcterms:created>
  <dcterms:modified xsi:type="dcterms:W3CDTF">2017-05-03T18:57:17Z</dcterms:modified>
</cp:coreProperties>
</file>