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11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12.xml" ContentType="application/vnd.openxmlformats-officedocument.presentationml.notesSlide+xml"/>
  <Override PartName="/ppt/embeddings/oleObject12.bin" ContentType="application/vnd.openxmlformats-officedocument.oleObject"/>
  <Override PartName="/ppt/notesSlides/notesSlide13.xml" ContentType="application/vnd.openxmlformats-officedocument.presentationml.notesSlide+xml"/>
  <Override PartName="/ppt/embeddings/oleObject13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27.xml" ContentType="application/vnd.openxmlformats-officedocument.presentationml.notesSlide+xml"/>
  <Override PartName="/ppt/embeddings/oleObject19.bin" ContentType="application/vnd.openxmlformats-officedocument.oleObject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embeddings/oleObject20.bin" ContentType="application/vnd.openxmlformats-officedocument.oleObject"/>
  <Override PartName="/ppt/notesSlides/notesSlide30.xml" ContentType="application/vnd.openxmlformats-officedocument.presentationml.notesSlide+xml"/>
  <Override PartName="/ppt/embeddings/oleObject21.bin" ContentType="application/vnd.openxmlformats-officedocument.oleObject"/>
  <Override PartName="/ppt/notesSlides/notesSlide31.xml" ContentType="application/vnd.openxmlformats-officedocument.presentationml.notesSlide+xml"/>
  <Override PartName="/ppt/embeddings/oleObject22.bin" ContentType="application/vnd.openxmlformats-officedocument.oleObject"/>
  <Override PartName="/ppt/notesSlides/notesSlide32.xml" ContentType="application/vnd.openxmlformats-officedocument.presentationml.notesSlide+xml"/>
  <Override PartName="/ppt/embeddings/oleObject23.bin" ContentType="application/vnd.openxmlformats-officedocument.oleObject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7" r:id="rId2"/>
    <p:sldId id="306" r:id="rId3"/>
    <p:sldId id="265" r:id="rId4"/>
    <p:sldId id="259" r:id="rId5"/>
    <p:sldId id="294" r:id="rId6"/>
    <p:sldId id="295" r:id="rId7"/>
    <p:sldId id="277" r:id="rId8"/>
    <p:sldId id="279" r:id="rId9"/>
    <p:sldId id="280" r:id="rId10"/>
    <p:sldId id="278" r:id="rId11"/>
    <p:sldId id="281" r:id="rId12"/>
    <p:sldId id="282" r:id="rId13"/>
    <p:sldId id="283" r:id="rId14"/>
    <p:sldId id="284" r:id="rId15"/>
    <p:sldId id="269" r:id="rId16"/>
    <p:sldId id="285" r:id="rId17"/>
    <p:sldId id="287" r:id="rId18"/>
    <p:sldId id="288" r:id="rId19"/>
    <p:sldId id="289" r:id="rId20"/>
    <p:sldId id="291" r:id="rId21"/>
    <p:sldId id="290" r:id="rId22"/>
    <p:sldId id="293" r:id="rId23"/>
    <p:sldId id="296" r:id="rId24"/>
    <p:sldId id="297" r:id="rId25"/>
    <p:sldId id="299" r:id="rId26"/>
    <p:sldId id="292" r:id="rId27"/>
    <p:sldId id="272" r:id="rId28"/>
    <p:sldId id="273" r:id="rId29"/>
    <p:sldId id="274" r:id="rId30"/>
    <p:sldId id="310" r:id="rId31"/>
    <p:sldId id="312" r:id="rId32"/>
    <p:sldId id="313" r:id="rId33"/>
    <p:sldId id="307" r:id="rId34"/>
    <p:sldId id="302" r:id="rId35"/>
    <p:sldId id="303" r:id="rId36"/>
    <p:sldId id="304" r:id="rId37"/>
    <p:sldId id="305" r:id="rId38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87" d="100"/>
          <a:sy n="187" d="100"/>
        </p:scale>
        <p:origin x="-3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1.xml"/><Relationship Id="rId4" Type="http://schemas.openxmlformats.org/officeDocument/2006/relationships/slide" Target="slides/slide32.xml"/><Relationship Id="rId1" Type="http://schemas.openxmlformats.org/officeDocument/2006/relationships/slide" Target="slides/slide29.xml"/><Relationship Id="rId2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image" Target="../media/image9.png"/><Relationship Id="rId2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5" Type="http://schemas.openxmlformats.org/officeDocument/2006/relationships/image" Target="../media/image16.png"/><Relationship Id="rId1" Type="http://schemas.openxmlformats.org/officeDocument/2006/relationships/image" Target="../media/image13.png"/><Relationship Id="rId2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emf"/><Relationship Id="rId1" Type="http://schemas.openxmlformats.org/officeDocument/2006/relationships/image" Target="../media/image31.png"/><Relationship Id="rId2" Type="http://schemas.openxmlformats.org/officeDocument/2006/relationships/image" Target="../media/image3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-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ATS 760 Global Carbon </a:t>
            </a:r>
            <a:r>
              <a:rPr lang="en-US" dirty="0" smtClean="0"/>
              <a:t>Cycle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-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Photosynthesis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-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Scott Denning CSU ATS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66344A70-CB87-0448-989B-75A661905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02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-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AT760 Global Carbon Cycle 2007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-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9525" y="3475038"/>
            <a:ext cx="7042150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-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Scott Denning CSU ATS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D879B1F8-7930-9341-9584-DDBD17010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720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AT760 Global Carbon Cycle 2007</a:t>
            </a:r>
          </a:p>
        </p:txBody>
      </p:sp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Scott Denning CSU ATS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7697773-3C5A-D849-94B8-BF8D07FA4AAA}" type="slidenum">
              <a:rPr lang="en-US" sz="1300"/>
              <a:pPr/>
              <a:t>1</a:t>
            </a:fld>
            <a:endParaRPr lang="en-US" sz="130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AT760 Global Carbon Cycle 2007</a:t>
            </a:r>
          </a:p>
        </p:txBody>
      </p:sp>
      <p:sp>
        <p:nvSpPr>
          <p:cNvPr id="3686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Scott Denning CSU ATS</a:t>
            </a:r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358FA08-8701-104C-9ABF-CF654B260B0B}" type="slidenum">
              <a:rPr lang="en-US" sz="1300"/>
              <a:pPr/>
              <a:t>10</a:t>
            </a:fld>
            <a:endParaRPr lang="en-US" sz="1300"/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AT760 Global Carbon Cycle 2007</a:t>
            </a:r>
          </a:p>
        </p:txBody>
      </p:sp>
      <p:sp>
        <p:nvSpPr>
          <p:cNvPr id="3891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Scott Denning CSU ATS</a:t>
            </a: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4767F7E-83D1-684B-82B6-0DB986868A49}" type="slidenum">
              <a:rPr lang="en-US" sz="1300"/>
              <a:pPr/>
              <a:t>11</a:t>
            </a:fld>
            <a:endParaRPr lang="en-US" sz="1300"/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AT760 Global Carbon Cycle 2007</a:t>
            </a:r>
          </a:p>
        </p:txBody>
      </p:sp>
      <p:sp>
        <p:nvSpPr>
          <p:cNvPr id="4096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Scott Denning CSU ATS</a:t>
            </a:r>
          </a:p>
        </p:txBody>
      </p:sp>
      <p:sp>
        <p:nvSpPr>
          <p:cNvPr id="409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11F5A8C-2181-AE43-BC2A-6A962D83432A}" type="slidenum">
              <a:rPr lang="en-US" sz="1300"/>
              <a:pPr/>
              <a:t>12</a:t>
            </a:fld>
            <a:endParaRPr lang="en-US" sz="1300"/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AT760 Global Carbon Cycle 2007</a:t>
            </a:r>
          </a:p>
        </p:txBody>
      </p:sp>
      <p:sp>
        <p:nvSpPr>
          <p:cNvPr id="4301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Scott Denning CSU ATS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94A51-8012-8942-B1A9-13BC0768911B}" type="slidenum">
              <a:rPr lang="en-US" sz="1300"/>
              <a:pPr/>
              <a:t>13</a:t>
            </a:fld>
            <a:endParaRPr lang="en-US" sz="1300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AT760 Global Carbon Cycle 2007</a:t>
            </a:r>
          </a:p>
        </p:txBody>
      </p:sp>
      <p:sp>
        <p:nvSpPr>
          <p:cNvPr id="4505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Scott Denning CSU ATS</a:t>
            </a:r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DA959D5-8C5E-A448-A0FD-DD5673020287}" type="slidenum">
              <a:rPr lang="en-US" sz="1300"/>
              <a:pPr/>
              <a:t>14</a:t>
            </a:fld>
            <a:endParaRPr lang="en-US" sz="1300"/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AT760 Global Carbon Cycle 2007</a:t>
            </a:r>
          </a:p>
        </p:txBody>
      </p:sp>
      <p:sp>
        <p:nvSpPr>
          <p:cNvPr id="471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Scott Denning CSU ATS</a:t>
            </a:r>
          </a:p>
        </p:txBody>
      </p:sp>
      <p:sp>
        <p:nvSpPr>
          <p:cNvPr id="471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F46738E-297B-1B40-8E37-F4B8AC9E121C}" type="slidenum">
              <a:rPr lang="en-US" sz="1300"/>
              <a:pPr/>
              <a:t>15</a:t>
            </a:fld>
            <a:endParaRPr lang="en-US" sz="1300"/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AT760 Global Carbon Cycle 2007</a:t>
            </a:r>
          </a:p>
        </p:txBody>
      </p:sp>
      <p:sp>
        <p:nvSpPr>
          <p:cNvPr id="491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Scott Denning CSU ATS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8767D18-4B4F-DF46-A01C-BF04029652E8}" type="slidenum">
              <a:rPr lang="en-US" sz="1300"/>
              <a:pPr/>
              <a:t>16</a:t>
            </a:fld>
            <a:endParaRPr lang="en-US" sz="1300"/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AT760 Global Carbon Cycle 2007</a:t>
            </a:r>
          </a:p>
        </p:txBody>
      </p:sp>
      <p:sp>
        <p:nvSpPr>
          <p:cNvPr id="512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Scott Denning CSU ATS</a:t>
            </a:r>
          </a:p>
        </p:txBody>
      </p:sp>
      <p:sp>
        <p:nvSpPr>
          <p:cNvPr id="512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F0D8F75-8F97-0F4A-9C0D-7CFB85632AE9}" type="slidenum">
              <a:rPr lang="en-US" sz="1300"/>
              <a:pPr/>
              <a:t>17</a:t>
            </a:fld>
            <a:endParaRPr lang="en-US" sz="1300"/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AT760 Global Carbon Cycle 2007</a:t>
            </a:r>
          </a:p>
        </p:txBody>
      </p:sp>
      <p:sp>
        <p:nvSpPr>
          <p:cNvPr id="532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Scott Denning CSU ATS</a:t>
            </a:r>
          </a:p>
        </p:txBody>
      </p:sp>
      <p:sp>
        <p:nvSpPr>
          <p:cNvPr id="532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E236E36-FFC4-FB49-8898-CDEA6CFD0B64}" type="slidenum">
              <a:rPr lang="en-US" sz="1300"/>
              <a:pPr/>
              <a:t>18</a:t>
            </a:fld>
            <a:endParaRPr lang="en-US" sz="1300"/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AT760 Global Carbon Cycle 2007</a:t>
            </a:r>
          </a:p>
        </p:txBody>
      </p:sp>
      <p:sp>
        <p:nvSpPr>
          <p:cNvPr id="552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Scott Denning CSU ATS</a:t>
            </a:r>
          </a:p>
        </p:txBody>
      </p:sp>
      <p:sp>
        <p:nvSpPr>
          <p:cNvPr id="552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C259D8-D59C-1A4B-B420-74DDAC59906D}" type="slidenum">
              <a:rPr lang="en-US" sz="1300"/>
              <a:pPr/>
              <a:t>19</a:t>
            </a:fld>
            <a:endParaRPr lang="en-US" sz="1300"/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AT760 Global Carbon Cycle 2007</a:t>
            </a:r>
          </a:p>
        </p:txBody>
      </p:sp>
      <p:sp>
        <p:nvSpPr>
          <p:cNvPr id="204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Scott Denning CSU ATS</a:t>
            </a: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C585F32-1A53-1F4D-885C-BB77BA2342BB}" type="slidenum">
              <a:rPr lang="en-US" sz="1300"/>
              <a:pPr/>
              <a:t>2</a:t>
            </a:fld>
            <a:endParaRPr lang="en-US" sz="1300"/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AT760 Global Carbon Cycle 2007</a:t>
            </a:r>
          </a:p>
        </p:txBody>
      </p:sp>
      <p:sp>
        <p:nvSpPr>
          <p:cNvPr id="573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Scott Denning CSU ATS</a:t>
            </a:r>
          </a:p>
        </p:txBody>
      </p:sp>
      <p:sp>
        <p:nvSpPr>
          <p:cNvPr id="573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0BED5FE-B21E-7243-975E-8EA07F306145}" type="slidenum">
              <a:rPr lang="en-US" sz="1300"/>
              <a:pPr/>
              <a:t>20</a:t>
            </a:fld>
            <a:endParaRPr lang="en-US" sz="1300"/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AT760 Global Carbon Cycle 2007</a:t>
            </a:r>
          </a:p>
        </p:txBody>
      </p:sp>
      <p:sp>
        <p:nvSpPr>
          <p:cNvPr id="593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Scott Denning CSU ATS</a:t>
            </a:r>
          </a:p>
        </p:txBody>
      </p:sp>
      <p:sp>
        <p:nvSpPr>
          <p:cNvPr id="593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C4F1569-D7EC-1544-9545-9DBA020092BD}" type="slidenum">
              <a:rPr lang="en-US" sz="1300"/>
              <a:pPr/>
              <a:t>21</a:t>
            </a:fld>
            <a:endParaRPr lang="en-US" sz="1300"/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AT760 Global Carbon Cycle 2007</a:t>
            </a:r>
          </a:p>
        </p:txBody>
      </p:sp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Scott Denning CSU ATS</a:t>
            </a:r>
          </a:p>
        </p:txBody>
      </p:sp>
      <p:sp>
        <p:nvSpPr>
          <p:cNvPr id="614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72CD5C0-D483-8F46-97FC-08571D28B7FC}" type="slidenum">
              <a:rPr lang="en-US" sz="1300"/>
              <a:pPr/>
              <a:t>22</a:t>
            </a:fld>
            <a:endParaRPr lang="en-US" sz="1300"/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AT760 Global Carbon Cycle 2007</a:t>
            </a:r>
          </a:p>
        </p:txBody>
      </p:sp>
      <p:sp>
        <p:nvSpPr>
          <p:cNvPr id="634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Scott Denning CSU ATS</a:t>
            </a:r>
          </a:p>
        </p:txBody>
      </p:sp>
      <p:sp>
        <p:nvSpPr>
          <p:cNvPr id="634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10E1F64-1064-B845-B54D-6ED718A6CFC9}" type="slidenum">
              <a:rPr lang="en-US" sz="1300"/>
              <a:pPr/>
              <a:t>23</a:t>
            </a:fld>
            <a:endParaRPr lang="en-US" sz="1300"/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AT760 Global Carbon Cycle 2007</a:t>
            </a:r>
          </a:p>
        </p:txBody>
      </p:sp>
      <p:sp>
        <p:nvSpPr>
          <p:cNvPr id="6553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Scott Denning CSU ATS</a:t>
            </a:r>
          </a:p>
        </p:txBody>
      </p:sp>
      <p:sp>
        <p:nvSpPr>
          <p:cNvPr id="655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184D8C8-D730-F947-86FC-88FF663A1A23}" type="slidenum">
              <a:rPr lang="en-US" sz="1300"/>
              <a:pPr/>
              <a:t>24</a:t>
            </a:fld>
            <a:endParaRPr lang="en-US" sz="1300"/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AT760 Global Carbon Cycle 2007</a:t>
            </a:r>
          </a:p>
        </p:txBody>
      </p:sp>
      <p:sp>
        <p:nvSpPr>
          <p:cNvPr id="675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Scott Denning CSU ATS</a:t>
            </a:r>
          </a:p>
        </p:txBody>
      </p:sp>
      <p:sp>
        <p:nvSpPr>
          <p:cNvPr id="675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9D08A6C-CD94-864B-9E67-D5EE10324FBC}" type="slidenum">
              <a:rPr lang="en-US" sz="1300"/>
              <a:pPr/>
              <a:t>25</a:t>
            </a:fld>
            <a:endParaRPr lang="en-US" sz="1300"/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AT760 Global Carbon Cycle 2007</a:t>
            </a:r>
          </a:p>
        </p:txBody>
      </p:sp>
      <p:sp>
        <p:nvSpPr>
          <p:cNvPr id="696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Scott Denning CSU ATS</a:t>
            </a:r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D02A57D-E703-0849-967D-5C6037CAB3AC}" type="slidenum">
              <a:rPr lang="en-US" sz="1300"/>
              <a:pPr/>
              <a:t>26</a:t>
            </a:fld>
            <a:endParaRPr lang="en-US" sz="13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AT760 Global Carbon Cycle 2007</a:t>
            </a:r>
          </a:p>
        </p:txBody>
      </p:sp>
      <p:sp>
        <p:nvSpPr>
          <p:cNvPr id="716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Scott Denning CSU ATS</a:t>
            </a:r>
          </a:p>
        </p:txBody>
      </p:sp>
      <p:sp>
        <p:nvSpPr>
          <p:cNvPr id="716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854AF0-2839-2943-B5DA-0E7323D8F815}" type="slidenum">
              <a:rPr lang="en-US" sz="1300"/>
              <a:pPr/>
              <a:t>27</a:t>
            </a:fld>
            <a:endParaRPr lang="en-US" sz="1300"/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AT760 Global Carbon Cycle 2007</a:t>
            </a:r>
          </a:p>
        </p:txBody>
      </p:sp>
      <p:sp>
        <p:nvSpPr>
          <p:cNvPr id="737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Scott Denning CSU ATS</a:t>
            </a:r>
          </a:p>
        </p:txBody>
      </p:sp>
      <p:sp>
        <p:nvSpPr>
          <p:cNvPr id="737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A31B039-5509-9E4F-8BC9-F50C41C8E160}" type="slidenum">
              <a:rPr lang="en-US" sz="1300"/>
              <a:pPr/>
              <a:t>28</a:t>
            </a:fld>
            <a:endParaRPr lang="en-US" sz="1300"/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AT760 Global Carbon Cycle 2007</a:t>
            </a:r>
          </a:p>
        </p:txBody>
      </p:sp>
      <p:sp>
        <p:nvSpPr>
          <p:cNvPr id="757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Scott Denning CSU ATS</a:t>
            </a:r>
          </a:p>
        </p:txBody>
      </p:sp>
      <p:sp>
        <p:nvSpPr>
          <p:cNvPr id="757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2041675-8C67-044A-B678-4969D9FD6F9E}" type="slidenum">
              <a:rPr lang="en-US" sz="1300"/>
              <a:pPr/>
              <a:t>29</a:t>
            </a:fld>
            <a:endParaRPr lang="en-US" sz="1300"/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AT760 Global Carbon Cycle 2007</a:t>
            </a:r>
          </a:p>
        </p:txBody>
      </p:sp>
      <p:sp>
        <p:nvSpPr>
          <p:cNvPr id="225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Scott Denning CSU ATS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9A5D5F6-C287-1742-B85A-B981E73F6BEE}" type="slidenum">
              <a:rPr lang="en-US" sz="1300"/>
              <a:pPr/>
              <a:t>3</a:t>
            </a:fld>
            <a:endParaRPr lang="en-US" sz="1300"/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AT760 Global Carbon Cycle 2007</a:t>
            </a:r>
          </a:p>
        </p:txBody>
      </p:sp>
      <p:sp>
        <p:nvSpPr>
          <p:cNvPr id="7782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Scott Denning CSU ATS</a:t>
            </a:r>
          </a:p>
        </p:txBody>
      </p:sp>
      <p:sp>
        <p:nvSpPr>
          <p:cNvPr id="778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6836BB4-8486-2F4C-99CA-37230F94D0CD}" type="slidenum">
              <a:rPr lang="en-US" sz="1300"/>
              <a:pPr/>
              <a:t>30</a:t>
            </a:fld>
            <a:endParaRPr lang="en-US" sz="1300"/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AT760 Global Carbon Cycle 2007</a:t>
            </a:r>
          </a:p>
        </p:txBody>
      </p:sp>
      <p:sp>
        <p:nvSpPr>
          <p:cNvPr id="8397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Scott Denning CSU ATS</a:t>
            </a:r>
          </a:p>
        </p:txBody>
      </p:sp>
      <p:sp>
        <p:nvSpPr>
          <p:cNvPr id="839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88234C7-0EEE-9643-A3AF-5BF558DFC40C}" type="slidenum">
              <a:rPr lang="en-US" sz="1300"/>
              <a:pPr/>
              <a:t>31</a:t>
            </a:fld>
            <a:endParaRPr lang="en-US" sz="1300"/>
          </a:p>
        </p:txBody>
      </p:sp>
      <p:sp>
        <p:nvSpPr>
          <p:cNvPr id="839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AT760 Global Carbon Cycle 2007</a:t>
            </a:r>
          </a:p>
        </p:txBody>
      </p:sp>
      <p:sp>
        <p:nvSpPr>
          <p:cNvPr id="860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Scott Denning CSU ATS</a:t>
            </a:r>
          </a:p>
        </p:txBody>
      </p:sp>
      <p:sp>
        <p:nvSpPr>
          <p:cNvPr id="860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722D2E8-6397-BC4C-B721-D24811219B44}" type="slidenum">
              <a:rPr lang="en-US" sz="1300"/>
              <a:pPr/>
              <a:t>32</a:t>
            </a:fld>
            <a:endParaRPr lang="en-US" sz="1300"/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AT760 Global Carbon Cycle 2007</a:t>
            </a:r>
          </a:p>
        </p:txBody>
      </p:sp>
      <p:sp>
        <p:nvSpPr>
          <p:cNvPr id="8806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Scott Denning CSU ATS</a:t>
            </a:r>
          </a:p>
        </p:txBody>
      </p:sp>
      <p:sp>
        <p:nvSpPr>
          <p:cNvPr id="880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A821C4-C959-424F-AFBC-8920FDAA6F91}" type="slidenum">
              <a:rPr lang="en-US" sz="1300"/>
              <a:pPr/>
              <a:t>33</a:t>
            </a:fld>
            <a:endParaRPr lang="en-US" sz="1300"/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AT760 Global Carbon Cycle 2007</a:t>
            </a:r>
          </a:p>
        </p:txBody>
      </p:sp>
      <p:sp>
        <p:nvSpPr>
          <p:cNvPr id="9011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Scott Denning CSU ATS</a:t>
            </a:r>
          </a:p>
        </p:txBody>
      </p:sp>
      <p:sp>
        <p:nvSpPr>
          <p:cNvPr id="901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ED120D-9550-4042-8D18-9F470C793B05}" type="slidenum">
              <a:rPr lang="en-US" sz="1300"/>
              <a:pPr/>
              <a:t>34</a:t>
            </a:fld>
            <a:endParaRPr lang="en-US" sz="1300"/>
          </a:p>
        </p:txBody>
      </p:sp>
      <p:sp>
        <p:nvSpPr>
          <p:cNvPr id="901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AT760 Global Carbon Cycle 2007</a:t>
            </a:r>
          </a:p>
        </p:txBody>
      </p:sp>
      <p:sp>
        <p:nvSpPr>
          <p:cNvPr id="9216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Scott Denning CSU ATS</a:t>
            </a:r>
          </a:p>
        </p:txBody>
      </p:sp>
      <p:sp>
        <p:nvSpPr>
          <p:cNvPr id="921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87E8BA-2FD3-224C-A3E0-E5DE80700ABC}" type="slidenum">
              <a:rPr lang="en-US" sz="1300"/>
              <a:pPr/>
              <a:t>35</a:t>
            </a:fld>
            <a:endParaRPr lang="en-US" sz="1300"/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AT760 Global Carbon Cycle 2007</a:t>
            </a:r>
          </a:p>
        </p:txBody>
      </p:sp>
      <p:sp>
        <p:nvSpPr>
          <p:cNvPr id="9421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Scott Denning CSU ATS</a:t>
            </a:r>
          </a:p>
        </p:txBody>
      </p:sp>
      <p:sp>
        <p:nvSpPr>
          <p:cNvPr id="942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CACE7C1-20F7-1D4B-9E03-6E8F02223A6F}" type="slidenum">
              <a:rPr lang="en-US" sz="1300"/>
              <a:pPr/>
              <a:t>36</a:t>
            </a:fld>
            <a:endParaRPr lang="en-US" sz="1300"/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AT760 Global Carbon Cycle 2007</a:t>
            </a:r>
          </a:p>
        </p:txBody>
      </p:sp>
      <p:sp>
        <p:nvSpPr>
          <p:cNvPr id="9625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Scott Denning CSU ATS</a:t>
            </a:r>
          </a:p>
        </p:txBody>
      </p:sp>
      <p:sp>
        <p:nvSpPr>
          <p:cNvPr id="962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47E135E-9884-AD4D-9B19-6EA05CE629C7}" type="slidenum">
              <a:rPr lang="en-US" sz="1300"/>
              <a:pPr/>
              <a:t>37</a:t>
            </a:fld>
            <a:endParaRPr lang="en-US" sz="1300"/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AT760 Global Carbon Cycle 2007</a:t>
            </a:r>
          </a:p>
        </p:txBody>
      </p:sp>
      <p:sp>
        <p:nvSpPr>
          <p:cNvPr id="245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Scott Denning CSU ATS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288D993-EA34-4244-9344-CECB3C1144A8}" type="slidenum">
              <a:rPr lang="en-US" sz="1300"/>
              <a:pPr/>
              <a:t>4</a:t>
            </a:fld>
            <a:endParaRPr lang="en-US" sz="1300"/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AT760 Global Carbon Cycle 2007</a:t>
            </a:r>
          </a:p>
        </p:txBody>
      </p:sp>
      <p:sp>
        <p:nvSpPr>
          <p:cNvPr id="2662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Scott Denning CSU ATS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346218A-A39A-CE4D-B5B7-CFC72E1E4637}" type="slidenum">
              <a:rPr lang="en-US" sz="1300"/>
              <a:pPr/>
              <a:t>5</a:t>
            </a:fld>
            <a:endParaRPr lang="en-US" sz="1300"/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AT760 Global Carbon Cycle 2007</a:t>
            </a:r>
          </a:p>
        </p:txBody>
      </p:sp>
      <p:sp>
        <p:nvSpPr>
          <p:cNvPr id="2867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Scott Denning CSU ATS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F8CB390-20C7-B34B-BD62-96ABB3B93ED1}" type="slidenum">
              <a:rPr lang="en-US" sz="1300"/>
              <a:pPr/>
              <a:t>6</a:t>
            </a:fld>
            <a:endParaRPr lang="en-US" sz="130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AT760 Global Carbon Cycle 2007</a:t>
            </a:r>
          </a:p>
        </p:txBody>
      </p:sp>
      <p:sp>
        <p:nvSpPr>
          <p:cNvPr id="307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Scott Denning CSU ATS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11A3A76-9202-EE4D-9929-54F63B17FE4A}" type="slidenum">
              <a:rPr lang="en-US" sz="1300"/>
              <a:pPr/>
              <a:t>7</a:t>
            </a:fld>
            <a:endParaRPr lang="en-US" sz="1300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AT760 Global Carbon Cycle 2007</a:t>
            </a:r>
          </a:p>
        </p:txBody>
      </p:sp>
      <p:sp>
        <p:nvSpPr>
          <p:cNvPr id="3277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Scott Denning CSU ATS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0D99344-E896-6842-8651-477D6A62D581}" type="slidenum">
              <a:rPr lang="en-US" sz="1300"/>
              <a:pPr/>
              <a:t>8</a:t>
            </a:fld>
            <a:endParaRPr lang="en-US" sz="1300"/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AT760 Global Carbon Cycle 2007</a:t>
            </a:r>
          </a:p>
        </p:txBody>
      </p:sp>
      <p:sp>
        <p:nvSpPr>
          <p:cNvPr id="348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Scott Denning CSU ATS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DE7E95F-D3B7-0045-867C-553115507797}" type="slidenum">
              <a:rPr lang="en-US" sz="1300"/>
              <a:pPr/>
              <a:t>9</a:t>
            </a:fld>
            <a:endParaRPr lang="en-US" sz="1300"/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2B105-F88C-7049-B590-167A17795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44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40D36-F6DF-0C48-899C-F71F71B41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2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4C944-13F6-AB40-A43D-A4234FC2E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49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8B99D-3015-5442-9B13-643DBBF22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21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EF8F2-A527-164F-8A90-AB086F238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7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84506-C3BB-674D-89FC-F8FA13495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7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632BF-19C6-844B-864C-907D35413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1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C7434-31E6-CC4C-944C-308989F51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3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DEE33-18C1-6149-9688-F512FD1E8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7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AC8DE-8F13-3A4D-9225-B56DD2972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79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BBEAF-92C5-AB43-9F3C-3ECDB7D6A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0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F848C-9492-264E-A1F2-814913620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47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CCA8F-C13B-F94E-9041-A467D28B1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7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1D42DD0-F1F8-F04B-B08E-AA8CB4C56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9.png"/><Relationship Id="rId6" Type="http://schemas.openxmlformats.org/officeDocument/2006/relationships/oleObject" Target="../embeddings/oleObject3.bin"/><Relationship Id="rId7" Type="http://schemas.openxmlformats.org/officeDocument/2006/relationships/image" Target="../media/image10.png"/><Relationship Id="rId8" Type="http://schemas.openxmlformats.org/officeDocument/2006/relationships/oleObject" Target="../embeddings/oleObject4.bin"/><Relationship Id="rId9" Type="http://schemas.openxmlformats.org/officeDocument/2006/relationships/image" Target="../media/image11.png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oleObject" Target="../embeddings/oleObject10.bin"/><Relationship Id="rId13" Type="http://schemas.openxmlformats.org/officeDocument/2006/relationships/oleObject" Target="../embeddings/oleObject11.bin"/><Relationship Id="rId14" Type="http://schemas.openxmlformats.org/officeDocument/2006/relationships/image" Target="../media/image1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3.png"/><Relationship Id="rId6" Type="http://schemas.openxmlformats.org/officeDocument/2006/relationships/oleObject" Target="../embeddings/oleObject7.bin"/><Relationship Id="rId7" Type="http://schemas.openxmlformats.org/officeDocument/2006/relationships/image" Target="../media/image14.png"/><Relationship Id="rId8" Type="http://schemas.openxmlformats.org/officeDocument/2006/relationships/oleObject" Target="../embeddings/oleObject8.bin"/><Relationship Id="rId9" Type="http://schemas.openxmlformats.org/officeDocument/2006/relationships/image" Target="../media/image15.png"/><Relationship Id="rId10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7.png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5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9.png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8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png"/><Relationship Id="rId12" Type="http://schemas.openxmlformats.org/officeDocument/2006/relationships/oleObject" Target="../embeddings/oleObject18.bin"/><Relationship Id="rId13" Type="http://schemas.openxmlformats.org/officeDocument/2006/relationships/image" Target="../media/image3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31.png"/><Relationship Id="rId6" Type="http://schemas.openxmlformats.org/officeDocument/2006/relationships/oleObject" Target="../embeddings/oleObject15.bin"/><Relationship Id="rId7" Type="http://schemas.openxmlformats.org/officeDocument/2006/relationships/image" Target="../media/image32.png"/><Relationship Id="rId8" Type="http://schemas.openxmlformats.org/officeDocument/2006/relationships/oleObject" Target="../embeddings/oleObject16.bin"/><Relationship Id="rId9" Type="http://schemas.openxmlformats.org/officeDocument/2006/relationships/image" Target="../media/image33.png"/><Relationship Id="rId10" Type="http://schemas.openxmlformats.org/officeDocument/2006/relationships/oleObject" Target="../embeddings/oleObject1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36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37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38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39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40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41.png"/><Relationship Id="rId6" Type="http://schemas.openxmlformats.org/officeDocument/2006/relationships/oleObject" Target="../embeddings/oleObject25.bin"/><Relationship Id="rId7" Type="http://schemas.openxmlformats.org/officeDocument/2006/relationships/image" Target="../media/image42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81000"/>
            <a:ext cx="8574088" cy="230663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Photosynthesis, Transpiration, and Surface Energy Balance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352800"/>
            <a:ext cx="7010400" cy="1752600"/>
          </a:xfrm>
        </p:spPr>
        <p:txBody>
          <a:bodyPr/>
          <a:lstStyle/>
          <a:p>
            <a:pPr algn="l"/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Please read </a:t>
            </a:r>
            <a:endParaRPr lang="en-US" dirty="0" smtClean="0">
              <a:latin typeface="Arial Rounded MT Bold"/>
              <a:ea typeface="ＭＳ Ｐゴシック" charset="0"/>
              <a:cs typeface="Arial Rounded MT Bold"/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latin typeface="Arial Rounded MT Bold"/>
                <a:ea typeface="ＭＳ Ｐゴシック" charset="0"/>
                <a:cs typeface="Arial Rounded MT Bold"/>
              </a:rPr>
              <a:t>Denning (</a:t>
            </a: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1993, unpublished</a:t>
            </a:r>
            <a:r>
              <a:rPr lang="en-US" dirty="0" smtClean="0">
                <a:latin typeface="Arial Rounded MT Bold"/>
                <a:ea typeface="ＭＳ Ｐゴシック" charset="0"/>
                <a:cs typeface="Arial Rounded MT Bold"/>
              </a:rPr>
              <a:t>)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err="1" smtClean="0">
                <a:latin typeface="Arial Rounded MT Bold"/>
                <a:ea typeface="ＭＳ Ｐゴシック" charset="0"/>
                <a:cs typeface="Arial Rounded MT Bold"/>
              </a:rPr>
              <a:t>Bonan</a:t>
            </a:r>
            <a:r>
              <a:rPr lang="en-US" dirty="0" smtClean="0">
                <a:latin typeface="Arial Rounded MT Bold"/>
                <a:ea typeface="ＭＳ Ｐゴシック" charset="0"/>
                <a:cs typeface="Arial Rounded MT Bold"/>
              </a:rPr>
              <a:t> Chapter on Photosynthesis</a:t>
            </a:r>
            <a:endParaRPr lang="en-US" dirty="0">
              <a:latin typeface="Arial Rounded MT Bold"/>
              <a:ea typeface="ＭＳ Ｐゴシック" charset="0"/>
              <a:cs typeface="Arial Rounded MT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>
                <a:latin typeface="Arial Rounded MT Bold"/>
                <a:ea typeface="ＭＳ Ｐゴシック" charset="0"/>
                <a:cs typeface="Arial Rounded MT Bold"/>
              </a:rPr>
              <a:t>Michaelis-Menten</a:t>
            </a: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 Kinetics</a:t>
            </a: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2057400" y="3886200"/>
          <a:ext cx="43148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5" name="Image" r:id="rId4" imgW="2409755" imgH="644735" progId="Photoshop.Image.5">
                  <p:embed/>
                </p:oleObj>
              </mc:Choice>
              <mc:Fallback>
                <p:oleObj name="Image" r:id="rId4" imgW="2409755" imgH="644735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6410" b="20770"/>
                      <a:stretch>
                        <a:fillRect/>
                      </a:stretch>
                    </p:blipFill>
                    <p:spPr bwMode="auto">
                      <a:xfrm>
                        <a:off x="2057400" y="3886200"/>
                        <a:ext cx="43148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843" name="Group 12"/>
          <p:cNvGrpSpPr>
            <a:grpSpLocks/>
          </p:cNvGrpSpPr>
          <p:nvPr/>
        </p:nvGrpSpPr>
        <p:grpSpPr bwMode="auto">
          <a:xfrm>
            <a:off x="441325" y="1066800"/>
            <a:ext cx="7483475" cy="1014413"/>
            <a:chOff x="278" y="672"/>
            <a:chExt cx="4714" cy="639"/>
          </a:xfrm>
        </p:grpSpPr>
        <p:graphicFrame>
          <p:nvGraphicFramePr>
            <p:cNvPr id="35856" name="Object 5"/>
            <p:cNvGraphicFramePr>
              <a:graphicFrameLocks noChangeAspect="1"/>
            </p:cNvGraphicFramePr>
            <p:nvPr/>
          </p:nvGraphicFramePr>
          <p:xfrm>
            <a:off x="2832" y="672"/>
            <a:ext cx="2160" cy="6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86" name="Image" r:id="rId6" imgW="2162835" imgH="640081" progId="Photoshop.Image.5">
                    <p:embed/>
                  </p:oleObj>
                </mc:Choice>
                <mc:Fallback>
                  <p:oleObj name="Image" r:id="rId6" imgW="2162835" imgH="640081" progId="Photoshop.Image.5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2" y="672"/>
                          <a:ext cx="2160" cy="6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857" name="Text Box 9"/>
            <p:cNvSpPr txBox="1">
              <a:spLocks noChangeArrowheads="1"/>
            </p:cNvSpPr>
            <p:nvPr/>
          </p:nvSpPr>
          <p:spPr bwMode="auto">
            <a:xfrm>
              <a:off x="278" y="816"/>
              <a:ext cx="230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Consider catalyzed reaction:</a:t>
              </a:r>
            </a:p>
          </p:txBody>
        </p:sp>
      </p:grpSp>
      <p:grpSp>
        <p:nvGrpSpPr>
          <p:cNvPr id="35844" name="Group 18"/>
          <p:cNvGrpSpPr>
            <a:grpSpLocks/>
          </p:cNvGrpSpPr>
          <p:nvPr/>
        </p:nvGrpSpPr>
        <p:grpSpPr bwMode="auto">
          <a:xfrm>
            <a:off x="176213" y="2286000"/>
            <a:ext cx="7977187" cy="457200"/>
            <a:chOff x="111" y="1440"/>
            <a:chExt cx="5025" cy="288"/>
          </a:xfrm>
        </p:grpSpPr>
        <p:graphicFrame>
          <p:nvGraphicFramePr>
            <p:cNvPr id="35854" name="Object 4"/>
            <p:cNvGraphicFramePr>
              <a:graphicFrameLocks noChangeAspect="1"/>
            </p:cNvGraphicFramePr>
            <p:nvPr/>
          </p:nvGraphicFramePr>
          <p:xfrm>
            <a:off x="4176" y="1488"/>
            <a:ext cx="960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87" name="Image" r:id="rId8" imgW="1312167" imgH="521275" progId="Photoshop.Image.5">
                    <p:embed/>
                  </p:oleObj>
                </mc:Choice>
                <mc:Fallback>
                  <p:oleObj name="Image" r:id="rId8" imgW="1312167" imgH="521275" progId="Photoshop.Image.5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6183" t="32654" r="19083" b="26530"/>
                        <a:stretch>
                          <a:fillRect/>
                        </a:stretch>
                      </p:blipFill>
                      <p:spPr bwMode="auto">
                        <a:xfrm>
                          <a:off x="4176" y="1488"/>
                          <a:ext cx="960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111" y="1440"/>
              <a:ext cx="38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Rate of product formation </a:t>
              </a:r>
              <a:r>
                <a:rPr lang="en-US">
                  <a:solidFill>
                    <a:srgbClr val="FF0000"/>
                  </a:solidFill>
                </a:rPr>
                <a:t>depends only on [ES]</a:t>
              </a:r>
            </a:p>
          </p:txBody>
        </p:sp>
      </p:grpSp>
      <p:graphicFrame>
        <p:nvGraphicFramePr>
          <p:cNvPr id="35845" name="Object 3"/>
          <p:cNvGraphicFramePr>
            <a:graphicFrameLocks noChangeAspect="1"/>
          </p:cNvGraphicFramePr>
          <p:nvPr/>
        </p:nvGraphicFramePr>
        <p:xfrm>
          <a:off x="2667000" y="5562600"/>
          <a:ext cx="4267200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8" name="Image" r:id="rId10" imgW="2382622" imgH="754573" progId="Photoshop.Image.5">
                  <p:embed/>
                </p:oleObj>
              </mc:Choice>
              <mc:Fallback>
                <p:oleObj name="Image" r:id="rId10" imgW="2382622" imgH="754573" progId="Photoshop.Image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562600"/>
                        <a:ext cx="4267200" cy="135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Text Box 13"/>
          <p:cNvSpPr txBox="1">
            <a:spLocks noChangeArrowheads="1"/>
          </p:cNvSpPr>
          <p:nvPr/>
        </p:nvSpPr>
        <p:spPr bwMode="auto">
          <a:xfrm>
            <a:off x="457200" y="5867400"/>
            <a:ext cx="2054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At steady state,</a:t>
            </a:r>
          </a:p>
        </p:txBody>
      </p:sp>
      <p:sp>
        <p:nvSpPr>
          <p:cNvPr id="35847" name="Text Box 15"/>
          <p:cNvSpPr txBox="1">
            <a:spLocks noChangeArrowheads="1"/>
          </p:cNvSpPr>
          <p:nvPr/>
        </p:nvSpPr>
        <p:spPr bwMode="auto">
          <a:xfrm>
            <a:off x="2057400" y="3276600"/>
            <a:ext cx="452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Amount of ES complex depends on</a:t>
            </a:r>
          </a:p>
        </p:txBody>
      </p:sp>
      <p:sp>
        <p:nvSpPr>
          <p:cNvPr id="35848" name="Text Box 16"/>
          <p:cNvSpPr txBox="1">
            <a:spLocks noChangeArrowheads="1"/>
          </p:cNvSpPr>
          <p:nvPr/>
        </p:nvSpPr>
        <p:spPr bwMode="auto">
          <a:xfrm>
            <a:off x="2955925" y="4689475"/>
            <a:ext cx="1504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production</a:t>
            </a:r>
          </a:p>
        </p:txBody>
      </p:sp>
      <p:sp>
        <p:nvSpPr>
          <p:cNvPr id="35849" name="Text Box 17"/>
          <p:cNvSpPr txBox="1">
            <a:spLocks noChangeArrowheads="1"/>
          </p:cNvSpPr>
          <p:nvPr/>
        </p:nvSpPr>
        <p:spPr bwMode="auto">
          <a:xfrm>
            <a:off x="5486400" y="4724400"/>
            <a:ext cx="163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dissociation</a:t>
            </a:r>
          </a:p>
        </p:txBody>
      </p:sp>
      <p:sp>
        <p:nvSpPr>
          <p:cNvPr id="35850" name="Line 19"/>
          <p:cNvSpPr>
            <a:spLocks noChangeShapeType="1"/>
          </p:cNvSpPr>
          <p:nvPr/>
        </p:nvSpPr>
        <p:spPr bwMode="auto">
          <a:xfrm flipV="1">
            <a:off x="3733800" y="4343400"/>
            <a:ext cx="2286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1" name="Line 20"/>
          <p:cNvSpPr>
            <a:spLocks noChangeShapeType="1"/>
          </p:cNvSpPr>
          <p:nvPr/>
        </p:nvSpPr>
        <p:spPr bwMode="auto">
          <a:xfrm flipH="1" flipV="1">
            <a:off x="5715000" y="4343400"/>
            <a:ext cx="5334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2" name="Text Box 21"/>
          <p:cNvSpPr txBox="1">
            <a:spLocks noChangeArrowheads="1"/>
          </p:cNvSpPr>
          <p:nvPr/>
        </p:nvSpPr>
        <p:spPr bwMode="auto">
          <a:xfrm>
            <a:off x="7162800" y="5654675"/>
            <a:ext cx="1752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ja-JP" altLang="en-US" i="1"/>
              <a:t>“</a:t>
            </a:r>
            <a:r>
              <a:rPr lang="en-US" altLang="ja-JP" i="1"/>
              <a:t>Michaelis constant</a:t>
            </a:r>
            <a:r>
              <a:rPr lang="ja-JP" altLang="en-US" i="1"/>
              <a:t>”</a:t>
            </a:r>
            <a:endParaRPr lang="en-US" i="1"/>
          </a:p>
        </p:txBody>
      </p:sp>
      <p:sp>
        <p:nvSpPr>
          <p:cNvPr id="35853" name="Line 22"/>
          <p:cNvSpPr>
            <a:spLocks noChangeShapeType="1"/>
          </p:cNvSpPr>
          <p:nvPr/>
        </p:nvSpPr>
        <p:spPr bwMode="auto">
          <a:xfrm flipH="1">
            <a:off x="6400800" y="6248400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>
                <a:latin typeface="Arial Rounded MT Bold"/>
                <a:ea typeface="ＭＳ Ｐゴシック" charset="0"/>
                <a:cs typeface="Arial Rounded MT Bold"/>
              </a:rPr>
              <a:t>Michaelis-Menten</a:t>
            </a: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 Kinetics (</a:t>
            </a:r>
            <a:r>
              <a:rPr lang="en-US" dirty="0" err="1">
                <a:latin typeface="Arial Rounded MT Bold"/>
                <a:ea typeface="ＭＳ Ｐゴシック" charset="0"/>
                <a:cs typeface="Arial Rounded MT Bold"/>
              </a:rPr>
              <a:t>cont</a:t>
            </a:r>
            <a:r>
              <a:rPr lang="ja-JP" altLang="en-US" dirty="0">
                <a:latin typeface="Arial Rounded MT Bold"/>
                <a:ea typeface="ＭＳ Ｐゴシック" charset="0"/>
                <a:cs typeface="Arial Rounded MT Bold"/>
              </a:rPr>
              <a:t>’</a:t>
            </a: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d)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2209800" y="2649538"/>
          <a:ext cx="447675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1" name="Image" r:id="rId4" imgW="2135399" imgH="411481" progId="Photoshop.Image.5">
                  <p:embed/>
                </p:oleObj>
              </mc:Choice>
              <mc:Fallback>
                <p:oleObj name="Image" r:id="rId4" imgW="2135399" imgH="411481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649538"/>
                        <a:ext cx="4476750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990600" y="5486400"/>
          <a:ext cx="3124200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2" name="Image" r:id="rId6" imgW="1518100" imgH="479878" progId="Photoshop.Image.5">
                  <p:embed/>
                </p:oleObj>
              </mc:Choice>
              <mc:Fallback>
                <p:oleObj name="Image" r:id="rId6" imgW="1518100" imgH="479878" progId="Photoshop.Image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796"/>
                      <a:stretch>
                        <a:fillRect/>
                      </a:stretch>
                    </p:blipFill>
                    <p:spPr bwMode="auto">
                      <a:xfrm>
                        <a:off x="990600" y="5486400"/>
                        <a:ext cx="3124200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5029200" y="5562600"/>
          <a:ext cx="2895600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3" name="Image" r:id="rId8" imgW="1380922" imgH="479878" progId="Photoshop.Image.5">
                  <p:embed/>
                </p:oleObj>
              </mc:Choice>
              <mc:Fallback>
                <p:oleObj name="Image" r:id="rId8" imgW="1380922" imgH="479878" progId="Photoshop.Image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562600"/>
                        <a:ext cx="2895600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893" name="Group 9"/>
          <p:cNvGrpSpPr>
            <a:grpSpLocks/>
          </p:cNvGrpSpPr>
          <p:nvPr/>
        </p:nvGrpSpPr>
        <p:grpSpPr bwMode="auto">
          <a:xfrm>
            <a:off x="5029200" y="1143000"/>
            <a:ext cx="1828800" cy="792163"/>
            <a:chOff x="1728" y="624"/>
            <a:chExt cx="1152" cy="499"/>
          </a:xfrm>
        </p:grpSpPr>
        <p:graphicFrame>
          <p:nvGraphicFramePr>
            <p:cNvPr id="37900" name="Object 6"/>
            <p:cNvGraphicFramePr>
              <a:graphicFrameLocks noChangeAspect="1"/>
            </p:cNvGraphicFramePr>
            <p:nvPr/>
          </p:nvGraphicFramePr>
          <p:xfrm>
            <a:off x="1728" y="720"/>
            <a:ext cx="328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44" name="Image" r:id="rId10" imgW="2382622" imgH="754573" progId="Photoshop.Image.5">
                    <p:embed/>
                  </p:oleObj>
                </mc:Choice>
                <mc:Fallback>
                  <p:oleObj name="Image" r:id="rId10" imgW="2382622" imgH="754573" progId="Photoshop.Image.5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7440" t="28203" r="80357" b="43596"/>
                        <a:stretch>
                          <a:fillRect/>
                        </a:stretch>
                      </p:blipFill>
                      <p:spPr bwMode="auto">
                        <a:xfrm>
                          <a:off x="1728" y="720"/>
                          <a:ext cx="328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01" name="Object 7"/>
            <p:cNvGraphicFramePr>
              <a:graphicFrameLocks noChangeAspect="1"/>
            </p:cNvGraphicFramePr>
            <p:nvPr/>
          </p:nvGraphicFramePr>
          <p:xfrm>
            <a:off x="2112" y="624"/>
            <a:ext cx="768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45" name="Image" r:id="rId12" imgW="2382622" imgH="754573" progId="Photoshop.Image.5">
                    <p:embed/>
                  </p:oleObj>
                </mc:Choice>
                <mc:Fallback>
                  <p:oleObj name="Image" r:id="rId12" imgW="2382622" imgH="754573" progId="Photoshop.Image.5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64285" t="14688" r="7143" b="26674"/>
                        <a:stretch>
                          <a:fillRect/>
                        </a:stretch>
                      </p:blipFill>
                      <p:spPr bwMode="auto">
                        <a:xfrm>
                          <a:off x="2112" y="624"/>
                          <a:ext cx="768" cy="4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894" name="Text Box 10"/>
          <p:cNvSpPr txBox="1">
            <a:spLocks noChangeArrowheads="1"/>
          </p:cNvSpPr>
          <p:nvPr/>
        </p:nvSpPr>
        <p:spPr bwMode="auto">
          <a:xfrm>
            <a:off x="1279525" y="1260475"/>
            <a:ext cx="3425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Steady-state amount of ES</a:t>
            </a:r>
          </a:p>
        </p:txBody>
      </p:sp>
      <p:sp>
        <p:nvSpPr>
          <p:cNvPr id="37895" name="Text Box 11"/>
          <p:cNvSpPr txBox="1">
            <a:spLocks noChangeArrowheads="1"/>
          </p:cNvSpPr>
          <p:nvPr/>
        </p:nvSpPr>
        <p:spPr bwMode="auto">
          <a:xfrm>
            <a:off x="1431925" y="2209800"/>
            <a:ext cx="6246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Define </a:t>
            </a:r>
            <a:r>
              <a:rPr lang="en-US" i="1">
                <a:solidFill>
                  <a:srgbClr val="FF0000"/>
                </a:solidFill>
              </a:rPr>
              <a:t>total</a:t>
            </a:r>
            <a:r>
              <a:rPr lang="en-US"/>
              <a:t> amount of enzyme </a:t>
            </a:r>
            <a:r>
              <a:rPr lang="en-US">
                <a:solidFill>
                  <a:srgbClr val="FF0000"/>
                </a:solidFill>
              </a:rPr>
              <a:t>E</a:t>
            </a:r>
            <a:r>
              <a:rPr lang="en-US" baseline="-25000">
                <a:solidFill>
                  <a:srgbClr val="FF0000"/>
                </a:solidFill>
              </a:rPr>
              <a:t>T</a:t>
            </a:r>
            <a:r>
              <a:rPr lang="en-US"/>
              <a:t> = E + ES, then</a:t>
            </a:r>
          </a:p>
        </p:txBody>
      </p:sp>
      <p:grpSp>
        <p:nvGrpSpPr>
          <p:cNvPr id="37896" name="Group 13"/>
          <p:cNvGrpSpPr>
            <a:grpSpLocks/>
          </p:cNvGrpSpPr>
          <p:nvPr/>
        </p:nvGrpSpPr>
        <p:grpSpPr bwMode="auto">
          <a:xfrm>
            <a:off x="1752600" y="3657600"/>
            <a:ext cx="5257800" cy="1177925"/>
            <a:chOff x="1392" y="2352"/>
            <a:chExt cx="3312" cy="742"/>
          </a:xfrm>
        </p:grpSpPr>
        <p:graphicFrame>
          <p:nvGraphicFramePr>
            <p:cNvPr id="37898" name="Object 5"/>
            <p:cNvGraphicFramePr>
              <a:graphicFrameLocks noChangeAspect="1"/>
            </p:cNvGraphicFramePr>
            <p:nvPr/>
          </p:nvGraphicFramePr>
          <p:xfrm>
            <a:off x="2448" y="2352"/>
            <a:ext cx="2256" cy="7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46" name="Image" r:id="rId13" imgW="2149117" imgH="562286" progId="Photoshop.Image.5">
                    <p:embed/>
                  </p:oleObj>
                </mc:Choice>
                <mc:Fallback>
                  <p:oleObj name="Image" r:id="rId13" imgW="2149117" imgH="562286" progId="Photoshop.Image.5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20508"/>
                        <a:stretch>
                          <a:fillRect/>
                        </a:stretch>
                      </p:blipFill>
                      <p:spPr bwMode="auto">
                        <a:xfrm>
                          <a:off x="2448" y="2352"/>
                          <a:ext cx="2256" cy="7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899" name="Text Box 12"/>
            <p:cNvSpPr txBox="1">
              <a:spLocks noChangeArrowheads="1"/>
            </p:cNvSpPr>
            <p:nvPr/>
          </p:nvSpPr>
          <p:spPr bwMode="auto">
            <a:xfrm>
              <a:off x="1392" y="2592"/>
              <a:ext cx="11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Solve for ES:</a:t>
              </a:r>
            </a:p>
          </p:txBody>
        </p:sp>
      </p:grpSp>
      <p:sp>
        <p:nvSpPr>
          <p:cNvPr id="37897" name="Text Box 14"/>
          <p:cNvSpPr txBox="1">
            <a:spLocks noChangeArrowheads="1"/>
          </p:cNvSpPr>
          <p:nvPr/>
        </p:nvSpPr>
        <p:spPr bwMode="auto">
          <a:xfrm>
            <a:off x="1447800" y="4876800"/>
            <a:ext cx="6135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Finally, </a:t>
            </a:r>
            <a:r>
              <a:rPr lang="en-US">
                <a:solidFill>
                  <a:srgbClr val="FF0000"/>
                </a:solidFill>
              </a:rPr>
              <a:t>rate of production of product</a:t>
            </a:r>
            <a:r>
              <a:rPr lang="en-US"/>
              <a:t> is given by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>
                <a:latin typeface="Arial Rounded MT Bold"/>
                <a:ea typeface="ＭＳ Ｐゴシック" charset="0"/>
                <a:cs typeface="Arial Rounded MT Bold"/>
              </a:rPr>
              <a:t>Michaelis-Menten</a:t>
            </a: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 Kinetics (</a:t>
            </a:r>
            <a:r>
              <a:rPr lang="en-US" dirty="0" err="1">
                <a:latin typeface="Arial Rounded MT Bold"/>
                <a:ea typeface="ＭＳ Ｐゴシック" charset="0"/>
                <a:cs typeface="Arial Rounded MT Bold"/>
              </a:rPr>
              <a:t>cont</a:t>
            </a:r>
            <a:r>
              <a:rPr lang="ja-JP" altLang="en-US" dirty="0">
                <a:latin typeface="Arial Rounded MT Bold"/>
                <a:ea typeface="ＭＳ Ｐゴシック" charset="0"/>
                <a:cs typeface="Arial Rounded MT Bold"/>
              </a:rPr>
              <a:t>’</a:t>
            </a: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d)</a:t>
            </a:r>
          </a:p>
        </p:txBody>
      </p:sp>
      <p:sp>
        <p:nvSpPr>
          <p:cNvPr id="399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15000" y="1219200"/>
            <a:ext cx="3200400" cy="4953000"/>
          </a:xfrm>
        </p:spPr>
        <p:txBody>
          <a:bodyPr/>
          <a:lstStyle/>
          <a:p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As substrate concentration increases, reaction speeds up</a:t>
            </a:r>
          </a:p>
          <a:p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When [S] &gt;&gt; K</a:t>
            </a:r>
            <a:r>
              <a:rPr lang="en-US" sz="2000" baseline="-25000">
                <a:latin typeface="Arial Rounded MT Bold"/>
                <a:ea typeface="ＭＳ Ｐゴシック" charset="0"/>
                <a:cs typeface="Arial Rounded MT Bold"/>
              </a:rPr>
              <a:t>m </a:t>
            </a:r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active sites are saturated, and V approaches V</a:t>
            </a:r>
            <a:r>
              <a:rPr lang="en-US" sz="2000" baseline="-25000">
                <a:latin typeface="Arial Rounded MT Bold"/>
                <a:ea typeface="ＭＳ Ｐゴシック" charset="0"/>
                <a:cs typeface="Arial Rounded MT Bold"/>
              </a:rPr>
              <a:t>max</a:t>
            </a:r>
            <a:endParaRPr lang="en-US" sz="2000">
              <a:latin typeface="Arial Rounded MT Bold"/>
              <a:ea typeface="ＭＳ Ｐゴシック" charset="0"/>
              <a:cs typeface="Arial Rounded MT Bold"/>
            </a:endParaRPr>
          </a:p>
          <a:p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Recall V</a:t>
            </a:r>
            <a:r>
              <a:rPr lang="en-US" sz="2000" baseline="-25000">
                <a:latin typeface="Arial Rounded MT Bold"/>
                <a:ea typeface="ＭＳ Ｐゴシック" charset="0"/>
                <a:cs typeface="Arial Rounded MT Bold"/>
              </a:rPr>
              <a:t>max</a:t>
            </a:r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 is proportional to E</a:t>
            </a:r>
            <a:r>
              <a:rPr lang="en-US" sz="2000" baseline="-25000">
                <a:latin typeface="Arial Rounded MT Bold"/>
                <a:ea typeface="ＭＳ Ｐゴシック" charset="0"/>
                <a:cs typeface="Arial Rounded MT Bold"/>
              </a:rPr>
              <a:t>T</a:t>
            </a:r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, the total amount of enzyme present</a:t>
            </a:r>
            <a:endParaRPr lang="en-US" sz="2000" baseline="-25000">
              <a:latin typeface="Arial Rounded MT Bold"/>
              <a:ea typeface="ＭＳ Ｐゴシック" charset="0"/>
              <a:cs typeface="Arial Rounded MT Bold"/>
            </a:endParaRPr>
          </a:p>
        </p:txBody>
      </p:sp>
      <p:pic>
        <p:nvPicPr>
          <p:cNvPr id="39939" name="Picture 5" descr="MichaelisMent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74863"/>
            <a:ext cx="5257800" cy="45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940" name="Object 2"/>
          <p:cNvGraphicFramePr>
            <a:graphicFrameLocks noChangeAspect="1"/>
          </p:cNvGraphicFramePr>
          <p:nvPr/>
        </p:nvGraphicFramePr>
        <p:xfrm>
          <a:off x="1981200" y="1281113"/>
          <a:ext cx="2895600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0" name="Image" r:id="rId5" imgW="1380922" imgH="479878" progId="Photoshop.Image.5">
                  <p:embed/>
                </p:oleObj>
              </mc:Choice>
              <mc:Fallback>
                <p:oleObj name="Image" r:id="rId5" imgW="1380922" imgH="479878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281113"/>
                        <a:ext cx="2895600" cy="100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Energy and ATP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990600"/>
            <a:ext cx="4114800" cy="4876800"/>
          </a:xfrm>
        </p:spPr>
        <p:txBody>
          <a:bodyPr/>
          <a:lstStyle/>
          <a:p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Many biological reactions consume energy … </a:t>
            </a:r>
            <a:r>
              <a:rPr lang="ja-JP" altLang="en-US" sz="20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“</a:t>
            </a:r>
            <a:r>
              <a:rPr lang="en-US" altLang="ja-JP" sz="20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driven uphill</a:t>
            </a:r>
            <a:r>
              <a:rPr lang="ja-JP" altLang="en-US" sz="20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”</a:t>
            </a:r>
            <a:r>
              <a:rPr lang="en-US" altLang="ja-JP" sz="20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 away from chemical equilibrium!</a:t>
            </a:r>
          </a:p>
          <a:p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This requires </a:t>
            </a:r>
            <a:r>
              <a:rPr lang="en-US" sz="20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energy storage</a:t>
            </a:r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 and later recovery</a:t>
            </a:r>
          </a:p>
          <a:p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ATP is the </a:t>
            </a:r>
            <a:r>
              <a:rPr lang="ja-JP" altLang="en-US" sz="20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“</a:t>
            </a:r>
            <a:r>
              <a:rPr lang="en-US" altLang="ja-JP" sz="20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currency</a:t>
            </a:r>
            <a:r>
              <a:rPr lang="ja-JP" altLang="en-US" sz="20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”</a:t>
            </a:r>
            <a:r>
              <a:rPr lang="en-US" altLang="ja-JP" sz="2000">
                <a:latin typeface="Arial Rounded MT Bold"/>
                <a:ea typeface="ＭＳ Ｐゴシック" charset="0"/>
                <a:cs typeface="Arial Rounded MT Bold"/>
              </a:rPr>
              <a:t> of energy in the biosphere</a:t>
            </a:r>
          </a:p>
          <a:p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Allows energy to be </a:t>
            </a:r>
            <a:r>
              <a:rPr lang="en-US" sz="20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stored, transported, and recovered</a:t>
            </a:r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 </a:t>
            </a:r>
          </a:p>
        </p:txBody>
      </p:sp>
      <p:pic>
        <p:nvPicPr>
          <p:cNvPr id="41987" name="Picture 5" descr="AT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200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988" name="Object 2"/>
          <p:cNvGraphicFramePr>
            <a:graphicFrameLocks noChangeAspect="1"/>
          </p:cNvGraphicFramePr>
          <p:nvPr/>
        </p:nvGraphicFramePr>
        <p:xfrm>
          <a:off x="0" y="4486275"/>
          <a:ext cx="464820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0" name="Image" r:id="rId5" imgW="3081926" imgH="384098" progId="Photoshop.Image.5">
                  <p:embed/>
                </p:oleObj>
              </mc:Choice>
              <mc:Fallback>
                <p:oleObj name="Image" r:id="rId5" imgW="3081926" imgH="384098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486275"/>
                        <a:ext cx="4648200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9" name="Text Box 7"/>
          <p:cNvSpPr txBox="1">
            <a:spLocks noChangeArrowheads="1"/>
          </p:cNvSpPr>
          <p:nvPr/>
        </p:nvSpPr>
        <p:spPr bwMode="auto">
          <a:xfrm>
            <a:off x="609600" y="5105400"/>
            <a:ext cx="36734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i="1">
                <a:solidFill>
                  <a:srgbClr val="FF0000"/>
                </a:solidFill>
              </a:rPr>
              <a:t>Coupling ATP hydrolysis to another increases the equilibrium constant by 10</a:t>
            </a:r>
            <a:r>
              <a:rPr lang="en-US" i="1" baseline="300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1990" name="Text Box 8"/>
          <p:cNvSpPr txBox="1">
            <a:spLocks noChangeArrowheads="1"/>
          </p:cNvSpPr>
          <p:nvPr/>
        </p:nvSpPr>
        <p:spPr bwMode="auto">
          <a:xfrm>
            <a:off x="974725" y="1568450"/>
            <a:ext cx="1098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 b="1">
                <a:solidFill>
                  <a:srgbClr val="FF0000"/>
                </a:solidFill>
              </a:rPr>
              <a:t>ATP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Oxidation and Reduction</a:t>
            </a:r>
          </a:p>
        </p:txBody>
      </p:sp>
      <p:sp>
        <p:nvSpPr>
          <p:cNvPr id="4403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1371600"/>
            <a:ext cx="4800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Oxidation involves a </a:t>
            </a:r>
            <a:r>
              <a:rPr lang="ja-JP" altLang="en-US" sz="2000">
                <a:latin typeface="Arial Rounded MT Bold"/>
                <a:ea typeface="ＭＳ Ｐゴシック" charset="0"/>
                <a:cs typeface="Arial Rounded MT Bold"/>
              </a:rPr>
              <a:t>“</a:t>
            </a:r>
            <a:r>
              <a:rPr lang="en-US" altLang="ja-JP" sz="2000">
                <a:latin typeface="Arial Rounded MT Bold"/>
                <a:ea typeface="ＭＳ Ｐゴシック" charset="0"/>
                <a:cs typeface="Arial Rounded MT Bold"/>
              </a:rPr>
              <a:t>donor</a:t>
            </a:r>
            <a:r>
              <a:rPr lang="ja-JP" altLang="en-US" sz="2000">
                <a:latin typeface="Arial Rounded MT Bold"/>
                <a:ea typeface="ＭＳ Ｐゴシック" charset="0"/>
                <a:cs typeface="Arial Rounded MT Bold"/>
              </a:rPr>
              <a:t>”</a:t>
            </a:r>
            <a:r>
              <a:rPr lang="en-US" altLang="ja-JP" sz="2000">
                <a:latin typeface="Arial Rounded MT Bold"/>
                <a:ea typeface="ＭＳ Ｐゴシック" charset="0"/>
                <a:cs typeface="Arial Rounded MT Bold"/>
              </a:rPr>
              <a:t> species which loses an electron, becoming positively charged or </a:t>
            </a:r>
            <a:r>
              <a:rPr lang="ja-JP" altLang="en-US" sz="2000">
                <a:latin typeface="Arial Rounded MT Bold"/>
                <a:ea typeface="ＭＳ Ｐゴシック" charset="0"/>
                <a:cs typeface="Arial Rounded MT Bold"/>
              </a:rPr>
              <a:t>“</a:t>
            </a:r>
            <a:r>
              <a:rPr lang="en-US" altLang="ja-JP" sz="20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oxidized</a:t>
            </a:r>
            <a:r>
              <a:rPr lang="ja-JP" altLang="en-US" sz="2000">
                <a:latin typeface="Arial Rounded MT Bold"/>
                <a:ea typeface="ＭＳ Ｐゴシック" charset="0"/>
                <a:cs typeface="Arial Rounded MT Bold"/>
              </a:rPr>
              <a:t>”</a:t>
            </a:r>
            <a:endParaRPr lang="en-US" altLang="ja-JP" sz="2000">
              <a:latin typeface="Arial Rounded MT Bold"/>
              <a:ea typeface="ＭＳ Ｐゴシック" charset="0"/>
              <a:cs typeface="Arial Rounded MT Bold"/>
            </a:endParaRPr>
          </a:p>
          <a:p>
            <a:pPr>
              <a:lnSpc>
                <a:spcPct val="90000"/>
              </a:lnSpc>
            </a:pPr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Organic molecules are </a:t>
            </a:r>
            <a:r>
              <a:rPr lang="en-US" sz="20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reduced</a:t>
            </a:r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 … that is, they are electron donors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Electrical batteries use pairs of redox reactions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Photosynthesis uses NADPH</a:t>
            </a:r>
            <a:r>
              <a:rPr lang="en-US" sz="2000" baseline="-25000">
                <a:latin typeface="Arial Rounded MT Bold"/>
                <a:ea typeface="ＭＳ Ｐゴシック" charset="0"/>
                <a:cs typeface="Arial Rounded MT Bold"/>
              </a:rPr>
              <a:t>2</a:t>
            </a:r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 and NADP to provide </a:t>
            </a:r>
            <a:r>
              <a:rPr lang="en-US" sz="20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reducing power required for formation of reduced carbon compounds</a:t>
            </a:r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 from oxidized CO</a:t>
            </a:r>
            <a:r>
              <a:rPr lang="en-US" sz="2000" baseline="-25000">
                <a:latin typeface="Arial Rounded MT Bold"/>
                <a:ea typeface="ＭＳ Ｐゴシック" charset="0"/>
                <a:cs typeface="Arial Rounded MT Bold"/>
              </a:rPr>
              <a:t>2</a:t>
            </a:r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 in an oxidizing environment </a:t>
            </a:r>
          </a:p>
          <a:p>
            <a:pPr>
              <a:lnSpc>
                <a:spcPct val="90000"/>
              </a:lnSpc>
            </a:pPr>
            <a:endParaRPr lang="en-US" sz="2000">
              <a:latin typeface="Arial Rounded MT Bold"/>
              <a:ea typeface="ＭＳ Ｐゴシック" charset="0"/>
              <a:cs typeface="Arial Rounded MT Bold"/>
            </a:endParaRPr>
          </a:p>
        </p:txBody>
      </p:sp>
      <p:pic>
        <p:nvPicPr>
          <p:cNvPr id="44035" name="Picture 5" descr="NAD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287337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Farquhar Photosynthesis Model</a:t>
            </a:r>
          </a:p>
        </p:txBody>
      </p:sp>
      <p:pic>
        <p:nvPicPr>
          <p:cNvPr id="46082" name="Picture 3" descr="3PhasesOfPhotosynthe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882650"/>
            <a:ext cx="76485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Anatomy and Physiology</a:t>
            </a:r>
          </a:p>
        </p:txBody>
      </p:sp>
      <p:sp>
        <p:nvSpPr>
          <p:cNvPr id="4813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Plant cells are mostly water-filled space</a:t>
            </a:r>
          </a:p>
          <a:p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Outer margins contain chloroplasts</a:t>
            </a:r>
          </a:p>
          <a:p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Chloroplasts contain chlorophyll, which is where the action is!</a:t>
            </a:r>
          </a:p>
        </p:txBody>
      </p:sp>
      <p:pic>
        <p:nvPicPr>
          <p:cNvPr id="48131" name="Picture 5" descr="Cell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36576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6" descr="ChloroplastStru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3502025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Chlorophyll Structure</a:t>
            </a:r>
          </a:p>
        </p:txBody>
      </p:sp>
      <p:sp>
        <p:nvSpPr>
          <p:cNvPr id="501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1219200"/>
            <a:ext cx="4419600" cy="4876800"/>
          </a:xfrm>
        </p:spPr>
        <p:txBody>
          <a:bodyPr/>
          <a:lstStyle/>
          <a:p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Chlorophyll is a pigment</a:t>
            </a:r>
          </a:p>
          <a:p>
            <a:r>
              <a:rPr lang="ja-JP" altLang="en-US" sz="2400">
                <a:latin typeface="Arial Rounded MT Bold"/>
                <a:ea typeface="ＭＳ Ｐゴシック" charset="0"/>
                <a:cs typeface="Arial Rounded MT Bold"/>
              </a:rPr>
              <a:t>“</a:t>
            </a:r>
            <a:r>
              <a:rPr lang="en-US" altLang="ja-JP" sz="2400">
                <a:latin typeface="Arial Rounded MT Bold"/>
                <a:ea typeface="ＭＳ Ｐゴシック" charset="0"/>
                <a:cs typeface="Arial Rounded MT Bold"/>
              </a:rPr>
              <a:t>Head</a:t>
            </a:r>
            <a:r>
              <a:rPr lang="ja-JP" altLang="en-US" sz="2400">
                <a:latin typeface="Arial Rounded MT Bold"/>
                <a:ea typeface="ＭＳ Ｐゴシック" charset="0"/>
                <a:cs typeface="Arial Rounded MT Bold"/>
              </a:rPr>
              <a:t>”</a:t>
            </a:r>
            <a:r>
              <a:rPr lang="en-US" altLang="ja-JP" sz="2400">
                <a:latin typeface="Arial Rounded MT Bold"/>
                <a:ea typeface="ＭＳ Ｐゴシック" charset="0"/>
                <a:cs typeface="Arial Rounded MT Bold"/>
              </a:rPr>
              <a:t> and </a:t>
            </a:r>
            <a:r>
              <a:rPr lang="ja-JP" altLang="en-US" sz="2400">
                <a:latin typeface="Arial Rounded MT Bold"/>
                <a:ea typeface="ＭＳ Ｐゴシック" charset="0"/>
                <a:cs typeface="Arial Rounded MT Bold"/>
              </a:rPr>
              <a:t>“</a:t>
            </a:r>
            <a:r>
              <a:rPr lang="en-US" altLang="ja-JP" sz="2400">
                <a:latin typeface="Arial Rounded MT Bold"/>
                <a:ea typeface="ＭＳ Ｐゴシック" charset="0"/>
                <a:cs typeface="Arial Rounded MT Bold"/>
              </a:rPr>
              <a:t>tail</a:t>
            </a:r>
            <a:r>
              <a:rPr lang="ja-JP" altLang="en-US" sz="2400">
                <a:latin typeface="Arial Rounded MT Bold"/>
                <a:ea typeface="ＭＳ Ｐゴシック" charset="0"/>
                <a:cs typeface="Arial Rounded MT Bold"/>
              </a:rPr>
              <a:t>”</a:t>
            </a:r>
            <a:r>
              <a:rPr lang="en-US" altLang="ja-JP" sz="2400">
                <a:latin typeface="Arial Rounded MT Bold"/>
                <a:ea typeface="ＭＳ Ｐゴシック" charset="0"/>
                <a:cs typeface="Arial Rounded MT Bold"/>
              </a:rPr>
              <a:t> structure very closely related to hemoglobin</a:t>
            </a:r>
          </a:p>
          <a:p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Lots of N in head</a:t>
            </a:r>
          </a:p>
          <a:p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Head acts like an </a:t>
            </a:r>
            <a:r>
              <a:rPr lang="ja-JP" altLang="en-US" sz="2400">
                <a:latin typeface="Arial Rounded MT Bold"/>
                <a:ea typeface="ＭＳ Ｐゴシック" charset="0"/>
                <a:cs typeface="Arial Rounded MT Bold"/>
              </a:rPr>
              <a:t>“</a:t>
            </a:r>
            <a:r>
              <a:rPr lang="en-US" altLang="ja-JP" sz="2400">
                <a:latin typeface="Arial Rounded MT Bold"/>
                <a:ea typeface="ＭＳ Ｐゴシック" charset="0"/>
                <a:cs typeface="Arial Rounded MT Bold"/>
              </a:rPr>
              <a:t>antenna</a:t>
            </a:r>
            <a:r>
              <a:rPr lang="ja-JP" altLang="en-US" sz="2400">
                <a:latin typeface="Arial Rounded MT Bold"/>
                <a:ea typeface="ＭＳ Ｐゴシック" charset="0"/>
                <a:cs typeface="Arial Rounded MT Bold"/>
              </a:rPr>
              <a:t>”</a:t>
            </a:r>
            <a:r>
              <a:rPr lang="en-US" altLang="ja-JP" sz="2400">
                <a:latin typeface="Arial Rounded MT Bold"/>
                <a:ea typeface="ＭＳ Ｐゴシック" charset="0"/>
                <a:cs typeface="Arial Rounded MT Bold"/>
              </a:rPr>
              <a:t> to capture photons!</a:t>
            </a:r>
          </a:p>
          <a:p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Excited bonds in head transfer energy to adjacent molecules</a:t>
            </a:r>
          </a:p>
        </p:txBody>
      </p:sp>
      <p:pic>
        <p:nvPicPr>
          <p:cNvPr id="50179" name="Picture 5" descr="Chlorophyll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33940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Photochemical Reaction Center</a:t>
            </a:r>
          </a:p>
        </p:txBody>
      </p:sp>
      <p:sp>
        <p:nvSpPr>
          <p:cNvPr id="5222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Absorbed energy is passed among pigment molecules until it reaches a special molecule called </a:t>
            </a:r>
            <a:r>
              <a:rPr lang="ja-JP" altLang="en-US" sz="2400">
                <a:latin typeface="Arial Rounded MT Bold"/>
                <a:ea typeface="ＭＳ Ｐゴシック" charset="0"/>
                <a:cs typeface="Arial Rounded MT Bold"/>
              </a:rPr>
              <a:t>“</a:t>
            </a:r>
            <a:r>
              <a:rPr lang="en-US" altLang="ja-JP" sz="2400">
                <a:latin typeface="Arial Rounded MT Bold"/>
                <a:ea typeface="ＭＳ Ｐゴシック" charset="0"/>
                <a:cs typeface="Arial Rounded MT Bold"/>
              </a:rPr>
              <a:t>trap chlorophyll</a:t>
            </a:r>
            <a:r>
              <a:rPr lang="ja-JP" altLang="en-US" sz="2400">
                <a:latin typeface="Arial Rounded MT Bold"/>
                <a:ea typeface="ＭＳ Ｐゴシック" charset="0"/>
                <a:cs typeface="Arial Rounded MT Bold"/>
              </a:rPr>
              <a:t>”</a:t>
            </a:r>
            <a:endParaRPr lang="en-US" altLang="ja-JP" sz="2400">
              <a:latin typeface="Arial Rounded MT Bold"/>
              <a:ea typeface="ＭＳ Ｐゴシック" charset="0"/>
              <a:cs typeface="Arial Rounded MT Bold"/>
            </a:endParaRPr>
          </a:p>
          <a:p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Slightly lower energy level, energy can</a:t>
            </a:r>
            <a:r>
              <a:rPr lang="ja-JP" altLang="en-US" sz="2400">
                <a:latin typeface="Arial Rounded MT Bold"/>
                <a:ea typeface="ＭＳ Ｐゴシック" charset="0"/>
                <a:cs typeface="Arial Rounded MT Bold"/>
              </a:rPr>
              <a:t>’</a:t>
            </a:r>
            <a:r>
              <a:rPr lang="en-US" altLang="ja-JP" sz="2400">
                <a:latin typeface="Arial Rounded MT Bold"/>
                <a:ea typeface="ＭＳ Ｐゴシック" charset="0"/>
                <a:cs typeface="Arial Rounded MT Bold"/>
              </a:rPr>
              <a:t>t get out</a:t>
            </a:r>
          </a:p>
          <a:p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Redox reactions reset trap, pass energy on as chemical potential</a:t>
            </a:r>
          </a:p>
        </p:txBody>
      </p:sp>
      <p:pic>
        <p:nvPicPr>
          <p:cNvPr id="52227" name="Picture 5" descr="PhotosyntheticUn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395922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Photochemical Reactions</a:t>
            </a:r>
          </a:p>
        </p:txBody>
      </p:sp>
      <p:sp>
        <p:nvSpPr>
          <p:cNvPr id="5427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638800" y="1219200"/>
            <a:ext cx="3276600" cy="4876800"/>
          </a:xfrm>
        </p:spPr>
        <p:txBody>
          <a:bodyPr/>
          <a:lstStyle/>
          <a:p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Two primary </a:t>
            </a:r>
            <a:r>
              <a:rPr lang="ja-JP" altLang="en-US" sz="2400">
                <a:latin typeface="Arial Rounded MT Bold"/>
                <a:ea typeface="ＭＳ Ｐゴシック" charset="0"/>
                <a:cs typeface="Arial Rounded MT Bold"/>
              </a:rPr>
              <a:t>“</a:t>
            </a:r>
            <a:r>
              <a:rPr lang="en-US" altLang="ja-JP" sz="2400">
                <a:latin typeface="Arial Rounded MT Bold"/>
                <a:ea typeface="ＭＳ Ｐゴシック" charset="0"/>
                <a:cs typeface="Arial Rounded MT Bold"/>
              </a:rPr>
              <a:t>photosystems</a:t>
            </a:r>
            <a:r>
              <a:rPr lang="ja-JP" altLang="en-US" sz="2400">
                <a:latin typeface="Arial Rounded MT Bold"/>
                <a:ea typeface="ＭＳ Ｐゴシック" charset="0"/>
                <a:cs typeface="Arial Rounded MT Bold"/>
              </a:rPr>
              <a:t>”</a:t>
            </a:r>
            <a:r>
              <a:rPr lang="en-US" altLang="ja-JP" sz="2400">
                <a:latin typeface="Arial Rounded MT Bold"/>
                <a:ea typeface="ＭＳ Ｐゴシック" charset="0"/>
                <a:cs typeface="Arial Rounded MT Bold"/>
              </a:rPr>
              <a:t> use specific wavelengths (red)</a:t>
            </a:r>
          </a:p>
          <a:p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PS I drives formation of NADPH</a:t>
            </a:r>
            <a:r>
              <a:rPr lang="en-US" sz="2400" baseline="-25000">
                <a:latin typeface="Arial Rounded MT Bold"/>
                <a:ea typeface="ＭＳ Ｐゴシック" charset="0"/>
                <a:cs typeface="Arial Rounded MT Bold"/>
              </a:rPr>
              <a:t>2</a:t>
            </a:r>
          </a:p>
          <a:p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PS II splits water</a:t>
            </a:r>
          </a:p>
          <a:p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Redox half-cell used to drive ATP formation</a:t>
            </a:r>
          </a:p>
          <a:p>
            <a:endParaRPr lang="en-US" sz="2400">
              <a:latin typeface="Arial Rounded MT Bold"/>
              <a:ea typeface="ＭＳ Ｐゴシック" charset="0"/>
              <a:cs typeface="Arial Rounded MT Bold"/>
            </a:endParaRPr>
          </a:p>
        </p:txBody>
      </p:sp>
      <p:pic>
        <p:nvPicPr>
          <p:cNvPr id="54275" name="Picture 5" descr="l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503555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Photosynthesis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 Rounded MT Bold"/>
                <a:ea typeface="ＭＳ Ｐゴシック" charset="0"/>
                <a:cs typeface="Arial Rounded MT Bold"/>
              </a:rPr>
              <a:t>Levels of control </a:t>
            </a:r>
          </a:p>
          <a:p>
            <a:pPr lvl="1"/>
            <a:r>
              <a:rPr lang="en-US">
                <a:latin typeface="Arial Rounded MT Bold"/>
                <a:ea typeface="ＭＳ Ｐゴシック" charset="0"/>
                <a:cs typeface="Arial Rounded MT Bold"/>
              </a:rPr>
              <a:t>Controls in individual leaves</a:t>
            </a:r>
          </a:p>
          <a:p>
            <a:pPr lvl="1"/>
            <a:r>
              <a:rPr lang="en-US">
                <a:latin typeface="Arial Rounded MT Bold"/>
                <a:ea typeface="ＭＳ Ｐゴシック" charset="0"/>
                <a:cs typeface="Arial Rounded MT Bold"/>
              </a:rPr>
              <a:t>Control by canopy processes </a:t>
            </a:r>
          </a:p>
          <a:p>
            <a:r>
              <a:rPr lang="en-US">
                <a:latin typeface="Arial Rounded MT Bold"/>
                <a:ea typeface="ＭＳ Ｐゴシック" charset="0"/>
                <a:cs typeface="Arial Rounded MT Bold"/>
              </a:rPr>
              <a:t>Controlling factors</a:t>
            </a:r>
          </a:p>
          <a:p>
            <a:pPr lvl="1"/>
            <a:r>
              <a:rPr lang="en-US">
                <a:latin typeface="Arial Rounded MT Bold"/>
                <a:ea typeface="ＭＳ Ｐゴシック" charset="0"/>
                <a:cs typeface="Arial Rounded MT Bold"/>
              </a:rPr>
              <a:t>Direct controls: light, CO</a:t>
            </a:r>
            <a:r>
              <a:rPr lang="en-US" baseline="-25000">
                <a:latin typeface="Arial Rounded MT Bold"/>
                <a:ea typeface="ＭＳ Ｐゴシック" charset="0"/>
                <a:cs typeface="Arial Rounded MT Bold"/>
              </a:rPr>
              <a:t>2</a:t>
            </a:r>
          </a:p>
          <a:p>
            <a:pPr lvl="1"/>
            <a:r>
              <a:rPr lang="en-US">
                <a:latin typeface="Arial Rounded MT Bold"/>
                <a:ea typeface="ＭＳ Ｐゴシック" charset="0"/>
                <a:cs typeface="Arial Rounded MT Bold"/>
              </a:rPr>
              <a:t>Indirect controls: water, nutrients</a:t>
            </a:r>
          </a:p>
          <a:p>
            <a:pPr lvl="1"/>
            <a:endParaRPr lang="en-US">
              <a:latin typeface="Arial Rounded MT Bold"/>
              <a:ea typeface="ＭＳ Ｐゴシック" charset="0"/>
              <a:cs typeface="Arial Rounded MT 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Carbon Fixation</a:t>
            </a:r>
          </a:p>
        </p:txBody>
      </p:sp>
      <p:sp>
        <p:nvSpPr>
          <p:cNvPr id="563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4800600"/>
            <a:ext cx="80772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3-carbon compond PGA is formed from ribulose bis-phosphate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Reaction catalyzed by RuBP Carboxylase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Also goes </a:t>
            </a:r>
            <a:r>
              <a:rPr lang="ja-JP" altLang="en-US" sz="2000">
                <a:latin typeface="Arial Rounded MT Bold"/>
                <a:ea typeface="ＭＳ Ｐゴシック" charset="0"/>
                <a:cs typeface="Arial Rounded MT Bold"/>
              </a:rPr>
              <a:t>“</a:t>
            </a:r>
            <a:r>
              <a:rPr lang="en-US" altLang="ja-JP" sz="2000">
                <a:latin typeface="Arial Rounded MT Bold"/>
                <a:ea typeface="ＭＳ Ｐゴシック" charset="0"/>
                <a:cs typeface="Arial Rounded MT Bold"/>
              </a:rPr>
              <a:t>backward</a:t>
            </a:r>
            <a:r>
              <a:rPr lang="ja-JP" altLang="en-US" sz="2000">
                <a:latin typeface="Arial Rounded MT Bold"/>
                <a:ea typeface="ＭＳ Ｐゴシック" charset="0"/>
                <a:cs typeface="Arial Rounded MT Bold"/>
              </a:rPr>
              <a:t>”</a:t>
            </a:r>
            <a:r>
              <a:rPr lang="en-US" altLang="ja-JP" sz="2000">
                <a:latin typeface="Arial Rounded MT Bold"/>
                <a:ea typeface="ＭＳ Ｐゴシック" charset="0"/>
                <a:cs typeface="Arial Rounded MT Bold"/>
              </a:rPr>
              <a:t> to O</a:t>
            </a:r>
            <a:r>
              <a:rPr lang="en-US" altLang="ja-JP" sz="2000" baseline="-25000">
                <a:latin typeface="Arial Rounded MT Bold"/>
                <a:ea typeface="ＭＳ Ｐゴシック" charset="0"/>
                <a:cs typeface="Arial Rounded MT Bold"/>
              </a:rPr>
              <a:t>2</a:t>
            </a:r>
            <a:r>
              <a:rPr lang="en-US" altLang="ja-JP" sz="2000">
                <a:latin typeface="Arial Rounded MT Bold"/>
                <a:ea typeface="ＭＳ Ｐゴシック" charset="0"/>
                <a:cs typeface="Arial Rounded MT Bold"/>
              </a:rPr>
              <a:t> (oxygenase)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r</a:t>
            </a:r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ib</a:t>
            </a:r>
            <a:r>
              <a:rPr lang="en-US" sz="20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u</a:t>
            </a:r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lose </a:t>
            </a:r>
            <a:r>
              <a:rPr lang="en-US" sz="20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bis</a:t>
            </a:r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-phosphate </a:t>
            </a:r>
            <a:r>
              <a:rPr lang="en-US" sz="20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c</a:t>
            </a:r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arboxylase </a:t>
            </a:r>
            <a:r>
              <a:rPr lang="en-US" sz="20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o</a:t>
            </a:r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xygenase </a:t>
            </a:r>
            <a:r>
              <a:rPr lang="ja-JP" altLang="en-US" sz="2000">
                <a:latin typeface="Arial Rounded MT Bold"/>
                <a:ea typeface="ＭＳ Ｐゴシック" charset="0"/>
                <a:cs typeface="Arial Rounded MT Bold"/>
              </a:rPr>
              <a:t>“</a:t>
            </a:r>
            <a:r>
              <a:rPr lang="en-US" altLang="ja-JP" sz="2000">
                <a:latin typeface="Arial Rounded MT Bold"/>
                <a:ea typeface="ＭＳ Ｐゴシック" charset="0"/>
                <a:cs typeface="Arial Rounded MT Bold"/>
              </a:rPr>
              <a:t>RUBISCO</a:t>
            </a:r>
            <a:r>
              <a:rPr lang="ja-JP" altLang="en-US" sz="2000">
                <a:latin typeface="Arial Rounded MT Bold"/>
                <a:ea typeface="ＭＳ Ｐゴシック" charset="0"/>
                <a:cs typeface="Arial Rounded MT Bold"/>
              </a:rPr>
              <a:t>”</a:t>
            </a:r>
            <a:endParaRPr lang="en-US" sz="2000">
              <a:latin typeface="Arial Rounded MT Bold"/>
              <a:ea typeface="ＭＳ Ｐゴシック" charset="0"/>
              <a:cs typeface="Arial Rounded MT Bold"/>
            </a:endParaRPr>
          </a:p>
        </p:txBody>
      </p:sp>
      <p:pic>
        <p:nvPicPr>
          <p:cNvPr id="56323" name="Picture 5" descr="CarbonFix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645795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Dark Reactions</a:t>
            </a:r>
          </a:p>
        </p:txBody>
      </p:sp>
      <p:pic>
        <p:nvPicPr>
          <p:cNvPr id="58370" name="Picture 6"/>
          <p:cNvPicPr>
            <a:picLocks noChangeAspect="1" noChangeArrowheads="1"/>
          </p:cNvPicPr>
          <p:nvPr/>
        </p:nvPicPr>
        <p:blipFill>
          <a:blip r:embed="rId3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988"/>
            <a:ext cx="6938963" cy="591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553200" y="914400"/>
            <a:ext cx="25908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The </a:t>
            </a:r>
            <a:br>
              <a:rPr lang="en-US" sz="2400">
                <a:latin typeface="Arial Rounded MT Bold"/>
                <a:ea typeface="ＭＳ Ｐゴシック" charset="0"/>
                <a:cs typeface="Arial Rounded MT Bold"/>
              </a:rPr>
            </a:br>
            <a:r>
              <a:rPr lang="ja-JP" altLang="en-US" sz="2400">
                <a:latin typeface="Arial Rounded MT Bold"/>
                <a:ea typeface="ＭＳ Ｐゴシック" charset="0"/>
                <a:cs typeface="Arial Rounded MT Bold"/>
              </a:rPr>
              <a:t>“</a:t>
            </a:r>
            <a:r>
              <a:rPr lang="en-US" altLang="ja-JP" sz="2400">
                <a:latin typeface="Arial Rounded MT Bold"/>
                <a:ea typeface="ＭＳ Ｐゴシック" charset="0"/>
                <a:cs typeface="Arial Rounded MT Bold"/>
              </a:rPr>
              <a:t>Calvin Cycle</a:t>
            </a:r>
            <a:r>
              <a:rPr lang="ja-JP" altLang="en-US" sz="2400">
                <a:latin typeface="Arial Rounded MT Bold"/>
                <a:ea typeface="ＭＳ Ｐゴシック" charset="0"/>
                <a:cs typeface="Arial Rounded MT Bold"/>
              </a:rPr>
              <a:t>”</a:t>
            </a:r>
            <a:endParaRPr lang="en-US" altLang="ja-JP" sz="2400">
              <a:latin typeface="Arial Rounded MT Bold"/>
              <a:ea typeface="ＭＳ Ｐゴシック" charset="0"/>
              <a:cs typeface="Arial Rounded MT Bold"/>
            </a:endParaRPr>
          </a:p>
          <a:p>
            <a:pPr>
              <a:lnSpc>
                <a:spcPct val="90000"/>
              </a:lnSpc>
            </a:pPr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Consumes ATP and NADPH</a:t>
            </a:r>
            <a:r>
              <a:rPr lang="en-US" sz="2400" baseline="-25000">
                <a:latin typeface="Arial Rounded MT Bold"/>
                <a:ea typeface="ＭＳ Ｐゴシック" charset="0"/>
                <a:cs typeface="Arial Rounded MT Bold"/>
              </a:rPr>
              <a:t>2</a:t>
            </a:r>
            <a:endParaRPr lang="en-US" sz="2400">
              <a:latin typeface="Arial Rounded MT Bold"/>
              <a:ea typeface="ＭＳ Ｐゴシック" charset="0"/>
              <a:cs typeface="Arial Rounded MT Bold"/>
            </a:endParaRPr>
          </a:p>
          <a:p>
            <a:pPr>
              <a:lnSpc>
                <a:spcPct val="90000"/>
              </a:lnSpc>
            </a:pPr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Fixes CO</a:t>
            </a:r>
            <a:r>
              <a:rPr lang="en-US" sz="2400" baseline="-25000">
                <a:latin typeface="Arial Rounded MT Bold"/>
                <a:ea typeface="ＭＳ Ｐゴシック" charset="0"/>
                <a:cs typeface="Arial Rounded MT Bold"/>
              </a:rPr>
              <a:t>2</a:t>
            </a:r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 into organic intermediates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Produces simple sugars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Regenerates reagents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Photorespiration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Rubis</a:t>
            </a:r>
            <a:r>
              <a:rPr lang="en-US" sz="24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co</a:t>
            </a:r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 molecule can work both ways </a:t>
            </a:r>
            <a:br>
              <a:rPr lang="en-US" sz="2400">
                <a:latin typeface="Arial Rounded MT Bold"/>
                <a:ea typeface="ＭＳ Ｐゴシック" charset="0"/>
                <a:cs typeface="Arial Rounded MT Bold"/>
              </a:rPr>
            </a:br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(</a:t>
            </a:r>
            <a:r>
              <a:rPr lang="ja-JP" altLang="en-US" sz="2400">
                <a:latin typeface="Arial Rounded MT Bold"/>
                <a:ea typeface="ＭＳ Ｐゴシック" charset="0"/>
                <a:cs typeface="Arial Rounded MT Bold"/>
              </a:rPr>
              <a:t>“</a:t>
            </a:r>
            <a:r>
              <a:rPr lang="en-US" altLang="ja-JP" sz="24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c</a:t>
            </a:r>
            <a:r>
              <a:rPr lang="en-US" altLang="ja-JP" sz="2400">
                <a:latin typeface="Arial Rounded MT Bold"/>
                <a:ea typeface="ＭＳ Ｐゴシック" charset="0"/>
                <a:cs typeface="Arial Rounded MT Bold"/>
              </a:rPr>
              <a:t>arboxylase-</a:t>
            </a:r>
            <a:r>
              <a:rPr lang="en-US" altLang="ja-JP" sz="24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o</a:t>
            </a:r>
            <a:r>
              <a:rPr lang="en-US" altLang="ja-JP" sz="2400">
                <a:latin typeface="Arial Rounded MT Bold"/>
                <a:ea typeface="ＭＳ Ｐゴシック" charset="0"/>
                <a:cs typeface="Arial Rounded MT Bold"/>
              </a:rPr>
              <a:t>xygenase</a:t>
            </a:r>
            <a:r>
              <a:rPr lang="ja-JP" altLang="en-US" sz="2400">
                <a:latin typeface="Arial Rounded MT Bold"/>
                <a:ea typeface="ＭＳ Ｐゴシック" charset="0"/>
                <a:cs typeface="Arial Rounded MT Bold"/>
              </a:rPr>
              <a:t>”</a:t>
            </a:r>
            <a:r>
              <a:rPr lang="en-US" altLang="ja-JP" sz="2400">
                <a:latin typeface="Arial Rounded MT Bold"/>
                <a:ea typeface="ＭＳ Ｐゴシック" charset="0"/>
                <a:cs typeface="Arial Rounded MT Bold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Catalyses formation of {CH</a:t>
            </a:r>
            <a:r>
              <a:rPr lang="en-US" sz="2000" baseline="-25000">
                <a:latin typeface="Arial Rounded MT Bold"/>
                <a:ea typeface="ＭＳ Ｐゴシック" charset="0"/>
                <a:cs typeface="Arial Rounded MT Bold"/>
              </a:rPr>
              <a:t>2</a:t>
            </a:r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O}</a:t>
            </a:r>
            <a:r>
              <a:rPr lang="en-US" sz="2000" baseline="-25000">
                <a:latin typeface="Arial Rounded MT Bold"/>
                <a:ea typeface="ＭＳ Ｐゴシック" charset="0"/>
                <a:cs typeface="Arial Rounded MT Bold"/>
              </a:rPr>
              <a:t>n</a:t>
            </a:r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 from CO</a:t>
            </a:r>
            <a:r>
              <a:rPr lang="en-US" sz="2000" baseline="-25000">
                <a:latin typeface="Arial Rounded MT Bold"/>
                <a:ea typeface="ＭＳ Ｐゴシック" charset="0"/>
                <a:cs typeface="Arial Rounded MT Bold"/>
              </a:rPr>
              <a:t>2 </a:t>
            </a:r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(</a:t>
            </a:r>
            <a:r>
              <a:rPr lang="en-US" sz="20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assimilation</a:t>
            </a:r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Catalyses destruction of {CH</a:t>
            </a:r>
            <a:r>
              <a:rPr lang="en-US" sz="2000" baseline="-25000">
                <a:latin typeface="Arial Rounded MT Bold"/>
                <a:ea typeface="ＭＳ Ｐゴシック" charset="0"/>
                <a:cs typeface="Arial Rounded MT Bold"/>
              </a:rPr>
              <a:t>2</a:t>
            </a:r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O}</a:t>
            </a:r>
            <a:r>
              <a:rPr lang="en-US" sz="2000" baseline="-25000">
                <a:latin typeface="Arial Rounded MT Bold"/>
                <a:ea typeface="ＭＳ Ｐゴシック" charset="0"/>
                <a:cs typeface="Arial Rounded MT Bold"/>
              </a:rPr>
              <a:t>n</a:t>
            </a:r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 to form CO</a:t>
            </a:r>
            <a:r>
              <a:rPr lang="en-US" sz="2000" baseline="-25000">
                <a:latin typeface="Arial Rounded MT Bold"/>
                <a:ea typeface="ＭＳ Ｐゴシック" charset="0"/>
                <a:cs typeface="Arial Rounded MT Bold"/>
              </a:rPr>
              <a:t>2</a:t>
            </a:r>
            <a:br>
              <a:rPr lang="en-US" sz="2000" baseline="-25000">
                <a:latin typeface="Arial Rounded MT Bold"/>
                <a:ea typeface="ＭＳ Ｐゴシック" charset="0"/>
                <a:cs typeface="Arial Rounded MT Bold"/>
              </a:rPr>
            </a:br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(</a:t>
            </a:r>
            <a:r>
              <a:rPr lang="en-US" sz="20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photorespiration</a:t>
            </a:r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)</a:t>
            </a:r>
            <a:endParaRPr lang="en-US" sz="2000" baseline="-25000">
              <a:latin typeface="Arial Rounded MT Bold"/>
              <a:ea typeface="ＭＳ Ｐゴシック" charset="0"/>
              <a:cs typeface="Arial Rounded MT Bold"/>
            </a:endParaRPr>
          </a:p>
          <a:p>
            <a:pPr>
              <a:lnSpc>
                <a:spcPct val="90000"/>
              </a:lnSpc>
            </a:pPr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Unlike </a:t>
            </a:r>
            <a:r>
              <a:rPr lang="ja-JP" altLang="en-US" sz="2400">
                <a:latin typeface="Arial Rounded MT Bold"/>
                <a:ea typeface="ＭＳ Ｐゴシック" charset="0"/>
                <a:cs typeface="Arial Rounded MT Bold"/>
              </a:rPr>
              <a:t>“</a:t>
            </a:r>
            <a:r>
              <a:rPr lang="en-US" altLang="ja-JP" sz="2400">
                <a:latin typeface="Arial Rounded MT Bold"/>
                <a:ea typeface="ＭＳ Ｐゴシック" charset="0"/>
                <a:cs typeface="Arial Rounded MT Bold"/>
              </a:rPr>
              <a:t>dark</a:t>
            </a:r>
            <a:r>
              <a:rPr lang="ja-JP" altLang="en-US" sz="2400">
                <a:latin typeface="Arial Rounded MT Bold"/>
                <a:ea typeface="ＭＳ Ｐゴシック" charset="0"/>
                <a:cs typeface="Arial Rounded MT Bold"/>
              </a:rPr>
              <a:t>”</a:t>
            </a:r>
            <a:r>
              <a:rPr lang="en-US" altLang="ja-JP" sz="2400">
                <a:latin typeface="Arial Rounded MT Bold"/>
                <a:ea typeface="ＭＳ Ｐゴシック" charset="0"/>
                <a:cs typeface="Arial Rounded MT Bold"/>
              </a:rPr>
              <a:t> respiration, photorespiration provides </a:t>
            </a:r>
            <a:br>
              <a:rPr lang="en-US" altLang="ja-JP" sz="2400">
                <a:latin typeface="Arial Rounded MT Bold"/>
                <a:ea typeface="ＭＳ Ｐゴシック" charset="0"/>
                <a:cs typeface="Arial Rounded MT Bold"/>
              </a:rPr>
            </a:br>
            <a:r>
              <a:rPr lang="en-US" altLang="ja-JP" sz="24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no benefit</a:t>
            </a:r>
            <a:r>
              <a:rPr lang="en-US" altLang="ja-JP" sz="2400">
                <a:latin typeface="Arial Rounded MT Bold"/>
                <a:ea typeface="ＭＳ Ｐゴシック" charset="0"/>
                <a:cs typeface="Arial Rounded MT Bold"/>
              </a:rPr>
              <a:t> at all to the plant … </a:t>
            </a:r>
            <a:br>
              <a:rPr lang="en-US" altLang="ja-JP" sz="2400">
                <a:latin typeface="Arial Rounded MT Bold"/>
                <a:ea typeface="ＭＳ Ｐゴシック" charset="0"/>
                <a:cs typeface="Arial Rounded MT Bold"/>
              </a:rPr>
            </a:br>
            <a:r>
              <a:rPr lang="en-US" altLang="ja-JP" sz="2400">
                <a:latin typeface="Arial Rounded MT Bold"/>
                <a:ea typeface="ＭＳ Ｐゴシック" charset="0"/>
                <a:cs typeface="Arial Rounded MT Bold"/>
              </a:rPr>
              <a:t>just a </a:t>
            </a:r>
            <a:r>
              <a:rPr lang="en-US" altLang="ja-JP" sz="24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wasteful loss of energy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Relative rates of carboxylation vs. oxygenation determined by </a:t>
            </a:r>
            <a:r>
              <a:rPr lang="en-US" sz="24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competition between CO</a:t>
            </a:r>
            <a:r>
              <a:rPr lang="en-US" sz="2400" baseline="-250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2</a:t>
            </a:r>
            <a:r>
              <a:rPr lang="en-US" sz="24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 and O</a:t>
            </a:r>
            <a:r>
              <a:rPr lang="en-US" sz="2400" baseline="-250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2</a:t>
            </a:r>
            <a:r>
              <a:rPr lang="en-US" sz="24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 molecules</a:t>
            </a:r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 for active sites on Rubisco enzyme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Higher temperatures, increased O</a:t>
            </a:r>
            <a:r>
              <a:rPr lang="en-US" sz="2400" baseline="-25000">
                <a:latin typeface="Arial Rounded MT Bold"/>
                <a:ea typeface="ＭＳ Ｐゴシック" charset="0"/>
                <a:cs typeface="Arial Rounded MT Bold"/>
              </a:rPr>
              <a:t>2</a:t>
            </a:r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, and decreased CO</a:t>
            </a:r>
            <a:r>
              <a:rPr lang="en-US" sz="2400" baseline="-25000">
                <a:latin typeface="Arial Rounded MT Bold"/>
                <a:ea typeface="ＭＳ Ｐゴシック" charset="0"/>
                <a:cs typeface="Arial Rounded MT Bold"/>
              </a:rPr>
              <a:t>2</a:t>
            </a:r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 all favor photorespiration over assimilation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>
                <a:latin typeface="Arial Rounded MT Bold"/>
                <a:ea typeface="ＭＳ Ｐゴシック" charset="0"/>
                <a:cs typeface="Arial Rounded MT Bold"/>
              </a:rPr>
              <a:t>Rubisco</a:t>
            </a: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 can gain or lose carbon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 Rounded MT Bold"/>
                <a:ea typeface="ＭＳ Ｐゴシック" charset="0"/>
                <a:cs typeface="Arial Rounded MT Bold"/>
              </a:rPr>
              <a:t>Carboxylase</a:t>
            </a:r>
          </a:p>
          <a:p>
            <a:pPr lvl="1"/>
            <a:r>
              <a:rPr lang="en-US">
                <a:latin typeface="Arial Rounded MT Bold"/>
                <a:ea typeface="ＭＳ Ｐゴシック" charset="0"/>
                <a:cs typeface="Arial Rounded MT Bold"/>
              </a:rPr>
              <a:t>Reacts with CO</a:t>
            </a:r>
            <a:r>
              <a:rPr lang="en-US" baseline="-25000">
                <a:latin typeface="Arial Rounded MT Bold"/>
                <a:ea typeface="ＭＳ Ｐゴシック" charset="0"/>
                <a:cs typeface="Arial Rounded MT Bold"/>
              </a:rPr>
              <a:t>2</a:t>
            </a:r>
            <a:r>
              <a:rPr lang="en-US">
                <a:latin typeface="Arial Rounded MT Bold"/>
                <a:ea typeface="ＭＳ Ｐゴシック" charset="0"/>
                <a:cs typeface="Arial Rounded MT Bold"/>
              </a:rPr>
              <a:t> to produce sugars</a:t>
            </a:r>
          </a:p>
          <a:p>
            <a:pPr lvl="1"/>
            <a:r>
              <a:rPr lang="en-US">
                <a:latin typeface="Arial Rounded MT Bold"/>
                <a:ea typeface="ＭＳ Ｐゴシック" charset="0"/>
                <a:cs typeface="Arial Rounded MT Bold"/>
              </a:rPr>
              <a:t>Leads to carbon gain</a:t>
            </a:r>
          </a:p>
          <a:p>
            <a:r>
              <a:rPr lang="en-US">
                <a:latin typeface="Arial Rounded MT Bold"/>
                <a:ea typeface="ＭＳ Ｐゴシック" charset="0"/>
                <a:cs typeface="Arial Rounded MT Bold"/>
              </a:rPr>
              <a:t>Oxygenase</a:t>
            </a:r>
          </a:p>
          <a:p>
            <a:pPr lvl="1"/>
            <a:r>
              <a:rPr lang="en-US">
                <a:latin typeface="Arial Rounded MT Bold"/>
                <a:ea typeface="ＭＳ Ｐゴシック" charset="0"/>
                <a:cs typeface="Arial Rounded MT Bold"/>
              </a:rPr>
              <a:t>Reacts with O</a:t>
            </a:r>
            <a:r>
              <a:rPr lang="en-US" baseline="-25000">
                <a:latin typeface="Arial Rounded MT Bold"/>
                <a:ea typeface="ＭＳ Ｐゴシック" charset="0"/>
                <a:cs typeface="Arial Rounded MT Bold"/>
              </a:rPr>
              <a:t>2</a:t>
            </a:r>
            <a:r>
              <a:rPr lang="en-US">
                <a:latin typeface="Arial Rounded MT Bold"/>
                <a:ea typeface="ＭＳ Ｐゴシック" charset="0"/>
                <a:cs typeface="Arial Rounded MT Bold"/>
              </a:rPr>
              <a:t> to convert sugars to CO</a:t>
            </a:r>
            <a:r>
              <a:rPr lang="en-US" baseline="-25000">
                <a:latin typeface="Arial Rounded MT Bold"/>
                <a:ea typeface="ＭＳ Ｐゴシック" charset="0"/>
                <a:cs typeface="Arial Rounded MT Bold"/>
              </a:rPr>
              <a:t>2</a:t>
            </a:r>
            <a:endParaRPr lang="en-US">
              <a:latin typeface="Arial Rounded MT Bold"/>
              <a:ea typeface="ＭＳ Ｐゴシック" charset="0"/>
              <a:cs typeface="Arial Rounded MT Bold"/>
            </a:endParaRPr>
          </a:p>
          <a:p>
            <a:pPr lvl="1"/>
            <a:r>
              <a:rPr lang="en-US">
                <a:latin typeface="Arial Rounded MT Bold"/>
                <a:ea typeface="ＭＳ Ｐゴシック" charset="0"/>
                <a:cs typeface="Arial Rounded MT Bold"/>
              </a:rPr>
              <a:t>Respires 20-40% of fixed carbon</a:t>
            </a:r>
          </a:p>
          <a:p>
            <a:pPr lvl="1"/>
            <a:r>
              <a:rPr lang="en-US">
                <a:latin typeface="Arial Rounded MT Bold"/>
                <a:ea typeface="ＭＳ Ｐゴシック" charset="0"/>
                <a:cs typeface="Arial Rounded MT Bold"/>
              </a:rPr>
              <a:t>Process known as photorespiration</a:t>
            </a:r>
          </a:p>
          <a:p>
            <a:pPr lvl="1"/>
            <a:r>
              <a:rPr lang="en-US">
                <a:latin typeface="Arial Rounded MT Bold"/>
                <a:ea typeface="ＭＳ Ｐゴシック" charset="0"/>
                <a:cs typeface="Arial Rounded MT Bold"/>
              </a:rPr>
              <a:t>Photoprotection mechanism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2"/>
          <a:stretch>
            <a:fillRect/>
          </a:stretch>
        </p:blipFill>
        <p:spPr bwMode="auto">
          <a:xfrm>
            <a:off x="1371600" y="758825"/>
            <a:ext cx="653573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152400" y="15240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/>
                <a:cs typeface="Arial Rounded MT Bold"/>
              </a:rPr>
              <a:t>Summary of Photosynthetic Processes</a:t>
            </a:r>
          </a:p>
        </p:txBody>
      </p:sp>
      <p:sp>
        <p:nvSpPr>
          <p:cNvPr id="64515" name="Text Box 5"/>
          <p:cNvSpPr txBox="1">
            <a:spLocks noChangeArrowheads="1"/>
          </p:cNvSpPr>
          <p:nvPr/>
        </p:nvSpPr>
        <p:spPr bwMode="auto">
          <a:xfrm>
            <a:off x="2424113" y="5807075"/>
            <a:ext cx="13858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i="1">
                <a:solidFill>
                  <a:srgbClr val="FF0000"/>
                </a:solidFill>
              </a:rPr>
              <a:t>Light</a:t>
            </a:r>
            <a:br>
              <a:rPr lang="en-US" i="1">
                <a:solidFill>
                  <a:srgbClr val="FF0000"/>
                </a:solidFill>
              </a:rPr>
            </a:br>
            <a:r>
              <a:rPr lang="en-US" i="1">
                <a:solidFill>
                  <a:srgbClr val="FF0000"/>
                </a:solidFill>
              </a:rPr>
              <a:t>Reactions</a:t>
            </a:r>
          </a:p>
        </p:txBody>
      </p:sp>
      <p:sp>
        <p:nvSpPr>
          <p:cNvPr id="64516" name="Text Box 6"/>
          <p:cNvSpPr txBox="1">
            <a:spLocks noChangeArrowheads="1"/>
          </p:cNvSpPr>
          <p:nvPr/>
        </p:nvSpPr>
        <p:spPr bwMode="auto">
          <a:xfrm>
            <a:off x="5226050" y="5807075"/>
            <a:ext cx="13858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i="1">
                <a:solidFill>
                  <a:schemeClr val="accent2"/>
                </a:solidFill>
              </a:rPr>
              <a:t>Dark </a:t>
            </a:r>
            <a:br>
              <a:rPr lang="en-US" i="1">
                <a:solidFill>
                  <a:schemeClr val="accent2"/>
                </a:solidFill>
              </a:rPr>
            </a:br>
            <a:r>
              <a:rPr lang="en-US" i="1">
                <a:solidFill>
                  <a:schemeClr val="accent2"/>
                </a:solidFill>
              </a:rPr>
              <a:t>Reactions</a:t>
            </a:r>
          </a:p>
        </p:txBody>
      </p:sp>
      <p:sp>
        <p:nvSpPr>
          <p:cNvPr id="64517" name="Line 7"/>
          <p:cNvSpPr>
            <a:spLocks noChangeShapeType="1"/>
          </p:cNvSpPr>
          <p:nvPr/>
        </p:nvSpPr>
        <p:spPr bwMode="auto">
          <a:xfrm>
            <a:off x="4495800" y="59817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8" name="Line 8"/>
          <p:cNvSpPr>
            <a:spLocks noChangeShapeType="1"/>
          </p:cNvSpPr>
          <p:nvPr/>
        </p:nvSpPr>
        <p:spPr bwMode="auto">
          <a:xfrm>
            <a:off x="3733800" y="6248400"/>
            <a:ext cx="762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Line 9"/>
          <p:cNvSpPr>
            <a:spLocks noChangeShapeType="1"/>
          </p:cNvSpPr>
          <p:nvPr/>
        </p:nvSpPr>
        <p:spPr bwMode="auto">
          <a:xfrm>
            <a:off x="4495800" y="6248400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stealth" w="lg" len="lg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Line 10"/>
          <p:cNvSpPr>
            <a:spLocks noChangeShapeType="1"/>
          </p:cNvSpPr>
          <p:nvPr/>
        </p:nvSpPr>
        <p:spPr bwMode="auto">
          <a:xfrm>
            <a:off x="6477000" y="6248400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1" name="Line 11"/>
          <p:cNvSpPr>
            <a:spLocks noChangeShapeType="1"/>
          </p:cNvSpPr>
          <p:nvPr/>
        </p:nvSpPr>
        <p:spPr bwMode="auto">
          <a:xfrm>
            <a:off x="1752600" y="6248400"/>
            <a:ext cx="762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stealth" w="lg" len="lg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62100"/>
            <a:ext cx="70104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304800" y="1524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/>
                <a:cs typeface="Arial Rounded MT Bold"/>
              </a:rPr>
              <a:t>Light Response of Photosynthesis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Photosynthetic Assimilation</a:t>
            </a:r>
            <a:br>
              <a:rPr lang="en-US" dirty="0">
                <a:latin typeface="Arial Rounded MT Bold"/>
                <a:ea typeface="ＭＳ Ｐゴシック" charset="0"/>
                <a:cs typeface="Arial Rounded MT Bold"/>
              </a:rPr>
            </a:br>
            <a:r>
              <a:rPr lang="en-US" sz="2800" dirty="0">
                <a:latin typeface="Arial Rounded MT Bold"/>
                <a:ea typeface="ＭＳ Ｐゴシック" charset="0"/>
                <a:cs typeface="Arial Rounded MT Bold"/>
              </a:rPr>
              <a:t>(Farquhar-Berry-Collatz model)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1219200"/>
            <a:ext cx="4724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Three limits: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Rubisco/CO</a:t>
            </a:r>
            <a:r>
              <a:rPr lang="en-US" sz="2000" baseline="-25000">
                <a:latin typeface="Arial Rounded MT Bold"/>
                <a:ea typeface="ＭＳ Ｐゴシック" charset="0"/>
                <a:cs typeface="Arial Rounded MT Bold"/>
              </a:rPr>
              <a:t>2</a:t>
            </a:r>
            <a:endParaRPr lang="en-US" sz="2000">
              <a:latin typeface="Arial Rounded MT Bold"/>
              <a:ea typeface="ＭＳ Ｐゴシック" charset="0"/>
              <a:cs typeface="Arial Rounded MT Bold"/>
            </a:endParaRPr>
          </a:p>
          <a:p>
            <a:pPr lvl="1">
              <a:lnSpc>
                <a:spcPct val="90000"/>
              </a:lnSpc>
            </a:pPr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Light</a:t>
            </a:r>
          </a:p>
          <a:p>
            <a:pPr lvl="1">
              <a:lnSpc>
                <a:spcPct val="90000"/>
              </a:lnSpc>
            </a:pPr>
            <a:r>
              <a:rPr lang="ja-JP" altLang="en-US" sz="2000">
                <a:latin typeface="Arial Rounded MT Bold"/>
                <a:ea typeface="ＭＳ Ｐゴシック" charset="0"/>
                <a:cs typeface="Arial Rounded MT Bold"/>
              </a:rPr>
              <a:t>“</a:t>
            </a:r>
            <a:r>
              <a:rPr lang="en-US" altLang="ja-JP" sz="2000">
                <a:latin typeface="Arial Rounded MT Bold"/>
                <a:ea typeface="ＭＳ Ｐゴシック" charset="0"/>
                <a:cs typeface="Arial Rounded MT Bold"/>
              </a:rPr>
              <a:t>Sink</a:t>
            </a:r>
            <a:r>
              <a:rPr lang="ja-JP" altLang="en-US" sz="2000">
                <a:latin typeface="Arial Rounded MT Bold"/>
                <a:ea typeface="ＭＳ Ｐゴシック" charset="0"/>
                <a:cs typeface="Arial Rounded MT Bold"/>
              </a:rPr>
              <a:t>”</a:t>
            </a:r>
            <a:r>
              <a:rPr lang="en-US" altLang="ja-JP" sz="2000">
                <a:latin typeface="Arial Rounded MT Bold"/>
                <a:ea typeface="ＭＳ Ｐゴシック" charset="0"/>
                <a:cs typeface="Arial Rounded MT Bold"/>
              </a:rPr>
              <a:t> or starch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Rubisco/CO</a:t>
            </a:r>
            <a:r>
              <a:rPr lang="en-US" sz="2400" baseline="-25000">
                <a:latin typeface="Arial Rounded MT Bold"/>
                <a:ea typeface="ＭＳ Ｐゴシック" charset="0"/>
                <a:cs typeface="Arial Rounded MT Bold"/>
              </a:rPr>
              <a:t>2</a:t>
            </a:r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 limited rate calculated by Michaelis-Menten catalysis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Light limited rate: available PAR and stoichiometry of NADPH</a:t>
            </a:r>
            <a:r>
              <a:rPr lang="en-US" sz="2400" baseline="-25000">
                <a:latin typeface="Arial Rounded MT Bold"/>
                <a:ea typeface="ＭＳ Ｐゴシック" charset="0"/>
                <a:cs typeface="Arial Rounded MT Bold"/>
              </a:rPr>
              <a:t>2</a:t>
            </a:r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 and ATP consumption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Sink limitation: related to V</a:t>
            </a:r>
            <a:r>
              <a:rPr lang="en-US" sz="2400" baseline="-25000">
                <a:latin typeface="Arial Rounded MT Bold"/>
                <a:ea typeface="ＭＳ Ｐゴシック" charset="0"/>
                <a:cs typeface="Arial Rounded MT Bold"/>
              </a:rPr>
              <a:t>m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Dark respiration related to protein maintenance (V</a:t>
            </a:r>
            <a:r>
              <a:rPr lang="en-US" sz="2400" baseline="-25000">
                <a:latin typeface="Arial Rounded MT Bold"/>
                <a:ea typeface="ＭＳ Ｐゴシック" charset="0"/>
                <a:cs typeface="Arial Rounded MT Bold"/>
              </a:rPr>
              <a:t>m</a:t>
            </a:r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) </a:t>
            </a:r>
          </a:p>
        </p:txBody>
      </p:sp>
      <p:graphicFrame>
        <p:nvGraphicFramePr>
          <p:cNvPr id="68611" name="Object 2"/>
          <p:cNvGraphicFramePr>
            <a:graphicFrameLocks noChangeAspect="1"/>
          </p:cNvGraphicFramePr>
          <p:nvPr/>
        </p:nvGraphicFramePr>
        <p:xfrm>
          <a:off x="0" y="2057400"/>
          <a:ext cx="4078288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9" name="Image" r:id="rId4" imgW="2506098" imgH="685801" progId="Photoshop.Image.5">
                  <p:embed/>
                </p:oleObj>
              </mc:Choice>
              <mc:Fallback>
                <p:oleObj name="Image" r:id="rId4" imgW="2506098" imgH="685801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57400"/>
                        <a:ext cx="4078288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2" name="Object 3"/>
          <p:cNvGraphicFramePr>
            <a:graphicFrameLocks noChangeAspect="1"/>
          </p:cNvGraphicFramePr>
          <p:nvPr/>
        </p:nvGraphicFramePr>
        <p:xfrm>
          <a:off x="457200" y="3352800"/>
          <a:ext cx="381000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0" name="Image" r:id="rId6" imgW="2341463" imgH="603352" progId="Photoshop.Image.5">
                  <p:embed/>
                </p:oleObj>
              </mc:Choice>
              <mc:Fallback>
                <p:oleObj name="Image" r:id="rId6" imgW="2341463" imgH="603352" progId="Photoshop.Image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352800"/>
                        <a:ext cx="381000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3" name="Object 4"/>
          <p:cNvGraphicFramePr>
            <a:graphicFrameLocks noChangeAspect="1"/>
          </p:cNvGraphicFramePr>
          <p:nvPr/>
        </p:nvGraphicFramePr>
        <p:xfrm>
          <a:off x="1600200" y="4343400"/>
          <a:ext cx="1487488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1" name="Image" r:id="rId8" imgW="914402" imgH="329059" progId="Photoshop.Image.5">
                  <p:embed/>
                </p:oleObj>
              </mc:Choice>
              <mc:Fallback>
                <p:oleObj name="Image" r:id="rId8" imgW="914402" imgH="329059" progId="Photoshop.Image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343400"/>
                        <a:ext cx="1487488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4" name="Object 5"/>
          <p:cNvGraphicFramePr>
            <a:graphicFrameLocks noChangeAspect="1"/>
          </p:cNvGraphicFramePr>
          <p:nvPr/>
        </p:nvGraphicFramePr>
        <p:xfrm>
          <a:off x="1435100" y="5318125"/>
          <a:ext cx="16891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2" name="Image" r:id="rId10" imgW="1037846" imgH="384098" progId="Photoshop.Image.5">
                  <p:embed/>
                </p:oleObj>
              </mc:Choice>
              <mc:Fallback>
                <p:oleObj name="Image" r:id="rId10" imgW="1037846" imgH="384098" progId="Photoshop.Image.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5318125"/>
                        <a:ext cx="168910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5" name="Object 6"/>
          <p:cNvGraphicFramePr>
            <a:graphicFrameLocks noChangeAspect="1"/>
          </p:cNvGraphicFramePr>
          <p:nvPr/>
        </p:nvGraphicFramePr>
        <p:xfrm>
          <a:off x="152400" y="1281113"/>
          <a:ext cx="4343400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3" name="Equation" r:id="rId12" imgW="1574800" imgH="241300" progId="Equation.DSMT4">
                  <p:embed/>
                </p:oleObj>
              </mc:Choice>
              <mc:Fallback>
                <p:oleObj name="Equation" r:id="rId12" imgW="1574800" imgH="241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81113"/>
                        <a:ext cx="4343400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Leaf Physiology in SiB2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29400" y="1143000"/>
            <a:ext cx="2438400" cy="5410200"/>
          </a:xfrm>
        </p:spPr>
        <p:txBody>
          <a:bodyPr/>
          <a:lstStyle/>
          <a:p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Heat, water, and carbon </a:t>
            </a:r>
            <a:r>
              <a:rPr lang="en-US" sz="24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fluxes are coupled by physiology</a:t>
            </a:r>
          </a:p>
          <a:p>
            <a:r>
              <a:rPr lang="en-US" sz="24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Scaling to canopy and landscape</a:t>
            </a:r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 fluxes based on </a:t>
            </a:r>
            <a:r>
              <a:rPr lang="en-US" sz="24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resource allocation</a:t>
            </a:r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 </a:t>
            </a:r>
          </a:p>
        </p:txBody>
      </p:sp>
      <p:graphicFrame>
        <p:nvGraphicFramePr>
          <p:cNvPr id="70659" name="Object 2"/>
          <p:cNvGraphicFramePr>
            <a:graphicFrameLocks noChangeAspect="1"/>
          </p:cNvGraphicFramePr>
          <p:nvPr/>
        </p:nvGraphicFramePr>
        <p:xfrm>
          <a:off x="304800" y="13716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9" name="Image" r:id="rId4" imgW="3057927" imgH="1777289" progId="Photoshop.Image.5">
                  <p:embed/>
                </p:oleObj>
              </mc:Choice>
              <mc:Fallback>
                <p:oleObj name="Image" r:id="rId4" imgW="3057927" imgH="1777289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71600"/>
                        <a:ext cx="61722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Canopy Integration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 Rounded MT Bold"/>
                <a:ea typeface="ＭＳ Ｐゴシック" charset="0"/>
                <a:cs typeface="Arial Rounded MT Bold"/>
              </a:rPr>
              <a:t>Farquhar photosynthesis model and Ball-Berry stomatal conductance calculation are derived for </a:t>
            </a:r>
            <a:r>
              <a:rPr lang="en-US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leaf-level fluxes</a:t>
            </a:r>
            <a:r>
              <a:rPr lang="en-US">
                <a:latin typeface="Arial Rounded MT Bold"/>
                <a:ea typeface="ＭＳ Ｐゴシック" charset="0"/>
                <a:cs typeface="Arial Rounded MT Bold"/>
              </a:rPr>
              <a:t> </a:t>
            </a:r>
          </a:p>
          <a:p>
            <a:r>
              <a:rPr lang="en-US">
                <a:latin typeface="Arial Rounded MT Bold"/>
                <a:ea typeface="ＭＳ Ｐゴシック" charset="0"/>
                <a:cs typeface="Arial Rounded MT Bold"/>
              </a:rPr>
              <a:t>How to </a:t>
            </a:r>
            <a:r>
              <a:rPr lang="en-US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integrate to entire canopy?</a:t>
            </a:r>
          </a:p>
          <a:p>
            <a:pPr lvl="1"/>
            <a:r>
              <a:rPr lang="en-US">
                <a:latin typeface="Arial Rounded MT Bold"/>
                <a:ea typeface="ＭＳ Ｐゴシック" charset="0"/>
                <a:cs typeface="Arial Rounded MT Bold"/>
              </a:rPr>
              <a:t>Could multiply fluxes (mol m</a:t>
            </a:r>
            <a:r>
              <a:rPr lang="en-US" baseline="30000">
                <a:latin typeface="Arial Rounded MT Bold"/>
                <a:ea typeface="ＭＳ Ｐゴシック" charset="0"/>
                <a:cs typeface="Arial Rounded MT Bold"/>
              </a:rPr>
              <a:t>-2</a:t>
            </a:r>
            <a:r>
              <a:rPr lang="en-US">
                <a:latin typeface="Arial Rounded MT Bold"/>
                <a:ea typeface="ＭＳ Ｐゴシック" charset="0"/>
                <a:cs typeface="Arial Rounded MT Bold"/>
              </a:rPr>
              <a:t> s</a:t>
            </a:r>
            <a:r>
              <a:rPr lang="en-US" baseline="30000">
                <a:latin typeface="Arial Rounded MT Bold"/>
                <a:ea typeface="ＭＳ Ｐゴシック" charset="0"/>
                <a:cs typeface="Arial Rounded MT Bold"/>
              </a:rPr>
              <a:t>-1</a:t>
            </a:r>
            <a:r>
              <a:rPr lang="en-US">
                <a:latin typeface="Arial Rounded MT Bold"/>
                <a:ea typeface="ＭＳ Ｐゴシック" charset="0"/>
                <a:cs typeface="Arial Rounded MT Bold"/>
              </a:rPr>
              <a:t>) at leaf level by </a:t>
            </a:r>
            <a:r>
              <a:rPr lang="en-US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total leaf-area index</a:t>
            </a:r>
            <a:r>
              <a:rPr lang="en-US">
                <a:latin typeface="Arial Rounded MT Bold"/>
                <a:ea typeface="ＭＳ Ｐゴシック" charset="0"/>
                <a:cs typeface="Arial Rounded MT Bold"/>
              </a:rPr>
              <a:t> </a:t>
            </a:r>
          </a:p>
          <a:p>
            <a:pPr lvl="1"/>
            <a:r>
              <a:rPr lang="en-US">
                <a:latin typeface="Arial Rounded MT Bold"/>
                <a:ea typeface="ＭＳ Ｐゴシック" charset="0"/>
                <a:cs typeface="Arial Rounded MT Bold"/>
              </a:rPr>
              <a:t>That would </a:t>
            </a:r>
            <a:r>
              <a:rPr lang="en-US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assume all leaves have same properties and physical environment</a:t>
            </a:r>
          </a:p>
          <a:p>
            <a:pPr lvl="1"/>
            <a:r>
              <a:rPr lang="en-US">
                <a:latin typeface="Arial Rounded MT Bold"/>
                <a:ea typeface="ＭＳ Ｐゴシック" charset="0"/>
                <a:cs typeface="Arial Rounded MT Bold"/>
              </a:rPr>
              <a:t>What about </a:t>
            </a:r>
            <a:r>
              <a:rPr lang="en-US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shading</a:t>
            </a:r>
            <a:r>
              <a:rPr lang="en-US">
                <a:latin typeface="Arial Rounded MT Bold"/>
                <a:ea typeface="ＭＳ Ｐゴシック" charset="0"/>
                <a:cs typeface="Arial Rounded MT Bold"/>
              </a:rPr>
              <a:t> inside canopy?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How does a plant respond to shading</a:t>
            </a:r>
            <a:r>
              <a:rPr lang="en-US">
                <a:latin typeface="Arial Rounded MT Bold"/>
                <a:ea typeface="ＭＳ Ｐゴシック" charset="0"/>
                <a:cs typeface="Arial Rounded MT Bold"/>
              </a:rPr>
              <a:t> over time?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Canopy Attenuation of Radiation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19800" y="1211263"/>
            <a:ext cx="2825750" cy="5005387"/>
          </a:xfrm>
        </p:spPr>
        <p:txBody>
          <a:bodyPr/>
          <a:lstStyle/>
          <a:p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Radiation is </a:t>
            </a:r>
            <a:r>
              <a:rPr lang="en-US" sz="20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absorbed and also scattered</a:t>
            </a:r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 by individual leaves and stems</a:t>
            </a:r>
          </a:p>
          <a:p>
            <a:r>
              <a:rPr lang="en-US" sz="20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Drops off steeply</a:t>
            </a:r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 through canopy depth</a:t>
            </a:r>
          </a:p>
          <a:p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Penetration is </a:t>
            </a:r>
            <a:r>
              <a:rPr lang="en-US" sz="20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deeper for diffuse</a:t>
            </a:r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 than direct solar</a:t>
            </a:r>
          </a:p>
        </p:txBody>
      </p:sp>
      <p:graphicFrame>
        <p:nvGraphicFramePr>
          <p:cNvPr id="74755" name="Object 2"/>
          <p:cNvGraphicFramePr>
            <a:graphicFrameLocks noChangeAspect="1"/>
          </p:cNvGraphicFramePr>
          <p:nvPr/>
        </p:nvGraphicFramePr>
        <p:xfrm>
          <a:off x="217488" y="1208088"/>
          <a:ext cx="5657850" cy="516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5" name="Image" r:id="rId4" imgW="7548182" imgH="6887399" progId="Photoshop.Image.5">
                  <p:embed/>
                </p:oleObj>
              </mc:Choice>
              <mc:Fallback>
                <p:oleObj name="Image" r:id="rId4" imgW="7548182" imgH="6887399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1208088"/>
                        <a:ext cx="5657850" cy="516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Carbon and Water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7800" y="1066800"/>
            <a:ext cx="3581400" cy="5486400"/>
          </a:xfrm>
        </p:spPr>
        <p:txBody>
          <a:bodyPr/>
          <a:lstStyle/>
          <a:p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Plants eat CO</a:t>
            </a:r>
            <a:r>
              <a:rPr lang="en-US" sz="2400" baseline="-25000">
                <a:latin typeface="Arial Rounded MT Bold"/>
                <a:ea typeface="ＭＳ Ｐゴシック" charset="0"/>
                <a:cs typeface="Arial Rounded MT Bold"/>
              </a:rPr>
              <a:t>2</a:t>
            </a:r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 for a living</a:t>
            </a:r>
          </a:p>
          <a:p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They open their stomata to let CO</a:t>
            </a:r>
            <a:r>
              <a:rPr lang="en-US" sz="2400" baseline="-25000">
                <a:latin typeface="Arial Rounded MT Bold"/>
                <a:ea typeface="ＭＳ Ｐゴシック" charset="0"/>
                <a:cs typeface="Arial Rounded MT Bold"/>
              </a:rPr>
              <a:t>2</a:t>
            </a:r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 in</a:t>
            </a:r>
          </a:p>
          <a:p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Water gets out as an (unfortunate?) consequence</a:t>
            </a:r>
          </a:p>
          <a:p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For every CO</a:t>
            </a:r>
            <a:r>
              <a:rPr lang="en-US" sz="2400" baseline="-25000">
                <a:latin typeface="Arial Rounded MT Bold"/>
                <a:ea typeface="ＭＳ Ｐゴシック" charset="0"/>
                <a:cs typeface="Arial Rounded MT Bold"/>
              </a:rPr>
              <a:t>2</a:t>
            </a:r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 molecule fixed about 400 H</a:t>
            </a:r>
            <a:r>
              <a:rPr lang="en-US" sz="2400" baseline="-25000">
                <a:latin typeface="Arial Rounded MT Bold"/>
                <a:ea typeface="ＭＳ Ｐゴシック" charset="0"/>
                <a:cs typeface="Arial Rounded MT Bold"/>
              </a:rPr>
              <a:t>2</a:t>
            </a:r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O molecules are lost</a:t>
            </a:r>
          </a:p>
        </p:txBody>
      </p:sp>
      <p:pic>
        <p:nvPicPr>
          <p:cNvPr id="21507" name="Picture 4" descr="CarbonAnd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4733925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Within-Canopy Radiative Transfer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5613" y="5329238"/>
            <a:ext cx="8002587" cy="1338262"/>
          </a:xfrm>
        </p:spPr>
        <p:txBody>
          <a:bodyPr/>
          <a:lstStyle/>
          <a:p>
            <a:r>
              <a:rPr lang="en-US" sz="1800">
                <a:latin typeface="Arial Rounded MT Bold"/>
                <a:ea typeface="ＭＳ Ｐゴシック" charset="0"/>
                <a:cs typeface="Arial Rounded MT Bold"/>
              </a:rPr>
              <a:t>Attenuation is greater for visible </a:t>
            </a:r>
            <a:br>
              <a:rPr lang="en-US" sz="1800">
                <a:latin typeface="Arial Rounded MT Bold"/>
                <a:ea typeface="ＭＳ Ｐゴシック" charset="0"/>
                <a:cs typeface="Arial Rounded MT Bold"/>
              </a:rPr>
            </a:br>
            <a:r>
              <a:rPr lang="en-US" sz="1800">
                <a:latin typeface="Arial Rounded MT Bold"/>
                <a:ea typeface="ＭＳ Ｐゴシック" charset="0"/>
                <a:cs typeface="Arial Rounded MT Bold"/>
              </a:rPr>
              <a:t>(</a:t>
            </a:r>
            <a:r>
              <a:rPr lang="en-US" sz="18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photosynthetically active radiation, PAR</a:t>
            </a:r>
            <a:r>
              <a:rPr lang="en-US" sz="1800">
                <a:latin typeface="Arial Rounded MT Bold"/>
                <a:ea typeface="ＭＳ Ｐゴシック" charset="0"/>
                <a:cs typeface="Arial Rounded MT Bold"/>
              </a:rPr>
              <a:t>) than for near IR</a:t>
            </a:r>
          </a:p>
          <a:p>
            <a:r>
              <a:rPr lang="en-US" sz="1800">
                <a:latin typeface="Arial Rounded MT Bold"/>
                <a:ea typeface="ＭＳ Ｐゴシック" charset="0"/>
                <a:cs typeface="Arial Rounded MT Bold"/>
              </a:rPr>
              <a:t>Attenuation is nearly log-linear with cumulative </a:t>
            </a:r>
            <a:r>
              <a:rPr lang="en-US" sz="18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leaf-area index</a:t>
            </a:r>
          </a:p>
        </p:txBody>
      </p:sp>
      <p:graphicFrame>
        <p:nvGraphicFramePr>
          <p:cNvPr id="76803" name="Object 2"/>
          <p:cNvGraphicFramePr>
            <a:graphicFrameLocks noChangeAspect="1"/>
          </p:cNvGraphicFramePr>
          <p:nvPr/>
        </p:nvGraphicFramePr>
        <p:xfrm>
          <a:off x="325438" y="1028700"/>
          <a:ext cx="5922962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3" name="Image" r:id="rId4" imgW="22352277" imgH="15337804" progId="Photoshop.Image.5">
                  <p:embed/>
                </p:oleObj>
              </mc:Choice>
              <mc:Fallback>
                <p:oleObj name="Image" r:id="rId4" imgW="22352277" imgH="15337804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8" y="1028700"/>
                        <a:ext cx="5922962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Canopy Integration</a:t>
            </a:r>
            <a:br>
              <a:rPr lang="en-US" dirty="0">
                <a:latin typeface="Arial Rounded MT Bold"/>
                <a:ea typeface="ＭＳ Ｐゴシック" charset="0"/>
                <a:cs typeface="Arial Rounded MT Bold"/>
              </a:rPr>
            </a:br>
            <a:r>
              <a:rPr lang="en-US" sz="2400" dirty="0">
                <a:latin typeface="Arial Rounded MT Bold"/>
                <a:ea typeface="ＭＳ Ｐゴシック" charset="0"/>
                <a:cs typeface="Arial Rounded MT Bold"/>
              </a:rPr>
              <a:t>(Sellers et al, 1992)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162050"/>
            <a:ext cx="4191000" cy="5086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>
                <a:latin typeface="Arial Rounded MT Bold"/>
                <a:ea typeface="ＭＳ Ｐゴシック" charset="0"/>
                <a:cs typeface="Arial Rounded MT Bold"/>
              </a:rPr>
              <a:t>How to efficiently integrate </a:t>
            </a:r>
            <a:br>
              <a:rPr lang="en-US" sz="1800">
                <a:latin typeface="Arial Rounded MT Bold"/>
                <a:ea typeface="ＭＳ Ｐゴシック" charset="0"/>
                <a:cs typeface="Arial Rounded MT Bold"/>
              </a:rPr>
            </a:br>
            <a:r>
              <a:rPr lang="en-US" sz="1800">
                <a:latin typeface="Arial Rounded MT Bold"/>
                <a:ea typeface="ＭＳ Ｐゴシック" charset="0"/>
                <a:cs typeface="Arial Rounded MT Bold"/>
              </a:rPr>
              <a:t>leaf-level equations across all </a:t>
            </a:r>
            <a:br>
              <a:rPr lang="en-US" sz="1800">
                <a:latin typeface="Arial Rounded MT Bold"/>
                <a:ea typeface="ＭＳ Ｐゴシック" charset="0"/>
                <a:cs typeface="Arial Rounded MT Bold"/>
              </a:rPr>
            </a:br>
            <a:r>
              <a:rPr lang="en-US" sz="18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leaf angles and light levels</a:t>
            </a:r>
            <a:r>
              <a:rPr lang="en-US" sz="1800">
                <a:latin typeface="Arial Rounded MT Bold"/>
                <a:ea typeface="ＭＳ Ｐゴシック" charset="0"/>
                <a:cs typeface="Arial Rounded MT Bold"/>
              </a:rPr>
              <a:t>?</a:t>
            </a:r>
          </a:p>
          <a:p>
            <a:pPr>
              <a:lnSpc>
                <a:spcPct val="90000"/>
              </a:lnSpc>
            </a:pPr>
            <a:r>
              <a:rPr lang="en-US" sz="1800">
                <a:latin typeface="Arial Rounded MT Bold"/>
                <a:ea typeface="ＭＳ Ｐゴシック" charset="0"/>
                <a:cs typeface="Arial Rounded MT Bold"/>
              </a:rPr>
              <a:t>Assume light levels drop off inside canopy according to </a:t>
            </a:r>
            <a:br>
              <a:rPr lang="en-US" sz="1800">
                <a:latin typeface="Arial Rounded MT Bold"/>
                <a:ea typeface="ＭＳ Ｐゴシック" charset="0"/>
                <a:cs typeface="Arial Rounded MT Bold"/>
              </a:rPr>
            </a:br>
            <a:r>
              <a:rPr lang="en-US" sz="18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Beer</a:t>
            </a:r>
            <a:r>
              <a:rPr lang="ja-JP" altLang="en-US" sz="18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’</a:t>
            </a:r>
            <a:r>
              <a:rPr lang="en-US" altLang="ja-JP" sz="18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s Law</a:t>
            </a:r>
          </a:p>
          <a:p>
            <a:pPr>
              <a:lnSpc>
                <a:spcPct val="90000"/>
              </a:lnSpc>
            </a:pPr>
            <a:r>
              <a:rPr lang="en-US" sz="1800">
                <a:latin typeface="Arial Rounded MT Bold"/>
                <a:ea typeface="ＭＳ Ｐゴシック" charset="0"/>
                <a:cs typeface="Arial Rounded MT Bold"/>
              </a:rPr>
              <a:t>Maximum photosynthesis rate (</a:t>
            </a:r>
            <a:r>
              <a:rPr lang="en-US" sz="18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V</a:t>
            </a:r>
            <a:r>
              <a:rPr lang="en-US" sz="1800" baseline="-250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max</a:t>
            </a:r>
            <a:r>
              <a:rPr lang="en-US" sz="1800">
                <a:latin typeface="Arial Rounded MT Bold"/>
                <a:ea typeface="ＭＳ Ｐゴシック" charset="0"/>
                <a:cs typeface="Arial Rounded MT Bold"/>
              </a:rPr>
              <a:t>) depends on </a:t>
            </a:r>
            <a:r>
              <a:rPr lang="en-US" sz="18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Rubisco</a:t>
            </a:r>
            <a:r>
              <a:rPr lang="en-US" sz="1800">
                <a:latin typeface="Arial Rounded MT Bold"/>
                <a:ea typeface="ＭＳ Ｐゴシック" charset="0"/>
                <a:cs typeface="Arial Rounded MT Bold"/>
              </a:rPr>
              <a:t>, an enzyme used to catalyze C fixation</a:t>
            </a:r>
          </a:p>
          <a:p>
            <a:pPr>
              <a:lnSpc>
                <a:spcPct val="90000"/>
              </a:lnSpc>
            </a:pPr>
            <a:r>
              <a:rPr lang="en-US" sz="1800">
                <a:latin typeface="Arial Rounded MT Bold"/>
                <a:ea typeface="ＭＳ Ｐゴシック" charset="0"/>
                <a:cs typeface="Arial Rounded MT Bold"/>
              </a:rPr>
              <a:t>Rubisco is mostly </a:t>
            </a:r>
            <a:r>
              <a:rPr lang="en-US" sz="18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nitrogen</a:t>
            </a:r>
            <a:r>
              <a:rPr lang="en-US" sz="1800">
                <a:latin typeface="Arial Rounded MT Bold"/>
                <a:ea typeface="ＭＳ Ｐゴシック" charset="0"/>
                <a:cs typeface="Arial Rounded MT Bold"/>
              </a:rPr>
              <a:t> </a:t>
            </a:r>
            <a:br>
              <a:rPr lang="en-US" sz="1800">
                <a:latin typeface="Arial Rounded MT Bold"/>
                <a:ea typeface="ＭＳ Ｐゴシック" charset="0"/>
                <a:cs typeface="Arial Rounded MT Bold"/>
              </a:rPr>
            </a:br>
            <a:r>
              <a:rPr lang="en-US" sz="1800">
                <a:latin typeface="Arial Rounded MT Bold"/>
                <a:ea typeface="ＭＳ Ｐゴシック" charset="0"/>
                <a:cs typeface="Arial Rounded MT Bold"/>
              </a:rPr>
              <a:t>(most abundant protein on Earth) </a:t>
            </a:r>
          </a:p>
          <a:p>
            <a:pPr>
              <a:lnSpc>
                <a:spcPct val="90000"/>
              </a:lnSpc>
            </a:pPr>
            <a:r>
              <a:rPr lang="en-US" sz="1800">
                <a:latin typeface="Arial Rounded MT Bold"/>
                <a:ea typeface="ＭＳ Ｐゴシック" charset="0"/>
                <a:cs typeface="Arial Rounded MT Bold"/>
              </a:rPr>
              <a:t>Assume </a:t>
            </a:r>
            <a:r>
              <a:rPr lang="en-US" sz="18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plant allocates scarce N where it will yield the most C gain (following time-mean light!)</a:t>
            </a:r>
          </a:p>
        </p:txBody>
      </p:sp>
      <p:graphicFrame>
        <p:nvGraphicFramePr>
          <p:cNvPr id="82947" name="Object 2"/>
          <p:cNvGraphicFramePr>
            <a:graphicFrameLocks noChangeAspect="1"/>
          </p:cNvGraphicFramePr>
          <p:nvPr/>
        </p:nvGraphicFramePr>
        <p:xfrm>
          <a:off x="241300" y="788988"/>
          <a:ext cx="3700463" cy="539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0" name="Equation" r:id="rId4" imgW="1892300" imgH="2755900" progId="Equation.DSMT4">
                  <p:embed/>
                </p:oleObj>
              </mc:Choice>
              <mc:Fallback>
                <p:oleObj name="Equation" r:id="rId4" imgW="1892300" imgH="27559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788988"/>
                        <a:ext cx="3700463" cy="539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8" name="Text Box 5"/>
          <p:cNvSpPr txBox="1">
            <a:spLocks noChangeArrowheads="1"/>
          </p:cNvSpPr>
          <p:nvPr/>
        </p:nvSpPr>
        <p:spPr bwMode="auto">
          <a:xfrm>
            <a:off x="2057400" y="1066800"/>
            <a:ext cx="18843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FF0000"/>
                </a:solidFill>
                <a:latin typeface="Comic Sans MS" charset="0"/>
              </a:rPr>
              <a:t>L = </a:t>
            </a:r>
            <a:r>
              <a:rPr lang="ja-JP" altLang="en-US" sz="1400">
                <a:solidFill>
                  <a:srgbClr val="FF0000"/>
                </a:solidFill>
                <a:latin typeface="Comic Sans MS" charset="0"/>
              </a:rPr>
              <a:t>“</a:t>
            </a:r>
            <a:r>
              <a:rPr lang="en-US" altLang="ja-JP" sz="1400">
                <a:solidFill>
                  <a:srgbClr val="FF0000"/>
                </a:solidFill>
                <a:latin typeface="Comic Sans MS" charset="0"/>
              </a:rPr>
              <a:t>cumulative LAI</a:t>
            </a:r>
            <a:r>
              <a:rPr lang="ja-JP" altLang="en-US" sz="1400">
                <a:solidFill>
                  <a:srgbClr val="FF0000"/>
                </a:solidFill>
                <a:latin typeface="Comic Sans MS" charset="0"/>
              </a:rPr>
              <a:t>”</a:t>
            </a:r>
            <a:r>
              <a:rPr lang="en-US" altLang="ja-JP" sz="1400">
                <a:solidFill>
                  <a:srgbClr val="FF0000"/>
                </a:solidFill>
                <a:latin typeface="Comic Sans MS" charset="0"/>
              </a:rPr>
              <a:t/>
            </a:r>
            <a:br>
              <a:rPr lang="en-US" altLang="ja-JP" sz="1400">
                <a:solidFill>
                  <a:srgbClr val="FF0000"/>
                </a:solidFill>
                <a:latin typeface="Comic Sans MS" charset="0"/>
              </a:rPr>
            </a:br>
            <a:r>
              <a:rPr lang="en-US" altLang="ja-JP" sz="1400">
                <a:solidFill>
                  <a:srgbClr val="FF0000"/>
                </a:solidFill>
                <a:latin typeface="Comic Sans MS" charset="0"/>
              </a:rPr>
              <a:t>(vertical coordinate)</a:t>
            </a:r>
            <a:endParaRPr lang="en-US" sz="14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82949" name="Text Box 6"/>
          <p:cNvSpPr txBox="1">
            <a:spLocks noChangeArrowheads="1"/>
          </p:cNvSpPr>
          <p:nvPr/>
        </p:nvSpPr>
        <p:spPr bwMode="auto">
          <a:xfrm>
            <a:off x="2362200" y="1927225"/>
            <a:ext cx="1949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FF0000"/>
                </a:solidFill>
                <a:latin typeface="Comic Sans MS" charset="0"/>
              </a:rPr>
              <a:t>G(</a:t>
            </a:r>
            <a:r>
              <a:rPr lang="en-US" sz="1400">
                <a:solidFill>
                  <a:srgbClr val="FF0000"/>
                </a:solidFill>
                <a:latin typeface="Symbol Proportional BT" charset="0"/>
                <a:cs typeface="Symbol Proportional BT" charset="0"/>
                <a:sym typeface="Symbol" charset="0"/>
              </a:rPr>
              <a:t></a:t>
            </a:r>
            <a:r>
              <a:rPr lang="en-US" sz="1400">
                <a:solidFill>
                  <a:srgbClr val="FF0000"/>
                </a:solidFill>
                <a:latin typeface="Comic Sans MS" charset="0"/>
                <a:cs typeface="Symbol Proportional BT" charset="0"/>
              </a:rPr>
              <a:t>) = projected LAI</a:t>
            </a:r>
            <a:br>
              <a:rPr lang="en-US" sz="1400">
                <a:solidFill>
                  <a:srgbClr val="FF0000"/>
                </a:solidFill>
                <a:latin typeface="Comic Sans MS" charset="0"/>
                <a:cs typeface="Symbol Proportional BT" charset="0"/>
              </a:rPr>
            </a:br>
            <a:r>
              <a:rPr lang="en-US" sz="1400">
                <a:solidFill>
                  <a:srgbClr val="FF0000"/>
                </a:solidFill>
                <a:latin typeface="Comic Sans MS" charset="0"/>
                <a:cs typeface="Symbol Proportional BT" charset="0"/>
              </a:rPr>
              <a:t>normal to beam</a:t>
            </a:r>
          </a:p>
        </p:txBody>
      </p:sp>
      <p:sp>
        <p:nvSpPr>
          <p:cNvPr id="82950" name="Text Box 7"/>
          <p:cNvSpPr txBox="1">
            <a:spLocks noChangeArrowheads="1"/>
          </p:cNvSpPr>
          <p:nvPr/>
        </p:nvSpPr>
        <p:spPr bwMode="auto">
          <a:xfrm>
            <a:off x="241300" y="6223000"/>
            <a:ext cx="8886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i="1">
                <a:solidFill>
                  <a:srgbClr val="FF0000"/>
                </a:solidFill>
                <a:latin typeface="Comic Sans MS" charset="0"/>
              </a:rPr>
              <a:t>Canopy scaling factor </a:t>
            </a:r>
            <a:r>
              <a:rPr lang="en-US" b="1" i="1">
                <a:solidFill>
                  <a:srgbClr val="FF0000"/>
                </a:solidFill>
                <a:latin typeface="Symbol Proportional BT" charset="0"/>
                <a:cs typeface="Symbol Proportional BT" charset="0"/>
              </a:rPr>
              <a:t>P</a:t>
            </a:r>
            <a:r>
              <a:rPr lang="en-US" b="1" i="1">
                <a:solidFill>
                  <a:srgbClr val="FF0000"/>
                </a:solidFill>
                <a:latin typeface="Comic Sans MS" charset="0"/>
                <a:cs typeface="Symbol Proportional BT" charset="0"/>
              </a:rPr>
              <a:t> ~ FPAR … get by remote sensing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9375"/>
            <a:ext cx="8534400" cy="5588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Economics of Carbon and Nitrogen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60925" y="1219200"/>
            <a:ext cx="3597275" cy="4876800"/>
          </a:xfrm>
        </p:spPr>
        <p:txBody>
          <a:bodyPr/>
          <a:lstStyle/>
          <a:p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Plants are not dumb</a:t>
            </a:r>
          </a:p>
          <a:p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Most plants are </a:t>
            </a:r>
            <a:r>
              <a:rPr lang="en-US" sz="20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N-limited</a:t>
            </a:r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 … more N makes them grow new tissue (leaves)</a:t>
            </a:r>
          </a:p>
          <a:p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Given </a:t>
            </a:r>
            <a:r>
              <a:rPr lang="en-US" sz="20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scarce N, they invest it where it will return the highest yield in C gained</a:t>
            </a:r>
          </a:p>
          <a:p>
            <a:r>
              <a:rPr lang="en-US" sz="20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Top (</a:t>
            </a:r>
            <a:r>
              <a:rPr lang="ja-JP" altLang="en-US" sz="20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“</a:t>
            </a:r>
            <a:r>
              <a:rPr lang="en-US" altLang="ja-JP" sz="20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sun</a:t>
            </a:r>
            <a:r>
              <a:rPr lang="ja-JP" altLang="en-US" sz="20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”</a:t>
            </a:r>
            <a:r>
              <a:rPr lang="en-US" altLang="ja-JP" sz="20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) leaves are N-rich</a:t>
            </a:r>
            <a:r>
              <a:rPr lang="en-US" altLang="ja-JP" sz="2000">
                <a:latin typeface="Arial Rounded MT Bold"/>
                <a:ea typeface="ＭＳ Ｐゴシック" charset="0"/>
                <a:cs typeface="Arial Rounded MT Bold"/>
              </a:rPr>
              <a:t>, green and juicy and healthy</a:t>
            </a:r>
            <a:endParaRPr lang="en-US" sz="2000">
              <a:latin typeface="Arial Rounded MT Bold"/>
              <a:ea typeface="ＭＳ Ｐゴシック" charset="0"/>
              <a:cs typeface="Arial Rounded MT Bold"/>
            </a:endParaRPr>
          </a:p>
        </p:txBody>
      </p:sp>
      <p:graphicFrame>
        <p:nvGraphicFramePr>
          <p:cNvPr id="84995" name="Object 2"/>
          <p:cNvGraphicFramePr>
            <a:graphicFrameLocks noChangeAspect="1"/>
          </p:cNvGraphicFramePr>
          <p:nvPr/>
        </p:nvGraphicFramePr>
        <p:xfrm>
          <a:off x="169863" y="776288"/>
          <a:ext cx="4573587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5" name="Image" r:id="rId4" imgW="4573171" imgH="5615854" progId="Photoshop.Image.5">
                  <p:embed/>
                </p:oleObj>
              </mc:Choice>
              <mc:Fallback>
                <p:oleObj name="Image" r:id="rId4" imgW="4573171" imgH="5615854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3" y="776288"/>
                        <a:ext cx="4573587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762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C</a:t>
            </a:r>
            <a:r>
              <a:rPr lang="en-US" baseline="-25000" dirty="0">
                <a:latin typeface="Arial Rounded MT Bold"/>
                <a:ea typeface="ＭＳ Ｐゴシック" charset="0"/>
                <a:cs typeface="Arial Rounded MT Bold"/>
              </a:rPr>
              <a:t>3</a:t>
            </a: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 and C</a:t>
            </a:r>
            <a:r>
              <a:rPr lang="en-US" baseline="-25000" dirty="0">
                <a:latin typeface="Arial Rounded MT Bold"/>
                <a:ea typeface="ＭＳ Ｐゴシック" charset="0"/>
                <a:cs typeface="Arial Rounded MT Bold"/>
              </a:rPr>
              <a:t>4</a:t>
            </a: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 Photosynthesis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924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Most plants produce sugars by the pathway outlined above, in which the first organic compounds have three carbon atoms (C</a:t>
            </a:r>
            <a:r>
              <a:rPr lang="en-US" sz="2400" baseline="-25000">
                <a:latin typeface="Arial Rounded MT Bold"/>
                <a:ea typeface="ＭＳ Ｐゴシック" charset="0"/>
                <a:cs typeface="Arial Rounded MT Bold"/>
              </a:rPr>
              <a:t>3</a:t>
            </a:r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Some tropical and subtropical plants have evolved a separate mechanism in which the first products have four carbon atoms (C</a:t>
            </a:r>
            <a:r>
              <a:rPr lang="en-US" sz="2400" baseline="-25000">
                <a:latin typeface="Arial Rounded MT Bold"/>
                <a:ea typeface="ＭＳ Ｐゴシック" charset="0"/>
                <a:cs typeface="Arial Rounded MT Bold"/>
              </a:rPr>
              <a:t>4</a:t>
            </a:r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C</a:t>
            </a:r>
            <a:r>
              <a:rPr lang="en-US" sz="2400" baseline="-25000">
                <a:latin typeface="Arial Rounded MT Bold"/>
                <a:ea typeface="ＭＳ Ｐゴシック" charset="0"/>
                <a:cs typeface="Arial Rounded MT Bold"/>
              </a:rPr>
              <a:t>4</a:t>
            </a:r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 photosynthesis is a </a:t>
            </a:r>
            <a:r>
              <a:rPr lang="en-US" sz="24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mechanism to overcome photorespiration</a:t>
            </a:r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 (high O</a:t>
            </a:r>
            <a:r>
              <a:rPr lang="en-US" sz="2400" baseline="-25000">
                <a:latin typeface="Arial Rounded MT Bold"/>
                <a:ea typeface="ＭＳ Ｐゴシック" charset="0"/>
                <a:cs typeface="Arial Rounded MT Bold"/>
              </a:rPr>
              <a:t>2</a:t>
            </a:r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/CO</a:t>
            </a:r>
            <a:r>
              <a:rPr lang="en-US" sz="2400" baseline="-25000">
                <a:latin typeface="Arial Rounded MT Bold"/>
                <a:ea typeface="ＭＳ Ｐゴシック" charset="0"/>
                <a:cs typeface="Arial Rounded MT Bold"/>
              </a:rPr>
              <a:t>2</a:t>
            </a:r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 ratio, high T)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Involves </a:t>
            </a:r>
            <a:r>
              <a:rPr lang="en-US" sz="24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active transport</a:t>
            </a:r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 of dissolved CO</a:t>
            </a:r>
            <a:r>
              <a:rPr lang="en-US" sz="2400" baseline="-25000">
                <a:latin typeface="Arial Rounded MT Bold"/>
                <a:ea typeface="ＭＳ Ｐゴシック" charset="0"/>
                <a:cs typeface="Arial Rounded MT Bold"/>
              </a:rPr>
              <a:t>2</a:t>
            </a:r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 to specialized </a:t>
            </a:r>
            <a:r>
              <a:rPr lang="ja-JP" altLang="en-US" sz="2400">
                <a:latin typeface="Arial Rounded MT Bold"/>
                <a:ea typeface="ＭＳ Ｐゴシック" charset="0"/>
                <a:cs typeface="Arial Rounded MT Bold"/>
              </a:rPr>
              <a:t>“</a:t>
            </a:r>
            <a:r>
              <a:rPr lang="en-US" altLang="ja-JP" sz="2400">
                <a:latin typeface="Arial Rounded MT Bold"/>
                <a:ea typeface="ＭＳ Ｐゴシック" charset="0"/>
                <a:cs typeface="Arial Rounded MT Bold"/>
              </a:rPr>
              <a:t>bundle-sheath</a:t>
            </a:r>
            <a:r>
              <a:rPr lang="ja-JP" altLang="en-US" sz="2400">
                <a:latin typeface="Arial Rounded MT Bold"/>
                <a:ea typeface="ＭＳ Ｐゴシック" charset="0"/>
                <a:cs typeface="Arial Rounded MT Bold"/>
              </a:rPr>
              <a:t>”</a:t>
            </a:r>
            <a:r>
              <a:rPr lang="en-US" altLang="ja-JP" sz="2400">
                <a:latin typeface="Arial Rounded MT Bold"/>
                <a:ea typeface="ＭＳ Ｐゴシック" charset="0"/>
                <a:cs typeface="Arial Rounded MT Bold"/>
              </a:rPr>
              <a:t> cells to overwhelm O</a:t>
            </a:r>
            <a:r>
              <a:rPr lang="en-US" altLang="ja-JP" sz="2400" baseline="-25000">
                <a:latin typeface="Arial Rounded MT Bold"/>
                <a:ea typeface="ＭＳ Ｐゴシック" charset="0"/>
                <a:cs typeface="Arial Rounded MT Bold"/>
              </a:rPr>
              <a:t>2</a:t>
            </a:r>
            <a:r>
              <a:rPr lang="en-US" altLang="ja-JP" sz="2400">
                <a:latin typeface="Arial Rounded MT Bold"/>
                <a:ea typeface="ＭＳ Ｐゴシック" charset="0"/>
                <a:cs typeface="Arial Rounded MT Bold"/>
              </a:rPr>
              <a:t> at Rubisco active sites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Uses energy to do this … </a:t>
            </a:r>
            <a:r>
              <a:rPr lang="en-US" sz="24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only </a:t>
            </a:r>
            <a:r>
              <a:rPr lang="ja-JP" altLang="en-US" sz="24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“</a:t>
            </a:r>
            <a:r>
              <a:rPr lang="en-US" altLang="ja-JP" sz="24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pays off</a:t>
            </a:r>
            <a:r>
              <a:rPr lang="ja-JP" altLang="en-US" sz="24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”</a:t>
            </a:r>
            <a:r>
              <a:rPr lang="en-US" altLang="ja-JP" sz="24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 when photorespiration is a big problem</a:t>
            </a:r>
            <a:endParaRPr lang="en-US" altLang="ja-JP" sz="2400">
              <a:latin typeface="Arial Rounded MT Bold"/>
              <a:ea typeface="ＭＳ Ｐゴシック" charset="0"/>
              <a:cs typeface="Arial Rounded MT Bold"/>
            </a:endParaRPr>
          </a:p>
          <a:p>
            <a:pPr>
              <a:lnSpc>
                <a:spcPct val="90000"/>
              </a:lnSpc>
            </a:pPr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Evolved only ~ 10 My BP, when CO</a:t>
            </a:r>
            <a:r>
              <a:rPr lang="en-US" sz="2400" baseline="-25000">
                <a:latin typeface="Arial Rounded MT Bold"/>
                <a:ea typeface="ＭＳ Ｐゴシック" charset="0"/>
                <a:cs typeface="Arial Rounded MT Bold"/>
              </a:rPr>
              <a:t>2</a:t>
            </a:r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 levels dropped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ext Box 3"/>
          <p:cNvSpPr txBox="1">
            <a:spLocks noChangeArrowheads="1"/>
          </p:cNvSpPr>
          <p:nvPr/>
        </p:nvSpPr>
        <p:spPr bwMode="auto">
          <a:xfrm>
            <a:off x="8077200" y="6019800"/>
            <a:ext cx="73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Berry</a:t>
            </a:r>
          </a:p>
        </p:txBody>
      </p:sp>
      <p:graphicFrame>
        <p:nvGraphicFramePr>
          <p:cNvPr id="89090" name="Object 2"/>
          <p:cNvGraphicFramePr>
            <a:graphicFrameLocks noChangeAspect="1"/>
          </p:cNvGraphicFramePr>
          <p:nvPr/>
        </p:nvGraphicFramePr>
        <p:xfrm>
          <a:off x="1804988" y="838200"/>
          <a:ext cx="5534025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0" name="Image" r:id="rId4" imgW="7382986" imgH="8564772" progId="Photoshop.Image.5">
                  <p:embed/>
                </p:oleObj>
              </mc:Choice>
              <mc:Fallback>
                <p:oleObj name="Image" r:id="rId4" imgW="7382986" imgH="8564772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561" b="6232"/>
                      <a:stretch>
                        <a:fillRect/>
                      </a:stretch>
                    </p:blipFill>
                    <p:spPr bwMode="auto">
                      <a:xfrm>
                        <a:off x="1804988" y="838200"/>
                        <a:ext cx="5534025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1" name="Object 3"/>
          <p:cNvGraphicFramePr>
            <a:graphicFrameLocks noChangeAspect="1"/>
          </p:cNvGraphicFramePr>
          <p:nvPr/>
        </p:nvGraphicFramePr>
        <p:xfrm>
          <a:off x="6705600" y="4352925"/>
          <a:ext cx="10668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1" name="Image" r:id="rId6" imgW="1397318" imgH="724321" progId="Photoshop.Image.5">
                  <p:embed/>
                </p:oleObj>
              </mc:Choice>
              <mc:Fallback>
                <p:oleObj name="Image" r:id="rId6" imgW="1397318" imgH="724321" progId="Photoshop.Image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352925"/>
                        <a:ext cx="106680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6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762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C</a:t>
            </a:r>
            <a:r>
              <a:rPr lang="en-US" baseline="-25000" dirty="0">
                <a:latin typeface="Arial Rounded MT Bold"/>
                <a:ea typeface="ＭＳ Ｐゴシック" charset="0"/>
                <a:cs typeface="Arial Rounded MT Bold"/>
              </a:rPr>
              <a:t>3</a:t>
            </a: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 and C</a:t>
            </a:r>
            <a:r>
              <a:rPr lang="en-US" baseline="-25000" dirty="0">
                <a:latin typeface="Arial Rounded MT Bold"/>
                <a:ea typeface="ＭＳ Ｐゴシック" charset="0"/>
                <a:cs typeface="Arial Rounded MT Bold"/>
              </a:rPr>
              <a:t>4</a:t>
            </a: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 Physiology &amp; Biochemistry</a:t>
            </a:r>
          </a:p>
        </p:txBody>
      </p:sp>
      <p:sp>
        <p:nvSpPr>
          <p:cNvPr id="89093" name="Text Box 7"/>
          <p:cNvSpPr txBox="1">
            <a:spLocks noChangeArrowheads="1"/>
          </p:cNvSpPr>
          <p:nvPr/>
        </p:nvSpPr>
        <p:spPr bwMode="auto">
          <a:xfrm>
            <a:off x="533400" y="1616075"/>
            <a:ext cx="16906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rgbClr val="008000"/>
                </a:solidFill>
              </a:rPr>
              <a:t>distributed</a:t>
            </a:r>
          </a:p>
          <a:p>
            <a:r>
              <a:rPr lang="en-US" i="1">
                <a:solidFill>
                  <a:srgbClr val="008000"/>
                </a:solidFill>
              </a:rPr>
              <a:t>chloroplasts</a:t>
            </a:r>
          </a:p>
        </p:txBody>
      </p:sp>
      <p:sp>
        <p:nvSpPr>
          <p:cNvPr id="89094" name="Text Box 8"/>
          <p:cNvSpPr txBox="1">
            <a:spLocks noChangeArrowheads="1"/>
          </p:cNvSpPr>
          <p:nvPr/>
        </p:nvSpPr>
        <p:spPr bwMode="auto">
          <a:xfrm>
            <a:off x="7367588" y="1752600"/>
            <a:ext cx="10144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rgbClr val="008000"/>
                </a:solidFill>
              </a:rPr>
              <a:t>bundle</a:t>
            </a:r>
            <a:br>
              <a:rPr lang="en-US" i="1">
                <a:solidFill>
                  <a:srgbClr val="008000"/>
                </a:solidFill>
              </a:rPr>
            </a:br>
            <a:r>
              <a:rPr lang="en-US" i="1">
                <a:solidFill>
                  <a:srgbClr val="008000"/>
                </a:solidFill>
              </a:rPr>
              <a:t>sheath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7391400" cy="614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8" name="Rectangle 3"/>
          <p:cNvSpPr>
            <a:spLocks noChangeArrowheads="1"/>
          </p:cNvSpPr>
          <p:nvPr/>
        </p:nvSpPr>
        <p:spPr bwMode="auto">
          <a:xfrm>
            <a:off x="2514600" y="762000"/>
            <a:ext cx="4800600" cy="449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3600">
              <a:latin typeface="Times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438400" y="2362200"/>
            <a:ext cx="4222750" cy="641350"/>
            <a:chOff x="1536" y="1488"/>
            <a:chExt cx="2660" cy="404"/>
          </a:xfrm>
        </p:grpSpPr>
        <p:sp>
          <p:nvSpPr>
            <p:cNvPr id="91147" name="Line 5"/>
            <p:cNvSpPr>
              <a:spLocks noChangeShapeType="1"/>
            </p:cNvSpPr>
            <p:nvPr/>
          </p:nvSpPr>
          <p:spPr bwMode="auto">
            <a:xfrm>
              <a:off x="1536" y="1680"/>
              <a:ext cx="2160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8" name="Text Box 6"/>
            <p:cNvSpPr txBox="1">
              <a:spLocks noChangeArrowheads="1"/>
            </p:cNvSpPr>
            <p:nvPr/>
          </p:nvSpPr>
          <p:spPr bwMode="auto">
            <a:xfrm>
              <a:off x="3792" y="1488"/>
              <a:ext cx="4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3600">
                  <a:latin typeface="Times" charset="0"/>
                </a:rPr>
                <a:t>C</a:t>
              </a:r>
              <a:r>
                <a:rPr lang="en-US" sz="3600" baseline="-25000">
                  <a:latin typeface="Times" charset="0"/>
                </a:rPr>
                <a:t>4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514600" y="1905000"/>
            <a:ext cx="4222750" cy="2165350"/>
            <a:chOff x="1584" y="1200"/>
            <a:chExt cx="2660" cy="1364"/>
          </a:xfrm>
        </p:grpSpPr>
        <p:sp>
          <p:nvSpPr>
            <p:cNvPr id="91145" name="Text Box 8"/>
            <p:cNvSpPr txBox="1">
              <a:spLocks noChangeArrowheads="1"/>
            </p:cNvSpPr>
            <p:nvPr/>
          </p:nvSpPr>
          <p:spPr bwMode="auto">
            <a:xfrm>
              <a:off x="3840" y="2160"/>
              <a:ext cx="4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3600">
                  <a:latin typeface="Times" charset="0"/>
                </a:rPr>
                <a:t>C</a:t>
              </a:r>
              <a:r>
                <a:rPr lang="en-US" sz="3600" baseline="-25000">
                  <a:latin typeface="Times" charset="0"/>
                </a:rPr>
                <a:t>3</a:t>
              </a:r>
            </a:p>
          </p:txBody>
        </p:sp>
        <p:sp>
          <p:nvSpPr>
            <p:cNvPr id="91146" name="Freeform 9"/>
            <p:cNvSpPr>
              <a:spLocks/>
            </p:cNvSpPr>
            <p:nvPr/>
          </p:nvSpPr>
          <p:spPr bwMode="auto">
            <a:xfrm>
              <a:off x="1584" y="1200"/>
              <a:ext cx="2160" cy="1152"/>
            </a:xfrm>
            <a:custGeom>
              <a:avLst/>
              <a:gdLst>
                <a:gd name="T0" fmla="*/ 0 w 2160"/>
                <a:gd name="T1" fmla="*/ 0 h 1152"/>
                <a:gd name="T2" fmla="*/ 576 w 2160"/>
                <a:gd name="T3" fmla="*/ 192 h 1152"/>
                <a:gd name="T4" fmla="*/ 1008 w 2160"/>
                <a:gd name="T5" fmla="*/ 384 h 1152"/>
                <a:gd name="T6" fmla="*/ 1392 w 2160"/>
                <a:gd name="T7" fmla="*/ 576 h 1152"/>
                <a:gd name="T8" fmla="*/ 1728 w 2160"/>
                <a:gd name="T9" fmla="*/ 816 h 1152"/>
                <a:gd name="T10" fmla="*/ 2016 w 2160"/>
                <a:gd name="T11" fmla="*/ 1008 h 1152"/>
                <a:gd name="T12" fmla="*/ 2112 w 2160"/>
                <a:gd name="T13" fmla="*/ 1104 h 1152"/>
                <a:gd name="T14" fmla="*/ 2160 w 2160"/>
                <a:gd name="T15" fmla="*/ 1152 h 11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"/>
                <a:gd name="T25" fmla="*/ 0 h 1152"/>
                <a:gd name="T26" fmla="*/ 2160 w 2160"/>
                <a:gd name="T27" fmla="*/ 1152 h 11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" h="1152">
                  <a:moveTo>
                    <a:pt x="0" y="0"/>
                  </a:moveTo>
                  <a:cubicBezTo>
                    <a:pt x="204" y="64"/>
                    <a:pt x="408" y="128"/>
                    <a:pt x="576" y="192"/>
                  </a:cubicBezTo>
                  <a:cubicBezTo>
                    <a:pt x="743" y="255"/>
                    <a:pt x="872" y="320"/>
                    <a:pt x="1008" y="384"/>
                  </a:cubicBezTo>
                  <a:cubicBezTo>
                    <a:pt x="1143" y="447"/>
                    <a:pt x="1272" y="504"/>
                    <a:pt x="1392" y="576"/>
                  </a:cubicBezTo>
                  <a:cubicBezTo>
                    <a:pt x="1512" y="648"/>
                    <a:pt x="1624" y="744"/>
                    <a:pt x="1728" y="816"/>
                  </a:cubicBezTo>
                  <a:cubicBezTo>
                    <a:pt x="1831" y="887"/>
                    <a:pt x="1951" y="959"/>
                    <a:pt x="2016" y="1008"/>
                  </a:cubicBezTo>
                  <a:cubicBezTo>
                    <a:pt x="2080" y="1056"/>
                    <a:pt x="2088" y="1080"/>
                    <a:pt x="2112" y="1104"/>
                  </a:cubicBezTo>
                  <a:cubicBezTo>
                    <a:pt x="2136" y="1128"/>
                    <a:pt x="2148" y="1140"/>
                    <a:pt x="2160" y="1152"/>
                  </a:cubicBezTo>
                </a:path>
              </a:pathLst>
            </a:custGeom>
            <a:noFill/>
            <a:ln w="5715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141" name="Text Box 10"/>
          <p:cNvSpPr txBox="1">
            <a:spLocks noChangeArrowheads="1"/>
          </p:cNvSpPr>
          <p:nvPr/>
        </p:nvSpPr>
        <p:spPr bwMode="auto">
          <a:xfrm>
            <a:off x="3049588" y="533400"/>
            <a:ext cx="4365625" cy="8223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latin typeface="Times" charset="0"/>
              </a:rPr>
              <a:t>The light-use efficiencies of C</a:t>
            </a:r>
            <a:r>
              <a:rPr lang="en-US" baseline="-25000">
                <a:latin typeface="Times" charset="0"/>
              </a:rPr>
              <a:t>3</a:t>
            </a:r>
            <a:r>
              <a:rPr lang="en-US">
                <a:latin typeface="Times" charset="0"/>
              </a:rPr>
              <a:t>/C</a:t>
            </a:r>
            <a:r>
              <a:rPr lang="en-US" baseline="-25000">
                <a:latin typeface="Times" charset="0"/>
              </a:rPr>
              <a:t>4</a:t>
            </a:r>
            <a:endParaRPr lang="en-US">
              <a:latin typeface="Times" charset="0"/>
            </a:endParaRPr>
          </a:p>
          <a:p>
            <a:pPr algn="ctr"/>
            <a:r>
              <a:rPr lang="en-US">
                <a:latin typeface="Times" charset="0"/>
              </a:rPr>
              <a:t>plants are intrinsically different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5873750" y="2286000"/>
            <a:ext cx="2782888" cy="8223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FFFF00"/>
                </a:solidFill>
                <a:latin typeface="Times" charset="0"/>
              </a:rPr>
              <a:t>photorespiration is</a:t>
            </a:r>
          </a:p>
          <a:p>
            <a:pPr algn="ctr"/>
            <a:r>
              <a:rPr lang="en-US">
                <a:solidFill>
                  <a:srgbClr val="FFFF00"/>
                </a:solidFill>
                <a:latin typeface="Times" charset="0"/>
              </a:rPr>
              <a:t>temperature sensitive</a:t>
            </a: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5248275" y="4343400"/>
            <a:ext cx="3357563" cy="8223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FFFF00"/>
                </a:solidFill>
                <a:latin typeface="Times" charset="0"/>
              </a:rPr>
              <a:t>a temperature - dependent</a:t>
            </a:r>
          </a:p>
          <a:p>
            <a:pPr algn="ctr"/>
            <a:r>
              <a:rPr lang="en-US">
                <a:solidFill>
                  <a:srgbClr val="FFFF00"/>
                </a:solidFill>
                <a:latin typeface="Times" charset="0"/>
              </a:rPr>
              <a:t>tradeoff is created</a:t>
            </a:r>
          </a:p>
        </p:txBody>
      </p:sp>
      <p:sp>
        <p:nvSpPr>
          <p:cNvPr id="91144" name="Text Box 13"/>
          <p:cNvSpPr txBox="1">
            <a:spLocks noChangeArrowheads="1"/>
          </p:cNvSpPr>
          <p:nvPr/>
        </p:nvSpPr>
        <p:spPr bwMode="auto">
          <a:xfrm>
            <a:off x="7680325" y="6232525"/>
            <a:ext cx="1325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latin typeface="Arial" charset="0"/>
              </a:rPr>
              <a:t>J. Ehleringer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5" grpId="0" animBg="1" autoUpdateAnimBg="0"/>
      <p:bldP spid="62476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ChangeArrowheads="1"/>
          </p:cNvSpPr>
          <p:nvPr/>
        </p:nvSpPr>
        <p:spPr bwMode="auto">
          <a:xfrm>
            <a:off x="685800" y="685800"/>
            <a:ext cx="7848600" cy="6019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931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239000" cy="573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Text Box 4"/>
          <p:cNvSpPr txBox="1">
            <a:spLocks noChangeArrowheads="1"/>
          </p:cNvSpPr>
          <p:nvPr/>
        </p:nvSpPr>
        <p:spPr bwMode="auto">
          <a:xfrm>
            <a:off x="1143000" y="0"/>
            <a:ext cx="6408738" cy="51911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FFFF00"/>
                </a:solidFill>
                <a:latin typeface="Times" charset="0"/>
              </a:rPr>
              <a:t>The quantum yield model of C</a:t>
            </a:r>
            <a:r>
              <a:rPr lang="en-US" sz="2800" baseline="-25000">
                <a:solidFill>
                  <a:srgbClr val="FFFF00"/>
                </a:solidFill>
                <a:latin typeface="Times" charset="0"/>
              </a:rPr>
              <a:t>4</a:t>
            </a:r>
            <a:r>
              <a:rPr lang="en-US" sz="2800">
                <a:solidFill>
                  <a:srgbClr val="FFFF00"/>
                </a:solidFill>
                <a:latin typeface="Times" charset="0"/>
              </a:rPr>
              <a:t> distribution</a:t>
            </a:r>
          </a:p>
        </p:txBody>
      </p:sp>
      <p:sp>
        <p:nvSpPr>
          <p:cNvPr id="93188" name="Text Box 5"/>
          <p:cNvSpPr txBox="1">
            <a:spLocks noChangeArrowheads="1"/>
          </p:cNvSpPr>
          <p:nvPr/>
        </p:nvSpPr>
        <p:spPr bwMode="auto">
          <a:xfrm>
            <a:off x="822325" y="6232525"/>
            <a:ext cx="1325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latin typeface="Arial" charset="0"/>
              </a:rPr>
              <a:t>J. Ehleringer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ChangeArrowheads="1"/>
          </p:cNvSpPr>
          <p:nvPr/>
        </p:nvSpPr>
        <p:spPr bwMode="auto">
          <a:xfrm>
            <a:off x="1600200" y="304800"/>
            <a:ext cx="59436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J. Ehleringer J. Ehleringer</a:t>
            </a:r>
          </a:p>
        </p:txBody>
      </p:sp>
      <p:pic>
        <p:nvPicPr>
          <p:cNvPr id="952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"/>
            <a:ext cx="507365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609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Leaf Anatomy</a:t>
            </a:r>
          </a:p>
        </p:txBody>
      </p:sp>
      <p:pic>
        <p:nvPicPr>
          <p:cNvPr id="23554" name="Picture 3" descr="Leaf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8"/>
          <a:stretch>
            <a:fillRect/>
          </a:stretch>
        </p:blipFill>
        <p:spPr bwMode="auto">
          <a:xfrm>
            <a:off x="0" y="838200"/>
            <a:ext cx="5953125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 descr="Phaeocer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46588"/>
            <a:ext cx="3352800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674813" y="5943600"/>
            <a:ext cx="2089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b="1" i="1">
                <a:solidFill>
                  <a:srgbClr val="FF0000"/>
                </a:solidFill>
                <a:latin typeface="Comic Sans MS" charset="0"/>
              </a:rPr>
              <a:t>Stomate</a:t>
            </a:r>
          </a:p>
          <a:p>
            <a:pPr algn="ctr"/>
            <a:r>
              <a:rPr lang="en-US" b="1" i="1">
                <a:solidFill>
                  <a:srgbClr val="FF0000"/>
                </a:solidFill>
                <a:latin typeface="Comic Sans MS" charset="0"/>
              </a:rPr>
              <a:t>(pl. stomata)</a:t>
            </a:r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 flipH="1" flipV="1">
            <a:off x="2743200" y="4876800"/>
            <a:ext cx="76200" cy="1066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8" name="Line 7"/>
          <p:cNvSpPr>
            <a:spLocks noChangeShapeType="1"/>
          </p:cNvSpPr>
          <p:nvPr/>
        </p:nvSpPr>
        <p:spPr bwMode="auto">
          <a:xfrm flipV="1">
            <a:off x="3581400" y="5562600"/>
            <a:ext cx="358140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559" name="Picture 8" descr="stoma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906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Line 9"/>
          <p:cNvSpPr>
            <a:spLocks noChangeShapeType="1"/>
          </p:cNvSpPr>
          <p:nvPr/>
        </p:nvSpPr>
        <p:spPr bwMode="auto">
          <a:xfrm flipV="1">
            <a:off x="3048000" y="3352800"/>
            <a:ext cx="3352800" cy="2667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676400"/>
            <a:ext cx="3962400" cy="4419600"/>
          </a:xfrm>
        </p:spPr>
        <p:txBody>
          <a:bodyPr/>
          <a:lstStyle/>
          <a:p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Control temperature, light level, humidity, and flow rates</a:t>
            </a:r>
          </a:p>
          <a:p>
            <a:r>
              <a:rPr lang="en-US" sz="2400">
                <a:latin typeface="Arial Rounded MT Bold"/>
                <a:ea typeface="ＭＳ Ｐゴシック" charset="0"/>
                <a:cs typeface="Arial Rounded MT Bold"/>
              </a:rPr>
              <a:t>Measure changes in water vapor and CO2 concentration per unit time and leaf area</a:t>
            </a:r>
          </a:p>
        </p:txBody>
      </p:sp>
      <p:pic>
        <p:nvPicPr>
          <p:cNvPr id="25602" name="Picture 5" descr="Nobel8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357688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1295400" y="6172200"/>
            <a:ext cx="169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Nobel, 1991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381000"/>
            <a:ext cx="5715000" cy="762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Measuring Transpiration and Photosynthesis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762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Arial Rounded MT Bold"/>
                <a:ea typeface="ＭＳ Ｐゴシック" charset="0"/>
                <a:cs typeface="Arial Rounded MT Bold"/>
              </a:rPr>
              <a:t>Two major sets of reactions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772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Light-harvesting reactions</a:t>
            </a:r>
            <a:endParaRPr lang="en-US" sz="2400">
              <a:latin typeface="Arial Rounded MT Bold"/>
              <a:ea typeface="ＭＳ Ｐゴシック" charset="0"/>
              <a:cs typeface="Arial Rounded MT Bold"/>
            </a:endParaRPr>
          </a:p>
          <a:p>
            <a:pPr lvl="1">
              <a:lnSpc>
                <a:spcPct val="90000"/>
              </a:lnSpc>
            </a:pPr>
            <a:r>
              <a:rPr lang="en-US">
                <a:latin typeface="Arial Rounded MT Bold"/>
                <a:ea typeface="ＭＳ Ｐゴシック" charset="0"/>
                <a:cs typeface="Arial Rounded MT Bold"/>
              </a:rPr>
              <a:t>Convert </a:t>
            </a:r>
            <a:r>
              <a:rPr lang="en-US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light into chemical energy</a:t>
            </a:r>
            <a:r>
              <a:rPr lang="en-US">
                <a:latin typeface="Arial Rounded MT Bold"/>
                <a:ea typeface="ＭＳ Ｐゴシック" charset="0"/>
                <a:cs typeface="Arial Rounded MT Bold"/>
              </a:rPr>
              <a:t> </a:t>
            </a:r>
            <a:br>
              <a:rPr lang="en-US">
                <a:latin typeface="Arial Rounded MT Bold"/>
                <a:ea typeface="ＭＳ Ｐゴシック" charset="0"/>
                <a:cs typeface="Arial Rounded MT Bold"/>
              </a:rPr>
            </a:br>
            <a:r>
              <a:rPr lang="en-US">
                <a:latin typeface="Arial Rounded MT Bold"/>
                <a:ea typeface="ＭＳ Ｐゴシック" charset="0"/>
                <a:cs typeface="Arial Rounded MT Bold"/>
              </a:rPr>
              <a:t>(chlorophyll pigments inside the chloroplast)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 Rounded MT Bold"/>
                <a:ea typeface="ＭＳ Ｐゴシック" charset="0"/>
                <a:cs typeface="Arial Rounded MT Bold"/>
              </a:rPr>
              <a:t>Generate stored energy and </a:t>
            </a:r>
            <a:r>
              <a:rPr lang="ja-JP" altLang="en-US">
                <a:latin typeface="Arial Rounded MT Bold"/>
                <a:ea typeface="ＭＳ Ｐゴシック" charset="0"/>
                <a:cs typeface="Arial Rounded MT Bold"/>
              </a:rPr>
              <a:t>“</a:t>
            </a:r>
            <a:r>
              <a:rPr lang="en-US" altLang="ja-JP">
                <a:latin typeface="Arial Rounded MT Bold"/>
                <a:ea typeface="ＭＳ Ｐゴシック" charset="0"/>
                <a:cs typeface="Arial Rounded MT Bold"/>
              </a:rPr>
              <a:t>reductant</a:t>
            </a:r>
            <a:r>
              <a:rPr lang="ja-JP" altLang="en-US">
                <a:latin typeface="Arial Rounded MT Bold"/>
                <a:ea typeface="ＭＳ Ｐゴシック" charset="0"/>
                <a:cs typeface="Arial Rounded MT Bold"/>
              </a:rPr>
              <a:t>”</a:t>
            </a:r>
            <a:endParaRPr lang="en-US" altLang="ja-JP">
              <a:latin typeface="Arial Rounded MT Bold"/>
              <a:ea typeface="ＭＳ Ｐゴシック" charset="0"/>
              <a:cs typeface="Arial Rounded MT Bold"/>
            </a:endParaRP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Carbon fixation (</a:t>
            </a:r>
            <a:r>
              <a:rPr lang="ja-JP" altLang="en-US" sz="24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“</a:t>
            </a:r>
            <a:r>
              <a:rPr lang="en-US" altLang="ja-JP" sz="24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dark</a:t>
            </a:r>
            <a:r>
              <a:rPr lang="ja-JP" altLang="en-US" sz="24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”</a:t>
            </a:r>
            <a:r>
              <a:rPr lang="en-US" altLang="ja-JP" sz="24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) reactions</a:t>
            </a:r>
            <a:endParaRPr lang="en-US" altLang="ja-JP" sz="2400">
              <a:latin typeface="Arial Rounded MT Bold"/>
              <a:ea typeface="ＭＳ Ｐゴシック" charset="0"/>
              <a:cs typeface="Arial Rounded MT Bold"/>
            </a:endParaRPr>
          </a:p>
          <a:p>
            <a:pPr lvl="1">
              <a:lnSpc>
                <a:spcPct val="90000"/>
              </a:lnSpc>
            </a:pPr>
            <a:r>
              <a:rPr lang="en-US">
                <a:latin typeface="Arial Rounded MT Bold"/>
                <a:ea typeface="ＭＳ Ｐゴシック" charset="0"/>
                <a:cs typeface="Arial Rounded MT Bold"/>
              </a:rPr>
              <a:t>Uses chemical energy to </a:t>
            </a:r>
            <a:r>
              <a:rPr lang="en-US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convert CO</a:t>
            </a:r>
            <a:r>
              <a:rPr lang="en-US" baseline="-250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2</a:t>
            </a:r>
            <a:r>
              <a:rPr lang="en-US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 into sugars</a:t>
            </a:r>
            <a:r>
              <a:rPr lang="en-US">
                <a:latin typeface="Arial Rounded MT Bold"/>
                <a:ea typeface="ＭＳ Ｐゴシック" charset="0"/>
                <a:cs typeface="Arial Rounded MT Bold"/>
              </a:rPr>
              <a:t> for later use by plant (or heterotrophs!) 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 Rounded MT Bold"/>
                <a:ea typeface="ＭＳ Ｐゴシック" charset="0"/>
                <a:cs typeface="Arial Rounded MT Bold"/>
              </a:rPr>
              <a:t>Conversion of inorganic, oxidized carbon to organic, reduced carbon in an oxidizing environment requires energy and reductant</a:t>
            </a:r>
            <a:endParaRPr lang="en-US">
              <a:solidFill>
                <a:srgbClr val="FF0000"/>
              </a:solidFill>
              <a:latin typeface="Arial Rounded MT Bold"/>
              <a:ea typeface="ＭＳ Ｐゴシック" charset="0"/>
              <a:cs typeface="Arial Rounded MT Bold"/>
            </a:endParaRPr>
          </a:p>
          <a:p>
            <a:pPr lvl="1">
              <a:lnSpc>
                <a:spcPct val="90000"/>
              </a:lnSpc>
            </a:pPr>
            <a:r>
              <a:rPr lang="en-US">
                <a:latin typeface="Arial Rounded MT Bold"/>
                <a:ea typeface="ＭＳ Ｐゴシック" charset="0"/>
                <a:cs typeface="Arial Rounded MT Bold"/>
              </a:rPr>
              <a:t>Primary fixation enzyme is called </a:t>
            </a:r>
            <a:r>
              <a:rPr lang="en-US" i="1">
                <a:latin typeface="Arial Rounded MT Bold"/>
                <a:ea typeface="ＭＳ Ｐゴシック" charset="0"/>
                <a:cs typeface="Arial Rounded MT Bold"/>
              </a:rPr>
              <a:t>Rubisco</a:t>
            </a:r>
            <a:endParaRPr lang="en-US">
              <a:solidFill>
                <a:srgbClr val="FF0000"/>
              </a:solidFill>
              <a:latin typeface="Arial Rounded MT Bold"/>
              <a:ea typeface="ＭＳ Ｐゴシック" charset="0"/>
              <a:cs typeface="Arial Rounded MT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Amino Acids, Proteins, and Enzymes</a:t>
            </a:r>
          </a:p>
        </p:txBody>
      </p:sp>
      <p:sp>
        <p:nvSpPr>
          <p:cNvPr id="2969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066800"/>
            <a:ext cx="4191000" cy="4876800"/>
          </a:xfrm>
        </p:spPr>
        <p:txBody>
          <a:bodyPr/>
          <a:lstStyle/>
          <a:p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All proteins are composed of </a:t>
            </a:r>
            <a:r>
              <a:rPr lang="en-US" sz="20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amino acids</a:t>
            </a:r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, combined in long chains</a:t>
            </a:r>
          </a:p>
          <a:p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All amino acids contain </a:t>
            </a:r>
            <a:r>
              <a:rPr lang="en-US" sz="20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nitrogen</a:t>
            </a:r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, which is therefore a key nutrient</a:t>
            </a:r>
          </a:p>
          <a:p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Some proteins act as </a:t>
            </a:r>
            <a:r>
              <a:rPr lang="en-US" sz="2000" i="1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catalysts</a:t>
            </a:r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 for biochemical reactions (speed them up without being consumed)</a:t>
            </a:r>
          </a:p>
          <a:p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Catalytic proteins are called </a:t>
            </a:r>
            <a:r>
              <a:rPr lang="en-US" sz="2000" i="1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enzymes</a:t>
            </a:r>
            <a:endParaRPr lang="en-US" sz="2000">
              <a:latin typeface="Arial Rounded MT Bold"/>
              <a:ea typeface="ＭＳ Ｐゴシック" charset="0"/>
              <a:cs typeface="Arial Rounded MT Bold"/>
            </a:endParaRPr>
          </a:p>
        </p:txBody>
      </p:sp>
      <p:graphicFrame>
        <p:nvGraphicFramePr>
          <p:cNvPr id="29699" name="Object 2"/>
          <p:cNvGraphicFramePr>
            <a:graphicFrameLocks noChangeAspect="1"/>
          </p:cNvGraphicFramePr>
          <p:nvPr/>
        </p:nvGraphicFramePr>
        <p:xfrm>
          <a:off x="762000" y="2590800"/>
          <a:ext cx="2133600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0" name="Image" r:id="rId4" imgW="1810746" imgH="1618491" progId="Photoshop.Image.5">
                  <p:embed/>
                </p:oleObj>
              </mc:Choice>
              <mc:Fallback>
                <p:oleObj name="Image" r:id="rId4" imgW="1810746" imgH="1618491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034" t="9412" r="11656" b="29411"/>
                      <a:stretch>
                        <a:fillRect/>
                      </a:stretch>
                    </p:blipFill>
                    <p:spPr bwMode="auto">
                      <a:xfrm>
                        <a:off x="762000" y="2590800"/>
                        <a:ext cx="2133600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Text Box 10"/>
          <p:cNvSpPr txBox="1">
            <a:spLocks noChangeArrowheads="1"/>
          </p:cNvSpPr>
          <p:nvPr/>
        </p:nvSpPr>
        <p:spPr bwMode="auto">
          <a:xfrm>
            <a:off x="228600" y="1219200"/>
            <a:ext cx="32766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i="1"/>
              <a:t>Structure of a generic amino acid</a:t>
            </a:r>
          </a:p>
          <a:p>
            <a:pPr algn="ctr"/>
            <a:endParaRPr lang="en-US" i="1"/>
          </a:p>
          <a:p>
            <a:pPr algn="ctr"/>
            <a:endParaRPr lang="en-US" i="1"/>
          </a:p>
          <a:p>
            <a:pPr algn="ctr"/>
            <a:endParaRPr lang="en-US" i="1"/>
          </a:p>
          <a:p>
            <a:pPr algn="ctr"/>
            <a:endParaRPr lang="en-US" i="1"/>
          </a:p>
          <a:p>
            <a:pPr algn="ctr"/>
            <a:endParaRPr lang="en-US" i="1"/>
          </a:p>
          <a:p>
            <a:pPr algn="ctr"/>
            <a:endParaRPr lang="en-US" i="1"/>
          </a:p>
          <a:p>
            <a:pPr algn="ctr"/>
            <a:endParaRPr lang="en-US" i="1"/>
          </a:p>
          <a:p>
            <a:pPr algn="ctr"/>
            <a:r>
              <a:rPr lang="en-US" b="1" i="1">
                <a:solidFill>
                  <a:srgbClr val="FF0000"/>
                </a:solidFill>
              </a:rPr>
              <a:t>R</a:t>
            </a:r>
            <a:r>
              <a:rPr lang="en-US" i="1"/>
              <a:t> can be any functional group bonded to central C atom</a:t>
            </a:r>
          </a:p>
          <a:p>
            <a:pPr algn="ctr"/>
            <a:endParaRPr lang="en-US" i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Chemical Kinetics</a:t>
            </a:r>
          </a:p>
        </p:txBody>
      </p:sp>
      <p:sp>
        <p:nvSpPr>
          <p:cNvPr id="3174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4876800"/>
            <a:ext cx="84582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Chemical reaction proceeds towards </a:t>
            </a:r>
            <a:r>
              <a:rPr lang="en-US" sz="20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lower free energy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Reaction </a:t>
            </a:r>
            <a:r>
              <a:rPr lang="en-US" sz="20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rate depends on activation energy</a:t>
            </a:r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 to form an intermediate complex before products can be created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Catalysts</a:t>
            </a:r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 are chemicals which reduce the activation energy of a reaction, allowing it to </a:t>
            </a:r>
            <a:r>
              <a:rPr lang="en-US" sz="20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run faster without consuming the catalyst</a:t>
            </a:r>
          </a:p>
        </p:txBody>
      </p:sp>
      <p:pic>
        <p:nvPicPr>
          <p:cNvPr id="31747" name="Picture 6" descr="ActivationEner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1534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Enzyme Catalysis</a:t>
            </a:r>
          </a:p>
        </p:txBody>
      </p:sp>
      <p:sp>
        <p:nvSpPr>
          <p:cNvPr id="3379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495800"/>
            <a:ext cx="7924800" cy="198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Enzymes have </a:t>
            </a:r>
            <a:r>
              <a:rPr lang="en-US" sz="20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unique molecular structures</a:t>
            </a:r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 that catalytic effects are specific to certain reagents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Enzyme bonds to </a:t>
            </a:r>
            <a:r>
              <a:rPr lang="en-US" sz="20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substrate</a:t>
            </a:r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 molecule to form an </a:t>
            </a:r>
            <a:r>
              <a:rPr lang="en-US" sz="20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enzyme-substrate (ES) complex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Arial Rounded MT Bold"/>
                <a:ea typeface="ＭＳ Ｐゴシック" charset="0"/>
                <a:cs typeface="Arial Rounded MT Bold"/>
              </a:rPr>
              <a:t>ES complex then reacts with other reagent to form products, leaving </a:t>
            </a:r>
            <a:r>
              <a:rPr lang="en-US" sz="200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enzyme free to bond with another substrate molecule</a:t>
            </a:r>
          </a:p>
        </p:txBody>
      </p:sp>
      <p:pic>
        <p:nvPicPr>
          <p:cNvPr id="33795" name="Picture 7" descr="LockAndK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3152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ew Presentation">
  <a:themeElements>
    <a:clrScheme name="New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ew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New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Settings\denning\Application Data\Microsoft\Templates\New Presentation.pot</Template>
  <TotalTime>9226</TotalTime>
  <Words>1608</Words>
  <Application>Microsoft Macintosh PowerPoint</Application>
  <PresentationFormat>On-screen Show (4:3)</PresentationFormat>
  <Paragraphs>308</Paragraphs>
  <Slides>37</Slides>
  <Notes>37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New Presentation</vt:lpstr>
      <vt:lpstr>Image</vt:lpstr>
      <vt:lpstr>Equation</vt:lpstr>
      <vt:lpstr>Photosynthesis, Transpiration, and Surface Energy Balance</vt:lpstr>
      <vt:lpstr>Photosynthesis</vt:lpstr>
      <vt:lpstr>Carbon and Water</vt:lpstr>
      <vt:lpstr>Leaf Anatomy</vt:lpstr>
      <vt:lpstr>Measuring Transpiration and Photosynthesis</vt:lpstr>
      <vt:lpstr>Two major sets of reactions</vt:lpstr>
      <vt:lpstr>Amino Acids, Proteins, and Enzymes</vt:lpstr>
      <vt:lpstr>Chemical Kinetics</vt:lpstr>
      <vt:lpstr>Enzyme Catalysis</vt:lpstr>
      <vt:lpstr>Michaelis-Menten Kinetics</vt:lpstr>
      <vt:lpstr>Michaelis-Menten Kinetics (cont’d)</vt:lpstr>
      <vt:lpstr>Michaelis-Menten Kinetics (cont’d)</vt:lpstr>
      <vt:lpstr>Energy and ATP</vt:lpstr>
      <vt:lpstr>Oxidation and Reduction</vt:lpstr>
      <vt:lpstr>Farquhar Photosynthesis Model</vt:lpstr>
      <vt:lpstr>Anatomy and Physiology</vt:lpstr>
      <vt:lpstr>Chlorophyll Structure</vt:lpstr>
      <vt:lpstr>Photochemical Reaction Center</vt:lpstr>
      <vt:lpstr>Photochemical Reactions</vt:lpstr>
      <vt:lpstr>Carbon Fixation</vt:lpstr>
      <vt:lpstr>Dark Reactions</vt:lpstr>
      <vt:lpstr>Photorespiration</vt:lpstr>
      <vt:lpstr>Rubisco can gain or lose carbon</vt:lpstr>
      <vt:lpstr>PowerPoint Presentation</vt:lpstr>
      <vt:lpstr>PowerPoint Presentation</vt:lpstr>
      <vt:lpstr>Photosynthetic Assimilation (Farquhar-Berry-Collatz model)</vt:lpstr>
      <vt:lpstr>Leaf Physiology in SiB2</vt:lpstr>
      <vt:lpstr>Canopy Integration</vt:lpstr>
      <vt:lpstr>Canopy Attenuation of Radiation</vt:lpstr>
      <vt:lpstr>Within-Canopy Radiative Transfer</vt:lpstr>
      <vt:lpstr>Canopy Integration (Sellers et al, 1992)</vt:lpstr>
      <vt:lpstr>Economics of Carbon and Nitrogen</vt:lpstr>
      <vt:lpstr>C3 and C4 Photosynthesis</vt:lpstr>
      <vt:lpstr>C3 and C4 Physiology &amp; Biochemistry</vt:lpstr>
      <vt:lpstr>PowerPoint Presentation</vt:lpstr>
      <vt:lpstr>PowerPoint Presentation</vt:lpstr>
      <vt:lpstr>PowerPoint Presentation</vt:lpstr>
    </vt:vector>
  </TitlesOfParts>
  <Company>Colorado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denning</dc:creator>
  <cp:lastModifiedBy>Scott Denning</cp:lastModifiedBy>
  <cp:revision>49</cp:revision>
  <cp:lastPrinted>2017-09-07T14:19:43Z</cp:lastPrinted>
  <dcterms:created xsi:type="dcterms:W3CDTF">2003-04-21T23:35:57Z</dcterms:created>
  <dcterms:modified xsi:type="dcterms:W3CDTF">2017-09-07T14:19:47Z</dcterms:modified>
</cp:coreProperties>
</file>