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1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2.bin" ContentType="application/vnd.openxmlformats-officedocument.oleObject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embeddings/oleObject3.bin" ContentType="application/vnd.openxmlformats-officedocument.oleObject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embeddings/oleObject4.bin" ContentType="application/vnd.openxmlformats-officedocument.oleObject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embeddings/oleObject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7" r:id="rId2"/>
    <p:sldId id="256" r:id="rId3"/>
    <p:sldId id="270" r:id="rId4"/>
    <p:sldId id="269" r:id="rId5"/>
    <p:sldId id="274" r:id="rId6"/>
    <p:sldId id="275" r:id="rId7"/>
    <p:sldId id="279" r:id="rId8"/>
    <p:sldId id="278" r:id="rId9"/>
    <p:sldId id="267" r:id="rId10"/>
    <p:sldId id="311" r:id="rId11"/>
    <p:sldId id="312" r:id="rId12"/>
    <p:sldId id="280" r:id="rId13"/>
    <p:sldId id="314" r:id="rId14"/>
    <p:sldId id="313" r:id="rId15"/>
    <p:sldId id="259" r:id="rId16"/>
    <p:sldId id="268" r:id="rId17"/>
    <p:sldId id="286" r:id="rId18"/>
    <p:sldId id="300" r:id="rId19"/>
    <p:sldId id="264" r:id="rId20"/>
    <p:sldId id="301" r:id="rId21"/>
    <p:sldId id="302" r:id="rId22"/>
    <p:sldId id="308" r:id="rId23"/>
    <p:sldId id="309" r:id="rId24"/>
    <p:sldId id="291" r:id="rId25"/>
    <p:sldId id="292" r:id="rId26"/>
    <p:sldId id="297" r:id="rId27"/>
    <p:sldId id="260" r:id="rId28"/>
    <p:sldId id="298" r:id="rId29"/>
    <p:sldId id="299" r:id="rId30"/>
    <p:sldId id="266" r:id="rId31"/>
    <p:sldId id="293" r:id="rId32"/>
    <p:sldId id="294" r:id="rId33"/>
    <p:sldId id="315" r:id="rId34"/>
    <p:sldId id="316" r:id="rId35"/>
    <p:sldId id="317" r:id="rId36"/>
    <p:sldId id="289" r:id="rId37"/>
    <p:sldId id="290" r:id="rId38"/>
    <p:sldId id="318" r:id="rId39"/>
  </p:sldIdLst>
  <p:sldSz cx="9144000" cy="6858000" type="screen4x3"/>
  <p:notesSz cx="9144000" cy="6858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7EC4FF"/>
    <a:srgbClr val="7BA8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1272" y="-1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ATS 760 Global Carbon Cycle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Terrestrial Carbon Cycle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Scott Denning CSU ATS 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A4FC192C-3D3C-AE42-882C-ED0E49C998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54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AT760 Global Carbon Cycle 2007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52BF42D-29D6-DF4F-A1A0-D503272CC43A}" type="datetime1">
              <a:rPr lang="en-US"/>
              <a:pPr>
                <a:defRPr/>
              </a:pPr>
              <a:t>10/13/15</a:t>
            </a:fld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Scott Denning CSU ATS </a:t>
            </a: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8F1EA489-6B0F-B749-9201-B54ED751AE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98779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AT760 Global Carbon Cycle 2007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44B7738-B287-9840-85DB-DDC43538FACA}" type="datetime1">
              <a:rPr lang="en-US" sz="1200"/>
              <a:pPr/>
              <a:t>10/13/15</a:t>
            </a:fld>
            <a:endParaRPr lang="en-US" sz="1200"/>
          </a:p>
        </p:txBody>
      </p:sp>
      <p:sp>
        <p:nvSpPr>
          <p:cNvPr id="1638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Scott Denning CSU ATS </a:t>
            </a:r>
          </a:p>
        </p:txBody>
      </p:sp>
      <p:sp>
        <p:nvSpPr>
          <p:cNvPr id="1638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8FBBA1A-F542-5A43-B9CA-9C0AA3913450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63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AT760 Global Carbon Cycle 2007</a:t>
            </a:r>
          </a:p>
        </p:txBody>
      </p:sp>
      <p:sp>
        <p:nvSpPr>
          <p:cNvPr id="3686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CCAB2C3-1597-7A43-BB99-421C691ABD80}" type="datetime1">
              <a:rPr lang="en-US" sz="1200"/>
              <a:pPr/>
              <a:t>10/13/15</a:t>
            </a:fld>
            <a:endParaRPr lang="en-US" sz="1200"/>
          </a:p>
        </p:txBody>
      </p:sp>
      <p:sp>
        <p:nvSpPr>
          <p:cNvPr id="3686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Scott Denning CSU ATS </a:t>
            </a:r>
          </a:p>
        </p:txBody>
      </p:sp>
      <p:sp>
        <p:nvSpPr>
          <p:cNvPr id="3686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DE3CEDA-1798-DC4C-8852-063182989752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368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AT760 Global Carbon Cycle 2007</a:t>
            </a:r>
          </a:p>
        </p:txBody>
      </p:sp>
      <p:sp>
        <p:nvSpPr>
          <p:cNvPr id="4301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5006404-711A-7D4F-9524-558777469EA6}" type="datetime1">
              <a:rPr lang="en-US" sz="1200"/>
              <a:pPr/>
              <a:t>10/13/15</a:t>
            </a:fld>
            <a:endParaRPr lang="en-US" sz="1200"/>
          </a:p>
        </p:txBody>
      </p:sp>
      <p:sp>
        <p:nvSpPr>
          <p:cNvPr id="4301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Scott Denning CSU ATS </a:t>
            </a:r>
          </a:p>
        </p:txBody>
      </p:sp>
      <p:sp>
        <p:nvSpPr>
          <p:cNvPr id="4301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3B2E491-9255-D749-8342-46B1B626EC49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430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AT760 Global Carbon Cycle 2007</a:t>
            </a:r>
          </a:p>
        </p:txBody>
      </p:sp>
      <p:sp>
        <p:nvSpPr>
          <p:cNvPr id="4710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5C3F966-CFD1-8940-A6EA-E43E93FB6476}" type="datetime1">
              <a:rPr lang="en-US" sz="1200"/>
              <a:pPr/>
              <a:t>10/13/15</a:t>
            </a:fld>
            <a:endParaRPr lang="en-US" sz="1200"/>
          </a:p>
        </p:txBody>
      </p:sp>
      <p:sp>
        <p:nvSpPr>
          <p:cNvPr id="4710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Scott Denning CSU ATS </a:t>
            </a:r>
          </a:p>
        </p:txBody>
      </p:sp>
      <p:sp>
        <p:nvSpPr>
          <p:cNvPr id="4710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6A0936A-FD9C-364B-8C30-9937A7E0CC46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471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AT760 Global Carbon Cycle 2007</a:t>
            </a:r>
          </a:p>
        </p:txBody>
      </p:sp>
      <p:sp>
        <p:nvSpPr>
          <p:cNvPr id="4505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4CFC077-CFE3-2042-B191-5E7C59A4BFB2}" type="datetime1">
              <a:rPr lang="en-US" sz="1200"/>
              <a:pPr/>
              <a:t>10/13/15</a:t>
            </a:fld>
            <a:endParaRPr lang="en-US" sz="1200"/>
          </a:p>
        </p:txBody>
      </p:sp>
      <p:sp>
        <p:nvSpPr>
          <p:cNvPr id="4505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Scott Denning CSU ATS </a:t>
            </a:r>
          </a:p>
        </p:txBody>
      </p:sp>
      <p:sp>
        <p:nvSpPr>
          <p:cNvPr id="4506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B9A5911-8743-4F41-8E8A-D918B8355C52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450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4515A4F-EA45-9144-BA33-1FF6510BBD0C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AT760 Global Carbon Cycle 2007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F917FA0-B7B5-FB4C-A9A2-864BFA957EE7}" type="datetime1">
              <a:rPr lang="en-US" sz="1200"/>
              <a:pPr/>
              <a:t>10/13/15</a:t>
            </a:fld>
            <a:endParaRPr lang="en-US" sz="1200"/>
          </a:p>
        </p:txBody>
      </p:sp>
      <p:sp>
        <p:nvSpPr>
          <p:cNvPr id="5120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Scott Denning CSU ATS </a:t>
            </a:r>
          </a:p>
        </p:txBody>
      </p:sp>
      <p:sp>
        <p:nvSpPr>
          <p:cNvPr id="5120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FB3CFBE-A93A-084E-9A7C-B56CC7E6102E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5120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20788" y="3257550"/>
            <a:ext cx="6702425" cy="3084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248" tIns="43841" rIns="89248" bIns="43841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120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62263" y="515938"/>
            <a:ext cx="3424237" cy="2568575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F604944-0047-0247-B68B-5E410791D0FA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1738825-112C-B54F-895E-E1C524D53966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AT760 Global Carbon Cycle 2007</a:t>
            </a:r>
          </a:p>
        </p:txBody>
      </p:sp>
      <p:sp>
        <p:nvSpPr>
          <p:cNvPr id="9216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Scott Denning CSU ATS</a:t>
            </a:r>
          </a:p>
        </p:txBody>
      </p:sp>
      <p:sp>
        <p:nvSpPr>
          <p:cNvPr id="9216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7813D45-EB3E-6B4A-AD8F-525BF4DAFC6B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921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AT760 Global Carbon Cycle 2007</a:t>
            </a:r>
          </a:p>
        </p:txBody>
      </p:sp>
      <p:sp>
        <p:nvSpPr>
          <p:cNvPr id="9421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Scott Denning CSU ATS</a:t>
            </a:r>
          </a:p>
        </p:txBody>
      </p:sp>
      <p:sp>
        <p:nvSpPr>
          <p:cNvPr id="942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3A1509C-A3AB-6241-BFCA-3A2D7E838D6B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942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AT760 Global Carbon Cycle 2007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4D86BA1-3BB4-3645-9C2C-225CF864A3C4}" type="datetime1">
              <a:rPr lang="en-US" sz="1200"/>
              <a:pPr/>
              <a:t>10/13/15</a:t>
            </a:fld>
            <a:endParaRPr lang="en-US" sz="1200"/>
          </a:p>
        </p:txBody>
      </p:sp>
      <p:sp>
        <p:nvSpPr>
          <p:cNvPr id="1843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Scott Denning CSU ATS </a:t>
            </a:r>
          </a:p>
        </p:txBody>
      </p:sp>
      <p:sp>
        <p:nvSpPr>
          <p:cNvPr id="1843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E17CB3A-A52E-0E41-ADFC-84ED35287183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84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1680558-BAD7-8C47-A315-F57BB45CC1A8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716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AT760 Global Carbon Cycle 2007</a:t>
            </a:r>
          </a:p>
        </p:txBody>
      </p:sp>
      <p:sp>
        <p:nvSpPr>
          <p:cNvPr id="7373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A7E0064-8BCD-D84E-B124-E8EFE7DABA14}" type="datetime1">
              <a:rPr lang="en-US" sz="1200"/>
              <a:pPr/>
              <a:t>10/13/15</a:t>
            </a:fld>
            <a:endParaRPr lang="en-US" sz="1200"/>
          </a:p>
        </p:txBody>
      </p:sp>
      <p:sp>
        <p:nvSpPr>
          <p:cNvPr id="7373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Scott Denning CSU ATS </a:t>
            </a:r>
          </a:p>
        </p:txBody>
      </p:sp>
      <p:sp>
        <p:nvSpPr>
          <p:cNvPr id="7373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DA5522E-C615-C240-86DF-1B001525BC68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737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81F2570-EA2C-9F4C-B3F3-761C748D1BED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75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D8BF28D-85C4-EC4B-A909-0DFB129C15A6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778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AT760 Global Carbon Cycle 2007</a:t>
            </a:r>
          </a:p>
        </p:txBody>
      </p:sp>
      <p:sp>
        <p:nvSpPr>
          <p:cNvPr id="8192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B50C60A-B228-3149-8022-6F28633B8A3C}" type="datetime1">
              <a:rPr lang="en-US" sz="1200"/>
              <a:pPr/>
              <a:t>10/13/15</a:t>
            </a:fld>
            <a:endParaRPr lang="en-US" sz="1200"/>
          </a:p>
        </p:txBody>
      </p:sp>
      <p:sp>
        <p:nvSpPr>
          <p:cNvPr id="8192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Scott Denning CSU ATS </a:t>
            </a:r>
          </a:p>
        </p:txBody>
      </p:sp>
      <p:sp>
        <p:nvSpPr>
          <p:cNvPr id="8192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A0E9317-DF02-A74A-9504-84C016B14E1B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819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CB85D24-3C16-BD4C-AD21-87AF92AD6AE6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F74DCD0-C6EF-A94B-83F4-AEC34A00EA0C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AT760 Global Carbon Cycle 2007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644EBCE-CD22-0849-A8A2-21A579083C92}" type="datetime1">
              <a:rPr lang="en-US" sz="1200"/>
              <a:pPr/>
              <a:t>10/13/15</a:t>
            </a:fld>
            <a:endParaRPr lang="en-US" sz="1200"/>
          </a:p>
        </p:txBody>
      </p:sp>
      <p:sp>
        <p:nvSpPr>
          <p:cNvPr id="2048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Scott Denning CSU ATS </a:t>
            </a:r>
          </a:p>
        </p:txBody>
      </p:sp>
      <p:sp>
        <p:nvSpPr>
          <p:cNvPr id="2048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D803F1B-C5B9-0C41-A3DB-4F48336D4E0E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204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AT760 Global Carbon Cycle 2007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F09832F-DC52-4945-B841-751A69988B95}" type="datetime1">
              <a:rPr lang="en-US" sz="1200"/>
              <a:pPr/>
              <a:t>10/13/15</a:t>
            </a:fld>
            <a:endParaRPr lang="en-US" sz="1200"/>
          </a:p>
        </p:txBody>
      </p:sp>
      <p:sp>
        <p:nvSpPr>
          <p:cNvPr id="2253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Scott Denning CSU ATS </a:t>
            </a:r>
          </a:p>
        </p:txBody>
      </p:sp>
      <p:sp>
        <p:nvSpPr>
          <p:cNvPr id="2253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49EB7F6-4286-8C4E-A9D4-D99D149CE5B7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225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AT760 Global Carbon Cycle 2007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8B4AD19-8702-094B-AF40-C52DFB420EAD}" type="datetime1">
              <a:rPr lang="en-US" sz="1200"/>
              <a:pPr/>
              <a:t>10/13/15</a:t>
            </a:fld>
            <a:endParaRPr lang="en-US" sz="1200"/>
          </a:p>
        </p:txBody>
      </p:sp>
      <p:sp>
        <p:nvSpPr>
          <p:cNvPr id="2662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Scott Denning CSU ATS </a:t>
            </a:r>
          </a:p>
        </p:txBody>
      </p:sp>
      <p:sp>
        <p:nvSpPr>
          <p:cNvPr id="2662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17BE80E-2031-1E4A-891D-6E9E62992CA1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266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AT760 Global Carbon Cycle 2007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1BCA74F-57FC-DB49-9351-9EB2E6A1D995}" type="datetime1">
              <a:rPr lang="en-US" sz="1200"/>
              <a:pPr/>
              <a:t>10/13/15</a:t>
            </a:fld>
            <a:endParaRPr lang="en-US" sz="1200"/>
          </a:p>
        </p:txBody>
      </p:sp>
      <p:sp>
        <p:nvSpPr>
          <p:cNvPr id="2867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Scott Denning CSU ATS </a:t>
            </a:r>
          </a:p>
        </p:txBody>
      </p:sp>
      <p:sp>
        <p:nvSpPr>
          <p:cNvPr id="2867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84ADEA9-86EA-784D-8A92-B7D579D0D0CE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286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AT760 Global Carbon Cycle 2007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1C7AFD4-3228-5941-A705-010885FF9BF0}" type="datetime1">
              <a:rPr lang="en-US" sz="1200"/>
              <a:pPr/>
              <a:t>10/13/15</a:t>
            </a:fld>
            <a:endParaRPr lang="en-US" sz="1200"/>
          </a:p>
        </p:txBody>
      </p:sp>
      <p:sp>
        <p:nvSpPr>
          <p:cNvPr id="3072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Scott Denning CSU ATS </a:t>
            </a:r>
          </a:p>
        </p:txBody>
      </p:sp>
      <p:sp>
        <p:nvSpPr>
          <p:cNvPr id="3072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235C792-1D5D-FE42-B0F4-29DC35CD3C29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307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AT760 Global Carbon Cycle 2007</a:t>
            </a:r>
          </a:p>
        </p:txBody>
      </p:sp>
      <p:sp>
        <p:nvSpPr>
          <p:cNvPr id="3277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2235A8E-1DC7-0443-AF44-5AAA56B3DA35}" type="datetime1">
              <a:rPr lang="en-US" sz="1200"/>
              <a:pPr/>
              <a:t>10/13/15</a:t>
            </a:fld>
            <a:endParaRPr lang="en-US" sz="1200"/>
          </a:p>
        </p:txBody>
      </p:sp>
      <p:sp>
        <p:nvSpPr>
          <p:cNvPr id="3277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Scott Denning CSU ATS </a:t>
            </a:r>
          </a:p>
        </p:txBody>
      </p:sp>
      <p:sp>
        <p:nvSpPr>
          <p:cNvPr id="3277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BB85A71-4AE6-D947-88FE-CDA6CCD6FA6B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327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AT760 Global Carbon Cycle 2007</a:t>
            </a:r>
          </a:p>
        </p:txBody>
      </p:sp>
      <p:sp>
        <p:nvSpPr>
          <p:cNvPr id="348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2F5C7F9-11C6-B945-94AF-48DD03507C96}" type="datetime1">
              <a:rPr lang="en-US" sz="1200"/>
              <a:pPr/>
              <a:t>10/13/15</a:t>
            </a:fld>
            <a:endParaRPr lang="en-US" sz="1200"/>
          </a:p>
        </p:txBody>
      </p:sp>
      <p:sp>
        <p:nvSpPr>
          <p:cNvPr id="3481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Scott Denning CSU ATS </a:t>
            </a:r>
          </a:p>
        </p:txBody>
      </p:sp>
      <p:sp>
        <p:nvSpPr>
          <p:cNvPr id="348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9B5523A-4255-7D46-9AE8-024EA4DCD96F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348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59C29-EDE0-8944-B59D-BDE7B5246C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814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1B3F4-9469-9246-9BA1-5B082F8570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423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52400"/>
            <a:ext cx="21336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2484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13559-543C-9C4E-89CF-87D61CDDAD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003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304800" y="914400"/>
            <a:ext cx="4191000" cy="5257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914400"/>
            <a:ext cx="4191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13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0"/>
            <a:ext cx="8534400" cy="617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872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1EB7F-EDFE-CE4C-9F13-22378BA6AC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704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52392F-42DE-9F4F-9061-9604254B26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47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DC4D4-FED1-D148-9086-99DFE2D480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535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88E8E-717A-174C-825E-94035CD31B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22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E5A1D-28AB-BF44-94DB-451A013366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840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42B29-9766-D84E-850F-5404DC1DEA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78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34A32-0BA5-C64C-AAE4-8C4BF793B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85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A32E0-76AC-AE41-8444-B0C22D499F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84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2B87A185-AD82-F64B-B807-0FE7FDC77B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oleObject" Target="../embeddings/oleObject2.bin"/><Relationship Id="rId13" Type="http://schemas.openxmlformats.org/officeDocument/2006/relationships/image" Target="../media/image1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hyperlink" Target="http://www.biology.duke.edu/jackson/templ6.html" TargetMode="External"/><Relationship Id="rId6" Type="http://schemas.openxmlformats.org/officeDocument/2006/relationships/image" Target="../media/image26.jpeg"/><Relationship Id="rId7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eg"/><Relationship Id="rId5" Type="http://schemas.openxmlformats.org/officeDocument/2006/relationships/image" Target="../media/image30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40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39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46.jpeg"/><Relationship Id="rId5" Type="http://schemas.openxmlformats.org/officeDocument/2006/relationships/oleObject" Target="../embeddings/oleObject4.bin"/><Relationship Id="rId6" Type="http://schemas.openxmlformats.org/officeDocument/2006/relationships/image" Target="../media/image45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51.png"/><Relationship Id="rId5" Type="http://schemas.openxmlformats.org/officeDocument/2006/relationships/oleObject" Target="../embeddings/oleObject5.bin"/><Relationship Id="rId6" Type="http://schemas.openxmlformats.org/officeDocument/2006/relationships/image" Target="../media/image50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emf"/><Relationship Id="rId3" Type="http://schemas.openxmlformats.org/officeDocument/2006/relationships/image" Target="../media/image54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839200" cy="21336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400" dirty="0">
                <a:latin typeface="Arial Rounded MT Bold"/>
                <a:ea typeface="ＭＳ Ｐゴシック" charset="0"/>
                <a:cs typeface="Arial Rounded MT Bold"/>
              </a:rPr>
              <a:t>Terrestrial Carbon Cycle:</a:t>
            </a:r>
            <a:br>
              <a:rPr lang="en-US" sz="5400" dirty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Allocation, Decomposition, </a:t>
            </a:r>
            <a:br>
              <a:rPr lang="en-US" dirty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Nutrient Cycling, and Sink Processes</a:t>
            </a:r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03200" y="2628900"/>
            <a:ext cx="8940800" cy="40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3200" dirty="0">
                <a:solidFill>
                  <a:srgbClr val="FF0000"/>
                </a:solidFill>
                <a:latin typeface="Arial Rounded MT Bold"/>
                <a:cs typeface="Arial Rounded MT Bold"/>
              </a:rPr>
              <a:t>Please read:</a:t>
            </a:r>
          </a:p>
          <a:p>
            <a:pPr lvl="1">
              <a:spcAft>
                <a:spcPts val="1200"/>
              </a:spcAft>
              <a:buFont typeface="Arial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Schulze, E.-D., 2002. “Carbon Turnover.”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In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: </a:t>
            </a:r>
            <a:r>
              <a:rPr lang="en-US" i="1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Plant </a:t>
            </a:r>
            <a:r>
              <a:rPr lang="en-US" i="1" dirty="0">
                <a:solidFill>
                  <a:srgbClr val="FF0000"/>
                </a:solidFill>
                <a:latin typeface="Arial Rounded MT Bold"/>
                <a:cs typeface="Arial Rounded MT Bold"/>
              </a:rPr>
              <a:t>Ecology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. Springer. p. 427-438. </a:t>
            </a:r>
            <a:endParaRPr lang="en-US" dirty="0" smtClean="0">
              <a:solidFill>
                <a:srgbClr val="FF0000"/>
              </a:solidFill>
              <a:latin typeface="Arial Rounded MT Bold"/>
              <a:cs typeface="Arial Rounded MT Bold"/>
            </a:endParaRPr>
          </a:p>
          <a:p>
            <a:pPr lvl="1">
              <a:spcAft>
                <a:spcPts val="1200"/>
              </a:spcAft>
              <a:buFont typeface="Arial" charset="0"/>
              <a:buChar char="•"/>
            </a:pPr>
            <a:r>
              <a:rPr lang="en-US" dirty="0" err="1">
                <a:solidFill>
                  <a:srgbClr val="FF0000"/>
                </a:solidFill>
                <a:latin typeface="Arial Rounded MT Bold"/>
                <a:cs typeface="Arial Rounded MT Bold"/>
              </a:rPr>
              <a:t>Norby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, R. J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. et al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(2010),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CO</a:t>
            </a:r>
            <a:r>
              <a:rPr lang="en-US" baseline="-25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enhancement of forest productivity constrained by limited nitrogen availability, </a:t>
            </a:r>
            <a:r>
              <a:rPr lang="en-US" i="1" dirty="0">
                <a:solidFill>
                  <a:srgbClr val="FF0000"/>
                </a:solidFill>
                <a:latin typeface="Arial Rounded MT Bold"/>
                <a:cs typeface="Arial Rounded MT Bold"/>
              </a:rPr>
              <a:t>Proc</a:t>
            </a:r>
            <a:r>
              <a:rPr lang="en-US" i="1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. Nat</a:t>
            </a:r>
            <a:r>
              <a:rPr lang="en-US" i="1" dirty="0">
                <a:solidFill>
                  <a:srgbClr val="FF0000"/>
                </a:solidFill>
                <a:latin typeface="Arial Rounded MT Bold"/>
                <a:cs typeface="Arial Rounded MT Bold"/>
              </a:rPr>
              <a:t>. Acad. </a:t>
            </a:r>
            <a:r>
              <a:rPr lang="en-US" i="1" dirty="0" err="1">
                <a:solidFill>
                  <a:srgbClr val="FF0000"/>
                </a:solidFill>
                <a:latin typeface="Arial Rounded MT Bold"/>
                <a:cs typeface="Arial Rounded MT Bold"/>
              </a:rPr>
              <a:t>Sci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,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107,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19368–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19373.</a:t>
            </a:r>
          </a:p>
          <a:p>
            <a:pPr lvl="1">
              <a:spcAft>
                <a:spcPts val="1200"/>
              </a:spcAft>
              <a:buFont typeface="Arial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Pan, Y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. et al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(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2011a), Age structure and disturbance legacy of North American Forests. </a:t>
            </a:r>
            <a:r>
              <a:rPr lang="en-US" dirty="0" err="1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Biogeoscienes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 8, 715-732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7424" b="3573"/>
          <a:stretch/>
        </p:blipFill>
        <p:spPr>
          <a:xfrm>
            <a:off x="0" y="3517900"/>
            <a:ext cx="9144000" cy="3340100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Carbon “Pools”</a:t>
            </a:r>
            <a:endParaRPr lang="en-US" sz="66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0" y="762000"/>
            <a:ext cx="63569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by “Biome</a:t>
            </a:r>
            <a:r>
              <a:rPr lang="en-US" sz="3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”  (Schulze 2002) </a:t>
            </a:r>
            <a:endParaRPr lang="en-US" sz="36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Rounded MT Bold"/>
              <a:cs typeface="Arial Rounded MT Bold"/>
            </a:endParaRPr>
          </a:p>
          <a:p>
            <a:endParaRPr lang="en-US" dirty="0">
              <a:latin typeface="Arial Rounded MT Bold"/>
              <a:cs typeface="Arial Rounded MT Bol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8909" b="6204"/>
          <a:stretch/>
        </p:blipFill>
        <p:spPr>
          <a:xfrm>
            <a:off x="0" y="1447800"/>
            <a:ext cx="9144000" cy="2146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228600" y="1828800"/>
            <a:ext cx="7620000" cy="4191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41300" y="2806700"/>
            <a:ext cx="7620000" cy="2032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27000" y="4533900"/>
            <a:ext cx="4381500" cy="2032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39700" y="6057900"/>
            <a:ext cx="4381500" cy="2032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13200" y="4165600"/>
            <a:ext cx="609399" cy="307777"/>
          </a:xfrm>
          <a:prstGeom prst="rect">
            <a:avLst/>
          </a:prstGeom>
          <a:solidFill>
            <a:srgbClr val="7EC4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/>
                <a:cs typeface="Calibri"/>
              </a:rPr>
              <a:t>m m</a:t>
            </a:r>
            <a:r>
              <a:rPr lang="en-US" sz="1400" baseline="30000" dirty="0" smtClean="0">
                <a:latin typeface="Calibri"/>
                <a:cs typeface="Calibri"/>
              </a:rPr>
              <a:t>-2</a:t>
            </a:r>
            <a:endParaRPr lang="en-US" sz="1400" baseline="30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7374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457200"/>
            <a:ext cx="8470900" cy="5943600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Typical Carbon Flows</a:t>
            </a:r>
            <a:endParaRPr lang="en-US" sz="66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1400" y="6185237"/>
            <a:ext cx="76042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in a rapidly growing forest (Schulze 2002) </a:t>
            </a:r>
            <a:endParaRPr lang="en-US" sz="28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Rounded MT Bold"/>
              <a:cs typeface="Arial Rounded MT Bold"/>
            </a:endParaRPr>
          </a:p>
          <a:p>
            <a:endParaRPr lang="en-US" sz="2800" dirty="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4128406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ChangeArrowheads="1"/>
          </p:cNvSpPr>
          <p:nvPr/>
        </p:nvSpPr>
        <p:spPr bwMode="auto">
          <a:xfrm>
            <a:off x="3175" y="7588250"/>
            <a:ext cx="9144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200">
                <a:cs typeface="Times New Roman" charset="0"/>
              </a:rPr>
              <a:t> </a:t>
            </a:r>
          </a:p>
          <a:p>
            <a:endParaRPr lang="en-US">
              <a:cs typeface="Times New Roman" charset="0"/>
            </a:endParaRPr>
          </a:p>
        </p:txBody>
      </p:sp>
      <p:sp>
        <p:nvSpPr>
          <p:cNvPr id="35842" name="Text Box 3"/>
          <p:cNvSpPr txBox="1">
            <a:spLocks noChangeArrowheads="1"/>
          </p:cNvSpPr>
          <p:nvPr/>
        </p:nvSpPr>
        <p:spPr bwMode="auto">
          <a:xfrm>
            <a:off x="1676400" y="685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graphicFrame>
        <p:nvGraphicFramePr>
          <p:cNvPr id="3584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3541642"/>
              </p:ext>
            </p:extLst>
          </p:nvPr>
        </p:nvGraphicFramePr>
        <p:xfrm>
          <a:off x="301625" y="1498600"/>
          <a:ext cx="8475663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6" name="Equation" r:id="rId4" imgW="4216400" imgH="393700" progId="Equation.3">
                  <p:embed/>
                </p:oleObj>
              </mc:Choice>
              <mc:Fallback>
                <p:oleObj name="Equation" r:id="rId4" imgW="4216400" imgH="3937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625" y="1498600"/>
                        <a:ext cx="8475663" cy="792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4" name="Text Box 5"/>
          <p:cNvSpPr txBox="1">
            <a:spLocks noChangeArrowheads="1"/>
          </p:cNvSpPr>
          <p:nvPr/>
        </p:nvSpPr>
        <p:spPr bwMode="auto">
          <a:xfrm>
            <a:off x="457200" y="2590800"/>
            <a:ext cx="81534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k</a:t>
            </a:r>
            <a:r>
              <a:rPr lang="en-US" sz="1800" baseline="-25000"/>
              <a:t>max </a:t>
            </a:r>
            <a:r>
              <a:rPr lang="en-US" sz="1800"/>
              <a:t>                         –     maximum </a:t>
            </a:r>
            <a:r>
              <a:rPr lang="en-US" sz="1800">
                <a:solidFill>
                  <a:srgbClr val="FF0000"/>
                </a:solidFill>
              </a:rPr>
              <a:t>rate constant for litter or SOM loss</a:t>
            </a:r>
            <a:r>
              <a:rPr lang="en-US" sz="1800"/>
              <a:t> under ideal  		       conditions</a:t>
            </a:r>
          </a:p>
          <a:p>
            <a:pPr eaLnBrk="1" hangingPunct="1"/>
            <a:endParaRPr lang="en-US" sz="1800"/>
          </a:p>
          <a:p>
            <a:pPr eaLnBrk="1" hangingPunct="1"/>
            <a:r>
              <a:rPr lang="en-US" sz="1800"/>
              <a:t>C                              –     mass of litter at the beginning of time interval</a:t>
            </a:r>
          </a:p>
          <a:p>
            <a:pPr eaLnBrk="1" hangingPunct="1"/>
            <a:endParaRPr lang="en-US" sz="1800"/>
          </a:p>
          <a:p>
            <a:pPr eaLnBrk="1" hangingPunct="1"/>
            <a:r>
              <a:rPr lang="en-US" sz="1800" i="1"/>
              <a:t>f(chemistry)</a:t>
            </a:r>
            <a:r>
              <a:rPr lang="en-US" sz="1800"/>
              <a:t>              –    scalar describing the rate at which microbes degrade the plant</a:t>
            </a:r>
          </a:p>
          <a:p>
            <a:pPr eaLnBrk="1" hangingPunct="1"/>
            <a:r>
              <a:rPr lang="en-US" sz="1800"/>
              <a:t>	                       material (typically a function of N, cellulose, lignin)</a:t>
            </a:r>
          </a:p>
          <a:p>
            <a:pPr eaLnBrk="1" hangingPunct="1"/>
            <a:endParaRPr lang="en-US" sz="1800"/>
          </a:p>
          <a:p>
            <a:pPr eaLnBrk="1" hangingPunct="1"/>
            <a:r>
              <a:rPr lang="en-US" sz="1800" i="1"/>
              <a:t>f(temperature)</a:t>
            </a:r>
            <a:r>
              <a:rPr lang="en-US" sz="1800"/>
              <a:t>          –    scalar describing sensitivity of microbes to temperature</a:t>
            </a:r>
          </a:p>
          <a:p>
            <a:pPr eaLnBrk="1" hangingPunct="1"/>
            <a:endParaRPr lang="en-US" sz="1800"/>
          </a:p>
          <a:p>
            <a:pPr eaLnBrk="1" hangingPunct="1"/>
            <a:r>
              <a:rPr lang="en-US" sz="1800" i="1"/>
              <a:t>f(water availability) </a:t>
            </a:r>
            <a:r>
              <a:rPr lang="en-US" sz="1800"/>
              <a:t> –    scalar describing microbial response to soil/surface moisture</a:t>
            </a:r>
          </a:p>
          <a:p>
            <a:pPr eaLnBrk="1" hangingPunct="1"/>
            <a:endParaRPr lang="en-US" sz="1800"/>
          </a:p>
          <a:p>
            <a:pPr eaLnBrk="1" hangingPunct="1"/>
            <a:endParaRPr lang="en-US" sz="1800"/>
          </a:p>
          <a:p>
            <a:pPr eaLnBrk="1" hangingPunct="1"/>
            <a:endParaRPr lang="en-US" sz="1800"/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1485900" y="0"/>
            <a:ext cx="6356916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6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Decomposition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Litter Decomposition</a:t>
            </a:r>
            <a:endParaRPr lang="en-US" sz="66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Rounded MT Bold"/>
              <a:cs typeface="Arial Rounded MT Bol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2553"/>
            <a:ext cx="9144000" cy="55046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4500" y="5905837"/>
            <a:ext cx="27998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(Schulze 2002) </a:t>
            </a:r>
            <a:endParaRPr lang="en-US" sz="28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  <a:p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215900" y="1282700"/>
            <a:ext cx="1186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Yum!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38700" y="3797300"/>
            <a:ext cx="1314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Yuck!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3260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49223" y="825500"/>
            <a:ext cx="7823567" cy="5537200"/>
            <a:chOff x="1557323" y="939800"/>
            <a:chExt cx="6029171" cy="42672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b="48704"/>
            <a:stretch/>
          </p:blipFill>
          <p:spPr>
            <a:xfrm>
              <a:off x="1557323" y="939800"/>
              <a:ext cx="6029171" cy="42672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324100" y="2679700"/>
              <a:ext cx="8525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+mj-lt"/>
                </a:rPr>
                <a:t>Yum!</a:t>
              </a:r>
              <a:endParaRPr lang="en-US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Litter Decomposition</a:t>
            </a:r>
            <a:endParaRPr lang="en-US" sz="66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78600" y="4533900"/>
            <a:ext cx="937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+mj-lt"/>
              </a:rPr>
              <a:t>Yuck!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67100" y="6032837"/>
            <a:ext cx="27998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(Schulze 2002) </a:t>
            </a:r>
            <a:endParaRPr lang="en-US" sz="28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Rounded MT Bold"/>
              <a:cs typeface="Arial Rounded MT Bold"/>
            </a:endParaRPr>
          </a:p>
          <a:p>
            <a:endParaRPr lang="en-US" sz="2800" dirty="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968936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9748" y="3378200"/>
            <a:ext cx="5110752" cy="3441700"/>
          </a:xfrm>
          <a:prstGeom prst="rect">
            <a:avLst/>
          </a:prstGeom>
        </p:spPr>
      </p:pic>
      <p:sp>
        <p:nvSpPr>
          <p:cNvPr id="41985" name="Rectangle 2"/>
          <p:cNvSpPr>
            <a:spLocks noChangeArrowheads="1"/>
          </p:cNvSpPr>
          <p:nvPr/>
        </p:nvSpPr>
        <p:spPr bwMode="auto">
          <a:xfrm>
            <a:off x="3175" y="7588250"/>
            <a:ext cx="9144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200">
                <a:cs typeface="Times New Roman" charset="0"/>
              </a:rPr>
              <a:t> </a:t>
            </a:r>
          </a:p>
          <a:p>
            <a:endParaRPr lang="en-US">
              <a:cs typeface="Times New Roman" charset="0"/>
            </a:endParaRPr>
          </a:p>
        </p:txBody>
      </p:sp>
      <p:sp>
        <p:nvSpPr>
          <p:cNvPr id="41986" name="Text Box 3"/>
          <p:cNvSpPr txBox="1">
            <a:spLocks noChangeArrowheads="1"/>
          </p:cNvSpPr>
          <p:nvPr/>
        </p:nvSpPr>
        <p:spPr bwMode="auto">
          <a:xfrm>
            <a:off x="1676400" y="685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1990" name="Text Box 7"/>
          <p:cNvSpPr txBox="1">
            <a:spLocks noChangeArrowheads="1"/>
          </p:cNvSpPr>
          <p:nvPr/>
        </p:nvSpPr>
        <p:spPr bwMode="auto">
          <a:xfrm>
            <a:off x="5283200" y="2365375"/>
            <a:ext cx="3429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/>
              <a:t>modeling </a:t>
            </a:r>
            <a:r>
              <a:rPr lang="en-US" sz="2000" dirty="0"/>
              <a:t>approach for litter and soil organic matter dynamics, </a:t>
            </a:r>
            <a:r>
              <a:rPr lang="en-US" sz="2000" dirty="0" smtClean="0"/>
              <a:t> </a:t>
            </a:r>
            <a:r>
              <a:rPr lang="en-US" sz="2000" dirty="0"/>
              <a:t>widely </a:t>
            </a:r>
            <a:r>
              <a:rPr lang="en-US" sz="2000" dirty="0" smtClean="0"/>
              <a:t>employed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264878" cy="6858000"/>
          </a:xfrm>
          <a:prstGeom prst="rect">
            <a:avLst/>
          </a:prstGeom>
        </p:spPr>
      </p:pic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4305300" y="0"/>
            <a:ext cx="48514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6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CENTURY</a:t>
            </a:r>
            <a:r>
              <a:rPr lang="en-US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 </a:t>
            </a:r>
            <a:br>
              <a:rPr lang="en-US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Litter Decomposition </a:t>
            </a:r>
          </a:p>
          <a:p>
            <a:pPr algn="ctr" eaLnBrk="1" hangingPunct="1">
              <a:defRPr/>
            </a:pPr>
            <a:r>
              <a:rPr lang="en-US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and Soil Organic Matter Transformations</a:t>
            </a:r>
          </a:p>
        </p:txBody>
      </p:sp>
      <p:sp>
        <p:nvSpPr>
          <p:cNvPr id="41988" name="Text Box 5"/>
          <p:cNvSpPr txBox="1">
            <a:spLocks noChangeArrowheads="1"/>
          </p:cNvSpPr>
          <p:nvPr/>
        </p:nvSpPr>
        <p:spPr bwMode="auto">
          <a:xfrm>
            <a:off x="304800" y="6108700"/>
            <a:ext cx="16807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/>
              <a:t>Parton</a:t>
            </a:r>
            <a:r>
              <a:rPr lang="en-US" dirty="0"/>
              <a:t> </a:t>
            </a:r>
            <a:r>
              <a:rPr lang="en-US" dirty="0" smtClean="0"/>
              <a:t>1988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1" name="Group 2"/>
          <p:cNvGrpSpPr>
            <a:grpSpLocks/>
          </p:cNvGrpSpPr>
          <p:nvPr/>
        </p:nvGrpSpPr>
        <p:grpSpPr bwMode="auto">
          <a:xfrm>
            <a:off x="1066800" y="1524000"/>
            <a:ext cx="7391400" cy="5181600"/>
            <a:chOff x="-3" y="400"/>
            <a:chExt cx="3587" cy="5243"/>
          </a:xfrm>
        </p:grpSpPr>
        <p:grpSp>
          <p:nvGrpSpPr>
            <p:cNvPr id="46084" name="Group 3"/>
            <p:cNvGrpSpPr>
              <a:grpSpLocks/>
            </p:cNvGrpSpPr>
            <p:nvPr/>
          </p:nvGrpSpPr>
          <p:grpSpPr bwMode="auto">
            <a:xfrm>
              <a:off x="0" y="403"/>
              <a:ext cx="3581" cy="5237"/>
              <a:chOff x="0" y="403"/>
              <a:chExt cx="3581" cy="5237"/>
            </a:xfrm>
          </p:grpSpPr>
          <p:grpSp>
            <p:nvGrpSpPr>
              <p:cNvPr id="46086" name="Group 4"/>
              <p:cNvGrpSpPr>
                <a:grpSpLocks/>
              </p:cNvGrpSpPr>
              <p:nvPr/>
            </p:nvGrpSpPr>
            <p:grpSpPr bwMode="auto">
              <a:xfrm>
                <a:off x="0" y="403"/>
                <a:ext cx="1039" cy="403"/>
                <a:chOff x="0" y="403"/>
                <a:chExt cx="1039" cy="403"/>
              </a:xfrm>
            </p:grpSpPr>
            <p:sp>
              <p:nvSpPr>
                <p:cNvPr id="46192" name="Rectangle 5"/>
                <p:cNvSpPr>
                  <a:spLocks noChangeArrowheads="1"/>
                </p:cNvSpPr>
                <p:nvPr/>
              </p:nvSpPr>
              <p:spPr bwMode="auto">
                <a:xfrm>
                  <a:off x="43" y="403"/>
                  <a:ext cx="953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sz="1200" b="1">
                      <a:latin typeface="Arial" charset="0"/>
                      <a:cs typeface="Times New Roman" charset="0"/>
                    </a:rPr>
                    <a:t>Concept</a:t>
                  </a:r>
                </a:p>
                <a:p>
                  <a:pPr algn="ctr"/>
                  <a:endParaRPr lang="en-US" sz="1200" b="1">
                    <a:latin typeface="Arial" charset="0"/>
                    <a:cs typeface="Times New Roman" charset="0"/>
                  </a:endParaRPr>
                </a:p>
              </p:txBody>
            </p:sp>
            <p:sp>
              <p:nvSpPr>
                <p:cNvPr id="46193" name="Rectangle 6"/>
                <p:cNvSpPr>
                  <a:spLocks noChangeArrowheads="1"/>
                </p:cNvSpPr>
                <p:nvPr/>
              </p:nvSpPr>
              <p:spPr bwMode="auto">
                <a:xfrm>
                  <a:off x="0" y="403"/>
                  <a:ext cx="1039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6087" name="Group 7"/>
              <p:cNvGrpSpPr>
                <a:grpSpLocks/>
              </p:cNvGrpSpPr>
              <p:nvPr/>
            </p:nvGrpSpPr>
            <p:grpSpPr bwMode="auto">
              <a:xfrm>
                <a:off x="1039" y="403"/>
                <a:ext cx="631" cy="403"/>
                <a:chOff x="1039" y="403"/>
                <a:chExt cx="631" cy="403"/>
              </a:xfrm>
            </p:grpSpPr>
            <p:sp>
              <p:nvSpPr>
                <p:cNvPr id="46190" name="Rectangle 8"/>
                <p:cNvSpPr>
                  <a:spLocks noChangeArrowheads="1"/>
                </p:cNvSpPr>
                <p:nvPr/>
              </p:nvSpPr>
              <p:spPr bwMode="auto">
                <a:xfrm>
                  <a:off x="1082" y="403"/>
                  <a:ext cx="545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sz="1200" b="1">
                      <a:latin typeface="Arial" charset="0"/>
                      <a:cs typeface="Times New Roman" charset="0"/>
                    </a:rPr>
                    <a:t>Acronym</a:t>
                  </a:r>
                </a:p>
                <a:p>
                  <a:pPr algn="ctr"/>
                  <a:endParaRPr lang="en-US" sz="1200" b="1">
                    <a:latin typeface="Arial" charset="0"/>
                    <a:cs typeface="Times New Roman" charset="0"/>
                  </a:endParaRPr>
                </a:p>
              </p:txBody>
            </p:sp>
            <p:sp>
              <p:nvSpPr>
                <p:cNvPr id="46191" name="Rectangle 9"/>
                <p:cNvSpPr>
                  <a:spLocks noChangeArrowheads="1"/>
                </p:cNvSpPr>
                <p:nvPr/>
              </p:nvSpPr>
              <p:spPr bwMode="auto">
                <a:xfrm>
                  <a:off x="1039" y="403"/>
                  <a:ext cx="631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6088" name="Group 10"/>
              <p:cNvGrpSpPr>
                <a:grpSpLocks/>
              </p:cNvGrpSpPr>
              <p:nvPr/>
            </p:nvGrpSpPr>
            <p:grpSpPr bwMode="auto">
              <a:xfrm>
                <a:off x="1670" y="403"/>
                <a:ext cx="847" cy="403"/>
                <a:chOff x="1670" y="403"/>
                <a:chExt cx="847" cy="403"/>
              </a:xfrm>
            </p:grpSpPr>
            <p:sp>
              <p:nvSpPr>
                <p:cNvPr id="46188" name="Rectangle 11"/>
                <p:cNvSpPr>
                  <a:spLocks noChangeArrowheads="1"/>
                </p:cNvSpPr>
                <p:nvPr/>
              </p:nvSpPr>
              <p:spPr bwMode="auto">
                <a:xfrm>
                  <a:off x="1713" y="403"/>
                  <a:ext cx="76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sz="1200" b="1">
                      <a:latin typeface="Arial" charset="0"/>
                      <a:cs typeface="Times New Roman" charset="0"/>
                    </a:rPr>
                    <a:t>Global Flux</a:t>
                  </a:r>
                </a:p>
                <a:p>
                  <a:pPr algn="ctr"/>
                  <a:endParaRPr lang="en-US" sz="1200" b="1">
                    <a:latin typeface="Arial" charset="0"/>
                    <a:cs typeface="Times New Roman" charset="0"/>
                  </a:endParaRPr>
                </a:p>
              </p:txBody>
            </p:sp>
            <p:sp>
              <p:nvSpPr>
                <p:cNvPr id="46189" name="Rectangle 12"/>
                <p:cNvSpPr>
                  <a:spLocks noChangeArrowheads="1"/>
                </p:cNvSpPr>
                <p:nvPr/>
              </p:nvSpPr>
              <p:spPr bwMode="auto">
                <a:xfrm>
                  <a:off x="1670" y="403"/>
                  <a:ext cx="84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6089" name="Group 13"/>
              <p:cNvGrpSpPr>
                <a:grpSpLocks/>
              </p:cNvGrpSpPr>
              <p:nvPr/>
            </p:nvGrpSpPr>
            <p:grpSpPr bwMode="auto">
              <a:xfrm>
                <a:off x="2517" y="403"/>
                <a:ext cx="1064" cy="403"/>
                <a:chOff x="2517" y="403"/>
                <a:chExt cx="1064" cy="403"/>
              </a:xfrm>
            </p:grpSpPr>
            <p:sp>
              <p:nvSpPr>
                <p:cNvPr id="46186" name="Rectangle 14"/>
                <p:cNvSpPr>
                  <a:spLocks noChangeArrowheads="1"/>
                </p:cNvSpPr>
                <p:nvPr/>
              </p:nvSpPr>
              <p:spPr bwMode="auto">
                <a:xfrm>
                  <a:off x="2560" y="403"/>
                  <a:ext cx="978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>
                    <a:tabLst>
                      <a:tab pos="457200" algn="r"/>
                      <a:tab pos="2743200" algn="ctr"/>
                      <a:tab pos="5486400" algn="r"/>
                    </a:tabLst>
                  </a:pPr>
                  <a:r>
                    <a:rPr lang="en-US" sz="1200" b="1">
                      <a:latin typeface="Arial" charset="0"/>
                      <a:cs typeface="Times New Roman" charset="0"/>
                    </a:rPr>
                    <a:t>Definition</a:t>
                  </a:r>
                </a:p>
                <a:p>
                  <a:pPr algn="ctr">
                    <a:tabLst>
                      <a:tab pos="457200" algn="r"/>
                      <a:tab pos="2743200" algn="ctr"/>
                      <a:tab pos="5486400" algn="r"/>
                    </a:tabLst>
                  </a:pPr>
                  <a:endParaRPr lang="en-US" sz="1200" b="1">
                    <a:latin typeface="Arial" charset="0"/>
                    <a:cs typeface="Times New Roman" charset="0"/>
                  </a:endParaRPr>
                </a:p>
              </p:txBody>
            </p:sp>
            <p:sp>
              <p:nvSpPr>
                <p:cNvPr id="46187" name="Rectangle 15"/>
                <p:cNvSpPr>
                  <a:spLocks noChangeArrowheads="1"/>
                </p:cNvSpPr>
                <p:nvPr/>
              </p:nvSpPr>
              <p:spPr bwMode="auto">
                <a:xfrm>
                  <a:off x="2517" y="403"/>
                  <a:ext cx="1064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6090" name="Group 16"/>
              <p:cNvGrpSpPr>
                <a:grpSpLocks/>
              </p:cNvGrpSpPr>
              <p:nvPr/>
            </p:nvGrpSpPr>
            <p:grpSpPr bwMode="auto">
              <a:xfrm>
                <a:off x="0" y="806"/>
                <a:ext cx="1039" cy="518"/>
                <a:chOff x="0" y="806"/>
                <a:chExt cx="1039" cy="518"/>
              </a:xfrm>
            </p:grpSpPr>
            <p:sp>
              <p:nvSpPr>
                <p:cNvPr id="46184" name="Rectangle 17"/>
                <p:cNvSpPr>
                  <a:spLocks noChangeArrowheads="1"/>
                </p:cNvSpPr>
                <p:nvPr/>
              </p:nvSpPr>
              <p:spPr bwMode="auto">
                <a:xfrm>
                  <a:off x="43" y="806"/>
                  <a:ext cx="953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sz="1200" b="1">
                      <a:latin typeface="Arial" charset="0"/>
                      <a:cs typeface="Times New Roman" charset="0"/>
                    </a:rPr>
                    <a:t>Gross Primary Production</a:t>
                  </a:r>
                </a:p>
                <a:p>
                  <a:pPr algn="ctr"/>
                  <a:endParaRPr lang="en-US" sz="1200" b="1">
                    <a:latin typeface="Arial" charset="0"/>
                    <a:cs typeface="Times New Roman" charset="0"/>
                  </a:endParaRPr>
                </a:p>
              </p:txBody>
            </p:sp>
            <p:sp>
              <p:nvSpPr>
                <p:cNvPr id="46185" name="Rectangle 18"/>
                <p:cNvSpPr>
                  <a:spLocks noChangeArrowheads="1"/>
                </p:cNvSpPr>
                <p:nvPr/>
              </p:nvSpPr>
              <p:spPr bwMode="auto">
                <a:xfrm>
                  <a:off x="0" y="806"/>
                  <a:ext cx="1039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6091" name="Group 19"/>
              <p:cNvGrpSpPr>
                <a:grpSpLocks/>
              </p:cNvGrpSpPr>
              <p:nvPr/>
            </p:nvGrpSpPr>
            <p:grpSpPr bwMode="auto">
              <a:xfrm>
                <a:off x="1039" y="806"/>
                <a:ext cx="631" cy="518"/>
                <a:chOff x="1039" y="806"/>
                <a:chExt cx="631" cy="518"/>
              </a:xfrm>
            </p:grpSpPr>
            <p:sp>
              <p:nvSpPr>
                <p:cNvPr id="46182" name="Rectangle 20"/>
                <p:cNvSpPr>
                  <a:spLocks noChangeArrowheads="1"/>
                </p:cNvSpPr>
                <p:nvPr/>
              </p:nvSpPr>
              <p:spPr bwMode="auto">
                <a:xfrm>
                  <a:off x="1082" y="806"/>
                  <a:ext cx="545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sz="1200" b="1">
                      <a:latin typeface="Arial" charset="0"/>
                      <a:cs typeface="Times New Roman" charset="0"/>
                    </a:rPr>
                    <a:t>GPP</a:t>
                  </a:r>
                </a:p>
                <a:p>
                  <a:pPr algn="ctr"/>
                  <a:endParaRPr lang="en-US" sz="1200" b="1">
                    <a:latin typeface="Arial" charset="0"/>
                    <a:cs typeface="Times New Roman" charset="0"/>
                  </a:endParaRPr>
                </a:p>
              </p:txBody>
            </p:sp>
            <p:sp>
              <p:nvSpPr>
                <p:cNvPr id="46183" name="Rectangle 21"/>
                <p:cNvSpPr>
                  <a:spLocks noChangeArrowheads="1"/>
                </p:cNvSpPr>
                <p:nvPr/>
              </p:nvSpPr>
              <p:spPr bwMode="auto">
                <a:xfrm>
                  <a:off x="1039" y="806"/>
                  <a:ext cx="631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6092" name="Group 22"/>
              <p:cNvGrpSpPr>
                <a:grpSpLocks/>
              </p:cNvGrpSpPr>
              <p:nvPr/>
            </p:nvGrpSpPr>
            <p:grpSpPr bwMode="auto">
              <a:xfrm>
                <a:off x="1670" y="806"/>
                <a:ext cx="847" cy="518"/>
                <a:chOff x="1670" y="806"/>
                <a:chExt cx="847" cy="518"/>
              </a:xfrm>
            </p:grpSpPr>
            <p:sp>
              <p:nvSpPr>
                <p:cNvPr id="46180" name="Rectangle 23"/>
                <p:cNvSpPr>
                  <a:spLocks noChangeArrowheads="1"/>
                </p:cNvSpPr>
                <p:nvPr/>
              </p:nvSpPr>
              <p:spPr bwMode="auto">
                <a:xfrm>
                  <a:off x="1713" y="806"/>
                  <a:ext cx="761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sz="1200" b="1">
                      <a:latin typeface="Arial" charset="0"/>
                      <a:cs typeface="Times New Roman" charset="0"/>
                    </a:rPr>
                    <a:t>~100 –150 Pg C yr</a:t>
                  </a:r>
                  <a:r>
                    <a:rPr lang="en-US" sz="1200" b="1" baseline="30000">
                      <a:latin typeface="Arial" charset="0"/>
                      <a:cs typeface="Times New Roman" charset="0"/>
                    </a:rPr>
                    <a:t>1</a:t>
                  </a:r>
                  <a:endParaRPr lang="en-US" sz="1200" b="1">
                    <a:latin typeface="Arial" charset="0"/>
                    <a:cs typeface="Times New Roman" charset="0"/>
                  </a:endParaRPr>
                </a:p>
                <a:p>
                  <a:pPr algn="ctr"/>
                  <a:endParaRPr lang="en-US" sz="1200" b="1">
                    <a:latin typeface="Arial" charset="0"/>
                    <a:cs typeface="Times New Roman" charset="0"/>
                  </a:endParaRPr>
                </a:p>
              </p:txBody>
            </p:sp>
            <p:sp>
              <p:nvSpPr>
                <p:cNvPr id="46181" name="Rectangle 24"/>
                <p:cNvSpPr>
                  <a:spLocks noChangeArrowheads="1"/>
                </p:cNvSpPr>
                <p:nvPr/>
              </p:nvSpPr>
              <p:spPr bwMode="auto">
                <a:xfrm>
                  <a:off x="1670" y="806"/>
                  <a:ext cx="847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6093" name="Group 25"/>
              <p:cNvGrpSpPr>
                <a:grpSpLocks/>
              </p:cNvGrpSpPr>
              <p:nvPr/>
            </p:nvGrpSpPr>
            <p:grpSpPr bwMode="auto">
              <a:xfrm>
                <a:off x="2517" y="806"/>
                <a:ext cx="1064" cy="518"/>
                <a:chOff x="2517" y="806"/>
                <a:chExt cx="1064" cy="518"/>
              </a:xfrm>
            </p:grpSpPr>
            <p:sp>
              <p:nvSpPr>
                <p:cNvPr id="46178" name="Rectangle 26"/>
                <p:cNvSpPr>
                  <a:spLocks noChangeArrowheads="1"/>
                </p:cNvSpPr>
                <p:nvPr/>
              </p:nvSpPr>
              <p:spPr bwMode="auto">
                <a:xfrm>
                  <a:off x="2560" y="806"/>
                  <a:ext cx="978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sz="1200" b="1">
                      <a:latin typeface="Arial" charset="0"/>
                      <a:cs typeface="Times New Roman" charset="0"/>
                    </a:rPr>
                    <a:t>Carbon uptake by plants during photosynthesis</a:t>
                  </a:r>
                </a:p>
                <a:p>
                  <a:pPr algn="ctr"/>
                  <a:endParaRPr lang="en-US" sz="1200" b="1">
                    <a:latin typeface="Arial" charset="0"/>
                    <a:cs typeface="Times New Roman" charset="0"/>
                  </a:endParaRPr>
                </a:p>
              </p:txBody>
            </p:sp>
            <p:sp>
              <p:nvSpPr>
                <p:cNvPr id="46179" name="Rectangle 27"/>
                <p:cNvSpPr>
                  <a:spLocks noChangeArrowheads="1"/>
                </p:cNvSpPr>
                <p:nvPr/>
              </p:nvSpPr>
              <p:spPr bwMode="auto">
                <a:xfrm>
                  <a:off x="2517" y="806"/>
                  <a:ext cx="106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6094" name="Group 28"/>
              <p:cNvGrpSpPr>
                <a:grpSpLocks/>
              </p:cNvGrpSpPr>
              <p:nvPr/>
            </p:nvGrpSpPr>
            <p:grpSpPr bwMode="auto">
              <a:xfrm>
                <a:off x="0" y="1324"/>
                <a:ext cx="1039" cy="633"/>
                <a:chOff x="0" y="1324"/>
                <a:chExt cx="1039" cy="633"/>
              </a:xfrm>
            </p:grpSpPr>
            <p:sp>
              <p:nvSpPr>
                <p:cNvPr id="46176" name="Rectangle 29"/>
                <p:cNvSpPr>
                  <a:spLocks noChangeArrowheads="1"/>
                </p:cNvSpPr>
                <p:nvPr/>
              </p:nvSpPr>
              <p:spPr bwMode="auto">
                <a:xfrm>
                  <a:off x="43" y="1324"/>
                  <a:ext cx="953" cy="6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sz="1200" b="1">
                      <a:latin typeface="Arial" charset="0"/>
                      <a:cs typeface="Times New Roman" charset="0"/>
                    </a:rPr>
                    <a:t>Autotrophic Respiration</a:t>
                  </a:r>
                </a:p>
                <a:p>
                  <a:pPr algn="ctr"/>
                  <a:endParaRPr lang="en-US" sz="1200" b="1">
                    <a:latin typeface="Arial" charset="0"/>
                    <a:cs typeface="Times New Roman" charset="0"/>
                  </a:endParaRPr>
                </a:p>
              </p:txBody>
            </p:sp>
            <p:sp>
              <p:nvSpPr>
                <p:cNvPr id="46177" name="Rectangle 30"/>
                <p:cNvSpPr>
                  <a:spLocks noChangeArrowheads="1"/>
                </p:cNvSpPr>
                <p:nvPr/>
              </p:nvSpPr>
              <p:spPr bwMode="auto">
                <a:xfrm>
                  <a:off x="0" y="1324"/>
                  <a:ext cx="1039" cy="63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6095" name="Group 31"/>
              <p:cNvGrpSpPr>
                <a:grpSpLocks/>
              </p:cNvGrpSpPr>
              <p:nvPr/>
            </p:nvGrpSpPr>
            <p:grpSpPr bwMode="auto">
              <a:xfrm>
                <a:off x="1039" y="1324"/>
                <a:ext cx="631" cy="633"/>
                <a:chOff x="1039" y="1324"/>
                <a:chExt cx="631" cy="633"/>
              </a:xfrm>
            </p:grpSpPr>
            <p:sp>
              <p:nvSpPr>
                <p:cNvPr id="46174" name="Rectangle 32"/>
                <p:cNvSpPr>
                  <a:spLocks noChangeArrowheads="1"/>
                </p:cNvSpPr>
                <p:nvPr/>
              </p:nvSpPr>
              <p:spPr bwMode="auto">
                <a:xfrm>
                  <a:off x="1082" y="1324"/>
                  <a:ext cx="545" cy="6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sz="1200" b="1">
                      <a:latin typeface="Arial" charset="0"/>
                      <a:cs typeface="Times New Roman" charset="0"/>
                    </a:rPr>
                    <a:t>R</a:t>
                  </a:r>
                  <a:r>
                    <a:rPr lang="en-US" sz="1200" b="1" baseline="-30000">
                      <a:latin typeface="Arial" charset="0"/>
                      <a:cs typeface="Times New Roman" charset="0"/>
                    </a:rPr>
                    <a:t>a</a:t>
                  </a:r>
                  <a:endParaRPr lang="en-US" sz="1200" b="1">
                    <a:latin typeface="Arial" charset="0"/>
                    <a:cs typeface="Times New Roman" charset="0"/>
                  </a:endParaRPr>
                </a:p>
                <a:p>
                  <a:pPr algn="ctr"/>
                  <a:endParaRPr lang="en-US" sz="1200" b="1">
                    <a:latin typeface="Arial" charset="0"/>
                    <a:cs typeface="Times New Roman" charset="0"/>
                  </a:endParaRPr>
                </a:p>
              </p:txBody>
            </p:sp>
            <p:sp>
              <p:nvSpPr>
                <p:cNvPr id="46175" name="Rectangle 33"/>
                <p:cNvSpPr>
                  <a:spLocks noChangeArrowheads="1"/>
                </p:cNvSpPr>
                <p:nvPr/>
              </p:nvSpPr>
              <p:spPr bwMode="auto">
                <a:xfrm>
                  <a:off x="1039" y="1324"/>
                  <a:ext cx="631" cy="63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6096" name="Group 34"/>
              <p:cNvGrpSpPr>
                <a:grpSpLocks/>
              </p:cNvGrpSpPr>
              <p:nvPr/>
            </p:nvGrpSpPr>
            <p:grpSpPr bwMode="auto">
              <a:xfrm>
                <a:off x="1670" y="1324"/>
                <a:ext cx="847" cy="633"/>
                <a:chOff x="1670" y="1324"/>
                <a:chExt cx="847" cy="633"/>
              </a:xfrm>
            </p:grpSpPr>
            <p:sp>
              <p:nvSpPr>
                <p:cNvPr id="46172" name="Rectangle 35"/>
                <p:cNvSpPr>
                  <a:spLocks noChangeArrowheads="1"/>
                </p:cNvSpPr>
                <p:nvPr/>
              </p:nvSpPr>
              <p:spPr bwMode="auto">
                <a:xfrm>
                  <a:off x="1713" y="1324"/>
                  <a:ext cx="761" cy="6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sz="1200" b="1">
                      <a:latin typeface="Arial" charset="0"/>
                      <a:cs typeface="Times New Roman" charset="0"/>
                    </a:rPr>
                    <a:t>~ ½ of GPP</a:t>
                  </a:r>
                </a:p>
                <a:p>
                  <a:pPr algn="ctr"/>
                  <a:endParaRPr lang="en-US" sz="1200" b="1">
                    <a:latin typeface="Arial" charset="0"/>
                    <a:cs typeface="Times New Roman" charset="0"/>
                  </a:endParaRPr>
                </a:p>
              </p:txBody>
            </p:sp>
            <p:sp>
              <p:nvSpPr>
                <p:cNvPr id="46173" name="Rectangle 36"/>
                <p:cNvSpPr>
                  <a:spLocks noChangeArrowheads="1"/>
                </p:cNvSpPr>
                <p:nvPr/>
              </p:nvSpPr>
              <p:spPr bwMode="auto">
                <a:xfrm>
                  <a:off x="1670" y="1324"/>
                  <a:ext cx="847" cy="63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6097" name="Group 37"/>
              <p:cNvGrpSpPr>
                <a:grpSpLocks/>
              </p:cNvGrpSpPr>
              <p:nvPr/>
            </p:nvGrpSpPr>
            <p:grpSpPr bwMode="auto">
              <a:xfrm>
                <a:off x="2517" y="1324"/>
                <a:ext cx="1064" cy="633"/>
                <a:chOff x="2517" y="1324"/>
                <a:chExt cx="1064" cy="633"/>
              </a:xfrm>
            </p:grpSpPr>
            <p:sp>
              <p:nvSpPr>
                <p:cNvPr id="46170" name="Rectangle 38"/>
                <p:cNvSpPr>
                  <a:spLocks noChangeArrowheads="1"/>
                </p:cNvSpPr>
                <p:nvPr/>
              </p:nvSpPr>
              <p:spPr bwMode="auto">
                <a:xfrm>
                  <a:off x="2560" y="1324"/>
                  <a:ext cx="978" cy="6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>
                    <a:tabLst>
                      <a:tab pos="457200" algn="r"/>
                      <a:tab pos="2743200" algn="ctr"/>
                      <a:tab pos="5486400" algn="r"/>
                    </a:tabLst>
                  </a:pPr>
                  <a:r>
                    <a:rPr lang="en-US" sz="1200" b="1">
                      <a:latin typeface="Arial" charset="0"/>
                      <a:cs typeface="Times New Roman" charset="0"/>
                    </a:rPr>
                    <a:t>Respiratory loss by plants for growth or maintenance </a:t>
                  </a:r>
                </a:p>
                <a:p>
                  <a:pPr algn="ctr">
                    <a:tabLst>
                      <a:tab pos="457200" algn="r"/>
                      <a:tab pos="2743200" algn="ctr"/>
                      <a:tab pos="5486400" algn="r"/>
                    </a:tabLst>
                  </a:pPr>
                  <a:endParaRPr lang="en-US" sz="1200" b="1">
                    <a:latin typeface="Arial" charset="0"/>
                    <a:cs typeface="Times New Roman" charset="0"/>
                  </a:endParaRPr>
                </a:p>
              </p:txBody>
            </p:sp>
            <p:sp>
              <p:nvSpPr>
                <p:cNvPr id="46171" name="Rectangle 39"/>
                <p:cNvSpPr>
                  <a:spLocks noChangeArrowheads="1"/>
                </p:cNvSpPr>
                <p:nvPr/>
              </p:nvSpPr>
              <p:spPr bwMode="auto">
                <a:xfrm>
                  <a:off x="2517" y="1324"/>
                  <a:ext cx="1064" cy="63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6098" name="Group 40"/>
              <p:cNvGrpSpPr>
                <a:grpSpLocks/>
              </p:cNvGrpSpPr>
              <p:nvPr/>
            </p:nvGrpSpPr>
            <p:grpSpPr bwMode="auto">
              <a:xfrm>
                <a:off x="0" y="1957"/>
                <a:ext cx="1039" cy="403"/>
                <a:chOff x="0" y="1957"/>
                <a:chExt cx="1039" cy="403"/>
              </a:xfrm>
            </p:grpSpPr>
            <p:sp>
              <p:nvSpPr>
                <p:cNvPr id="46168" name="Rectangle 41"/>
                <p:cNvSpPr>
                  <a:spLocks noChangeArrowheads="1"/>
                </p:cNvSpPr>
                <p:nvPr/>
              </p:nvSpPr>
              <p:spPr bwMode="auto">
                <a:xfrm>
                  <a:off x="43" y="1957"/>
                  <a:ext cx="953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sz="1200" b="1">
                      <a:latin typeface="Arial" charset="0"/>
                      <a:cs typeface="Times New Roman" charset="0"/>
                    </a:rPr>
                    <a:t>Net Primary Production</a:t>
                  </a:r>
                </a:p>
                <a:p>
                  <a:pPr algn="ctr"/>
                  <a:endParaRPr lang="en-US" sz="1200" b="1">
                    <a:latin typeface="Arial" charset="0"/>
                    <a:cs typeface="Times New Roman" charset="0"/>
                  </a:endParaRPr>
                </a:p>
              </p:txBody>
            </p:sp>
            <p:sp>
              <p:nvSpPr>
                <p:cNvPr id="46169" name="Rectangle 42"/>
                <p:cNvSpPr>
                  <a:spLocks noChangeArrowheads="1"/>
                </p:cNvSpPr>
                <p:nvPr/>
              </p:nvSpPr>
              <p:spPr bwMode="auto">
                <a:xfrm>
                  <a:off x="0" y="1957"/>
                  <a:ext cx="1039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6099" name="Group 43"/>
              <p:cNvGrpSpPr>
                <a:grpSpLocks/>
              </p:cNvGrpSpPr>
              <p:nvPr/>
            </p:nvGrpSpPr>
            <p:grpSpPr bwMode="auto">
              <a:xfrm>
                <a:off x="1039" y="1957"/>
                <a:ext cx="631" cy="403"/>
                <a:chOff x="1039" y="1957"/>
                <a:chExt cx="631" cy="403"/>
              </a:xfrm>
            </p:grpSpPr>
            <p:sp>
              <p:nvSpPr>
                <p:cNvPr id="46166" name="Rectangle 44"/>
                <p:cNvSpPr>
                  <a:spLocks noChangeArrowheads="1"/>
                </p:cNvSpPr>
                <p:nvPr/>
              </p:nvSpPr>
              <p:spPr bwMode="auto">
                <a:xfrm>
                  <a:off x="1082" y="1957"/>
                  <a:ext cx="545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sz="1200" b="1">
                      <a:latin typeface="Arial" charset="0"/>
                      <a:cs typeface="Times New Roman" charset="0"/>
                    </a:rPr>
                    <a:t>NPP</a:t>
                  </a:r>
                </a:p>
                <a:p>
                  <a:pPr algn="ctr"/>
                  <a:endParaRPr lang="en-US" sz="1200" b="1">
                    <a:latin typeface="Arial" charset="0"/>
                    <a:cs typeface="Times New Roman" charset="0"/>
                  </a:endParaRPr>
                </a:p>
              </p:txBody>
            </p:sp>
            <p:sp>
              <p:nvSpPr>
                <p:cNvPr id="46167" name="Rectangle 45"/>
                <p:cNvSpPr>
                  <a:spLocks noChangeArrowheads="1"/>
                </p:cNvSpPr>
                <p:nvPr/>
              </p:nvSpPr>
              <p:spPr bwMode="auto">
                <a:xfrm>
                  <a:off x="1039" y="1957"/>
                  <a:ext cx="631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6100" name="Group 46"/>
              <p:cNvGrpSpPr>
                <a:grpSpLocks/>
              </p:cNvGrpSpPr>
              <p:nvPr/>
            </p:nvGrpSpPr>
            <p:grpSpPr bwMode="auto">
              <a:xfrm>
                <a:off x="1670" y="1957"/>
                <a:ext cx="847" cy="403"/>
                <a:chOff x="1670" y="1957"/>
                <a:chExt cx="847" cy="403"/>
              </a:xfrm>
            </p:grpSpPr>
            <p:sp>
              <p:nvSpPr>
                <p:cNvPr id="46164" name="Rectangle 47"/>
                <p:cNvSpPr>
                  <a:spLocks noChangeArrowheads="1"/>
                </p:cNvSpPr>
                <p:nvPr/>
              </p:nvSpPr>
              <p:spPr bwMode="auto">
                <a:xfrm>
                  <a:off x="1713" y="1957"/>
                  <a:ext cx="76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sz="1200" b="1">
                      <a:latin typeface="Arial" charset="0"/>
                      <a:cs typeface="Times New Roman" charset="0"/>
                    </a:rPr>
                    <a:t>~ ½ of GPP</a:t>
                  </a:r>
                </a:p>
                <a:p>
                  <a:pPr algn="ctr"/>
                  <a:endParaRPr lang="en-US" sz="1200" b="1">
                    <a:latin typeface="Arial" charset="0"/>
                    <a:cs typeface="Times New Roman" charset="0"/>
                  </a:endParaRPr>
                </a:p>
              </p:txBody>
            </p:sp>
            <p:sp>
              <p:nvSpPr>
                <p:cNvPr id="46165" name="Rectangle 48"/>
                <p:cNvSpPr>
                  <a:spLocks noChangeArrowheads="1"/>
                </p:cNvSpPr>
                <p:nvPr/>
              </p:nvSpPr>
              <p:spPr bwMode="auto">
                <a:xfrm>
                  <a:off x="1670" y="1957"/>
                  <a:ext cx="84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6101" name="Group 49"/>
              <p:cNvGrpSpPr>
                <a:grpSpLocks/>
              </p:cNvGrpSpPr>
              <p:nvPr/>
            </p:nvGrpSpPr>
            <p:grpSpPr bwMode="auto">
              <a:xfrm>
                <a:off x="2517" y="1957"/>
                <a:ext cx="1064" cy="403"/>
                <a:chOff x="2517" y="1957"/>
                <a:chExt cx="1064" cy="403"/>
              </a:xfrm>
            </p:grpSpPr>
            <p:sp>
              <p:nvSpPr>
                <p:cNvPr id="46162" name="Rectangle 50"/>
                <p:cNvSpPr>
                  <a:spLocks noChangeArrowheads="1"/>
                </p:cNvSpPr>
                <p:nvPr/>
              </p:nvSpPr>
              <p:spPr bwMode="auto">
                <a:xfrm>
                  <a:off x="2560" y="1957"/>
                  <a:ext cx="978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sz="1200" b="1">
                      <a:latin typeface="Arial" charset="0"/>
                      <a:cs typeface="Times New Roman" charset="0"/>
                    </a:rPr>
                    <a:t>GPP – R</a:t>
                  </a:r>
                  <a:r>
                    <a:rPr lang="en-US" sz="1200" b="1" baseline="-30000">
                      <a:latin typeface="Arial" charset="0"/>
                      <a:cs typeface="Times New Roman" charset="0"/>
                    </a:rPr>
                    <a:t>a</a:t>
                  </a:r>
                  <a:endParaRPr lang="en-US" sz="1200" b="1">
                    <a:latin typeface="Arial" charset="0"/>
                    <a:cs typeface="Times New Roman" charset="0"/>
                  </a:endParaRPr>
                </a:p>
                <a:p>
                  <a:pPr algn="ctr"/>
                  <a:endParaRPr lang="en-US" sz="1200" b="1">
                    <a:latin typeface="Arial" charset="0"/>
                    <a:cs typeface="Times New Roman" charset="0"/>
                  </a:endParaRPr>
                </a:p>
              </p:txBody>
            </p:sp>
            <p:sp>
              <p:nvSpPr>
                <p:cNvPr id="46163" name="Rectangle 51"/>
                <p:cNvSpPr>
                  <a:spLocks noChangeArrowheads="1"/>
                </p:cNvSpPr>
                <p:nvPr/>
              </p:nvSpPr>
              <p:spPr bwMode="auto">
                <a:xfrm>
                  <a:off x="2517" y="1957"/>
                  <a:ext cx="1064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6102" name="Group 52"/>
              <p:cNvGrpSpPr>
                <a:grpSpLocks/>
              </p:cNvGrpSpPr>
              <p:nvPr/>
            </p:nvGrpSpPr>
            <p:grpSpPr bwMode="auto">
              <a:xfrm>
                <a:off x="0" y="2360"/>
                <a:ext cx="1039" cy="748"/>
                <a:chOff x="0" y="2360"/>
                <a:chExt cx="1039" cy="748"/>
              </a:xfrm>
            </p:grpSpPr>
            <p:sp>
              <p:nvSpPr>
                <p:cNvPr id="46160" name="Rectangle 53"/>
                <p:cNvSpPr>
                  <a:spLocks noChangeArrowheads="1"/>
                </p:cNvSpPr>
                <p:nvPr/>
              </p:nvSpPr>
              <p:spPr bwMode="auto">
                <a:xfrm>
                  <a:off x="43" y="2360"/>
                  <a:ext cx="953" cy="7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sz="1200" b="1">
                      <a:latin typeface="Arial" charset="0"/>
                      <a:cs typeface="Times New Roman" charset="0"/>
                    </a:rPr>
                    <a:t>Heterotrophic Respiration</a:t>
                  </a:r>
                </a:p>
                <a:p>
                  <a:pPr algn="ctr"/>
                  <a:r>
                    <a:rPr lang="en-US" sz="1200" b="1">
                      <a:latin typeface="Arial" charset="0"/>
                      <a:cs typeface="Times New Roman" charset="0"/>
                    </a:rPr>
                    <a:t>(on land)</a:t>
                  </a:r>
                </a:p>
                <a:p>
                  <a:pPr algn="ctr"/>
                  <a:endParaRPr lang="en-US" sz="1200" b="1">
                    <a:latin typeface="Arial" charset="0"/>
                    <a:cs typeface="Times New Roman" charset="0"/>
                  </a:endParaRPr>
                </a:p>
              </p:txBody>
            </p:sp>
            <p:sp>
              <p:nvSpPr>
                <p:cNvPr id="46161" name="Rectangle 54"/>
                <p:cNvSpPr>
                  <a:spLocks noChangeArrowheads="1"/>
                </p:cNvSpPr>
                <p:nvPr/>
              </p:nvSpPr>
              <p:spPr bwMode="auto">
                <a:xfrm>
                  <a:off x="0" y="2360"/>
                  <a:ext cx="1039" cy="74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6103" name="Group 55"/>
              <p:cNvGrpSpPr>
                <a:grpSpLocks/>
              </p:cNvGrpSpPr>
              <p:nvPr/>
            </p:nvGrpSpPr>
            <p:grpSpPr bwMode="auto">
              <a:xfrm>
                <a:off x="1039" y="2360"/>
                <a:ext cx="631" cy="748"/>
                <a:chOff x="1039" y="2360"/>
                <a:chExt cx="631" cy="748"/>
              </a:xfrm>
            </p:grpSpPr>
            <p:sp>
              <p:nvSpPr>
                <p:cNvPr id="46158" name="Rectangle 56"/>
                <p:cNvSpPr>
                  <a:spLocks noChangeArrowheads="1"/>
                </p:cNvSpPr>
                <p:nvPr/>
              </p:nvSpPr>
              <p:spPr bwMode="auto">
                <a:xfrm>
                  <a:off x="1082" y="2360"/>
                  <a:ext cx="545" cy="7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sz="1200" b="1">
                      <a:latin typeface="Arial" charset="0"/>
                      <a:cs typeface="Times New Roman" charset="0"/>
                    </a:rPr>
                    <a:t>R</a:t>
                  </a:r>
                  <a:r>
                    <a:rPr lang="en-US" sz="1200" b="1" baseline="-30000">
                      <a:latin typeface="Arial" charset="0"/>
                      <a:cs typeface="Times New Roman" charset="0"/>
                    </a:rPr>
                    <a:t>h</a:t>
                  </a:r>
                  <a:endParaRPr lang="en-US" sz="1200" b="1">
                    <a:latin typeface="Arial" charset="0"/>
                    <a:cs typeface="Times New Roman" charset="0"/>
                  </a:endParaRPr>
                </a:p>
                <a:p>
                  <a:pPr algn="ctr"/>
                  <a:endParaRPr lang="en-US" sz="1200" b="1">
                    <a:latin typeface="Arial" charset="0"/>
                    <a:cs typeface="Times New Roman" charset="0"/>
                  </a:endParaRPr>
                </a:p>
              </p:txBody>
            </p:sp>
            <p:sp>
              <p:nvSpPr>
                <p:cNvPr id="46159" name="Rectangle 57"/>
                <p:cNvSpPr>
                  <a:spLocks noChangeArrowheads="1"/>
                </p:cNvSpPr>
                <p:nvPr/>
              </p:nvSpPr>
              <p:spPr bwMode="auto">
                <a:xfrm>
                  <a:off x="1039" y="2360"/>
                  <a:ext cx="631" cy="74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6104" name="Group 58"/>
              <p:cNvGrpSpPr>
                <a:grpSpLocks/>
              </p:cNvGrpSpPr>
              <p:nvPr/>
            </p:nvGrpSpPr>
            <p:grpSpPr bwMode="auto">
              <a:xfrm>
                <a:off x="1670" y="2360"/>
                <a:ext cx="847" cy="748"/>
                <a:chOff x="1670" y="2360"/>
                <a:chExt cx="847" cy="748"/>
              </a:xfrm>
            </p:grpSpPr>
            <p:sp>
              <p:nvSpPr>
                <p:cNvPr id="46156" name="Rectangle 59"/>
                <p:cNvSpPr>
                  <a:spLocks noChangeArrowheads="1"/>
                </p:cNvSpPr>
                <p:nvPr/>
              </p:nvSpPr>
              <p:spPr bwMode="auto">
                <a:xfrm>
                  <a:off x="1713" y="2360"/>
                  <a:ext cx="761" cy="7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sz="1200" b="1">
                      <a:latin typeface="Arial" charset="0"/>
                      <a:cs typeface="Times New Roman" charset="0"/>
                    </a:rPr>
                    <a:t>~82% – 95% of NPP</a:t>
                  </a:r>
                </a:p>
                <a:p>
                  <a:pPr algn="ctr"/>
                  <a:endParaRPr lang="en-US" sz="1200" b="1">
                    <a:latin typeface="Arial" charset="0"/>
                    <a:cs typeface="Times New Roman" charset="0"/>
                  </a:endParaRPr>
                </a:p>
              </p:txBody>
            </p:sp>
            <p:sp>
              <p:nvSpPr>
                <p:cNvPr id="46157" name="Rectangle 60"/>
                <p:cNvSpPr>
                  <a:spLocks noChangeArrowheads="1"/>
                </p:cNvSpPr>
                <p:nvPr/>
              </p:nvSpPr>
              <p:spPr bwMode="auto">
                <a:xfrm>
                  <a:off x="1670" y="2360"/>
                  <a:ext cx="847" cy="74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6105" name="Group 61"/>
              <p:cNvGrpSpPr>
                <a:grpSpLocks/>
              </p:cNvGrpSpPr>
              <p:nvPr/>
            </p:nvGrpSpPr>
            <p:grpSpPr bwMode="auto">
              <a:xfrm>
                <a:off x="2517" y="2360"/>
                <a:ext cx="1064" cy="748"/>
                <a:chOff x="2517" y="2360"/>
                <a:chExt cx="1064" cy="748"/>
              </a:xfrm>
            </p:grpSpPr>
            <p:sp>
              <p:nvSpPr>
                <p:cNvPr id="46154" name="Rectangle 62"/>
                <p:cNvSpPr>
                  <a:spLocks noChangeArrowheads="1"/>
                </p:cNvSpPr>
                <p:nvPr/>
              </p:nvSpPr>
              <p:spPr bwMode="auto">
                <a:xfrm>
                  <a:off x="2560" y="2360"/>
                  <a:ext cx="978" cy="7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sz="1200" b="1">
                      <a:latin typeface="Arial" charset="0"/>
                      <a:cs typeface="Times New Roman" charset="0"/>
                    </a:rPr>
                    <a:t>Respiratory loss by the heterotrophic community (herbivores, microbes, etc.)</a:t>
                  </a:r>
                </a:p>
                <a:p>
                  <a:pPr algn="ctr"/>
                  <a:endParaRPr lang="en-US" sz="1200" b="1">
                    <a:latin typeface="Arial" charset="0"/>
                    <a:cs typeface="Times New Roman" charset="0"/>
                  </a:endParaRPr>
                </a:p>
              </p:txBody>
            </p:sp>
            <p:sp>
              <p:nvSpPr>
                <p:cNvPr id="46155" name="Rectangle 63"/>
                <p:cNvSpPr>
                  <a:spLocks noChangeArrowheads="1"/>
                </p:cNvSpPr>
                <p:nvPr/>
              </p:nvSpPr>
              <p:spPr bwMode="auto">
                <a:xfrm>
                  <a:off x="2517" y="2360"/>
                  <a:ext cx="1064" cy="74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6106" name="Group 64"/>
              <p:cNvGrpSpPr>
                <a:grpSpLocks/>
              </p:cNvGrpSpPr>
              <p:nvPr/>
            </p:nvGrpSpPr>
            <p:grpSpPr bwMode="auto">
              <a:xfrm>
                <a:off x="0" y="3108"/>
                <a:ext cx="1039" cy="518"/>
                <a:chOff x="0" y="3108"/>
                <a:chExt cx="1039" cy="518"/>
              </a:xfrm>
            </p:grpSpPr>
            <p:sp>
              <p:nvSpPr>
                <p:cNvPr id="46152" name="Rectangle 65"/>
                <p:cNvSpPr>
                  <a:spLocks noChangeArrowheads="1"/>
                </p:cNvSpPr>
                <p:nvPr/>
              </p:nvSpPr>
              <p:spPr bwMode="auto">
                <a:xfrm>
                  <a:off x="43" y="3108"/>
                  <a:ext cx="953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sz="1200" b="1">
                      <a:latin typeface="Arial" charset="0"/>
                      <a:cs typeface="Times New Roman" charset="0"/>
                    </a:rPr>
                    <a:t>Ecosystem Respiration</a:t>
                  </a:r>
                </a:p>
                <a:p>
                  <a:pPr algn="ctr"/>
                  <a:endParaRPr lang="en-US" sz="1200" b="1">
                    <a:latin typeface="Arial" charset="0"/>
                    <a:cs typeface="Times New Roman" charset="0"/>
                  </a:endParaRPr>
                </a:p>
              </p:txBody>
            </p:sp>
            <p:sp>
              <p:nvSpPr>
                <p:cNvPr id="46153" name="Rectangle 66"/>
                <p:cNvSpPr>
                  <a:spLocks noChangeArrowheads="1"/>
                </p:cNvSpPr>
                <p:nvPr/>
              </p:nvSpPr>
              <p:spPr bwMode="auto">
                <a:xfrm>
                  <a:off x="0" y="3108"/>
                  <a:ext cx="1039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6107" name="Group 67"/>
              <p:cNvGrpSpPr>
                <a:grpSpLocks/>
              </p:cNvGrpSpPr>
              <p:nvPr/>
            </p:nvGrpSpPr>
            <p:grpSpPr bwMode="auto">
              <a:xfrm>
                <a:off x="1039" y="3108"/>
                <a:ext cx="631" cy="518"/>
                <a:chOff x="1039" y="3108"/>
                <a:chExt cx="631" cy="518"/>
              </a:xfrm>
            </p:grpSpPr>
            <p:sp>
              <p:nvSpPr>
                <p:cNvPr id="46150" name="Rectangle 68"/>
                <p:cNvSpPr>
                  <a:spLocks noChangeArrowheads="1"/>
                </p:cNvSpPr>
                <p:nvPr/>
              </p:nvSpPr>
              <p:spPr bwMode="auto">
                <a:xfrm>
                  <a:off x="1082" y="3108"/>
                  <a:ext cx="545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sz="1200" b="1">
                      <a:latin typeface="Arial" charset="0"/>
                      <a:cs typeface="Times New Roman" charset="0"/>
                    </a:rPr>
                    <a:t>R</a:t>
                  </a:r>
                  <a:r>
                    <a:rPr lang="en-US" sz="1200" b="1" baseline="-30000">
                      <a:latin typeface="Arial" charset="0"/>
                      <a:cs typeface="Times New Roman" charset="0"/>
                    </a:rPr>
                    <a:t>a</a:t>
                  </a:r>
                  <a:endParaRPr lang="en-US" sz="1200" b="1">
                    <a:latin typeface="Arial" charset="0"/>
                    <a:cs typeface="Times New Roman" charset="0"/>
                  </a:endParaRPr>
                </a:p>
                <a:p>
                  <a:pPr algn="ctr"/>
                  <a:endParaRPr lang="en-US" sz="1200" b="1">
                    <a:latin typeface="Arial" charset="0"/>
                    <a:cs typeface="Times New Roman" charset="0"/>
                  </a:endParaRPr>
                </a:p>
              </p:txBody>
            </p:sp>
            <p:sp>
              <p:nvSpPr>
                <p:cNvPr id="46151" name="Rectangle 69"/>
                <p:cNvSpPr>
                  <a:spLocks noChangeArrowheads="1"/>
                </p:cNvSpPr>
                <p:nvPr/>
              </p:nvSpPr>
              <p:spPr bwMode="auto">
                <a:xfrm>
                  <a:off x="1039" y="3108"/>
                  <a:ext cx="631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6108" name="Group 70"/>
              <p:cNvGrpSpPr>
                <a:grpSpLocks/>
              </p:cNvGrpSpPr>
              <p:nvPr/>
            </p:nvGrpSpPr>
            <p:grpSpPr bwMode="auto">
              <a:xfrm>
                <a:off x="1670" y="3108"/>
                <a:ext cx="847" cy="518"/>
                <a:chOff x="1670" y="3108"/>
                <a:chExt cx="847" cy="518"/>
              </a:xfrm>
            </p:grpSpPr>
            <p:sp>
              <p:nvSpPr>
                <p:cNvPr id="46148" name="Rectangle 71"/>
                <p:cNvSpPr>
                  <a:spLocks noChangeArrowheads="1"/>
                </p:cNvSpPr>
                <p:nvPr/>
              </p:nvSpPr>
              <p:spPr bwMode="auto">
                <a:xfrm>
                  <a:off x="1713" y="3108"/>
                  <a:ext cx="761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sz="1200" b="1">
                      <a:latin typeface="Arial" charset="0"/>
                      <a:cs typeface="Times New Roman" charset="0"/>
                    </a:rPr>
                    <a:t>~91% – 97% of GPP</a:t>
                  </a:r>
                </a:p>
                <a:p>
                  <a:pPr algn="ctr"/>
                  <a:endParaRPr lang="en-US" sz="1200" b="1">
                    <a:latin typeface="Arial" charset="0"/>
                    <a:cs typeface="Times New Roman" charset="0"/>
                  </a:endParaRPr>
                </a:p>
              </p:txBody>
            </p:sp>
            <p:sp>
              <p:nvSpPr>
                <p:cNvPr id="46149" name="Rectangle 72"/>
                <p:cNvSpPr>
                  <a:spLocks noChangeArrowheads="1"/>
                </p:cNvSpPr>
                <p:nvPr/>
              </p:nvSpPr>
              <p:spPr bwMode="auto">
                <a:xfrm>
                  <a:off x="1670" y="3108"/>
                  <a:ext cx="847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6109" name="Group 73"/>
              <p:cNvGrpSpPr>
                <a:grpSpLocks/>
              </p:cNvGrpSpPr>
              <p:nvPr/>
            </p:nvGrpSpPr>
            <p:grpSpPr bwMode="auto">
              <a:xfrm>
                <a:off x="2517" y="3108"/>
                <a:ext cx="1064" cy="518"/>
                <a:chOff x="2517" y="3108"/>
                <a:chExt cx="1064" cy="518"/>
              </a:xfrm>
            </p:grpSpPr>
            <p:sp>
              <p:nvSpPr>
                <p:cNvPr id="46146" name="Rectangle 74"/>
                <p:cNvSpPr>
                  <a:spLocks noChangeArrowheads="1"/>
                </p:cNvSpPr>
                <p:nvPr/>
              </p:nvSpPr>
              <p:spPr bwMode="auto">
                <a:xfrm>
                  <a:off x="2560" y="3108"/>
                  <a:ext cx="978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sz="1200" b="1">
                      <a:latin typeface="Arial" charset="0"/>
                      <a:cs typeface="Times New Roman" charset="0"/>
                    </a:rPr>
                    <a:t>R</a:t>
                  </a:r>
                  <a:r>
                    <a:rPr lang="en-US" sz="1200" b="1" baseline="-30000">
                      <a:latin typeface="Arial" charset="0"/>
                      <a:cs typeface="Times New Roman" charset="0"/>
                    </a:rPr>
                    <a:t>a</a:t>
                  </a:r>
                  <a:r>
                    <a:rPr lang="en-US" sz="1200" b="1">
                      <a:latin typeface="Arial" charset="0"/>
                      <a:cs typeface="Times New Roman" charset="0"/>
                    </a:rPr>
                    <a:t> + R</a:t>
                  </a:r>
                  <a:r>
                    <a:rPr lang="en-US" sz="1200" b="1" baseline="-30000">
                      <a:latin typeface="Arial" charset="0"/>
                      <a:cs typeface="Times New Roman" charset="0"/>
                    </a:rPr>
                    <a:t>h</a:t>
                  </a:r>
                  <a:endParaRPr lang="en-US" sz="1200" b="1">
                    <a:latin typeface="Arial" charset="0"/>
                    <a:cs typeface="Times New Roman" charset="0"/>
                  </a:endParaRPr>
                </a:p>
                <a:p>
                  <a:pPr algn="ctr"/>
                  <a:endParaRPr lang="en-US" sz="1200" b="1">
                    <a:latin typeface="Arial" charset="0"/>
                    <a:cs typeface="Times New Roman" charset="0"/>
                  </a:endParaRPr>
                </a:p>
              </p:txBody>
            </p:sp>
            <p:sp>
              <p:nvSpPr>
                <p:cNvPr id="46147" name="Rectangle 75"/>
                <p:cNvSpPr>
                  <a:spLocks noChangeArrowheads="1"/>
                </p:cNvSpPr>
                <p:nvPr/>
              </p:nvSpPr>
              <p:spPr bwMode="auto">
                <a:xfrm>
                  <a:off x="2517" y="3108"/>
                  <a:ext cx="106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6110" name="Group 76"/>
              <p:cNvGrpSpPr>
                <a:grpSpLocks/>
              </p:cNvGrpSpPr>
              <p:nvPr/>
            </p:nvGrpSpPr>
            <p:grpSpPr bwMode="auto">
              <a:xfrm>
                <a:off x="0" y="3626"/>
                <a:ext cx="1039" cy="748"/>
                <a:chOff x="0" y="3626"/>
                <a:chExt cx="1039" cy="748"/>
              </a:xfrm>
            </p:grpSpPr>
            <p:sp>
              <p:nvSpPr>
                <p:cNvPr id="46144" name="Rectangle 77"/>
                <p:cNvSpPr>
                  <a:spLocks noChangeArrowheads="1"/>
                </p:cNvSpPr>
                <p:nvPr/>
              </p:nvSpPr>
              <p:spPr bwMode="auto">
                <a:xfrm>
                  <a:off x="43" y="3626"/>
                  <a:ext cx="953" cy="7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sz="1200" b="1">
                      <a:solidFill>
                        <a:schemeClr val="accent2"/>
                      </a:solidFill>
                      <a:latin typeface="Arial" charset="0"/>
                      <a:cs typeface="Times New Roman" charset="0"/>
                    </a:rPr>
                    <a:t>Non-CO</a:t>
                  </a:r>
                  <a:r>
                    <a:rPr lang="en-US" sz="1200" b="1" baseline="-30000">
                      <a:solidFill>
                        <a:schemeClr val="accent2"/>
                      </a:solidFill>
                      <a:latin typeface="Arial" charset="0"/>
                      <a:cs typeface="Times New Roman" charset="0"/>
                    </a:rPr>
                    <a:t>2</a:t>
                  </a:r>
                  <a:r>
                    <a:rPr lang="en-US" sz="1200" b="1">
                      <a:solidFill>
                        <a:schemeClr val="accent2"/>
                      </a:solidFill>
                      <a:latin typeface="Arial" charset="0"/>
                      <a:cs typeface="Times New Roman" charset="0"/>
                    </a:rPr>
                    <a:t> Losses</a:t>
                  </a:r>
                </a:p>
                <a:p>
                  <a:pPr algn="ctr"/>
                  <a:endParaRPr lang="en-US" sz="1200" b="1">
                    <a:solidFill>
                      <a:schemeClr val="accent2"/>
                    </a:solidFill>
                    <a:latin typeface="Arial" charset="0"/>
                    <a:cs typeface="Times New Roman" charset="0"/>
                  </a:endParaRPr>
                </a:p>
              </p:txBody>
            </p:sp>
            <p:sp>
              <p:nvSpPr>
                <p:cNvPr id="46145" name="Rectangle 78"/>
                <p:cNvSpPr>
                  <a:spLocks noChangeArrowheads="1"/>
                </p:cNvSpPr>
                <p:nvPr/>
              </p:nvSpPr>
              <p:spPr bwMode="auto">
                <a:xfrm>
                  <a:off x="0" y="3626"/>
                  <a:ext cx="1039" cy="74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6111" name="Group 79"/>
              <p:cNvGrpSpPr>
                <a:grpSpLocks/>
              </p:cNvGrpSpPr>
              <p:nvPr/>
            </p:nvGrpSpPr>
            <p:grpSpPr bwMode="auto">
              <a:xfrm>
                <a:off x="1039" y="3626"/>
                <a:ext cx="631" cy="748"/>
                <a:chOff x="1039" y="3626"/>
                <a:chExt cx="631" cy="748"/>
              </a:xfrm>
            </p:grpSpPr>
            <p:sp>
              <p:nvSpPr>
                <p:cNvPr id="46142" name="Rectangle 80"/>
                <p:cNvSpPr>
                  <a:spLocks noChangeArrowheads="1"/>
                </p:cNvSpPr>
                <p:nvPr/>
              </p:nvSpPr>
              <p:spPr bwMode="auto">
                <a:xfrm>
                  <a:off x="1082" y="3626"/>
                  <a:ext cx="545" cy="7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sz="1200" b="1">
                      <a:latin typeface="Arial" charset="0"/>
                      <a:cs typeface="Times New Roman" charset="0"/>
                    </a:rPr>
                    <a:t> </a:t>
                  </a:r>
                </a:p>
                <a:p>
                  <a:pPr algn="ctr"/>
                  <a:endParaRPr lang="en-US" sz="1200" b="1">
                    <a:latin typeface="Arial" charset="0"/>
                    <a:cs typeface="Times New Roman" charset="0"/>
                  </a:endParaRPr>
                </a:p>
              </p:txBody>
            </p:sp>
            <p:sp>
              <p:nvSpPr>
                <p:cNvPr id="46143" name="Rectangle 81"/>
                <p:cNvSpPr>
                  <a:spLocks noChangeArrowheads="1"/>
                </p:cNvSpPr>
                <p:nvPr/>
              </p:nvSpPr>
              <p:spPr bwMode="auto">
                <a:xfrm>
                  <a:off x="1039" y="3626"/>
                  <a:ext cx="631" cy="74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6112" name="Group 82"/>
              <p:cNvGrpSpPr>
                <a:grpSpLocks/>
              </p:cNvGrpSpPr>
              <p:nvPr/>
            </p:nvGrpSpPr>
            <p:grpSpPr bwMode="auto">
              <a:xfrm>
                <a:off x="1670" y="3626"/>
                <a:ext cx="847" cy="748"/>
                <a:chOff x="1670" y="3626"/>
                <a:chExt cx="847" cy="748"/>
              </a:xfrm>
            </p:grpSpPr>
            <p:sp>
              <p:nvSpPr>
                <p:cNvPr id="46140" name="Rectangle 83"/>
                <p:cNvSpPr>
                  <a:spLocks noChangeArrowheads="1"/>
                </p:cNvSpPr>
                <p:nvPr/>
              </p:nvSpPr>
              <p:spPr bwMode="auto">
                <a:xfrm>
                  <a:off x="1713" y="3626"/>
                  <a:ext cx="761" cy="7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sz="1200" b="1">
                      <a:latin typeface="Arial" charset="0"/>
                      <a:cs typeface="Times New Roman" charset="0"/>
                    </a:rPr>
                    <a:t>~2.8 – 4.9 Pg C yr</a:t>
                  </a:r>
                  <a:r>
                    <a:rPr lang="en-US" sz="1200" b="1" baseline="30000">
                      <a:latin typeface="Arial" charset="0"/>
                      <a:cs typeface="Times New Roman" charset="0"/>
                    </a:rPr>
                    <a:t>-1</a:t>
                  </a:r>
                  <a:endParaRPr lang="en-US" sz="1200" b="1">
                    <a:latin typeface="Arial" charset="0"/>
                    <a:cs typeface="Times New Roman" charset="0"/>
                  </a:endParaRPr>
                </a:p>
                <a:p>
                  <a:pPr algn="ctr"/>
                  <a:endParaRPr lang="en-US" sz="1200" b="1">
                    <a:latin typeface="Arial" charset="0"/>
                    <a:cs typeface="Times New Roman" charset="0"/>
                  </a:endParaRPr>
                </a:p>
              </p:txBody>
            </p:sp>
            <p:sp>
              <p:nvSpPr>
                <p:cNvPr id="46141" name="Rectangle 84"/>
                <p:cNvSpPr>
                  <a:spLocks noChangeArrowheads="1"/>
                </p:cNvSpPr>
                <p:nvPr/>
              </p:nvSpPr>
              <p:spPr bwMode="auto">
                <a:xfrm>
                  <a:off x="1670" y="3626"/>
                  <a:ext cx="847" cy="74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6113" name="Group 85"/>
              <p:cNvGrpSpPr>
                <a:grpSpLocks/>
              </p:cNvGrpSpPr>
              <p:nvPr/>
            </p:nvGrpSpPr>
            <p:grpSpPr bwMode="auto">
              <a:xfrm>
                <a:off x="2517" y="3626"/>
                <a:ext cx="1064" cy="748"/>
                <a:chOff x="2517" y="3626"/>
                <a:chExt cx="1064" cy="748"/>
              </a:xfrm>
            </p:grpSpPr>
            <p:sp>
              <p:nvSpPr>
                <p:cNvPr id="46138" name="Rectangle 86"/>
                <p:cNvSpPr>
                  <a:spLocks noChangeArrowheads="1"/>
                </p:cNvSpPr>
                <p:nvPr/>
              </p:nvSpPr>
              <p:spPr bwMode="auto">
                <a:xfrm>
                  <a:off x="2560" y="3626"/>
                  <a:ext cx="978" cy="7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sz="1200" b="1">
                      <a:latin typeface="Arial" charset="0"/>
                      <a:cs typeface="Times New Roman" charset="0"/>
                    </a:rPr>
                    <a:t>CO, CH</a:t>
                  </a:r>
                  <a:r>
                    <a:rPr lang="en-US" sz="1200" b="1" baseline="-30000">
                      <a:latin typeface="Arial" charset="0"/>
                      <a:cs typeface="Times New Roman" charset="0"/>
                    </a:rPr>
                    <a:t>4</a:t>
                  </a:r>
                  <a:r>
                    <a:rPr lang="en-US" sz="1200" b="1">
                      <a:latin typeface="Arial" charset="0"/>
                      <a:cs typeface="Times New Roman" charset="0"/>
                    </a:rPr>
                    <a:t>, terpenes, dissolved inorganic and organic carbon, etc</a:t>
                  </a:r>
                </a:p>
              </p:txBody>
            </p:sp>
            <p:sp>
              <p:nvSpPr>
                <p:cNvPr id="46139" name="Rectangle 87"/>
                <p:cNvSpPr>
                  <a:spLocks noChangeArrowheads="1"/>
                </p:cNvSpPr>
                <p:nvPr/>
              </p:nvSpPr>
              <p:spPr bwMode="auto">
                <a:xfrm>
                  <a:off x="2517" y="3626"/>
                  <a:ext cx="1064" cy="74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6114" name="Group 88"/>
              <p:cNvGrpSpPr>
                <a:grpSpLocks/>
              </p:cNvGrpSpPr>
              <p:nvPr/>
            </p:nvGrpSpPr>
            <p:grpSpPr bwMode="auto">
              <a:xfrm>
                <a:off x="0" y="4374"/>
                <a:ext cx="1039" cy="518"/>
                <a:chOff x="0" y="4374"/>
                <a:chExt cx="1039" cy="518"/>
              </a:xfrm>
            </p:grpSpPr>
            <p:sp>
              <p:nvSpPr>
                <p:cNvPr id="46136" name="Rectangle 89"/>
                <p:cNvSpPr>
                  <a:spLocks noChangeArrowheads="1"/>
                </p:cNvSpPr>
                <p:nvPr/>
              </p:nvSpPr>
              <p:spPr bwMode="auto">
                <a:xfrm>
                  <a:off x="43" y="4374"/>
                  <a:ext cx="953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sz="1200" b="1">
                      <a:solidFill>
                        <a:srgbClr val="FF0000"/>
                      </a:solidFill>
                      <a:latin typeface="Arial" charset="0"/>
                      <a:cs typeface="Times New Roman" charset="0"/>
                    </a:rPr>
                    <a:t>Non-Respiratory CO</a:t>
                  </a:r>
                  <a:r>
                    <a:rPr lang="en-US" sz="1200" b="1" baseline="-30000">
                      <a:solidFill>
                        <a:srgbClr val="FF0000"/>
                      </a:solidFill>
                      <a:latin typeface="Arial" charset="0"/>
                      <a:cs typeface="Times New Roman" charset="0"/>
                    </a:rPr>
                    <a:t>2</a:t>
                  </a:r>
                  <a:r>
                    <a:rPr lang="en-US" sz="1200" b="1">
                      <a:solidFill>
                        <a:srgbClr val="FF0000"/>
                      </a:solidFill>
                      <a:latin typeface="Arial" charset="0"/>
                      <a:cs typeface="Times New Roman" charset="0"/>
                    </a:rPr>
                    <a:t> Losses (Fire)</a:t>
                  </a:r>
                </a:p>
                <a:p>
                  <a:pPr algn="ctr"/>
                  <a:endParaRPr lang="en-US" sz="1200" b="1">
                    <a:solidFill>
                      <a:srgbClr val="FF0000"/>
                    </a:solidFill>
                    <a:latin typeface="Arial" charset="0"/>
                    <a:cs typeface="Times New Roman" charset="0"/>
                  </a:endParaRPr>
                </a:p>
              </p:txBody>
            </p:sp>
            <p:sp>
              <p:nvSpPr>
                <p:cNvPr id="46137" name="Rectangle 90"/>
                <p:cNvSpPr>
                  <a:spLocks noChangeArrowheads="1"/>
                </p:cNvSpPr>
                <p:nvPr/>
              </p:nvSpPr>
              <p:spPr bwMode="auto">
                <a:xfrm>
                  <a:off x="0" y="4374"/>
                  <a:ext cx="1039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6115" name="Group 91"/>
              <p:cNvGrpSpPr>
                <a:grpSpLocks/>
              </p:cNvGrpSpPr>
              <p:nvPr/>
            </p:nvGrpSpPr>
            <p:grpSpPr bwMode="auto">
              <a:xfrm>
                <a:off x="1039" y="4374"/>
                <a:ext cx="631" cy="518"/>
                <a:chOff x="1039" y="4374"/>
                <a:chExt cx="631" cy="518"/>
              </a:xfrm>
            </p:grpSpPr>
            <p:sp>
              <p:nvSpPr>
                <p:cNvPr id="46134" name="Rectangle 92"/>
                <p:cNvSpPr>
                  <a:spLocks noChangeArrowheads="1"/>
                </p:cNvSpPr>
                <p:nvPr/>
              </p:nvSpPr>
              <p:spPr bwMode="auto">
                <a:xfrm>
                  <a:off x="1082" y="4374"/>
                  <a:ext cx="545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sz="1200" b="1">
                      <a:latin typeface="Arial" charset="0"/>
                      <a:cs typeface="Times New Roman" charset="0"/>
                    </a:rPr>
                    <a:t> </a:t>
                  </a:r>
                </a:p>
                <a:p>
                  <a:pPr algn="ctr"/>
                  <a:endParaRPr lang="en-US" sz="1200" b="1">
                    <a:latin typeface="Arial" charset="0"/>
                    <a:cs typeface="Times New Roman" charset="0"/>
                  </a:endParaRPr>
                </a:p>
              </p:txBody>
            </p:sp>
            <p:sp>
              <p:nvSpPr>
                <p:cNvPr id="46135" name="Rectangle 93"/>
                <p:cNvSpPr>
                  <a:spLocks noChangeArrowheads="1"/>
                </p:cNvSpPr>
                <p:nvPr/>
              </p:nvSpPr>
              <p:spPr bwMode="auto">
                <a:xfrm>
                  <a:off x="1039" y="4374"/>
                  <a:ext cx="631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6116" name="Group 94"/>
              <p:cNvGrpSpPr>
                <a:grpSpLocks/>
              </p:cNvGrpSpPr>
              <p:nvPr/>
            </p:nvGrpSpPr>
            <p:grpSpPr bwMode="auto">
              <a:xfrm>
                <a:off x="1670" y="4374"/>
                <a:ext cx="847" cy="518"/>
                <a:chOff x="1670" y="4374"/>
                <a:chExt cx="847" cy="518"/>
              </a:xfrm>
            </p:grpSpPr>
            <p:sp>
              <p:nvSpPr>
                <p:cNvPr id="46132" name="Rectangle 95"/>
                <p:cNvSpPr>
                  <a:spLocks noChangeArrowheads="1"/>
                </p:cNvSpPr>
                <p:nvPr/>
              </p:nvSpPr>
              <p:spPr bwMode="auto">
                <a:xfrm>
                  <a:off x="1713" y="4374"/>
                  <a:ext cx="761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r>
                    <a:rPr lang="en-US" sz="1200" b="1">
                      <a:latin typeface="Arial" charset="0"/>
                      <a:cs typeface="Times New Roman" charset="0"/>
                    </a:rPr>
                    <a:t>~1.6 – 4.2 Pg C yr</a:t>
                  </a:r>
                  <a:r>
                    <a:rPr lang="en-US" sz="1200" b="1" baseline="30000">
                      <a:latin typeface="Arial" charset="0"/>
                      <a:cs typeface="Times New Roman" charset="0"/>
                    </a:rPr>
                    <a:t>-1</a:t>
                  </a:r>
                  <a:endParaRPr lang="en-US" sz="1200" b="1">
                    <a:latin typeface="Arial" charset="0"/>
                    <a:cs typeface="Times New Roman" charset="0"/>
                  </a:endParaRPr>
                </a:p>
                <a:p>
                  <a:endParaRPr lang="en-US" sz="1200" b="1">
                    <a:latin typeface="Arial" charset="0"/>
                    <a:cs typeface="Times New Roman" charset="0"/>
                  </a:endParaRPr>
                </a:p>
              </p:txBody>
            </p:sp>
            <p:sp>
              <p:nvSpPr>
                <p:cNvPr id="46133" name="Rectangle 96"/>
                <p:cNvSpPr>
                  <a:spLocks noChangeArrowheads="1"/>
                </p:cNvSpPr>
                <p:nvPr/>
              </p:nvSpPr>
              <p:spPr bwMode="auto">
                <a:xfrm>
                  <a:off x="1670" y="4374"/>
                  <a:ext cx="847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6117" name="Group 97"/>
              <p:cNvGrpSpPr>
                <a:grpSpLocks/>
              </p:cNvGrpSpPr>
              <p:nvPr/>
            </p:nvGrpSpPr>
            <p:grpSpPr bwMode="auto">
              <a:xfrm>
                <a:off x="2517" y="4374"/>
                <a:ext cx="1064" cy="518"/>
                <a:chOff x="2517" y="4374"/>
                <a:chExt cx="1064" cy="518"/>
              </a:xfrm>
            </p:grpSpPr>
            <p:sp>
              <p:nvSpPr>
                <p:cNvPr id="46130" name="Rectangle 98"/>
                <p:cNvSpPr>
                  <a:spLocks noChangeArrowheads="1"/>
                </p:cNvSpPr>
                <p:nvPr/>
              </p:nvSpPr>
              <p:spPr bwMode="auto">
                <a:xfrm>
                  <a:off x="2560" y="4374"/>
                  <a:ext cx="978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sz="1200" b="1">
                      <a:latin typeface="Arial" charset="0"/>
                      <a:cs typeface="Times New Roman" charset="0"/>
                    </a:rPr>
                    <a:t>Combustion flux of CO</a:t>
                  </a:r>
                  <a:r>
                    <a:rPr lang="en-US" sz="1200" b="1" baseline="-30000">
                      <a:latin typeface="Arial" charset="0"/>
                      <a:cs typeface="Times New Roman" charset="0"/>
                    </a:rPr>
                    <a:t>2</a:t>
                  </a:r>
                  <a:endParaRPr lang="en-US" sz="1200" b="1">
                    <a:latin typeface="Arial" charset="0"/>
                    <a:cs typeface="Times New Roman" charset="0"/>
                  </a:endParaRPr>
                </a:p>
              </p:txBody>
            </p:sp>
            <p:sp>
              <p:nvSpPr>
                <p:cNvPr id="46131" name="Rectangle 99"/>
                <p:cNvSpPr>
                  <a:spLocks noChangeArrowheads="1"/>
                </p:cNvSpPr>
                <p:nvPr/>
              </p:nvSpPr>
              <p:spPr bwMode="auto">
                <a:xfrm>
                  <a:off x="2517" y="4374"/>
                  <a:ext cx="106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6118" name="Group 100"/>
              <p:cNvGrpSpPr>
                <a:grpSpLocks/>
              </p:cNvGrpSpPr>
              <p:nvPr/>
            </p:nvGrpSpPr>
            <p:grpSpPr bwMode="auto">
              <a:xfrm>
                <a:off x="0" y="4892"/>
                <a:ext cx="1039" cy="748"/>
                <a:chOff x="0" y="4892"/>
                <a:chExt cx="1039" cy="748"/>
              </a:xfrm>
            </p:grpSpPr>
            <p:sp>
              <p:nvSpPr>
                <p:cNvPr id="46128" name="Rectangle 101"/>
                <p:cNvSpPr>
                  <a:spLocks noChangeArrowheads="1"/>
                </p:cNvSpPr>
                <p:nvPr/>
              </p:nvSpPr>
              <p:spPr bwMode="auto">
                <a:xfrm>
                  <a:off x="43" y="4892"/>
                  <a:ext cx="953" cy="7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sz="1200" b="1">
                      <a:latin typeface="Arial" charset="0"/>
                      <a:cs typeface="Times New Roman" charset="0"/>
                    </a:rPr>
                    <a:t>Net Ecosystem Production</a:t>
                  </a:r>
                </a:p>
                <a:p>
                  <a:pPr algn="ctr" eaLnBrk="1" hangingPunct="1"/>
                  <a:r>
                    <a:rPr lang="en-US" sz="1200" b="1">
                      <a:latin typeface="Arial" charset="0"/>
                      <a:cs typeface="Times New Roman" charset="0"/>
                    </a:rPr>
                    <a:t>or </a:t>
                  </a:r>
                </a:p>
                <a:p>
                  <a:pPr algn="ctr" eaLnBrk="1" hangingPunct="1"/>
                  <a:r>
                    <a:rPr lang="en-US" sz="1200" b="1">
                      <a:latin typeface="Arial" charset="0"/>
                      <a:cs typeface="Times New Roman" charset="0"/>
                    </a:rPr>
                    <a:t>Net Biome Production</a:t>
                  </a:r>
                </a:p>
                <a:p>
                  <a:pPr algn="ctr"/>
                  <a:endParaRPr lang="en-US" sz="1200" b="1">
                    <a:latin typeface="Arial" charset="0"/>
                    <a:cs typeface="Times New Roman" charset="0"/>
                  </a:endParaRPr>
                </a:p>
              </p:txBody>
            </p:sp>
            <p:sp>
              <p:nvSpPr>
                <p:cNvPr id="46129" name="Rectangle 102"/>
                <p:cNvSpPr>
                  <a:spLocks noChangeArrowheads="1"/>
                </p:cNvSpPr>
                <p:nvPr/>
              </p:nvSpPr>
              <p:spPr bwMode="auto">
                <a:xfrm>
                  <a:off x="0" y="4892"/>
                  <a:ext cx="1039" cy="74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6119" name="Group 103"/>
              <p:cNvGrpSpPr>
                <a:grpSpLocks/>
              </p:cNvGrpSpPr>
              <p:nvPr/>
            </p:nvGrpSpPr>
            <p:grpSpPr bwMode="auto">
              <a:xfrm>
                <a:off x="1039" y="4892"/>
                <a:ext cx="631" cy="748"/>
                <a:chOff x="1039" y="4892"/>
                <a:chExt cx="631" cy="748"/>
              </a:xfrm>
            </p:grpSpPr>
            <p:sp>
              <p:nvSpPr>
                <p:cNvPr id="46126" name="Rectangle 104"/>
                <p:cNvSpPr>
                  <a:spLocks noChangeArrowheads="1"/>
                </p:cNvSpPr>
                <p:nvPr/>
              </p:nvSpPr>
              <p:spPr bwMode="auto">
                <a:xfrm>
                  <a:off x="1082" y="4892"/>
                  <a:ext cx="545" cy="7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sz="1200" b="1">
                      <a:latin typeface="Arial" charset="0"/>
                      <a:cs typeface="Times New Roman" charset="0"/>
                    </a:rPr>
                    <a:t>NEP</a:t>
                  </a:r>
                </a:p>
                <a:p>
                  <a:pPr algn="ctr"/>
                  <a:endParaRPr lang="en-US" sz="1200" b="1">
                    <a:latin typeface="Arial" charset="0"/>
                    <a:cs typeface="Times New Roman" charset="0"/>
                  </a:endParaRPr>
                </a:p>
              </p:txBody>
            </p:sp>
            <p:sp>
              <p:nvSpPr>
                <p:cNvPr id="46127" name="Rectangle 105"/>
                <p:cNvSpPr>
                  <a:spLocks noChangeArrowheads="1"/>
                </p:cNvSpPr>
                <p:nvPr/>
              </p:nvSpPr>
              <p:spPr bwMode="auto">
                <a:xfrm>
                  <a:off x="1039" y="4892"/>
                  <a:ext cx="631" cy="74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6120" name="Group 106"/>
              <p:cNvGrpSpPr>
                <a:grpSpLocks/>
              </p:cNvGrpSpPr>
              <p:nvPr/>
            </p:nvGrpSpPr>
            <p:grpSpPr bwMode="auto">
              <a:xfrm>
                <a:off x="1670" y="4892"/>
                <a:ext cx="847" cy="748"/>
                <a:chOff x="1670" y="4892"/>
                <a:chExt cx="847" cy="748"/>
              </a:xfrm>
            </p:grpSpPr>
            <p:sp>
              <p:nvSpPr>
                <p:cNvPr id="46124" name="Rectangle 107"/>
                <p:cNvSpPr>
                  <a:spLocks noChangeArrowheads="1"/>
                </p:cNvSpPr>
                <p:nvPr/>
              </p:nvSpPr>
              <p:spPr bwMode="auto">
                <a:xfrm>
                  <a:off x="1713" y="4892"/>
                  <a:ext cx="761" cy="7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sz="1200" b="1">
                      <a:latin typeface="Arial" charset="0"/>
                      <a:cs typeface="Times New Roman" charset="0"/>
                    </a:rPr>
                    <a:t>~±2.0 Pg C yr</a:t>
                  </a:r>
                  <a:r>
                    <a:rPr lang="en-US" sz="1200" b="1" baseline="30000">
                      <a:latin typeface="Arial" charset="0"/>
                      <a:cs typeface="Times New Roman" charset="0"/>
                    </a:rPr>
                    <a:t>-1</a:t>
                  </a:r>
                  <a:endParaRPr lang="en-US" sz="1200" b="1">
                    <a:latin typeface="Arial" charset="0"/>
                    <a:cs typeface="Times New Roman" charset="0"/>
                  </a:endParaRPr>
                </a:p>
                <a:p>
                  <a:pPr algn="ctr"/>
                  <a:endParaRPr lang="en-US" sz="1200" b="1">
                    <a:latin typeface="Arial" charset="0"/>
                    <a:cs typeface="Times New Roman" charset="0"/>
                  </a:endParaRPr>
                </a:p>
              </p:txBody>
            </p:sp>
            <p:sp>
              <p:nvSpPr>
                <p:cNvPr id="46125" name="Rectangle 108"/>
                <p:cNvSpPr>
                  <a:spLocks noChangeArrowheads="1"/>
                </p:cNvSpPr>
                <p:nvPr/>
              </p:nvSpPr>
              <p:spPr bwMode="auto">
                <a:xfrm>
                  <a:off x="1670" y="4892"/>
                  <a:ext cx="847" cy="74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6121" name="Group 109"/>
              <p:cNvGrpSpPr>
                <a:grpSpLocks/>
              </p:cNvGrpSpPr>
              <p:nvPr/>
            </p:nvGrpSpPr>
            <p:grpSpPr bwMode="auto">
              <a:xfrm>
                <a:off x="2517" y="4892"/>
                <a:ext cx="1064" cy="748"/>
                <a:chOff x="2517" y="4892"/>
                <a:chExt cx="1064" cy="748"/>
              </a:xfrm>
            </p:grpSpPr>
            <p:sp>
              <p:nvSpPr>
                <p:cNvPr id="46122" name="Rectangle 110"/>
                <p:cNvSpPr>
                  <a:spLocks noChangeArrowheads="1"/>
                </p:cNvSpPr>
                <p:nvPr/>
              </p:nvSpPr>
              <p:spPr bwMode="auto">
                <a:xfrm>
                  <a:off x="2560" y="4892"/>
                  <a:ext cx="978" cy="7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sz="1200" b="1">
                      <a:latin typeface="Arial" charset="0"/>
                      <a:cs typeface="Times New Roman" charset="0"/>
                    </a:rPr>
                    <a:t>Total carbon accumulation within the ecosystem</a:t>
                  </a:r>
                </a:p>
              </p:txBody>
            </p:sp>
            <p:sp>
              <p:nvSpPr>
                <p:cNvPr id="46123" name="Rectangle 111"/>
                <p:cNvSpPr>
                  <a:spLocks noChangeArrowheads="1"/>
                </p:cNvSpPr>
                <p:nvPr/>
              </p:nvSpPr>
              <p:spPr bwMode="auto">
                <a:xfrm>
                  <a:off x="2517" y="4892"/>
                  <a:ext cx="1064" cy="74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46085" name="Rectangle 112"/>
            <p:cNvSpPr>
              <a:spLocks noChangeArrowheads="1"/>
            </p:cNvSpPr>
            <p:nvPr/>
          </p:nvSpPr>
          <p:spPr bwMode="auto">
            <a:xfrm>
              <a:off x="-3" y="400"/>
              <a:ext cx="3587" cy="5243"/>
            </a:xfrm>
            <a:prstGeom prst="rect">
              <a:avLst/>
            </a:prstGeom>
            <a:noFill/>
            <a:ln w="9525">
              <a:solidFill>
                <a:srgbClr val="A0A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082" name="Rectangle 113"/>
          <p:cNvSpPr>
            <a:spLocks noChangeArrowheads="1"/>
          </p:cNvSpPr>
          <p:nvPr/>
        </p:nvSpPr>
        <p:spPr bwMode="auto">
          <a:xfrm>
            <a:off x="3175" y="7588250"/>
            <a:ext cx="9144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200">
                <a:cs typeface="Times New Roman" charset="0"/>
              </a:rPr>
              <a:t> </a:t>
            </a:r>
          </a:p>
          <a:p>
            <a:endParaRPr lang="en-US">
              <a:cs typeface="Times New Roman" charset="0"/>
            </a:endParaRPr>
          </a:p>
        </p:txBody>
      </p:sp>
      <p:sp>
        <p:nvSpPr>
          <p:cNvPr id="29810" name="Text Box 114"/>
          <p:cNvSpPr txBox="1">
            <a:spLocks noChangeArrowheads="1"/>
          </p:cNvSpPr>
          <p:nvPr/>
        </p:nvSpPr>
        <p:spPr bwMode="auto">
          <a:xfrm>
            <a:off x="505142" y="152400"/>
            <a:ext cx="821150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Global Terrestrial Ecosystem Fluxes  </a:t>
            </a:r>
            <a:br>
              <a:rPr lang="en-US" sz="3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(1 </a:t>
            </a:r>
            <a:r>
              <a:rPr lang="en-US" sz="28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Pg</a:t>
            </a:r>
            <a:r>
              <a:rPr lang="en-US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 C = 10</a:t>
            </a:r>
            <a:r>
              <a:rPr lang="en-US" sz="2800" b="1" baseline="30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15</a:t>
            </a:r>
            <a:r>
              <a:rPr lang="en-US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 g C)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6600" dirty="0">
                <a:latin typeface="Arial Rounded MT Bold"/>
                <a:ea typeface="ＭＳ Ｐゴシック" charset="0"/>
                <a:cs typeface="Arial Rounded MT Bold"/>
              </a:rPr>
              <a:t>Seasonal Cycles</a:t>
            </a:r>
          </a:p>
        </p:txBody>
      </p:sp>
      <p:pic>
        <p:nvPicPr>
          <p:cNvPr id="4403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99" y="1282700"/>
            <a:ext cx="8021003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914400"/>
          </a:xfrm>
        </p:spPr>
        <p:txBody>
          <a:bodyPr/>
          <a:lstStyle/>
          <a:p>
            <a:pPr>
              <a:defRPr/>
            </a:pPr>
            <a:r>
              <a:rPr lang="en-US" sz="6600" dirty="0">
                <a:latin typeface="Arial Rounded MT Bold"/>
                <a:ea typeface="ＭＳ Ｐゴシック" charset="0"/>
                <a:cs typeface="Arial Rounded MT Bold"/>
              </a:rPr>
              <a:t>CO</a:t>
            </a:r>
            <a:r>
              <a:rPr lang="en-US" sz="6600" baseline="-25000" dirty="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 sz="6600" dirty="0">
                <a:latin typeface="Arial Rounded MT Bold"/>
                <a:ea typeface="ＭＳ Ｐゴシック" charset="0"/>
                <a:cs typeface="Arial Rounded MT Bold"/>
              </a:rPr>
              <a:t> Fertilization</a:t>
            </a: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876800"/>
            <a:ext cx="9144000" cy="1905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Increasing plant growth (NPP) due to enhanced atmospheric CO</a:t>
            </a:r>
            <a:r>
              <a:rPr lang="en-US" baseline="-25000" dirty="0">
                <a:latin typeface="Arial Rounded MT Bold"/>
                <a:ea typeface="ＭＳ Ｐゴシック" charset="0"/>
                <a:cs typeface="Arial Rounded MT Bold"/>
              </a:rPr>
              <a:t>2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Delayed increased respiration (residence time)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Spatial pattern follows both NPP </a:t>
            </a:r>
            <a:r>
              <a:rPr lang="en-US" dirty="0" smtClean="0">
                <a:latin typeface="Arial Rounded MT Bold"/>
                <a:ea typeface="ＭＳ Ｐゴシック" charset="0"/>
                <a:cs typeface="Arial Rounded MT Bold"/>
              </a:rPr>
              <a:t>&amp;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residence</a:t>
            </a:r>
            <a:r>
              <a:rPr lang="en-US" dirty="0" smtClean="0">
                <a:latin typeface="Arial Rounded MT Bold"/>
                <a:ea typeface="ＭＳ Ｐゴシック" charset="0"/>
                <a:cs typeface="Arial Rounded MT Bold"/>
              </a:rPr>
              <a:t> </a:t>
            </a:r>
            <a:r>
              <a:rPr lang="en-US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  <a:sym typeface="Symbol" charset="0"/>
              </a:rPr>
              <a:t>t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  <a:sym typeface="Symbol" charset="0"/>
              </a:rPr>
              <a:t>ime</a:t>
            </a:r>
            <a:endParaRPr lang="en-US" baseline="-25000" dirty="0">
              <a:latin typeface="Arial Rounded MT Bold"/>
              <a:ea typeface="ＭＳ Ｐゴシック" charset="0"/>
              <a:cs typeface="Arial Rounded MT Bold"/>
            </a:endParaRPr>
          </a:p>
        </p:txBody>
      </p:sp>
      <p:pic>
        <p:nvPicPr>
          <p:cNvPr id="48131" name="Picture 4" descr="NP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6950"/>
            <a:ext cx="3733800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7" descr="NP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965200"/>
            <a:ext cx="4114800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Line 8"/>
          <p:cNvSpPr>
            <a:spLocks noChangeShapeType="1"/>
          </p:cNvSpPr>
          <p:nvPr/>
        </p:nvSpPr>
        <p:spPr bwMode="auto">
          <a:xfrm>
            <a:off x="3429000" y="2368550"/>
            <a:ext cx="2286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3276600" y="2155825"/>
            <a:ext cx="381000" cy="369888"/>
            <a:chOff x="2064" y="1162"/>
            <a:chExt cx="240" cy="233"/>
          </a:xfrm>
        </p:grpSpPr>
        <p:sp>
          <p:nvSpPr>
            <p:cNvPr id="48139" name="Line 11"/>
            <p:cNvSpPr>
              <a:spLocks noChangeShapeType="1"/>
            </p:cNvSpPr>
            <p:nvPr/>
          </p:nvSpPr>
          <p:spPr bwMode="auto">
            <a:xfrm>
              <a:off x="2160" y="1296"/>
              <a:ext cx="144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0" name="Text Box 12"/>
            <p:cNvSpPr txBox="1">
              <a:spLocks noChangeArrowheads="1"/>
            </p:cNvSpPr>
            <p:nvPr/>
          </p:nvSpPr>
          <p:spPr bwMode="auto">
            <a:xfrm>
              <a:off x="2064" y="1162"/>
              <a:ext cx="11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FF0000"/>
                  </a:solidFill>
                  <a:latin typeface="Symbol Proportional BT" charset="0"/>
                  <a:cs typeface="Symbol Proportional BT" charset="0"/>
                  <a:sym typeface="Symbol" charset="0"/>
                </a:rPr>
                <a:t></a:t>
              </a:r>
              <a:endParaRPr lang="en-US">
                <a:latin typeface="Symbol Proportional BT" charset="0"/>
                <a:cs typeface="Symbol Proportional BT" charset="0"/>
              </a:endParaRP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3124200" y="1758950"/>
            <a:ext cx="685800" cy="457200"/>
            <a:chOff x="1968" y="912"/>
            <a:chExt cx="432" cy="288"/>
          </a:xfrm>
        </p:grpSpPr>
        <p:sp>
          <p:nvSpPr>
            <p:cNvPr id="48137" name="Line 13"/>
            <p:cNvSpPr>
              <a:spLocks noChangeShapeType="1"/>
            </p:cNvSpPr>
            <p:nvPr/>
          </p:nvSpPr>
          <p:spPr bwMode="auto">
            <a:xfrm rot="-5400000">
              <a:off x="2256" y="1056"/>
              <a:ext cx="288" cy="0"/>
            </a:xfrm>
            <a:prstGeom prst="line">
              <a:avLst/>
            </a:prstGeom>
            <a:noFill/>
            <a:ln w="19050">
              <a:solidFill>
                <a:srgbClr val="014711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38" name="Text Box 14"/>
            <p:cNvSpPr txBox="1">
              <a:spLocks noChangeArrowheads="1"/>
            </p:cNvSpPr>
            <p:nvPr/>
          </p:nvSpPr>
          <p:spPr bwMode="auto">
            <a:xfrm>
              <a:off x="1968" y="912"/>
              <a:ext cx="38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14711"/>
                  </a:solidFill>
                  <a:latin typeface="Arial" charset="0"/>
                </a:rPr>
                <a:t>sink</a:t>
              </a:r>
              <a:endParaRPr lang="en-US">
                <a:solidFill>
                  <a:srgbClr val="014711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828800" y="3657600"/>
            <a:ext cx="815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time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00800" y="3581400"/>
            <a:ext cx="986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space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2209800" y="4495800"/>
            <a:ext cx="433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NPP(t) = NPP</a:t>
            </a:r>
            <a:r>
              <a:rPr lang="en-US" sz="2800" baseline="-25000" dirty="0">
                <a:solidFill>
                  <a:srgbClr val="FF0000"/>
                </a:solidFill>
              </a:rPr>
              <a:t>0</a:t>
            </a:r>
            <a:r>
              <a:rPr lang="en-US" dirty="0">
                <a:solidFill>
                  <a:srgbClr val="FF0000"/>
                </a:solidFill>
              </a:rPr>
              <a:t>(1 + </a:t>
            </a:r>
            <a:r>
              <a:rPr lang="en-US" dirty="0">
                <a:solidFill>
                  <a:srgbClr val="FF0000"/>
                </a:solidFill>
                <a:latin typeface="Symbol" charset="2"/>
                <a:cs typeface="Symbol" charset="2"/>
              </a:rPr>
              <a:t>b</a:t>
            </a:r>
            <a:r>
              <a:rPr lang="en-US" dirty="0">
                <a:solidFill>
                  <a:srgbClr val="FF0000"/>
                </a:solidFill>
                <a:latin typeface="Symbol Proportional BT" charset="0"/>
                <a:cs typeface="Symbol Proportional BT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cs typeface="Symbol Proportional BT" charset="0"/>
              </a:rPr>
              <a:t>ln</a:t>
            </a:r>
            <a:r>
              <a:rPr lang="en-US" dirty="0">
                <a:solidFill>
                  <a:srgbClr val="FF0000"/>
                </a:solidFill>
                <a:cs typeface="Symbol Proportional BT" charset="0"/>
              </a:rPr>
              <a:t>[C(t)/C</a:t>
            </a:r>
            <a:r>
              <a:rPr lang="en-US" sz="2800" baseline="-25000" dirty="0">
                <a:solidFill>
                  <a:srgbClr val="FF0000"/>
                </a:solidFill>
                <a:cs typeface="Symbol Proportional BT" charset="0"/>
              </a:rPr>
              <a:t>0</a:t>
            </a:r>
            <a:r>
              <a:rPr lang="en-US" dirty="0">
                <a:solidFill>
                  <a:srgbClr val="FF0000"/>
                </a:solidFill>
                <a:cs typeface="Symbol Proportional BT" charset="0"/>
              </a:rPr>
              <a:t>])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0"/>
            <a:ext cx="7772400" cy="685800"/>
          </a:xfrm>
        </p:spPr>
        <p:txBody>
          <a:bodyPr lIns="90488" tIns="44450" rIns="90488" bIns="44450" anchor="b"/>
          <a:lstStyle/>
          <a:p>
            <a:pPr>
              <a:defRPr/>
            </a:pPr>
            <a:r>
              <a:rPr lang="en-US" sz="1800" dirty="0">
                <a:latin typeface="Arial Rounded MT Bold"/>
                <a:ea typeface="ＭＳ Ｐゴシック" charset="0"/>
                <a:cs typeface="Arial Rounded MT Bold"/>
              </a:rPr>
              <a:t>Net Primary Production and mean residence times of carbon determines source/sink potential of ecosystems</a:t>
            </a:r>
          </a:p>
        </p:txBody>
      </p:sp>
      <p:sp>
        <p:nvSpPr>
          <p:cNvPr id="50182" name="Freeform 19"/>
          <p:cNvSpPr>
            <a:spLocks/>
          </p:cNvSpPr>
          <p:nvPr/>
        </p:nvSpPr>
        <p:spPr bwMode="auto">
          <a:xfrm>
            <a:off x="-46038" y="685800"/>
            <a:ext cx="25400" cy="25400"/>
          </a:xfrm>
          <a:custGeom>
            <a:avLst/>
            <a:gdLst>
              <a:gd name="T0" fmla="*/ 0 w 16"/>
              <a:gd name="T1" fmla="*/ 0 h 16"/>
              <a:gd name="T2" fmla="*/ 2147483647 w 16"/>
              <a:gd name="T3" fmla="*/ 0 h 16"/>
              <a:gd name="T4" fmla="*/ 2147483647 w 16"/>
              <a:gd name="T5" fmla="*/ 2147483647 h 16"/>
              <a:gd name="T6" fmla="*/ 2147483647 w 16"/>
              <a:gd name="T7" fmla="*/ 2147483647 h 16"/>
              <a:gd name="T8" fmla="*/ 2147483647 w 16"/>
              <a:gd name="T9" fmla="*/ 2147483647 h 16"/>
              <a:gd name="T10" fmla="*/ 0 w 16"/>
              <a:gd name="T11" fmla="*/ 2147483647 h 16"/>
              <a:gd name="T12" fmla="*/ 0 w 16"/>
              <a:gd name="T13" fmla="*/ 0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16"/>
              <a:gd name="T23" fmla="*/ 16 w 16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16">
                <a:moveTo>
                  <a:pt x="0" y="0"/>
                </a:moveTo>
                <a:lnTo>
                  <a:pt x="8" y="0"/>
                </a:lnTo>
                <a:lnTo>
                  <a:pt x="16" y="8"/>
                </a:lnTo>
                <a:lnTo>
                  <a:pt x="16" y="16"/>
                </a:lnTo>
                <a:lnTo>
                  <a:pt x="8" y="16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3" name="Freeform 20"/>
          <p:cNvSpPr>
            <a:spLocks/>
          </p:cNvSpPr>
          <p:nvPr/>
        </p:nvSpPr>
        <p:spPr bwMode="auto">
          <a:xfrm>
            <a:off x="-46038" y="685800"/>
            <a:ext cx="25400" cy="25400"/>
          </a:xfrm>
          <a:custGeom>
            <a:avLst/>
            <a:gdLst>
              <a:gd name="T0" fmla="*/ 0 w 16"/>
              <a:gd name="T1" fmla="*/ 0 h 16"/>
              <a:gd name="T2" fmla="*/ 2147483647 w 16"/>
              <a:gd name="T3" fmla="*/ 0 h 16"/>
              <a:gd name="T4" fmla="*/ 2147483647 w 16"/>
              <a:gd name="T5" fmla="*/ 2147483647 h 16"/>
              <a:gd name="T6" fmla="*/ 2147483647 w 16"/>
              <a:gd name="T7" fmla="*/ 2147483647 h 16"/>
              <a:gd name="T8" fmla="*/ 2147483647 w 16"/>
              <a:gd name="T9" fmla="*/ 2147483647 h 16"/>
              <a:gd name="T10" fmla="*/ 0 w 16"/>
              <a:gd name="T11" fmla="*/ 2147483647 h 16"/>
              <a:gd name="T12" fmla="*/ 0 w 16"/>
              <a:gd name="T13" fmla="*/ 0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"/>
              <a:gd name="T22" fmla="*/ 0 h 16"/>
              <a:gd name="T23" fmla="*/ 16 w 16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" h="16">
                <a:moveTo>
                  <a:pt x="0" y="0"/>
                </a:moveTo>
                <a:lnTo>
                  <a:pt x="8" y="0"/>
                </a:lnTo>
                <a:lnTo>
                  <a:pt x="16" y="8"/>
                </a:lnTo>
                <a:lnTo>
                  <a:pt x="16" y="16"/>
                </a:lnTo>
                <a:lnTo>
                  <a:pt x="8" y="16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9" name="Rectangle 26"/>
          <p:cNvSpPr>
            <a:spLocks noChangeArrowheads="1"/>
          </p:cNvSpPr>
          <p:nvPr/>
        </p:nvSpPr>
        <p:spPr bwMode="auto">
          <a:xfrm>
            <a:off x="2108200" y="3941763"/>
            <a:ext cx="4284663" cy="21415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0" name="Rectangle 27"/>
          <p:cNvSpPr>
            <a:spLocks noChangeArrowheads="1"/>
          </p:cNvSpPr>
          <p:nvPr/>
        </p:nvSpPr>
        <p:spPr bwMode="auto">
          <a:xfrm>
            <a:off x="2108200" y="3941763"/>
            <a:ext cx="4284663" cy="6588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0191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3941763"/>
            <a:ext cx="4284663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2" name="Rectangle 29"/>
          <p:cNvSpPr>
            <a:spLocks noChangeArrowheads="1"/>
          </p:cNvSpPr>
          <p:nvPr/>
        </p:nvSpPr>
        <p:spPr bwMode="auto">
          <a:xfrm>
            <a:off x="2108200" y="4600575"/>
            <a:ext cx="4284663" cy="6715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0193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4600575"/>
            <a:ext cx="428466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4" name="Rectangle 31"/>
          <p:cNvSpPr>
            <a:spLocks noChangeArrowheads="1"/>
          </p:cNvSpPr>
          <p:nvPr/>
        </p:nvSpPr>
        <p:spPr bwMode="auto">
          <a:xfrm>
            <a:off x="2108200" y="5272088"/>
            <a:ext cx="4284663" cy="6715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0195" name="Picture 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5272088"/>
            <a:ext cx="4284663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6" name="Rectangle 33"/>
          <p:cNvSpPr>
            <a:spLocks noChangeArrowheads="1"/>
          </p:cNvSpPr>
          <p:nvPr/>
        </p:nvSpPr>
        <p:spPr bwMode="auto">
          <a:xfrm>
            <a:off x="2108200" y="5943600"/>
            <a:ext cx="4284663" cy="139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0197" name="Picture 3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5943600"/>
            <a:ext cx="4284663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256" name="Line 36"/>
          <p:cNvSpPr>
            <a:spLocks noChangeShapeType="1"/>
          </p:cNvSpPr>
          <p:nvPr/>
        </p:nvSpPr>
        <p:spPr bwMode="auto">
          <a:xfrm>
            <a:off x="2095500" y="3941763"/>
            <a:ext cx="1588" cy="21288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7" name="Line 37"/>
          <p:cNvSpPr>
            <a:spLocks noChangeShapeType="1"/>
          </p:cNvSpPr>
          <p:nvPr/>
        </p:nvSpPr>
        <p:spPr bwMode="auto">
          <a:xfrm>
            <a:off x="6392863" y="3941763"/>
            <a:ext cx="1588" cy="21288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8" name="Line 38"/>
          <p:cNvSpPr>
            <a:spLocks noChangeShapeType="1"/>
          </p:cNvSpPr>
          <p:nvPr/>
        </p:nvSpPr>
        <p:spPr bwMode="auto">
          <a:xfrm>
            <a:off x="2095500" y="3929063"/>
            <a:ext cx="4297363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9" name="Line 39"/>
          <p:cNvSpPr>
            <a:spLocks noChangeShapeType="1"/>
          </p:cNvSpPr>
          <p:nvPr/>
        </p:nvSpPr>
        <p:spPr bwMode="auto">
          <a:xfrm>
            <a:off x="2095500" y="6083301"/>
            <a:ext cx="4297363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0" name="Rectangle 55"/>
          <p:cNvSpPr>
            <a:spLocks noChangeArrowheads="1"/>
          </p:cNvSpPr>
          <p:nvPr/>
        </p:nvSpPr>
        <p:spPr bwMode="auto">
          <a:xfrm>
            <a:off x="2120900" y="1484313"/>
            <a:ext cx="12700" cy="111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1" name="Picture 56"/>
          <p:cNvSpPr>
            <a:spLocks noChangeAspect="1" noChangeArrowheads="1"/>
          </p:cNvSpPr>
          <p:nvPr/>
        </p:nvSpPr>
        <p:spPr bwMode="auto">
          <a:xfrm>
            <a:off x="2120900" y="1484313"/>
            <a:ext cx="12700" cy="1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0212" name="Group 57"/>
          <p:cNvGrpSpPr>
            <a:grpSpLocks/>
          </p:cNvGrpSpPr>
          <p:nvPr/>
        </p:nvGrpSpPr>
        <p:grpSpPr bwMode="auto">
          <a:xfrm>
            <a:off x="2120900" y="1484313"/>
            <a:ext cx="4311650" cy="2217737"/>
            <a:chOff x="1336" y="1127"/>
            <a:chExt cx="2716" cy="1397"/>
          </a:xfrm>
        </p:grpSpPr>
        <p:sp>
          <p:nvSpPr>
            <p:cNvPr id="50233" name="Rectangle 58"/>
            <p:cNvSpPr>
              <a:spLocks noChangeArrowheads="1"/>
            </p:cNvSpPr>
            <p:nvPr/>
          </p:nvSpPr>
          <p:spPr bwMode="auto">
            <a:xfrm>
              <a:off x="1344" y="1134"/>
              <a:ext cx="2707" cy="138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50234" name="Picture 5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1134"/>
              <a:ext cx="2707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235" name="Picture 6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1566"/>
              <a:ext cx="2707" cy="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236" name="Picture 6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1997"/>
              <a:ext cx="2707" cy="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237" name="Picture 6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2428"/>
              <a:ext cx="2707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0238" name="Group 63"/>
            <p:cNvGrpSpPr>
              <a:grpSpLocks/>
            </p:cNvGrpSpPr>
            <p:nvPr/>
          </p:nvGrpSpPr>
          <p:grpSpPr bwMode="auto">
            <a:xfrm>
              <a:off x="1336" y="1127"/>
              <a:ext cx="2716" cy="1397"/>
              <a:chOff x="1336" y="1127"/>
              <a:chExt cx="2716" cy="1397"/>
            </a:xfrm>
          </p:grpSpPr>
          <p:sp>
            <p:nvSpPr>
              <p:cNvPr id="50239" name="Line 64"/>
              <p:cNvSpPr>
                <a:spLocks noChangeShapeType="1"/>
              </p:cNvSpPr>
              <p:nvPr/>
            </p:nvSpPr>
            <p:spPr bwMode="auto">
              <a:xfrm>
                <a:off x="1336" y="1134"/>
                <a:ext cx="1" cy="138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40" name="Line 65"/>
              <p:cNvSpPr>
                <a:spLocks noChangeShapeType="1"/>
              </p:cNvSpPr>
              <p:nvPr/>
            </p:nvSpPr>
            <p:spPr bwMode="auto">
              <a:xfrm>
                <a:off x="4051" y="1134"/>
                <a:ext cx="1" cy="138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41" name="Line 66"/>
              <p:cNvSpPr>
                <a:spLocks noChangeShapeType="1"/>
              </p:cNvSpPr>
              <p:nvPr/>
            </p:nvSpPr>
            <p:spPr bwMode="auto">
              <a:xfrm>
                <a:off x="1336" y="1127"/>
                <a:ext cx="2715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42" name="Line 67"/>
              <p:cNvSpPr>
                <a:spLocks noChangeShapeType="1"/>
              </p:cNvSpPr>
              <p:nvPr/>
            </p:nvSpPr>
            <p:spPr bwMode="auto">
              <a:xfrm>
                <a:off x="1336" y="2523"/>
                <a:ext cx="2715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0201" name="Group 88"/>
          <p:cNvGrpSpPr>
            <a:grpSpLocks/>
          </p:cNvGrpSpPr>
          <p:nvPr/>
        </p:nvGrpSpPr>
        <p:grpSpPr bwMode="auto">
          <a:xfrm>
            <a:off x="6111875" y="-1003300"/>
            <a:ext cx="5408613" cy="6538913"/>
            <a:chOff x="3850" y="-632"/>
            <a:chExt cx="3407" cy="4119"/>
          </a:xfrm>
        </p:grpSpPr>
        <p:sp>
          <p:nvSpPr>
            <p:cNvPr id="50208" name="Rectangle 89"/>
            <p:cNvSpPr>
              <a:spLocks noChangeArrowheads="1"/>
            </p:cNvSpPr>
            <p:nvPr/>
          </p:nvSpPr>
          <p:spPr bwMode="auto">
            <a:xfrm rot="5400000">
              <a:off x="7142" y="-747"/>
              <a:ext cx="0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50209" name="Rectangle 90"/>
            <p:cNvSpPr>
              <a:spLocks noChangeArrowheads="1"/>
            </p:cNvSpPr>
            <p:nvPr/>
          </p:nvSpPr>
          <p:spPr bwMode="auto">
            <a:xfrm rot="5400000">
              <a:off x="3965" y="3372"/>
              <a:ext cx="0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>
                <a:latin typeface="Arial" charset="0"/>
              </a:endParaRPr>
            </a:p>
          </p:txBody>
        </p:sp>
      </p:grpSp>
      <p:sp>
        <p:nvSpPr>
          <p:cNvPr id="50202" name="Rectangle 91"/>
          <p:cNvSpPr>
            <a:spLocks noChangeArrowheads="1"/>
          </p:cNvSpPr>
          <p:nvPr/>
        </p:nvSpPr>
        <p:spPr bwMode="auto">
          <a:xfrm>
            <a:off x="2286000" y="2971800"/>
            <a:ext cx="8080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</a:rPr>
              <a:t>NPP</a:t>
            </a:r>
          </a:p>
        </p:txBody>
      </p:sp>
      <p:sp>
        <p:nvSpPr>
          <p:cNvPr id="50203" name="Rectangle 92"/>
          <p:cNvSpPr>
            <a:spLocks noChangeArrowheads="1"/>
          </p:cNvSpPr>
          <p:nvPr/>
        </p:nvSpPr>
        <p:spPr bwMode="auto">
          <a:xfrm>
            <a:off x="2209800" y="5410200"/>
            <a:ext cx="1978758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</a:rPr>
              <a:t>t</a:t>
            </a:r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urnover time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0204" name="Text Box 93"/>
          <p:cNvSpPr txBox="1">
            <a:spLocks noChangeArrowheads="1"/>
          </p:cNvSpPr>
          <p:nvPr/>
        </p:nvSpPr>
        <p:spPr bwMode="auto">
          <a:xfrm>
            <a:off x="152400" y="3759200"/>
            <a:ext cx="18288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err="1"/>
              <a:t>dC</a:t>
            </a:r>
            <a:r>
              <a:rPr lang="en-US" sz="1600" dirty="0"/>
              <a:t>/</a:t>
            </a:r>
            <a:r>
              <a:rPr lang="en-US" sz="1600" dirty="0" err="1"/>
              <a:t>dt</a:t>
            </a:r>
            <a:r>
              <a:rPr lang="en-US" sz="1600" dirty="0"/>
              <a:t>~ </a:t>
            </a:r>
            <a:r>
              <a:rPr lang="en-US" sz="1600" dirty="0" err="1">
                <a:latin typeface="SymbolProp BT" charset="2"/>
                <a:cs typeface="SymbolProp BT" charset="2"/>
              </a:rPr>
              <a:t>b</a:t>
            </a:r>
            <a:r>
              <a:rPr lang="en-US" sz="1600" dirty="0" err="1" smtClean="0">
                <a:cs typeface="Times New Roman" charset="0"/>
              </a:rPr>
              <a:t>·</a:t>
            </a:r>
            <a:r>
              <a:rPr lang="en-US" sz="1600" dirty="0" err="1" smtClean="0">
                <a:latin typeface="Symbol Proportional BT" charset="0"/>
                <a:cs typeface="Symbol Proportional BT" charset="0"/>
              </a:rPr>
              <a:t>t</a:t>
            </a:r>
            <a:r>
              <a:rPr lang="en-US" sz="1600" baseline="-25000" dirty="0" err="1" smtClean="0">
                <a:cs typeface="Symbol Proportional BT" charset="0"/>
              </a:rPr>
              <a:t>b</a:t>
            </a:r>
            <a:r>
              <a:rPr lang="en-US" sz="1600" baseline="-25000" dirty="0" smtClean="0">
                <a:cs typeface="Symbol Proportional BT" charset="0"/>
              </a:rPr>
              <a:t> </a:t>
            </a:r>
            <a:r>
              <a:rPr lang="en-US" sz="1600" dirty="0">
                <a:cs typeface="Times New Roman" charset="0"/>
              </a:rPr>
              <a:t>·</a:t>
            </a:r>
            <a:r>
              <a:rPr lang="en-US" sz="1600" baseline="-25000" dirty="0">
                <a:cs typeface="Times New Roman" charset="0"/>
              </a:rPr>
              <a:t> </a:t>
            </a:r>
            <a:r>
              <a:rPr lang="en-US" sz="1600" dirty="0">
                <a:cs typeface="Times New Roman" charset="0"/>
              </a:rPr>
              <a:t>NPP</a:t>
            </a:r>
            <a:r>
              <a:rPr lang="en-US" sz="1600" baseline="-25000" dirty="0">
                <a:cs typeface="Times New Roman" charset="0"/>
              </a:rPr>
              <a:t>0</a:t>
            </a:r>
          </a:p>
          <a:p>
            <a:pPr eaLnBrk="1" hangingPunct="1"/>
            <a:endParaRPr lang="en-US" sz="1600" dirty="0">
              <a:cs typeface="Times New Roman" charset="0"/>
            </a:endParaRPr>
          </a:p>
        </p:txBody>
      </p:sp>
      <p:graphicFrame>
        <p:nvGraphicFramePr>
          <p:cNvPr id="50205" name="Object 2"/>
          <p:cNvGraphicFramePr>
            <a:graphicFrameLocks noChangeAspect="1"/>
          </p:cNvGraphicFramePr>
          <p:nvPr/>
        </p:nvGraphicFramePr>
        <p:xfrm>
          <a:off x="4140200" y="3009900"/>
          <a:ext cx="863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02" name="Equation" r:id="rId12" imgW="863600" imgH="228600" progId="Equation.DSMT4">
                  <p:embed/>
                </p:oleObj>
              </mc:Choice>
              <mc:Fallback>
                <p:oleObj name="Equation" r:id="rId12" imgW="863600" imgH="228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3009900"/>
                        <a:ext cx="863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206" name="Line 95"/>
          <p:cNvSpPr>
            <a:spLocks noChangeShapeType="1"/>
          </p:cNvSpPr>
          <p:nvPr/>
        </p:nvSpPr>
        <p:spPr bwMode="auto">
          <a:xfrm flipV="1">
            <a:off x="1524000" y="32766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7" name="Line 96"/>
          <p:cNvSpPr>
            <a:spLocks noChangeShapeType="1"/>
          </p:cNvSpPr>
          <p:nvPr/>
        </p:nvSpPr>
        <p:spPr bwMode="auto">
          <a:xfrm>
            <a:off x="1143000" y="4038600"/>
            <a:ext cx="838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" name="Rectangle 2"/>
          <p:cNvSpPr txBox="1">
            <a:spLocks noChangeArrowheads="1"/>
          </p:cNvSpPr>
          <p:nvPr/>
        </p:nvSpPr>
        <p:spPr bwMode="auto">
          <a:xfrm>
            <a:off x="304800" y="-76200"/>
            <a:ext cx="853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9pPr>
          </a:lstStyle>
          <a:p>
            <a:pPr>
              <a:defRPr/>
            </a:pPr>
            <a:r>
              <a:rPr lang="en-US" sz="6600" dirty="0" smtClean="0">
                <a:latin typeface="Arial Rounded MT Bold"/>
                <a:ea typeface="ＭＳ Ｐゴシック" charset="0"/>
                <a:cs typeface="Arial Rounded MT Bold"/>
              </a:rPr>
              <a:t>CO</a:t>
            </a:r>
            <a:r>
              <a:rPr lang="en-US" sz="6600" baseline="-25000" dirty="0" smtClean="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 sz="6600" dirty="0" smtClean="0">
                <a:latin typeface="Arial Rounded MT Bold"/>
                <a:ea typeface="ＭＳ Ｐゴシック" charset="0"/>
                <a:cs typeface="Arial Rounded MT Bold"/>
              </a:rPr>
              <a:t> Fertilization</a:t>
            </a:r>
            <a:endParaRPr lang="en-US" sz="6600" dirty="0">
              <a:latin typeface="Arial Rounded MT Bold"/>
              <a:ea typeface="ＭＳ Ｐゴシック" charset="0"/>
              <a:cs typeface="Arial Rounded MT Bold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81800" y="2133600"/>
            <a:ext cx="228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Distribution of NPP favors tropical CO</a:t>
            </a:r>
            <a:r>
              <a:rPr lang="en-US" baseline="-25000" dirty="0" smtClean="0"/>
              <a:t>2</a:t>
            </a:r>
            <a:r>
              <a:rPr lang="en-US" dirty="0" smtClean="0"/>
              <a:t> sink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6858000" y="4191000"/>
            <a:ext cx="2133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Distribution of residence time favors boreal CO</a:t>
            </a:r>
            <a:r>
              <a:rPr lang="en-US" baseline="-25000" dirty="0" smtClean="0"/>
              <a:t>2</a:t>
            </a:r>
            <a:r>
              <a:rPr lang="en-US" dirty="0" smtClean="0"/>
              <a:t> sink</a:t>
            </a:r>
          </a:p>
        </p:txBody>
      </p:sp>
      <p:sp>
        <p:nvSpPr>
          <p:cNvPr id="100" name="Text Box 6"/>
          <p:cNvSpPr txBox="1">
            <a:spLocks noChangeArrowheads="1"/>
          </p:cNvSpPr>
          <p:nvPr/>
        </p:nvSpPr>
        <p:spPr bwMode="auto">
          <a:xfrm>
            <a:off x="2057400" y="985837"/>
            <a:ext cx="433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NPP(t) = NPP</a:t>
            </a:r>
            <a:r>
              <a:rPr lang="en-US" sz="2800" baseline="-25000" dirty="0">
                <a:solidFill>
                  <a:srgbClr val="FF0000"/>
                </a:solidFill>
              </a:rPr>
              <a:t>0</a:t>
            </a:r>
            <a:r>
              <a:rPr lang="en-US" dirty="0">
                <a:solidFill>
                  <a:srgbClr val="FF0000"/>
                </a:solidFill>
              </a:rPr>
              <a:t>(1 + </a:t>
            </a:r>
            <a:r>
              <a:rPr lang="en-US" dirty="0">
                <a:solidFill>
                  <a:srgbClr val="FF0000"/>
                </a:solidFill>
                <a:latin typeface="Symbol" charset="2"/>
                <a:cs typeface="Symbol" charset="2"/>
              </a:rPr>
              <a:t>b</a:t>
            </a:r>
            <a:r>
              <a:rPr lang="en-US" dirty="0">
                <a:solidFill>
                  <a:srgbClr val="FF0000"/>
                </a:solidFill>
                <a:latin typeface="Symbol Proportional BT" charset="0"/>
                <a:cs typeface="Symbol Proportional BT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cs typeface="Symbol Proportional BT" charset="0"/>
              </a:rPr>
              <a:t>ln</a:t>
            </a:r>
            <a:r>
              <a:rPr lang="en-US" dirty="0">
                <a:solidFill>
                  <a:srgbClr val="FF0000"/>
                </a:solidFill>
                <a:cs typeface="Symbol Proportional BT" charset="0"/>
              </a:rPr>
              <a:t>[C(t)/C</a:t>
            </a:r>
            <a:r>
              <a:rPr lang="en-US" sz="2800" baseline="-25000" dirty="0">
                <a:solidFill>
                  <a:srgbClr val="FF0000"/>
                </a:solidFill>
                <a:cs typeface="Symbol Proportional BT" charset="0"/>
              </a:rPr>
              <a:t>0</a:t>
            </a:r>
            <a:r>
              <a:rPr lang="en-US" dirty="0">
                <a:solidFill>
                  <a:srgbClr val="FF0000"/>
                </a:solidFill>
                <a:cs typeface="Symbol Proportional BT" charset="0"/>
              </a:rPr>
              <a:t>])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981200"/>
            <a:ext cx="87630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Some is </a:t>
            </a:r>
            <a:r>
              <a:rPr lang="en-US" sz="24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consumed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 to drive biosynthesis processes in leaf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Some is </a:t>
            </a:r>
            <a:r>
              <a:rPr lang="en-US" sz="24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stored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 in easily-available form for later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Some stored photosynthate is </a:t>
            </a:r>
            <a:r>
              <a:rPr lang="en-US" sz="24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transported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 to other parts of the plant (roots, stems) to be used there for maintenance and growth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Relative </a:t>
            </a:r>
            <a:r>
              <a:rPr lang="en-US" sz="24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allocation to leaves, stems, and roots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 depends on resource needs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Arial Rounded MT Bold"/>
                <a:ea typeface="ＭＳ Ｐゴシック" charset="0"/>
                <a:cs typeface="Arial Rounded MT Bold"/>
              </a:rPr>
              <a:t>Plant is shaded (</a:t>
            </a:r>
            <a:r>
              <a:rPr lang="en-US" sz="20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light-limited</a:t>
            </a:r>
            <a:r>
              <a:rPr lang="en-US" sz="2000" dirty="0">
                <a:latin typeface="Arial Rounded MT Bold"/>
                <a:ea typeface="ＭＳ Ｐゴシック" charset="0"/>
                <a:cs typeface="Arial Rounded MT Bold"/>
              </a:rPr>
              <a:t>): grow more stem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Arial Rounded MT Bold"/>
                <a:ea typeface="ＭＳ Ｐゴシック" charset="0"/>
                <a:cs typeface="Arial Rounded MT Bold"/>
              </a:rPr>
              <a:t>Water or </a:t>
            </a:r>
            <a:r>
              <a:rPr lang="en-US" sz="20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nutrient limited</a:t>
            </a:r>
            <a:r>
              <a:rPr lang="en-US" sz="2000" dirty="0">
                <a:latin typeface="Arial Rounded MT Bold"/>
                <a:ea typeface="ＭＳ Ｐゴシック" charset="0"/>
                <a:cs typeface="Arial Rounded MT Bold"/>
              </a:rPr>
              <a:t>: grow more roots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Arial Rounded MT Bold"/>
                <a:ea typeface="ＭＳ Ｐゴシック" charset="0"/>
                <a:cs typeface="Arial Rounded MT Bold"/>
              </a:rPr>
              <a:t>Fat and happy: grow more leaves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Question: Where does carbon &amp; nitrogen come from when it</a:t>
            </a:r>
            <a:r>
              <a:rPr lang="ja-JP" altLang="en-US" sz="2400" dirty="0">
                <a:latin typeface="Arial Rounded MT Bold"/>
                <a:ea typeface="ＭＳ Ｐゴシック" charset="0"/>
                <a:cs typeface="Arial Rounded MT Bold"/>
              </a:rPr>
              <a:t>’</a:t>
            </a:r>
            <a:r>
              <a:rPr lang="en-US" altLang="ja-JP" sz="2400" dirty="0">
                <a:latin typeface="Arial Rounded MT Bold"/>
                <a:ea typeface="ＭＳ Ｐゴシック" charset="0"/>
                <a:cs typeface="Arial Rounded MT Bold"/>
              </a:rPr>
              <a:t>s time to grow </a:t>
            </a:r>
            <a:r>
              <a:rPr lang="en-US" altLang="ja-JP" sz="24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new leaves in spring?</a:t>
            </a:r>
            <a:endParaRPr lang="en-US" sz="2400" dirty="0">
              <a:latin typeface="Arial Rounded MT Bold"/>
              <a:ea typeface="ＭＳ Ｐゴシック" charset="0"/>
              <a:cs typeface="Arial Rounded MT Bold"/>
            </a:endParaRP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839200" cy="1828800"/>
          </a:xfrm>
        </p:spPr>
        <p:txBody>
          <a:bodyPr/>
          <a:lstStyle/>
          <a:p>
            <a:pPr>
              <a:defRPr/>
            </a:pPr>
            <a:r>
              <a:rPr lang="en-US" sz="6600" dirty="0">
                <a:latin typeface="Arial Rounded MT Bold"/>
                <a:ea typeface="ＭＳ Ｐゴシック" charset="0"/>
                <a:cs typeface="Arial Rounded MT Bold"/>
              </a:rPr>
              <a:t>Carbon Allocation:</a:t>
            </a:r>
            <a:br>
              <a:rPr lang="en-US" sz="6600" dirty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sz="3200" dirty="0">
                <a:latin typeface="Arial Rounded MT Bold"/>
                <a:ea typeface="ＭＳ Ｐゴシック" charset="0"/>
                <a:cs typeface="Arial Rounded MT Bold"/>
              </a:rPr>
              <a:t>What happens to photosynthate (glucose) after it is formed in chloroplast?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sz="5000" dirty="0">
                <a:latin typeface="Arial Rounded MT Bold"/>
                <a:ea typeface="ＭＳ Ｐゴシック" charset="0"/>
                <a:cs typeface="Arial Rounded MT Bold"/>
              </a:rPr>
              <a:t>Free Air Carbon </a:t>
            </a:r>
            <a:r>
              <a:rPr lang="en-US" sz="5000" dirty="0" smtClean="0">
                <a:latin typeface="Arial Rounded MT Bold"/>
                <a:ea typeface="ＭＳ Ｐゴシック" charset="0"/>
                <a:cs typeface="Arial Rounded MT Bold"/>
              </a:rPr>
              <a:t>Enrichment</a:t>
            </a:r>
            <a:endParaRPr lang="en-US" sz="5000" dirty="0">
              <a:latin typeface="Arial Rounded MT Bold"/>
              <a:ea typeface="ＭＳ Ｐゴシック" charset="0"/>
              <a:cs typeface="Arial Rounded MT Bold"/>
            </a:endParaRPr>
          </a:p>
        </p:txBody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62600" y="1676400"/>
            <a:ext cx="3581400" cy="5080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Fumigation rings maintain steady levels of </a:t>
            </a:r>
            <a:r>
              <a:rPr lang="en-US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elevated CO</a:t>
            </a:r>
            <a:r>
              <a:rPr lang="en-US" baseline="-250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 in canopies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under changing weather </a:t>
            </a:r>
            <a:r>
              <a:rPr lang="en-US" dirty="0" smtClean="0">
                <a:latin typeface="Arial Rounded MT Bold"/>
                <a:ea typeface="ＭＳ Ｐゴシック" charset="0"/>
                <a:cs typeface="Arial Rounded MT Bold"/>
              </a:rPr>
              <a:t>conditions</a:t>
            </a:r>
            <a:br>
              <a:rPr lang="en-US" dirty="0" smtClean="0">
                <a:latin typeface="Arial Rounded MT Bold"/>
                <a:ea typeface="ＭＳ Ｐゴシック" charset="0"/>
                <a:cs typeface="Arial Rounded MT Bold"/>
              </a:rPr>
            </a:br>
            <a:endParaRPr lang="en-US" dirty="0">
              <a:latin typeface="Arial Rounded MT Bold"/>
              <a:ea typeface="ＭＳ Ｐゴシック" charset="0"/>
              <a:cs typeface="Arial Rounded MT Bold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Control and replicated treatments test </a:t>
            </a:r>
            <a:r>
              <a:rPr lang="en-US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effects of CO</a:t>
            </a:r>
            <a:r>
              <a:rPr lang="en-US" baseline="-250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, water, N, </a:t>
            </a:r>
            <a:r>
              <a:rPr lang="en-US" dirty="0" err="1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etc</a:t>
            </a:r>
            <a:endParaRPr lang="en-US" dirty="0">
              <a:latin typeface="Arial Rounded MT Bold"/>
              <a:ea typeface="ＭＳ Ｐゴシック" charset="0"/>
              <a:cs typeface="Arial Rounded MT Bold"/>
            </a:endParaRPr>
          </a:p>
        </p:txBody>
      </p:sp>
      <p:pic>
        <p:nvPicPr>
          <p:cNvPr id="54275" name="Picture 4" descr="FACTS1aeri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4572000" cy="316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5" descr="1863-9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2"/>
          <a:stretch>
            <a:fillRect/>
          </a:stretch>
        </p:blipFill>
        <p:spPr bwMode="auto">
          <a:xfrm>
            <a:off x="0" y="4000500"/>
            <a:ext cx="32797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6" descr="templ6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048000"/>
            <a:ext cx="2286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7" descr="RingPeopl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5" r="10382"/>
          <a:stretch>
            <a:fillRect/>
          </a:stretch>
        </p:blipFill>
        <p:spPr bwMode="auto">
          <a:xfrm>
            <a:off x="2895600" y="4537075"/>
            <a:ext cx="2667000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42000" y="558800"/>
            <a:ext cx="27533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(FACE)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.Norby_2010_Proc.Nat._Acad._Sci-0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495300"/>
            <a:ext cx="4825072" cy="3098800"/>
          </a:xfrm>
          <a:prstGeom prst="rect">
            <a:avLst/>
          </a:prstGeom>
        </p:spPr>
      </p:pic>
      <p:sp>
        <p:nvSpPr>
          <p:cNvPr id="323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6600" dirty="0">
                <a:latin typeface="Arial Rounded MT Bold"/>
                <a:ea typeface="ＭＳ Ｐゴシック" charset="0"/>
                <a:cs typeface="Arial Rounded MT Bold"/>
              </a:rPr>
              <a:t>Duke FACE Results</a:t>
            </a:r>
          </a:p>
        </p:txBody>
      </p:sp>
      <p:sp>
        <p:nvSpPr>
          <p:cNvPr id="56322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181600" y="4737100"/>
            <a:ext cx="3581400" cy="1905000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Enhanced growth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 </a:t>
            </a:r>
            <a:r>
              <a:rPr lang="en-US" sz="2400" dirty="0" smtClean="0">
                <a:latin typeface="Arial Rounded MT Bold"/>
                <a:ea typeface="ＭＳ Ｐゴシック" charset="0"/>
                <a:cs typeface="Arial Rounded MT Bold"/>
              </a:rPr>
              <a:t/>
            </a:r>
            <a:br>
              <a:rPr lang="en-US" sz="2400" dirty="0" smtClean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sz="2400" dirty="0" smtClean="0">
                <a:latin typeface="Arial Rounded MT Bold"/>
                <a:ea typeface="ＭＳ Ｐゴシック" charset="0"/>
                <a:cs typeface="Arial Rounded MT Bold"/>
              </a:rPr>
              <a:t>in 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elevated CO</a:t>
            </a:r>
            <a:r>
              <a:rPr lang="en-US" sz="2400" baseline="-25000" dirty="0">
                <a:latin typeface="Arial Rounded MT Bold"/>
                <a:ea typeface="ＭＳ Ｐゴシック" charset="0"/>
                <a:cs typeface="Arial Rounded MT Bold"/>
              </a:rPr>
              <a:t>2</a:t>
            </a:r>
            <a:endParaRPr lang="en-US" sz="2400" dirty="0">
              <a:latin typeface="Arial Rounded MT Bold"/>
              <a:ea typeface="ＭＳ Ｐゴシック" charset="0"/>
              <a:cs typeface="Arial Rounded MT Bold"/>
            </a:endParaRPr>
          </a:p>
          <a:p>
            <a:r>
              <a:rPr lang="ja-JP" altLang="en-US" sz="24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“</a:t>
            </a:r>
            <a:r>
              <a:rPr lang="en-US" altLang="ja-JP" sz="2400" dirty="0" err="1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Acclimitization</a:t>
            </a:r>
            <a:r>
              <a:rPr lang="ja-JP" altLang="en-US" sz="24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”</a:t>
            </a:r>
            <a:r>
              <a:rPr lang="en-US" altLang="ja-JP" sz="2400" dirty="0">
                <a:latin typeface="Arial Rounded MT Bold"/>
                <a:ea typeface="ＭＳ Ｐゴシック" charset="0"/>
                <a:cs typeface="Arial Rounded MT Bold"/>
              </a:rPr>
              <a:t> after a few years</a:t>
            </a:r>
            <a:endParaRPr lang="en-US" sz="2400" dirty="0">
              <a:latin typeface="Arial Rounded MT Bold"/>
              <a:ea typeface="ＭＳ Ｐゴシック" charset="0"/>
              <a:cs typeface="Arial Rounded MT Bold"/>
            </a:endParaRPr>
          </a:p>
        </p:txBody>
      </p:sp>
      <p:sp>
        <p:nvSpPr>
          <p:cNvPr id="56324" name="Text Box 5"/>
          <p:cNvSpPr txBox="1">
            <a:spLocks noChangeArrowheads="1"/>
          </p:cNvSpPr>
          <p:nvPr/>
        </p:nvSpPr>
        <p:spPr bwMode="auto">
          <a:xfrm>
            <a:off x="5842000" y="6396335"/>
            <a:ext cx="24795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 err="1" smtClean="0"/>
              <a:t>Norby</a:t>
            </a:r>
            <a:r>
              <a:rPr lang="en-US" dirty="0" smtClean="0"/>
              <a:t> et al (2010)</a:t>
            </a:r>
            <a:endParaRPr lang="en-US" dirty="0"/>
          </a:p>
        </p:txBody>
      </p:sp>
      <p:pic>
        <p:nvPicPr>
          <p:cNvPr id="56325" name="Picture 6" descr="aerial2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787400"/>
            <a:ext cx="3886200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68400" y="2425700"/>
            <a:ext cx="1783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ambient CO</a:t>
            </a:r>
            <a:r>
              <a:rPr lang="en-US" baseline="-25000" dirty="0" smtClean="0">
                <a:latin typeface="Calibri"/>
                <a:cs typeface="Calibri"/>
              </a:rPr>
              <a:t>2</a:t>
            </a:r>
            <a:endParaRPr lang="en-US" baseline="-25000" dirty="0"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09900" y="952500"/>
            <a:ext cx="1807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alibri"/>
                <a:cs typeface="Calibri"/>
              </a:rPr>
              <a:t>elevated CO</a:t>
            </a:r>
            <a:r>
              <a:rPr lang="en-US" baseline="-25000" dirty="0" smtClean="0">
                <a:solidFill>
                  <a:srgbClr val="008000"/>
                </a:solidFill>
                <a:latin typeface="Calibri"/>
                <a:cs typeface="Calibri"/>
              </a:rPr>
              <a:t>2</a:t>
            </a:r>
            <a:endParaRPr lang="en-US" baseline="-250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06.Norby_2010_Proc.Nat._Acad._Sci-00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717431"/>
            <a:ext cx="4864100" cy="31024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 descr="VitNperturbation"/>
          <p:cNvPicPr>
            <a:picLocks noChangeAspect="1" noChangeArrowheads="1"/>
          </p:cNvPicPr>
          <p:nvPr/>
        </p:nvPicPr>
        <p:blipFill>
          <a:blip r:embed="rId3">
            <a:lum bright="-24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5000"/>
            <a:ext cx="501967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88901" y="-88900"/>
            <a:ext cx="9055099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6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Nitrogen Fertilization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673600" y="1104900"/>
            <a:ext cx="4406900" cy="5638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dirty="0" smtClean="0">
                <a:latin typeface="Arial Rounded MT Bold"/>
                <a:ea typeface="ＭＳ Ｐゴシック" charset="0"/>
                <a:cs typeface="Arial Rounded MT Bold"/>
              </a:rPr>
              <a:t>Atmospheric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N</a:t>
            </a:r>
            <a:r>
              <a:rPr lang="en-US" baseline="-25000" dirty="0" smtClean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 </a:t>
            </a:r>
            <a:r>
              <a:rPr lang="en-US" dirty="0" smtClean="0">
                <a:latin typeface="Arial Rounded MT Bold"/>
                <a:ea typeface="ＭＳ Ｐゴシック" charset="0"/>
                <a:cs typeface="Arial Rounded MT Bold"/>
              </a:rPr>
              <a:t>is triply-bound so chemically and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biologically inert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latin typeface="Arial Rounded MT Bold"/>
                <a:ea typeface="ＭＳ Ｐゴシック" charset="0"/>
                <a:cs typeface="Arial Rounded MT Bold"/>
              </a:rPr>
              <a:t>Natural N-fixation by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lightning and by specialized microbes</a:t>
            </a:r>
            <a:r>
              <a:rPr lang="en-US" dirty="0" smtClean="0">
                <a:latin typeface="Arial Rounded MT Bold"/>
                <a:ea typeface="ＭＳ Ｐゴシック" charset="0"/>
                <a:cs typeface="Arial Rounded MT Bold"/>
              </a:rPr>
              <a:t>, linked to very tight N cycling in biosphere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latin typeface="Arial Rounded MT Bold"/>
                <a:ea typeface="ＭＳ Ｐゴシック" charset="0"/>
                <a:cs typeface="Arial Rounded MT Bold"/>
              </a:rPr>
              <a:t>Manufacture of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fertilizers</a:t>
            </a:r>
            <a:r>
              <a:rPr lang="en-US" dirty="0" smtClean="0">
                <a:latin typeface="Arial Rounded MT Bold"/>
                <a:ea typeface="ＭＳ Ｐゴシック" charset="0"/>
                <a:cs typeface="Arial Rounded MT Bold"/>
              </a:rPr>
              <a:t> uses energy to fix N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Combustion</a:t>
            </a:r>
            <a:r>
              <a:rPr lang="en-US" dirty="0" smtClean="0">
                <a:latin typeface="Arial Rounded MT Bold"/>
                <a:ea typeface="ＭＳ Ｐゴシック" charset="0"/>
                <a:cs typeface="Arial Rounded MT Bold"/>
              </a:rPr>
              <a:t> burns air!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406900" y="101600"/>
            <a:ext cx="4737100" cy="2362200"/>
          </a:xfrm>
        </p:spPr>
        <p:txBody>
          <a:bodyPr lIns="90488" tIns="44450" rIns="90488" bIns="44450" anchor="b"/>
          <a:lstStyle/>
          <a:p>
            <a:pPr>
              <a:defRPr/>
            </a:pPr>
            <a:r>
              <a:rPr lang="en-US" sz="5400" dirty="0" smtClean="0">
                <a:latin typeface="Arial Rounded MT Bold"/>
                <a:ea typeface="ＭＳ Ｐゴシック" charset="0"/>
                <a:cs typeface="Arial Rounded MT Bold"/>
              </a:rPr>
              <a:t>Atmospheric Deposition of Fixed N</a:t>
            </a:r>
            <a:endParaRPr lang="en-US" sz="5400" dirty="0">
              <a:latin typeface="Arial Rounded MT Bold"/>
              <a:ea typeface="ＭＳ Ｐゴシック" charset="0"/>
              <a:cs typeface="Arial Rounded MT Bold"/>
            </a:endParaRPr>
          </a:p>
        </p:txBody>
      </p:sp>
      <p:pic>
        <p:nvPicPr>
          <p:cNvPr id="93186" name="Picture 3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" t="3060" r="14835" b="2525"/>
          <a:stretch/>
        </p:blipFill>
        <p:spPr bwMode="auto">
          <a:xfrm>
            <a:off x="0" y="114299"/>
            <a:ext cx="4483100" cy="6745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Rectangle 4"/>
          <p:cNvSpPr>
            <a:spLocks noChangeArrowheads="1"/>
          </p:cNvSpPr>
          <p:nvPr/>
        </p:nvSpPr>
        <p:spPr bwMode="auto">
          <a:xfrm>
            <a:off x="5792788" y="6438900"/>
            <a:ext cx="28051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dirty="0"/>
              <a:t>Townsend et al. 1996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03400" y="1689100"/>
            <a:ext cx="1583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Emissions</a:t>
            </a:r>
            <a:endParaRPr lang="en-US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66900" y="4038600"/>
            <a:ext cx="1831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Transported</a:t>
            </a:r>
            <a:endParaRPr lang="en-US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70100" y="6426200"/>
            <a:ext cx="1762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Assimilated</a:t>
            </a:r>
            <a:endParaRPr lang="en-US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737100" y="2527300"/>
            <a:ext cx="4254500" cy="3530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Combustion</a:t>
            </a:r>
            <a:r>
              <a:rPr lang="en-US" dirty="0" smtClean="0">
                <a:latin typeface="Arial Rounded MT Bold"/>
                <a:ea typeface="ＭＳ Ｐゴシック" charset="0"/>
                <a:cs typeface="Arial Rounded MT Bold"/>
              </a:rPr>
              <a:t> </a:t>
            </a:r>
            <a:r>
              <a:rPr lang="en-US" dirty="0" smtClean="0">
                <a:latin typeface="Arial Rounded MT Bold"/>
                <a:ea typeface="ＭＳ Ｐゴシック" charset="0"/>
                <a:cs typeface="Arial Rounded MT Bold"/>
              </a:rPr>
              <a:t/>
            </a:r>
            <a:br>
              <a:rPr lang="en-US" dirty="0" smtClean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dirty="0" smtClean="0">
                <a:latin typeface="Arial Rounded MT Bold"/>
                <a:ea typeface="ＭＳ Ｐゴシック" charset="0"/>
                <a:cs typeface="Arial Rounded MT Bold"/>
              </a:rPr>
              <a:t>burns </a:t>
            </a:r>
            <a:r>
              <a:rPr lang="en-US" dirty="0" smtClean="0">
                <a:latin typeface="Arial Rounded MT Bold"/>
                <a:ea typeface="ＭＳ Ｐゴシック" charset="0"/>
                <a:cs typeface="Arial Rounded MT Bold"/>
              </a:rPr>
              <a:t>air!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latin typeface="Arial Rounded MT Bold"/>
                <a:ea typeface="ＭＳ Ｐゴシック" charset="0"/>
                <a:cs typeface="Arial Rounded MT Bold"/>
              </a:rPr>
              <a:t>N</a:t>
            </a:r>
            <a:r>
              <a:rPr lang="en-US" baseline="-25000" dirty="0" smtClean="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 dirty="0" smtClean="0">
                <a:latin typeface="Arial Rounded MT Bold"/>
                <a:ea typeface="ＭＳ Ｐゴシック" charset="0"/>
                <a:cs typeface="Arial Rounded MT Bold"/>
              </a:rPr>
              <a:t> + O</a:t>
            </a:r>
            <a:r>
              <a:rPr lang="en-US" baseline="-25000" dirty="0" smtClean="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 dirty="0" smtClean="0">
                <a:latin typeface="Arial Rounded MT Bold"/>
                <a:ea typeface="ＭＳ Ｐゴシック" charset="0"/>
                <a:cs typeface="Arial Rounded MT Bold"/>
              </a:rPr>
              <a:t> -&gt; 2 NO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latin typeface="Arial Rounded MT Bold"/>
                <a:ea typeface="ＭＳ Ｐゴシック" charset="0"/>
                <a:cs typeface="Arial Rounded MT Bold"/>
              </a:rPr>
              <a:t>(NO, NO</a:t>
            </a:r>
            <a:r>
              <a:rPr lang="en-US" baseline="-25000" dirty="0" smtClean="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 dirty="0" smtClean="0">
                <a:latin typeface="Arial Rounded MT Bold"/>
                <a:ea typeface="ＭＳ Ｐゴシック" charset="0"/>
                <a:cs typeface="Arial Rounded MT Bold"/>
              </a:rPr>
              <a:t>) -&gt; NO</a:t>
            </a:r>
            <a:r>
              <a:rPr lang="en-US" baseline="-25000" dirty="0" smtClean="0">
                <a:latin typeface="Arial Rounded MT Bold"/>
                <a:ea typeface="ＭＳ Ｐゴシック" charset="0"/>
                <a:cs typeface="Arial Rounded MT Bold"/>
              </a:rPr>
              <a:t>3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latin typeface="Arial Rounded MT Bold"/>
                <a:ea typeface="ＭＳ Ｐゴシック" charset="0"/>
                <a:cs typeface="Arial Rounded MT Bold"/>
              </a:rPr>
              <a:t>Geography of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industry and westerly winds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latin typeface="Arial Rounded MT Bold"/>
                <a:ea typeface="ＭＳ Ｐゴシック" charset="0"/>
                <a:cs typeface="Arial Rounded MT Bold"/>
              </a:rPr>
              <a:t>N-limited forests take up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C:N at 200:1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4876800" cy="1143000"/>
          </a:xfrm>
        </p:spPr>
        <p:txBody>
          <a:bodyPr/>
          <a:lstStyle/>
          <a:p>
            <a:pPr>
              <a:defRPr/>
            </a:pPr>
            <a:r>
              <a:rPr lang="en-US" sz="4400" dirty="0">
                <a:latin typeface="Arial Rounded MT Bold"/>
                <a:ea typeface="ＭＳ Ｐゴシック" charset="0"/>
                <a:cs typeface="Arial Rounded MT Bold"/>
              </a:rPr>
              <a:t>Soil Warming Experiments</a:t>
            </a:r>
          </a:p>
        </p:txBody>
      </p:sp>
      <p:sp>
        <p:nvSpPr>
          <p:cNvPr id="97282" name="Content Placeholder 2"/>
          <p:cNvSpPr>
            <a:spLocks noGrp="1"/>
          </p:cNvSpPr>
          <p:nvPr>
            <p:ph idx="1"/>
          </p:nvPr>
        </p:nvSpPr>
        <p:spPr>
          <a:xfrm>
            <a:off x="152400" y="5029200"/>
            <a:ext cx="8839200" cy="1676400"/>
          </a:xfrm>
        </p:spPr>
        <p:txBody>
          <a:bodyPr/>
          <a:lstStyle/>
          <a:p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Warming enhances </a:t>
            </a:r>
            <a:r>
              <a:rPr lang="en-US" b="1" i="1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both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decomposition and vegetation carbon storage</a:t>
            </a:r>
          </a:p>
        </p:txBody>
      </p:sp>
      <p:pic>
        <p:nvPicPr>
          <p:cNvPr id="9728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33500"/>
            <a:ext cx="4027488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0" y="0"/>
            <a:ext cx="4216400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000750"/>
            <a:ext cx="483610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3" t="8035" b="14285"/>
          <a:stretch>
            <a:fillRect/>
          </a:stretch>
        </p:blipFill>
        <p:spPr bwMode="auto">
          <a:xfrm>
            <a:off x="4921250" y="3886200"/>
            <a:ext cx="3994150" cy="257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5257800" cy="17526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4800" dirty="0">
                <a:latin typeface="Arial Rounded MT Bold"/>
                <a:ea typeface="ＭＳ Ｐゴシック" charset="0"/>
                <a:cs typeface="Arial Rounded MT Bold"/>
              </a:rPr>
              <a:t>Competing Carbon-Climate Feedbacks</a:t>
            </a:r>
          </a:p>
        </p:txBody>
      </p:sp>
      <p:sp>
        <p:nvSpPr>
          <p:cNvPr id="98306" name="Content Placeholder 2"/>
          <p:cNvSpPr>
            <a:spLocks noGrp="1"/>
          </p:cNvSpPr>
          <p:nvPr>
            <p:ph idx="1"/>
          </p:nvPr>
        </p:nvSpPr>
        <p:spPr>
          <a:xfrm>
            <a:off x="0" y="2133600"/>
            <a:ext cx="5181600" cy="2209800"/>
          </a:xfrm>
        </p:spPr>
        <p:txBody>
          <a:bodyPr/>
          <a:lstStyle/>
          <a:p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Early C loss due to enhanced decay</a:t>
            </a:r>
          </a:p>
          <a:p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Enhanced N mineralization </a:t>
            </a:r>
          </a:p>
          <a:p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Later enhancement of NPP</a:t>
            </a:r>
          </a:p>
        </p:txBody>
      </p:sp>
      <p:pic>
        <p:nvPicPr>
          <p:cNvPr id="9830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609600"/>
            <a:ext cx="327183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92600"/>
            <a:ext cx="33147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Whittaker1"/>
          <p:cNvPicPr>
            <a:picLocks noChangeAspect="1" noChangeArrowheads="1"/>
          </p:cNvPicPr>
          <p:nvPr/>
        </p:nvPicPr>
        <p:blipFill>
          <a:blip r:embed="rId4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2" r="4347"/>
          <a:stretch>
            <a:fillRect/>
          </a:stretch>
        </p:blipFill>
        <p:spPr bwMode="auto">
          <a:xfrm>
            <a:off x="0" y="889000"/>
            <a:ext cx="8763000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Rectangle 3"/>
          <p:cNvSpPr>
            <a:spLocks noChangeArrowheads="1"/>
          </p:cNvSpPr>
          <p:nvPr/>
        </p:nvSpPr>
        <p:spPr bwMode="auto">
          <a:xfrm>
            <a:off x="3175" y="7588250"/>
            <a:ext cx="9144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200">
                <a:cs typeface="Times New Roman" charset="0"/>
              </a:rPr>
              <a:t> </a:t>
            </a:r>
          </a:p>
          <a:p>
            <a:endParaRPr lang="en-US">
              <a:cs typeface="Times New Roman" charset="0"/>
            </a:endParaRPr>
          </a:p>
        </p:txBody>
      </p:sp>
      <p:sp>
        <p:nvSpPr>
          <p:cNvPr id="70659" name="Text Box 4"/>
          <p:cNvSpPr txBox="1">
            <a:spLocks noChangeArrowheads="1"/>
          </p:cNvSpPr>
          <p:nvPr/>
        </p:nvSpPr>
        <p:spPr bwMode="auto">
          <a:xfrm>
            <a:off x="1676400" y="685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70660" name="Text Box 5"/>
          <p:cNvSpPr txBox="1">
            <a:spLocks noChangeArrowheads="1"/>
          </p:cNvSpPr>
          <p:nvPr/>
        </p:nvSpPr>
        <p:spPr bwMode="auto">
          <a:xfrm>
            <a:off x="46038" y="6248400"/>
            <a:ext cx="33861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Woodwell and Whittaker, 1968</a:t>
            </a:r>
          </a:p>
        </p:txBody>
      </p:sp>
      <p:grpSp>
        <p:nvGrpSpPr>
          <p:cNvPr id="70661" name="Group 6"/>
          <p:cNvGrpSpPr>
            <a:grpSpLocks/>
          </p:cNvGrpSpPr>
          <p:nvPr/>
        </p:nvGrpSpPr>
        <p:grpSpPr bwMode="auto">
          <a:xfrm>
            <a:off x="1219200" y="1143000"/>
            <a:ext cx="1295400" cy="1981200"/>
            <a:chOff x="864" y="2976"/>
            <a:chExt cx="816" cy="1248"/>
          </a:xfrm>
        </p:grpSpPr>
        <p:sp>
          <p:nvSpPr>
            <p:cNvPr id="70664" name="Rectangle 7"/>
            <p:cNvSpPr>
              <a:spLocks noChangeArrowheads="1"/>
            </p:cNvSpPr>
            <p:nvPr/>
          </p:nvSpPr>
          <p:spPr bwMode="auto">
            <a:xfrm>
              <a:off x="864" y="3456"/>
              <a:ext cx="816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/>
                <a:t>C</a:t>
              </a:r>
            </a:p>
          </p:txBody>
        </p:sp>
        <p:sp>
          <p:nvSpPr>
            <p:cNvPr id="70665" name="Text Box 8"/>
            <p:cNvSpPr txBox="1">
              <a:spLocks noChangeArrowheads="1"/>
            </p:cNvSpPr>
            <p:nvPr/>
          </p:nvSpPr>
          <p:spPr bwMode="auto">
            <a:xfrm>
              <a:off x="1067" y="2976"/>
              <a:ext cx="46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NPP</a:t>
              </a:r>
            </a:p>
          </p:txBody>
        </p:sp>
        <p:sp>
          <p:nvSpPr>
            <p:cNvPr id="70666" name="AutoShape 9"/>
            <p:cNvSpPr>
              <a:spLocks noChangeArrowheads="1"/>
            </p:cNvSpPr>
            <p:nvPr/>
          </p:nvSpPr>
          <p:spPr bwMode="auto">
            <a:xfrm>
              <a:off x="1200" y="3264"/>
              <a:ext cx="192" cy="144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67" name="AutoShape 10"/>
            <p:cNvSpPr>
              <a:spLocks noChangeArrowheads="1"/>
            </p:cNvSpPr>
            <p:nvPr/>
          </p:nvSpPr>
          <p:spPr bwMode="auto">
            <a:xfrm>
              <a:off x="1200" y="3792"/>
              <a:ext cx="192" cy="144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68" name="Text Box 11"/>
            <p:cNvSpPr txBox="1">
              <a:spLocks noChangeArrowheads="1"/>
            </p:cNvSpPr>
            <p:nvPr/>
          </p:nvSpPr>
          <p:spPr bwMode="auto">
            <a:xfrm>
              <a:off x="1111" y="3936"/>
              <a:ext cx="37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i="1"/>
                <a:t>k</a:t>
              </a:r>
              <a:r>
                <a:rPr lang="en-US">
                  <a:cs typeface="Times New Roman" charset="0"/>
                </a:rPr>
                <a:t>·C</a:t>
              </a:r>
            </a:p>
          </p:txBody>
        </p:sp>
      </p:grpSp>
      <p:graphicFrame>
        <p:nvGraphicFramePr>
          <p:cNvPr id="70662" name="Object 2"/>
          <p:cNvGraphicFramePr>
            <a:graphicFrameLocks noChangeAspect="1"/>
          </p:cNvGraphicFramePr>
          <p:nvPr/>
        </p:nvGraphicFramePr>
        <p:xfrm>
          <a:off x="4724400" y="5715000"/>
          <a:ext cx="3657600" cy="99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98" name="Equation" r:id="rId5" imgW="1447800" imgH="393700" progId="Equation.DSMT4">
                  <p:embed/>
                </p:oleObj>
              </mc:Choice>
              <mc:Fallback>
                <p:oleObj name="Equation" r:id="rId5" imgW="1447800" imgH="3937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5715000"/>
                        <a:ext cx="3657600" cy="995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4141" name="Rectangle 13"/>
          <p:cNvSpPr>
            <a:spLocks noChangeArrowheads="1"/>
          </p:cNvSpPr>
          <p:nvPr/>
        </p:nvSpPr>
        <p:spPr bwMode="auto">
          <a:xfrm>
            <a:off x="127000" y="76200"/>
            <a:ext cx="883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Ecosystem Succession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Fig5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" t="8844" b="4321"/>
          <a:stretch>
            <a:fillRect/>
          </a:stretch>
        </p:blipFill>
        <p:spPr bwMode="auto">
          <a:xfrm>
            <a:off x="304800" y="1219200"/>
            <a:ext cx="8458200" cy="44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165100" y="241300"/>
            <a:ext cx="883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Ecosystem Succession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42" b="12529"/>
          <a:stretch>
            <a:fillRect/>
          </a:stretch>
        </p:blipFill>
        <p:spPr bwMode="auto">
          <a:xfrm>
            <a:off x="5219700" y="2730500"/>
            <a:ext cx="36195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161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 Box 5"/>
          <p:cNvSpPr txBox="1">
            <a:spLocks noChangeArrowheads="1"/>
          </p:cNvSpPr>
          <p:nvPr/>
        </p:nvSpPr>
        <p:spPr bwMode="auto">
          <a:xfrm>
            <a:off x="6477000" y="49403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b="1">
                <a:solidFill>
                  <a:srgbClr val="FFFFCC"/>
                </a:solidFill>
                <a:latin typeface="Arial" charset="0"/>
              </a:rPr>
              <a:t>57-year-old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28600" y="5702300"/>
            <a:ext cx="7239000" cy="457200"/>
            <a:chOff x="144" y="3360"/>
            <a:chExt cx="4560" cy="288"/>
          </a:xfrm>
        </p:grpSpPr>
        <p:sp>
          <p:nvSpPr>
            <p:cNvPr id="74766" name="Text Box 7"/>
            <p:cNvSpPr txBox="1">
              <a:spLocks noChangeArrowheads="1"/>
            </p:cNvSpPr>
            <p:nvPr/>
          </p:nvSpPr>
          <p:spPr bwMode="auto">
            <a:xfrm>
              <a:off x="2232" y="3360"/>
              <a:ext cx="69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6600"/>
                  </a:solidFill>
                  <a:latin typeface="Arial" charset="0"/>
                </a:rPr>
                <a:t>1988</a:t>
              </a:r>
            </a:p>
          </p:txBody>
        </p:sp>
        <p:sp>
          <p:nvSpPr>
            <p:cNvPr id="74767" name="Text Box 8"/>
            <p:cNvSpPr txBox="1">
              <a:spLocks noChangeArrowheads="1"/>
            </p:cNvSpPr>
            <p:nvPr/>
          </p:nvSpPr>
          <p:spPr bwMode="auto">
            <a:xfrm>
              <a:off x="960" y="3360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6600"/>
                  </a:solidFill>
                  <a:latin typeface="Arial" charset="0"/>
                </a:rPr>
                <a:t>2000</a:t>
              </a:r>
            </a:p>
          </p:txBody>
        </p:sp>
        <p:sp>
          <p:nvSpPr>
            <p:cNvPr id="74768" name="Text Box 9"/>
            <p:cNvSpPr txBox="1">
              <a:spLocks noChangeArrowheads="1"/>
            </p:cNvSpPr>
            <p:nvPr/>
          </p:nvSpPr>
          <p:spPr bwMode="auto">
            <a:xfrm>
              <a:off x="4080" y="3360"/>
              <a:ext cx="62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6600"/>
                  </a:solidFill>
                  <a:latin typeface="Arial" charset="0"/>
                </a:rPr>
                <a:t>1949</a:t>
              </a:r>
            </a:p>
          </p:txBody>
        </p:sp>
        <p:sp>
          <p:nvSpPr>
            <p:cNvPr id="74769" name="Text Box 10"/>
            <p:cNvSpPr txBox="1">
              <a:spLocks noChangeArrowheads="1"/>
            </p:cNvSpPr>
            <p:nvPr/>
          </p:nvSpPr>
          <p:spPr bwMode="auto">
            <a:xfrm>
              <a:off x="144" y="3360"/>
              <a:ext cx="9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6600"/>
                  </a:solidFill>
                  <a:latin typeface="Arial" charset="0"/>
                </a:rPr>
                <a:t>Planted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6200" y="6159500"/>
            <a:ext cx="8534400" cy="457200"/>
            <a:chOff x="48" y="3648"/>
            <a:chExt cx="5376" cy="288"/>
          </a:xfrm>
        </p:grpSpPr>
        <p:sp>
          <p:nvSpPr>
            <p:cNvPr id="74762" name="Text Box 12"/>
            <p:cNvSpPr txBox="1">
              <a:spLocks noChangeArrowheads="1"/>
            </p:cNvSpPr>
            <p:nvPr/>
          </p:nvSpPr>
          <p:spPr bwMode="auto">
            <a:xfrm>
              <a:off x="4032" y="3648"/>
              <a:ext cx="13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6600"/>
                  </a:solidFill>
                  <a:latin typeface="Arial" charset="0"/>
                </a:rPr>
                <a:t>30-35     </a:t>
              </a:r>
            </a:p>
          </p:txBody>
        </p:sp>
        <p:sp>
          <p:nvSpPr>
            <p:cNvPr id="74763" name="Text Box 13"/>
            <p:cNvSpPr txBox="1">
              <a:spLocks noChangeArrowheads="1"/>
            </p:cNvSpPr>
            <p:nvPr/>
          </p:nvSpPr>
          <p:spPr bwMode="auto">
            <a:xfrm>
              <a:off x="2304" y="3648"/>
              <a:ext cx="11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6600"/>
                  </a:solidFill>
                  <a:latin typeface="Arial" charset="0"/>
                </a:rPr>
                <a:t>3-8</a:t>
              </a:r>
            </a:p>
          </p:txBody>
        </p:sp>
        <p:sp>
          <p:nvSpPr>
            <p:cNvPr id="74764" name="Text Box 14"/>
            <p:cNvSpPr txBox="1">
              <a:spLocks noChangeArrowheads="1"/>
            </p:cNvSpPr>
            <p:nvPr/>
          </p:nvSpPr>
          <p:spPr bwMode="auto">
            <a:xfrm>
              <a:off x="48" y="3648"/>
              <a:ext cx="105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6600"/>
                  </a:solidFill>
                  <a:latin typeface="Arial" charset="0"/>
                </a:rPr>
                <a:t>Height (m)</a:t>
              </a:r>
            </a:p>
          </p:txBody>
        </p:sp>
        <p:sp>
          <p:nvSpPr>
            <p:cNvPr id="74765" name="Text Box 15"/>
            <p:cNvSpPr txBox="1">
              <a:spLocks noChangeArrowheads="1"/>
            </p:cNvSpPr>
            <p:nvPr/>
          </p:nvSpPr>
          <p:spPr bwMode="auto">
            <a:xfrm>
              <a:off x="1056" y="3648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6600"/>
                  </a:solidFill>
                  <a:latin typeface="Arial" charset="0"/>
                </a:rPr>
                <a:t>0.8</a:t>
              </a:r>
            </a:p>
          </p:txBody>
        </p:sp>
      </p:grpSp>
      <p:sp>
        <p:nvSpPr>
          <p:cNvPr id="74758" name="Text Box 16"/>
          <p:cNvSpPr txBox="1">
            <a:spLocks noChangeArrowheads="1"/>
          </p:cNvSpPr>
          <p:nvPr/>
        </p:nvSpPr>
        <p:spPr bwMode="auto">
          <a:xfrm rot="10840944" flipV="1">
            <a:off x="762000" y="40259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b="1">
                <a:solidFill>
                  <a:srgbClr val="FFFFCC"/>
                </a:solidFill>
                <a:latin typeface="Arial" charset="0"/>
              </a:rPr>
              <a:t>6-year-old</a:t>
            </a:r>
          </a:p>
        </p:txBody>
      </p:sp>
      <p:pic>
        <p:nvPicPr>
          <p:cNvPr id="74759" name="Picture 17" descr="DCP_47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7" b="5913"/>
          <a:stretch>
            <a:fillRect/>
          </a:stretch>
        </p:blipFill>
        <p:spPr bwMode="auto">
          <a:xfrm>
            <a:off x="2819400" y="2349500"/>
            <a:ext cx="3429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0" name="Text Box 18"/>
          <p:cNvSpPr txBox="1">
            <a:spLocks noChangeArrowheads="1"/>
          </p:cNvSpPr>
          <p:nvPr/>
        </p:nvSpPr>
        <p:spPr bwMode="auto">
          <a:xfrm rot="10840944" flipV="1">
            <a:off x="3543300" y="44831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b="1">
                <a:solidFill>
                  <a:srgbClr val="FFFFCC"/>
                </a:solidFill>
                <a:latin typeface="Arial" charset="0"/>
              </a:rPr>
              <a:t>18-year-old</a:t>
            </a:r>
          </a:p>
        </p:txBody>
      </p:sp>
      <p:sp>
        <p:nvSpPr>
          <p:cNvPr id="347155" name="Rectangle 19"/>
          <p:cNvSpPr>
            <a:spLocks noChangeArrowheads="1"/>
          </p:cNvSpPr>
          <p:nvPr/>
        </p:nvSpPr>
        <p:spPr bwMode="auto">
          <a:xfrm>
            <a:off x="0" y="76200"/>
            <a:ext cx="9144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Disturbance </a:t>
            </a:r>
            <a:r>
              <a:rPr lang="en-US" sz="6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/>
            </a:r>
            <a:br>
              <a:rPr lang="en-US" sz="6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6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and </a:t>
            </a:r>
            <a:r>
              <a:rPr lang="en-US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Recovery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 descr="belle tour mature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54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Text Box 3"/>
          <p:cNvSpPr txBox="1">
            <a:spLocks noChangeArrowheads="1"/>
          </p:cNvSpPr>
          <p:nvPr/>
        </p:nvSpPr>
        <p:spPr bwMode="auto">
          <a:xfrm>
            <a:off x="261938" y="196850"/>
            <a:ext cx="8883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A" sz="3600" b="1">
                <a:latin typeface="Arial" charset="0"/>
              </a:rPr>
              <a:t>Fluxnet-Canada Annual </a:t>
            </a:r>
            <a:r>
              <a:rPr lang="fr-CA" sz="3400" b="1">
                <a:latin typeface="Arial" charset="0"/>
              </a:rPr>
              <a:t>Carbon</a:t>
            </a:r>
            <a:r>
              <a:rPr lang="fr-CA" sz="3600" b="1">
                <a:latin typeface="Arial" charset="0"/>
              </a:rPr>
              <a:t> Budgets</a:t>
            </a:r>
            <a:endParaRPr lang="fr-FR" sz="3600" b="1">
              <a:latin typeface="Arial" charset="0"/>
            </a:endParaRPr>
          </a:p>
        </p:txBody>
      </p:sp>
      <p:graphicFrame>
        <p:nvGraphicFramePr>
          <p:cNvPr id="76803" name="Object 2"/>
          <p:cNvGraphicFramePr>
            <a:graphicFrameLocks noGrp="1" noChangeAspect="1"/>
          </p:cNvGraphicFramePr>
          <p:nvPr>
            <p:ph/>
          </p:nvPr>
        </p:nvGraphicFramePr>
        <p:xfrm>
          <a:off x="1490663" y="1076325"/>
          <a:ext cx="7348537" cy="508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42" name="SPW 8.0 Graph" r:id="rId5" imgW="5207000" imgH="3543300" progId="SigmaPlotGraphicObject.7">
                  <p:embed/>
                </p:oleObj>
              </mc:Choice>
              <mc:Fallback>
                <p:oleObj name="SPW 8.0 Graph" r:id="rId5" imgW="5207000" imgH="3543300" progId="SigmaPlotGraphicObject.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0663" y="1076325"/>
                        <a:ext cx="7348537" cy="5086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410200" y="2117725"/>
            <a:ext cx="1679575" cy="701675"/>
            <a:chOff x="3618" y="1434"/>
            <a:chExt cx="1058" cy="442"/>
          </a:xfrm>
        </p:grpSpPr>
        <p:sp>
          <p:nvSpPr>
            <p:cNvPr id="76810" name="AutoShape 6"/>
            <p:cNvSpPr>
              <a:spLocks noChangeArrowheads="1"/>
            </p:cNvSpPr>
            <p:nvPr/>
          </p:nvSpPr>
          <p:spPr bwMode="auto">
            <a:xfrm>
              <a:off x="3618" y="1468"/>
              <a:ext cx="136" cy="408"/>
            </a:xfrm>
            <a:prstGeom prst="upDownArrow">
              <a:avLst>
                <a:gd name="adj1" fmla="val 50000"/>
                <a:gd name="adj2" fmla="val 6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1" name="Text Box 7"/>
            <p:cNvSpPr txBox="1">
              <a:spLocks noChangeArrowheads="1"/>
            </p:cNvSpPr>
            <p:nvPr/>
          </p:nvSpPr>
          <p:spPr bwMode="auto">
            <a:xfrm>
              <a:off x="3799" y="1434"/>
              <a:ext cx="877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CA" sz="1800">
                  <a:solidFill>
                    <a:srgbClr val="0000FF"/>
                  </a:solidFill>
                  <a:latin typeface="Arial" charset="0"/>
                </a:rPr>
                <a:t>Interannual </a:t>
              </a:r>
            </a:p>
            <a:p>
              <a:pPr eaLnBrk="1" hangingPunct="1"/>
              <a:r>
                <a:rPr lang="fr-CA" sz="1800">
                  <a:solidFill>
                    <a:srgbClr val="0000FF"/>
                  </a:solidFill>
                  <a:latin typeface="Arial" charset="0"/>
                </a:rPr>
                <a:t>Variability</a:t>
              </a:r>
              <a:endParaRPr lang="fr-FR" sz="1800">
                <a:solidFill>
                  <a:srgbClr val="0000FF"/>
                </a:solidFill>
                <a:latin typeface="Arial" charset="0"/>
              </a:endParaRPr>
            </a:p>
          </p:txBody>
        </p:sp>
      </p:grpSp>
      <p:sp>
        <p:nvSpPr>
          <p:cNvPr id="76805" name="Text Box 8"/>
          <p:cNvSpPr txBox="1">
            <a:spLocks noChangeArrowheads="1"/>
          </p:cNvSpPr>
          <p:nvPr/>
        </p:nvSpPr>
        <p:spPr bwMode="auto">
          <a:xfrm>
            <a:off x="6178550" y="4953000"/>
            <a:ext cx="908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A" sz="1800">
                <a:solidFill>
                  <a:srgbClr val="0000FF"/>
                </a:solidFill>
                <a:latin typeface="Arial" charset="0"/>
              </a:rPr>
              <a:t>Source</a:t>
            </a:r>
            <a:endParaRPr lang="fr-FR" sz="180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76806" name="Text Box 9"/>
          <p:cNvSpPr txBox="1">
            <a:spLocks noChangeArrowheads="1"/>
          </p:cNvSpPr>
          <p:nvPr/>
        </p:nvSpPr>
        <p:spPr bwMode="auto">
          <a:xfrm>
            <a:off x="2514600" y="2057400"/>
            <a:ext cx="628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A" sz="1800">
                <a:solidFill>
                  <a:srgbClr val="0000FF"/>
                </a:solidFill>
                <a:latin typeface="Arial" charset="0"/>
              </a:rPr>
              <a:t>Sink</a:t>
            </a:r>
            <a:endParaRPr lang="fr-FR" sz="1800">
              <a:solidFill>
                <a:srgbClr val="0000FF"/>
              </a:solidFill>
              <a:latin typeface="Arial" charset="0"/>
            </a:endParaRP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3581400" y="3657600"/>
            <a:ext cx="720725" cy="576263"/>
            <a:chOff x="2200" y="2069"/>
            <a:chExt cx="454" cy="363"/>
          </a:xfrm>
        </p:grpSpPr>
        <p:sp>
          <p:nvSpPr>
            <p:cNvPr id="76808" name="AutoShape 11"/>
            <p:cNvSpPr>
              <a:spLocks noChangeArrowheads="1"/>
            </p:cNvSpPr>
            <p:nvPr/>
          </p:nvSpPr>
          <p:spPr bwMode="auto">
            <a:xfrm>
              <a:off x="2200" y="2069"/>
              <a:ext cx="454" cy="136"/>
            </a:xfrm>
            <a:prstGeom prst="leftRightArrow">
              <a:avLst>
                <a:gd name="adj1" fmla="val 50000"/>
                <a:gd name="adj2" fmla="val 66765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09" name="Text Box 12"/>
            <p:cNvSpPr txBox="1">
              <a:spLocks noChangeArrowheads="1"/>
            </p:cNvSpPr>
            <p:nvPr/>
          </p:nvSpPr>
          <p:spPr bwMode="auto">
            <a:xfrm>
              <a:off x="2265" y="2201"/>
              <a:ext cx="3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CA" sz="1800">
                  <a:solidFill>
                    <a:srgbClr val="0000FF"/>
                  </a:solidFill>
                  <a:latin typeface="Arial" charset="0"/>
                </a:rPr>
                <a:t>Gap</a:t>
              </a:r>
              <a:endParaRPr lang="fr-FR" sz="1800">
                <a:solidFill>
                  <a:srgbClr val="0000FF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ChangeArrowheads="1"/>
          </p:cNvSpPr>
          <p:nvPr/>
        </p:nvSpPr>
        <p:spPr bwMode="auto">
          <a:xfrm>
            <a:off x="3175" y="7588250"/>
            <a:ext cx="9144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200">
                <a:cs typeface="Times New Roman" charset="0"/>
              </a:rPr>
              <a:t> </a:t>
            </a:r>
          </a:p>
          <a:p>
            <a:endParaRPr lang="en-US">
              <a:cs typeface="Times New Roman" charset="0"/>
            </a:endParaRPr>
          </a:p>
        </p:txBody>
      </p:sp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1676400" y="685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304800" y="914400"/>
            <a:ext cx="8534400" cy="637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latin typeface="Arial Rounded MT Bold"/>
                <a:cs typeface="Arial Rounded MT Bold"/>
              </a:rPr>
              <a:t>Gross Primary Production – Plant respiration </a:t>
            </a:r>
            <a:br>
              <a:rPr lang="en-US" dirty="0">
                <a:latin typeface="Arial Rounded MT Bold"/>
                <a:cs typeface="Arial Rounded MT Bold"/>
              </a:rPr>
            </a:br>
            <a:r>
              <a:rPr lang="en-US" dirty="0">
                <a:latin typeface="Arial Rounded MT Bold"/>
                <a:cs typeface="Arial Rounded MT Bold"/>
              </a:rPr>
              <a:t>= Net Primary Production </a:t>
            </a:r>
          </a:p>
          <a:p>
            <a:pPr algn="ctr" eaLnBrk="1" hangingPunct="1"/>
            <a:endParaRPr lang="en-US" dirty="0">
              <a:latin typeface="Arial Rounded MT Bold"/>
              <a:cs typeface="Arial Rounded MT Bold"/>
            </a:endParaRPr>
          </a:p>
          <a:p>
            <a:pPr algn="ctr" eaLnBrk="1" hangingPunct="1"/>
            <a:r>
              <a:rPr lang="en-US" dirty="0">
                <a:latin typeface="Arial Rounded MT Bold"/>
                <a:cs typeface="Arial Rounded MT Bold"/>
              </a:rPr>
              <a:t>GPP – R</a:t>
            </a:r>
            <a:r>
              <a:rPr lang="en-US" baseline="-25000" dirty="0">
                <a:latin typeface="Arial Rounded MT Bold"/>
                <a:cs typeface="Arial Rounded MT Bold"/>
              </a:rPr>
              <a:t>a</a:t>
            </a:r>
            <a:r>
              <a:rPr lang="en-US" dirty="0">
                <a:latin typeface="Arial Rounded MT Bold"/>
                <a:cs typeface="Arial Rounded MT Bold"/>
              </a:rPr>
              <a:t> = NPP</a:t>
            </a: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  <a:p>
            <a:pPr algn="ctr" eaLnBrk="1" hangingPunct="1"/>
            <a:r>
              <a:rPr lang="en-US" dirty="0">
                <a:latin typeface="Arial Rounded MT Bold"/>
                <a:cs typeface="Arial Rounded MT Bold"/>
              </a:rPr>
              <a:t>GPP – </a:t>
            </a:r>
            <a:r>
              <a:rPr lang="en-US" dirty="0" err="1">
                <a:solidFill>
                  <a:srgbClr val="FF0000"/>
                </a:solidFill>
                <a:latin typeface="Arial Rounded MT Bold"/>
                <a:cs typeface="Arial Rounded MT Bold"/>
              </a:rPr>
              <a:t>R</a:t>
            </a:r>
            <a:r>
              <a:rPr lang="en-US" baseline="-25000" dirty="0" err="1">
                <a:solidFill>
                  <a:srgbClr val="FF0000"/>
                </a:solidFill>
                <a:latin typeface="Arial Rounded MT Bold"/>
                <a:cs typeface="Arial Rounded MT Bold"/>
              </a:rPr>
              <a:t>m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 – </a:t>
            </a:r>
            <a:r>
              <a:rPr lang="en-US" dirty="0" err="1">
                <a:solidFill>
                  <a:srgbClr val="FF0000"/>
                </a:solidFill>
                <a:latin typeface="Arial Rounded MT Bold"/>
                <a:cs typeface="Arial Rounded MT Bold"/>
              </a:rPr>
              <a:t>R</a:t>
            </a:r>
            <a:r>
              <a:rPr lang="en-US" baseline="-25000" dirty="0" err="1">
                <a:solidFill>
                  <a:srgbClr val="FF0000"/>
                </a:solidFill>
                <a:latin typeface="Arial Rounded MT Bold"/>
                <a:cs typeface="Arial Rounded MT Bold"/>
              </a:rPr>
              <a:t>g</a:t>
            </a:r>
            <a:r>
              <a:rPr lang="en-US" dirty="0">
                <a:latin typeface="Arial Rounded MT Bold"/>
                <a:cs typeface="Arial Rounded MT Bold"/>
              </a:rPr>
              <a:t> = NPP</a:t>
            </a:r>
          </a:p>
          <a:p>
            <a:pPr algn="ctr" eaLnBrk="1" hangingPunct="1"/>
            <a:r>
              <a:rPr lang="en-US" dirty="0">
                <a:latin typeface="Arial Rounded MT Bold"/>
                <a:cs typeface="Arial Rounded MT Bold"/>
              </a:rPr>
              <a:t>	</a:t>
            </a:r>
          </a:p>
          <a:p>
            <a:pPr algn="ctr" eaLnBrk="1" hangingPunct="1"/>
            <a:r>
              <a:rPr lang="en-US" dirty="0" err="1">
                <a:latin typeface="Arial Rounded MT Bold"/>
                <a:cs typeface="Arial Rounded MT Bold"/>
              </a:rPr>
              <a:t>R</a:t>
            </a:r>
            <a:r>
              <a:rPr lang="en-US" baseline="-25000" dirty="0" err="1">
                <a:latin typeface="Arial Rounded MT Bold"/>
                <a:cs typeface="Arial Rounded MT Bold"/>
              </a:rPr>
              <a:t>m</a:t>
            </a:r>
            <a:r>
              <a:rPr lang="en-US" dirty="0">
                <a:latin typeface="Arial Rounded MT Bold"/>
                <a:cs typeface="Arial Rounded MT Bold"/>
              </a:rPr>
              <a:t> = </a:t>
            </a:r>
            <a:r>
              <a:rPr lang="en-US" i="1" dirty="0">
                <a:latin typeface="Arial Rounded MT Bold"/>
                <a:cs typeface="Arial Rounded MT Bold"/>
              </a:rPr>
              <a:t>f</a:t>
            </a:r>
            <a:r>
              <a:rPr lang="en-US" dirty="0">
                <a:latin typeface="Arial Rounded MT Bold"/>
                <a:cs typeface="Arial Rounded MT Bold"/>
              </a:rPr>
              <a:t>(N, temperature, O</a:t>
            </a:r>
            <a:r>
              <a:rPr lang="en-US" baseline="-25000" dirty="0">
                <a:latin typeface="Arial Rounded MT Bold"/>
                <a:cs typeface="Arial Rounded MT Bold"/>
              </a:rPr>
              <a:t>2</a:t>
            </a:r>
            <a:r>
              <a:rPr lang="en-US" dirty="0">
                <a:latin typeface="Arial Rounded MT Bold"/>
                <a:cs typeface="Arial Rounded MT Bold"/>
              </a:rPr>
              <a:t>)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Maintenance respiration</a:t>
            </a:r>
            <a:r>
              <a:rPr lang="en-US" dirty="0">
                <a:latin typeface="Arial Rounded MT Bold"/>
                <a:cs typeface="Arial Rounded MT Bold"/>
              </a:rPr>
              <a:t> </a:t>
            </a:r>
          </a:p>
          <a:p>
            <a:pPr algn="ctr" eaLnBrk="1" hangingPunct="1"/>
            <a:endParaRPr lang="en-US" dirty="0">
              <a:latin typeface="Arial Rounded MT Bold"/>
              <a:cs typeface="Arial Rounded MT Bold"/>
            </a:endParaRPr>
          </a:p>
          <a:p>
            <a:pPr algn="ctr" eaLnBrk="1" hangingPunct="1"/>
            <a:r>
              <a:rPr lang="en-US" dirty="0" err="1">
                <a:latin typeface="Arial Rounded MT Bold"/>
                <a:cs typeface="Arial Rounded MT Bold"/>
              </a:rPr>
              <a:t>R</a:t>
            </a:r>
            <a:r>
              <a:rPr lang="en-US" baseline="-25000" dirty="0" err="1">
                <a:latin typeface="Arial Rounded MT Bold"/>
                <a:cs typeface="Arial Rounded MT Bold"/>
              </a:rPr>
              <a:t>g</a:t>
            </a:r>
            <a:r>
              <a:rPr lang="en-US" dirty="0">
                <a:latin typeface="Arial Rounded MT Bold"/>
                <a:cs typeface="Arial Rounded MT Bold"/>
              </a:rPr>
              <a:t> -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growth respiration</a:t>
            </a:r>
            <a:r>
              <a:rPr lang="en-US" dirty="0">
                <a:latin typeface="Arial Rounded MT Bold"/>
                <a:cs typeface="Arial Rounded MT Bold"/>
              </a:rPr>
              <a:t>, involves construction costs of building new tissues </a:t>
            </a:r>
            <a:r>
              <a:rPr lang="en-US" i="1" dirty="0">
                <a:latin typeface="Arial Rounded MT Bold"/>
                <a:cs typeface="Arial Rounded MT Bold"/>
              </a:rPr>
              <a:t>f</a:t>
            </a:r>
            <a:r>
              <a:rPr lang="en-US" dirty="0">
                <a:latin typeface="Arial Rounded MT Bold"/>
                <a:cs typeface="Arial Rounded MT Bold"/>
              </a:rPr>
              <a:t>(new growth)</a:t>
            </a:r>
          </a:p>
          <a:p>
            <a:pPr algn="ctr" eaLnBrk="1" hangingPunct="1"/>
            <a:r>
              <a:rPr lang="en-US" dirty="0">
                <a:latin typeface="Arial Rounded MT Bold"/>
                <a:cs typeface="Arial Rounded MT Bold"/>
              </a:rPr>
              <a:t/>
            </a:r>
            <a:br>
              <a:rPr lang="en-US" dirty="0">
                <a:latin typeface="Arial Rounded MT Bold"/>
                <a:cs typeface="Arial Rounded MT Bold"/>
              </a:rPr>
            </a:br>
            <a:r>
              <a:rPr lang="en-US" dirty="0">
                <a:latin typeface="Arial Rounded MT Bold"/>
                <a:cs typeface="Arial Rounded MT Bold"/>
              </a:rPr>
              <a:t>GPP –  </a:t>
            </a:r>
            <a:r>
              <a:rPr lang="en-US" dirty="0" err="1">
                <a:latin typeface="Arial Rounded MT Bold"/>
                <a:cs typeface="Arial Rounded MT Bold"/>
              </a:rPr>
              <a:t>R</a:t>
            </a:r>
            <a:r>
              <a:rPr lang="en-US" baseline="-25000" dirty="0" err="1">
                <a:latin typeface="Arial Rounded MT Bold"/>
                <a:cs typeface="Arial Rounded MT Bold"/>
              </a:rPr>
              <a:t>leaf</a:t>
            </a:r>
            <a:r>
              <a:rPr lang="en-US" dirty="0">
                <a:latin typeface="Arial Rounded MT Bold"/>
                <a:cs typeface="Arial Rounded MT Bold"/>
              </a:rPr>
              <a:t> (m + g) – </a:t>
            </a:r>
            <a:r>
              <a:rPr lang="en-US" dirty="0" err="1">
                <a:latin typeface="Arial Rounded MT Bold"/>
                <a:cs typeface="Arial Rounded MT Bold"/>
              </a:rPr>
              <a:t>R</a:t>
            </a:r>
            <a:r>
              <a:rPr lang="en-US" baseline="-25000" dirty="0" err="1">
                <a:latin typeface="Arial Rounded MT Bold"/>
                <a:cs typeface="Arial Rounded MT Bold"/>
              </a:rPr>
              <a:t>stem</a:t>
            </a:r>
            <a:r>
              <a:rPr lang="en-US" dirty="0">
                <a:latin typeface="Arial Rounded MT Bold"/>
                <a:cs typeface="Arial Rounded MT Bold"/>
              </a:rPr>
              <a:t>(m + g) – </a:t>
            </a:r>
            <a:r>
              <a:rPr lang="en-US" dirty="0" err="1">
                <a:latin typeface="Arial Rounded MT Bold"/>
                <a:cs typeface="Arial Rounded MT Bold"/>
              </a:rPr>
              <a:t>R</a:t>
            </a:r>
            <a:r>
              <a:rPr lang="en-US" baseline="-25000" dirty="0" err="1">
                <a:latin typeface="Arial Rounded MT Bold"/>
                <a:cs typeface="Arial Rounded MT Bold"/>
              </a:rPr>
              <a:t>root</a:t>
            </a:r>
            <a:r>
              <a:rPr lang="en-US" dirty="0">
                <a:latin typeface="Arial Rounded MT Bold"/>
                <a:cs typeface="Arial Rounded MT Bold"/>
              </a:rPr>
              <a:t>(m +g) = NPP</a:t>
            </a:r>
          </a:p>
          <a:p>
            <a:pPr algn="ctr" eaLnBrk="1" hangingPunct="1"/>
            <a:endParaRPr lang="en-US" dirty="0">
              <a:latin typeface="Arial Rounded MT Bold"/>
              <a:cs typeface="Arial Rounded MT Bold"/>
            </a:endParaRPr>
          </a:p>
          <a:p>
            <a:pPr algn="ctr" eaLnBrk="1" hangingPunct="1"/>
            <a:r>
              <a:rPr lang="en-US" dirty="0">
                <a:latin typeface="Arial Rounded MT Bold"/>
                <a:cs typeface="Arial Rounded MT Bold"/>
              </a:rPr>
              <a:t>Allocation and respiration processes occur simultaneously</a:t>
            </a: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304800" y="76200"/>
            <a:ext cx="8534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54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Plant Respiration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ChangeArrowheads="1"/>
          </p:cNvSpPr>
          <p:nvPr/>
        </p:nvSpPr>
        <p:spPr bwMode="auto">
          <a:xfrm>
            <a:off x="3175" y="7588250"/>
            <a:ext cx="9144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200">
                <a:cs typeface="Times New Roman" charset="0"/>
              </a:rPr>
              <a:t> </a:t>
            </a:r>
          </a:p>
          <a:p>
            <a:endParaRPr lang="en-US">
              <a:cs typeface="Times New Roman" charset="0"/>
            </a:endParaRPr>
          </a:p>
        </p:txBody>
      </p:sp>
      <p:sp>
        <p:nvSpPr>
          <p:cNvPr id="80898" name="Text Box 3"/>
          <p:cNvSpPr txBox="1">
            <a:spLocks noChangeArrowheads="1"/>
          </p:cNvSpPr>
          <p:nvPr/>
        </p:nvSpPr>
        <p:spPr bwMode="auto">
          <a:xfrm>
            <a:off x="1676400" y="685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0899" name="Text Box 4"/>
          <p:cNvSpPr txBox="1">
            <a:spLocks noChangeArrowheads="1"/>
          </p:cNvSpPr>
          <p:nvPr/>
        </p:nvSpPr>
        <p:spPr bwMode="auto">
          <a:xfrm>
            <a:off x="7040563" y="6324600"/>
            <a:ext cx="1876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Reichle, 1974</a:t>
            </a:r>
          </a:p>
        </p:txBody>
      </p:sp>
      <p:pic>
        <p:nvPicPr>
          <p:cNvPr id="80900" name="Picture 5"/>
          <p:cNvPicPr>
            <a:picLocks noChangeAspect="1" noChangeArrowheads="1"/>
          </p:cNvPicPr>
          <p:nvPr/>
        </p:nvPicPr>
        <p:blipFill>
          <a:blip r:embed="rId3">
            <a:lum bright="-3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" r="5263"/>
          <a:stretch>
            <a:fillRect/>
          </a:stretch>
        </p:blipFill>
        <p:spPr bwMode="auto">
          <a:xfrm>
            <a:off x="5181600" y="1066800"/>
            <a:ext cx="3581400" cy="35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6"/>
          <p:cNvPicPr>
            <a:picLocks noChangeAspect="1" noChangeArrowheads="1"/>
          </p:cNvPicPr>
          <p:nvPr/>
        </p:nvPicPr>
        <p:blipFill>
          <a:blip r:embed="rId4">
            <a:lum bright="-18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"/>
          <a:stretch>
            <a:fillRect/>
          </a:stretch>
        </p:blipFill>
        <p:spPr bwMode="auto">
          <a:xfrm>
            <a:off x="228600" y="1371600"/>
            <a:ext cx="4929188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1" y="1524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Disturbance and Steady State</a:t>
            </a:r>
          </a:p>
        </p:txBody>
      </p:sp>
      <p:sp>
        <p:nvSpPr>
          <p:cNvPr id="80903" name="Text Box 8"/>
          <p:cNvSpPr txBox="1">
            <a:spLocks noChangeArrowheads="1"/>
          </p:cNvSpPr>
          <p:nvPr/>
        </p:nvSpPr>
        <p:spPr bwMode="auto">
          <a:xfrm>
            <a:off x="346075" y="4800600"/>
            <a:ext cx="84169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latin typeface="Arial Rounded MT Bold"/>
                <a:cs typeface="Arial Rounded MT Bold"/>
              </a:rPr>
              <a:t>At a regional scale, </a:t>
            </a: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</a:rPr>
              <a:t>patches of terrestrial ecosystems are always in different stages of recovery from disturbance</a:t>
            </a:r>
            <a:r>
              <a:rPr lang="en-US">
                <a:latin typeface="Arial Rounded MT Bold"/>
                <a:cs typeface="Arial Rounded MT Bold"/>
              </a:rPr>
              <a:t>.  If the disturbance regime is constant, then the distribution of different successional states of ecosystems will remain constant.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en-US" sz="5400" dirty="0">
                <a:latin typeface="Arial Rounded MT Bold"/>
                <a:ea typeface="ＭＳ Ｐゴシック" charset="0"/>
                <a:cs typeface="Arial Rounded MT Bold"/>
              </a:rPr>
              <a:t>Forest Inventory Sampling</a:t>
            </a:r>
          </a:p>
        </p:txBody>
      </p:sp>
      <p:pic>
        <p:nvPicPr>
          <p:cNvPr id="83970" name="Picture 4" descr="img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0" r="7422" b="22223"/>
          <a:stretch>
            <a:fillRect/>
          </a:stretch>
        </p:blipFill>
        <p:spPr bwMode="auto">
          <a:xfrm>
            <a:off x="533400" y="1066800"/>
            <a:ext cx="6324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Text Box 5"/>
          <p:cNvSpPr txBox="1">
            <a:spLocks noChangeArrowheads="1"/>
          </p:cNvSpPr>
          <p:nvPr/>
        </p:nvSpPr>
        <p:spPr bwMode="auto">
          <a:xfrm>
            <a:off x="327025" y="5943600"/>
            <a:ext cx="8512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i="1"/>
              <a:t>USDA Forest Service measures hundreds of thousands of plots!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2" descr="WVHE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5" r="11320" b="3198"/>
          <a:stretch>
            <a:fillRect/>
          </a:stretch>
        </p:blipFill>
        <p:spPr bwMode="auto">
          <a:xfrm>
            <a:off x="4267200" y="890588"/>
            <a:ext cx="4876800" cy="444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6018" name="Group 3"/>
          <p:cNvGrpSpPr>
            <a:grpSpLocks/>
          </p:cNvGrpSpPr>
          <p:nvPr/>
        </p:nvGrpSpPr>
        <p:grpSpPr bwMode="auto">
          <a:xfrm>
            <a:off x="6470650" y="4056063"/>
            <a:ext cx="2673350" cy="2801937"/>
            <a:chOff x="2880" y="1196"/>
            <a:chExt cx="913" cy="1027"/>
          </a:xfrm>
        </p:grpSpPr>
        <p:sp>
          <p:nvSpPr>
            <p:cNvPr id="86022" name="Rectangle 4"/>
            <p:cNvSpPr>
              <a:spLocks noChangeArrowheads="1"/>
            </p:cNvSpPr>
            <p:nvPr/>
          </p:nvSpPr>
          <p:spPr bwMode="auto">
            <a:xfrm>
              <a:off x="2880" y="1200"/>
              <a:ext cx="869" cy="10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23" name="Freeform 5"/>
            <p:cNvSpPr>
              <a:spLocks/>
            </p:cNvSpPr>
            <p:nvPr/>
          </p:nvSpPr>
          <p:spPr bwMode="auto">
            <a:xfrm>
              <a:off x="3026" y="1459"/>
              <a:ext cx="96" cy="112"/>
            </a:xfrm>
            <a:custGeom>
              <a:avLst/>
              <a:gdLst>
                <a:gd name="T0" fmla="*/ 48 w 96"/>
                <a:gd name="T1" fmla="*/ 0 h 144"/>
                <a:gd name="T2" fmla="*/ 0 w 96"/>
                <a:gd name="T3" fmla="*/ 5 h 144"/>
                <a:gd name="T4" fmla="*/ 0 w 96"/>
                <a:gd name="T5" fmla="*/ 9 h 144"/>
                <a:gd name="T6" fmla="*/ 48 w 96"/>
                <a:gd name="T7" fmla="*/ 15 h 144"/>
                <a:gd name="T8" fmla="*/ 96 w 96"/>
                <a:gd name="T9" fmla="*/ 9 h 144"/>
                <a:gd name="T10" fmla="*/ 96 w 96"/>
                <a:gd name="T11" fmla="*/ 5 h 144"/>
                <a:gd name="T12" fmla="*/ 48 w 96"/>
                <a:gd name="T13" fmla="*/ 0 h 1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6"/>
                <a:gd name="T22" fmla="*/ 0 h 144"/>
                <a:gd name="T23" fmla="*/ 96 w 96"/>
                <a:gd name="T24" fmla="*/ 144 h 14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6" h="144">
                  <a:moveTo>
                    <a:pt x="48" y="0"/>
                  </a:moveTo>
                  <a:lnTo>
                    <a:pt x="0" y="48"/>
                  </a:lnTo>
                  <a:lnTo>
                    <a:pt x="0" y="96"/>
                  </a:lnTo>
                  <a:lnTo>
                    <a:pt x="48" y="144"/>
                  </a:lnTo>
                  <a:lnTo>
                    <a:pt x="96" y="96"/>
                  </a:lnTo>
                  <a:lnTo>
                    <a:pt x="96" y="4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24" name="Text Box 6"/>
            <p:cNvSpPr txBox="1">
              <a:spLocks noChangeArrowheads="1"/>
            </p:cNvSpPr>
            <p:nvPr/>
          </p:nvSpPr>
          <p:spPr bwMode="auto">
            <a:xfrm>
              <a:off x="3118" y="1579"/>
              <a:ext cx="576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>
                  <a:latin typeface="Arial" charset="0"/>
                </a:rPr>
                <a:t>Year Two</a:t>
              </a:r>
            </a:p>
          </p:txBody>
        </p:sp>
        <p:sp>
          <p:nvSpPr>
            <p:cNvPr id="86025" name="Text Box 7"/>
            <p:cNvSpPr txBox="1">
              <a:spLocks noChangeArrowheads="1"/>
            </p:cNvSpPr>
            <p:nvPr/>
          </p:nvSpPr>
          <p:spPr bwMode="auto">
            <a:xfrm>
              <a:off x="3121" y="1729"/>
              <a:ext cx="672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>
                  <a:latin typeface="Arial" charset="0"/>
                </a:rPr>
                <a:t>Year Three</a:t>
              </a:r>
            </a:p>
          </p:txBody>
        </p:sp>
        <p:sp>
          <p:nvSpPr>
            <p:cNvPr id="86026" name="Text Box 8"/>
            <p:cNvSpPr txBox="1">
              <a:spLocks noChangeArrowheads="1"/>
            </p:cNvSpPr>
            <p:nvPr/>
          </p:nvSpPr>
          <p:spPr bwMode="auto">
            <a:xfrm>
              <a:off x="3123" y="1871"/>
              <a:ext cx="624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>
                  <a:latin typeface="Arial" charset="0"/>
                </a:rPr>
                <a:t>Year Four</a:t>
              </a:r>
            </a:p>
          </p:txBody>
        </p:sp>
        <p:sp>
          <p:nvSpPr>
            <p:cNvPr id="86027" name="Text Box 9"/>
            <p:cNvSpPr txBox="1">
              <a:spLocks noChangeArrowheads="1"/>
            </p:cNvSpPr>
            <p:nvPr/>
          </p:nvSpPr>
          <p:spPr bwMode="auto">
            <a:xfrm>
              <a:off x="3123" y="2011"/>
              <a:ext cx="576" cy="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>
                  <a:latin typeface="Arial" charset="0"/>
                </a:rPr>
                <a:t>Year Five</a:t>
              </a:r>
            </a:p>
          </p:txBody>
        </p:sp>
        <p:sp>
          <p:nvSpPr>
            <p:cNvPr id="86028" name="Text Box 10"/>
            <p:cNvSpPr txBox="1">
              <a:spLocks noChangeArrowheads="1"/>
            </p:cNvSpPr>
            <p:nvPr/>
          </p:nvSpPr>
          <p:spPr bwMode="auto">
            <a:xfrm>
              <a:off x="2880" y="1196"/>
              <a:ext cx="738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 u="sng">
                  <a:latin typeface="Arial" charset="0"/>
                </a:rPr>
                <a:t>Five-Year Panel:</a:t>
              </a:r>
            </a:p>
          </p:txBody>
        </p:sp>
        <p:sp>
          <p:nvSpPr>
            <p:cNvPr id="86029" name="Freeform 11"/>
            <p:cNvSpPr>
              <a:spLocks/>
            </p:cNvSpPr>
            <p:nvPr/>
          </p:nvSpPr>
          <p:spPr bwMode="auto">
            <a:xfrm>
              <a:off x="3026" y="1603"/>
              <a:ext cx="96" cy="112"/>
            </a:xfrm>
            <a:custGeom>
              <a:avLst/>
              <a:gdLst>
                <a:gd name="T0" fmla="*/ 48 w 96"/>
                <a:gd name="T1" fmla="*/ 0 h 144"/>
                <a:gd name="T2" fmla="*/ 0 w 96"/>
                <a:gd name="T3" fmla="*/ 5 h 144"/>
                <a:gd name="T4" fmla="*/ 0 w 96"/>
                <a:gd name="T5" fmla="*/ 9 h 144"/>
                <a:gd name="T6" fmla="*/ 48 w 96"/>
                <a:gd name="T7" fmla="*/ 15 h 144"/>
                <a:gd name="T8" fmla="*/ 96 w 96"/>
                <a:gd name="T9" fmla="*/ 9 h 144"/>
                <a:gd name="T10" fmla="*/ 96 w 96"/>
                <a:gd name="T11" fmla="*/ 5 h 144"/>
                <a:gd name="T12" fmla="*/ 48 w 96"/>
                <a:gd name="T13" fmla="*/ 0 h 1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6"/>
                <a:gd name="T22" fmla="*/ 0 h 144"/>
                <a:gd name="T23" fmla="*/ 96 w 96"/>
                <a:gd name="T24" fmla="*/ 144 h 14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6" h="144">
                  <a:moveTo>
                    <a:pt x="48" y="0"/>
                  </a:moveTo>
                  <a:lnTo>
                    <a:pt x="0" y="48"/>
                  </a:lnTo>
                  <a:lnTo>
                    <a:pt x="0" y="96"/>
                  </a:lnTo>
                  <a:lnTo>
                    <a:pt x="48" y="144"/>
                  </a:lnTo>
                  <a:lnTo>
                    <a:pt x="96" y="96"/>
                  </a:lnTo>
                  <a:lnTo>
                    <a:pt x="96" y="4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CC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30" name="Freeform 12"/>
            <p:cNvSpPr>
              <a:spLocks/>
            </p:cNvSpPr>
            <p:nvPr/>
          </p:nvSpPr>
          <p:spPr bwMode="auto">
            <a:xfrm>
              <a:off x="3026" y="1747"/>
              <a:ext cx="96" cy="112"/>
            </a:xfrm>
            <a:custGeom>
              <a:avLst/>
              <a:gdLst>
                <a:gd name="T0" fmla="*/ 48 w 96"/>
                <a:gd name="T1" fmla="*/ 0 h 144"/>
                <a:gd name="T2" fmla="*/ 0 w 96"/>
                <a:gd name="T3" fmla="*/ 5 h 144"/>
                <a:gd name="T4" fmla="*/ 0 w 96"/>
                <a:gd name="T5" fmla="*/ 9 h 144"/>
                <a:gd name="T6" fmla="*/ 48 w 96"/>
                <a:gd name="T7" fmla="*/ 15 h 144"/>
                <a:gd name="T8" fmla="*/ 96 w 96"/>
                <a:gd name="T9" fmla="*/ 9 h 144"/>
                <a:gd name="T10" fmla="*/ 96 w 96"/>
                <a:gd name="T11" fmla="*/ 5 h 144"/>
                <a:gd name="T12" fmla="*/ 48 w 96"/>
                <a:gd name="T13" fmla="*/ 0 h 1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6"/>
                <a:gd name="T22" fmla="*/ 0 h 144"/>
                <a:gd name="T23" fmla="*/ 96 w 96"/>
                <a:gd name="T24" fmla="*/ 144 h 14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6" h="144">
                  <a:moveTo>
                    <a:pt x="48" y="0"/>
                  </a:moveTo>
                  <a:lnTo>
                    <a:pt x="0" y="48"/>
                  </a:lnTo>
                  <a:lnTo>
                    <a:pt x="0" y="96"/>
                  </a:lnTo>
                  <a:lnTo>
                    <a:pt x="48" y="144"/>
                  </a:lnTo>
                  <a:lnTo>
                    <a:pt x="96" y="96"/>
                  </a:lnTo>
                  <a:lnTo>
                    <a:pt x="96" y="4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CC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31" name="Freeform 13"/>
            <p:cNvSpPr>
              <a:spLocks/>
            </p:cNvSpPr>
            <p:nvPr/>
          </p:nvSpPr>
          <p:spPr bwMode="auto">
            <a:xfrm>
              <a:off x="3026" y="1891"/>
              <a:ext cx="96" cy="112"/>
            </a:xfrm>
            <a:custGeom>
              <a:avLst/>
              <a:gdLst>
                <a:gd name="T0" fmla="*/ 48 w 96"/>
                <a:gd name="T1" fmla="*/ 0 h 144"/>
                <a:gd name="T2" fmla="*/ 0 w 96"/>
                <a:gd name="T3" fmla="*/ 5 h 144"/>
                <a:gd name="T4" fmla="*/ 0 w 96"/>
                <a:gd name="T5" fmla="*/ 9 h 144"/>
                <a:gd name="T6" fmla="*/ 48 w 96"/>
                <a:gd name="T7" fmla="*/ 15 h 144"/>
                <a:gd name="T8" fmla="*/ 96 w 96"/>
                <a:gd name="T9" fmla="*/ 9 h 144"/>
                <a:gd name="T10" fmla="*/ 96 w 96"/>
                <a:gd name="T11" fmla="*/ 5 h 144"/>
                <a:gd name="T12" fmla="*/ 48 w 96"/>
                <a:gd name="T13" fmla="*/ 0 h 1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6"/>
                <a:gd name="T22" fmla="*/ 0 h 144"/>
                <a:gd name="T23" fmla="*/ 96 w 96"/>
                <a:gd name="T24" fmla="*/ 144 h 14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6" h="144">
                  <a:moveTo>
                    <a:pt x="48" y="0"/>
                  </a:moveTo>
                  <a:lnTo>
                    <a:pt x="0" y="48"/>
                  </a:lnTo>
                  <a:lnTo>
                    <a:pt x="0" y="96"/>
                  </a:lnTo>
                  <a:lnTo>
                    <a:pt x="48" y="144"/>
                  </a:lnTo>
                  <a:lnTo>
                    <a:pt x="96" y="96"/>
                  </a:lnTo>
                  <a:lnTo>
                    <a:pt x="96" y="4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32" name="Freeform 14"/>
            <p:cNvSpPr>
              <a:spLocks/>
            </p:cNvSpPr>
            <p:nvPr/>
          </p:nvSpPr>
          <p:spPr bwMode="auto">
            <a:xfrm>
              <a:off x="3026" y="2035"/>
              <a:ext cx="96" cy="112"/>
            </a:xfrm>
            <a:custGeom>
              <a:avLst/>
              <a:gdLst>
                <a:gd name="T0" fmla="*/ 48 w 96"/>
                <a:gd name="T1" fmla="*/ 0 h 144"/>
                <a:gd name="T2" fmla="*/ 0 w 96"/>
                <a:gd name="T3" fmla="*/ 5 h 144"/>
                <a:gd name="T4" fmla="*/ 0 w 96"/>
                <a:gd name="T5" fmla="*/ 9 h 144"/>
                <a:gd name="T6" fmla="*/ 48 w 96"/>
                <a:gd name="T7" fmla="*/ 15 h 144"/>
                <a:gd name="T8" fmla="*/ 96 w 96"/>
                <a:gd name="T9" fmla="*/ 9 h 144"/>
                <a:gd name="T10" fmla="*/ 96 w 96"/>
                <a:gd name="T11" fmla="*/ 5 h 144"/>
                <a:gd name="T12" fmla="*/ 48 w 96"/>
                <a:gd name="T13" fmla="*/ 0 h 1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6"/>
                <a:gd name="T22" fmla="*/ 0 h 144"/>
                <a:gd name="T23" fmla="*/ 96 w 96"/>
                <a:gd name="T24" fmla="*/ 144 h 14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6" h="144">
                  <a:moveTo>
                    <a:pt x="48" y="0"/>
                  </a:moveTo>
                  <a:lnTo>
                    <a:pt x="0" y="48"/>
                  </a:lnTo>
                  <a:lnTo>
                    <a:pt x="0" y="96"/>
                  </a:lnTo>
                  <a:lnTo>
                    <a:pt x="48" y="144"/>
                  </a:lnTo>
                  <a:lnTo>
                    <a:pt x="96" y="96"/>
                  </a:lnTo>
                  <a:lnTo>
                    <a:pt x="96" y="4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33" name="Text Box 15"/>
            <p:cNvSpPr txBox="1">
              <a:spLocks noChangeArrowheads="1"/>
            </p:cNvSpPr>
            <p:nvPr/>
          </p:nvSpPr>
          <p:spPr bwMode="auto">
            <a:xfrm>
              <a:off x="3120" y="1440"/>
              <a:ext cx="538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>
                  <a:latin typeface="Arial" charset="0"/>
                </a:rPr>
                <a:t>Year One</a:t>
              </a:r>
            </a:p>
          </p:txBody>
        </p:sp>
      </p:grpSp>
      <p:graphicFrame>
        <p:nvGraphicFramePr>
          <p:cNvPr id="86019" name="Object 2"/>
          <p:cNvGraphicFramePr>
            <a:graphicFrameLocks noChangeAspect="1"/>
          </p:cNvGraphicFramePr>
          <p:nvPr/>
        </p:nvGraphicFramePr>
        <p:xfrm>
          <a:off x="228600" y="1066800"/>
          <a:ext cx="4097338" cy="338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63" name="Bitmap Image" r:id="rId5" imgW="3254022" imgH="2690093" progId="Paint.Picture">
                  <p:embed/>
                </p:oleObj>
              </mc:Choice>
              <mc:Fallback>
                <p:oleObj name="Bitmap Image" r:id="rId5" imgW="3254022" imgH="2690093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066800"/>
                        <a:ext cx="4097338" cy="338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020" name="Rectangle 17"/>
          <p:cNvSpPr>
            <a:spLocks noChangeArrowheads="1"/>
          </p:cNvSpPr>
          <p:nvPr/>
        </p:nvSpPr>
        <p:spPr bwMode="auto">
          <a:xfrm>
            <a:off x="0" y="152400"/>
            <a:ext cx="90551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400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USDA Forest Service FIA Plots</a:t>
            </a:r>
          </a:p>
        </p:txBody>
      </p:sp>
      <p:sp>
        <p:nvSpPr>
          <p:cNvPr id="86021" name="Text Box 18"/>
          <p:cNvSpPr txBox="1">
            <a:spLocks noChangeArrowheads="1"/>
          </p:cNvSpPr>
          <p:nvPr/>
        </p:nvSpPr>
        <p:spPr bwMode="auto">
          <a:xfrm>
            <a:off x="212725" y="4435475"/>
            <a:ext cx="4587875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3200">
                <a:latin typeface="Arial Rounded MT Bold"/>
                <a:cs typeface="Arial Rounded MT Bold"/>
              </a:rPr>
              <a:t> </a:t>
            </a:r>
            <a:r>
              <a:rPr lang="en-US" sz="2800">
                <a:latin typeface="Arial Rounded MT Bold"/>
                <a:cs typeface="Arial Rounded MT Bold"/>
              </a:rPr>
              <a:t>6000 acre grid cells</a:t>
            </a:r>
          </a:p>
          <a:p>
            <a:pPr eaLnBrk="1" hangingPunct="1">
              <a:buFontTx/>
              <a:buChar char="•"/>
            </a:pPr>
            <a:r>
              <a:rPr lang="en-US" sz="2800">
                <a:latin typeface="Arial Rounded MT Bold"/>
                <a:cs typeface="Arial Rounded MT Bold"/>
              </a:rPr>
              <a:t> 1 plot per grid cell</a:t>
            </a:r>
          </a:p>
          <a:p>
            <a:pPr eaLnBrk="1" hangingPunct="1">
              <a:buFontTx/>
              <a:buChar char="•"/>
            </a:pPr>
            <a:r>
              <a:rPr lang="en-US" sz="2800">
                <a:latin typeface="Arial Rounded MT Bold"/>
                <a:cs typeface="Arial Rounded MT Bold"/>
              </a:rPr>
              <a:t> &gt;800K plots</a:t>
            </a:r>
          </a:p>
          <a:p>
            <a:pPr eaLnBrk="1" hangingPunct="1">
              <a:buFontTx/>
              <a:buChar char="•"/>
            </a:pPr>
            <a:r>
              <a:rPr lang="en-US" sz="2800">
                <a:latin typeface="Arial Rounded MT Bold"/>
                <a:cs typeface="Arial Rounded MT Bold"/>
              </a:rPr>
              <a:t> each plot visited every 5 (east) or 10 (west) years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400" y="888271"/>
            <a:ext cx="4546600" cy="594412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04800" y="0"/>
            <a:ext cx="85344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9pPr>
          </a:lstStyle>
          <a:p>
            <a:pPr>
              <a:defRPr/>
            </a:pPr>
            <a:r>
              <a:rPr lang="en-US" sz="5400" dirty="0" smtClean="0">
                <a:latin typeface="Arial Rounded MT Bold"/>
                <a:ea typeface="ＭＳ Ｐゴシック" charset="0"/>
                <a:cs typeface="Arial Rounded MT Bold"/>
              </a:rPr>
              <a:t>Disturbance Patterns </a:t>
            </a:r>
            <a:endParaRPr lang="en-US" sz="5400" dirty="0">
              <a:latin typeface="Arial Rounded MT Bold"/>
              <a:ea typeface="ＭＳ Ｐゴシック" charset="0"/>
              <a:cs typeface="Arial Rounded MT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0000" y="884535"/>
            <a:ext cx="2267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Pan et al (2011a)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8900" y="1346200"/>
            <a:ext cx="4495800" cy="51181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dirty="0" smtClean="0">
                <a:latin typeface="Arial Rounded MT Bold"/>
                <a:ea typeface="ＭＳ Ｐゴシック" charset="0"/>
                <a:cs typeface="Arial Rounded MT Bold"/>
              </a:rPr>
              <a:t>Reconstructed clearing, </a:t>
            </a:r>
            <a:r>
              <a:rPr lang="en-US" dirty="0" err="1" smtClean="0">
                <a:latin typeface="Arial Rounded MT Bold"/>
                <a:ea typeface="ＭＳ Ｐゴシック" charset="0"/>
                <a:cs typeface="Arial Rounded MT Bold"/>
              </a:rPr>
              <a:t>fuelwood</a:t>
            </a:r>
            <a:r>
              <a:rPr lang="en-US" dirty="0" smtClean="0">
                <a:latin typeface="Arial Rounded MT Bold"/>
                <a:ea typeface="ＭＳ Ｐゴシック" charset="0"/>
                <a:cs typeface="Arial Rounded MT Bold"/>
              </a:rPr>
              <a:t>, and pulp &amp; paper production in North America over 300 years</a:t>
            </a:r>
          </a:p>
          <a:p>
            <a:r>
              <a:rPr lang="en-US" dirty="0" err="1" smtClean="0">
                <a:latin typeface="Arial Rounded MT Bold"/>
                <a:ea typeface="ＭＳ Ｐゴシック" charset="0"/>
                <a:cs typeface="Arial Rounded MT Bold"/>
              </a:rPr>
              <a:t>Fuelwood</a:t>
            </a:r>
            <a:r>
              <a:rPr lang="en-US" dirty="0" smtClean="0">
                <a:latin typeface="Arial Rounded MT Bold"/>
                <a:ea typeface="ＭＳ Ｐゴシック" charset="0"/>
                <a:cs typeface="Arial Rounded MT Bold"/>
              </a:rPr>
              <a:t> and farm clearing peaked around 1850</a:t>
            </a:r>
          </a:p>
          <a:p>
            <a:r>
              <a:rPr lang="en-US" dirty="0" smtClean="0">
                <a:latin typeface="Arial Rounded MT Bold"/>
                <a:ea typeface="ＭＳ Ｐゴシック" charset="0"/>
                <a:cs typeface="Arial Rounded MT Bold"/>
              </a:rPr>
              <a:t>Lumber and paper production peaked about 1900</a:t>
            </a:r>
          </a:p>
          <a:p>
            <a:endParaRPr lang="en-US" dirty="0" smtClean="0">
              <a:latin typeface="Arial Rounded MT Bold"/>
              <a:ea typeface="ＭＳ Ｐゴシック" charset="0"/>
              <a:cs typeface="Arial Rounded MT Bold"/>
            </a:endParaRPr>
          </a:p>
          <a:p>
            <a:endParaRPr lang="en-US" dirty="0">
              <a:latin typeface="Arial Rounded MT Bold"/>
              <a:ea typeface="ＭＳ Ｐゴシック" charset="0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295739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-76200"/>
            <a:ext cx="3886200" cy="387040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8100" y="127000"/>
            <a:ext cx="5257800" cy="22733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9pPr>
          </a:lstStyle>
          <a:p>
            <a:pPr>
              <a:defRPr/>
            </a:pPr>
            <a:r>
              <a:rPr lang="en-US" sz="6600" dirty="0" smtClean="0">
                <a:latin typeface="Arial Rounded MT Bold"/>
                <a:ea typeface="ＭＳ Ｐゴシック" charset="0"/>
                <a:cs typeface="Arial Rounded MT Bold"/>
              </a:rPr>
              <a:t>Disturbance Patterns </a:t>
            </a:r>
            <a:endParaRPr lang="en-US" sz="6600" dirty="0">
              <a:latin typeface="Arial Rounded MT Bold"/>
              <a:ea typeface="ＭＳ Ｐゴシック" charset="0"/>
              <a:cs typeface="Arial Rounded MT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3200" y="2306935"/>
            <a:ext cx="2267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Pan et al (2011a)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794000"/>
            <a:ext cx="7008483" cy="406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43700" y="3797300"/>
            <a:ext cx="24511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PNW and SE forests are young</a:t>
            </a:r>
            <a:endParaRPr lang="en-US" sz="20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  <a:p>
            <a:pPr>
              <a:spcBef>
                <a:spcPts val="1200"/>
              </a:spcBef>
            </a:pPr>
            <a:r>
              <a:rPr lang="en-US" sz="2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NE forests are intermediate </a:t>
            </a:r>
          </a:p>
          <a:p>
            <a:pPr>
              <a:spcBef>
                <a:spcPts val="1200"/>
              </a:spcBef>
            </a:pPr>
            <a:r>
              <a:rPr lang="en-US" sz="2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Canadian patterns are complicated!</a:t>
            </a:r>
          </a:p>
          <a:p>
            <a:pPr>
              <a:spcBef>
                <a:spcPts val="1200"/>
              </a:spcBef>
            </a:pPr>
            <a:r>
              <a:rPr lang="en-US" sz="2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BC forests are old</a:t>
            </a:r>
            <a:endParaRPr lang="en-US" sz="20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129384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7435"/>
            <a:ext cx="9107703" cy="397726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14300" y="12700"/>
            <a:ext cx="9029700" cy="1752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9pPr>
          </a:lstStyle>
          <a:p>
            <a:pPr>
              <a:defRPr/>
            </a:pPr>
            <a:r>
              <a:rPr lang="en-US" sz="6600" dirty="0" smtClean="0">
                <a:latin typeface="Arial Rounded MT Bold"/>
                <a:ea typeface="ＭＳ Ｐゴシック" charset="0"/>
                <a:cs typeface="Arial Rounded MT Bold"/>
              </a:rPr>
              <a:t>Disturbance, Recovery, and NEP</a:t>
            </a:r>
            <a:endParaRPr lang="en-US" sz="6600" dirty="0">
              <a:latin typeface="Arial Rounded MT Bold"/>
              <a:ea typeface="ＭＳ Ｐゴシック" charset="0"/>
              <a:cs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00500" y="5431135"/>
            <a:ext cx="2267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Pan et al (2011a)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0800" y="5842000"/>
            <a:ext cx="9144000" cy="9271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dirty="0" smtClean="0">
                <a:latin typeface="Arial Rounded MT Bold"/>
                <a:ea typeface="ＭＳ Ｐゴシック" charset="0"/>
                <a:cs typeface="Arial Rounded MT Bold"/>
              </a:rPr>
              <a:t>Decades of carbon loss following disturbance, decades of slow carbon gain, eventual equilibration</a:t>
            </a:r>
          </a:p>
          <a:p>
            <a:endParaRPr lang="en-US" dirty="0">
              <a:latin typeface="Arial Rounded MT Bold"/>
              <a:ea typeface="ＭＳ Ｐゴシック" charset="0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462093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2743200" cy="1066800"/>
          </a:xfrm>
        </p:spPr>
        <p:txBody>
          <a:bodyPr/>
          <a:lstStyle/>
          <a:p>
            <a:pPr>
              <a:defRPr/>
            </a:pPr>
            <a:r>
              <a:rPr lang="en-US" sz="6600">
                <a:latin typeface="Comic Sans MS" charset="0"/>
                <a:ea typeface="ＭＳ Ｐゴシック" charset="0"/>
                <a:cs typeface="ＭＳ Ｐゴシック" charset="0"/>
              </a:rPr>
              <a:t>Bugs!</a:t>
            </a:r>
          </a:p>
        </p:txBody>
      </p:sp>
      <p:sp>
        <p:nvSpPr>
          <p:cNvPr id="78850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2743200" cy="4953000"/>
          </a:xfrm>
        </p:spPr>
        <p:txBody>
          <a:bodyPr/>
          <a:lstStyle/>
          <a:p>
            <a:endParaRPr lang="en-US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885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0" y="1295400"/>
            <a:ext cx="58801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0"/>
            <a:ext cx="57912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8686800" cy="573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400" dirty="0">
                <a:latin typeface="Arial Rounded MT Bold"/>
                <a:ea typeface="ＭＳ Ｐゴシック" charset="0"/>
                <a:cs typeface="Arial Rounded MT Bold"/>
              </a:rPr>
              <a:t>A Decadal Phenomenon</a:t>
            </a:r>
          </a:p>
        </p:txBody>
      </p:sp>
      <p:sp>
        <p:nvSpPr>
          <p:cNvPr id="79875" name="Content Placeholder 2"/>
          <p:cNvSpPr>
            <a:spLocks noGrp="1"/>
          </p:cNvSpPr>
          <p:nvPr>
            <p:ph idx="1"/>
          </p:nvPr>
        </p:nvSpPr>
        <p:spPr>
          <a:xfrm>
            <a:off x="4495800" y="3810000"/>
            <a:ext cx="4495800" cy="2895600"/>
          </a:xfrm>
          <a:solidFill>
            <a:schemeClr val="bg1"/>
          </a:solidFill>
        </p:spPr>
        <p:txBody>
          <a:bodyPr/>
          <a:lstStyle/>
          <a:p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Fires related to drought in 2002</a:t>
            </a:r>
          </a:p>
          <a:p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Beetle outbreak peaked about 2006</a:t>
            </a:r>
          </a:p>
          <a:p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About 0.3 </a:t>
            </a:r>
            <a:r>
              <a:rPr lang="en-US" dirty="0" err="1">
                <a:latin typeface="Arial Rounded MT Bold"/>
                <a:ea typeface="ＭＳ Ｐゴシック" charset="0"/>
                <a:cs typeface="Arial Rounded MT Bold"/>
              </a:rPr>
              <a:t>GtC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lost over 20 years</a:t>
            </a:r>
          </a:p>
          <a:p>
            <a:endParaRPr lang="en-US" dirty="0">
              <a:latin typeface="Arial Rounded MT Bold"/>
              <a:ea typeface="ＭＳ Ｐゴシック" charset="0"/>
              <a:cs typeface="Arial Rounded MT Bold"/>
            </a:endParaRPr>
          </a:p>
          <a:p>
            <a:endParaRPr lang="en-US" dirty="0">
              <a:latin typeface="Arial Rounded MT Bold"/>
              <a:ea typeface="ＭＳ Ｐゴシック" charset="0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47900"/>
            <a:ext cx="9168400" cy="46101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14300" y="12700"/>
            <a:ext cx="9029700" cy="1752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9pPr>
          </a:lstStyle>
          <a:p>
            <a:pPr>
              <a:defRPr/>
            </a:pPr>
            <a:r>
              <a:rPr lang="en-US" sz="6600" dirty="0" smtClean="0">
                <a:latin typeface="Arial Rounded MT Bold"/>
                <a:ea typeface="ＭＳ Ｐゴシック" charset="0"/>
                <a:cs typeface="Arial Rounded MT Bold"/>
              </a:rPr>
              <a:t>Global Forest Carbon Sources and Sinks</a:t>
            </a:r>
            <a:endParaRPr lang="en-US" sz="6600" dirty="0">
              <a:latin typeface="Arial Rounded MT Bold"/>
              <a:ea typeface="ＭＳ Ｐゴシック" charset="0"/>
              <a:cs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61000" y="5278735"/>
            <a:ext cx="2267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Pan et al (2011b)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322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457200" y="152400"/>
            <a:ext cx="8153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Factors controlling plant respiration</a:t>
            </a:r>
          </a:p>
        </p:txBody>
      </p:sp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2209800" y="1066800"/>
            <a:ext cx="426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800">
                <a:latin typeface="Arial Rounded MT Bold"/>
                <a:cs typeface="Arial Rounded MT Bold"/>
              </a:rPr>
              <a:t>NPP = GPP - R</a:t>
            </a:r>
            <a:r>
              <a:rPr lang="en-US" sz="2800" baseline="-25000">
                <a:latin typeface="Arial Rounded MT Bold"/>
                <a:cs typeface="Arial Rounded MT Bold"/>
              </a:rPr>
              <a:t>a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228600" y="1828800"/>
            <a:ext cx="88392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AutoNum type="arabicPeriod"/>
            </a:pPr>
            <a:r>
              <a:rPr lang="en-US" sz="2800">
                <a:latin typeface="Arial Rounded MT Bold"/>
                <a:cs typeface="Arial Rounded MT Bold"/>
              </a:rPr>
              <a:t>Tissue N -- protein turnover; 6% replaced daily</a:t>
            </a:r>
          </a:p>
          <a:p>
            <a:pPr>
              <a:buFont typeface="Comic Sans MS" charset="0"/>
              <a:buAutoNum type="arabicPeriod"/>
            </a:pPr>
            <a:r>
              <a:rPr lang="en-US" sz="2800">
                <a:latin typeface="Arial Rounded MT Bold"/>
                <a:cs typeface="Arial Rounded MT Bold"/>
              </a:rPr>
              <a:t>Temperature -- increased protein and membrane turnover at higher temperatures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381000" y="3581400"/>
            <a:ext cx="83820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>
                <a:latin typeface="Arial Rounded MT Bold"/>
                <a:cs typeface="Arial Rounded MT Bold"/>
              </a:rPr>
              <a:t>GPP and R</a:t>
            </a:r>
            <a:r>
              <a:rPr lang="en-US" sz="2800" baseline="-25000">
                <a:latin typeface="Arial Rounded MT Bold"/>
                <a:cs typeface="Arial Rounded MT Bold"/>
              </a:rPr>
              <a:t>a</a:t>
            </a:r>
            <a:r>
              <a:rPr lang="en-US" sz="2800">
                <a:latin typeface="Arial Rounded MT Bold"/>
                <a:cs typeface="Arial Rounded MT Bold"/>
              </a:rPr>
              <a:t> generally related, </a:t>
            </a:r>
            <a:br>
              <a:rPr lang="en-US" sz="2800">
                <a:latin typeface="Arial Rounded MT Bold"/>
                <a:cs typeface="Arial Rounded MT Bold"/>
              </a:rPr>
            </a:br>
            <a:r>
              <a:rPr lang="en-US" sz="2800">
                <a:latin typeface="Arial Rounded MT Bold"/>
                <a:cs typeface="Arial Rounded MT Bold"/>
              </a:rPr>
              <a:t>so NPP and GPP are proportional</a:t>
            </a:r>
          </a:p>
          <a:p>
            <a:pPr>
              <a:buFont typeface="Times" charset="0"/>
              <a:buNone/>
            </a:pPr>
            <a:endParaRPr lang="en-US" sz="2800">
              <a:latin typeface="Arial Rounded MT Bold"/>
              <a:cs typeface="Arial Rounded MT Bold"/>
            </a:endParaRPr>
          </a:p>
          <a:p>
            <a:pPr>
              <a:buFont typeface="Times" charset="0"/>
              <a:buNone/>
            </a:pPr>
            <a:r>
              <a:rPr lang="en-US" sz="2800">
                <a:latin typeface="Arial Rounded MT Bold"/>
                <a:cs typeface="Arial Rounded MT Bold"/>
              </a:rPr>
              <a:t>However, at high temperatures, GPP may be maintained or inhibited, while R</a:t>
            </a:r>
            <a:r>
              <a:rPr lang="en-US" sz="2800" baseline="-25000">
                <a:latin typeface="Arial Rounded MT Bold"/>
                <a:cs typeface="Arial Rounded MT Bold"/>
              </a:rPr>
              <a:t>plant</a:t>
            </a:r>
            <a:r>
              <a:rPr lang="en-US" sz="2800">
                <a:latin typeface="Arial Rounded MT Bold"/>
                <a:cs typeface="Arial Rounded MT Bold"/>
              </a:rPr>
              <a:t> increases. NPP/GPP decreases.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1" name="Group 178"/>
          <p:cNvGrpSpPr>
            <a:grpSpLocks/>
          </p:cNvGrpSpPr>
          <p:nvPr/>
        </p:nvGrpSpPr>
        <p:grpSpPr bwMode="auto">
          <a:xfrm>
            <a:off x="161925" y="1676400"/>
            <a:ext cx="4379913" cy="4106863"/>
            <a:chOff x="102" y="1056"/>
            <a:chExt cx="2759" cy="2587"/>
          </a:xfrm>
        </p:grpSpPr>
        <p:sp>
          <p:nvSpPr>
            <p:cNvPr id="25604" name="Rectangle 3"/>
            <p:cNvSpPr>
              <a:spLocks noChangeArrowheads="1"/>
            </p:cNvSpPr>
            <p:nvPr/>
          </p:nvSpPr>
          <p:spPr bwMode="auto">
            <a:xfrm>
              <a:off x="573" y="1116"/>
              <a:ext cx="2156" cy="208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5" name="Line 4"/>
            <p:cNvSpPr>
              <a:spLocks noChangeShapeType="1"/>
            </p:cNvSpPr>
            <p:nvPr/>
          </p:nvSpPr>
          <p:spPr bwMode="auto">
            <a:xfrm>
              <a:off x="638" y="3190"/>
              <a:ext cx="215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6" name="Line 5"/>
            <p:cNvSpPr>
              <a:spLocks noChangeShapeType="1"/>
            </p:cNvSpPr>
            <p:nvPr/>
          </p:nvSpPr>
          <p:spPr bwMode="auto">
            <a:xfrm>
              <a:off x="645" y="1109"/>
              <a:ext cx="215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7" name="Line 6"/>
            <p:cNvSpPr>
              <a:spLocks noChangeShapeType="1"/>
            </p:cNvSpPr>
            <p:nvPr/>
          </p:nvSpPr>
          <p:spPr bwMode="auto">
            <a:xfrm flipV="1">
              <a:off x="638" y="1109"/>
              <a:ext cx="1" cy="208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8" name="Line 7"/>
            <p:cNvSpPr>
              <a:spLocks noChangeShapeType="1"/>
            </p:cNvSpPr>
            <p:nvPr/>
          </p:nvSpPr>
          <p:spPr bwMode="auto">
            <a:xfrm flipV="1">
              <a:off x="2794" y="1109"/>
              <a:ext cx="1" cy="208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9" name="Line 8"/>
            <p:cNvSpPr>
              <a:spLocks noChangeShapeType="1"/>
            </p:cNvSpPr>
            <p:nvPr/>
          </p:nvSpPr>
          <p:spPr bwMode="auto">
            <a:xfrm>
              <a:off x="628" y="3190"/>
              <a:ext cx="3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0" name="Line 9"/>
            <p:cNvSpPr>
              <a:spLocks noChangeShapeType="1"/>
            </p:cNvSpPr>
            <p:nvPr/>
          </p:nvSpPr>
          <p:spPr bwMode="auto">
            <a:xfrm>
              <a:off x="608" y="3103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1" name="Line 10"/>
            <p:cNvSpPr>
              <a:spLocks noChangeShapeType="1"/>
            </p:cNvSpPr>
            <p:nvPr/>
          </p:nvSpPr>
          <p:spPr bwMode="auto">
            <a:xfrm>
              <a:off x="608" y="3026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2" name="Line 11"/>
            <p:cNvSpPr>
              <a:spLocks noChangeShapeType="1"/>
            </p:cNvSpPr>
            <p:nvPr/>
          </p:nvSpPr>
          <p:spPr bwMode="auto">
            <a:xfrm>
              <a:off x="608" y="2940"/>
              <a:ext cx="3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3" name="Line 12"/>
            <p:cNvSpPr>
              <a:spLocks noChangeShapeType="1"/>
            </p:cNvSpPr>
            <p:nvPr/>
          </p:nvSpPr>
          <p:spPr bwMode="auto">
            <a:xfrm>
              <a:off x="608" y="2863"/>
              <a:ext cx="3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4" name="Line 13"/>
            <p:cNvSpPr>
              <a:spLocks noChangeShapeType="1"/>
            </p:cNvSpPr>
            <p:nvPr/>
          </p:nvSpPr>
          <p:spPr bwMode="auto">
            <a:xfrm>
              <a:off x="608" y="2776"/>
              <a:ext cx="3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5" name="Line 14"/>
            <p:cNvSpPr>
              <a:spLocks noChangeShapeType="1"/>
            </p:cNvSpPr>
            <p:nvPr/>
          </p:nvSpPr>
          <p:spPr bwMode="auto">
            <a:xfrm>
              <a:off x="608" y="2689"/>
              <a:ext cx="3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6" name="Line 15"/>
            <p:cNvSpPr>
              <a:spLocks noChangeShapeType="1"/>
            </p:cNvSpPr>
            <p:nvPr/>
          </p:nvSpPr>
          <p:spPr bwMode="auto">
            <a:xfrm>
              <a:off x="608" y="2612"/>
              <a:ext cx="3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7" name="Line 16"/>
            <p:cNvSpPr>
              <a:spLocks noChangeShapeType="1"/>
            </p:cNvSpPr>
            <p:nvPr/>
          </p:nvSpPr>
          <p:spPr bwMode="auto">
            <a:xfrm>
              <a:off x="608" y="2525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8" name="Line 17"/>
            <p:cNvSpPr>
              <a:spLocks noChangeShapeType="1"/>
            </p:cNvSpPr>
            <p:nvPr/>
          </p:nvSpPr>
          <p:spPr bwMode="auto">
            <a:xfrm>
              <a:off x="608" y="2439"/>
              <a:ext cx="3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9" name="Line 18"/>
            <p:cNvSpPr>
              <a:spLocks noChangeShapeType="1"/>
            </p:cNvSpPr>
            <p:nvPr/>
          </p:nvSpPr>
          <p:spPr bwMode="auto">
            <a:xfrm>
              <a:off x="608" y="2362"/>
              <a:ext cx="3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0" name="Line 19"/>
            <p:cNvSpPr>
              <a:spLocks noChangeShapeType="1"/>
            </p:cNvSpPr>
            <p:nvPr/>
          </p:nvSpPr>
          <p:spPr bwMode="auto">
            <a:xfrm>
              <a:off x="608" y="2275"/>
              <a:ext cx="3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1" name="Line 20"/>
            <p:cNvSpPr>
              <a:spLocks noChangeShapeType="1"/>
            </p:cNvSpPr>
            <p:nvPr/>
          </p:nvSpPr>
          <p:spPr bwMode="auto">
            <a:xfrm>
              <a:off x="608" y="2188"/>
              <a:ext cx="3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2" name="Line 21"/>
            <p:cNvSpPr>
              <a:spLocks noChangeShapeType="1"/>
            </p:cNvSpPr>
            <p:nvPr/>
          </p:nvSpPr>
          <p:spPr bwMode="auto">
            <a:xfrm>
              <a:off x="608" y="2111"/>
              <a:ext cx="3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3" name="Line 22"/>
            <p:cNvSpPr>
              <a:spLocks noChangeShapeType="1"/>
            </p:cNvSpPr>
            <p:nvPr/>
          </p:nvSpPr>
          <p:spPr bwMode="auto">
            <a:xfrm>
              <a:off x="608" y="2024"/>
              <a:ext cx="3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4" name="Line 23"/>
            <p:cNvSpPr>
              <a:spLocks noChangeShapeType="1"/>
            </p:cNvSpPr>
            <p:nvPr/>
          </p:nvSpPr>
          <p:spPr bwMode="auto">
            <a:xfrm>
              <a:off x="608" y="1947"/>
              <a:ext cx="3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5" name="Line 24"/>
            <p:cNvSpPr>
              <a:spLocks noChangeShapeType="1"/>
            </p:cNvSpPr>
            <p:nvPr/>
          </p:nvSpPr>
          <p:spPr bwMode="auto">
            <a:xfrm>
              <a:off x="608" y="1860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6" name="Line 25"/>
            <p:cNvSpPr>
              <a:spLocks noChangeShapeType="1"/>
            </p:cNvSpPr>
            <p:nvPr/>
          </p:nvSpPr>
          <p:spPr bwMode="auto">
            <a:xfrm>
              <a:off x="608" y="1774"/>
              <a:ext cx="3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7" name="Line 26"/>
            <p:cNvSpPr>
              <a:spLocks noChangeShapeType="1"/>
            </p:cNvSpPr>
            <p:nvPr/>
          </p:nvSpPr>
          <p:spPr bwMode="auto">
            <a:xfrm>
              <a:off x="608" y="1697"/>
              <a:ext cx="3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8" name="Line 27"/>
            <p:cNvSpPr>
              <a:spLocks noChangeShapeType="1"/>
            </p:cNvSpPr>
            <p:nvPr/>
          </p:nvSpPr>
          <p:spPr bwMode="auto">
            <a:xfrm>
              <a:off x="608" y="1610"/>
              <a:ext cx="3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9" name="Line 28"/>
            <p:cNvSpPr>
              <a:spLocks noChangeShapeType="1"/>
            </p:cNvSpPr>
            <p:nvPr/>
          </p:nvSpPr>
          <p:spPr bwMode="auto">
            <a:xfrm>
              <a:off x="608" y="1523"/>
              <a:ext cx="3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0" name="Line 29"/>
            <p:cNvSpPr>
              <a:spLocks noChangeShapeType="1"/>
            </p:cNvSpPr>
            <p:nvPr/>
          </p:nvSpPr>
          <p:spPr bwMode="auto">
            <a:xfrm>
              <a:off x="608" y="1446"/>
              <a:ext cx="3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1" name="Line 30"/>
            <p:cNvSpPr>
              <a:spLocks noChangeShapeType="1"/>
            </p:cNvSpPr>
            <p:nvPr/>
          </p:nvSpPr>
          <p:spPr bwMode="auto">
            <a:xfrm>
              <a:off x="608" y="1359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2" name="Line 31"/>
            <p:cNvSpPr>
              <a:spLocks noChangeShapeType="1"/>
            </p:cNvSpPr>
            <p:nvPr/>
          </p:nvSpPr>
          <p:spPr bwMode="auto">
            <a:xfrm>
              <a:off x="608" y="1273"/>
              <a:ext cx="3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3" name="Line 32"/>
            <p:cNvSpPr>
              <a:spLocks noChangeShapeType="1"/>
            </p:cNvSpPr>
            <p:nvPr/>
          </p:nvSpPr>
          <p:spPr bwMode="auto">
            <a:xfrm>
              <a:off x="608" y="1196"/>
              <a:ext cx="3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4" name="Line 33"/>
            <p:cNvSpPr>
              <a:spLocks noChangeShapeType="1"/>
            </p:cNvSpPr>
            <p:nvPr/>
          </p:nvSpPr>
          <p:spPr bwMode="auto">
            <a:xfrm>
              <a:off x="608" y="1109"/>
              <a:ext cx="3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5" name="Line 34"/>
            <p:cNvSpPr>
              <a:spLocks noChangeShapeType="1"/>
            </p:cNvSpPr>
            <p:nvPr/>
          </p:nvSpPr>
          <p:spPr bwMode="auto">
            <a:xfrm>
              <a:off x="598" y="3190"/>
              <a:ext cx="6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6" name="Line 35"/>
            <p:cNvSpPr>
              <a:spLocks noChangeShapeType="1"/>
            </p:cNvSpPr>
            <p:nvPr/>
          </p:nvSpPr>
          <p:spPr bwMode="auto">
            <a:xfrm>
              <a:off x="578" y="2776"/>
              <a:ext cx="6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7" name="Line 36"/>
            <p:cNvSpPr>
              <a:spLocks noChangeShapeType="1"/>
            </p:cNvSpPr>
            <p:nvPr/>
          </p:nvSpPr>
          <p:spPr bwMode="auto">
            <a:xfrm>
              <a:off x="578" y="2362"/>
              <a:ext cx="6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8" name="Line 37"/>
            <p:cNvSpPr>
              <a:spLocks noChangeShapeType="1"/>
            </p:cNvSpPr>
            <p:nvPr/>
          </p:nvSpPr>
          <p:spPr bwMode="auto">
            <a:xfrm>
              <a:off x="578" y="1947"/>
              <a:ext cx="6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9" name="Line 38"/>
            <p:cNvSpPr>
              <a:spLocks noChangeShapeType="1"/>
            </p:cNvSpPr>
            <p:nvPr/>
          </p:nvSpPr>
          <p:spPr bwMode="auto">
            <a:xfrm>
              <a:off x="578" y="1523"/>
              <a:ext cx="6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0" name="Line 39"/>
            <p:cNvSpPr>
              <a:spLocks noChangeShapeType="1"/>
            </p:cNvSpPr>
            <p:nvPr/>
          </p:nvSpPr>
          <p:spPr bwMode="auto">
            <a:xfrm>
              <a:off x="578" y="1109"/>
              <a:ext cx="6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1" name="Line 40"/>
            <p:cNvSpPr>
              <a:spLocks noChangeShapeType="1"/>
            </p:cNvSpPr>
            <p:nvPr/>
          </p:nvSpPr>
          <p:spPr bwMode="auto">
            <a:xfrm flipV="1">
              <a:off x="658" y="3190"/>
              <a:ext cx="1" cy="2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2" name="Line 41"/>
            <p:cNvSpPr>
              <a:spLocks noChangeShapeType="1"/>
            </p:cNvSpPr>
            <p:nvPr/>
          </p:nvSpPr>
          <p:spPr bwMode="auto">
            <a:xfrm flipV="1">
              <a:off x="738" y="3190"/>
              <a:ext cx="1" cy="2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3" name="Line 42"/>
            <p:cNvSpPr>
              <a:spLocks noChangeShapeType="1"/>
            </p:cNvSpPr>
            <p:nvPr/>
          </p:nvSpPr>
          <p:spPr bwMode="auto">
            <a:xfrm flipV="1">
              <a:off x="848" y="3190"/>
              <a:ext cx="1" cy="2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4" name="Line 43"/>
            <p:cNvSpPr>
              <a:spLocks noChangeShapeType="1"/>
            </p:cNvSpPr>
            <p:nvPr/>
          </p:nvSpPr>
          <p:spPr bwMode="auto">
            <a:xfrm flipV="1">
              <a:off x="957" y="3190"/>
              <a:ext cx="2" cy="2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5" name="Line 44"/>
            <p:cNvSpPr>
              <a:spLocks noChangeShapeType="1"/>
            </p:cNvSpPr>
            <p:nvPr/>
          </p:nvSpPr>
          <p:spPr bwMode="auto">
            <a:xfrm flipV="1">
              <a:off x="1067" y="3190"/>
              <a:ext cx="1" cy="2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6" name="Line 45"/>
            <p:cNvSpPr>
              <a:spLocks noChangeShapeType="1"/>
            </p:cNvSpPr>
            <p:nvPr/>
          </p:nvSpPr>
          <p:spPr bwMode="auto">
            <a:xfrm flipV="1">
              <a:off x="1177" y="3190"/>
              <a:ext cx="1" cy="2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7" name="Line 46"/>
            <p:cNvSpPr>
              <a:spLocks noChangeShapeType="1"/>
            </p:cNvSpPr>
            <p:nvPr/>
          </p:nvSpPr>
          <p:spPr bwMode="auto">
            <a:xfrm flipV="1">
              <a:off x="1277" y="3190"/>
              <a:ext cx="1" cy="2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8" name="Line 47"/>
            <p:cNvSpPr>
              <a:spLocks noChangeShapeType="1"/>
            </p:cNvSpPr>
            <p:nvPr/>
          </p:nvSpPr>
          <p:spPr bwMode="auto">
            <a:xfrm flipV="1">
              <a:off x="1386" y="3190"/>
              <a:ext cx="2" cy="2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9" name="Line 48"/>
            <p:cNvSpPr>
              <a:spLocks noChangeShapeType="1"/>
            </p:cNvSpPr>
            <p:nvPr/>
          </p:nvSpPr>
          <p:spPr bwMode="auto">
            <a:xfrm flipV="1">
              <a:off x="1496" y="3190"/>
              <a:ext cx="1" cy="2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0" name="Line 49"/>
            <p:cNvSpPr>
              <a:spLocks noChangeShapeType="1"/>
            </p:cNvSpPr>
            <p:nvPr/>
          </p:nvSpPr>
          <p:spPr bwMode="auto">
            <a:xfrm flipV="1">
              <a:off x="1606" y="3190"/>
              <a:ext cx="1" cy="2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1" name="Line 50"/>
            <p:cNvSpPr>
              <a:spLocks noChangeShapeType="1"/>
            </p:cNvSpPr>
            <p:nvPr/>
          </p:nvSpPr>
          <p:spPr bwMode="auto">
            <a:xfrm flipV="1">
              <a:off x="1716" y="3190"/>
              <a:ext cx="1" cy="2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2" name="Line 51"/>
            <p:cNvSpPr>
              <a:spLocks noChangeShapeType="1"/>
            </p:cNvSpPr>
            <p:nvPr/>
          </p:nvSpPr>
          <p:spPr bwMode="auto">
            <a:xfrm flipV="1">
              <a:off x="1816" y="3190"/>
              <a:ext cx="1" cy="2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3" name="Line 52"/>
            <p:cNvSpPr>
              <a:spLocks noChangeShapeType="1"/>
            </p:cNvSpPr>
            <p:nvPr/>
          </p:nvSpPr>
          <p:spPr bwMode="auto">
            <a:xfrm flipV="1">
              <a:off x="1925" y="3190"/>
              <a:ext cx="2" cy="2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4" name="Line 53"/>
            <p:cNvSpPr>
              <a:spLocks noChangeShapeType="1"/>
            </p:cNvSpPr>
            <p:nvPr/>
          </p:nvSpPr>
          <p:spPr bwMode="auto">
            <a:xfrm flipV="1">
              <a:off x="2035" y="3190"/>
              <a:ext cx="1" cy="2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5" name="Line 54"/>
            <p:cNvSpPr>
              <a:spLocks noChangeShapeType="1"/>
            </p:cNvSpPr>
            <p:nvPr/>
          </p:nvSpPr>
          <p:spPr bwMode="auto">
            <a:xfrm flipV="1">
              <a:off x="2145" y="3190"/>
              <a:ext cx="1" cy="2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6" name="Line 55"/>
            <p:cNvSpPr>
              <a:spLocks noChangeShapeType="1"/>
            </p:cNvSpPr>
            <p:nvPr/>
          </p:nvSpPr>
          <p:spPr bwMode="auto">
            <a:xfrm flipV="1">
              <a:off x="2255" y="3190"/>
              <a:ext cx="1" cy="2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7" name="Line 56"/>
            <p:cNvSpPr>
              <a:spLocks noChangeShapeType="1"/>
            </p:cNvSpPr>
            <p:nvPr/>
          </p:nvSpPr>
          <p:spPr bwMode="auto">
            <a:xfrm flipV="1">
              <a:off x="2355" y="3190"/>
              <a:ext cx="1" cy="2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8" name="Line 57"/>
            <p:cNvSpPr>
              <a:spLocks noChangeShapeType="1"/>
            </p:cNvSpPr>
            <p:nvPr/>
          </p:nvSpPr>
          <p:spPr bwMode="auto">
            <a:xfrm flipV="1">
              <a:off x="2464" y="3190"/>
              <a:ext cx="2" cy="2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9" name="Line 58"/>
            <p:cNvSpPr>
              <a:spLocks noChangeShapeType="1"/>
            </p:cNvSpPr>
            <p:nvPr/>
          </p:nvSpPr>
          <p:spPr bwMode="auto">
            <a:xfrm flipV="1">
              <a:off x="2574" y="3190"/>
              <a:ext cx="1" cy="2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0" name="Line 59"/>
            <p:cNvSpPr>
              <a:spLocks noChangeShapeType="1"/>
            </p:cNvSpPr>
            <p:nvPr/>
          </p:nvSpPr>
          <p:spPr bwMode="auto">
            <a:xfrm flipV="1">
              <a:off x="2684" y="3190"/>
              <a:ext cx="1" cy="2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1" name="Line 60"/>
            <p:cNvSpPr>
              <a:spLocks noChangeShapeType="1"/>
            </p:cNvSpPr>
            <p:nvPr/>
          </p:nvSpPr>
          <p:spPr bwMode="auto">
            <a:xfrm flipV="1">
              <a:off x="2794" y="3190"/>
              <a:ext cx="1" cy="2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2" name="Line 61"/>
            <p:cNvSpPr>
              <a:spLocks noChangeShapeType="1"/>
            </p:cNvSpPr>
            <p:nvPr/>
          </p:nvSpPr>
          <p:spPr bwMode="auto">
            <a:xfrm flipV="1">
              <a:off x="658" y="3190"/>
              <a:ext cx="1" cy="5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3" name="Line 62"/>
            <p:cNvSpPr>
              <a:spLocks noChangeShapeType="1"/>
            </p:cNvSpPr>
            <p:nvPr/>
          </p:nvSpPr>
          <p:spPr bwMode="auto">
            <a:xfrm flipV="1">
              <a:off x="1177" y="3190"/>
              <a:ext cx="1" cy="5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4" name="Line 63"/>
            <p:cNvSpPr>
              <a:spLocks noChangeShapeType="1"/>
            </p:cNvSpPr>
            <p:nvPr/>
          </p:nvSpPr>
          <p:spPr bwMode="auto">
            <a:xfrm flipV="1">
              <a:off x="1716" y="3190"/>
              <a:ext cx="1" cy="5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5" name="Line 64"/>
            <p:cNvSpPr>
              <a:spLocks noChangeShapeType="1"/>
            </p:cNvSpPr>
            <p:nvPr/>
          </p:nvSpPr>
          <p:spPr bwMode="auto">
            <a:xfrm flipV="1">
              <a:off x="2255" y="3190"/>
              <a:ext cx="1" cy="5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6" name="Line 65"/>
            <p:cNvSpPr>
              <a:spLocks noChangeShapeType="1"/>
            </p:cNvSpPr>
            <p:nvPr/>
          </p:nvSpPr>
          <p:spPr bwMode="auto">
            <a:xfrm flipV="1">
              <a:off x="2794" y="3190"/>
              <a:ext cx="1" cy="5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7" name="Freeform 66"/>
            <p:cNvSpPr>
              <a:spLocks/>
            </p:cNvSpPr>
            <p:nvPr/>
          </p:nvSpPr>
          <p:spPr bwMode="auto">
            <a:xfrm>
              <a:off x="652" y="2284"/>
              <a:ext cx="2155" cy="906"/>
            </a:xfrm>
            <a:custGeom>
              <a:avLst/>
              <a:gdLst>
                <a:gd name="T0" fmla="*/ 89 w 1728"/>
                <a:gd name="T1" fmla="*/ 2106 h 752"/>
                <a:gd name="T2" fmla="*/ 182 w 1728"/>
                <a:gd name="T3" fmla="*/ 1810 h 752"/>
                <a:gd name="T4" fmla="*/ 303 w 1728"/>
                <a:gd name="T5" fmla="*/ 1565 h 752"/>
                <a:gd name="T6" fmla="*/ 423 w 1728"/>
                <a:gd name="T7" fmla="*/ 1347 h 752"/>
                <a:gd name="T8" fmla="*/ 511 w 1728"/>
                <a:gd name="T9" fmla="*/ 1151 h 752"/>
                <a:gd name="T10" fmla="*/ 604 w 1728"/>
                <a:gd name="T11" fmla="*/ 955 h 752"/>
                <a:gd name="T12" fmla="*/ 722 w 1728"/>
                <a:gd name="T13" fmla="*/ 782 h 752"/>
                <a:gd name="T14" fmla="*/ 811 w 1728"/>
                <a:gd name="T15" fmla="*/ 637 h 752"/>
                <a:gd name="T16" fmla="*/ 932 w 1728"/>
                <a:gd name="T17" fmla="*/ 512 h 752"/>
                <a:gd name="T18" fmla="*/ 1024 w 1728"/>
                <a:gd name="T19" fmla="*/ 418 h 752"/>
                <a:gd name="T20" fmla="*/ 1145 w 1728"/>
                <a:gd name="T21" fmla="*/ 318 h 752"/>
                <a:gd name="T22" fmla="*/ 1233 w 1728"/>
                <a:gd name="T23" fmla="*/ 222 h 752"/>
                <a:gd name="T24" fmla="*/ 1353 w 1728"/>
                <a:gd name="T25" fmla="*/ 147 h 752"/>
                <a:gd name="T26" fmla="*/ 1445 w 1728"/>
                <a:gd name="T27" fmla="*/ 100 h 752"/>
                <a:gd name="T28" fmla="*/ 1565 w 1728"/>
                <a:gd name="T29" fmla="*/ 73 h 752"/>
                <a:gd name="T30" fmla="*/ 1656 w 1728"/>
                <a:gd name="T31" fmla="*/ 49 h 752"/>
                <a:gd name="T32" fmla="*/ 1745 w 1728"/>
                <a:gd name="T33" fmla="*/ 24 h 752"/>
                <a:gd name="T34" fmla="*/ 1868 w 1728"/>
                <a:gd name="T35" fmla="*/ 0 h 752"/>
                <a:gd name="T36" fmla="*/ 1955 w 1728"/>
                <a:gd name="T37" fmla="*/ 0 h 752"/>
                <a:gd name="T38" fmla="*/ 2075 w 1728"/>
                <a:gd name="T39" fmla="*/ 0 h 752"/>
                <a:gd name="T40" fmla="*/ 2196 w 1728"/>
                <a:gd name="T41" fmla="*/ 24 h 752"/>
                <a:gd name="T42" fmla="*/ 2286 w 1728"/>
                <a:gd name="T43" fmla="*/ 24 h 752"/>
                <a:gd name="T44" fmla="*/ 2378 w 1728"/>
                <a:gd name="T45" fmla="*/ 49 h 752"/>
                <a:gd name="T46" fmla="*/ 2498 w 1728"/>
                <a:gd name="T47" fmla="*/ 73 h 752"/>
                <a:gd name="T48" fmla="*/ 2588 w 1728"/>
                <a:gd name="T49" fmla="*/ 122 h 752"/>
                <a:gd name="T50" fmla="*/ 2709 w 1728"/>
                <a:gd name="T51" fmla="*/ 147 h 752"/>
                <a:gd name="T52" fmla="*/ 2800 w 1728"/>
                <a:gd name="T53" fmla="*/ 171 h 752"/>
                <a:gd name="T54" fmla="*/ 2890 w 1728"/>
                <a:gd name="T55" fmla="*/ 222 h 752"/>
                <a:gd name="T56" fmla="*/ 3013 w 1728"/>
                <a:gd name="T57" fmla="*/ 246 h 752"/>
                <a:gd name="T58" fmla="*/ 3130 w 1728"/>
                <a:gd name="T59" fmla="*/ 296 h 752"/>
                <a:gd name="T60" fmla="*/ 3221 w 1728"/>
                <a:gd name="T61" fmla="*/ 342 h 752"/>
                <a:gd name="T62" fmla="*/ 3341 w 1728"/>
                <a:gd name="T63" fmla="*/ 392 h 752"/>
                <a:gd name="T64" fmla="*/ 3430 w 1728"/>
                <a:gd name="T65" fmla="*/ 418 h 752"/>
                <a:gd name="T66" fmla="*/ 3519 w 1728"/>
                <a:gd name="T67" fmla="*/ 463 h 752"/>
                <a:gd name="T68" fmla="*/ 3640 w 1728"/>
                <a:gd name="T69" fmla="*/ 512 h 752"/>
                <a:gd name="T70" fmla="*/ 3761 w 1728"/>
                <a:gd name="T71" fmla="*/ 587 h 752"/>
                <a:gd name="T72" fmla="*/ 3854 w 1728"/>
                <a:gd name="T73" fmla="*/ 637 h 752"/>
                <a:gd name="T74" fmla="*/ 3942 w 1728"/>
                <a:gd name="T75" fmla="*/ 659 h 752"/>
                <a:gd name="T76" fmla="*/ 4064 w 1728"/>
                <a:gd name="T77" fmla="*/ 710 h 752"/>
                <a:gd name="T78" fmla="*/ 4153 w 1728"/>
                <a:gd name="T79" fmla="*/ 759 h 752"/>
                <a:gd name="T80" fmla="*/ 4275 w 1728"/>
                <a:gd name="T81" fmla="*/ 806 h 752"/>
                <a:gd name="T82" fmla="*/ 4366 w 1728"/>
                <a:gd name="T83" fmla="*/ 855 h 752"/>
                <a:gd name="T84" fmla="*/ 4456 w 1728"/>
                <a:gd name="T85" fmla="*/ 906 h 752"/>
                <a:gd name="T86" fmla="*/ 4574 w 1728"/>
                <a:gd name="T87" fmla="*/ 929 h 752"/>
                <a:gd name="T88" fmla="*/ 4693 w 1728"/>
                <a:gd name="T89" fmla="*/ 979 h 752"/>
                <a:gd name="T90" fmla="*/ 4785 w 1728"/>
                <a:gd name="T91" fmla="*/ 1028 h 752"/>
                <a:gd name="T92" fmla="*/ 4905 w 1728"/>
                <a:gd name="T93" fmla="*/ 1077 h 752"/>
                <a:gd name="T94" fmla="*/ 4993 w 1728"/>
                <a:gd name="T95" fmla="*/ 1125 h 752"/>
                <a:gd name="T96" fmla="*/ 5087 w 1728"/>
                <a:gd name="T97" fmla="*/ 1176 h 752"/>
                <a:gd name="T98" fmla="*/ 5207 w 1728"/>
                <a:gd name="T99" fmla="*/ 1199 h 752"/>
                <a:gd name="T100" fmla="*/ 5298 w 1728"/>
                <a:gd name="T101" fmla="*/ 1248 h 752"/>
                <a:gd name="T102" fmla="*/ 5419 w 1728"/>
                <a:gd name="T103" fmla="*/ 1273 h 752"/>
                <a:gd name="T104" fmla="*/ 5508 w 1728"/>
                <a:gd name="T105" fmla="*/ 1318 h 752"/>
                <a:gd name="T106" fmla="*/ 5628 w 1728"/>
                <a:gd name="T107" fmla="*/ 1372 h 752"/>
                <a:gd name="T108" fmla="*/ 5720 w 1728"/>
                <a:gd name="T109" fmla="*/ 1392 h 752"/>
                <a:gd name="T110" fmla="*/ 5840 w 1728"/>
                <a:gd name="T111" fmla="*/ 1418 h 752"/>
                <a:gd name="T112" fmla="*/ 5959 w 1728"/>
                <a:gd name="T113" fmla="*/ 1467 h 752"/>
                <a:gd name="T114" fmla="*/ 6019 w 1728"/>
                <a:gd name="T115" fmla="*/ 1493 h 752"/>
                <a:gd name="T116" fmla="*/ 6138 w 1728"/>
                <a:gd name="T117" fmla="*/ 1517 h 752"/>
                <a:gd name="T118" fmla="*/ 6227 w 1728"/>
                <a:gd name="T119" fmla="*/ 1565 h 752"/>
                <a:gd name="T120" fmla="*/ 6350 w 1728"/>
                <a:gd name="T121" fmla="*/ 1588 h 752"/>
                <a:gd name="T122" fmla="*/ 6470 w 1728"/>
                <a:gd name="T123" fmla="*/ 1614 h 75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728"/>
                <a:gd name="T187" fmla="*/ 0 h 752"/>
                <a:gd name="T188" fmla="*/ 1728 w 1728"/>
                <a:gd name="T189" fmla="*/ 752 h 75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728" h="752">
                  <a:moveTo>
                    <a:pt x="0" y="752"/>
                  </a:moveTo>
                  <a:lnTo>
                    <a:pt x="0" y="752"/>
                  </a:lnTo>
                  <a:lnTo>
                    <a:pt x="8" y="752"/>
                  </a:lnTo>
                  <a:lnTo>
                    <a:pt x="8" y="744"/>
                  </a:lnTo>
                  <a:lnTo>
                    <a:pt x="8" y="736"/>
                  </a:lnTo>
                  <a:lnTo>
                    <a:pt x="16" y="728"/>
                  </a:lnTo>
                  <a:lnTo>
                    <a:pt x="16" y="720"/>
                  </a:lnTo>
                  <a:lnTo>
                    <a:pt x="16" y="712"/>
                  </a:lnTo>
                  <a:lnTo>
                    <a:pt x="16" y="704"/>
                  </a:lnTo>
                  <a:lnTo>
                    <a:pt x="24" y="704"/>
                  </a:lnTo>
                  <a:lnTo>
                    <a:pt x="24" y="696"/>
                  </a:lnTo>
                  <a:lnTo>
                    <a:pt x="24" y="688"/>
                  </a:lnTo>
                  <a:lnTo>
                    <a:pt x="24" y="680"/>
                  </a:lnTo>
                  <a:lnTo>
                    <a:pt x="24" y="672"/>
                  </a:lnTo>
                  <a:lnTo>
                    <a:pt x="24" y="664"/>
                  </a:lnTo>
                  <a:lnTo>
                    <a:pt x="32" y="664"/>
                  </a:lnTo>
                  <a:lnTo>
                    <a:pt x="32" y="656"/>
                  </a:lnTo>
                  <a:lnTo>
                    <a:pt x="32" y="648"/>
                  </a:lnTo>
                  <a:lnTo>
                    <a:pt x="32" y="640"/>
                  </a:lnTo>
                  <a:lnTo>
                    <a:pt x="32" y="632"/>
                  </a:lnTo>
                  <a:lnTo>
                    <a:pt x="40" y="624"/>
                  </a:lnTo>
                  <a:lnTo>
                    <a:pt x="40" y="616"/>
                  </a:lnTo>
                  <a:lnTo>
                    <a:pt x="40" y="608"/>
                  </a:lnTo>
                  <a:lnTo>
                    <a:pt x="48" y="600"/>
                  </a:lnTo>
                  <a:lnTo>
                    <a:pt x="48" y="592"/>
                  </a:lnTo>
                  <a:lnTo>
                    <a:pt x="48" y="584"/>
                  </a:lnTo>
                  <a:lnTo>
                    <a:pt x="56" y="584"/>
                  </a:lnTo>
                  <a:lnTo>
                    <a:pt x="56" y="576"/>
                  </a:lnTo>
                  <a:lnTo>
                    <a:pt x="56" y="568"/>
                  </a:lnTo>
                  <a:lnTo>
                    <a:pt x="64" y="560"/>
                  </a:lnTo>
                  <a:lnTo>
                    <a:pt x="64" y="552"/>
                  </a:lnTo>
                  <a:lnTo>
                    <a:pt x="64" y="544"/>
                  </a:lnTo>
                  <a:lnTo>
                    <a:pt x="72" y="536"/>
                  </a:lnTo>
                  <a:lnTo>
                    <a:pt x="72" y="528"/>
                  </a:lnTo>
                  <a:lnTo>
                    <a:pt x="72" y="520"/>
                  </a:lnTo>
                  <a:lnTo>
                    <a:pt x="80" y="520"/>
                  </a:lnTo>
                  <a:lnTo>
                    <a:pt x="80" y="512"/>
                  </a:lnTo>
                  <a:lnTo>
                    <a:pt x="80" y="504"/>
                  </a:lnTo>
                  <a:lnTo>
                    <a:pt x="88" y="496"/>
                  </a:lnTo>
                  <a:lnTo>
                    <a:pt x="88" y="488"/>
                  </a:lnTo>
                  <a:lnTo>
                    <a:pt x="88" y="480"/>
                  </a:lnTo>
                  <a:lnTo>
                    <a:pt x="96" y="472"/>
                  </a:lnTo>
                  <a:lnTo>
                    <a:pt x="96" y="464"/>
                  </a:lnTo>
                  <a:lnTo>
                    <a:pt x="104" y="456"/>
                  </a:lnTo>
                  <a:lnTo>
                    <a:pt x="104" y="448"/>
                  </a:lnTo>
                  <a:lnTo>
                    <a:pt x="104" y="440"/>
                  </a:lnTo>
                  <a:lnTo>
                    <a:pt x="112" y="440"/>
                  </a:lnTo>
                  <a:lnTo>
                    <a:pt x="112" y="432"/>
                  </a:lnTo>
                  <a:lnTo>
                    <a:pt x="112" y="424"/>
                  </a:lnTo>
                  <a:lnTo>
                    <a:pt x="120" y="416"/>
                  </a:lnTo>
                  <a:lnTo>
                    <a:pt x="120" y="408"/>
                  </a:lnTo>
                  <a:lnTo>
                    <a:pt x="128" y="400"/>
                  </a:lnTo>
                  <a:lnTo>
                    <a:pt x="128" y="392"/>
                  </a:lnTo>
                  <a:lnTo>
                    <a:pt x="128" y="384"/>
                  </a:lnTo>
                  <a:lnTo>
                    <a:pt x="136" y="384"/>
                  </a:lnTo>
                  <a:lnTo>
                    <a:pt x="136" y="376"/>
                  </a:lnTo>
                  <a:lnTo>
                    <a:pt x="136" y="368"/>
                  </a:lnTo>
                  <a:lnTo>
                    <a:pt x="144" y="368"/>
                  </a:lnTo>
                  <a:lnTo>
                    <a:pt x="144" y="360"/>
                  </a:lnTo>
                  <a:lnTo>
                    <a:pt x="144" y="352"/>
                  </a:lnTo>
                  <a:lnTo>
                    <a:pt x="152" y="344"/>
                  </a:lnTo>
                  <a:lnTo>
                    <a:pt x="152" y="336"/>
                  </a:lnTo>
                  <a:lnTo>
                    <a:pt x="152" y="328"/>
                  </a:lnTo>
                  <a:lnTo>
                    <a:pt x="160" y="328"/>
                  </a:lnTo>
                  <a:lnTo>
                    <a:pt x="160" y="320"/>
                  </a:lnTo>
                  <a:lnTo>
                    <a:pt x="160" y="312"/>
                  </a:lnTo>
                  <a:lnTo>
                    <a:pt x="168" y="304"/>
                  </a:lnTo>
                  <a:lnTo>
                    <a:pt x="168" y="296"/>
                  </a:lnTo>
                  <a:lnTo>
                    <a:pt x="168" y="288"/>
                  </a:lnTo>
                  <a:lnTo>
                    <a:pt x="176" y="288"/>
                  </a:lnTo>
                  <a:lnTo>
                    <a:pt x="176" y="280"/>
                  </a:lnTo>
                  <a:lnTo>
                    <a:pt x="176" y="272"/>
                  </a:lnTo>
                  <a:lnTo>
                    <a:pt x="184" y="272"/>
                  </a:lnTo>
                  <a:lnTo>
                    <a:pt x="184" y="264"/>
                  </a:lnTo>
                  <a:lnTo>
                    <a:pt x="184" y="256"/>
                  </a:lnTo>
                  <a:lnTo>
                    <a:pt x="192" y="256"/>
                  </a:lnTo>
                  <a:lnTo>
                    <a:pt x="192" y="248"/>
                  </a:lnTo>
                  <a:lnTo>
                    <a:pt x="200" y="240"/>
                  </a:lnTo>
                  <a:lnTo>
                    <a:pt x="200" y="232"/>
                  </a:lnTo>
                  <a:lnTo>
                    <a:pt x="208" y="232"/>
                  </a:lnTo>
                  <a:lnTo>
                    <a:pt x="208" y="224"/>
                  </a:lnTo>
                  <a:lnTo>
                    <a:pt x="208" y="216"/>
                  </a:lnTo>
                  <a:lnTo>
                    <a:pt x="216" y="216"/>
                  </a:lnTo>
                  <a:lnTo>
                    <a:pt x="216" y="208"/>
                  </a:lnTo>
                  <a:lnTo>
                    <a:pt x="224" y="208"/>
                  </a:lnTo>
                  <a:lnTo>
                    <a:pt x="224" y="200"/>
                  </a:lnTo>
                  <a:lnTo>
                    <a:pt x="224" y="192"/>
                  </a:lnTo>
                  <a:lnTo>
                    <a:pt x="232" y="192"/>
                  </a:lnTo>
                  <a:lnTo>
                    <a:pt x="232" y="184"/>
                  </a:lnTo>
                  <a:lnTo>
                    <a:pt x="240" y="184"/>
                  </a:lnTo>
                  <a:lnTo>
                    <a:pt x="240" y="176"/>
                  </a:lnTo>
                  <a:lnTo>
                    <a:pt x="240" y="168"/>
                  </a:lnTo>
                  <a:lnTo>
                    <a:pt x="248" y="168"/>
                  </a:lnTo>
                  <a:lnTo>
                    <a:pt x="248" y="160"/>
                  </a:lnTo>
                  <a:lnTo>
                    <a:pt x="256" y="160"/>
                  </a:lnTo>
                  <a:lnTo>
                    <a:pt x="256" y="152"/>
                  </a:lnTo>
                  <a:lnTo>
                    <a:pt x="264" y="152"/>
                  </a:lnTo>
                  <a:lnTo>
                    <a:pt x="264" y="144"/>
                  </a:lnTo>
                  <a:lnTo>
                    <a:pt x="272" y="136"/>
                  </a:lnTo>
                  <a:lnTo>
                    <a:pt x="280" y="128"/>
                  </a:lnTo>
                  <a:lnTo>
                    <a:pt x="288" y="120"/>
                  </a:lnTo>
                  <a:lnTo>
                    <a:pt x="288" y="112"/>
                  </a:lnTo>
                  <a:lnTo>
                    <a:pt x="296" y="112"/>
                  </a:lnTo>
                  <a:lnTo>
                    <a:pt x="296" y="104"/>
                  </a:lnTo>
                  <a:lnTo>
                    <a:pt x="304" y="104"/>
                  </a:lnTo>
                  <a:lnTo>
                    <a:pt x="304" y="96"/>
                  </a:lnTo>
                  <a:lnTo>
                    <a:pt x="312" y="96"/>
                  </a:lnTo>
                  <a:lnTo>
                    <a:pt x="312" y="88"/>
                  </a:lnTo>
                  <a:lnTo>
                    <a:pt x="320" y="80"/>
                  </a:lnTo>
                  <a:lnTo>
                    <a:pt x="328" y="80"/>
                  </a:lnTo>
                  <a:lnTo>
                    <a:pt x="328" y="72"/>
                  </a:lnTo>
                  <a:lnTo>
                    <a:pt x="336" y="72"/>
                  </a:lnTo>
                  <a:lnTo>
                    <a:pt x="336" y="64"/>
                  </a:lnTo>
                  <a:lnTo>
                    <a:pt x="344" y="64"/>
                  </a:lnTo>
                  <a:lnTo>
                    <a:pt x="344" y="56"/>
                  </a:lnTo>
                  <a:lnTo>
                    <a:pt x="352" y="56"/>
                  </a:lnTo>
                  <a:lnTo>
                    <a:pt x="360" y="48"/>
                  </a:lnTo>
                  <a:lnTo>
                    <a:pt x="368" y="48"/>
                  </a:lnTo>
                  <a:lnTo>
                    <a:pt x="368" y="40"/>
                  </a:lnTo>
                  <a:lnTo>
                    <a:pt x="376" y="40"/>
                  </a:lnTo>
                  <a:lnTo>
                    <a:pt x="384" y="40"/>
                  </a:lnTo>
                  <a:lnTo>
                    <a:pt x="384" y="32"/>
                  </a:lnTo>
                  <a:lnTo>
                    <a:pt x="392" y="32"/>
                  </a:lnTo>
                  <a:lnTo>
                    <a:pt x="400" y="32"/>
                  </a:lnTo>
                  <a:lnTo>
                    <a:pt x="400" y="24"/>
                  </a:lnTo>
                  <a:lnTo>
                    <a:pt x="408" y="24"/>
                  </a:lnTo>
                  <a:lnTo>
                    <a:pt x="416" y="24"/>
                  </a:lnTo>
                  <a:lnTo>
                    <a:pt x="416" y="16"/>
                  </a:lnTo>
                  <a:lnTo>
                    <a:pt x="424" y="16"/>
                  </a:lnTo>
                  <a:lnTo>
                    <a:pt x="432" y="16"/>
                  </a:lnTo>
                  <a:lnTo>
                    <a:pt x="440" y="16"/>
                  </a:lnTo>
                  <a:lnTo>
                    <a:pt x="440" y="8"/>
                  </a:lnTo>
                  <a:lnTo>
                    <a:pt x="448" y="8"/>
                  </a:lnTo>
                  <a:lnTo>
                    <a:pt x="456" y="8"/>
                  </a:lnTo>
                  <a:lnTo>
                    <a:pt x="464" y="8"/>
                  </a:lnTo>
                  <a:lnTo>
                    <a:pt x="472" y="8"/>
                  </a:lnTo>
                  <a:lnTo>
                    <a:pt x="480" y="8"/>
                  </a:lnTo>
                  <a:lnTo>
                    <a:pt x="488" y="8"/>
                  </a:lnTo>
                  <a:lnTo>
                    <a:pt x="488" y="0"/>
                  </a:lnTo>
                  <a:lnTo>
                    <a:pt x="496" y="0"/>
                  </a:lnTo>
                  <a:lnTo>
                    <a:pt x="504" y="0"/>
                  </a:lnTo>
                  <a:lnTo>
                    <a:pt x="512" y="0"/>
                  </a:lnTo>
                  <a:lnTo>
                    <a:pt x="520" y="0"/>
                  </a:lnTo>
                  <a:lnTo>
                    <a:pt x="528" y="0"/>
                  </a:lnTo>
                  <a:lnTo>
                    <a:pt x="536" y="0"/>
                  </a:lnTo>
                  <a:lnTo>
                    <a:pt x="544" y="0"/>
                  </a:lnTo>
                  <a:lnTo>
                    <a:pt x="552" y="0"/>
                  </a:lnTo>
                  <a:lnTo>
                    <a:pt x="560" y="0"/>
                  </a:lnTo>
                  <a:lnTo>
                    <a:pt x="568" y="0"/>
                  </a:lnTo>
                  <a:lnTo>
                    <a:pt x="568" y="8"/>
                  </a:lnTo>
                  <a:lnTo>
                    <a:pt x="576" y="8"/>
                  </a:lnTo>
                  <a:lnTo>
                    <a:pt x="584" y="8"/>
                  </a:lnTo>
                  <a:lnTo>
                    <a:pt x="592" y="8"/>
                  </a:lnTo>
                  <a:lnTo>
                    <a:pt x="600" y="8"/>
                  </a:lnTo>
                  <a:lnTo>
                    <a:pt x="608" y="8"/>
                  </a:lnTo>
                  <a:lnTo>
                    <a:pt x="608" y="16"/>
                  </a:lnTo>
                  <a:lnTo>
                    <a:pt x="616" y="16"/>
                  </a:lnTo>
                  <a:lnTo>
                    <a:pt x="624" y="16"/>
                  </a:lnTo>
                  <a:lnTo>
                    <a:pt x="632" y="16"/>
                  </a:lnTo>
                  <a:lnTo>
                    <a:pt x="640" y="16"/>
                  </a:lnTo>
                  <a:lnTo>
                    <a:pt x="640" y="24"/>
                  </a:lnTo>
                  <a:lnTo>
                    <a:pt x="648" y="24"/>
                  </a:lnTo>
                  <a:lnTo>
                    <a:pt x="656" y="24"/>
                  </a:lnTo>
                  <a:lnTo>
                    <a:pt x="664" y="24"/>
                  </a:lnTo>
                  <a:lnTo>
                    <a:pt x="672" y="24"/>
                  </a:lnTo>
                  <a:lnTo>
                    <a:pt x="672" y="32"/>
                  </a:lnTo>
                  <a:lnTo>
                    <a:pt x="680" y="32"/>
                  </a:lnTo>
                  <a:lnTo>
                    <a:pt x="688" y="32"/>
                  </a:lnTo>
                  <a:lnTo>
                    <a:pt x="688" y="40"/>
                  </a:lnTo>
                  <a:lnTo>
                    <a:pt x="696" y="40"/>
                  </a:lnTo>
                  <a:lnTo>
                    <a:pt x="704" y="40"/>
                  </a:lnTo>
                  <a:lnTo>
                    <a:pt x="712" y="40"/>
                  </a:lnTo>
                  <a:lnTo>
                    <a:pt x="720" y="40"/>
                  </a:lnTo>
                  <a:lnTo>
                    <a:pt x="720" y="48"/>
                  </a:lnTo>
                  <a:lnTo>
                    <a:pt x="728" y="48"/>
                  </a:lnTo>
                  <a:lnTo>
                    <a:pt x="736" y="56"/>
                  </a:lnTo>
                  <a:lnTo>
                    <a:pt x="744" y="56"/>
                  </a:lnTo>
                  <a:lnTo>
                    <a:pt x="744" y="64"/>
                  </a:lnTo>
                  <a:lnTo>
                    <a:pt x="752" y="64"/>
                  </a:lnTo>
                  <a:lnTo>
                    <a:pt x="760" y="64"/>
                  </a:lnTo>
                  <a:lnTo>
                    <a:pt x="760" y="72"/>
                  </a:lnTo>
                  <a:lnTo>
                    <a:pt x="768" y="72"/>
                  </a:lnTo>
                  <a:lnTo>
                    <a:pt x="776" y="72"/>
                  </a:lnTo>
                  <a:lnTo>
                    <a:pt x="784" y="72"/>
                  </a:lnTo>
                  <a:lnTo>
                    <a:pt x="792" y="72"/>
                  </a:lnTo>
                  <a:lnTo>
                    <a:pt x="792" y="80"/>
                  </a:lnTo>
                  <a:lnTo>
                    <a:pt x="800" y="80"/>
                  </a:lnTo>
                  <a:lnTo>
                    <a:pt x="808" y="80"/>
                  </a:lnTo>
                  <a:lnTo>
                    <a:pt x="808" y="88"/>
                  </a:lnTo>
                  <a:lnTo>
                    <a:pt x="816" y="88"/>
                  </a:lnTo>
                  <a:lnTo>
                    <a:pt x="824" y="88"/>
                  </a:lnTo>
                  <a:lnTo>
                    <a:pt x="824" y="96"/>
                  </a:lnTo>
                  <a:lnTo>
                    <a:pt x="832" y="96"/>
                  </a:lnTo>
                  <a:lnTo>
                    <a:pt x="840" y="96"/>
                  </a:lnTo>
                  <a:lnTo>
                    <a:pt x="840" y="104"/>
                  </a:lnTo>
                  <a:lnTo>
                    <a:pt x="848" y="104"/>
                  </a:lnTo>
                  <a:lnTo>
                    <a:pt x="856" y="104"/>
                  </a:lnTo>
                  <a:lnTo>
                    <a:pt x="856" y="112"/>
                  </a:lnTo>
                  <a:lnTo>
                    <a:pt x="864" y="112"/>
                  </a:lnTo>
                  <a:lnTo>
                    <a:pt x="872" y="112"/>
                  </a:lnTo>
                  <a:lnTo>
                    <a:pt x="872" y="120"/>
                  </a:lnTo>
                  <a:lnTo>
                    <a:pt x="880" y="120"/>
                  </a:lnTo>
                  <a:lnTo>
                    <a:pt x="888" y="128"/>
                  </a:lnTo>
                  <a:lnTo>
                    <a:pt x="896" y="128"/>
                  </a:lnTo>
                  <a:lnTo>
                    <a:pt x="896" y="136"/>
                  </a:lnTo>
                  <a:lnTo>
                    <a:pt x="904" y="136"/>
                  </a:lnTo>
                  <a:lnTo>
                    <a:pt x="912" y="136"/>
                  </a:lnTo>
                  <a:lnTo>
                    <a:pt x="912" y="144"/>
                  </a:lnTo>
                  <a:lnTo>
                    <a:pt x="920" y="144"/>
                  </a:lnTo>
                  <a:lnTo>
                    <a:pt x="928" y="144"/>
                  </a:lnTo>
                  <a:lnTo>
                    <a:pt x="928" y="152"/>
                  </a:lnTo>
                  <a:lnTo>
                    <a:pt x="936" y="152"/>
                  </a:lnTo>
                  <a:lnTo>
                    <a:pt x="944" y="152"/>
                  </a:lnTo>
                  <a:lnTo>
                    <a:pt x="944" y="160"/>
                  </a:lnTo>
                  <a:lnTo>
                    <a:pt x="952" y="160"/>
                  </a:lnTo>
                  <a:lnTo>
                    <a:pt x="960" y="160"/>
                  </a:lnTo>
                  <a:lnTo>
                    <a:pt x="960" y="168"/>
                  </a:lnTo>
                  <a:lnTo>
                    <a:pt x="968" y="168"/>
                  </a:lnTo>
                  <a:lnTo>
                    <a:pt x="968" y="176"/>
                  </a:lnTo>
                  <a:lnTo>
                    <a:pt x="976" y="176"/>
                  </a:lnTo>
                  <a:lnTo>
                    <a:pt x="984" y="176"/>
                  </a:lnTo>
                  <a:lnTo>
                    <a:pt x="984" y="184"/>
                  </a:lnTo>
                  <a:lnTo>
                    <a:pt x="992" y="184"/>
                  </a:lnTo>
                  <a:lnTo>
                    <a:pt x="992" y="192"/>
                  </a:lnTo>
                  <a:lnTo>
                    <a:pt x="1000" y="192"/>
                  </a:lnTo>
                  <a:lnTo>
                    <a:pt x="1008" y="192"/>
                  </a:lnTo>
                  <a:lnTo>
                    <a:pt x="1008" y="200"/>
                  </a:lnTo>
                  <a:lnTo>
                    <a:pt x="1016" y="200"/>
                  </a:lnTo>
                  <a:lnTo>
                    <a:pt x="1024" y="208"/>
                  </a:lnTo>
                  <a:lnTo>
                    <a:pt x="1032" y="208"/>
                  </a:lnTo>
                  <a:lnTo>
                    <a:pt x="1032" y="216"/>
                  </a:lnTo>
                  <a:lnTo>
                    <a:pt x="1040" y="216"/>
                  </a:lnTo>
                  <a:lnTo>
                    <a:pt x="1048" y="216"/>
                  </a:lnTo>
                  <a:lnTo>
                    <a:pt x="1048" y="224"/>
                  </a:lnTo>
                  <a:lnTo>
                    <a:pt x="1056" y="224"/>
                  </a:lnTo>
                  <a:lnTo>
                    <a:pt x="1064" y="224"/>
                  </a:lnTo>
                  <a:lnTo>
                    <a:pt x="1064" y="232"/>
                  </a:lnTo>
                  <a:lnTo>
                    <a:pt x="1072" y="232"/>
                  </a:lnTo>
                  <a:lnTo>
                    <a:pt x="1080" y="232"/>
                  </a:lnTo>
                  <a:lnTo>
                    <a:pt x="1080" y="240"/>
                  </a:lnTo>
                  <a:lnTo>
                    <a:pt x="1088" y="240"/>
                  </a:lnTo>
                  <a:lnTo>
                    <a:pt x="1096" y="240"/>
                  </a:lnTo>
                  <a:lnTo>
                    <a:pt x="1096" y="248"/>
                  </a:lnTo>
                  <a:lnTo>
                    <a:pt x="1104" y="248"/>
                  </a:lnTo>
                  <a:lnTo>
                    <a:pt x="1112" y="248"/>
                  </a:lnTo>
                  <a:lnTo>
                    <a:pt x="1112" y="256"/>
                  </a:lnTo>
                  <a:lnTo>
                    <a:pt x="1120" y="256"/>
                  </a:lnTo>
                  <a:lnTo>
                    <a:pt x="1128" y="256"/>
                  </a:lnTo>
                  <a:lnTo>
                    <a:pt x="1128" y="264"/>
                  </a:lnTo>
                  <a:lnTo>
                    <a:pt x="1136" y="264"/>
                  </a:lnTo>
                  <a:lnTo>
                    <a:pt x="1144" y="264"/>
                  </a:lnTo>
                  <a:lnTo>
                    <a:pt x="1144" y="272"/>
                  </a:lnTo>
                  <a:lnTo>
                    <a:pt x="1152" y="272"/>
                  </a:lnTo>
                  <a:lnTo>
                    <a:pt x="1160" y="272"/>
                  </a:lnTo>
                  <a:lnTo>
                    <a:pt x="1160" y="280"/>
                  </a:lnTo>
                  <a:lnTo>
                    <a:pt x="1168" y="280"/>
                  </a:lnTo>
                  <a:lnTo>
                    <a:pt x="1168" y="288"/>
                  </a:lnTo>
                  <a:lnTo>
                    <a:pt x="1176" y="288"/>
                  </a:lnTo>
                  <a:lnTo>
                    <a:pt x="1184" y="288"/>
                  </a:lnTo>
                  <a:lnTo>
                    <a:pt x="1184" y="296"/>
                  </a:lnTo>
                  <a:lnTo>
                    <a:pt x="1192" y="296"/>
                  </a:lnTo>
                  <a:lnTo>
                    <a:pt x="1200" y="296"/>
                  </a:lnTo>
                  <a:lnTo>
                    <a:pt x="1200" y="304"/>
                  </a:lnTo>
                  <a:lnTo>
                    <a:pt x="1208" y="304"/>
                  </a:lnTo>
                  <a:lnTo>
                    <a:pt x="1216" y="304"/>
                  </a:lnTo>
                  <a:lnTo>
                    <a:pt x="1216" y="312"/>
                  </a:lnTo>
                  <a:lnTo>
                    <a:pt x="1224" y="312"/>
                  </a:lnTo>
                  <a:lnTo>
                    <a:pt x="1232" y="312"/>
                  </a:lnTo>
                  <a:lnTo>
                    <a:pt x="1232" y="320"/>
                  </a:lnTo>
                  <a:lnTo>
                    <a:pt x="1240" y="320"/>
                  </a:lnTo>
                  <a:lnTo>
                    <a:pt x="1248" y="320"/>
                  </a:lnTo>
                  <a:lnTo>
                    <a:pt x="1248" y="328"/>
                  </a:lnTo>
                  <a:lnTo>
                    <a:pt x="1256" y="328"/>
                  </a:lnTo>
                  <a:lnTo>
                    <a:pt x="1264" y="328"/>
                  </a:lnTo>
                  <a:lnTo>
                    <a:pt x="1264" y="336"/>
                  </a:lnTo>
                  <a:lnTo>
                    <a:pt x="1272" y="336"/>
                  </a:lnTo>
                  <a:lnTo>
                    <a:pt x="1280" y="336"/>
                  </a:lnTo>
                  <a:lnTo>
                    <a:pt x="1280" y="344"/>
                  </a:lnTo>
                  <a:lnTo>
                    <a:pt x="1288" y="344"/>
                  </a:lnTo>
                  <a:lnTo>
                    <a:pt x="1296" y="344"/>
                  </a:lnTo>
                  <a:lnTo>
                    <a:pt x="1296" y="352"/>
                  </a:lnTo>
                  <a:lnTo>
                    <a:pt x="1304" y="352"/>
                  </a:lnTo>
                  <a:lnTo>
                    <a:pt x="1304" y="360"/>
                  </a:lnTo>
                  <a:lnTo>
                    <a:pt x="1312" y="360"/>
                  </a:lnTo>
                  <a:lnTo>
                    <a:pt x="1320" y="360"/>
                  </a:lnTo>
                  <a:lnTo>
                    <a:pt x="1320" y="368"/>
                  </a:lnTo>
                  <a:lnTo>
                    <a:pt x="1328" y="368"/>
                  </a:lnTo>
                  <a:lnTo>
                    <a:pt x="1336" y="368"/>
                  </a:lnTo>
                  <a:lnTo>
                    <a:pt x="1336" y="376"/>
                  </a:lnTo>
                  <a:lnTo>
                    <a:pt x="1344" y="376"/>
                  </a:lnTo>
                  <a:lnTo>
                    <a:pt x="1352" y="376"/>
                  </a:lnTo>
                  <a:lnTo>
                    <a:pt x="1352" y="384"/>
                  </a:lnTo>
                  <a:lnTo>
                    <a:pt x="1360" y="384"/>
                  </a:lnTo>
                  <a:lnTo>
                    <a:pt x="1368" y="384"/>
                  </a:lnTo>
                  <a:lnTo>
                    <a:pt x="1368" y="392"/>
                  </a:lnTo>
                  <a:lnTo>
                    <a:pt x="1376" y="392"/>
                  </a:lnTo>
                  <a:lnTo>
                    <a:pt x="1384" y="392"/>
                  </a:lnTo>
                  <a:lnTo>
                    <a:pt x="1384" y="400"/>
                  </a:lnTo>
                  <a:lnTo>
                    <a:pt x="1392" y="400"/>
                  </a:lnTo>
                  <a:lnTo>
                    <a:pt x="1400" y="400"/>
                  </a:lnTo>
                  <a:lnTo>
                    <a:pt x="1400" y="408"/>
                  </a:lnTo>
                  <a:lnTo>
                    <a:pt x="1408" y="408"/>
                  </a:lnTo>
                  <a:lnTo>
                    <a:pt x="1416" y="408"/>
                  </a:lnTo>
                  <a:lnTo>
                    <a:pt x="1416" y="416"/>
                  </a:lnTo>
                  <a:lnTo>
                    <a:pt x="1424" y="416"/>
                  </a:lnTo>
                  <a:lnTo>
                    <a:pt x="1432" y="416"/>
                  </a:lnTo>
                  <a:lnTo>
                    <a:pt x="1440" y="416"/>
                  </a:lnTo>
                  <a:lnTo>
                    <a:pt x="1448" y="416"/>
                  </a:lnTo>
                  <a:lnTo>
                    <a:pt x="1448" y="424"/>
                  </a:lnTo>
                  <a:lnTo>
                    <a:pt x="1456" y="424"/>
                  </a:lnTo>
                  <a:lnTo>
                    <a:pt x="1464" y="432"/>
                  </a:lnTo>
                  <a:lnTo>
                    <a:pt x="1472" y="432"/>
                  </a:lnTo>
                  <a:lnTo>
                    <a:pt x="1472" y="440"/>
                  </a:lnTo>
                  <a:lnTo>
                    <a:pt x="1480" y="440"/>
                  </a:lnTo>
                  <a:lnTo>
                    <a:pt x="1488" y="440"/>
                  </a:lnTo>
                  <a:lnTo>
                    <a:pt x="1488" y="448"/>
                  </a:lnTo>
                  <a:lnTo>
                    <a:pt x="1496" y="448"/>
                  </a:lnTo>
                  <a:lnTo>
                    <a:pt x="1504" y="448"/>
                  </a:lnTo>
                  <a:lnTo>
                    <a:pt x="1504" y="456"/>
                  </a:lnTo>
                  <a:lnTo>
                    <a:pt x="1512" y="456"/>
                  </a:lnTo>
                  <a:lnTo>
                    <a:pt x="1520" y="456"/>
                  </a:lnTo>
                  <a:lnTo>
                    <a:pt x="1528" y="456"/>
                  </a:lnTo>
                  <a:lnTo>
                    <a:pt x="1536" y="456"/>
                  </a:lnTo>
                  <a:lnTo>
                    <a:pt x="1536" y="464"/>
                  </a:lnTo>
                  <a:lnTo>
                    <a:pt x="1544" y="464"/>
                  </a:lnTo>
                  <a:lnTo>
                    <a:pt x="1552" y="464"/>
                  </a:lnTo>
                  <a:lnTo>
                    <a:pt x="1552" y="472"/>
                  </a:lnTo>
                  <a:lnTo>
                    <a:pt x="1560" y="472"/>
                  </a:lnTo>
                  <a:lnTo>
                    <a:pt x="1568" y="472"/>
                  </a:lnTo>
                  <a:lnTo>
                    <a:pt x="1568" y="480"/>
                  </a:lnTo>
                  <a:lnTo>
                    <a:pt x="1576" y="480"/>
                  </a:lnTo>
                  <a:lnTo>
                    <a:pt x="1584" y="480"/>
                  </a:lnTo>
                  <a:lnTo>
                    <a:pt x="1592" y="480"/>
                  </a:lnTo>
                  <a:lnTo>
                    <a:pt x="1600" y="488"/>
                  </a:lnTo>
                  <a:lnTo>
                    <a:pt x="1608" y="488"/>
                  </a:lnTo>
                  <a:lnTo>
                    <a:pt x="1616" y="496"/>
                  </a:lnTo>
                  <a:lnTo>
                    <a:pt x="1624" y="496"/>
                  </a:lnTo>
                  <a:lnTo>
                    <a:pt x="1632" y="496"/>
                  </a:lnTo>
                  <a:lnTo>
                    <a:pt x="1640" y="496"/>
                  </a:lnTo>
                  <a:lnTo>
                    <a:pt x="1640" y="504"/>
                  </a:lnTo>
                  <a:lnTo>
                    <a:pt x="1648" y="504"/>
                  </a:lnTo>
                  <a:lnTo>
                    <a:pt x="1656" y="504"/>
                  </a:lnTo>
                  <a:lnTo>
                    <a:pt x="1656" y="512"/>
                  </a:lnTo>
                  <a:lnTo>
                    <a:pt x="1664" y="512"/>
                  </a:lnTo>
                  <a:lnTo>
                    <a:pt x="1672" y="512"/>
                  </a:lnTo>
                  <a:lnTo>
                    <a:pt x="1672" y="520"/>
                  </a:lnTo>
                  <a:lnTo>
                    <a:pt x="1680" y="520"/>
                  </a:lnTo>
                  <a:lnTo>
                    <a:pt x="1688" y="520"/>
                  </a:lnTo>
                  <a:lnTo>
                    <a:pt x="1696" y="520"/>
                  </a:lnTo>
                  <a:lnTo>
                    <a:pt x="1704" y="520"/>
                  </a:lnTo>
                  <a:lnTo>
                    <a:pt x="1704" y="528"/>
                  </a:lnTo>
                  <a:lnTo>
                    <a:pt x="1712" y="528"/>
                  </a:lnTo>
                  <a:lnTo>
                    <a:pt x="1720" y="528"/>
                  </a:lnTo>
                  <a:lnTo>
                    <a:pt x="1728" y="528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8" name="Rectangle 67"/>
            <p:cNvSpPr>
              <a:spLocks noChangeArrowheads="1"/>
            </p:cNvSpPr>
            <p:nvPr/>
          </p:nvSpPr>
          <p:spPr bwMode="auto">
            <a:xfrm>
              <a:off x="813" y="2578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5669" name="Rectangle 68"/>
            <p:cNvSpPr>
              <a:spLocks noChangeArrowheads="1"/>
            </p:cNvSpPr>
            <p:nvPr/>
          </p:nvSpPr>
          <p:spPr bwMode="auto">
            <a:xfrm>
              <a:off x="813" y="2675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5670" name="Rectangle 69"/>
            <p:cNvSpPr>
              <a:spLocks noChangeArrowheads="1"/>
            </p:cNvSpPr>
            <p:nvPr/>
          </p:nvSpPr>
          <p:spPr bwMode="auto">
            <a:xfrm>
              <a:off x="813" y="2694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5671" name="Rectangle 70"/>
            <p:cNvSpPr>
              <a:spLocks noChangeArrowheads="1"/>
            </p:cNvSpPr>
            <p:nvPr/>
          </p:nvSpPr>
          <p:spPr bwMode="auto">
            <a:xfrm>
              <a:off x="852" y="2520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5672" name="Rectangle 71"/>
            <p:cNvSpPr>
              <a:spLocks noChangeArrowheads="1"/>
            </p:cNvSpPr>
            <p:nvPr/>
          </p:nvSpPr>
          <p:spPr bwMode="auto">
            <a:xfrm>
              <a:off x="932" y="2241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5673" name="Rectangle 72"/>
            <p:cNvSpPr>
              <a:spLocks noChangeArrowheads="1"/>
            </p:cNvSpPr>
            <p:nvPr/>
          </p:nvSpPr>
          <p:spPr bwMode="auto">
            <a:xfrm>
              <a:off x="1022" y="2289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5674" name="Rectangle 73"/>
            <p:cNvSpPr>
              <a:spLocks noChangeArrowheads="1"/>
            </p:cNvSpPr>
            <p:nvPr/>
          </p:nvSpPr>
          <p:spPr bwMode="auto">
            <a:xfrm>
              <a:off x="1092" y="2029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5675" name="Rectangle 74"/>
            <p:cNvSpPr>
              <a:spLocks noChangeArrowheads="1"/>
            </p:cNvSpPr>
            <p:nvPr/>
          </p:nvSpPr>
          <p:spPr bwMode="auto">
            <a:xfrm>
              <a:off x="1092" y="2203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5676" name="Rectangle 75"/>
            <p:cNvSpPr>
              <a:spLocks noChangeArrowheads="1"/>
            </p:cNvSpPr>
            <p:nvPr/>
          </p:nvSpPr>
          <p:spPr bwMode="auto">
            <a:xfrm>
              <a:off x="1102" y="1904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5677" name="Rectangle 76"/>
            <p:cNvSpPr>
              <a:spLocks noChangeArrowheads="1"/>
            </p:cNvSpPr>
            <p:nvPr/>
          </p:nvSpPr>
          <p:spPr bwMode="auto">
            <a:xfrm>
              <a:off x="1132" y="1807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5678" name="Rectangle 77"/>
            <p:cNvSpPr>
              <a:spLocks noChangeArrowheads="1"/>
            </p:cNvSpPr>
            <p:nvPr/>
          </p:nvSpPr>
          <p:spPr bwMode="auto">
            <a:xfrm>
              <a:off x="1182" y="1123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5679" name="Rectangle 78"/>
            <p:cNvSpPr>
              <a:spLocks noChangeArrowheads="1"/>
            </p:cNvSpPr>
            <p:nvPr/>
          </p:nvSpPr>
          <p:spPr bwMode="auto">
            <a:xfrm>
              <a:off x="1222" y="2328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5680" name="Rectangle 79"/>
            <p:cNvSpPr>
              <a:spLocks noChangeArrowheads="1"/>
            </p:cNvSpPr>
            <p:nvPr/>
          </p:nvSpPr>
          <p:spPr bwMode="auto">
            <a:xfrm>
              <a:off x="1222" y="2357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5681" name="Rectangle 80"/>
            <p:cNvSpPr>
              <a:spLocks noChangeArrowheads="1"/>
            </p:cNvSpPr>
            <p:nvPr/>
          </p:nvSpPr>
          <p:spPr bwMode="auto">
            <a:xfrm>
              <a:off x="1222" y="2443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5682" name="Rectangle 81"/>
            <p:cNvSpPr>
              <a:spLocks noChangeArrowheads="1"/>
            </p:cNvSpPr>
            <p:nvPr/>
          </p:nvSpPr>
          <p:spPr bwMode="auto">
            <a:xfrm>
              <a:off x="1222" y="2443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5683" name="Rectangle 82"/>
            <p:cNvSpPr>
              <a:spLocks noChangeArrowheads="1"/>
            </p:cNvSpPr>
            <p:nvPr/>
          </p:nvSpPr>
          <p:spPr bwMode="auto">
            <a:xfrm>
              <a:off x="1242" y="2270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5684" name="Rectangle 83"/>
            <p:cNvSpPr>
              <a:spLocks noChangeArrowheads="1"/>
            </p:cNvSpPr>
            <p:nvPr/>
          </p:nvSpPr>
          <p:spPr bwMode="auto">
            <a:xfrm>
              <a:off x="1242" y="2124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5685" name="Rectangle 84"/>
            <p:cNvSpPr>
              <a:spLocks noChangeArrowheads="1"/>
            </p:cNvSpPr>
            <p:nvPr/>
          </p:nvSpPr>
          <p:spPr bwMode="auto">
            <a:xfrm>
              <a:off x="1242" y="2068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5686" name="Rectangle 85"/>
            <p:cNvSpPr>
              <a:spLocks noChangeArrowheads="1"/>
            </p:cNvSpPr>
            <p:nvPr/>
          </p:nvSpPr>
          <p:spPr bwMode="auto">
            <a:xfrm>
              <a:off x="1242" y="2357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5687" name="Rectangle 86"/>
            <p:cNvSpPr>
              <a:spLocks noChangeArrowheads="1"/>
            </p:cNvSpPr>
            <p:nvPr/>
          </p:nvSpPr>
          <p:spPr bwMode="auto">
            <a:xfrm>
              <a:off x="1293" y="2424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5688" name="Rectangle 87"/>
            <p:cNvSpPr>
              <a:spLocks noChangeArrowheads="1"/>
            </p:cNvSpPr>
            <p:nvPr/>
          </p:nvSpPr>
          <p:spPr bwMode="auto">
            <a:xfrm>
              <a:off x="1293" y="2520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5689" name="Rectangle 88"/>
            <p:cNvSpPr>
              <a:spLocks noChangeArrowheads="1"/>
            </p:cNvSpPr>
            <p:nvPr/>
          </p:nvSpPr>
          <p:spPr bwMode="auto">
            <a:xfrm>
              <a:off x="1293" y="2395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5690" name="Rectangle 89"/>
            <p:cNvSpPr>
              <a:spLocks noChangeArrowheads="1"/>
            </p:cNvSpPr>
            <p:nvPr/>
          </p:nvSpPr>
          <p:spPr bwMode="auto">
            <a:xfrm>
              <a:off x="1293" y="2068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5691" name="Rectangle 90"/>
            <p:cNvSpPr>
              <a:spLocks noChangeArrowheads="1"/>
            </p:cNvSpPr>
            <p:nvPr/>
          </p:nvSpPr>
          <p:spPr bwMode="auto">
            <a:xfrm>
              <a:off x="1322" y="2887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5692" name="Rectangle 91"/>
            <p:cNvSpPr>
              <a:spLocks noChangeArrowheads="1"/>
            </p:cNvSpPr>
            <p:nvPr/>
          </p:nvSpPr>
          <p:spPr bwMode="auto">
            <a:xfrm>
              <a:off x="1342" y="1750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5693" name="Rectangle 92"/>
            <p:cNvSpPr>
              <a:spLocks noChangeArrowheads="1"/>
            </p:cNvSpPr>
            <p:nvPr/>
          </p:nvSpPr>
          <p:spPr bwMode="auto">
            <a:xfrm>
              <a:off x="1471" y="2087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5694" name="Rectangle 93"/>
            <p:cNvSpPr>
              <a:spLocks noChangeArrowheads="1"/>
            </p:cNvSpPr>
            <p:nvPr/>
          </p:nvSpPr>
          <p:spPr bwMode="auto">
            <a:xfrm>
              <a:off x="1471" y="1788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5695" name="Rectangle 94"/>
            <p:cNvSpPr>
              <a:spLocks noChangeArrowheads="1"/>
            </p:cNvSpPr>
            <p:nvPr/>
          </p:nvSpPr>
          <p:spPr bwMode="auto">
            <a:xfrm>
              <a:off x="1552" y="2203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5696" name="Rectangle 95"/>
            <p:cNvSpPr>
              <a:spLocks noChangeArrowheads="1"/>
            </p:cNvSpPr>
            <p:nvPr/>
          </p:nvSpPr>
          <p:spPr bwMode="auto">
            <a:xfrm>
              <a:off x="1561" y="2405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5697" name="Rectangle 96"/>
            <p:cNvSpPr>
              <a:spLocks noChangeArrowheads="1"/>
            </p:cNvSpPr>
            <p:nvPr/>
          </p:nvSpPr>
          <p:spPr bwMode="auto">
            <a:xfrm>
              <a:off x="1571" y="2328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5698" name="Rectangle 97"/>
            <p:cNvSpPr>
              <a:spLocks noChangeArrowheads="1"/>
            </p:cNvSpPr>
            <p:nvPr/>
          </p:nvSpPr>
          <p:spPr bwMode="auto">
            <a:xfrm>
              <a:off x="1621" y="2357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5699" name="Rectangle 98"/>
            <p:cNvSpPr>
              <a:spLocks noChangeArrowheads="1"/>
            </p:cNvSpPr>
            <p:nvPr/>
          </p:nvSpPr>
          <p:spPr bwMode="auto">
            <a:xfrm>
              <a:off x="1621" y="2136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5700" name="Rectangle 99"/>
            <p:cNvSpPr>
              <a:spLocks noChangeArrowheads="1"/>
            </p:cNvSpPr>
            <p:nvPr/>
          </p:nvSpPr>
          <p:spPr bwMode="auto">
            <a:xfrm>
              <a:off x="1691" y="2280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5701" name="Rectangle 100"/>
            <p:cNvSpPr>
              <a:spLocks noChangeArrowheads="1"/>
            </p:cNvSpPr>
            <p:nvPr/>
          </p:nvSpPr>
          <p:spPr bwMode="auto">
            <a:xfrm>
              <a:off x="1970" y="2743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5702" name="Rectangle 101"/>
            <p:cNvSpPr>
              <a:spLocks noChangeArrowheads="1"/>
            </p:cNvSpPr>
            <p:nvPr/>
          </p:nvSpPr>
          <p:spPr bwMode="auto">
            <a:xfrm>
              <a:off x="2051" y="2588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5703" name="Rectangle 102"/>
            <p:cNvSpPr>
              <a:spLocks noChangeArrowheads="1"/>
            </p:cNvSpPr>
            <p:nvPr/>
          </p:nvSpPr>
          <p:spPr bwMode="auto">
            <a:xfrm>
              <a:off x="2180" y="2944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5704" name="Rectangle 103"/>
            <p:cNvSpPr>
              <a:spLocks noChangeArrowheads="1"/>
            </p:cNvSpPr>
            <p:nvPr/>
          </p:nvSpPr>
          <p:spPr bwMode="auto">
            <a:xfrm>
              <a:off x="2260" y="2598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5705" name="Rectangle 104"/>
            <p:cNvSpPr>
              <a:spLocks noChangeArrowheads="1"/>
            </p:cNvSpPr>
            <p:nvPr/>
          </p:nvSpPr>
          <p:spPr bwMode="auto">
            <a:xfrm>
              <a:off x="2379" y="2684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5706" name="Rectangle 105"/>
            <p:cNvSpPr>
              <a:spLocks noChangeArrowheads="1"/>
            </p:cNvSpPr>
            <p:nvPr/>
          </p:nvSpPr>
          <p:spPr bwMode="auto">
            <a:xfrm>
              <a:off x="2689" y="2598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5707" name="Rectangle 106"/>
            <p:cNvSpPr>
              <a:spLocks noChangeArrowheads="1"/>
            </p:cNvSpPr>
            <p:nvPr/>
          </p:nvSpPr>
          <p:spPr bwMode="auto">
            <a:xfrm>
              <a:off x="1212" y="2347"/>
              <a:ext cx="6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Wingdings" charset="0"/>
                </a:rPr>
                <a:t>l</a:t>
              </a:r>
              <a:endParaRPr lang="en-US">
                <a:latin typeface="Times" charset="0"/>
              </a:endParaRPr>
            </a:p>
          </p:txBody>
        </p:sp>
        <p:sp>
          <p:nvSpPr>
            <p:cNvPr id="25708" name="Rectangle 107"/>
            <p:cNvSpPr>
              <a:spLocks noChangeArrowheads="1"/>
            </p:cNvSpPr>
            <p:nvPr/>
          </p:nvSpPr>
          <p:spPr bwMode="auto">
            <a:xfrm>
              <a:off x="1282" y="2337"/>
              <a:ext cx="6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Wingdings" charset="0"/>
                </a:rPr>
                <a:t>l</a:t>
              </a:r>
              <a:endParaRPr lang="en-US">
                <a:latin typeface="Times" charset="0"/>
              </a:endParaRPr>
            </a:p>
          </p:txBody>
        </p:sp>
        <p:sp>
          <p:nvSpPr>
            <p:cNvPr id="25709" name="Rectangle 108"/>
            <p:cNvSpPr>
              <a:spLocks noChangeArrowheads="1"/>
            </p:cNvSpPr>
            <p:nvPr/>
          </p:nvSpPr>
          <p:spPr bwMode="auto">
            <a:xfrm>
              <a:off x="1363" y="2434"/>
              <a:ext cx="6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Wingdings" charset="0"/>
                </a:rPr>
                <a:t>l</a:t>
              </a:r>
              <a:endParaRPr lang="en-US">
                <a:latin typeface="Times" charset="0"/>
              </a:endParaRPr>
            </a:p>
          </p:txBody>
        </p:sp>
        <p:sp>
          <p:nvSpPr>
            <p:cNvPr id="25710" name="Rectangle 109"/>
            <p:cNvSpPr>
              <a:spLocks noChangeArrowheads="1"/>
            </p:cNvSpPr>
            <p:nvPr/>
          </p:nvSpPr>
          <p:spPr bwMode="auto">
            <a:xfrm>
              <a:off x="1521" y="2443"/>
              <a:ext cx="6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Wingdings" charset="0"/>
                </a:rPr>
                <a:t>l</a:t>
              </a:r>
              <a:endParaRPr lang="en-US">
                <a:latin typeface="Times" charset="0"/>
              </a:endParaRPr>
            </a:p>
          </p:txBody>
        </p:sp>
        <p:sp>
          <p:nvSpPr>
            <p:cNvPr id="25711" name="Rectangle 110"/>
            <p:cNvSpPr>
              <a:spLocks noChangeArrowheads="1"/>
            </p:cNvSpPr>
            <p:nvPr/>
          </p:nvSpPr>
          <p:spPr bwMode="auto">
            <a:xfrm>
              <a:off x="1711" y="2626"/>
              <a:ext cx="6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Wingdings" charset="0"/>
                </a:rPr>
                <a:t>l</a:t>
              </a:r>
              <a:endParaRPr lang="en-US">
                <a:latin typeface="Times" charset="0"/>
              </a:endParaRPr>
            </a:p>
          </p:txBody>
        </p:sp>
        <p:sp>
          <p:nvSpPr>
            <p:cNvPr id="25712" name="Rectangle 111"/>
            <p:cNvSpPr>
              <a:spLocks noChangeArrowheads="1"/>
            </p:cNvSpPr>
            <p:nvPr/>
          </p:nvSpPr>
          <p:spPr bwMode="auto">
            <a:xfrm>
              <a:off x="1980" y="2819"/>
              <a:ext cx="6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Wingdings" charset="0"/>
                </a:rPr>
                <a:t>l</a:t>
              </a:r>
              <a:endParaRPr lang="en-US">
                <a:latin typeface="Times" charset="0"/>
              </a:endParaRPr>
            </a:p>
          </p:txBody>
        </p:sp>
        <p:sp>
          <p:nvSpPr>
            <p:cNvPr id="25713" name="Rectangle 112"/>
            <p:cNvSpPr>
              <a:spLocks noChangeArrowheads="1"/>
            </p:cNvSpPr>
            <p:nvPr/>
          </p:nvSpPr>
          <p:spPr bwMode="auto">
            <a:xfrm>
              <a:off x="653" y="3089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5714" name="Rectangle 113"/>
            <p:cNvSpPr>
              <a:spLocks noChangeArrowheads="1"/>
            </p:cNvSpPr>
            <p:nvPr/>
          </p:nvSpPr>
          <p:spPr bwMode="auto">
            <a:xfrm>
              <a:off x="653" y="3012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5715" name="Rectangle 114"/>
            <p:cNvSpPr>
              <a:spLocks noChangeArrowheads="1"/>
            </p:cNvSpPr>
            <p:nvPr/>
          </p:nvSpPr>
          <p:spPr bwMode="auto">
            <a:xfrm>
              <a:off x="653" y="3070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5716" name="Rectangle 115"/>
            <p:cNvSpPr>
              <a:spLocks noChangeArrowheads="1"/>
            </p:cNvSpPr>
            <p:nvPr/>
          </p:nvSpPr>
          <p:spPr bwMode="auto">
            <a:xfrm>
              <a:off x="663" y="2763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5717" name="Rectangle 116"/>
            <p:cNvSpPr>
              <a:spLocks noChangeArrowheads="1"/>
            </p:cNvSpPr>
            <p:nvPr/>
          </p:nvSpPr>
          <p:spPr bwMode="auto">
            <a:xfrm>
              <a:off x="633" y="3022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5718" name="Rectangle 117"/>
            <p:cNvSpPr>
              <a:spLocks noChangeArrowheads="1"/>
            </p:cNvSpPr>
            <p:nvPr/>
          </p:nvSpPr>
          <p:spPr bwMode="auto">
            <a:xfrm>
              <a:off x="663" y="2925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5719" name="Rectangle 118"/>
            <p:cNvSpPr>
              <a:spLocks noChangeArrowheads="1"/>
            </p:cNvSpPr>
            <p:nvPr/>
          </p:nvSpPr>
          <p:spPr bwMode="auto">
            <a:xfrm>
              <a:off x="673" y="2694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5720" name="Rectangle 119"/>
            <p:cNvSpPr>
              <a:spLocks noChangeArrowheads="1"/>
            </p:cNvSpPr>
            <p:nvPr/>
          </p:nvSpPr>
          <p:spPr bwMode="auto">
            <a:xfrm>
              <a:off x="673" y="3022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5721" name="Rectangle 120"/>
            <p:cNvSpPr>
              <a:spLocks noChangeArrowheads="1"/>
            </p:cNvSpPr>
            <p:nvPr/>
          </p:nvSpPr>
          <p:spPr bwMode="auto">
            <a:xfrm>
              <a:off x="684" y="2973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5722" name="Rectangle 121"/>
            <p:cNvSpPr>
              <a:spLocks noChangeArrowheads="1"/>
            </p:cNvSpPr>
            <p:nvPr/>
          </p:nvSpPr>
          <p:spPr bwMode="auto">
            <a:xfrm>
              <a:off x="693" y="2964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5723" name="Rectangle 122"/>
            <p:cNvSpPr>
              <a:spLocks noChangeArrowheads="1"/>
            </p:cNvSpPr>
            <p:nvPr/>
          </p:nvSpPr>
          <p:spPr bwMode="auto">
            <a:xfrm>
              <a:off x="703" y="2694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5724" name="Rectangle 123"/>
            <p:cNvSpPr>
              <a:spLocks noChangeArrowheads="1"/>
            </p:cNvSpPr>
            <p:nvPr/>
          </p:nvSpPr>
          <p:spPr bwMode="auto">
            <a:xfrm>
              <a:off x="703" y="2935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5725" name="Rectangle 124"/>
            <p:cNvSpPr>
              <a:spLocks noChangeArrowheads="1"/>
            </p:cNvSpPr>
            <p:nvPr/>
          </p:nvSpPr>
          <p:spPr bwMode="auto">
            <a:xfrm>
              <a:off x="703" y="2887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5726" name="Rectangle 125"/>
            <p:cNvSpPr>
              <a:spLocks noChangeArrowheads="1"/>
            </p:cNvSpPr>
            <p:nvPr/>
          </p:nvSpPr>
          <p:spPr bwMode="auto">
            <a:xfrm>
              <a:off x="713" y="3031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5727" name="Rectangle 126"/>
            <p:cNvSpPr>
              <a:spLocks noChangeArrowheads="1"/>
            </p:cNvSpPr>
            <p:nvPr/>
          </p:nvSpPr>
          <p:spPr bwMode="auto">
            <a:xfrm>
              <a:off x="743" y="2800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5728" name="Rectangle 127"/>
            <p:cNvSpPr>
              <a:spLocks noChangeArrowheads="1"/>
            </p:cNvSpPr>
            <p:nvPr/>
          </p:nvSpPr>
          <p:spPr bwMode="auto">
            <a:xfrm>
              <a:off x="743" y="2916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5729" name="Rectangle 128"/>
            <p:cNvSpPr>
              <a:spLocks noChangeArrowheads="1"/>
            </p:cNvSpPr>
            <p:nvPr/>
          </p:nvSpPr>
          <p:spPr bwMode="auto">
            <a:xfrm>
              <a:off x="753" y="2887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5730" name="Rectangle 129"/>
            <p:cNvSpPr>
              <a:spLocks noChangeArrowheads="1"/>
            </p:cNvSpPr>
            <p:nvPr/>
          </p:nvSpPr>
          <p:spPr bwMode="auto">
            <a:xfrm>
              <a:off x="753" y="2665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5731" name="Rectangle 130"/>
            <p:cNvSpPr>
              <a:spLocks noChangeArrowheads="1"/>
            </p:cNvSpPr>
            <p:nvPr/>
          </p:nvSpPr>
          <p:spPr bwMode="auto">
            <a:xfrm>
              <a:off x="753" y="2772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5732" name="Rectangle 131"/>
            <p:cNvSpPr>
              <a:spLocks noChangeArrowheads="1"/>
            </p:cNvSpPr>
            <p:nvPr/>
          </p:nvSpPr>
          <p:spPr bwMode="auto">
            <a:xfrm>
              <a:off x="753" y="2829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5733" name="Rectangle 132"/>
            <p:cNvSpPr>
              <a:spLocks noChangeArrowheads="1"/>
            </p:cNvSpPr>
            <p:nvPr/>
          </p:nvSpPr>
          <p:spPr bwMode="auto">
            <a:xfrm>
              <a:off x="763" y="2858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5734" name="Rectangle 133"/>
            <p:cNvSpPr>
              <a:spLocks noChangeArrowheads="1"/>
            </p:cNvSpPr>
            <p:nvPr/>
          </p:nvSpPr>
          <p:spPr bwMode="auto">
            <a:xfrm>
              <a:off x="763" y="2800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5735" name="Rectangle 134"/>
            <p:cNvSpPr>
              <a:spLocks noChangeArrowheads="1"/>
            </p:cNvSpPr>
            <p:nvPr/>
          </p:nvSpPr>
          <p:spPr bwMode="auto">
            <a:xfrm>
              <a:off x="783" y="2829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5736" name="Rectangle 135"/>
            <p:cNvSpPr>
              <a:spLocks noChangeArrowheads="1"/>
            </p:cNvSpPr>
            <p:nvPr/>
          </p:nvSpPr>
          <p:spPr bwMode="auto">
            <a:xfrm>
              <a:off x="793" y="2569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5737" name="Rectangle 136"/>
            <p:cNvSpPr>
              <a:spLocks noChangeArrowheads="1"/>
            </p:cNvSpPr>
            <p:nvPr/>
          </p:nvSpPr>
          <p:spPr bwMode="auto">
            <a:xfrm>
              <a:off x="793" y="2810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5738" name="Rectangle 137"/>
            <p:cNvSpPr>
              <a:spLocks noChangeArrowheads="1"/>
            </p:cNvSpPr>
            <p:nvPr/>
          </p:nvSpPr>
          <p:spPr bwMode="auto">
            <a:xfrm>
              <a:off x="793" y="2722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5739" name="Rectangle 138"/>
            <p:cNvSpPr>
              <a:spLocks noChangeArrowheads="1"/>
            </p:cNvSpPr>
            <p:nvPr/>
          </p:nvSpPr>
          <p:spPr bwMode="auto">
            <a:xfrm>
              <a:off x="793" y="2482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5740" name="Rectangle 139"/>
            <p:cNvSpPr>
              <a:spLocks noChangeArrowheads="1"/>
            </p:cNvSpPr>
            <p:nvPr/>
          </p:nvSpPr>
          <p:spPr bwMode="auto">
            <a:xfrm>
              <a:off x="803" y="2858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5741" name="Rectangle 140"/>
            <p:cNvSpPr>
              <a:spLocks noChangeArrowheads="1"/>
            </p:cNvSpPr>
            <p:nvPr/>
          </p:nvSpPr>
          <p:spPr bwMode="auto">
            <a:xfrm>
              <a:off x="803" y="2443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5742" name="Rectangle 141"/>
            <p:cNvSpPr>
              <a:spLocks noChangeArrowheads="1"/>
            </p:cNvSpPr>
            <p:nvPr/>
          </p:nvSpPr>
          <p:spPr bwMode="auto">
            <a:xfrm>
              <a:off x="803" y="2684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5743" name="Rectangle 142"/>
            <p:cNvSpPr>
              <a:spLocks noChangeArrowheads="1"/>
            </p:cNvSpPr>
            <p:nvPr/>
          </p:nvSpPr>
          <p:spPr bwMode="auto">
            <a:xfrm>
              <a:off x="803" y="2617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5744" name="Rectangle 143"/>
            <p:cNvSpPr>
              <a:spLocks noChangeArrowheads="1"/>
            </p:cNvSpPr>
            <p:nvPr/>
          </p:nvSpPr>
          <p:spPr bwMode="auto">
            <a:xfrm>
              <a:off x="813" y="2702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5745" name="Rectangle 144"/>
            <p:cNvSpPr>
              <a:spLocks noChangeArrowheads="1"/>
            </p:cNvSpPr>
            <p:nvPr/>
          </p:nvSpPr>
          <p:spPr bwMode="auto">
            <a:xfrm>
              <a:off x="823" y="2578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5746" name="Rectangle 145"/>
            <p:cNvSpPr>
              <a:spLocks noChangeArrowheads="1"/>
            </p:cNvSpPr>
            <p:nvPr/>
          </p:nvSpPr>
          <p:spPr bwMode="auto">
            <a:xfrm>
              <a:off x="852" y="2772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5747" name="Rectangle 146"/>
            <p:cNvSpPr>
              <a:spLocks noChangeArrowheads="1"/>
            </p:cNvSpPr>
            <p:nvPr/>
          </p:nvSpPr>
          <p:spPr bwMode="auto">
            <a:xfrm>
              <a:off x="852" y="2540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5748" name="Rectangle 147"/>
            <p:cNvSpPr>
              <a:spLocks noChangeArrowheads="1"/>
            </p:cNvSpPr>
            <p:nvPr/>
          </p:nvSpPr>
          <p:spPr bwMode="auto">
            <a:xfrm>
              <a:off x="892" y="2174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5749" name="Rectangle 148"/>
            <p:cNvSpPr>
              <a:spLocks noChangeArrowheads="1"/>
            </p:cNvSpPr>
            <p:nvPr/>
          </p:nvSpPr>
          <p:spPr bwMode="auto">
            <a:xfrm>
              <a:off x="932" y="2731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5750" name="Rectangle 149"/>
            <p:cNvSpPr>
              <a:spLocks noChangeArrowheads="1"/>
            </p:cNvSpPr>
            <p:nvPr/>
          </p:nvSpPr>
          <p:spPr bwMode="auto">
            <a:xfrm>
              <a:off x="942" y="2347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5751" name="Rectangle 150"/>
            <p:cNvSpPr>
              <a:spLocks noChangeArrowheads="1"/>
            </p:cNvSpPr>
            <p:nvPr/>
          </p:nvSpPr>
          <p:spPr bwMode="auto">
            <a:xfrm>
              <a:off x="942" y="2124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5752" name="Rectangle 151"/>
            <p:cNvSpPr>
              <a:spLocks noChangeArrowheads="1"/>
            </p:cNvSpPr>
            <p:nvPr/>
          </p:nvSpPr>
          <p:spPr bwMode="auto">
            <a:xfrm>
              <a:off x="982" y="2675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5753" name="Rectangle 152"/>
            <p:cNvSpPr>
              <a:spLocks noChangeArrowheads="1"/>
            </p:cNvSpPr>
            <p:nvPr/>
          </p:nvSpPr>
          <p:spPr bwMode="auto">
            <a:xfrm>
              <a:off x="992" y="2702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5754" name="Rectangle 153"/>
            <p:cNvSpPr>
              <a:spLocks noChangeArrowheads="1"/>
            </p:cNvSpPr>
            <p:nvPr/>
          </p:nvSpPr>
          <p:spPr bwMode="auto">
            <a:xfrm>
              <a:off x="992" y="2492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5755" name="Rectangle 154"/>
            <p:cNvSpPr>
              <a:spLocks noChangeArrowheads="1"/>
            </p:cNvSpPr>
            <p:nvPr/>
          </p:nvSpPr>
          <p:spPr bwMode="auto">
            <a:xfrm>
              <a:off x="1012" y="2607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5756" name="Rectangle 155"/>
            <p:cNvSpPr>
              <a:spLocks noChangeArrowheads="1"/>
            </p:cNvSpPr>
            <p:nvPr/>
          </p:nvSpPr>
          <p:spPr bwMode="auto">
            <a:xfrm>
              <a:off x="1052" y="2511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5757" name="Rectangle 156"/>
            <p:cNvSpPr>
              <a:spLocks noChangeArrowheads="1"/>
            </p:cNvSpPr>
            <p:nvPr/>
          </p:nvSpPr>
          <p:spPr bwMode="auto">
            <a:xfrm>
              <a:off x="1061" y="2095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5758" name="Rectangle 157"/>
            <p:cNvSpPr>
              <a:spLocks noChangeArrowheads="1"/>
            </p:cNvSpPr>
            <p:nvPr/>
          </p:nvSpPr>
          <p:spPr bwMode="auto">
            <a:xfrm>
              <a:off x="1061" y="2569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5759" name="Rectangle 158"/>
            <p:cNvSpPr>
              <a:spLocks noChangeArrowheads="1"/>
            </p:cNvSpPr>
            <p:nvPr/>
          </p:nvSpPr>
          <p:spPr bwMode="auto">
            <a:xfrm>
              <a:off x="1082" y="2702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5760" name="Rectangle 159"/>
            <p:cNvSpPr>
              <a:spLocks noChangeArrowheads="1"/>
            </p:cNvSpPr>
            <p:nvPr/>
          </p:nvSpPr>
          <p:spPr bwMode="auto">
            <a:xfrm>
              <a:off x="1112" y="2636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5761" name="Rectangle 160"/>
            <p:cNvSpPr>
              <a:spLocks noChangeArrowheads="1"/>
            </p:cNvSpPr>
            <p:nvPr/>
          </p:nvSpPr>
          <p:spPr bwMode="auto">
            <a:xfrm>
              <a:off x="1173" y="2280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5762" name="Rectangle 161"/>
            <p:cNvSpPr>
              <a:spLocks noChangeArrowheads="1"/>
            </p:cNvSpPr>
            <p:nvPr/>
          </p:nvSpPr>
          <p:spPr bwMode="auto">
            <a:xfrm>
              <a:off x="1511" y="1962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5763" name="Rectangle 162"/>
            <p:cNvSpPr>
              <a:spLocks noChangeArrowheads="1"/>
            </p:cNvSpPr>
            <p:nvPr/>
          </p:nvSpPr>
          <p:spPr bwMode="auto">
            <a:xfrm>
              <a:off x="1581" y="2124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5764" name="Rectangle 163"/>
            <p:cNvSpPr>
              <a:spLocks noChangeArrowheads="1"/>
            </p:cNvSpPr>
            <p:nvPr/>
          </p:nvSpPr>
          <p:spPr bwMode="auto">
            <a:xfrm>
              <a:off x="503" y="3137"/>
              <a:ext cx="4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" charset="0"/>
                </a:rPr>
                <a:t>0</a:t>
              </a:r>
              <a:endParaRPr lang="en-US">
                <a:latin typeface="Times" charset="0"/>
              </a:endParaRPr>
            </a:p>
          </p:txBody>
        </p:sp>
        <p:sp>
          <p:nvSpPr>
            <p:cNvPr id="25765" name="Rectangle 164"/>
            <p:cNvSpPr>
              <a:spLocks noChangeArrowheads="1"/>
            </p:cNvSpPr>
            <p:nvPr/>
          </p:nvSpPr>
          <p:spPr bwMode="auto">
            <a:xfrm>
              <a:off x="503" y="2712"/>
              <a:ext cx="4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" charset="0"/>
                </a:rPr>
                <a:t>5</a:t>
              </a:r>
              <a:endParaRPr lang="en-US">
                <a:latin typeface="Times" charset="0"/>
              </a:endParaRPr>
            </a:p>
          </p:txBody>
        </p:sp>
        <p:sp>
          <p:nvSpPr>
            <p:cNvPr id="25766" name="Rectangle 165"/>
            <p:cNvSpPr>
              <a:spLocks noChangeArrowheads="1"/>
            </p:cNvSpPr>
            <p:nvPr/>
          </p:nvSpPr>
          <p:spPr bwMode="auto">
            <a:xfrm>
              <a:off x="433" y="2299"/>
              <a:ext cx="9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" charset="0"/>
                </a:rPr>
                <a:t>10</a:t>
              </a:r>
              <a:endParaRPr lang="en-US">
                <a:latin typeface="Times" charset="0"/>
              </a:endParaRPr>
            </a:p>
          </p:txBody>
        </p:sp>
        <p:sp>
          <p:nvSpPr>
            <p:cNvPr id="25767" name="Rectangle 166"/>
            <p:cNvSpPr>
              <a:spLocks noChangeArrowheads="1"/>
            </p:cNvSpPr>
            <p:nvPr/>
          </p:nvSpPr>
          <p:spPr bwMode="auto">
            <a:xfrm>
              <a:off x="433" y="1885"/>
              <a:ext cx="9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" charset="0"/>
                </a:rPr>
                <a:t>15</a:t>
              </a:r>
              <a:endParaRPr lang="en-US">
                <a:latin typeface="Times" charset="0"/>
              </a:endParaRPr>
            </a:p>
          </p:txBody>
        </p:sp>
        <p:sp>
          <p:nvSpPr>
            <p:cNvPr id="25768" name="Rectangle 167"/>
            <p:cNvSpPr>
              <a:spLocks noChangeArrowheads="1"/>
            </p:cNvSpPr>
            <p:nvPr/>
          </p:nvSpPr>
          <p:spPr bwMode="auto">
            <a:xfrm>
              <a:off x="433" y="1470"/>
              <a:ext cx="9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" charset="0"/>
                </a:rPr>
                <a:t>20</a:t>
              </a:r>
              <a:endParaRPr lang="en-US">
                <a:latin typeface="Times" charset="0"/>
              </a:endParaRPr>
            </a:p>
          </p:txBody>
        </p:sp>
        <p:sp>
          <p:nvSpPr>
            <p:cNvPr id="25769" name="Rectangle 168"/>
            <p:cNvSpPr>
              <a:spLocks noChangeArrowheads="1"/>
            </p:cNvSpPr>
            <p:nvPr/>
          </p:nvSpPr>
          <p:spPr bwMode="auto">
            <a:xfrm>
              <a:off x="433" y="1056"/>
              <a:ext cx="9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" charset="0"/>
                </a:rPr>
                <a:t>25</a:t>
              </a:r>
              <a:endParaRPr lang="en-US">
                <a:latin typeface="Times" charset="0"/>
              </a:endParaRPr>
            </a:p>
          </p:txBody>
        </p:sp>
        <p:sp>
          <p:nvSpPr>
            <p:cNvPr id="25770" name="Rectangle 169"/>
            <p:cNvSpPr>
              <a:spLocks noChangeArrowheads="1"/>
            </p:cNvSpPr>
            <p:nvPr/>
          </p:nvSpPr>
          <p:spPr bwMode="auto">
            <a:xfrm>
              <a:off x="613" y="3272"/>
              <a:ext cx="4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" charset="0"/>
                </a:rPr>
                <a:t>0</a:t>
              </a:r>
              <a:endParaRPr lang="en-US">
                <a:latin typeface="Times" charset="0"/>
              </a:endParaRPr>
            </a:p>
          </p:txBody>
        </p:sp>
        <p:sp>
          <p:nvSpPr>
            <p:cNvPr id="25771" name="Rectangle 170"/>
            <p:cNvSpPr>
              <a:spLocks noChangeArrowheads="1"/>
            </p:cNvSpPr>
            <p:nvPr/>
          </p:nvSpPr>
          <p:spPr bwMode="auto">
            <a:xfrm>
              <a:off x="1052" y="3272"/>
              <a:ext cx="19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" charset="0"/>
                </a:rPr>
                <a:t>2000</a:t>
              </a:r>
              <a:endParaRPr lang="en-US">
                <a:latin typeface="Times" charset="0"/>
              </a:endParaRPr>
            </a:p>
          </p:txBody>
        </p:sp>
        <p:sp>
          <p:nvSpPr>
            <p:cNvPr id="25772" name="Rectangle 171"/>
            <p:cNvSpPr>
              <a:spLocks noChangeArrowheads="1"/>
            </p:cNvSpPr>
            <p:nvPr/>
          </p:nvSpPr>
          <p:spPr bwMode="auto">
            <a:xfrm>
              <a:off x="1591" y="3272"/>
              <a:ext cx="19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" charset="0"/>
                </a:rPr>
                <a:t>4000</a:t>
              </a:r>
              <a:endParaRPr lang="en-US">
                <a:latin typeface="Times" charset="0"/>
              </a:endParaRPr>
            </a:p>
          </p:txBody>
        </p:sp>
        <p:sp>
          <p:nvSpPr>
            <p:cNvPr id="25773" name="Rectangle 172"/>
            <p:cNvSpPr>
              <a:spLocks noChangeArrowheads="1"/>
            </p:cNvSpPr>
            <p:nvPr/>
          </p:nvSpPr>
          <p:spPr bwMode="auto">
            <a:xfrm>
              <a:off x="2130" y="3272"/>
              <a:ext cx="19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" charset="0"/>
                </a:rPr>
                <a:t>6000</a:t>
              </a:r>
              <a:endParaRPr lang="en-US">
                <a:latin typeface="Times" charset="0"/>
              </a:endParaRPr>
            </a:p>
          </p:txBody>
        </p:sp>
        <p:sp>
          <p:nvSpPr>
            <p:cNvPr id="25774" name="Rectangle 173"/>
            <p:cNvSpPr>
              <a:spLocks noChangeArrowheads="1"/>
            </p:cNvSpPr>
            <p:nvPr/>
          </p:nvSpPr>
          <p:spPr bwMode="auto">
            <a:xfrm>
              <a:off x="2669" y="3272"/>
              <a:ext cx="19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" charset="0"/>
                </a:rPr>
                <a:t>8000</a:t>
              </a:r>
              <a:endParaRPr lang="en-US">
                <a:latin typeface="Times" charset="0"/>
              </a:endParaRPr>
            </a:p>
          </p:txBody>
        </p:sp>
        <p:sp>
          <p:nvSpPr>
            <p:cNvPr id="25775" name="Text Box 174"/>
            <p:cNvSpPr txBox="1">
              <a:spLocks noChangeArrowheads="1"/>
            </p:cNvSpPr>
            <p:nvPr/>
          </p:nvSpPr>
          <p:spPr bwMode="auto">
            <a:xfrm rot="-5400000">
              <a:off x="-534" y="2017"/>
              <a:ext cx="150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>
                  <a:latin typeface="Arial" charset="0"/>
                </a:rPr>
                <a:t>NPP (Mg C ha</a:t>
              </a:r>
              <a:r>
                <a:rPr lang="en-US" sz="1800" baseline="30000">
                  <a:latin typeface="Arial" charset="0"/>
                </a:rPr>
                <a:t>-1</a:t>
              </a:r>
              <a:r>
                <a:rPr lang="en-US" sz="1800">
                  <a:latin typeface="Arial" charset="0"/>
                </a:rPr>
                <a:t> yr </a:t>
              </a:r>
              <a:r>
                <a:rPr lang="en-US" sz="1800" baseline="30000">
                  <a:latin typeface="Arial" charset="0"/>
                </a:rPr>
                <a:t>-1</a:t>
              </a:r>
              <a:r>
                <a:rPr lang="en-US" sz="1800">
                  <a:latin typeface="Arial" charset="0"/>
                </a:rPr>
                <a:t> )</a:t>
              </a:r>
            </a:p>
          </p:txBody>
        </p:sp>
        <p:sp>
          <p:nvSpPr>
            <p:cNvPr id="25776" name="Text Box 175"/>
            <p:cNvSpPr txBox="1">
              <a:spLocks noChangeArrowheads="1"/>
            </p:cNvSpPr>
            <p:nvPr/>
          </p:nvSpPr>
          <p:spPr bwMode="auto">
            <a:xfrm>
              <a:off x="576" y="3412"/>
              <a:ext cx="217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>
                  <a:latin typeface="Arial" charset="0"/>
                </a:rPr>
                <a:t>Mean Annual Precipitation (mm)</a:t>
              </a:r>
            </a:p>
          </p:txBody>
        </p:sp>
      </p:grpSp>
      <p:sp>
        <p:nvSpPr>
          <p:cNvPr id="44208" name="Text Box 176"/>
          <p:cNvSpPr txBox="1">
            <a:spLocks noChangeArrowheads="1"/>
          </p:cNvSpPr>
          <p:nvPr/>
        </p:nvSpPr>
        <p:spPr bwMode="auto">
          <a:xfrm>
            <a:off x="0" y="0"/>
            <a:ext cx="91440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6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Water Controls NPP</a:t>
            </a:r>
          </a:p>
        </p:txBody>
      </p:sp>
      <p:sp>
        <p:nvSpPr>
          <p:cNvPr id="44209" name="Text Box 177"/>
          <p:cNvSpPr txBox="1">
            <a:spLocks noChangeArrowheads="1"/>
          </p:cNvSpPr>
          <p:nvPr/>
        </p:nvSpPr>
        <p:spPr bwMode="auto">
          <a:xfrm>
            <a:off x="4724400" y="1108075"/>
            <a:ext cx="4343400" cy="563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latin typeface="Arial Rounded MT Bold"/>
                <a:cs typeface="Arial Rounded MT Bold"/>
              </a:rPr>
              <a:t>At global scale, </a:t>
            </a:r>
            <a:br>
              <a:rPr lang="en-US" dirty="0">
                <a:latin typeface="Arial Rounded MT Bold"/>
                <a:cs typeface="Arial Rounded MT Bold"/>
              </a:rPr>
            </a:br>
            <a:r>
              <a:rPr lang="en-US" dirty="0" err="1">
                <a:solidFill>
                  <a:srgbClr val="FF0000"/>
                </a:solidFill>
                <a:latin typeface="Arial Rounded MT Bold"/>
                <a:cs typeface="Arial Rounded MT Bold"/>
              </a:rPr>
              <a:t>ppt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 and T are strongly correlated with NPP</a:t>
            </a:r>
            <a:endParaRPr lang="en-US" dirty="0">
              <a:latin typeface="Arial Rounded MT Bold"/>
              <a:cs typeface="Arial Rounded MT Bold"/>
            </a:endParaRPr>
          </a:p>
          <a:p>
            <a:pPr>
              <a:buFont typeface="Times" charset="0"/>
              <a:buNone/>
            </a:pPr>
            <a:endParaRPr lang="en-US" dirty="0">
              <a:latin typeface="Arial Rounded MT Bold"/>
              <a:cs typeface="Arial Rounded MT Bold"/>
            </a:endParaRPr>
          </a:p>
          <a:p>
            <a:pPr>
              <a:buFont typeface="Times" charset="0"/>
              <a:buNone/>
            </a:pPr>
            <a:r>
              <a:rPr lang="en-US" dirty="0">
                <a:latin typeface="Arial Rounded MT Bold"/>
                <a:cs typeface="Arial Rounded MT Bold"/>
              </a:rPr>
              <a:t>Water increases plant growth in drier ecosystems. Also increases decomposition and nutrient cycling.</a:t>
            </a:r>
          </a:p>
          <a:p>
            <a:pPr>
              <a:buFont typeface="Times" charset="0"/>
              <a:buNone/>
            </a:pPr>
            <a:endParaRPr lang="en-US" dirty="0">
              <a:latin typeface="Arial Rounded MT Bold"/>
              <a:cs typeface="Arial Rounded MT Bold"/>
            </a:endParaRPr>
          </a:p>
          <a:p>
            <a:pPr>
              <a:buFont typeface="Times" charset="0"/>
              <a:buNone/>
            </a:pPr>
            <a:r>
              <a:rPr lang="en-US" dirty="0">
                <a:latin typeface="Arial Rounded MT Bold"/>
                <a:cs typeface="Arial Rounded MT Bold"/>
              </a:rPr>
              <a:t>In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extremely wet climates</a:t>
            </a:r>
            <a:r>
              <a:rPr lang="en-US" dirty="0">
                <a:latin typeface="Arial Rounded MT Bold"/>
                <a:cs typeface="Arial Rounded MT Bold"/>
              </a:rPr>
              <a:t>, </a:t>
            </a:r>
            <a:br>
              <a:rPr lang="en-US" dirty="0">
                <a:latin typeface="Arial Rounded MT Bold"/>
                <a:cs typeface="Arial Rounded MT Bold"/>
              </a:rPr>
            </a:br>
            <a:r>
              <a:rPr lang="en-US" dirty="0" err="1">
                <a:latin typeface="Arial Rounded MT Bold"/>
                <a:cs typeface="Arial Rounded MT Bold"/>
              </a:rPr>
              <a:t>ppt</a:t>
            </a:r>
            <a:r>
              <a:rPr lang="en-US" dirty="0">
                <a:latin typeface="Arial Rounded MT Bold"/>
                <a:cs typeface="Arial Rounded MT Bold"/>
              </a:rPr>
              <a:t> can limit NPP by decreasing light or nutrient availability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9" name="Group 198"/>
          <p:cNvGrpSpPr>
            <a:grpSpLocks/>
          </p:cNvGrpSpPr>
          <p:nvPr/>
        </p:nvGrpSpPr>
        <p:grpSpPr bwMode="auto">
          <a:xfrm>
            <a:off x="304800" y="2286000"/>
            <a:ext cx="4327525" cy="4278313"/>
            <a:chOff x="300" y="1008"/>
            <a:chExt cx="2726" cy="2695"/>
          </a:xfrm>
        </p:grpSpPr>
        <p:sp>
          <p:nvSpPr>
            <p:cNvPr id="27652" name="Rectangle 3"/>
            <p:cNvSpPr>
              <a:spLocks noChangeArrowheads="1"/>
            </p:cNvSpPr>
            <p:nvPr/>
          </p:nvSpPr>
          <p:spPr bwMode="auto">
            <a:xfrm>
              <a:off x="586" y="1008"/>
              <a:ext cx="9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" charset="0"/>
                </a:rPr>
                <a:t>25</a:t>
              </a:r>
              <a:endParaRPr lang="en-US">
                <a:latin typeface="Times" charset="0"/>
              </a:endParaRPr>
            </a:p>
          </p:txBody>
        </p:sp>
        <p:sp>
          <p:nvSpPr>
            <p:cNvPr id="27653" name="Text Box 4"/>
            <p:cNvSpPr txBox="1">
              <a:spLocks noChangeArrowheads="1"/>
            </p:cNvSpPr>
            <p:nvPr/>
          </p:nvSpPr>
          <p:spPr bwMode="auto">
            <a:xfrm>
              <a:off x="863" y="3472"/>
              <a:ext cx="216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>
                  <a:latin typeface="Arial" charset="0"/>
                </a:rPr>
                <a:t>Mean Annual Temperature (ºC) </a:t>
              </a:r>
            </a:p>
          </p:txBody>
        </p:sp>
        <p:sp>
          <p:nvSpPr>
            <p:cNvPr id="27654" name="Text Box 5"/>
            <p:cNvSpPr txBox="1">
              <a:spLocks noChangeArrowheads="1"/>
            </p:cNvSpPr>
            <p:nvPr/>
          </p:nvSpPr>
          <p:spPr bwMode="auto">
            <a:xfrm rot="-5400000">
              <a:off x="-120" y="2000"/>
              <a:ext cx="107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>
                  <a:latin typeface="Arial" charset="0"/>
                </a:rPr>
                <a:t>Mg C ha</a:t>
              </a:r>
              <a:r>
                <a:rPr lang="en-US" sz="1800" baseline="30000">
                  <a:latin typeface="Arial" charset="0"/>
                </a:rPr>
                <a:t>-1</a:t>
              </a:r>
              <a:r>
                <a:rPr lang="en-US" sz="1800">
                  <a:latin typeface="Arial" charset="0"/>
                </a:rPr>
                <a:t> yr </a:t>
              </a:r>
              <a:r>
                <a:rPr lang="en-US" sz="1800" baseline="30000">
                  <a:latin typeface="Arial" charset="0"/>
                </a:rPr>
                <a:t>-1</a:t>
              </a:r>
              <a:r>
                <a:rPr lang="en-US" sz="1800">
                  <a:latin typeface="Arial" charset="0"/>
                </a:rPr>
                <a:t> </a:t>
              </a:r>
            </a:p>
          </p:txBody>
        </p:sp>
        <p:sp>
          <p:nvSpPr>
            <p:cNvPr id="27655" name="Rectangle 6"/>
            <p:cNvSpPr>
              <a:spLocks noChangeArrowheads="1"/>
            </p:cNvSpPr>
            <p:nvPr/>
          </p:nvSpPr>
          <p:spPr bwMode="auto">
            <a:xfrm>
              <a:off x="820" y="1061"/>
              <a:ext cx="2202" cy="217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56" name="Line 7"/>
            <p:cNvSpPr>
              <a:spLocks noChangeShapeType="1"/>
            </p:cNvSpPr>
            <p:nvPr/>
          </p:nvSpPr>
          <p:spPr bwMode="auto">
            <a:xfrm>
              <a:off x="795" y="3241"/>
              <a:ext cx="220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57" name="Line 8"/>
            <p:cNvSpPr>
              <a:spLocks noChangeShapeType="1"/>
            </p:cNvSpPr>
            <p:nvPr/>
          </p:nvSpPr>
          <p:spPr bwMode="auto">
            <a:xfrm>
              <a:off x="795" y="1063"/>
              <a:ext cx="2202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58" name="Line 9"/>
            <p:cNvSpPr>
              <a:spLocks noChangeShapeType="1"/>
            </p:cNvSpPr>
            <p:nvPr/>
          </p:nvSpPr>
          <p:spPr bwMode="auto">
            <a:xfrm flipV="1">
              <a:off x="795" y="1063"/>
              <a:ext cx="1" cy="217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59" name="Line 10"/>
            <p:cNvSpPr>
              <a:spLocks noChangeShapeType="1"/>
            </p:cNvSpPr>
            <p:nvPr/>
          </p:nvSpPr>
          <p:spPr bwMode="auto">
            <a:xfrm flipV="1">
              <a:off x="2997" y="1063"/>
              <a:ext cx="1" cy="217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0" name="Line 11"/>
            <p:cNvSpPr>
              <a:spLocks noChangeShapeType="1"/>
            </p:cNvSpPr>
            <p:nvPr/>
          </p:nvSpPr>
          <p:spPr bwMode="auto">
            <a:xfrm>
              <a:off x="764" y="3241"/>
              <a:ext cx="3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1" name="Line 12"/>
            <p:cNvSpPr>
              <a:spLocks noChangeShapeType="1"/>
            </p:cNvSpPr>
            <p:nvPr/>
          </p:nvSpPr>
          <p:spPr bwMode="auto">
            <a:xfrm>
              <a:off x="764" y="3150"/>
              <a:ext cx="3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2" name="Line 13"/>
            <p:cNvSpPr>
              <a:spLocks noChangeShapeType="1"/>
            </p:cNvSpPr>
            <p:nvPr/>
          </p:nvSpPr>
          <p:spPr bwMode="auto">
            <a:xfrm>
              <a:off x="764" y="3069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3" name="Line 14"/>
            <p:cNvSpPr>
              <a:spLocks noChangeShapeType="1"/>
            </p:cNvSpPr>
            <p:nvPr/>
          </p:nvSpPr>
          <p:spPr bwMode="auto">
            <a:xfrm>
              <a:off x="764" y="2979"/>
              <a:ext cx="3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4" name="Line 15"/>
            <p:cNvSpPr>
              <a:spLocks noChangeShapeType="1"/>
            </p:cNvSpPr>
            <p:nvPr/>
          </p:nvSpPr>
          <p:spPr bwMode="auto">
            <a:xfrm>
              <a:off x="764" y="2898"/>
              <a:ext cx="3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5" name="Line 16"/>
            <p:cNvSpPr>
              <a:spLocks noChangeShapeType="1"/>
            </p:cNvSpPr>
            <p:nvPr/>
          </p:nvSpPr>
          <p:spPr bwMode="auto">
            <a:xfrm>
              <a:off x="764" y="2807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6" name="Line 17"/>
            <p:cNvSpPr>
              <a:spLocks noChangeShapeType="1"/>
            </p:cNvSpPr>
            <p:nvPr/>
          </p:nvSpPr>
          <p:spPr bwMode="auto">
            <a:xfrm>
              <a:off x="764" y="2717"/>
              <a:ext cx="3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7" name="Line 18"/>
            <p:cNvSpPr>
              <a:spLocks noChangeShapeType="1"/>
            </p:cNvSpPr>
            <p:nvPr/>
          </p:nvSpPr>
          <p:spPr bwMode="auto">
            <a:xfrm>
              <a:off x="764" y="2636"/>
              <a:ext cx="3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8" name="Line 19"/>
            <p:cNvSpPr>
              <a:spLocks noChangeShapeType="1"/>
            </p:cNvSpPr>
            <p:nvPr/>
          </p:nvSpPr>
          <p:spPr bwMode="auto">
            <a:xfrm>
              <a:off x="764" y="2545"/>
              <a:ext cx="3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9" name="Line 20"/>
            <p:cNvSpPr>
              <a:spLocks noChangeShapeType="1"/>
            </p:cNvSpPr>
            <p:nvPr/>
          </p:nvSpPr>
          <p:spPr bwMode="auto">
            <a:xfrm>
              <a:off x="764" y="2454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0" name="Line 21"/>
            <p:cNvSpPr>
              <a:spLocks noChangeShapeType="1"/>
            </p:cNvSpPr>
            <p:nvPr/>
          </p:nvSpPr>
          <p:spPr bwMode="auto">
            <a:xfrm>
              <a:off x="764" y="2374"/>
              <a:ext cx="3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1" name="Line 22"/>
            <p:cNvSpPr>
              <a:spLocks noChangeShapeType="1"/>
            </p:cNvSpPr>
            <p:nvPr/>
          </p:nvSpPr>
          <p:spPr bwMode="auto">
            <a:xfrm>
              <a:off x="764" y="2283"/>
              <a:ext cx="3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2" name="Line 23"/>
            <p:cNvSpPr>
              <a:spLocks noChangeShapeType="1"/>
            </p:cNvSpPr>
            <p:nvPr/>
          </p:nvSpPr>
          <p:spPr bwMode="auto">
            <a:xfrm>
              <a:off x="764" y="2192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3" name="Line 24"/>
            <p:cNvSpPr>
              <a:spLocks noChangeShapeType="1"/>
            </p:cNvSpPr>
            <p:nvPr/>
          </p:nvSpPr>
          <p:spPr bwMode="auto">
            <a:xfrm>
              <a:off x="764" y="2112"/>
              <a:ext cx="3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4" name="Line 25"/>
            <p:cNvSpPr>
              <a:spLocks noChangeShapeType="1"/>
            </p:cNvSpPr>
            <p:nvPr/>
          </p:nvSpPr>
          <p:spPr bwMode="auto">
            <a:xfrm>
              <a:off x="764" y="2021"/>
              <a:ext cx="3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5" name="Line 26"/>
            <p:cNvSpPr>
              <a:spLocks noChangeShapeType="1"/>
            </p:cNvSpPr>
            <p:nvPr/>
          </p:nvSpPr>
          <p:spPr bwMode="auto">
            <a:xfrm>
              <a:off x="764" y="1940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6" name="Line 27"/>
            <p:cNvSpPr>
              <a:spLocks noChangeShapeType="1"/>
            </p:cNvSpPr>
            <p:nvPr/>
          </p:nvSpPr>
          <p:spPr bwMode="auto">
            <a:xfrm>
              <a:off x="764" y="1850"/>
              <a:ext cx="3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7" name="Line 28"/>
            <p:cNvSpPr>
              <a:spLocks noChangeShapeType="1"/>
            </p:cNvSpPr>
            <p:nvPr/>
          </p:nvSpPr>
          <p:spPr bwMode="auto">
            <a:xfrm>
              <a:off x="764" y="1759"/>
              <a:ext cx="3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8" name="Line 29"/>
            <p:cNvSpPr>
              <a:spLocks noChangeShapeType="1"/>
            </p:cNvSpPr>
            <p:nvPr/>
          </p:nvSpPr>
          <p:spPr bwMode="auto">
            <a:xfrm>
              <a:off x="764" y="1678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9" name="Line 30"/>
            <p:cNvSpPr>
              <a:spLocks noChangeShapeType="1"/>
            </p:cNvSpPr>
            <p:nvPr/>
          </p:nvSpPr>
          <p:spPr bwMode="auto">
            <a:xfrm>
              <a:off x="764" y="1588"/>
              <a:ext cx="3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80" name="Line 31"/>
            <p:cNvSpPr>
              <a:spLocks noChangeShapeType="1"/>
            </p:cNvSpPr>
            <p:nvPr/>
          </p:nvSpPr>
          <p:spPr bwMode="auto">
            <a:xfrm>
              <a:off x="764" y="1497"/>
              <a:ext cx="3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81" name="Line 32"/>
            <p:cNvSpPr>
              <a:spLocks noChangeShapeType="1"/>
            </p:cNvSpPr>
            <p:nvPr/>
          </p:nvSpPr>
          <p:spPr bwMode="auto">
            <a:xfrm>
              <a:off x="764" y="1416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82" name="Line 33"/>
            <p:cNvSpPr>
              <a:spLocks noChangeShapeType="1"/>
            </p:cNvSpPr>
            <p:nvPr/>
          </p:nvSpPr>
          <p:spPr bwMode="auto">
            <a:xfrm>
              <a:off x="764" y="1326"/>
              <a:ext cx="3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83" name="Line 34"/>
            <p:cNvSpPr>
              <a:spLocks noChangeShapeType="1"/>
            </p:cNvSpPr>
            <p:nvPr/>
          </p:nvSpPr>
          <p:spPr bwMode="auto">
            <a:xfrm>
              <a:off x="764" y="1235"/>
              <a:ext cx="3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84" name="Line 35"/>
            <p:cNvSpPr>
              <a:spLocks noChangeShapeType="1"/>
            </p:cNvSpPr>
            <p:nvPr/>
          </p:nvSpPr>
          <p:spPr bwMode="auto">
            <a:xfrm>
              <a:off x="764" y="1154"/>
              <a:ext cx="3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85" name="Line 36"/>
            <p:cNvSpPr>
              <a:spLocks noChangeShapeType="1"/>
            </p:cNvSpPr>
            <p:nvPr/>
          </p:nvSpPr>
          <p:spPr bwMode="auto">
            <a:xfrm>
              <a:off x="764" y="1063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86" name="Line 37"/>
            <p:cNvSpPr>
              <a:spLocks noChangeShapeType="1"/>
            </p:cNvSpPr>
            <p:nvPr/>
          </p:nvSpPr>
          <p:spPr bwMode="auto">
            <a:xfrm>
              <a:off x="734" y="3241"/>
              <a:ext cx="6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87" name="Line 38"/>
            <p:cNvSpPr>
              <a:spLocks noChangeShapeType="1"/>
            </p:cNvSpPr>
            <p:nvPr/>
          </p:nvSpPr>
          <p:spPr bwMode="auto">
            <a:xfrm>
              <a:off x="734" y="2807"/>
              <a:ext cx="6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88" name="Line 39"/>
            <p:cNvSpPr>
              <a:spLocks noChangeShapeType="1"/>
            </p:cNvSpPr>
            <p:nvPr/>
          </p:nvSpPr>
          <p:spPr bwMode="auto">
            <a:xfrm>
              <a:off x="734" y="2374"/>
              <a:ext cx="6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89" name="Line 40"/>
            <p:cNvSpPr>
              <a:spLocks noChangeShapeType="1"/>
            </p:cNvSpPr>
            <p:nvPr/>
          </p:nvSpPr>
          <p:spPr bwMode="auto">
            <a:xfrm>
              <a:off x="734" y="1940"/>
              <a:ext cx="6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90" name="Line 41"/>
            <p:cNvSpPr>
              <a:spLocks noChangeShapeType="1"/>
            </p:cNvSpPr>
            <p:nvPr/>
          </p:nvSpPr>
          <p:spPr bwMode="auto">
            <a:xfrm>
              <a:off x="734" y="1497"/>
              <a:ext cx="6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91" name="Line 42"/>
            <p:cNvSpPr>
              <a:spLocks noChangeShapeType="1"/>
            </p:cNvSpPr>
            <p:nvPr/>
          </p:nvSpPr>
          <p:spPr bwMode="auto">
            <a:xfrm>
              <a:off x="734" y="1063"/>
              <a:ext cx="6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92" name="Line 43"/>
            <p:cNvSpPr>
              <a:spLocks noChangeShapeType="1"/>
            </p:cNvSpPr>
            <p:nvPr/>
          </p:nvSpPr>
          <p:spPr bwMode="auto">
            <a:xfrm flipV="1">
              <a:off x="795" y="3241"/>
              <a:ext cx="1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93" name="Line 44"/>
            <p:cNvSpPr>
              <a:spLocks noChangeShapeType="1"/>
            </p:cNvSpPr>
            <p:nvPr/>
          </p:nvSpPr>
          <p:spPr bwMode="auto">
            <a:xfrm flipV="1">
              <a:off x="836" y="3241"/>
              <a:ext cx="1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94" name="Line 45"/>
            <p:cNvSpPr>
              <a:spLocks noChangeShapeType="1"/>
            </p:cNvSpPr>
            <p:nvPr/>
          </p:nvSpPr>
          <p:spPr bwMode="auto">
            <a:xfrm flipV="1">
              <a:off x="886" y="3241"/>
              <a:ext cx="2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95" name="Line 46"/>
            <p:cNvSpPr>
              <a:spLocks noChangeShapeType="1"/>
            </p:cNvSpPr>
            <p:nvPr/>
          </p:nvSpPr>
          <p:spPr bwMode="auto">
            <a:xfrm flipV="1">
              <a:off x="937" y="3241"/>
              <a:ext cx="2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96" name="Line 47"/>
            <p:cNvSpPr>
              <a:spLocks noChangeShapeType="1"/>
            </p:cNvSpPr>
            <p:nvPr/>
          </p:nvSpPr>
          <p:spPr bwMode="auto">
            <a:xfrm flipV="1">
              <a:off x="988" y="3241"/>
              <a:ext cx="2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97" name="Line 48"/>
            <p:cNvSpPr>
              <a:spLocks noChangeShapeType="1"/>
            </p:cNvSpPr>
            <p:nvPr/>
          </p:nvSpPr>
          <p:spPr bwMode="auto">
            <a:xfrm flipV="1">
              <a:off x="1039" y="3241"/>
              <a:ext cx="2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98" name="Line 49"/>
            <p:cNvSpPr>
              <a:spLocks noChangeShapeType="1"/>
            </p:cNvSpPr>
            <p:nvPr/>
          </p:nvSpPr>
          <p:spPr bwMode="auto">
            <a:xfrm flipV="1">
              <a:off x="1080" y="3241"/>
              <a:ext cx="1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99" name="Line 50"/>
            <p:cNvSpPr>
              <a:spLocks noChangeShapeType="1"/>
            </p:cNvSpPr>
            <p:nvPr/>
          </p:nvSpPr>
          <p:spPr bwMode="auto">
            <a:xfrm flipV="1">
              <a:off x="1131" y="3241"/>
              <a:ext cx="1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00" name="Line 51"/>
            <p:cNvSpPr>
              <a:spLocks noChangeShapeType="1"/>
            </p:cNvSpPr>
            <p:nvPr/>
          </p:nvSpPr>
          <p:spPr bwMode="auto">
            <a:xfrm flipV="1">
              <a:off x="1182" y="3241"/>
              <a:ext cx="1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01" name="Line 52"/>
            <p:cNvSpPr>
              <a:spLocks noChangeShapeType="1"/>
            </p:cNvSpPr>
            <p:nvPr/>
          </p:nvSpPr>
          <p:spPr bwMode="auto">
            <a:xfrm flipV="1">
              <a:off x="1233" y="3241"/>
              <a:ext cx="1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02" name="Line 53"/>
            <p:cNvSpPr>
              <a:spLocks noChangeShapeType="1"/>
            </p:cNvSpPr>
            <p:nvPr/>
          </p:nvSpPr>
          <p:spPr bwMode="auto">
            <a:xfrm flipV="1">
              <a:off x="1284" y="3241"/>
              <a:ext cx="1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03" name="Line 54"/>
            <p:cNvSpPr>
              <a:spLocks noChangeShapeType="1"/>
            </p:cNvSpPr>
            <p:nvPr/>
          </p:nvSpPr>
          <p:spPr bwMode="auto">
            <a:xfrm flipV="1">
              <a:off x="1325" y="3241"/>
              <a:ext cx="1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04" name="Line 55"/>
            <p:cNvSpPr>
              <a:spLocks noChangeShapeType="1"/>
            </p:cNvSpPr>
            <p:nvPr/>
          </p:nvSpPr>
          <p:spPr bwMode="auto">
            <a:xfrm flipV="1">
              <a:off x="1376" y="3241"/>
              <a:ext cx="1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05" name="Line 56"/>
            <p:cNvSpPr>
              <a:spLocks noChangeShapeType="1"/>
            </p:cNvSpPr>
            <p:nvPr/>
          </p:nvSpPr>
          <p:spPr bwMode="auto">
            <a:xfrm flipV="1">
              <a:off x="1427" y="3241"/>
              <a:ext cx="1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06" name="Line 57"/>
            <p:cNvSpPr>
              <a:spLocks noChangeShapeType="1"/>
            </p:cNvSpPr>
            <p:nvPr/>
          </p:nvSpPr>
          <p:spPr bwMode="auto">
            <a:xfrm flipV="1">
              <a:off x="1478" y="3241"/>
              <a:ext cx="1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07" name="Line 58"/>
            <p:cNvSpPr>
              <a:spLocks noChangeShapeType="1"/>
            </p:cNvSpPr>
            <p:nvPr/>
          </p:nvSpPr>
          <p:spPr bwMode="auto">
            <a:xfrm flipV="1">
              <a:off x="1529" y="3241"/>
              <a:ext cx="1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08" name="Line 59"/>
            <p:cNvSpPr>
              <a:spLocks noChangeShapeType="1"/>
            </p:cNvSpPr>
            <p:nvPr/>
          </p:nvSpPr>
          <p:spPr bwMode="auto">
            <a:xfrm flipV="1">
              <a:off x="1569" y="3241"/>
              <a:ext cx="2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09" name="Line 60"/>
            <p:cNvSpPr>
              <a:spLocks noChangeShapeType="1"/>
            </p:cNvSpPr>
            <p:nvPr/>
          </p:nvSpPr>
          <p:spPr bwMode="auto">
            <a:xfrm flipV="1">
              <a:off x="1620" y="3241"/>
              <a:ext cx="2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10" name="Line 61"/>
            <p:cNvSpPr>
              <a:spLocks noChangeShapeType="1"/>
            </p:cNvSpPr>
            <p:nvPr/>
          </p:nvSpPr>
          <p:spPr bwMode="auto">
            <a:xfrm flipV="1">
              <a:off x="1671" y="3241"/>
              <a:ext cx="2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11" name="Line 62"/>
            <p:cNvSpPr>
              <a:spLocks noChangeShapeType="1"/>
            </p:cNvSpPr>
            <p:nvPr/>
          </p:nvSpPr>
          <p:spPr bwMode="auto">
            <a:xfrm flipV="1">
              <a:off x="1722" y="3241"/>
              <a:ext cx="2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12" name="Line 63"/>
            <p:cNvSpPr>
              <a:spLocks noChangeShapeType="1"/>
            </p:cNvSpPr>
            <p:nvPr/>
          </p:nvSpPr>
          <p:spPr bwMode="auto">
            <a:xfrm flipV="1">
              <a:off x="1773" y="3241"/>
              <a:ext cx="2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13" name="Line 64"/>
            <p:cNvSpPr>
              <a:spLocks noChangeShapeType="1"/>
            </p:cNvSpPr>
            <p:nvPr/>
          </p:nvSpPr>
          <p:spPr bwMode="auto">
            <a:xfrm flipV="1">
              <a:off x="1814" y="3241"/>
              <a:ext cx="1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14" name="Line 65"/>
            <p:cNvSpPr>
              <a:spLocks noChangeShapeType="1"/>
            </p:cNvSpPr>
            <p:nvPr/>
          </p:nvSpPr>
          <p:spPr bwMode="auto">
            <a:xfrm flipV="1">
              <a:off x="1865" y="3241"/>
              <a:ext cx="1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15" name="Line 66"/>
            <p:cNvSpPr>
              <a:spLocks noChangeShapeType="1"/>
            </p:cNvSpPr>
            <p:nvPr/>
          </p:nvSpPr>
          <p:spPr bwMode="auto">
            <a:xfrm flipV="1">
              <a:off x="1916" y="3241"/>
              <a:ext cx="1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16" name="Line 67"/>
            <p:cNvSpPr>
              <a:spLocks noChangeShapeType="1"/>
            </p:cNvSpPr>
            <p:nvPr/>
          </p:nvSpPr>
          <p:spPr bwMode="auto">
            <a:xfrm flipV="1">
              <a:off x="1967" y="3241"/>
              <a:ext cx="1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17" name="Line 68"/>
            <p:cNvSpPr>
              <a:spLocks noChangeShapeType="1"/>
            </p:cNvSpPr>
            <p:nvPr/>
          </p:nvSpPr>
          <p:spPr bwMode="auto">
            <a:xfrm flipV="1">
              <a:off x="2018" y="3241"/>
              <a:ext cx="1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18" name="Line 69"/>
            <p:cNvSpPr>
              <a:spLocks noChangeShapeType="1"/>
            </p:cNvSpPr>
            <p:nvPr/>
          </p:nvSpPr>
          <p:spPr bwMode="auto">
            <a:xfrm flipV="1">
              <a:off x="2059" y="3241"/>
              <a:ext cx="1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19" name="Line 70"/>
            <p:cNvSpPr>
              <a:spLocks noChangeShapeType="1"/>
            </p:cNvSpPr>
            <p:nvPr/>
          </p:nvSpPr>
          <p:spPr bwMode="auto">
            <a:xfrm flipV="1">
              <a:off x="2110" y="3241"/>
              <a:ext cx="1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20" name="Line 71"/>
            <p:cNvSpPr>
              <a:spLocks noChangeShapeType="1"/>
            </p:cNvSpPr>
            <p:nvPr/>
          </p:nvSpPr>
          <p:spPr bwMode="auto">
            <a:xfrm flipV="1">
              <a:off x="2161" y="3241"/>
              <a:ext cx="1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21" name="Line 72"/>
            <p:cNvSpPr>
              <a:spLocks noChangeShapeType="1"/>
            </p:cNvSpPr>
            <p:nvPr/>
          </p:nvSpPr>
          <p:spPr bwMode="auto">
            <a:xfrm flipV="1">
              <a:off x="2212" y="3241"/>
              <a:ext cx="1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22" name="Line 73"/>
            <p:cNvSpPr>
              <a:spLocks noChangeShapeType="1"/>
            </p:cNvSpPr>
            <p:nvPr/>
          </p:nvSpPr>
          <p:spPr bwMode="auto">
            <a:xfrm flipV="1">
              <a:off x="2263" y="3241"/>
              <a:ext cx="1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23" name="Line 74"/>
            <p:cNvSpPr>
              <a:spLocks noChangeShapeType="1"/>
            </p:cNvSpPr>
            <p:nvPr/>
          </p:nvSpPr>
          <p:spPr bwMode="auto">
            <a:xfrm flipV="1">
              <a:off x="2303" y="3241"/>
              <a:ext cx="2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24" name="Line 75"/>
            <p:cNvSpPr>
              <a:spLocks noChangeShapeType="1"/>
            </p:cNvSpPr>
            <p:nvPr/>
          </p:nvSpPr>
          <p:spPr bwMode="auto">
            <a:xfrm flipV="1">
              <a:off x="2354" y="3241"/>
              <a:ext cx="2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25" name="Line 76"/>
            <p:cNvSpPr>
              <a:spLocks noChangeShapeType="1"/>
            </p:cNvSpPr>
            <p:nvPr/>
          </p:nvSpPr>
          <p:spPr bwMode="auto">
            <a:xfrm flipV="1">
              <a:off x="2405" y="3241"/>
              <a:ext cx="2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26" name="Line 77"/>
            <p:cNvSpPr>
              <a:spLocks noChangeShapeType="1"/>
            </p:cNvSpPr>
            <p:nvPr/>
          </p:nvSpPr>
          <p:spPr bwMode="auto">
            <a:xfrm flipV="1">
              <a:off x="2456" y="3241"/>
              <a:ext cx="2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27" name="Line 78"/>
            <p:cNvSpPr>
              <a:spLocks noChangeShapeType="1"/>
            </p:cNvSpPr>
            <p:nvPr/>
          </p:nvSpPr>
          <p:spPr bwMode="auto">
            <a:xfrm flipV="1">
              <a:off x="2507" y="3241"/>
              <a:ext cx="2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28" name="Line 79"/>
            <p:cNvSpPr>
              <a:spLocks noChangeShapeType="1"/>
            </p:cNvSpPr>
            <p:nvPr/>
          </p:nvSpPr>
          <p:spPr bwMode="auto">
            <a:xfrm flipV="1">
              <a:off x="2548" y="3241"/>
              <a:ext cx="1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29" name="Line 80"/>
            <p:cNvSpPr>
              <a:spLocks noChangeShapeType="1"/>
            </p:cNvSpPr>
            <p:nvPr/>
          </p:nvSpPr>
          <p:spPr bwMode="auto">
            <a:xfrm flipV="1">
              <a:off x="2599" y="3241"/>
              <a:ext cx="1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30" name="Line 81"/>
            <p:cNvSpPr>
              <a:spLocks noChangeShapeType="1"/>
            </p:cNvSpPr>
            <p:nvPr/>
          </p:nvSpPr>
          <p:spPr bwMode="auto">
            <a:xfrm flipV="1">
              <a:off x="2650" y="3241"/>
              <a:ext cx="1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31" name="Line 82"/>
            <p:cNvSpPr>
              <a:spLocks noChangeShapeType="1"/>
            </p:cNvSpPr>
            <p:nvPr/>
          </p:nvSpPr>
          <p:spPr bwMode="auto">
            <a:xfrm flipV="1">
              <a:off x="2701" y="3241"/>
              <a:ext cx="1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32" name="Line 83"/>
            <p:cNvSpPr>
              <a:spLocks noChangeShapeType="1"/>
            </p:cNvSpPr>
            <p:nvPr/>
          </p:nvSpPr>
          <p:spPr bwMode="auto">
            <a:xfrm flipV="1">
              <a:off x="2752" y="3241"/>
              <a:ext cx="1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33" name="Line 84"/>
            <p:cNvSpPr>
              <a:spLocks noChangeShapeType="1"/>
            </p:cNvSpPr>
            <p:nvPr/>
          </p:nvSpPr>
          <p:spPr bwMode="auto">
            <a:xfrm flipV="1">
              <a:off x="2793" y="3241"/>
              <a:ext cx="1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34" name="Line 85"/>
            <p:cNvSpPr>
              <a:spLocks noChangeShapeType="1"/>
            </p:cNvSpPr>
            <p:nvPr/>
          </p:nvSpPr>
          <p:spPr bwMode="auto">
            <a:xfrm flipV="1">
              <a:off x="2844" y="3241"/>
              <a:ext cx="1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35" name="Line 86"/>
            <p:cNvSpPr>
              <a:spLocks noChangeShapeType="1"/>
            </p:cNvSpPr>
            <p:nvPr/>
          </p:nvSpPr>
          <p:spPr bwMode="auto">
            <a:xfrm flipV="1">
              <a:off x="2895" y="3241"/>
              <a:ext cx="1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36" name="Line 87"/>
            <p:cNvSpPr>
              <a:spLocks noChangeShapeType="1"/>
            </p:cNvSpPr>
            <p:nvPr/>
          </p:nvSpPr>
          <p:spPr bwMode="auto">
            <a:xfrm flipV="1">
              <a:off x="2946" y="3241"/>
              <a:ext cx="1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37" name="Line 88"/>
            <p:cNvSpPr>
              <a:spLocks noChangeShapeType="1"/>
            </p:cNvSpPr>
            <p:nvPr/>
          </p:nvSpPr>
          <p:spPr bwMode="auto">
            <a:xfrm flipV="1">
              <a:off x="2997" y="3241"/>
              <a:ext cx="1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38" name="Line 89"/>
            <p:cNvSpPr>
              <a:spLocks noChangeShapeType="1"/>
            </p:cNvSpPr>
            <p:nvPr/>
          </p:nvSpPr>
          <p:spPr bwMode="auto">
            <a:xfrm flipV="1">
              <a:off x="795" y="3241"/>
              <a:ext cx="1" cy="6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39" name="Line 90"/>
            <p:cNvSpPr>
              <a:spLocks noChangeShapeType="1"/>
            </p:cNvSpPr>
            <p:nvPr/>
          </p:nvSpPr>
          <p:spPr bwMode="auto">
            <a:xfrm flipV="1">
              <a:off x="1039" y="3241"/>
              <a:ext cx="2" cy="6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40" name="Line 91"/>
            <p:cNvSpPr>
              <a:spLocks noChangeShapeType="1"/>
            </p:cNvSpPr>
            <p:nvPr/>
          </p:nvSpPr>
          <p:spPr bwMode="auto">
            <a:xfrm flipV="1">
              <a:off x="1284" y="3241"/>
              <a:ext cx="1" cy="6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41" name="Line 92"/>
            <p:cNvSpPr>
              <a:spLocks noChangeShapeType="1"/>
            </p:cNvSpPr>
            <p:nvPr/>
          </p:nvSpPr>
          <p:spPr bwMode="auto">
            <a:xfrm flipV="1">
              <a:off x="1529" y="3241"/>
              <a:ext cx="1" cy="6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42" name="Line 93"/>
            <p:cNvSpPr>
              <a:spLocks noChangeShapeType="1"/>
            </p:cNvSpPr>
            <p:nvPr/>
          </p:nvSpPr>
          <p:spPr bwMode="auto">
            <a:xfrm flipV="1">
              <a:off x="1773" y="3241"/>
              <a:ext cx="2" cy="6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43" name="Line 94"/>
            <p:cNvSpPr>
              <a:spLocks noChangeShapeType="1"/>
            </p:cNvSpPr>
            <p:nvPr/>
          </p:nvSpPr>
          <p:spPr bwMode="auto">
            <a:xfrm flipV="1">
              <a:off x="2018" y="3241"/>
              <a:ext cx="1" cy="6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44" name="Line 95"/>
            <p:cNvSpPr>
              <a:spLocks noChangeShapeType="1"/>
            </p:cNvSpPr>
            <p:nvPr/>
          </p:nvSpPr>
          <p:spPr bwMode="auto">
            <a:xfrm flipV="1">
              <a:off x="2263" y="3241"/>
              <a:ext cx="1" cy="6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45" name="Line 96"/>
            <p:cNvSpPr>
              <a:spLocks noChangeShapeType="1"/>
            </p:cNvSpPr>
            <p:nvPr/>
          </p:nvSpPr>
          <p:spPr bwMode="auto">
            <a:xfrm flipV="1">
              <a:off x="2507" y="3241"/>
              <a:ext cx="2" cy="6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46" name="Line 97"/>
            <p:cNvSpPr>
              <a:spLocks noChangeShapeType="1"/>
            </p:cNvSpPr>
            <p:nvPr/>
          </p:nvSpPr>
          <p:spPr bwMode="auto">
            <a:xfrm flipV="1">
              <a:off x="2752" y="3241"/>
              <a:ext cx="1" cy="6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47" name="Line 98"/>
            <p:cNvSpPr>
              <a:spLocks noChangeShapeType="1"/>
            </p:cNvSpPr>
            <p:nvPr/>
          </p:nvSpPr>
          <p:spPr bwMode="auto">
            <a:xfrm flipV="1">
              <a:off x="2997" y="3241"/>
              <a:ext cx="1" cy="6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48" name="Freeform 99"/>
            <p:cNvSpPr>
              <a:spLocks/>
            </p:cNvSpPr>
            <p:nvPr/>
          </p:nvSpPr>
          <p:spPr bwMode="auto">
            <a:xfrm>
              <a:off x="795" y="2182"/>
              <a:ext cx="2202" cy="938"/>
            </a:xfrm>
            <a:custGeom>
              <a:avLst/>
              <a:gdLst>
                <a:gd name="T0" fmla="*/ 106 w 1728"/>
                <a:gd name="T1" fmla="*/ 2956 h 744"/>
                <a:gd name="T2" fmla="*/ 238 w 1728"/>
                <a:gd name="T3" fmla="*/ 2956 h 744"/>
                <a:gd name="T4" fmla="*/ 344 w 1728"/>
                <a:gd name="T5" fmla="*/ 2924 h 744"/>
                <a:gd name="T6" fmla="*/ 480 w 1728"/>
                <a:gd name="T7" fmla="*/ 2895 h 744"/>
                <a:gd name="T8" fmla="*/ 617 w 1728"/>
                <a:gd name="T9" fmla="*/ 2859 h 744"/>
                <a:gd name="T10" fmla="*/ 720 w 1728"/>
                <a:gd name="T11" fmla="*/ 2859 h 744"/>
                <a:gd name="T12" fmla="*/ 858 w 1728"/>
                <a:gd name="T13" fmla="*/ 2829 h 744"/>
                <a:gd name="T14" fmla="*/ 958 w 1728"/>
                <a:gd name="T15" fmla="*/ 2793 h 744"/>
                <a:gd name="T16" fmla="*/ 1095 w 1728"/>
                <a:gd name="T17" fmla="*/ 2761 h 744"/>
                <a:gd name="T18" fmla="*/ 1200 w 1728"/>
                <a:gd name="T19" fmla="*/ 2730 h 744"/>
                <a:gd name="T20" fmla="*/ 1299 w 1728"/>
                <a:gd name="T21" fmla="*/ 2697 h 744"/>
                <a:gd name="T22" fmla="*/ 1435 w 1728"/>
                <a:gd name="T23" fmla="*/ 2665 h 744"/>
                <a:gd name="T24" fmla="*/ 1541 w 1728"/>
                <a:gd name="T25" fmla="*/ 2665 h 744"/>
                <a:gd name="T26" fmla="*/ 1681 w 1728"/>
                <a:gd name="T27" fmla="*/ 2635 h 744"/>
                <a:gd name="T28" fmla="*/ 1816 w 1728"/>
                <a:gd name="T29" fmla="*/ 2568 h 744"/>
                <a:gd name="T30" fmla="*/ 1922 w 1728"/>
                <a:gd name="T31" fmla="*/ 2538 h 744"/>
                <a:gd name="T32" fmla="*/ 2058 w 1728"/>
                <a:gd name="T33" fmla="*/ 2506 h 744"/>
                <a:gd name="T34" fmla="*/ 2156 w 1728"/>
                <a:gd name="T35" fmla="*/ 2476 h 744"/>
                <a:gd name="T36" fmla="*/ 2295 w 1728"/>
                <a:gd name="T37" fmla="*/ 2443 h 744"/>
                <a:gd name="T38" fmla="*/ 2400 w 1728"/>
                <a:gd name="T39" fmla="*/ 2407 h 744"/>
                <a:gd name="T40" fmla="*/ 2535 w 1728"/>
                <a:gd name="T41" fmla="*/ 2345 h 744"/>
                <a:gd name="T42" fmla="*/ 2635 w 1728"/>
                <a:gd name="T43" fmla="*/ 2312 h 744"/>
                <a:gd name="T44" fmla="*/ 2777 w 1728"/>
                <a:gd name="T45" fmla="*/ 2249 h 744"/>
                <a:gd name="T46" fmla="*/ 2876 w 1728"/>
                <a:gd name="T47" fmla="*/ 2215 h 744"/>
                <a:gd name="T48" fmla="*/ 3015 w 1728"/>
                <a:gd name="T49" fmla="*/ 2186 h 744"/>
                <a:gd name="T50" fmla="*/ 3121 w 1728"/>
                <a:gd name="T51" fmla="*/ 2122 h 744"/>
                <a:gd name="T52" fmla="*/ 3252 w 1728"/>
                <a:gd name="T53" fmla="*/ 2090 h 744"/>
                <a:gd name="T54" fmla="*/ 3357 w 1728"/>
                <a:gd name="T55" fmla="*/ 2024 h 744"/>
                <a:gd name="T56" fmla="*/ 3493 w 1728"/>
                <a:gd name="T57" fmla="*/ 1958 h 744"/>
                <a:gd name="T58" fmla="*/ 3597 w 1728"/>
                <a:gd name="T59" fmla="*/ 1928 h 744"/>
                <a:gd name="T60" fmla="*/ 3734 w 1728"/>
                <a:gd name="T61" fmla="*/ 1865 h 744"/>
                <a:gd name="T62" fmla="*/ 3837 w 1728"/>
                <a:gd name="T63" fmla="*/ 1799 h 744"/>
                <a:gd name="T64" fmla="*/ 3977 w 1728"/>
                <a:gd name="T65" fmla="*/ 1736 h 744"/>
                <a:gd name="T66" fmla="*/ 4077 w 1728"/>
                <a:gd name="T67" fmla="*/ 1706 h 744"/>
                <a:gd name="T68" fmla="*/ 4213 w 1728"/>
                <a:gd name="T69" fmla="*/ 1638 h 744"/>
                <a:gd name="T70" fmla="*/ 4316 w 1728"/>
                <a:gd name="T71" fmla="*/ 1573 h 744"/>
                <a:gd name="T72" fmla="*/ 4451 w 1728"/>
                <a:gd name="T73" fmla="*/ 1512 h 744"/>
                <a:gd name="T74" fmla="*/ 4557 w 1728"/>
                <a:gd name="T75" fmla="*/ 1445 h 744"/>
                <a:gd name="T76" fmla="*/ 4693 w 1728"/>
                <a:gd name="T77" fmla="*/ 1383 h 744"/>
                <a:gd name="T78" fmla="*/ 4795 w 1728"/>
                <a:gd name="T79" fmla="*/ 1319 h 744"/>
                <a:gd name="T80" fmla="*/ 4933 w 1728"/>
                <a:gd name="T81" fmla="*/ 1251 h 744"/>
                <a:gd name="T82" fmla="*/ 5037 w 1728"/>
                <a:gd name="T83" fmla="*/ 1220 h 744"/>
                <a:gd name="T84" fmla="*/ 5170 w 1728"/>
                <a:gd name="T85" fmla="*/ 1123 h 744"/>
                <a:gd name="T86" fmla="*/ 5276 w 1728"/>
                <a:gd name="T87" fmla="*/ 1062 h 744"/>
                <a:gd name="T88" fmla="*/ 5415 w 1728"/>
                <a:gd name="T89" fmla="*/ 1029 h 744"/>
                <a:gd name="T90" fmla="*/ 5551 w 1728"/>
                <a:gd name="T91" fmla="*/ 930 h 744"/>
                <a:gd name="T92" fmla="*/ 5652 w 1728"/>
                <a:gd name="T93" fmla="*/ 900 h 744"/>
                <a:gd name="T94" fmla="*/ 5790 w 1728"/>
                <a:gd name="T95" fmla="*/ 833 h 744"/>
                <a:gd name="T96" fmla="*/ 5891 w 1728"/>
                <a:gd name="T97" fmla="*/ 770 h 744"/>
                <a:gd name="T98" fmla="*/ 6027 w 1728"/>
                <a:gd name="T99" fmla="*/ 707 h 744"/>
                <a:gd name="T100" fmla="*/ 6133 w 1728"/>
                <a:gd name="T101" fmla="*/ 644 h 744"/>
                <a:gd name="T102" fmla="*/ 6233 w 1728"/>
                <a:gd name="T103" fmla="*/ 579 h 744"/>
                <a:gd name="T104" fmla="*/ 6372 w 1728"/>
                <a:gd name="T105" fmla="*/ 513 h 744"/>
                <a:gd name="T106" fmla="*/ 6477 w 1728"/>
                <a:gd name="T107" fmla="*/ 449 h 744"/>
                <a:gd name="T108" fmla="*/ 6614 w 1728"/>
                <a:gd name="T109" fmla="*/ 386 h 744"/>
                <a:gd name="T110" fmla="*/ 6749 w 1728"/>
                <a:gd name="T111" fmla="*/ 321 h 744"/>
                <a:gd name="T112" fmla="*/ 6851 w 1728"/>
                <a:gd name="T113" fmla="*/ 260 h 744"/>
                <a:gd name="T114" fmla="*/ 6991 w 1728"/>
                <a:gd name="T115" fmla="*/ 194 h 744"/>
                <a:gd name="T116" fmla="*/ 7092 w 1728"/>
                <a:gd name="T117" fmla="*/ 159 h 744"/>
                <a:gd name="T118" fmla="*/ 7228 w 1728"/>
                <a:gd name="T119" fmla="*/ 97 h 744"/>
                <a:gd name="T120" fmla="*/ 7334 w 1728"/>
                <a:gd name="T121" fmla="*/ 32 h 74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28"/>
                <a:gd name="T184" fmla="*/ 0 h 744"/>
                <a:gd name="T185" fmla="*/ 1728 w 1728"/>
                <a:gd name="T186" fmla="*/ 744 h 74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28" h="744">
                  <a:moveTo>
                    <a:pt x="0" y="744"/>
                  </a:moveTo>
                  <a:lnTo>
                    <a:pt x="0" y="744"/>
                  </a:lnTo>
                  <a:lnTo>
                    <a:pt x="8" y="744"/>
                  </a:lnTo>
                  <a:lnTo>
                    <a:pt x="16" y="744"/>
                  </a:lnTo>
                  <a:lnTo>
                    <a:pt x="16" y="736"/>
                  </a:lnTo>
                  <a:lnTo>
                    <a:pt x="24" y="736"/>
                  </a:lnTo>
                  <a:lnTo>
                    <a:pt x="32" y="736"/>
                  </a:lnTo>
                  <a:lnTo>
                    <a:pt x="40" y="736"/>
                  </a:lnTo>
                  <a:lnTo>
                    <a:pt x="48" y="736"/>
                  </a:lnTo>
                  <a:lnTo>
                    <a:pt x="56" y="736"/>
                  </a:lnTo>
                  <a:lnTo>
                    <a:pt x="56" y="728"/>
                  </a:lnTo>
                  <a:lnTo>
                    <a:pt x="64" y="728"/>
                  </a:lnTo>
                  <a:lnTo>
                    <a:pt x="72" y="728"/>
                  </a:lnTo>
                  <a:lnTo>
                    <a:pt x="80" y="728"/>
                  </a:lnTo>
                  <a:lnTo>
                    <a:pt x="88" y="728"/>
                  </a:lnTo>
                  <a:lnTo>
                    <a:pt x="96" y="728"/>
                  </a:lnTo>
                  <a:lnTo>
                    <a:pt x="104" y="728"/>
                  </a:lnTo>
                  <a:lnTo>
                    <a:pt x="104" y="720"/>
                  </a:lnTo>
                  <a:lnTo>
                    <a:pt x="112" y="720"/>
                  </a:lnTo>
                  <a:lnTo>
                    <a:pt x="120" y="720"/>
                  </a:lnTo>
                  <a:lnTo>
                    <a:pt x="128" y="720"/>
                  </a:lnTo>
                  <a:lnTo>
                    <a:pt x="136" y="712"/>
                  </a:lnTo>
                  <a:lnTo>
                    <a:pt x="144" y="712"/>
                  </a:lnTo>
                  <a:lnTo>
                    <a:pt x="152" y="712"/>
                  </a:lnTo>
                  <a:lnTo>
                    <a:pt x="160" y="712"/>
                  </a:lnTo>
                  <a:lnTo>
                    <a:pt x="168" y="712"/>
                  </a:lnTo>
                  <a:lnTo>
                    <a:pt x="176" y="712"/>
                  </a:lnTo>
                  <a:lnTo>
                    <a:pt x="176" y="704"/>
                  </a:lnTo>
                  <a:lnTo>
                    <a:pt x="184" y="704"/>
                  </a:lnTo>
                  <a:lnTo>
                    <a:pt x="192" y="704"/>
                  </a:lnTo>
                  <a:lnTo>
                    <a:pt x="200" y="704"/>
                  </a:lnTo>
                  <a:lnTo>
                    <a:pt x="208" y="696"/>
                  </a:lnTo>
                  <a:lnTo>
                    <a:pt x="216" y="696"/>
                  </a:lnTo>
                  <a:lnTo>
                    <a:pt x="224" y="696"/>
                  </a:lnTo>
                  <a:lnTo>
                    <a:pt x="232" y="696"/>
                  </a:lnTo>
                  <a:lnTo>
                    <a:pt x="240" y="696"/>
                  </a:lnTo>
                  <a:lnTo>
                    <a:pt x="248" y="696"/>
                  </a:lnTo>
                  <a:lnTo>
                    <a:pt x="248" y="688"/>
                  </a:lnTo>
                  <a:lnTo>
                    <a:pt x="256" y="688"/>
                  </a:lnTo>
                  <a:lnTo>
                    <a:pt x="264" y="688"/>
                  </a:lnTo>
                  <a:lnTo>
                    <a:pt x="272" y="688"/>
                  </a:lnTo>
                  <a:lnTo>
                    <a:pt x="280" y="680"/>
                  </a:lnTo>
                  <a:lnTo>
                    <a:pt x="288" y="680"/>
                  </a:lnTo>
                  <a:lnTo>
                    <a:pt x="296" y="680"/>
                  </a:lnTo>
                  <a:lnTo>
                    <a:pt x="304" y="672"/>
                  </a:lnTo>
                  <a:lnTo>
                    <a:pt x="312" y="672"/>
                  </a:lnTo>
                  <a:lnTo>
                    <a:pt x="320" y="672"/>
                  </a:lnTo>
                  <a:lnTo>
                    <a:pt x="328" y="672"/>
                  </a:lnTo>
                  <a:lnTo>
                    <a:pt x="328" y="664"/>
                  </a:lnTo>
                  <a:lnTo>
                    <a:pt x="336" y="664"/>
                  </a:lnTo>
                  <a:lnTo>
                    <a:pt x="344" y="664"/>
                  </a:lnTo>
                  <a:lnTo>
                    <a:pt x="352" y="664"/>
                  </a:lnTo>
                  <a:lnTo>
                    <a:pt x="360" y="664"/>
                  </a:lnTo>
                  <a:lnTo>
                    <a:pt x="368" y="664"/>
                  </a:lnTo>
                  <a:lnTo>
                    <a:pt x="376" y="656"/>
                  </a:lnTo>
                  <a:lnTo>
                    <a:pt x="384" y="656"/>
                  </a:lnTo>
                  <a:lnTo>
                    <a:pt x="392" y="656"/>
                  </a:lnTo>
                  <a:lnTo>
                    <a:pt x="400" y="656"/>
                  </a:lnTo>
                  <a:lnTo>
                    <a:pt x="400" y="648"/>
                  </a:lnTo>
                  <a:lnTo>
                    <a:pt x="408" y="648"/>
                  </a:lnTo>
                  <a:lnTo>
                    <a:pt x="416" y="648"/>
                  </a:lnTo>
                  <a:lnTo>
                    <a:pt x="424" y="640"/>
                  </a:lnTo>
                  <a:lnTo>
                    <a:pt x="432" y="640"/>
                  </a:lnTo>
                  <a:lnTo>
                    <a:pt x="440" y="640"/>
                  </a:lnTo>
                  <a:lnTo>
                    <a:pt x="448" y="632"/>
                  </a:lnTo>
                  <a:lnTo>
                    <a:pt x="456" y="632"/>
                  </a:lnTo>
                  <a:lnTo>
                    <a:pt x="464" y="632"/>
                  </a:lnTo>
                  <a:lnTo>
                    <a:pt x="472" y="632"/>
                  </a:lnTo>
                  <a:lnTo>
                    <a:pt x="472" y="624"/>
                  </a:lnTo>
                  <a:lnTo>
                    <a:pt x="480" y="624"/>
                  </a:lnTo>
                  <a:lnTo>
                    <a:pt x="488" y="624"/>
                  </a:lnTo>
                  <a:lnTo>
                    <a:pt x="496" y="616"/>
                  </a:lnTo>
                  <a:lnTo>
                    <a:pt x="504" y="616"/>
                  </a:lnTo>
                  <a:lnTo>
                    <a:pt x="512" y="616"/>
                  </a:lnTo>
                  <a:lnTo>
                    <a:pt x="520" y="608"/>
                  </a:lnTo>
                  <a:lnTo>
                    <a:pt x="528" y="608"/>
                  </a:lnTo>
                  <a:lnTo>
                    <a:pt x="536" y="608"/>
                  </a:lnTo>
                  <a:lnTo>
                    <a:pt x="544" y="608"/>
                  </a:lnTo>
                  <a:lnTo>
                    <a:pt x="544" y="600"/>
                  </a:lnTo>
                  <a:lnTo>
                    <a:pt x="552" y="600"/>
                  </a:lnTo>
                  <a:lnTo>
                    <a:pt x="560" y="600"/>
                  </a:lnTo>
                  <a:lnTo>
                    <a:pt x="568" y="592"/>
                  </a:lnTo>
                  <a:lnTo>
                    <a:pt x="576" y="592"/>
                  </a:lnTo>
                  <a:lnTo>
                    <a:pt x="584" y="592"/>
                  </a:lnTo>
                  <a:lnTo>
                    <a:pt x="584" y="584"/>
                  </a:lnTo>
                  <a:lnTo>
                    <a:pt x="592" y="584"/>
                  </a:lnTo>
                  <a:lnTo>
                    <a:pt x="600" y="584"/>
                  </a:lnTo>
                  <a:lnTo>
                    <a:pt x="608" y="576"/>
                  </a:lnTo>
                  <a:lnTo>
                    <a:pt x="616" y="576"/>
                  </a:lnTo>
                  <a:lnTo>
                    <a:pt x="624" y="568"/>
                  </a:lnTo>
                  <a:lnTo>
                    <a:pt x="632" y="568"/>
                  </a:lnTo>
                  <a:lnTo>
                    <a:pt x="640" y="568"/>
                  </a:lnTo>
                  <a:lnTo>
                    <a:pt x="640" y="560"/>
                  </a:lnTo>
                  <a:lnTo>
                    <a:pt x="648" y="560"/>
                  </a:lnTo>
                  <a:lnTo>
                    <a:pt x="656" y="560"/>
                  </a:lnTo>
                  <a:lnTo>
                    <a:pt x="664" y="552"/>
                  </a:lnTo>
                  <a:lnTo>
                    <a:pt x="672" y="552"/>
                  </a:lnTo>
                  <a:lnTo>
                    <a:pt x="680" y="552"/>
                  </a:lnTo>
                  <a:lnTo>
                    <a:pt x="688" y="552"/>
                  </a:lnTo>
                  <a:lnTo>
                    <a:pt x="688" y="544"/>
                  </a:lnTo>
                  <a:lnTo>
                    <a:pt x="696" y="544"/>
                  </a:lnTo>
                  <a:lnTo>
                    <a:pt x="704" y="544"/>
                  </a:lnTo>
                  <a:lnTo>
                    <a:pt x="712" y="536"/>
                  </a:lnTo>
                  <a:lnTo>
                    <a:pt x="720" y="536"/>
                  </a:lnTo>
                  <a:lnTo>
                    <a:pt x="728" y="536"/>
                  </a:lnTo>
                  <a:lnTo>
                    <a:pt x="728" y="528"/>
                  </a:lnTo>
                  <a:lnTo>
                    <a:pt x="736" y="528"/>
                  </a:lnTo>
                  <a:lnTo>
                    <a:pt x="744" y="520"/>
                  </a:lnTo>
                  <a:lnTo>
                    <a:pt x="752" y="520"/>
                  </a:lnTo>
                  <a:lnTo>
                    <a:pt x="760" y="520"/>
                  </a:lnTo>
                  <a:lnTo>
                    <a:pt x="760" y="512"/>
                  </a:lnTo>
                  <a:lnTo>
                    <a:pt x="768" y="512"/>
                  </a:lnTo>
                  <a:lnTo>
                    <a:pt x="776" y="512"/>
                  </a:lnTo>
                  <a:lnTo>
                    <a:pt x="784" y="504"/>
                  </a:lnTo>
                  <a:lnTo>
                    <a:pt x="792" y="504"/>
                  </a:lnTo>
                  <a:lnTo>
                    <a:pt x="800" y="504"/>
                  </a:lnTo>
                  <a:lnTo>
                    <a:pt x="800" y="496"/>
                  </a:lnTo>
                  <a:lnTo>
                    <a:pt x="808" y="496"/>
                  </a:lnTo>
                  <a:lnTo>
                    <a:pt x="816" y="488"/>
                  </a:lnTo>
                  <a:lnTo>
                    <a:pt x="824" y="488"/>
                  </a:lnTo>
                  <a:lnTo>
                    <a:pt x="832" y="488"/>
                  </a:lnTo>
                  <a:lnTo>
                    <a:pt x="832" y="480"/>
                  </a:lnTo>
                  <a:lnTo>
                    <a:pt x="840" y="480"/>
                  </a:lnTo>
                  <a:lnTo>
                    <a:pt x="848" y="472"/>
                  </a:lnTo>
                  <a:lnTo>
                    <a:pt x="856" y="472"/>
                  </a:lnTo>
                  <a:lnTo>
                    <a:pt x="856" y="464"/>
                  </a:lnTo>
                  <a:lnTo>
                    <a:pt x="864" y="464"/>
                  </a:lnTo>
                  <a:lnTo>
                    <a:pt x="872" y="464"/>
                  </a:lnTo>
                  <a:lnTo>
                    <a:pt x="872" y="456"/>
                  </a:lnTo>
                  <a:lnTo>
                    <a:pt x="880" y="456"/>
                  </a:lnTo>
                  <a:lnTo>
                    <a:pt x="888" y="456"/>
                  </a:lnTo>
                  <a:lnTo>
                    <a:pt x="896" y="448"/>
                  </a:lnTo>
                  <a:lnTo>
                    <a:pt x="904" y="448"/>
                  </a:lnTo>
                  <a:lnTo>
                    <a:pt x="912" y="440"/>
                  </a:lnTo>
                  <a:lnTo>
                    <a:pt x="920" y="440"/>
                  </a:lnTo>
                  <a:lnTo>
                    <a:pt x="928" y="440"/>
                  </a:lnTo>
                  <a:lnTo>
                    <a:pt x="928" y="432"/>
                  </a:lnTo>
                  <a:lnTo>
                    <a:pt x="936" y="432"/>
                  </a:lnTo>
                  <a:lnTo>
                    <a:pt x="944" y="432"/>
                  </a:lnTo>
                  <a:lnTo>
                    <a:pt x="944" y="424"/>
                  </a:lnTo>
                  <a:lnTo>
                    <a:pt x="952" y="424"/>
                  </a:lnTo>
                  <a:lnTo>
                    <a:pt x="960" y="416"/>
                  </a:lnTo>
                  <a:lnTo>
                    <a:pt x="968" y="416"/>
                  </a:lnTo>
                  <a:lnTo>
                    <a:pt x="976" y="416"/>
                  </a:lnTo>
                  <a:lnTo>
                    <a:pt x="976" y="408"/>
                  </a:lnTo>
                  <a:lnTo>
                    <a:pt x="984" y="408"/>
                  </a:lnTo>
                  <a:lnTo>
                    <a:pt x="992" y="400"/>
                  </a:lnTo>
                  <a:lnTo>
                    <a:pt x="1000" y="400"/>
                  </a:lnTo>
                  <a:lnTo>
                    <a:pt x="1000" y="392"/>
                  </a:lnTo>
                  <a:lnTo>
                    <a:pt x="1008" y="392"/>
                  </a:lnTo>
                  <a:lnTo>
                    <a:pt x="1016" y="392"/>
                  </a:lnTo>
                  <a:lnTo>
                    <a:pt x="1016" y="384"/>
                  </a:lnTo>
                  <a:lnTo>
                    <a:pt x="1024" y="384"/>
                  </a:lnTo>
                  <a:lnTo>
                    <a:pt x="1032" y="384"/>
                  </a:lnTo>
                  <a:lnTo>
                    <a:pt x="1040" y="376"/>
                  </a:lnTo>
                  <a:lnTo>
                    <a:pt x="1048" y="376"/>
                  </a:lnTo>
                  <a:lnTo>
                    <a:pt x="1048" y="368"/>
                  </a:lnTo>
                  <a:lnTo>
                    <a:pt x="1056" y="368"/>
                  </a:lnTo>
                  <a:lnTo>
                    <a:pt x="1064" y="368"/>
                  </a:lnTo>
                  <a:lnTo>
                    <a:pt x="1064" y="360"/>
                  </a:lnTo>
                  <a:lnTo>
                    <a:pt x="1072" y="360"/>
                  </a:lnTo>
                  <a:lnTo>
                    <a:pt x="1072" y="352"/>
                  </a:lnTo>
                  <a:lnTo>
                    <a:pt x="1080" y="352"/>
                  </a:lnTo>
                  <a:lnTo>
                    <a:pt x="1088" y="352"/>
                  </a:lnTo>
                  <a:lnTo>
                    <a:pt x="1088" y="344"/>
                  </a:lnTo>
                  <a:lnTo>
                    <a:pt x="1096" y="344"/>
                  </a:lnTo>
                  <a:lnTo>
                    <a:pt x="1104" y="344"/>
                  </a:lnTo>
                  <a:lnTo>
                    <a:pt x="1112" y="336"/>
                  </a:lnTo>
                  <a:lnTo>
                    <a:pt x="1120" y="336"/>
                  </a:lnTo>
                  <a:lnTo>
                    <a:pt x="1120" y="328"/>
                  </a:lnTo>
                  <a:lnTo>
                    <a:pt x="1128" y="328"/>
                  </a:lnTo>
                  <a:lnTo>
                    <a:pt x="1136" y="328"/>
                  </a:lnTo>
                  <a:lnTo>
                    <a:pt x="1136" y="320"/>
                  </a:lnTo>
                  <a:lnTo>
                    <a:pt x="1144" y="320"/>
                  </a:lnTo>
                  <a:lnTo>
                    <a:pt x="1144" y="312"/>
                  </a:lnTo>
                  <a:lnTo>
                    <a:pt x="1152" y="312"/>
                  </a:lnTo>
                  <a:lnTo>
                    <a:pt x="1160" y="312"/>
                  </a:lnTo>
                  <a:lnTo>
                    <a:pt x="1160" y="304"/>
                  </a:lnTo>
                  <a:lnTo>
                    <a:pt x="1168" y="304"/>
                  </a:lnTo>
                  <a:lnTo>
                    <a:pt x="1176" y="304"/>
                  </a:lnTo>
                  <a:lnTo>
                    <a:pt x="1184" y="296"/>
                  </a:lnTo>
                  <a:lnTo>
                    <a:pt x="1192" y="296"/>
                  </a:lnTo>
                  <a:lnTo>
                    <a:pt x="1192" y="288"/>
                  </a:lnTo>
                  <a:lnTo>
                    <a:pt x="1200" y="288"/>
                  </a:lnTo>
                  <a:lnTo>
                    <a:pt x="1208" y="288"/>
                  </a:lnTo>
                  <a:lnTo>
                    <a:pt x="1208" y="280"/>
                  </a:lnTo>
                  <a:lnTo>
                    <a:pt x="1216" y="280"/>
                  </a:lnTo>
                  <a:lnTo>
                    <a:pt x="1216" y="272"/>
                  </a:lnTo>
                  <a:lnTo>
                    <a:pt x="1224" y="272"/>
                  </a:lnTo>
                  <a:lnTo>
                    <a:pt x="1232" y="272"/>
                  </a:lnTo>
                  <a:lnTo>
                    <a:pt x="1232" y="264"/>
                  </a:lnTo>
                  <a:lnTo>
                    <a:pt x="1240" y="264"/>
                  </a:lnTo>
                  <a:lnTo>
                    <a:pt x="1248" y="264"/>
                  </a:lnTo>
                  <a:lnTo>
                    <a:pt x="1256" y="256"/>
                  </a:lnTo>
                  <a:lnTo>
                    <a:pt x="1264" y="256"/>
                  </a:lnTo>
                  <a:lnTo>
                    <a:pt x="1264" y="248"/>
                  </a:lnTo>
                  <a:lnTo>
                    <a:pt x="1272" y="248"/>
                  </a:lnTo>
                  <a:lnTo>
                    <a:pt x="1280" y="248"/>
                  </a:lnTo>
                  <a:lnTo>
                    <a:pt x="1280" y="240"/>
                  </a:lnTo>
                  <a:lnTo>
                    <a:pt x="1288" y="240"/>
                  </a:lnTo>
                  <a:lnTo>
                    <a:pt x="1288" y="232"/>
                  </a:lnTo>
                  <a:lnTo>
                    <a:pt x="1296" y="232"/>
                  </a:lnTo>
                  <a:lnTo>
                    <a:pt x="1304" y="232"/>
                  </a:lnTo>
                  <a:lnTo>
                    <a:pt x="1304" y="224"/>
                  </a:lnTo>
                  <a:lnTo>
                    <a:pt x="1312" y="224"/>
                  </a:lnTo>
                  <a:lnTo>
                    <a:pt x="1320" y="224"/>
                  </a:lnTo>
                  <a:lnTo>
                    <a:pt x="1328" y="216"/>
                  </a:lnTo>
                  <a:lnTo>
                    <a:pt x="1336" y="216"/>
                  </a:lnTo>
                  <a:lnTo>
                    <a:pt x="1336" y="208"/>
                  </a:lnTo>
                  <a:lnTo>
                    <a:pt x="1344" y="208"/>
                  </a:lnTo>
                  <a:lnTo>
                    <a:pt x="1352" y="208"/>
                  </a:lnTo>
                  <a:lnTo>
                    <a:pt x="1352" y="200"/>
                  </a:lnTo>
                  <a:lnTo>
                    <a:pt x="1360" y="200"/>
                  </a:lnTo>
                  <a:lnTo>
                    <a:pt x="1360" y="192"/>
                  </a:lnTo>
                  <a:lnTo>
                    <a:pt x="1368" y="192"/>
                  </a:lnTo>
                  <a:lnTo>
                    <a:pt x="1376" y="192"/>
                  </a:lnTo>
                  <a:lnTo>
                    <a:pt x="1376" y="184"/>
                  </a:lnTo>
                  <a:lnTo>
                    <a:pt x="1384" y="184"/>
                  </a:lnTo>
                  <a:lnTo>
                    <a:pt x="1392" y="184"/>
                  </a:lnTo>
                  <a:lnTo>
                    <a:pt x="1400" y="176"/>
                  </a:lnTo>
                  <a:lnTo>
                    <a:pt x="1408" y="176"/>
                  </a:lnTo>
                  <a:lnTo>
                    <a:pt x="1408" y="168"/>
                  </a:lnTo>
                  <a:lnTo>
                    <a:pt x="1416" y="168"/>
                  </a:lnTo>
                  <a:lnTo>
                    <a:pt x="1424" y="168"/>
                  </a:lnTo>
                  <a:lnTo>
                    <a:pt x="1424" y="160"/>
                  </a:lnTo>
                  <a:lnTo>
                    <a:pt x="1432" y="160"/>
                  </a:lnTo>
                  <a:lnTo>
                    <a:pt x="1432" y="152"/>
                  </a:lnTo>
                  <a:lnTo>
                    <a:pt x="1440" y="152"/>
                  </a:lnTo>
                  <a:lnTo>
                    <a:pt x="1448" y="152"/>
                  </a:lnTo>
                  <a:lnTo>
                    <a:pt x="1448" y="144"/>
                  </a:lnTo>
                  <a:lnTo>
                    <a:pt x="1456" y="144"/>
                  </a:lnTo>
                  <a:lnTo>
                    <a:pt x="1464" y="136"/>
                  </a:lnTo>
                  <a:lnTo>
                    <a:pt x="1472" y="136"/>
                  </a:lnTo>
                  <a:lnTo>
                    <a:pt x="1480" y="136"/>
                  </a:lnTo>
                  <a:lnTo>
                    <a:pt x="1480" y="128"/>
                  </a:lnTo>
                  <a:lnTo>
                    <a:pt x="1488" y="128"/>
                  </a:lnTo>
                  <a:lnTo>
                    <a:pt x="1496" y="120"/>
                  </a:lnTo>
                  <a:lnTo>
                    <a:pt x="1504" y="120"/>
                  </a:lnTo>
                  <a:lnTo>
                    <a:pt x="1504" y="112"/>
                  </a:lnTo>
                  <a:lnTo>
                    <a:pt x="1512" y="112"/>
                  </a:lnTo>
                  <a:lnTo>
                    <a:pt x="1520" y="112"/>
                  </a:lnTo>
                  <a:lnTo>
                    <a:pt x="1520" y="104"/>
                  </a:lnTo>
                  <a:lnTo>
                    <a:pt x="1528" y="104"/>
                  </a:lnTo>
                  <a:lnTo>
                    <a:pt x="1536" y="104"/>
                  </a:lnTo>
                  <a:lnTo>
                    <a:pt x="1544" y="96"/>
                  </a:lnTo>
                  <a:lnTo>
                    <a:pt x="1552" y="96"/>
                  </a:lnTo>
                  <a:lnTo>
                    <a:pt x="1552" y="88"/>
                  </a:lnTo>
                  <a:lnTo>
                    <a:pt x="1560" y="88"/>
                  </a:lnTo>
                  <a:lnTo>
                    <a:pt x="1568" y="88"/>
                  </a:lnTo>
                  <a:lnTo>
                    <a:pt x="1568" y="80"/>
                  </a:lnTo>
                  <a:lnTo>
                    <a:pt x="1576" y="80"/>
                  </a:lnTo>
                  <a:lnTo>
                    <a:pt x="1576" y="72"/>
                  </a:lnTo>
                  <a:lnTo>
                    <a:pt x="1584" y="72"/>
                  </a:lnTo>
                  <a:lnTo>
                    <a:pt x="1592" y="72"/>
                  </a:lnTo>
                  <a:lnTo>
                    <a:pt x="1592" y="64"/>
                  </a:lnTo>
                  <a:lnTo>
                    <a:pt x="1600" y="64"/>
                  </a:lnTo>
                  <a:lnTo>
                    <a:pt x="1608" y="64"/>
                  </a:lnTo>
                  <a:lnTo>
                    <a:pt x="1616" y="56"/>
                  </a:lnTo>
                  <a:lnTo>
                    <a:pt x="1624" y="56"/>
                  </a:lnTo>
                  <a:lnTo>
                    <a:pt x="1632" y="48"/>
                  </a:lnTo>
                  <a:lnTo>
                    <a:pt x="1640" y="48"/>
                  </a:lnTo>
                  <a:lnTo>
                    <a:pt x="1648" y="48"/>
                  </a:lnTo>
                  <a:lnTo>
                    <a:pt x="1648" y="40"/>
                  </a:lnTo>
                  <a:lnTo>
                    <a:pt x="1656" y="40"/>
                  </a:lnTo>
                  <a:lnTo>
                    <a:pt x="1664" y="40"/>
                  </a:lnTo>
                  <a:lnTo>
                    <a:pt x="1664" y="32"/>
                  </a:lnTo>
                  <a:lnTo>
                    <a:pt x="1672" y="32"/>
                  </a:lnTo>
                  <a:lnTo>
                    <a:pt x="1680" y="24"/>
                  </a:lnTo>
                  <a:lnTo>
                    <a:pt x="1688" y="24"/>
                  </a:lnTo>
                  <a:lnTo>
                    <a:pt x="1696" y="24"/>
                  </a:lnTo>
                  <a:lnTo>
                    <a:pt x="1696" y="16"/>
                  </a:lnTo>
                  <a:lnTo>
                    <a:pt x="1704" y="16"/>
                  </a:lnTo>
                  <a:lnTo>
                    <a:pt x="1712" y="8"/>
                  </a:lnTo>
                  <a:lnTo>
                    <a:pt x="1720" y="8"/>
                  </a:lnTo>
                  <a:lnTo>
                    <a:pt x="1720" y="0"/>
                  </a:lnTo>
                  <a:lnTo>
                    <a:pt x="1728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49" name="Rectangle 100"/>
            <p:cNvSpPr>
              <a:spLocks noChangeArrowheads="1"/>
            </p:cNvSpPr>
            <p:nvPr/>
          </p:nvSpPr>
          <p:spPr bwMode="auto">
            <a:xfrm>
              <a:off x="2278" y="2359"/>
              <a:ext cx="6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Wingdings" charset="0"/>
                </a:rPr>
                <a:t>l</a:t>
              </a:r>
              <a:endParaRPr lang="en-US">
                <a:latin typeface="Times" charset="0"/>
              </a:endParaRPr>
            </a:p>
          </p:txBody>
        </p:sp>
        <p:sp>
          <p:nvSpPr>
            <p:cNvPr id="27750" name="Rectangle 101"/>
            <p:cNvSpPr>
              <a:spLocks noChangeArrowheads="1"/>
            </p:cNvSpPr>
            <p:nvPr/>
          </p:nvSpPr>
          <p:spPr bwMode="auto">
            <a:xfrm>
              <a:off x="2278" y="2349"/>
              <a:ext cx="6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Wingdings" charset="0"/>
                </a:rPr>
                <a:t>l</a:t>
              </a:r>
              <a:endParaRPr lang="en-US">
                <a:latin typeface="Times" charset="0"/>
              </a:endParaRPr>
            </a:p>
          </p:txBody>
        </p:sp>
        <p:sp>
          <p:nvSpPr>
            <p:cNvPr id="27751" name="Rectangle 102"/>
            <p:cNvSpPr>
              <a:spLocks noChangeArrowheads="1"/>
            </p:cNvSpPr>
            <p:nvPr/>
          </p:nvSpPr>
          <p:spPr bwMode="auto">
            <a:xfrm>
              <a:off x="2278" y="2451"/>
              <a:ext cx="6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Wingdings" charset="0"/>
                </a:rPr>
                <a:t>l</a:t>
              </a:r>
              <a:endParaRPr lang="en-US">
                <a:latin typeface="Times" charset="0"/>
              </a:endParaRPr>
            </a:p>
          </p:txBody>
        </p:sp>
        <p:sp>
          <p:nvSpPr>
            <p:cNvPr id="27752" name="Rectangle 103"/>
            <p:cNvSpPr>
              <a:spLocks noChangeArrowheads="1"/>
            </p:cNvSpPr>
            <p:nvPr/>
          </p:nvSpPr>
          <p:spPr bwMode="auto">
            <a:xfrm>
              <a:off x="2278" y="2460"/>
              <a:ext cx="6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Wingdings" charset="0"/>
                </a:rPr>
                <a:t>l</a:t>
              </a:r>
              <a:endParaRPr lang="en-US">
                <a:latin typeface="Times" charset="0"/>
              </a:endParaRPr>
            </a:p>
          </p:txBody>
        </p:sp>
        <p:sp>
          <p:nvSpPr>
            <p:cNvPr id="27753" name="Rectangle 104"/>
            <p:cNvSpPr>
              <a:spLocks noChangeArrowheads="1"/>
            </p:cNvSpPr>
            <p:nvPr/>
          </p:nvSpPr>
          <p:spPr bwMode="auto">
            <a:xfrm>
              <a:off x="2278" y="2652"/>
              <a:ext cx="6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Wingdings" charset="0"/>
                </a:rPr>
                <a:t>l</a:t>
              </a:r>
              <a:endParaRPr lang="en-US">
                <a:latin typeface="Times" charset="0"/>
              </a:endParaRPr>
            </a:p>
          </p:txBody>
        </p:sp>
        <p:sp>
          <p:nvSpPr>
            <p:cNvPr id="27754" name="Rectangle 105"/>
            <p:cNvSpPr>
              <a:spLocks noChangeArrowheads="1"/>
            </p:cNvSpPr>
            <p:nvPr/>
          </p:nvSpPr>
          <p:spPr bwMode="auto">
            <a:xfrm>
              <a:off x="2278" y="2854"/>
              <a:ext cx="6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Wingdings" charset="0"/>
                </a:rPr>
                <a:t>l</a:t>
              </a:r>
              <a:endParaRPr lang="en-US">
                <a:latin typeface="Times" charset="0"/>
              </a:endParaRPr>
            </a:p>
          </p:txBody>
        </p:sp>
        <p:sp>
          <p:nvSpPr>
            <p:cNvPr id="27755" name="Rectangle 106"/>
            <p:cNvSpPr>
              <a:spLocks noChangeArrowheads="1"/>
            </p:cNvSpPr>
            <p:nvPr/>
          </p:nvSpPr>
          <p:spPr bwMode="auto">
            <a:xfrm>
              <a:off x="2818" y="2249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7756" name="Rectangle 107"/>
            <p:cNvSpPr>
              <a:spLocks noChangeArrowheads="1"/>
            </p:cNvSpPr>
            <p:nvPr/>
          </p:nvSpPr>
          <p:spPr bwMode="auto">
            <a:xfrm>
              <a:off x="2798" y="2278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7757" name="Rectangle 108"/>
            <p:cNvSpPr>
              <a:spLocks noChangeArrowheads="1"/>
            </p:cNvSpPr>
            <p:nvPr/>
          </p:nvSpPr>
          <p:spPr bwMode="auto">
            <a:xfrm>
              <a:off x="2798" y="2127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7758" name="Rectangle 109"/>
            <p:cNvSpPr>
              <a:spLocks noChangeArrowheads="1"/>
            </p:cNvSpPr>
            <p:nvPr/>
          </p:nvSpPr>
          <p:spPr bwMode="auto">
            <a:xfrm>
              <a:off x="2798" y="2066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7759" name="Rectangle 110"/>
            <p:cNvSpPr>
              <a:spLocks noChangeArrowheads="1"/>
            </p:cNvSpPr>
            <p:nvPr/>
          </p:nvSpPr>
          <p:spPr bwMode="auto">
            <a:xfrm>
              <a:off x="2798" y="2369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7760" name="Rectangle 111"/>
            <p:cNvSpPr>
              <a:spLocks noChangeArrowheads="1"/>
            </p:cNvSpPr>
            <p:nvPr/>
          </p:nvSpPr>
          <p:spPr bwMode="auto">
            <a:xfrm>
              <a:off x="2839" y="2087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7761" name="Rectangle 112"/>
            <p:cNvSpPr>
              <a:spLocks noChangeArrowheads="1"/>
            </p:cNvSpPr>
            <p:nvPr/>
          </p:nvSpPr>
          <p:spPr bwMode="auto">
            <a:xfrm>
              <a:off x="2839" y="1774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7762" name="Rectangle 113"/>
            <p:cNvSpPr>
              <a:spLocks noChangeArrowheads="1"/>
            </p:cNvSpPr>
            <p:nvPr/>
          </p:nvSpPr>
          <p:spPr bwMode="auto">
            <a:xfrm>
              <a:off x="2757" y="2208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7763" name="Rectangle 114"/>
            <p:cNvSpPr>
              <a:spLocks noChangeArrowheads="1"/>
            </p:cNvSpPr>
            <p:nvPr/>
          </p:nvSpPr>
          <p:spPr bwMode="auto">
            <a:xfrm>
              <a:off x="2574" y="2621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7764" name="Rectangle 115"/>
            <p:cNvSpPr>
              <a:spLocks noChangeArrowheads="1"/>
            </p:cNvSpPr>
            <p:nvPr/>
          </p:nvSpPr>
          <p:spPr bwMode="auto">
            <a:xfrm>
              <a:off x="2809" y="2611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7765" name="Rectangle 116"/>
            <p:cNvSpPr>
              <a:spLocks noChangeArrowheads="1"/>
            </p:cNvSpPr>
            <p:nvPr/>
          </p:nvSpPr>
          <p:spPr bwMode="auto">
            <a:xfrm>
              <a:off x="2890" y="2621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7766" name="Rectangle 117"/>
            <p:cNvSpPr>
              <a:spLocks noChangeArrowheads="1"/>
            </p:cNvSpPr>
            <p:nvPr/>
          </p:nvSpPr>
          <p:spPr bwMode="auto">
            <a:xfrm>
              <a:off x="2809" y="1794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7767" name="Rectangle 118"/>
            <p:cNvSpPr>
              <a:spLocks noChangeArrowheads="1"/>
            </p:cNvSpPr>
            <p:nvPr/>
          </p:nvSpPr>
          <p:spPr bwMode="auto">
            <a:xfrm>
              <a:off x="2767" y="1079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7768" name="Rectangle 119"/>
            <p:cNvSpPr>
              <a:spLocks noChangeArrowheads="1"/>
            </p:cNvSpPr>
            <p:nvPr/>
          </p:nvSpPr>
          <p:spPr bwMode="auto">
            <a:xfrm>
              <a:off x="2258" y="2339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7769" name="Rectangle 120"/>
            <p:cNvSpPr>
              <a:spLocks noChangeArrowheads="1"/>
            </p:cNvSpPr>
            <p:nvPr/>
          </p:nvSpPr>
          <p:spPr bwMode="auto">
            <a:xfrm>
              <a:off x="2250" y="2369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7770" name="Rectangle 121"/>
            <p:cNvSpPr>
              <a:spLocks noChangeArrowheads="1"/>
            </p:cNvSpPr>
            <p:nvPr/>
          </p:nvSpPr>
          <p:spPr bwMode="auto">
            <a:xfrm>
              <a:off x="2250" y="2460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7771" name="Rectangle 122"/>
            <p:cNvSpPr>
              <a:spLocks noChangeArrowheads="1"/>
            </p:cNvSpPr>
            <p:nvPr/>
          </p:nvSpPr>
          <p:spPr bwMode="auto">
            <a:xfrm>
              <a:off x="2238" y="2460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7772" name="Rectangle 123"/>
            <p:cNvSpPr>
              <a:spLocks noChangeArrowheads="1"/>
            </p:cNvSpPr>
            <p:nvPr/>
          </p:nvSpPr>
          <p:spPr bwMode="auto">
            <a:xfrm>
              <a:off x="2716" y="1895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7773" name="Rectangle 124"/>
            <p:cNvSpPr>
              <a:spLocks noChangeArrowheads="1"/>
            </p:cNvSpPr>
            <p:nvPr/>
          </p:nvSpPr>
          <p:spPr bwMode="auto">
            <a:xfrm>
              <a:off x="2706" y="2601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7774" name="Rectangle 125"/>
            <p:cNvSpPr>
              <a:spLocks noChangeArrowheads="1"/>
            </p:cNvSpPr>
            <p:nvPr/>
          </p:nvSpPr>
          <p:spPr bwMode="auto">
            <a:xfrm>
              <a:off x="2706" y="2701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7775" name="Rectangle 126"/>
            <p:cNvSpPr>
              <a:spLocks noChangeArrowheads="1"/>
            </p:cNvSpPr>
            <p:nvPr/>
          </p:nvSpPr>
          <p:spPr bwMode="auto">
            <a:xfrm>
              <a:off x="2706" y="2720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7776" name="Rectangle 127"/>
            <p:cNvSpPr>
              <a:spLocks noChangeArrowheads="1"/>
            </p:cNvSpPr>
            <p:nvPr/>
          </p:nvSpPr>
          <p:spPr bwMode="auto">
            <a:xfrm>
              <a:off x="2125" y="2288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7777" name="Rectangle 128"/>
            <p:cNvSpPr>
              <a:spLocks noChangeArrowheads="1"/>
            </p:cNvSpPr>
            <p:nvPr/>
          </p:nvSpPr>
          <p:spPr bwMode="auto">
            <a:xfrm>
              <a:off x="2716" y="2540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7778" name="Rectangle 129"/>
            <p:cNvSpPr>
              <a:spLocks noChangeArrowheads="1"/>
            </p:cNvSpPr>
            <p:nvPr/>
          </p:nvSpPr>
          <p:spPr bwMode="auto">
            <a:xfrm>
              <a:off x="2451" y="2137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7779" name="Rectangle 130"/>
            <p:cNvSpPr>
              <a:spLocks noChangeArrowheads="1"/>
            </p:cNvSpPr>
            <p:nvPr/>
          </p:nvSpPr>
          <p:spPr bwMode="auto">
            <a:xfrm>
              <a:off x="2423" y="2772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7780" name="Rectangle 131"/>
            <p:cNvSpPr>
              <a:spLocks noChangeArrowheads="1"/>
            </p:cNvSpPr>
            <p:nvPr/>
          </p:nvSpPr>
          <p:spPr bwMode="auto">
            <a:xfrm>
              <a:off x="2818" y="1734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7781" name="Rectangle 132"/>
            <p:cNvSpPr>
              <a:spLocks noChangeArrowheads="1"/>
            </p:cNvSpPr>
            <p:nvPr/>
          </p:nvSpPr>
          <p:spPr bwMode="auto">
            <a:xfrm>
              <a:off x="2268" y="2439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7782" name="Rectangle 133"/>
            <p:cNvSpPr>
              <a:spLocks noChangeArrowheads="1"/>
            </p:cNvSpPr>
            <p:nvPr/>
          </p:nvSpPr>
          <p:spPr bwMode="auto">
            <a:xfrm>
              <a:off x="2268" y="2540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7783" name="Rectangle 134"/>
            <p:cNvSpPr>
              <a:spLocks noChangeArrowheads="1"/>
            </p:cNvSpPr>
            <p:nvPr/>
          </p:nvSpPr>
          <p:spPr bwMode="auto">
            <a:xfrm>
              <a:off x="2268" y="2409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7784" name="Rectangle 135"/>
            <p:cNvSpPr>
              <a:spLocks noChangeArrowheads="1"/>
            </p:cNvSpPr>
            <p:nvPr/>
          </p:nvSpPr>
          <p:spPr bwMode="auto">
            <a:xfrm>
              <a:off x="2268" y="2066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7785" name="Rectangle 136"/>
            <p:cNvSpPr>
              <a:spLocks noChangeArrowheads="1"/>
            </p:cNvSpPr>
            <p:nvPr/>
          </p:nvSpPr>
          <p:spPr bwMode="auto">
            <a:xfrm>
              <a:off x="2431" y="2985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7786" name="Rectangle 137"/>
            <p:cNvSpPr>
              <a:spLocks noChangeArrowheads="1"/>
            </p:cNvSpPr>
            <p:nvPr/>
          </p:nvSpPr>
          <p:spPr bwMode="auto">
            <a:xfrm>
              <a:off x="2125" y="2922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7787" name="Rectangle 138"/>
            <p:cNvSpPr>
              <a:spLocks noChangeArrowheads="1"/>
            </p:cNvSpPr>
            <p:nvPr/>
          </p:nvSpPr>
          <p:spPr bwMode="auto">
            <a:xfrm>
              <a:off x="2757" y="2339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7788" name="Rectangle 139"/>
            <p:cNvSpPr>
              <a:spLocks noChangeArrowheads="1"/>
            </p:cNvSpPr>
            <p:nvPr/>
          </p:nvSpPr>
          <p:spPr bwMode="auto">
            <a:xfrm>
              <a:off x="2767" y="2419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7789" name="Rectangle 140"/>
            <p:cNvSpPr>
              <a:spLocks noChangeArrowheads="1"/>
            </p:cNvSpPr>
            <p:nvPr/>
          </p:nvSpPr>
          <p:spPr bwMode="auto">
            <a:xfrm>
              <a:off x="2166" y="2298"/>
              <a:ext cx="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Wingdings" charset="0"/>
                </a:rPr>
                <a:t>¡</a:t>
              </a:r>
              <a:endParaRPr lang="en-US">
                <a:latin typeface="Times" charset="0"/>
              </a:endParaRPr>
            </a:p>
          </p:txBody>
        </p:sp>
        <p:sp>
          <p:nvSpPr>
            <p:cNvPr id="27790" name="Rectangle 141"/>
            <p:cNvSpPr>
              <a:spLocks noChangeArrowheads="1"/>
            </p:cNvSpPr>
            <p:nvPr/>
          </p:nvSpPr>
          <p:spPr bwMode="auto">
            <a:xfrm>
              <a:off x="871" y="3054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7791" name="Rectangle 142"/>
            <p:cNvSpPr>
              <a:spLocks noChangeArrowheads="1"/>
            </p:cNvSpPr>
            <p:nvPr/>
          </p:nvSpPr>
          <p:spPr bwMode="auto">
            <a:xfrm>
              <a:off x="1004" y="3064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7792" name="Rectangle 143"/>
            <p:cNvSpPr>
              <a:spLocks noChangeArrowheads="1"/>
            </p:cNvSpPr>
            <p:nvPr/>
          </p:nvSpPr>
          <p:spPr bwMode="auto">
            <a:xfrm>
              <a:off x="1411" y="2832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7793" name="Rectangle 144"/>
            <p:cNvSpPr>
              <a:spLocks noChangeArrowheads="1"/>
            </p:cNvSpPr>
            <p:nvPr/>
          </p:nvSpPr>
          <p:spPr bwMode="auto">
            <a:xfrm>
              <a:off x="1432" y="2984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7794" name="Rectangle 145"/>
            <p:cNvSpPr>
              <a:spLocks noChangeArrowheads="1"/>
            </p:cNvSpPr>
            <p:nvPr/>
          </p:nvSpPr>
          <p:spPr bwMode="auto">
            <a:xfrm>
              <a:off x="1502" y="2943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7795" name="Rectangle 146"/>
            <p:cNvSpPr>
              <a:spLocks noChangeArrowheads="1"/>
            </p:cNvSpPr>
            <p:nvPr/>
          </p:nvSpPr>
          <p:spPr bwMode="auto">
            <a:xfrm>
              <a:off x="1524" y="2912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7796" name="Rectangle 147"/>
            <p:cNvSpPr>
              <a:spLocks noChangeArrowheads="1"/>
            </p:cNvSpPr>
            <p:nvPr/>
          </p:nvSpPr>
          <p:spPr bwMode="auto">
            <a:xfrm>
              <a:off x="1554" y="2742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7797" name="Rectangle 148"/>
            <p:cNvSpPr>
              <a:spLocks noChangeArrowheads="1"/>
            </p:cNvSpPr>
            <p:nvPr/>
          </p:nvSpPr>
          <p:spPr bwMode="auto">
            <a:xfrm>
              <a:off x="1595" y="2873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7798" name="Rectangle 149"/>
            <p:cNvSpPr>
              <a:spLocks noChangeArrowheads="1"/>
            </p:cNvSpPr>
            <p:nvPr/>
          </p:nvSpPr>
          <p:spPr bwMode="auto">
            <a:xfrm>
              <a:off x="1605" y="2922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7799" name="Rectangle 150"/>
            <p:cNvSpPr>
              <a:spLocks noChangeArrowheads="1"/>
            </p:cNvSpPr>
            <p:nvPr/>
          </p:nvSpPr>
          <p:spPr bwMode="auto">
            <a:xfrm>
              <a:off x="1605" y="2752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7800" name="Rectangle 151"/>
            <p:cNvSpPr>
              <a:spLocks noChangeArrowheads="1"/>
            </p:cNvSpPr>
            <p:nvPr/>
          </p:nvSpPr>
          <p:spPr bwMode="auto">
            <a:xfrm>
              <a:off x="1605" y="2460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7801" name="Rectangle 152"/>
            <p:cNvSpPr>
              <a:spLocks noChangeArrowheads="1"/>
            </p:cNvSpPr>
            <p:nvPr/>
          </p:nvSpPr>
          <p:spPr bwMode="auto">
            <a:xfrm>
              <a:off x="1666" y="2781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7802" name="Rectangle 153"/>
            <p:cNvSpPr>
              <a:spLocks noChangeArrowheads="1"/>
            </p:cNvSpPr>
            <p:nvPr/>
          </p:nvSpPr>
          <p:spPr bwMode="auto">
            <a:xfrm>
              <a:off x="1675" y="2812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7803" name="Rectangle 154"/>
            <p:cNvSpPr>
              <a:spLocks noChangeArrowheads="1"/>
            </p:cNvSpPr>
            <p:nvPr/>
          </p:nvSpPr>
          <p:spPr bwMode="auto">
            <a:xfrm>
              <a:off x="1719" y="2701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7804" name="Rectangle 155"/>
            <p:cNvSpPr>
              <a:spLocks noChangeArrowheads="1"/>
            </p:cNvSpPr>
            <p:nvPr/>
          </p:nvSpPr>
          <p:spPr bwMode="auto">
            <a:xfrm>
              <a:off x="1738" y="2832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7805" name="Rectangle 156"/>
            <p:cNvSpPr>
              <a:spLocks noChangeArrowheads="1"/>
            </p:cNvSpPr>
            <p:nvPr/>
          </p:nvSpPr>
          <p:spPr bwMode="auto">
            <a:xfrm>
              <a:off x="1758" y="2863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7806" name="Rectangle 157"/>
            <p:cNvSpPr>
              <a:spLocks noChangeArrowheads="1"/>
            </p:cNvSpPr>
            <p:nvPr/>
          </p:nvSpPr>
          <p:spPr bwMode="auto">
            <a:xfrm>
              <a:off x="1829" y="2822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7807" name="Rectangle 158"/>
            <p:cNvSpPr>
              <a:spLocks noChangeArrowheads="1"/>
            </p:cNvSpPr>
            <p:nvPr/>
          </p:nvSpPr>
          <p:spPr bwMode="auto">
            <a:xfrm>
              <a:off x="1849" y="2802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7808" name="Rectangle 159"/>
            <p:cNvSpPr>
              <a:spLocks noChangeArrowheads="1"/>
            </p:cNvSpPr>
            <p:nvPr/>
          </p:nvSpPr>
          <p:spPr bwMode="auto">
            <a:xfrm>
              <a:off x="1860" y="2579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7809" name="Rectangle 160"/>
            <p:cNvSpPr>
              <a:spLocks noChangeArrowheads="1"/>
            </p:cNvSpPr>
            <p:nvPr/>
          </p:nvSpPr>
          <p:spPr bwMode="auto">
            <a:xfrm>
              <a:off x="1860" y="2490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7810" name="Rectangle 161"/>
            <p:cNvSpPr>
              <a:spLocks noChangeArrowheads="1"/>
            </p:cNvSpPr>
            <p:nvPr/>
          </p:nvSpPr>
          <p:spPr bwMode="auto">
            <a:xfrm>
              <a:off x="1870" y="2720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7811" name="Rectangle 162"/>
            <p:cNvSpPr>
              <a:spLocks noChangeArrowheads="1"/>
            </p:cNvSpPr>
            <p:nvPr/>
          </p:nvSpPr>
          <p:spPr bwMode="auto">
            <a:xfrm>
              <a:off x="1870" y="2752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7812" name="Rectangle 163"/>
            <p:cNvSpPr>
              <a:spLocks noChangeArrowheads="1"/>
            </p:cNvSpPr>
            <p:nvPr/>
          </p:nvSpPr>
          <p:spPr bwMode="auto">
            <a:xfrm>
              <a:off x="1870" y="2822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7813" name="Rectangle 164"/>
            <p:cNvSpPr>
              <a:spLocks noChangeArrowheads="1"/>
            </p:cNvSpPr>
            <p:nvPr/>
          </p:nvSpPr>
          <p:spPr bwMode="auto">
            <a:xfrm>
              <a:off x="1911" y="2167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7814" name="Rectangle 165"/>
            <p:cNvSpPr>
              <a:spLocks noChangeArrowheads="1"/>
            </p:cNvSpPr>
            <p:nvPr/>
          </p:nvSpPr>
          <p:spPr bwMode="auto">
            <a:xfrm>
              <a:off x="1921" y="2762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7815" name="Rectangle 166"/>
            <p:cNvSpPr>
              <a:spLocks noChangeArrowheads="1"/>
            </p:cNvSpPr>
            <p:nvPr/>
          </p:nvSpPr>
          <p:spPr bwMode="auto">
            <a:xfrm>
              <a:off x="1952" y="2540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7816" name="Rectangle 167"/>
            <p:cNvSpPr>
              <a:spLocks noChangeArrowheads="1"/>
            </p:cNvSpPr>
            <p:nvPr/>
          </p:nvSpPr>
          <p:spPr bwMode="auto">
            <a:xfrm>
              <a:off x="1981" y="2593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7817" name="Rectangle 168"/>
            <p:cNvSpPr>
              <a:spLocks noChangeArrowheads="1"/>
            </p:cNvSpPr>
            <p:nvPr/>
          </p:nvSpPr>
          <p:spPr bwMode="auto">
            <a:xfrm>
              <a:off x="1981" y="2631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7818" name="Rectangle 169"/>
            <p:cNvSpPr>
              <a:spLocks noChangeArrowheads="1"/>
            </p:cNvSpPr>
            <p:nvPr/>
          </p:nvSpPr>
          <p:spPr bwMode="auto">
            <a:xfrm>
              <a:off x="2095" y="2661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7819" name="Rectangle 170"/>
            <p:cNvSpPr>
              <a:spLocks noChangeArrowheads="1"/>
            </p:cNvSpPr>
            <p:nvPr/>
          </p:nvSpPr>
          <p:spPr bwMode="auto">
            <a:xfrm>
              <a:off x="2145" y="2752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7820" name="Rectangle 171"/>
            <p:cNvSpPr>
              <a:spLocks noChangeArrowheads="1"/>
            </p:cNvSpPr>
            <p:nvPr/>
          </p:nvSpPr>
          <p:spPr bwMode="auto">
            <a:xfrm>
              <a:off x="2158" y="2720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7821" name="Rectangle 172"/>
            <p:cNvSpPr>
              <a:spLocks noChangeArrowheads="1"/>
            </p:cNvSpPr>
            <p:nvPr/>
          </p:nvSpPr>
          <p:spPr bwMode="auto">
            <a:xfrm>
              <a:off x="2158" y="2510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7822" name="Rectangle 173"/>
            <p:cNvSpPr>
              <a:spLocks noChangeArrowheads="1"/>
            </p:cNvSpPr>
            <p:nvPr/>
          </p:nvSpPr>
          <p:spPr bwMode="auto">
            <a:xfrm>
              <a:off x="2186" y="2530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7823" name="Rectangle 174"/>
            <p:cNvSpPr>
              <a:spLocks noChangeArrowheads="1"/>
            </p:cNvSpPr>
            <p:nvPr/>
          </p:nvSpPr>
          <p:spPr bwMode="auto">
            <a:xfrm>
              <a:off x="2195" y="2097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7824" name="Rectangle 175"/>
            <p:cNvSpPr>
              <a:spLocks noChangeArrowheads="1"/>
            </p:cNvSpPr>
            <p:nvPr/>
          </p:nvSpPr>
          <p:spPr bwMode="auto">
            <a:xfrm>
              <a:off x="2268" y="2137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7825" name="Rectangle 176"/>
            <p:cNvSpPr>
              <a:spLocks noChangeArrowheads="1"/>
            </p:cNvSpPr>
            <p:nvPr/>
          </p:nvSpPr>
          <p:spPr bwMode="auto">
            <a:xfrm>
              <a:off x="2268" y="2349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7826" name="Rectangle 177"/>
            <p:cNvSpPr>
              <a:spLocks noChangeArrowheads="1"/>
            </p:cNvSpPr>
            <p:nvPr/>
          </p:nvSpPr>
          <p:spPr bwMode="auto">
            <a:xfrm>
              <a:off x="2360" y="2631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7827" name="Rectangle 178"/>
            <p:cNvSpPr>
              <a:spLocks noChangeArrowheads="1"/>
            </p:cNvSpPr>
            <p:nvPr/>
          </p:nvSpPr>
          <p:spPr bwMode="auto">
            <a:xfrm>
              <a:off x="2380" y="2641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7828" name="Rectangle 179"/>
            <p:cNvSpPr>
              <a:spLocks noChangeArrowheads="1"/>
            </p:cNvSpPr>
            <p:nvPr/>
          </p:nvSpPr>
          <p:spPr bwMode="auto">
            <a:xfrm>
              <a:off x="2828" y="2268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7829" name="Rectangle 180"/>
            <p:cNvSpPr>
              <a:spLocks noChangeArrowheads="1"/>
            </p:cNvSpPr>
            <p:nvPr/>
          </p:nvSpPr>
          <p:spPr bwMode="auto">
            <a:xfrm>
              <a:off x="2899" y="2190"/>
              <a:ext cx="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Wingdings" charset="0"/>
                </a:rPr>
                <a:t>ú</a:t>
              </a:r>
              <a:endParaRPr lang="en-US">
                <a:latin typeface="Times" charset="0"/>
              </a:endParaRPr>
            </a:p>
          </p:txBody>
        </p:sp>
        <p:sp>
          <p:nvSpPr>
            <p:cNvPr id="27830" name="Rectangle 181"/>
            <p:cNvSpPr>
              <a:spLocks noChangeArrowheads="1"/>
            </p:cNvSpPr>
            <p:nvPr/>
          </p:nvSpPr>
          <p:spPr bwMode="auto">
            <a:xfrm>
              <a:off x="657" y="3187"/>
              <a:ext cx="4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" charset="0"/>
                </a:rPr>
                <a:t>0</a:t>
              </a:r>
              <a:endParaRPr lang="en-US">
                <a:latin typeface="Times" charset="0"/>
              </a:endParaRPr>
            </a:p>
          </p:txBody>
        </p:sp>
        <p:sp>
          <p:nvSpPr>
            <p:cNvPr id="27831" name="Rectangle 182"/>
            <p:cNvSpPr>
              <a:spLocks noChangeArrowheads="1"/>
            </p:cNvSpPr>
            <p:nvPr/>
          </p:nvSpPr>
          <p:spPr bwMode="auto">
            <a:xfrm>
              <a:off x="657" y="2742"/>
              <a:ext cx="4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" charset="0"/>
                </a:rPr>
                <a:t>5</a:t>
              </a:r>
              <a:endParaRPr lang="en-US">
                <a:latin typeface="Times" charset="0"/>
              </a:endParaRPr>
            </a:p>
          </p:txBody>
        </p:sp>
        <p:sp>
          <p:nvSpPr>
            <p:cNvPr id="27832" name="Rectangle 183"/>
            <p:cNvSpPr>
              <a:spLocks noChangeArrowheads="1"/>
            </p:cNvSpPr>
            <p:nvPr/>
          </p:nvSpPr>
          <p:spPr bwMode="auto">
            <a:xfrm>
              <a:off x="584" y="2308"/>
              <a:ext cx="9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" charset="0"/>
                </a:rPr>
                <a:t>10</a:t>
              </a:r>
              <a:endParaRPr lang="en-US">
                <a:latin typeface="Times" charset="0"/>
              </a:endParaRPr>
            </a:p>
          </p:txBody>
        </p:sp>
        <p:sp>
          <p:nvSpPr>
            <p:cNvPr id="27833" name="Rectangle 184"/>
            <p:cNvSpPr>
              <a:spLocks noChangeArrowheads="1"/>
            </p:cNvSpPr>
            <p:nvPr/>
          </p:nvSpPr>
          <p:spPr bwMode="auto">
            <a:xfrm>
              <a:off x="584" y="1875"/>
              <a:ext cx="9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" charset="0"/>
                </a:rPr>
                <a:t>15</a:t>
              </a:r>
              <a:endParaRPr lang="en-US">
                <a:latin typeface="Times" charset="0"/>
              </a:endParaRPr>
            </a:p>
          </p:txBody>
        </p:sp>
        <p:sp>
          <p:nvSpPr>
            <p:cNvPr id="27834" name="Rectangle 185"/>
            <p:cNvSpPr>
              <a:spLocks noChangeArrowheads="1"/>
            </p:cNvSpPr>
            <p:nvPr/>
          </p:nvSpPr>
          <p:spPr bwMode="auto">
            <a:xfrm>
              <a:off x="584" y="1441"/>
              <a:ext cx="9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" charset="0"/>
                </a:rPr>
                <a:t>20</a:t>
              </a:r>
              <a:endParaRPr lang="en-US">
                <a:latin typeface="Times" charset="0"/>
              </a:endParaRPr>
            </a:p>
          </p:txBody>
        </p:sp>
        <p:sp>
          <p:nvSpPr>
            <p:cNvPr id="27835" name="Rectangle 186"/>
            <p:cNvSpPr>
              <a:spLocks noChangeArrowheads="1"/>
            </p:cNvSpPr>
            <p:nvPr/>
          </p:nvSpPr>
          <p:spPr bwMode="auto">
            <a:xfrm>
              <a:off x="708" y="3325"/>
              <a:ext cx="12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" charset="0"/>
                </a:rPr>
                <a:t>-15</a:t>
              </a:r>
              <a:endParaRPr lang="en-US">
                <a:latin typeface="Times" charset="0"/>
              </a:endParaRPr>
            </a:p>
          </p:txBody>
        </p:sp>
        <p:sp>
          <p:nvSpPr>
            <p:cNvPr id="27836" name="Rectangle 187"/>
            <p:cNvSpPr>
              <a:spLocks noChangeArrowheads="1"/>
            </p:cNvSpPr>
            <p:nvPr/>
          </p:nvSpPr>
          <p:spPr bwMode="auto">
            <a:xfrm>
              <a:off x="953" y="3325"/>
              <a:ext cx="12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" charset="0"/>
                </a:rPr>
                <a:t>-10</a:t>
              </a:r>
              <a:endParaRPr lang="en-US">
                <a:latin typeface="Times" charset="0"/>
              </a:endParaRPr>
            </a:p>
          </p:txBody>
        </p:sp>
        <p:sp>
          <p:nvSpPr>
            <p:cNvPr id="27837" name="Rectangle 188"/>
            <p:cNvSpPr>
              <a:spLocks noChangeArrowheads="1"/>
            </p:cNvSpPr>
            <p:nvPr/>
          </p:nvSpPr>
          <p:spPr bwMode="auto">
            <a:xfrm>
              <a:off x="1238" y="3325"/>
              <a:ext cx="8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" charset="0"/>
                </a:rPr>
                <a:t>-5</a:t>
              </a:r>
              <a:endParaRPr lang="en-US">
                <a:latin typeface="Times" charset="0"/>
              </a:endParaRPr>
            </a:p>
          </p:txBody>
        </p:sp>
        <p:sp>
          <p:nvSpPr>
            <p:cNvPr id="27838" name="Rectangle 189"/>
            <p:cNvSpPr>
              <a:spLocks noChangeArrowheads="1"/>
            </p:cNvSpPr>
            <p:nvPr/>
          </p:nvSpPr>
          <p:spPr bwMode="auto">
            <a:xfrm>
              <a:off x="1502" y="3325"/>
              <a:ext cx="4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" charset="0"/>
                </a:rPr>
                <a:t>0</a:t>
              </a:r>
              <a:endParaRPr lang="en-US">
                <a:latin typeface="Times" charset="0"/>
              </a:endParaRPr>
            </a:p>
          </p:txBody>
        </p:sp>
        <p:sp>
          <p:nvSpPr>
            <p:cNvPr id="27839" name="Rectangle 190"/>
            <p:cNvSpPr>
              <a:spLocks noChangeArrowheads="1"/>
            </p:cNvSpPr>
            <p:nvPr/>
          </p:nvSpPr>
          <p:spPr bwMode="auto">
            <a:xfrm>
              <a:off x="1748" y="3325"/>
              <a:ext cx="4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" charset="0"/>
                </a:rPr>
                <a:t>5</a:t>
              </a:r>
              <a:endParaRPr lang="en-US">
                <a:latin typeface="Times" charset="0"/>
              </a:endParaRPr>
            </a:p>
          </p:txBody>
        </p:sp>
        <p:sp>
          <p:nvSpPr>
            <p:cNvPr id="27840" name="Rectangle 191"/>
            <p:cNvSpPr>
              <a:spLocks noChangeArrowheads="1"/>
            </p:cNvSpPr>
            <p:nvPr/>
          </p:nvSpPr>
          <p:spPr bwMode="auto">
            <a:xfrm>
              <a:off x="1952" y="3325"/>
              <a:ext cx="9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" charset="0"/>
                </a:rPr>
                <a:t>10</a:t>
              </a:r>
              <a:endParaRPr lang="en-US">
                <a:latin typeface="Times" charset="0"/>
              </a:endParaRPr>
            </a:p>
          </p:txBody>
        </p:sp>
        <p:sp>
          <p:nvSpPr>
            <p:cNvPr id="27841" name="Rectangle 192"/>
            <p:cNvSpPr>
              <a:spLocks noChangeArrowheads="1"/>
            </p:cNvSpPr>
            <p:nvPr/>
          </p:nvSpPr>
          <p:spPr bwMode="auto">
            <a:xfrm>
              <a:off x="2195" y="3325"/>
              <a:ext cx="9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" charset="0"/>
                </a:rPr>
                <a:t>15</a:t>
              </a:r>
              <a:endParaRPr lang="en-US">
                <a:latin typeface="Times" charset="0"/>
              </a:endParaRPr>
            </a:p>
          </p:txBody>
        </p:sp>
        <p:sp>
          <p:nvSpPr>
            <p:cNvPr id="27842" name="Rectangle 193"/>
            <p:cNvSpPr>
              <a:spLocks noChangeArrowheads="1"/>
            </p:cNvSpPr>
            <p:nvPr/>
          </p:nvSpPr>
          <p:spPr bwMode="auto">
            <a:xfrm>
              <a:off x="2441" y="3325"/>
              <a:ext cx="9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" charset="0"/>
                </a:rPr>
                <a:t>20</a:t>
              </a:r>
              <a:endParaRPr lang="en-US">
                <a:latin typeface="Times" charset="0"/>
              </a:endParaRPr>
            </a:p>
          </p:txBody>
        </p:sp>
        <p:sp>
          <p:nvSpPr>
            <p:cNvPr id="27843" name="Rectangle 194"/>
            <p:cNvSpPr>
              <a:spLocks noChangeArrowheads="1"/>
            </p:cNvSpPr>
            <p:nvPr/>
          </p:nvSpPr>
          <p:spPr bwMode="auto">
            <a:xfrm>
              <a:off x="2686" y="3325"/>
              <a:ext cx="9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" charset="0"/>
                </a:rPr>
                <a:t>25</a:t>
              </a:r>
              <a:endParaRPr lang="en-US">
                <a:latin typeface="Times" charset="0"/>
              </a:endParaRPr>
            </a:p>
          </p:txBody>
        </p:sp>
        <p:sp>
          <p:nvSpPr>
            <p:cNvPr id="27844" name="Rectangle 195"/>
            <p:cNvSpPr>
              <a:spLocks noChangeArrowheads="1"/>
            </p:cNvSpPr>
            <p:nvPr/>
          </p:nvSpPr>
          <p:spPr bwMode="auto">
            <a:xfrm>
              <a:off x="2930" y="3325"/>
              <a:ext cx="9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" charset="0"/>
                </a:rPr>
                <a:t>30</a:t>
              </a:r>
              <a:endParaRPr lang="en-US">
                <a:latin typeface="Times" charset="0"/>
              </a:endParaRPr>
            </a:p>
          </p:txBody>
        </p:sp>
      </p:grpSp>
      <p:sp>
        <p:nvSpPr>
          <p:cNvPr id="45252" name="Text Box 196"/>
          <p:cNvSpPr txBox="1">
            <a:spLocks noChangeArrowheads="1"/>
          </p:cNvSpPr>
          <p:nvPr/>
        </p:nvSpPr>
        <p:spPr bwMode="auto">
          <a:xfrm>
            <a:off x="1981200" y="0"/>
            <a:ext cx="56388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6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Temperature </a:t>
            </a:r>
            <a:br>
              <a:rPr lang="en-US" sz="6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6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Controls NPP</a:t>
            </a:r>
          </a:p>
        </p:txBody>
      </p:sp>
      <p:sp>
        <p:nvSpPr>
          <p:cNvPr id="45253" name="Text Box 197"/>
          <p:cNvSpPr txBox="1">
            <a:spLocks noChangeArrowheads="1"/>
          </p:cNvSpPr>
          <p:nvPr/>
        </p:nvSpPr>
        <p:spPr bwMode="auto">
          <a:xfrm>
            <a:off x="4705350" y="2415282"/>
            <a:ext cx="41910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 dirty="0" smtClean="0">
                <a:latin typeface="Arial Rounded MT Bold"/>
                <a:cs typeface="Arial Rounded MT Bold"/>
              </a:rPr>
              <a:t>Annual mean temperature </a:t>
            </a:r>
            <a:r>
              <a:rPr lang="en-US" sz="2800" dirty="0">
                <a:latin typeface="Arial Rounded MT Bold"/>
                <a:cs typeface="Arial Rounded MT Bold"/>
              </a:rPr>
              <a:t>is related to </a:t>
            </a:r>
            <a:r>
              <a:rPr lang="en-US" sz="2800" dirty="0">
                <a:solidFill>
                  <a:srgbClr val="FF0000"/>
                </a:solidFill>
                <a:latin typeface="Arial Rounded MT Bold"/>
                <a:cs typeface="Arial Rounded MT Bold"/>
              </a:rPr>
              <a:t>growing season length</a:t>
            </a:r>
            <a:endParaRPr lang="en-US" sz="2800" dirty="0">
              <a:latin typeface="Arial Rounded MT Bold"/>
              <a:cs typeface="Arial Rounded MT Bold"/>
            </a:endParaRPr>
          </a:p>
          <a:p>
            <a:pPr>
              <a:buFont typeface="Times" charset="0"/>
              <a:buNone/>
            </a:pPr>
            <a:endParaRPr lang="en-US" sz="2800" dirty="0">
              <a:latin typeface="Arial Rounded MT Bold"/>
              <a:cs typeface="Arial Rounded MT Bold"/>
            </a:endParaRPr>
          </a:p>
          <a:p>
            <a:pPr>
              <a:buFont typeface="Times" charset="0"/>
              <a:buNone/>
            </a:pPr>
            <a:r>
              <a:rPr lang="en-US" sz="2800" dirty="0">
                <a:latin typeface="Arial Rounded MT Bold"/>
                <a:cs typeface="Arial Rounded MT Bold"/>
              </a:rPr>
              <a:t>Temperature stimulates decomposition and </a:t>
            </a:r>
            <a:r>
              <a:rPr lang="en-US" sz="2800" dirty="0">
                <a:solidFill>
                  <a:srgbClr val="FF0000"/>
                </a:solidFill>
                <a:latin typeface="Arial Rounded MT Bold"/>
                <a:cs typeface="Arial Rounded MT Bold"/>
              </a:rPr>
              <a:t>nutrient cycling</a:t>
            </a:r>
            <a:r>
              <a:rPr lang="en-US" sz="2800" dirty="0">
                <a:latin typeface="Arial Rounded MT Bold"/>
                <a:cs typeface="Arial Rounded MT Bold"/>
              </a:rPr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1524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Global NPP</a:t>
            </a:r>
            <a:endParaRPr lang="en-US" sz="66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29698" name="Rectangle 6"/>
          <p:cNvSpPr>
            <a:spLocks noChangeArrowheads="1"/>
          </p:cNvSpPr>
          <p:nvPr/>
        </p:nvSpPr>
        <p:spPr bwMode="auto">
          <a:xfrm>
            <a:off x="381000" y="5410200"/>
            <a:ext cx="853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30000"/>
              </a:spcBef>
            </a:pPr>
            <a:r>
              <a:rPr lang="ja-JP" altLang="en-US" sz="2000" dirty="0">
                <a:latin typeface="Arial Rounded MT Bold"/>
                <a:cs typeface="Arial Rounded MT Bold"/>
              </a:rPr>
              <a:t>“</a:t>
            </a:r>
            <a:r>
              <a:rPr lang="en-US" altLang="ja-JP" sz="2000" dirty="0">
                <a:latin typeface="Arial Rounded MT Bold"/>
                <a:cs typeface="Arial Rounded MT Bold"/>
              </a:rPr>
              <a:t>Potential</a:t>
            </a:r>
            <a:r>
              <a:rPr lang="ja-JP" altLang="en-US" sz="2000" dirty="0">
                <a:latin typeface="Arial Rounded MT Bold"/>
                <a:cs typeface="Arial Rounded MT Bold"/>
              </a:rPr>
              <a:t>”</a:t>
            </a:r>
            <a:r>
              <a:rPr lang="en-US" altLang="ja-JP" sz="2000" dirty="0">
                <a:latin typeface="Arial Rounded MT Bold"/>
                <a:cs typeface="Arial Rounded MT Bold"/>
              </a:rPr>
              <a:t> NPP, not actual because management effects, agriculture, irrigation, urbanization,  and other land use not accounted for</a:t>
            </a:r>
          </a:p>
          <a:p>
            <a:pPr marL="342900" indent="-342900">
              <a:spcBef>
                <a:spcPct val="30000"/>
              </a:spcBef>
            </a:pPr>
            <a:r>
              <a:rPr lang="en-US" sz="2000" dirty="0">
                <a:latin typeface="Arial Rounded MT Bold"/>
                <a:cs typeface="Arial Rounded MT Bold"/>
              </a:rPr>
              <a:t>Latitude effects (growing season, </a:t>
            </a:r>
            <a:r>
              <a:rPr lang="en-US" sz="2000" dirty="0" err="1">
                <a:latin typeface="Arial Rounded MT Bold"/>
                <a:cs typeface="Arial Rounded MT Bold"/>
              </a:rPr>
              <a:t>decomp</a:t>
            </a:r>
            <a:r>
              <a:rPr lang="en-US" sz="2000" dirty="0">
                <a:latin typeface="Arial Rounded MT Bold"/>
                <a:cs typeface="Arial Rounded MT Bold"/>
              </a:rPr>
              <a:t>); Aridity effects</a:t>
            </a:r>
          </a:p>
        </p:txBody>
      </p:sp>
      <p:pic>
        <p:nvPicPr>
          <p:cNvPr id="29699" name="Picture 7" descr="NPP0_6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914400"/>
            <a:ext cx="8896350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Box 8"/>
          <p:cNvSpPr txBox="1">
            <a:spLocks noChangeArrowheads="1"/>
          </p:cNvSpPr>
          <p:nvPr/>
        </p:nvSpPr>
        <p:spPr bwMode="auto">
          <a:xfrm>
            <a:off x="2895600" y="5024438"/>
            <a:ext cx="3568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i="1"/>
              <a:t>Haeberl et al, 2007, PNAS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7613"/>
            <a:ext cx="5487987" cy="548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304800" y="76200"/>
            <a:ext cx="8534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NPP by “Biome”</a:t>
            </a:r>
            <a:endParaRPr lang="en-US" sz="66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4" name="Text Box 197"/>
          <p:cNvSpPr txBox="1">
            <a:spLocks noChangeArrowheads="1"/>
          </p:cNvSpPr>
          <p:nvPr/>
        </p:nvSpPr>
        <p:spPr bwMode="auto">
          <a:xfrm>
            <a:off x="5867400" y="1219200"/>
            <a:ext cx="3105150" cy="526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 dirty="0" smtClean="0">
                <a:latin typeface="Arial Rounded MT Bold"/>
                <a:cs typeface="Arial Rounded MT Bold"/>
              </a:rPr>
              <a:t>Note that these are </a:t>
            </a:r>
            <a:r>
              <a:rPr lang="en-US" sz="28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per unit area</a:t>
            </a:r>
            <a:r>
              <a:rPr lang="en-US" sz="2800" dirty="0" smtClean="0">
                <a:latin typeface="Arial Rounded MT Bold"/>
                <a:cs typeface="Arial Rounded MT Bold"/>
              </a:rPr>
              <a:t>!</a:t>
            </a:r>
          </a:p>
          <a:p>
            <a:endParaRPr lang="en-US" sz="2800" dirty="0" smtClean="0">
              <a:latin typeface="Arial Rounded MT Bold"/>
              <a:cs typeface="Arial Rounded MT Bold"/>
            </a:endParaRPr>
          </a:p>
          <a:p>
            <a:r>
              <a:rPr lang="en-US" sz="28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Forests &amp; grasslands dominate because of larger areas</a:t>
            </a:r>
          </a:p>
          <a:p>
            <a:endParaRPr lang="en-US" sz="2800" dirty="0">
              <a:latin typeface="Arial Rounded MT Bold"/>
              <a:cs typeface="Arial Rounded MT Bold"/>
            </a:endParaRPr>
          </a:p>
          <a:p>
            <a:r>
              <a:rPr lang="en-US" sz="2800" dirty="0" smtClean="0">
                <a:latin typeface="Arial Rounded MT Bold"/>
                <a:cs typeface="Arial Rounded MT Bold"/>
              </a:rPr>
              <a:t>Coral reefs are like forests!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1460039"/>
            <a:ext cx="5232400" cy="5474161"/>
          </a:xfrm>
          <a:prstGeom prst="rect">
            <a:avLst/>
          </a:prstGeom>
        </p:spPr>
      </p:pic>
      <p:sp>
        <p:nvSpPr>
          <p:cNvPr id="33793" name="Rectangle 2"/>
          <p:cNvSpPr>
            <a:spLocks noChangeArrowheads="1"/>
          </p:cNvSpPr>
          <p:nvPr/>
        </p:nvSpPr>
        <p:spPr bwMode="auto">
          <a:xfrm>
            <a:off x="3175" y="7588250"/>
            <a:ext cx="9144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200">
                <a:cs typeface="Times New Roman" charset="0"/>
              </a:rPr>
              <a:t> </a:t>
            </a:r>
          </a:p>
          <a:p>
            <a:endParaRPr lang="en-US">
              <a:cs typeface="Times New Roman" charset="0"/>
            </a:endParaRPr>
          </a:p>
        </p:txBody>
      </p:sp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1676400" y="685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0" y="-7620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6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Flows of Fixed Carbon </a:t>
            </a:r>
            <a:br>
              <a:rPr lang="en-US" sz="6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Through Terrestrial Ecosystems</a:t>
            </a:r>
          </a:p>
        </p:txBody>
      </p:sp>
      <p:sp>
        <p:nvSpPr>
          <p:cNvPr id="33802" name="Text Box 11"/>
          <p:cNvSpPr txBox="1">
            <a:spLocks noChangeArrowheads="1"/>
          </p:cNvSpPr>
          <p:nvPr/>
        </p:nvSpPr>
        <p:spPr bwMode="auto">
          <a:xfrm>
            <a:off x="5664200" y="4216400"/>
            <a:ext cx="31623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 smtClean="0">
                <a:latin typeface="Arial Rounded MT Bold"/>
                <a:cs typeface="Arial Rounded MT Bold"/>
              </a:rPr>
              <a:t>NBP </a:t>
            </a:r>
            <a:r>
              <a:rPr lang="en-US" dirty="0">
                <a:latin typeface="Arial Rounded MT Bold"/>
                <a:cs typeface="Arial Rounded MT Bold"/>
              </a:rPr>
              <a:t>is what the atmosphere </a:t>
            </a:r>
            <a:r>
              <a:rPr lang="en-US" dirty="0" smtClean="0">
                <a:latin typeface="Arial Rounded MT Bold"/>
                <a:cs typeface="Arial Rounded MT Bold"/>
              </a:rPr>
              <a:t>“</a:t>
            </a:r>
            <a:r>
              <a:rPr lang="en-US" altLang="ja-JP" dirty="0" smtClean="0">
                <a:latin typeface="Arial Rounded MT Bold"/>
                <a:cs typeface="Arial Rounded MT Bold"/>
              </a:rPr>
              <a:t>sees”</a:t>
            </a:r>
          </a:p>
          <a:p>
            <a:r>
              <a:rPr lang="en-US" altLang="ja-JP" dirty="0" smtClean="0">
                <a:latin typeface="Arial Rounded MT Bold"/>
                <a:cs typeface="Arial Rounded MT Bold"/>
              </a:rPr>
              <a:t>it </a:t>
            </a:r>
            <a:r>
              <a:rPr lang="en-US" altLang="ja-JP" dirty="0">
                <a:latin typeface="Arial Rounded MT Bold"/>
                <a:cs typeface="Arial Rounded MT Bold"/>
              </a:rPr>
              <a:t>is equal to carbon accumulation within the ecosystem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33803" name="Text Box 12"/>
          <p:cNvSpPr txBox="1">
            <a:spLocks noChangeArrowheads="1"/>
          </p:cNvSpPr>
          <p:nvPr/>
        </p:nvSpPr>
        <p:spPr bwMode="auto">
          <a:xfrm>
            <a:off x="5661025" y="2066925"/>
            <a:ext cx="30059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/>
              <a:t>NPP = GPP - R</a:t>
            </a:r>
            <a:r>
              <a:rPr lang="en-US" sz="2000" baseline="-25000" dirty="0"/>
              <a:t>a</a:t>
            </a:r>
          </a:p>
          <a:p>
            <a:r>
              <a:rPr lang="en-US" sz="2000" dirty="0"/>
              <a:t>NEP = GPP – R</a:t>
            </a:r>
            <a:r>
              <a:rPr lang="en-US" sz="2000" baseline="-25000" dirty="0"/>
              <a:t>a</a:t>
            </a:r>
            <a:r>
              <a:rPr lang="en-US" sz="2000" dirty="0"/>
              <a:t> – R</a:t>
            </a:r>
            <a:r>
              <a:rPr lang="en-US" sz="2000" baseline="-25000" dirty="0"/>
              <a:t>h</a:t>
            </a:r>
          </a:p>
          <a:p>
            <a:r>
              <a:rPr lang="en-US" sz="2000" dirty="0"/>
              <a:t>NEP = NPP – </a:t>
            </a:r>
            <a:r>
              <a:rPr lang="en-US" sz="2000" dirty="0" smtClean="0"/>
              <a:t>R</a:t>
            </a:r>
            <a:r>
              <a:rPr lang="en-US" sz="2000" baseline="-25000" dirty="0" smtClean="0"/>
              <a:t>h</a:t>
            </a:r>
          </a:p>
          <a:p>
            <a:r>
              <a:rPr lang="en-US" sz="2000" dirty="0"/>
              <a:t>NBP = NEP – disturbance</a:t>
            </a:r>
          </a:p>
          <a:p>
            <a:r>
              <a:rPr lang="en-US" sz="2000" dirty="0"/>
              <a:t>NBP = NEP – </a:t>
            </a:r>
            <a:r>
              <a:rPr lang="en-US" sz="2000" dirty="0" smtClean="0"/>
              <a:t>harvest - fire</a:t>
            </a:r>
            <a:endParaRPr lang="en-US" sz="2000" dirty="0"/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ew Presentation">
  <a:themeElements>
    <a:clrScheme name="New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ew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New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Settings\denning\Application Data\Microsoft\Templates\New Presentation.pot</Template>
  <TotalTime>2412</TotalTime>
  <Words>1529</Words>
  <Application>Microsoft Macintosh PowerPoint</Application>
  <PresentationFormat>On-screen Show (4:3)</PresentationFormat>
  <Paragraphs>534</Paragraphs>
  <Slides>38</Slides>
  <Notes>26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New Presentation</vt:lpstr>
      <vt:lpstr>Equation</vt:lpstr>
      <vt:lpstr>SPW 8.0 Graph</vt:lpstr>
      <vt:lpstr>Bitmap Image</vt:lpstr>
      <vt:lpstr>Terrestrial Carbon Cycle: Allocation, Decomposition,  Nutrient Cycling, and Sink Processes</vt:lpstr>
      <vt:lpstr>Carbon Allocation: What happens to photosynthate (glucose) after it is formed in chloroplast?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Seasonal Cycles</vt:lpstr>
      <vt:lpstr>CO2 Fertilization</vt:lpstr>
      <vt:lpstr>Net Primary Production and mean residence times of carbon determines source/sink potential of ecosystems</vt:lpstr>
      <vt:lpstr>Free Air Carbon Enrichment</vt:lpstr>
      <vt:lpstr>Duke FACE Results</vt:lpstr>
      <vt:lpstr>PowerPoint Presentation</vt:lpstr>
      <vt:lpstr>Atmospheric Deposition of Fixed N</vt:lpstr>
      <vt:lpstr>Soil Warming Experiments</vt:lpstr>
      <vt:lpstr>Competing Carbon-Climate Feedbacks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Forest Inventory Sampling</vt:lpstr>
      <vt:lpstr>PowerPoint Presentation</vt:lpstr>
      <vt:lpstr>PowerPoint Presentation</vt:lpstr>
      <vt:lpstr>PowerPoint Presentation</vt:lpstr>
      <vt:lpstr>PowerPoint Presentation</vt:lpstr>
      <vt:lpstr>Bugs!</vt:lpstr>
      <vt:lpstr>A Decadal Phenomenon</vt:lpstr>
      <vt:lpstr>PowerPoint Presentation</vt:lpstr>
    </vt:vector>
  </TitlesOfParts>
  <Company>Colorado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Carbon Allocation</dc:title>
  <dc:creator>denning</dc:creator>
  <cp:lastModifiedBy>Scott Denning</cp:lastModifiedBy>
  <cp:revision>56</cp:revision>
  <cp:lastPrinted>2015-10-06T14:24:11Z</cp:lastPrinted>
  <dcterms:created xsi:type="dcterms:W3CDTF">2011-11-01T14:02:53Z</dcterms:created>
  <dcterms:modified xsi:type="dcterms:W3CDTF">2015-10-13T17:56:32Z</dcterms:modified>
</cp:coreProperties>
</file>