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4" d="100"/>
          <a:sy n="184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7AE68-5F35-5D40-A684-2C4DDB21725D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7889-B54D-A44C-8E9C-575141A0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opical"/>
          <p:cNvPicPr>
            <a:picLocks noChangeAspect="1" noChangeArrowheads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6600"/>
                </a:solidFill>
              </a:rPr>
              <a:t>Modeling the </a:t>
            </a:r>
            <a:br>
              <a:rPr lang="en-US" sz="6600" dirty="0" smtClean="0">
                <a:solidFill>
                  <a:srgbClr val="FF6600"/>
                </a:solidFill>
              </a:rPr>
            </a:br>
            <a:r>
              <a:rPr lang="en-US" sz="6600" dirty="0" smtClean="0">
                <a:solidFill>
                  <a:srgbClr val="FF6600"/>
                </a:solidFill>
              </a:rPr>
              <a:t>Land Carbon Cycle</a:t>
            </a:r>
            <a:endParaRPr lang="en-US" sz="6600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27" y="4942206"/>
            <a:ext cx="8890335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see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biocycle.atmos.colostate.edu</a:t>
            </a:r>
            <a:r>
              <a:rPr lang="en-US" dirty="0" smtClean="0">
                <a:solidFill>
                  <a:srgbClr val="FFFF00"/>
                </a:solidFill>
              </a:rPr>
              <a:t>/shiny/Land/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8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432"/>
            <a:ext cx="3395998" cy="1172030"/>
          </a:xfrm>
        </p:spPr>
        <p:txBody>
          <a:bodyPr/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34" y="82824"/>
            <a:ext cx="5927466" cy="6436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56" y="1234148"/>
            <a:ext cx="1270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34" y="2535036"/>
            <a:ext cx="12700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56" y="3965958"/>
            <a:ext cx="1270000" cy="138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442" y="5535404"/>
            <a:ext cx="3023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Try it yourself and test the effects of CO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fertilization, nitrogen deposition, deforestation, and climate!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0764" y="6485142"/>
            <a:ext cx="476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biocycle.atmos.colostate.edu</a:t>
            </a:r>
            <a:r>
              <a:rPr lang="en-US" dirty="0" smtClean="0">
                <a:solidFill>
                  <a:srgbClr val="0000FF"/>
                </a:solidFill>
              </a:rPr>
              <a:t>/shiny/Land/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2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138"/>
            <a:ext cx="8229600" cy="120094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 is a Model?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7" y="1065636"/>
            <a:ext cx="5202796" cy="57397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Models are </a:t>
            </a:r>
            <a:r>
              <a:rPr lang="en-US" dirty="0" smtClean="0">
                <a:solidFill>
                  <a:srgbClr val="FF0000"/>
                </a:solidFill>
              </a:rPr>
              <a:t>simplifications of reality </a:t>
            </a:r>
            <a:r>
              <a:rPr lang="en-US" dirty="0" smtClean="0"/>
              <a:t>which we use to organize and </a:t>
            </a:r>
            <a:r>
              <a:rPr lang="en-US" dirty="0" smtClean="0">
                <a:solidFill>
                  <a:srgbClr val="FF0000"/>
                </a:solidFill>
              </a:rPr>
              <a:t>make sense of what we see </a:t>
            </a:r>
            <a:r>
              <a:rPr lang="en-US" dirty="0" smtClean="0"/>
              <a:t>in the world around us</a:t>
            </a:r>
          </a:p>
          <a:p>
            <a:r>
              <a:rPr lang="en-US" dirty="0" smtClean="0"/>
              <a:t>Models are </a:t>
            </a:r>
            <a:r>
              <a:rPr lang="en-US" dirty="0" smtClean="0">
                <a:solidFill>
                  <a:srgbClr val="FF0000"/>
                </a:solidFill>
              </a:rPr>
              <a:t>abstractions</a:t>
            </a:r>
            <a:r>
              <a:rPr lang="en-US" dirty="0" smtClean="0"/>
              <a:t> which seek to </a:t>
            </a:r>
            <a:r>
              <a:rPr lang="en-US" dirty="0" smtClean="0">
                <a:solidFill>
                  <a:srgbClr val="FF0000"/>
                </a:solidFill>
              </a:rPr>
              <a:t>capture the essence </a:t>
            </a:r>
            <a:r>
              <a:rPr lang="en-US" dirty="0" smtClean="0"/>
              <a:t>of real processes</a:t>
            </a:r>
          </a:p>
          <a:p>
            <a:r>
              <a:rPr lang="en-US" dirty="0" smtClean="0"/>
              <a:t>Simple models are </a:t>
            </a:r>
            <a:r>
              <a:rPr lang="en-US" dirty="0" smtClean="0">
                <a:solidFill>
                  <a:srgbClr val="FF0000"/>
                </a:solidFill>
              </a:rPr>
              <a:t>not intended to be perfect </a:t>
            </a:r>
            <a:r>
              <a:rPr lang="en-US" dirty="0" smtClean="0"/>
              <a:t>representations of the real world</a:t>
            </a:r>
          </a:p>
          <a:p>
            <a:r>
              <a:rPr lang="en-US" dirty="0" smtClean="0"/>
              <a:t>Models help us </a:t>
            </a:r>
            <a:r>
              <a:rPr lang="en-US" dirty="0" smtClean="0">
                <a:solidFill>
                  <a:srgbClr val="FF0000"/>
                </a:solidFill>
              </a:rPr>
              <a:t>understand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95" y="1200948"/>
            <a:ext cx="3753199" cy="27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0689" r="6668" b="6897"/>
          <a:stretch/>
        </p:blipFill>
        <p:spPr bwMode="auto">
          <a:xfrm>
            <a:off x="5093995" y="4018128"/>
            <a:ext cx="3751134" cy="271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1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66"/>
            <a:ext cx="8229600" cy="677838"/>
          </a:xfrm>
        </p:spPr>
        <p:txBody>
          <a:bodyPr>
            <a:noAutofit/>
          </a:bodyPr>
          <a:lstStyle/>
          <a:p>
            <a:r>
              <a:rPr lang="en-US" sz="6600" dirty="0" smtClean="0"/>
              <a:t>Levels of Abstraction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502" y="924868"/>
            <a:ext cx="4479680" cy="5984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6. Computer program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(Stella, MATLAB, Python, R)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5. Numerical </a:t>
            </a:r>
            <a:r>
              <a:rPr lang="en-US" dirty="0" smtClean="0">
                <a:solidFill>
                  <a:srgbClr val="FF0000"/>
                </a:solidFill>
              </a:rPr>
              <a:t>algorithm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/>
              <a:t>(arithmetic procedure)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4. Discrete model</a:t>
            </a:r>
            <a:r>
              <a:rPr lang="en-US" dirty="0" smtClean="0"/>
              <a:t> (algebra)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3. Mathematical 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(differential equations)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Conceptual model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(in our heads, </a:t>
            </a:r>
            <a:br>
              <a:rPr lang="en-US" dirty="0" smtClean="0"/>
            </a:br>
            <a:r>
              <a:rPr lang="en-US" dirty="0" smtClean="0"/>
              <a:t>     maybe with a diagram)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Real world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   (impossibly complicated)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90971" y="3217755"/>
            <a:ext cx="284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More abstract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6540150" y="3237135"/>
            <a:ext cx="277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More realistic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14839" y="924868"/>
            <a:ext cx="0" cy="54732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59473" y="924868"/>
            <a:ext cx="0" cy="54732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553" y="5528502"/>
            <a:ext cx="0" cy="400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49850" y="4265992"/>
            <a:ext cx="0" cy="400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49850" y="3245052"/>
            <a:ext cx="0" cy="400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49850" y="2569212"/>
            <a:ext cx="0" cy="400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949850" y="1562076"/>
            <a:ext cx="0" cy="400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3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Exponential Growth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240" y="1241296"/>
            <a:ext cx="3872266" cy="5308702"/>
          </a:xfrm>
        </p:spPr>
        <p:txBody>
          <a:bodyPr>
            <a:normAutofit/>
          </a:bodyPr>
          <a:lstStyle/>
          <a:p>
            <a:r>
              <a:rPr lang="en-US" dirty="0" smtClean="0"/>
              <a:t>Rate of growth of new stuff (plants, populations) proportional to the amount of old stuff</a:t>
            </a:r>
          </a:p>
          <a:p>
            <a:r>
              <a:rPr lang="en-US" dirty="0" smtClean="0"/>
              <a:t>Rate rises faster and faster</a:t>
            </a:r>
          </a:p>
          <a:p>
            <a:r>
              <a:rPr lang="en-US" dirty="0" smtClean="0"/>
              <a:t>Quickly exceeds any reasonable limit</a:t>
            </a:r>
          </a:p>
          <a:p>
            <a:r>
              <a:rPr lang="en-US" dirty="0" smtClean="0"/>
              <a:t>Not very realistic!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7" y="1241296"/>
            <a:ext cx="5076698" cy="5257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54915"/>
              </p:ext>
            </p:extLst>
          </p:nvPr>
        </p:nvGraphicFramePr>
        <p:xfrm>
          <a:off x="965199" y="2193925"/>
          <a:ext cx="2618133" cy="239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901700" imgH="825500" progId="Equation.DSMT4">
                  <p:embed/>
                </p:oleObj>
              </mc:Choice>
              <mc:Fallback>
                <p:oleObj name="Equation" r:id="rId4" imgW="9017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199" y="2193925"/>
                        <a:ext cx="2618133" cy="2395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3887" y="5273128"/>
            <a:ext cx="12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g</a:t>
            </a:r>
            <a:r>
              <a:rPr lang="en-US" dirty="0" smtClean="0"/>
              <a:t> = 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3776" y="3703467"/>
            <a:ext cx="133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increases 20x in 30 time steps!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" y="2081627"/>
            <a:ext cx="5109146" cy="4860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259" y="1297576"/>
            <a:ext cx="4229467" cy="5383560"/>
          </a:xfrm>
        </p:spPr>
        <p:txBody>
          <a:bodyPr>
            <a:normAutofit/>
          </a:bodyPr>
          <a:lstStyle/>
          <a:p>
            <a:r>
              <a:rPr lang="en-US" dirty="0" smtClean="0"/>
              <a:t>Let growth rate depend on population</a:t>
            </a:r>
          </a:p>
          <a:p>
            <a:r>
              <a:rPr lang="en-US" dirty="0" smtClean="0"/>
              <a:t>Exponential growth when population is small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Growth rate shrinks as population approaches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“carrying capacity”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382" y="2389780"/>
            <a:ext cx="496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biocycle.atmos.colostate.edu</a:t>
            </a:r>
            <a:r>
              <a:rPr lang="en-US" dirty="0" smtClean="0">
                <a:solidFill>
                  <a:srgbClr val="0000FF"/>
                </a:solidFill>
              </a:rPr>
              <a:t>/shiny/logistic/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144" y="1181351"/>
            <a:ext cx="2201877" cy="12371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87618"/>
              </p:ext>
            </p:extLst>
          </p:nvPr>
        </p:nvGraphicFramePr>
        <p:xfrm>
          <a:off x="395082" y="3446796"/>
          <a:ext cx="2595396" cy="101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104900" imgH="431800" progId="Equation.DSMT4">
                  <p:embed/>
                </p:oleObj>
              </mc:Choice>
              <mc:Fallback>
                <p:oleObj name="Equation" r:id="rId5" imgW="1104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082" y="3446796"/>
                        <a:ext cx="2595396" cy="101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Logistic Growth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7599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602"/>
            <a:ext cx="91440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Cascading Carbon Pools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370" y="1028398"/>
            <a:ext cx="3187200" cy="574936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920"/>
              </a:spcBef>
            </a:pPr>
            <a:r>
              <a:rPr lang="en-US" dirty="0" smtClean="0"/>
              <a:t>Plants grow logistically limited by nutrients</a:t>
            </a:r>
          </a:p>
          <a:p>
            <a:pPr>
              <a:spcBef>
                <a:spcPts val="1920"/>
              </a:spcBef>
            </a:pPr>
            <a:r>
              <a:rPr lang="en-US" dirty="0" smtClean="0"/>
              <a:t>Carbon from dead plants becomes litter</a:t>
            </a:r>
          </a:p>
          <a:p>
            <a:pPr>
              <a:spcBef>
                <a:spcPts val="1920"/>
              </a:spcBef>
            </a:pPr>
            <a:r>
              <a:rPr lang="en-US" dirty="0" smtClean="0"/>
              <a:t>Litter decomposes quickly into fast and then slow soil organic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08" y="1732402"/>
            <a:ext cx="3582951" cy="4690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57" y="1901140"/>
            <a:ext cx="25908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039" y="4601047"/>
            <a:ext cx="2535518" cy="1704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3717" y="6408432"/>
            <a:ext cx="476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biocycle.atmos.colostate.edu</a:t>
            </a:r>
            <a:r>
              <a:rPr lang="en-US" dirty="0" smtClean="0">
                <a:solidFill>
                  <a:srgbClr val="0000FF"/>
                </a:solidFill>
              </a:rPr>
              <a:t>/shiny/Land/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720" y="1220481"/>
            <a:ext cx="248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Conceptual Model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8088" y="1383761"/>
            <a:ext cx="280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Mathematical Model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9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600" dirty="0" smtClean="0"/>
              <a:t>Discretize the Model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94" y="1148839"/>
            <a:ext cx="7452990" cy="6774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Replace all the </a:t>
            </a:r>
            <a:r>
              <a:rPr lang="en-US" i="1" dirty="0" smtClean="0"/>
              <a:t>differentials</a:t>
            </a:r>
            <a:r>
              <a:rPr lang="en-US" dirty="0" smtClean="0"/>
              <a:t> with </a:t>
            </a:r>
            <a:r>
              <a:rPr lang="en-US" i="1" dirty="0" smtClean="0"/>
              <a:t>differences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54691" y="6022207"/>
            <a:ext cx="5948260" cy="67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Approximate calculus with algebra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74" y="3150402"/>
            <a:ext cx="25908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66" y="2156785"/>
            <a:ext cx="3057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Mathematical Model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(differential equations)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1541" y="2170361"/>
            <a:ext cx="2813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Discrete Model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(algebraic equations)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570390"/>
              </p:ext>
            </p:extLst>
          </p:nvPr>
        </p:nvGraphicFramePr>
        <p:xfrm>
          <a:off x="5391925" y="3245716"/>
          <a:ext cx="3013367" cy="245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2057400" imgH="1676400" progId="Equation.DSMT4">
                  <p:embed/>
                </p:oleObj>
              </mc:Choice>
              <mc:Fallback>
                <p:oleObj name="Equation" r:id="rId4" imgW="20574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1925" y="3245716"/>
                        <a:ext cx="3013367" cy="245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3568014" y="3878924"/>
            <a:ext cx="1408097" cy="6280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600" dirty="0" smtClean="0"/>
              <a:t>Algorithm (Recipe)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94" y="1148839"/>
            <a:ext cx="7452990" cy="6774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down a procedure to update </a:t>
            </a:r>
            <a:r>
              <a:rPr lang="en-US" i="1" dirty="0" smtClean="0"/>
              <a:t>(P,L,F,S)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1649" y="2170361"/>
            <a:ext cx="2813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Discrete Model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(algebraic equations)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91322"/>
              </p:ext>
            </p:extLst>
          </p:nvPr>
        </p:nvGraphicFramePr>
        <p:xfrm>
          <a:off x="222033" y="3245716"/>
          <a:ext cx="3013367" cy="245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2057400" imgH="1676400" progId="Equation.DSMT4">
                  <p:embed/>
                </p:oleObj>
              </mc:Choice>
              <mc:Fallback>
                <p:oleObj name="Equation" r:id="rId3" imgW="20574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033" y="3245716"/>
                        <a:ext cx="3013367" cy="245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3717" y="6408432"/>
            <a:ext cx="476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biocycle.atmos.colostate.edu</a:t>
            </a:r>
            <a:r>
              <a:rPr lang="en-US" dirty="0" smtClean="0">
                <a:solidFill>
                  <a:srgbClr val="0000FF"/>
                </a:solidFill>
              </a:rPr>
              <a:t>/shiny/Land/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29816" y="4161906"/>
            <a:ext cx="1408097" cy="6280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37913" y="3209646"/>
            <a:ext cx="40778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 err="1" smtClean="0"/>
              <a:t>qmult</a:t>
            </a:r>
            <a:r>
              <a:rPr lang="en-US" sz="2000" dirty="0" smtClean="0"/>
              <a:t> = Q</a:t>
            </a:r>
            <a:r>
              <a:rPr lang="en-US" sz="2000" baseline="-25000" dirty="0" smtClean="0"/>
              <a:t>10</a:t>
            </a:r>
            <a:r>
              <a:rPr lang="en-US" sz="2000" baseline="30000" dirty="0" smtClean="0"/>
              <a:t>(T-T0)/10 </a:t>
            </a:r>
            <a:r>
              <a:rPr lang="en-US" sz="2000" dirty="0" err="1" smtClean="0">
                <a:latin typeface="SymbolProp BT" charset="2"/>
                <a:cs typeface="SymbolProp BT" charset="2"/>
              </a:rPr>
              <a:t>D</a:t>
            </a:r>
            <a:r>
              <a:rPr lang="en-US" sz="2000" dirty="0" err="1" smtClean="0"/>
              <a:t>t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err="1" smtClean="0"/>
              <a:t>P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 err="1" smtClean="0"/>
              <a:t>P</a:t>
            </a:r>
            <a:r>
              <a:rPr lang="en-US" sz="2000" baseline="30000" dirty="0" err="1" smtClean="0"/>
              <a:t>old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+ (NPP – MORT)</a:t>
            </a:r>
            <a:r>
              <a:rPr lang="en-US" sz="2000" dirty="0" smtClean="0">
                <a:latin typeface="SymbolProp BT" charset="2"/>
                <a:cs typeface="SymbolProp BT" charset="2"/>
              </a:rPr>
              <a:t> </a:t>
            </a:r>
            <a:r>
              <a:rPr lang="en-US" sz="2000" dirty="0" err="1" smtClean="0">
                <a:latin typeface="SymbolProp BT" charset="2"/>
                <a:cs typeface="SymbolProp BT" charset="2"/>
              </a:rPr>
              <a:t>D</a:t>
            </a:r>
            <a:r>
              <a:rPr lang="en-US" sz="2000" dirty="0" err="1" smtClean="0"/>
              <a:t>t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err="1" smtClean="0"/>
              <a:t>L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old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+ (MORT-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) </a:t>
            </a:r>
            <a:r>
              <a:rPr lang="en-US" sz="2000" dirty="0" err="1" smtClean="0"/>
              <a:t>qmult</a:t>
            </a:r>
            <a:r>
              <a:rPr lang="en-US" sz="20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 err="1" smtClean="0"/>
              <a:t>F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F</a:t>
            </a:r>
            <a:r>
              <a:rPr lang="en-US" sz="2000" baseline="30000" dirty="0" smtClean="0"/>
              <a:t>old </a:t>
            </a:r>
            <a:r>
              <a:rPr lang="en-US" sz="2000" dirty="0" smtClean="0"/>
              <a:t>+ ((1-</a:t>
            </a:r>
            <a:r>
              <a:rPr lang="en-US" sz="2000" dirty="0" smtClean="0">
                <a:latin typeface="Symbol Proportional BT" charset="2"/>
                <a:cs typeface="Symbol Proportional BT" charset="2"/>
              </a:rPr>
              <a:t>e</a:t>
            </a:r>
            <a:r>
              <a:rPr lang="en-US" sz="2000" dirty="0" smtClean="0"/>
              <a:t>)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– F</a:t>
            </a:r>
            <a:r>
              <a:rPr lang="en-US" sz="2000" baseline="30000" dirty="0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) </a:t>
            </a:r>
            <a:r>
              <a:rPr lang="en-US" sz="2000" dirty="0" err="1" smtClean="0"/>
              <a:t>qmult</a:t>
            </a:r>
            <a:r>
              <a:rPr lang="en-US" sz="20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 err="1" smtClean="0"/>
              <a:t>S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old </a:t>
            </a:r>
            <a:r>
              <a:rPr lang="en-US" sz="2000" dirty="0" smtClean="0"/>
              <a:t>+</a:t>
            </a:r>
            <a:r>
              <a:rPr lang="en-US" sz="1600" dirty="0">
                <a:latin typeface="SymbolProp BT" charset="2"/>
                <a:cs typeface="SymbolProp BT" charset="2"/>
              </a:rPr>
              <a:t> </a:t>
            </a:r>
            <a:r>
              <a:rPr lang="en-US" sz="2000" dirty="0" smtClean="0"/>
              <a:t>((1-</a:t>
            </a:r>
            <a:r>
              <a:rPr lang="en-US" sz="2000" dirty="0" smtClean="0">
                <a:latin typeface="Symbol Proportional BT" charset="2"/>
                <a:cs typeface="Symbol Proportional BT" charset="2"/>
              </a:rPr>
              <a:t>e</a:t>
            </a:r>
            <a:r>
              <a:rPr lang="en-US" sz="2000" dirty="0" smtClean="0"/>
              <a:t>)F</a:t>
            </a:r>
            <a:r>
              <a:rPr lang="en-US" sz="2000" baseline="30000" dirty="0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– S</a:t>
            </a:r>
            <a:r>
              <a:rPr lang="en-US" sz="2000" baseline="30000" dirty="0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) </a:t>
            </a:r>
            <a:r>
              <a:rPr lang="en-US" sz="2000" dirty="0" err="1" smtClean="0"/>
              <a:t>qmult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8603" y="2109015"/>
            <a:ext cx="3702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(arithmetic to update pools)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9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64"/>
            <a:ext cx="8229600" cy="1143000"/>
          </a:xfrm>
        </p:spPr>
        <p:txBody>
          <a:bodyPr/>
          <a:lstStyle/>
          <a:p>
            <a:r>
              <a:rPr lang="en-US" sz="6600" dirty="0" smtClean="0"/>
              <a:t>Computer Program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8" y="1028399"/>
            <a:ext cx="8978342" cy="9179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Convert arithmetic recipe into programming language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64" y="3002586"/>
            <a:ext cx="407786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000" dirty="0" err="1" smtClean="0"/>
              <a:t>P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 err="1" smtClean="0"/>
              <a:t>P</a:t>
            </a:r>
            <a:r>
              <a:rPr lang="en-US" sz="2000" baseline="30000" dirty="0" err="1" smtClean="0"/>
              <a:t>old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+ (NPP – MORT)</a:t>
            </a:r>
            <a:r>
              <a:rPr lang="en-US" sz="2000" dirty="0" smtClean="0">
                <a:latin typeface="SymbolProp BT" charset="2"/>
                <a:cs typeface="SymbolProp BT" charset="2"/>
              </a:rPr>
              <a:t> </a:t>
            </a:r>
            <a:r>
              <a:rPr lang="en-US" sz="2000" dirty="0" err="1" smtClean="0">
                <a:latin typeface="SymbolProp BT" charset="2"/>
                <a:cs typeface="SymbolProp BT" charset="2"/>
              </a:rPr>
              <a:t>D</a:t>
            </a:r>
            <a:r>
              <a:rPr lang="en-US" sz="2000" dirty="0" err="1" smtClean="0"/>
              <a:t>t</a:t>
            </a:r>
            <a:endParaRPr lang="en-US" sz="2000" dirty="0" smtClean="0"/>
          </a:p>
          <a:p>
            <a:pPr>
              <a:spcBef>
                <a:spcPts val="3600"/>
              </a:spcBef>
            </a:pPr>
            <a:r>
              <a:rPr lang="en-US" sz="2000" dirty="0" err="1" smtClean="0"/>
              <a:t>L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old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+ (MORT-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) </a:t>
            </a:r>
            <a:r>
              <a:rPr lang="en-US" sz="2000" dirty="0" err="1" smtClean="0"/>
              <a:t>qmult</a:t>
            </a:r>
            <a:r>
              <a:rPr lang="en-US" sz="2000" dirty="0" smtClean="0"/>
              <a:t> </a:t>
            </a:r>
          </a:p>
          <a:p>
            <a:pPr>
              <a:spcBef>
                <a:spcPts val="3600"/>
              </a:spcBef>
            </a:pPr>
            <a:r>
              <a:rPr lang="en-US" sz="2000" dirty="0" err="1" smtClean="0"/>
              <a:t>F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F</a:t>
            </a:r>
            <a:r>
              <a:rPr lang="en-US" sz="2000" baseline="30000" dirty="0" smtClean="0"/>
              <a:t>old </a:t>
            </a:r>
            <a:r>
              <a:rPr lang="en-US" sz="2000" dirty="0" smtClean="0"/>
              <a:t>+ ((1-</a:t>
            </a:r>
            <a:r>
              <a:rPr lang="en-US" sz="2000" dirty="0" smtClean="0">
                <a:latin typeface="Symbol Proportional BT" charset="2"/>
                <a:cs typeface="Symbol Proportional BT" charset="2"/>
              </a:rPr>
              <a:t>e</a:t>
            </a:r>
            <a:r>
              <a:rPr lang="en-US" sz="2000" dirty="0" smtClean="0"/>
              <a:t>)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– F</a:t>
            </a:r>
            <a:r>
              <a:rPr lang="en-US" sz="2000" baseline="30000" dirty="0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) </a:t>
            </a:r>
            <a:r>
              <a:rPr lang="en-US" sz="2000" dirty="0" err="1" smtClean="0"/>
              <a:t>qmult</a:t>
            </a:r>
            <a:r>
              <a:rPr lang="en-US" sz="2000" dirty="0" smtClean="0"/>
              <a:t> </a:t>
            </a:r>
          </a:p>
          <a:p>
            <a:pPr>
              <a:spcBef>
                <a:spcPts val="3600"/>
              </a:spcBef>
            </a:pPr>
            <a:r>
              <a:rPr lang="en-US" sz="2000" dirty="0" err="1" smtClean="0"/>
              <a:t>S</a:t>
            </a:r>
            <a:r>
              <a:rPr lang="en-US" sz="2000" baseline="30000" dirty="0" err="1" smtClean="0"/>
              <a:t>new</a:t>
            </a:r>
            <a:r>
              <a:rPr lang="en-US" sz="2000" baseline="30000" dirty="0" smtClean="0"/>
              <a:t> =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old </a:t>
            </a:r>
            <a:r>
              <a:rPr lang="en-US" sz="2000" dirty="0" smtClean="0"/>
              <a:t>+</a:t>
            </a:r>
            <a:r>
              <a:rPr lang="en-US" sz="1600" dirty="0">
                <a:latin typeface="SymbolProp BT" charset="2"/>
                <a:cs typeface="SymbolProp BT" charset="2"/>
              </a:rPr>
              <a:t> </a:t>
            </a:r>
            <a:r>
              <a:rPr lang="en-US" sz="2000" dirty="0" smtClean="0"/>
              <a:t>((1-</a:t>
            </a:r>
            <a:r>
              <a:rPr lang="en-US" sz="2000" dirty="0" smtClean="0">
                <a:latin typeface="Symbol Proportional BT" charset="2"/>
                <a:cs typeface="Symbol Proportional BT" charset="2"/>
              </a:rPr>
              <a:t>e</a:t>
            </a:r>
            <a:r>
              <a:rPr lang="en-US" sz="2000" dirty="0" smtClean="0"/>
              <a:t>)F</a:t>
            </a:r>
            <a:r>
              <a:rPr lang="en-US" sz="2000" baseline="30000" dirty="0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– S</a:t>
            </a:r>
            <a:r>
              <a:rPr lang="en-US" sz="2000" baseline="30000" dirty="0" smtClean="0"/>
              <a:t>old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 Proportional BT" charset="2"/>
                <a:cs typeface="Symbol Proportional BT" charset="2"/>
              </a:rPr>
              <a:t>t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) </a:t>
            </a:r>
            <a:r>
              <a:rPr lang="en-US" sz="2000" dirty="0" err="1" smtClean="0"/>
              <a:t>qmult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364" y="1933468"/>
            <a:ext cx="3702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(arithmetic to update pools)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8031" y="1933468"/>
            <a:ext cx="2587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Computer Program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(instructions in R)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3717" y="6408432"/>
            <a:ext cx="476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biocycle.atmos.colostate.edu</a:t>
            </a:r>
            <a:r>
              <a:rPr lang="en-US" dirty="0" smtClean="0">
                <a:solidFill>
                  <a:srgbClr val="0000FF"/>
                </a:solidFill>
              </a:rPr>
              <a:t>/shiny/Land/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09790" y="2136383"/>
            <a:ext cx="1408097" cy="6280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73119" y="3284289"/>
            <a:ext cx="4134558" cy="200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 smtClean="0">
                <a:latin typeface="Monaco"/>
                <a:cs typeface="Monaco"/>
              </a:rPr>
              <a:t> </a:t>
            </a:r>
            <a:endParaRPr lang="en-US" sz="800" b="1" dirty="0">
              <a:latin typeface="Monaco"/>
              <a:cs typeface="Monaco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41333" y="3119706"/>
            <a:ext cx="5340716" cy="3047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    plant[i+1] &lt;- plant[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 + NPP[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 - mortality[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</a:t>
            </a:r>
          </a:p>
          <a:p>
            <a:pPr marL="0" indent="0">
              <a:buFont typeface="Arial"/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    </a:t>
            </a:r>
          </a:p>
          <a:p>
            <a:pPr marL="0" indent="0">
              <a:buFont typeface="Arial"/>
              <a:buNone/>
            </a:pPr>
            <a:r>
              <a:rPr lang="en-US" sz="1000" b="1" dirty="0">
                <a:latin typeface="Courier New"/>
                <a:cs typeface="Courier New"/>
              </a:rPr>
              <a:t> </a:t>
            </a:r>
            <a:r>
              <a:rPr lang="en-US" sz="1000" b="1" dirty="0" smtClean="0">
                <a:latin typeface="Courier New"/>
                <a:cs typeface="Courier New"/>
              </a:rPr>
              <a:t>   </a:t>
            </a:r>
          </a:p>
          <a:p>
            <a:pPr marL="0" indent="0">
              <a:buFont typeface="Arial"/>
              <a:buNone/>
            </a:pPr>
            <a:r>
              <a:rPr lang="en-US" sz="1000" b="1" dirty="0">
                <a:latin typeface="Courier New"/>
                <a:cs typeface="Courier New"/>
              </a:rPr>
              <a:t> </a:t>
            </a:r>
            <a:r>
              <a:rPr lang="en-US" sz="1000" b="1" dirty="0" smtClean="0">
                <a:latin typeface="Courier New"/>
                <a:cs typeface="Courier New"/>
              </a:rPr>
              <a:t>   litter[i+1] &lt;- litter[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 + mortality[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 </a:t>
            </a:r>
          </a:p>
          <a:p>
            <a:pPr marL="0" indent="0">
              <a:buFont typeface="Arial"/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                   – litter[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]/</a:t>
            </a:r>
            <a:r>
              <a:rPr lang="en-US" sz="1000" b="1" dirty="0" err="1" smtClean="0">
                <a:latin typeface="Courier New"/>
                <a:cs typeface="Courier New"/>
              </a:rPr>
              <a:t>tau.litter</a:t>
            </a:r>
            <a:r>
              <a:rPr lang="en-US" sz="1000" b="1" dirty="0" smtClean="0">
                <a:latin typeface="Courier New"/>
                <a:cs typeface="Courier New"/>
              </a:rPr>
              <a:t> * </a:t>
            </a:r>
            <a:r>
              <a:rPr lang="en-US" sz="1000" b="1" dirty="0" err="1" smtClean="0">
                <a:latin typeface="Courier New"/>
                <a:cs typeface="Courier New"/>
              </a:rPr>
              <a:t>resp.enhancement</a:t>
            </a:r>
            <a:endParaRPr lang="en-US" sz="1000" b="1" dirty="0" smtClean="0">
              <a:latin typeface="Courier New"/>
              <a:cs typeface="Courier New"/>
            </a:endParaRPr>
          </a:p>
          <a:p>
            <a:pPr marL="0" indent="0">
              <a:buFont typeface="Arial"/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    </a:t>
            </a:r>
          </a:p>
          <a:p>
            <a:pPr marL="0" indent="0">
              <a:buFont typeface="Arial"/>
              <a:buNone/>
            </a:pPr>
            <a:r>
              <a:rPr lang="en-US" sz="1000" b="1" dirty="0">
                <a:latin typeface="Courier New"/>
                <a:cs typeface="Courier New"/>
              </a:rPr>
              <a:t> </a:t>
            </a:r>
            <a:r>
              <a:rPr lang="en-US" sz="1000" b="1" dirty="0" smtClean="0">
                <a:latin typeface="Courier New"/>
                <a:cs typeface="Courier New"/>
              </a:rPr>
              <a:t>   </a:t>
            </a:r>
          </a:p>
          <a:p>
            <a:pPr marL="0" indent="0">
              <a:buFont typeface="Arial"/>
              <a:buNone/>
            </a:pPr>
            <a:r>
              <a:rPr lang="en-US" sz="1000" b="1" dirty="0">
                <a:latin typeface="Courier New"/>
                <a:cs typeface="Courier New"/>
              </a:rPr>
              <a:t> </a:t>
            </a:r>
            <a:r>
              <a:rPr lang="en-US" sz="1000" b="1" dirty="0" smtClean="0">
                <a:latin typeface="Courier New"/>
                <a:cs typeface="Courier New"/>
              </a:rPr>
              <a:t>   </a:t>
            </a:r>
            <a:r>
              <a:rPr lang="en-US" sz="1000" b="1" dirty="0" err="1" smtClean="0">
                <a:latin typeface="Courier New"/>
                <a:cs typeface="Courier New"/>
              </a:rPr>
              <a:t>fast.soil</a:t>
            </a:r>
            <a:r>
              <a:rPr lang="en-US" sz="1000" b="1" dirty="0" smtClean="0">
                <a:latin typeface="Courier New"/>
                <a:cs typeface="Courier New"/>
              </a:rPr>
              <a:t>[i+1] &lt;- </a:t>
            </a:r>
            <a:r>
              <a:rPr lang="en-US" sz="1000" b="1" dirty="0" err="1" smtClean="0">
                <a:latin typeface="Courier New"/>
                <a:cs typeface="Courier New"/>
              </a:rPr>
              <a:t>fast.soil</a:t>
            </a: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 + </a:t>
            </a:r>
            <a:r>
              <a:rPr lang="en-US" sz="1000" b="1" dirty="0" err="1" smtClean="0">
                <a:latin typeface="Courier New"/>
                <a:cs typeface="Courier New"/>
              </a:rPr>
              <a:t>resp.enhancement</a:t>
            </a:r>
            <a:r>
              <a:rPr lang="en-US" sz="1000" b="1" dirty="0" smtClean="0">
                <a:latin typeface="Courier New"/>
                <a:cs typeface="Courier New"/>
              </a:rPr>
              <a:t> * (</a:t>
            </a:r>
          </a:p>
          <a:p>
            <a:pPr marL="0" indent="0">
              <a:buFont typeface="Arial"/>
              <a:buNone/>
            </a:pPr>
            <a:r>
              <a:rPr lang="nb-NO" sz="1000" b="1" dirty="0" smtClean="0">
                <a:latin typeface="Courier New"/>
                <a:cs typeface="Courier New"/>
              </a:rPr>
              <a:t>                      (1.-eff.microbes) * </a:t>
            </a:r>
            <a:r>
              <a:rPr lang="nb-NO" sz="1000" b="1" dirty="0" err="1" smtClean="0">
                <a:latin typeface="Courier New"/>
                <a:cs typeface="Courier New"/>
              </a:rPr>
              <a:t>litter</a:t>
            </a:r>
            <a:r>
              <a:rPr lang="nb-NO" sz="1000" b="1" dirty="0" smtClean="0">
                <a:latin typeface="Courier New"/>
                <a:cs typeface="Courier New"/>
              </a:rPr>
              <a:t>[i]/</a:t>
            </a:r>
            <a:r>
              <a:rPr lang="nb-NO" sz="1000" b="1" dirty="0" err="1" smtClean="0">
                <a:latin typeface="Courier New"/>
                <a:cs typeface="Courier New"/>
              </a:rPr>
              <a:t>tau.litter</a:t>
            </a:r>
            <a:r>
              <a:rPr lang="nb-NO" sz="1000" b="1" dirty="0" smtClean="0">
                <a:latin typeface="Courier New"/>
                <a:cs typeface="Courier New"/>
              </a:rPr>
              <a:t> -</a:t>
            </a:r>
          </a:p>
          <a:p>
            <a:pPr marL="0" indent="0">
              <a:buFont typeface="Arial"/>
              <a:buNone/>
            </a:pPr>
            <a:r>
              <a:rPr lang="fi-FI" sz="1000" b="1" dirty="0" smtClean="0">
                <a:latin typeface="Courier New"/>
                <a:cs typeface="Courier New"/>
              </a:rPr>
              <a:t>                      </a:t>
            </a:r>
            <a:r>
              <a:rPr lang="fi-FI" sz="1000" b="1" dirty="0" err="1" smtClean="0">
                <a:latin typeface="Courier New"/>
                <a:cs typeface="Courier New"/>
              </a:rPr>
              <a:t>fast.soil[i]/tau.fast</a:t>
            </a:r>
            <a:r>
              <a:rPr lang="fi-FI" sz="1000" b="1" dirty="0" smtClean="0">
                <a:latin typeface="Courier New"/>
                <a:cs typeface="Courier New"/>
              </a:rPr>
              <a:t>) </a:t>
            </a:r>
          </a:p>
          <a:p>
            <a:pPr marL="0" indent="0">
              <a:buFont typeface="Arial"/>
              <a:buNone/>
            </a:pPr>
            <a:r>
              <a:rPr lang="fi-FI" sz="1000" b="1" dirty="0" smtClean="0">
                <a:latin typeface="Courier New"/>
                <a:cs typeface="Courier New"/>
              </a:rPr>
              <a:t>  </a:t>
            </a:r>
          </a:p>
          <a:p>
            <a:pPr marL="0" indent="0">
              <a:buFont typeface="Arial"/>
              <a:buNone/>
            </a:pPr>
            <a:r>
              <a:rPr lang="fi-FI" sz="1000" b="1" dirty="0">
                <a:latin typeface="Courier New"/>
                <a:cs typeface="Courier New"/>
              </a:rPr>
              <a:t> </a:t>
            </a:r>
            <a:r>
              <a:rPr lang="fi-FI" sz="1000" b="1" dirty="0" smtClean="0">
                <a:latin typeface="Courier New"/>
                <a:cs typeface="Courier New"/>
              </a:rPr>
              <a:t>   </a:t>
            </a:r>
          </a:p>
          <a:p>
            <a:pPr marL="0" indent="0">
              <a:buFont typeface="Arial"/>
              <a:buNone/>
            </a:pPr>
            <a:r>
              <a:rPr lang="fi-FI" sz="1000" b="1" dirty="0">
                <a:latin typeface="Courier New"/>
                <a:cs typeface="Courier New"/>
              </a:rPr>
              <a:t> </a:t>
            </a:r>
            <a:r>
              <a:rPr lang="fi-FI" sz="1000" b="1" dirty="0" smtClean="0">
                <a:latin typeface="Courier New"/>
                <a:cs typeface="Courier New"/>
              </a:rPr>
              <a:t>   slow.soil[i+1] &lt;- </a:t>
            </a:r>
            <a:r>
              <a:rPr lang="fi-FI" sz="1000" b="1" dirty="0" err="1" smtClean="0">
                <a:latin typeface="Courier New"/>
                <a:cs typeface="Courier New"/>
              </a:rPr>
              <a:t>slow.soil[i</a:t>
            </a:r>
            <a:r>
              <a:rPr lang="fi-FI" sz="1000" b="1" dirty="0" smtClean="0">
                <a:latin typeface="Courier New"/>
                <a:cs typeface="Courier New"/>
              </a:rPr>
              <a:t>] + </a:t>
            </a:r>
            <a:r>
              <a:rPr lang="fi-FI" sz="1000" b="1" dirty="0" err="1" smtClean="0">
                <a:latin typeface="Courier New"/>
                <a:cs typeface="Courier New"/>
              </a:rPr>
              <a:t>resp.enhancement</a:t>
            </a:r>
            <a:r>
              <a:rPr lang="fi-FI" sz="1000" b="1" dirty="0" smtClean="0">
                <a:latin typeface="Courier New"/>
                <a:cs typeface="Courier New"/>
              </a:rPr>
              <a:t> * (</a:t>
            </a:r>
          </a:p>
          <a:p>
            <a:pPr marL="0" indent="0">
              <a:buFont typeface="Arial"/>
              <a:buNone/>
            </a:pPr>
            <a:r>
              <a:rPr lang="fi-FI" sz="1000" b="1" dirty="0" smtClean="0">
                <a:latin typeface="Courier New"/>
                <a:cs typeface="Courier New"/>
              </a:rPr>
              <a:t>                      (1.-eff.microbes) * </a:t>
            </a:r>
            <a:r>
              <a:rPr lang="fi-FI" sz="1000" b="1" dirty="0" err="1" smtClean="0">
                <a:latin typeface="Courier New"/>
                <a:cs typeface="Courier New"/>
              </a:rPr>
              <a:t>fast.soil[i]/tau.fast</a:t>
            </a:r>
            <a:r>
              <a:rPr lang="fi-FI" sz="1000" b="1" dirty="0" smtClean="0">
                <a:latin typeface="Courier New"/>
                <a:cs typeface="Courier New"/>
              </a:rPr>
              <a:t> -</a:t>
            </a:r>
          </a:p>
          <a:p>
            <a:pPr marL="0" indent="0">
              <a:buFont typeface="Arial"/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                      </a:t>
            </a:r>
            <a:r>
              <a:rPr lang="en-US" sz="1000" b="1" dirty="0" err="1" smtClean="0">
                <a:latin typeface="Courier New"/>
                <a:cs typeface="Courier New"/>
              </a:rPr>
              <a:t>slow.soil</a:t>
            </a: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i</a:t>
            </a:r>
            <a:r>
              <a:rPr lang="en-US" sz="1000" b="1" dirty="0" smtClean="0">
                <a:latin typeface="Courier New"/>
                <a:cs typeface="Courier New"/>
              </a:rPr>
              <a:t>]/</a:t>
            </a:r>
            <a:r>
              <a:rPr lang="en-US" sz="1000" b="1" dirty="0" err="1" smtClean="0">
                <a:latin typeface="Courier New"/>
                <a:cs typeface="Courier New"/>
              </a:rPr>
              <a:t>tau.slow</a:t>
            </a:r>
            <a:r>
              <a:rPr lang="en-US" sz="1000" b="1" dirty="0" smtClean="0">
                <a:latin typeface="Courier New"/>
                <a:cs typeface="Courier New"/>
              </a:rPr>
              <a:t>) </a:t>
            </a:r>
            <a:endParaRPr lang="en-US" sz="1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9319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567</Words>
  <Application>Microsoft Macintosh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MathType 6.0 Equation</vt:lpstr>
      <vt:lpstr>Modeling the  Land Carbon Cycle</vt:lpstr>
      <vt:lpstr>What is a Model?</vt:lpstr>
      <vt:lpstr>Levels of Abstraction</vt:lpstr>
      <vt:lpstr>Exponential Growth</vt:lpstr>
      <vt:lpstr>Logistic Growth</vt:lpstr>
      <vt:lpstr>Cascading Carbon Pools</vt:lpstr>
      <vt:lpstr>Discretize the Model</vt:lpstr>
      <vt:lpstr>Algorithm (Recipe)</vt:lpstr>
      <vt:lpstr>Computer Program</vt:lpstr>
      <vt:lpstr>Results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 Land Carbon Cycle</dc:title>
  <dc:creator>Scott Denning</dc:creator>
  <cp:lastModifiedBy>Scott Denning</cp:lastModifiedBy>
  <cp:revision>14</cp:revision>
  <dcterms:created xsi:type="dcterms:W3CDTF">2013-09-30T21:49:04Z</dcterms:created>
  <dcterms:modified xsi:type="dcterms:W3CDTF">2013-09-30T23:41:36Z</dcterms:modified>
</cp:coreProperties>
</file>