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handoutMasterIdLst>
    <p:handoutMasterId r:id="rId28"/>
  </p:handoutMasterIdLst>
  <p:sldIdLst>
    <p:sldId id="283" r:id="rId2"/>
    <p:sldId id="284" r:id="rId3"/>
    <p:sldId id="344" r:id="rId4"/>
    <p:sldId id="331" r:id="rId5"/>
    <p:sldId id="309" r:id="rId6"/>
    <p:sldId id="310" r:id="rId7"/>
    <p:sldId id="311" r:id="rId8"/>
    <p:sldId id="312" r:id="rId9"/>
    <p:sldId id="320" r:id="rId10"/>
    <p:sldId id="313" r:id="rId11"/>
    <p:sldId id="317" r:id="rId12"/>
    <p:sldId id="314" r:id="rId13"/>
    <p:sldId id="316" r:id="rId14"/>
    <p:sldId id="328" r:id="rId15"/>
    <p:sldId id="322" r:id="rId16"/>
    <p:sldId id="329" r:id="rId17"/>
    <p:sldId id="323" r:id="rId18"/>
    <p:sldId id="308" r:id="rId19"/>
    <p:sldId id="345" r:id="rId20"/>
    <p:sldId id="346" r:id="rId21"/>
    <p:sldId id="347" r:id="rId22"/>
    <p:sldId id="348" r:id="rId23"/>
    <p:sldId id="349" r:id="rId24"/>
    <p:sldId id="351" r:id="rId25"/>
    <p:sldId id="352" r:id="rId26"/>
  </p:sldIdLst>
  <p:sldSz cx="9144000" cy="6858000" type="screen4x3"/>
  <p:notesSz cx="9601200" cy="73152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40" d="100"/>
          <a:sy n="140" d="100"/>
        </p:scale>
        <p:origin x="-480"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r>
              <a:rPr lang="en-US" dirty="0" smtClean="0"/>
              <a:t>ATS 760: Global Carbon Cycle</a:t>
            </a:r>
            <a:r>
              <a:rPr lang="en-US" dirty="0"/>
              <a:t>	</a:t>
            </a:r>
          </a:p>
        </p:txBody>
      </p:sp>
      <p:sp>
        <p:nvSpPr>
          <p:cNvPr id="13315" name="Rectangle 3"/>
          <p:cNvSpPr>
            <a:spLocks noGrp="1" noChangeArrowheads="1"/>
          </p:cNvSpPr>
          <p:nvPr>
            <p:ph type="dt" sz="quarter" idx="1"/>
          </p:nvPr>
        </p:nvSpPr>
        <p:spPr bwMode="auto">
          <a:xfrm>
            <a:off x="5440363" y="0"/>
            <a:ext cx="4160837"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ea typeface="+mn-ea"/>
                <a:cs typeface="+mn-cs"/>
              </a:defRPr>
            </a:lvl1pPr>
          </a:lstStyle>
          <a:p>
            <a:pPr>
              <a:defRPr/>
            </a:pPr>
            <a:r>
              <a:rPr lang="en-US" dirty="0"/>
              <a:t>Fossil </a:t>
            </a:r>
            <a:r>
              <a:rPr lang="en-US" dirty="0" smtClean="0"/>
              <a:t>Fuels </a:t>
            </a:r>
            <a:r>
              <a:rPr lang="en-US" dirty="0"/>
              <a:t>and </a:t>
            </a:r>
            <a:r>
              <a:rPr lang="en-US" dirty="0" smtClean="0"/>
              <a:t>Energy</a:t>
            </a:r>
            <a:endParaRPr lang="en-US" dirty="0"/>
          </a:p>
        </p:txBody>
      </p:sp>
      <p:sp>
        <p:nvSpPr>
          <p:cNvPr id="13316" name="Rectangle 4"/>
          <p:cNvSpPr>
            <a:spLocks noGrp="1" noChangeArrowheads="1"/>
          </p:cNvSpPr>
          <p:nvPr>
            <p:ph type="ftr" sz="quarter" idx="2"/>
          </p:nvPr>
        </p:nvSpPr>
        <p:spPr bwMode="auto">
          <a:xfrm>
            <a:off x="0" y="6950075"/>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ea typeface="+mn-ea"/>
                <a:cs typeface="+mn-cs"/>
              </a:defRPr>
            </a:lvl1pPr>
          </a:lstStyle>
          <a:p>
            <a:pPr>
              <a:defRPr/>
            </a:pPr>
            <a:r>
              <a:rPr lang="en-US"/>
              <a:t>Scott Denning		CSU	CMMAP</a:t>
            </a:r>
          </a:p>
        </p:txBody>
      </p:sp>
      <p:sp>
        <p:nvSpPr>
          <p:cNvPr id="13317" name="Rectangle 5"/>
          <p:cNvSpPr>
            <a:spLocks noGrp="1" noChangeArrowheads="1"/>
          </p:cNvSpPr>
          <p:nvPr>
            <p:ph type="sldNum" sz="quarter" idx="3"/>
          </p:nvPr>
        </p:nvSpPr>
        <p:spPr bwMode="auto">
          <a:xfrm>
            <a:off x="5440363" y="6950075"/>
            <a:ext cx="4160837"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2B6D280C-49B4-584D-90E8-BE3DD47C5548}" type="slidenum">
              <a:rPr lang="en-US"/>
              <a:pPr>
                <a:defRPr/>
              </a:pPr>
              <a:t>‹#›</a:t>
            </a:fld>
            <a:endParaRPr lang="en-US"/>
          </a:p>
        </p:txBody>
      </p:sp>
    </p:spTree>
    <p:extLst>
      <p:ext uri="{BB962C8B-B14F-4D97-AF65-F5344CB8AC3E}">
        <p14:creationId xmlns:p14="http://schemas.microsoft.com/office/powerpoint/2010/main" val="2958353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1026"/>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ea typeface="+mn-ea"/>
                <a:cs typeface="+mn-cs"/>
              </a:defRPr>
            </a:lvl1pPr>
          </a:lstStyle>
          <a:p>
            <a:pPr>
              <a:defRPr/>
            </a:pPr>
            <a:endParaRPr lang="en-US"/>
          </a:p>
        </p:txBody>
      </p:sp>
      <p:sp>
        <p:nvSpPr>
          <p:cNvPr id="33795" name="Rectangle 1027"/>
          <p:cNvSpPr>
            <a:spLocks noGrp="1" noChangeArrowheads="1"/>
          </p:cNvSpPr>
          <p:nvPr>
            <p:ph type="dt" idx="1"/>
          </p:nvPr>
        </p:nvSpPr>
        <p:spPr bwMode="auto">
          <a:xfrm>
            <a:off x="5440363" y="0"/>
            <a:ext cx="4160837"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ea typeface="+mn-ea"/>
                <a:cs typeface="+mn-cs"/>
              </a:defRPr>
            </a:lvl1pPr>
          </a:lstStyle>
          <a:p>
            <a:pPr>
              <a:defRPr/>
            </a:pPr>
            <a:endParaRPr lang="en-US"/>
          </a:p>
        </p:txBody>
      </p:sp>
      <p:sp>
        <p:nvSpPr>
          <p:cNvPr id="16388" name="Rectangle 1028"/>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7" name="Rectangle 1029"/>
          <p:cNvSpPr>
            <a:spLocks noGrp="1" noChangeArrowheads="1"/>
          </p:cNvSpPr>
          <p:nvPr>
            <p:ph type="body" sz="quarter" idx="3"/>
          </p:nvPr>
        </p:nvSpPr>
        <p:spPr bwMode="auto">
          <a:xfrm>
            <a:off x="1279525" y="3475038"/>
            <a:ext cx="7042150" cy="32908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3798" name="Rectangle 1030"/>
          <p:cNvSpPr>
            <a:spLocks noGrp="1" noChangeArrowheads="1"/>
          </p:cNvSpPr>
          <p:nvPr>
            <p:ph type="ftr" sz="quarter" idx="4"/>
          </p:nvPr>
        </p:nvSpPr>
        <p:spPr bwMode="auto">
          <a:xfrm>
            <a:off x="0" y="6950075"/>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ea typeface="+mn-ea"/>
                <a:cs typeface="+mn-cs"/>
              </a:defRPr>
            </a:lvl1pPr>
          </a:lstStyle>
          <a:p>
            <a:pPr>
              <a:defRPr/>
            </a:pPr>
            <a:endParaRPr lang="en-US"/>
          </a:p>
        </p:txBody>
      </p:sp>
      <p:sp>
        <p:nvSpPr>
          <p:cNvPr id="33799" name="Rectangle 1031"/>
          <p:cNvSpPr>
            <a:spLocks noGrp="1" noChangeArrowheads="1"/>
          </p:cNvSpPr>
          <p:nvPr>
            <p:ph type="sldNum" sz="quarter" idx="5"/>
          </p:nvPr>
        </p:nvSpPr>
        <p:spPr bwMode="auto">
          <a:xfrm>
            <a:off x="5440363" y="6950075"/>
            <a:ext cx="4160837"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19EA8744-EE72-B24C-B8DE-898C26324C79}" type="slidenum">
              <a:rPr lang="en-US"/>
              <a:pPr>
                <a:defRPr/>
              </a:pPr>
              <a:t>‹#›</a:t>
            </a:fld>
            <a:endParaRPr lang="en-US"/>
          </a:p>
        </p:txBody>
      </p:sp>
    </p:spTree>
    <p:extLst>
      <p:ext uri="{BB962C8B-B14F-4D97-AF65-F5344CB8AC3E}">
        <p14:creationId xmlns:p14="http://schemas.microsoft.com/office/powerpoint/2010/main" val="32928507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2616494B-D8D2-E343-A887-C0C810CFF97C}" type="slidenum">
              <a:rPr lang="en-US" sz="1300"/>
              <a:pPr/>
              <a:t>1</a:t>
            </a:fld>
            <a:endParaRPr lang="en-US" sz="13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25</a:t>
            </a:fld>
            <a:endParaRPr lang="en-GB"/>
          </a:p>
        </p:txBody>
      </p:sp>
    </p:spTree>
    <p:extLst>
      <p:ext uri="{BB962C8B-B14F-4D97-AF65-F5344CB8AC3E}">
        <p14:creationId xmlns:p14="http://schemas.microsoft.com/office/powerpoint/2010/main" val="3430660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cs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fld id="{88754D4F-DEBC-7841-9090-E763A7CF0A09}" type="slidenum">
              <a:rPr lang="en-US" sz="1300"/>
              <a:pPr/>
              <a:t>2</a:t>
            </a:fld>
            <a:endParaRPr lang="en-US" sz="13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a:latin typeface="Calibri"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A292AD8-52F7-D14E-BCC3-8F38A37ABC20}" type="slidenum">
              <a:rPr lang="en-GB" sz="1200">
                <a:latin typeface="Calibri" charset="0"/>
              </a:rPr>
              <a:pPr eaLnBrk="1" hangingPunct="1"/>
              <a:t>4</a:t>
            </a:fld>
            <a:endParaRPr lang="en-GB"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ea typeface="ＭＳ Ｐゴシック" pitchFamily="34" charset="-128"/>
            </a:endParaRP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7813A4D-BB52-4C9A-8E92-0A5DF4BD01BD}" type="slidenum">
              <a:rPr lang="en-GB" altLang="en-US" sz="1200">
                <a:latin typeface="Calibri" pitchFamily="34" charset="0"/>
              </a:rPr>
              <a:pPr eaLnBrk="1" hangingPunct="1"/>
              <a:t>19</a:t>
            </a:fld>
            <a:endParaRPr lang="en-GB" altLang="en-US"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ea typeface="ＭＳ Ｐゴシック" pitchFamily="34" charset="-128"/>
            </a:endParaRP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C2AF7ED-02E8-4768-BEDC-B41AF655250C}" type="slidenum">
              <a:rPr lang="en-GB" altLang="en-US" sz="1200">
                <a:latin typeface="Calibri" pitchFamily="34" charset="0"/>
              </a:rPr>
              <a:pPr eaLnBrk="1" hangingPunct="1"/>
              <a:t>20</a:t>
            </a:fld>
            <a:endParaRPr lang="en-GB" altLang="en-US"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smtClean="0">
              <a:ea typeface="ＭＳ Ｐゴシック" pitchFamily="34" charset="-128"/>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B60A0B6-9CBE-4776-AA1A-ED59D3CAFE5E}" type="slidenum">
              <a:rPr lang="en-GB" altLang="en-US" sz="1200">
                <a:latin typeface="Calibri" pitchFamily="34" charset="0"/>
              </a:rPr>
              <a:pPr eaLnBrk="1" hangingPunct="1"/>
              <a:t>21</a:t>
            </a:fld>
            <a:endParaRPr lang="en-GB" alt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22</a:t>
            </a:fld>
            <a:endParaRPr lang="en-GB"/>
          </a:p>
        </p:txBody>
      </p:sp>
    </p:spTree>
    <p:extLst>
      <p:ext uri="{BB962C8B-B14F-4D97-AF65-F5344CB8AC3E}">
        <p14:creationId xmlns:p14="http://schemas.microsoft.com/office/powerpoint/2010/main" val="570170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23</a:t>
            </a:fld>
            <a:endParaRPr lang="en-GB"/>
          </a:p>
        </p:txBody>
      </p:sp>
    </p:spTree>
    <p:extLst>
      <p:ext uri="{BB962C8B-B14F-4D97-AF65-F5344CB8AC3E}">
        <p14:creationId xmlns:p14="http://schemas.microsoft.com/office/powerpoint/2010/main" val="1065294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24</a:t>
            </a:fld>
            <a:endParaRPr lang="en-GB"/>
          </a:p>
        </p:txBody>
      </p:sp>
    </p:spTree>
    <p:extLst>
      <p:ext uri="{BB962C8B-B14F-4D97-AF65-F5344CB8AC3E}">
        <p14:creationId xmlns:p14="http://schemas.microsoft.com/office/powerpoint/2010/main" val="589822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BF4381-EA01-0D4D-9C5F-70E46FCC6865}" type="slidenum">
              <a:rPr lang="en-US"/>
              <a:pPr>
                <a:defRPr/>
              </a:pPr>
              <a:t>‹#›</a:t>
            </a:fld>
            <a:endParaRPr lang="en-US"/>
          </a:p>
        </p:txBody>
      </p:sp>
    </p:spTree>
    <p:extLst>
      <p:ext uri="{BB962C8B-B14F-4D97-AF65-F5344CB8AC3E}">
        <p14:creationId xmlns:p14="http://schemas.microsoft.com/office/powerpoint/2010/main" val="260366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613E48-9EE0-734A-B104-6824CC84428D}" type="slidenum">
              <a:rPr lang="en-US"/>
              <a:pPr>
                <a:defRPr/>
              </a:pPr>
              <a:t>‹#›</a:t>
            </a:fld>
            <a:endParaRPr lang="en-US"/>
          </a:p>
        </p:txBody>
      </p:sp>
    </p:spTree>
    <p:extLst>
      <p:ext uri="{BB962C8B-B14F-4D97-AF65-F5344CB8AC3E}">
        <p14:creationId xmlns:p14="http://schemas.microsoft.com/office/powerpoint/2010/main" val="3544778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99B020-63D4-3A49-A652-CA44D385C685}" type="slidenum">
              <a:rPr lang="en-US"/>
              <a:pPr>
                <a:defRPr/>
              </a:pPr>
              <a:t>‹#›</a:t>
            </a:fld>
            <a:endParaRPr lang="en-US"/>
          </a:p>
        </p:txBody>
      </p:sp>
    </p:spTree>
    <p:extLst>
      <p:ext uri="{BB962C8B-B14F-4D97-AF65-F5344CB8AC3E}">
        <p14:creationId xmlns:p14="http://schemas.microsoft.com/office/powerpoint/2010/main" val="414562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762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219200"/>
            <a:ext cx="3810000" cy="4876800"/>
          </a:xfrm>
        </p:spPr>
        <p:txBody>
          <a:bodyPr/>
          <a:lstStyle/>
          <a:p>
            <a:pPr lvl="0"/>
            <a:endParaRPr lang="en-US" noProof="0" smtClean="0"/>
          </a:p>
        </p:txBody>
      </p:sp>
      <p:sp>
        <p:nvSpPr>
          <p:cNvPr id="4" name="Text Placeholder 3"/>
          <p:cNvSpPr>
            <a:spLocks noGrp="1"/>
          </p:cNvSpPr>
          <p:nvPr>
            <p:ph type="body" sz="half" idx="2"/>
          </p:nvPr>
        </p:nvSpPr>
        <p:spPr>
          <a:xfrm>
            <a:off x="4648200" y="1219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926909-03BC-8A4B-8A93-5EDCB914E9CE}" type="slidenum">
              <a:rPr lang="en-US"/>
              <a:pPr>
                <a:defRPr/>
              </a:pPr>
              <a:t>‹#›</a:t>
            </a:fld>
            <a:endParaRPr lang="en-US"/>
          </a:p>
        </p:txBody>
      </p:sp>
    </p:spTree>
    <p:extLst>
      <p:ext uri="{BB962C8B-B14F-4D97-AF65-F5344CB8AC3E}">
        <p14:creationId xmlns:p14="http://schemas.microsoft.com/office/powerpoint/2010/main" val="2018736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19200"/>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219200"/>
            <a:ext cx="3810000" cy="4876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2AE822-7C63-7E4C-8CEB-97184B7A3362}" type="slidenum">
              <a:rPr lang="en-US"/>
              <a:pPr>
                <a:defRPr/>
              </a:pPr>
              <a:t>‹#›</a:t>
            </a:fld>
            <a:endParaRPr lang="en-US"/>
          </a:p>
        </p:txBody>
      </p:sp>
    </p:spTree>
    <p:extLst>
      <p:ext uri="{BB962C8B-B14F-4D97-AF65-F5344CB8AC3E}">
        <p14:creationId xmlns:p14="http://schemas.microsoft.com/office/powerpoint/2010/main" val="1115012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pic>
        <p:nvPicPr>
          <p:cNvPr id="3" name="Picture 6" descr="GCProject-white-CMJN.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74148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0" y="746125"/>
            <a:ext cx="9144000" cy="0"/>
          </a:xfrm>
          <a:prstGeom prst="line">
            <a:avLst/>
          </a:prstGeom>
        </p:spPr>
        <p:style>
          <a:lnRef idx="1">
            <a:schemeClr val="accent3"/>
          </a:lnRef>
          <a:fillRef idx="0">
            <a:schemeClr val="accent3"/>
          </a:fillRef>
          <a:effectRef idx="0">
            <a:schemeClr val="accent3"/>
          </a:effectRef>
          <a:fontRef idx="minor">
            <a:schemeClr val="tx1"/>
          </a:fontRef>
        </p:style>
      </p:cxnSp>
      <p:sp>
        <p:nvSpPr>
          <p:cNvPr id="10" name="Title 9"/>
          <p:cNvSpPr>
            <a:spLocks noGrp="1"/>
          </p:cNvSpPr>
          <p:nvPr>
            <p:ph type="title"/>
          </p:nvPr>
        </p:nvSpPr>
        <p:spPr>
          <a:xfrm>
            <a:off x="1856108" y="119638"/>
            <a:ext cx="7287891" cy="506849"/>
          </a:xfrm>
        </p:spPr>
        <p:txBody>
          <a:bodyPr>
            <a:normAutofit/>
          </a:bodyPr>
          <a:lstStyle>
            <a:lvl1pPr algn="l">
              <a:defRPr sz="2400" b="1">
                <a:latin typeface="Arial Narrow"/>
                <a:cs typeface="Arial Narrow"/>
              </a:defRPr>
            </a:lvl1pPr>
          </a:lstStyle>
          <a:p>
            <a:r>
              <a:rPr lang="en-GB" dirty="0" smtClean="0"/>
              <a:t>Click to edit Master title style</a:t>
            </a:r>
            <a:endParaRPr lang="en-US" dirty="0"/>
          </a:p>
        </p:txBody>
      </p:sp>
    </p:spTree>
    <p:extLst>
      <p:ext uri="{BB962C8B-B14F-4D97-AF65-F5344CB8AC3E}">
        <p14:creationId xmlns:p14="http://schemas.microsoft.com/office/powerpoint/2010/main" val="1701558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540000" y="1440000"/>
            <a:ext cx="8080375" cy="4680000"/>
          </a:xfrm>
        </p:spPr>
        <p:txBody>
          <a:bodyPr anchor="ctr"/>
          <a:lstStyle/>
          <a:p>
            <a:endParaRPr lang="en-US" dirty="0"/>
          </a:p>
        </p:txBody>
      </p:sp>
      <p:pic>
        <p:nvPicPr>
          <p:cNvPr id="5" name="Picture 4"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741456" cy="746125"/>
          </a:xfrm>
          <a:prstGeom prst="rect">
            <a:avLst/>
          </a:prstGeom>
        </p:spPr>
      </p:pic>
      <p:cxnSp>
        <p:nvCxnSpPr>
          <p:cNvPr id="6" name="Straight Connector 5"/>
          <p:cNvCxnSpPr/>
          <p:nvPr userDrawn="1"/>
        </p:nvCxnSpPr>
        <p:spPr>
          <a:xfrm>
            <a:off x="0" y="746125"/>
            <a:ext cx="9144000" cy="0"/>
          </a:xfrm>
          <a:prstGeom prst="line">
            <a:avLst/>
          </a:prstGeom>
        </p:spPr>
        <p:style>
          <a:lnRef idx="1">
            <a:schemeClr val="accent3"/>
          </a:lnRef>
          <a:fillRef idx="0">
            <a:schemeClr val="accent3"/>
          </a:fillRef>
          <a:effectRef idx="0">
            <a:schemeClr val="accent3"/>
          </a:effectRef>
          <a:fontRef idx="minor">
            <a:schemeClr val="tx1"/>
          </a:fontRef>
        </p:style>
      </p:cxnSp>
      <p:sp>
        <p:nvSpPr>
          <p:cNvPr id="10" name="Title 9"/>
          <p:cNvSpPr>
            <a:spLocks noGrp="1"/>
          </p:cNvSpPr>
          <p:nvPr>
            <p:ph type="title"/>
          </p:nvPr>
        </p:nvSpPr>
        <p:spPr>
          <a:xfrm>
            <a:off x="1856108" y="119638"/>
            <a:ext cx="7287891" cy="506849"/>
          </a:xfrm>
        </p:spPr>
        <p:txBody>
          <a:bodyPr>
            <a:normAutofit/>
          </a:bodyPr>
          <a:lstStyle>
            <a:lvl1pPr algn="l">
              <a:defRPr sz="2400" b="1">
                <a:latin typeface="Arial Narrow"/>
                <a:cs typeface="Arial Narrow"/>
              </a:defRPr>
            </a:lvl1pPr>
          </a:lstStyle>
          <a:p>
            <a:r>
              <a:rPr lang="en-GB" dirty="0" smtClean="0"/>
              <a:t>Click to edit Master title style</a:t>
            </a:r>
            <a:endParaRPr lang="en-US" dirty="0"/>
          </a:p>
        </p:txBody>
      </p:sp>
      <p:sp>
        <p:nvSpPr>
          <p:cNvPr id="3" name="Text Placeholder 2"/>
          <p:cNvSpPr>
            <a:spLocks noGrp="1"/>
          </p:cNvSpPr>
          <p:nvPr>
            <p:ph type="body" sz="quarter" idx="10"/>
          </p:nvPr>
        </p:nvSpPr>
        <p:spPr>
          <a:xfrm>
            <a:off x="432000" y="823853"/>
            <a:ext cx="8280000" cy="684212"/>
          </a:xfrm>
        </p:spPr>
        <p:txBody>
          <a:bodyPr anchor="ctr">
            <a:normAutofit/>
          </a:bodyPr>
          <a:lstStyle>
            <a:lvl1pPr marL="0" indent="0" algn="ctr">
              <a:buNone/>
              <a:defRPr sz="1800">
                <a:latin typeface="Arial Narrow"/>
                <a:cs typeface="Arial Narrow"/>
              </a:defRPr>
            </a:lvl1pPr>
            <a:lvl3pPr marL="914400" indent="0">
              <a:buNone/>
              <a:defRPr/>
            </a:lvl3pPr>
          </a:lstStyle>
          <a:p>
            <a:pPr lvl="0"/>
            <a:r>
              <a:rPr lang="en-GB" dirty="0" smtClean="0"/>
              <a:t>Click to edit Master text styles</a:t>
            </a:r>
          </a:p>
        </p:txBody>
      </p:sp>
      <p:sp>
        <p:nvSpPr>
          <p:cNvPr id="11" name="Text Placeholder 2"/>
          <p:cNvSpPr>
            <a:spLocks noGrp="1"/>
          </p:cNvSpPr>
          <p:nvPr>
            <p:ph type="body" sz="quarter" idx="12"/>
          </p:nvPr>
        </p:nvSpPr>
        <p:spPr>
          <a:xfrm>
            <a:off x="189275" y="5692792"/>
            <a:ext cx="8765451" cy="1077321"/>
          </a:xfrm>
        </p:spPr>
        <p:txBody>
          <a:bodyPr anchor="b" anchorCtr="0">
            <a:normAutofit/>
          </a:bodyPr>
          <a:lstStyle>
            <a:lvl1pPr marL="0" indent="0" algn="ctr">
              <a:buNone/>
              <a:defRPr sz="1800">
                <a:latin typeface="Arial Narrow"/>
                <a:cs typeface="Arial Narrow"/>
              </a:defRPr>
            </a:lvl1pPr>
            <a:lvl3pPr marL="914400" indent="0">
              <a:buNone/>
              <a:defRPr/>
            </a:lvl3pPr>
          </a:lstStyle>
          <a:p>
            <a:pPr lvl="0"/>
            <a:r>
              <a:rPr lang="en-GB" dirty="0" smtClean="0"/>
              <a:t>Click to edit Master text styles</a:t>
            </a:r>
          </a:p>
        </p:txBody>
      </p:sp>
    </p:spTree>
    <p:extLst>
      <p:ext uri="{BB962C8B-B14F-4D97-AF65-F5344CB8AC3E}">
        <p14:creationId xmlns:p14="http://schemas.microsoft.com/office/powerpoint/2010/main" val="174554277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55FA94-22C1-794B-91F6-8ADEDEF74E97}" type="slidenum">
              <a:rPr lang="en-US"/>
              <a:pPr>
                <a:defRPr/>
              </a:pPr>
              <a:t>‹#›</a:t>
            </a:fld>
            <a:endParaRPr lang="en-US"/>
          </a:p>
        </p:txBody>
      </p:sp>
    </p:spTree>
    <p:extLst>
      <p:ext uri="{BB962C8B-B14F-4D97-AF65-F5344CB8AC3E}">
        <p14:creationId xmlns:p14="http://schemas.microsoft.com/office/powerpoint/2010/main" val="1704129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91159E-EF01-DF40-9194-C63B8FB3EB79}" type="slidenum">
              <a:rPr lang="en-US"/>
              <a:pPr>
                <a:defRPr/>
              </a:pPr>
              <a:t>‹#›</a:t>
            </a:fld>
            <a:endParaRPr lang="en-US"/>
          </a:p>
        </p:txBody>
      </p:sp>
    </p:spTree>
    <p:extLst>
      <p:ext uri="{BB962C8B-B14F-4D97-AF65-F5344CB8AC3E}">
        <p14:creationId xmlns:p14="http://schemas.microsoft.com/office/powerpoint/2010/main" val="2042264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BA97D0-582C-F34E-8971-C65D86390EF5}" type="slidenum">
              <a:rPr lang="en-US"/>
              <a:pPr>
                <a:defRPr/>
              </a:pPr>
              <a:t>‹#›</a:t>
            </a:fld>
            <a:endParaRPr lang="en-US"/>
          </a:p>
        </p:txBody>
      </p:sp>
    </p:spTree>
    <p:extLst>
      <p:ext uri="{BB962C8B-B14F-4D97-AF65-F5344CB8AC3E}">
        <p14:creationId xmlns:p14="http://schemas.microsoft.com/office/powerpoint/2010/main" val="3363814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8F1BE85-2CEC-1C46-B3A5-42F2C2920678}" type="slidenum">
              <a:rPr lang="en-US"/>
              <a:pPr>
                <a:defRPr/>
              </a:pPr>
              <a:t>‹#›</a:t>
            </a:fld>
            <a:endParaRPr lang="en-US"/>
          </a:p>
        </p:txBody>
      </p:sp>
    </p:spTree>
    <p:extLst>
      <p:ext uri="{BB962C8B-B14F-4D97-AF65-F5344CB8AC3E}">
        <p14:creationId xmlns:p14="http://schemas.microsoft.com/office/powerpoint/2010/main" val="1865111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BB89D1A-F840-A548-AA17-F4EDAE0E11A2}" type="slidenum">
              <a:rPr lang="en-US"/>
              <a:pPr>
                <a:defRPr/>
              </a:pPr>
              <a:t>‹#›</a:t>
            </a:fld>
            <a:endParaRPr lang="en-US"/>
          </a:p>
        </p:txBody>
      </p:sp>
    </p:spTree>
    <p:extLst>
      <p:ext uri="{BB962C8B-B14F-4D97-AF65-F5344CB8AC3E}">
        <p14:creationId xmlns:p14="http://schemas.microsoft.com/office/powerpoint/2010/main" val="672777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07C8B8A-5FA7-7241-B05A-263CADFA2C31}" type="slidenum">
              <a:rPr lang="en-US"/>
              <a:pPr>
                <a:defRPr/>
              </a:pPr>
              <a:t>‹#›</a:t>
            </a:fld>
            <a:endParaRPr lang="en-US"/>
          </a:p>
        </p:txBody>
      </p:sp>
    </p:spTree>
    <p:extLst>
      <p:ext uri="{BB962C8B-B14F-4D97-AF65-F5344CB8AC3E}">
        <p14:creationId xmlns:p14="http://schemas.microsoft.com/office/powerpoint/2010/main" val="3180027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003853-97AB-CD4E-8FCD-E3F32D74B1B9}" type="slidenum">
              <a:rPr lang="en-US"/>
              <a:pPr>
                <a:defRPr/>
              </a:pPr>
              <a:t>‹#›</a:t>
            </a:fld>
            <a:endParaRPr lang="en-US"/>
          </a:p>
        </p:txBody>
      </p:sp>
    </p:spTree>
    <p:extLst>
      <p:ext uri="{BB962C8B-B14F-4D97-AF65-F5344CB8AC3E}">
        <p14:creationId xmlns:p14="http://schemas.microsoft.com/office/powerpoint/2010/main" val="3465857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C9705-5DB5-3A48-AF53-EF87EACA5FF5}" type="slidenum">
              <a:rPr lang="en-US"/>
              <a:pPr>
                <a:defRPr/>
              </a:pPr>
              <a:t>‹#›</a:t>
            </a:fld>
            <a:endParaRPr lang="en-US"/>
          </a:p>
        </p:txBody>
      </p:sp>
    </p:spTree>
    <p:extLst>
      <p:ext uri="{BB962C8B-B14F-4D97-AF65-F5344CB8AC3E}">
        <p14:creationId xmlns:p14="http://schemas.microsoft.com/office/powerpoint/2010/main" val="1818121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52400"/>
            <a:ext cx="85344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2192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89D21BE-DE8C-CE4C-9B20-516444310C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76" r:id="rId15"/>
  </p:sldLayoutIdLst>
  <p:txStyles>
    <p:titleStyle>
      <a:lvl1pPr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mj-lt"/>
          <a:ea typeface="ＭＳ Ｐゴシック" charset="-128"/>
          <a:cs typeface="ＭＳ Ｐゴシック" charset="-128"/>
        </a:defRPr>
      </a:lvl1pPr>
      <a:lvl2pPr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charset="0"/>
          <a:ea typeface="ＭＳ Ｐゴシック" charset="-128"/>
          <a:cs typeface="ＭＳ Ｐゴシック" charset="-128"/>
        </a:defRPr>
      </a:lvl2pPr>
      <a:lvl3pPr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charset="0"/>
          <a:ea typeface="ＭＳ Ｐゴシック" charset="-128"/>
          <a:cs typeface="ＭＳ Ｐゴシック" charset="-128"/>
        </a:defRPr>
      </a:lvl3pPr>
      <a:lvl4pPr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charset="0"/>
          <a:ea typeface="ＭＳ Ｐゴシック" charset="-128"/>
          <a:cs typeface="ＭＳ Ｐゴシック" charset="-128"/>
        </a:defRPr>
      </a:lvl4pPr>
      <a:lvl5pPr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charset="0"/>
          <a:ea typeface="ＭＳ Ｐゴシック" charset="-128"/>
          <a:cs typeface="ＭＳ Ｐゴシック" charset="-128"/>
        </a:defRPr>
      </a:lvl5pPr>
      <a:lvl6pPr marL="457200"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charset="0"/>
        </a:defRPr>
      </a:lvl6pPr>
      <a:lvl7pPr marL="914400"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charset="0"/>
        </a:defRPr>
      </a:lvl7pPr>
      <a:lvl8pPr marL="1371600"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charset="0"/>
        </a:defRPr>
      </a:lvl8pPr>
      <a:lvl9pPr marL="1828800" algn="ctr" rtl="0" eaLnBrk="0" fontAlgn="base" hangingPunct="0">
        <a:spcBef>
          <a:spcPct val="0"/>
        </a:spcBef>
        <a:spcAft>
          <a:spcPct val="0"/>
        </a:spcAft>
        <a:defRPr sz="3600" b="1">
          <a:solidFill>
            <a:schemeClr val="accent2"/>
          </a:solidFill>
          <a:effectLst>
            <a:outerShdw blurRad="38100" dist="38100" dir="2700000" algn="tl">
              <a:srgbClr val="DDDDDD"/>
            </a:outerShdw>
          </a:effectLst>
          <a:latin typeface="Comic Sans MS" charset="0"/>
        </a:defRPr>
      </a:lvl9pPr>
    </p:titleStyle>
    <p:bodyStyle>
      <a:lvl1pPr marL="342900" indent="-342900" algn="l" rtl="0" eaLnBrk="0" fontAlgn="base" hangingPunct="0">
        <a:spcBef>
          <a:spcPct val="3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16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16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16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jpeg"/><Relationship Id="rId5" Type="http://schemas.openxmlformats.org/officeDocument/2006/relationships/hyperlink" Target="http://cdiac.ornl.gov/trends/emis/meth_reg.html" TargetMode="External"/><Relationship Id="rId6" Type="http://schemas.openxmlformats.org/officeDocument/2006/relationships/hyperlink" Target="http://dx.doi.org/10.5194/essdd-7-521-2014" TargetMode="External"/><Relationship Id="rId7" Type="http://schemas.openxmlformats.org/officeDocument/2006/relationships/hyperlink" Target="http://www.globalcarbonproject.org/carbonbudget/" TargetMode="External"/><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cdiac.ornl.gov/trends/emis/meth_reg.html" TargetMode="External"/><Relationship Id="rId4" Type="http://schemas.openxmlformats.org/officeDocument/2006/relationships/hyperlink" Target="http://dx.doi.org/10.5194/essdd-7-521-2014" TargetMode="External"/><Relationship Id="rId5" Type="http://schemas.openxmlformats.org/officeDocument/2006/relationships/hyperlink" Target="http://www.globalcarbonproject.org/carbonbudget/" TargetMode="External"/><Relationship Id="rId6" Type="http://schemas.openxmlformats.org/officeDocument/2006/relationships/image" Target="../media/image31.png"/><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hyperlink" Target="http://cdiac.ornl.gov/trends/emis/meth_reg.html" TargetMode="External"/><Relationship Id="rId5" Type="http://schemas.openxmlformats.org/officeDocument/2006/relationships/hyperlink" Target="http://dx.doi.org/10.5194/essdd-7-521-2014" TargetMode="External"/><Relationship Id="rId6" Type="http://schemas.openxmlformats.org/officeDocument/2006/relationships/hyperlink" Target="http://www.globalcarbonproject.org/carbonbudget/" TargetMode="External"/><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hyperlink" Target="http://cdiac.ornl.gov/trends/emis/meth_reg.html" TargetMode="External"/><Relationship Id="rId5" Type="http://schemas.openxmlformats.org/officeDocument/2006/relationships/hyperlink" Target="http://dx.doi.org/10.5194/essdd-7-521-2014" TargetMode="External"/><Relationship Id="rId6" Type="http://schemas.openxmlformats.org/officeDocument/2006/relationships/hyperlink" Target="http://www.globalcarbonproject.org/carbonbudget/" TargetMode="External"/><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23.xml.rels><?xml version="1.0" encoding="UTF-8" standalone="yes"?>
<Relationships xmlns="http://schemas.openxmlformats.org/package/2006/relationships"><Relationship Id="rId3" Type="http://schemas.openxmlformats.org/officeDocument/2006/relationships/hyperlink" Target="http://cdiac.ornl.gov/trends/emis/meth_reg.html" TargetMode="External"/><Relationship Id="rId4" Type="http://schemas.openxmlformats.org/officeDocument/2006/relationships/hyperlink" Target="http://dx.doi.org/10.5194/essdd-7-521-2014" TargetMode="External"/><Relationship Id="rId5" Type="http://schemas.openxmlformats.org/officeDocument/2006/relationships/hyperlink" Target="http://www.globalcarbonproject.org/carbonbudget/" TargetMode="External"/><Relationship Id="rId6" Type="http://schemas.openxmlformats.org/officeDocument/2006/relationships/image" Target="../media/image34.png"/><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3" Type="http://schemas.openxmlformats.org/officeDocument/2006/relationships/hyperlink" Target="http://www.biogeosciences.net/9/3247/2012/bg-9-3247-2012.html" TargetMode="External"/><Relationship Id="rId4" Type="http://schemas.openxmlformats.org/officeDocument/2006/relationships/image" Target="../media/image35.jpg"/><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3" Type="http://schemas.openxmlformats.org/officeDocument/2006/relationships/hyperlink" Target="http://cdiac.ornl.gov/trends/emis/meth_reg.html" TargetMode="External"/><Relationship Id="rId4" Type="http://schemas.openxmlformats.org/officeDocument/2006/relationships/hyperlink" Target="http://www.biogeosciences.net/9/5125/2012/bg-9-5125-2012.html" TargetMode="External"/><Relationship Id="rId5" Type="http://schemas.openxmlformats.org/officeDocument/2006/relationships/hyperlink" Target="http://onlinelibrary.wiley.com/doi/10.1002/jgrg.20042/abstract" TargetMode="External"/><Relationship Id="rId6" Type="http://schemas.openxmlformats.org/officeDocument/2006/relationships/hyperlink" Target="http://dx.doi.org/10.5194/essdd-7-521-2014" TargetMode="External"/><Relationship Id="rId7" Type="http://schemas.openxmlformats.org/officeDocument/2006/relationships/hyperlink" Target="http://www.globalcarbonproject.org/carbonbudget/" TargetMode="External"/><Relationship Id="rId8" Type="http://schemas.openxmlformats.org/officeDocument/2006/relationships/image" Target="../media/image36.png"/><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0" y="2133600"/>
            <a:ext cx="9144000" cy="2514600"/>
          </a:xfrm>
          <a:effectLst>
            <a:outerShdw blurRad="50800" dist="38100" dir="2700000">
              <a:srgbClr val="000000">
                <a:alpha val="43000"/>
              </a:srgbClr>
            </a:outerShdw>
          </a:effectLst>
        </p:spPr>
        <p:txBody>
          <a:bodyPr/>
          <a:lstStyle/>
          <a:p>
            <a:pPr>
              <a:defRPr/>
            </a:pPr>
            <a:r>
              <a:rPr lang="en-US" sz="6000" dirty="0">
                <a:latin typeface="Arial Rounded MT Bold"/>
                <a:ea typeface="ＭＳ Ｐゴシック" charset="0"/>
                <a:cs typeface="Arial Rounded MT Bold"/>
              </a:rPr>
              <a:t>Fossil Fuel Combustion </a:t>
            </a:r>
            <a:br>
              <a:rPr lang="en-US" sz="6000" dirty="0">
                <a:latin typeface="Arial Rounded MT Bold"/>
                <a:ea typeface="ＭＳ Ｐゴシック" charset="0"/>
                <a:cs typeface="Arial Rounded MT Bold"/>
              </a:rPr>
            </a:br>
            <a:r>
              <a:rPr lang="en-US" sz="6000" dirty="0">
                <a:latin typeface="Arial Rounded MT Bold"/>
                <a:ea typeface="ＭＳ Ｐゴシック" charset="0"/>
                <a:cs typeface="Arial Rounded MT Bold"/>
              </a:rPr>
              <a:t>and the </a:t>
            </a:r>
            <a:br>
              <a:rPr lang="en-US" sz="6000" dirty="0">
                <a:latin typeface="Arial Rounded MT Bold"/>
                <a:ea typeface="ＭＳ Ｐゴシック" charset="0"/>
                <a:cs typeface="Arial Rounded MT Bold"/>
              </a:rPr>
            </a:br>
            <a:r>
              <a:rPr lang="en-US" sz="6000" dirty="0">
                <a:latin typeface="Arial Rounded MT Bold"/>
                <a:ea typeface="ＭＳ Ｐゴシック" charset="0"/>
                <a:cs typeface="Arial Rounded MT Bold"/>
              </a:rPr>
              <a:t>Economics of Energy</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a:xfrm>
            <a:off x="685800" y="6248400"/>
            <a:ext cx="1905000" cy="457200"/>
          </a:xfrm>
        </p:spPr>
        <p:txBody>
          <a:bodyPr/>
          <a:lstStyle/>
          <a:p>
            <a:pPr algn="l">
              <a:defRPr/>
            </a:pPr>
            <a:fld id="{C77EBDA0-E253-C24C-8FE2-D254A8323E29}" type="slidenum">
              <a:rPr lang="en-US">
                <a:ea typeface="+mn-ea"/>
                <a:cs typeface="+mn-cs"/>
              </a:rPr>
              <a:pPr algn="l">
                <a:defRPr/>
              </a:pPr>
              <a:t>10</a:t>
            </a:fld>
            <a:endParaRPr lang="en-US">
              <a:ea typeface="+mn-ea"/>
              <a:cs typeface="+mn-cs"/>
            </a:endParaRPr>
          </a:p>
        </p:txBody>
      </p:sp>
      <p:pic>
        <p:nvPicPr>
          <p:cNvPr id="2662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 y="0"/>
            <a:ext cx="9486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62000"/>
          </a:xfrm>
        </p:spPr>
        <p:txBody>
          <a:bodyPr/>
          <a:lstStyle/>
          <a:p>
            <a:pPr>
              <a:defRPr/>
            </a:pPr>
            <a:r>
              <a:rPr lang="en-US" sz="6600" dirty="0" smtClean="0">
                <a:latin typeface="Arial Rounded MT Bold"/>
                <a:cs typeface="Arial Rounded MT Bold"/>
              </a:rPr>
              <a:t>Hydraulic Fracturing</a:t>
            </a:r>
            <a:endParaRPr lang="en-US" sz="6600" dirty="0">
              <a:latin typeface="Arial Rounded MT Bold"/>
              <a:cs typeface="Arial Rounded MT Bold"/>
            </a:endParaRPr>
          </a:p>
        </p:txBody>
      </p:sp>
      <p:pic>
        <p:nvPicPr>
          <p:cNvPr id="4608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54113"/>
            <a:ext cx="9144000" cy="562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 y="0"/>
            <a:ext cx="8453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62000"/>
          </a:xfrm>
        </p:spPr>
        <p:txBody>
          <a:bodyPr/>
          <a:lstStyle/>
          <a:p>
            <a:pPr>
              <a:defRPr/>
            </a:pPr>
            <a:r>
              <a:rPr lang="en-US" sz="4400" dirty="0" smtClean="0">
                <a:latin typeface="Arial Rounded MT Bold"/>
                <a:cs typeface="Arial Rounded MT Bold"/>
              </a:rPr>
              <a:t>US Gas Reserves from </a:t>
            </a:r>
            <a:r>
              <a:rPr lang="en-US" sz="4400" dirty="0" err="1" smtClean="0">
                <a:latin typeface="Arial Rounded MT Bold"/>
                <a:cs typeface="Arial Rounded MT Bold"/>
              </a:rPr>
              <a:t>Fracking</a:t>
            </a:r>
            <a:endParaRPr lang="en-US" sz="4400" dirty="0">
              <a:latin typeface="Arial Rounded MT Bold"/>
              <a:cs typeface="Arial Rounded MT Bold"/>
            </a:endParaRPr>
          </a:p>
        </p:txBody>
      </p:sp>
      <p:pic>
        <p:nvPicPr>
          <p:cNvPr id="4813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92200"/>
            <a:ext cx="7924800"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sz="4800" dirty="0" smtClean="0">
                <a:latin typeface="Arial Rounded MT Bold"/>
                <a:cs typeface="Arial Rounded MT Bold"/>
              </a:rPr>
              <a:t>Changes in US Energy Consumption</a:t>
            </a:r>
            <a:endParaRPr lang="en-US" sz="4800" dirty="0">
              <a:latin typeface="Arial Rounded MT Bold"/>
              <a:cs typeface="Arial Rounded MT Bold"/>
            </a:endParaRPr>
          </a:p>
        </p:txBody>
      </p:sp>
      <p:sp>
        <p:nvSpPr>
          <p:cNvPr id="3" name="Content Placeholder 2"/>
          <p:cNvSpPr>
            <a:spLocks noGrp="1"/>
          </p:cNvSpPr>
          <p:nvPr>
            <p:ph idx="1"/>
          </p:nvPr>
        </p:nvSpPr>
        <p:spPr>
          <a:xfrm>
            <a:off x="304800" y="5715000"/>
            <a:ext cx="8763000" cy="1143000"/>
          </a:xfrm>
        </p:spPr>
        <p:txBody>
          <a:bodyPr/>
          <a:lstStyle/>
          <a:p>
            <a:pPr marL="0" indent="0">
              <a:buNone/>
            </a:pPr>
            <a:r>
              <a:rPr lang="en-US" dirty="0" smtClean="0">
                <a:latin typeface="Arial Rounded MT Bold"/>
                <a:cs typeface="Arial Rounded MT Bold"/>
              </a:rPr>
              <a:t>Wood … then Coal</a:t>
            </a:r>
            <a:r>
              <a:rPr lang="en-US" dirty="0">
                <a:latin typeface="Arial Rounded MT Bold"/>
                <a:cs typeface="Arial Rounded MT Bold"/>
              </a:rPr>
              <a:t> </a:t>
            </a:r>
            <a:r>
              <a:rPr lang="en-US" dirty="0" smtClean="0">
                <a:latin typeface="Arial Rounded MT Bold"/>
                <a:cs typeface="Arial Rounded MT Bold"/>
              </a:rPr>
              <a:t>… then Oil … then Gas</a:t>
            </a:r>
            <a:r>
              <a:rPr lang="en-US" dirty="0">
                <a:latin typeface="Arial Rounded MT Bold"/>
                <a:cs typeface="Arial Rounded MT Bold"/>
              </a:rPr>
              <a:t> </a:t>
            </a:r>
            <a:r>
              <a:rPr lang="en-US" dirty="0" smtClean="0">
                <a:latin typeface="Arial Rounded MT Bold"/>
                <a:cs typeface="Arial Rounded MT Bold"/>
              </a:rPr>
              <a:t/>
            </a:r>
            <a:br>
              <a:rPr lang="en-US" dirty="0" smtClean="0">
                <a:latin typeface="Arial Rounded MT Bold"/>
                <a:cs typeface="Arial Rounded MT Bold"/>
              </a:rPr>
            </a:br>
            <a:r>
              <a:rPr lang="en-US" dirty="0" smtClean="0">
                <a:latin typeface="Arial Rounded MT Bold"/>
                <a:cs typeface="Arial Rounded MT Bold"/>
              </a:rPr>
              <a:t>… then Nuclear … then Renewables</a:t>
            </a:r>
            <a:endParaRPr lang="en-US" dirty="0">
              <a:latin typeface="Arial Rounded MT Bold"/>
              <a:cs typeface="Arial Rounded MT Bold"/>
            </a:endParaRPr>
          </a:p>
        </p:txBody>
      </p:sp>
      <p:pic>
        <p:nvPicPr>
          <p:cNvPr id="4" name="Picture 3"/>
          <p:cNvPicPr>
            <a:picLocks noChangeAspect="1"/>
          </p:cNvPicPr>
          <p:nvPr/>
        </p:nvPicPr>
        <p:blipFill>
          <a:blip r:embed="rId2"/>
          <a:stretch>
            <a:fillRect/>
          </a:stretch>
        </p:blipFill>
        <p:spPr>
          <a:xfrm>
            <a:off x="457200" y="1371600"/>
            <a:ext cx="8162824" cy="4038600"/>
          </a:xfrm>
          <a:prstGeom prst="rect">
            <a:avLst/>
          </a:prstGeom>
        </p:spPr>
      </p:pic>
    </p:spTree>
    <p:extLst>
      <p:ext uri="{BB962C8B-B14F-4D97-AF65-F5344CB8AC3E}">
        <p14:creationId xmlns:p14="http://schemas.microsoft.com/office/powerpoint/2010/main" val="4001404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6000" dirty="0">
                <a:latin typeface="Arial Rounded MT Bold"/>
                <a:ea typeface="ＭＳ Ｐゴシック" charset="0"/>
                <a:cs typeface="Arial Rounded MT Bold"/>
              </a:rPr>
              <a:t>The </a:t>
            </a:r>
            <a:r>
              <a:rPr lang="en-US" sz="6000" dirty="0" smtClean="0">
                <a:latin typeface="Arial Rounded MT Bold"/>
                <a:ea typeface="ＭＳ Ｐゴシック" charset="0"/>
                <a:cs typeface="Arial Rounded MT Bold"/>
              </a:rPr>
              <a:t>“Kaya Identity”</a:t>
            </a:r>
            <a:endParaRPr lang="en-US" sz="6000" dirty="0">
              <a:latin typeface="Arial Rounded MT Bold"/>
              <a:ea typeface="ＭＳ Ｐゴシック" charset="0"/>
              <a:cs typeface="Arial Rounded MT Bold"/>
            </a:endParaRPr>
          </a:p>
        </p:txBody>
      </p:sp>
      <p:pic>
        <p:nvPicPr>
          <p:cNvPr id="5632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93800"/>
            <a:ext cx="74295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971800"/>
            <a:ext cx="2209800"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
          </p:nvPr>
        </p:nvSpPr>
        <p:spPr>
          <a:xfrm>
            <a:off x="3200400" y="3200400"/>
            <a:ext cx="5181600" cy="3048000"/>
          </a:xfrm>
        </p:spPr>
        <p:txBody>
          <a:bodyPr/>
          <a:lstStyle/>
          <a:p>
            <a:pPr>
              <a:spcAft>
                <a:spcPts val="600"/>
              </a:spcAft>
            </a:pPr>
            <a:r>
              <a:rPr lang="en-US" b="1">
                <a:solidFill>
                  <a:srgbClr val="FF0000"/>
                </a:solidFill>
                <a:latin typeface="Arial Rounded MT Bold"/>
                <a:ea typeface="ＭＳ Ｐゴシック" charset="0"/>
                <a:cs typeface="Arial Rounded MT Bold"/>
              </a:rPr>
              <a:t>Four factors determine future emissions:</a:t>
            </a:r>
          </a:p>
          <a:p>
            <a:pPr lvl="1">
              <a:spcAft>
                <a:spcPts val="600"/>
              </a:spcAft>
            </a:pPr>
            <a:r>
              <a:rPr lang="en-US">
                <a:latin typeface="Arial Rounded MT Bold"/>
                <a:ea typeface="ＭＳ Ｐゴシック" charset="0"/>
                <a:cs typeface="Arial Rounded MT Bold"/>
              </a:rPr>
              <a:t>Population</a:t>
            </a:r>
          </a:p>
          <a:p>
            <a:pPr lvl="1">
              <a:spcAft>
                <a:spcPts val="600"/>
              </a:spcAft>
            </a:pPr>
            <a:r>
              <a:rPr lang="en-US">
                <a:latin typeface="Arial Rounded MT Bold"/>
                <a:ea typeface="ＭＳ Ｐゴシック" charset="0"/>
                <a:cs typeface="Arial Rounded MT Bold"/>
              </a:rPr>
              <a:t>Economic activity</a:t>
            </a:r>
          </a:p>
          <a:p>
            <a:pPr lvl="1">
              <a:spcAft>
                <a:spcPts val="600"/>
              </a:spcAft>
            </a:pPr>
            <a:r>
              <a:rPr lang="en-US">
                <a:latin typeface="Arial Rounded MT Bold"/>
                <a:ea typeface="ＭＳ Ｐゴシック" charset="0"/>
                <a:cs typeface="Arial Rounded MT Bold"/>
              </a:rPr>
              <a:t>Energy efficiency of economy</a:t>
            </a:r>
          </a:p>
          <a:p>
            <a:pPr lvl="1">
              <a:spcAft>
                <a:spcPts val="600"/>
              </a:spcAft>
            </a:pPr>
            <a:r>
              <a:rPr lang="en-US">
                <a:latin typeface="Arial Rounded MT Bold"/>
                <a:ea typeface="ＭＳ Ｐゴシック" charset="0"/>
                <a:cs typeface="Arial Rounded MT Bold"/>
              </a:rPr>
              <a:t>Carbon efficiency of energy</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nghai.1990-2012.animatio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3683"/>
            <a:ext cx="9154618" cy="5584317"/>
          </a:xfrm>
          <a:prstGeom prst="rect">
            <a:avLst/>
          </a:prstGeom>
        </p:spPr>
      </p:pic>
      <p:sp>
        <p:nvSpPr>
          <p:cNvPr id="2" name="Title 1"/>
          <p:cNvSpPr>
            <a:spLocks noGrp="1"/>
          </p:cNvSpPr>
          <p:nvPr>
            <p:ph type="title"/>
          </p:nvPr>
        </p:nvSpPr>
        <p:spPr>
          <a:xfrm>
            <a:off x="304800" y="25400"/>
            <a:ext cx="8534400" cy="1447800"/>
          </a:xfrm>
        </p:spPr>
        <p:txBody>
          <a:bodyPr/>
          <a:lstStyle/>
          <a:p>
            <a:r>
              <a:rPr lang="en-US" sz="6600" dirty="0" smtClean="0">
                <a:latin typeface="Arial Rounded MT Bold"/>
                <a:cs typeface="Arial Rounded MT Bold"/>
              </a:rPr>
              <a:t>Billions and Billions</a:t>
            </a:r>
            <a:br>
              <a:rPr lang="en-US" sz="6600" dirty="0" smtClean="0">
                <a:latin typeface="Arial Rounded MT Bold"/>
                <a:cs typeface="Arial Rounded MT Bold"/>
              </a:rPr>
            </a:br>
            <a:r>
              <a:rPr lang="en-US" sz="4800" dirty="0" smtClean="0">
                <a:latin typeface="Arial Rounded MT Bold"/>
                <a:cs typeface="Arial Rounded MT Bold"/>
              </a:rPr>
              <a:t>Shanghai 1991 and 2012</a:t>
            </a:r>
            <a:endParaRPr lang="en-US" dirty="0">
              <a:latin typeface="Arial Rounded MT Bold"/>
              <a:cs typeface="Arial Rounded MT Bold"/>
            </a:endParaRPr>
          </a:p>
        </p:txBody>
      </p:sp>
      <p:sp>
        <p:nvSpPr>
          <p:cNvPr id="6" name="Content Placeholder 2"/>
          <p:cNvSpPr>
            <a:spLocks noGrp="1"/>
          </p:cNvSpPr>
          <p:nvPr>
            <p:ph idx="1"/>
          </p:nvPr>
        </p:nvSpPr>
        <p:spPr>
          <a:xfrm>
            <a:off x="698500" y="1511300"/>
            <a:ext cx="7772400" cy="4572000"/>
          </a:xfrm>
        </p:spPr>
        <p:txBody>
          <a:bodyPr/>
          <a:lstStyle/>
          <a:p>
            <a:r>
              <a:rPr lang="en-US" dirty="0" smtClean="0">
                <a:latin typeface="Arial Rounded MT Bold"/>
                <a:cs typeface="Arial Rounded MT Bold"/>
              </a:rPr>
              <a:t>Currently 7 billion people on Earth </a:t>
            </a:r>
            <a:br>
              <a:rPr lang="en-US" dirty="0" smtClean="0">
                <a:latin typeface="Arial Rounded MT Bold"/>
                <a:cs typeface="Arial Rounded MT Bold"/>
              </a:rPr>
            </a:br>
            <a:r>
              <a:rPr lang="en-US" dirty="0" smtClean="0">
                <a:latin typeface="Arial Rounded MT Bold"/>
                <a:cs typeface="Arial Rounded MT Bold"/>
              </a:rPr>
              <a:t>but only 1 billion use lots of energy</a:t>
            </a:r>
          </a:p>
          <a:p>
            <a:r>
              <a:rPr lang="en-US" dirty="0" smtClean="0">
                <a:latin typeface="Arial Rounded MT Bold"/>
                <a:cs typeface="Arial Rounded MT Bold"/>
              </a:rPr>
              <a:t>Rapid development to 4 billion </a:t>
            </a:r>
            <a:br>
              <a:rPr lang="en-US" dirty="0" smtClean="0">
                <a:latin typeface="Arial Rounded MT Bold"/>
                <a:cs typeface="Arial Rounded MT Bold"/>
              </a:rPr>
            </a:br>
            <a:r>
              <a:rPr lang="en-US" dirty="0" smtClean="0">
                <a:latin typeface="Arial Rounded MT Bold"/>
                <a:cs typeface="Arial Rounded MT Bold"/>
              </a:rPr>
              <a:t>energy users over coming decades</a:t>
            </a:r>
          </a:p>
          <a:p>
            <a:r>
              <a:rPr lang="en-US" dirty="0" smtClean="0">
                <a:latin typeface="Arial Rounded MT Bold"/>
                <a:cs typeface="Arial Rounded MT Bold"/>
              </a:rPr>
              <a:t>Population growth only </a:t>
            </a:r>
            <a:r>
              <a:rPr lang="en-US" dirty="0" smtClean="0">
                <a:solidFill>
                  <a:srgbClr val="FF0000"/>
                </a:solidFill>
                <a:latin typeface="Arial Rounded MT Bold"/>
                <a:cs typeface="Arial Rounded MT Bold"/>
              </a:rPr>
              <a:t>30%</a:t>
            </a:r>
            <a:r>
              <a:rPr lang="en-US" dirty="0" smtClean="0">
                <a:latin typeface="Arial Rounded MT Bold"/>
                <a:cs typeface="Arial Rounded MT Bold"/>
              </a:rPr>
              <a:t> but </a:t>
            </a:r>
            <a:br>
              <a:rPr lang="en-US" dirty="0" smtClean="0">
                <a:latin typeface="Arial Rounded MT Bold"/>
                <a:cs typeface="Arial Rounded MT Bold"/>
              </a:rPr>
            </a:br>
            <a:r>
              <a:rPr lang="en-US" dirty="0" smtClean="0">
                <a:latin typeface="Arial Rounded MT Bold"/>
                <a:cs typeface="Arial Rounded MT Bold"/>
              </a:rPr>
              <a:t>energy growth </a:t>
            </a:r>
            <a:r>
              <a:rPr lang="en-US" dirty="0" smtClean="0">
                <a:solidFill>
                  <a:srgbClr val="FF0000"/>
                </a:solidFill>
                <a:latin typeface="Arial Rounded MT Bold"/>
                <a:cs typeface="Arial Rounded MT Bold"/>
              </a:rPr>
              <a:t>300%</a:t>
            </a:r>
            <a:r>
              <a:rPr lang="en-US" dirty="0" smtClean="0">
                <a:latin typeface="Arial Rounded MT Bold"/>
                <a:cs typeface="Arial Rounded MT Bold"/>
              </a:rPr>
              <a:t> by 2100</a:t>
            </a:r>
          </a:p>
          <a:p>
            <a:endParaRPr lang="en-US" dirty="0">
              <a:latin typeface="Arial Rounded MT Bold"/>
              <a:cs typeface="Arial Rounded MT Bold"/>
            </a:endParaRPr>
          </a:p>
        </p:txBody>
      </p:sp>
    </p:spTree>
    <p:extLst>
      <p:ext uri="{BB962C8B-B14F-4D97-AF65-F5344CB8AC3E}">
        <p14:creationId xmlns:p14="http://schemas.microsoft.com/office/powerpoint/2010/main" val="421275468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763000" cy="1600200"/>
          </a:xfrm>
        </p:spPr>
        <p:txBody>
          <a:bodyPr/>
          <a:lstStyle/>
          <a:p>
            <a:pPr>
              <a:defRPr/>
            </a:pPr>
            <a:r>
              <a:rPr lang="en-US" sz="4800" dirty="0" smtClean="0">
                <a:latin typeface="Arial Rounded MT Bold"/>
                <a:cs typeface="Arial Rounded MT Bold"/>
              </a:rPr>
              <a:t>Population is </a:t>
            </a:r>
            <a:r>
              <a:rPr lang="en-US" sz="4800" dirty="0" smtClean="0">
                <a:solidFill>
                  <a:srgbClr val="FF0000"/>
                </a:solidFill>
                <a:latin typeface="Arial Rounded MT Bold"/>
                <a:cs typeface="Arial Rounded MT Bold"/>
              </a:rPr>
              <a:t>not</a:t>
            </a:r>
            <a:r>
              <a:rPr lang="en-US" sz="4800" dirty="0" smtClean="0">
                <a:latin typeface="Arial Rounded MT Bold"/>
                <a:cs typeface="Arial Rounded MT Bold"/>
              </a:rPr>
              <a:t> </a:t>
            </a:r>
            <a:br>
              <a:rPr lang="en-US" sz="4800" dirty="0" smtClean="0">
                <a:latin typeface="Arial Rounded MT Bold"/>
                <a:cs typeface="Arial Rounded MT Bold"/>
              </a:rPr>
            </a:br>
            <a:r>
              <a:rPr lang="en-US" sz="4800" dirty="0" smtClean="0">
                <a:latin typeface="Arial Rounded MT Bold"/>
                <a:cs typeface="Arial Rounded MT Bold"/>
              </a:rPr>
              <a:t>the driver of future climate!</a:t>
            </a:r>
            <a:endParaRPr lang="en-US" sz="4800" dirty="0">
              <a:latin typeface="Arial Rounded MT Bold"/>
              <a:cs typeface="Arial Rounded MT Bold"/>
            </a:endParaRPr>
          </a:p>
        </p:txBody>
      </p:sp>
      <p:sp>
        <p:nvSpPr>
          <p:cNvPr id="57346" name="Content Placeholder 2"/>
          <p:cNvSpPr>
            <a:spLocks noGrp="1"/>
          </p:cNvSpPr>
          <p:nvPr>
            <p:ph idx="1"/>
          </p:nvPr>
        </p:nvSpPr>
        <p:spPr>
          <a:xfrm>
            <a:off x="685800" y="5334000"/>
            <a:ext cx="7772400" cy="1371600"/>
          </a:xfrm>
        </p:spPr>
        <p:txBody>
          <a:bodyPr/>
          <a:lstStyle/>
          <a:p>
            <a:r>
              <a:rPr lang="en-US">
                <a:latin typeface="Arial Rounded MT Bold"/>
                <a:ea typeface="ＭＳ Ｐゴシック" charset="0"/>
                <a:cs typeface="Arial Rounded MT Bold"/>
              </a:rPr>
              <a:t>Population to grow by 40% in 100 years</a:t>
            </a:r>
          </a:p>
          <a:p>
            <a:r>
              <a:rPr lang="en-US">
                <a:latin typeface="Arial Rounded MT Bold"/>
                <a:ea typeface="ＭＳ Ｐゴシック" charset="0"/>
                <a:cs typeface="Arial Rounded MT Bold"/>
              </a:rPr>
              <a:t>Global </a:t>
            </a:r>
            <a:r>
              <a:rPr lang="en-US" b="1">
                <a:solidFill>
                  <a:srgbClr val="FF0000"/>
                </a:solidFill>
                <a:latin typeface="Arial Rounded MT Bold"/>
                <a:ea typeface="ＭＳ Ｐゴシック" charset="0"/>
                <a:cs typeface="Arial Rounded MT Bold"/>
              </a:rPr>
              <a:t>economy to grow by 1600%</a:t>
            </a:r>
            <a:br>
              <a:rPr lang="en-US" b="1">
                <a:solidFill>
                  <a:srgbClr val="FF0000"/>
                </a:solidFill>
                <a:latin typeface="Arial Rounded MT Bold"/>
                <a:ea typeface="ＭＳ Ｐゴシック" charset="0"/>
                <a:cs typeface="Arial Rounded MT Bold"/>
              </a:rPr>
            </a:br>
            <a:r>
              <a:rPr lang="en-US" b="1">
                <a:solidFill>
                  <a:srgbClr val="FF0000"/>
                </a:solidFill>
                <a:latin typeface="Arial Rounded MT Bold"/>
                <a:ea typeface="ＭＳ Ｐゴシック" charset="0"/>
                <a:cs typeface="Arial Rounded MT Bold"/>
              </a:rPr>
              <a:t>	</a:t>
            </a:r>
            <a:r>
              <a:rPr lang="en-US" sz="2000" b="1">
                <a:solidFill>
                  <a:srgbClr val="FF0000"/>
                </a:solidFill>
                <a:latin typeface="Arial Rounded MT Bold"/>
                <a:ea typeface="ＭＳ Ｐゴシック" charset="0"/>
                <a:cs typeface="Arial Rounded MT Bold"/>
              </a:rPr>
              <a:t>(assumes 2.8% annual GDP growth)</a:t>
            </a:r>
          </a:p>
        </p:txBody>
      </p:sp>
      <p:pic>
        <p:nvPicPr>
          <p:cNvPr id="5734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64008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Box 7"/>
          <p:cNvSpPr txBox="1">
            <a:spLocks noChangeArrowheads="1"/>
          </p:cNvSpPr>
          <p:nvPr/>
        </p:nvSpPr>
        <p:spPr bwMode="auto">
          <a:xfrm>
            <a:off x="6934200" y="2590800"/>
            <a:ext cx="1828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UN Reference Scenarios</a:t>
            </a:r>
          </a:p>
        </p:txBody>
      </p:sp>
      <p:sp>
        <p:nvSpPr>
          <p:cNvPr id="57349" name="TextBox 8"/>
          <p:cNvSpPr txBox="1">
            <a:spLocks noChangeArrowheads="1"/>
          </p:cNvSpPr>
          <p:nvPr/>
        </p:nvSpPr>
        <p:spPr bwMode="auto">
          <a:xfrm>
            <a:off x="6248400" y="4876800"/>
            <a:ext cx="2686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sz="1800">
                <a:solidFill>
                  <a:srgbClr val="3366FF"/>
                </a:solidFill>
              </a:rPr>
              <a:t>www.garnautreview.org.au</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067800" cy="685800"/>
          </a:xfrm>
        </p:spPr>
        <p:txBody>
          <a:bodyPr/>
          <a:lstStyle/>
          <a:p>
            <a:pPr>
              <a:defRPr/>
            </a:pPr>
            <a:r>
              <a:rPr lang="en-US" sz="4000" dirty="0">
                <a:latin typeface="Arial Rounded MT Bold"/>
                <a:ea typeface="ＭＳ Ｐゴシック" charset="0"/>
                <a:cs typeface="Arial Rounded MT Bold"/>
              </a:rPr>
              <a:t>Global Fossil Fuel Emissions (2009)</a:t>
            </a:r>
          </a:p>
        </p:txBody>
      </p:sp>
      <p:sp>
        <p:nvSpPr>
          <p:cNvPr id="29698" name="Content Placeholder 2"/>
          <p:cNvSpPr>
            <a:spLocks noGrp="1"/>
          </p:cNvSpPr>
          <p:nvPr>
            <p:ph idx="1"/>
          </p:nvPr>
        </p:nvSpPr>
        <p:spPr>
          <a:xfrm>
            <a:off x="1675086" y="5791200"/>
            <a:ext cx="6097314" cy="1066800"/>
          </a:xfrm>
        </p:spPr>
        <p:txBody>
          <a:bodyPr/>
          <a:lstStyle/>
          <a:p>
            <a:pPr algn="ctr">
              <a:buFontTx/>
              <a:buNone/>
            </a:pPr>
            <a:r>
              <a:rPr lang="en-US">
                <a:latin typeface="Arial Rounded MT Bold"/>
                <a:ea typeface="ＭＳ Ｐゴシック" charset="0"/>
                <a:cs typeface="Arial Rounded MT Bold"/>
              </a:rPr>
              <a:t>Supply-Based Inventory Methods</a:t>
            </a:r>
          </a:p>
          <a:p>
            <a:pPr algn="ctr">
              <a:buFontTx/>
              <a:buNone/>
            </a:pPr>
            <a:r>
              <a:rPr lang="en-US">
                <a:latin typeface="Arial Rounded MT Bold"/>
                <a:ea typeface="ＭＳ Ｐゴシック" charset="0"/>
                <a:cs typeface="Arial Rounded MT Bold"/>
              </a:rPr>
              <a:t>(</a:t>
            </a:r>
            <a:r>
              <a:rPr lang="ja-JP" altLang="en-US">
                <a:latin typeface="Arial Rounded MT Bold"/>
                <a:ea typeface="ＭＳ Ｐゴシック" charset="0"/>
                <a:cs typeface="Arial Rounded MT Bold"/>
              </a:rPr>
              <a:t>“</a:t>
            </a:r>
            <a:r>
              <a:rPr lang="en-US" altLang="ja-JP">
                <a:latin typeface="Arial Rounded MT Bold"/>
                <a:ea typeface="ＭＳ Ｐゴシック" charset="0"/>
                <a:cs typeface="Arial Rounded MT Bold"/>
              </a:rPr>
              <a:t>follow the fuel</a:t>
            </a:r>
            <a:r>
              <a:rPr lang="ja-JP" altLang="en-US">
                <a:latin typeface="Arial Rounded MT Bold"/>
                <a:ea typeface="ＭＳ Ｐゴシック" charset="0"/>
                <a:cs typeface="Arial Rounded MT Bold"/>
              </a:rPr>
              <a:t>”</a:t>
            </a:r>
            <a:r>
              <a:rPr lang="en-US" altLang="ja-JP">
                <a:latin typeface="Arial Rounded MT Bold"/>
                <a:ea typeface="ＭＳ Ｐゴシック" charset="0"/>
                <a:cs typeface="Arial Rounded MT Bold"/>
              </a:rPr>
              <a:t>)</a:t>
            </a:r>
            <a:endParaRPr lang="en-US">
              <a:latin typeface="Arial Rounded MT Bold"/>
              <a:ea typeface="ＭＳ Ｐゴシック" charset="0"/>
              <a:cs typeface="Arial Rounded MT Bold"/>
            </a:endParaRPr>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1143000"/>
            <a:ext cx="88582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_06_FossilFuel_and_Cement_emissions_3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914400"/>
            <a:ext cx="6675120" cy="4767072"/>
          </a:xfrm>
          <a:prstGeom prst="rect">
            <a:avLst/>
          </a:prstGeom>
        </p:spPr>
      </p:pic>
      <p:pic>
        <p:nvPicPr>
          <p:cNvPr id="10241"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8663" y="2855913"/>
            <a:ext cx="1662112" cy="10795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42" name="Title 4"/>
          <p:cNvSpPr>
            <a:spLocks noGrp="1"/>
          </p:cNvSpPr>
          <p:nvPr>
            <p:ph type="title"/>
          </p:nvPr>
        </p:nvSpPr>
        <p:spPr>
          <a:xfrm>
            <a:off x="1855788" y="119063"/>
            <a:ext cx="7288212" cy="508000"/>
          </a:xfrm>
        </p:spPr>
        <p:txBody>
          <a:bodyPr/>
          <a:lstStyle/>
          <a:p>
            <a:pPr eaLnBrk="1" hangingPunct="1"/>
            <a:r>
              <a:rPr lang="en-GB" altLang="en-US" smtClean="0">
                <a:latin typeface="Arial Narrow Bold" charset="0"/>
                <a:ea typeface="ＭＳ Ｐゴシック" pitchFamily="34" charset="-128"/>
              </a:rPr>
              <a:t>Fossil Fuel and Cement Emissions</a:t>
            </a:r>
            <a:endParaRPr lang="en-US" altLang="en-US" smtClean="0">
              <a:latin typeface="Arial Narrow Bold" charset="0"/>
              <a:ea typeface="ＭＳ Ｐゴシック" pitchFamily="34" charset="-128"/>
            </a:endParaRPr>
          </a:p>
        </p:txBody>
      </p:sp>
      <p:sp>
        <p:nvSpPr>
          <p:cNvPr id="10244" name="Text Placeholder 11"/>
          <p:cNvSpPr>
            <a:spLocks noGrp="1"/>
          </p:cNvSpPr>
          <p:nvPr>
            <p:ph type="body" sz="quarter" idx="12"/>
          </p:nvPr>
        </p:nvSpPr>
        <p:spPr>
          <a:xfrm>
            <a:off x="188913" y="5692775"/>
            <a:ext cx="8766175" cy="1077913"/>
          </a:xfrm>
        </p:spPr>
        <p:txBody>
          <a:bodyPr/>
          <a:lstStyle/>
          <a:p>
            <a:pPr eaLnBrk="1" hangingPunct="1"/>
            <a:endParaRPr lang="en-GB" altLang="en-US" sz="1600" dirty="0" smtClean="0">
              <a:solidFill>
                <a:srgbClr val="000000"/>
              </a:solidFill>
              <a:latin typeface="Arial Narrow" pitchFamily="34" charset="0"/>
              <a:ea typeface="ＭＳ Ｐゴシック" pitchFamily="34" charset="-128"/>
            </a:endParaRPr>
          </a:p>
          <a:p>
            <a:pPr eaLnBrk="1" hangingPunct="1"/>
            <a:r>
              <a:rPr lang="en-GB" altLang="en-US" sz="1400" dirty="0" smtClean="0">
                <a:latin typeface="Arial Narrow" pitchFamily="34" charset="0"/>
                <a:ea typeface="ＭＳ Ｐゴシック" pitchFamily="34" charset="-128"/>
              </a:rPr>
              <a:t>Estimates for 2011, 2012, and 2013 are preliminary</a:t>
            </a:r>
            <a:br>
              <a:rPr lang="en-GB" altLang="en-US" sz="1400" dirty="0" smtClean="0">
                <a:latin typeface="Arial Narrow" pitchFamily="34" charset="0"/>
                <a:ea typeface="ＭＳ Ｐゴシック" pitchFamily="34" charset="-128"/>
              </a:rPr>
            </a:br>
            <a:r>
              <a:rPr lang="en-GB" altLang="en-US" sz="1400" dirty="0" smtClean="0">
                <a:latin typeface="Arial Narrow" pitchFamily="34" charset="0"/>
                <a:ea typeface="ＭＳ Ｐゴシック" pitchFamily="34" charset="-128"/>
              </a:rPr>
              <a:t>Source: </a:t>
            </a:r>
            <a:r>
              <a:rPr lang="en-AU" altLang="en-US" sz="1400" dirty="0">
                <a:solidFill>
                  <a:srgbClr val="FF0000"/>
                </a:solidFill>
                <a:latin typeface="Arial Narrow" pitchFamily="34" charset="0"/>
                <a:ea typeface="ＭＳ Ｐゴシック" pitchFamily="34" charset="-128"/>
                <a:hlinkClick r:id="rId5"/>
              </a:rPr>
              <a:t>CDIAC</a:t>
            </a:r>
            <a:r>
              <a:rPr lang="en-US" altLang="en-US" sz="1400" dirty="0">
                <a:solidFill>
                  <a:srgbClr val="000000"/>
                </a:solidFill>
                <a:latin typeface="Arial Narrow" pitchFamily="34" charset="0"/>
                <a:ea typeface="ＭＳ Ｐゴシック" pitchFamily="34" charset="-128"/>
              </a:rPr>
              <a:t>; </a:t>
            </a:r>
            <a:r>
              <a:rPr lang="en-AU" altLang="en-US" sz="1400" dirty="0" smtClean="0">
                <a:latin typeface="Arial Narrow" pitchFamily="34" charset="0"/>
                <a:ea typeface="ＭＳ Ｐゴシック" pitchFamily="34" charset="-128"/>
                <a:hlinkClick r:id="rId6"/>
              </a:rPr>
              <a:t>Le </a:t>
            </a:r>
            <a:r>
              <a:rPr lang="en-AU" altLang="en-US" sz="1400" dirty="0" err="1" smtClean="0">
                <a:latin typeface="Arial Narrow" pitchFamily="34" charset="0"/>
                <a:ea typeface="ＭＳ Ｐゴシック" pitchFamily="34" charset="-128"/>
                <a:hlinkClick r:id="rId6"/>
              </a:rPr>
              <a:t>Quéré</a:t>
            </a:r>
            <a:r>
              <a:rPr lang="en-AU" altLang="en-US" sz="1400" dirty="0" smtClean="0">
                <a:latin typeface="Arial Narrow" pitchFamily="34" charset="0"/>
                <a:ea typeface="ＭＳ Ｐゴシック" pitchFamily="34" charset="-128"/>
                <a:hlinkClick r:id="rId6"/>
              </a:rPr>
              <a:t> et al 2014</a:t>
            </a:r>
            <a:r>
              <a:rPr lang="en-US" altLang="en-US" sz="1400" dirty="0" smtClean="0">
                <a:solidFill>
                  <a:srgbClr val="000000"/>
                </a:solidFill>
                <a:latin typeface="Arial Narrow" pitchFamily="34" charset="0"/>
                <a:ea typeface="ＭＳ Ｐゴシック" pitchFamily="34" charset="-128"/>
              </a:rPr>
              <a:t>; </a:t>
            </a:r>
            <a:r>
              <a:rPr lang="en-AU" altLang="en-US" sz="1400" dirty="0" smtClean="0">
                <a:latin typeface="Arial Narrow" pitchFamily="34" charset="0"/>
                <a:ea typeface="ＭＳ Ｐゴシック" pitchFamily="34" charset="-128"/>
                <a:hlinkClick r:id="rId7"/>
              </a:rPr>
              <a:t>Global Carbon Budget 2014</a:t>
            </a:r>
            <a:endParaRPr lang="en-AU" altLang="en-US" sz="1400" dirty="0" smtClean="0">
              <a:latin typeface="Arial Narrow" pitchFamily="34" charset="0"/>
              <a:ea typeface="ＭＳ Ｐゴシック" pitchFamily="34" charset="-128"/>
            </a:endParaRPr>
          </a:p>
        </p:txBody>
      </p:sp>
      <p:sp>
        <p:nvSpPr>
          <p:cNvPr id="3" name="Oval 2"/>
          <p:cNvSpPr/>
          <p:nvPr/>
        </p:nvSpPr>
        <p:spPr>
          <a:xfrm>
            <a:off x="2095500" y="1254125"/>
            <a:ext cx="107950" cy="107950"/>
          </a:xfrm>
          <a:prstGeom prst="ellipse">
            <a:avLst/>
          </a:prstGeom>
          <a:solidFill>
            <a:srgbClr val="FF000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GB" altLang="en-US" sz="1800">
              <a:solidFill>
                <a:srgbClr val="FFFFFF"/>
              </a:solidFill>
              <a:latin typeface="Calibri" pitchFamily="34" charset="0"/>
            </a:endParaRPr>
          </a:p>
        </p:txBody>
      </p:sp>
      <p:sp>
        <p:nvSpPr>
          <p:cNvPr id="10246" name="TextBox 3"/>
          <p:cNvSpPr txBox="1">
            <a:spLocks noChangeArrowheads="1"/>
          </p:cNvSpPr>
          <p:nvPr/>
        </p:nvSpPr>
        <p:spPr bwMode="auto">
          <a:xfrm>
            <a:off x="6932613" y="4105275"/>
            <a:ext cx="2022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sz="1600">
                <a:solidFill>
                  <a:srgbClr val="000000"/>
                </a:solidFill>
                <a:latin typeface="Arial Narrow" pitchFamily="34" charset="0"/>
              </a:rPr>
              <a:t>Uncertainty is ±5% for one standard deviation (IPCC “likely” range)</a:t>
            </a:r>
            <a:endParaRPr lang="en-GB" altLang="en-US" sz="1600">
              <a:latin typeface="Arial Narrow" pitchFamily="34" charset="0"/>
            </a:endParaRPr>
          </a:p>
        </p:txBody>
      </p:sp>
    </p:spTree>
    <p:extLst>
      <p:ext uri="{BB962C8B-B14F-4D97-AF65-F5344CB8AC3E}">
        <p14:creationId xmlns:p14="http://schemas.microsoft.com/office/powerpoint/2010/main" val="28984369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defRPr/>
            </a:pPr>
            <a:r>
              <a:rPr lang="en-US" dirty="0">
                <a:latin typeface="Arial Rounded MT Bold"/>
                <a:ea typeface="ＭＳ Ｐゴシック" charset="0"/>
                <a:cs typeface="Arial Rounded MT Bold"/>
              </a:rPr>
              <a:t>Fossil Fuel Emissions Information</a:t>
            </a:r>
          </a:p>
        </p:txBody>
      </p:sp>
      <p:sp>
        <p:nvSpPr>
          <p:cNvPr id="19458" name="Rectangle 3"/>
          <p:cNvSpPr>
            <a:spLocks noGrp="1" noChangeArrowheads="1"/>
          </p:cNvSpPr>
          <p:nvPr>
            <p:ph type="body" idx="1"/>
          </p:nvPr>
        </p:nvSpPr>
        <p:spPr/>
        <p:txBody>
          <a:bodyPr/>
          <a:lstStyle/>
          <a:p>
            <a:r>
              <a:rPr lang="en-US" dirty="0">
                <a:latin typeface="Arial Rounded MT Bold"/>
                <a:ea typeface="ＭＳ Ｐゴシック" charset="0"/>
                <a:cs typeface="Arial Rounded MT Bold"/>
              </a:rPr>
              <a:t>Tabulations of emissions by country:</a:t>
            </a:r>
          </a:p>
          <a:p>
            <a:pPr lvl="1"/>
            <a:r>
              <a:rPr lang="en-US" dirty="0">
                <a:latin typeface="Arial Rounded MT Bold"/>
                <a:ea typeface="ＭＳ Ｐゴシック" charset="0"/>
                <a:cs typeface="Arial Rounded MT Bold"/>
              </a:rPr>
              <a:t>Distribution within country by political subunit and population density</a:t>
            </a:r>
          </a:p>
          <a:p>
            <a:pPr lvl="1"/>
            <a:r>
              <a:rPr lang="en-US" dirty="0">
                <a:latin typeface="Arial Rounded MT Bold"/>
                <a:ea typeface="ＭＳ Ｐゴシック" charset="0"/>
                <a:cs typeface="Arial Rounded MT Bold"/>
              </a:rPr>
              <a:t>Oak Ridge National Lab (Greg </a:t>
            </a:r>
            <a:r>
              <a:rPr lang="en-US" dirty="0" err="1">
                <a:latin typeface="Arial Rounded MT Bold"/>
                <a:ea typeface="ＭＳ Ｐゴシック" charset="0"/>
                <a:cs typeface="Arial Rounded MT Bold"/>
              </a:rPr>
              <a:t>Marland</a:t>
            </a:r>
            <a:r>
              <a:rPr lang="en-US" dirty="0">
                <a:latin typeface="Arial Rounded MT Bold"/>
                <a:ea typeface="ＭＳ Ｐゴシック" charset="0"/>
                <a:cs typeface="Arial Rounded MT Bold"/>
              </a:rPr>
              <a:t>)</a:t>
            </a:r>
            <a:br>
              <a:rPr lang="en-US" dirty="0">
                <a:latin typeface="Arial Rounded MT Bold"/>
                <a:ea typeface="ＭＳ Ｐゴシック" charset="0"/>
                <a:cs typeface="Arial Rounded MT Bold"/>
              </a:rPr>
            </a:br>
            <a:r>
              <a:rPr lang="en-US" dirty="0">
                <a:solidFill>
                  <a:schemeClr val="accent2"/>
                </a:solidFill>
                <a:latin typeface="Arial Rounded MT Bold"/>
                <a:ea typeface="ＭＳ Ｐゴシック" charset="0"/>
                <a:cs typeface="Arial Rounded MT Bold"/>
              </a:rPr>
              <a:t>http://</a:t>
            </a:r>
            <a:r>
              <a:rPr lang="en-US" dirty="0" err="1">
                <a:solidFill>
                  <a:schemeClr val="accent2"/>
                </a:solidFill>
                <a:latin typeface="Arial Rounded MT Bold"/>
                <a:ea typeface="ＭＳ Ｐゴシック" charset="0"/>
                <a:cs typeface="Arial Rounded MT Bold"/>
              </a:rPr>
              <a:t>cdiac.esd.ornl.gov</a:t>
            </a:r>
            <a:r>
              <a:rPr lang="en-US" dirty="0">
                <a:solidFill>
                  <a:schemeClr val="accent2"/>
                </a:solidFill>
                <a:latin typeface="Arial Rounded MT Bold"/>
                <a:ea typeface="ＭＳ Ｐゴシック" charset="0"/>
                <a:cs typeface="Arial Rounded MT Bold"/>
              </a:rPr>
              <a:t>/authors/</a:t>
            </a:r>
            <a:r>
              <a:rPr lang="en-US" dirty="0" err="1">
                <a:solidFill>
                  <a:schemeClr val="accent2"/>
                </a:solidFill>
                <a:latin typeface="Arial Rounded MT Bold"/>
                <a:ea typeface="ＭＳ Ｐゴシック" charset="0"/>
                <a:cs typeface="Arial Rounded MT Bold"/>
              </a:rPr>
              <a:t>marland.html</a:t>
            </a:r>
            <a:r>
              <a:rPr lang="en-US" dirty="0">
                <a:solidFill>
                  <a:schemeClr val="accent2"/>
                </a:solidFill>
                <a:latin typeface="Arial Rounded MT Bold"/>
                <a:ea typeface="ＭＳ Ｐゴシック" charset="0"/>
                <a:cs typeface="Arial Rounded MT Bold"/>
              </a:rPr>
              <a:t> </a:t>
            </a:r>
          </a:p>
          <a:p>
            <a:pPr lvl="1"/>
            <a:r>
              <a:rPr lang="en-US" dirty="0">
                <a:latin typeface="Arial Rounded MT Bold"/>
                <a:ea typeface="ＭＳ Ｐゴシック" charset="0"/>
                <a:cs typeface="Arial Rounded MT Bold"/>
              </a:rPr>
              <a:t>Andres et al (1996)</a:t>
            </a:r>
          </a:p>
          <a:p>
            <a:r>
              <a:rPr lang="en-US" dirty="0">
                <a:latin typeface="Arial Rounded MT Bold"/>
                <a:ea typeface="ＭＳ Ｐゴシック" charset="0"/>
                <a:cs typeface="Arial Rounded MT Bold"/>
              </a:rPr>
              <a:t>US DoE Energy Information Administration</a:t>
            </a:r>
          </a:p>
          <a:p>
            <a:pPr lvl="1"/>
            <a:r>
              <a:rPr lang="en-US" b="1" dirty="0">
                <a:solidFill>
                  <a:schemeClr val="accent2"/>
                </a:solidFill>
                <a:latin typeface="Arial Rounded MT Bold"/>
                <a:ea typeface="ＭＳ Ｐゴシック" charset="0"/>
                <a:cs typeface="Arial Rounded MT Bold"/>
              </a:rPr>
              <a:t>http://</a:t>
            </a:r>
            <a:r>
              <a:rPr lang="en-US" b="1" dirty="0" err="1">
                <a:solidFill>
                  <a:schemeClr val="accent2"/>
                </a:solidFill>
                <a:latin typeface="Arial Rounded MT Bold"/>
                <a:ea typeface="ＭＳ Ｐゴシック" charset="0"/>
                <a:cs typeface="Arial Rounded MT Bold"/>
              </a:rPr>
              <a:t>www.eia.doe.gov</a:t>
            </a:r>
            <a:endParaRPr lang="en-US" dirty="0">
              <a:solidFill>
                <a:schemeClr val="accent2"/>
              </a:solidFill>
              <a:latin typeface="Arial Rounded MT Bold"/>
              <a:ea typeface="ＭＳ Ｐゴシック" charset="0"/>
              <a:cs typeface="Arial Rounded MT Bold"/>
            </a:endParaRPr>
          </a:p>
          <a:p>
            <a:pPr>
              <a:buFontTx/>
              <a:buNone/>
            </a:pPr>
            <a:endParaRPr lang="en-US" dirty="0">
              <a:solidFill>
                <a:schemeClr val="accent2"/>
              </a:solidFill>
              <a:latin typeface="Arial Rounded MT Bold"/>
              <a:ea typeface="ＭＳ Ｐゴシック" charset="0"/>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1855788" y="119063"/>
            <a:ext cx="7288212" cy="508000"/>
          </a:xfrm>
        </p:spPr>
        <p:txBody>
          <a:bodyPr/>
          <a:lstStyle/>
          <a:p>
            <a:pPr eaLnBrk="1" hangingPunct="1"/>
            <a:r>
              <a:rPr lang="en-GB" altLang="en-US" smtClean="0">
                <a:latin typeface="Arial Narrow Bold" charset="0"/>
                <a:ea typeface="ＭＳ Ｐゴシック" pitchFamily="34" charset="-128"/>
              </a:rPr>
              <a:t>Top Fossil Fuel Emitters (Absolute)</a:t>
            </a:r>
            <a:endParaRPr lang="en-US" altLang="en-US" smtClean="0">
              <a:latin typeface="Arial Narrow Bold" charset="0"/>
              <a:ea typeface="ＭＳ Ｐゴシック" pitchFamily="34" charset="-128"/>
            </a:endParaRPr>
          </a:p>
        </p:txBody>
      </p:sp>
      <p:sp>
        <p:nvSpPr>
          <p:cNvPr id="3" name="Text Placeholder 2"/>
          <p:cNvSpPr>
            <a:spLocks noGrp="1"/>
          </p:cNvSpPr>
          <p:nvPr>
            <p:ph type="body" sz="quarter" idx="10"/>
          </p:nvPr>
        </p:nvSpPr>
        <p:spPr>
          <a:xfrm>
            <a:off x="431800" y="609600"/>
            <a:ext cx="8280400" cy="684212"/>
          </a:xfrm>
        </p:spPr>
        <p:txBody>
          <a:bodyPr/>
          <a:lstStyle/>
          <a:p>
            <a:pPr eaLnBrk="1" hangingPunct="1">
              <a:lnSpc>
                <a:spcPct val="90000"/>
              </a:lnSpc>
            </a:pPr>
            <a:r>
              <a:rPr lang="en-US" altLang="en-US" dirty="0" smtClean="0">
                <a:latin typeface="Arial Narrow" pitchFamily="34" charset="0"/>
                <a:ea typeface="ＭＳ Ｐゴシック" pitchFamily="34" charset="-128"/>
              </a:rPr>
              <a:t>The top four emitters in 2013 covered 58% of global emissions</a:t>
            </a:r>
          </a:p>
          <a:p>
            <a:pPr eaLnBrk="1" hangingPunct="1">
              <a:lnSpc>
                <a:spcPct val="90000"/>
              </a:lnSpc>
            </a:pPr>
            <a:r>
              <a:rPr lang="en-US" altLang="en-US" dirty="0" smtClean="0">
                <a:latin typeface="Arial Narrow" pitchFamily="34" charset="0"/>
                <a:ea typeface="ＭＳ Ｐゴシック" pitchFamily="34" charset="-128"/>
              </a:rPr>
              <a:t>China (28%), United States (14%), EU28 (10%), India (7%)</a:t>
            </a:r>
            <a:endParaRPr lang="en-GB" altLang="en-US" dirty="0" smtClean="0">
              <a:latin typeface="Arial Narrow" pitchFamily="34" charset="0"/>
              <a:ea typeface="ＭＳ Ｐゴシック" pitchFamily="34" charset="-128"/>
            </a:endParaRPr>
          </a:p>
        </p:txBody>
      </p:sp>
      <p:sp>
        <p:nvSpPr>
          <p:cNvPr id="12291" name="Text Placeholder 4"/>
          <p:cNvSpPr>
            <a:spLocks noGrp="1"/>
          </p:cNvSpPr>
          <p:nvPr>
            <p:ph type="body" sz="quarter" idx="12"/>
          </p:nvPr>
        </p:nvSpPr>
        <p:spPr>
          <a:xfrm>
            <a:off x="188913" y="5692775"/>
            <a:ext cx="8766175" cy="1077913"/>
          </a:xfrm>
        </p:spPr>
        <p:txBody>
          <a:bodyPr/>
          <a:lstStyle/>
          <a:p>
            <a:pPr eaLnBrk="1" hangingPunct="1"/>
            <a:r>
              <a:rPr lang="en-GB" altLang="en-US" sz="1400" dirty="0" smtClean="0">
                <a:solidFill>
                  <a:srgbClr val="000000"/>
                </a:solidFill>
                <a:latin typeface="Arial Narrow" pitchFamily="34" charset="0"/>
                <a:ea typeface="ＭＳ Ｐゴシック" pitchFamily="34" charset="-128"/>
              </a:rPr>
              <a:t>Bunkers fuel used for international transport is 3% of global emissions</a:t>
            </a:r>
            <a:br>
              <a:rPr lang="en-GB" altLang="en-US" sz="1400" dirty="0" smtClean="0">
                <a:solidFill>
                  <a:srgbClr val="000000"/>
                </a:solidFill>
                <a:latin typeface="Arial Narrow" pitchFamily="34" charset="0"/>
                <a:ea typeface="ＭＳ Ｐゴシック" pitchFamily="34" charset="-128"/>
              </a:rPr>
            </a:br>
            <a:r>
              <a:rPr lang="en-GB" altLang="en-US" sz="1400" dirty="0" smtClean="0">
                <a:solidFill>
                  <a:srgbClr val="000000"/>
                </a:solidFill>
                <a:latin typeface="Arial Narrow" pitchFamily="34" charset="0"/>
                <a:ea typeface="ＭＳ Ｐゴシック" pitchFamily="34" charset="-128"/>
              </a:rPr>
              <a:t>Statistical differences between the global estimates and sum of national totals is </a:t>
            </a:r>
            <a:r>
              <a:rPr lang="en-GB" altLang="en-US" sz="1400" dirty="0">
                <a:solidFill>
                  <a:srgbClr val="000000"/>
                </a:solidFill>
                <a:latin typeface="Arial Narrow" pitchFamily="34" charset="0"/>
                <a:ea typeface="ＭＳ Ｐゴシック" pitchFamily="34" charset="-128"/>
              </a:rPr>
              <a:t>3% of global </a:t>
            </a:r>
            <a:r>
              <a:rPr lang="en-GB" altLang="en-US" sz="1400" dirty="0" smtClean="0">
                <a:solidFill>
                  <a:srgbClr val="000000"/>
                </a:solidFill>
                <a:latin typeface="Arial Narrow" pitchFamily="34" charset="0"/>
                <a:ea typeface="ＭＳ Ｐゴシック" pitchFamily="34" charset="-128"/>
              </a:rPr>
              <a:t>emissions</a:t>
            </a:r>
            <a:br>
              <a:rPr lang="en-GB" altLang="en-US" sz="1400" dirty="0" smtClean="0">
                <a:solidFill>
                  <a:srgbClr val="000000"/>
                </a:solidFill>
                <a:latin typeface="Arial Narrow" pitchFamily="34" charset="0"/>
                <a:ea typeface="ＭＳ Ｐゴシック" pitchFamily="34" charset="-128"/>
              </a:rPr>
            </a:br>
            <a:r>
              <a:rPr lang="en-GB" altLang="en-US" sz="1400" dirty="0" smtClean="0">
                <a:solidFill>
                  <a:srgbClr val="000000"/>
                </a:solidFill>
                <a:latin typeface="Arial Narrow" pitchFamily="34" charset="0"/>
                <a:ea typeface="ＭＳ Ｐゴシック" pitchFamily="34" charset="-128"/>
              </a:rPr>
              <a:t>Source: </a:t>
            </a:r>
            <a:r>
              <a:rPr lang="en-AU" altLang="en-US" sz="1400" dirty="0">
                <a:solidFill>
                  <a:srgbClr val="FF0000"/>
                </a:solidFill>
                <a:latin typeface="Arial Narrow" pitchFamily="34" charset="0"/>
                <a:ea typeface="ＭＳ Ｐゴシック" pitchFamily="34" charset="-128"/>
                <a:hlinkClick r:id="rId3"/>
              </a:rPr>
              <a:t>CDIAC</a:t>
            </a:r>
            <a:r>
              <a:rPr lang="en-US" altLang="en-US" sz="1400" dirty="0">
                <a:solidFill>
                  <a:srgbClr val="000000"/>
                </a:solidFill>
                <a:latin typeface="Arial Narrow" pitchFamily="34" charset="0"/>
                <a:ea typeface="ＭＳ Ｐゴシック" pitchFamily="34" charset="-128"/>
              </a:rPr>
              <a:t>; </a:t>
            </a:r>
            <a:r>
              <a:rPr lang="en-AU" altLang="en-US" sz="1400" dirty="0">
                <a:latin typeface="Arial Narrow" pitchFamily="34" charset="0"/>
                <a:ea typeface="ＭＳ Ｐゴシック" pitchFamily="34" charset="-128"/>
                <a:hlinkClick r:id="rId4"/>
              </a:rPr>
              <a:t>Le </a:t>
            </a:r>
            <a:r>
              <a:rPr lang="en-AU" altLang="en-US" sz="1400" dirty="0" err="1">
                <a:latin typeface="Arial Narrow" pitchFamily="34" charset="0"/>
                <a:ea typeface="ＭＳ Ｐゴシック" pitchFamily="34" charset="-128"/>
                <a:hlinkClick r:id="rId4"/>
              </a:rPr>
              <a:t>Quéré</a:t>
            </a:r>
            <a:r>
              <a:rPr lang="en-AU" altLang="en-US" sz="1400" dirty="0">
                <a:latin typeface="Arial Narrow" pitchFamily="34" charset="0"/>
                <a:ea typeface="ＭＳ Ｐゴシック" pitchFamily="34" charset="-128"/>
                <a:hlinkClick r:id="rId4"/>
              </a:rPr>
              <a:t> et al 2014</a:t>
            </a:r>
            <a:r>
              <a:rPr lang="en-US" altLang="en-US" sz="1400" dirty="0">
                <a:solidFill>
                  <a:srgbClr val="000000"/>
                </a:solidFill>
                <a:latin typeface="Arial Narrow" pitchFamily="34" charset="0"/>
                <a:ea typeface="ＭＳ Ｐゴシック" pitchFamily="34" charset="-128"/>
              </a:rPr>
              <a:t>; </a:t>
            </a:r>
            <a:r>
              <a:rPr lang="en-AU" altLang="en-US" sz="1400" dirty="0">
                <a:latin typeface="Arial Narrow" pitchFamily="34" charset="0"/>
                <a:ea typeface="ＭＳ Ｐゴシック" pitchFamily="34" charset="-128"/>
                <a:hlinkClick r:id="rId5"/>
              </a:rPr>
              <a:t>Global Carbon Budget 2014</a:t>
            </a:r>
            <a:endParaRPr lang="en-AU" altLang="en-US" sz="1400" dirty="0" smtClean="0">
              <a:latin typeface="Arial Narrow" pitchFamily="34" charset="0"/>
              <a:ea typeface="ＭＳ Ｐゴシック" pitchFamily="34" charset="-128"/>
            </a:endParaRPr>
          </a:p>
        </p:txBody>
      </p:sp>
      <p:pic>
        <p:nvPicPr>
          <p:cNvPr id="6" name="Picture 5" descr="fig_08_Top_FF_emitters_abs_30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600" y="1295400"/>
            <a:ext cx="6675120" cy="4767072"/>
          </a:xfrm>
          <a:prstGeom prst="rect">
            <a:avLst/>
          </a:prstGeom>
        </p:spPr>
      </p:pic>
    </p:spTree>
    <p:extLst>
      <p:ext uri="{BB962C8B-B14F-4D97-AF65-F5344CB8AC3E}">
        <p14:creationId xmlns:p14="http://schemas.microsoft.com/office/powerpoint/2010/main" val="306631089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_09_Top_FF_Emitters_percapita_3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371600"/>
            <a:ext cx="6675120" cy="4767072"/>
          </a:xfrm>
          <a:prstGeom prst="rect">
            <a:avLst/>
          </a:prstGeom>
        </p:spPr>
      </p:pic>
      <p:sp>
        <p:nvSpPr>
          <p:cNvPr id="14337" name="Title 1"/>
          <p:cNvSpPr>
            <a:spLocks noGrp="1"/>
          </p:cNvSpPr>
          <p:nvPr>
            <p:ph type="title"/>
          </p:nvPr>
        </p:nvSpPr>
        <p:spPr>
          <a:xfrm>
            <a:off x="1855788" y="119063"/>
            <a:ext cx="7288212" cy="508000"/>
          </a:xfrm>
        </p:spPr>
        <p:txBody>
          <a:bodyPr/>
          <a:lstStyle/>
          <a:p>
            <a:pPr eaLnBrk="1" hangingPunct="1"/>
            <a:r>
              <a:rPr lang="en-GB" altLang="en-US" smtClean="0">
                <a:latin typeface="Arial Narrow Bold" charset="0"/>
                <a:ea typeface="ＭＳ Ｐゴシック" pitchFamily="34" charset="-128"/>
              </a:rPr>
              <a:t>Top Fossil Fuel Emitters (Per Capita)</a:t>
            </a:r>
            <a:endParaRPr lang="en-US" altLang="en-US" smtClean="0">
              <a:latin typeface="Arial Narrow Bold" charset="0"/>
              <a:ea typeface="ＭＳ Ｐゴシック" pitchFamily="34" charset="-128"/>
            </a:endParaRPr>
          </a:p>
        </p:txBody>
      </p:sp>
      <p:sp>
        <p:nvSpPr>
          <p:cNvPr id="3" name="Text Placeholder 2"/>
          <p:cNvSpPr>
            <a:spLocks noGrp="1"/>
          </p:cNvSpPr>
          <p:nvPr>
            <p:ph type="body" sz="quarter" idx="10"/>
          </p:nvPr>
        </p:nvSpPr>
        <p:spPr>
          <a:xfrm>
            <a:off x="431800" y="823913"/>
            <a:ext cx="8280400" cy="684212"/>
          </a:xfrm>
        </p:spPr>
        <p:txBody>
          <a:bodyPr rtlCol="0">
            <a:normAutofit/>
          </a:bodyPr>
          <a:lstStyle/>
          <a:p>
            <a:pPr eaLnBrk="1" fontAlgn="auto" hangingPunct="1">
              <a:spcAft>
                <a:spcPts val="0"/>
              </a:spcAft>
              <a:buFont typeface="Arial"/>
              <a:buNone/>
              <a:defRPr/>
            </a:pPr>
            <a:r>
              <a:rPr lang="en-US" altLang="en-US" dirty="0" smtClean="0">
                <a:solidFill>
                  <a:srgbClr val="000000"/>
                </a:solidFill>
                <a:ea typeface="ＭＳ Ｐゴシック" pitchFamily="34" charset="-128"/>
              </a:rPr>
              <a:t>China’s per capita emissions have passed the EU28 and are 45% above the global average</a:t>
            </a:r>
          </a:p>
        </p:txBody>
      </p:sp>
      <p:sp>
        <p:nvSpPr>
          <p:cNvPr id="14339" name="Text Placeholder 4"/>
          <p:cNvSpPr>
            <a:spLocks noGrp="1"/>
          </p:cNvSpPr>
          <p:nvPr>
            <p:ph type="body" sz="quarter" idx="12"/>
          </p:nvPr>
        </p:nvSpPr>
        <p:spPr>
          <a:xfrm>
            <a:off x="188913" y="5692775"/>
            <a:ext cx="8766175" cy="1077913"/>
          </a:xfrm>
        </p:spPr>
        <p:txBody>
          <a:bodyPr/>
          <a:lstStyle/>
          <a:p>
            <a:r>
              <a:rPr lang="en-GB" altLang="en-US" sz="1400" dirty="0" smtClean="0">
                <a:solidFill>
                  <a:srgbClr val="000000"/>
                </a:solidFill>
                <a:latin typeface="Arial Narrow" pitchFamily="34" charset="0"/>
                <a:ea typeface="ＭＳ Ｐゴシック" pitchFamily="34" charset="-128"/>
              </a:rPr>
              <a:t>Source: </a:t>
            </a:r>
            <a:r>
              <a:rPr lang="en-AU" altLang="en-US" sz="1400" dirty="0">
                <a:solidFill>
                  <a:srgbClr val="FF0000"/>
                </a:solidFill>
                <a:latin typeface="Arial Narrow" pitchFamily="34" charset="0"/>
                <a:ea typeface="ＭＳ Ｐゴシック" pitchFamily="34" charset="-128"/>
                <a:hlinkClick r:id="rId4"/>
              </a:rPr>
              <a:t>CDIAC</a:t>
            </a:r>
            <a:r>
              <a:rPr lang="en-US" altLang="en-US" sz="1400" dirty="0">
                <a:solidFill>
                  <a:srgbClr val="000000"/>
                </a:solidFill>
                <a:latin typeface="Arial Narrow" pitchFamily="34" charset="0"/>
                <a:ea typeface="ＭＳ Ｐゴシック" pitchFamily="34" charset="-128"/>
              </a:rPr>
              <a:t>; </a:t>
            </a:r>
            <a:r>
              <a:rPr lang="en-AU" altLang="en-US" sz="1400" dirty="0">
                <a:latin typeface="Arial Narrow" pitchFamily="34" charset="0"/>
                <a:ea typeface="ＭＳ Ｐゴシック" pitchFamily="34" charset="-128"/>
                <a:hlinkClick r:id="rId5"/>
              </a:rPr>
              <a:t>Le </a:t>
            </a:r>
            <a:r>
              <a:rPr lang="en-AU" altLang="en-US" sz="1400" dirty="0" err="1">
                <a:latin typeface="Arial Narrow" pitchFamily="34" charset="0"/>
                <a:ea typeface="ＭＳ Ｐゴシック" pitchFamily="34" charset="-128"/>
                <a:hlinkClick r:id="rId5"/>
              </a:rPr>
              <a:t>Quéré</a:t>
            </a:r>
            <a:r>
              <a:rPr lang="en-AU" altLang="en-US" sz="1400" dirty="0">
                <a:latin typeface="Arial Narrow" pitchFamily="34" charset="0"/>
                <a:ea typeface="ＭＳ Ｐゴシック" pitchFamily="34" charset="-128"/>
                <a:hlinkClick r:id="rId5"/>
              </a:rPr>
              <a:t> et al 2014</a:t>
            </a:r>
            <a:r>
              <a:rPr lang="en-US" altLang="en-US" sz="1400" dirty="0">
                <a:solidFill>
                  <a:srgbClr val="000000"/>
                </a:solidFill>
                <a:latin typeface="Arial Narrow" pitchFamily="34" charset="0"/>
                <a:ea typeface="ＭＳ Ｐゴシック" pitchFamily="34" charset="-128"/>
              </a:rPr>
              <a:t>; </a:t>
            </a:r>
            <a:r>
              <a:rPr lang="en-AU" altLang="en-US" sz="1400" dirty="0">
                <a:latin typeface="Arial Narrow" pitchFamily="34" charset="0"/>
                <a:ea typeface="ＭＳ Ｐゴシック" pitchFamily="34" charset="-128"/>
                <a:hlinkClick r:id="rId6"/>
              </a:rPr>
              <a:t>Global Carbon Budget 2014</a:t>
            </a:r>
            <a:endParaRPr lang="en-AU" altLang="en-US" sz="1400" dirty="0" smtClean="0">
              <a:latin typeface="Arial Narrow" pitchFamily="34" charset="0"/>
              <a:ea typeface="ＭＳ Ｐゴシック" pitchFamily="34" charset="-128"/>
            </a:endParaRPr>
          </a:p>
        </p:txBody>
      </p:sp>
      <p:sp>
        <p:nvSpPr>
          <p:cNvPr id="2" name="TextBox 1"/>
          <p:cNvSpPr txBox="1"/>
          <p:nvPr/>
        </p:nvSpPr>
        <p:spPr>
          <a:xfrm>
            <a:off x="6632916" y="1807698"/>
            <a:ext cx="879231" cy="646331"/>
          </a:xfrm>
          <a:prstGeom prst="rect">
            <a:avLst/>
          </a:prstGeom>
          <a:noFill/>
        </p:spPr>
        <p:txBody>
          <a:bodyPr wrap="square" rtlCol="0">
            <a:spAutoFit/>
          </a:bodyPr>
          <a:lstStyle/>
          <a:p>
            <a:r>
              <a:rPr lang="en-NZ" sz="1200" dirty="0" smtClean="0"/>
              <a:t>Per capita emissions in 2013</a:t>
            </a:r>
            <a:endParaRPr lang="en-NZ" sz="1200" dirty="0"/>
          </a:p>
        </p:txBody>
      </p:sp>
    </p:spTree>
    <p:extLst>
      <p:ext uri="{BB962C8B-B14F-4D97-AF65-F5344CB8AC3E}">
        <p14:creationId xmlns:p14="http://schemas.microsoft.com/office/powerpoint/2010/main" val="396136709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_33_Coal_Oil_Gas_Cement_3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524000"/>
            <a:ext cx="6675120" cy="4767072"/>
          </a:xfrm>
          <a:prstGeom prst="rect">
            <a:avLst/>
          </a:prstGeom>
        </p:spPr>
      </p:pic>
      <p:sp>
        <p:nvSpPr>
          <p:cNvPr id="2" name="Title 1"/>
          <p:cNvSpPr>
            <a:spLocks noGrp="1"/>
          </p:cNvSpPr>
          <p:nvPr>
            <p:ph type="title"/>
          </p:nvPr>
        </p:nvSpPr>
        <p:spPr/>
        <p:txBody>
          <a:bodyPr/>
          <a:lstStyle/>
          <a:p>
            <a:r>
              <a:rPr lang="en-GB" altLang="en-US" dirty="0">
                <a:solidFill>
                  <a:srgbClr val="000000"/>
                </a:solidFill>
                <a:ea typeface="ＭＳ Ｐゴシック" pitchFamily="34" charset="-128"/>
              </a:rPr>
              <a:t>Emissions from Coal, Oil, Gas, Cement</a:t>
            </a:r>
            <a:endParaRPr lang="en-US" dirty="0">
              <a:solidFill>
                <a:srgbClr val="000000"/>
              </a:solidFill>
            </a:endParaRPr>
          </a:p>
        </p:txBody>
      </p:sp>
      <p:sp>
        <p:nvSpPr>
          <p:cNvPr id="3" name="Text Placeholder 2"/>
          <p:cNvSpPr>
            <a:spLocks noGrp="1"/>
          </p:cNvSpPr>
          <p:nvPr>
            <p:ph type="body" sz="quarter" idx="10"/>
          </p:nvPr>
        </p:nvSpPr>
        <p:spPr/>
        <p:txBody>
          <a:bodyPr>
            <a:normAutofit/>
          </a:bodyPr>
          <a:lstStyle/>
          <a:p>
            <a:r>
              <a:rPr lang="en-GB" altLang="en-US" dirty="0">
                <a:solidFill>
                  <a:srgbClr val="000000"/>
                </a:solidFill>
                <a:ea typeface="ＭＳ Ｐゴシック" pitchFamily="34" charset="-128"/>
              </a:rPr>
              <a:t>Share of global emissions in</a:t>
            </a:r>
            <a:r>
              <a:rPr lang="en-GB" altLang="en-US" dirty="0">
                <a:ea typeface="ＭＳ Ｐゴシック" pitchFamily="34" charset="-128"/>
              </a:rPr>
              <a:t> </a:t>
            </a:r>
            <a:r>
              <a:rPr lang="en-GB" altLang="en-US" dirty="0" smtClean="0">
                <a:ea typeface="ＭＳ Ｐゴシック" pitchFamily="34" charset="-128"/>
              </a:rPr>
              <a:t>2013:</a:t>
            </a:r>
            <a:br>
              <a:rPr lang="en-GB" altLang="en-US" dirty="0" smtClean="0">
                <a:ea typeface="ＭＳ Ｐゴシック" pitchFamily="34" charset="-128"/>
              </a:rPr>
            </a:br>
            <a:r>
              <a:rPr lang="en-GB" altLang="en-US" dirty="0" smtClean="0">
                <a:ea typeface="ＭＳ Ｐゴシック" pitchFamily="34" charset="-128"/>
              </a:rPr>
              <a:t>coal </a:t>
            </a:r>
            <a:r>
              <a:rPr lang="en-GB" altLang="en-US" dirty="0">
                <a:ea typeface="ＭＳ Ｐゴシック" pitchFamily="34" charset="-128"/>
              </a:rPr>
              <a:t>(43%), oil (33%), gas (18%), cement </a:t>
            </a:r>
            <a:r>
              <a:rPr lang="en-GB" altLang="en-US" dirty="0" smtClean="0">
                <a:ea typeface="ＭＳ Ｐゴシック" pitchFamily="34" charset="-128"/>
              </a:rPr>
              <a:t>(6%), </a:t>
            </a:r>
            <a:r>
              <a:rPr lang="en-GB" altLang="en-US" dirty="0">
                <a:ea typeface="ＭＳ Ｐゴシック" pitchFamily="34" charset="-128"/>
              </a:rPr>
              <a:t>flaring (1%, not shown</a:t>
            </a:r>
            <a:r>
              <a:rPr lang="en-GB" altLang="en-US" dirty="0" smtClean="0">
                <a:ea typeface="ＭＳ Ｐゴシック" pitchFamily="34" charset="-128"/>
              </a:rPr>
              <a:t>)</a:t>
            </a:r>
            <a:endParaRPr lang="en-GB" altLang="en-US" dirty="0">
              <a:ea typeface="ＭＳ Ｐゴシック" pitchFamily="34" charset="-128"/>
            </a:endParaRPr>
          </a:p>
        </p:txBody>
      </p:sp>
      <p:sp>
        <p:nvSpPr>
          <p:cNvPr id="5" name="Text Placeholder 4"/>
          <p:cNvSpPr>
            <a:spLocks noGrp="1"/>
          </p:cNvSpPr>
          <p:nvPr>
            <p:ph type="body" sz="quarter" idx="12"/>
          </p:nvPr>
        </p:nvSpPr>
        <p:spPr/>
        <p:txBody>
          <a:bodyPr/>
          <a:lstStyle/>
          <a:p>
            <a:r>
              <a:rPr lang="en-GB" altLang="en-US" sz="1400" dirty="0" smtClean="0">
                <a:solidFill>
                  <a:srgbClr val="000000"/>
                </a:solidFill>
                <a:ea typeface="ＭＳ Ｐゴシック" pitchFamily="34" charset="-128"/>
              </a:rPr>
              <a:t>Source</a:t>
            </a:r>
            <a:r>
              <a:rPr lang="en-GB" altLang="en-US" sz="1400" dirty="0">
                <a:solidFill>
                  <a:srgbClr val="000000"/>
                </a:solidFill>
                <a:ea typeface="ＭＳ Ｐゴシック" pitchFamily="34" charset="-128"/>
              </a:rPr>
              <a:t>: </a:t>
            </a:r>
            <a:r>
              <a:rPr lang="en-AU" altLang="en-US" sz="1400" dirty="0">
                <a:solidFill>
                  <a:srgbClr val="FF0000"/>
                </a:solidFill>
                <a:latin typeface="Arial Narrow" pitchFamily="34" charset="0"/>
                <a:ea typeface="ＭＳ Ｐゴシック" pitchFamily="34" charset="-128"/>
                <a:hlinkClick r:id="rId4"/>
              </a:rPr>
              <a:t>CDIAC</a:t>
            </a:r>
            <a:r>
              <a:rPr lang="en-US" altLang="en-US" sz="1400" dirty="0">
                <a:solidFill>
                  <a:srgbClr val="000000"/>
                </a:solidFill>
                <a:latin typeface="Arial Narrow" pitchFamily="34" charset="0"/>
                <a:ea typeface="ＭＳ Ｐゴシック" pitchFamily="34" charset="-128"/>
              </a:rPr>
              <a:t>; </a:t>
            </a:r>
            <a:r>
              <a:rPr lang="en-AU" altLang="en-US" sz="1400" dirty="0">
                <a:latin typeface="Arial Narrow" pitchFamily="34" charset="0"/>
                <a:ea typeface="ＭＳ Ｐゴシック" pitchFamily="34" charset="-128"/>
                <a:hlinkClick r:id="rId5"/>
              </a:rPr>
              <a:t>Le </a:t>
            </a:r>
            <a:r>
              <a:rPr lang="en-AU" altLang="en-US" sz="1400" dirty="0" err="1">
                <a:latin typeface="Arial Narrow" pitchFamily="34" charset="0"/>
                <a:ea typeface="ＭＳ Ｐゴシック" pitchFamily="34" charset="-128"/>
                <a:hlinkClick r:id="rId5"/>
              </a:rPr>
              <a:t>Quéré</a:t>
            </a:r>
            <a:r>
              <a:rPr lang="en-AU" altLang="en-US" sz="1400" dirty="0">
                <a:latin typeface="Arial Narrow" pitchFamily="34" charset="0"/>
                <a:ea typeface="ＭＳ Ｐゴシック" pitchFamily="34" charset="-128"/>
                <a:hlinkClick r:id="rId5"/>
              </a:rPr>
              <a:t> et al 2014</a:t>
            </a:r>
            <a:r>
              <a:rPr lang="en-US" altLang="en-US" sz="1400" dirty="0">
                <a:solidFill>
                  <a:srgbClr val="000000"/>
                </a:solidFill>
                <a:latin typeface="Arial Narrow" pitchFamily="34" charset="0"/>
                <a:ea typeface="ＭＳ Ｐゴシック" pitchFamily="34" charset="-128"/>
              </a:rPr>
              <a:t>; </a:t>
            </a:r>
            <a:r>
              <a:rPr lang="en-AU" altLang="en-US" sz="1400" dirty="0">
                <a:latin typeface="Arial Narrow" pitchFamily="34" charset="0"/>
                <a:ea typeface="ＭＳ Ｐゴシック" pitchFamily="34" charset="-128"/>
                <a:hlinkClick r:id="rId6"/>
              </a:rPr>
              <a:t>Global Carbon Budget 2014</a:t>
            </a:r>
            <a:endParaRPr lang="en-AU" altLang="en-US" sz="1400" dirty="0">
              <a:ea typeface="ＭＳ Ｐゴシック" pitchFamily="34" charset="-128"/>
            </a:endParaRPr>
          </a:p>
        </p:txBody>
      </p:sp>
    </p:spTree>
    <p:extLst>
      <p:ext uri="{BB962C8B-B14F-4D97-AF65-F5344CB8AC3E}">
        <p14:creationId xmlns:p14="http://schemas.microsoft.com/office/powerpoint/2010/main" val="342648631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Narrow Bold"/>
                <a:cs typeface="Arial Narrow Bold"/>
              </a:rPr>
              <a:t>Historical Cumulative Emissions by </a:t>
            </a:r>
            <a:r>
              <a:rPr lang="en-US" dirty="0" smtClean="0">
                <a:latin typeface="Arial Narrow Bold"/>
                <a:cs typeface="Arial Narrow Bold"/>
              </a:rPr>
              <a:t>Country</a:t>
            </a:r>
            <a:endParaRPr lang="en-US" dirty="0"/>
          </a:p>
        </p:txBody>
      </p:sp>
      <p:sp>
        <p:nvSpPr>
          <p:cNvPr id="3" name="Text Placeholder 2"/>
          <p:cNvSpPr>
            <a:spLocks noGrp="1"/>
          </p:cNvSpPr>
          <p:nvPr>
            <p:ph type="body" sz="quarter" idx="10"/>
          </p:nvPr>
        </p:nvSpPr>
        <p:spPr/>
        <p:txBody>
          <a:bodyPr>
            <a:normAutofit/>
          </a:bodyPr>
          <a:lstStyle/>
          <a:p>
            <a:r>
              <a:rPr lang="en-GB" dirty="0">
                <a:solidFill>
                  <a:srgbClr val="000000"/>
                </a:solidFill>
              </a:rPr>
              <a:t>Cumulative </a:t>
            </a:r>
            <a:r>
              <a:rPr lang="en-GB" dirty="0" smtClean="0">
                <a:solidFill>
                  <a:srgbClr val="000000"/>
                </a:solidFill>
              </a:rPr>
              <a:t>emissions from fossil-fuel and cement were </a:t>
            </a:r>
            <a:r>
              <a:rPr lang="en-GB" dirty="0">
                <a:solidFill>
                  <a:srgbClr val="000000"/>
                </a:solidFill>
              </a:rPr>
              <a:t>distribute</a:t>
            </a:r>
            <a:r>
              <a:rPr lang="en-GB" dirty="0"/>
              <a:t>d </a:t>
            </a:r>
            <a:r>
              <a:rPr lang="en-GB" dirty="0" smtClean="0"/>
              <a:t>(1870</a:t>
            </a:r>
            <a:r>
              <a:rPr lang="en-GB" altLang="en-US" dirty="0" smtClean="0">
                <a:ea typeface="ＭＳ Ｐゴシック" pitchFamily="34" charset="-128"/>
              </a:rPr>
              <a:t>–</a:t>
            </a:r>
            <a:r>
              <a:rPr lang="en-GB" dirty="0" smtClean="0"/>
              <a:t>2013):</a:t>
            </a:r>
            <a:br>
              <a:rPr lang="en-GB" dirty="0" smtClean="0"/>
            </a:br>
            <a:r>
              <a:rPr lang="en-GB" dirty="0" smtClean="0"/>
              <a:t>USA </a:t>
            </a:r>
            <a:r>
              <a:rPr lang="en-GB" dirty="0"/>
              <a:t>(26%), EU28 (</a:t>
            </a:r>
            <a:r>
              <a:rPr lang="en-GB" dirty="0" smtClean="0"/>
              <a:t>23%), </a:t>
            </a:r>
            <a:r>
              <a:rPr lang="en-GB" dirty="0"/>
              <a:t>China (11%), </a:t>
            </a:r>
            <a:r>
              <a:rPr lang="en-GB" dirty="0" smtClean="0"/>
              <a:t>and India (3%) covering 63% of the total share</a:t>
            </a:r>
            <a:endParaRPr lang="en-GB" dirty="0"/>
          </a:p>
        </p:txBody>
      </p:sp>
      <p:sp>
        <p:nvSpPr>
          <p:cNvPr id="5" name="Text Placeholder 4"/>
          <p:cNvSpPr>
            <a:spLocks noGrp="1"/>
          </p:cNvSpPr>
          <p:nvPr>
            <p:ph type="body" sz="quarter" idx="12"/>
          </p:nvPr>
        </p:nvSpPr>
        <p:spPr/>
        <p:txBody>
          <a:bodyPr/>
          <a:lstStyle/>
          <a:p>
            <a:r>
              <a:rPr lang="en-GB" sz="1600" dirty="0"/>
              <a:t>Cumulative emissions (</a:t>
            </a:r>
            <a:r>
              <a:rPr lang="en-GB" sz="1600" dirty="0" smtClean="0"/>
              <a:t>1990</a:t>
            </a:r>
            <a:r>
              <a:rPr lang="en-GB" altLang="en-US" sz="1600" dirty="0" smtClean="0">
                <a:ea typeface="ＭＳ Ｐゴシック" pitchFamily="34" charset="-128"/>
              </a:rPr>
              <a:t>–</a:t>
            </a:r>
            <a:r>
              <a:rPr lang="en-GB" sz="1600" dirty="0" smtClean="0"/>
              <a:t>2013) </a:t>
            </a:r>
            <a:r>
              <a:rPr lang="en-GB" sz="1600" dirty="0"/>
              <a:t>were distributed USA (20%), China (20%), EU28 (</a:t>
            </a:r>
            <a:r>
              <a:rPr lang="en-GB" sz="1600" dirty="0" smtClean="0"/>
              <a:t>14%), India </a:t>
            </a:r>
            <a:r>
              <a:rPr lang="en-GB" sz="1600" dirty="0"/>
              <a:t>(5</a:t>
            </a:r>
            <a:r>
              <a:rPr lang="en-GB" sz="1600" dirty="0" smtClean="0"/>
              <a:t>%)</a:t>
            </a:r>
            <a:br>
              <a:rPr lang="en-GB" sz="1600" dirty="0" smtClean="0"/>
            </a:br>
            <a:r>
              <a:rPr lang="en-GB" sz="1600" dirty="0" smtClean="0"/>
              <a:t>‘Other’ includes all other countries along with bunker fuels and statistical differences</a:t>
            </a:r>
            <a:br>
              <a:rPr lang="en-GB" sz="1600" dirty="0" smtClean="0"/>
            </a:br>
            <a:r>
              <a:rPr lang="en-GB" altLang="en-US" sz="1400" dirty="0" smtClean="0">
                <a:solidFill>
                  <a:srgbClr val="000000"/>
                </a:solidFill>
                <a:ea typeface="ＭＳ Ｐゴシック" pitchFamily="34" charset="-128"/>
              </a:rPr>
              <a:t>Source</a:t>
            </a:r>
            <a:r>
              <a:rPr lang="en-GB" altLang="en-US" sz="1400" dirty="0">
                <a:solidFill>
                  <a:srgbClr val="000000"/>
                </a:solidFill>
                <a:ea typeface="ＭＳ Ｐゴシック" pitchFamily="34" charset="-128"/>
              </a:rPr>
              <a:t>: </a:t>
            </a:r>
            <a:r>
              <a:rPr lang="en-AU" altLang="en-US" sz="1400" dirty="0">
                <a:solidFill>
                  <a:srgbClr val="FF0000"/>
                </a:solidFill>
                <a:latin typeface="Arial Narrow" pitchFamily="34" charset="0"/>
                <a:ea typeface="ＭＳ Ｐゴシック" pitchFamily="34" charset="-128"/>
                <a:hlinkClick r:id="rId3"/>
              </a:rPr>
              <a:t>CDIAC</a:t>
            </a:r>
            <a:r>
              <a:rPr lang="en-US" altLang="en-US" sz="1400" dirty="0">
                <a:solidFill>
                  <a:srgbClr val="000000"/>
                </a:solidFill>
                <a:latin typeface="Arial Narrow" pitchFamily="34" charset="0"/>
                <a:ea typeface="ＭＳ Ｐゴシック" pitchFamily="34" charset="-128"/>
              </a:rPr>
              <a:t>; </a:t>
            </a:r>
            <a:r>
              <a:rPr lang="en-AU" altLang="en-US" sz="1400" dirty="0">
                <a:latin typeface="Arial Narrow" pitchFamily="34" charset="0"/>
                <a:ea typeface="ＭＳ Ｐゴシック" pitchFamily="34" charset="-128"/>
                <a:hlinkClick r:id="rId4"/>
              </a:rPr>
              <a:t>Le </a:t>
            </a:r>
            <a:r>
              <a:rPr lang="en-AU" altLang="en-US" sz="1400" dirty="0" err="1">
                <a:latin typeface="Arial Narrow" pitchFamily="34" charset="0"/>
                <a:ea typeface="ＭＳ Ｐゴシック" pitchFamily="34" charset="-128"/>
                <a:hlinkClick r:id="rId4"/>
              </a:rPr>
              <a:t>Quéré</a:t>
            </a:r>
            <a:r>
              <a:rPr lang="en-AU" altLang="en-US" sz="1400" dirty="0">
                <a:latin typeface="Arial Narrow" pitchFamily="34" charset="0"/>
                <a:ea typeface="ＭＳ Ｐゴシック" pitchFamily="34" charset="-128"/>
                <a:hlinkClick r:id="rId4"/>
              </a:rPr>
              <a:t> et al 2014</a:t>
            </a:r>
            <a:r>
              <a:rPr lang="en-US" altLang="en-US" sz="1400" dirty="0">
                <a:solidFill>
                  <a:srgbClr val="000000"/>
                </a:solidFill>
                <a:latin typeface="Arial Narrow" pitchFamily="34" charset="0"/>
                <a:ea typeface="ＭＳ Ｐゴシック" pitchFamily="34" charset="-128"/>
              </a:rPr>
              <a:t>; </a:t>
            </a:r>
            <a:r>
              <a:rPr lang="en-AU" altLang="en-US" sz="1400" dirty="0">
                <a:latin typeface="Arial Narrow" pitchFamily="34" charset="0"/>
                <a:ea typeface="ＭＳ Ｐゴシック" pitchFamily="34" charset="-128"/>
                <a:hlinkClick r:id="rId5"/>
              </a:rPr>
              <a:t>Global Carbon Budget 2014</a:t>
            </a:r>
            <a:endParaRPr lang="en-AU" altLang="en-US" sz="1400" dirty="0">
              <a:ea typeface="ＭＳ Ｐゴシック" pitchFamily="34" charset="-128"/>
            </a:endParaRPr>
          </a:p>
        </p:txBody>
      </p:sp>
      <p:pic>
        <p:nvPicPr>
          <p:cNvPr id="6" name="Picture Placeholder 5"/>
          <p:cNvPicPr>
            <a:picLocks noGrp="1" noChangeAspect="1"/>
          </p:cNvPicPr>
          <p:nvPr>
            <p:ph type="pic" sz="quarter" idx="11"/>
          </p:nvPr>
        </p:nvPicPr>
        <p:blipFill rotWithShape="1">
          <a:blip r:embed="rId6">
            <a:extLst>
              <a:ext uri="{28A0092B-C50C-407E-A947-70E740481C1C}">
                <a14:useLocalDpi xmlns:a14="http://schemas.microsoft.com/office/drawing/2010/main" val="0"/>
              </a:ext>
            </a:extLst>
          </a:blip>
          <a:srcRect l="-11652" r="-11652"/>
          <a:stretch/>
        </p:blipFill>
        <p:spPr/>
      </p:pic>
    </p:spTree>
    <p:extLst>
      <p:ext uri="{BB962C8B-B14F-4D97-AF65-F5344CB8AC3E}">
        <p14:creationId xmlns:p14="http://schemas.microsoft.com/office/powerpoint/2010/main" val="63720487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Narrow Bold"/>
                <a:cs typeface="Arial Narrow Bold"/>
              </a:rPr>
              <a:t>Major Flows from Production to </a:t>
            </a:r>
            <a:r>
              <a:rPr lang="en-US" dirty="0" smtClean="0">
                <a:latin typeface="Arial Narrow Bold"/>
                <a:cs typeface="Arial Narrow Bold"/>
              </a:rPr>
              <a:t>Consumption</a:t>
            </a:r>
            <a:endParaRPr lang="en-US" dirty="0"/>
          </a:p>
        </p:txBody>
      </p:sp>
      <p:sp>
        <p:nvSpPr>
          <p:cNvPr id="3" name="Text Placeholder 2"/>
          <p:cNvSpPr>
            <a:spLocks noGrp="1"/>
          </p:cNvSpPr>
          <p:nvPr>
            <p:ph type="body" sz="quarter" idx="10"/>
          </p:nvPr>
        </p:nvSpPr>
        <p:spPr/>
        <p:txBody>
          <a:bodyPr>
            <a:normAutofit/>
          </a:bodyPr>
          <a:lstStyle/>
          <a:p>
            <a:r>
              <a:rPr lang="en-GB" altLang="en-US" dirty="0">
                <a:solidFill>
                  <a:srgbClr val="000000"/>
                </a:solidFill>
                <a:ea typeface="ＭＳ Ｐゴシック" pitchFamily="34" charset="-128"/>
              </a:rPr>
              <a:t>Start of Arrow: fossil-fuel </a:t>
            </a:r>
            <a:r>
              <a:rPr lang="en-GB" altLang="en-US" dirty="0" smtClean="0">
                <a:solidFill>
                  <a:srgbClr val="000000"/>
                </a:solidFill>
                <a:ea typeface="ＭＳ Ｐゴシック" pitchFamily="34" charset="-128"/>
              </a:rPr>
              <a:t>combustion</a:t>
            </a:r>
            <a:br>
              <a:rPr lang="en-GB" altLang="en-US" dirty="0" smtClean="0">
                <a:solidFill>
                  <a:srgbClr val="000000"/>
                </a:solidFill>
                <a:ea typeface="ＭＳ Ｐゴシック" pitchFamily="34" charset="-128"/>
              </a:rPr>
            </a:br>
            <a:r>
              <a:rPr lang="en-GB" altLang="en-US" dirty="0" smtClean="0">
                <a:solidFill>
                  <a:srgbClr val="000000"/>
                </a:solidFill>
                <a:ea typeface="ＭＳ Ｐゴシック" pitchFamily="34" charset="-128"/>
              </a:rPr>
              <a:t>End </a:t>
            </a:r>
            <a:r>
              <a:rPr lang="en-GB" altLang="en-US" dirty="0">
                <a:solidFill>
                  <a:srgbClr val="000000"/>
                </a:solidFill>
                <a:ea typeface="ＭＳ Ｐゴシック" pitchFamily="34" charset="-128"/>
              </a:rPr>
              <a:t>of arrow: goods and services </a:t>
            </a:r>
            <a:r>
              <a:rPr lang="en-GB" altLang="en-US" dirty="0" smtClean="0">
                <a:solidFill>
                  <a:srgbClr val="000000"/>
                </a:solidFill>
                <a:ea typeface="ＭＳ Ｐゴシック" pitchFamily="34" charset="-128"/>
              </a:rPr>
              <a:t>consumption</a:t>
            </a:r>
            <a:endParaRPr lang="en-GB" altLang="en-US" dirty="0">
              <a:solidFill>
                <a:srgbClr val="000000"/>
              </a:solidFill>
              <a:ea typeface="ＭＳ Ｐゴシック" pitchFamily="34" charset="-128"/>
            </a:endParaRPr>
          </a:p>
        </p:txBody>
      </p:sp>
      <p:sp>
        <p:nvSpPr>
          <p:cNvPr id="5" name="Text Placeholder 4"/>
          <p:cNvSpPr>
            <a:spLocks noGrp="1"/>
          </p:cNvSpPr>
          <p:nvPr>
            <p:ph type="body" sz="quarter" idx="12"/>
          </p:nvPr>
        </p:nvSpPr>
        <p:spPr/>
        <p:txBody>
          <a:bodyPr/>
          <a:lstStyle/>
          <a:p>
            <a:pPr>
              <a:spcBef>
                <a:spcPts val="1200"/>
              </a:spcBef>
            </a:pPr>
            <a:r>
              <a:rPr lang="nb-NO" altLang="en-US" sz="1600" dirty="0">
                <a:solidFill>
                  <a:srgbClr val="000000"/>
                </a:solidFill>
                <a:ea typeface="ＭＳ Ｐゴシック" pitchFamily="34" charset="-128"/>
              </a:rPr>
              <a:t>Values for 2007. </a:t>
            </a:r>
            <a:r>
              <a:rPr lang="en-GB" altLang="en-US" sz="1600" dirty="0" smtClean="0">
                <a:solidFill>
                  <a:srgbClr val="000000"/>
                </a:solidFill>
                <a:ea typeface="ＭＳ Ｐゴシック" pitchFamily="34" charset="-128"/>
              </a:rPr>
              <a:t>EU </a:t>
            </a:r>
            <a:r>
              <a:rPr lang="en-GB" altLang="en-US" sz="1600" dirty="0">
                <a:solidFill>
                  <a:srgbClr val="000000"/>
                </a:solidFill>
                <a:ea typeface="ＭＳ Ｐゴシック" pitchFamily="34" charset="-128"/>
              </a:rPr>
              <a:t>is treated as one region. </a:t>
            </a:r>
            <a:r>
              <a:rPr lang="nb-NO" altLang="en-US" sz="1600" dirty="0">
                <a:solidFill>
                  <a:srgbClr val="000000"/>
                </a:solidFill>
                <a:ea typeface="ＭＳ Ｐゴシック" pitchFamily="34" charset="-128"/>
              </a:rPr>
              <a:t>Units: </a:t>
            </a:r>
            <a:r>
              <a:rPr lang="nb-NO" altLang="en-US" sz="1600" dirty="0" smtClean="0">
                <a:solidFill>
                  <a:srgbClr val="000000"/>
                </a:solidFill>
                <a:ea typeface="ＭＳ Ｐゴシック" pitchFamily="34" charset="-128"/>
              </a:rPr>
              <a:t>MtCO</a:t>
            </a:r>
            <a:r>
              <a:rPr lang="nb-NO" altLang="en-US" sz="1600" baseline="-25000" dirty="0" smtClean="0">
                <a:solidFill>
                  <a:srgbClr val="000000"/>
                </a:solidFill>
                <a:ea typeface="ＭＳ Ｐゴシック" pitchFamily="34" charset="-128"/>
              </a:rPr>
              <a:t>2</a:t>
            </a:r>
            <a:br>
              <a:rPr lang="nb-NO" altLang="en-US" sz="1600" baseline="-25000" dirty="0" smtClean="0">
                <a:solidFill>
                  <a:srgbClr val="000000"/>
                </a:solidFill>
                <a:ea typeface="ＭＳ Ｐゴシック" pitchFamily="34" charset="-128"/>
              </a:rPr>
            </a:br>
            <a:r>
              <a:rPr lang="nb-NO" altLang="en-US" sz="1400" dirty="0" smtClean="0">
                <a:solidFill>
                  <a:srgbClr val="000000"/>
                </a:solidFill>
                <a:ea typeface="ＭＳ Ｐゴシック" pitchFamily="34" charset="-128"/>
              </a:rPr>
              <a:t>Source</a:t>
            </a:r>
            <a:r>
              <a:rPr lang="nb-NO" altLang="en-US" sz="1400" dirty="0">
                <a:solidFill>
                  <a:srgbClr val="000000"/>
                </a:solidFill>
                <a:ea typeface="ＭＳ Ｐゴシック" pitchFamily="34" charset="-128"/>
              </a:rPr>
              <a:t>: </a:t>
            </a:r>
            <a:r>
              <a:rPr lang="nb-NO" altLang="en-US" sz="1400" dirty="0">
                <a:solidFill>
                  <a:srgbClr val="000000"/>
                </a:solidFill>
                <a:ea typeface="ＭＳ Ｐゴシック" pitchFamily="34" charset="-128"/>
                <a:hlinkClick r:id="rId3"/>
              </a:rPr>
              <a:t>Peters et al </a:t>
            </a:r>
            <a:r>
              <a:rPr lang="nb-NO" altLang="en-US" sz="1400" dirty="0" smtClean="0">
                <a:solidFill>
                  <a:srgbClr val="000000"/>
                </a:solidFill>
                <a:ea typeface="ＭＳ Ｐゴシック" pitchFamily="34" charset="-128"/>
                <a:hlinkClick r:id="rId3"/>
              </a:rPr>
              <a:t>2012</a:t>
            </a:r>
            <a:endParaRPr lang="en-GB" altLang="en-US" sz="1400" dirty="0">
              <a:solidFill>
                <a:srgbClr val="000000"/>
              </a:solidFill>
              <a:ea typeface="ＭＳ Ｐゴシック" pitchFamily="34" charset="-128"/>
            </a:endParaRPr>
          </a:p>
        </p:txBody>
      </p:sp>
      <p:pic>
        <p:nvPicPr>
          <p:cNvPr id="6" name="Picture Placeholder 5"/>
          <p:cNvPicPr>
            <a:picLocks noGrp="1" noChangeAspect="1"/>
          </p:cNvPicPr>
          <p:nvPr>
            <p:ph type="pic" sz="quarter" idx="11"/>
          </p:nvPr>
        </p:nvPicPr>
        <p:blipFill rotWithShape="1">
          <a:blip r:embed="rId4">
            <a:extLst>
              <a:ext uri="{28A0092B-C50C-407E-A947-70E740481C1C}">
                <a14:useLocalDpi xmlns:a14="http://schemas.microsoft.com/office/drawing/2010/main" val="0"/>
              </a:ext>
            </a:extLst>
          </a:blip>
          <a:srcRect t="-2799" b="-2799"/>
          <a:stretch/>
        </p:blipFill>
        <p:spPr/>
      </p:pic>
    </p:spTree>
    <p:extLst>
      <p:ext uri="{BB962C8B-B14F-4D97-AF65-F5344CB8AC3E}">
        <p14:creationId xmlns:p14="http://schemas.microsoft.com/office/powerpoint/2010/main" val="180753380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Total Global Emissions by Source</a:t>
            </a:r>
            <a:endParaRPr lang="en-GB" dirty="0"/>
          </a:p>
        </p:txBody>
      </p:sp>
      <p:sp>
        <p:nvSpPr>
          <p:cNvPr id="4" name="Text Placeholder 3"/>
          <p:cNvSpPr>
            <a:spLocks noGrp="1"/>
          </p:cNvSpPr>
          <p:nvPr>
            <p:ph type="body" sz="quarter" idx="10"/>
          </p:nvPr>
        </p:nvSpPr>
        <p:spPr/>
        <p:txBody>
          <a:bodyPr>
            <a:normAutofit/>
          </a:bodyPr>
          <a:lstStyle/>
          <a:p>
            <a:r>
              <a:rPr lang="en-GB" dirty="0" smtClean="0"/>
              <a:t>Land-use change was the dominant source of annual CO</a:t>
            </a:r>
            <a:r>
              <a:rPr lang="en-GB" baseline="-25000" dirty="0" smtClean="0"/>
              <a:t>2</a:t>
            </a:r>
            <a:r>
              <a:rPr lang="en-GB" dirty="0" smtClean="0"/>
              <a:t> emissions until around 1950</a:t>
            </a:r>
            <a:br>
              <a:rPr lang="en-GB" dirty="0" smtClean="0"/>
            </a:br>
            <a:r>
              <a:rPr lang="en-GB" dirty="0" smtClean="0">
                <a:solidFill>
                  <a:srgbClr val="000000"/>
                </a:solidFill>
              </a:rPr>
              <a:t>Coal consumption continues to grow strongly </a:t>
            </a:r>
            <a:endParaRPr lang="en-GB" dirty="0"/>
          </a:p>
        </p:txBody>
      </p:sp>
      <p:sp>
        <p:nvSpPr>
          <p:cNvPr id="5" name="Text Placeholder 4"/>
          <p:cNvSpPr>
            <a:spLocks noGrp="1"/>
          </p:cNvSpPr>
          <p:nvPr>
            <p:ph type="body" sz="quarter" idx="12"/>
          </p:nvPr>
        </p:nvSpPr>
        <p:spPr/>
        <p:txBody>
          <a:bodyPr/>
          <a:lstStyle/>
          <a:p>
            <a:pPr>
              <a:spcBef>
                <a:spcPct val="0"/>
              </a:spcBef>
            </a:pPr>
            <a:r>
              <a:rPr lang="en-GB" sz="1600" dirty="0">
                <a:solidFill>
                  <a:srgbClr val="000000"/>
                </a:solidFill>
              </a:rPr>
              <a:t>Others: Emissions from cement production and gas </a:t>
            </a:r>
            <a:r>
              <a:rPr lang="en-GB" sz="1600" dirty="0" smtClean="0">
                <a:solidFill>
                  <a:srgbClr val="000000"/>
                </a:solidFill>
              </a:rPr>
              <a:t>flaring</a:t>
            </a:r>
            <a:br>
              <a:rPr lang="en-GB" sz="1600" dirty="0" smtClean="0">
                <a:solidFill>
                  <a:srgbClr val="000000"/>
                </a:solidFill>
              </a:rPr>
            </a:br>
            <a:r>
              <a:rPr lang="en-GB" altLang="en-US" sz="1400" dirty="0" smtClean="0">
                <a:solidFill>
                  <a:srgbClr val="000000"/>
                </a:solidFill>
                <a:ea typeface="ＭＳ Ｐゴシック" pitchFamily="34" charset="-128"/>
              </a:rPr>
              <a:t>Source</a:t>
            </a:r>
            <a:r>
              <a:rPr lang="en-GB" altLang="en-US" sz="1400" dirty="0">
                <a:solidFill>
                  <a:srgbClr val="000000"/>
                </a:solidFill>
                <a:ea typeface="ＭＳ Ｐゴシック" pitchFamily="34" charset="-128"/>
              </a:rPr>
              <a:t>: </a:t>
            </a:r>
            <a:r>
              <a:rPr lang="en-AU" altLang="en-US" sz="1400" dirty="0">
                <a:solidFill>
                  <a:srgbClr val="FF0000"/>
                </a:solidFill>
                <a:latin typeface="Arial Narrow" pitchFamily="34" charset="0"/>
                <a:ea typeface="ＭＳ Ｐゴシック" pitchFamily="34" charset="-128"/>
                <a:hlinkClick r:id="rId3"/>
              </a:rPr>
              <a:t>CDIAC</a:t>
            </a:r>
            <a:r>
              <a:rPr lang="en-US" altLang="en-US" sz="1400" dirty="0">
                <a:solidFill>
                  <a:srgbClr val="000000"/>
                </a:solidFill>
                <a:latin typeface="Arial Narrow" pitchFamily="34" charset="0"/>
                <a:ea typeface="ＭＳ Ｐゴシック" pitchFamily="34" charset="-128"/>
              </a:rPr>
              <a:t>; </a:t>
            </a:r>
            <a:r>
              <a:rPr lang="en-GB" altLang="en-US" sz="1400" dirty="0" smtClean="0">
                <a:solidFill>
                  <a:srgbClr val="000000"/>
                </a:solidFill>
                <a:ea typeface="ＭＳ Ｐゴシック" pitchFamily="34" charset="-128"/>
                <a:hlinkClick r:id="rId4"/>
              </a:rPr>
              <a:t>Houghton et al 2012</a:t>
            </a:r>
            <a:r>
              <a:rPr lang="en-GB" altLang="en-US" sz="1400" dirty="0" smtClean="0">
                <a:solidFill>
                  <a:srgbClr val="000000"/>
                </a:solidFill>
                <a:ea typeface="ＭＳ Ｐゴシック" pitchFamily="34" charset="-128"/>
              </a:rPr>
              <a:t>; </a:t>
            </a:r>
            <a:r>
              <a:rPr lang="en-GB" altLang="en-US" sz="1400" dirty="0" err="1" smtClean="0">
                <a:solidFill>
                  <a:srgbClr val="000000"/>
                </a:solidFill>
                <a:ea typeface="ＭＳ Ｐゴシック" pitchFamily="34" charset="-128"/>
                <a:hlinkClick r:id="rId5"/>
              </a:rPr>
              <a:t>Giglio</a:t>
            </a:r>
            <a:r>
              <a:rPr lang="en-GB" altLang="en-US" sz="1400" dirty="0" smtClean="0">
                <a:solidFill>
                  <a:srgbClr val="000000"/>
                </a:solidFill>
                <a:ea typeface="ＭＳ Ｐゴシック" pitchFamily="34" charset="-128"/>
                <a:hlinkClick r:id="rId5"/>
              </a:rPr>
              <a:t> </a:t>
            </a:r>
            <a:r>
              <a:rPr lang="en-GB" altLang="en-US" sz="1400" dirty="0">
                <a:solidFill>
                  <a:srgbClr val="000000"/>
                </a:solidFill>
                <a:ea typeface="ＭＳ Ｐゴシック" pitchFamily="34" charset="-128"/>
                <a:hlinkClick r:id="rId5"/>
              </a:rPr>
              <a:t>et al 2013</a:t>
            </a:r>
            <a:r>
              <a:rPr lang="en-GB" altLang="en-US" sz="1400" dirty="0">
                <a:solidFill>
                  <a:srgbClr val="000000"/>
                </a:solidFill>
                <a:ea typeface="ＭＳ Ｐゴシック" pitchFamily="34" charset="-128"/>
              </a:rPr>
              <a:t>; </a:t>
            </a:r>
            <a:r>
              <a:rPr lang="en-AU" altLang="en-US" sz="1400" dirty="0">
                <a:latin typeface="Arial Narrow" pitchFamily="34" charset="0"/>
                <a:ea typeface="ＭＳ Ｐゴシック" pitchFamily="34" charset="-128"/>
                <a:hlinkClick r:id="rId6"/>
              </a:rPr>
              <a:t>Le </a:t>
            </a:r>
            <a:r>
              <a:rPr lang="en-AU" altLang="en-US" sz="1400" dirty="0" err="1">
                <a:latin typeface="Arial Narrow" pitchFamily="34" charset="0"/>
                <a:ea typeface="ＭＳ Ｐゴシック" pitchFamily="34" charset="-128"/>
                <a:hlinkClick r:id="rId6"/>
              </a:rPr>
              <a:t>Quéré</a:t>
            </a:r>
            <a:r>
              <a:rPr lang="en-AU" altLang="en-US" sz="1400" dirty="0">
                <a:latin typeface="Arial Narrow" pitchFamily="34" charset="0"/>
                <a:ea typeface="ＭＳ Ｐゴシック" pitchFamily="34" charset="-128"/>
                <a:hlinkClick r:id="rId6"/>
              </a:rPr>
              <a:t> et al 2014</a:t>
            </a:r>
            <a:r>
              <a:rPr lang="en-US" altLang="en-US" sz="1400" dirty="0">
                <a:solidFill>
                  <a:srgbClr val="000000"/>
                </a:solidFill>
                <a:latin typeface="Arial Narrow" pitchFamily="34" charset="0"/>
                <a:ea typeface="ＭＳ Ｐゴシック" pitchFamily="34" charset="-128"/>
              </a:rPr>
              <a:t>; </a:t>
            </a:r>
            <a:r>
              <a:rPr lang="en-AU" altLang="en-US" sz="1400" dirty="0">
                <a:latin typeface="Arial Narrow" pitchFamily="34" charset="0"/>
                <a:ea typeface="ＭＳ Ｐゴシック" pitchFamily="34" charset="-128"/>
                <a:hlinkClick r:id="rId7"/>
              </a:rPr>
              <a:t>Global Carbon Budget 2014</a:t>
            </a:r>
            <a:endParaRPr lang="en-AU" altLang="en-US" sz="1400" dirty="0">
              <a:ea typeface="ＭＳ Ｐゴシック" pitchFamily="34" charset="-128"/>
            </a:endParaRPr>
          </a:p>
        </p:txBody>
      </p:sp>
      <p:pic>
        <p:nvPicPr>
          <p:cNvPr id="7" name="Picture 6" descr="fig_49_Total_Emissions_by_source_300.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5400" y="1481328"/>
            <a:ext cx="6675120" cy="4767072"/>
          </a:xfrm>
          <a:prstGeom prst="rect">
            <a:avLst/>
          </a:prstGeom>
        </p:spPr>
      </p:pic>
    </p:spTree>
    <p:extLst>
      <p:ext uri="{BB962C8B-B14F-4D97-AF65-F5344CB8AC3E}">
        <p14:creationId xmlns:p14="http://schemas.microsoft.com/office/powerpoint/2010/main" val="18102598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3-30 at 9.56.2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226"/>
            <a:ext cx="8487833" cy="6858000"/>
          </a:xfrm>
          <a:prstGeom prst="rect">
            <a:avLst/>
          </a:prstGeom>
        </p:spPr>
      </p:pic>
    </p:spTree>
    <p:extLst>
      <p:ext uri="{BB962C8B-B14F-4D97-AF65-F5344CB8AC3E}">
        <p14:creationId xmlns:p14="http://schemas.microsoft.com/office/powerpoint/2010/main" val="895685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5"/>
          <p:cNvSpPr>
            <a:spLocks noGrp="1"/>
          </p:cNvSpPr>
          <p:nvPr>
            <p:ph type="title"/>
          </p:nvPr>
        </p:nvSpPr>
        <p:spPr>
          <a:xfrm>
            <a:off x="1855788" y="119063"/>
            <a:ext cx="7288212" cy="508000"/>
          </a:xfrm>
        </p:spPr>
        <p:txBody>
          <a:bodyPr/>
          <a:lstStyle/>
          <a:p>
            <a:pPr eaLnBrk="1" hangingPunct="1"/>
            <a:endParaRPr lang="en-US">
              <a:latin typeface="Arial Narrow" charset="0"/>
              <a:cs typeface="Arial Narrow" charset="0"/>
            </a:endParaRPr>
          </a:p>
        </p:txBody>
      </p:sp>
      <p:sp>
        <p:nvSpPr>
          <p:cNvPr id="15362" name="Text Placeholder 2"/>
          <p:cNvSpPr txBox="1">
            <a:spLocks/>
          </p:cNvSpPr>
          <p:nvPr/>
        </p:nvSpPr>
        <p:spPr bwMode="auto">
          <a:xfrm>
            <a:off x="566738" y="1143000"/>
            <a:ext cx="7832725" cy="3022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2800" b="1">
                <a:latin typeface="Arial Narrow" charset="0"/>
                <a:cs typeface="Arial Narrow" charset="0"/>
              </a:rPr>
              <a:t>All the data is shown in GtC</a:t>
            </a:r>
          </a:p>
          <a:p>
            <a:pPr algn="ctr" eaLnBrk="1" hangingPunct="1"/>
            <a:endParaRPr lang="en-GB" sz="2800">
              <a:latin typeface="Arial Narrow" charset="0"/>
              <a:cs typeface="Arial Narrow" charset="0"/>
            </a:endParaRPr>
          </a:p>
          <a:p>
            <a:pPr algn="ctr" eaLnBrk="1" hangingPunct="1"/>
            <a:r>
              <a:rPr lang="en-GB" sz="2200">
                <a:latin typeface="Arial Narrow" charset="0"/>
                <a:cs typeface="Arial Narrow" charset="0"/>
              </a:rPr>
              <a:t>1 Gigatonne (Gt) = 1 billion tonnes = 1×10</a:t>
            </a:r>
            <a:r>
              <a:rPr lang="en-GB" sz="2200" baseline="30000">
                <a:latin typeface="Arial Narrow" charset="0"/>
                <a:cs typeface="Arial Narrow" charset="0"/>
              </a:rPr>
              <a:t>15</a:t>
            </a:r>
            <a:r>
              <a:rPr lang="en-GB" sz="2200">
                <a:latin typeface="Arial Narrow" charset="0"/>
                <a:cs typeface="Arial Narrow" charset="0"/>
              </a:rPr>
              <a:t>g = 1 Petagram (Pg)</a:t>
            </a:r>
          </a:p>
          <a:p>
            <a:pPr algn="ctr" eaLnBrk="1" hangingPunct="1"/>
            <a:endParaRPr lang="en-GB" sz="2200">
              <a:latin typeface="Arial Narrow" charset="0"/>
              <a:cs typeface="Arial Narrow" charset="0"/>
            </a:endParaRPr>
          </a:p>
          <a:p>
            <a:pPr algn="ctr" eaLnBrk="1" hangingPunct="1"/>
            <a:r>
              <a:rPr lang="en-GB" sz="2200">
                <a:latin typeface="Arial Narrow" charset="0"/>
                <a:cs typeface="Arial Narrow" charset="0"/>
              </a:rPr>
              <a:t>1 kg carbon (C) = 3.664 kg carbon dioxide (CO</a:t>
            </a:r>
            <a:r>
              <a:rPr lang="en-GB" sz="2200" baseline="-25000">
                <a:latin typeface="Arial Narrow" charset="0"/>
                <a:cs typeface="Arial Narrow" charset="0"/>
              </a:rPr>
              <a:t>2</a:t>
            </a:r>
            <a:r>
              <a:rPr lang="en-GB" sz="2200">
                <a:latin typeface="Arial Narrow" charset="0"/>
                <a:cs typeface="Arial Narrow" charset="0"/>
              </a:rPr>
              <a:t>)</a:t>
            </a:r>
          </a:p>
          <a:p>
            <a:pPr algn="ctr" eaLnBrk="1" hangingPunct="1"/>
            <a:endParaRPr lang="en-GB" sz="2200">
              <a:latin typeface="Arial Narrow" charset="0"/>
              <a:cs typeface="Arial Narrow" charset="0"/>
            </a:endParaRPr>
          </a:p>
          <a:p>
            <a:pPr algn="ctr" eaLnBrk="1" hangingPunct="1"/>
            <a:r>
              <a:rPr lang="en-GB" sz="2200">
                <a:latin typeface="Arial Narrow" charset="0"/>
                <a:cs typeface="Arial Narrow" charset="0"/>
              </a:rPr>
              <a:t>1 GtC = 3.664 billion tonnes CO</a:t>
            </a:r>
            <a:r>
              <a:rPr lang="en-GB" sz="2200" baseline="-25000">
                <a:latin typeface="Arial Narrow" charset="0"/>
                <a:cs typeface="Arial Narrow" charset="0"/>
              </a:rPr>
              <a:t>2 </a:t>
            </a:r>
            <a:r>
              <a:rPr lang="en-GB" sz="2200">
                <a:latin typeface="Arial Narrow" charset="0"/>
                <a:cs typeface="Arial Narrow" charset="0"/>
              </a:rPr>
              <a:t>= 3.664 GtCO</a:t>
            </a:r>
            <a:r>
              <a:rPr lang="en-GB" sz="2200" baseline="-25000">
                <a:latin typeface="Arial Narrow" charset="0"/>
                <a:cs typeface="Arial Narrow" charset="0"/>
              </a:rPr>
              <a:t>2</a:t>
            </a:r>
            <a:endParaRPr lang="en-GB" sz="2200">
              <a:latin typeface="Arial Narrow" charset="0"/>
              <a:cs typeface="Arial Narrow" charset="0"/>
            </a:endParaRPr>
          </a:p>
          <a:p>
            <a:pPr algn="ctr" eaLnBrk="1" hangingPunct="1"/>
            <a:endParaRPr lang="en-GB" sz="2800" b="1">
              <a:latin typeface="Arial Narrow" charset="0"/>
              <a:cs typeface="Arial Narrow" charset="0"/>
            </a:endParaRPr>
          </a:p>
          <a:p>
            <a:pPr algn="ctr" eaLnBrk="1" hangingPunct="1"/>
            <a:endParaRPr lang="en-GB" sz="2800" b="1">
              <a:latin typeface="Arial Narrow" charset="0"/>
              <a:cs typeface="Arial Narrow" charset="0"/>
            </a:endParaRPr>
          </a:p>
        </p:txBody>
      </p:sp>
      <p:sp>
        <p:nvSpPr>
          <p:cNvPr id="15363" name="Rectangle 7"/>
          <p:cNvSpPr>
            <a:spLocks noChangeArrowheads="1"/>
          </p:cNvSpPr>
          <p:nvPr/>
        </p:nvSpPr>
        <p:spPr bwMode="auto">
          <a:xfrm>
            <a:off x="566738" y="4646613"/>
            <a:ext cx="7832725" cy="1754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en-GB" sz="2800" b="1">
                <a:latin typeface="Arial Narrow" charset="0"/>
                <a:cs typeface="Arial Narrow" charset="0"/>
              </a:rPr>
              <a:t>Disclaimer</a:t>
            </a:r>
          </a:p>
          <a:p>
            <a:pPr algn="ctr"/>
            <a:r>
              <a:rPr lang="en-GB" sz="1600">
                <a:latin typeface="Arial Narrow" charset="0"/>
                <a:cs typeface="Arial Narrow" charset="0"/>
              </a:rPr>
              <a:t>The Global Carbon Budget and the information presented here are intended for those interested in learning about the carbon cycle, and how human activities are changing it. The information contained herein is provided as a public service, with the understanding that the Global Carbon Project team make no warranties, either expressed or implied, concerning the accuracy, completeness, reliability, or suitability of the information.</a:t>
            </a:r>
            <a:endParaRPr lang="nb-NO" sz="1600">
              <a:latin typeface="Arial Narrow" charset="0"/>
              <a:cs typeface="Arial Narrow" charset="0"/>
            </a:endParaRPr>
          </a:p>
        </p:txBody>
      </p:sp>
    </p:spTree>
    <p:extLst>
      <p:ext uri="{BB962C8B-B14F-4D97-AF65-F5344CB8AC3E}">
        <p14:creationId xmlns:p14="http://schemas.microsoft.com/office/powerpoint/2010/main" val="7136134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304800" y="0"/>
            <a:ext cx="8534400" cy="914400"/>
          </a:xfrm>
        </p:spPr>
        <p:txBody>
          <a:bodyPr/>
          <a:lstStyle/>
          <a:p>
            <a:pPr>
              <a:defRPr/>
            </a:pPr>
            <a:r>
              <a:rPr lang="en-US" sz="4800" dirty="0">
                <a:latin typeface="Arial Rounded MT Bold"/>
                <a:cs typeface="Arial Rounded MT Bold"/>
              </a:rPr>
              <a:t>Carbon, Life, and Energy</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889000"/>
            <a:ext cx="4551363"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1507" name="Rectangle 3"/>
          <p:cNvSpPr>
            <a:spLocks noGrp="1" noChangeArrowheads="1"/>
          </p:cNvSpPr>
          <p:nvPr>
            <p:ph type="body" idx="1"/>
          </p:nvPr>
        </p:nvSpPr>
        <p:spPr>
          <a:xfrm>
            <a:off x="4648200" y="1270000"/>
            <a:ext cx="4572000" cy="5321300"/>
          </a:xfrm>
        </p:spPr>
        <p:txBody>
          <a:bodyPr/>
          <a:lstStyle/>
          <a:p>
            <a:r>
              <a:rPr lang="en-US" dirty="0">
                <a:latin typeface="Arial Rounded MT Bold"/>
                <a:ea typeface="ＭＳ Ｐゴシック" charset="0"/>
                <a:cs typeface="Arial Rounded MT Bold"/>
              </a:rPr>
              <a:t>Photosynthesis uses energy from the sun to </a:t>
            </a:r>
            <a:r>
              <a:rPr lang="en-US" b="1" dirty="0">
                <a:solidFill>
                  <a:srgbClr val="066A03"/>
                </a:solidFill>
                <a:latin typeface="Arial Rounded MT Bold"/>
                <a:ea typeface="ＭＳ Ｐゴシック" charset="0"/>
                <a:cs typeface="Arial Rounded MT Bold"/>
              </a:rPr>
              <a:t>convert inorganic air (CO</a:t>
            </a:r>
            <a:r>
              <a:rPr lang="en-US" b="1" baseline="-6000" dirty="0">
                <a:solidFill>
                  <a:srgbClr val="066A03"/>
                </a:solidFill>
                <a:latin typeface="Arial Rounded MT Bold"/>
                <a:ea typeface="ＭＳ Ｐゴシック" charset="0"/>
                <a:cs typeface="Arial Rounded MT Bold"/>
              </a:rPr>
              <a:t>2</a:t>
            </a:r>
            <a:r>
              <a:rPr lang="en-US" b="1" dirty="0">
                <a:solidFill>
                  <a:srgbClr val="066A03"/>
                </a:solidFill>
                <a:latin typeface="Arial Rounded MT Bold"/>
                <a:ea typeface="ＭＳ Ｐゴシック" charset="0"/>
                <a:cs typeface="Arial Rounded MT Bold"/>
              </a:rPr>
              <a:t>) to living biomass!</a:t>
            </a:r>
            <a:endParaRPr lang="en-US" dirty="0">
              <a:latin typeface="Arial Rounded MT Bold"/>
              <a:ea typeface="ＭＳ Ｐゴシック" charset="0"/>
              <a:cs typeface="Arial Rounded MT Bold"/>
            </a:endParaRPr>
          </a:p>
          <a:p>
            <a:r>
              <a:rPr lang="en-US" dirty="0">
                <a:latin typeface="Arial Rounded MT Bold"/>
                <a:ea typeface="ＭＳ Ｐゴシック" charset="0"/>
                <a:cs typeface="Arial Rounded MT Bold"/>
              </a:rPr>
              <a:t>Most of this energy is </a:t>
            </a:r>
            <a:r>
              <a:rPr lang="en-US" dirty="0">
                <a:solidFill>
                  <a:srgbClr val="FF0606"/>
                </a:solidFill>
                <a:latin typeface="Arial Rounded MT Bold"/>
                <a:ea typeface="ＭＳ Ｐゴシック" charset="0"/>
                <a:cs typeface="Arial Rounded MT Bold"/>
              </a:rPr>
              <a:t>released through respiration (back to CO</a:t>
            </a:r>
            <a:r>
              <a:rPr lang="en-US" baseline="-6000" dirty="0">
                <a:solidFill>
                  <a:srgbClr val="FF0606"/>
                </a:solidFill>
                <a:latin typeface="Arial Rounded MT Bold"/>
                <a:ea typeface="ＭＳ Ｐゴシック" charset="0"/>
                <a:cs typeface="Arial Rounded MT Bold"/>
              </a:rPr>
              <a:t>2</a:t>
            </a:r>
            <a:r>
              <a:rPr lang="en-US" dirty="0">
                <a:solidFill>
                  <a:srgbClr val="FF0606"/>
                </a:solidFill>
                <a:latin typeface="Arial Rounded MT Bold"/>
                <a:ea typeface="ＭＳ Ｐゴシック" charset="0"/>
                <a:cs typeface="Arial Rounded MT Bold"/>
              </a:rPr>
              <a:t>) </a:t>
            </a:r>
            <a:r>
              <a:rPr lang="en-US" dirty="0">
                <a:latin typeface="Arial Rounded MT Bold"/>
                <a:ea typeface="ＭＳ Ｐゴシック" charset="0"/>
                <a:cs typeface="Arial Rounded MT Bold"/>
              </a:rPr>
              <a:t>when plants are eaten by animals, bacteria, people</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413" y="1663700"/>
            <a:ext cx="524668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2290" name="Rectangle 2"/>
          <p:cNvSpPr>
            <a:spLocks noGrp="1" noChangeArrowheads="1"/>
          </p:cNvSpPr>
          <p:nvPr>
            <p:ph type="title"/>
          </p:nvPr>
        </p:nvSpPr>
        <p:spPr>
          <a:xfrm>
            <a:off x="12700" y="-177800"/>
            <a:ext cx="8534400" cy="1066800"/>
          </a:xfrm>
        </p:spPr>
        <p:txBody>
          <a:bodyPr/>
          <a:lstStyle/>
          <a:p>
            <a:pPr>
              <a:defRPr/>
            </a:pPr>
            <a:r>
              <a:rPr lang="en-US" sz="6400" dirty="0">
                <a:latin typeface="Arial Rounded MT Bold"/>
                <a:cs typeface="Arial Rounded MT Bold"/>
              </a:rPr>
              <a:t>Fossil Fuels</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0" y="1663700"/>
            <a:ext cx="5257800"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8300" y="1308100"/>
            <a:ext cx="5283200"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8900" y="952500"/>
            <a:ext cx="5834063"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2534" name="Rectangle 6"/>
          <p:cNvSpPr>
            <a:spLocks/>
          </p:cNvSpPr>
          <p:nvPr/>
        </p:nvSpPr>
        <p:spPr bwMode="auto">
          <a:xfrm>
            <a:off x="715963" y="5753100"/>
            <a:ext cx="8064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spcBef>
                <a:spcPts val="1000"/>
              </a:spcBef>
            </a:pPr>
            <a:r>
              <a:rPr lang="en-US" sz="2800">
                <a:latin typeface="Arial Rounded MT Bold"/>
                <a:cs typeface="Arial Rounded MT Bold"/>
                <a:sym typeface="Comic Sans MS" charset="0"/>
              </a:rPr>
              <a:t>Some of the stored solar energy in biomass can be </a:t>
            </a:r>
            <a:r>
              <a:rPr lang="en-US" sz="2800">
                <a:solidFill>
                  <a:srgbClr val="FF0606"/>
                </a:solidFill>
                <a:latin typeface="Arial Rounded MT Bold"/>
                <a:cs typeface="Arial Rounded MT Bold"/>
                <a:sym typeface="Comic Sans MS" charset="0"/>
              </a:rPr>
              <a:t>preserved in fossilized remains</a:t>
            </a:r>
            <a:endParaRPr lang="en-US" sz="2800">
              <a:latin typeface="Arial Rounded MT Bold"/>
              <a:cs typeface="Arial Rounded MT Bold"/>
              <a:sym typeface="Comic Sans MS" charset="0"/>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nodeType="clickEffect">
                                  <p:stCondLst>
                                    <p:cond delay="0"/>
                                  </p:stCondLst>
                                  <p:childTnLst>
                                    <p:set>
                                      <p:cBhvr>
                                        <p:cTn id="6" dur="1" fill="hold">
                                          <p:stCondLst>
                                            <p:cond delay="499"/>
                                          </p:stCondLst>
                                        </p:cTn>
                                        <p:tgtEl>
                                          <p:spTgt spid="122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8" presetClass="entr" presetSubtype="0" fill="hold" nodeType="clickEffect">
                                  <p:stCondLst>
                                    <p:cond delay="0"/>
                                  </p:stCondLst>
                                  <p:childTnLst>
                                    <p:set>
                                      <p:cBhvr>
                                        <p:cTn id="10" dur="1" fill="hold">
                                          <p:stCondLst>
                                            <p:cond delay="499"/>
                                          </p:stCondLst>
                                        </p:cTn>
                                        <p:tgtEl>
                                          <p:spTgt spid="122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8" presetClass="entr" presetSubtype="0" fill="hold" nodeType="clickEffect">
                                  <p:stCondLst>
                                    <p:cond delay="0"/>
                                  </p:stCondLst>
                                  <p:childTnLst>
                                    <p:set>
                                      <p:cBhvr>
                                        <p:cTn id="14" dur="1" fill="hold">
                                          <p:stCondLst>
                                            <p:cond delay="499"/>
                                          </p:stCondLst>
                                        </p:cTn>
                                        <p:tgtEl>
                                          <p:spTgt spid="12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927100" y="-346075"/>
            <a:ext cx="10998200" cy="1585913"/>
          </a:xfrm>
        </p:spPr>
        <p:txBody>
          <a:bodyPr/>
          <a:lstStyle/>
          <a:p>
            <a:pPr>
              <a:defRPr/>
            </a:pPr>
            <a:r>
              <a:rPr lang="en-US" sz="4400" dirty="0">
                <a:latin typeface="Arial Rounded MT Bold"/>
                <a:cs typeface="Arial Rounded MT Bold"/>
              </a:rPr>
              <a:t>Hydrocarbons, Energy, and CO</a:t>
            </a:r>
            <a:r>
              <a:rPr lang="en-US" sz="4400" baseline="-6000" dirty="0">
                <a:latin typeface="Arial Rounded MT Bold"/>
                <a:cs typeface="Arial Rounded MT Bold"/>
              </a:rPr>
              <a:t>2</a:t>
            </a:r>
          </a:p>
        </p:txBody>
      </p:sp>
      <p:sp>
        <p:nvSpPr>
          <p:cNvPr id="23554" name="Rectangle 2"/>
          <p:cNvSpPr>
            <a:spLocks noGrp="1" noChangeArrowheads="1"/>
          </p:cNvSpPr>
          <p:nvPr>
            <p:ph type="body" idx="1"/>
          </p:nvPr>
        </p:nvSpPr>
        <p:spPr>
          <a:xfrm>
            <a:off x="177800" y="3300413"/>
            <a:ext cx="8966200" cy="1231900"/>
          </a:xfrm>
        </p:spPr>
        <p:txBody>
          <a:bodyPr/>
          <a:lstStyle/>
          <a:p>
            <a:pPr marL="0" indent="0">
              <a:buNone/>
            </a:pPr>
            <a:r>
              <a:rPr lang="en-US" dirty="0">
                <a:latin typeface="Arial Rounded MT Bold"/>
                <a:ea typeface="ＭＳ Ｐゴシック" charset="0"/>
                <a:cs typeface="Arial Rounded MT Bold"/>
              </a:rPr>
              <a:t>We dig this stuff (</a:t>
            </a:r>
            <a:r>
              <a:rPr lang="ja-JP" altLang="en-US" dirty="0">
                <a:latin typeface="Arial Rounded MT Bold"/>
                <a:ea typeface="ＭＳ Ｐゴシック" charset="0"/>
                <a:cs typeface="Arial Rounded MT Bold"/>
              </a:rPr>
              <a:t>“</a:t>
            </a:r>
            <a:r>
              <a:rPr lang="en-US" altLang="ja-JP" dirty="0">
                <a:latin typeface="Arial Rounded MT Bold"/>
                <a:ea typeface="ＭＳ Ｐゴシック" charset="0"/>
                <a:cs typeface="Arial Rounded MT Bold"/>
              </a:rPr>
              <a:t>fossil fuels</a:t>
            </a:r>
            <a:r>
              <a:rPr lang="ja-JP" altLang="en-US" dirty="0">
                <a:latin typeface="Arial Rounded MT Bold"/>
                <a:ea typeface="ＭＳ Ｐゴシック" charset="0"/>
                <a:cs typeface="Arial Rounded MT Bold"/>
              </a:rPr>
              <a:t>”</a:t>
            </a:r>
            <a:r>
              <a:rPr lang="en-US" altLang="ja-JP" dirty="0">
                <a:latin typeface="Arial Rounded MT Bold"/>
                <a:ea typeface="ＭＳ Ｐゴシック" charset="0"/>
                <a:cs typeface="Arial Rounded MT Bold"/>
              </a:rPr>
              <a:t>) up and </a:t>
            </a:r>
            <a:r>
              <a:rPr lang="en-US" altLang="ja-JP" b="1" dirty="0">
                <a:solidFill>
                  <a:srgbClr val="FF0606"/>
                </a:solidFill>
                <a:latin typeface="Arial Rounded MT Bold"/>
                <a:ea typeface="ＭＳ Ｐゴシック" charset="0"/>
                <a:cs typeface="Arial Rounded MT Bold"/>
              </a:rPr>
              <a:t>burn it</a:t>
            </a:r>
            <a:r>
              <a:rPr lang="en-US" altLang="ja-JP" dirty="0">
                <a:latin typeface="Arial Rounded MT Bold"/>
                <a:ea typeface="ＭＳ Ｐゴシック" charset="0"/>
                <a:cs typeface="Arial Rounded MT Bold"/>
              </a:rPr>
              <a:t>, </a:t>
            </a:r>
            <a:r>
              <a:rPr lang="en-US" altLang="ja-JP" b="1" dirty="0">
                <a:solidFill>
                  <a:srgbClr val="FF0606"/>
                </a:solidFill>
                <a:latin typeface="Arial Rounded MT Bold"/>
                <a:ea typeface="ＭＳ Ｐゴシック" charset="0"/>
                <a:cs typeface="Arial Rounded MT Bold"/>
              </a:rPr>
              <a:t>harvesting the stored energy</a:t>
            </a:r>
            <a:r>
              <a:rPr lang="en-US" altLang="ja-JP" dirty="0">
                <a:latin typeface="Arial Rounded MT Bold"/>
                <a:ea typeface="ＭＳ Ｐゴシック" charset="0"/>
                <a:cs typeface="Arial Rounded MT Bold"/>
              </a:rPr>
              <a:t> to power civilization</a:t>
            </a:r>
            <a:endParaRPr lang="en-US" dirty="0">
              <a:latin typeface="Arial Rounded MT Bold"/>
              <a:ea typeface="ＭＳ Ｐゴシック" charset="0"/>
              <a:cs typeface="Arial Rounded MT Bold"/>
            </a:endParaRPr>
          </a:p>
        </p:txBody>
      </p:sp>
      <p:grpSp>
        <p:nvGrpSpPr>
          <p:cNvPr id="23555" name="Group 29"/>
          <p:cNvGrpSpPr>
            <a:grpSpLocks/>
          </p:cNvGrpSpPr>
          <p:nvPr/>
        </p:nvGrpSpPr>
        <p:grpSpPr bwMode="auto">
          <a:xfrm>
            <a:off x="292100" y="749300"/>
            <a:ext cx="8547100" cy="2692400"/>
            <a:chOff x="0" y="0"/>
            <a:chExt cx="5383" cy="1696"/>
          </a:xfrm>
        </p:grpSpPr>
        <p:pic>
          <p:nvPicPr>
            <p:cNvPr id="2360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83" cy="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3603" name="Rectangle 4"/>
            <p:cNvSpPr>
              <a:spLocks/>
            </p:cNvSpPr>
            <p:nvPr/>
          </p:nvSpPr>
          <p:spPr bwMode="auto">
            <a:xfrm>
              <a:off x="599" y="856"/>
              <a:ext cx="18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a:solidFill>
                    <a:srgbClr val="FFFFFF"/>
                  </a:solidFill>
                  <a:cs typeface="Times New Roman" charset="0"/>
                  <a:sym typeface="Times New Roman" charset="0"/>
                </a:rPr>
                <a:t>C</a:t>
              </a:r>
            </a:p>
          </p:txBody>
        </p:sp>
        <p:sp>
          <p:nvSpPr>
            <p:cNvPr id="23604" name="Rectangle 5"/>
            <p:cNvSpPr>
              <a:spLocks/>
            </p:cNvSpPr>
            <p:nvPr/>
          </p:nvSpPr>
          <p:spPr bwMode="auto">
            <a:xfrm>
              <a:off x="1175" y="568"/>
              <a:ext cx="18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a:solidFill>
                    <a:srgbClr val="FFFFFF"/>
                  </a:solidFill>
                  <a:cs typeface="Times New Roman" charset="0"/>
                  <a:sym typeface="Times New Roman" charset="0"/>
                </a:rPr>
                <a:t>C</a:t>
              </a:r>
            </a:p>
          </p:txBody>
        </p:sp>
        <p:sp>
          <p:nvSpPr>
            <p:cNvPr id="23605" name="Rectangle 6"/>
            <p:cNvSpPr>
              <a:spLocks/>
            </p:cNvSpPr>
            <p:nvPr/>
          </p:nvSpPr>
          <p:spPr bwMode="auto">
            <a:xfrm>
              <a:off x="1743" y="856"/>
              <a:ext cx="18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a:solidFill>
                    <a:srgbClr val="FFFFFF"/>
                  </a:solidFill>
                  <a:cs typeface="Times New Roman" charset="0"/>
                  <a:sym typeface="Times New Roman" charset="0"/>
                </a:rPr>
                <a:t>C</a:t>
              </a:r>
            </a:p>
          </p:txBody>
        </p:sp>
        <p:sp>
          <p:nvSpPr>
            <p:cNvPr id="23606" name="Rectangle 7"/>
            <p:cNvSpPr>
              <a:spLocks/>
            </p:cNvSpPr>
            <p:nvPr/>
          </p:nvSpPr>
          <p:spPr bwMode="auto">
            <a:xfrm>
              <a:off x="2319" y="568"/>
              <a:ext cx="18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a:solidFill>
                    <a:srgbClr val="FFFFFF"/>
                  </a:solidFill>
                  <a:cs typeface="Times New Roman" charset="0"/>
                  <a:sym typeface="Times New Roman" charset="0"/>
                </a:rPr>
                <a:t>C</a:t>
              </a:r>
            </a:p>
          </p:txBody>
        </p:sp>
        <p:sp>
          <p:nvSpPr>
            <p:cNvPr id="23607" name="Rectangle 8"/>
            <p:cNvSpPr>
              <a:spLocks/>
            </p:cNvSpPr>
            <p:nvPr/>
          </p:nvSpPr>
          <p:spPr bwMode="auto">
            <a:xfrm>
              <a:off x="2887" y="856"/>
              <a:ext cx="18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a:solidFill>
                    <a:srgbClr val="FFFFFF"/>
                  </a:solidFill>
                  <a:cs typeface="Times New Roman" charset="0"/>
                  <a:sym typeface="Times New Roman" charset="0"/>
                </a:rPr>
                <a:t>C</a:t>
              </a:r>
            </a:p>
          </p:txBody>
        </p:sp>
        <p:sp>
          <p:nvSpPr>
            <p:cNvPr id="23608" name="Rectangle 9"/>
            <p:cNvSpPr>
              <a:spLocks/>
            </p:cNvSpPr>
            <p:nvPr/>
          </p:nvSpPr>
          <p:spPr bwMode="auto">
            <a:xfrm>
              <a:off x="3463" y="568"/>
              <a:ext cx="18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a:solidFill>
                    <a:srgbClr val="FFFFFF"/>
                  </a:solidFill>
                  <a:cs typeface="Times New Roman" charset="0"/>
                  <a:sym typeface="Times New Roman" charset="0"/>
                </a:rPr>
                <a:t>C</a:t>
              </a:r>
            </a:p>
          </p:txBody>
        </p:sp>
        <p:sp>
          <p:nvSpPr>
            <p:cNvPr id="23609" name="Rectangle 10"/>
            <p:cNvSpPr>
              <a:spLocks/>
            </p:cNvSpPr>
            <p:nvPr/>
          </p:nvSpPr>
          <p:spPr bwMode="auto">
            <a:xfrm>
              <a:off x="4031" y="856"/>
              <a:ext cx="18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a:solidFill>
                    <a:srgbClr val="FFFFFF"/>
                  </a:solidFill>
                  <a:cs typeface="Times New Roman" charset="0"/>
                  <a:sym typeface="Times New Roman" charset="0"/>
                </a:rPr>
                <a:t>C</a:t>
              </a:r>
            </a:p>
          </p:txBody>
        </p:sp>
        <p:sp>
          <p:nvSpPr>
            <p:cNvPr id="23610" name="Rectangle 11"/>
            <p:cNvSpPr>
              <a:spLocks/>
            </p:cNvSpPr>
            <p:nvPr/>
          </p:nvSpPr>
          <p:spPr bwMode="auto">
            <a:xfrm>
              <a:off x="4607" y="568"/>
              <a:ext cx="18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a:solidFill>
                    <a:srgbClr val="FFFFFF"/>
                  </a:solidFill>
                  <a:cs typeface="Times New Roman" charset="0"/>
                  <a:sym typeface="Times New Roman" charset="0"/>
                </a:rPr>
                <a:t>C</a:t>
              </a:r>
            </a:p>
          </p:txBody>
        </p:sp>
        <p:sp>
          <p:nvSpPr>
            <p:cNvPr id="23611" name="Rectangle 12"/>
            <p:cNvSpPr>
              <a:spLocks/>
            </p:cNvSpPr>
            <p:nvPr/>
          </p:nvSpPr>
          <p:spPr bwMode="auto">
            <a:xfrm>
              <a:off x="207" y="632"/>
              <a:ext cx="1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a:solidFill>
                    <a:srgbClr val="010000"/>
                  </a:solidFill>
                  <a:cs typeface="Times New Roman" charset="0"/>
                  <a:sym typeface="Times New Roman" charset="0"/>
                </a:rPr>
                <a:t>H</a:t>
              </a:r>
            </a:p>
          </p:txBody>
        </p:sp>
        <p:sp>
          <p:nvSpPr>
            <p:cNvPr id="23612" name="Rectangle 13"/>
            <p:cNvSpPr>
              <a:spLocks/>
            </p:cNvSpPr>
            <p:nvPr/>
          </p:nvSpPr>
          <p:spPr bwMode="auto">
            <a:xfrm>
              <a:off x="527" y="1208"/>
              <a:ext cx="1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a:solidFill>
                    <a:srgbClr val="010000"/>
                  </a:solidFill>
                  <a:cs typeface="Times New Roman" charset="0"/>
                  <a:sym typeface="Times New Roman" charset="0"/>
                </a:rPr>
                <a:t>H</a:t>
              </a:r>
            </a:p>
          </p:txBody>
        </p:sp>
        <p:sp>
          <p:nvSpPr>
            <p:cNvPr id="23613" name="Rectangle 14"/>
            <p:cNvSpPr>
              <a:spLocks/>
            </p:cNvSpPr>
            <p:nvPr/>
          </p:nvSpPr>
          <p:spPr bwMode="auto">
            <a:xfrm>
              <a:off x="2207" y="288"/>
              <a:ext cx="1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a:solidFill>
                    <a:srgbClr val="010000"/>
                  </a:solidFill>
                  <a:cs typeface="Times New Roman" charset="0"/>
                  <a:sym typeface="Times New Roman" charset="0"/>
                </a:rPr>
                <a:t>H</a:t>
              </a:r>
            </a:p>
          </p:txBody>
        </p:sp>
        <p:sp>
          <p:nvSpPr>
            <p:cNvPr id="23614" name="Rectangle 15"/>
            <p:cNvSpPr>
              <a:spLocks/>
            </p:cNvSpPr>
            <p:nvPr/>
          </p:nvSpPr>
          <p:spPr bwMode="auto">
            <a:xfrm>
              <a:off x="1071" y="304"/>
              <a:ext cx="1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a:solidFill>
                    <a:srgbClr val="010000"/>
                  </a:solidFill>
                  <a:cs typeface="Times New Roman" charset="0"/>
                  <a:sym typeface="Times New Roman" charset="0"/>
                </a:rPr>
                <a:t>H</a:t>
              </a:r>
            </a:p>
          </p:txBody>
        </p:sp>
        <p:sp>
          <p:nvSpPr>
            <p:cNvPr id="23615" name="Rectangle 16"/>
            <p:cNvSpPr>
              <a:spLocks/>
            </p:cNvSpPr>
            <p:nvPr/>
          </p:nvSpPr>
          <p:spPr bwMode="auto">
            <a:xfrm>
              <a:off x="1671" y="1208"/>
              <a:ext cx="1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a:solidFill>
                    <a:srgbClr val="010000"/>
                  </a:solidFill>
                  <a:cs typeface="Times New Roman" charset="0"/>
                  <a:sym typeface="Times New Roman" charset="0"/>
                </a:rPr>
                <a:t>H</a:t>
              </a:r>
            </a:p>
          </p:txBody>
        </p:sp>
        <p:sp>
          <p:nvSpPr>
            <p:cNvPr id="23616" name="Rectangle 17"/>
            <p:cNvSpPr>
              <a:spLocks/>
            </p:cNvSpPr>
            <p:nvPr/>
          </p:nvSpPr>
          <p:spPr bwMode="auto">
            <a:xfrm>
              <a:off x="3359" y="288"/>
              <a:ext cx="1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a:solidFill>
                    <a:srgbClr val="010000"/>
                  </a:solidFill>
                  <a:cs typeface="Times New Roman" charset="0"/>
                  <a:sym typeface="Times New Roman" charset="0"/>
                </a:rPr>
                <a:t>H</a:t>
              </a:r>
            </a:p>
          </p:txBody>
        </p:sp>
        <p:sp>
          <p:nvSpPr>
            <p:cNvPr id="23617" name="Rectangle 18"/>
            <p:cNvSpPr>
              <a:spLocks/>
            </p:cNvSpPr>
            <p:nvPr/>
          </p:nvSpPr>
          <p:spPr bwMode="auto">
            <a:xfrm>
              <a:off x="2815" y="1208"/>
              <a:ext cx="1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a:solidFill>
                    <a:srgbClr val="010000"/>
                  </a:solidFill>
                  <a:cs typeface="Times New Roman" charset="0"/>
                  <a:sym typeface="Times New Roman" charset="0"/>
                </a:rPr>
                <a:t>H</a:t>
              </a:r>
            </a:p>
          </p:txBody>
        </p:sp>
        <p:sp>
          <p:nvSpPr>
            <p:cNvPr id="23618" name="Rectangle 19"/>
            <p:cNvSpPr>
              <a:spLocks/>
            </p:cNvSpPr>
            <p:nvPr/>
          </p:nvSpPr>
          <p:spPr bwMode="auto">
            <a:xfrm>
              <a:off x="4495" y="288"/>
              <a:ext cx="1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a:solidFill>
                    <a:srgbClr val="010000"/>
                  </a:solidFill>
                  <a:cs typeface="Times New Roman" charset="0"/>
                  <a:sym typeface="Times New Roman" charset="0"/>
                </a:rPr>
                <a:t>H</a:t>
              </a:r>
            </a:p>
          </p:txBody>
        </p:sp>
        <p:sp>
          <p:nvSpPr>
            <p:cNvPr id="23619" name="Rectangle 20"/>
            <p:cNvSpPr>
              <a:spLocks/>
            </p:cNvSpPr>
            <p:nvPr/>
          </p:nvSpPr>
          <p:spPr bwMode="auto">
            <a:xfrm>
              <a:off x="3959" y="1208"/>
              <a:ext cx="1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a:solidFill>
                    <a:srgbClr val="010000"/>
                  </a:solidFill>
                  <a:cs typeface="Times New Roman" charset="0"/>
                  <a:sym typeface="Times New Roman" charset="0"/>
                </a:rPr>
                <a:t>H</a:t>
              </a:r>
            </a:p>
          </p:txBody>
        </p:sp>
        <p:sp>
          <p:nvSpPr>
            <p:cNvPr id="23620" name="Rectangle 21"/>
            <p:cNvSpPr>
              <a:spLocks/>
            </p:cNvSpPr>
            <p:nvPr/>
          </p:nvSpPr>
          <p:spPr bwMode="auto">
            <a:xfrm rot="-2297410">
              <a:off x="791" y="753"/>
              <a:ext cx="35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r>
                <a:rPr lang="en-US" sz="1100" b="1">
                  <a:solidFill>
                    <a:srgbClr val="E9FF0C"/>
                  </a:solidFill>
                  <a:cs typeface="Times New Roman" charset="0"/>
                  <a:sym typeface="Times New Roman" charset="0"/>
                </a:rPr>
                <a:t>energy</a:t>
              </a:r>
            </a:p>
          </p:txBody>
        </p:sp>
        <p:sp>
          <p:nvSpPr>
            <p:cNvPr id="23621" name="Rectangle 22"/>
            <p:cNvSpPr>
              <a:spLocks/>
            </p:cNvSpPr>
            <p:nvPr/>
          </p:nvSpPr>
          <p:spPr bwMode="auto">
            <a:xfrm>
              <a:off x="4991" y="784"/>
              <a:ext cx="1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a:solidFill>
                    <a:srgbClr val="010000"/>
                  </a:solidFill>
                  <a:cs typeface="Times New Roman" charset="0"/>
                  <a:sym typeface="Times New Roman" charset="0"/>
                </a:rPr>
                <a:t>H</a:t>
              </a:r>
            </a:p>
          </p:txBody>
        </p:sp>
        <p:sp>
          <p:nvSpPr>
            <p:cNvPr id="23622" name="Rectangle 23"/>
            <p:cNvSpPr>
              <a:spLocks/>
            </p:cNvSpPr>
            <p:nvPr/>
          </p:nvSpPr>
          <p:spPr bwMode="auto">
            <a:xfrm rot="-2297410">
              <a:off x="3109" y="757"/>
              <a:ext cx="35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r>
                <a:rPr lang="en-US" sz="1100" b="1">
                  <a:solidFill>
                    <a:srgbClr val="E9FF0C"/>
                  </a:solidFill>
                  <a:cs typeface="Times New Roman" charset="0"/>
                  <a:sym typeface="Times New Roman" charset="0"/>
                </a:rPr>
                <a:t>energy</a:t>
              </a:r>
            </a:p>
          </p:txBody>
        </p:sp>
        <p:sp>
          <p:nvSpPr>
            <p:cNvPr id="23623" name="Rectangle 24"/>
            <p:cNvSpPr>
              <a:spLocks/>
            </p:cNvSpPr>
            <p:nvPr/>
          </p:nvSpPr>
          <p:spPr bwMode="auto">
            <a:xfrm rot="-2297410">
              <a:off x="1957" y="757"/>
              <a:ext cx="35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r>
                <a:rPr lang="en-US" sz="1100" b="1">
                  <a:solidFill>
                    <a:srgbClr val="E9FF0C"/>
                  </a:solidFill>
                  <a:cs typeface="Times New Roman" charset="0"/>
                  <a:sym typeface="Times New Roman" charset="0"/>
                </a:rPr>
                <a:t>energy</a:t>
              </a:r>
            </a:p>
          </p:txBody>
        </p:sp>
        <p:sp>
          <p:nvSpPr>
            <p:cNvPr id="23624" name="Rectangle 25"/>
            <p:cNvSpPr>
              <a:spLocks/>
            </p:cNvSpPr>
            <p:nvPr/>
          </p:nvSpPr>
          <p:spPr bwMode="auto">
            <a:xfrm rot="-2297410">
              <a:off x="4261" y="757"/>
              <a:ext cx="35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r>
                <a:rPr lang="en-US" sz="1100" b="1">
                  <a:solidFill>
                    <a:srgbClr val="E9FF0C"/>
                  </a:solidFill>
                  <a:cs typeface="Times New Roman" charset="0"/>
                  <a:sym typeface="Times New Roman" charset="0"/>
                </a:rPr>
                <a:t>energy</a:t>
              </a:r>
            </a:p>
          </p:txBody>
        </p:sp>
        <p:sp>
          <p:nvSpPr>
            <p:cNvPr id="23625" name="Rectangle 26"/>
            <p:cNvSpPr>
              <a:spLocks/>
            </p:cNvSpPr>
            <p:nvPr/>
          </p:nvSpPr>
          <p:spPr bwMode="auto">
            <a:xfrm rot="2052941">
              <a:off x="1381" y="757"/>
              <a:ext cx="35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r>
                <a:rPr lang="en-US" sz="1100" b="1">
                  <a:solidFill>
                    <a:srgbClr val="E9FF0C"/>
                  </a:solidFill>
                  <a:cs typeface="Times New Roman" charset="0"/>
                  <a:sym typeface="Times New Roman" charset="0"/>
                </a:rPr>
                <a:t>energy</a:t>
              </a:r>
            </a:p>
          </p:txBody>
        </p:sp>
        <p:sp>
          <p:nvSpPr>
            <p:cNvPr id="23626" name="Rectangle 27"/>
            <p:cNvSpPr>
              <a:spLocks/>
            </p:cNvSpPr>
            <p:nvPr/>
          </p:nvSpPr>
          <p:spPr bwMode="auto">
            <a:xfrm rot="2052941">
              <a:off x="3697" y="798"/>
              <a:ext cx="35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r>
                <a:rPr lang="en-US" sz="1100" b="1">
                  <a:solidFill>
                    <a:srgbClr val="E9FF0C"/>
                  </a:solidFill>
                  <a:cs typeface="Times New Roman" charset="0"/>
                  <a:sym typeface="Times New Roman" charset="0"/>
                </a:rPr>
                <a:t>energy</a:t>
              </a:r>
            </a:p>
          </p:txBody>
        </p:sp>
        <p:sp>
          <p:nvSpPr>
            <p:cNvPr id="23627" name="Rectangle 28"/>
            <p:cNvSpPr>
              <a:spLocks/>
            </p:cNvSpPr>
            <p:nvPr/>
          </p:nvSpPr>
          <p:spPr bwMode="auto">
            <a:xfrm rot="2052941">
              <a:off x="2553" y="774"/>
              <a:ext cx="352"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r>
                <a:rPr lang="en-US" sz="1100" b="1">
                  <a:solidFill>
                    <a:srgbClr val="E9FF0C"/>
                  </a:solidFill>
                  <a:cs typeface="Times New Roman" charset="0"/>
                  <a:sym typeface="Times New Roman" charset="0"/>
                </a:rPr>
                <a:t>energy</a:t>
              </a:r>
            </a:p>
          </p:txBody>
        </p:sp>
      </p:grpSp>
      <p:grpSp>
        <p:nvGrpSpPr>
          <p:cNvPr id="23556" name="Group 75"/>
          <p:cNvGrpSpPr>
            <a:grpSpLocks/>
          </p:cNvGrpSpPr>
          <p:nvPr/>
        </p:nvGrpSpPr>
        <p:grpSpPr bwMode="auto">
          <a:xfrm>
            <a:off x="-65088" y="4221163"/>
            <a:ext cx="9188451" cy="2749550"/>
            <a:chOff x="0" y="0"/>
            <a:chExt cx="5788" cy="1731"/>
          </a:xfrm>
        </p:grpSpPr>
        <p:grpSp>
          <p:nvGrpSpPr>
            <p:cNvPr id="23557" name="Group 62"/>
            <p:cNvGrpSpPr>
              <a:grpSpLocks/>
            </p:cNvGrpSpPr>
            <p:nvPr/>
          </p:nvGrpSpPr>
          <p:grpSpPr bwMode="auto">
            <a:xfrm>
              <a:off x="0" y="11"/>
              <a:ext cx="5788" cy="1669"/>
              <a:chOff x="0" y="0"/>
              <a:chExt cx="5788" cy="1669"/>
            </a:xfrm>
          </p:grpSpPr>
          <p:pic>
            <p:nvPicPr>
              <p:cNvPr id="23570"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84435">
                <a:off x="97" y="224"/>
                <a:ext cx="896" cy="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3571"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700000">
                <a:off x="4673" y="224"/>
                <a:ext cx="896" cy="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3572"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37180">
                <a:off x="3641" y="616"/>
                <a:ext cx="896" cy="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3573" name="Picture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3" y="465"/>
                <a:ext cx="896" cy="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3574"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 y="1057"/>
                <a:ext cx="778"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3575"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572264">
                <a:off x="2529" y="185"/>
                <a:ext cx="777"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3576"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977251">
                <a:off x="4922" y="951"/>
                <a:ext cx="778"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3577"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572264">
                <a:off x="2738" y="951"/>
                <a:ext cx="778"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3578" name="Rectangle 38"/>
              <p:cNvSpPr>
                <a:spLocks/>
              </p:cNvSpPr>
              <p:nvPr/>
            </p:nvSpPr>
            <p:spPr bwMode="auto">
              <a:xfrm>
                <a:off x="369" y="337"/>
                <a:ext cx="18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a:solidFill>
                      <a:srgbClr val="FFFFFF"/>
                    </a:solidFill>
                    <a:cs typeface="Times New Roman" charset="0"/>
                    <a:sym typeface="Times New Roman" charset="0"/>
                  </a:rPr>
                  <a:t>C</a:t>
                </a:r>
              </a:p>
            </p:txBody>
          </p:sp>
          <p:sp>
            <p:nvSpPr>
              <p:cNvPr id="23579" name="Rectangle 39"/>
              <p:cNvSpPr>
                <a:spLocks/>
              </p:cNvSpPr>
              <p:nvPr/>
            </p:nvSpPr>
            <p:spPr bwMode="auto">
              <a:xfrm>
                <a:off x="1809" y="585"/>
                <a:ext cx="18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a:solidFill>
                      <a:srgbClr val="FFFFFF"/>
                    </a:solidFill>
                    <a:cs typeface="Times New Roman" charset="0"/>
                    <a:sym typeface="Times New Roman" charset="0"/>
                  </a:rPr>
                  <a:t>C</a:t>
                </a:r>
              </a:p>
            </p:txBody>
          </p:sp>
          <p:sp>
            <p:nvSpPr>
              <p:cNvPr id="23580" name="Rectangle 40"/>
              <p:cNvSpPr>
                <a:spLocks/>
              </p:cNvSpPr>
              <p:nvPr/>
            </p:nvSpPr>
            <p:spPr bwMode="auto">
              <a:xfrm>
                <a:off x="3937" y="873"/>
                <a:ext cx="18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a:solidFill>
                      <a:srgbClr val="FFFFFF"/>
                    </a:solidFill>
                    <a:cs typeface="Times New Roman" charset="0"/>
                    <a:sym typeface="Times New Roman" charset="0"/>
                  </a:rPr>
                  <a:t>C</a:t>
                </a:r>
              </a:p>
            </p:txBody>
          </p:sp>
          <p:sp>
            <p:nvSpPr>
              <p:cNvPr id="23581" name="Rectangle 41"/>
              <p:cNvSpPr>
                <a:spLocks/>
              </p:cNvSpPr>
              <p:nvPr/>
            </p:nvSpPr>
            <p:spPr bwMode="auto">
              <a:xfrm>
                <a:off x="4937" y="337"/>
                <a:ext cx="18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a:solidFill>
                      <a:srgbClr val="FFFFFF"/>
                    </a:solidFill>
                    <a:cs typeface="Times New Roman" charset="0"/>
                    <a:sym typeface="Times New Roman" charset="0"/>
                  </a:rPr>
                  <a:t>C</a:t>
                </a:r>
              </a:p>
            </p:txBody>
          </p:sp>
          <p:sp>
            <p:nvSpPr>
              <p:cNvPr id="23582" name="Rectangle 42"/>
              <p:cNvSpPr>
                <a:spLocks/>
              </p:cNvSpPr>
              <p:nvPr/>
            </p:nvSpPr>
            <p:spPr bwMode="auto">
              <a:xfrm>
                <a:off x="825" y="1105"/>
                <a:ext cx="1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a:solidFill>
                      <a:srgbClr val="010000"/>
                    </a:solidFill>
                    <a:cs typeface="Times New Roman" charset="0"/>
                    <a:sym typeface="Times New Roman" charset="0"/>
                  </a:rPr>
                  <a:t>H</a:t>
                </a:r>
              </a:p>
            </p:txBody>
          </p:sp>
          <p:sp>
            <p:nvSpPr>
              <p:cNvPr id="23583" name="Rectangle 43"/>
              <p:cNvSpPr>
                <a:spLocks/>
              </p:cNvSpPr>
              <p:nvPr/>
            </p:nvSpPr>
            <p:spPr bwMode="auto">
              <a:xfrm>
                <a:off x="1233" y="1105"/>
                <a:ext cx="1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a:solidFill>
                      <a:srgbClr val="010000"/>
                    </a:solidFill>
                    <a:cs typeface="Times New Roman" charset="0"/>
                    <a:sym typeface="Times New Roman" charset="0"/>
                  </a:rPr>
                  <a:t>H</a:t>
                </a:r>
              </a:p>
            </p:txBody>
          </p:sp>
          <p:sp>
            <p:nvSpPr>
              <p:cNvPr id="23584" name="Rectangle 44"/>
              <p:cNvSpPr>
                <a:spLocks/>
              </p:cNvSpPr>
              <p:nvPr/>
            </p:nvSpPr>
            <p:spPr bwMode="auto">
              <a:xfrm>
                <a:off x="2561" y="345"/>
                <a:ext cx="1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a:solidFill>
                      <a:srgbClr val="010000"/>
                    </a:solidFill>
                    <a:cs typeface="Times New Roman" charset="0"/>
                    <a:sym typeface="Times New Roman" charset="0"/>
                  </a:rPr>
                  <a:t>H</a:t>
                </a:r>
              </a:p>
            </p:txBody>
          </p:sp>
          <p:sp>
            <p:nvSpPr>
              <p:cNvPr id="23585" name="Rectangle 45"/>
              <p:cNvSpPr>
                <a:spLocks/>
              </p:cNvSpPr>
              <p:nvPr/>
            </p:nvSpPr>
            <p:spPr bwMode="auto">
              <a:xfrm>
                <a:off x="2993" y="481"/>
                <a:ext cx="1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a:solidFill>
                      <a:srgbClr val="010000"/>
                    </a:solidFill>
                    <a:cs typeface="Times New Roman" charset="0"/>
                    <a:sym typeface="Times New Roman" charset="0"/>
                  </a:rPr>
                  <a:t>H</a:t>
                </a:r>
              </a:p>
            </p:txBody>
          </p:sp>
          <p:sp>
            <p:nvSpPr>
              <p:cNvPr id="23586" name="Rectangle 46"/>
              <p:cNvSpPr>
                <a:spLocks/>
              </p:cNvSpPr>
              <p:nvPr/>
            </p:nvSpPr>
            <p:spPr bwMode="auto">
              <a:xfrm>
                <a:off x="2793" y="1105"/>
                <a:ext cx="1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a:solidFill>
                      <a:srgbClr val="010000"/>
                    </a:solidFill>
                    <a:cs typeface="Times New Roman" charset="0"/>
                    <a:sym typeface="Times New Roman" charset="0"/>
                  </a:rPr>
                  <a:t>H</a:t>
                </a:r>
              </a:p>
            </p:txBody>
          </p:sp>
          <p:sp>
            <p:nvSpPr>
              <p:cNvPr id="23587" name="Rectangle 47"/>
              <p:cNvSpPr>
                <a:spLocks/>
              </p:cNvSpPr>
              <p:nvPr/>
            </p:nvSpPr>
            <p:spPr bwMode="auto">
              <a:xfrm>
                <a:off x="3201" y="1217"/>
                <a:ext cx="1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a:solidFill>
                      <a:srgbClr val="010000"/>
                    </a:solidFill>
                    <a:cs typeface="Times New Roman" charset="0"/>
                    <a:sym typeface="Times New Roman" charset="0"/>
                  </a:rPr>
                  <a:t>H</a:t>
                </a:r>
              </a:p>
            </p:txBody>
          </p:sp>
          <p:sp>
            <p:nvSpPr>
              <p:cNvPr id="23588" name="Rectangle 48"/>
              <p:cNvSpPr>
                <a:spLocks/>
              </p:cNvSpPr>
              <p:nvPr/>
            </p:nvSpPr>
            <p:spPr bwMode="auto">
              <a:xfrm>
                <a:off x="5089" y="1273"/>
                <a:ext cx="1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a:solidFill>
                      <a:srgbClr val="010000"/>
                    </a:solidFill>
                    <a:cs typeface="Times New Roman" charset="0"/>
                    <a:sym typeface="Times New Roman" charset="0"/>
                  </a:rPr>
                  <a:t>H</a:t>
                </a:r>
              </a:p>
            </p:txBody>
          </p:sp>
          <p:sp>
            <p:nvSpPr>
              <p:cNvPr id="23589" name="Rectangle 49"/>
              <p:cNvSpPr>
                <a:spLocks/>
              </p:cNvSpPr>
              <p:nvPr/>
            </p:nvSpPr>
            <p:spPr bwMode="auto">
              <a:xfrm>
                <a:off x="5441" y="1057"/>
                <a:ext cx="1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a:solidFill>
                      <a:srgbClr val="010000"/>
                    </a:solidFill>
                    <a:cs typeface="Times New Roman" charset="0"/>
                    <a:sym typeface="Times New Roman" charset="0"/>
                  </a:rPr>
                  <a:t>H</a:t>
                </a:r>
              </a:p>
            </p:txBody>
          </p:sp>
          <p:sp>
            <p:nvSpPr>
              <p:cNvPr id="23590" name="Rectangle 50"/>
              <p:cNvSpPr>
                <a:spLocks/>
              </p:cNvSpPr>
              <p:nvPr/>
            </p:nvSpPr>
            <p:spPr bwMode="auto">
              <a:xfrm>
                <a:off x="5145" y="545"/>
                <a:ext cx="1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a:solidFill>
                      <a:srgbClr val="E9FF0C"/>
                    </a:solidFill>
                    <a:cs typeface="Times New Roman" charset="0"/>
                    <a:sym typeface="Times New Roman" charset="0"/>
                  </a:rPr>
                  <a:t>O</a:t>
                </a:r>
              </a:p>
            </p:txBody>
          </p:sp>
          <p:sp>
            <p:nvSpPr>
              <p:cNvPr id="23591" name="Rectangle 51"/>
              <p:cNvSpPr>
                <a:spLocks/>
              </p:cNvSpPr>
              <p:nvPr/>
            </p:nvSpPr>
            <p:spPr bwMode="auto">
              <a:xfrm>
                <a:off x="4873" y="137"/>
                <a:ext cx="1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a:solidFill>
                      <a:srgbClr val="E9FF0C"/>
                    </a:solidFill>
                    <a:cs typeface="Times New Roman" charset="0"/>
                    <a:sym typeface="Times New Roman" charset="0"/>
                  </a:rPr>
                  <a:t>O</a:t>
                </a:r>
              </a:p>
            </p:txBody>
          </p:sp>
          <p:sp>
            <p:nvSpPr>
              <p:cNvPr id="23592" name="Rectangle 52"/>
              <p:cNvSpPr>
                <a:spLocks/>
              </p:cNvSpPr>
              <p:nvPr/>
            </p:nvSpPr>
            <p:spPr bwMode="auto">
              <a:xfrm rot="14162">
                <a:off x="233" y="217"/>
                <a:ext cx="194"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a:solidFill>
                      <a:srgbClr val="E9FF0C"/>
                    </a:solidFill>
                    <a:cs typeface="Times New Roman" charset="0"/>
                    <a:sym typeface="Times New Roman" charset="0"/>
                  </a:rPr>
                  <a:t>O</a:t>
                </a:r>
              </a:p>
            </p:txBody>
          </p:sp>
          <p:sp>
            <p:nvSpPr>
              <p:cNvPr id="23593" name="Rectangle 53"/>
              <p:cNvSpPr>
                <a:spLocks/>
              </p:cNvSpPr>
              <p:nvPr/>
            </p:nvSpPr>
            <p:spPr bwMode="auto">
              <a:xfrm rot="14162">
                <a:off x="577" y="545"/>
                <a:ext cx="195"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a:solidFill>
                      <a:srgbClr val="E9FF0C"/>
                    </a:solidFill>
                    <a:cs typeface="Times New Roman" charset="0"/>
                    <a:sym typeface="Times New Roman" charset="0"/>
                  </a:rPr>
                  <a:t>O</a:t>
                </a:r>
              </a:p>
            </p:txBody>
          </p:sp>
          <p:sp>
            <p:nvSpPr>
              <p:cNvPr id="23594" name="Rectangle 54"/>
              <p:cNvSpPr>
                <a:spLocks/>
              </p:cNvSpPr>
              <p:nvPr/>
            </p:nvSpPr>
            <p:spPr bwMode="auto">
              <a:xfrm rot="14162">
                <a:off x="1025" y="1273"/>
                <a:ext cx="195"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a:solidFill>
                      <a:srgbClr val="E9FF0C"/>
                    </a:solidFill>
                    <a:cs typeface="Times New Roman" charset="0"/>
                    <a:sym typeface="Times New Roman" charset="0"/>
                  </a:rPr>
                  <a:t>O</a:t>
                </a:r>
              </a:p>
            </p:txBody>
          </p:sp>
          <p:sp>
            <p:nvSpPr>
              <p:cNvPr id="23595" name="Rectangle 55"/>
              <p:cNvSpPr>
                <a:spLocks/>
              </p:cNvSpPr>
              <p:nvPr/>
            </p:nvSpPr>
            <p:spPr bwMode="auto">
              <a:xfrm rot="14162">
                <a:off x="1609" y="561"/>
                <a:ext cx="195"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a:solidFill>
                      <a:srgbClr val="E9FF0C"/>
                    </a:solidFill>
                    <a:cs typeface="Times New Roman" charset="0"/>
                    <a:sym typeface="Times New Roman" charset="0"/>
                  </a:rPr>
                  <a:t>O</a:t>
                </a:r>
              </a:p>
            </p:txBody>
          </p:sp>
          <p:sp>
            <p:nvSpPr>
              <p:cNvPr id="23596" name="Rectangle 56"/>
              <p:cNvSpPr>
                <a:spLocks/>
              </p:cNvSpPr>
              <p:nvPr/>
            </p:nvSpPr>
            <p:spPr bwMode="auto">
              <a:xfrm rot="14162">
                <a:off x="2081" y="649"/>
                <a:ext cx="195"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a:solidFill>
                      <a:srgbClr val="E9FF0C"/>
                    </a:solidFill>
                    <a:cs typeface="Times New Roman" charset="0"/>
                    <a:sym typeface="Times New Roman" charset="0"/>
                  </a:rPr>
                  <a:t>O</a:t>
                </a:r>
              </a:p>
            </p:txBody>
          </p:sp>
          <p:sp>
            <p:nvSpPr>
              <p:cNvPr id="23597" name="Rectangle 57"/>
              <p:cNvSpPr>
                <a:spLocks/>
              </p:cNvSpPr>
              <p:nvPr/>
            </p:nvSpPr>
            <p:spPr bwMode="auto">
              <a:xfrm rot="14162">
                <a:off x="2865" y="217"/>
                <a:ext cx="195"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a:solidFill>
                      <a:srgbClr val="E9FF0C"/>
                    </a:solidFill>
                    <a:cs typeface="Times New Roman" charset="0"/>
                    <a:sym typeface="Times New Roman" charset="0"/>
                  </a:rPr>
                  <a:t>O</a:t>
                </a:r>
              </a:p>
            </p:txBody>
          </p:sp>
          <p:sp>
            <p:nvSpPr>
              <p:cNvPr id="23598" name="Rectangle 58"/>
              <p:cNvSpPr>
                <a:spLocks/>
              </p:cNvSpPr>
              <p:nvPr/>
            </p:nvSpPr>
            <p:spPr bwMode="auto">
              <a:xfrm rot="14162">
                <a:off x="3081" y="1009"/>
                <a:ext cx="195"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a:solidFill>
                      <a:srgbClr val="E9FF0C"/>
                    </a:solidFill>
                    <a:cs typeface="Times New Roman" charset="0"/>
                    <a:sym typeface="Times New Roman" charset="0"/>
                  </a:rPr>
                  <a:t>O</a:t>
                </a:r>
              </a:p>
            </p:txBody>
          </p:sp>
          <p:sp>
            <p:nvSpPr>
              <p:cNvPr id="23599" name="Rectangle 59"/>
              <p:cNvSpPr>
                <a:spLocks/>
              </p:cNvSpPr>
              <p:nvPr/>
            </p:nvSpPr>
            <p:spPr bwMode="auto">
              <a:xfrm rot="14162">
                <a:off x="3777" y="1009"/>
                <a:ext cx="195"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a:solidFill>
                      <a:srgbClr val="E9FF0C"/>
                    </a:solidFill>
                    <a:cs typeface="Times New Roman" charset="0"/>
                    <a:sym typeface="Times New Roman" charset="0"/>
                  </a:rPr>
                  <a:t>O</a:t>
                </a:r>
              </a:p>
            </p:txBody>
          </p:sp>
          <p:sp>
            <p:nvSpPr>
              <p:cNvPr id="23600" name="Rectangle 60"/>
              <p:cNvSpPr>
                <a:spLocks/>
              </p:cNvSpPr>
              <p:nvPr/>
            </p:nvSpPr>
            <p:spPr bwMode="auto">
              <a:xfrm rot="14162">
                <a:off x="4161" y="649"/>
                <a:ext cx="195"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a:solidFill>
                      <a:srgbClr val="E9FF0C"/>
                    </a:solidFill>
                    <a:cs typeface="Times New Roman" charset="0"/>
                    <a:sym typeface="Times New Roman" charset="0"/>
                  </a:rPr>
                  <a:t>O</a:t>
                </a:r>
              </a:p>
            </p:txBody>
          </p:sp>
          <p:sp>
            <p:nvSpPr>
              <p:cNvPr id="23601" name="Rectangle 61"/>
              <p:cNvSpPr>
                <a:spLocks/>
              </p:cNvSpPr>
              <p:nvPr/>
            </p:nvSpPr>
            <p:spPr bwMode="auto">
              <a:xfrm rot="14162">
                <a:off x="5193" y="1001"/>
                <a:ext cx="195"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a:solidFill>
                      <a:srgbClr val="E9FF0C"/>
                    </a:solidFill>
                    <a:cs typeface="Times New Roman" charset="0"/>
                    <a:sym typeface="Times New Roman" charset="0"/>
                  </a:rPr>
                  <a:t>O</a:t>
                </a:r>
              </a:p>
            </p:txBody>
          </p:sp>
        </p:grpSp>
        <p:pic>
          <p:nvPicPr>
            <p:cNvPr id="23558" name="Picture 6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172199">
              <a:off x="1134" y="129"/>
              <a:ext cx="27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3559" name="Picture 6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32259">
              <a:off x="2176" y="710"/>
              <a:ext cx="360" cy="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3560" name="Picture 6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986680">
              <a:off x="3608" y="22"/>
              <a:ext cx="360" cy="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3561" name="Picture 6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857825">
              <a:off x="4473" y="181"/>
              <a:ext cx="240"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3562" name="Picture 6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132259">
              <a:off x="4239" y="781"/>
              <a:ext cx="360" cy="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3563" name="Picture 68"/>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700000">
              <a:off x="280" y="923"/>
              <a:ext cx="24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3564" name="Rectangle 69"/>
            <p:cNvSpPr>
              <a:spLocks/>
            </p:cNvSpPr>
            <p:nvPr/>
          </p:nvSpPr>
          <p:spPr bwMode="auto">
            <a:xfrm rot="-2700000">
              <a:off x="2185" y="1204"/>
              <a:ext cx="29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sz="1100">
                  <a:cs typeface="Times New Roman" charset="0"/>
                  <a:sym typeface="Times New Roman" charset="0"/>
                </a:rPr>
                <a:t>energy</a:t>
              </a:r>
            </a:p>
          </p:txBody>
        </p:sp>
        <p:sp>
          <p:nvSpPr>
            <p:cNvPr id="23565" name="Rectangle 70"/>
            <p:cNvSpPr>
              <a:spLocks/>
            </p:cNvSpPr>
            <p:nvPr/>
          </p:nvSpPr>
          <p:spPr bwMode="auto">
            <a:xfrm rot="-2700000">
              <a:off x="4265" y="1255"/>
              <a:ext cx="29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sz="1100">
                  <a:cs typeface="Times New Roman" charset="0"/>
                  <a:sym typeface="Times New Roman" charset="0"/>
                </a:rPr>
                <a:t>energy</a:t>
              </a:r>
            </a:p>
          </p:txBody>
        </p:sp>
        <p:sp>
          <p:nvSpPr>
            <p:cNvPr id="23566" name="Rectangle 71"/>
            <p:cNvSpPr>
              <a:spLocks/>
            </p:cNvSpPr>
            <p:nvPr/>
          </p:nvSpPr>
          <p:spPr bwMode="auto">
            <a:xfrm rot="-2700000">
              <a:off x="3641" y="295"/>
              <a:ext cx="29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sz="1100">
                  <a:cs typeface="Times New Roman" charset="0"/>
                  <a:sym typeface="Times New Roman" charset="0"/>
                </a:rPr>
                <a:t>energy</a:t>
              </a:r>
            </a:p>
          </p:txBody>
        </p:sp>
        <p:sp>
          <p:nvSpPr>
            <p:cNvPr id="23567" name="Rectangle 72"/>
            <p:cNvSpPr>
              <a:spLocks/>
            </p:cNvSpPr>
            <p:nvPr/>
          </p:nvSpPr>
          <p:spPr bwMode="auto">
            <a:xfrm rot="-2244321">
              <a:off x="225" y="1231"/>
              <a:ext cx="29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sz="1100">
                  <a:cs typeface="Times New Roman" charset="0"/>
                  <a:sym typeface="Times New Roman" charset="0"/>
                </a:rPr>
                <a:t>energy</a:t>
              </a:r>
            </a:p>
          </p:txBody>
        </p:sp>
        <p:sp>
          <p:nvSpPr>
            <p:cNvPr id="23568" name="Rectangle 73"/>
            <p:cNvSpPr>
              <a:spLocks/>
            </p:cNvSpPr>
            <p:nvPr/>
          </p:nvSpPr>
          <p:spPr bwMode="auto">
            <a:xfrm rot="-3741241">
              <a:off x="1126" y="262"/>
              <a:ext cx="29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sz="1100">
                  <a:cs typeface="Times New Roman" charset="0"/>
                  <a:sym typeface="Times New Roman" charset="0"/>
                </a:rPr>
                <a:t>energy</a:t>
              </a:r>
            </a:p>
          </p:txBody>
        </p:sp>
        <p:sp>
          <p:nvSpPr>
            <p:cNvPr id="23569" name="Rectangle 74"/>
            <p:cNvSpPr>
              <a:spLocks/>
            </p:cNvSpPr>
            <p:nvPr/>
          </p:nvSpPr>
          <p:spPr bwMode="auto">
            <a:xfrm rot="4293903">
              <a:off x="4378" y="319"/>
              <a:ext cx="29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r>
                <a:rPr lang="en-US" sz="1100">
                  <a:cs typeface="Times New Roman" charset="0"/>
                  <a:sym typeface="Times New Roman" charset="0"/>
                </a:rPr>
                <a:t>energy</a:t>
              </a:r>
            </a:p>
          </p:txBody>
        </p:sp>
      </p:gr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 y="6248400"/>
            <a:ext cx="1905000" cy="457200"/>
          </a:xfrm>
        </p:spPr>
        <p:txBody>
          <a:bodyPr/>
          <a:lstStyle/>
          <a:p>
            <a:pPr algn="l">
              <a:defRPr/>
            </a:pPr>
            <a:fld id="{B1F665B4-0A0C-BA49-942C-28C3009B5DE6}" type="slidenum">
              <a:rPr lang="en-US">
                <a:ea typeface="+mn-ea"/>
                <a:cs typeface="+mn-cs"/>
              </a:rPr>
              <a:pPr algn="l">
                <a:defRPr/>
              </a:pPr>
              <a:t>8</a:t>
            </a:fld>
            <a:endParaRPr lang="en-US">
              <a:ea typeface="+mn-ea"/>
              <a:cs typeface="+mn-cs"/>
            </a:endParaRPr>
          </a:p>
        </p:txBody>
      </p:sp>
      <p:sp>
        <p:nvSpPr>
          <p:cNvPr id="43009" name="Rectangle 1"/>
          <p:cNvSpPr>
            <a:spLocks noGrp="1" noChangeArrowheads="1"/>
          </p:cNvSpPr>
          <p:nvPr>
            <p:ph type="title"/>
          </p:nvPr>
        </p:nvSpPr>
        <p:spPr/>
        <p:txBody>
          <a:bodyPr rIns="132080"/>
          <a:lstStyle/>
          <a:p>
            <a:pPr>
              <a:defRPr/>
            </a:pPr>
            <a:endParaRPr lang="en-US"/>
          </a:p>
        </p:txBody>
      </p:sp>
      <p:pic>
        <p:nvPicPr>
          <p:cNvPr id="245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0" y="0"/>
            <a:ext cx="10299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76200"/>
            <a:ext cx="8534400" cy="762000"/>
          </a:xfrm>
        </p:spPr>
        <p:txBody>
          <a:bodyPr/>
          <a:lstStyle/>
          <a:p>
            <a:pPr>
              <a:defRPr/>
            </a:pPr>
            <a:r>
              <a:rPr lang="en-US" sz="6600" dirty="0" smtClean="0">
                <a:latin typeface="Arial Rounded MT Bold"/>
                <a:cs typeface="Arial Rounded MT Bold"/>
              </a:rPr>
              <a:t>Mining Coal</a:t>
            </a:r>
            <a:endParaRPr lang="en-US" sz="6600" dirty="0">
              <a:latin typeface="Arial Rounded MT Bold"/>
              <a:cs typeface="Arial Rounded MT Bold"/>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New Presentation">
  <a:themeElements>
    <a:clrScheme name="New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ew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New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w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w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w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w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C:\Documents and Settings\denning\Application Data\Microsoft\Templates\New Presentation.pot</Template>
  <TotalTime>5948</TotalTime>
  <Words>676</Words>
  <Application>Microsoft Macintosh PowerPoint</Application>
  <PresentationFormat>On-screen Show (4:3)</PresentationFormat>
  <Paragraphs>138</Paragraphs>
  <Slides>25</Slides>
  <Notes>10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New Presentation</vt:lpstr>
      <vt:lpstr>Fossil Fuel Combustion  and the  Economics of Energy</vt:lpstr>
      <vt:lpstr>Fossil Fuel Emissions Information</vt:lpstr>
      <vt:lpstr>PowerPoint Presentation</vt:lpstr>
      <vt:lpstr>PowerPoint Presentation</vt:lpstr>
      <vt:lpstr>Carbon, Life, and Energy</vt:lpstr>
      <vt:lpstr>Fossil Fuels</vt:lpstr>
      <vt:lpstr>Hydrocarbons, Energy, and CO2</vt:lpstr>
      <vt:lpstr>PowerPoint Presentation</vt:lpstr>
      <vt:lpstr>Mining Coal</vt:lpstr>
      <vt:lpstr>PowerPoint Presentation</vt:lpstr>
      <vt:lpstr>Hydraulic Fracturing</vt:lpstr>
      <vt:lpstr>PowerPoint Presentation</vt:lpstr>
      <vt:lpstr>US Gas Reserves from Fracking</vt:lpstr>
      <vt:lpstr>Changes in US Energy Consumption</vt:lpstr>
      <vt:lpstr>The “Kaya Identity”</vt:lpstr>
      <vt:lpstr>Billions and Billions Shanghai 1991 and 2012</vt:lpstr>
      <vt:lpstr>Population is not  the driver of future climate!</vt:lpstr>
      <vt:lpstr>Global Fossil Fuel Emissions (2009)</vt:lpstr>
      <vt:lpstr>Fossil Fuel and Cement Emissions</vt:lpstr>
      <vt:lpstr>Top Fossil Fuel Emitters (Absolute)</vt:lpstr>
      <vt:lpstr>Top Fossil Fuel Emitters (Per Capita)</vt:lpstr>
      <vt:lpstr>Emissions from Coal, Oil, Gas, Cement</vt:lpstr>
      <vt:lpstr>Historical Cumulative Emissions by Country</vt:lpstr>
      <vt:lpstr>Major Flows from Production to Consumption</vt:lpstr>
      <vt:lpstr>Total Global Emissions by Source</vt:lpstr>
    </vt:vector>
  </TitlesOfParts>
  <Company>Colorado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Oil Reserves</dc:title>
  <dc:creator>denning</dc:creator>
  <cp:lastModifiedBy>Scott Denning</cp:lastModifiedBy>
  <cp:revision>57</cp:revision>
  <cp:lastPrinted>2015-10-22T17:03:13Z</cp:lastPrinted>
  <dcterms:created xsi:type="dcterms:W3CDTF">2011-04-01T14:15:43Z</dcterms:created>
  <dcterms:modified xsi:type="dcterms:W3CDTF">2015-10-22T17:03:20Z</dcterms:modified>
</cp:coreProperties>
</file>