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4" r:id="rId2"/>
    <p:sldId id="305" r:id="rId3"/>
    <p:sldId id="306" r:id="rId4"/>
    <p:sldId id="307" r:id="rId5"/>
    <p:sldId id="308" r:id="rId6"/>
    <p:sldId id="288" r:id="rId7"/>
    <p:sldId id="287" r:id="rId8"/>
    <p:sldId id="309" r:id="rId9"/>
    <p:sldId id="310" r:id="rId10"/>
    <p:sldId id="260" r:id="rId11"/>
    <p:sldId id="311" r:id="rId12"/>
    <p:sldId id="312" r:id="rId13"/>
    <p:sldId id="294" r:id="rId14"/>
    <p:sldId id="263" r:id="rId15"/>
    <p:sldId id="283" r:id="rId16"/>
    <p:sldId id="265" r:id="rId17"/>
    <p:sldId id="264" r:id="rId18"/>
    <p:sldId id="290" r:id="rId19"/>
    <p:sldId id="291" r:id="rId20"/>
    <p:sldId id="299" r:id="rId21"/>
    <p:sldId id="289" r:id="rId22"/>
    <p:sldId id="293" r:id="rId23"/>
    <p:sldId id="295" r:id="rId24"/>
    <p:sldId id="292" r:id="rId25"/>
    <p:sldId id="274" r:id="rId26"/>
    <p:sldId id="271" r:id="rId27"/>
    <p:sldId id="269" r:id="rId28"/>
    <p:sldId id="300" r:id="rId29"/>
    <p:sldId id="301" r:id="rId30"/>
    <p:sldId id="261" r:id="rId31"/>
    <p:sldId id="296" r:id="rId32"/>
    <p:sldId id="297" r:id="rId33"/>
    <p:sldId id="298" r:id="rId34"/>
    <p:sldId id="303" r:id="rId35"/>
    <p:sldId id="302" r:id="rId36"/>
    <p:sldId id="262" r:id="rId3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3"/>
    <p:restoredTop sz="94712"/>
  </p:normalViewPr>
  <p:slideViewPr>
    <p:cSldViewPr snapToGrid="0" snapToObjects="1">
      <p:cViewPr varScale="1">
        <p:scale>
          <a:sx n="97" d="100"/>
          <a:sy n="97" d="100"/>
        </p:scale>
        <p:origin x="6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The Chemical Ocean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ATS 760 Global Carbon Cycle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CSU Atmospheric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03529-1D1E-8443-9F5D-0DBD6E97A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588E8-78D9-6343-B644-853B9868CB25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28C87-0E31-4044-AD62-EC5C310C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0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CSU ATS Scott Denning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B562EF-8B6C-2D4B-BA69-05A8E7D23A72}" type="slidenum">
              <a:rPr lang="en-US" sz="1300"/>
              <a:pPr/>
              <a:t>25</a:t>
            </a:fld>
            <a:endParaRPr lang="en-US" sz="1300"/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CSU ATS Scott Denning</a:t>
            </a: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F0ABBC-5DBB-124A-94FF-9FF38B97E86C}" type="slidenum">
              <a:rPr lang="en-US" sz="1300"/>
              <a:pPr/>
              <a:t>26</a:t>
            </a:fld>
            <a:endParaRPr lang="en-US" sz="1300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AT760 Global Carbon Cycle 2007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CSU ATS Scott Denning</a:t>
            </a: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6AA672-3156-2949-817D-DD58D927A991}" type="slidenum">
              <a:rPr lang="en-US" sz="1300"/>
              <a:pPr/>
              <a:t>27</a:t>
            </a:fld>
            <a:endParaRPr lang="en-US" sz="1300"/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4CF-FF93-5344-A7E0-196D88FB382E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E785-3F85-9F42-B1C3-347202588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4CF-FF93-5344-A7E0-196D88FB382E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E785-3F85-9F42-B1C3-347202588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4CF-FF93-5344-A7E0-196D88FB382E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E785-3F85-9F42-B1C3-347202588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5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4CF-FF93-5344-A7E0-196D88FB382E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E785-3F85-9F42-B1C3-347202588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1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4CF-FF93-5344-A7E0-196D88FB382E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E785-3F85-9F42-B1C3-347202588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5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4CF-FF93-5344-A7E0-196D88FB382E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E785-3F85-9F42-B1C3-347202588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2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4CF-FF93-5344-A7E0-196D88FB382E}" type="datetimeFigureOut">
              <a:rPr lang="en-US" smtClean="0"/>
              <a:t>11/9/17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E785-3F85-9F42-B1C3-347202588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0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4CF-FF93-5344-A7E0-196D88FB382E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E785-3F85-9F42-B1C3-347202588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2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4CF-FF93-5344-A7E0-196D88FB382E}" type="datetimeFigureOut">
              <a:rPr lang="en-US" smtClean="0"/>
              <a:t>11/9/17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E785-3F85-9F42-B1C3-347202588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1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4CF-FF93-5344-A7E0-196D88FB382E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E785-3F85-9F42-B1C3-347202588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4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54CF-FF93-5344-A7E0-196D88FB382E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E785-3F85-9F42-B1C3-347202588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3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2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8012"/>
            <a:ext cx="8229600" cy="465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354CF-FF93-5344-A7E0-196D88FB382E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0E785-3F85-9F42-B1C3-347202588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3.png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4.png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2.pn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2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2.png"/><Relationship Id="rId6" Type="http://schemas.openxmlformats.org/officeDocument/2006/relationships/oleObject" Target="../embeddings/oleObject21.bin"/><Relationship Id="rId7" Type="http://schemas.openxmlformats.org/officeDocument/2006/relationships/image" Target="../media/image33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43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5060"/>
            <a:ext cx="8534400" cy="2364676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rial Rounded MT Bold"/>
                <a:cs typeface="Arial Rounded MT Bold"/>
              </a:rPr>
              <a:t>Carbonate Chemistry,</a:t>
            </a:r>
            <a:br>
              <a:rPr lang="en-US" sz="5400" dirty="0" smtClean="0">
                <a:latin typeface="Arial Rounded MT Bold"/>
                <a:cs typeface="Arial Rounded MT Bold"/>
              </a:rPr>
            </a:br>
            <a:r>
              <a:rPr lang="en-US" sz="5400" dirty="0" smtClean="0">
                <a:latin typeface="Arial Rounded MT Bold"/>
                <a:cs typeface="Arial Rounded MT Bold"/>
              </a:rPr>
              <a:t>Air-Sea Gas Exchange,</a:t>
            </a:r>
            <a:br>
              <a:rPr lang="en-US" sz="5400" dirty="0" smtClean="0">
                <a:latin typeface="Arial Rounded MT Bold"/>
                <a:cs typeface="Arial Rounded MT Bold"/>
              </a:rPr>
            </a:br>
            <a:r>
              <a:rPr lang="en-US" sz="5400" dirty="0" smtClean="0">
                <a:latin typeface="Arial Rounded MT Bold"/>
                <a:cs typeface="Arial Rounded MT Bold"/>
              </a:rPr>
              <a:t>and Ocean Acidification</a:t>
            </a:r>
            <a:endParaRPr lang="en-US" sz="5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619255"/>
            <a:ext cx="8686800" cy="1973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Readings: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Selections from Williams &amp; Follows (2011)</a:t>
            </a:r>
          </a:p>
          <a:p>
            <a:pPr marL="400050" lvl="1" indent="0">
              <a:buNone/>
            </a:pPr>
            <a:r>
              <a:rPr lang="en-US" dirty="0" err="1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Feeley</a:t>
            </a:r>
            <a:r>
              <a:rPr lang="en-US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 et al (2009): Ocean Acidification</a:t>
            </a:r>
          </a:p>
        </p:txBody>
      </p:sp>
    </p:spTree>
    <p:extLst>
      <p:ext uri="{BB962C8B-B14F-4D97-AF65-F5344CB8AC3E}">
        <p14:creationId xmlns:p14="http://schemas.microsoft.com/office/powerpoint/2010/main" val="14023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6934"/>
            <a:ext cx="9087604" cy="792162"/>
          </a:xfrm>
        </p:spPr>
        <p:txBody>
          <a:bodyPr>
            <a:noAutofit/>
          </a:bodyPr>
          <a:lstStyle/>
          <a:p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Carbonate </a:t>
            </a:r>
            <a:r>
              <a:rPr lang="en-US" dirty="0" err="1">
                <a:latin typeface="Arial Rounded MT Bold"/>
                <a:ea typeface="ＭＳ Ｐゴシック" charset="0"/>
                <a:cs typeface="Arial Rounded MT Bold"/>
              </a:rPr>
              <a:t>Equilibria</a:t>
            </a:r>
            <a:endParaRPr lang="en-US" dirty="0">
              <a:latin typeface="Arial Rounded MT Bold"/>
              <a:ea typeface="ＭＳ Ｐゴシック" charset="0"/>
              <a:cs typeface="Arial Rounded MT Bold"/>
            </a:endParaRP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457200" y="3124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</a:pPr>
            <a:r>
              <a:rPr lang="en-US" sz="3200" dirty="0">
                <a:solidFill>
                  <a:schemeClr val="accent2"/>
                </a:solidFill>
                <a:latin typeface="+mj-lt"/>
              </a:rPr>
              <a:t>Add two more constraints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5029200" y="3657600"/>
            <a:ext cx="273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FF0000"/>
                </a:solidFill>
              </a:rPr>
              <a:t>(Titration Alkalinity)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762000" y="5295900"/>
            <a:ext cx="3706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i="1" dirty="0">
                <a:solidFill>
                  <a:srgbClr val="FF0000"/>
                </a:solidFill>
                <a:latin typeface="+mj-lt"/>
              </a:rPr>
              <a:t>(Boric acid dissociation)</a:t>
            </a: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038600" y="5715000"/>
          <a:ext cx="4572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Image" r:id="rId3" imgW="1643014" imgH="255967" progId="Photoshop.Image.5">
                  <p:embed/>
                </p:oleObj>
              </mc:Choice>
              <mc:Fallback>
                <p:oleObj name="Image" r:id="rId3" imgW="1643014" imgH="255967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715000"/>
                        <a:ext cx="45720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410200" y="6248400"/>
            <a:ext cx="20555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(S = Salinity</a:t>
            </a:r>
            <a:r>
              <a:rPr lang="en-US" sz="2800" i="1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25400" y="1282700"/>
            <a:ext cx="9577953" cy="1828800"/>
            <a:chOff x="1143000" y="1524000"/>
            <a:chExt cx="7848600" cy="1498600"/>
          </a:xfrm>
        </p:grpSpPr>
        <p:graphicFrame>
          <p:nvGraphicFramePr>
            <p:cNvPr id="1945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7333028"/>
                </p:ext>
              </p:extLst>
            </p:nvPr>
          </p:nvGraphicFramePr>
          <p:xfrm>
            <a:off x="1143000" y="1676400"/>
            <a:ext cx="7467600" cy="1254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4" name="Image" r:id="rId5" imgW="4280488" imgH="719269" progId="Photoshop.Image.5">
                    <p:embed/>
                  </p:oleObj>
                </mc:Choice>
                <mc:Fallback>
                  <p:oleObj name="Image" r:id="rId5" imgW="4280488" imgH="719269" progId="Photoshop.Image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1676400"/>
                          <a:ext cx="7467600" cy="1254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7861300" y="1524000"/>
              <a:ext cx="1130300" cy="149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9382" y="3810000"/>
            <a:ext cx="9605818" cy="1625600"/>
            <a:chOff x="457200" y="3810000"/>
            <a:chExt cx="8255000" cy="1397000"/>
          </a:xfrm>
        </p:grpSpPr>
        <p:graphicFrame>
          <p:nvGraphicFramePr>
            <p:cNvPr id="1945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4951297"/>
                </p:ext>
              </p:extLst>
            </p:nvPr>
          </p:nvGraphicFramePr>
          <p:xfrm>
            <a:off x="533400" y="3810000"/>
            <a:ext cx="7772400" cy="725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5" name="Image" r:id="rId7" imgW="4304514" imgH="402133" progId="Photoshop.Image.5">
                    <p:embed/>
                  </p:oleObj>
                </mc:Choice>
                <mc:Fallback>
                  <p:oleObj name="Image" r:id="rId7" imgW="4304514" imgH="402133" progId="Photoshop.Image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3810000"/>
                          <a:ext cx="7772400" cy="725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1368973"/>
                </p:ext>
              </p:extLst>
            </p:nvPr>
          </p:nvGraphicFramePr>
          <p:xfrm>
            <a:off x="457200" y="4724400"/>
            <a:ext cx="777240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6" name="Image" r:id="rId9" imgW="4143293" imgH="195122" progId="Photoshop.Image.5">
                    <p:embed/>
                  </p:oleObj>
                </mc:Choice>
                <mc:Fallback>
                  <p:oleObj name="Image" r:id="rId9" imgW="4143293" imgH="195122" progId="Photoshop.Image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4724400"/>
                          <a:ext cx="7772400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7581900" y="4064000"/>
              <a:ext cx="11303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092700" y="3568700"/>
            <a:ext cx="3479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(“Titration Alkalinity”)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939800"/>
            <a:ext cx="7772400" cy="609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Three equations (</a:t>
            </a:r>
            <a:r>
              <a:rPr lang="en-US" dirty="0" err="1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equilibria</a:t>
            </a:r>
            <a:r>
              <a:rPr lang="en-US" dirty="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rPr>
              <a:t>) in five unknowns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5800" y="2032000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6.6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18500" y="2476500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6.7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5800" y="1574800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6.1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269"/>
            <a:ext cx="9144000" cy="1414744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rial Rounded MT Bold"/>
                <a:cs typeface="Arial Rounded MT Bold"/>
              </a:rPr>
              <a:t>Solving the </a:t>
            </a:r>
            <a:br>
              <a:rPr lang="en-US" sz="5400" dirty="0" smtClean="0">
                <a:latin typeface="Arial Rounded MT Bold"/>
                <a:cs typeface="Arial Rounded MT Bold"/>
              </a:rPr>
            </a:br>
            <a:r>
              <a:rPr lang="en-US" sz="5400" dirty="0" smtClean="0">
                <a:latin typeface="Arial Rounded MT Bold"/>
                <a:cs typeface="Arial Rounded MT Bold"/>
              </a:rPr>
              <a:t>Ocean Carbonate System</a:t>
            </a:r>
            <a:endParaRPr lang="en-US" sz="5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900"/>
            <a:ext cx="8229600" cy="4259264"/>
          </a:xfrm>
        </p:spPr>
        <p:txBody>
          <a:bodyPr/>
          <a:lstStyle/>
          <a:p>
            <a:r>
              <a:rPr lang="en-US" dirty="0" smtClean="0"/>
              <a:t>Combine equations 6.1, 6.6, and 6.7 to write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Divide (7) by (8) to get quadratic for [H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980098"/>
              </p:ext>
            </p:extLst>
          </p:nvPr>
        </p:nvGraphicFramePr>
        <p:xfrm>
          <a:off x="2355850" y="2622550"/>
          <a:ext cx="423672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2" name="Equation" r:id="rId3" imgW="2133600" imgH="444500" progId="Equation.DSMT4">
                  <p:embed/>
                </p:oleObj>
              </mc:Choice>
              <mc:Fallback>
                <p:oleObj name="Equation" r:id="rId3" imgW="2133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5850" y="2622550"/>
                        <a:ext cx="4236720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653470"/>
              </p:ext>
            </p:extLst>
          </p:nvPr>
        </p:nvGraphicFramePr>
        <p:xfrm>
          <a:off x="2622550" y="3860800"/>
          <a:ext cx="3759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3" name="Equation" r:id="rId5" imgW="1879600" imgH="444500" progId="Equation.DSMT4">
                  <p:embed/>
                </p:oleObj>
              </mc:Choice>
              <mc:Fallback>
                <p:oleObj name="Equation" r:id="rId5" imgW="1879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2550" y="3860800"/>
                        <a:ext cx="3759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09000" y="2895600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(7)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00" y="4089400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(8)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714539"/>
              </p:ext>
            </p:extLst>
          </p:nvPr>
        </p:nvGraphicFramePr>
        <p:xfrm>
          <a:off x="1003299" y="5727700"/>
          <a:ext cx="7011393" cy="45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Equation" r:id="rId7" imgW="3517900" imgH="228600" progId="Equation.DSMT4">
                  <p:embed/>
                </p:oleObj>
              </mc:Choice>
              <mc:Fallback>
                <p:oleObj name="Equation" r:id="rId7" imgW="3517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3299" y="5727700"/>
                        <a:ext cx="7011393" cy="455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47100" y="5829300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(9)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268"/>
            <a:ext cx="9144000" cy="1696053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rial Rounded MT Bold"/>
                <a:cs typeface="Arial Rounded MT Bold"/>
              </a:rPr>
              <a:t>Ocean Carbonate System</a:t>
            </a:r>
            <a:br>
              <a:rPr lang="en-US" sz="5400" dirty="0" smtClean="0">
                <a:latin typeface="Arial Rounded MT Bold"/>
                <a:cs typeface="Arial Rounded MT Bold"/>
              </a:rPr>
            </a:br>
            <a:r>
              <a:rPr lang="en-US" sz="4400" dirty="0" smtClean="0">
                <a:latin typeface="Arial Rounded MT Bold"/>
                <a:cs typeface="Arial Rounded MT Bold"/>
              </a:rPr>
              <a:t>(cont’d)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94100"/>
            <a:ext cx="8229600" cy="2532064"/>
          </a:xfrm>
        </p:spPr>
        <p:txBody>
          <a:bodyPr>
            <a:normAutofit/>
          </a:bodyPr>
          <a:lstStyle/>
          <a:p>
            <a:r>
              <a:rPr lang="en-US" dirty="0" smtClean="0"/>
              <a:t>Start with first guess of [H+] (e.g., pH=8)</a:t>
            </a:r>
          </a:p>
          <a:p>
            <a:r>
              <a:rPr lang="en-US" dirty="0" smtClean="0"/>
              <a:t>Substitute into (10) to get CA then solve quadratic (9)</a:t>
            </a:r>
          </a:p>
          <a:p>
            <a:r>
              <a:rPr lang="en-US" dirty="0" smtClean="0"/>
              <a:t>Iterate (9) and (10) until pH converges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451453"/>
              </p:ext>
            </p:extLst>
          </p:nvPr>
        </p:nvGraphicFramePr>
        <p:xfrm>
          <a:off x="2813050" y="2679700"/>
          <a:ext cx="3733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Equation" r:id="rId3" imgW="1866900" imgH="431800" progId="Equation.DSMT4">
                  <p:embed/>
                </p:oleObj>
              </mc:Choice>
              <mc:Fallback>
                <p:oleObj name="Equation" r:id="rId3" imgW="18669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3050" y="2679700"/>
                        <a:ext cx="37338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09000" y="2895600"/>
            <a:ext cx="5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(10)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341351"/>
              </p:ext>
            </p:extLst>
          </p:nvPr>
        </p:nvGraphicFramePr>
        <p:xfrm>
          <a:off x="729473" y="1905793"/>
          <a:ext cx="7247120" cy="47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Equation" r:id="rId5" imgW="3517900" imgH="228600" progId="Equation.DSMT4">
                  <p:embed/>
                </p:oleObj>
              </mc:Choice>
              <mc:Fallback>
                <p:oleObj name="Equation" r:id="rId5" imgW="3517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9473" y="1905793"/>
                        <a:ext cx="7247120" cy="470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09000" y="2007393"/>
            <a:ext cx="44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(9)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extBox 4"/>
          <p:cNvSpPr txBox="1">
            <a:spLocks noChangeArrowheads="1"/>
          </p:cNvSpPr>
          <p:nvPr/>
        </p:nvSpPr>
        <p:spPr bwMode="auto">
          <a:xfrm>
            <a:off x="2743200" y="6507163"/>
            <a:ext cx="365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latin typeface="Helvetica" charset="0"/>
                <a:cs typeface="Helvetica" charset="0"/>
              </a:rPr>
              <a:t>Williams_Fig. 6.7</a:t>
            </a:r>
          </a:p>
        </p:txBody>
      </p:sp>
      <p:pic>
        <p:nvPicPr>
          <p:cNvPr id="394243" name="Picture 3" descr="c06f008(edit)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7488"/>
            <a:ext cx="65532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3563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Speciation </a:t>
            </a:r>
            <a:r>
              <a:rPr lang="en-US" dirty="0" err="1" smtClean="0">
                <a:latin typeface="Arial Rounded MT Bold"/>
                <a:ea typeface="ＭＳ Ｐゴシック" charset="0"/>
                <a:cs typeface="Arial Rounded MT Bold"/>
              </a:rPr>
              <a:t>vs</a:t>
            </a:r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 pH</a:t>
            </a:r>
            <a:endParaRPr lang="en-US" dirty="0">
              <a:latin typeface="Arial Rounded MT Bold"/>
              <a:ea typeface="ＭＳ Ｐゴシック" charset="0"/>
              <a:cs typeface="Arial Rounded MT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1000" y="954969"/>
            <a:ext cx="2942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Bjerrum</a:t>
            </a:r>
            <a:r>
              <a:rPr lang="en-US" sz="3600" dirty="0" smtClean="0"/>
              <a:t> Plot”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51200" y="2120900"/>
            <a:ext cx="0" cy="3746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95900" y="2120900"/>
            <a:ext cx="0" cy="3746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09900" y="1803400"/>
            <a:ext cx="52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i="1" dirty="0" smtClean="0"/>
              <a:t>K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053095" y="1790700"/>
            <a:ext cx="52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i="1" dirty="0" smtClean="0"/>
              <a:t>K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40080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2495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Partition of Marine DIC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48458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920"/>
              </a:spcBef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Using surface values for DIC, alkalinity, and salinity, </a:t>
            </a:r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we obtain 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/>
            </a:r>
            <a:br>
              <a:rPr lang="en-US" dirty="0">
                <a:latin typeface="Arial Rounded MT Bold"/>
                <a:ea typeface="ＭＳ Ｐゴシック" charset="0"/>
                <a:cs typeface="Arial Rounded MT Bold"/>
              </a:rPr>
            </a:b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pCO</a:t>
            </a:r>
            <a:r>
              <a:rPr lang="en-US" baseline="-25000" dirty="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 = 278 </a:t>
            </a:r>
            <a:r>
              <a:rPr lang="en-US" dirty="0" err="1" smtClean="0"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dirty="0" err="1" smtClean="0">
                <a:latin typeface="Arial Rounded MT Bold"/>
                <a:ea typeface="ＭＳ Ｐゴシック" charset="0"/>
                <a:cs typeface="Arial Rounded MT Bold"/>
              </a:rPr>
              <a:t>atm</a:t>
            </a:r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 and 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pH = 8.18</a:t>
            </a:r>
          </a:p>
          <a:p>
            <a:pPr>
              <a:spcBef>
                <a:spcPts val="1920"/>
              </a:spcBef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These are very close to preindustrial values</a:t>
            </a:r>
          </a:p>
          <a:p>
            <a:pPr>
              <a:spcBef>
                <a:spcPts val="1920"/>
              </a:spcBef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 Speciation:</a:t>
            </a:r>
          </a:p>
          <a:p>
            <a:pPr lvl="1">
              <a:spcBef>
                <a:spcPts val="1920"/>
              </a:spcBef>
              <a:buFontTx/>
              <a:buNone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[</a:t>
            </a:r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CO</a:t>
            </a:r>
            <a:r>
              <a:rPr lang="en-US" baseline="-25000" dirty="0" smtClean="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baseline="30000" dirty="0">
                <a:latin typeface="Arial Rounded MT Bold"/>
                <a:ea typeface="ＭＳ Ｐゴシック" charset="0"/>
                <a:cs typeface="Arial Rounded MT Bold"/>
              </a:rPr>
              <a:t>*</a:t>
            </a:r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] 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= 10 </a:t>
            </a:r>
            <a:r>
              <a:rPr lang="en-US" sz="3500" b="1" dirty="0" err="1"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dirty="0" err="1">
                <a:latin typeface="Arial Rounded MT Bold"/>
                <a:ea typeface="ＭＳ Ｐゴシック" charset="0"/>
                <a:cs typeface="Arial Rounded MT Bold"/>
              </a:rPr>
              <a:t>Mol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 kg</a:t>
            </a:r>
            <a:r>
              <a:rPr lang="en-US" baseline="30000" dirty="0">
                <a:latin typeface="Arial Rounded MT Bold"/>
                <a:ea typeface="ＭＳ Ｐゴシック" charset="0"/>
                <a:cs typeface="Arial Rounded MT Bold"/>
              </a:rPr>
              <a:t>-1</a:t>
            </a:r>
          </a:p>
          <a:p>
            <a:pPr lvl="1">
              <a:spcBef>
                <a:spcPts val="192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[HCO</a:t>
            </a:r>
            <a:r>
              <a:rPr lang="en-US" baseline="-25000" dirty="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3</a:t>
            </a:r>
            <a:r>
              <a:rPr lang="en-US" dirty="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] = 1769 </a:t>
            </a:r>
            <a:r>
              <a:rPr lang="en-US" b="1" dirty="0" err="1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dirty="0" err="1" smtClean="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Mol</a:t>
            </a:r>
            <a:r>
              <a:rPr lang="en-US" dirty="0" smtClean="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kg</a:t>
            </a:r>
            <a:r>
              <a:rPr lang="en-US" baseline="30000" dirty="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-1</a:t>
            </a:r>
            <a:endParaRPr lang="en-US" dirty="0">
              <a:solidFill>
                <a:srgbClr val="FF0000"/>
              </a:solidFill>
              <a:latin typeface="Arial Rounded MT Bold"/>
              <a:ea typeface="ＭＳ Ｐゴシック" charset="0"/>
              <a:cs typeface="Arial Rounded MT Bold"/>
            </a:endParaRPr>
          </a:p>
          <a:p>
            <a:pPr lvl="1">
              <a:spcBef>
                <a:spcPts val="1920"/>
              </a:spcBef>
              <a:buFontTx/>
              <a:buNone/>
            </a:pP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[CO</a:t>
            </a:r>
            <a:r>
              <a:rPr lang="en-US" baseline="-25000" dirty="0">
                <a:latin typeface="Arial Rounded MT Bold"/>
                <a:ea typeface="ＭＳ Ｐゴシック" charset="0"/>
                <a:cs typeface="Arial Rounded MT Bold"/>
              </a:rPr>
              <a:t>3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] = 223 </a:t>
            </a:r>
            <a:r>
              <a:rPr lang="en-US" b="1" dirty="0" err="1"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dirty="0" err="1" smtClean="0">
                <a:latin typeface="Arial Rounded MT Bold"/>
                <a:ea typeface="ＭＳ Ｐゴシック" charset="0"/>
                <a:cs typeface="Arial Rounded MT Bold"/>
              </a:rPr>
              <a:t>Mol</a:t>
            </a:r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 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kg</a:t>
            </a:r>
            <a:r>
              <a:rPr lang="en-US" baseline="30000" dirty="0">
                <a:latin typeface="Arial Rounded MT Bold"/>
                <a:ea typeface="ＭＳ Ｐゴシック" charset="0"/>
                <a:cs typeface="Arial Rounded MT Bold"/>
              </a:rPr>
              <a:t>-1</a:t>
            </a:r>
          </a:p>
          <a:p>
            <a:pPr>
              <a:buFontTx/>
              <a:buNone/>
            </a:pPr>
            <a:endParaRPr lang="en-US" baseline="30000" dirty="0">
              <a:latin typeface="Arial Rounded MT Bold"/>
              <a:ea typeface="ＭＳ Ｐゴシック" charset="0"/>
              <a:cs typeface="Arial Rounded MT Bold"/>
            </a:endParaRPr>
          </a:p>
          <a:p>
            <a:pPr>
              <a:buFontTx/>
              <a:buNone/>
            </a:pPr>
            <a:r>
              <a:rPr lang="en-US" b="1" i="1" dirty="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By far </a:t>
            </a:r>
            <a:r>
              <a:rPr lang="en-US" i="1" dirty="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most dissolved CO</a:t>
            </a:r>
            <a:r>
              <a:rPr lang="en-US" i="1" baseline="-25000" dirty="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 is bicarbonate!</a:t>
            </a:r>
          </a:p>
        </p:txBody>
      </p:sp>
    </p:spTree>
    <p:extLst>
      <p:ext uri="{BB962C8B-B14F-4D97-AF65-F5344CB8AC3E}">
        <p14:creationId xmlns:p14="http://schemas.microsoft.com/office/powerpoint/2010/main" val="40003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Box 4"/>
          <p:cNvSpPr txBox="1">
            <a:spLocks noChangeArrowheads="1"/>
          </p:cNvSpPr>
          <p:nvPr/>
        </p:nvSpPr>
        <p:spPr bwMode="auto">
          <a:xfrm>
            <a:off x="1409700" y="6240463"/>
            <a:ext cx="365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en-US" sz="1200">
                <a:latin typeface="Helvetica" charset="0"/>
                <a:cs typeface="Helvetica" charset="0"/>
              </a:rPr>
              <a:t>Williams_Fig. 2.20</a:t>
            </a:r>
          </a:p>
        </p:txBody>
      </p:sp>
      <p:pic>
        <p:nvPicPr>
          <p:cNvPr id="315395" name="Picture 3" descr="02-020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311275"/>
            <a:ext cx="6172200" cy="48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35631"/>
            <a:ext cx="91440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Buffering of Marine DIC</a:t>
            </a:r>
            <a:endParaRPr lang="en-US" dirty="0">
              <a:latin typeface="Arial Rounded MT Bold"/>
              <a:ea typeface="ＭＳ Ｐゴシック" charset="0"/>
              <a:cs typeface="Arial Rounded MT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1900" y="1587500"/>
            <a:ext cx="2832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Only a small fraction of DIC (CO</a:t>
            </a:r>
            <a:r>
              <a:rPr lang="en-US" sz="3200" baseline="-25000" dirty="0" smtClean="0">
                <a:latin typeface="Arial Rounded MT Bold"/>
                <a:cs typeface="Arial Rounded MT Bold"/>
              </a:rPr>
              <a:t>2</a:t>
            </a:r>
            <a:r>
              <a:rPr lang="en-US" sz="3200" baseline="30000" dirty="0" smtClean="0">
                <a:latin typeface="Arial Rounded MT Bold"/>
                <a:cs typeface="Arial Rounded MT Bold"/>
              </a:rPr>
              <a:t>*</a:t>
            </a:r>
            <a:r>
              <a:rPr lang="en-US" sz="3200" dirty="0" smtClean="0">
                <a:latin typeface="Arial Rounded MT Bold"/>
                <a:cs typeface="Arial Rounded MT Bold"/>
              </a:rPr>
              <a:t>) is in chemical equilibrium with atmospheric CO</a:t>
            </a:r>
            <a:r>
              <a:rPr lang="en-US" sz="3200" baseline="-25000" dirty="0" smtClean="0">
                <a:latin typeface="Arial Rounded MT Bold"/>
                <a:cs typeface="Arial Rounded MT Bold"/>
              </a:rPr>
              <a:t>2</a:t>
            </a:r>
            <a:endParaRPr lang="en-US" sz="3200" baseline="-250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6302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5631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 Rounded MT Bold"/>
                <a:ea typeface="ＭＳ Ｐゴシック" charset="0"/>
                <a:cs typeface="Arial Rounded MT Bold"/>
              </a:rPr>
              <a:t>Buffering of Marine DIC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447800" y="1447800"/>
          <a:ext cx="57023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Image" r:id="rId3" imgW="2155305" imgH="268202" progId="Photoshop.Image.5">
                  <p:embed/>
                </p:oleObj>
              </mc:Choice>
              <mc:Fallback>
                <p:oleObj name="Image" r:id="rId3" imgW="2155305" imgH="268202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47800"/>
                        <a:ext cx="57023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905000" y="1981200"/>
          <a:ext cx="50292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Image" r:id="rId5" imgW="1899390" imgH="301676" progId="Photoshop.Image.5">
                  <p:embed/>
                </p:oleObj>
              </mc:Choice>
              <mc:Fallback>
                <p:oleObj name="Image" r:id="rId5" imgW="1899390" imgH="301676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81200"/>
                        <a:ext cx="50292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2743199"/>
            <a:ext cx="8382000" cy="4005943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776"/>
              </a:spcBef>
            </a:pP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As CO</a:t>
            </a:r>
            <a:r>
              <a:rPr lang="en-US" sz="2400" baseline="-25000" dirty="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 is added to the atmosphere, [CO</a:t>
            </a:r>
            <a:r>
              <a:rPr lang="en-US" sz="2400" baseline="-25000" dirty="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err="1">
                <a:latin typeface="Comic Sans MS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)] increases in the ocean</a:t>
            </a:r>
          </a:p>
          <a:p>
            <a:pPr>
              <a:lnSpc>
                <a:spcPct val="90000"/>
              </a:lnSpc>
              <a:spcBef>
                <a:spcPts val="1776"/>
              </a:spcBef>
            </a:pP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Most of it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reacts with CO</a:t>
            </a:r>
            <a:r>
              <a:rPr lang="en-US" sz="2400" baseline="-25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baseline="30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2-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to form additional HCO</a:t>
            </a:r>
            <a:r>
              <a:rPr lang="en-US" sz="2400" baseline="-25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baseline="30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</a:t>
            </a:r>
          </a:p>
          <a:p>
            <a:pPr>
              <a:lnSpc>
                <a:spcPct val="90000"/>
              </a:lnSpc>
              <a:spcBef>
                <a:spcPts val="1776"/>
              </a:spcBef>
            </a:pP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Absorption of atmospheric CO</a:t>
            </a:r>
            <a:r>
              <a:rPr lang="en-US" sz="2400" baseline="-25000" dirty="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 by the oceans is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limited by [CO</a:t>
            </a:r>
            <a:r>
              <a:rPr lang="en-US" sz="2400" baseline="-25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baseline="30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2-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]</a:t>
            </a: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, which is quite low</a:t>
            </a:r>
          </a:p>
          <a:p>
            <a:pPr>
              <a:lnSpc>
                <a:spcPct val="90000"/>
              </a:lnSpc>
              <a:spcBef>
                <a:spcPts val="1776"/>
              </a:spcBef>
            </a:pP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Ratio of </a:t>
            </a:r>
            <a:r>
              <a:rPr lang="en-US" sz="2400" dirty="0">
                <a:solidFill>
                  <a:srgbClr val="C0504D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fractional change in pCO</a:t>
            </a:r>
            <a:r>
              <a:rPr lang="en-US" sz="2400" baseline="-25000" dirty="0">
                <a:solidFill>
                  <a:srgbClr val="C0504D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solidFill>
                  <a:srgbClr val="C0504D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per fractional change in DIC </a:t>
            </a: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is called the </a:t>
            </a:r>
            <a:r>
              <a:rPr lang="en-US" sz="2400" i="1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Revelle</a:t>
            </a:r>
            <a:r>
              <a:rPr lang="en-US" sz="2400" i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Factor :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~ 10</a:t>
            </a:r>
          </a:p>
          <a:p>
            <a:pPr>
              <a:lnSpc>
                <a:spcPct val="90000"/>
              </a:lnSpc>
              <a:spcBef>
                <a:spcPts val="1776"/>
              </a:spcBef>
            </a:pP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This means doubling the amount of atmospheric CO2 would only increase DIC by about 10%</a:t>
            </a:r>
          </a:p>
          <a:p>
            <a:pPr>
              <a:lnSpc>
                <a:spcPct val="90000"/>
              </a:lnSpc>
              <a:spcBef>
                <a:spcPts val="1776"/>
              </a:spcBef>
            </a:pPr>
            <a:endParaRPr lang="en-US" sz="2400" baseline="300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ts val="1776"/>
              </a:spcBef>
            </a:pPr>
            <a:endParaRPr lang="en-US" sz="24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667000" y="1066800"/>
            <a:ext cx="3371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</a:rPr>
              <a:t>divide </a:t>
            </a:r>
            <a:r>
              <a:rPr lang="en-US" i="1" dirty="0" err="1">
                <a:solidFill>
                  <a:srgbClr val="FF0000"/>
                </a:solidFill>
              </a:rPr>
              <a:t>eqn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6.6 </a:t>
            </a:r>
            <a:r>
              <a:rPr lang="en-US" i="1" dirty="0">
                <a:solidFill>
                  <a:srgbClr val="FF0000"/>
                </a:solidFill>
              </a:rPr>
              <a:t>by </a:t>
            </a:r>
            <a:r>
              <a:rPr lang="en-US" i="1" dirty="0" err="1">
                <a:solidFill>
                  <a:srgbClr val="FF0000"/>
                </a:solidFill>
              </a:rPr>
              <a:t>eqn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6.7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25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7333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 Rounded MT Bold"/>
                <a:ea typeface="ＭＳ Ｐゴシック" charset="0"/>
                <a:cs typeface="Arial Rounded MT Bold"/>
              </a:rPr>
              <a:t>Partition of Anthropogenic CO</a:t>
            </a:r>
            <a:r>
              <a:rPr lang="en-US" sz="4400" baseline="-25000" dirty="0">
                <a:latin typeface="Arial Rounded MT Bold"/>
                <a:ea typeface="ＭＳ Ｐゴシック" charset="0"/>
                <a:cs typeface="Arial Rounded MT Bold"/>
              </a:rPr>
              <a:t>2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066800"/>
            <a:ext cx="8721271" cy="4876800"/>
          </a:xfrm>
        </p:spPr>
        <p:txBody>
          <a:bodyPr/>
          <a:lstStyle/>
          <a:p>
            <a:r>
              <a:rPr lang="en-US" sz="2800" dirty="0">
                <a:latin typeface="Arial Rounded MT Bold"/>
                <a:ea typeface="ＭＳ Ｐゴシック" charset="0"/>
                <a:cs typeface="Arial Rounded MT Bold"/>
              </a:rPr>
              <a:t>Suppose we add CO</a:t>
            </a:r>
            <a:r>
              <a:rPr lang="en-US" sz="2800" baseline="-25000" dirty="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800" dirty="0">
                <a:latin typeface="Arial Rounded MT Bold"/>
                <a:ea typeface="ＭＳ Ｐゴシック" charset="0"/>
                <a:cs typeface="Arial Rounded MT Bold"/>
              </a:rPr>
              <a:t> to the atmosphere by combustion of fossil fuel … what happens to dissolved carbon species in the oceans?</a:t>
            </a:r>
          </a:p>
          <a:p>
            <a:r>
              <a:rPr lang="en-US" sz="2800" dirty="0">
                <a:latin typeface="Arial Rounded MT Bold"/>
                <a:ea typeface="ＭＳ Ｐゴシック" charset="0"/>
                <a:cs typeface="Arial Rounded MT Bold"/>
              </a:rPr>
              <a:t>Add 10% to atmospheric pCO</a:t>
            </a:r>
            <a:r>
              <a:rPr lang="en-US" sz="2800" baseline="-25000" dirty="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800" dirty="0">
                <a:latin typeface="Arial Rounded MT Bold"/>
                <a:ea typeface="ＭＳ Ｐゴシック" charset="0"/>
                <a:cs typeface="Arial Rounded MT Bold"/>
              </a:rPr>
              <a:t> </a:t>
            </a:r>
            <a:br>
              <a:rPr lang="en-US" sz="2800" dirty="0">
                <a:latin typeface="Arial Rounded MT Bold"/>
                <a:ea typeface="ＭＳ Ｐゴシック" charset="0"/>
                <a:cs typeface="Arial Rounded MT Bold"/>
              </a:rPr>
            </a:br>
            <a:r>
              <a:rPr lang="en-US" sz="2800" dirty="0">
                <a:latin typeface="Arial Rounded MT Bold"/>
                <a:ea typeface="ＭＳ Ｐゴシック" charset="0"/>
                <a:cs typeface="Arial Rounded MT Bold"/>
              </a:rPr>
              <a:t>(and [CO</a:t>
            </a:r>
            <a:r>
              <a:rPr lang="en-US" sz="2800" baseline="-25000" dirty="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800" dirty="0">
                <a:latin typeface="Arial Rounded MT Bold"/>
                <a:ea typeface="ＭＳ Ｐゴシック" charset="0"/>
                <a:cs typeface="Arial Rounded MT Bold"/>
              </a:rPr>
              <a:t>(</a:t>
            </a:r>
            <a:r>
              <a:rPr lang="en-US" sz="2800" dirty="0" err="1">
                <a:latin typeface="Arial Rounded MT Bold"/>
                <a:ea typeface="ＭＳ Ｐゴシック" charset="0"/>
                <a:cs typeface="Arial Rounded MT Bold"/>
              </a:rPr>
              <a:t>aq</a:t>
            </a:r>
            <a:r>
              <a:rPr lang="en-US" sz="2800" dirty="0">
                <a:latin typeface="Arial Rounded MT Bold"/>
                <a:ea typeface="ＭＳ Ｐゴシック" charset="0"/>
                <a:cs typeface="Arial Rounded MT Bold"/>
              </a:rPr>
              <a:t>)]), and find new </a:t>
            </a:r>
            <a:r>
              <a:rPr lang="en-US" sz="2800" dirty="0" err="1">
                <a:latin typeface="Arial Rounded MT Bold"/>
                <a:ea typeface="ＭＳ Ｐゴシック" charset="0"/>
                <a:cs typeface="Arial Rounded MT Bold"/>
              </a:rPr>
              <a:t>equilibria</a:t>
            </a:r>
            <a:r>
              <a:rPr lang="en-US" sz="2800" dirty="0">
                <a:latin typeface="Arial Rounded MT Bold"/>
                <a:ea typeface="ＭＳ Ｐゴシック" charset="0"/>
                <a:cs typeface="Arial Rounded MT Bold"/>
              </a:rPr>
              <a:t> </a:t>
            </a:r>
          </a:p>
          <a:p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20531"/>
              </p:ext>
            </p:extLst>
          </p:nvPr>
        </p:nvGraphicFramePr>
        <p:xfrm>
          <a:off x="1344613" y="4138613"/>
          <a:ext cx="6400800" cy="174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Worksheet" r:id="rId3" imgW="6400800" imgH="1603248" progId="Excel.Sheet.8">
                  <p:embed/>
                </p:oleObj>
              </mc:Choice>
              <mc:Fallback>
                <p:oleObj name="Worksheet" r:id="rId3" imgW="6400800" imgH="160324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4138613"/>
                        <a:ext cx="6400800" cy="174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61987" y="6157912"/>
            <a:ext cx="802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rgbClr val="FF0000"/>
                </a:solidFill>
              </a:rPr>
              <a:t>10% increase in pCO</a:t>
            </a:r>
            <a:r>
              <a:rPr lang="en-US" b="1" i="1" baseline="-25000">
                <a:solidFill>
                  <a:srgbClr val="FF0000"/>
                </a:solidFill>
              </a:rPr>
              <a:t>2</a:t>
            </a:r>
            <a:r>
              <a:rPr lang="en-US" b="1" i="1">
                <a:solidFill>
                  <a:srgbClr val="FF0000"/>
                </a:solidFill>
              </a:rPr>
              <a:t> produces less than 1% increase in DIC!</a:t>
            </a:r>
          </a:p>
        </p:txBody>
      </p:sp>
    </p:spTree>
    <p:extLst>
      <p:ext uri="{BB962C8B-B14F-4D97-AF65-F5344CB8AC3E}">
        <p14:creationId xmlns:p14="http://schemas.microsoft.com/office/powerpoint/2010/main" val="34683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Box 4"/>
          <p:cNvSpPr txBox="1">
            <a:spLocks noChangeArrowheads="1"/>
          </p:cNvSpPr>
          <p:nvPr/>
        </p:nvSpPr>
        <p:spPr bwMode="auto">
          <a:xfrm>
            <a:off x="4955381" y="6537326"/>
            <a:ext cx="365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dirty="0" err="1">
                <a:latin typeface="Helvetica" charset="0"/>
                <a:cs typeface="Helvetica" charset="0"/>
              </a:rPr>
              <a:t>Williams_Fig</a:t>
            </a:r>
            <a:r>
              <a:rPr lang="en-US" sz="1200" dirty="0">
                <a:latin typeface="Helvetica" charset="0"/>
                <a:cs typeface="Helvetica" charset="0"/>
              </a:rPr>
              <a:t>. 6.4a,b</a:t>
            </a:r>
          </a:p>
        </p:txBody>
      </p:sp>
      <p:pic>
        <p:nvPicPr>
          <p:cNvPr id="386051" name="Picture 3" descr="c06f004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19" y="327026"/>
            <a:ext cx="4424362" cy="60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139700"/>
            <a:ext cx="4188619" cy="226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Arial Rounded MT Bold"/>
                <a:ea typeface="ＭＳ Ｐゴシック" charset="0"/>
                <a:cs typeface="Arial Rounded MT Bold"/>
              </a:rPr>
              <a:t>Global Variations</a:t>
            </a:r>
            <a:endParaRPr lang="en-US" sz="6000" dirty="0">
              <a:latin typeface="Arial Rounded MT Bold"/>
              <a:ea typeface="ＭＳ Ｐゴシック" charset="0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1" y="2362200"/>
            <a:ext cx="418861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Arial Rounded MT Bold"/>
                <a:cs typeface="Arial Rounded MT Bold"/>
              </a:rPr>
              <a:t>Surface DIC varies by about 5% 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Arial Rounded MT Bold"/>
                <a:cs typeface="Arial Rounded MT Bold"/>
              </a:rPr>
              <a:t>Atlantic </a:t>
            </a:r>
            <a:r>
              <a:rPr lang="en-US" sz="2800" dirty="0" err="1" smtClean="0">
                <a:latin typeface="Arial Rounded MT Bold"/>
                <a:cs typeface="Arial Rounded MT Bold"/>
              </a:rPr>
              <a:t>vs</a:t>
            </a:r>
            <a:r>
              <a:rPr lang="en-US" sz="2800" dirty="0" smtClean="0">
                <a:latin typeface="Arial Rounded MT Bold"/>
                <a:cs typeface="Arial Rounded MT Bold"/>
              </a:rPr>
              <a:t> Pacific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Arial Rounded MT Bold"/>
                <a:cs typeface="Arial Rounded MT Bold"/>
              </a:rPr>
              <a:t>Low DIC in tropics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Arial Rounded MT Bold"/>
                <a:cs typeface="Arial Rounded MT Bold"/>
              </a:rPr>
              <a:t>CO</a:t>
            </a:r>
            <a:r>
              <a:rPr lang="en-US" sz="2800" baseline="-25000" dirty="0" smtClean="0">
                <a:latin typeface="Arial Rounded MT Bold"/>
                <a:cs typeface="Arial Rounded MT Bold"/>
              </a:rPr>
              <a:t>2</a:t>
            </a:r>
            <a:r>
              <a:rPr lang="en-US" sz="2800" baseline="30000" dirty="0" smtClean="0">
                <a:latin typeface="Arial Rounded MT Bold"/>
                <a:cs typeface="Arial Rounded MT Bold"/>
              </a:rPr>
              <a:t>*</a:t>
            </a:r>
            <a:r>
              <a:rPr lang="en-US" sz="2800" dirty="0" smtClean="0">
                <a:latin typeface="Arial Rounded MT Bold"/>
                <a:cs typeface="Arial Rounded MT Bold"/>
              </a:rPr>
              <a:t> &lt;&lt; DIC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Arial Rounded MT Bold"/>
                <a:cs typeface="Arial Rounded MT Bold"/>
              </a:rPr>
              <a:t>More </a:t>
            </a:r>
            <a:r>
              <a:rPr lang="en-US" sz="2800" dirty="0">
                <a:latin typeface="Arial Rounded MT Bold"/>
                <a:cs typeface="Arial Rounded MT Bold"/>
              </a:rPr>
              <a:t>CO</a:t>
            </a:r>
            <a:r>
              <a:rPr lang="en-US" sz="2800" baseline="-25000" dirty="0">
                <a:latin typeface="Arial Rounded MT Bold"/>
                <a:cs typeface="Arial Rounded MT Bold"/>
              </a:rPr>
              <a:t>2</a:t>
            </a:r>
            <a:r>
              <a:rPr lang="en-US" sz="2800" baseline="30000" dirty="0" smtClean="0">
                <a:latin typeface="Arial Rounded MT Bold"/>
                <a:cs typeface="Arial Rounded MT Bold"/>
              </a:rPr>
              <a:t>* </a:t>
            </a:r>
            <a:r>
              <a:rPr lang="en-US" sz="2800" dirty="0" smtClean="0">
                <a:latin typeface="Arial Rounded MT Bold"/>
                <a:cs typeface="Arial Rounded MT Bold"/>
              </a:rPr>
              <a:t>in cold water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8619" y="190500"/>
            <a:ext cx="46759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504D"/>
                </a:solidFill>
              </a:rPr>
              <a:t>Surface DIC (</a:t>
            </a:r>
            <a:r>
              <a:rPr lang="en-US" sz="2800" dirty="0" err="1" smtClean="0">
                <a:solidFill>
                  <a:srgbClr val="C0504D"/>
                </a:solidFill>
                <a:latin typeface="Symbol" charset="2"/>
                <a:cs typeface="Symbol" charset="2"/>
              </a:rPr>
              <a:t>m</a:t>
            </a:r>
            <a:r>
              <a:rPr lang="en-US" sz="2800" dirty="0" err="1" smtClean="0">
                <a:solidFill>
                  <a:srgbClr val="C0504D"/>
                </a:solidFill>
              </a:rPr>
              <a:t>Mol</a:t>
            </a:r>
            <a:r>
              <a:rPr lang="en-US" sz="2800" dirty="0" smtClean="0">
                <a:solidFill>
                  <a:srgbClr val="C0504D"/>
                </a:solidFill>
              </a:rPr>
              <a:t> kg</a:t>
            </a:r>
            <a:r>
              <a:rPr lang="en-US" sz="2800" baseline="30000" dirty="0" smtClean="0">
                <a:solidFill>
                  <a:srgbClr val="C0504D"/>
                </a:solidFill>
              </a:rPr>
              <a:t>-1</a:t>
            </a:r>
            <a:r>
              <a:rPr lang="en-US" sz="2800" dirty="0" smtClean="0">
                <a:solidFill>
                  <a:srgbClr val="C0504D"/>
                </a:solidFill>
              </a:rPr>
              <a:t>)</a:t>
            </a:r>
            <a:endParaRPr lang="en-US" sz="2800" dirty="0">
              <a:solidFill>
                <a:srgbClr val="C0504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9719" y="3300919"/>
            <a:ext cx="46759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504D"/>
                </a:solidFill>
              </a:rPr>
              <a:t>Surface CO</a:t>
            </a:r>
            <a:r>
              <a:rPr lang="en-US" sz="2800" baseline="-25000" dirty="0" smtClean="0">
                <a:solidFill>
                  <a:srgbClr val="C0504D"/>
                </a:solidFill>
              </a:rPr>
              <a:t>2</a:t>
            </a:r>
            <a:r>
              <a:rPr lang="en-US" sz="2800" baseline="30000" dirty="0" smtClean="0">
                <a:solidFill>
                  <a:srgbClr val="C0504D"/>
                </a:solidFill>
              </a:rPr>
              <a:t>*</a:t>
            </a:r>
            <a:r>
              <a:rPr lang="en-US" sz="2800" dirty="0" smtClean="0">
                <a:solidFill>
                  <a:srgbClr val="C0504D"/>
                </a:solidFill>
              </a:rPr>
              <a:t> (</a:t>
            </a:r>
            <a:r>
              <a:rPr lang="en-US" sz="2800" dirty="0" err="1" smtClean="0">
                <a:solidFill>
                  <a:srgbClr val="C0504D"/>
                </a:solidFill>
                <a:latin typeface="Symbol" charset="2"/>
                <a:cs typeface="Symbol" charset="2"/>
              </a:rPr>
              <a:t>m</a:t>
            </a:r>
            <a:r>
              <a:rPr lang="en-US" sz="2800" dirty="0" err="1" smtClean="0">
                <a:solidFill>
                  <a:srgbClr val="C0504D"/>
                </a:solidFill>
              </a:rPr>
              <a:t>Mol</a:t>
            </a:r>
            <a:r>
              <a:rPr lang="en-US" sz="2800" dirty="0" smtClean="0">
                <a:solidFill>
                  <a:srgbClr val="C0504D"/>
                </a:solidFill>
              </a:rPr>
              <a:t> kg</a:t>
            </a:r>
            <a:r>
              <a:rPr lang="en-US" sz="2800" baseline="30000" dirty="0" smtClean="0">
                <a:solidFill>
                  <a:srgbClr val="C0504D"/>
                </a:solidFill>
              </a:rPr>
              <a:t>-1</a:t>
            </a:r>
            <a:r>
              <a:rPr lang="en-US" sz="2800" dirty="0" smtClean="0">
                <a:solidFill>
                  <a:srgbClr val="C0504D"/>
                </a:solidFill>
              </a:rPr>
              <a:t>)</a:t>
            </a:r>
            <a:endParaRPr lang="en-US" sz="28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TextBox 4"/>
          <p:cNvSpPr txBox="1">
            <a:spLocks noChangeArrowheads="1"/>
          </p:cNvSpPr>
          <p:nvPr/>
        </p:nvSpPr>
        <p:spPr bwMode="auto">
          <a:xfrm>
            <a:off x="5016500" y="6369844"/>
            <a:ext cx="365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dirty="0" err="1">
                <a:latin typeface="Helvetica" charset="0"/>
                <a:cs typeface="Helvetica" charset="0"/>
              </a:rPr>
              <a:t>Williams_Fig</a:t>
            </a:r>
            <a:r>
              <a:rPr lang="en-US" sz="1200" dirty="0">
                <a:latin typeface="Helvetica" charset="0"/>
                <a:cs typeface="Helvetica" charset="0"/>
              </a:rPr>
              <a:t>. 6.4c,d</a:t>
            </a:r>
          </a:p>
        </p:txBody>
      </p:sp>
      <p:pic>
        <p:nvPicPr>
          <p:cNvPr id="388099" name="Picture 3" descr="c06f005(edit)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171450"/>
            <a:ext cx="4506912" cy="62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139700"/>
            <a:ext cx="4188619" cy="226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a typeface="ＭＳ Ｐゴシック" charset="0"/>
                <a:cs typeface="ＭＳ Ｐゴシック" charset="0"/>
              </a:rPr>
              <a:t>Global Variations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1" y="2362200"/>
            <a:ext cx="41886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HCO</a:t>
            </a:r>
            <a:r>
              <a:rPr lang="en-US" sz="3600" baseline="-25000" dirty="0" smtClean="0"/>
              <a:t>3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~ DIC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Variations in CO</a:t>
            </a:r>
            <a:r>
              <a:rPr lang="en-US" sz="3600" baseline="-25000" dirty="0" smtClean="0"/>
              <a:t>3</a:t>
            </a:r>
            <a:r>
              <a:rPr lang="en-US" sz="3600" baseline="30000" dirty="0" smtClean="0"/>
              <a:t>2-</a:t>
            </a:r>
            <a:r>
              <a:rPr lang="en-US" sz="3600" dirty="0" smtClean="0"/>
              <a:t> by factor of 2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Speciation much more variable than amount of DIC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7219" y="25400"/>
            <a:ext cx="46759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504D"/>
                </a:solidFill>
              </a:rPr>
              <a:t>Surface HCO</a:t>
            </a:r>
            <a:r>
              <a:rPr lang="en-US" sz="2800" baseline="-25000" dirty="0" smtClean="0">
                <a:solidFill>
                  <a:srgbClr val="C0504D"/>
                </a:solidFill>
              </a:rPr>
              <a:t>3</a:t>
            </a:r>
            <a:r>
              <a:rPr lang="en-US" sz="2800" baseline="30000" dirty="0" smtClean="0">
                <a:solidFill>
                  <a:srgbClr val="C0504D"/>
                </a:solidFill>
              </a:rPr>
              <a:t>-</a:t>
            </a:r>
            <a:r>
              <a:rPr lang="en-US" sz="2800" dirty="0" smtClean="0">
                <a:solidFill>
                  <a:srgbClr val="C0504D"/>
                </a:solidFill>
              </a:rPr>
              <a:t> (</a:t>
            </a:r>
            <a:r>
              <a:rPr lang="en-US" sz="2800" dirty="0" err="1" smtClean="0">
                <a:solidFill>
                  <a:srgbClr val="C0504D"/>
                </a:solidFill>
                <a:latin typeface="Symbol" charset="2"/>
                <a:cs typeface="Symbol" charset="2"/>
              </a:rPr>
              <a:t>m</a:t>
            </a:r>
            <a:r>
              <a:rPr lang="en-US" sz="2800" dirty="0" err="1" smtClean="0">
                <a:solidFill>
                  <a:srgbClr val="C0504D"/>
                </a:solidFill>
              </a:rPr>
              <a:t>Mol</a:t>
            </a:r>
            <a:r>
              <a:rPr lang="en-US" sz="2800" dirty="0" smtClean="0">
                <a:solidFill>
                  <a:srgbClr val="C0504D"/>
                </a:solidFill>
              </a:rPr>
              <a:t> kg</a:t>
            </a:r>
            <a:r>
              <a:rPr lang="en-US" sz="2800" baseline="30000" dirty="0" smtClean="0">
                <a:solidFill>
                  <a:srgbClr val="C0504D"/>
                </a:solidFill>
              </a:rPr>
              <a:t>-1</a:t>
            </a:r>
            <a:r>
              <a:rPr lang="en-US" sz="2800" dirty="0" smtClean="0">
                <a:solidFill>
                  <a:srgbClr val="C0504D"/>
                </a:solidFill>
              </a:rPr>
              <a:t>)</a:t>
            </a:r>
            <a:endParaRPr lang="en-US" sz="2800" dirty="0">
              <a:solidFill>
                <a:srgbClr val="C0504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8319" y="3224719"/>
            <a:ext cx="46759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504D"/>
                </a:solidFill>
              </a:rPr>
              <a:t>Surface CO</a:t>
            </a:r>
            <a:r>
              <a:rPr lang="en-US" sz="2800" baseline="-25000" dirty="0" smtClean="0">
                <a:solidFill>
                  <a:srgbClr val="C0504D"/>
                </a:solidFill>
              </a:rPr>
              <a:t>3</a:t>
            </a:r>
            <a:r>
              <a:rPr lang="en-US" sz="2800" baseline="30000" dirty="0" smtClean="0">
                <a:solidFill>
                  <a:srgbClr val="C0504D"/>
                </a:solidFill>
              </a:rPr>
              <a:t>2-</a:t>
            </a:r>
            <a:r>
              <a:rPr lang="en-US" sz="2800" dirty="0" smtClean="0">
                <a:solidFill>
                  <a:srgbClr val="C0504D"/>
                </a:solidFill>
              </a:rPr>
              <a:t> (</a:t>
            </a:r>
            <a:r>
              <a:rPr lang="en-US" sz="2800" dirty="0" err="1" smtClean="0">
                <a:solidFill>
                  <a:srgbClr val="C0504D"/>
                </a:solidFill>
                <a:latin typeface="Symbol" charset="2"/>
                <a:cs typeface="Symbol" charset="2"/>
              </a:rPr>
              <a:t>m</a:t>
            </a:r>
            <a:r>
              <a:rPr lang="en-US" sz="2800" dirty="0" err="1" smtClean="0">
                <a:solidFill>
                  <a:srgbClr val="C0504D"/>
                </a:solidFill>
              </a:rPr>
              <a:t>Mol</a:t>
            </a:r>
            <a:r>
              <a:rPr lang="en-US" sz="2800" dirty="0" smtClean="0">
                <a:solidFill>
                  <a:srgbClr val="C0504D"/>
                </a:solidFill>
              </a:rPr>
              <a:t> kg</a:t>
            </a:r>
            <a:r>
              <a:rPr lang="en-US" sz="2800" baseline="30000" dirty="0" smtClean="0">
                <a:solidFill>
                  <a:srgbClr val="C0504D"/>
                </a:solidFill>
              </a:rPr>
              <a:t>-1</a:t>
            </a:r>
            <a:r>
              <a:rPr lang="en-US" sz="2800" dirty="0" smtClean="0">
                <a:solidFill>
                  <a:srgbClr val="C0504D"/>
                </a:solidFill>
              </a:rPr>
              <a:t>)</a:t>
            </a:r>
            <a:endParaRPr lang="en-US" sz="28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rial Rounded MT Bold"/>
                <a:cs typeface="Arial Rounded MT Bold"/>
              </a:rPr>
              <a:t>Notation and Units</a:t>
            </a:r>
            <a:endParaRPr lang="en-US" sz="6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30763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dirty="0" smtClean="0"/>
              <a:t>Square brackets </a:t>
            </a:r>
            <a:r>
              <a:rPr lang="en-US" dirty="0" smtClean="0">
                <a:solidFill>
                  <a:srgbClr val="FF0000"/>
                </a:solidFill>
              </a:rPr>
              <a:t>[ ]</a:t>
            </a:r>
            <a:r>
              <a:rPr lang="en-US" dirty="0" smtClean="0"/>
              <a:t> mean the </a:t>
            </a:r>
            <a:r>
              <a:rPr lang="en-US" dirty="0" smtClean="0">
                <a:solidFill>
                  <a:srgbClr val="FF0000"/>
                </a:solidFill>
              </a:rPr>
              <a:t>concentration</a:t>
            </a:r>
            <a:r>
              <a:rPr lang="en-US" dirty="0" smtClean="0"/>
              <a:t> of the stuff inside the bracket, dissolved in seawater. Example: [CO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r>
              <a:rPr lang="en-US" dirty="0" smtClean="0"/>
              <a:t>] or [HCO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]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dirty="0" smtClean="0"/>
              <a:t>Units of concentration are typically either </a:t>
            </a:r>
            <a:br>
              <a:rPr lang="en-US" dirty="0" smtClean="0"/>
            </a:br>
            <a:r>
              <a:rPr lang="en-US" i="1" dirty="0" smtClean="0">
                <a:solidFill>
                  <a:srgbClr val="FF0000"/>
                </a:solidFill>
              </a:rPr>
              <a:t>moles per kg </a:t>
            </a:r>
            <a:r>
              <a:rPr lang="en-US" dirty="0" smtClean="0"/>
              <a:t>or </a:t>
            </a:r>
            <a:r>
              <a:rPr lang="en-US" i="1" dirty="0" smtClean="0"/>
              <a:t>equivalents per kg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Equivalents</a:t>
            </a:r>
            <a:r>
              <a:rPr lang="en-US" dirty="0" smtClean="0"/>
              <a:t> are moles of solute times the charge on each ion of solute. </a:t>
            </a:r>
            <a:br>
              <a:rPr lang="en-US" dirty="0" smtClean="0"/>
            </a:br>
            <a:r>
              <a:rPr lang="en-US" dirty="0" smtClean="0"/>
              <a:t>Example: [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baseline="30000" dirty="0"/>
              <a:t>-</a:t>
            </a:r>
            <a:r>
              <a:rPr lang="en-US" dirty="0"/>
              <a:t>] </a:t>
            </a:r>
            <a:r>
              <a:rPr lang="en-US" dirty="0" smtClean="0"/>
              <a:t>= 10</a:t>
            </a:r>
            <a:r>
              <a:rPr lang="en-US" baseline="30000" dirty="0" smtClean="0"/>
              <a:t>-3</a:t>
            </a:r>
            <a:r>
              <a:rPr lang="en-US" dirty="0" smtClean="0"/>
              <a:t> </a:t>
            </a:r>
            <a:r>
              <a:rPr lang="en-US" dirty="0" err="1" smtClean="0"/>
              <a:t>mol</a:t>
            </a:r>
            <a:r>
              <a:rPr lang="en-US" dirty="0" smtClean="0"/>
              <a:t> kg</a:t>
            </a:r>
            <a:r>
              <a:rPr lang="en-US" baseline="30000" dirty="0" smtClean="0"/>
              <a:t>-1 </a:t>
            </a:r>
            <a:r>
              <a:rPr lang="en-US" dirty="0"/>
              <a:t>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x10</a:t>
            </a:r>
            <a:r>
              <a:rPr lang="en-US" baseline="30000" dirty="0"/>
              <a:t>-3</a:t>
            </a:r>
            <a:r>
              <a:rPr lang="en-US" dirty="0"/>
              <a:t> </a:t>
            </a:r>
            <a:r>
              <a:rPr lang="en-US" dirty="0" err="1" smtClean="0"/>
              <a:t>equiv</a:t>
            </a:r>
            <a:r>
              <a:rPr lang="en-US" dirty="0" smtClean="0"/>
              <a:t> kg</a:t>
            </a:r>
            <a:r>
              <a:rPr lang="en-US" baseline="30000" dirty="0"/>
              <a:t>-1 </a:t>
            </a:r>
          </a:p>
        </p:txBody>
      </p:sp>
    </p:spTree>
    <p:extLst>
      <p:ext uri="{BB962C8B-B14F-4D97-AF65-F5344CB8AC3E}">
        <p14:creationId xmlns:p14="http://schemas.microsoft.com/office/powerpoint/2010/main" val="25930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extBox 4"/>
          <p:cNvSpPr txBox="1">
            <a:spLocks noChangeArrowheads="1"/>
          </p:cNvSpPr>
          <p:nvPr/>
        </p:nvSpPr>
        <p:spPr bwMode="auto">
          <a:xfrm>
            <a:off x="723900" y="6507163"/>
            <a:ext cx="365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dirty="0" err="1">
                <a:latin typeface="Helvetica" charset="0"/>
                <a:cs typeface="Helvetica" charset="0"/>
              </a:rPr>
              <a:t>Williams_Fig</a:t>
            </a:r>
            <a:r>
              <a:rPr lang="en-US" sz="1200" dirty="0">
                <a:latin typeface="Helvetica" charset="0"/>
                <a:cs typeface="Helvetica" charset="0"/>
              </a:rPr>
              <a:t>. 6.12</a:t>
            </a:r>
          </a:p>
        </p:txBody>
      </p:sp>
      <p:pic>
        <p:nvPicPr>
          <p:cNvPr id="404483" name="Picture 3" descr="c06f013(edit)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34963"/>
            <a:ext cx="53467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97400" y="-12700"/>
            <a:ext cx="4541837" cy="226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ea typeface="ＭＳ Ｐゴシック" charset="0"/>
                <a:cs typeface="ＭＳ Ｐゴシック" charset="0"/>
              </a:rPr>
              <a:t>Revelle</a:t>
            </a:r>
            <a:r>
              <a:rPr lang="en-US" sz="6000" dirty="0" smtClean="0">
                <a:ea typeface="ＭＳ Ｐゴシック" charset="0"/>
                <a:cs typeface="ＭＳ Ｐゴシック" charset="0"/>
              </a:rPr>
              <a:t> Buffer Factor</a:t>
            </a:r>
            <a:endParaRPr lang="en-US" sz="6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599" y="2108200"/>
            <a:ext cx="335041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fractional change in DIC per fractional change in pCO</a:t>
            </a:r>
            <a:r>
              <a:rPr lang="en-US" sz="3600" baseline="-25000" dirty="0" smtClean="0"/>
              <a:t>2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Logarithmic response of DIC to </a:t>
            </a:r>
            <a:r>
              <a:rPr lang="en-US" sz="3600" dirty="0" smtClean="0">
                <a:latin typeface="Symbol Proportional BT" charset="2"/>
                <a:cs typeface="Symbol Proportional BT" charset="2"/>
              </a:rPr>
              <a:t>D</a:t>
            </a:r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50" y="0"/>
            <a:ext cx="46759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504D"/>
                </a:solidFill>
              </a:rPr>
              <a:t>Buffer Factor</a:t>
            </a:r>
            <a:endParaRPr lang="en-US" sz="28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3" name="Picture 3" descr="c06f003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889000"/>
            <a:ext cx="706596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139700"/>
            <a:ext cx="90297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a typeface="ＭＳ Ｐゴシック" charset="0"/>
                <a:cs typeface="ＭＳ Ｐゴシック" charset="0"/>
              </a:rPr>
              <a:t>Global Variations: pH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8900" y="5892800"/>
            <a:ext cx="631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pH is low where water is warm</a:t>
            </a:r>
            <a:endParaRPr lang="en-US" sz="3600" baseline="-25000" dirty="0"/>
          </a:p>
        </p:txBody>
      </p:sp>
      <p:sp>
        <p:nvSpPr>
          <p:cNvPr id="384002" name="TextBox 4"/>
          <p:cNvSpPr txBox="1">
            <a:spLocks noChangeArrowheads="1"/>
          </p:cNvSpPr>
          <p:nvPr/>
        </p:nvSpPr>
        <p:spPr bwMode="auto">
          <a:xfrm>
            <a:off x="2743200" y="4856163"/>
            <a:ext cx="365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dirty="0" err="1">
                <a:latin typeface="Helvetica" charset="0"/>
                <a:cs typeface="Helvetica" charset="0"/>
              </a:rPr>
              <a:t>Williams_Fig</a:t>
            </a:r>
            <a:r>
              <a:rPr lang="en-US" sz="1200" dirty="0">
                <a:latin typeface="Helvetica" charset="0"/>
                <a:cs typeface="Helvetica" charset="0"/>
              </a:rPr>
              <a:t>. 6.3</a:t>
            </a:r>
          </a:p>
        </p:txBody>
      </p:sp>
    </p:spTree>
    <p:extLst>
      <p:ext uri="{BB962C8B-B14F-4D97-AF65-F5344CB8AC3E}">
        <p14:creationId xmlns:p14="http://schemas.microsoft.com/office/powerpoint/2010/main" val="35033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TextBox 4"/>
          <p:cNvSpPr txBox="1">
            <a:spLocks noChangeArrowheads="1"/>
          </p:cNvSpPr>
          <p:nvPr/>
        </p:nvSpPr>
        <p:spPr bwMode="auto">
          <a:xfrm>
            <a:off x="939800" y="6524626"/>
            <a:ext cx="365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dirty="0" err="1">
                <a:latin typeface="Helvetica" charset="0"/>
                <a:cs typeface="Helvetica" charset="0"/>
              </a:rPr>
              <a:t>Williams_Fig</a:t>
            </a:r>
            <a:r>
              <a:rPr lang="en-US" sz="1200" dirty="0">
                <a:latin typeface="Helvetica" charset="0"/>
                <a:cs typeface="Helvetica" charset="0"/>
              </a:rPr>
              <a:t>. 6.6</a:t>
            </a:r>
          </a:p>
        </p:txBody>
      </p:sp>
      <p:pic>
        <p:nvPicPr>
          <p:cNvPr id="392195" name="Picture 3" descr="c06f007(edit)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" y="395288"/>
            <a:ext cx="5240338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67300" y="101600"/>
            <a:ext cx="4188619" cy="226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a typeface="ＭＳ Ｐゴシック" charset="0"/>
                <a:cs typeface="ＭＳ Ｐゴシック" charset="0"/>
              </a:rPr>
              <a:t>Global Variations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9899" y="2603500"/>
            <a:ext cx="36044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Alkalinity varies with salinity – dilution!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Explains most of surface DIC variations too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031" y="133678"/>
            <a:ext cx="46759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504D"/>
                </a:solidFill>
              </a:rPr>
              <a:t>Surface Alkalinity (</a:t>
            </a:r>
            <a:r>
              <a:rPr lang="en-US" sz="2800" dirty="0" err="1" smtClean="0">
                <a:solidFill>
                  <a:srgbClr val="C0504D"/>
                </a:solidFill>
                <a:latin typeface="Symbol" charset="2"/>
                <a:cs typeface="Symbol" charset="2"/>
              </a:rPr>
              <a:t>m</a:t>
            </a:r>
            <a:r>
              <a:rPr lang="en-US" sz="2800" dirty="0" err="1" smtClean="0">
                <a:solidFill>
                  <a:srgbClr val="C0504D"/>
                </a:solidFill>
              </a:rPr>
              <a:t>equiv</a:t>
            </a:r>
            <a:r>
              <a:rPr lang="en-US" sz="2800" dirty="0" smtClean="0">
                <a:solidFill>
                  <a:srgbClr val="C0504D"/>
                </a:solidFill>
              </a:rPr>
              <a:t> kg</a:t>
            </a:r>
            <a:r>
              <a:rPr lang="en-US" sz="2800" baseline="30000" dirty="0" smtClean="0">
                <a:solidFill>
                  <a:srgbClr val="C0504D"/>
                </a:solidFill>
              </a:rPr>
              <a:t>-1</a:t>
            </a:r>
            <a:r>
              <a:rPr lang="en-US" sz="2800" dirty="0" smtClean="0">
                <a:solidFill>
                  <a:srgbClr val="C0504D"/>
                </a:solidFill>
              </a:rPr>
              <a:t>)</a:t>
            </a:r>
            <a:endParaRPr lang="en-US" sz="28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1" name="Picture 3" descr="c06f009(edit)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8763"/>
            <a:ext cx="8505825" cy="3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2699"/>
            <a:ext cx="9029700" cy="1257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a typeface="ＭＳ Ｐゴシック" charset="0"/>
                <a:cs typeface="ＭＳ Ｐゴシック" charset="0"/>
              </a:rPr>
              <a:t>Global Variations: 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sz="4800" dirty="0" smtClean="0">
                <a:ea typeface="ＭＳ Ｐゴシック" charset="0"/>
                <a:cs typeface="ＭＳ Ｐゴシック" charset="0"/>
              </a:rPr>
              <a:t>Surface DIC</a:t>
            </a:r>
            <a:endParaRPr lang="en-US" sz="4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1" y="5341938"/>
            <a:ext cx="8849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DIC decreases with temperature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Warm ocean DIC ~ </a:t>
            </a:r>
            <a:r>
              <a:rPr lang="en-US" sz="3600" dirty="0" err="1" smtClean="0"/>
              <a:t>Alk</a:t>
            </a:r>
            <a:r>
              <a:rPr lang="en-US" sz="3600" dirty="0" smtClean="0"/>
              <a:t>, not so in cold ocean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0" y="2717800"/>
            <a:ext cx="6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Cold!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559113">
            <a:off x="6758694" y="3492500"/>
            <a:ext cx="7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warm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Box 4"/>
          <p:cNvSpPr txBox="1">
            <a:spLocks noChangeArrowheads="1"/>
          </p:cNvSpPr>
          <p:nvPr/>
        </p:nvSpPr>
        <p:spPr bwMode="auto">
          <a:xfrm>
            <a:off x="5217319" y="6550026"/>
            <a:ext cx="365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dirty="0" err="1">
                <a:latin typeface="Helvetica" charset="0"/>
                <a:cs typeface="Helvetica" charset="0"/>
              </a:rPr>
              <a:t>Williams_Fig</a:t>
            </a:r>
            <a:r>
              <a:rPr lang="en-US" sz="1200" dirty="0">
                <a:latin typeface="Helvetica" charset="0"/>
                <a:cs typeface="Helvetica" charset="0"/>
              </a:rPr>
              <a:t>. 6.5</a:t>
            </a:r>
          </a:p>
        </p:txBody>
      </p:sp>
      <p:pic>
        <p:nvPicPr>
          <p:cNvPr id="390147" name="Picture 3" descr="c06f006(edit)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81" y="835026"/>
            <a:ext cx="49482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139700"/>
            <a:ext cx="9144000" cy="974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a typeface="ＭＳ Ｐゴシック" charset="0"/>
                <a:cs typeface="ＭＳ Ｐゴシック" charset="0"/>
              </a:rPr>
              <a:t>Solubility of CO</a:t>
            </a:r>
            <a:r>
              <a:rPr lang="en-US" baseline="-25000" dirty="0" smtClean="0">
                <a:ea typeface="ＭＳ Ｐゴシック" charset="0"/>
                <a:cs typeface="ＭＳ Ｐゴシック" charset="0"/>
              </a:rPr>
              <a:t>2</a:t>
            </a:r>
            <a:endParaRPr lang="en-US" baseline="-25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1" y="1003300"/>
            <a:ext cx="3479799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Henry’s Law coefficient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Varies by a factor of 2 with temperature!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Accounts for most of variance of surface DIC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00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76200" y="381000"/>
          <a:ext cx="4648200" cy="301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9" name="Image" r:id="rId4" imgW="10407342" imgH="7103424" progId="Photoshop.Image.5">
                  <p:embed/>
                </p:oleObj>
              </mc:Choice>
              <mc:Fallback>
                <p:oleObj name="Image" r:id="rId4" imgW="10407342" imgH="7103424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30" t="12880" r="8180" b="2684"/>
                      <a:stretch>
                        <a:fillRect/>
                      </a:stretch>
                    </p:blipFill>
                    <p:spPr bwMode="auto">
                      <a:xfrm>
                        <a:off x="76200" y="381000"/>
                        <a:ext cx="4648200" cy="301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762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Solubility Pump</a:t>
            </a:r>
            <a:r>
              <a:rPr lang="ja-JP" altLang="en-US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0" y="3332163"/>
          <a:ext cx="6096000" cy="344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0" name="Image" r:id="rId6" imgW="15337804" imgH="8679139" progId="Photoshop.Image.5">
                  <p:embed/>
                </p:oleObj>
              </mc:Choice>
              <mc:Fallback>
                <p:oleObj name="Image" r:id="rId6" imgW="15337804" imgH="8679139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2163"/>
                        <a:ext cx="6096000" cy="344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133600" y="990600"/>
            <a:ext cx="3654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i="1">
                <a:solidFill>
                  <a:srgbClr val="FF0000"/>
                </a:solidFill>
                <a:latin typeface="Comic Sans MS" charset="0"/>
              </a:rPr>
              <a:t>CO</a:t>
            </a:r>
            <a:r>
              <a:rPr lang="en-US" sz="2000" b="1" i="1" baseline="-2500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sz="2000" b="1" i="1">
                <a:solidFill>
                  <a:srgbClr val="FF0000"/>
                </a:solidFill>
                <a:latin typeface="Comic Sans MS" charset="0"/>
              </a:rPr>
              <a:t> solubility in seawater </a:t>
            </a:r>
            <a:br>
              <a:rPr lang="en-US" sz="2000" b="1" i="1">
                <a:solidFill>
                  <a:srgbClr val="FF0000"/>
                </a:solidFill>
                <a:latin typeface="Comic Sans MS" charset="0"/>
              </a:rPr>
            </a:br>
            <a:r>
              <a:rPr lang="en-US" sz="2000" b="1" i="1">
                <a:solidFill>
                  <a:srgbClr val="FF0000"/>
                </a:solidFill>
                <a:latin typeface="Comic Sans MS" charset="0"/>
              </a:rPr>
              <a:t>depends sensitively on SST 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1700" y="990599"/>
            <a:ext cx="3200400" cy="57384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CO</a:t>
            </a:r>
            <a:r>
              <a:rPr lang="en-US" sz="2400" baseline="-25000" dirty="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 is highly soluble in cold high-</a:t>
            </a:r>
            <a:r>
              <a:rPr lang="en-US" sz="2400" dirty="0" err="1">
                <a:latin typeface="Comic Sans MS" charset="0"/>
                <a:ea typeface="ＭＳ Ｐゴシック" charset="0"/>
                <a:cs typeface="ＭＳ Ｐゴシック" charset="0"/>
              </a:rPr>
              <a:t>lat</a:t>
            </a: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 waters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Transported to deep ocean by convection and </a:t>
            </a:r>
            <a:r>
              <a:rPr lang="en-US" sz="2400" dirty="0" err="1">
                <a:latin typeface="Comic Sans MS" charset="0"/>
                <a:ea typeface="ＭＳ Ｐゴシック" charset="0"/>
                <a:cs typeface="ＭＳ Ｐゴシック" charset="0"/>
              </a:rPr>
              <a:t>isopycnal</a:t>
            </a: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 mixing</a:t>
            </a:r>
          </a:p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Dynamically-driven equatorial upwelling brings high-CO</a:t>
            </a:r>
            <a:r>
              <a:rPr lang="en-US" sz="2400" baseline="-25000" dirty="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 water to surface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Atmospheric transport closes the loop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80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GASEX2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0018"/>
            <a:ext cx="9156700" cy="621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9700"/>
            <a:ext cx="9029700" cy="1028700"/>
          </a:xfrm>
        </p:spPr>
        <p:txBody>
          <a:bodyPr>
            <a:no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Air-Sea Gas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Exchange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Air-Sea Gas Exchange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130300"/>
            <a:ext cx="41910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Comic Sans MS" charset="0"/>
                <a:ea typeface="ＭＳ Ｐゴシック" charset="0"/>
                <a:cs typeface="ＭＳ Ｐゴシック" charset="0"/>
              </a:rPr>
              <a:t>Two well-mixed reservoirs, separated by a thin film of </a:t>
            </a:r>
            <a:r>
              <a:rPr lang="ja-JP" altLang="en-US" sz="1800" dirty="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 dirty="0">
                <a:latin typeface="Comic Sans MS" charset="0"/>
                <a:ea typeface="ＭＳ Ｐゴシック" charset="0"/>
                <a:cs typeface="ＭＳ Ｐゴシック" charset="0"/>
              </a:rPr>
              <a:t>stagnant</a:t>
            </a:r>
            <a:r>
              <a:rPr lang="ja-JP" altLang="en-US" sz="1800" dirty="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800" dirty="0">
                <a:latin typeface="Comic Sans MS" charset="0"/>
                <a:ea typeface="ＭＳ Ｐゴシック" charset="0"/>
                <a:cs typeface="ＭＳ Ｐゴシック" charset="0"/>
              </a:rPr>
              <a:t> water at the surface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Comic Sans MS" charset="0"/>
                <a:ea typeface="ＭＳ Ｐゴシック" charset="0"/>
                <a:cs typeface="ＭＳ Ｐゴシック" charset="0"/>
              </a:rPr>
              <a:t>Air-sea gas flux depends on: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omic Sans MS" charset="0"/>
                <a:ea typeface="ＭＳ Ｐゴシック" charset="0"/>
              </a:rPr>
              <a:t>Thickness of film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omic Sans MS" charset="0"/>
                <a:ea typeface="ＭＳ Ｐゴシック" charset="0"/>
              </a:rPr>
              <a:t>Diffusivity of gas molecules within film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Comic Sans MS" charset="0"/>
                <a:ea typeface="ＭＳ Ｐゴシック" charset="0"/>
              </a:rPr>
              <a:t>Magnitude of disequilibrium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800" dirty="0">
              <a:latin typeface="Comic Sans MS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dirty="0">
              <a:latin typeface="Comic Sans MS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Equivalently, we can describe this process in terms of </a:t>
            </a:r>
            <a:r>
              <a:rPr lang="ja-JP" alt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pistons</a:t>
            </a:r>
            <a:r>
              <a:rPr lang="ja-JP" alt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 of gas moving upward and downward, with net gas flux being the difference between the two fluxes</a:t>
            </a:r>
          </a:p>
        </p:txBody>
      </p:sp>
      <p:grpSp>
        <p:nvGrpSpPr>
          <p:cNvPr id="28677" name="Group 37"/>
          <p:cNvGrpSpPr>
            <a:grpSpLocks/>
          </p:cNvGrpSpPr>
          <p:nvPr/>
        </p:nvGrpSpPr>
        <p:grpSpPr bwMode="auto">
          <a:xfrm>
            <a:off x="304800" y="1447800"/>
            <a:ext cx="4343400" cy="3810000"/>
            <a:chOff x="96" y="1200"/>
            <a:chExt cx="2736" cy="2400"/>
          </a:xfrm>
        </p:grpSpPr>
        <p:sp>
          <p:nvSpPr>
            <p:cNvPr id="28680" name="Rectangle 4"/>
            <p:cNvSpPr>
              <a:spLocks noChangeArrowheads="1"/>
            </p:cNvSpPr>
            <p:nvPr/>
          </p:nvSpPr>
          <p:spPr bwMode="auto">
            <a:xfrm>
              <a:off x="96" y="1200"/>
              <a:ext cx="2736" cy="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681" name="Group 13"/>
            <p:cNvGrpSpPr>
              <a:grpSpLocks/>
            </p:cNvGrpSpPr>
            <p:nvPr/>
          </p:nvGrpSpPr>
          <p:grpSpPr bwMode="auto">
            <a:xfrm>
              <a:off x="96" y="2160"/>
              <a:ext cx="1152" cy="480"/>
              <a:chOff x="96" y="2160"/>
              <a:chExt cx="1152" cy="480"/>
            </a:xfrm>
          </p:grpSpPr>
          <p:sp>
            <p:nvSpPr>
              <p:cNvPr id="28703" name="Line 11"/>
              <p:cNvSpPr>
                <a:spLocks noChangeShapeType="1"/>
              </p:cNvSpPr>
              <p:nvPr/>
            </p:nvSpPr>
            <p:spPr bwMode="auto">
              <a:xfrm>
                <a:off x="96" y="216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4" name="Line 12"/>
              <p:cNvSpPr>
                <a:spLocks noChangeShapeType="1"/>
              </p:cNvSpPr>
              <p:nvPr/>
            </p:nvSpPr>
            <p:spPr bwMode="auto">
              <a:xfrm>
                <a:off x="96" y="2640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2" name="Line 16"/>
            <p:cNvSpPr>
              <a:spLocks noChangeShapeType="1"/>
            </p:cNvSpPr>
            <p:nvPr/>
          </p:nvSpPr>
          <p:spPr bwMode="auto">
            <a:xfrm>
              <a:off x="1536" y="264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683" name="Group 20"/>
            <p:cNvGrpSpPr>
              <a:grpSpLocks/>
            </p:cNvGrpSpPr>
            <p:nvPr/>
          </p:nvGrpSpPr>
          <p:grpSpPr bwMode="auto">
            <a:xfrm>
              <a:off x="240" y="1296"/>
              <a:ext cx="816" cy="816"/>
              <a:chOff x="240" y="1248"/>
              <a:chExt cx="816" cy="816"/>
            </a:xfrm>
          </p:grpSpPr>
          <p:grpSp>
            <p:nvGrpSpPr>
              <p:cNvPr id="28699" name="Group 7"/>
              <p:cNvGrpSpPr>
                <a:grpSpLocks/>
              </p:cNvGrpSpPr>
              <p:nvPr/>
            </p:nvGrpSpPr>
            <p:grpSpPr bwMode="auto">
              <a:xfrm>
                <a:off x="240" y="1248"/>
                <a:ext cx="816" cy="816"/>
                <a:chOff x="240" y="1248"/>
                <a:chExt cx="816" cy="816"/>
              </a:xfrm>
            </p:grpSpPr>
            <p:sp>
              <p:nvSpPr>
                <p:cNvPr id="28701" name="AutoShape 5"/>
                <p:cNvSpPr>
                  <a:spLocks noChangeArrowheads="1"/>
                </p:cNvSpPr>
                <p:nvPr/>
              </p:nvSpPr>
              <p:spPr bwMode="auto">
                <a:xfrm>
                  <a:off x="240" y="1296"/>
                  <a:ext cx="288" cy="768"/>
                </a:xfrm>
                <a:prstGeom prst="curvedRightArrow">
                  <a:avLst>
                    <a:gd name="adj1" fmla="val 53333"/>
                    <a:gd name="adj2" fmla="val 106667"/>
                    <a:gd name="adj3" fmla="val 33333"/>
                  </a:avLst>
                </a:prstGeom>
                <a:solidFill>
                  <a:srgbClr val="00FFFF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2" name="AutoShape 6"/>
                <p:cNvSpPr>
                  <a:spLocks noChangeArrowheads="1"/>
                </p:cNvSpPr>
                <p:nvPr/>
              </p:nvSpPr>
              <p:spPr bwMode="auto">
                <a:xfrm rot="10800000">
                  <a:off x="768" y="1248"/>
                  <a:ext cx="288" cy="768"/>
                </a:xfrm>
                <a:prstGeom prst="curvedRightArrow">
                  <a:avLst>
                    <a:gd name="adj1" fmla="val 53333"/>
                    <a:gd name="adj2" fmla="val 106667"/>
                    <a:gd name="adj3" fmla="val 33333"/>
                  </a:avLst>
                </a:prstGeom>
                <a:solidFill>
                  <a:srgbClr val="00FFFF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700" name="Text Box 17"/>
              <p:cNvSpPr txBox="1">
                <a:spLocks noChangeArrowheads="1"/>
              </p:cNvSpPr>
              <p:nvPr/>
            </p:nvSpPr>
            <p:spPr bwMode="auto">
              <a:xfrm>
                <a:off x="318" y="1536"/>
                <a:ext cx="5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200">
                    <a:latin typeface="Comic Sans MS" charset="0"/>
                  </a:rPr>
                  <a:t>well-mixed</a:t>
                </a:r>
                <a:br>
                  <a:rPr lang="en-US" sz="1200">
                    <a:latin typeface="Comic Sans MS" charset="0"/>
                  </a:rPr>
                </a:br>
                <a:r>
                  <a:rPr lang="en-US" sz="1200">
                    <a:latin typeface="Comic Sans MS" charset="0"/>
                  </a:rPr>
                  <a:t>air</a:t>
                </a:r>
              </a:p>
            </p:txBody>
          </p:sp>
        </p:grpSp>
        <p:grpSp>
          <p:nvGrpSpPr>
            <p:cNvPr id="28684" name="Group 8"/>
            <p:cNvGrpSpPr>
              <a:grpSpLocks/>
            </p:cNvGrpSpPr>
            <p:nvPr/>
          </p:nvGrpSpPr>
          <p:grpSpPr bwMode="auto">
            <a:xfrm>
              <a:off x="240" y="2688"/>
              <a:ext cx="816" cy="816"/>
              <a:chOff x="240" y="1248"/>
              <a:chExt cx="816" cy="816"/>
            </a:xfrm>
          </p:grpSpPr>
          <p:sp>
            <p:nvSpPr>
              <p:cNvPr id="28697" name="AutoShape 9"/>
              <p:cNvSpPr>
                <a:spLocks noChangeArrowheads="1"/>
              </p:cNvSpPr>
              <p:nvPr/>
            </p:nvSpPr>
            <p:spPr bwMode="auto">
              <a:xfrm>
                <a:off x="240" y="1296"/>
                <a:ext cx="288" cy="768"/>
              </a:xfrm>
              <a:prstGeom prst="curvedRightArrow">
                <a:avLst>
                  <a:gd name="adj1" fmla="val 53333"/>
                  <a:gd name="adj2" fmla="val 106667"/>
                  <a:gd name="adj3" fmla="val 33333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AutoShape 10"/>
              <p:cNvSpPr>
                <a:spLocks noChangeArrowheads="1"/>
              </p:cNvSpPr>
              <p:nvPr/>
            </p:nvSpPr>
            <p:spPr bwMode="auto">
              <a:xfrm rot="10800000">
                <a:off x="768" y="1248"/>
                <a:ext cx="288" cy="768"/>
              </a:xfrm>
              <a:prstGeom prst="curvedRightArrow">
                <a:avLst>
                  <a:gd name="adj1" fmla="val 53333"/>
                  <a:gd name="adj2" fmla="val 106667"/>
                  <a:gd name="adj3" fmla="val 33333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85" name="Text Box 18"/>
            <p:cNvSpPr txBox="1">
              <a:spLocks noChangeArrowheads="1"/>
            </p:cNvSpPr>
            <p:nvPr/>
          </p:nvSpPr>
          <p:spPr bwMode="auto">
            <a:xfrm>
              <a:off x="289" y="2976"/>
              <a:ext cx="5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>
                  <a:latin typeface="Comic Sans MS" charset="0"/>
                </a:rPr>
                <a:t>well-mixed</a:t>
              </a:r>
              <a:br>
                <a:rPr lang="en-US" sz="1200">
                  <a:latin typeface="Comic Sans MS" charset="0"/>
                </a:rPr>
              </a:br>
              <a:r>
                <a:rPr lang="en-US" sz="1200">
                  <a:latin typeface="Comic Sans MS" charset="0"/>
                </a:rPr>
                <a:t>water</a:t>
              </a:r>
            </a:p>
          </p:txBody>
        </p:sp>
        <p:sp>
          <p:nvSpPr>
            <p:cNvPr id="28686" name="Rectangle 21"/>
            <p:cNvSpPr>
              <a:spLocks noChangeArrowheads="1"/>
            </p:cNvSpPr>
            <p:nvPr/>
          </p:nvSpPr>
          <p:spPr bwMode="auto">
            <a:xfrm>
              <a:off x="1536" y="2160"/>
              <a:ext cx="1296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Text Box 22"/>
            <p:cNvSpPr txBox="1">
              <a:spLocks noChangeArrowheads="1"/>
            </p:cNvSpPr>
            <p:nvPr/>
          </p:nvSpPr>
          <p:spPr bwMode="auto">
            <a:xfrm>
              <a:off x="1680" y="1920"/>
              <a:ext cx="10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Comic Sans MS" charset="0"/>
                </a:rPr>
                <a:t>Gas concentration</a:t>
              </a:r>
            </a:p>
          </p:txBody>
        </p:sp>
        <p:sp>
          <p:nvSpPr>
            <p:cNvPr id="28688" name="Text Box 23"/>
            <p:cNvSpPr txBox="1">
              <a:spLocks noChangeArrowheads="1"/>
            </p:cNvSpPr>
            <p:nvPr/>
          </p:nvSpPr>
          <p:spPr bwMode="auto">
            <a:xfrm rot="-5400000">
              <a:off x="1227" y="2753"/>
              <a:ext cx="4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Comic Sans MS" charset="0"/>
                </a:rPr>
                <a:t>depth</a:t>
              </a:r>
            </a:p>
          </p:txBody>
        </p:sp>
        <p:sp>
          <p:nvSpPr>
            <p:cNvPr id="28689" name="Line 24"/>
            <p:cNvSpPr>
              <a:spLocks noChangeShapeType="1"/>
            </p:cNvSpPr>
            <p:nvPr/>
          </p:nvSpPr>
          <p:spPr bwMode="auto">
            <a:xfrm>
              <a:off x="1968" y="21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25"/>
            <p:cNvSpPr>
              <a:spLocks noChangeShapeType="1"/>
            </p:cNvSpPr>
            <p:nvPr/>
          </p:nvSpPr>
          <p:spPr bwMode="auto">
            <a:xfrm>
              <a:off x="1968" y="2160"/>
              <a:ext cx="38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26"/>
            <p:cNvSpPr>
              <a:spLocks noChangeShapeType="1"/>
            </p:cNvSpPr>
            <p:nvPr/>
          </p:nvSpPr>
          <p:spPr bwMode="auto">
            <a:xfrm>
              <a:off x="2352" y="2640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Text Box 32"/>
            <p:cNvSpPr txBox="1">
              <a:spLocks noChangeArrowheads="1"/>
            </p:cNvSpPr>
            <p:nvPr/>
          </p:nvSpPr>
          <p:spPr bwMode="auto">
            <a:xfrm>
              <a:off x="144" y="2319"/>
              <a:ext cx="11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200">
                  <a:latin typeface="Comic Sans MS" charset="0"/>
                </a:rPr>
                <a:t>stagnant film of water</a:t>
              </a:r>
            </a:p>
          </p:txBody>
        </p:sp>
        <p:sp>
          <p:nvSpPr>
            <p:cNvPr id="28693" name="Text Box 33"/>
            <p:cNvSpPr txBox="1">
              <a:spLocks noChangeArrowheads="1"/>
            </p:cNvSpPr>
            <p:nvPr/>
          </p:nvSpPr>
          <p:spPr bwMode="auto">
            <a:xfrm>
              <a:off x="1586" y="2351"/>
              <a:ext cx="45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800">
                  <a:solidFill>
                    <a:srgbClr val="FF0000"/>
                  </a:solidFill>
                  <a:latin typeface="Comic Sans MS" charset="0"/>
                </a:rPr>
                <a:t>equilibrium</a:t>
              </a:r>
              <a:br>
                <a:rPr lang="en-US" sz="800">
                  <a:solidFill>
                    <a:srgbClr val="FF0000"/>
                  </a:solidFill>
                  <a:latin typeface="Comic Sans MS" charset="0"/>
                </a:rPr>
              </a:br>
              <a:r>
                <a:rPr lang="en-US" sz="800">
                  <a:solidFill>
                    <a:srgbClr val="FF0000"/>
                  </a:solidFill>
                  <a:latin typeface="Comic Sans MS" charset="0"/>
                </a:rPr>
                <a:t>w/overlying</a:t>
              </a:r>
              <a:br>
                <a:rPr lang="en-US" sz="800">
                  <a:solidFill>
                    <a:srgbClr val="FF0000"/>
                  </a:solidFill>
                  <a:latin typeface="Comic Sans MS" charset="0"/>
                </a:rPr>
              </a:br>
              <a:r>
                <a:rPr lang="en-US" sz="800">
                  <a:solidFill>
                    <a:srgbClr val="FF0000"/>
                  </a:solidFill>
                  <a:latin typeface="Comic Sans MS" charset="0"/>
                </a:rPr>
                <a:t>air</a:t>
              </a:r>
            </a:p>
          </p:txBody>
        </p:sp>
        <p:sp>
          <p:nvSpPr>
            <p:cNvPr id="28694" name="Line 34"/>
            <p:cNvSpPr>
              <a:spLocks noChangeShapeType="1"/>
            </p:cNvSpPr>
            <p:nvPr/>
          </p:nvSpPr>
          <p:spPr bwMode="auto">
            <a:xfrm flipV="1">
              <a:off x="1728" y="2160"/>
              <a:ext cx="24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Text Box 35"/>
            <p:cNvSpPr txBox="1">
              <a:spLocks noChangeArrowheads="1"/>
            </p:cNvSpPr>
            <p:nvPr/>
          </p:nvSpPr>
          <p:spPr bwMode="auto">
            <a:xfrm>
              <a:off x="1634" y="3168"/>
              <a:ext cx="52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800">
                  <a:solidFill>
                    <a:srgbClr val="FF0000"/>
                  </a:solidFill>
                  <a:latin typeface="Comic Sans MS" charset="0"/>
                </a:rPr>
                <a:t>surface </a:t>
              </a:r>
              <a:br>
                <a:rPr lang="en-US" sz="800">
                  <a:solidFill>
                    <a:srgbClr val="FF0000"/>
                  </a:solidFill>
                  <a:latin typeface="Comic Sans MS" charset="0"/>
                </a:rPr>
              </a:br>
              <a:r>
                <a:rPr lang="en-US" sz="800">
                  <a:solidFill>
                    <a:srgbClr val="FF0000"/>
                  </a:solidFill>
                  <a:latin typeface="Comic Sans MS" charset="0"/>
                </a:rPr>
                <a:t>ocean</a:t>
              </a:r>
              <a:br>
                <a:rPr lang="en-US" sz="800">
                  <a:solidFill>
                    <a:srgbClr val="FF0000"/>
                  </a:solidFill>
                  <a:latin typeface="Comic Sans MS" charset="0"/>
                </a:rPr>
              </a:br>
              <a:r>
                <a:rPr lang="en-US" sz="800">
                  <a:solidFill>
                    <a:srgbClr val="FF0000"/>
                  </a:solidFill>
                  <a:latin typeface="Comic Sans MS" charset="0"/>
                </a:rPr>
                <a:t>concentration</a:t>
              </a:r>
            </a:p>
          </p:txBody>
        </p:sp>
        <p:sp>
          <p:nvSpPr>
            <p:cNvPr id="28696" name="Line 36"/>
            <p:cNvSpPr>
              <a:spLocks noChangeShapeType="1"/>
            </p:cNvSpPr>
            <p:nvPr/>
          </p:nvSpPr>
          <p:spPr bwMode="auto">
            <a:xfrm flipV="1">
              <a:off x="1920" y="2976"/>
              <a:ext cx="432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8" name="Text Box 38"/>
          <p:cNvSpPr txBox="1">
            <a:spLocks noChangeArrowheads="1"/>
          </p:cNvSpPr>
          <p:nvPr/>
        </p:nvSpPr>
        <p:spPr bwMode="auto">
          <a:xfrm>
            <a:off x="1066800" y="5562600"/>
            <a:ext cx="24749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After Broecker and Peng (1982)</a:t>
            </a:r>
          </a:p>
          <a:p>
            <a:pPr algn="ctr"/>
            <a:r>
              <a:rPr lang="en-US" sz="1400" i="1"/>
              <a:t>Tracers in the Sea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582262"/>
              </p:ext>
            </p:extLst>
          </p:nvPr>
        </p:nvGraphicFramePr>
        <p:xfrm>
          <a:off x="5181600" y="3576638"/>
          <a:ext cx="335280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4" imgW="1625996" imgH="470297" progId="Equation.DSMT4">
                  <p:embed/>
                </p:oleObj>
              </mc:Choice>
              <mc:Fallback>
                <p:oleObj name="Equation" r:id="rId4" imgW="1625996" imgH="4702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576638"/>
                        <a:ext cx="3352800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838200" y="7620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 simple view</a:t>
            </a:r>
          </a:p>
        </p:txBody>
      </p:sp>
    </p:spTree>
    <p:extLst>
      <p:ext uri="{BB962C8B-B14F-4D97-AF65-F5344CB8AC3E}">
        <p14:creationId xmlns:p14="http://schemas.microsoft.com/office/powerpoint/2010/main" val="1050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TextBox 4"/>
          <p:cNvSpPr txBox="1">
            <a:spLocks noChangeArrowheads="1"/>
          </p:cNvSpPr>
          <p:nvPr/>
        </p:nvSpPr>
        <p:spPr bwMode="auto">
          <a:xfrm>
            <a:off x="2743200" y="5313363"/>
            <a:ext cx="365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dirty="0" err="1">
                <a:latin typeface="Helvetica" charset="0"/>
                <a:cs typeface="Helvetica" charset="0"/>
              </a:rPr>
              <a:t>Williams_Fig</a:t>
            </a:r>
            <a:r>
              <a:rPr lang="en-US" sz="1200" dirty="0">
                <a:latin typeface="Helvetica" charset="0"/>
                <a:cs typeface="Helvetica" charset="0"/>
              </a:rPr>
              <a:t>. 6.13</a:t>
            </a:r>
          </a:p>
        </p:txBody>
      </p:sp>
      <p:pic>
        <p:nvPicPr>
          <p:cNvPr id="406533" name="Picture 5" descr="Williams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52563"/>
            <a:ext cx="8367713" cy="3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532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omic Sans MS" charset="0"/>
                <a:ea typeface="ＭＳ Ｐゴシック" charset="0"/>
                <a:cs typeface="ＭＳ Ｐゴシック" charset="0"/>
              </a:rPr>
              <a:t>Air-Sea Gas Exchange</a:t>
            </a: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TextBox 4"/>
          <p:cNvSpPr txBox="1">
            <a:spLocks noChangeArrowheads="1"/>
          </p:cNvSpPr>
          <p:nvPr/>
        </p:nvSpPr>
        <p:spPr bwMode="auto">
          <a:xfrm>
            <a:off x="5130800" y="4498181"/>
            <a:ext cx="365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dirty="0" err="1">
                <a:latin typeface="Helvetica" charset="0"/>
                <a:cs typeface="Helvetica" charset="0"/>
              </a:rPr>
              <a:t>Williams_Fig</a:t>
            </a:r>
            <a:r>
              <a:rPr lang="en-US" sz="1200" dirty="0">
                <a:latin typeface="Helvetica" charset="0"/>
                <a:cs typeface="Helvetica" charset="0"/>
              </a:rPr>
              <a:t>. 6.14</a:t>
            </a:r>
          </a:p>
        </p:txBody>
      </p:sp>
      <p:pic>
        <p:nvPicPr>
          <p:cNvPr id="408579" name="Picture 3" descr="c06f015(edit)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206500"/>
            <a:ext cx="8837612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532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smtClean="0">
                <a:ea typeface="ＭＳ Ｐゴシック" charset="0"/>
                <a:cs typeface="ＭＳ Ｐゴシック" charset="0"/>
              </a:rPr>
              <a:t>Gas Exchange Coefficient</a:t>
            </a:r>
            <a:r>
              <a:rPr lang="en-US" smtClean="0">
                <a:ea typeface="ＭＳ Ｐゴシック" charset="0"/>
                <a:cs typeface="ＭＳ Ｐゴシック" charset="0"/>
              </a:rPr>
              <a:t/>
            </a:r>
            <a:br>
              <a:rPr lang="en-US" smtClean="0">
                <a:ea typeface="ＭＳ Ｐゴシック" charset="0"/>
                <a:cs typeface="ＭＳ Ｐゴシック" charset="0"/>
              </a:rPr>
            </a:br>
            <a:r>
              <a:rPr lang="en-US" sz="3600" smtClean="0"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sz="3600" smtClean="0">
                <a:ea typeface="ＭＳ Ｐゴシック" charset="0"/>
                <a:cs typeface="ＭＳ Ｐゴシック" charset="0"/>
              </a:rPr>
              <a:t>“</a:t>
            </a:r>
            <a:r>
              <a:rPr lang="en-US" sz="3600" smtClean="0">
                <a:ea typeface="ＭＳ Ｐゴシック" charset="0"/>
                <a:cs typeface="ＭＳ Ｐゴシック" charset="0"/>
              </a:rPr>
              <a:t>Piston Velocity</a:t>
            </a:r>
            <a:r>
              <a:rPr lang="ja-JP" altLang="en-US" sz="3600" smtClean="0">
                <a:ea typeface="ＭＳ Ｐゴシック" charset="0"/>
                <a:cs typeface="ＭＳ Ｐゴシック" charset="0"/>
              </a:rPr>
              <a:t>”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" y="4813300"/>
            <a:ext cx="8428653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latin typeface="Comic Sans MS" charset="0"/>
                <a:ea typeface="ＭＳ Ｐゴシック" charset="0"/>
                <a:cs typeface="ＭＳ Ｐゴシック" charset="0"/>
              </a:rPr>
              <a:t>Very strong dependence (quadratic? cubic?) on </a:t>
            </a:r>
            <a:r>
              <a:rPr lang="en-US" sz="2800" dirty="0" err="1">
                <a:latin typeface="Comic Sans MS" charset="0"/>
                <a:ea typeface="ＭＳ Ｐゴシック" charset="0"/>
                <a:cs typeface="ＭＳ Ｐゴシック" charset="0"/>
              </a:rPr>
              <a:t>windspeed</a:t>
            </a:r>
            <a:endParaRPr lang="en-US" sz="28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Turbulence </a:t>
            </a:r>
            <a:r>
              <a:rPr lang="en-US" sz="2800" dirty="0" smtClean="0">
                <a:latin typeface="Comic Sans MS" charset="0"/>
                <a:ea typeface="ＭＳ Ｐゴシック" charset="0"/>
                <a:cs typeface="ＭＳ Ｐゴシック" charset="0"/>
              </a:rPr>
              <a:t>disrupts stagnant </a:t>
            </a: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film, must be </a:t>
            </a:r>
            <a:r>
              <a:rPr lang="ja-JP" alt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regrown</a:t>
            </a:r>
            <a:r>
              <a:rPr lang="ja-JP" alt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 each time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ja-JP" altLang="en-US" sz="2800" dirty="0" smtClean="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Regime-shifts</a:t>
            </a:r>
            <a:r>
              <a:rPr lang="ja-JP" alt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 at higher wind speeds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62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Chemical Kinetics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a chemical reaction in which reagents A and B react to form product C, we write: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i="1" dirty="0" smtClean="0">
                <a:latin typeface="Cambria Math"/>
                <a:cs typeface="Cambria Math"/>
              </a:rPr>
              <a:t>k</a:t>
            </a:r>
            <a:r>
              <a:rPr lang="en-US" dirty="0" smtClean="0"/>
              <a:t> is the reaction rate constant, we write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71432"/>
              </p:ext>
            </p:extLst>
          </p:nvPr>
        </p:nvGraphicFramePr>
        <p:xfrm>
          <a:off x="3225800" y="2641600"/>
          <a:ext cx="268732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name="Equation" r:id="rId3" imgW="876300" imgH="190500" progId="Equation.DSMT4">
                  <p:embed/>
                </p:oleObj>
              </mc:Choice>
              <mc:Fallback>
                <p:oleObj name="Equation" r:id="rId3" imgW="8763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5800" y="2641600"/>
                        <a:ext cx="268732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934043"/>
              </p:ext>
            </p:extLst>
          </p:nvPr>
        </p:nvGraphicFramePr>
        <p:xfrm>
          <a:off x="3225800" y="4235450"/>
          <a:ext cx="272573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Equation" r:id="rId5" imgW="889000" imgH="393700" progId="Equation.DSMT4">
                  <p:embed/>
                </p:oleObj>
              </mc:Choice>
              <mc:Fallback>
                <p:oleObj name="Equation" r:id="rId5" imgW="889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5800" y="4235450"/>
                        <a:ext cx="2725738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34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269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Atmospheric CO</a:t>
            </a:r>
            <a:r>
              <a:rPr lang="en-US" sz="48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4800" dirty="0">
                <a:ea typeface="ＭＳ Ｐゴシック" charset="0"/>
                <a:cs typeface="ＭＳ Ｐゴシック" charset="0"/>
              </a:rPr>
              <a:t> </a:t>
            </a:r>
            <a:br>
              <a:rPr lang="en-US" sz="4800" dirty="0">
                <a:ea typeface="ＭＳ Ｐゴシック" charset="0"/>
                <a:cs typeface="ＭＳ Ｐゴシック" charset="0"/>
              </a:rPr>
            </a:br>
            <a:r>
              <a:rPr lang="en-US" sz="4800" dirty="0">
                <a:ea typeface="ＭＳ Ｐゴシック" charset="0"/>
                <a:cs typeface="ＭＳ Ｐゴシック" charset="0"/>
              </a:rPr>
              <a:t>in Equilibrium with the Deep Ocean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Mix deep 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seawater </a:t>
            </a: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with surface 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and warm it to 16º C (global mean SST)</a:t>
            </a:r>
          </a:p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pCO</a:t>
            </a:r>
            <a:r>
              <a:rPr lang="en-US" baseline="-25000" dirty="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 would be 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938 ppm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! </a:t>
            </a:r>
            <a:b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(observed is only </a:t>
            </a: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400 after 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200 years of industry!)</a:t>
            </a:r>
          </a:p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pH would be 7.73 </a:t>
            </a: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observed is about 8.1)</a:t>
            </a:r>
          </a:p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How is this possible?</a:t>
            </a:r>
          </a:p>
        </p:txBody>
      </p:sp>
    </p:spTree>
    <p:extLst>
      <p:ext uri="{BB962C8B-B14F-4D97-AF65-F5344CB8AC3E}">
        <p14:creationId xmlns:p14="http://schemas.microsoft.com/office/powerpoint/2010/main" val="925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TextBox 4"/>
          <p:cNvSpPr txBox="1">
            <a:spLocks noChangeArrowheads="1"/>
          </p:cNvSpPr>
          <p:nvPr/>
        </p:nvSpPr>
        <p:spPr bwMode="auto">
          <a:xfrm>
            <a:off x="5359400" y="6491289"/>
            <a:ext cx="365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dirty="0" err="1">
                <a:latin typeface="Helvetica" charset="0"/>
                <a:cs typeface="Helvetica" charset="0"/>
              </a:rPr>
              <a:t>Williams_Fig</a:t>
            </a:r>
            <a:r>
              <a:rPr lang="en-US" sz="1200" dirty="0">
                <a:latin typeface="Helvetica" charset="0"/>
                <a:cs typeface="Helvetica" charset="0"/>
              </a:rPr>
              <a:t>. 6.9</a:t>
            </a:r>
          </a:p>
        </p:txBody>
      </p:sp>
      <p:pic>
        <p:nvPicPr>
          <p:cNvPr id="398339" name="Picture 3" descr="c06f010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254000"/>
            <a:ext cx="44989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1605" y="152400"/>
            <a:ext cx="4188619" cy="172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a typeface="ＭＳ Ｐゴシック" charset="0"/>
                <a:cs typeface="ＭＳ Ｐゴシック" charset="0"/>
              </a:rPr>
              <a:t>Deep Ocean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800" y="2019300"/>
            <a:ext cx="416242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DIC strongly depleted at surface, enhanced at depth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Enhancement much stronger in Pacific than Atlantic</a:t>
            </a:r>
          </a:p>
        </p:txBody>
      </p:sp>
    </p:spTree>
    <p:extLst>
      <p:ext uri="{BB962C8B-B14F-4D97-AF65-F5344CB8AC3E}">
        <p14:creationId xmlns:p14="http://schemas.microsoft.com/office/powerpoint/2010/main" val="34686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TextBox 4"/>
          <p:cNvSpPr txBox="1">
            <a:spLocks noChangeArrowheads="1"/>
          </p:cNvSpPr>
          <p:nvPr/>
        </p:nvSpPr>
        <p:spPr bwMode="auto">
          <a:xfrm>
            <a:off x="674687" y="6583363"/>
            <a:ext cx="365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latin typeface="Helvetica" charset="0"/>
                <a:cs typeface="Helvetica" charset="0"/>
              </a:rPr>
              <a:t>Williams_Fig. 6.10</a:t>
            </a:r>
          </a:p>
        </p:txBody>
      </p:sp>
      <p:pic>
        <p:nvPicPr>
          <p:cNvPr id="400387" name="Picture 3" descr="c06f011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637087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87105" y="25400"/>
            <a:ext cx="4188619" cy="172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a typeface="ＭＳ Ｐゴシック" charset="0"/>
                <a:cs typeface="ＭＳ Ｐゴシック" charset="0"/>
              </a:rPr>
              <a:t>Deep Alkalinity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7087" y="2260600"/>
            <a:ext cx="43386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200" dirty="0" smtClean="0"/>
              <a:t>Biologically-mediated transfer of alkalinity from surface to deep in subtropical Atlantic</a:t>
            </a:r>
          </a:p>
          <a:p>
            <a:pPr marL="571500" indent="-571500">
              <a:buFont typeface="Arial"/>
              <a:buChar char="•"/>
            </a:pPr>
            <a:r>
              <a:rPr lang="en-US" sz="3200" dirty="0" smtClean="0"/>
              <a:t>Progressive increase at depth from Atlantic to Pacific</a:t>
            </a:r>
          </a:p>
        </p:txBody>
      </p:sp>
    </p:spTree>
    <p:extLst>
      <p:ext uri="{BB962C8B-B14F-4D97-AF65-F5344CB8AC3E}">
        <p14:creationId xmlns:p14="http://schemas.microsoft.com/office/powerpoint/2010/main" val="36349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Box 4"/>
          <p:cNvSpPr txBox="1">
            <a:spLocks noChangeArrowheads="1"/>
          </p:cNvSpPr>
          <p:nvPr/>
        </p:nvSpPr>
        <p:spPr bwMode="auto">
          <a:xfrm>
            <a:off x="5219700" y="6507163"/>
            <a:ext cx="365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dirty="0" err="1">
                <a:latin typeface="Helvetica" charset="0"/>
                <a:cs typeface="Helvetica" charset="0"/>
              </a:rPr>
              <a:t>Williams_Fig</a:t>
            </a:r>
            <a:r>
              <a:rPr lang="en-US" sz="1200" dirty="0">
                <a:latin typeface="Helvetica" charset="0"/>
                <a:cs typeface="Helvetica" charset="0"/>
              </a:rPr>
              <a:t>. 6.11</a:t>
            </a:r>
          </a:p>
        </p:txBody>
      </p:sp>
      <p:pic>
        <p:nvPicPr>
          <p:cNvPr id="402435" name="Picture 3" descr="c06f012(edit)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76200"/>
            <a:ext cx="394652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3029" y="151190"/>
            <a:ext cx="4918871" cy="3901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a typeface="ＭＳ Ｐゴシック" charset="0"/>
                <a:cs typeface="ＭＳ Ｐゴシック" charset="0"/>
              </a:rPr>
              <a:t>Calcium Carbonate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(CaCO</a:t>
            </a:r>
            <a:r>
              <a:rPr lang="en-US" baseline="-25000" dirty="0" smtClean="0">
                <a:ea typeface="ＭＳ Ｐゴシック" charset="0"/>
                <a:cs typeface="ＭＳ Ｐゴシック" charset="0"/>
              </a:rPr>
              <a:t>3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) Pump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029" y="4141212"/>
            <a:ext cx="48077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200" dirty="0" err="1" smtClean="0"/>
              <a:t>Coccoliths</a:t>
            </a:r>
            <a:r>
              <a:rPr lang="en-US" sz="3200" dirty="0"/>
              <a:t> </a:t>
            </a:r>
            <a:r>
              <a:rPr lang="en-US" sz="3200" dirty="0" smtClean="0"/>
              <a:t>fix HCO</a:t>
            </a:r>
            <a:r>
              <a:rPr lang="en-US" sz="3200" baseline="-25000" dirty="0" smtClean="0"/>
              <a:t>3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, make solid CaCO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shells, sink fast</a:t>
            </a:r>
          </a:p>
          <a:p>
            <a:pPr marL="571500" indent="-571500">
              <a:buFont typeface="Arial"/>
              <a:buChar char="•"/>
            </a:pPr>
            <a:r>
              <a:rPr lang="en-US" sz="3200" dirty="0" smtClean="0"/>
              <a:t>Solubility of CaCO3 increases with pressure</a:t>
            </a:r>
          </a:p>
        </p:txBody>
      </p:sp>
    </p:spTree>
    <p:extLst>
      <p:ext uri="{BB962C8B-B14F-4D97-AF65-F5344CB8AC3E}">
        <p14:creationId xmlns:p14="http://schemas.microsoft.com/office/powerpoint/2010/main" val="3772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Box 4"/>
          <p:cNvSpPr txBox="1">
            <a:spLocks noChangeArrowheads="1"/>
          </p:cNvSpPr>
          <p:nvPr/>
        </p:nvSpPr>
        <p:spPr bwMode="auto">
          <a:xfrm>
            <a:off x="2882900" y="838994"/>
            <a:ext cx="365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dirty="0" err="1">
                <a:latin typeface="Helvetica" charset="0"/>
                <a:cs typeface="Helvetica" charset="0"/>
              </a:rPr>
              <a:t>Williams_Fig</a:t>
            </a:r>
            <a:r>
              <a:rPr lang="en-US" sz="1200" dirty="0">
                <a:latin typeface="Helvetica" charset="0"/>
                <a:cs typeface="Helvetica" charset="0"/>
              </a:rPr>
              <a:t>. 6.16</a:t>
            </a:r>
          </a:p>
        </p:txBody>
      </p:sp>
      <p:pic>
        <p:nvPicPr>
          <p:cNvPr id="412675" name="Picture 3" descr="c06f017(edit)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5213"/>
            <a:ext cx="6208713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3029" y="-77410"/>
            <a:ext cx="8919371" cy="1017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a typeface="ＭＳ Ｐゴシック" charset="0"/>
                <a:cs typeface="ＭＳ Ｐゴシック" charset="0"/>
              </a:rPr>
              <a:t>Chemistry &amp; Biology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9524843">
            <a:off x="2209800" y="4102100"/>
            <a:ext cx="259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Contours of surface pCO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5461" y="5938103"/>
            <a:ext cx="7228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dirty="0" smtClean="0"/>
              <a:t>Air-sea gas exchange affects DIC but not </a:t>
            </a:r>
            <a:r>
              <a:rPr lang="en-US" sz="2400" dirty="0" err="1" smtClean="0"/>
              <a:t>alk</a:t>
            </a:r>
            <a:endParaRPr lang="en-US" sz="2400" dirty="0"/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Organic matter and calcification almost orthogonal</a:t>
            </a:r>
          </a:p>
        </p:txBody>
      </p:sp>
    </p:spTree>
    <p:extLst>
      <p:ext uri="{BB962C8B-B14F-4D97-AF65-F5344CB8AC3E}">
        <p14:creationId xmlns:p14="http://schemas.microsoft.com/office/powerpoint/2010/main" val="14838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TextBox 4"/>
          <p:cNvSpPr txBox="1">
            <a:spLocks noChangeArrowheads="1"/>
          </p:cNvSpPr>
          <p:nvPr/>
        </p:nvSpPr>
        <p:spPr bwMode="auto">
          <a:xfrm>
            <a:off x="419100" y="6507163"/>
            <a:ext cx="365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dirty="0" err="1">
                <a:latin typeface="Helvetica" charset="0"/>
                <a:cs typeface="Helvetica" charset="0"/>
              </a:rPr>
              <a:t>Williams_Fig</a:t>
            </a:r>
            <a:r>
              <a:rPr lang="en-US" sz="1200" dirty="0">
                <a:latin typeface="Helvetica" charset="0"/>
                <a:cs typeface="Helvetica" charset="0"/>
              </a:rPr>
              <a:t>. 6.15</a:t>
            </a:r>
          </a:p>
        </p:txBody>
      </p:sp>
      <p:pic>
        <p:nvPicPr>
          <p:cNvPr id="410627" name="Picture 3" descr="c06f016(edit)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0"/>
            <a:ext cx="45942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927600" y="0"/>
            <a:ext cx="3975100" cy="194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ea typeface="ＭＳ Ｐゴシック" charset="0"/>
                <a:cs typeface="ＭＳ Ｐゴシック" charset="0"/>
              </a:rPr>
              <a:t>Air-Sea CO</a:t>
            </a:r>
            <a:r>
              <a:rPr lang="en-US" baseline="-25000" dirty="0" smtClean="0">
                <a:ea typeface="ＭＳ Ｐゴシック" charset="0"/>
                <a:cs typeface="ＭＳ Ｐゴシック" charset="0"/>
              </a:rPr>
              <a:t>2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Flux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4599" y="2108200"/>
            <a:ext cx="37369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200" dirty="0" smtClean="0"/>
              <a:t>Uptake by cold water over large regions</a:t>
            </a:r>
          </a:p>
          <a:p>
            <a:pPr marL="571500" indent="-571500">
              <a:buFont typeface="Arial"/>
              <a:buChar char="•"/>
            </a:pPr>
            <a:r>
              <a:rPr lang="en-US" sz="3200" dirty="0" smtClean="0"/>
              <a:t>Emission from tropics, especially from cold upwelling region in Equatorial Pacific</a:t>
            </a:r>
          </a:p>
        </p:txBody>
      </p:sp>
    </p:spTree>
    <p:extLst>
      <p:ext uri="{BB962C8B-B14F-4D97-AF65-F5344CB8AC3E}">
        <p14:creationId xmlns:p14="http://schemas.microsoft.com/office/powerpoint/2010/main" val="12059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0576"/>
            <a:ext cx="8229600" cy="9549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The Biological Pump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2326" y="5111915"/>
            <a:ext cx="7053787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Photosynthesis depletes DIC (and nutrients) in the photic zone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Decomposition/mineralization deposits DIC and nutrients in deep ocean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674913"/>
              </p:ext>
            </p:extLst>
          </p:nvPr>
        </p:nvGraphicFramePr>
        <p:xfrm>
          <a:off x="1981200" y="1041400"/>
          <a:ext cx="499903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Image" r:id="rId3" imgW="16100247" imgH="13088599" progId="Photoshop.Image.5">
                  <p:embed/>
                </p:oleObj>
              </mc:Choice>
              <mc:Fallback>
                <p:oleObj name="Image" r:id="rId3" imgW="16100247" imgH="13088599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41400"/>
                        <a:ext cx="499903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3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Chemical Equilibrium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chemical reactions in seawater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“go both ways” </a:t>
            </a:r>
            <a:r>
              <a:rPr lang="en-US" dirty="0" smtClean="0"/>
              <a:t>so it’s arbitrary which side of the reaction is “reagents” and which is “products”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Now we refer to </a:t>
            </a:r>
            <a:r>
              <a:rPr lang="en-US" i="1" dirty="0" err="1" smtClean="0">
                <a:latin typeface="Cambria Math"/>
                <a:cs typeface="Cambria Math"/>
              </a:rPr>
              <a:t>k</a:t>
            </a:r>
            <a:r>
              <a:rPr lang="en-US" i="1" baseline="-25000" dirty="0" err="1" smtClean="0">
                <a:latin typeface="Cambria Math"/>
                <a:cs typeface="Cambria Math"/>
              </a:rPr>
              <a:t>f</a:t>
            </a:r>
            <a:r>
              <a:rPr lang="en-US" dirty="0" smtClean="0"/>
              <a:t>  as the rate constant of the forward reaction and </a:t>
            </a:r>
            <a:r>
              <a:rPr lang="en-US" i="1" dirty="0" smtClean="0">
                <a:latin typeface="Cambria Math"/>
                <a:cs typeface="Cambria Math"/>
              </a:rPr>
              <a:t>k</a:t>
            </a:r>
            <a:r>
              <a:rPr lang="en-US" i="1" baseline="-25000" dirty="0" smtClean="0">
                <a:latin typeface="Cambria Math"/>
                <a:cs typeface="Cambria Math"/>
              </a:rPr>
              <a:t>b</a:t>
            </a:r>
            <a:r>
              <a:rPr lang="en-US" dirty="0" smtClean="0"/>
              <a:t> </a:t>
            </a:r>
            <a:r>
              <a:rPr lang="en-US" dirty="0" smtClean="0"/>
              <a:t>as the rate constant of the backward reaction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002765"/>
              </p:ext>
            </p:extLst>
          </p:nvPr>
        </p:nvGraphicFramePr>
        <p:xfrm>
          <a:off x="2644775" y="2987676"/>
          <a:ext cx="36226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7" name="Equation" r:id="rId3" imgW="1181100" imgH="330200" progId="Equation.DSMT4">
                  <p:embed/>
                </p:oleObj>
              </mc:Choice>
              <mc:Fallback>
                <p:oleObj name="Equation" r:id="rId3" imgW="11811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4775" y="2987676"/>
                        <a:ext cx="36226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010593"/>
              </p:ext>
            </p:extLst>
          </p:nvPr>
        </p:nvGraphicFramePr>
        <p:xfrm>
          <a:off x="703263" y="5572125"/>
          <a:ext cx="2921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8" name="Equation" r:id="rId5" imgW="952500" imgH="393700" progId="Equation.DSMT4">
                  <p:embed/>
                </p:oleObj>
              </mc:Choice>
              <mc:Fallback>
                <p:oleObj name="Equation" r:id="rId5" imgW="952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3263" y="5572125"/>
                        <a:ext cx="29210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579058"/>
              </p:ext>
            </p:extLst>
          </p:nvPr>
        </p:nvGraphicFramePr>
        <p:xfrm>
          <a:off x="5110163" y="5522914"/>
          <a:ext cx="2921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9" name="Equation" r:id="rId7" imgW="952500" imgH="393700" progId="Equation.DSMT4">
                  <p:embed/>
                </p:oleObj>
              </mc:Choice>
              <mc:Fallback>
                <p:oleObj name="Equation" r:id="rId7" imgW="952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10163" y="5522914"/>
                        <a:ext cx="29210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86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269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Chemical Equilibrium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600"/>
            <a:ext cx="8229600" cy="4610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At equilibrium, the </a:t>
            </a:r>
            <a:r>
              <a:rPr lang="en-US" dirty="0" smtClean="0">
                <a:solidFill>
                  <a:srgbClr val="FF0000"/>
                </a:solidFill>
              </a:rPr>
              <a:t>rates</a:t>
            </a:r>
            <a:r>
              <a:rPr lang="en-US" dirty="0" smtClean="0"/>
              <a:t> of the forward and backward reactions are </a:t>
            </a:r>
            <a:r>
              <a:rPr lang="en-US" dirty="0" smtClean="0">
                <a:solidFill>
                  <a:srgbClr val="FF0000"/>
                </a:solidFill>
              </a:rPr>
              <a:t>equal</a:t>
            </a:r>
            <a:r>
              <a:rPr lang="en-US" dirty="0" smtClean="0"/>
              <a:t>, so that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we can write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err="1" smtClean="0">
                <a:solidFill>
                  <a:srgbClr val="FF0000"/>
                </a:solidFill>
                <a:latin typeface="Cambria Math"/>
                <a:cs typeface="Cambria Math"/>
              </a:rPr>
              <a:t>K</a:t>
            </a:r>
            <a:r>
              <a:rPr lang="en-US" i="1" baseline="-25000" dirty="0" err="1" smtClean="0">
                <a:solidFill>
                  <a:srgbClr val="FF0000"/>
                </a:solidFill>
                <a:latin typeface="Cambria Math"/>
                <a:cs typeface="Cambria Math"/>
              </a:rPr>
              <a:t>eq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the ratio of products to reagents. It’s called the </a:t>
            </a:r>
            <a:r>
              <a:rPr lang="en-US" dirty="0" smtClean="0">
                <a:solidFill>
                  <a:srgbClr val="FF0000"/>
                </a:solidFill>
              </a:rPr>
              <a:t>equilibrium constant </a:t>
            </a:r>
            <a:r>
              <a:rPr lang="en-US" dirty="0" smtClean="0"/>
              <a:t>for the reaction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209241"/>
              </p:ext>
            </p:extLst>
          </p:nvPr>
        </p:nvGraphicFramePr>
        <p:xfrm>
          <a:off x="2644775" y="1057276"/>
          <a:ext cx="36226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2" name="Equation" r:id="rId3" imgW="1181100" imgH="330200" progId="Equation.DSMT4">
                  <p:embed/>
                </p:oleObj>
              </mc:Choice>
              <mc:Fallback>
                <p:oleObj name="Equation" r:id="rId3" imgW="11811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4775" y="1057276"/>
                        <a:ext cx="36226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854457"/>
              </p:ext>
            </p:extLst>
          </p:nvPr>
        </p:nvGraphicFramePr>
        <p:xfrm>
          <a:off x="2644775" y="3157538"/>
          <a:ext cx="40100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3" name="Equation" r:id="rId5" imgW="1308100" imgH="228600" progId="Equation.DSMT4">
                  <p:embed/>
                </p:oleObj>
              </mc:Choice>
              <mc:Fallback>
                <p:oleObj name="Equation" r:id="rId5" imgW="13081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4775" y="3157538"/>
                        <a:ext cx="4010025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427359"/>
              </p:ext>
            </p:extLst>
          </p:nvPr>
        </p:nvGraphicFramePr>
        <p:xfrm>
          <a:off x="2686050" y="4272756"/>
          <a:ext cx="3581400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4" name="Equation" r:id="rId7" imgW="1168400" imgH="444500" progId="Equation.DSMT4">
                  <p:embed/>
                </p:oleObj>
              </mc:Choice>
              <mc:Fallback>
                <p:oleObj name="Equation" r:id="rId7" imgW="11684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86050" y="4272756"/>
                        <a:ext cx="3581400" cy="136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8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TextBox 4"/>
          <p:cNvSpPr txBox="1">
            <a:spLocks noChangeArrowheads="1"/>
          </p:cNvSpPr>
          <p:nvPr/>
        </p:nvSpPr>
        <p:spPr bwMode="auto">
          <a:xfrm>
            <a:off x="1110343" y="5167582"/>
            <a:ext cx="365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dirty="0" err="1">
                <a:latin typeface="Helvetica" charset="0"/>
                <a:cs typeface="Helvetica" charset="0"/>
              </a:rPr>
              <a:t>Williams_Fig</a:t>
            </a:r>
            <a:r>
              <a:rPr lang="en-US" sz="1200" dirty="0">
                <a:latin typeface="Helvetica" charset="0"/>
                <a:cs typeface="Helvetica" charset="0"/>
              </a:rPr>
              <a:t>. 6.2</a:t>
            </a:r>
          </a:p>
        </p:txBody>
      </p:sp>
      <p:pic>
        <p:nvPicPr>
          <p:cNvPr id="381955" name="Picture 3" descr="c06f00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1020577"/>
            <a:ext cx="5429250" cy="41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75076"/>
            <a:ext cx="8229600" cy="823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Solubility of CO</a:t>
            </a:r>
            <a:r>
              <a:rPr lang="en-US" baseline="-25000" dirty="0" smtClean="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 in Water</a:t>
            </a:r>
            <a:endParaRPr lang="en-US" dirty="0">
              <a:latin typeface="Arial Rounded MT Bold"/>
              <a:ea typeface="ＭＳ Ｐゴシック" charset="0"/>
              <a:cs typeface="Arial Rounded MT Bold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89196" y="977401"/>
            <a:ext cx="2906189" cy="2183618"/>
            <a:chOff x="5989196" y="1748436"/>
            <a:chExt cx="2906189" cy="218361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524" y="2240643"/>
              <a:ext cx="2016829" cy="140797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170624" y="1748436"/>
              <a:ext cx="24598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Henry’s Law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989196" y="3562722"/>
              <a:ext cx="2906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(really just a definition for K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0</a:t>
              </a:r>
              <a:r>
                <a:rPr lang="en-US" dirty="0" smtClean="0">
                  <a:solidFill>
                    <a:srgbClr val="FF0000"/>
                  </a:solidFill>
                </a:rPr>
                <a:t>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669643" y="3256687"/>
            <a:ext cx="34034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the rate at which molecules </a:t>
            </a:r>
          </a:p>
          <a:p>
            <a:r>
              <a:rPr lang="en-US" dirty="0"/>
              <a:t>o</a:t>
            </a:r>
            <a:r>
              <a:rPr lang="en-US" dirty="0" smtClean="0"/>
              <a:t>f gas dissolve into the water</a:t>
            </a:r>
            <a:br>
              <a:rPr lang="en-US" dirty="0" smtClean="0"/>
            </a:br>
            <a:r>
              <a:rPr lang="en-US" dirty="0" smtClean="0"/>
              <a:t>equals the rate at which they </a:t>
            </a:r>
            <a:br>
              <a:rPr lang="en-US" dirty="0" smtClean="0"/>
            </a:br>
            <a:r>
              <a:rPr lang="en-US" dirty="0" smtClean="0"/>
              <a:t>come out of solution into the air,</a:t>
            </a:r>
            <a:br>
              <a:rPr lang="en-US" dirty="0" smtClean="0"/>
            </a:br>
            <a:r>
              <a:rPr lang="en-US" dirty="0" smtClean="0"/>
              <a:t>the gas is in </a:t>
            </a:r>
            <a:r>
              <a:rPr lang="en-US" dirty="0" smtClean="0">
                <a:solidFill>
                  <a:srgbClr val="FF0000"/>
                </a:solidFill>
              </a:rPr>
              <a:t>equilibrium</a:t>
            </a:r>
            <a:r>
              <a:rPr lang="en-US" dirty="0" smtClean="0"/>
              <a:t> with the </a:t>
            </a:r>
            <a:br>
              <a:rPr lang="en-US" dirty="0" smtClean="0"/>
            </a:br>
            <a:r>
              <a:rPr lang="en-US" dirty="0" smtClean="0"/>
              <a:t>aqueous (dissolved) form of the </a:t>
            </a:r>
            <a:br>
              <a:rPr lang="en-US" dirty="0" smtClean="0"/>
            </a:br>
            <a:r>
              <a:rPr lang="en-US" dirty="0" smtClean="0"/>
              <a:t>compound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423424"/>
            <a:ext cx="83583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define the </a:t>
            </a:r>
            <a:r>
              <a:rPr lang="en-US" sz="2800" dirty="0" smtClean="0">
                <a:solidFill>
                  <a:srgbClr val="FF0000"/>
                </a:solidFill>
              </a:rPr>
              <a:t>partial pressure of CO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in seawater as the partial pressure of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in air that would be in equilibrium with dissolved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at a given concentration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91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TextBox 4"/>
          <p:cNvSpPr txBox="1">
            <a:spLocks noChangeArrowheads="1"/>
          </p:cNvSpPr>
          <p:nvPr/>
        </p:nvSpPr>
        <p:spPr bwMode="auto">
          <a:xfrm>
            <a:off x="774700" y="6312581"/>
            <a:ext cx="3657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dirty="0" err="1">
                <a:latin typeface="Helvetica" charset="0"/>
                <a:cs typeface="Helvetica" charset="0"/>
              </a:rPr>
              <a:t>Williams_Fig</a:t>
            </a:r>
            <a:r>
              <a:rPr lang="en-US" sz="1200" dirty="0">
                <a:latin typeface="Helvetica" charset="0"/>
                <a:cs typeface="Helvetica" charset="0"/>
              </a:rPr>
              <a:t>. 6.1</a:t>
            </a:r>
          </a:p>
        </p:txBody>
      </p:sp>
      <p:pic>
        <p:nvPicPr>
          <p:cNvPr id="379907" name="Picture 3" descr="c06f001(edit)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" y="230414"/>
            <a:ext cx="4460875" cy="60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134428" y="56934"/>
            <a:ext cx="3552371" cy="301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Differences of pCO</a:t>
            </a:r>
            <a:r>
              <a:rPr lang="en-US" baseline="-25000" dirty="0" smtClean="0"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 (</a:t>
            </a:r>
            <a:r>
              <a:rPr lang="en-US" dirty="0" err="1" smtClean="0"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dirty="0" err="1" smtClean="0">
                <a:latin typeface="Arial Rounded MT Bold"/>
                <a:ea typeface="ＭＳ Ｐゴシック" charset="0"/>
                <a:cs typeface="Arial Rounded MT Bold"/>
              </a:rPr>
              <a:t>atm</a:t>
            </a:r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) between the atmosphere and ocean </a:t>
            </a:r>
            <a:endParaRPr lang="en-US" dirty="0">
              <a:latin typeface="Arial Rounded MT Bold"/>
              <a:ea typeface="ＭＳ Ｐゴシック" charset="0"/>
              <a:cs typeface="Arial Rounded MT Bold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81071" y="3265713"/>
            <a:ext cx="4444999" cy="34834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Tropical</a:t>
            </a:r>
            <a:r>
              <a:rPr lang="en-US" sz="2400" dirty="0" smtClean="0">
                <a:solidFill>
                  <a:schemeClr val="tx1"/>
                </a:solidFill>
                <a:latin typeface="Arial Rounded MT Bold"/>
                <a:ea typeface="ＭＳ Ｐゴシック" charset="0"/>
                <a:cs typeface="Arial Rounded MT Bold"/>
              </a:rPr>
              <a:t> oceans have high pCO</a:t>
            </a:r>
            <a:r>
              <a:rPr lang="en-US" sz="2400" baseline="-25000" dirty="0" smtClean="0">
                <a:solidFill>
                  <a:schemeClr val="tx1"/>
                </a:solidFill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 Rounded MT Bold"/>
                <a:ea typeface="ＭＳ Ｐゴシック" charset="0"/>
                <a:cs typeface="Arial Rounded MT Bold"/>
              </a:rPr>
              <a:t>, typically 50 </a:t>
            </a:r>
            <a:r>
              <a:rPr lang="en-US" sz="2400" dirty="0" err="1" smtClean="0">
                <a:solidFill>
                  <a:schemeClr val="tx1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/>
                <a:ea typeface="ＭＳ Ｐゴシック" charset="0"/>
                <a:cs typeface="Arial Rounded MT Bold"/>
              </a:rPr>
              <a:t>atm</a:t>
            </a:r>
            <a:r>
              <a:rPr lang="en-US" sz="2400" dirty="0" smtClean="0">
                <a:solidFill>
                  <a:schemeClr val="tx1"/>
                </a:solidFill>
                <a:latin typeface="Arial Rounded MT Bold"/>
                <a:ea typeface="ＭＳ Ｐゴシック" charset="0"/>
                <a:cs typeface="Arial Rounded MT Bold"/>
              </a:rPr>
              <a:t> greater than atmosphere! 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High latitude </a:t>
            </a:r>
            <a:r>
              <a:rPr lang="en-US" sz="2400" dirty="0" smtClean="0">
                <a:solidFill>
                  <a:schemeClr val="tx1"/>
                </a:solidFill>
                <a:latin typeface="Arial Rounded MT Bold"/>
                <a:ea typeface="ＭＳ Ｐゴシック" charset="0"/>
                <a:cs typeface="Arial Rounded MT Bold"/>
              </a:rPr>
              <a:t>oceans have low pCO</a:t>
            </a:r>
            <a:r>
              <a:rPr lang="en-US" sz="2400" baseline="-25000" dirty="0" smtClean="0">
                <a:solidFill>
                  <a:schemeClr val="tx1"/>
                </a:solidFill>
                <a:latin typeface="Arial Rounded MT Bold"/>
                <a:ea typeface="ＭＳ Ｐゴシック" charset="0"/>
                <a:cs typeface="Arial Rounded MT Bold"/>
              </a:rPr>
              <a:t>2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Global ocean pCO</a:t>
            </a:r>
            <a:r>
              <a:rPr lang="en-US" sz="2400" baseline="-25000" dirty="0" smtClean="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 Rounded MT Bold"/>
                <a:ea typeface="ＭＳ Ｐゴシック" charset="0"/>
                <a:cs typeface="Arial Rounded MT Bold"/>
              </a:rPr>
              <a:t> is less than atmosphere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 Rounded MT Bold"/>
                <a:ea typeface="ＭＳ Ｐゴシック" charset="0"/>
                <a:cs typeface="Arial Rounded MT Bold"/>
              </a:rPr>
              <a:t>Both are increasing fast!</a:t>
            </a:r>
          </a:p>
          <a:p>
            <a:pPr algn="l"/>
            <a:endParaRPr lang="en-US" sz="2400" dirty="0" smtClean="0">
              <a:latin typeface="Arial Rounded MT Bold"/>
              <a:ea typeface="ＭＳ Ｐゴシック" charset="0"/>
              <a:cs typeface="Arial Rounded MT Bold"/>
            </a:endParaRPr>
          </a:p>
          <a:p>
            <a:pPr algn="l"/>
            <a:endParaRPr lang="en-US" sz="2400" dirty="0">
              <a:latin typeface="Arial Rounded MT Bold"/>
              <a:ea typeface="ＭＳ Ｐゴシック" charset="0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895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/>
                <a:cs typeface="Arial Rounded MT Bold"/>
              </a:rPr>
              <a:t>Jargon &amp; Notation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269"/>
            <a:ext cx="8229600" cy="55093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Carbonic Acid: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[CO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*]</a:t>
            </a:r>
            <a:r>
              <a:rPr lang="en-US" dirty="0" smtClean="0"/>
              <a:t> = “Aqueous CO</a:t>
            </a:r>
            <a:r>
              <a:rPr lang="en-US" baseline="-25000" dirty="0" smtClean="0"/>
              <a:t>2</a:t>
            </a:r>
            <a:r>
              <a:rPr lang="en-US" dirty="0" smtClean="0"/>
              <a:t>” + Carbonic Acid </a:t>
            </a:r>
            <a:br>
              <a:rPr lang="en-US" dirty="0" smtClean="0"/>
            </a:br>
            <a:r>
              <a:rPr lang="en-US" dirty="0" smtClean="0"/>
              <a:t>= [CO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)] + [H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]</a:t>
            </a:r>
          </a:p>
          <a:p>
            <a:r>
              <a:rPr lang="en-US" dirty="0" smtClean="0"/>
              <a:t>Bicarbonate: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single-charged anion, dominant form of DIC</a:t>
            </a:r>
            <a:endParaRPr lang="en-US" baseline="30000" dirty="0" smtClean="0"/>
          </a:p>
          <a:p>
            <a:r>
              <a:rPr lang="en-US" dirty="0" smtClean="0"/>
              <a:t>Carbonate: 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br>
              <a:rPr lang="en-US" baseline="30000" dirty="0" smtClean="0"/>
            </a:br>
            <a:r>
              <a:rPr lang="en-US" dirty="0" smtClean="0"/>
              <a:t>doubly-charged anion, much less abundant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DIC</a:t>
            </a:r>
            <a:r>
              <a:rPr lang="en-US" dirty="0" smtClean="0"/>
              <a:t> = “Dissolved Inorganic Carbon” </a:t>
            </a:r>
            <a:br>
              <a:rPr lang="en-US" dirty="0" smtClean="0"/>
            </a:b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C </a:t>
            </a:r>
            <a:r>
              <a:rPr lang="en-US" dirty="0" smtClean="0">
                <a:solidFill>
                  <a:srgbClr val="000000"/>
                </a:solidFill>
              </a:rPr>
              <a:t>= [CO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*] + [HCO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] + [CO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</a:rPr>
              <a:t>2-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671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965" y="53269"/>
            <a:ext cx="916496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More Jargon &amp; Notation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8012"/>
            <a:ext cx="8382000" cy="465815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Cation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an ion in solution with a positive charge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Anion: </a:t>
            </a:r>
            <a:r>
              <a:rPr lang="en-US" dirty="0">
                <a:solidFill>
                  <a:srgbClr val="000000"/>
                </a:solidFill>
              </a:rPr>
              <a:t>an ion in solution with a </a:t>
            </a:r>
            <a:r>
              <a:rPr lang="en-US" dirty="0" smtClean="0">
                <a:solidFill>
                  <a:srgbClr val="000000"/>
                </a:solidFill>
              </a:rPr>
              <a:t>negative charge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Titration alkalinity = concentrations of all “proton acceptors” minus “proton donors”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= concentration of weak acid anions </a:t>
            </a:r>
            <a:r>
              <a:rPr lang="en-US">
                <a:solidFill>
                  <a:srgbClr val="000000"/>
                </a:solidFill>
              </a:rPr>
              <a:t>minus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  <a:p>
            <a:r>
              <a:rPr lang="en-US" dirty="0">
                <a:solidFill>
                  <a:srgbClr val="FF0000"/>
                </a:solidFill>
              </a:rPr>
              <a:t>pH</a:t>
            </a:r>
            <a:r>
              <a:rPr lang="en-US" dirty="0">
                <a:solidFill>
                  <a:srgbClr val="000000"/>
                </a:solidFill>
              </a:rPr>
              <a:t> = -log</a:t>
            </a:r>
            <a:r>
              <a:rPr lang="en-US" baseline="-25000" dirty="0">
                <a:solidFill>
                  <a:srgbClr val="000000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[H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], a measure of the acidity</a:t>
            </a:r>
          </a:p>
          <a:p>
            <a:r>
              <a:rPr lang="en-US" dirty="0" err="1">
                <a:solidFill>
                  <a:srgbClr val="000000"/>
                </a:solidFill>
              </a:rPr>
              <a:t>p</a:t>
            </a:r>
            <a:r>
              <a:rPr lang="en-US" i="1" dirty="0" err="1">
                <a:solidFill>
                  <a:srgbClr val="000000"/>
                </a:solidFill>
                <a:latin typeface="Cambria Math"/>
                <a:cs typeface="Cambria Math"/>
              </a:rPr>
              <a:t>K</a:t>
            </a:r>
            <a:r>
              <a:rPr lang="en-US" i="1" baseline="-25000" dirty="0" err="1">
                <a:solidFill>
                  <a:srgbClr val="000000"/>
                </a:solidFill>
                <a:latin typeface="Cambria Math"/>
                <a:cs typeface="Cambria Math"/>
              </a:rPr>
              <a:t>eq</a:t>
            </a:r>
            <a:r>
              <a:rPr lang="en-US" dirty="0">
                <a:solidFill>
                  <a:srgbClr val="000000"/>
                </a:solidFill>
              </a:rPr>
              <a:t>= -log</a:t>
            </a:r>
            <a:r>
              <a:rPr lang="en-US" baseline="-25000" dirty="0">
                <a:solidFill>
                  <a:srgbClr val="000000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i="1" dirty="0" err="1">
                <a:solidFill>
                  <a:srgbClr val="000000"/>
                </a:solidFill>
                <a:latin typeface="Cambria Math"/>
                <a:cs typeface="Cambria Math"/>
              </a:rPr>
              <a:t>K</a:t>
            </a:r>
            <a:r>
              <a:rPr lang="en-US" i="1" baseline="-25000" dirty="0" err="1">
                <a:solidFill>
                  <a:srgbClr val="000000"/>
                </a:solidFill>
                <a:latin typeface="Cambria Math"/>
                <a:cs typeface="Cambria Math"/>
              </a:rPr>
              <a:t>eq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1161</Words>
  <Application>Microsoft Macintosh PowerPoint</Application>
  <PresentationFormat>On-screen Show (4:3)</PresentationFormat>
  <Paragraphs>219</Paragraphs>
  <Slides>36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Arial Rounded MT Bold</vt:lpstr>
      <vt:lpstr>Calibri</vt:lpstr>
      <vt:lpstr>Cambria Math</vt:lpstr>
      <vt:lpstr>Comic Sans MS</vt:lpstr>
      <vt:lpstr>Helvetica</vt:lpstr>
      <vt:lpstr>ＭＳ Ｐゴシック</vt:lpstr>
      <vt:lpstr>Symbol</vt:lpstr>
      <vt:lpstr>Symbol Proportional BT</vt:lpstr>
      <vt:lpstr>Times New Roman</vt:lpstr>
      <vt:lpstr>Arial</vt:lpstr>
      <vt:lpstr>Office Theme</vt:lpstr>
      <vt:lpstr>Equation</vt:lpstr>
      <vt:lpstr>Image</vt:lpstr>
      <vt:lpstr>Worksheet</vt:lpstr>
      <vt:lpstr>Carbonate Chemistry, Air-Sea Gas Exchange, and Ocean Acidification</vt:lpstr>
      <vt:lpstr>Notation and Units</vt:lpstr>
      <vt:lpstr>Chemical Kinetics</vt:lpstr>
      <vt:lpstr>Chemical Equilibrium</vt:lpstr>
      <vt:lpstr>Chemical Equilibrium</vt:lpstr>
      <vt:lpstr>PowerPoint Presentation</vt:lpstr>
      <vt:lpstr>PowerPoint Presentation</vt:lpstr>
      <vt:lpstr>Jargon &amp; Notation</vt:lpstr>
      <vt:lpstr>More Jargon &amp; Notation</vt:lpstr>
      <vt:lpstr>Carbonate Equilibria</vt:lpstr>
      <vt:lpstr>Solving the  Ocean Carbonate System</vt:lpstr>
      <vt:lpstr>Ocean Carbonate System (cont’d)</vt:lpstr>
      <vt:lpstr>PowerPoint Presentation</vt:lpstr>
      <vt:lpstr>Partition of Marine DIC</vt:lpstr>
      <vt:lpstr>PowerPoint Presentation</vt:lpstr>
      <vt:lpstr>Buffering of Marine DIC</vt:lpstr>
      <vt:lpstr>Partition of Anthropogenic CO2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“Solubility Pump”</vt:lpstr>
      <vt:lpstr>Air-Sea Gas Exchange</vt:lpstr>
      <vt:lpstr>Air-Sea Gas Exchange</vt:lpstr>
      <vt:lpstr>PowerPoint Presentation</vt:lpstr>
      <vt:lpstr>PowerPoint Presentation</vt:lpstr>
      <vt:lpstr>Atmospheric CO2  in Equilibrium with the Deep 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Biological Pump</vt:lpstr>
    </vt:vector>
  </TitlesOfParts>
  <Company>Colorado State University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Denning</dc:creator>
  <cp:lastModifiedBy>Denning,Scott</cp:lastModifiedBy>
  <cp:revision>44</cp:revision>
  <cp:lastPrinted>2015-11-12T15:58:54Z</cp:lastPrinted>
  <dcterms:created xsi:type="dcterms:W3CDTF">2013-08-16T21:55:19Z</dcterms:created>
  <dcterms:modified xsi:type="dcterms:W3CDTF">2017-11-09T16:38:00Z</dcterms:modified>
</cp:coreProperties>
</file>