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vml" ContentType="application/vnd.openxmlformats-officedocument.vmlDrawi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1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7" r:id="rId2"/>
    <p:sldId id="288" r:id="rId3"/>
    <p:sldId id="290" r:id="rId4"/>
    <p:sldId id="291" r:id="rId5"/>
    <p:sldId id="311" r:id="rId6"/>
    <p:sldId id="312" r:id="rId7"/>
    <p:sldId id="313" r:id="rId8"/>
    <p:sldId id="286" r:id="rId9"/>
    <p:sldId id="292" r:id="rId10"/>
    <p:sldId id="293" r:id="rId11"/>
    <p:sldId id="294" r:id="rId12"/>
    <p:sldId id="260" r:id="rId13"/>
    <p:sldId id="264" r:id="rId14"/>
    <p:sldId id="269" r:id="rId15"/>
    <p:sldId id="267" r:id="rId16"/>
    <p:sldId id="266" r:id="rId17"/>
    <p:sldId id="271" r:id="rId18"/>
    <p:sldId id="272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09" r:id="rId31"/>
    <p:sldId id="310" r:id="rId32"/>
    <p:sldId id="314" r:id="rId33"/>
    <p:sldId id="315" r:id="rId34"/>
    <p:sldId id="316" r:id="rId35"/>
    <p:sldId id="317" r:id="rId36"/>
    <p:sldId id="318" r:id="rId37"/>
    <p:sldId id="319" r:id="rId38"/>
    <p:sldId id="320" r:id="rId39"/>
    <p:sldId id="321" r:id="rId40"/>
    <p:sldId id="322" r:id="rId41"/>
    <p:sldId id="323" r:id="rId42"/>
    <p:sldId id="324" r:id="rId43"/>
    <p:sldId id="283" r:id="rId44"/>
    <p:sldId id="276" r:id="rId45"/>
    <p:sldId id="277" r:id="rId46"/>
    <p:sldId id="278" r:id="rId47"/>
    <p:sldId id="279" r:id="rId48"/>
    <p:sldId id="280" r:id="rId49"/>
    <p:sldId id="282" r:id="rId50"/>
    <p:sldId id="281" r:id="rId51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13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smtClean="0"/>
              <a:t>ATS 760: Global Carbon Cycle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dirty="0" smtClean="0"/>
              <a:t>Biological Ocean Carbon Cycle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 smtClean="0"/>
              <a:t>CSU ATS	Scott Denning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2C98EC-B6D6-E340-B1FA-EC124E804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991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41FD1-D39D-C249-A94E-10DD4A95A6F6}" type="datetimeFigureOut">
              <a:rPr lang="en-US" smtClean="0"/>
              <a:t>12/3/15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12E966-C39D-984E-89E0-6C1185436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392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2E966-C39D-984E-89E0-6C1185436F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357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AT760 Global Carbon Cycle</a:t>
            </a:r>
          </a:p>
        </p:txBody>
      </p:sp>
      <p:sp>
        <p:nvSpPr>
          <p:cNvPr id="5529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Scott Denning CSU ATS</a:t>
            </a:r>
          </a:p>
        </p:txBody>
      </p:sp>
      <p:sp>
        <p:nvSpPr>
          <p:cNvPr id="5530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E5C6783-251E-EF4D-9BBB-9C1EBA466B2A}" type="slidenum">
              <a:rPr lang="en-US" sz="1200"/>
              <a:pPr/>
              <a:t>42</a:t>
            </a:fld>
            <a:endParaRPr lang="en-US" sz="1200"/>
          </a:p>
        </p:txBody>
      </p:sp>
      <p:sp>
        <p:nvSpPr>
          <p:cNvPr id="553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8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1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5427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5427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28627E1-C55E-524A-8DD9-E1236E40B608}" type="slidenum">
              <a:rPr lang="en-US" sz="1300"/>
              <a:pPr/>
              <a:t>45</a:t>
            </a:fld>
            <a:endParaRPr lang="en-US" sz="1300"/>
          </a:p>
        </p:txBody>
      </p:sp>
      <p:sp>
        <p:nvSpPr>
          <p:cNvPr id="542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4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Geneva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0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BC554-5D66-8844-97AB-C8FE016CAE23}" type="datetimeFigureOut">
              <a:rPr lang="en-US" smtClean="0"/>
              <a:t>12/3/15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C0-FBB7-A64A-A054-63316AD1C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372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BC554-5D66-8844-97AB-C8FE016CAE23}" type="datetimeFigureOut">
              <a:rPr lang="en-US" smtClean="0"/>
              <a:t>12/3/15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C0-FBB7-A64A-A054-63316AD1C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465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BC554-5D66-8844-97AB-C8FE016CAE23}" type="datetimeFigureOut">
              <a:rPr lang="en-US" smtClean="0"/>
              <a:t>12/3/15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C0-FBB7-A64A-A054-63316AD1C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312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0F65CD-13D6-AA4F-810E-79185525BE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800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79163A-AAF7-E848-9C39-F6A693270E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884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BC554-5D66-8844-97AB-C8FE016CAE23}" type="datetimeFigureOut">
              <a:rPr lang="en-US" smtClean="0"/>
              <a:t>12/3/15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C0-FBB7-A64A-A054-63316AD1C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136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BC554-5D66-8844-97AB-C8FE016CAE23}" type="datetimeFigureOut">
              <a:rPr lang="en-US" smtClean="0"/>
              <a:t>12/3/15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C0-FBB7-A64A-A054-63316AD1C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62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BC554-5D66-8844-97AB-C8FE016CAE23}" type="datetimeFigureOut">
              <a:rPr lang="en-US" smtClean="0"/>
              <a:t>12/3/15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C0-FBB7-A64A-A054-63316AD1C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62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BC554-5D66-8844-97AB-C8FE016CAE23}" type="datetimeFigureOut">
              <a:rPr lang="en-US" smtClean="0"/>
              <a:t>12/3/15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C0-FBB7-A64A-A054-63316AD1C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6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BC554-5D66-8844-97AB-C8FE016CAE23}" type="datetimeFigureOut">
              <a:rPr lang="en-US" smtClean="0"/>
              <a:t>12/3/15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C0-FBB7-A64A-A054-63316AD1C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28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BC554-5D66-8844-97AB-C8FE016CAE23}" type="datetimeFigureOut">
              <a:rPr lang="en-US" smtClean="0"/>
              <a:t>12/3/15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C0-FBB7-A64A-A054-63316AD1C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268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BC554-5D66-8844-97AB-C8FE016CAE23}" type="datetimeFigureOut">
              <a:rPr lang="en-US" smtClean="0"/>
              <a:t>12/3/15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C0-FBB7-A64A-A054-63316AD1C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876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BC554-5D66-8844-97AB-C8FE016CAE23}" type="datetimeFigureOut">
              <a:rPr lang="en-US" smtClean="0"/>
              <a:t>12/3/15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C0-FBB7-A64A-A054-63316AD1C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828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BC554-5D66-8844-97AB-C8FE016CAE23}" type="datetimeFigureOut">
              <a:rPr lang="en-US" smtClean="0"/>
              <a:t>12/3/15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704C0-FBB7-A64A-A054-63316AD1C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2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1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827"/>
            <a:ext cx="8534400" cy="1340173"/>
          </a:xfrm>
        </p:spPr>
        <p:txBody>
          <a:bodyPr>
            <a:noAutofit/>
          </a:bodyPr>
          <a:lstStyle/>
          <a:p>
            <a:r>
              <a:rPr lang="en-US" sz="5400" dirty="0" smtClean="0">
                <a:latin typeface="Arial Rounded MT Bold"/>
                <a:cs typeface="Arial Rounded MT Bold"/>
              </a:rPr>
              <a:t>Nutrient Cycling and the Marine Biological Pump</a:t>
            </a:r>
            <a:endParaRPr lang="en-US" sz="5400" dirty="0">
              <a:latin typeface="Arial Rounded MT Bold"/>
              <a:cs typeface="Arial Rounded MT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247" y="4134621"/>
            <a:ext cx="8686800" cy="19734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Readings:</a:t>
            </a:r>
          </a:p>
          <a:p>
            <a:pPr marL="400050" lvl="1" indent="0">
              <a:buNone/>
            </a:pPr>
            <a:r>
              <a:rPr lang="en-US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Selections from Williams &amp; Follows (2011)</a:t>
            </a:r>
          </a:p>
          <a:p>
            <a:pPr marL="400050" lvl="1" indent="0">
              <a:buNone/>
            </a:pPr>
            <a:r>
              <a:rPr lang="en-US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Sabine et al (2004): Ocean Sink for Anthropogenic CO</a:t>
            </a:r>
            <a:r>
              <a:rPr lang="en-US" baseline="-250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4548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sz="5000" dirty="0">
                <a:latin typeface="Arial Rounded MT Bold"/>
                <a:ea typeface="ＭＳ Ｐゴシック" charset="0"/>
                <a:cs typeface="Arial Rounded MT Bold"/>
              </a:rPr>
              <a:t>Nutrient Limitation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Primary production (photosynthesis) requires: 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Light</a:t>
            </a:r>
          </a:p>
          <a:p>
            <a:pPr lvl="1">
              <a:lnSpc>
                <a:spcPct val="90000"/>
              </a:lnSpc>
            </a:pPr>
            <a:r>
              <a:rPr lang="ja-JP" altLang="en-US">
                <a:latin typeface="Arial Rounded MT Bold"/>
                <a:ea typeface="ＭＳ Ｐゴシック" charset="0"/>
                <a:cs typeface="Arial Rounded MT Bold"/>
              </a:rPr>
              <a:t>“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Macro</a:t>
            </a:r>
            <a:r>
              <a:rPr lang="ja-JP" altLang="en-US">
                <a:latin typeface="Arial Rounded MT Bold"/>
                <a:ea typeface="ＭＳ Ｐゴシック" charset="0"/>
                <a:cs typeface="Arial Rounded MT Bold"/>
              </a:rPr>
              <a:t>”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 nutrients: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C, N, P</a:t>
            </a:r>
          </a:p>
          <a:p>
            <a:pPr lvl="1">
              <a:lnSpc>
                <a:spcPct val="90000"/>
              </a:lnSpc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Trace nutrients: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Fe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, other metals</a:t>
            </a:r>
          </a:p>
          <a:p>
            <a:pPr lvl="1">
              <a:lnSpc>
                <a:spcPct val="90000"/>
              </a:lnSpc>
            </a:pPr>
            <a:endParaRPr lang="en-US">
              <a:latin typeface="Arial Rounded MT Bold"/>
              <a:ea typeface="ＭＳ Ｐゴシック" charset="0"/>
              <a:cs typeface="Arial Rounded MT Bold"/>
            </a:endParaRPr>
          </a:p>
          <a:p>
            <a:pPr lvl="1">
              <a:lnSpc>
                <a:spcPct val="90000"/>
              </a:lnSpc>
              <a:buFontTx/>
              <a:buNone/>
            </a:pPr>
            <a:endParaRPr lang="en-US">
              <a:latin typeface="Arial Rounded MT Bold"/>
              <a:ea typeface="ＭＳ Ｐゴシック" charset="0"/>
              <a:cs typeface="Arial Rounded MT Bold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Leibig</a:t>
            </a:r>
            <a:r>
              <a:rPr lang="ja-JP" altLang="en-US">
                <a:latin typeface="Arial Rounded MT Bold"/>
                <a:ea typeface="ＭＳ Ｐゴシック" charset="0"/>
                <a:cs typeface="Arial Rounded MT Bold"/>
              </a:rPr>
              <a:t>’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s Law of the Minimum</a:t>
            </a:r>
            <a:br>
              <a:rPr lang="en-US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/>
            </a:r>
            <a:br>
              <a:rPr lang="en-US">
                <a:latin typeface="Arial Rounded MT Bold"/>
                <a:ea typeface="ＭＳ Ｐゴシック" charset="0"/>
                <a:cs typeface="Arial Rounded MT Bold"/>
              </a:rPr>
            </a:br>
            <a:r>
              <a:rPr lang="ja-JP" altLang="en-US" i="1">
                <a:latin typeface="Arial Rounded MT Bold"/>
                <a:ea typeface="ＭＳ Ｐゴシック" charset="0"/>
                <a:cs typeface="Arial Rounded MT Bold"/>
              </a:rPr>
              <a:t>“</a:t>
            </a:r>
            <a:r>
              <a:rPr lang="en-US" i="1">
                <a:latin typeface="Arial Rounded MT Bold"/>
                <a:ea typeface="ＭＳ Ｐゴシック" charset="0"/>
                <a:cs typeface="Arial Rounded MT Bold"/>
              </a:rPr>
              <a:t>nutrient available in the </a:t>
            </a:r>
            <a:r>
              <a:rPr lang="en-US" i="1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smallest quantity</a:t>
            </a:r>
            <a:r>
              <a:rPr lang="en-US" i="1">
                <a:latin typeface="Arial Rounded MT Bold"/>
                <a:ea typeface="ＭＳ Ｐゴシック" charset="0"/>
                <a:cs typeface="Arial Rounded MT Bold"/>
              </a:rPr>
              <a:t> relative to the requirement of a plant limits productivity</a:t>
            </a:r>
            <a:r>
              <a:rPr lang="ja-JP" altLang="en-US" i="1">
                <a:latin typeface="Arial Rounded MT Bold"/>
                <a:ea typeface="ＭＳ Ｐゴシック" charset="0"/>
                <a:cs typeface="Arial Rounded MT Bold"/>
              </a:rPr>
              <a:t>”</a:t>
            </a:r>
            <a:endParaRPr lang="en-US" i="1">
              <a:latin typeface="Arial Rounded MT Bold"/>
              <a:ea typeface="ＭＳ Ｐゴシック" charset="0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981007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849" y="3231965"/>
            <a:ext cx="4759255" cy="362603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Redfield, Ketchum, and Richards (1963) … </a:t>
            </a:r>
            <a:r>
              <a:rPr lang="en-US" sz="2400" dirty="0" smtClean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RKR</a:t>
            </a:r>
          </a:p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sz="2400" dirty="0" smtClean="0">
                <a:latin typeface="Arial Rounded MT Bold"/>
                <a:ea typeface="ＭＳ Ｐゴシック" charset="0"/>
                <a:cs typeface="Arial Rounded MT Bold"/>
              </a:rPr>
              <a:t>Carbon 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dioxide and nitrate are </a:t>
            </a:r>
            <a:r>
              <a:rPr lang="en-US" sz="24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reduced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 – only phosphate remains at the same oxidation state</a:t>
            </a:r>
          </a:p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sz="2400" dirty="0" smtClean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P:N:C:O </a:t>
            </a:r>
            <a:r>
              <a:rPr lang="en-US" sz="24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- 1:16:117:170</a:t>
            </a:r>
            <a:br>
              <a:rPr lang="en-US" sz="24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sz="2400" dirty="0" err="1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colimitation</a:t>
            </a:r>
            <a:r>
              <a:rPr lang="en-US" sz="24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 by N &amp; P … </a:t>
            </a:r>
            <a:r>
              <a:rPr lang="en-US" sz="2400" dirty="0" smtClean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/>
            </a:r>
            <a:br>
              <a:rPr lang="en-US" sz="2400" dirty="0" smtClean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sz="2400" dirty="0" smtClean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not </a:t>
            </a:r>
            <a:r>
              <a:rPr lang="en-US" sz="24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carbon limited!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5852"/>
            <a:ext cx="82296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r>
              <a:rPr lang="en-US" sz="6600" dirty="0">
                <a:latin typeface="Arial Rounded MT Bold"/>
                <a:ea typeface="ＭＳ Ｐゴシック" charset="0"/>
                <a:cs typeface="Arial Rounded MT Bold"/>
              </a:rPr>
              <a:t>Redfield Ratio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90730" y="1168166"/>
            <a:ext cx="8815917" cy="1815882"/>
            <a:chOff x="392790" y="1066800"/>
            <a:chExt cx="8815917" cy="1815882"/>
          </a:xfrm>
        </p:grpSpPr>
        <p:sp>
          <p:nvSpPr>
            <p:cNvPr id="23557" name="Text Box 5"/>
            <p:cNvSpPr txBox="1">
              <a:spLocks noChangeArrowheads="1"/>
            </p:cNvSpPr>
            <p:nvPr/>
          </p:nvSpPr>
          <p:spPr bwMode="auto">
            <a:xfrm>
              <a:off x="433708" y="1066800"/>
              <a:ext cx="8774999" cy="181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dirty="0"/>
                <a:t>106 CO</a:t>
              </a:r>
              <a:r>
                <a:rPr lang="en-US" sz="2800" baseline="-25000" dirty="0"/>
                <a:t>2</a:t>
              </a:r>
              <a:r>
                <a:rPr lang="en-US" sz="2800" dirty="0"/>
                <a:t>  +  16 NO</a:t>
              </a:r>
              <a:r>
                <a:rPr lang="en-US" sz="2800" baseline="-25000" dirty="0"/>
                <a:t>3</a:t>
              </a:r>
              <a:r>
                <a:rPr lang="en-US" sz="2800" baseline="30000" dirty="0"/>
                <a:t>-</a:t>
              </a:r>
              <a:r>
                <a:rPr lang="en-US" sz="2800" dirty="0"/>
                <a:t>  +  HPO</a:t>
              </a:r>
              <a:r>
                <a:rPr lang="en-US" sz="2800" baseline="-25000" dirty="0"/>
                <a:t>4</a:t>
              </a:r>
              <a:r>
                <a:rPr lang="en-US" sz="2800" dirty="0"/>
                <a:t>  +  122 H</a:t>
              </a:r>
              <a:r>
                <a:rPr lang="en-US" sz="2800" baseline="-25000" dirty="0"/>
                <a:t>2</a:t>
              </a:r>
              <a:r>
                <a:rPr lang="en-US" sz="2800" dirty="0"/>
                <a:t>0  +  18 H</a:t>
              </a:r>
              <a:r>
                <a:rPr lang="en-US" sz="2800" baseline="30000" dirty="0"/>
                <a:t>+</a:t>
              </a:r>
            </a:p>
            <a:p>
              <a:pPr eaLnBrk="1" hangingPunct="1"/>
              <a:r>
                <a:rPr lang="en-US" sz="2800" dirty="0"/>
                <a:t>	</a:t>
              </a:r>
            </a:p>
            <a:p>
              <a:pPr eaLnBrk="1" hangingPunct="1"/>
              <a:r>
                <a:rPr lang="en-US" sz="2800" dirty="0"/>
                <a:t>                  </a:t>
              </a:r>
            </a:p>
            <a:p>
              <a:pPr eaLnBrk="1" hangingPunct="1"/>
              <a:r>
                <a:rPr lang="en-US" sz="2800" dirty="0" smtClean="0"/>
                <a:t>					</a:t>
              </a:r>
              <a:r>
                <a:rPr lang="en-US" sz="2800" dirty="0"/>
                <a:t>		(CH</a:t>
              </a:r>
              <a:r>
                <a:rPr lang="en-US" sz="2800" baseline="-25000" dirty="0"/>
                <a:t>2</a:t>
              </a:r>
              <a:r>
                <a:rPr lang="en-US" sz="2800" dirty="0"/>
                <a:t>O)</a:t>
              </a:r>
              <a:r>
                <a:rPr lang="en-US" sz="2800" baseline="-25000" dirty="0"/>
                <a:t>106</a:t>
              </a:r>
              <a:r>
                <a:rPr lang="en-US" sz="2800" dirty="0"/>
                <a:t>(NH</a:t>
              </a:r>
              <a:r>
                <a:rPr lang="en-US" sz="2800" baseline="-25000" dirty="0"/>
                <a:t>3</a:t>
              </a:r>
              <a:r>
                <a:rPr lang="en-US" sz="2800" dirty="0"/>
                <a:t>)</a:t>
              </a:r>
              <a:r>
                <a:rPr lang="en-US" sz="2800" baseline="-25000" dirty="0"/>
                <a:t>16</a:t>
              </a:r>
              <a:r>
                <a:rPr lang="en-US" sz="2800" dirty="0"/>
                <a:t>(H</a:t>
              </a:r>
              <a:r>
                <a:rPr lang="en-US" sz="2800" baseline="-25000" dirty="0"/>
                <a:t>3</a:t>
              </a:r>
              <a:r>
                <a:rPr lang="en-US" sz="2800" dirty="0"/>
                <a:t>PO</a:t>
              </a:r>
              <a:r>
                <a:rPr lang="en-US" sz="2800" baseline="-25000" dirty="0"/>
                <a:t>4</a:t>
              </a:r>
              <a:r>
                <a:rPr lang="en-US" sz="2800" dirty="0"/>
                <a:t>)  +  138 O</a:t>
              </a:r>
              <a:r>
                <a:rPr lang="en-US" sz="2800" baseline="-25000" dirty="0"/>
                <a:t>2</a:t>
              </a:r>
            </a:p>
          </p:txBody>
        </p:sp>
        <p:grpSp>
          <p:nvGrpSpPr>
            <p:cNvPr id="23558" name="Group 9"/>
            <p:cNvGrpSpPr>
              <a:grpSpLocks/>
            </p:cNvGrpSpPr>
            <p:nvPr/>
          </p:nvGrpSpPr>
          <p:grpSpPr bwMode="auto">
            <a:xfrm>
              <a:off x="392790" y="1731068"/>
              <a:ext cx="2585981" cy="1151613"/>
              <a:chOff x="326" y="2160"/>
              <a:chExt cx="1431" cy="720"/>
            </a:xfrm>
          </p:grpSpPr>
          <p:sp>
            <p:nvSpPr>
              <p:cNvPr id="23559" name="Line 10"/>
              <p:cNvSpPr>
                <a:spLocks noChangeShapeType="1"/>
              </p:cNvSpPr>
              <p:nvPr/>
            </p:nvSpPr>
            <p:spPr bwMode="auto">
              <a:xfrm>
                <a:off x="480" y="2448"/>
                <a:ext cx="96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0" name="Text Box 11"/>
              <p:cNvSpPr txBox="1">
                <a:spLocks noChangeArrowheads="1"/>
              </p:cNvSpPr>
              <p:nvPr/>
            </p:nvSpPr>
            <p:spPr bwMode="auto">
              <a:xfrm>
                <a:off x="326" y="2160"/>
                <a:ext cx="1431" cy="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dirty="0" smtClean="0"/>
                  <a:t>photosynthesis </a:t>
                </a:r>
                <a:r>
                  <a:rPr lang="en-US" dirty="0"/>
                  <a:t>(</a:t>
                </a:r>
                <a:r>
                  <a:rPr lang="en-US" dirty="0" err="1"/>
                  <a:t>h</a:t>
                </a:r>
                <a:r>
                  <a:rPr lang="en-US" i="1" dirty="0" err="1"/>
                  <a:t>v</a:t>
                </a:r>
                <a:r>
                  <a:rPr lang="en-US" dirty="0"/>
                  <a:t>)</a:t>
                </a:r>
              </a:p>
            </p:txBody>
          </p:sp>
          <p:sp>
            <p:nvSpPr>
              <p:cNvPr id="23561" name="Line 12"/>
              <p:cNvSpPr>
                <a:spLocks noChangeShapeType="1"/>
              </p:cNvSpPr>
              <p:nvPr/>
            </p:nvSpPr>
            <p:spPr bwMode="auto">
              <a:xfrm flipH="1">
                <a:off x="480" y="2880"/>
                <a:ext cx="91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2" name="Text Box 13"/>
              <p:cNvSpPr txBox="1">
                <a:spLocks noChangeArrowheads="1"/>
              </p:cNvSpPr>
              <p:nvPr/>
            </p:nvSpPr>
            <p:spPr bwMode="auto">
              <a:xfrm>
                <a:off x="336" y="2592"/>
                <a:ext cx="124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dirty="0"/>
                  <a:t>decomposition</a:t>
                </a:r>
              </a:p>
            </p:txBody>
          </p:sp>
        </p:grpSp>
      </p:grpSp>
      <p:pic>
        <p:nvPicPr>
          <p:cNvPr id="11" name="Picture 3" descr="c050021(edit)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525" y="3835477"/>
            <a:ext cx="4705203" cy="2143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75645" y="6119336"/>
            <a:ext cx="51328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 Rounded MT Bold"/>
                <a:ea typeface="ＭＳ Ｐゴシック" charset="0"/>
                <a:cs typeface="Arial Rounded MT Bold"/>
              </a:rPr>
              <a:t>data 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at constant density </a:t>
            </a:r>
            <a:r>
              <a:rPr lang="en-US" sz="2400" dirty="0" smtClean="0">
                <a:latin typeface="Arial Rounded MT Bold"/>
                <a:ea typeface="ＭＳ Ｐゴシック" charset="0"/>
                <a:cs typeface="Arial Rounded MT Bold"/>
              </a:rPr>
              <a:t>surfaces </a:t>
            </a:r>
            <a:endParaRPr lang="en-US" sz="2400" dirty="0">
              <a:latin typeface="Arial Rounded MT Bold"/>
              <a:ea typeface="ＭＳ Ｐゴシック" charset="0"/>
              <a:cs typeface="Arial Rounded MT Bold"/>
            </a:endParaRPr>
          </a:p>
          <a:p>
            <a:endParaRPr lang="en-US" dirty="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401372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 descr="c050015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1" y="2733245"/>
            <a:ext cx="4206875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11-09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604" y="3063123"/>
            <a:ext cx="4746239" cy="310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457200" y="25851"/>
            <a:ext cx="8229600" cy="1872645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 smtClean="0">
                <a:ea typeface="ＭＳ Ｐゴシック" charset="0"/>
                <a:cs typeface="ＭＳ Ｐゴシック" charset="0"/>
              </a:rPr>
              <a:t>Bio-Carbon Cycle </a:t>
            </a:r>
            <a:br>
              <a:rPr lang="en-US" sz="6600" dirty="0" smtClean="0">
                <a:ea typeface="ＭＳ Ｐゴシック" charset="0"/>
                <a:cs typeface="ＭＳ Ｐゴシック" charset="0"/>
              </a:rPr>
            </a:br>
            <a:r>
              <a:rPr lang="en-US" sz="6600" dirty="0">
                <a:ea typeface="ＭＳ Ｐゴシック" charset="0"/>
                <a:cs typeface="ＭＳ Ｐゴシック" charset="0"/>
              </a:rPr>
              <a:t>N</a:t>
            </a:r>
            <a:r>
              <a:rPr lang="en-US" sz="6600" dirty="0" smtClean="0">
                <a:ea typeface="ＭＳ Ｐゴシック" charset="0"/>
                <a:cs typeface="ＭＳ Ｐゴシック" charset="0"/>
              </a:rPr>
              <a:t>ear Ocean Surface</a:t>
            </a:r>
            <a:endParaRPr lang="en-US" sz="66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4484" y="1898497"/>
            <a:ext cx="27619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90"/>
                </a:solidFill>
              </a:rPr>
              <a:t>steady-state</a:t>
            </a:r>
            <a:endParaRPr lang="en-US" sz="4000" dirty="0">
              <a:solidFill>
                <a:srgbClr val="00009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70907" y="2164813"/>
            <a:ext cx="40551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90"/>
                </a:solidFill>
              </a:rPr>
              <a:t>perturbed by wind</a:t>
            </a:r>
            <a:endParaRPr lang="en-US" sz="40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121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995" name="Picture 3" descr="11-08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77" y="1283656"/>
            <a:ext cx="8686800" cy="571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457200" y="25851"/>
            <a:ext cx="8229600" cy="1257805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 smtClean="0">
                <a:ea typeface="ＭＳ Ｐゴシック" charset="0"/>
                <a:cs typeface="ＭＳ Ｐゴシック" charset="0"/>
              </a:rPr>
              <a:t>Biology &amp; Circulation</a:t>
            </a:r>
            <a:endParaRPr lang="en-US" sz="66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845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TextBox 4"/>
          <p:cNvSpPr txBox="1">
            <a:spLocks noChangeArrowheads="1"/>
          </p:cNvSpPr>
          <p:nvPr/>
        </p:nvSpPr>
        <p:spPr bwMode="auto">
          <a:xfrm>
            <a:off x="472433" y="6497863"/>
            <a:ext cx="3657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1200" dirty="0" err="1">
                <a:latin typeface="Helvetica" charset="0"/>
                <a:cs typeface="Helvetica" charset="0"/>
              </a:rPr>
              <a:t>Williams_Fig</a:t>
            </a:r>
            <a:r>
              <a:rPr lang="en-US" sz="1200" dirty="0">
                <a:latin typeface="Helvetica" charset="0"/>
                <a:cs typeface="Helvetica" charset="0"/>
              </a:rPr>
              <a:t>. 11.19</a:t>
            </a:r>
          </a:p>
        </p:txBody>
      </p:sp>
      <p:pic>
        <p:nvPicPr>
          <p:cNvPr id="619523" name="Picture 3" descr="11-19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4567237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721138" y="318960"/>
            <a:ext cx="4194261" cy="829956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latin typeface="Arial Rounded MT Bold"/>
                <a:ea typeface="ＭＳ Ｐゴシック" charset="0"/>
                <a:cs typeface="Arial Rounded MT Bold"/>
              </a:rPr>
              <a:t>Deep Sea DIC</a:t>
            </a:r>
            <a:endParaRPr lang="en-US" sz="5400" dirty="0">
              <a:latin typeface="Arial Rounded MT Bold"/>
              <a:ea typeface="ＭＳ Ｐゴシック" charset="0"/>
              <a:cs typeface="Arial Rounded MT Bold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644211" y="1423676"/>
            <a:ext cx="4424363" cy="54243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90000"/>
              </a:lnSpc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Arial Rounded MT Bold"/>
                <a:ea typeface="ＭＳ Ｐゴシック" charset="0"/>
                <a:cs typeface="Arial Rounded MT Bold"/>
              </a:rPr>
              <a:t>DIC is strongly depleted near surface, enhanced at depth</a:t>
            </a:r>
          </a:p>
          <a:p>
            <a:pPr marL="342900" indent="-342900" algn="l">
              <a:lnSpc>
                <a:spcPct val="90000"/>
              </a:lnSpc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Arial Rounded MT Bold"/>
                <a:ea typeface="ＭＳ Ｐゴシック" charset="0"/>
                <a:cs typeface="Arial Rounded MT Bold"/>
              </a:rPr>
              <a:t>Progressive enhancement of DIC at depth with time as deep water flows through </a:t>
            </a:r>
            <a:r>
              <a:rPr lang="en-US" sz="2400" dirty="0" err="1" smtClean="0">
                <a:solidFill>
                  <a:schemeClr val="tx1"/>
                </a:solidFill>
                <a:latin typeface="Arial Rounded MT Bold"/>
                <a:ea typeface="ＭＳ Ｐゴシック" charset="0"/>
                <a:cs typeface="Arial Rounded MT Bold"/>
              </a:rPr>
              <a:t>thermohaline</a:t>
            </a:r>
            <a:r>
              <a:rPr lang="en-US" sz="2400" dirty="0" smtClean="0">
                <a:solidFill>
                  <a:schemeClr val="tx1"/>
                </a:solidFill>
                <a:latin typeface="Arial Rounded MT Bold"/>
                <a:ea typeface="ＭＳ Ｐゴシック" charset="0"/>
                <a:cs typeface="Arial Rounded MT Bold"/>
              </a:rPr>
              <a:t> circulation</a:t>
            </a:r>
          </a:p>
          <a:p>
            <a:pPr marL="342900" indent="-342900" algn="l">
              <a:lnSpc>
                <a:spcPct val="90000"/>
              </a:lnSpc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Arial Rounded MT Bold"/>
                <a:ea typeface="ＭＳ Ｐゴシック" charset="0"/>
                <a:cs typeface="Arial Rounded MT Bold"/>
              </a:rPr>
              <a:t>Strong mixing in Southern Ocean (“</a:t>
            </a:r>
            <a:r>
              <a:rPr lang="en-US" sz="2400" dirty="0" err="1" smtClean="0">
                <a:solidFill>
                  <a:schemeClr val="tx1"/>
                </a:solidFill>
                <a:latin typeface="Arial Rounded MT Bold"/>
                <a:ea typeface="ＭＳ Ｐゴシック" charset="0"/>
                <a:cs typeface="Arial Rounded MT Bold"/>
              </a:rPr>
              <a:t>mixmaster</a:t>
            </a:r>
            <a:r>
              <a:rPr lang="en-US" sz="2400" dirty="0" smtClean="0">
                <a:solidFill>
                  <a:schemeClr val="tx1"/>
                </a:solidFill>
                <a:latin typeface="Arial Rounded MT Bold"/>
                <a:ea typeface="ＭＳ Ｐゴシック" charset="0"/>
                <a:cs typeface="Arial Rounded MT Bold"/>
              </a:rPr>
              <a:t>”)</a:t>
            </a:r>
          </a:p>
          <a:p>
            <a:pPr marL="342900" indent="-342900" algn="l">
              <a:lnSpc>
                <a:spcPct val="90000"/>
              </a:lnSpc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Arial Rounded MT Bold"/>
                <a:ea typeface="ＭＳ Ｐゴシック" charset="0"/>
                <a:cs typeface="Arial Rounded MT Bold"/>
              </a:rPr>
              <a:t>Further enhancement as water moves North through Pacific</a:t>
            </a:r>
          </a:p>
          <a:p>
            <a:pPr marL="342900" indent="-342900" algn="l">
              <a:lnSpc>
                <a:spcPct val="90000"/>
              </a:lnSpc>
              <a:spcAft>
                <a:spcPts val="1800"/>
              </a:spcAft>
              <a:buFont typeface="Arial"/>
              <a:buChar char="•"/>
            </a:pPr>
            <a:endParaRPr lang="en-US" sz="2400" dirty="0" smtClean="0">
              <a:solidFill>
                <a:schemeClr val="tx1"/>
              </a:solidFill>
              <a:latin typeface="Arial Rounded MT Bold"/>
              <a:ea typeface="ＭＳ Ｐゴシック" charset="0"/>
              <a:cs typeface="Arial Rounded MT Bold"/>
            </a:endParaRPr>
          </a:p>
          <a:p>
            <a:pPr marL="342900" indent="-342900" algn="l">
              <a:lnSpc>
                <a:spcPct val="90000"/>
              </a:lnSpc>
              <a:spcAft>
                <a:spcPts val="1800"/>
              </a:spcAft>
              <a:buFont typeface="Arial"/>
              <a:buChar char="•"/>
            </a:pPr>
            <a:endParaRPr lang="en-US" sz="2400" dirty="0">
              <a:solidFill>
                <a:schemeClr val="tx1"/>
              </a:solidFill>
              <a:latin typeface="Arial Rounded MT Bold"/>
              <a:ea typeface="ＭＳ Ｐゴシック" charset="0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222592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27" name="Picture 3" descr="11-17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975" y="1940525"/>
            <a:ext cx="4788228" cy="382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11-u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2" y="2636178"/>
            <a:ext cx="4244975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0" y="25851"/>
            <a:ext cx="9144000" cy="1914674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 smtClean="0">
                <a:latin typeface="Arial Rounded MT Bold"/>
                <a:ea typeface="ＭＳ Ｐゴシック" charset="0"/>
                <a:cs typeface="Arial Rounded MT Bold"/>
              </a:rPr>
              <a:t>Preformed and </a:t>
            </a:r>
            <a:br>
              <a:rPr lang="en-US" sz="6600" dirty="0" smtClean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sz="6600" dirty="0" smtClean="0">
                <a:latin typeface="Arial Rounded MT Bold"/>
                <a:ea typeface="ＭＳ Ｐゴシック" charset="0"/>
                <a:cs typeface="Arial Rounded MT Bold"/>
              </a:rPr>
              <a:t>Regenerated Nutrients</a:t>
            </a:r>
            <a:endParaRPr lang="en-US" sz="6600" dirty="0">
              <a:latin typeface="Arial Rounded MT Bold"/>
              <a:ea typeface="ＭＳ Ｐゴシック" charset="0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087136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TextBox 4"/>
          <p:cNvSpPr txBox="1">
            <a:spLocks noChangeArrowheads="1"/>
          </p:cNvSpPr>
          <p:nvPr/>
        </p:nvSpPr>
        <p:spPr bwMode="auto">
          <a:xfrm>
            <a:off x="4936990" y="6369844"/>
            <a:ext cx="3657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1200" dirty="0" err="1">
                <a:latin typeface="Helvetica" charset="0"/>
                <a:cs typeface="Helvetica" charset="0"/>
              </a:rPr>
              <a:t>Williams_Fig</a:t>
            </a:r>
            <a:r>
              <a:rPr lang="en-US" sz="1200" dirty="0">
                <a:latin typeface="Helvetica" charset="0"/>
                <a:cs typeface="Helvetica" charset="0"/>
              </a:rPr>
              <a:t>. 11.16</a:t>
            </a:r>
          </a:p>
        </p:txBody>
      </p:sp>
      <p:pic>
        <p:nvPicPr>
          <p:cNvPr id="613379" name="Picture 3" descr="11-16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156" y="0"/>
            <a:ext cx="4510087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6927" y="0"/>
            <a:ext cx="4194261" cy="1376474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latin typeface="Arial Rounded MT Bold"/>
                <a:ea typeface="ＭＳ Ｐゴシック" charset="0"/>
                <a:cs typeface="Arial Rounded MT Bold"/>
              </a:rPr>
              <a:t>Deep Sea PO</a:t>
            </a:r>
            <a:r>
              <a:rPr lang="en-US" sz="5400" baseline="-25000" dirty="0" smtClean="0">
                <a:latin typeface="Arial Rounded MT Bold"/>
                <a:ea typeface="ＭＳ Ｐゴシック" charset="0"/>
                <a:cs typeface="Arial Rounded MT Bold"/>
              </a:rPr>
              <a:t>4</a:t>
            </a:r>
            <a:endParaRPr lang="en-US" sz="5400" baseline="-25000" dirty="0">
              <a:latin typeface="Arial Rounded MT Bold"/>
              <a:ea typeface="ＭＳ Ｐゴシック" charset="0"/>
              <a:cs typeface="Arial Rounded MT Bold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0" y="1712374"/>
            <a:ext cx="4424363" cy="50884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90000"/>
              </a:lnSpc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Arial Rounded MT Bold"/>
                <a:ea typeface="ＭＳ Ｐゴシック" charset="0"/>
                <a:cs typeface="Arial Rounded MT Bold"/>
              </a:rPr>
              <a:t>PO</a:t>
            </a:r>
            <a:r>
              <a:rPr lang="en-US" sz="2400" baseline="-25000" dirty="0" smtClean="0">
                <a:solidFill>
                  <a:schemeClr val="tx1"/>
                </a:solidFill>
                <a:latin typeface="Arial Rounded MT Bold"/>
                <a:ea typeface="ＭＳ Ｐゴシック" charset="0"/>
                <a:cs typeface="Arial Rounded MT Bold"/>
              </a:rPr>
              <a:t>4 </a:t>
            </a:r>
            <a:r>
              <a:rPr lang="en-US" sz="2400" dirty="0" smtClean="0">
                <a:solidFill>
                  <a:schemeClr val="tx1"/>
                </a:solidFill>
                <a:latin typeface="Arial Rounded MT Bold"/>
                <a:ea typeface="ＭＳ Ｐゴシック" charset="0"/>
                <a:cs typeface="Arial Rounded MT Bold"/>
              </a:rPr>
              <a:t>is strongly depleted near surface, enhanced at depth</a:t>
            </a:r>
          </a:p>
          <a:p>
            <a:pPr marL="342900" indent="-342900" algn="l">
              <a:lnSpc>
                <a:spcPct val="90000"/>
              </a:lnSpc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Arial Rounded MT Bold"/>
                <a:ea typeface="ＭＳ Ｐゴシック" charset="0"/>
                <a:cs typeface="Arial Rounded MT Bold"/>
              </a:rPr>
              <a:t>Progressive enhancement of </a:t>
            </a:r>
            <a:r>
              <a:rPr lang="en-US" sz="2400" dirty="0">
                <a:solidFill>
                  <a:schemeClr val="tx1"/>
                </a:solidFill>
                <a:latin typeface="Arial Rounded MT Bold"/>
                <a:ea typeface="ＭＳ Ｐゴシック" charset="0"/>
                <a:cs typeface="Arial Rounded MT Bold"/>
              </a:rPr>
              <a:t>PO</a:t>
            </a:r>
            <a:r>
              <a:rPr lang="en-US" sz="2400" baseline="-25000" dirty="0">
                <a:solidFill>
                  <a:schemeClr val="tx1"/>
                </a:solidFill>
                <a:latin typeface="Arial Rounded MT Bold"/>
                <a:ea typeface="ＭＳ Ｐゴシック" charset="0"/>
                <a:cs typeface="Arial Rounded MT Bold"/>
              </a:rPr>
              <a:t>4 </a:t>
            </a:r>
            <a:r>
              <a:rPr lang="en-US" sz="2400" dirty="0" smtClean="0">
                <a:solidFill>
                  <a:schemeClr val="tx1"/>
                </a:solidFill>
                <a:latin typeface="Arial Rounded MT Bold"/>
                <a:ea typeface="ＭＳ Ｐゴシック" charset="0"/>
                <a:cs typeface="Arial Rounded MT Bold"/>
              </a:rPr>
              <a:t>at depth with time as deep water flows through </a:t>
            </a:r>
            <a:r>
              <a:rPr lang="en-US" sz="2400" dirty="0" err="1" smtClean="0">
                <a:solidFill>
                  <a:schemeClr val="tx1"/>
                </a:solidFill>
                <a:latin typeface="Arial Rounded MT Bold"/>
                <a:ea typeface="ＭＳ Ｐゴシック" charset="0"/>
                <a:cs typeface="Arial Rounded MT Bold"/>
              </a:rPr>
              <a:t>thermohaline</a:t>
            </a:r>
            <a:r>
              <a:rPr lang="en-US" sz="2400" dirty="0" smtClean="0">
                <a:solidFill>
                  <a:schemeClr val="tx1"/>
                </a:solidFill>
                <a:latin typeface="Arial Rounded MT Bold"/>
                <a:ea typeface="ＭＳ Ｐゴシック" charset="0"/>
                <a:cs typeface="Arial Rounded MT Bold"/>
              </a:rPr>
              <a:t> circulation</a:t>
            </a:r>
          </a:p>
          <a:p>
            <a:pPr marL="342900" indent="-342900" algn="l">
              <a:lnSpc>
                <a:spcPct val="90000"/>
              </a:lnSpc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Arial Rounded MT Bold"/>
                <a:ea typeface="ＭＳ Ｐゴシック" charset="0"/>
                <a:cs typeface="Arial Rounded MT Bold"/>
              </a:rPr>
              <a:t>Strong mixing in Southern Ocean (“</a:t>
            </a:r>
            <a:r>
              <a:rPr lang="en-US" sz="2400" dirty="0" err="1" smtClean="0">
                <a:solidFill>
                  <a:schemeClr val="tx1"/>
                </a:solidFill>
                <a:latin typeface="Arial Rounded MT Bold"/>
                <a:ea typeface="ＭＳ Ｐゴシック" charset="0"/>
                <a:cs typeface="Arial Rounded MT Bold"/>
              </a:rPr>
              <a:t>mixmaster</a:t>
            </a:r>
            <a:r>
              <a:rPr lang="en-US" sz="2400" dirty="0" smtClean="0">
                <a:solidFill>
                  <a:schemeClr val="tx1"/>
                </a:solidFill>
                <a:latin typeface="Arial Rounded MT Bold"/>
                <a:ea typeface="ＭＳ Ｐゴシック" charset="0"/>
                <a:cs typeface="Arial Rounded MT Bold"/>
              </a:rPr>
              <a:t>”)</a:t>
            </a:r>
          </a:p>
          <a:p>
            <a:pPr marL="342900" indent="-342900" algn="l">
              <a:lnSpc>
                <a:spcPct val="90000"/>
              </a:lnSpc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Arial Rounded MT Bold"/>
                <a:ea typeface="ＭＳ Ｐゴシック" charset="0"/>
                <a:cs typeface="Arial Rounded MT Bold"/>
              </a:rPr>
              <a:t>Further enhancement as water moves North through Pacific</a:t>
            </a:r>
          </a:p>
          <a:p>
            <a:pPr marL="342900" indent="-342900" algn="l">
              <a:lnSpc>
                <a:spcPct val="90000"/>
              </a:lnSpc>
              <a:spcAft>
                <a:spcPts val="1800"/>
              </a:spcAft>
              <a:buFont typeface="Arial"/>
              <a:buChar char="•"/>
            </a:pPr>
            <a:endParaRPr lang="en-US" sz="2400" dirty="0" smtClean="0">
              <a:solidFill>
                <a:schemeClr val="tx1"/>
              </a:solidFill>
              <a:latin typeface="Arial Rounded MT Bold"/>
              <a:ea typeface="ＭＳ Ｐゴシック" charset="0"/>
              <a:cs typeface="Arial Rounded MT Bold"/>
            </a:endParaRPr>
          </a:p>
          <a:p>
            <a:pPr marL="342900" indent="-342900" algn="l">
              <a:lnSpc>
                <a:spcPct val="90000"/>
              </a:lnSpc>
              <a:spcAft>
                <a:spcPts val="1800"/>
              </a:spcAft>
              <a:buFont typeface="Arial"/>
              <a:buChar char="•"/>
            </a:pPr>
            <a:endParaRPr lang="en-US" sz="2400" dirty="0">
              <a:solidFill>
                <a:schemeClr val="tx1"/>
              </a:solidFill>
              <a:latin typeface="Arial Rounded MT Bold"/>
              <a:ea typeface="ＭＳ Ｐゴシック" charset="0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553099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8" name="TextBox 4"/>
          <p:cNvSpPr txBox="1">
            <a:spLocks noChangeArrowheads="1"/>
          </p:cNvSpPr>
          <p:nvPr/>
        </p:nvSpPr>
        <p:spPr bwMode="auto">
          <a:xfrm>
            <a:off x="2743200" y="6507163"/>
            <a:ext cx="3657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1200">
                <a:latin typeface="Helvetica" charset="0"/>
                <a:cs typeface="Helvetica" charset="0"/>
              </a:rPr>
              <a:t>Williams_Fig. 11.21</a:t>
            </a:r>
          </a:p>
        </p:txBody>
      </p:sp>
      <p:pic>
        <p:nvPicPr>
          <p:cNvPr id="623619" name="Picture 3" descr="11-21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638176"/>
            <a:ext cx="8275637" cy="586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4120"/>
            <a:ext cx="9144000" cy="614056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latin typeface="Arial Rounded MT Bold"/>
                <a:ea typeface="ＭＳ Ｐゴシック" charset="0"/>
                <a:cs typeface="Arial Rounded MT Bold"/>
              </a:rPr>
              <a:t>Components of Deep Sea DIC</a:t>
            </a:r>
            <a:endParaRPr lang="en-US" sz="4800" dirty="0">
              <a:latin typeface="Arial Rounded MT Bold"/>
              <a:ea typeface="ＭＳ Ｐゴシック" charset="0"/>
              <a:cs typeface="Arial Rounded MT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99734" y="3309542"/>
            <a:ext cx="22277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90"/>
                </a:solidFill>
              </a:rPr>
              <a:t>ATLANTIC</a:t>
            </a:r>
            <a:endParaRPr lang="en-US" sz="40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41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TextBox 4"/>
          <p:cNvSpPr txBox="1">
            <a:spLocks noChangeArrowheads="1"/>
          </p:cNvSpPr>
          <p:nvPr/>
        </p:nvSpPr>
        <p:spPr bwMode="auto">
          <a:xfrm>
            <a:off x="3140899" y="6507163"/>
            <a:ext cx="3657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1200" dirty="0" err="1">
                <a:latin typeface="Helvetica" charset="0"/>
                <a:cs typeface="Helvetica" charset="0"/>
              </a:rPr>
              <a:t>Williams_Fig</a:t>
            </a:r>
            <a:r>
              <a:rPr lang="en-US" sz="1200" dirty="0">
                <a:latin typeface="Helvetica" charset="0"/>
                <a:cs typeface="Helvetica" charset="0"/>
              </a:rPr>
              <a:t>. 11.22</a:t>
            </a:r>
          </a:p>
        </p:txBody>
      </p:sp>
      <p:pic>
        <p:nvPicPr>
          <p:cNvPr id="625667" name="Picture 3" descr="11-22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53" y="854076"/>
            <a:ext cx="7970838" cy="565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4120"/>
            <a:ext cx="9144000" cy="829956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latin typeface="Arial Rounded MT Bold"/>
                <a:ea typeface="ＭＳ Ｐゴシック" charset="0"/>
                <a:cs typeface="Arial Rounded MT Bold"/>
              </a:rPr>
              <a:t>Components of Deep Sea DIC</a:t>
            </a:r>
            <a:endParaRPr lang="en-US" sz="4800" dirty="0">
              <a:latin typeface="Arial Rounded MT Bold"/>
              <a:ea typeface="ＭＳ Ｐゴシック" charset="0"/>
              <a:cs typeface="Arial Rounded MT Bold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99734" y="3309542"/>
            <a:ext cx="17876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90"/>
                </a:solidFill>
              </a:rPr>
              <a:t>PACIFIC</a:t>
            </a:r>
            <a:endParaRPr lang="en-US" sz="40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069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4120"/>
            <a:ext cx="8534400" cy="1397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en-US" sz="5400" dirty="0">
                <a:latin typeface="Arial Rounded MT Bold"/>
                <a:ea typeface="ＭＳ Ｐゴシック" charset="0"/>
                <a:cs typeface="Arial Rounded MT Bold"/>
              </a:rPr>
              <a:t>Remote Sensing </a:t>
            </a:r>
            <a:br>
              <a:rPr lang="en-US" sz="5400" dirty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sz="5400" dirty="0">
                <a:latin typeface="Arial Rounded MT Bold"/>
                <a:ea typeface="ＭＳ Ｐゴシック" charset="0"/>
                <a:cs typeface="Arial Rounded MT Bold"/>
              </a:rPr>
              <a:t>of Ocean Color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00600" y="1676400"/>
            <a:ext cx="4191000" cy="4876800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Sea-viewing wide-field spectrometer (</a:t>
            </a:r>
            <a:r>
              <a:rPr lang="en-US" sz="2400" dirty="0" err="1">
                <a:latin typeface="Arial Rounded MT Bold"/>
                <a:ea typeface="ＭＳ Ｐゴシック" charset="0"/>
                <a:cs typeface="Arial Rounded MT Bold"/>
              </a:rPr>
              <a:t>SeaWiFS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) launched August 1, 1997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8 bands in visible and near-IR provide imagery of plant pigments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705 km circular, noon, sun-synchronous orbit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~ daily global coverage with &lt; 5 km pixels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49400"/>
            <a:ext cx="45212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566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7772400" cy="47244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0000FF"/>
                </a:solidFill>
                <a:latin typeface="Arial Rounded MT Bold"/>
                <a:ea typeface="ＭＳ Ｐゴシック" charset="0"/>
                <a:cs typeface="Arial Rounded MT Bold"/>
              </a:rPr>
              <a:t>Diameter: &lt; 1 mm to over 100 mm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  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0000FF"/>
                </a:solidFill>
                <a:latin typeface="Arial Rounded MT Bold"/>
                <a:ea typeface="ＭＳ Ｐゴシック" charset="0"/>
                <a:cs typeface="Arial Rounded MT Bold"/>
              </a:rPr>
              <a:t>Concentration: 1000's to 1,000,000 per milliliter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If you filled a Coke can with seawater sampled from a thick phytoplankton bloom, the can would contain about 100 million cells! 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0000FF"/>
                </a:solidFill>
                <a:latin typeface="Arial Rounded MT Bold"/>
                <a:ea typeface="ＭＳ Ｐゴシック" charset="0"/>
                <a:cs typeface="Arial Rounded MT Bold"/>
              </a:rPr>
              <a:t>Global Biomass: &lt; 1% of the plant biomass on earth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BUT responsible for nearly half the net photosynthesis of the biosphere!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What does this imply for turnover time?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r>
              <a:rPr lang="en-US" sz="6600" dirty="0">
                <a:latin typeface="Arial Rounded MT Bold"/>
                <a:ea typeface="ＭＳ Ｐゴシック" charset="0"/>
                <a:cs typeface="Arial Rounded MT Bold"/>
              </a:rPr>
              <a:t>Phytoplankton</a:t>
            </a:r>
          </a:p>
        </p:txBody>
      </p:sp>
    </p:spTree>
    <p:extLst>
      <p:ext uri="{BB962C8B-B14F-4D97-AF65-F5344CB8AC3E}">
        <p14:creationId xmlns:p14="http://schemas.microsoft.com/office/powerpoint/2010/main" val="12715529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8675" name="Rectangle 1028"/>
          <p:cNvSpPr>
            <a:spLocks noGrp="1" noChangeArrowheads="1"/>
          </p:cNvSpPr>
          <p:nvPr>
            <p:ph type="body" sz="half" idx="2"/>
          </p:nvPr>
        </p:nvSpPr>
        <p:spPr>
          <a:xfrm>
            <a:off x="6629400" y="1219200"/>
            <a:ext cx="2362200" cy="5257800"/>
          </a:xfrm>
        </p:spPr>
        <p:txBody>
          <a:bodyPr/>
          <a:lstStyle/>
          <a:p>
            <a:endParaRPr lang="en-US" sz="240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8676" name="Picture 1029" descr="C:\Documents and Settings\denning\My Documents\Classes\AT 760\2003\LectureNotes\02.Oceans\Grist\SeaWiFS\S1998138130801.L1A_HDUN.UK.France.Spain.60N.40N.20W.1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772400" cy="680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1551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9699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240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9700" name="Picture 5" descr="C:\Documents and Settings\denning\My Documents\Classes\AT 760\2003\LectureNotes\02.Oceans\Grist\SeaWiFS\S2000052101107.L2_HPRE.box.chl_oc4.t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66970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0723" name="Rectangle 1028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240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724" name="Picture 1029" descr="C:\Documents and Settings\denning\My Documents\Classes\AT 760\2003\LectureNotes\02.Oceans\Grist\SeaWiFS\S1998115235801.L1A_HUAF.66N.51N.172W.150W.AlbersConicEqualArea.BeringS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25" y="0"/>
            <a:ext cx="6188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8421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1747" name="Rectangle 1028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240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1748" name="Picture 1029" descr="C:\Documents and Settings\denning\My Documents\Classes\AT 760\2003\LectureNotes\02.Oceans\Grist\SeaWiFS\S1998054180626.L2_HUTX.box.chlor_a.tc.gr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38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2850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2771" name="Rectangle 1028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240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2772" name="Picture 1029" descr="C:\Documents and Settings\denning\My Documents\Classes\AT 760\2003\LectureNotes\02.Oceans\Grist\SeaWiFS\biosphere_sep97_jul98.black_filled.orth.20N.40W.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6200"/>
            <a:ext cx="67056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35123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Documents and Settings\denning\My Documents\Classes\AT 760\2003\LectureNotes\02.Oceans\Grist\SeaWiFS\biosphere_sep97_jul98.black_filled.orth.20S.15W.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6200"/>
            <a:ext cx="67056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36436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Documents and Settings\denning\My Documents\Classes\AT 760\2003\LectureNotes\02.Oceans\Grist\SeaWiFS\biosphere_sep97_jul98.black_filled.orth.20N.170W.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6200"/>
            <a:ext cx="67056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47007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Documents and Settings\denning\My Documents\Classes\AT 760\2003\LectureNotes\02.Oceans\Grist\SeaWiFS\biosphere_sep97_jul98.black_filled.orth.20S.80E.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52400"/>
            <a:ext cx="66294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31385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026" descr="C:\Documents and Settings\denning\My Documents\Classes\AT 760\2003\LectureNotes\02.Oceans\Grist\SeaWiFS\biosphere_sep97_jul98.black_filled.orth.90S.0E.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"/>
            <a:ext cx="65532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85906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5822950" y="6324600"/>
            <a:ext cx="3171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Behrenfeld et al.  [2001]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2947988" y="0"/>
            <a:ext cx="34528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Net Primary Production </a:t>
            </a:r>
          </a:p>
          <a:p>
            <a:pPr algn="ctr" eaLnBrk="1" hangingPunct="1"/>
            <a:r>
              <a:rPr lang="en-US"/>
              <a:t>June, July, August of 1998</a:t>
            </a:r>
          </a:p>
        </p:txBody>
      </p:sp>
      <p:pic>
        <p:nvPicPr>
          <p:cNvPr id="37892" name="Picture 4" descr="new_jja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87630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228600" y="5715000"/>
            <a:ext cx="8785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Note the stimulation of NPP from tropical upwelling in eastern Pacific</a:t>
            </a:r>
          </a:p>
        </p:txBody>
      </p:sp>
    </p:spTree>
    <p:extLst>
      <p:ext uri="{BB962C8B-B14F-4D97-AF65-F5344CB8AC3E}">
        <p14:creationId xmlns:p14="http://schemas.microsoft.com/office/powerpoint/2010/main" val="548539463"/>
      </p:ext>
    </p:extLst>
  </p:cSld>
  <p:clrMapOvr>
    <a:masterClrMapping/>
  </p:clrMapOvr>
  <p:transition xmlns:p14="http://schemas.microsoft.com/office/powerpoint/2010/main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366"/>
            <a:ext cx="91440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en-US" sz="5400" dirty="0">
                <a:ea typeface="ＭＳ Ｐゴシック" charset="0"/>
                <a:cs typeface="ＭＳ Ｐゴシック" charset="0"/>
              </a:rPr>
              <a:t>Phytoplankton and Zooplankton</a:t>
            </a:r>
          </a:p>
        </p:txBody>
      </p:sp>
      <p:sp>
        <p:nvSpPr>
          <p:cNvPr id="19459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181600" y="1143000"/>
            <a:ext cx="3810000" cy="5410200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Size can</a:t>
            </a:r>
            <a:r>
              <a:rPr lang="ja-JP" altLang="en-US" sz="2400">
                <a:latin typeface="Comic Sans MS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t be used to distinguish between autotrophs and heterotrophs </a:t>
            </a:r>
            <a:b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(note log scale!)</a:t>
            </a:r>
          </a:p>
          <a:p>
            <a:pPr>
              <a:spcAft>
                <a:spcPts val="1800"/>
              </a:spcAft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Smallest organisms don</a:t>
            </a:r>
            <a:r>
              <a:rPr lang="ja-JP" altLang="en-US" sz="2400">
                <a:latin typeface="Comic Sans MS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t sink well </a:t>
            </a:r>
          </a:p>
          <a:p>
            <a:pPr>
              <a:spcAft>
                <a:spcPts val="1800"/>
              </a:spcAft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Some photosynthesize when they can, eat DOC when they can</a:t>
            </a:r>
            <a:r>
              <a:rPr lang="ja-JP" altLang="en-US" sz="2400">
                <a:latin typeface="Comic Sans MS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t</a:t>
            </a:r>
          </a:p>
        </p:txBody>
      </p:sp>
      <p:pic>
        <p:nvPicPr>
          <p:cNvPr id="19460" name="Picture 5" descr="K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78"/>
          <a:stretch>
            <a:fillRect/>
          </a:stretch>
        </p:blipFill>
        <p:spPr bwMode="auto">
          <a:xfrm>
            <a:off x="304800" y="990600"/>
            <a:ext cx="4762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8290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5715000" y="6248400"/>
            <a:ext cx="3171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Behrenfeld et al.  [2001]</a:t>
            </a: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381000" y="838200"/>
            <a:ext cx="8386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Net Primary Production December, January, February of 97 and 98</a:t>
            </a:r>
          </a:p>
        </p:txBody>
      </p:sp>
      <p:pic>
        <p:nvPicPr>
          <p:cNvPr id="38916" name="Picture 4" descr="new_djf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87630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1630303"/>
      </p:ext>
    </p:extLst>
  </p:cSld>
  <p:clrMapOvr>
    <a:masterClrMapping/>
  </p:clrMapOvr>
  <p:transition xmlns:p14="http://schemas.microsoft.com/office/powerpoint/2010/main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534400" cy="12192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rmAutofit fontScale="90000"/>
          </a:bodyPr>
          <a:lstStyle/>
          <a:p>
            <a:r>
              <a:rPr lang="en-US" sz="5000">
                <a:latin typeface="Comic Sans MS" charset="0"/>
                <a:ea typeface="ＭＳ Ｐゴシック" charset="0"/>
                <a:cs typeface="ＭＳ Ｐゴシック" charset="0"/>
              </a:rPr>
              <a:t>Minimalist Marine Biology </a:t>
            </a:r>
            <a:br>
              <a:rPr lang="en-US" sz="5000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5000">
                <a:latin typeface="Comic Sans MS" charset="0"/>
                <a:ea typeface="ＭＳ Ｐゴシック" charset="0"/>
                <a:cs typeface="ＭＳ Ｐゴシック" charset="0"/>
              </a:rPr>
              <a:t>(OCMIP-1)</a:t>
            </a:r>
          </a:p>
        </p:txBody>
      </p:sp>
      <p:sp>
        <p:nvSpPr>
          <p:cNvPr id="39939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76800" y="1600200"/>
            <a:ext cx="4038600" cy="48006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Production/consumption just sufficient to restore model to </a:t>
            </a:r>
            <a:r>
              <a:rPr lang="ja-JP" altLang="en-US" sz="2400">
                <a:latin typeface="Comic Sans MS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observed</a:t>
            </a:r>
            <a:r>
              <a:rPr lang="ja-JP" altLang="en-US" sz="2400">
                <a:latin typeface="Comic Sans MS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 sea-surface PO</a:t>
            </a:r>
            <a:r>
              <a:rPr lang="en-US" sz="2400" baseline="-25000">
                <a:latin typeface="Comic Sans MS" charset="0"/>
                <a:ea typeface="ＭＳ Ｐゴシック" charset="0"/>
                <a:cs typeface="ＭＳ Ｐゴシック" charset="0"/>
              </a:rPr>
              <a:t>4</a:t>
            </a:r>
            <a:r>
              <a:rPr lang="en-US" sz="2400" baseline="30000">
                <a:latin typeface="Comic Sans MS" charset="0"/>
                <a:ea typeface="ＭＳ Ｐゴシック" charset="0"/>
                <a:cs typeface="ＭＳ Ｐゴシック" charset="0"/>
              </a:rPr>
              <a:t>3-  </a:t>
            </a: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(Redfield ratio)</a:t>
            </a:r>
            <a:endParaRPr lang="en-US" sz="2400" baseline="30000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>
              <a:spcAft>
                <a:spcPts val="1200"/>
              </a:spcAft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Implemented in many ocean GCMs</a:t>
            </a:r>
          </a:p>
          <a:p>
            <a:pPr>
              <a:spcAft>
                <a:spcPts val="1200"/>
              </a:spcAft>
            </a:pP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Can reproduce many features of Chlorophyll distribution</a:t>
            </a:r>
          </a:p>
        </p:txBody>
      </p:sp>
      <p:pic>
        <p:nvPicPr>
          <p:cNvPr id="39940" name="Picture 5" descr="D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46386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3412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000" dirty="0">
                <a:latin typeface="Arial Rounded MT Bold"/>
                <a:ea typeface="ＭＳ Ｐゴシック" charset="0"/>
                <a:cs typeface="Arial Rounded MT Bold"/>
              </a:rPr>
              <a:t>Biogeochemical Fixation</a:t>
            </a:r>
          </a:p>
        </p:txBody>
      </p:sp>
      <p:pic>
        <p:nvPicPr>
          <p:cNvPr id="44035" name="Picture 5" descr="D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7696200" cy="572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 Box 6"/>
          <p:cNvSpPr txBox="1">
            <a:spLocks noChangeArrowheads="1"/>
          </p:cNvSpPr>
          <p:nvPr/>
        </p:nvSpPr>
        <p:spPr bwMode="auto">
          <a:xfrm>
            <a:off x="4683125" y="914400"/>
            <a:ext cx="2251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ja-JP" altLang="en-US" i="1">
                <a:solidFill>
                  <a:srgbClr val="FF0000"/>
                </a:solidFill>
                <a:latin typeface="Comic Sans MS" charset="0"/>
              </a:rPr>
              <a:t>“</a:t>
            </a:r>
            <a:r>
              <a:rPr lang="en-US" i="1">
                <a:solidFill>
                  <a:srgbClr val="FF0000"/>
                </a:solidFill>
                <a:latin typeface="Comic Sans MS" charset="0"/>
              </a:rPr>
              <a:t>Diazotrophs</a:t>
            </a:r>
            <a:r>
              <a:rPr lang="ja-JP" altLang="en-US" i="1">
                <a:solidFill>
                  <a:srgbClr val="FF0000"/>
                </a:solidFill>
                <a:latin typeface="Comic Sans MS" charset="0"/>
              </a:rPr>
              <a:t>”</a:t>
            </a:r>
            <a:endParaRPr lang="en-US" i="1">
              <a:solidFill>
                <a:srgbClr val="FF0000"/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7287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114800" y="152400"/>
            <a:ext cx="4724400" cy="9144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rmAutofit fontScale="90000"/>
          </a:bodyPr>
          <a:lstStyle/>
          <a:p>
            <a:r>
              <a:rPr lang="en-US" sz="5000" dirty="0">
                <a:latin typeface="Arial Rounded MT Bold"/>
                <a:ea typeface="ＭＳ Ｐゴシック" charset="0"/>
                <a:cs typeface="Arial Rounded MT Bold"/>
              </a:rPr>
              <a:t>Iron Fertilization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62400" y="1371600"/>
            <a:ext cx="5029200" cy="2819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>
                <a:latin typeface="Arial Rounded MT Bold"/>
                <a:ea typeface="ＭＳ Ｐゴシック" charset="0"/>
                <a:cs typeface="Arial Rounded MT Bold"/>
              </a:rPr>
              <a:t>Some areas have </a:t>
            </a:r>
            <a:r>
              <a:rPr lang="en-US" sz="24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high N but low chlorophyll (HNLC)</a:t>
            </a:r>
          </a:p>
          <a:p>
            <a:pPr>
              <a:lnSpc>
                <a:spcPct val="90000"/>
              </a:lnSpc>
            </a:pPr>
            <a:r>
              <a:rPr lang="en-US" sz="2400">
                <a:latin typeface="Arial Rounded MT Bold"/>
                <a:ea typeface="ＭＳ Ｐゴシック" charset="0"/>
                <a:cs typeface="Arial Rounded MT Bold"/>
              </a:rPr>
              <a:t>These regions are far from land (Eq Pac, circumpolar)</a:t>
            </a:r>
          </a:p>
          <a:p>
            <a:pPr>
              <a:lnSpc>
                <a:spcPct val="90000"/>
              </a:lnSpc>
            </a:pPr>
            <a:r>
              <a:rPr lang="en-US" sz="2400">
                <a:latin typeface="Arial Rounded MT Bold"/>
                <a:ea typeface="ＭＳ Ｐゴシック" charset="0"/>
                <a:cs typeface="Arial Rounded MT Bold"/>
              </a:rPr>
              <a:t>Fe-limitation due to reduced </a:t>
            </a:r>
            <a:r>
              <a:rPr lang="en-US" sz="24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atmospheric deposition of dust </a:t>
            </a:r>
            <a:r>
              <a:rPr lang="en-US" sz="2400">
                <a:latin typeface="Arial Rounded MT Bold"/>
                <a:ea typeface="ＭＳ Ｐゴシック" charset="0"/>
                <a:cs typeface="Arial Rounded MT Bold"/>
              </a:rPr>
              <a:t>from continents</a:t>
            </a:r>
          </a:p>
        </p:txBody>
      </p:sp>
      <p:sp>
        <p:nvSpPr>
          <p:cNvPr id="45060" name="Text Box 5"/>
          <p:cNvSpPr txBox="1">
            <a:spLocks noChangeArrowheads="1"/>
          </p:cNvSpPr>
          <p:nvPr/>
        </p:nvSpPr>
        <p:spPr bwMode="auto">
          <a:xfrm>
            <a:off x="1066800" y="6400800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i="1">
                <a:solidFill>
                  <a:srgbClr val="FF0000"/>
                </a:solidFill>
              </a:rPr>
              <a:t>Doney et al (2001)</a:t>
            </a:r>
            <a:endParaRPr lang="en-US"/>
          </a:p>
        </p:txBody>
      </p:sp>
      <p:pic>
        <p:nvPicPr>
          <p:cNvPr id="45061" name="Picture 6" descr="Fig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t="53030" r="40196" b="7576"/>
          <a:stretch>
            <a:fillRect/>
          </a:stretch>
        </p:blipFill>
        <p:spPr bwMode="auto">
          <a:xfrm>
            <a:off x="228600" y="0"/>
            <a:ext cx="3662363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7" descr="Fig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3" t="6818" r="9805" b="50757"/>
          <a:stretch>
            <a:fillRect/>
          </a:stretch>
        </p:blipFill>
        <p:spPr bwMode="auto">
          <a:xfrm>
            <a:off x="4191000" y="4038600"/>
            <a:ext cx="4114800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Rectangle 8"/>
          <p:cNvSpPr>
            <a:spLocks noChangeArrowheads="1"/>
          </p:cNvSpPr>
          <p:nvPr/>
        </p:nvSpPr>
        <p:spPr bwMode="auto">
          <a:xfrm>
            <a:off x="76200" y="3886200"/>
            <a:ext cx="4343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30000"/>
              </a:spcBef>
              <a:buFontTx/>
              <a:buChar char="•"/>
            </a:pPr>
            <a:r>
              <a:rPr lang="en-US">
                <a:latin typeface="Arial Rounded MT Bold"/>
                <a:cs typeface="Arial Rounded MT Bold"/>
              </a:rPr>
              <a:t>Model can</a:t>
            </a:r>
            <a:r>
              <a:rPr lang="ja-JP" altLang="en-US">
                <a:latin typeface="Arial Rounded MT Bold"/>
                <a:cs typeface="Arial Rounded MT Bold"/>
              </a:rPr>
              <a:t>’</a:t>
            </a:r>
            <a:r>
              <a:rPr lang="en-US">
                <a:latin typeface="Arial Rounded MT Bold"/>
                <a:cs typeface="Arial Rounded MT Bold"/>
              </a:rPr>
              <a:t>t capture Chl minima in HNLC regions without introducing </a:t>
            </a:r>
            <a:br>
              <a:rPr lang="en-US">
                <a:latin typeface="Arial Rounded MT Bold"/>
                <a:cs typeface="Arial Rounded MT Bold"/>
              </a:rPr>
            </a:br>
            <a:r>
              <a:rPr lang="en-US">
                <a:latin typeface="Arial Rounded MT Bold"/>
                <a:cs typeface="Arial Rounded MT Bold"/>
              </a:rPr>
              <a:t>Fe-limitation and prescribing Fe-deposition </a:t>
            </a:r>
          </a:p>
        </p:txBody>
      </p:sp>
    </p:spTree>
    <p:extLst>
      <p:ext uri="{BB962C8B-B14F-4D97-AF65-F5344CB8AC3E}">
        <p14:creationId xmlns:p14="http://schemas.microsoft.com/office/powerpoint/2010/main" val="39504451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000" dirty="0">
                <a:latin typeface="Arial Rounded MT Bold"/>
                <a:ea typeface="ＭＳ Ｐゴシック" charset="0"/>
                <a:cs typeface="Arial Rounded MT Bold"/>
              </a:rPr>
              <a:t>Estimated Iron Deposition</a:t>
            </a:r>
          </a:p>
        </p:txBody>
      </p:sp>
      <p:sp>
        <p:nvSpPr>
          <p:cNvPr id="46083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4953000"/>
            <a:ext cx="8077200" cy="16002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sz="2000" dirty="0">
                <a:latin typeface="Arial Rounded MT Bold"/>
                <a:ea typeface="ＭＳ Ｐゴシック" charset="0"/>
                <a:cs typeface="Arial Rounded MT Bold"/>
              </a:rPr>
              <a:t>Dust model predicts </a:t>
            </a:r>
            <a:r>
              <a:rPr lang="ja-JP" altLang="en-US" sz="2000" dirty="0">
                <a:latin typeface="Arial Rounded MT Bold"/>
                <a:ea typeface="ＭＳ Ｐゴシック" charset="0"/>
                <a:cs typeface="Arial Rounded MT Bold"/>
              </a:rPr>
              <a:t>“</a:t>
            </a:r>
            <a:r>
              <a:rPr lang="en-US" sz="2000" dirty="0">
                <a:latin typeface="Arial Rounded MT Bold"/>
                <a:ea typeface="ＭＳ Ｐゴシック" charset="0"/>
                <a:cs typeface="Arial Rounded MT Bold"/>
              </a:rPr>
              <a:t>lofting</a:t>
            </a:r>
            <a:r>
              <a:rPr lang="ja-JP" altLang="en-US" sz="2000" dirty="0">
                <a:latin typeface="Arial Rounded MT Bold"/>
                <a:ea typeface="ＭＳ Ｐゴシック" charset="0"/>
                <a:cs typeface="Arial Rounded MT Bold"/>
              </a:rPr>
              <a:t>”</a:t>
            </a:r>
            <a:r>
              <a:rPr lang="en-US" sz="2000" dirty="0">
                <a:latin typeface="Arial Rounded MT Bold"/>
                <a:ea typeface="ＭＳ Ｐゴシック" charset="0"/>
                <a:cs typeface="Arial Rounded MT Bold"/>
              </a:rPr>
              <a:t> of terrestrial dust particles by the wind, transport, and deposition (composition)</a:t>
            </a:r>
          </a:p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sz="2000" dirty="0">
                <a:latin typeface="Arial Rounded MT Bold"/>
                <a:ea typeface="ＭＳ Ｐゴシック" charset="0"/>
                <a:cs typeface="Arial Rounded MT Bold"/>
              </a:rPr>
              <a:t>Desert dust is important, but grain size and mineral composition control transport and Fe content</a:t>
            </a:r>
          </a:p>
        </p:txBody>
      </p:sp>
      <p:pic>
        <p:nvPicPr>
          <p:cNvPr id="46084" name="Picture 5" descr="D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8839200" cy="389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90791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Arial Rounded MT Bold"/>
                <a:ea typeface="ＭＳ Ｐゴシック" charset="0"/>
                <a:cs typeface="Arial Rounded MT Bold"/>
              </a:rPr>
              <a:t>Simulated Nutrient Limitations</a:t>
            </a:r>
          </a:p>
        </p:txBody>
      </p:sp>
      <p:sp>
        <p:nvSpPr>
          <p:cNvPr id="47107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5257800"/>
            <a:ext cx="8153400" cy="14478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Most of the marine biosphere is N-limited</a:t>
            </a:r>
          </a:p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Large areas of iron limitation far (downwind) from arid continents</a:t>
            </a:r>
          </a:p>
        </p:txBody>
      </p:sp>
      <p:pic>
        <p:nvPicPr>
          <p:cNvPr id="47108" name="Picture 5" descr="D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3150"/>
            <a:ext cx="8839200" cy="42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94398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8392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sz="4400" dirty="0">
                <a:latin typeface="Arial Rounded MT Bold"/>
                <a:ea typeface="ＭＳ Ｐゴシック" charset="0"/>
                <a:cs typeface="Arial Rounded MT Bold"/>
              </a:rPr>
              <a:t>ML Ecosystem Model Evaluation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91200" y="914400"/>
            <a:ext cx="3200400" cy="5334000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400">
                <a:latin typeface="Arial Rounded MT Bold"/>
                <a:ea typeface="ＭＳ Ｐゴシック" charset="0"/>
                <a:cs typeface="Arial Rounded MT Bold"/>
              </a:rPr>
              <a:t>Ecosystem model forced with observed T, S, ppt, etc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400">
                <a:latin typeface="Arial Rounded MT Bold"/>
                <a:ea typeface="ＭＳ Ｐゴシック" charset="0"/>
                <a:cs typeface="Arial Rounded MT Bold"/>
              </a:rPr>
              <a:t>Compared to Bermuda-Atlantic timeseries station (BATS) data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400">
                <a:latin typeface="Arial Rounded MT Bold"/>
                <a:ea typeface="ＭＳ Ｐゴシック" charset="0"/>
                <a:cs typeface="Arial Rounded MT Bold"/>
              </a:rPr>
              <a:t>Seasonality, vertical profiles pretty well simulated</a:t>
            </a:r>
          </a:p>
        </p:txBody>
      </p:sp>
      <p:pic>
        <p:nvPicPr>
          <p:cNvPr id="48132" name="Picture 4" descr="D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5"/>
          <a:stretch>
            <a:fillRect/>
          </a:stretch>
        </p:blipFill>
        <p:spPr bwMode="auto">
          <a:xfrm>
            <a:off x="0" y="838200"/>
            <a:ext cx="565467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1676400" y="2743200"/>
            <a:ext cx="1522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Simulation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1600200" y="5867400"/>
            <a:ext cx="1792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Observations</a:t>
            </a:r>
          </a:p>
        </p:txBody>
      </p:sp>
    </p:spTree>
    <p:extLst>
      <p:ext uri="{BB962C8B-B14F-4D97-AF65-F5344CB8AC3E}">
        <p14:creationId xmlns:p14="http://schemas.microsoft.com/office/powerpoint/2010/main" val="31415393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7838"/>
            <a:ext cx="82296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sz="4400" dirty="0">
                <a:latin typeface="Arial Rounded MT Bold"/>
                <a:ea typeface="ＭＳ Ｐゴシック" charset="0"/>
                <a:cs typeface="Arial Rounded MT Bold"/>
              </a:rPr>
              <a:t>Simulated Preindustrial DIC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24600" y="1219199"/>
            <a:ext cx="2514600" cy="547211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  <a:spcAft>
                <a:spcPts val="1800"/>
              </a:spcAft>
            </a:pP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Ecosystem model coupled to physical GCM</a:t>
            </a:r>
          </a:p>
          <a:p>
            <a:pPr>
              <a:lnSpc>
                <a:spcPct val="90000"/>
              </a:lnSpc>
              <a:spcBef>
                <a:spcPts val="1800"/>
              </a:spcBef>
              <a:spcAft>
                <a:spcPts val="1800"/>
              </a:spcAft>
            </a:pP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Advection of C, N, P, Fe, Si, </a:t>
            </a:r>
            <a:r>
              <a:rPr lang="en-US" sz="2400" dirty="0" err="1">
                <a:latin typeface="Arial Rounded MT Bold"/>
                <a:ea typeface="ＭＳ Ｐゴシック" charset="0"/>
                <a:cs typeface="Arial Rounded MT Bold"/>
              </a:rPr>
              <a:t>Ca</a:t>
            </a:r>
            <a:endParaRPr lang="en-US" sz="2400" dirty="0">
              <a:latin typeface="Arial Rounded MT Bold"/>
              <a:ea typeface="ＭＳ Ｐゴシック" charset="0"/>
              <a:cs typeface="Arial Rounded MT Bold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spcAft>
                <a:spcPts val="1800"/>
              </a:spcAft>
            </a:pP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Chemical </a:t>
            </a:r>
            <a:r>
              <a:rPr lang="en-US" sz="2400" dirty="0" err="1">
                <a:latin typeface="Arial Rounded MT Bold"/>
                <a:ea typeface="ＭＳ Ｐゴシック" charset="0"/>
                <a:cs typeface="Arial Rounded MT Bold"/>
              </a:rPr>
              <a:t>equilibria</a:t>
            </a:r>
            <a:endParaRPr lang="en-US" sz="2400" dirty="0">
              <a:latin typeface="Arial Rounded MT Bold"/>
              <a:ea typeface="ＭＳ Ｐゴシック" charset="0"/>
              <a:cs typeface="Arial Rounded MT Bold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spcAft>
                <a:spcPts val="1800"/>
              </a:spcAft>
            </a:pP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Agreement is pretty good!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828800" y="6324600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i="1">
                <a:solidFill>
                  <a:srgbClr val="FF0000"/>
                </a:solidFill>
              </a:rPr>
              <a:t>Doney et al (2001)</a:t>
            </a:r>
            <a:endParaRPr lang="en-US"/>
          </a:p>
        </p:txBody>
      </p:sp>
      <p:pic>
        <p:nvPicPr>
          <p:cNvPr id="49157" name="Picture 5" descr="Fig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t="6818" r="6822" b="36363"/>
          <a:stretch>
            <a:fillRect/>
          </a:stretch>
        </p:blipFill>
        <p:spPr bwMode="auto">
          <a:xfrm>
            <a:off x="533400" y="1143000"/>
            <a:ext cx="556260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6560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980"/>
            <a:ext cx="91440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rmAutofit fontScale="90000"/>
          </a:bodyPr>
          <a:lstStyle/>
          <a:p>
            <a:r>
              <a:rPr lang="en-US" sz="4400" dirty="0">
                <a:latin typeface="Arial Rounded MT Bold"/>
                <a:ea typeface="ＭＳ Ｐゴシック" charset="0"/>
                <a:cs typeface="Arial Rounded MT Bold"/>
              </a:rPr>
              <a:t>Simulated Global Biological Pump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19800" y="805156"/>
            <a:ext cx="2895600" cy="605284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1800"/>
              </a:spcBef>
              <a:spcAft>
                <a:spcPts val="1200"/>
              </a:spcAft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Importance of coastal zones</a:t>
            </a:r>
          </a:p>
          <a:p>
            <a:pPr>
              <a:lnSpc>
                <a:spcPct val="120000"/>
              </a:lnSpc>
              <a:spcBef>
                <a:spcPts val="1800"/>
              </a:spcBef>
              <a:spcAft>
                <a:spcPts val="1200"/>
              </a:spcAft>
            </a:pPr>
            <a:r>
              <a:rPr lang="en-US" dirty="0" err="1">
                <a:latin typeface="Arial Rounded MT Bold"/>
                <a:ea typeface="ＭＳ Ｐゴシック" charset="0"/>
                <a:cs typeface="Arial Rounded MT Bold"/>
              </a:rPr>
              <a:t>BioPump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</a:t>
            </a:r>
            <a:br>
              <a:rPr lang="en-US" dirty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~ 2/3 of </a:t>
            </a:r>
            <a:br>
              <a:rPr lang="en-US" dirty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total carbon delivery to deep ocean</a:t>
            </a:r>
          </a:p>
          <a:p>
            <a:pPr>
              <a:lnSpc>
                <a:spcPct val="120000"/>
              </a:lnSpc>
              <a:spcBef>
                <a:spcPts val="1800"/>
              </a:spcBef>
              <a:spcAft>
                <a:spcPts val="1200"/>
              </a:spcAft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Solubility pump accounts for the remaining ~ 1/3</a:t>
            </a:r>
          </a:p>
        </p:txBody>
      </p:sp>
      <p:pic>
        <p:nvPicPr>
          <p:cNvPr id="50180" name="Picture 4" descr="Fig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3" t="5302" r="9804" b="40909"/>
          <a:stretch>
            <a:fillRect/>
          </a:stretch>
        </p:blipFill>
        <p:spPr bwMode="auto">
          <a:xfrm>
            <a:off x="152400" y="914400"/>
            <a:ext cx="5943600" cy="496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2209800" y="6172200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i="1">
                <a:solidFill>
                  <a:srgbClr val="FF0000"/>
                </a:solidFill>
              </a:rPr>
              <a:t>Doney et al (2001)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79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5344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rmAutofit fontScale="90000"/>
          </a:bodyPr>
          <a:lstStyle/>
          <a:p>
            <a:r>
              <a:rPr lang="en-US" sz="5000" dirty="0">
                <a:latin typeface="Arial Rounded MT Bold"/>
                <a:ea typeface="ＭＳ Ｐゴシック" charset="0"/>
                <a:cs typeface="Arial Rounded MT Bold"/>
              </a:rPr>
              <a:t>Is there a Gulf Stream?</a:t>
            </a:r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5943600"/>
            <a:ext cx="8534400" cy="762000"/>
          </a:xfrm>
        </p:spPr>
        <p:txBody>
          <a:bodyPr/>
          <a:lstStyle/>
          <a:p>
            <a:pPr>
              <a:buFontTx/>
              <a:buNone/>
            </a:pPr>
            <a:r>
              <a:rPr lang="en-US" sz="2400">
                <a:latin typeface="Arial Rounded MT Bold"/>
                <a:ea typeface="ＭＳ Ｐゴシック" charset="0"/>
                <a:cs typeface="Arial Rounded MT Bold"/>
              </a:rPr>
              <a:t>Trajectories of derelict (drifting) ships (19</a:t>
            </a:r>
            <a:r>
              <a:rPr lang="en-US" sz="2400" baseline="30000">
                <a:latin typeface="Arial Rounded MT Bold"/>
                <a:ea typeface="ＭＳ Ｐゴシック" charset="0"/>
                <a:cs typeface="Arial Rounded MT Bold"/>
              </a:rPr>
              <a:t>th</a:t>
            </a:r>
            <a:r>
              <a:rPr lang="en-US" sz="2400">
                <a:latin typeface="Arial Rounded MT Bold"/>
                <a:ea typeface="ＭＳ Ｐゴシック" charset="0"/>
                <a:cs typeface="Arial Rounded MT Bold"/>
              </a:rPr>
              <a:t> century)</a:t>
            </a:r>
          </a:p>
        </p:txBody>
      </p:sp>
      <p:graphicFrame>
        <p:nvGraphicFramePr>
          <p:cNvPr id="51202" name="Object 2"/>
          <p:cNvGraphicFramePr>
            <a:graphicFrameLocks noChangeAspect="1"/>
          </p:cNvGraphicFramePr>
          <p:nvPr/>
        </p:nvGraphicFramePr>
        <p:xfrm>
          <a:off x="228600" y="990600"/>
          <a:ext cx="6705600" cy="477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9" name="Image" r:id="rId3" imgW="13647723" imgH="9708436" progId="Photoshop.Image.5">
                  <p:embed/>
                </p:oleObj>
              </mc:Choice>
              <mc:Fallback>
                <p:oleObj name="Image" r:id="rId3" imgW="13647723" imgH="9708436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990600"/>
                        <a:ext cx="6705600" cy="4770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02822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63485" y="657248"/>
            <a:ext cx="4011445" cy="62484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ja-JP" altLang="en-US" sz="2000" dirty="0">
                <a:ea typeface="ＭＳ Ｐゴシック" charset="0"/>
                <a:cs typeface="ＭＳ Ｐゴシック" charset="0"/>
              </a:rPr>
              <a:t>“</a:t>
            </a:r>
            <a:r>
              <a:rPr lang="en-US" sz="20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Primary production</a:t>
            </a:r>
            <a:r>
              <a:rPr lang="ja-JP" altLang="en-US" sz="2000" dirty="0">
                <a:ea typeface="ＭＳ Ｐゴシック" charset="0"/>
                <a:cs typeface="ＭＳ Ｐゴシック" charset="0"/>
              </a:rPr>
              <a:t>”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generates communities of phytoplankton from DIC and nutrients in the presence of light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000" dirty="0">
                <a:ea typeface="ＭＳ Ｐゴシック" charset="0"/>
                <a:cs typeface="ＭＳ Ｐゴシック" charset="0"/>
              </a:rPr>
              <a:t>Zooplankton </a:t>
            </a:r>
            <a:r>
              <a:rPr lang="ja-JP" altLang="en-US" sz="2000" dirty="0">
                <a:ea typeface="ＭＳ Ｐゴシック" charset="0"/>
                <a:cs typeface="ＭＳ Ｐゴシック" charset="0"/>
              </a:rPr>
              <a:t>“</a:t>
            </a:r>
            <a:r>
              <a:rPr lang="en-US" sz="20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graze</a:t>
            </a:r>
            <a:r>
              <a:rPr lang="ja-JP" altLang="en-US" sz="2000" dirty="0">
                <a:ea typeface="ＭＳ Ｐゴシック" charset="0"/>
                <a:cs typeface="ＭＳ Ｐゴシック" charset="0"/>
              </a:rPr>
              <a:t>”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on phytoplankton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000" dirty="0">
                <a:ea typeface="ＭＳ Ｐゴシック" charset="0"/>
                <a:cs typeface="ＭＳ Ｐゴシック" charset="0"/>
              </a:rPr>
              <a:t>Bacterial </a:t>
            </a:r>
            <a:r>
              <a:rPr lang="en-US" sz="20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decomposition and heterotrophic respiration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recycle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DIC and nutrients to the water column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0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Detrital particles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from dead phytoplankton and zooplankton waste </a:t>
            </a:r>
            <a:r>
              <a:rPr lang="en-US" sz="20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coagulate into progressively larger particles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000" dirty="0">
                <a:ea typeface="ＭＳ Ｐゴシック" charset="0"/>
                <a:cs typeface="ＭＳ Ｐゴシック" charset="0"/>
              </a:rPr>
              <a:t>Larger </a:t>
            </a:r>
            <a:r>
              <a:rPr lang="en-US" sz="20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particles sink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faster than turbulence can </a:t>
            </a:r>
            <a:r>
              <a:rPr lang="en-US" sz="2000" dirty="0" err="1">
                <a:ea typeface="ＭＳ Ｐゴシック" charset="0"/>
                <a:cs typeface="ＭＳ Ｐゴシック" charset="0"/>
              </a:rPr>
              <a:t>resuspend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them, so fall below euphotic zone</a:t>
            </a:r>
          </a:p>
        </p:txBody>
      </p:sp>
      <p:pic>
        <p:nvPicPr>
          <p:cNvPr id="20484" name="Picture 4" descr="Fig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t="3787" r="4903" b="46213"/>
          <a:stretch>
            <a:fillRect/>
          </a:stretch>
        </p:blipFill>
        <p:spPr bwMode="auto">
          <a:xfrm>
            <a:off x="-78558" y="681038"/>
            <a:ext cx="54102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524000" y="4662488"/>
            <a:ext cx="2120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i="1">
                <a:solidFill>
                  <a:schemeClr val="accent2"/>
                </a:solidFill>
              </a:rPr>
              <a:t>Ducklow et al (2001)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228600" y="4876800"/>
            <a:ext cx="5029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30000"/>
              </a:spcBef>
              <a:buFontTx/>
              <a:buChar char="•"/>
            </a:pPr>
            <a:endParaRPr lang="en-US" sz="2000">
              <a:latin typeface="Comic Sans MS" charset="0"/>
            </a:endParaRP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76200" y="4876800"/>
            <a:ext cx="5257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30000"/>
              </a:spcBef>
              <a:buFontTx/>
              <a:buChar char="•"/>
            </a:pPr>
            <a:endParaRPr lang="en-US" sz="1800">
              <a:latin typeface="Comic Sans MS" charset="0"/>
            </a:endParaRPr>
          </a:p>
        </p:txBody>
      </p:sp>
      <p:sp>
        <p:nvSpPr>
          <p:cNvPr id="20488" name="Rectangle 9"/>
          <p:cNvSpPr>
            <a:spLocks noChangeArrowheads="1"/>
          </p:cNvSpPr>
          <p:nvPr/>
        </p:nvSpPr>
        <p:spPr bwMode="auto">
          <a:xfrm>
            <a:off x="76199" y="5105400"/>
            <a:ext cx="5442857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30000"/>
              </a:spcBef>
              <a:buFontTx/>
              <a:buChar char="•"/>
            </a:pPr>
            <a:r>
              <a:rPr lang="en-US" sz="2000" dirty="0"/>
              <a:t>Primary production </a:t>
            </a:r>
            <a:r>
              <a:rPr lang="en-US" sz="2000" dirty="0">
                <a:solidFill>
                  <a:srgbClr val="FF0000"/>
                </a:solidFill>
              </a:rPr>
              <a:t>limited by availability of nutrients and light</a:t>
            </a:r>
          </a:p>
          <a:p>
            <a:pPr marL="342900" indent="-342900">
              <a:spcBef>
                <a:spcPct val="30000"/>
              </a:spcBef>
              <a:buFontTx/>
              <a:buChar char="•"/>
            </a:pPr>
            <a:r>
              <a:rPr lang="en-US" sz="2000" dirty="0"/>
              <a:t>Loss of nutrients from light by sinking must equal </a:t>
            </a:r>
            <a:r>
              <a:rPr lang="en-US" sz="2000" dirty="0">
                <a:solidFill>
                  <a:srgbClr val="FF0000"/>
                </a:solidFill>
              </a:rPr>
              <a:t>delivery of nutrients by upwelling</a:t>
            </a:r>
            <a:endParaRPr lang="en-US" sz="2000" dirty="0"/>
          </a:p>
          <a:p>
            <a:pPr marL="342900" indent="-342900">
              <a:spcBef>
                <a:spcPct val="30000"/>
              </a:spcBef>
            </a:pPr>
            <a:endParaRPr lang="en-US" sz="2000" dirty="0"/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6096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en-US" sz="6000" dirty="0">
                <a:ea typeface="ＭＳ Ｐゴシック" charset="0"/>
                <a:cs typeface="ＭＳ Ｐゴシック" charset="0"/>
              </a:rPr>
              <a:t>The </a:t>
            </a:r>
            <a:r>
              <a:rPr lang="ja-JP" altLang="en-US" sz="6000" dirty="0">
                <a:ea typeface="ＭＳ Ｐゴシック" charset="0"/>
                <a:cs typeface="ＭＳ Ｐゴシック" charset="0"/>
              </a:rPr>
              <a:t>“</a:t>
            </a:r>
            <a:r>
              <a:rPr lang="en-US" sz="6000" dirty="0">
                <a:ea typeface="ＭＳ Ｐゴシック" charset="0"/>
                <a:cs typeface="ＭＳ Ｐゴシック" charset="0"/>
              </a:rPr>
              <a:t>Biological Pump</a:t>
            </a:r>
            <a:r>
              <a:rPr lang="ja-JP" altLang="en-US" sz="6000" dirty="0">
                <a:ea typeface="ＭＳ Ｐゴシック" charset="0"/>
                <a:cs typeface="ＭＳ Ｐゴシック" charset="0"/>
              </a:rPr>
              <a:t>”</a:t>
            </a:r>
            <a:endParaRPr lang="en-US" sz="60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647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7163" y="152400"/>
            <a:ext cx="8839200" cy="762000"/>
          </a:xfrm>
        </p:spPr>
        <p:txBody>
          <a:bodyPr>
            <a:normAutofit fontScale="90000"/>
          </a:bodyPr>
          <a:lstStyle/>
          <a:p>
            <a:pPr>
              <a:spcBef>
                <a:spcPts val="1800"/>
              </a:spcBef>
            </a:pPr>
            <a:r>
              <a:rPr lang="en-US" sz="5000" dirty="0">
                <a:latin typeface="Arial Rounded MT Bold"/>
                <a:ea typeface="ＭＳ Ｐゴシック" charset="0"/>
                <a:cs typeface="Arial Rounded MT Bold"/>
              </a:rPr>
              <a:t>Sea-Surface Temperature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53038" y="1219200"/>
            <a:ext cx="3814762" cy="4876800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  <a:spcBef>
                <a:spcPts val="1800"/>
              </a:spcBef>
              <a:spcAft>
                <a:spcPts val="1800"/>
              </a:spcAft>
            </a:pPr>
            <a:r>
              <a:rPr lang="en-US" sz="2400">
                <a:latin typeface="Arial Rounded MT Bold"/>
                <a:ea typeface="ＭＳ Ｐゴシック" charset="0"/>
                <a:cs typeface="Arial Rounded MT Bold"/>
              </a:rPr>
              <a:t>Note baroclinic eddies and </a:t>
            </a:r>
            <a:r>
              <a:rPr lang="ja-JP" altLang="en-US" sz="2400">
                <a:latin typeface="Arial Rounded MT Bold"/>
                <a:ea typeface="ＭＳ Ｐゴシック" charset="0"/>
                <a:cs typeface="Arial Rounded MT Bold"/>
              </a:rPr>
              <a:t>“</a:t>
            </a:r>
            <a:r>
              <a:rPr lang="en-US" sz="2400">
                <a:latin typeface="Arial Rounded MT Bold"/>
                <a:ea typeface="ＭＳ Ｐゴシック" charset="0"/>
                <a:cs typeface="Arial Rounded MT Bold"/>
              </a:rPr>
              <a:t>rings</a:t>
            </a:r>
            <a:r>
              <a:rPr lang="ja-JP" altLang="en-US" sz="2400">
                <a:latin typeface="Arial Rounded MT Bold"/>
                <a:ea typeface="ＭＳ Ｐゴシック" charset="0"/>
                <a:cs typeface="Arial Rounded MT Bold"/>
              </a:rPr>
              <a:t>”</a:t>
            </a:r>
            <a:r>
              <a:rPr lang="en-US" sz="2400">
                <a:latin typeface="Arial Rounded MT Bold"/>
                <a:ea typeface="ＭＳ Ｐゴシック" charset="0"/>
                <a:cs typeface="Arial Rounded MT Bold"/>
              </a:rPr>
              <a:t> in Gulf Stream</a:t>
            </a:r>
          </a:p>
          <a:p>
            <a:pPr>
              <a:lnSpc>
                <a:spcPct val="90000"/>
              </a:lnSpc>
              <a:spcBef>
                <a:spcPts val="1800"/>
              </a:spcBef>
              <a:spcAft>
                <a:spcPts val="1800"/>
              </a:spcAft>
            </a:pPr>
            <a:r>
              <a:rPr lang="en-US" sz="2400">
                <a:latin typeface="Arial Rounded MT Bold"/>
                <a:ea typeface="ＭＳ Ｐゴシック" charset="0"/>
                <a:cs typeface="Arial Rounded MT Bold"/>
              </a:rPr>
              <a:t>Slow currents, small Rossby radius</a:t>
            </a:r>
          </a:p>
          <a:p>
            <a:pPr>
              <a:lnSpc>
                <a:spcPct val="90000"/>
              </a:lnSpc>
              <a:spcBef>
                <a:spcPts val="1800"/>
              </a:spcBef>
              <a:spcAft>
                <a:spcPts val="1800"/>
              </a:spcAft>
            </a:pPr>
            <a:r>
              <a:rPr lang="en-US" sz="2400">
                <a:latin typeface="Arial Rounded MT Bold"/>
                <a:ea typeface="ＭＳ Ｐゴシック" charset="0"/>
                <a:cs typeface="Arial Rounded MT Bold"/>
              </a:rPr>
              <a:t>Much of the meridional heat transport in the oceans is accomplished by these motions</a:t>
            </a:r>
          </a:p>
          <a:p>
            <a:pPr>
              <a:lnSpc>
                <a:spcPct val="90000"/>
              </a:lnSpc>
              <a:spcBef>
                <a:spcPts val="1800"/>
              </a:spcBef>
              <a:spcAft>
                <a:spcPts val="1800"/>
              </a:spcAft>
            </a:pPr>
            <a:r>
              <a:rPr lang="en-US" sz="2400">
                <a:latin typeface="Arial Rounded MT Bold"/>
                <a:ea typeface="ＭＳ Ｐゴシック" charset="0"/>
                <a:cs typeface="Arial Rounded MT Bold"/>
              </a:rPr>
              <a:t>Effects on vertical motion and biology?</a:t>
            </a:r>
          </a:p>
        </p:txBody>
      </p:sp>
      <p:pic>
        <p:nvPicPr>
          <p:cNvPr id="52228" name="Picture 4" descr="eastcoa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1227138"/>
            <a:ext cx="4949825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48361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8392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ja-JP" altLang="en-US" sz="4400" dirty="0">
                <a:latin typeface="Arial Rounded MT Bold"/>
                <a:ea typeface="ＭＳ Ｐゴシック" charset="0"/>
                <a:cs typeface="Arial Rounded MT Bold"/>
              </a:rPr>
              <a:t>“</a:t>
            </a:r>
            <a:r>
              <a:rPr lang="en-US" sz="4400" dirty="0" err="1">
                <a:latin typeface="Arial Rounded MT Bold"/>
                <a:ea typeface="ＭＳ Ｐゴシック" charset="0"/>
                <a:cs typeface="Arial Rounded MT Bold"/>
              </a:rPr>
              <a:t>Mesoscale</a:t>
            </a:r>
            <a:r>
              <a:rPr lang="ja-JP" altLang="en-US" sz="4400" dirty="0">
                <a:latin typeface="Arial Rounded MT Bold"/>
                <a:ea typeface="ＭＳ Ｐゴシック" charset="0"/>
                <a:cs typeface="Arial Rounded MT Bold"/>
              </a:rPr>
              <a:t>”</a:t>
            </a:r>
            <a:r>
              <a:rPr lang="en-US" sz="4400" dirty="0">
                <a:latin typeface="Arial Rounded MT Bold"/>
                <a:ea typeface="ＭＳ Ｐゴシック" charset="0"/>
                <a:cs typeface="Arial Rounded MT Bold"/>
              </a:rPr>
              <a:t> Physics -&gt; Ecology</a:t>
            </a:r>
          </a:p>
        </p:txBody>
      </p:sp>
      <p:pic>
        <p:nvPicPr>
          <p:cNvPr id="53251" name="Picture 5" descr="C:\Documents and Settings\denning\My Documents\Classes\AT 760\2003\LectureNotes\02.Oceans\Grist\D03.mesosca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90600"/>
            <a:ext cx="5867400" cy="573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4268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48200" y="685800"/>
            <a:ext cx="4495800" cy="914400"/>
          </a:xfrm>
        </p:spPr>
        <p:txBody>
          <a:bodyPr>
            <a:normAutofit fontScale="90000"/>
          </a:bodyPr>
          <a:lstStyle/>
          <a:p>
            <a:r>
              <a:rPr lang="en-US" sz="3200">
                <a:latin typeface="Arial Rounded MT Bold"/>
                <a:ea typeface="ＭＳ Ｐゴシック" charset="0"/>
                <a:cs typeface="Arial Rounded MT Bold"/>
              </a:rPr>
              <a:t>Vertical Motion, &amp; the Biological Pump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0" y="1676400"/>
            <a:ext cx="4191000" cy="45720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>
                <a:latin typeface="Arial Rounded MT Bold"/>
                <a:ea typeface="ＭＳ Ｐゴシック" charset="0"/>
                <a:cs typeface="Arial Rounded MT Bold"/>
              </a:rPr>
              <a:t>Growth of a baroclinic disturbance in an eddy-resolving ocean model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>
                <a:latin typeface="Arial Rounded MT Bold"/>
                <a:ea typeface="ＭＳ Ｐゴシック" charset="0"/>
                <a:cs typeface="Arial Rounded MT Bold"/>
              </a:rPr>
              <a:t>Top panels show </a:t>
            </a:r>
            <a:r>
              <a:rPr lang="ja-JP" altLang="en-US" sz="2400">
                <a:latin typeface="Arial Rounded MT Bold"/>
                <a:ea typeface="ＭＳ Ｐゴシック" charset="0"/>
                <a:cs typeface="Arial Rounded MT Bold"/>
              </a:rPr>
              <a:t>“</a:t>
            </a:r>
            <a:r>
              <a:rPr lang="en-US" sz="2400">
                <a:latin typeface="Arial Rounded MT Bold"/>
                <a:ea typeface="ＭＳ Ｐゴシック" charset="0"/>
                <a:cs typeface="Arial Rounded MT Bold"/>
              </a:rPr>
              <a:t>maps,</a:t>
            </a:r>
            <a:r>
              <a:rPr lang="ja-JP" altLang="en-US" sz="2400">
                <a:latin typeface="Arial Rounded MT Bold"/>
                <a:ea typeface="ＭＳ Ｐゴシック" charset="0"/>
                <a:cs typeface="Arial Rounded MT Bold"/>
              </a:rPr>
              <a:t>”</a:t>
            </a:r>
            <a:r>
              <a:rPr lang="en-US" sz="2400">
                <a:latin typeface="Arial Rounded MT Bold"/>
                <a:ea typeface="ＭＳ Ｐゴシック" charset="0"/>
                <a:cs typeface="Arial Rounded MT Bold"/>
              </a:rPr>
              <a:t> bottom panels show x-sections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>
                <a:latin typeface="Arial Rounded MT Bold"/>
                <a:ea typeface="ＭＳ Ｐゴシック" charset="0"/>
                <a:cs typeface="Arial Rounded MT Bold"/>
              </a:rPr>
              <a:t>Big </a:t>
            </a:r>
            <a:r>
              <a:rPr lang="en-US" sz="24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impact of vertical motions on NPP, shift from small to larger organisms, sinking POC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>
                <a:latin typeface="Arial Rounded MT Bold"/>
                <a:ea typeface="ＭＳ Ｐゴシック" charset="0"/>
                <a:cs typeface="Arial Rounded MT Bold"/>
              </a:rPr>
              <a:t>Physics not resolved by most ocean models!</a:t>
            </a: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6248400" y="6491288"/>
            <a:ext cx="1905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i="1">
                <a:solidFill>
                  <a:srgbClr val="FF0000"/>
                </a:solidFill>
              </a:rPr>
              <a:t>Doney et al (2001)</a:t>
            </a:r>
            <a:endParaRPr lang="en-US"/>
          </a:p>
        </p:txBody>
      </p:sp>
      <p:pic>
        <p:nvPicPr>
          <p:cNvPr id="54277" name="Picture 6" descr="Fig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228600"/>
            <a:ext cx="529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52400" y="0"/>
            <a:ext cx="838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5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Mesoscale</a:t>
            </a:r>
            <a:r>
              <a:rPr lang="en-US" sz="5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 Dynamics</a:t>
            </a:r>
          </a:p>
        </p:txBody>
      </p:sp>
    </p:spTree>
    <p:extLst>
      <p:ext uri="{BB962C8B-B14F-4D97-AF65-F5344CB8AC3E}">
        <p14:creationId xmlns:p14="http://schemas.microsoft.com/office/powerpoint/2010/main" val="1969857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plate07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536" y="871171"/>
            <a:ext cx="4604664" cy="598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plate06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8334"/>
            <a:ext cx="4673619" cy="607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559260"/>
            <a:ext cx="1323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Lucida Grande"/>
                <a:cs typeface="Lucida Grande"/>
              </a:rPr>
              <a:t>Atlantic</a:t>
            </a:r>
            <a:endParaRPr lang="en-US" dirty="0">
              <a:latin typeface="Lucida Grande"/>
              <a:cs typeface="Lucida Grand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18833" y="554795"/>
            <a:ext cx="112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Lucida Grande"/>
                <a:cs typeface="Lucida Grande"/>
              </a:rPr>
              <a:t>Pacific</a:t>
            </a:r>
            <a:endParaRPr lang="en-US" dirty="0">
              <a:latin typeface="Lucida Grande"/>
              <a:cs typeface="Lucida Grand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9241" y="1676400"/>
            <a:ext cx="955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Lucida Grande"/>
                <a:cs typeface="Lucida Grande"/>
              </a:rPr>
              <a:t>carbon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6200" y="3581400"/>
            <a:ext cx="588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Lucida Grande"/>
                <a:cs typeface="Lucida Grande"/>
              </a:rPr>
              <a:t>PO</a:t>
            </a:r>
            <a:r>
              <a:rPr lang="en-US" sz="1800" baseline="-25000" dirty="0" smtClean="0">
                <a:latin typeface="Lucida Grande"/>
                <a:cs typeface="Lucida Grande"/>
              </a:rPr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43458" y="5486400"/>
            <a:ext cx="652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latin typeface="Lucida Grande"/>
                <a:cs typeface="Lucida Grande"/>
              </a:rPr>
              <a:t>SiO</a:t>
            </a:r>
            <a:r>
              <a:rPr lang="en-US" sz="1800" baseline="-25000" dirty="0" smtClean="0">
                <a:latin typeface="Lucida Grande"/>
                <a:cs typeface="Lucida Grande"/>
              </a:rPr>
              <a:t>4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066800" y="-8022"/>
            <a:ext cx="6553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Grande"/>
                <a:ea typeface="ＭＳ Ｐゴシック" pitchFamily="-1" charset="-128"/>
                <a:cs typeface="Lucida Grande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pitchFamily="-1" charset="-128"/>
                <a:cs typeface="ＭＳ Ｐゴシック" pitchFamily="-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pitchFamily="-1" charset="-128"/>
                <a:cs typeface="ＭＳ Ｐゴシック" pitchFamily="-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pitchFamily="-1" charset="-128"/>
                <a:cs typeface="ＭＳ Ｐゴシック" pitchFamily="-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9pPr>
          </a:lstStyle>
          <a:p>
            <a:r>
              <a:rPr lang="en-US" sz="5400" b="0" dirty="0" err="1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Biogeochemicals</a:t>
            </a:r>
            <a:endParaRPr lang="en-US" sz="5400" b="0" dirty="0">
              <a:solidFill>
                <a:srgbClr val="0000FF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101472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800600" y="228600"/>
            <a:ext cx="4267200" cy="762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Rounded MT Bold"/>
                <a:ea typeface="ＭＳ Ｐゴシック" charset="0"/>
                <a:cs typeface="Arial Rounded MT Bold"/>
                <a:sym typeface="Symbol" charset="0"/>
              </a:rPr>
              <a:t>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pCO</a:t>
            </a:r>
            <a:r>
              <a:rPr lang="en-US" baseline="-25000" dirty="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Analyses</a:t>
            </a:r>
            <a:br>
              <a:rPr lang="en-US" dirty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(after Takahashi)</a:t>
            </a:r>
            <a:endParaRPr lang="en-US" dirty="0">
              <a:latin typeface="Arial Rounded MT Bold"/>
              <a:ea typeface="ＭＳ Ｐゴシック" charset="0"/>
              <a:cs typeface="Arial Rounded MT Bold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29200" y="1219200"/>
            <a:ext cx="4038600" cy="5403490"/>
          </a:xfrm>
        </p:spPr>
        <p:txBody>
          <a:bodyPr>
            <a:normAutofit lnSpcReduction="10000"/>
          </a:bodyPr>
          <a:lstStyle/>
          <a:p>
            <a:pPr>
              <a:spcBef>
                <a:spcPts val="1800"/>
              </a:spcBef>
            </a:pP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Advection/diffusion interpolation from point measurements</a:t>
            </a:r>
          </a:p>
          <a:p>
            <a:pPr>
              <a:spcBef>
                <a:spcPts val="1800"/>
              </a:spcBef>
            </a:pP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Combines data from over 30 years of measurements, with corrections for d[pCO</a:t>
            </a:r>
            <a:r>
              <a:rPr lang="en-US" sz="2400" baseline="-25000" dirty="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]/</a:t>
            </a:r>
            <a:r>
              <a:rPr lang="en-US" sz="2400" dirty="0" err="1">
                <a:latin typeface="Arial Rounded MT Bold"/>
                <a:ea typeface="ＭＳ Ｐゴシック" charset="0"/>
                <a:cs typeface="Arial Rounded MT Bold"/>
              </a:rPr>
              <a:t>dt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 and SST</a:t>
            </a:r>
          </a:p>
          <a:p>
            <a:pPr>
              <a:spcBef>
                <a:spcPts val="1800"/>
              </a:spcBef>
            </a:pP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Note tropical upwelling, </a:t>
            </a:r>
            <a:r>
              <a:rPr lang="en-US" sz="2400" dirty="0" err="1">
                <a:latin typeface="Arial Rounded MT Bold"/>
                <a:ea typeface="ＭＳ Ｐゴシック" charset="0"/>
                <a:cs typeface="Arial Rounded MT Bold"/>
              </a:rPr>
              <a:t>downwelling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 in gyres, </a:t>
            </a:r>
            <a:r>
              <a:rPr lang="en-US" sz="2400" dirty="0" err="1">
                <a:latin typeface="Arial Rounded MT Bold"/>
                <a:ea typeface="ＭＳ Ｐゴシック" charset="0"/>
                <a:cs typeface="Arial Rounded MT Bold"/>
              </a:rPr>
              <a:t>highlatitude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 sinks</a:t>
            </a:r>
          </a:p>
          <a:p>
            <a:pPr>
              <a:spcBef>
                <a:spcPts val="1800"/>
              </a:spcBef>
            </a:pPr>
            <a:endParaRPr lang="en-US" sz="2400" dirty="0">
              <a:latin typeface="Arial Rounded MT Bold"/>
              <a:ea typeface="ＭＳ Ｐゴシック" charset="0"/>
              <a:cs typeface="Arial Rounded MT Bold"/>
            </a:endParaRPr>
          </a:p>
          <a:p>
            <a:pPr algn="ctr">
              <a:spcBef>
                <a:spcPts val="1800"/>
              </a:spcBef>
              <a:buFontTx/>
              <a:buNone/>
            </a:pPr>
            <a:r>
              <a:rPr lang="en-US" sz="2400" dirty="0">
                <a:solidFill>
                  <a:schemeClr val="accent2"/>
                </a:solidFill>
                <a:latin typeface="Arial Rounded MT Bold"/>
                <a:ea typeface="ＭＳ Ｐゴシック" charset="0"/>
                <a:cs typeface="Arial Rounded MT Bold"/>
              </a:rPr>
              <a:t>(</a:t>
            </a:r>
            <a:r>
              <a:rPr lang="en-US" sz="2400" dirty="0" err="1">
                <a:solidFill>
                  <a:schemeClr val="accent2"/>
                </a:solidFill>
                <a:latin typeface="Arial Rounded MT Bold"/>
                <a:ea typeface="ＭＳ Ｐゴシック" charset="0"/>
                <a:cs typeface="Arial Rounded MT Bold"/>
              </a:rPr>
              <a:t>Feeley</a:t>
            </a:r>
            <a:r>
              <a:rPr lang="en-US" sz="2400" dirty="0">
                <a:solidFill>
                  <a:schemeClr val="accent2"/>
                </a:solidFill>
                <a:latin typeface="Arial Rounded MT Bold"/>
                <a:ea typeface="ＭＳ Ｐゴシック" charset="0"/>
                <a:cs typeface="Arial Rounded MT Bold"/>
              </a:rPr>
              <a:t> et al, 2001)</a:t>
            </a:r>
          </a:p>
        </p:txBody>
      </p:sp>
      <p:pic>
        <p:nvPicPr>
          <p:cNvPr id="52228" name="Picture 4" descr="Ta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7" t="5302" r="18628" b="27272"/>
          <a:stretch>
            <a:fillRect/>
          </a:stretch>
        </p:blipFill>
        <p:spPr bwMode="auto">
          <a:xfrm>
            <a:off x="0" y="0"/>
            <a:ext cx="49530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26553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5" r="2521" b="31859"/>
          <a:stretch>
            <a:fillRect/>
          </a:stretch>
        </p:blipFill>
        <p:spPr bwMode="auto">
          <a:xfrm>
            <a:off x="3149600" y="1219200"/>
            <a:ext cx="2946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534400" cy="5334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Spatial Patterns of Gas Exchange</a:t>
            </a:r>
            <a:br>
              <a:rPr lang="en-US" dirty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(</a:t>
            </a:r>
            <a:r>
              <a:rPr lang="en-US" sz="2400" dirty="0" err="1">
                <a:latin typeface="Arial Rounded MT Bold"/>
                <a:ea typeface="ＭＳ Ｐゴシック" charset="0"/>
                <a:cs typeface="Arial Rounded MT Bold"/>
              </a:rPr>
              <a:t>Feeley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 et al, 2001)</a:t>
            </a:r>
            <a:endParaRPr lang="en-US" dirty="0">
              <a:latin typeface="Arial Rounded MT Bold"/>
              <a:ea typeface="ＭＳ Ｐゴシック" charset="0"/>
              <a:cs typeface="Arial Rounded MT Bold"/>
            </a:endParaRPr>
          </a:p>
        </p:txBody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4267200"/>
            <a:ext cx="9144000" cy="2514600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Dependence of transfer velocity on wind speed convolved with wind and 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  <a:sym typeface="Symbol" charset="0"/>
              </a:rPr>
              <a:t>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pCO</a:t>
            </a:r>
            <a:r>
              <a:rPr lang="en-US" sz="2400" baseline="-25000" dirty="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 patterns</a:t>
            </a:r>
          </a:p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Little difference in subtropics (weak 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  <a:sym typeface="Symbol" charset="0"/>
              </a:rPr>
              <a:t>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pCO</a:t>
            </a:r>
            <a:r>
              <a:rPr lang="en-US" sz="2400" baseline="-25000" dirty="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)</a:t>
            </a:r>
          </a:p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More in tropics (lots of 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  <a:sym typeface="Symbol" charset="0"/>
              </a:rPr>
              <a:t>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pCO</a:t>
            </a:r>
            <a:r>
              <a:rPr lang="en-US" sz="2400" baseline="-25000" dirty="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, weak winds)</a:t>
            </a:r>
          </a:p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Most differences in higher latitudes (big 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  <a:sym typeface="Symbol" charset="0"/>
              </a:rPr>
              <a:t>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pCO</a:t>
            </a:r>
            <a:r>
              <a:rPr lang="en-US" sz="2400" baseline="-25000" dirty="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, high winds)</a:t>
            </a:r>
          </a:p>
        </p:txBody>
      </p:sp>
      <p:pic>
        <p:nvPicPr>
          <p:cNvPr id="5325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0" y="1219200"/>
            <a:ext cx="2997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32004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Text Box 10"/>
          <p:cNvSpPr txBox="1">
            <a:spLocks noChangeArrowheads="1"/>
          </p:cNvSpPr>
          <p:nvPr/>
        </p:nvSpPr>
        <p:spPr bwMode="auto">
          <a:xfrm>
            <a:off x="6705600" y="914400"/>
            <a:ext cx="2117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i="1">
                <a:solidFill>
                  <a:srgbClr val="FF0000"/>
                </a:solidFill>
              </a:rPr>
              <a:t>F = k</a:t>
            </a:r>
            <a:r>
              <a:rPr lang="en-US" sz="2000" i="1" baseline="-25000">
                <a:solidFill>
                  <a:srgbClr val="FF0000"/>
                </a:solidFill>
              </a:rPr>
              <a:t>ex</a:t>
            </a:r>
            <a:r>
              <a:rPr lang="en-US" sz="2000" i="1">
                <a:solidFill>
                  <a:srgbClr val="FF0000"/>
                </a:solidFill>
              </a:rPr>
              <a:t>  S  </a:t>
            </a:r>
            <a:r>
              <a:rPr lang="en-US" sz="2000" i="1">
                <a:solidFill>
                  <a:srgbClr val="FF0000"/>
                </a:solidFill>
                <a:latin typeface="Symbol Proportional BT" charset="0"/>
                <a:cs typeface="Symbol Proportional BT" charset="0"/>
                <a:sym typeface="Symbol" charset="0"/>
              </a:rPr>
              <a:t></a:t>
            </a:r>
            <a:r>
              <a:rPr lang="en-US" sz="2000" i="1">
                <a:solidFill>
                  <a:srgbClr val="FF0000"/>
                </a:solidFill>
                <a:ea typeface="Symbol Proportional BT" charset="0"/>
                <a:cs typeface="Symbol Proportional BT" charset="0"/>
              </a:rPr>
              <a:t>pCO</a:t>
            </a:r>
            <a:r>
              <a:rPr lang="en-US" sz="2000" i="1" baseline="-25000">
                <a:solidFill>
                  <a:srgbClr val="FF0000"/>
                </a:solidFill>
                <a:ea typeface="Symbol Proportional BT" charset="0"/>
                <a:cs typeface="Symbol Proportional BT" charset="0"/>
              </a:rPr>
              <a:t>2</a:t>
            </a:r>
            <a:endParaRPr lang="en-US" sz="2000" i="1">
              <a:solidFill>
                <a:srgbClr val="FF0000"/>
              </a:solidFill>
              <a:ea typeface="Symbol Proportional BT" charset="0"/>
              <a:cs typeface="Symbol Proportional B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2736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478"/>
            <a:ext cx="8229600" cy="1143000"/>
          </a:xfrm>
        </p:spPr>
        <p:txBody>
          <a:bodyPr/>
          <a:lstStyle/>
          <a:p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Annual Flux Result</a:t>
            </a:r>
          </a:p>
        </p:txBody>
      </p:sp>
      <p:pic>
        <p:nvPicPr>
          <p:cNvPr id="55299" name="Picture 4" descr="Ta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" t="5302" r="9845" b="39394"/>
          <a:stretch>
            <a:fillRect/>
          </a:stretch>
        </p:blipFill>
        <p:spPr bwMode="auto">
          <a:xfrm>
            <a:off x="1295400" y="1066800"/>
            <a:ext cx="6477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14741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Anthropogenic CO</a:t>
            </a:r>
            <a:r>
              <a:rPr lang="en-US" baseline="-25000" dirty="0">
                <a:latin typeface="Arial Rounded MT Bold"/>
                <a:ea typeface="ＭＳ Ｐゴシック" charset="0"/>
                <a:cs typeface="Arial Rounded MT Bold"/>
              </a:rPr>
              <a:t>2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These are data from JGOFS stations </a:t>
            </a:r>
          </a:p>
          <a:p>
            <a:pPr>
              <a:spcBef>
                <a:spcPts val="1800"/>
              </a:spcBef>
            </a:pP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Anthropogenic component estimated by </a:t>
            </a:r>
            <a:r>
              <a:rPr lang="ja-JP" altLang="en-US" sz="2400" dirty="0">
                <a:latin typeface="Arial Rounded MT Bold"/>
                <a:ea typeface="ＭＳ Ｐゴシック" charset="0"/>
                <a:cs typeface="Arial Rounded MT Bold"/>
              </a:rPr>
              <a:t>“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correcting</a:t>
            </a:r>
            <a:r>
              <a:rPr lang="ja-JP" altLang="en-US" sz="2400" dirty="0">
                <a:latin typeface="Arial Rounded MT Bold"/>
                <a:ea typeface="ＭＳ Ｐゴシック" charset="0"/>
                <a:cs typeface="Arial Rounded MT Bold"/>
              </a:rPr>
              <a:t>”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 total DIC for anthropogenic component using stoichiometry</a:t>
            </a:r>
          </a:p>
          <a:p>
            <a:pPr>
              <a:spcBef>
                <a:spcPts val="1800"/>
              </a:spcBef>
            </a:pP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Anthropogenic DIC is not accompanied by biological N and P</a:t>
            </a:r>
          </a:p>
          <a:p>
            <a:pPr>
              <a:spcBef>
                <a:spcPts val="1800"/>
              </a:spcBef>
            </a:pPr>
            <a:endParaRPr lang="en-US" sz="2400" dirty="0">
              <a:latin typeface="Arial Rounded MT Bold"/>
              <a:ea typeface="ＭＳ Ｐゴシック" charset="0"/>
              <a:cs typeface="Arial Rounded MT Bold"/>
            </a:endParaRPr>
          </a:p>
        </p:txBody>
      </p:sp>
      <p:pic>
        <p:nvPicPr>
          <p:cNvPr id="62468" name="Picture 5" descr="zse028042691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43000"/>
            <a:ext cx="418782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Text Box 6"/>
          <p:cNvSpPr txBox="1">
            <a:spLocks noChangeArrowheads="1"/>
          </p:cNvSpPr>
          <p:nvPr/>
        </p:nvSpPr>
        <p:spPr bwMode="auto">
          <a:xfrm>
            <a:off x="457200" y="6096000"/>
            <a:ext cx="4625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i="1">
                <a:solidFill>
                  <a:srgbClr val="FF0000"/>
                </a:solidFill>
              </a:rPr>
              <a:t>Sabine et al (2004)</a:t>
            </a:r>
          </a:p>
        </p:txBody>
      </p:sp>
    </p:spTree>
    <p:extLst>
      <p:ext uri="{BB962C8B-B14F-4D97-AF65-F5344CB8AC3E}">
        <p14:creationId xmlns:p14="http://schemas.microsoft.com/office/powerpoint/2010/main" val="23378338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9000"/>
            <a:ext cx="8839200" cy="127646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Column Integrated </a:t>
            </a:r>
            <a:r>
              <a:rPr lang="en-US" dirty="0" smtClean="0">
                <a:latin typeface="Arial Rounded MT Bold"/>
                <a:ea typeface="ＭＳ Ｐゴシック" charset="0"/>
                <a:cs typeface="Arial Rounded MT Bold"/>
              </a:rPr>
              <a:t/>
            </a:r>
            <a:br>
              <a:rPr lang="en-US" dirty="0" smtClean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dirty="0" smtClean="0">
                <a:latin typeface="Arial Rounded MT Bold"/>
                <a:ea typeface="ＭＳ Ｐゴシック" charset="0"/>
                <a:cs typeface="Arial Rounded MT Bold"/>
              </a:rPr>
              <a:t>Anthropogenic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DIC</a:t>
            </a:r>
          </a:p>
        </p:txBody>
      </p:sp>
      <p:pic>
        <p:nvPicPr>
          <p:cNvPr id="63491" name="Picture 5" descr="zse028042691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8560"/>
            <a:ext cx="8534400" cy="457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6"/>
          <p:cNvSpPr txBox="1">
            <a:spLocks noChangeArrowheads="1"/>
          </p:cNvSpPr>
          <p:nvPr/>
        </p:nvSpPr>
        <p:spPr bwMode="auto">
          <a:xfrm>
            <a:off x="2514600" y="6019800"/>
            <a:ext cx="4625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i="1">
                <a:solidFill>
                  <a:srgbClr val="FF0000"/>
                </a:solidFill>
              </a:rPr>
              <a:t>Sabine et al (2004)</a:t>
            </a:r>
          </a:p>
        </p:txBody>
      </p:sp>
    </p:spTree>
    <p:extLst>
      <p:ext uri="{BB962C8B-B14F-4D97-AF65-F5344CB8AC3E}">
        <p14:creationId xmlns:p14="http://schemas.microsoft.com/office/powerpoint/2010/main" val="29559214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anthropogen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t="5302" r="8824" b="7576"/>
          <a:stretch>
            <a:fillRect/>
          </a:stretch>
        </p:blipFill>
        <p:spPr bwMode="auto">
          <a:xfrm>
            <a:off x="-57837" y="76200"/>
            <a:ext cx="4897437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58539" y="270155"/>
            <a:ext cx="4732881" cy="1385517"/>
          </a:xfrm>
        </p:spPr>
        <p:txBody>
          <a:bodyPr>
            <a:noAutofit/>
          </a:bodyPr>
          <a:lstStyle/>
          <a:p>
            <a:r>
              <a:rPr lang="en-US" sz="4800" dirty="0">
                <a:latin typeface="Arial Rounded MT Bold"/>
                <a:ea typeface="ＭＳ Ｐゴシック" charset="0"/>
                <a:cs typeface="Arial Rounded MT Bold"/>
              </a:rPr>
              <a:t>Anthropogenic DIC</a:t>
            </a:r>
          </a:p>
        </p:txBody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76800" y="2136801"/>
            <a:ext cx="4343400" cy="35814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sz="2000" dirty="0">
                <a:latin typeface="Arial Rounded MT Bold"/>
                <a:ea typeface="ＭＳ Ｐゴシック" charset="0"/>
                <a:cs typeface="Arial Rounded MT Bold"/>
              </a:rPr>
              <a:t>Estimated from total observed DIC using stoichiometry </a:t>
            </a:r>
          </a:p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sz="2000" dirty="0">
                <a:latin typeface="Arial Rounded MT Bold"/>
                <a:ea typeface="ＭＳ Ｐゴシック" charset="0"/>
                <a:cs typeface="Arial Rounded MT Bold"/>
              </a:rPr>
              <a:t>Most anthropogenic DIC confined to top few 100 m</a:t>
            </a:r>
          </a:p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ja-JP" altLang="en-US" sz="2000" dirty="0">
                <a:latin typeface="Arial Rounded MT Bold"/>
                <a:ea typeface="ＭＳ Ｐゴシック" charset="0"/>
                <a:cs typeface="Arial Rounded MT Bold"/>
              </a:rPr>
              <a:t>“</a:t>
            </a:r>
            <a:r>
              <a:rPr lang="en-US" sz="2000" dirty="0">
                <a:latin typeface="Arial Rounded MT Bold"/>
                <a:ea typeface="ＭＳ Ｐゴシック" charset="0"/>
                <a:cs typeface="Arial Rounded MT Bold"/>
              </a:rPr>
              <a:t>Shoaling</a:t>
            </a:r>
            <a:r>
              <a:rPr lang="ja-JP" altLang="en-US" sz="2000" dirty="0">
                <a:latin typeface="Arial Rounded MT Bold"/>
                <a:ea typeface="ＭＳ Ｐゴシック" charset="0"/>
                <a:cs typeface="Arial Rounded MT Bold"/>
              </a:rPr>
              <a:t>”</a:t>
            </a:r>
            <a:r>
              <a:rPr lang="en-US" sz="2000" dirty="0">
                <a:latin typeface="Arial Rounded MT Bold"/>
                <a:ea typeface="ＭＳ Ｐゴシック" charset="0"/>
                <a:cs typeface="Arial Rounded MT Bold"/>
              </a:rPr>
              <a:t> in tropics, convection at higher latitudes</a:t>
            </a:r>
          </a:p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sz="2000" dirty="0">
                <a:latin typeface="Arial Rounded MT Bold"/>
                <a:ea typeface="ＭＳ Ｐゴシック" charset="0"/>
                <a:cs typeface="Arial Rounded MT Bold"/>
              </a:rPr>
              <a:t>Some </a:t>
            </a:r>
            <a:r>
              <a:rPr lang="ja-JP" altLang="en-US" sz="2000" dirty="0">
                <a:latin typeface="Arial Rounded MT Bold"/>
                <a:ea typeface="ＭＳ Ｐゴシック" charset="0"/>
                <a:cs typeface="Arial Rounded MT Bold"/>
              </a:rPr>
              <a:t>“</a:t>
            </a:r>
            <a:r>
              <a:rPr lang="en-US" sz="2000" dirty="0">
                <a:latin typeface="Arial Rounded MT Bold"/>
                <a:ea typeface="ＭＳ Ｐゴシック" charset="0"/>
                <a:cs typeface="Arial Rounded MT Bold"/>
              </a:rPr>
              <a:t>contamination</a:t>
            </a:r>
            <a:r>
              <a:rPr lang="ja-JP" altLang="en-US" sz="2000" dirty="0">
                <a:latin typeface="Arial Rounded MT Bold"/>
                <a:ea typeface="ＭＳ Ｐゴシック" charset="0"/>
                <a:cs typeface="Arial Rounded MT Bold"/>
              </a:rPr>
              <a:t>”</a:t>
            </a:r>
            <a:r>
              <a:rPr lang="en-US" sz="2000" dirty="0">
                <a:latin typeface="Arial Rounded MT Bold"/>
                <a:ea typeface="ＭＳ Ｐゴシック" charset="0"/>
                <a:cs typeface="Arial Rounded MT Bold"/>
              </a:rPr>
              <a:t> of bottom water in Atlantic </a:t>
            </a:r>
            <a:br>
              <a:rPr lang="en-US" sz="2000" dirty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sz="2000" dirty="0">
                <a:latin typeface="Arial Rounded MT Bold"/>
                <a:ea typeface="ＭＳ Ｐゴシック" charset="0"/>
                <a:cs typeface="Arial Rounded MT Bold"/>
              </a:rPr>
              <a:t>(both hemispheres)</a:t>
            </a:r>
          </a:p>
        </p:txBody>
      </p:sp>
    </p:spTree>
    <p:extLst>
      <p:ext uri="{BB962C8B-B14F-4D97-AF65-F5344CB8AC3E}">
        <p14:creationId xmlns:p14="http://schemas.microsoft.com/office/powerpoint/2010/main" val="1923608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3886200" cy="5105400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>
                <a:latin typeface="Arial Rounded MT Bold"/>
                <a:ea typeface="ＭＳ Ｐゴシック" charset="0"/>
                <a:cs typeface="Arial Rounded MT Bold"/>
              </a:rPr>
              <a:t>Predict </a:t>
            </a:r>
            <a:r>
              <a:rPr lang="en-US" sz="24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PZND</a:t>
            </a:r>
            <a:r>
              <a:rPr lang="en-US" sz="2400">
                <a:latin typeface="Arial Rounded MT Bold"/>
                <a:ea typeface="ＭＳ Ｐゴシック" charset="0"/>
                <a:cs typeface="Arial Rounded MT Bold"/>
              </a:rPr>
              <a:t>, plus Chlorophyll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>
                <a:latin typeface="Arial Rounded MT Bold"/>
                <a:ea typeface="ＭＳ Ｐゴシック" charset="0"/>
                <a:cs typeface="Arial Rounded MT Bold"/>
              </a:rPr>
              <a:t>Assume a single limiting </a:t>
            </a:r>
            <a:r>
              <a:rPr lang="ja-JP" altLang="en-US" sz="2400">
                <a:latin typeface="Arial Rounded MT Bold"/>
                <a:ea typeface="ＭＳ Ｐゴシック" charset="0"/>
                <a:cs typeface="Arial Rounded MT Bold"/>
              </a:rPr>
              <a:t>“</a:t>
            </a:r>
            <a:r>
              <a:rPr lang="en-US" sz="2400">
                <a:latin typeface="Arial Rounded MT Bold"/>
                <a:ea typeface="ＭＳ Ｐゴシック" charset="0"/>
                <a:cs typeface="Arial Rounded MT Bold"/>
              </a:rPr>
              <a:t>currency</a:t>
            </a:r>
            <a:r>
              <a:rPr lang="ja-JP" altLang="en-US" sz="2400">
                <a:latin typeface="Arial Rounded MT Bold"/>
                <a:ea typeface="ＭＳ Ｐゴシック" charset="0"/>
                <a:cs typeface="Arial Rounded MT Bold"/>
              </a:rPr>
              <a:t>”</a:t>
            </a:r>
            <a:r>
              <a:rPr lang="en-US" sz="2400">
                <a:latin typeface="Arial Rounded MT Bold"/>
                <a:ea typeface="ＭＳ Ｐゴシック" charset="0"/>
                <a:cs typeface="Arial Rounded MT Bold"/>
              </a:rPr>
              <a:t> </a:t>
            </a:r>
            <a:br>
              <a:rPr lang="en-US" sz="240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sz="2400">
                <a:latin typeface="Arial Rounded MT Bold"/>
                <a:ea typeface="ＭＳ Ｐゴシック" charset="0"/>
                <a:cs typeface="Arial Rounded MT Bold"/>
              </a:rPr>
              <a:t>(e.g., N) in each pool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>
                <a:latin typeface="Arial Rounded MT Bold"/>
                <a:ea typeface="ＭＳ Ｐゴシック" charset="0"/>
                <a:cs typeface="Arial Rounded MT Bold"/>
              </a:rPr>
              <a:t>No interactions among individuals, just </a:t>
            </a:r>
            <a:r>
              <a:rPr lang="ja-JP" altLang="en-US" sz="2400">
                <a:latin typeface="Arial Rounded MT Bold"/>
                <a:ea typeface="ＭＳ Ｐゴシック" charset="0"/>
                <a:cs typeface="Arial Rounded MT Bold"/>
              </a:rPr>
              <a:t>“</a:t>
            </a:r>
            <a:r>
              <a:rPr lang="en-US" sz="2400">
                <a:latin typeface="Arial Rounded MT Bold"/>
                <a:ea typeface="ＭＳ Ｐゴシック" charset="0"/>
                <a:cs typeface="Arial Rounded MT Bold"/>
              </a:rPr>
              <a:t>pools</a:t>
            </a:r>
            <a:r>
              <a:rPr lang="ja-JP" altLang="en-US" sz="2400">
                <a:latin typeface="Arial Rounded MT Bold"/>
                <a:ea typeface="ＭＳ Ｐゴシック" charset="0"/>
                <a:cs typeface="Arial Rounded MT Bold"/>
              </a:rPr>
              <a:t>”</a:t>
            </a:r>
            <a:endParaRPr lang="en-US" sz="2400">
              <a:latin typeface="Arial Rounded MT Bold"/>
              <a:ea typeface="ＭＳ Ｐゴシック" charset="0"/>
              <a:cs typeface="Arial Rounded MT Bold"/>
            </a:endParaRP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>
                <a:latin typeface="Arial Rounded MT Bold"/>
                <a:ea typeface="ＭＳ Ｐゴシック" charset="0"/>
                <a:cs typeface="Arial Rounded MT Bold"/>
              </a:rPr>
              <a:t>More recent models (red) include limitation by multiple nutrients, N-fixation, and size classes of organisms</a:t>
            </a:r>
          </a:p>
        </p:txBody>
      </p:sp>
      <p:grpSp>
        <p:nvGrpSpPr>
          <p:cNvPr id="40963" name="Group 6"/>
          <p:cNvGrpSpPr>
            <a:grpSpLocks/>
          </p:cNvGrpSpPr>
          <p:nvPr/>
        </p:nvGrpSpPr>
        <p:grpSpPr bwMode="auto">
          <a:xfrm>
            <a:off x="3824288" y="0"/>
            <a:ext cx="5395912" cy="6858000"/>
            <a:chOff x="2352" y="0"/>
            <a:chExt cx="3399" cy="4320"/>
          </a:xfrm>
        </p:grpSpPr>
        <p:pic>
          <p:nvPicPr>
            <p:cNvPr id="40965" name="Picture 4" descr="D0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39"/>
            <a:stretch>
              <a:fillRect/>
            </a:stretch>
          </p:blipFill>
          <p:spPr bwMode="auto">
            <a:xfrm>
              <a:off x="2352" y="0"/>
              <a:ext cx="3399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66" name="Rectangle 5"/>
            <p:cNvSpPr>
              <a:spLocks noChangeArrowheads="1"/>
            </p:cNvSpPr>
            <p:nvPr/>
          </p:nvSpPr>
          <p:spPr bwMode="auto">
            <a:xfrm>
              <a:off x="2352" y="192"/>
              <a:ext cx="1152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7772400" cy="762000"/>
          </a:xfrm>
        </p:spPr>
        <p:txBody>
          <a:bodyPr>
            <a:normAutofit fontScale="90000"/>
          </a:bodyPr>
          <a:lstStyle/>
          <a:p>
            <a:r>
              <a:rPr lang="en-US" sz="5000" dirty="0">
                <a:latin typeface="Arial Rounded MT Bold"/>
                <a:ea typeface="ＭＳ Ｐゴシック" charset="0"/>
                <a:cs typeface="Arial Rounded MT Bold"/>
              </a:rPr>
              <a:t>Marine Ecosystem Model</a:t>
            </a:r>
          </a:p>
        </p:txBody>
      </p:sp>
    </p:spTree>
    <p:extLst>
      <p:ext uri="{BB962C8B-B14F-4D97-AF65-F5344CB8AC3E}">
        <p14:creationId xmlns:p14="http://schemas.microsoft.com/office/powerpoint/2010/main" val="8053302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00600" y="1859424"/>
            <a:ext cx="4267200" cy="489359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ts val="2568"/>
              </a:spcBef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Surface water strongly depleted (~10%) due to biological removal</a:t>
            </a:r>
          </a:p>
          <a:p>
            <a:pPr>
              <a:lnSpc>
                <a:spcPct val="90000"/>
              </a:lnSpc>
              <a:spcBef>
                <a:spcPts val="2568"/>
              </a:spcBef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Convection and deep water formation in North Atlantic </a:t>
            </a:r>
          </a:p>
          <a:p>
            <a:pPr>
              <a:lnSpc>
                <a:spcPct val="90000"/>
              </a:lnSpc>
              <a:spcBef>
                <a:spcPts val="2568"/>
              </a:spcBef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Deep DIC: </a:t>
            </a:r>
            <a:br>
              <a:rPr lang="en-US" dirty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Pacific &gt; Indian &gt; Atlantic</a:t>
            </a:r>
          </a:p>
        </p:txBody>
      </p:sp>
      <p:pic>
        <p:nvPicPr>
          <p:cNvPr id="64516" name="Picture 4" descr="preindust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5" t="5302" r="6863" b="7576"/>
          <a:stretch>
            <a:fillRect/>
          </a:stretch>
        </p:blipFill>
        <p:spPr bwMode="auto">
          <a:xfrm>
            <a:off x="76200" y="152400"/>
            <a:ext cx="4841875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1908" y="97690"/>
            <a:ext cx="4309692" cy="1568954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 Rounded MT Bold"/>
                <a:ea typeface="ＭＳ Ｐゴシック" charset="0"/>
                <a:cs typeface="Arial Rounded MT Bold"/>
              </a:rPr>
              <a:t>Preindustrial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DIC</a:t>
            </a:r>
          </a:p>
        </p:txBody>
      </p:sp>
    </p:spTree>
    <p:extLst>
      <p:ext uri="{BB962C8B-B14F-4D97-AF65-F5344CB8AC3E}">
        <p14:creationId xmlns:p14="http://schemas.microsoft.com/office/powerpoint/2010/main" val="2345346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Diatoms (</a:t>
            </a:r>
            <a:r>
              <a:rPr lang="en-US" dirty="0" err="1">
                <a:latin typeface="Arial Rounded MT Bold"/>
                <a:ea typeface="ＭＳ Ｐゴシック" charset="0"/>
                <a:cs typeface="Arial Rounded MT Bold"/>
              </a:rPr>
              <a:t>Bacillariophyceae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)</a:t>
            </a:r>
            <a:r>
              <a:rPr lang="en-US" sz="3200" dirty="0">
                <a:latin typeface="Arial Rounded MT Bold"/>
                <a:ea typeface="ＭＳ Ｐゴシック" charset="0"/>
                <a:cs typeface="Arial Rounded MT Bold"/>
              </a:rPr>
              <a:t/>
            </a:r>
            <a:br>
              <a:rPr lang="en-US" sz="3200" dirty="0">
                <a:latin typeface="Arial Rounded MT Bold"/>
                <a:ea typeface="ＭＳ Ｐゴシック" charset="0"/>
                <a:cs typeface="Arial Rounded MT Bold"/>
              </a:rPr>
            </a:br>
            <a:endParaRPr lang="en-US" sz="3200" dirty="0">
              <a:latin typeface="Arial Rounded MT Bold"/>
              <a:ea typeface="ＭＳ Ｐゴシック" charset="0"/>
              <a:cs typeface="Arial Rounded MT Bold"/>
            </a:endParaRPr>
          </a:p>
        </p:txBody>
      </p:sp>
      <p:pic>
        <p:nvPicPr>
          <p:cNvPr id="41987" name="Picture 3" descr="fig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8153400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5257800" y="1219200"/>
            <a:ext cx="1682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 i="1">
                <a:solidFill>
                  <a:srgbClr val="FF0000"/>
                </a:solidFill>
              </a:rPr>
              <a:t>SiO</a:t>
            </a:r>
            <a:r>
              <a:rPr lang="en-US" b="1" i="1" baseline="-25000">
                <a:solidFill>
                  <a:srgbClr val="FF0000"/>
                </a:solidFill>
              </a:rPr>
              <a:t>2</a:t>
            </a:r>
            <a:r>
              <a:rPr lang="en-US" b="1" i="1">
                <a:solidFill>
                  <a:srgbClr val="FF0000"/>
                </a:solidFill>
              </a:rPr>
              <a:t> </a:t>
            </a:r>
            <a:r>
              <a:rPr lang="ja-JP" altLang="en-US" b="1" i="1">
                <a:solidFill>
                  <a:srgbClr val="FF0000"/>
                </a:solidFill>
              </a:rPr>
              <a:t>“</a:t>
            </a:r>
            <a:r>
              <a:rPr lang="en-US" b="1" i="1">
                <a:solidFill>
                  <a:srgbClr val="FF0000"/>
                </a:solidFill>
              </a:rPr>
              <a:t>tests</a:t>
            </a:r>
            <a:r>
              <a:rPr lang="ja-JP" altLang="en-US" b="1" i="1">
                <a:solidFill>
                  <a:srgbClr val="FF0000"/>
                </a:solidFill>
              </a:rPr>
              <a:t>”</a:t>
            </a:r>
            <a:endParaRPr lang="en-US" b="1" i="1">
              <a:solidFill>
                <a:srgbClr val="FF0000"/>
              </a:solidFill>
            </a:endParaRP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4251325" y="5789613"/>
            <a:ext cx="44023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</a:rPr>
              <a:t>Important for forming large</a:t>
            </a:r>
            <a:br>
              <a:rPr lang="en-US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</a:rPr>
              <a:t>particles that sink efficiently</a:t>
            </a:r>
          </a:p>
        </p:txBody>
      </p:sp>
    </p:spTree>
    <p:extLst>
      <p:ext uri="{BB962C8B-B14F-4D97-AF65-F5344CB8AC3E}">
        <p14:creationId xmlns:p14="http://schemas.microsoft.com/office/powerpoint/2010/main" val="316572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 descr="fig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20700"/>
            <a:ext cx="7239000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Carbonate and </a:t>
            </a:r>
            <a:r>
              <a:rPr lang="en-US" dirty="0" err="1">
                <a:latin typeface="Arial Rounded MT Bold"/>
                <a:ea typeface="ＭＳ Ｐゴシック" charset="0"/>
                <a:cs typeface="Arial Rounded MT Bold"/>
              </a:rPr>
              <a:t>Coccoliths</a:t>
            </a:r>
            <a:endParaRPr lang="en-US" dirty="0">
              <a:latin typeface="Arial Rounded MT Bold"/>
              <a:ea typeface="ＭＳ Ｐゴシック" charset="0"/>
              <a:cs typeface="Arial Rounded MT Bold"/>
            </a:endParaRP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76200" y="5883275"/>
            <a:ext cx="9067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chemeClr val="accent2"/>
                </a:solidFill>
                <a:latin typeface="Arial Rounded MT Bold"/>
                <a:cs typeface="Arial Rounded MT Bold"/>
              </a:rPr>
              <a:t>Alteration of carbonate </a:t>
            </a:r>
            <a:r>
              <a:rPr lang="en-US" sz="2000" dirty="0" err="1">
                <a:solidFill>
                  <a:schemeClr val="accent2"/>
                </a:solidFill>
                <a:latin typeface="Arial Rounded MT Bold"/>
                <a:cs typeface="Arial Rounded MT Bold"/>
              </a:rPr>
              <a:t>equilibria</a:t>
            </a:r>
            <a:r>
              <a:rPr lang="en-US" sz="2000" dirty="0">
                <a:solidFill>
                  <a:schemeClr val="accent2"/>
                </a:solidFill>
                <a:latin typeface="Arial Rounded MT Bold"/>
                <a:cs typeface="Arial Rounded MT Bold"/>
              </a:rPr>
              <a:t> (pCO</a:t>
            </a:r>
            <a:r>
              <a:rPr lang="en-US" sz="2000" baseline="-25000" dirty="0">
                <a:solidFill>
                  <a:schemeClr val="accent2"/>
                </a:solidFill>
                <a:latin typeface="Arial Rounded MT Bold"/>
                <a:cs typeface="Arial Rounded MT Bold"/>
              </a:rPr>
              <a:t>2</a:t>
            </a:r>
            <a:r>
              <a:rPr lang="en-US" sz="2000" dirty="0">
                <a:solidFill>
                  <a:schemeClr val="accent2"/>
                </a:solidFill>
                <a:latin typeface="Arial Rounded MT Bold"/>
                <a:cs typeface="Arial Rounded MT Bold"/>
              </a:rPr>
              <a:t>) near surface</a:t>
            </a:r>
          </a:p>
          <a:p>
            <a:r>
              <a:rPr lang="en-US" sz="2000" dirty="0">
                <a:solidFill>
                  <a:schemeClr val="accent2"/>
                </a:solidFill>
                <a:latin typeface="Arial Rounded MT Bold"/>
                <a:cs typeface="Arial Rounded MT Bold"/>
              </a:rPr>
              <a:t>Export of CaCO</a:t>
            </a:r>
            <a:r>
              <a:rPr lang="en-US" sz="2000" baseline="-25000" dirty="0">
                <a:solidFill>
                  <a:schemeClr val="accent2"/>
                </a:solidFill>
                <a:latin typeface="Arial Rounded MT Bold"/>
                <a:cs typeface="Arial Rounded MT Bold"/>
              </a:rPr>
              <a:t>3</a:t>
            </a:r>
            <a:r>
              <a:rPr lang="en-US" sz="2000" dirty="0">
                <a:solidFill>
                  <a:schemeClr val="accent2"/>
                </a:solidFill>
                <a:latin typeface="Arial Rounded MT Bold"/>
                <a:cs typeface="Arial Rounded MT Bold"/>
              </a:rPr>
              <a:t> to deep ocean … dissolution below </a:t>
            </a:r>
            <a:r>
              <a:rPr lang="en-US" sz="2000" dirty="0" err="1">
                <a:solidFill>
                  <a:schemeClr val="accent2"/>
                </a:solidFill>
                <a:latin typeface="Arial Rounded MT Bold"/>
                <a:cs typeface="Arial Rounded MT Bold"/>
              </a:rPr>
              <a:t>lysocline</a:t>
            </a:r>
            <a:endParaRPr lang="en-US" sz="2000" dirty="0">
              <a:solidFill>
                <a:schemeClr val="accent2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395818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TextBox 4"/>
          <p:cNvSpPr txBox="1">
            <a:spLocks noChangeArrowheads="1"/>
          </p:cNvSpPr>
          <p:nvPr/>
        </p:nvSpPr>
        <p:spPr bwMode="auto">
          <a:xfrm>
            <a:off x="2743200" y="6507163"/>
            <a:ext cx="3657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 eaLnBrk="1" hangingPunct="1"/>
            <a:r>
              <a:rPr lang="en-US" sz="1200">
                <a:latin typeface="Helvetica" charset="0"/>
                <a:cs typeface="Helvetica" charset="0"/>
              </a:rPr>
              <a:t>Williams_Fig. 2.15</a:t>
            </a:r>
          </a:p>
        </p:txBody>
      </p:sp>
      <p:pic>
        <p:nvPicPr>
          <p:cNvPr id="303107" name="Picture 3" descr="02-015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"/>
            <a:ext cx="7046913" cy="577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925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>
                <a:latin typeface="Arial Rounded MT Bold"/>
                <a:ea typeface="ＭＳ Ｐゴシック" charset="0"/>
                <a:cs typeface="Arial Rounded MT Bold"/>
              </a:rPr>
              <a:t>Primary Production</a:t>
            </a:r>
            <a:br>
              <a:rPr lang="en-US" sz="4400" dirty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sz="3200" dirty="0">
                <a:latin typeface="Arial Rounded MT Bold"/>
                <a:ea typeface="ＭＳ Ｐゴシック" charset="0"/>
                <a:cs typeface="Arial Rounded MT Bold"/>
              </a:rPr>
              <a:t>and the efficiency of the biological pump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Aft>
                <a:spcPts val="1200"/>
              </a:spcAft>
            </a:pPr>
            <a:r>
              <a:rPr lang="en-US" sz="24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New Production</a:t>
            </a:r>
            <a:r>
              <a:rPr lang="en-US" sz="2400">
                <a:latin typeface="Arial Rounded MT Bold"/>
                <a:ea typeface="ＭＳ Ｐゴシック" charset="0"/>
                <a:cs typeface="Arial Rounded MT Bold"/>
              </a:rPr>
              <a:t>: driven by NO</a:t>
            </a:r>
            <a:r>
              <a:rPr lang="en-US" sz="2400" baseline="-25000">
                <a:latin typeface="Arial Rounded MT Bold"/>
                <a:ea typeface="ＭＳ Ｐゴシック" charset="0"/>
                <a:cs typeface="Arial Rounded MT Bold"/>
              </a:rPr>
              <a:t>3</a:t>
            </a:r>
            <a:r>
              <a:rPr lang="en-US" sz="2400">
                <a:latin typeface="Arial Rounded MT Bold"/>
                <a:ea typeface="ＭＳ Ｐゴシック" charset="0"/>
                <a:cs typeface="Arial Rounded MT Bold"/>
              </a:rPr>
              <a:t> delivered by vertical motion (upwelling, turbulence)</a:t>
            </a:r>
          </a:p>
          <a:p>
            <a:pPr>
              <a:spcAft>
                <a:spcPts val="1200"/>
              </a:spcAft>
            </a:pPr>
            <a:r>
              <a:rPr lang="en-US" sz="24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Recycled production</a:t>
            </a:r>
            <a:r>
              <a:rPr lang="en-US" sz="2400">
                <a:latin typeface="Arial Rounded MT Bold"/>
                <a:ea typeface="ＭＳ Ｐゴシック" charset="0"/>
                <a:cs typeface="Arial Rounded MT Bold"/>
              </a:rPr>
              <a:t>: ~ 90% of NPP, driven by nutrients recycled from organic matter decomposed in euphotic zone</a:t>
            </a:r>
          </a:p>
          <a:p>
            <a:pPr>
              <a:spcAft>
                <a:spcPts val="1200"/>
              </a:spcAft>
            </a:pPr>
            <a:r>
              <a:rPr lang="en-US" sz="24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Export production</a:t>
            </a:r>
            <a:r>
              <a:rPr lang="en-US" sz="2400">
                <a:latin typeface="Arial Rounded MT Bold"/>
                <a:ea typeface="ＭＳ Ｐゴシック" charset="0"/>
                <a:cs typeface="Arial Rounded MT Bold"/>
              </a:rPr>
              <a:t>: delivery of POM to deep water at base of euphotic zone</a:t>
            </a:r>
          </a:p>
          <a:p>
            <a:pPr>
              <a:spcAft>
                <a:spcPts val="1200"/>
              </a:spcAft>
            </a:pPr>
            <a:r>
              <a:rPr lang="en-US" sz="2400">
                <a:latin typeface="Arial Rounded MT Bold"/>
                <a:ea typeface="ＭＳ Ｐゴシック" charset="0"/>
                <a:cs typeface="Arial Rounded MT Bold"/>
              </a:rPr>
              <a:t>In steady-state, </a:t>
            </a:r>
            <a:r>
              <a:rPr lang="en-US" sz="24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NP = EP</a:t>
            </a:r>
          </a:p>
          <a:p>
            <a:pPr lvl="1">
              <a:spcAft>
                <a:spcPts val="1200"/>
              </a:spcAft>
            </a:pPr>
            <a:r>
              <a:rPr lang="ja-JP" altLang="en-US" sz="20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“</a:t>
            </a:r>
            <a:r>
              <a:rPr lang="en-US" sz="2000" i="1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f</a:t>
            </a:r>
            <a:r>
              <a:rPr lang="en-US" sz="20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-ratio</a:t>
            </a:r>
            <a:r>
              <a:rPr lang="ja-JP" altLang="en-US" sz="20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”</a:t>
            </a:r>
            <a:r>
              <a:rPr lang="en-US" sz="2000">
                <a:latin typeface="Arial Rounded MT Bold"/>
                <a:ea typeface="ＭＳ Ｐゴシック" charset="0"/>
                <a:cs typeface="Arial Rounded MT Bold"/>
              </a:rPr>
              <a:t> is defined as NP/NPP</a:t>
            </a:r>
          </a:p>
          <a:p>
            <a:pPr lvl="1">
              <a:spcAft>
                <a:spcPts val="1200"/>
              </a:spcAft>
            </a:pPr>
            <a:r>
              <a:rPr lang="ja-JP" altLang="en-US" sz="20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“</a:t>
            </a:r>
            <a:r>
              <a:rPr lang="en-US" sz="2000" i="1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e</a:t>
            </a:r>
            <a:r>
              <a:rPr lang="en-US" sz="20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-ratio</a:t>
            </a:r>
            <a:r>
              <a:rPr lang="ja-JP" altLang="en-US" sz="20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”</a:t>
            </a:r>
            <a:r>
              <a:rPr lang="en-US" sz="2000">
                <a:latin typeface="Arial Rounded MT Bold"/>
                <a:ea typeface="ＭＳ Ｐゴシック" charset="0"/>
                <a:cs typeface="Arial Rounded MT Bold"/>
              </a:rPr>
              <a:t> defined as EP/NPP</a:t>
            </a:r>
          </a:p>
          <a:p>
            <a:pPr lvl="1">
              <a:spcAft>
                <a:spcPts val="1200"/>
              </a:spcAft>
            </a:pPr>
            <a:r>
              <a:rPr lang="en-US" sz="2000">
                <a:latin typeface="Arial Rounded MT Bold"/>
                <a:ea typeface="ＭＳ Ｐゴシック" charset="0"/>
                <a:cs typeface="Arial Rounded MT Bold"/>
              </a:rPr>
              <a:t>Provides a </a:t>
            </a:r>
            <a:r>
              <a:rPr lang="en-US" sz="20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link between remote sensing (of NPP) and carbon flux</a:t>
            </a:r>
            <a:r>
              <a:rPr lang="en-US" sz="2000">
                <a:latin typeface="Arial Rounded MT Bold"/>
                <a:ea typeface="ＭＳ Ｐゴシック" charset="0"/>
                <a:cs typeface="Arial Rounded MT Bold"/>
              </a:rPr>
              <a:t> to the deep ocean</a:t>
            </a:r>
          </a:p>
        </p:txBody>
      </p:sp>
    </p:spTree>
    <p:extLst>
      <p:ext uri="{BB962C8B-B14F-4D97-AF65-F5344CB8AC3E}">
        <p14:creationId xmlns:p14="http://schemas.microsoft.com/office/powerpoint/2010/main" val="31852162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1303</Words>
  <Application>Microsoft Macintosh PowerPoint</Application>
  <PresentationFormat>On-screen Show (4:3)</PresentationFormat>
  <Paragraphs>189</Paragraphs>
  <Slides>50</Slides>
  <Notes>12</Notes>
  <HiddenSlides>12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2" baseType="lpstr">
      <vt:lpstr>Office Theme</vt:lpstr>
      <vt:lpstr>Image</vt:lpstr>
      <vt:lpstr>Nutrient Cycling and the Marine Biological Pump</vt:lpstr>
      <vt:lpstr>Phytoplankton</vt:lpstr>
      <vt:lpstr>Phytoplankton and Zooplankton</vt:lpstr>
      <vt:lpstr>The “Biological Pump”</vt:lpstr>
      <vt:lpstr>Marine Ecosystem Model</vt:lpstr>
      <vt:lpstr>Diatoms (Bacillariophyceae) </vt:lpstr>
      <vt:lpstr>Carbonate and Coccoliths</vt:lpstr>
      <vt:lpstr>PowerPoint Presentation</vt:lpstr>
      <vt:lpstr>Primary Production and the efficiency of the biological pump</vt:lpstr>
      <vt:lpstr>Nutrient Limitation</vt:lpstr>
      <vt:lpstr>Redfield Ratio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Remote Sensing  of Ocean 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Minimalist Marine Biology  (OCMIP-1)</vt:lpstr>
      <vt:lpstr>Biogeochemical Fixation</vt:lpstr>
      <vt:lpstr>Iron Fertilization</vt:lpstr>
      <vt:lpstr>Estimated Iron Deposition</vt:lpstr>
      <vt:lpstr>Simulated Nutrient Limitations</vt:lpstr>
      <vt:lpstr>ML Ecosystem Model Evaluation</vt:lpstr>
      <vt:lpstr>Simulated Preindustrial DIC</vt:lpstr>
      <vt:lpstr>Simulated Global Biological Pump</vt:lpstr>
      <vt:lpstr>Is there a Gulf Stream?</vt:lpstr>
      <vt:lpstr>Sea-Surface Temperature</vt:lpstr>
      <vt:lpstr>“Mesoscale” Physics -&gt; Ecology</vt:lpstr>
      <vt:lpstr>Vertical Motion, &amp; the Biological Pump</vt:lpstr>
      <vt:lpstr>PowerPoint Presentation</vt:lpstr>
      <vt:lpstr>pCO2 Analyses (after Takahashi)</vt:lpstr>
      <vt:lpstr>Spatial Patterns of Gas Exchange (Feeley et al, 2001)</vt:lpstr>
      <vt:lpstr>Annual Flux Result</vt:lpstr>
      <vt:lpstr>Anthropogenic CO2</vt:lpstr>
      <vt:lpstr>Column Integrated  Anthropogenic DIC</vt:lpstr>
      <vt:lpstr>Anthropogenic DIC</vt:lpstr>
      <vt:lpstr>Preindustrial DIC</vt:lpstr>
    </vt:vector>
  </TitlesOfParts>
  <Company>Colorado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Nutrient Cycling and the Marine Biological Pump</dc:title>
  <dc:creator>Scott Denning</dc:creator>
  <cp:lastModifiedBy>Scott Denning</cp:lastModifiedBy>
  <cp:revision>17</cp:revision>
  <cp:lastPrinted>2015-12-03T04:18:06Z</cp:lastPrinted>
  <dcterms:created xsi:type="dcterms:W3CDTF">2013-08-16T22:14:59Z</dcterms:created>
  <dcterms:modified xsi:type="dcterms:W3CDTF">2015-12-03T14:39:54Z</dcterms:modified>
</cp:coreProperties>
</file>