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notesSlides/notesSlide1.xml" ContentType="application/vnd.openxmlformats-officedocument.presentationml.notesSlide+xml"/>
  <Override PartName="/ppt/embeddings/oleObject42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5" r:id="rId9"/>
    <p:sldId id="274" r:id="rId10"/>
    <p:sldId id="276" r:id="rId11"/>
    <p:sldId id="277" r:id="rId12"/>
    <p:sldId id="281" r:id="rId13"/>
    <p:sldId id="282" r:id="rId14"/>
    <p:sldId id="297" r:id="rId15"/>
    <p:sldId id="298" r:id="rId16"/>
    <p:sldId id="285" r:id="rId17"/>
    <p:sldId id="286" r:id="rId18"/>
    <p:sldId id="287" r:id="rId19"/>
    <p:sldId id="302" r:id="rId20"/>
    <p:sldId id="288" r:id="rId21"/>
    <p:sldId id="289" r:id="rId22"/>
    <p:sldId id="304" r:id="rId23"/>
    <p:sldId id="311" r:id="rId24"/>
    <p:sldId id="283" r:id="rId25"/>
    <p:sldId id="303" r:id="rId26"/>
    <p:sldId id="295" r:id="rId27"/>
    <p:sldId id="309" r:id="rId28"/>
    <p:sldId id="310" r:id="rId29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81" d="100"/>
          <a:sy n="181" d="100"/>
        </p:scale>
        <p:origin x="-104" y="-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5.xml"/><Relationship Id="rId2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38.emf"/><Relationship Id="rId3" Type="http://schemas.openxmlformats.org/officeDocument/2006/relationships/image" Target="../media/image3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Relationship Id="rId2" Type="http://schemas.openxmlformats.org/officeDocument/2006/relationships/image" Target="../media/image4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Relationship Id="rId2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20.emf"/><Relationship Id="rId6" Type="http://schemas.openxmlformats.org/officeDocument/2006/relationships/image" Target="../media/image33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r>
              <a:rPr lang="en-US"/>
              <a:t>AT760 Global Carbon Cycle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r>
              <a:rPr lang="en-US"/>
              <a:t>Atmospheric Transport Inversions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r>
              <a:rPr lang="en-US"/>
              <a:t>Scott Denning CSU ATS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D2E3A83-4EB4-184F-AB72-7FAA30AC42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48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005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AT760 Global Carbon Cycle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00675" y="0"/>
            <a:ext cx="42005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8F45B1-9746-FC4A-8894-8E7A5D1F996A}" type="datetime1">
              <a:rPr lang="en-US"/>
              <a:pPr/>
              <a:t>12/5/13</a:t>
            </a:fld>
            <a:endParaRPr lang="en-US"/>
          </a:p>
        </p:txBody>
      </p:sp>
      <p:sp>
        <p:nvSpPr>
          <p:cNvPr id="1638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943225" y="522288"/>
            <a:ext cx="3716338" cy="278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0163" y="3482975"/>
            <a:ext cx="7000875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7538"/>
            <a:ext cx="42005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Scott Denning CSU ATS</a:t>
            </a:r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00675" y="6967538"/>
            <a:ext cx="42005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4A4AD3-9645-AF4D-BF26-C2A4E00360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1228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AT760 Global Carbon Cycle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56FE79-5B3A-3940-8EDA-AA7BFCCF157D}" type="datetime1">
              <a:rPr lang="en-US" sz="1200"/>
              <a:pPr/>
              <a:t>12/5/13</a:t>
            </a:fld>
            <a:endParaRPr lang="en-US" sz="1200"/>
          </a:p>
        </p:txBody>
      </p:sp>
      <p:sp>
        <p:nvSpPr>
          <p:cNvPr id="337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Scott Denning CSU ATS</a:t>
            </a:r>
          </a:p>
        </p:txBody>
      </p:sp>
      <p:sp>
        <p:nvSpPr>
          <p:cNvPr id="337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540791-68AE-6B42-9268-CEBD457A3692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3798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337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For Level 2: 22 regions x 12 months x 11 models x 3 years = 8712 tracer years of GCM runs, each with 4-hourly data saved at &gt; 200 points!!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AT760 Global Carbon Cycle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949F84A-CDA6-B34F-AC3A-E65D121B2178}" type="datetime1">
              <a:rPr lang="en-US" sz="1200"/>
              <a:pPr/>
              <a:t>12/5/13</a:t>
            </a:fld>
            <a:endParaRPr lang="en-US" sz="1200"/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Scott Denning CSU ATS</a:t>
            </a:r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A1081BE-B791-B14F-8B44-4A7013D736C9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409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974975" y="550863"/>
            <a:ext cx="3656013" cy="2741612"/>
          </a:xfrm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89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635" tIns="48319" rIns="96635" bIns="48319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AT760 Global Carbon Cycle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790932E-9DD1-7D4F-BDB8-A1823C5ACA4F}" type="datetime1">
              <a:rPr lang="en-US" sz="1200"/>
              <a:pPr/>
              <a:t>12/5/13</a:t>
            </a:fld>
            <a:endParaRPr lang="en-US" sz="1200"/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Scott Denning CSU ATS</a:t>
            </a:r>
          </a:p>
        </p:txBody>
      </p:sp>
      <p:sp>
        <p:nvSpPr>
          <p:cNvPr id="430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837EF4F-B00F-0948-9272-64CB7C464BB9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430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974975" y="550863"/>
            <a:ext cx="3656013" cy="2741612"/>
          </a:xfrm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89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635" tIns="48319" rIns="96635" bIns="48319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3EE6B-3354-9C45-82BF-13507888BD36}" type="datetime1">
              <a:rPr lang="en-US"/>
              <a:pPr/>
              <a:t>12/5/13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D257CE-EAF7-F14B-B5E0-E07BECC7DF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0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DD9072-07B1-1D42-8B80-AE7940E7AEAC}" type="datetime1">
              <a:rPr lang="en-US"/>
              <a:pPr/>
              <a:t>12/5/13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432ED-2FD5-3C45-98C1-ABDDFA7D38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88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F2D59-E747-CD43-A464-9F24A8ACE2F9}" type="datetime1">
              <a:rPr lang="en-US"/>
              <a:pPr/>
              <a:t>12/5/13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35D09-3F9B-644E-B56E-C7E49481C9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24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AD68E7-1F8D-5841-B9AF-17AE8D519D0D}" type="datetime1">
              <a:rPr lang="en-US"/>
              <a:pPr/>
              <a:t>12/5/13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81F52-8993-6E4B-8A2D-362A1CEA61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99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A094DA-23E2-914B-ACE3-DA730169DEC4}" type="datetime1">
              <a:rPr lang="en-US"/>
              <a:pPr/>
              <a:t>12/5/13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E8AC41-DD74-654D-888B-98E406FC2A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7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C5BF1-ED2E-3B48-9872-AD007B5BF84C}" type="datetime1">
              <a:rPr lang="en-US"/>
              <a:pPr/>
              <a:t>12/5/13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688F7E-B87D-2549-A0A9-F6ABD83739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6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87463-CA6B-514D-A318-86799BE89734}" type="datetime1">
              <a:rPr lang="en-US"/>
              <a:pPr/>
              <a:t>12/5/13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833D74-F070-6746-95EE-9405DE12CF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431E7-EEBC-6446-9DC0-095CA7C73087}" type="datetime1">
              <a:rPr lang="en-US"/>
              <a:pPr/>
              <a:t>12/5/13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764941-6E51-9C4F-9070-312A6EEB59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7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0683C1-27E3-E945-B3D7-A3B88B2B009E}" type="datetime1">
              <a:rPr lang="en-US"/>
              <a:pPr/>
              <a:t>12/5/13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9A20AD-60E9-0744-B827-199451FE38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AFB01-4A9E-B942-B46E-CE513D78EAD9}" type="datetime1">
              <a:rPr lang="en-US"/>
              <a:pPr/>
              <a:t>12/5/13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11DC16-2088-0C45-A572-7C9A929E96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9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0DAFC-16E9-F948-98D4-D78EAFA971C1}" type="datetime1">
              <a:rPr lang="en-US"/>
              <a:pPr/>
              <a:t>12/5/13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B6863-056D-214F-93CF-86C81B8C19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29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075689-9E9F-0D47-A68C-F57EA4576F47}" type="datetime1">
              <a:rPr lang="en-US"/>
              <a:pPr/>
              <a:t>12/5/13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A5B676-46E6-074B-B57B-C3C466EF37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1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40A15F-BA6C-C944-9A73-6E73B5FC4C53}" type="datetime1">
              <a:rPr lang="en-US"/>
              <a:pPr/>
              <a:t>12/5/13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F29BDD-3B16-AE44-AD27-DC2A217542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07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582993C-C1D0-DC41-8495-18FB8FC9106A}" type="datetime1">
              <a:rPr lang="en-US"/>
              <a:pPr/>
              <a:t>12/5/13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F0765C-4D79-E843-9451-C839F13BBC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27.emf"/><Relationship Id="rId9" Type="http://schemas.openxmlformats.org/officeDocument/2006/relationships/oleObject" Target="../embeddings/oleObject28.bin"/><Relationship Id="rId10" Type="http://schemas.openxmlformats.org/officeDocument/2006/relationships/image" Target="../media/image2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3.bin"/><Relationship Id="rId12" Type="http://schemas.openxmlformats.org/officeDocument/2006/relationships/image" Target="../media/image20.emf"/><Relationship Id="rId13" Type="http://schemas.openxmlformats.org/officeDocument/2006/relationships/oleObject" Target="../embeddings/oleObject34.bin"/><Relationship Id="rId14" Type="http://schemas.openxmlformats.org/officeDocument/2006/relationships/image" Target="../media/image3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9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31.emf"/><Relationship Id="rId9" Type="http://schemas.openxmlformats.org/officeDocument/2006/relationships/oleObject" Target="../embeddings/oleObject32.bin"/><Relationship Id="rId10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35.emf"/><Relationship Id="rId7" Type="http://schemas.openxmlformats.org/officeDocument/2006/relationships/oleObject" Target="../embeddings/oleObject37.bin"/><Relationship Id="rId8" Type="http://schemas.openxmlformats.org/officeDocument/2006/relationships/image" Target="../media/image36.emf"/><Relationship Id="rId9" Type="http://schemas.openxmlformats.org/officeDocument/2006/relationships/oleObject" Target="../embeddings/oleObject38.bin"/><Relationship Id="rId10" Type="http://schemas.openxmlformats.org/officeDocument/2006/relationships/image" Target="../media/image3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37.e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38.emf"/><Relationship Id="rId7" Type="http://schemas.openxmlformats.org/officeDocument/2006/relationships/oleObject" Target="../embeddings/oleObject41.bin"/><Relationship Id="rId8" Type="http://schemas.openxmlformats.org/officeDocument/2006/relationships/image" Target="../media/image39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4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45.e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4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46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48.emf"/><Relationship Id="rId5" Type="http://schemas.openxmlformats.org/officeDocument/2006/relationships/oleObject" Target="../embeddings/oleObject48.bin"/><Relationship Id="rId6" Type="http://schemas.openxmlformats.org/officeDocument/2006/relationships/image" Target="../media/image49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1.jpeg"/><Relationship Id="rId3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.bin"/><Relationship Id="rId12" Type="http://schemas.openxmlformats.org/officeDocument/2006/relationships/image" Target="../media/image12.emf"/><Relationship Id="rId13" Type="http://schemas.openxmlformats.org/officeDocument/2006/relationships/oleObject" Target="../embeddings/oleObject13.bin"/><Relationship Id="rId14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0.e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1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23.emf"/><Relationship Id="rId9" Type="http://schemas.openxmlformats.org/officeDocument/2006/relationships/oleObject" Target="../embeddings/oleObject24.bin"/><Relationship Id="rId10" Type="http://schemas.openxmlformats.org/officeDocument/2006/relationships/image" Target="../media/image2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38200"/>
            <a:ext cx="9067800" cy="2362200"/>
          </a:xfrm>
        </p:spPr>
        <p:txBody>
          <a:bodyPr/>
          <a:lstStyle/>
          <a:p>
            <a:r>
              <a:rPr lang="en-US" sz="6600" dirty="0">
                <a:latin typeface="Comic Sans MS" charset="0"/>
                <a:ea typeface="ＭＳ Ｐゴシック" charset="0"/>
                <a:cs typeface="ＭＳ Ｐゴシック" charset="0"/>
              </a:rPr>
              <a:t>Inverse Modeling </a:t>
            </a:r>
            <a:r>
              <a:rPr lang="en-US" sz="6600" dirty="0" smtClean="0">
                <a:latin typeface="Comic Sans MS" charset="0"/>
                <a:ea typeface="ＭＳ Ｐゴシック" charset="0"/>
                <a:cs typeface="ＭＳ Ｐゴシック" charset="0"/>
              </a:rPr>
              <a:t/>
            </a:r>
            <a:br>
              <a:rPr lang="en-US" sz="6600" dirty="0" smtClean="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6600" dirty="0" smtClean="0">
                <a:latin typeface="Comic Sans MS" charset="0"/>
                <a:ea typeface="ＭＳ Ｐゴシック" charset="0"/>
                <a:cs typeface="ＭＳ Ｐゴシック" charset="0"/>
              </a:rPr>
              <a:t>of Surface </a:t>
            </a:r>
            <a:br>
              <a:rPr lang="en-US" sz="6600" dirty="0" smtClean="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6600" dirty="0" smtClean="0">
                <a:latin typeface="Comic Sans MS" charset="0"/>
                <a:ea typeface="ＭＳ Ｐゴシック" charset="0"/>
                <a:cs typeface="ＭＳ Ｐゴシック" charset="0"/>
              </a:rPr>
              <a:t>Carbon </a:t>
            </a:r>
            <a:r>
              <a:rPr lang="en-US" sz="6600" dirty="0">
                <a:latin typeface="Comic Sans MS" charset="0"/>
                <a:ea typeface="ＭＳ Ｐゴシック" charset="0"/>
                <a:cs typeface="ＭＳ Ｐゴシック" charset="0"/>
              </a:rPr>
              <a:t>Fluxes</a:t>
            </a:r>
          </a:p>
        </p:txBody>
      </p:sp>
      <p:sp>
        <p:nvSpPr>
          <p:cNvPr id="17411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Please read </a:t>
            </a:r>
            <a:r>
              <a:rPr lang="en-US" dirty="0" smtClean="0">
                <a:latin typeface="Comic Sans MS" charset="0"/>
                <a:ea typeface="ＭＳ Ｐゴシック" charset="0"/>
                <a:cs typeface="ＭＳ Ｐゴシック" charset="0"/>
              </a:rPr>
              <a:t>Peters et al (2007)</a:t>
            </a:r>
          </a:p>
          <a:p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a</a:t>
            </a:r>
            <a:r>
              <a:rPr lang="en-US" dirty="0" smtClean="0">
                <a:latin typeface="Comic Sans MS" charset="0"/>
                <a:ea typeface="ＭＳ Ｐゴシック" charset="0"/>
                <a:cs typeface="ＭＳ Ｐゴシック" charset="0"/>
              </a:rPr>
              <a:t>nd </a:t>
            </a:r>
          </a:p>
          <a:p>
            <a:r>
              <a:rPr lang="en-US" dirty="0" smtClean="0">
                <a:latin typeface="Comic Sans MS" charset="0"/>
                <a:ea typeface="ＭＳ Ｐゴシック" charset="0"/>
                <a:cs typeface="ＭＳ Ｐゴシック" charset="0"/>
              </a:rPr>
              <a:t>Explore the </a:t>
            </a:r>
            <a:r>
              <a:rPr lang="en-US" dirty="0" err="1" smtClean="0">
                <a:latin typeface="Comic Sans MS" charset="0"/>
                <a:ea typeface="ＭＳ Ｐゴシック" charset="0"/>
                <a:cs typeface="ＭＳ Ｐゴシック" charset="0"/>
              </a:rPr>
              <a:t>CarbonTracker</a:t>
            </a:r>
            <a:r>
              <a:rPr lang="en-US" dirty="0" smtClean="0">
                <a:latin typeface="Comic Sans MS" charset="0"/>
                <a:ea typeface="ＭＳ Ｐゴシック" charset="0"/>
                <a:cs typeface="ＭＳ Ｐゴシック" charset="0"/>
              </a:rPr>
              <a:t> website</a:t>
            </a:r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533400"/>
          </a:xfrm>
        </p:spPr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Linear Regression (again)</a:t>
            </a:r>
          </a:p>
        </p:txBody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3800" y="1219200"/>
            <a:ext cx="1447800" cy="4876800"/>
          </a:xfrm>
        </p:spPr>
        <p:txBody>
          <a:bodyPr/>
          <a:lstStyle/>
          <a:p>
            <a:endParaRPr lang="en-US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32" name="Rectangle 5"/>
          <p:cNvSpPr>
            <a:spLocks noChangeArrowheads="1"/>
          </p:cNvSpPr>
          <p:nvPr/>
        </p:nvSpPr>
        <p:spPr bwMode="auto">
          <a:xfrm>
            <a:off x="3814763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404813" y="1500188"/>
          <a:ext cx="164782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3" name="Equation" r:id="rId3" imgW="1346200" imgH="444500" progId="Equation.DSMT4">
                  <p:embed/>
                </p:oleObj>
              </mc:Choice>
              <mc:Fallback>
                <p:oleObj name="Equation" r:id="rId3" imgW="1346200" imgH="444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1500188"/>
                        <a:ext cx="1647825" cy="547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3" name="Rectangle 7"/>
          <p:cNvSpPr>
            <a:spLocks noChangeArrowheads="1"/>
          </p:cNvSpPr>
          <p:nvPr/>
        </p:nvSpPr>
        <p:spPr bwMode="auto">
          <a:xfrm>
            <a:off x="2919413" y="2495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2265363" y="1039813"/>
          <a:ext cx="3775075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4" name="Equation" r:id="rId5" imgW="3086100" imgH="1536700" progId="Equation.DSMT4">
                  <p:embed/>
                </p:oleObj>
              </mc:Choice>
              <mc:Fallback>
                <p:oleObj name="Equation" r:id="rId5" imgW="3086100" imgH="1536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363" y="1039813"/>
                        <a:ext cx="3775075" cy="187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4" name="Rectangle 9"/>
          <p:cNvSpPr>
            <a:spLocks noChangeArrowheads="1"/>
          </p:cNvSpPr>
          <p:nvPr/>
        </p:nvSpPr>
        <p:spPr bwMode="auto">
          <a:xfrm>
            <a:off x="3081338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3281363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677863" y="3667125"/>
          <a:ext cx="3140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5" name="Equation" r:id="rId7" imgW="2082800" imgH="342900" progId="Equation.DSMT4">
                  <p:embed/>
                </p:oleObj>
              </mc:Choice>
              <mc:Fallback>
                <p:oleObj name="Equation" r:id="rId7" imgW="2082800" imgH="342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3" y="3667125"/>
                        <a:ext cx="314007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2262188" y="5268913"/>
          <a:ext cx="3476625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6" name="Equation" r:id="rId9" imgW="1320800" imgH="431800" progId="Equation.DSMT4">
                  <p:embed/>
                </p:oleObj>
              </mc:Choice>
              <mc:Fallback>
                <p:oleObj name="Equation" r:id="rId9" imgW="1320800" imgH="431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188" y="5268913"/>
                        <a:ext cx="3476625" cy="1122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6" name="Text Box 13"/>
          <p:cNvSpPr txBox="1">
            <a:spLocks noChangeArrowheads="1"/>
          </p:cNvSpPr>
          <p:nvPr/>
        </p:nvSpPr>
        <p:spPr bwMode="auto">
          <a:xfrm>
            <a:off x="288925" y="4384675"/>
            <a:ext cx="71072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Take partial derivatives w.r.t. m, set to zero, solve for m.</a:t>
            </a:r>
          </a:p>
          <a:p>
            <a:endParaRPr lang="en-US"/>
          </a:p>
          <a:p>
            <a:r>
              <a:rPr lang="en-US"/>
              <a:t>The solution is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Matrix View of Linear Regression</a:t>
            </a:r>
          </a:p>
        </p:txBody>
      </p:sp>
      <p:sp>
        <p:nvSpPr>
          <p:cNvPr id="27657" name="Rectangle 5"/>
          <p:cNvSpPr>
            <a:spLocks noChangeArrowheads="1"/>
          </p:cNvSpPr>
          <p:nvPr/>
        </p:nvSpPr>
        <p:spPr bwMode="auto">
          <a:xfrm>
            <a:off x="382905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8" name="Rectangle 7"/>
          <p:cNvSpPr>
            <a:spLocks noChangeArrowheads="1"/>
          </p:cNvSpPr>
          <p:nvPr/>
        </p:nvSpPr>
        <p:spPr bwMode="auto">
          <a:xfrm>
            <a:off x="3767138" y="2681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660400" y="1960563"/>
          <a:ext cx="1355725" cy="138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9" name="Equation" r:id="rId3" imgW="1358900" imgH="1384300" progId="Equation.DSMT4">
                  <p:embed/>
                </p:oleObj>
              </mc:Choice>
              <mc:Fallback>
                <p:oleObj name="Equation" r:id="rId3" imgW="1358900" imgH="13843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1960563"/>
                        <a:ext cx="1355725" cy="1382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9" name="Rectangle 9"/>
          <p:cNvSpPr>
            <a:spLocks noChangeArrowheads="1"/>
          </p:cNvSpPr>
          <p:nvPr/>
        </p:nvSpPr>
        <p:spPr bwMode="auto">
          <a:xfrm>
            <a:off x="2557463" y="2686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685800" y="4114800"/>
          <a:ext cx="3417888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0" name="Equation" r:id="rId5" imgW="3416300" imgH="1181100" progId="Equation.DSMT4">
                  <p:embed/>
                </p:oleObj>
              </mc:Choice>
              <mc:Fallback>
                <p:oleObj name="Equation" r:id="rId5" imgW="3416300" imgH="1181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14800"/>
                        <a:ext cx="3417888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0" name="Rectangle 11"/>
          <p:cNvSpPr>
            <a:spLocks noChangeArrowheads="1"/>
          </p:cNvSpPr>
          <p:nvPr/>
        </p:nvSpPr>
        <p:spPr bwMode="auto">
          <a:xfrm>
            <a:off x="2862263" y="2681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5600700" y="3790950"/>
          <a:ext cx="2886075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1" name="Equation" r:id="rId7" imgW="2882900" imgH="1384300" progId="Equation.DSMT4">
                  <p:embed/>
                </p:oleObj>
              </mc:Choice>
              <mc:Fallback>
                <p:oleObj name="Equation" r:id="rId7" imgW="2882900" imgH="1384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700" y="3790950"/>
                        <a:ext cx="2886075" cy="138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3409950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3479800" y="5610225"/>
          <a:ext cx="33274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2" name="Equation" r:id="rId9" imgW="2159000" imgH="698500" progId="Equation.DSMT4">
                  <p:embed/>
                </p:oleObj>
              </mc:Choice>
              <mc:Fallback>
                <p:oleObj name="Equation" r:id="rId9" imgW="2159000" imgH="698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0" y="5610225"/>
                        <a:ext cx="3327400" cy="107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609600" y="1295400"/>
          <a:ext cx="10668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3" name="Equation" r:id="rId11" imgW="508176" imgH="216203" progId="Equation.DSMT4">
                  <p:embed/>
                </p:oleObj>
              </mc:Choice>
              <mc:Fallback>
                <p:oleObj name="Equation" r:id="rId11" imgW="508176" imgH="21620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95400"/>
                        <a:ext cx="10668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5029200" y="1828800"/>
          <a:ext cx="2057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4" name="Equation" r:id="rId13" imgW="1244997" imgH="381397" progId="Equation.DSMT4">
                  <p:embed/>
                </p:oleObj>
              </mc:Choice>
              <mc:Fallback>
                <p:oleObj name="Equation" r:id="rId13" imgW="1244997" imgH="381397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828800"/>
                        <a:ext cx="20574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2" name="Text Box 17"/>
          <p:cNvSpPr txBox="1">
            <a:spLocks noChangeArrowheads="1"/>
          </p:cNvSpPr>
          <p:nvPr/>
        </p:nvSpPr>
        <p:spPr bwMode="auto">
          <a:xfrm>
            <a:off x="5410200" y="13716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Solution</a:t>
            </a:r>
          </a:p>
        </p:txBody>
      </p:sp>
      <p:sp>
        <p:nvSpPr>
          <p:cNvPr id="27663" name="Line 18"/>
          <p:cNvSpPr>
            <a:spLocks noChangeShapeType="1"/>
          </p:cNvSpPr>
          <p:nvPr/>
        </p:nvSpPr>
        <p:spPr bwMode="auto">
          <a:xfrm flipH="1">
            <a:off x="685800" y="2438400"/>
            <a:ext cx="5105400" cy="205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Line 19"/>
          <p:cNvSpPr>
            <a:spLocks noChangeShapeType="1"/>
          </p:cNvSpPr>
          <p:nvPr/>
        </p:nvSpPr>
        <p:spPr bwMode="auto">
          <a:xfrm flipH="1">
            <a:off x="5562600" y="2438400"/>
            <a:ext cx="121920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Matrix View of Regression (cont</a:t>
            </a:r>
            <a:r>
              <a:rPr lang="ja-JP" altLang="en-US">
                <a:latin typeface="Comic Sans MS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d)</a:t>
            </a:r>
          </a:p>
        </p:txBody>
      </p:sp>
      <p:sp>
        <p:nvSpPr>
          <p:cNvPr id="28679" name="Text Box 5"/>
          <p:cNvSpPr txBox="1">
            <a:spLocks noChangeArrowheads="1"/>
          </p:cNvSpPr>
          <p:nvPr/>
        </p:nvSpPr>
        <p:spPr bwMode="auto">
          <a:xfrm>
            <a:off x="517525" y="1181100"/>
            <a:ext cx="3652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cs typeface="Times New Roman" charset="0"/>
              </a:rPr>
              <a:t>Perform the matrix inversion on </a:t>
            </a:r>
            <a:r>
              <a:rPr lang="en-US" sz="1800" i="1">
                <a:cs typeface="Times New Roman" charset="0"/>
              </a:rPr>
              <a:t>G</a:t>
            </a:r>
            <a:r>
              <a:rPr lang="en-US" sz="1800" i="1" baseline="30000">
                <a:cs typeface="Times New Roman" charset="0"/>
              </a:rPr>
              <a:t>T</a:t>
            </a:r>
            <a:r>
              <a:rPr lang="en-US" sz="1800" i="1">
                <a:cs typeface="Times New Roman" charset="0"/>
              </a:rPr>
              <a:t>G</a:t>
            </a:r>
            <a:r>
              <a:rPr lang="en-US" sz="1800">
                <a:cs typeface="Times New Roman" charset="0"/>
              </a:rPr>
              <a:t>:</a:t>
            </a:r>
            <a:endParaRPr lang="en-US" sz="1800">
              <a:ea typeface="Times New Roman" charset="0"/>
              <a:cs typeface="Times New Roman" charset="0"/>
            </a:endParaRPr>
          </a:p>
        </p:txBody>
      </p:sp>
      <p:sp>
        <p:nvSpPr>
          <p:cNvPr id="28680" name="Rectangle 7"/>
          <p:cNvSpPr>
            <a:spLocks noChangeArrowheads="1"/>
          </p:cNvSpPr>
          <p:nvPr/>
        </p:nvSpPr>
        <p:spPr bwMode="auto">
          <a:xfrm>
            <a:off x="3681413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400050" y="1657350"/>
          <a:ext cx="220027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1" name="Equation" r:id="rId3" imgW="2197496" imgH="698897" progId="Equation.DSMT4">
                  <p:embed/>
                </p:oleObj>
              </mc:Choice>
              <mc:Fallback>
                <p:oleObj name="Equation" r:id="rId3" imgW="2197496" imgH="698897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657350"/>
                        <a:ext cx="2200275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3638550" y="3143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5016500" y="1752600"/>
          <a:ext cx="1485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2" name="Equation" r:id="rId5" imgW="1486296" imgH="457597" progId="Equation.DSMT4">
                  <p:embed/>
                </p:oleObj>
              </mc:Choice>
              <mc:Fallback>
                <p:oleObj name="Equation" r:id="rId5" imgW="1486296" imgH="45759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1752600"/>
                        <a:ext cx="14859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2" name="Rectangle 11"/>
          <p:cNvSpPr>
            <a:spLocks noChangeArrowheads="1"/>
          </p:cNvSpPr>
          <p:nvPr/>
        </p:nvSpPr>
        <p:spPr bwMode="auto">
          <a:xfrm>
            <a:off x="3033713" y="2205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457200" y="2971800"/>
          <a:ext cx="3203575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3" name="Equation" r:id="rId7" imgW="3200796" imgH="2337196" progId="Equation.DSMT4">
                  <p:embed/>
                </p:oleObj>
              </mc:Choice>
              <mc:Fallback>
                <p:oleObj name="Equation" r:id="rId7" imgW="3200796" imgH="233719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71800"/>
                        <a:ext cx="3203575" cy="233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3376613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4433888" y="4465638"/>
          <a:ext cx="3627437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4" name="Equation" r:id="rId9" imgW="2273300" imgH="698500" progId="Equation.DSMT4">
                  <p:embed/>
                </p:oleObj>
              </mc:Choice>
              <mc:Fallback>
                <p:oleObj name="Equation" r:id="rId9" imgW="2273300" imgH="698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888" y="4465638"/>
                        <a:ext cx="3627437" cy="1108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4" name="Text Box 14"/>
          <p:cNvSpPr txBox="1">
            <a:spLocks noChangeArrowheads="1"/>
          </p:cNvSpPr>
          <p:nvPr/>
        </p:nvSpPr>
        <p:spPr bwMode="auto">
          <a:xfrm>
            <a:off x="5410200" y="1219200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cs typeface="Times New Roman" charset="0"/>
              </a:rPr>
              <a:t>Recall:</a:t>
            </a:r>
            <a:endParaRPr lang="en-US" sz="1800"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Matrix View of Regression (cont</a:t>
            </a:r>
            <a:r>
              <a:rPr lang="ja-JP" altLang="en-US">
                <a:latin typeface="Comic Sans MS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d)</a:t>
            </a: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3376613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700088" y="1417638"/>
          <a:ext cx="3627437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7" name="Equation" r:id="rId3" imgW="2273300" imgH="698500" progId="Equation.DSMT4">
                  <p:embed/>
                </p:oleObj>
              </mc:Choice>
              <mc:Fallback>
                <p:oleObj name="Equation" r:id="rId3" imgW="2273300" imgH="698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1417638"/>
                        <a:ext cx="3627437" cy="1108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395663" y="2667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549275" y="3360738"/>
          <a:ext cx="2940050" cy="210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8" name="Equation" r:id="rId5" imgW="2108200" imgH="1511300" progId="Equation.DSMT4">
                  <p:embed/>
                </p:oleObj>
              </mc:Choice>
              <mc:Fallback>
                <p:oleObj name="Equation" r:id="rId5" imgW="2108200" imgH="151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3360738"/>
                        <a:ext cx="2940050" cy="210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4" name="Rectangle 9"/>
          <p:cNvSpPr>
            <a:spLocks noChangeArrowheads="1"/>
          </p:cNvSpPr>
          <p:nvPr/>
        </p:nvSpPr>
        <p:spPr bwMode="auto">
          <a:xfrm>
            <a:off x="3486150" y="2652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4595813" y="3268663"/>
          <a:ext cx="3000375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9" name="Equation" r:id="rId7" imgW="1943100" imgH="1460500" progId="Equation.DSMT4">
                  <p:embed/>
                </p:oleObj>
              </mc:Choice>
              <mc:Fallback>
                <p:oleObj name="Equation" r:id="rId7" imgW="1943100" imgH="1460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813" y="3268663"/>
                        <a:ext cx="3000375" cy="226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21688" cy="808038"/>
          </a:xfrm>
        </p:spPr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TransCom Inversion Intercomparison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4419600"/>
            <a:ext cx="8083550" cy="2155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>
                <a:latin typeface="Comic Sans MS" charset="0"/>
                <a:ea typeface="ＭＳ Ｐゴシック" charset="0"/>
                <a:cs typeface="ＭＳ Ｐゴシック" charset="0"/>
              </a:rPr>
              <a:t>Discretize world into </a:t>
            </a:r>
            <a:r>
              <a:rPr lang="en-US" sz="2000" b="1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11 land regions</a:t>
            </a:r>
            <a:r>
              <a:rPr lang="en-US" sz="2000" b="1">
                <a:latin typeface="Comic Sans MS" charset="0"/>
                <a:ea typeface="ＭＳ Ｐゴシック" charset="0"/>
                <a:cs typeface="ＭＳ Ｐゴシック" charset="0"/>
              </a:rPr>
              <a:t> (by vegetation type) and </a:t>
            </a:r>
            <a:r>
              <a:rPr lang="en-US" sz="2000" b="1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11 ocean regions</a:t>
            </a:r>
            <a:r>
              <a:rPr lang="en-US" sz="2000" b="1">
                <a:latin typeface="Comic Sans MS" charset="0"/>
                <a:ea typeface="ＭＳ Ｐゴシック" charset="0"/>
                <a:cs typeface="ＭＳ Ｐゴシック" charset="0"/>
              </a:rPr>
              <a:t> (by circulation features)</a:t>
            </a:r>
          </a:p>
          <a:p>
            <a:pPr>
              <a:lnSpc>
                <a:spcPct val="90000"/>
              </a:lnSpc>
            </a:pPr>
            <a:r>
              <a:rPr lang="en-US" sz="2000" b="1">
                <a:latin typeface="Comic Sans MS" charset="0"/>
                <a:ea typeface="ＭＳ Ｐゴシック" charset="0"/>
                <a:cs typeface="ＭＳ Ｐゴシック" charset="0"/>
              </a:rPr>
              <a:t>Release tracer with </a:t>
            </a:r>
            <a:r>
              <a:rPr lang="en-US" sz="2000" b="1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unit flux</a:t>
            </a:r>
            <a:r>
              <a:rPr lang="en-US" sz="2000" b="1">
                <a:latin typeface="Comic Sans MS" charset="0"/>
                <a:ea typeface="ＭＳ Ｐゴシック" charset="0"/>
                <a:cs typeface="ＭＳ Ｐゴシック" charset="0"/>
              </a:rPr>
              <a:t> from each region during each month into a set of 16 different transport models</a:t>
            </a:r>
          </a:p>
          <a:p>
            <a:pPr>
              <a:lnSpc>
                <a:spcPct val="90000"/>
              </a:lnSpc>
            </a:pPr>
            <a:r>
              <a:rPr lang="en-US" sz="2000" b="1">
                <a:latin typeface="Comic Sans MS" charset="0"/>
                <a:ea typeface="ＭＳ Ｐゴシック" charset="0"/>
                <a:cs typeface="ＭＳ Ｐゴシック" charset="0"/>
              </a:rPr>
              <a:t>Produce </a:t>
            </a:r>
            <a:r>
              <a:rPr lang="en-US" sz="2000" b="1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timeseries of tracer concentrations</a:t>
            </a:r>
            <a:r>
              <a:rPr lang="en-US" sz="2000" b="1">
                <a:latin typeface="Comic Sans MS" charset="0"/>
                <a:ea typeface="ＭＳ Ｐゴシック" charset="0"/>
                <a:cs typeface="ＭＳ Ｐゴシック" charset="0"/>
              </a:rPr>
              <a:t> at each observing station for 3 simulated years </a:t>
            </a:r>
          </a:p>
        </p:txBody>
      </p:sp>
      <p:pic>
        <p:nvPicPr>
          <p:cNvPr id="32772" name="Picture 4" descr="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49300"/>
            <a:ext cx="70104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1138"/>
            <a:ext cx="8534400" cy="585787"/>
          </a:xfrm>
        </p:spPr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Synthesis Inversion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3810000" cy="2743200"/>
          </a:xfrm>
        </p:spPr>
        <p:txBody>
          <a:bodyPr/>
          <a:lstStyle/>
          <a:p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Decompose total emissions into </a:t>
            </a:r>
            <a:r>
              <a:rPr lang="en-US" sz="2000" b="1" i="1">
                <a:latin typeface="Comic Sans MS" charset="0"/>
                <a:ea typeface="ＭＳ Ｐゴシック" charset="0"/>
                <a:cs typeface="ＭＳ Ｐゴシック" charset="0"/>
              </a:rPr>
              <a:t>M</a:t>
            </a:r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  </a:t>
            </a:r>
            <a:r>
              <a:rPr lang="ja-JP" altLang="en-US" sz="2000">
                <a:latin typeface="Comic Sans M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basis functions</a:t>
            </a:r>
            <a:r>
              <a:rPr lang="ja-JP" altLang="en-US" sz="2000">
                <a:latin typeface="Comic Sans MS" charset="0"/>
                <a:ea typeface="ＭＳ Ｐゴシック" charset="0"/>
                <a:cs typeface="ＭＳ Ｐゴシック" charset="0"/>
              </a:rPr>
              <a:t>”</a:t>
            </a:r>
            <a:endParaRPr lang="en-US" sz="2000">
              <a:latin typeface="Comic Sans MS" charset="0"/>
              <a:ea typeface="ＭＳ Ｐゴシック" charset="0"/>
              <a:cs typeface="ＭＳ Ｐゴシック" charset="0"/>
            </a:endParaRPr>
          </a:p>
          <a:p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Use atmospheric transport model to generate </a:t>
            </a:r>
            <a:r>
              <a:rPr lang="en-US" sz="2000" b="1" i="1">
                <a:latin typeface="Comic Sans MS" charset="0"/>
                <a:ea typeface="ＭＳ Ｐゴシック" charset="0"/>
                <a:cs typeface="ＭＳ Ｐゴシック" charset="0"/>
              </a:rPr>
              <a:t>G</a:t>
            </a:r>
          </a:p>
          <a:p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Observe </a:t>
            </a:r>
            <a:r>
              <a:rPr lang="en-US" sz="2000" b="1" i="1">
                <a:latin typeface="Comic Sans MS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000" b="1" i="1">
                <a:latin typeface="Comic Sans MS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 locations</a:t>
            </a:r>
          </a:p>
          <a:p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Invert </a:t>
            </a:r>
            <a:r>
              <a:rPr lang="en-US" sz="2000" b="1" i="1">
                <a:latin typeface="Comic Sans MS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 to find </a:t>
            </a:r>
            <a:r>
              <a:rPr lang="en-US" sz="2000" b="1" i="1">
                <a:latin typeface="Comic Sans MS" charset="0"/>
                <a:ea typeface="ＭＳ Ｐゴシック" charset="0"/>
                <a:cs typeface="ＭＳ Ｐゴシック" charset="0"/>
              </a:rPr>
              <a:t>m</a:t>
            </a: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3090863" y="2686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4775200" y="1498600"/>
          <a:ext cx="3554413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9" name="Equation" r:id="rId3" imgW="2654300" imgH="1181100" progId="Equation.DSMT4">
                  <p:embed/>
                </p:oleObj>
              </mc:Choice>
              <mc:Fallback>
                <p:oleObj name="Equation" r:id="rId3" imgW="2654300" imgH="1181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200" y="1498600"/>
                        <a:ext cx="3554413" cy="157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4114800" y="3886200"/>
            <a:ext cx="72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i="1"/>
              <a:t>data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791200" y="3886200"/>
            <a:ext cx="133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i="1"/>
              <a:t>transport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7848600" y="3962400"/>
            <a:ext cx="94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i="1"/>
              <a:t>fluxes</a:t>
            </a: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V="1">
            <a:off x="4572000" y="3352800"/>
            <a:ext cx="2286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V="1">
            <a:off x="6324600" y="3352800"/>
            <a:ext cx="2286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H="1" flipV="1">
            <a:off x="8153400" y="3276600"/>
            <a:ext cx="2286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2971800" y="4600575"/>
            <a:ext cx="5559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d</a:t>
            </a:r>
            <a:r>
              <a:rPr lang="en-US" baseline="-25000"/>
              <a:t>1</a:t>
            </a:r>
            <a:r>
              <a:rPr lang="en-US"/>
              <a:t> = G</a:t>
            </a:r>
            <a:r>
              <a:rPr lang="en-US" baseline="-25000"/>
              <a:t>11</a:t>
            </a:r>
            <a:r>
              <a:rPr lang="en-US"/>
              <a:t> m</a:t>
            </a:r>
            <a:r>
              <a:rPr lang="en-US" baseline="-25000"/>
              <a:t>1</a:t>
            </a:r>
            <a:r>
              <a:rPr lang="en-US"/>
              <a:t>   +   G</a:t>
            </a:r>
            <a:r>
              <a:rPr lang="en-US" baseline="-25000"/>
              <a:t>12</a:t>
            </a:r>
            <a:r>
              <a:rPr lang="en-US"/>
              <a:t> m</a:t>
            </a:r>
            <a:r>
              <a:rPr lang="en-US" baseline="-25000"/>
              <a:t>2</a:t>
            </a:r>
            <a:r>
              <a:rPr lang="en-US"/>
              <a:t>   +   …   +   G</a:t>
            </a:r>
            <a:r>
              <a:rPr lang="en-US" baseline="-25000"/>
              <a:t>1N</a:t>
            </a:r>
            <a:r>
              <a:rPr lang="en-US"/>
              <a:t> m</a:t>
            </a:r>
            <a:r>
              <a:rPr lang="en-US" baseline="-25000"/>
              <a:t>N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381000" y="5514975"/>
            <a:ext cx="262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0000"/>
                </a:solidFill>
              </a:rPr>
              <a:t>CO</a:t>
            </a:r>
            <a:r>
              <a:rPr lang="en-US" sz="1800" baseline="-25000">
                <a:solidFill>
                  <a:srgbClr val="FF0000"/>
                </a:solidFill>
              </a:rPr>
              <a:t>2</a:t>
            </a:r>
            <a:r>
              <a:rPr lang="en-US" sz="1800"/>
              <a:t> sampled at </a:t>
            </a:r>
            <a:r>
              <a:rPr lang="en-US" sz="1800" b="1"/>
              <a:t>location 1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6629400" y="5514975"/>
            <a:ext cx="2165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Strength of </a:t>
            </a:r>
            <a:r>
              <a:rPr lang="en-US" sz="1800">
                <a:solidFill>
                  <a:srgbClr val="FF0000"/>
                </a:solidFill>
              </a:rPr>
              <a:t>emissions</a:t>
            </a:r>
          </a:p>
          <a:p>
            <a:r>
              <a:rPr lang="en-US" sz="1800"/>
              <a:t>of </a:t>
            </a:r>
            <a:r>
              <a:rPr lang="en-US" sz="1800" b="1"/>
              <a:t>type 2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3581400" y="5514975"/>
            <a:ext cx="23304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0000"/>
                </a:solidFill>
              </a:rPr>
              <a:t>partial derivative</a:t>
            </a:r>
            <a:r>
              <a:rPr lang="en-US" sz="1800"/>
              <a:t> of </a:t>
            </a:r>
          </a:p>
          <a:p>
            <a:r>
              <a:rPr lang="en-US" sz="1800"/>
              <a:t>CO</a:t>
            </a:r>
            <a:r>
              <a:rPr lang="en-US" sz="1800" baseline="-25000"/>
              <a:t>2</a:t>
            </a:r>
            <a:r>
              <a:rPr lang="en-US" sz="1800"/>
              <a:t> at </a:t>
            </a:r>
            <a:r>
              <a:rPr lang="en-US" sz="1800" b="1"/>
              <a:t>location 1</a:t>
            </a:r>
            <a:r>
              <a:rPr lang="en-US" sz="1800"/>
              <a:t> with </a:t>
            </a:r>
          </a:p>
          <a:p>
            <a:r>
              <a:rPr lang="en-US" sz="1800"/>
              <a:t>respect to emissions of </a:t>
            </a:r>
            <a:br>
              <a:rPr lang="en-US" sz="1800"/>
            </a:br>
            <a:r>
              <a:rPr lang="en-US" sz="1800" b="1"/>
              <a:t>type 2</a:t>
            </a:r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 flipV="1">
            <a:off x="1752600" y="4981575"/>
            <a:ext cx="1219200" cy="609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 flipV="1">
            <a:off x="4419600" y="4981575"/>
            <a:ext cx="6858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 flipH="1" flipV="1">
            <a:off x="5943600" y="5057775"/>
            <a:ext cx="6858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Near-Collinearity of Basis Vectors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763000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533400"/>
          </a:xfrm>
        </p:spPr>
        <p:txBody>
          <a:bodyPr/>
          <a:lstStyle/>
          <a:p>
            <a:r>
              <a:rPr lang="ja-JP" altLang="en-US">
                <a:latin typeface="Comic Sans MS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Dipoles</a:t>
            </a:r>
            <a:r>
              <a:rPr lang="ja-JP" altLang="en-US">
                <a:latin typeface="Comic Sans MS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33450"/>
            <a:ext cx="65532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Comic Sans MS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Best Fit</a:t>
            </a:r>
            <a:r>
              <a:rPr lang="ja-JP" altLang="en-US">
                <a:latin typeface="Comic Sans MS" charset="0"/>
                <a:ea typeface="ＭＳ Ｐゴシック" charset="0"/>
                <a:cs typeface="ＭＳ Ｐゴシック" charset="0"/>
              </a:rPr>
              <a:t>”</a:t>
            </a: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 Inverse Results </a:t>
            </a:r>
          </a:p>
        </p:txBody>
      </p:sp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4897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81000" y="990600"/>
            <a:ext cx="2514600" cy="1295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3810000" y="2057400"/>
            <a:ext cx="2133600" cy="1219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685800"/>
          </a:xfrm>
        </p:spPr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Rubber Bands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19200" y="4419600"/>
            <a:ext cx="7162800" cy="2133600"/>
          </a:xfrm>
        </p:spPr>
        <p:txBody>
          <a:bodyPr/>
          <a:lstStyle/>
          <a:p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Inversion seeks a </a:t>
            </a:r>
            <a:r>
              <a:rPr lang="en-US"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compromise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 between detailed reproduction of the </a:t>
            </a:r>
            <a:r>
              <a:rPr lang="en-US"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data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 and fidelity to what we think we know about </a:t>
            </a:r>
            <a:r>
              <a:rPr lang="en-US"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fluxes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The elasticity of these two </a:t>
            </a:r>
            <a:r>
              <a:rPr lang="ja-JP" altLang="en-US" sz="2400">
                <a:latin typeface="Comic Sans M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rubber bands</a:t>
            </a:r>
            <a:r>
              <a:rPr lang="ja-JP" altLang="en-US" sz="2400">
                <a:latin typeface="Comic Sans MS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 is adjustable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04800" y="1143000"/>
            <a:ext cx="2514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b="1" i="1">
                <a:solidFill>
                  <a:srgbClr val="FF0000"/>
                </a:solidFill>
              </a:rPr>
              <a:t>Prior estimates of regional fluxes</a:t>
            </a:r>
          </a:p>
        </p:txBody>
      </p:sp>
      <p:grpSp>
        <p:nvGrpSpPr>
          <p:cNvPr id="38919" name="Group 7"/>
          <p:cNvGrpSpPr>
            <a:grpSpLocks/>
          </p:cNvGrpSpPr>
          <p:nvPr/>
        </p:nvGrpSpPr>
        <p:grpSpPr bwMode="auto">
          <a:xfrm>
            <a:off x="6705600" y="3124200"/>
            <a:ext cx="2133600" cy="1219200"/>
            <a:chOff x="4080" y="672"/>
            <a:chExt cx="1344" cy="768"/>
          </a:xfrm>
        </p:grpSpPr>
        <p:sp>
          <p:nvSpPr>
            <p:cNvPr id="86024" name="Rectangle 8"/>
            <p:cNvSpPr>
              <a:spLocks noChangeArrowheads="1"/>
            </p:cNvSpPr>
            <p:nvPr/>
          </p:nvSpPr>
          <p:spPr bwMode="auto">
            <a:xfrm>
              <a:off x="4080" y="672"/>
              <a:ext cx="1344" cy="76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4" name="Text Box 9"/>
            <p:cNvSpPr txBox="1">
              <a:spLocks noChangeArrowheads="1"/>
            </p:cNvSpPr>
            <p:nvPr/>
          </p:nvSpPr>
          <p:spPr bwMode="auto">
            <a:xfrm>
              <a:off x="4080" y="768"/>
              <a:ext cx="124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1" i="1">
                  <a:solidFill>
                    <a:schemeClr val="accent2"/>
                  </a:solidFill>
                </a:rPr>
                <a:t>Observational Data</a:t>
              </a:r>
            </a:p>
          </p:txBody>
        </p:sp>
      </p:grpSp>
      <p:sp>
        <p:nvSpPr>
          <p:cNvPr id="38920" name="Text Box 10"/>
          <p:cNvSpPr txBox="1">
            <a:spLocks noChangeArrowheads="1"/>
          </p:cNvSpPr>
          <p:nvPr/>
        </p:nvSpPr>
        <p:spPr bwMode="auto">
          <a:xfrm>
            <a:off x="3886200" y="2057400"/>
            <a:ext cx="2209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i="1">
                <a:solidFill>
                  <a:srgbClr val="FF0000"/>
                </a:solidFill>
              </a:rPr>
              <a:t>Solution:</a:t>
            </a:r>
            <a:r>
              <a:rPr lang="en-US" i="1">
                <a:solidFill>
                  <a:srgbClr val="FF0000"/>
                </a:solidFill>
              </a:rPr>
              <a:t/>
            </a:r>
            <a:br>
              <a:rPr lang="en-US" i="1">
                <a:solidFill>
                  <a:srgbClr val="FF0000"/>
                </a:solidFill>
              </a:rPr>
            </a:br>
            <a:r>
              <a:rPr lang="en-US" i="1">
                <a:solidFill>
                  <a:srgbClr val="FF0000"/>
                </a:solidFill>
              </a:rPr>
              <a:t>Fluxes, Concentrations</a:t>
            </a:r>
          </a:p>
        </p:txBody>
      </p:sp>
      <p:sp>
        <p:nvSpPr>
          <p:cNvPr id="38921" name="Oval 11"/>
          <p:cNvSpPr>
            <a:spLocks noChangeArrowheads="1"/>
          </p:cNvSpPr>
          <p:nvPr/>
        </p:nvSpPr>
        <p:spPr bwMode="auto">
          <a:xfrm rot="1733798">
            <a:off x="2590800" y="2057400"/>
            <a:ext cx="1454150" cy="457200"/>
          </a:xfrm>
          <a:prstGeom prst="ellipse">
            <a:avLst/>
          </a:prstGeom>
          <a:noFill/>
          <a:ln w="127000">
            <a:pattFill prst="trellis">
              <a:fgClr>
                <a:srgbClr val="FF99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Oval 12"/>
          <p:cNvSpPr>
            <a:spLocks noChangeArrowheads="1"/>
          </p:cNvSpPr>
          <p:nvPr/>
        </p:nvSpPr>
        <p:spPr bwMode="auto">
          <a:xfrm rot="1654572">
            <a:off x="5711825" y="3265488"/>
            <a:ext cx="1074738" cy="457200"/>
          </a:xfrm>
          <a:prstGeom prst="ellipse">
            <a:avLst/>
          </a:prstGeom>
          <a:noFill/>
          <a:ln w="127000">
            <a:pattFill prst="trellis">
              <a:fgClr>
                <a:srgbClr val="FF99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Consider Linear Regression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Given </a:t>
            </a:r>
            <a:r>
              <a:rPr lang="en-US" b="1" i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measurements </a:t>
            </a:r>
            <a:r>
              <a:rPr lang="en-US" b="1" i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y</a:t>
            </a:r>
            <a:r>
              <a:rPr lang="en-US" b="1" i="1" baseline="-250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 for different values of the independent variable </a:t>
            </a:r>
            <a:r>
              <a:rPr lang="en-US" b="1" i="1">
                <a:latin typeface="Times New Roman" charset="0"/>
                <a:ea typeface="ＭＳ Ｐゴシック" charset="0"/>
                <a:cs typeface="ＭＳ Ｐゴシック" charset="0"/>
              </a:rPr>
              <a:t>x</a:t>
            </a:r>
            <a:r>
              <a:rPr lang="en-US" b="1" i="1" baseline="-25000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, </a:t>
            </a:r>
            <a:r>
              <a:rPr lang="en-US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find a slope (</a:t>
            </a:r>
            <a:r>
              <a:rPr lang="en-US" b="1" i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</a:t>
            </a:r>
            <a:r>
              <a:rPr lang="en-US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 and intercept (</a:t>
            </a:r>
            <a:r>
              <a:rPr lang="en-US" b="1" i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</a:t>
            </a:r>
            <a:r>
              <a:rPr lang="en-US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 that describe the </a:t>
            </a:r>
            <a:r>
              <a:rPr lang="ja-JP" altLang="en-US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best</a:t>
            </a:r>
            <a:r>
              <a:rPr lang="ja-JP" altLang="en-US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”</a:t>
            </a:r>
            <a:r>
              <a:rPr lang="en-US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line</a:t>
            </a: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 through the observations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mic Sans MS" charset="0"/>
                <a:ea typeface="ＭＳ Ｐゴシック" charset="0"/>
              </a:rPr>
              <a:t>Why a line?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mic Sans MS" charset="0"/>
                <a:ea typeface="ＭＳ Ｐゴシック" charset="0"/>
              </a:rPr>
              <a:t>What do we mean by </a:t>
            </a:r>
            <a:r>
              <a:rPr lang="ja-JP" altLang="en-US">
                <a:latin typeface="Comic Sans MS" charset="0"/>
                <a:ea typeface="ＭＳ Ｐゴシック" charset="0"/>
              </a:rPr>
              <a:t>“</a:t>
            </a:r>
            <a:r>
              <a:rPr lang="en-US">
                <a:latin typeface="Comic Sans MS" charset="0"/>
                <a:ea typeface="ＭＳ Ｐゴシック" charset="0"/>
              </a:rPr>
              <a:t>best</a:t>
            </a:r>
            <a:r>
              <a:rPr lang="ja-JP" altLang="en-US">
                <a:latin typeface="Comic Sans MS" charset="0"/>
                <a:ea typeface="ＭＳ Ｐゴシック" charset="0"/>
              </a:rPr>
              <a:t>”</a:t>
            </a:r>
            <a:endParaRPr lang="en-US">
              <a:latin typeface="Comic Sans MS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>
                <a:latin typeface="Comic Sans MS" charset="0"/>
                <a:ea typeface="ＭＳ Ｐゴシック" charset="0"/>
              </a:rPr>
              <a:t>How do we find </a:t>
            </a:r>
            <a:r>
              <a:rPr lang="en-US" b="1" i="1">
                <a:latin typeface="Times New Roman" charset="0"/>
                <a:ea typeface="ＭＳ Ｐゴシック" charset="0"/>
              </a:rPr>
              <a:t>m</a:t>
            </a:r>
            <a:r>
              <a:rPr lang="en-US">
                <a:latin typeface="Comic Sans MS" charset="0"/>
                <a:ea typeface="ＭＳ Ｐゴシック" charset="0"/>
              </a:rPr>
              <a:t> and </a:t>
            </a:r>
            <a:r>
              <a:rPr lang="en-US" b="1" i="1">
                <a:latin typeface="Times New Roman" charset="0"/>
                <a:ea typeface="ＭＳ Ｐゴシック" charset="0"/>
              </a:rPr>
              <a:t>b</a:t>
            </a:r>
            <a:r>
              <a:rPr lang="en-US">
                <a:latin typeface="Comic Sans MS" charset="0"/>
                <a:ea typeface="ＭＳ Ｐゴシック" charset="0"/>
              </a:rPr>
              <a:t>?</a:t>
            </a:r>
          </a:p>
          <a:p>
            <a:pPr>
              <a:lnSpc>
                <a:spcPct val="90000"/>
              </a:lnSpc>
            </a:pP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Compare predicted values to observations, and find </a:t>
            </a:r>
            <a:r>
              <a:rPr lang="en-US" b="1" i="1">
                <a:latin typeface="Times New Roman" charset="0"/>
                <a:ea typeface="ＭＳ Ｐゴシック" charset="0"/>
                <a:cs typeface="ＭＳ Ｐゴシック" charset="0"/>
              </a:rPr>
              <a:t>m</a:t>
            </a: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b="1" i="1">
                <a:latin typeface="Times New Roman" charset="0"/>
                <a:ea typeface="ＭＳ Ｐゴシック" charset="0"/>
                <a:cs typeface="ＭＳ Ｐゴシック" charset="0"/>
              </a:rPr>
              <a:t>b</a:t>
            </a: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 that </a:t>
            </a:r>
            <a:r>
              <a:rPr lang="en-US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fit best</a:t>
            </a:r>
          </a:p>
          <a:p>
            <a:pPr>
              <a:lnSpc>
                <a:spcPct val="90000"/>
              </a:lnSpc>
            </a:pP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Define a </a:t>
            </a:r>
            <a:r>
              <a:rPr lang="en-US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total error</a:t>
            </a: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 (difference between model and observations) and </a:t>
            </a:r>
            <a:r>
              <a:rPr lang="en-US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minimize</a:t>
            </a: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 it!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/>
          <p:cNvSpPr>
            <a:spLocks noChangeArrowheads="1"/>
          </p:cNvSpPr>
          <p:nvPr/>
        </p:nvSpPr>
        <p:spPr bwMode="auto">
          <a:xfrm>
            <a:off x="2971800" y="3581400"/>
            <a:ext cx="4953000" cy="762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4925">
            <a:solidFill>
              <a:schemeClr val="tx1"/>
            </a:solidFill>
            <a:round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>
                <a:latin typeface="Verdana" charset="0"/>
              </a:rPr>
              <a:t>MODEL</a:t>
            </a:r>
            <a:endParaRPr lang="en-US" sz="2800"/>
          </a:p>
        </p:txBody>
      </p:sp>
      <p:sp>
        <p:nvSpPr>
          <p:cNvPr id="67587" name="AutoShape 3"/>
          <p:cNvSpPr>
            <a:spLocks noChangeArrowheads="1"/>
          </p:cNvSpPr>
          <p:nvPr/>
        </p:nvSpPr>
        <p:spPr bwMode="auto">
          <a:xfrm>
            <a:off x="2743200" y="1219200"/>
            <a:ext cx="2559050" cy="109696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b="1"/>
              <a:t>a priori</a:t>
            </a:r>
          </a:p>
          <a:p>
            <a:pPr algn="ctr"/>
            <a:r>
              <a:rPr lang="en-US" b="1"/>
              <a:t>emission</a:t>
            </a:r>
          </a:p>
          <a:p>
            <a:pPr algn="ctr"/>
            <a:endParaRPr lang="en-US"/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2590800" y="2133600"/>
            <a:ext cx="1828800" cy="381000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800" b="1"/>
              <a:t>uncertainty</a:t>
            </a:r>
            <a:endParaRPr lang="en-US"/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6477000" y="2667000"/>
            <a:ext cx="762000" cy="838200"/>
          </a:xfrm>
          <a:prstGeom prst="downArrow">
            <a:avLst>
              <a:gd name="adj1" fmla="val 50000"/>
              <a:gd name="adj2" fmla="val 27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AutoShape 6"/>
          <p:cNvSpPr>
            <a:spLocks noChangeArrowheads="1"/>
          </p:cNvSpPr>
          <p:nvPr/>
        </p:nvSpPr>
        <p:spPr bwMode="auto">
          <a:xfrm>
            <a:off x="3505200" y="2667000"/>
            <a:ext cx="762000" cy="838200"/>
          </a:xfrm>
          <a:prstGeom prst="downArrow">
            <a:avLst>
              <a:gd name="adj1" fmla="val 50000"/>
              <a:gd name="adj2" fmla="val 27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5181600" y="44958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AutoShape 8"/>
          <p:cNvSpPr>
            <a:spLocks noChangeArrowheads="1"/>
          </p:cNvSpPr>
          <p:nvPr/>
        </p:nvSpPr>
        <p:spPr bwMode="auto">
          <a:xfrm>
            <a:off x="5562600" y="1219200"/>
            <a:ext cx="2559050" cy="109696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b="1"/>
              <a:t>concentration</a:t>
            </a:r>
          </a:p>
          <a:p>
            <a:pPr algn="ctr"/>
            <a:r>
              <a:rPr lang="en-US" b="1"/>
              <a:t>data </a:t>
            </a:r>
          </a:p>
          <a:p>
            <a:pPr algn="ctr"/>
            <a:endParaRPr lang="en-US"/>
          </a:p>
        </p:txBody>
      </p:sp>
      <p:sp>
        <p:nvSpPr>
          <p:cNvPr id="67593" name="AutoShape 9"/>
          <p:cNvSpPr>
            <a:spLocks noChangeArrowheads="1"/>
          </p:cNvSpPr>
          <p:nvPr/>
        </p:nvSpPr>
        <p:spPr bwMode="auto">
          <a:xfrm>
            <a:off x="5410200" y="2057400"/>
            <a:ext cx="1828800" cy="381000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800" b="1"/>
              <a:t>uncertainty</a:t>
            </a:r>
            <a:endParaRPr lang="en-US"/>
          </a:p>
        </p:txBody>
      </p:sp>
      <p:sp>
        <p:nvSpPr>
          <p:cNvPr id="67594" name="AutoShape 10"/>
          <p:cNvSpPr>
            <a:spLocks noChangeArrowheads="1"/>
          </p:cNvSpPr>
          <p:nvPr/>
        </p:nvSpPr>
        <p:spPr bwMode="auto">
          <a:xfrm>
            <a:off x="4267200" y="5181600"/>
            <a:ext cx="2559050" cy="109696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b="1"/>
              <a:t>emission</a:t>
            </a:r>
          </a:p>
          <a:p>
            <a:pPr algn="ctr"/>
            <a:r>
              <a:rPr lang="en-US" b="1"/>
              <a:t>estimate </a:t>
            </a:r>
          </a:p>
          <a:p>
            <a:pPr algn="ctr"/>
            <a:endParaRPr lang="en-US"/>
          </a:p>
        </p:txBody>
      </p:sp>
      <p:sp>
        <p:nvSpPr>
          <p:cNvPr id="67595" name="AutoShape 11"/>
          <p:cNvSpPr>
            <a:spLocks noChangeArrowheads="1"/>
          </p:cNvSpPr>
          <p:nvPr/>
        </p:nvSpPr>
        <p:spPr bwMode="auto">
          <a:xfrm>
            <a:off x="4114800" y="6019800"/>
            <a:ext cx="1828800" cy="381000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800" b="1"/>
              <a:t>uncertainty</a:t>
            </a:r>
            <a:endParaRPr lang="en-US"/>
          </a:p>
        </p:txBody>
      </p:sp>
      <p:sp>
        <p:nvSpPr>
          <p:cNvPr id="67596" name="Rectangle 1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Bayesian Inversion Technique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/>
          <p:cNvSpPr>
            <a:spLocks noChangeArrowheads="1"/>
          </p:cNvSpPr>
          <p:nvPr/>
        </p:nvSpPr>
        <p:spPr bwMode="auto">
          <a:xfrm>
            <a:off x="2971800" y="3581400"/>
            <a:ext cx="4953000" cy="762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4925">
            <a:solidFill>
              <a:schemeClr val="tx1"/>
            </a:solidFill>
            <a:round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>
                <a:latin typeface="Verdana" charset="0"/>
              </a:rPr>
              <a:t>MODEL</a:t>
            </a:r>
            <a:endParaRPr lang="en-US" sz="2800"/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2743200" y="1219200"/>
            <a:ext cx="2559050" cy="109696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b="1"/>
              <a:t>a priori</a:t>
            </a:r>
          </a:p>
          <a:p>
            <a:pPr algn="ctr"/>
            <a:r>
              <a:rPr lang="en-US" b="1"/>
              <a:t>emission</a:t>
            </a:r>
          </a:p>
          <a:p>
            <a:pPr algn="ctr"/>
            <a:endParaRPr lang="en-US"/>
          </a:p>
        </p:txBody>
      </p:sp>
      <p:sp>
        <p:nvSpPr>
          <p:cNvPr id="70660" name="AutoShape 4"/>
          <p:cNvSpPr>
            <a:spLocks noChangeArrowheads="1"/>
          </p:cNvSpPr>
          <p:nvPr/>
        </p:nvSpPr>
        <p:spPr bwMode="auto">
          <a:xfrm>
            <a:off x="2590800" y="2133600"/>
            <a:ext cx="1828800" cy="381000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800" b="1"/>
              <a:t>uncertainty</a:t>
            </a:r>
            <a:endParaRPr lang="en-US"/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6477000" y="2667000"/>
            <a:ext cx="762000" cy="838200"/>
          </a:xfrm>
          <a:prstGeom prst="downArrow">
            <a:avLst>
              <a:gd name="adj1" fmla="val 50000"/>
              <a:gd name="adj2" fmla="val 27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2" name="AutoShape 6"/>
          <p:cNvSpPr>
            <a:spLocks noChangeArrowheads="1"/>
          </p:cNvSpPr>
          <p:nvPr/>
        </p:nvSpPr>
        <p:spPr bwMode="auto">
          <a:xfrm>
            <a:off x="3505200" y="2667000"/>
            <a:ext cx="762000" cy="838200"/>
          </a:xfrm>
          <a:prstGeom prst="downArrow">
            <a:avLst>
              <a:gd name="adj1" fmla="val 50000"/>
              <a:gd name="adj2" fmla="val 27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3" name="AutoShape 7"/>
          <p:cNvSpPr>
            <a:spLocks noChangeArrowheads="1"/>
          </p:cNvSpPr>
          <p:nvPr/>
        </p:nvSpPr>
        <p:spPr bwMode="auto">
          <a:xfrm>
            <a:off x="5181600" y="44958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AutoShape 8"/>
          <p:cNvSpPr>
            <a:spLocks noChangeArrowheads="1"/>
          </p:cNvSpPr>
          <p:nvPr/>
        </p:nvSpPr>
        <p:spPr bwMode="auto">
          <a:xfrm>
            <a:off x="304800" y="3124200"/>
            <a:ext cx="1676400" cy="1295400"/>
          </a:xfrm>
          <a:prstGeom prst="cloudCallout">
            <a:avLst>
              <a:gd name="adj1" fmla="val 67616"/>
              <a:gd name="adj2" fmla="val 69486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 </a:t>
            </a:r>
            <a:r>
              <a:rPr lang="en-US" sz="2000" b="1"/>
              <a:t>uncertainty</a:t>
            </a:r>
          </a:p>
          <a:p>
            <a:pPr algn="ctr"/>
            <a:r>
              <a:rPr lang="en-US" sz="2000" b="1"/>
              <a:t>reduction</a:t>
            </a:r>
            <a:endParaRPr lang="en-US"/>
          </a:p>
        </p:txBody>
      </p:sp>
      <p:cxnSp>
        <p:nvCxnSpPr>
          <p:cNvPr id="41993" name="AutoShape 9"/>
          <p:cNvCxnSpPr>
            <a:cxnSpLocks noChangeShapeType="1"/>
            <a:stCxn id="70660" idx="1"/>
            <a:endCxn id="70669" idx="1"/>
          </p:cNvCxnSpPr>
          <p:nvPr/>
        </p:nvCxnSpPr>
        <p:spPr bwMode="auto">
          <a:xfrm rot="10800000" flipH="1" flipV="1">
            <a:off x="2590800" y="2324100"/>
            <a:ext cx="1524000" cy="3886200"/>
          </a:xfrm>
          <a:prstGeom prst="bentConnector3">
            <a:avLst>
              <a:gd name="adj1" fmla="val -15000"/>
            </a:avLst>
          </a:prstGeom>
          <a:noFill/>
          <a:ln w="635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66" name="AutoShape 10"/>
          <p:cNvSpPr>
            <a:spLocks noChangeArrowheads="1"/>
          </p:cNvSpPr>
          <p:nvPr/>
        </p:nvSpPr>
        <p:spPr bwMode="auto">
          <a:xfrm>
            <a:off x="5562600" y="1219200"/>
            <a:ext cx="2559050" cy="109696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b="1"/>
              <a:t>concentration</a:t>
            </a:r>
          </a:p>
          <a:p>
            <a:pPr algn="ctr"/>
            <a:r>
              <a:rPr lang="en-US" b="1"/>
              <a:t>data </a:t>
            </a:r>
          </a:p>
          <a:p>
            <a:pPr algn="ctr"/>
            <a:endParaRPr lang="en-US"/>
          </a:p>
        </p:txBody>
      </p:sp>
      <p:sp>
        <p:nvSpPr>
          <p:cNvPr id="70667" name="AutoShape 11"/>
          <p:cNvSpPr>
            <a:spLocks noChangeArrowheads="1"/>
          </p:cNvSpPr>
          <p:nvPr/>
        </p:nvSpPr>
        <p:spPr bwMode="auto">
          <a:xfrm>
            <a:off x="5410200" y="2057400"/>
            <a:ext cx="1828800" cy="381000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800" b="1"/>
              <a:t>uncertainty</a:t>
            </a:r>
            <a:endParaRPr lang="en-US"/>
          </a:p>
        </p:txBody>
      </p:sp>
      <p:sp>
        <p:nvSpPr>
          <p:cNvPr id="70668" name="AutoShape 12"/>
          <p:cNvSpPr>
            <a:spLocks noChangeArrowheads="1"/>
          </p:cNvSpPr>
          <p:nvPr/>
        </p:nvSpPr>
        <p:spPr bwMode="auto">
          <a:xfrm>
            <a:off x="4267200" y="5181600"/>
            <a:ext cx="2559050" cy="109696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b="1"/>
              <a:t>emission</a:t>
            </a:r>
          </a:p>
          <a:p>
            <a:pPr algn="ctr"/>
            <a:r>
              <a:rPr lang="en-US" b="1"/>
              <a:t>estimate </a:t>
            </a:r>
          </a:p>
          <a:p>
            <a:pPr algn="ctr"/>
            <a:endParaRPr lang="en-US"/>
          </a:p>
        </p:txBody>
      </p:sp>
      <p:sp>
        <p:nvSpPr>
          <p:cNvPr id="70669" name="AutoShape 13"/>
          <p:cNvSpPr>
            <a:spLocks noChangeArrowheads="1"/>
          </p:cNvSpPr>
          <p:nvPr/>
        </p:nvSpPr>
        <p:spPr bwMode="auto">
          <a:xfrm>
            <a:off x="4114800" y="6019800"/>
            <a:ext cx="1828800" cy="381000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800" b="1"/>
              <a:t>uncertainty</a:t>
            </a:r>
            <a:endParaRPr lang="en-US"/>
          </a:p>
        </p:txBody>
      </p:sp>
      <p:sp>
        <p:nvSpPr>
          <p:cNvPr id="70670" name="Rectangle 14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Bayesian Inversion Technique</a:t>
            </a:r>
          </a:p>
        </p:txBody>
      </p:sp>
    </p:spTree>
  </p:cSld>
  <p:clrMapOvr>
    <a:masterClrMapping/>
  </p:clrMapOvr>
  <p:transition xmlns:p14="http://schemas.microsoft.com/office/powerpoint/2010/main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228600" y="2362200"/>
          <a:ext cx="870585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9" name="Equation" r:id="rId3" imgW="4000896" imgH="406797" progId="Equation.DSMT4">
                  <p:embed/>
                </p:oleObj>
              </mc:Choice>
              <mc:Fallback>
                <p:oleObj name="Equation" r:id="rId3" imgW="4000896" imgH="406797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362200"/>
                        <a:ext cx="870585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1073150" y="4576763"/>
          <a:ext cx="7269163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0" name="Equation" r:id="rId5" imgW="2921396" imgH="343297" progId="Equation.DSMT4">
                  <p:embed/>
                </p:oleObj>
              </mc:Choice>
              <mc:Fallback>
                <p:oleObj name="Equation" r:id="rId5" imgW="2921396" imgH="34329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4576763"/>
                        <a:ext cx="7269163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304800" y="990600"/>
            <a:ext cx="79708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>
              <a:buFont typeface="Wingdings" charset="0"/>
              <a:buNone/>
            </a:pPr>
            <a:r>
              <a:rPr lang="en-US" b="1">
                <a:latin typeface="Arial" charset="0"/>
              </a:rPr>
              <a:t>Our problem is ill-conditioned. </a:t>
            </a:r>
          </a:p>
          <a:p>
            <a:pPr lvl="1">
              <a:buFont typeface="Wingdings" charset="0"/>
              <a:buNone/>
            </a:pPr>
            <a:r>
              <a:rPr lang="en-US" b="1">
                <a:latin typeface="Arial" charset="0"/>
              </a:rPr>
              <a:t>Apply prior constraints and minimize a more generalized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cost function</a:t>
            </a:r>
            <a:r>
              <a:rPr lang="en-US" b="1">
                <a:latin typeface="Arial" charset="0"/>
              </a:rPr>
              <a:t>: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914400" y="209550"/>
            <a:ext cx="746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Bayesian Inversion Formalism</a:t>
            </a:r>
            <a:endParaRPr lang="en-US" sz="1800" b="1">
              <a:latin typeface="Arial" charset="0"/>
            </a:endParaRPr>
          </a:p>
        </p:txBody>
      </p:sp>
      <p:sp>
        <p:nvSpPr>
          <p:cNvPr id="44038" name="Line 8"/>
          <p:cNvSpPr>
            <a:spLocks noChangeShapeType="1"/>
          </p:cNvSpPr>
          <p:nvPr/>
        </p:nvSpPr>
        <p:spPr bwMode="auto">
          <a:xfrm flipV="1">
            <a:off x="968375" y="5289550"/>
            <a:ext cx="533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" name="Line 9"/>
          <p:cNvSpPr>
            <a:spLocks noChangeShapeType="1"/>
          </p:cNvSpPr>
          <p:nvPr/>
        </p:nvSpPr>
        <p:spPr bwMode="auto">
          <a:xfrm flipV="1">
            <a:off x="2181225" y="5270500"/>
            <a:ext cx="60325" cy="5889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Line 10"/>
          <p:cNvSpPr>
            <a:spLocks noChangeShapeType="1"/>
          </p:cNvSpPr>
          <p:nvPr/>
        </p:nvSpPr>
        <p:spPr bwMode="auto">
          <a:xfrm flipH="1" flipV="1">
            <a:off x="3602038" y="5291138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1" name="Line 11"/>
          <p:cNvSpPr>
            <a:spLocks noChangeShapeType="1"/>
          </p:cNvSpPr>
          <p:nvPr/>
        </p:nvSpPr>
        <p:spPr bwMode="auto">
          <a:xfrm flipH="1" flipV="1">
            <a:off x="4608513" y="5254625"/>
            <a:ext cx="482600" cy="792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2" name="Text Box 12"/>
          <p:cNvSpPr txBox="1">
            <a:spLocks noChangeArrowheads="1"/>
          </p:cNvSpPr>
          <p:nvPr/>
        </p:nvSpPr>
        <p:spPr bwMode="auto">
          <a:xfrm>
            <a:off x="457200" y="4114800"/>
            <a:ext cx="306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  <a:latin typeface="Arial" charset="0"/>
              </a:rPr>
              <a:t>Solution</a:t>
            </a:r>
            <a:r>
              <a:rPr lang="en-US" b="1">
                <a:latin typeface="Arial" charset="0"/>
              </a:rPr>
              <a:t> is given by</a:t>
            </a:r>
          </a:p>
        </p:txBody>
      </p:sp>
      <p:sp>
        <p:nvSpPr>
          <p:cNvPr id="44043" name="Line 13"/>
          <p:cNvSpPr>
            <a:spLocks noChangeShapeType="1"/>
          </p:cNvSpPr>
          <p:nvPr/>
        </p:nvSpPr>
        <p:spPr bwMode="auto">
          <a:xfrm flipH="1" flipV="1">
            <a:off x="6813550" y="5367338"/>
            <a:ext cx="444500" cy="6080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Text Box 14"/>
          <p:cNvSpPr txBox="1">
            <a:spLocks noChangeArrowheads="1"/>
          </p:cNvSpPr>
          <p:nvPr/>
        </p:nvSpPr>
        <p:spPr bwMode="auto">
          <a:xfrm>
            <a:off x="184150" y="5724525"/>
            <a:ext cx="1284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Inferred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   flux</a:t>
            </a:r>
          </a:p>
        </p:txBody>
      </p:sp>
      <p:sp>
        <p:nvSpPr>
          <p:cNvPr id="44045" name="Text Box 15"/>
          <p:cNvSpPr txBox="1">
            <a:spLocks noChangeArrowheads="1"/>
          </p:cNvSpPr>
          <p:nvPr/>
        </p:nvSpPr>
        <p:spPr bwMode="auto">
          <a:xfrm>
            <a:off x="1589088" y="5921375"/>
            <a:ext cx="9636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 Prior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Guess</a:t>
            </a:r>
          </a:p>
        </p:txBody>
      </p:sp>
      <p:sp>
        <p:nvSpPr>
          <p:cNvPr id="44046" name="Text Box 16"/>
          <p:cNvSpPr txBox="1">
            <a:spLocks noChangeArrowheads="1"/>
          </p:cNvSpPr>
          <p:nvPr/>
        </p:nvSpPr>
        <p:spPr bwMode="auto">
          <a:xfrm>
            <a:off x="2894013" y="5802313"/>
            <a:ext cx="17414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     Data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Uncertainty</a:t>
            </a:r>
          </a:p>
        </p:txBody>
      </p:sp>
      <p:sp>
        <p:nvSpPr>
          <p:cNvPr id="44047" name="Text Box 17"/>
          <p:cNvSpPr txBox="1">
            <a:spLocks noChangeArrowheads="1"/>
          </p:cNvSpPr>
          <p:nvPr/>
        </p:nvSpPr>
        <p:spPr bwMode="auto">
          <a:xfrm>
            <a:off x="4687888" y="5826125"/>
            <a:ext cx="17414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     Flux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Uncertainty</a:t>
            </a:r>
          </a:p>
        </p:txBody>
      </p:sp>
      <p:sp>
        <p:nvSpPr>
          <p:cNvPr id="44048" name="Text Box 18"/>
          <p:cNvSpPr txBox="1">
            <a:spLocks noChangeArrowheads="1"/>
          </p:cNvSpPr>
          <p:nvPr/>
        </p:nvSpPr>
        <p:spPr bwMode="auto">
          <a:xfrm>
            <a:off x="6380163" y="5940425"/>
            <a:ext cx="220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     observations</a:t>
            </a:r>
          </a:p>
        </p:txBody>
      </p:sp>
      <p:sp>
        <p:nvSpPr>
          <p:cNvPr id="44049" name="Text Box 19"/>
          <p:cNvSpPr txBox="1">
            <a:spLocks noChangeArrowheads="1"/>
          </p:cNvSpPr>
          <p:nvPr/>
        </p:nvSpPr>
        <p:spPr bwMode="auto">
          <a:xfrm>
            <a:off x="2514600" y="3200400"/>
            <a:ext cx="203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rgbClr val="FF0000"/>
                </a:solidFill>
              </a:rPr>
              <a:t>data constraint</a:t>
            </a:r>
          </a:p>
        </p:txBody>
      </p:sp>
      <p:sp>
        <p:nvSpPr>
          <p:cNvPr id="44050" name="Text Box 20"/>
          <p:cNvSpPr txBox="1">
            <a:spLocks noChangeArrowheads="1"/>
          </p:cNvSpPr>
          <p:nvPr/>
        </p:nvSpPr>
        <p:spPr bwMode="auto">
          <a:xfrm>
            <a:off x="6172200" y="3200400"/>
            <a:ext cx="2122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rgbClr val="FF0000"/>
                </a:solidFill>
              </a:rPr>
              <a:t>prior constraint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Uncertainty in Flux Estimates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810000"/>
            <a:ext cx="8153400" cy="2514600"/>
          </a:xfrm>
        </p:spPr>
        <p:txBody>
          <a:bodyPr/>
          <a:lstStyle/>
          <a:p>
            <a:r>
              <a:rPr lang="en-US" i="1">
                <a:latin typeface="Comic Sans MS" charset="0"/>
                <a:ea typeface="ＭＳ Ｐゴシック" charset="0"/>
                <a:cs typeface="ＭＳ Ｐゴシック" charset="0"/>
              </a:rPr>
              <a:t>A posteriori</a:t>
            </a: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 estimate of uncertainty in the estimated fluxes</a:t>
            </a:r>
          </a:p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Depends on transport (G) and </a:t>
            </a:r>
            <a:r>
              <a:rPr lang="en-US" i="1">
                <a:latin typeface="Comic Sans MS" charset="0"/>
                <a:ea typeface="ＭＳ Ｐゴシック" charset="0"/>
                <a:cs typeface="ＭＳ Ｐゴシック" charset="0"/>
              </a:rPr>
              <a:t>a priori</a:t>
            </a: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 uncertainties in fluxes (C</a:t>
            </a:r>
            <a:r>
              <a:rPr lang="en-US" baseline="-25000">
                <a:latin typeface="Comic Sans MS" charset="0"/>
                <a:ea typeface="ＭＳ Ｐゴシック" charset="0"/>
                <a:cs typeface="ＭＳ Ｐゴシック" charset="0"/>
              </a:rPr>
              <a:t>m</a:t>
            </a: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) and data (C</a:t>
            </a:r>
            <a:r>
              <a:rPr lang="en-US" baseline="-25000">
                <a:latin typeface="Comic Sans MS" charset="0"/>
                <a:ea typeface="ＭＳ Ｐゴシック" charset="0"/>
                <a:cs typeface="ＭＳ Ｐゴシック" charset="0"/>
              </a:rPr>
              <a:t>d</a:t>
            </a: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Does not depend on the observations per se!</a:t>
            </a:r>
          </a:p>
        </p:txBody>
      </p:sp>
      <p:sp>
        <p:nvSpPr>
          <p:cNvPr id="45062" name="Rectangle 5"/>
          <p:cNvSpPr>
            <a:spLocks noChangeArrowheads="1"/>
          </p:cNvSpPr>
          <p:nvPr/>
        </p:nvSpPr>
        <p:spPr bwMode="auto">
          <a:xfrm>
            <a:off x="3690938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2514600" y="2438400"/>
          <a:ext cx="38227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2" name="Equation" r:id="rId3" imgW="1485652" imgH="355842" progId="Equation.DSMT4">
                  <p:embed/>
                </p:oleObj>
              </mc:Choice>
              <mc:Fallback>
                <p:oleObj name="Equation" r:id="rId3" imgW="1485652" imgH="355842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438400"/>
                        <a:ext cx="3822700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609600" y="1371600"/>
          <a:ext cx="726916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3" name="Equation" r:id="rId5" imgW="2921396" imgH="343297" progId="Equation.DSMT4">
                  <p:embed/>
                </p:oleObj>
              </mc:Choice>
              <mc:Fallback>
                <p:oleObj name="Equation" r:id="rId5" imgW="2921396" imgH="34329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71600"/>
                        <a:ext cx="7269163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3581400" y="20574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Covariance Matrices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1219200"/>
            <a:ext cx="3962400" cy="4876800"/>
          </a:xfrm>
        </p:spPr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Inverse of a diagonal matrix is obtained by taking reciprocal of diagonal elements</a:t>
            </a:r>
          </a:p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How do we set these?</a:t>
            </a:r>
          </a:p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(It</a:t>
            </a:r>
            <a:r>
              <a:rPr lang="ja-JP" altLang="en-US">
                <a:latin typeface="Comic Sans MS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s an art!)</a:t>
            </a:r>
          </a:p>
        </p:txBody>
      </p:sp>
      <p:sp>
        <p:nvSpPr>
          <p:cNvPr id="46086" name="Rectangle 5"/>
          <p:cNvSpPr>
            <a:spLocks noChangeArrowheads="1"/>
          </p:cNvSpPr>
          <p:nvPr/>
        </p:nvSpPr>
        <p:spPr bwMode="auto">
          <a:xfrm>
            <a:off x="3605213" y="2667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609600" y="1371600"/>
          <a:ext cx="2819400" cy="198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5" name="Equation" r:id="rId3" imgW="2083196" imgH="1473596" progId="Equation.DSMT4">
                  <p:embed/>
                </p:oleObj>
              </mc:Choice>
              <mc:Fallback>
                <p:oleObj name="Equation" r:id="rId3" imgW="2083196" imgH="1473596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71600"/>
                        <a:ext cx="2819400" cy="198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769938" y="4343400"/>
          <a:ext cx="2955925" cy="198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6" name="Equation" r:id="rId5" imgW="2184796" imgH="1473596" progId="Equation.DSMT4">
                  <p:embed/>
                </p:oleObj>
              </mc:Choice>
              <mc:Fallback>
                <p:oleObj name="Equation" r:id="rId5" imgW="2184796" imgH="147359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4343400"/>
                        <a:ext cx="2955925" cy="198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Accounting for </a:t>
            </a:r>
            <a:r>
              <a:rPr lang="ja-JP" altLang="en-US">
                <a:latin typeface="Comic Sans MS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Error</a:t>
            </a:r>
            <a:r>
              <a:rPr lang="ja-JP" altLang="en-US">
                <a:latin typeface="Comic Sans MS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9100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Sampling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, contamination, analytical accuracy (small)</a:t>
            </a:r>
          </a:p>
          <a:p>
            <a:r>
              <a:rPr lang="en-US"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Representativeness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 error </a:t>
            </a:r>
            <a:b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(large in some areas, small in others)</a:t>
            </a:r>
          </a:p>
          <a:p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Model-data </a:t>
            </a:r>
            <a:r>
              <a:rPr lang="en-US"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mismatch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 (large and variable)</a:t>
            </a:r>
          </a:p>
          <a:p>
            <a:r>
              <a:rPr lang="en-US"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Transport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 simulation error (large for specific cases, smaller for </a:t>
            </a:r>
            <a:r>
              <a:rPr lang="ja-JP" altLang="en-US" sz="2400">
                <a:latin typeface="Comic Sans M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climatological</a:t>
            </a:r>
            <a:r>
              <a:rPr lang="ja-JP" altLang="en-US" sz="2400">
                <a:latin typeface="Comic Sans MS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 transport)</a:t>
            </a:r>
          </a:p>
          <a:p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All of these require a </a:t>
            </a:r>
            <a:r>
              <a:rPr lang="ja-JP" altLang="en-US"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looser</a:t>
            </a:r>
            <a:r>
              <a:rPr lang="ja-JP" altLang="en-US"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fit to the data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6553200" cy="381000"/>
          </a:xfrm>
        </p:spPr>
        <p:txBody>
          <a:bodyPr/>
          <a:lstStyle/>
          <a:p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Individual models: background fields</a:t>
            </a:r>
          </a:p>
        </p:txBody>
      </p:sp>
      <p:pic>
        <p:nvPicPr>
          <p:cNvPr id="52227" name="Picture 3" descr="Figur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>
            <a:fillRect/>
          </a:stretch>
        </p:blipFill>
        <p:spPr bwMode="auto">
          <a:xfrm>
            <a:off x="658813" y="1177925"/>
            <a:ext cx="7951787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Annual Mean Results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00600" y="990600"/>
            <a:ext cx="40386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Substantial </a:t>
            </a:r>
            <a:r>
              <a:rPr lang="en-US" sz="20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terrestrial </a:t>
            </a:r>
            <a:br>
              <a:rPr lang="en-US" sz="20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20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sinks</a:t>
            </a:r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 in all </a:t>
            </a:r>
            <a:r>
              <a:rPr lang="en-US" sz="20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northern</a:t>
            </a:r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b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   regions is </a:t>
            </a:r>
            <a:r>
              <a:rPr lang="en-US" sz="20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driven by data</a:t>
            </a:r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b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   (reduced uncertainty)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Tropical</a:t>
            </a:r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 regions are very </a:t>
            </a:r>
            <a:b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   </a:t>
            </a:r>
            <a:r>
              <a:rPr lang="en-US" sz="20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poorly constrained</a:t>
            </a:r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 (little </a:t>
            </a:r>
            <a:b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   uncertainty reduction)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Southern</a:t>
            </a:r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 ocean regions </a:t>
            </a:r>
            <a:b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   have reduced sink </a:t>
            </a:r>
            <a:b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   relative to prior, with </a:t>
            </a:r>
            <a:b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   </a:t>
            </a:r>
            <a:r>
              <a:rPr lang="en-US" sz="20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strong data constraint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Neglecting </a:t>
            </a:r>
            <a:r>
              <a:rPr lang="en-US" sz="20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rectifier effect</a:t>
            </a:r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b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   moves terrestrial sink S </a:t>
            </a:r>
            <a:b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   and W, with much </a:t>
            </a:r>
            <a:b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   reduced model spread</a:t>
            </a:r>
          </a:p>
        </p:txBody>
      </p:sp>
      <p:pic>
        <p:nvPicPr>
          <p:cNvPr id="53252" name="Picture 4" descr="fi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990600"/>
            <a:ext cx="404653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f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24538"/>
            <a:ext cx="194310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3232150" y="6262688"/>
            <a:ext cx="2635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Gurney et al, </a:t>
            </a:r>
            <a:r>
              <a:rPr lang="en-US" sz="1800" i="1"/>
              <a:t>Nature</a:t>
            </a:r>
            <a:r>
              <a:rPr lang="en-US" sz="1800"/>
              <a:t>, 2002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533400"/>
          </a:xfrm>
        </p:spPr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Sensitivity to Priors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914400"/>
            <a:ext cx="4670425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5105400" y="1066800"/>
            <a:ext cx="3733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30000"/>
              </a:spcBef>
              <a:buFontTx/>
              <a:buChar char="•"/>
            </a:pPr>
            <a:r>
              <a:rPr lang="en-US" sz="2000">
                <a:latin typeface="Comic Sans MS" charset="0"/>
              </a:rPr>
              <a:t>Flux estimates and a posteriori uncertainties for </a:t>
            </a:r>
            <a:r>
              <a:rPr lang="en-US" sz="2000">
                <a:solidFill>
                  <a:srgbClr val="FF0000"/>
                </a:solidFill>
                <a:latin typeface="Comic Sans MS" charset="0"/>
              </a:rPr>
              <a:t>data-constrained regions (N and S) are very insensitive to priors</a:t>
            </a:r>
          </a:p>
          <a:p>
            <a:pPr marL="342900" indent="-342900">
              <a:spcBef>
                <a:spcPct val="30000"/>
              </a:spcBef>
              <a:buFontTx/>
              <a:buChar char="•"/>
            </a:pPr>
            <a:r>
              <a:rPr lang="en-US" sz="2000">
                <a:latin typeface="Comic Sans MS" charset="0"/>
              </a:rPr>
              <a:t>Uncertainties in poorly constrained regions </a:t>
            </a:r>
            <a:r>
              <a:rPr lang="en-US" sz="2000">
                <a:solidFill>
                  <a:srgbClr val="FF0000"/>
                </a:solidFill>
                <a:latin typeface="Comic Sans MS" charset="0"/>
              </a:rPr>
              <a:t>(tropical land) very sensitive to prior uncertainties</a:t>
            </a:r>
          </a:p>
          <a:p>
            <a:pPr marL="342900" indent="-342900">
              <a:spcBef>
                <a:spcPct val="30000"/>
              </a:spcBef>
              <a:buFontTx/>
              <a:buChar char="•"/>
            </a:pPr>
            <a:r>
              <a:rPr lang="en-US" sz="2000">
                <a:latin typeface="Comic Sans MS" charset="0"/>
              </a:rPr>
              <a:t>As priors are loosened, </a:t>
            </a:r>
            <a:r>
              <a:rPr lang="en-US" sz="2000">
                <a:solidFill>
                  <a:srgbClr val="FF0000"/>
                </a:solidFill>
                <a:latin typeface="Comic Sans MS" charset="0"/>
              </a:rPr>
              <a:t>dipoles develop</a:t>
            </a:r>
            <a:r>
              <a:rPr lang="en-US" sz="2000">
                <a:latin typeface="Comic Sans MS" charset="0"/>
              </a:rPr>
              <a:t> between  poorly constrained regions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Our model is</a:t>
            </a:r>
          </a:p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Error at any point is just </a:t>
            </a:r>
          </a:p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Could just add the error up:</a:t>
            </a:r>
          </a:p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Problem: positive and negative errors cancel … we need to penalize signs equally</a:t>
            </a:r>
          </a:p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Define the total error as the </a:t>
            </a:r>
            <a:r>
              <a:rPr lang="en-US" b="1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sum of the Euclidean distance</a:t>
            </a: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 between the model and observations (sum of square of the errors):</a:t>
            </a:r>
          </a:p>
          <a:p>
            <a:endParaRPr lang="en-US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Defining the Total Error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3429000" y="1066800"/>
          <a:ext cx="2336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Equation" r:id="rId3" imgW="825897" imgH="228997" progId="Equation.DSMT4">
                  <p:embed/>
                </p:oleObj>
              </mc:Choice>
              <mc:Fallback>
                <p:oleObj name="Equation" r:id="rId3" imgW="825897" imgH="228997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066800"/>
                        <a:ext cx="23368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5410200" y="1631950"/>
          <a:ext cx="25019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Equation" r:id="rId5" imgW="990997" imgH="228997" progId="Equation.DSMT4">
                  <p:embed/>
                </p:oleObj>
              </mc:Choice>
              <mc:Fallback>
                <p:oleObj name="Equation" r:id="rId5" imgW="990997" imgH="22899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631950"/>
                        <a:ext cx="25019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5867400" y="2057400"/>
          <a:ext cx="305752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Equation" r:id="rId7" imgW="1422796" imgH="432197" progId="Equation.DSMT4">
                  <p:embed/>
                </p:oleObj>
              </mc:Choice>
              <mc:Fallback>
                <p:oleObj name="Equation" r:id="rId7" imgW="1422796" imgH="432197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057400"/>
                        <a:ext cx="3057525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3814763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1295400" y="5410200"/>
          <a:ext cx="6605588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Equation" r:id="rId9" imgW="2895996" imgH="432197" progId="Equation.DSMT4">
                  <p:embed/>
                </p:oleObj>
              </mc:Choice>
              <mc:Fallback>
                <p:oleObj name="Equation" r:id="rId9" imgW="2895996" imgH="432197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410200"/>
                        <a:ext cx="6605588" cy="989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762000"/>
          </a:xfrm>
        </p:spPr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Minimizing Total Error (Least Squares)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0" y="1524000"/>
          <a:ext cx="6858000" cy="478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Worksheet" r:id="rId3" imgW="5640309" imgH="3684760" progId="Excel.Sheet.8">
                  <p:embed/>
                </p:oleObj>
              </mc:Choice>
              <mc:Fallback>
                <p:oleObj name="Worksheet" r:id="rId3" imgW="5640309" imgH="368476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24000"/>
                        <a:ext cx="6858000" cy="478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005138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384300" y="914400"/>
          <a:ext cx="6605588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" name="Equation" r:id="rId5" imgW="2895996" imgH="432197" progId="Equation.DSMT4">
                  <p:embed/>
                </p:oleObj>
              </mc:Choice>
              <mc:Fallback>
                <p:oleObj name="Equation" r:id="rId5" imgW="2895996" imgH="43219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914400"/>
                        <a:ext cx="6605588" cy="989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6400800" y="2667000"/>
            <a:ext cx="246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Take partial derivs</a:t>
            </a:r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6934200" y="4267200"/>
            <a:ext cx="1487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Set to zero</a:t>
            </a:r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6553200" y="4876800"/>
            <a:ext cx="236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Solve for </a:t>
            </a:r>
            <a:r>
              <a:rPr lang="en-US" b="1" i="1"/>
              <a:t>m</a:t>
            </a:r>
            <a:r>
              <a:rPr lang="en-US"/>
              <a:t> and </a:t>
            </a:r>
            <a:r>
              <a:rPr lang="en-US" b="1" i="1"/>
              <a:t>b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6400800" y="3200400"/>
          <a:ext cx="2514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" name="Equation" r:id="rId7" imgW="1054497" imgH="394097" progId="Equation.DSMT4">
                  <p:embed/>
                </p:oleObj>
              </mc:Choice>
              <mc:Fallback>
                <p:oleObj name="Equation" r:id="rId7" imgW="1054497" imgH="394097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200400"/>
                        <a:ext cx="2514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Minimizing the Error</a:t>
            </a:r>
          </a:p>
        </p:txBody>
      </p:sp>
      <p:sp>
        <p:nvSpPr>
          <p:cNvPr id="21513" name="Rectangle 4"/>
          <p:cNvSpPr>
            <a:spLocks noChangeArrowheads="1"/>
          </p:cNvSpPr>
          <p:nvPr/>
        </p:nvSpPr>
        <p:spPr bwMode="auto">
          <a:xfrm>
            <a:off x="3005138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066800" y="1143000"/>
          <a:ext cx="38100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8" name="Equation" r:id="rId3" imgW="2260996" imgH="394097" progId="Equation.DSMT4">
                  <p:embed/>
                </p:oleObj>
              </mc:Choice>
              <mc:Fallback>
                <p:oleObj name="Equation" r:id="rId3" imgW="2260996" imgH="394097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143000"/>
                        <a:ext cx="381000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3776663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141413" y="2000250"/>
          <a:ext cx="206057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9" name="Equation" r:id="rId5" imgW="1384696" imgH="470297" progId="Equation.DSMT4">
                  <p:embed/>
                </p:oleObj>
              </mc:Choice>
              <mc:Fallback>
                <p:oleObj name="Equation" r:id="rId5" imgW="1384696" imgH="47029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3" y="2000250"/>
                        <a:ext cx="2060575" cy="69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5" name="Rectangle 8"/>
          <p:cNvSpPr>
            <a:spLocks noChangeArrowheads="1"/>
          </p:cNvSpPr>
          <p:nvPr/>
        </p:nvSpPr>
        <p:spPr bwMode="auto">
          <a:xfrm>
            <a:off x="2747963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638175" y="4254500"/>
          <a:ext cx="4513263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0" name="Equation" r:id="rId7" imgW="3175000" imgH="431800" progId="Equation.DSMT4">
                  <p:embed/>
                </p:oleObj>
              </mc:Choice>
              <mc:Fallback>
                <p:oleObj name="Equation" r:id="rId7" imgW="31750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4254500"/>
                        <a:ext cx="4513263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6" name="Rectangle 10"/>
          <p:cNvSpPr>
            <a:spLocks noChangeArrowheads="1"/>
          </p:cNvSpPr>
          <p:nvPr/>
        </p:nvSpPr>
        <p:spPr bwMode="auto">
          <a:xfrm>
            <a:off x="3109913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839788" y="5316538"/>
          <a:ext cx="3652837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1" name="Equation" r:id="rId9" imgW="2692400" imgH="685800" progId="Equation.DSMT4">
                  <p:embed/>
                </p:oleObj>
              </mc:Choice>
              <mc:Fallback>
                <p:oleObj name="Equation" r:id="rId9" imgW="2692400" imgH="685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5316538"/>
                        <a:ext cx="3652837" cy="925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990600" y="3200400"/>
          <a:ext cx="4343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2" name="Equation" r:id="rId11" imgW="2641996" imgH="394097" progId="Equation.DSMT4">
                  <p:embed/>
                </p:oleObj>
              </mc:Choice>
              <mc:Fallback>
                <p:oleObj name="Equation" r:id="rId11" imgW="2641996" imgH="394097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00400"/>
                        <a:ext cx="43434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7" name="Text Box 12"/>
          <p:cNvSpPr txBox="1">
            <a:spLocks noChangeArrowheads="1"/>
          </p:cNvSpPr>
          <p:nvPr/>
        </p:nvSpPr>
        <p:spPr bwMode="auto">
          <a:xfrm>
            <a:off x="5394325" y="1260475"/>
            <a:ext cx="153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Solve for </a:t>
            </a:r>
            <a:r>
              <a:rPr lang="en-US" b="1" i="1"/>
              <a:t>b</a:t>
            </a:r>
          </a:p>
        </p:txBody>
      </p:sp>
      <p:sp>
        <p:nvSpPr>
          <p:cNvPr id="21518" name="Text Box 13"/>
          <p:cNvSpPr txBox="1">
            <a:spLocks noChangeArrowheads="1"/>
          </p:cNvSpPr>
          <p:nvPr/>
        </p:nvSpPr>
        <p:spPr bwMode="auto">
          <a:xfrm>
            <a:off x="5257800" y="1905000"/>
            <a:ext cx="3733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Plug this result into other partial deriv, and solve for </a:t>
            </a:r>
            <a:r>
              <a:rPr lang="en-US" b="1" i="1"/>
              <a:t>m</a:t>
            </a: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360045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5638800" y="5334000"/>
          <a:ext cx="263048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3" name="Equation" r:id="rId13" imgW="1676070" imgH="635121" progId="Equation.DSMT4">
                  <p:embed/>
                </p:oleObj>
              </mc:Choice>
              <mc:Fallback>
                <p:oleObj name="Equation" r:id="rId13" imgW="1676070" imgH="635121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334000"/>
                        <a:ext cx="2630488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228600" y="129540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(1)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228600" y="213360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(2)</a:t>
            </a:r>
          </a:p>
        </p:txBody>
      </p:sp>
      <p:sp>
        <p:nvSpPr>
          <p:cNvPr id="21522" name="Text Box 19"/>
          <p:cNvSpPr txBox="1">
            <a:spLocks noChangeArrowheads="1"/>
          </p:cNvSpPr>
          <p:nvPr/>
        </p:nvSpPr>
        <p:spPr bwMode="auto">
          <a:xfrm>
            <a:off x="228600" y="327660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(3)</a:t>
            </a:r>
          </a:p>
        </p:txBody>
      </p:sp>
      <p:sp>
        <p:nvSpPr>
          <p:cNvPr id="21523" name="Text Box 20"/>
          <p:cNvSpPr txBox="1">
            <a:spLocks noChangeArrowheads="1"/>
          </p:cNvSpPr>
          <p:nvPr/>
        </p:nvSpPr>
        <p:spPr bwMode="auto">
          <a:xfrm>
            <a:off x="8458200" y="563880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(4)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Minimizing the Error (cont</a:t>
            </a:r>
            <a:r>
              <a:rPr lang="ja-JP" altLang="en-US">
                <a:latin typeface="Comic Sans MS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d)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838200" y="1066800"/>
          <a:ext cx="263048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name="Equation" r:id="rId3" imgW="1676070" imgH="635121" progId="Equation.DSMT4">
                  <p:embed/>
                </p:oleObj>
              </mc:Choice>
              <mc:Fallback>
                <p:oleObj name="Equation" r:id="rId3" imgW="1676070" imgH="635121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66800"/>
                        <a:ext cx="2630488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(4)</a:t>
            </a:r>
          </a:p>
        </p:txBody>
      </p:sp>
      <p:sp>
        <p:nvSpPr>
          <p:cNvPr id="22535" name="Text Box 5"/>
          <p:cNvSpPr txBox="1">
            <a:spLocks noChangeArrowheads="1"/>
          </p:cNvSpPr>
          <p:nvPr/>
        </p:nvSpPr>
        <p:spPr bwMode="auto">
          <a:xfrm>
            <a:off x="4403725" y="1336675"/>
            <a:ext cx="3925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Plug (4) into (2) and simplify: 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3009900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774700" y="2651125"/>
          <a:ext cx="363061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name="Equation" r:id="rId5" imgW="2755900" imgH="685800" progId="Equation.DSMT4">
                  <p:embed/>
                </p:oleObj>
              </mc:Choice>
              <mc:Fallback>
                <p:oleObj name="Equation" r:id="rId5" imgW="2755900" imgH="685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2651125"/>
                        <a:ext cx="3630613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348615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854075" y="4064000"/>
          <a:ext cx="324485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Equation" r:id="rId7" imgW="1968896" imgH="648097" progId="Equation.DSMT4">
                  <p:embed/>
                </p:oleObj>
              </mc:Choice>
              <mc:Fallback>
                <p:oleObj name="Equation" r:id="rId7" imgW="1968896" imgH="648097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75" y="4064000"/>
                        <a:ext cx="3244850" cy="1060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152400" y="426720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(5)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762000" y="5638800"/>
            <a:ext cx="7620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Now have simple </a:t>
            </a:r>
            <a:r>
              <a:rPr lang="ja-JP" altLang="en-US" b="1"/>
              <a:t>“</a:t>
            </a:r>
            <a:r>
              <a:rPr lang="en-US" b="1"/>
              <a:t>Least Squares</a:t>
            </a:r>
            <a:r>
              <a:rPr lang="ja-JP" altLang="en-US" b="1"/>
              <a:t>”</a:t>
            </a:r>
            <a:r>
              <a:rPr lang="en-US" b="1"/>
              <a:t> formulae for </a:t>
            </a:r>
            <a:r>
              <a:rPr lang="ja-JP" altLang="en-US" b="1"/>
              <a:t>“</a:t>
            </a:r>
            <a:r>
              <a:rPr lang="en-US" b="1"/>
              <a:t>best</a:t>
            </a:r>
            <a:r>
              <a:rPr lang="ja-JP" altLang="en-US" b="1"/>
              <a:t>”</a:t>
            </a:r>
            <a:r>
              <a:rPr lang="en-US" b="1"/>
              <a:t> slope and intercept given a set of observations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762000"/>
          </a:xfrm>
        </p:spPr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Geometric View of Linear Regression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Any vector                   can be written as a linear combination of the </a:t>
            </a:r>
            <a:r>
              <a:rPr lang="en-US" b="1" i="1">
                <a:latin typeface="Comic Sans MS" charset="0"/>
                <a:ea typeface="ＭＳ Ｐゴシック" charset="0"/>
                <a:cs typeface="ＭＳ Ｐゴシック" charset="0"/>
              </a:rPr>
              <a:t>orthonormal</a:t>
            </a: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>
                <a:latin typeface="Comic Sans MS" charset="0"/>
                <a:ea typeface="ＭＳ Ｐゴシック" charset="0"/>
                <a:cs typeface="ＭＳ Ｐゴシック" charset="0"/>
              </a:rPr>
              <a:t>basis</a:t>
            </a: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 set </a:t>
            </a:r>
          </a:p>
          <a:p>
            <a:pPr>
              <a:lnSpc>
                <a:spcPct val="90000"/>
              </a:lnSpc>
            </a:pP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This is accomplished by taking the dot product (or inner product) of the vector with each basis vector to determine the components in each basis direction</a:t>
            </a:r>
          </a:p>
          <a:p>
            <a:pPr>
              <a:lnSpc>
                <a:spcPct val="90000"/>
              </a:lnSpc>
            </a:pP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Linear regression involves a 2D mapping of an observation vector into a different vector space</a:t>
            </a:r>
          </a:p>
          <a:p>
            <a:pPr>
              <a:lnSpc>
                <a:spcPct val="90000"/>
              </a:lnSpc>
            </a:pP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More generally, this can involve an arbitrary number of basis vectors (dimensions)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2743200" y="990600"/>
          <a:ext cx="18288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Equation" r:id="rId3" imgW="736997" imgH="203597" progId="Equation.DSMT4">
                  <p:embed/>
                </p:oleObj>
              </mc:Choice>
              <mc:Fallback>
                <p:oleObj name="Equation" r:id="rId3" imgW="736997" imgH="203597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990600"/>
                        <a:ext cx="18288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1600200" y="1828800"/>
          <a:ext cx="1219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Equation" r:id="rId5" imgW="482787" imgH="241592" progId="Equation.DSMT4">
                  <p:embed/>
                </p:oleObj>
              </mc:Choice>
              <mc:Fallback>
                <p:oleObj name="Equation" r:id="rId5" imgW="482787" imgH="24159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828800"/>
                        <a:ext cx="1219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609600"/>
          </a:xfrm>
        </p:spPr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Linear Regression Revisited</a:t>
            </a: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381000" y="685800"/>
            <a:ext cx="6553200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cs typeface="Times New Roman" charset="0"/>
              </a:rPr>
              <a:t>This notation can be rewritten in subscript notation:</a:t>
            </a:r>
          </a:p>
          <a:p>
            <a:pPr>
              <a:spcBef>
                <a:spcPct val="50000"/>
              </a:spcBef>
            </a:pPr>
            <a:r>
              <a:rPr lang="en-US" sz="1800">
                <a:cs typeface="Times New Roman" charset="0"/>
              </a:rPr>
              <a:t>and applied to a familiar problem. Imagine that there are 2 data points (d</a:t>
            </a:r>
            <a:r>
              <a:rPr lang="en-US" sz="1800" baseline="-25000">
                <a:cs typeface="Times New Roman" charset="0"/>
              </a:rPr>
              <a:t>1</a:t>
            </a:r>
            <a:r>
              <a:rPr lang="en-US" sz="1800">
                <a:cs typeface="Times New Roman" charset="0"/>
              </a:rPr>
              <a:t>, d</a:t>
            </a:r>
            <a:r>
              <a:rPr lang="en-US" sz="1800" baseline="-25000">
                <a:cs typeface="Times New Roman" charset="0"/>
              </a:rPr>
              <a:t>2</a:t>
            </a:r>
            <a:r>
              <a:rPr lang="en-US" sz="1800">
                <a:cs typeface="Times New Roman" charset="0"/>
              </a:rPr>
              <a:t>) and 2 model parameters (m</a:t>
            </a:r>
            <a:r>
              <a:rPr lang="en-US" sz="1800" baseline="-25000">
                <a:cs typeface="Times New Roman" charset="0"/>
              </a:rPr>
              <a:t>1</a:t>
            </a:r>
            <a:r>
              <a:rPr lang="en-US" sz="1800">
                <a:cs typeface="Times New Roman" charset="0"/>
              </a:rPr>
              <a:t>, m</a:t>
            </a:r>
            <a:r>
              <a:rPr lang="en-US" sz="1800" baseline="-25000">
                <a:cs typeface="Times New Roman" charset="0"/>
              </a:rPr>
              <a:t>2</a:t>
            </a:r>
            <a:r>
              <a:rPr lang="en-US" sz="1800">
                <a:cs typeface="Times New Roman" charset="0"/>
              </a:rPr>
              <a:t>). </a:t>
            </a:r>
          </a:p>
          <a:p>
            <a:pPr>
              <a:spcBef>
                <a:spcPct val="50000"/>
              </a:spcBef>
            </a:pPr>
            <a:r>
              <a:rPr lang="en-US" sz="1800">
                <a:cs typeface="Times New Roman" charset="0"/>
              </a:rPr>
              <a:t>Then the system of equations could be explicitly written as:</a:t>
            </a:r>
          </a:p>
          <a:p>
            <a:pPr>
              <a:spcBef>
                <a:spcPct val="50000"/>
              </a:spcBef>
            </a:pPr>
            <a:r>
              <a:rPr lang="en-US" sz="1800">
                <a:cs typeface="Times New Roman" charset="0"/>
              </a:rPr>
              <a:t>d</a:t>
            </a:r>
            <a:r>
              <a:rPr lang="en-US" sz="1800" baseline="-30000">
                <a:cs typeface="Times New Roman" charset="0"/>
              </a:rPr>
              <a:t>1</a:t>
            </a:r>
            <a:r>
              <a:rPr lang="en-US" sz="1800">
                <a:cs typeface="Times New Roman" charset="0"/>
              </a:rPr>
              <a:t> = G</a:t>
            </a:r>
            <a:r>
              <a:rPr lang="en-US" sz="1800" baseline="-30000">
                <a:cs typeface="Times New Roman" charset="0"/>
              </a:rPr>
              <a:t>11</a:t>
            </a:r>
            <a:r>
              <a:rPr lang="en-US" sz="1800">
                <a:cs typeface="Times New Roman" charset="0"/>
              </a:rPr>
              <a:t>m</a:t>
            </a:r>
            <a:r>
              <a:rPr lang="en-US" sz="1800" baseline="-30000">
                <a:cs typeface="Times New Roman" charset="0"/>
              </a:rPr>
              <a:t>1</a:t>
            </a:r>
            <a:r>
              <a:rPr lang="en-US" sz="1800">
                <a:cs typeface="Times New Roman" charset="0"/>
              </a:rPr>
              <a:t> + G</a:t>
            </a:r>
            <a:r>
              <a:rPr lang="en-US" sz="1800" baseline="-30000">
                <a:cs typeface="Times New Roman" charset="0"/>
              </a:rPr>
              <a:t>12</a:t>
            </a:r>
            <a:r>
              <a:rPr lang="en-US" sz="1800">
                <a:cs typeface="Times New Roman" charset="0"/>
              </a:rPr>
              <a:t>m</a:t>
            </a:r>
            <a:r>
              <a:rPr lang="en-US" sz="1800" baseline="-30000">
                <a:cs typeface="Times New Roman" charset="0"/>
              </a:rPr>
              <a:t>2</a:t>
            </a:r>
            <a:endParaRPr lang="en-US" sz="1800">
              <a:cs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 sz="1800">
                <a:cs typeface="Times New Roman" charset="0"/>
              </a:rPr>
              <a:t>d</a:t>
            </a:r>
            <a:r>
              <a:rPr lang="en-US" sz="1800" baseline="-30000">
                <a:cs typeface="Times New Roman" charset="0"/>
              </a:rPr>
              <a:t>2</a:t>
            </a:r>
            <a:r>
              <a:rPr lang="en-US" sz="1800">
                <a:cs typeface="Times New Roman" charset="0"/>
              </a:rPr>
              <a:t> = G</a:t>
            </a:r>
            <a:r>
              <a:rPr lang="en-US" sz="1800" baseline="-30000">
                <a:cs typeface="Times New Roman" charset="0"/>
              </a:rPr>
              <a:t>21</a:t>
            </a:r>
            <a:r>
              <a:rPr lang="en-US" sz="1800">
                <a:cs typeface="Times New Roman" charset="0"/>
              </a:rPr>
              <a:t>m</a:t>
            </a:r>
            <a:r>
              <a:rPr lang="en-US" sz="1800" baseline="-30000">
                <a:cs typeface="Times New Roman" charset="0"/>
              </a:rPr>
              <a:t>1</a:t>
            </a:r>
            <a:r>
              <a:rPr lang="en-US" sz="1800">
                <a:cs typeface="Times New Roman" charset="0"/>
              </a:rPr>
              <a:t> + G</a:t>
            </a:r>
            <a:r>
              <a:rPr lang="en-US" sz="1800" baseline="-30000">
                <a:cs typeface="Times New Roman" charset="0"/>
              </a:rPr>
              <a:t>22</a:t>
            </a:r>
            <a:r>
              <a:rPr lang="en-US" sz="1800">
                <a:cs typeface="Times New Roman" charset="0"/>
              </a:rPr>
              <a:t>m</a:t>
            </a:r>
            <a:r>
              <a:rPr lang="en-US" sz="1800" baseline="-30000">
                <a:cs typeface="Times New Roman" charset="0"/>
              </a:rPr>
              <a:t>2</a:t>
            </a:r>
          </a:p>
          <a:p>
            <a:pPr>
              <a:spcBef>
                <a:spcPct val="50000"/>
              </a:spcBef>
            </a:pPr>
            <a:endParaRPr lang="en-US" sz="1800">
              <a:cs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 sz="1800">
                <a:cs typeface="Times New Roman" charset="0"/>
              </a:rPr>
              <a:t>Or in matrix form</a:t>
            </a:r>
          </a:p>
          <a:p>
            <a:pPr>
              <a:spcBef>
                <a:spcPct val="50000"/>
              </a:spcBef>
            </a:pPr>
            <a:endParaRPr lang="en-US" sz="1800">
              <a:cs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 sz="1800">
                <a:cs typeface="Times New Roman" charset="0"/>
              </a:rPr>
              <a:t>With two points, this is just two slope-intercept form equations:</a:t>
            </a:r>
          </a:p>
          <a:p>
            <a:pPr>
              <a:spcBef>
                <a:spcPct val="50000"/>
              </a:spcBef>
            </a:pPr>
            <a:r>
              <a:rPr lang="en-US" sz="1800">
                <a:cs typeface="Times New Roman" charset="0"/>
              </a:rPr>
              <a:t>y</a:t>
            </a:r>
            <a:r>
              <a:rPr lang="en-US" sz="1800" baseline="-30000">
                <a:cs typeface="Times New Roman" charset="0"/>
              </a:rPr>
              <a:t>1</a:t>
            </a:r>
            <a:r>
              <a:rPr lang="en-US" sz="1800">
                <a:cs typeface="Times New Roman" charset="0"/>
              </a:rPr>
              <a:t> = m x</a:t>
            </a:r>
            <a:r>
              <a:rPr lang="en-US" sz="1800" baseline="-30000">
                <a:cs typeface="Times New Roman" charset="0"/>
              </a:rPr>
              <a:t>1</a:t>
            </a:r>
            <a:r>
              <a:rPr lang="en-US" sz="1800">
                <a:cs typeface="Times New Roman" charset="0"/>
              </a:rPr>
              <a:t> + b</a:t>
            </a:r>
          </a:p>
          <a:p>
            <a:pPr>
              <a:spcBef>
                <a:spcPct val="50000"/>
              </a:spcBef>
            </a:pPr>
            <a:r>
              <a:rPr lang="en-US" sz="1800">
                <a:cs typeface="Times New Roman" charset="0"/>
              </a:rPr>
              <a:t>y</a:t>
            </a:r>
            <a:r>
              <a:rPr lang="en-US" sz="1800" baseline="-30000">
                <a:cs typeface="Times New Roman" charset="0"/>
              </a:rPr>
              <a:t>2</a:t>
            </a:r>
            <a:r>
              <a:rPr lang="en-US" sz="1800">
                <a:cs typeface="Times New Roman" charset="0"/>
              </a:rPr>
              <a:t> = m x</a:t>
            </a:r>
            <a:r>
              <a:rPr lang="en-US" sz="1800" baseline="-30000">
                <a:cs typeface="Times New Roman" charset="0"/>
              </a:rPr>
              <a:t>2</a:t>
            </a:r>
            <a:r>
              <a:rPr lang="en-US" sz="1800">
                <a:cs typeface="Times New Roman" charset="0"/>
              </a:rPr>
              <a:t> + b</a:t>
            </a:r>
          </a:p>
          <a:p>
            <a:pPr>
              <a:spcBef>
                <a:spcPct val="50000"/>
              </a:spcBef>
            </a:pPr>
            <a:r>
              <a:rPr lang="en-US" sz="1800">
                <a:cs typeface="Times New Roman" charset="0"/>
              </a:rPr>
              <a:t>This is an "even-determined" problem - there is exactly enough information to determine the model parameters precisely, there is only one solution, and there is zero prediction error.</a:t>
            </a:r>
            <a:endParaRPr lang="en-US" sz="1800">
              <a:ea typeface="Times New Roman" charset="0"/>
              <a:cs typeface="Times New Roman" charset="0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07670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5353050" y="679450"/>
          <a:ext cx="9525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Equation" r:id="rId3" imgW="952483" imgH="444704" progId="Equation.DSMT4">
                  <p:embed/>
                </p:oleObj>
              </mc:Choice>
              <mc:Fallback>
                <p:oleObj name="Equation" r:id="rId3" imgW="952483" imgH="444704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050" y="679450"/>
                        <a:ext cx="95250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2362200" y="3355975"/>
          <a:ext cx="10668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Equation" r:id="rId5" imgW="508176" imgH="216203" progId="Equation.DSMT4">
                  <p:embed/>
                </p:oleObj>
              </mc:Choice>
              <mc:Fallback>
                <p:oleObj name="Equation" r:id="rId5" imgW="508176" imgH="21620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355975"/>
                        <a:ext cx="10668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Generalized Least Squares</a:t>
            </a:r>
          </a:p>
        </p:txBody>
      </p:sp>
      <p:sp>
        <p:nvSpPr>
          <p:cNvPr id="25607" name="Rectangle 5"/>
          <p:cNvSpPr>
            <a:spLocks noChangeArrowheads="1"/>
          </p:cNvSpPr>
          <p:nvPr/>
        </p:nvSpPr>
        <p:spPr bwMode="auto">
          <a:xfrm>
            <a:off x="4186238" y="2686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7378700" y="1276350"/>
          <a:ext cx="860425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" name="Equation" r:id="rId3" imgW="673100" imgH="1155700" progId="Equation.DSMT4">
                  <p:embed/>
                </p:oleObj>
              </mc:Choice>
              <mc:Fallback>
                <p:oleObj name="Equation" r:id="rId3" imgW="673100" imgH="1155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8700" y="1276350"/>
                        <a:ext cx="860425" cy="148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3090863" y="2686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520700" y="1357313"/>
          <a:ext cx="3759200" cy="167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9" name="Equation" r:id="rId5" imgW="2654300" imgH="1181100" progId="Equation.DSMT4">
                  <p:embed/>
                </p:oleObj>
              </mc:Choice>
              <mc:Fallback>
                <p:oleObj name="Equation" r:id="rId5" imgW="2654300" imgH="1181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1357313"/>
                        <a:ext cx="3759200" cy="167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533400" y="5715000"/>
            <a:ext cx="6416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cs typeface="Times New Roman" charset="0"/>
              </a:rPr>
              <a:t>The </a:t>
            </a:r>
            <a:r>
              <a:rPr lang="en-US" i="1">
                <a:cs typeface="Times New Roman" charset="0"/>
              </a:rPr>
              <a:t>G's</a:t>
            </a:r>
            <a:r>
              <a:rPr lang="en-US">
                <a:cs typeface="Times New Roman" charset="0"/>
              </a:rPr>
              <a:t> can be thought of as partial derivatives and the whole matrix as a </a:t>
            </a:r>
            <a:r>
              <a:rPr lang="en-US" b="1" i="1">
                <a:cs typeface="Times New Roman" charset="0"/>
              </a:rPr>
              <a:t>Jacobian</a:t>
            </a:r>
            <a:r>
              <a:rPr lang="en-US">
                <a:cs typeface="Times New Roman" charset="0"/>
              </a:rPr>
              <a:t>.</a:t>
            </a:r>
            <a:endParaRPr lang="en-US">
              <a:ea typeface="Times New Roman" charset="0"/>
              <a:cs typeface="Times New Roman" charset="0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3290888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381000" y="3581400"/>
          <a:ext cx="45720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0" r:id="rId7" imgW="2565796" imgH="203597" progId="Equation.DSMT4">
                  <p:embed/>
                </p:oleObj>
              </mc:Choice>
              <mc:Fallback>
                <p:oleObj r:id="rId7" imgW="2565796" imgH="203597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581400"/>
                        <a:ext cx="457200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1" name="Rectangle 12"/>
          <p:cNvSpPr>
            <a:spLocks noChangeArrowheads="1"/>
          </p:cNvSpPr>
          <p:nvPr/>
        </p:nvSpPr>
        <p:spPr bwMode="auto">
          <a:xfrm>
            <a:off x="419100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2667000" y="4724400"/>
          <a:ext cx="16002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1" r:id="rId9" imgW="762066" imgH="279675" progId="Equation.DSMT4">
                  <p:embed/>
                </p:oleObj>
              </mc:Choice>
              <mc:Fallback>
                <p:oleObj r:id="rId9" imgW="762066" imgH="27967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724400"/>
                        <a:ext cx="1600200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New Presentation">
  <a:themeElements>
    <a:clrScheme name="New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ew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New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Settings\denning\Application Data\Microsoft\Templates\New Presentation.pot</Template>
  <TotalTime>4147</TotalTime>
  <Words>991</Words>
  <Application>Microsoft Macintosh PowerPoint</Application>
  <PresentationFormat>On-screen Show (4:3)</PresentationFormat>
  <Paragraphs>164</Paragraphs>
  <Slides>28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Times New Roman</vt:lpstr>
      <vt:lpstr>ＭＳ Ｐゴシック</vt:lpstr>
      <vt:lpstr>Arial</vt:lpstr>
      <vt:lpstr>Comic Sans MS</vt:lpstr>
      <vt:lpstr>Verdana</vt:lpstr>
      <vt:lpstr>Wingdings</vt:lpstr>
      <vt:lpstr>New Presentation</vt:lpstr>
      <vt:lpstr>MathType 5.0 Equation</vt:lpstr>
      <vt:lpstr>Microsoft Excel Worksheet</vt:lpstr>
      <vt:lpstr>MathType 4.0 Equation</vt:lpstr>
      <vt:lpstr>Inverse Modeling  of Surface  Carbon Fluxes</vt:lpstr>
      <vt:lpstr>Consider Linear Regression</vt:lpstr>
      <vt:lpstr>Defining the Total Error</vt:lpstr>
      <vt:lpstr>Minimizing Total Error (Least Squares)</vt:lpstr>
      <vt:lpstr>Minimizing the Error</vt:lpstr>
      <vt:lpstr>Minimizing the Error (cont’d)</vt:lpstr>
      <vt:lpstr>Geometric View of Linear Regression</vt:lpstr>
      <vt:lpstr>Linear Regression Revisited</vt:lpstr>
      <vt:lpstr>Generalized Least Squares</vt:lpstr>
      <vt:lpstr>Linear Regression (again)</vt:lpstr>
      <vt:lpstr>Matrix View of Linear Regression</vt:lpstr>
      <vt:lpstr>Matrix View of Regression (cont’d)</vt:lpstr>
      <vt:lpstr>Matrix View of Regression (cont’d)</vt:lpstr>
      <vt:lpstr>TransCom Inversion Intercomparison</vt:lpstr>
      <vt:lpstr>Synthesis Inversion</vt:lpstr>
      <vt:lpstr>Near-Collinearity of Basis Vectors</vt:lpstr>
      <vt:lpstr>“Dipoles”</vt:lpstr>
      <vt:lpstr>“Best Fit” Inverse Results </vt:lpstr>
      <vt:lpstr>Rubber Bands</vt:lpstr>
      <vt:lpstr>Bayesian Inversion Technique</vt:lpstr>
      <vt:lpstr>Bayesian Inversion Technique</vt:lpstr>
      <vt:lpstr>PowerPoint Presentation</vt:lpstr>
      <vt:lpstr>Uncertainty in Flux Estimates</vt:lpstr>
      <vt:lpstr>Covariance Matrices</vt:lpstr>
      <vt:lpstr>Accounting for “Error”</vt:lpstr>
      <vt:lpstr>Individual models: background fields</vt:lpstr>
      <vt:lpstr>Annual Mean Results</vt:lpstr>
      <vt:lpstr>Sensitivity to Priors</vt:lpstr>
    </vt:vector>
  </TitlesOfParts>
  <Company>Colorado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1-D Numerical Advection</dc:title>
  <dc:creator>denning</dc:creator>
  <cp:lastModifiedBy>Scott Denning</cp:lastModifiedBy>
  <cp:revision>46</cp:revision>
  <cp:lastPrinted>2007-04-12T13:23:32Z</cp:lastPrinted>
  <dcterms:created xsi:type="dcterms:W3CDTF">2003-11-17T23:27:27Z</dcterms:created>
  <dcterms:modified xsi:type="dcterms:W3CDTF">2013-12-05T19:28:35Z</dcterms:modified>
</cp:coreProperties>
</file>