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5" r:id="rId23"/>
    <p:sldId id="278" r:id="rId24"/>
    <p:sldId id="279" r:id="rId25"/>
    <p:sldId id="280" r:id="rId26"/>
    <p:sldId id="286" r:id="rId27"/>
    <p:sldId id="282" r:id="rId28"/>
    <p:sldId id="283" r:id="rId29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B2B2B2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-276" y="-96"/>
      </p:cViewPr>
      <p:guideLst>
        <p:guide orient="horz" pos="3022"/>
        <p:guide pos="24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AAF5B-BFEF-4212-A3EE-B2E2A3B52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573AF-98BA-4FA6-BD6B-682EA0A86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F7EE3-3550-4FFD-BFAD-EB9378AAD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30C06-244A-4F15-ABBF-E44E9C4E0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AD83C-42ED-4865-9A9C-A0D37A7F4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BAEF2-1A25-4C12-A396-25E864841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A3F83-9997-413C-BCCB-CE44FD84F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5ACA1-BBB9-43E9-94B9-87CC6BA6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09C58-AE32-4029-8B5F-383DFA0B6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5D7D2-099F-46E9-A6BC-9D77862E7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91731-4F91-4137-8707-8B3BE6FB7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6CDF0A9-70F7-4D44-B9EC-1B481A034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3006725" y="1898650"/>
            <a:ext cx="2487613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" name="Line 8"/>
          <p:cNvSpPr>
            <a:spLocks noChangeShapeType="1"/>
          </p:cNvSpPr>
          <p:nvPr/>
        </p:nvSpPr>
        <p:spPr bwMode="auto">
          <a:xfrm>
            <a:off x="3006725" y="3478213"/>
            <a:ext cx="24876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" name="Line 9"/>
          <p:cNvSpPr>
            <a:spLocks noChangeShapeType="1"/>
          </p:cNvSpPr>
          <p:nvPr/>
        </p:nvSpPr>
        <p:spPr bwMode="auto">
          <a:xfrm>
            <a:off x="3006725" y="3165475"/>
            <a:ext cx="24876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" name="Line 10"/>
          <p:cNvSpPr>
            <a:spLocks noChangeShapeType="1"/>
          </p:cNvSpPr>
          <p:nvPr/>
        </p:nvSpPr>
        <p:spPr bwMode="auto">
          <a:xfrm>
            <a:off x="3006725" y="2851150"/>
            <a:ext cx="24876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" name="Line 11"/>
          <p:cNvSpPr>
            <a:spLocks noChangeShapeType="1"/>
          </p:cNvSpPr>
          <p:nvPr/>
        </p:nvSpPr>
        <p:spPr bwMode="auto">
          <a:xfrm>
            <a:off x="3006725" y="2525713"/>
            <a:ext cx="24876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3" name="Line 12"/>
          <p:cNvSpPr>
            <a:spLocks noChangeShapeType="1"/>
          </p:cNvSpPr>
          <p:nvPr/>
        </p:nvSpPr>
        <p:spPr bwMode="auto">
          <a:xfrm>
            <a:off x="3006725" y="2212975"/>
            <a:ext cx="24876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4" name="Line 13"/>
          <p:cNvSpPr>
            <a:spLocks noChangeShapeType="1"/>
          </p:cNvSpPr>
          <p:nvPr/>
        </p:nvSpPr>
        <p:spPr bwMode="auto">
          <a:xfrm>
            <a:off x="3006725" y="1898650"/>
            <a:ext cx="24876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5" name="Line 14"/>
          <p:cNvSpPr>
            <a:spLocks noChangeShapeType="1"/>
          </p:cNvSpPr>
          <p:nvPr/>
        </p:nvSpPr>
        <p:spPr bwMode="auto">
          <a:xfrm>
            <a:off x="3216275" y="1898650"/>
            <a:ext cx="1588" cy="18954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6" name="Line 15"/>
          <p:cNvSpPr>
            <a:spLocks noChangeShapeType="1"/>
          </p:cNvSpPr>
          <p:nvPr/>
        </p:nvSpPr>
        <p:spPr bwMode="auto">
          <a:xfrm>
            <a:off x="3424238" y="1898650"/>
            <a:ext cx="1587" cy="18954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7" name="Line 16"/>
          <p:cNvSpPr>
            <a:spLocks noChangeShapeType="1"/>
          </p:cNvSpPr>
          <p:nvPr/>
        </p:nvSpPr>
        <p:spPr bwMode="auto">
          <a:xfrm>
            <a:off x="3633788" y="1898650"/>
            <a:ext cx="1587" cy="18954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8" name="Line 17"/>
          <p:cNvSpPr>
            <a:spLocks noChangeShapeType="1"/>
          </p:cNvSpPr>
          <p:nvPr/>
        </p:nvSpPr>
        <p:spPr bwMode="auto">
          <a:xfrm>
            <a:off x="3832225" y="1898650"/>
            <a:ext cx="1588" cy="18954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9" name="Line 18"/>
          <p:cNvSpPr>
            <a:spLocks noChangeShapeType="1"/>
          </p:cNvSpPr>
          <p:nvPr/>
        </p:nvSpPr>
        <p:spPr bwMode="auto">
          <a:xfrm>
            <a:off x="4041775" y="1898650"/>
            <a:ext cx="1588" cy="18954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0" name="Line 19"/>
          <p:cNvSpPr>
            <a:spLocks noChangeShapeType="1"/>
          </p:cNvSpPr>
          <p:nvPr/>
        </p:nvSpPr>
        <p:spPr bwMode="auto">
          <a:xfrm>
            <a:off x="4249738" y="1898650"/>
            <a:ext cx="1587" cy="18954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1" name="Line 20"/>
          <p:cNvSpPr>
            <a:spLocks noChangeShapeType="1"/>
          </p:cNvSpPr>
          <p:nvPr/>
        </p:nvSpPr>
        <p:spPr bwMode="auto">
          <a:xfrm>
            <a:off x="4460875" y="1898650"/>
            <a:ext cx="1588" cy="18954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2" name="Line 21"/>
          <p:cNvSpPr>
            <a:spLocks noChangeShapeType="1"/>
          </p:cNvSpPr>
          <p:nvPr/>
        </p:nvSpPr>
        <p:spPr bwMode="auto">
          <a:xfrm>
            <a:off x="4668838" y="1898650"/>
            <a:ext cx="1587" cy="18954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3" name="Line 22"/>
          <p:cNvSpPr>
            <a:spLocks noChangeShapeType="1"/>
          </p:cNvSpPr>
          <p:nvPr/>
        </p:nvSpPr>
        <p:spPr bwMode="auto">
          <a:xfrm>
            <a:off x="4878388" y="1898650"/>
            <a:ext cx="1587" cy="18954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4" name="Line 23"/>
          <p:cNvSpPr>
            <a:spLocks noChangeShapeType="1"/>
          </p:cNvSpPr>
          <p:nvPr/>
        </p:nvSpPr>
        <p:spPr bwMode="auto">
          <a:xfrm>
            <a:off x="5076825" y="1898650"/>
            <a:ext cx="1588" cy="18954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5" name="Line 24"/>
          <p:cNvSpPr>
            <a:spLocks noChangeShapeType="1"/>
          </p:cNvSpPr>
          <p:nvPr/>
        </p:nvSpPr>
        <p:spPr bwMode="auto">
          <a:xfrm>
            <a:off x="5286375" y="1898650"/>
            <a:ext cx="1588" cy="18954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6" name="Line 25"/>
          <p:cNvSpPr>
            <a:spLocks noChangeShapeType="1"/>
          </p:cNvSpPr>
          <p:nvPr/>
        </p:nvSpPr>
        <p:spPr bwMode="auto">
          <a:xfrm>
            <a:off x="5494338" y="1898650"/>
            <a:ext cx="1587" cy="18954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7" name="Rectangle 26"/>
          <p:cNvSpPr>
            <a:spLocks noChangeArrowheads="1"/>
          </p:cNvSpPr>
          <p:nvPr/>
        </p:nvSpPr>
        <p:spPr bwMode="auto">
          <a:xfrm>
            <a:off x="3006725" y="1898650"/>
            <a:ext cx="2487613" cy="1895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8" name="Line 27"/>
          <p:cNvSpPr>
            <a:spLocks noChangeShapeType="1"/>
          </p:cNvSpPr>
          <p:nvPr/>
        </p:nvSpPr>
        <p:spPr bwMode="auto">
          <a:xfrm>
            <a:off x="3006725" y="1898650"/>
            <a:ext cx="1588" cy="1895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19" name="Line 28"/>
          <p:cNvSpPr>
            <a:spLocks noChangeShapeType="1"/>
          </p:cNvSpPr>
          <p:nvPr/>
        </p:nvSpPr>
        <p:spPr bwMode="auto">
          <a:xfrm>
            <a:off x="2976563" y="3794125"/>
            <a:ext cx="301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0" name="Line 30"/>
          <p:cNvSpPr>
            <a:spLocks noChangeShapeType="1"/>
          </p:cNvSpPr>
          <p:nvPr/>
        </p:nvSpPr>
        <p:spPr bwMode="auto">
          <a:xfrm>
            <a:off x="2976563" y="3478213"/>
            <a:ext cx="30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1" name="Line 32"/>
          <p:cNvSpPr>
            <a:spLocks noChangeShapeType="1"/>
          </p:cNvSpPr>
          <p:nvPr/>
        </p:nvSpPr>
        <p:spPr bwMode="auto">
          <a:xfrm>
            <a:off x="2976563" y="3165475"/>
            <a:ext cx="301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2" name="Line 34"/>
          <p:cNvSpPr>
            <a:spLocks noChangeShapeType="1"/>
          </p:cNvSpPr>
          <p:nvPr/>
        </p:nvSpPr>
        <p:spPr bwMode="auto">
          <a:xfrm>
            <a:off x="2976563" y="2851150"/>
            <a:ext cx="301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3" name="Line 36"/>
          <p:cNvSpPr>
            <a:spLocks noChangeShapeType="1"/>
          </p:cNvSpPr>
          <p:nvPr/>
        </p:nvSpPr>
        <p:spPr bwMode="auto">
          <a:xfrm>
            <a:off x="2976563" y="2525713"/>
            <a:ext cx="30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4" name="Line 38"/>
          <p:cNvSpPr>
            <a:spLocks noChangeShapeType="1"/>
          </p:cNvSpPr>
          <p:nvPr/>
        </p:nvSpPr>
        <p:spPr bwMode="auto">
          <a:xfrm>
            <a:off x="2976563" y="2212975"/>
            <a:ext cx="301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5" name="Line 40"/>
          <p:cNvSpPr>
            <a:spLocks noChangeShapeType="1"/>
          </p:cNvSpPr>
          <p:nvPr/>
        </p:nvSpPr>
        <p:spPr bwMode="auto">
          <a:xfrm>
            <a:off x="2976563" y="1898650"/>
            <a:ext cx="301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6" name="Line 41"/>
          <p:cNvSpPr>
            <a:spLocks noChangeShapeType="1"/>
          </p:cNvSpPr>
          <p:nvPr/>
        </p:nvSpPr>
        <p:spPr bwMode="auto">
          <a:xfrm>
            <a:off x="2967038" y="3794125"/>
            <a:ext cx="39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7" name="Line 42"/>
          <p:cNvSpPr>
            <a:spLocks noChangeShapeType="1"/>
          </p:cNvSpPr>
          <p:nvPr/>
        </p:nvSpPr>
        <p:spPr bwMode="auto">
          <a:xfrm>
            <a:off x="2967038" y="3478213"/>
            <a:ext cx="396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8" name="Line 43"/>
          <p:cNvSpPr>
            <a:spLocks noChangeShapeType="1"/>
          </p:cNvSpPr>
          <p:nvPr/>
        </p:nvSpPr>
        <p:spPr bwMode="auto">
          <a:xfrm>
            <a:off x="2967038" y="3165475"/>
            <a:ext cx="39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29" name="Line 44"/>
          <p:cNvSpPr>
            <a:spLocks noChangeShapeType="1"/>
          </p:cNvSpPr>
          <p:nvPr/>
        </p:nvSpPr>
        <p:spPr bwMode="auto">
          <a:xfrm>
            <a:off x="2967038" y="2851150"/>
            <a:ext cx="39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0" name="Line 45"/>
          <p:cNvSpPr>
            <a:spLocks noChangeShapeType="1"/>
          </p:cNvSpPr>
          <p:nvPr/>
        </p:nvSpPr>
        <p:spPr bwMode="auto">
          <a:xfrm>
            <a:off x="2967038" y="2525713"/>
            <a:ext cx="396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1" name="Line 46"/>
          <p:cNvSpPr>
            <a:spLocks noChangeShapeType="1"/>
          </p:cNvSpPr>
          <p:nvPr/>
        </p:nvSpPr>
        <p:spPr bwMode="auto">
          <a:xfrm>
            <a:off x="2967038" y="2212975"/>
            <a:ext cx="39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2" name="Line 47"/>
          <p:cNvSpPr>
            <a:spLocks noChangeShapeType="1"/>
          </p:cNvSpPr>
          <p:nvPr/>
        </p:nvSpPr>
        <p:spPr bwMode="auto">
          <a:xfrm>
            <a:off x="2967038" y="1898650"/>
            <a:ext cx="39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3" name="Line 48"/>
          <p:cNvSpPr>
            <a:spLocks noChangeShapeType="1"/>
          </p:cNvSpPr>
          <p:nvPr/>
        </p:nvSpPr>
        <p:spPr bwMode="auto">
          <a:xfrm>
            <a:off x="3006725" y="3794125"/>
            <a:ext cx="24876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4" name="Line 49"/>
          <p:cNvSpPr>
            <a:spLocks noChangeShapeType="1"/>
          </p:cNvSpPr>
          <p:nvPr/>
        </p:nvSpPr>
        <p:spPr bwMode="auto">
          <a:xfrm flipV="1">
            <a:off x="3006725" y="3794125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5" name="Line 50"/>
          <p:cNvSpPr>
            <a:spLocks noChangeShapeType="1"/>
          </p:cNvSpPr>
          <p:nvPr/>
        </p:nvSpPr>
        <p:spPr bwMode="auto">
          <a:xfrm flipV="1">
            <a:off x="3216275" y="3794125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6" name="Line 51"/>
          <p:cNvSpPr>
            <a:spLocks noChangeShapeType="1"/>
          </p:cNvSpPr>
          <p:nvPr/>
        </p:nvSpPr>
        <p:spPr bwMode="auto">
          <a:xfrm flipV="1">
            <a:off x="3424238" y="3794125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7" name="Line 52"/>
          <p:cNvSpPr>
            <a:spLocks noChangeShapeType="1"/>
          </p:cNvSpPr>
          <p:nvPr/>
        </p:nvSpPr>
        <p:spPr bwMode="auto">
          <a:xfrm flipV="1">
            <a:off x="3633788" y="3794125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8" name="Line 53"/>
          <p:cNvSpPr>
            <a:spLocks noChangeShapeType="1"/>
          </p:cNvSpPr>
          <p:nvPr/>
        </p:nvSpPr>
        <p:spPr bwMode="auto">
          <a:xfrm flipV="1">
            <a:off x="3832225" y="3794125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39" name="Line 54"/>
          <p:cNvSpPr>
            <a:spLocks noChangeShapeType="1"/>
          </p:cNvSpPr>
          <p:nvPr/>
        </p:nvSpPr>
        <p:spPr bwMode="auto">
          <a:xfrm flipV="1">
            <a:off x="4041775" y="3794125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0" name="Line 55"/>
          <p:cNvSpPr>
            <a:spLocks noChangeShapeType="1"/>
          </p:cNvSpPr>
          <p:nvPr/>
        </p:nvSpPr>
        <p:spPr bwMode="auto">
          <a:xfrm flipV="1">
            <a:off x="4249738" y="3794125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1" name="Line 56"/>
          <p:cNvSpPr>
            <a:spLocks noChangeShapeType="1"/>
          </p:cNvSpPr>
          <p:nvPr/>
        </p:nvSpPr>
        <p:spPr bwMode="auto">
          <a:xfrm flipV="1">
            <a:off x="4460875" y="3794125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2" name="Line 57"/>
          <p:cNvSpPr>
            <a:spLocks noChangeShapeType="1"/>
          </p:cNvSpPr>
          <p:nvPr/>
        </p:nvSpPr>
        <p:spPr bwMode="auto">
          <a:xfrm flipV="1">
            <a:off x="4668838" y="3794125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3" name="Line 58"/>
          <p:cNvSpPr>
            <a:spLocks noChangeShapeType="1"/>
          </p:cNvSpPr>
          <p:nvPr/>
        </p:nvSpPr>
        <p:spPr bwMode="auto">
          <a:xfrm flipV="1">
            <a:off x="4878388" y="3794125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4" name="Line 59"/>
          <p:cNvSpPr>
            <a:spLocks noChangeShapeType="1"/>
          </p:cNvSpPr>
          <p:nvPr/>
        </p:nvSpPr>
        <p:spPr bwMode="auto">
          <a:xfrm flipV="1">
            <a:off x="5076825" y="3794125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5" name="Line 60"/>
          <p:cNvSpPr>
            <a:spLocks noChangeShapeType="1"/>
          </p:cNvSpPr>
          <p:nvPr/>
        </p:nvSpPr>
        <p:spPr bwMode="auto">
          <a:xfrm flipV="1">
            <a:off x="5286375" y="3794125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6" name="Line 61"/>
          <p:cNvSpPr>
            <a:spLocks noChangeShapeType="1"/>
          </p:cNvSpPr>
          <p:nvPr/>
        </p:nvSpPr>
        <p:spPr bwMode="auto">
          <a:xfrm flipV="1">
            <a:off x="5494338" y="3794125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7" name="Line 62"/>
          <p:cNvSpPr>
            <a:spLocks noChangeShapeType="1"/>
          </p:cNvSpPr>
          <p:nvPr/>
        </p:nvSpPr>
        <p:spPr bwMode="auto">
          <a:xfrm flipV="1">
            <a:off x="3106738" y="2341563"/>
            <a:ext cx="207962" cy="184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8" name="Line 63"/>
          <p:cNvSpPr>
            <a:spLocks noChangeShapeType="1"/>
          </p:cNvSpPr>
          <p:nvPr/>
        </p:nvSpPr>
        <p:spPr bwMode="auto">
          <a:xfrm>
            <a:off x="3314700" y="2341563"/>
            <a:ext cx="209550" cy="120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49" name="Line 64"/>
          <p:cNvSpPr>
            <a:spLocks noChangeShapeType="1"/>
          </p:cNvSpPr>
          <p:nvPr/>
        </p:nvSpPr>
        <p:spPr bwMode="auto">
          <a:xfrm>
            <a:off x="3524250" y="2462213"/>
            <a:ext cx="209550" cy="130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0" name="Line 65"/>
          <p:cNvSpPr>
            <a:spLocks noChangeShapeType="1"/>
          </p:cNvSpPr>
          <p:nvPr/>
        </p:nvSpPr>
        <p:spPr bwMode="auto">
          <a:xfrm>
            <a:off x="3733800" y="2592388"/>
            <a:ext cx="209550" cy="193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1" name="Line 66"/>
          <p:cNvSpPr>
            <a:spLocks noChangeShapeType="1"/>
          </p:cNvSpPr>
          <p:nvPr/>
        </p:nvSpPr>
        <p:spPr bwMode="auto">
          <a:xfrm>
            <a:off x="3943350" y="2786063"/>
            <a:ext cx="207963" cy="2492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2" name="Line 67"/>
          <p:cNvSpPr>
            <a:spLocks noChangeShapeType="1"/>
          </p:cNvSpPr>
          <p:nvPr/>
        </p:nvSpPr>
        <p:spPr bwMode="auto">
          <a:xfrm>
            <a:off x="4151313" y="3035300"/>
            <a:ext cx="200025" cy="2492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3" name="Line 68"/>
          <p:cNvSpPr>
            <a:spLocks noChangeShapeType="1"/>
          </p:cNvSpPr>
          <p:nvPr/>
        </p:nvSpPr>
        <p:spPr bwMode="auto">
          <a:xfrm flipV="1">
            <a:off x="4351338" y="2851150"/>
            <a:ext cx="207962" cy="433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4" name="Line 69"/>
          <p:cNvSpPr>
            <a:spLocks noChangeShapeType="1"/>
          </p:cNvSpPr>
          <p:nvPr/>
        </p:nvSpPr>
        <p:spPr bwMode="auto">
          <a:xfrm flipV="1">
            <a:off x="4559300" y="2525713"/>
            <a:ext cx="209550" cy="325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5" name="Line 70"/>
          <p:cNvSpPr>
            <a:spLocks noChangeShapeType="1"/>
          </p:cNvSpPr>
          <p:nvPr/>
        </p:nvSpPr>
        <p:spPr bwMode="auto">
          <a:xfrm flipV="1">
            <a:off x="4768850" y="2341563"/>
            <a:ext cx="207963" cy="184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6" name="Line 71"/>
          <p:cNvSpPr>
            <a:spLocks noChangeShapeType="1"/>
          </p:cNvSpPr>
          <p:nvPr/>
        </p:nvSpPr>
        <p:spPr bwMode="auto">
          <a:xfrm flipV="1">
            <a:off x="4976813" y="2146300"/>
            <a:ext cx="211137" cy="1952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7" name="Line 72"/>
          <p:cNvSpPr>
            <a:spLocks noChangeShapeType="1"/>
          </p:cNvSpPr>
          <p:nvPr/>
        </p:nvSpPr>
        <p:spPr bwMode="auto">
          <a:xfrm>
            <a:off x="5187950" y="2146300"/>
            <a:ext cx="207963" cy="261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8" name="Rectangle 73"/>
          <p:cNvSpPr>
            <a:spLocks noChangeArrowheads="1"/>
          </p:cNvSpPr>
          <p:nvPr/>
        </p:nvSpPr>
        <p:spPr bwMode="auto">
          <a:xfrm>
            <a:off x="3076575" y="2492375"/>
            <a:ext cx="49213" cy="55563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59" name="Rectangle 74"/>
          <p:cNvSpPr>
            <a:spLocks noChangeArrowheads="1"/>
          </p:cNvSpPr>
          <p:nvPr/>
        </p:nvSpPr>
        <p:spPr bwMode="auto">
          <a:xfrm>
            <a:off x="3286125" y="2309813"/>
            <a:ext cx="49213" cy="539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0" name="Rectangle 75"/>
          <p:cNvSpPr>
            <a:spLocks noChangeArrowheads="1"/>
          </p:cNvSpPr>
          <p:nvPr/>
        </p:nvSpPr>
        <p:spPr bwMode="auto">
          <a:xfrm>
            <a:off x="3494088" y="2428875"/>
            <a:ext cx="50800" cy="539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1" name="Rectangle 76"/>
          <p:cNvSpPr>
            <a:spLocks noChangeArrowheads="1"/>
          </p:cNvSpPr>
          <p:nvPr/>
        </p:nvSpPr>
        <p:spPr bwMode="auto">
          <a:xfrm>
            <a:off x="3703638" y="2559050"/>
            <a:ext cx="49212" cy="539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2" name="Rectangle 77"/>
          <p:cNvSpPr>
            <a:spLocks noChangeArrowheads="1"/>
          </p:cNvSpPr>
          <p:nvPr/>
        </p:nvSpPr>
        <p:spPr bwMode="auto">
          <a:xfrm>
            <a:off x="3911600" y="2754313"/>
            <a:ext cx="50800" cy="539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3" name="Rectangle 78"/>
          <p:cNvSpPr>
            <a:spLocks noChangeArrowheads="1"/>
          </p:cNvSpPr>
          <p:nvPr/>
        </p:nvSpPr>
        <p:spPr bwMode="auto">
          <a:xfrm>
            <a:off x="4121150" y="3001963"/>
            <a:ext cx="49213" cy="539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4" name="Rectangle 79"/>
          <p:cNvSpPr>
            <a:spLocks noChangeArrowheads="1"/>
          </p:cNvSpPr>
          <p:nvPr/>
        </p:nvSpPr>
        <p:spPr bwMode="auto">
          <a:xfrm>
            <a:off x="4319588" y="3251200"/>
            <a:ext cx="50800" cy="55563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5" name="Rectangle 80"/>
          <p:cNvSpPr>
            <a:spLocks noChangeArrowheads="1"/>
          </p:cNvSpPr>
          <p:nvPr/>
        </p:nvSpPr>
        <p:spPr bwMode="auto">
          <a:xfrm>
            <a:off x="4530725" y="2817813"/>
            <a:ext cx="47625" cy="539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6" name="Rectangle 81"/>
          <p:cNvSpPr>
            <a:spLocks noChangeArrowheads="1"/>
          </p:cNvSpPr>
          <p:nvPr/>
        </p:nvSpPr>
        <p:spPr bwMode="auto">
          <a:xfrm>
            <a:off x="4738688" y="2492375"/>
            <a:ext cx="50800" cy="55563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" name="Rectangle 82"/>
          <p:cNvSpPr>
            <a:spLocks noChangeArrowheads="1"/>
          </p:cNvSpPr>
          <p:nvPr/>
        </p:nvSpPr>
        <p:spPr bwMode="auto">
          <a:xfrm>
            <a:off x="4948238" y="2309813"/>
            <a:ext cx="49212" cy="539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8" name="Rectangle 83"/>
          <p:cNvSpPr>
            <a:spLocks noChangeArrowheads="1"/>
          </p:cNvSpPr>
          <p:nvPr/>
        </p:nvSpPr>
        <p:spPr bwMode="auto">
          <a:xfrm>
            <a:off x="5156200" y="2114550"/>
            <a:ext cx="50800" cy="55563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9" name="Rectangle 84"/>
          <p:cNvSpPr>
            <a:spLocks noChangeArrowheads="1"/>
          </p:cNvSpPr>
          <p:nvPr/>
        </p:nvSpPr>
        <p:spPr bwMode="auto">
          <a:xfrm>
            <a:off x="5365750" y="2374900"/>
            <a:ext cx="49213" cy="539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0" name="Line 85"/>
          <p:cNvSpPr>
            <a:spLocks noChangeShapeType="1"/>
          </p:cNvSpPr>
          <p:nvPr/>
        </p:nvSpPr>
        <p:spPr bwMode="auto">
          <a:xfrm>
            <a:off x="5494338" y="1898650"/>
            <a:ext cx="1587" cy="18954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1" name="Line 86"/>
          <p:cNvSpPr>
            <a:spLocks noChangeShapeType="1"/>
          </p:cNvSpPr>
          <p:nvPr/>
        </p:nvSpPr>
        <p:spPr bwMode="auto">
          <a:xfrm>
            <a:off x="5494338" y="3794125"/>
            <a:ext cx="317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2" name="Line 88"/>
          <p:cNvSpPr>
            <a:spLocks noChangeShapeType="1"/>
          </p:cNvSpPr>
          <p:nvPr/>
        </p:nvSpPr>
        <p:spPr bwMode="auto">
          <a:xfrm>
            <a:off x="5494338" y="3478213"/>
            <a:ext cx="317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3" name="Line 90"/>
          <p:cNvSpPr>
            <a:spLocks noChangeShapeType="1"/>
          </p:cNvSpPr>
          <p:nvPr/>
        </p:nvSpPr>
        <p:spPr bwMode="auto">
          <a:xfrm>
            <a:off x="5494338" y="3165475"/>
            <a:ext cx="317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4" name="Line 92"/>
          <p:cNvSpPr>
            <a:spLocks noChangeShapeType="1"/>
          </p:cNvSpPr>
          <p:nvPr/>
        </p:nvSpPr>
        <p:spPr bwMode="auto">
          <a:xfrm>
            <a:off x="5494338" y="2851150"/>
            <a:ext cx="317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5" name="Line 94"/>
          <p:cNvSpPr>
            <a:spLocks noChangeShapeType="1"/>
          </p:cNvSpPr>
          <p:nvPr/>
        </p:nvSpPr>
        <p:spPr bwMode="auto">
          <a:xfrm>
            <a:off x="5494338" y="2525713"/>
            <a:ext cx="317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6" name="Line 96"/>
          <p:cNvSpPr>
            <a:spLocks noChangeShapeType="1"/>
          </p:cNvSpPr>
          <p:nvPr/>
        </p:nvSpPr>
        <p:spPr bwMode="auto">
          <a:xfrm>
            <a:off x="5494338" y="2212975"/>
            <a:ext cx="317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7" name="Line 98"/>
          <p:cNvSpPr>
            <a:spLocks noChangeShapeType="1"/>
          </p:cNvSpPr>
          <p:nvPr/>
        </p:nvSpPr>
        <p:spPr bwMode="auto">
          <a:xfrm>
            <a:off x="5494338" y="1898650"/>
            <a:ext cx="317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8" name="Line 99"/>
          <p:cNvSpPr>
            <a:spLocks noChangeShapeType="1"/>
          </p:cNvSpPr>
          <p:nvPr/>
        </p:nvSpPr>
        <p:spPr bwMode="auto">
          <a:xfrm>
            <a:off x="5494338" y="3794125"/>
            <a:ext cx="412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79" name="Line 100"/>
          <p:cNvSpPr>
            <a:spLocks noChangeShapeType="1"/>
          </p:cNvSpPr>
          <p:nvPr/>
        </p:nvSpPr>
        <p:spPr bwMode="auto">
          <a:xfrm>
            <a:off x="5494338" y="3478213"/>
            <a:ext cx="412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0" name="Line 101"/>
          <p:cNvSpPr>
            <a:spLocks noChangeShapeType="1"/>
          </p:cNvSpPr>
          <p:nvPr/>
        </p:nvSpPr>
        <p:spPr bwMode="auto">
          <a:xfrm>
            <a:off x="5494338" y="3165475"/>
            <a:ext cx="412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1" name="Line 102"/>
          <p:cNvSpPr>
            <a:spLocks noChangeShapeType="1"/>
          </p:cNvSpPr>
          <p:nvPr/>
        </p:nvSpPr>
        <p:spPr bwMode="auto">
          <a:xfrm>
            <a:off x="5494338" y="2851150"/>
            <a:ext cx="412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2" name="Line 103"/>
          <p:cNvSpPr>
            <a:spLocks noChangeShapeType="1"/>
          </p:cNvSpPr>
          <p:nvPr/>
        </p:nvSpPr>
        <p:spPr bwMode="auto">
          <a:xfrm>
            <a:off x="5494338" y="2525713"/>
            <a:ext cx="412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3" name="Line 104"/>
          <p:cNvSpPr>
            <a:spLocks noChangeShapeType="1"/>
          </p:cNvSpPr>
          <p:nvPr/>
        </p:nvSpPr>
        <p:spPr bwMode="auto">
          <a:xfrm>
            <a:off x="5494338" y="2212975"/>
            <a:ext cx="412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4" name="Line 105"/>
          <p:cNvSpPr>
            <a:spLocks noChangeShapeType="1"/>
          </p:cNvSpPr>
          <p:nvPr/>
        </p:nvSpPr>
        <p:spPr bwMode="auto">
          <a:xfrm>
            <a:off x="5494338" y="1898650"/>
            <a:ext cx="412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5" name="Line 106"/>
          <p:cNvSpPr>
            <a:spLocks noChangeShapeType="1"/>
          </p:cNvSpPr>
          <p:nvPr/>
        </p:nvSpPr>
        <p:spPr bwMode="auto">
          <a:xfrm>
            <a:off x="3106738" y="2633663"/>
            <a:ext cx="207962" cy="141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6" name="Line 107"/>
          <p:cNvSpPr>
            <a:spLocks noChangeShapeType="1"/>
          </p:cNvSpPr>
          <p:nvPr/>
        </p:nvSpPr>
        <p:spPr bwMode="auto">
          <a:xfrm flipV="1">
            <a:off x="3314700" y="2633663"/>
            <a:ext cx="209550" cy="141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7" name="Line 108"/>
          <p:cNvSpPr>
            <a:spLocks noChangeShapeType="1"/>
          </p:cNvSpPr>
          <p:nvPr/>
        </p:nvSpPr>
        <p:spPr bwMode="auto">
          <a:xfrm>
            <a:off x="3524250" y="2633663"/>
            <a:ext cx="209550" cy="130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8" name="Line 109"/>
          <p:cNvSpPr>
            <a:spLocks noChangeShapeType="1"/>
          </p:cNvSpPr>
          <p:nvPr/>
        </p:nvSpPr>
        <p:spPr bwMode="auto">
          <a:xfrm flipV="1">
            <a:off x="3733800" y="2341563"/>
            <a:ext cx="209550" cy="422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89" name="Line 110"/>
          <p:cNvSpPr>
            <a:spLocks noChangeShapeType="1"/>
          </p:cNvSpPr>
          <p:nvPr/>
        </p:nvSpPr>
        <p:spPr bwMode="auto">
          <a:xfrm>
            <a:off x="3943350" y="2341563"/>
            <a:ext cx="207963" cy="542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0" name="Line 111"/>
          <p:cNvSpPr>
            <a:spLocks noChangeShapeType="1"/>
          </p:cNvSpPr>
          <p:nvPr/>
        </p:nvSpPr>
        <p:spPr bwMode="auto">
          <a:xfrm>
            <a:off x="4151313" y="2884488"/>
            <a:ext cx="200025" cy="63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1" name="Line 112"/>
          <p:cNvSpPr>
            <a:spLocks noChangeShapeType="1"/>
          </p:cNvSpPr>
          <p:nvPr/>
        </p:nvSpPr>
        <p:spPr bwMode="auto">
          <a:xfrm>
            <a:off x="4351338" y="2947988"/>
            <a:ext cx="207962" cy="3032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2" name="Line 113"/>
          <p:cNvSpPr>
            <a:spLocks noChangeShapeType="1"/>
          </p:cNvSpPr>
          <p:nvPr/>
        </p:nvSpPr>
        <p:spPr bwMode="auto">
          <a:xfrm>
            <a:off x="4559300" y="3251200"/>
            <a:ext cx="209550" cy="163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3" name="Line 114"/>
          <p:cNvSpPr>
            <a:spLocks noChangeShapeType="1"/>
          </p:cNvSpPr>
          <p:nvPr/>
        </p:nvSpPr>
        <p:spPr bwMode="auto">
          <a:xfrm flipV="1">
            <a:off x="4768850" y="3392488"/>
            <a:ext cx="207963" cy="22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4" name="Line 115"/>
          <p:cNvSpPr>
            <a:spLocks noChangeShapeType="1"/>
          </p:cNvSpPr>
          <p:nvPr/>
        </p:nvSpPr>
        <p:spPr bwMode="auto">
          <a:xfrm flipV="1">
            <a:off x="4976813" y="3230563"/>
            <a:ext cx="211137" cy="161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5" name="Line 116"/>
          <p:cNvSpPr>
            <a:spLocks noChangeShapeType="1"/>
          </p:cNvSpPr>
          <p:nvPr/>
        </p:nvSpPr>
        <p:spPr bwMode="auto">
          <a:xfrm flipV="1">
            <a:off x="5187950" y="2720975"/>
            <a:ext cx="207963" cy="509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6" name="Freeform 117"/>
          <p:cNvSpPr>
            <a:spLocks/>
          </p:cNvSpPr>
          <p:nvPr/>
        </p:nvSpPr>
        <p:spPr bwMode="auto">
          <a:xfrm>
            <a:off x="3076575" y="2601913"/>
            <a:ext cx="60325" cy="65087"/>
          </a:xfrm>
          <a:custGeom>
            <a:avLst/>
            <a:gdLst>
              <a:gd name="T0" fmla="*/ 19 w 37"/>
              <a:gd name="T1" fmla="*/ 0 h 37"/>
              <a:gd name="T2" fmla="*/ 37 w 37"/>
              <a:gd name="T3" fmla="*/ 18 h 37"/>
              <a:gd name="T4" fmla="*/ 19 w 37"/>
              <a:gd name="T5" fmla="*/ 37 h 37"/>
              <a:gd name="T6" fmla="*/ 0 w 37"/>
              <a:gd name="T7" fmla="*/ 18 h 37"/>
              <a:gd name="T8" fmla="*/ 19 w 37"/>
              <a:gd name="T9" fmla="*/ 0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37"/>
              <a:gd name="T17" fmla="*/ 37 w 37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37">
                <a:moveTo>
                  <a:pt x="19" y="0"/>
                </a:moveTo>
                <a:lnTo>
                  <a:pt x="37" y="18"/>
                </a:lnTo>
                <a:lnTo>
                  <a:pt x="19" y="37"/>
                </a:lnTo>
                <a:lnTo>
                  <a:pt x="0" y="18"/>
                </a:lnTo>
                <a:lnTo>
                  <a:pt x="19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7" name="Freeform 118"/>
          <p:cNvSpPr>
            <a:spLocks/>
          </p:cNvSpPr>
          <p:nvPr/>
        </p:nvSpPr>
        <p:spPr bwMode="auto">
          <a:xfrm>
            <a:off x="3286125" y="2743200"/>
            <a:ext cx="58738" cy="65088"/>
          </a:xfrm>
          <a:custGeom>
            <a:avLst/>
            <a:gdLst>
              <a:gd name="T0" fmla="*/ 18 w 36"/>
              <a:gd name="T1" fmla="*/ 0 h 37"/>
              <a:gd name="T2" fmla="*/ 36 w 36"/>
              <a:gd name="T3" fmla="*/ 18 h 37"/>
              <a:gd name="T4" fmla="*/ 18 w 36"/>
              <a:gd name="T5" fmla="*/ 37 h 37"/>
              <a:gd name="T6" fmla="*/ 0 w 36"/>
              <a:gd name="T7" fmla="*/ 18 h 37"/>
              <a:gd name="T8" fmla="*/ 18 w 36"/>
              <a:gd name="T9" fmla="*/ 0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7"/>
              <a:gd name="T17" fmla="*/ 36 w 36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7">
                <a:moveTo>
                  <a:pt x="18" y="0"/>
                </a:moveTo>
                <a:lnTo>
                  <a:pt x="36" y="18"/>
                </a:lnTo>
                <a:lnTo>
                  <a:pt x="18" y="37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" name="Freeform 119"/>
          <p:cNvSpPr>
            <a:spLocks/>
          </p:cNvSpPr>
          <p:nvPr/>
        </p:nvSpPr>
        <p:spPr bwMode="auto">
          <a:xfrm>
            <a:off x="3494088" y="2601913"/>
            <a:ext cx="60325" cy="65087"/>
          </a:xfrm>
          <a:custGeom>
            <a:avLst/>
            <a:gdLst>
              <a:gd name="T0" fmla="*/ 19 w 37"/>
              <a:gd name="T1" fmla="*/ 0 h 37"/>
              <a:gd name="T2" fmla="*/ 37 w 37"/>
              <a:gd name="T3" fmla="*/ 18 h 37"/>
              <a:gd name="T4" fmla="*/ 19 w 37"/>
              <a:gd name="T5" fmla="*/ 37 h 37"/>
              <a:gd name="T6" fmla="*/ 0 w 37"/>
              <a:gd name="T7" fmla="*/ 18 h 37"/>
              <a:gd name="T8" fmla="*/ 19 w 37"/>
              <a:gd name="T9" fmla="*/ 0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37"/>
              <a:gd name="T17" fmla="*/ 37 w 37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37">
                <a:moveTo>
                  <a:pt x="19" y="0"/>
                </a:moveTo>
                <a:lnTo>
                  <a:pt x="37" y="18"/>
                </a:lnTo>
                <a:lnTo>
                  <a:pt x="19" y="37"/>
                </a:lnTo>
                <a:lnTo>
                  <a:pt x="0" y="18"/>
                </a:lnTo>
                <a:lnTo>
                  <a:pt x="19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" name="Freeform 120"/>
          <p:cNvSpPr>
            <a:spLocks/>
          </p:cNvSpPr>
          <p:nvPr/>
        </p:nvSpPr>
        <p:spPr bwMode="auto">
          <a:xfrm>
            <a:off x="3703638" y="2730500"/>
            <a:ext cx="58737" cy="66675"/>
          </a:xfrm>
          <a:custGeom>
            <a:avLst/>
            <a:gdLst>
              <a:gd name="T0" fmla="*/ 18 w 36"/>
              <a:gd name="T1" fmla="*/ 0 h 38"/>
              <a:gd name="T2" fmla="*/ 36 w 36"/>
              <a:gd name="T3" fmla="*/ 19 h 38"/>
              <a:gd name="T4" fmla="*/ 18 w 36"/>
              <a:gd name="T5" fmla="*/ 38 h 38"/>
              <a:gd name="T6" fmla="*/ 0 w 36"/>
              <a:gd name="T7" fmla="*/ 19 h 38"/>
              <a:gd name="T8" fmla="*/ 18 w 36"/>
              <a:gd name="T9" fmla="*/ 0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8"/>
              <a:gd name="T17" fmla="*/ 36 w 36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8">
                <a:moveTo>
                  <a:pt x="18" y="0"/>
                </a:moveTo>
                <a:lnTo>
                  <a:pt x="36" y="19"/>
                </a:lnTo>
                <a:lnTo>
                  <a:pt x="18" y="38"/>
                </a:lnTo>
                <a:lnTo>
                  <a:pt x="0" y="19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" name="Freeform 121"/>
          <p:cNvSpPr>
            <a:spLocks/>
          </p:cNvSpPr>
          <p:nvPr/>
        </p:nvSpPr>
        <p:spPr bwMode="auto">
          <a:xfrm>
            <a:off x="3911600" y="2309813"/>
            <a:ext cx="60325" cy="65087"/>
          </a:xfrm>
          <a:custGeom>
            <a:avLst/>
            <a:gdLst>
              <a:gd name="T0" fmla="*/ 19 w 37"/>
              <a:gd name="T1" fmla="*/ 0 h 37"/>
              <a:gd name="T2" fmla="*/ 37 w 37"/>
              <a:gd name="T3" fmla="*/ 18 h 37"/>
              <a:gd name="T4" fmla="*/ 19 w 37"/>
              <a:gd name="T5" fmla="*/ 37 h 37"/>
              <a:gd name="T6" fmla="*/ 0 w 37"/>
              <a:gd name="T7" fmla="*/ 18 h 37"/>
              <a:gd name="T8" fmla="*/ 19 w 37"/>
              <a:gd name="T9" fmla="*/ 0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37"/>
              <a:gd name="T17" fmla="*/ 37 w 37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37">
                <a:moveTo>
                  <a:pt x="19" y="0"/>
                </a:moveTo>
                <a:lnTo>
                  <a:pt x="37" y="18"/>
                </a:lnTo>
                <a:lnTo>
                  <a:pt x="19" y="37"/>
                </a:lnTo>
                <a:lnTo>
                  <a:pt x="0" y="18"/>
                </a:lnTo>
                <a:lnTo>
                  <a:pt x="19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" name="Freeform 122"/>
          <p:cNvSpPr>
            <a:spLocks/>
          </p:cNvSpPr>
          <p:nvPr/>
        </p:nvSpPr>
        <p:spPr bwMode="auto">
          <a:xfrm>
            <a:off x="4121150" y="2851150"/>
            <a:ext cx="60325" cy="63500"/>
          </a:xfrm>
          <a:custGeom>
            <a:avLst/>
            <a:gdLst>
              <a:gd name="T0" fmla="*/ 18 w 37"/>
              <a:gd name="T1" fmla="*/ 0 h 37"/>
              <a:gd name="T2" fmla="*/ 37 w 37"/>
              <a:gd name="T3" fmla="*/ 19 h 37"/>
              <a:gd name="T4" fmla="*/ 18 w 37"/>
              <a:gd name="T5" fmla="*/ 37 h 37"/>
              <a:gd name="T6" fmla="*/ 0 w 37"/>
              <a:gd name="T7" fmla="*/ 19 h 37"/>
              <a:gd name="T8" fmla="*/ 18 w 37"/>
              <a:gd name="T9" fmla="*/ 0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37"/>
              <a:gd name="T17" fmla="*/ 37 w 37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37">
                <a:moveTo>
                  <a:pt x="18" y="0"/>
                </a:moveTo>
                <a:lnTo>
                  <a:pt x="37" y="19"/>
                </a:lnTo>
                <a:lnTo>
                  <a:pt x="18" y="37"/>
                </a:lnTo>
                <a:lnTo>
                  <a:pt x="0" y="19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" name="Freeform 123"/>
          <p:cNvSpPr>
            <a:spLocks/>
          </p:cNvSpPr>
          <p:nvPr/>
        </p:nvSpPr>
        <p:spPr bwMode="auto">
          <a:xfrm>
            <a:off x="4319588" y="2914650"/>
            <a:ext cx="60325" cy="66675"/>
          </a:xfrm>
          <a:custGeom>
            <a:avLst/>
            <a:gdLst>
              <a:gd name="T0" fmla="*/ 19 w 37"/>
              <a:gd name="T1" fmla="*/ 0 h 38"/>
              <a:gd name="T2" fmla="*/ 37 w 37"/>
              <a:gd name="T3" fmla="*/ 19 h 38"/>
              <a:gd name="T4" fmla="*/ 19 w 37"/>
              <a:gd name="T5" fmla="*/ 38 h 38"/>
              <a:gd name="T6" fmla="*/ 0 w 37"/>
              <a:gd name="T7" fmla="*/ 19 h 38"/>
              <a:gd name="T8" fmla="*/ 19 w 37"/>
              <a:gd name="T9" fmla="*/ 0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38"/>
              <a:gd name="T17" fmla="*/ 37 w 37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38">
                <a:moveTo>
                  <a:pt x="19" y="0"/>
                </a:moveTo>
                <a:lnTo>
                  <a:pt x="37" y="19"/>
                </a:lnTo>
                <a:lnTo>
                  <a:pt x="19" y="38"/>
                </a:lnTo>
                <a:lnTo>
                  <a:pt x="0" y="19"/>
                </a:lnTo>
                <a:lnTo>
                  <a:pt x="19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" name="Freeform 124"/>
          <p:cNvSpPr>
            <a:spLocks/>
          </p:cNvSpPr>
          <p:nvPr/>
        </p:nvSpPr>
        <p:spPr bwMode="auto">
          <a:xfrm>
            <a:off x="4530725" y="3219450"/>
            <a:ext cx="58738" cy="65088"/>
          </a:xfrm>
          <a:custGeom>
            <a:avLst/>
            <a:gdLst>
              <a:gd name="T0" fmla="*/ 18 w 36"/>
              <a:gd name="T1" fmla="*/ 0 h 37"/>
              <a:gd name="T2" fmla="*/ 36 w 36"/>
              <a:gd name="T3" fmla="*/ 18 h 37"/>
              <a:gd name="T4" fmla="*/ 18 w 36"/>
              <a:gd name="T5" fmla="*/ 37 h 37"/>
              <a:gd name="T6" fmla="*/ 0 w 36"/>
              <a:gd name="T7" fmla="*/ 18 h 37"/>
              <a:gd name="T8" fmla="*/ 18 w 36"/>
              <a:gd name="T9" fmla="*/ 0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7"/>
              <a:gd name="T17" fmla="*/ 36 w 36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7">
                <a:moveTo>
                  <a:pt x="18" y="0"/>
                </a:moveTo>
                <a:lnTo>
                  <a:pt x="36" y="18"/>
                </a:lnTo>
                <a:lnTo>
                  <a:pt x="18" y="37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4" name="Freeform 125"/>
          <p:cNvSpPr>
            <a:spLocks/>
          </p:cNvSpPr>
          <p:nvPr/>
        </p:nvSpPr>
        <p:spPr bwMode="auto">
          <a:xfrm>
            <a:off x="4738688" y="3381375"/>
            <a:ext cx="60325" cy="66675"/>
          </a:xfrm>
          <a:custGeom>
            <a:avLst/>
            <a:gdLst>
              <a:gd name="T0" fmla="*/ 19 w 37"/>
              <a:gd name="T1" fmla="*/ 0 h 38"/>
              <a:gd name="T2" fmla="*/ 37 w 37"/>
              <a:gd name="T3" fmla="*/ 19 h 38"/>
              <a:gd name="T4" fmla="*/ 19 w 37"/>
              <a:gd name="T5" fmla="*/ 38 h 38"/>
              <a:gd name="T6" fmla="*/ 0 w 37"/>
              <a:gd name="T7" fmla="*/ 19 h 38"/>
              <a:gd name="T8" fmla="*/ 19 w 37"/>
              <a:gd name="T9" fmla="*/ 0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38"/>
              <a:gd name="T17" fmla="*/ 37 w 37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38">
                <a:moveTo>
                  <a:pt x="19" y="0"/>
                </a:moveTo>
                <a:lnTo>
                  <a:pt x="37" y="19"/>
                </a:lnTo>
                <a:lnTo>
                  <a:pt x="19" y="38"/>
                </a:lnTo>
                <a:lnTo>
                  <a:pt x="0" y="19"/>
                </a:lnTo>
                <a:lnTo>
                  <a:pt x="19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5" name="Freeform 126"/>
          <p:cNvSpPr>
            <a:spLocks/>
          </p:cNvSpPr>
          <p:nvPr/>
        </p:nvSpPr>
        <p:spPr bwMode="auto">
          <a:xfrm>
            <a:off x="4948238" y="3360738"/>
            <a:ext cx="58737" cy="63500"/>
          </a:xfrm>
          <a:custGeom>
            <a:avLst/>
            <a:gdLst>
              <a:gd name="T0" fmla="*/ 18 w 36"/>
              <a:gd name="T1" fmla="*/ 0 h 37"/>
              <a:gd name="T2" fmla="*/ 36 w 36"/>
              <a:gd name="T3" fmla="*/ 18 h 37"/>
              <a:gd name="T4" fmla="*/ 18 w 36"/>
              <a:gd name="T5" fmla="*/ 37 h 37"/>
              <a:gd name="T6" fmla="*/ 0 w 36"/>
              <a:gd name="T7" fmla="*/ 18 h 37"/>
              <a:gd name="T8" fmla="*/ 18 w 36"/>
              <a:gd name="T9" fmla="*/ 0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7"/>
              <a:gd name="T17" fmla="*/ 36 w 36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7">
                <a:moveTo>
                  <a:pt x="18" y="0"/>
                </a:moveTo>
                <a:lnTo>
                  <a:pt x="36" y="18"/>
                </a:lnTo>
                <a:lnTo>
                  <a:pt x="18" y="37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6" name="Freeform 127"/>
          <p:cNvSpPr>
            <a:spLocks/>
          </p:cNvSpPr>
          <p:nvPr/>
        </p:nvSpPr>
        <p:spPr bwMode="auto">
          <a:xfrm>
            <a:off x="5156200" y="3197225"/>
            <a:ext cx="60325" cy="66675"/>
          </a:xfrm>
          <a:custGeom>
            <a:avLst/>
            <a:gdLst>
              <a:gd name="T0" fmla="*/ 19 w 37"/>
              <a:gd name="T1" fmla="*/ 0 h 38"/>
              <a:gd name="T2" fmla="*/ 37 w 37"/>
              <a:gd name="T3" fmla="*/ 19 h 38"/>
              <a:gd name="T4" fmla="*/ 19 w 37"/>
              <a:gd name="T5" fmla="*/ 38 h 38"/>
              <a:gd name="T6" fmla="*/ 0 w 37"/>
              <a:gd name="T7" fmla="*/ 19 h 38"/>
              <a:gd name="T8" fmla="*/ 19 w 37"/>
              <a:gd name="T9" fmla="*/ 0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38"/>
              <a:gd name="T17" fmla="*/ 37 w 37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38">
                <a:moveTo>
                  <a:pt x="19" y="0"/>
                </a:moveTo>
                <a:lnTo>
                  <a:pt x="37" y="19"/>
                </a:lnTo>
                <a:lnTo>
                  <a:pt x="19" y="38"/>
                </a:lnTo>
                <a:lnTo>
                  <a:pt x="0" y="19"/>
                </a:lnTo>
                <a:lnTo>
                  <a:pt x="19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7" name="Freeform 128"/>
          <p:cNvSpPr>
            <a:spLocks/>
          </p:cNvSpPr>
          <p:nvPr/>
        </p:nvSpPr>
        <p:spPr bwMode="auto">
          <a:xfrm>
            <a:off x="5365750" y="2689225"/>
            <a:ext cx="60325" cy="65088"/>
          </a:xfrm>
          <a:custGeom>
            <a:avLst/>
            <a:gdLst>
              <a:gd name="T0" fmla="*/ 18 w 37"/>
              <a:gd name="T1" fmla="*/ 0 h 37"/>
              <a:gd name="T2" fmla="*/ 37 w 37"/>
              <a:gd name="T3" fmla="*/ 18 h 37"/>
              <a:gd name="T4" fmla="*/ 18 w 37"/>
              <a:gd name="T5" fmla="*/ 37 h 37"/>
              <a:gd name="T6" fmla="*/ 0 w 37"/>
              <a:gd name="T7" fmla="*/ 18 h 37"/>
              <a:gd name="T8" fmla="*/ 18 w 37"/>
              <a:gd name="T9" fmla="*/ 0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37"/>
              <a:gd name="T17" fmla="*/ 37 w 37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37">
                <a:moveTo>
                  <a:pt x="18" y="0"/>
                </a:moveTo>
                <a:lnTo>
                  <a:pt x="37" y="18"/>
                </a:lnTo>
                <a:lnTo>
                  <a:pt x="18" y="37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8" name="Rectangle 130"/>
          <p:cNvSpPr>
            <a:spLocks noChangeArrowheads="1"/>
          </p:cNvSpPr>
          <p:nvPr/>
        </p:nvSpPr>
        <p:spPr bwMode="auto">
          <a:xfrm>
            <a:off x="2657475" y="3706813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23.5</a:t>
            </a:r>
            <a:endParaRPr lang="en-US"/>
          </a:p>
        </p:txBody>
      </p:sp>
      <p:sp>
        <p:nvSpPr>
          <p:cNvPr id="4209" name="Rectangle 131"/>
          <p:cNvSpPr>
            <a:spLocks noChangeArrowheads="1"/>
          </p:cNvSpPr>
          <p:nvPr/>
        </p:nvSpPr>
        <p:spPr bwMode="auto">
          <a:xfrm>
            <a:off x="2657475" y="3392488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24.0</a:t>
            </a:r>
            <a:endParaRPr lang="en-US"/>
          </a:p>
        </p:txBody>
      </p:sp>
      <p:sp>
        <p:nvSpPr>
          <p:cNvPr id="4210" name="Rectangle 132"/>
          <p:cNvSpPr>
            <a:spLocks noChangeArrowheads="1"/>
          </p:cNvSpPr>
          <p:nvPr/>
        </p:nvSpPr>
        <p:spPr bwMode="auto">
          <a:xfrm>
            <a:off x="2657475" y="3078163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24.5</a:t>
            </a:r>
            <a:endParaRPr lang="en-US"/>
          </a:p>
        </p:txBody>
      </p:sp>
      <p:sp>
        <p:nvSpPr>
          <p:cNvPr id="4211" name="Rectangle 133"/>
          <p:cNvSpPr>
            <a:spLocks noChangeArrowheads="1"/>
          </p:cNvSpPr>
          <p:nvPr/>
        </p:nvSpPr>
        <p:spPr bwMode="auto">
          <a:xfrm>
            <a:off x="2657475" y="2763838"/>
            <a:ext cx="244475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25.0</a:t>
            </a:r>
            <a:endParaRPr lang="en-US"/>
          </a:p>
        </p:txBody>
      </p:sp>
      <p:sp>
        <p:nvSpPr>
          <p:cNvPr id="4212" name="Rectangle 134"/>
          <p:cNvSpPr>
            <a:spLocks noChangeArrowheads="1"/>
          </p:cNvSpPr>
          <p:nvPr/>
        </p:nvSpPr>
        <p:spPr bwMode="auto">
          <a:xfrm>
            <a:off x="2657475" y="2438400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25.5</a:t>
            </a:r>
            <a:endParaRPr lang="en-US"/>
          </a:p>
        </p:txBody>
      </p:sp>
      <p:sp>
        <p:nvSpPr>
          <p:cNvPr id="4213" name="Rectangle 135"/>
          <p:cNvSpPr>
            <a:spLocks noChangeArrowheads="1"/>
          </p:cNvSpPr>
          <p:nvPr/>
        </p:nvSpPr>
        <p:spPr bwMode="auto">
          <a:xfrm>
            <a:off x="2657475" y="2125663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26.0</a:t>
            </a:r>
            <a:endParaRPr lang="en-US"/>
          </a:p>
        </p:txBody>
      </p:sp>
      <p:sp>
        <p:nvSpPr>
          <p:cNvPr id="4214" name="Rectangle 136"/>
          <p:cNvSpPr>
            <a:spLocks noChangeArrowheads="1"/>
          </p:cNvSpPr>
          <p:nvPr/>
        </p:nvSpPr>
        <p:spPr bwMode="auto">
          <a:xfrm>
            <a:off x="2657475" y="1811338"/>
            <a:ext cx="2444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26.5</a:t>
            </a:r>
            <a:endParaRPr lang="en-US"/>
          </a:p>
        </p:txBody>
      </p:sp>
      <p:sp>
        <p:nvSpPr>
          <p:cNvPr id="4215" name="Rectangle 137"/>
          <p:cNvSpPr>
            <a:spLocks noChangeArrowheads="1"/>
          </p:cNvSpPr>
          <p:nvPr/>
        </p:nvSpPr>
        <p:spPr bwMode="auto">
          <a:xfrm rot="-5400000">
            <a:off x="3001963" y="3932238"/>
            <a:ext cx="203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Jan</a:t>
            </a:r>
            <a:endParaRPr lang="en-US"/>
          </a:p>
        </p:txBody>
      </p:sp>
      <p:sp>
        <p:nvSpPr>
          <p:cNvPr id="4216" name="Rectangle 138"/>
          <p:cNvSpPr>
            <a:spLocks noChangeArrowheads="1"/>
          </p:cNvSpPr>
          <p:nvPr/>
        </p:nvSpPr>
        <p:spPr bwMode="auto">
          <a:xfrm rot="-5400000">
            <a:off x="3202781" y="3947319"/>
            <a:ext cx="2174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Feb</a:t>
            </a:r>
            <a:endParaRPr lang="en-US"/>
          </a:p>
        </p:txBody>
      </p:sp>
      <p:sp>
        <p:nvSpPr>
          <p:cNvPr id="4217" name="Rectangle 139"/>
          <p:cNvSpPr>
            <a:spLocks noChangeArrowheads="1"/>
          </p:cNvSpPr>
          <p:nvPr/>
        </p:nvSpPr>
        <p:spPr bwMode="auto">
          <a:xfrm rot="-5400000">
            <a:off x="3413125" y="3946526"/>
            <a:ext cx="219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Mar</a:t>
            </a:r>
            <a:endParaRPr lang="en-US"/>
          </a:p>
        </p:txBody>
      </p:sp>
      <p:sp>
        <p:nvSpPr>
          <p:cNvPr id="4218" name="Rectangle 140"/>
          <p:cNvSpPr>
            <a:spLocks noChangeArrowheads="1"/>
          </p:cNvSpPr>
          <p:nvPr/>
        </p:nvSpPr>
        <p:spPr bwMode="auto">
          <a:xfrm rot="-5400000">
            <a:off x="3632200" y="3935413"/>
            <a:ext cx="196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Apr</a:t>
            </a:r>
            <a:endParaRPr lang="en-US"/>
          </a:p>
        </p:txBody>
      </p:sp>
      <p:sp>
        <p:nvSpPr>
          <p:cNvPr id="4219" name="Rectangle 141"/>
          <p:cNvSpPr>
            <a:spLocks noChangeArrowheads="1"/>
          </p:cNvSpPr>
          <p:nvPr/>
        </p:nvSpPr>
        <p:spPr bwMode="auto">
          <a:xfrm rot="-5400000">
            <a:off x="3820319" y="3969544"/>
            <a:ext cx="2397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May</a:t>
            </a:r>
            <a:endParaRPr lang="en-US"/>
          </a:p>
        </p:txBody>
      </p:sp>
      <p:sp>
        <p:nvSpPr>
          <p:cNvPr id="4220" name="Rectangle 142"/>
          <p:cNvSpPr>
            <a:spLocks noChangeArrowheads="1"/>
          </p:cNvSpPr>
          <p:nvPr/>
        </p:nvSpPr>
        <p:spPr bwMode="auto">
          <a:xfrm rot="-5400000">
            <a:off x="4047332" y="3931444"/>
            <a:ext cx="2032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Jun</a:t>
            </a:r>
            <a:endParaRPr lang="en-US"/>
          </a:p>
        </p:txBody>
      </p:sp>
      <p:sp>
        <p:nvSpPr>
          <p:cNvPr id="4221" name="Rectangle 143"/>
          <p:cNvSpPr>
            <a:spLocks noChangeArrowheads="1"/>
          </p:cNvSpPr>
          <p:nvPr/>
        </p:nvSpPr>
        <p:spPr bwMode="auto">
          <a:xfrm rot="-5400000">
            <a:off x="4267200" y="3910013"/>
            <a:ext cx="161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Jul</a:t>
            </a:r>
            <a:endParaRPr lang="en-US"/>
          </a:p>
        </p:txBody>
      </p:sp>
      <p:sp>
        <p:nvSpPr>
          <p:cNvPr id="4222" name="Rectangle 144"/>
          <p:cNvSpPr>
            <a:spLocks noChangeArrowheads="1"/>
          </p:cNvSpPr>
          <p:nvPr/>
        </p:nvSpPr>
        <p:spPr bwMode="auto">
          <a:xfrm rot="-5400000">
            <a:off x="4445000" y="3956050"/>
            <a:ext cx="2222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Aug</a:t>
            </a:r>
            <a:endParaRPr lang="en-US"/>
          </a:p>
        </p:txBody>
      </p:sp>
      <p:sp>
        <p:nvSpPr>
          <p:cNvPr id="4223" name="Rectangle 145"/>
          <p:cNvSpPr>
            <a:spLocks noChangeArrowheads="1"/>
          </p:cNvSpPr>
          <p:nvPr/>
        </p:nvSpPr>
        <p:spPr bwMode="auto">
          <a:xfrm rot="-5400000">
            <a:off x="4654550" y="3956050"/>
            <a:ext cx="2222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Sep</a:t>
            </a:r>
            <a:endParaRPr lang="en-US"/>
          </a:p>
        </p:txBody>
      </p:sp>
      <p:sp>
        <p:nvSpPr>
          <p:cNvPr id="4224" name="Rectangle 146"/>
          <p:cNvSpPr>
            <a:spLocks noChangeArrowheads="1"/>
          </p:cNvSpPr>
          <p:nvPr/>
        </p:nvSpPr>
        <p:spPr bwMode="auto">
          <a:xfrm rot="-5400000">
            <a:off x="4876006" y="3947319"/>
            <a:ext cx="1984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Oct</a:t>
            </a:r>
            <a:endParaRPr lang="en-US"/>
          </a:p>
        </p:txBody>
      </p:sp>
      <p:sp>
        <p:nvSpPr>
          <p:cNvPr id="4225" name="Rectangle 147"/>
          <p:cNvSpPr>
            <a:spLocks noChangeArrowheads="1"/>
          </p:cNvSpPr>
          <p:nvPr/>
        </p:nvSpPr>
        <p:spPr bwMode="auto">
          <a:xfrm rot="-5400000">
            <a:off x="5072062" y="3933826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Nov</a:t>
            </a:r>
            <a:endParaRPr lang="en-US"/>
          </a:p>
        </p:txBody>
      </p:sp>
      <p:sp>
        <p:nvSpPr>
          <p:cNvPr id="4226" name="Rectangle 148"/>
          <p:cNvSpPr>
            <a:spLocks noChangeArrowheads="1"/>
          </p:cNvSpPr>
          <p:nvPr/>
        </p:nvSpPr>
        <p:spPr bwMode="auto">
          <a:xfrm rot="-5400000">
            <a:off x="5280025" y="3954463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Dec</a:t>
            </a:r>
            <a:endParaRPr lang="en-US"/>
          </a:p>
        </p:txBody>
      </p:sp>
      <p:sp>
        <p:nvSpPr>
          <p:cNvPr id="4227" name="Rectangle 149"/>
          <p:cNvSpPr>
            <a:spLocks noChangeArrowheads="1"/>
          </p:cNvSpPr>
          <p:nvPr/>
        </p:nvSpPr>
        <p:spPr bwMode="auto">
          <a:xfrm rot="-5400000">
            <a:off x="1609726" y="2774950"/>
            <a:ext cx="18161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Mean Monthly Temperature (</a:t>
            </a:r>
            <a:r>
              <a:rPr lang="en-US" sz="1000">
                <a:solidFill>
                  <a:srgbClr val="000000"/>
                </a:solidFill>
                <a:sym typeface="Symbol" pitchFamily="18" charset="2"/>
              </a:rPr>
              <a:t>C)</a:t>
            </a:r>
            <a:endParaRPr lang="en-US">
              <a:sym typeface="Symbol" pitchFamily="18" charset="2"/>
            </a:endParaRPr>
          </a:p>
        </p:txBody>
      </p:sp>
      <p:sp>
        <p:nvSpPr>
          <p:cNvPr id="4228" name="Rectangle 152"/>
          <p:cNvSpPr>
            <a:spLocks noChangeArrowheads="1"/>
          </p:cNvSpPr>
          <p:nvPr/>
        </p:nvSpPr>
        <p:spPr bwMode="auto">
          <a:xfrm>
            <a:off x="5595938" y="370681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100</a:t>
            </a:r>
            <a:endParaRPr lang="en-US"/>
          </a:p>
        </p:txBody>
      </p:sp>
      <p:sp>
        <p:nvSpPr>
          <p:cNvPr id="4229" name="Rectangle 153"/>
          <p:cNvSpPr>
            <a:spLocks noChangeArrowheads="1"/>
          </p:cNvSpPr>
          <p:nvPr/>
        </p:nvSpPr>
        <p:spPr bwMode="auto">
          <a:xfrm>
            <a:off x="5595938" y="339248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150</a:t>
            </a:r>
            <a:endParaRPr lang="en-US"/>
          </a:p>
        </p:txBody>
      </p:sp>
      <p:sp>
        <p:nvSpPr>
          <p:cNvPr id="4230" name="Rectangle 154"/>
          <p:cNvSpPr>
            <a:spLocks noChangeArrowheads="1"/>
          </p:cNvSpPr>
          <p:nvPr/>
        </p:nvSpPr>
        <p:spPr bwMode="auto">
          <a:xfrm>
            <a:off x="5595938" y="307816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200</a:t>
            </a:r>
            <a:endParaRPr lang="en-US"/>
          </a:p>
        </p:txBody>
      </p:sp>
      <p:sp>
        <p:nvSpPr>
          <p:cNvPr id="4231" name="Rectangle 155"/>
          <p:cNvSpPr>
            <a:spLocks noChangeArrowheads="1"/>
          </p:cNvSpPr>
          <p:nvPr/>
        </p:nvSpPr>
        <p:spPr bwMode="auto">
          <a:xfrm>
            <a:off x="5595938" y="2763838"/>
            <a:ext cx="209550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250</a:t>
            </a:r>
            <a:endParaRPr lang="en-US"/>
          </a:p>
        </p:txBody>
      </p:sp>
      <p:sp>
        <p:nvSpPr>
          <p:cNvPr id="4232" name="Rectangle 156"/>
          <p:cNvSpPr>
            <a:spLocks noChangeArrowheads="1"/>
          </p:cNvSpPr>
          <p:nvPr/>
        </p:nvSpPr>
        <p:spPr bwMode="auto">
          <a:xfrm>
            <a:off x="5595938" y="243840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300</a:t>
            </a:r>
            <a:endParaRPr lang="en-US"/>
          </a:p>
        </p:txBody>
      </p:sp>
      <p:sp>
        <p:nvSpPr>
          <p:cNvPr id="4233" name="Rectangle 157"/>
          <p:cNvSpPr>
            <a:spLocks noChangeArrowheads="1"/>
          </p:cNvSpPr>
          <p:nvPr/>
        </p:nvSpPr>
        <p:spPr bwMode="auto">
          <a:xfrm>
            <a:off x="5595938" y="2125663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350</a:t>
            </a:r>
            <a:endParaRPr lang="en-US"/>
          </a:p>
        </p:txBody>
      </p:sp>
      <p:sp>
        <p:nvSpPr>
          <p:cNvPr id="4234" name="Rectangle 158"/>
          <p:cNvSpPr>
            <a:spLocks noChangeArrowheads="1"/>
          </p:cNvSpPr>
          <p:nvPr/>
        </p:nvSpPr>
        <p:spPr bwMode="auto">
          <a:xfrm>
            <a:off x="5595938" y="1811338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400</a:t>
            </a:r>
            <a:endParaRPr lang="en-US"/>
          </a:p>
        </p:txBody>
      </p:sp>
      <p:sp>
        <p:nvSpPr>
          <p:cNvPr id="4235" name="Rectangle 159"/>
          <p:cNvSpPr>
            <a:spLocks noChangeArrowheads="1"/>
          </p:cNvSpPr>
          <p:nvPr/>
        </p:nvSpPr>
        <p:spPr bwMode="auto">
          <a:xfrm rot="-5400000">
            <a:off x="5177631" y="2845594"/>
            <a:ext cx="15065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Monthly Precipitation (mm)</a:t>
            </a:r>
            <a:endParaRPr lang="en-US"/>
          </a:p>
        </p:txBody>
      </p:sp>
      <p:grpSp>
        <p:nvGrpSpPr>
          <p:cNvPr id="4236" name="Group 983"/>
          <p:cNvGrpSpPr>
            <a:grpSpLocks/>
          </p:cNvGrpSpPr>
          <p:nvPr/>
        </p:nvGrpSpPr>
        <p:grpSpPr bwMode="auto">
          <a:xfrm>
            <a:off x="3236913" y="4214813"/>
            <a:ext cx="2136775" cy="227012"/>
            <a:chOff x="2195" y="2729"/>
            <a:chExt cx="1346" cy="143"/>
          </a:xfrm>
        </p:grpSpPr>
        <p:sp>
          <p:nvSpPr>
            <p:cNvPr id="4239" name="Rectangle 984"/>
            <p:cNvSpPr>
              <a:spLocks noChangeArrowheads="1"/>
            </p:cNvSpPr>
            <p:nvPr/>
          </p:nvSpPr>
          <p:spPr bwMode="auto">
            <a:xfrm>
              <a:off x="2195" y="2729"/>
              <a:ext cx="1346" cy="14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" name="Line 985"/>
            <p:cNvSpPr>
              <a:spLocks noChangeShapeType="1"/>
            </p:cNvSpPr>
            <p:nvPr/>
          </p:nvSpPr>
          <p:spPr bwMode="auto">
            <a:xfrm>
              <a:off x="2226" y="2804"/>
              <a:ext cx="1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" name="Rectangle 986"/>
            <p:cNvSpPr>
              <a:spLocks noChangeArrowheads="1"/>
            </p:cNvSpPr>
            <p:nvPr/>
          </p:nvSpPr>
          <p:spPr bwMode="auto">
            <a:xfrm>
              <a:off x="2287" y="2785"/>
              <a:ext cx="30" cy="3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2" name="Rectangle 987"/>
            <p:cNvSpPr>
              <a:spLocks noChangeArrowheads="1"/>
            </p:cNvSpPr>
            <p:nvPr/>
          </p:nvSpPr>
          <p:spPr bwMode="auto">
            <a:xfrm>
              <a:off x="2409" y="2747"/>
              <a:ext cx="45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Temperature</a:t>
              </a:r>
              <a:endParaRPr lang="en-US"/>
            </a:p>
          </p:txBody>
        </p:sp>
        <p:sp>
          <p:nvSpPr>
            <p:cNvPr id="4243" name="Line 988"/>
            <p:cNvSpPr>
              <a:spLocks noChangeShapeType="1"/>
            </p:cNvSpPr>
            <p:nvPr/>
          </p:nvSpPr>
          <p:spPr bwMode="auto">
            <a:xfrm>
              <a:off x="2887" y="2804"/>
              <a:ext cx="1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4" name="Freeform 989"/>
            <p:cNvSpPr>
              <a:spLocks/>
            </p:cNvSpPr>
            <p:nvPr/>
          </p:nvSpPr>
          <p:spPr bwMode="auto">
            <a:xfrm>
              <a:off x="2948" y="2785"/>
              <a:ext cx="37" cy="37"/>
            </a:xfrm>
            <a:custGeom>
              <a:avLst/>
              <a:gdLst>
                <a:gd name="T0" fmla="*/ 18 w 37"/>
                <a:gd name="T1" fmla="*/ 0 h 37"/>
                <a:gd name="T2" fmla="*/ 37 w 37"/>
                <a:gd name="T3" fmla="*/ 19 h 37"/>
                <a:gd name="T4" fmla="*/ 18 w 37"/>
                <a:gd name="T5" fmla="*/ 37 h 37"/>
                <a:gd name="T6" fmla="*/ 0 w 37"/>
                <a:gd name="T7" fmla="*/ 19 h 37"/>
                <a:gd name="T8" fmla="*/ 18 w 37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7"/>
                <a:gd name="T17" fmla="*/ 37 w 3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7">
                  <a:moveTo>
                    <a:pt x="18" y="0"/>
                  </a:moveTo>
                  <a:lnTo>
                    <a:pt x="37" y="19"/>
                  </a:lnTo>
                  <a:lnTo>
                    <a:pt x="18" y="37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5" name="Rectangle 990"/>
            <p:cNvSpPr>
              <a:spLocks noChangeArrowheads="1"/>
            </p:cNvSpPr>
            <p:nvPr/>
          </p:nvSpPr>
          <p:spPr bwMode="auto">
            <a:xfrm>
              <a:off x="3070" y="2747"/>
              <a:ext cx="43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Precipitation</a:t>
              </a:r>
              <a:endParaRPr lang="en-US"/>
            </a:p>
          </p:txBody>
        </p:sp>
      </p:grpSp>
      <p:sp>
        <p:nvSpPr>
          <p:cNvPr id="4237" name="Text Box 991"/>
          <p:cNvSpPr txBox="1">
            <a:spLocks noChangeArrowheads="1"/>
          </p:cNvSpPr>
          <p:nvPr/>
        </p:nvSpPr>
        <p:spPr bwMode="auto">
          <a:xfrm>
            <a:off x="166688" y="6446838"/>
            <a:ext cx="752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6.1</a:t>
            </a:r>
          </a:p>
        </p:txBody>
      </p:sp>
      <p:sp>
        <p:nvSpPr>
          <p:cNvPr id="4238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446"/>
          <p:cNvGrpSpPr>
            <a:grpSpLocks/>
          </p:cNvGrpSpPr>
          <p:nvPr/>
        </p:nvGrpSpPr>
        <p:grpSpPr bwMode="auto">
          <a:xfrm>
            <a:off x="2536825" y="1814513"/>
            <a:ext cx="3381375" cy="2311400"/>
            <a:chOff x="1598" y="1143"/>
            <a:chExt cx="2130" cy="1456"/>
          </a:xfrm>
        </p:grpSpPr>
        <p:sp>
          <p:nvSpPr>
            <p:cNvPr id="13325" name="Rectangle 6"/>
            <p:cNvSpPr>
              <a:spLocks noChangeArrowheads="1"/>
            </p:cNvSpPr>
            <p:nvPr/>
          </p:nvSpPr>
          <p:spPr bwMode="auto">
            <a:xfrm>
              <a:off x="1898" y="1191"/>
              <a:ext cx="1561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Line 7"/>
            <p:cNvSpPr>
              <a:spLocks noChangeShapeType="1"/>
            </p:cNvSpPr>
            <p:nvPr/>
          </p:nvSpPr>
          <p:spPr bwMode="auto">
            <a:xfrm>
              <a:off x="1898" y="2151"/>
              <a:ext cx="156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Line 8"/>
            <p:cNvSpPr>
              <a:spLocks noChangeShapeType="1"/>
            </p:cNvSpPr>
            <p:nvPr/>
          </p:nvSpPr>
          <p:spPr bwMode="auto">
            <a:xfrm>
              <a:off x="1898" y="1911"/>
              <a:ext cx="156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Line 9"/>
            <p:cNvSpPr>
              <a:spLocks noChangeShapeType="1"/>
            </p:cNvSpPr>
            <p:nvPr/>
          </p:nvSpPr>
          <p:spPr bwMode="auto">
            <a:xfrm>
              <a:off x="1898" y="1671"/>
              <a:ext cx="156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Line 10"/>
            <p:cNvSpPr>
              <a:spLocks noChangeShapeType="1"/>
            </p:cNvSpPr>
            <p:nvPr/>
          </p:nvSpPr>
          <p:spPr bwMode="auto">
            <a:xfrm>
              <a:off x="1898" y="1431"/>
              <a:ext cx="156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Line 11"/>
            <p:cNvSpPr>
              <a:spLocks noChangeShapeType="1"/>
            </p:cNvSpPr>
            <p:nvPr/>
          </p:nvSpPr>
          <p:spPr bwMode="auto">
            <a:xfrm>
              <a:off x="1898" y="1191"/>
              <a:ext cx="156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Line 12"/>
            <p:cNvSpPr>
              <a:spLocks noChangeShapeType="1"/>
            </p:cNvSpPr>
            <p:nvPr/>
          </p:nvSpPr>
          <p:spPr bwMode="auto">
            <a:xfrm>
              <a:off x="2030" y="1191"/>
              <a:ext cx="1" cy="1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Line 13"/>
            <p:cNvSpPr>
              <a:spLocks noChangeShapeType="1"/>
            </p:cNvSpPr>
            <p:nvPr/>
          </p:nvSpPr>
          <p:spPr bwMode="auto">
            <a:xfrm>
              <a:off x="2156" y="1191"/>
              <a:ext cx="1" cy="1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Line 14"/>
            <p:cNvSpPr>
              <a:spLocks noChangeShapeType="1"/>
            </p:cNvSpPr>
            <p:nvPr/>
          </p:nvSpPr>
          <p:spPr bwMode="auto">
            <a:xfrm>
              <a:off x="2288" y="1191"/>
              <a:ext cx="1" cy="1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Line 15"/>
            <p:cNvSpPr>
              <a:spLocks noChangeShapeType="1"/>
            </p:cNvSpPr>
            <p:nvPr/>
          </p:nvSpPr>
          <p:spPr bwMode="auto">
            <a:xfrm>
              <a:off x="2420" y="1191"/>
              <a:ext cx="1" cy="1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Line 16"/>
            <p:cNvSpPr>
              <a:spLocks noChangeShapeType="1"/>
            </p:cNvSpPr>
            <p:nvPr/>
          </p:nvSpPr>
          <p:spPr bwMode="auto">
            <a:xfrm>
              <a:off x="2546" y="1191"/>
              <a:ext cx="1" cy="1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Line 17"/>
            <p:cNvSpPr>
              <a:spLocks noChangeShapeType="1"/>
            </p:cNvSpPr>
            <p:nvPr/>
          </p:nvSpPr>
          <p:spPr bwMode="auto">
            <a:xfrm>
              <a:off x="2678" y="1191"/>
              <a:ext cx="1" cy="1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7" name="Line 18"/>
            <p:cNvSpPr>
              <a:spLocks noChangeShapeType="1"/>
            </p:cNvSpPr>
            <p:nvPr/>
          </p:nvSpPr>
          <p:spPr bwMode="auto">
            <a:xfrm>
              <a:off x="2810" y="1191"/>
              <a:ext cx="1" cy="1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Line 19"/>
            <p:cNvSpPr>
              <a:spLocks noChangeShapeType="1"/>
            </p:cNvSpPr>
            <p:nvPr/>
          </p:nvSpPr>
          <p:spPr bwMode="auto">
            <a:xfrm>
              <a:off x="2936" y="1191"/>
              <a:ext cx="1" cy="1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Line 20"/>
            <p:cNvSpPr>
              <a:spLocks noChangeShapeType="1"/>
            </p:cNvSpPr>
            <p:nvPr/>
          </p:nvSpPr>
          <p:spPr bwMode="auto">
            <a:xfrm>
              <a:off x="3069" y="1191"/>
              <a:ext cx="1" cy="1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Line 21"/>
            <p:cNvSpPr>
              <a:spLocks noChangeShapeType="1"/>
            </p:cNvSpPr>
            <p:nvPr/>
          </p:nvSpPr>
          <p:spPr bwMode="auto">
            <a:xfrm>
              <a:off x="3201" y="1191"/>
              <a:ext cx="1" cy="1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Line 22"/>
            <p:cNvSpPr>
              <a:spLocks noChangeShapeType="1"/>
            </p:cNvSpPr>
            <p:nvPr/>
          </p:nvSpPr>
          <p:spPr bwMode="auto">
            <a:xfrm>
              <a:off x="3327" y="1191"/>
              <a:ext cx="1" cy="1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Line 23"/>
            <p:cNvSpPr>
              <a:spLocks noChangeShapeType="1"/>
            </p:cNvSpPr>
            <p:nvPr/>
          </p:nvSpPr>
          <p:spPr bwMode="auto">
            <a:xfrm>
              <a:off x="3459" y="1191"/>
              <a:ext cx="1" cy="1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Rectangle 24"/>
            <p:cNvSpPr>
              <a:spLocks noChangeArrowheads="1"/>
            </p:cNvSpPr>
            <p:nvPr/>
          </p:nvSpPr>
          <p:spPr bwMode="auto">
            <a:xfrm>
              <a:off x="1898" y="1191"/>
              <a:ext cx="1561" cy="1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Line 25"/>
            <p:cNvSpPr>
              <a:spLocks noChangeShapeType="1"/>
            </p:cNvSpPr>
            <p:nvPr/>
          </p:nvSpPr>
          <p:spPr bwMode="auto">
            <a:xfrm>
              <a:off x="1898" y="1191"/>
              <a:ext cx="1" cy="1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Line 26"/>
            <p:cNvSpPr>
              <a:spLocks noChangeShapeType="1"/>
            </p:cNvSpPr>
            <p:nvPr/>
          </p:nvSpPr>
          <p:spPr bwMode="auto">
            <a:xfrm>
              <a:off x="1880" y="2391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Line 31"/>
            <p:cNvSpPr>
              <a:spLocks noChangeShapeType="1"/>
            </p:cNvSpPr>
            <p:nvPr/>
          </p:nvSpPr>
          <p:spPr bwMode="auto">
            <a:xfrm>
              <a:off x="1880" y="2151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Line 36"/>
            <p:cNvSpPr>
              <a:spLocks noChangeShapeType="1"/>
            </p:cNvSpPr>
            <p:nvPr/>
          </p:nvSpPr>
          <p:spPr bwMode="auto">
            <a:xfrm>
              <a:off x="1880" y="1911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Line 41"/>
            <p:cNvSpPr>
              <a:spLocks noChangeShapeType="1"/>
            </p:cNvSpPr>
            <p:nvPr/>
          </p:nvSpPr>
          <p:spPr bwMode="auto">
            <a:xfrm>
              <a:off x="1880" y="1671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Line 46"/>
            <p:cNvSpPr>
              <a:spLocks noChangeShapeType="1"/>
            </p:cNvSpPr>
            <p:nvPr/>
          </p:nvSpPr>
          <p:spPr bwMode="auto">
            <a:xfrm>
              <a:off x="1880" y="1431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Line 51"/>
            <p:cNvSpPr>
              <a:spLocks noChangeShapeType="1"/>
            </p:cNvSpPr>
            <p:nvPr/>
          </p:nvSpPr>
          <p:spPr bwMode="auto">
            <a:xfrm>
              <a:off x="1880" y="1191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Line 52"/>
            <p:cNvSpPr>
              <a:spLocks noChangeShapeType="1"/>
            </p:cNvSpPr>
            <p:nvPr/>
          </p:nvSpPr>
          <p:spPr bwMode="auto">
            <a:xfrm>
              <a:off x="1874" y="2391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Line 53"/>
            <p:cNvSpPr>
              <a:spLocks noChangeShapeType="1"/>
            </p:cNvSpPr>
            <p:nvPr/>
          </p:nvSpPr>
          <p:spPr bwMode="auto">
            <a:xfrm>
              <a:off x="1874" y="2151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Line 54"/>
            <p:cNvSpPr>
              <a:spLocks noChangeShapeType="1"/>
            </p:cNvSpPr>
            <p:nvPr/>
          </p:nvSpPr>
          <p:spPr bwMode="auto">
            <a:xfrm>
              <a:off x="1874" y="1911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Line 55"/>
            <p:cNvSpPr>
              <a:spLocks noChangeShapeType="1"/>
            </p:cNvSpPr>
            <p:nvPr/>
          </p:nvSpPr>
          <p:spPr bwMode="auto">
            <a:xfrm>
              <a:off x="1874" y="1671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Line 56"/>
            <p:cNvSpPr>
              <a:spLocks noChangeShapeType="1"/>
            </p:cNvSpPr>
            <p:nvPr/>
          </p:nvSpPr>
          <p:spPr bwMode="auto">
            <a:xfrm>
              <a:off x="1874" y="1431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Line 57"/>
            <p:cNvSpPr>
              <a:spLocks noChangeShapeType="1"/>
            </p:cNvSpPr>
            <p:nvPr/>
          </p:nvSpPr>
          <p:spPr bwMode="auto">
            <a:xfrm>
              <a:off x="1874" y="1191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Line 58"/>
            <p:cNvSpPr>
              <a:spLocks noChangeShapeType="1"/>
            </p:cNvSpPr>
            <p:nvPr/>
          </p:nvSpPr>
          <p:spPr bwMode="auto">
            <a:xfrm>
              <a:off x="1898" y="2391"/>
              <a:ext cx="156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Line 59"/>
            <p:cNvSpPr>
              <a:spLocks noChangeShapeType="1"/>
            </p:cNvSpPr>
            <p:nvPr/>
          </p:nvSpPr>
          <p:spPr bwMode="auto">
            <a:xfrm flipV="1">
              <a:off x="1898" y="239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Line 60"/>
            <p:cNvSpPr>
              <a:spLocks noChangeShapeType="1"/>
            </p:cNvSpPr>
            <p:nvPr/>
          </p:nvSpPr>
          <p:spPr bwMode="auto">
            <a:xfrm flipV="1">
              <a:off x="2030" y="239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Line 61"/>
            <p:cNvSpPr>
              <a:spLocks noChangeShapeType="1"/>
            </p:cNvSpPr>
            <p:nvPr/>
          </p:nvSpPr>
          <p:spPr bwMode="auto">
            <a:xfrm flipV="1">
              <a:off x="2156" y="239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Line 62"/>
            <p:cNvSpPr>
              <a:spLocks noChangeShapeType="1"/>
            </p:cNvSpPr>
            <p:nvPr/>
          </p:nvSpPr>
          <p:spPr bwMode="auto">
            <a:xfrm flipV="1">
              <a:off x="2288" y="239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2" name="Line 63"/>
            <p:cNvSpPr>
              <a:spLocks noChangeShapeType="1"/>
            </p:cNvSpPr>
            <p:nvPr/>
          </p:nvSpPr>
          <p:spPr bwMode="auto">
            <a:xfrm flipV="1">
              <a:off x="2420" y="239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Line 64"/>
            <p:cNvSpPr>
              <a:spLocks noChangeShapeType="1"/>
            </p:cNvSpPr>
            <p:nvPr/>
          </p:nvSpPr>
          <p:spPr bwMode="auto">
            <a:xfrm flipV="1">
              <a:off x="2546" y="239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Line 65"/>
            <p:cNvSpPr>
              <a:spLocks noChangeShapeType="1"/>
            </p:cNvSpPr>
            <p:nvPr/>
          </p:nvSpPr>
          <p:spPr bwMode="auto">
            <a:xfrm flipV="1">
              <a:off x="2678" y="239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Line 66"/>
            <p:cNvSpPr>
              <a:spLocks noChangeShapeType="1"/>
            </p:cNvSpPr>
            <p:nvPr/>
          </p:nvSpPr>
          <p:spPr bwMode="auto">
            <a:xfrm flipV="1">
              <a:off x="2810" y="239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6" name="Line 67"/>
            <p:cNvSpPr>
              <a:spLocks noChangeShapeType="1"/>
            </p:cNvSpPr>
            <p:nvPr/>
          </p:nvSpPr>
          <p:spPr bwMode="auto">
            <a:xfrm flipV="1">
              <a:off x="2936" y="239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7" name="Line 68"/>
            <p:cNvSpPr>
              <a:spLocks noChangeShapeType="1"/>
            </p:cNvSpPr>
            <p:nvPr/>
          </p:nvSpPr>
          <p:spPr bwMode="auto">
            <a:xfrm flipV="1">
              <a:off x="3069" y="239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8" name="Line 69"/>
            <p:cNvSpPr>
              <a:spLocks noChangeShapeType="1"/>
            </p:cNvSpPr>
            <p:nvPr/>
          </p:nvSpPr>
          <p:spPr bwMode="auto">
            <a:xfrm flipV="1">
              <a:off x="3201" y="239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9" name="Line 70"/>
            <p:cNvSpPr>
              <a:spLocks noChangeShapeType="1"/>
            </p:cNvSpPr>
            <p:nvPr/>
          </p:nvSpPr>
          <p:spPr bwMode="auto">
            <a:xfrm flipV="1">
              <a:off x="3327" y="239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0" name="Line 71"/>
            <p:cNvSpPr>
              <a:spLocks noChangeShapeType="1"/>
            </p:cNvSpPr>
            <p:nvPr/>
          </p:nvSpPr>
          <p:spPr bwMode="auto">
            <a:xfrm flipV="1">
              <a:off x="3459" y="2391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1" name="Line 72"/>
            <p:cNvSpPr>
              <a:spLocks noChangeShapeType="1"/>
            </p:cNvSpPr>
            <p:nvPr/>
          </p:nvSpPr>
          <p:spPr bwMode="auto">
            <a:xfrm flipV="1">
              <a:off x="1964" y="2205"/>
              <a:ext cx="132" cy="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2" name="Line 73"/>
            <p:cNvSpPr>
              <a:spLocks noChangeShapeType="1"/>
            </p:cNvSpPr>
            <p:nvPr/>
          </p:nvSpPr>
          <p:spPr bwMode="auto">
            <a:xfrm flipV="1">
              <a:off x="2096" y="2019"/>
              <a:ext cx="126" cy="1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3" name="Line 74"/>
            <p:cNvSpPr>
              <a:spLocks noChangeShapeType="1"/>
            </p:cNvSpPr>
            <p:nvPr/>
          </p:nvSpPr>
          <p:spPr bwMode="auto">
            <a:xfrm flipV="1">
              <a:off x="2222" y="1737"/>
              <a:ext cx="132" cy="2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4" name="Line 75"/>
            <p:cNvSpPr>
              <a:spLocks noChangeShapeType="1"/>
            </p:cNvSpPr>
            <p:nvPr/>
          </p:nvSpPr>
          <p:spPr bwMode="auto">
            <a:xfrm flipV="1">
              <a:off x="2354" y="1491"/>
              <a:ext cx="132" cy="2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5" name="Line 76"/>
            <p:cNvSpPr>
              <a:spLocks noChangeShapeType="1"/>
            </p:cNvSpPr>
            <p:nvPr/>
          </p:nvSpPr>
          <p:spPr bwMode="auto">
            <a:xfrm flipV="1">
              <a:off x="2486" y="1359"/>
              <a:ext cx="126" cy="1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6" name="Line 77"/>
            <p:cNvSpPr>
              <a:spLocks noChangeShapeType="1"/>
            </p:cNvSpPr>
            <p:nvPr/>
          </p:nvSpPr>
          <p:spPr bwMode="auto">
            <a:xfrm flipV="1">
              <a:off x="2612" y="1281"/>
              <a:ext cx="132" cy="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7" name="Line 78"/>
            <p:cNvSpPr>
              <a:spLocks noChangeShapeType="1"/>
            </p:cNvSpPr>
            <p:nvPr/>
          </p:nvSpPr>
          <p:spPr bwMode="auto">
            <a:xfrm>
              <a:off x="2744" y="1281"/>
              <a:ext cx="132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8" name="Line 79"/>
            <p:cNvSpPr>
              <a:spLocks noChangeShapeType="1"/>
            </p:cNvSpPr>
            <p:nvPr/>
          </p:nvSpPr>
          <p:spPr bwMode="auto">
            <a:xfrm>
              <a:off x="2876" y="1329"/>
              <a:ext cx="126" cy="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9" name="Line 80"/>
            <p:cNvSpPr>
              <a:spLocks noChangeShapeType="1"/>
            </p:cNvSpPr>
            <p:nvPr/>
          </p:nvSpPr>
          <p:spPr bwMode="auto">
            <a:xfrm>
              <a:off x="3002" y="1479"/>
              <a:ext cx="133" cy="1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0" name="Line 81"/>
            <p:cNvSpPr>
              <a:spLocks noChangeShapeType="1"/>
            </p:cNvSpPr>
            <p:nvPr/>
          </p:nvSpPr>
          <p:spPr bwMode="auto">
            <a:xfrm>
              <a:off x="3135" y="1665"/>
              <a:ext cx="132" cy="2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1" name="Line 82"/>
            <p:cNvSpPr>
              <a:spLocks noChangeShapeType="1"/>
            </p:cNvSpPr>
            <p:nvPr/>
          </p:nvSpPr>
          <p:spPr bwMode="auto">
            <a:xfrm>
              <a:off x="3267" y="1953"/>
              <a:ext cx="126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2" name="Rectangle 83"/>
            <p:cNvSpPr>
              <a:spLocks noChangeArrowheads="1"/>
            </p:cNvSpPr>
            <p:nvPr/>
          </p:nvSpPr>
          <p:spPr bwMode="auto">
            <a:xfrm>
              <a:off x="1946" y="2265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3" name="Rectangle 84"/>
            <p:cNvSpPr>
              <a:spLocks noChangeArrowheads="1"/>
            </p:cNvSpPr>
            <p:nvPr/>
          </p:nvSpPr>
          <p:spPr bwMode="auto">
            <a:xfrm>
              <a:off x="2078" y="2187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4" name="Rectangle 85"/>
            <p:cNvSpPr>
              <a:spLocks noChangeArrowheads="1"/>
            </p:cNvSpPr>
            <p:nvPr/>
          </p:nvSpPr>
          <p:spPr bwMode="auto">
            <a:xfrm>
              <a:off x="2204" y="2001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5" name="Rectangle 86"/>
            <p:cNvSpPr>
              <a:spLocks noChangeArrowheads="1"/>
            </p:cNvSpPr>
            <p:nvPr/>
          </p:nvSpPr>
          <p:spPr bwMode="auto">
            <a:xfrm>
              <a:off x="2336" y="1719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6" name="Rectangle 87"/>
            <p:cNvSpPr>
              <a:spLocks noChangeArrowheads="1"/>
            </p:cNvSpPr>
            <p:nvPr/>
          </p:nvSpPr>
          <p:spPr bwMode="auto">
            <a:xfrm>
              <a:off x="2468" y="1473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7" name="Rectangle 88"/>
            <p:cNvSpPr>
              <a:spLocks noChangeArrowheads="1"/>
            </p:cNvSpPr>
            <p:nvPr/>
          </p:nvSpPr>
          <p:spPr bwMode="auto">
            <a:xfrm>
              <a:off x="2594" y="1341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8" name="Rectangle 89"/>
            <p:cNvSpPr>
              <a:spLocks noChangeArrowheads="1"/>
            </p:cNvSpPr>
            <p:nvPr/>
          </p:nvSpPr>
          <p:spPr bwMode="auto">
            <a:xfrm>
              <a:off x="2726" y="1263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89" name="Rectangle 90"/>
            <p:cNvSpPr>
              <a:spLocks noChangeArrowheads="1"/>
            </p:cNvSpPr>
            <p:nvPr/>
          </p:nvSpPr>
          <p:spPr bwMode="auto">
            <a:xfrm>
              <a:off x="2858" y="1311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0" name="Rectangle 91"/>
            <p:cNvSpPr>
              <a:spLocks noChangeArrowheads="1"/>
            </p:cNvSpPr>
            <p:nvPr/>
          </p:nvSpPr>
          <p:spPr bwMode="auto">
            <a:xfrm>
              <a:off x="2984" y="1461"/>
              <a:ext cx="31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1" name="Rectangle 92"/>
            <p:cNvSpPr>
              <a:spLocks noChangeArrowheads="1"/>
            </p:cNvSpPr>
            <p:nvPr/>
          </p:nvSpPr>
          <p:spPr bwMode="auto">
            <a:xfrm>
              <a:off x="3117" y="1647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2" name="Rectangle 93"/>
            <p:cNvSpPr>
              <a:spLocks noChangeArrowheads="1"/>
            </p:cNvSpPr>
            <p:nvPr/>
          </p:nvSpPr>
          <p:spPr bwMode="auto">
            <a:xfrm>
              <a:off x="3249" y="1935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3" name="Rectangle 94"/>
            <p:cNvSpPr>
              <a:spLocks noChangeArrowheads="1"/>
            </p:cNvSpPr>
            <p:nvPr/>
          </p:nvSpPr>
          <p:spPr bwMode="auto">
            <a:xfrm>
              <a:off x="3375" y="2163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4" name="Line 95"/>
            <p:cNvSpPr>
              <a:spLocks noChangeShapeType="1"/>
            </p:cNvSpPr>
            <p:nvPr/>
          </p:nvSpPr>
          <p:spPr bwMode="auto">
            <a:xfrm>
              <a:off x="3459" y="1191"/>
              <a:ext cx="1" cy="1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5" name="Line 96"/>
            <p:cNvSpPr>
              <a:spLocks noChangeShapeType="1"/>
            </p:cNvSpPr>
            <p:nvPr/>
          </p:nvSpPr>
          <p:spPr bwMode="auto">
            <a:xfrm>
              <a:off x="3459" y="2391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6" name="Line 101"/>
            <p:cNvSpPr>
              <a:spLocks noChangeShapeType="1"/>
            </p:cNvSpPr>
            <p:nvPr/>
          </p:nvSpPr>
          <p:spPr bwMode="auto">
            <a:xfrm>
              <a:off x="3459" y="2151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7" name="Line 106"/>
            <p:cNvSpPr>
              <a:spLocks noChangeShapeType="1"/>
            </p:cNvSpPr>
            <p:nvPr/>
          </p:nvSpPr>
          <p:spPr bwMode="auto">
            <a:xfrm>
              <a:off x="3459" y="1911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8" name="Line 111"/>
            <p:cNvSpPr>
              <a:spLocks noChangeShapeType="1"/>
            </p:cNvSpPr>
            <p:nvPr/>
          </p:nvSpPr>
          <p:spPr bwMode="auto">
            <a:xfrm>
              <a:off x="3459" y="1671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99" name="Line 116"/>
            <p:cNvSpPr>
              <a:spLocks noChangeShapeType="1"/>
            </p:cNvSpPr>
            <p:nvPr/>
          </p:nvSpPr>
          <p:spPr bwMode="auto">
            <a:xfrm>
              <a:off x="3459" y="1431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0" name="Line 121"/>
            <p:cNvSpPr>
              <a:spLocks noChangeShapeType="1"/>
            </p:cNvSpPr>
            <p:nvPr/>
          </p:nvSpPr>
          <p:spPr bwMode="auto">
            <a:xfrm>
              <a:off x="3459" y="1191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1" name="Line 122"/>
            <p:cNvSpPr>
              <a:spLocks noChangeShapeType="1"/>
            </p:cNvSpPr>
            <p:nvPr/>
          </p:nvSpPr>
          <p:spPr bwMode="auto">
            <a:xfrm>
              <a:off x="3459" y="2391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2" name="Line 123"/>
            <p:cNvSpPr>
              <a:spLocks noChangeShapeType="1"/>
            </p:cNvSpPr>
            <p:nvPr/>
          </p:nvSpPr>
          <p:spPr bwMode="auto">
            <a:xfrm>
              <a:off x="3459" y="2151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3" name="Line 124"/>
            <p:cNvSpPr>
              <a:spLocks noChangeShapeType="1"/>
            </p:cNvSpPr>
            <p:nvPr/>
          </p:nvSpPr>
          <p:spPr bwMode="auto">
            <a:xfrm>
              <a:off x="3459" y="1911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4" name="Line 125"/>
            <p:cNvSpPr>
              <a:spLocks noChangeShapeType="1"/>
            </p:cNvSpPr>
            <p:nvPr/>
          </p:nvSpPr>
          <p:spPr bwMode="auto">
            <a:xfrm>
              <a:off x="3459" y="1671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5" name="Line 126"/>
            <p:cNvSpPr>
              <a:spLocks noChangeShapeType="1"/>
            </p:cNvSpPr>
            <p:nvPr/>
          </p:nvSpPr>
          <p:spPr bwMode="auto">
            <a:xfrm>
              <a:off x="3459" y="1431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6" name="Line 127"/>
            <p:cNvSpPr>
              <a:spLocks noChangeShapeType="1"/>
            </p:cNvSpPr>
            <p:nvPr/>
          </p:nvSpPr>
          <p:spPr bwMode="auto">
            <a:xfrm>
              <a:off x="3459" y="1191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7" name="Line 128"/>
            <p:cNvSpPr>
              <a:spLocks noChangeShapeType="1"/>
            </p:cNvSpPr>
            <p:nvPr/>
          </p:nvSpPr>
          <p:spPr bwMode="auto">
            <a:xfrm flipV="1">
              <a:off x="1964" y="2223"/>
              <a:ext cx="132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8" name="Line 129"/>
            <p:cNvSpPr>
              <a:spLocks noChangeShapeType="1"/>
            </p:cNvSpPr>
            <p:nvPr/>
          </p:nvSpPr>
          <p:spPr bwMode="auto">
            <a:xfrm flipV="1">
              <a:off x="2096" y="2175"/>
              <a:ext cx="126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09" name="Line 130"/>
            <p:cNvSpPr>
              <a:spLocks noChangeShapeType="1"/>
            </p:cNvSpPr>
            <p:nvPr/>
          </p:nvSpPr>
          <p:spPr bwMode="auto">
            <a:xfrm>
              <a:off x="2222" y="2175"/>
              <a:ext cx="132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0" name="Line 131"/>
            <p:cNvSpPr>
              <a:spLocks noChangeShapeType="1"/>
            </p:cNvSpPr>
            <p:nvPr/>
          </p:nvSpPr>
          <p:spPr bwMode="auto">
            <a:xfrm flipV="1">
              <a:off x="2354" y="2007"/>
              <a:ext cx="132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1" name="Line 132"/>
            <p:cNvSpPr>
              <a:spLocks noChangeShapeType="1"/>
            </p:cNvSpPr>
            <p:nvPr/>
          </p:nvSpPr>
          <p:spPr bwMode="auto">
            <a:xfrm flipV="1">
              <a:off x="2486" y="1887"/>
              <a:ext cx="126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2" name="Line 133"/>
            <p:cNvSpPr>
              <a:spLocks noChangeShapeType="1"/>
            </p:cNvSpPr>
            <p:nvPr/>
          </p:nvSpPr>
          <p:spPr bwMode="auto">
            <a:xfrm flipV="1">
              <a:off x="2612" y="1359"/>
              <a:ext cx="132" cy="5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3" name="Line 134"/>
            <p:cNvSpPr>
              <a:spLocks noChangeShapeType="1"/>
            </p:cNvSpPr>
            <p:nvPr/>
          </p:nvSpPr>
          <p:spPr bwMode="auto">
            <a:xfrm>
              <a:off x="2744" y="1359"/>
              <a:ext cx="132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4" name="Line 135"/>
            <p:cNvSpPr>
              <a:spLocks noChangeShapeType="1"/>
            </p:cNvSpPr>
            <p:nvPr/>
          </p:nvSpPr>
          <p:spPr bwMode="auto">
            <a:xfrm flipV="1">
              <a:off x="2876" y="1623"/>
              <a:ext cx="126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5" name="Line 136"/>
            <p:cNvSpPr>
              <a:spLocks noChangeShapeType="1"/>
            </p:cNvSpPr>
            <p:nvPr/>
          </p:nvSpPr>
          <p:spPr bwMode="auto">
            <a:xfrm>
              <a:off x="3002" y="1623"/>
              <a:ext cx="133" cy="3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6" name="Line 137"/>
            <p:cNvSpPr>
              <a:spLocks noChangeShapeType="1"/>
            </p:cNvSpPr>
            <p:nvPr/>
          </p:nvSpPr>
          <p:spPr bwMode="auto">
            <a:xfrm>
              <a:off x="3135" y="1935"/>
              <a:ext cx="132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7" name="Line 138"/>
            <p:cNvSpPr>
              <a:spLocks noChangeShapeType="1"/>
            </p:cNvSpPr>
            <p:nvPr/>
          </p:nvSpPr>
          <p:spPr bwMode="auto">
            <a:xfrm flipV="1">
              <a:off x="3267" y="1983"/>
              <a:ext cx="126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8" name="Freeform 139"/>
            <p:cNvSpPr>
              <a:spLocks/>
            </p:cNvSpPr>
            <p:nvPr/>
          </p:nvSpPr>
          <p:spPr bwMode="auto">
            <a:xfrm>
              <a:off x="1946" y="2253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9" name="Freeform 140"/>
            <p:cNvSpPr>
              <a:spLocks/>
            </p:cNvSpPr>
            <p:nvPr/>
          </p:nvSpPr>
          <p:spPr bwMode="auto">
            <a:xfrm>
              <a:off x="2078" y="2205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0" name="Freeform 141"/>
            <p:cNvSpPr>
              <a:spLocks/>
            </p:cNvSpPr>
            <p:nvPr/>
          </p:nvSpPr>
          <p:spPr bwMode="auto">
            <a:xfrm>
              <a:off x="2204" y="2157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1" name="Freeform 142"/>
            <p:cNvSpPr>
              <a:spLocks/>
            </p:cNvSpPr>
            <p:nvPr/>
          </p:nvSpPr>
          <p:spPr bwMode="auto">
            <a:xfrm>
              <a:off x="2336" y="2205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2" name="Freeform 143"/>
            <p:cNvSpPr>
              <a:spLocks/>
            </p:cNvSpPr>
            <p:nvPr/>
          </p:nvSpPr>
          <p:spPr bwMode="auto">
            <a:xfrm>
              <a:off x="2468" y="1989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3" name="Freeform 144"/>
            <p:cNvSpPr>
              <a:spLocks/>
            </p:cNvSpPr>
            <p:nvPr/>
          </p:nvSpPr>
          <p:spPr bwMode="auto">
            <a:xfrm>
              <a:off x="2594" y="1869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4" name="Freeform 145"/>
            <p:cNvSpPr>
              <a:spLocks/>
            </p:cNvSpPr>
            <p:nvPr/>
          </p:nvSpPr>
          <p:spPr bwMode="auto">
            <a:xfrm>
              <a:off x="2726" y="1341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5" name="Freeform 146"/>
            <p:cNvSpPr>
              <a:spLocks/>
            </p:cNvSpPr>
            <p:nvPr/>
          </p:nvSpPr>
          <p:spPr bwMode="auto">
            <a:xfrm>
              <a:off x="2858" y="1773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6" name="Freeform 147"/>
            <p:cNvSpPr>
              <a:spLocks/>
            </p:cNvSpPr>
            <p:nvPr/>
          </p:nvSpPr>
          <p:spPr bwMode="auto">
            <a:xfrm>
              <a:off x="2984" y="1605"/>
              <a:ext cx="37" cy="36"/>
            </a:xfrm>
            <a:custGeom>
              <a:avLst/>
              <a:gdLst>
                <a:gd name="T0" fmla="*/ 18 w 37"/>
                <a:gd name="T1" fmla="*/ 0 h 36"/>
                <a:gd name="T2" fmla="*/ 37 w 37"/>
                <a:gd name="T3" fmla="*/ 18 h 36"/>
                <a:gd name="T4" fmla="*/ 18 w 37"/>
                <a:gd name="T5" fmla="*/ 36 h 36"/>
                <a:gd name="T6" fmla="*/ 0 w 37"/>
                <a:gd name="T7" fmla="*/ 18 h 36"/>
                <a:gd name="T8" fmla="*/ 18 w 37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6"/>
                <a:gd name="T17" fmla="*/ 37 w 3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6">
                  <a:moveTo>
                    <a:pt x="18" y="0"/>
                  </a:moveTo>
                  <a:lnTo>
                    <a:pt x="37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7" name="Freeform 148"/>
            <p:cNvSpPr>
              <a:spLocks/>
            </p:cNvSpPr>
            <p:nvPr/>
          </p:nvSpPr>
          <p:spPr bwMode="auto">
            <a:xfrm>
              <a:off x="3117" y="1917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8" name="Freeform 149"/>
            <p:cNvSpPr>
              <a:spLocks/>
            </p:cNvSpPr>
            <p:nvPr/>
          </p:nvSpPr>
          <p:spPr bwMode="auto">
            <a:xfrm>
              <a:off x="3249" y="1989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29" name="Freeform 150"/>
            <p:cNvSpPr>
              <a:spLocks/>
            </p:cNvSpPr>
            <p:nvPr/>
          </p:nvSpPr>
          <p:spPr bwMode="auto">
            <a:xfrm>
              <a:off x="3375" y="1965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30" name="Rectangle 152"/>
            <p:cNvSpPr>
              <a:spLocks noChangeArrowheads="1"/>
            </p:cNvSpPr>
            <p:nvPr/>
          </p:nvSpPr>
          <p:spPr bwMode="auto">
            <a:xfrm>
              <a:off x="1730" y="2343"/>
              <a:ext cx="11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-30</a:t>
              </a:r>
              <a:endParaRPr lang="en-US"/>
            </a:p>
          </p:txBody>
        </p:sp>
        <p:sp>
          <p:nvSpPr>
            <p:cNvPr id="13431" name="Rectangle 153"/>
            <p:cNvSpPr>
              <a:spLocks noChangeArrowheads="1"/>
            </p:cNvSpPr>
            <p:nvPr/>
          </p:nvSpPr>
          <p:spPr bwMode="auto">
            <a:xfrm>
              <a:off x="1730" y="2103"/>
              <a:ext cx="11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-20</a:t>
              </a:r>
              <a:endParaRPr lang="en-US"/>
            </a:p>
          </p:txBody>
        </p:sp>
        <p:sp>
          <p:nvSpPr>
            <p:cNvPr id="13432" name="Rectangle 154"/>
            <p:cNvSpPr>
              <a:spLocks noChangeArrowheads="1"/>
            </p:cNvSpPr>
            <p:nvPr/>
          </p:nvSpPr>
          <p:spPr bwMode="auto">
            <a:xfrm>
              <a:off x="1730" y="1863"/>
              <a:ext cx="11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-10</a:t>
              </a:r>
              <a:endParaRPr lang="en-US"/>
            </a:p>
          </p:txBody>
        </p:sp>
        <p:sp>
          <p:nvSpPr>
            <p:cNvPr id="13433" name="Rectangle 155"/>
            <p:cNvSpPr>
              <a:spLocks noChangeArrowheads="1"/>
            </p:cNvSpPr>
            <p:nvPr/>
          </p:nvSpPr>
          <p:spPr bwMode="auto">
            <a:xfrm>
              <a:off x="1796" y="1623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13434" name="Rectangle 156"/>
            <p:cNvSpPr>
              <a:spLocks noChangeArrowheads="1"/>
            </p:cNvSpPr>
            <p:nvPr/>
          </p:nvSpPr>
          <p:spPr bwMode="auto">
            <a:xfrm>
              <a:off x="1754" y="1383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13435" name="Rectangle 157"/>
            <p:cNvSpPr>
              <a:spLocks noChangeArrowheads="1"/>
            </p:cNvSpPr>
            <p:nvPr/>
          </p:nvSpPr>
          <p:spPr bwMode="auto">
            <a:xfrm>
              <a:off x="1754" y="1143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13436" name="Rectangle 158"/>
            <p:cNvSpPr>
              <a:spLocks noChangeArrowheads="1"/>
            </p:cNvSpPr>
            <p:nvPr/>
          </p:nvSpPr>
          <p:spPr bwMode="auto">
            <a:xfrm rot="-5400000">
              <a:off x="1900" y="2457"/>
              <a:ext cx="12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Jan</a:t>
              </a:r>
              <a:endParaRPr lang="en-US"/>
            </a:p>
          </p:txBody>
        </p:sp>
        <p:sp>
          <p:nvSpPr>
            <p:cNvPr id="13437" name="Rectangle 159"/>
            <p:cNvSpPr>
              <a:spLocks noChangeArrowheads="1"/>
            </p:cNvSpPr>
            <p:nvPr/>
          </p:nvSpPr>
          <p:spPr bwMode="auto">
            <a:xfrm rot="-5400000">
              <a:off x="2027" y="2465"/>
              <a:ext cx="13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Feb</a:t>
              </a:r>
              <a:endParaRPr lang="en-US"/>
            </a:p>
          </p:txBody>
        </p:sp>
        <p:sp>
          <p:nvSpPr>
            <p:cNvPr id="13438" name="Rectangle 160"/>
            <p:cNvSpPr>
              <a:spLocks noChangeArrowheads="1"/>
            </p:cNvSpPr>
            <p:nvPr/>
          </p:nvSpPr>
          <p:spPr bwMode="auto">
            <a:xfrm rot="-5400000">
              <a:off x="2153" y="2464"/>
              <a:ext cx="13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Mar</a:t>
              </a:r>
              <a:endParaRPr lang="en-US"/>
            </a:p>
          </p:txBody>
        </p:sp>
        <p:sp>
          <p:nvSpPr>
            <p:cNvPr id="13439" name="Rectangle 161"/>
            <p:cNvSpPr>
              <a:spLocks noChangeArrowheads="1"/>
            </p:cNvSpPr>
            <p:nvPr/>
          </p:nvSpPr>
          <p:spPr bwMode="auto">
            <a:xfrm rot="-5400000">
              <a:off x="2292" y="2459"/>
              <a:ext cx="12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Apr</a:t>
              </a:r>
              <a:endParaRPr lang="en-US"/>
            </a:p>
          </p:txBody>
        </p:sp>
        <p:sp>
          <p:nvSpPr>
            <p:cNvPr id="13440" name="Rectangle 162"/>
            <p:cNvSpPr>
              <a:spLocks noChangeArrowheads="1"/>
            </p:cNvSpPr>
            <p:nvPr/>
          </p:nvSpPr>
          <p:spPr bwMode="auto">
            <a:xfrm rot="-5400000">
              <a:off x="2410" y="2476"/>
              <a:ext cx="15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May</a:t>
              </a:r>
              <a:endParaRPr lang="en-US"/>
            </a:p>
          </p:txBody>
        </p:sp>
        <p:sp>
          <p:nvSpPr>
            <p:cNvPr id="13441" name="Rectangle 163"/>
            <p:cNvSpPr>
              <a:spLocks noChangeArrowheads="1"/>
            </p:cNvSpPr>
            <p:nvPr/>
          </p:nvSpPr>
          <p:spPr bwMode="auto">
            <a:xfrm rot="-5400000">
              <a:off x="2548" y="2457"/>
              <a:ext cx="12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Jun</a:t>
              </a:r>
              <a:endParaRPr lang="en-US"/>
            </a:p>
          </p:txBody>
        </p:sp>
        <p:sp>
          <p:nvSpPr>
            <p:cNvPr id="13442" name="Rectangle 164"/>
            <p:cNvSpPr>
              <a:spLocks noChangeArrowheads="1"/>
            </p:cNvSpPr>
            <p:nvPr/>
          </p:nvSpPr>
          <p:spPr bwMode="auto">
            <a:xfrm rot="-5400000">
              <a:off x="2693" y="2446"/>
              <a:ext cx="10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Jul</a:t>
              </a:r>
              <a:endParaRPr lang="en-US"/>
            </a:p>
          </p:txBody>
        </p:sp>
        <p:sp>
          <p:nvSpPr>
            <p:cNvPr id="13443" name="Rectangle 165"/>
            <p:cNvSpPr>
              <a:spLocks noChangeArrowheads="1"/>
            </p:cNvSpPr>
            <p:nvPr/>
          </p:nvSpPr>
          <p:spPr bwMode="auto">
            <a:xfrm rot="-5400000">
              <a:off x="2805" y="2469"/>
              <a:ext cx="14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Aug</a:t>
              </a:r>
              <a:endParaRPr lang="en-US"/>
            </a:p>
          </p:txBody>
        </p:sp>
        <p:sp>
          <p:nvSpPr>
            <p:cNvPr id="13444" name="Rectangle 166"/>
            <p:cNvSpPr>
              <a:spLocks noChangeArrowheads="1"/>
            </p:cNvSpPr>
            <p:nvPr/>
          </p:nvSpPr>
          <p:spPr bwMode="auto">
            <a:xfrm rot="-5400000">
              <a:off x="2931" y="2469"/>
              <a:ext cx="14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Sep</a:t>
              </a:r>
              <a:endParaRPr lang="en-US"/>
            </a:p>
          </p:txBody>
        </p:sp>
        <p:sp>
          <p:nvSpPr>
            <p:cNvPr id="13445" name="Rectangle 167"/>
            <p:cNvSpPr>
              <a:spLocks noChangeArrowheads="1"/>
            </p:cNvSpPr>
            <p:nvPr/>
          </p:nvSpPr>
          <p:spPr bwMode="auto">
            <a:xfrm rot="-5400000">
              <a:off x="3073" y="2465"/>
              <a:ext cx="12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Oct</a:t>
              </a:r>
              <a:endParaRPr lang="en-US"/>
            </a:p>
          </p:txBody>
        </p:sp>
        <p:sp>
          <p:nvSpPr>
            <p:cNvPr id="13446" name="Rectangle 168"/>
            <p:cNvSpPr>
              <a:spLocks noChangeArrowheads="1"/>
            </p:cNvSpPr>
            <p:nvPr/>
          </p:nvSpPr>
          <p:spPr bwMode="auto">
            <a:xfrm rot="-5400000">
              <a:off x="3196" y="2456"/>
              <a:ext cx="14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Nov</a:t>
              </a:r>
              <a:endParaRPr lang="en-US"/>
            </a:p>
          </p:txBody>
        </p:sp>
        <p:sp>
          <p:nvSpPr>
            <p:cNvPr id="13447" name="Rectangle 169"/>
            <p:cNvSpPr>
              <a:spLocks noChangeArrowheads="1"/>
            </p:cNvSpPr>
            <p:nvPr/>
          </p:nvSpPr>
          <p:spPr bwMode="auto">
            <a:xfrm rot="-5400000">
              <a:off x="3322" y="2468"/>
              <a:ext cx="14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Dec</a:t>
              </a:r>
              <a:endParaRPr lang="en-US"/>
            </a:p>
          </p:txBody>
        </p:sp>
        <p:sp>
          <p:nvSpPr>
            <p:cNvPr id="13448" name="Rectangle 170"/>
            <p:cNvSpPr>
              <a:spLocks noChangeArrowheads="1"/>
            </p:cNvSpPr>
            <p:nvPr/>
          </p:nvSpPr>
          <p:spPr bwMode="auto">
            <a:xfrm rot="-5400000">
              <a:off x="1074" y="1763"/>
              <a:ext cx="11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Mean Monthly Temperature (</a:t>
              </a:r>
              <a:r>
                <a:rPr lang="en-US" sz="1000">
                  <a:solidFill>
                    <a:srgbClr val="000000"/>
                  </a:solidFill>
                  <a:sym typeface="Symbol" pitchFamily="18" charset="2"/>
                </a:rPr>
                <a:t>C)</a:t>
              </a:r>
              <a:endParaRPr lang="en-US">
                <a:sym typeface="Symbol" pitchFamily="18" charset="2"/>
              </a:endParaRPr>
            </a:p>
          </p:txBody>
        </p:sp>
        <p:sp>
          <p:nvSpPr>
            <p:cNvPr id="13449" name="Rectangle 173"/>
            <p:cNvSpPr>
              <a:spLocks noChangeArrowheads="1"/>
            </p:cNvSpPr>
            <p:nvPr/>
          </p:nvSpPr>
          <p:spPr bwMode="auto">
            <a:xfrm>
              <a:off x="3519" y="2343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13450" name="Rectangle 174"/>
            <p:cNvSpPr>
              <a:spLocks noChangeArrowheads="1"/>
            </p:cNvSpPr>
            <p:nvPr/>
          </p:nvSpPr>
          <p:spPr bwMode="auto">
            <a:xfrm>
              <a:off x="3519" y="2103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13451" name="Rectangle 175"/>
            <p:cNvSpPr>
              <a:spLocks noChangeArrowheads="1"/>
            </p:cNvSpPr>
            <p:nvPr/>
          </p:nvSpPr>
          <p:spPr bwMode="auto">
            <a:xfrm>
              <a:off x="3519" y="1863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30</a:t>
              </a:r>
              <a:endParaRPr lang="en-US"/>
            </a:p>
          </p:txBody>
        </p:sp>
        <p:sp>
          <p:nvSpPr>
            <p:cNvPr id="13452" name="Rectangle 176"/>
            <p:cNvSpPr>
              <a:spLocks noChangeArrowheads="1"/>
            </p:cNvSpPr>
            <p:nvPr/>
          </p:nvSpPr>
          <p:spPr bwMode="auto">
            <a:xfrm>
              <a:off x="3519" y="1623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40</a:t>
              </a:r>
              <a:endParaRPr lang="en-US"/>
            </a:p>
          </p:txBody>
        </p:sp>
        <p:sp>
          <p:nvSpPr>
            <p:cNvPr id="13453" name="Rectangle 177"/>
            <p:cNvSpPr>
              <a:spLocks noChangeArrowheads="1"/>
            </p:cNvSpPr>
            <p:nvPr/>
          </p:nvSpPr>
          <p:spPr bwMode="auto">
            <a:xfrm>
              <a:off x="3519" y="1383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50</a:t>
              </a:r>
              <a:endParaRPr lang="en-US"/>
            </a:p>
          </p:txBody>
        </p:sp>
        <p:sp>
          <p:nvSpPr>
            <p:cNvPr id="13454" name="Rectangle 178"/>
            <p:cNvSpPr>
              <a:spLocks noChangeArrowheads="1"/>
            </p:cNvSpPr>
            <p:nvPr/>
          </p:nvSpPr>
          <p:spPr bwMode="auto">
            <a:xfrm>
              <a:off x="3519" y="1143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60</a:t>
              </a:r>
              <a:endParaRPr lang="en-US"/>
            </a:p>
          </p:txBody>
        </p:sp>
        <p:sp>
          <p:nvSpPr>
            <p:cNvPr id="13455" name="Rectangle 179"/>
            <p:cNvSpPr>
              <a:spLocks noChangeArrowheads="1"/>
            </p:cNvSpPr>
            <p:nvPr/>
          </p:nvSpPr>
          <p:spPr bwMode="auto">
            <a:xfrm rot="-5400000">
              <a:off x="3205" y="1735"/>
              <a:ext cx="94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Monthly Precipitation (mm)</a:t>
              </a:r>
              <a:endParaRPr lang="en-US"/>
            </a:p>
          </p:txBody>
        </p:sp>
      </p:grpSp>
      <p:grpSp>
        <p:nvGrpSpPr>
          <p:cNvPr id="13315" name="Group 438"/>
          <p:cNvGrpSpPr>
            <a:grpSpLocks/>
          </p:cNvGrpSpPr>
          <p:nvPr/>
        </p:nvGrpSpPr>
        <p:grpSpPr bwMode="auto">
          <a:xfrm>
            <a:off x="3236913" y="4214813"/>
            <a:ext cx="2136775" cy="227012"/>
            <a:chOff x="2195" y="2729"/>
            <a:chExt cx="1346" cy="143"/>
          </a:xfrm>
        </p:grpSpPr>
        <p:sp>
          <p:nvSpPr>
            <p:cNvPr id="13318" name="Rectangle 439"/>
            <p:cNvSpPr>
              <a:spLocks noChangeArrowheads="1"/>
            </p:cNvSpPr>
            <p:nvPr/>
          </p:nvSpPr>
          <p:spPr bwMode="auto">
            <a:xfrm>
              <a:off x="2195" y="2729"/>
              <a:ext cx="1346" cy="14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" name="Line 440"/>
            <p:cNvSpPr>
              <a:spLocks noChangeShapeType="1"/>
            </p:cNvSpPr>
            <p:nvPr/>
          </p:nvSpPr>
          <p:spPr bwMode="auto">
            <a:xfrm>
              <a:off x="2226" y="2804"/>
              <a:ext cx="1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Rectangle 441"/>
            <p:cNvSpPr>
              <a:spLocks noChangeArrowheads="1"/>
            </p:cNvSpPr>
            <p:nvPr/>
          </p:nvSpPr>
          <p:spPr bwMode="auto">
            <a:xfrm>
              <a:off x="2287" y="2785"/>
              <a:ext cx="30" cy="3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Rectangle 442"/>
            <p:cNvSpPr>
              <a:spLocks noChangeArrowheads="1"/>
            </p:cNvSpPr>
            <p:nvPr/>
          </p:nvSpPr>
          <p:spPr bwMode="auto">
            <a:xfrm>
              <a:off x="2409" y="2747"/>
              <a:ext cx="45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Temperature</a:t>
              </a:r>
              <a:endParaRPr lang="en-US"/>
            </a:p>
          </p:txBody>
        </p:sp>
        <p:sp>
          <p:nvSpPr>
            <p:cNvPr id="13322" name="Line 443"/>
            <p:cNvSpPr>
              <a:spLocks noChangeShapeType="1"/>
            </p:cNvSpPr>
            <p:nvPr/>
          </p:nvSpPr>
          <p:spPr bwMode="auto">
            <a:xfrm>
              <a:off x="2887" y="2804"/>
              <a:ext cx="1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Freeform 444"/>
            <p:cNvSpPr>
              <a:spLocks/>
            </p:cNvSpPr>
            <p:nvPr/>
          </p:nvSpPr>
          <p:spPr bwMode="auto">
            <a:xfrm>
              <a:off x="2948" y="2785"/>
              <a:ext cx="37" cy="37"/>
            </a:xfrm>
            <a:custGeom>
              <a:avLst/>
              <a:gdLst>
                <a:gd name="T0" fmla="*/ 18 w 37"/>
                <a:gd name="T1" fmla="*/ 0 h 37"/>
                <a:gd name="T2" fmla="*/ 37 w 37"/>
                <a:gd name="T3" fmla="*/ 19 h 37"/>
                <a:gd name="T4" fmla="*/ 18 w 37"/>
                <a:gd name="T5" fmla="*/ 37 h 37"/>
                <a:gd name="T6" fmla="*/ 0 w 37"/>
                <a:gd name="T7" fmla="*/ 19 h 37"/>
                <a:gd name="T8" fmla="*/ 18 w 37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7"/>
                <a:gd name="T17" fmla="*/ 37 w 3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7">
                  <a:moveTo>
                    <a:pt x="18" y="0"/>
                  </a:moveTo>
                  <a:lnTo>
                    <a:pt x="37" y="19"/>
                  </a:lnTo>
                  <a:lnTo>
                    <a:pt x="18" y="37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Rectangle 445"/>
            <p:cNvSpPr>
              <a:spLocks noChangeArrowheads="1"/>
            </p:cNvSpPr>
            <p:nvPr/>
          </p:nvSpPr>
          <p:spPr bwMode="auto">
            <a:xfrm>
              <a:off x="3070" y="2747"/>
              <a:ext cx="43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Precipitation</a:t>
              </a:r>
              <a:endParaRPr lang="en-US"/>
            </a:p>
          </p:txBody>
        </p:sp>
      </p:grpSp>
      <p:sp>
        <p:nvSpPr>
          <p:cNvPr id="13316" name="Text Box 447"/>
          <p:cNvSpPr txBox="1">
            <a:spLocks noChangeArrowheads="1"/>
          </p:cNvSpPr>
          <p:nvPr/>
        </p:nvSpPr>
        <p:spPr bwMode="auto">
          <a:xfrm>
            <a:off x="166688" y="6446838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6.10</a:t>
            </a: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478"/>
          <p:cNvGrpSpPr>
            <a:grpSpLocks/>
          </p:cNvGrpSpPr>
          <p:nvPr/>
        </p:nvGrpSpPr>
        <p:grpSpPr bwMode="auto">
          <a:xfrm>
            <a:off x="2533650" y="1817688"/>
            <a:ext cx="3392488" cy="2347912"/>
            <a:chOff x="1596" y="1145"/>
            <a:chExt cx="2137" cy="1479"/>
          </a:xfrm>
        </p:grpSpPr>
        <p:sp>
          <p:nvSpPr>
            <p:cNvPr id="14349" name="Rectangle 6"/>
            <p:cNvSpPr>
              <a:spLocks noChangeArrowheads="1"/>
            </p:cNvSpPr>
            <p:nvPr/>
          </p:nvSpPr>
          <p:spPr bwMode="auto">
            <a:xfrm>
              <a:off x="1896" y="1199"/>
              <a:ext cx="1567" cy="1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Line 7"/>
            <p:cNvSpPr>
              <a:spLocks noChangeShapeType="1"/>
            </p:cNvSpPr>
            <p:nvPr/>
          </p:nvSpPr>
          <p:spPr bwMode="auto">
            <a:xfrm>
              <a:off x="1896" y="2220"/>
              <a:ext cx="156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Line 8"/>
            <p:cNvSpPr>
              <a:spLocks noChangeShapeType="1"/>
            </p:cNvSpPr>
            <p:nvPr/>
          </p:nvSpPr>
          <p:spPr bwMode="auto">
            <a:xfrm>
              <a:off x="1896" y="2050"/>
              <a:ext cx="156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Line 9"/>
            <p:cNvSpPr>
              <a:spLocks noChangeShapeType="1"/>
            </p:cNvSpPr>
            <p:nvPr/>
          </p:nvSpPr>
          <p:spPr bwMode="auto">
            <a:xfrm>
              <a:off x="1896" y="1880"/>
              <a:ext cx="156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Line 10"/>
            <p:cNvSpPr>
              <a:spLocks noChangeShapeType="1"/>
            </p:cNvSpPr>
            <p:nvPr/>
          </p:nvSpPr>
          <p:spPr bwMode="auto">
            <a:xfrm>
              <a:off x="1896" y="1710"/>
              <a:ext cx="156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Line 11"/>
            <p:cNvSpPr>
              <a:spLocks noChangeShapeType="1"/>
            </p:cNvSpPr>
            <p:nvPr/>
          </p:nvSpPr>
          <p:spPr bwMode="auto">
            <a:xfrm>
              <a:off x="1896" y="1540"/>
              <a:ext cx="156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Line 12"/>
            <p:cNvSpPr>
              <a:spLocks noChangeShapeType="1"/>
            </p:cNvSpPr>
            <p:nvPr/>
          </p:nvSpPr>
          <p:spPr bwMode="auto">
            <a:xfrm>
              <a:off x="1896" y="1370"/>
              <a:ext cx="156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Line 13"/>
            <p:cNvSpPr>
              <a:spLocks noChangeShapeType="1"/>
            </p:cNvSpPr>
            <p:nvPr/>
          </p:nvSpPr>
          <p:spPr bwMode="auto">
            <a:xfrm>
              <a:off x="1896" y="1199"/>
              <a:ext cx="156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Line 14"/>
            <p:cNvSpPr>
              <a:spLocks noChangeShapeType="1"/>
            </p:cNvSpPr>
            <p:nvPr/>
          </p:nvSpPr>
          <p:spPr bwMode="auto">
            <a:xfrm>
              <a:off x="2028" y="1199"/>
              <a:ext cx="1" cy="11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Line 15"/>
            <p:cNvSpPr>
              <a:spLocks noChangeShapeType="1"/>
            </p:cNvSpPr>
            <p:nvPr/>
          </p:nvSpPr>
          <p:spPr bwMode="auto">
            <a:xfrm>
              <a:off x="2160" y="1199"/>
              <a:ext cx="1" cy="11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Line 16"/>
            <p:cNvSpPr>
              <a:spLocks noChangeShapeType="1"/>
            </p:cNvSpPr>
            <p:nvPr/>
          </p:nvSpPr>
          <p:spPr bwMode="auto">
            <a:xfrm>
              <a:off x="2286" y="1199"/>
              <a:ext cx="1" cy="11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Line 17"/>
            <p:cNvSpPr>
              <a:spLocks noChangeShapeType="1"/>
            </p:cNvSpPr>
            <p:nvPr/>
          </p:nvSpPr>
          <p:spPr bwMode="auto">
            <a:xfrm>
              <a:off x="2418" y="1199"/>
              <a:ext cx="1" cy="11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Line 18"/>
            <p:cNvSpPr>
              <a:spLocks noChangeShapeType="1"/>
            </p:cNvSpPr>
            <p:nvPr/>
          </p:nvSpPr>
          <p:spPr bwMode="auto">
            <a:xfrm>
              <a:off x="2550" y="1199"/>
              <a:ext cx="1" cy="11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Line 19"/>
            <p:cNvSpPr>
              <a:spLocks noChangeShapeType="1"/>
            </p:cNvSpPr>
            <p:nvPr/>
          </p:nvSpPr>
          <p:spPr bwMode="auto">
            <a:xfrm>
              <a:off x="2682" y="1199"/>
              <a:ext cx="1" cy="11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Line 20"/>
            <p:cNvSpPr>
              <a:spLocks noChangeShapeType="1"/>
            </p:cNvSpPr>
            <p:nvPr/>
          </p:nvSpPr>
          <p:spPr bwMode="auto">
            <a:xfrm>
              <a:off x="2809" y="1199"/>
              <a:ext cx="1" cy="11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Line 21"/>
            <p:cNvSpPr>
              <a:spLocks noChangeShapeType="1"/>
            </p:cNvSpPr>
            <p:nvPr/>
          </p:nvSpPr>
          <p:spPr bwMode="auto">
            <a:xfrm>
              <a:off x="2941" y="1199"/>
              <a:ext cx="1" cy="11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Line 22"/>
            <p:cNvSpPr>
              <a:spLocks noChangeShapeType="1"/>
            </p:cNvSpPr>
            <p:nvPr/>
          </p:nvSpPr>
          <p:spPr bwMode="auto">
            <a:xfrm>
              <a:off x="3073" y="1199"/>
              <a:ext cx="1" cy="11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Line 23"/>
            <p:cNvSpPr>
              <a:spLocks noChangeShapeType="1"/>
            </p:cNvSpPr>
            <p:nvPr/>
          </p:nvSpPr>
          <p:spPr bwMode="auto">
            <a:xfrm>
              <a:off x="3205" y="1199"/>
              <a:ext cx="1" cy="11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Line 24"/>
            <p:cNvSpPr>
              <a:spLocks noChangeShapeType="1"/>
            </p:cNvSpPr>
            <p:nvPr/>
          </p:nvSpPr>
          <p:spPr bwMode="auto">
            <a:xfrm>
              <a:off x="3331" y="1199"/>
              <a:ext cx="1" cy="11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Line 25"/>
            <p:cNvSpPr>
              <a:spLocks noChangeShapeType="1"/>
            </p:cNvSpPr>
            <p:nvPr/>
          </p:nvSpPr>
          <p:spPr bwMode="auto">
            <a:xfrm>
              <a:off x="3463" y="1199"/>
              <a:ext cx="1" cy="11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Rectangle 26"/>
            <p:cNvSpPr>
              <a:spLocks noChangeArrowheads="1"/>
            </p:cNvSpPr>
            <p:nvPr/>
          </p:nvSpPr>
          <p:spPr bwMode="auto">
            <a:xfrm>
              <a:off x="1896" y="1199"/>
              <a:ext cx="1567" cy="11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Line 27"/>
            <p:cNvSpPr>
              <a:spLocks noChangeShapeType="1"/>
            </p:cNvSpPr>
            <p:nvPr/>
          </p:nvSpPr>
          <p:spPr bwMode="auto">
            <a:xfrm>
              <a:off x="1896" y="1199"/>
              <a:ext cx="1" cy="11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Line 28"/>
            <p:cNvSpPr>
              <a:spLocks noChangeShapeType="1"/>
            </p:cNvSpPr>
            <p:nvPr/>
          </p:nvSpPr>
          <p:spPr bwMode="auto">
            <a:xfrm>
              <a:off x="1878" y="2390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Line 33"/>
            <p:cNvSpPr>
              <a:spLocks noChangeShapeType="1"/>
            </p:cNvSpPr>
            <p:nvPr/>
          </p:nvSpPr>
          <p:spPr bwMode="auto">
            <a:xfrm>
              <a:off x="1878" y="2220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Line 38"/>
            <p:cNvSpPr>
              <a:spLocks noChangeShapeType="1"/>
            </p:cNvSpPr>
            <p:nvPr/>
          </p:nvSpPr>
          <p:spPr bwMode="auto">
            <a:xfrm>
              <a:off x="1878" y="2050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Line 43"/>
            <p:cNvSpPr>
              <a:spLocks noChangeShapeType="1"/>
            </p:cNvSpPr>
            <p:nvPr/>
          </p:nvSpPr>
          <p:spPr bwMode="auto">
            <a:xfrm>
              <a:off x="1878" y="1880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Line 48"/>
            <p:cNvSpPr>
              <a:spLocks noChangeShapeType="1"/>
            </p:cNvSpPr>
            <p:nvPr/>
          </p:nvSpPr>
          <p:spPr bwMode="auto">
            <a:xfrm>
              <a:off x="1878" y="1710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Line 53"/>
            <p:cNvSpPr>
              <a:spLocks noChangeShapeType="1"/>
            </p:cNvSpPr>
            <p:nvPr/>
          </p:nvSpPr>
          <p:spPr bwMode="auto">
            <a:xfrm>
              <a:off x="1878" y="1540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Line 58"/>
            <p:cNvSpPr>
              <a:spLocks noChangeShapeType="1"/>
            </p:cNvSpPr>
            <p:nvPr/>
          </p:nvSpPr>
          <p:spPr bwMode="auto">
            <a:xfrm>
              <a:off x="1878" y="1370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Line 63"/>
            <p:cNvSpPr>
              <a:spLocks noChangeShapeType="1"/>
            </p:cNvSpPr>
            <p:nvPr/>
          </p:nvSpPr>
          <p:spPr bwMode="auto">
            <a:xfrm>
              <a:off x="1878" y="1199"/>
              <a:ext cx="1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Line 64"/>
            <p:cNvSpPr>
              <a:spLocks noChangeShapeType="1"/>
            </p:cNvSpPr>
            <p:nvPr/>
          </p:nvSpPr>
          <p:spPr bwMode="auto">
            <a:xfrm>
              <a:off x="1872" y="239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Line 65"/>
            <p:cNvSpPr>
              <a:spLocks noChangeShapeType="1"/>
            </p:cNvSpPr>
            <p:nvPr/>
          </p:nvSpPr>
          <p:spPr bwMode="auto">
            <a:xfrm>
              <a:off x="1872" y="222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Line 66"/>
            <p:cNvSpPr>
              <a:spLocks noChangeShapeType="1"/>
            </p:cNvSpPr>
            <p:nvPr/>
          </p:nvSpPr>
          <p:spPr bwMode="auto">
            <a:xfrm>
              <a:off x="1872" y="205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2" name="Line 67"/>
            <p:cNvSpPr>
              <a:spLocks noChangeShapeType="1"/>
            </p:cNvSpPr>
            <p:nvPr/>
          </p:nvSpPr>
          <p:spPr bwMode="auto">
            <a:xfrm>
              <a:off x="1872" y="188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3" name="Line 68"/>
            <p:cNvSpPr>
              <a:spLocks noChangeShapeType="1"/>
            </p:cNvSpPr>
            <p:nvPr/>
          </p:nvSpPr>
          <p:spPr bwMode="auto">
            <a:xfrm>
              <a:off x="1872" y="171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Line 69"/>
            <p:cNvSpPr>
              <a:spLocks noChangeShapeType="1"/>
            </p:cNvSpPr>
            <p:nvPr/>
          </p:nvSpPr>
          <p:spPr bwMode="auto">
            <a:xfrm>
              <a:off x="1872" y="154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Line 70"/>
            <p:cNvSpPr>
              <a:spLocks noChangeShapeType="1"/>
            </p:cNvSpPr>
            <p:nvPr/>
          </p:nvSpPr>
          <p:spPr bwMode="auto">
            <a:xfrm>
              <a:off x="1872" y="137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Line 71"/>
            <p:cNvSpPr>
              <a:spLocks noChangeShapeType="1"/>
            </p:cNvSpPr>
            <p:nvPr/>
          </p:nvSpPr>
          <p:spPr bwMode="auto">
            <a:xfrm>
              <a:off x="1872" y="1199"/>
              <a:ext cx="24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Line 72"/>
            <p:cNvSpPr>
              <a:spLocks noChangeShapeType="1"/>
            </p:cNvSpPr>
            <p:nvPr/>
          </p:nvSpPr>
          <p:spPr bwMode="auto">
            <a:xfrm>
              <a:off x="1896" y="2390"/>
              <a:ext cx="156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Line 73"/>
            <p:cNvSpPr>
              <a:spLocks noChangeShapeType="1"/>
            </p:cNvSpPr>
            <p:nvPr/>
          </p:nvSpPr>
          <p:spPr bwMode="auto">
            <a:xfrm flipV="1">
              <a:off x="1896" y="2390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Line 74"/>
            <p:cNvSpPr>
              <a:spLocks noChangeShapeType="1"/>
            </p:cNvSpPr>
            <p:nvPr/>
          </p:nvSpPr>
          <p:spPr bwMode="auto">
            <a:xfrm flipV="1">
              <a:off x="2028" y="2390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Line 75"/>
            <p:cNvSpPr>
              <a:spLocks noChangeShapeType="1"/>
            </p:cNvSpPr>
            <p:nvPr/>
          </p:nvSpPr>
          <p:spPr bwMode="auto">
            <a:xfrm flipV="1">
              <a:off x="2160" y="2390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Line 76"/>
            <p:cNvSpPr>
              <a:spLocks noChangeShapeType="1"/>
            </p:cNvSpPr>
            <p:nvPr/>
          </p:nvSpPr>
          <p:spPr bwMode="auto">
            <a:xfrm flipV="1">
              <a:off x="2286" y="2390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Line 77"/>
            <p:cNvSpPr>
              <a:spLocks noChangeShapeType="1"/>
            </p:cNvSpPr>
            <p:nvPr/>
          </p:nvSpPr>
          <p:spPr bwMode="auto">
            <a:xfrm flipV="1">
              <a:off x="2418" y="2390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3" name="Line 78"/>
            <p:cNvSpPr>
              <a:spLocks noChangeShapeType="1"/>
            </p:cNvSpPr>
            <p:nvPr/>
          </p:nvSpPr>
          <p:spPr bwMode="auto">
            <a:xfrm flipV="1">
              <a:off x="2550" y="2390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4" name="Line 79"/>
            <p:cNvSpPr>
              <a:spLocks noChangeShapeType="1"/>
            </p:cNvSpPr>
            <p:nvPr/>
          </p:nvSpPr>
          <p:spPr bwMode="auto">
            <a:xfrm flipV="1">
              <a:off x="2682" y="2390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Line 80"/>
            <p:cNvSpPr>
              <a:spLocks noChangeShapeType="1"/>
            </p:cNvSpPr>
            <p:nvPr/>
          </p:nvSpPr>
          <p:spPr bwMode="auto">
            <a:xfrm flipV="1">
              <a:off x="2809" y="2390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Line 81"/>
            <p:cNvSpPr>
              <a:spLocks noChangeShapeType="1"/>
            </p:cNvSpPr>
            <p:nvPr/>
          </p:nvSpPr>
          <p:spPr bwMode="auto">
            <a:xfrm flipV="1">
              <a:off x="2941" y="2390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7" name="Line 82"/>
            <p:cNvSpPr>
              <a:spLocks noChangeShapeType="1"/>
            </p:cNvSpPr>
            <p:nvPr/>
          </p:nvSpPr>
          <p:spPr bwMode="auto">
            <a:xfrm flipV="1">
              <a:off x="3073" y="2390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8" name="Line 83"/>
            <p:cNvSpPr>
              <a:spLocks noChangeShapeType="1"/>
            </p:cNvSpPr>
            <p:nvPr/>
          </p:nvSpPr>
          <p:spPr bwMode="auto">
            <a:xfrm flipV="1">
              <a:off x="3205" y="2390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9" name="Line 84"/>
            <p:cNvSpPr>
              <a:spLocks noChangeShapeType="1"/>
            </p:cNvSpPr>
            <p:nvPr/>
          </p:nvSpPr>
          <p:spPr bwMode="auto">
            <a:xfrm flipV="1">
              <a:off x="3331" y="2390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0" name="Line 85"/>
            <p:cNvSpPr>
              <a:spLocks noChangeShapeType="1"/>
            </p:cNvSpPr>
            <p:nvPr/>
          </p:nvSpPr>
          <p:spPr bwMode="auto">
            <a:xfrm flipV="1">
              <a:off x="3463" y="2390"/>
              <a:ext cx="1" cy="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1" name="Line 86"/>
            <p:cNvSpPr>
              <a:spLocks noChangeShapeType="1"/>
            </p:cNvSpPr>
            <p:nvPr/>
          </p:nvSpPr>
          <p:spPr bwMode="auto">
            <a:xfrm>
              <a:off x="1962" y="2281"/>
              <a:ext cx="132" cy="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2" name="Line 87"/>
            <p:cNvSpPr>
              <a:spLocks noChangeShapeType="1"/>
            </p:cNvSpPr>
            <p:nvPr/>
          </p:nvSpPr>
          <p:spPr bwMode="auto">
            <a:xfrm flipV="1">
              <a:off x="2094" y="2247"/>
              <a:ext cx="126" cy="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3" name="Line 88"/>
            <p:cNvSpPr>
              <a:spLocks noChangeShapeType="1"/>
            </p:cNvSpPr>
            <p:nvPr/>
          </p:nvSpPr>
          <p:spPr bwMode="auto">
            <a:xfrm flipV="1">
              <a:off x="2220" y="1975"/>
              <a:ext cx="132" cy="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4" name="Line 89"/>
            <p:cNvSpPr>
              <a:spLocks noChangeShapeType="1"/>
            </p:cNvSpPr>
            <p:nvPr/>
          </p:nvSpPr>
          <p:spPr bwMode="auto">
            <a:xfrm flipV="1">
              <a:off x="2352" y="1628"/>
              <a:ext cx="132" cy="3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5" name="Line 90"/>
            <p:cNvSpPr>
              <a:spLocks noChangeShapeType="1"/>
            </p:cNvSpPr>
            <p:nvPr/>
          </p:nvSpPr>
          <p:spPr bwMode="auto">
            <a:xfrm flipV="1">
              <a:off x="2484" y="1349"/>
              <a:ext cx="132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6" name="Line 91"/>
            <p:cNvSpPr>
              <a:spLocks noChangeShapeType="1"/>
            </p:cNvSpPr>
            <p:nvPr/>
          </p:nvSpPr>
          <p:spPr bwMode="auto">
            <a:xfrm flipV="1">
              <a:off x="2616" y="1240"/>
              <a:ext cx="127" cy="1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7" name="Line 92"/>
            <p:cNvSpPr>
              <a:spLocks noChangeShapeType="1"/>
            </p:cNvSpPr>
            <p:nvPr/>
          </p:nvSpPr>
          <p:spPr bwMode="auto">
            <a:xfrm>
              <a:off x="2743" y="1240"/>
              <a:ext cx="132" cy="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8" name="Line 93"/>
            <p:cNvSpPr>
              <a:spLocks noChangeShapeType="1"/>
            </p:cNvSpPr>
            <p:nvPr/>
          </p:nvSpPr>
          <p:spPr bwMode="auto">
            <a:xfrm>
              <a:off x="2875" y="1261"/>
              <a:ext cx="132" cy="1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9" name="Line 94"/>
            <p:cNvSpPr>
              <a:spLocks noChangeShapeType="1"/>
            </p:cNvSpPr>
            <p:nvPr/>
          </p:nvSpPr>
          <p:spPr bwMode="auto">
            <a:xfrm>
              <a:off x="3007" y="1397"/>
              <a:ext cx="132" cy="2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0" name="Line 95"/>
            <p:cNvSpPr>
              <a:spLocks noChangeShapeType="1"/>
            </p:cNvSpPr>
            <p:nvPr/>
          </p:nvSpPr>
          <p:spPr bwMode="auto">
            <a:xfrm>
              <a:off x="3139" y="1662"/>
              <a:ext cx="126" cy="3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1" name="Line 96"/>
            <p:cNvSpPr>
              <a:spLocks noChangeShapeType="1"/>
            </p:cNvSpPr>
            <p:nvPr/>
          </p:nvSpPr>
          <p:spPr bwMode="auto">
            <a:xfrm>
              <a:off x="3265" y="1989"/>
              <a:ext cx="132" cy="1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2" name="Rectangle 97"/>
            <p:cNvSpPr>
              <a:spLocks noChangeArrowheads="1"/>
            </p:cNvSpPr>
            <p:nvPr/>
          </p:nvSpPr>
          <p:spPr bwMode="auto">
            <a:xfrm>
              <a:off x="1944" y="2261"/>
              <a:ext cx="30" cy="3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3" name="Rectangle 98"/>
            <p:cNvSpPr>
              <a:spLocks noChangeArrowheads="1"/>
            </p:cNvSpPr>
            <p:nvPr/>
          </p:nvSpPr>
          <p:spPr bwMode="auto">
            <a:xfrm>
              <a:off x="2076" y="2295"/>
              <a:ext cx="30" cy="3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4" name="Rectangle 99"/>
            <p:cNvSpPr>
              <a:spLocks noChangeArrowheads="1"/>
            </p:cNvSpPr>
            <p:nvPr/>
          </p:nvSpPr>
          <p:spPr bwMode="auto">
            <a:xfrm>
              <a:off x="2202" y="2227"/>
              <a:ext cx="30" cy="3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5" name="Rectangle 100"/>
            <p:cNvSpPr>
              <a:spLocks noChangeArrowheads="1"/>
            </p:cNvSpPr>
            <p:nvPr/>
          </p:nvSpPr>
          <p:spPr bwMode="auto">
            <a:xfrm>
              <a:off x="2334" y="1955"/>
              <a:ext cx="30" cy="3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6" name="Rectangle 101"/>
            <p:cNvSpPr>
              <a:spLocks noChangeArrowheads="1"/>
            </p:cNvSpPr>
            <p:nvPr/>
          </p:nvSpPr>
          <p:spPr bwMode="auto">
            <a:xfrm>
              <a:off x="2466" y="1608"/>
              <a:ext cx="30" cy="3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7" name="Rectangle 102"/>
            <p:cNvSpPr>
              <a:spLocks noChangeArrowheads="1"/>
            </p:cNvSpPr>
            <p:nvPr/>
          </p:nvSpPr>
          <p:spPr bwMode="auto">
            <a:xfrm>
              <a:off x="2598" y="1329"/>
              <a:ext cx="30" cy="3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8" name="Rectangle 103"/>
            <p:cNvSpPr>
              <a:spLocks noChangeArrowheads="1"/>
            </p:cNvSpPr>
            <p:nvPr/>
          </p:nvSpPr>
          <p:spPr bwMode="auto">
            <a:xfrm>
              <a:off x="2725" y="1220"/>
              <a:ext cx="30" cy="3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19" name="Rectangle 104"/>
            <p:cNvSpPr>
              <a:spLocks noChangeArrowheads="1"/>
            </p:cNvSpPr>
            <p:nvPr/>
          </p:nvSpPr>
          <p:spPr bwMode="auto">
            <a:xfrm>
              <a:off x="2857" y="1240"/>
              <a:ext cx="30" cy="3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0" name="Rectangle 105"/>
            <p:cNvSpPr>
              <a:spLocks noChangeArrowheads="1"/>
            </p:cNvSpPr>
            <p:nvPr/>
          </p:nvSpPr>
          <p:spPr bwMode="auto">
            <a:xfrm>
              <a:off x="2989" y="1376"/>
              <a:ext cx="30" cy="3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1" name="Rectangle 106"/>
            <p:cNvSpPr>
              <a:spLocks noChangeArrowheads="1"/>
            </p:cNvSpPr>
            <p:nvPr/>
          </p:nvSpPr>
          <p:spPr bwMode="auto">
            <a:xfrm>
              <a:off x="3121" y="1642"/>
              <a:ext cx="30" cy="3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2" name="Rectangle 107"/>
            <p:cNvSpPr>
              <a:spLocks noChangeArrowheads="1"/>
            </p:cNvSpPr>
            <p:nvPr/>
          </p:nvSpPr>
          <p:spPr bwMode="auto">
            <a:xfrm>
              <a:off x="3247" y="1968"/>
              <a:ext cx="30" cy="3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3" name="Rectangle 108"/>
            <p:cNvSpPr>
              <a:spLocks noChangeArrowheads="1"/>
            </p:cNvSpPr>
            <p:nvPr/>
          </p:nvSpPr>
          <p:spPr bwMode="auto">
            <a:xfrm>
              <a:off x="3379" y="2166"/>
              <a:ext cx="30" cy="3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4" name="Line 109"/>
            <p:cNvSpPr>
              <a:spLocks noChangeShapeType="1"/>
            </p:cNvSpPr>
            <p:nvPr/>
          </p:nvSpPr>
          <p:spPr bwMode="auto">
            <a:xfrm>
              <a:off x="3463" y="1199"/>
              <a:ext cx="1" cy="11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5" name="Line 110"/>
            <p:cNvSpPr>
              <a:spLocks noChangeShapeType="1"/>
            </p:cNvSpPr>
            <p:nvPr/>
          </p:nvSpPr>
          <p:spPr bwMode="auto">
            <a:xfrm>
              <a:off x="3463" y="2390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6" name="Line 115"/>
            <p:cNvSpPr>
              <a:spLocks noChangeShapeType="1"/>
            </p:cNvSpPr>
            <p:nvPr/>
          </p:nvSpPr>
          <p:spPr bwMode="auto">
            <a:xfrm>
              <a:off x="3463" y="2220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7" name="Line 120"/>
            <p:cNvSpPr>
              <a:spLocks noChangeShapeType="1"/>
            </p:cNvSpPr>
            <p:nvPr/>
          </p:nvSpPr>
          <p:spPr bwMode="auto">
            <a:xfrm>
              <a:off x="3463" y="2050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8" name="Line 125"/>
            <p:cNvSpPr>
              <a:spLocks noChangeShapeType="1"/>
            </p:cNvSpPr>
            <p:nvPr/>
          </p:nvSpPr>
          <p:spPr bwMode="auto">
            <a:xfrm>
              <a:off x="3463" y="1880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29" name="Line 130"/>
            <p:cNvSpPr>
              <a:spLocks noChangeShapeType="1"/>
            </p:cNvSpPr>
            <p:nvPr/>
          </p:nvSpPr>
          <p:spPr bwMode="auto">
            <a:xfrm>
              <a:off x="3463" y="1710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0" name="Line 135"/>
            <p:cNvSpPr>
              <a:spLocks noChangeShapeType="1"/>
            </p:cNvSpPr>
            <p:nvPr/>
          </p:nvSpPr>
          <p:spPr bwMode="auto">
            <a:xfrm>
              <a:off x="3463" y="1540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1" name="Line 140"/>
            <p:cNvSpPr>
              <a:spLocks noChangeShapeType="1"/>
            </p:cNvSpPr>
            <p:nvPr/>
          </p:nvSpPr>
          <p:spPr bwMode="auto">
            <a:xfrm>
              <a:off x="3463" y="1370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2" name="Line 145"/>
            <p:cNvSpPr>
              <a:spLocks noChangeShapeType="1"/>
            </p:cNvSpPr>
            <p:nvPr/>
          </p:nvSpPr>
          <p:spPr bwMode="auto">
            <a:xfrm>
              <a:off x="3463" y="1199"/>
              <a:ext cx="1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3" name="Line 146"/>
            <p:cNvSpPr>
              <a:spLocks noChangeShapeType="1"/>
            </p:cNvSpPr>
            <p:nvPr/>
          </p:nvSpPr>
          <p:spPr bwMode="auto">
            <a:xfrm>
              <a:off x="3463" y="239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4" name="Line 147"/>
            <p:cNvSpPr>
              <a:spLocks noChangeShapeType="1"/>
            </p:cNvSpPr>
            <p:nvPr/>
          </p:nvSpPr>
          <p:spPr bwMode="auto">
            <a:xfrm>
              <a:off x="3463" y="222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5" name="Line 148"/>
            <p:cNvSpPr>
              <a:spLocks noChangeShapeType="1"/>
            </p:cNvSpPr>
            <p:nvPr/>
          </p:nvSpPr>
          <p:spPr bwMode="auto">
            <a:xfrm>
              <a:off x="3463" y="205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6" name="Line 149"/>
            <p:cNvSpPr>
              <a:spLocks noChangeShapeType="1"/>
            </p:cNvSpPr>
            <p:nvPr/>
          </p:nvSpPr>
          <p:spPr bwMode="auto">
            <a:xfrm>
              <a:off x="3463" y="188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7" name="Line 150"/>
            <p:cNvSpPr>
              <a:spLocks noChangeShapeType="1"/>
            </p:cNvSpPr>
            <p:nvPr/>
          </p:nvSpPr>
          <p:spPr bwMode="auto">
            <a:xfrm>
              <a:off x="3463" y="171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8" name="Line 151"/>
            <p:cNvSpPr>
              <a:spLocks noChangeShapeType="1"/>
            </p:cNvSpPr>
            <p:nvPr/>
          </p:nvSpPr>
          <p:spPr bwMode="auto">
            <a:xfrm>
              <a:off x="3463" y="154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39" name="Line 152"/>
            <p:cNvSpPr>
              <a:spLocks noChangeShapeType="1"/>
            </p:cNvSpPr>
            <p:nvPr/>
          </p:nvSpPr>
          <p:spPr bwMode="auto">
            <a:xfrm>
              <a:off x="3463" y="137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0" name="Line 153"/>
            <p:cNvSpPr>
              <a:spLocks noChangeShapeType="1"/>
            </p:cNvSpPr>
            <p:nvPr/>
          </p:nvSpPr>
          <p:spPr bwMode="auto">
            <a:xfrm>
              <a:off x="3463" y="1199"/>
              <a:ext cx="24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1" name="Line 154"/>
            <p:cNvSpPr>
              <a:spLocks noChangeShapeType="1"/>
            </p:cNvSpPr>
            <p:nvPr/>
          </p:nvSpPr>
          <p:spPr bwMode="auto">
            <a:xfrm>
              <a:off x="1962" y="2220"/>
              <a:ext cx="132" cy="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2" name="Line 155"/>
            <p:cNvSpPr>
              <a:spLocks noChangeShapeType="1"/>
            </p:cNvSpPr>
            <p:nvPr/>
          </p:nvSpPr>
          <p:spPr bwMode="auto">
            <a:xfrm>
              <a:off x="2094" y="2254"/>
              <a:ext cx="126" cy="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3" name="Line 156"/>
            <p:cNvSpPr>
              <a:spLocks noChangeShapeType="1"/>
            </p:cNvSpPr>
            <p:nvPr/>
          </p:nvSpPr>
          <p:spPr bwMode="auto">
            <a:xfrm>
              <a:off x="2220" y="2288"/>
              <a:ext cx="13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4" name="Line 157"/>
            <p:cNvSpPr>
              <a:spLocks noChangeShapeType="1"/>
            </p:cNvSpPr>
            <p:nvPr/>
          </p:nvSpPr>
          <p:spPr bwMode="auto">
            <a:xfrm>
              <a:off x="2352" y="2288"/>
              <a:ext cx="13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5" name="Line 158"/>
            <p:cNvSpPr>
              <a:spLocks noChangeShapeType="1"/>
            </p:cNvSpPr>
            <p:nvPr/>
          </p:nvSpPr>
          <p:spPr bwMode="auto">
            <a:xfrm flipV="1">
              <a:off x="2484" y="2084"/>
              <a:ext cx="132" cy="2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6" name="Line 159"/>
            <p:cNvSpPr>
              <a:spLocks noChangeShapeType="1"/>
            </p:cNvSpPr>
            <p:nvPr/>
          </p:nvSpPr>
          <p:spPr bwMode="auto">
            <a:xfrm flipV="1">
              <a:off x="2616" y="1710"/>
              <a:ext cx="127" cy="3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7" name="Line 160"/>
            <p:cNvSpPr>
              <a:spLocks noChangeShapeType="1"/>
            </p:cNvSpPr>
            <p:nvPr/>
          </p:nvSpPr>
          <p:spPr bwMode="auto">
            <a:xfrm flipV="1">
              <a:off x="2743" y="1608"/>
              <a:ext cx="132" cy="1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8" name="Line 161"/>
            <p:cNvSpPr>
              <a:spLocks noChangeShapeType="1"/>
            </p:cNvSpPr>
            <p:nvPr/>
          </p:nvSpPr>
          <p:spPr bwMode="auto">
            <a:xfrm>
              <a:off x="2875" y="1608"/>
              <a:ext cx="132" cy="2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49" name="Line 162"/>
            <p:cNvSpPr>
              <a:spLocks noChangeShapeType="1"/>
            </p:cNvSpPr>
            <p:nvPr/>
          </p:nvSpPr>
          <p:spPr bwMode="auto">
            <a:xfrm>
              <a:off x="3007" y="1846"/>
              <a:ext cx="132" cy="1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0" name="Line 163"/>
            <p:cNvSpPr>
              <a:spLocks noChangeShapeType="1"/>
            </p:cNvSpPr>
            <p:nvPr/>
          </p:nvSpPr>
          <p:spPr bwMode="auto">
            <a:xfrm>
              <a:off x="3139" y="1948"/>
              <a:ext cx="126" cy="2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1" name="Line 164"/>
            <p:cNvSpPr>
              <a:spLocks noChangeShapeType="1"/>
            </p:cNvSpPr>
            <p:nvPr/>
          </p:nvSpPr>
          <p:spPr bwMode="auto">
            <a:xfrm>
              <a:off x="3265" y="2186"/>
              <a:ext cx="132" cy="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2" name="Freeform 165"/>
            <p:cNvSpPr>
              <a:spLocks/>
            </p:cNvSpPr>
            <p:nvPr/>
          </p:nvSpPr>
          <p:spPr bwMode="auto">
            <a:xfrm>
              <a:off x="1944" y="2200"/>
              <a:ext cx="36" cy="41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3" name="Freeform 166"/>
            <p:cNvSpPr>
              <a:spLocks/>
            </p:cNvSpPr>
            <p:nvPr/>
          </p:nvSpPr>
          <p:spPr bwMode="auto">
            <a:xfrm>
              <a:off x="2076" y="2234"/>
              <a:ext cx="36" cy="41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4" name="Freeform 167"/>
            <p:cNvSpPr>
              <a:spLocks/>
            </p:cNvSpPr>
            <p:nvPr/>
          </p:nvSpPr>
          <p:spPr bwMode="auto">
            <a:xfrm>
              <a:off x="2202" y="2268"/>
              <a:ext cx="36" cy="41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5" name="Freeform 168"/>
            <p:cNvSpPr>
              <a:spLocks/>
            </p:cNvSpPr>
            <p:nvPr/>
          </p:nvSpPr>
          <p:spPr bwMode="auto">
            <a:xfrm>
              <a:off x="2334" y="2268"/>
              <a:ext cx="36" cy="41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6" name="Freeform 169"/>
            <p:cNvSpPr>
              <a:spLocks/>
            </p:cNvSpPr>
            <p:nvPr/>
          </p:nvSpPr>
          <p:spPr bwMode="auto">
            <a:xfrm>
              <a:off x="2466" y="2268"/>
              <a:ext cx="36" cy="41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7" name="Freeform 170"/>
            <p:cNvSpPr>
              <a:spLocks/>
            </p:cNvSpPr>
            <p:nvPr/>
          </p:nvSpPr>
          <p:spPr bwMode="auto">
            <a:xfrm>
              <a:off x="2598" y="2064"/>
              <a:ext cx="36" cy="41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8" name="Freeform 171"/>
            <p:cNvSpPr>
              <a:spLocks/>
            </p:cNvSpPr>
            <p:nvPr/>
          </p:nvSpPr>
          <p:spPr bwMode="auto">
            <a:xfrm>
              <a:off x="2725" y="1689"/>
              <a:ext cx="36" cy="41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59" name="Freeform 172"/>
            <p:cNvSpPr>
              <a:spLocks/>
            </p:cNvSpPr>
            <p:nvPr/>
          </p:nvSpPr>
          <p:spPr bwMode="auto">
            <a:xfrm>
              <a:off x="2857" y="1587"/>
              <a:ext cx="36" cy="41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0" name="Freeform 173"/>
            <p:cNvSpPr>
              <a:spLocks/>
            </p:cNvSpPr>
            <p:nvPr/>
          </p:nvSpPr>
          <p:spPr bwMode="auto">
            <a:xfrm>
              <a:off x="2989" y="1826"/>
              <a:ext cx="36" cy="40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1" name="Freeform 174"/>
            <p:cNvSpPr>
              <a:spLocks/>
            </p:cNvSpPr>
            <p:nvPr/>
          </p:nvSpPr>
          <p:spPr bwMode="auto">
            <a:xfrm>
              <a:off x="3121" y="1928"/>
              <a:ext cx="36" cy="40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2" name="Freeform 175"/>
            <p:cNvSpPr>
              <a:spLocks/>
            </p:cNvSpPr>
            <p:nvPr/>
          </p:nvSpPr>
          <p:spPr bwMode="auto">
            <a:xfrm>
              <a:off x="3247" y="2166"/>
              <a:ext cx="36" cy="41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3" name="Freeform 176"/>
            <p:cNvSpPr>
              <a:spLocks/>
            </p:cNvSpPr>
            <p:nvPr/>
          </p:nvSpPr>
          <p:spPr bwMode="auto">
            <a:xfrm>
              <a:off x="3379" y="2234"/>
              <a:ext cx="36" cy="41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64" name="Rectangle 178"/>
            <p:cNvSpPr>
              <a:spLocks noChangeArrowheads="1"/>
            </p:cNvSpPr>
            <p:nvPr/>
          </p:nvSpPr>
          <p:spPr bwMode="auto">
            <a:xfrm>
              <a:off x="1728" y="2336"/>
              <a:ext cx="11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-30</a:t>
              </a:r>
              <a:endParaRPr lang="en-US"/>
            </a:p>
          </p:txBody>
        </p:sp>
        <p:sp>
          <p:nvSpPr>
            <p:cNvPr id="14465" name="Rectangle 179"/>
            <p:cNvSpPr>
              <a:spLocks noChangeArrowheads="1"/>
            </p:cNvSpPr>
            <p:nvPr/>
          </p:nvSpPr>
          <p:spPr bwMode="auto">
            <a:xfrm>
              <a:off x="1728" y="2166"/>
              <a:ext cx="11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-25</a:t>
              </a:r>
              <a:endParaRPr lang="en-US"/>
            </a:p>
          </p:txBody>
        </p:sp>
        <p:sp>
          <p:nvSpPr>
            <p:cNvPr id="14466" name="Rectangle 180"/>
            <p:cNvSpPr>
              <a:spLocks noChangeArrowheads="1"/>
            </p:cNvSpPr>
            <p:nvPr/>
          </p:nvSpPr>
          <p:spPr bwMode="auto">
            <a:xfrm>
              <a:off x="1728" y="1996"/>
              <a:ext cx="11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-20</a:t>
              </a:r>
              <a:endParaRPr lang="en-US"/>
            </a:p>
          </p:txBody>
        </p:sp>
        <p:sp>
          <p:nvSpPr>
            <p:cNvPr id="14467" name="Rectangle 181"/>
            <p:cNvSpPr>
              <a:spLocks noChangeArrowheads="1"/>
            </p:cNvSpPr>
            <p:nvPr/>
          </p:nvSpPr>
          <p:spPr bwMode="auto">
            <a:xfrm>
              <a:off x="1728" y="1826"/>
              <a:ext cx="115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-15</a:t>
              </a:r>
              <a:endParaRPr lang="en-US"/>
            </a:p>
          </p:txBody>
        </p:sp>
        <p:sp>
          <p:nvSpPr>
            <p:cNvPr id="14468" name="Rectangle 182"/>
            <p:cNvSpPr>
              <a:spLocks noChangeArrowheads="1"/>
            </p:cNvSpPr>
            <p:nvPr/>
          </p:nvSpPr>
          <p:spPr bwMode="auto">
            <a:xfrm>
              <a:off x="1728" y="1655"/>
              <a:ext cx="11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-10</a:t>
              </a:r>
              <a:endParaRPr lang="en-US"/>
            </a:p>
          </p:txBody>
        </p:sp>
        <p:sp>
          <p:nvSpPr>
            <p:cNvPr id="14469" name="Rectangle 183"/>
            <p:cNvSpPr>
              <a:spLocks noChangeArrowheads="1"/>
            </p:cNvSpPr>
            <p:nvPr/>
          </p:nvSpPr>
          <p:spPr bwMode="auto">
            <a:xfrm>
              <a:off x="1770" y="1485"/>
              <a:ext cx="7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-5</a:t>
              </a:r>
              <a:endParaRPr lang="en-US"/>
            </a:p>
          </p:txBody>
        </p:sp>
        <p:sp>
          <p:nvSpPr>
            <p:cNvPr id="14470" name="Rectangle 184"/>
            <p:cNvSpPr>
              <a:spLocks noChangeArrowheads="1"/>
            </p:cNvSpPr>
            <p:nvPr/>
          </p:nvSpPr>
          <p:spPr bwMode="auto">
            <a:xfrm>
              <a:off x="1794" y="1315"/>
              <a:ext cx="44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14471" name="Rectangle 185"/>
            <p:cNvSpPr>
              <a:spLocks noChangeArrowheads="1"/>
            </p:cNvSpPr>
            <p:nvPr/>
          </p:nvSpPr>
          <p:spPr bwMode="auto">
            <a:xfrm>
              <a:off x="1794" y="1145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14472" name="Rectangle 186"/>
            <p:cNvSpPr>
              <a:spLocks noChangeArrowheads="1"/>
            </p:cNvSpPr>
            <p:nvPr/>
          </p:nvSpPr>
          <p:spPr bwMode="auto">
            <a:xfrm rot="-5400000">
              <a:off x="1897" y="2478"/>
              <a:ext cx="12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Jan</a:t>
              </a:r>
              <a:endParaRPr lang="en-US"/>
            </a:p>
          </p:txBody>
        </p:sp>
        <p:sp>
          <p:nvSpPr>
            <p:cNvPr id="14473" name="Rectangle 187"/>
            <p:cNvSpPr>
              <a:spLocks noChangeArrowheads="1"/>
            </p:cNvSpPr>
            <p:nvPr/>
          </p:nvSpPr>
          <p:spPr bwMode="auto">
            <a:xfrm rot="-5400000">
              <a:off x="2026" y="2486"/>
              <a:ext cx="13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Feb</a:t>
              </a:r>
              <a:endParaRPr lang="en-US"/>
            </a:p>
          </p:txBody>
        </p:sp>
        <p:sp>
          <p:nvSpPr>
            <p:cNvPr id="14474" name="Rectangle 188"/>
            <p:cNvSpPr>
              <a:spLocks noChangeArrowheads="1"/>
            </p:cNvSpPr>
            <p:nvPr/>
          </p:nvSpPr>
          <p:spPr bwMode="auto">
            <a:xfrm rot="-5400000">
              <a:off x="2151" y="2486"/>
              <a:ext cx="13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Mar</a:t>
              </a:r>
              <a:endParaRPr lang="en-US"/>
            </a:p>
          </p:txBody>
        </p:sp>
        <p:sp>
          <p:nvSpPr>
            <p:cNvPr id="14475" name="Rectangle 189"/>
            <p:cNvSpPr>
              <a:spLocks noChangeArrowheads="1"/>
            </p:cNvSpPr>
            <p:nvPr/>
          </p:nvSpPr>
          <p:spPr bwMode="auto">
            <a:xfrm rot="-5400000">
              <a:off x="2289" y="2480"/>
              <a:ext cx="12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Apr</a:t>
              </a:r>
              <a:endParaRPr lang="en-US"/>
            </a:p>
          </p:txBody>
        </p:sp>
        <p:sp>
          <p:nvSpPr>
            <p:cNvPr id="14476" name="Rectangle 190"/>
            <p:cNvSpPr>
              <a:spLocks noChangeArrowheads="1"/>
            </p:cNvSpPr>
            <p:nvPr/>
          </p:nvSpPr>
          <p:spPr bwMode="auto">
            <a:xfrm rot="-5400000">
              <a:off x="2408" y="2500"/>
              <a:ext cx="15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May</a:t>
              </a:r>
              <a:endParaRPr lang="en-US"/>
            </a:p>
          </p:txBody>
        </p:sp>
        <p:sp>
          <p:nvSpPr>
            <p:cNvPr id="14477" name="Rectangle 191"/>
            <p:cNvSpPr>
              <a:spLocks noChangeArrowheads="1"/>
            </p:cNvSpPr>
            <p:nvPr/>
          </p:nvSpPr>
          <p:spPr bwMode="auto">
            <a:xfrm rot="-5400000">
              <a:off x="2552" y="2478"/>
              <a:ext cx="12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Jun</a:t>
              </a:r>
              <a:endParaRPr lang="en-US"/>
            </a:p>
          </p:txBody>
        </p:sp>
        <p:sp>
          <p:nvSpPr>
            <p:cNvPr id="14478" name="Rectangle 192"/>
            <p:cNvSpPr>
              <a:spLocks noChangeArrowheads="1"/>
            </p:cNvSpPr>
            <p:nvPr/>
          </p:nvSpPr>
          <p:spPr bwMode="auto">
            <a:xfrm rot="-5400000">
              <a:off x="2691" y="2464"/>
              <a:ext cx="10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Jul</a:t>
              </a:r>
              <a:endParaRPr lang="en-US"/>
            </a:p>
          </p:txBody>
        </p:sp>
        <p:sp>
          <p:nvSpPr>
            <p:cNvPr id="14479" name="Rectangle 193"/>
            <p:cNvSpPr>
              <a:spLocks noChangeArrowheads="1"/>
            </p:cNvSpPr>
            <p:nvPr/>
          </p:nvSpPr>
          <p:spPr bwMode="auto">
            <a:xfrm rot="-5400000">
              <a:off x="2804" y="2492"/>
              <a:ext cx="14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Aug</a:t>
              </a:r>
              <a:endParaRPr lang="en-US"/>
            </a:p>
          </p:txBody>
        </p:sp>
        <p:sp>
          <p:nvSpPr>
            <p:cNvPr id="14480" name="Rectangle 194"/>
            <p:cNvSpPr>
              <a:spLocks noChangeArrowheads="1"/>
            </p:cNvSpPr>
            <p:nvPr/>
          </p:nvSpPr>
          <p:spPr bwMode="auto">
            <a:xfrm rot="-5400000">
              <a:off x="2936" y="2494"/>
              <a:ext cx="14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Sep</a:t>
              </a:r>
              <a:endParaRPr lang="en-US"/>
            </a:p>
          </p:txBody>
        </p:sp>
        <p:sp>
          <p:nvSpPr>
            <p:cNvPr id="14481" name="Rectangle 195"/>
            <p:cNvSpPr>
              <a:spLocks noChangeArrowheads="1"/>
            </p:cNvSpPr>
            <p:nvPr/>
          </p:nvSpPr>
          <p:spPr bwMode="auto">
            <a:xfrm rot="-5400000">
              <a:off x="3076" y="2489"/>
              <a:ext cx="12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Oct</a:t>
              </a:r>
              <a:endParaRPr lang="en-US"/>
            </a:p>
          </p:txBody>
        </p:sp>
        <p:sp>
          <p:nvSpPr>
            <p:cNvPr id="14482" name="Rectangle 196"/>
            <p:cNvSpPr>
              <a:spLocks noChangeArrowheads="1"/>
            </p:cNvSpPr>
            <p:nvPr/>
          </p:nvSpPr>
          <p:spPr bwMode="auto">
            <a:xfrm rot="-5400000">
              <a:off x="3194" y="2480"/>
              <a:ext cx="14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Nov</a:t>
              </a:r>
              <a:endParaRPr lang="en-US"/>
            </a:p>
          </p:txBody>
        </p:sp>
        <p:sp>
          <p:nvSpPr>
            <p:cNvPr id="14483" name="Rectangle 197"/>
            <p:cNvSpPr>
              <a:spLocks noChangeArrowheads="1"/>
            </p:cNvSpPr>
            <p:nvPr/>
          </p:nvSpPr>
          <p:spPr bwMode="auto">
            <a:xfrm rot="-5400000">
              <a:off x="3326" y="2494"/>
              <a:ext cx="14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Dec</a:t>
              </a:r>
              <a:endParaRPr lang="en-US"/>
            </a:p>
          </p:txBody>
        </p:sp>
        <p:sp>
          <p:nvSpPr>
            <p:cNvPr id="14484" name="Rectangle 198"/>
            <p:cNvSpPr>
              <a:spLocks noChangeArrowheads="1"/>
            </p:cNvSpPr>
            <p:nvPr/>
          </p:nvSpPr>
          <p:spPr bwMode="auto">
            <a:xfrm rot="-5400000">
              <a:off x="1071" y="1731"/>
              <a:ext cx="114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Mean Monthly Temperature (</a:t>
              </a:r>
              <a:r>
                <a:rPr lang="en-US" sz="1000">
                  <a:solidFill>
                    <a:srgbClr val="000000"/>
                  </a:solidFill>
                  <a:sym typeface="Symbol" pitchFamily="18" charset="2"/>
                </a:rPr>
                <a:t>C)</a:t>
              </a:r>
              <a:endParaRPr lang="en-US">
                <a:sym typeface="Symbol" pitchFamily="18" charset="2"/>
              </a:endParaRPr>
            </a:p>
          </p:txBody>
        </p:sp>
        <p:sp>
          <p:nvSpPr>
            <p:cNvPr id="14485" name="Rectangle 201"/>
            <p:cNvSpPr>
              <a:spLocks noChangeArrowheads="1"/>
            </p:cNvSpPr>
            <p:nvPr/>
          </p:nvSpPr>
          <p:spPr bwMode="auto">
            <a:xfrm>
              <a:off x="3523" y="2336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14486" name="Rectangle 202"/>
            <p:cNvSpPr>
              <a:spLocks noChangeArrowheads="1"/>
            </p:cNvSpPr>
            <p:nvPr/>
          </p:nvSpPr>
          <p:spPr bwMode="auto">
            <a:xfrm>
              <a:off x="3523" y="2166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14487" name="Rectangle 203"/>
            <p:cNvSpPr>
              <a:spLocks noChangeArrowheads="1"/>
            </p:cNvSpPr>
            <p:nvPr/>
          </p:nvSpPr>
          <p:spPr bwMode="auto">
            <a:xfrm>
              <a:off x="3523" y="1996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14488" name="Rectangle 204"/>
            <p:cNvSpPr>
              <a:spLocks noChangeArrowheads="1"/>
            </p:cNvSpPr>
            <p:nvPr/>
          </p:nvSpPr>
          <p:spPr bwMode="auto">
            <a:xfrm>
              <a:off x="3523" y="1826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15</a:t>
              </a:r>
              <a:endParaRPr lang="en-US"/>
            </a:p>
          </p:txBody>
        </p:sp>
        <p:sp>
          <p:nvSpPr>
            <p:cNvPr id="14489" name="Rectangle 206"/>
            <p:cNvSpPr>
              <a:spLocks noChangeArrowheads="1"/>
            </p:cNvSpPr>
            <p:nvPr/>
          </p:nvSpPr>
          <p:spPr bwMode="auto">
            <a:xfrm>
              <a:off x="3523" y="1655"/>
              <a:ext cx="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14490" name="Rectangle 207"/>
            <p:cNvSpPr>
              <a:spLocks noChangeArrowheads="1"/>
            </p:cNvSpPr>
            <p:nvPr/>
          </p:nvSpPr>
          <p:spPr bwMode="auto">
            <a:xfrm>
              <a:off x="3523" y="1485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25</a:t>
              </a:r>
              <a:endParaRPr lang="en-US"/>
            </a:p>
          </p:txBody>
        </p:sp>
        <p:sp>
          <p:nvSpPr>
            <p:cNvPr id="14491" name="Rectangle 208"/>
            <p:cNvSpPr>
              <a:spLocks noChangeArrowheads="1"/>
            </p:cNvSpPr>
            <p:nvPr/>
          </p:nvSpPr>
          <p:spPr bwMode="auto">
            <a:xfrm>
              <a:off x="3523" y="1315"/>
              <a:ext cx="8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30</a:t>
              </a:r>
              <a:endParaRPr lang="en-US"/>
            </a:p>
          </p:txBody>
        </p:sp>
        <p:sp>
          <p:nvSpPr>
            <p:cNvPr id="14492" name="Rectangle 209"/>
            <p:cNvSpPr>
              <a:spLocks noChangeArrowheads="1"/>
            </p:cNvSpPr>
            <p:nvPr/>
          </p:nvSpPr>
          <p:spPr bwMode="auto">
            <a:xfrm>
              <a:off x="3523" y="1145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35</a:t>
              </a:r>
              <a:endParaRPr lang="en-US"/>
            </a:p>
          </p:txBody>
        </p:sp>
        <p:sp>
          <p:nvSpPr>
            <p:cNvPr id="14493" name="Rectangle 210"/>
            <p:cNvSpPr>
              <a:spLocks noChangeArrowheads="1"/>
            </p:cNvSpPr>
            <p:nvPr/>
          </p:nvSpPr>
          <p:spPr bwMode="auto">
            <a:xfrm rot="-5400000">
              <a:off x="3211" y="1793"/>
              <a:ext cx="94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Monthly Precipitation (mm)</a:t>
              </a:r>
              <a:endParaRPr lang="en-US"/>
            </a:p>
          </p:txBody>
        </p:sp>
      </p:grpSp>
      <p:grpSp>
        <p:nvGrpSpPr>
          <p:cNvPr id="14339" name="Group 470"/>
          <p:cNvGrpSpPr>
            <a:grpSpLocks/>
          </p:cNvGrpSpPr>
          <p:nvPr/>
        </p:nvGrpSpPr>
        <p:grpSpPr bwMode="auto">
          <a:xfrm>
            <a:off x="3236913" y="4214813"/>
            <a:ext cx="2136775" cy="227012"/>
            <a:chOff x="2195" y="2729"/>
            <a:chExt cx="1346" cy="143"/>
          </a:xfrm>
        </p:grpSpPr>
        <p:sp>
          <p:nvSpPr>
            <p:cNvPr id="14342" name="Rectangle 471"/>
            <p:cNvSpPr>
              <a:spLocks noChangeArrowheads="1"/>
            </p:cNvSpPr>
            <p:nvPr/>
          </p:nvSpPr>
          <p:spPr bwMode="auto">
            <a:xfrm>
              <a:off x="2195" y="2729"/>
              <a:ext cx="1346" cy="14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3" name="Line 472"/>
            <p:cNvSpPr>
              <a:spLocks noChangeShapeType="1"/>
            </p:cNvSpPr>
            <p:nvPr/>
          </p:nvSpPr>
          <p:spPr bwMode="auto">
            <a:xfrm>
              <a:off x="2226" y="2804"/>
              <a:ext cx="1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Rectangle 473"/>
            <p:cNvSpPr>
              <a:spLocks noChangeArrowheads="1"/>
            </p:cNvSpPr>
            <p:nvPr/>
          </p:nvSpPr>
          <p:spPr bwMode="auto">
            <a:xfrm>
              <a:off x="2287" y="2785"/>
              <a:ext cx="30" cy="3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Rectangle 474"/>
            <p:cNvSpPr>
              <a:spLocks noChangeArrowheads="1"/>
            </p:cNvSpPr>
            <p:nvPr/>
          </p:nvSpPr>
          <p:spPr bwMode="auto">
            <a:xfrm>
              <a:off x="2409" y="2747"/>
              <a:ext cx="45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Temperature</a:t>
              </a:r>
              <a:endParaRPr lang="en-US"/>
            </a:p>
          </p:txBody>
        </p:sp>
        <p:sp>
          <p:nvSpPr>
            <p:cNvPr id="14346" name="Line 475"/>
            <p:cNvSpPr>
              <a:spLocks noChangeShapeType="1"/>
            </p:cNvSpPr>
            <p:nvPr/>
          </p:nvSpPr>
          <p:spPr bwMode="auto">
            <a:xfrm>
              <a:off x="2887" y="2804"/>
              <a:ext cx="1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Freeform 476"/>
            <p:cNvSpPr>
              <a:spLocks/>
            </p:cNvSpPr>
            <p:nvPr/>
          </p:nvSpPr>
          <p:spPr bwMode="auto">
            <a:xfrm>
              <a:off x="2948" y="2785"/>
              <a:ext cx="37" cy="37"/>
            </a:xfrm>
            <a:custGeom>
              <a:avLst/>
              <a:gdLst>
                <a:gd name="T0" fmla="*/ 18 w 37"/>
                <a:gd name="T1" fmla="*/ 0 h 37"/>
                <a:gd name="T2" fmla="*/ 37 w 37"/>
                <a:gd name="T3" fmla="*/ 19 h 37"/>
                <a:gd name="T4" fmla="*/ 18 w 37"/>
                <a:gd name="T5" fmla="*/ 37 h 37"/>
                <a:gd name="T6" fmla="*/ 0 w 37"/>
                <a:gd name="T7" fmla="*/ 19 h 37"/>
                <a:gd name="T8" fmla="*/ 18 w 37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7"/>
                <a:gd name="T17" fmla="*/ 37 w 3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7">
                  <a:moveTo>
                    <a:pt x="18" y="0"/>
                  </a:moveTo>
                  <a:lnTo>
                    <a:pt x="37" y="19"/>
                  </a:lnTo>
                  <a:lnTo>
                    <a:pt x="18" y="37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Rectangle 477"/>
            <p:cNvSpPr>
              <a:spLocks noChangeArrowheads="1"/>
            </p:cNvSpPr>
            <p:nvPr/>
          </p:nvSpPr>
          <p:spPr bwMode="auto">
            <a:xfrm>
              <a:off x="3070" y="2747"/>
              <a:ext cx="43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Precipitation</a:t>
              </a:r>
              <a:endParaRPr lang="en-US"/>
            </a:p>
          </p:txBody>
        </p:sp>
      </p:grpSp>
      <p:sp>
        <p:nvSpPr>
          <p:cNvPr id="14340" name="Text Box 479"/>
          <p:cNvSpPr txBox="1">
            <a:spLocks noChangeArrowheads="1"/>
          </p:cNvSpPr>
          <p:nvPr/>
        </p:nvSpPr>
        <p:spPr bwMode="auto">
          <a:xfrm>
            <a:off x="166688" y="6446838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6.11</a:t>
            </a: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31"/>
          <p:cNvSpPr>
            <a:spLocks noChangeArrowheads="1"/>
          </p:cNvSpPr>
          <p:nvPr/>
        </p:nvSpPr>
        <p:spPr bwMode="auto">
          <a:xfrm>
            <a:off x="3014663" y="1898650"/>
            <a:ext cx="2506662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3" name="Line 132"/>
          <p:cNvSpPr>
            <a:spLocks noChangeShapeType="1"/>
          </p:cNvSpPr>
          <p:nvPr/>
        </p:nvSpPr>
        <p:spPr bwMode="auto">
          <a:xfrm>
            <a:off x="3014663" y="3497263"/>
            <a:ext cx="25066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4" name="Line 133"/>
          <p:cNvSpPr>
            <a:spLocks noChangeShapeType="1"/>
          </p:cNvSpPr>
          <p:nvPr/>
        </p:nvSpPr>
        <p:spPr bwMode="auto">
          <a:xfrm>
            <a:off x="3014663" y="3179763"/>
            <a:ext cx="25066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Line 134"/>
          <p:cNvSpPr>
            <a:spLocks noChangeShapeType="1"/>
          </p:cNvSpPr>
          <p:nvPr/>
        </p:nvSpPr>
        <p:spPr bwMode="auto">
          <a:xfrm>
            <a:off x="3014663" y="2862263"/>
            <a:ext cx="25066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Line 135"/>
          <p:cNvSpPr>
            <a:spLocks noChangeShapeType="1"/>
          </p:cNvSpPr>
          <p:nvPr/>
        </p:nvSpPr>
        <p:spPr bwMode="auto">
          <a:xfrm>
            <a:off x="3014663" y="2533650"/>
            <a:ext cx="25066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Line 136"/>
          <p:cNvSpPr>
            <a:spLocks noChangeShapeType="1"/>
          </p:cNvSpPr>
          <p:nvPr/>
        </p:nvSpPr>
        <p:spPr bwMode="auto">
          <a:xfrm>
            <a:off x="3014663" y="2216150"/>
            <a:ext cx="25066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Line 137"/>
          <p:cNvSpPr>
            <a:spLocks noChangeShapeType="1"/>
          </p:cNvSpPr>
          <p:nvPr/>
        </p:nvSpPr>
        <p:spPr bwMode="auto">
          <a:xfrm>
            <a:off x="3014663" y="1898650"/>
            <a:ext cx="25066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Line 138"/>
          <p:cNvSpPr>
            <a:spLocks noChangeShapeType="1"/>
          </p:cNvSpPr>
          <p:nvPr/>
        </p:nvSpPr>
        <p:spPr bwMode="auto">
          <a:xfrm>
            <a:off x="3224213" y="1898650"/>
            <a:ext cx="1587" cy="1916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Line 139"/>
          <p:cNvSpPr>
            <a:spLocks noChangeShapeType="1"/>
          </p:cNvSpPr>
          <p:nvPr/>
        </p:nvSpPr>
        <p:spPr bwMode="auto">
          <a:xfrm>
            <a:off x="3433763" y="1898650"/>
            <a:ext cx="1587" cy="1916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Line 140"/>
          <p:cNvSpPr>
            <a:spLocks noChangeShapeType="1"/>
          </p:cNvSpPr>
          <p:nvPr/>
        </p:nvSpPr>
        <p:spPr bwMode="auto">
          <a:xfrm>
            <a:off x="3643313" y="1898650"/>
            <a:ext cx="1587" cy="1916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2" name="Line 141"/>
          <p:cNvSpPr>
            <a:spLocks noChangeShapeType="1"/>
          </p:cNvSpPr>
          <p:nvPr/>
        </p:nvSpPr>
        <p:spPr bwMode="auto">
          <a:xfrm>
            <a:off x="3852863" y="1898650"/>
            <a:ext cx="1587" cy="1916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3" name="Line 142"/>
          <p:cNvSpPr>
            <a:spLocks noChangeShapeType="1"/>
          </p:cNvSpPr>
          <p:nvPr/>
        </p:nvSpPr>
        <p:spPr bwMode="auto">
          <a:xfrm>
            <a:off x="4062413" y="1898650"/>
            <a:ext cx="1587" cy="1916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Line 143"/>
          <p:cNvSpPr>
            <a:spLocks noChangeShapeType="1"/>
          </p:cNvSpPr>
          <p:nvPr/>
        </p:nvSpPr>
        <p:spPr bwMode="auto">
          <a:xfrm>
            <a:off x="4271963" y="1898650"/>
            <a:ext cx="1587" cy="1916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5" name="Line 144"/>
          <p:cNvSpPr>
            <a:spLocks noChangeShapeType="1"/>
          </p:cNvSpPr>
          <p:nvPr/>
        </p:nvSpPr>
        <p:spPr bwMode="auto">
          <a:xfrm>
            <a:off x="4473575" y="1898650"/>
            <a:ext cx="1588" cy="1916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6" name="Line 145"/>
          <p:cNvSpPr>
            <a:spLocks noChangeShapeType="1"/>
          </p:cNvSpPr>
          <p:nvPr/>
        </p:nvSpPr>
        <p:spPr bwMode="auto">
          <a:xfrm>
            <a:off x="4683125" y="1898650"/>
            <a:ext cx="1588" cy="1916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Line 146"/>
          <p:cNvSpPr>
            <a:spLocks noChangeShapeType="1"/>
          </p:cNvSpPr>
          <p:nvPr/>
        </p:nvSpPr>
        <p:spPr bwMode="auto">
          <a:xfrm>
            <a:off x="4892675" y="1898650"/>
            <a:ext cx="1588" cy="1916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8" name="Line 147"/>
          <p:cNvSpPr>
            <a:spLocks noChangeShapeType="1"/>
          </p:cNvSpPr>
          <p:nvPr/>
        </p:nvSpPr>
        <p:spPr bwMode="auto">
          <a:xfrm>
            <a:off x="5102225" y="1898650"/>
            <a:ext cx="1588" cy="1916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9" name="Line 148"/>
          <p:cNvSpPr>
            <a:spLocks noChangeShapeType="1"/>
          </p:cNvSpPr>
          <p:nvPr/>
        </p:nvSpPr>
        <p:spPr bwMode="auto">
          <a:xfrm>
            <a:off x="5311775" y="1898650"/>
            <a:ext cx="1588" cy="1916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0" name="Line 149"/>
          <p:cNvSpPr>
            <a:spLocks noChangeShapeType="1"/>
          </p:cNvSpPr>
          <p:nvPr/>
        </p:nvSpPr>
        <p:spPr bwMode="auto">
          <a:xfrm>
            <a:off x="5521325" y="1898650"/>
            <a:ext cx="1588" cy="1916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1" name="Rectangle 150"/>
          <p:cNvSpPr>
            <a:spLocks noChangeArrowheads="1"/>
          </p:cNvSpPr>
          <p:nvPr/>
        </p:nvSpPr>
        <p:spPr bwMode="auto">
          <a:xfrm>
            <a:off x="3014663" y="1898650"/>
            <a:ext cx="2506662" cy="1916113"/>
          </a:xfrm>
          <a:prstGeom prst="rect">
            <a:avLst/>
          </a:prstGeom>
          <a:noFill/>
          <a:ln w="7938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2" name="Line 151"/>
          <p:cNvSpPr>
            <a:spLocks noChangeShapeType="1"/>
          </p:cNvSpPr>
          <p:nvPr/>
        </p:nvSpPr>
        <p:spPr bwMode="auto">
          <a:xfrm>
            <a:off x="3014663" y="1898650"/>
            <a:ext cx="1587" cy="19161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3" name="Line 152"/>
          <p:cNvSpPr>
            <a:spLocks noChangeShapeType="1"/>
          </p:cNvSpPr>
          <p:nvPr/>
        </p:nvSpPr>
        <p:spPr bwMode="auto">
          <a:xfrm>
            <a:off x="2989263" y="3814763"/>
            <a:ext cx="25400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4" name="Line 157"/>
          <p:cNvSpPr>
            <a:spLocks noChangeShapeType="1"/>
          </p:cNvSpPr>
          <p:nvPr/>
        </p:nvSpPr>
        <p:spPr bwMode="auto">
          <a:xfrm>
            <a:off x="2989263" y="3497263"/>
            <a:ext cx="254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5" name="Line 162"/>
          <p:cNvSpPr>
            <a:spLocks noChangeShapeType="1"/>
          </p:cNvSpPr>
          <p:nvPr/>
        </p:nvSpPr>
        <p:spPr bwMode="auto">
          <a:xfrm>
            <a:off x="2989263" y="3179763"/>
            <a:ext cx="254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6" name="Line 167"/>
          <p:cNvSpPr>
            <a:spLocks noChangeShapeType="1"/>
          </p:cNvSpPr>
          <p:nvPr/>
        </p:nvSpPr>
        <p:spPr bwMode="auto">
          <a:xfrm>
            <a:off x="2989263" y="2862263"/>
            <a:ext cx="2540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7" name="Line 172"/>
          <p:cNvSpPr>
            <a:spLocks noChangeShapeType="1"/>
          </p:cNvSpPr>
          <p:nvPr/>
        </p:nvSpPr>
        <p:spPr bwMode="auto">
          <a:xfrm>
            <a:off x="2989263" y="2533650"/>
            <a:ext cx="25400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8" name="Line 177"/>
          <p:cNvSpPr>
            <a:spLocks noChangeShapeType="1"/>
          </p:cNvSpPr>
          <p:nvPr/>
        </p:nvSpPr>
        <p:spPr bwMode="auto">
          <a:xfrm>
            <a:off x="2989263" y="2216150"/>
            <a:ext cx="25400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9" name="Line 182"/>
          <p:cNvSpPr>
            <a:spLocks noChangeShapeType="1"/>
          </p:cNvSpPr>
          <p:nvPr/>
        </p:nvSpPr>
        <p:spPr bwMode="auto">
          <a:xfrm>
            <a:off x="2989263" y="1898650"/>
            <a:ext cx="25400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" name="Line 183"/>
          <p:cNvSpPr>
            <a:spLocks noChangeShapeType="1"/>
          </p:cNvSpPr>
          <p:nvPr/>
        </p:nvSpPr>
        <p:spPr bwMode="auto">
          <a:xfrm>
            <a:off x="2981325" y="3814763"/>
            <a:ext cx="33338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1" name="Line 184"/>
          <p:cNvSpPr>
            <a:spLocks noChangeShapeType="1"/>
          </p:cNvSpPr>
          <p:nvPr/>
        </p:nvSpPr>
        <p:spPr bwMode="auto">
          <a:xfrm>
            <a:off x="2981325" y="3497263"/>
            <a:ext cx="333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2" name="Line 185"/>
          <p:cNvSpPr>
            <a:spLocks noChangeShapeType="1"/>
          </p:cNvSpPr>
          <p:nvPr/>
        </p:nvSpPr>
        <p:spPr bwMode="auto">
          <a:xfrm>
            <a:off x="2981325" y="3179763"/>
            <a:ext cx="333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3" name="Line 186"/>
          <p:cNvSpPr>
            <a:spLocks noChangeShapeType="1"/>
          </p:cNvSpPr>
          <p:nvPr/>
        </p:nvSpPr>
        <p:spPr bwMode="auto">
          <a:xfrm>
            <a:off x="2981325" y="2862263"/>
            <a:ext cx="3333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4" name="Line 187"/>
          <p:cNvSpPr>
            <a:spLocks noChangeShapeType="1"/>
          </p:cNvSpPr>
          <p:nvPr/>
        </p:nvSpPr>
        <p:spPr bwMode="auto">
          <a:xfrm>
            <a:off x="2981325" y="2533650"/>
            <a:ext cx="33338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5" name="Line 188"/>
          <p:cNvSpPr>
            <a:spLocks noChangeShapeType="1"/>
          </p:cNvSpPr>
          <p:nvPr/>
        </p:nvSpPr>
        <p:spPr bwMode="auto">
          <a:xfrm>
            <a:off x="2981325" y="2216150"/>
            <a:ext cx="33338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6" name="Line 189"/>
          <p:cNvSpPr>
            <a:spLocks noChangeShapeType="1"/>
          </p:cNvSpPr>
          <p:nvPr/>
        </p:nvSpPr>
        <p:spPr bwMode="auto">
          <a:xfrm>
            <a:off x="2981325" y="1898650"/>
            <a:ext cx="33338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7" name="Line 190"/>
          <p:cNvSpPr>
            <a:spLocks noChangeShapeType="1"/>
          </p:cNvSpPr>
          <p:nvPr/>
        </p:nvSpPr>
        <p:spPr bwMode="auto">
          <a:xfrm>
            <a:off x="3014663" y="3814763"/>
            <a:ext cx="2506662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8" name="Line 191"/>
          <p:cNvSpPr>
            <a:spLocks noChangeShapeType="1"/>
          </p:cNvSpPr>
          <p:nvPr/>
        </p:nvSpPr>
        <p:spPr bwMode="auto">
          <a:xfrm flipV="1">
            <a:off x="3014663" y="3814763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9" name="Line 192"/>
          <p:cNvSpPr>
            <a:spLocks noChangeShapeType="1"/>
          </p:cNvSpPr>
          <p:nvPr/>
        </p:nvSpPr>
        <p:spPr bwMode="auto">
          <a:xfrm flipV="1">
            <a:off x="3224213" y="3814763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0" name="Line 193"/>
          <p:cNvSpPr>
            <a:spLocks noChangeShapeType="1"/>
          </p:cNvSpPr>
          <p:nvPr/>
        </p:nvSpPr>
        <p:spPr bwMode="auto">
          <a:xfrm flipV="1">
            <a:off x="3433763" y="3814763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1" name="Line 194"/>
          <p:cNvSpPr>
            <a:spLocks noChangeShapeType="1"/>
          </p:cNvSpPr>
          <p:nvPr/>
        </p:nvSpPr>
        <p:spPr bwMode="auto">
          <a:xfrm flipV="1">
            <a:off x="3643313" y="3814763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2" name="Line 195"/>
          <p:cNvSpPr>
            <a:spLocks noChangeShapeType="1"/>
          </p:cNvSpPr>
          <p:nvPr/>
        </p:nvSpPr>
        <p:spPr bwMode="auto">
          <a:xfrm flipV="1">
            <a:off x="3852863" y="3814763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3" name="Line 196"/>
          <p:cNvSpPr>
            <a:spLocks noChangeShapeType="1"/>
          </p:cNvSpPr>
          <p:nvPr/>
        </p:nvSpPr>
        <p:spPr bwMode="auto">
          <a:xfrm flipV="1">
            <a:off x="4062413" y="3814763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4" name="Line 197"/>
          <p:cNvSpPr>
            <a:spLocks noChangeShapeType="1"/>
          </p:cNvSpPr>
          <p:nvPr/>
        </p:nvSpPr>
        <p:spPr bwMode="auto">
          <a:xfrm flipV="1">
            <a:off x="4271963" y="3814763"/>
            <a:ext cx="1587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5" name="Line 198"/>
          <p:cNvSpPr>
            <a:spLocks noChangeShapeType="1"/>
          </p:cNvSpPr>
          <p:nvPr/>
        </p:nvSpPr>
        <p:spPr bwMode="auto">
          <a:xfrm flipV="1">
            <a:off x="4473575" y="3814763"/>
            <a:ext cx="1588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6" name="Line 199"/>
          <p:cNvSpPr>
            <a:spLocks noChangeShapeType="1"/>
          </p:cNvSpPr>
          <p:nvPr/>
        </p:nvSpPr>
        <p:spPr bwMode="auto">
          <a:xfrm flipV="1">
            <a:off x="4683125" y="3814763"/>
            <a:ext cx="1588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7" name="Line 200"/>
          <p:cNvSpPr>
            <a:spLocks noChangeShapeType="1"/>
          </p:cNvSpPr>
          <p:nvPr/>
        </p:nvSpPr>
        <p:spPr bwMode="auto">
          <a:xfrm flipV="1">
            <a:off x="4892675" y="3814763"/>
            <a:ext cx="1588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8" name="Line 201"/>
          <p:cNvSpPr>
            <a:spLocks noChangeShapeType="1"/>
          </p:cNvSpPr>
          <p:nvPr/>
        </p:nvSpPr>
        <p:spPr bwMode="auto">
          <a:xfrm flipV="1">
            <a:off x="5102225" y="3814763"/>
            <a:ext cx="1588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9" name="Line 202"/>
          <p:cNvSpPr>
            <a:spLocks noChangeShapeType="1"/>
          </p:cNvSpPr>
          <p:nvPr/>
        </p:nvSpPr>
        <p:spPr bwMode="auto">
          <a:xfrm flipV="1">
            <a:off x="5311775" y="3814763"/>
            <a:ext cx="1588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0" name="Line 203"/>
          <p:cNvSpPr>
            <a:spLocks noChangeShapeType="1"/>
          </p:cNvSpPr>
          <p:nvPr/>
        </p:nvSpPr>
        <p:spPr bwMode="auto">
          <a:xfrm flipV="1">
            <a:off x="5521325" y="3814763"/>
            <a:ext cx="1588" cy="44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1" name="Line 204"/>
          <p:cNvSpPr>
            <a:spLocks noChangeShapeType="1"/>
          </p:cNvSpPr>
          <p:nvPr/>
        </p:nvSpPr>
        <p:spPr bwMode="auto">
          <a:xfrm>
            <a:off x="3119438" y="2117725"/>
            <a:ext cx="209550" cy="3079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2" name="Line 205"/>
          <p:cNvSpPr>
            <a:spLocks noChangeShapeType="1"/>
          </p:cNvSpPr>
          <p:nvPr/>
        </p:nvSpPr>
        <p:spPr bwMode="auto">
          <a:xfrm>
            <a:off x="3328988" y="2425700"/>
            <a:ext cx="209550" cy="6778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3" name="Line 206"/>
          <p:cNvSpPr>
            <a:spLocks noChangeShapeType="1"/>
          </p:cNvSpPr>
          <p:nvPr/>
        </p:nvSpPr>
        <p:spPr bwMode="auto">
          <a:xfrm>
            <a:off x="3538538" y="3103563"/>
            <a:ext cx="209550" cy="1539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4" name="Line 207"/>
          <p:cNvSpPr>
            <a:spLocks noChangeShapeType="1"/>
          </p:cNvSpPr>
          <p:nvPr/>
        </p:nvSpPr>
        <p:spPr bwMode="auto">
          <a:xfrm>
            <a:off x="3748088" y="3257550"/>
            <a:ext cx="209550" cy="163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5" name="Line 208"/>
          <p:cNvSpPr>
            <a:spLocks noChangeShapeType="1"/>
          </p:cNvSpPr>
          <p:nvPr/>
        </p:nvSpPr>
        <p:spPr bwMode="auto">
          <a:xfrm flipV="1">
            <a:off x="3957638" y="3387725"/>
            <a:ext cx="209550" cy="333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6" name="Line 209"/>
          <p:cNvSpPr>
            <a:spLocks noChangeShapeType="1"/>
          </p:cNvSpPr>
          <p:nvPr/>
        </p:nvSpPr>
        <p:spPr bwMode="auto">
          <a:xfrm>
            <a:off x="4167188" y="3387725"/>
            <a:ext cx="201612" cy="142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7" name="Line 210"/>
          <p:cNvSpPr>
            <a:spLocks noChangeShapeType="1"/>
          </p:cNvSpPr>
          <p:nvPr/>
        </p:nvSpPr>
        <p:spPr bwMode="auto">
          <a:xfrm>
            <a:off x="4368800" y="3530600"/>
            <a:ext cx="209550" cy="141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8" name="Line 211"/>
          <p:cNvSpPr>
            <a:spLocks noChangeShapeType="1"/>
          </p:cNvSpPr>
          <p:nvPr/>
        </p:nvSpPr>
        <p:spPr bwMode="auto">
          <a:xfrm flipV="1">
            <a:off x="4578350" y="3443288"/>
            <a:ext cx="209550" cy="2286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9" name="Line 212"/>
          <p:cNvSpPr>
            <a:spLocks noChangeShapeType="1"/>
          </p:cNvSpPr>
          <p:nvPr/>
        </p:nvSpPr>
        <p:spPr bwMode="auto">
          <a:xfrm flipV="1">
            <a:off x="4787900" y="3168650"/>
            <a:ext cx="209550" cy="2746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0" name="Line 213"/>
          <p:cNvSpPr>
            <a:spLocks noChangeShapeType="1"/>
          </p:cNvSpPr>
          <p:nvPr/>
        </p:nvSpPr>
        <p:spPr bwMode="auto">
          <a:xfrm flipV="1">
            <a:off x="4997450" y="2459038"/>
            <a:ext cx="209550" cy="7096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1" name="Line 214"/>
          <p:cNvSpPr>
            <a:spLocks noChangeShapeType="1"/>
          </p:cNvSpPr>
          <p:nvPr/>
        </p:nvSpPr>
        <p:spPr bwMode="auto">
          <a:xfrm flipV="1">
            <a:off x="5207000" y="2141538"/>
            <a:ext cx="209550" cy="3175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2" name="Rectangle 215"/>
          <p:cNvSpPr>
            <a:spLocks noChangeArrowheads="1"/>
          </p:cNvSpPr>
          <p:nvPr/>
        </p:nvSpPr>
        <p:spPr bwMode="auto">
          <a:xfrm>
            <a:off x="3094038" y="2085975"/>
            <a:ext cx="41275" cy="55563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3" name="Rectangle 216"/>
          <p:cNvSpPr>
            <a:spLocks noChangeArrowheads="1"/>
          </p:cNvSpPr>
          <p:nvPr/>
        </p:nvSpPr>
        <p:spPr bwMode="auto">
          <a:xfrm>
            <a:off x="3303588" y="2390775"/>
            <a:ext cx="41275" cy="57150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4" name="Rectangle 217"/>
          <p:cNvSpPr>
            <a:spLocks noChangeArrowheads="1"/>
          </p:cNvSpPr>
          <p:nvPr/>
        </p:nvSpPr>
        <p:spPr bwMode="auto">
          <a:xfrm>
            <a:off x="3513138" y="3070225"/>
            <a:ext cx="41275" cy="55563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5" name="Rectangle 218"/>
          <p:cNvSpPr>
            <a:spLocks noChangeArrowheads="1"/>
          </p:cNvSpPr>
          <p:nvPr/>
        </p:nvSpPr>
        <p:spPr bwMode="auto">
          <a:xfrm>
            <a:off x="3722688" y="3224213"/>
            <a:ext cx="412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6" name="Rectangle 219"/>
          <p:cNvSpPr>
            <a:spLocks noChangeArrowheads="1"/>
          </p:cNvSpPr>
          <p:nvPr/>
        </p:nvSpPr>
        <p:spPr bwMode="auto">
          <a:xfrm>
            <a:off x="3932238" y="3387725"/>
            <a:ext cx="41275" cy="55563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7" name="Rectangle 220"/>
          <p:cNvSpPr>
            <a:spLocks noChangeArrowheads="1"/>
          </p:cNvSpPr>
          <p:nvPr/>
        </p:nvSpPr>
        <p:spPr bwMode="auto">
          <a:xfrm>
            <a:off x="4141788" y="3354388"/>
            <a:ext cx="41275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8" name="Rectangle 221"/>
          <p:cNvSpPr>
            <a:spLocks noChangeArrowheads="1"/>
          </p:cNvSpPr>
          <p:nvPr/>
        </p:nvSpPr>
        <p:spPr bwMode="auto">
          <a:xfrm>
            <a:off x="4343400" y="3497263"/>
            <a:ext cx="41275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9" name="Rectangle 222"/>
          <p:cNvSpPr>
            <a:spLocks noChangeArrowheads="1"/>
          </p:cNvSpPr>
          <p:nvPr/>
        </p:nvSpPr>
        <p:spPr bwMode="auto">
          <a:xfrm>
            <a:off x="4552950" y="3640138"/>
            <a:ext cx="41275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0" name="Rectangle 223"/>
          <p:cNvSpPr>
            <a:spLocks noChangeArrowheads="1"/>
          </p:cNvSpPr>
          <p:nvPr/>
        </p:nvSpPr>
        <p:spPr bwMode="auto">
          <a:xfrm>
            <a:off x="4762500" y="3409950"/>
            <a:ext cx="41275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1" name="Rectangle 224"/>
          <p:cNvSpPr>
            <a:spLocks noChangeArrowheads="1"/>
          </p:cNvSpPr>
          <p:nvPr/>
        </p:nvSpPr>
        <p:spPr bwMode="auto">
          <a:xfrm>
            <a:off x="4972050" y="3135313"/>
            <a:ext cx="41275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2" name="Rectangle 225"/>
          <p:cNvSpPr>
            <a:spLocks noChangeArrowheads="1"/>
          </p:cNvSpPr>
          <p:nvPr/>
        </p:nvSpPr>
        <p:spPr bwMode="auto">
          <a:xfrm>
            <a:off x="5183188" y="2425700"/>
            <a:ext cx="39687" cy="53975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3" name="Rectangle 226"/>
          <p:cNvSpPr>
            <a:spLocks noChangeArrowheads="1"/>
          </p:cNvSpPr>
          <p:nvPr/>
        </p:nvSpPr>
        <p:spPr bwMode="auto">
          <a:xfrm>
            <a:off x="5392738" y="2106613"/>
            <a:ext cx="39687" cy="55562"/>
          </a:xfrm>
          <a:prstGeom prst="rect">
            <a:avLst/>
          </a:prstGeom>
          <a:solidFill>
            <a:srgbClr val="0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34" name="Line 227"/>
          <p:cNvSpPr>
            <a:spLocks noChangeShapeType="1"/>
          </p:cNvSpPr>
          <p:nvPr/>
        </p:nvSpPr>
        <p:spPr bwMode="auto">
          <a:xfrm>
            <a:off x="5521325" y="1898650"/>
            <a:ext cx="1588" cy="19161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5435" name="Group 404"/>
          <p:cNvGrpSpPr>
            <a:grpSpLocks/>
          </p:cNvGrpSpPr>
          <p:nvPr/>
        </p:nvGrpSpPr>
        <p:grpSpPr bwMode="auto">
          <a:xfrm>
            <a:off x="3049588" y="3873500"/>
            <a:ext cx="2455862" cy="277813"/>
            <a:chOff x="1921" y="2467"/>
            <a:chExt cx="1547" cy="175"/>
          </a:xfrm>
        </p:grpSpPr>
        <p:sp>
          <p:nvSpPr>
            <p:cNvPr id="15451" name="Rectangle 247"/>
            <p:cNvSpPr>
              <a:spLocks noChangeArrowheads="1"/>
            </p:cNvSpPr>
            <p:nvPr/>
          </p:nvSpPr>
          <p:spPr bwMode="auto">
            <a:xfrm rot="-5400000">
              <a:off x="1905" y="2494"/>
              <a:ext cx="12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Jan</a:t>
              </a:r>
              <a:endParaRPr lang="en-US" sz="1000"/>
            </a:p>
          </p:txBody>
        </p:sp>
        <p:sp>
          <p:nvSpPr>
            <p:cNvPr id="15452" name="Rectangle 248"/>
            <p:cNvSpPr>
              <a:spLocks noChangeArrowheads="1"/>
            </p:cNvSpPr>
            <p:nvPr/>
          </p:nvSpPr>
          <p:spPr bwMode="auto">
            <a:xfrm rot="-5400000">
              <a:off x="2031" y="2503"/>
              <a:ext cx="13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Feb</a:t>
              </a:r>
              <a:endParaRPr lang="en-US" sz="1000"/>
            </a:p>
          </p:txBody>
        </p:sp>
        <p:sp>
          <p:nvSpPr>
            <p:cNvPr id="15453" name="Rectangle 249"/>
            <p:cNvSpPr>
              <a:spLocks noChangeArrowheads="1"/>
            </p:cNvSpPr>
            <p:nvPr/>
          </p:nvSpPr>
          <p:spPr bwMode="auto">
            <a:xfrm rot="-5400000">
              <a:off x="2168" y="2502"/>
              <a:ext cx="13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Mar</a:t>
              </a:r>
              <a:endParaRPr lang="en-US" sz="1000"/>
            </a:p>
          </p:txBody>
        </p:sp>
        <p:sp>
          <p:nvSpPr>
            <p:cNvPr id="15454" name="Rectangle 250"/>
            <p:cNvSpPr>
              <a:spLocks noChangeArrowheads="1"/>
            </p:cNvSpPr>
            <p:nvPr/>
          </p:nvSpPr>
          <p:spPr bwMode="auto">
            <a:xfrm rot="-5400000">
              <a:off x="2307" y="2496"/>
              <a:ext cx="12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Apr</a:t>
              </a:r>
              <a:endParaRPr lang="en-US" sz="1000"/>
            </a:p>
          </p:txBody>
        </p:sp>
        <p:sp>
          <p:nvSpPr>
            <p:cNvPr id="15455" name="Rectangle 251"/>
            <p:cNvSpPr>
              <a:spLocks noChangeArrowheads="1"/>
            </p:cNvSpPr>
            <p:nvPr/>
          </p:nvSpPr>
          <p:spPr bwMode="auto">
            <a:xfrm rot="-5400000">
              <a:off x="2425" y="2519"/>
              <a:ext cx="15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May</a:t>
              </a:r>
              <a:endParaRPr lang="en-US" sz="1000"/>
            </a:p>
          </p:txBody>
        </p:sp>
        <p:sp>
          <p:nvSpPr>
            <p:cNvPr id="15456" name="Rectangle 252"/>
            <p:cNvSpPr>
              <a:spLocks noChangeArrowheads="1"/>
            </p:cNvSpPr>
            <p:nvPr/>
          </p:nvSpPr>
          <p:spPr bwMode="auto">
            <a:xfrm rot="-5400000">
              <a:off x="2569" y="2493"/>
              <a:ext cx="12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Jun</a:t>
              </a:r>
              <a:endParaRPr lang="en-US" sz="1000"/>
            </a:p>
          </p:txBody>
        </p:sp>
        <p:sp>
          <p:nvSpPr>
            <p:cNvPr id="15457" name="Rectangle 253"/>
            <p:cNvSpPr>
              <a:spLocks noChangeArrowheads="1"/>
            </p:cNvSpPr>
            <p:nvPr/>
          </p:nvSpPr>
          <p:spPr bwMode="auto">
            <a:xfrm rot="-5400000">
              <a:off x="2709" y="2479"/>
              <a:ext cx="10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Jul</a:t>
              </a:r>
              <a:endParaRPr lang="en-US" sz="1000"/>
            </a:p>
          </p:txBody>
        </p:sp>
        <p:sp>
          <p:nvSpPr>
            <p:cNvPr id="15458" name="Rectangle 254"/>
            <p:cNvSpPr>
              <a:spLocks noChangeArrowheads="1"/>
            </p:cNvSpPr>
            <p:nvPr/>
          </p:nvSpPr>
          <p:spPr bwMode="auto">
            <a:xfrm rot="-5400000">
              <a:off x="2821" y="2508"/>
              <a:ext cx="14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Aug</a:t>
              </a:r>
              <a:endParaRPr lang="en-US" sz="1000"/>
            </a:p>
          </p:txBody>
        </p:sp>
        <p:sp>
          <p:nvSpPr>
            <p:cNvPr id="15459" name="Rectangle 255"/>
            <p:cNvSpPr>
              <a:spLocks noChangeArrowheads="1"/>
            </p:cNvSpPr>
            <p:nvPr/>
          </p:nvSpPr>
          <p:spPr bwMode="auto">
            <a:xfrm rot="-5400000">
              <a:off x="2953" y="2505"/>
              <a:ext cx="14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Sep</a:t>
              </a:r>
              <a:endParaRPr lang="en-US" sz="1000"/>
            </a:p>
          </p:txBody>
        </p:sp>
        <p:sp>
          <p:nvSpPr>
            <p:cNvPr id="15460" name="Rectangle 256"/>
            <p:cNvSpPr>
              <a:spLocks noChangeArrowheads="1"/>
            </p:cNvSpPr>
            <p:nvPr/>
          </p:nvSpPr>
          <p:spPr bwMode="auto">
            <a:xfrm rot="-5400000">
              <a:off x="3094" y="2502"/>
              <a:ext cx="12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Oct</a:t>
              </a:r>
              <a:endParaRPr lang="en-US" sz="1000"/>
            </a:p>
          </p:txBody>
        </p:sp>
        <p:sp>
          <p:nvSpPr>
            <p:cNvPr id="15461" name="Rectangle 257"/>
            <p:cNvSpPr>
              <a:spLocks noChangeArrowheads="1"/>
            </p:cNvSpPr>
            <p:nvPr/>
          </p:nvSpPr>
          <p:spPr bwMode="auto">
            <a:xfrm rot="-5400000">
              <a:off x="3217" y="2490"/>
              <a:ext cx="14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Nov</a:t>
              </a:r>
              <a:endParaRPr lang="en-US" sz="1000"/>
            </a:p>
          </p:txBody>
        </p:sp>
        <p:sp>
          <p:nvSpPr>
            <p:cNvPr id="15462" name="Rectangle 258"/>
            <p:cNvSpPr>
              <a:spLocks noChangeArrowheads="1"/>
            </p:cNvSpPr>
            <p:nvPr/>
          </p:nvSpPr>
          <p:spPr bwMode="auto">
            <a:xfrm rot="-5400000">
              <a:off x="3349" y="2504"/>
              <a:ext cx="14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Dec</a:t>
              </a:r>
              <a:endParaRPr lang="en-US" sz="1000"/>
            </a:p>
          </p:txBody>
        </p:sp>
      </p:grpSp>
      <p:sp>
        <p:nvSpPr>
          <p:cNvPr id="15436" name="Rectangle 240"/>
          <p:cNvSpPr>
            <a:spLocks noChangeArrowheads="1"/>
          </p:cNvSpPr>
          <p:nvPr/>
        </p:nvSpPr>
        <p:spPr bwMode="auto">
          <a:xfrm>
            <a:off x="2765425" y="3727450"/>
            <a:ext cx="182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-30</a:t>
            </a:r>
            <a:endParaRPr lang="en-US" sz="1000"/>
          </a:p>
        </p:txBody>
      </p:sp>
      <p:sp>
        <p:nvSpPr>
          <p:cNvPr id="15437" name="Rectangle 241"/>
          <p:cNvSpPr>
            <a:spLocks noChangeArrowheads="1"/>
          </p:cNvSpPr>
          <p:nvPr/>
        </p:nvSpPr>
        <p:spPr bwMode="auto">
          <a:xfrm>
            <a:off x="2765425" y="3409950"/>
            <a:ext cx="182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-25</a:t>
            </a:r>
            <a:endParaRPr lang="en-US" sz="1000"/>
          </a:p>
        </p:txBody>
      </p:sp>
      <p:sp>
        <p:nvSpPr>
          <p:cNvPr id="15438" name="Rectangle 242"/>
          <p:cNvSpPr>
            <a:spLocks noChangeArrowheads="1"/>
          </p:cNvSpPr>
          <p:nvPr/>
        </p:nvSpPr>
        <p:spPr bwMode="auto">
          <a:xfrm>
            <a:off x="2765425" y="3090863"/>
            <a:ext cx="182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-20</a:t>
            </a:r>
            <a:endParaRPr lang="en-US" sz="1000"/>
          </a:p>
        </p:txBody>
      </p:sp>
      <p:sp>
        <p:nvSpPr>
          <p:cNvPr id="15439" name="Rectangle 243"/>
          <p:cNvSpPr>
            <a:spLocks noChangeArrowheads="1"/>
          </p:cNvSpPr>
          <p:nvPr/>
        </p:nvSpPr>
        <p:spPr bwMode="auto">
          <a:xfrm>
            <a:off x="2765425" y="2776538"/>
            <a:ext cx="182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-15</a:t>
            </a:r>
            <a:endParaRPr lang="en-US" sz="1000"/>
          </a:p>
        </p:txBody>
      </p:sp>
      <p:sp>
        <p:nvSpPr>
          <p:cNvPr id="15440" name="Rectangle 244"/>
          <p:cNvSpPr>
            <a:spLocks noChangeArrowheads="1"/>
          </p:cNvSpPr>
          <p:nvPr/>
        </p:nvSpPr>
        <p:spPr bwMode="auto">
          <a:xfrm>
            <a:off x="2765425" y="2447925"/>
            <a:ext cx="1825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-10</a:t>
            </a:r>
            <a:endParaRPr lang="en-US" sz="1000"/>
          </a:p>
        </p:txBody>
      </p:sp>
      <p:sp>
        <p:nvSpPr>
          <p:cNvPr id="15441" name="Rectangle 245"/>
          <p:cNvSpPr>
            <a:spLocks noChangeArrowheads="1"/>
          </p:cNvSpPr>
          <p:nvPr/>
        </p:nvSpPr>
        <p:spPr bwMode="auto">
          <a:xfrm>
            <a:off x="2822575" y="2130425"/>
            <a:ext cx="1127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-5</a:t>
            </a:r>
            <a:endParaRPr lang="en-US" sz="1000"/>
          </a:p>
        </p:txBody>
      </p:sp>
      <p:sp>
        <p:nvSpPr>
          <p:cNvPr id="15442" name="Rectangle 246"/>
          <p:cNvSpPr>
            <a:spLocks noChangeArrowheads="1"/>
          </p:cNvSpPr>
          <p:nvPr/>
        </p:nvSpPr>
        <p:spPr bwMode="auto">
          <a:xfrm>
            <a:off x="2854325" y="181292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 sz="1000"/>
          </a:p>
        </p:txBody>
      </p:sp>
      <p:sp>
        <p:nvSpPr>
          <p:cNvPr id="15443" name="Rectangle 259"/>
          <p:cNvSpPr>
            <a:spLocks noChangeArrowheads="1"/>
          </p:cNvSpPr>
          <p:nvPr/>
        </p:nvSpPr>
        <p:spPr bwMode="auto">
          <a:xfrm rot="-5400000">
            <a:off x="1724025" y="2755900"/>
            <a:ext cx="18161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Mean Monthly Temperature (</a:t>
            </a:r>
            <a:r>
              <a:rPr lang="en-US" sz="1000">
                <a:solidFill>
                  <a:srgbClr val="000000"/>
                </a:solidFill>
                <a:sym typeface="Symbol" pitchFamily="18" charset="2"/>
              </a:rPr>
              <a:t>C)</a:t>
            </a:r>
            <a:endParaRPr lang="en-US" sz="1000">
              <a:sym typeface="Symbol" pitchFamily="18" charset="2"/>
            </a:endParaRPr>
          </a:p>
        </p:txBody>
      </p:sp>
      <p:grpSp>
        <p:nvGrpSpPr>
          <p:cNvPr id="15444" name="Group 406"/>
          <p:cNvGrpSpPr>
            <a:grpSpLocks/>
          </p:cNvGrpSpPr>
          <p:nvPr/>
        </p:nvGrpSpPr>
        <p:grpSpPr bwMode="auto">
          <a:xfrm>
            <a:off x="3687763" y="4214813"/>
            <a:ext cx="1114425" cy="227012"/>
            <a:chOff x="2039" y="2655"/>
            <a:chExt cx="702" cy="143"/>
          </a:xfrm>
        </p:grpSpPr>
        <p:sp>
          <p:nvSpPr>
            <p:cNvPr id="15447" name="Rectangle 396"/>
            <p:cNvSpPr>
              <a:spLocks noChangeArrowheads="1"/>
            </p:cNvSpPr>
            <p:nvPr/>
          </p:nvSpPr>
          <p:spPr bwMode="auto">
            <a:xfrm>
              <a:off x="2039" y="2655"/>
              <a:ext cx="702" cy="14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8" name="Line 397"/>
            <p:cNvSpPr>
              <a:spLocks noChangeShapeType="1"/>
            </p:cNvSpPr>
            <p:nvPr/>
          </p:nvSpPr>
          <p:spPr bwMode="auto">
            <a:xfrm>
              <a:off x="2070" y="2730"/>
              <a:ext cx="1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9" name="Rectangle 398"/>
            <p:cNvSpPr>
              <a:spLocks noChangeArrowheads="1"/>
            </p:cNvSpPr>
            <p:nvPr/>
          </p:nvSpPr>
          <p:spPr bwMode="auto">
            <a:xfrm>
              <a:off x="2131" y="2711"/>
              <a:ext cx="30" cy="3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0" name="Rectangle 399"/>
            <p:cNvSpPr>
              <a:spLocks noChangeArrowheads="1"/>
            </p:cNvSpPr>
            <p:nvPr/>
          </p:nvSpPr>
          <p:spPr bwMode="auto">
            <a:xfrm>
              <a:off x="2253" y="2673"/>
              <a:ext cx="45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Temperature</a:t>
              </a:r>
              <a:endParaRPr lang="en-US"/>
            </a:p>
          </p:txBody>
        </p:sp>
      </p:grpSp>
      <p:sp>
        <p:nvSpPr>
          <p:cNvPr id="15445" name="Text Box 405"/>
          <p:cNvSpPr txBox="1">
            <a:spLocks noChangeArrowheads="1"/>
          </p:cNvSpPr>
          <p:nvPr/>
        </p:nvSpPr>
        <p:spPr bwMode="auto">
          <a:xfrm>
            <a:off x="166688" y="6446838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6.12</a:t>
            </a:r>
          </a:p>
        </p:txBody>
      </p:sp>
      <p:sp>
        <p:nvSpPr>
          <p:cNvPr id="15446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reeform 2"/>
          <p:cNvSpPr>
            <a:spLocks/>
          </p:cNvSpPr>
          <p:nvPr/>
        </p:nvSpPr>
        <p:spPr bwMode="auto">
          <a:xfrm>
            <a:off x="6624638" y="5116513"/>
            <a:ext cx="912812" cy="249237"/>
          </a:xfrm>
          <a:custGeom>
            <a:avLst/>
            <a:gdLst>
              <a:gd name="T0" fmla="*/ 15 w 575"/>
              <a:gd name="T1" fmla="*/ 9 h 157"/>
              <a:gd name="T2" fmla="*/ 28 w 575"/>
              <a:gd name="T3" fmla="*/ 16 h 157"/>
              <a:gd name="T4" fmla="*/ 49 w 575"/>
              <a:gd name="T5" fmla="*/ 30 h 157"/>
              <a:gd name="T6" fmla="*/ 79 w 575"/>
              <a:gd name="T7" fmla="*/ 54 h 157"/>
              <a:gd name="T8" fmla="*/ 86 w 575"/>
              <a:gd name="T9" fmla="*/ 64 h 157"/>
              <a:gd name="T10" fmla="*/ 96 w 575"/>
              <a:gd name="T11" fmla="*/ 75 h 157"/>
              <a:gd name="T12" fmla="*/ 132 w 575"/>
              <a:gd name="T13" fmla="*/ 101 h 157"/>
              <a:gd name="T14" fmla="*/ 150 w 575"/>
              <a:gd name="T15" fmla="*/ 112 h 157"/>
              <a:gd name="T16" fmla="*/ 168 w 575"/>
              <a:gd name="T17" fmla="*/ 119 h 157"/>
              <a:gd name="T18" fmla="*/ 213 w 575"/>
              <a:gd name="T19" fmla="*/ 136 h 157"/>
              <a:gd name="T20" fmla="*/ 237 w 575"/>
              <a:gd name="T21" fmla="*/ 146 h 157"/>
              <a:gd name="T22" fmla="*/ 251 w 575"/>
              <a:gd name="T23" fmla="*/ 149 h 157"/>
              <a:gd name="T24" fmla="*/ 295 w 575"/>
              <a:gd name="T25" fmla="*/ 154 h 157"/>
              <a:gd name="T26" fmla="*/ 327 w 575"/>
              <a:gd name="T27" fmla="*/ 156 h 157"/>
              <a:gd name="T28" fmla="*/ 346 w 575"/>
              <a:gd name="T29" fmla="*/ 154 h 157"/>
              <a:gd name="T30" fmla="*/ 382 w 575"/>
              <a:gd name="T31" fmla="*/ 145 h 157"/>
              <a:gd name="T32" fmla="*/ 412 w 575"/>
              <a:gd name="T33" fmla="*/ 138 h 157"/>
              <a:gd name="T34" fmla="*/ 421 w 575"/>
              <a:gd name="T35" fmla="*/ 132 h 157"/>
              <a:gd name="T36" fmla="*/ 435 w 575"/>
              <a:gd name="T37" fmla="*/ 122 h 157"/>
              <a:gd name="T38" fmla="*/ 463 w 575"/>
              <a:gd name="T39" fmla="*/ 102 h 157"/>
              <a:gd name="T40" fmla="*/ 473 w 575"/>
              <a:gd name="T41" fmla="*/ 94 h 157"/>
              <a:gd name="T42" fmla="*/ 484 w 575"/>
              <a:gd name="T43" fmla="*/ 84 h 157"/>
              <a:gd name="T44" fmla="*/ 513 w 575"/>
              <a:gd name="T45" fmla="*/ 62 h 157"/>
              <a:gd name="T46" fmla="*/ 528 w 575"/>
              <a:gd name="T47" fmla="*/ 52 h 157"/>
              <a:gd name="T48" fmla="*/ 541 w 575"/>
              <a:gd name="T49" fmla="*/ 45 h 157"/>
              <a:gd name="T50" fmla="*/ 560 w 575"/>
              <a:gd name="T51" fmla="*/ 31 h 157"/>
              <a:gd name="T52" fmla="*/ 567 w 575"/>
              <a:gd name="T53" fmla="*/ 27 h 157"/>
              <a:gd name="T54" fmla="*/ 570 w 575"/>
              <a:gd name="T55" fmla="*/ 24 h 157"/>
              <a:gd name="T56" fmla="*/ 574 w 575"/>
              <a:gd name="T57" fmla="*/ 23 h 157"/>
              <a:gd name="T58" fmla="*/ 572 w 575"/>
              <a:gd name="T59" fmla="*/ 23 h 157"/>
              <a:gd name="T60" fmla="*/ 563 w 575"/>
              <a:gd name="T61" fmla="*/ 20 h 157"/>
              <a:gd name="T62" fmla="*/ 559 w 575"/>
              <a:gd name="T63" fmla="*/ 18 h 157"/>
              <a:gd name="T64" fmla="*/ 549 w 575"/>
              <a:gd name="T65" fmla="*/ 16 h 157"/>
              <a:gd name="T66" fmla="*/ 526 w 575"/>
              <a:gd name="T67" fmla="*/ 13 h 157"/>
              <a:gd name="T68" fmla="*/ 516 w 575"/>
              <a:gd name="T69" fmla="*/ 11 h 157"/>
              <a:gd name="T70" fmla="*/ 504 w 575"/>
              <a:gd name="T71" fmla="*/ 11 h 157"/>
              <a:gd name="T72" fmla="*/ 469 w 575"/>
              <a:gd name="T73" fmla="*/ 11 h 157"/>
              <a:gd name="T74" fmla="*/ 453 w 575"/>
              <a:gd name="T75" fmla="*/ 11 h 157"/>
              <a:gd name="T76" fmla="*/ 441 w 575"/>
              <a:gd name="T77" fmla="*/ 12 h 157"/>
              <a:gd name="T78" fmla="*/ 391 w 575"/>
              <a:gd name="T79" fmla="*/ 15 h 157"/>
              <a:gd name="T80" fmla="*/ 353 w 575"/>
              <a:gd name="T81" fmla="*/ 18 h 157"/>
              <a:gd name="T82" fmla="*/ 329 w 575"/>
              <a:gd name="T83" fmla="*/ 21 h 157"/>
              <a:gd name="T84" fmla="*/ 270 w 575"/>
              <a:gd name="T85" fmla="*/ 22 h 157"/>
              <a:gd name="T86" fmla="*/ 217 w 575"/>
              <a:gd name="T87" fmla="*/ 21 h 157"/>
              <a:gd name="T88" fmla="*/ 191 w 575"/>
              <a:gd name="T89" fmla="*/ 18 h 157"/>
              <a:gd name="T90" fmla="*/ 160 w 575"/>
              <a:gd name="T91" fmla="*/ 15 h 157"/>
              <a:gd name="T92" fmla="*/ 111 w 575"/>
              <a:gd name="T93" fmla="*/ 14 h 157"/>
              <a:gd name="T94" fmla="*/ 97 w 575"/>
              <a:gd name="T95" fmla="*/ 14 h 157"/>
              <a:gd name="T96" fmla="*/ 88 w 575"/>
              <a:gd name="T97" fmla="*/ 15 h 157"/>
              <a:gd name="T98" fmla="*/ 59 w 575"/>
              <a:gd name="T99" fmla="*/ 15 h 157"/>
              <a:gd name="T100" fmla="*/ 47 w 575"/>
              <a:gd name="T101" fmla="*/ 15 h 157"/>
              <a:gd name="T102" fmla="*/ 40 w 575"/>
              <a:gd name="T103" fmla="*/ 15 h 157"/>
              <a:gd name="T104" fmla="*/ 26 w 575"/>
              <a:gd name="T105" fmla="*/ 14 h 157"/>
              <a:gd name="T106" fmla="*/ 23 w 575"/>
              <a:gd name="T107" fmla="*/ 14 h 157"/>
              <a:gd name="T108" fmla="*/ 20 w 575"/>
              <a:gd name="T109" fmla="*/ 11 h 157"/>
              <a:gd name="T110" fmla="*/ 10 w 575"/>
              <a:gd name="T111" fmla="*/ 6 h 157"/>
              <a:gd name="T112" fmla="*/ 0 w 575"/>
              <a:gd name="T113" fmla="*/ 0 h 15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75"/>
              <a:gd name="T172" fmla="*/ 0 h 157"/>
              <a:gd name="T173" fmla="*/ 575 w 575"/>
              <a:gd name="T174" fmla="*/ 157 h 15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75" h="157">
                <a:moveTo>
                  <a:pt x="4" y="3"/>
                </a:moveTo>
                <a:lnTo>
                  <a:pt x="6" y="5"/>
                </a:lnTo>
                <a:lnTo>
                  <a:pt x="8" y="6"/>
                </a:lnTo>
                <a:lnTo>
                  <a:pt x="11" y="7"/>
                </a:lnTo>
                <a:lnTo>
                  <a:pt x="13" y="8"/>
                </a:lnTo>
                <a:lnTo>
                  <a:pt x="15" y="9"/>
                </a:lnTo>
                <a:lnTo>
                  <a:pt x="16" y="10"/>
                </a:lnTo>
                <a:lnTo>
                  <a:pt x="18" y="11"/>
                </a:lnTo>
                <a:lnTo>
                  <a:pt x="21" y="12"/>
                </a:lnTo>
                <a:lnTo>
                  <a:pt x="23" y="14"/>
                </a:lnTo>
                <a:lnTo>
                  <a:pt x="26" y="15"/>
                </a:lnTo>
                <a:lnTo>
                  <a:pt x="28" y="16"/>
                </a:lnTo>
                <a:lnTo>
                  <a:pt x="31" y="18"/>
                </a:lnTo>
                <a:lnTo>
                  <a:pt x="34" y="20"/>
                </a:lnTo>
                <a:lnTo>
                  <a:pt x="37" y="22"/>
                </a:lnTo>
                <a:lnTo>
                  <a:pt x="41" y="24"/>
                </a:lnTo>
                <a:lnTo>
                  <a:pt x="45" y="27"/>
                </a:lnTo>
                <a:lnTo>
                  <a:pt x="49" y="30"/>
                </a:lnTo>
                <a:lnTo>
                  <a:pt x="53" y="33"/>
                </a:lnTo>
                <a:lnTo>
                  <a:pt x="63" y="40"/>
                </a:lnTo>
                <a:lnTo>
                  <a:pt x="68" y="45"/>
                </a:lnTo>
                <a:lnTo>
                  <a:pt x="73" y="48"/>
                </a:lnTo>
                <a:lnTo>
                  <a:pt x="77" y="51"/>
                </a:lnTo>
                <a:lnTo>
                  <a:pt x="79" y="54"/>
                </a:lnTo>
                <a:lnTo>
                  <a:pt x="81" y="56"/>
                </a:lnTo>
                <a:lnTo>
                  <a:pt x="82" y="58"/>
                </a:lnTo>
                <a:lnTo>
                  <a:pt x="84" y="60"/>
                </a:lnTo>
                <a:lnTo>
                  <a:pt x="85" y="62"/>
                </a:lnTo>
                <a:lnTo>
                  <a:pt x="86" y="63"/>
                </a:lnTo>
                <a:lnTo>
                  <a:pt x="86" y="64"/>
                </a:lnTo>
                <a:lnTo>
                  <a:pt x="87" y="66"/>
                </a:lnTo>
                <a:lnTo>
                  <a:pt x="88" y="68"/>
                </a:lnTo>
                <a:lnTo>
                  <a:pt x="90" y="69"/>
                </a:lnTo>
                <a:lnTo>
                  <a:pt x="92" y="70"/>
                </a:lnTo>
                <a:lnTo>
                  <a:pt x="94" y="73"/>
                </a:lnTo>
                <a:lnTo>
                  <a:pt x="96" y="75"/>
                </a:lnTo>
                <a:lnTo>
                  <a:pt x="100" y="78"/>
                </a:lnTo>
                <a:lnTo>
                  <a:pt x="104" y="81"/>
                </a:lnTo>
                <a:lnTo>
                  <a:pt x="115" y="89"/>
                </a:lnTo>
                <a:lnTo>
                  <a:pt x="122" y="93"/>
                </a:lnTo>
                <a:lnTo>
                  <a:pt x="127" y="97"/>
                </a:lnTo>
                <a:lnTo>
                  <a:pt x="132" y="101"/>
                </a:lnTo>
                <a:lnTo>
                  <a:pt x="136" y="103"/>
                </a:lnTo>
                <a:lnTo>
                  <a:pt x="140" y="105"/>
                </a:lnTo>
                <a:lnTo>
                  <a:pt x="143" y="108"/>
                </a:lnTo>
                <a:lnTo>
                  <a:pt x="145" y="109"/>
                </a:lnTo>
                <a:lnTo>
                  <a:pt x="148" y="110"/>
                </a:lnTo>
                <a:lnTo>
                  <a:pt x="150" y="112"/>
                </a:lnTo>
                <a:lnTo>
                  <a:pt x="153" y="113"/>
                </a:lnTo>
                <a:lnTo>
                  <a:pt x="155" y="114"/>
                </a:lnTo>
                <a:lnTo>
                  <a:pt x="158" y="115"/>
                </a:lnTo>
                <a:lnTo>
                  <a:pt x="160" y="117"/>
                </a:lnTo>
                <a:lnTo>
                  <a:pt x="164" y="117"/>
                </a:lnTo>
                <a:lnTo>
                  <a:pt x="168" y="119"/>
                </a:lnTo>
                <a:lnTo>
                  <a:pt x="173" y="121"/>
                </a:lnTo>
                <a:lnTo>
                  <a:pt x="178" y="123"/>
                </a:lnTo>
                <a:lnTo>
                  <a:pt x="184" y="124"/>
                </a:lnTo>
                <a:lnTo>
                  <a:pt x="198" y="130"/>
                </a:lnTo>
                <a:lnTo>
                  <a:pt x="207" y="133"/>
                </a:lnTo>
                <a:lnTo>
                  <a:pt x="213" y="136"/>
                </a:lnTo>
                <a:lnTo>
                  <a:pt x="219" y="138"/>
                </a:lnTo>
                <a:lnTo>
                  <a:pt x="223" y="140"/>
                </a:lnTo>
                <a:lnTo>
                  <a:pt x="228" y="142"/>
                </a:lnTo>
                <a:lnTo>
                  <a:pt x="231" y="143"/>
                </a:lnTo>
                <a:lnTo>
                  <a:pt x="234" y="145"/>
                </a:lnTo>
                <a:lnTo>
                  <a:pt x="237" y="146"/>
                </a:lnTo>
                <a:lnTo>
                  <a:pt x="239" y="147"/>
                </a:lnTo>
                <a:lnTo>
                  <a:pt x="241" y="148"/>
                </a:lnTo>
                <a:lnTo>
                  <a:pt x="243" y="148"/>
                </a:lnTo>
                <a:lnTo>
                  <a:pt x="245" y="148"/>
                </a:lnTo>
                <a:lnTo>
                  <a:pt x="248" y="149"/>
                </a:lnTo>
                <a:lnTo>
                  <a:pt x="251" y="149"/>
                </a:lnTo>
                <a:lnTo>
                  <a:pt x="255" y="150"/>
                </a:lnTo>
                <a:lnTo>
                  <a:pt x="259" y="150"/>
                </a:lnTo>
                <a:lnTo>
                  <a:pt x="264" y="151"/>
                </a:lnTo>
                <a:lnTo>
                  <a:pt x="271" y="151"/>
                </a:lnTo>
                <a:lnTo>
                  <a:pt x="286" y="153"/>
                </a:lnTo>
                <a:lnTo>
                  <a:pt x="295" y="154"/>
                </a:lnTo>
                <a:lnTo>
                  <a:pt x="302" y="154"/>
                </a:lnTo>
                <a:lnTo>
                  <a:pt x="308" y="155"/>
                </a:lnTo>
                <a:lnTo>
                  <a:pt x="315" y="155"/>
                </a:lnTo>
                <a:lnTo>
                  <a:pt x="319" y="156"/>
                </a:lnTo>
                <a:lnTo>
                  <a:pt x="323" y="156"/>
                </a:lnTo>
                <a:lnTo>
                  <a:pt x="327" y="156"/>
                </a:lnTo>
                <a:lnTo>
                  <a:pt x="331" y="156"/>
                </a:lnTo>
                <a:lnTo>
                  <a:pt x="334" y="156"/>
                </a:lnTo>
                <a:lnTo>
                  <a:pt x="336" y="156"/>
                </a:lnTo>
                <a:lnTo>
                  <a:pt x="339" y="156"/>
                </a:lnTo>
                <a:lnTo>
                  <a:pt x="342" y="155"/>
                </a:lnTo>
                <a:lnTo>
                  <a:pt x="346" y="154"/>
                </a:lnTo>
                <a:lnTo>
                  <a:pt x="349" y="153"/>
                </a:lnTo>
                <a:lnTo>
                  <a:pt x="352" y="152"/>
                </a:lnTo>
                <a:lnTo>
                  <a:pt x="357" y="151"/>
                </a:lnTo>
                <a:lnTo>
                  <a:pt x="362" y="150"/>
                </a:lnTo>
                <a:lnTo>
                  <a:pt x="367" y="148"/>
                </a:lnTo>
                <a:lnTo>
                  <a:pt x="382" y="145"/>
                </a:lnTo>
                <a:lnTo>
                  <a:pt x="389" y="143"/>
                </a:lnTo>
                <a:lnTo>
                  <a:pt x="395" y="142"/>
                </a:lnTo>
                <a:lnTo>
                  <a:pt x="400" y="140"/>
                </a:lnTo>
                <a:lnTo>
                  <a:pt x="405" y="140"/>
                </a:lnTo>
                <a:lnTo>
                  <a:pt x="408" y="139"/>
                </a:lnTo>
                <a:lnTo>
                  <a:pt x="412" y="138"/>
                </a:lnTo>
                <a:lnTo>
                  <a:pt x="414" y="137"/>
                </a:lnTo>
                <a:lnTo>
                  <a:pt x="415" y="136"/>
                </a:lnTo>
                <a:lnTo>
                  <a:pt x="417" y="135"/>
                </a:lnTo>
                <a:lnTo>
                  <a:pt x="418" y="134"/>
                </a:lnTo>
                <a:lnTo>
                  <a:pt x="420" y="133"/>
                </a:lnTo>
                <a:lnTo>
                  <a:pt x="421" y="132"/>
                </a:lnTo>
                <a:lnTo>
                  <a:pt x="422" y="132"/>
                </a:lnTo>
                <a:lnTo>
                  <a:pt x="424" y="130"/>
                </a:lnTo>
                <a:lnTo>
                  <a:pt x="426" y="128"/>
                </a:lnTo>
                <a:lnTo>
                  <a:pt x="429" y="126"/>
                </a:lnTo>
                <a:lnTo>
                  <a:pt x="431" y="124"/>
                </a:lnTo>
                <a:lnTo>
                  <a:pt x="435" y="122"/>
                </a:lnTo>
                <a:lnTo>
                  <a:pt x="445" y="115"/>
                </a:lnTo>
                <a:lnTo>
                  <a:pt x="450" y="112"/>
                </a:lnTo>
                <a:lnTo>
                  <a:pt x="454" y="109"/>
                </a:lnTo>
                <a:lnTo>
                  <a:pt x="459" y="107"/>
                </a:lnTo>
                <a:lnTo>
                  <a:pt x="462" y="105"/>
                </a:lnTo>
                <a:lnTo>
                  <a:pt x="463" y="102"/>
                </a:lnTo>
                <a:lnTo>
                  <a:pt x="466" y="101"/>
                </a:lnTo>
                <a:lnTo>
                  <a:pt x="468" y="100"/>
                </a:lnTo>
                <a:lnTo>
                  <a:pt x="469" y="98"/>
                </a:lnTo>
                <a:lnTo>
                  <a:pt x="470" y="97"/>
                </a:lnTo>
                <a:lnTo>
                  <a:pt x="472" y="96"/>
                </a:lnTo>
                <a:lnTo>
                  <a:pt x="473" y="94"/>
                </a:lnTo>
                <a:lnTo>
                  <a:pt x="474" y="93"/>
                </a:lnTo>
                <a:lnTo>
                  <a:pt x="475" y="92"/>
                </a:lnTo>
                <a:lnTo>
                  <a:pt x="477" y="90"/>
                </a:lnTo>
                <a:lnTo>
                  <a:pt x="478" y="88"/>
                </a:lnTo>
                <a:lnTo>
                  <a:pt x="481" y="86"/>
                </a:lnTo>
                <a:lnTo>
                  <a:pt x="484" y="84"/>
                </a:lnTo>
                <a:lnTo>
                  <a:pt x="488" y="81"/>
                </a:lnTo>
                <a:lnTo>
                  <a:pt x="496" y="74"/>
                </a:lnTo>
                <a:lnTo>
                  <a:pt x="502" y="70"/>
                </a:lnTo>
                <a:lnTo>
                  <a:pt x="506" y="68"/>
                </a:lnTo>
                <a:lnTo>
                  <a:pt x="510" y="64"/>
                </a:lnTo>
                <a:lnTo>
                  <a:pt x="513" y="62"/>
                </a:lnTo>
                <a:lnTo>
                  <a:pt x="517" y="60"/>
                </a:lnTo>
                <a:lnTo>
                  <a:pt x="520" y="58"/>
                </a:lnTo>
                <a:lnTo>
                  <a:pt x="523" y="56"/>
                </a:lnTo>
                <a:lnTo>
                  <a:pt x="525" y="54"/>
                </a:lnTo>
                <a:lnTo>
                  <a:pt x="526" y="53"/>
                </a:lnTo>
                <a:lnTo>
                  <a:pt x="528" y="52"/>
                </a:lnTo>
                <a:lnTo>
                  <a:pt x="530" y="51"/>
                </a:lnTo>
                <a:lnTo>
                  <a:pt x="532" y="49"/>
                </a:lnTo>
                <a:lnTo>
                  <a:pt x="534" y="48"/>
                </a:lnTo>
                <a:lnTo>
                  <a:pt x="536" y="47"/>
                </a:lnTo>
                <a:lnTo>
                  <a:pt x="539" y="46"/>
                </a:lnTo>
                <a:lnTo>
                  <a:pt x="541" y="45"/>
                </a:lnTo>
                <a:lnTo>
                  <a:pt x="543" y="43"/>
                </a:lnTo>
                <a:lnTo>
                  <a:pt x="545" y="41"/>
                </a:lnTo>
                <a:lnTo>
                  <a:pt x="552" y="37"/>
                </a:lnTo>
                <a:lnTo>
                  <a:pt x="556" y="35"/>
                </a:lnTo>
                <a:lnTo>
                  <a:pt x="558" y="33"/>
                </a:lnTo>
                <a:lnTo>
                  <a:pt x="560" y="31"/>
                </a:lnTo>
                <a:lnTo>
                  <a:pt x="562" y="30"/>
                </a:lnTo>
                <a:lnTo>
                  <a:pt x="564" y="29"/>
                </a:lnTo>
                <a:lnTo>
                  <a:pt x="565" y="28"/>
                </a:lnTo>
                <a:lnTo>
                  <a:pt x="566" y="28"/>
                </a:lnTo>
                <a:lnTo>
                  <a:pt x="566" y="27"/>
                </a:lnTo>
                <a:lnTo>
                  <a:pt x="567" y="27"/>
                </a:lnTo>
                <a:lnTo>
                  <a:pt x="568" y="26"/>
                </a:lnTo>
                <a:lnTo>
                  <a:pt x="569" y="25"/>
                </a:lnTo>
                <a:lnTo>
                  <a:pt x="570" y="24"/>
                </a:lnTo>
                <a:lnTo>
                  <a:pt x="571" y="23"/>
                </a:lnTo>
                <a:lnTo>
                  <a:pt x="572" y="23"/>
                </a:lnTo>
                <a:lnTo>
                  <a:pt x="573" y="23"/>
                </a:lnTo>
                <a:lnTo>
                  <a:pt x="574" y="23"/>
                </a:lnTo>
                <a:lnTo>
                  <a:pt x="573" y="23"/>
                </a:lnTo>
                <a:lnTo>
                  <a:pt x="572" y="23"/>
                </a:lnTo>
                <a:lnTo>
                  <a:pt x="571" y="23"/>
                </a:lnTo>
                <a:lnTo>
                  <a:pt x="568" y="22"/>
                </a:lnTo>
                <a:lnTo>
                  <a:pt x="567" y="21"/>
                </a:lnTo>
                <a:lnTo>
                  <a:pt x="565" y="21"/>
                </a:lnTo>
                <a:lnTo>
                  <a:pt x="564" y="21"/>
                </a:lnTo>
                <a:lnTo>
                  <a:pt x="563" y="20"/>
                </a:lnTo>
                <a:lnTo>
                  <a:pt x="562" y="20"/>
                </a:lnTo>
                <a:lnTo>
                  <a:pt x="562" y="19"/>
                </a:lnTo>
                <a:lnTo>
                  <a:pt x="561" y="19"/>
                </a:lnTo>
                <a:lnTo>
                  <a:pt x="560" y="19"/>
                </a:lnTo>
                <a:lnTo>
                  <a:pt x="559" y="18"/>
                </a:lnTo>
                <a:lnTo>
                  <a:pt x="558" y="18"/>
                </a:lnTo>
                <a:lnTo>
                  <a:pt x="557" y="17"/>
                </a:lnTo>
                <a:lnTo>
                  <a:pt x="556" y="17"/>
                </a:lnTo>
                <a:lnTo>
                  <a:pt x="554" y="16"/>
                </a:lnTo>
                <a:lnTo>
                  <a:pt x="552" y="16"/>
                </a:lnTo>
                <a:lnTo>
                  <a:pt x="549" y="16"/>
                </a:lnTo>
                <a:lnTo>
                  <a:pt x="547" y="15"/>
                </a:lnTo>
                <a:lnTo>
                  <a:pt x="543" y="15"/>
                </a:lnTo>
                <a:lnTo>
                  <a:pt x="536" y="15"/>
                </a:lnTo>
                <a:lnTo>
                  <a:pt x="532" y="14"/>
                </a:lnTo>
                <a:lnTo>
                  <a:pt x="528" y="14"/>
                </a:lnTo>
                <a:lnTo>
                  <a:pt x="526" y="13"/>
                </a:lnTo>
                <a:lnTo>
                  <a:pt x="524" y="13"/>
                </a:lnTo>
                <a:lnTo>
                  <a:pt x="522" y="12"/>
                </a:lnTo>
                <a:lnTo>
                  <a:pt x="520" y="12"/>
                </a:lnTo>
                <a:lnTo>
                  <a:pt x="518" y="12"/>
                </a:lnTo>
                <a:lnTo>
                  <a:pt x="517" y="11"/>
                </a:lnTo>
                <a:lnTo>
                  <a:pt x="516" y="11"/>
                </a:lnTo>
                <a:lnTo>
                  <a:pt x="514" y="11"/>
                </a:lnTo>
                <a:lnTo>
                  <a:pt x="513" y="11"/>
                </a:lnTo>
                <a:lnTo>
                  <a:pt x="511" y="11"/>
                </a:lnTo>
                <a:lnTo>
                  <a:pt x="510" y="11"/>
                </a:lnTo>
                <a:lnTo>
                  <a:pt x="507" y="11"/>
                </a:lnTo>
                <a:lnTo>
                  <a:pt x="504" y="11"/>
                </a:lnTo>
                <a:lnTo>
                  <a:pt x="501" y="11"/>
                </a:lnTo>
                <a:lnTo>
                  <a:pt x="497" y="11"/>
                </a:lnTo>
                <a:lnTo>
                  <a:pt x="493" y="11"/>
                </a:lnTo>
                <a:lnTo>
                  <a:pt x="480" y="11"/>
                </a:lnTo>
                <a:lnTo>
                  <a:pt x="475" y="11"/>
                </a:lnTo>
                <a:lnTo>
                  <a:pt x="469" y="11"/>
                </a:lnTo>
                <a:lnTo>
                  <a:pt x="465" y="11"/>
                </a:lnTo>
                <a:lnTo>
                  <a:pt x="462" y="11"/>
                </a:lnTo>
                <a:lnTo>
                  <a:pt x="459" y="11"/>
                </a:lnTo>
                <a:lnTo>
                  <a:pt x="457" y="11"/>
                </a:lnTo>
                <a:lnTo>
                  <a:pt x="455" y="11"/>
                </a:lnTo>
                <a:lnTo>
                  <a:pt x="453" y="11"/>
                </a:lnTo>
                <a:lnTo>
                  <a:pt x="452" y="11"/>
                </a:lnTo>
                <a:lnTo>
                  <a:pt x="450" y="11"/>
                </a:lnTo>
                <a:lnTo>
                  <a:pt x="448" y="11"/>
                </a:lnTo>
                <a:lnTo>
                  <a:pt x="446" y="11"/>
                </a:lnTo>
                <a:lnTo>
                  <a:pt x="444" y="12"/>
                </a:lnTo>
                <a:lnTo>
                  <a:pt x="441" y="12"/>
                </a:lnTo>
                <a:lnTo>
                  <a:pt x="437" y="12"/>
                </a:lnTo>
                <a:lnTo>
                  <a:pt x="432" y="13"/>
                </a:lnTo>
                <a:lnTo>
                  <a:pt x="426" y="13"/>
                </a:lnTo>
                <a:lnTo>
                  <a:pt x="419" y="14"/>
                </a:lnTo>
                <a:lnTo>
                  <a:pt x="401" y="15"/>
                </a:lnTo>
                <a:lnTo>
                  <a:pt x="391" y="15"/>
                </a:lnTo>
                <a:lnTo>
                  <a:pt x="382" y="15"/>
                </a:lnTo>
                <a:lnTo>
                  <a:pt x="375" y="16"/>
                </a:lnTo>
                <a:lnTo>
                  <a:pt x="368" y="16"/>
                </a:lnTo>
                <a:lnTo>
                  <a:pt x="364" y="17"/>
                </a:lnTo>
                <a:lnTo>
                  <a:pt x="358" y="18"/>
                </a:lnTo>
                <a:lnTo>
                  <a:pt x="353" y="18"/>
                </a:lnTo>
                <a:lnTo>
                  <a:pt x="350" y="18"/>
                </a:lnTo>
                <a:lnTo>
                  <a:pt x="346" y="19"/>
                </a:lnTo>
                <a:lnTo>
                  <a:pt x="341" y="20"/>
                </a:lnTo>
                <a:lnTo>
                  <a:pt x="337" y="20"/>
                </a:lnTo>
                <a:lnTo>
                  <a:pt x="334" y="20"/>
                </a:lnTo>
                <a:lnTo>
                  <a:pt x="329" y="21"/>
                </a:lnTo>
                <a:lnTo>
                  <a:pt x="323" y="21"/>
                </a:lnTo>
                <a:lnTo>
                  <a:pt x="317" y="21"/>
                </a:lnTo>
                <a:lnTo>
                  <a:pt x="310" y="22"/>
                </a:lnTo>
                <a:lnTo>
                  <a:pt x="302" y="22"/>
                </a:lnTo>
                <a:lnTo>
                  <a:pt x="293" y="22"/>
                </a:lnTo>
                <a:lnTo>
                  <a:pt x="270" y="22"/>
                </a:lnTo>
                <a:lnTo>
                  <a:pt x="258" y="22"/>
                </a:lnTo>
                <a:lnTo>
                  <a:pt x="248" y="22"/>
                </a:lnTo>
                <a:lnTo>
                  <a:pt x="239" y="22"/>
                </a:lnTo>
                <a:lnTo>
                  <a:pt x="230" y="21"/>
                </a:lnTo>
                <a:lnTo>
                  <a:pt x="223" y="21"/>
                </a:lnTo>
                <a:lnTo>
                  <a:pt x="217" y="21"/>
                </a:lnTo>
                <a:lnTo>
                  <a:pt x="211" y="20"/>
                </a:lnTo>
                <a:lnTo>
                  <a:pt x="207" y="20"/>
                </a:lnTo>
                <a:lnTo>
                  <a:pt x="203" y="20"/>
                </a:lnTo>
                <a:lnTo>
                  <a:pt x="198" y="19"/>
                </a:lnTo>
                <a:lnTo>
                  <a:pt x="195" y="18"/>
                </a:lnTo>
                <a:lnTo>
                  <a:pt x="191" y="18"/>
                </a:lnTo>
                <a:lnTo>
                  <a:pt x="187" y="17"/>
                </a:lnTo>
                <a:lnTo>
                  <a:pt x="183" y="17"/>
                </a:lnTo>
                <a:lnTo>
                  <a:pt x="178" y="16"/>
                </a:lnTo>
                <a:lnTo>
                  <a:pt x="173" y="16"/>
                </a:lnTo>
                <a:lnTo>
                  <a:pt x="167" y="15"/>
                </a:lnTo>
                <a:lnTo>
                  <a:pt x="160" y="15"/>
                </a:lnTo>
                <a:lnTo>
                  <a:pt x="143" y="15"/>
                </a:lnTo>
                <a:lnTo>
                  <a:pt x="134" y="14"/>
                </a:lnTo>
                <a:lnTo>
                  <a:pt x="127" y="14"/>
                </a:lnTo>
                <a:lnTo>
                  <a:pt x="120" y="14"/>
                </a:lnTo>
                <a:lnTo>
                  <a:pt x="114" y="14"/>
                </a:lnTo>
                <a:lnTo>
                  <a:pt x="111" y="14"/>
                </a:lnTo>
                <a:lnTo>
                  <a:pt x="107" y="14"/>
                </a:lnTo>
                <a:lnTo>
                  <a:pt x="104" y="14"/>
                </a:lnTo>
                <a:lnTo>
                  <a:pt x="102" y="14"/>
                </a:lnTo>
                <a:lnTo>
                  <a:pt x="100" y="14"/>
                </a:lnTo>
                <a:lnTo>
                  <a:pt x="99" y="14"/>
                </a:lnTo>
                <a:lnTo>
                  <a:pt x="97" y="14"/>
                </a:lnTo>
                <a:lnTo>
                  <a:pt x="96" y="14"/>
                </a:lnTo>
                <a:lnTo>
                  <a:pt x="95" y="14"/>
                </a:lnTo>
                <a:lnTo>
                  <a:pt x="93" y="14"/>
                </a:lnTo>
                <a:lnTo>
                  <a:pt x="91" y="14"/>
                </a:lnTo>
                <a:lnTo>
                  <a:pt x="88" y="15"/>
                </a:lnTo>
                <a:lnTo>
                  <a:pt x="84" y="15"/>
                </a:lnTo>
                <a:lnTo>
                  <a:pt x="76" y="15"/>
                </a:lnTo>
                <a:lnTo>
                  <a:pt x="70" y="15"/>
                </a:lnTo>
                <a:lnTo>
                  <a:pt x="66" y="15"/>
                </a:lnTo>
                <a:lnTo>
                  <a:pt x="62" y="15"/>
                </a:lnTo>
                <a:lnTo>
                  <a:pt x="59" y="15"/>
                </a:lnTo>
                <a:lnTo>
                  <a:pt x="56" y="15"/>
                </a:lnTo>
                <a:lnTo>
                  <a:pt x="53" y="15"/>
                </a:lnTo>
                <a:lnTo>
                  <a:pt x="51" y="15"/>
                </a:lnTo>
                <a:lnTo>
                  <a:pt x="49" y="15"/>
                </a:lnTo>
                <a:lnTo>
                  <a:pt x="48" y="15"/>
                </a:lnTo>
                <a:lnTo>
                  <a:pt x="47" y="15"/>
                </a:lnTo>
                <a:lnTo>
                  <a:pt x="46" y="15"/>
                </a:lnTo>
                <a:lnTo>
                  <a:pt x="45" y="15"/>
                </a:lnTo>
                <a:lnTo>
                  <a:pt x="44" y="15"/>
                </a:lnTo>
                <a:lnTo>
                  <a:pt x="43" y="15"/>
                </a:lnTo>
                <a:lnTo>
                  <a:pt x="41" y="15"/>
                </a:lnTo>
                <a:lnTo>
                  <a:pt x="40" y="15"/>
                </a:lnTo>
                <a:lnTo>
                  <a:pt x="38" y="15"/>
                </a:lnTo>
                <a:lnTo>
                  <a:pt x="36" y="15"/>
                </a:lnTo>
                <a:lnTo>
                  <a:pt x="31" y="15"/>
                </a:lnTo>
                <a:lnTo>
                  <a:pt x="30" y="14"/>
                </a:lnTo>
                <a:lnTo>
                  <a:pt x="27" y="14"/>
                </a:lnTo>
                <a:lnTo>
                  <a:pt x="26" y="14"/>
                </a:lnTo>
                <a:lnTo>
                  <a:pt x="24" y="14"/>
                </a:lnTo>
                <a:lnTo>
                  <a:pt x="23" y="14"/>
                </a:lnTo>
                <a:lnTo>
                  <a:pt x="22" y="14"/>
                </a:lnTo>
                <a:lnTo>
                  <a:pt x="23" y="14"/>
                </a:lnTo>
                <a:lnTo>
                  <a:pt x="23" y="13"/>
                </a:lnTo>
                <a:lnTo>
                  <a:pt x="23" y="12"/>
                </a:lnTo>
                <a:lnTo>
                  <a:pt x="22" y="12"/>
                </a:lnTo>
                <a:lnTo>
                  <a:pt x="20" y="11"/>
                </a:lnTo>
                <a:lnTo>
                  <a:pt x="18" y="10"/>
                </a:lnTo>
                <a:lnTo>
                  <a:pt x="17" y="9"/>
                </a:lnTo>
                <a:lnTo>
                  <a:pt x="15" y="8"/>
                </a:lnTo>
                <a:lnTo>
                  <a:pt x="14" y="7"/>
                </a:lnTo>
                <a:lnTo>
                  <a:pt x="12" y="7"/>
                </a:lnTo>
                <a:lnTo>
                  <a:pt x="10" y="6"/>
                </a:lnTo>
                <a:lnTo>
                  <a:pt x="8" y="5"/>
                </a:lnTo>
                <a:lnTo>
                  <a:pt x="6" y="3"/>
                </a:lnTo>
                <a:lnTo>
                  <a:pt x="5" y="3"/>
                </a:lnTo>
                <a:lnTo>
                  <a:pt x="3" y="2"/>
                </a:lnTo>
                <a:lnTo>
                  <a:pt x="1" y="1"/>
                </a:lnTo>
                <a:lnTo>
                  <a:pt x="0" y="0"/>
                </a:lnTo>
                <a:lnTo>
                  <a:pt x="4" y="3"/>
                </a:lnTo>
              </a:path>
            </a:pathLst>
          </a:custGeom>
          <a:solidFill>
            <a:srgbClr val="B2B2B2"/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31" name="Freeform 3"/>
          <p:cNvSpPr>
            <a:spLocks/>
          </p:cNvSpPr>
          <p:nvPr/>
        </p:nvSpPr>
        <p:spPr bwMode="auto">
          <a:xfrm>
            <a:off x="65088" y="2870200"/>
            <a:ext cx="8658225" cy="2282825"/>
          </a:xfrm>
          <a:custGeom>
            <a:avLst/>
            <a:gdLst>
              <a:gd name="T0" fmla="*/ 0 w 5454"/>
              <a:gd name="T1" fmla="*/ 273 h 1438"/>
              <a:gd name="T2" fmla="*/ 120 w 5454"/>
              <a:gd name="T3" fmla="*/ 165 h 1438"/>
              <a:gd name="T4" fmla="*/ 270 w 5454"/>
              <a:gd name="T5" fmla="*/ 57 h 1438"/>
              <a:gd name="T6" fmla="*/ 348 w 5454"/>
              <a:gd name="T7" fmla="*/ 15 h 1438"/>
              <a:gd name="T8" fmla="*/ 480 w 5454"/>
              <a:gd name="T9" fmla="*/ 3 h 1438"/>
              <a:gd name="T10" fmla="*/ 606 w 5454"/>
              <a:gd name="T11" fmla="*/ 33 h 1438"/>
              <a:gd name="T12" fmla="*/ 696 w 5454"/>
              <a:gd name="T13" fmla="*/ 105 h 1438"/>
              <a:gd name="T14" fmla="*/ 828 w 5454"/>
              <a:gd name="T15" fmla="*/ 273 h 1438"/>
              <a:gd name="T16" fmla="*/ 906 w 5454"/>
              <a:gd name="T17" fmla="*/ 399 h 1438"/>
              <a:gd name="T18" fmla="*/ 1080 w 5454"/>
              <a:gd name="T19" fmla="*/ 525 h 1438"/>
              <a:gd name="T20" fmla="*/ 1296 w 5454"/>
              <a:gd name="T21" fmla="*/ 663 h 1438"/>
              <a:gd name="T22" fmla="*/ 1392 w 5454"/>
              <a:gd name="T23" fmla="*/ 735 h 1438"/>
              <a:gd name="T24" fmla="*/ 1722 w 5454"/>
              <a:gd name="T25" fmla="*/ 963 h 1438"/>
              <a:gd name="T26" fmla="*/ 1896 w 5454"/>
              <a:gd name="T27" fmla="*/ 1107 h 1438"/>
              <a:gd name="T28" fmla="*/ 2010 w 5454"/>
              <a:gd name="T29" fmla="*/ 1245 h 1438"/>
              <a:gd name="T30" fmla="*/ 2352 w 5454"/>
              <a:gd name="T31" fmla="*/ 1353 h 1438"/>
              <a:gd name="T32" fmla="*/ 3072 w 5454"/>
              <a:gd name="T33" fmla="*/ 1425 h 1438"/>
              <a:gd name="T34" fmla="*/ 3732 w 5454"/>
              <a:gd name="T35" fmla="*/ 1431 h 1438"/>
              <a:gd name="T36" fmla="*/ 4572 w 5454"/>
              <a:gd name="T37" fmla="*/ 1431 h 1438"/>
              <a:gd name="T38" fmla="*/ 5316 w 5454"/>
              <a:gd name="T39" fmla="*/ 1431 h 1438"/>
              <a:gd name="T40" fmla="*/ 5400 w 5454"/>
              <a:gd name="T41" fmla="*/ 1431 h 143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454"/>
              <a:gd name="T64" fmla="*/ 0 h 1438"/>
              <a:gd name="T65" fmla="*/ 5454 w 5454"/>
              <a:gd name="T66" fmla="*/ 1438 h 143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454" h="1438">
                <a:moveTo>
                  <a:pt x="0" y="273"/>
                </a:moveTo>
                <a:cubicBezTo>
                  <a:pt x="37" y="237"/>
                  <a:pt x="75" y="201"/>
                  <a:pt x="120" y="165"/>
                </a:cubicBezTo>
                <a:cubicBezTo>
                  <a:pt x="165" y="129"/>
                  <a:pt x="232" y="82"/>
                  <a:pt x="270" y="57"/>
                </a:cubicBezTo>
                <a:cubicBezTo>
                  <a:pt x="308" y="32"/>
                  <a:pt x="313" y="24"/>
                  <a:pt x="348" y="15"/>
                </a:cubicBezTo>
                <a:cubicBezTo>
                  <a:pt x="383" y="6"/>
                  <a:pt x="437" y="0"/>
                  <a:pt x="480" y="3"/>
                </a:cubicBezTo>
                <a:cubicBezTo>
                  <a:pt x="523" y="6"/>
                  <a:pt x="570" y="16"/>
                  <a:pt x="606" y="33"/>
                </a:cubicBezTo>
                <a:cubicBezTo>
                  <a:pt x="642" y="50"/>
                  <a:pt x="659" y="65"/>
                  <a:pt x="696" y="105"/>
                </a:cubicBezTo>
                <a:cubicBezTo>
                  <a:pt x="733" y="145"/>
                  <a:pt x="793" y="224"/>
                  <a:pt x="828" y="273"/>
                </a:cubicBezTo>
                <a:cubicBezTo>
                  <a:pt x="863" y="322"/>
                  <a:pt x="864" y="357"/>
                  <a:pt x="906" y="399"/>
                </a:cubicBezTo>
                <a:cubicBezTo>
                  <a:pt x="948" y="441"/>
                  <a:pt x="1015" y="481"/>
                  <a:pt x="1080" y="525"/>
                </a:cubicBezTo>
                <a:cubicBezTo>
                  <a:pt x="1145" y="569"/>
                  <a:pt x="1244" y="628"/>
                  <a:pt x="1296" y="663"/>
                </a:cubicBezTo>
                <a:cubicBezTo>
                  <a:pt x="1348" y="698"/>
                  <a:pt x="1321" y="685"/>
                  <a:pt x="1392" y="735"/>
                </a:cubicBezTo>
                <a:cubicBezTo>
                  <a:pt x="1463" y="785"/>
                  <a:pt x="1638" y="901"/>
                  <a:pt x="1722" y="963"/>
                </a:cubicBezTo>
                <a:cubicBezTo>
                  <a:pt x="1806" y="1025"/>
                  <a:pt x="1848" y="1060"/>
                  <a:pt x="1896" y="1107"/>
                </a:cubicBezTo>
                <a:cubicBezTo>
                  <a:pt x="1944" y="1154"/>
                  <a:pt x="1934" y="1204"/>
                  <a:pt x="2010" y="1245"/>
                </a:cubicBezTo>
                <a:cubicBezTo>
                  <a:pt x="2086" y="1286"/>
                  <a:pt x="2175" y="1323"/>
                  <a:pt x="2352" y="1353"/>
                </a:cubicBezTo>
                <a:cubicBezTo>
                  <a:pt x="2529" y="1383"/>
                  <a:pt x="2842" y="1412"/>
                  <a:pt x="3072" y="1425"/>
                </a:cubicBezTo>
                <a:cubicBezTo>
                  <a:pt x="3302" y="1438"/>
                  <a:pt x="3482" y="1430"/>
                  <a:pt x="3732" y="1431"/>
                </a:cubicBezTo>
                <a:cubicBezTo>
                  <a:pt x="3982" y="1432"/>
                  <a:pt x="4308" y="1431"/>
                  <a:pt x="4572" y="1431"/>
                </a:cubicBezTo>
                <a:cubicBezTo>
                  <a:pt x="4836" y="1431"/>
                  <a:pt x="5178" y="1431"/>
                  <a:pt x="5316" y="1431"/>
                </a:cubicBezTo>
                <a:cubicBezTo>
                  <a:pt x="5454" y="1431"/>
                  <a:pt x="5427" y="1431"/>
                  <a:pt x="5400" y="143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2" name="Group 4"/>
          <p:cNvGrpSpPr>
            <a:grpSpLocks/>
          </p:cNvGrpSpPr>
          <p:nvPr/>
        </p:nvGrpSpPr>
        <p:grpSpPr bwMode="auto">
          <a:xfrm>
            <a:off x="5999163" y="4575175"/>
            <a:ext cx="231775" cy="563563"/>
            <a:chOff x="1878" y="2231"/>
            <a:chExt cx="146" cy="355"/>
          </a:xfrm>
        </p:grpSpPr>
        <p:sp>
          <p:nvSpPr>
            <p:cNvPr id="1204" name="Rectangle 5"/>
            <p:cNvSpPr>
              <a:spLocks noChangeArrowheads="1"/>
            </p:cNvSpPr>
            <p:nvPr/>
          </p:nvSpPr>
          <p:spPr bwMode="auto">
            <a:xfrm>
              <a:off x="1883" y="2278"/>
              <a:ext cx="136" cy="304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5" name="Rectangle 6"/>
            <p:cNvSpPr>
              <a:spLocks noChangeArrowheads="1"/>
            </p:cNvSpPr>
            <p:nvPr/>
          </p:nvSpPr>
          <p:spPr bwMode="auto">
            <a:xfrm>
              <a:off x="1918" y="2231"/>
              <a:ext cx="64" cy="40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6" name="Line 7"/>
            <p:cNvSpPr>
              <a:spLocks noChangeShapeType="1"/>
            </p:cNvSpPr>
            <p:nvPr/>
          </p:nvSpPr>
          <p:spPr bwMode="auto">
            <a:xfrm>
              <a:off x="1906" y="2277"/>
              <a:ext cx="0" cy="3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7" name="Line 8"/>
            <p:cNvSpPr>
              <a:spLocks noChangeShapeType="1"/>
            </p:cNvSpPr>
            <p:nvPr/>
          </p:nvSpPr>
          <p:spPr bwMode="auto">
            <a:xfrm>
              <a:off x="1948" y="2277"/>
              <a:ext cx="0" cy="3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" name="Line 9"/>
            <p:cNvSpPr>
              <a:spLocks noChangeShapeType="1"/>
            </p:cNvSpPr>
            <p:nvPr/>
          </p:nvSpPr>
          <p:spPr bwMode="auto">
            <a:xfrm>
              <a:off x="1987" y="2280"/>
              <a:ext cx="0" cy="3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" name="Line 10"/>
            <p:cNvSpPr>
              <a:spLocks noChangeShapeType="1"/>
            </p:cNvSpPr>
            <p:nvPr/>
          </p:nvSpPr>
          <p:spPr bwMode="auto">
            <a:xfrm>
              <a:off x="1878" y="2313"/>
              <a:ext cx="1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0" name="Line 11"/>
            <p:cNvSpPr>
              <a:spLocks noChangeShapeType="1"/>
            </p:cNvSpPr>
            <p:nvPr/>
          </p:nvSpPr>
          <p:spPr bwMode="auto">
            <a:xfrm>
              <a:off x="1881" y="2346"/>
              <a:ext cx="1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1" name="Line 12"/>
            <p:cNvSpPr>
              <a:spLocks noChangeShapeType="1"/>
            </p:cNvSpPr>
            <p:nvPr/>
          </p:nvSpPr>
          <p:spPr bwMode="auto">
            <a:xfrm>
              <a:off x="1880" y="2555"/>
              <a:ext cx="1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2" name="Line 13"/>
            <p:cNvSpPr>
              <a:spLocks noChangeShapeType="1"/>
            </p:cNvSpPr>
            <p:nvPr/>
          </p:nvSpPr>
          <p:spPr bwMode="auto">
            <a:xfrm>
              <a:off x="1882" y="2379"/>
              <a:ext cx="1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3" name="Line 14"/>
            <p:cNvSpPr>
              <a:spLocks noChangeShapeType="1"/>
            </p:cNvSpPr>
            <p:nvPr/>
          </p:nvSpPr>
          <p:spPr bwMode="auto">
            <a:xfrm>
              <a:off x="1882" y="2413"/>
              <a:ext cx="1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4" name="Line 15"/>
            <p:cNvSpPr>
              <a:spLocks noChangeShapeType="1"/>
            </p:cNvSpPr>
            <p:nvPr/>
          </p:nvSpPr>
          <p:spPr bwMode="auto">
            <a:xfrm>
              <a:off x="1882" y="2449"/>
              <a:ext cx="1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5" name="Line 16"/>
            <p:cNvSpPr>
              <a:spLocks noChangeShapeType="1"/>
            </p:cNvSpPr>
            <p:nvPr/>
          </p:nvSpPr>
          <p:spPr bwMode="auto">
            <a:xfrm>
              <a:off x="1882" y="2487"/>
              <a:ext cx="1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6" name="Line 17"/>
            <p:cNvSpPr>
              <a:spLocks noChangeShapeType="1"/>
            </p:cNvSpPr>
            <p:nvPr/>
          </p:nvSpPr>
          <p:spPr bwMode="auto">
            <a:xfrm>
              <a:off x="1882" y="2521"/>
              <a:ext cx="1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3" name="Group 18"/>
          <p:cNvGrpSpPr>
            <a:grpSpLocks/>
          </p:cNvGrpSpPr>
          <p:nvPr/>
        </p:nvGrpSpPr>
        <p:grpSpPr bwMode="auto">
          <a:xfrm>
            <a:off x="6311900" y="4568825"/>
            <a:ext cx="230188" cy="563563"/>
            <a:chOff x="2059" y="2227"/>
            <a:chExt cx="145" cy="355"/>
          </a:xfrm>
        </p:grpSpPr>
        <p:sp>
          <p:nvSpPr>
            <p:cNvPr id="1191" name="Rectangle 19"/>
            <p:cNvSpPr>
              <a:spLocks noChangeArrowheads="1"/>
            </p:cNvSpPr>
            <p:nvPr/>
          </p:nvSpPr>
          <p:spPr bwMode="auto">
            <a:xfrm>
              <a:off x="2063" y="2274"/>
              <a:ext cx="136" cy="304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2" name="Rectangle 20"/>
            <p:cNvSpPr>
              <a:spLocks noChangeArrowheads="1"/>
            </p:cNvSpPr>
            <p:nvPr/>
          </p:nvSpPr>
          <p:spPr bwMode="auto">
            <a:xfrm>
              <a:off x="2098" y="2227"/>
              <a:ext cx="64" cy="40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3" name="Line 21"/>
            <p:cNvSpPr>
              <a:spLocks noChangeShapeType="1"/>
            </p:cNvSpPr>
            <p:nvPr/>
          </p:nvSpPr>
          <p:spPr bwMode="auto">
            <a:xfrm>
              <a:off x="2086" y="2273"/>
              <a:ext cx="0" cy="3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4" name="Line 22"/>
            <p:cNvSpPr>
              <a:spLocks noChangeShapeType="1"/>
            </p:cNvSpPr>
            <p:nvPr/>
          </p:nvSpPr>
          <p:spPr bwMode="auto">
            <a:xfrm>
              <a:off x="2128" y="2273"/>
              <a:ext cx="0" cy="3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5" name="Line 23"/>
            <p:cNvSpPr>
              <a:spLocks noChangeShapeType="1"/>
            </p:cNvSpPr>
            <p:nvPr/>
          </p:nvSpPr>
          <p:spPr bwMode="auto">
            <a:xfrm>
              <a:off x="2167" y="2276"/>
              <a:ext cx="0" cy="3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6" name="Line 24"/>
            <p:cNvSpPr>
              <a:spLocks noChangeShapeType="1"/>
            </p:cNvSpPr>
            <p:nvPr/>
          </p:nvSpPr>
          <p:spPr bwMode="auto">
            <a:xfrm>
              <a:off x="2059" y="2309"/>
              <a:ext cx="1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7" name="Line 25"/>
            <p:cNvSpPr>
              <a:spLocks noChangeShapeType="1"/>
            </p:cNvSpPr>
            <p:nvPr/>
          </p:nvSpPr>
          <p:spPr bwMode="auto">
            <a:xfrm>
              <a:off x="2062" y="2342"/>
              <a:ext cx="1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" name="Line 26"/>
            <p:cNvSpPr>
              <a:spLocks noChangeShapeType="1"/>
            </p:cNvSpPr>
            <p:nvPr/>
          </p:nvSpPr>
          <p:spPr bwMode="auto">
            <a:xfrm>
              <a:off x="2061" y="2551"/>
              <a:ext cx="1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9" name="Line 27"/>
            <p:cNvSpPr>
              <a:spLocks noChangeShapeType="1"/>
            </p:cNvSpPr>
            <p:nvPr/>
          </p:nvSpPr>
          <p:spPr bwMode="auto">
            <a:xfrm>
              <a:off x="2063" y="2375"/>
              <a:ext cx="1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0" name="Line 28"/>
            <p:cNvSpPr>
              <a:spLocks noChangeShapeType="1"/>
            </p:cNvSpPr>
            <p:nvPr/>
          </p:nvSpPr>
          <p:spPr bwMode="auto">
            <a:xfrm>
              <a:off x="2063" y="2409"/>
              <a:ext cx="1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1" name="Line 29"/>
            <p:cNvSpPr>
              <a:spLocks noChangeShapeType="1"/>
            </p:cNvSpPr>
            <p:nvPr/>
          </p:nvSpPr>
          <p:spPr bwMode="auto">
            <a:xfrm>
              <a:off x="2063" y="2445"/>
              <a:ext cx="1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2" name="Line 30"/>
            <p:cNvSpPr>
              <a:spLocks noChangeShapeType="1"/>
            </p:cNvSpPr>
            <p:nvPr/>
          </p:nvSpPr>
          <p:spPr bwMode="auto">
            <a:xfrm>
              <a:off x="2063" y="2483"/>
              <a:ext cx="1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3" name="Line 31"/>
            <p:cNvSpPr>
              <a:spLocks noChangeShapeType="1"/>
            </p:cNvSpPr>
            <p:nvPr/>
          </p:nvSpPr>
          <p:spPr bwMode="auto">
            <a:xfrm>
              <a:off x="2063" y="2517"/>
              <a:ext cx="14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4" name="Group 32"/>
          <p:cNvGrpSpPr>
            <a:grpSpLocks/>
          </p:cNvGrpSpPr>
          <p:nvPr/>
        </p:nvGrpSpPr>
        <p:grpSpPr bwMode="auto">
          <a:xfrm>
            <a:off x="5768975" y="4716463"/>
            <a:ext cx="171450" cy="420687"/>
            <a:chOff x="1741" y="2320"/>
            <a:chExt cx="108" cy="265"/>
          </a:xfrm>
        </p:grpSpPr>
        <p:sp>
          <p:nvSpPr>
            <p:cNvPr id="1178" name="Rectangle 33"/>
            <p:cNvSpPr>
              <a:spLocks noChangeArrowheads="1"/>
            </p:cNvSpPr>
            <p:nvPr/>
          </p:nvSpPr>
          <p:spPr bwMode="auto">
            <a:xfrm>
              <a:off x="1745" y="2355"/>
              <a:ext cx="100" cy="226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9" name="Rectangle 34"/>
            <p:cNvSpPr>
              <a:spLocks noChangeArrowheads="1"/>
            </p:cNvSpPr>
            <p:nvPr/>
          </p:nvSpPr>
          <p:spPr bwMode="auto">
            <a:xfrm>
              <a:off x="1771" y="2320"/>
              <a:ext cx="46" cy="28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0" name="Line 35"/>
            <p:cNvSpPr>
              <a:spLocks noChangeShapeType="1"/>
            </p:cNvSpPr>
            <p:nvPr/>
          </p:nvSpPr>
          <p:spPr bwMode="auto">
            <a:xfrm>
              <a:off x="1761" y="2354"/>
              <a:ext cx="0" cy="2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1" name="Line 36"/>
            <p:cNvSpPr>
              <a:spLocks noChangeShapeType="1"/>
            </p:cNvSpPr>
            <p:nvPr/>
          </p:nvSpPr>
          <p:spPr bwMode="auto">
            <a:xfrm>
              <a:off x="1793" y="2354"/>
              <a:ext cx="0" cy="2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2" name="Line 37"/>
            <p:cNvSpPr>
              <a:spLocks noChangeShapeType="1"/>
            </p:cNvSpPr>
            <p:nvPr/>
          </p:nvSpPr>
          <p:spPr bwMode="auto">
            <a:xfrm>
              <a:off x="1822" y="2356"/>
              <a:ext cx="0" cy="2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3" name="Line 38"/>
            <p:cNvSpPr>
              <a:spLocks noChangeShapeType="1"/>
            </p:cNvSpPr>
            <p:nvPr/>
          </p:nvSpPr>
          <p:spPr bwMode="auto">
            <a:xfrm>
              <a:off x="1741" y="2381"/>
              <a:ext cx="1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4" name="Line 39"/>
            <p:cNvSpPr>
              <a:spLocks noChangeShapeType="1"/>
            </p:cNvSpPr>
            <p:nvPr/>
          </p:nvSpPr>
          <p:spPr bwMode="auto">
            <a:xfrm>
              <a:off x="1743" y="2405"/>
              <a:ext cx="10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5" name="Line 40"/>
            <p:cNvSpPr>
              <a:spLocks noChangeShapeType="1"/>
            </p:cNvSpPr>
            <p:nvPr/>
          </p:nvSpPr>
          <p:spPr bwMode="auto">
            <a:xfrm>
              <a:off x="1742" y="2562"/>
              <a:ext cx="10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6" name="Line 41"/>
            <p:cNvSpPr>
              <a:spLocks noChangeShapeType="1"/>
            </p:cNvSpPr>
            <p:nvPr/>
          </p:nvSpPr>
          <p:spPr bwMode="auto">
            <a:xfrm>
              <a:off x="1744" y="2430"/>
              <a:ext cx="1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7" name="Line 42"/>
            <p:cNvSpPr>
              <a:spLocks noChangeShapeType="1"/>
            </p:cNvSpPr>
            <p:nvPr/>
          </p:nvSpPr>
          <p:spPr bwMode="auto">
            <a:xfrm>
              <a:off x="1744" y="2456"/>
              <a:ext cx="1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" name="Line 43"/>
            <p:cNvSpPr>
              <a:spLocks noChangeShapeType="1"/>
            </p:cNvSpPr>
            <p:nvPr/>
          </p:nvSpPr>
          <p:spPr bwMode="auto">
            <a:xfrm>
              <a:off x="1744" y="2483"/>
              <a:ext cx="1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9" name="Line 44"/>
            <p:cNvSpPr>
              <a:spLocks noChangeShapeType="1"/>
            </p:cNvSpPr>
            <p:nvPr/>
          </p:nvSpPr>
          <p:spPr bwMode="auto">
            <a:xfrm>
              <a:off x="1744" y="2511"/>
              <a:ext cx="1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0" name="Line 45"/>
            <p:cNvSpPr>
              <a:spLocks noChangeShapeType="1"/>
            </p:cNvSpPr>
            <p:nvPr/>
          </p:nvSpPr>
          <p:spPr bwMode="auto">
            <a:xfrm>
              <a:off x="1744" y="2537"/>
              <a:ext cx="1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5" name="Group 46"/>
          <p:cNvGrpSpPr>
            <a:grpSpLocks noChangeAspect="1"/>
          </p:cNvGrpSpPr>
          <p:nvPr/>
        </p:nvGrpSpPr>
        <p:grpSpPr bwMode="auto">
          <a:xfrm>
            <a:off x="2620963" y="4025900"/>
            <a:ext cx="228600" cy="334963"/>
            <a:chOff x="3341" y="2314"/>
            <a:chExt cx="379" cy="555"/>
          </a:xfrm>
        </p:grpSpPr>
        <p:sp>
          <p:nvSpPr>
            <p:cNvPr id="1176" name="Line 47"/>
            <p:cNvSpPr>
              <a:spLocks noChangeAspect="1" noChangeShapeType="1"/>
            </p:cNvSpPr>
            <p:nvPr/>
          </p:nvSpPr>
          <p:spPr bwMode="auto">
            <a:xfrm>
              <a:off x="3540" y="2725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" name="Freeform 48"/>
            <p:cNvSpPr>
              <a:spLocks noChangeAspect="1"/>
            </p:cNvSpPr>
            <p:nvPr/>
          </p:nvSpPr>
          <p:spPr bwMode="auto">
            <a:xfrm>
              <a:off x="3341" y="2314"/>
              <a:ext cx="379" cy="441"/>
            </a:xfrm>
            <a:custGeom>
              <a:avLst/>
              <a:gdLst>
                <a:gd name="T0" fmla="*/ 184 w 379"/>
                <a:gd name="T1" fmla="*/ 7 h 441"/>
                <a:gd name="T2" fmla="*/ 172 w 379"/>
                <a:gd name="T3" fmla="*/ 16 h 441"/>
                <a:gd name="T4" fmla="*/ 160 w 379"/>
                <a:gd name="T5" fmla="*/ 63 h 441"/>
                <a:gd name="T6" fmla="*/ 140 w 379"/>
                <a:gd name="T7" fmla="*/ 60 h 441"/>
                <a:gd name="T8" fmla="*/ 126 w 379"/>
                <a:gd name="T9" fmla="*/ 52 h 441"/>
                <a:gd name="T10" fmla="*/ 138 w 379"/>
                <a:gd name="T11" fmla="*/ 81 h 441"/>
                <a:gd name="T12" fmla="*/ 141 w 379"/>
                <a:gd name="T13" fmla="*/ 113 h 441"/>
                <a:gd name="T14" fmla="*/ 119 w 379"/>
                <a:gd name="T15" fmla="*/ 120 h 441"/>
                <a:gd name="T16" fmla="*/ 123 w 379"/>
                <a:gd name="T17" fmla="*/ 147 h 441"/>
                <a:gd name="T18" fmla="*/ 107 w 379"/>
                <a:gd name="T19" fmla="*/ 166 h 441"/>
                <a:gd name="T20" fmla="*/ 93 w 379"/>
                <a:gd name="T21" fmla="*/ 186 h 441"/>
                <a:gd name="T22" fmla="*/ 101 w 379"/>
                <a:gd name="T23" fmla="*/ 210 h 441"/>
                <a:gd name="T24" fmla="*/ 85 w 379"/>
                <a:gd name="T25" fmla="*/ 214 h 441"/>
                <a:gd name="T26" fmla="*/ 53 w 379"/>
                <a:gd name="T27" fmla="*/ 196 h 441"/>
                <a:gd name="T28" fmla="*/ 21 w 379"/>
                <a:gd name="T29" fmla="*/ 206 h 441"/>
                <a:gd name="T30" fmla="*/ 56 w 379"/>
                <a:gd name="T31" fmla="*/ 226 h 441"/>
                <a:gd name="T32" fmla="*/ 87 w 379"/>
                <a:gd name="T33" fmla="*/ 266 h 441"/>
                <a:gd name="T34" fmla="*/ 97 w 379"/>
                <a:gd name="T35" fmla="*/ 286 h 441"/>
                <a:gd name="T36" fmla="*/ 51 w 379"/>
                <a:gd name="T37" fmla="*/ 280 h 441"/>
                <a:gd name="T38" fmla="*/ 10 w 379"/>
                <a:gd name="T39" fmla="*/ 264 h 441"/>
                <a:gd name="T40" fmla="*/ 6 w 379"/>
                <a:gd name="T41" fmla="*/ 295 h 441"/>
                <a:gd name="T42" fmla="*/ 39 w 379"/>
                <a:gd name="T43" fmla="*/ 320 h 441"/>
                <a:gd name="T44" fmla="*/ 74 w 379"/>
                <a:gd name="T45" fmla="*/ 345 h 441"/>
                <a:gd name="T46" fmla="*/ 63 w 379"/>
                <a:gd name="T47" fmla="*/ 365 h 441"/>
                <a:gd name="T48" fmla="*/ 34 w 379"/>
                <a:gd name="T49" fmla="*/ 377 h 441"/>
                <a:gd name="T50" fmla="*/ 25 w 379"/>
                <a:gd name="T51" fmla="*/ 401 h 441"/>
                <a:gd name="T52" fmla="*/ 83 w 379"/>
                <a:gd name="T53" fmla="*/ 418 h 441"/>
                <a:gd name="T54" fmla="*/ 134 w 379"/>
                <a:gd name="T55" fmla="*/ 429 h 441"/>
                <a:gd name="T56" fmla="*/ 197 w 379"/>
                <a:gd name="T57" fmla="*/ 438 h 441"/>
                <a:gd name="T58" fmla="*/ 235 w 379"/>
                <a:gd name="T59" fmla="*/ 428 h 441"/>
                <a:gd name="T60" fmla="*/ 276 w 379"/>
                <a:gd name="T61" fmla="*/ 429 h 441"/>
                <a:gd name="T62" fmla="*/ 317 w 379"/>
                <a:gd name="T63" fmla="*/ 411 h 441"/>
                <a:gd name="T64" fmla="*/ 364 w 379"/>
                <a:gd name="T65" fmla="*/ 377 h 441"/>
                <a:gd name="T66" fmla="*/ 374 w 379"/>
                <a:gd name="T67" fmla="*/ 357 h 441"/>
                <a:gd name="T68" fmla="*/ 350 w 379"/>
                <a:gd name="T69" fmla="*/ 330 h 441"/>
                <a:gd name="T70" fmla="*/ 302 w 379"/>
                <a:gd name="T71" fmla="*/ 333 h 441"/>
                <a:gd name="T72" fmla="*/ 286 w 379"/>
                <a:gd name="T73" fmla="*/ 317 h 441"/>
                <a:gd name="T74" fmla="*/ 319 w 379"/>
                <a:gd name="T75" fmla="*/ 293 h 441"/>
                <a:gd name="T76" fmla="*/ 323 w 379"/>
                <a:gd name="T77" fmla="*/ 264 h 441"/>
                <a:gd name="T78" fmla="*/ 296 w 379"/>
                <a:gd name="T79" fmla="*/ 269 h 441"/>
                <a:gd name="T80" fmla="*/ 283 w 379"/>
                <a:gd name="T81" fmla="*/ 259 h 441"/>
                <a:gd name="T82" fmla="*/ 296 w 379"/>
                <a:gd name="T83" fmla="*/ 235 h 441"/>
                <a:gd name="T84" fmla="*/ 292 w 379"/>
                <a:gd name="T85" fmla="*/ 194 h 441"/>
                <a:gd name="T86" fmla="*/ 280 w 379"/>
                <a:gd name="T87" fmla="*/ 189 h 441"/>
                <a:gd name="T88" fmla="*/ 274 w 379"/>
                <a:gd name="T89" fmla="*/ 207 h 441"/>
                <a:gd name="T90" fmla="*/ 256 w 379"/>
                <a:gd name="T91" fmla="*/ 207 h 441"/>
                <a:gd name="T92" fmla="*/ 246 w 379"/>
                <a:gd name="T93" fmla="*/ 195 h 441"/>
                <a:gd name="T94" fmla="*/ 258 w 379"/>
                <a:gd name="T95" fmla="*/ 163 h 441"/>
                <a:gd name="T96" fmla="*/ 264 w 379"/>
                <a:gd name="T97" fmla="*/ 129 h 441"/>
                <a:gd name="T98" fmla="*/ 238 w 379"/>
                <a:gd name="T99" fmla="*/ 123 h 441"/>
                <a:gd name="T100" fmla="*/ 220 w 379"/>
                <a:gd name="T101" fmla="*/ 115 h 441"/>
                <a:gd name="T102" fmla="*/ 216 w 379"/>
                <a:gd name="T103" fmla="*/ 95 h 441"/>
                <a:gd name="T104" fmla="*/ 208 w 379"/>
                <a:gd name="T105" fmla="*/ 63 h 44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9"/>
                <a:gd name="T160" fmla="*/ 0 h 441"/>
                <a:gd name="T161" fmla="*/ 379 w 379"/>
                <a:gd name="T162" fmla="*/ 441 h 44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9" h="441">
                  <a:moveTo>
                    <a:pt x="202" y="48"/>
                  </a:moveTo>
                  <a:lnTo>
                    <a:pt x="197" y="39"/>
                  </a:lnTo>
                  <a:lnTo>
                    <a:pt x="193" y="30"/>
                  </a:lnTo>
                  <a:lnTo>
                    <a:pt x="189" y="20"/>
                  </a:lnTo>
                  <a:lnTo>
                    <a:pt x="185" y="11"/>
                  </a:lnTo>
                  <a:lnTo>
                    <a:pt x="184" y="7"/>
                  </a:lnTo>
                  <a:lnTo>
                    <a:pt x="184" y="3"/>
                  </a:lnTo>
                  <a:lnTo>
                    <a:pt x="183" y="0"/>
                  </a:lnTo>
                  <a:lnTo>
                    <a:pt x="182" y="0"/>
                  </a:lnTo>
                  <a:lnTo>
                    <a:pt x="177" y="4"/>
                  </a:lnTo>
                  <a:lnTo>
                    <a:pt x="174" y="10"/>
                  </a:lnTo>
                  <a:lnTo>
                    <a:pt x="172" y="16"/>
                  </a:lnTo>
                  <a:lnTo>
                    <a:pt x="170" y="22"/>
                  </a:lnTo>
                  <a:lnTo>
                    <a:pt x="168" y="32"/>
                  </a:lnTo>
                  <a:lnTo>
                    <a:pt x="166" y="41"/>
                  </a:lnTo>
                  <a:lnTo>
                    <a:pt x="164" y="51"/>
                  </a:lnTo>
                  <a:lnTo>
                    <a:pt x="161" y="60"/>
                  </a:lnTo>
                  <a:lnTo>
                    <a:pt x="160" y="63"/>
                  </a:lnTo>
                  <a:lnTo>
                    <a:pt x="158" y="66"/>
                  </a:lnTo>
                  <a:lnTo>
                    <a:pt x="156" y="68"/>
                  </a:lnTo>
                  <a:lnTo>
                    <a:pt x="153" y="68"/>
                  </a:lnTo>
                  <a:lnTo>
                    <a:pt x="148" y="67"/>
                  </a:lnTo>
                  <a:lnTo>
                    <a:pt x="144" y="64"/>
                  </a:lnTo>
                  <a:lnTo>
                    <a:pt x="140" y="60"/>
                  </a:lnTo>
                  <a:lnTo>
                    <a:pt x="136" y="57"/>
                  </a:lnTo>
                  <a:lnTo>
                    <a:pt x="133" y="55"/>
                  </a:lnTo>
                  <a:lnTo>
                    <a:pt x="132" y="53"/>
                  </a:lnTo>
                  <a:lnTo>
                    <a:pt x="129" y="51"/>
                  </a:lnTo>
                  <a:lnTo>
                    <a:pt x="127" y="51"/>
                  </a:lnTo>
                  <a:lnTo>
                    <a:pt x="126" y="52"/>
                  </a:lnTo>
                  <a:lnTo>
                    <a:pt x="126" y="55"/>
                  </a:lnTo>
                  <a:lnTo>
                    <a:pt x="126" y="57"/>
                  </a:lnTo>
                  <a:lnTo>
                    <a:pt x="127" y="60"/>
                  </a:lnTo>
                  <a:lnTo>
                    <a:pt x="130" y="67"/>
                  </a:lnTo>
                  <a:lnTo>
                    <a:pt x="135" y="74"/>
                  </a:lnTo>
                  <a:lnTo>
                    <a:pt x="138" y="81"/>
                  </a:lnTo>
                  <a:lnTo>
                    <a:pt x="141" y="88"/>
                  </a:lnTo>
                  <a:lnTo>
                    <a:pt x="142" y="94"/>
                  </a:lnTo>
                  <a:lnTo>
                    <a:pt x="143" y="100"/>
                  </a:lnTo>
                  <a:lnTo>
                    <a:pt x="142" y="106"/>
                  </a:lnTo>
                  <a:lnTo>
                    <a:pt x="141" y="112"/>
                  </a:lnTo>
                  <a:lnTo>
                    <a:pt x="141" y="113"/>
                  </a:lnTo>
                  <a:lnTo>
                    <a:pt x="139" y="115"/>
                  </a:lnTo>
                  <a:lnTo>
                    <a:pt x="137" y="116"/>
                  </a:lnTo>
                  <a:lnTo>
                    <a:pt x="136" y="117"/>
                  </a:lnTo>
                  <a:lnTo>
                    <a:pt x="130" y="119"/>
                  </a:lnTo>
                  <a:lnTo>
                    <a:pt x="124" y="119"/>
                  </a:lnTo>
                  <a:lnTo>
                    <a:pt x="119" y="120"/>
                  </a:lnTo>
                  <a:lnTo>
                    <a:pt x="116" y="123"/>
                  </a:lnTo>
                  <a:lnTo>
                    <a:pt x="116" y="127"/>
                  </a:lnTo>
                  <a:lnTo>
                    <a:pt x="119" y="131"/>
                  </a:lnTo>
                  <a:lnTo>
                    <a:pt x="122" y="136"/>
                  </a:lnTo>
                  <a:lnTo>
                    <a:pt x="124" y="140"/>
                  </a:lnTo>
                  <a:lnTo>
                    <a:pt x="123" y="147"/>
                  </a:lnTo>
                  <a:lnTo>
                    <a:pt x="122" y="154"/>
                  </a:lnTo>
                  <a:lnTo>
                    <a:pt x="119" y="160"/>
                  </a:lnTo>
                  <a:lnTo>
                    <a:pt x="116" y="166"/>
                  </a:lnTo>
                  <a:lnTo>
                    <a:pt x="113" y="167"/>
                  </a:lnTo>
                  <a:lnTo>
                    <a:pt x="110" y="167"/>
                  </a:lnTo>
                  <a:lnTo>
                    <a:pt x="107" y="166"/>
                  </a:lnTo>
                  <a:lnTo>
                    <a:pt x="104" y="166"/>
                  </a:lnTo>
                  <a:lnTo>
                    <a:pt x="100" y="169"/>
                  </a:lnTo>
                  <a:lnTo>
                    <a:pt x="97" y="172"/>
                  </a:lnTo>
                  <a:lnTo>
                    <a:pt x="94" y="176"/>
                  </a:lnTo>
                  <a:lnTo>
                    <a:pt x="92" y="181"/>
                  </a:lnTo>
                  <a:lnTo>
                    <a:pt x="93" y="186"/>
                  </a:lnTo>
                  <a:lnTo>
                    <a:pt x="94" y="192"/>
                  </a:lnTo>
                  <a:lnTo>
                    <a:pt x="96" y="198"/>
                  </a:lnTo>
                  <a:lnTo>
                    <a:pt x="98" y="204"/>
                  </a:lnTo>
                  <a:lnTo>
                    <a:pt x="99" y="206"/>
                  </a:lnTo>
                  <a:lnTo>
                    <a:pt x="101" y="208"/>
                  </a:lnTo>
                  <a:lnTo>
                    <a:pt x="101" y="210"/>
                  </a:lnTo>
                  <a:lnTo>
                    <a:pt x="101" y="212"/>
                  </a:lnTo>
                  <a:lnTo>
                    <a:pt x="99" y="214"/>
                  </a:lnTo>
                  <a:lnTo>
                    <a:pt x="96" y="215"/>
                  </a:lnTo>
                  <a:lnTo>
                    <a:pt x="93" y="216"/>
                  </a:lnTo>
                  <a:lnTo>
                    <a:pt x="90" y="215"/>
                  </a:lnTo>
                  <a:lnTo>
                    <a:pt x="85" y="214"/>
                  </a:lnTo>
                  <a:lnTo>
                    <a:pt x="81" y="211"/>
                  </a:lnTo>
                  <a:lnTo>
                    <a:pt x="77" y="209"/>
                  </a:lnTo>
                  <a:lnTo>
                    <a:pt x="72" y="206"/>
                  </a:lnTo>
                  <a:lnTo>
                    <a:pt x="66" y="203"/>
                  </a:lnTo>
                  <a:lnTo>
                    <a:pt x="60" y="200"/>
                  </a:lnTo>
                  <a:lnTo>
                    <a:pt x="53" y="196"/>
                  </a:lnTo>
                  <a:lnTo>
                    <a:pt x="47" y="195"/>
                  </a:lnTo>
                  <a:lnTo>
                    <a:pt x="39" y="195"/>
                  </a:lnTo>
                  <a:lnTo>
                    <a:pt x="32" y="196"/>
                  </a:lnTo>
                  <a:lnTo>
                    <a:pt x="25" y="199"/>
                  </a:lnTo>
                  <a:lnTo>
                    <a:pt x="21" y="204"/>
                  </a:lnTo>
                  <a:lnTo>
                    <a:pt x="21" y="206"/>
                  </a:lnTo>
                  <a:lnTo>
                    <a:pt x="26" y="207"/>
                  </a:lnTo>
                  <a:lnTo>
                    <a:pt x="33" y="208"/>
                  </a:lnTo>
                  <a:lnTo>
                    <a:pt x="38" y="209"/>
                  </a:lnTo>
                  <a:lnTo>
                    <a:pt x="44" y="214"/>
                  </a:lnTo>
                  <a:lnTo>
                    <a:pt x="50" y="220"/>
                  </a:lnTo>
                  <a:lnTo>
                    <a:pt x="56" y="226"/>
                  </a:lnTo>
                  <a:lnTo>
                    <a:pt x="61" y="232"/>
                  </a:lnTo>
                  <a:lnTo>
                    <a:pt x="66" y="239"/>
                  </a:lnTo>
                  <a:lnTo>
                    <a:pt x="71" y="247"/>
                  </a:lnTo>
                  <a:lnTo>
                    <a:pt x="75" y="254"/>
                  </a:lnTo>
                  <a:lnTo>
                    <a:pt x="81" y="261"/>
                  </a:lnTo>
                  <a:lnTo>
                    <a:pt x="87" y="266"/>
                  </a:lnTo>
                  <a:lnTo>
                    <a:pt x="93" y="269"/>
                  </a:lnTo>
                  <a:lnTo>
                    <a:pt x="100" y="273"/>
                  </a:lnTo>
                  <a:lnTo>
                    <a:pt x="104" y="278"/>
                  </a:lnTo>
                  <a:lnTo>
                    <a:pt x="104" y="281"/>
                  </a:lnTo>
                  <a:lnTo>
                    <a:pt x="101" y="284"/>
                  </a:lnTo>
                  <a:lnTo>
                    <a:pt x="97" y="286"/>
                  </a:lnTo>
                  <a:lnTo>
                    <a:pt x="92" y="287"/>
                  </a:lnTo>
                  <a:lnTo>
                    <a:pt x="84" y="287"/>
                  </a:lnTo>
                  <a:lnTo>
                    <a:pt x="75" y="285"/>
                  </a:lnTo>
                  <a:lnTo>
                    <a:pt x="67" y="283"/>
                  </a:lnTo>
                  <a:lnTo>
                    <a:pt x="58" y="281"/>
                  </a:lnTo>
                  <a:lnTo>
                    <a:pt x="51" y="280"/>
                  </a:lnTo>
                  <a:lnTo>
                    <a:pt x="43" y="279"/>
                  </a:lnTo>
                  <a:lnTo>
                    <a:pt x="36" y="277"/>
                  </a:lnTo>
                  <a:lnTo>
                    <a:pt x="29" y="275"/>
                  </a:lnTo>
                  <a:lnTo>
                    <a:pt x="22" y="272"/>
                  </a:lnTo>
                  <a:lnTo>
                    <a:pt x="16" y="267"/>
                  </a:lnTo>
                  <a:lnTo>
                    <a:pt x="10" y="264"/>
                  </a:lnTo>
                  <a:lnTo>
                    <a:pt x="3" y="264"/>
                  </a:lnTo>
                  <a:lnTo>
                    <a:pt x="0" y="269"/>
                  </a:lnTo>
                  <a:lnTo>
                    <a:pt x="0" y="275"/>
                  </a:lnTo>
                  <a:lnTo>
                    <a:pt x="1" y="283"/>
                  </a:lnTo>
                  <a:lnTo>
                    <a:pt x="3" y="290"/>
                  </a:lnTo>
                  <a:lnTo>
                    <a:pt x="6" y="295"/>
                  </a:lnTo>
                  <a:lnTo>
                    <a:pt x="9" y="299"/>
                  </a:lnTo>
                  <a:lnTo>
                    <a:pt x="13" y="303"/>
                  </a:lnTo>
                  <a:lnTo>
                    <a:pt x="18" y="307"/>
                  </a:lnTo>
                  <a:lnTo>
                    <a:pt x="25" y="312"/>
                  </a:lnTo>
                  <a:lnTo>
                    <a:pt x="32" y="316"/>
                  </a:lnTo>
                  <a:lnTo>
                    <a:pt x="39" y="320"/>
                  </a:lnTo>
                  <a:lnTo>
                    <a:pt x="47" y="324"/>
                  </a:lnTo>
                  <a:lnTo>
                    <a:pt x="53" y="328"/>
                  </a:lnTo>
                  <a:lnTo>
                    <a:pt x="60" y="332"/>
                  </a:lnTo>
                  <a:lnTo>
                    <a:pt x="67" y="337"/>
                  </a:lnTo>
                  <a:lnTo>
                    <a:pt x="72" y="342"/>
                  </a:lnTo>
                  <a:lnTo>
                    <a:pt x="74" y="345"/>
                  </a:lnTo>
                  <a:lnTo>
                    <a:pt x="76" y="349"/>
                  </a:lnTo>
                  <a:lnTo>
                    <a:pt x="76" y="353"/>
                  </a:lnTo>
                  <a:lnTo>
                    <a:pt x="75" y="356"/>
                  </a:lnTo>
                  <a:lnTo>
                    <a:pt x="72" y="360"/>
                  </a:lnTo>
                  <a:lnTo>
                    <a:pt x="68" y="363"/>
                  </a:lnTo>
                  <a:lnTo>
                    <a:pt x="63" y="365"/>
                  </a:lnTo>
                  <a:lnTo>
                    <a:pt x="58" y="368"/>
                  </a:lnTo>
                  <a:lnTo>
                    <a:pt x="53" y="370"/>
                  </a:lnTo>
                  <a:lnTo>
                    <a:pt x="48" y="372"/>
                  </a:lnTo>
                  <a:lnTo>
                    <a:pt x="43" y="374"/>
                  </a:lnTo>
                  <a:lnTo>
                    <a:pt x="38" y="376"/>
                  </a:lnTo>
                  <a:lnTo>
                    <a:pt x="34" y="377"/>
                  </a:lnTo>
                  <a:lnTo>
                    <a:pt x="29" y="378"/>
                  </a:lnTo>
                  <a:lnTo>
                    <a:pt x="26" y="379"/>
                  </a:lnTo>
                  <a:lnTo>
                    <a:pt x="23" y="382"/>
                  </a:lnTo>
                  <a:lnTo>
                    <a:pt x="22" y="388"/>
                  </a:lnTo>
                  <a:lnTo>
                    <a:pt x="23" y="395"/>
                  </a:lnTo>
                  <a:lnTo>
                    <a:pt x="25" y="401"/>
                  </a:lnTo>
                  <a:lnTo>
                    <a:pt x="29" y="405"/>
                  </a:lnTo>
                  <a:lnTo>
                    <a:pt x="41" y="409"/>
                  </a:lnTo>
                  <a:lnTo>
                    <a:pt x="53" y="410"/>
                  </a:lnTo>
                  <a:lnTo>
                    <a:pt x="66" y="411"/>
                  </a:lnTo>
                  <a:lnTo>
                    <a:pt x="78" y="414"/>
                  </a:lnTo>
                  <a:lnTo>
                    <a:pt x="83" y="418"/>
                  </a:lnTo>
                  <a:lnTo>
                    <a:pt x="86" y="424"/>
                  </a:lnTo>
                  <a:lnTo>
                    <a:pt x="90" y="430"/>
                  </a:lnTo>
                  <a:lnTo>
                    <a:pt x="95" y="434"/>
                  </a:lnTo>
                  <a:lnTo>
                    <a:pt x="108" y="434"/>
                  </a:lnTo>
                  <a:lnTo>
                    <a:pt x="121" y="432"/>
                  </a:lnTo>
                  <a:lnTo>
                    <a:pt x="134" y="429"/>
                  </a:lnTo>
                  <a:lnTo>
                    <a:pt x="147" y="428"/>
                  </a:lnTo>
                  <a:lnTo>
                    <a:pt x="158" y="429"/>
                  </a:lnTo>
                  <a:lnTo>
                    <a:pt x="169" y="432"/>
                  </a:lnTo>
                  <a:lnTo>
                    <a:pt x="179" y="434"/>
                  </a:lnTo>
                  <a:lnTo>
                    <a:pt x="190" y="437"/>
                  </a:lnTo>
                  <a:lnTo>
                    <a:pt x="197" y="438"/>
                  </a:lnTo>
                  <a:lnTo>
                    <a:pt x="203" y="439"/>
                  </a:lnTo>
                  <a:lnTo>
                    <a:pt x="210" y="440"/>
                  </a:lnTo>
                  <a:lnTo>
                    <a:pt x="216" y="440"/>
                  </a:lnTo>
                  <a:lnTo>
                    <a:pt x="223" y="437"/>
                  </a:lnTo>
                  <a:lnTo>
                    <a:pt x="229" y="432"/>
                  </a:lnTo>
                  <a:lnTo>
                    <a:pt x="235" y="428"/>
                  </a:lnTo>
                  <a:lnTo>
                    <a:pt x="242" y="425"/>
                  </a:lnTo>
                  <a:lnTo>
                    <a:pt x="248" y="426"/>
                  </a:lnTo>
                  <a:lnTo>
                    <a:pt x="255" y="428"/>
                  </a:lnTo>
                  <a:lnTo>
                    <a:pt x="261" y="430"/>
                  </a:lnTo>
                  <a:lnTo>
                    <a:pt x="268" y="431"/>
                  </a:lnTo>
                  <a:lnTo>
                    <a:pt x="276" y="429"/>
                  </a:lnTo>
                  <a:lnTo>
                    <a:pt x="284" y="425"/>
                  </a:lnTo>
                  <a:lnTo>
                    <a:pt x="292" y="421"/>
                  </a:lnTo>
                  <a:lnTo>
                    <a:pt x="300" y="416"/>
                  </a:lnTo>
                  <a:lnTo>
                    <a:pt x="305" y="414"/>
                  </a:lnTo>
                  <a:lnTo>
                    <a:pt x="311" y="413"/>
                  </a:lnTo>
                  <a:lnTo>
                    <a:pt x="317" y="411"/>
                  </a:lnTo>
                  <a:lnTo>
                    <a:pt x="322" y="408"/>
                  </a:lnTo>
                  <a:lnTo>
                    <a:pt x="332" y="401"/>
                  </a:lnTo>
                  <a:lnTo>
                    <a:pt x="341" y="394"/>
                  </a:lnTo>
                  <a:lnTo>
                    <a:pt x="351" y="386"/>
                  </a:lnTo>
                  <a:lnTo>
                    <a:pt x="360" y="379"/>
                  </a:lnTo>
                  <a:lnTo>
                    <a:pt x="364" y="377"/>
                  </a:lnTo>
                  <a:lnTo>
                    <a:pt x="369" y="374"/>
                  </a:lnTo>
                  <a:lnTo>
                    <a:pt x="374" y="372"/>
                  </a:lnTo>
                  <a:lnTo>
                    <a:pt x="378" y="368"/>
                  </a:lnTo>
                  <a:lnTo>
                    <a:pt x="378" y="364"/>
                  </a:lnTo>
                  <a:lnTo>
                    <a:pt x="376" y="360"/>
                  </a:lnTo>
                  <a:lnTo>
                    <a:pt x="374" y="357"/>
                  </a:lnTo>
                  <a:lnTo>
                    <a:pt x="371" y="353"/>
                  </a:lnTo>
                  <a:lnTo>
                    <a:pt x="369" y="348"/>
                  </a:lnTo>
                  <a:lnTo>
                    <a:pt x="367" y="342"/>
                  </a:lnTo>
                  <a:lnTo>
                    <a:pt x="364" y="337"/>
                  </a:lnTo>
                  <a:lnTo>
                    <a:pt x="360" y="333"/>
                  </a:lnTo>
                  <a:lnTo>
                    <a:pt x="350" y="330"/>
                  </a:lnTo>
                  <a:lnTo>
                    <a:pt x="340" y="328"/>
                  </a:lnTo>
                  <a:lnTo>
                    <a:pt x="330" y="327"/>
                  </a:lnTo>
                  <a:lnTo>
                    <a:pt x="320" y="327"/>
                  </a:lnTo>
                  <a:lnTo>
                    <a:pt x="314" y="328"/>
                  </a:lnTo>
                  <a:lnTo>
                    <a:pt x="308" y="331"/>
                  </a:lnTo>
                  <a:lnTo>
                    <a:pt x="302" y="333"/>
                  </a:lnTo>
                  <a:lnTo>
                    <a:pt x="297" y="333"/>
                  </a:lnTo>
                  <a:lnTo>
                    <a:pt x="291" y="332"/>
                  </a:lnTo>
                  <a:lnTo>
                    <a:pt x="286" y="329"/>
                  </a:lnTo>
                  <a:lnTo>
                    <a:pt x="283" y="326"/>
                  </a:lnTo>
                  <a:lnTo>
                    <a:pt x="282" y="322"/>
                  </a:lnTo>
                  <a:lnTo>
                    <a:pt x="286" y="317"/>
                  </a:lnTo>
                  <a:lnTo>
                    <a:pt x="292" y="315"/>
                  </a:lnTo>
                  <a:lnTo>
                    <a:pt x="299" y="313"/>
                  </a:lnTo>
                  <a:lnTo>
                    <a:pt x="305" y="310"/>
                  </a:lnTo>
                  <a:lnTo>
                    <a:pt x="310" y="305"/>
                  </a:lnTo>
                  <a:lnTo>
                    <a:pt x="315" y="299"/>
                  </a:lnTo>
                  <a:lnTo>
                    <a:pt x="319" y="293"/>
                  </a:lnTo>
                  <a:lnTo>
                    <a:pt x="322" y="287"/>
                  </a:lnTo>
                  <a:lnTo>
                    <a:pt x="325" y="282"/>
                  </a:lnTo>
                  <a:lnTo>
                    <a:pt x="326" y="277"/>
                  </a:lnTo>
                  <a:lnTo>
                    <a:pt x="327" y="272"/>
                  </a:lnTo>
                  <a:lnTo>
                    <a:pt x="325" y="267"/>
                  </a:lnTo>
                  <a:lnTo>
                    <a:pt x="323" y="264"/>
                  </a:lnTo>
                  <a:lnTo>
                    <a:pt x="319" y="262"/>
                  </a:lnTo>
                  <a:lnTo>
                    <a:pt x="315" y="261"/>
                  </a:lnTo>
                  <a:lnTo>
                    <a:pt x="311" y="261"/>
                  </a:lnTo>
                  <a:lnTo>
                    <a:pt x="306" y="263"/>
                  </a:lnTo>
                  <a:lnTo>
                    <a:pt x="301" y="266"/>
                  </a:lnTo>
                  <a:lnTo>
                    <a:pt x="296" y="269"/>
                  </a:lnTo>
                  <a:lnTo>
                    <a:pt x="291" y="270"/>
                  </a:lnTo>
                  <a:lnTo>
                    <a:pt x="288" y="269"/>
                  </a:lnTo>
                  <a:lnTo>
                    <a:pt x="285" y="267"/>
                  </a:lnTo>
                  <a:lnTo>
                    <a:pt x="283" y="264"/>
                  </a:lnTo>
                  <a:lnTo>
                    <a:pt x="282" y="261"/>
                  </a:lnTo>
                  <a:lnTo>
                    <a:pt x="283" y="259"/>
                  </a:lnTo>
                  <a:lnTo>
                    <a:pt x="286" y="257"/>
                  </a:lnTo>
                  <a:lnTo>
                    <a:pt x="289" y="255"/>
                  </a:lnTo>
                  <a:lnTo>
                    <a:pt x="291" y="253"/>
                  </a:lnTo>
                  <a:lnTo>
                    <a:pt x="293" y="247"/>
                  </a:lnTo>
                  <a:lnTo>
                    <a:pt x="295" y="241"/>
                  </a:lnTo>
                  <a:lnTo>
                    <a:pt x="296" y="235"/>
                  </a:lnTo>
                  <a:lnTo>
                    <a:pt x="297" y="229"/>
                  </a:lnTo>
                  <a:lnTo>
                    <a:pt x="297" y="221"/>
                  </a:lnTo>
                  <a:lnTo>
                    <a:pt x="296" y="214"/>
                  </a:lnTo>
                  <a:lnTo>
                    <a:pt x="295" y="205"/>
                  </a:lnTo>
                  <a:lnTo>
                    <a:pt x="294" y="198"/>
                  </a:lnTo>
                  <a:lnTo>
                    <a:pt x="292" y="194"/>
                  </a:lnTo>
                  <a:lnTo>
                    <a:pt x="289" y="189"/>
                  </a:lnTo>
                  <a:lnTo>
                    <a:pt x="286" y="186"/>
                  </a:lnTo>
                  <a:lnTo>
                    <a:pt x="282" y="183"/>
                  </a:lnTo>
                  <a:lnTo>
                    <a:pt x="281" y="184"/>
                  </a:lnTo>
                  <a:lnTo>
                    <a:pt x="280" y="186"/>
                  </a:lnTo>
                  <a:lnTo>
                    <a:pt x="280" y="189"/>
                  </a:lnTo>
                  <a:lnTo>
                    <a:pt x="279" y="192"/>
                  </a:lnTo>
                  <a:lnTo>
                    <a:pt x="279" y="195"/>
                  </a:lnTo>
                  <a:lnTo>
                    <a:pt x="278" y="198"/>
                  </a:lnTo>
                  <a:lnTo>
                    <a:pt x="278" y="201"/>
                  </a:lnTo>
                  <a:lnTo>
                    <a:pt x="276" y="204"/>
                  </a:lnTo>
                  <a:lnTo>
                    <a:pt x="274" y="207"/>
                  </a:lnTo>
                  <a:lnTo>
                    <a:pt x="272" y="211"/>
                  </a:lnTo>
                  <a:lnTo>
                    <a:pt x="269" y="214"/>
                  </a:lnTo>
                  <a:lnTo>
                    <a:pt x="265" y="215"/>
                  </a:lnTo>
                  <a:lnTo>
                    <a:pt x="261" y="214"/>
                  </a:lnTo>
                  <a:lnTo>
                    <a:pt x="259" y="211"/>
                  </a:lnTo>
                  <a:lnTo>
                    <a:pt x="256" y="207"/>
                  </a:lnTo>
                  <a:lnTo>
                    <a:pt x="253" y="204"/>
                  </a:lnTo>
                  <a:lnTo>
                    <a:pt x="251" y="202"/>
                  </a:lnTo>
                  <a:lnTo>
                    <a:pt x="248" y="201"/>
                  </a:lnTo>
                  <a:lnTo>
                    <a:pt x="246" y="200"/>
                  </a:lnTo>
                  <a:lnTo>
                    <a:pt x="245" y="198"/>
                  </a:lnTo>
                  <a:lnTo>
                    <a:pt x="246" y="195"/>
                  </a:lnTo>
                  <a:lnTo>
                    <a:pt x="249" y="194"/>
                  </a:lnTo>
                  <a:lnTo>
                    <a:pt x="252" y="192"/>
                  </a:lnTo>
                  <a:lnTo>
                    <a:pt x="253" y="189"/>
                  </a:lnTo>
                  <a:lnTo>
                    <a:pt x="256" y="181"/>
                  </a:lnTo>
                  <a:lnTo>
                    <a:pt x="257" y="172"/>
                  </a:lnTo>
                  <a:lnTo>
                    <a:pt x="258" y="163"/>
                  </a:lnTo>
                  <a:lnTo>
                    <a:pt x="259" y="155"/>
                  </a:lnTo>
                  <a:lnTo>
                    <a:pt x="261" y="149"/>
                  </a:lnTo>
                  <a:lnTo>
                    <a:pt x="263" y="143"/>
                  </a:lnTo>
                  <a:lnTo>
                    <a:pt x="265" y="137"/>
                  </a:lnTo>
                  <a:lnTo>
                    <a:pt x="265" y="132"/>
                  </a:lnTo>
                  <a:lnTo>
                    <a:pt x="264" y="129"/>
                  </a:lnTo>
                  <a:lnTo>
                    <a:pt x="261" y="126"/>
                  </a:lnTo>
                  <a:lnTo>
                    <a:pt x="257" y="124"/>
                  </a:lnTo>
                  <a:lnTo>
                    <a:pt x="253" y="123"/>
                  </a:lnTo>
                  <a:lnTo>
                    <a:pt x="248" y="122"/>
                  </a:lnTo>
                  <a:lnTo>
                    <a:pt x="243" y="123"/>
                  </a:lnTo>
                  <a:lnTo>
                    <a:pt x="238" y="123"/>
                  </a:lnTo>
                  <a:lnTo>
                    <a:pt x="233" y="123"/>
                  </a:lnTo>
                  <a:lnTo>
                    <a:pt x="230" y="122"/>
                  </a:lnTo>
                  <a:lnTo>
                    <a:pt x="227" y="121"/>
                  </a:lnTo>
                  <a:lnTo>
                    <a:pt x="224" y="119"/>
                  </a:lnTo>
                  <a:lnTo>
                    <a:pt x="222" y="117"/>
                  </a:lnTo>
                  <a:lnTo>
                    <a:pt x="220" y="115"/>
                  </a:lnTo>
                  <a:lnTo>
                    <a:pt x="218" y="112"/>
                  </a:lnTo>
                  <a:lnTo>
                    <a:pt x="217" y="109"/>
                  </a:lnTo>
                  <a:lnTo>
                    <a:pt x="216" y="106"/>
                  </a:lnTo>
                  <a:lnTo>
                    <a:pt x="216" y="102"/>
                  </a:lnTo>
                  <a:lnTo>
                    <a:pt x="216" y="99"/>
                  </a:lnTo>
                  <a:lnTo>
                    <a:pt x="216" y="95"/>
                  </a:lnTo>
                  <a:lnTo>
                    <a:pt x="216" y="91"/>
                  </a:lnTo>
                  <a:lnTo>
                    <a:pt x="215" y="86"/>
                  </a:lnTo>
                  <a:lnTo>
                    <a:pt x="214" y="80"/>
                  </a:lnTo>
                  <a:lnTo>
                    <a:pt x="212" y="74"/>
                  </a:lnTo>
                  <a:lnTo>
                    <a:pt x="210" y="68"/>
                  </a:lnTo>
                  <a:lnTo>
                    <a:pt x="208" y="63"/>
                  </a:lnTo>
                  <a:lnTo>
                    <a:pt x="206" y="58"/>
                  </a:lnTo>
                  <a:lnTo>
                    <a:pt x="204" y="53"/>
                  </a:lnTo>
                  <a:lnTo>
                    <a:pt x="202" y="48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6" name="Freeform 50"/>
          <p:cNvSpPr>
            <a:spLocks noChangeAspect="1"/>
          </p:cNvSpPr>
          <p:nvPr/>
        </p:nvSpPr>
        <p:spPr bwMode="auto">
          <a:xfrm>
            <a:off x="6561138" y="4743450"/>
            <a:ext cx="144462" cy="346075"/>
          </a:xfrm>
          <a:custGeom>
            <a:avLst/>
            <a:gdLst>
              <a:gd name="T0" fmla="*/ 162 w 276"/>
              <a:gd name="T1" fmla="*/ 642 h 660"/>
              <a:gd name="T2" fmla="*/ 213 w 276"/>
              <a:gd name="T3" fmla="*/ 660 h 660"/>
              <a:gd name="T4" fmla="*/ 246 w 276"/>
              <a:gd name="T5" fmla="*/ 639 h 660"/>
              <a:gd name="T6" fmla="*/ 273 w 276"/>
              <a:gd name="T7" fmla="*/ 591 h 660"/>
              <a:gd name="T8" fmla="*/ 273 w 276"/>
              <a:gd name="T9" fmla="*/ 543 h 660"/>
              <a:gd name="T10" fmla="*/ 270 w 276"/>
              <a:gd name="T11" fmla="*/ 483 h 660"/>
              <a:gd name="T12" fmla="*/ 258 w 276"/>
              <a:gd name="T13" fmla="*/ 441 h 660"/>
              <a:gd name="T14" fmla="*/ 246 w 276"/>
              <a:gd name="T15" fmla="*/ 405 h 660"/>
              <a:gd name="T16" fmla="*/ 273 w 276"/>
              <a:gd name="T17" fmla="*/ 366 h 660"/>
              <a:gd name="T18" fmla="*/ 273 w 276"/>
              <a:gd name="T19" fmla="*/ 309 h 660"/>
              <a:gd name="T20" fmla="*/ 273 w 276"/>
              <a:gd name="T21" fmla="*/ 270 h 660"/>
              <a:gd name="T22" fmla="*/ 258 w 276"/>
              <a:gd name="T23" fmla="*/ 234 h 660"/>
              <a:gd name="T24" fmla="*/ 228 w 276"/>
              <a:gd name="T25" fmla="*/ 201 h 660"/>
              <a:gd name="T26" fmla="*/ 219 w 276"/>
              <a:gd name="T27" fmla="*/ 144 h 660"/>
              <a:gd name="T28" fmla="*/ 201 w 276"/>
              <a:gd name="T29" fmla="*/ 93 h 660"/>
              <a:gd name="T30" fmla="*/ 201 w 276"/>
              <a:gd name="T31" fmla="*/ 51 h 660"/>
              <a:gd name="T32" fmla="*/ 153 w 276"/>
              <a:gd name="T33" fmla="*/ 15 h 660"/>
              <a:gd name="T34" fmla="*/ 123 w 276"/>
              <a:gd name="T35" fmla="*/ 15 h 660"/>
              <a:gd name="T36" fmla="*/ 117 w 276"/>
              <a:gd name="T37" fmla="*/ 78 h 660"/>
              <a:gd name="T38" fmla="*/ 102 w 276"/>
              <a:gd name="T39" fmla="*/ 114 h 660"/>
              <a:gd name="T40" fmla="*/ 81 w 276"/>
              <a:gd name="T41" fmla="*/ 150 h 660"/>
              <a:gd name="T42" fmla="*/ 60 w 276"/>
              <a:gd name="T43" fmla="*/ 204 h 660"/>
              <a:gd name="T44" fmla="*/ 33 w 276"/>
              <a:gd name="T45" fmla="*/ 249 h 660"/>
              <a:gd name="T46" fmla="*/ 30 w 276"/>
              <a:gd name="T47" fmla="*/ 318 h 660"/>
              <a:gd name="T48" fmla="*/ 27 w 276"/>
              <a:gd name="T49" fmla="*/ 378 h 660"/>
              <a:gd name="T50" fmla="*/ 36 w 276"/>
              <a:gd name="T51" fmla="*/ 426 h 660"/>
              <a:gd name="T52" fmla="*/ 33 w 276"/>
              <a:gd name="T53" fmla="*/ 447 h 660"/>
              <a:gd name="T54" fmla="*/ 0 w 276"/>
              <a:gd name="T55" fmla="*/ 495 h 660"/>
              <a:gd name="T56" fmla="*/ 6 w 276"/>
              <a:gd name="T57" fmla="*/ 534 h 660"/>
              <a:gd name="T58" fmla="*/ 15 w 276"/>
              <a:gd name="T59" fmla="*/ 612 h 660"/>
              <a:gd name="T60" fmla="*/ 36 w 276"/>
              <a:gd name="T61" fmla="*/ 648 h 660"/>
              <a:gd name="T62" fmla="*/ 81 w 276"/>
              <a:gd name="T63" fmla="*/ 648 h 660"/>
              <a:gd name="T64" fmla="*/ 126 w 276"/>
              <a:gd name="T65" fmla="*/ 645 h 66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76"/>
              <a:gd name="T100" fmla="*/ 0 h 660"/>
              <a:gd name="T101" fmla="*/ 276 w 276"/>
              <a:gd name="T102" fmla="*/ 660 h 66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76" h="660">
                <a:moveTo>
                  <a:pt x="126" y="645"/>
                </a:moveTo>
                <a:lnTo>
                  <a:pt x="162" y="642"/>
                </a:lnTo>
                <a:lnTo>
                  <a:pt x="192" y="645"/>
                </a:lnTo>
                <a:lnTo>
                  <a:pt x="213" y="660"/>
                </a:lnTo>
                <a:lnTo>
                  <a:pt x="222" y="642"/>
                </a:lnTo>
                <a:lnTo>
                  <a:pt x="246" y="639"/>
                </a:lnTo>
                <a:lnTo>
                  <a:pt x="252" y="606"/>
                </a:lnTo>
                <a:lnTo>
                  <a:pt x="273" y="591"/>
                </a:lnTo>
                <a:lnTo>
                  <a:pt x="270" y="564"/>
                </a:lnTo>
                <a:lnTo>
                  <a:pt x="273" y="543"/>
                </a:lnTo>
                <a:lnTo>
                  <a:pt x="276" y="522"/>
                </a:lnTo>
                <a:lnTo>
                  <a:pt x="270" y="483"/>
                </a:lnTo>
                <a:lnTo>
                  <a:pt x="270" y="465"/>
                </a:lnTo>
                <a:lnTo>
                  <a:pt x="258" y="441"/>
                </a:lnTo>
                <a:lnTo>
                  <a:pt x="258" y="423"/>
                </a:lnTo>
                <a:lnTo>
                  <a:pt x="246" y="405"/>
                </a:lnTo>
                <a:lnTo>
                  <a:pt x="264" y="390"/>
                </a:lnTo>
                <a:lnTo>
                  <a:pt x="273" y="366"/>
                </a:lnTo>
                <a:lnTo>
                  <a:pt x="273" y="336"/>
                </a:lnTo>
                <a:lnTo>
                  <a:pt x="273" y="309"/>
                </a:lnTo>
                <a:lnTo>
                  <a:pt x="267" y="288"/>
                </a:lnTo>
                <a:lnTo>
                  <a:pt x="273" y="270"/>
                </a:lnTo>
                <a:lnTo>
                  <a:pt x="255" y="261"/>
                </a:lnTo>
                <a:lnTo>
                  <a:pt x="258" y="234"/>
                </a:lnTo>
                <a:lnTo>
                  <a:pt x="261" y="213"/>
                </a:lnTo>
                <a:lnTo>
                  <a:pt x="228" y="201"/>
                </a:lnTo>
                <a:lnTo>
                  <a:pt x="210" y="186"/>
                </a:lnTo>
                <a:lnTo>
                  <a:pt x="219" y="144"/>
                </a:lnTo>
                <a:lnTo>
                  <a:pt x="213" y="117"/>
                </a:lnTo>
                <a:lnTo>
                  <a:pt x="201" y="93"/>
                </a:lnTo>
                <a:lnTo>
                  <a:pt x="207" y="75"/>
                </a:lnTo>
                <a:lnTo>
                  <a:pt x="201" y="51"/>
                </a:lnTo>
                <a:lnTo>
                  <a:pt x="168" y="42"/>
                </a:lnTo>
                <a:lnTo>
                  <a:pt x="153" y="15"/>
                </a:lnTo>
                <a:lnTo>
                  <a:pt x="141" y="0"/>
                </a:lnTo>
                <a:lnTo>
                  <a:pt x="123" y="15"/>
                </a:lnTo>
                <a:lnTo>
                  <a:pt x="117" y="42"/>
                </a:lnTo>
                <a:lnTo>
                  <a:pt x="117" y="78"/>
                </a:lnTo>
                <a:lnTo>
                  <a:pt x="93" y="90"/>
                </a:lnTo>
                <a:lnTo>
                  <a:pt x="102" y="114"/>
                </a:lnTo>
                <a:lnTo>
                  <a:pt x="78" y="120"/>
                </a:lnTo>
                <a:lnTo>
                  <a:pt x="81" y="150"/>
                </a:lnTo>
                <a:lnTo>
                  <a:pt x="69" y="171"/>
                </a:lnTo>
                <a:lnTo>
                  <a:pt x="60" y="204"/>
                </a:lnTo>
                <a:lnTo>
                  <a:pt x="45" y="231"/>
                </a:lnTo>
                <a:lnTo>
                  <a:pt x="33" y="249"/>
                </a:lnTo>
                <a:lnTo>
                  <a:pt x="51" y="294"/>
                </a:lnTo>
                <a:lnTo>
                  <a:pt x="30" y="318"/>
                </a:lnTo>
                <a:lnTo>
                  <a:pt x="27" y="348"/>
                </a:lnTo>
                <a:lnTo>
                  <a:pt x="27" y="378"/>
                </a:lnTo>
                <a:lnTo>
                  <a:pt x="30" y="408"/>
                </a:lnTo>
                <a:lnTo>
                  <a:pt x="36" y="426"/>
                </a:lnTo>
                <a:lnTo>
                  <a:pt x="57" y="435"/>
                </a:lnTo>
                <a:lnTo>
                  <a:pt x="33" y="447"/>
                </a:lnTo>
                <a:lnTo>
                  <a:pt x="15" y="462"/>
                </a:lnTo>
                <a:lnTo>
                  <a:pt x="0" y="495"/>
                </a:lnTo>
                <a:lnTo>
                  <a:pt x="6" y="516"/>
                </a:lnTo>
                <a:lnTo>
                  <a:pt x="6" y="534"/>
                </a:lnTo>
                <a:lnTo>
                  <a:pt x="18" y="582"/>
                </a:lnTo>
                <a:lnTo>
                  <a:pt x="15" y="612"/>
                </a:lnTo>
                <a:lnTo>
                  <a:pt x="18" y="633"/>
                </a:lnTo>
                <a:lnTo>
                  <a:pt x="36" y="648"/>
                </a:lnTo>
                <a:lnTo>
                  <a:pt x="60" y="633"/>
                </a:lnTo>
                <a:lnTo>
                  <a:pt x="81" y="648"/>
                </a:lnTo>
                <a:lnTo>
                  <a:pt x="108" y="645"/>
                </a:lnTo>
                <a:lnTo>
                  <a:pt x="126" y="645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Line 51"/>
          <p:cNvSpPr>
            <a:spLocks noChangeAspect="1" noChangeShapeType="1"/>
          </p:cNvSpPr>
          <p:nvPr/>
        </p:nvSpPr>
        <p:spPr bwMode="auto">
          <a:xfrm>
            <a:off x="6645275" y="5075238"/>
            <a:ext cx="0" cy="57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Line 53"/>
          <p:cNvSpPr>
            <a:spLocks noChangeAspect="1" noChangeShapeType="1"/>
          </p:cNvSpPr>
          <p:nvPr/>
        </p:nvSpPr>
        <p:spPr bwMode="auto">
          <a:xfrm>
            <a:off x="7608888" y="5062538"/>
            <a:ext cx="0" cy="87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Freeform 54"/>
          <p:cNvSpPr>
            <a:spLocks noChangeAspect="1"/>
          </p:cNvSpPr>
          <p:nvPr/>
        </p:nvSpPr>
        <p:spPr bwMode="auto">
          <a:xfrm>
            <a:off x="7510463" y="4826000"/>
            <a:ext cx="182562" cy="238125"/>
          </a:xfrm>
          <a:custGeom>
            <a:avLst/>
            <a:gdLst>
              <a:gd name="T0" fmla="*/ 228 w 301"/>
              <a:gd name="T1" fmla="*/ 31 h 392"/>
              <a:gd name="T2" fmla="*/ 210 w 301"/>
              <a:gd name="T3" fmla="*/ 24 h 392"/>
              <a:gd name="T4" fmla="*/ 182 w 301"/>
              <a:gd name="T5" fmla="*/ 7 h 392"/>
              <a:gd name="T6" fmla="*/ 168 w 301"/>
              <a:gd name="T7" fmla="*/ 2 h 392"/>
              <a:gd name="T8" fmla="*/ 152 w 301"/>
              <a:gd name="T9" fmla="*/ 0 h 392"/>
              <a:gd name="T10" fmla="*/ 136 w 301"/>
              <a:gd name="T11" fmla="*/ 2 h 392"/>
              <a:gd name="T12" fmla="*/ 129 w 301"/>
              <a:gd name="T13" fmla="*/ 11 h 392"/>
              <a:gd name="T14" fmla="*/ 114 w 301"/>
              <a:gd name="T15" fmla="*/ 20 h 392"/>
              <a:gd name="T16" fmla="*/ 99 w 301"/>
              <a:gd name="T17" fmla="*/ 25 h 392"/>
              <a:gd name="T18" fmla="*/ 90 w 301"/>
              <a:gd name="T19" fmla="*/ 24 h 392"/>
              <a:gd name="T20" fmla="*/ 77 w 301"/>
              <a:gd name="T21" fmla="*/ 30 h 392"/>
              <a:gd name="T22" fmla="*/ 62 w 301"/>
              <a:gd name="T23" fmla="*/ 37 h 392"/>
              <a:gd name="T24" fmla="*/ 49 w 301"/>
              <a:gd name="T25" fmla="*/ 47 h 392"/>
              <a:gd name="T26" fmla="*/ 50 w 301"/>
              <a:gd name="T27" fmla="*/ 62 h 392"/>
              <a:gd name="T28" fmla="*/ 45 w 301"/>
              <a:gd name="T29" fmla="*/ 69 h 392"/>
              <a:gd name="T30" fmla="*/ 39 w 301"/>
              <a:gd name="T31" fmla="*/ 81 h 392"/>
              <a:gd name="T32" fmla="*/ 35 w 301"/>
              <a:gd name="T33" fmla="*/ 102 h 392"/>
              <a:gd name="T34" fmla="*/ 24 w 301"/>
              <a:gd name="T35" fmla="*/ 117 h 392"/>
              <a:gd name="T36" fmla="*/ 13 w 301"/>
              <a:gd name="T37" fmla="*/ 129 h 392"/>
              <a:gd name="T38" fmla="*/ 5 w 301"/>
              <a:gd name="T39" fmla="*/ 142 h 392"/>
              <a:gd name="T40" fmla="*/ 2 w 301"/>
              <a:gd name="T41" fmla="*/ 157 h 392"/>
              <a:gd name="T42" fmla="*/ 2 w 301"/>
              <a:gd name="T43" fmla="*/ 173 h 392"/>
              <a:gd name="T44" fmla="*/ 6 w 301"/>
              <a:gd name="T45" fmla="*/ 189 h 392"/>
              <a:gd name="T46" fmla="*/ 11 w 301"/>
              <a:gd name="T47" fmla="*/ 206 h 392"/>
              <a:gd name="T48" fmla="*/ 11 w 301"/>
              <a:gd name="T49" fmla="*/ 220 h 392"/>
              <a:gd name="T50" fmla="*/ 5 w 301"/>
              <a:gd name="T51" fmla="*/ 235 h 392"/>
              <a:gd name="T52" fmla="*/ 0 w 301"/>
              <a:gd name="T53" fmla="*/ 252 h 392"/>
              <a:gd name="T54" fmla="*/ 8 w 301"/>
              <a:gd name="T55" fmla="*/ 266 h 392"/>
              <a:gd name="T56" fmla="*/ 17 w 301"/>
              <a:gd name="T57" fmla="*/ 275 h 392"/>
              <a:gd name="T58" fmla="*/ 21 w 301"/>
              <a:gd name="T59" fmla="*/ 289 h 392"/>
              <a:gd name="T60" fmla="*/ 19 w 301"/>
              <a:gd name="T61" fmla="*/ 309 h 392"/>
              <a:gd name="T62" fmla="*/ 34 w 301"/>
              <a:gd name="T63" fmla="*/ 326 h 392"/>
              <a:gd name="T64" fmla="*/ 48 w 301"/>
              <a:gd name="T65" fmla="*/ 337 h 392"/>
              <a:gd name="T66" fmla="*/ 62 w 301"/>
              <a:gd name="T67" fmla="*/ 346 h 392"/>
              <a:gd name="T68" fmla="*/ 78 w 301"/>
              <a:gd name="T69" fmla="*/ 359 h 392"/>
              <a:gd name="T70" fmla="*/ 96 w 301"/>
              <a:gd name="T71" fmla="*/ 361 h 392"/>
              <a:gd name="T72" fmla="*/ 110 w 301"/>
              <a:gd name="T73" fmla="*/ 369 h 392"/>
              <a:gd name="T74" fmla="*/ 116 w 301"/>
              <a:gd name="T75" fmla="*/ 387 h 392"/>
              <a:gd name="T76" fmla="*/ 139 w 301"/>
              <a:gd name="T77" fmla="*/ 390 h 392"/>
              <a:gd name="T78" fmla="*/ 168 w 301"/>
              <a:gd name="T79" fmla="*/ 386 h 392"/>
              <a:gd name="T80" fmla="*/ 195 w 301"/>
              <a:gd name="T81" fmla="*/ 381 h 392"/>
              <a:gd name="T82" fmla="*/ 202 w 301"/>
              <a:gd name="T83" fmla="*/ 387 h 392"/>
              <a:gd name="T84" fmla="*/ 211 w 301"/>
              <a:gd name="T85" fmla="*/ 373 h 392"/>
              <a:gd name="T86" fmla="*/ 226 w 301"/>
              <a:gd name="T87" fmla="*/ 360 h 392"/>
              <a:gd name="T88" fmla="*/ 250 w 301"/>
              <a:gd name="T89" fmla="*/ 352 h 392"/>
              <a:gd name="T90" fmla="*/ 264 w 301"/>
              <a:gd name="T91" fmla="*/ 322 h 392"/>
              <a:gd name="T92" fmla="*/ 275 w 301"/>
              <a:gd name="T93" fmla="*/ 293 h 392"/>
              <a:gd name="T94" fmla="*/ 283 w 301"/>
              <a:gd name="T95" fmla="*/ 270 h 392"/>
              <a:gd name="T96" fmla="*/ 283 w 301"/>
              <a:gd name="T97" fmla="*/ 259 h 392"/>
              <a:gd name="T98" fmla="*/ 291 w 301"/>
              <a:gd name="T99" fmla="*/ 241 h 392"/>
              <a:gd name="T100" fmla="*/ 298 w 301"/>
              <a:gd name="T101" fmla="*/ 220 h 392"/>
              <a:gd name="T102" fmla="*/ 299 w 301"/>
              <a:gd name="T103" fmla="*/ 197 h 392"/>
              <a:gd name="T104" fmla="*/ 299 w 301"/>
              <a:gd name="T105" fmla="*/ 151 h 392"/>
              <a:gd name="T106" fmla="*/ 291 w 301"/>
              <a:gd name="T107" fmla="*/ 128 h 392"/>
              <a:gd name="T108" fmla="*/ 280 w 301"/>
              <a:gd name="T109" fmla="*/ 121 h 392"/>
              <a:gd name="T110" fmla="*/ 279 w 301"/>
              <a:gd name="T111" fmla="*/ 115 h 392"/>
              <a:gd name="T112" fmla="*/ 272 w 301"/>
              <a:gd name="T113" fmla="*/ 99 h 392"/>
              <a:gd name="T114" fmla="*/ 267 w 301"/>
              <a:gd name="T115" fmla="*/ 82 h 392"/>
              <a:gd name="T116" fmla="*/ 264 w 301"/>
              <a:gd name="T117" fmla="*/ 67 h 392"/>
              <a:gd name="T118" fmla="*/ 252 w 301"/>
              <a:gd name="T119" fmla="*/ 66 h 392"/>
              <a:gd name="T120" fmla="*/ 244 w 301"/>
              <a:gd name="T121" fmla="*/ 54 h 392"/>
              <a:gd name="T122" fmla="*/ 241 w 301"/>
              <a:gd name="T123" fmla="*/ 36 h 392"/>
              <a:gd name="T124" fmla="*/ 236 w 301"/>
              <a:gd name="T125" fmla="*/ 27 h 39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01"/>
              <a:gd name="T190" fmla="*/ 0 h 392"/>
              <a:gd name="T191" fmla="*/ 301 w 301"/>
              <a:gd name="T192" fmla="*/ 392 h 39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01" h="392">
                <a:moveTo>
                  <a:pt x="235" y="27"/>
                </a:moveTo>
                <a:lnTo>
                  <a:pt x="233" y="28"/>
                </a:lnTo>
                <a:lnTo>
                  <a:pt x="231" y="29"/>
                </a:lnTo>
                <a:lnTo>
                  <a:pt x="229" y="30"/>
                </a:lnTo>
                <a:lnTo>
                  <a:pt x="228" y="31"/>
                </a:lnTo>
                <a:lnTo>
                  <a:pt x="225" y="31"/>
                </a:lnTo>
                <a:lnTo>
                  <a:pt x="223" y="31"/>
                </a:lnTo>
                <a:lnTo>
                  <a:pt x="221" y="30"/>
                </a:lnTo>
                <a:lnTo>
                  <a:pt x="216" y="27"/>
                </a:lnTo>
                <a:lnTo>
                  <a:pt x="210" y="24"/>
                </a:lnTo>
                <a:lnTo>
                  <a:pt x="205" y="21"/>
                </a:lnTo>
                <a:lnTo>
                  <a:pt x="199" y="17"/>
                </a:lnTo>
                <a:lnTo>
                  <a:pt x="193" y="13"/>
                </a:lnTo>
                <a:lnTo>
                  <a:pt x="188" y="10"/>
                </a:lnTo>
                <a:lnTo>
                  <a:pt x="182" y="7"/>
                </a:lnTo>
                <a:lnTo>
                  <a:pt x="179" y="6"/>
                </a:lnTo>
                <a:lnTo>
                  <a:pt x="177" y="5"/>
                </a:lnTo>
                <a:lnTo>
                  <a:pt x="174" y="4"/>
                </a:lnTo>
                <a:lnTo>
                  <a:pt x="171" y="3"/>
                </a:lnTo>
                <a:lnTo>
                  <a:pt x="168" y="2"/>
                </a:lnTo>
                <a:lnTo>
                  <a:pt x="165" y="2"/>
                </a:lnTo>
                <a:lnTo>
                  <a:pt x="162" y="1"/>
                </a:lnTo>
                <a:lnTo>
                  <a:pt x="159" y="1"/>
                </a:lnTo>
                <a:lnTo>
                  <a:pt x="155" y="0"/>
                </a:lnTo>
                <a:lnTo>
                  <a:pt x="152" y="0"/>
                </a:lnTo>
                <a:lnTo>
                  <a:pt x="148" y="0"/>
                </a:lnTo>
                <a:lnTo>
                  <a:pt x="145" y="0"/>
                </a:lnTo>
                <a:lnTo>
                  <a:pt x="141" y="0"/>
                </a:lnTo>
                <a:lnTo>
                  <a:pt x="138" y="1"/>
                </a:lnTo>
                <a:lnTo>
                  <a:pt x="136" y="2"/>
                </a:lnTo>
                <a:lnTo>
                  <a:pt x="135" y="4"/>
                </a:lnTo>
                <a:lnTo>
                  <a:pt x="133" y="6"/>
                </a:lnTo>
                <a:lnTo>
                  <a:pt x="132" y="7"/>
                </a:lnTo>
                <a:lnTo>
                  <a:pt x="130" y="10"/>
                </a:lnTo>
                <a:lnTo>
                  <a:pt x="129" y="11"/>
                </a:lnTo>
                <a:lnTo>
                  <a:pt x="127" y="13"/>
                </a:lnTo>
                <a:lnTo>
                  <a:pt x="124" y="15"/>
                </a:lnTo>
                <a:lnTo>
                  <a:pt x="120" y="17"/>
                </a:lnTo>
                <a:lnTo>
                  <a:pt x="117" y="18"/>
                </a:lnTo>
                <a:lnTo>
                  <a:pt x="114" y="20"/>
                </a:lnTo>
                <a:lnTo>
                  <a:pt x="110" y="22"/>
                </a:lnTo>
                <a:lnTo>
                  <a:pt x="106" y="23"/>
                </a:lnTo>
                <a:lnTo>
                  <a:pt x="103" y="24"/>
                </a:lnTo>
                <a:lnTo>
                  <a:pt x="101" y="25"/>
                </a:lnTo>
                <a:lnTo>
                  <a:pt x="99" y="25"/>
                </a:lnTo>
                <a:lnTo>
                  <a:pt x="97" y="24"/>
                </a:lnTo>
                <a:lnTo>
                  <a:pt x="95" y="24"/>
                </a:lnTo>
                <a:lnTo>
                  <a:pt x="93" y="24"/>
                </a:lnTo>
                <a:lnTo>
                  <a:pt x="91" y="24"/>
                </a:lnTo>
                <a:lnTo>
                  <a:pt x="90" y="24"/>
                </a:lnTo>
                <a:lnTo>
                  <a:pt x="87" y="25"/>
                </a:lnTo>
                <a:lnTo>
                  <a:pt x="84" y="26"/>
                </a:lnTo>
                <a:lnTo>
                  <a:pt x="82" y="27"/>
                </a:lnTo>
                <a:lnTo>
                  <a:pt x="79" y="29"/>
                </a:lnTo>
                <a:lnTo>
                  <a:pt x="77" y="30"/>
                </a:lnTo>
                <a:lnTo>
                  <a:pt x="75" y="32"/>
                </a:lnTo>
                <a:lnTo>
                  <a:pt x="72" y="33"/>
                </a:lnTo>
                <a:lnTo>
                  <a:pt x="69" y="34"/>
                </a:lnTo>
                <a:lnTo>
                  <a:pt x="65" y="35"/>
                </a:lnTo>
                <a:lnTo>
                  <a:pt x="62" y="37"/>
                </a:lnTo>
                <a:lnTo>
                  <a:pt x="58" y="38"/>
                </a:lnTo>
                <a:lnTo>
                  <a:pt x="55" y="39"/>
                </a:lnTo>
                <a:lnTo>
                  <a:pt x="52" y="42"/>
                </a:lnTo>
                <a:lnTo>
                  <a:pt x="50" y="44"/>
                </a:lnTo>
                <a:lnTo>
                  <a:pt x="49" y="47"/>
                </a:lnTo>
                <a:lnTo>
                  <a:pt x="49" y="50"/>
                </a:lnTo>
                <a:lnTo>
                  <a:pt x="49" y="52"/>
                </a:lnTo>
                <a:lnTo>
                  <a:pt x="50" y="55"/>
                </a:lnTo>
                <a:lnTo>
                  <a:pt x="50" y="59"/>
                </a:lnTo>
                <a:lnTo>
                  <a:pt x="50" y="62"/>
                </a:lnTo>
                <a:lnTo>
                  <a:pt x="50" y="65"/>
                </a:lnTo>
                <a:lnTo>
                  <a:pt x="49" y="66"/>
                </a:lnTo>
                <a:lnTo>
                  <a:pt x="48" y="67"/>
                </a:lnTo>
                <a:lnTo>
                  <a:pt x="47" y="68"/>
                </a:lnTo>
                <a:lnTo>
                  <a:pt x="45" y="69"/>
                </a:lnTo>
                <a:lnTo>
                  <a:pt x="44" y="70"/>
                </a:lnTo>
                <a:lnTo>
                  <a:pt x="42" y="72"/>
                </a:lnTo>
                <a:lnTo>
                  <a:pt x="41" y="73"/>
                </a:lnTo>
                <a:lnTo>
                  <a:pt x="40" y="77"/>
                </a:lnTo>
                <a:lnTo>
                  <a:pt x="39" y="81"/>
                </a:lnTo>
                <a:lnTo>
                  <a:pt x="38" y="85"/>
                </a:lnTo>
                <a:lnTo>
                  <a:pt x="38" y="90"/>
                </a:lnTo>
                <a:lnTo>
                  <a:pt x="37" y="94"/>
                </a:lnTo>
                <a:lnTo>
                  <a:pt x="36" y="98"/>
                </a:lnTo>
                <a:lnTo>
                  <a:pt x="35" y="102"/>
                </a:lnTo>
                <a:lnTo>
                  <a:pt x="33" y="105"/>
                </a:lnTo>
                <a:lnTo>
                  <a:pt x="31" y="108"/>
                </a:lnTo>
                <a:lnTo>
                  <a:pt x="29" y="111"/>
                </a:lnTo>
                <a:lnTo>
                  <a:pt x="26" y="114"/>
                </a:lnTo>
                <a:lnTo>
                  <a:pt x="24" y="117"/>
                </a:lnTo>
                <a:lnTo>
                  <a:pt x="21" y="119"/>
                </a:lnTo>
                <a:lnTo>
                  <a:pt x="19" y="122"/>
                </a:lnTo>
                <a:lnTo>
                  <a:pt x="17" y="125"/>
                </a:lnTo>
                <a:lnTo>
                  <a:pt x="15" y="127"/>
                </a:lnTo>
                <a:lnTo>
                  <a:pt x="13" y="129"/>
                </a:lnTo>
                <a:lnTo>
                  <a:pt x="11" y="131"/>
                </a:lnTo>
                <a:lnTo>
                  <a:pt x="9" y="134"/>
                </a:lnTo>
                <a:lnTo>
                  <a:pt x="8" y="136"/>
                </a:lnTo>
                <a:lnTo>
                  <a:pt x="6" y="139"/>
                </a:lnTo>
                <a:lnTo>
                  <a:pt x="5" y="142"/>
                </a:lnTo>
                <a:lnTo>
                  <a:pt x="4" y="145"/>
                </a:lnTo>
                <a:lnTo>
                  <a:pt x="3" y="147"/>
                </a:lnTo>
                <a:lnTo>
                  <a:pt x="3" y="151"/>
                </a:lnTo>
                <a:lnTo>
                  <a:pt x="2" y="153"/>
                </a:lnTo>
                <a:lnTo>
                  <a:pt x="2" y="157"/>
                </a:lnTo>
                <a:lnTo>
                  <a:pt x="1" y="159"/>
                </a:lnTo>
                <a:lnTo>
                  <a:pt x="1" y="163"/>
                </a:lnTo>
                <a:lnTo>
                  <a:pt x="1" y="166"/>
                </a:lnTo>
                <a:lnTo>
                  <a:pt x="2" y="169"/>
                </a:lnTo>
                <a:lnTo>
                  <a:pt x="2" y="173"/>
                </a:lnTo>
                <a:lnTo>
                  <a:pt x="3" y="176"/>
                </a:lnTo>
                <a:lnTo>
                  <a:pt x="3" y="179"/>
                </a:lnTo>
                <a:lnTo>
                  <a:pt x="4" y="183"/>
                </a:lnTo>
                <a:lnTo>
                  <a:pt x="4" y="186"/>
                </a:lnTo>
                <a:lnTo>
                  <a:pt x="6" y="189"/>
                </a:lnTo>
                <a:lnTo>
                  <a:pt x="7" y="192"/>
                </a:lnTo>
                <a:lnTo>
                  <a:pt x="8" y="196"/>
                </a:lnTo>
                <a:lnTo>
                  <a:pt x="9" y="199"/>
                </a:lnTo>
                <a:lnTo>
                  <a:pt x="10" y="202"/>
                </a:lnTo>
                <a:lnTo>
                  <a:pt x="11" y="206"/>
                </a:lnTo>
                <a:lnTo>
                  <a:pt x="11" y="208"/>
                </a:lnTo>
                <a:lnTo>
                  <a:pt x="11" y="211"/>
                </a:lnTo>
                <a:lnTo>
                  <a:pt x="11" y="214"/>
                </a:lnTo>
                <a:lnTo>
                  <a:pt x="11" y="217"/>
                </a:lnTo>
                <a:lnTo>
                  <a:pt x="11" y="220"/>
                </a:lnTo>
                <a:lnTo>
                  <a:pt x="11" y="223"/>
                </a:lnTo>
                <a:lnTo>
                  <a:pt x="11" y="226"/>
                </a:lnTo>
                <a:lnTo>
                  <a:pt x="9" y="229"/>
                </a:lnTo>
                <a:lnTo>
                  <a:pt x="7" y="232"/>
                </a:lnTo>
                <a:lnTo>
                  <a:pt x="5" y="235"/>
                </a:lnTo>
                <a:lnTo>
                  <a:pt x="3" y="239"/>
                </a:lnTo>
                <a:lnTo>
                  <a:pt x="1" y="242"/>
                </a:lnTo>
                <a:lnTo>
                  <a:pt x="0" y="245"/>
                </a:lnTo>
                <a:lnTo>
                  <a:pt x="0" y="249"/>
                </a:lnTo>
                <a:lnTo>
                  <a:pt x="0" y="252"/>
                </a:lnTo>
                <a:lnTo>
                  <a:pt x="1" y="255"/>
                </a:lnTo>
                <a:lnTo>
                  <a:pt x="2" y="258"/>
                </a:lnTo>
                <a:lnTo>
                  <a:pt x="4" y="261"/>
                </a:lnTo>
                <a:lnTo>
                  <a:pt x="6" y="264"/>
                </a:lnTo>
                <a:lnTo>
                  <a:pt x="8" y="266"/>
                </a:lnTo>
                <a:lnTo>
                  <a:pt x="11" y="269"/>
                </a:lnTo>
                <a:lnTo>
                  <a:pt x="12" y="271"/>
                </a:lnTo>
                <a:lnTo>
                  <a:pt x="14" y="272"/>
                </a:lnTo>
                <a:lnTo>
                  <a:pt x="16" y="273"/>
                </a:lnTo>
                <a:lnTo>
                  <a:pt x="17" y="275"/>
                </a:lnTo>
                <a:lnTo>
                  <a:pt x="19" y="276"/>
                </a:lnTo>
                <a:lnTo>
                  <a:pt x="21" y="278"/>
                </a:lnTo>
                <a:lnTo>
                  <a:pt x="21" y="280"/>
                </a:lnTo>
                <a:lnTo>
                  <a:pt x="22" y="284"/>
                </a:lnTo>
                <a:lnTo>
                  <a:pt x="21" y="289"/>
                </a:lnTo>
                <a:lnTo>
                  <a:pt x="20" y="293"/>
                </a:lnTo>
                <a:lnTo>
                  <a:pt x="19" y="297"/>
                </a:lnTo>
                <a:lnTo>
                  <a:pt x="19" y="301"/>
                </a:lnTo>
                <a:lnTo>
                  <a:pt x="18" y="305"/>
                </a:lnTo>
                <a:lnTo>
                  <a:pt x="19" y="309"/>
                </a:lnTo>
                <a:lnTo>
                  <a:pt x="21" y="314"/>
                </a:lnTo>
                <a:lnTo>
                  <a:pt x="24" y="317"/>
                </a:lnTo>
                <a:lnTo>
                  <a:pt x="27" y="321"/>
                </a:lnTo>
                <a:lnTo>
                  <a:pt x="30" y="324"/>
                </a:lnTo>
                <a:lnTo>
                  <a:pt x="34" y="326"/>
                </a:lnTo>
                <a:lnTo>
                  <a:pt x="38" y="329"/>
                </a:lnTo>
                <a:lnTo>
                  <a:pt x="41" y="332"/>
                </a:lnTo>
                <a:lnTo>
                  <a:pt x="44" y="334"/>
                </a:lnTo>
                <a:lnTo>
                  <a:pt x="46" y="336"/>
                </a:lnTo>
                <a:lnTo>
                  <a:pt x="48" y="337"/>
                </a:lnTo>
                <a:lnTo>
                  <a:pt x="51" y="339"/>
                </a:lnTo>
                <a:lnTo>
                  <a:pt x="54" y="340"/>
                </a:lnTo>
                <a:lnTo>
                  <a:pt x="56" y="342"/>
                </a:lnTo>
                <a:lnTo>
                  <a:pt x="59" y="344"/>
                </a:lnTo>
                <a:lnTo>
                  <a:pt x="62" y="346"/>
                </a:lnTo>
                <a:lnTo>
                  <a:pt x="65" y="349"/>
                </a:lnTo>
                <a:lnTo>
                  <a:pt x="68" y="352"/>
                </a:lnTo>
                <a:lnTo>
                  <a:pt x="71" y="354"/>
                </a:lnTo>
                <a:lnTo>
                  <a:pt x="74" y="357"/>
                </a:lnTo>
                <a:lnTo>
                  <a:pt x="78" y="359"/>
                </a:lnTo>
                <a:lnTo>
                  <a:pt x="81" y="361"/>
                </a:lnTo>
                <a:lnTo>
                  <a:pt x="84" y="362"/>
                </a:lnTo>
                <a:lnTo>
                  <a:pt x="88" y="362"/>
                </a:lnTo>
                <a:lnTo>
                  <a:pt x="92" y="362"/>
                </a:lnTo>
                <a:lnTo>
                  <a:pt x="96" y="361"/>
                </a:lnTo>
                <a:lnTo>
                  <a:pt x="100" y="361"/>
                </a:lnTo>
                <a:lnTo>
                  <a:pt x="104" y="362"/>
                </a:lnTo>
                <a:lnTo>
                  <a:pt x="107" y="364"/>
                </a:lnTo>
                <a:lnTo>
                  <a:pt x="109" y="366"/>
                </a:lnTo>
                <a:lnTo>
                  <a:pt x="110" y="369"/>
                </a:lnTo>
                <a:lnTo>
                  <a:pt x="111" y="374"/>
                </a:lnTo>
                <a:lnTo>
                  <a:pt x="112" y="378"/>
                </a:lnTo>
                <a:lnTo>
                  <a:pt x="113" y="381"/>
                </a:lnTo>
                <a:lnTo>
                  <a:pt x="114" y="385"/>
                </a:lnTo>
                <a:lnTo>
                  <a:pt x="116" y="387"/>
                </a:lnTo>
                <a:lnTo>
                  <a:pt x="120" y="389"/>
                </a:lnTo>
                <a:lnTo>
                  <a:pt x="125" y="390"/>
                </a:lnTo>
                <a:lnTo>
                  <a:pt x="130" y="391"/>
                </a:lnTo>
                <a:lnTo>
                  <a:pt x="135" y="391"/>
                </a:lnTo>
                <a:lnTo>
                  <a:pt x="139" y="390"/>
                </a:lnTo>
                <a:lnTo>
                  <a:pt x="144" y="390"/>
                </a:lnTo>
                <a:lnTo>
                  <a:pt x="149" y="390"/>
                </a:lnTo>
                <a:lnTo>
                  <a:pt x="155" y="389"/>
                </a:lnTo>
                <a:lnTo>
                  <a:pt x="162" y="388"/>
                </a:lnTo>
                <a:lnTo>
                  <a:pt x="168" y="386"/>
                </a:lnTo>
                <a:lnTo>
                  <a:pt x="174" y="385"/>
                </a:lnTo>
                <a:lnTo>
                  <a:pt x="180" y="383"/>
                </a:lnTo>
                <a:lnTo>
                  <a:pt x="187" y="382"/>
                </a:lnTo>
                <a:lnTo>
                  <a:pt x="193" y="381"/>
                </a:lnTo>
                <a:lnTo>
                  <a:pt x="195" y="381"/>
                </a:lnTo>
                <a:lnTo>
                  <a:pt x="196" y="383"/>
                </a:lnTo>
                <a:lnTo>
                  <a:pt x="198" y="384"/>
                </a:lnTo>
                <a:lnTo>
                  <a:pt x="200" y="385"/>
                </a:lnTo>
                <a:lnTo>
                  <a:pt x="201" y="387"/>
                </a:lnTo>
                <a:lnTo>
                  <a:pt x="202" y="387"/>
                </a:lnTo>
                <a:lnTo>
                  <a:pt x="204" y="387"/>
                </a:lnTo>
                <a:lnTo>
                  <a:pt x="207" y="384"/>
                </a:lnTo>
                <a:lnTo>
                  <a:pt x="208" y="381"/>
                </a:lnTo>
                <a:lnTo>
                  <a:pt x="210" y="377"/>
                </a:lnTo>
                <a:lnTo>
                  <a:pt x="211" y="373"/>
                </a:lnTo>
                <a:lnTo>
                  <a:pt x="213" y="370"/>
                </a:lnTo>
                <a:lnTo>
                  <a:pt x="215" y="366"/>
                </a:lnTo>
                <a:lnTo>
                  <a:pt x="217" y="364"/>
                </a:lnTo>
                <a:lnTo>
                  <a:pt x="222" y="361"/>
                </a:lnTo>
                <a:lnTo>
                  <a:pt x="226" y="360"/>
                </a:lnTo>
                <a:lnTo>
                  <a:pt x="232" y="359"/>
                </a:lnTo>
                <a:lnTo>
                  <a:pt x="237" y="358"/>
                </a:lnTo>
                <a:lnTo>
                  <a:pt x="241" y="357"/>
                </a:lnTo>
                <a:lnTo>
                  <a:pt x="246" y="356"/>
                </a:lnTo>
                <a:lnTo>
                  <a:pt x="250" y="352"/>
                </a:lnTo>
                <a:lnTo>
                  <a:pt x="254" y="347"/>
                </a:lnTo>
                <a:lnTo>
                  <a:pt x="257" y="342"/>
                </a:lnTo>
                <a:lnTo>
                  <a:pt x="259" y="336"/>
                </a:lnTo>
                <a:lnTo>
                  <a:pt x="262" y="329"/>
                </a:lnTo>
                <a:lnTo>
                  <a:pt x="264" y="322"/>
                </a:lnTo>
                <a:lnTo>
                  <a:pt x="265" y="315"/>
                </a:lnTo>
                <a:lnTo>
                  <a:pt x="268" y="309"/>
                </a:lnTo>
                <a:lnTo>
                  <a:pt x="270" y="304"/>
                </a:lnTo>
                <a:lnTo>
                  <a:pt x="272" y="298"/>
                </a:lnTo>
                <a:lnTo>
                  <a:pt x="275" y="293"/>
                </a:lnTo>
                <a:lnTo>
                  <a:pt x="277" y="288"/>
                </a:lnTo>
                <a:lnTo>
                  <a:pt x="279" y="283"/>
                </a:lnTo>
                <a:lnTo>
                  <a:pt x="282" y="277"/>
                </a:lnTo>
                <a:lnTo>
                  <a:pt x="283" y="272"/>
                </a:lnTo>
                <a:lnTo>
                  <a:pt x="283" y="270"/>
                </a:lnTo>
                <a:lnTo>
                  <a:pt x="283" y="268"/>
                </a:lnTo>
                <a:lnTo>
                  <a:pt x="283" y="266"/>
                </a:lnTo>
                <a:lnTo>
                  <a:pt x="283" y="263"/>
                </a:lnTo>
                <a:lnTo>
                  <a:pt x="283" y="261"/>
                </a:lnTo>
                <a:lnTo>
                  <a:pt x="283" y="259"/>
                </a:lnTo>
                <a:lnTo>
                  <a:pt x="283" y="257"/>
                </a:lnTo>
                <a:lnTo>
                  <a:pt x="285" y="253"/>
                </a:lnTo>
                <a:lnTo>
                  <a:pt x="287" y="249"/>
                </a:lnTo>
                <a:lnTo>
                  <a:pt x="289" y="245"/>
                </a:lnTo>
                <a:lnTo>
                  <a:pt x="291" y="241"/>
                </a:lnTo>
                <a:lnTo>
                  <a:pt x="293" y="237"/>
                </a:lnTo>
                <a:lnTo>
                  <a:pt x="295" y="233"/>
                </a:lnTo>
                <a:lnTo>
                  <a:pt x="296" y="228"/>
                </a:lnTo>
                <a:lnTo>
                  <a:pt x="298" y="224"/>
                </a:lnTo>
                <a:lnTo>
                  <a:pt x="298" y="220"/>
                </a:lnTo>
                <a:lnTo>
                  <a:pt x="298" y="215"/>
                </a:lnTo>
                <a:lnTo>
                  <a:pt x="299" y="211"/>
                </a:lnTo>
                <a:lnTo>
                  <a:pt x="299" y="206"/>
                </a:lnTo>
                <a:lnTo>
                  <a:pt x="299" y="201"/>
                </a:lnTo>
                <a:lnTo>
                  <a:pt x="299" y="197"/>
                </a:lnTo>
                <a:lnTo>
                  <a:pt x="299" y="188"/>
                </a:lnTo>
                <a:lnTo>
                  <a:pt x="299" y="179"/>
                </a:lnTo>
                <a:lnTo>
                  <a:pt x="299" y="169"/>
                </a:lnTo>
                <a:lnTo>
                  <a:pt x="300" y="160"/>
                </a:lnTo>
                <a:lnTo>
                  <a:pt x="299" y="151"/>
                </a:lnTo>
                <a:lnTo>
                  <a:pt x="298" y="142"/>
                </a:lnTo>
                <a:lnTo>
                  <a:pt x="296" y="134"/>
                </a:lnTo>
                <a:lnTo>
                  <a:pt x="295" y="131"/>
                </a:lnTo>
                <a:lnTo>
                  <a:pt x="293" y="129"/>
                </a:lnTo>
                <a:lnTo>
                  <a:pt x="291" y="128"/>
                </a:lnTo>
                <a:lnTo>
                  <a:pt x="288" y="126"/>
                </a:lnTo>
                <a:lnTo>
                  <a:pt x="286" y="125"/>
                </a:lnTo>
                <a:lnTo>
                  <a:pt x="283" y="124"/>
                </a:lnTo>
                <a:lnTo>
                  <a:pt x="281" y="122"/>
                </a:lnTo>
                <a:lnTo>
                  <a:pt x="280" y="121"/>
                </a:lnTo>
                <a:lnTo>
                  <a:pt x="280" y="120"/>
                </a:lnTo>
                <a:lnTo>
                  <a:pt x="280" y="119"/>
                </a:lnTo>
                <a:lnTo>
                  <a:pt x="280" y="117"/>
                </a:lnTo>
                <a:lnTo>
                  <a:pt x="280" y="116"/>
                </a:lnTo>
                <a:lnTo>
                  <a:pt x="279" y="115"/>
                </a:lnTo>
                <a:lnTo>
                  <a:pt x="279" y="113"/>
                </a:lnTo>
                <a:lnTo>
                  <a:pt x="277" y="110"/>
                </a:lnTo>
                <a:lnTo>
                  <a:pt x="276" y="106"/>
                </a:lnTo>
                <a:lnTo>
                  <a:pt x="274" y="102"/>
                </a:lnTo>
                <a:lnTo>
                  <a:pt x="272" y="99"/>
                </a:lnTo>
                <a:lnTo>
                  <a:pt x="271" y="95"/>
                </a:lnTo>
                <a:lnTo>
                  <a:pt x="269" y="91"/>
                </a:lnTo>
                <a:lnTo>
                  <a:pt x="268" y="88"/>
                </a:lnTo>
                <a:lnTo>
                  <a:pt x="267" y="85"/>
                </a:lnTo>
                <a:lnTo>
                  <a:pt x="267" y="82"/>
                </a:lnTo>
                <a:lnTo>
                  <a:pt x="267" y="78"/>
                </a:lnTo>
                <a:lnTo>
                  <a:pt x="266" y="75"/>
                </a:lnTo>
                <a:lnTo>
                  <a:pt x="266" y="72"/>
                </a:lnTo>
                <a:lnTo>
                  <a:pt x="265" y="70"/>
                </a:lnTo>
                <a:lnTo>
                  <a:pt x="264" y="67"/>
                </a:lnTo>
                <a:lnTo>
                  <a:pt x="262" y="66"/>
                </a:lnTo>
                <a:lnTo>
                  <a:pt x="259" y="66"/>
                </a:lnTo>
                <a:lnTo>
                  <a:pt x="257" y="66"/>
                </a:lnTo>
                <a:lnTo>
                  <a:pt x="254" y="66"/>
                </a:lnTo>
                <a:lnTo>
                  <a:pt x="252" y="66"/>
                </a:lnTo>
                <a:lnTo>
                  <a:pt x="250" y="66"/>
                </a:lnTo>
                <a:lnTo>
                  <a:pt x="248" y="65"/>
                </a:lnTo>
                <a:lnTo>
                  <a:pt x="246" y="61"/>
                </a:lnTo>
                <a:lnTo>
                  <a:pt x="245" y="58"/>
                </a:lnTo>
                <a:lnTo>
                  <a:pt x="244" y="54"/>
                </a:lnTo>
                <a:lnTo>
                  <a:pt x="244" y="50"/>
                </a:lnTo>
                <a:lnTo>
                  <a:pt x="243" y="46"/>
                </a:lnTo>
                <a:lnTo>
                  <a:pt x="242" y="42"/>
                </a:lnTo>
                <a:lnTo>
                  <a:pt x="241" y="39"/>
                </a:lnTo>
                <a:lnTo>
                  <a:pt x="241" y="36"/>
                </a:lnTo>
                <a:lnTo>
                  <a:pt x="240" y="34"/>
                </a:lnTo>
                <a:lnTo>
                  <a:pt x="239" y="31"/>
                </a:lnTo>
                <a:lnTo>
                  <a:pt x="238" y="29"/>
                </a:lnTo>
                <a:lnTo>
                  <a:pt x="237" y="27"/>
                </a:lnTo>
                <a:lnTo>
                  <a:pt x="236" y="27"/>
                </a:lnTo>
                <a:lnTo>
                  <a:pt x="235" y="27"/>
                </a:lnTo>
              </a:path>
            </a:pathLst>
          </a:custGeom>
          <a:solidFill>
            <a:srgbClr val="C0C0C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040" name="Group 55"/>
          <p:cNvGrpSpPr>
            <a:grpSpLocks noChangeAspect="1"/>
          </p:cNvGrpSpPr>
          <p:nvPr/>
        </p:nvGrpSpPr>
        <p:grpSpPr bwMode="auto">
          <a:xfrm>
            <a:off x="7723188" y="4932363"/>
            <a:ext cx="831850" cy="207962"/>
            <a:chOff x="4868" y="2464"/>
            <a:chExt cx="704" cy="176"/>
          </a:xfrm>
        </p:grpSpPr>
        <p:grpSp>
          <p:nvGrpSpPr>
            <p:cNvPr id="1132" name="Group 56"/>
            <p:cNvGrpSpPr>
              <a:grpSpLocks noChangeAspect="1"/>
            </p:cNvGrpSpPr>
            <p:nvPr/>
          </p:nvGrpSpPr>
          <p:grpSpPr bwMode="auto">
            <a:xfrm>
              <a:off x="4868" y="2472"/>
              <a:ext cx="184" cy="160"/>
              <a:chOff x="2628" y="1560"/>
              <a:chExt cx="564" cy="492"/>
            </a:xfrm>
          </p:grpSpPr>
          <p:grpSp>
            <p:nvGrpSpPr>
              <p:cNvPr id="1166" name="Group 57"/>
              <p:cNvGrpSpPr>
                <a:grpSpLocks noChangeAspect="1"/>
              </p:cNvGrpSpPr>
              <p:nvPr/>
            </p:nvGrpSpPr>
            <p:grpSpPr bwMode="auto">
              <a:xfrm>
                <a:off x="2628" y="1572"/>
                <a:ext cx="282" cy="480"/>
                <a:chOff x="2628" y="1572"/>
                <a:chExt cx="282" cy="480"/>
              </a:xfrm>
            </p:grpSpPr>
            <p:sp>
              <p:nvSpPr>
                <p:cNvPr id="1172" name="Arc 58"/>
                <p:cNvSpPr>
                  <a:spLocks noChangeAspect="1"/>
                </p:cNvSpPr>
                <p:nvPr/>
              </p:nvSpPr>
              <p:spPr bwMode="auto">
                <a:xfrm rot="16200000" flipV="1">
                  <a:off x="2628" y="1770"/>
                  <a:ext cx="288" cy="276"/>
                </a:xfrm>
                <a:custGeom>
                  <a:avLst/>
                  <a:gdLst>
                    <a:gd name="T0" fmla="*/ 0 w 21600"/>
                    <a:gd name="T1" fmla="*/ 0 h 21600"/>
                    <a:gd name="T2" fmla="*/ 288 w 21600"/>
                    <a:gd name="T3" fmla="*/ 276 h 21600"/>
                    <a:gd name="T4" fmla="*/ 0 w 21600"/>
                    <a:gd name="T5" fmla="*/ 276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3" name="Arc 59"/>
                <p:cNvSpPr>
                  <a:spLocks noChangeAspect="1"/>
                </p:cNvSpPr>
                <p:nvPr/>
              </p:nvSpPr>
              <p:spPr bwMode="auto">
                <a:xfrm rot="16200000" flipV="1">
                  <a:off x="2628" y="1710"/>
                  <a:ext cx="288" cy="276"/>
                </a:xfrm>
                <a:custGeom>
                  <a:avLst/>
                  <a:gdLst>
                    <a:gd name="T0" fmla="*/ 0 w 21600"/>
                    <a:gd name="T1" fmla="*/ 0 h 21600"/>
                    <a:gd name="T2" fmla="*/ 288 w 21600"/>
                    <a:gd name="T3" fmla="*/ 276 h 21600"/>
                    <a:gd name="T4" fmla="*/ 0 w 21600"/>
                    <a:gd name="T5" fmla="*/ 276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4" name="Arc 60"/>
                <p:cNvSpPr>
                  <a:spLocks noChangeAspect="1"/>
                </p:cNvSpPr>
                <p:nvPr/>
              </p:nvSpPr>
              <p:spPr bwMode="auto">
                <a:xfrm rot="16200000" flipV="1">
                  <a:off x="2622" y="1644"/>
                  <a:ext cx="288" cy="276"/>
                </a:xfrm>
                <a:custGeom>
                  <a:avLst/>
                  <a:gdLst>
                    <a:gd name="T0" fmla="*/ 0 w 21600"/>
                    <a:gd name="T1" fmla="*/ 0 h 21600"/>
                    <a:gd name="T2" fmla="*/ 288 w 21600"/>
                    <a:gd name="T3" fmla="*/ 276 h 21600"/>
                    <a:gd name="T4" fmla="*/ 0 w 21600"/>
                    <a:gd name="T5" fmla="*/ 276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5" name="Arc 61"/>
                <p:cNvSpPr>
                  <a:spLocks noChangeAspect="1"/>
                </p:cNvSpPr>
                <p:nvPr/>
              </p:nvSpPr>
              <p:spPr bwMode="auto">
                <a:xfrm rot="16200000" flipV="1">
                  <a:off x="2622" y="1578"/>
                  <a:ext cx="288" cy="276"/>
                </a:xfrm>
                <a:custGeom>
                  <a:avLst/>
                  <a:gdLst>
                    <a:gd name="T0" fmla="*/ 0 w 21600"/>
                    <a:gd name="T1" fmla="*/ 0 h 21600"/>
                    <a:gd name="T2" fmla="*/ 288 w 21600"/>
                    <a:gd name="T3" fmla="*/ 276 h 21600"/>
                    <a:gd name="T4" fmla="*/ 0 w 21600"/>
                    <a:gd name="T5" fmla="*/ 276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67" name="Group 62"/>
              <p:cNvGrpSpPr>
                <a:grpSpLocks noChangeAspect="1"/>
              </p:cNvGrpSpPr>
              <p:nvPr/>
            </p:nvGrpSpPr>
            <p:grpSpPr bwMode="auto">
              <a:xfrm flipH="1">
                <a:off x="2910" y="1560"/>
                <a:ext cx="282" cy="480"/>
                <a:chOff x="2628" y="1572"/>
                <a:chExt cx="282" cy="480"/>
              </a:xfrm>
            </p:grpSpPr>
            <p:sp>
              <p:nvSpPr>
                <p:cNvPr id="1168" name="Arc 63"/>
                <p:cNvSpPr>
                  <a:spLocks noChangeAspect="1"/>
                </p:cNvSpPr>
                <p:nvPr/>
              </p:nvSpPr>
              <p:spPr bwMode="auto">
                <a:xfrm rot="16200000" flipV="1">
                  <a:off x="2628" y="1770"/>
                  <a:ext cx="288" cy="276"/>
                </a:xfrm>
                <a:custGeom>
                  <a:avLst/>
                  <a:gdLst>
                    <a:gd name="T0" fmla="*/ 0 w 21600"/>
                    <a:gd name="T1" fmla="*/ 0 h 21600"/>
                    <a:gd name="T2" fmla="*/ 288 w 21600"/>
                    <a:gd name="T3" fmla="*/ 276 h 21600"/>
                    <a:gd name="T4" fmla="*/ 0 w 21600"/>
                    <a:gd name="T5" fmla="*/ 276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9" name="Arc 64"/>
                <p:cNvSpPr>
                  <a:spLocks noChangeAspect="1"/>
                </p:cNvSpPr>
                <p:nvPr/>
              </p:nvSpPr>
              <p:spPr bwMode="auto">
                <a:xfrm rot="16200000" flipV="1">
                  <a:off x="2628" y="1710"/>
                  <a:ext cx="288" cy="276"/>
                </a:xfrm>
                <a:custGeom>
                  <a:avLst/>
                  <a:gdLst>
                    <a:gd name="T0" fmla="*/ 0 w 21600"/>
                    <a:gd name="T1" fmla="*/ 0 h 21600"/>
                    <a:gd name="T2" fmla="*/ 288 w 21600"/>
                    <a:gd name="T3" fmla="*/ 276 h 21600"/>
                    <a:gd name="T4" fmla="*/ 0 w 21600"/>
                    <a:gd name="T5" fmla="*/ 276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0" name="Arc 65"/>
                <p:cNvSpPr>
                  <a:spLocks noChangeAspect="1"/>
                </p:cNvSpPr>
                <p:nvPr/>
              </p:nvSpPr>
              <p:spPr bwMode="auto">
                <a:xfrm rot="16200000" flipV="1">
                  <a:off x="2622" y="1644"/>
                  <a:ext cx="288" cy="276"/>
                </a:xfrm>
                <a:custGeom>
                  <a:avLst/>
                  <a:gdLst>
                    <a:gd name="T0" fmla="*/ 0 w 21600"/>
                    <a:gd name="T1" fmla="*/ 0 h 21600"/>
                    <a:gd name="T2" fmla="*/ 288 w 21600"/>
                    <a:gd name="T3" fmla="*/ 276 h 21600"/>
                    <a:gd name="T4" fmla="*/ 0 w 21600"/>
                    <a:gd name="T5" fmla="*/ 276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71" name="Arc 66"/>
                <p:cNvSpPr>
                  <a:spLocks noChangeAspect="1"/>
                </p:cNvSpPr>
                <p:nvPr/>
              </p:nvSpPr>
              <p:spPr bwMode="auto">
                <a:xfrm rot="16200000" flipV="1">
                  <a:off x="2622" y="1578"/>
                  <a:ext cx="288" cy="276"/>
                </a:xfrm>
                <a:custGeom>
                  <a:avLst/>
                  <a:gdLst>
                    <a:gd name="T0" fmla="*/ 0 w 21600"/>
                    <a:gd name="T1" fmla="*/ 0 h 21600"/>
                    <a:gd name="T2" fmla="*/ 288 w 21600"/>
                    <a:gd name="T3" fmla="*/ 276 h 21600"/>
                    <a:gd name="T4" fmla="*/ 0 w 21600"/>
                    <a:gd name="T5" fmla="*/ 276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33" name="Group 67"/>
            <p:cNvGrpSpPr>
              <a:grpSpLocks noChangeAspect="1"/>
            </p:cNvGrpSpPr>
            <p:nvPr/>
          </p:nvGrpSpPr>
          <p:grpSpPr bwMode="auto">
            <a:xfrm>
              <a:off x="5220" y="2464"/>
              <a:ext cx="184" cy="160"/>
              <a:chOff x="2628" y="1560"/>
              <a:chExt cx="564" cy="492"/>
            </a:xfrm>
          </p:grpSpPr>
          <p:grpSp>
            <p:nvGrpSpPr>
              <p:cNvPr id="1156" name="Group 68"/>
              <p:cNvGrpSpPr>
                <a:grpSpLocks noChangeAspect="1"/>
              </p:cNvGrpSpPr>
              <p:nvPr/>
            </p:nvGrpSpPr>
            <p:grpSpPr bwMode="auto">
              <a:xfrm>
                <a:off x="2628" y="1572"/>
                <a:ext cx="282" cy="480"/>
                <a:chOff x="2628" y="1572"/>
                <a:chExt cx="282" cy="480"/>
              </a:xfrm>
            </p:grpSpPr>
            <p:sp>
              <p:nvSpPr>
                <p:cNvPr id="1162" name="Arc 69"/>
                <p:cNvSpPr>
                  <a:spLocks noChangeAspect="1"/>
                </p:cNvSpPr>
                <p:nvPr/>
              </p:nvSpPr>
              <p:spPr bwMode="auto">
                <a:xfrm rot="16200000" flipV="1">
                  <a:off x="2628" y="1770"/>
                  <a:ext cx="288" cy="276"/>
                </a:xfrm>
                <a:custGeom>
                  <a:avLst/>
                  <a:gdLst>
                    <a:gd name="T0" fmla="*/ 0 w 21600"/>
                    <a:gd name="T1" fmla="*/ 0 h 21600"/>
                    <a:gd name="T2" fmla="*/ 288 w 21600"/>
                    <a:gd name="T3" fmla="*/ 276 h 21600"/>
                    <a:gd name="T4" fmla="*/ 0 w 21600"/>
                    <a:gd name="T5" fmla="*/ 276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3" name="Arc 70"/>
                <p:cNvSpPr>
                  <a:spLocks noChangeAspect="1"/>
                </p:cNvSpPr>
                <p:nvPr/>
              </p:nvSpPr>
              <p:spPr bwMode="auto">
                <a:xfrm rot="16200000" flipV="1">
                  <a:off x="2628" y="1710"/>
                  <a:ext cx="288" cy="276"/>
                </a:xfrm>
                <a:custGeom>
                  <a:avLst/>
                  <a:gdLst>
                    <a:gd name="T0" fmla="*/ 0 w 21600"/>
                    <a:gd name="T1" fmla="*/ 0 h 21600"/>
                    <a:gd name="T2" fmla="*/ 288 w 21600"/>
                    <a:gd name="T3" fmla="*/ 276 h 21600"/>
                    <a:gd name="T4" fmla="*/ 0 w 21600"/>
                    <a:gd name="T5" fmla="*/ 276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4" name="Arc 71"/>
                <p:cNvSpPr>
                  <a:spLocks noChangeAspect="1"/>
                </p:cNvSpPr>
                <p:nvPr/>
              </p:nvSpPr>
              <p:spPr bwMode="auto">
                <a:xfrm rot="16200000" flipV="1">
                  <a:off x="2622" y="1644"/>
                  <a:ext cx="288" cy="276"/>
                </a:xfrm>
                <a:custGeom>
                  <a:avLst/>
                  <a:gdLst>
                    <a:gd name="T0" fmla="*/ 0 w 21600"/>
                    <a:gd name="T1" fmla="*/ 0 h 21600"/>
                    <a:gd name="T2" fmla="*/ 288 w 21600"/>
                    <a:gd name="T3" fmla="*/ 276 h 21600"/>
                    <a:gd name="T4" fmla="*/ 0 w 21600"/>
                    <a:gd name="T5" fmla="*/ 276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5" name="Arc 72"/>
                <p:cNvSpPr>
                  <a:spLocks noChangeAspect="1"/>
                </p:cNvSpPr>
                <p:nvPr/>
              </p:nvSpPr>
              <p:spPr bwMode="auto">
                <a:xfrm rot="16200000" flipV="1">
                  <a:off x="2622" y="1578"/>
                  <a:ext cx="288" cy="276"/>
                </a:xfrm>
                <a:custGeom>
                  <a:avLst/>
                  <a:gdLst>
                    <a:gd name="T0" fmla="*/ 0 w 21600"/>
                    <a:gd name="T1" fmla="*/ 0 h 21600"/>
                    <a:gd name="T2" fmla="*/ 288 w 21600"/>
                    <a:gd name="T3" fmla="*/ 276 h 21600"/>
                    <a:gd name="T4" fmla="*/ 0 w 21600"/>
                    <a:gd name="T5" fmla="*/ 276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57" name="Group 73"/>
              <p:cNvGrpSpPr>
                <a:grpSpLocks noChangeAspect="1"/>
              </p:cNvGrpSpPr>
              <p:nvPr/>
            </p:nvGrpSpPr>
            <p:grpSpPr bwMode="auto">
              <a:xfrm flipH="1">
                <a:off x="2910" y="1560"/>
                <a:ext cx="282" cy="480"/>
                <a:chOff x="2628" y="1572"/>
                <a:chExt cx="282" cy="480"/>
              </a:xfrm>
            </p:grpSpPr>
            <p:sp>
              <p:nvSpPr>
                <p:cNvPr id="1158" name="Arc 74"/>
                <p:cNvSpPr>
                  <a:spLocks noChangeAspect="1"/>
                </p:cNvSpPr>
                <p:nvPr/>
              </p:nvSpPr>
              <p:spPr bwMode="auto">
                <a:xfrm rot="16200000" flipV="1">
                  <a:off x="2628" y="1770"/>
                  <a:ext cx="288" cy="276"/>
                </a:xfrm>
                <a:custGeom>
                  <a:avLst/>
                  <a:gdLst>
                    <a:gd name="T0" fmla="*/ 0 w 21600"/>
                    <a:gd name="T1" fmla="*/ 0 h 21600"/>
                    <a:gd name="T2" fmla="*/ 288 w 21600"/>
                    <a:gd name="T3" fmla="*/ 276 h 21600"/>
                    <a:gd name="T4" fmla="*/ 0 w 21600"/>
                    <a:gd name="T5" fmla="*/ 276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9" name="Arc 75"/>
                <p:cNvSpPr>
                  <a:spLocks noChangeAspect="1"/>
                </p:cNvSpPr>
                <p:nvPr/>
              </p:nvSpPr>
              <p:spPr bwMode="auto">
                <a:xfrm rot="16200000" flipV="1">
                  <a:off x="2628" y="1710"/>
                  <a:ext cx="288" cy="276"/>
                </a:xfrm>
                <a:custGeom>
                  <a:avLst/>
                  <a:gdLst>
                    <a:gd name="T0" fmla="*/ 0 w 21600"/>
                    <a:gd name="T1" fmla="*/ 0 h 21600"/>
                    <a:gd name="T2" fmla="*/ 288 w 21600"/>
                    <a:gd name="T3" fmla="*/ 276 h 21600"/>
                    <a:gd name="T4" fmla="*/ 0 w 21600"/>
                    <a:gd name="T5" fmla="*/ 276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0" name="Arc 76"/>
                <p:cNvSpPr>
                  <a:spLocks noChangeAspect="1"/>
                </p:cNvSpPr>
                <p:nvPr/>
              </p:nvSpPr>
              <p:spPr bwMode="auto">
                <a:xfrm rot="16200000" flipV="1">
                  <a:off x="2622" y="1644"/>
                  <a:ext cx="288" cy="276"/>
                </a:xfrm>
                <a:custGeom>
                  <a:avLst/>
                  <a:gdLst>
                    <a:gd name="T0" fmla="*/ 0 w 21600"/>
                    <a:gd name="T1" fmla="*/ 0 h 21600"/>
                    <a:gd name="T2" fmla="*/ 288 w 21600"/>
                    <a:gd name="T3" fmla="*/ 276 h 21600"/>
                    <a:gd name="T4" fmla="*/ 0 w 21600"/>
                    <a:gd name="T5" fmla="*/ 276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1" name="Arc 77"/>
                <p:cNvSpPr>
                  <a:spLocks noChangeAspect="1"/>
                </p:cNvSpPr>
                <p:nvPr/>
              </p:nvSpPr>
              <p:spPr bwMode="auto">
                <a:xfrm rot="16200000" flipV="1">
                  <a:off x="2622" y="1578"/>
                  <a:ext cx="288" cy="276"/>
                </a:xfrm>
                <a:custGeom>
                  <a:avLst/>
                  <a:gdLst>
                    <a:gd name="T0" fmla="*/ 0 w 21600"/>
                    <a:gd name="T1" fmla="*/ 0 h 21600"/>
                    <a:gd name="T2" fmla="*/ 288 w 21600"/>
                    <a:gd name="T3" fmla="*/ 276 h 21600"/>
                    <a:gd name="T4" fmla="*/ 0 w 21600"/>
                    <a:gd name="T5" fmla="*/ 276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34" name="Group 78"/>
            <p:cNvGrpSpPr>
              <a:grpSpLocks noChangeAspect="1"/>
            </p:cNvGrpSpPr>
            <p:nvPr/>
          </p:nvGrpSpPr>
          <p:grpSpPr bwMode="auto">
            <a:xfrm>
              <a:off x="5060" y="2480"/>
              <a:ext cx="184" cy="160"/>
              <a:chOff x="2628" y="1560"/>
              <a:chExt cx="564" cy="492"/>
            </a:xfrm>
          </p:grpSpPr>
          <p:grpSp>
            <p:nvGrpSpPr>
              <p:cNvPr id="1146" name="Group 79"/>
              <p:cNvGrpSpPr>
                <a:grpSpLocks noChangeAspect="1"/>
              </p:cNvGrpSpPr>
              <p:nvPr/>
            </p:nvGrpSpPr>
            <p:grpSpPr bwMode="auto">
              <a:xfrm>
                <a:off x="2628" y="1572"/>
                <a:ext cx="282" cy="480"/>
                <a:chOff x="2628" y="1572"/>
                <a:chExt cx="282" cy="480"/>
              </a:xfrm>
            </p:grpSpPr>
            <p:sp>
              <p:nvSpPr>
                <p:cNvPr id="1152" name="Arc 80"/>
                <p:cNvSpPr>
                  <a:spLocks noChangeAspect="1"/>
                </p:cNvSpPr>
                <p:nvPr/>
              </p:nvSpPr>
              <p:spPr bwMode="auto">
                <a:xfrm rot="16200000" flipV="1">
                  <a:off x="2628" y="1770"/>
                  <a:ext cx="288" cy="276"/>
                </a:xfrm>
                <a:custGeom>
                  <a:avLst/>
                  <a:gdLst>
                    <a:gd name="T0" fmla="*/ 0 w 21600"/>
                    <a:gd name="T1" fmla="*/ 0 h 21600"/>
                    <a:gd name="T2" fmla="*/ 288 w 21600"/>
                    <a:gd name="T3" fmla="*/ 276 h 21600"/>
                    <a:gd name="T4" fmla="*/ 0 w 21600"/>
                    <a:gd name="T5" fmla="*/ 276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3" name="Arc 81"/>
                <p:cNvSpPr>
                  <a:spLocks noChangeAspect="1"/>
                </p:cNvSpPr>
                <p:nvPr/>
              </p:nvSpPr>
              <p:spPr bwMode="auto">
                <a:xfrm rot="16200000" flipV="1">
                  <a:off x="2628" y="1710"/>
                  <a:ext cx="288" cy="276"/>
                </a:xfrm>
                <a:custGeom>
                  <a:avLst/>
                  <a:gdLst>
                    <a:gd name="T0" fmla="*/ 0 w 21600"/>
                    <a:gd name="T1" fmla="*/ 0 h 21600"/>
                    <a:gd name="T2" fmla="*/ 288 w 21600"/>
                    <a:gd name="T3" fmla="*/ 276 h 21600"/>
                    <a:gd name="T4" fmla="*/ 0 w 21600"/>
                    <a:gd name="T5" fmla="*/ 276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4" name="Arc 82"/>
                <p:cNvSpPr>
                  <a:spLocks noChangeAspect="1"/>
                </p:cNvSpPr>
                <p:nvPr/>
              </p:nvSpPr>
              <p:spPr bwMode="auto">
                <a:xfrm rot="16200000" flipV="1">
                  <a:off x="2622" y="1644"/>
                  <a:ext cx="288" cy="276"/>
                </a:xfrm>
                <a:custGeom>
                  <a:avLst/>
                  <a:gdLst>
                    <a:gd name="T0" fmla="*/ 0 w 21600"/>
                    <a:gd name="T1" fmla="*/ 0 h 21600"/>
                    <a:gd name="T2" fmla="*/ 288 w 21600"/>
                    <a:gd name="T3" fmla="*/ 276 h 21600"/>
                    <a:gd name="T4" fmla="*/ 0 w 21600"/>
                    <a:gd name="T5" fmla="*/ 276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5" name="Arc 83"/>
                <p:cNvSpPr>
                  <a:spLocks noChangeAspect="1"/>
                </p:cNvSpPr>
                <p:nvPr/>
              </p:nvSpPr>
              <p:spPr bwMode="auto">
                <a:xfrm rot="16200000" flipV="1">
                  <a:off x="2622" y="1578"/>
                  <a:ext cx="288" cy="276"/>
                </a:xfrm>
                <a:custGeom>
                  <a:avLst/>
                  <a:gdLst>
                    <a:gd name="T0" fmla="*/ 0 w 21600"/>
                    <a:gd name="T1" fmla="*/ 0 h 21600"/>
                    <a:gd name="T2" fmla="*/ 288 w 21600"/>
                    <a:gd name="T3" fmla="*/ 276 h 21600"/>
                    <a:gd name="T4" fmla="*/ 0 w 21600"/>
                    <a:gd name="T5" fmla="*/ 276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47" name="Group 84"/>
              <p:cNvGrpSpPr>
                <a:grpSpLocks noChangeAspect="1"/>
              </p:cNvGrpSpPr>
              <p:nvPr/>
            </p:nvGrpSpPr>
            <p:grpSpPr bwMode="auto">
              <a:xfrm flipH="1">
                <a:off x="2910" y="1560"/>
                <a:ext cx="282" cy="480"/>
                <a:chOff x="2628" y="1572"/>
                <a:chExt cx="282" cy="480"/>
              </a:xfrm>
            </p:grpSpPr>
            <p:sp>
              <p:nvSpPr>
                <p:cNvPr id="1148" name="Arc 85"/>
                <p:cNvSpPr>
                  <a:spLocks noChangeAspect="1"/>
                </p:cNvSpPr>
                <p:nvPr/>
              </p:nvSpPr>
              <p:spPr bwMode="auto">
                <a:xfrm rot="16200000" flipV="1">
                  <a:off x="2628" y="1770"/>
                  <a:ext cx="288" cy="276"/>
                </a:xfrm>
                <a:custGeom>
                  <a:avLst/>
                  <a:gdLst>
                    <a:gd name="T0" fmla="*/ 0 w 21600"/>
                    <a:gd name="T1" fmla="*/ 0 h 21600"/>
                    <a:gd name="T2" fmla="*/ 288 w 21600"/>
                    <a:gd name="T3" fmla="*/ 276 h 21600"/>
                    <a:gd name="T4" fmla="*/ 0 w 21600"/>
                    <a:gd name="T5" fmla="*/ 276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9" name="Arc 86"/>
                <p:cNvSpPr>
                  <a:spLocks noChangeAspect="1"/>
                </p:cNvSpPr>
                <p:nvPr/>
              </p:nvSpPr>
              <p:spPr bwMode="auto">
                <a:xfrm rot="16200000" flipV="1">
                  <a:off x="2628" y="1710"/>
                  <a:ext cx="288" cy="276"/>
                </a:xfrm>
                <a:custGeom>
                  <a:avLst/>
                  <a:gdLst>
                    <a:gd name="T0" fmla="*/ 0 w 21600"/>
                    <a:gd name="T1" fmla="*/ 0 h 21600"/>
                    <a:gd name="T2" fmla="*/ 288 w 21600"/>
                    <a:gd name="T3" fmla="*/ 276 h 21600"/>
                    <a:gd name="T4" fmla="*/ 0 w 21600"/>
                    <a:gd name="T5" fmla="*/ 276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0" name="Arc 87"/>
                <p:cNvSpPr>
                  <a:spLocks noChangeAspect="1"/>
                </p:cNvSpPr>
                <p:nvPr/>
              </p:nvSpPr>
              <p:spPr bwMode="auto">
                <a:xfrm rot="16200000" flipV="1">
                  <a:off x="2622" y="1644"/>
                  <a:ext cx="288" cy="276"/>
                </a:xfrm>
                <a:custGeom>
                  <a:avLst/>
                  <a:gdLst>
                    <a:gd name="T0" fmla="*/ 0 w 21600"/>
                    <a:gd name="T1" fmla="*/ 0 h 21600"/>
                    <a:gd name="T2" fmla="*/ 288 w 21600"/>
                    <a:gd name="T3" fmla="*/ 276 h 21600"/>
                    <a:gd name="T4" fmla="*/ 0 w 21600"/>
                    <a:gd name="T5" fmla="*/ 276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51" name="Arc 88"/>
                <p:cNvSpPr>
                  <a:spLocks noChangeAspect="1"/>
                </p:cNvSpPr>
                <p:nvPr/>
              </p:nvSpPr>
              <p:spPr bwMode="auto">
                <a:xfrm rot="16200000" flipV="1">
                  <a:off x="2622" y="1578"/>
                  <a:ext cx="288" cy="276"/>
                </a:xfrm>
                <a:custGeom>
                  <a:avLst/>
                  <a:gdLst>
                    <a:gd name="T0" fmla="*/ 0 w 21600"/>
                    <a:gd name="T1" fmla="*/ 0 h 21600"/>
                    <a:gd name="T2" fmla="*/ 288 w 21600"/>
                    <a:gd name="T3" fmla="*/ 276 h 21600"/>
                    <a:gd name="T4" fmla="*/ 0 w 21600"/>
                    <a:gd name="T5" fmla="*/ 276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35" name="Group 89"/>
            <p:cNvGrpSpPr>
              <a:grpSpLocks noChangeAspect="1"/>
            </p:cNvGrpSpPr>
            <p:nvPr/>
          </p:nvGrpSpPr>
          <p:grpSpPr bwMode="auto">
            <a:xfrm>
              <a:off x="5388" y="2472"/>
              <a:ext cx="184" cy="160"/>
              <a:chOff x="2628" y="1560"/>
              <a:chExt cx="564" cy="492"/>
            </a:xfrm>
          </p:grpSpPr>
          <p:grpSp>
            <p:nvGrpSpPr>
              <p:cNvPr id="1136" name="Group 90"/>
              <p:cNvGrpSpPr>
                <a:grpSpLocks noChangeAspect="1"/>
              </p:cNvGrpSpPr>
              <p:nvPr/>
            </p:nvGrpSpPr>
            <p:grpSpPr bwMode="auto">
              <a:xfrm>
                <a:off x="2628" y="1572"/>
                <a:ext cx="282" cy="480"/>
                <a:chOff x="2628" y="1572"/>
                <a:chExt cx="282" cy="480"/>
              </a:xfrm>
            </p:grpSpPr>
            <p:sp>
              <p:nvSpPr>
                <p:cNvPr id="1142" name="Arc 91"/>
                <p:cNvSpPr>
                  <a:spLocks noChangeAspect="1"/>
                </p:cNvSpPr>
                <p:nvPr/>
              </p:nvSpPr>
              <p:spPr bwMode="auto">
                <a:xfrm rot="16200000" flipV="1">
                  <a:off x="2628" y="1770"/>
                  <a:ext cx="288" cy="276"/>
                </a:xfrm>
                <a:custGeom>
                  <a:avLst/>
                  <a:gdLst>
                    <a:gd name="T0" fmla="*/ 0 w 21600"/>
                    <a:gd name="T1" fmla="*/ 0 h 21600"/>
                    <a:gd name="T2" fmla="*/ 288 w 21600"/>
                    <a:gd name="T3" fmla="*/ 276 h 21600"/>
                    <a:gd name="T4" fmla="*/ 0 w 21600"/>
                    <a:gd name="T5" fmla="*/ 276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3" name="Arc 92"/>
                <p:cNvSpPr>
                  <a:spLocks noChangeAspect="1"/>
                </p:cNvSpPr>
                <p:nvPr/>
              </p:nvSpPr>
              <p:spPr bwMode="auto">
                <a:xfrm rot="16200000" flipV="1">
                  <a:off x="2628" y="1710"/>
                  <a:ext cx="288" cy="276"/>
                </a:xfrm>
                <a:custGeom>
                  <a:avLst/>
                  <a:gdLst>
                    <a:gd name="T0" fmla="*/ 0 w 21600"/>
                    <a:gd name="T1" fmla="*/ 0 h 21600"/>
                    <a:gd name="T2" fmla="*/ 288 w 21600"/>
                    <a:gd name="T3" fmla="*/ 276 h 21600"/>
                    <a:gd name="T4" fmla="*/ 0 w 21600"/>
                    <a:gd name="T5" fmla="*/ 276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4" name="Arc 93"/>
                <p:cNvSpPr>
                  <a:spLocks noChangeAspect="1"/>
                </p:cNvSpPr>
                <p:nvPr/>
              </p:nvSpPr>
              <p:spPr bwMode="auto">
                <a:xfrm rot="16200000" flipV="1">
                  <a:off x="2622" y="1644"/>
                  <a:ext cx="288" cy="276"/>
                </a:xfrm>
                <a:custGeom>
                  <a:avLst/>
                  <a:gdLst>
                    <a:gd name="T0" fmla="*/ 0 w 21600"/>
                    <a:gd name="T1" fmla="*/ 0 h 21600"/>
                    <a:gd name="T2" fmla="*/ 288 w 21600"/>
                    <a:gd name="T3" fmla="*/ 276 h 21600"/>
                    <a:gd name="T4" fmla="*/ 0 w 21600"/>
                    <a:gd name="T5" fmla="*/ 276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5" name="Arc 94"/>
                <p:cNvSpPr>
                  <a:spLocks noChangeAspect="1"/>
                </p:cNvSpPr>
                <p:nvPr/>
              </p:nvSpPr>
              <p:spPr bwMode="auto">
                <a:xfrm rot="16200000" flipV="1">
                  <a:off x="2622" y="1578"/>
                  <a:ext cx="288" cy="276"/>
                </a:xfrm>
                <a:custGeom>
                  <a:avLst/>
                  <a:gdLst>
                    <a:gd name="T0" fmla="*/ 0 w 21600"/>
                    <a:gd name="T1" fmla="*/ 0 h 21600"/>
                    <a:gd name="T2" fmla="*/ 288 w 21600"/>
                    <a:gd name="T3" fmla="*/ 276 h 21600"/>
                    <a:gd name="T4" fmla="*/ 0 w 21600"/>
                    <a:gd name="T5" fmla="*/ 276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37" name="Group 95"/>
              <p:cNvGrpSpPr>
                <a:grpSpLocks noChangeAspect="1"/>
              </p:cNvGrpSpPr>
              <p:nvPr/>
            </p:nvGrpSpPr>
            <p:grpSpPr bwMode="auto">
              <a:xfrm flipH="1">
                <a:off x="2910" y="1560"/>
                <a:ext cx="282" cy="480"/>
                <a:chOff x="2628" y="1572"/>
                <a:chExt cx="282" cy="480"/>
              </a:xfrm>
            </p:grpSpPr>
            <p:sp>
              <p:nvSpPr>
                <p:cNvPr id="1138" name="Arc 96"/>
                <p:cNvSpPr>
                  <a:spLocks noChangeAspect="1"/>
                </p:cNvSpPr>
                <p:nvPr/>
              </p:nvSpPr>
              <p:spPr bwMode="auto">
                <a:xfrm rot="16200000" flipV="1">
                  <a:off x="2628" y="1770"/>
                  <a:ext cx="288" cy="276"/>
                </a:xfrm>
                <a:custGeom>
                  <a:avLst/>
                  <a:gdLst>
                    <a:gd name="T0" fmla="*/ 0 w 21600"/>
                    <a:gd name="T1" fmla="*/ 0 h 21600"/>
                    <a:gd name="T2" fmla="*/ 288 w 21600"/>
                    <a:gd name="T3" fmla="*/ 276 h 21600"/>
                    <a:gd name="T4" fmla="*/ 0 w 21600"/>
                    <a:gd name="T5" fmla="*/ 276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9" name="Arc 97"/>
                <p:cNvSpPr>
                  <a:spLocks noChangeAspect="1"/>
                </p:cNvSpPr>
                <p:nvPr/>
              </p:nvSpPr>
              <p:spPr bwMode="auto">
                <a:xfrm rot="16200000" flipV="1">
                  <a:off x="2628" y="1710"/>
                  <a:ext cx="288" cy="276"/>
                </a:xfrm>
                <a:custGeom>
                  <a:avLst/>
                  <a:gdLst>
                    <a:gd name="T0" fmla="*/ 0 w 21600"/>
                    <a:gd name="T1" fmla="*/ 0 h 21600"/>
                    <a:gd name="T2" fmla="*/ 288 w 21600"/>
                    <a:gd name="T3" fmla="*/ 276 h 21600"/>
                    <a:gd name="T4" fmla="*/ 0 w 21600"/>
                    <a:gd name="T5" fmla="*/ 276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0" name="Arc 98"/>
                <p:cNvSpPr>
                  <a:spLocks noChangeAspect="1"/>
                </p:cNvSpPr>
                <p:nvPr/>
              </p:nvSpPr>
              <p:spPr bwMode="auto">
                <a:xfrm rot="16200000" flipV="1">
                  <a:off x="2622" y="1644"/>
                  <a:ext cx="288" cy="276"/>
                </a:xfrm>
                <a:custGeom>
                  <a:avLst/>
                  <a:gdLst>
                    <a:gd name="T0" fmla="*/ 0 w 21600"/>
                    <a:gd name="T1" fmla="*/ 0 h 21600"/>
                    <a:gd name="T2" fmla="*/ 288 w 21600"/>
                    <a:gd name="T3" fmla="*/ 276 h 21600"/>
                    <a:gd name="T4" fmla="*/ 0 w 21600"/>
                    <a:gd name="T5" fmla="*/ 276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1" name="Arc 99"/>
                <p:cNvSpPr>
                  <a:spLocks noChangeAspect="1"/>
                </p:cNvSpPr>
                <p:nvPr/>
              </p:nvSpPr>
              <p:spPr bwMode="auto">
                <a:xfrm rot="16200000" flipV="1">
                  <a:off x="2622" y="1578"/>
                  <a:ext cx="288" cy="276"/>
                </a:xfrm>
                <a:custGeom>
                  <a:avLst/>
                  <a:gdLst>
                    <a:gd name="T0" fmla="*/ 0 w 21600"/>
                    <a:gd name="T1" fmla="*/ 0 h 21600"/>
                    <a:gd name="T2" fmla="*/ 288 w 21600"/>
                    <a:gd name="T3" fmla="*/ 276 h 21600"/>
                    <a:gd name="T4" fmla="*/ 0 w 21600"/>
                    <a:gd name="T5" fmla="*/ 276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41" name="Freeform 101"/>
          <p:cNvSpPr>
            <a:spLocks noChangeAspect="1"/>
          </p:cNvSpPr>
          <p:nvPr/>
        </p:nvSpPr>
        <p:spPr bwMode="auto">
          <a:xfrm>
            <a:off x="5549900" y="4746625"/>
            <a:ext cx="144463" cy="346075"/>
          </a:xfrm>
          <a:custGeom>
            <a:avLst/>
            <a:gdLst>
              <a:gd name="T0" fmla="*/ 162 w 276"/>
              <a:gd name="T1" fmla="*/ 642 h 660"/>
              <a:gd name="T2" fmla="*/ 213 w 276"/>
              <a:gd name="T3" fmla="*/ 660 h 660"/>
              <a:gd name="T4" fmla="*/ 246 w 276"/>
              <a:gd name="T5" fmla="*/ 639 h 660"/>
              <a:gd name="T6" fmla="*/ 273 w 276"/>
              <a:gd name="T7" fmla="*/ 591 h 660"/>
              <a:gd name="T8" fmla="*/ 273 w 276"/>
              <a:gd name="T9" fmla="*/ 543 h 660"/>
              <a:gd name="T10" fmla="*/ 270 w 276"/>
              <a:gd name="T11" fmla="*/ 483 h 660"/>
              <a:gd name="T12" fmla="*/ 258 w 276"/>
              <a:gd name="T13" fmla="*/ 441 h 660"/>
              <a:gd name="T14" fmla="*/ 246 w 276"/>
              <a:gd name="T15" fmla="*/ 405 h 660"/>
              <a:gd name="T16" fmla="*/ 273 w 276"/>
              <a:gd name="T17" fmla="*/ 366 h 660"/>
              <a:gd name="T18" fmla="*/ 273 w 276"/>
              <a:gd name="T19" fmla="*/ 309 h 660"/>
              <a:gd name="T20" fmla="*/ 273 w 276"/>
              <a:gd name="T21" fmla="*/ 270 h 660"/>
              <a:gd name="T22" fmla="*/ 258 w 276"/>
              <a:gd name="T23" fmla="*/ 234 h 660"/>
              <a:gd name="T24" fmla="*/ 228 w 276"/>
              <a:gd name="T25" fmla="*/ 201 h 660"/>
              <a:gd name="T26" fmla="*/ 219 w 276"/>
              <a:gd name="T27" fmla="*/ 144 h 660"/>
              <a:gd name="T28" fmla="*/ 201 w 276"/>
              <a:gd name="T29" fmla="*/ 93 h 660"/>
              <a:gd name="T30" fmla="*/ 201 w 276"/>
              <a:gd name="T31" fmla="*/ 51 h 660"/>
              <a:gd name="T32" fmla="*/ 153 w 276"/>
              <a:gd name="T33" fmla="*/ 15 h 660"/>
              <a:gd name="T34" fmla="*/ 123 w 276"/>
              <a:gd name="T35" fmla="*/ 15 h 660"/>
              <a:gd name="T36" fmla="*/ 117 w 276"/>
              <a:gd name="T37" fmla="*/ 78 h 660"/>
              <a:gd name="T38" fmla="*/ 102 w 276"/>
              <a:gd name="T39" fmla="*/ 114 h 660"/>
              <a:gd name="T40" fmla="*/ 81 w 276"/>
              <a:gd name="T41" fmla="*/ 150 h 660"/>
              <a:gd name="T42" fmla="*/ 60 w 276"/>
              <a:gd name="T43" fmla="*/ 204 h 660"/>
              <a:gd name="T44" fmla="*/ 33 w 276"/>
              <a:gd name="T45" fmla="*/ 249 h 660"/>
              <a:gd name="T46" fmla="*/ 30 w 276"/>
              <a:gd name="T47" fmla="*/ 318 h 660"/>
              <a:gd name="T48" fmla="*/ 27 w 276"/>
              <a:gd name="T49" fmla="*/ 378 h 660"/>
              <a:gd name="T50" fmla="*/ 36 w 276"/>
              <a:gd name="T51" fmla="*/ 426 h 660"/>
              <a:gd name="T52" fmla="*/ 33 w 276"/>
              <a:gd name="T53" fmla="*/ 447 h 660"/>
              <a:gd name="T54" fmla="*/ 0 w 276"/>
              <a:gd name="T55" fmla="*/ 495 h 660"/>
              <a:gd name="T56" fmla="*/ 6 w 276"/>
              <a:gd name="T57" fmla="*/ 534 h 660"/>
              <a:gd name="T58" fmla="*/ 15 w 276"/>
              <a:gd name="T59" fmla="*/ 612 h 660"/>
              <a:gd name="T60" fmla="*/ 36 w 276"/>
              <a:gd name="T61" fmla="*/ 648 h 660"/>
              <a:gd name="T62" fmla="*/ 81 w 276"/>
              <a:gd name="T63" fmla="*/ 648 h 660"/>
              <a:gd name="T64" fmla="*/ 126 w 276"/>
              <a:gd name="T65" fmla="*/ 645 h 66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76"/>
              <a:gd name="T100" fmla="*/ 0 h 660"/>
              <a:gd name="T101" fmla="*/ 276 w 276"/>
              <a:gd name="T102" fmla="*/ 660 h 66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76" h="660">
                <a:moveTo>
                  <a:pt x="126" y="645"/>
                </a:moveTo>
                <a:lnTo>
                  <a:pt x="162" y="642"/>
                </a:lnTo>
                <a:lnTo>
                  <a:pt x="192" y="645"/>
                </a:lnTo>
                <a:lnTo>
                  <a:pt x="213" y="660"/>
                </a:lnTo>
                <a:lnTo>
                  <a:pt x="222" y="642"/>
                </a:lnTo>
                <a:lnTo>
                  <a:pt x="246" y="639"/>
                </a:lnTo>
                <a:lnTo>
                  <a:pt x="252" y="606"/>
                </a:lnTo>
                <a:lnTo>
                  <a:pt x="273" y="591"/>
                </a:lnTo>
                <a:lnTo>
                  <a:pt x="270" y="564"/>
                </a:lnTo>
                <a:lnTo>
                  <a:pt x="273" y="543"/>
                </a:lnTo>
                <a:lnTo>
                  <a:pt x="276" y="522"/>
                </a:lnTo>
                <a:lnTo>
                  <a:pt x="270" y="483"/>
                </a:lnTo>
                <a:lnTo>
                  <a:pt x="270" y="465"/>
                </a:lnTo>
                <a:lnTo>
                  <a:pt x="258" y="441"/>
                </a:lnTo>
                <a:lnTo>
                  <a:pt x="258" y="423"/>
                </a:lnTo>
                <a:lnTo>
                  <a:pt x="246" y="405"/>
                </a:lnTo>
                <a:lnTo>
                  <a:pt x="264" y="390"/>
                </a:lnTo>
                <a:lnTo>
                  <a:pt x="273" y="366"/>
                </a:lnTo>
                <a:lnTo>
                  <a:pt x="273" y="336"/>
                </a:lnTo>
                <a:lnTo>
                  <a:pt x="273" y="309"/>
                </a:lnTo>
                <a:lnTo>
                  <a:pt x="267" y="288"/>
                </a:lnTo>
                <a:lnTo>
                  <a:pt x="273" y="270"/>
                </a:lnTo>
                <a:lnTo>
                  <a:pt x="255" y="261"/>
                </a:lnTo>
                <a:lnTo>
                  <a:pt x="258" y="234"/>
                </a:lnTo>
                <a:lnTo>
                  <a:pt x="261" y="213"/>
                </a:lnTo>
                <a:lnTo>
                  <a:pt x="228" y="201"/>
                </a:lnTo>
                <a:lnTo>
                  <a:pt x="210" y="186"/>
                </a:lnTo>
                <a:lnTo>
                  <a:pt x="219" y="144"/>
                </a:lnTo>
                <a:lnTo>
                  <a:pt x="213" y="117"/>
                </a:lnTo>
                <a:lnTo>
                  <a:pt x="201" y="93"/>
                </a:lnTo>
                <a:lnTo>
                  <a:pt x="207" y="75"/>
                </a:lnTo>
                <a:lnTo>
                  <a:pt x="201" y="51"/>
                </a:lnTo>
                <a:lnTo>
                  <a:pt x="168" y="42"/>
                </a:lnTo>
                <a:lnTo>
                  <a:pt x="153" y="15"/>
                </a:lnTo>
                <a:lnTo>
                  <a:pt x="141" y="0"/>
                </a:lnTo>
                <a:lnTo>
                  <a:pt x="123" y="15"/>
                </a:lnTo>
                <a:lnTo>
                  <a:pt x="117" y="42"/>
                </a:lnTo>
                <a:lnTo>
                  <a:pt x="117" y="78"/>
                </a:lnTo>
                <a:lnTo>
                  <a:pt x="93" y="90"/>
                </a:lnTo>
                <a:lnTo>
                  <a:pt x="102" y="114"/>
                </a:lnTo>
                <a:lnTo>
                  <a:pt x="78" y="120"/>
                </a:lnTo>
                <a:lnTo>
                  <a:pt x="81" y="150"/>
                </a:lnTo>
                <a:lnTo>
                  <a:pt x="69" y="171"/>
                </a:lnTo>
                <a:lnTo>
                  <a:pt x="60" y="204"/>
                </a:lnTo>
                <a:lnTo>
                  <a:pt x="45" y="231"/>
                </a:lnTo>
                <a:lnTo>
                  <a:pt x="33" y="249"/>
                </a:lnTo>
                <a:lnTo>
                  <a:pt x="51" y="294"/>
                </a:lnTo>
                <a:lnTo>
                  <a:pt x="30" y="318"/>
                </a:lnTo>
                <a:lnTo>
                  <a:pt x="27" y="348"/>
                </a:lnTo>
                <a:lnTo>
                  <a:pt x="27" y="378"/>
                </a:lnTo>
                <a:lnTo>
                  <a:pt x="30" y="408"/>
                </a:lnTo>
                <a:lnTo>
                  <a:pt x="36" y="426"/>
                </a:lnTo>
                <a:lnTo>
                  <a:pt x="57" y="435"/>
                </a:lnTo>
                <a:lnTo>
                  <a:pt x="33" y="447"/>
                </a:lnTo>
                <a:lnTo>
                  <a:pt x="15" y="462"/>
                </a:lnTo>
                <a:lnTo>
                  <a:pt x="0" y="495"/>
                </a:lnTo>
                <a:lnTo>
                  <a:pt x="6" y="516"/>
                </a:lnTo>
                <a:lnTo>
                  <a:pt x="6" y="534"/>
                </a:lnTo>
                <a:lnTo>
                  <a:pt x="18" y="582"/>
                </a:lnTo>
                <a:lnTo>
                  <a:pt x="15" y="612"/>
                </a:lnTo>
                <a:lnTo>
                  <a:pt x="18" y="633"/>
                </a:lnTo>
                <a:lnTo>
                  <a:pt x="36" y="648"/>
                </a:lnTo>
                <a:lnTo>
                  <a:pt x="60" y="633"/>
                </a:lnTo>
                <a:lnTo>
                  <a:pt x="81" y="648"/>
                </a:lnTo>
                <a:lnTo>
                  <a:pt x="108" y="645"/>
                </a:lnTo>
                <a:lnTo>
                  <a:pt x="126" y="645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Line 102"/>
          <p:cNvSpPr>
            <a:spLocks noChangeAspect="1" noChangeShapeType="1"/>
          </p:cNvSpPr>
          <p:nvPr/>
        </p:nvSpPr>
        <p:spPr bwMode="auto">
          <a:xfrm>
            <a:off x="5634038" y="5078413"/>
            <a:ext cx="0" cy="57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Freeform 104"/>
          <p:cNvSpPr>
            <a:spLocks noChangeAspect="1"/>
          </p:cNvSpPr>
          <p:nvPr/>
        </p:nvSpPr>
        <p:spPr bwMode="auto">
          <a:xfrm>
            <a:off x="5346700" y="4746625"/>
            <a:ext cx="144463" cy="346075"/>
          </a:xfrm>
          <a:custGeom>
            <a:avLst/>
            <a:gdLst>
              <a:gd name="T0" fmla="*/ 162 w 276"/>
              <a:gd name="T1" fmla="*/ 642 h 660"/>
              <a:gd name="T2" fmla="*/ 213 w 276"/>
              <a:gd name="T3" fmla="*/ 660 h 660"/>
              <a:gd name="T4" fmla="*/ 246 w 276"/>
              <a:gd name="T5" fmla="*/ 639 h 660"/>
              <a:gd name="T6" fmla="*/ 273 w 276"/>
              <a:gd name="T7" fmla="*/ 591 h 660"/>
              <a:gd name="T8" fmla="*/ 273 w 276"/>
              <a:gd name="T9" fmla="*/ 543 h 660"/>
              <a:gd name="T10" fmla="*/ 270 w 276"/>
              <a:gd name="T11" fmla="*/ 483 h 660"/>
              <a:gd name="T12" fmla="*/ 258 w 276"/>
              <a:gd name="T13" fmla="*/ 441 h 660"/>
              <a:gd name="T14" fmla="*/ 246 w 276"/>
              <a:gd name="T15" fmla="*/ 405 h 660"/>
              <a:gd name="T16" fmla="*/ 273 w 276"/>
              <a:gd name="T17" fmla="*/ 366 h 660"/>
              <a:gd name="T18" fmla="*/ 273 w 276"/>
              <a:gd name="T19" fmla="*/ 309 h 660"/>
              <a:gd name="T20" fmla="*/ 273 w 276"/>
              <a:gd name="T21" fmla="*/ 270 h 660"/>
              <a:gd name="T22" fmla="*/ 258 w 276"/>
              <a:gd name="T23" fmla="*/ 234 h 660"/>
              <a:gd name="T24" fmla="*/ 228 w 276"/>
              <a:gd name="T25" fmla="*/ 201 h 660"/>
              <a:gd name="T26" fmla="*/ 219 w 276"/>
              <a:gd name="T27" fmla="*/ 144 h 660"/>
              <a:gd name="T28" fmla="*/ 201 w 276"/>
              <a:gd name="T29" fmla="*/ 93 h 660"/>
              <a:gd name="T30" fmla="*/ 201 w 276"/>
              <a:gd name="T31" fmla="*/ 51 h 660"/>
              <a:gd name="T32" fmla="*/ 153 w 276"/>
              <a:gd name="T33" fmla="*/ 15 h 660"/>
              <a:gd name="T34" fmla="*/ 123 w 276"/>
              <a:gd name="T35" fmla="*/ 15 h 660"/>
              <a:gd name="T36" fmla="*/ 117 w 276"/>
              <a:gd name="T37" fmla="*/ 78 h 660"/>
              <a:gd name="T38" fmla="*/ 102 w 276"/>
              <a:gd name="T39" fmla="*/ 114 h 660"/>
              <a:gd name="T40" fmla="*/ 81 w 276"/>
              <a:gd name="T41" fmla="*/ 150 h 660"/>
              <a:gd name="T42" fmla="*/ 60 w 276"/>
              <a:gd name="T43" fmla="*/ 204 h 660"/>
              <a:gd name="T44" fmla="*/ 33 w 276"/>
              <a:gd name="T45" fmla="*/ 249 h 660"/>
              <a:gd name="T46" fmla="*/ 30 w 276"/>
              <a:gd name="T47" fmla="*/ 318 h 660"/>
              <a:gd name="T48" fmla="*/ 27 w 276"/>
              <a:gd name="T49" fmla="*/ 378 h 660"/>
              <a:gd name="T50" fmla="*/ 36 w 276"/>
              <a:gd name="T51" fmla="*/ 426 h 660"/>
              <a:gd name="T52" fmla="*/ 33 w 276"/>
              <a:gd name="T53" fmla="*/ 447 h 660"/>
              <a:gd name="T54" fmla="*/ 0 w 276"/>
              <a:gd name="T55" fmla="*/ 495 h 660"/>
              <a:gd name="T56" fmla="*/ 6 w 276"/>
              <a:gd name="T57" fmla="*/ 534 h 660"/>
              <a:gd name="T58" fmla="*/ 15 w 276"/>
              <a:gd name="T59" fmla="*/ 612 h 660"/>
              <a:gd name="T60" fmla="*/ 36 w 276"/>
              <a:gd name="T61" fmla="*/ 648 h 660"/>
              <a:gd name="T62" fmla="*/ 81 w 276"/>
              <a:gd name="T63" fmla="*/ 648 h 660"/>
              <a:gd name="T64" fmla="*/ 126 w 276"/>
              <a:gd name="T65" fmla="*/ 645 h 66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76"/>
              <a:gd name="T100" fmla="*/ 0 h 660"/>
              <a:gd name="T101" fmla="*/ 276 w 276"/>
              <a:gd name="T102" fmla="*/ 660 h 66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76" h="660">
                <a:moveTo>
                  <a:pt x="126" y="645"/>
                </a:moveTo>
                <a:lnTo>
                  <a:pt x="162" y="642"/>
                </a:lnTo>
                <a:lnTo>
                  <a:pt x="192" y="645"/>
                </a:lnTo>
                <a:lnTo>
                  <a:pt x="213" y="660"/>
                </a:lnTo>
                <a:lnTo>
                  <a:pt x="222" y="642"/>
                </a:lnTo>
                <a:lnTo>
                  <a:pt x="246" y="639"/>
                </a:lnTo>
                <a:lnTo>
                  <a:pt x="252" y="606"/>
                </a:lnTo>
                <a:lnTo>
                  <a:pt x="273" y="591"/>
                </a:lnTo>
                <a:lnTo>
                  <a:pt x="270" y="564"/>
                </a:lnTo>
                <a:lnTo>
                  <a:pt x="273" y="543"/>
                </a:lnTo>
                <a:lnTo>
                  <a:pt x="276" y="522"/>
                </a:lnTo>
                <a:lnTo>
                  <a:pt x="270" y="483"/>
                </a:lnTo>
                <a:lnTo>
                  <a:pt x="270" y="465"/>
                </a:lnTo>
                <a:lnTo>
                  <a:pt x="258" y="441"/>
                </a:lnTo>
                <a:lnTo>
                  <a:pt x="258" y="423"/>
                </a:lnTo>
                <a:lnTo>
                  <a:pt x="246" y="405"/>
                </a:lnTo>
                <a:lnTo>
                  <a:pt x="264" y="390"/>
                </a:lnTo>
                <a:lnTo>
                  <a:pt x="273" y="366"/>
                </a:lnTo>
                <a:lnTo>
                  <a:pt x="273" y="336"/>
                </a:lnTo>
                <a:lnTo>
                  <a:pt x="273" y="309"/>
                </a:lnTo>
                <a:lnTo>
                  <a:pt x="267" y="288"/>
                </a:lnTo>
                <a:lnTo>
                  <a:pt x="273" y="270"/>
                </a:lnTo>
                <a:lnTo>
                  <a:pt x="255" y="261"/>
                </a:lnTo>
                <a:lnTo>
                  <a:pt x="258" y="234"/>
                </a:lnTo>
                <a:lnTo>
                  <a:pt x="261" y="213"/>
                </a:lnTo>
                <a:lnTo>
                  <a:pt x="228" y="201"/>
                </a:lnTo>
                <a:lnTo>
                  <a:pt x="210" y="186"/>
                </a:lnTo>
                <a:lnTo>
                  <a:pt x="219" y="144"/>
                </a:lnTo>
                <a:lnTo>
                  <a:pt x="213" y="117"/>
                </a:lnTo>
                <a:lnTo>
                  <a:pt x="201" y="93"/>
                </a:lnTo>
                <a:lnTo>
                  <a:pt x="207" y="75"/>
                </a:lnTo>
                <a:lnTo>
                  <a:pt x="201" y="51"/>
                </a:lnTo>
                <a:lnTo>
                  <a:pt x="168" y="42"/>
                </a:lnTo>
                <a:lnTo>
                  <a:pt x="153" y="15"/>
                </a:lnTo>
                <a:lnTo>
                  <a:pt x="141" y="0"/>
                </a:lnTo>
                <a:lnTo>
                  <a:pt x="123" y="15"/>
                </a:lnTo>
                <a:lnTo>
                  <a:pt x="117" y="42"/>
                </a:lnTo>
                <a:lnTo>
                  <a:pt x="117" y="78"/>
                </a:lnTo>
                <a:lnTo>
                  <a:pt x="93" y="90"/>
                </a:lnTo>
                <a:lnTo>
                  <a:pt x="102" y="114"/>
                </a:lnTo>
                <a:lnTo>
                  <a:pt x="78" y="120"/>
                </a:lnTo>
                <a:lnTo>
                  <a:pt x="81" y="150"/>
                </a:lnTo>
                <a:lnTo>
                  <a:pt x="69" y="171"/>
                </a:lnTo>
                <a:lnTo>
                  <a:pt x="60" y="204"/>
                </a:lnTo>
                <a:lnTo>
                  <a:pt x="45" y="231"/>
                </a:lnTo>
                <a:lnTo>
                  <a:pt x="33" y="249"/>
                </a:lnTo>
                <a:lnTo>
                  <a:pt x="51" y="294"/>
                </a:lnTo>
                <a:lnTo>
                  <a:pt x="30" y="318"/>
                </a:lnTo>
                <a:lnTo>
                  <a:pt x="27" y="348"/>
                </a:lnTo>
                <a:lnTo>
                  <a:pt x="27" y="378"/>
                </a:lnTo>
                <a:lnTo>
                  <a:pt x="30" y="408"/>
                </a:lnTo>
                <a:lnTo>
                  <a:pt x="36" y="426"/>
                </a:lnTo>
                <a:lnTo>
                  <a:pt x="57" y="435"/>
                </a:lnTo>
                <a:lnTo>
                  <a:pt x="33" y="447"/>
                </a:lnTo>
                <a:lnTo>
                  <a:pt x="15" y="462"/>
                </a:lnTo>
                <a:lnTo>
                  <a:pt x="0" y="495"/>
                </a:lnTo>
                <a:lnTo>
                  <a:pt x="6" y="516"/>
                </a:lnTo>
                <a:lnTo>
                  <a:pt x="6" y="534"/>
                </a:lnTo>
                <a:lnTo>
                  <a:pt x="18" y="582"/>
                </a:lnTo>
                <a:lnTo>
                  <a:pt x="15" y="612"/>
                </a:lnTo>
                <a:lnTo>
                  <a:pt x="18" y="633"/>
                </a:lnTo>
                <a:lnTo>
                  <a:pt x="36" y="648"/>
                </a:lnTo>
                <a:lnTo>
                  <a:pt x="60" y="633"/>
                </a:lnTo>
                <a:lnTo>
                  <a:pt x="81" y="648"/>
                </a:lnTo>
                <a:lnTo>
                  <a:pt x="108" y="645"/>
                </a:lnTo>
                <a:lnTo>
                  <a:pt x="126" y="645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Line 105"/>
          <p:cNvSpPr>
            <a:spLocks noChangeAspect="1" noChangeShapeType="1"/>
          </p:cNvSpPr>
          <p:nvPr/>
        </p:nvSpPr>
        <p:spPr bwMode="auto">
          <a:xfrm>
            <a:off x="5430838" y="5078413"/>
            <a:ext cx="0" cy="57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5" name="Group 106"/>
          <p:cNvGrpSpPr>
            <a:grpSpLocks noChangeAspect="1"/>
          </p:cNvGrpSpPr>
          <p:nvPr/>
        </p:nvGrpSpPr>
        <p:grpSpPr bwMode="auto">
          <a:xfrm>
            <a:off x="1831975" y="3498850"/>
            <a:ext cx="228600" cy="334963"/>
            <a:chOff x="3341" y="2314"/>
            <a:chExt cx="379" cy="555"/>
          </a:xfrm>
        </p:grpSpPr>
        <p:sp>
          <p:nvSpPr>
            <p:cNvPr id="1130" name="Line 107"/>
            <p:cNvSpPr>
              <a:spLocks noChangeAspect="1" noChangeShapeType="1"/>
            </p:cNvSpPr>
            <p:nvPr/>
          </p:nvSpPr>
          <p:spPr bwMode="auto">
            <a:xfrm>
              <a:off x="3540" y="2725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" name="Freeform 108"/>
            <p:cNvSpPr>
              <a:spLocks noChangeAspect="1"/>
            </p:cNvSpPr>
            <p:nvPr/>
          </p:nvSpPr>
          <p:spPr bwMode="auto">
            <a:xfrm>
              <a:off x="3341" y="2314"/>
              <a:ext cx="379" cy="441"/>
            </a:xfrm>
            <a:custGeom>
              <a:avLst/>
              <a:gdLst>
                <a:gd name="T0" fmla="*/ 184 w 379"/>
                <a:gd name="T1" fmla="*/ 7 h 441"/>
                <a:gd name="T2" fmla="*/ 172 w 379"/>
                <a:gd name="T3" fmla="*/ 16 h 441"/>
                <a:gd name="T4" fmla="*/ 160 w 379"/>
                <a:gd name="T5" fmla="*/ 63 h 441"/>
                <a:gd name="T6" fmla="*/ 140 w 379"/>
                <a:gd name="T7" fmla="*/ 60 h 441"/>
                <a:gd name="T8" fmla="*/ 126 w 379"/>
                <a:gd name="T9" fmla="*/ 52 h 441"/>
                <a:gd name="T10" fmla="*/ 138 w 379"/>
                <a:gd name="T11" fmla="*/ 81 h 441"/>
                <a:gd name="T12" fmla="*/ 141 w 379"/>
                <a:gd name="T13" fmla="*/ 113 h 441"/>
                <a:gd name="T14" fmla="*/ 119 w 379"/>
                <a:gd name="T15" fmla="*/ 120 h 441"/>
                <a:gd name="T16" fmla="*/ 123 w 379"/>
                <a:gd name="T17" fmla="*/ 147 h 441"/>
                <a:gd name="T18" fmla="*/ 107 w 379"/>
                <a:gd name="T19" fmla="*/ 166 h 441"/>
                <a:gd name="T20" fmla="*/ 93 w 379"/>
                <a:gd name="T21" fmla="*/ 186 h 441"/>
                <a:gd name="T22" fmla="*/ 101 w 379"/>
                <a:gd name="T23" fmla="*/ 210 h 441"/>
                <a:gd name="T24" fmla="*/ 85 w 379"/>
                <a:gd name="T25" fmla="*/ 214 h 441"/>
                <a:gd name="T26" fmla="*/ 53 w 379"/>
                <a:gd name="T27" fmla="*/ 196 h 441"/>
                <a:gd name="T28" fmla="*/ 21 w 379"/>
                <a:gd name="T29" fmla="*/ 206 h 441"/>
                <a:gd name="T30" fmla="*/ 56 w 379"/>
                <a:gd name="T31" fmla="*/ 226 h 441"/>
                <a:gd name="T32" fmla="*/ 87 w 379"/>
                <a:gd name="T33" fmla="*/ 266 h 441"/>
                <a:gd name="T34" fmla="*/ 97 w 379"/>
                <a:gd name="T35" fmla="*/ 286 h 441"/>
                <a:gd name="T36" fmla="*/ 51 w 379"/>
                <a:gd name="T37" fmla="*/ 280 h 441"/>
                <a:gd name="T38" fmla="*/ 10 w 379"/>
                <a:gd name="T39" fmla="*/ 264 h 441"/>
                <a:gd name="T40" fmla="*/ 6 w 379"/>
                <a:gd name="T41" fmla="*/ 295 h 441"/>
                <a:gd name="T42" fmla="*/ 39 w 379"/>
                <a:gd name="T43" fmla="*/ 320 h 441"/>
                <a:gd name="T44" fmla="*/ 74 w 379"/>
                <a:gd name="T45" fmla="*/ 345 h 441"/>
                <a:gd name="T46" fmla="*/ 63 w 379"/>
                <a:gd name="T47" fmla="*/ 365 h 441"/>
                <a:gd name="T48" fmla="*/ 34 w 379"/>
                <a:gd name="T49" fmla="*/ 377 h 441"/>
                <a:gd name="T50" fmla="*/ 25 w 379"/>
                <a:gd name="T51" fmla="*/ 401 h 441"/>
                <a:gd name="T52" fmla="*/ 83 w 379"/>
                <a:gd name="T53" fmla="*/ 418 h 441"/>
                <a:gd name="T54" fmla="*/ 134 w 379"/>
                <a:gd name="T55" fmla="*/ 429 h 441"/>
                <a:gd name="T56" fmla="*/ 197 w 379"/>
                <a:gd name="T57" fmla="*/ 438 h 441"/>
                <a:gd name="T58" fmla="*/ 235 w 379"/>
                <a:gd name="T59" fmla="*/ 428 h 441"/>
                <a:gd name="T60" fmla="*/ 276 w 379"/>
                <a:gd name="T61" fmla="*/ 429 h 441"/>
                <a:gd name="T62" fmla="*/ 317 w 379"/>
                <a:gd name="T63" fmla="*/ 411 h 441"/>
                <a:gd name="T64" fmla="*/ 364 w 379"/>
                <a:gd name="T65" fmla="*/ 377 h 441"/>
                <a:gd name="T66" fmla="*/ 374 w 379"/>
                <a:gd name="T67" fmla="*/ 357 h 441"/>
                <a:gd name="T68" fmla="*/ 350 w 379"/>
                <a:gd name="T69" fmla="*/ 330 h 441"/>
                <a:gd name="T70" fmla="*/ 302 w 379"/>
                <a:gd name="T71" fmla="*/ 333 h 441"/>
                <a:gd name="T72" fmla="*/ 286 w 379"/>
                <a:gd name="T73" fmla="*/ 317 h 441"/>
                <a:gd name="T74" fmla="*/ 319 w 379"/>
                <a:gd name="T75" fmla="*/ 293 h 441"/>
                <a:gd name="T76" fmla="*/ 323 w 379"/>
                <a:gd name="T77" fmla="*/ 264 h 441"/>
                <a:gd name="T78" fmla="*/ 296 w 379"/>
                <a:gd name="T79" fmla="*/ 269 h 441"/>
                <a:gd name="T80" fmla="*/ 283 w 379"/>
                <a:gd name="T81" fmla="*/ 259 h 441"/>
                <a:gd name="T82" fmla="*/ 296 w 379"/>
                <a:gd name="T83" fmla="*/ 235 h 441"/>
                <a:gd name="T84" fmla="*/ 292 w 379"/>
                <a:gd name="T85" fmla="*/ 194 h 441"/>
                <a:gd name="T86" fmla="*/ 280 w 379"/>
                <a:gd name="T87" fmla="*/ 189 h 441"/>
                <a:gd name="T88" fmla="*/ 274 w 379"/>
                <a:gd name="T89" fmla="*/ 207 h 441"/>
                <a:gd name="T90" fmla="*/ 256 w 379"/>
                <a:gd name="T91" fmla="*/ 207 h 441"/>
                <a:gd name="T92" fmla="*/ 246 w 379"/>
                <a:gd name="T93" fmla="*/ 195 h 441"/>
                <a:gd name="T94" fmla="*/ 258 w 379"/>
                <a:gd name="T95" fmla="*/ 163 h 441"/>
                <a:gd name="T96" fmla="*/ 264 w 379"/>
                <a:gd name="T97" fmla="*/ 129 h 441"/>
                <a:gd name="T98" fmla="*/ 238 w 379"/>
                <a:gd name="T99" fmla="*/ 123 h 441"/>
                <a:gd name="T100" fmla="*/ 220 w 379"/>
                <a:gd name="T101" fmla="*/ 115 h 441"/>
                <a:gd name="T102" fmla="*/ 216 w 379"/>
                <a:gd name="T103" fmla="*/ 95 h 441"/>
                <a:gd name="T104" fmla="*/ 208 w 379"/>
                <a:gd name="T105" fmla="*/ 63 h 44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9"/>
                <a:gd name="T160" fmla="*/ 0 h 441"/>
                <a:gd name="T161" fmla="*/ 379 w 379"/>
                <a:gd name="T162" fmla="*/ 441 h 44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9" h="441">
                  <a:moveTo>
                    <a:pt x="202" y="48"/>
                  </a:moveTo>
                  <a:lnTo>
                    <a:pt x="197" y="39"/>
                  </a:lnTo>
                  <a:lnTo>
                    <a:pt x="193" y="30"/>
                  </a:lnTo>
                  <a:lnTo>
                    <a:pt x="189" y="20"/>
                  </a:lnTo>
                  <a:lnTo>
                    <a:pt x="185" y="11"/>
                  </a:lnTo>
                  <a:lnTo>
                    <a:pt x="184" y="7"/>
                  </a:lnTo>
                  <a:lnTo>
                    <a:pt x="184" y="3"/>
                  </a:lnTo>
                  <a:lnTo>
                    <a:pt x="183" y="0"/>
                  </a:lnTo>
                  <a:lnTo>
                    <a:pt x="182" y="0"/>
                  </a:lnTo>
                  <a:lnTo>
                    <a:pt x="177" y="4"/>
                  </a:lnTo>
                  <a:lnTo>
                    <a:pt x="174" y="10"/>
                  </a:lnTo>
                  <a:lnTo>
                    <a:pt x="172" y="16"/>
                  </a:lnTo>
                  <a:lnTo>
                    <a:pt x="170" y="22"/>
                  </a:lnTo>
                  <a:lnTo>
                    <a:pt x="168" y="32"/>
                  </a:lnTo>
                  <a:lnTo>
                    <a:pt x="166" y="41"/>
                  </a:lnTo>
                  <a:lnTo>
                    <a:pt x="164" y="51"/>
                  </a:lnTo>
                  <a:lnTo>
                    <a:pt x="161" y="60"/>
                  </a:lnTo>
                  <a:lnTo>
                    <a:pt x="160" y="63"/>
                  </a:lnTo>
                  <a:lnTo>
                    <a:pt x="158" y="66"/>
                  </a:lnTo>
                  <a:lnTo>
                    <a:pt x="156" y="68"/>
                  </a:lnTo>
                  <a:lnTo>
                    <a:pt x="153" y="68"/>
                  </a:lnTo>
                  <a:lnTo>
                    <a:pt x="148" y="67"/>
                  </a:lnTo>
                  <a:lnTo>
                    <a:pt x="144" y="64"/>
                  </a:lnTo>
                  <a:lnTo>
                    <a:pt x="140" y="60"/>
                  </a:lnTo>
                  <a:lnTo>
                    <a:pt x="136" y="57"/>
                  </a:lnTo>
                  <a:lnTo>
                    <a:pt x="133" y="55"/>
                  </a:lnTo>
                  <a:lnTo>
                    <a:pt x="132" y="53"/>
                  </a:lnTo>
                  <a:lnTo>
                    <a:pt x="129" y="51"/>
                  </a:lnTo>
                  <a:lnTo>
                    <a:pt x="127" y="51"/>
                  </a:lnTo>
                  <a:lnTo>
                    <a:pt x="126" y="52"/>
                  </a:lnTo>
                  <a:lnTo>
                    <a:pt x="126" y="55"/>
                  </a:lnTo>
                  <a:lnTo>
                    <a:pt x="126" y="57"/>
                  </a:lnTo>
                  <a:lnTo>
                    <a:pt x="127" y="60"/>
                  </a:lnTo>
                  <a:lnTo>
                    <a:pt x="130" y="67"/>
                  </a:lnTo>
                  <a:lnTo>
                    <a:pt x="135" y="74"/>
                  </a:lnTo>
                  <a:lnTo>
                    <a:pt x="138" y="81"/>
                  </a:lnTo>
                  <a:lnTo>
                    <a:pt x="141" y="88"/>
                  </a:lnTo>
                  <a:lnTo>
                    <a:pt x="142" y="94"/>
                  </a:lnTo>
                  <a:lnTo>
                    <a:pt x="143" y="100"/>
                  </a:lnTo>
                  <a:lnTo>
                    <a:pt x="142" y="106"/>
                  </a:lnTo>
                  <a:lnTo>
                    <a:pt x="141" y="112"/>
                  </a:lnTo>
                  <a:lnTo>
                    <a:pt x="141" y="113"/>
                  </a:lnTo>
                  <a:lnTo>
                    <a:pt x="139" y="115"/>
                  </a:lnTo>
                  <a:lnTo>
                    <a:pt x="137" y="116"/>
                  </a:lnTo>
                  <a:lnTo>
                    <a:pt x="136" y="117"/>
                  </a:lnTo>
                  <a:lnTo>
                    <a:pt x="130" y="119"/>
                  </a:lnTo>
                  <a:lnTo>
                    <a:pt x="124" y="119"/>
                  </a:lnTo>
                  <a:lnTo>
                    <a:pt x="119" y="120"/>
                  </a:lnTo>
                  <a:lnTo>
                    <a:pt x="116" y="123"/>
                  </a:lnTo>
                  <a:lnTo>
                    <a:pt x="116" y="127"/>
                  </a:lnTo>
                  <a:lnTo>
                    <a:pt x="119" y="131"/>
                  </a:lnTo>
                  <a:lnTo>
                    <a:pt x="122" y="136"/>
                  </a:lnTo>
                  <a:lnTo>
                    <a:pt x="124" y="140"/>
                  </a:lnTo>
                  <a:lnTo>
                    <a:pt x="123" y="147"/>
                  </a:lnTo>
                  <a:lnTo>
                    <a:pt x="122" y="154"/>
                  </a:lnTo>
                  <a:lnTo>
                    <a:pt x="119" y="160"/>
                  </a:lnTo>
                  <a:lnTo>
                    <a:pt x="116" y="166"/>
                  </a:lnTo>
                  <a:lnTo>
                    <a:pt x="113" y="167"/>
                  </a:lnTo>
                  <a:lnTo>
                    <a:pt x="110" y="167"/>
                  </a:lnTo>
                  <a:lnTo>
                    <a:pt x="107" y="166"/>
                  </a:lnTo>
                  <a:lnTo>
                    <a:pt x="104" y="166"/>
                  </a:lnTo>
                  <a:lnTo>
                    <a:pt x="100" y="169"/>
                  </a:lnTo>
                  <a:lnTo>
                    <a:pt x="97" y="172"/>
                  </a:lnTo>
                  <a:lnTo>
                    <a:pt x="94" y="176"/>
                  </a:lnTo>
                  <a:lnTo>
                    <a:pt x="92" y="181"/>
                  </a:lnTo>
                  <a:lnTo>
                    <a:pt x="93" y="186"/>
                  </a:lnTo>
                  <a:lnTo>
                    <a:pt x="94" y="192"/>
                  </a:lnTo>
                  <a:lnTo>
                    <a:pt x="96" y="198"/>
                  </a:lnTo>
                  <a:lnTo>
                    <a:pt x="98" y="204"/>
                  </a:lnTo>
                  <a:lnTo>
                    <a:pt x="99" y="206"/>
                  </a:lnTo>
                  <a:lnTo>
                    <a:pt x="101" y="208"/>
                  </a:lnTo>
                  <a:lnTo>
                    <a:pt x="101" y="210"/>
                  </a:lnTo>
                  <a:lnTo>
                    <a:pt x="101" y="212"/>
                  </a:lnTo>
                  <a:lnTo>
                    <a:pt x="99" y="214"/>
                  </a:lnTo>
                  <a:lnTo>
                    <a:pt x="96" y="215"/>
                  </a:lnTo>
                  <a:lnTo>
                    <a:pt x="93" y="216"/>
                  </a:lnTo>
                  <a:lnTo>
                    <a:pt x="90" y="215"/>
                  </a:lnTo>
                  <a:lnTo>
                    <a:pt x="85" y="214"/>
                  </a:lnTo>
                  <a:lnTo>
                    <a:pt x="81" y="211"/>
                  </a:lnTo>
                  <a:lnTo>
                    <a:pt x="77" y="209"/>
                  </a:lnTo>
                  <a:lnTo>
                    <a:pt x="72" y="206"/>
                  </a:lnTo>
                  <a:lnTo>
                    <a:pt x="66" y="203"/>
                  </a:lnTo>
                  <a:lnTo>
                    <a:pt x="60" y="200"/>
                  </a:lnTo>
                  <a:lnTo>
                    <a:pt x="53" y="196"/>
                  </a:lnTo>
                  <a:lnTo>
                    <a:pt x="47" y="195"/>
                  </a:lnTo>
                  <a:lnTo>
                    <a:pt x="39" y="195"/>
                  </a:lnTo>
                  <a:lnTo>
                    <a:pt x="32" y="196"/>
                  </a:lnTo>
                  <a:lnTo>
                    <a:pt x="25" y="199"/>
                  </a:lnTo>
                  <a:lnTo>
                    <a:pt x="21" y="204"/>
                  </a:lnTo>
                  <a:lnTo>
                    <a:pt x="21" y="206"/>
                  </a:lnTo>
                  <a:lnTo>
                    <a:pt x="26" y="207"/>
                  </a:lnTo>
                  <a:lnTo>
                    <a:pt x="33" y="208"/>
                  </a:lnTo>
                  <a:lnTo>
                    <a:pt x="38" y="209"/>
                  </a:lnTo>
                  <a:lnTo>
                    <a:pt x="44" y="214"/>
                  </a:lnTo>
                  <a:lnTo>
                    <a:pt x="50" y="220"/>
                  </a:lnTo>
                  <a:lnTo>
                    <a:pt x="56" y="226"/>
                  </a:lnTo>
                  <a:lnTo>
                    <a:pt x="61" y="232"/>
                  </a:lnTo>
                  <a:lnTo>
                    <a:pt x="66" y="239"/>
                  </a:lnTo>
                  <a:lnTo>
                    <a:pt x="71" y="247"/>
                  </a:lnTo>
                  <a:lnTo>
                    <a:pt x="75" y="254"/>
                  </a:lnTo>
                  <a:lnTo>
                    <a:pt x="81" y="261"/>
                  </a:lnTo>
                  <a:lnTo>
                    <a:pt x="87" y="266"/>
                  </a:lnTo>
                  <a:lnTo>
                    <a:pt x="93" y="269"/>
                  </a:lnTo>
                  <a:lnTo>
                    <a:pt x="100" y="273"/>
                  </a:lnTo>
                  <a:lnTo>
                    <a:pt x="104" y="278"/>
                  </a:lnTo>
                  <a:lnTo>
                    <a:pt x="104" y="281"/>
                  </a:lnTo>
                  <a:lnTo>
                    <a:pt x="101" y="284"/>
                  </a:lnTo>
                  <a:lnTo>
                    <a:pt x="97" y="286"/>
                  </a:lnTo>
                  <a:lnTo>
                    <a:pt x="92" y="287"/>
                  </a:lnTo>
                  <a:lnTo>
                    <a:pt x="84" y="287"/>
                  </a:lnTo>
                  <a:lnTo>
                    <a:pt x="75" y="285"/>
                  </a:lnTo>
                  <a:lnTo>
                    <a:pt x="67" y="283"/>
                  </a:lnTo>
                  <a:lnTo>
                    <a:pt x="58" y="281"/>
                  </a:lnTo>
                  <a:lnTo>
                    <a:pt x="51" y="280"/>
                  </a:lnTo>
                  <a:lnTo>
                    <a:pt x="43" y="279"/>
                  </a:lnTo>
                  <a:lnTo>
                    <a:pt x="36" y="277"/>
                  </a:lnTo>
                  <a:lnTo>
                    <a:pt x="29" y="275"/>
                  </a:lnTo>
                  <a:lnTo>
                    <a:pt x="22" y="272"/>
                  </a:lnTo>
                  <a:lnTo>
                    <a:pt x="16" y="267"/>
                  </a:lnTo>
                  <a:lnTo>
                    <a:pt x="10" y="264"/>
                  </a:lnTo>
                  <a:lnTo>
                    <a:pt x="3" y="264"/>
                  </a:lnTo>
                  <a:lnTo>
                    <a:pt x="0" y="269"/>
                  </a:lnTo>
                  <a:lnTo>
                    <a:pt x="0" y="275"/>
                  </a:lnTo>
                  <a:lnTo>
                    <a:pt x="1" y="283"/>
                  </a:lnTo>
                  <a:lnTo>
                    <a:pt x="3" y="290"/>
                  </a:lnTo>
                  <a:lnTo>
                    <a:pt x="6" y="295"/>
                  </a:lnTo>
                  <a:lnTo>
                    <a:pt x="9" y="299"/>
                  </a:lnTo>
                  <a:lnTo>
                    <a:pt x="13" y="303"/>
                  </a:lnTo>
                  <a:lnTo>
                    <a:pt x="18" y="307"/>
                  </a:lnTo>
                  <a:lnTo>
                    <a:pt x="25" y="312"/>
                  </a:lnTo>
                  <a:lnTo>
                    <a:pt x="32" y="316"/>
                  </a:lnTo>
                  <a:lnTo>
                    <a:pt x="39" y="320"/>
                  </a:lnTo>
                  <a:lnTo>
                    <a:pt x="47" y="324"/>
                  </a:lnTo>
                  <a:lnTo>
                    <a:pt x="53" y="328"/>
                  </a:lnTo>
                  <a:lnTo>
                    <a:pt x="60" y="332"/>
                  </a:lnTo>
                  <a:lnTo>
                    <a:pt x="67" y="337"/>
                  </a:lnTo>
                  <a:lnTo>
                    <a:pt x="72" y="342"/>
                  </a:lnTo>
                  <a:lnTo>
                    <a:pt x="74" y="345"/>
                  </a:lnTo>
                  <a:lnTo>
                    <a:pt x="76" y="349"/>
                  </a:lnTo>
                  <a:lnTo>
                    <a:pt x="76" y="353"/>
                  </a:lnTo>
                  <a:lnTo>
                    <a:pt x="75" y="356"/>
                  </a:lnTo>
                  <a:lnTo>
                    <a:pt x="72" y="360"/>
                  </a:lnTo>
                  <a:lnTo>
                    <a:pt x="68" y="363"/>
                  </a:lnTo>
                  <a:lnTo>
                    <a:pt x="63" y="365"/>
                  </a:lnTo>
                  <a:lnTo>
                    <a:pt x="58" y="368"/>
                  </a:lnTo>
                  <a:lnTo>
                    <a:pt x="53" y="370"/>
                  </a:lnTo>
                  <a:lnTo>
                    <a:pt x="48" y="372"/>
                  </a:lnTo>
                  <a:lnTo>
                    <a:pt x="43" y="374"/>
                  </a:lnTo>
                  <a:lnTo>
                    <a:pt x="38" y="376"/>
                  </a:lnTo>
                  <a:lnTo>
                    <a:pt x="34" y="377"/>
                  </a:lnTo>
                  <a:lnTo>
                    <a:pt x="29" y="378"/>
                  </a:lnTo>
                  <a:lnTo>
                    <a:pt x="26" y="379"/>
                  </a:lnTo>
                  <a:lnTo>
                    <a:pt x="23" y="382"/>
                  </a:lnTo>
                  <a:lnTo>
                    <a:pt x="22" y="388"/>
                  </a:lnTo>
                  <a:lnTo>
                    <a:pt x="23" y="395"/>
                  </a:lnTo>
                  <a:lnTo>
                    <a:pt x="25" y="401"/>
                  </a:lnTo>
                  <a:lnTo>
                    <a:pt x="29" y="405"/>
                  </a:lnTo>
                  <a:lnTo>
                    <a:pt x="41" y="409"/>
                  </a:lnTo>
                  <a:lnTo>
                    <a:pt x="53" y="410"/>
                  </a:lnTo>
                  <a:lnTo>
                    <a:pt x="66" y="411"/>
                  </a:lnTo>
                  <a:lnTo>
                    <a:pt x="78" y="414"/>
                  </a:lnTo>
                  <a:lnTo>
                    <a:pt x="83" y="418"/>
                  </a:lnTo>
                  <a:lnTo>
                    <a:pt x="86" y="424"/>
                  </a:lnTo>
                  <a:lnTo>
                    <a:pt x="90" y="430"/>
                  </a:lnTo>
                  <a:lnTo>
                    <a:pt x="95" y="434"/>
                  </a:lnTo>
                  <a:lnTo>
                    <a:pt x="108" y="434"/>
                  </a:lnTo>
                  <a:lnTo>
                    <a:pt x="121" y="432"/>
                  </a:lnTo>
                  <a:lnTo>
                    <a:pt x="134" y="429"/>
                  </a:lnTo>
                  <a:lnTo>
                    <a:pt x="147" y="428"/>
                  </a:lnTo>
                  <a:lnTo>
                    <a:pt x="158" y="429"/>
                  </a:lnTo>
                  <a:lnTo>
                    <a:pt x="169" y="432"/>
                  </a:lnTo>
                  <a:lnTo>
                    <a:pt x="179" y="434"/>
                  </a:lnTo>
                  <a:lnTo>
                    <a:pt x="190" y="437"/>
                  </a:lnTo>
                  <a:lnTo>
                    <a:pt x="197" y="438"/>
                  </a:lnTo>
                  <a:lnTo>
                    <a:pt x="203" y="439"/>
                  </a:lnTo>
                  <a:lnTo>
                    <a:pt x="210" y="440"/>
                  </a:lnTo>
                  <a:lnTo>
                    <a:pt x="216" y="440"/>
                  </a:lnTo>
                  <a:lnTo>
                    <a:pt x="223" y="437"/>
                  </a:lnTo>
                  <a:lnTo>
                    <a:pt x="229" y="432"/>
                  </a:lnTo>
                  <a:lnTo>
                    <a:pt x="235" y="428"/>
                  </a:lnTo>
                  <a:lnTo>
                    <a:pt x="242" y="425"/>
                  </a:lnTo>
                  <a:lnTo>
                    <a:pt x="248" y="426"/>
                  </a:lnTo>
                  <a:lnTo>
                    <a:pt x="255" y="428"/>
                  </a:lnTo>
                  <a:lnTo>
                    <a:pt x="261" y="430"/>
                  </a:lnTo>
                  <a:lnTo>
                    <a:pt x="268" y="431"/>
                  </a:lnTo>
                  <a:lnTo>
                    <a:pt x="276" y="429"/>
                  </a:lnTo>
                  <a:lnTo>
                    <a:pt x="284" y="425"/>
                  </a:lnTo>
                  <a:lnTo>
                    <a:pt x="292" y="421"/>
                  </a:lnTo>
                  <a:lnTo>
                    <a:pt x="300" y="416"/>
                  </a:lnTo>
                  <a:lnTo>
                    <a:pt x="305" y="414"/>
                  </a:lnTo>
                  <a:lnTo>
                    <a:pt x="311" y="413"/>
                  </a:lnTo>
                  <a:lnTo>
                    <a:pt x="317" y="411"/>
                  </a:lnTo>
                  <a:lnTo>
                    <a:pt x="322" y="408"/>
                  </a:lnTo>
                  <a:lnTo>
                    <a:pt x="332" y="401"/>
                  </a:lnTo>
                  <a:lnTo>
                    <a:pt x="341" y="394"/>
                  </a:lnTo>
                  <a:lnTo>
                    <a:pt x="351" y="386"/>
                  </a:lnTo>
                  <a:lnTo>
                    <a:pt x="360" y="379"/>
                  </a:lnTo>
                  <a:lnTo>
                    <a:pt x="364" y="377"/>
                  </a:lnTo>
                  <a:lnTo>
                    <a:pt x="369" y="374"/>
                  </a:lnTo>
                  <a:lnTo>
                    <a:pt x="374" y="372"/>
                  </a:lnTo>
                  <a:lnTo>
                    <a:pt x="378" y="368"/>
                  </a:lnTo>
                  <a:lnTo>
                    <a:pt x="378" y="364"/>
                  </a:lnTo>
                  <a:lnTo>
                    <a:pt x="376" y="360"/>
                  </a:lnTo>
                  <a:lnTo>
                    <a:pt x="374" y="357"/>
                  </a:lnTo>
                  <a:lnTo>
                    <a:pt x="371" y="353"/>
                  </a:lnTo>
                  <a:lnTo>
                    <a:pt x="369" y="348"/>
                  </a:lnTo>
                  <a:lnTo>
                    <a:pt x="367" y="342"/>
                  </a:lnTo>
                  <a:lnTo>
                    <a:pt x="364" y="337"/>
                  </a:lnTo>
                  <a:lnTo>
                    <a:pt x="360" y="333"/>
                  </a:lnTo>
                  <a:lnTo>
                    <a:pt x="350" y="330"/>
                  </a:lnTo>
                  <a:lnTo>
                    <a:pt x="340" y="328"/>
                  </a:lnTo>
                  <a:lnTo>
                    <a:pt x="330" y="327"/>
                  </a:lnTo>
                  <a:lnTo>
                    <a:pt x="320" y="327"/>
                  </a:lnTo>
                  <a:lnTo>
                    <a:pt x="314" y="328"/>
                  </a:lnTo>
                  <a:lnTo>
                    <a:pt x="308" y="331"/>
                  </a:lnTo>
                  <a:lnTo>
                    <a:pt x="302" y="333"/>
                  </a:lnTo>
                  <a:lnTo>
                    <a:pt x="297" y="333"/>
                  </a:lnTo>
                  <a:lnTo>
                    <a:pt x="291" y="332"/>
                  </a:lnTo>
                  <a:lnTo>
                    <a:pt x="286" y="329"/>
                  </a:lnTo>
                  <a:lnTo>
                    <a:pt x="283" y="326"/>
                  </a:lnTo>
                  <a:lnTo>
                    <a:pt x="282" y="322"/>
                  </a:lnTo>
                  <a:lnTo>
                    <a:pt x="286" y="317"/>
                  </a:lnTo>
                  <a:lnTo>
                    <a:pt x="292" y="315"/>
                  </a:lnTo>
                  <a:lnTo>
                    <a:pt x="299" y="313"/>
                  </a:lnTo>
                  <a:lnTo>
                    <a:pt x="305" y="310"/>
                  </a:lnTo>
                  <a:lnTo>
                    <a:pt x="310" y="305"/>
                  </a:lnTo>
                  <a:lnTo>
                    <a:pt x="315" y="299"/>
                  </a:lnTo>
                  <a:lnTo>
                    <a:pt x="319" y="293"/>
                  </a:lnTo>
                  <a:lnTo>
                    <a:pt x="322" y="287"/>
                  </a:lnTo>
                  <a:lnTo>
                    <a:pt x="325" y="282"/>
                  </a:lnTo>
                  <a:lnTo>
                    <a:pt x="326" y="277"/>
                  </a:lnTo>
                  <a:lnTo>
                    <a:pt x="327" y="272"/>
                  </a:lnTo>
                  <a:lnTo>
                    <a:pt x="325" y="267"/>
                  </a:lnTo>
                  <a:lnTo>
                    <a:pt x="323" y="264"/>
                  </a:lnTo>
                  <a:lnTo>
                    <a:pt x="319" y="262"/>
                  </a:lnTo>
                  <a:lnTo>
                    <a:pt x="315" y="261"/>
                  </a:lnTo>
                  <a:lnTo>
                    <a:pt x="311" y="261"/>
                  </a:lnTo>
                  <a:lnTo>
                    <a:pt x="306" y="263"/>
                  </a:lnTo>
                  <a:lnTo>
                    <a:pt x="301" y="266"/>
                  </a:lnTo>
                  <a:lnTo>
                    <a:pt x="296" y="269"/>
                  </a:lnTo>
                  <a:lnTo>
                    <a:pt x="291" y="270"/>
                  </a:lnTo>
                  <a:lnTo>
                    <a:pt x="288" y="269"/>
                  </a:lnTo>
                  <a:lnTo>
                    <a:pt x="285" y="267"/>
                  </a:lnTo>
                  <a:lnTo>
                    <a:pt x="283" y="264"/>
                  </a:lnTo>
                  <a:lnTo>
                    <a:pt x="282" y="261"/>
                  </a:lnTo>
                  <a:lnTo>
                    <a:pt x="283" y="259"/>
                  </a:lnTo>
                  <a:lnTo>
                    <a:pt x="286" y="257"/>
                  </a:lnTo>
                  <a:lnTo>
                    <a:pt x="289" y="255"/>
                  </a:lnTo>
                  <a:lnTo>
                    <a:pt x="291" y="253"/>
                  </a:lnTo>
                  <a:lnTo>
                    <a:pt x="293" y="247"/>
                  </a:lnTo>
                  <a:lnTo>
                    <a:pt x="295" y="241"/>
                  </a:lnTo>
                  <a:lnTo>
                    <a:pt x="296" y="235"/>
                  </a:lnTo>
                  <a:lnTo>
                    <a:pt x="297" y="229"/>
                  </a:lnTo>
                  <a:lnTo>
                    <a:pt x="297" y="221"/>
                  </a:lnTo>
                  <a:lnTo>
                    <a:pt x="296" y="214"/>
                  </a:lnTo>
                  <a:lnTo>
                    <a:pt x="295" y="205"/>
                  </a:lnTo>
                  <a:lnTo>
                    <a:pt x="294" y="198"/>
                  </a:lnTo>
                  <a:lnTo>
                    <a:pt x="292" y="194"/>
                  </a:lnTo>
                  <a:lnTo>
                    <a:pt x="289" y="189"/>
                  </a:lnTo>
                  <a:lnTo>
                    <a:pt x="286" y="186"/>
                  </a:lnTo>
                  <a:lnTo>
                    <a:pt x="282" y="183"/>
                  </a:lnTo>
                  <a:lnTo>
                    <a:pt x="281" y="184"/>
                  </a:lnTo>
                  <a:lnTo>
                    <a:pt x="280" y="186"/>
                  </a:lnTo>
                  <a:lnTo>
                    <a:pt x="280" y="189"/>
                  </a:lnTo>
                  <a:lnTo>
                    <a:pt x="279" y="192"/>
                  </a:lnTo>
                  <a:lnTo>
                    <a:pt x="279" y="195"/>
                  </a:lnTo>
                  <a:lnTo>
                    <a:pt x="278" y="198"/>
                  </a:lnTo>
                  <a:lnTo>
                    <a:pt x="278" y="201"/>
                  </a:lnTo>
                  <a:lnTo>
                    <a:pt x="276" y="204"/>
                  </a:lnTo>
                  <a:lnTo>
                    <a:pt x="274" y="207"/>
                  </a:lnTo>
                  <a:lnTo>
                    <a:pt x="272" y="211"/>
                  </a:lnTo>
                  <a:lnTo>
                    <a:pt x="269" y="214"/>
                  </a:lnTo>
                  <a:lnTo>
                    <a:pt x="265" y="215"/>
                  </a:lnTo>
                  <a:lnTo>
                    <a:pt x="261" y="214"/>
                  </a:lnTo>
                  <a:lnTo>
                    <a:pt x="259" y="211"/>
                  </a:lnTo>
                  <a:lnTo>
                    <a:pt x="256" y="207"/>
                  </a:lnTo>
                  <a:lnTo>
                    <a:pt x="253" y="204"/>
                  </a:lnTo>
                  <a:lnTo>
                    <a:pt x="251" y="202"/>
                  </a:lnTo>
                  <a:lnTo>
                    <a:pt x="248" y="201"/>
                  </a:lnTo>
                  <a:lnTo>
                    <a:pt x="246" y="200"/>
                  </a:lnTo>
                  <a:lnTo>
                    <a:pt x="245" y="198"/>
                  </a:lnTo>
                  <a:lnTo>
                    <a:pt x="246" y="195"/>
                  </a:lnTo>
                  <a:lnTo>
                    <a:pt x="249" y="194"/>
                  </a:lnTo>
                  <a:lnTo>
                    <a:pt x="252" y="192"/>
                  </a:lnTo>
                  <a:lnTo>
                    <a:pt x="253" y="189"/>
                  </a:lnTo>
                  <a:lnTo>
                    <a:pt x="256" y="181"/>
                  </a:lnTo>
                  <a:lnTo>
                    <a:pt x="257" y="172"/>
                  </a:lnTo>
                  <a:lnTo>
                    <a:pt x="258" y="163"/>
                  </a:lnTo>
                  <a:lnTo>
                    <a:pt x="259" y="155"/>
                  </a:lnTo>
                  <a:lnTo>
                    <a:pt x="261" y="149"/>
                  </a:lnTo>
                  <a:lnTo>
                    <a:pt x="263" y="143"/>
                  </a:lnTo>
                  <a:lnTo>
                    <a:pt x="265" y="137"/>
                  </a:lnTo>
                  <a:lnTo>
                    <a:pt x="265" y="132"/>
                  </a:lnTo>
                  <a:lnTo>
                    <a:pt x="264" y="129"/>
                  </a:lnTo>
                  <a:lnTo>
                    <a:pt x="261" y="126"/>
                  </a:lnTo>
                  <a:lnTo>
                    <a:pt x="257" y="124"/>
                  </a:lnTo>
                  <a:lnTo>
                    <a:pt x="253" y="123"/>
                  </a:lnTo>
                  <a:lnTo>
                    <a:pt x="248" y="122"/>
                  </a:lnTo>
                  <a:lnTo>
                    <a:pt x="243" y="123"/>
                  </a:lnTo>
                  <a:lnTo>
                    <a:pt x="238" y="123"/>
                  </a:lnTo>
                  <a:lnTo>
                    <a:pt x="233" y="123"/>
                  </a:lnTo>
                  <a:lnTo>
                    <a:pt x="230" y="122"/>
                  </a:lnTo>
                  <a:lnTo>
                    <a:pt x="227" y="121"/>
                  </a:lnTo>
                  <a:lnTo>
                    <a:pt x="224" y="119"/>
                  </a:lnTo>
                  <a:lnTo>
                    <a:pt x="222" y="117"/>
                  </a:lnTo>
                  <a:lnTo>
                    <a:pt x="220" y="115"/>
                  </a:lnTo>
                  <a:lnTo>
                    <a:pt x="218" y="112"/>
                  </a:lnTo>
                  <a:lnTo>
                    <a:pt x="217" y="109"/>
                  </a:lnTo>
                  <a:lnTo>
                    <a:pt x="216" y="106"/>
                  </a:lnTo>
                  <a:lnTo>
                    <a:pt x="216" y="102"/>
                  </a:lnTo>
                  <a:lnTo>
                    <a:pt x="216" y="99"/>
                  </a:lnTo>
                  <a:lnTo>
                    <a:pt x="216" y="95"/>
                  </a:lnTo>
                  <a:lnTo>
                    <a:pt x="216" y="91"/>
                  </a:lnTo>
                  <a:lnTo>
                    <a:pt x="215" y="86"/>
                  </a:lnTo>
                  <a:lnTo>
                    <a:pt x="214" y="80"/>
                  </a:lnTo>
                  <a:lnTo>
                    <a:pt x="212" y="74"/>
                  </a:lnTo>
                  <a:lnTo>
                    <a:pt x="210" y="68"/>
                  </a:lnTo>
                  <a:lnTo>
                    <a:pt x="208" y="63"/>
                  </a:lnTo>
                  <a:lnTo>
                    <a:pt x="206" y="58"/>
                  </a:lnTo>
                  <a:lnTo>
                    <a:pt x="204" y="53"/>
                  </a:lnTo>
                  <a:lnTo>
                    <a:pt x="202" y="48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6" name="Group 109"/>
          <p:cNvGrpSpPr>
            <a:grpSpLocks noChangeAspect="1"/>
          </p:cNvGrpSpPr>
          <p:nvPr/>
        </p:nvGrpSpPr>
        <p:grpSpPr bwMode="auto">
          <a:xfrm>
            <a:off x="2035175" y="3629025"/>
            <a:ext cx="228600" cy="334963"/>
            <a:chOff x="3341" y="2314"/>
            <a:chExt cx="379" cy="555"/>
          </a:xfrm>
        </p:grpSpPr>
        <p:sp>
          <p:nvSpPr>
            <p:cNvPr id="1128" name="Line 110"/>
            <p:cNvSpPr>
              <a:spLocks noChangeAspect="1" noChangeShapeType="1"/>
            </p:cNvSpPr>
            <p:nvPr/>
          </p:nvSpPr>
          <p:spPr bwMode="auto">
            <a:xfrm>
              <a:off x="3540" y="2725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" name="Freeform 111"/>
            <p:cNvSpPr>
              <a:spLocks noChangeAspect="1"/>
            </p:cNvSpPr>
            <p:nvPr/>
          </p:nvSpPr>
          <p:spPr bwMode="auto">
            <a:xfrm>
              <a:off x="3341" y="2314"/>
              <a:ext cx="379" cy="441"/>
            </a:xfrm>
            <a:custGeom>
              <a:avLst/>
              <a:gdLst>
                <a:gd name="T0" fmla="*/ 184 w 379"/>
                <a:gd name="T1" fmla="*/ 7 h 441"/>
                <a:gd name="T2" fmla="*/ 172 w 379"/>
                <a:gd name="T3" fmla="*/ 16 h 441"/>
                <a:gd name="T4" fmla="*/ 160 w 379"/>
                <a:gd name="T5" fmla="*/ 63 h 441"/>
                <a:gd name="T6" fmla="*/ 140 w 379"/>
                <a:gd name="T7" fmla="*/ 60 h 441"/>
                <a:gd name="T8" fmla="*/ 126 w 379"/>
                <a:gd name="T9" fmla="*/ 52 h 441"/>
                <a:gd name="T10" fmla="*/ 138 w 379"/>
                <a:gd name="T11" fmla="*/ 81 h 441"/>
                <a:gd name="T12" fmla="*/ 141 w 379"/>
                <a:gd name="T13" fmla="*/ 113 h 441"/>
                <a:gd name="T14" fmla="*/ 119 w 379"/>
                <a:gd name="T15" fmla="*/ 120 h 441"/>
                <a:gd name="T16" fmla="*/ 123 w 379"/>
                <a:gd name="T17" fmla="*/ 147 h 441"/>
                <a:gd name="T18" fmla="*/ 107 w 379"/>
                <a:gd name="T19" fmla="*/ 166 h 441"/>
                <a:gd name="T20" fmla="*/ 93 w 379"/>
                <a:gd name="T21" fmla="*/ 186 h 441"/>
                <a:gd name="T22" fmla="*/ 101 w 379"/>
                <a:gd name="T23" fmla="*/ 210 h 441"/>
                <a:gd name="T24" fmla="*/ 85 w 379"/>
                <a:gd name="T25" fmla="*/ 214 h 441"/>
                <a:gd name="T26" fmla="*/ 53 w 379"/>
                <a:gd name="T27" fmla="*/ 196 h 441"/>
                <a:gd name="T28" fmla="*/ 21 w 379"/>
                <a:gd name="T29" fmla="*/ 206 h 441"/>
                <a:gd name="T30" fmla="*/ 56 w 379"/>
                <a:gd name="T31" fmla="*/ 226 h 441"/>
                <a:gd name="T32" fmla="*/ 87 w 379"/>
                <a:gd name="T33" fmla="*/ 266 h 441"/>
                <a:gd name="T34" fmla="*/ 97 w 379"/>
                <a:gd name="T35" fmla="*/ 286 h 441"/>
                <a:gd name="T36" fmla="*/ 51 w 379"/>
                <a:gd name="T37" fmla="*/ 280 h 441"/>
                <a:gd name="T38" fmla="*/ 10 w 379"/>
                <a:gd name="T39" fmla="*/ 264 h 441"/>
                <a:gd name="T40" fmla="*/ 6 w 379"/>
                <a:gd name="T41" fmla="*/ 295 h 441"/>
                <a:gd name="T42" fmla="*/ 39 w 379"/>
                <a:gd name="T43" fmla="*/ 320 h 441"/>
                <a:gd name="T44" fmla="*/ 74 w 379"/>
                <a:gd name="T45" fmla="*/ 345 h 441"/>
                <a:gd name="T46" fmla="*/ 63 w 379"/>
                <a:gd name="T47" fmla="*/ 365 h 441"/>
                <a:gd name="T48" fmla="*/ 34 w 379"/>
                <a:gd name="T49" fmla="*/ 377 h 441"/>
                <a:gd name="T50" fmla="*/ 25 w 379"/>
                <a:gd name="T51" fmla="*/ 401 h 441"/>
                <a:gd name="T52" fmla="*/ 83 w 379"/>
                <a:gd name="T53" fmla="*/ 418 h 441"/>
                <a:gd name="T54" fmla="*/ 134 w 379"/>
                <a:gd name="T55" fmla="*/ 429 h 441"/>
                <a:gd name="T56" fmla="*/ 197 w 379"/>
                <a:gd name="T57" fmla="*/ 438 h 441"/>
                <a:gd name="T58" fmla="*/ 235 w 379"/>
                <a:gd name="T59" fmla="*/ 428 h 441"/>
                <a:gd name="T60" fmla="*/ 276 w 379"/>
                <a:gd name="T61" fmla="*/ 429 h 441"/>
                <a:gd name="T62" fmla="*/ 317 w 379"/>
                <a:gd name="T63" fmla="*/ 411 h 441"/>
                <a:gd name="T64" fmla="*/ 364 w 379"/>
                <a:gd name="T65" fmla="*/ 377 h 441"/>
                <a:gd name="T66" fmla="*/ 374 w 379"/>
                <a:gd name="T67" fmla="*/ 357 h 441"/>
                <a:gd name="T68" fmla="*/ 350 w 379"/>
                <a:gd name="T69" fmla="*/ 330 h 441"/>
                <a:gd name="T70" fmla="*/ 302 w 379"/>
                <a:gd name="T71" fmla="*/ 333 h 441"/>
                <a:gd name="T72" fmla="*/ 286 w 379"/>
                <a:gd name="T73" fmla="*/ 317 h 441"/>
                <a:gd name="T74" fmla="*/ 319 w 379"/>
                <a:gd name="T75" fmla="*/ 293 h 441"/>
                <a:gd name="T76" fmla="*/ 323 w 379"/>
                <a:gd name="T77" fmla="*/ 264 h 441"/>
                <a:gd name="T78" fmla="*/ 296 w 379"/>
                <a:gd name="T79" fmla="*/ 269 h 441"/>
                <a:gd name="T80" fmla="*/ 283 w 379"/>
                <a:gd name="T81" fmla="*/ 259 h 441"/>
                <a:gd name="T82" fmla="*/ 296 w 379"/>
                <a:gd name="T83" fmla="*/ 235 h 441"/>
                <a:gd name="T84" fmla="*/ 292 w 379"/>
                <a:gd name="T85" fmla="*/ 194 h 441"/>
                <a:gd name="T86" fmla="*/ 280 w 379"/>
                <a:gd name="T87" fmla="*/ 189 h 441"/>
                <a:gd name="T88" fmla="*/ 274 w 379"/>
                <a:gd name="T89" fmla="*/ 207 h 441"/>
                <a:gd name="T90" fmla="*/ 256 w 379"/>
                <a:gd name="T91" fmla="*/ 207 h 441"/>
                <a:gd name="T92" fmla="*/ 246 w 379"/>
                <a:gd name="T93" fmla="*/ 195 h 441"/>
                <a:gd name="T94" fmla="*/ 258 w 379"/>
                <a:gd name="T95" fmla="*/ 163 h 441"/>
                <a:gd name="T96" fmla="*/ 264 w 379"/>
                <a:gd name="T97" fmla="*/ 129 h 441"/>
                <a:gd name="T98" fmla="*/ 238 w 379"/>
                <a:gd name="T99" fmla="*/ 123 h 441"/>
                <a:gd name="T100" fmla="*/ 220 w 379"/>
                <a:gd name="T101" fmla="*/ 115 h 441"/>
                <a:gd name="T102" fmla="*/ 216 w 379"/>
                <a:gd name="T103" fmla="*/ 95 h 441"/>
                <a:gd name="T104" fmla="*/ 208 w 379"/>
                <a:gd name="T105" fmla="*/ 63 h 44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9"/>
                <a:gd name="T160" fmla="*/ 0 h 441"/>
                <a:gd name="T161" fmla="*/ 379 w 379"/>
                <a:gd name="T162" fmla="*/ 441 h 44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9" h="441">
                  <a:moveTo>
                    <a:pt x="202" y="48"/>
                  </a:moveTo>
                  <a:lnTo>
                    <a:pt x="197" y="39"/>
                  </a:lnTo>
                  <a:lnTo>
                    <a:pt x="193" y="30"/>
                  </a:lnTo>
                  <a:lnTo>
                    <a:pt x="189" y="20"/>
                  </a:lnTo>
                  <a:lnTo>
                    <a:pt x="185" y="11"/>
                  </a:lnTo>
                  <a:lnTo>
                    <a:pt x="184" y="7"/>
                  </a:lnTo>
                  <a:lnTo>
                    <a:pt x="184" y="3"/>
                  </a:lnTo>
                  <a:lnTo>
                    <a:pt x="183" y="0"/>
                  </a:lnTo>
                  <a:lnTo>
                    <a:pt x="182" y="0"/>
                  </a:lnTo>
                  <a:lnTo>
                    <a:pt x="177" y="4"/>
                  </a:lnTo>
                  <a:lnTo>
                    <a:pt x="174" y="10"/>
                  </a:lnTo>
                  <a:lnTo>
                    <a:pt x="172" y="16"/>
                  </a:lnTo>
                  <a:lnTo>
                    <a:pt x="170" y="22"/>
                  </a:lnTo>
                  <a:lnTo>
                    <a:pt x="168" y="32"/>
                  </a:lnTo>
                  <a:lnTo>
                    <a:pt x="166" y="41"/>
                  </a:lnTo>
                  <a:lnTo>
                    <a:pt x="164" y="51"/>
                  </a:lnTo>
                  <a:lnTo>
                    <a:pt x="161" y="60"/>
                  </a:lnTo>
                  <a:lnTo>
                    <a:pt x="160" y="63"/>
                  </a:lnTo>
                  <a:lnTo>
                    <a:pt x="158" y="66"/>
                  </a:lnTo>
                  <a:lnTo>
                    <a:pt x="156" y="68"/>
                  </a:lnTo>
                  <a:lnTo>
                    <a:pt x="153" y="68"/>
                  </a:lnTo>
                  <a:lnTo>
                    <a:pt x="148" y="67"/>
                  </a:lnTo>
                  <a:lnTo>
                    <a:pt x="144" y="64"/>
                  </a:lnTo>
                  <a:lnTo>
                    <a:pt x="140" y="60"/>
                  </a:lnTo>
                  <a:lnTo>
                    <a:pt x="136" y="57"/>
                  </a:lnTo>
                  <a:lnTo>
                    <a:pt x="133" y="55"/>
                  </a:lnTo>
                  <a:lnTo>
                    <a:pt x="132" y="53"/>
                  </a:lnTo>
                  <a:lnTo>
                    <a:pt x="129" y="51"/>
                  </a:lnTo>
                  <a:lnTo>
                    <a:pt x="127" y="51"/>
                  </a:lnTo>
                  <a:lnTo>
                    <a:pt x="126" y="52"/>
                  </a:lnTo>
                  <a:lnTo>
                    <a:pt x="126" y="55"/>
                  </a:lnTo>
                  <a:lnTo>
                    <a:pt x="126" y="57"/>
                  </a:lnTo>
                  <a:lnTo>
                    <a:pt x="127" y="60"/>
                  </a:lnTo>
                  <a:lnTo>
                    <a:pt x="130" y="67"/>
                  </a:lnTo>
                  <a:lnTo>
                    <a:pt x="135" y="74"/>
                  </a:lnTo>
                  <a:lnTo>
                    <a:pt x="138" y="81"/>
                  </a:lnTo>
                  <a:lnTo>
                    <a:pt x="141" y="88"/>
                  </a:lnTo>
                  <a:lnTo>
                    <a:pt x="142" y="94"/>
                  </a:lnTo>
                  <a:lnTo>
                    <a:pt x="143" y="100"/>
                  </a:lnTo>
                  <a:lnTo>
                    <a:pt x="142" y="106"/>
                  </a:lnTo>
                  <a:lnTo>
                    <a:pt x="141" y="112"/>
                  </a:lnTo>
                  <a:lnTo>
                    <a:pt x="141" y="113"/>
                  </a:lnTo>
                  <a:lnTo>
                    <a:pt x="139" y="115"/>
                  </a:lnTo>
                  <a:lnTo>
                    <a:pt x="137" y="116"/>
                  </a:lnTo>
                  <a:lnTo>
                    <a:pt x="136" y="117"/>
                  </a:lnTo>
                  <a:lnTo>
                    <a:pt x="130" y="119"/>
                  </a:lnTo>
                  <a:lnTo>
                    <a:pt x="124" y="119"/>
                  </a:lnTo>
                  <a:lnTo>
                    <a:pt x="119" y="120"/>
                  </a:lnTo>
                  <a:lnTo>
                    <a:pt x="116" y="123"/>
                  </a:lnTo>
                  <a:lnTo>
                    <a:pt x="116" y="127"/>
                  </a:lnTo>
                  <a:lnTo>
                    <a:pt x="119" y="131"/>
                  </a:lnTo>
                  <a:lnTo>
                    <a:pt x="122" y="136"/>
                  </a:lnTo>
                  <a:lnTo>
                    <a:pt x="124" y="140"/>
                  </a:lnTo>
                  <a:lnTo>
                    <a:pt x="123" y="147"/>
                  </a:lnTo>
                  <a:lnTo>
                    <a:pt x="122" y="154"/>
                  </a:lnTo>
                  <a:lnTo>
                    <a:pt x="119" y="160"/>
                  </a:lnTo>
                  <a:lnTo>
                    <a:pt x="116" y="166"/>
                  </a:lnTo>
                  <a:lnTo>
                    <a:pt x="113" y="167"/>
                  </a:lnTo>
                  <a:lnTo>
                    <a:pt x="110" y="167"/>
                  </a:lnTo>
                  <a:lnTo>
                    <a:pt x="107" y="166"/>
                  </a:lnTo>
                  <a:lnTo>
                    <a:pt x="104" y="166"/>
                  </a:lnTo>
                  <a:lnTo>
                    <a:pt x="100" y="169"/>
                  </a:lnTo>
                  <a:lnTo>
                    <a:pt x="97" y="172"/>
                  </a:lnTo>
                  <a:lnTo>
                    <a:pt x="94" y="176"/>
                  </a:lnTo>
                  <a:lnTo>
                    <a:pt x="92" y="181"/>
                  </a:lnTo>
                  <a:lnTo>
                    <a:pt x="93" y="186"/>
                  </a:lnTo>
                  <a:lnTo>
                    <a:pt x="94" y="192"/>
                  </a:lnTo>
                  <a:lnTo>
                    <a:pt x="96" y="198"/>
                  </a:lnTo>
                  <a:lnTo>
                    <a:pt x="98" y="204"/>
                  </a:lnTo>
                  <a:lnTo>
                    <a:pt x="99" y="206"/>
                  </a:lnTo>
                  <a:lnTo>
                    <a:pt x="101" y="208"/>
                  </a:lnTo>
                  <a:lnTo>
                    <a:pt x="101" y="210"/>
                  </a:lnTo>
                  <a:lnTo>
                    <a:pt x="101" y="212"/>
                  </a:lnTo>
                  <a:lnTo>
                    <a:pt x="99" y="214"/>
                  </a:lnTo>
                  <a:lnTo>
                    <a:pt x="96" y="215"/>
                  </a:lnTo>
                  <a:lnTo>
                    <a:pt x="93" y="216"/>
                  </a:lnTo>
                  <a:lnTo>
                    <a:pt x="90" y="215"/>
                  </a:lnTo>
                  <a:lnTo>
                    <a:pt x="85" y="214"/>
                  </a:lnTo>
                  <a:lnTo>
                    <a:pt x="81" y="211"/>
                  </a:lnTo>
                  <a:lnTo>
                    <a:pt x="77" y="209"/>
                  </a:lnTo>
                  <a:lnTo>
                    <a:pt x="72" y="206"/>
                  </a:lnTo>
                  <a:lnTo>
                    <a:pt x="66" y="203"/>
                  </a:lnTo>
                  <a:lnTo>
                    <a:pt x="60" y="200"/>
                  </a:lnTo>
                  <a:lnTo>
                    <a:pt x="53" y="196"/>
                  </a:lnTo>
                  <a:lnTo>
                    <a:pt x="47" y="195"/>
                  </a:lnTo>
                  <a:lnTo>
                    <a:pt x="39" y="195"/>
                  </a:lnTo>
                  <a:lnTo>
                    <a:pt x="32" y="196"/>
                  </a:lnTo>
                  <a:lnTo>
                    <a:pt x="25" y="199"/>
                  </a:lnTo>
                  <a:lnTo>
                    <a:pt x="21" y="204"/>
                  </a:lnTo>
                  <a:lnTo>
                    <a:pt x="21" y="206"/>
                  </a:lnTo>
                  <a:lnTo>
                    <a:pt x="26" y="207"/>
                  </a:lnTo>
                  <a:lnTo>
                    <a:pt x="33" y="208"/>
                  </a:lnTo>
                  <a:lnTo>
                    <a:pt x="38" y="209"/>
                  </a:lnTo>
                  <a:lnTo>
                    <a:pt x="44" y="214"/>
                  </a:lnTo>
                  <a:lnTo>
                    <a:pt x="50" y="220"/>
                  </a:lnTo>
                  <a:lnTo>
                    <a:pt x="56" y="226"/>
                  </a:lnTo>
                  <a:lnTo>
                    <a:pt x="61" y="232"/>
                  </a:lnTo>
                  <a:lnTo>
                    <a:pt x="66" y="239"/>
                  </a:lnTo>
                  <a:lnTo>
                    <a:pt x="71" y="247"/>
                  </a:lnTo>
                  <a:lnTo>
                    <a:pt x="75" y="254"/>
                  </a:lnTo>
                  <a:lnTo>
                    <a:pt x="81" y="261"/>
                  </a:lnTo>
                  <a:lnTo>
                    <a:pt x="87" y="266"/>
                  </a:lnTo>
                  <a:lnTo>
                    <a:pt x="93" y="269"/>
                  </a:lnTo>
                  <a:lnTo>
                    <a:pt x="100" y="273"/>
                  </a:lnTo>
                  <a:lnTo>
                    <a:pt x="104" y="278"/>
                  </a:lnTo>
                  <a:lnTo>
                    <a:pt x="104" y="281"/>
                  </a:lnTo>
                  <a:lnTo>
                    <a:pt x="101" y="284"/>
                  </a:lnTo>
                  <a:lnTo>
                    <a:pt x="97" y="286"/>
                  </a:lnTo>
                  <a:lnTo>
                    <a:pt x="92" y="287"/>
                  </a:lnTo>
                  <a:lnTo>
                    <a:pt x="84" y="287"/>
                  </a:lnTo>
                  <a:lnTo>
                    <a:pt x="75" y="285"/>
                  </a:lnTo>
                  <a:lnTo>
                    <a:pt x="67" y="283"/>
                  </a:lnTo>
                  <a:lnTo>
                    <a:pt x="58" y="281"/>
                  </a:lnTo>
                  <a:lnTo>
                    <a:pt x="51" y="280"/>
                  </a:lnTo>
                  <a:lnTo>
                    <a:pt x="43" y="279"/>
                  </a:lnTo>
                  <a:lnTo>
                    <a:pt x="36" y="277"/>
                  </a:lnTo>
                  <a:lnTo>
                    <a:pt x="29" y="275"/>
                  </a:lnTo>
                  <a:lnTo>
                    <a:pt x="22" y="272"/>
                  </a:lnTo>
                  <a:lnTo>
                    <a:pt x="16" y="267"/>
                  </a:lnTo>
                  <a:lnTo>
                    <a:pt x="10" y="264"/>
                  </a:lnTo>
                  <a:lnTo>
                    <a:pt x="3" y="264"/>
                  </a:lnTo>
                  <a:lnTo>
                    <a:pt x="0" y="269"/>
                  </a:lnTo>
                  <a:lnTo>
                    <a:pt x="0" y="275"/>
                  </a:lnTo>
                  <a:lnTo>
                    <a:pt x="1" y="283"/>
                  </a:lnTo>
                  <a:lnTo>
                    <a:pt x="3" y="290"/>
                  </a:lnTo>
                  <a:lnTo>
                    <a:pt x="6" y="295"/>
                  </a:lnTo>
                  <a:lnTo>
                    <a:pt x="9" y="299"/>
                  </a:lnTo>
                  <a:lnTo>
                    <a:pt x="13" y="303"/>
                  </a:lnTo>
                  <a:lnTo>
                    <a:pt x="18" y="307"/>
                  </a:lnTo>
                  <a:lnTo>
                    <a:pt x="25" y="312"/>
                  </a:lnTo>
                  <a:lnTo>
                    <a:pt x="32" y="316"/>
                  </a:lnTo>
                  <a:lnTo>
                    <a:pt x="39" y="320"/>
                  </a:lnTo>
                  <a:lnTo>
                    <a:pt x="47" y="324"/>
                  </a:lnTo>
                  <a:lnTo>
                    <a:pt x="53" y="328"/>
                  </a:lnTo>
                  <a:lnTo>
                    <a:pt x="60" y="332"/>
                  </a:lnTo>
                  <a:lnTo>
                    <a:pt x="67" y="337"/>
                  </a:lnTo>
                  <a:lnTo>
                    <a:pt x="72" y="342"/>
                  </a:lnTo>
                  <a:lnTo>
                    <a:pt x="74" y="345"/>
                  </a:lnTo>
                  <a:lnTo>
                    <a:pt x="76" y="349"/>
                  </a:lnTo>
                  <a:lnTo>
                    <a:pt x="76" y="353"/>
                  </a:lnTo>
                  <a:lnTo>
                    <a:pt x="75" y="356"/>
                  </a:lnTo>
                  <a:lnTo>
                    <a:pt x="72" y="360"/>
                  </a:lnTo>
                  <a:lnTo>
                    <a:pt x="68" y="363"/>
                  </a:lnTo>
                  <a:lnTo>
                    <a:pt x="63" y="365"/>
                  </a:lnTo>
                  <a:lnTo>
                    <a:pt x="58" y="368"/>
                  </a:lnTo>
                  <a:lnTo>
                    <a:pt x="53" y="370"/>
                  </a:lnTo>
                  <a:lnTo>
                    <a:pt x="48" y="372"/>
                  </a:lnTo>
                  <a:lnTo>
                    <a:pt x="43" y="374"/>
                  </a:lnTo>
                  <a:lnTo>
                    <a:pt x="38" y="376"/>
                  </a:lnTo>
                  <a:lnTo>
                    <a:pt x="34" y="377"/>
                  </a:lnTo>
                  <a:lnTo>
                    <a:pt x="29" y="378"/>
                  </a:lnTo>
                  <a:lnTo>
                    <a:pt x="26" y="379"/>
                  </a:lnTo>
                  <a:lnTo>
                    <a:pt x="23" y="382"/>
                  </a:lnTo>
                  <a:lnTo>
                    <a:pt x="22" y="388"/>
                  </a:lnTo>
                  <a:lnTo>
                    <a:pt x="23" y="395"/>
                  </a:lnTo>
                  <a:lnTo>
                    <a:pt x="25" y="401"/>
                  </a:lnTo>
                  <a:lnTo>
                    <a:pt x="29" y="405"/>
                  </a:lnTo>
                  <a:lnTo>
                    <a:pt x="41" y="409"/>
                  </a:lnTo>
                  <a:lnTo>
                    <a:pt x="53" y="410"/>
                  </a:lnTo>
                  <a:lnTo>
                    <a:pt x="66" y="411"/>
                  </a:lnTo>
                  <a:lnTo>
                    <a:pt x="78" y="414"/>
                  </a:lnTo>
                  <a:lnTo>
                    <a:pt x="83" y="418"/>
                  </a:lnTo>
                  <a:lnTo>
                    <a:pt x="86" y="424"/>
                  </a:lnTo>
                  <a:lnTo>
                    <a:pt x="90" y="430"/>
                  </a:lnTo>
                  <a:lnTo>
                    <a:pt x="95" y="434"/>
                  </a:lnTo>
                  <a:lnTo>
                    <a:pt x="108" y="434"/>
                  </a:lnTo>
                  <a:lnTo>
                    <a:pt x="121" y="432"/>
                  </a:lnTo>
                  <a:lnTo>
                    <a:pt x="134" y="429"/>
                  </a:lnTo>
                  <a:lnTo>
                    <a:pt x="147" y="428"/>
                  </a:lnTo>
                  <a:lnTo>
                    <a:pt x="158" y="429"/>
                  </a:lnTo>
                  <a:lnTo>
                    <a:pt x="169" y="432"/>
                  </a:lnTo>
                  <a:lnTo>
                    <a:pt x="179" y="434"/>
                  </a:lnTo>
                  <a:lnTo>
                    <a:pt x="190" y="437"/>
                  </a:lnTo>
                  <a:lnTo>
                    <a:pt x="197" y="438"/>
                  </a:lnTo>
                  <a:lnTo>
                    <a:pt x="203" y="439"/>
                  </a:lnTo>
                  <a:lnTo>
                    <a:pt x="210" y="440"/>
                  </a:lnTo>
                  <a:lnTo>
                    <a:pt x="216" y="440"/>
                  </a:lnTo>
                  <a:lnTo>
                    <a:pt x="223" y="437"/>
                  </a:lnTo>
                  <a:lnTo>
                    <a:pt x="229" y="432"/>
                  </a:lnTo>
                  <a:lnTo>
                    <a:pt x="235" y="428"/>
                  </a:lnTo>
                  <a:lnTo>
                    <a:pt x="242" y="425"/>
                  </a:lnTo>
                  <a:lnTo>
                    <a:pt x="248" y="426"/>
                  </a:lnTo>
                  <a:lnTo>
                    <a:pt x="255" y="428"/>
                  </a:lnTo>
                  <a:lnTo>
                    <a:pt x="261" y="430"/>
                  </a:lnTo>
                  <a:lnTo>
                    <a:pt x="268" y="431"/>
                  </a:lnTo>
                  <a:lnTo>
                    <a:pt x="276" y="429"/>
                  </a:lnTo>
                  <a:lnTo>
                    <a:pt x="284" y="425"/>
                  </a:lnTo>
                  <a:lnTo>
                    <a:pt x="292" y="421"/>
                  </a:lnTo>
                  <a:lnTo>
                    <a:pt x="300" y="416"/>
                  </a:lnTo>
                  <a:lnTo>
                    <a:pt x="305" y="414"/>
                  </a:lnTo>
                  <a:lnTo>
                    <a:pt x="311" y="413"/>
                  </a:lnTo>
                  <a:lnTo>
                    <a:pt x="317" y="411"/>
                  </a:lnTo>
                  <a:lnTo>
                    <a:pt x="322" y="408"/>
                  </a:lnTo>
                  <a:lnTo>
                    <a:pt x="332" y="401"/>
                  </a:lnTo>
                  <a:lnTo>
                    <a:pt x="341" y="394"/>
                  </a:lnTo>
                  <a:lnTo>
                    <a:pt x="351" y="386"/>
                  </a:lnTo>
                  <a:lnTo>
                    <a:pt x="360" y="379"/>
                  </a:lnTo>
                  <a:lnTo>
                    <a:pt x="364" y="377"/>
                  </a:lnTo>
                  <a:lnTo>
                    <a:pt x="369" y="374"/>
                  </a:lnTo>
                  <a:lnTo>
                    <a:pt x="374" y="372"/>
                  </a:lnTo>
                  <a:lnTo>
                    <a:pt x="378" y="368"/>
                  </a:lnTo>
                  <a:lnTo>
                    <a:pt x="378" y="364"/>
                  </a:lnTo>
                  <a:lnTo>
                    <a:pt x="376" y="360"/>
                  </a:lnTo>
                  <a:lnTo>
                    <a:pt x="374" y="357"/>
                  </a:lnTo>
                  <a:lnTo>
                    <a:pt x="371" y="353"/>
                  </a:lnTo>
                  <a:lnTo>
                    <a:pt x="369" y="348"/>
                  </a:lnTo>
                  <a:lnTo>
                    <a:pt x="367" y="342"/>
                  </a:lnTo>
                  <a:lnTo>
                    <a:pt x="364" y="337"/>
                  </a:lnTo>
                  <a:lnTo>
                    <a:pt x="360" y="333"/>
                  </a:lnTo>
                  <a:lnTo>
                    <a:pt x="350" y="330"/>
                  </a:lnTo>
                  <a:lnTo>
                    <a:pt x="340" y="328"/>
                  </a:lnTo>
                  <a:lnTo>
                    <a:pt x="330" y="327"/>
                  </a:lnTo>
                  <a:lnTo>
                    <a:pt x="320" y="327"/>
                  </a:lnTo>
                  <a:lnTo>
                    <a:pt x="314" y="328"/>
                  </a:lnTo>
                  <a:lnTo>
                    <a:pt x="308" y="331"/>
                  </a:lnTo>
                  <a:lnTo>
                    <a:pt x="302" y="333"/>
                  </a:lnTo>
                  <a:lnTo>
                    <a:pt x="297" y="333"/>
                  </a:lnTo>
                  <a:lnTo>
                    <a:pt x="291" y="332"/>
                  </a:lnTo>
                  <a:lnTo>
                    <a:pt x="286" y="329"/>
                  </a:lnTo>
                  <a:lnTo>
                    <a:pt x="283" y="326"/>
                  </a:lnTo>
                  <a:lnTo>
                    <a:pt x="282" y="322"/>
                  </a:lnTo>
                  <a:lnTo>
                    <a:pt x="286" y="317"/>
                  </a:lnTo>
                  <a:lnTo>
                    <a:pt x="292" y="315"/>
                  </a:lnTo>
                  <a:lnTo>
                    <a:pt x="299" y="313"/>
                  </a:lnTo>
                  <a:lnTo>
                    <a:pt x="305" y="310"/>
                  </a:lnTo>
                  <a:lnTo>
                    <a:pt x="310" y="305"/>
                  </a:lnTo>
                  <a:lnTo>
                    <a:pt x="315" y="299"/>
                  </a:lnTo>
                  <a:lnTo>
                    <a:pt x="319" y="293"/>
                  </a:lnTo>
                  <a:lnTo>
                    <a:pt x="322" y="287"/>
                  </a:lnTo>
                  <a:lnTo>
                    <a:pt x="325" y="282"/>
                  </a:lnTo>
                  <a:lnTo>
                    <a:pt x="326" y="277"/>
                  </a:lnTo>
                  <a:lnTo>
                    <a:pt x="327" y="272"/>
                  </a:lnTo>
                  <a:lnTo>
                    <a:pt x="325" y="267"/>
                  </a:lnTo>
                  <a:lnTo>
                    <a:pt x="323" y="264"/>
                  </a:lnTo>
                  <a:lnTo>
                    <a:pt x="319" y="262"/>
                  </a:lnTo>
                  <a:lnTo>
                    <a:pt x="315" y="261"/>
                  </a:lnTo>
                  <a:lnTo>
                    <a:pt x="311" y="261"/>
                  </a:lnTo>
                  <a:lnTo>
                    <a:pt x="306" y="263"/>
                  </a:lnTo>
                  <a:lnTo>
                    <a:pt x="301" y="266"/>
                  </a:lnTo>
                  <a:lnTo>
                    <a:pt x="296" y="269"/>
                  </a:lnTo>
                  <a:lnTo>
                    <a:pt x="291" y="270"/>
                  </a:lnTo>
                  <a:lnTo>
                    <a:pt x="288" y="269"/>
                  </a:lnTo>
                  <a:lnTo>
                    <a:pt x="285" y="267"/>
                  </a:lnTo>
                  <a:lnTo>
                    <a:pt x="283" y="264"/>
                  </a:lnTo>
                  <a:lnTo>
                    <a:pt x="282" y="261"/>
                  </a:lnTo>
                  <a:lnTo>
                    <a:pt x="283" y="259"/>
                  </a:lnTo>
                  <a:lnTo>
                    <a:pt x="286" y="257"/>
                  </a:lnTo>
                  <a:lnTo>
                    <a:pt x="289" y="255"/>
                  </a:lnTo>
                  <a:lnTo>
                    <a:pt x="291" y="253"/>
                  </a:lnTo>
                  <a:lnTo>
                    <a:pt x="293" y="247"/>
                  </a:lnTo>
                  <a:lnTo>
                    <a:pt x="295" y="241"/>
                  </a:lnTo>
                  <a:lnTo>
                    <a:pt x="296" y="235"/>
                  </a:lnTo>
                  <a:lnTo>
                    <a:pt x="297" y="229"/>
                  </a:lnTo>
                  <a:lnTo>
                    <a:pt x="297" y="221"/>
                  </a:lnTo>
                  <a:lnTo>
                    <a:pt x="296" y="214"/>
                  </a:lnTo>
                  <a:lnTo>
                    <a:pt x="295" y="205"/>
                  </a:lnTo>
                  <a:lnTo>
                    <a:pt x="294" y="198"/>
                  </a:lnTo>
                  <a:lnTo>
                    <a:pt x="292" y="194"/>
                  </a:lnTo>
                  <a:lnTo>
                    <a:pt x="289" y="189"/>
                  </a:lnTo>
                  <a:lnTo>
                    <a:pt x="286" y="186"/>
                  </a:lnTo>
                  <a:lnTo>
                    <a:pt x="282" y="183"/>
                  </a:lnTo>
                  <a:lnTo>
                    <a:pt x="281" y="184"/>
                  </a:lnTo>
                  <a:lnTo>
                    <a:pt x="280" y="186"/>
                  </a:lnTo>
                  <a:lnTo>
                    <a:pt x="280" y="189"/>
                  </a:lnTo>
                  <a:lnTo>
                    <a:pt x="279" y="192"/>
                  </a:lnTo>
                  <a:lnTo>
                    <a:pt x="279" y="195"/>
                  </a:lnTo>
                  <a:lnTo>
                    <a:pt x="278" y="198"/>
                  </a:lnTo>
                  <a:lnTo>
                    <a:pt x="278" y="201"/>
                  </a:lnTo>
                  <a:lnTo>
                    <a:pt x="276" y="204"/>
                  </a:lnTo>
                  <a:lnTo>
                    <a:pt x="274" y="207"/>
                  </a:lnTo>
                  <a:lnTo>
                    <a:pt x="272" y="211"/>
                  </a:lnTo>
                  <a:lnTo>
                    <a:pt x="269" y="214"/>
                  </a:lnTo>
                  <a:lnTo>
                    <a:pt x="265" y="215"/>
                  </a:lnTo>
                  <a:lnTo>
                    <a:pt x="261" y="214"/>
                  </a:lnTo>
                  <a:lnTo>
                    <a:pt x="259" y="211"/>
                  </a:lnTo>
                  <a:lnTo>
                    <a:pt x="256" y="207"/>
                  </a:lnTo>
                  <a:lnTo>
                    <a:pt x="253" y="204"/>
                  </a:lnTo>
                  <a:lnTo>
                    <a:pt x="251" y="202"/>
                  </a:lnTo>
                  <a:lnTo>
                    <a:pt x="248" y="201"/>
                  </a:lnTo>
                  <a:lnTo>
                    <a:pt x="246" y="200"/>
                  </a:lnTo>
                  <a:lnTo>
                    <a:pt x="245" y="198"/>
                  </a:lnTo>
                  <a:lnTo>
                    <a:pt x="246" y="195"/>
                  </a:lnTo>
                  <a:lnTo>
                    <a:pt x="249" y="194"/>
                  </a:lnTo>
                  <a:lnTo>
                    <a:pt x="252" y="192"/>
                  </a:lnTo>
                  <a:lnTo>
                    <a:pt x="253" y="189"/>
                  </a:lnTo>
                  <a:lnTo>
                    <a:pt x="256" y="181"/>
                  </a:lnTo>
                  <a:lnTo>
                    <a:pt x="257" y="172"/>
                  </a:lnTo>
                  <a:lnTo>
                    <a:pt x="258" y="163"/>
                  </a:lnTo>
                  <a:lnTo>
                    <a:pt x="259" y="155"/>
                  </a:lnTo>
                  <a:lnTo>
                    <a:pt x="261" y="149"/>
                  </a:lnTo>
                  <a:lnTo>
                    <a:pt x="263" y="143"/>
                  </a:lnTo>
                  <a:lnTo>
                    <a:pt x="265" y="137"/>
                  </a:lnTo>
                  <a:lnTo>
                    <a:pt x="265" y="132"/>
                  </a:lnTo>
                  <a:lnTo>
                    <a:pt x="264" y="129"/>
                  </a:lnTo>
                  <a:lnTo>
                    <a:pt x="261" y="126"/>
                  </a:lnTo>
                  <a:lnTo>
                    <a:pt x="257" y="124"/>
                  </a:lnTo>
                  <a:lnTo>
                    <a:pt x="253" y="123"/>
                  </a:lnTo>
                  <a:lnTo>
                    <a:pt x="248" y="122"/>
                  </a:lnTo>
                  <a:lnTo>
                    <a:pt x="243" y="123"/>
                  </a:lnTo>
                  <a:lnTo>
                    <a:pt x="238" y="123"/>
                  </a:lnTo>
                  <a:lnTo>
                    <a:pt x="233" y="123"/>
                  </a:lnTo>
                  <a:lnTo>
                    <a:pt x="230" y="122"/>
                  </a:lnTo>
                  <a:lnTo>
                    <a:pt x="227" y="121"/>
                  </a:lnTo>
                  <a:lnTo>
                    <a:pt x="224" y="119"/>
                  </a:lnTo>
                  <a:lnTo>
                    <a:pt x="222" y="117"/>
                  </a:lnTo>
                  <a:lnTo>
                    <a:pt x="220" y="115"/>
                  </a:lnTo>
                  <a:lnTo>
                    <a:pt x="218" y="112"/>
                  </a:lnTo>
                  <a:lnTo>
                    <a:pt x="217" y="109"/>
                  </a:lnTo>
                  <a:lnTo>
                    <a:pt x="216" y="106"/>
                  </a:lnTo>
                  <a:lnTo>
                    <a:pt x="216" y="102"/>
                  </a:lnTo>
                  <a:lnTo>
                    <a:pt x="216" y="99"/>
                  </a:lnTo>
                  <a:lnTo>
                    <a:pt x="216" y="95"/>
                  </a:lnTo>
                  <a:lnTo>
                    <a:pt x="216" y="91"/>
                  </a:lnTo>
                  <a:lnTo>
                    <a:pt x="215" y="86"/>
                  </a:lnTo>
                  <a:lnTo>
                    <a:pt x="214" y="80"/>
                  </a:lnTo>
                  <a:lnTo>
                    <a:pt x="212" y="74"/>
                  </a:lnTo>
                  <a:lnTo>
                    <a:pt x="210" y="68"/>
                  </a:lnTo>
                  <a:lnTo>
                    <a:pt x="208" y="63"/>
                  </a:lnTo>
                  <a:lnTo>
                    <a:pt x="206" y="58"/>
                  </a:lnTo>
                  <a:lnTo>
                    <a:pt x="204" y="53"/>
                  </a:lnTo>
                  <a:lnTo>
                    <a:pt x="202" y="48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7" name="Group 112"/>
          <p:cNvGrpSpPr>
            <a:grpSpLocks noChangeAspect="1"/>
          </p:cNvGrpSpPr>
          <p:nvPr/>
        </p:nvGrpSpPr>
        <p:grpSpPr bwMode="auto">
          <a:xfrm>
            <a:off x="1616075" y="3359150"/>
            <a:ext cx="228600" cy="334963"/>
            <a:chOff x="3341" y="2314"/>
            <a:chExt cx="379" cy="555"/>
          </a:xfrm>
        </p:grpSpPr>
        <p:sp>
          <p:nvSpPr>
            <p:cNvPr id="1126" name="Line 113"/>
            <p:cNvSpPr>
              <a:spLocks noChangeAspect="1" noChangeShapeType="1"/>
            </p:cNvSpPr>
            <p:nvPr/>
          </p:nvSpPr>
          <p:spPr bwMode="auto">
            <a:xfrm>
              <a:off x="3540" y="2725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" name="Freeform 114"/>
            <p:cNvSpPr>
              <a:spLocks noChangeAspect="1"/>
            </p:cNvSpPr>
            <p:nvPr/>
          </p:nvSpPr>
          <p:spPr bwMode="auto">
            <a:xfrm>
              <a:off x="3341" y="2314"/>
              <a:ext cx="379" cy="441"/>
            </a:xfrm>
            <a:custGeom>
              <a:avLst/>
              <a:gdLst>
                <a:gd name="T0" fmla="*/ 184 w 379"/>
                <a:gd name="T1" fmla="*/ 7 h 441"/>
                <a:gd name="T2" fmla="*/ 172 w 379"/>
                <a:gd name="T3" fmla="*/ 16 h 441"/>
                <a:gd name="T4" fmla="*/ 160 w 379"/>
                <a:gd name="T5" fmla="*/ 63 h 441"/>
                <a:gd name="T6" fmla="*/ 140 w 379"/>
                <a:gd name="T7" fmla="*/ 60 h 441"/>
                <a:gd name="T8" fmla="*/ 126 w 379"/>
                <a:gd name="T9" fmla="*/ 52 h 441"/>
                <a:gd name="T10" fmla="*/ 138 w 379"/>
                <a:gd name="T11" fmla="*/ 81 h 441"/>
                <a:gd name="T12" fmla="*/ 141 w 379"/>
                <a:gd name="T13" fmla="*/ 113 h 441"/>
                <a:gd name="T14" fmla="*/ 119 w 379"/>
                <a:gd name="T15" fmla="*/ 120 h 441"/>
                <a:gd name="T16" fmla="*/ 123 w 379"/>
                <a:gd name="T17" fmla="*/ 147 h 441"/>
                <a:gd name="T18" fmla="*/ 107 w 379"/>
                <a:gd name="T19" fmla="*/ 166 h 441"/>
                <a:gd name="T20" fmla="*/ 93 w 379"/>
                <a:gd name="T21" fmla="*/ 186 h 441"/>
                <a:gd name="T22" fmla="*/ 101 w 379"/>
                <a:gd name="T23" fmla="*/ 210 h 441"/>
                <a:gd name="T24" fmla="*/ 85 w 379"/>
                <a:gd name="T25" fmla="*/ 214 h 441"/>
                <a:gd name="T26" fmla="*/ 53 w 379"/>
                <a:gd name="T27" fmla="*/ 196 h 441"/>
                <a:gd name="T28" fmla="*/ 21 w 379"/>
                <a:gd name="T29" fmla="*/ 206 h 441"/>
                <a:gd name="T30" fmla="*/ 56 w 379"/>
                <a:gd name="T31" fmla="*/ 226 h 441"/>
                <a:gd name="T32" fmla="*/ 87 w 379"/>
                <a:gd name="T33" fmla="*/ 266 h 441"/>
                <a:gd name="T34" fmla="*/ 97 w 379"/>
                <a:gd name="T35" fmla="*/ 286 h 441"/>
                <a:gd name="T36" fmla="*/ 51 w 379"/>
                <a:gd name="T37" fmla="*/ 280 h 441"/>
                <a:gd name="T38" fmla="*/ 10 w 379"/>
                <a:gd name="T39" fmla="*/ 264 h 441"/>
                <a:gd name="T40" fmla="*/ 6 w 379"/>
                <a:gd name="T41" fmla="*/ 295 h 441"/>
                <a:gd name="T42" fmla="*/ 39 w 379"/>
                <a:gd name="T43" fmla="*/ 320 h 441"/>
                <a:gd name="T44" fmla="*/ 74 w 379"/>
                <a:gd name="T45" fmla="*/ 345 h 441"/>
                <a:gd name="T46" fmla="*/ 63 w 379"/>
                <a:gd name="T47" fmla="*/ 365 h 441"/>
                <a:gd name="T48" fmla="*/ 34 w 379"/>
                <a:gd name="T49" fmla="*/ 377 h 441"/>
                <a:gd name="T50" fmla="*/ 25 w 379"/>
                <a:gd name="T51" fmla="*/ 401 h 441"/>
                <a:gd name="T52" fmla="*/ 83 w 379"/>
                <a:gd name="T53" fmla="*/ 418 h 441"/>
                <a:gd name="T54" fmla="*/ 134 w 379"/>
                <a:gd name="T55" fmla="*/ 429 h 441"/>
                <a:gd name="T56" fmla="*/ 197 w 379"/>
                <a:gd name="T57" fmla="*/ 438 h 441"/>
                <a:gd name="T58" fmla="*/ 235 w 379"/>
                <a:gd name="T59" fmla="*/ 428 h 441"/>
                <a:gd name="T60" fmla="*/ 276 w 379"/>
                <a:gd name="T61" fmla="*/ 429 h 441"/>
                <a:gd name="T62" fmla="*/ 317 w 379"/>
                <a:gd name="T63" fmla="*/ 411 h 441"/>
                <a:gd name="T64" fmla="*/ 364 w 379"/>
                <a:gd name="T65" fmla="*/ 377 h 441"/>
                <a:gd name="T66" fmla="*/ 374 w 379"/>
                <a:gd name="T67" fmla="*/ 357 h 441"/>
                <a:gd name="T68" fmla="*/ 350 w 379"/>
                <a:gd name="T69" fmla="*/ 330 h 441"/>
                <a:gd name="T70" fmla="*/ 302 w 379"/>
                <a:gd name="T71" fmla="*/ 333 h 441"/>
                <a:gd name="T72" fmla="*/ 286 w 379"/>
                <a:gd name="T73" fmla="*/ 317 h 441"/>
                <a:gd name="T74" fmla="*/ 319 w 379"/>
                <a:gd name="T75" fmla="*/ 293 h 441"/>
                <a:gd name="T76" fmla="*/ 323 w 379"/>
                <a:gd name="T77" fmla="*/ 264 h 441"/>
                <a:gd name="T78" fmla="*/ 296 w 379"/>
                <a:gd name="T79" fmla="*/ 269 h 441"/>
                <a:gd name="T80" fmla="*/ 283 w 379"/>
                <a:gd name="T81" fmla="*/ 259 h 441"/>
                <a:gd name="T82" fmla="*/ 296 w 379"/>
                <a:gd name="T83" fmla="*/ 235 h 441"/>
                <a:gd name="T84" fmla="*/ 292 w 379"/>
                <a:gd name="T85" fmla="*/ 194 h 441"/>
                <a:gd name="T86" fmla="*/ 280 w 379"/>
                <a:gd name="T87" fmla="*/ 189 h 441"/>
                <a:gd name="T88" fmla="*/ 274 w 379"/>
                <a:gd name="T89" fmla="*/ 207 h 441"/>
                <a:gd name="T90" fmla="*/ 256 w 379"/>
                <a:gd name="T91" fmla="*/ 207 h 441"/>
                <a:gd name="T92" fmla="*/ 246 w 379"/>
                <a:gd name="T93" fmla="*/ 195 h 441"/>
                <a:gd name="T94" fmla="*/ 258 w 379"/>
                <a:gd name="T95" fmla="*/ 163 h 441"/>
                <a:gd name="T96" fmla="*/ 264 w 379"/>
                <a:gd name="T97" fmla="*/ 129 h 441"/>
                <a:gd name="T98" fmla="*/ 238 w 379"/>
                <a:gd name="T99" fmla="*/ 123 h 441"/>
                <a:gd name="T100" fmla="*/ 220 w 379"/>
                <a:gd name="T101" fmla="*/ 115 h 441"/>
                <a:gd name="T102" fmla="*/ 216 w 379"/>
                <a:gd name="T103" fmla="*/ 95 h 441"/>
                <a:gd name="T104" fmla="*/ 208 w 379"/>
                <a:gd name="T105" fmla="*/ 63 h 44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9"/>
                <a:gd name="T160" fmla="*/ 0 h 441"/>
                <a:gd name="T161" fmla="*/ 379 w 379"/>
                <a:gd name="T162" fmla="*/ 441 h 44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9" h="441">
                  <a:moveTo>
                    <a:pt x="202" y="48"/>
                  </a:moveTo>
                  <a:lnTo>
                    <a:pt x="197" y="39"/>
                  </a:lnTo>
                  <a:lnTo>
                    <a:pt x="193" y="30"/>
                  </a:lnTo>
                  <a:lnTo>
                    <a:pt x="189" y="20"/>
                  </a:lnTo>
                  <a:lnTo>
                    <a:pt x="185" y="11"/>
                  </a:lnTo>
                  <a:lnTo>
                    <a:pt x="184" y="7"/>
                  </a:lnTo>
                  <a:lnTo>
                    <a:pt x="184" y="3"/>
                  </a:lnTo>
                  <a:lnTo>
                    <a:pt x="183" y="0"/>
                  </a:lnTo>
                  <a:lnTo>
                    <a:pt x="182" y="0"/>
                  </a:lnTo>
                  <a:lnTo>
                    <a:pt x="177" y="4"/>
                  </a:lnTo>
                  <a:lnTo>
                    <a:pt x="174" y="10"/>
                  </a:lnTo>
                  <a:lnTo>
                    <a:pt x="172" y="16"/>
                  </a:lnTo>
                  <a:lnTo>
                    <a:pt x="170" y="22"/>
                  </a:lnTo>
                  <a:lnTo>
                    <a:pt x="168" y="32"/>
                  </a:lnTo>
                  <a:lnTo>
                    <a:pt x="166" y="41"/>
                  </a:lnTo>
                  <a:lnTo>
                    <a:pt x="164" y="51"/>
                  </a:lnTo>
                  <a:lnTo>
                    <a:pt x="161" y="60"/>
                  </a:lnTo>
                  <a:lnTo>
                    <a:pt x="160" y="63"/>
                  </a:lnTo>
                  <a:lnTo>
                    <a:pt x="158" y="66"/>
                  </a:lnTo>
                  <a:lnTo>
                    <a:pt x="156" y="68"/>
                  </a:lnTo>
                  <a:lnTo>
                    <a:pt x="153" y="68"/>
                  </a:lnTo>
                  <a:lnTo>
                    <a:pt x="148" y="67"/>
                  </a:lnTo>
                  <a:lnTo>
                    <a:pt x="144" y="64"/>
                  </a:lnTo>
                  <a:lnTo>
                    <a:pt x="140" y="60"/>
                  </a:lnTo>
                  <a:lnTo>
                    <a:pt x="136" y="57"/>
                  </a:lnTo>
                  <a:lnTo>
                    <a:pt x="133" y="55"/>
                  </a:lnTo>
                  <a:lnTo>
                    <a:pt x="132" y="53"/>
                  </a:lnTo>
                  <a:lnTo>
                    <a:pt x="129" y="51"/>
                  </a:lnTo>
                  <a:lnTo>
                    <a:pt x="127" y="51"/>
                  </a:lnTo>
                  <a:lnTo>
                    <a:pt x="126" y="52"/>
                  </a:lnTo>
                  <a:lnTo>
                    <a:pt x="126" y="55"/>
                  </a:lnTo>
                  <a:lnTo>
                    <a:pt x="126" y="57"/>
                  </a:lnTo>
                  <a:lnTo>
                    <a:pt x="127" y="60"/>
                  </a:lnTo>
                  <a:lnTo>
                    <a:pt x="130" y="67"/>
                  </a:lnTo>
                  <a:lnTo>
                    <a:pt x="135" y="74"/>
                  </a:lnTo>
                  <a:lnTo>
                    <a:pt x="138" y="81"/>
                  </a:lnTo>
                  <a:lnTo>
                    <a:pt x="141" y="88"/>
                  </a:lnTo>
                  <a:lnTo>
                    <a:pt x="142" y="94"/>
                  </a:lnTo>
                  <a:lnTo>
                    <a:pt x="143" y="100"/>
                  </a:lnTo>
                  <a:lnTo>
                    <a:pt x="142" y="106"/>
                  </a:lnTo>
                  <a:lnTo>
                    <a:pt x="141" y="112"/>
                  </a:lnTo>
                  <a:lnTo>
                    <a:pt x="141" y="113"/>
                  </a:lnTo>
                  <a:lnTo>
                    <a:pt x="139" y="115"/>
                  </a:lnTo>
                  <a:lnTo>
                    <a:pt x="137" y="116"/>
                  </a:lnTo>
                  <a:lnTo>
                    <a:pt x="136" y="117"/>
                  </a:lnTo>
                  <a:lnTo>
                    <a:pt x="130" y="119"/>
                  </a:lnTo>
                  <a:lnTo>
                    <a:pt x="124" y="119"/>
                  </a:lnTo>
                  <a:lnTo>
                    <a:pt x="119" y="120"/>
                  </a:lnTo>
                  <a:lnTo>
                    <a:pt x="116" y="123"/>
                  </a:lnTo>
                  <a:lnTo>
                    <a:pt x="116" y="127"/>
                  </a:lnTo>
                  <a:lnTo>
                    <a:pt x="119" y="131"/>
                  </a:lnTo>
                  <a:lnTo>
                    <a:pt x="122" y="136"/>
                  </a:lnTo>
                  <a:lnTo>
                    <a:pt x="124" y="140"/>
                  </a:lnTo>
                  <a:lnTo>
                    <a:pt x="123" y="147"/>
                  </a:lnTo>
                  <a:lnTo>
                    <a:pt x="122" y="154"/>
                  </a:lnTo>
                  <a:lnTo>
                    <a:pt x="119" y="160"/>
                  </a:lnTo>
                  <a:lnTo>
                    <a:pt x="116" y="166"/>
                  </a:lnTo>
                  <a:lnTo>
                    <a:pt x="113" y="167"/>
                  </a:lnTo>
                  <a:lnTo>
                    <a:pt x="110" y="167"/>
                  </a:lnTo>
                  <a:lnTo>
                    <a:pt x="107" y="166"/>
                  </a:lnTo>
                  <a:lnTo>
                    <a:pt x="104" y="166"/>
                  </a:lnTo>
                  <a:lnTo>
                    <a:pt x="100" y="169"/>
                  </a:lnTo>
                  <a:lnTo>
                    <a:pt x="97" y="172"/>
                  </a:lnTo>
                  <a:lnTo>
                    <a:pt x="94" y="176"/>
                  </a:lnTo>
                  <a:lnTo>
                    <a:pt x="92" y="181"/>
                  </a:lnTo>
                  <a:lnTo>
                    <a:pt x="93" y="186"/>
                  </a:lnTo>
                  <a:lnTo>
                    <a:pt x="94" y="192"/>
                  </a:lnTo>
                  <a:lnTo>
                    <a:pt x="96" y="198"/>
                  </a:lnTo>
                  <a:lnTo>
                    <a:pt x="98" y="204"/>
                  </a:lnTo>
                  <a:lnTo>
                    <a:pt x="99" y="206"/>
                  </a:lnTo>
                  <a:lnTo>
                    <a:pt x="101" y="208"/>
                  </a:lnTo>
                  <a:lnTo>
                    <a:pt x="101" y="210"/>
                  </a:lnTo>
                  <a:lnTo>
                    <a:pt x="101" y="212"/>
                  </a:lnTo>
                  <a:lnTo>
                    <a:pt x="99" y="214"/>
                  </a:lnTo>
                  <a:lnTo>
                    <a:pt x="96" y="215"/>
                  </a:lnTo>
                  <a:lnTo>
                    <a:pt x="93" y="216"/>
                  </a:lnTo>
                  <a:lnTo>
                    <a:pt x="90" y="215"/>
                  </a:lnTo>
                  <a:lnTo>
                    <a:pt x="85" y="214"/>
                  </a:lnTo>
                  <a:lnTo>
                    <a:pt x="81" y="211"/>
                  </a:lnTo>
                  <a:lnTo>
                    <a:pt x="77" y="209"/>
                  </a:lnTo>
                  <a:lnTo>
                    <a:pt x="72" y="206"/>
                  </a:lnTo>
                  <a:lnTo>
                    <a:pt x="66" y="203"/>
                  </a:lnTo>
                  <a:lnTo>
                    <a:pt x="60" y="200"/>
                  </a:lnTo>
                  <a:lnTo>
                    <a:pt x="53" y="196"/>
                  </a:lnTo>
                  <a:lnTo>
                    <a:pt x="47" y="195"/>
                  </a:lnTo>
                  <a:lnTo>
                    <a:pt x="39" y="195"/>
                  </a:lnTo>
                  <a:lnTo>
                    <a:pt x="32" y="196"/>
                  </a:lnTo>
                  <a:lnTo>
                    <a:pt x="25" y="199"/>
                  </a:lnTo>
                  <a:lnTo>
                    <a:pt x="21" y="204"/>
                  </a:lnTo>
                  <a:lnTo>
                    <a:pt x="21" y="206"/>
                  </a:lnTo>
                  <a:lnTo>
                    <a:pt x="26" y="207"/>
                  </a:lnTo>
                  <a:lnTo>
                    <a:pt x="33" y="208"/>
                  </a:lnTo>
                  <a:lnTo>
                    <a:pt x="38" y="209"/>
                  </a:lnTo>
                  <a:lnTo>
                    <a:pt x="44" y="214"/>
                  </a:lnTo>
                  <a:lnTo>
                    <a:pt x="50" y="220"/>
                  </a:lnTo>
                  <a:lnTo>
                    <a:pt x="56" y="226"/>
                  </a:lnTo>
                  <a:lnTo>
                    <a:pt x="61" y="232"/>
                  </a:lnTo>
                  <a:lnTo>
                    <a:pt x="66" y="239"/>
                  </a:lnTo>
                  <a:lnTo>
                    <a:pt x="71" y="247"/>
                  </a:lnTo>
                  <a:lnTo>
                    <a:pt x="75" y="254"/>
                  </a:lnTo>
                  <a:lnTo>
                    <a:pt x="81" y="261"/>
                  </a:lnTo>
                  <a:lnTo>
                    <a:pt x="87" y="266"/>
                  </a:lnTo>
                  <a:lnTo>
                    <a:pt x="93" y="269"/>
                  </a:lnTo>
                  <a:lnTo>
                    <a:pt x="100" y="273"/>
                  </a:lnTo>
                  <a:lnTo>
                    <a:pt x="104" y="278"/>
                  </a:lnTo>
                  <a:lnTo>
                    <a:pt x="104" y="281"/>
                  </a:lnTo>
                  <a:lnTo>
                    <a:pt x="101" y="284"/>
                  </a:lnTo>
                  <a:lnTo>
                    <a:pt x="97" y="286"/>
                  </a:lnTo>
                  <a:lnTo>
                    <a:pt x="92" y="287"/>
                  </a:lnTo>
                  <a:lnTo>
                    <a:pt x="84" y="287"/>
                  </a:lnTo>
                  <a:lnTo>
                    <a:pt x="75" y="285"/>
                  </a:lnTo>
                  <a:lnTo>
                    <a:pt x="67" y="283"/>
                  </a:lnTo>
                  <a:lnTo>
                    <a:pt x="58" y="281"/>
                  </a:lnTo>
                  <a:lnTo>
                    <a:pt x="51" y="280"/>
                  </a:lnTo>
                  <a:lnTo>
                    <a:pt x="43" y="279"/>
                  </a:lnTo>
                  <a:lnTo>
                    <a:pt x="36" y="277"/>
                  </a:lnTo>
                  <a:lnTo>
                    <a:pt x="29" y="275"/>
                  </a:lnTo>
                  <a:lnTo>
                    <a:pt x="22" y="272"/>
                  </a:lnTo>
                  <a:lnTo>
                    <a:pt x="16" y="267"/>
                  </a:lnTo>
                  <a:lnTo>
                    <a:pt x="10" y="264"/>
                  </a:lnTo>
                  <a:lnTo>
                    <a:pt x="3" y="264"/>
                  </a:lnTo>
                  <a:lnTo>
                    <a:pt x="0" y="269"/>
                  </a:lnTo>
                  <a:lnTo>
                    <a:pt x="0" y="275"/>
                  </a:lnTo>
                  <a:lnTo>
                    <a:pt x="1" y="283"/>
                  </a:lnTo>
                  <a:lnTo>
                    <a:pt x="3" y="290"/>
                  </a:lnTo>
                  <a:lnTo>
                    <a:pt x="6" y="295"/>
                  </a:lnTo>
                  <a:lnTo>
                    <a:pt x="9" y="299"/>
                  </a:lnTo>
                  <a:lnTo>
                    <a:pt x="13" y="303"/>
                  </a:lnTo>
                  <a:lnTo>
                    <a:pt x="18" y="307"/>
                  </a:lnTo>
                  <a:lnTo>
                    <a:pt x="25" y="312"/>
                  </a:lnTo>
                  <a:lnTo>
                    <a:pt x="32" y="316"/>
                  </a:lnTo>
                  <a:lnTo>
                    <a:pt x="39" y="320"/>
                  </a:lnTo>
                  <a:lnTo>
                    <a:pt x="47" y="324"/>
                  </a:lnTo>
                  <a:lnTo>
                    <a:pt x="53" y="328"/>
                  </a:lnTo>
                  <a:lnTo>
                    <a:pt x="60" y="332"/>
                  </a:lnTo>
                  <a:lnTo>
                    <a:pt x="67" y="337"/>
                  </a:lnTo>
                  <a:lnTo>
                    <a:pt x="72" y="342"/>
                  </a:lnTo>
                  <a:lnTo>
                    <a:pt x="74" y="345"/>
                  </a:lnTo>
                  <a:lnTo>
                    <a:pt x="76" y="349"/>
                  </a:lnTo>
                  <a:lnTo>
                    <a:pt x="76" y="353"/>
                  </a:lnTo>
                  <a:lnTo>
                    <a:pt x="75" y="356"/>
                  </a:lnTo>
                  <a:lnTo>
                    <a:pt x="72" y="360"/>
                  </a:lnTo>
                  <a:lnTo>
                    <a:pt x="68" y="363"/>
                  </a:lnTo>
                  <a:lnTo>
                    <a:pt x="63" y="365"/>
                  </a:lnTo>
                  <a:lnTo>
                    <a:pt x="58" y="368"/>
                  </a:lnTo>
                  <a:lnTo>
                    <a:pt x="53" y="370"/>
                  </a:lnTo>
                  <a:lnTo>
                    <a:pt x="48" y="372"/>
                  </a:lnTo>
                  <a:lnTo>
                    <a:pt x="43" y="374"/>
                  </a:lnTo>
                  <a:lnTo>
                    <a:pt x="38" y="376"/>
                  </a:lnTo>
                  <a:lnTo>
                    <a:pt x="34" y="377"/>
                  </a:lnTo>
                  <a:lnTo>
                    <a:pt x="29" y="378"/>
                  </a:lnTo>
                  <a:lnTo>
                    <a:pt x="26" y="379"/>
                  </a:lnTo>
                  <a:lnTo>
                    <a:pt x="23" y="382"/>
                  </a:lnTo>
                  <a:lnTo>
                    <a:pt x="22" y="388"/>
                  </a:lnTo>
                  <a:lnTo>
                    <a:pt x="23" y="395"/>
                  </a:lnTo>
                  <a:lnTo>
                    <a:pt x="25" y="401"/>
                  </a:lnTo>
                  <a:lnTo>
                    <a:pt x="29" y="405"/>
                  </a:lnTo>
                  <a:lnTo>
                    <a:pt x="41" y="409"/>
                  </a:lnTo>
                  <a:lnTo>
                    <a:pt x="53" y="410"/>
                  </a:lnTo>
                  <a:lnTo>
                    <a:pt x="66" y="411"/>
                  </a:lnTo>
                  <a:lnTo>
                    <a:pt x="78" y="414"/>
                  </a:lnTo>
                  <a:lnTo>
                    <a:pt x="83" y="418"/>
                  </a:lnTo>
                  <a:lnTo>
                    <a:pt x="86" y="424"/>
                  </a:lnTo>
                  <a:lnTo>
                    <a:pt x="90" y="430"/>
                  </a:lnTo>
                  <a:lnTo>
                    <a:pt x="95" y="434"/>
                  </a:lnTo>
                  <a:lnTo>
                    <a:pt x="108" y="434"/>
                  </a:lnTo>
                  <a:lnTo>
                    <a:pt x="121" y="432"/>
                  </a:lnTo>
                  <a:lnTo>
                    <a:pt x="134" y="429"/>
                  </a:lnTo>
                  <a:lnTo>
                    <a:pt x="147" y="428"/>
                  </a:lnTo>
                  <a:lnTo>
                    <a:pt x="158" y="429"/>
                  </a:lnTo>
                  <a:lnTo>
                    <a:pt x="169" y="432"/>
                  </a:lnTo>
                  <a:lnTo>
                    <a:pt x="179" y="434"/>
                  </a:lnTo>
                  <a:lnTo>
                    <a:pt x="190" y="437"/>
                  </a:lnTo>
                  <a:lnTo>
                    <a:pt x="197" y="438"/>
                  </a:lnTo>
                  <a:lnTo>
                    <a:pt x="203" y="439"/>
                  </a:lnTo>
                  <a:lnTo>
                    <a:pt x="210" y="440"/>
                  </a:lnTo>
                  <a:lnTo>
                    <a:pt x="216" y="440"/>
                  </a:lnTo>
                  <a:lnTo>
                    <a:pt x="223" y="437"/>
                  </a:lnTo>
                  <a:lnTo>
                    <a:pt x="229" y="432"/>
                  </a:lnTo>
                  <a:lnTo>
                    <a:pt x="235" y="428"/>
                  </a:lnTo>
                  <a:lnTo>
                    <a:pt x="242" y="425"/>
                  </a:lnTo>
                  <a:lnTo>
                    <a:pt x="248" y="426"/>
                  </a:lnTo>
                  <a:lnTo>
                    <a:pt x="255" y="428"/>
                  </a:lnTo>
                  <a:lnTo>
                    <a:pt x="261" y="430"/>
                  </a:lnTo>
                  <a:lnTo>
                    <a:pt x="268" y="431"/>
                  </a:lnTo>
                  <a:lnTo>
                    <a:pt x="276" y="429"/>
                  </a:lnTo>
                  <a:lnTo>
                    <a:pt x="284" y="425"/>
                  </a:lnTo>
                  <a:lnTo>
                    <a:pt x="292" y="421"/>
                  </a:lnTo>
                  <a:lnTo>
                    <a:pt x="300" y="416"/>
                  </a:lnTo>
                  <a:lnTo>
                    <a:pt x="305" y="414"/>
                  </a:lnTo>
                  <a:lnTo>
                    <a:pt x="311" y="413"/>
                  </a:lnTo>
                  <a:lnTo>
                    <a:pt x="317" y="411"/>
                  </a:lnTo>
                  <a:lnTo>
                    <a:pt x="322" y="408"/>
                  </a:lnTo>
                  <a:lnTo>
                    <a:pt x="332" y="401"/>
                  </a:lnTo>
                  <a:lnTo>
                    <a:pt x="341" y="394"/>
                  </a:lnTo>
                  <a:lnTo>
                    <a:pt x="351" y="386"/>
                  </a:lnTo>
                  <a:lnTo>
                    <a:pt x="360" y="379"/>
                  </a:lnTo>
                  <a:lnTo>
                    <a:pt x="364" y="377"/>
                  </a:lnTo>
                  <a:lnTo>
                    <a:pt x="369" y="374"/>
                  </a:lnTo>
                  <a:lnTo>
                    <a:pt x="374" y="372"/>
                  </a:lnTo>
                  <a:lnTo>
                    <a:pt x="378" y="368"/>
                  </a:lnTo>
                  <a:lnTo>
                    <a:pt x="378" y="364"/>
                  </a:lnTo>
                  <a:lnTo>
                    <a:pt x="376" y="360"/>
                  </a:lnTo>
                  <a:lnTo>
                    <a:pt x="374" y="357"/>
                  </a:lnTo>
                  <a:lnTo>
                    <a:pt x="371" y="353"/>
                  </a:lnTo>
                  <a:lnTo>
                    <a:pt x="369" y="348"/>
                  </a:lnTo>
                  <a:lnTo>
                    <a:pt x="367" y="342"/>
                  </a:lnTo>
                  <a:lnTo>
                    <a:pt x="364" y="337"/>
                  </a:lnTo>
                  <a:lnTo>
                    <a:pt x="360" y="333"/>
                  </a:lnTo>
                  <a:lnTo>
                    <a:pt x="350" y="330"/>
                  </a:lnTo>
                  <a:lnTo>
                    <a:pt x="340" y="328"/>
                  </a:lnTo>
                  <a:lnTo>
                    <a:pt x="330" y="327"/>
                  </a:lnTo>
                  <a:lnTo>
                    <a:pt x="320" y="327"/>
                  </a:lnTo>
                  <a:lnTo>
                    <a:pt x="314" y="328"/>
                  </a:lnTo>
                  <a:lnTo>
                    <a:pt x="308" y="331"/>
                  </a:lnTo>
                  <a:lnTo>
                    <a:pt x="302" y="333"/>
                  </a:lnTo>
                  <a:lnTo>
                    <a:pt x="297" y="333"/>
                  </a:lnTo>
                  <a:lnTo>
                    <a:pt x="291" y="332"/>
                  </a:lnTo>
                  <a:lnTo>
                    <a:pt x="286" y="329"/>
                  </a:lnTo>
                  <a:lnTo>
                    <a:pt x="283" y="326"/>
                  </a:lnTo>
                  <a:lnTo>
                    <a:pt x="282" y="322"/>
                  </a:lnTo>
                  <a:lnTo>
                    <a:pt x="286" y="317"/>
                  </a:lnTo>
                  <a:lnTo>
                    <a:pt x="292" y="315"/>
                  </a:lnTo>
                  <a:lnTo>
                    <a:pt x="299" y="313"/>
                  </a:lnTo>
                  <a:lnTo>
                    <a:pt x="305" y="310"/>
                  </a:lnTo>
                  <a:lnTo>
                    <a:pt x="310" y="305"/>
                  </a:lnTo>
                  <a:lnTo>
                    <a:pt x="315" y="299"/>
                  </a:lnTo>
                  <a:lnTo>
                    <a:pt x="319" y="293"/>
                  </a:lnTo>
                  <a:lnTo>
                    <a:pt x="322" y="287"/>
                  </a:lnTo>
                  <a:lnTo>
                    <a:pt x="325" y="282"/>
                  </a:lnTo>
                  <a:lnTo>
                    <a:pt x="326" y="277"/>
                  </a:lnTo>
                  <a:lnTo>
                    <a:pt x="327" y="272"/>
                  </a:lnTo>
                  <a:lnTo>
                    <a:pt x="325" y="267"/>
                  </a:lnTo>
                  <a:lnTo>
                    <a:pt x="323" y="264"/>
                  </a:lnTo>
                  <a:lnTo>
                    <a:pt x="319" y="262"/>
                  </a:lnTo>
                  <a:lnTo>
                    <a:pt x="315" y="261"/>
                  </a:lnTo>
                  <a:lnTo>
                    <a:pt x="311" y="261"/>
                  </a:lnTo>
                  <a:lnTo>
                    <a:pt x="306" y="263"/>
                  </a:lnTo>
                  <a:lnTo>
                    <a:pt x="301" y="266"/>
                  </a:lnTo>
                  <a:lnTo>
                    <a:pt x="296" y="269"/>
                  </a:lnTo>
                  <a:lnTo>
                    <a:pt x="291" y="270"/>
                  </a:lnTo>
                  <a:lnTo>
                    <a:pt x="288" y="269"/>
                  </a:lnTo>
                  <a:lnTo>
                    <a:pt x="285" y="267"/>
                  </a:lnTo>
                  <a:lnTo>
                    <a:pt x="283" y="264"/>
                  </a:lnTo>
                  <a:lnTo>
                    <a:pt x="282" y="261"/>
                  </a:lnTo>
                  <a:lnTo>
                    <a:pt x="283" y="259"/>
                  </a:lnTo>
                  <a:lnTo>
                    <a:pt x="286" y="257"/>
                  </a:lnTo>
                  <a:lnTo>
                    <a:pt x="289" y="255"/>
                  </a:lnTo>
                  <a:lnTo>
                    <a:pt x="291" y="253"/>
                  </a:lnTo>
                  <a:lnTo>
                    <a:pt x="293" y="247"/>
                  </a:lnTo>
                  <a:lnTo>
                    <a:pt x="295" y="241"/>
                  </a:lnTo>
                  <a:lnTo>
                    <a:pt x="296" y="235"/>
                  </a:lnTo>
                  <a:lnTo>
                    <a:pt x="297" y="229"/>
                  </a:lnTo>
                  <a:lnTo>
                    <a:pt x="297" y="221"/>
                  </a:lnTo>
                  <a:lnTo>
                    <a:pt x="296" y="214"/>
                  </a:lnTo>
                  <a:lnTo>
                    <a:pt x="295" y="205"/>
                  </a:lnTo>
                  <a:lnTo>
                    <a:pt x="294" y="198"/>
                  </a:lnTo>
                  <a:lnTo>
                    <a:pt x="292" y="194"/>
                  </a:lnTo>
                  <a:lnTo>
                    <a:pt x="289" y="189"/>
                  </a:lnTo>
                  <a:lnTo>
                    <a:pt x="286" y="186"/>
                  </a:lnTo>
                  <a:lnTo>
                    <a:pt x="282" y="183"/>
                  </a:lnTo>
                  <a:lnTo>
                    <a:pt x="281" y="184"/>
                  </a:lnTo>
                  <a:lnTo>
                    <a:pt x="280" y="186"/>
                  </a:lnTo>
                  <a:lnTo>
                    <a:pt x="280" y="189"/>
                  </a:lnTo>
                  <a:lnTo>
                    <a:pt x="279" y="192"/>
                  </a:lnTo>
                  <a:lnTo>
                    <a:pt x="279" y="195"/>
                  </a:lnTo>
                  <a:lnTo>
                    <a:pt x="278" y="198"/>
                  </a:lnTo>
                  <a:lnTo>
                    <a:pt x="278" y="201"/>
                  </a:lnTo>
                  <a:lnTo>
                    <a:pt x="276" y="204"/>
                  </a:lnTo>
                  <a:lnTo>
                    <a:pt x="274" y="207"/>
                  </a:lnTo>
                  <a:lnTo>
                    <a:pt x="272" y="211"/>
                  </a:lnTo>
                  <a:lnTo>
                    <a:pt x="269" y="214"/>
                  </a:lnTo>
                  <a:lnTo>
                    <a:pt x="265" y="215"/>
                  </a:lnTo>
                  <a:lnTo>
                    <a:pt x="261" y="214"/>
                  </a:lnTo>
                  <a:lnTo>
                    <a:pt x="259" y="211"/>
                  </a:lnTo>
                  <a:lnTo>
                    <a:pt x="256" y="207"/>
                  </a:lnTo>
                  <a:lnTo>
                    <a:pt x="253" y="204"/>
                  </a:lnTo>
                  <a:lnTo>
                    <a:pt x="251" y="202"/>
                  </a:lnTo>
                  <a:lnTo>
                    <a:pt x="248" y="201"/>
                  </a:lnTo>
                  <a:lnTo>
                    <a:pt x="246" y="200"/>
                  </a:lnTo>
                  <a:lnTo>
                    <a:pt x="245" y="198"/>
                  </a:lnTo>
                  <a:lnTo>
                    <a:pt x="246" y="195"/>
                  </a:lnTo>
                  <a:lnTo>
                    <a:pt x="249" y="194"/>
                  </a:lnTo>
                  <a:lnTo>
                    <a:pt x="252" y="192"/>
                  </a:lnTo>
                  <a:lnTo>
                    <a:pt x="253" y="189"/>
                  </a:lnTo>
                  <a:lnTo>
                    <a:pt x="256" y="181"/>
                  </a:lnTo>
                  <a:lnTo>
                    <a:pt x="257" y="172"/>
                  </a:lnTo>
                  <a:lnTo>
                    <a:pt x="258" y="163"/>
                  </a:lnTo>
                  <a:lnTo>
                    <a:pt x="259" y="155"/>
                  </a:lnTo>
                  <a:lnTo>
                    <a:pt x="261" y="149"/>
                  </a:lnTo>
                  <a:lnTo>
                    <a:pt x="263" y="143"/>
                  </a:lnTo>
                  <a:lnTo>
                    <a:pt x="265" y="137"/>
                  </a:lnTo>
                  <a:lnTo>
                    <a:pt x="265" y="132"/>
                  </a:lnTo>
                  <a:lnTo>
                    <a:pt x="264" y="129"/>
                  </a:lnTo>
                  <a:lnTo>
                    <a:pt x="261" y="126"/>
                  </a:lnTo>
                  <a:lnTo>
                    <a:pt x="257" y="124"/>
                  </a:lnTo>
                  <a:lnTo>
                    <a:pt x="253" y="123"/>
                  </a:lnTo>
                  <a:lnTo>
                    <a:pt x="248" y="122"/>
                  </a:lnTo>
                  <a:lnTo>
                    <a:pt x="243" y="123"/>
                  </a:lnTo>
                  <a:lnTo>
                    <a:pt x="238" y="123"/>
                  </a:lnTo>
                  <a:lnTo>
                    <a:pt x="233" y="123"/>
                  </a:lnTo>
                  <a:lnTo>
                    <a:pt x="230" y="122"/>
                  </a:lnTo>
                  <a:lnTo>
                    <a:pt x="227" y="121"/>
                  </a:lnTo>
                  <a:lnTo>
                    <a:pt x="224" y="119"/>
                  </a:lnTo>
                  <a:lnTo>
                    <a:pt x="222" y="117"/>
                  </a:lnTo>
                  <a:lnTo>
                    <a:pt x="220" y="115"/>
                  </a:lnTo>
                  <a:lnTo>
                    <a:pt x="218" y="112"/>
                  </a:lnTo>
                  <a:lnTo>
                    <a:pt x="217" y="109"/>
                  </a:lnTo>
                  <a:lnTo>
                    <a:pt x="216" y="106"/>
                  </a:lnTo>
                  <a:lnTo>
                    <a:pt x="216" y="102"/>
                  </a:lnTo>
                  <a:lnTo>
                    <a:pt x="216" y="99"/>
                  </a:lnTo>
                  <a:lnTo>
                    <a:pt x="216" y="95"/>
                  </a:lnTo>
                  <a:lnTo>
                    <a:pt x="216" y="91"/>
                  </a:lnTo>
                  <a:lnTo>
                    <a:pt x="215" y="86"/>
                  </a:lnTo>
                  <a:lnTo>
                    <a:pt x="214" y="80"/>
                  </a:lnTo>
                  <a:lnTo>
                    <a:pt x="212" y="74"/>
                  </a:lnTo>
                  <a:lnTo>
                    <a:pt x="210" y="68"/>
                  </a:lnTo>
                  <a:lnTo>
                    <a:pt x="208" y="63"/>
                  </a:lnTo>
                  <a:lnTo>
                    <a:pt x="206" y="58"/>
                  </a:lnTo>
                  <a:lnTo>
                    <a:pt x="204" y="53"/>
                  </a:lnTo>
                  <a:lnTo>
                    <a:pt x="202" y="48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8" name="Line 116"/>
          <p:cNvSpPr>
            <a:spLocks noChangeAspect="1" noChangeShapeType="1"/>
          </p:cNvSpPr>
          <p:nvPr/>
        </p:nvSpPr>
        <p:spPr bwMode="auto">
          <a:xfrm>
            <a:off x="3121025" y="4613275"/>
            <a:ext cx="0" cy="873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9" name="Freeform 117"/>
          <p:cNvSpPr>
            <a:spLocks noChangeAspect="1"/>
          </p:cNvSpPr>
          <p:nvPr/>
        </p:nvSpPr>
        <p:spPr bwMode="auto">
          <a:xfrm>
            <a:off x="3022600" y="4376738"/>
            <a:ext cx="182563" cy="238125"/>
          </a:xfrm>
          <a:custGeom>
            <a:avLst/>
            <a:gdLst>
              <a:gd name="T0" fmla="*/ 228 w 301"/>
              <a:gd name="T1" fmla="*/ 31 h 392"/>
              <a:gd name="T2" fmla="*/ 210 w 301"/>
              <a:gd name="T3" fmla="*/ 24 h 392"/>
              <a:gd name="T4" fmla="*/ 182 w 301"/>
              <a:gd name="T5" fmla="*/ 7 h 392"/>
              <a:gd name="T6" fmla="*/ 168 w 301"/>
              <a:gd name="T7" fmla="*/ 2 h 392"/>
              <a:gd name="T8" fmla="*/ 152 w 301"/>
              <a:gd name="T9" fmla="*/ 0 h 392"/>
              <a:gd name="T10" fmla="*/ 136 w 301"/>
              <a:gd name="T11" fmla="*/ 2 h 392"/>
              <a:gd name="T12" fmla="*/ 129 w 301"/>
              <a:gd name="T13" fmla="*/ 11 h 392"/>
              <a:gd name="T14" fmla="*/ 114 w 301"/>
              <a:gd name="T15" fmla="*/ 20 h 392"/>
              <a:gd name="T16" fmla="*/ 99 w 301"/>
              <a:gd name="T17" fmla="*/ 25 h 392"/>
              <a:gd name="T18" fmla="*/ 90 w 301"/>
              <a:gd name="T19" fmla="*/ 24 h 392"/>
              <a:gd name="T20" fmla="*/ 77 w 301"/>
              <a:gd name="T21" fmla="*/ 30 h 392"/>
              <a:gd name="T22" fmla="*/ 62 w 301"/>
              <a:gd name="T23" fmla="*/ 37 h 392"/>
              <a:gd name="T24" fmla="*/ 49 w 301"/>
              <a:gd name="T25" fmla="*/ 47 h 392"/>
              <a:gd name="T26" fmla="*/ 50 w 301"/>
              <a:gd name="T27" fmla="*/ 62 h 392"/>
              <a:gd name="T28" fmla="*/ 45 w 301"/>
              <a:gd name="T29" fmla="*/ 69 h 392"/>
              <a:gd name="T30" fmla="*/ 39 w 301"/>
              <a:gd name="T31" fmla="*/ 81 h 392"/>
              <a:gd name="T32" fmla="*/ 35 w 301"/>
              <a:gd name="T33" fmla="*/ 102 h 392"/>
              <a:gd name="T34" fmla="*/ 24 w 301"/>
              <a:gd name="T35" fmla="*/ 117 h 392"/>
              <a:gd name="T36" fmla="*/ 13 w 301"/>
              <a:gd name="T37" fmla="*/ 129 h 392"/>
              <a:gd name="T38" fmla="*/ 5 w 301"/>
              <a:gd name="T39" fmla="*/ 142 h 392"/>
              <a:gd name="T40" fmla="*/ 2 w 301"/>
              <a:gd name="T41" fmla="*/ 157 h 392"/>
              <a:gd name="T42" fmla="*/ 2 w 301"/>
              <a:gd name="T43" fmla="*/ 173 h 392"/>
              <a:gd name="T44" fmla="*/ 6 w 301"/>
              <a:gd name="T45" fmla="*/ 189 h 392"/>
              <a:gd name="T46" fmla="*/ 11 w 301"/>
              <a:gd name="T47" fmla="*/ 206 h 392"/>
              <a:gd name="T48" fmla="*/ 11 w 301"/>
              <a:gd name="T49" fmla="*/ 220 h 392"/>
              <a:gd name="T50" fmla="*/ 5 w 301"/>
              <a:gd name="T51" fmla="*/ 235 h 392"/>
              <a:gd name="T52" fmla="*/ 0 w 301"/>
              <a:gd name="T53" fmla="*/ 252 h 392"/>
              <a:gd name="T54" fmla="*/ 8 w 301"/>
              <a:gd name="T55" fmla="*/ 266 h 392"/>
              <a:gd name="T56" fmla="*/ 17 w 301"/>
              <a:gd name="T57" fmla="*/ 275 h 392"/>
              <a:gd name="T58" fmla="*/ 21 w 301"/>
              <a:gd name="T59" fmla="*/ 289 h 392"/>
              <a:gd name="T60" fmla="*/ 19 w 301"/>
              <a:gd name="T61" fmla="*/ 309 h 392"/>
              <a:gd name="T62" fmla="*/ 34 w 301"/>
              <a:gd name="T63" fmla="*/ 326 h 392"/>
              <a:gd name="T64" fmla="*/ 48 w 301"/>
              <a:gd name="T65" fmla="*/ 337 h 392"/>
              <a:gd name="T66" fmla="*/ 62 w 301"/>
              <a:gd name="T67" fmla="*/ 346 h 392"/>
              <a:gd name="T68" fmla="*/ 78 w 301"/>
              <a:gd name="T69" fmla="*/ 359 h 392"/>
              <a:gd name="T70" fmla="*/ 96 w 301"/>
              <a:gd name="T71" fmla="*/ 361 h 392"/>
              <a:gd name="T72" fmla="*/ 110 w 301"/>
              <a:gd name="T73" fmla="*/ 369 h 392"/>
              <a:gd name="T74" fmla="*/ 116 w 301"/>
              <a:gd name="T75" fmla="*/ 387 h 392"/>
              <a:gd name="T76" fmla="*/ 139 w 301"/>
              <a:gd name="T77" fmla="*/ 390 h 392"/>
              <a:gd name="T78" fmla="*/ 168 w 301"/>
              <a:gd name="T79" fmla="*/ 386 h 392"/>
              <a:gd name="T80" fmla="*/ 195 w 301"/>
              <a:gd name="T81" fmla="*/ 381 h 392"/>
              <a:gd name="T82" fmla="*/ 202 w 301"/>
              <a:gd name="T83" fmla="*/ 387 h 392"/>
              <a:gd name="T84" fmla="*/ 211 w 301"/>
              <a:gd name="T85" fmla="*/ 373 h 392"/>
              <a:gd name="T86" fmla="*/ 226 w 301"/>
              <a:gd name="T87" fmla="*/ 360 h 392"/>
              <a:gd name="T88" fmla="*/ 250 w 301"/>
              <a:gd name="T89" fmla="*/ 352 h 392"/>
              <a:gd name="T90" fmla="*/ 264 w 301"/>
              <a:gd name="T91" fmla="*/ 322 h 392"/>
              <a:gd name="T92" fmla="*/ 275 w 301"/>
              <a:gd name="T93" fmla="*/ 293 h 392"/>
              <a:gd name="T94" fmla="*/ 283 w 301"/>
              <a:gd name="T95" fmla="*/ 270 h 392"/>
              <a:gd name="T96" fmla="*/ 283 w 301"/>
              <a:gd name="T97" fmla="*/ 259 h 392"/>
              <a:gd name="T98" fmla="*/ 291 w 301"/>
              <a:gd name="T99" fmla="*/ 241 h 392"/>
              <a:gd name="T100" fmla="*/ 298 w 301"/>
              <a:gd name="T101" fmla="*/ 220 h 392"/>
              <a:gd name="T102" fmla="*/ 299 w 301"/>
              <a:gd name="T103" fmla="*/ 197 h 392"/>
              <a:gd name="T104" fmla="*/ 299 w 301"/>
              <a:gd name="T105" fmla="*/ 151 h 392"/>
              <a:gd name="T106" fmla="*/ 291 w 301"/>
              <a:gd name="T107" fmla="*/ 128 h 392"/>
              <a:gd name="T108" fmla="*/ 280 w 301"/>
              <a:gd name="T109" fmla="*/ 121 h 392"/>
              <a:gd name="T110" fmla="*/ 279 w 301"/>
              <a:gd name="T111" fmla="*/ 115 h 392"/>
              <a:gd name="T112" fmla="*/ 272 w 301"/>
              <a:gd name="T113" fmla="*/ 99 h 392"/>
              <a:gd name="T114" fmla="*/ 267 w 301"/>
              <a:gd name="T115" fmla="*/ 82 h 392"/>
              <a:gd name="T116" fmla="*/ 264 w 301"/>
              <a:gd name="T117" fmla="*/ 67 h 392"/>
              <a:gd name="T118" fmla="*/ 252 w 301"/>
              <a:gd name="T119" fmla="*/ 66 h 392"/>
              <a:gd name="T120" fmla="*/ 244 w 301"/>
              <a:gd name="T121" fmla="*/ 54 h 392"/>
              <a:gd name="T122" fmla="*/ 241 w 301"/>
              <a:gd name="T123" fmla="*/ 36 h 392"/>
              <a:gd name="T124" fmla="*/ 236 w 301"/>
              <a:gd name="T125" fmla="*/ 27 h 39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01"/>
              <a:gd name="T190" fmla="*/ 0 h 392"/>
              <a:gd name="T191" fmla="*/ 301 w 301"/>
              <a:gd name="T192" fmla="*/ 392 h 39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01" h="392">
                <a:moveTo>
                  <a:pt x="235" y="27"/>
                </a:moveTo>
                <a:lnTo>
                  <a:pt x="233" y="28"/>
                </a:lnTo>
                <a:lnTo>
                  <a:pt x="231" y="29"/>
                </a:lnTo>
                <a:lnTo>
                  <a:pt x="229" y="30"/>
                </a:lnTo>
                <a:lnTo>
                  <a:pt x="228" y="31"/>
                </a:lnTo>
                <a:lnTo>
                  <a:pt x="225" y="31"/>
                </a:lnTo>
                <a:lnTo>
                  <a:pt x="223" y="31"/>
                </a:lnTo>
                <a:lnTo>
                  <a:pt x="221" y="30"/>
                </a:lnTo>
                <a:lnTo>
                  <a:pt x="216" y="27"/>
                </a:lnTo>
                <a:lnTo>
                  <a:pt x="210" y="24"/>
                </a:lnTo>
                <a:lnTo>
                  <a:pt x="205" y="21"/>
                </a:lnTo>
                <a:lnTo>
                  <a:pt x="199" y="17"/>
                </a:lnTo>
                <a:lnTo>
                  <a:pt x="193" y="13"/>
                </a:lnTo>
                <a:lnTo>
                  <a:pt x="188" y="10"/>
                </a:lnTo>
                <a:lnTo>
                  <a:pt x="182" y="7"/>
                </a:lnTo>
                <a:lnTo>
                  <a:pt x="179" y="6"/>
                </a:lnTo>
                <a:lnTo>
                  <a:pt x="177" y="5"/>
                </a:lnTo>
                <a:lnTo>
                  <a:pt x="174" y="4"/>
                </a:lnTo>
                <a:lnTo>
                  <a:pt x="171" y="3"/>
                </a:lnTo>
                <a:lnTo>
                  <a:pt x="168" y="2"/>
                </a:lnTo>
                <a:lnTo>
                  <a:pt x="165" y="2"/>
                </a:lnTo>
                <a:lnTo>
                  <a:pt x="162" y="1"/>
                </a:lnTo>
                <a:lnTo>
                  <a:pt x="159" y="1"/>
                </a:lnTo>
                <a:lnTo>
                  <a:pt x="155" y="0"/>
                </a:lnTo>
                <a:lnTo>
                  <a:pt x="152" y="0"/>
                </a:lnTo>
                <a:lnTo>
                  <a:pt x="148" y="0"/>
                </a:lnTo>
                <a:lnTo>
                  <a:pt x="145" y="0"/>
                </a:lnTo>
                <a:lnTo>
                  <a:pt x="141" y="0"/>
                </a:lnTo>
                <a:lnTo>
                  <a:pt x="138" y="1"/>
                </a:lnTo>
                <a:lnTo>
                  <a:pt x="136" y="2"/>
                </a:lnTo>
                <a:lnTo>
                  <a:pt x="135" y="4"/>
                </a:lnTo>
                <a:lnTo>
                  <a:pt x="133" y="6"/>
                </a:lnTo>
                <a:lnTo>
                  <a:pt x="132" y="7"/>
                </a:lnTo>
                <a:lnTo>
                  <a:pt x="130" y="10"/>
                </a:lnTo>
                <a:lnTo>
                  <a:pt x="129" y="11"/>
                </a:lnTo>
                <a:lnTo>
                  <a:pt x="127" y="13"/>
                </a:lnTo>
                <a:lnTo>
                  <a:pt x="124" y="15"/>
                </a:lnTo>
                <a:lnTo>
                  <a:pt x="120" y="17"/>
                </a:lnTo>
                <a:lnTo>
                  <a:pt x="117" y="18"/>
                </a:lnTo>
                <a:lnTo>
                  <a:pt x="114" y="20"/>
                </a:lnTo>
                <a:lnTo>
                  <a:pt x="110" y="22"/>
                </a:lnTo>
                <a:lnTo>
                  <a:pt x="106" y="23"/>
                </a:lnTo>
                <a:lnTo>
                  <a:pt x="103" y="24"/>
                </a:lnTo>
                <a:lnTo>
                  <a:pt x="101" y="25"/>
                </a:lnTo>
                <a:lnTo>
                  <a:pt x="99" y="25"/>
                </a:lnTo>
                <a:lnTo>
                  <a:pt x="97" y="24"/>
                </a:lnTo>
                <a:lnTo>
                  <a:pt x="95" y="24"/>
                </a:lnTo>
                <a:lnTo>
                  <a:pt x="93" y="24"/>
                </a:lnTo>
                <a:lnTo>
                  <a:pt x="91" y="24"/>
                </a:lnTo>
                <a:lnTo>
                  <a:pt x="90" y="24"/>
                </a:lnTo>
                <a:lnTo>
                  <a:pt x="87" y="25"/>
                </a:lnTo>
                <a:lnTo>
                  <a:pt x="84" y="26"/>
                </a:lnTo>
                <a:lnTo>
                  <a:pt x="82" y="27"/>
                </a:lnTo>
                <a:lnTo>
                  <a:pt x="79" y="29"/>
                </a:lnTo>
                <a:lnTo>
                  <a:pt x="77" y="30"/>
                </a:lnTo>
                <a:lnTo>
                  <a:pt x="75" y="32"/>
                </a:lnTo>
                <a:lnTo>
                  <a:pt x="72" y="33"/>
                </a:lnTo>
                <a:lnTo>
                  <a:pt x="69" y="34"/>
                </a:lnTo>
                <a:lnTo>
                  <a:pt x="65" y="35"/>
                </a:lnTo>
                <a:lnTo>
                  <a:pt x="62" y="37"/>
                </a:lnTo>
                <a:lnTo>
                  <a:pt x="58" y="38"/>
                </a:lnTo>
                <a:lnTo>
                  <a:pt x="55" y="39"/>
                </a:lnTo>
                <a:lnTo>
                  <a:pt x="52" y="42"/>
                </a:lnTo>
                <a:lnTo>
                  <a:pt x="50" y="44"/>
                </a:lnTo>
                <a:lnTo>
                  <a:pt x="49" y="47"/>
                </a:lnTo>
                <a:lnTo>
                  <a:pt x="49" y="50"/>
                </a:lnTo>
                <a:lnTo>
                  <a:pt x="49" y="52"/>
                </a:lnTo>
                <a:lnTo>
                  <a:pt x="50" y="55"/>
                </a:lnTo>
                <a:lnTo>
                  <a:pt x="50" y="59"/>
                </a:lnTo>
                <a:lnTo>
                  <a:pt x="50" y="62"/>
                </a:lnTo>
                <a:lnTo>
                  <a:pt x="50" y="65"/>
                </a:lnTo>
                <a:lnTo>
                  <a:pt x="49" y="66"/>
                </a:lnTo>
                <a:lnTo>
                  <a:pt x="48" y="67"/>
                </a:lnTo>
                <a:lnTo>
                  <a:pt x="47" y="68"/>
                </a:lnTo>
                <a:lnTo>
                  <a:pt x="45" y="69"/>
                </a:lnTo>
                <a:lnTo>
                  <a:pt x="44" y="70"/>
                </a:lnTo>
                <a:lnTo>
                  <a:pt x="42" y="72"/>
                </a:lnTo>
                <a:lnTo>
                  <a:pt x="41" y="73"/>
                </a:lnTo>
                <a:lnTo>
                  <a:pt x="40" y="77"/>
                </a:lnTo>
                <a:lnTo>
                  <a:pt x="39" y="81"/>
                </a:lnTo>
                <a:lnTo>
                  <a:pt x="38" y="85"/>
                </a:lnTo>
                <a:lnTo>
                  <a:pt x="38" y="90"/>
                </a:lnTo>
                <a:lnTo>
                  <a:pt x="37" y="94"/>
                </a:lnTo>
                <a:lnTo>
                  <a:pt x="36" y="98"/>
                </a:lnTo>
                <a:lnTo>
                  <a:pt x="35" y="102"/>
                </a:lnTo>
                <a:lnTo>
                  <a:pt x="33" y="105"/>
                </a:lnTo>
                <a:lnTo>
                  <a:pt x="31" y="108"/>
                </a:lnTo>
                <a:lnTo>
                  <a:pt x="29" y="111"/>
                </a:lnTo>
                <a:lnTo>
                  <a:pt x="26" y="114"/>
                </a:lnTo>
                <a:lnTo>
                  <a:pt x="24" y="117"/>
                </a:lnTo>
                <a:lnTo>
                  <a:pt x="21" y="119"/>
                </a:lnTo>
                <a:lnTo>
                  <a:pt x="19" y="122"/>
                </a:lnTo>
                <a:lnTo>
                  <a:pt x="17" y="125"/>
                </a:lnTo>
                <a:lnTo>
                  <a:pt x="15" y="127"/>
                </a:lnTo>
                <a:lnTo>
                  <a:pt x="13" y="129"/>
                </a:lnTo>
                <a:lnTo>
                  <a:pt x="11" y="131"/>
                </a:lnTo>
                <a:lnTo>
                  <a:pt x="9" y="134"/>
                </a:lnTo>
                <a:lnTo>
                  <a:pt x="8" y="136"/>
                </a:lnTo>
                <a:lnTo>
                  <a:pt x="6" y="139"/>
                </a:lnTo>
                <a:lnTo>
                  <a:pt x="5" y="142"/>
                </a:lnTo>
                <a:lnTo>
                  <a:pt x="4" y="145"/>
                </a:lnTo>
                <a:lnTo>
                  <a:pt x="3" y="147"/>
                </a:lnTo>
                <a:lnTo>
                  <a:pt x="3" y="151"/>
                </a:lnTo>
                <a:lnTo>
                  <a:pt x="2" y="153"/>
                </a:lnTo>
                <a:lnTo>
                  <a:pt x="2" y="157"/>
                </a:lnTo>
                <a:lnTo>
                  <a:pt x="1" y="159"/>
                </a:lnTo>
                <a:lnTo>
                  <a:pt x="1" y="163"/>
                </a:lnTo>
                <a:lnTo>
                  <a:pt x="1" y="166"/>
                </a:lnTo>
                <a:lnTo>
                  <a:pt x="2" y="169"/>
                </a:lnTo>
                <a:lnTo>
                  <a:pt x="2" y="173"/>
                </a:lnTo>
                <a:lnTo>
                  <a:pt x="3" y="176"/>
                </a:lnTo>
                <a:lnTo>
                  <a:pt x="3" y="179"/>
                </a:lnTo>
                <a:lnTo>
                  <a:pt x="4" y="183"/>
                </a:lnTo>
                <a:lnTo>
                  <a:pt x="4" y="186"/>
                </a:lnTo>
                <a:lnTo>
                  <a:pt x="6" y="189"/>
                </a:lnTo>
                <a:lnTo>
                  <a:pt x="7" y="192"/>
                </a:lnTo>
                <a:lnTo>
                  <a:pt x="8" y="196"/>
                </a:lnTo>
                <a:lnTo>
                  <a:pt x="9" y="199"/>
                </a:lnTo>
                <a:lnTo>
                  <a:pt x="10" y="202"/>
                </a:lnTo>
                <a:lnTo>
                  <a:pt x="11" y="206"/>
                </a:lnTo>
                <a:lnTo>
                  <a:pt x="11" y="208"/>
                </a:lnTo>
                <a:lnTo>
                  <a:pt x="11" y="211"/>
                </a:lnTo>
                <a:lnTo>
                  <a:pt x="11" y="214"/>
                </a:lnTo>
                <a:lnTo>
                  <a:pt x="11" y="217"/>
                </a:lnTo>
                <a:lnTo>
                  <a:pt x="11" y="220"/>
                </a:lnTo>
                <a:lnTo>
                  <a:pt x="11" y="223"/>
                </a:lnTo>
                <a:lnTo>
                  <a:pt x="11" y="226"/>
                </a:lnTo>
                <a:lnTo>
                  <a:pt x="9" y="229"/>
                </a:lnTo>
                <a:lnTo>
                  <a:pt x="7" y="232"/>
                </a:lnTo>
                <a:lnTo>
                  <a:pt x="5" y="235"/>
                </a:lnTo>
                <a:lnTo>
                  <a:pt x="3" y="239"/>
                </a:lnTo>
                <a:lnTo>
                  <a:pt x="1" y="242"/>
                </a:lnTo>
                <a:lnTo>
                  <a:pt x="0" y="245"/>
                </a:lnTo>
                <a:lnTo>
                  <a:pt x="0" y="249"/>
                </a:lnTo>
                <a:lnTo>
                  <a:pt x="0" y="252"/>
                </a:lnTo>
                <a:lnTo>
                  <a:pt x="1" y="255"/>
                </a:lnTo>
                <a:lnTo>
                  <a:pt x="2" y="258"/>
                </a:lnTo>
                <a:lnTo>
                  <a:pt x="4" y="261"/>
                </a:lnTo>
                <a:lnTo>
                  <a:pt x="6" y="264"/>
                </a:lnTo>
                <a:lnTo>
                  <a:pt x="8" y="266"/>
                </a:lnTo>
                <a:lnTo>
                  <a:pt x="11" y="269"/>
                </a:lnTo>
                <a:lnTo>
                  <a:pt x="12" y="271"/>
                </a:lnTo>
                <a:lnTo>
                  <a:pt x="14" y="272"/>
                </a:lnTo>
                <a:lnTo>
                  <a:pt x="16" y="273"/>
                </a:lnTo>
                <a:lnTo>
                  <a:pt x="17" y="275"/>
                </a:lnTo>
                <a:lnTo>
                  <a:pt x="19" y="276"/>
                </a:lnTo>
                <a:lnTo>
                  <a:pt x="21" y="278"/>
                </a:lnTo>
                <a:lnTo>
                  <a:pt x="21" y="280"/>
                </a:lnTo>
                <a:lnTo>
                  <a:pt x="22" y="284"/>
                </a:lnTo>
                <a:lnTo>
                  <a:pt x="21" y="289"/>
                </a:lnTo>
                <a:lnTo>
                  <a:pt x="20" y="293"/>
                </a:lnTo>
                <a:lnTo>
                  <a:pt x="19" y="297"/>
                </a:lnTo>
                <a:lnTo>
                  <a:pt x="19" y="301"/>
                </a:lnTo>
                <a:lnTo>
                  <a:pt x="18" y="305"/>
                </a:lnTo>
                <a:lnTo>
                  <a:pt x="19" y="309"/>
                </a:lnTo>
                <a:lnTo>
                  <a:pt x="21" y="314"/>
                </a:lnTo>
                <a:lnTo>
                  <a:pt x="24" y="317"/>
                </a:lnTo>
                <a:lnTo>
                  <a:pt x="27" y="321"/>
                </a:lnTo>
                <a:lnTo>
                  <a:pt x="30" y="324"/>
                </a:lnTo>
                <a:lnTo>
                  <a:pt x="34" y="326"/>
                </a:lnTo>
                <a:lnTo>
                  <a:pt x="38" y="329"/>
                </a:lnTo>
                <a:lnTo>
                  <a:pt x="41" y="332"/>
                </a:lnTo>
                <a:lnTo>
                  <a:pt x="44" y="334"/>
                </a:lnTo>
                <a:lnTo>
                  <a:pt x="46" y="336"/>
                </a:lnTo>
                <a:lnTo>
                  <a:pt x="48" y="337"/>
                </a:lnTo>
                <a:lnTo>
                  <a:pt x="51" y="339"/>
                </a:lnTo>
                <a:lnTo>
                  <a:pt x="54" y="340"/>
                </a:lnTo>
                <a:lnTo>
                  <a:pt x="56" y="342"/>
                </a:lnTo>
                <a:lnTo>
                  <a:pt x="59" y="344"/>
                </a:lnTo>
                <a:lnTo>
                  <a:pt x="62" y="346"/>
                </a:lnTo>
                <a:lnTo>
                  <a:pt x="65" y="349"/>
                </a:lnTo>
                <a:lnTo>
                  <a:pt x="68" y="352"/>
                </a:lnTo>
                <a:lnTo>
                  <a:pt x="71" y="354"/>
                </a:lnTo>
                <a:lnTo>
                  <a:pt x="74" y="357"/>
                </a:lnTo>
                <a:lnTo>
                  <a:pt x="78" y="359"/>
                </a:lnTo>
                <a:lnTo>
                  <a:pt x="81" y="361"/>
                </a:lnTo>
                <a:lnTo>
                  <a:pt x="84" y="362"/>
                </a:lnTo>
                <a:lnTo>
                  <a:pt x="88" y="362"/>
                </a:lnTo>
                <a:lnTo>
                  <a:pt x="92" y="362"/>
                </a:lnTo>
                <a:lnTo>
                  <a:pt x="96" y="361"/>
                </a:lnTo>
                <a:lnTo>
                  <a:pt x="100" y="361"/>
                </a:lnTo>
                <a:lnTo>
                  <a:pt x="104" y="362"/>
                </a:lnTo>
                <a:lnTo>
                  <a:pt x="107" y="364"/>
                </a:lnTo>
                <a:lnTo>
                  <a:pt x="109" y="366"/>
                </a:lnTo>
                <a:lnTo>
                  <a:pt x="110" y="369"/>
                </a:lnTo>
                <a:lnTo>
                  <a:pt x="111" y="374"/>
                </a:lnTo>
                <a:lnTo>
                  <a:pt x="112" y="378"/>
                </a:lnTo>
                <a:lnTo>
                  <a:pt x="113" y="381"/>
                </a:lnTo>
                <a:lnTo>
                  <a:pt x="114" y="385"/>
                </a:lnTo>
                <a:lnTo>
                  <a:pt x="116" y="387"/>
                </a:lnTo>
                <a:lnTo>
                  <a:pt x="120" y="389"/>
                </a:lnTo>
                <a:lnTo>
                  <a:pt x="125" y="390"/>
                </a:lnTo>
                <a:lnTo>
                  <a:pt x="130" y="391"/>
                </a:lnTo>
                <a:lnTo>
                  <a:pt x="135" y="391"/>
                </a:lnTo>
                <a:lnTo>
                  <a:pt x="139" y="390"/>
                </a:lnTo>
                <a:lnTo>
                  <a:pt x="144" y="390"/>
                </a:lnTo>
                <a:lnTo>
                  <a:pt x="149" y="390"/>
                </a:lnTo>
                <a:lnTo>
                  <a:pt x="155" y="389"/>
                </a:lnTo>
                <a:lnTo>
                  <a:pt x="162" y="388"/>
                </a:lnTo>
                <a:lnTo>
                  <a:pt x="168" y="386"/>
                </a:lnTo>
                <a:lnTo>
                  <a:pt x="174" y="385"/>
                </a:lnTo>
                <a:lnTo>
                  <a:pt x="180" y="383"/>
                </a:lnTo>
                <a:lnTo>
                  <a:pt x="187" y="382"/>
                </a:lnTo>
                <a:lnTo>
                  <a:pt x="193" y="381"/>
                </a:lnTo>
                <a:lnTo>
                  <a:pt x="195" y="381"/>
                </a:lnTo>
                <a:lnTo>
                  <a:pt x="196" y="383"/>
                </a:lnTo>
                <a:lnTo>
                  <a:pt x="198" y="384"/>
                </a:lnTo>
                <a:lnTo>
                  <a:pt x="200" y="385"/>
                </a:lnTo>
                <a:lnTo>
                  <a:pt x="201" y="387"/>
                </a:lnTo>
                <a:lnTo>
                  <a:pt x="202" y="387"/>
                </a:lnTo>
                <a:lnTo>
                  <a:pt x="204" y="387"/>
                </a:lnTo>
                <a:lnTo>
                  <a:pt x="207" y="384"/>
                </a:lnTo>
                <a:lnTo>
                  <a:pt x="208" y="381"/>
                </a:lnTo>
                <a:lnTo>
                  <a:pt x="210" y="377"/>
                </a:lnTo>
                <a:lnTo>
                  <a:pt x="211" y="373"/>
                </a:lnTo>
                <a:lnTo>
                  <a:pt x="213" y="370"/>
                </a:lnTo>
                <a:lnTo>
                  <a:pt x="215" y="366"/>
                </a:lnTo>
                <a:lnTo>
                  <a:pt x="217" y="364"/>
                </a:lnTo>
                <a:lnTo>
                  <a:pt x="222" y="361"/>
                </a:lnTo>
                <a:lnTo>
                  <a:pt x="226" y="360"/>
                </a:lnTo>
                <a:lnTo>
                  <a:pt x="232" y="359"/>
                </a:lnTo>
                <a:lnTo>
                  <a:pt x="237" y="358"/>
                </a:lnTo>
                <a:lnTo>
                  <a:pt x="241" y="357"/>
                </a:lnTo>
                <a:lnTo>
                  <a:pt x="246" y="356"/>
                </a:lnTo>
                <a:lnTo>
                  <a:pt x="250" y="352"/>
                </a:lnTo>
                <a:lnTo>
                  <a:pt x="254" y="347"/>
                </a:lnTo>
                <a:lnTo>
                  <a:pt x="257" y="342"/>
                </a:lnTo>
                <a:lnTo>
                  <a:pt x="259" y="336"/>
                </a:lnTo>
                <a:lnTo>
                  <a:pt x="262" y="329"/>
                </a:lnTo>
                <a:lnTo>
                  <a:pt x="264" y="322"/>
                </a:lnTo>
                <a:lnTo>
                  <a:pt x="265" y="315"/>
                </a:lnTo>
                <a:lnTo>
                  <a:pt x="268" y="309"/>
                </a:lnTo>
                <a:lnTo>
                  <a:pt x="270" y="304"/>
                </a:lnTo>
                <a:lnTo>
                  <a:pt x="272" y="298"/>
                </a:lnTo>
                <a:lnTo>
                  <a:pt x="275" y="293"/>
                </a:lnTo>
                <a:lnTo>
                  <a:pt x="277" y="288"/>
                </a:lnTo>
                <a:lnTo>
                  <a:pt x="279" y="283"/>
                </a:lnTo>
                <a:lnTo>
                  <a:pt x="282" y="277"/>
                </a:lnTo>
                <a:lnTo>
                  <a:pt x="283" y="272"/>
                </a:lnTo>
                <a:lnTo>
                  <a:pt x="283" y="270"/>
                </a:lnTo>
                <a:lnTo>
                  <a:pt x="283" y="268"/>
                </a:lnTo>
                <a:lnTo>
                  <a:pt x="283" y="266"/>
                </a:lnTo>
                <a:lnTo>
                  <a:pt x="283" y="263"/>
                </a:lnTo>
                <a:lnTo>
                  <a:pt x="283" y="261"/>
                </a:lnTo>
                <a:lnTo>
                  <a:pt x="283" y="259"/>
                </a:lnTo>
                <a:lnTo>
                  <a:pt x="283" y="257"/>
                </a:lnTo>
                <a:lnTo>
                  <a:pt x="285" y="253"/>
                </a:lnTo>
                <a:lnTo>
                  <a:pt x="287" y="249"/>
                </a:lnTo>
                <a:lnTo>
                  <a:pt x="289" y="245"/>
                </a:lnTo>
                <a:lnTo>
                  <a:pt x="291" y="241"/>
                </a:lnTo>
                <a:lnTo>
                  <a:pt x="293" y="237"/>
                </a:lnTo>
                <a:lnTo>
                  <a:pt x="295" y="233"/>
                </a:lnTo>
                <a:lnTo>
                  <a:pt x="296" y="228"/>
                </a:lnTo>
                <a:lnTo>
                  <a:pt x="298" y="224"/>
                </a:lnTo>
                <a:lnTo>
                  <a:pt x="298" y="220"/>
                </a:lnTo>
                <a:lnTo>
                  <a:pt x="298" y="215"/>
                </a:lnTo>
                <a:lnTo>
                  <a:pt x="299" y="211"/>
                </a:lnTo>
                <a:lnTo>
                  <a:pt x="299" y="206"/>
                </a:lnTo>
                <a:lnTo>
                  <a:pt x="299" y="201"/>
                </a:lnTo>
                <a:lnTo>
                  <a:pt x="299" y="197"/>
                </a:lnTo>
                <a:lnTo>
                  <a:pt x="299" y="188"/>
                </a:lnTo>
                <a:lnTo>
                  <a:pt x="299" y="179"/>
                </a:lnTo>
                <a:lnTo>
                  <a:pt x="299" y="169"/>
                </a:lnTo>
                <a:lnTo>
                  <a:pt x="300" y="160"/>
                </a:lnTo>
                <a:lnTo>
                  <a:pt x="299" y="151"/>
                </a:lnTo>
                <a:lnTo>
                  <a:pt x="298" y="142"/>
                </a:lnTo>
                <a:lnTo>
                  <a:pt x="296" y="134"/>
                </a:lnTo>
                <a:lnTo>
                  <a:pt x="295" y="131"/>
                </a:lnTo>
                <a:lnTo>
                  <a:pt x="293" y="129"/>
                </a:lnTo>
                <a:lnTo>
                  <a:pt x="291" y="128"/>
                </a:lnTo>
                <a:lnTo>
                  <a:pt x="288" y="126"/>
                </a:lnTo>
                <a:lnTo>
                  <a:pt x="286" y="125"/>
                </a:lnTo>
                <a:lnTo>
                  <a:pt x="283" y="124"/>
                </a:lnTo>
                <a:lnTo>
                  <a:pt x="281" y="122"/>
                </a:lnTo>
                <a:lnTo>
                  <a:pt x="280" y="121"/>
                </a:lnTo>
                <a:lnTo>
                  <a:pt x="280" y="120"/>
                </a:lnTo>
                <a:lnTo>
                  <a:pt x="280" y="119"/>
                </a:lnTo>
                <a:lnTo>
                  <a:pt x="280" y="117"/>
                </a:lnTo>
                <a:lnTo>
                  <a:pt x="280" y="116"/>
                </a:lnTo>
                <a:lnTo>
                  <a:pt x="279" y="115"/>
                </a:lnTo>
                <a:lnTo>
                  <a:pt x="279" y="113"/>
                </a:lnTo>
                <a:lnTo>
                  <a:pt x="277" y="110"/>
                </a:lnTo>
                <a:lnTo>
                  <a:pt x="276" y="106"/>
                </a:lnTo>
                <a:lnTo>
                  <a:pt x="274" y="102"/>
                </a:lnTo>
                <a:lnTo>
                  <a:pt x="272" y="99"/>
                </a:lnTo>
                <a:lnTo>
                  <a:pt x="271" y="95"/>
                </a:lnTo>
                <a:lnTo>
                  <a:pt x="269" y="91"/>
                </a:lnTo>
                <a:lnTo>
                  <a:pt x="268" y="88"/>
                </a:lnTo>
                <a:lnTo>
                  <a:pt x="267" y="85"/>
                </a:lnTo>
                <a:lnTo>
                  <a:pt x="267" y="82"/>
                </a:lnTo>
                <a:lnTo>
                  <a:pt x="267" y="78"/>
                </a:lnTo>
                <a:lnTo>
                  <a:pt x="266" y="75"/>
                </a:lnTo>
                <a:lnTo>
                  <a:pt x="266" y="72"/>
                </a:lnTo>
                <a:lnTo>
                  <a:pt x="265" y="70"/>
                </a:lnTo>
                <a:lnTo>
                  <a:pt x="264" y="67"/>
                </a:lnTo>
                <a:lnTo>
                  <a:pt x="262" y="66"/>
                </a:lnTo>
                <a:lnTo>
                  <a:pt x="259" y="66"/>
                </a:lnTo>
                <a:lnTo>
                  <a:pt x="257" y="66"/>
                </a:lnTo>
                <a:lnTo>
                  <a:pt x="254" y="66"/>
                </a:lnTo>
                <a:lnTo>
                  <a:pt x="252" y="66"/>
                </a:lnTo>
                <a:lnTo>
                  <a:pt x="250" y="66"/>
                </a:lnTo>
                <a:lnTo>
                  <a:pt x="248" y="65"/>
                </a:lnTo>
                <a:lnTo>
                  <a:pt x="246" y="61"/>
                </a:lnTo>
                <a:lnTo>
                  <a:pt x="245" y="58"/>
                </a:lnTo>
                <a:lnTo>
                  <a:pt x="244" y="54"/>
                </a:lnTo>
                <a:lnTo>
                  <a:pt x="244" y="50"/>
                </a:lnTo>
                <a:lnTo>
                  <a:pt x="243" y="46"/>
                </a:lnTo>
                <a:lnTo>
                  <a:pt x="242" y="42"/>
                </a:lnTo>
                <a:lnTo>
                  <a:pt x="241" y="39"/>
                </a:lnTo>
                <a:lnTo>
                  <a:pt x="241" y="36"/>
                </a:lnTo>
                <a:lnTo>
                  <a:pt x="240" y="34"/>
                </a:lnTo>
                <a:lnTo>
                  <a:pt x="239" y="31"/>
                </a:lnTo>
                <a:lnTo>
                  <a:pt x="238" y="29"/>
                </a:lnTo>
                <a:lnTo>
                  <a:pt x="237" y="27"/>
                </a:lnTo>
                <a:lnTo>
                  <a:pt x="236" y="27"/>
                </a:lnTo>
                <a:lnTo>
                  <a:pt x="235" y="27"/>
                </a:lnTo>
              </a:path>
            </a:pathLst>
          </a:custGeom>
          <a:solidFill>
            <a:srgbClr val="C0C0C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50" name="Line 119"/>
          <p:cNvSpPr>
            <a:spLocks noChangeAspect="1" noChangeShapeType="1"/>
          </p:cNvSpPr>
          <p:nvPr/>
        </p:nvSpPr>
        <p:spPr bwMode="auto">
          <a:xfrm>
            <a:off x="2955925" y="4445000"/>
            <a:ext cx="0" cy="873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1" name="Freeform 120"/>
          <p:cNvSpPr>
            <a:spLocks noChangeAspect="1"/>
          </p:cNvSpPr>
          <p:nvPr/>
        </p:nvSpPr>
        <p:spPr bwMode="auto">
          <a:xfrm>
            <a:off x="2857500" y="4208463"/>
            <a:ext cx="182563" cy="238125"/>
          </a:xfrm>
          <a:custGeom>
            <a:avLst/>
            <a:gdLst>
              <a:gd name="T0" fmla="*/ 228 w 301"/>
              <a:gd name="T1" fmla="*/ 31 h 392"/>
              <a:gd name="T2" fmla="*/ 210 w 301"/>
              <a:gd name="T3" fmla="*/ 24 h 392"/>
              <a:gd name="T4" fmla="*/ 182 w 301"/>
              <a:gd name="T5" fmla="*/ 7 h 392"/>
              <a:gd name="T6" fmla="*/ 168 w 301"/>
              <a:gd name="T7" fmla="*/ 2 h 392"/>
              <a:gd name="T8" fmla="*/ 152 w 301"/>
              <a:gd name="T9" fmla="*/ 0 h 392"/>
              <a:gd name="T10" fmla="*/ 136 w 301"/>
              <a:gd name="T11" fmla="*/ 2 h 392"/>
              <a:gd name="T12" fmla="*/ 129 w 301"/>
              <a:gd name="T13" fmla="*/ 11 h 392"/>
              <a:gd name="T14" fmla="*/ 114 w 301"/>
              <a:gd name="T15" fmla="*/ 20 h 392"/>
              <a:gd name="T16" fmla="*/ 99 w 301"/>
              <a:gd name="T17" fmla="*/ 25 h 392"/>
              <a:gd name="T18" fmla="*/ 90 w 301"/>
              <a:gd name="T19" fmla="*/ 24 h 392"/>
              <a:gd name="T20" fmla="*/ 77 w 301"/>
              <a:gd name="T21" fmla="*/ 30 h 392"/>
              <a:gd name="T22" fmla="*/ 62 w 301"/>
              <a:gd name="T23" fmla="*/ 37 h 392"/>
              <a:gd name="T24" fmla="*/ 49 w 301"/>
              <a:gd name="T25" fmla="*/ 47 h 392"/>
              <a:gd name="T26" fmla="*/ 50 w 301"/>
              <a:gd name="T27" fmla="*/ 62 h 392"/>
              <a:gd name="T28" fmla="*/ 45 w 301"/>
              <a:gd name="T29" fmla="*/ 69 h 392"/>
              <a:gd name="T30" fmla="*/ 39 w 301"/>
              <a:gd name="T31" fmla="*/ 81 h 392"/>
              <a:gd name="T32" fmla="*/ 35 w 301"/>
              <a:gd name="T33" fmla="*/ 102 h 392"/>
              <a:gd name="T34" fmla="*/ 24 w 301"/>
              <a:gd name="T35" fmla="*/ 117 h 392"/>
              <a:gd name="T36" fmla="*/ 13 w 301"/>
              <a:gd name="T37" fmla="*/ 129 h 392"/>
              <a:gd name="T38" fmla="*/ 5 w 301"/>
              <a:gd name="T39" fmla="*/ 142 h 392"/>
              <a:gd name="T40" fmla="*/ 2 w 301"/>
              <a:gd name="T41" fmla="*/ 157 h 392"/>
              <a:gd name="T42" fmla="*/ 2 w 301"/>
              <a:gd name="T43" fmla="*/ 173 h 392"/>
              <a:gd name="T44" fmla="*/ 6 w 301"/>
              <a:gd name="T45" fmla="*/ 189 h 392"/>
              <a:gd name="T46" fmla="*/ 11 w 301"/>
              <a:gd name="T47" fmla="*/ 206 h 392"/>
              <a:gd name="T48" fmla="*/ 11 w 301"/>
              <a:gd name="T49" fmla="*/ 220 h 392"/>
              <a:gd name="T50" fmla="*/ 5 w 301"/>
              <a:gd name="T51" fmla="*/ 235 h 392"/>
              <a:gd name="T52" fmla="*/ 0 w 301"/>
              <a:gd name="T53" fmla="*/ 252 h 392"/>
              <a:gd name="T54" fmla="*/ 8 w 301"/>
              <a:gd name="T55" fmla="*/ 266 h 392"/>
              <a:gd name="T56" fmla="*/ 17 w 301"/>
              <a:gd name="T57" fmla="*/ 275 h 392"/>
              <a:gd name="T58" fmla="*/ 21 w 301"/>
              <a:gd name="T59" fmla="*/ 289 h 392"/>
              <a:gd name="T60" fmla="*/ 19 w 301"/>
              <a:gd name="T61" fmla="*/ 309 h 392"/>
              <a:gd name="T62" fmla="*/ 34 w 301"/>
              <a:gd name="T63" fmla="*/ 326 h 392"/>
              <a:gd name="T64" fmla="*/ 48 w 301"/>
              <a:gd name="T65" fmla="*/ 337 h 392"/>
              <a:gd name="T66" fmla="*/ 62 w 301"/>
              <a:gd name="T67" fmla="*/ 346 h 392"/>
              <a:gd name="T68" fmla="*/ 78 w 301"/>
              <a:gd name="T69" fmla="*/ 359 h 392"/>
              <a:gd name="T70" fmla="*/ 96 w 301"/>
              <a:gd name="T71" fmla="*/ 361 h 392"/>
              <a:gd name="T72" fmla="*/ 110 w 301"/>
              <a:gd name="T73" fmla="*/ 369 h 392"/>
              <a:gd name="T74" fmla="*/ 116 w 301"/>
              <a:gd name="T75" fmla="*/ 387 h 392"/>
              <a:gd name="T76" fmla="*/ 139 w 301"/>
              <a:gd name="T77" fmla="*/ 390 h 392"/>
              <a:gd name="T78" fmla="*/ 168 w 301"/>
              <a:gd name="T79" fmla="*/ 386 h 392"/>
              <a:gd name="T80" fmla="*/ 195 w 301"/>
              <a:gd name="T81" fmla="*/ 381 h 392"/>
              <a:gd name="T82" fmla="*/ 202 w 301"/>
              <a:gd name="T83" fmla="*/ 387 h 392"/>
              <a:gd name="T84" fmla="*/ 211 w 301"/>
              <a:gd name="T85" fmla="*/ 373 h 392"/>
              <a:gd name="T86" fmla="*/ 226 w 301"/>
              <a:gd name="T87" fmla="*/ 360 h 392"/>
              <a:gd name="T88" fmla="*/ 250 w 301"/>
              <a:gd name="T89" fmla="*/ 352 h 392"/>
              <a:gd name="T90" fmla="*/ 264 w 301"/>
              <a:gd name="T91" fmla="*/ 322 h 392"/>
              <a:gd name="T92" fmla="*/ 275 w 301"/>
              <a:gd name="T93" fmla="*/ 293 h 392"/>
              <a:gd name="T94" fmla="*/ 283 w 301"/>
              <a:gd name="T95" fmla="*/ 270 h 392"/>
              <a:gd name="T96" fmla="*/ 283 w 301"/>
              <a:gd name="T97" fmla="*/ 259 h 392"/>
              <a:gd name="T98" fmla="*/ 291 w 301"/>
              <a:gd name="T99" fmla="*/ 241 h 392"/>
              <a:gd name="T100" fmla="*/ 298 w 301"/>
              <a:gd name="T101" fmla="*/ 220 h 392"/>
              <a:gd name="T102" fmla="*/ 299 w 301"/>
              <a:gd name="T103" fmla="*/ 197 h 392"/>
              <a:gd name="T104" fmla="*/ 299 w 301"/>
              <a:gd name="T105" fmla="*/ 151 h 392"/>
              <a:gd name="T106" fmla="*/ 291 w 301"/>
              <a:gd name="T107" fmla="*/ 128 h 392"/>
              <a:gd name="T108" fmla="*/ 280 w 301"/>
              <a:gd name="T109" fmla="*/ 121 h 392"/>
              <a:gd name="T110" fmla="*/ 279 w 301"/>
              <a:gd name="T111" fmla="*/ 115 h 392"/>
              <a:gd name="T112" fmla="*/ 272 w 301"/>
              <a:gd name="T113" fmla="*/ 99 h 392"/>
              <a:gd name="T114" fmla="*/ 267 w 301"/>
              <a:gd name="T115" fmla="*/ 82 h 392"/>
              <a:gd name="T116" fmla="*/ 264 w 301"/>
              <a:gd name="T117" fmla="*/ 67 h 392"/>
              <a:gd name="T118" fmla="*/ 252 w 301"/>
              <a:gd name="T119" fmla="*/ 66 h 392"/>
              <a:gd name="T120" fmla="*/ 244 w 301"/>
              <a:gd name="T121" fmla="*/ 54 h 392"/>
              <a:gd name="T122" fmla="*/ 241 w 301"/>
              <a:gd name="T123" fmla="*/ 36 h 392"/>
              <a:gd name="T124" fmla="*/ 236 w 301"/>
              <a:gd name="T125" fmla="*/ 27 h 39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01"/>
              <a:gd name="T190" fmla="*/ 0 h 392"/>
              <a:gd name="T191" fmla="*/ 301 w 301"/>
              <a:gd name="T192" fmla="*/ 392 h 39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01" h="392">
                <a:moveTo>
                  <a:pt x="235" y="27"/>
                </a:moveTo>
                <a:lnTo>
                  <a:pt x="233" y="28"/>
                </a:lnTo>
                <a:lnTo>
                  <a:pt x="231" y="29"/>
                </a:lnTo>
                <a:lnTo>
                  <a:pt x="229" y="30"/>
                </a:lnTo>
                <a:lnTo>
                  <a:pt x="228" y="31"/>
                </a:lnTo>
                <a:lnTo>
                  <a:pt x="225" y="31"/>
                </a:lnTo>
                <a:lnTo>
                  <a:pt x="223" y="31"/>
                </a:lnTo>
                <a:lnTo>
                  <a:pt x="221" y="30"/>
                </a:lnTo>
                <a:lnTo>
                  <a:pt x="216" y="27"/>
                </a:lnTo>
                <a:lnTo>
                  <a:pt x="210" y="24"/>
                </a:lnTo>
                <a:lnTo>
                  <a:pt x="205" y="21"/>
                </a:lnTo>
                <a:lnTo>
                  <a:pt x="199" y="17"/>
                </a:lnTo>
                <a:lnTo>
                  <a:pt x="193" y="13"/>
                </a:lnTo>
                <a:lnTo>
                  <a:pt x="188" y="10"/>
                </a:lnTo>
                <a:lnTo>
                  <a:pt x="182" y="7"/>
                </a:lnTo>
                <a:lnTo>
                  <a:pt x="179" y="6"/>
                </a:lnTo>
                <a:lnTo>
                  <a:pt x="177" y="5"/>
                </a:lnTo>
                <a:lnTo>
                  <a:pt x="174" y="4"/>
                </a:lnTo>
                <a:lnTo>
                  <a:pt x="171" y="3"/>
                </a:lnTo>
                <a:lnTo>
                  <a:pt x="168" y="2"/>
                </a:lnTo>
                <a:lnTo>
                  <a:pt x="165" y="2"/>
                </a:lnTo>
                <a:lnTo>
                  <a:pt x="162" y="1"/>
                </a:lnTo>
                <a:lnTo>
                  <a:pt x="159" y="1"/>
                </a:lnTo>
                <a:lnTo>
                  <a:pt x="155" y="0"/>
                </a:lnTo>
                <a:lnTo>
                  <a:pt x="152" y="0"/>
                </a:lnTo>
                <a:lnTo>
                  <a:pt x="148" y="0"/>
                </a:lnTo>
                <a:lnTo>
                  <a:pt x="145" y="0"/>
                </a:lnTo>
                <a:lnTo>
                  <a:pt x="141" y="0"/>
                </a:lnTo>
                <a:lnTo>
                  <a:pt x="138" y="1"/>
                </a:lnTo>
                <a:lnTo>
                  <a:pt x="136" y="2"/>
                </a:lnTo>
                <a:lnTo>
                  <a:pt x="135" y="4"/>
                </a:lnTo>
                <a:lnTo>
                  <a:pt x="133" y="6"/>
                </a:lnTo>
                <a:lnTo>
                  <a:pt x="132" y="7"/>
                </a:lnTo>
                <a:lnTo>
                  <a:pt x="130" y="10"/>
                </a:lnTo>
                <a:lnTo>
                  <a:pt x="129" y="11"/>
                </a:lnTo>
                <a:lnTo>
                  <a:pt x="127" y="13"/>
                </a:lnTo>
                <a:lnTo>
                  <a:pt x="124" y="15"/>
                </a:lnTo>
                <a:lnTo>
                  <a:pt x="120" y="17"/>
                </a:lnTo>
                <a:lnTo>
                  <a:pt x="117" y="18"/>
                </a:lnTo>
                <a:lnTo>
                  <a:pt x="114" y="20"/>
                </a:lnTo>
                <a:lnTo>
                  <a:pt x="110" y="22"/>
                </a:lnTo>
                <a:lnTo>
                  <a:pt x="106" y="23"/>
                </a:lnTo>
                <a:lnTo>
                  <a:pt x="103" y="24"/>
                </a:lnTo>
                <a:lnTo>
                  <a:pt x="101" y="25"/>
                </a:lnTo>
                <a:lnTo>
                  <a:pt x="99" y="25"/>
                </a:lnTo>
                <a:lnTo>
                  <a:pt x="97" y="24"/>
                </a:lnTo>
                <a:lnTo>
                  <a:pt x="95" y="24"/>
                </a:lnTo>
                <a:lnTo>
                  <a:pt x="93" y="24"/>
                </a:lnTo>
                <a:lnTo>
                  <a:pt x="91" y="24"/>
                </a:lnTo>
                <a:lnTo>
                  <a:pt x="90" y="24"/>
                </a:lnTo>
                <a:lnTo>
                  <a:pt x="87" y="25"/>
                </a:lnTo>
                <a:lnTo>
                  <a:pt x="84" y="26"/>
                </a:lnTo>
                <a:lnTo>
                  <a:pt x="82" y="27"/>
                </a:lnTo>
                <a:lnTo>
                  <a:pt x="79" y="29"/>
                </a:lnTo>
                <a:lnTo>
                  <a:pt x="77" y="30"/>
                </a:lnTo>
                <a:lnTo>
                  <a:pt x="75" y="32"/>
                </a:lnTo>
                <a:lnTo>
                  <a:pt x="72" y="33"/>
                </a:lnTo>
                <a:lnTo>
                  <a:pt x="69" y="34"/>
                </a:lnTo>
                <a:lnTo>
                  <a:pt x="65" y="35"/>
                </a:lnTo>
                <a:lnTo>
                  <a:pt x="62" y="37"/>
                </a:lnTo>
                <a:lnTo>
                  <a:pt x="58" y="38"/>
                </a:lnTo>
                <a:lnTo>
                  <a:pt x="55" y="39"/>
                </a:lnTo>
                <a:lnTo>
                  <a:pt x="52" y="42"/>
                </a:lnTo>
                <a:lnTo>
                  <a:pt x="50" y="44"/>
                </a:lnTo>
                <a:lnTo>
                  <a:pt x="49" y="47"/>
                </a:lnTo>
                <a:lnTo>
                  <a:pt x="49" y="50"/>
                </a:lnTo>
                <a:lnTo>
                  <a:pt x="49" y="52"/>
                </a:lnTo>
                <a:lnTo>
                  <a:pt x="50" y="55"/>
                </a:lnTo>
                <a:lnTo>
                  <a:pt x="50" y="59"/>
                </a:lnTo>
                <a:lnTo>
                  <a:pt x="50" y="62"/>
                </a:lnTo>
                <a:lnTo>
                  <a:pt x="50" y="65"/>
                </a:lnTo>
                <a:lnTo>
                  <a:pt x="49" y="66"/>
                </a:lnTo>
                <a:lnTo>
                  <a:pt x="48" y="67"/>
                </a:lnTo>
                <a:lnTo>
                  <a:pt x="47" y="68"/>
                </a:lnTo>
                <a:lnTo>
                  <a:pt x="45" y="69"/>
                </a:lnTo>
                <a:lnTo>
                  <a:pt x="44" y="70"/>
                </a:lnTo>
                <a:lnTo>
                  <a:pt x="42" y="72"/>
                </a:lnTo>
                <a:lnTo>
                  <a:pt x="41" y="73"/>
                </a:lnTo>
                <a:lnTo>
                  <a:pt x="40" y="77"/>
                </a:lnTo>
                <a:lnTo>
                  <a:pt x="39" y="81"/>
                </a:lnTo>
                <a:lnTo>
                  <a:pt x="38" y="85"/>
                </a:lnTo>
                <a:lnTo>
                  <a:pt x="38" y="90"/>
                </a:lnTo>
                <a:lnTo>
                  <a:pt x="37" y="94"/>
                </a:lnTo>
                <a:lnTo>
                  <a:pt x="36" y="98"/>
                </a:lnTo>
                <a:lnTo>
                  <a:pt x="35" y="102"/>
                </a:lnTo>
                <a:lnTo>
                  <a:pt x="33" y="105"/>
                </a:lnTo>
                <a:lnTo>
                  <a:pt x="31" y="108"/>
                </a:lnTo>
                <a:lnTo>
                  <a:pt x="29" y="111"/>
                </a:lnTo>
                <a:lnTo>
                  <a:pt x="26" y="114"/>
                </a:lnTo>
                <a:lnTo>
                  <a:pt x="24" y="117"/>
                </a:lnTo>
                <a:lnTo>
                  <a:pt x="21" y="119"/>
                </a:lnTo>
                <a:lnTo>
                  <a:pt x="19" y="122"/>
                </a:lnTo>
                <a:lnTo>
                  <a:pt x="17" y="125"/>
                </a:lnTo>
                <a:lnTo>
                  <a:pt x="15" y="127"/>
                </a:lnTo>
                <a:lnTo>
                  <a:pt x="13" y="129"/>
                </a:lnTo>
                <a:lnTo>
                  <a:pt x="11" y="131"/>
                </a:lnTo>
                <a:lnTo>
                  <a:pt x="9" y="134"/>
                </a:lnTo>
                <a:lnTo>
                  <a:pt x="8" y="136"/>
                </a:lnTo>
                <a:lnTo>
                  <a:pt x="6" y="139"/>
                </a:lnTo>
                <a:lnTo>
                  <a:pt x="5" y="142"/>
                </a:lnTo>
                <a:lnTo>
                  <a:pt x="4" y="145"/>
                </a:lnTo>
                <a:lnTo>
                  <a:pt x="3" y="147"/>
                </a:lnTo>
                <a:lnTo>
                  <a:pt x="3" y="151"/>
                </a:lnTo>
                <a:lnTo>
                  <a:pt x="2" y="153"/>
                </a:lnTo>
                <a:lnTo>
                  <a:pt x="2" y="157"/>
                </a:lnTo>
                <a:lnTo>
                  <a:pt x="1" y="159"/>
                </a:lnTo>
                <a:lnTo>
                  <a:pt x="1" y="163"/>
                </a:lnTo>
                <a:lnTo>
                  <a:pt x="1" y="166"/>
                </a:lnTo>
                <a:lnTo>
                  <a:pt x="2" y="169"/>
                </a:lnTo>
                <a:lnTo>
                  <a:pt x="2" y="173"/>
                </a:lnTo>
                <a:lnTo>
                  <a:pt x="3" y="176"/>
                </a:lnTo>
                <a:lnTo>
                  <a:pt x="3" y="179"/>
                </a:lnTo>
                <a:lnTo>
                  <a:pt x="4" y="183"/>
                </a:lnTo>
                <a:lnTo>
                  <a:pt x="4" y="186"/>
                </a:lnTo>
                <a:lnTo>
                  <a:pt x="6" y="189"/>
                </a:lnTo>
                <a:lnTo>
                  <a:pt x="7" y="192"/>
                </a:lnTo>
                <a:lnTo>
                  <a:pt x="8" y="196"/>
                </a:lnTo>
                <a:lnTo>
                  <a:pt x="9" y="199"/>
                </a:lnTo>
                <a:lnTo>
                  <a:pt x="10" y="202"/>
                </a:lnTo>
                <a:lnTo>
                  <a:pt x="11" y="206"/>
                </a:lnTo>
                <a:lnTo>
                  <a:pt x="11" y="208"/>
                </a:lnTo>
                <a:lnTo>
                  <a:pt x="11" y="211"/>
                </a:lnTo>
                <a:lnTo>
                  <a:pt x="11" y="214"/>
                </a:lnTo>
                <a:lnTo>
                  <a:pt x="11" y="217"/>
                </a:lnTo>
                <a:lnTo>
                  <a:pt x="11" y="220"/>
                </a:lnTo>
                <a:lnTo>
                  <a:pt x="11" y="223"/>
                </a:lnTo>
                <a:lnTo>
                  <a:pt x="11" y="226"/>
                </a:lnTo>
                <a:lnTo>
                  <a:pt x="9" y="229"/>
                </a:lnTo>
                <a:lnTo>
                  <a:pt x="7" y="232"/>
                </a:lnTo>
                <a:lnTo>
                  <a:pt x="5" y="235"/>
                </a:lnTo>
                <a:lnTo>
                  <a:pt x="3" y="239"/>
                </a:lnTo>
                <a:lnTo>
                  <a:pt x="1" y="242"/>
                </a:lnTo>
                <a:lnTo>
                  <a:pt x="0" y="245"/>
                </a:lnTo>
                <a:lnTo>
                  <a:pt x="0" y="249"/>
                </a:lnTo>
                <a:lnTo>
                  <a:pt x="0" y="252"/>
                </a:lnTo>
                <a:lnTo>
                  <a:pt x="1" y="255"/>
                </a:lnTo>
                <a:lnTo>
                  <a:pt x="2" y="258"/>
                </a:lnTo>
                <a:lnTo>
                  <a:pt x="4" y="261"/>
                </a:lnTo>
                <a:lnTo>
                  <a:pt x="6" y="264"/>
                </a:lnTo>
                <a:lnTo>
                  <a:pt x="8" y="266"/>
                </a:lnTo>
                <a:lnTo>
                  <a:pt x="11" y="269"/>
                </a:lnTo>
                <a:lnTo>
                  <a:pt x="12" y="271"/>
                </a:lnTo>
                <a:lnTo>
                  <a:pt x="14" y="272"/>
                </a:lnTo>
                <a:lnTo>
                  <a:pt x="16" y="273"/>
                </a:lnTo>
                <a:lnTo>
                  <a:pt x="17" y="275"/>
                </a:lnTo>
                <a:lnTo>
                  <a:pt x="19" y="276"/>
                </a:lnTo>
                <a:lnTo>
                  <a:pt x="21" y="278"/>
                </a:lnTo>
                <a:lnTo>
                  <a:pt x="21" y="280"/>
                </a:lnTo>
                <a:lnTo>
                  <a:pt x="22" y="284"/>
                </a:lnTo>
                <a:lnTo>
                  <a:pt x="21" y="289"/>
                </a:lnTo>
                <a:lnTo>
                  <a:pt x="20" y="293"/>
                </a:lnTo>
                <a:lnTo>
                  <a:pt x="19" y="297"/>
                </a:lnTo>
                <a:lnTo>
                  <a:pt x="19" y="301"/>
                </a:lnTo>
                <a:lnTo>
                  <a:pt x="18" y="305"/>
                </a:lnTo>
                <a:lnTo>
                  <a:pt x="19" y="309"/>
                </a:lnTo>
                <a:lnTo>
                  <a:pt x="21" y="314"/>
                </a:lnTo>
                <a:lnTo>
                  <a:pt x="24" y="317"/>
                </a:lnTo>
                <a:lnTo>
                  <a:pt x="27" y="321"/>
                </a:lnTo>
                <a:lnTo>
                  <a:pt x="30" y="324"/>
                </a:lnTo>
                <a:lnTo>
                  <a:pt x="34" y="326"/>
                </a:lnTo>
                <a:lnTo>
                  <a:pt x="38" y="329"/>
                </a:lnTo>
                <a:lnTo>
                  <a:pt x="41" y="332"/>
                </a:lnTo>
                <a:lnTo>
                  <a:pt x="44" y="334"/>
                </a:lnTo>
                <a:lnTo>
                  <a:pt x="46" y="336"/>
                </a:lnTo>
                <a:lnTo>
                  <a:pt x="48" y="337"/>
                </a:lnTo>
                <a:lnTo>
                  <a:pt x="51" y="339"/>
                </a:lnTo>
                <a:lnTo>
                  <a:pt x="54" y="340"/>
                </a:lnTo>
                <a:lnTo>
                  <a:pt x="56" y="342"/>
                </a:lnTo>
                <a:lnTo>
                  <a:pt x="59" y="344"/>
                </a:lnTo>
                <a:lnTo>
                  <a:pt x="62" y="346"/>
                </a:lnTo>
                <a:lnTo>
                  <a:pt x="65" y="349"/>
                </a:lnTo>
                <a:lnTo>
                  <a:pt x="68" y="352"/>
                </a:lnTo>
                <a:lnTo>
                  <a:pt x="71" y="354"/>
                </a:lnTo>
                <a:lnTo>
                  <a:pt x="74" y="357"/>
                </a:lnTo>
                <a:lnTo>
                  <a:pt x="78" y="359"/>
                </a:lnTo>
                <a:lnTo>
                  <a:pt x="81" y="361"/>
                </a:lnTo>
                <a:lnTo>
                  <a:pt x="84" y="362"/>
                </a:lnTo>
                <a:lnTo>
                  <a:pt x="88" y="362"/>
                </a:lnTo>
                <a:lnTo>
                  <a:pt x="92" y="362"/>
                </a:lnTo>
                <a:lnTo>
                  <a:pt x="96" y="361"/>
                </a:lnTo>
                <a:lnTo>
                  <a:pt x="100" y="361"/>
                </a:lnTo>
                <a:lnTo>
                  <a:pt x="104" y="362"/>
                </a:lnTo>
                <a:lnTo>
                  <a:pt x="107" y="364"/>
                </a:lnTo>
                <a:lnTo>
                  <a:pt x="109" y="366"/>
                </a:lnTo>
                <a:lnTo>
                  <a:pt x="110" y="369"/>
                </a:lnTo>
                <a:lnTo>
                  <a:pt x="111" y="374"/>
                </a:lnTo>
                <a:lnTo>
                  <a:pt x="112" y="378"/>
                </a:lnTo>
                <a:lnTo>
                  <a:pt x="113" y="381"/>
                </a:lnTo>
                <a:lnTo>
                  <a:pt x="114" y="385"/>
                </a:lnTo>
                <a:lnTo>
                  <a:pt x="116" y="387"/>
                </a:lnTo>
                <a:lnTo>
                  <a:pt x="120" y="389"/>
                </a:lnTo>
                <a:lnTo>
                  <a:pt x="125" y="390"/>
                </a:lnTo>
                <a:lnTo>
                  <a:pt x="130" y="391"/>
                </a:lnTo>
                <a:lnTo>
                  <a:pt x="135" y="391"/>
                </a:lnTo>
                <a:lnTo>
                  <a:pt x="139" y="390"/>
                </a:lnTo>
                <a:lnTo>
                  <a:pt x="144" y="390"/>
                </a:lnTo>
                <a:lnTo>
                  <a:pt x="149" y="390"/>
                </a:lnTo>
                <a:lnTo>
                  <a:pt x="155" y="389"/>
                </a:lnTo>
                <a:lnTo>
                  <a:pt x="162" y="388"/>
                </a:lnTo>
                <a:lnTo>
                  <a:pt x="168" y="386"/>
                </a:lnTo>
                <a:lnTo>
                  <a:pt x="174" y="385"/>
                </a:lnTo>
                <a:lnTo>
                  <a:pt x="180" y="383"/>
                </a:lnTo>
                <a:lnTo>
                  <a:pt x="187" y="382"/>
                </a:lnTo>
                <a:lnTo>
                  <a:pt x="193" y="381"/>
                </a:lnTo>
                <a:lnTo>
                  <a:pt x="195" y="381"/>
                </a:lnTo>
                <a:lnTo>
                  <a:pt x="196" y="383"/>
                </a:lnTo>
                <a:lnTo>
                  <a:pt x="198" y="384"/>
                </a:lnTo>
                <a:lnTo>
                  <a:pt x="200" y="385"/>
                </a:lnTo>
                <a:lnTo>
                  <a:pt x="201" y="387"/>
                </a:lnTo>
                <a:lnTo>
                  <a:pt x="202" y="387"/>
                </a:lnTo>
                <a:lnTo>
                  <a:pt x="204" y="387"/>
                </a:lnTo>
                <a:lnTo>
                  <a:pt x="207" y="384"/>
                </a:lnTo>
                <a:lnTo>
                  <a:pt x="208" y="381"/>
                </a:lnTo>
                <a:lnTo>
                  <a:pt x="210" y="377"/>
                </a:lnTo>
                <a:lnTo>
                  <a:pt x="211" y="373"/>
                </a:lnTo>
                <a:lnTo>
                  <a:pt x="213" y="370"/>
                </a:lnTo>
                <a:lnTo>
                  <a:pt x="215" y="366"/>
                </a:lnTo>
                <a:lnTo>
                  <a:pt x="217" y="364"/>
                </a:lnTo>
                <a:lnTo>
                  <a:pt x="222" y="361"/>
                </a:lnTo>
                <a:lnTo>
                  <a:pt x="226" y="360"/>
                </a:lnTo>
                <a:lnTo>
                  <a:pt x="232" y="359"/>
                </a:lnTo>
                <a:lnTo>
                  <a:pt x="237" y="358"/>
                </a:lnTo>
                <a:lnTo>
                  <a:pt x="241" y="357"/>
                </a:lnTo>
                <a:lnTo>
                  <a:pt x="246" y="356"/>
                </a:lnTo>
                <a:lnTo>
                  <a:pt x="250" y="352"/>
                </a:lnTo>
                <a:lnTo>
                  <a:pt x="254" y="347"/>
                </a:lnTo>
                <a:lnTo>
                  <a:pt x="257" y="342"/>
                </a:lnTo>
                <a:lnTo>
                  <a:pt x="259" y="336"/>
                </a:lnTo>
                <a:lnTo>
                  <a:pt x="262" y="329"/>
                </a:lnTo>
                <a:lnTo>
                  <a:pt x="264" y="322"/>
                </a:lnTo>
                <a:lnTo>
                  <a:pt x="265" y="315"/>
                </a:lnTo>
                <a:lnTo>
                  <a:pt x="268" y="309"/>
                </a:lnTo>
                <a:lnTo>
                  <a:pt x="270" y="304"/>
                </a:lnTo>
                <a:lnTo>
                  <a:pt x="272" y="298"/>
                </a:lnTo>
                <a:lnTo>
                  <a:pt x="275" y="293"/>
                </a:lnTo>
                <a:lnTo>
                  <a:pt x="277" y="288"/>
                </a:lnTo>
                <a:lnTo>
                  <a:pt x="279" y="283"/>
                </a:lnTo>
                <a:lnTo>
                  <a:pt x="282" y="277"/>
                </a:lnTo>
                <a:lnTo>
                  <a:pt x="283" y="272"/>
                </a:lnTo>
                <a:lnTo>
                  <a:pt x="283" y="270"/>
                </a:lnTo>
                <a:lnTo>
                  <a:pt x="283" y="268"/>
                </a:lnTo>
                <a:lnTo>
                  <a:pt x="283" y="266"/>
                </a:lnTo>
                <a:lnTo>
                  <a:pt x="283" y="263"/>
                </a:lnTo>
                <a:lnTo>
                  <a:pt x="283" y="261"/>
                </a:lnTo>
                <a:lnTo>
                  <a:pt x="283" y="259"/>
                </a:lnTo>
                <a:lnTo>
                  <a:pt x="283" y="257"/>
                </a:lnTo>
                <a:lnTo>
                  <a:pt x="285" y="253"/>
                </a:lnTo>
                <a:lnTo>
                  <a:pt x="287" y="249"/>
                </a:lnTo>
                <a:lnTo>
                  <a:pt x="289" y="245"/>
                </a:lnTo>
                <a:lnTo>
                  <a:pt x="291" y="241"/>
                </a:lnTo>
                <a:lnTo>
                  <a:pt x="293" y="237"/>
                </a:lnTo>
                <a:lnTo>
                  <a:pt x="295" y="233"/>
                </a:lnTo>
                <a:lnTo>
                  <a:pt x="296" y="228"/>
                </a:lnTo>
                <a:lnTo>
                  <a:pt x="298" y="224"/>
                </a:lnTo>
                <a:lnTo>
                  <a:pt x="298" y="220"/>
                </a:lnTo>
                <a:lnTo>
                  <a:pt x="298" y="215"/>
                </a:lnTo>
                <a:lnTo>
                  <a:pt x="299" y="211"/>
                </a:lnTo>
                <a:lnTo>
                  <a:pt x="299" y="206"/>
                </a:lnTo>
                <a:lnTo>
                  <a:pt x="299" y="201"/>
                </a:lnTo>
                <a:lnTo>
                  <a:pt x="299" y="197"/>
                </a:lnTo>
                <a:lnTo>
                  <a:pt x="299" y="188"/>
                </a:lnTo>
                <a:lnTo>
                  <a:pt x="299" y="179"/>
                </a:lnTo>
                <a:lnTo>
                  <a:pt x="299" y="169"/>
                </a:lnTo>
                <a:lnTo>
                  <a:pt x="300" y="160"/>
                </a:lnTo>
                <a:lnTo>
                  <a:pt x="299" y="151"/>
                </a:lnTo>
                <a:lnTo>
                  <a:pt x="298" y="142"/>
                </a:lnTo>
                <a:lnTo>
                  <a:pt x="296" y="134"/>
                </a:lnTo>
                <a:lnTo>
                  <a:pt x="295" y="131"/>
                </a:lnTo>
                <a:lnTo>
                  <a:pt x="293" y="129"/>
                </a:lnTo>
                <a:lnTo>
                  <a:pt x="291" y="128"/>
                </a:lnTo>
                <a:lnTo>
                  <a:pt x="288" y="126"/>
                </a:lnTo>
                <a:lnTo>
                  <a:pt x="286" y="125"/>
                </a:lnTo>
                <a:lnTo>
                  <a:pt x="283" y="124"/>
                </a:lnTo>
                <a:lnTo>
                  <a:pt x="281" y="122"/>
                </a:lnTo>
                <a:lnTo>
                  <a:pt x="280" y="121"/>
                </a:lnTo>
                <a:lnTo>
                  <a:pt x="280" y="120"/>
                </a:lnTo>
                <a:lnTo>
                  <a:pt x="280" y="119"/>
                </a:lnTo>
                <a:lnTo>
                  <a:pt x="280" y="117"/>
                </a:lnTo>
                <a:lnTo>
                  <a:pt x="280" y="116"/>
                </a:lnTo>
                <a:lnTo>
                  <a:pt x="279" y="115"/>
                </a:lnTo>
                <a:lnTo>
                  <a:pt x="279" y="113"/>
                </a:lnTo>
                <a:lnTo>
                  <a:pt x="277" y="110"/>
                </a:lnTo>
                <a:lnTo>
                  <a:pt x="276" y="106"/>
                </a:lnTo>
                <a:lnTo>
                  <a:pt x="274" y="102"/>
                </a:lnTo>
                <a:lnTo>
                  <a:pt x="272" y="99"/>
                </a:lnTo>
                <a:lnTo>
                  <a:pt x="271" y="95"/>
                </a:lnTo>
                <a:lnTo>
                  <a:pt x="269" y="91"/>
                </a:lnTo>
                <a:lnTo>
                  <a:pt x="268" y="88"/>
                </a:lnTo>
                <a:lnTo>
                  <a:pt x="267" y="85"/>
                </a:lnTo>
                <a:lnTo>
                  <a:pt x="267" y="82"/>
                </a:lnTo>
                <a:lnTo>
                  <a:pt x="267" y="78"/>
                </a:lnTo>
                <a:lnTo>
                  <a:pt x="266" y="75"/>
                </a:lnTo>
                <a:lnTo>
                  <a:pt x="266" y="72"/>
                </a:lnTo>
                <a:lnTo>
                  <a:pt x="265" y="70"/>
                </a:lnTo>
                <a:lnTo>
                  <a:pt x="264" y="67"/>
                </a:lnTo>
                <a:lnTo>
                  <a:pt x="262" y="66"/>
                </a:lnTo>
                <a:lnTo>
                  <a:pt x="259" y="66"/>
                </a:lnTo>
                <a:lnTo>
                  <a:pt x="257" y="66"/>
                </a:lnTo>
                <a:lnTo>
                  <a:pt x="254" y="66"/>
                </a:lnTo>
                <a:lnTo>
                  <a:pt x="252" y="66"/>
                </a:lnTo>
                <a:lnTo>
                  <a:pt x="250" y="66"/>
                </a:lnTo>
                <a:lnTo>
                  <a:pt x="248" y="65"/>
                </a:lnTo>
                <a:lnTo>
                  <a:pt x="246" y="61"/>
                </a:lnTo>
                <a:lnTo>
                  <a:pt x="245" y="58"/>
                </a:lnTo>
                <a:lnTo>
                  <a:pt x="244" y="54"/>
                </a:lnTo>
                <a:lnTo>
                  <a:pt x="244" y="50"/>
                </a:lnTo>
                <a:lnTo>
                  <a:pt x="243" y="46"/>
                </a:lnTo>
                <a:lnTo>
                  <a:pt x="242" y="42"/>
                </a:lnTo>
                <a:lnTo>
                  <a:pt x="241" y="39"/>
                </a:lnTo>
                <a:lnTo>
                  <a:pt x="241" y="36"/>
                </a:lnTo>
                <a:lnTo>
                  <a:pt x="240" y="34"/>
                </a:lnTo>
                <a:lnTo>
                  <a:pt x="239" y="31"/>
                </a:lnTo>
                <a:lnTo>
                  <a:pt x="238" y="29"/>
                </a:lnTo>
                <a:lnTo>
                  <a:pt x="237" y="27"/>
                </a:lnTo>
                <a:lnTo>
                  <a:pt x="236" y="27"/>
                </a:lnTo>
                <a:lnTo>
                  <a:pt x="235" y="27"/>
                </a:lnTo>
              </a:path>
            </a:pathLst>
          </a:custGeom>
          <a:solidFill>
            <a:srgbClr val="C0C0C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26" name="Object 121"/>
          <p:cNvGraphicFramePr>
            <a:graphicFrameLocks/>
          </p:cNvGraphicFramePr>
          <p:nvPr/>
        </p:nvGraphicFramePr>
        <p:xfrm>
          <a:off x="3235325" y="4741863"/>
          <a:ext cx="230188" cy="173037"/>
        </p:xfrm>
        <a:graphic>
          <a:graphicData uri="http://schemas.openxmlformats.org/presentationml/2006/ole">
            <p:oleObj spid="_x0000_s1026" name="TurboCAD Drawing" r:id="rId3" imgW="2303280" imgH="1728720" progId="TurboCAD.Drawing.4">
              <p:embed/>
            </p:oleObj>
          </a:graphicData>
        </a:graphic>
      </p:graphicFrame>
      <p:graphicFrame>
        <p:nvGraphicFramePr>
          <p:cNvPr id="1027" name="Object 122"/>
          <p:cNvGraphicFramePr>
            <a:graphicFrameLocks/>
          </p:cNvGraphicFramePr>
          <p:nvPr/>
        </p:nvGraphicFramePr>
        <p:xfrm>
          <a:off x="3476625" y="4802188"/>
          <a:ext cx="230188" cy="173037"/>
        </p:xfrm>
        <a:graphic>
          <a:graphicData uri="http://schemas.openxmlformats.org/presentationml/2006/ole">
            <p:oleObj spid="_x0000_s1027" name="TurboCAD Drawing" r:id="rId4" imgW="2303280" imgH="1728720" progId="TurboCAD.Drawing.4">
              <p:embed/>
            </p:oleObj>
          </a:graphicData>
        </a:graphic>
      </p:graphicFrame>
      <p:graphicFrame>
        <p:nvGraphicFramePr>
          <p:cNvPr id="1028" name="Object 123"/>
          <p:cNvGraphicFramePr>
            <a:graphicFrameLocks/>
          </p:cNvGraphicFramePr>
          <p:nvPr/>
        </p:nvGraphicFramePr>
        <p:xfrm>
          <a:off x="3717925" y="4856163"/>
          <a:ext cx="230188" cy="173037"/>
        </p:xfrm>
        <a:graphic>
          <a:graphicData uri="http://schemas.openxmlformats.org/presentationml/2006/ole">
            <p:oleObj spid="_x0000_s1028" name="TurboCAD Drawing" r:id="rId5" imgW="2303280" imgH="1728720" progId="TurboCAD.Drawing.4">
              <p:embed/>
            </p:oleObj>
          </a:graphicData>
        </a:graphic>
      </p:graphicFrame>
      <p:graphicFrame>
        <p:nvGraphicFramePr>
          <p:cNvPr id="1029" name="Object 124"/>
          <p:cNvGraphicFramePr>
            <a:graphicFrameLocks/>
          </p:cNvGraphicFramePr>
          <p:nvPr/>
        </p:nvGraphicFramePr>
        <p:xfrm>
          <a:off x="3984625" y="4906963"/>
          <a:ext cx="230188" cy="173037"/>
        </p:xfrm>
        <a:graphic>
          <a:graphicData uri="http://schemas.openxmlformats.org/presentationml/2006/ole">
            <p:oleObj spid="_x0000_s1029" name="TurboCAD Drawing" r:id="rId6" imgW="2303280" imgH="1728720" progId="TurboCAD.Drawing.4">
              <p:embed/>
            </p:oleObj>
          </a:graphicData>
        </a:graphic>
      </p:graphicFrame>
      <p:grpSp>
        <p:nvGrpSpPr>
          <p:cNvPr id="1052" name="Group 125"/>
          <p:cNvGrpSpPr>
            <a:grpSpLocks/>
          </p:cNvGrpSpPr>
          <p:nvPr/>
        </p:nvGrpSpPr>
        <p:grpSpPr bwMode="auto">
          <a:xfrm>
            <a:off x="5072063" y="4587875"/>
            <a:ext cx="231775" cy="563563"/>
            <a:chOff x="1878" y="2231"/>
            <a:chExt cx="146" cy="355"/>
          </a:xfrm>
        </p:grpSpPr>
        <p:sp>
          <p:nvSpPr>
            <p:cNvPr id="1113" name="Rectangle 126"/>
            <p:cNvSpPr>
              <a:spLocks noChangeArrowheads="1"/>
            </p:cNvSpPr>
            <p:nvPr/>
          </p:nvSpPr>
          <p:spPr bwMode="auto">
            <a:xfrm>
              <a:off x="1883" y="2278"/>
              <a:ext cx="136" cy="304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4" name="Rectangle 127"/>
            <p:cNvSpPr>
              <a:spLocks noChangeArrowheads="1"/>
            </p:cNvSpPr>
            <p:nvPr/>
          </p:nvSpPr>
          <p:spPr bwMode="auto">
            <a:xfrm>
              <a:off x="1918" y="2231"/>
              <a:ext cx="64" cy="40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5" name="Line 128"/>
            <p:cNvSpPr>
              <a:spLocks noChangeShapeType="1"/>
            </p:cNvSpPr>
            <p:nvPr/>
          </p:nvSpPr>
          <p:spPr bwMode="auto">
            <a:xfrm>
              <a:off x="1906" y="2277"/>
              <a:ext cx="0" cy="3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" name="Line 129"/>
            <p:cNvSpPr>
              <a:spLocks noChangeShapeType="1"/>
            </p:cNvSpPr>
            <p:nvPr/>
          </p:nvSpPr>
          <p:spPr bwMode="auto">
            <a:xfrm>
              <a:off x="1948" y="2277"/>
              <a:ext cx="0" cy="3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" name="Line 130"/>
            <p:cNvSpPr>
              <a:spLocks noChangeShapeType="1"/>
            </p:cNvSpPr>
            <p:nvPr/>
          </p:nvSpPr>
          <p:spPr bwMode="auto">
            <a:xfrm>
              <a:off x="1987" y="2280"/>
              <a:ext cx="0" cy="3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8" name="Line 131"/>
            <p:cNvSpPr>
              <a:spLocks noChangeShapeType="1"/>
            </p:cNvSpPr>
            <p:nvPr/>
          </p:nvSpPr>
          <p:spPr bwMode="auto">
            <a:xfrm>
              <a:off x="1878" y="2313"/>
              <a:ext cx="1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9" name="Line 132"/>
            <p:cNvSpPr>
              <a:spLocks noChangeShapeType="1"/>
            </p:cNvSpPr>
            <p:nvPr/>
          </p:nvSpPr>
          <p:spPr bwMode="auto">
            <a:xfrm>
              <a:off x="1881" y="2346"/>
              <a:ext cx="1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0" name="Line 133"/>
            <p:cNvSpPr>
              <a:spLocks noChangeShapeType="1"/>
            </p:cNvSpPr>
            <p:nvPr/>
          </p:nvSpPr>
          <p:spPr bwMode="auto">
            <a:xfrm>
              <a:off x="1880" y="2555"/>
              <a:ext cx="1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1" name="Line 134"/>
            <p:cNvSpPr>
              <a:spLocks noChangeShapeType="1"/>
            </p:cNvSpPr>
            <p:nvPr/>
          </p:nvSpPr>
          <p:spPr bwMode="auto">
            <a:xfrm>
              <a:off x="1882" y="2379"/>
              <a:ext cx="1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2" name="Line 135"/>
            <p:cNvSpPr>
              <a:spLocks noChangeShapeType="1"/>
            </p:cNvSpPr>
            <p:nvPr/>
          </p:nvSpPr>
          <p:spPr bwMode="auto">
            <a:xfrm>
              <a:off x="1882" y="2413"/>
              <a:ext cx="1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3" name="Line 136"/>
            <p:cNvSpPr>
              <a:spLocks noChangeShapeType="1"/>
            </p:cNvSpPr>
            <p:nvPr/>
          </p:nvSpPr>
          <p:spPr bwMode="auto">
            <a:xfrm>
              <a:off x="1882" y="2449"/>
              <a:ext cx="1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4" name="Line 137"/>
            <p:cNvSpPr>
              <a:spLocks noChangeShapeType="1"/>
            </p:cNvSpPr>
            <p:nvPr/>
          </p:nvSpPr>
          <p:spPr bwMode="auto">
            <a:xfrm>
              <a:off x="1882" y="2487"/>
              <a:ext cx="1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5" name="Line 138"/>
            <p:cNvSpPr>
              <a:spLocks noChangeShapeType="1"/>
            </p:cNvSpPr>
            <p:nvPr/>
          </p:nvSpPr>
          <p:spPr bwMode="auto">
            <a:xfrm>
              <a:off x="1882" y="2521"/>
              <a:ext cx="1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3" name="Text Box 139"/>
          <p:cNvSpPr txBox="1">
            <a:spLocks noChangeArrowheads="1"/>
          </p:cNvSpPr>
          <p:nvPr/>
        </p:nvSpPr>
        <p:spPr bwMode="auto">
          <a:xfrm>
            <a:off x="990600" y="3954463"/>
            <a:ext cx="10048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Steep hillslope</a:t>
            </a:r>
          </a:p>
        </p:txBody>
      </p:sp>
      <p:sp>
        <p:nvSpPr>
          <p:cNvPr id="1054" name="Text Box 140"/>
          <p:cNvSpPr txBox="1">
            <a:spLocks noChangeArrowheads="1"/>
          </p:cNvSpPr>
          <p:nvPr/>
        </p:nvSpPr>
        <p:spPr bwMode="auto">
          <a:xfrm>
            <a:off x="866775" y="4217988"/>
            <a:ext cx="1289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Shallow, rocky soils</a:t>
            </a:r>
          </a:p>
        </p:txBody>
      </p:sp>
      <p:sp>
        <p:nvSpPr>
          <p:cNvPr id="1055" name="Line 141"/>
          <p:cNvSpPr>
            <a:spLocks noChangeShapeType="1"/>
          </p:cNvSpPr>
          <p:nvPr/>
        </p:nvSpPr>
        <p:spPr bwMode="auto">
          <a:xfrm flipH="1" flipV="1">
            <a:off x="2201863" y="1947863"/>
            <a:ext cx="3175" cy="1579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6" name="Group 142"/>
          <p:cNvGrpSpPr>
            <a:grpSpLocks noChangeAspect="1"/>
          </p:cNvGrpSpPr>
          <p:nvPr/>
        </p:nvGrpSpPr>
        <p:grpSpPr bwMode="auto">
          <a:xfrm>
            <a:off x="1403350" y="3197225"/>
            <a:ext cx="228600" cy="334963"/>
            <a:chOff x="3341" y="2314"/>
            <a:chExt cx="379" cy="555"/>
          </a:xfrm>
        </p:grpSpPr>
        <p:sp>
          <p:nvSpPr>
            <p:cNvPr id="1111" name="Line 143"/>
            <p:cNvSpPr>
              <a:spLocks noChangeAspect="1" noChangeShapeType="1"/>
            </p:cNvSpPr>
            <p:nvPr/>
          </p:nvSpPr>
          <p:spPr bwMode="auto">
            <a:xfrm>
              <a:off x="3540" y="2725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2" name="Freeform 144"/>
            <p:cNvSpPr>
              <a:spLocks noChangeAspect="1"/>
            </p:cNvSpPr>
            <p:nvPr/>
          </p:nvSpPr>
          <p:spPr bwMode="auto">
            <a:xfrm>
              <a:off x="3341" y="2314"/>
              <a:ext cx="379" cy="441"/>
            </a:xfrm>
            <a:custGeom>
              <a:avLst/>
              <a:gdLst>
                <a:gd name="T0" fmla="*/ 184 w 379"/>
                <a:gd name="T1" fmla="*/ 7 h 441"/>
                <a:gd name="T2" fmla="*/ 172 w 379"/>
                <a:gd name="T3" fmla="*/ 16 h 441"/>
                <a:gd name="T4" fmla="*/ 160 w 379"/>
                <a:gd name="T5" fmla="*/ 63 h 441"/>
                <a:gd name="T6" fmla="*/ 140 w 379"/>
                <a:gd name="T7" fmla="*/ 60 h 441"/>
                <a:gd name="T8" fmla="*/ 126 w 379"/>
                <a:gd name="T9" fmla="*/ 52 h 441"/>
                <a:gd name="T10" fmla="*/ 138 w 379"/>
                <a:gd name="T11" fmla="*/ 81 h 441"/>
                <a:gd name="T12" fmla="*/ 141 w 379"/>
                <a:gd name="T13" fmla="*/ 113 h 441"/>
                <a:gd name="T14" fmla="*/ 119 w 379"/>
                <a:gd name="T15" fmla="*/ 120 h 441"/>
                <a:gd name="T16" fmla="*/ 123 w 379"/>
                <a:gd name="T17" fmla="*/ 147 h 441"/>
                <a:gd name="T18" fmla="*/ 107 w 379"/>
                <a:gd name="T19" fmla="*/ 166 h 441"/>
                <a:gd name="T20" fmla="*/ 93 w 379"/>
                <a:gd name="T21" fmla="*/ 186 h 441"/>
                <a:gd name="T22" fmla="*/ 101 w 379"/>
                <a:gd name="T23" fmla="*/ 210 h 441"/>
                <a:gd name="T24" fmla="*/ 85 w 379"/>
                <a:gd name="T25" fmla="*/ 214 h 441"/>
                <a:gd name="T26" fmla="*/ 53 w 379"/>
                <a:gd name="T27" fmla="*/ 196 h 441"/>
                <a:gd name="T28" fmla="*/ 21 w 379"/>
                <a:gd name="T29" fmla="*/ 206 h 441"/>
                <a:gd name="T30" fmla="*/ 56 w 379"/>
                <a:gd name="T31" fmla="*/ 226 h 441"/>
                <a:gd name="T32" fmla="*/ 87 w 379"/>
                <a:gd name="T33" fmla="*/ 266 h 441"/>
                <a:gd name="T34" fmla="*/ 97 w 379"/>
                <a:gd name="T35" fmla="*/ 286 h 441"/>
                <a:gd name="T36" fmla="*/ 51 w 379"/>
                <a:gd name="T37" fmla="*/ 280 h 441"/>
                <a:gd name="T38" fmla="*/ 10 w 379"/>
                <a:gd name="T39" fmla="*/ 264 h 441"/>
                <a:gd name="T40" fmla="*/ 6 w 379"/>
                <a:gd name="T41" fmla="*/ 295 h 441"/>
                <a:gd name="T42" fmla="*/ 39 w 379"/>
                <a:gd name="T43" fmla="*/ 320 h 441"/>
                <a:gd name="T44" fmla="*/ 74 w 379"/>
                <a:gd name="T45" fmla="*/ 345 h 441"/>
                <a:gd name="T46" fmla="*/ 63 w 379"/>
                <a:gd name="T47" fmla="*/ 365 h 441"/>
                <a:gd name="T48" fmla="*/ 34 w 379"/>
                <a:gd name="T49" fmla="*/ 377 h 441"/>
                <a:gd name="T50" fmla="*/ 25 w 379"/>
                <a:gd name="T51" fmla="*/ 401 h 441"/>
                <a:gd name="T52" fmla="*/ 83 w 379"/>
                <a:gd name="T53" fmla="*/ 418 h 441"/>
                <a:gd name="T54" fmla="*/ 134 w 379"/>
                <a:gd name="T55" fmla="*/ 429 h 441"/>
                <a:gd name="T56" fmla="*/ 197 w 379"/>
                <a:gd name="T57" fmla="*/ 438 h 441"/>
                <a:gd name="T58" fmla="*/ 235 w 379"/>
                <a:gd name="T59" fmla="*/ 428 h 441"/>
                <a:gd name="T60" fmla="*/ 276 w 379"/>
                <a:gd name="T61" fmla="*/ 429 h 441"/>
                <a:gd name="T62" fmla="*/ 317 w 379"/>
                <a:gd name="T63" fmla="*/ 411 h 441"/>
                <a:gd name="T64" fmla="*/ 364 w 379"/>
                <a:gd name="T65" fmla="*/ 377 h 441"/>
                <a:gd name="T66" fmla="*/ 374 w 379"/>
                <a:gd name="T67" fmla="*/ 357 h 441"/>
                <a:gd name="T68" fmla="*/ 350 w 379"/>
                <a:gd name="T69" fmla="*/ 330 h 441"/>
                <a:gd name="T70" fmla="*/ 302 w 379"/>
                <a:gd name="T71" fmla="*/ 333 h 441"/>
                <a:gd name="T72" fmla="*/ 286 w 379"/>
                <a:gd name="T73" fmla="*/ 317 h 441"/>
                <a:gd name="T74" fmla="*/ 319 w 379"/>
                <a:gd name="T75" fmla="*/ 293 h 441"/>
                <a:gd name="T76" fmla="*/ 323 w 379"/>
                <a:gd name="T77" fmla="*/ 264 h 441"/>
                <a:gd name="T78" fmla="*/ 296 w 379"/>
                <a:gd name="T79" fmla="*/ 269 h 441"/>
                <a:gd name="T80" fmla="*/ 283 w 379"/>
                <a:gd name="T81" fmla="*/ 259 h 441"/>
                <a:gd name="T82" fmla="*/ 296 w 379"/>
                <a:gd name="T83" fmla="*/ 235 h 441"/>
                <a:gd name="T84" fmla="*/ 292 w 379"/>
                <a:gd name="T85" fmla="*/ 194 h 441"/>
                <a:gd name="T86" fmla="*/ 280 w 379"/>
                <a:gd name="T87" fmla="*/ 189 h 441"/>
                <a:gd name="T88" fmla="*/ 274 w 379"/>
                <a:gd name="T89" fmla="*/ 207 h 441"/>
                <a:gd name="T90" fmla="*/ 256 w 379"/>
                <a:gd name="T91" fmla="*/ 207 h 441"/>
                <a:gd name="T92" fmla="*/ 246 w 379"/>
                <a:gd name="T93" fmla="*/ 195 h 441"/>
                <a:gd name="T94" fmla="*/ 258 w 379"/>
                <a:gd name="T95" fmla="*/ 163 h 441"/>
                <a:gd name="T96" fmla="*/ 264 w 379"/>
                <a:gd name="T97" fmla="*/ 129 h 441"/>
                <a:gd name="T98" fmla="*/ 238 w 379"/>
                <a:gd name="T99" fmla="*/ 123 h 441"/>
                <a:gd name="T100" fmla="*/ 220 w 379"/>
                <a:gd name="T101" fmla="*/ 115 h 441"/>
                <a:gd name="T102" fmla="*/ 216 w 379"/>
                <a:gd name="T103" fmla="*/ 95 h 441"/>
                <a:gd name="T104" fmla="*/ 208 w 379"/>
                <a:gd name="T105" fmla="*/ 63 h 44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9"/>
                <a:gd name="T160" fmla="*/ 0 h 441"/>
                <a:gd name="T161" fmla="*/ 379 w 379"/>
                <a:gd name="T162" fmla="*/ 441 h 44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9" h="441">
                  <a:moveTo>
                    <a:pt x="202" y="48"/>
                  </a:moveTo>
                  <a:lnTo>
                    <a:pt x="197" y="39"/>
                  </a:lnTo>
                  <a:lnTo>
                    <a:pt x="193" y="30"/>
                  </a:lnTo>
                  <a:lnTo>
                    <a:pt x="189" y="20"/>
                  </a:lnTo>
                  <a:lnTo>
                    <a:pt x="185" y="11"/>
                  </a:lnTo>
                  <a:lnTo>
                    <a:pt x="184" y="7"/>
                  </a:lnTo>
                  <a:lnTo>
                    <a:pt x="184" y="3"/>
                  </a:lnTo>
                  <a:lnTo>
                    <a:pt x="183" y="0"/>
                  </a:lnTo>
                  <a:lnTo>
                    <a:pt x="182" y="0"/>
                  </a:lnTo>
                  <a:lnTo>
                    <a:pt x="177" y="4"/>
                  </a:lnTo>
                  <a:lnTo>
                    <a:pt x="174" y="10"/>
                  </a:lnTo>
                  <a:lnTo>
                    <a:pt x="172" y="16"/>
                  </a:lnTo>
                  <a:lnTo>
                    <a:pt x="170" y="22"/>
                  </a:lnTo>
                  <a:lnTo>
                    <a:pt x="168" y="32"/>
                  </a:lnTo>
                  <a:lnTo>
                    <a:pt x="166" y="41"/>
                  </a:lnTo>
                  <a:lnTo>
                    <a:pt x="164" y="51"/>
                  </a:lnTo>
                  <a:lnTo>
                    <a:pt x="161" y="60"/>
                  </a:lnTo>
                  <a:lnTo>
                    <a:pt x="160" y="63"/>
                  </a:lnTo>
                  <a:lnTo>
                    <a:pt x="158" y="66"/>
                  </a:lnTo>
                  <a:lnTo>
                    <a:pt x="156" y="68"/>
                  </a:lnTo>
                  <a:lnTo>
                    <a:pt x="153" y="68"/>
                  </a:lnTo>
                  <a:lnTo>
                    <a:pt x="148" y="67"/>
                  </a:lnTo>
                  <a:lnTo>
                    <a:pt x="144" y="64"/>
                  </a:lnTo>
                  <a:lnTo>
                    <a:pt x="140" y="60"/>
                  </a:lnTo>
                  <a:lnTo>
                    <a:pt x="136" y="57"/>
                  </a:lnTo>
                  <a:lnTo>
                    <a:pt x="133" y="55"/>
                  </a:lnTo>
                  <a:lnTo>
                    <a:pt x="132" y="53"/>
                  </a:lnTo>
                  <a:lnTo>
                    <a:pt x="129" y="51"/>
                  </a:lnTo>
                  <a:lnTo>
                    <a:pt x="127" y="51"/>
                  </a:lnTo>
                  <a:lnTo>
                    <a:pt x="126" y="52"/>
                  </a:lnTo>
                  <a:lnTo>
                    <a:pt x="126" y="55"/>
                  </a:lnTo>
                  <a:lnTo>
                    <a:pt x="126" y="57"/>
                  </a:lnTo>
                  <a:lnTo>
                    <a:pt x="127" y="60"/>
                  </a:lnTo>
                  <a:lnTo>
                    <a:pt x="130" y="67"/>
                  </a:lnTo>
                  <a:lnTo>
                    <a:pt x="135" y="74"/>
                  </a:lnTo>
                  <a:lnTo>
                    <a:pt x="138" y="81"/>
                  </a:lnTo>
                  <a:lnTo>
                    <a:pt x="141" y="88"/>
                  </a:lnTo>
                  <a:lnTo>
                    <a:pt x="142" y="94"/>
                  </a:lnTo>
                  <a:lnTo>
                    <a:pt x="143" y="100"/>
                  </a:lnTo>
                  <a:lnTo>
                    <a:pt x="142" y="106"/>
                  </a:lnTo>
                  <a:lnTo>
                    <a:pt x="141" y="112"/>
                  </a:lnTo>
                  <a:lnTo>
                    <a:pt x="141" y="113"/>
                  </a:lnTo>
                  <a:lnTo>
                    <a:pt x="139" y="115"/>
                  </a:lnTo>
                  <a:lnTo>
                    <a:pt x="137" y="116"/>
                  </a:lnTo>
                  <a:lnTo>
                    <a:pt x="136" y="117"/>
                  </a:lnTo>
                  <a:lnTo>
                    <a:pt x="130" y="119"/>
                  </a:lnTo>
                  <a:lnTo>
                    <a:pt x="124" y="119"/>
                  </a:lnTo>
                  <a:lnTo>
                    <a:pt x="119" y="120"/>
                  </a:lnTo>
                  <a:lnTo>
                    <a:pt x="116" y="123"/>
                  </a:lnTo>
                  <a:lnTo>
                    <a:pt x="116" y="127"/>
                  </a:lnTo>
                  <a:lnTo>
                    <a:pt x="119" y="131"/>
                  </a:lnTo>
                  <a:lnTo>
                    <a:pt x="122" y="136"/>
                  </a:lnTo>
                  <a:lnTo>
                    <a:pt x="124" y="140"/>
                  </a:lnTo>
                  <a:lnTo>
                    <a:pt x="123" y="147"/>
                  </a:lnTo>
                  <a:lnTo>
                    <a:pt x="122" y="154"/>
                  </a:lnTo>
                  <a:lnTo>
                    <a:pt x="119" y="160"/>
                  </a:lnTo>
                  <a:lnTo>
                    <a:pt x="116" y="166"/>
                  </a:lnTo>
                  <a:lnTo>
                    <a:pt x="113" y="167"/>
                  </a:lnTo>
                  <a:lnTo>
                    <a:pt x="110" y="167"/>
                  </a:lnTo>
                  <a:lnTo>
                    <a:pt x="107" y="166"/>
                  </a:lnTo>
                  <a:lnTo>
                    <a:pt x="104" y="166"/>
                  </a:lnTo>
                  <a:lnTo>
                    <a:pt x="100" y="169"/>
                  </a:lnTo>
                  <a:lnTo>
                    <a:pt x="97" y="172"/>
                  </a:lnTo>
                  <a:lnTo>
                    <a:pt x="94" y="176"/>
                  </a:lnTo>
                  <a:lnTo>
                    <a:pt x="92" y="181"/>
                  </a:lnTo>
                  <a:lnTo>
                    <a:pt x="93" y="186"/>
                  </a:lnTo>
                  <a:lnTo>
                    <a:pt x="94" y="192"/>
                  </a:lnTo>
                  <a:lnTo>
                    <a:pt x="96" y="198"/>
                  </a:lnTo>
                  <a:lnTo>
                    <a:pt x="98" y="204"/>
                  </a:lnTo>
                  <a:lnTo>
                    <a:pt x="99" y="206"/>
                  </a:lnTo>
                  <a:lnTo>
                    <a:pt x="101" y="208"/>
                  </a:lnTo>
                  <a:lnTo>
                    <a:pt x="101" y="210"/>
                  </a:lnTo>
                  <a:lnTo>
                    <a:pt x="101" y="212"/>
                  </a:lnTo>
                  <a:lnTo>
                    <a:pt x="99" y="214"/>
                  </a:lnTo>
                  <a:lnTo>
                    <a:pt x="96" y="215"/>
                  </a:lnTo>
                  <a:lnTo>
                    <a:pt x="93" y="216"/>
                  </a:lnTo>
                  <a:lnTo>
                    <a:pt x="90" y="215"/>
                  </a:lnTo>
                  <a:lnTo>
                    <a:pt x="85" y="214"/>
                  </a:lnTo>
                  <a:lnTo>
                    <a:pt x="81" y="211"/>
                  </a:lnTo>
                  <a:lnTo>
                    <a:pt x="77" y="209"/>
                  </a:lnTo>
                  <a:lnTo>
                    <a:pt x="72" y="206"/>
                  </a:lnTo>
                  <a:lnTo>
                    <a:pt x="66" y="203"/>
                  </a:lnTo>
                  <a:lnTo>
                    <a:pt x="60" y="200"/>
                  </a:lnTo>
                  <a:lnTo>
                    <a:pt x="53" y="196"/>
                  </a:lnTo>
                  <a:lnTo>
                    <a:pt x="47" y="195"/>
                  </a:lnTo>
                  <a:lnTo>
                    <a:pt x="39" y="195"/>
                  </a:lnTo>
                  <a:lnTo>
                    <a:pt x="32" y="196"/>
                  </a:lnTo>
                  <a:lnTo>
                    <a:pt x="25" y="199"/>
                  </a:lnTo>
                  <a:lnTo>
                    <a:pt x="21" y="204"/>
                  </a:lnTo>
                  <a:lnTo>
                    <a:pt x="21" y="206"/>
                  </a:lnTo>
                  <a:lnTo>
                    <a:pt x="26" y="207"/>
                  </a:lnTo>
                  <a:lnTo>
                    <a:pt x="33" y="208"/>
                  </a:lnTo>
                  <a:lnTo>
                    <a:pt x="38" y="209"/>
                  </a:lnTo>
                  <a:lnTo>
                    <a:pt x="44" y="214"/>
                  </a:lnTo>
                  <a:lnTo>
                    <a:pt x="50" y="220"/>
                  </a:lnTo>
                  <a:lnTo>
                    <a:pt x="56" y="226"/>
                  </a:lnTo>
                  <a:lnTo>
                    <a:pt x="61" y="232"/>
                  </a:lnTo>
                  <a:lnTo>
                    <a:pt x="66" y="239"/>
                  </a:lnTo>
                  <a:lnTo>
                    <a:pt x="71" y="247"/>
                  </a:lnTo>
                  <a:lnTo>
                    <a:pt x="75" y="254"/>
                  </a:lnTo>
                  <a:lnTo>
                    <a:pt x="81" y="261"/>
                  </a:lnTo>
                  <a:lnTo>
                    <a:pt x="87" y="266"/>
                  </a:lnTo>
                  <a:lnTo>
                    <a:pt x="93" y="269"/>
                  </a:lnTo>
                  <a:lnTo>
                    <a:pt x="100" y="273"/>
                  </a:lnTo>
                  <a:lnTo>
                    <a:pt x="104" y="278"/>
                  </a:lnTo>
                  <a:lnTo>
                    <a:pt x="104" y="281"/>
                  </a:lnTo>
                  <a:lnTo>
                    <a:pt x="101" y="284"/>
                  </a:lnTo>
                  <a:lnTo>
                    <a:pt x="97" y="286"/>
                  </a:lnTo>
                  <a:lnTo>
                    <a:pt x="92" y="287"/>
                  </a:lnTo>
                  <a:lnTo>
                    <a:pt x="84" y="287"/>
                  </a:lnTo>
                  <a:lnTo>
                    <a:pt x="75" y="285"/>
                  </a:lnTo>
                  <a:lnTo>
                    <a:pt x="67" y="283"/>
                  </a:lnTo>
                  <a:lnTo>
                    <a:pt x="58" y="281"/>
                  </a:lnTo>
                  <a:lnTo>
                    <a:pt x="51" y="280"/>
                  </a:lnTo>
                  <a:lnTo>
                    <a:pt x="43" y="279"/>
                  </a:lnTo>
                  <a:lnTo>
                    <a:pt x="36" y="277"/>
                  </a:lnTo>
                  <a:lnTo>
                    <a:pt x="29" y="275"/>
                  </a:lnTo>
                  <a:lnTo>
                    <a:pt x="22" y="272"/>
                  </a:lnTo>
                  <a:lnTo>
                    <a:pt x="16" y="267"/>
                  </a:lnTo>
                  <a:lnTo>
                    <a:pt x="10" y="264"/>
                  </a:lnTo>
                  <a:lnTo>
                    <a:pt x="3" y="264"/>
                  </a:lnTo>
                  <a:lnTo>
                    <a:pt x="0" y="269"/>
                  </a:lnTo>
                  <a:lnTo>
                    <a:pt x="0" y="275"/>
                  </a:lnTo>
                  <a:lnTo>
                    <a:pt x="1" y="283"/>
                  </a:lnTo>
                  <a:lnTo>
                    <a:pt x="3" y="290"/>
                  </a:lnTo>
                  <a:lnTo>
                    <a:pt x="6" y="295"/>
                  </a:lnTo>
                  <a:lnTo>
                    <a:pt x="9" y="299"/>
                  </a:lnTo>
                  <a:lnTo>
                    <a:pt x="13" y="303"/>
                  </a:lnTo>
                  <a:lnTo>
                    <a:pt x="18" y="307"/>
                  </a:lnTo>
                  <a:lnTo>
                    <a:pt x="25" y="312"/>
                  </a:lnTo>
                  <a:lnTo>
                    <a:pt x="32" y="316"/>
                  </a:lnTo>
                  <a:lnTo>
                    <a:pt x="39" y="320"/>
                  </a:lnTo>
                  <a:lnTo>
                    <a:pt x="47" y="324"/>
                  </a:lnTo>
                  <a:lnTo>
                    <a:pt x="53" y="328"/>
                  </a:lnTo>
                  <a:lnTo>
                    <a:pt x="60" y="332"/>
                  </a:lnTo>
                  <a:lnTo>
                    <a:pt x="67" y="337"/>
                  </a:lnTo>
                  <a:lnTo>
                    <a:pt x="72" y="342"/>
                  </a:lnTo>
                  <a:lnTo>
                    <a:pt x="74" y="345"/>
                  </a:lnTo>
                  <a:lnTo>
                    <a:pt x="76" y="349"/>
                  </a:lnTo>
                  <a:lnTo>
                    <a:pt x="76" y="353"/>
                  </a:lnTo>
                  <a:lnTo>
                    <a:pt x="75" y="356"/>
                  </a:lnTo>
                  <a:lnTo>
                    <a:pt x="72" y="360"/>
                  </a:lnTo>
                  <a:lnTo>
                    <a:pt x="68" y="363"/>
                  </a:lnTo>
                  <a:lnTo>
                    <a:pt x="63" y="365"/>
                  </a:lnTo>
                  <a:lnTo>
                    <a:pt x="58" y="368"/>
                  </a:lnTo>
                  <a:lnTo>
                    <a:pt x="53" y="370"/>
                  </a:lnTo>
                  <a:lnTo>
                    <a:pt x="48" y="372"/>
                  </a:lnTo>
                  <a:lnTo>
                    <a:pt x="43" y="374"/>
                  </a:lnTo>
                  <a:lnTo>
                    <a:pt x="38" y="376"/>
                  </a:lnTo>
                  <a:lnTo>
                    <a:pt x="34" y="377"/>
                  </a:lnTo>
                  <a:lnTo>
                    <a:pt x="29" y="378"/>
                  </a:lnTo>
                  <a:lnTo>
                    <a:pt x="26" y="379"/>
                  </a:lnTo>
                  <a:lnTo>
                    <a:pt x="23" y="382"/>
                  </a:lnTo>
                  <a:lnTo>
                    <a:pt x="22" y="388"/>
                  </a:lnTo>
                  <a:lnTo>
                    <a:pt x="23" y="395"/>
                  </a:lnTo>
                  <a:lnTo>
                    <a:pt x="25" y="401"/>
                  </a:lnTo>
                  <a:lnTo>
                    <a:pt x="29" y="405"/>
                  </a:lnTo>
                  <a:lnTo>
                    <a:pt x="41" y="409"/>
                  </a:lnTo>
                  <a:lnTo>
                    <a:pt x="53" y="410"/>
                  </a:lnTo>
                  <a:lnTo>
                    <a:pt x="66" y="411"/>
                  </a:lnTo>
                  <a:lnTo>
                    <a:pt x="78" y="414"/>
                  </a:lnTo>
                  <a:lnTo>
                    <a:pt x="83" y="418"/>
                  </a:lnTo>
                  <a:lnTo>
                    <a:pt x="86" y="424"/>
                  </a:lnTo>
                  <a:lnTo>
                    <a:pt x="90" y="430"/>
                  </a:lnTo>
                  <a:lnTo>
                    <a:pt x="95" y="434"/>
                  </a:lnTo>
                  <a:lnTo>
                    <a:pt x="108" y="434"/>
                  </a:lnTo>
                  <a:lnTo>
                    <a:pt x="121" y="432"/>
                  </a:lnTo>
                  <a:lnTo>
                    <a:pt x="134" y="429"/>
                  </a:lnTo>
                  <a:lnTo>
                    <a:pt x="147" y="428"/>
                  </a:lnTo>
                  <a:lnTo>
                    <a:pt x="158" y="429"/>
                  </a:lnTo>
                  <a:lnTo>
                    <a:pt x="169" y="432"/>
                  </a:lnTo>
                  <a:lnTo>
                    <a:pt x="179" y="434"/>
                  </a:lnTo>
                  <a:lnTo>
                    <a:pt x="190" y="437"/>
                  </a:lnTo>
                  <a:lnTo>
                    <a:pt x="197" y="438"/>
                  </a:lnTo>
                  <a:lnTo>
                    <a:pt x="203" y="439"/>
                  </a:lnTo>
                  <a:lnTo>
                    <a:pt x="210" y="440"/>
                  </a:lnTo>
                  <a:lnTo>
                    <a:pt x="216" y="440"/>
                  </a:lnTo>
                  <a:lnTo>
                    <a:pt x="223" y="437"/>
                  </a:lnTo>
                  <a:lnTo>
                    <a:pt x="229" y="432"/>
                  </a:lnTo>
                  <a:lnTo>
                    <a:pt x="235" y="428"/>
                  </a:lnTo>
                  <a:lnTo>
                    <a:pt x="242" y="425"/>
                  </a:lnTo>
                  <a:lnTo>
                    <a:pt x="248" y="426"/>
                  </a:lnTo>
                  <a:lnTo>
                    <a:pt x="255" y="428"/>
                  </a:lnTo>
                  <a:lnTo>
                    <a:pt x="261" y="430"/>
                  </a:lnTo>
                  <a:lnTo>
                    <a:pt x="268" y="431"/>
                  </a:lnTo>
                  <a:lnTo>
                    <a:pt x="276" y="429"/>
                  </a:lnTo>
                  <a:lnTo>
                    <a:pt x="284" y="425"/>
                  </a:lnTo>
                  <a:lnTo>
                    <a:pt x="292" y="421"/>
                  </a:lnTo>
                  <a:lnTo>
                    <a:pt x="300" y="416"/>
                  </a:lnTo>
                  <a:lnTo>
                    <a:pt x="305" y="414"/>
                  </a:lnTo>
                  <a:lnTo>
                    <a:pt x="311" y="413"/>
                  </a:lnTo>
                  <a:lnTo>
                    <a:pt x="317" y="411"/>
                  </a:lnTo>
                  <a:lnTo>
                    <a:pt x="322" y="408"/>
                  </a:lnTo>
                  <a:lnTo>
                    <a:pt x="332" y="401"/>
                  </a:lnTo>
                  <a:lnTo>
                    <a:pt x="341" y="394"/>
                  </a:lnTo>
                  <a:lnTo>
                    <a:pt x="351" y="386"/>
                  </a:lnTo>
                  <a:lnTo>
                    <a:pt x="360" y="379"/>
                  </a:lnTo>
                  <a:lnTo>
                    <a:pt x="364" y="377"/>
                  </a:lnTo>
                  <a:lnTo>
                    <a:pt x="369" y="374"/>
                  </a:lnTo>
                  <a:lnTo>
                    <a:pt x="374" y="372"/>
                  </a:lnTo>
                  <a:lnTo>
                    <a:pt x="378" y="368"/>
                  </a:lnTo>
                  <a:lnTo>
                    <a:pt x="378" y="364"/>
                  </a:lnTo>
                  <a:lnTo>
                    <a:pt x="376" y="360"/>
                  </a:lnTo>
                  <a:lnTo>
                    <a:pt x="374" y="357"/>
                  </a:lnTo>
                  <a:lnTo>
                    <a:pt x="371" y="353"/>
                  </a:lnTo>
                  <a:lnTo>
                    <a:pt x="369" y="348"/>
                  </a:lnTo>
                  <a:lnTo>
                    <a:pt x="367" y="342"/>
                  </a:lnTo>
                  <a:lnTo>
                    <a:pt x="364" y="337"/>
                  </a:lnTo>
                  <a:lnTo>
                    <a:pt x="360" y="333"/>
                  </a:lnTo>
                  <a:lnTo>
                    <a:pt x="350" y="330"/>
                  </a:lnTo>
                  <a:lnTo>
                    <a:pt x="340" y="328"/>
                  </a:lnTo>
                  <a:lnTo>
                    <a:pt x="330" y="327"/>
                  </a:lnTo>
                  <a:lnTo>
                    <a:pt x="320" y="327"/>
                  </a:lnTo>
                  <a:lnTo>
                    <a:pt x="314" y="328"/>
                  </a:lnTo>
                  <a:lnTo>
                    <a:pt x="308" y="331"/>
                  </a:lnTo>
                  <a:lnTo>
                    <a:pt x="302" y="333"/>
                  </a:lnTo>
                  <a:lnTo>
                    <a:pt x="297" y="333"/>
                  </a:lnTo>
                  <a:lnTo>
                    <a:pt x="291" y="332"/>
                  </a:lnTo>
                  <a:lnTo>
                    <a:pt x="286" y="329"/>
                  </a:lnTo>
                  <a:lnTo>
                    <a:pt x="283" y="326"/>
                  </a:lnTo>
                  <a:lnTo>
                    <a:pt x="282" y="322"/>
                  </a:lnTo>
                  <a:lnTo>
                    <a:pt x="286" y="317"/>
                  </a:lnTo>
                  <a:lnTo>
                    <a:pt x="292" y="315"/>
                  </a:lnTo>
                  <a:lnTo>
                    <a:pt x="299" y="313"/>
                  </a:lnTo>
                  <a:lnTo>
                    <a:pt x="305" y="310"/>
                  </a:lnTo>
                  <a:lnTo>
                    <a:pt x="310" y="305"/>
                  </a:lnTo>
                  <a:lnTo>
                    <a:pt x="315" y="299"/>
                  </a:lnTo>
                  <a:lnTo>
                    <a:pt x="319" y="293"/>
                  </a:lnTo>
                  <a:lnTo>
                    <a:pt x="322" y="287"/>
                  </a:lnTo>
                  <a:lnTo>
                    <a:pt x="325" y="282"/>
                  </a:lnTo>
                  <a:lnTo>
                    <a:pt x="326" y="277"/>
                  </a:lnTo>
                  <a:lnTo>
                    <a:pt x="327" y="272"/>
                  </a:lnTo>
                  <a:lnTo>
                    <a:pt x="325" y="267"/>
                  </a:lnTo>
                  <a:lnTo>
                    <a:pt x="323" y="264"/>
                  </a:lnTo>
                  <a:lnTo>
                    <a:pt x="319" y="262"/>
                  </a:lnTo>
                  <a:lnTo>
                    <a:pt x="315" y="261"/>
                  </a:lnTo>
                  <a:lnTo>
                    <a:pt x="311" y="261"/>
                  </a:lnTo>
                  <a:lnTo>
                    <a:pt x="306" y="263"/>
                  </a:lnTo>
                  <a:lnTo>
                    <a:pt x="301" y="266"/>
                  </a:lnTo>
                  <a:lnTo>
                    <a:pt x="296" y="269"/>
                  </a:lnTo>
                  <a:lnTo>
                    <a:pt x="291" y="270"/>
                  </a:lnTo>
                  <a:lnTo>
                    <a:pt x="288" y="269"/>
                  </a:lnTo>
                  <a:lnTo>
                    <a:pt x="285" y="267"/>
                  </a:lnTo>
                  <a:lnTo>
                    <a:pt x="283" y="264"/>
                  </a:lnTo>
                  <a:lnTo>
                    <a:pt x="282" y="261"/>
                  </a:lnTo>
                  <a:lnTo>
                    <a:pt x="283" y="259"/>
                  </a:lnTo>
                  <a:lnTo>
                    <a:pt x="286" y="257"/>
                  </a:lnTo>
                  <a:lnTo>
                    <a:pt x="289" y="255"/>
                  </a:lnTo>
                  <a:lnTo>
                    <a:pt x="291" y="253"/>
                  </a:lnTo>
                  <a:lnTo>
                    <a:pt x="293" y="247"/>
                  </a:lnTo>
                  <a:lnTo>
                    <a:pt x="295" y="241"/>
                  </a:lnTo>
                  <a:lnTo>
                    <a:pt x="296" y="235"/>
                  </a:lnTo>
                  <a:lnTo>
                    <a:pt x="297" y="229"/>
                  </a:lnTo>
                  <a:lnTo>
                    <a:pt x="297" y="221"/>
                  </a:lnTo>
                  <a:lnTo>
                    <a:pt x="296" y="214"/>
                  </a:lnTo>
                  <a:lnTo>
                    <a:pt x="295" y="205"/>
                  </a:lnTo>
                  <a:lnTo>
                    <a:pt x="294" y="198"/>
                  </a:lnTo>
                  <a:lnTo>
                    <a:pt x="292" y="194"/>
                  </a:lnTo>
                  <a:lnTo>
                    <a:pt x="289" y="189"/>
                  </a:lnTo>
                  <a:lnTo>
                    <a:pt x="286" y="186"/>
                  </a:lnTo>
                  <a:lnTo>
                    <a:pt x="282" y="183"/>
                  </a:lnTo>
                  <a:lnTo>
                    <a:pt x="281" y="184"/>
                  </a:lnTo>
                  <a:lnTo>
                    <a:pt x="280" y="186"/>
                  </a:lnTo>
                  <a:lnTo>
                    <a:pt x="280" y="189"/>
                  </a:lnTo>
                  <a:lnTo>
                    <a:pt x="279" y="192"/>
                  </a:lnTo>
                  <a:lnTo>
                    <a:pt x="279" y="195"/>
                  </a:lnTo>
                  <a:lnTo>
                    <a:pt x="278" y="198"/>
                  </a:lnTo>
                  <a:lnTo>
                    <a:pt x="278" y="201"/>
                  </a:lnTo>
                  <a:lnTo>
                    <a:pt x="276" y="204"/>
                  </a:lnTo>
                  <a:lnTo>
                    <a:pt x="274" y="207"/>
                  </a:lnTo>
                  <a:lnTo>
                    <a:pt x="272" y="211"/>
                  </a:lnTo>
                  <a:lnTo>
                    <a:pt x="269" y="214"/>
                  </a:lnTo>
                  <a:lnTo>
                    <a:pt x="265" y="215"/>
                  </a:lnTo>
                  <a:lnTo>
                    <a:pt x="261" y="214"/>
                  </a:lnTo>
                  <a:lnTo>
                    <a:pt x="259" y="211"/>
                  </a:lnTo>
                  <a:lnTo>
                    <a:pt x="256" y="207"/>
                  </a:lnTo>
                  <a:lnTo>
                    <a:pt x="253" y="204"/>
                  </a:lnTo>
                  <a:lnTo>
                    <a:pt x="251" y="202"/>
                  </a:lnTo>
                  <a:lnTo>
                    <a:pt x="248" y="201"/>
                  </a:lnTo>
                  <a:lnTo>
                    <a:pt x="246" y="200"/>
                  </a:lnTo>
                  <a:lnTo>
                    <a:pt x="245" y="198"/>
                  </a:lnTo>
                  <a:lnTo>
                    <a:pt x="246" y="195"/>
                  </a:lnTo>
                  <a:lnTo>
                    <a:pt x="249" y="194"/>
                  </a:lnTo>
                  <a:lnTo>
                    <a:pt x="252" y="192"/>
                  </a:lnTo>
                  <a:lnTo>
                    <a:pt x="253" y="189"/>
                  </a:lnTo>
                  <a:lnTo>
                    <a:pt x="256" y="181"/>
                  </a:lnTo>
                  <a:lnTo>
                    <a:pt x="257" y="172"/>
                  </a:lnTo>
                  <a:lnTo>
                    <a:pt x="258" y="163"/>
                  </a:lnTo>
                  <a:lnTo>
                    <a:pt x="259" y="155"/>
                  </a:lnTo>
                  <a:lnTo>
                    <a:pt x="261" y="149"/>
                  </a:lnTo>
                  <a:lnTo>
                    <a:pt x="263" y="143"/>
                  </a:lnTo>
                  <a:lnTo>
                    <a:pt x="265" y="137"/>
                  </a:lnTo>
                  <a:lnTo>
                    <a:pt x="265" y="132"/>
                  </a:lnTo>
                  <a:lnTo>
                    <a:pt x="264" y="129"/>
                  </a:lnTo>
                  <a:lnTo>
                    <a:pt x="261" y="126"/>
                  </a:lnTo>
                  <a:lnTo>
                    <a:pt x="257" y="124"/>
                  </a:lnTo>
                  <a:lnTo>
                    <a:pt x="253" y="123"/>
                  </a:lnTo>
                  <a:lnTo>
                    <a:pt x="248" y="122"/>
                  </a:lnTo>
                  <a:lnTo>
                    <a:pt x="243" y="123"/>
                  </a:lnTo>
                  <a:lnTo>
                    <a:pt x="238" y="123"/>
                  </a:lnTo>
                  <a:lnTo>
                    <a:pt x="233" y="123"/>
                  </a:lnTo>
                  <a:lnTo>
                    <a:pt x="230" y="122"/>
                  </a:lnTo>
                  <a:lnTo>
                    <a:pt x="227" y="121"/>
                  </a:lnTo>
                  <a:lnTo>
                    <a:pt x="224" y="119"/>
                  </a:lnTo>
                  <a:lnTo>
                    <a:pt x="222" y="117"/>
                  </a:lnTo>
                  <a:lnTo>
                    <a:pt x="220" y="115"/>
                  </a:lnTo>
                  <a:lnTo>
                    <a:pt x="218" y="112"/>
                  </a:lnTo>
                  <a:lnTo>
                    <a:pt x="217" y="109"/>
                  </a:lnTo>
                  <a:lnTo>
                    <a:pt x="216" y="106"/>
                  </a:lnTo>
                  <a:lnTo>
                    <a:pt x="216" y="102"/>
                  </a:lnTo>
                  <a:lnTo>
                    <a:pt x="216" y="99"/>
                  </a:lnTo>
                  <a:lnTo>
                    <a:pt x="216" y="95"/>
                  </a:lnTo>
                  <a:lnTo>
                    <a:pt x="216" y="91"/>
                  </a:lnTo>
                  <a:lnTo>
                    <a:pt x="215" y="86"/>
                  </a:lnTo>
                  <a:lnTo>
                    <a:pt x="214" y="80"/>
                  </a:lnTo>
                  <a:lnTo>
                    <a:pt x="212" y="74"/>
                  </a:lnTo>
                  <a:lnTo>
                    <a:pt x="210" y="68"/>
                  </a:lnTo>
                  <a:lnTo>
                    <a:pt x="208" y="63"/>
                  </a:lnTo>
                  <a:lnTo>
                    <a:pt x="206" y="58"/>
                  </a:lnTo>
                  <a:lnTo>
                    <a:pt x="204" y="53"/>
                  </a:lnTo>
                  <a:lnTo>
                    <a:pt x="202" y="48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7" name="Line 145"/>
          <p:cNvSpPr>
            <a:spLocks noChangeShapeType="1"/>
          </p:cNvSpPr>
          <p:nvPr/>
        </p:nvSpPr>
        <p:spPr bwMode="auto">
          <a:xfrm flipV="1">
            <a:off x="2765425" y="1947863"/>
            <a:ext cx="1588" cy="1920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Line 146"/>
          <p:cNvSpPr>
            <a:spLocks noChangeShapeType="1"/>
          </p:cNvSpPr>
          <p:nvPr/>
        </p:nvSpPr>
        <p:spPr bwMode="auto">
          <a:xfrm flipV="1">
            <a:off x="5740400" y="1957388"/>
            <a:ext cx="0" cy="254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9" name="Line 147"/>
          <p:cNvSpPr>
            <a:spLocks noChangeShapeType="1"/>
          </p:cNvSpPr>
          <p:nvPr/>
        </p:nvSpPr>
        <p:spPr bwMode="auto">
          <a:xfrm flipV="1">
            <a:off x="5322888" y="1957388"/>
            <a:ext cx="0" cy="254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60" name="Group 148"/>
          <p:cNvGrpSpPr>
            <a:grpSpLocks/>
          </p:cNvGrpSpPr>
          <p:nvPr/>
        </p:nvGrpSpPr>
        <p:grpSpPr bwMode="auto">
          <a:xfrm>
            <a:off x="4852988" y="4711700"/>
            <a:ext cx="171450" cy="420688"/>
            <a:chOff x="1741" y="2320"/>
            <a:chExt cx="108" cy="265"/>
          </a:xfrm>
        </p:grpSpPr>
        <p:sp>
          <p:nvSpPr>
            <p:cNvPr id="1098" name="Rectangle 149"/>
            <p:cNvSpPr>
              <a:spLocks noChangeArrowheads="1"/>
            </p:cNvSpPr>
            <p:nvPr/>
          </p:nvSpPr>
          <p:spPr bwMode="auto">
            <a:xfrm>
              <a:off x="1745" y="2355"/>
              <a:ext cx="100" cy="226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9" name="Rectangle 150"/>
            <p:cNvSpPr>
              <a:spLocks noChangeArrowheads="1"/>
            </p:cNvSpPr>
            <p:nvPr/>
          </p:nvSpPr>
          <p:spPr bwMode="auto">
            <a:xfrm>
              <a:off x="1771" y="2320"/>
              <a:ext cx="46" cy="28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0" name="Line 151"/>
            <p:cNvSpPr>
              <a:spLocks noChangeShapeType="1"/>
            </p:cNvSpPr>
            <p:nvPr/>
          </p:nvSpPr>
          <p:spPr bwMode="auto">
            <a:xfrm>
              <a:off x="1761" y="2354"/>
              <a:ext cx="0" cy="2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1" name="Line 152"/>
            <p:cNvSpPr>
              <a:spLocks noChangeShapeType="1"/>
            </p:cNvSpPr>
            <p:nvPr/>
          </p:nvSpPr>
          <p:spPr bwMode="auto">
            <a:xfrm>
              <a:off x="1793" y="2354"/>
              <a:ext cx="0" cy="2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Line 153"/>
            <p:cNvSpPr>
              <a:spLocks noChangeShapeType="1"/>
            </p:cNvSpPr>
            <p:nvPr/>
          </p:nvSpPr>
          <p:spPr bwMode="auto">
            <a:xfrm>
              <a:off x="1822" y="2356"/>
              <a:ext cx="0" cy="2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3" name="Line 154"/>
            <p:cNvSpPr>
              <a:spLocks noChangeShapeType="1"/>
            </p:cNvSpPr>
            <p:nvPr/>
          </p:nvSpPr>
          <p:spPr bwMode="auto">
            <a:xfrm>
              <a:off x="1741" y="2381"/>
              <a:ext cx="1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4" name="Line 155"/>
            <p:cNvSpPr>
              <a:spLocks noChangeShapeType="1"/>
            </p:cNvSpPr>
            <p:nvPr/>
          </p:nvSpPr>
          <p:spPr bwMode="auto">
            <a:xfrm>
              <a:off x="1743" y="2405"/>
              <a:ext cx="10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5" name="Line 156"/>
            <p:cNvSpPr>
              <a:spLocks noChangeShapeType="1"/>
            </p:cNvSpPr>
            <p:nvPr/>
          </p:nvSpPr>
          <p:spPr bwMode="auto">
            <a:xfrm>
              <a:off x="1742" y="2562"/>
              <a:ext cx="10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6" name="Line 157"/>
            <p:cNvSpPr>
              <a:spLocks noChangeShapeType="1"/>
            </p:cNvSpPr>
            <p:nvPr/>
          </p:nvSpPr>
          <p:spPr bwMode="auto">
            <a:xfrm>
              <a:off x="1744" y="2430"/>
              <a:ext cx="1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7" name="Line 158"/>
            <p:cNvSpPr>
              <a:spLocks noChangeShapeType="1"/>
            </p:cNvSpPr>
            <p:nvPr/>
          </p:nvSpPr>
          <p:spPr bwMode="auto">
            <a:xfrm>
              <a:off x="1744" y="2456"/>
              <a:ext cx="1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8" name="Line 159"/>
            <p:cNvSpPr>
              <a:spLocks noChangeShapeType="1"/>
            </p:cNvSpPr>
            <p:nvPr/>
          </p:nvSpPr>
          <p:spPr bwMode="auto">
            <a:xfrm>
              <a:off x="1744" y="2483"/>
              <a:ext cx="1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9" name="Line 160"/>
            <p:cNvSpPr>
              <a:spLocks noChangeShapeType="1"/>
            </p:cNvSpPr>
            <p:nvPr/>
          </p:nvSpPr>
          <p:spPr bwMode="auto">
            <a:xfrm>
              <a:off x="1744" y="2511"/>
              <a:ext cx="1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0" name="Line 161"/>
            <p:cNvSpPr>
              <a:spLocks noChangeShapeType="1"/>
            </p:cNvSpPr>
            <p:nvPr/>
          </p:nvSpPr>
          <p:spPr bwMode="auto">
            <a:xfrm>
              <a:off x="1744" y="2537"/>
              <a:ext cx="1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1" name="Line 162"/>
          <p:cNvSpPr>
            <a:spLocks noChangeShapeType="1"/>
          </p:cNvSpPr>
          <p:nvPr/>
        </p:nvSpPr>
        <p:spPr bwMode="auto">
          <a:xfrm flipV="1">
            <a:off x="4840288" y="1957388"/>
            <a:ext cx="0" cy="254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2" name="Line 163"/>
          <p:cNvSpPr>
            <a:spLocks noChangeShapeType="1"/>
          </p:cNvSpPr>
          <p:nvPr/>
        </p:nvSpPr>
        <p:spPr bwMode="auto">
          <a:xfrm flipV="1">
            <a:off x="6537325" y="1957388"/>
            <a:ext cx="0" cy="254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3" name="Line 164"/>
          <p:cNvSpPr>
            <a:spLocks noChangeShapeType="1"/>
          </p:cNvSpPr>
          <p:nvPr/>
        </p:nvSpPr>
        <p:spPr bwMode="auto">
          <a:xfrm flipV="1">
            <a:off x="7685088" y="1957388"/>
            <a:ext cx="0" cy="254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4" name="Line 165"/>
          <p:cNvSpPr>
            <a:spLocks noChangeShapeType="1"/>
          </p:cNvSpPr>
          <p:nvPr/>
        </p:nvSpPr>
        <p:spPr bwMode="auto">
          <a:xfrm flipH="1">
            <a:off x="3232150" y="1535113"/>
            <a:ext cx="0" cy="271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" name="Line 166"/>
          <p:cNvSpPr>
            <a:spLocks noChangeShapeType="1"/>
          </p:cNvSpPr>
          <p:nvPr/>
        </p:nvSpPr>
        <p:spPr bwMode="auto">
          <a:xfrm>
            <a:off x="4162425" y="1957388"/>
            <a:ext cx="0" cy="255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6" name="Text Box 167"/>
          <p:cNvSpPr txBox="1">
            <a:spLocks noChangeArrowheads="1"/>
          </p:cNvSpPr>
          <p:nvPr/>
        </p:nvSpPr>
        <p:spPr bwMode="auto">
          <a:xfrm>
            <a:off x="5083175" y="5195888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/>
              <a:t>Dry, compacted soil</a:t>
            </a:r>
          </a:p>
        </p:txBody>
      </p:sp>
      <p:sp>
        <p:nvSpPr>
          <p:cNvPr id="1067" name="Text Box 168"/>
          <p:cNvSpPr txBox="1">
            <a:spLocks noChangeArrowheads="1"/>
          </p:cNvSpPr>
          <p:nvPr/>
        </p:nvSpPr>
        <p:spPr bwMode="auto">
          <a:xfrm>
            <a:off x="5265738" y="2071688"/>
            <a:ext cx="563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/>
              <a:t>Urban </a:t>
            </a:r>
          </a:p>
          <a:p>
            <a:pPr algn="ctr"/>
            <a:r>
              <a:rPr lang="en-US" sz="1000"/>
              <a:t>Park</a:t>
            </a:r>
          </a:p>
        </p:txBody>
      </p:sp>
      <p:sp>
        <p:nvSpPr>
          <p:cNvPr id="1068" name="Text Box 169"/>
          <p:cNvSpPr txBox="1">
            <a:spLocks noChangeArrowheads="1"/>
          </p:cNvSpPr>
          <p:nvPr/>
        </p:nvSpPr>
        <p:spPr bwMode="auto">
          <a:xfrm>
            <a:off x="5824538" y="2071688"/>
            <a:ext cx="619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/>
              <a:t>Urban </a:t>
            </a:r>
          </a:p>
          <a:p>
            <a:pPr algn="ctr"/>
            <a:r>
              <a:rPr lang="en-US" sz="1000"/>
              <a:t>Canyon</a:t>
            </a:r>
          </a:p>
        </p:txBody>
      </p:sp>
      <p:sp>
        <p:nvSpPr>
          <p:cNvPr id="1069" name="Text Box 170"/>
          <p:cNvSpPr txBox="1">
            <a:spLocks noChangeArrowheads="1"/>
          </p:cNvSpPr>
          <p:nvPr/>
        </p:nvSpPr>
        <p:spPr bwMode="auto">
          <a:xfrm>
            <a:off x="6842125" y="2224088"/>
            <a:ext cx="45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Lake</a:t>
            </a:r>
          </a:p>
        </p:txBody>
      </p:sp>
      <p:sp>
        <p:nvSpPr>
          <p:cNvPr id="1070" name="Text Box 171"/>
          <p:cNvSpPr txBox="1">
            <a:spLocks noChangeArrowheads="1"/>
          </p:cNvSpPr>
          <p:nvPr/>
        </p:nvSpPr>
        <p:spPr bwMode="auto">
          <a:xfrm>
            <a:off x="7678738" y="2224088"/>
            <a:ext cx="690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Cornfield</a:t>
            </a:r>
          </a:p>
        </p:txBody>
      </p:sp>
      <p:sp>
        <p:nvSpPr>
          <p:cNvPr id="1071" name="Text Box 172"/>
          <p:cNvSpPr txBox="1">
            <a:spLocks noChangeArrowheads="1"/>
          </p:cNvSpPr>
          <p:nvPr/>
        </p:nvSpPr>
        <p:spPr bwMode="auto">
          <a:xfrm>
            <a:off x="1438275" y="2224088"/>
            <a:ext cx="54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/>
              <a:t>Forest</a:t>
            </a:r>
          </a:p>
        </p:txBody>
      </p:sp>
      <p:sp>
        <p:nvSpPr>
          <p:cNvPr id="1072" name="Text Box 173"/>
          <p:cNvSpPr txBox="1">
            <a:spLocks noChangeArrowheads="1"/>
          </p:cNvSpPr>
          <p:nvPr/>
        </p:nvSpPr>
        <p:spPr bwMode="auto">
          <a:xfrm>
            <a:off x="2165350" y="2071688"/>
            <a:ext cx="655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/>
              <a:t>Forest </a:t>
            </a:r>
          </a:p>
          <a:p>
            <a:pPr algn="ctr"/>
            <a:r>
              <a:rPr lang="en-US" sz="1000"/>
              <a:t>Clearing</a:t>
            </a:r>
          </a:p>
        </p:txBody>
      </p:sp>
      <p:sp>
        <p:nvSpPr>
          <p:cNvPr id="1073" name="Text Box 174"/>
          <p:cNvSpPr txBox="1">
            <a:spLocks noChangeArrowheads="1"/>
          </p:cNvSpPr>
          <p:nvPr/>
        </p:nvSpPr>
        <p:spPr bwMode="auto">
          <a:xfrm>
            <a:off x="3311525" y="2224088"/>
            <a:ext cx="7604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Grassland</a:t>
            </a:r>
          </a:p>
        </p:txBody>
      </p:sp>
      <p:sp>
        <p:nvSpPr>
          <p:cNvPr id="1074" name="Text Box 175"/>
          <p:cNvSpPr txBox="1">
            <a:spLocks noChangeArrowheads="1"/>
          </p:cNvSpPr>
          <p:nvPr/>
        </p:nvSpPr>
        <p:spPr bwMode="auto">
          <a:xfrm>
            <a:off x="2728913" y="2224088"/>
            <a:ext cx="54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Forest</a:t>
            </a:r>
          </a:p>
        </p:txBody>
      </p:sp>
      <p:sp>
        <p:nvSpPr>
          <p:cNvPr id="1075" name="Text Box 176"/>
          <p:cNvSpPr txBox="1">
            <a:spLocks noChangeArrowheads="1"/>
          </p:cNvSpPr>
          <p:nvPr/>
        </p:nvSpPr>
        <p:spPr bwMode="auto">
          <a:xfrm>
            <a:off x="7699375" y="5189538"/>
            <a:ext cx="928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/>
              <a:t>Deep, moist, </a:t>
            </a:r>
          </a:p>
          <a:p>
            <a:pPr algn="ctr"/>
            <a:r>
              <a:rPr lang="en-US" sz="1000"/>
              <a:t>loamy soil</a:t>
            </a:r>
          </a:p>
        </p:txBody>
      </p:sp>
      <p:sp>
        <p:nvSpPr>
          <p:cNvPr id="1076" name="Text Box 177"/>
          <p:cNvSpPr txBox="1">
            <a:spLocks noChangeArrowheads="1"/>
          </p:cNvSpPr>
          <p:nvPr/>
        </p:nvSpPr>
        <p:spPr bwMode="auto">
          <a:xfrm>
            <a:off x="3235325" y="5195888"/>
            <a:ext cx="903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Dry, clay soil</a:t>
            </a:r>
          </a:p>
        </p:txBody>
      </p:sp>
      <p:sp>
        <p:nvSpPr>
          <p:cNvPr id="1077" name="Text Box 178"/>
          <p:cNvSpPr txBox="1">
            <a:spLocks noChangeArrowheads="1"/>
          </p:cNvSpPr>
          <p:nvPr/>
        </p:nvSpPr>
        <p:spPr bwMode="auto">
          <a:xfrm>
            <a:off x="4765675" y="2071688"/>
            <a:ext cx="619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/>
              <a:t>Urban </a:t>
            </a:r>
          </a:p>
          <a:p>
            <a:pPr algn="ctr"/>
            <a:r>
              <a:rPr lang="en-US" sz="1000"/>
              <a:t>Canyon</a:t>
            </a:r>
          </a:p>
        </p:txBody>
      </p:sp>
      <p:sp>
        <p:nvSpPr>
          <p:cNvPr id="1078" name="Text Box 179"/>
          <p:cNvSpPr txBox="1">
            <a:spLocks noChangeArrowheads="1"/>
          </p:cNvSpPr>
          <p:nvPr/>
        </p:nvSpPr>
        <p:spPr bwMode="auto">
          <a:xfrm>
            <a:off x="4127500" y="2071688"/>
            <a:ext cx="766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/>
              <a:t>River</a:t>
            </a:r>
          </a:p>
          <a:p>
            <a:pPr algn="ctr"/>
            <a:r>
              <a:rPr lang="en-US" sz="1000"/>
              <a:t>Floodplain</a:t>
            </a:r>
          </a:p>
        </p:txBody>
      </p:sp>
      <p:sp>
        <p:nvSpPr>
          <p:cNvPr id="1079" name="Text Box 180"/>
          <p:cNvSpPr txBox="1">
            <a:spLocks noChangeArrowheads="1"/>
          </p:cNvSpPr>
          <p:nvPr/>
        </p:nvSpPr>
        <p:spPr bwMode="auto">
          <a:xfrm>
            <a:off x="4111625" y="5195888"/>
            <a:ext cx="850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/>
              <a:t>Wet, sandy </a:t>
            </a:r>
          </a:p>
          <a:p>
            <a:pPr algn="ctr"/>
            <a:r>
              <a:rPr lang="en-US" sz="1000"/>
              <a:t>soil</a:t>
            </a:r>
          </a:p>
        </p:txBody>
      </p:sp>
      <p:sp>
        <p:nvSpPr>
          <p:cNvPr id="1080" name="Freeform 182"/>
          <p:cNvSpPr>
            <a:spLocks noChangeAspect="1"/>
          </p:cNvSpPr>
          <p:nvPr/>
        </p:nvSpPr>
        <p:spPr bwMode="auto">
          <a:xfrm>
            <a:off x="4246563" y="4703763"/>
            <a:ext cx="144462" cy="346075"/>
          </a:xfrm>
          <a:custGeom>
            <a:avLst/>
            <a:gdLst>
              <a:gd name="T0" fmla="*/ 162 w 276"/>
              <a:gd name="T1" fmla="*/ 642 h 660"/>
              <a:gd name="T2" fmla="*/ 213 w 276"/>
              <a:gd name="T3" fmla="*/ 660 h 660"/>
              <a:gd name="T4" fmla="*/ 246 w 276"/>
              <a:gd name="T5" fmla="*/ 639 h 660"/>
              <a:gd name="T6" fmla="*/ 273 w 276"/>
              <a:gd name="T7" fmla="*/ 591 h 660"/>
              <a:gd name="T8" fmla="*/ 273 w 276"/>
              <a:gd name="T9" fmla="*/ 543 h 660"/>
              <a:gd name="T10" fmla="*/ 270 w 276"/>
              <a:gd name="T11" fmla="*/ 483 h 660"/>
              <a:gd name="T12" fmla="*/ 258 w 276"/>
              <a:gd name="T13" fmla="*/ 441 h 660"/>
              <a:gd name="T14" fmla="*/ 246 w 276"/>
              <a:gd name="T15" fmla="*/ 405 h 660"/>
              <a:gd name="T16" fmla="*/ 273 w 276"/>
              <a:gd name="T17" fmla="*/ 366 h 660"/>
              <a:gd name="T18" fmla="*/ 273 w 276"/>
              <a:gd name="T19" fmla="*/ 309 h 660"/>
              <a:gd name="T20" fmla="*/ 273 w 276"/>
              <a:gd name="T21" fmla="*/ 270 h 660"/>
              <a:gd name="T22" fmla="*/ 258 w 276"/>
              <a:gd name="T23" fmla="*/ 234 h 660"/>
              <a:gd name="T24" fmla="*/ 228 w 276"/>
              <a:gd name="T25" fmla="*/ 201 h 660"/>
              <a:gd name="T26" fmla="*/ 219 w 276"/>
              <a:gd name="T27" fmla="*/ 144 h 660"/>
              <a:gd name="T28" fmla="*/ 201 w 276"/>
              <a:gd name="T29" fmla="*/ 93 h 660"/>
              <a:gd name="T30" fmla="*/ 201 w 276"/>
              <a:gd name="T31" fmla="*/ 51 h 660"/>
              <a:gd name="T32" fmla="*/ 153 w 276"/>
              <a:gd name="T33" fmla="*/ 15 h 660"/>
              <a:gd name="T34" fmla="*/ 123 w 276"/>
              <a:gd name="T35" fmla="*/ 15 h 660"/>
              <a:gd name="T36" fmla="*/ 117 w 276"/>
              <a:gd name="T37" fmla="*/ 78 h 660"/>
              <a:gd name="T38" fmla="*/ 102 w 276"/>
              <a:gd name="T39" fmla="*/ 114 h 660"/>
              <a:gd name="T40" fmla="*/ 81 w 276"/>
              <a:gd name="T41" fmla="*/ 150 h 660"/>
              <a:gd name="T42" fmla="*/ 60 w 276"/>
              <a:gd name="T43" fmla="*/ 204 h 660"/>
              <a:gd name="T44" fmla="*/ 33 w 276"/>
              <a:gd name="T45" fmla="*/ 249 h 660"/>
              <a:gd name="T46" fmla="*/ 30 w 276"/>
              <a:gd name="T47" fmla="*/ 318 h 660"/>
              <a:gd name="T48" fmla="*/ 27 w 276"/>
              <a:gd name="T49" fmla="*/ 378 h 660"/>
              <a:gd name="T50" fmla="*/ 36 w 276"/>
              <a:gd name="T51" fmla="*/ 426 h 660"/>
              <a:gd name="T52" fmla="*/ 33 w 276"/>
              <a:gd name="T53" fmla="*/ 447 h 660"/>
              <a:gd name="T54" fmla="*/ 0 w 276"/>
              <a:gd name="T55" fmla="*/ 495 h 660"/>
              <a:gd name="T56" fmla="*/ 6 w 276"/>
              <a:gd name="T57" fmla="*/ 534 h 660"/>
              <a:gd name="T58" fmla="*/ 15 w 276"/>
              <a:gd name="T59" fmla="*/ 612 h 660"/>
              <a:gd name="T60" fmla="*/ 36 w 276"/>
              <a:gd name="T61" fmla="*/ 648 h 660"/>
              <a:gd name="T62" fmla="*/ 81 w 276"/>
              <a:gd name="T63" fmla="*/ 648 h 660"/>
              <a:gd name="T64" fmla="*/ 126 w 276"/>
              <a:gd name="T65" fmla="*/ 645 h 66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76"/>
              <a:gd name="T100" fmla="*/ 0 h 660"/>
              <a:gd name="T101" fmla="*/ 276 w 276"/>
              <a:gd name="T102" fmla="*/ 660 h 66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76" h="660">
                <a:moveTo>
                  <a:pt x="126" y="645"/>
                </a:moveTo>
                <a:lnTo>
                  <a:pt x="162" y="642"/>
                </a:lnTo>
                <a:lnTo>
                  <a:pt x="192" y="645"/>
                </a:lnTo>
                <a:lnTo>
                  <a:pt x="213" y="660"/>
                </a:lnTo>
                <a:lnTo>
                  <a:pt x="222" y="642"/>
                </a:lnTo>
                <a:lnTo>
                  <a:pt x="246" y="639"/>
                </a:lnTo>
                <a:lnTo>
                  <a:pt x="252" y="606"/>
                </a:lnTo>
                <a:lnTo>
                  <a:pt x="273" y="591"/>
                </a:lnTo>
                <a:lnTo>
                  <a:pt x="270" y="564"/>
                </a:lnTo>
                <a:lnTo>
                  <a:pt x="273" y="543"/>
                </a:lnTo>
                <a:lnTo>
                  <a:pt x="276" y="522"/>
                </a:lnTo>
                <a:lnTo>
                  <a:pt x="270" y="483"/>
                </a:lnTo>
                <a:lnTo>
                  <a:pt x="270" y="465"/>
                </a:lnTo>
                <a:lnTo>
                  <a:pt x="258" y="441"/>
                </a:lnTo>
                <a:lnTo>
                  <a:pt x="258" y="423"/>
                </a:lnTo>
                <a:lnTo>
                  <a:pt x="246" y="405"/>
                </a:lnTo>
                <a:lnTo>
                  <a:pt x="264" y="390"/>
                </a:lnTo>
                <a:lnTo>
                  <a:pt x="273" y="366"/>
                </a:lnTo>
                <a:lnTo>
                  <a:pt x="273" y="336"/>
                </a:lnTo>
                <a:lnTo>
                  <a:pt x="273" y="309"/>
                </a:lnTo>
                <a:lnTo>
                  <a:pt x="267" y="288"/>
                </a:lnTo>
                <a:lnTo>
                  <a:pt x="273" y="270"/>
                </a:lnTo>
                <a:lnTo>
                  <a:pt x="255" y="261"/>
                </a:lnTo>
                <a:lnTo>
                  <a:pt x="258" y="234"/>
                </a:lnTo>
                <a:lnTo>
                  <a:pt x="261" y="213"/>
                </a:lnTo>
                <a:lnTo>
                  <a:pt x="228" y="201"/>
                </a:lnTo>
                <a:lnTo>
                  <a:pt x="210" y="186"/>
                </a:lnTo>
                <a:lnTo>
                  <a:pt x="219" y="144"/>
                </a:lnTo>
                <a:lnTo>
                  <a:pt x="213" y="117"/>
                </a:lnTo>
                <a:lnTo>
                  <a:pt x="201" y="93"/>
                </a:lnTo>
                <a:lnTo>
                  <a:pt x="207" y="75"/>
                </a:lnTo>
                <a:lnTo>
                  <a:pt x="201" y="51"/>
                </a:lnTo>
                <a:lnTo>
                  <a:pt x="168" y="42"/>
                </a:lnTo>
                <a:lnTo>
                  <a:pt x="153" y="15"/>
                </a:lnTo>
                <a:lnTo>
                  <a:pt x="141" y="0"/>
                </a:lnTo>
                <a:lnTo>
                  <a:pt x="123" y="15"/>
                </a:lnTo>
                <a:lnTo>
                  <a:pt x="117" y="42"/>
                </a:lnTo>
                <a:lnTo>
                  <a:pt x="117" y="78"/>
                </a:lnTo>
                <a:lnTo>
                  <a:pt x="93" y="90"/>
                </a:lnTo>
                <a:lnTo>
                  <a:pt x="102" y="114"/>
                </a:lnTo>
                <a:lnTo>
                  <a:pt x="78" y="120"/>
                </a:lnTo>
                <a:lnTo>
                  <a:pt x="81" y="150"/>
                </a:lnTo>
                <a:lnTo>
                  <a:pt x="69" y="171"/>
                </a:lnTo>
                <a:lnTo>
                  <a:pt x="60" y="204"/>
                </a:lnTo>
                <a:lnTo>
                  <a:pt x="45" y="231"/>
                </a:lnTo>
                <a:lnTo>
                  <a:pt x="33" y="249"/>
                </a:lnTo>
                <a:lnTo>
                  <a:pt x="51" y="294"/>
                </a:lnTo>
                <a:lnTo>
                  <a:pt x="30" y="318"/>
                </a:lnTo>
                <a:lnTo>
                  <a:pt x="27" y="348"/>
                </a:lnTo>
                <a:lnTo>
                  <a:pt x="27" y="378"/>
                </a:lnTo>
                <a:lnTo>
                  <a:pt x="30" y="408"/>
                </a:lnTo>
                <a:lnTo>
                  <a:pt x="36" y="426"/>
                </a:lnTo>
                <a:lnTo>
                  <a:pt x="57" y="435"/>
                </a:lnTo>
                <a:lnTo>
                  <a:pt x="33" y="447"/>
                </a:lnTo>
                <a:lnTo>
                  <a:pt x="15" y="462"/>
                </a:lnTo>
                <a:lnTo>
                  <a:pt x="0" y="495"/>
                </a:lnTo>
                <a:lnTo>
                  <a:pt x="6" y="516"/>
                </a:lnTo>
                <a:lnTo>
                  <a:pt x="6" y="534"/>
                </a:lnTo>
                <a:lnTo>
                  <a:pt x="18" y="582"/>
                </a:lnTo>
                <a:lnTo>
                  <a:pt x="15" y="612"/>
                </a:lnTo>
                <a:lnTo>
                  <a:pt x="18" y="633"/>
                </a:lnTo>
                <a:lnTo>
                  <a:pt x="36" y="648"/>
                </a:lnTo>
                <a:lnTo>
                  <a:pt x="60" y="633"/>
                </a:lnTo>
                <a:lnTo>
                  <a:pt x="81" y="648"/>
                </a:lnTo>
                <a:lnTo>
                  <a:pt x="108" y="645"/>
                </a:lnTo>
                <a:lnTo>
                  <a:pt x="126" y="645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1" name="Line 183"/>
          <p:cNvSpPr>
            <a:spLocks noChangeAspect="1" noChangeShapeType="1"/>
          </p:cNvSpPr>
          <p:nvPr/>
        </p:nvSpPr>
        <p:spPr bwMode="auto">
          <a:xfrm>
            <a:off x="4330700" y="5035550"/>
            <a:ext cx="0" cy="57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2" name="Line 185"/>
          <p:cNvSpPr>
            <a:spLocks noChangeAspect="1" noChangeShapeType="1"/>
          </p:cNvSpPr>
          <p:nvPr/>
        </p:nvSpPr>
        <p:spPr bwMode="auto">
          <a:xfrm>
            <a:off x="4721225" y="5048250"/>
            <a:ext cx="0" cy="873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3" name="Freeform 186"/>
          <p:cNvSpPr>
            <a:spLocks noChangeAspect="1"/>
          </p:cNvSpPr>
          <p:nvPr/>
        </p:nvSpPr>
        <p:spPr bwMode="auto">
          <a:xfrm>
            <a:off x="4622800" y="4811713"/>
            <a:ext cx="182563" cy="238125"/>
          </a:xfrm>
          <a:custGeom>
            <a:avLst/>
            <a:gdLst>
              <a:gd name="T0" fmla="*/ 228 w 301"/>
              <a:gd name="T1" fmla="*/ 31 h 392"/>
              <a:gd name="T2" fmla="*/ 210 w 301"/>
              <a:gd name="T3" fmla="*/ 24 h 392"/>
              <a:gd name="T4" fmla="*/ 182 w 301"/>
              <a:gd name="T5" fmla="*/ 7 h 392"/>
              <a:gd name="T6" fmla="*/ 168 w 301"/>
              <a:gd name="T7" fmla="*/ 2 h 392"/>
              <a:gd name="T8" fmla="*/ 152 w 301"/>
              <a:gd name="T9" fmla="*/ 0 h 392"/>
              <a:gd name="T10" fmla="*/ 136 w 301"/>
              <a:gd name="T11" fmla="*/ 2 h 392"/>
              <a:gd name="T12" fmla="*/ 129 w 301"/>
              <a:gd name="T13" fmla="*/ 11 h 392"/>
              <a:gd name="T14" fmla="*/ 114 w 301"/>
              <a:gd name="T15" fmla="*/ 20 h 392"/>
              <a:gd name="T16" fmla="*/ 99 w 301"/>
              <a:gd name="T17" fmla="*/ 25 h 392"/>
              <a:gd name="T18" fmla="*/ 90 w 301"/>
              <a:gd name="T19" fmla="*/ 24 h 392"/>
              <a:gd name="T20" fmla="*/ 77 w 301"/>
              <a:gd name="T21" fmla="*/ 30 h 392"/>
              <a:gd name="T22" fmla="*/ 62 w 301"/>
              <a:gd name="T23" fmla="*/ 37 h 392"/>
              <a:gd name="T24" fmla="*/ 49 w 301"/>
              <a:gd name="T25" fmla="*/ 47 h 392"/>
              <a:gd name="T26" fmla="*/ 50 w 301"/>
              <a:gd name="T27" fmla="*/ 62 h 392"/>
              <a:gd name="T28" fmla="*/ 45 w 301"/>
              <a:gd name="T29" fmla="*/ 69 h 392"/>
              <a:gd name="T30" fmla="*/ 39 w 301"/>
              <a:gd name="T31" fmla="*/ 81 h 392"/>
              <a:gd name="T32" fmla="*/ 35 w 301"/>
              <a:gd name="T33" fmla="*/ 102 h 392"/>
              <a:gd name="T34" fmla="*/ 24 w 301"/>
              <a:gd name="T35" fmla="*/ 117 h 392"/>
              <a:gd name="T36" fmla="*/ 13 w 301"/>
              <a:gd name="T37" fmla="*/ 129 h 392"/>
              <a:gd name="T38" fmla="*/ 5 w 301"/>
              <a:gd name="T39" fmla="*/ 142 h 392"/>
              <a:gd name="T40" fmla="*/ 2 w 301"/>
              <a:gd name="T41" fmla="*/ 157 h 392"/>
              <a:gd name="T42" fmla="*/ 2 w 301"/>
              <a:gd name="T43" fmla="*/ 173 h 392"/>
              <a:gd name="T44" fmla="*/ 6 w 301"/>
              <a:gd name="T45" fmla="*/ 189 h 392"/>
              <a:gd name="T46" fmla="*/ 11 w 301"/>
              <a:gd name="T47" fmla="*/ 206 h 392"/>
              <a:gd name="T48" fmla="*/ 11 w 301"/>
              <a:gd name="T49" fmla="*/ 220 h 392"/>
              <a:gd name="T50" fmla="*/ 5 w 301"/>
              <a:gd name="T51" fmla="*/ 235 h 392"/>
              <a:gd name="T52" fmla="*/ 0 w 301"/>
              <a:gd name="T53" fmla="*/ 252 h 392"/>
              <a:gd name="T54" fmla="*/ 8 w 301"/>
              <a:gd name="T55" fmla="*/ 266 h 392"/>
              <a:gd name="T56" fmla="*/ 17 w 301"/>
              <a:gd name="T57" fmla="*/ 275 h 392"/>
              <a:gd name="T58" fmla="*/ 21 w 301"/>
              <a:gd name="T59" fmla="*/ 289 h 392"/>
              <a:gd name="T60" fmla="*/ 19 w 301"/>
              <a:gd name="T61" fmla="*/ 309 h 392"/>
              <a:gd name="T62" fmla="*/ 34 w 301"/>
              <a:gd name="T63" fmla="*/ 326 h 392"/>
              <a:gd name="T64" fmla="*/ 48 w 301"/>
              <a:gd name="T65" fmla="*/ 337 h 392"/>
              <a:gd name="T66" fmla="*/ 62 w 301"/>
              <a:gd name="T67" fmla="*/ 346 h 392"/>
              <a:gd name="T68" fmla="*/ 78 w 301"/>
              <a:gd name="T69" fmla="*/ 359 h 392"/>
              <a:gd name="T70" fmla="*/ 96 w 301"/>
              <a:gd name="T71" fmla="*/ 361 h 392"/>
              <a:gd name="T72" fmla="*/ 110 w 301"/>
              <a:gd name="T73" fmla="*/ 369 h 392"/>
              <a:gd name="T74" fmla="*/ 116 w 301"/>
              <a:gd name="T75" fmla="*/ 387 h 392"/>
              <a:gd name="T76" fmla="*/ 139 w 301"/>
              <a:gd name="T77" fmla="*/ 390 h 392"/>
              <a:gd name="T78" fmla="*/ 168 w 301"/>
              <a:gd name="T79" fmla="*/ 386 h 392"/>
              <a:gd name="T80" fmla="*/ 195 w 301"/>
              <a:gd name="T81" fmla="*/ 381 h 392"/>
              <a:gd name="T82" fmla="*/ 202 w 301"/>
              <a:gd name="T83" fmla="*/ 387 h 392"/>
              <a:gd name="T84" fmla="*/ 211 w 301"/>
              <a:gd name="T85" fmla="*/ 373 h 392"/>
              <a:gd name="T86" fmla="*/ 226 w 301"/>
              <a:gd name="T87" fmla="*/ 360 h 392"/>
              <a:gd name="T88" fmla="*/ 250 w 301"/>
              <a:gd name="T89" fmla="*/ 352 h 392"/>
              <a:gd name="T90" fmla="*/ 264 w 301"/>
              <a:gd name="T91" fmla="*/ 322 h 392"/>
              <a:gd name="T92" fmla="*/ 275 w 301"/>
              <a:gd name="T93" fmla="*/ 293 h 392"/>
              <a:gd name="T94" fmla="*/ 283 w 301"/>
              <a:gd name="T95" fmla="*/ 270 h 392"/>
              <a:gd name="T96" fmla="*/ 283 w 301"/>
              <a:gd name="T97" fmla="*/ 259 h 392"/>
              <a:gd name="T98" fmla="*/ 291 w 301"/>
              <a:gd name="T99" fmla="*/ 241 h 392"/>
              <a:gd name="T100" fmla="*/ 298 w 301"/>
              <a:gd name="T101" fmla="*/ 220 h 392"/>
              <a:gd name="T102" fmla="*/ 299 w 301"/>
              <a:gd name="T103" fmla="*/ 197 h 392"/>
              <a:gd name="T104" fmla="*/ 299 w 301"/>
              <a:gd name="T105" fmla="*/ 151 h 392"/>
              <a:gd name="T106" fmla="*/ 291 w 301"/>
              <a:gd name="T107" fmla="*/ 128 h 392"/>
              <a:gd name="T108" fmla="*/ 280 w 301"/>
              <a:gd name="T109" fmla="*/ 121 h 392"/>
              <a:gd name="T110" fmla="*/ 279 w 301"/>
              <a:gd name="T111" fmla="*/ 115 h 392"/>
              <a:gd name="T112" fmla="*/ 272 w 301"/>
              <a:gd name="T113" fmla="*/ 99 h 392"/>
              <a:gd name="T114" fmla="*/ 267 w 301"/>
              <a:gd name="T115" fmla="*/ 82 h 392"/>
              <a:gd name="T116" fmla="*/ 264 w 301"/>
              <a:gd name="T117" fmla="*/ 67 h 392"/>
              <a:gd name="T118" fmla="*/ 252 w 301"/>
              <a:gd name="T119" fmla="*/ 66 h 392"/>
              <a:gd name="T120" fmla="*/ 244 w 301"/>
              <a:gd name="T121" fmla="*/ 54 h 392"/>
              <a:gd name="T122" fmla="*/ 241 w 301"/>
              <a:gd name="T123" fmla="*/ 36 h 392"/>
              <a:gd name="T124" fmla="*/ 236 w 301"/>
              <a:gd name="T125" fmla="*/ 27 h 39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01"/>
              <a:gd name="T190" fmla="*/ 0 h 392"/>
              <a:gd name="T191" fmla="*/ 301 w 301"/>
              <a:gd name="T192" fmla="*/ 392 h 39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01" h="392">
                <a:moveTo>
                  <a:pt x="235" y="27"/>
                </a:moveTo>
                <a:lnTo>
                  <a:pt x="233" y="28"/>
                </a:lnTo>
                <a:lnTo>
                  <a:pt x="231" y="29"/>
                </a:lnTo>
                <a:lnTo>
                  <a:pt x="229" y="30"/>
                </a:lnTo>
                <a:lnTo>
                  <a:pt x="228" y="31"/>
                </a:lnTo>
                <a:lnTo>
                  <a:pt x="225" y="31"/>
                </a:lnTo>
                <a:lnTo>
                  <a:pt x="223" y="31"/>
                </a:lnTo>
                <a:lnTo>
                  <a:pt x="221" y="30"/>
                </a:lnTo>
                <a:lnTo>
                  <a:pt x="216" y="27"/>
                </a:lnTo>
                <a:lnTo>
                  <a:pt x="210" y="24"/>
                </a:lnTo>
                <a:lnTo>
                  <a:pt x="205" y="21"/>
                </a:lnTo>
                <a:lnTo>
                  <a:pt x="199" y="17"/>
                </a:lnTo>
                <a:lnTo>
                  <a:pt x="193" y="13"/>
                </a:lnTo>
                <a:lnTo>
                  <a:pt x="188" y="10"/>
                </a:lnTo>
                <a:lnTo>
                  <a:pt x="182" y="7"/>
                </a:lnTo>
                <a:lnTo>
                  <a:pt x="179" y="6"/>
                </a:lnTo>
                <a:lnTo>
                  <a:pt x="177" y="5"/>
                </a:lnTo>
                <a:lnTo>
                  <a:pt x="174" y="4"/>
                </a:lnTo>
                <a:lnTo>
                  <a:pt x="171" y="3"/>
                </a:lnTo>
                <a:lnTo>
                  <a:pt x="168" y="2"/>
                </a:lnTo>
                <a:lnTo>
                  <a:pt x="165" y="2"/>
                </a:lnTo>
                <a:lnTo>
                  <a:pt x="162" y="1"/>
                </a:lnTo>
                <a:lnTo>
                  <a:pt x="159" y="1"/>
                </a:lnTo>
                <a:lnTo>
                  <a:pt x="155" y="0"/>
                </a:lnTo>
                <a:lnTo>
                  <a:pt x="152" y="0"/>
                </a:lnTo>
                <a:lnTo>
                  <a:pt x="148" y="0"/>
                </a:lnTo>
                <a:lnTo>
                  <a:pt x="145" y="0"/>
                </a:lnTo>
                <a:lnTo>
                  <a:pt x="141" y="0"/>
                </a:lnTo>
                <a:lnTo>
                  <a:pt x="138" y="1"/>
                </a:lnTo>
                <a:lnTo>
                  <a:pt x="136" y="2"/>
                </a:lnTo>
                <a:lnTo>
                  <a:pt x="135" y="4"/>
                </a:lnTo>
                <a:lnTo>
                  <a:pt x="133" y="6"/>
                </a:lnTo>
                <a:lnTo>
                  <a:pt x="132" y="7"/>
                </a:lnTo>
                <a:lnTo>
                  <a:pt x="130" y="10"/>
                </a:lnTo>
                <a:lnTo>
                  <a:pt x="129" y="11"/>
                </a:lnTo>
                <a:lnTo>
                  <a:pt x="127" y="13"/>
                </a:lnTo>
                <a:lnTo>
                  <a:pt x="124" y="15"/>
                </a:lnTo>
                <a:lnTo>
                  <a:pt x="120" y="17"/>
                </a:lnTo>
                <a:lnTo>
                  <a:pt x="117" y="18"/>
                </a:lnTo>
                <a:lnTo>
                  <a:pt x="114" y="20"/>
                </a:lnTo>
                <a:lnTo>
                  <a:pt x="110" y="22"/>
                </a:lnTo>
                <a:lnTo>
                  <a:pt x="106" y="23"/>
                </a:lnTo>
                <a:lnTo>
                  <a:pt x="103" y="24"/>
                </a:lnTo>
                <a:lnTo>
                  <a:pt x="101" y="25"/>
                </a:lnTo>
                <a:lnTo>
                  <a:pt x="99" y="25"/>
                </a:lnTo>
                <a:lnTo>
                  <a:pt x="97" y="24"/>
                </a:lnTo>
                <a:lnTo>
                  <a:pt x="95" y="24"/>
                </a:lnTo>
                <a:lnTo>
                  <a:pt x="93" y="24"/>
                </a:lnTo>
                <a:lnTo>
                  <a:pt x="91" y="24"/>
                </a:lnTo>
                <a:lnTo>
                  <a:pt x="90" y="24"/>
                </a:lnTo>
                <a:lnTo>
                  <a:pt x="87" y="25"/>
                </a:lnTo>
                <a:lnTo>
                  <a:pt x="84" y="26"/>
                </a:lnTo>
                <a:lnTo>
                  <a:pt x="82" y="27"/>
                </a:lnTo>
                <a:lnTo>
                  <a:pt x="79" y="29"/>
                </a:lnTo>
                <a:lnTo>
                  <a:pt x="77" y="30"/>
                </a:lnTo>
                <a:lnTo>
                  <a:pt x="75" y="32"/>
                </a:lnTo>
                <a:lnTo>
                  <a:pt x="72" y="33"/>
                </a:lnTo>
                <a:lnTo>
                  <a:pt x="69" y="34"/>
                </a:lnTo>
                <a:lnTo>
                  <a:pt x="65" y="35"/>
                </a:lnTo>
                <a:lnTo>
                  <a:pt x="62" y="37"/>
                </a:lnTo>
                <a:lnTo>
                  <a:pt x="58" y="38"/>
                </a:lnTo>
                <a:lnTo>
                  <a:pt x="55" y="39"/>
                </a:lnTo>
                <a:lnTo>
                  <a:pt x="52" y="42"/>
                </a:lnTo>
                <a:lnTo>
                  <a:pt x="50" y="44"/>
                </a:lnTo>
                <a:lnTo>
                  <a:pt x="49" y="47"/>
                </a:lnTo>
                <a:lnTo>
                  <a:pt x="49" y="50"/>
                </a:lnTo>
                <a:lnTo>
                  <a:pt x="49" y="52"/>
                </a:lnTo>
                <a:lnTo>
                  <a:pt x="50" y="55"/>
                </a:lnTo>
                <a:lnTo>
                  <a:pt x="50" y="59"/>
                </a:lnTo>
                <a:lnTo>
                  <a:pt x="50" y="62"/>
                </a:lnTo>
                <a:lnTo>
                  <a:pt x="50" y="65"/>
                </a:lnTo>
                <a:lnTo>
                  <a:pt x="49" y="66"/>
                </a:lnTo>
                <a:lnTo>
                  <a:pt x="48" y="67"/>
                </a:lnTo>
                <a:lnTo>
                  <a:pt x="47" y="68"/>
                </a:lnTo>
                <a:lnTo>
                  <a:pt x="45" y="69"/>
                </a:lnTo>
                <a:lnTo>
                  <a:pt x="44" y="70"/>
                </a:lnTo>
                <a:lnTo>
                  <a:pt x="42" y="72"/>
                </a:lnTo>
                <a:lnTo>
                  <a:pt x="41" y="73"/>
                </a:lnTo>
                <a:lnTo>
                  <a:pt x="40" y="77"/>
                </a:lnTo>
                <a:lnTo>
                  <a:pt x="39" y="81"/>
                </a:lnTo>
                <a:lnTo>
                  <a:pt x="38" y="85"/>
                </a:lnTo>
                <a:lnTo>
                  <a:pt x="38" y="90"/>
                </a:lnTo>
                <a:lnTo>
                  <a:pt x="37" y="94"/>
                </a:lnTo>
                <a:lnTo>
                  <a:pt x="36" y="98"/>
                </a:lnTo>
                <a:lnTo>
                  <a:pt x="35" y="102"/>
                </a:lnTo>
                <a:lnTo>
                  <a:pt x="33" y="105"/>
                </a:lnTo>
                <a:lnTo>
                  <a:pt x="31" y="108"/>
                </a:lnTo>
                <a:lnTo>
                  <a:pt x="29" y="111"/>
                </a:lnTo>
                <a:lnTo>
                  <a:pt x="26" y="114"/>
                </a:lnTo>
                <a:lnTo>
                  <a:pt x="24" y="117"/>
                </a:lnTo>
                <a:lnTo>
                  <a:pt x="21" y="119"/>
                </a:lnTo>
                <a:lnTo>
                  <a:pt x="19" y="122"/>
                </a:lnTo>
                <a:lnTo>
                  <a:pt x="17" y="125"/>
                </a:lnTo>
                <a:lnTo>
                  <a:pt x="15" y="127"/>
                </a:lnTo>
                <a:lnTo>
                  <a:pt x="13" y="129"/>
                </a:lnTo>
                <a:lnTo>
                  <a:pt x="11" y="131"/>
                </a:lnTo>
                <a:lnTo>
                  <a:pt x="9" y="134"/>
                </a:lnTo>
                <a:lnTo>
                  <a:pt x="8" y="136"/>
                </a:lnTo>
                <a:lnTo>
                  <a:pt x="6" y="139"/>
                </a:lnTo>
                <a:lnTo>
                  <a:pt x="5" y="142"/>
                </a:lnTo>
                <a:lnTo>
                  <a:pt x="4" y="145"/>
                </a:lnTo>
                <a:lnTo>
                  <a:pt x="3" y="147"/>
                </a:lnTo>
                <a:lnTo>
                  <a:pt x="3" y="151"/>
                </a:lnTo>
                <a:lnTo>
                  <a:pt x="2" y="153"/>
                </a:lnTo>
                <a:lnTo>
                  <a:pt x="2" y="157"/>
                </a:lnTo>
                <a:lnTo>
                  <a:pt x="1" y="159"/>
                </a:lnTo>
                <a:lnTo>
                  <a:pt x="1" y="163"/>
                </a:lnTo>
                <a:lnTo>
                  <a:pt x="1" y="166"/>
                </a:lnTo>
                <a:lnTo>
                  <a:pt x="2" y="169"/>
                </a:lnTo>
                <a:lnTo>
                  <a:pt x="2" y="173"/>
                </a:lnTo>
                <a:lnTo>
                  <a:pt x="3" y="176"/>
                </a:lnTo>
                <a:lnTo>
                  <a:pt x="3" y="179"/>
                </a:lnTo>
                <a:lnTo>
                  <a:pt x="4" y="183"/>
                </a:lnTo>
                <a:lnTo>
                  <a:pt x="4" y="186"/>
                </a:lnTo>
                <a:lnTo>
                  <a:pt x="6" y="189"/>
                </a:lnTo>
                <a:lnTo>
                  <a:pt x="7" y="192"/>
                </a:lnTo>
                <a:lnTo>
                  <a:pt x="8" y="196"/>
                </a:lnTo>
                <a:lnTo>
                  <a:pt x="9" y="199"/>
                </a:lnTo>
                <a:lnTo>
                  <a:pt x="10" y="202"/>
                </a:lnTo>
                <a:lnTo>
                  <a:pt x="11" y="206"/>
                </a:lnTo>
                <a:lnTo>
                  <a:pt x="11" y="208"/>
                </a:lnTo>
                <a:lnTo>
                  <a:pt x="11" y="211"/>
                </a:lnTo>
                <a:lnTo>
                  <a:pt x="11" y="214"/>
                </a:lnTo>
                <a:lnTo>
                  <a:pt x="11" y="217"/>
                </a:lnTo>
                <a:lnTo>
                  <a:pt x="11" y="220"/>
                </a:lnTo>
                <a:lnTo>
                  <a:pt x="11" y="223"/>
                </a:lnTo>
                <a:lnTo>
                  <a:pt x="11" y="226"/>
                </a:lnTo>
                <a:lnTo>
                  <a:pt x="9" y="229"/>
                </a:lnTo>
                <a:lnTo>
                  <a:pt x="7" y="232"/>
                </a:lnTo>
                <a:lnTo>
                  <a:pt x="5" y="235"/>
                </a:lnTo>
                <a:lnTo>
                  <a:pt x="3" y="239"/>
                </a:lnTo>
                <a:lnTo>
                  <a:pt x="1" y="242"/>
                </a:lnTo>
                <a:lnTo>
                  <a:pt x="0" y="245"/>
                </a:lnTo>
                <a:lnTo>
                  <a:pt x="0" y="249"/>
                </a:lnTo>
                <a:lnTo>
                  <a:pt x="0" y="252"/>
                </a:lnTo>
                <a:lnTo>
                  <a:pt x="1" y="255"/>
                </a:lnTo>
                <a:lnTo>
                  <a:pt x="2" y="258"/>
                </a:lnTo>
                <a:lnTo>
                  <a:pt x="4" y="261"/>
                </a:lnTo>
                <a:lnTo>
                  <a:pt x="6" y="264"/>
                </a:lnTo>
                <a:lnTo>
                  <a:pt x="8" y="266"/>
                </a:lnTo>
                <a:lnTo>
                  <a:pt x="11" y="269"/>
                </a:lnTo>
                <a:lnTo>
                  <a:pt x="12" y="271"/>
                </a:lnTo>
                <a:lnTo>
                  <a:pt x="14" y="272"/>
                </a:lnTo>
                <a:lnTo>
                  <a:pt x="16" y="273"/>
                </a:lnTo>
                <a:lnTo>
                  <a:pt x="17" y="275"/>
                </a:lnTo>
                <a:lnTo>
                  <a:pt x="19" y="276"/>
                </a:lnTo>
                <a:lnTo>
                  <a:pt x="21" y="278"/>
                </a:lnTo>
                <a:lnTo>
                  <a:pt x="21" y="280"/>
                </a:lnTo>
                <a:lnTo>
                  <a:pt x="22" y="284"/>
                </a:lnTo>
                <a:lnTo>
                  <a:pt x="21" y="289"/>
                </a:lnTo>
                <a:lnTo>
                  <a:pt x="20" y="293"/>
                </a:lnTo>
                <a:lnTo>
                  <a:pt x="19" y="297"/>
                </a:lnTo>
                <a:lnTo>
                  <a:pt x="19" y="301"/>
                </a:lnTo>
                <a:lnTo>
                  <a:pt x="18" y="305"/>
                </a:lnTo>
                <a:lnTo>
                  <a:pt x="19" y="309"/>
                </a:lnTo>
                <a:lnTo>
                  <a:pt x="21" y="314"/>
                </a:lnTo>
                <a:lnTo>
                  <a:pt x="24" y="317"/>
                </a:lnTo>
                <a:lnTo>
                  <a:pt x="27" y="321"/>
                </a:lnTo>
                <a:lnTo>
                  <a:pt x="30" y="324"/>
                </a:lnTo>
                <a:lnTo>
                  <a:pt x="34" y="326"/>
                </a:lnTo>
                <a:lnTo>
                  <a:pt x="38" y="329"/>
                </a:lnTo>
                <a:lnTo>
                  <a:pt x="41" y="332"/>
                </a:lnTo>
                <a:lnTo>
                  <a:pt x="44" y="334"/>
                </a:lnTo>
                <a:lnTo>
                  <a:pt x="46" y="336"/>
                </a:lnTo>
                <a:lnTo>
                  <a:pt x="48" y="337"/>
                </a:lnTo>
                <a:lnTo>
                  <a:pt x="51" y="339"/>
                </a:lnTo>
                <a:lnTo>
                  <a:pt x="54" y="340"/>
                </a:lnTo>
                <a:lnTo>
                  <a:pt x="56" y="342"/>
                </a:lnTo>
                <a:lnTo>
                  <a:pt x="59" y="344"/>
                </a:lnTo>
                <a:lnTo>
                  <a:pt x="62" y="346"/>
                </a:lnTo>
                <a:lnTo>
                  <a:pt x="65" y="349"/>
                </a:lnTo>
                <a:lnTo>
                  <a:pt x="68" y="352"/>
                </a:lnTo>
                <a:lnTo>
                  <a:pt x="71" y="354"/>
                </a:lnTo>
                <a:lnTo>
                  <a:pt x="74" y="357"/>
                </a:lnTo>
                <a:lnTo>
                  <a:pt x="78" y="359"/>
                </a:lnTo>
                <a:lnTo>
                  <a:pt x="81" y="361"/>
                </a:lnTo>
                <a:lnTo>
                  <a:pt x="84" y="362"/>
                </a:lnTo>
                <a:lnTo>
                  <a:pt x="88" y="362"/>
                </a:lnTo>
                <a:lnTo>
                  <a:pt x="92" y="362"/>
                </a:lnTo>
                <a:lnTo>
                  <a:pt x="96" y="361"/>
                </a:lnTo>
                <a:lnTo>
                  <a:pt x="100" y="361"/>
                </a:lnTo>
                <a:lnTo>
                  <a:pt x="104" y="362"/>
                </a:lnTo>
                <a:lnTo>
                  <a:pt x="107" y="364"/>
                </a:lnTo>
                <a:lnTo>
                  <a:pt x="109" y="366"/>
                </a:lnTo>
                <a:lnTo>
                  <a:pt x="110" y="369"/>
                </a:lnTo>
                <a:lnTo>
                  <a:pt x="111" y="374"/>
                </a:lnTo>
                <a:lnTo>
                  <a:pt x="112" y="378"/>
                </a:lnTo>
                <a:lnTo>
                  <a:pt x="113" y="381"/>
                </a:lnTo>
                <a:lnTo>
                  <a:pt x="114" y="385"/>
                </a:lnTo>
                <a:lnTo>
                  <a:pt x="116" y="387"/>
                </a:lnTo>
                <a:lnTo>
                  <a:pt x="120" y="389"/>
                </a:lnTo>
                <a:lnTo>
                  <a:pt x="125" y="390"/>
                </a:lnTo>
                <a:lnTo>
                  <a:pt x="130" y="391"/>
                </a:lnTo>
                <a:lnTo>
                  <a:pt x="135" y="391"/>
                </a:lnTo>
                <a:lnTo>
                  <a:pt x="139" y="390"/>
                </a:lnTo>
                <a:lnTo>
                  <a:pt x="144" y="390"/>
                </a:lnTo>
                <a:lnTo>
                  <a:pt x="149" y="390"/>
                </a:lnTo>
                <a:lnTo>
                  <a:pt x="155" y="389"/>
                </a:lnTo>
                <a:lnTo>
                  <a:pt x="162" y="388"/>
                </a:lnTo>
                <a:lnTo>
                  <a:pt x="168" y="386"/>
                </a:lnTo>
                <a:lnTo>
                  <a:pt x="174" y="385"/>
                </a:lnTo>
                <a:lnTo>
                  <a:pt x="180" y="383"/>
                </a:lnTo>
                <a:lnTo>
                  <a:pt x="187" y="382"/>
                </a:lnTo>
                <a:lnTo>
                  <a:pt x="193" y="381"/>
                </a:lnTo>
                <a:lnTo>
                  <a:pt x="195" y="381"/>
                </a:lnTo>
                <a:lnTo>
                  <a:pt x="196" y="383"/>
                </a:lnTo>
                <a:lnTo>
                  <a:pt x="198" y="384"/>
                </a:lnTo>
                <a:lnTo>
                  <a:pt x="200" y="385"/>
                </a:lnTo>
                <a:lnTo>
                  <a:pt x="201" y="387"/>
                </a:lnTo>
                <a:lnTo>
                  <a:pt x="202" y="387"/>
                </a:lnTo>
                <a:lnTo>
                  <a:pt x="204" y="387"/>
                </a:lnTo>
                <a:lnTo>
                  <a:pt x="207" y="384"/>
                </a:lnTo>
                <a:lnTo>
                  <a:pt x="208" y="381"/>
                </a:lnTo>
                <a:lnTo>
                  <a:pt x="210" y="377"/>
                </a:lnTo>
                <a:lnTo>
                  <a:pt x="211" y="373"/>
                </a:lnTo>
                <a:lnTo>
                  <a:pt x="213" y="370"/>
                </a:lnTo>
                <a:lnTo>
                  <a:pt x="215" y="366"/>
                </a:lnTo>
                <a:lnTo>
                  <a:pt x="217" y="364"/>
                </a:lnTo>
                <a:lnTo>
                  <a:pt x="222" y="361"/>
                </a:lnTo>
                <a:lnTo>
                  <a:pt x="226" y="360"/>
                </a:lnTo>
                <a:lnTo>
                  <a:pt x="232" y="359"/>
                </a:lnTo>
                <a:lnTo>
                  <a:pt x="237" y="358"/>
                </a:lnTo>
                <a:lnTo>
                  <a:pt x="241" y="357"/>
                </a:lnTo>
                <a:lnTo>
                  <a:pt x="246" y="356"/>
                </a:lnTo>
                <a:lnTo>
                  <a:pt x="250" y="352"/>
                </a:lnTo>
                <a:lnTo>
                  <a:pt x="254" y="347"/>
                </a:lnTo>
                <a:lnTo>
                  <a:pt x="257" y="342"/>
                </a:lnTo>
                <a:lnTo>
                  <a:pt x="259" y="336"/>
                </a:lnTo>
                <a:lnTo>
                  <a:pt x="262" y="329"/>
                </a:lnTo>
                <a:lnTo>
                  <a:pt x="264" y="322"/>
                </a:lnTo>
                <a:lnTo>
                  <a:pt x="265" y="315"/>
                </a:lnTo>
                <a:lnTo>
                  <a:pt x="268" y="309"/>
                </a:lnTo>
                <a:lnTo>
                  <a:pt x="270" y="304"/>
                </a:lnTo>
                <a:lnTo>
                  <a:pt x="272" y="298"/>
                </a:lnTo>
                <a:lnTo>
                  <a:pt x="275" y="293"/>
                </a:lnTo>
                <a:lnTo>
                  <a:pt x="277" y="288"/>
                </a:lnTo>
                <a:lnTo>
                  <a:pt x="279" y="283"/>
                </a:lnTo>
                <a:lnTo>
                  <a:pt x="282" y="277"/>
                </a:lnTo>
                <a:lnTo>
                  <a:pt x="283" y="272"/>
                </a:lnTo>
                <a:lnTo>
                  <a:pt x="283" y="270"/>
                </a:lnTo>
                <a:lnTo>
                  <a:pt x="283" y="268"/>
                </a:lnTo>
                <a:lnTo>
                  <a:pt x="283" y="266"/>
                </a:lnTo>
                <a:lnTo>
                  <a:pt x="283" y="263"/>
                </a:lnTo>
                <a:lnTo>
                  <a:pt x="283" y="261"/>
                </a:lnTo>
                <a:lnTo>
                  <a:pt x="283" y="259"/>
                </a:lnTo>
                <a:lnTo>
                  <a:pt x="283" y="257"/>
                </a:lnTo>
                <a:lnTo>
                  <a:pt x="285" y="253"/>
                </a:lnTo>
                <a:lnTo>
                  <a:pt x="287" y="249"/>
                </a:lnTo>
                <a:lnTo>
                  <a:pt x="289" y="245"/>
                </a:lnTo>
                <a:lnTo>
                  <a:pt x="291" y="241"/>
                </a:lnTo>
                <a:lnTo>
                  <a:pt x="293" y="237"/>
                </a:lnTo>
                <a:lnTo>
                  <a:pt x="295" y="233"/>
                </a:lnTo>
                <a:lnTo>
                  <a:pt x="296" y="228"/>
                </a:lnTo>
                <a:lnTo>
                  <a:pt x="298" y="224"/>
                </a:lnTo>
                <a:lnTo>
                  <a:pt x="298" y="220"/>
                </a:lnTo>
                <a:lnTo>
                  <a:pt x="298" y="215"/>
                </a:lnTo>
                <a:lnTo>
                  <a:pt x="299" y="211"/>
                </a:lnTo>
                <a:lnTo>
                  <a:pt x="299" y="206"/>
                </a:lnTo>
                <a:lnTo>
                  <a:pt x="299" y="201"/>
                </a:lnTo>
                <a:lnTo>
                  <a:pt x="299" y="197"/>
                </a:lnTo>
                <a:lnTo>
                  <a:pt x="299" y="188"/>
                </a:lnTo>
                <a:lnTo>
                  <a:pt x="299" y="179"/>
                </a:lnTo>
                <a:lnTo>
                  <a:pt x="299" y="169"/>
                </a:lnTo>
                <a:lnTo>
                  <a:pt x="300" y="160"/>
                </a:lnTo>
                <a:lnTo>
                  <a:pt x="299" y="151"/>
                </a:lnTo>
                <a:lnTo>
                  <a:pt x="298" y="142"/>
                </a:lnTo>
                <a:lnTo>
                  <a:pt x="296" y="134"/>
                </a:lnTo>
                <a:lnTo>
                  <a:pt x="295" y="131"/>
                </a:lnTo>
                <a:lnTo>
                  <a:pt x="293" y="129"/>
                </a:lnTo>
                <a:lnTo>
                  <a:pt x="291" y="128"/>
                </a:lnTo>
                <a:lnTo>
                  <a:pt x="288" y="126"/>
                </a:lnTo>
                <a:lnTo>
                  <a:pt x="286" y="125"/>
                </a:lnTo>
                <a:lnTo>
                  <a:pt x="283" y="124"/>
                </a:lnTo>
                <a:lnTo>
                  <a:pt x="281" y="122"/>
                </a:lnTo>
                <a:lnTo>
                  <a:pt x="280" y="121"/>
                </a:lnTo>
                <a:lnTo>
                  <a:pt x="280" y="120"/>
                </a:lnTo>
                <a:lnTo>
                  <a:pt x="280" y="119"/>
                </a:lnTo>
                <a:lnTo>
                  <a:pt x="280" y="117"/>
                </a:lnTo>
                <a:lnTo>
                  <a:pt x="280" y="116"/>
                </a:lnTo>
                <a:lnTo>
                  <a:pt x="279" y="115"/>
                </a:lnTo>
                <a:lnTo>
                  <a:pt x="279" y="113"/>
                </a:lnTo>
                <a:lnTo>
                  <a:pt x="277" y="110"/>
                </a:lnTo>
                <a:lnTo>
                  <a:pt x="276" y="106"/>
                </a:lnTo>
                <a:lnTo>
                  <a:pt x="274" y="102"/>
                </a:lnTo>
                <a:lnTo>
                  <a:pt x="272" y="99"/>
                </a:lnTo>
                <a:lnTo>
                  <a:pt x="271" y="95"/>
                </a:lnTo>
                <a:lnTo>
                  <a:pt x="269" y="91"/>
                </a:lnTo>
                <a:lnTo>
                  <a:pt x="268" y="88"/>
                </a:lnTo>
                <a:lnTo>
                  <a:pt x="267" y="85"/>
                </a:lnTo>
                <a:lnTo>
                  <a:pt x="267" y="82"/>
                </a:lnTo>
                <a:lnTo>
                  <a:pt x="267" y="78"/>
                </a:lnTo>
                <a:lnTo>
                  <a:pt x="266" y="75"/>
                </a:lnTo>
                <a:lnTo>
                  <a:pt x="266" y="72"/>
                </a:lnTo>
                <a:lnTo>
                  <a:pt x="265" y="70"/>
                </a:lnTo>
                <a:lnTo>
                  <a:pt x="264" y="67"/>
                </a:lnTo>
                <a:lnTo>
                  <a:pt x="262" y="66"/>
                </a:lnTo>
                <a:lnTo>
                  <a:pt x="259" y="66"/>
                </a:lnTo>
                <a:lnTo>
                  <a:pt x="257" y="66"/>
                </a:lnTo>
                <a:lnTo>
                  <a:pt x="254" y="66"/>
                </a:lnTo>
                <a:lnTo>
                  <a:pt x="252" y="66"/>
                </a:lnTo>
                <a:lnTo>
                  <a:pt x="250" y="66"/>
                </a:lnTo>
                <a:lnTo>
                  <a:pt x="248" y="65"/>
                </a:lnTo>
                <a:lnTo>
                  <a:pt x="246" y="61"/>
                </a:lnTo>
                <a:lnTo>
                  <a:pt x="245" y="58"/>
                </a:lnTo>
                <a:lnTo>
                  <a:pt x="244" y="54"/>
                </a:lnTo>
                <a:lnTo>
                  <a:pt x="244" y="50"/>
                </a:lnTo>
                <a:lnTo>
                  <a:pt x="243" y="46"/>
                </a:lnTo>
                <a:lnTo>
                  <a:pt x="242" y="42"/>
                </a:lnTo>
                <a:lnTo>
                  <a:pt x="241" y="39"/>
                </a:lnTo>
                <a:lnTo>
                  <a:pt x="241" y="36"/>
                </a:lnTo>
                <a:lnTo>
                  <a:pt x="240" y="34"/>
                </a:lnTo>
                <a:lnTo>
                  <a:pt x="239" y="31"/>
                </a:lnTo>
                <a:lnTo>
                  <a:pt x="238" y="29"/>
                </a:lnTo>
                <a:lnTo>
                  <a:pt x="237" y="27"/>
                </a:lnTo>
                <a:lnTo>
                  <a:pt x="236" y="27"/>
                </a:lnTo>
                <a:lnTo>
                  <a:pt x="235" y="27"/>
                </a:lnTo>
              </a:path>
            </a:pathLst>
          </a:custGeom>
          <a:solidFill>
            <a:srgbClr val="C0C0C0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84" name="Line 202"/>
          <p:cNvSpPr>
            <a:spLocks noChangeShapeType="1"/>
          </p:cNvSpPr>
          <p:nvPr/>
        </p:nvSpPr>
        <p:spPr bwMode="auto">
          <a:xfrm>
            <a:off x="82550" y="1954213"/>
            <a:ext cx="8932863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" name="Line 203"/>
          <p:cNvSpPr>
            <a:spLocks noChangeShapeType="1"/>
          </p:cNvSpPr>
          <p:nvPr/>
        </p:nvSpPr>
        <p:spPr bwMode="auto">
          <a:xfrm>
            <a:off x="69850" y="1528763"/>
            <a:ext cx="894556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6" name="Text Box 204"/>
          <p:cNvSpPr txBox="1">
            <a:spLocks noChangeArrowheads="1"/>
          </p:cNvSpPr>
          <p:nvPr/>
        </p:nvSpPr>
        <p:spPr bwMode="auto">
          <a:xfrm>
            <a:off x="5202238" y="1538288"/>
            <a:ext cx="12747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Plains Mesoclimate</a:t>
            </a:r>
          </a:p>
        </p:txBody>
      </p:sp>
      <p:sp>
        <p:nvSpPr>
          <p:cNvPr id="1087" name="Text Box 205"/>
          <p:cNvSpPr txBox="1">
            <a:spLocks noChangeArrowheads="1"/>
          </p:cNvSpPr>
          <p:nvPr/>
        </p:nvSpPr>
        <p:spPr bwMode="auto">
          <a:xfrm>
            <a:off x="1257300" y="1538288"/>
            <a:ext cx="14493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Mountain Mesoclimate</a:t>
            </a:r>
          </a:p>
        </p:txBody>
      </p:sp>
      <p:sp>
        <p:nvSpPr>
          <p:cNvPr id="1088" name="Line 207"/>
          <p:cNvSpPr>
            <a:spLocks noChangeShapeType="1"/>
          </p:cNvSpPr>
          <p:nvPr/>
        </p:nvSpPr>
        <p:spPr bwMode="auto">
          <a:xfrm>
            <a:off x="8623300" y="5143500"/>
            <a:ext cx="419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9" name="Text Box 208"/>
          <p:cNvSpPr txBox="1">
            <a:spLocks noChangeArrowheads="1"/>
          </p:cNvSpPr>
          <p:nvPr/>
        </p:nvSpPr>
        <p:spPr bwMode="auto">
          <a:xfrm>
            <a:off x="8375650" y="2076450"/>
            <a:ext cx="61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Fallow</a:t>
            </a:r>
          </a:p>
          <a:p>
            <a:pPr algn="ctr"/>
            <a:r>
              <a:rPr lang="en-US" sz="1000"/>
              <a:t>Field</a:t>
            </a:r>
          </a:p>
        </p:txBody>
      </p:sp>
      <p:sp>
        <p:nvSpPr>
          <p:cNvPr id="1090" name="Line 209"/>
          <p:cNvSpPr>
            <a:spLocks noChangeShapeType="1"/>
          </p:cNvSpPr>
          <p:nvPr/>
        </p:nvSpPr>
        <p:spPr bwMode="auto">
          <a:xfrm flipV="1">
            <a:off x="8372475" y="1952625"/>
            <a:ext cx="0" cy="254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1" name="Text Box 210"/>
          <p:cNvSpPr txBox="1">
            <a:spLocks noChangeArrowheads="1"/>
          </p:cNvSpPr>
          <p:nvPr/>
        </p:nvSpPr>
        <p:spPr bwMode="auto">
          <a:xfrm>
            <a:off x="166688" y="6446838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6.13</a:t>
            </a:r>
          </a:p>
        </p:txBody>
      </p:sp>
      <p:sp>
        <p:nvSpPr>
          <p:cNvPr id="1092" name="Line 211"/>
          <p:cNvSpPr>
            <a:spLocks noChangeShapeType="1"/>
          </p:cNvSpPr>
          <p:nvPr/>
        </p:nvSpPr>
        <p:spPr bwMode="auto">
          <a:xfrm flipH="1" flipV="1">
            <a:off x="1203325" y="1960563"/>
            <a:ext cx="3175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3" name="Text Box 212"/>
          <p:cNvSpPr txBox="1">
            <a:spLocks noChangeArrowheads="1"/>
          </p:cNvSpPr>
          <p:nvPr/>
        </p:nvSpPr>
        <p:spPr bwMode="auto">
          <a:xfrm>
            <a:off x="338138" y="2209800"/>
            <a:ext cx="688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000"/>
              <a:t>Ridgetop</a:t>
            </a:r>
          </a:p>
        </p:txBody>
      </p:sp>
      <p:grpSp>
        <p:nvGrpSpPr>
          <p:cNvPr id="1094" name="Group 213"/>
          <p:cNvGrpSpPr>
            <a:grpSpLocks noChangeAspect="1"/>
          </p:cNvGrpSpPr>
          <p:nvPr/>
        </p:nvGrpSpPr>
        <p:grpSpPr bwMode="auto">
          <a:xfrm>
            <a:off x="1230313" y="2938463"/>
            <a:ext cx="228600" cy="334962"/>
            <a:chOff x="3341" y="2314"/>
            <a:chExt cx="379" cy="555"/>
          </a:xfrm>
        </p:grpSpPr>
        <p:sp>
          <p:nvSpPr>
            <p:cNvPr id="1096" name="Line 214"/>
            <p:cNvSpPr>
              <a:spLocks noChangeAspect="1" noChangeShapeType="1"/>
            </p:cNvSpPr>
            <p:nvPr/>
          </p:nvSpPr>
          <p:spPr bwMode="auto">
            <a:xfrm>
              <a:off x="3540" y="2725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7" name="Freeform 215"/>
            <p:cNvSpPr>
              <a:spLocks noChangeAspect="1"/>
            </p:cNvSpPr>
            <p:nvPr/>
          </p:nvSpPr>
          <p:spPr bwMode="auto">
            <a:xfrm>
              <a:off x="3341" y="2314"/>
              <a:ext cx="379" cy="441"/>
            </a:xfrm>
            <a:custGeom>
              <a:avLst/>
              <a:gdLst>
                <a:gd name="T0" fmla="*/ 184 w 379"/>
                <a:gd name="T1" fmla="*/ 7 h 441"/>
                <a:gd name="T2" fmla="*/ 172 w 379"/>
                <a:gd name="T3" fmla="*/ 16 h 441"/>
                <a:gd name="T4" fmla="*/ 160 w 379"/>
                <a:gd name="T5" fmla="*/ 63 h 441"/>
                <a:gd name="T6" fmla="*/ 140 w 379"/>
                <a:gd name="T7" fmla="*/ 60 h 441"/>
                <a:gd name="T8" fmla="*/ 126 w 379"/>
                <a:gd name="T9" fmla="*/ 52 h 441"/>
                <a:gd name="T10" fmla="*/ 138 w 379"/>
                <a:gd name="T11" fmla="*/ 81 h 441"/>
                <a:gd name="T12" fmla="*/ 141 w 379"/>
                <a:gd name="T13" fmla="*/ 113 h 441"/>
                <a:gd name="T14" fmla="*/ 119 w 379"/>
                <a:gd name="T15" fmla="*/ 120 h 441"/>
                <a:gd name="T16" fmla="*/ 123 w 379"/>
                <a:gd name="T17" fmla="*/ 147 h 441"/>
                <a:gd name="T18" fmla="*/ 107 w 379"/>
                <a:gd name="T19" fmla="*/ 166 h 441"/>
                <a:gd name="T20" fmla="*/ 93 w 379"/>
                <a:gd name="T21" fmla="*/ 186 h 441"/>
                <a:gd name="T22" fmla="*/ 101 w 379"/>
                <a:gd name="T23" fmla="*/ 210 h 441"/>
                <a:gd name="T24" fmla="*/ 85 w 379"/>
                <a:gd name="T25" fmla="*/ 214 h 441"/>
                <a:gd name="T26" fmla="*/ 53 w 379"/>
                <a:gd name="T27" fmla="*/ 196 h 441"/>
                <a:gd name="T28" fmla="*/ 21 w 379"/>
                <a:gd name="T29" fmla="*/ 206 h 441"/>
                <a:gd name="T30" fmla="*/ 56 w 379"/>
                <a:gd name="T31" fmla="*/ 226 h 441"/>
                <a:gd name="T32" fmla="*/ 87 w 379"/>
                <a:gd name="T33" fmla="*/ 266 h 441"/>
                <a:gd name="T34" fmla="*/ 97 w 379"/>
                <a:gd name="T35" fmla="*/ 286 h 441"/>
                <a:gd name="T36" fmla="*/ 51 w 379"/>
                <a:gd name="T37" fmla="*/ 280 h 441"/>
                <a:gd name="T38" fmla="*/ 10 w 379"/>
                <a:gd name="T39" fmla="*/ 264 h 441"/>
                <a:gd name="T40" fmla="*/ 6 w 379"/>
                <a:gd name="T41" fmla="*/ 295 h 441"/>
                <a:gd name="T42" fmla="*/ 39 w 379"/>
                <a:gd name="T43" fmla="*/ 320 h 441"/>
                <a:gd name="T44" fmla="*/ 74 w 379"/>
                <a:gd name="T45" fmla="*/ 345 h 441"/>
                <a:gd name="T46" fmla="*/ 63 w 379"/>
                <a:gd name="T47" fmla="*/ 365 h 441"/>
                <a:gd name="T48" fmla="*/ 34 w 379"/>
                <a:gd name="T49" fmla="*/ 377 h 441"/>
                <a:gd name="T50" fmla="*/ 25 w 379"/>
                <a:gd name="T51" fmla="*/ 401 h 441"/>
                <a:gd name="T52" fmla="*/ 83 w 379"/>
                <a:gd name="T53" fmla="*/ 418 h 441"/>
                <a:gd name="T54" fmla="*/ 134 w 379"/>
                <a:gd name="T55" fmla="*/ 429 h 441"/>
                <a:gd name="T56" fmla="*/ 197 w 379"/>
                <a:gd name="T57" fmla="*/ 438 h 441"/>
                <a:gd name="T58" fmla="*/ 235 w 379"/>
                <a:gd name="T59" fmla="*/ 428 h 441"/>
                <a:gd name="T60" fmla="*/ 276 w 379"/>
                <a:gd name="T61" fmla="*/ 429 h 441"/>
                <a:gd name="T62" fmla="*/ 317 w 379"/>
                <a:gd name="T63" fmla="*/ 411 h 441"/>
                <a:gd name="T64" fmla="*/ 364 w 379"/>
                <a:gd name="T65" fmla="*/ 377 h 441"/>
                <a:gd name="T66" fmla="*/ 374 w 379"/>
                <a:gd name="T67" fmla="*/ 357 h 441"/>
                <a:gd name="T68" fmla="*/ 350 w 379"/>
                <a:gd name="T69" fmla="*/ 330 h 441"/>
                <a:gd name="T70" fmla="*/ 302 w 379"/>
                <a:gd name="T71" fmla="*/ 333 h 441"/>
                <a:gd name="T72" fmla="*/ 286 w 379"/>
                <a:gd name="T73" fmla="*/ 317 h 441"/>
                <a:gd name="T74" fmla="*/ 319 w 379"/>
                <a:gd name="T75" fmla="*/ 293 h 441"/>
                <a:gd name="T76" fmla="*/ 323 w 379"/>
                <a:gd name="T77" fmla="*/ 264 h 441"/>
                <a:gd name="T78" fmla="*/ 296 w 379"/>
                <a:gd name="T79" fmla="*/ 269 h 441"/>
                <a:gd name="T80" fmla="*/ 283 w 379"/>
                <a:gd name="T81" fmla="*/ 259 h 441"/>
                <a:gd name="T82" fmla="*/ 296 w 379"/>
                <a:gd name="T83" fmla="*/ 235 h 441"/>
                <a:gd name="T84" fmla="*/ 292 w 379"/>
                <a:gd name="T85" fmla="*/ 194 h 441"/>
                <a:gd name="T86" fmla="*/ 280 w 379"/>
                <a:gd name="T87" fmla="*/ 189 h 441"/>
                <a:gd name="T88" fmla="*/ 274 w 379"/>
                <a:gd name="T89" fmla="*/ 207 h 441"/>
                <a:gd name="T90" fmla="*/ 256 w 379"/>
                <a:gd name="T91" fmla="*/ 207 h 441"/>
                <a:gd name="T92" fmla="*/ 246 w 379"/>
                <a:gd name="T93" fmla="*/ 195 h 441"/>
                <a:gd name="T94" fmla="*/ 258 w 379"/>
                <a:gd name="T95" fmla="*/ 163 h 441"/>
                <a:gd name="T96" fmla="*/ 264 w 379"/>
                <a:gd name="T97" fmla="*/ 129 h 441"/>
                <a:gd name="T98" fmla="*/ 238 w 379"/>
                <a:gd name="T99" fmla="*/ 123 h 441"/>
                <a:gd name="T100" fmla="*/ 220 w 379"/>
                <a:gd name="T101" fmla="*/ 115 h 441"/>
                <a:gd name="T102" fmla="*/ 216 w 379"/>
                <a:gd name="T103" fmla="*/ 95 h 441"/>
                <a:gd name="T104" fmla="*/ 208 w 379"/>
                <a:gd name="T105" fmla="*/ 63 h 44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9"/>
                <a:gd name="T160" fmla="*/ 0 h 441"/>
                <a:gd name="T161" fmla="*/ 379 w 379"/>
                <a:gd name="T162" fmla="*/ 441 h 44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9" h="441">
                  <a:moveTo>
                    <a:pt x="202" y="48"/>
                  </a:moveTo>
                  <a:lnTo>
                    <a:pt x="197" y="39"/>
                  </a:lnTo>
                  <a:lnTo>
                    <a:pt x="193" y="30"/>
                  </a:lnTo>
                  <a:lnTo>
                    <a:pt x="189" y="20"/>
                  </a:lnTo>
                  <a:lnTo>
                    <a:pt x="185" y="11"/>
                  </a:lnTo>
                  <a:lnTo>
                    <a:pt x="184" y="7"/>
                  </a:lnTo>
                  <a:lnTo>
                    <a:pt x="184" y="3"/>
                  </a:lnTo>
                  <a:lnTo>
                    <a:pt x="183" y="0"/>
                  </a:lnTo>
                  <a:lnTo>
                    <a:pt x="182" y="0"/>
                  </a:lnTo>
                  <a:lnTo>
                    <a:pt x="177" y="4"/>
                  </a:lnTo>
                  <a:lnTo>
                    <a:pt x="174" y="10"/>
                  </a:lnTo>
                  <a:lnTo>
                    <a:pt x="172" y="16"/>
                  </a:lnTo>
                  <a:lnTo>
                    <a:pt x="170" y="22"/>
                  </a:lnTo>
                  <a:lnTo>
                    <a:pt x="168" y="32"/>
                  </a:lnTo>
                  <a:lnTo>
                    <a:pt x="166" y="41"/>
                  </a:lnTo>
                  <a:lnTo>
                    <a:pt x="164" y="51"/>
                  </a:lnTo>
                  <a:lnTo>
                    <a:pt x="161" y="60"/>
                  </a:lnTo>
                  <a:lnTo>
                    <a:pt x="160" y="63"/>
                  </a:lnTo>
                  <a:lnTo>
                    <a:pt x="158" y="66"/>
                  </a:lnTo>
                  <a:lnTo>
                    <a:pt x="156" y="68"/>
                  </a:lnTo>
                  <a:lnTo>
                    <a:pt x="153" y="68"/>
                  </a:lnTo>
                  <a:lnTo>
                    <a:pt x="148" y="67"/>
                  </a:lnTo>
                  <a:lnTo>
                    <a:pt x="144" y="64"/>
                  </a:lnTo>
                  <a:lnTo>
                    <a:pt x="140" y="60"/>
                  </a:lnTo>
                  <a:lnTo>
                    <a:pt x="136" y="57"/>
                  </a:lnTo>
                  <a:lnTo>
                    <a:pt x="133" y="55"/>
                  </a:lnTo>
                  <a:lnTo>
                    <a:pt x="132" y="53"/>
                  </a:lnTo>
                  <a:lnTo>
                    <a:pt x="129" y="51"/>
                  </a:lnTo>
                  <a:lnTo>
                    <a:pt x="127" y="51"/>
                  </a:lnTo>
                  <a:lnTo>
                    <a:pt x="126" y="52"/>
                  </a:lnTo>
                  <a:lnTo>
                    <a:pt x="126" y="55"/>
                  </a:lnTo>
                  <a:lnTo>
                    <a:pt x="126" y="57"/>
                  </a:lnTo>
                  <a:lnTo>
                    <a:pt x="127" y="60"/>
                  </a:lnTo>
                  <a:lnTo>
                    <a:pt x="130" y="67"/>
                  </a:lnTo>
                  <a:lnTo>
                    <a:pt x="135" y="74"/>
                  </a:lnTo>
                  <a:lnTo>
                    <a:pt x="138" y="81"/>
                  </a:lnTo>
                  <a:lnTo>
                    <a:pt x="141" y="88"/>
                  </a:lnTo>
                  <a:lnTo>
                    <a:pt x="142" y="94"/>
                  </a:lnTo>
                  <a:lnTo>
                    <a:pt x="143" y="100"/>
                  </a:lnTo>
                  <a:lnTo>
                    <a:pt x="142" y="106"/>
                  </a:lnTo>
                  <a:lnTo>
                    <a:pt x="141" y="112"/>
                  </a:lnTo>
                  <a:lnTo>
                    <a:pt x="141" y="113"/>
                  </a:lnTo>
                  <a:lnTo>
                    <a:pt x="139" y="115"/>
                  </a:lnTo>
                  <a:lnTo>
                    <a:pt x="137" y="116"/>
                  </a:lnTo>
                  <a:lnTo>
                    <a:pt x="136" y="117"/>
                  </a:lnTo>
                  <a:lnTo>
                    <a:pt x="130" y="119"/>
                  </a:lnTo>
                  <a:lnTo>
                    <a:pt x="124" y="119"/>
                  </a:lnTo>
                  <a:lnTo>
                    <a:pt x="119" y="120"/>
                  </a:lnTo>
                  <a:lnTo>
                    <a:pt x="116" y="123"/>
                  </a:lnTo>
                  <a:lnTo>
                    <a:pt x="116" y="127"/>
                  </a:lnTo>
                  <a:lnTo>
                    <a:pt x="119" y="131"/>
                  </a:lnTo>
                  <a:lnTo>
                    <a:pt x="122" y="136"/>
                  </a:lnTo>
                  <a:lnTo>
                    <a:pt x="124" y="140"/>
                  </a:lnTo>
                  <a:lnTo>
                    <a:pt x="123" y="147"/>
                  </a:lnTo>
                  <a:lnTo>
                    <a:pt x="122" y="154"/>
                  </a:lnTo>
                  <a:lnTo>
                    <a:pt x="119" y="160"/>
                  </a:lnTo>
                  <a:lnTo>
                    <a:pt x="116" y="166"/>
                  </a:lnTo>
                  <a:lnTo>
                    <a:pt x="113" y="167"/>
                  </a:lnTo>
                  <a:lnTo>
                    <a:pt x="110" y="167"/>
                  </a:lnTo>
                  <a:lnTo>
                    <a:pt x="107" y="166"/>
                  </a:lnTo>
                  <a:lnTo>
                    <a:pt x="104" y="166"/>
                  </a:lnTo>
                  <a:lnTo>
                    <a:pt x="100" y="169"/>
                  </a:lnTo>
                  <a:lnTo>
                    <a:pt x="97" y="172"/>
                  </a:lnTo>
                  <a:lnTo>
                    <a:pt x="94" y="176"/>
                  </a:lnTo>
                  <a:lnTo>
                    <a:pt x="92" y="181"/>
                  </a:lnTo>
                  <a:lnTo>
                    <a:pt x="93" y="186"/>
                  </a:lnTo>
                  <a:lnTo>
                    <a:pt x="94" y="192"/>
                  </a:lnTo>
                  <a:lnTo>
                    <a:pt x="96" y="198"/>
                  </a:lnTo>
                  <a:lnTo>
                    <a:pt x="98" y="204"/>
                  </a:lnTo>
                  <a:lnTo>
                    <a:pt x="99" y="206"/>
                  </a:lnTo>
                  <a:lnTo>
                    <a:pt x="101" y="208"/>
                  </a:lnTo>
                  <a:lnTo>
                    <a:pt x="101" y="210"/>
                  </a:lnTo>
                  <a:lnTo>
                    <a:pt x="101" y="212"/>
                  </a:lnTo>
                  <a:lnTo>
                    <a:pt x="99" y="214"/>
                  </a:lnTo>
                  <a:lnTo>
                    <a:pt x="96" y="215"/>
                  </a:lnTo>
                  <a:lnTo>
                    <a:pt x="93" y="216"/>
                  </a:lnTo>
                  <a:lnTo>
                    <a:pt x="90" y="215"/>
                  </a:lnTo>
                  <a:lnTo>
                    <a:pt x="85" y="214"/>
                  </a:lnTo>
                  <a:lnTo>
                    <a:pt x="81" y="211"/>
                  </a:lnTo>
                  <a:lnTo>
                    <a:pt x="77" y="209"/>
                  </a:lnTo>
                  <a:lnTo>
                    <a:pt x="72" y="206"/>
                  </a:lnTo>
                  <a:lnTo>
                    <a:pt x="66" y="203"/>
                  </a:lnTo>
                  <a:lnTo>
                    <a:pt x="60" y="200"/>
                  </a:lnTo>
                  <a:lnTo>
                    <a:pt x="53" y="196"/>
                  </a:lnTo>
                  <a:lnTo>
                    <a:pt x="47" y="195"/>
                  </a:lnTo>
                  <a:lnTo>
                    <a:pt x="39" y="195"/>
                  </a:lnTo>
                  <a:lnTo>
                    <a:pt x="32" y="196"/>
                  </a:lnTo>
                  <a:lnTo>
                    <a:pt x="25" y="199"/>
                  </a:lnTo>
                  <a:lnTo>
                    <a:pt x="21" y="204"/>
                  </a:lnTo>
                  <a:lnTo>
                    <a:pt x="21" y="206"/>
                  </a:lnTo>
                  <a:lnTo>
                    <a:pt x="26" y="207"/>
                  </a:lnTo>
                  <a:lnTo>
                    <a:pt x="33" y="208"/>
                  </a:lnTo>
                  <a:lnTo>
                    <a:pt x="38" y="209"/>
                  </a:lnTo>
                  <a:lnTo>
                    <a:pt x="44" y="214"/>
                  </a:lnTo>
                  <a:lnTo>
                    <a:pt x="50" y="220"/>
                  </a:lnTo>
                  <a:lnTo>
                    <a:pt x="56" y="226"/>
                  </a:lnTo>
                  <a:lnTo>
                    <a:pt x="61" y="232"/>
                  </a:lnTo>
                  <a:lnTo>
                    <a:pt x="66" y="239"/>
                  </a:lnTo>
                  <a:lnTo>
                    <a:pt x="71" y="247"/>
                  </a:lnTo>
                  <a:lnTo>
                    <a:pt x="75" y="254"/>
                  </a:lnTo>
                  <a:lnTo>
                    <a:pt x="81" y="261"/>
                  </a:lnTo>
                  <a:lnTo>
                    <a:pt x="87" y="266"/>
                  </a:lnTo>
                  <a:lnTo>
                    <a:pt x="93" y="269"/>
                  </a:lnTo>
                  <a:lnTo>
                    <a:pt x="100" y="273"/>
                  </a:lnTo>
                  <a:lnTo>
                    <a:pt x="104" y="278"/>
                  </a:lnTo>
                  <a:lnTo>
                    <a:pt x="104" y="281"/>
                  </a:lnTo>
                  <a:lnTo>
                    <a:pt x="101" y="284"/>
                  </a:lnTo>
                  <a:lnTo>
                    <a:pt x="97" y="286"/>
                  </a:lnTo>
                  <a:lnTo>
                    <a:pt x="92" y="287"/>
                  </a:lnTo>
                  <a:lnTo>
                    <a:pt x="84" y="287"/>
                  </a:lnTo>
                  <a:lnTo>
                    <a:pt x="75" y="285"/>
                  </a:lnTo>
                  <a:lnTo>
                    <a:pt x="67" y="283"/>
                  </a:lnTo>
                  <a:lnTo>
                    <a:pt x="58" y="281"/>
                  </a:lnTo>
                  <a:lnTo>
                    <a:pt x="51" y="280"/>
                  </a:lnTo>
                  <a:lnTo>
                    <a:pt x="43" y="279"/>
                  </a:lnTo>
                  <a:lnTo>
                    <a:pt x="36" y="277"/>
                  </a:lnTo>
                  <a:lnTo>
                    <a:pt x="29" y="275"/>
                  </a:lnTo>
                  <a:lnTo>
                    <a:pt x="22" y="272"/>
                  </a:lnTo>
                  <a:lnTo>
                    <a:pt x="16" y="267"/>
                  </a:lnTo>
                  <a:lnTo>
                    <a:pt x="10" y="264"/>
                  </a:lnTo>
                  <a:lnTo>
                    <a:pt x="3" y="264"/>
                  </a:lnTo>
                  <a:lnTo>
                    <a:pt x="0" y="269"/>
                  </a:lnTo>
                  <a:lnTo>
                    <a:pt x="0" y="275"/>
                  </a:lnTo>
                  <a:lnTo>
                    <a:pt x="1" y="283"/>
                  </a:lnTo>
                  <a:lnTo>
                    <a:pt x="3" y="290"/>
                  </a:lnTo>
                  <a:lnTo>
                    <a:pt x="6" y="295"/>
                  </a:lnTo>
                  <a:lnTo>
                    <a:pt x="9" y="299"/>
                  </a:lnTo>
                  <a:lnTo>
                    <a:pt x="13" y="303"/>
                  </a:lnTo>
                  <a:lnTo>
                    <a:pt x="18" y="307"/>
                  </a:lnTo>
                  <a:lnTo>
                    <a:pt x="25" y="312"/>
                  </a:lnTo>
                  <a:lnTo>
                    <a:pt x="32" y="316"/>
                  </a:lnTo>
                  <a:lnTo>
                    <a:pt x="39" y="320"/>
                  </a:lnTo>
                  <a:lnTo>
                    <a:pt x="47" y="324"/>
                  </a:lnTo>
                  <a:lnTo>
                    <a:pt x="53" y="328"/>
                  </a:lnTo>
                  <a:lnTo>
                    <a:pt x="60" y="332"/>
                  </a:lnTo>
                  <a:lnTo>
                    <a:pt x="67" y="337"/>
                  </a:lnTo>
                  <a:lnTo>
                    <a:pt x="72" y="342"/>
                  </a:lnTo>
                  <a:lnTo>
                    <a:pt x="74" y="345"/>
                  </a:lnTo>
                  <a:lnTo>
                    <a:pt x="76" y="349"/>
                  </a:lnTo>
                  <a:lnTo>
                    <a:pt x="76" y="353"/>
                  </a:lnTo>
                  <a:lnTo>
                    <a:pt x="75" y="356"/>
                  </a:lnTo>
                  <a:lnTo>
                    <a:pt x="72" y="360"/>
                  </a:lnTo>
                  <a:lnTo>
                    <a:pt x="68" y="363"/>
                  </a:lnTo>
                  <a:lnTo>
                    <a:pt x="63" y="365"/>
                  </a:lnTo>
                  <a:lnTo>
                    <a:pt x="58" y="368"/>
                  </a:lnTo>
                  <a:lnTo>
                    <a:pt x="53" y="370"/>
                  </a:lnTo>
                  <a:lnTo>
                    <a:pt x="48" y="372"/>
                  </a:lnTo>
                  <a:lnTo>
                    <a:pt x="43" y="374"/>
                  </a:lnTo>
                  <a:lnTo>
                    <a:pt x="38" y="376"/>
                  </a:lnTo>
                  <a:lnTo>
                    <a:pt x="34" y="377"/>
                  </a:lnTo>
                  <a:lnTo>
                    <a:pt x="29" y="378"/>
                  </a:lnTo>
                  <a:lnTo>
                    <a:pt x="26" y="379"/>
                  </a:lnTo>
                  <a:lnTo>
                    <a:pt x="23" y="382"/>
                  </a:lnTo>
                  <a:lnTo>
                    <a:pt x="22" y="388"/>
                  </a:lnTo>
                  <a:lnTo>
                    <a:pt x="23" y="395"/>
                  </a:lnTo>
                  <a:lnTo>
                    <a:pt x="25" y="401"/>
                  </a:lnTo>
                  <a:lnTo>
                    <a:pt x="29" y="405"/>
                  </a:lnTo>
                  <a:lnTo>
                    <a:pt x="41" y="409"/>
                  </a:lnTo>
                  <a:lnTo>
                    <a:pt x="53" y="410"/>
                  </a:lnTo>
                  <a:lnTo>
                    <a:pt x="66" y="411"/>
                  </a:lnTo>
                  <a:lnTo>
                    <a:pt x="78" y="414"/>
                  </a:lnTo>
                  <a:lnTo>
                    <a:pt x="83" y="418"/>
                  </a:lnTo>
                  <a:lnTo>
                    <a:pt x="86" y="424"/>
                  </a:lnTo>
                  <a:lnTo>
                    <a:pt x="90" y="430"/>
                  </a:lnTo>
                  <a:lnTo>
                    <a:pt x="95" y="434"/>
                  </a:lnTo>
                  <a:lnTo>
                    <a:pt x="108" y="434"/>
                  </a:lnTo>
                  <a:lnTo>
                    <a:pt x="121" y="432"/>
                  </a:lnTo>
                  <a:lnTo>
                    <a:pt x="134" y="429"/>
                  </a:lnTo>
                  <a:lnTo>
                    <a:pt x="147" y="428"/>
                  </a:lnTo>
                  <a:lnTo>
                    <a:pt x="158" y="429"/>
                  </a:lnTo>
                  <a:lnTo>
                    <a:pt x="169" y="432"/>
                  </a:lnTo>
                  <a:lnTo>
                    <a:pt x="179" y="434"/>
                  </a:lnTo>
                  <a:lnTo>
                    <a:pt x="190" y="437"/>
                  </a:lnTo>
                  <a:lnTo>
                    <a:pt x="197" y="438"/>
                  </a:lnTo>
                  <a:lnTo>
                    <a:pt x="203" y="439"/>
                  </a:lnTo>
                  <a:lnTo>
                    <a:pt x="210" y="440"/>
                  </a:lnTo>
                  <a:lnTo>
                    <a:pt x="216" y="440"/>
                  </a:lnTo>
                  <a:lnTo>
                    <a:pt x="223" y="437"/>
                  </a:lnTo>
                  <a:lnTo>
                    <a:pt x="229" y="432"/>
                  </a:lnTo>
                  <a:lnTo>
                    <a:pt x="235" y="428"/>
                  </a:lnTo>
                  <a:lnTo>
                    <a:pt x="242" y="425"/>
                  </a:lnTo>
                  <a:lnTo>
                    <a:pt x="248" y="426"/>
                  </a:lnTo>
                  <a:lnTo>
                    <a:pt x="255" y="428"/>
                  </a:lnTo>
                  <a:lnTo>
                    <a:pt x="261" y="430"/>
                  </a:lnTo>
                  <a:lnTo>
                    <a:pt x="268" y="431"/>
                  </a:lnTo>
                  <a:lnTo>
                    <a:pt x="276" y="429"/>
                  </a:lnTo>
                  <a:lnTo>
                    <a:pt x="284" y="425"/>
                  </a:lnTo>
                  <a:lnTo>
                    <a:pt x="292" y="421"/>
                  </a:lnTo>
                  <a:lnTo>
                    <a:pt x="300" y="416"/>
                  </a:lnTo>
                  <a:lnTo>
                    <a:pt x="305" y="414"/>
                  </a:lnTo>
                  <a:lnTo>
                    <a:pt x="311" y="413"/>
                  </a:lnTo>
                  <a:lnTo>
                    <a:pt x="317" y="411"/>
                  </a:lnTo>
                  <a:lnTo>
                    <a:pt x="322" y="408"/>
                  </a:lnTo>
                  <a:lnTo>
                    <a:pt x="332" y="401"/>
                  </a:lnTo>
                  <a:lnTo>
                    <a:pt x="341" y="394"/>
                  </a:lnTo>
                  <a:lnTo>
                    <a:pt x="351" y="386"/>
                  </a:lnTo>
                  <a:lnTo>
                    <a:pt x="360" y="379"/>
                  </a:lnTo>
                  <a:lnTo>
                    <a:pt x="364" y="377"/>
                  </a:lnTo>
                  <a:lnTo>
                    <a:pt x="369" y="374"/>
                  </a:lnTo>
                  <a:lnTo>
                    <a:pt x="374" y="372"/>
                  </a:lnTo>
                  <a:lnTo>
                    <a:pt x="378" y="368"/>
                  </a:lnTo>
                  <a:lnTo>
                    <a:pt x="378" y="364"/>
                  </a:lnTo>
                  <a:lnTo>
                    <a:pt x="376" y="360"/>
                  </a:lnTo>
                  <a:lnTo>
                    <a:pt x="374" y="357"/>
                  </a:lnTo>
                  <a:lnTo>
                    <a:pt x="371" y="353"/>
                  </a:lnTo>
                  <a:lnTo>
                    <a:pt x="369" y="348"/>
                  </a:lnTo>
                  <a:lnTo>
                    <a:pt x="367" y="342"/>
                  </a:lnTo>
                  <a:lnTo>
                    <a:pt x="364" y="337"/>
                  </a:lnTo>
                  <a:lnTo>
                    <a:pt x="360" y="333"/>
                  </a:lnTo>
                  <a:lnTo>
                    <a:pt x="350" y="330"/>
                  </a:lnTo>
                  <a:lnTo>
                    <a:pt x="340" y="328"/>
                  </a:lnTo>
                  <a:lnTo>
                    <a:pt x="330" y="327"/>
                  </a:lnTo>
                  <a:lnTo>
                    <a:pt x="320" y="327"/>
                  </a:lnTo>
                  <a:lnTo>
                    <a:pt x="314" y="328"/>
                  </a:lnTo>
                  <a:lnTo>
                    <a:pt x="308" y="331"/>
                  </a:lnTo>
                  <a:lnTo>
                    <a:pt x="302" y="333"/>
                  </a:lnTo>
                  <a:lnTo>
                    <a:pt x="297" y="333"/>
                  </a:lnTo>
                  <a:lnTo>
                    <a:pt x="291" y="332"/>
                  </a:lnTo>
                  <a:lnTo>
                    <a:pt x="286" y="329"/>
                  </a:lnTo>
                  <a:lnTo>
                    <a:pt x="283" y="326"/>
                  </a:lnTo>
                  <a:lnTo>
                    <a:pt x="282" y="322"/>
                  </a:lnTo>
                  <a:lnTo>
                    <a:pt x="286" y="317"/>
                  </a:lnTo>
                  <a:lnTo>
                    <a:pt x="292" y="315"/>
                  </a:lnTo>
                  <a:lnTo>
                    <a:pt x="299" y="313"/>
                  </a:lnTo>
                  <a:lnTo>
                    <a:pt x="305" y="310"/>
                  </a:lnTo>
                  <a:lnTo>
                    <a:pt x="310" y="305"/>
                  </a:lnTo>
                  <a:lnTo>
                    <a:pt x="315" y="299"/>
                  </a:lnTo>
                  <a:lnTo>
                    <a:pt x="319" y="293"/>
                  </a:lnTo>
                  <a:lnTo>
                    <a:pt x="322" y="287"/>
                  </a:lnTo>
                  <a:lnTo>
                    <a:pt x="325" y="282"/>
                  </a:lnTo>
                  <a:lnTo>
                    <a:pt x="326" y="277"/>
                  </a:lnTo>
                  <a:lnTo>
                    <a:pt x="327" y="272"/>
                  </a:lnTo>
                  <a:lnTo>
                    <a:pt x="325" y="267"/>
                  </a:lnTo>
                  <a:lnTo>
                    <a:pt x="323" y="264"/>
                  </a:lnTo>
                  <a:lnTo>
                    <a:pt x="319" y="262"/>
                  </a:lnTo>
                  <a:lnTo>
                    <a:pt x="315" y="261"/>
                  </a:lnTo>
                  <a:lnTo>
                    <a:pt x="311" y="261"/>
                  </a:lnTo>
                  <a:lnTo>
                    <a:pt x="306" y="263"/>
                  </a:lnTo>
                  <a:lnTo>
                    <a:pt x="301" y="266"/>
                  </a:lnTo>
                  <a:lnTo>
                    <a:pt x="296" y="269"/>
                  </a:lnTo>
                  <a:lnTo>
                    <a:pt x="291" y="270"/>
                  </a:lnTo>
                  <a:lnTo>
                    <a:pt x="288" y="269"/>
                  </a:lnTo>
                  <a:lnTo>
                    <a:pt x="285" y="267"/>
                  </a:lnTo>
                  <a:lnTo>
                    <a:pt x="283" y="264"/>
                  </a:lnTo>
                  <a:lnTo>
                    <a:pt x="282" y="261"/>
                  </a:lnTo>
                  <a:lnTo>
                    <a:pt x="283" y="259"/>
                  </a:lnTo>
                  <a:lnTo>
                    <a:pt x="286" y="257"/>
                  </a:lnTo>
                  <a:lnTo>
                    <a:pt x="289" y="255"/>
                  </a:lnTo>
                  <a:lnTo>
                    <a:pt x="291" y="253"/>
                  </a:lnTo>
                  <a:lnTo>
                    <a:pt x="293" y="247"/>
                  </a:lnTo>
                  <a:lnTo>
                    <a:pt x="295" y="241"/>
                  </a:lnTo>
                  <a:lnTo>
                    <a:pt x="296" y="235"/>
                  </a:lnTo>
                  <a:lnTo>
                    <a:pt x="297" y="229"/>
                  </a:lnTo>
                  <a:lnTo>
                    <a:pt x="297" y="221"/>
                  </a:lnTo>
                  <a:lnTo>
                    <a:pt x="296" y="214"/>
                  </a:lnTo>
                  <a:lnTo>
                    <a:pt x="295" y="205"/>
                  </a:lnTo>
                  <a:lnTo>
                    <a:pt x="294" y="198"/>
                  </a:lnTo>
                  <a:lnTo>
                    <a:pt x="292" y="194"/>
                  </a:lnTo>
                  <a:lnTo>
                    <a:pt x="289" y="189"/>
                  </a:lnTo>
                  <a:lnTo>
                    <a:pt x="286" y="186"/>
                  </a:lnTo>
                  <a:lnTo>
                    <a:pt x="282" y="183"/>
                  </a:lnTo>
                  <a:lnTo>
                    <a:pt x="281" y="184"/>
                  </a:lnTo>
                  <a:lnTo>
                    <a:pt x="280" y="186"/>
                  </a:lnTo>
                  <a:lnTo>
                    <a:pt x="280" y="189"/>
                  </a:lnTo>
                  <a:lnTo>
                    <a:pt x="279" y="192"/>
                  </a:lnTo>
                  <a:lnTo>
                    <a:pt x="279" y="195"/>
                  </a:lnTo>
                  <a:lnTo>
                    <a:pt x="278" y="198"/>
                  </a:lnTo>
                  <a:lnTo>
                    <a:pt x="278" y="201"/>
                  </a:lnTo>
                  <a:lnTo>
                    <a:pt x="276" y="204"/>
                  </a:lnTo>
                  <a:lnTo>
                    <a:pt x="274" y="207"/>
                  </a:lnTo>
                  <a:lnTo>
                    <a:pt x="272" y="211"/>
                  </a:lnTo>
                  <a:lnTo>
                    <a:pt x="269" y="214"/>
                  </a:lnTo>
                  <a:lnTo>
                    <a:pt x="265" y="215"/>
                  </a:lnTo>
                  <a:lnTo>
                    <a:pt x="261" y="214"/>
                  </a:lnTo>
                  <a:lnTo>
                    <a:pt x="259" y="211"/>
                  </a:lnTo>
                  <a:lnTo>
                    <a:pt x="256" y="207"/>
                  </a:lnTo>
                  <a:lnTo>
                    <a:pt x="253" y="204"/>
                  </a:lnTo>
                  <a:lnTo>
                    <a:pt x="251" y="202"/>
                  </a:lnTo>
                  <a:lnTo>
                    <a:pt x="248" y="201"/>
                  </a:lnTo>
                  <a:lnTo>
                    <a:pt x="246" y="200"/>
                  </a:lnTo>
                  <a:lnTo>
                    <a:pt x="245" y="198"/>
                  </a:lnTo>
                  <a:lnTo>
                    <a:pt x="246" y="195"/>
                  </a:lnTo>
                  <a:lnTo>
                    <a:pt x="249" y="194"/>
                  </a:lnTo>
                  <a:lnTo>
                    <a:pt x="252" y="192"/>
                  </a:lnTo>
                  <a:lnTo>
                    <a:pt x="253" y="189"/>
                  </a:lnTo>
                  <a:lnTo>
                    <a:pt x="256" y="181"/>
                  </a:lnTo>
                  <a:lnTo>
                    <a:pt x="257" y="172"/>
                  </a:lnTo>
                  <a:lnTo>
                    <a:pt x="258" y="163"/>
                  </a:lnTo>
                  <a:lnTo>
                    <a:pt x="259" y="155"/>
                  </a:lnTo>
                  <a:lnTo>
                    <a:pt x="261" y="149"/>
                  </a:lnTo>
                  <a:lnTo>
                    <a:pt x="263" y="143"/>
                  </a:lnTo>
                  <a:lnTo>
                    <a:pt x="265" y="137"/>
                  </a:lnTo>
                  <a:lnTo>
                    <a:pt x="265" y="132"/>
                  </a:lnTo>
                  <a:lnTo>
                    <a:pt x="264" y="129"/>
                  </a:lnTo>
                  <a:lnTo>
                    <a:pt x="261" y="126"/>
                  </a:lnTo>
                  <a:lnTo>
                    <a:pt x="257" y="124"/>
                  </a:lnTo>
                  <a:lnTo>
                    <a:pt x="253" y="123"/>
                  </a:lnTo>
                  <a:lnTo>
                    <a:pt x="248" y="122"/>
                  </a:lnTo>
                  <a:lnTo>
                    <a:pt x="243" y="123"/>
                  </a:lnTo>
                  <a:lnTo>
                    <a:pt x="238" y="123"/>
                  </a:lnTo>
                  <a:lnTo>
                    <a:pt x="233" y="123"/>
                  </a:lnTo>
                  <a:lnTo>
                    <a:pt x="230" y="122"/>
                  </a:lnTo>
                  <a:lnTo>
                    <a:pt x="227" y="121"/>
                  </a:lnTo>
                  <a:lnTo>
                    <a:pt x="224" y="119"/>
                  </a:lnTo>
                  <a:lnTo>
                    <a:pt x="222" y="117"/>
                  </a:lnTo>
                  <a:lnTo>
                    <a:pt x="220" y="115"/>
                  </a:lnTo>
                  <a:lnTo>
                    <a:pt x="218" y="112"/>
                  </a:lnTo>
                  <a:lnTo>
                    <a:pt x="217" y="109"/>
                  </a:lnTo>
                  <a:lnTo>
                    <a:pt x="216" y="106"/>
                  </a:lnTo>
                  <a:lnTo>
                    <a:pt x="216" y="102"/>
                  </a:lnTo>
                  <a:lnTo>
                    <a:pt x="216" y="99"/>
                  </a:lnTo>
                  <a:lnTo>
                    <a:pt x="216" y="95"/>
                  </a:lnTo>
                  <a:lnTo>
                    <a:pt x="216" y="91"/>
                  </a:lnTo>
                  <a:lnTo>
                    <a:pt x="215" y="86"/>
                  </a:lnTo>
                  <a:lnTo>
                    <a:pt x="214" y="80"/>
                  </a:lnTo>
                  <a:lnTo>
                    <a:pt x="212" y="74"/>
                  </a:lnTo>
                  <a:lnTo>
                    <a:pt x="210" y="68"/>
                  </a:lnTo>
                  <a:lnTo>
                    <a:pt x="208" y="63"/>
                  </a:lnTo>
                  <a:lnTo>
                    <a:pt x="206" y="58"/>
                  </a:lnTo>
                  <a:lnTo>
                    <a:pt x="204" y="53"/>
                  </a:lnTo>
                  <a:lnTo>
                    <a:pt x="202" y="48"/>
                  </a:lnTo>
                </a:path>
              </a:pathLst>
            </a:custGeom>
            <a:solidFill>
              <a:schemeClr val="bg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5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3"/>
          <p:cNvSpPr>
            <a:spLocks noChangeShapeType="1"/>
          </p:cNvSpPr>
          <p:nvPr/>
        </p:nvSpPr>
        <p:spPr bwMode="auto">
          <a:xfrm>
            <a:off x="593725" y="3816350"/>
            <a:ext cx="3225800" cy="31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 flipV="1">
            <a:off x="2209800" y="1752600"/>
            <a:ext cx="0" cy="2066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 flipV="1">
            <a:off x="2244725" y="2713038"/>
            <a:ext cx="1849438" cy="1058862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Arc 6"/>
          <p:cNvSpPr>
            <a:spLocks/>
          </p:cNvSpPr>
          <p:nvPr/>
        </p:nvSpPr>
        <p:spPr bwMode="auto">
          <a:xfrm rot="-1334819">
            <a:off x="2057400" y="2144713"/>
            <a:ext cx="1090613" cy="1143000"/>
          </a:xfrm>
          <a:custGeom>
            <a:avLst/>
            <a:gdLst>
              <a:gd name="T0" fmla="*/ 420997 w 21600"/>
              <a:gd name="T1" fmla="*/ 0 h 19926"/>
              <a:gd name="T2" fmla="*/ 1090613 w 21600"/>
              <a:gd name="T3" fmla="*/ 1135027 h 19926"/>
              <a:gd name="T4" fmla="*/ 0 w 21600"/>
              <a:gd name="T5" fmla="*/ 1143000 h 19926"/>
              <a:gd name="T6" fmla="*/ 0 60000 65536"/>
              <a:gd name="T7" fmla="*/ 0 60000 65536"/>
              <a:gd name="T8" fmla="*/ 0 60000 65536"/>
              <a:gd name="T9" fmla="*/ 0 w 21600"/>
              <a:gd name="T10" fmla="*/ 0 h 19926"/>
              <a:gd name="T11" fmla="*/ 21600 w 21600"/>
              <a:gd name="T12" fmla="*/ 19926 h 199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926" fill="none" extrusionOk="0">
                <a:moveTo>
                  <a:pt x="8337" y="0"/>
                </a:moveTo>
                <a:cubicBezTo>
                  <a:pt x="16324" y="3342"/>
                  <a:pt x="21543" y="11129"/>
                  <a:pt x="21599" y="19787"/>
                </a:cubicBezTo>
              </a:path>
              <a:path w="21600" h="19926" stroke="0" extrusionOk="0">
                <a:moveTo>
                  <a:pt x="8337" y="0"/>
                </a:moveTo>
                <a:cubicBezTo>
                  <a:pt x="16324" y="3342"/>
                  <a:pt x="21543" y="11129"/>
                  <a:pt x="21599" y="19787"/>
                </a:cubicBezTo>
                <a:lnTo>
                  <a:pt x="0" y="19926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3459163" y="3295650"/>
            <a:ext cx="1120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Altitude Angle</a:t>
            </a:r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787400" y="3884613"/>
            <a:ext cx="1476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Horizontal  Surface</a:t>
            </a:r>
          </a:p>
        </p:txBody>
      </p: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1112838" y="1889125"/>
            <a:ext cx="120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1200"/>
              <a:t> Perpendicular </a:t>
            </a:r>
          </a:p>
          <a:p>
            <a:pPr algn="ctr"/>
            <a:r>
              <a:rPr lang="en-US" sz="1200"/>
              <a:t>To Surface</a:t>
            </a:r>
          </a:p>
        </p:txBody>
      </p:sp>
      <p:sp>
        <p:nvSpPr>
          <p:cNvPr id="16393" name="Oval 10"/>
          <p:cNvSpPr>
            <a:spLocks noChangeArrowheads="1"/>
          </p:cNvSpPr>
          <p:nvPr/>
        </p:nvSpPr>
        <p:spPr bwMode="auto">
          <a:xfrm>
            <a:off x="3851275" y="2381250"/>
            <a:ext cx="552450" cy="530225"/>
          </a:xfrm>
          <a:prstGeom prst="ellipse">
            <a:avLst/>
          </a:prstGeom>
          <a:solidFill>
            <a:srgbClr val="B2B2B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3910013" y="2498725"/>
            <a:ext cx="454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Sun</a:t>
            </a: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2622550" y="2020888"/>
            <a:ext cx="12160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/>
              <a:t>Zenith Angle, Z</a:t>
            </a:r>
          </a:p>
        </p:txBody>
      </p:sp>
      <p:sp>
        <p:nvSpPr>
          <p:cNvPr id="16396" name="Rectangle 13"/>
          <p:cNvSpPr>
            <a:spLocks noChangeArrowheads="1"/>
          </p:cNvSpPr>
          <p:nvPr/>
        </p:nvSpPr>
        <p:spPr bwMode="auto">
          <a:xfrm>
            <a:off x="7350125" y="1946275"/>
            <a:ext cx="1425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Incidence Angle, i </a:t>
            </a:r>
          </a:p>
        </p:txBody>
      </p:sp>
      <p:sp>
        <p:nvSpPr>
          <p:cNvPr id="16397" name="Rectangle 14"/>
          <p:cNvSpPr>
            <a:spLocks noChangeArrowheads="1"/>
          </p:cNvSpPr>
          <p:nvPr/>
        </p:nvSpPr>
        <p:spPr bwMode="auto">
          <a:xfrm rot="60000">
            <a:off x="7204075" y="4160838"/>
            <a:ext cx="1222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Sloped Surface</a:t>
            </a:r>
          </a:p>
        </p:txBody>
      </p:sp>
      <p:sp>
        <p:nvSpPr>
          <p:cNvPr id="16398" name="Arc 15"/>
          <p:cNvSpPr>
            <a:spLocks noChangeAspect="1"/>
          </p:cNvSpPr>
          <p:nvPr/>
        </p:nvSpPr>
        <p:spPr bwMode="auto">
          <a:xfrm rot="-5619965">
            <a:off x="5102225" y="2686050"/>
            <a:ext cx="622300" cy="1435100"/>
          </a:xfrm>
          <a:custGeom>
            <a:avLst/>
            <a:gdLst>
              <a:gd name="T0" fmla="*/ 0 w 11123"/>
              <a:gd name="T1" fmla="*/ 0 h 21600"/>
              <a:gd name="T2" fmla="*/ 622300 w 11123"/>
              <a:gd name="T3" fmla="*/ 203704 h 21600"/>
              <a:gd name="T4" fmla="*/ 1734 w 11123"/>
              <a:gd name="T5" fmla="*/ 1435100 h 21600"/>
              <a:gd name="T6" fmla="*/ 0 60000 65536"/>
              <a:gd name="T7" fmla="*/ 0 60000 65536"/>
              <a:gd name="T8" fmla="*/ 0 60000 65536"/>
              <a:gd name="T9" fmla="*/ 0 w 11123"/>
              <a:gd name="T10" fmla="*/ 0 h 21600"/>
              <a:gd name="T11" fmla="*/ 11123 w 111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23" h="21600" fill="none" extrusionOk="0">
                <a:moveTo>
                  <a:pt x="0" y="0"/>
                </a:moveTo>
                <a:cubicBezTo>
                  <a:pt x="10" y="0"/>
                  <a:pt x="20" y="-1"/>
                  <a:pt x="31" y="0"/>
                </a:cubicBezTo>
                <a:cubicBezTo>
                  <a:pt x="3937" y="0"/>
                  <a:pt x="7771" y="1059"/>
                  <a:pt x="11123" y="3065"/>
                </a:cubicBezTo>
              </a:path>
              <a:path w="11123" h="21600" stroke="0" extrusionOk="0">
                <a:moveTo>
                  <a:pt x="0" y="0"/>
                </a:moveTo>
                <a:cubicBezTo>
                  <a:pt x="10" y="0"/>
                  <a:pt x="20" y="-1"/>
                  <a:pt x="31" y="0"/>
                </a:cubicBezTo>
                <a:cubicBezTo>
                  <a:pt x="3937" y="0"/>
                  <a:pt x="7771" y="1059"/>
                  <a:pt x="11123" y="3065"/>
                </a:cubicBezTo>
                <a:lnTo>
                  <a:pt x="31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9" name="Rectangle 16"/>
          <p:cNvSpPr>
            <a:spLocks noChangeArrowheads="1"/>
          </p:cNvSpPr>
          <p:nvPr/>
        </p:nvSpPr>
        <p:spPr bwMode="auto">
          <a:xfrm rot="60000">
            <a:off x="4706938" y="3527425"/>
            <a:ext cx="11636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Slope Angle, s</a:t>
            </a:r>
          </a:p>
        </p:txBody>
      </p:sp>
      <p:sp>
        <p:nvSpPr>
          <p:cNvPr id="16400" name="Line 18"/>
          <p:cNvSpPr>
            <a:spLocks noChangeShapeType="1"/>
          </p:cNvSpPr>
          <p:nvPr/>
        </p:nvSpPr>
        <p:spPr bwMode="auto">
          <a:xfrm rot="1800000">
            <a:off x="4610100" y="3760788"/>
            <a:ext cx="30321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Arc 19"/>
          <p:cNvSpPr>
            <a:spLocks noChangeAspect="1"/>
          </p:cNvSpPr>
          <p:nvPr/>
        </p:nvSpPr>
        <p:spPr bwMode="auto">
          <a:xfrm>
            <a:off x="6946900" y="2124075"/>
            <a:ext cx="768350" cy="806450"/>
          </a:xfrm>
          <a:custGeom>
            <a:avLst/>
            <a:gdLst>
              <a:gd name="T0" fmla="*/ 296597 w 21600"/>
              <a:gd name="T1" fmla="*/ 0 h 19926"/>
              <a:gd name="T2" fmla="*/ 768350 w 21600"/>
              <a:gd name="T3" fmla="*/ 800824 h 19926"/>
              <a:gd name="T4" fmla="*/ 0 w 21600"/>
              <a:gd name="T5" fmla="*/ 806450 h 19926"/>
              <a:gd name="T6" fmla="*/ 0 60000 65536"/>
              <a:gd name="T7" fmla="*/ 0 60000 65536"/>
              <a:gd name="T8" fmla="*/ 0 60000 65536"/>
              <a:gd name="T9" fmla="*/ 0 w 21600"/>
              <a:gd name="T10" fmla="*/ 0 h 19926"/>
              <a:gd name="T11" fmla="*/ 21600 w 21600"/>
              <a:gd name="T12" fmla="*/ 19926 h 199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926" fill="none" extrusionOk="0">
                <a:moveTo>
                  <a:pt x="8337" y="0"/>
                </a:moveTo>
                <a:cubicBezTo>
                  <a:pt x="16324" y="3342"/>
                  <a:pt x="21543" y="11129"/>
                  <a:pt x="21599" y="19787"/>
                </a:cubicBezTo>
              </a:path>
              <a:path w="21600" h="19926" stroke="0" extrusionOk="0">
                <a:moveTo>
                  <a:pt x="8337" y="0"/>
                </a:moveTo>
                <a:cubicBezTo>
                  <a:pt x="16324" y="3342"/>
                  <a:pt x="21543" y="11129"/>
                  <a:pt x="21599" y="19787"/>
                </a:cubicBezTo>
                <a:lnTo>
                  <a:pt x="0" y="19926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2" name="Line 20"/>
          <p:cNvSpPr>
            <a:spLocks noChangeShapeType="1"/>
          </p:cNvSpPr>
          <p:nvPr/>
        </p:nvSpPr>
        <p:spPr bwMode="auto">
          <a:xfrm>
            <a:off x="4613275" y="3821113"/>
            <a:ext cx="320992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Line 21"/>
          <p:cNvSpPr>
            <a:spLocks noChangeShapeType="1"/>
          </p:cNvSpPr>
          <p:nvPr/>
        </p:nvSpPr>
        <p:spPr bwMode="auto">
          <a:xfrm rot="1800000" flipV="1">
            <a:off x="6884988" y="1349375"/>
            <a:ext cx="0" cy="262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Line 22"/>
          <p:cNvSpPr>
            <a:spLocks noChangeShapeType="1"/>
          </p:cNvSpPr>
          <p:nvPr/>
        </p:nvSpPr>
        <p:spPr bwMode="auto">
          <a:xfrm flipV="1">
            <a:off x="6248400" y="2743200"/>
            <a:ext cx="1849438" cy="1058863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Rectangle 23"/>
          <p:cNvSpPr>
            <a:spLocks noChangeArrowheads="1"/>
          </p:cNvSpPr>
          <p:nvPr/>
        </p:nvSpPr>
        <p:spPr bwMode="auto">
          <a:xfrm>
            <a:off x="7461250" y="3300413"/>
            <a:ext cx="1120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Altitude Angle</a:t>
            </a:r>
          </a:p>
        </p:txBody>
      </p:sp>
      <p:sp>
        <p:nvSpPr>
          <p:cNvPr id="16406" name="Rectangle 24"/>
          <p:cNvSpPr>
            <a:spLocks noChangeArrowheads="1"/>
          </p:cNvSpPr>
          <p:nvPr/>
        </p:nvSpPr>
        <p:spPr bwMode="auto">
          <a:xfrm>
            <a:off x="4791075" y="3914775"/>
            <a:ext cx="1476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Horizontal  Surface</a:t>
            </a:r>
          </a:p>
        </p:txBody>
      </p:sp>
      <p:sp>
        <p:nvSpPr>
          <p:cNvPr id="16407" name="Rectangle 25"/>
          <p:cNvSpPr>
            <a:spLocks noChangeArrowheads="1"/>
          </p:cNvSpPr>
          <p:nvPr/>
        </p:nvSpPr>
        <p:spPr bwMode="auto">
          <a:xfrm rot="-3562823">
            <a:off x="6608762" y="1233488"/>
            <a:ext cx="142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1200"/>
              <a:t> Perpendicular To </a:t>
            </a:r>
          </a:p>
          <a:p>
            <a:pPr algn="ctr"/>
            <a:r>
              <a:rPr lang="en-US" sz="1200"/>
              <a:t>Sloped Surface</a:t>
            </a:r>
          </a:p>
        </p:txBody>
      </p:sp>
      <p:sp>
        <p:nvSpPr>
          <p:cNvPr id="16408" name="Oval 26"/>
          <p:cNvSpPr>
            <a:spLocks noChangeArrowheads="1"/>
          </p:cNvSpPr>
          <p:nvPr/>
        </p:nvSpPr>
        <p:spPr bwMode="auto">
          <a:xfrm>
            <a:off x="7854950" y="2411413"/>
            <a:ext cx="552450" cy="530225"/>
          </a:xfrm>
          <a:prstGeom prst="ellipse">
            <a:avLst/>
          </a:prstGeom>
          <a:solidFill>
            <a:srgbClr val="B2B2B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9" name="Rectangle 27"/>
          <p:cNvSpPr>
            <a:spLocks noChangeArrowheads="1"/>
          </p:cNvSpPr>
          <p:nvPr/>
        </p:nvSpPr>
        <p:spPr bwMode="auto">
          <a:xfrm>
            <a:off x="7913688" y="2528888"/>
            <a:ext cx="454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Sun</a:t>
            </a:r>
          </a:p>
        </p:txBody>
      </p:sp>
      <p:sp>
        <p:nvSpPr>
          <p:cNvPr id="16410" name="Arc 28"/>
          <p:cNvSpPr>
            <a:spLocks noChangeAspect="1"/>
          </p:cNvSpPr>
          <p:nvPr/>
        </p:nvSpPr>
        <p:spPr bwMode="auto">
          <a:xfrm rot="1479021">
            <a:off x="7092950" y="3235325"/>
            <a:ext cx="466725" cy="488950"/>
          </a:xfrm>
          <a:custGeom>
            <a:avLst/>
            <a:gdLst>
              <a:gd name="T0" fmla="*/ 180165 w 21600"/>
              <a:gd name="T1" fmla="*/ 0 h 19926"/>
              <a:gd name="T2" fmla="*/ 466725 w 21600"/>
              <a:gd name="T3" fmla="*/ 485539 h 19926"/>
              <a:gd name="T4" fmla="*/ 0 w 21600"/>
              <a:gd name="T5" fmla="*/ 488950 h 19926"/>
              <a:gd name="T6" fmla="*/ 0 60000 65536"/>
              <a:gd name="T7" fmla="*/ 0 60000 65536"/>
              <a:gd name="T8" fmla="*/ 0 60000 65536"/>
              <a:gd name="T9" fmla="*/ 0 w 21600"/>
              <a:gd name="T10" fmla="*/ 0 h 19926"/>
              <a:gd name="T11" fmla="*/ 21600 w 21600"/>
              <a:gd name="T12" fmla="*/ 19926 h 199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926" fill="none" extrusionOk="0">
                <a:moveTo>
                  <a:pt x="8337" y="0"/>
                </a:moveTo>
                <a:cubicBezTo>
                  <a:pt x="16324" y="3342"/>
                  <a:pt x="21543" y="11129"/>
                  <a:pt x="21599" y="19787"/>
                </a:cubicBezTo>
              </a:path>
              <a:path w="21600" h="19926" stroke="0" extrusionOk="0">
                <a:moveTo>
                  <a:pt x="8337" y="0"/>
                </a:moveTo>
                <a:cubicBezTo>
                  <a:pt x="16324" y="3342"/>
                  <a:pt x="21543" y="11129"/>
                  <a:pt x="21599" y="19787"/>
                </a:cubicBezTo>
                <a:lnTo>
                  <a:pt x="0" y="19926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1" name="Arc 29"/>
          <p:cNvSpPr>
            <a:spLocks noChangeAspect="1"/>
          </p:cNvSpPr>
          <p:nvPr/>
        </p:nvSpPr>
        <p:spPr bwMode="auto">
          <a:xfrm rot="1479021">
            <a:off x="3063875" y="3201988"/>
            <a:ext cx="466725" cy="488950"/>
          </a:xfrm>
          <a:custGeom>
            <a:avLst/>
            <a:gdLst>
              <a:gd name="T0" fmla="*/ 180165 w 21600"/>
              <a:gd name="T1" fmla="*/ 0 h 19926"/>
              <a:gd name="T2" fmla="*/ 466725 w 21600"/>
              <a:gd name="T3" fmla="*/ 485539 h 19926"/>
              <a:gd name="T4" fmla="*/ 0 w 21600"/>
              <a:gd name="T5" fmla="*/ 488950 h 19926"/>
              <a:gd name="T6" fmla="*/ 0 60000 65536"/>
              <a:gd name="T7" fmla="*/ 0 60000 65536"/>
              <a:gd name="T8" fmla="*/ 0 60000 65536"/>
              <a:gd name="T9" fmla="*/ 0 w 21600"/>
              <a:gd name="T10" fmla="*/ 0 h 19926"/>
              <a:gd name="T11" fmla="*/ 21600 w 21600"/>
              <a:gd name="T12" fmla="*/ 19926 h 199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926" fill="none" extrusionOk="0">
                <a:moveTo>
                  <a:pt x="8337" y="0"/>
                </a:moveTo>
                <a:cubicBezTo>
                  <a:pt x="16324" y="3342"/>
                  <a:pt x="21543" y="11129"/>
                  <a:pt x="21599" y="19787"/>
                </a:cubicBezTo>
              </a:path>
              <a:path w="21600" h="19926" stroke="0" extrusionOk="0">
                <a:moveTo>
                  <a:pt x="8337" y="0"/>
                </a:moveTo>
                <a:cubicBezTo>
                  <a:pt x="16324" y="3342"/>
                  <a:pt x="21543" y="11129"/>
                  <a:pt x="21599" y="19787"/>
                </a:cubicBezTo>
                <a:lnTo>
                  <a:pt x="0" y="19926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2" name="Line 30"/>
          <p:cNvSpPr>
            <a:spLocks noChangeShapeType="1"/>
          </p:cNvSpPr>
          <p:nvPr/>
        </p:nvSpPr>
        <p:spPr bwMode="auto">
          <a:xfrm flipV="1">
            <a:off x="6216650" y="1744663"/>
            <a:ext cx="0" cy="2066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3" name="Arc 31"/>
          <p:cNvSpPr>
            <a:spLocks/>
          </p:cNvSpPr>
          <p:nvPr/>
        </p:nvSpPr>
        <p:spPr bwMode="auto">
          <a:xfrm rot="-1334819">
            <a:off x="6064250" y="2238375"/>
            <a:ext cx="1090613" cy="1143000"/>
          </a:xfrm>
          <a:custGeom>
            <a:avLst/>
            <a:gdLst>
              <a:gd name="T0" fmla="*/ 420997 w 21600"/>
              <a:gd name="T1" fmla="*/ 0 h 19926"/>
              <a:gd name="T2" fmla="*/ 1090613 w 21600"/>
              <a:gd name="T3" fmla="*/ 1135027 h 19926"/>
              <a:gd name="T4" fmla="*/ 0 w 21600"/>
              <a:gd name="T5" fmla="*/ 1143000 h 19926"/>
              <a:gd name="T6" fmla="*/ 0 60000 65536"/>
              <a:gd name="T7" fmla="*/ 0 60000 65536"/>
              <a:gd name="T8" fmla="*/ 0 60000 65536"/>
              <a:gd name="T9" fmla="*/ 0 w 21600"/>
              <a:gd name="T10" fmla="*/ 0 h 19926"/>
              <a:gd name="T11" fmla="*/ 21600 w 21600"/>
              <a:gd name="T12" fmla="*/ 19926 h 199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926" fill="none" extrusionOk="0">
                <a:moveTo>
                  <a:pt x="8337" y="0"/>
                </a:moveTo>
                <a:cubicBezTo>
                  <a:pt x="16324" y="3342"/>
                  <a:pt x="21543" y="11129"/>
                  <a:pt x="21599" y="19787"/>
                </a:cubicBezTo>
              </a:path>
              <a:path w="21600" h="19926" stroke="0" extrusionOk="0">
                <a:moveTo>
                  <a:pt x="8337" y="0"/>
                </a:moveTo>
                <a:cubicBezTo>
                  <a:pt x="16324" y="3342"/>
                  <a:pt x="21543" y="11129"/>
                  <a:pt x="21599" y="19787"/>
                </a:cubicBezTo>
                <a:lnTo>
                  <a:pt x="0" y="19926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4" name="Text Box 32"/>
          <p:cNvSpPr txBox="1">
            <a:spLocks noChangeArrowheads="1"/>
          </p:cNvSpPr>
          <p:nvPr/>
        </p:nvSpPr>
        <p:spPr bwMode="auto">
          <a:xfrm>
            <a:off x="6248400" y="1860550"/>
            <a:ext cx="7508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Zenith </a:t>
            </a:r>
          </a:p>
          <a:p>
            <a:pPr algn="ctr"/>
            <a:r>
              <a:rPr lang="en-US" sz="1200"/>
              <a:t>Angle, Z</a:t>
            </a:r>
          </a:p>
        </p:txBody>
      </p:sp>
      <p:sp>
        <p:nvSpPr>
          <p:cNvPr id="16415" name="Text Box 33"/>
          <p:cNvSpPr txBox="1">
            <a:spLocks noChangeArrowheads="1"/>
          </p:cNvSpPr>
          <p:nvPr/>
        </p:nvSpPr>
        <p:spPr bwMode="auto">
          <a:xfrm>
            <a:off x="166688" y="6446838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6.14</a:t>
            </a:r>
          </a:p>
        </p:txBody>
      </p:sp>
      <p:sp>
        <p:nvSpPr>
          <p:cNvPr id="16416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reeform 3"/>
          <p:cNvSpPr>
            <a:spLocks/>
          </p:cNvSpPr>
          <p:nvPr/>
        </p:nvSpPr>
        <p:spPr bwMode="auto">
          <a:xfrm>
            <a:off x="2346325" y="1489075"/>
            <a:ext cx="3079750" cy="1784350"/>
          </a:xfrm>
          <a:custGeom>
            <a:avLst/>
            <a:gdLst>
              <a:gd name="T0" fmla="*/ 964 w 1940"/>
              <a:gd name="T1" fmla="*/ 1124 h 1124"/>
              <a:gd name="T2" fmla="*/ 592 w 1940"/>
              <a:gd name="T3" fmla="*/ 1080 h 1124"/>
              <a:gd name="T4" fmla="*/ 284 w 1940"/>
              <a:gd name="T5" fmla="*/ 960 h 1124"/>
              <a:gd name="T6" fmla="*/ 68 w 1940"/>
              <a:gd name="T7" fmla="*/ 776 h 1124"/>
              <a:gd name="T8" fmla="*/ 0 w 1940"/>
              <a:gd name="T9" fmla="*/ 568 h 1124"/>
              <a:gd name="T10" fmla="*/ 72 w 1940"/>
              <a:gd name="T11" fmla="*/ 344 h 1124"/>
              <a:gd name="T12" fmla="*/ 284 w 1940"/>
              <a:gd name="T13" fmla="*/ 164 h 1124"/>
              <a:gd name="T14" fmla="*/ 600 w 1940"/>
              <a:gd name="T15" fmla="*/ 44 h 1124"/>
              <a:gd name="T16" fmla="*/ 968 w 1940"/>
              <a:gd name="T17" fmla="*/ 0 h 1124"/>
              <a:gd name="T18" fmla="*/ 1336 w 1940"/>
              <a:gd name="T19" fmla="*/ 44 h 1124"/>
              <a:gd name="T20" fmla="*/ 1656 w 1940"/>
              <a:gd name="T21" fmla="*/ 164 h 1124"/>
              <a:gd name="T22" fmla="*/ 1868 w 1940"/>
              <a:gd name="T23" fmla="*/ 340 h 1124"/>
              <a:gd name="T24" fmla="*/ 1940 w 1940"/>
              <a:gd name="T25" fmla="*/ 568 h 1124"/>
              <a:gd name="T26" fmla="*/ 1868 w 1940"/>
              <a:gd name="T27" fmla="*/ 772 h 1124"/>
              <a:gd name="T28" fmla="*/ 1660 w 1940"/>
              <a:gd name="T29" fmla="*/ 956 h 1124"/>
              <a:gd name="T30" fmla="*/ 1340 w 1940"/>
              <a:gd name="T31" fmla="*/ 1080 h 1124"/>
              <a:gd name="T32" fmla="*/ 964 w 1940"/>
              <a:gd name="T33" fmla="*/ 1124 h 11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940"/>
              <a:gd name="T52" fmla="*/ 0 h 1124"/>
              <a:gd name="T53" fmla="*/ 1940 w 1940"/>
              <a:gd name="T54" fmla="*/ 1124 h 11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940" h="1124">
                <a:moveTo>
                  <a:pt x="964" y="1124"/>
                </a:moveTo>
                <a:lnTo>
                  <a:pt x="592" y="1080"/>
                </a:lnTo>
                <a:lnTo>
                  <a:pt x="284" y="960"/>
                </a:lnTo>
                <a:lnTo>
                  <a:pt x="68" y="776"/>
                </a:lnTo>
                <a:lnTo>
                  <a:pt x="0" y="568"/>
                </a:lnTo>
                <a:lnTo>
                  <a:pt x="72" y="344"/>
                </a:lnTo>
                <a:lnTo>
                  <a:pt x="284" y="164"/>
                </a:lnTo>
                <a:lnTo>
                  <a:pt x="600" y="44"/>
                </a:lnTo>
                <a:lnTo>
                  <a:pt x="968" y="0"/>
                </a:lnTo>
                <a:lnTo>
                  <a:pt x="1336" y="44"/>
                </a:lnTo>
                <a:lnTo>
                  <a:pt x="1656" y="164"/>
                </a:lnTo>
                <a:lnTo>
                  <a:pt x="1868" y="340"/>
                </a:lnTo>
                <a:lnTo>
                  <a:pt x="1940" y="568"/>
                </a:lnTo>
                <a:lnTo>
                  <a:pt x="1868" y="772"/>
                </a:lnTo>
                <a:lnTo>
                  <a:pt x="1660" y="956"/>
                </a:lnTo>
                <a:lnTo>
                  <a:pt x="1340" y="1080"/>
                </a:lnTo>
                <a:lnTo>
                  <a:pt x="964" y="1124"/>
                </a:lnTo>
                <a:close/>
              </a:path>
            </a:pathLst>
          </a:custGeom>
          <a:solidFill>
            <a:srgbClr val="B2B2B2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Freeform 4"/>
          <p:cNvSpPr>
            <a:spLocks/>
          </p:cNvSpPr>
          <p:nvPr/>
        </p:nvSpPr>
        <p:spPr bwMode="auto">
          <a:xfrm>
            <a:off x="3767138" y="1120775"/>
            <a:ext cx="115887" cy="185738"/>
          </a:xfrm>
          <a:custGeom>
            <a:avLst/>
            <a:gdLst>
              <a:gd name="T0" fmla="*/ 0 w 655"/>
              <a:gd name="T1" fmla="*/ 1049 h 1049"/>
              <a:gd name="T2" fmla="*/ 653 w 655"/>
              <a:gd name="T3" fmla="*/ 0 h 1049"/>
              <a:gd name="T4" fmla="*/ 655 w 655"/>
              <a:gd name="T5" fmla="*/ 0 h 1049"/>
              <a:gd name="T6" fmla="*/ 0 60000 65536"/>
              <a:gd name="T7" fmla="*/ 0 60000 65536"/>
              <a:gd name="T8" fmla="*/ 0 60000 65536"/>
              <a:gd name="T9" fmla="*/ 0 w 655"/>
              <a:gd name="T10" fmla="*/ 0 h 1049"/>
              <a:gd name="T11" fmla="*/ 655 w 655"/>
              <a:gd name="T12" fmla="*/ 1049 h 10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5" h="1049">
                <a:moveTo>
                  <a:pt x="0" y="1049"/>
                </a:moveTo>
                <a:lnTo>
                  <a:pt x="653" y="0"/>
                </a:lnTo>
                <a:lnTo>
                  <a:pt x="655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Freeform 5"/>
          <p:cNvSpPr>
            <a:spLocks/>
          </p:cNvSpPr>
          <p:nvPr/>
        </p:nvSpPr>
        <p:spPr bwMode="auto">
          <a:xfrm>
            <a:off x="3670300" y="1268413"/>
            <a:ext cx="96838" cy="38100"/>
          </a:xfrm>
          <a:custGeom>
            <a:avLst/>
            <a:gdLst>
              <a:gd name="T0" fmla="*/ 555 w 555"/>
              <a:gd name="T1" fmla="*/ 215 h 215"/>
              <a:gd name="T2" fmla="*/ 0 w 555"/>
              <a:gd name="T3" fmla="*/ 0 h 215"/>
              <a:gd name="T4" fmla="*/ 1 w 555"/>
              <a:gd name="T5" fmla="*/ 0 h 215"/>
              <a:gd name="T6" fmla="*/ 0 60000 65536"/>
              <a:gd name="T7" fmla="*/ 0 60000 65536"/>
              <a:gd name="T8" fmla="*/ 0 60000 65536"/>
              <a:gd name="T9" fmla="*/ 0 w 555"/>
              <a:gd name="T10" fmla="*/ 0 h 215"/>
              <a:gd name="T11" fmla="*/ 555 w 555"/>
              <a:gd name="T12" fmla="*/ 215 h 2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5" h="215">
                <a:moveTo>
                  <a:pt x="555" y="215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Freeform 6"/>
          <p:cNvSpPr>
            <a:spLocks/>
          </p:cNvSpPr>
          <p:nvPr/>
        </p:nvSpPr>
        <p:spPr bwMode="auto">
          <a:xfrm>
            <a:off x="3670300" y="1120775"/>
            <a:ext cx="212725" cy="147638"/>
          </a:xfrm>
          <a:custGeom>
            <a:avLst/>
            <a:gdLst>
              <a:gd name="T0" fmla="*/ 1208 w 1208"/>
              <a:gd name="T1" fmla="*/ 0 h 834"/>
              <a:gd name="T2" fmla="*/ 0 w 1208"/>
              <a:gd name="T3" fmla="*/ 834 h 834"/>
              <a:gd name="T4" fmla="*/ 1 w 1208"/>
              <a:gd name="T5" fmla="*/ 834 h 834"/>
              <a:gd name="T6" fmla="*/ 0 60000 65536"/>
              <a:gd name="T7" fmla="*/ 0 60000 65536"/>
              <a:gd name="T8" fmla="*/ 0 60000 65536"/>
              <a:gd name="T9" fmla="*/ 0 w 1208"/>
              <a:gd name="T10" fmla="*/ 0 h 834"/>
              <a:gd name="T11" fmla="*/ 1208 w 1208"/>
              <a:gd name="T12" fmla="*/ 834 h 8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8" h="834">
                <a:moveTo>
                  <a:pt x="1208" y="0"/>
                </a:moveTo>
                <a:lnTo>
                  <a:pt x="0" y="834"/>
                </a:lnTo>
                <a:lnTo>
                  <a:pt x="1" y="834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" name="Freeform 7"/>
          <p:cNvSpPr>
            <a:spLocks/>
          </p:cNvSpPr>
          <p:nvPr/>
        </p:nvSpPr>
        <p:spPr bwMode="auto">
          <a:xfrm>
            <a:off x="3657600" y="1306513"/>
            <a:ext cx="109538" cy="225425"/>
          </a:xfrm>
          <a:custGeom>
            <a:avLst/>
            <a:gdLst>
              <a:gd name="T0" fmla="*/ 0 w 629"/>
              <a:gd name="T1" fmla="*/ 1283 h 1283"/>
              <a:gd name="T2" fmla="*/ 628 w 629"/>
              <a:gd name="T3" fmla="*/ 0 h 1283"/>
              <a:gd name="T4" fmla="*/ 629 w 629"/>
              <a:gd name="T5" fmla="*/ 0 h 1283"/>
              <a:gd name="T6" fmla="*/ 0 60000 65536"/>
              <a:gd name="T7" fmla="*/ 0 60000 65536"/>
              <a:gd name="T8" fmla="*/ 0 60000 65536"/>
              <a:gd name="T9" fmla="*/ 0 w 629"/>
              <a:gd name="T10" fmla="*/ 0 h 1283"/>
              <a:gd name="T11" fmla="*/ 629 w 629"/>
              <a:gd name="T12" fmla="*/ 1283 h 1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9" h="1283">
                <a:moveTo>
                  <a:pt x="0" y="1283"/>
                </a:moveTo>
                <a:lnTo>
                  <a:pt x="628" y="0"/>
                </a:lnTo>
                <a:lnTo>
                  <a:pt x="629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" name="Freeform 8"/>
          <p:cNvSpPr>
            <a:spLocks/>
          </p:cNvSpPr>
          <p:nvPr/>
        </p:nvSpPr>
        <p:spPr bwMode="auto">
          <a:xfrm>
            <a:off x="3465513" y="1458913"/>
            <a:ext cx="192087" cy="73025"/>
          </a:xfrm>
          <a:custGeom>
            <a:avLst/>
            <a:gdLst>
              <a:gd name="T0" fmla="*/ 1088 w 1088"/>
              <a:gd name="T1" fmla="*/ 419 h 419"/>
              <a:gd name="T2" fmla="*/ 0 w 1088"/>
              <a:gd name="T3" fmla="*/ 0 h 419"/>
              <a:gd name="T4" fmla="*/ 1 w 1088"/>
              <a:gd name="T5" fmla="*/ 0 h 419"/>
              <a:gd name="T6" fmla="*/ 0 60000 65536"/>
              <a:gd name="T7" fmla="*/ 0 60000 65536"/>
              <a:gd name="T8" fmla="*/ 0 60000 65536"/>
              <a:gd name="T9" fmla="*/ 0 w 1088"/>
              <a:gd name="T10" fmla="*/ 0 h 419"/>
              <a:gd name="T11" fmla="*/ 1088 w 1088"/>
              <a:gd name="T12" fmla="*/ 419 h 4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8" h="419">
                <a:moveTo>
                  <a:pt x="1088" y="419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" name="Freeform 9"/>
          <p:cNvSpPr>
            <a:spLocks/>
          </p:cNvSpPr>
          <p:nvPr/>
        </p:nvSpPr>
        <p:spPr bwMode="auto">
          <a:xfrm>
            <a:off x="3465513" y="1268413"/>
            <a:ext cx="204787" cy="190500"/>
          </a:xfrm>
          <a:custGeom>
            <a:avLst/>
            <a:gdLst>
              <a:gd name="T0" fmla="*/ 1161 w 1161"/>
              <a:gd name="T1" fmla="*/ 0 h 1079"/>
              <a:gd name="T2" fmla="*/ 0 w 1161"/>
              <a:gd name="T3" fmla="*/ 1079 h 1079"/>
              <a:gd name="T4" fmla="*/ 1 w 1161"/>
              <a:gd name="T5" fmla="*/ 1079 h 1079"/>
              <a:gd name="T6" fmla="*/ 0 60000 65536"/>
              <a:gd name="T7" fmla="*/ 0 60000 65536"/>
              <a:gd name="T8" fmla="*/ 0 60000 65536"/>
              <a:gd name="T9" fmla="*/ 0 w 1161"/>
              <a:gd name="T10" fmla="*/ 0 h 1079"/>
              <a:gd name="T11" fmla="*/ 1161 w 1161"/>
              <a:gd name="T12" fmla="*/ 1079 h 10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1" h="1079">
                <a:moveTo>
                  <a:pt x="1161" y="0"/>
                </a:moveTo>
                <a:lnTo>
                  <a:pt x="0" y="1079"/>
                </a:lnTo>
                <a:lnTo>
                  <a:pt x="1" y="1079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" name="Freeform 10"/>
          <p:cNvSpPr>
            <a:spLocks/>
          </p:cNvSpPr>
          <p:nvPr/>
        </p:nvSpPr>
        <p:spPr bwMode="auto">
          <a:xfrm>
            <a:off x="3554413" y="1531938"/>
            <a:ext cx="103187" cy="258762"/>
          </a:xfrm>
          <a:custGeom>
            <a:avLst/>
            <a:gdLst>
              <a:gd name="T0" fmla="*/ 0 w 581"/>
              <a:gd name="T1" fmla="*/ 1469 h 1469"/>
              <a:gd name="T2" fmla="*/ 580 w 581"/>
              <a:gd name="T3" fmla="*/ 0 h 1469"/>
              <a:gd name="T4" fmla="*/ 581 w 581"/>
              <a:gd name="T5" fmla="*/ 0 h 1469"/>
              <a:gd name="T6" fmla="*/ 0 60000 65536"/>
              <a:gd name="T7" fmla="*/ 0 60000 65536"/>
              <a:gd name="T8" fmla="*/ 0 60000 65536"/>
              <a:gd name="T9" fmla="*/ 0 w 581"/>
              <a:gd name="T10" fmla="*/ 0 h 1469"/>
              <a:gd name="T11" fmla="*/ 581 w 581"/>
              <a:gd name="T12" fmla="*/ 1469 h 14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1" h="1469">
                <a:moveTo>
                  <a:pt x="0" y="1469"/>
                </a:moveTo>
                <a:lnTo>
                  <a:pt x="580" y="0"/>
                </a:lnTo>
                <a:lnTo>
                  <a:pt x="58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" name="Freeform 11"/>
          <p:cNvSpPr>
            <a:spLocks/>
          </p:cNvSpPr>
          <p:nvPr/>
        </p:nvSpPr>
        <p:spPr bwMode="auto">
          <a:xfrm>
            <a:off x="3276600" y="1684338"/>
            <a:ext cx="277813" cy="106362"/>
          </a:xfrm>
          <a:custGeom>
            <a:avLst/>
            <a:gdLst>
              <a:gd name="T0" fmla="*/ 1578 w 1578"/>
              <a:gd name="T1" fmla="*/ 609 h 609"/>
              <a:gd name="T2" fmla="*/ 0 w 1578"/>
              <a:gd name="T3" fmla="*/ 0 h 609"/>
              <a:gd name="T4" fmla="*/ 1 w 1578"/>
              <a:gd name="T5" fmla="*/ 0 h 609"/>
              <a:gd name="T6" fmla="*/ 0 60000 65536"/>
              <a:gd name="T7" fmla="*/ 0 60000 65536"/>
              <a:gd name="T8" fmla="*/ 0 60000 65536"/>
              <a:gd name="T9" fmla="*/ 0 w 1578"/>
              <a:gd name="T10" fmla="*/ 0 h 609"/>
              <a:gd name="T11" fmla="*/ 1578 w 1578"/>
              <a:gd name="T12" fmla="*/ 609 h 6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8" h="609">
                <a:moveTo>
                  <a:pt x="1578" y="609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0" name="Freeform 12"/>
          <p:cNvSpPr>
            <a:spLocks/>
          </p:cNvSpPr>
          <p:nvPr/>
        </p:nvSpPr>
        <p:spPr bwMode="auto">
          <a:xfrm>
            <a:off x="3276600" y="1458913"/>
            <a:ext cx="188913" cy="225425"/>
          </a:xfrm>
          <a:custGeom>
            <a:avLst/>
            <a:gdLst>
              <a:gd name="T0" fmla="*/ 1070 w 1070"/>
              <a:gd name="T1" fmla="*/ 0 h 1279"/>
              <a:gd name="T2" fmla="*/ 0 w 1070"/>
              <a:gd name="T3" fmla="*/ 1279 h 1279"/>
              <a:gd name="T4" fmla="*/ 1 w 1070"/>
              <a:gd name="T5" fmla="*/ 1279 h 1279"/>
              <a:gd name="T6" fmla="*/ 0 60000 65536"/>
              <a:gd name="T7" fmla="*/ 0 60000 65536"/>
              <a:gd name="T8" fmla="*/ 0 60000 65536"/>
              <a:gd name="T9" fmla="*/ 0 w 1070"/>
              <a:gd name="T10" fmla="*/ 0 h 1279"/>
              <a:gd name="T11" fmla="*/ 1070 w 1070"/>
              <a:gd name="T12" fmla="*/ 1279 h 12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70" h="1279">
                <a:moveTo>
                  <a:pt x="1070" y="0"/>
                </a:moveTo>
                <a:lnTo>
                  <a:pt x="0" y="1279"/>
                </a:lnTo>
                <a:lnTo>
                  <a:pt x="1" y="1279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1" name="Freeform 13"/>
          <p:cNvSpPr>
            <a:spLocks/>
          </p:cNvSpPr>
          <p:nvPr/>
        </p:nvSpPr>
        <p:spPr bwMode="auto">
          <a:xfrm>
            <a:off x="3465513" y="1790700"/>
            <a:ext cx="88900" cy="282575"/>
          </a:xfrm>
          <a:custGeom>
            <a:avLst/>
            <a:gdLst>
              <a:gd name="T0" fmla="*/ 0 w 509"/>
              <a:gd name="T1" fmla="*/ 1598 h 1598"/>
              <a:gd name="T2" fmla="*/ 508 w 509"/>
              <a:gd name="T3" fmla="*/ 0 h 1598"/>
              <a:gd name="T4" fmla="*/ 509 w 509"/>
              <a:gd name="T5" fmla="*/ 0 h 1598"/>
              <a:gd name="T6" fmla="*/ 0 60000 65536"/>
              <a:gd name="T7" fmla="*/ 0 60000 65536"/>
              <a:gd name="T8" fmla="*/ 0 60000 65536"/>
              <a:gd name="T9" fmla="*/ 0 w 509"/>
              <a:gd name="T10" fmla="*/ 0 h 1598"/>
              <a:gd name="T11" fmla="*/ 509 w 509"/>
              <a:gd name="T12" fmla="*/ 1598 h 15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9" h="1598">
                <a:moveTo>
                  <a:pt x="0" y="1598"/>
                </a:moveTo>
                <a:lnTo>
                  <a:pt x="508" y="0"/>
                </a:lnTo>
                <a:lnTo>
                  <a:pt x="509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2" name="Freeform 14"/>
          <p:cNvSpPr>
            <a:spLocks/>
          </p:cNvSpPr>
          <p:nvPr/>
        </p:nvSpPr>
        <p:spPr bwMode="auto">
          <a:xfrm>
            <a:off x="3111500" y="1936750"/>
            <a:ext cx="354013" cy="136525"/>
          </a:xfrm>
          <a:custGeom>
            <a:avLst/>
            <a:gdLst>
              <a:gd name="T0" fmla="*/ 2008 w 2008"/>
              <a:gd name="T1" fmla="*/ 775 h 775"/>
              <a:gd name="T2" fmla="*/ 0 w 2008"/>
              <a:gd name="T3" fmla="*/ 0 h 775"/>
              <a:gd name="T4" fmla="*/ 1 w 2008"/>
              <a:gd name="T5" fmla="*/ 0 h 775"/>
              <a:gd name="T6" fmla="*/ 0 60000 65536"/>
              <a:gd name="T7" fmla="*/ 0 60000 65536"/>
              <a:gd name="T8" fmla="*/ 0 60000 65536"/>
              <a:gd name="T9" fmla="*/ 0 w 2008"/>
              <a:gd name="T10" fmla="*/ 0 h 775"/>
              <a:gd name="T11" fmla="*/ 2008 w 2008"/>
              <a:gd name="T12" fmla="*/ 775 h 7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8" h="775">
                <a:moveTo>
                  <a:pt x="2008" y="775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3" name="Freeform 15"/>
          <p:cNvSpPr>
            <a:spLocks/>
          </p:cNvSpPr>
          <p:nvPr/>
        </p:nvSpPr>
        <p:spPr bwMode="auto">
          <a:xfrm>
            <a:off x="3111500" y="1684338"/>
            <a:ext cx="165100" cy="252412"/>
          </a:xfrm>
          <a:custGeom>
            <a:avLst/>
            <a:gdLst>
              <a:gd name="T0" fmla="*/ 938 w 938"/>
              <a:gd name="T1" fmla="*/ 0 h 1432"/>
              <a:gd name="T2" fmla="*/ 0 w 938"/>
              <a:gd name="T3" fmla="*/ 1432 h 1432"/>
              <a:gd name="T4" fmla="*/ 1 w 938"/>
              <a:gd name="T5" fmla="*/ 1432 h 1432"/>
              <a:gd name="T6" fmla="*/ 0 60000 65536"/>
              <a:gd name="T7" fmla="*/ 0 60000 65536"/>
              <a:gd name="T8" fmla="*/ 0 60000 65536"/>
              <a:gd name="T9" fmla="*/ 0 w 938"/>
              <a:gd name="T10" fmla="*/ 0 h 1432"/>
              <a:gd name="T11" fmla="*/ 938 w 938"/>
              <a:gd name="T12" fmla="*/ 1432 h 1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8" h="1432">
                <a:moveTo>
                  <a:pt x="938" y="0"/>
                </a:moveTo>
                <a:lnTo>
                  <a:pt x="0" y="1432"/>
                </a:lnTo>
                <a:lnTo>
                  <a:pt x="1" y="1432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4" name="Freeform 16"/>
          <p:cNvSpPr>
            <a:spLocks/>
          </p:cNvSpPr>
          <p:nvPr/>
        </p:nvSpPr>
        <p:spPr bwMode="auto">
          <a:xfrm>
            <a:off x="3390900" y="2073275"/>
            <a:ext cx="74613" cy="293688"/>
          </a:xfrm>
          <a:custGeom>
            <a:avLst/>
            <a:gdLst>
              <a:gd name="T0" fmla="*/ 0 w 418"/>
              <a:gd name="T1" fmla="*/ 1665 h 1665"/>
              <a:gd name="T2" fmla="*/ 417 w 418"/>
              <a:gd name="T3" fmla="*/ 0 h 1665"/>
              <a:gd name="T4" fmla="*/ 418 w 418"/>
              <a:gd name="T5" fmla="*/ 0 h 1665"/>
              <a:gd name="T6" fmla="*/ 0 60000 65536"/>
              <a:gd name="T7" fmla="*/ 0 60000 65536"/>
              <a:gd name="T8" fmla="*/ 0 60000 65536"/>
              <a:gd name="T9" fmla="*/ 0 w 418"/>
              <a:gd name="T10" fmla="*/ 0 h 1665"/>
              <a:gd name="T11" fmla="*/ 418 w 418"/>
              <a:gd name="T12" fmla="*/ 1665 h 16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8" h="1665">
                <a:moveTo>
                  <a:pt x="0" y="1665"/>
                </a:moveTo>
                <a:lnTo>
                  <a:pt x="417" y="0"/>
                </a:lnTo>
                <a:lnTo>
                  <a:pt x="418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2974975" y="2206625"/>
            <a:ext cx="415925" cy="160338"/>
          </a:xfrm>
          <a:custGeom>
            <a:avLst/>
            <a:gdLst>
              <a:gd name="T0" fmla="*/ 2361 w 2361"/>
              <a:gd name="T1" fmla="*/ 912 h 912"/>
              <a:gd name="T2" fmla="*/ 0 w 2361"/>
              <a:gd name="T3" fmla="*/ 0 h 912"/>
              <a:gd name="T4" fmla="*/ 1 w 2361"/>
              <a:gd name="T5" fmla="*/ 0 h 912"/>
              <a:gd name="T6" fmla="*/ 0 60000 65536"/>
              <a:gd name="T7" fmla="*/ 0 60000 65536"/>
              <a:gd name="T8" fmla="*/ 0 60000 65536"/>
              <a:gd name="T9" fmla="*/ 0 w 2361"/>
              <a:gd name="T10" fmla="*/ 0 h 912"/>
              <a:gd name="T11" fmla="*/ 2361 w 2361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1" h="912">
                <a:moveTo>
                  <a:pt x="2361" y="912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6" name="Freeform 18"/>
          <p:cNvSpPr>
            <a:spLocks/>
          </p:cNvSpPr>
          <p:nvPr/>
        </p:nvSpPr>
        <p:spPr bwMode="auto">
          <a:xfrm>
            <a:off x="2974975" y="1936750"/>
            <a:ext cx="136525" cy="269875"/>
          </a:xfrm>
          <a:custGeom>
            <a:avLst/>
            <a:gdLst>
              <a:gd name="T0" fmla="*/ 770 w 770"/>
              <a:gd name="T1" fmla="*/ 0 h 1528"/>
              <a:gd name="T2" fmla="*/ 0 w 770"/>
              <a:gd name="T3" fmla="*/ 1528 h 1528"/>
              <a:gd name="T4" fmla="*/ 1 w 770"/>
              <a:gd name="T5" fmla="*/ 1528 h 1528"/>
              <a:gd name="T6" fmla="*/ 0 60000 65536"/>
              <a:gd name="T7" fmla="*/ 0 60000 65536"/>
              <a:gd name="T8" fmla="*/ 0 60000 65536"/>
              <a:gd name="T9" fmla="*/ 0 w 770"/>
              <a:gd name="T10" fmla="*/ 0 h 1528"/>
              <a:gd name="T11" fmla="*/ 770 w 770"/>
              <a:gd name="T12" fmla="*/ 1528 h 1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0" h="1528">
                <a:moveTo>
                  <a:pt x="770" y="0"/>
                </a:moveTo>
                <a:lnTo>
                  <a:pt x="0" y="1528"/>
                </a:lnTo>
                <a:lnTo>
                  <a:pt x="1" y="1528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7" name="Freeform 19"/>
          <p:cNvSpPr>
            <a:spLocks/>
          </p:cNvSpPr>
          <p:nvPr/>
        </p:nvSpPr>
        <p:spPr bwMode="auto">
          <a:xfrm>
            <a:off x="3336925" y="2366963"/>
            <a:ext cx="55563" cy="293687"/>
          </a:xfrm>
          <a:custGeom>
            <a:avLst/>
            <a:gdLst>
              <a:gd name="T0" fmla="*/ 0 w 311"/>
              <a:gd name="T1" fmla="*/ 1668 h 1668"/>
              <a:gd name="T2" fmla="*/ 309 w 311"/>
              <a:gd name="T3" fmla="*/ 0 h 1668"/>
              <a:gd name="T4" fmla="*/ 311 w 311"/>
              <a:gd name="T5" fmla="*/ 0 h 1668"/>
              <a:gd name="T6" fmla="*/ 0 60000 65536"/>
              <a:gd name="T7" fmla="*/ 0 60000 65536"/>
              <a:gd name="T8" fmla="*/ 0 60000 65536"/>
              <a:gd name="T9" fmla="*/ 0 w 311"/>
              <a:gd name="T10" fmla="*/ 0 h 1668"/>
              <a:gd name="T11" fmla="*/ 311 w 311"/>
              <a:gd name="T12" fmla="*/ 1668 h 1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1" h="1668">
                <a:moveTo>
                  <a:pt x="0" y="1668"/>
                </a:moveTo>
                <a:lnTo>
                  <a:pt x="309" y="0"/>
                </a:lnTo>
                <a:lnTo>
                  <a:pt x="31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" name="Freeform 20"/>
          <p:cNvSpPr>
            <a:spLocks/>
          </p:cNvSpPr>
          <p:nvPr/>
        </p:nvSpPr>
        <p:spPr bwMode="auto">
          <a:xfrm>
            <a:off x="2873375" y="2482850"/>
            <a:ext cx="463550" cy="177800"/>
          </a:xfrm>
          <a:custGeom>
            <a:avLst/>
            <a:gdLst>
              <a:gd name="T0" fmla="*/ 2624 w 2624"/>
              <a:gd name="T1" fmla="*/ 1012 h 1012"/>
              <a:gd name="T2" fmla="*/ 0 w 2624"/>
              <a:gd name="T3" fmla="*/ 0 h 1012"/>
              <a:gd name="T4" fmla="*/ 1 w 2624"/>
              <a:gd name="T5" fmla="*/ 0 h 1012"/>
              <a:gd name="T6" fmla="*/ 0 60000 65536"/>
              <a:gd name="T7" fmla="*/ 0 60000 65536"/>
              <a:gd name="T8" fmla="*/ 0 60000 65536"/>
              <a:gd name="T9" fmla="*/ 0 w 2624"/>
              <a:gd name="T10" fmla="*/ 0 h 1012"/>
              <a:gd name="T11" fmla="*/ 2624 w 2624"/>
              <a:gd name="T12" fmla="*/ 1012 h 10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24" h="1012">
                <a:moveTo>
                  <a:pt x="2624" y="1012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" name="Freeform 21"/>
          <p:cNvSpPr>
            <a:spLocks/>
          </p:cNvSpPr>
          <p:nvPr/>
        </p:nvSpPr>
        <p:spPr bwMode="auto">
          <a:xfrm>
            <a:off x="2873375" y="2206625"/>
            <a:ext cx="101600" cy="276225"/>
          </a:xfrm>
          <a:custGeom>
            <a:avLst/>
            <a:gdLst>
              <a:gd name="T0" fmla="*/ 572 w 572"/>
              <a:gd name="T1" fmla="*/ 0 h 1568"/>
              <a:gd name="T2" fmla="*/ 0 w 572"/>
              <a:gd name="T3" fmla="*/ 1568 h 1568"/>
              <a:gd name="T4" fmla="*/ 1 w 572"/>
              <a:gd name="T5" fmla="*/ 1568 h 1568"/>
              <a:gd name="T6" fmla="*/ 0 60000 65536"/>
              <a:gd name="T7" fmla="*/ 0 60000 65536"/>
              <a:gd name="T8" fmla="*/ 0 60000 65536"/>
              <a:gd name="T9" fmla="*/ 0 w 572"/>
              <a:gd name="T10" fmla="*/ 0 h 1568"/>
              <a:gd name="T11" fmla="*/ 572 w 572"/>
              <a:gd name="T12" fmla="*/ 1568 h 15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2" h="1568">
                <a:moveTo>
                  <a:pt x="572" y="0"/>
                </a:moveTo>
                <a:lnTo>
                  <a:pt x="0" y="1568"/>
                </a:lnTo>
                <a:lnTo>
                  <a:pt x="1" y="1568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" name="Freeform 22"/>
          <p:cNvSpPr>
            <a:spLocks/>
          </p:cNvSpPr>
          <p:nvPr/>
        </p:nvSpPr>
        <p:spPr bwMode="auto">
          <a:xfrm>
            <a:off x="3303588" y="2660650"/>
            <a:ext cx="33337" cy="284163"/>
          </a:xfrm>
          <a:custGeom>
            <a:avLst/>
            <a:gdLst>
              <a:gd name="T0" fmla="*/ 0 w 191"/>
              <a:gd name="T1" fmla="*/ 1607 h 1607"/>
              <a:gd name="T2" fmla="*/ 190 w 191"/>
              <a:gd name="T3" fmla="*/ 0 h 1607"/>
              <a:gd name="T4" fmla="*/ 191 w 191"/>
              <a:gd name="T5" fmla="*/ 0 h 1607"/>
              <a:gd name="T6" fmla="*/ 0 60000 65536"/>
              <a:gd name="T7" fmla="*/ 0 60000 65536"/>
              <a:gd name="T8" fmla="*/ 0 60000 65536"/>
              <a:gd name="T9" fmla="*/ 0 w 191"/>
              <a:gd name="T10" fmla="*/ 0 h 1607"/>
              <a:gd name="T11" fmla="*/ 191 w 191"/>
              <a:gd name="T12" fmla="*/ 1607 h 16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" h="1607">
                <a:moveTo>
                  <a:pt x="0" y="1607"/>
                </a:moveTo>
                <a:lnTo>
                  <a:pt x="190" y="0"/>
                </a:lnTo>
                <a:lnTo>
                  <a:pt x="19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1" name="Freeform 23"/>
          <p:cNvSpPr>
            <a:spLocks/>
          </p:cNvSpPr>
          <p:nvPr/>
        </p:nvSpPr>
        <p:spPr bwMode="auto">
          <a:xfrm>
            <a:off x="2811463" y="2754313"/>
            <a:ext cx="492125" cy="190500"/>
          </a:xfrm>
          <a:custGeom>
            <a:avLst/>
            <a:gdLst>
              <a:gd name="T0" fmla="*/ 2786 w 2786"/>
              <a:gd name="T1" fmla="*/ 1075 h 1075"/>
              <a:gd name="T2" fmla="*/ 0 w 2786"/>
              <a:gd name="T3" fmla="*/ 0 h 1075"/>
              <a:gd name="T4" fmla="*/ 1 w 2786"/>
              <a:gd name="T5" fmla="*/ 0 h 1075"/>
              <a:gd name="T6" fmla="*/ 0 60000 65536"/>
              <a:gd name="T7" fmla="*/ 0 60000 65536"/>
              <a:gd name="T8" fmla="*/ 0 60000 65536"/>
              <a:gd name="T9" fmla="*/ 0 w 2786"/>
              <a:gd name="T10" fmla="*/ 0 h 1075"/>
              <a:gd name="T11" fmla="*/ 2786 w 2786"/>
              <a:gd name="T12" fmla="*/ 1075 h 10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86" h="1075">
                <a:moveTo>
                  <a:pt x="2786" y="1075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2" name="Freeform 24"/>
          <p:cNvSpPr>
            <a:spLocks/>
          </p:cNvSpPr>
          <p:nvPr/>
        </p:nvSpPr>
        <p:spPr bwMode="auto">
          <a:xfrm>
            <a:off x="2811463" y="2482850"/>
            <a:ext cx="61912" cy="271463"/>
          </a:xfrm>
          <a:custGeom>
            <a:avLst/>
            <a:gdLst>
              <a:gd name="T0" fmla="*/ 352 w 352"/>
              <a:gd name="T1" fmla="*/ 0 h 1544"/>
              <a:gd name="T2" fmla="*/ 0 w 352"/>
              <a:gd name="T3" fmla="*/ 1544 h 1544"/>
              <a:gd name="T4" fmla="*/ 1 w 352"/>
              <a:gd name="T5" fmla="*/ 1544 h 1544"/>
              <a:gd name="T6" fmla="*/ 0 60000 65536"/>
              <a:gd name="T7" fmla="*/ 0 60000 65536"/>
              <a:gd name="T8" fmla="*/ 0 60000 65536"/>
              <a:gd name="T9" fmla="*/ 0 w 352"/>
              <a:gd name="T10" fmla="*/ 0 h 1544"/>
              <a:gd name="T11" fmla="*/ 352 w 352"/>
              <a:gd name="T12" fmla="*/ 1544 h 1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2" h="1544">
                <a:moveTo>
                  <a:pt x="352" y="0"/>
                </a:moveTo>
                <a:lnTo>
                  <a:pt x="0" y="1544"/>
                </a:lnTo>
                <a:lnTo>
                  <a:pt x="1" y="1544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3" name="Freeform 25"/>
          <p:cNvSpPr>
            <a:spLocks/>
          </p:cNvSpPr>
          <p:nvPr/>
        </p:nvSpPr>
        <p:spPr bwMode="auto">
          <a:xfrm>
            <a:off x="3292475" y="2944813"/>
            <a:ext cx="11113" cy="261937"/>
          </a:xfrm>
          <a:custGeom>
            <a:avLst/>
            <a:gdLst>
              <a:gd name="T0" fmla="*/ 0 w 66"/>
              <a:gd name="T1" fmla="*/ 1486 h 1486"/>
              <a:gd name="T2" fmla="*/ 65 w 66"/>
              <a:gd name="T3" fmla="*/ 0 h 1486"/>
              <a:gd name="T4" fmla="*/ 66 w 66"/>
              <a:gd name="T5" fmla="*/ 0 h 1486"/>
              <a:gd name="T6" fmla="*/ 0 60000 65536"/>
              <a:gd name="T7" fmla="*/ 0 60000 65536"/>
              <a:gd name="T8" fmla="*/ 0 60000 65536"/>
              <a:gd name="T9" fmla="*/ 0 w 66"/>
              <a:gd name="T10" fmla="*/ 0 h 1486"/>
              <a:gd name="T11" fmla="*/ 66 w 66"/>
              <a:gd name="T12" fmla="*/ 1486 h 14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" h="1486">
                <a:moveTo>
                  <a:pt x="0" y="1486"/>
                </a:moveTo>
                <a:lnTo>
                  <a:pt x="65" y="0"/>
                </a:lnTo>
                <a:lnTo>
                  <a:pt x="66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4" name="Freeform 26"/>
          <p:cNvSpPr>
            <a:spLocks/>
          </p:cNvSpPr>
          <p:nvPr/>
        </p:nvSpPr>
        <p:spPr bwMode="auto">
          <a:xfrm>
            <a:off x="2790825" y="3013075"/>
            <a:ext cx="501650" cy="193675"/>
          </a:xfrm>
          <a:custGeom>
            <a:avLst/>
            <a:gdLst>
              <a:gd name="T0" fmla="*/ 2841 w 2841"/>
              <a:gd name="T1" fmla="*/ 1096 h 1096"/>
              <a:gd name="T2" fmla="*/ 0 w 2841"/>
              <a:gd name="T3" fmla="*/ 0 h 1096"/>
              <a:gd name="T4" fmla="*/ 1 w 2841"/>
              <a:gd name="T5" fmla="*/ 0 h 1096"/>
              <a:gd name="T6" fmla="*/ 0 60000 65536"/>
              <a:gd name="T7" fmla="*/ 0 60000 65536"/>
              <a:gd name="T8" fmla="*/ 0 60000 65536"/>
              <a:gd name="T9" fmla="*/ 0 w 2841"/>
              <a:gd name="T10" fmla="*/ 0 h 1096"/>
              <a:gd name="T11" fmla="*/ 2841 w 2841"/>
              <a:gd name="T12" fmla="*/ 1096 h 10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41" h="1096">
                <a:moveTo>
                  <a:pt x="2841" y="1096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5" name="Freeform 27"/>
          <p:cNvSpPr>
            <a:spLocks/>
          </p:cNvSpPr>
          <p:nvPr/>
        </p:nvSpPr>
        <p:spPr bwMode="auto">
          <a:xfrm>
            <a:off x="2790825" y="2754313"/>
            <a:ext cx="20638" cy="258762"/>
          </a:xfrm>
          <a:custGeom>
            <a:avLst/>
            <a:gdLst>
              <a:gd name="T0" fmla="*/ 120 w 120"/>
              <a:gd name="T1" fmla="*/ 0 h 1465"/>
              <a:gd name="T2" fmla="*/ 0 w 120"/>
              <a:gd name="T3" fmla="*/ 1465 h 1465"/>
              <a:gd name="T4" fmla="*/ 1 w 120"/>
              <a:gd name="T5" fmla="*/ 1465 h 1465"/>
              <a:gd name="T6" fmla="*/ 0 60000 65536"/>
              <a:gd name="T7" fmla="*/ 0 60000 65536"/>
              <a:gd name="T8" fmla="*/ 0 60000 65536"/>
              <a:gd name="T9" fmla="*/ 0 w 120"/>
              <a:gd name="T10" fmla="*/ 0 h 1465"/>
              <a:gd name="T11" fmla="*/ 120 w 120"/>
              <a:gd name="T12" fmla="*/ 1465 h 14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" h="1465">
                <a:moveTo>
                  <a:pt x="120" y="0"/>
                </a:moveTo>
                <a:lnTo>
                  <a:pt x="0" y="1465"/>
                </a:lnTo>
                <a:lnTo>
                  <a:pt x="1" y="1465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6" name="Freeform 28"/>
          <p:cNvSpPr>
            <a:spLocks/>
          </p:cNvSpPr>
          <p:nvPr/>
        </p:nvSpPr>
        <p:spPr bwMode="auto">
          <a:xfrm>
            <a:off x="3883025" y="1120775"/>
            <a:ext cx="1588" cy="198438"/>
          </a:xfrm>
          <a:custGeom>
            <a:avLst/>
            <a:gdLst>
              <a:gd name="T0" fmla="*/ 0 w 2"/>
              <a:gd name="T1" fmla="*/ 1124 h 1124"/>
              <a:gd name="T2" fmla="*/ 0 w 2"/>
              <a:gd name="T3" fmla="*/ 0 h 1124"/>
              <a:gd name="T4" fmla="*/ 2 w 2"/>
              <a:gd name="T5" fmla="*/ 0 h 1124"/>
              <a:gd name="T6" fmla="*/ 0 60000 65536"/>
              <a:gd name="T7" fmla="*/ 0 60000 65536"/>
              <a:gd name="T8" fmla="*/ 0 60000 65536"/>
              <a:gd name="T9" fmla="*/ 0 w 2"/>
              <a:gd name="T10" fmla="*/ 0 h 1124"/>
              <a:gd name="T11" fmla="*/ 2 w 2"/>
              <a:gd name="T12" fmla="*/ 1124 h 11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124">
                <a:moveTo>
                  <a:pt x="0" y="1124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7" name="Freeform 29"/>
          <p:cNvSpPr>
            <a:spLocks/>
          </p:cNvSpPr>
          <p:nvPr/>
        </p:nvSpPr>
        <p:spPr bwMode="auto">
          <a:xfrm>
            <a:off x="3767138" y="1306513"/>
            <a:ext cx="115887" cy="12700"/>
          </a:xfrm>
          <a:custGeom>
            <a:avLst/>
            <a:gdLst>
              <a:gd name="T0" fmla="*/ 653 w 653"/>
              <a:gd name="T1" fmla="*/ 75 h 75"/>
              <a:gd name="T2" fmla="*/ 0 w 653"/>
              <a:gd name="T3" fmla="*/ 0 h 75"/>
              <a:gd name="T4" fmla="*/ 1 w 653"/>
              <a:gd name="T5" fmla="*/ 0 h 75"/>
              <a:gd name="T6" fmla="*/ 0 60000 65536"/>
              <a:gd name="T7" fmla="*/ 0 60000 65536"/>
              <a:gd name="T8" fmla="*/ 0 60000 65536"/>
              <a:gd name="T9" fmla="*/ 0 w 653"/>
              <a:gd name="T10" fmla="*/ 0 h 75"/>
              <a:gd name="T11" fmla="*/ 653 w 653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3" h="75">
                <a:moveTo>
                  <a:pt x="653" y="75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8" name="Freeform 30"/>
          <p:cNvSpPr>
            <a:spLocks/>
          </p:cNvSpPr>
          <p:nvPr/>
        </p:nvSpPr>
        <p:spPr bwMode="auto">
          <a:xfrm>
            <a:off x="3883025" y="1319213"/>
            <a:ext cx="1588" cy="239712"/>
          </a:xfrm>
          <a:custGeom>
            <a:avLst/>
            <a:gdLst>
              <a:gd name="T0" fmla="*/ 0 w 2"/>
              <a:gd name="T1" fmla="*/ 1356 h 1356"/>
              <a:gd name="T2" fmla="*/ 0 w 2"/>
              <a:gd name="T3" fmla="*/ 0 h 1356"/>
              <a:gd name="T4" fmla="*/ 2 w 2"/>
              <a:gd name="T5" fmla="*/ 0 h 1356"/>
              <a:gd name="T6" fmla="*/ 0 60000 65536"/>
              <a:gd name="T7" fmla="*/ 0 60000 65536"/>
              <a:gd name="T8" fmla="*/ 0 60000 65536"/>
              <a:gd name="T9" fmla="*/ 0 w 2"/>
              <a:gd name="T10" fmla="*/ 0 h 1356"/>
              <a:gd name="T11" fmla="*/ 2 w 2"/>
              <a:gd name="T12" fmla="*/ 1356 h 13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356">
                <a:moveTo>
                  <a:pt x="0" y="1356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9" name="Freeform 31"/>
          <p:cNvSpPr>
            <a:spLocks/>
          </p:cNvSpPr>
          <p:nvPr/>
        </p:nvSpPr>
        <p:spPr bwMode="auto">
          <a:xfrm>
            <a:off x="3657600" y="1531938"/>
            <a:ext cx="225425" cy="26987"/>
          </a:xfrm>
          <a:custGeom>
            <a:avLst/>
            <a:gdLst>
              <a:gd name="T0" fmla="*/ 1281 w 1281"/>
              <a:gd name="T1" fmla="*/ 148 h 148"/>
              <a:gd name="T2" fmla="*/ 0 w 1281"/>
              <a:gd name="T3" fmla="*/ 0 h 148"/>
              <a:gd name="T4" fmla="*/ 1 w 1281"/>
              <a:gd name="T5" fmla="*/ 0 h 148"/>
              <a:gd name="T6" fmla="*/ 0 60000 65536"/>
              <a:gd name="T7" fmla="*/ 0 60000 65536"/>
              <a:gd name="T8" fmla="*/ 0 60000 65536"/>
              <a:gd name="T9" fmla="*/ 0 w 1281"/>
              <a:gd name="T10" fmla="*/ 0 h 148"/>
              <a:gd name="T11" fmla="*/ 1281 w 1281"/>
              <a:gd name="T12" fmla="*/ 148 h 1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1" h="148">
                <a:moveTo>
                  <a:pt x="1281" y="148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0" name="Freeform 32"/>
          <p:cNvSpPr>
            <a:spLocks/>
          </p:cNvSpPr>
          <p:nvPr/>
        </p:nvSpPr>
        <p:spPr bwMode="auto">
          <a:xfrm>
            <a:off x="3883025" y="1558925"/>
            <a:ext cx="1588" cy="269875"/>
          </a:xfrm>
          <a:custGeom>
            <a:avLst/>
            <a:gdLst>
              <a:gd name="T0" fmla="*/ 0 w 2"/>
              <a:gd name="T1" fmla="*/ 1534 h 1534"/>
              <a:gd name="T2" fmla="*/ 0 w 2"/>
              <a:gd name="T3" fmla="*/ 0 h 1534"/>
              <a:gd name="T4" fmla="*/ 2 w 2"/>
              <a:gd name="T5" fmla="*/ 0 h 1534"/>
              <a:gd name="T6" fmla="*/ 0 60000 65536"/>
              <a:gd name="T7" fmla="*/ 0 60000 65536"/>
              <a:gd name="T8" fmla="*/ 0 60000 65536"/>
              <a:gd name="T9" fmla="*/ 0 w 2"/>
              <a:gd name="T10" fmla="*/ 0 h 1534"/>
              <a:gd name="T11" fmla="*/ 2 w 2"/>
              <a:gd name="T12" fmla="*/ 1534 h 15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534">
                <a:moveTo>
                  <a:pt x="0" y="1534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1" name="Freeform 33"/>
          <p:cNvSpPr>
            <a:spLocks/>
          </p:cNvSpPr>
          <p:nvPr/>
        </p:nvSpPr>
        <p:spPr bwMode="auto">
          <a:xfrm>
            <a:off x="3554413" y="1790700"/>
            <a:ext cx="328612" cy="38100"/>
          </a:xfrm>
          <a:custGeom>
            <a:avLst/>
            <a:gdLst>
              <a:gd name="T0" fmla="*/ 1861 w 1861"/>
              <a:gd name="T1" fmla="*/ 213 h 213"/>
              <a:gd name="T2" fmla="*/ 0 w 1861"/>
              <a:gd name="T3" fmla="*/ 0 h 213"/>
              <a:gd name="T4" fmla="*/ 1 w 1861"/>
              <a:gd name="T5" fmla="*/ 0 h 213"/>
              <a:gd name="T6" fmla="*/ 0 60000 65536"/>
              <a:gd name="T7" fmla="*/ 0 60000 65536"/>
              <a:gd name="T8" fmla="*/ 0 60000 65536"/>
              <a:gd name="T9" fmla="*/ 0 w 1861"/>
              <a:gd name="T10" fmla="*/ 0 h 213"/>
              <a:gd name="T11" fmla="*/ 1861 w 1861"/>
              <a:gd name="T12" fmla="*/ 213 h 2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1" h="213">
                <a:moveTo>
                  <a:pt x="1861" y="213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2" name="Freeform 34"/>
          <p:cNvSpPr>
            <a:spLocks/>
          </p:cNvSpPr>
          <p:nvPr/>
        </p:nvSpPr>
        <p:spPr bwMode="auto">
          <a:xfrm>
            <a:off x="3883025" y="1828800"/>
            <a:ext cx="1588" cy="292100"/>
          </a:xfrm>
          <a:custGeom>
            <a:avLst/>
            <a:gdLst>
              <a:gd name="T0" fmla="*/ 0 w 2"/>
              <a:gd name="T1" fmla="*/ 1657 h 1657"/>
              <a:gd name="T2" fmla="*/ 0 w 2"/>
              <a:gd name="T3" fmla="*/ 0 h 1657"/>
              <a:gd name="T4" fmla="*/ 2 w 2"/>
              <a:gd name="T5" fmla="*/ 0 h 1657"/>
              <a:gd name="T6" fmla="*/ 0 60000 65536"/>
              <a:gd name="T7" fmla="*/ 0 60000 65536"/>
              <a:gd name="T8" fmla="*/ 0 60000 65536"/>
              <a:gd name="T9" fmla="*/ 0 w 2"/>
              <a:gd name="T10" fmla="*/ 0 h 1657"/>
              <a:gd name="T11" fmla="*/ 2 w 2"/>
              <a:gd name="T12" fmla="*/ 1657 h 16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657">
                <a:moveTo>
                  <a:pt x="0" y="1657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3" name="Freeform 35"/>
          <p:cNvSpPr>
            <a:spLocks/>
          </p:cNvSpPr>
          <p:nvPr/>
        </p:nvSpPr>
        <p:spPr bwMode="auto">
          <a:xfrm>
            <a:off x="3465513" y="2073275"/>
            <a:ext cx="417512" cy="47625"/>
          </a:xfrm>
          <a:custGeom>
            <a:avLst/>
            <a:gdLst>
              <a:gd name="T0" fmla="*/ 2369 w 2369"/>
              <a:gd name="T1" fmla="*/ 272 h 272"/>
              <a:gd name="T2" fmla="*/ 0 w 2369"/>
              <a:gd name="T3" fmla="*/ 0 h 272"/>
              <a:gd name="T4" fmla="*/ 1 w 2369"/>
              <a:gd name="T5" fmla="*/ 0 h 272"/>
              <a:gd name="T6" fmla="*/ 0 60000 65536"/>
              <a:gd name="T7" fmla="*/ 0 60000 65536"/>
              <a:gd name="T8" fmla="*/ 0 60000 65536"/>
              <a:gd name="T9" fmla="*/ 0 w 2369"/>
              <a:gd name="T10" fmla="*/ 0 h 272"/>
              <a:gd name="T11" fmla="*/ 2369 w 2369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9" h="272">
                <a:moveTo>
                  <a:pt x="2369" y="272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4" name="Freeform 36"/>
          <p:cNvSpPr>
            <a:spLocks/>
          </p:cNvSpPr>
          <p:nvPr/>
        </p:nvSpPr>
        <p:spPr bwMode="auto">
          <a:xfrm>
            <a:off x="3883025" y="2120900"/>
            <a:ext cx="1588" cy="303213"/>
          </a:xfrm>
          <a:custGeom>
            <a:avLst/>
            <a:gdLst>
              <a:gd name="T0" fmla="*/ 0 w 2"/>
              <a:gd name="T1" fmla="*/ 1713 h 1713"/>
              <a:gd name="T2" fmla="*/ 0 w 2"/>
              <a:gd name="T3" fmla="*/ 0 h 1713"/>
              <a:gd name="T4" fmla="*/ 2 w 2"/>
              <a:gd name="T5" fmla="*/ 0 h 1713"/>
              <a:gd name="T6" fmla="*/ 0 60000 65536"/>
              <a:gd name="T7" fmla="*/ 0 60000 65536"/>
              <a:gd name="T8" fmla="*/ 0 60000 65536"/>
              <a:gd name="T9" fmla="*/ 0 w 2"/>
              <a:gd name="T10" fmla="*/ 0 h 1713"/>
              <a:gd name="T11" fmla="*/ 2 w 2"/>
              <a:gd name="T12" fmla="*/ 1713 h 17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713">
                <a:moveTo>
                  <a:pt x="0" y="1713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5" name="Freeform 37"/>
          <p:cNvSpPr>
            <a:spLocks/>
          </p:cNvSpPr>
          <p:nvPr/>
        </p:nvSpPr>
        <p:spPr bwMode="auto">
          <a:xfrm>
            <a:off x="3390900" y="2366963"/>
            <a:ext cx="492125" cy="57150"/>
          </a:xfrm>
          <a:custGeom>
            <a:avLst/>
            <a:gdLst>
              <a:gd name="T0" fmla="*/ 2786 w 2786"/>
              <a:gd name="T1" fmla="*/ 320 h 320"/>
              <a:gd name="T2" fmla="*/ 0 w 2786"/>
              <a:gd name="T3" fmla="*/ 0 h 320"/>
              <a:gd name="T4" fmla="*/ 2 w 2786"/>
              <a:gd name="T5" fmla="*/ 0 h 320"/>
              <a:gd name="T6" fmla="*/ 0 60000 65536"/>
              <a:gd name="T7" fmla="*/ 0 60000 65536"/>
              <a:gd name="T8" fmla="*/ 0 60000 65536"/>
              <a:gd name="T9" fmla="*/ 0 w 2786"/>
              <a:gd name="T10" fmla="*/ 0 h 320"/>
              <a:gd name="T11" fmla="*/ 2786 w 2786"/>
              <a:gd name="T12" fmla="*/ 320 h 3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86" h="320">
                <a:moveTo>
                  <a:pt x="2786" y="32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6" name="Freeform 38"/>
          <p:cNvSpPr>
            <a:spLocks/>
          </p:cNvSpPr>
          <p:nvPr/>
        </p:nvSpPr>
        <p:spPr bwMode="auto">
          <a:xfrm>
            <a:off x="3883025" y="2424113"/>
            <a:ext cx="1588" cy="300037"/>
          </a:xfrm>
          <a:custGeom>
            <a:avLst/>
            <a:gdLst>
              <a:gd name="T0" fmla="*/ 0 w 2"/>
              <a:gd name="T1" fmla="*/ 1704 h 1704"/>
              <a:gd name="T2" fmla="*/ 0 w 2"/>
              <a:gd name="T3" fmla="*/ 0 h 1704"/>
              <a:gd name="T4" fmla="*/ 2 w 2"/>
              <a:gd name="T5" fmla="*/ 0 h 1704"/>
              <a:gd name="T6" fmla="*/ 0 60000 65536"/>
              <a:gd name="T7" fmla="*/ 0 60000 65536"/>
              <a:gd name="T8" fmla="*/ 0 60000 65536"/>
              <a:gd name="T9" fmla="*/ 0 w 2"/>
              <a:gd name="T10" fmla="*/ 0 h 1704"/>
              <a:gd name="T11" fmla="*/ 2 w 2"/>
              <a:gd name="T12" fmla="*/ 1704 h 17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704">
                <a:moveTo>
                  <a:pt x="0" y="1704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7" name="Freeform 39"/>
          <p:cNvSpPr>
            <a:spLocks/>
          </p:cNvSpPr>
          <p:nvPr/>
        </p:nvSpPr>
        <p:spPr bwMode="auto">
          <a:xfrm>
            <a:off x="3336925" y="2660650"/>
            <a:ext cx="546100" cy="63500"/>
          </a:xfrm>
          <a:custGeom>
            <a:avLst/>
            <a:gdLst>
              <a:gd name="T0" fmla="*/ 3095 w 3095"/>
              <a:gd name="T1" fmla="*/ 356 h 356"/>
              <a:gd name="T2" fmla="*/ 0 w 3095"/>
              <a:gd name="T3" fmla="*/ 0 h 356"/>
              <a:gd name="T4" fmla="*/ 1 w 3095"/>
              <a:gd name="T5" fmla="*/ 0 h 356"/>
              <a:gd name="T6" fmla="*/ 0 60000 65536"/>
              <a:gd name="T7" fmla="*/ 0 60000 65536"/>
              <a:gd name="T8" fmla="*/ 0 60000 65536"/>
              <a:gd name="T9" fmla="*/ 0 w 3095"/>
              <a:gd name="T10" fmla="*/ 0 h 356"/>
              <a:gd name="T11" fmla="*/ 3095 w 3095"/>
              <a:gd name="T12" fmla="*/ 356 h 3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95" h="356">
                <a:moveTo>
                  <a:pt x="3095" y="356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8" name="Freeform 40"/>
          <p:cNvSpPr>
            <a:spLocks/>
          </p:cNvSpPr>
          <p:nvPr/>
        </p:nvSpPr>
        <p:spPr bwMode="auto">
          <a:xfrm>
            <a:off x="3883025" y="2724150"/>
            <a:ext cx="1588" cy="287338"/>
          </a:xfrm>
          <a:custGeom>
            <a:avLst/>
            <a:gdLst>
              <a:gd name="T0" fmla="*/ 0 w 2"/>
              <a:gd name="T1" fmla="*/ 1630 h 1630"/>
              <a:gd name="T2" fmla="*/ 0 w 2"/>
              <a:gd name="T3" fmla="*/ 0 h 1630"/>
              <a:gd name="T4" fmla="*/ 2 w 2"/>
              <a:gd name="T5" fmla="*/ 0 h 1630"/>
              <a:gd name="T6" fmla="*/ 0 60000 65536"/>
              <a:gd name="T7" fmla="*/ 0 60000 65536"/>
              <a:gd name="T8" fmla="*/ 0 60000 65536"/>
              <a:gd name="T9" fmla="*/ 0 w 2"/>
              <a:gd name="T10" fmla="*/ 0 h 1630"/>
              <a:gd name="T11" fmla="*/ 2 w 2"/>
              <a:gd name="T12" fmla="*/ 1630 h 16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630">
                <a:moveTo>
                  <a:pt x="0" y="163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9" name="Freeform 41"/>
          <p:cNvSpPr>
            <a:spLocks/>
          </p:cNvSpPr>
          <p:nvPr/>
        </p:nvSpPr>
        <p:spPr bwMode="auto">
          <a:xfrm>
            <a:off x="3303588" y="2944813"/>
            <a:ext cx="579437" cy="66675"/>
          </a:xfrm>
          <a:custGeom>
            <a:avLst/>
            <a:gdLst>
              <a:gd name="T0" fmla="*/ 3285 w 3285"/>
              <a:gd name="T1" fmla="*/ 379 h 379"/>
              <a:gd name="T2" fmla="*/ 0 w 3285"/>
              <a:gd name="T3" fmla="*/ 0 h 379"/>
              <a:gd name="T4" fmla="*/ 1 w 3285"/>
              <a:gd name="T5" fmla="*/ 0 h 379"/>
              <a:gd name="T6" fmla="*/ 0 60000 65536"/>
              <a:gd name="T7" fmla="*/ 0 60000 65536"/>
              <a:gd name="T8" fmla="*/ 0 60000 65536"/>
              <a:gd name="T9" fmla="*/ 0 w 3285"/>
              <a:gd name="T10" fmla="*/ 0 h 379"/>
              <a:gd name="T11" fmla="*/ 3285 w 3285"/>
              <a:gd name="T12" fmla="*/ 379 h 3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5" h="379">
                <a:moveTo>
                  <a:pt x="3285" y="379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0" name="Freeform 42"/>
          <p:cNvSpPr>
            <a:spLocks/>
          </p:cNvSpPr>
          <p:nvPr/>
        </p:nvSpPr>
        <p:spPr bwMode="auto">
          <a:xfrm>
            <a:off x="3883025" y="3011488"/>
            <a:ext cx="1588" cy="263525"/>
          </a:xfrm>
          <a:custGeom>
            <a:avLst/>
            <a:gdLst>
              <a:gd name="T0" fmla="*/ 0 w 2"/>
              <a:gd name="T1" fmla="*/ 1492 h 1492"/>
              <a:gd name="T2" fmla="*/ 0 w 2"/>
              <a:gd name="T3" fmla="*/ 0 h 1492"/>
              <a:gd name="T4" fmla="*/ 2 w 2"/>
              <a:gd name="T5" fmla="*/ 0 h 1492"/>
              <a:gd name="T6" fmla="*/ 0 60000 65536"/>
              <a:gd name="T7" fmla="*/ 0 60000 65536"/>
              <a:gd name="T8" fmla="*/ 0 60000 65536"/>
              <a:gd name="T9" fmla="*/ 0 w 2"/>
              <a:gd name="T10" fmla="*/ 0 h 1492"/>
              <a:gd name="T11" fmla="*/ 2 w 2"/>
              <a:gd name="T12" fmla="*/ 1492 h 14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492">
                <a:moveTo>
                  <a:pt x="0" y="1492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1" name="Freeform 43"/>
          <p:cNvSpPr>
            <a:spLocks/>
          </p:cNvSpPr>
          <p:nvPr/>
        </p:nvSpPr>
        <p:spPr bwMode="auto">
          <a:xfrm>
            <a:off x="3292475" y="3206750"/>
            <a:ext cx="590550" cy="68263"/>
          </a:xfrm>
          <a:custGeom>
            <a:avLst/>
            <a:gdLst>
              <a:gd name="T0" fmla="*/ 3350 w 3350"/>
              <a:gd name="T1" fmla="*/ 385 h 385"/>
              <a:gd name="T2" fmla="*/ 0 w 3350"/>
              <a:gd name="T3" fmla="*/ 0 h 385"/>
              <a:gd name="T4" fmla="*/ 1 w 3350"/>
              <a:gd name="T5" fmla="*/ 0 h 385"/>
              <a:gd name="T6" fmla="*/ 0 60000 65536"/>
              <a:gd name="T7" fmla="*/ 0 60000 65536"/>
              <a:gd name="T8" fmla="*/ 0 60000 65536"/>
              <a:gd name="T9" fmla="*/ 0 w 3350"/>
              <a:gd name="T10" fmla="*/ 0 h 385"/>
              <a:gd name="T11" fmla="*/ 3350 w 3350"/>
              <a:gd name="T12" fmla="*/ 385 h 3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50" h="385">
                <a:moveTo>
                  <a:pt x="3350" y="385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2" name="Freeform 44"/>
          <p:cNvSpPr>
            <a:spLocks/>
          </p:cNvSpPr>
          <p:nvPr/>
        </p:nvSpPr>
        <p:spPr bwMode="auto">
          <a:xfrm>
            <a:off x="3883025" y="1120775"/>
            <a:ext cx="115888" cy="185738"/>
          </a:xfrm>
          <a:custGeom>
            <a:avLst/>
            <a:gdLst>
              <a:gd name="T0" fmla="*/ 654 w 654"/>
              <a:gd name="T1" fmla="*/ 1049 h 1049"/>
              <a:gd name="T2" fmla="*/ 0 w 654"/>
              <a:gd name="T3" fmla="*/ 0 h 1049"/>
              <a:gd name="T4" fmla="*/ 2 w 654"/>
              <a:gd name="T5" fmla="*/ 0 h 1049"/>
              <a:gd name="T6" fmla="*/ 0 60000 65536"/>
              <a:gd name="T7" fmla="*/ 0 60000 65536"/>
              <a:gd name="T8" fmla="*/ 0 60000 65536"/>
              <a:gd name="T9" fmla="*/ 0 w 654"/>
              <a:gd name="T10" fmla="*/ 0 h 1049"/>
              <a:gd name="T11" fmla="*/ 654 w 654"/>
              <a:gd name="T12" fmla="*/ 1049 h 10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4" h="1049">
                <a:moveTo>
                  <a:pt x="654" y="1049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3" name="Freeform 45"/>
          <p:cNvSpPr>
            <a:spLocks/>
          </p:cNvSpPr>
          <p:nvPr/>
        </p:nvSpPr>
        <p:spPr bwMode="auto">
          <a:xfrm>
            <a:off x="3883025" y="1306513"/>
            <a:ext cx="115888" cy="12700"/>
          </a:xfrm>
          <a:custGeom>
            <a:avLst/>
            <a:gdLst>
              <a:gd name="T0" fmla="*/ 654 w 654"/>
              <a:gd name="T1" fmla="*/ 0 h 75"/>
              <a:gd name="T2" fmla="*/ 0 w 654"/>
              <a:gd name="T3" fmla="*/ 75 h 75"/>
              <a:gd name="T4" fmla="*/ 2 w 654"/>
              <a:gd name="T5" fmla="*/ 75 h 75"/>
              <a:gd name="T6" fmla="*/ 0 60000 65536"/>
              <a:gd name="T7" fmla="*/ 0 60000 65536"/>
              <a:gd name="T8" fmla="*/ 0 60000 65536"/>
              <a:gd name="T9" fmla="*/ 0 w 654"/>
              <a:gd name="T10" fmla="*/ 0 h 75"/>
              <a:gd name="T11" fmla="*/ 654 w 654"/>
              <a:gd name="T12" fmla="*/ 75 h 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4" h="75">
                <a:moveTo>
                  <a:pt x="654" y="0"/>
                </a:moveTo>
                <a:lnTo>
                  <a:pt x="0" y="75"/>
                </a:lnTo>
                <a:lnTo>
                  <a:pt x="2" y="75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4" name="Freeform 46"/>
          <p:cNvSpPr>
            <a:spLocks/>
          </p:cNvSpPr>
          <p:nvPr/>
        </p:nvSpPr>
        <p:spPr bwMode="auto">
          <a:xfrm>
            <a:off x="3998913" y="1306513"/>
            <a:ext cx="109537" cy="225425"/>
          </a:xfrm>
          <a:custGeom>
            <a:avLst/>
            <a:gdLst>
              <a:gd name="T0" fmla="*/ 628 w 628"/>
              <a:gd name="T1" fmla="*/ 1283 h 1283"/>
              <a:gd name="T2" fmla="*/ 0 w 628"/>
              <a:gd name="T3" fmla="*/ 0 h 1283"/>
              <a:gd name="T4" fmla="*/ 1 w 628"/>
              <a:gd name="T5" fmla="*/ 0 h 1283"/>
              <a:gd name="T6" fmla="*/ 0 60000 65536"/>
              <a:gd name="T7" fmla="*/ 0 60000 65536"/>
              <a:gd name="T8" fmla="*/ 0 60000 65536"/>
              <a:gd name="T9" fmla="*/ 0 w 628"/>
              <a:gd name="T10" fmla="*/ 0 h 1283"/>
              <a:gd name="T11" fmla="*/ 628 w 628"/>
              <a:gd name="T12" fmla="*/ 1283 h 12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8" h="1283">
                <a:moveTo>
                  <a:pt x="628" y="1283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5" name="Freeform 47"/>
          <p:cNvSpPr>
            <a:spLocks/>
          </p:cNvSpPr>
          <p:nvPr/>
        </p:nvSpPr>
        <p:spPr bwMode="auto">
          <a:xfrm>
            <a:off x="3883025" y="1531938"/>
            <a:ext cx="225425" cy="26987"/>
          </a:xfrm>
          <a:custGeom>
            <a:avLst/>
            <a:gdLst>
              <a:gd name="T0" fmla="*/ 1282 w 1282"/>
              <a:gd name="T1" fmla="*/ 0 h 148"/>
              <a:gd name="T2" fmla="*/ 0 w 1282"/>
              <a:gd name="T3" fmla="*/ 148 h 148"/>
              <a:gd name="T4" fmla="*/ 2 w 1282"/>
              <a:gd name="T5" fmla="*/ 148 h 148"/>
              <a:gd name="T6" fmla="*/ 0 60000 65536"/>
              <a:gd name="T7" fmla="*/ 0 60000 65536"/>
              <a:gd name="T8" fmla="*/ 0 60000 65536"/>
              <a:gd name="T9" fmla="*/ 0 w 1282"/>
              <a:gd name="T10" fmla="*/ 0 h 148"/>
              <a:gd name="T11" fmla="*/ 1282 w 1282"/>
              <a:gd name="T12" fmla="*/ 148 h 1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2" h="148">
                <a:moveTo>
                  <a:pt x="1282" y="0"/>
                </a:moveTo>
                <a:lnTo>
                  <a:pt x="0" y="148"/>
                </a:lnTo>
                <a:lnTo>
                  <a:pt x="2" y="148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6" name="Freeform 48"/>
          <p:cNvSpPr>
            <a:spLocks/>
          </p:cNvSpPr>
          <p:nvPr/>
        </p:nvSpPr>
        <p:spPr bwMode="auto">
          <a:xfrm>
            <a:off x="4108450" y="1531938"/>
            <a:ext cx="103188" cy="258762"/>
          </a:xfrm>
          <a:custGeom>
            <a:avLst/>
            <a:gdLst>
              <a:gd name="T0" fmla="*/ 580 w 580"/>
              <a:gd name="T1" fmla="*/ 1469 h 1469"/>
              <a:gd name="T2" fmla="*/ 0 w 580"/>
              <a:gd name="T3" fmla="*/ 0 h 1469"/>
              <a:gd name="T4" fmla="*/ 1 w 580"/>
              <a:gd name="T5" fmla="*/ 0 h 1469"/>
              <a:gd name="T6" fmla="*/ 0 60000 65536"/>
              <a:gd name="T7" fmla="*/ 0 60000 65536"/>
              <a:gd name="T8" fmla="*/ 0 60000 65536"/>
              <a:gd name="T9" fmla="*/ 0 w 580"/>
              <a:gd name="T10" fmla="*/ 0 h 1469"/>
              <a:gd name="T11" fmla="*/ 580 w 580"/>
              <a:gd name="T12" fmla="*/ 1469 h 14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1469">
                <a:moveTo>
                  <a:pt x="580" y="1469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7" name="Freeform 49"/>
          <p:cNvSpPr>
            <a:spLocks/>
          </p:cNvSpPr>
          <p:nvPr/>
        </p:nvSpPr>
        <p:spPr bwMode="auto">
          <a:xfrm>
            <a:off x="3883025" y="1790700"/>
            <a:ext cx="328613" cy="38100"/>
          </a:xfrm>
          <a:custGeom>
            <a:avLst/>
            <a:gdLst>
              <a:gd name="T0" fmla="*/ 1862 w 1862"/>
              <a:gd name="T1" fmla="*/ 0 h 213"/>
              <a:gd name="T2" fmla="*/ 0 w 1862"/>
              <a:gd name="T3" fmla="*/ 213 h 213"/>
              <a:gd name="T4" fmla="*/ 2 w 1862"/>
              <a:gd name="T5" fmla="*/ 213 h 213"/>
              <a:gd name="T6" fmla="*/ 0 60000 65536"/>
              <a:gd name="T7" fmla="*/ 0 60000 65536"/>
              <a:gd name="T8" fmla="*/ 0 60000 65536"/>
              <a:gd name="T9" fmla="*/ 0 w 1862"/>
              <a:gd name="T10" fmla="*/ 0 h 213"/>
              <a:gd name="T11" fmla="*/ 1862 w 1862"/>
              <a:gd name="T12" fmla="*/ 213 h 2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2" h="213">
                <a:moveTo>
                  <a:pt x="1862" y="0"/>
                </a:moveTo>
                <a:lnTo>
                  <a:pt x="0" y="213"/>
                </a:lnTo>
                <a:lnTo>
                  <a:pt x="2" y="213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8" name="Freeform 50"/>
          <p:cNvSpPr>
            <a:spLocks/>
          </p:cNvSpPr>
          <p:nvPr/>
        </p:nvSpPr>
        <p:spPr bwMode="auto">
          <a:xfrm>
            <a:off x="4211638" y="1790700"/>
            <a:ext cx="88900" cy="282575"/>
          </a:xfrm>
          <a:custGeom>
            <a:avLst/>
            <a:gdLst>
              <a:gd name="T0" fmla="*/ 508 w 508"/>
              <a:gd name="T1" fmla="*/ 1598 h 1598"/>
              <a:gd name="T2" fmla="*/ 0 w 508"/>
              <a:gd name="T3" fmla="*/ 0 h 1598"/>
              <a:gd name="T4" fmla="*/ 1 w 508"/>
              <a:gd name="T5" fmla="*/ 0 h 1598"/>
              <a:gd name="T6" fmla="*/ 0 60000 65536"/>
              <a:gd name="T7" fmla="*/ 0 60000 65536"/>
              <a:gd name="T8" fmla="*/ 0 60000 65536"/>
              <a:gd name="T9" fmla="*/ 0 w 508"/>
              <a:gd name="T10" fmla="*/ 0 h 1598"/>
              <a:gd name="T11" fmla="*/ 508 w 508"/>
              <a:gd name="T12" fmla="*/ 1598 h 15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8" h="1598">
                <a:moveTo>
                  <a:pt x="508" y="1598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9" name="Freeform 51"/>
          <p:cNvSpPr>
            <a:spLocks/>
          </p:cNvSpPr>
          <p:nvPr/>
        </p:nvSpPr>
        <p:spPr bwMode="auto">
          <a:xfrm>
            <a:off x="3883025" y="2073275"/>
            <a:ext cx="417513" cy="47625"/>
          </a:xfrm>
          <a:custGeom>
            <a:avLst/>
            <a:gdLst>
              <a:gd name="T0" fmla="*/ 2370 w 2370"/>
              <a:gd name="T1" fmla="*/ 0 h 272"/>
              <a:gd name="T2" fmla="*/ 0 w 2370"/>
              <a:gd name="T3" fmla="*/ 272 h 272"/>
              <a:gd name="T4" fmla="*/ 2 w 2370"/>
              <a:gd name="T5" fmla="*/ 272 h 272"/>
              <a:gd name="T6" fmla="*/ 0 60000 65536"/>
              <a:gd name="T7" fmla="*/ 0 60000 65536"/>
              <a:gd name="T8" fmla="*/ 0 60000 65536"/>
              <a:gd name="T9" fmla="*/ 0 w 2370"/>
              <a:gd name="T10" fmla="*/ 0 h 272"/>
              <a:gd name="T11" fmla="*/ 2370 w 2370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70" h="272">
                <a:moveTo>
                  <a:pt x="2370" y="0"/>
                </a:moveTo>
                <a:lnTo>
                  <a:pt x="0" y="272"/>
                </a:lnTo>
                <a:lnTo>
                  <a:pt x="2" y="272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0" name="Freeform 52"/>
          <p:cNvSpPr>
            <a:spLocks/>
          </p:cNvSpPr>
          <p:nvPr/>
        </p:nvSpPr>
        <p:spPr bwMode="auto">
          <a:xfrm>
            <a:off x="4300538" y="2073275"/>
            <a:ext cx="73025" cy="293688"/>
          </a:xfrm>
          <a:custGeom>
            <a:avLst/>
            <a:gdLst>
              <a:gd name="T0" fmla="*/ 416 w 416"/>
              <a:gd name="T1" fmla="*/ 1665 h 1665"/>
              <a:gd name="T2" fmla="*/ 0 w 416"/>
              <a:gd name="T3" fmla="*/ 0 h 1665"/>
              <a:gd name="T4" fmla="*/ 1 w 416"/>
              <a:gd name="T5" fmla="*/ 0 h 1665"/>
              <a:gd name="T6" fmla="*/ 0 60000 65536"/>
              <a:gd name="T7" fmla="*/ 0 60000 65536"/>
              <a:gd name="T8" fmla="*/ 0 60000 65536"/>
              <a:gd name="T9" fmla="*/ 0 w 416"/>
              <a:gd name="T10" fmla="*/ 0 h 1665"/>
              <a:gd name="T11" fmla="*/ 416 w 416"/>
              <a:gd name="T12" fmla="*/ 1665 h 16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6" h="1665">
                <a:moveTo>
                  <a:pt x="416" y="1665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1" name="Freeform 53"/>
          <p:cNvSpPr>
            <a:spLocks/>
          </p:cNvSpPr>
          <p:nvPr/>
        </p:nvSpPr>
        <p:spPr bwMode="auto">
          <a:xfrm>
            <a:off x="3883025" y="2366963"/>
            <a:ext cx="490538" cy="57150"/>
          </a:xfrm>
          <a:custGeom>
            <a:avLst/>
            <a:gdLst>
              <a:gd name="T0" fmla="*/ 2786 w 2786"/>
              <a:gd name="T1" fmla="*/ 0 h 320"/>
              <a:gd name="T2" fmla="*/ 0 w 2786"/>
              <a:gd name="T3" fmla="*/ 320 h 320"/>
              <a:gd name="T4" fmla="*/ 2 w 2786"/>
              <a:gd name="T5" fmla="*/ 320 h 320"/>
              <a:gd name="T6" fmla="*/ 0 60000 65536"/>
              <a:gd name="T7" fmla="*/ 0 60000 65536"/>
              <a:gd name="T8" fmla="*/ 0 60000 65536"/>
              <a:gd name="T9" fmla="*/ 0 w 2786"/>
              <a:gd name="T10" fmla="*/ 0 h 320"/>
              <a:gd name="T11" fmla="*/ 2786 w 2786"/>
              <a:gd name="T12" fmla="*/ 320 h 3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86" h="320">
                <a:moveTo>
                  <a:pt x="2786" y="0"/>
                </a:moveTo>
                <a:lnTo>
                  <a:pt x="0" y="320"/>
                </a:lnTo>
                <a:lnTo>
                  <a:pt x="2" y="32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2" name="Freeform 54"/>
          <p:cNvSpPr>
            <a:spLocks/>
          </p:cNvSpPr>
          <p:nvPr/>
        </p:nvSpPr>
        <p:spPr bwMode="auto">
          <a:xfrm>
            <a:off x="4373563" y="2366963"/>
            <a:ext cx="55562" cy="293687"/>
          </a:xfrm>
          <a:custGeom>
            <a:avLst/>
            <a:gdLst>
              <a:gd name="T0" fmla="*/ 310 w 310"/>
              <a:gd name="T1" fmla="*/ 1668 h 1668"/>
              <a:gd name="T2" fmla="*/ 0 w 310"/>
              <a:gd name="T3" fmla="*/ 0 h 1668"/>
              <a:gd name="T4" fmla="*/ 2 w 310"/>
              <a:gd name="T5" fmla="*/ 0 h 1668"/>
              <a:gd name="T6" fmla="*/ 0 60000 65536"/>
              <a:gd name="T7" fmla="*/ 0 60000 65536"/>
              <a:gd name="T8" fmla="*/ 0 60000 65536"/>
              <a:gd name="T9" fmla="*/ 0 w 310"/>
              <a:gd name="T10" fmla="*/ 0 h 1668"/>
              <a:gd name="T11" fmla="*/ 310 w 310"/>
              <a:gd name="T12" fmla="*/ 1668 h 1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0" h="1668">
                <a:moveTo>
                  <a:pt x="310" y="1668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3" name="Freeform 55"/>
          <p:cNvSpPr>
            <a:spLocks/>
          </p:cNvSpPr>
          <p:nvPr/>
        </p:nvSpPr>
        <p:spPr bwMode="auto">
          <a:xfrm>
            <a:off x="3883025" y="2660650"/>
            <a:ext cx="546100" cy="63500"/>
          </a:xfrm>
          <a:custGeom>
            <a:avLst/>
            <a:gdLst>
              <a:gd name="T0" fmla="*/ 3096 w 3096"/>
              <a:gd name="T1" fmla="*/ 0 h 356"/>
              <a:gd name="T2" fmla="*/ 0 w 3096"/>
              <a:gd name="T3" fmla="*/ 356 h 356"/>
              <a:gd name="T4" fmla="*/ 2 w 3096"/>
              <a:gd name="T5" fmla="*/ 356 h 356"/>
              <a:gd name="T6" fmla="*/ 0 60000 65536"/>
              <a:gd name="T7" fmla="*/ 0 60000 65536"/>
              <a:gd name="T8" fmla="*/ 0 60000 65536"/>
              <a:gd name="T9" fmla="*/ 0 w 3096"/>
              <a:gd name="T10" fmla="*/ 0 h 356"/>
              <a:gd name="T11" fmla="*/ 3096 w 3096"/>
              <a:gd name="T12" fmla="*/ 356 h 3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96" h="356">
                <a:moveTo>
                  <a:pt x="3096" y="0"/>
                </a:moveTo>
                <a:lnTo>
                  <a:pt x="0" y="356"/>
                </a:lnTo>
                <a:lnTo>
                  <a:pt x="2" y="356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4" name="Freeform 56"/>
          <p:cNvSpPr>
            <a:spLocks/>
          </p:cNvSpPr>
          <p:nvPr/>
        </p:nvSpPr>
        <p:spPr bwMode="auto">
          <a:xfrm>
            <a:off x="4429125" y="2660650"/>
            <a:ext cx="33338" cy="284163"/>
          </a:xfrm>
          <a:custGeom>
            <a:avLst/>
            <a:gdLst>
              <a:gd name="T0" fmla="*/ 190 w 190"/>
              <a:gd name="T1" fmla="*/ 1607 h 1607"/>
              <a:gd name="T2" fmla="*/ 0 w 190"/>
              <a:gd name="T3" fmla="*/ 0 h 1607"/>
              <a:gd name="T4" fmla="*/ 1 w 190"/>
              <a:gd name="T5" fmla="*/ 0 h 1607"/>
              <a:gd name="T6" fmla="*/ 0 60000 65536"/>
              <a:gd name="T7" fmla="*/ 0 60000 65536"/>
              <a:gd name="T8" fmla="*/ 0 60000 65536"/>
              <a:gd name="T9" fmla="*/ 0 w 190"/>
              <a:gd name="T10" fmla="*/ 0 h 1607"/>
              <a:gd name="T11" fmla="*/ 190 w 190"/>
              <a:gd name="T12" fmla="*/ 1607 h 16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" h="1607">
                <a:moveTo>
                  <a:pt x="190" y="1607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5" name="Freeform 57"/>
          <p:cNvSpPr>
            <a:spLocks/>
          </p:cNvSpPr>
          <p:nvPr/>
        </p:nvSpPr>
        <p:spPr bwMode="auto">
          <a:xfrm>
            <a:off x="3883025" y="2944813"/>
            <a:ext cx="579438" cy="66675"/>
          </a:xfrm>
          <a:custGeom>
            <a:avLst/>
            <a:gdLst>
              <a:gd name="T0" fmla="*/ 3286 w 3286"/>
              <a:gd name="T1" fmla="*/ 0 h 379"/>
              <a:gd name="T2" fmla="*/ 0 w 3286"/>
              <a:gd name="T3" fmla="*/ 379 h 379"/>
              <a:gd name="T4" fmla="*/ 2 w 3286"/>
              <a:gd name="T5" fmla="*/ 379 h 379"/>
              <a:gd name="T6" fmla="*/ 0 60000 65536"/>
              <a:gd name="T7" fmla="*/ 0 60000 65536"/>
              <a:gd name="T8" fmla="*/ 0 60000 65536"/>
              <a:gd name="T9" fmla="*/ 0 w 3286"/>
              <a:gd name="T10" fmla="*/ 0 h 379"/>
              <a:gd name="T11" fmla="*/ 3286 w 3286"/>
              <a:gd name="T12" fmla="*/ 379 h 3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6" h="379">
                <a:moveTo>
                  <a:pt x="3286" y="0"/>
                </a:moveTo>
                <a:lnTo>
                  <a:pt x="0" y="379"/>
                </a:lnTo>
                <a:lnTo>
                  <a:pt x="2" y="379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6" name="Freeform 58"/>
          <p:cNvSpPr>
            <a:spLocks/>
          </p:cNvSpPr>
          <p:nvPr/>
        </p:nvSpPr>
        <p:spPr bwMode="auto">
          <a:xfrm>
            <a:off x="4462463" y="2944813"/>
            <a:ext cx="11112" cy="261937"/>
          </a:xfrm>
          <a:custGeom>
            <a:avLst/>
            <a:gdLst>
              <a:gd name="T0" fmla="*/ 65 w 65"/>
              <a:gd name="T1" fmla="*/ 1486 h 1486"/>
              <a:gd name="T2" fmla="*/ 0 w 65"/>
              <a:gd name="T3" fmla="*/ 0 h 1486"/>
              <a:gd name="T4" fmla="*/ 1 w 65"/>
              <a:gd name="T5" fmla="*/ 0 h 1486"/>
              <a:gd name="T6" fmla="*/ 0 60000 65536"/>
              <a:gd name="T7" fmla="*/ 0 60000 65536"/>
              <a:gd name="T8" fmla="*/ 0 60000 65536"/>
              <a:gd name="T9" fmla="*/ 0 w 65"/>
              <a:gd name="T10" fmla="*/ 0 h 1486"/>
              <a:gd name="T11" fmla="*/ 65 w 65"/>
              <a:gd name="T12" fmla="*/ 1486 h 14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" h="1486">
                <a:moveTo>
                  <a:pt x="65" y="1486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7" name="Freeform 59"/>
          <p:cNvSpPr>
            <a:spLocks/>
          </p:cNvSpPr>
          <p:nvPr/>
        </p:nvSpPr>
        <p:spPr bwMode="auto">
          <a:xfrm>
            <a:off x="3883025" y="3206750"/>
            <a:ext cx="590550" cy="68263"/>
          </a:xfrm>
          <a:custGeom>
            <a:avLst/>
            <a:gdLst>
              <a:gd name="T0" fmla="*/ 3351 w 3351"/>
              <a:gd name="T1" fmla="*/ 0 h 385"/>
              <a:gd name="T2" fmla="*/ 0 w 3351"/>
              <a:gd name="T3" fmla="*/ 385 h 385"/>
              <a:gd name="T4" fmla="*/ 2 w 3351"/>
              <a:gd name="T5" fmla="*/ 385 h 385"/>
              <a:gd name="T6" fmla="*/ 0 60000 65536"/>
              <a:gd name="T7" fmla="*/ 0 60000 65536"/>
              <a:gd name="T8" fmla="*/ 0 60000 65536"/>
              <a:gd name="T9" fmla="*/ 0 w 3351"/>
              <a:gd name="T10" fmla="*/ 0 h 385"/>
              <a:gd name="T11" fmla="*/ 3351 w 3351"/>
              <a:gd name="T12" fmla="*/ 385 h 3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51" h="385">
                <a:moveTo>
                  <a:pt x="3351" y="0"/>
                </a:moveTo>
                <a:lnTo>
                  <a:pt x="0" y="385"/>
                </a:lnTo>
                <a:lnTo>
                  <a:pt x="2" y="385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8" name="Freeform 60"/>
          <p:cNvSpPr>
            <a:spLocks/>
          </p:cNvSpPr>
          <p:nvPr/>
        </p:nvSpPr>
        <p:spPr bwMode="auto">
          <a:xfrm>
            <a:off x="3883025" y="1120775"/>
            <a:ext cx="212725" cy="147638"/>
          </a:xfrm>
          <a:custGeom>
            <a:avLst/>
            <a:gdLst>
              <a:gd name="T0" fmla="*/ 1209 w 1209"/>
              <a:gd name="T1" fmla="*/ 834 h 834"/>
              <a:gd name="T2" fmla="*/ 0 w 1209"/>
              <a:gd name="T3" fmla="*/ 0 h 834"/>
              <a:gd name="T4" fmla="*/ 2 w 1209"/>
              <a:gd name="T5" fmla="*/ 0 h 834"/>
              <a:gd name="T6" fmla="*/ 0 60000 65536"/>
              <a:gd name="T7" fmla="*/ 0 60000 65536"/>
              <a:gd name="T8" fmla="*/ 0 60000 65536"/>
              <a:gd name="T9" fmla="*/ 0 w 1209"/>
              <a:gd name="T10" fmla="*/ 0 h 834"/>
              <a:gd name="T11" fmla="*/ 1209 w 1209"/>
              <a:gd name="T12" fmla="*/ 834 h 8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9" h="834">
                <a:moveTo>
                  <a:pt x="1209" y="834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09" name="Freeform 61"/>
          <p:cNvSpPr>
            <a:spLocks/>
          </p:cNvSpPr>
          <p:nvPr/>
        </p:nvSpPr>
        <p:spPr bwMode="auto">
          <a:xfrm>
            <a:off x="3998913" y="1268413"/>
            <a:ext cx="96837" cy="38100"/>
          </a:xfrm>
          <a:custGeom>
            <a:avLst/>
            <a:gdLst>
              <a:gd name="T0" fmla="*/ 555 w 555"/>
              <a:gd name="T1" fmla="*/ 0 h 215"/>
              <a:gd name="T2" fmla="*/ 0 w 555"/>
              <a:gd name="T3" fmla="*/ 215 h 215"/>
              <a:gd name="T4" fmla="*/ 1 w 555"/>
              <a:gd name="T5" fmla="*/ 215 h 215"/>
              <a:gd name="T6" fmla="*/ 0 60000 65536"/>
              <a:gd name="T7" fmla="*/ 0 60000 65536"/>
              <a:gd name="T8" fmla="*/ 0 60000 65536"/>
              <a:gd name="T9" fmla="*/ 0 w 555"/>
              <a:gd name="T10" fmla="*/ 0 h 215"/>
              <a:gd name="T11" fmla="*/ 555 w 555"/>
              <a:gd name="T12" fmla="*/ 215 h 2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5" h="215">
                <a:moveTo>
                  <a:pt x="555" y="0"/>
                </a:moveTo>
                <a:lnTo>
                  <a:pt x="0" y="215"/>
                </a:lnTo>
                <a:lnTo>
                  <a:pt x="1" y="215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0" name="Freeform 62"/>
          <p:cNvSpPr>
            <a:spLocks/>
          </p:cNvSpPr>
          <p:nvPr/>
        </p:nvSpPr>
        <p:spPr bwMode="auto">
          <a:xfrm>
            <a:off x="4095750" y="1268413"/>
            <a:ext cx="204788" cy="190500"/>
          </a:xfrm>
          <a:custGeom>
            <a:avLst/>
            <a:gdLst>
              <a:gd name="T0" fmla="*/ 1161 w 1161"/>
              <a:gd name="T1" fmla="*/ 1079 h 1079"/>
              <a:gd name="T2" fmla="*/ 0 w 1161"/>
              <a:gd name="T3" fmla="*/ 0 h 1079"/>
              <a:gd name="T4" fmla="*/ 1 w 1161"/>
              <a:gd name="T5" fmla="*/ 0 h 1079"/>
              <a:gd name="T6" fmla="*/ 0 60000 65536"/>
              <a:gd name="T7" fmla="*/ 0 60000 65536"/>
              <a:gd name="T8" fmla="*/ 0 60000 65536"/>
              <a:gd name="T9" fmla="*/ 0 w 1161"/>
              <a:gd name="T10" fmla="*/ 0 h 1079"/>
              <a:gd name="T11" fmla="*/ 1161 w 1161"/>
              <a:gd name="T12" fmla="*/ 1079 h 10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1" h="1079">
                <a:moveTo>
                  <a:pt x="1161" y="1079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1" name="Freeform 63"/>
          <p:cNvSpPr>
            <a:spLocks/>
          </p:cNvSpPr>
          <p:nvPr/>
        </p:nvSpPr>
        <p:spPr bwMode="auto">
          <a:xfrm>
            <a:off x="4108450" y="1458913"/>
            <a:ext cx="192088" cy="73025"/>
          </a:xfrm>
          <a:custGeom>
            <a:avLst/>
            <a:gdLst>
              <a:gd name="T0" fmla="*/ 1088 w 1088"/>
              <a:gd name="T1" fmla="*/ 0 h 419"/>
              <a:gd name="T2" fmla="*/ 0 w 1088"/>
              <a:gd name="T3" fmla="*/ 419 h 419"/>
              <a:gd name="T4" fmla="*/ 1 w 1088"/>
              <a:gd name="T5" fmla="*/ 419 h 419"/>
              <a:gd name="T6" fmla="*/ 0 60000 65536"/>
              <a:gd name="T7" fmla="*/ 0 60000 65536"/>
              <a:gd name="T8" fmla="*/ 0 60000 65536"/>
              <a:gd name="T9" fmla="*/ 0 w 1088"/>
              <a:gd name="T10" fmla="*/ 0 h 419"/>
              <a:gd name="T11" fmla="*/ 1088 w 1088"/>
              <a:gd name="T12" fmla="*/ 419 h 4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8" h="419">
                <a:moveTo>
                  <a:pt x="1088" y="0"/>
                </a:moveTo>
                <a:lnTo>
                  <a:pt x="0" y="419"/>
                </a:lnTo>
                <a:lnTo>
                  <a:pt x="1" y="419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2" name="Freeform 64"/>
          <p:cNvSpPr>
            <a:spLocks/>
          </p:cNvSpPr>
          <p:nvPr/>
        </p:nvSpPr>
        <p:spPr bwMode="auto">
          <a:xfrm>
            <a:off x="4300538" y="1458913"/>
            <a:ext cx="188912" cy="225425"/>
          </a:xfrm>
          <a:custGeom>
            <a:avLst/>
            <a:gdLst>
              <a:gd name="T0" fmla="*/ 1070 w 1070"/>
              <a:gd name="T1" fmla="*/ 1279 h 1279"/>
              <a:gd name="T2" fmla="*/ 0 w 1070"/>
              <a:gd name="T3" fmla="*/ 0 h 1279"/>
              <a:gd name="T4" fmla="*/ 1 w 1070"/>
              <a:gd name="T5" fmla="*/ 0 h 1279"/>
              <a:gd name="T6" fmla="*/ 0 60000 65536"/>
              <a:gd name="T7" fmla="*/ 0 60000 65536"/>
              <a:gd name="T8" fmla="*/ 0 60000 65536"/>
              <a:gd name="T9" fmla="*/ 0 w 1070"/>
              <a:gd name="T10" fmla="*/ 0 h 1279"/>
              <a:gd name="T11" fmla="*/ 1070 w 1070"/>
              <a:gd name="T12" fmla="*/ 1279 h 12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70" h="1279">
                <a:moveTo>
                  <a:pt x="1070" y="1279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3" name="Freeform 65"/>
          <p:cNvSpPr>
            <a:spLocks/>
          </p:cNvSpPr>
          <p:nvPr/>
        </p:nvSpPr>
        <p:spPr bwMode="auto">
          <a:xfrm>
            <a:off x="4211638" y="1684338"/>
            <a:ext cx="277812" cy="106362"/>
          </a:xfrm>
          <a:custGeom>
            <a:avLst/>
            <a:gdLst>
              <a:gd name="T0" fmla="*/ 1578 w 1578"/>
              <a:gd name="T1" fmla="*/ 0 h 609"/>
              <a:gd name="T2" fmla="*/ 0 w 1578"/>
              <a:gd name="T3" fmla="*/ 609 h 609"/>
              <a:gd name="T4" fmla="*/ 1 w 1578"/>
              <a:gd name="T5" fmla="*/ 609 h 609"/>
              <a:gd name="T6" fmla="*/ 0 60000 65536"/>
              <a:gd name="T7" fmla="*/ 0 60000 65536"/>
              <a:gd name="T8" fmla="*/ 0 60000 65536"/>
              <a:gd name="T9" fmla="*/ 0 w 1578"/>
              <a:gd name="T10" fmla="*/ 0 h 609"/>
              <a:gd name="T11" fmla="*/ 1578 w 1578"/>
              <a:gd name="T12" fmla="*/ 609 h 6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8" h="609">
                <a:moveTo>
                  <a:pt x="1578" y="0"/>
                </a:moveTo>
                <a:lnTo>
                  <a:pt x="0" y="609"/>
                </a:lnTo>
                <a:lnTo>
                  <a:pt x="1" y="609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4" name="Freeform 66"/>
          <p:cNvSpPr>
            <a:spLocks/>
          </p:cNvSpPr>
          <p:nvPr/>
        </p:nvSpPr>
        <p:spPr bwMode="auto">
          <a:xfrm>
            <a:off x="4489450" y="1684338"/>
            <a:ext cx="165100" cy="252412"/>
          </a:xfrm>
          <a:custGeom>
            <a:avLst/>
            <a:gdLst>
              <a:gd name="T0" fmla="*/ 938 w 938"/>
              <a:gd name="T1" fmla="*/ 1432 h 1432"/>
              <a:gd name="T2" fmla="*/ 0 w 938"/>
              <a:gd name="T3" fmla="*/ 0 h 1432"/>
              <a:gd name="T4" fmla="*/ 1 w 938"/>
              <a:gd name="T5" fmla="*/ 0 h 1432"/>
              <a:gd name="T6" fmla="*/ 0 60000 65536"/>
              <a:gd name="T7" fmla="*/ 0 60000 65536"/>
              <a:gd name="T8" fmla="*/ 0 60000 65536"/>
              <a:gd name="T9" fmla="*/ 0 w 938"/>
              <a:gd name="T10" fmla="*/ 0 h 1432"/>
              <a:gd name="T11" fmla="*/ 938 w 938"/>
              <a:gd name="T12" fmla="*/ 1432 h 1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8" h="1432">
                <a:moveTo>
                  <a:pt x="938" y="1432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5" name="Freeform 67"/>
          <p:cNvSpPr>
            <a:spLocks/>
          </p:cNvSpPr>
          <p:nvPr/>
        </p:nvSpPr>
        <p:spPr bwMode="auto">
          <a:xfrm>
            <a:off x="4300538" y="1936750"/>
            <a:ext cx="354012" cy="136525"/>
          </a:xfrm>
          <a:custGeom>
            <a:avLst/>
            <a:gdLst>
              <a:gd name="T0" fmla="*/ 2008 w 2008"/>
              <a:gd name="T1" fmla="*/ 0 h 775"/>
              <a:gd name="T2" fmla="*/ 0 w 2008"/>
              <a:gd name="T3" fmla="*/ 775 h 775"/>
              <a:gd name="T4" fmla="*/ 1 w 2008"/>
              <a:gd name="T5" fmla="*/ 775 h 775"/>
              <a:gd name="T6" fmla="*/ 0 60000 65536"/>
              <a:gd name="T7" fmla="*/ 0 60000 65536"/>
              <a:gd name="T8" fmla="*/ 0 60000 65536"/>
              <a:gd name="T9" fmla="*/ 0 w 2008"/>
              <a:gd name="T10" fmla="*/ 0 h 775"/>
              <a:gd name="T11" fmla="*/ 2008 w 2008"/>
              <a:gd name="T12" fmla="*/ 775 h 7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8" h="775">
                <a:moveTo>
                  <a:pt x="2008" y="0"/>
                </a:moveTo>
                <a:lnTo>
                  <a:pt x="0" y="775"/>
                </a:lnTo>
                <a:lnTo>
                  <a:pt x="1" y="775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6" name="Freeform 68"/>
          <p:cNvSpPr>
            <a:spLocks/>
          </p:cNvSpPr>
          <p:nvPr/>
        </p:nvSpPr>
        <p:spPr bwMode="auto">
          <a:xfrm>
            <a:off x="4654550" y="1936750"/>
            <a:ext cx="136525" cy="269875"/>
          </a:xfrm>
          <a:custGeom>
            <a:avLst/>
            <a:gdLst>
              <a:gd name="T0" fmla="*/ 770 w 770"/>
              <a:gd name="T1" fmla="*/ 1528 h 1528"/>
              <a:gd name="T2" fmla="*/ 0 w 770"/>
              <a:gd name="T3" fmla="*/ 0 h 1528"/>
              <a:gd name="T4" fmla="*/ 1 w 770"/>
              <a:gd name="T5" fmla="*/ 0 h 1528"/>
              <a:gd name="T6" fmla="*/ 0 60000 65536"/>
              <a:gd name="T7" fmla="*/ 0 60000 65536"/>
              <a:gd name="T8" fmla="*/ 0 60000 65536"/>
              <a:gd name="T9" fmla="*/ 0 w 770"/>
              <a:gd name="T10" fmla="*/ 0 h 1528"/>
              <a:gd name="T11" fmla="*/ 770 w 770"/>
              <a:gd name="T12" fmla="*/ 1528 h 1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0" h="1528">
                <a:moveTo>
                  <a:pt x="770" y="1528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7" name="Freeform 69"/>
          <p:cNvSpPr>
            <a:spLocks/>
          </p:cNvSpPr>
          <p:nvPr/>
        </p:nvSpPr>
        <p:spPr bwMode="auto">
          <a:xfrm>
            <a:off x="4373563" y="2206625"/>
            <a:ext cx="417512" cy="160338"/>
          </a:xfrm>
          <a:custGeom>
            <a:avLst/>
            <a:gdLst>
              <a:gd name="T0" fmla="*/ 2362 w 2362"/>
              <a:gd name="T1" fmla="*/ 0 h 912"/>
              <a:gd name="T2" fmla="*/ 0 w 2362"/>
              <a:gd name="T3" fmla="*/ 912 h 912"/>
              <a:gd name="T4" fmla="*/ 2 w 2362"/>
              <a:gd name="T5" fmla="*/ 912 h 912"/>
              <a:gd name="T6" fmla="*/ 0 60000 65536"/>
              <a:gd name="T7" fmla="*/ 0 60000 65536"/>
              <a:gd name="T8" fmla="*/ 0 60000 65536"/>
              <a:gd name="T9" fmla="*/ 0 w 2362"/>
              <a:gd name="T10" fmla="*/ 0 h 912"/>
              <a:gd name="T11" fmla="*/ 2362 w 2362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2" h="912">
                <a:moveTo>
                  <a:pt x="2362" y="0"/>
                </a:moveTo>
                <a:lnTo>
                  <a:pt x="0" y="912"/>
                </a:lnTo>
                <a:lnTo>
                  <a:pt x="2" y="912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8" name="Freeform 70"/>
          <p:cNvSpPr>
            <a:spLocks/>
          </p:cNvSpPr>
          <p:nvPr/>
        </p:nvSpPr>
        <p:spPr bwMode="auto">
          <a:xfrm>
            <a:off x="4791075" y="2206625"/>
            <a:ext cx="100013" cy="276225"/>
          </a:xfrm>
          <a:custGeom>
            <a:avLst/>
            <a:gdLst>
              <a:gd name="T0" fmla="*/ 572 w 572"/>
              <a:gd name="T1" fmla="*/ 1568 h 1568"/>
              <a:gd name="T2" fmla="*/ 0 w 572"/>
              <a:gd name="T3" fmla="*/ 0 h 1568"/>
              <a:gd name="T4" fmla="*/ 1 w 572"/>
              <a:gd name="T5" fmla="*/ 0 h 1568"/>
              <a:gd name="T6" fmla="*/ 0 60000 65536"/>
              <a:gd name="T7" fmla="*/ 0 60000 65536"/>
              <a:gd name="T8" fmla="*/ 0 60000 65536"/>
              <a:gd name="T9" fmla="*/ 0 w 572"/>
              <a:gd name="T10" fmla="*/ 0 h 1568"/>
              <a:gd name="T11" fmla="*/ 572 w 572"/>
              <a:gd name="T12" fmla="*/ 1568 h 15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2" h="1568">
                <a:moveTo>
                  <a:pt x="572" y="1568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" name="Freeform 71"/>
          <p:cNvSpPr>
            <a:spLocks/>
          </p:cNvSpPr>
          <p:nvPr/>
        </p:nvSpPr>
        <p:spPr bwMode="auto">
          <a:xfrm>
            <a:off x="4429125" y="2482850"/>
            <a:ext cx="461963" cy="177800"/>
          </a:xfrm>
          <a:custGeom>
            <a:avLst/>
            <a:gdLst>
              <a:gd name="T0" fmla="*/ 2624 w 2624"/>
              <a:gd name="T1" fmla="*/ 0 h 1012"/>
              <a:gd name="T2" fmla="*/ 0 w 2624"/>
              <a:gd name="T3" fmla="*/ 1012 h 1012"/>
              <a:gd name="T4" fmla="*/ 1 w 2624"/>
              <a:gd name="T5" fmla="*/ 1012 h 1012"/>
              <a:gd name="T6" fmla="*/ 0 60000 65536"/>
              <a:gd name="T7" fmla="*/ 0 60000 65536"/>
              <a:gd name="T8" fmla="*/ 0 60000 65536"/>
              <a:gd name="T9" fmla="*/ 0 w 2624"/>
              <a:gd name="T10" fmla="*/ 0 h 1012"/>
              <a:gd name="T11" fmla="*/ 2624 w 2624"/>
              <a:gd name="T12" fmla="*/ 1012 h 10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24" h="1012">
                <a:moveTo>
                  <a:pt x="2624" y="0"/>
                </a:moveTo>
                <a:lnTo>
                  <a:pt x="0" y="1012"/>
                </a:lnTo>
                <a:lnTo>
                  <a:pt x="1" y="1012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0" name="Freeform 72"/>
          <p:cNvSpPr>
            <a:spLocks/>
          </p:cNvSpPr>
          <p:nvPr/>
        </p:nvSpPr>
        <p:spPr bwMode="auto">
          <a:xfrm>
            <a:off x="4891088" y="2482850"/>
            <a:ext cx="63500" cy="271463"/>
          </a:xfrm>
          <a:custGeom>
            <a:avLst/>
            <a:gdLst>
              <a:gd name="T0" fmla="*/ 352 w 352"/>
              <a:gd name="T1" fmla="*/ 1544 h 1544"/>
              <a:gd name="T2" fmla="*/ 0 w 352"/>
              <a:gd name="T3" fmla="*/ 0 h 1544"/>
              <a:gd name="T4" fmla="*/ 1 w 352"/>
              <a:gd name="T5" fmla="*/ 0 h 1544"/>
              <a:gd name="T6" fmla="*/ 0 60000 65536"/>
              <a:gd name="T7" fmla="*/ 0 60000 65536"/>
              <a:gd name="T8" fmla="*/ 0 60000 65536"/>
              <a:gd name="T9" fmla="*/ 0 w 352"/>
              <a:gd name="T10" fmla="*/ 0 h 1544"/>
              <a:gd name="T11" fmla="*/ 352 w 352"/>
              <a:gd name="T12" fmla="*/ 1544 h 1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2" h="1544">
                <a:moveTo>
                  <a:pt x="352" y="1544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1" name="Freeform 73"/>
          <p:cNvSpPr>
            <a:spLocks/>
          </p:cNvSpPr>
          <p:nvPr/>
        </p:nvSpPr>
        <p:spPr bwMode="auto">
          <a:xfrm>
            <a:off x="4462463" y="2754313"/>
            <a:ext cx="492125" cy="190500"/>
          </a:xfrm>
          <a:custGeom>
            <a:avLst/>
            <a:gdLst>
              <a:gd name="T0" fmla="*/ 2786 w 2786"/>
              <a:gd name="T1" fmla="*/ 0 h 1075"/>
              <a:gd name="T2" fmla="*/ 0 w 2786"/>
              <a:gd name="T3" fmla="*/ 1075 h 1075"/>
              <a:gd name="T4" fmla="*/ 1 w 2786"/>
              <a:gd name="T5" fmla="*/ 1075 h 1075"/>
              <a:gd name="T6" fmla="*/ 0 60000 65536"/>
              <a:gd name="T7" fmla="*/ 0 60000 65536"/>
              <a:gd name="T8" fmla="*/ 0 60000 65536"/>
              <a:gd name="T9" fmla="*/ 0 w 2786"/>
              <a:gd name="T10" fmla="*/ 0 h 1075"/>
              <a:gd name="T11" fmla="*/ 2786 w 2786"/>
              <a:gd name="T12" fmla="*/ 1075 h 10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86" h="1075">
                <a:moveTo>
                  <a:pt x="2786" y="0"/>
                </a:moveTo>
                <a:lnTo>
                  <a:pt x="0" y="1075"/>
                </a:lnTo>
                <a:lnTo>
                  <a:pt x="1" y="1075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2" name="Freeform 74"/>
          <p:cNvSpPr>
            <a:spLocks/>
          </p:cNvSpPr>
          <p:nvPr/>
        </p:nvSpPr>
        <p:spPr bwMode="auto">
          <a:xfrm>
            <a:off x="4954588" y="2754313"/>
            <a:ext cx="20637" cy="258762"/>
          </a:xfrm>
          <a:custGeom>
            <a:avLst/>
            <a:gdLst>
              <a:gd name="T0" fmla="*/ 120 w 120"/>
              <a:gd name="T1" fmla="*/ 1465 h 1465"/>
              <a:gd name="T2" fmla="*/ 0 w 120"/>
              <a:gd name="T3" fmla="*/ 0 h 1465"/>
              <a:gd name="T4" fmla="*/ 1 w 120"/>
              <a:gd name="T5" fmla="*/ 0 h 1465"/>
              <a:gd name="T6" fmla="*/ 0 60000 65536"/>
              <a:gd name="T7" fmla="*/ 0 60000 65536"/>
              <a:gd name="T8" fmla="*/ 0 60000 65536"/>
              <a:gd name="T9" fmla="*/ 0 w 120"/>
              <a:gd name="T10" fmla="*/ 0 h 1465"/>
              <a:gd name="T11" fmla="*/ 120 w 120"/>
              <a:gd name="T12" fmla="*/ 1465 h 14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" h="1465">
                <a:moveTo>
                  <a:pt x="120" y="1465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3" name="Freeform 75"/>
          <p:cNvSpPr>
            <a:spLocks/>
          </p:cNvSpPr>
          <p:nvPr/>
        </p:nvSpPr>
        <p:spPr bwMode="auto">
          <a:xfrm>
            <a:off x="4473575" y="3013075"/>
            <a:ext cx="501650" cy="193675"/>
          </a:xfrm>
          <a:custGeom>
            <a:avLst/>
            <a:gdLst>
              <a:gd name="T0" fmla="*/ 2841 w 2841"/>
              <a:gd name="T1" fmla="*/ 0 h 1096"/>
              <a:gd name="T2" fmla="*/ 0 w 2841"/>
              <a:gd name="T3" fmla="*/ 1096 h 1096"/>
              <a:gd name="T4" fmla="*/ 1 w 2841"/>
              <a:gd name="T5" fmla="*/ 1096 h 1096"/>
              <a:gd name="T6" fmla="*/ 0 60000 65536"/>
              <a:gd name="T7" fmla="*/ 0 60000 65536"/>
              <a:gd name="T8" fmla="*/ 0 60000 65536"/>
              <a:gd name="T9" fmla="*/ 0 w 2841"/>
              <a:gd name="T10" fmla="*/ 0 h 1096"/>
              <a:gd name="T11" fmla="*/ 2841 w 2841"/>
              <a:gd name="T12" fmla="*/ 1096 h 10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41" h="1096">
                <a:moveTo>
                  <a:pt x="2841" y="0"/>
                </a:moveTo>
                <a:lnTo>
                  <a:pt x="0" y="1096"/>
                </a:lnTo>
                <a:lnTo>
                  <a:pt x="1" y="1096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4" name="Freeform 76"/>
          <p:cNvSpPr>
            <a:spLocks/>
          </p:cNvSpPr>
          <p:nvPr/>
        </p:nvSpPr>
        <p:spPr bwMode="auto">
          <a:xfrm>
            <a:off x="3883025" y="1120775"/>
            <a:ext cx="277813" cy="90488"/>
          </a:xfrm>
          <a:custGeom>
            <a:avLst/>
            <a:gdLst>
              <a:gd name="T0" fmla="*/ 1578 w 1578"/>
              <a:gd name="T1" fmla="*/ 514 h 514"/>
              <a:gd name="T2" fmla="*/ 0 w 1578"/>
              <a:gd name="T3" fmla="*/ 0 h 514"/>
              <a:gd name="T4" fmla="*/ 2 w 1578"/>
              <a:gd name="T5" fmla="*/ 0 h 514"/>
              <a:gd name="T6" fmla="*/ 0 60000 65536"/>
              <a:gd name="T7" fmla="*/ 0 60000 65536"/>
              <a:gd name="T8" fmla="*/ 0 60000 65536"/>
              <a:gd name="T9" fmla="*/ 0 w 1578"/>
              <a:gd name="T10" fmla="*/ 0 h 514"/>
              <a:gd name="T11" fmla="*/ 1578 w 1578"/>
              <a:gd name="T12" fmla="*/ 514 h 5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8" h="514">
                <a:moveTo>
                  <a:pt x="1578" y="514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5" name="Freeform 77"/>
          <p:cNvSpPr>
            <a:spLocks/>
          </p:cNvSpPr>
          <p:nvPr/>
        </p:nvSpPr>
        <p:spPr bwMode="auto">
          <a:xfrm>
            <a:off x="4095750" y="1211263"/>
            <a:ext cx="65088" cy="57150"/>
          </a:xfrm>
          <a:custGeom>
            <a:avLst/>
            <a:gdLst>
              <a:gd name="T0" fmla="*/ 369 w 369"/>
              <a:gd name="T1" fmla="*/ 0 h 320"/>
              <a:gd name="T2" fmla="*/ 0 w 369"/>
              <a:gd name="T3" fmla="*/ 320 h 320"/>
              <a:gd name="T4" fmla="*/ 1 w 369"/>
              <a:gd name="T5" fmla="*/ 320 h 320"/>
              <a:gd name="T6" fmla="*/ 0 60000 65536"/>
              <a:gd name="T7" fmla="*/ 0 60000 65536"/>
              <a:gd name="T8" fmla="*/ 0 60000 65536"/>
              <a:gd name="T9" fmla="*/ 0 w 369"/>
              <a:gd name="T10" fmla="*/ 0 h 320"/>
              <a:gd name="T11" fmla="*/ 369 w 369"/>
              <a:gd name="T12" fmla="*/ 320 h 3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9" h="320">
                <a:moveTo>
                  <a:pt x="369" y="0"/>
                </a:moveTo>
                <a:lnTo>
                  <a:pt x="0" y="320"/>
                </a:lnTo>
                <a:lnTo>
                  <a:pt x="1" y="32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6" name="Freeform 78"/>
          <p:cNvSpPr>
            <a:spLocks/>
          </p:cNvSpPr>
          <p:nvPr/>
        </p:nvSpPr>
        <p:spPr bwMode="auto">
          <a:xfrm>
            <a:off x="4160838" y="1211263"/>
            <a:ext cx="268287" cy="136525"/>
          </a:xfrm>
          <a:custGeom>
            <a:avLst/>
            <a:gdLst>
              <a:gd name="T0" fmla="*/ 1518 w 1518"/>
              <a:gd name="T1" fmla="*/ 771 h 771"/>
              <a:gd name="T2" fmla="*/ 0 w 1518"/>
              <a:gd name="T3" fmla="*/ 0 h 771"/>
              <a:gd name="T4" fmla="*/ 1 w 1518"/>
              <a:gd name="T5" fmla="*/ 0 h 771"/>
              <a:gd name="T6" fmla="*/ 0 60000 65536"/>
              <a:gd name="T7" fmla="*/ 0 60000 65536"/>
              <a:gd name="T8" fmla="*/ 0 60000 65536"/>
              <a:gd name="T9" fmla="*/ 0 w 1518"/>
              <a:gd name="T10" fmla="*/ 0 h 771"/>
              <a:gd name="T11" fmla="*/ 1518 w 1518"/>
              <a:gd name="T12" fmla="*/ 771 h 7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8" h="771">
                <a:moveTo>
                  <a:pt x="1518" y="771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7" name="Freeform 79"/>
          <p:cNvSpPr>
            <a:spLocks/>
          </p:cNvSpPr>
          <p:nvPr/>
        </p:nvSpPr>
        <p:spPr bwMode="auto">
          <a:xfrm>
            <a:off x="4300538" y="1347788"/>
            <a:ext cx="128587" cy="111125"/>
          </a:xfrm>
          <a:custGeom>
            <a:avLst/>
            <a:gdLst>
              <a:gd name="T0" fmla="*/ 726 w 726"/>
              <a:gd name="T1" fmla="*/ 0 h 628"/>
              <a:gd name="T2" fmla="*/ 0 w 726"/>
              <a:gd name="T3" fmla="*/ 628 h 628"/>
              <a:gd name="T4" fmla="*/ 1 w 726"/>
              <a:gd name="T5" fmla="*/ 628 h 628"/>
              <a:gd name="T6" fmla="*/ 0 60000 65536"/>
              <a:gd name="T7" fmla="*/ 0 60000 65536"/>
              <a:gd name="T8" fmla="*/ 0 60000 65536"/>
              <a:gd name="T9" fmla="*/ 0 w 726"/>
              <a:gd name="T10" fmla="*/ 0 h 628"/>
              <a:gd name="T11" fmla="*/ 726 w 726"/>
              <a:gd name="T12" fmla="*/ 628 h 6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628">
                <a:moveTo>
                  <a:pt x="726" y="0"/>
                </a:moveTo>
                <a:lnTo>
                  <a:pt x="0" y="628"/>
                </a:lnTo>
                <a:lnTo>
                  <a:pt x="1" y="628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8" name="Freeform 80"/>
          <p:cNvSpPr>
            <a:spLocks/>
          </p:cNvSpPr>
          <p:nvPr/>
        </p:nvSpPr>
        <p:spPr bwMode="auto">
          <a:xfrm>
            <a:off x="4429125" y="1347788"/>
            <a:ext cx="246063" cy="174625"/>
          </a:xfrm>
          <a:custGeom>
            <a:avLst/>
            <a:gdLst>
              <a:gd name="T0" fmla="*/ 1399 w 1399"/>
              <a:gd name="T1" fmla="*/ 995 h 995"/>
              <a:gd name="T2" fmla="*/ 0 w 1399"/>
              <a:gd name="T3" fmla="*/ 0 h 995"/>
              <a:gd name="T4" fmla="*/ 1 w 1399"/>
              <a:gd name="T5" fmla="*/ 0 h 995"/>
              <a:gd name="T6" fmla="*/ 0 60000 65536"/>
              <a:gd name="T7" fmla="*/ 0 60000 65536"/>
              <a:gd name="T8" fmla="*/ 0 60000 65536"/>
              <a:gd name="T9" fmla="*/ 0 w 1399"/>
              <a:gd name="T10" fmla="*/ 0 h 995"/>
              <a:gd name="T11" fmla="*/ 1399 w 1399"/>
              <a:gd name="T12" fmla="*/ 995 h 9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9" h="995">
                <a:moveTo>
                  <a:pt x="1399" y="995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29" name="Freeform 81"/>
          <p:cNvSpPr>
            <a:spLocks/>
          </p:cNvSpPr>
          <p:nvPr/>
        </p:nvSpPr>
        <p:spPr bwMode="auto">
          <a:xfrm>
            <a:off x="4489450" y="1522413"/>
            <a:ext cx="185738" cy="161925"/>
          </a:xfrm>
          <a:custGeom>
            <a:avLst/>
            <a:gdLst>
              <a:gd name="T0" fmla="*/ 1055 w 1055"/>
              <a:gd name="T1" fmla="*/ 0 h 912"/>
              <a:gd name="T2" fmla="*/ 0 w 1055"/>
              <a:gd name="T3" fmla="*/ 912 h 912"/>
              <a:gd name="T4" fmla="*/ 1 w 1055"/>
              <a:gd name="T5" fmla="*/ 912 h 912"/>
              <a:gd name="T6" fmla="*/ 0 60000 65536"/>
              <a:gd name="T7" fmla="*/ 0 60000 65536"/>
              <a:gd name="T8" fmla="*/ 0 60000 65536"/>
              <a:gd name="T9" fmla="*/ 0 w 1055"/>
              <a:gd name="T10" fmla="*/ 0 h 912"/>
              <a:gd name="T11" fmla="*/ 1055 w 1055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5" h="912">
                <a:moveTo>
                  <a:pt x="1055" y="0"/>
                </a:moveTo>
                <a:lnTo>
                  <a:pt x="0" y="912"/>
                </a:lnTo>
                <a:lnTo>
                  <a:pt x="1" y="912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0" name="Freeform 82"/>
          <p:cNvSpPr>
            <a:spLocks/>
          </p:cNvSpPr>
          <p:nvPr/>
        </p:nvSpPr>
        <p:spPr bwMode="auto">
          <a:xfrm>
            <a:off x="4675188" y="1522413"/>
            <a:ext cx="215900" cy="209550"/>
          </a:xfrm>
          <a:custGeom>
            <a:avLst/>
            <a:gdLst>
              <a:gd name="T0" fmla="*/ 1225 w 1225"/>
              <a:gd name="T1" fmla="*/ 1183 h 1183"/>
              <a:gd name="T2" fmla="*/ 0 w 1225"/>
              <a:gd name="T3" fmla="*/ 0 h 1183"/>
              <a:gd name="T4" fmla="*/ 1 w 1225"/>
              <a:gd name="T5" fmla="*/ 0 h 1183"/>
              <a:gd name="T6" fmla="*/ 0 60000 65536"/>
              <a:gd name="T7" fmla="*/ 0 60000 65536"/>
              <a:gd name="T8" fmla="*/ 0 60000 65536"/>
              <a:gd name="T9" fmla="*/ 0 w 1225"/>
              <a:gd name="T10" fmla="*/ 0 h 1183"/>
              <a:gd name="T11" fmla="*/ 1225 w 1225"/>
              <a:gd name="T12" fmla="*/ 1183 h 1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5" h="1183">
                <a:moveTo>
                  <a:pt x="1225" y="1183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1" name="Freeform 83"/>
          <p:cNvSpPr>
            <a:spLocks/>
          </p:cNvSpPr>
          <p:nvPr/>
        </p:nvSpPr>
        <p:spPr bwMode="auto">
          <a:xfrm>
            <a:off x="4654550" y="1731963"/>
            <a:ext cx="236538" cy="204787"/>
          </a:xfrm>
          <a:custGeom>
            <a:avLst/>
            <a:gdLst>
              <a:gd name="T0" fmla="*/ 1342 w 1342"/>
              <a:gd name="T1" fmla="*/ 0 h 1161"/>
              <a:gd name="T2" fmla="*/ 0 w 1342"/>
              <a:gd name="T3" fmla="*/ 1161 h 1161"/>
              <a:gd name="T4" fmla="*/ 1 w 1342"/>
              <a:gd name="T5" fmla="*/ 1161 h 1161"/>
              <a:gd name="T6" fmla="*/ 0 60000 65536"/>
              <a:gd name="T7" fmla="*/ 0 60000 65536"/>
              <a:gd name="T8" fmla="*/ 0 60000 65536"/>
              <a:gd name="T9" fmla="*/ 0 w 1342"/>
              <a:gd name="T10" fmla="*/ 0 h 1161"/>
              <a:gd name="T11" fmla="*/ 1342 w 1342"/>
              <a:gd name="T12" fmla="*/ 1161 h 11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2" h="1161">
                <a:moveTo>
                  <a:pt x="1342" y="0"/>
                </a:moveTo>
                <a:lnTo>
                  <a:pt x="0" y="1161"/>
                </a:lnTo>
                <a:lnTo>
                  <a:pt x="1" y="1161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2" name="Freeform 84"/>
          <p:cNvSpPr>
            <a:spLocks/>
          </p:cNvSpPr>
          <p:nvPr/>
        </p:nvSpPr>
        <p:spPr bwMode="auto">
          <a:xfrm>
            <a:off x="4891088" y="1731963"/>
            <a:ext cx="177800" cy="233362"/>
          </a:xfrm>
          <a:custGeom>
            <a:avLst/>
            <a:gdLst>
              <a:gd name="T0" fmla="*/ 1006 w 1006"/>
              <a:gd name="T1" fmla="*/ 1324 h 1324"/>
              <a:gd name="T2" fmla="*/ 0 w 1006"/>
              <a:gd name="T3" fmla="*/ 0 h 1324"/>
              <a:gd name="T4" fmla="*/ 1 w 1006"/>
              <a:gd name="T5" fmla="*/ 0 h 1324"/>
              <a:gd name="T6" fmla="*/ 0 60000 65536"/>
              <a:gd name="T7" fmla="*/ 0 60000 65536"/>
              <a:gd name="T8" fmla="*/ 0 60000 65536"/>
              <a:gd name="T9" fmla="*/ 0 w 1006"/>
              <a:gd name="T10" fmla="*/ 0 h 1324"/>
              <a:gd name="T11" fmla="*/ 1006 w 1006"/>
              <a:gd name="T12" fmla="*/ 1324 h 13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6" h="1324">
                <a:moveTo>
                  <a:pt x="1006" y="1324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3" name="Freeform 85"/>
          <p:cNvSpPr>
            <a:spLocks/>
          </p:cNvSpPr>
          <p:nvPr/>
        </p:nvSpPr>
        <p:spPr bwMode="auto">
          <a:xfrm>
            <a:off x="4791075" y="1965325"/>
            <a:ext cx="277813" cy="241300"/>
          </a:xfrm>
          <a:custGeom>
            <a:avLst/>
            <a:gdLst>
              <a:gd name="T0" fmla="*/ 1578 w 1578"/>
              <a:gd name="T1" fmla="*/ 0 h 1365"/>
              <a:gd name="T2" fmla="*/ 0 w 1578"/>
              <a:gd name="T3" fmla="*/ 1365 h 1365"/>
              <a:gd name="T4" fmla="*/ 1 w 1578"/>
              <a:gd name="T5" fmla="*/ 1365 h 1365"/>
              <a:gd name="T6" fmla="*/ 0 60000 65536"/>
              <a:gd name="T7" fmla="*/ 0 60000 65536"/>
              <a:gd name="T8" fmla="*/ 0 60000 65536"/>
              <a:gd name="T9" fmla="*/ 0 w 1578"/>
              <a:gd name="T10" fmla="*/ 0 h 1365"/>
              <a:gd name="T11" fmla="*/ 1578 w 1578"/>
              <a:gd name="T12" fmla="*/ 1365 h 13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8" h="1365">
                <a:moveTo>
                  <a:pt x="1578" y="0"/>
                </a:moveTo>
                <a:lnTo>
                  <a:pt x="0" y="1365"/>
                </a:lnTo>
                <a:lnTo>
                  <a:pt x="1" y="1365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4" name="Freeform 86"/>
          <p:cNvSpPr>
            <a:spLocks/>
          </p:cNvSpPr>
          <p:nvPr/>
        </p:nvSpPr>
        <p:spPr bwMode="auto">
          <a:xfrm>
            <a:off x="5068888" y="1965325"/>
            <a:ext cx="131762" cy="249238"/>
          </a:xfrm>
          <a:custGeom>
            <a:avLst/>
            <a:gdLst>
              <a:gd name="T0" fmla="*/ 748 w 748"/>
              <a:gd name="T1" fmla="*/ 1417 h 1417"/>
              <a:gd name="T2" fmla="*/ 0 w 748"/>
              <a:gd name="T3" fmla="*/ 0 h 1417"/>
              <a:gd name="T4" fmla="*/ 1 w 748"/>
              <a:gd name="T5" fmla="*/ 0 h 1417"/>
              <a:gd name="T6" fmla="*/ 0 60000 65536"/>
              <a:gd name="T7" fmla="*/ 0 60000 65536"/>
              <a:gd name="T8" fmla="*/ 0 60000 65536"/>
              <a:gd name="T9" fmla="*/ 0 w 748"/>
              <a:gd name="T10" fmla="*/ 0 h 1417"/>
              <a:gd name="T11" fmla="*/ 748 w 748"/>
              <a:gd name="T12" fmla="*/ 1417 h 14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8" h="1417">
                <a:moveTo>
                  <a:pt x="748" y="1417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5" name="Freeform 87"/>
          <p:cNvSpPr>
            <a:spLocks/>
          </p:cNvSpPr>
          <p:nvPr/>
        </p:nvSpPr>
        <p:spPr bwMode="auto">
          <a:xfrm>
            <a:off x="4891088" y="2214563"/>
            <a:ext cx="309562" cy="268287"/>
          </a:xfrm>
          <a:custGeom>
            <a:avLst/>
            <a:gdLst>
              <a:gd name="T0" fmla="*/ 1754 w 1754"/>
              <a:gd name="T1" fmla="*/ 0 h 1516"/>
              <a:gd name="T2" fmla="*/ 0 w 1754"/>
              <a:gd name="T3" fmla="*/ 1516 h 1516"/>
              <a:gd name="T4" fmla="*/ 1 w 1754"/>
              <a:gd name="T5" fmla="*/ 1516 h 1516"/>
              <a:gd name="T6" fmla="*/ 0 60000 65536"/>
              <a:gd name="T7" fmla="*/ 0 60000 65536"/>
              <a:gd name="T8" fmla="*/ 0 60000 65536"/>
              <a:gd name="T9" fmla="*/ 0 w 1754"/>
              <a:gd name="T10" fmla="*/ 0 h 1516"/>
              <a:gd name="T11" fmla="*/ 1754 w 1754"/>
              <a:gd name="T12" fmla="*/ 1516 h 15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54" h="1516">
                <a:moveTo>
                  <a:pt x="1754" y="0"/>
                </a:moveTo>
                <a:lnTo>
                  <a:pt x="0" y="1516"/>
                </a:lnTo>
                <a:lnTo>
                  <a:pt x="1" y="1516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6" name="Freeform 88"/>
          <p:cNvSpPr>
            <a:spLocks/>
          </p:cNvSpPr>
          <p:nvPr/>
        </p:nvSpPr>
        <p:spPr bwMode="auto">
          <a:xfrm>
            <a:off x="5200650" y="2214563"/>
            <a:ext cx="80963" cy="257175"/>
          </a:xfrm>
          <a:custGeom>
            <a:avLst/>
            <a:gdLst>
              <a:gd name="T0" fmla="*/ 460 w 460"/>
              <a:gd name="T1" fmla="*/ 1451 h 1451"/>
              <a:gd name="T2" fmla="*/ 0 w 460"/>
              <a:gd name="T3" fmla="*/ 0 h 1451"/>
              <a:gd name="T4" fmla="*/ 1 w 460"/>
              <a:gd name="T5" fmla="*/ 0 h 1451"/>
              <a:gd name="T6" fmla="*/ 0 60000 65536"/>
              <a:gd name="T7" fmla="*/ 0 60000 65536"/>
              <a:gd name="T8" fmla="*/ 0 60000 65536"/>
              <a:gd name="T9" fmla="*/ 0 w 460"/>
              <a:gd name="T10" fmla="*/ 0 h 1451"/>
              <a:gd name="T11" fmla="*/ 460 w 460"/>
              <a:gd name="T12" fmla="*/ 1451 h 14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0" h="1451">
                <a:moveTo>
                  <a:pt x="460" y="1451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7" name="Freeform 89"/>
          <p:cNvSpPr>
            <a:spLocks/>
          </p:cNvSpPr>
          <p:nvPr/>
        </p:nvSpPr>
        <p:spPr bwMode="auto">
          <a:xfrm>
            <a:off x="4954588" y="2471738"/>
            <a:ext cx="327025" cy="282575"/>
          </a:xfrm>
          <a:custGeom>
            <a:avLst/>
            <a:gdLst>
              <a:gd name="T0" fmla="*/ 1862 w 1862"/>
              <a:gd name="T1" fmla="*/ 0 h 1609"/>
              <a:gd name="T2" fmla="*/ 0 w 1862"/>
              <a:gd name="T3" fmla="*/ 1609 h 1609"/>
              <a:gd name="T4" fmla="*/ 1 w 1862"/>
              <a:gd name="T5" fmla="*/ 1609 h 1609"/>
              <a:gd name="T6" fmla="*/ 0 60000 65536"/>
              <a:gd name="T7" fmla="*/ 0 60000 65536"/>
              <a:gd name="T8" fmla="*/ 0 60000 65536"/>
              <a:gd name="T9" fmla="*/ 0 w 1862"/>
              <a:gd name="T10" fmla="*/ 0 h 1609"/>
              <a:gd name="T11" fmla="*/ 1862 w 1862"/>
              <a:gd name="T12" fmla="*/ 1609 h 16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2" h="1609">
                <a:moveTo>
                  <a:pt x="1862" y="0"/>
                </a:moveTo>
                <a:lnTo>
                  <a:pt x="0" y="1609"/>
                </a:lnTo>
                <a:lnTo>
                  <a:pt x="1" y="1609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8" name="Freeform 90"/>
          <p:cNvSpPr>
            <a:spLocks/>
          </p:cNvSpPr>
          <p:nvPr/>
        </p:nvSpPr>
        <p:spPr bwMode="auto">
          <a:xfrm>
            <a:off x="5281613" y="2471738"/>
            <a:ext cx="28575" cy="252412"/>
          </a:xfrm>
          <a:custGeom>
            <a:avLst/>
            <a:gdLst>
              <a:gd name="T0" fmla="*/ 156 w 156"/>
              <a:gd name="T1" fmla="*/ 1433 h 1433"/>
              <a:gd name="T2" fmla="*/ 0 w 156"/>
              <a:gd name="T3" fmla="*/ 0 h 1433"/>
              <a:gd name="T4" fmla="*/ 1 w 156"/>
              <a:gd name="T5" fmla="*/ 0 h 1433"/>
              <a:gd name="T6" fmla="*/ 0 60000 65536"/>
              <a:gd name="T7" fmla="*/ 0 60000 65536"/>
              <a:gd name="T8" fmla="*/ 0 60000 65536"/>
              <a:gd name="T9" fmla="*/ 0 w 156"/>
              <a:gd name="T10" fmla="*/ 0 h 1433"/>
              <a:gd name="T11" fmla="*/ 156 w 156"/>
              <a:gd name="T12" fmla="*/ 1433 h 14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6" h="1433">
                <a:moveTo>
                  <a:pt x="156" y="1433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9" name="Freeform 91"/>
          <p:cNvSpPr>
            <a:spLocks/>
          </p:cNvSpPr>
          <p:nvPr/>
        </p:nvSpPr>
        <p:spPr bwMode="auto">
          <a:xfrm>
            <a:off x="4975225" y="2724150"/>
            <a:ext cx="334963" cy="288925"/>
          </a:xfrm>
          <a:custGeom>
            <a:avLst/>
            <a:gdLst>
              <a:gd name="T0" fmla="*/ 1898 w 1898"/>
              <a:gd name="T1" fmla="*/ 0 h 1641"/>
              <a:gd name="T2" fmla="*/ 0 w 1898"/>
              <a:gd name="T3" fmla="*/ 1641 h 1641"/>
              <a:gd name="T4" fmla="*/ 1 w 1898"/>
              <a:gd name="T5" fmla="*/ 1641 h 1641"/>
              <a:gd name="T6" fmla="*/ 0 60000 65536"/>
              <a:gd name="T7" fmla="*/ 0 60000 65536"/>
              <a:gd name="T8" fmla="*/ 0 60000 65536"/>
              <a:gd name="T9" fmla="*/ 0 w 1898"/>
              <a:gd name="T10" fmla="*/ 0 h 1641"/>
              <a:gd name="T11" fmla="*/ 1898 w 1898"/>
              <a:gd name="T12" fmla="*/ 1641 h 16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98" h="1641">
                <a:moveTo>
                  <a:pt x="1898" y="0"/>
                </a:moveTo>
                <a:lnTo>
                  <a:pt x="0" y="1641"/>
                </a:lnTo>
                <a:lnTo>
                  <a:pt x="1" y="1641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" name="Freeform 92"/>
          <p:cNvSpPr>
            <a:spLocks/>
          </p:cNvSpPr>
          <p:nvPr/>
        </p:nvSpPr>
        <p:spPr bwMode="auto">
          <a:xfrm>
            <a:off x="3883025" y="1120775"/>
            <a:ext cx="301625" cy="23813"/>
          </a:xfrm>
          <a:custGeom>
            <a:avLst/>
            <a:gdLst>
              <a:gd name="T0" fmla="*/ 1709 w 1709"/>
              <a:gd name="T1" fmla="*/ 137 h 137"/>
              <a:gd name="T2" fmla="*/ 0 w 1709"/>
              <a:gd name="T3" fmla="*/ 0 h 137"/>
              <a:gd name="T4" fmla="*/ 2 w 1709"/>
              <a:gd name="T5" fmla="*/ 0 h 137"/>
              <a:gd name="T6" fmla="*/ 0 60000 65536"/>
              <a:gd name="T7" fmla="*/ 0 60000 65536"/>
              <a:gd name="T8" fmla="*/ 0 60000 65536"/>
              <a:gd name="T9" fmla="*/ 0 w 1709"/>
              <a:gd name="T10" fmla="*/ 0 h 137"/>
              <a:gd name="T11" fmla="*/ 1709 w 1709"/>
              <a:gd name="T12" fmla="*/ 137 h 1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9" h="137">
                <a:moveTo>
                  <a:pt x="1709" y="137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1" name="Freeform 93"/>
          <p:cNvSpPr>
            <a:spLocks/>
          </p:cNvSpPr>
          <p:nvPr/>
        </p:nvSpPr>
        <p:spPr bwMode="auto">
          <a:xfrm>
            <a:off x="4160838" y="1144588"/>
            <a:ext cx="23812" cy="66675"/>
          </a:xfrm>
          <a:custGeom>
            <a:avLst/>
            <a:gdLst>
              <a:gd name="T0" fmla="*/ 131 w 131"/>
              <a:gd name="T1" fmla="*/ 0 h 377"/>
              <a:gd name="T2" fmla="*/ 0 w 131"/>
              <a:gd name="T3" fmla="*/ 377 h 377"/>
              <a:gd name="T4" fmla="*/ 1 w 131"/>
              <a:gd name="T5" fmla="*/ 377 h 377"/>
              <a:gd name="T6" fmla="*/ 0 60000 65536"/>
              <a:gd name="T7" fmla="*/ 0 60000 65536"/>
              <a:gd name="T8" fmla="*/ 0 60000 65536"/>
              <a:gd name="T9" fmla="*/ 0 w 131"/>
              <a:gd name="T10" fmla="*/ 0 h 377"/>
              <a:gd name="T11" fmla="*/ 131 w 131"/>
              <a:gd name="T12" fmla="*/ 377 h 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" h="377">
                <a:moveTo>
                  <a:pt x="131" y="0"/>
                </a:moveTo>
                <a:lnTo>
                  <a:pt x="0" y="377"/>
                </a:lnTo>
                <a:lnTo>
                  <a:pt x="1" y="37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2" name="Freeform 94"/>
          <p:cNvSpPr>
            <a:spLocks/>
          </p:cNvSpPr>
          <p:nvPr/>
        </p:nvSpPr>
        <p:spPr bwMode="auto">
          <a:xfrm>
            <a:off x="4184650" y="1144588"/>
            <a:ext cx="288925" cy="73025"/>
          </a:xfrm>
          <a:custGeom>
            <a:avLst/>
            <a:gdLst>
              <a:gd name="T0" fmla="*/ 1642 w 1642"/>
              <a:gd name="T1" fmla="*/ 407 h 407"/>
              <a:gd name="T2" fmla="*/ 0 w 1642"/>
              <a:gd name="T3" fmla="*/ 0 h 407"/>
              <a:gd name="T4" fmla="*/ 1 w 1642"/>
              <a:gd name="T5" fmla="*/ 0 h 407"/>
              <a:gd name="T6" fmla="*/ 0 60000 65536"/>
              <a:gd name="T7" fmla="*/ 0 60000 65536"/>
              <a:gd name="T8" fmla="*/ 0 60000 65536"/>
              <a:gd name="T9" fmla="*/ 0 w 1642"/>
              <a:gd name="T10" fmla="*/ 0 h 407"/>
              <a:gd name="T11" fmla="*/ 1642 w 1642"/>
              <a:gd name="T12" fmla="*/ 407 h 4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2" h="407">
                <a:moveTo>
                  <a:pt x="1642" y="407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3" name="Freeform 95"/>
          <p:cNvSpPr>
            <a:spLocks/>
          </p:cNvSpPr>
          <p:nvPr/>
        </p:nvSpPr>
        <p:spPr bwMode="auto">
          <a:xfrm>
            <a:off x="4429125" y="1217613"/>
            <a:ext cx="44450" cy="130175"/>
          </a:xfrm>
          <a:custGeom>
            <a:avLst/>
            <a:gdLst>
              <a:gd name="T0" fmla="*/ 255 w 255"/>
              <a:gd name="T1" fmla="*/ 0 h 741"/>
              <a:gd name="T2" fmla="*/ 0 w 255"/>
              <a:gd name="T3" fmla="*/ 741 h 741"/>
              <a:gd name="T4" fmla="*/ 1 w 255"/>
              <a:gd name="T5" fmla="*/ 741 h 741"/>
              <a:gd name="T6" fmla="*/ 0 60000 65536"/>
              <a:gd name="T7" fmla="*/ 0 60000 65536"/>
              <a:gd name="T8" fmla="*/ 0 60000 65536"/>
              <a:gd name="T9" fmla="*/ 0 w 255"/>
              <a:gd name="T10" fmla="*/ 0 h 741"/>
              <a:gd name="T11" fmla="*/ 255 w 255"/>
              <a:gd name="T12" fmla="*/ 741 h 7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" h="741">
                <a:moveTo>
                  <a:pt x="255" y="0"/>
                </a:moveTo>
                <a:lnTo>
                  <a:pt x="0" y="741"/>
                </a:lnTo>
                <a:lnTo>
                  <a:pt x="1" y="741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4" name="Freeform 96"/>
          <p:cNvSpPr>
            <a:spLocks/>
          </p:cNvSpPr>
          <p:nvPr/>
        </p:nvSpPr>
        <p:spPr bwMode="auto">
          <a:xfrm>
            <a:off x="4473575" y="1217613"/>
            <a:ext cx="266700" cy="115887"/>
          </a:xfrm>
          <a:custGeom>
            <a:avLst/>
            <a:gdLst>
              <a:gd name="T0" fmla="*/ 1514 w 1514"/>
              <a:gd name="T1" fmla="*/ 661 h 661"/>
              <a:gd name="T2" fmla="*/ 0 w 1514"/>
              <a:gd name="T3" fmla="*/ 0 h 661"/>
              <a:gd name="T4" fmla="*/ 1 w 1514"/>
              <a:gd name="T5" fmla="*/ 0 h 661"/>
              <a:gd name="T6" fmla="*/ 0 60000 65536"/>
              <a:gd name="T7" fmla="*/ 0 60000 65536"/>
              <a:gd name="T8" fmla="*/ 0 60000 65536"/>
              <a:gd name="T9" fmla="*/ 0 w 1514"/>
              <a:gd name="T10" fmla="*/ 0 h 661"/>
              <a:gd name="T11" fmla="*/ 1514 w 1514"/>
              <a:gd name="T12" fmla="*/ 661 h 6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4" h="661">
                <a:moveTo>
                  <a:pt x="1514" y="661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5" name="Freeform 97"/>
          <p:cNvSpPr>
            <a:spLocks/>
          </p:cNvSpPr>
          <p:nvPr/>
        </p:nvSpPr>
        <p:spPr bwMode="auto">
          <a:xfrm>
            <a:off x="4675188" y="1333500"/>
            <a:ext cx="65087" cy="188913"/>
          </a:xfrm>
          <a:custGeom>
            <a:avLst/>
            <a:gdLst>
              <a:gd name="T0" fmla="*/ 370 w 370"/>
              <a:gd name="T1" fmla="*/ 0 h 1075"/>
              <a:gd name="T2" fmla="*/ 0 w 370"/>
              <a:gd name="T3" fmla="*/ 1075 h 1075"/>
              <a:gd name="T4" fmla="*/ 1 w 370"/>
              <a:gd name="T5" fmla="*/ 1075 h 1075"/>
              <a:gd name="T6" fmla="*/ 0 60000 65536"/>
              <a:gd name="T7" fmla="*/ 0 60000 65536"/>
              <a:gd name="T8" fmla="*/ 0 60000 65536"/>
              <a:gd name="T9" fmla="*/ 0 w 370"/>
              <a:gd name="T10" fmla="*/ 0 h 1075"/>
              <a:gd name="T11" fmla="*/ 370 w 370"/>
              <a:gd name="T12" fmla="*/ 1075 h 10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0" h="1075">
                <a:moveTo>
                  <a:pt x="370" y="0"/>
                </a:moveTo>
                <a:lnTo>
                  <a:pt x="0" y="1075"/>
                </a:lnTo>
                <a:lnTo>
                  <a:pt x="1" y="1075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6" name="Freeform 98"/>
          <p:cNvSpPr>
            <a:spLocks/>
          </p:cNvSpPr>
          <p:nvPr/>
        </p:nvSpPr>
        <p:spPr bwMode="auto">
          <a:xfrm>
            <a:off x="4740275" y="1333500"/>
            <a:ext cx="234950" cy="157163"/>
          </a:xfrm>
          <a:custGeom>
            <a:avLst/>
            <a:gdLst>
              <a:gd name="T0" fmla="*/ 1327 w 1327"/>
              <a:gd name="T1" fmla="*/ 890 h 890"/>
              <a:gd name="T2" fmla="*/ 0 w 1327"/>
              <a:gd name="T3" fmla="*/ 0 h 890"/>
              <a:gd name="T4" fmla="*/ 1 w 1327"/>
              <a:gd name="T5" fmla="*/ 0 h 890"/>
              <a:gd name="T6" fmla="*/ 0 60000 65536"/>
              <a:gd name="T7" fmla="*/ 0 60000 65536"/>
              <a:gd name="T8" fmla="*/ 0 60000 65536"/>
              <a:gd name="T9" fmla="*/ 0 w 1327"/>
              <a:gd name="T10" fmla="*/ 0 h 890"/>
              <a:gd name="T11" fmla="*/ 1327 w 1327"/>
              <a:gd name="T12" fmla="*/ 890 h 8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7" h="890">
                <a:moveTo>
                  <a:pt x="1327" y="890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7" name="Freeform 99"/>
          <p:cNvSpPr>
            <a:spLocks/>
          </p:cNvSpPr>
          <p:nvPr/>
        </p:nvSpPr>
        <p:spPr bwMode="auto">
          <a:xfrm>
            <a:off x="4891088" y="1490663"/>
            <a:ext cx="84137" cy="241300"/>
          </a:xfrm>
          <a:custGeom>
            <a:avLst/>
            <a:gdLst>
              <a:gd name="T0" fmla="*/ 472 w 472"/>
              <a:gd name="T1" fmla="*/ 0 h 1368"/>
              <a:gd name="T2" fmla="*/ 0 w 472"/>
              <a:gd name="T3" fmla="*/ 1368 h 1368"/>
              <a:gd name="T4" fmla="*/ 1 w 472"/>
              <a:gd name="T5" fmla="*/ 1368 h 1368"/>
              <a:gd name="T6" fmla="*/ 0 60000 65536"/>
              <a:gd name="T7" fmla="*/ 0 60000 65536"/>
              <a:gd name="T8" fmla="*/ 0 60000 65536"/>
              <a:gd name="T9" fmla="*/ 0 w 472"/>
              <a:gd name="T10" fmla="*/ 0 h 1368"/>
              <a:gd name="T11" fmla="*/ 472 w 472"/>
              <a:gd name="T12" fmla="*/ 1368 h 13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2" h="1368">
                <a:moveTo>
                  <a:pt x="472" y="0"/>
                </a:moveTo>
                <a:lnTo>
                  <a:pt x="0" y="1368"/>
                </a:lnTo>
                <a:lnTo>
                  <a:pt x="1" y="1368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8" name="Freeform 100"/>
          <p:cNvSpPr>
            <a:spLocks/>
          </p:cNvSpPr>
          <p:nvPr/>
        </p:nvSpPr>
        <p:spPr bwMode="auto">
          <a:xfrm>
            <a:off x="4975225" y="1490663"/>
            <a:ext cx="192088" cy="190500"/>
          </a:xfrm>
          <a:custGeom>
            <a:avLst/>
            <a:gdLst>
              <a:gd name="T0" fmla="*/ 1089 w 1089"/>
              <a:gd name="T1" fmla="*/ 1083 h 1083"/>
              <a:gd name="T2" fmla="*/ 0 w 1089"/>
              <a:gd name="T3" fmla="*/ 0 h 1083"/>
              <a:gd name="T4" fmla="*/ 1 w 1089"/>
              <a:gd name="T5" fmla="*/ 0 h 1083"/>
              <a:gd name="T6" fmla="*/ 0 60000 65536"/>
              <a:gd name="T7" fmla="*/ 0 60000 65536"/>
              <a:gd name="T8" fmla="*/ 0 60000 65536"/>
              <a:gd name="T9" fmla="*/ 0 w 1089"/>
              <a:gd name="T10" fmla="*/ 0 h 1083"/>
              <a:gd name="T11" fmla="*/ 1089 w 1089"/>
              <a:gd name="T12" fmla="*/ 1083 h 10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9" h="1083">
                <a:moveTo>
                  <a:pt x="1089" y="1083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9" name="Freeform 101"/>
          <p:cNvSpPr>
            <a:spLocks/>
          </p:cNvSpPr>
          <p:nvPr/>
        </p:nvSpPr>
        <p:spPr bwMode="auto">
          <a:xfrm>
            <a:off x="5068888" y="1681163"/>
            <a:ext cx="98425" cy="284162"/>
          </a:xfrm>
          <a:custGeom>
            <a:avLst/>
            <a:gdLst>
              <a:gd name="T0" fmla="*/ 555 w 555"/>
              <a:gd name="T1" fmla="*/ 0 h 1609"/>
              <a:gd name="T2" fmla="*/ 0 w 555"/>
              <a:gd name="T3" fmla="*/ 1609 h 1609"/>
              <a:gd name="T4" fmla="*/ 1 w 555"/>
              <a:gd name="T5" fmla="*/ 1609 h 1609"/>
              <a:gd name="T6" fmla="*/ 0 60000 65536"/>
              <a:gd name="T7" fmla="*/ 0 60000 65536"/>
              <a:gd name="T8" fmla="*/ 0 60000 65536"/>
              <a:gd name="T9" fmla="*/ 0 w 555"/>
              <a:gd name="T10" fmla="*/ 0 h 1609"/>
              <a:gd name="T11" fmla="*/ 555 w 555"/>
              <a:gd name="T12" fmla="*/ 1609 h 16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5" h="1609">
                <a:moveTo>
                  <a:pt x="555" y="0"/>
                </a:moveTo>
                <a:lnTo>
                  <a:pt x="0" y="1609"/>
                </a:lnTo>
                <a:lnTo>
                  <a:pt x="1" y="1609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" name="Freeform 102"/>
          <p:cNvSpPr>
            <a:spLocks/>
          </p:cNvSpPr>
          <p:nvPr/>
        </p:nvSpPr>
        <p:spPr bwMode="auto">
          <a:xfrm>
            <a:off x="5167313" y="1681163"/>
            <a:ext cx="142875" cy="219075"/>
          </a:xfrm>
          <a:custGeom>
            <a:avLst/>
            <a:gdLst>
              <a:gd name="T0" fmla="*/ 809 w 809"/>
              <a:gd name="T1" fmla="*/ 1237 h 1237"/>
              <a:gd name="T2" fmla="*/ 0 w 809"/>
              <a:gd name="T3" fmla="*/ 0 h 1237"/>
              <a:gd name="T4" fmla="*/ 1 w 809"/>
              <a:gd name="T5" fmla="*/ 0 h 1237"/>
              <a:gd name="T6" fmla="*/ 0 60000 65536"/>
              <a:gd name="T7" fmla="*/ 0 60000 65536"/>
              <a:gd name="T8" fmla="*/ 0 60000 65536"/>
              <a:gd name="T9" fmla="*/ 0 w 809"/>
              <a:gd name="T10" fmla="*/ 0 h 1237"/>
              <a:gd name="T11" fmla="*/ 809 w 809"/>
              <a:gd name="T12" fmla="*/ 1237 h 12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9" h="1237">
                <a:moveTo>
                  <a:pt x="809" y="1237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" name="Freeform 103"/>
          <p:cNvSpPr>
            <a:spLocks/>
          </p:cNvSpPr>
          <p:nvPr/>
        </p:nvSpPr>
        <p:spPr bwMode="auto">
          <a:xfrm>
            <a:off x="5200650" y="1900238"/>
            <a:ext cx="109538" cy="314325"/>
          </a:xfrm>
          <a:custGeom>
            <a:avLst/>
            <a:gdLst>
              <a:gd name="T0" fmla="*/ 616 w 616"/>
              <a:gd name="T1" fmla="*/ 0 h 1789"/>
              <a:gd name="T2" fmla="*/ 0 w 616"/>
              <a:gd name="T3" fmla="*/ 1789 h 1789"/>
              <a:gd name="T4" fmla="*/ 1 w 616"/>
              <a:gd name="T5" fmla="*/ 1789 h 1789"/>
              <a:gd name="T6" fmla="*/ 0 60000 65536"/>
              <a:gd name="T7" fmla="*/ 0 60000 65536"/>
              <a:gd name="T8" fmla="*/ 0 60000 65536"/>
              <a:gd name="T9" fmla="*/ 0 w 616"/>
              <a:gd name="T10" fmla="*/ 0 h 1789"/>
              <a:gd name="T11" fmla="*/ 616 w 616"/>
              <a:gd name="T12" fmla="*/ 1789 h 1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6" h="1789">
                <a:moveTo>
                  <a:pt x="616" y="0"/>
                </a:moveTo>
                <a:lnTo>
                  <a:pt x="0" y="1789"/>
                </a:lnTo>
                <a:lnTo>
                  <a:pt x="1" y="1789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" name="Freeform 104"/>
          <p:cNvSpPr>
            <a:spLocks/>
          </p:cNvSpPr>
          <p:nvPr/>
        </p:nvSpPr>
        <p:spPr bwMode="auto">
          <a:xfrm>
            <a:off x="5310188" y="1900238"/>
            <a:ext cx="87312" cy="236537"/>
          </a:xfrm>
          <a:custGeom>
            <a:avLst/>
            <a:gdLst>
              <a:gd name="T0" fmla="*/ 497 w 497"/>
              <a:gd name="T1" fmla="*/ 1341 h 1341"/>
              <a:gd name="T2" fmla="*/ 0 w 497"/>
              <a:gd name="T3" fmla="*/ 0 h 1341"/>
              <a:gd name="T4" fmla="*/ 1 w 497"/>
              <a:gd name="T5" fmla="*/ 0 h 1341"/>
              <a:gd name="T6" fmla="*/ 0 60000 65536"/>
              <a:gd name="T7" fmla="*/ 0 60000 65536"/>
              <a:gd name="T8" fmla="*/ 0 60000 65536"/>
              <a:gd name="T9" fmla="*/ 0 w 497"/>
              <a:gd name="T10" fmla="*/ 0 h 1341"/>
              <a:gd name="T11" fmla="*/ 497 w 497"/>
              <a:gd name="T12" fmla="*/ 1341 h 13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7" h="1341">
                <a:moveTo>
                  <a:pt x="497" y="1341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" name="Freeform 105"/>
          <p:cNvSpPr>
            <a:spLocks/>
          </p:cNvSpPr>
          <p:nvPr/>
        </p:nvSpPr>
        <p:spPr bwMode="auto">
          <a:xfrm>
            <a:off x="5281613" y="2136775"/>
            <a:ext cx="115887" cy="334963"/>
          </a:xfrm>
          <a:custGeom>
            <a:avLst/>
            <a:gdLst>
              <a:gd name="T0" fmla="*/ 653 w 653"/>
              <a:gd name="T1" fmla="*/ 0 h 1899"/>
              <a:gd name="T2" fmla="*/ 0 w 653"/>
              <a:gd name="T3" fmla="*/ 1899 h 1899"/>
              <a:gd name="T4" fmla="*/ 1 w 653"/>
              <a:gd name="T5" fmla="*/ 1899 h 1899"/>
              <a:gd name="T6" fmla="*/ 0 60000 65536"/>
              <a:gd name="T7" fmla="*/ 0 60000 65536"/>
              <a:gd name="T8" fmla="*/ 0 60000 65536"/>
              <a:gd name="T9" fmla="*/ 0 w 653"/>
              <a:gd name="T10" fmla="*/ 0 h 1899"/>
              <a:gd name="T11" fmla="*/ 653 w 653"/>
              <a:gd name="T12" fmla="*/ 1899 h 18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3" h="1899">
                <a:moveTo>
                  <a:pt x="653" y="0"/>
                </a:moveTo>
                <a:lnTo>
                  <a:pt x="0" y="1899"/>
                </a:lnTo>
                <a:lnTo>
                  <a:pt x="1" y="1899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" name="Freeform 106"/>
          <p:cNvSpPr>
            <a:spLocks/>
          </p:cNvSpPr>
          <p:nvPr/>
        </p:nvSpPr>
        <p:spPr bwMode="auto">
          <a:xfrm>
            <a:off x="5397500" y="2136775"/>
            <a:ext cx="30163" cy="246063"/>
          </a:xfrm>
          <a:custGeom>
            <a:avLst/>
            <a:gdLst>
              <a:gd name="T0" fmla="*/ 169 w 169"/>
              <a:gd name="T1" fmla="*/ 1396 h 1396"/>
              <a:gd name="T2" fmla="*/ 0 w 169"/>
              <a:gd name="T3" fmla="*/ 0 h 1396"/>
              <a:gd name="T4" fmla="*/ 2 w 169"/>
              <a:gd name="T5" fmla="*/ 0 h 1396"/>
              <a:gd name="T6" fmla="*/ 0 60000 65536"/>
              <a:gd name="T7" fmla="*/ 0 60000 65536"/>
              <a:gd name="T8" fmla="*/ 0 60000 65536"/>
              <a:gd name="T9" fmla="*/ 0 w 169"/>
              <a:gd name="T10" fmla="*/ 0 h 1396"/>
              <a:gd name="T11" fmla="*/ 169 w 169"/>
              <a:gd name="T12" fmla="*/ 1396 h 13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9" h="1396">
                <a:moveTo>
                  <a:pt x="169" y="1396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5" name="Freeform 107"/>
          <p:cNvSpPr>
            <a:spLocks/>
          </p:cNvSpPr>
          <p:nvPr/>
        </p:nvSpPr>
        <p:spPr bwMode="auto">
          <a:xfrm>
            <a:off x="5310188" y="2382838"/>
            <a:ext cx="117475" cy="341312"/>
          </a:xfrm>
          <a:custGeom>
            <a:avLst/>
            <a:gdLst>
              <a:gd name="T0" fmla="*/ 666 w 666"/>
              <a:gd name="T1" fmla="*/ 0 h 1936"/>
              <a:gd name="T2" fmla="*/ 0 w 666"/>
              <a:gd name="T3" fmla="*/ 1936 h 1936"/>
              <a:gd name="T4" fmla="*/ 1 w 666"/>
              <a:gd name="T5" fmla="*/ 1936 h 1936"/>
              <a:gd name="T6" fmla="*/ 0 60000 65536"/>
              <a:gd name="T7" fmla="*/ 0 60000 65536"/>
              <a:gd name="T8" fmla="*/ 0 60000 65536"/>
              <a:gd name="T9" fmla="*/ 0 w 666"/>
              <a:gd name="T10" fmla="*/ 0 h 1936"/>
              <a:gd name="T11" fmla="*/ 666 w 666"/>
              <a:gd name="T12" fmla="*/ 1936 h 19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6" h="1936">
                <a:moveTo>
                  <a:pt x="666" y="0"/>
                </a:moveTo>
                <a:lnTo>
                  <a:pt x="0" y="1936"/>
                </a:lnTo>
                <a:lnTo>
                  <a:pt x="1" y="1936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6" name="Freeform 108"/>
          <p:cNvSpPr>
            <a:spLocks/>
          </p:cNvSpPr>
          <p:nvPr/>
        </p:nvSpPr>
        <p:spPr bwMode="auto">
          <a:xfrm>
            <a:off x="3883025" y="1077913"/>
            <a:ext cx="277813" cy="42862"/>
          </a:xfrm>
          <a:custGeom>
            <a:avLst/>
            <a:gdLst>
              <a:gd name="T0" fmla="*/ 1578 w 1578"/>
              <a:gd name="T1" fmla="*/ 0 h 240"/>
              <a:gd name="T2" fmla="*/ 0 w 1578"/>
              <a:gd name="T3" fmla="*/ 240 h 240"/>
              <a:gd name="T4" fmla="*/ 2 w 1578"/>
              <a:gd name="T5" fmla="*/ 240 h 240"/>
              <a:gd name="T6" fmla="*/ 0 60000 65536"/>
              <a:gd name="T7" fmla="*/ 0 60000 65536"/>
              <a:gd name="T8" fmla="*/ 0 60000 65536"/>
              <a:gd name="T9" fmla="*/ 0 w 1578"/>
              <a:gd name="T10" fmla="*/ 0 h 240"/>
              <a:gd name="T11" fmla="*/ 1578 w 1578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8" h="240">
                <a:moveTo>
                  <a:pt x="1578" y="0"/>
                </a:moveTo>
                <a:lnTo>
                  <a:pt x="0" y="240"/>
                </a:lnTo>
                <a:lnTo>
                  <a:pt x="2" y="24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7" name="Freeform 109"/>
          <p:cNvSpPr>
            <a:spLocks/>
          </p:cNvSpPr>
          <p:nvPr/>
        </p:nvSpPr>
        <p:spPr bwMode="auto">
          <a:xfrm>
            <a:off x="4160838" y="1077913"/>
            <a:ext cx="23812" cy="66675"/>
          </a:xfrm>
          <a:custGeom>
            <a:avLst/>
            <a:gdLst>
              <a:gd name="T0" fmla="*/ 0 w 132"/>
              <a:gd name="T1" fmla="*/ 0 h 377"/>
              <a:gd name="T2" fmla="*/ 131 w 132"/>
              <a:gd name="T3" fmla="*/ 377 h 377"/>
              <a:gd name="T4" fmla="*/ 132 w 132"/>
              <a:gd name="T5" fmla="*/ 377 h 377"/>
              <a:gd name="T6" fmla="*/ 0 60000 65536"/>
              <a:gd name="T7" fmla="*/ 0 60000 65536"/>
              <a:gd name="T8" fmla="*/ 0 60000 65536"/>
              <a:gd name="T9" fmla="*/ 0 w 132"/>
              <a:gd name="T10" fmla="*/ 0 h 377"/>
              <a:gd name="T11" fmla="*/ 132 w 132"/>
              <a:gd name="T12" fmla="*/ 377 h 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" h="377">
                <a:moveTo>
                  <a:pt x="0" y="0"/>
                </a:moveTo>
                <a:lnTo>
                  <a:pt x="131" y="377"/>
                </a:lnTo>
                <a:lnTo>
                  <a:pt x="132" y="37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8" name="Freeform 110"/>
          <p:cNvSpPr>
            <a:spLocks/>
          </p:cNvSpPr>
          <p:nvPr/>
        </p:nvSpPr>
        <p:spPr bwMode="auto">
          <a:xfrm>
            <a:off x="4160838" y="1077913"/>
            <a:ext cx="268287" cy="7937"/>
          </a:xfrm>
          <a:custGeom>
            <a:avLst/>
            <a:gdLst>
              <a:gd name="T0" fmla="*/ 1518 w 1518"/>
              <a:gd name="T1" fmla="*/ 44 h 44"/>
              <a:gd name="T2" fmla="*/ 0 w 1518"/>
              <a:gd name="T3" fmla="*/ 0 h 44"/>
              <a:gd name="T4" fmla="*/ 1 w 1518"/>
              <a:gd name="T5" fmla="*/ 0 h 44"/>
              <a:gd name="T6" fmla="*/ 0 60000 65536"/>
              <a:gd name="T7" fmla="*/ 0 60000 65536"/>
              <a:gd name="T8" fmla="*/ 0 60000 65536"/>
              <a:gd name="T9" fmla="*/ 0 w 1518"/>
              <a:gd name="T10" fmla="*/ 0 h 44"/>
              <a:gd name="T11" fmla="*/ 1518 w 1518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8" h="44">
                <a:moveTo>
                  <a:pt x="1518" y="44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9" name="Freeform 111"/>
          <p:cNvSpPr>
            <a:spLocks/>
          </p:cNvSpPr>
          <p:nvPr/>
        </p:nvSpPr>
        <p:spPr bwMode="auto">
          <a:xfrm>
            <a:off x="4429125" y="1085850"/>
            <a:ext cx="44450" cy="131763"/>
          </a:xfrm>
          <a:custGeom>
            <a:avLst/>
            <a:gdLst>
              <a:gd name="T0" fmla="*/ 0 w 256"/>
              <a:gd name="T1" fmla="*/ 0 h 740"/>
              <a:gd name="T2" fmla="*/ 255 w 256"/>
              <a:gd name="T3" fmla="*/ 740 h 740"/>
              <a:gd name="T4" fmla="*/ 256 w 256"/>
              <a:gd name="T5" fmla="*/ 740 h 740"/>
              <a:gd name="T6" fmla="*/ 0 60000 65536"/>
              <a:gd name="T7" fmla="*/ 0 60000 65536"/>
              <a:gd name="T8" fmla="*/ 0 60000 65536"/>
              <a:gd name="T9" fmla="*/ 0 w 256"/>
              <a:gd name="T10" fmla="*/ 0 h 740"/>
              <a:gd name="T11" fmla="*/ 256 w 256"/>
              <a:gd name="T12" fmla="*/ 740 h 7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6" h="740">
                <a:moveTo>
                  <a:pt x="0" y="0"/>
                </a:moveTo>
                <a:lnTo>
                  <a:pt x="255" y="740"/>
                </a:lnTo>
                <a:lnTo>
                  <a:pt x="256" y="74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" name="Freeform 112"/>
          <p:cNvSpPr>
            <a:spLocks/>
          </p:cNvSpPr>
          <p:nvPr/>
        </p:nvSpPr>
        <p:spPr bwMode="auto">
          <a:xfrm>
            <a:off x="4429125" y="1085850"/>
            <a:ext cx="246063" cy="58738"/>
          </a:xfrm>
          <a:custGeom>
            <a:avLst/>
            <a:gdLst>
              <a:gd name="T0" fmla="*/ 1399 w 1399"/>
              <a:gd name="T1" fmla="*/ 326 h 326"/>
              <a:gd name="T2" fmla="*/ 0 w 1399"/>
              <a:gd name="T3" fmla="*/ 0 h 326"/>
              <a:gd name="T4" fmla="*/ 1 w 1399"/>
              <a:gd name="T5" fmla="*/ 0 h 326"/>
              <a:gd name="T6" fmla="*/ 0 60000 65536"/>
              <a:gd name="T7" fmla="*/ 0 60000 65536"/>
              <a:gd name="T8" fmla="*/ 0 60000 65536"/>
              <a:gd name="T9" fmla="*/ 0 w 1399"/>
              <a:gd name="T10" fmla="*/ 0 h 326"/>
              <a:gd name="T11" fmla="*/ 1399 w 1399"/>
              <a:gd name="T12" fmla="*/ 326 h 3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9" h="326">
                <a:moveTo>
                  <a:pt x="1399" y="326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1" name="Freeform 113"/>
          <p:cNvSpPr>
            <a:spLocks/>
          </p:cNvSpPr>
          <p:nvPr/>
        </p:nvSpPr>
        <p:spPr bwMode="auto">
          <a:xfrm>
            <a:off x="4675188" y="1144588"/>
            <a:ext cx="66675" cy="188912"/>
          </a:xfrm>
          <a:custGeom>
            <a:avLst/>
            <a:gdLst>
              <a:gd name="T0" fmla="*/ 0 w 371"/>
              <a:gd name="T1" fmla="*/ 0 h 1075"/>
              <a:gd name="T2" fmla="*/ 370 w 371"/>
              <a:gd name="T3" fmla="*/ 1075 h 1075"/>
              <a:gd name="T4" fmla="*/ 371 w 371"/>
              <a:gd name="T5" fmla="*/ 1075 h 1075"/>
              <a:gd name="T6" fmla="*/ 0 60000 65536"/>
              <a:gd name="T7" fmla="*/ 0 60000 65536"/>
              <a:gd name="T8" fmla="*/ 0 60000 65536"/>
              <a:gd name="T9" fmla="*/ 0 w 371"/>
              <a:gd name="T10" fmla="*/ 0 h 1075"/>
              <a:gd name="T11" fmla="*/ 371 w 371"/>
              <a:gd name="T12" fmla="*/ 1075 h 10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1" h="1075">
                <a:moveTo>
                  <a:pt x="0" y="0"/>
                </a:moveTo>
                <a:lnTo>
                  <a:pt x="370" y="1075"/>
                </a:lnTo>
                <a:lnTo>
                  <a:pt x="371" y="1075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2" name="Freeform 114"/>
          <p:cNvSpPr>
            <a:spLocks/>
          </p:cNvSpPr>
          <p:nvPr/>
        </p:nvSpPr>
        <p:spPr bwMode="auto">
          <a:xfrm>
            <a:off x="4675188" y="1144588"/>
            <a:ext cx="215900" cy="104775"/>
          </a:xfrm>
          <a:custGeom>
            <a:avLst/>
            <a:gdLst>
              <a:gd name="T0" fmla="*/ 1225 w 1225"/>
              <a:gd name="T1" fmla="*/ 596 h 596"/>
              <a:gd name="T2" fmla="*/ 0 w 1225"/>
              <a:gd name="T3" fmla="*/ 0 h 596"/>
              <a:gd name="T4" fmla="*/ 1 w 1225"/>
              <a:gd name="T5" fmla="*/ 0 h 596"/>
              <a:gd name="T6" fmla="*/ 0 60000 65536"/>
              <a:gd name="T7" fmla="*/ 0 60000 65536"/>
              <a:gd name="T8" fmla="*/ 0 60000 65536"/>
              <a:gd name="T9" fmla="*/ 0 w 1225"/>
              <a:gd name="T10" fmla="*/ 0 h 596"/>
              <a:gd name="T11" fmla="*/ 1225 w 1225"/>
              <a:gd name="T12" fmla="*/ 596 h 5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5" h="596">
                <a:moveTo>
                  <a:pt x="1225" y="596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3" name="Freeform 115"/>
          <p:cNvSpPr>
            <a:spLocks/>
          </p:cNvSpPr>
          <p:nvPr/>
        </p:nvSpPr>
        <p:spPr bwMode="auto">
          <a:xfrm>
            <a:off x="4891088" y="1249363"/>
            <a:ext cx="84137" cy="241300"/>
          </a:xfrm>
          <a:custGeom>
            <a:avLst/>
            <a:gdLst>
              <a:gd name="T0" fmla="*/ 0 w 473"/>
              <a:gd name="T1" fmla="*/ 0 h 1369"/>
              <a:gd name="T2" fmla="*/ 472 w 473"/>
              <a:gd name="T3" fmla="*/ 1369 h 1369"/>
              <a:gd name="T4" fmla="*/ 473 w 473"/>
              <a:gd name="T5" fmla="*/ 1369 h 1369"/>
              <a:gd name="T6" fmla="*/ 0 60000 65536"/>
              <a:gd name="T7" fmla="*/ 0 60000 65536"/>
              <a:gd name="T8" fmla="*/ 0 60000 65536"/>
              <a:gd name="T9" fmla="*/ 0 w 473"/>
              <a:gd name="T10" fmla="*/ 0 h 1369"/>
              <a:gd name="T11" fmla="*/ 473 w 473"/>
              <a:gd name="T12" fmla="*/ 1369 h 13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3" h="1369">
                <a:moveTo>
                  <a:pt x="0" y="0"/>
                </a:moveTo>
                <a:lnTo>
                  <a:pt x="472" y="1369"/>
                </a:lnTo>
                <a:lnTo>
                  <a:pt x="473" y="1369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4" name="Freeform 116"/>
          <p:cNvSpPr>
            <a:spLocks/>
          </p:cNvSpPr>
          <p:nvPr/>
        </p:nvSpPr>
        <p:spPr bwMode="auto">
          <a:xfrm>
            <a:off x="4891088" y="1249363"/>
            <a:ext cx="177800" cy="147637"/>
          </a:xfrm>
          <a:custGeom>
            <a:avLst/>
            <a:gdLst>
              <a:gd name="T0" fmla="*/ 1006 w 1006"/>
              <a:gd name="T1" fmla="*/ 843 h 843"/>
              <a:gd name="T2" fmla="*/ 0 w 1006"/>
              <a:gd name="T3" fmla="*/ 0 h 843"/>
              <a:gd name="T4" fmla="*/ 1 w 1006"/>
              <a:gd name="T5" fmla="*/ 0 h 843"/>
              <a:gd name="T6" fmla="*/ 0 60000 65536"/>
              <a:gd name="T7" fmla="*/ 0 60000 65536"/>
              <a:gd name="T8" fmla="*/ 0 60000 65536"/>
              <a:gd name="T9" fmla="*/ 0 w 1006"/>
              <a:gd name="T10" fmla="*/ 0 h 843"/>
              <a:gd name="T11" fmla="*/ 1006 w 1006"/>
              <a:gd name="T12" fmla="*/ 843 h 8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6" h="843">
                <a:moveTo>
                  <a:pt x="1006" y="843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5" name="Freeform 117"/>
          <p:cNvSpPr>
            <a:spLocks/>
          </p:cNvSpPr>
          <p:nvPr/>
        </p:nvSpPr>
        <p:spPr bwMode="auto">
          <a:xfrm>
            <a:off x="5068888" y="1397000"/>
            <a:ext cx="98425" cy="284163"/>
          </a:xfrm>
          <a:custGeom>
            <a:avLst/>
            <a:gdLst>
              <a:gd name="T0" fmla="*/ 0 w 556"/>
              <a:gd name="T1" fmla="*/ 0 h 1609"/>
              <a:gd name="T2" fmla="*/ 555 w 556"/>
              <a:gd name="T3" fmla="*/ 1609 h 1609"/>
              <a:gd name="T4" fmla="*/ 556 w 556"/>
              <a:gd name="T5" fmla="*/ 1609 h 1609"/>
              <a:gd name="T6" fmla="*/ 0 60000 65536"/>
              <a:gd name="T7" fmla="*/ 0 60000 65536"/>
              <a:gd name="T8" fmla="*/ 0 60000 65536"/>
              <a:gd name="T9" fmla="*/ 0 w 556"/>
              <a:gd name="T10" fmla="*/ 0 h 1609"/>
              <a:gd name="T11" fmla="*/ 556 w 556"/>
              <a:gd name="T12" fmla="*/ 1609 h 16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6" h="1609">
                <a:moveTo>
                  <a:pt x="0" y="0"/>
                </a:moveTo>
                <a:lnTo>
                  <a:pt x="555" y="1609"/>
                </a:lnTo>
                <a:lnTo>
                  <a:pt x="556" y="1609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6" name="Freeform 118"/>
          <p:cNvSpPr>
            <a:spLocks/>
          </p:cNvSpPr>
          <p:nvPr/>
        </p:nvSpPr>
        <p:spPr bwMode="auto">
          <a:xfrm>
            <a:off x="5068888" y="1397000"/>
            <a:ext cx="131762" cy="187325"/>
          </a:xfrm>
          <a:custGeom>
            <a:avLst/>
            <a:gdLst>
              <a:gd name="T0" fmla="*/ 748 w 748"/>
              <a:gd name="T1" fmla="*/ 1058 h 1058"/>
              <a:gd name="T2" fmla="*/ 0 w 748"/>
              <a:gd name="T3" fmla="*/ 0 h 1058"/>
              <a:gd name="T4" fmla="*/ 1 w 748"/>
              <a:gd name="T5" fmla="*/ 0 h 1058"/>
              <a:gd name="T6" fmla="*/ 0 60000 65536"/>
              <a:gd name="T7" fmla="*/ 0 60000 65536"/>
              <a:gd name="T8" fmla="*/ 0 60000 65536"/>
              <a:gd name="T9" fmla="*/ 0 w 748"/>
              <a:gd name="T10" fmla="*/ 0 h 1058"/>
              <a:gd name="T11" fmla="*/ 748 w 748"/>
              <a:gd name="T12" fmla="*/ 1058 h 10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8" h="1058">
                <a:moveTo>
                  <a:pt x="748" y="1058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7" name="Freeform 119"/>
          <p:cNvSpPr>
            <a:spLocks/>
          </p:cNvSpPr>
          <p:nvPr/>
        </p:nvSpPr>
        <p:spPr bwMode="auto">
          <a:xfrm>
            <a:off x="5200650" y="1584325"/>
            <a:ext cx="109538" cy="315913"/>
          </a:xfrm>
          <a:custGeom>
            <a:avLst/>
            <a:gdLst>
              <a:gd name="T0" fmla="*/ 0 w 617"/>
              <a:gd name="T1" fmla="*/ 0 h 1788"/>
              <a:gd name="T2" fmla="*/ 616 w 617"/>
              <a:gd name="T3" fmla="*/ 1788 h 1788"/>
              <a:gd name="T4" fmla="*/ 617 w 617"/>
              <a:gd name="T5" fmla="*/ 1788 h 1788"/>
              <a:gd name="T6" fmla="*/ 0 60000 65536"/>
              <a:gd name="T7" fmla="*/ 0 60000 65536"/>
              <a:gd name="T8" fmla="*/ 0 60000 65536"/>
              <a:gd name="T9" fmla="*/ 0 w 617"/>
              <a:gd name="T10" fmla="*/ 0 h 1788"/>
              <a:gd name="T11" fmla="*/ 617 w 617"/>
              <a:gd name="T12" fmla="*/ 1788 h 17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7" h="1788">
                <a:moveTo>
                  <a:pt x="0" y="0"/>
                </a:moveTo>
                <a:lnTo>
                  <a:pt x="616" y="1788"/>
                </a:lnTo>
                <a:lnTo>
                  <a:pt x="617" y="1788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8" name="Freeform 120"/>
          <p:cNvSpPr>
            <a:spLocks/>
          </p:cNvSpPr>
          <p:nvPr/>
        </p:nvSpPr>
        <p:spPr bwMode="auto">
          <a:xfrm>
            <a:off x="5200650" y="1584325"/>
            <a:ext cx="80963" cy="217488"/>
          </a:xfrm>
          <a:custGeom>
            <a:avLst/>
            <a:gdLst>
              <a:gd name="T0" fmla="*/ 460 w 460"/>
              <a:gd name="T1" fmla="*/ 1232 h 1232"/>
              <a:gd name="T2" fmla="*/ 0 w 460"/>
              <a:gd name="T3" fmla="*/ 0 h 1232"/>
              <a:gd name="T4" fmla="*/ 1 w 460"/>
              <a:gd name="T5" fmla="*/ 0 h 1232"/>
              <a:gd name="T6" fmla="*/ 0 60000 65536"/>
              <a:gd name="T7" fmla="*/ 0 60000 65536"/>
              <a:gd name="T8" fmla="*/ 0 60000 65536"/>
              <a:gd name="T9" fmla="*/ 0 w 460"/>
              <a:gd name="T10" fmla="*/ 0 h 1232"/>
              <a:gd name="T11" fmla="*/ 460 w 460"/>
              <a:gd name="T12" fmla="*/ 1232 h 12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0" h="1232">
                <a:moveTo>
                  <a:pt x="460" y="1232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9" name="Freeform 121"/>
          <p:cNvSpPr>
            <a:spLocks/>
          </p:cNvSpPr>
          <p:nvPr/>
        </p:nvSpPr>
        <p:spPr bwMode="auto">
          <a:xfrm>
            <a:off x="5281613" y="1801813"/>
            <a:ext cx="115887" cy="334962"/>
          </a:xfrm>
          <a:custGeom>
            <a:avLst/>
            <a:gdLst>
              <a:gd name="T0" fmla="*/ 0 w 655"/>
              <a:gd name="T1" fmla="*/ 0 h 1897"/>
              <a:gd name="T2" fmla="*/ 653 w 655"/>
              <a:gd name="T3" fmla="*/ 1897 h 1897"/>
              <a:gd name="T4" fmla="*/ 655 w 655"/>
              <a:gd name="T5" fmla="*/ 1897 h 1897"/>
              <a:gd name="T6" fmla="*/ 0 60000 65536"/>
              <a:gd name="T7" fmla="*/ 0 60000 65536"/>
              <a:gd name="T8" fmla="*/ 0 60000 65536"/>
              <a:gd name="T9" fmla="*/ 0 w 655"/>
              <a:gd name="T10" fmla="*/ 0 h 1897"/>
              <a:gd name="T11" fmla="*/ 655 w 655"/>
              <a:gd name="T12" fmla="*/ 1897 h 18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5" h="1897">
                <a:moveTo>
                  <a:pt x="0" y="0"/>
                </a:moveTo>
                <a:lnTo>
                  <a:pt x="653" y="1897"/>
                </a:lnTo>
                <a:lnTo>
                  <a:pt x="655" y="189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0" name="Freeform 122"/>
          <p:cNvSpPr>
            <a:spLocks/>
          </p:cNvSpPr>
          <p:nvPr/>
        </p:nvSpPr>
        <p:spPr bwMode="auto">
          <a:xfrm>
            <a:off x="5281613" y="1801813"/>
            <a:ext cx="28575" cy="239712"/>
          </a:xfrm>
          <a:custGeom>
            <a:avLst/>
            <a:gdLst>
              <a:gd name="T0" fmla="*/ 156 w 156"/>
              <a:gd name="T1" fmla="*/ 1358 h 1358"/>
              <a:gd name="T2" fmla="*/ 0 w 156"/>
              <a:gd name="T3" fmla="*/ 0 h 1358"/>
              <a:gd name="T4" fmla="*/ 1 w 156"/>
              <a:gd name="T5" fmla="*/ 0 h 1358"/>
              <a:gd name="T6" fmla="*/ 0 60000 65536"/>
              <a:gd name="T7" fmla="*/ 0 60000 65536"/>
              <a:gd name="T8" fmla="*/ 0 60000 65536"/>
              <a:gd name="T9" fmla="*/ 0 w 156"/>
              <a:gd name="T10" fmla="*/ 0 h 1358"/>
              <a:gd name="T11" fmla="*/ 156 w 156"/>
              <a:gd name="T12" fmla="*/ 1358 h 13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6" h="1358">
                <a:moveTo>
                  <a:pt x="156" y="1358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1" name="Freeform 123"/>
          <p:cNvSpPr>
            <a:spLocks/>
          </p:cNvSpPr>
          <p:nvPr/>
        </p:nvSpPr>
        <p:spPr bwMode="auto">
          <a:xfrm>
            <a:off x="5310188" y="2041525"/>
            <a:ext cx="117475" cy="341313"/>
          </a:xfrm>
          <a:custGeom>
            <a:avLst/>
            <a:gdLst>
              <a:gd name="T0" fmla="*/ 0 w 667"/>
              <a:gd name="T1" fmla="*/ 0 h 1935"/>
              <a:gd name="T2" fmla="*/ 666 w 667"/>
              <a:gd name="T3" fmla="*/ 1935 h 1935"/>
              <a:gd name="T4" fmla="*/ 667 w 667"/>
              <a:gd name="T5" fmla="*/ 1935 h 1935"/>
              <a:gd name="T6" fmla="*/ 0 60000 65536"/>
              <a:gd name="T7" fmla="*/ 0 60000 65536"/>
              <a:gd name="T8" fmla="*/ 0 60000 65536"/>
              <a:gd name="T9" fmla="*/ 0 w 667"/>
              <a:gd name="T10" fmla="*/ 0 h 1935"/>
              <a:gd name="T11" fmla="*/ 667 w 667"/>
              <a:gd name="T12" fmla="*/ 1935 h 19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7" h="1935">
                <a:moveTo>
                  <a:pt x="0" y="0"/>
                </a:moveTo>
                <a:lnTo>
                  <a:pt x="666" y="1935"/>
                </a:lnTo>
                <a:lnTo>
                  <a:pt x="667" y="1935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2" name="Freeform 124"/>
          <p:cNvSpPr>
            <a:spLocks/>
          </p:cNvSpPr>
          <p:nvPr/>
        </p:nvSpPr>
        <p:spPr bwMode="auto">
          <a:xfrm>
            <a:off x="3883025" y="1022350"/>
            <a:ext cx="212725" cy="98425"/>
          </a:xfrm>
          <a:custGeom>
            <a:avLst/>
            <a:gdLst>
              <a:gd name="T0" fmla="*/ 1209 w 1209"/>
              <a:gd name="T1" fmla="*/ 0 h 561"/>
              <a:gd name="T2" fmla="*/ 0 w 1209"/>
              <a:gd name="T3" fmla="*/ 561 h 561"/>
              <a:gd name="T4" fmla="*/ 2 w 1209"/>
              <a:gd name="T5" fmla="*/ 561 h 561"/>
              <a:gd name="T6" fmla="*/ 0 60000 65536"/>
              <a:gd name="T7" fmla="*/ 0 60000 65536"/>
              <a:gd name="T8" fmla="*/ 0 60000 65536"/>
              <a:gd name="T9" fmla="*/ 0 w 1209"/>
              <a:gd name="T10" fmla="*/ 0 h 561"/>
              <a:gd name="T11" fmla="*/ 1209 w 1209"/>
              <a:gd name="T12" fmla="*/ 561 h 5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9" h="561">
                <a:moveTo>
                  <a:pt x="1209" y="0"/>
                </a:moveTo>
                <a:lnTo>
                  <a:pt x="0" y="561"/>
                </a:lnTo>
                <a:lnTo>
                  <a:pt x="2" y="561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3" name="Freeform 125"/>
          <p:cNvSpPr>
            <a:spLocks/>
          </p:cNvSpPr>
          <p:nvPr/>
        </p:nvSpPr>
        <p:spPr bwMode="auto">
          <a:xfrm>
            <a:off x="4095750" y="1022350"/>
            <a:ext cx="65088" cy="55563"/>
          </a:xfrm>
          <a:custGeom>
            <a:avLst/>
            <a:gdLst>
              <a:gd name="T0" fmla="*/ 0 w 370"/>
              <a:gd name="T1" fmla="*/ 0 h 321"/>
              <a:gd name="T2" fmla="*/ 369 w 370"/>
              <a:gd name="T3" fmla="*/ 321 h 321"/>
              <a:gd name="T4" fmla="*/ 370 w 370"/>
              <a:gd name="T5" fmla="*/ 321 h 321"/>
              <a:gd name="T6" fmla="*/ 0 60000 65536"/>
              <a:gd name="T7" fmla="*/ 0 60000 65536"/>
              <a:gd name="T8" fmla="*/ 0 60000 65536"/>
              <a:gd name="T9" fmla="*/ 0 w 370"/>
              <a:gd name="T10" fmla="*/ 0 h 321"/>
              <a:gd name="T11" fmla="*/ 370 w 370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0" h="321">
                <a:moveTo>
                  <a:pt x="0" y="0"/>
                </a:moveTo>
                <a:lnTo>
                  <a:pt x="369" y="321"/>
                </a:lnTo>
                <a:lnTo>
                  <a:pt x="370" y="321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4" name="Freeform 126"/>
          <p:cNvSpPr>
            <a:spLocks/>
          </p:cNvSpPr>
          <p:nvPr/>
        </p:nvSpPr>
        <p:spPr bwMode="auto">
          <a:xfrm>
            <a:off x="4095750" y="976313"/>
            <a:ext cx="204788" cy="46037"/>
          </a:xfrm>
          <a:custGeom>
            <a:avLst/>
            <a:gdLst>
              <a:gd name="T0" fmla="*/ 1161 w 1161"/>
              <a:gd name="T1" fmla="*/ 0 h 263"/>
              <a:gd name="T2" fmla="*/ 0 w 1161"/>
              <a:gd name="T3" fmla="*/ 263 h 263"/>
              <a:gd name="T4" fmla="*/ 1 w 1161"/>
              <a:gd name="T5" fmla="*/ 263 h 263"/>
              <a:gd name="T6" fmla="*/ 0 60000 65536"/>
              <a:gd name="T7" fmla="*/ 0 60000 65536"/>
              <a:gd name="T8" fmla="*/ 0 60000 65536"/>
              <a:gd name="T9" fmla="*/ 0 w 1161"/>
              <a:gd name="T10" fmla="*/ 0 h 263"/>
              <a:gd name="T11" fmla="*/ 1161 w 1161"/>
              <a:gd name="T12" fmla="*/ 263 h 2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1" h="263">
                <a:moveTo>
                  <a:pt x="1161" y="0"/>
                </a:moveTo>
                <a:lnTo>
                  <a:pt x="0" y="263"/>
                </a:lnTo>
                <a:lnTo>
                  <a:pt x="1" y="263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5" name="Freeform 127"/>
          <p:cNvSpPr>
            <a:spLocks/>
          </p:cNvSpPr>
          <p:nvPr/>
        </p:nvSpPr>
        <p:spPr bwMode="auto">
          <a:xfrm>
            <a:off x="4300538" y="976313"/>
            <a:ext cx="128587" cy="109537"/>
          </a:xfrm>
          <a:custGeom>
            <a:avLst/>
            <a:gdLst>
              <a:gd name="T0" fmla="*/ 0 w 727"/>
              <a:gd name="T1" fmla="*/ 0 h 628"/>
              <a:gd name="T2" fmla="*/ 726 w 727"/>
              <a:gd name="T3" fmla="*/ 628 h 628"/>
              <a:gd name="T4" fmla="*/ 727 w 727"/>
              <a:gd name="T5" fmla="*/ 628 h 628"/>
              <a:gd name="T6" fmla="*/ 0 60000 65536"/>
              <a:gd name="T7" fmla="*/ 0 60000 65536"/>
              <a:gd name="T8" fmla="*/ 0 60000 65536"/>
              <a:gd name="T9" fmla="*/ 0 w 727"/>
              <a:gd name="T10" fmla="*/ 0 h 628"/>
              <a:gd name="T11" fmla="*/ 727 w 727"/>
              <a:gd name="T12" fmla="*/ 628 h 6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7" h="628">
                <a:moveTo>
                  <a:pt x="0" y="0"/>
                </a:moveTo>
                <a:lnTo>
                  <a:pt x="726" y="628"/>
                </a:lnTo>
                <a:lnTo>
                  <a:pt x="727" y="628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6" name="Freeform 128"/>
          <p:cNvSpPr>
            <a:spLocks/>
          </p:cNvSpPr>
          <p:nvPr/>
        </p:nvSpPr>
        <p:spPr bwMode="auto">
          <a:xfrm>
            <a:off x="4300538" y="976313"/>
            <a:ext cx="188912" cy="6350"/>
          </a:xfrm>
          <a:custGeom>
            <a:avLst/>
            <a:gdLst>
              <a:gd name="T0" fmla="*/ 1070 w 1070"/>
              <a:gd name="T1" fmla="*/ 43 h 43"/>
              <a:gd name="T2" fmla="*/ 0 w 1070"/>
              <a:gd name="T3" fmla="*/ 0 h 43"/>
              <a:gd name="T4" fmla="*/ 1 w 1070"/>
              <a:gd name="T5" fmla="*/ 0 h 43"/>
              <a:gd name="T6" fmla="*/ 0 60000 65536"/>
              <a:gd name="T7" fmla="*/ 0 60000 65536"/>
              <a:gd name="T8" fmla="*/ 0 60000 65536"/>
              <a:gd name="T9" fmla="*/ 0 w 1070"/>
              <a:gd name="T10" fmla="*/ 0 h 43"/>
              <a:gd name="T11" fmla="*/ 1070 w 1070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70" h="43">
                <a:moveTo>
                  <a:pt x="1070" y="43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7" name="Freeform 129"/>
          <p:cNvSpPr>
            <a:spLocks/>
          </p:cNvSpPr>
          <p:nvPr/>
        </p:nvSpPr>
        <p:spPr bwMode="auto">
          <a:xfrm>
            <a:off x="4489450" y="982663"/>
            <a:ext cx="185738" cy="161925"/>
          </a:xfrm>
          <a:custGeom>
            <a:avLst/>
            <a:gdLst>
              <a:gd name="T0" fmla="*/ 0 w 1056"/>
              <a:gd name="T1" fmla="*/ 0 h 911"/>
              <a:gd name="T2" fmla="*/ 1055 w 1056"/>
              <a:gd name="T3" fmla="*/ 911 h 911"/>
              <a:gd name="T4" fmla="*/ 1056 w 1056"/>
              <a:gd name="T5" fmla="*/ 911 h 911"/>
              <a:gd name="T6" fmla="*/ 0 60000 65536"/>
              <a:gd name="T7" fmla="*/ 0 60000 65536"/>
              <a:gd name="T8" fmla="*/ 0 60000 65536"/>
              <a:gd name="T9" fmla="*/ 0 w 1056"/>
              <a:gd name="T10" fmla="*/ 0 h 911"/>
              <a:gd name="T11" fmla="*/ 1056 w 1056"/>
              <a:gd name="T12" fmla="*/ 911 h 9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911">
                <a:moveTo>
                  <a:pt x="0" y="0"/>
                </a:moveTo>
                <a:lnTo>
                  <a:pt x="1055" y="911"/>
                </a:lnTo>
                <a:lnTo>
                  <a:pt x="1056" y="911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8" name="Freeform 130"/>
          <p:cNvSpPr>
            <a:spLocks/>
          </p:cNvSpPr>
          <p:nvPr/>
        </p:nvSpPr>
        <p:spPr bwMode="auto">
          <a:xfrm>
            <a:off x="4489450" y="982663"/>
            <a:ext cx="165100" cy="61912"/>
          </a:xfrm>
          <a:custGeom>
            <a:avLst/>
            <a:gdLst>
              <a:gd name="T0" fmla="*/ 938 w 938"/>
              <a:gd name="T1" fmla="*/ 347 h 347"/>
              <a:gd name="T2" fmla="*/ 0 w 938"/>
              <a:gd name="T3" fmla="*/ 0 h 347"/>
              <a:gd name="T4" fmla="*/ 1 w 938"/>
              <a:gd name="T5" fmla="*/ 0 h 347"/>
              <a:gd name="T6" fmla="*/ 0 60000 65536"/>
              <a:gd name="T7" fmla="*/ 0 60000 65536"/>
              <a:gd name="T8" fmla="*/ 0 60000 65536"/>
              <a:gd name="T9" fmla="*/ 0 w 938"/>
              <a:gd name="T10" fmla="*/ 0 h 347"/>
              <a:gd name="T11" fmla="*/ 938 w 938"/>
              <a:gd name="T12" fmla="*/ 347 h 3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8" h="347">
                <a:moveTo>
                  <a:pt x="938" y="347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9" name="Freeform 131"/>
          <p:cNvSpPr>
            <a:spLocks/>
          </p:cNvSpPr>
          <p:nvPr/>
        </p:nvSpPr>
        <p:spPr bwMode="auto">
          <a:xfrm>
            <a:off x="4654550" y="1044575"/>
            <a:ext cx="238125" cy="204788"/>
          </a:xfrm>
          <a:custGeom>
            <a:avLst/>
            <a:gdLst>
              <a:gd name="T0" fmla="*/ 0 w 1343"/>
              <a:gd name="T1" fmla="*/ 0 h 1160"/>
              <a:gd name="T2" fmla="*/ 1342 w 1343"/>
              <a:gd name="T3" fmla="*/ 1160 h 1160"/>
              <a:gd name="T4" fmla="*/ 1343 w 1343"/>
              <a:gd name="T5" fmla="*/ 1160 h 1160"/>
              <a:gd name="T6" fmla="*/ 0 60000 65536"/>
              <a:gd name="T7" fmla="*/ 0 60000 65536"/>
              <a:gd name="T8" fmla="*/ 0 60000 65536"/>
              <a:gd name="T9" fmla="*/ 0 w 1343"/>
              <a:gd name="T10" fmla="*/ 0 h 1160"/>
              <a:gd name="T11" fmla="*/ 1343 w 1343"/>
              <a:gd name="T12" fmla="*/ 1160 h 1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3" h="1160">
                <a:moveTo>
                  <a:pt x="0" y="0"/>
                </a:moveTo>
                <a:lnTo>
                  <a:pt x="1342" y="1160"/>
                </a:lnTo>
                <a:lnTo>
                  <a:pt x="1343" y="116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0" name="Freeform 132"/>
          <p:cNvSpPr>
            <a:spLocks/>
          </p:cNvSpPr>
          <p:nvPr/>
        </p:nvSpPr>
        <p:spPr bwMode="auto">
          <a:xfrm>
            <a:off x="4654550" y="1044575"/>
            <a:ext cx="136525" cy="112713"/>
          </a:xfrm>
          <a:custGeom>
            <a:avLst/>
            <a:gdLst>
              <a:gd name="T0" fmla="*/ 770 w 770"/>
              <a:gd name="T1" fmla="*/ 639 h 639"/>
              <a:gd name="T2" fmla="*/ 0 w 770"/>
              <a:gd name="T3" fmla="*/ 0 h 639"/>
              <a:gd name="T4" fmla="*/ 1 w 770"/>
              <a:gd name="T5" fmla="*/ 0 h 639"/>
              <a:gd name="T6" fmla="*/ 0 60000 65536"/>
              <a:gd name="T7" fmla="*/ 0 60000 65536"/>
              <a:gd name="T8" fmla="*/ 0 60000 65536"/>
              <a:gd name="T9" fmla="*/ 0 w 770"/>
              <a:gd name="T10" fmla="*/ 0 h 639"/>
              <a:gd name="T11" fmla="*/ 770 w 770"/>
              <a:gd name="T12" fmla="*/ 639 h 6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0" h="639">
                <a:moveTo>
                  <a:pt x="770" y="639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1" name="Freeform 133"/>
          <p:cNvSpPr>
            <a:spLocks/>
          </p:cNvSpPr>
          <p:nvPr/>
        </p:nvSpPr>
        <p:spPr bwMode="auto">
          <a:xfrm>
            <a:off x="4791075" y="1157288"/>
            <a:ext cx="277813" cy="239712"/>
          </a:xfrm>
          <a:custGeom>
            <a:avLst/>
            <a:gdLst>
              <a:gd name="T0" fmla="*/ 0 w 1579"/>
              <a:gd name="T1" fmla="*/ 0 h 1364"/>
              <a:gd name="T2" fmla="*/ 1578 w 1579"/>
              <a:gd name="T3" fmla="*/ 1364 h 1364"/>
              <a:gd name="T4" fmla="*/ 1579 w 1579"/>
              <a:gd name="T5" fmla="*/ 1364 h 1364"/>
              <a:gd name="T6" fmla="*/ 0 60000 65536"/>
              <a:gd name="T7" fmla="*/ 0 60000 65536"/>
              <a:gd name="T8" fmla="*/ 0 60000 65536"/>
              <a:gd name="T9" fmla="*/ 0 w 1579"/>
              <a:gd name="T10" fmla="*/ 0 h 1364"/>
              <a:gd name="T11" fmla="*/ 1579 w 1579"/>
              <a:gd name="T12" fmla="*/ 1364 h 13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9" h="1364">
                <a:moveTo>
                  <a:pt x="0" y="0"/>
                </a:moveTo>
                <a:lnTo>
                  <a:pt x="1578" y="1364"/>
                </a:lnTo>
                <a:lnTo>
                  <a:pt x="1579" y="1364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2" name="Freeform 134"/>
          <p:cNvSpPr>
            <a:spLocks/>
          </p:cNvSpPr>
          <p:nvPr/>
        </p:nvSpPr>
        <p:spPr bwMode="auto">
          <a:xfrm>
            <a:off x="4791075" y="1157288"/>
            <a:ext cx="100013" cy="160337"/>
          </a:xfrm>
          <a:custGeom>
            <a:avLst/>
            <a:gdLst>
              <a:gd name="T0" fmla="*/ 572 w 572"/>
              <a:gd name="T1" fmla="*/ 906 h 906"/>
              <a:gd name="T2" fmla="*/ 0 w 572"/>
              <a:gd name="T3" fmla="*/ 0 h 906"/>
              <a:gd name="T4" fmla="*/ 1 w 572"/>
              <a:gd name="T5" fmla="*/ 0 h 906"/>
              <a:gd name="T6" fmla="*/ 0 60000 65536"/>
              <a:gd name="T7" fmla="*/ 0 60000 65536"/>
              <a:gd name="T8" fmla="*/ 0 60000 65536"/>
              <a:gd name="T9" fmla="*/ 0 w 572"/>
              <a:gd name="T10" fmla="*/ 0 h 906"/>
              <a:gd name="T11" fmla="*/ 572 w 572"/>
              <a:gd name="T12" fmla="*/ 906 h 9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2" h="906">
                <a:moveTo>
                  <a:pt x="572" y="906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3" name="Freeform 135"/>
          <p:cNvSpPr>
            <a:spLocks/>
          </p:cNvSpPr>
          <p:nvPr/>
        </p:nvSpPr>
        <p:spPr bwMode="auto">
          <a:xfrm>
            <a:off x="4891088" y="1317625"/>
            <a:ext cx="309562" cy="266700"/>
          </a:xfrm>
          <a:custGeom>
            <a:avLst/>
            <a:gdLst>
              <a:gd name="T0" fmla="*/ 0 w 1755"/>
              <a:gd name="T1" fmla="*/ 0 h 1516"/>
              <a:gd name="T2" fmla="*/ 1754 w 1755"/>
              <a:gd name="T3" fmla="*/ 1516 h 1516"/>
              <a:gd name="T4" fmla="*/ 1755 w 1755"/>
              <a:gd name="T5" fmla="*/ 1516 h 1516"/>
              <a:gd name="T6" fmla="*/ 0 60000 65536"/>
              <a:gd name="T7" fmla="*/ 0 60000 65536"/>
              <a:gd name="T8" fmla="*/ 0 60000 65536"/>
              <a:gd name="T9" fmla="*/ 0 w 1755"/>
              <a:gd name="T10" fmla="*/ 0 h 1516"/>
              <a:gd name="T11" fmla="*/ 1755 w 1755"/>
              <a:gd name="T12" fmla="*/ 1516 h 15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55" h="1516">
                <a:moveTo>
                  <a:pt x="0" y="0"/>
                </a:moveTo>
                <a:lnTo>
                  <a:pt x="1754" y="1516"/>
                </a:lnTo>
                <a:lnTo>
                  <a:pt x="1755" y="1516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4" name="Freeform 136"/>
          <p:cNvSpPr>
            <a:spLocks/>
          </p:cNvSpPr>
          <p:nvPr/>
        </p:nvSpPr>
        <p:spPr bwMode="auto">
          <a:xfrm>
            <a:off x="4891088" y="1317625"/>
            <a:ext cx="63500" cy="200025"/>
          </a:xfrm>
          <a:custGeom>
            <a:avLst/>
            <a:gdLst>
              <a:gd name="T0" fmla="*/ 352 w 352"/>
              <a:gd name="T1" fmla="*/ 1139 h 1139"/>
              <a:gd name="T2" fmla="*/ 0 w 352"/>
              <a:gd name="T3" fmla="*/ 0 h 1139"/>
              <a:gd name="T4" fmla="*/ 1 w 352"/>
              <a:gd name="T5" fmla="*/ 0 h 1139"/>
              <a:gd name="T6" fmla="*/ 0 60000 65536"/>
              <a:gd name="T7" fmla="*/ 0 60000 65536"/>
              <a:gd name="T8" fmla="*/ 0 60000 65536"/>
              <a:gd name="T9" fmla="*/ 0 w 352"/>
              <a:gd name="T10" fmla="*/ 0 h 1139"/>
              <a:gd name="T11" fmla="*/ 352 w 352"/>
              <a:gd name="T12" fmla="*/ 1139 h 11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2" h="1139">
                <a:moveTo>
                  <a:pt x="352" y="1139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5" name="Freeform 137"/>
          <p:cNvSpPr>
            <a:spLocks/>
          </p:cNvSpPr>
          <p:nvPr/>
        </p:nvSpPr>
        <p:spPr bwMode="auto">
          <a:xfrm>
            <a:off x="4954588" y="1517650"/>
            <a:ext cx="328612" cy="284163"/>
          </a:xfrm>
          <a:custGeom>
            <a:avLst/>
            <a:gdLst>
              <a:gd name="T0" fmla="*/ 0 w 1863"/>
              <a:gd name="T1" fmla="*/ 0 h 1609"/>
              <a:gd name="T2" fmla="*/ 1862 w 1863"/>
              <a:gd name="T3" fmla="*/ 1609 h 1609"/>
              <a:gd name="T4" fmla="*/ 1863 w 1863"/>
              <a:gd name="T5" fmla="*/ 1609 h 1609"/>
              <a:gd name="T6" fmla="*/ 0 60000 65536"/>
              <a:gd name="T7" fmla="*/ 0 60000 65536"/>
              <a:gd name="T8" fmla="*/ 0 60000 65536"/>
              <a:gd name="T9" fmla="*/ 0 w 1863"/>
              <a:gd name="T10" fmla="*/ 0 h 1609"/>
              <a:gd name="T11" fmla="*/ 1863 w 1863"/>
              <a:gd name="T12" fmla="*/ 1609 h 16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3" h="1609">
                <a:moveTo>
                  <a:pt x="0" y="0"/>
                </a:moveTo>
                <a:lnTo>
                  <a:pt x="1862" y="1609"/>
                </a:lnTo>
                <a:lnTo>
                  <a:pt x="1863" y="1609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6" name="Freeform 138"/>
          <p:cNvSpPr>
            <a:spLocks/>
          </p:cNvSpPr>
          <p:nvPr/>
        </p:nvSpPr>
        <p:spPr bwMode="auto">
          <a:xfrm>
            <a:off x="4954588" y="1517650"/>
            <a:ext cx="20637" cy="233363"/>
          </a:xfrm>
          <a:custGeom>
            <a:avLst/>
            <a:gdLst>
              <a:gd name="T0" fmla="*/ 120 w 120"/>
              <a:gd name="T1" fmla="*/ 1326 h 1326"/>
              <a:gd name="T2" fmla="*/ 0 w 120"/>
              <a:gd name="T3" fmla="*/ 0 h 1326"/>
              <a:gd name="T4" fmla="*/ 1 w 120"/>
              <a:gd name="T5" fmla="*/ 0 h 1326"/>
              <a:gd name="T6" fmla="*/ 0 60000 65536"/>
              <a:gd name="T7" fmla="*/ 0 60000 65536"/>
              <a:gd name="T8" fmla="*/ 0 60000 65536"/>
              <a:gd name="T9" fmla="*/ 0 w 120"/>
              <a:gd name="T10" fmla="*/ 0 h 1326"/>
              <a:gd name="T11" fmla="*/ 120 w 120"/>
              <a:gd name="T12" fmla="*/ 1326 h 13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" h="1326">
                <a:moveTo>
                  <a:pt x="120" y="1326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7" name="Freeform 139"/>
          <p:cNvSpPr>
            <a:spLocks/>
          </p:cNvSpPr>
          <p:nvPr/>
        </p:nvSpPr>
        <p:spPr bwMode="auto">
          <a:xfrm>
            <a:off x="4975225" y="1751013"/>
            <a:ext cx="334963" cy="290512"/>
          </a:xfrm>
          <a:custGeom>
            <a:avLst/>
            <a:gdLst>
              <a:gd name="T0" fmla="*/ 0 w 1899"/>
              <a:gd name="T1" fmla="*/ 0 h 1641"/>
              <a:gd name="T2" fmla="*/ 1898 w 1899"/>
              <a:gd name="T3" fmla="*/ 1641 h 1641"/>
              <a:gd name="T4" fmla="*/ 1899 w 1899"/>
              <a:gd name="T5" fmla="*/ 1641 h 1641"/>
              <a:gd name="T6" fmla="*/ 0 60000 65536"/>
              <a:gd name="T7" fmla="*/ 0 60000 65536"/>
              <a:gd name="T8" fmla="*/ 0 60000 65536"/>
              <a:gd name="T9" fmla="*/ 0 w 1899"/>
              <a:gd name="T10" fmla="*/ 0 h 1641"/>
              <a:gd name="T11" fmla="*/ 1899 w 1899"/>
              <a:gd name="T12" fmla="*/ 1641 h 16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99" h="1641">
                <a:moveTo>
                  <a:pt x="0" y="0"/>
                </a:moveTo>
                <a:lnTo>
                  <a:pt x="1898" y="1641"/>
                </a:lnTo>
                <a:lnTo>
                  <a:pt x="1899" y="1641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8" name="Freeform 140"/>
          <p:cNvSpPr>
            <a:spLocks/>
          </p:cNvSpPr>
          <p:nvPr/>
        </p:nvSpPr>
        <p:spPr bwMode="auto">
          <a:xfrm>
            <a:off x="3883025" y="984250"/>
            <a:ext cx="115888" cy="136525"/>
          </a:xfrm>
          <a:custGeom>
            <a:avLst/>
            <a:gdLst>
              <a:gd name="T0" fmla="*/ 654 w 654"/>
              <a:gd name="T1" fmla="*/ 0 h 775"/>
              <a:gd name="T2" fmla="*/ 0 w 654"/>
              <a:gd name="T3" fmla="*/ 775 h 775"/>
              <a:gd name="T4" fmla="*/ 2 w 654"/>
              <a:gd name="T5" fmla="*/ 775 h 775"/>
              <a:gd name="T6" fmla="*/ 0 60000 65536"/>
              <a:gd name="T7" fmla="*/ 0 60000 65536"/>
              <a:gd name="T8" fmla="*/ 0 60000 65536"/>
              <a:gd name="T9" fmla="*/ 0 w 654"/>
              <a:gd name="T10" fmla="*/ 0 h 775"/>
              <a:gd name="T11" fmla="*/ 654 w 654"/>
              <a:gd name="T12" fmla="*/ 775 h 7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4" h="775">
                <a:moveTo>
                  <a:pt x="654" y="0"/>
                </a:moveTo>
                <a:lnTo>
                  <a:pt x="0" y="775"/>
                </a:lnTo>
                <a:lnTo>
                  <a:pt x="2" y="775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89" name="Freeform 141"/>
          <p:cNvSpPr>
            <a:spLocks/>
          </p:cNvSpPr>
          <p:nvPr/>
        </p:nvSpPr>
        <p:spPr bwMode="auto">
          <a:xfrm>
            <a:off x="3998913" y="984250"/>
            <a:ext cx="96837" cy="38100"/>
          </a:xfrm>
          <a:custGeom>
            <a:avLst/>
            <a:gdLst>
              <a:gd name="T0" fmla="*/ 0 w 556"/>
              <a:gd name="T1" fmla="*/ 0 h 214"/>
              <a:gd name="T2" fmla="*/ 555 w 556"/>
              <a:gd name="T3" fmla="*/ 214 h 214"/>
              <a:gd name="T4" fmla="*/ 556 w 556"/>
              <a:gd name="T5" fmla="*/ 214 h 214"/>
              <a:gd name="T6" fmla="*/ 0 60000 65536"/>
              <a:gd name="T7" fmla="*/ 0 60000 65536"/>
              <a:gd name="T8" fmla="*/ 0 60000 65536"/>
              <a:gd name="T9" fmla="*/ 0 w 556"/>
              <a:gd name="T10" fmla="*/ 0 h 214"/>
              <a:gd name="T11" fmla="*/ 556 w 556"/>
              <a:gd name="T12" fmla="*/ 214 h 2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6" h="214">
                <a:moveTo>
                  <a:pt x="0" y="0"/>
                </a:moveTo>
                <a:lnTo>
                  <a:pt x="555" y="214"/>
                </a:lnTo>
                <a:lnTo>
                  <a:pt x="556" y="214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0" name="Freeform 142"/>
          <p:cNvSpPr>
            <a:spLocks/>
          </p:cNvSpPr>
          <p:nvPr/>
        </p:nvSpPr>
        <p:spPr bwMode="auto">
          <a:xfrm>
            <a:off x="3998913" y="901700"/>
            <a:ext cx="109537" cy="82550"/>
          </a:xfrm>
          <a:custGeom>
            <a:avLst/>
            <a:gdLst>
              <a:gd name="T0" fmla="*/ 628 w 628"/>
              <a:gd name="T1" fmla="*/ 0 h 469"/>
              <a:gd name="T2" fmla="*/ 0 w 628"/>
              <a:gd name="T3" fmla="*/ 469 h 469"/>
              <a:gd name="T4" fmla="*/ 1 w 628"/>
              <a:gd name="T5" fmla="*/ 469 h 469"/>
              <a:gd name="T6" fmla="*/ 0 60000 65536"/>
              <a:gd name="T7" fmla="*/ 0 60000 65536"/>
              <a:gd name="T8" fmla="*/ 0 60000 65536"/>
              <a:gd name="T9" fmla="*/ 0 w 628"/>
              <a:gd name="T10" fmla="*/ 0 h 469"/>
              <a:gd name="T11" fmla="*/ 628 w 628"/>
              <a:gd name="T12" fmla="*/ 469 h 4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8" h="469">
                <a:moveTo>
                  <a:pt x="628" y="0"/>
                </a:moveTo>
                <a:lnTo>
                  <a:pt x="0" y="469"/>
                </a:lnTo>
                <a:lnTo>
                  <a:pt x="1" y="469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1" name="Freeform 143"/>
          <p:cNvSpPr>
            <a:spLocks/>
          </p:cNvSpPr>
          <p:nvPr/>
        </p:nvSpPr>
        <p:spPr bwMode="auto">
          <a:xfrm>
            <a:off x="4108450" y="901700"/>
            <a:ext cx="192088" cy="74613"/>
          </a:xfrm>
          <a:custGeom>
            <a:avLst/>
            <a:gdLst>
              <a:gd name="T0" fmla="*/ 0 w 1089"/>
              <a:gd name="T1" fmla="*/ 0 h 420"/>
              <a:gd name="T2" fmla="*/ 1088 w 1089"/>
              <a:gd name="T3" fmla="*/ 420 h 420"/>
              <a:gd name="T4" fmla="*/ 1089 w 1089"/>
              <a:gd name="T5" fmla="*/ 420 h 420"/>
              <a:gd name="T6" fmla="*/ 0 60000 65536"/>
              <a:gd name="T7" fmla="*/ 0 60000 65536"/>
              <a:gd name="T8" fmla="*/ 0 60000 65536"/>
              <a:gd name="T9" fmla="*/ 0 w 1089"/>
              <a:gd name="T10" fmla="*/ 0 h 420"/>
              <a:gd name="T11" fmla="*/ 1089 w 1089"/>
              <a:gd name="T12" fmla="*/ 420 h 4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9" h="420">
                <a:moveTo>
                  <a:pt x="0" y="0"/>
                </a:moveTo>
                <a:lnTo>
                  <a:pt x="1088" y="420"/>
                </a:lnTo>
                <a:lnTo>
                  <a:pt x="1089" y="42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2" name="Freeform 144"/>
          <p:cNvSpPr>
            <a:spLocks/>
          </p:cNvSpPr>
          <p:nvPr/>
        </p:nvSpPr>
        <p:spPr bwMode="auto">
          <a:xfrm>
            <a:off x="4108450" y="876300"/>
            <a:ext cx="103188" cy="25400"/>
          </a:xfrm>
          <a:custGeom>
            <a:avLst/>
            <a:gdLst>
              <a:gd name="T0" fmla="*/ 580 w 580"/>
              <a:gd name="T1" fmla="*/ 0 h 147"/>
              <a:gd name="T2" fmla="*/ 0 w 580"/>
              <a:gd name="T3" fmla="*/ 147 h 147"/>
              <a:gd name="T4" fmla="*/ 1 w 580"/>
              <a:gd name="T5" fmla="*/ 147 h 147"/>
              <a:gd name="T6" fmla="*/ 0 60000 65536"/>
              <a:gd name="T7" fmla="*/ 0 60000 65536"/>
              <a:gd name="T8" fmla="*/ 0 60000 65536"/>
              <a:gd name="T9" fmla="*/ 0 w 580"/>
              <a:gd name="T10" fmla="*/ 0 h 147"/>
              <a:gd name="T11" fmla="*/ 580 w 580"/>
              <a:gd name="T12" fmla="*/ 147 h 1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0" h="147">
                <a:moveTo>
                  <a:pt x="580" y="0"/>
                </a:moveTo>
                <a:lnTo>
                  <a:pt x="0" y="147"/>
                </a:lnTo>
                <a:lnTo>
                  <a:pt x="1" y="14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3" name="Freeform 145"/>
          <p:cNvSpPr>
            <a:spLocks/>
          </p:cNvSpPr>
          <p:nvPr/>
        </p:nvSpPr>
        <p:spPr bwMode="auto">
          <a:xfrm>
            <a:off x="4211638" y="876300"/>
            <a:ext cx="277812" cy="106363"/>
          </a:xfrm>
          <a:custGeom>
            <a:avLst/>
            <a:gdLst>
              <a:gd name="T0" fmla="*/ 0 w 1579"/>
              <a:gd name="T1" fmla="*/ 0 h 610"/>
              <a:gd name="T2" fmla="*/ 1578 w 1579"/>
              <a:gd name="T3" fmla="*/ 610 h 610"/>
              <a:gd name="T4" fmla="*/ 1579 w 1579"/>
              <a:gd name="T5" fmla="*/ 610 h 610"/>
              <a:gd name="T6" fmla="*/ 0 60000 65536"/>
              <a:gd name="T7" fmla="*/ 0 60000 65536"/>
              <a:gd name="T8" fmla="*/ 0 60000 65536"/>
              <a:gd name="T9" fmla="*/ 0 w 1579"/>
              <a:gd name="T10" fmla="*/ 0 h 610"/>
              <a:gd name="T11" fmla="*/ 1579 w 1579"/>
              <a:gd name="T12" fmla="*/ 610 h 6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9" h="610">
                <a:moveTo>
                  <a:pt x="0" y="0"/>
                </a:moveTo>
                <a:lnTo>
                  <a:pt x="1578" y="610"/>
                </a:lnTo>
                <a:lnTo>
                  <a:pt x="1579" y="61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4" name="Freeform 146"/>
          <p:cNvSpPr>
            <a:spLocks/>
          </p:cNvSpPr>
          <p:nvPr/>
        </p:nvSpPr>
        <p:spPr bwMode="auto">
          <a:xfrm>
            <a:off x="4211638" y="876300"/>
            <a:ext cx="88900" cy="31750"/>
          </a:xfrm>
          <a:custGeom>
            <a:avLst/>
            <a:gdLst>
              <a:gd name="T0" fmla="*/ 508 w 508"/>
              <a:gd name="T1" fmla="*/ 182 h 182"/>
              <a:gd name="T2" fmla="*/ 0 w 508"/>
              <a:gd name="T3" fmla="*/ 0 h 182"/>
              <a:gd name="T4" fmla="*/ 1 w 508"/>
              <a:gd name="T5" fmla="*/ 0 h 182"/>
              <a:gd name="T6" fmla="*/ 0 60000 65536"/>
              <a:gd name="T7" fmla="*/ 0 60000 65536"/>
              <a:gd name="T8" fmla="*/ 0 60000 65536"/>
              <a:gd name="T9" fmla="*/ 0 w 508"/>
              <a:gd name="T10" fmla="*/ 0 h 182"/>
              <a:gd name="T11" fmla="*/ 508 w 508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8" h="182">
                <a:moveTo>
                  <a:pt x="508" y="182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5" name="Freeform 147"/>
          <p:cNvSpPr>
            <a:spLocks/>
          </p:cNvSpPr>
          <p:nvPr/>
        </p:nvSpPr>
        <p:spPr bwMode="auto">
          <a:xfrm>
            <a:off x="4300538" y="908050"/>
            <a:ext cx="354012" cy="136525"/>
          </a:xfrm>
          <a:custGeom>
            <a:avLst/>
            <a:gdLst>
              <a:gd name="T0" fmla="*/ 0 w 2009"/>
              <a:gd name="T1" fmla="*/ 0 h 775"/>
              <a:gd name="T2" fmla="*/ 2008 w 2009"/>
              <a:gd name="T3" fmla="*/ 775 h 775"/>
              <a:gd name="T4" fmla="*/ 2009 w 2009"/>
              <a:gd name="T5" fmla="*/ 775 h 775"/>
              <a:gd name="T6" fmla="*/ 0 60000 65536"/>
              <a:gd name="T7" fmla="*/ 0 60000 65536"/>
              <a:gd name="T8" fmla="*/ 0 60000 65536"/>
              <a:gd name="T9" fmla="*/ 0 w 2009"/>
              <a:gd name="T10" fmla="*/ 0 h 775"/>
              <a:gd name="T11" fmla="*/ 2009 w 2009"/>
              <a:gd name="T12" fmla="*/ 775 h 7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9" h="775">
                <a:moveTo>
                  <a:pt x="0" y="0"/>
                </a:moveTo>
                <a:lnTo>
                  <a:pt x="2008" y="775"/>
                </a:lnTo>
                <a:lnTo>
                  <a:pt x="2009" y="775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6" name="Freeform 148"/>
          <p:cNvSpPr>
            <a:spLocks/>
          </p:cNvSpPr>
          <p:nvPr/>
        </p:nvSpPr>
        <p:spPr bwMode="auto">
          <a:xfrm>
            <a:off x="4300538" y="908050"/>
            <a:ext cx="73025" cy="88900"/>
          </a:xfrm>
          <a:custGeom>
            <a:avLst/>
            <a:gdLst>
              <a:gd name="T0" fmla="*/ 416 w 416"/>
              <a:gd name="T1" fmla="*/ 502 h 502"/>
              <a:gd name="T2" fmla="*/ 0 w 416"/>
              <a:gd name="T3" fmla="*/ 0 h 502"/>
              <a:gd name="T4" fmla="*/ 1 w 416"/>
              <a:gd name="T5" fmla="*/ 0 h 502"/>
              <a:gd name="T6" fmla="*/ 0 60000 65536"/>
              <a:gd name="T7" fmla="*/ 0 60000 65536"/>
              <a:gd name="T8" fmla="*/ 0 60000 65536"/>
              <a:gd name="T9" fmla="*/ 0 w 416"/>
              <a:gd name="T10" fmla="*/ 0 h 502"/>
              <a:gd name="T11" fmla="*/ 416 w 416"/>
              <a:gd name="T12" fmla="*/ 502 h 5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6" h="502">
                <a:moveTo>
                  <a:pt x="416" y="502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7" name="Freeform 149"/>
          <p:cNvSpPr>
            <a:spLocks/>
          </p:cNvSpPr>
          <p:nvPr/>
        </p:nvSpPr>
        <p:spPr bwMode="auto">
          <a:xfrm>
            <a:off x="4373563" y="996950"/>
            <a:ext cx="417512" cy="160338"/>
          </a:xfrm>
          <a:custGeom>
            <a:avLst/>
            <a:gdLst>
              <a:gd name="T0" fmla="*/ 0 w 2363"/>
              <a:gd name="T1" fmla="*/ 0 h 912"/>
              <a:gd name="T2" fmla="*/ 2362 w 2363"/>
              <a:gd name="T3" fmla="*/ 912 h 912"/>
              <a:gd name="T4" fmla="*/ 2363 w 2363"/>
              <a:gd name="T5" fmla="*/ 912 h 912"/>
              <a:gd name="T6" fmla="*/ 0 60000 65536"/>
              <a:gd name="T7" fmla="*/ 0 60000 65536"/>
              <a:gd name="T8" fmla="*/ 0 60000 65536"/>
              <a:gd name="T9" fmla="*/ 0 w 2363"/>
              <a:gd name="T10" fmla="*/ 0 h 912"/>
              <a:gd name="T11" fmla="*/ 2363 w 2363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3" h="912">
                <a:moveTo>
                  <a:pt x="0" y="0"/>
                </a:moveTo>
                <a:lnTo>
                  <a:pt x="2362" y="912"/>
                </a:lnTo>
                <a:lnTo>
                  <a:pt x="2363" y="912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8" name="Freeform 150"/>
          <p:cNvSpPr>
            <a:spLocks/>
          </p:cNvSpPr>
          <p:nvPr/>
        </p:nvSpPr>
        <p:spPr bwMode="auto">
          <a:xfrm>
            <a:off x="4373563" y="996950"/>
            <a:ext cx="55562" cy="141288"/>
          </a:xfrm>
          <a:custGeom>
            <a:avLst/>
            <a:gdLst>
              <a:gd name="T0" fmla="*/ 310 w 310"/>
              <a:gd name="T1" fmla="*/ 805 h 805"/>
              <a:gd name="T2" fmla="*/ 0 w 310"/>
              <a:gd name="T3" fmla="*/ 0 h 805"/>
              <a:gd name="T4" fmla="*/ 2 w 310"/>
              <a:gd name="T5" fmla="*/ 0 h 805"/>
              <a:gd name="T6" fmla="*/ 0 60000 65536"/>
              <a:gd name="T7" fmla="*/ 0 60000 65536"/>
              <a:gd name="T8" fmla="*/ 0 60000 65536"/>
              <a:gd name="T9" fmla="*/ 0 w 310"/>
              <a:gd name="T10" fmla="*/ 0 h 805"/>
              <a:gd name="T11" fmla="*/ 310 w 310"/>
              <a:gd name="T12" fmla="*/ 805 h 8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0" h="805">
                <a:moveTo>
                  <a:pt x="310" y="805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99" name="Freeform 151"/>
          <p:cNvSpPr>
            <a:spLocks/>
          </p:cNvSpPr>
          <p:nvPr/>
        </p:nvSpPr>
        <p:spPr bwMode="auto">
          <a:xfrm>
            <a:off x="4429125" y="1138238"/>
            <a:ext cx="463550" cy="179387"/>
          </a:xfrm>
          <a:custGeom>
            <a:avLst/>
            <a:gdLst>
              <a:gd name="T0" fmla="*/ 0 w 2625"/>
              <a:gd name="T1" fmla="*/ 0 h 1013"/>
              <a:gd name="T2" fmla="*/ 2624 w 2625"/>
              <a:gd name="T3" fmla="*/ 1013 h 1013"/>
              <a:gd name="T4" fmla="*/ 2625 w 2625"/>
              <a:gd name="T5" fmla="*/ 1013 h 1013"/>
              <a:gd name="T6" fmla="*/ 0 60000 65536"/>
              <a:gd name="T7" fmla="*/ 0 60000 65536"/>
              <a:gd name="T8" fmla="*/ 0 60000 65536"/>
              <a:gd name="T9" fmla="*/ 0 w 2625"/>
              <a:gd name="T10" fmla="*/ 0 h 1013"/>
              <a:gd name="T11" fmla="*/ 2625 w 2625"/>
              <a:gd name="T12" fmla="*/ 1013 h 10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25" h="1013">
                <a:moveTo>
                  <a:pt x="0" y="0"/>
                </a:moveTo>
                <a:lnTo>
                  <a:pt x="2624" y="1013"/>
                </a:lnTo>
                <a:lnTo>
                  <a:pt x="2625" y="1013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0" name="Freeform 152"/>
          <p:cNvSpPr>
            <a:spLocks/>
          </p:cNvSpPr>
          <p:nvPr/>
        </p:nvSpPr>
        <p:spPr bwMode="auto">
          <a:xfrm>
            <a:off x="4429125" y="1138238"/>
            <a:ext cx="33338" cy="190500"/>
          </a:xfrm>
          <a:custGeom>
            <a:avLst/>
            <a:gdLst>
              <a:gd name="T0" fmla="*/ 190 w 190"/>
              <a:gd name="T1" fmla="*/ 1076 h 1076"/>
              <a:gd name="T2" fmla="*/ 0 w 190"/>
              <a:gd name="T3" fmla="*/ 0 h 1076"/>
              <a:gd name="T4" fmla="*/ 1 w 190"/>
              <a:gd name="T5" fmla="*/ 0 h 1076"/>
              <a:gd name="T6" fmla="*/ 0 60000 65536"/>
              <a:gd name="T7" fmla="*/ 0 60000 65536"/>
              <a:gd name="T8" fmla="*/ 0 60000 65536"/>
              <a:gd name="T9" fmla="*/ 0 w 190"/>
              <a:gd name="T10" fmla="*/ 0 h 1076"/>
              <a:gd name="T11" fmla="*/ 190 w 190"/>
              <a:gd name="T12" fmla="*/ 1076 h 10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" h="1076">
                <a:moveTo>
                  <a:pt x="190" y="1076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1" name="Freeform 153"/>
          <p:cNvSpPr>
            <a:spLocks/>
          </p:cNvSpPr>
          <p:nvPr/>
        </p:nvSpPr>
        <p:spPr bwMode="auto">
          <a:xfrm>
            <a:off x="4462463" y="1328738"/>
            <a:ext cx="492125" cy="188912"/>
          </a:xfrm>
          <a:custGeom>
            <a:avLst/>
            <a:gdLst>
              <a:gd name="T0" fmla="*/ 0 w 2787"/>
              <a:gd name="T1" fmla="*/ 0 h 1076"/>
              <a:gd name="T2" fmla="*/ 2786 w 2787"/>
              <a:gd name="T3" fmla="*/ 1076 h 1076"/>
              <a:gd name="T4" fmla="*/ 2787 w 2787"/>
              <a:gd name="T5" fmla="*/ 1076 h 1076"/>
              <a:gd name="T6" fmla="*/ 0 60000 65536"/>
              <a:gd name="T7" fmla="*/ 0 60000 65536"/>
              <a:gd name="T8" fmla="*/ 0 60000 65536"/>
              <a:gd name="T9" fmla="*/ 0 w 2787"/>
              <a:gd name="T10" fmla="*/ 0 h 1076"/>
              <a:gd name="T11" fmla="*/ 2787 w 2787"/>
              <a:gd name="T12" fmla="*/ 1076 h 10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87" h="1076">
                <a:moveTo>
                  <a:pt x="0" y="0"/>
                </a:moveTo>
                <a:lnTo>
                  <a:pt x="2786" y="1076"/>
                </a:lnTo>
                <a:lnTo>
                  <a:pt x="2787" y="1076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2" name="Freeform 154"/>
          <p:cNvSpPr>
            <a:spLocks/>
          </p:cNvSpPr>
          <p:nvPr/>
        </p:nvSpPr>
        <p:spPr bwMode="auto">
          <a:xfrm>
            <a:off x="4462463" y="1328738"/>
            <a:ext cx="11112" cy="230187"/>
          </a:xfrm>
          <a:custGeom>
            <a:avLst/>
            <a:gdLst>
              <a:gd name="T0" fmla="*/ 65 w 65"/>
              <a:gd name="T1" fmla="*/ 1306 h 1306"/>
              <a:gd name="T2" fmla="*/ 0 w 65"/>
              <a:gd name="T3" fmla="*/ 0 h 1306"/>
              <a:gd name="T4" fmla="*/ 1 w 65"/>
              <a:gd name="T5" fmla="*/ 0 h 1306"/>
              <a:gd name="T6" fmla="*/ 0 60000 65536"/>
              <a:gd name="T7" fmla="*/ 0 60000 65536"/>
              <a:gd name="T8" fmla="*/ 0 60000 65536"/>
              <a:gd name="T9" fmla="*/ 0 w 65"/>
              <a:gd name="T10" fmla="*/ 0 h 1306"/>
              <a:gd name="T11" fmla="*/ 65 w 65"/>
              <a:gd name="T12" fmla="*/ 1306 h 13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" h="1306">
                <a:moveTo>
                  <a:pt x="65" y="1306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3" name="Freeform 155"/>
          <p:cNvSpPr>
            <a:spLocks/>
          </p:cNvSpPr>
          <p:nvPr/>
        </p:nvSpPr>
        <p:spPr bwMode="auto">
          <a:xfrm>
            <a:off x="4473575" y="1558925"/>
            <a:ext cx="501650" cy="192088"/>
          </a:xfrm>
          <a:custGeom>
            <a:avLst/>
            <a:gdLst>
              <a:gd name="T0" fmla="*/ 0 w 2842"/>
              <a:gd name="T1" fmla="*/ 0 h 1096"/>
              <a:gd name="T2" fmla="*/ 2841 w 2842"/>
              <a:gd name="T3" fmla="*/ 1096 h 1096"/>
              <a:gd name="T4" fmla="*/ 2842 w 2842"/>
              <a:gd name="T5" fmla="*/ 1096 h 1096"/>
              <a:gd name="T6" fmla="*/ 0 60000 65536"/>
              <a:gd name="T7" fmla="*/ 0 60000 65536"/>
              <a:gd name="T8" fmla="*/ 0 60000 65536"/>
              <a:gd name="T9" fmla="*/ 0 w 2842"/>
              <a:gd name="T10" fmla="*/ 0 h 1096"/>
              <a:gd name="T11" fmla="*/ 2842 w 2842"/>
              <a:gd name="T12" fmla="*/ 1096 h 10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42" h="1096">
                <a:moveTo>
                  <a:pt x="0" y="0"/>
                </a:moveTo>
                <a:lnTo>
                  <a:pt x="2841" y="1096"/>
                </a:lnTo>
                <a:lnTo>
                  <a:pt x="2842" y="1096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4" name="Freeform 156"/>
          <p:cNvSpPr>
            <a:spLocks/>
          </p:cNvSpPr>
          <p:nvPr/>
        </p:nvSpPr>
        <p:spPr bwMode="auto">
          <a:xfrm>
            <a:off x="3883025" y="971550"/>
            <a:ext cx="1588" cy="149225"/>
          </a:xfrm>
          <a:custGeom>
            <a:avLst/>
            <a:gdLst>
              <a:gd name="T0" fmla="*/ 0 w 2"/>
              <a:gd name="T1" fmla="*/ 0 h 849"/>
              <a:gd name="T2" fmla="*/ 0 w 2"/>
              <a:gd name="T3" fmla="*/ 849 h 849"/>
              <a:gd name="T4" fmla="*/ 2 w 2"/>
              <a:gd name="T5" fmla="*/ 849 h 849"/>
              <a:gd name="T6" fmla="*/ 0 60000 65536"/>
              <a:gd name="T7" fmla="*/ 0 60000 65536"/>
              <a:gd name="T8" fmla="*/ 0 60000 65536"/>
              <a:gd name="T9" fmla="*/ 0 w 2"/>
              <a:gd name="T10" fmla="*/ 0 h 849"/>
              <a:gd name="T11" fmla="*/ 2 w 2"/>
              <a:gd name="T12" fmla="*/ 849 h 8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849">
                <a:moveTo>
                  <a:pt x="0" y="0"/>
                </a:moveTo>
                <a:lnTo>
                  <a:pt x="0" y="849"/>
                </a:lnTo>
                <a:lnTo>
                  <a:pt x="2" y="849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5" name="Freeform 157"/>
          <p:cNvSpPr>
            <a:spLocks/>
          </p:cNvSpPr>
          <p:nvPr/>
        </p:nvSpPr>
        <p:spPr bwMode="auto">
          <a:xfrm>
            <a:off x="3883025" y="971550"/>
            <a:ext cx="115888" cy="12700"/>
          </a:xfrm>
          <a:custGeom>
            <a:avLst/>
            <a:gdLst>
              <a:gd name="T0" fmla="*/ 0 w 655"/>
              <a:gd name="T1" fmla="*/ 0 h 74"/>
              <a:gd name="T2" fmla="*/ 654 w 655"/>
              <a:gd name="T3" fmla="*/ 74 h 74"/>
              <a:gd name="T4" fmla="*/ 655 w 655"/>
              <a:gd name="T5" fmla="*/ 74 h 74"/>
              <a:gd name="T6" fmla="*/ 0 60000 65536"/>
              <a:gd name="T7" fmla="*/ 0 60000 65536"/>
              <a:gd name="T8" fmla="*/ 0 60000 65536"/>
              <a:gd name="T9" fmla="*/ 0 w 655"/>
              <a:gd name="T10" fmla="*/ 0 h 74"/>
              <a:gd name="T11" fmla="*/ 655 w 655"/>
              <a:gd name="T12" fmla="*/ 74 h 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5" h="74">
                <a:moveTo>
                  <a:pt x="0" y="0"/>
                </a:moveTo>
                <a:lnTo>
                  <a:pt x="654" y="74"/>
                </a:lnTo>
                <a:lnTo>
                  <a:pt x="655" y="74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6" name="Freeform 158"/>
          <p:cNvSpPr>
            <a:spLocks/>
          </p:cNvSpPr>
          <p:nvPr/>
        </p:nvSpPr>
        <p:spPr bwMode="auto">
          <a:xfrm>
            <a:off x="3883025" y="876300"/>
            <a:ext cx="1588" cy="95250"/>
          </a:xfrm>
          <a:custGeom>
            <a:avLst/>
            <a:gdLst>
              <a:gd name="T0" fmla="*/ 0 w 2"/>
              <a:gd name="T1" fmla="*/ 0 h 542"/>
              <a:gd name="T2" fmla="*/ 0 w 2"/>
              <a:gd name="T3" fmla="*/ 542 h 542"/>
              <a:gd name="T4" fmla="*/ 2 w 2"/>
              <a:gd name="T5" fmla="*/ 542 h 542"/>
              <a:gd name="T6" fmla="*/ 0 60000 65536"/>
              <a:gd name="T7" fmla="*/ 0 60000 65536"/>
              <a:gd name="T8" fmla="*/ 0 60000 65536"/>
              <a:gd name="T9" fmla="*/ 0 w 2"/>
              <a:gd name="T10" fmla="*/ 0 h 542"/>
              <a:gd name="T11" fmla="*/ 2 w 2"/>
              <a:gd name="T12" fmla="*/ 542 h 5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542">
                <a:moveTo>
                  <a:pt x="0" y="0"/>
                </a:moveTo>
                <a:lnTo>
                  <a:pt x="0" y="542"/>
                </a:lnTo>
                <a:lnTo>
                  <a:pt x="2" y="542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7" name="Freeform 159"/>
          <p:cNvSpPr>
            <a:spLocks/>
          </p:cNvSpPr>
          <p:nvPr/>
        </p:nvSpPr>
        <p:spPr bwMode="auto">
          <a:xfrm>
            <a:off x="3883025" y="876300"/>
            <a:ext cx="225425" cy="25400"/>
          </a:xfrm>
          <a:custGeom>
            <a:avLst/>
            <a:gdLst>
              <a:gd name="T0" fmla="*/ 0 w 1283"/>
              <a:gd name="T1" fmla="*/ 0 h 147"/>
              <a:gd name="T2" fmla="*/ 1282 w 1283"/>
              <a:gd name="T3" fmla="*/ 147 h 147"/>
              <a:gd name="T4" fmla="*/ 1283 w 1283"/>
              <a:gd name="T5" fmla="*/ 147 h 147"/>
              <a:gd name="T6" fmla="*/ 0 60000 65536"/>
              <a:gd name="T7" fmla="*/ 0 60000 65536"/>
              <a:gd name="T8" fmla="*/ 0 60000 65536"/>
              <a:gd name="T9" fmla="*/ 0 w 1283"/>
              <a:gd name="T10" fmla="*/ 0 h 147"/>
              <a:gd name="T11" fmla="*/ 1283 w 1283"/>
              <a:gd name="T12" fmla="*/ 147 h 1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3" h="147">
                <a:moveTo>
                  <a:pt x="0" y="0"/>
                </a:moveTo>
                <a:lnTo>
                  <a:pt x="1282" y="147"/>
                </a:lnTo>
                <a:lnTo>
                  <a:pt x="1283" y="14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8" name="Freeform 160"/>
          <p:cNvSpPr>
            <a:spLocks/>
          </p:cNvSpPr>
          <p:nvPr/>
        </p:nvSpPr>
        <p:spPr bwMode="auto">
          <a:xfrm>
            <a:off x="3883025" y="838200"/>
            <a:ext cx="1588" cy="38100"/>
          </a:xfrm>
          <a:custGeom>
            <a:avLst/>
            <a:gdLst>
              <a:gd name="T0" fmla="*/ 0 w 2"/>
              <a:gd name="T1" fmla="*/ 0 h 214"/>
              <a:gd name="T2" fmla="*/ 0 w 2"/>
              <a:gd name="T3" fmla="*/ 214 h 214"/>
              <a:gd name="T4" fmla="*/ 2 w 2"/>
              <a:gd name="T5" fmla="*/ 214 h 214"/>
              <a:gd name="T6" fmla="*/ 0 60000 65536"/>
              <a:gd name="T7" fmla="*/ 0 60000 65536"/>
              <a:gd name="T8" fmla="*/ 0 60000 65536"/>
              <a:gd name="T9" fmla="*/ 0 w 2"/>
              <a:gd name="T10" fmla="*/ 0 h 214"/>
              <a:gd name="T11" fmla="*/ 2 w 2"/>
              <a:gd name="T12" fmla="*/ 214 h 2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214">
                <a:moveTo>
                  <a:pt x="0" y="0"/>
                </a:moveTo>
                <a:lnTo>
                  <a:pt x="0" y="214"/>
                </a:lnTo>
                <a:lnTo>
                  <a:pt x="2" y="214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9" name="Freeform 161"/>
          <p:cNvSpPr>
            <a:spLocks/>
          </p:cNvSpPr>
          <p:nvPr/>
        </p:nvSpPr>
        <p:spPr bwMode="auto">
          <a:xfrm>
            <a:off x="3883025" y="838200"/>
            <a:ext cx="328613" cy="38100"/>
          </a:xfrm>
          <a:custGeom>
            <a:avLst/>
            <a:gdLst>
              <a:gd name="T0" fmla="*/ 0 w 1863"/>
              <a:gd name="T1" fmla="*/ 0 h 214"/>
              <a:gd name="T2" fmla="*/ 1862 w 1863"/>
              <a:gd name="T3" fmla="*/ 214 h 214"/>
              <a:gd name="T4" fmla="*/ 1863 w 1863"/>
              <a:gd name="T5" fmla="*/ 214 h 214"/>
              <a:gd name="T6" fmla="*/ 0 60000 65536"/>
              <a:gd name="T7" fmla="*/ 0 60000 65536"/>
              <a:gd name="T8" fmla="*/ 0 60000 65536"/>
              <a:gd name="T9" fmla="*/ 0 w 1863"/>
              <a:gd name="T10" fmla="*/ 0 h 214"/>
              <a:gd name="T11" fmla="*/ 1863 w 1863"/>
              <a:gd name="T12" fmla="*/ 214 h 2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3" h="214">
                <a:moveTo>
                  <a:pt x="0" y="0"/>
                </a:moveTo>
                <a:lnTo>
                  <a:pt x="1862" y="214"/>
                </a:lnTo>
                <a:lnTo>
                  <a:pt x="1863" y="214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0" name="Freeform 162"/>
          <p:cNvSpPr>
            <a:spLocks/>
          </p:cNvSpPr>
          <p:nvPr/>
        </p:nvSpPr>
        <p:spPr bwMode="auto">
          <a:xfrm>
            <a:off x="3883025" y="838200"/>
            <a:ext cx="1588" cy="20638"/>
          </a:xfrm>
          <a:custGeom>
            <a:avLst/>
            <a:gdLst>
              <a:gd name="T0" fmla="*/ 0 w 2"/>
              <a:gd name="T1" fmla="*/ 123 h 123"/>
              <a:gd name="T2" fmla="*/ 0 w 2"/>
              <a:gd name="T3" fmla="*/ 0 h 123"/>
              <a:gd name="T4" fmla="*/ 2 w 2"/>
              <a:gd name="T5" fmla="*/ 0 h 123"/>
              <a:gd name="T6" fmla="*/ 0 60000 65536"/>
              <a:gd name="T7" fmla="*/ 0 60000 65536"/>
              <a:gd name="T8" fmla="*/ 0 60000 65536"/>
              <a:gd name="T9" fmla="*/ 0 w 2"/>
              <a:gd name="T10" fmla="*/ 0 h 123"/>
              <a:gd name="T11" fmla="*/ 2 w 2"/>
              <a:gd name="T12" fmla="*/ 123 h 1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23">
                <a:moveTo>
                  <a:pt x="0" y="123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1" name="Freeform 163"/>
          <p:cNvSpPr>
            <a:spLocks/>
          </p:cNvSpPr>
          <p:nvPr/>
        </p:nvSpPr>
        <p:spPr bwMode="auto">
          <a:xfrm>
            <a:off x="3883025" y="858838"/>
            <a:ext cx="417513" cy="49212"/>
          </a:xfrm>
          <a:custGeom>
            <a:avLst/>
            <a:gdLst>
              <a:gd name="T0" fmla="*/ 0 w 2371"/>
              <a:gd name="T1" fmla="*/ 0 h 273"/>
              <a:gd name="T2" fmla="*/ 2370 w 2371"/>
              <a:gd name="T3" fmla="*/ 273 h 273"/>
              <a:gd name="T4" fmla="*/ 2371 w 2371"/>
              <a:gd name="T5" fmla="*/ 273 h 273"/>
              <a:gd name="T6" fmla="*/ 0 60000 65536"/>
              <a:gd name="T7" fmla="*/ 0 60000 65536"/>
              <a:gd name="T8" fmla="*/ 0 60000 65536"/>
              <a:gd name="T9" fmla="*/ 0 w 2371"/>
              <a:gd name="T10" fmla="*/ 0 h 273"/>
              <a:gd name="T11" fmla="*/ 2371 w 2371"/>
              <a:gd name="T12" fmla="*/ 273 h 2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71" h="273">
                <a:moveTo>
                  <a:pt x="0" y="0"/>
                </a:moveTo>
                <a:lnTo>
                  <a:pt x="2370" y="273"/>
                </a:lnTo>
                <a:lnTo>
                  <a:pt x="2371" y="273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2" name="Freeform 164"/>
          <p:cNvSpPr>
            <a:spLocks/>
          </p:cNvSpPr>
          <p:nvPr/>
        </p:nvSpPr>
        <p:spPr bwMode="auto">
          <a:xfrm>
            <a:off x="3883025" y="858838"/>
            <a:ext cx="1588" cy="80962"/>
          </a:xfrm>
          <a:custGeom>
            <a:avLst/>
            <a:gdLst>
              <a:gd name="T0" fmla="*/ 0 w 2"/>
              <a:gd name="T1" fmla="*/ 455 h 455"/>
              <a:gd name="T2" fmla="*/ 0 w 2"/>
              <a:gd name="T3" fmla="*/ 0 h 455"/>
              <a:gd name="T4" fmla="*/ 2 w 2"/>
              <a:gd name="T5" fmla="*/ 0 h 455"/>
              <a:gd name="T6" fmla="*/ 0 60000 65536"/>
              <a:gd name="T7" fmla="*/ 0 60000 65536"/>
              <a:gd name="T8" fmla="*/ 0 60000 65536"/>
              <a:gd name="T9" fmla="*/ 0 w 2"/>
              <a:gd name="T10" fmla="*/ 0 h 455"/>
              <a:gd name="T11" fmla="*/ 2 w 2"/>
              <a:gd name="T12" fmla="*/ 455 h 4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455">
                <a:moveTo>
                  <a:pt x="0" y="455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3" name="Freeform 165"/>
          <p:cNvSpPr>
            <a:spLocks/>
          </p:cNvSpPr>
          <p:nvPr/>
        </p:nvSpPr>
        <p:spPr bwMode="auto">
          <a:xfrm>
            <a:off x="3883025" y="939800"/>
            <a:ext cx="492125" cy="57150"/>
          </a:xfrm>
          <a:custGeom>
            <a:avLst/>
            <a:gdLst>
              <a:gd name="T0" fmla="*/ 0 w 2788"/>
              <a:gd name="T1" fmla="*/ 0 h 320"/>
              <a:gd name="T2" fmla="*/ 2786 w 2788"/>
              <a:gd name="T3" fmla="*/ 320 h 320"/>
              <a:gd name="T4" fmla="*/ 2788 w 2788"/>
              <a:gd name="T5" fmla="*/ 320 h 320"/>
              <a:gd name="T6" fmla="*/ 0 60000 65536"/>
              <a:gd name="T7" fmla="*/ 0 60000 65536"/>
              <a:gd name="T8" fmla="*/ 0 60000 65536"/>
              <a:gd name="T9" fmla="*/ 0 w 2788"/>
              <a:gd name="T10" fmla="*/ 0 h 320"/>
              <a:gd name="T11" fmla="*/ 2788 w 2788"/>
              <a:gd name="T12" fmla="*/ 320 h 3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88" h="320">
                <a:moveTo>
                  <a:pt x="0" y="0"/>
                </a:moveTo>
                <a:lnTo>
                  <a:pt x="2786" y="320"/>
                </a:lnTo>
                <a:lnTo>
                  <a:pt x="2788" y="32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4" name="Freeform 166"/>
          <p:cNvSpPr>
            <a:spLocks/>
          </p:cNvSpPr>
          <p:nvPr/>
        </p:nvSpPr>
        <p:spPr bwMode="auto">
          <a:xfrm>
            <a:off x="3883025" y="939800"/>
            <a:ext cx="1588" cy="136525"/>
          </a:xfrm>
          <a:custGeom>
            <a:avLst/>
            <a:gdLst>
              <a:gd name="T0" fmla="*/ 0 w 2"/>
              <a:gd name="T1" fmla="*/ 770 h 770"/>
              <a:gd name="T2" fmla="*/ 0 w 2"/>
              <a:gd name="T3" fmla="*/ 0 h 770"/>
              <a:gd name="T4" fmla="*/ 2 w 2"/>
              <a:gd name="T5" fmla="*/ 0 h 770"/>
              <a:gd name="T6" fmla="*/ 0 60000 65536"/>
              <a:gd name="T7" fmla="*/ 0 60000 65536"/>
              <a:gd name="T8" fmla="*/ 0 60000 65536"/>
              <a:gd name="T9" fmla="*/ 0 w 2"/>
              <a:gd name="T10" fmla="*/ 0 h 770"/>
              <a:gd name="T11" fmla="*/ 2 w 2"/>
              <a:gd name="T12" fmla="*/ 770 h 7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770">
                <a:moveTo>
                  <a:pt x="0" y="77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5" name="Freeform 167"/>
          <p:cNvSpPr>
            <a:spLocks/>
          </p:cNvSpPr>
          <p:nvPr/>
        </p:nvSpPr>
        <p:spPr bwMode="auto">
          <a:xfrm>
            <a:off x="3883025" y="1076325"/>
            <a:ext cx="546100" cy="61913"/>
          </a:xfrm>
          <a:custGeom>
            <a:avLst/>
            <a:gdLst>
              <a:gd name="T0" fmla="*/ 0 w 3097"/>
              <a:gd name="T1" fmla="*/ 0 h 355"/>
              <a:gd name="T2" fmla="*/ 3096 w 3097"/>
              <a:gd name="T3" fmla="*/ 355 h 355"/>
              <a:gd name="T4" fmla="*/ 3097 w 3097"/>
              <a:gd name="T5" fmla="*/ 355 h 355"/>
              <a:gd name="T6" fmla="*/ 0 60000 65536"/>
              <a:gd name="T7" fmla="*/ 0 60000 65536"/>
              <a:gd name="T8" fmla="*/ 0 60000 65536"/>
              <a:gd name="T9" fmla="*/ 0 w 3097"/>
              <a:gd name="T10" fmla="*/ 0 h 355"/>
              <a:gd name="T11" fmla="*/ 3097 w 3097"/>
              <a:gd name="T12" fmla="*/ 355 h 3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97" h="355">
                <a:moveTo>
                  <a:pt x="0" y="0"/>
                </a:moveTo>
                <a:lnTo>
                  <a:pt x="3096" y="355"/>
                </a:lnTo>
                <a:lnTo>
                  <a:pt x="3097" y="355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6" name="Freeform 168"/>
          <p:cNvSpPr>
            <a:spLocks/>
          </p:cNvSpPr>
          <p:nvPr/>
        </p:nvSpPr>
        <p:spPr bwMode="auto">
          <a:xfrm>
            <a:off x="3883025" y="1076325"/>
            <a:ext cx="1588" cy="185738"/>
          </a:xfrm>
          <a:custGeom>
            <a:avLst/>
            <a:gdLst>
              <a:gd name="T0" fmla="*/ 0 w 2"/>
              <a:gd name="T1" fmla="*/ 1053 h 1053"/>
              <a:gd name="T2" fmla="*/ 0 w 2"/>
              <a:gd name="T3" fmla="*/ 0 h 1053"/>
              <a:gd name="T4" fmla="*/ 2 w 2"/>
              <a:gd name="T5" fmla="*/ 0 h 1053"/>
              <a:gd name="T6" fmla="*/ 0 60000 65536"/>
              <a:gd name="T7" fmla="*/ 0 60000 65536"/>
              <a:gd name="T8" fmla="*/ 0 60000 65536"/>
              <a:gd name="T9" fmla="*/ 0 w 2"/>
              <a:gd name="T10" fmla="*/ 0 h 1053"/>
              <a:gd name="T11" fmla="*/ 2 w 2"/>
              <a:gd name="T12" fmla="*/ 1053 h 10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053">
                <a:moveTo>
                  <a:pt x="0" y="1053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7" name="Freeform 169"/>
          <p:cNvSpPr>
            <a:spLocks/>
          </p:cNvSpPr>
          <p:nvPr/>
        </p:nvSpPr>
        <p:spPr bwMode="auto">
          <a:xfrm>
            <a:off x="3883025" y="1262063"/>
            <a:ext cx="579438" cy="66675"/>
          </a:xfrm>
          <a:custGeom>
            <a:avLst/>
            <a:gdLst>
              <a:gd name="T0" fmla="*/ 0 w 3287"/>
              <a:gd name="T1" fmla="*/ 0 h 378"/>
              <a:gd name="T2" fmla="*/ 3286 w 3287"/>
              <a:gd name="T3" fmla="*/ 378 h 378"/>
              <a:gd name="T4" fmla="*/ 3287 w 3287"/>
              <a:gd name="T5" fmla="*/ 378 h 378"/>
              <a:gd name="T6" fmla="*/ 0 60000 65536"/>
              <a:gd name="T7" fmla="*/ 0 60000 65536"/>
              <a:gd name="T8" fmla="*/ 0 60000 65536"/>
              <a:gd name="T9" fmla="*/ 0 w 3287"/>
              <a:gd name="T10" fmla="*/ 0 h 378"/>
              <a:gd name="T11" fmla="*/ 3287 w 3287"/>
              <a:gd name="T12" fmla="*/ 378 h 3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7" h="378">
                <a:moveTo>
                  <a:pt x="0" y="0"/>
                </a:moveTo>
                <a:lnTo>
                  <a:pt x="3286" y="378"/>
                </a:lnTo>
                <a:lnTo>
                  <a:pt x="3287" y="378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8" name="Freeform 170"/>
          <p:cNvSpPr>
            <a:spLocks/>
          </p:cNvSpPr>
          <p:nvPr/>
        </p:nvSpPr>
        <p:spPr bwMode="auto">
          <a:xfrm>
            <a:off x="3883025" y="1262063"/>
            <a:ext cx="1588" cy="228600"/>
          </a:xfrm>
          <a:custGeom>
            <a:avLst/>
            <a:gdLst>
              <a:gd name="T0" fmla="*/ 0 w 2"/>
              <a:gd name="T1" fmla="*/ 1299 h 1299"/>
              <a:gd name="T2" fmla="*/ 0 w 2"/>
              <a:gd name="T3" fmla="*/ 0 h 1299"/>
              <a:gd name="T4" fmla="*/ 2 w 2"/>
              <a:gd name="T5" fmla="*/ 0 h 1299"/>
              <a:gd name="T6" fmla="*/ 0 60000 65536"/>
              <a:gd name="T7" fmla="*/ 0 60000 65536"/>
              <a:gd name="T8" fmla="*/ 0 60000 65536"/>
              <a:gd name="T9" fmla="*/ 0 w 2"/>
              <a:gd name="T10" fmla="*/ 0 h 1299"/>
              <a:gd name="T11" fmla="*/ 2 w 2"/>
              <a:gd name="T12" fmla="*/ 1299 h 12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299">
                <a:moveTo>
                  <a:pt x="0" y="1299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19" name="Freeform 171"/>
          <p:cNvSpPr>
            <a:spLocks/>
          </p:cNvSpPr>
          <p:nvPr/>
        </p:nvSpPr>
        <p:spPr bwMode="auto">
          <a:xfrm>
            <a:off x="3883025" y="1490663"/>
            <a:ext cx="590550" cy="68262"/>
          </a:xfrm>
          <a:custGeom>
            <a:avLst/>
            <a:gdLst>
              <a:gd name="T0" fmla="*/ 0 w 3352"/>
              <a:gd name="T1" fmla="*/ 0 h 385"/>
              <a:gd name="T2" fmla="*/ 3351 w 3352"/>
              <a:gd name="T3" fmla="*/ 385 h 385"/>
              <a:gd name="T4" fmla="*/ 3352 w 3352"/>
              <a:gd name="T5" fmla="*/ 385 h 385"/>
              <a:gd name="T6" fmla="*/ 0 60000 65536"/>
              <a:gd name="T7" fmla="*/ 0 60000 65536"/>
              <a:gd name="T8" fmla="*/ 0 60000 65536"/>
              <a:gd name="T9" fmla="*/ 0 w 3352"/>
              <a:gd name="T10" fmla="*/ 0 h 385"/>
              <a:gd name="T11" fmla="*/ 3352 w 3352"/>
              <a:gd name="T12" fmla="*/ 385 h 3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52" h="385">
                <a:moveTo>
                  <a:pt x="0" y="0"/>
                </a:moveTo>
                <a:lnTo>
                  <a:pt x="3351" y="385"/>
                </a:lnTo>
                <a:lnTo>
                  <a:pt x="3352" y="385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0" name="Freeform 172"/>
          <p:cNvSpPr>
            <a:spLocks/>
          </p:cNvSpPr>
          <p:nvPr/>
        </p:nvSpPr>
        <p:spPr bwMode="auto">
          <a:xfrm>
            <a:off x="3767138" y="984250"/>
            <a:ext cx="115887" cy="136525"/>
          </a:xfrm>
          <a:custGeom>
            <a:avLst/>
            <a:gdLst>
              <a:gd name="T0" fmla="*/ 0 w 655"/>
              <a:gd name="T1" fmla="*/ 0 h 775"/>
              <a:gd name="T2" fmla="*/ 653 w 655"/>
              <a:gd name="T3" fmla="*/ 775 h 775"/>
              <a:gd name="T4" fmla="*/ 655 w 655"/>
              <a:gd name="T5" fmla="*/ 775 h 775"/>
              <a:gd name="T6" fmla="*/ 0 60000 65536"/>
              <a:gd name="T7" fmla="*/ 0 60000 65536"/>
              <a:gd name="T8" fmla="*/ 0 60000 65536"/>
              <a:gd name="T9" fmla="*/ 0 w 655"/>
              <a:gd name="T10" fmla="*/ 0 h 775"/>
              <a:gd name="T11" fmla="*/ 655 w 655"/>
              <a:gd name="T12" fmla="*/ 775 h 7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5" h="775">
                <a:moveTo>
                  <a:pt x="0" y="0"/>
                </a:moveTo>
                <a:lnTo>
                  <a:pt x="653" y="775"/>
                </a:lnTo>
                <a:lnTo>
                  <a:pt x="655" y="775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1" name="Freeform 173"/>
          <p:cNvSpPr>
            <a:spLocks/>
          </p:cNvSpPr>
          <p:nvPr/>
        </p:nvSpPr>
        <p:spPr bwMode="auto">
          <a:xfrm>
            <a:off x="3767138" y="971550"/>
            <a:ext cx="115887" cy="12700"/>
          </a:xfrm>
          <a:custGeom>
            <a:avLst/>
            <a:gdLst>
              <a:gd name="T0" fmla="*/ 0 w 655"/>
              <a:gd name="T1" fmla="*/ 74 h 74"/>
              <a:gd name="T2" fmla="*/ 653 w 655"/>
              <a:gd name="T3" fmla="*/ 0 h 74"/>
              <a:gd name="T4" fmla="*/ 655 w 655"/>
              <a:gd name="T5" fmla="*/ 0 h 74"/>
              <a:gd name="T6" fmla="*/ 0 60000 65536"/>
              <a:gd name="T7" fmla="*/ 0 60000 65536"/>
              <a:gd name="T8" fmla="*/ 0 60000 65536"/>
              <a:gd name="T9" fmla="*/ 0 w 655"/>
              <a:gd name="T10" fmla="*/ 0 h 74"/>
              <a:gd name="T11" fmla="*/ 655 w 655"/>
              <a:gd name="T12" fmla="*/ 74 h 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5" h="74">
                <a:moveTo>
                  <a:pt x="0" y="74"/>
                </a:moveTo>
                <a:lnTo>
                  <a:pt x="653" y="0"/>
                </a:lnTo>
                <a:lnTo>
                  <a:pt x="655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2" name="Freeform 174"/>
          <p:cNvSpPr>
            <a:spLocks/>
          </p:cNvSpPr>
          <p:nvPr/>
        </p:nvSpPr>
        <p:spPr bwMode="auto">
          <a:xfrm>
            <a:off x="3657600" y="901700"/>
            <a:ext cx="109538" cy="82550"/>
          </a:xfrm>
          <a:custGeom>
            <a:avLst/>
            <a:gdLst>
              <a:gd name="T0" fmla="*/ 0 w 629"/>
              <a:gd name="T1" fmla="*/ 0 h 469"/>
              <a:gd name="T2" fmla="*/ 628 w 629"/>
              <a:gd name="T3" fmla="*/ 469 h 469"/>
              <a:gd name="T4" fmla="*/ 629 w 629"/>
              <a:gd name="T5" fmla="*/ 469 h 469"/>
              <a:gd name="T6" fmla="*/ 0 60000 65536"/>
              <a:gd name="T7" fmla="*/ 0 60000 65536"/>
              <a:gd name="T8" fmla="*/ 0 60000 65536"/>
              <a:gd name="T9" fmla="*/ 0 w 629"/>
              <a:gd name="T10" fmla="*/ 0 h 469"/>
              <a:gd name="T11" fmla="*/ 629 w 629"/>
              <a:gd name="T12" fmla="*/ 469 h 4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9" h="469">
                <a:moveTo>
                  <a:pt x="0" y="0"/>
                </a:moveTo>
                <a:lnTo>
                  <a:pt x="628" y="469"/>
                </a:lnTo>
                <a:lnTo>
                  <a:pt x="629" y="469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3" name="Freeform 175"/>
          <p:cNvSpPr>
            <a:spLocks/>
          </p:cNvSpPr>
          <p:nvPr/>
        </p:nvSpPr>
        <p:spPr bwMode="auto">
          <a:xfrm>
            <a:off x="3657600" y="876300"/>
            <a:ext cx="225425" cy="25400"/>
          </a:xfrm>
          <a:custGeom>
            <a:avLst/>
            <a:gdLst>
              <a:gd name="T0" fmla="*/ 0 w 1283"/>
              <a:gd name="T1" fmla="*/ 147 h 147"/>
              <a:gd name="T2" fmla="*/ 1281 w 1283"/>
              <a:gd name="T3" fmla="*/ 0 h 147"/>
              <a:gd name="T4" fmla="*/ 1283 w 1283"/>
              <a:gd name="T5" fmla="*/ 0 h 147"/>
              <a:gd name="T6" fmla="*/ 0 60000 65536"/>
              <a:gd name="T7" fmla="*/ 0 60000 65536"/>
              <a:gd name="T8" fmla="*/ 0 60000 65536"/>
              <a:gd name="T9" fmla="*/ 0 w 1283"/>
              <a:gd name="T10" fmla="*/ 0 h 147"/>
              <a:gd name="T11" fmla="*/ 1283 w 1283"/>
              <a:gd name="T12" fmla="*/ 147 h 1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3" h="147">
                <a:moveTo>
                  <a:pt x="0" y="147"/>
                </a:moveTo>
                <a:lnTo>
                  <a:pt x="1281" y="0"/>
                </a:lnTo>
                <a:lnTo>
                  <a:pt x="1283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4" name="Freeform 176"/>
          <p:cNvSpPr>
            <a:spLocks/>
          </p:cNvSpPr>
          <p:nvPr/>
        </p:nvSpPr>
        <p:spPr bwMode="auto">
          <a:xfrm>
            <a:off x="3554413" y="876300"/>
            <a:ext cx="103187" cy="25400"/>
          </a:xfrm>
          <a:custGeom>
            <a:avLst/>
            <a:gdLst>
              <a:gd name="T0" fmla="*/ 0 w 581"/>
              <a:gd name="T1" fmla="*/ 0 h 147"/>
              <a:gd name="T2" fmla="*/ 580 w 581"/>
              <a:gd name="T3" fmla="*/ 147 h 147"/>
              <a:gd name="T4" fmla="*/ 581 w 581"/>
              <a:gd name="T5" fmla="*/ 147 h 147"/>
              <a:gd name="T6" fmla="*/ 0 60000 65536"/>
              <a:gd name="T7" fmla="*/ 0 60000 65536"/>
              <a:gd name="T8" fmla="*/ 0 60000 65536"/>
              <a:gd name="T9" fmla="*/ 0 w 581"/>
              <a:gd name="T10" fmla="*/ 0 h 147"/>
              <a:gd name="T11" fmla="*/ 581 w 581"/>
              <a:gd name="T12" fmla="*/ 147 h 1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1" h="147">
                <a:moveTo>
                  <a:pt x="0" y="0"/>
                </a:moveTo>
                <a:lnTo>
                  <a:pt x="580" y="147"/>
                </a:lnTo>
                <a:lnTo>
                  <a:pt x="581" y="14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5" name="Freeform 177"/>
          <p:cNvSpPr>
            <a:spLocks/>
          </p:cNvSpPr>
          <p:nvPr/>
        </p:nvSpPr>
        <p:spPr bwMode="auto">
          <a:xfrm>
            <a:off x="3554413" y="838200"/>
            <a:ext cx="328612" cy="38100"/>
          </a:xfrm>
          <a:custGeom>
            <a:avLst/>
            <a:gdLst>
              <a:gd name="T0" fmla="*/ 0 w 1863"/>
              <a:gd name="T1" fmla="*/ 214 h 214"/>
              <a:gd name="T2" fmla="*/ 1861 w 1863"/>
              <a:gd name="T3" fmla="*/ 0 h 214"/>
              <a:gd name="T4" fmla="*/ 1863 w 1863"/>
              <a:gd name="T5" fmla="*/ 0 h 214"/>
              <a:gd name="T6" fmla="*/ 0 60000 65536"/>
              <a:gd name="T7" fmla="*/ 0 60000 65536"/>
              <a:gd name="T8" fmla="*/ 0 60000 65536"/>
              <a:gd name="T9" fmla="*/ 0 w 1863"/>
              <a:gd name="T10" fmla="*/ 0 h 214"/>
              <a:gd name="T11" fmla="*/ 1863 w 1863"/>
              <a:gd name="T12" fmla="*/ 214 h 2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3" h="214">
                <a:moveTo>
                  <a:pt x="0" y="214"/>
                </a:moveTo>
                <a:lnTo>
                  <a:pt x="1861" y="0"/>
                </a:lnTo>
                <a:lnTo>
                  <a:pt x="1863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6" name="Freeform 178"/>
          <p:cNvSpPr>
            <a:spLocks/>
          </p:cNvSpPr>
          <p:nvPr/>
        </p:nvSpPr>
        <p:spPr bwMode="auto">
          <a:xfrm>
            <a:off x="3465513" y="876300"/>
            <a:ext cx="88900" cy="31750"/>
          </a:xfrm>
          <a:custGeom>
            <a:avLst/>
            <a:gdLst>
              <a:gd name="T0" fmla="*/ 0 w 509"/>
              <a:gd name="T1" fmla="*/ 182 h 182"/>
              <a:gd name="T2" fmla="*/ 508 w 509"/>
              <a:gd name="T3" fmla="*/ 0 h 182"/>
              <a:gd name="T4" fmla="*/ 509 w 509"/>
              <a:gd name="T5" fmla="*/ 0 h 182"/>
              <a:gd name="T6" fmla="*/ 0 60000 65536"/>
              <a:gd name="T7" fmla="*/ 0 60000 65536"/>
              <a:gd name="T8" fmla="*/ 0 60000 65536"/>
              <a:gd name="T9" fmla="*/ 0 w 509"/>
              <a:gd name="T10" fmla="*/ 0 h 182"/>
              <a:gd name="T11" fmla="*/ 509 w 509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9" h="182">
                <a:moveTo>
                  <a:pt x="0" y="182"/>
                </a:moveTo>
                <a:lnTo>
                  <a:pt x="508" y="0"/>
                </a:lnTo>
                <a:lnTo>
                  <a:pt x="509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7" name="Freeform 179"/>
          <p:cNvSpPr>
            <a:spLocks/>
          </p:cNvSpPr>
          <p:nvPr/>
        </p:nvSpPr>
        <p:spPr bwMode="auto">
          <a:xfrm>
            <a:off x="3465513" y="858838"/>
            <a:ext cx="417512" cy="49212"/>
          </a:xfrm>
          <a:custGeom>
            <a:avLst/>
            <a:gdLst>
              <a:gd name="T0" fmla="*/ 0 w 2371"/>
              <a:gd name="T1" fmla="*/ 273 h 273"/>
              <a:gd name="T2" fmla="*/ 2369 w 2371"/>
              <a:gd name="T3" fmla="*/ 0 h 273"/>
              <a:gd name="T4" fmla="*/ 2371 w 2371"/>
              <a:gd name="T5" fmla="*/ 0 h 273"/>
              <a:gd name="T6" fmla="*/ 0 60000 65536"/>
              <a:gd name="T7" fmla="*/ 0 60000 65536"/>
              <a:gd name="T8" fmla="*/ 0 60000 65536"/>
              <a:gd name="T9" fmla="*/ 0 w 2371"/>
              <a:gd name="T10" fmla="*/ 0 h 273"/>
              <a:gd name="T11" fmla="*/ 2371 w 2371"/>
              <a:gd name="T12" fmla="*/ 273 h 2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71" h="273">
                <a:moveTo>
                  <a:pt x="0" y="273"/>
                </a:moveTo>
                <a:lnTo>
                  <a:pt x="2369" y="0"/>
                </a:lnTo>
                <a:lnTo>
                  <a:pt x="237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8" name="Freeform 180"/>
          <p:cNvSpPr>
            <a:spLocks/>
          </p:cNvSpPr>
          <p:nvPr/>
        </p:nvSpPr>
        <p:spPr bwMode="auto">
          <a:xfrm>
            <a:off x="3390900" y="908050"/>
            <a:ext cx="74613" cy="88900"/>
          </a:xfrm>
          <a:custGeom>
            <a:avLst/>
            <a:gdLst>
              <a:gd name="T0" fmla="*/ 0 w 418"/>
              <a:gd name="T1" fmla="*/ 502 h 502"/>
              <a:gd name="T2" fmla="*/ 417 w 418"/>
              <a:gd name="T3" fmla="*/ 0 h 502"/>
              <a:gd name="T4" fmla="*/ 418 w 418"/>
              <a:gd name="T5" fmla="*/ 0 h 502"/>
              <a:gd name="T6" fmla="*/ 0 60000 65536"/>
              <a:gd name="T7" fmla="*/ 0 60000 65536"/>
              <a:gd name="T8" fmla="*/ 0 60000 65536"/>
              <a:gd name="T9" fmla="*/ 0 w 418"/>
              <a:gd name="T10" fmla="*/ 0 h 502"/>
              <a:gd name="T11" fmla="*/ 418 w 418"/>
              <a:gd name="T12" fmla="*/ 502 h 5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8" h="502">
                <a:moveTo>
                  <a:pt x="0" y="502"/>
                </a:moveTo>
                <a:lnTo>
                  <a:pt x="417" y="0"/>
                </a:lnTo>
                <a:lnTo>
                  <a:pt x="418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29" name="Freeform 181"/>
          <p:cNvSpPr>
            <a:spLocks/>
          </p:cNvSpPr>
          <p:nvPr/>
        </p:nvSpPr>
        <p:spPr bwMode="auto">
          <a:xfrm>
            <a:off x="3390900" y="939800"/>
            <a:ext cx="492125" cy="57150"/>
          </a:xfrm>
          <a:custGeom>
            <a:avLst/>
            <a:gdLst>
              <a:gd name="T0" fmla="*/ 0 w 2788"/>
              <a:gd name="T1" fmla="*/ 320 h 320"/>
              <a:gd name="T2" fmla="*/ 2786 w 2788"/>
              <a:gd name="T3" fmla="*/ 0 h 320"/>
              <a:gd name="T4" fmla="*/ 2788 w 2788"/>
              <a:gd name="T5" fmla="*/ 0 h 320"/>
              <a:gd name="T6" fmla="*/ 0 60000 65536"/>
              <a:gd name="T7" fmla="*/ 0 60000 65536"/>
              <a:gd name="T8" fmla="*/ 0 60000 65536"/>
              <a:gd name="T9" fmla="*/ 0 w 2788"/>
              <a:gd name="T10" fmla="*/ 0 h 320"/>
              <a:gd name="T11" fmla="*/ 2788 w 2788"/>
              <a:gd name="T12" fmla="*/ 320 h 3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88" h="320">
                <a:moveTo>
                  <a:pt x="0" y="320"/>
                </a:moveTo>
                <a:lnTo>
                  <a:pt x="2786" y="0"/>
                </a:lnTo>
                <a:lnTo>
                  <a:pt x="2788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0" name="Freeform 182"/>
          <p:cNvSpPr>
            <a:spLocks/>
          </p:cNvSpPr>
          <p:nvPr/>
        </p:nvSpPr>
        <p:spPr bwMode="auto">
          <a:xfrm>
            <a:off x="3336925" y="996950"/>
            <a:ext cx="55563" cy="141288"/>
          </a:xfrm>
          <a:custGeom>
            <a:avLst/>
            <a:gdLst>
              <a:gd name="T0" fmla="*/ 0 w 311"/>
              <a:gd name="T1" fmla="*/ 805 h 805"/>
              <a:gd name="T2" fmla="*/ 309 w 311"/>
              <a:gd name="T3" fmla="*/ 0 h 805"/>
              <a:gd name="T4" fmla="*/ 311 w 311"/>
              <a:gd name="T5" fmla="*/ 0 h 805"/>
              <a:gd name="T6" fmla="*/ 0 60000 65536"/>
              <a:gd name="T7" fmla="*/ 0 60000 65536"/>
              <a:gd name="T8" fmla="*/ 0 60000 65536"/>
              <a:gd name="T9" fmla="*/ 0 w 311"/>
              <a:gd name="T10" fmla="*/ 0 h 805"/>
              <a:gd name="T11" fmla="*/ 311 w 311"/>
              <a:gd name="T12" fmla="*/ 805 h 8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1" h="805">
                <a:moveTo>
                  <a:pt x="0" y="805"/>
                </a:moveTo>
                <a:lnTo>
                  <a:pt x="309" y="0"/>
                </a:lnTo>
                <a:lnTo>
                  <a:pt x="31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1" name="Freeform 183"/>
          <p:cNvSpPr>
            <a:spLocks/>
          </p:cNvSpPr>
          <p:nvPr/>
        </p:nvSpPr>
        <p:spPr bwMode="auto">
          <a:xfrm>
            <a:off x="3336925" y="1076325"/>
            <a:ext cx="546100" cy="61913"/>
          </a:xfrm>
          <a:custGeom>
            <a:avLst/>
            <a:gdLst>
              <a:gd name="T0" fmla="*/ 0 w 3097"/>
              <a:gd name="T1" fmla="*/ 355 h 355"/>
              <a:gd name="T2" fmla="*/ 3095 w 3097"/>
              <a:gd name="T3" fmla="*/ 0 h 355"/>
              <a:gd name="T4" fmla="*/ 3097 w 3097"/>
              <a:gd name="T5" fmla="*/ 0 h 355"/>
              <a:gd name="T6" fmla="*/ 0 60000 65536"/>
              <a:gd name="T7" fmla="*/ 0 60000 65536"/>
              <a:gd name="T8" fmla="*/ 0 60000 65536"/>
              <a:gd name="T9" fmla="*/ 0 w 3097"/>
              <a:gd name="T10" fmla="*/ 0 h 355"/>
              <a:gd name="T11" fmla="*/ 3097 w 3097"/>
              <a:gd name="T12" fmla="*/ 355 h 3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97" h="355">
                <a:moveTo>
                  <a:pt x="0" y="355"/>
                </a:moveTo>
                <a:lnTo>
                  <a:pt x="3095" y="0"/>
                </a:lnTo>
                <a:lnTo>
                  <a:pt x="3097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2" name="Freeform 184"/>
          <p:cNvSpPr>
            <a:spLocks/>
          </p:cNvSpPr>
          <p:nvPr/>
        </p:nvSpPr>
        <p:spPr bwMode="auto">
          <a:xfrm>
            <a:off x="3303588" y="1138238"/>
            <a:ext cx="33337" cy="190500"/>
          </a:xfrm>
          <a:custGeom>
            <a:avLst/>
            <a:gdLst>
              <a:gd name="T0" fmla="*/ 0 w 191"/>
              <a:gd name="T1" fmla="*/ 1076 h 1076"/>
              <a:gd name="T2" fmla="*/ 190 w 191"/>
              <a:gd name="T3" fmla="*/ 0 h 1076"/>
              <a:gd name="T4" fmla="*/ 191 w 191"/>
              <a:gd name="T5" fmla="*/ 0 h 1076"/>
              <a:gd name="T6" fmla="*/ 0 60000 65536"/>
              <a:gd name="T7" fmla="*/ 0 60000 65536"/>
              <a:gd name="T8" fmla="*/ 0 60000 65536"/>
              <a:gd name="T9" fmla="*/ 0 w 191"/>
              <a:gd name="T10" fmla="*/ 0 h 1076"/>
              <a:gd name="T11" fmla="*/ 191 w 191"/>
              <a:gd name="T12" fmla="*/ 1076 h 10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" h="1076">
                <a:moveTo>
                  <a:pt x="0" y="1076"/>
                </a:moveTo>
                <a:lnTo>
                  <a:pt x="190" y="0"/>
                </a:lnTo>
                <a:lnTo>
                  <a:pt x="19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3" name="Freeform 185"/>
          <p:cNvSpPr>
            <a:spLocks/>
          </p:cNvSpPr>
          <p:nvPr/>
        </p:nvSpPr>
        <p:spPr bwMode="auto">
          <a:xfrm>
            <a:off x="3303588" y="1262063"/>
            <a:ext cx="579437" cy="66675"/>
          </a:xfrm>
          <a:custGeom>
            <a:avLst/>
            <a:gdLst>
              <a:gd name="T0" fmla="*/ 0 w 3287"/>
              <a:gd name="T1" fmla="*/ 378 h 378"/>
              <a:gd name="T2" fmla="*/ 3285 w 3287"/>
              <a:gd name="T3" fmla="*/ 0 h 378"/>
              <a:gd name="T4" fmla="*/ 3287 w 3287"/>
              <a:gd name="T5" fmla="*/ 0 h 378"/>
              <a:gd name="T6" fmla="*/ 0 60000 65536"/>
              <a:gd name="T7" fmla="*/ 0 60000 65536"/>
              <a:gd name="T8" fmla="*/ 0 60000 65536"/>
              <a:gd name="T9" fmla="*/ 0 w 3287"/>
              <a:gd name="T10" fmla="*/ 0 h 378"/>
              <a:gd name="T11" fmla="*/ 3287 w 3287"/>
              <a:gd name="T12" fmla="*/ 378 h 3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87" h="378">
                <a:moveTo>
                  <a:pt x="0" y="378"/>
                </a:moveTo>
                <a:lnTo>
                  <a:pt x="3285" y="0"/>
                </a:lnTo>
                <a:lnTo>
                  <a:pt x="3287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4" name="Freeform 186"/>
          <p:cNvSpPr>
            <a:spLocks/>
          </p:cNvSpPr>
          <p:nvPr/>
        </p:nvSpPr>
        <p:spPr bwMode="auto">
          <a:xfrm>
            <a:off x="3292475" y="1328738"/>
            <a:ext cx="11113" cy="230187"/>
          </a:xfrm>
          <a:custGeom>
            <a:avLst/>
            <a:gdLst>
              <a:gd name="T0" fmla="*/ 0 w 66"/>
              <a:gd name="T1" fmla="*/ 1306 h 1306"/>
              <a:gd name="T2" fmla="*/ 65 w 66"/>
              <a:gd name="T3" fmla="*/ 0 h 1306"/>
              <a:gd name="T4" fmla="*/ 66 w 66"/>
              <a:gd name="T5" fmla="*/ 0 h 1306"/>
              <a:gd name="T6" fmla="*/ 0 60000 65536"/>
              <a:gd name="T7" fmla="*/ 0 60000 65536"/>
              <a:gd name="T8" fmla="*/ 0 60000 65536"/>
              <a:gd name="T9" fmla="*/ 0 w 66"/>
              <a:gd name="T10" fmla="*/ 0 h 1306"/>
              <a:gd name="T11" fmla="*/ 66 w 66"/>
              <a:gd name="T12" fmla="*/ 1306 h 13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" h="1306">
                <a:moveTo>
                  <a:pt x="0" y="1306"/>
                </a:moveTo>
                <a:lnTo>
                  <a:pt x="65" y="0"/>
                </a:lnTo>
                <a:lnTo>
                  <a:pt x="66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5" name="Freeform 187"/>
          <p:cNvSpPr>
            <a:spLocks/>
          </p:cNvSpPr>
          <p:nvPr/>
        </p:nvSpPr>
        <p:spPr bwMode="auto">
          <a:xfrm>
            <a:off x="3292475" y="1490663"/>
            <a:ext cx="590550" cy="68262"/>
          </a:xfrm>
          <a:custGeom>
            <a:avLst/>
            <a:gdLst>
              <a:gd name="T0" fmla="*/ 0 w 3352"/>
              <a:gd name="T1" fmla="*/ 385 h 385"/>
              <a:gd name="T2" fmla="*/ 3350 w 3352"/>
              <a:gd name="T3" fmla="*/ 0 h 385"/>
              <a:gd name="T4" fmla="*/ 3352 w 3352"/>
              <a:gd name="T5" fmla="*/ 0 h 385"/>
              <a:gd name="T6" fmla="*/ 0 60000 65536"/>
              <a:gd name="T7" fmla="*/ 0 60000 65536"/>
              <a:gd name="T8" fmla="*/ 0 60000 65536"/>
              <a:gd name="T9" fmla="*/ 0 w 3352"/>
              <a:gd name="T10" fmla="*/ 0 h 385"/>
              <a:gd name="T11" fmla="*/ 3352 w 3352"/>
              <a:gd name="T12" fmla="*/ 385 h 3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52" h="385">
                <a:moveTo>
                  <a:pt x="0" y="385"/>
                </a:moveTo>
                <a:lnTo>
                  <a:pt x="3350" y="0"/>
                </a:lnTo>
                <a:lnTo>
                  <a:pt x="3352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6" name="Freeform 188"/>
          <p:cNvSpPr>
            <a:spLocks/>
          </p:cNvSpPr>
          <p:nvPr/>
        </p:nvSpPr>
        <p:spPr bwMode="auto">
          <a:xfrm>
            <a:off x="3670300" y="1022350"/>
            <a:ext cx="212725" cy="98425"/>
          </a:xfrm>
          <a:custGeom>
            <a:avLst/>
            <a:gdLst>
              <a:gd name="T0" fmla="*/ 0 w 1210"/>
              <a:gd name="T1" fmla="*/ 0 h 561"/>
              <a:gd name="T2" fmla="*/ 1208 w 1210"/>
              <a:gd name="T3" fmla="*/ 561 h 561"/>
              <a:gd name="T4" fmla="*/ 1210 w 1210"/>
              <a:gd name="T5" fmla="*/ 561 h 561"/>
              <a:gd name="T6" fmla="*/ 0 60000 65536"/>
              <a:gd name="T7" fmla="*/ 0 60000 65536"/>
              <a:gd name="T8" fmla="*/ 0 60000 65536"/>
              <a:gd name="T9" fmla="*/ 0 w 1210"/>
              <a:gd name="T10" fmla="*/ 0 h 561"/>
              <a:gd name="T11" fmla="*/ 1210 w 1210"/>
              <a:gd name="T12" fmla="*/ 561 h 5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0" h="561">
                <a:moveTo>
                  <a:pt x="0" y="0"/>
                </a:moveTo>
                <a:lnTo>
                  <a:pt x="1208" y="561"/>
                </a:lnTo>
                <a:lnTo>
                  <a:pt x="1210" y="561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7" name="Freeform 189"/>
          <p:cNvSpPr>
            <a:spLocks/>
          </p:cNvSpPr>
          <p:nvPr/>
        </p:nvSpPr>
        <p:spPr bwMode="auto">
          <a:xfrm>
            <a:off x="3670300" y="984250"/>
            <a:ext cx="96838" cy="38100"/>
          </a:xfrm>
          <a:custGeom>
            <a:avLst/>
            <a:gdLst>
              <a:gd name="T0" fmla="*/ 0 w 556"/>
              <a:gd name="T1" fmla="*/ 214 h 214"/>
              <a:gd name="T2" fmla="*/ 555 w 556"/>
              <a:gd name="T3" fmla="*/ 0 h 214"/>
              <a:gd name="T4" fmla="*/ 556 w 556"/>
              <a:gd name="T5" fmla="*/ 0 h 214"/>
              <a:gd name="T6" fmla="*/ 0 60000 65536"/>
              <a:gd name="T7" fmla="*/ 0 60000 65536"/>
              <a:gd name="T8" fmla="*/ 0 60000 65536"/>
              <a:gd name="T9" fmla="*/ 0 w 556"/>
              <a:gd name="T10" fmla="*/ 0 h 214"/>
              <a:gd name="T11" fmla="*/ 556 w 556"/>
              <a:gd name="T12" fmla="*/ 214 h 2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6" h="214">
                <a:moveTo>
                  <a:pt x="0" y="214"/>
                </a:moveTo>
                <a:lnTo>
                  <a:pt x="555" y="0"/>
                </a:lnTo>
                <a:lnTo>
                  <a:pt x="556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8" name="Freeform 190"/>
          <p:cNvSpPr>
            <a:spLocks/>
          </p:cNvSpPr>
          <p:nvPr/>
        </p:nvSpPr>
        <p:spPr bwMode="auto">
          <a:xfrm>
            <a:off x="3465513" y="976313"/>
            <a:ext cx="204787" cy="46037"/>
          </a:xfrm>
          <a:custGeom>
            <a:avLst/>
            <a:gdLst>
              <a:gd name="T0" fmla="*/ 0 w 1162"/>
              <a:gd name="T1" fmla="*/ 0 h 263"/>
              <a:gd name="T2" fmla="*/ 1161 w 1162"/>
              <a:gd name="T3" fmla="*/ 263 h 263"/>
              <a:gd name="T4" fmla="*/ 1162 w 1162"/>
              <a:gd name="T5" fmla="*/ 263 h 263"/>
              <a:gd name="T6" fmla="*/ 0 60000 65536"/>
              <a:gd name="T7" fmla="*/ 0 60000 65536"/>
              <a:gd name="T8" fmla="*/ 0 60000 65536"/>
              <a:gd name="T9" fmla="*/ 0 w 1162"/>
              <a:gd name="T10" fmla="*/ 0 h 263"/>
              <a:gd name="T11" fmla="*/ 1162 w 1162"/>
              <a:gd name="T12" fmla="*/ 263 h 2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2" h="263">
                <a:moveTo>
                  <a:pt x="0" y="0"/>
                </a:moveTo>
                <a:lnTo>
                  <a:pt x="1161" y="263"/>
                </a:lnTo>
                <a:lnTo>
                  <a:pt x="1162" y="263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39" name="Freeform 191"/>
          <p:cNvSpPr>
            <a:spLocks/>
          </p:cNvSpPr>
          <p:nvPr/>
        </p:nvSpPr>
        <p:spPr bwMode="auto">
          <a:xfrm>
            <a:off x="3465513" y="901700"/>
            <a:ext cx="192087" cy="74613"/>
          </a:xfrm>
          <a:custGeom>
            <a:avLst/>
            <a:gdLst>
              <a:gd name="T0" fmla="*/ 0 w 1089"/>
              <a:gd name="T1" fmla="*/ 420 h 420"/>
              <a:gd name="T2" fmla="*/ 1088 w 1089"/>
              <a:gd name="T3" fmla="*/ 0 h 420"/>
              <a:gd name="T4" fmla="*/ 1089 w 1089"/>
              <a:gd name="T5" fmla="*/ 0 h 420"/>
              <a:gd name="T6" fmla="*/ 0 60000 65536"/>
              <a:gd name="T7" fmla="*/ 0 60000 65536"/>
              <a:gd name="T8" fmla="*/ 0 60000 65536"/>
              <a:gd name="T9" fmla="*/ 0 w 1089"/>
              <a:gd name="T10" fmla="*/ 0 h 420"/>
              <a:gd name="T11" fmla="*/ 1089 w 1089"/>
              <a:gd name="T12" fmla="*/ 420 h 4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9" h="420">
                <a:moveTo>
                  <a:pt x="0" y="420"/>
                </a:moveTo>
                <a:lnTo>
                  <a:pt x="1088" y="0"/>
                </a:lnTo>
                <a:lnTo>
                  <a:pt x="1089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0" name="Freeform 192"/>
          <p:cNvSpPr>
            <a:spLocks/>
          </p:cNvSpPr>
          <p:nvPr/>
        </p:nvSpPr>
        <p:spPr bwMode="auto">
          <a:xfrm>
            <a:off x="3276600" y="976313"/>
            <a:ext cx="188913" cy="6350"/>
          </a:xfrm>
          <a:custGeom>
            <a:avLst/>
            <a:gdLst>
              <a:gd name="T0" fmla="*/ 0 w 1071"/>
              <a:gd name="T1" fmla="*/ 43 h 43"/>
              <a:gd name="T2" fmla="*/ 1070 w 1071"/>
              <a:gd name="T3" fmla="*/ 0 h 43"/>
              <a:gd name="T4" fmla="*/ 1071 w 1071"/>
              <a:gd name="T5" fmla="*/ 0 h 43"/>
              <a:gd name="T6" fmla="*/ 0 60000 65536"/>
              <a:gd name="T7" fmla="*/ 0 60000 65536"/>
              <a:gd name="T8" fmla="*/ 0 60000 65536"/>
              <a:gd name="T9" fmla="*/ 0 w 1071"/>
              <a:gd name="T10" fmla="*/ 0 h 43"/>
              <a:gd name="T11" fmla="*/ 1071 w 1071"/>
              <a:gd name="T12" fmla="*/ 43 h 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71" h="43">
                <a:moveTo>
                  <a:pt x="0" y="43"/>
                </a:moveTo>
                <a:lnTo>
                  <a:pt x="1070" y="0"/>
                </a:lnTo>
                <a:lnTo>
                  <a:pt x="107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1" name="Freeform 193"/>
          <p:cNvSpPr>
            <a:spLocks/>
          </p:cNvSpPr>
          <p:nvPr/>
        </p:nvSpPr>
        <p:spPr bwMode="auto">
          <a:xfrm>
            <a:off x="3276600" y="876300"/>
            <a:ext cx="277813" cy="106363"/>
          </a:xfrm>
          <a:custGeom>
            <a:avLst/>
            <a:gdLst>
              <a:gd name="T0" fmla="*/ 0 w 1579"/>
              <a:gd name="T1" fmla="*/ 610 h 610"/>
              <a:gd name="T2" fmla="*/ 1578 w 1579"/>
              <a:gd name="T3" fmla="*/ 0 h 610"/>
              <a:gd name="T4" fmla="*/ 1579 w 1579"/>
              <a:gd name="T5" fmla="*/ 0 h 610"/>
              <a:gd name="T6" fmla="*/ 0 60000 65536"/>
              <a:gd name="T7" fmla="*/ 0 60000 65536"/>
              <a:gd name="T8" fmla="*/ 0 60000 65536"/>
              <a:gd name="T9" fmla="*/ 0 w 1579"/>
              <a:gd name="T10" fmla="*/ 0 h 610"/>
              <a:gd name="T11" fmla="*/ 1579 w 1579"/>
              <a:gd name="T12" fmla="*/ 610 h 6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9" h="610">
                <a:moveTo>
                  <a:pt x="0" y="610"/>
                </a:moveTo>
                <a:lnTo>
                  <a:pt x="1578" y="0"/>
                </a:lnTo>
                <a:lnTo>
                  <a:pt x="1579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2" name="Freeform 194"/>
          <p:cNvSpPr>
            <a:spLocks/>
          </p:cNvSpPr>
          <p:nvPr/>
        </p:nvSpPr>
        <p:spPr bwMode="auto">
          <a:xfrm>
            <a:off x="3111500" y="982663"/>
            <a:ext cx="165100" cy="61912"/>
          </a:xfrm>
          <a:custGeom>
            <a:avLst/>
            <a:gdLst>
              <a:gd name="T0" fmla="*/ 0 w 939"/>
              <a:gd name="T1" fmla="*/ 347 h 347"/>
              <a:gd name="T2" fmla="*/ 938 w 939"/>
              <a:gd name="T3" fmla="*/ 0 h 347"/>
              <a:gd name="T4" fmla="*/ 939 w 939"/>
              <a:gd name="T5" fmla="*/ 0 h 347"/>
              <a:gd name="T6" fmla="*/ 0 60000 65536"/>
              <a:gd name="T7" fmla="*/ 0 60000 65536"/>
              <a:gd name="T8" fmla="*/ 0 60000 65536"/>
              <a:gd name="T9" fmla="*/ 0 w 939"/>
              <a:gd name="T10" fmla="*/ 0 h 347"/>
              <a:gd name="T11" fmla="*/ 939 w 939"/>
              <a:gd name="T12" fmla="*/ 347 h 3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9" h="347">
                <a:moveTo>
                  <a:pt x="0" y="347"/>
                </a:moveTo>
                <a:lnTo>
                  <a:pt x="938" y="0"/>
                </a:lnTo>
                <a:lnTo>
                  <a:pt x="939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3" name="Freeform 195"/>
          <p:cNvSpPr>
            <a:spLocks/>
          </p:cNvSpPr>
          <p:nvPr/>
        </p:nvSpPr>
        <p:spPr bwMode="auto">
          <a:xfrm>
            <a:off x="3111500" y="908050"/>
            <a:ext cx="354013" cy="136525"/>
          </a:xfrm>
          <a:custGeom>
            <a:avLst/>
            <a:gdLst>
              <a:gd name="T0" fmla="*/ 0 w 2009"/>
              <a:gd name="T1" fmla="*/ 775 h 775"/>
              <a:gd name="T2" fmla="*/ 2008 w 2009"/>
              <a:gd name="T3" fmla="*/ 0 h 775"/>
              <a:gd name="T4" fmla="*/ 2009 w 2009"/>
              <a:gd name="T5" fmla="*/ 0 h 775"/>
              <a:gd name="T6" fmla="*/ 0 60000 65536"/>
              <a:gd name="T7" fmla="*/ 0 60000 65536"/>
              <a:gd name="T8" fmla="*/ 0 60000 65536"/>
              <a:gd name="T9" fmla="*/ 0 w 2009"/>
              <a:gd name="T10" fmla="*/ 0 h 775"/>
              <a:gd name="T11" fmla="*/ 2009 w 2009"/>
              <a:gd name="T12" fmla="*/ 775 h 7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9" h="775">
                <a:moveTo>
                  <a:pt x="0" y="775"/>
                </a:moveTo>
                <a:lnTo>
                  <a:pt x="2008" y="0"/>
                </a:lnTo>
                <a:lnTo>
                  <a:pt x="2009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4" name="Freeform 196"/>
          <p:cNvSpPr>
            <a:spLocks/>
          </p:cNvSpPr>
          <p:nvPr/>
        </p:nvSpPr>
        <p:spPr bwMode="auto">
          <a:xfrm>
            <a:off x="2974975" y="1044575"/>
            <a:ext cx="136525" cy="112713"/>
          </a:xfrm>
          <a:custGeom>
            <a:avLst/>
            <a:gdLst>
              <a:gd name="T0" fmla="*/ 0 w 771"/>
              <a:gd name="T1" fmla="*/ 639 h 639"/>
              <a:gd name="T2" fmla="*/ 770 w 771"/>
              <a:gd name="T3" fmla="*/ 0 h 639"/>
              <a:gd name="T4" fmla="*/ 771 w 771"/>
              <a:gd name="T5" fmla="*/ 0 h 639"/>
              <a:gd name="T6" fmla="*/ 0 60000 65536"/>
              <a:gd name="T7" fmla="*/ 0 60000 65536"/>
              <a:gd name="T8" fmla="*/ 0 60000 65536"/>
              <a:gd name="T9" fmla="*/ 0 w 771"/>
              <a:gd name="T10" fmla="*/ 0 h 639"/>
              <a:gd name="T11" fmla="*/ 771 w 771"/>
              <a:gd name="T12" fmla="*/ 639 h 6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1" h="639">
                <a:moveTo>
                  <a:pt x="0" y="639"/>
                </a:moveTo>
                <a:lnTo>
                  <a:pt x="770" y="0"/>
                </a:lnTo>
                <a:lnTo>
                  <a:pt x="77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5" name="Freeform 197"/>
          <p:cNvSpPr>
            <a:spLocks/>
          </p:cNvSpPr>
          <p:nvPr/>
        </p:nvSpPr>
        <p:spPr bwMode="auto">
          <a:xfrm>
            <a:off x="2974975" y="996950"/>
            <a:ext cx="417513" cy="160338"/>
          </a:xfrm>
          <a:custGeom>
            <a:avLst/>
            <a:gdLst>
              <a:gd name="T0" fmla="*/ 0 w 2363"/>
              <a:gd name="T1" fmla="*/ 912 h 912"/>
              <a:gd name="T2" fmla="*/ 2361 w 2363"/>
              <a:gd name="T3" fmla="*/ 0 h 912"/>
              <a:gd name="T4" fmla="*/ 2363 w 2363"/>
              <a:gd name="T5" fmla="*/ 0 h 912"/>
              <a:gd name="T6" fmla="*/ 0 60000 65536"/>
              <a:gd name="T7" fmla="*/ 0 60000 65536"/>
              <a:gd name="T8" fmla="*/ 0 60000 65536"/>
              <a:gd name="T9" fmla="*/ 0 w 2363"/>
              <a:gd name="T10" fmla="*/ 0 h 912"/>
              <a:gd name="T11" fmla="*/ 2363 w 2363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63" h="912">
                <a:moveTo>
                  <a:pt x="0" y="912"/>
                </a:moveTo>
                <a:lnTo>
                  <a:pt x="2361" y="0"/>
                </a:lnTo>
                <a:lnTo>
                  <a:pt x="2363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6" name="Freeform 198"/>
          <p:cNvSpPr>
            <a:spLocks/>
          </p:cNvSpPr>
          <p:nvPr/>
        </p:nvSpPr>
        <p:spPr bwMode="auto">
          <a:xfrm>
            <a:off x="2873375" y="1157288"/>
            <a:ext cx="101600" cy="160337"/>
          </a:xfrm>
          <a:custGeom>
            <a:avLst/>
            <a:gdLst>
              <a:gd name="T0" fmla="*/ 0 w 573"/>
              <a:gd name="T1" fmla="*/ 906 h 906"/>
              <a:gd name="T2" fmla="*/ 572 w 573"/>
              <a:gd name="T3" fmla="*/ 0 h 906"/>
              <a:gd name="T4" fmla="*/ 573 w 573"/>
              <a:gd name="T5" fmla="*/ 0 h 906"/>
              <a:gd name="T6" fmla="*/ 0 60000 65536"/>
              <a:gd name="T7" fmla="*/ 0 60000 65536"/>
              <a:gd name="T8" fmla="*/ 0 60000 65536"/>
              <a:gd name="T9" fmla="*/ 0 w 573"/>
              <a:gd name="T10" fmla="*/ 0 h 906"/>
              <a:gd name="T11" fmla="*/ 573 w 573"/>
              <a:gd name="T12" fmla="*/ 906 h 9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3" h="906">
                <a:moveTo>
                  <a:pt x="0" y="906"/>
                </a:moveTo>
                <a:lnTo>
                  <a:pt x="572" y="0"/>
                </a:lnTo>
                <a:lnTo>
                  <a:pt x="573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7" name="Freeform 199"/>
          <p:cNvSpPr>
            <a:spLocks/>
          </p:cNvSpPr>
          <p:nvPr/>
        </p:nvSpPr>
        <p:spPr bwMode="auto">
          <a:xfrm>
            <a:off x="2873375" y="1138238"/>
            <a:ext cx="463550" cy="179387"/>
          </a:xfrm>
          <a:custGeom>
            <a:avLst/>
            <a:gdLst>
              <a:gd name="T0" fmla="*/ 0 w 2625"/>
              <a:gd name="T1" fmla="*/ 1013 h 1013"/>
              <a:gd name="T2" fmla="*/ 2624 w 2625"/>
              <a:gd name="T3" fmla="*/ 0 h 1013"/>
              <a:gd name="T4" fmla="*/ 2625 w 2625"/>
              <a:gd name="T5" fmla="*/ 0 h 1013"/>
              <a:gd name="T6" fmla="*/ 0 60000 65536"/>
              <a:gd name="T7" fmla="*/ 0 60000 65536"/>
              <a:gd name="T8" fmla="*/ 0 60000 65536"/>
              <a:gd name="T9" fmla="*/ 0 w 2625"/>
              <a:gd name="T10" fmla="*/ 0 h 1013"/>
              <a:gd name="T11" fmla="*/ 2625 w 2625"/>
              <a:gd name="T12" fmla="*/ 1013 h 10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25" h="1013">
                <a:moveTo>
                  <a:pt x="0" y="1013"/>
                </a:moveTo>
                <a:lnTo>
                  <a:pt x="2624" y="0"/>
                </a:lnTo>
                <a:lnTo>
                  <a:pt x="2625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8" name="Freeform 200"/>
          <p:cNvSpPr>
            <a:spLocks/>
          </p:cNvSpPr>
          <p:nvPr/>
        </p:nvSpPr>
        <p:spPr bwMode="auto">
          <a:xfrm>
            <a:off x="2811463" y="1317625"/>
            <a:ext cx="63500" cy="200025"/>
          </a:xfrm>
          <a:custGeom>
            <a:avLst/>
            <a:gdLst>
              <a:gd name="T0" fmla="*/ 0 w 353"/>
              <a:gd name="T1" fmla="*/ 1139 h 1139"/>
              <a:gd name="T2" fmla="*/ 352 w 353"/>
              <a:gd name="T3" fmla="*/ 0 h 1139"/>
              <a:gd name="T4" fmla="*/ 353 w 353"/>
              <a:gd name="T5" fmla="*/ 0 h 1139"/>
              <a:gd name="T6" fmla="*/ 0 60000 65536"/>
              <a:gd name="T7" fmla="*/ 0 60000 65536"/>
              <a:gd name="T8" fmla="*/ 0 60000 65536"/>
              <a:gd name="T9" fmla="*/ 0 w 353"/>
              <a:gd name="T10" fmla="*/ 0 h 1139"/>
              <a:gd name="T11" fmla="*/ 353 w 353"/>
              <a:gd name="T12" fmla="*/ 1139 h 11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3" h="1139">
                <a:moveTo>
                  <a:pt x="0" y="1139"/>
                </a:moveTo>
                <a:lnTo>
                  <a:pt x="352" y="0"/>
                </a:lnTo>
                <a:lnTo>
                  <a:pt x="353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49" name="Freeform 201"/>
          <p:cNvSpPr>
            <a:spLocks/>
          </p:cNvSpPr>
          <p:nvPr/>
        </p:nvSpPr>
        <p:spPr bwMode="auto">
          <a:xfrm>
            <a:off x="2811463" y="1328738"/>
            <a:ext cx="492125" cy="188912"/>
          </a:xfrm>
          <a:custGeom>
            <a:avLst/>
            <a:gdLst>
              <a:gd name="T0" fmla="*/ 0 w 2787"/>
              <a:gd name="T1" fmla="*/ 1076 h 1076"/>
              <a:gd name="T2" fmla="*/ 2786 w 2787"/>
              <a:gd name="T3" fmla="*/ 0 h 1076"/>
              <a:gd name="T4" fmla="*/ 2787 w 2787"/>
              <a:gd name="T5" fmla="*/ 0 h 1076"/>
              <a:gd name="T6" fmla="*/ 0 60000 65536"/>
              <a:gd name="T7" fmla="*/ 0 60000 65536"/>
              <a:gd name="T8" fmla="*/ 0 60000 65536"/>
              <a:gd name="T9" fmla="*/ 0 w 2787"/>
              <a:gd name="T10" fmla="*/ 0 h 1076"/>
              <a:gd name="T11" fmla="*/ 2787 w 2787"/>
              <a:gd name="T12" fmla="*/ 1076 h 10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87" h="1076">
                <a:moveTo>
                  <a:pt x="0" y="1076"/>
                </a:moveTo>
                <a:lnTo>
                  <a:pt x="2786" y="0"/>
                </a:lnTo>
                <a:lnTo>
                  <a:pt x="2787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0" name="Freeform 202"/>
          <p:cNvSpPr>
            <a:spLocks/>
          </p:cNvSpPr>
          <p:nvPr/>
        </p:nvSpPr>
        <p:spPr bwMode="auto">
          <a:xfrm>
            <a:off x="2790825" y="1517650"/>
            <a:ext cx="20638" cy="233363"/>
          </a:xfrm>
          <a:custGeom>
            <a:avLst/>
            <a:gdLst>
              <a:gd name="T0" fmla="*/ 0 w 121"/>
              <a:gd name="T1" fmla="*/ 1326 h 1326"/>
              <a:gd name="T2" fmla="*/ 120 w 121"/>
              <a:gd name="T3" fmla="*/ 0 h 1326"/>
              <a:gd name="T4" fmla="*/ 121 w 121"/>
              <a:gd name="T5" fmla="*/ 0 h 1326"/>
              <a:gd name="T6" fmla="*/ 0 60000 65536"/>
              <a:gd name="T7" fmla="*/ 0 60000 65536"/>
              <a:gd name="T8" fmla="*/ 0 60000 65536"/>
              <a:gd name="T9" fmla="*/ 0 w 121"/>
              <a:gd name="T10" fmla="*/ 0 h 1326"/>
              <a:gd name="T11" fmla="*/ 121 w 121"/>
              <a:gd name="T12" fmla="*/ 1326 h 13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1" h="1326">
                <a:moveTo>
                  <a:pt x="0" y="1326"/>
                </a:moveTo>
                <a:lnTo>
                  <a:pt x="120" y="0"/>
                </a:lnTo>
                <a:lnTo>
                  <a:pt x="12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1" name="Freeform 203"/>
          <p:cNvSpPr>
            <a:spLocks/>
          </p:cNvSpPr>
          <p:nvPr/>
        </p:nvSpPr>
        <p:spPr bwMode="auto">
          <a:xfrm>
            <a:off x="2790825" y="1558925"/>
            <a:ext cx="501650" cy="192088"/>
          </a:xfrm>
          <a:custGeom>
            <a:avLst/>
            <a:gdLst>
              <a:gd name="T0" fmla="*/ 0 w 2842"/>
              <a:gd name="T1" fmla="*/ 1096 h 1096"/>
              <a:gd name="T2" fmla="*/ 2841 w 2842"/>
              <a:gd name="T3" fmla="*/ 0 h 1096"/>
              <a:gd name="T4" fmla="*/ 2842 w 2842"/>
              <a:gd name="T5" fmla="*/ 0 h 1096"/>
              <a:gd name="T6" fmla="*/ 0 60000 65536"/>
              <a:gd name="T7" fmla="*/ 0 60000 65536"/>
              <a:gd name="T8" fmla="*/ 0 60000 65536"/>
              <a:gd name="T9" fmla="*/ 0 w 2842"/>
              <a:gd name="T10" fmla="*/ 0 h 1096"/>
              <a:gd name="T11" fmla="*/ 2842 w 2842"/>
              <a:gd name="T12" fmla="*/ 1096 h 10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42" h="1096">
                <a:moveTo>
                  <a:pt x="0" y="1096"/>
                </a:moveTo>
                <a:lnTo>
                  <a:pt x="2841" y="0"/>
                </a:lnTo>
                <a:lnTo>
                  <a:pt x="2842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2" name="Freeform 204"/>
          <p:cNvSpPr>
            <a:spLocks/>
          </p:cNvSpPr>
          <p:nvPr/>
        </p:nvSpPr>
        <p:spPr bwMode="auto">
          <a:xfrm>
            <a:off x="3605213" y="1077913"/>
            <a:ext cx="277812" cy="42862"/>
          </a:xfrm>
          <a:custGeom>
            <a:avLst/>
            <a:gdLst>
              <a:gd name="T0" fmla="*/ 0 w 1579"/>
              <a:gd name="T1" fmla="*/ 0 h 240"/>
              <a:gd name="T2" fmla="*/ 1577 w 1579"/>
              <a:gd name="T3" fmla="*/ 240 h 240"/>
              <a:gd name="T4" fmla="*/ 1579 w 1579"/>
              <a:gd name="T5" fmla="*/ 240 h 240"/>
              <a:gd name="T6" fmla="*/ 0 60000 65536"/>
              <a:gd name="T7" fmla="*/ 0 60000 65536"/>
              <a:gd name="T8" fmla="*/ 0 60000 65536"/>
              <a:gd name="T9" fmla="*/ 0 w 1579"/>
              <a:gd name="T10" fmla="*/ 0 h 240"/>
              <a:gd name="T11" fmla="*/ 1579 w 1579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9" h="240">
                <a:moveTo>
                  <a:pt x="0" y="0"/>
                </a:moveTo>
                <a:lnTo>
                  <a:pt x="1577" y="240"/>
                </a:lnTo>
                <a:lnTo>
                  <a:pt x="1579" y="24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" name="Freeform 205"/>
          <p:cNvSpPr>
            <a:spLocks/>
          </p:cNvSpPr>
          <p:nvPr/>
        </p:nvSpPr>
        <p:spPr bwMode="auto">
          <a:xfrm>
            <a:off x="3605213" y="1022350"/>
            <a:ext cx="65087" cy="55563"/>
          </a:xfrm>
          <a:custGeom>
            <a:avLst/>
            <a:gdLst>
              <a:gd name="T0" fmla="*/ 0 w 370"/>
              <a:gd name="T1" fmla="*/ 321 h 321"/>
              <a:gd name="T2" fmla="*/ 369 w 370"/>
              <a:gd name="T3" fmla="*/ 0 h 321"/>
              <a:gd name="T4" fmla="*/ 370 w 370"/>
              <a:gd name="T5" fmla="*/ 0 h 321"/>
              <a:gd name="T6" fmla="*/ 0 60000 65536"/>
              <a:gd name="T7" fmla="*/ 0 60000 65536"/>
              <a:gd name="T8" fmla="*/ 0 60000 65536"/>
              <a:gd name="T9" fmla="*/ 0 w 370"/>
              <a:gd name="T10" fmla="*/ 0 h 321"/>
              <a:gd name="T11" fmla="*/ 370 w 370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0" h="321">
                <a:moveTo>
                  <a:pt x="0" y="321"/>
                </a:moveTo>
                <a:lnTo>
                  <a:pt x="369" y="0"/>
                </a:lnTo>
                <a:lnTo>
                  <a:pt x="37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" name="Freeform 206"/>
          <p:cNvSpPr>
            <a:spLocks/>
          </p:cNvSpPr>
          <p:nvPr/>
        </p:nvSpPr>
        <p:spPr bwMode="auto">
          <a:xfrm>
            <a:off x="3336925" y="1077913"/>
            <a:ext cx="268288" cy="7937"/>
          </a:xfrm>
          <a:custGeom>
            <a:avLst/>
            <a:gdLst>
              <a:gd name="T0" fmla="*/ 0 w 1519"/>
              <a:gd name="T1" fmla="*/ 44 h 44"/>
              <a:gd name="T2" fmla="*/ 1518 w 1519"/>
              <a:gd name="T3" fmla="*/ 0 h 44"/>
              <a:gd name="T4" fmla="*/ 1519 w 1519"/>
              <a:gd name="T5" fmla="*/ 0 h 44"/>
              <a:gd name="T6" fmla="*/ 0 60000 65536"/>
              <a:gd name="T7" fmla="*/ 0 60000 65536"/>
              <a:gd name="T8" fmla="*/ 0 60000 65536"/>
              <a:gd name="T9" fmla="*/ 0 w 1519"/>
              <a:gd name="T10" fmla="*/ 0 h 44"/>
              <a:gd name="T11" fmla="*/ 1519 w 1519"/>
              <a:gd name="T12" fmla="*/ 44 h 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9" h="44">
                <a:moveTo>
                  <a:pt x="0" y="44"/>
                </a:moveTo>
                <a:lnTo>
                  <a:pt x="1518" y="0"/>
                </a:lnTo>
                <a:lnTo>
                  <a:pt x="1519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" name="Freeform 207"/>
          <p:cNvSpPr>
            <a:spLocks/>
          </p:cNvSpPr>
          <p:nvPr/>
        </p:nvSpPr>
        <p:spPr bwMode="auto">
          <a:xfrm>
            <a:off x="3336925" y="976313"/>
            <a:ext cx="128588" cy="109537"/>
          </a:xfrm>
          <a:custGeom>
            <a:avLst/>
            <a:gdLst>
              <a:gd name="T0" fmla="*/ 0 w 727"/>
              <a:gd name="T1" fmla="*/ 628 h 628"/>
              <a:gd name="T2" fmla="*/ 726 w 727"/>
              <a:gd name="T3" fmla="*/ 0 h 628"/>
              <a:gd name="T4" fmla="*/ 727 w 727"/>
              <a:gd name="T5" fmla="*/ 0 h 628"/>
              <a:gd name="T6" fmla="*/ 0 60000 65536"/>
              <a:gd name="T7" fmla="*/ 0 60000 65536"/>
              <a:gd name="T8" fmla="*/ 0 60000 65536"/>
              <a:gd name="T9" fmla="*/ 0 w 727"/>
              <a:gd name="T10" fmla="*/ 0 h 628"/>
              <a:gd name="T11" fmla="*/ 727 w 727"/>
              <a:gd name="T12" fmla="*/ 628 h 6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7" h="628">
                <a:moveTo>
                  <a:pt x="0" y="628"/>
                </a:moveTo>
                <a:lnTo>
                  <a:pt x="726" y="0"/>
                </a:lnTo>
                <a:lnTo>
                  <a:pt x="727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" name="Freeform 208"/>
          <p:cNvSpPr>
            <a:spLocks/>
          </p:cNvSpPr>
          <p:nvPr/>
        </p:nvSpPr>
        <p:spPr bwMode="auto">
          <a:xfrm>
            <a:off x="3090863" y="1085850"/>
            <a:ext cx="246062" cy="58738"/>
          </a:xfrm>
          <a:custGeom>
            <a:avLst/>
            <a:gdLst>
              <a:gd name="T0" fmla="*/ 0 w 1400"/>
              <a:gd name="T1" fmla="*/ 326 h 326"/>
              <a:gd name="T2" fmla="*/ 1399 w 1400"/>
              <a:gd name="T3" fmla="*/ 0 h 326"/>
              <a:gd name="T4" fmla="*/ 1400 w 1400"/>
              <a:gd name="T5" fmla="*/ 0 h 326"/>
              <a:gd name="T6" fmla="*/ 0 60000 65536"/>
              <a:gd name="T7" fmla="*/ 0 60000 65536"/>
              <a:gd name="T8" fmla="*/ 0 60000 65536"/>
              <a:gd name="T9" fmla="*/ 0 w 1400"/>
              <a:gd name="T10" fmla="*/ 0 h 326"/>
              <a:gd name="T11" fmla="*/ 1400 w 1400"/>
              <a:gd name="T12" fmla="*/ 326 h 3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00" h="326">
                <a:moveTo>
                  <a:pt x="0" y="326"/>
                </a:moveTo>
                <a:lnTo>
                  <a:pt x="1399" y="0"/>
                </a:lnTo>
                <a:lnTo>
                  <a:pt x="140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" name="Freeform 209"/>
          <p:cNvSpPr>
            <a:spLocks/>
          </p:cNvSpPr>
          <p:nvPr/>
        </p:nvSpPr>
        <p:spPr bwMode="auto">
          <a:xfrm>
            <a:off x="3090863" y="982663"/>
            <a:ext cx="185737" cy="161925"/>
          </a:xfrm>
          <a:custGeom>
            <a:avLst/>
            <a:gdLst>
              <a:gd name="T0" fmla="*/ 0 w 1056"/>
              <a:gd name="T1" fmla="*/ 911 h 911"/>
              <a:gd name="T2" fmla="*/ 1055 w 1056"/>
              <a:gd name="T3" fmla="*/ 0 h 911"/>
              <a:gd name="T4" fmla="*/ 1056 w 1056"/>
              <a:gd name="T5" fmla="*/ 0 h 911"/>
              <a:gd name="T6" fmla="*/ 0 60000 65536"/>
              <a:gd name="T7" fmla="*/ 0 60000 65536"/>
              <a:gd name="T8" fmla="*/ 0 60000 65536"/>
              <a:gd name="T9" fmla="*/ 0 w 1056"/>
              <a:gd name="T10" fmla="*/ 0 h 911"/>
              <a:gd name="T11" fmla="*/ 1056 w 1056"/>
              <a:gd name="T12" fmla="*/ 911 h 9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911">
                <a:moveTo>
                  <a:pt x="0" y="911"/>
                </a:moveTo>
                <a:lnTo>
                  <a:pt x="1055" y="0"/>
                </a:lnTo>
                <a:lnTo>
                  <a:pt x="1056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" name="Freeform 210"/>
          <p:cNvSpPr>
            <a:spLocks/>
          </p:cNvSpPr>
          <p:nvPr/>
        </p:nvSpPr>
        <p:spPr bwMode="auto">
          <a:xfrm>
            <a:off x="2873375" y="1144588"/>
            <a:ext cx="217488" cy="104775"/>
          </a:xfrm>
          <a:custGeom>
            <a:avLst/>
            <a:gdLst>
              <a:gd name="T0" fmla="*/ 0 w 1226"/>
              <a:gd name="T1" fmla="*/ 596 h 596"/>
              <a:gd name="T2" fmla="*/ 1225 w 1226"/>
              <a:gd name="T3" fmla="*/ 0 h 596"/>
              <a:gd name="T4" fmla="*/ 1226 w 1226"/>
              <a:gd name="T5" fmla="*/ 0 h 596"/>
              <a:gd name="T6" fmla="*/ 0 60000 65536"/>
              <a:gd name="T7" fmla="*/ 0 60000 65536"/>
              <a:gd name="T8" fmla="*/ 0 60000 65536"/>
              <a:gd name="T9" fmla="*/ 0 w 1226"/>
              <a:gd name="T10" fmla="*/ 0 h 596"/>
              <a:gd name="T11" fmla="*/ 1226 w 1226"/>
              <a:gd name="T12" fmla="*/ 596 h 5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6" h="596">
                <a:moveTo>
                  <a:pt x="0" y="596"/>
                </a:moveTo>
                <a:lnTo>
                  <a:pt x="1225" y="0"/>
                </a:lnTo>
                <a:lnTo>
                  <a:pt x="1226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" name="Freeform 211"/>
          <p:cNvSpPr>
            <a:spLocks/>
          </p:cNvSpPr>
          <p:nvPr/>
        </p:nvSpPr>
        <p:spPr bwMode="auto">
          <a:xfrm>
            <a:off x="2873375" y="1044575"/>
            <a:ext cx="238125" cy="204788"/>
          </a:xfrm>
          <a:custGeom>
            <a:avLst/>
            <a:gdLst>
              <a:gd name="T0" fmla="*/ 0 w 1343"/>
              <a:gd name="T1" fmla="*/ 1160 h 1160"/>
              <a:gd name="T2" fmla="*/ 1342 w 1343"/>
              <a:gd name="T3" fmla="*/ 0 h 1160"/>
              <a:gd name="T4" fmla="*/ 1343 w 1343"/>
              <a:gd name="T5" fmla="*/ 0 h 1160"/>
              <a:gd name="T6" fmla="*/ 0 60000 65536"/>
              <a:gd name="T7" fmla="*/ 0 60000 65536"/>
              <a:gd name="T8" fmla="*/ 0 60000 65536"/>
              <a:gd name="T9" fmla="*/ 0 w 1343"/>
              <a:gd name="T10" fmla="*/ 0 h 1160"/>
              <a:gd name="T11" fmla="*/ 1343 w 1343"/>
              <a:gd name="T12" fmla="*/ 1160 h 1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3" h="1160">
                <a:moveTo>
                  <a:pt x="0" y="1160"/>
                </a:moveTo>
                <a:lnTo>
                  <a:pt x="1342" y="0"/>
                </a:lnTo>
                <a:lnTo>
                  <a:pt x="1343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" name="Freeform 212"/>
          <p:cNvSpPr>
            <a:spLocks/>
          </p:cNvSpPr>
          <p:nvPr/>
        </p:nvSpPr>
        <p:spPr bwMode="auto">
          <a:xfrm>
            <a:off x="2697163" y="1249363"/>
            <a:ext cx="177800" cy="147637"/>
          </a:xfrm>
          <a:custGeom>
            <a:avLst/>
            <a:gdLst>
              <a:gd name="T0" fmla="*/ 0 w 1007"/>
              <a:gd name="T1" fmla="*/ 843 h 843"/>
              <a:gd name="T2" fmla="*/ 1006 w 1007"/>
              <a:gd name="T3" fmla="*/ 0 h 843"/>
              <a:gd name="T4" fmla="*/ 1007 w 1007"/>
              <a:gd name="T5" fmla="*/ 0 h 843"/>
              <a:gd name="T6" fmla="*/ 0 60000 65536"/>
              <a:gd name="T7" fmla="*/ 0 60000 65536"/>
              <a:gd name="T8" fmla="*/ 0 60000 65536"/>
              <a:gd name="T9" fmla="*/ 0 w 1007"/>
              <a:gd name="T10" fmla="*/ 0 h 843"/>
              <a:gd name="T11" fmla="*/ 1007 w 1007"/>
              <a:gd name="T12" fmla="*/ 843 h 8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7" h="843">
                <a:moveTo>
                  <a:pt x="0" y="843"/>
                </a:moveTo>
                <a:lnTo>
                  <a:pt x="1006" y="0"/>
                </a:lnTo>
                <a:lnTo>
                  <a:pt x="1007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" name="Freeform 213"/>
          <p:cNvSpPr>
            <a:spLocks/>
          </p:cNvSpPr>
          <p:nvPr/>
        </p:nvSpPr>
        <p:spPr bwMode="auto">
          <a:xfrm>
            <a:off x="2697163" y="1157288"/>
            <a:ext cx="277812" cy="239712"/>
          </a:xfrm>
          <a:custGeom>
            <a:avLst/>
            <a:gdLst>
              <a:gd name="T0" fmla="*/ 0 w 1579"/>
              <a:gd name="T1" fmla="*/ 1364 h 1364"/>
              <a:gd name="T2" fmla="*/ 1578 w 1579"/>
              <a:gd name="T3" fmla="*/ 0 h 1364"/>
              <a:gd name="T4" fmla="*/ 1579 w 1579"/>
              <a:gd name="T5" fmla="*/ 0 h 1364"/>
              <a:gd name="T6" fmla="*/ 0 60000 65536"/>
              <a:gd name="T7" fmla="*/ 0 60000 65536"/>
              <a:gd name="T8" fmla="*/ 0 60000 65536"/>
              <a:gd name="T9" fmla="*/ 0 w 1579"/>
              <a:gd name="T10" fmla="*/ 0 h 1364"/>
              <a:gd name="T11" fmla="*/ 1579 w 1579"/>
              <a:gd name="T12" fmla="*/ 1364 h 13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9" h="1364">
                <a:moveTo>
                  <a:pt x="0" y="1364"/>
                </a:moveTo>
                <a:lnTo>
                  <a:pt x="1578" y="0"/>
                </a:lnTo>
                <a:lnTo>
                  <a:pt x="1579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2" name="Freeform 214"/>
          <p:cNvSpPr>
            <a:spLocks/>
          </p:cNvSpPr>
          <p:nvPr/>
        </p:nvSpPr>
        <p:spPr bwMode="auto">
          <a:xfrm>
            <a:off x="2565400" y="1397000"/>
            <a:ext cx="131763" cy="187325"/>
          </a:xfrm>
          <a:custGeom>
            <a:avLst/>
            <a:gdLst>
              <a:gd name="T0" fmla="*/ 0 w 749"/>
              <a:gd name="T1" fmla="*/ 1058 h 1058"/>
              <a:gd name="T2" fmla="*/ 748 w 749"/>
              <a:gd name="T3" fmla="*/ 0 h 1058"/>
              <a:gd name="T4" fmla="*/ 749 w 749"/>
              <a:gd name="T5" fmla="*/ 0 h 1058"/>
              <a:gd name="T6" fmla="*/ 0 60000 65536"/>
              <a:gd name="T7" fmla="*/ 0 60000 65536"/>
              <a:gd name="T8" fmla="*/ 0 60000 65536"/>
              <a:gd name="T9" fmla="*/ 0 w 749"/>
              <a:gd name="T10" fmla="*/ 0 h 1058"/>
              <a:gd name="T11" fmla="*/ 749 w 749"/>
              <a:gd name="T12" fmla="*/ 1058 h 10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9" h="1058">
                <a:moveTo>
                  <a:pt x="0" y="1058"/>
                </a:moveTo>
                <a:lnTo>
                  <a:pt x="748" y="0"/>
                </a:lnTo>
                <a:lnTo>
                  <a:pt x="749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" name="Freeform 215"/>
          <p:cNvSpPr>
            <a:spLocks/>
          </p:cNvSpPr>
          <p:nvPr/>
        </p:nvSpPr>
        <p:spPr bwMode="auto">
          <a:xfrm>
            <a:off x="2565400" y="1317625"/>
            <a:ext cx="309563" cy="266700"/>
          </a:xfrm>
          <a:custGeom>
            <a:avLst/>
            <a:gdLst>
              <a:gd name="T0" fmla="*/ 0 w 1755"/>
              <a:gd name="T1" fmla="*/ 1516 h 1516"/>
              <a:gd name="T2" fmla="*/ 1754 w 1755"/>
              <a:gd name="T3" fmla="*/ 0 h 1516"/>
              <a:gd name="T4" fmla="*/ 1755 w 1755"/>
              <a:gd name="T5" fmla="*/ 0 h 1516"/>
              <a:gd name="T6" fmla="*/ 0 60000 65536"/>
              <a:gd name="T7" fmla="*/ 0 60000 65536"/>
              <a:gd name="T8" fmla="*/ 0 60000 65536"/>
              <a:gd name="T9" fmla="*/ 0 w 1755"/>
              <a:gd name="T10" fmla="*/ 0 h 1516"/>
              <a:gd name="T11" fmla="*/ 1755 w 1755"/>
              <a:gd name="T12" fmla="*/ 1516 h 15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55" h="1516">
                <a:moveTo>
                  <a:pt x="0" y="1516"/>
                </a:moveTo>
                <a:lnTo>
                  <a:pt x="1754" y="0"/>
                </a:lnTo>
                <a:lnTo>
                  <a:pt x="1755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4" name="Freeform 216"/>
          <p:cNvSpPr>
            <a:spLocks/>
          </p:cNvSpPr>
          <p:nvPr/>
        </p:nvSpPr>
        <p:spPr bwMode="auto">
          <a:xfrm>
            <a:off x="2482850" y="1584325"/>
            <a:ext cx="82550" cy="217488"/>
          </a:xfrm>
          <a:custGeom>
            <a:avLst/>
            <a:gdLst>
              <a:gd name="T0" fmla="*/ 0 w 461"/>
              <a:gd name="T1" fmla="*/ 1232 h 1232"/>
              <a:gd name="T2" fmla="*/ 460 w 461"/>
              <a:gd name="T3" fmla="*/ 0 h 1232"/>
              <a:gd name="T4" fmla="*/ 461 w 461"/>
              <a:gd name="T5" fmla="*/ 0 h 1232"/>
              <a:gd name="T6" fmla="*/ 0 60000 65536"/>
              <a:gd name="T7" fmla="*/ 0 60000 65536"/>
              <a:gd name="T8" fmla="*/ 0 60000 65536"/>
              <a:gd name="T9" fmla="*/ 0 w 461"/>
              <a:gd name="T10" fmla="*/ 0 h 1232"/>
              <a:gd name="T11" fmla="*/ 461 w 461"/>
              <a:gd name="T12" fmla="*/ 1232 h 12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1" h="1232">
                <a:moveTo>
                  <a:pt x="0" y="1232"/>
                </a:moveTo>
                <a:lnTo>
                  <a:pt x="460" y="0"/>
                </a:lnTo>
                <a:lnTo>
                  <a:pt x="46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5" name="Freeform 217"/>
          <p:cNvSpPr>
            <a:spLocks/>
          </p:cNvSpPr>
          <p:nvPr/>
        </p:nvSpPr>
        <p:spPr bwMode="auto">
          <a:xfrm>
            <a:off x="2482850" y="1517650"/>
            <a:ext cx="328613" cy="284163"/>
          </a:xfrm>
          <a:custGeom>
            <a:avLst/>
            <a:gdLst>
              <a:gd name="T0" fmla="*/ 0 w 1863"/>
              <a:gd name="T1" fmla="*/ 1609 h 1609"/>
              <a:gd name="T2" fmla="*/ 1862 w 1863"/>
              <a:gd name="T3" fmla="*/ 0 h 1609"/>
              <a:gd name="T4" fmla="*/ 1863 w 1863"/>
              <a:gd name="T5" fmla="*/ 0 h 1609"/>
              <a:gd name="T6" fmla="*/ 0 60000 65536"/>
              <a:gd name="T7" fmla="*/ 0 60000 65536"/>
              <a:gd name="T8" fmla="*/ 0 60000 65536"/>
              <a:gd name="T9" fmla="*/ 0 w 1863"/>
              <a:gd name="T10" fmla="*/ 0 h 1609"/>
              <a:gd name="T11" fmla="*/ 1863 w 1863"/>
              <a:gd name="T12" fmla="*/ 1609 h 16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3" h="1609">
                <a:moveTo>
                  <a:pt x="0" y="1609"/>
                </a:moveTo>
                <a:lnTo>
                  <a:pt x="1862" y="0"/>
                </a:lnTo>
                <a:lnTo>
                  <a:pt x="1863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6" name="Freeform 218"/>
          <p:cNvSpPr>
            <a:spLocks/>
          </p:cNvSpPr>
          <p:nvPr/>
        </p:nvSpPr>
        <p:spPr bwMode="auto">
          <a:xfrm>
            <a:off x="2455863" y="1801813"/>
            <a:ext cx="28575" cy="239712"/>
          </a:xfrm>
          <a:custGeom>
            <a:avLst/>
            <a:gdLst>
              <a:gd name="T0" fmla="*/ 0 w 157"/>
              <a:gd name="T1" fmla="*/ 1358 h 1358"/>
              <a:gd name="T2" fmla="*/ 156 w 157"/>
              <a:gd name="T3" fmla="*/ 0 h 1358"/>
              <a:gd name="T4" fmla="*/ 157 w 157"/>
              <a:gd name="T5" fmla="*/ 0 h 1358"/>
              <a:gd name="T6" fmla="*/ 0 60000 65536"/>
              <a:gd name="T7" fmla="*/ 0 60000 65536"/>
              <a:gd name="T8" fmla="*/ 0 60000 65536"/>
              <a:gd name="T9" fmla="*/ 0 w 157"/>
              <a:gd name="T10" fmla="*/ 0 h 1358"/>
              <a:gd name="T11" fmla="*/ 157 w 157"/>
              <a:gd name="T12" fmla="*/ 1358 h 13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358">
                <a:moveTo>
                  <a:pt x="0" y="1358"/>
                </a:moveTo>
                <a:lnTo>
                  <a:pt x="156" y="0"/>
                </a:lnTo>
                <a:lnTo>
                  <a:pt x="157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7" name="Freeform 219"/>
          <p:cNvSpPr>
            <a:spLocks/>
          </p:cNvSpPr>
          <p:nvPr/>
        </p:nvSpPr>
        <p:spPr bwMode="auto">
          <a:xfrm>
            <a:off x="2455863" y="1751013"/>
            <a:ext cx="334962" cy="290512"/>
          </a:xfrm>
          <a:custGeom>
            <a:avLst/>
            <a:gdLst>
              <a:gd name="T0" fmla="*/ 0 w 1899"/>
              <a:gd name="T1" fmla="*/ 1641 h 1641"/>
              <a:gd name="T2" fmla="*/ 1898 w 1899"/>
              <a:gd name="T3" fmla="*/ 0 h 1641"/>
              <a:gd name="T4" fmla="*/ 1899 w 1899"/>
              <a:gd name="T5" fmla="*/ 0 h 1641"/>
              <a:gd name="T6" fmla="*/ 0 60000 65536"/>
              <a:gd name="T7" fmla="*/ 0 60000 65536"/>
              <a:gd name="T8" fmla="*/ 0 60000 65536"/>
              <a:gd name="T9" fmla="*/ 0 w 1899"/>
              <a:gd name="T10" fmla="*/ 0 h 1641"/>
              <a:gd name="T11" fmla="*/ 1899 w 1899"/>
              <a:gd name="T12" fmla="*/ 1641 h 16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99" h="1641">
                <a:moveTo>
                  <a:pt x="0" y="1641"/>
                </a:moveTo>
                <a:lnTo>
                  <a:pt x="1898" y="0"/>
                </a:lnTo>
                <a:lnTo>
                  <a:pt x="1899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8" name="Freeform 220"/>
          <p:cNvSpPr>
            <a:spLocks/>
          </p:cNvSpPr>
          <p:nvPr/>
        </p:nvSpPr>
        <p:spPr bwMode="auto">
          <a:xfrm>
            <a:off x="3581400" y="1120775"/>
            <a:ext cx="301625" cy="23813"/>
          </a:xfrm>
          <a:custGeom>
            <a:avLst/>
            <a:gdLst>
              <a:gd name="T0" fmla="*/ 0 w 1710"/>
              <a:gd name="T1" fmla="*/ 137 h 137"/>
              <a:gd name="T2" fmla="*/ 1708 w 1710"/>
              <a:gd name="T3" fmla="*/ 0 h 137"/>
              <a:gd name="T4" fmla="*/ 1710 w 1710"/>
              <a:gd name="T5" fmla="*/ 0 h 137"/>
              <a:gd name="T6" fmla="*/ 0 60000 65536"/>
              <a:gd name="T7" fmla="*/ 0 60000 65536"/>
              <a:gd name="T8" fmla="*/ 0 60000 65536"/>
              <a:gd name="T9" fmla="*/ 0 w 1710"/>
              <a:gd name="T10" fmla="*/ 0 h 137"/>
              <a:gd name="T11" fmla="*/ 1710 w 1710"/>
              <a:gd name="T12" fmla="*/ 137 h 1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10" h="137">
                <a:moveTo>
                  <a:pt x="0" y="137"/>
                </a:moveTo>
                <a:lnTo>
                  <a:pt x="1708" y="0"/>
                </a:lnTo>
                <a:lnTo>
                  <a:pt x="171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9" name="Freeform 221"/>
          <p:cNvSpPr>
            <a:spLocks/>
          </p:cNvSpPr>
          <p:nvPr/>
        </p:nvSpPr>
        <p:spPr bwMode="auto">
          <a:xfrm>
            <a:off x="3581400" y="1077913"/>
            <a:ext cx="23813" cy="66675"/>
          </a:xfrm>
          <a:custGeom>
            <a:avLst/>
            <a:gdLst>
              <a:gd name="T0" fmla="*/ 0 w 132"/>
              <a:gd name="T1" fmla="*/ 377 h 377"/>
              <a:gd name="T2" fmla="*/ 131 w 132"/>
              <a:gd name="T3" fmla="*/ 0 h 377"/>
              <a:gd name="T4" fmla="*/ 132 w 132"/>
              <a:gd name="T5" fmla="*/ 0 h 377"/>
              <a:gd name="T6" fmla="*/ 0 60000 65536"/>
              <a:gd name="T7" fmla="*/ 0 60000 65536"/>
              <a:gd name="T8" fmla="*/ 0 60000 65536"/>
              <a:gd name="T9" fmla="*/ 0 w 132"/>
              <a:gd name="T10" fmla="*/ 0 h 377"/>
              <a:gd name="T11" fmla="*/ 132 w 132"/>
              <a:gd name="T12" fmla="*/ 377 h 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" h="377">
                <a:moveTo>
                  <a:pt x="0" y="377"/>
                </a:moveTo>
                <a:lnTo>
                  <a:pt x="131" y="0"/>
                </a:lnTo>
                <a:lnTo>
                  <a:pt x="132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0" name="Freeform 222"/>
          <p:cNvSpPr>
            <a:spLocks/>
          </p:cNvSpPr>
          <p:nvPr/>
        </p:nvSpPr>
        <p:spPr bwMode="auto">
          <a:xfrm>
            <a:off x="3292475" y="1144588"/>
            <a:ext cx="288925" cy="73025"/>
          </a:xfrm>
          <a:custGeom>
            <a:avLst/>
            <a:gdLst>
              <a:gd name="T0" fmla="*/ 0 w 1643"/>
              <a:gd name="T1" fmla="*/ 407 h 407"/>
              <a:gd name="T2" fmla="*/ 1642 w 1643"/>
              <a:gd name="T3" fmla="*/ 0 h 407"/>
              <a:gd name="T4" fmla="*/ 1643 w 1643"/>
              <a:gd name="T5" fmla="*/ 0 h 407"/>
              <a:gd name="T6" fmla="*/ 0 60000 65536"/>
              <a:gd name="T7" fmla="*/ 0 60000 65536"/>
              <a:gd name="T8" fmla="*/ 0 60000 65536"/>
              <a:gd name="T9" fmla="*/ 0 w 1643"/>
              <a:gd name="T10" fmla="*/ 0 h 407"/>
              <a:gd name="T11" fmla="*/ 1643 w 1643"/>
              <a:gd name="T12" fmla="*/ 407 h 4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3" h="407">
                <a:moveTo>
                  <a:pt x="0" y="407"/>
                </a:moveTo>
                <a:lnTo>
                  <a:pt x="1642" y="0"/>
                </a:lnTo>
                <a:lnTo>
                  <a:pt x="1643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1" name="Freeform 223"/>
          <p:cNvSpPr>
            <a:spLocks/>
          </p:cNvSpPr>
          <p:nvPr/>
        </p:nvSpPr>
        <p:spPr bwMode="auto">
          <a:xfrm>
            <a:off x="3292475" y="1085850"/>
            <a:ext cx="44450" cy="131763"/>
          </a:xfrm>
          <a:custGeom>
            <a:avLst/>
            <a:gdLst>
              <a:gd name="T0" fmla="*/ 0 w 256"/>
              <a:gd name="T1" fmla="*/ 740 h 740"/>
              <a:gd name="T2" fmla="*/ 255 w 256"/>
              <a:gd name="T3" fmla="*/ 0 h 740"/>
              <a:gd name="T4" fmla="*/ 256 w 256"/>
              <a:gd name="T5" fmla="*/ 0 h 740"/>
              <a:gd name="T6" fmla="*/ 0 60000 65536"/>
              <a:gd name="T7" fmla="*/ 0 60000 65536"/>
              <a:gd name="T8" fmla="*/ 0 60000 65536"/>
              <a:gd name="T9" fmla="*/ 0 w 256"/>
              <a:gd name="T10" fmla="*/ 0 h 740"/>
              <a:gd name="T11" fmla="*/ 256 w 256"/>
              <a:gd name="T12" fmla="*/ 740 h 7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6" h="740">
                <a:moveTo>
                  <a:pt x="0" y="740"/>
                </a:moveTo>
                <a:lnTo>
                  <a:pt x="255" y="0"/>
                </a:lnTo>
                <a:lnTo>
                  <a:pt x="256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2" name="Freeform 224"/>
          <p:cNvSpPr>
            <a:spLocks/>
          </p:cNvSpPr>
          <p:nvPr/>
        </p:nvSpPr>
        <p:spPr bwMode="auto">
          <a:xfrm>
            <a:off x="3024188" y="1217613"/>
            <a:ext cx="268287" cy="115887"/>
          </a:xfrm>
          <a:custGeom>
            <a:avLst/>
            <a:gdLst>
              <a:gd name="T0" fmla="*/ 0 w 1515"/>
              <a:gd name="T1" fmla="*/ 661 h 661"/>
              <a:gd name="T2" fmla="*/ 1514 w 1515"/>
              <a:gd name="T3" fmla="*/ 0 h 661"/>
              <a:gd name="T4" fmla="*/ 1515 w 1515"/>
              <a:gd name="T5" fmla="*/ 0 h 661"/>
              <a:gd name="T6" fmla="*/ 0 60000 65536"/>
              <a:gd name="T7" fmla="*/ 0 60000 65536"/>
              <a:gd name="T8" fmla="*/ 0 60000 65536"/>
              <a:gd name="T9" fmla="*/ 0 w 1515"/>
              <a:gd name="T10" fmla="*/ 0 h 661"/>
              <a:gd name="T11" fmla="*/ 1515 w 1515"/>
              <a:gd name="T12" fmla="*/ 661 h 6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5" h="661">
                <a:moveTo>
                  <a:pt x="0" y="661"/>
                </a:moveTo>
                <a:lnTo>
                  <a:pt x="1514" y="0"/>
                </a:lnTo>
                <a:lnTo>
                  <a:pt x="1515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3" name="Freeform 225"/>
          <p:cNvSpPr>
            <a:spLocks/>
          </p:cNvSpPr>
          <p:nvPr/>
        </p:nvSpPr>
        <p:spPr bwMode="auto">
          <a:xfrm>
            <a:off x="3024188" y="1144588"/>
            <a:ext cx="66675" cy="188912"/>
          </a:xfrm>
          <a:custGeom>
            <a:avLst/>
            <a:gdLst>
              <a:gd name="T0" fmla="*/ 0 w 371"/>
              <a:gd name="T1" fmla="*/ 1075 h 1075"/>
              <a:gd name="T2" fmla="*/ 370 w 371"/>
              <a:gd name="T3" fmla="*/ 0 h 1075"/>
              <a:gd name="T4" fmla="*/ 371 w 371"/>
              <a:gd name="T5" fmla="*/ 0 h 1075"/>
              <a:gd name="T6" fmla="*/ 0 60000 65536"/>
              <a:gd name="T7" fmla="*/ 0 60000 65536"/>
              <a:gd name="T8" fmla="*/ 0 60000 65536"/>
              <a:gd name="T9" fmla="*/ 0 w 371"/>
              <a:gd name="T10" fmla="*/ 0 h 1075"/>
              <a:gd name="T11" fmla="*/ 371 w 371"/>
              <a:gd name="T12" fmla="*/ 1075 h 10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1" h="1075">
                <a:moveTo>
                  <a:pt x="0" y="1075"/>
                </a:moveTo>
                <a:lnTo>
                  <a:pt x="370" y="0"/>
                </a:lnTo>
                <a:lnTo>
                  <a:pt x="37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4" name="Freeform 226"/>
          <p:cNvSpPr>
            <a:spLocks/>
          </p:cNvSpPr>
          <p:nvPr/>
        </p:nvSpPr>
        <p:spPr bwMode="auto">
          <a:xfrm>
            <a:off x="2790825" y="1333500"/>
            <a:ext cx="234950" cy="157163"/>
          </a:xfrm>
          <a:custGeom>
            <a:avLst/>
            <a:gdLst>
              <a:gd name="T0" fmla="*/ 0 w 1328"/>
              <a:gd name="T1" fmla="*/ 890 h 890"/>
              <a:gd name="T2" fmla="*/ 1327 w 1328"/>
              <a:gd name="T3" fmla="*/ 0 h 890"/>
              <a:gd name="T4" fmla="*/ 1328 w 1328"/>
              <a:gd name="T5" fmla="*/ 0 h 890"/>
              <a:gd name="T6" fmla="*/ 0 60000 65536"/>
              <a:gd name="T7" fmla="*/ 0 60000 65536"/>
              <a:gd name="T8" fmla="*/ 0 60000 65536"/>
              <a:gd name="T9" fmla="*/ 0 w 1328"/>
              <a:gd name="T10" fmla="*/ 0 h 890"/>
              <a:gd name="T11" fmla="*/ 1328 w 1328"/>
              <a:gd name="T12" fmla="*/ 890 h 8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28" h="890">
                <a:moveTo>
                  <a:pt x="0" y="890"/>
                </a:moveTo>
                <a:lnTo>
                  <a:pt x="1327" y="0"/>
                </a:lnTo>
                <a:lnTo>
                  <a:pt x="1328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5" name="Freeform 227"/>
          <p:cNvSpPr>
            <a:spLocks/>
          </p:cNvSpPr>
          <p:nvPr/>
        </p:nvSpPr>
        <p:spPr bwMode="auto">
          <a:xfrm>
            <a:off x="2790825" y="1249363"/>
            <a:ext cx="84138" cy="241300"/>
          </a:xfrm>
          <a:custGeom>
            <a:avLst/>
            <a:gdLst>
              <a:gd name="T0" fmla="*/ 0 w 473"/>
              <a:gd name="T1" fmla="*/ 1369 h 1369"/>
              <a:gd name="T2" fmla="*/ 472 w 473"/>
              <a:gd name="T3" fmla="*/ 0 h 1369"/>
              <a:gd name="T4" fmla="*/ 473 w 473"/>
              <a:gd name="T5" fmla="*/ 0 h 1369"/>
              <a:gd name="T6" fmla="*/ 0 60000 65536"/>
              <a:gd name="T7" fmla="*/ 0 60000 65536"/>
              <a:gd name="T8" fmla="*/ 0 60000 65536"/>
              <a:gd name="T9" fmla="*/ 0 w 473"/>
              <a:gd name="T10" fmla="*/ 0 h 1369"/>
              <a:gd name="T11" fmla="*/ 473 w 473"/>
              <a:gd name="T12" fmla="*/ 1369 h 13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3" h="1369">
                <a:moveTo>
                  <a:pt x="0" y="1369"/>
                </a:moveTo>
                <a:lnTo>
                  <a:pt x="472" y="0"/>
                </a:lnTo>
                <a:lnTo>
                  <a:pt x="473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6" name="Freeform 228"/>
          <p:cNvSpPr>
            <a:spLocks/>
          </p:cNvSpPr>
          <p:nvPr/>
        </p:nvSpPr>
        <p:spPr bwMode="auto">
          <a:xfrm>
            <a:off x="2598738" y="1490663"/>
            <a:ext cx="192087" cy="190500"/>
          </a:xfrm>
          <a:custGeom>
            <a:avLst/>
            <a:gdLst>
              <a:gd name="T0" fmla="*/ 0 w 1090"/>
              <a:gd name="T1" fmla="*/ 1083 h 1083"/>
              <a:gd name="T2" fmla="*/ 1089 w 1090"/>
              <a:gd name="T3" fmla="*/ 0 h 1083"/>
              <a:gd name="T4" fmla="*/ 1090 w 1090"/>
              <a:gd name="T5" fmla="*/ 0 h 1083"/>
              <a:gd name="T6" fmla="*/ 0 60000 65536"/>
              <a:gd name="T7" fmla="*/ 0 60000 65536"/>
              <a:gd name="T8" fmla="*/ 0 60000 65536"/>
              <a:gd name="T9" fmla="*/ 0 w 1090"/>
              <a:gd name="T10" fmla="*/ 0 h 1083"/>
              <a:gd name="T11" fmla="*/ 1090 w 1090"/>
              <a:gd name="T12" fmla="*/ 1083 h 10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0" h="1083">
                <a:moveTo>
                  <a:pt x="0" y="1083"/>
                </a:moveTo>
                <a:lnTo>
                  <a:pt x="1089" y="0"/>
                </a:lnTo>
                <a:lnTo>
                  <a:pt x="109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7" name="Freeform 229"/>
          <p:cNvSpPr>
            <a:spLocks/>
          </p:cNvSpPr>
          <p:nvPr/>
        </p:nvSpPr>
        <p:spPr bwMode="auto">
          <a:xfrm>
            <a:off x="2598738" y="1397000"/>
            <a:ext cx="98425" cy="284163"/>
          </a:xfrm>
          <a:custGeom>
            <a:avLst/>
            <a:gdLst>
              <a:gd name="T0" fmla="*/ 0 w 556"/>
              <a:gd name="T1" fmla="*/ 1609 h 1609"/>
              <a:gd name="T2" fmla="*/ 555 w 556"/>
              <a:gd name="T3" fmla="*/ 0 h 1609"/>
              <a:gd name="T4" fmla="*/ 556 w 556"/>
              <a:gd name="T5" fmla="*/ 0 h 1609"/>
              <a:gd name="T6" fmla="*/ 0 60000 65536"/>
              <a:gd name="T7" fmla="*/ 0 60000 65536"/>
              <a:gd name="T8" fmla="*/ 0 60000 65536"/>
              <a:gd name="T9" fmla="*/ 0 w 556"/>
              <a:gd name="T10" fmla="*/ 0 h 1609"/>
              <a:gd name="T11" fmla="*/ 556 w 556"/>
              <a:gd name="T12" fmla="*/ 1609 h 16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6" h="1609">
                <a:moveTo>
                  <a:pt x="0" y="1609"/>
                </a:moveTo>
                <a:lnTo>
                  <a:pt x="555" y="0"/>
                </a:lnTo>
                <a:lnTo>
                  <a:pt x="556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8" name="Freeform 230"/>
          <p:cNvSpPr>
            <a:spLocks/>
          </p:cNvSpPr>
          <p:nvPr/>
        </p:nvSpPr>
        <p:spPr bwMode="auto">
          <a:xfrm>
            <a:off x="2455863" y="1681163"/>
            <a:ext cx="142875" cy="219075"/>
          </a:xfrm>
          <a:custGeom>
            <a:avLst/>
            <a:gdLst>
              <a:gd name="T0" fmla="*/ 0 w 810"/>
              <a:gd name="T1" fmla="*/ 1237 h 1237"/>
              <a:gd name="T2" fmla="*/ 809 w 810"/>
              <a:gd name="T3" fmla="*/ 0 h 1237"/>
              <a:gd name="T4" fmla="*/ 810 w 810"/>
              <a:gd name="T5" fmla="*/ 0 h 1237"/>
              <a:gd name="T6" fmla="*/ 0 60000 65536"/>
              <a:gd name="T7" fmla="*/ 0 60000 65536"/>
              <a:gd name="T8" fmla="*/ 0 60000 65536"/>
              <a:gd name="T9" fmla="*/ 0 w 810"/>
              <a:gd name="T10" fmla="*/ 0 h 1237"/>
              <a:gd name="T11" fmla="*/ 810 w 810"/>
              <a:gd name="T12" fmla="*/ 1237 h 12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0" h="1237">
                <a:moveTo>
                  <a:pt x="0" y="1237"/>
                </a:moveTo>
                <a:lnTo>
                  <a:pt x="809" y="0"/>
                </a:lnTo>
                <a:lnTo>
                  <a:pt x="81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9" name="Freeform 231"/>
          <p:cNvSpPr>
            <a:spLocks/>
          </p:cNvSpPr>
          <p:nvPr/>
        </p:nvSpPr>
        <p:spPr bwMode="auto">
          <a:xfrm>
            <a:off x="2455863" y="1584325"/>
            <a:ext cx="109537" cy="315913"/>
          </a:xfrm>
          <a:custGeom>
            <a:avLst/>
            <a:gdLst>
              <a:gd name="T0" fmla="*/ 0 w 617"/>
              <a:gd name="T1" fmla="*/ 1788 h 1788"/>
              <a:gd name="T2" fmla="*/ 616 w 617"/>
              <a:gd name="T3" fmla="*/ 0 h 1788"/>
              <a:gd name="T4" fmla="*/ 617 w 617"/>
              <a:gd name="T5" fmla="*/ 0 h 1788"/>
              <a:gd name="T6" fmla="*/ 0 60000 65536"/>
              <a:gd name="T7" fmla="*/ 0 60000 65536"/>
              <a:gd name="T8" fmla="*/ 0 60000 65536"/>
              <a:gd name="T9" fmla="*/ 0 w 617"/>
              <a:gd name="T10" fmla="*/ 0 h 1788"/>
              <a:gd name="T11" fmla="*/ 617 w 617"/>
              <a:gd name="T12" fmla="*/ 1788 h 17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7" h="1788">
                <a:moveTo>
                  <a:pt x="0" y="1788"/>
                </a:moveTo>
                <a:lnTo>
                  <a:pt x="616" y="0"/>
                </a:lnTo>
                <a:lnTo>
                  <a:pt x="617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0" name="Freeform 232"/>
          <p:cNvSpPr>
            <a:spLocks/>
          </p:cNvSpPr>
          <p:nvPr/>
        </p:nvSpPr>
        <p:spPr bwMode="auto">
          <a:xfrm>
            <a:off x="2368550" y="1900238"/>
            <a:ext cx="87313" cy="236537"/>
          </a:xfrm>
          <a:custGeom>
            <a:avLst/>
            <a:gdLst>
              <a:gd name="T0" fmla="*/ 0 w 499"/>
              <a:gd name="T1" fmla="*/ 1341 h 1341"/>
              <a:gd name="T2" fmla="*/ 498 w 499"/>
              <a:gd name="T3" fmla="*/ 0 h 1341"/>
              <a:gd name="T4" fmla="*/ 499 w 499"/>
              <a:gd name="T5" fmla="*/ 0 h 1341"/>
              <a:gd name="T6" fmla="*/ 0 60000 65536"/>
              <a:gd name="T7" fmla="*/ 0 60000 65536"/>
              <a:gd name="T8" fmla="*/ 0 60000 65536"/>
              <a:gd name="T9" fmla="*/ 0 w 499"/>
              <a:gd name="T10" fmla="*/ 0 h 1341"/>
              <a:gd name="T11" fmla="*/ 499 w 499"/>
              <a:gd name="T12" fmla="*/ 1341 h 13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1341">
                <a:moveTo>
                  <a:pt x="0" y="1341"/>
                </a:moveTo>
                <a:lnTo>
                  <a:pt x="498" y="0"/>
                </a:lnTo>
                <a:lnTo>
                  <a:pt x="499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1" name="Freeform 233"/>
          <p:cNvSpPr>
            <a:spLocks/>
          </p:cNvSpPr>
          <p:nvPr/>
        </p:nvSpPr>
        <p:spPr bwMode="auto">
          <a:xfrm>
            <a:off x="2368550" y="1801813"/>
            <a:ext cx="115888" cy="334962"/>
          </a:xfrm>
          <a:custGeom>
            <a:avLst/>
            <a:gdLst>
              <a:gd name="T0" fmla="*/ 0 w 655"/>
              <a:gd name="T1" fmla="*/ 1897 h 1897"/>
              <a:gd name="T2" fmla="*/ 654 w 655"/>
              <a:gd name="T3" fmla="*/ 0 h 1897"/>
              <a:gd name="T4" fmla="*/ 655 w 655"/>
              <a:gd name="T5" fmla="*/ 0 h 1897"/>
              <a:gd name="T6" fmla="*/ 0 60000 65536"/>
              <a:gd name="T7" fmla="*/ 0 60000 65536"/>
              <a:gd name="T8" fmla="*/ 0 60000 65536"/>
              <a:gd name="T9" fmla="*/ 0 w 655"/>
              <a:gd name="T10" fmla="*/ 0 h 1897"/>
              <a:gd name="T11" fmla="*/ 655 w 655"/>
              <a:gd name="T12" fmla="*/ 1897 h 18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5" h="1897">
                <a:moveTo>
                  <a:pt x="0" y="1897"/>
                </a:moveTo>
                <a:lnTo>
                  <a:pt x="654" y="0"/>
                </a:lnTo>
                <a:lnTo>
                  <a:pt x="655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2" name="Freeform 234"/>
          <p:cNvSpPr>
            <a:spLocks/>
          </p:cNvSpPr>
          <p:nvPr/>
        </p:nvSpPr>
        <p:spPr bwMode="auto">
          <a:xfrm>
            <a:off x="2338388" y="2136775"/>
            <a:ext cx="30162" cy="246063"/>
          </a:xfrm>
          <a:custGeom>
            <a:avLst/>
            <a:gdLst>
              <a:gd name="T0" fmla="*/ 0 w 170"/>
              <a:gd name="T1" fmla="*/ 1396 h 1396"/>
              <a:gd name="T2" fmla="*/ 168 w 170"/>
              <a:gd name="T3" fmla="*/ 0 h 1396"/>
              <a:gd name="T4" fmla="*/ 170 w 170"/>
              <a:gd name="T5" fmla="*/ 0 h 1396"/>
              <a:gd name="T6" fmla="*/ 0 60000 65536"/>
              <a:gd name="T7" fmla="*/ 0 60000 65536"/>
              <a:gd name="T8" fmla="*/ 0 60000 65536"/>
              <a:gd name="T9" fmla="*/ 0 w 170"/>
              <a:gd name="T10" fmla="*/ 0 h 1396"/>
              <a:gd name="T11" fmla="*/ 170 w 170"/>
              <a:gd name="T12" fmla="*/ 1396 h 13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" h="1396">
                <a:moveTo>
                  <a:pt x="0" y="1396"/>
                </a:moveTo>
                <a:lnTo>
                  <a:pt x="168" y="0"/>
                </a:lnTo>
                <a:lnTo>
                  <a:pt x="17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3" name="Freeform 235"/>
          <p:cNvSpPr>
            <a:spLocks/>
          </p:cNvSpPr>
          <p:nvPr/>
        </p:nvSpPr>
        <p:spPr bwMode="auto">
          <a:xfrm>
            <a:off x="2338388" y="2041525"/>
            <a:ext cx="117475" cy="341313"/>
          </a:xfrm>
          <a:custGeom>
            <a:avLst/>
            <a:gdLst>
              <a:gd name="T0" fmla="*/ 0 w 667"/>
              <a:gd name="T1" fmla="*/ 1935 h 1935"/>
              <a:gd name="T2" fmla="*/ 666 w 667"/>
              <a:gd name="T3" fmla="*/ 0 h 1935"/>
              <a:gd name="T4" fmla="*/ 667 w 667"/>
              <a:gd name="T5" fmla="*/ 0 h 1935"/>
              <a:gd name="T6" fmla="*/ 0 60000 65536"/>
              <a:gd name="T7" fmla="*/ 0 60000 65536"/>
              <a:gd name="T8" fmla="*/ 0 60000 65536"/>
              <a:gd name="T9" fmla="*/ 0 w 667"/>
              <a:gd name="T10" fmla="*/ 0 h 1935"/>
              <a:gd name="T11" fmla="*/ 667 w 667"/>
              <a:gd name="T12" fmla="*/ 1935 h 19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7" h="1935">
                <a:moveTo>
                  <a:pt x="0" y="1935"/>
                </a:moveTo>
                <a:lnTo>
                  <a:pt x="666" y="0"/>
                </a:lnTo>
                <a:lnTo>
                  <a:pt x="667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4" name="Freeform 236"/>
          <p:cNvSpPr>
            <a:spLocks/>
          </p:cNvSpPr>
          <p:nvPr/>
        </p:nvSpPr>
        <p:spPr bwMode="auto">
          <a:xfrm>
            <a:off x="3605213" y="1120775"/>
            <a:ext cx="277812" cy="90488"/>
          </a:xfrm>
          <a:custGeom>
            <a:avLst/>
            <a:gdLst>
              <a:gd name="T0" fmla="*/ 0 w 1579"/>
              <a:gd name="T1" fmla="*/ 514 h 514"/>
              <a:gd name="T2" fmla="*/ 1577 w 1579"/>
              <a:gd name="T3" fmla="*/ 0 h 514"/>
              <a:gd name="T4" fmla="*/ 1579 w 1579"/>
              <a:gd name="T5" fmla="*/ 0 h 514"/>
              <a:gd name="T6" fmla="*/ 0 60000 65536"/>
              <a:gd name="T7" fmla="*/ 0 60000 65536"/>
              <a:gd name="T8" fmla="*/ 0 60000 65536"/>
              <a:gd name="T9" fmla="*/ 0 w 1579"/>
              <a:gd name="T10" fmla="*/ 0 h 514"/>
              <a:gd name="T11" fmla="*/ 1579 w 1579"/>
              <a:gd name="T12" fmla="*/ 514 h 5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9" h="514">
                <a:moveTo>
                  <a:pt x="0" y="514"/>
                </a:moveTo>
                <a:lnTo>
                  <a:pt x="1577" y="0"/>
                </a:lnTo>
                <a:lnTo>
                  <a:pt x="1579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5" name="Freeform 237"/>
          <p:cNvSpPr>
            <a:spLocks/>
          </p:cNvSpPr>
          <p:nvPr/>
        </p:nvSpPr>
        <p:spPr bwMode="auto">
          <a:xfrm>
            <a:off x="3581400" y="1144588"/>
            <a:ext cx="23813" cy="66675"/>
          </a:xfrm>
          <a:custGeom>
            <a:avLst/>
            <a:gdLst>
              <a:gd name="T0" fmla="*/ 131 w 131"/>
              <a:gd name="T1" fmla="*/ 377 h 377"/>
              <a:gd name="T2" fmla="*/ 0 w 131"/>
              <a:gd name="T3" fmla="*/ 0 h 377"/>
              <a:gd name="T4" fmla="*/ 1 w 131"/>
              <a:gd name="T5" fmla="*/ 0 h 377"/>
              <a:gd name="T6" fmla="*/ 0 60000 65536"/>
              <a:gd name="T7" fmla="*/ 0 60000 65536"/>
              <a:gd name="T8" fmla="*/ 0 60000 65536"/>
              <a:gd name="T9" fmla="*/ 0 w 131"/>
              <a:gd name="T10" fmla="*/ 0 h 377"/>
              <a:gd name="T11" fmla="*/ 131 w 131"/>
              <a:gd name="T12" fmla="*/ 377 h 3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1" h="377">
                <a:moveTo>
                  <a:pt x="131" y="377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6" name="Freeform 238"/>
          <p:cNvSpPr>
            <a:spLocks/>
          </p:cNvSpPr>
          <p:nvPr/>
        </p:nvSpPr>
        <p:spPr bwMode="auto">
          <a:xfrm>
            <a:off x="3336925" y="1211263"/>
            <a:ext cx="268288" cy="136525"/>
          </a:xfrm>
          <a:custGeom>
            <a:avLst/>
            <a:gdLst>
              <a:gd name="T0" fmla="*/ 0 w 1519"/>
              <a:gd name="T1" fmla="*/ 771 h 771"/>
              <a:gd name="T2" fmla="*/ 1518 w 1519"/>
              <a:gd name="T3" fmla="*/ 0 h 771"/>
              <a:gd name="T4" fmla="*/ 1519 w 1519"/>
              <a:gd name="T5" fmla="*/ 0 h 771"/>
              <a:gd name="T6" fmla="*/ 0 60000 65536"/>
              <a:gd name="T7" fmla="*/ 0 60000 65536"/>
              <a:gd name="T8" fmla="*/ 0 60000 65536"/>
              <a:gd name="T9" fmla="*/ 0 w 1519"/>
              <a:gd name="T10" fmla="*/ 0 h 771"/>
              <a:gd name="T11" fmla="*/ 1519 w 1519"/>
              <a:gd name="T12" fmla="*/ 771 h 7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9" h="771">
                <a:moveTo>
                  <a:pt x="0" y="771"/>
                </a:moveTo>
                <a:lnTo>
                  <a:pt x="1518" y="0"/>
                </a:lnTo>
                <a:lnTo>
                  <a:pt x="1519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7" name="Freeform 239"/>
          <p:cNvSpPr>
            <a:spLocks/>
          </p:cNvSpPr>
          <p:nvPr/>
        </p:nvSpPr>
        <p:spPr bwMode="auto">
          <a:xfrm>
            <a:off x="3292475" y="1217613"/>
            <a:ext cx="44450" cy="130175"/>
          </a:xfrm>
          <a:custGeom>
            <a:avLst/>
            <a:gdLst>
              <a:gd name="T0" fmla="*/ 255 w 255"/>
              <a:gd name="T1" fmla="*/ 741 h 741"/>
              <a:gd name="T2" fmla="*/ 0 w 255"/>
              <a:gd name="T3" fmla="*/ 0 h 741"/>
              <a:gd name="T4" fmla="*/ 1 w 255"/>
              <a:gd name="T5" fmla="*/ 0 h 741"/>
              <a:gd name="T6" fmla="*/ 0 60000 65536"/>
              <a:gd name="T7" fmla="*/ 0 60000 65536"/>
              <a:gd name="T8" fmla="*/ 0 60000 65536"/>
              <a:gd name="T9" fmla="*/ 0 w 255"/>
              <a:gd name="T10" fmla="*/ 0 h 741"/>
              <a:gd name="T11" fmla="*/ 255 w 255"/>
              <a:gd name="T12" fmla="*/ 741 h 7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" h="741">
                <a:moveTo>
                  <a:pt x="255" y="741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8" name="Freeform 240"/>
          <p:cNvSpPr>
            <a:spLocks/>
          </p:cNvSpPr>
          <p:nvPr/>
        </p:nvSpPr>
        <p:spPr bwMode="auto">
          <a:xfrm>
            <a:off x="3090863" y="1347788"/>
            <a:ext cx="246062" cy="174625"/>
          </a:xfrm>
          <a:custGeom>
            <a:avLst/>
            <a:gdLst>
              <a:gd name="T0" fmla="*/ 0 w 1400"/>
              <a:gd name="T1" fmla="*/ 995 h 995"/>
              <a:gd name="T2" fmla="*/ 1399 w 1400"/>
              <a:gd name="T3" fmla="*/ 0 h 995"/>
              <a:gd name="T4" fmla="*/ 1400 w 1400"/>
              <a:gd name="T5" fmla="*/ 0 h 995"/>
              <a:gd name="T6" fmla="*/ 0 60000 65536"/>
              <a:gd name="T7" fmla="*/ 0 60000 65536"/>
              <a:gd name="T8" fmla="*/ 0 60000 65536"/>
              <a:gd name="T9" fmla="*/ 0 w 1400"/>
              <a:gd name="T10" fmla="*/ 0 h 995"/>
              <a:gd name="T11" fmla="*/ 1400 w 1400"/>
              <a:gd name="T12" fmla="*/ 995 h 9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00" h="995">
                <a:moveTo>
                  <a:pt x="0" y="995"/>
                </a:moveTo>
                <a:lnTo>
                  <a:pt x="1399" y="0"/>
                </a:lnTo>
                <a:lnTo>
                  <a:pt x="140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89" name="Freeform 241"/>
          <p:cNvSpPr>
            <a:spLocks/>
          </p:cNvSpPr>
          <p:nvPr/>
        </p:nvSpPr>
        <p:spPr bwMode="auto">
          <a:xfrm>
            <a:off x="3024188" y="1333500"/>
            <a:ext cx="66675" cy="188913"/>
          </a:xfrm>
          <a:custGeom>
            <a:avLst/>
            <a:gdLst>
              <a:gd name="T0" fmla="*/ 370 w 370"/>
              <a:gd name="T1" fmla="*/ 1075 h 1075"/>
              <a:gd name="T2" fmla="*/ 0 w 370"/>
              <a:gd name="T3" fmla="*/ 0 h 1075"/>
              <a:gd name="T4" fmla="*/ 1 w 370"/>
              <a:gd name="T5" fmla="*/ 0 h 1075"/>
              <a:gd name="T6" fmla="*/ 0 60000 65536"/>
              <a:gd name="T7" fmla="*/ 0 60000 65536"/>
              <a:gd name="T8" fmla="*/ 0 60000 65536"/>
              <a:gd name="T9" fmla="*/ 0 w 370"/>
              <a:gd name="T10" fmla="*/ 0 h 1075"/>
              <a:gd name="T11" fmla="*/ 370 w 370"/>
              <a:gd name="T12" fmla="*/ 1075 h 10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0" h="1075">
                <a:moveTo>
                  <a:pt x="370" y="1075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90" name="Freeform 242"/>
          <p:cNvSpPr>
            <a:spLocks/>
          </p:cNvSpPr>
          <p:nvPr/>
        </p:nvSpPr>
        <p:spPr bwMode="auto">
          <a:xfrm>
            <a:off x="2873375" y="1522413"/>
            <a:ext cx="217488" cy="209550"/>
          </a:xfrm>
          <a:custGeom>
            <a:avLst/>
            <a:gdLst>
              <a:gd name="T0" fmla="*/ 0 w 1226"/>
              <a:gd name="T1" fmla="*/ 1183 h 1183"/>
              <a:gd name="T2" fmla="*/ 1225 w 1226"/>
              <a:gd name="T3" fmla="*/ 0 h 1183"/>
              <a:gd name="T4" fmla="*/ 1226 w 1226"/>
              <a:gd name="T5" fmla="*/ 0 h 1183"/>
              <a:gd name="T6" fmla="*/ 0 60000 65536"/>
              <a:gd name="T7" fmla="*/ 0 60000 65536"/>
              <a:gd name="T8" fmla="*/ 0 60000 65536"/>
              <a:gd name="T9" fmla="*/ 0 w 1226"/>
              <a:gd name="T10" fmla="*/ 0 h 1183"/>
              <a:gd name="T11" fmla="*/ 1226 w 1226"/>
              <a:gd name="T12" fmla="*/ 1183 h 11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6" h="1183">
                <a:moveTo>
                  <a:pt x="0" y="1183"/>
                </a:moveTo>
                <a:lnTo>
                  <a:pt x="1225" y="0"/>
                </a:lnTo>
                <a:lnTo>
                  <a:pt x="1226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91" name="Freeform 243"/>
          <p:cNvSpPr>
            <a:spLocks/>
          </p:cNvSpPr>
          <p:nvPr/>
        </p:nvSpPr>
        <p:spPr bwMode="auto">
          <a:xfrm>
            <a:off x="2790825" y="1490663"/>
            <a:ext cx="82550" cy="241300"/>
          </a:xfrm>
          <a:custGeom>
            <a:avLst/>
            <a:gdLst>
              <a:gd name="T0" fmla="*/ 472 w 472"/>
              <a:gd name="T1" fmla="*/ 1368 h 1368"/>
              <a:gd name="T2" fmla="*/ 0 w 472"/>
              <a:gd name="T3" fmla="*/ 0 h 1368"/>
              <a:gd name="T4" fmla="*/ 1 w 472"/>
              <a:gd name="T5" fmla="*/ 0 h 1368"/>
              <a:gd name="T6" fmla="*/ 0 60000 65536"/>
              <a:gd name="T7" fmla="*/ 0 60000 65536"/>
              <a:gd name="T8" fmla="*/ 0 60000 65536"/>
              <a:gd name="T9" fmla="*/ 0 w 472"/>
              <a:gd name="T10" fmla="*/ 0 h 1368"/>
              <a:gd name="T11" fmla="*/ 472 w 472"/>
              <a:gd name="T12" fmla="*/ 1368 h 13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2" h="1368">
                <a:moveTo>
                  <a:pt x="472" y="1368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92" name="Freeform 244"/>
          <p:cNvSpPr>
            <a:spLocks/>
          </p:cNvSpPr>
          <p:nvPr/>
        </p:nvSpPr>
        <p:spPr bwMode="auto">
          <a:xfrm>
            <a:off x="2697163" y="1731963"/>
            <a:ext cx="177800" cy="233362"/>
          </a:xfrm>
          <a:custGeom>
            <a:avLst/>
            <a:gdLst>
              <a:gd name="T0" fmla="*/ 0 w 1007"/>
              <a:gd name="T1" fmla="*/ 1324 h 1324"/>
              <a:gd name="T2" fmla="*/ 1006 w 1007"/>
              <a:gd name="T3" fmla="*/ 0 h 1324"/>
              <a:gd name="T4" fmla="*/ 1007 w 1007"/>
              <a:gd name="T5" fmla="*/ 0 h 1324"/>
              <a:gd name="T6" fmla="*/ 0 60000 65536"/>
              <a:gd name="T7" fmla="*/ 0 60000 65536"/>
              <a:gd name="T8" fmla="*/ 0 60000 65536"/>
              <a:gd name="T9" fmla="*/ 0 w 1007"/>
              <a:gd name="T10" fmla="*/ 0 h 1324"/>
              <a:gd name="T11" fmla="*/ 1007 w 1007"/>
              <a:gd name="T12" fmla="*/ 1324 h 13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7" h="1324">
                <a:moveTo>
                  <a:pt x="0" y="1324"/>
                </a:moveTo>
                <a:lnTo>
                  <a:pt x="1006" y="0"/>
                </a:lnTo>
                <a:lnTo>
                  <a:pt x="1007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93" name="Freeform 245"/>
          <p:cNvSpPr>
            <a:spLocks/>
          </p:cNvSpPr>
          <p:nvPr/>
        </p:nvSpPr>
        <p:spPr bwMode="auto">
          <a:xfrm>
            <a:off x="2598738" y="1681163"/>
            <a:ext cx="98425" cy="284162"/>
          </a:xfrm>
          <a:custGeom>
            <a:avLst/>
            <a:gdLst>
              <a:gd name="T0" fmla="*/ 555 w 555"/>
              <a:gd name="T1" fmla="*/ 1609 h 1609"/>
              <a:gd name="T2" fmla="*/ 0 w 555"/>
              <a:gd name="T3" fmla="*/ 0 h 1609"/>
              <a:gd name="T4" fmla="*/ 1 w 555"/>
              <a:gd name="T5" fmla="*/ 0 h 1609"/>
              <a:gd name="T6" fmla="*/ 0 60000 65536"/>
              <a:gd name="T7" fmla="*/ 0 60000 65536"/>
              <a:gd name="T8" fmla="*/ 0 60000 65536"/>
              <a:gd name="T9" fmla="*/ 0 w 555"/>
              <a:gd name="T10" fmla="*/ 0 h 1609"/>
              <a:gd name="T11" fmla="*/ 555 w 555"/>
              <a:gd name="T12" fmla="*/ 1609 h 16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5" h="1609">
                <a:moveTo>
                  <a:pt x="555" y="1609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94" name="Freeform 246"/>
          <p:cNvSpPr>
            <a:spLocks/>
          </p:cNvSpPr>
          <p:nvPr/>
        </p:nvSpPr>
        <p:spPr bwMode="auto">
          <a:xfrm>
            <a:off x="2565400" y="1965325"/>
            <a:ext cx="131763" cy="249238"/>
          </a:xfrm>
          <a:custGeom>
            <a:avLst/>
            <a:gdLst>
              <a:gd name="T0" fmla="*/ 0 w 749"/>
              <a:gd name="T1" fmla="*/ 1417 h 1417"/>
              <a:gd name="T2" fmla="*/ 748 w 749"/>
              <a:gd name="T3" fmla="*/ 0 h 1417"/>
              <a:gd name="T4" fmla="*/ 749 w 749"/>
              <a:gd name="T5" fmla="*/ 0 h 1417"/>
              <a:gd name="T6" fmla="*/ 0 60000 65536"/>
              <a:gd name="T7" fmla="*/ 0 60000 65536"/>
              <a:gd name="T8" fmla="*/ 0 60000 65536"/>
              <a:gd name="T9" fmla="*/ 0 w 749"/>
              <a:gd name="T10" fmla="*/ 0 h 1417"/>
              <a:gd name="T11" fmla="*/ 749 w 749"/>
              <a:gd name="T12" fmla="*/ 1417 h 14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9" h="1417">
                <a:moveTo>
                  <a:pt x="0" y="1417"/>
                </a:moveTo>
                <a:lnTo>
                  <a:pt x="748" y="0"/>
                </a:lnTo>
                <a:lnTo>
                  <a:pt x="749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95" name="Freeform 247"/>
          <p:cNvSpPr>
            <a:spLocks/>
          </p:cNvSpPr>
          <p:nvPr/>
        </p:nvSpPr>
        <p:spPr bwMode="auto">
          <a:xfrm>
            <a:off x="2455863" y="1900238"/>
            <a:ext cx="109537" cy="314325"/>
          </a:xfrm>
          <a:custGeom>
            <a:avLst/>
            <a:gdLst>
              <a:gd name="T0" fmla="*/ 616 w 616"/>
              <a:gd name="T1" fmla="*/ 1789 h 1789"/>
              <a:gd name="T2" fmla="*/ 0 w 616"/>
              <a:gd name="T3" fmla="*/ 0 h 1789"/>
              <a:gd name="T4" fmla="*/ 1 w 616"/>
              <a:gd name="T5" fmla="*/ 0 h 1789"/>
              <a:gd name="T6" fmla="*/ 0 60000 65536"/>
              <a:gd name="T7" fmla="*/ 0 60000 65536"/>
              <a:gd name="T8" fmla="*/ 0 60000 65536"/>
              <a:gd name="T9" fmla="*/ 0 w 616"/>
              <a:gd name="T10" fmla="*/ 0 h 1789"/>
              <a:gd name="T11" fmla="*/ 616 w 616"/>
              <a:gd name="T12" fmla="*/ 1789 h 1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6" h="1789">
                <a:moveTo>
                  <a:pt x="616" y="1789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96" name="Freeform 248"/>
          <p:cNvSpPr>
            <a:spLocks/>
          </p:cNvSpPr>
          <p:nvPr/>
        </p:nvSpPr>
        <p:spPr bwMode="auto">
          <a:xfrm>
            <a:off x="2482850" y="2214563"/>
            <a:ext cx="82550" cy="257175"/>
          </a:xfrm>
          <a:custGeom>
            <a:avLst/>
            <a:gdLst>
              <a:gd name="T0" fmla="*/ 0 w 461"/>
              <a:gd name="T1" fmla="*/ 1451 h 1451"/>
              <a:gd name="T2" fmla="*/ 460 w 461"/>
              <a:gd name="T3" fmla="*/ 0 h 1451"/>
              <a:gd name="T4" fmla="*/ 461 w 461"/>
              <a:gd name="T5" fmla="*/ 0 h 1451"/>
              <a:gd name="T6" fmla="*/ 0 60000 65536"/>
              <a:gd name="T7" fmla="*/ 0 60000 65536"/>
              <a:gd name="T8" fmla="*/ 0 60000 65536"/>
              <a:gd name="T9" fmla="*/ 0 w 461"/>
              <a:gd name="T10" fmla="*/ 0 h 1451"/>
              <a:gd name="T11" fmla="*/ 461 w 461"/>
              <a:gd name="T12" fmla="*/ 1451 h 14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1" h="1451">
                <a:moveTo>
                  <a:pt x="0" y="1451"/>
                </a:moveTo>
                <a:lnTo>
                  <a:pt x="460" y="0"/>
                </a:lnTo>
                <a:lnTo>
                  <a:pt x="46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97" name="Freeform 249"/>
          <p:cNvSpPr>
            <a:spLocks/>
          </p:cNvSpPr>
          <p:nvPr/>
        </p:nvSpPr>
        <p:spPr bwMode="auto">
          <a:xfrm>
            <a:off x="2368550" y="2136775"/>
            <a:ext cx="114300" cy="334963"/>
          </a:xfrm>
          <a:custGeom>
            <a:avLst/>
            <a:gdLst>
              <a:gd name="T0" fmla="*/ 654 w 654"/>
              <a:gd name="T1" fmla="*/ 1899 h 1899"/>
              <a:gd name="T2" fmla="*/ 0 w 654"/>
              <a:gd name="T3" fmla="*/ 0 h 1899"/>
              <a:gd name="T4" fmla="*/ 2 w 654"/>
              <a:gd name="T5" fmla="*/ 0 h 1899"/>
              <a:gd name="T6" fmla="*/ 0 60000 65536"/>
              <a:gd name="T7" fmla="*/ 0 60000 65536"/>
              <a:gd name="T8" fmla="*/ 0 60000 65536"/>
              <a:gd name="T9" fmla="*/ 0 w 654"/>
              <a:gd name="T10" fmla="*/ 0 h 1899"/>
              <a:gd name="T11" fmla="*/ 654 w 654"/>
              <a:gd name="T12" fmla="*/ 1899 h 18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4" h="1899">
                <a:moveTo>
                  <a:pt x="654" y="1899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98" name="Freeform 250"/>
          <p:cNvSpPr>
            <a:spLocks/>
          </p:cNvSpPr>
          <p:nvPr/>
        </p:nvSpPr>
        <p:spPr bwMode="auto">
          <a:xfrm>
            <a:off x="2455863" y="2471738"/>
            <a:ext cx="28575" cy="252412"/>
          </a:xfrm>
          <a:custGeom>
            <a:avLst/>
            <a:gdLst>
              <a:gd name="T0" fmla="*/ 0 w 157"/>
              <a:gd name="T1" fmla="*/ 1433 h 1433"/>
              <a:gd name="T2" fmla="*/ 156 w 157"/>
              <a:gd name="T3" fmla="*/ 0 h 1433"/>
              <a:gd name="T4" fmla="*/ 157 w 157"/>
              <a:gd name="T5" fmla="*/ 0 h 1433"/>
              <a:gd name="T6" fmla="*/ 0 60000 65536"/>
              <a:gd name="T7" fmla="*/ 0 60000 65536"/>
              <a:gd name="T8" fmla="*/ 0 60000 65536"/>
              <a:gd name="T9" fmla="*/ 0 w 157"/>
              <a:gd name="T10" fmla="*/ 0 h 1433"/>
              <a:gd name="T11" fmla="*/ 157 w 157"/>
              <a:gd name="T12" fmla="*/ 1433 h 14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" h="1433">
                <a:moveTo>
                  <a:pt x="0" y="1433"/>
                </a:moveTo>
                <a:lnTo>
                  <a:pt x="156" y="0"/>
                </a:lnTo>
                <a:lnTo>
                  <a:pt x="157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99" name="Freeform 251"/>
          <p:cNvSpPr>
            <a:spLocks/>
          </p:cNvSpPr>
          <p:nvPr/>
        </p:nvSpPr>
        <p:spPr bwMode="auto">
          <a:xfrm>
            <a:off x="2338388" y="2382838"/>
            <a:ext cx="117475" cy="341312"/>
          </a:xfrm>
          <a:custGeom>
            <a:avLst/>
            <a:gdLst>
              <a:gd name="T0" fmla="*/ 666 w 666"/>
              <a:gd name="T1" fmla="*/ 1936 h 1936"/>
              <a:gd name="T2" fmla="*/ 0 w 666"/>
              <a:gd name="T3" fmla="*/ 0 h 1936"/>
              <a:gd name="T4" fmla="*/ 1 w 666"/>
              <a:gd name="T5" fmla="*/ 0 h 1936"/>
              <a:gd name="T6" fmla="*/ 0 60000 65536"/>
              <a:gd name="T7" fmla="*/ 0 60000 65536"/>
              <a:gd name="T8" fmla="*/ 0 60000 65536"/>
              <a:gd name="T9" fmla="*/ 0 w 666"/>
              <a:gd name="T10" fmla="*/ 0 h 1936"/>
              <a:gd name="T11" fmla="*/ 666 w 666"/>
              <a:gd name="T12" fmla="*/ 1936 h 19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6" h="1936">
                <a:moveTo>
                  <a:pt x="666" y="1936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0" name="Freeform 252"/>
          <p:cNvSpPr>
            <a:spLocks/>
          </p:cNvSpPr>
          <p:nvPr/>
        </p:nvSpPr>
        <p:spPr bwMode="auto">
          <a:xfrm>
            <a:off x="3605213" y="1211263"/>
            <a:ext cx="65087" cy="57150"/>
          </a:xfrm>
          <a:custGeom>
            <a:avLst/>
            <a:gdLst>
              <a:gd name="T0" fmla="*/ 369 w 369"/>
              <a:gd name="T1" fmla="*/ 320 h 320"/>
              <a:gd name="T2" fmla="*/ 0 w 369"/>
              <a:gd name="T3" fmla="*/ 0 h 320"/>
              <a:gd name="T4" fmla="*/ 1 w 369"/>
              <a:gd name="T5" fmla="*/ 0 h 320"/>
              <a:gd name="T6" fmla="*/ 0 60000 65536"/>
              <a:gd name="T7" fmla="*/ 0 60000 65536"/>
              <a:gd name="T8" fmla="*/ 0 60000 65536"/>
              <a:gd name="T9" fmla="*/ 0 w 369"/>
              <a:gd name="T10" fmla="*/ 0 h 320"/>
              <a:gd name="T11" fmla="*/ 369 w 369"/>
              <a:gd name="T12" fmla="*/ 320 h 3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9" h="320">
                <a:moveTo>
                  <a:pt x="369" y="320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1" name="Freeform 253"/>
          <p:cNvSpPr>
            <a:spLocks/>
          </p:cNvSpPr>
          <p:nvPr/>
        </p:nvSpPr>
        <p:spPr bwMode="auto">
          <a:xfrm>
            <a:off x="3336925" y="1347788"/>
            <a:ext cx="128588" cy="111125"/>
          </a:xfrm>
          <a:custGeom>
            <a:avLst/>
            <a:gdLst>
              <a:gd name="T0" fmla="*/ 726 w 726"/>
              <a:gd name="T1" fmla="*/ 628 h 628"/>
              <a:gd name="T2" fmla="*/ 0 w 726"/>
              <a:gd name="T3" fmla="*/ 0 h 628"/>
              <a:gd name="T4" fmla="*/ 1 w 726"/>
              <a:gd name="T5" fmla="*/ 0 h 628"/>
              <a:gd name="T6" fmla="*/ 0 60000 65536"/>
              <a:gd name="T7" fmla="*/ 0 60000 65536"/>
              <a:gd name="T8" fmla="*/ 0 60000 65536"/>
              <a:gd name="T9" fmla="*/ 0 w 726"/>
              <a:gd name="T10" fmla="*/ 0 h 628"/>
              <a:gd name="T11" fmla="*/ 726 w 726"/>
              <a:gd name="T12" fmla="*/ 628 h 6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628">
                <a:moveTo>
                  <a:pt x="726" y="628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2" name="Freeform 254"/>
          <p:cNvSpPr>
            <a:spLocks/>
          </p:cNvSpPr>
          <p:nvPr/>
        </p:nvSpPr>
        <p:spPr bwMode="auto">
          <a:xfrm>
            <a:off x="3090863" y="1522413"/>
            <a:ext cx="185737" cy="161925"/>
          </a:xfrm>
          <a:custGeom>
            <a:avLst/>
            <a:gdLst>
              <a:gd name="T0" fmla="*/ 1055 w 1055"/>
              <a:gd name="T1" fmla="*/ 912 h 912"/>
              <a:gd name="T2" fmla="*/ 0 w 1055"/>
              <a:gd name="T3" fmla="*/ 0 h 912"/>
              <a:gd name="T4" fmla="*/ 1 w 1055"/>
              <a:gd name="T5" fmla="*/ 0 h 912"/>
              <a:gd name="T6" fmla="*/ 0 60000 65536"/>
              <a:gd name="T7" fmla="*/ 0 60000 65536"/>
              <a:gd name="T8" fmla="*/ 0 60000 65536"/>
              <a:gd name="T9" fmla="*/ 0 w 1055"/>
              <a:gd name="T10" fmla="*/ 0 h 912"/>
              <a:gd name="T11" fmla="*/ 1055 w 1055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5" h="912">
                <a:moveTo>
                  <a:pt x="1055" y="912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3" name="Freeform 255"/>
          <p:cNvSpPr>
            <a:spLocks/>
          </p:cNvSpPr>
          <p:nvPr/>
        </p:nvSpPr>
        <p:spPr bwMode="auto">
          <a:xfrm>
            <a:off x="2873375" y="1731963"/>
            <a:ext cx="238125" cy="204787"/>
          </a:xfrm>
          <a:custGeom>
            <a:avLst/>
            <a:gdLst>
              <a:gd name="T0" fmla="*/ 1342 w 1342"/>
              <a:gd name="T1" fmla="*/ 1161 h 1161"/>
              <a:gd name="T2" fmla="*/ 0 w 1342"/>
              <a:gd name="T3" fmla="*/ 0 h 1161"/>
              <a:gd name="T4" fmla="*/ 1 w 1342"/>
              <a:gd name="T5" fmla="*/ 0 h 1161"/>
              <a:gd name="T6" fmla="*/ 0 60000 65536"/>
              <a:gd name="T7" fmla="*/ 0 60000 65536"/>
              <a:gd name="T8" fmla="*/ 0 60000 65536"/>
              <a:gd name="T9" fmla="*/ 0 w 1342"/>
              <a:gd name="T10" fmla="*/ 0 h 1161"/>
              <a:gd name="T11" fmla="*/ 1342 w 1342"/>
              <a:gd name="T12" fmla="*/ 1161 h 11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2" h="1161">
                <a:moveTo>
                  <a:pt x="1342" y="1161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4" name="Freeform 256"/>
          <p:cNvSpPr>
            <a:spLocks/>
          </p:cNvSpPr>
          <p:nvPr/>
        </p:nvSpPr>
        <p:spPr bwMode="auto">
          <a:xfrm>
            <a:off x="2697163" y="1965325"/>
            <a:ext cx="277812" cy="241300"/>
          </a:xfrm>
          <a:custGeom>
            <a:avLst/>
            <a:gdLst>
              <a:gd name="T0" fmla="*/ 1578 w 1578"/>
              <a:gd name="T1" fmla="*/ 1365 h 1365"/>
              <a:gd name="T2" fmla="*/ 0 w 1578"/>
              <a:gd name="T3" fmla="*/ 0 h 1365"/>
              <a:gd name="T4" fmla="*/ 1 w 1578"/>
              <a:gd name="T5" fmla="*/ 0 h 1365"/>
              <a:gd name="T6" fmla="*/ 0 60000 65536"/>
              <a:gd name="T7" fmla="*/ 0 60000 65536"/>
              <a:gd name="T8" fmla="*/ 0 60000 65536"/>
              <a:gd name="T9" fmla="*/ 0 w 1578"/>
              <a:gd name="T10" fmla="*/ 0 h 1365"/>
              <a:gd name="T11" fmla="*/ 1578 w 1578"/>
              <a:gd name="T12" fmla="*/ 1365 h 13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78" h="1365">
                <a:moveTo>
                  <a:pt x="1578" y="1365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5" name="Freeform 257"/>
          <p:cNvSpPr>
            <a:spLocks/>
          </p:cNvSpPr>
          <p:nvPr/>
        </p:nvSpPr>
        <p:spPr bwMode="auto">
          <a:xfrm>
            <a:off x="2565400" y="2214563"/>
            <a:ext cx="307975" cy="268287"/>
          </a:xfrm>
          <a:custGeom>
            <a:avLst/>
            <a:gdLst>
              <a:gd name="T0" fmla="*/ 1754 w 1754"/>
              <a:gd name="T1" fmla="*/ 1516 h 1516"/>
              <a:gd name="T2" fmla="*/ 0 w 1754"/>
              <a:gd name="T3" fmla="*/ 0 h 1516"/>
              <a:gd name="T4" fmla="*/ 1 w 1754"/>
              <a:gd name="T5" fmla="*/ 0 h 1516"/>
              <a:gd name="T6" fmla="*/ 0 60000 65536"/>
              <a:gd name="T7" fmla="*/ 0 60000 65536"/>
              <a:gd name="T8" fmla="*/ 0 60000 65536"/>
              <a:gd name="T9" fmla="*/ 0 w 1754"/>
              <a:gd name="T10" fmla="*/ 0 h 1516"/>
              <a:gd name="T11" fmla="*/ 1754 w 1754"/>
              <a:gd name="T12" fmla="*/ 1516 h 15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54" h="1516">
                <a:moveTo>
                  <a:pt x="1754" y="1516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6" name="Freeform 258"/>
          <p:cNvSpPr>
            <a:spLocks/>
          </p:cNvSpPr>
          <p:nvPr/>
        </p:nvSpPr>
        <p:spPr bwMode="auto">
          <a:xfrm>
            <a:off x="2482850" y="2471738"/>
            <a:ext cx="328613" cy="282575"/>
          </a:xfrm>
          <a:custGeom>
            <a:avLst/>
            <a:gdLst>
              <a:gd name="T0" fmla="*/ 1862 w 1862"/>
              <a:gd name="T1" fmla="*/ 1609 h 1609"/>
              <a:gd name="T2" fmla="*/ 0 w 1862"/>
              <a:gd name="T3" fmla="*/ 0 h 1609"/>
              <a:gd name="T4" fmla="*/ 1 w 1862"/>
              <a:gd name="T5" fmla="*/ 0 h 1609"/>
              <a:gd name="T6" fmla="*/ 0 60000 65536"/>
              <a:gd name="T7" fmla="*/ 0 60000 65536"/>
              <a:gd name="T8" fmla="*/ 0 60000 65536"/>
              <a:gd name="T9" fmla="*/ 0 w 1862"/>
              <a:gd name="T10" fmla="*/ 0 h 1609"/>
              <a:gd name="T11" fmla="*/ 1862 w 1862"/>
              <a:gd name="T12" fmla="*/ 1609 h 16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2" h="1609">
                <a:moveTo>
                  <a:pt x="1862" y="1609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7" name="Freeform 259"/>
          <p:cNvSpPr>
            <a:spLocks/>
          </p:cNvSpPr>
          <p:nvPr/>
        </p:nvSpPr>
        <p:spPr bwMode="auto">
          <a:xfrm>
            <a:off x="2455863" y="2724150"/>
            <a:ext cx="334962" cy="288925"/>
          </a:xfrm>
          <a:custGeom>
            <a:avLst/>
            <a:gdLst>
              <a:gd name="T0" fmla="*/ 1898 w 1898"/>
              <a:gd name="T1" fmla="*/ 1641 h 1641"/>
              <a:gd name="T2" fmla="*/ 0 w 1898"/>
              <a:gd name="T3" fmla="*/ 0 h 1641"/>
              <a:gd name="T4" fmla="*/ 1 w 1898"/>
              <a:gd name="T5" fmla="*/ 0 h 1641"/>
              <a:gd name="T6" fmla="*/ 0 60000 65536"/>
              <a:gd name="T7" fmla="*/ 0 60000 65536"/>
              <a:gd name="T8" fmla="*/ 0 60000 65536"/>
              <a:gd name="T9" fmla="*/ 0 w 1898"/>
              <a:gd name="T10" fmla="*/ 0 h 1641"/>
              <a:gd name="T11" fmla="*/ 1898 w 1898"/>
              <a:gd name="T12" fmla="*/ 1641 h 16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98" h="1641">
                <a:moveTo>
                  <a:pt x="1898" y="1641"/>
                </a:moveTo>
                <a:lnTo>
                  <a:pt x="0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08" name="Oval 260"/>
          <p:cNvSpPr>
            <a:spLocks noChangeArrowheads="1"/>
          </p:cNvSpPr>
          <p:nvPr/>
        </p:nvSpPr>
        <p:spPr bwMode="auto">
          <a:xfrm>
            <a:off x="3810000" y="2066925"/>
            <a:ext cx="15240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9" name="Text Box 261"/>
          <p:cNvSpPr txBox="1">
            <a:spLocks noChangeArrowheads="1"/>
          </p:cNvSpPr>
          <p:nvPr/>
        </p:nvSpPr>
        <p:spPr bwMode="auto">
          <a:xfrm>
            <a:off x="5405438" y="1960563"/>
            <a:ext cx="488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East</a:t>
            </a:r>
          </a:p>
        </p:txBody>
      </p:sp>
      <p:sp>
        <p:nvSpPr>
          <p:cNvPr id="2310" name="Text Box 262"/>
          <p:cNvSpPr txBox="1">
            <a:spLocks noChangeArrowheads="1"/>
          </p:cNvSpPr>
          <p:nvPr/>
        </p:nvSpPr>
        <p:spPr bwMode="auto">
          <a:xfrm>
            <a:off x="1828800" y="1960563"/>
            <a:ext cx="5318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West</a:t>
            </a:r>
          </a:p>
        </p:txBody>
      </p:sp>
      <p:sp>
        <p:nvSpPr>
          <p:cNvPr id="2311" name="Text Box 263"/>
          <p:cNvSpPr txBox="1">
            <a:spLocks noChangeArrowheads="1"/>
          </p:cNvSpPr>
          <p:nvPr/>
        </p:nvSpPr>
        <p:spPr bwMode="auto">
          <a:xfrm>
            <a:off x="3617913" y="3292475"/>
            <a:ext cx="581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South</a:t>
            </a:r>
          </a:p>
        </p:txBody>
      </p:sp>
      <p:sp>
        <p:nvSpPr>
          <p:cNvPr id="2312" name="Text Box 264"/>
          <p:cNvSpPr txBox="1">
            <a:spLocks noChangeArrowheads="1"/>
          </p:cNvSpPr>
          <p:nvPr/>
        </p:nvSpPr>
        <p:spPr bwMode="auto">
          <a:xfrm>
            <a:off x="6445250" y="1489075"/>
            <a:ext cx="8667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Horizontal</a:t>
            </a:r>
          </a:p>
        </p:txBody>
      </p:sp>
      <p:sp>
        <p:nvSpPr>
          <p:cNvPr id="2313" name="Text Box 265"/>
          <p:cNvSpPr txBox="1">
            <a:spLocks noChangeArrowheads="1"/>
          </p:cNvSpPr>
          <p:nvPr/>
        </p:nvSpPr>
        <p:spPr bwMode="auto">
          <a:xfrm>
            <a:off x="6089650" y="3416300"/>
            <a:ext cx="1517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South-Facing Slope</a:t>
            </a:r>
          </a:p>
        </p:txBody>
      </p:sp>
      <p:sp>
        <p:nvSpPr>
          <p:cNvPr id="2314" name="Text Box 266"/>
          <p:cNvSpPr txBox="1">
            <a:spLocks noChangeArrowheads="1"/>
          </p:cNvSpPr>
          <p:nvPr/>
        </p:nvSpPr>
        <p:spPr bwMode="auto">
          <a:xfrm>
            <a:off x="6215063" y="4949825"/>
            <a:ext cx="133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/>
              <a:t>East-Facing Wall</a:t>
            </a:r>
          </a:p>
        </p:txBody>
      </p:sp>
      <p:grpSp>
        <p:nvGrpSpPr>
          <p:cNvPr id="2315" name="Group 267"/>
          <p:cNvGrpSpPr>
            <a:grpSpLocks/>
          </p:cNvGrpSpPr>
          <p:nvPr/>
        </p:nvGrpSpPr>
        <p:grpSpPr bwMode="auto">
          <a:xfrm>
            <a:off x="5894388" y="2033588"/>
            <a:ext cx="1868487" cy="909637"/>
            <a:chOff x="2789" y="1831"/>
            <a:chExt cx="1177" cy="573"/>
          </a:xfrm>
        </p:grpSpPr>
        <p:sp>
          <p:nvSpPr>
            <p:cNvPr id="2468" name="Arc 268"/>
            <p:cNvSpPr>
              <a:spLocks noChangeAspect="1"/>
            </p:cNvSpPr>
            <p:nvPr/>
          </p:nvSpPr>
          <p:spPr bwMode="auto">
            <a:xfrm>
              <a:off x="2843" y="1831"/>
              <a:ext cx="1071" cy="573"/>
            </a:xfrm>
            <a:custGeom>
              <a:avLst/>
              <a:gdLst>
                <a:gd name="T0" fmla="*/ 0 w 40357"/>
                <a:gd name="T1" fmla="*/ 369 h 21600"/>
                <a:gd name="T2" fmla="*/ 1071 w 40357"/>
                <a:gd name="T3" fmla="*/ 368 h 21600"/>
                <a:gd name="T4" fmla="*/ 536 w 40357"/>
                <a:gd name="T5" fmla="*/ 573 h 21600"/>
                <a:gd name="T6" fmla="*/ 0 60000 65536"/>
                <a:gd name="T7" fmla="*/ 0 60000 65536"/>
                <a:gd name="T8" fmla="*/ 0 60000 65536"/>
                <a:gd name="T9" fmla="*/ 0 w 40357"/>
                <a:gd name="T10" fmla="*/ 0 h 21600"/>
                <a:gd name="T11" fmla="*/ 40357 w 4035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357" h="21600" fill="none" extrusionOk="0">
                  <a:moveTo>
                    <a:pt x="-1" y="13918"/>
                  </a:moveTo>
                  <a:cubicBezTo>
                    <a:pt x="3188" y="5538"/>
                    <a:pt x="11222" y="-1"/>
                    <a:pt x="20188" y="0"/>
                  </a:cubicBezTo>
                  <a:cubicBezTo>
                    <a:pt x="29134" y="0"/>
                    <a:pt x="37154" y="5515"/>
                    <a:pt x="40357" y="13868"/>
                  </a:cubicBezTo>
                </a:path>
                <a:path w="40357" h="21600" stroke="0" extrusionOk="0">
                  <a:moveTo>
                    <a:pt x="-1" y="13918"/>
                  </a:moveTo>
                  <a:cubicBezTo>
                    <a:pt x="3188" y="5538"/>
                    <a:pt x="11222" y="-1"/>
                    <a:pt x="20188" y="0"/>
                  </a:cubicBezTo>
                  <a:cubicBezTo>
                    <a:pt x="29134" y="0"/>
                    <a:pt x="37154" y="5515"/>
                    <a:pt x="40357" y="13868"/>
                  </a:cubicBezTo>
                  <a:lnTo>
                    <a:pt x="20188" y="2160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" name="Line 269"/>
            <p:cNvSpPr>
              <a:spLocks noChangeAspect="1" noChangeShapeType="1"/>
            </p:cNvSpPr>
            <p:nvPr/>
          </p:nvSpPr>
          <p:spPr bwMode="auto">
            <a:xfrm>
              <a:off x="2844" y="2201"/>
              <a:ext cx="106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0" name="Text Box 270"/>
            <p:cNvSpPr txBox="1">
              <a:spLocks noChangeArrowheads="1"/>
            </p:cNvSpPr>
            <p:nvPr/>
          </p:nvSpPr>
          <p:spPr bwMode="auto">
            <a:xfrm>
              <a:off x="2789" y="2198"/>
              <a:ext cx="36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South</a:t>
              </a:r>
            </a:p>
          </p:txBody>
        </p:sp>
        <p:sp>
          <p:nvSpPr>
            <p:cNvPr id="2471" name="Text Box 271"/>
            <p:cNvSpPr txBox="1">
              <a:spLocks noChangeArrowheads="1"/>
            </p:cNvSpPr>
            <p:nvPr/>
          </p:nvSpPr>
          <p:spPr bwMode="auto">
            <a:xfrm>
              <a:off x="3616" y="2196"/>
              <a:ext cx="35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North</a:t>
              </a:r>
            </a:p>
          </p:txBody>
        </p:sp>
        <p:sp>
          <p:nvSpPr>
            <p:cNvPr id="2472" name="Line 272"/>
            <p:cNvSpPr>
              <a:spLocks noChangeShapeType="1"/>
            </p:cNvSpPr>
            <p:nvPr/>
          </p:nvSpPr>
          <p:spPr bwMode="auto">
            <a:xfrm>
              <a:off x="3378" y="183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3" name="Line 273"/>
            <p:cNvSpPr>
              <a:spLocks noChangeShapeType="1"/>
            </p:cNvSpPr>
            <p:nvPr/>
          </p:nvSpPr>
          <p:spPr bwMode="auto">
            <a:xfrm rot="-1800000">
              <a:off x="3198" y="18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4" name="Line 274"/>
            <p:cNvSpPr>
              <a:spLocks noChangeShapeType="1"/>
            </p:cNvSpPr>
            <p:nvPr/>
          </p:nvSpPr>
          <p:spPr bwMode="auto">
            <a:xfrm rot="-3600000">
              <a:off x="3048" y="19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5" name="Line 275"/>
            <p:cNvSpPr>
              <a:spLocks noChangeShapeType="1"/>
            </p:cNvSpPr>
            <p:nvPr/>
          </p:nvSpPr>
          <p:spPr bwMode="auto">
            <a:xfrm rot="1800000">
              <a:off x="3558" y="18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6" name="Line 276"/>
            <p:cNvSpPr>
              <a:spLocks noChangeShapeType="1"/>
            </p:cNvSpPr>
            <p:nvPr/>
          </p:nvSpPr>
          <p:spPr bwMode="auto">
            <a:xfrm rot="3600000">
              <a:off x="3702" y="19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16" name="Freeform 277"/>
          <p:cNvSpPr>
            <a:spLocks/>
          </p:cNvSpPr>
          <p:nvPr/>
        </p:nvSpPr>
        <p:spPr bwMode="auto">
          <a:xfrm>
            <a:off x="7458075" y="4121150"/>
            <a:ext cx="228600" cy="280988"/>
          </a:xfrm>
          <a:custGeom>
            <a:avLst/>
            <a:gdLst>
              <a:gd name="T0" fmla="*/ 144 w 144"/>
              <a:gd name="T1" fmla="*/ 171 h 177"/>
              <a:gd name="T2" fmla="*/ 114 w 144"/>
              <a:gd name="T3" fmla="*/ 111 h 177"/>
              <a:gd name="T4" fmla="*/ 60 w 144"/>
              <a:gd name="T5" fmla="*/ 27 h 177"/>
              <a:gd name="T6" fmla="*/ 27 w 144"/>
              <a:gd name="T7" fmla="*/ 0 h 177"/>
              <a:gd name="T8" fmla="*/ 0 w 144"/>
              <a:gd name="T9" fmla="*/ 15 h 177"/>
              <a:gd name="T10" fmla="*/ 33 w 144"/>
              <a:gd name="T11" fmla="*/ 87 h 177"/>
              <a:gd name="T12" fmla="*/ 81 w 144"/>
              <a:gd name="T13" fmla="*/ 144 h 177"/>
              <a:gd name="T14" fmla="*/ 117 w 144"/>
              <a:gd name="T15" fmla="*/ 177 h 177"/>
              <a:gd name="T16" fmla="*/ 144 w 144"/>
              <a:gd name="T17" fmla="*/ 171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4"/>
              <a:gd name="T28" fmla="*/ 0 h 177"/>
              <a:gd name="T29" fmla="*/ 144 w 144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4" h="177">
                <a:moveTo>
                  <a:pt x="144" y="171"/>
                </a:moveTo>
                <a:lnTo>
                  <a:pt x="114" y="111"/>
                </a:lnTo>
                <a:lnTo>
                  <a:pt x="60" y="27"/>
                </a:lnTo>
                <a:lnTo>
                  <a:pt x="27" y="0"/>
                </a:lnTo>
                <a:lnTo>
                  <a:pt x="0" y="15"/>
                </a:lnTo>
                <a:lnTo>
                  <a:pt x="33" y="87"/>
                </a:lnTo>
                <a:lnTo>
                  <a:pt x="81" y="144"/>
                </a:lnTo>
                <a:lnTo>
                  <a:pt x="117" y="177"/>
                </a:lnTo>
                <a:lnTo>
                  <a:pt x="144" y="171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7" name="Freeform 278"/>
          <p:cNvSpPr>
            <a:spLocks/>
          </p:cNvSpPr>
          <p:nvPr/>
        </p:nvSpPr>
        <p:spPr bwMode="auto">
          <a:xfrm>
            <a:off x="5986463" y="4119563"/>
            <a:ext cx="1682750" cy="292100"/>
          </a:xfrm>
          <a:custGeom>
            <a:avLst/>
            <a:gdLst>
              <a:gd name="T0" fmla="*/ 0 w 1060"/>
              <a:gd name="T1" fmla="*/ 180 h 184"/>
              <a:gd name="T2" fmla="*/ 948 w 1060"/>
              <a:gd name="T3" fmla="*/ 0 h 184"/>
              <a:gd name="T4" fmla="*/ 1000 w 1060"/>
              <a:gd name="T5" fmla="*/ 60 h 184"/>
              <a:gd name="T6" fmla="*/ 1028 w 1060"/>
              <a:gd name="T7" fmla="*/ 92 h 184"/>
              <a:gd name="T8" fmla="*/ 1056 w 1060"/>
              <a:gd name="T9" fmla="*/ 160 h 184"/>
              <a:gd name="T10" fmla="*/ 1060 w 1060"/>
              <a:gd name="T11" fmla="*/ 184 h 184"/>
              <a:gd name="T12" fmla="*/ 796 w 1060"/>
              <a:gd name="T13" fmla="*/ 180 h 184"/>
              <a:gd name="T14" fmla="*/ 0 w 1060"/>
              <a:gd name="T15" fmla="*/ 180 h 18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60"/>
              <a:gd name="T25" fmla="*/ 0 h 184"/>
              <a:gd name="T26" fmla="*/ 1060 w 1060"/>
              <a:gd name="T27" fmla="*/ 184 h 18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60" h="184">
                <a:moveTo>
                  <a:pt x="0" y="180"/>
                </a:moveTo>
                <a:lnTo>
                  <a:pt x="948" y="0"/>
                </a:lnTo>
                <a:lnTo>
                  <a:pt x="1000" y="60"/>
                </a:lnTo>
                <a:lnTo>
                  <a:pt x="1028" y="92"/>
                </a:lnTo>
                <a:lnTo>
                  <a:pt x="1056" y="160"/>
                </a:lnTo>
                <a:lnTo>
                  <a:pt x="1060" y="184"/>
                </a:lnTo>
                <a:lnTo>
                  <a:pt x="796" y="180"/>
                </a:lnTo>
                <a:lnTo>
                  <a:pt x="0" y="180"/>
                </a:lnTo>
                <a:close/>
              </a:path>
            </a:pathLst>
          </a:custGeom>
          <a:solidFill>
            <a:srgbClr val="B2B2B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8" name="Line 280"/>
          <p:cNvSpPr>
            <a:spLocks noChangeAspect="1" noChangeShapeType="1"/>
          </p:cNvSpPr>
          <p:nvPr/>
        </p:nvSpPr>
        <p:spPr bwMode="auto">
          <a:xfrm>
            <a:off x="5986463" y="4411663"/>
            <a:ext cx="16906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19" name="Text Box 281"/>
          <p:cNvSpPr txBox="1">
            <a:spLocks noChangeArrowheads="1"/>
          </p:cNvSpPr>
          <p:nvPr/>
        </p:nvSpPr>
        <p:spPr bwMode="auto">
          <a:xfrm>
            <a:off x="5899150" y="4406900"/>
            <a:ext cx="5810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South</a:t>
            </a:r>
          </a:p>
        </p:txBody>
      </p:sp>
      <p:sp>
        <p:nvSpPr>
          <p:cNvPr id="2320" name="Text Box 282"/>
          <p:cNvSpPr txBox="1">
            <a:spLocks noChangeArrowheads="1"/>
          </p:cNvSpPr>
          <p:nvPr/>
        </p:nvSpPr>
        <p:spPr bwMode="auto">
          <a:xfrm>
            <a:off x="7212013" y="4403725"/>
            <a:ext cx="555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North</a:t>
            </a:r>
          </a:p>
        </p:txBody>
      </p:sp>
      <p:sp>
        <p:nvSpPr>
          <p:cNvPr id="2321" name="Line 283"/>
          <p:cNvSpPr>
            <a:spLocks noChangeShapeType="1"/>
          </p:cNvSpPr>
          <p:nvPr/>
        </p:nvSpPr>
        <p:spPr bwMode="auto">
          <a:xfrm>
            <a:off x="6834188" y="38290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2" name="Line 284"/>
          <p:cNvSpPr>
            <a:spLocks noChangeShapeType="1"/>
          </p:cNvSpPr>
          <p:nvPr/>
        </p:nvSpPr>
        <p:spPr bwMode="auto">
          <a:xfrm rot="-1800000">
            <a:off x="6548438" y="38957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3" name="Line 285"/>
          <p:cNvSpPr>
            <a:spLocks noChangeShapeType="1"/>
          </p:cNvSpPr>
          <p:nvPr/>
        </p:nvSpPr>
        <p:spPr bwMode="auto">
          <a:xfrm rot="-3600000">
            <a:off x="6310313" y="40481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4" name="Line 286"/>
          <p:cNvSpPr>
            <a:spLocks noChangeShapeType="1"/>
          </p:cNvSpPr>
          <p:nvPr/>
        </p:nvSpPr>
        <p:spPr bwMode="auto">
          <a:xfrm rot="1800000">
            <a:off x="7119938" y="38957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5" name="Freeform 287"/>
          <p:cNvSpPr>
            <a:spLocks/>
          </p:cNvSpPr>
          <p:nvPr/>
        </p:nvSpPr>
        <p:spPr bwMode="auto">
          <a:xfrm>
            <a:off x="6678613" y="5345113"/>
            <a:ext cx="157162" cy="76200"/>
          </a:xfrm>
          <a:custGeom>
            <a:avLst/>
            <a:gdLst>
              <a:gd name="T0" fmla="*/ 99 w 99"/>
              <a:gd name="T1" fmla="*/ 24 h 48"/>
              <a:gd name="T2" fmla="*/ 99 w 99"/>
              <a:gd name="T3" fmla="*/ 0 h 48"/>
              <a:gd name="T4" fmla="*/ 27 w 99"/>
              <a:gd name="T5" fmla="*/ 3 h 48"/>
              <a:gd name="T6" fmla="*/ 0 w 99"/>
              <a:gd name="T7" fmla="*/ 21 h 48"/>
              <a:gd name="T8" fmla="*/ 15 w 99"/>
              <a:gd name="T9" fmla="*/ 48 h 48"/>
              <a:gd name="T10" fmla="*/ 60 w 99"/>
              <a:gd name="T11" fmla="*/ 48 h 48"/>
              <a:gd name="T12" fmla="*/ 99 w 99"/>
              <a:gd name="T13" fmla="*/ 24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9"/>
              <a:gd name="T22" fmla="*/ 0 h 48"/>
              <a:gd name="T23" fmla="*/ 99 w 99"/>
              <a:gd name="T24" fmla="*/ 48 h 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9" h="48">
                <a:moveTo>
                  <a:pt x="99" y="24"/>
                </a:moveTo>
                <a:lnTo>
                  <a:pt x="99" y="0"/>
                </a:lnTo>
                <a:lnTo>
                  <a:pt x="27" y="3"/>
                </a:lnTo>
                <a:lnTo>
                  <a:pt x="0" y="21"/>
                </a:lnTo>
                <a:lnTo>
                  <a:pt x="15" y="48"/>
                </a:lnTo>
                <a:lnTo>
                  <a:pt x="60" y="48"/>
                </a:lnTo>
                <a:lnTo>
                  <a:pt x="99" y="2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6" name="Freeform 288"/>
          <p:cNvSpPr>
            <a:spLocks/>
          </p:cNvSpPr>
          <p:nvPr/>
        </p:nvSpPr>
        <p:spPr bwMode="auto">
          <a:xfrm>
            <a:off x="5986463" y="5360988"/>
            <a:ext cx="850900" cy="571500"/>
          </a:xfrm>
          <a:custGeom>
            <a:avLst/>
            <a:gdLst>
              <a:gd name="T0" fmla="*/ 536 w 536"/>
              <a:gd name="T1" fmla="*/ 0 h 360"/>
              <a:gd name="T2" fmla="*/ 536 w 536"/>
              <a:gd name="T3" fmla="*/ 356 h 360"/>
              <a:gd name="T4" fmla="*/ 0 w 536"/>
              <a:gd name="T5" fmla="*/ 360 h 360"/>
              <a:gd name="T6" fmla="*/ 12 w 536"/>
              <a:gd name="T7" fmla="*/ 324 h 360"/>
              <a:gd name="T8" fmla="*/ 72 w 536"/>
              <a:gd name="T9" fmla="*/ 224 h 360"/>
              <a:gd name="T10" fmla="*/ 132 w 536"/>
              <a:gd name="T11" fmla="*/ 160 h 360"/>
              <a:gd name="T12" fmla="*/ 168 w 536"/>
              <a:gd name="T13" fmla="*/ 120 h 360"/>
              <a:gd name="T14" fmla="*/ 264 w 536"/>
              <a:gd name="T15" fmla="*/ 60 h 360"/>
              <a:gd name="T16" fmla="*/ 356 w 536"/>
              <a:gd name="T17" fmla="*/ 20 h 360"/>
              <a:gd name="T18" fmla="*/ 436 w 536"/>
              <a:gd name="T19" fmla="*/ 0 h 360"/>
              <a:gd name="T20" fmla="*/ 512 w 536"/>
              <a:gd name="T21" fmla="*/ 0 h 360"/>
              <a:gd name="T22" fmla="*/ 536 w 536"/>
              <a:gd name="T23" fmla="*/ 0 h 36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36"/>
              <a:gd name="T37" fmla="*/ 0 h 360"/>
              <a:gd name="T38" fmla="*/ 536 w 536"/>
              <a:gd name="T39" fmla="*/ 360 h 36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36" h="360">
                <a:moveTo>
                  <a:pt x="536" y="0"/>
                </a:moveTo>
                <a:lnTo>
                  <a:pt x="536" y="356"/>
                </a:lnTo>
                <a:lnTo>
                  <a:pt x="0" y="360"/>
                </a:lnTo>
                <a:lnTo>
                  <a:pt x="12" y="324"/>
                </a:lnTo>
                <a:lnTo>
                  <a:pt x="72" y="224"/>
                </a:lnTo>
                <a:lnTo>
                  <a:pt x="132" y="160"/>
                </a:lnTo>
                <a:lnTo>
                  <a:pt x="168" y="120"/>
                </a:lnTo>
                <a:lnTo>
                  <a:pt x="264" y="60"/>
                </a:lnTo>
                <a:lnTo>
                  <a:pt x="356" y="20"/>
                </a:lnTo>
                <a:lnTo>
                  <a:pt x="436" y="0"/>
                </a:lnTo>
                <a:lnTo>
                  <a:pt x="512" y="0"/>
                </a:lnTo>
                <a:lnTo>
                  <a:pt x="536" y="0"/>
                </a:lnTo>
                <a:close/>
              </a:path>
            </a:pathLst>
          </a:custGeom>
          <a:solidFill>
            <a:srgbClr val="B2B2B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7" name="Arc 289"/>
          <p:cNvSpPr>
            <a:spLocks noChangeAspect="1"/>
          </p:cNvSpPr>
          <p:nvPr/>
        </p:nvSpPr>
        <p:spPr bwMode="auto">
          <a:xfrm>
            <a:off x="5989638" y="5345113"/>
            <a:ext cx="1700212" cy="909637"/>
          </a:xfrm>
          <a:custGeom>
            <a:avLst/>
            <a:gdLst>
              <a:gd name="T0" fmla="*/ 0 w 40357"/>
              <a:gd name="T1" fmla="*/ 586168 h 21600"/>
              <a:gd name="T2" fmla="*/ 1700212 w 40357"/>
              <a:gd name="T3" fmla="*/ 584063 h 21600"/>
              <a:gd name="T4" fmla="*/ 850506 w 40357"/>
              <a:gd name="T5" fmla="*/ 909637 h 21600"/>
              <a:gd name="T6" fmla="*/ 0 60000 65536"/>
              <a:gd name="T7" fmla="*/ 0 60000 65536"/>
              <a:gd name="T8" fmla="*/ 0 60000 65536"/>
              <a:gd name="T9" fmla="*/ 0 w 40357"/>
              <a:gd name="T10" fmla="*/ 0 h 21600"/>
              <a:gd name="T11" fmla="*/ 40357 w 4035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357" h="21600" fill="none" extrusionOk="0">
                <a:moveTo>
                  <a:pt x="-1" y="13918"/>
                </a:moveTo>
                <a:cubicBezTo>
                  <a:pt x="3188" y="5538"/>
                  <a:pt x="11222" y="-1"/>
                  <a:pt x="20188" y="0"/>
                </a:cubicBezTo>
                <a:cubicBezTo>
                  <a:pt x="29134" y="0"/>
                  <a:pt x="37154" y="5515"/>
                  <a:pt x="40357" y="13868"/>
                </a:cubicBezTo>
              </a:path>
              <a:path w="40357" h="21600" stroke="0" extrusionOk="0">
                <a:moveTo>
                  <a:pt x="-1" y="13918"/>
                </a:moveTo>
                <a:cubicBezTo>
                  <a:pt x="3188" y="5538"/>
                  <a:pt x="11222" y="-1"/>
                  <a:pt x="20188" y="0"/>
                </a:cubicBezTo>
                <a:cubicBezTo>
                  <a:pt x="29134" y="0"/>
                  <a:pt x="37154" y="5515"/>
                  <a:pt x="40357" y="13868"/>
                </a:cubicBezTo>
                <a:lnTo>
                  <a:pt x="20188" y="2160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8" name="Line 290"/>
          <p:cNvSpPr>
            <a:spLocks noChangeAspect="1" noChangeShapeType="1"/>
          </p:cNvSpPr>
          <p:nvPr/>
        </p:nvSpPr>
        <p:spPr bwMode="auto">
          <a:xfrm>
            <a:off x="5991225" y="5932488"/>
            <a:ext cx="16906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9" name="Text Box 291"/>
          <p:cNvSpPr txBox="1">
            <a:spLocks noChangeArrowheads="1"/>
          </p:cNvSpPr>
          <p:nvPr/>
        </p:nvSpPr>
        <p:spPr bwMode="auto">
          <a:xfrm>
            <a:off x="5903913" y="5927725"/>
            <a:ext cx="531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West</a:t>
            </a:r>
          </a:p>
        </p:txBody>
      </p:sp>
      <p:sp>
        <p:nvSpPr>
          <p:cNvPr id="2330" name="Text Box 292"/>
          <p:cNvSpPr txBox="1">
            <a:spLocks noChangeArrowheads="1"/>
          </p:cNvSpPr>
          <p:nvPr/>
        </p:nvSpPr>
        <p:spPr bwMode="auto">
          <a:xfrm>
            <a:off x="7273925" y="5924550"/>
            <a:ext cx="488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East</a:t>
            </a:r>
          </a:p>
        </p:txBody>
      </p:sp>
      <p:sp>
        <p:nvSpPr>
          <p:cNvPr id="2331" name="Line 293"/>
          <p:cNvSpPr>
            <a:spLocks noChangeShapeType="1"/>
          </p:cNvSpPr>
          <p:nvPr/>
        </p:nvSpPr>
        <p:spPr bwMode="auto">
          <a:xfrm rot="1800000">
            <a:off x="7124700" y="54165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32" name="Line 294"/>
          <p:cNvSpPr>
            <a:spLocks noChangeShapeType="1"/>
          </p:cNvSpPr>
          <p:nvPr/>
        </p:nvSpPr>
        <p:spPr bwMode="auto">
          <a:xfrm rot="3600000">
            <a:off x="7353300" y="55689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33" name="Line 295"/>
          <p:cNvSpPr>
            <a:spLocks noChangeShapeType="1"/>
          </p:cNvSpPr>
          <p:nvPr/>
        </p:nvSpPr>
        <p:spPr bwMode="auto">
          <a:xfrm flipV="1">
            <a:off x="6831013" y="5346700"/>
            <a:ext cx="0" cy="587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34" name="Rectangle 296"/>
          <p:cNvSpPr>
            <a:spLocks noChangeArrowheads="1"/>
          </p:cNvSpPr>
          <p:nvPr/>
        </p:nvSpPr>
        <p:spPr bwMode="auto">
          <a:xfrm>
            <a:off x="2738438" y="3905250"/>
            <a:ext cx="2735262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35" name="Line 297"/>
          <p:cNvSpPr>
            <a:spLocks noChangeShapeType="1"/>
          </p:cNvSpPr>
          <p:nvPr/>
        </p:nvSpPr>
        <p:spPr bwMode="auto">
          <a:xfrm>
            <a:off x="2738438" y="5581650"/>
            <a:ext cx="27352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36" name="Line 298"/>
          <p:cNvSpPr>
            <a:spLocks noChangeShapeType="1"/>
          </p:cNvSpPr>
          <p:nvPr/>
        </p:nvSpPr>
        <p:spPr bwMode="auto">
          <a:xfrm>
            <a:off x="2738438" y="5400675"/>
            <a:ext cx="27352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37" name="Line 299"/>
          <p:cNvSpPr>
            <a:spLocks noChangeShapeType="1"/>
          </p:cNvSpPr>
          <p:nvPr/>
        </p:nvSpPr>
        <p:spPr bwMode="auto">
          <a:xfrm>
            <a:off x="2738438" y="5210175"/>
            <a:ext cx="27352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38" name="Line 300"/>
          <p:cNvSpPr>
            <a:spLocks noChangeShapeType="1"/>
          </p:cNvSpPr>
          <p:nvPr/>
        </p:nvSpPr>
        <p:spPr bwMode="auto">
          <a:xfrm>
            <a:off x="2738438" y="5029200"/>
            <a:ext cx="27352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39" name="Line 301"/>
          <p:cNvSpPr>
            <a:spLocks noChangeShapeType="1"/>
          </p:cNvSpPr>
          <p:nvPr/>
        </p:nvSpPr>
        <p:spPr bwMode="auto">
          <a:xfrm>
            <a:off x="2738438" y="4838700"/>
            <a:ext cx="27352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40" name="Line 302"/>
          <p:cNvSpPr>
            <a:spLocks noChangeShapeType="1"/>
          </p:cNvSpPr>
          <p:nvPr/>
        </p:nvSpPr>
        <p:spPr bwMode="auto">
          <a:xfrm>
            <a:off x="2738438" y="4648200"/>
            <a:ext cx="27352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41" name="Line 303"/>
          <p:cNvSpPr>
            <a:spLocks noChangeShapeType="1"/>
          </p:cNvSpPr>
          <p:nvPr/>
        </p:nvSpPr>
        <p:spPr bwMode="auto">
          <a:xfrm>
            <a:off x="2738438" y="4467225"/>
            <a:ext cx="27352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42" name="Line 304"/>
          <p:cNvSpPr>
            <a:spLocks noChangeShapeType="1"/>
          </p:cNvSpPr>
          <p:nvPr/>
        </p:nvSpPr>
        <p:spPr bwMode="auto">
          <a:xfrm>
            <a:off x="2738438" y="4276725"/>
            <a:ext cx="27352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43" name="Line 305"/>
          <p:cNvSpPr>
            <a:spLocks noChangeShapeType="1"/>
          </p:cNvSpPr>
          <p:nvPr/>
        </p:nvSpPr>
        <p:spPr bwMode="auto">
          <a:xfrm>
            <a:off x="2738438" y="4095750"/>
            <a:ext cx="27352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44" name="Line 306"/>
          <p:cNvSpPr>
            <a:spLocks noChangeShapeType="1"/>
          </p:cNvSpPr>
          <p:nvPr/>
        </p:nvSpPr>
        <p:spPr bwMode="auto">
          <a:xfrm>
            <a:off x="2738438" y="3905250"/>
            <a:ext cx="27352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45" name="Line 307"/>
          <p:cNvSpPr>
            <a:spLocks noChangeShapeType="1"/>
          </p:cNvSpPr>
          <p:nvPr/>
        </p:nvSpPr>
        <p:spPr bwMode="auto">
          <a:xfrm>
            <a:off x="3043238" y="3905250"/>
            <a:ext cx="1587" cy="1866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46" name="Line 308"/>
          <p:cNvSpPr>
            <a:spLocks noChangeShapeType="1"/>
          </p:cNvSpPr>
          <p:nvPr/>
        </p:nvSpPr>
        <p:spPr bwMode="auto">
          <a:xfrm>
            <a:off x="3348038" y="3905250"/>
            <a:ext cx="1587" cy="1866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47" name="Line 309"/>
          <p:cNvSpPr>
            <a:spLocks noChangeShapeType="1"/>
          </p:cNvSpPr>
          <p:nvPr/>
        </p:nvSpPr>
        <p:spPr bwMode="auto">
          <a:xfrm>
            <a:off x="3652838" y="3905250"/>
            <a:ext cx="1587" cy="1866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48" name="Line 310"/>
          <p:cNvSpPr>
            <a:spLocks noChangeShapeType="1"/>
          </p:cNvSpPr>
          <p:nvPr/>
        </p:nvSpPr>
        <p:spPr bwMode="auto">
          <a:xfrm>
            <a:off x="3959225" y="3905250"/>
            <a:ext cx="1588" cy="1866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49" name="Line 311"/>
          <p:cNvSpPr>
            <a:spLocks noChangeShapeType="1"/>
          </p:cNvSpPr>
          <p:nvPr/>
        </p:nvSpPr>
        <p:spPr bwMode="auto">
          <a:xfrm>
            <a:off x="4254500" y="3905250"/>
            <a:ext cx="1588" cy="1866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0" name="Line 312"/>
          <p:cNvSpPr>
            <a:spLocks noChangeShapeType="1"/>
          </p:cNvSpPr>
          <p:nvPr/>
        </p:nvSpPr>
        <p:spPr bwMode="auto">
          <a:xfrm>
            <a:off x="4559300" y="3905250"/>
            <a:ext cx="1588" cy="1866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1" name="Line 313"/>
          <p:cNvSpPr>
            <a:spLocks noChangeShapeType="1"/>
          </p:cNvSpPr>
          <p:nvPr/>
        </p:nvSpPr>
        <p:spPr bwMode="auto">
          <a:xfrm>
            <a:off x="4864100" y="3905250"/>
            <a:ext cx="1588" cy="1866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2" name="Line 314"/>
          <p:cNvSpPr>
            <a:spLocks noChangeShapeType="1"/>
          </p:cNvSpPr>
          <p:nvPr/>
        </p:nvSpPr>
        <p:spPr bwMode="auto">
          <a:xfrm>
            <a:off x="5168900" y="3905250"/>
            <a:ext cx="1588" cy="1866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3" name="Line 315"/>
          <p:cNvSpPr>
            <a:spLocks noChangeShapeType="1"/>
          </p:cNvSpPr>
          <p:nvPr/>
        </p:nvSpPr>
        <p:spPr bwMode="auto">
          <a:xfrm>
            <a:off x="5473700" y="3905250"/>
            <a:ext cx="1588" cy="18669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4" name="Rectangle 316"/>
          <p:cNvSpPr>
            <a:spLocks noChangeArrowheads="1"/>
          </p:cNvSpPr>
          <p:nvPr/>
        </p:nvSpPr>
        <p:spPr bwMode="auto">
          <a:xfrm>
            <a:off x="2738438" y="3905250"/>
            <a:ext cx="2735262" cy="1866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" name="Line 317"/>
          <p:cNvSpPr>
            <a:spLocks noChangeShapeType="1"/>
          </p:cNvSpPr>
          <p:nvPr/>
        </p:nvSpPr>
        <p:spPr bwMode="auto">
          <a:xfrm>
            <a:off x="2738438" y="3905250"/>
            <a:ext cx="1587" cy="1866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" name="Line 318"/>
          <p:cNvSpPr>
            <a:spLocks noChangeShapeType="1"/>
          </p:cNvSpPr>
          <p:nvPr/>
        </p:nvSpPr>
        <p:spPr bwMode="auto">
          <a:xfrm>
            <a:off x="2709863" y="57721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" name="Line 323"/>
          <p:cNvSpPr>
            <a:spLocks noChangeShapeType="1"/>
          </p:cNvSpPr>
          <p:nvPr/>
        </p:nvSpPr>
        <p:spPr bwMode="auto">
          <a:xfrm>
            <a:off x="2709863" y="55816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" name="Line 328"/>
          <p:cNvSpPr>
            <a:spLocks noChangeShapeType="1"/>
          </p:cNvSpPr>
          <p:nvPr/>
        </p:nvSpPr>
        <p:spPr bwMode="auto">
          <a:xfrm>
            <a:off x="2709863" y="540067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" name="Line 333"/>
          <p:cNvSpPr>
            <a:spLocks noChangeShapeType="1"/>
          </p:cNvSpPr>
          <p:nvPr/>
        </p:nvSpPr>
        <p:spPr bwMode="auto">
          <a:xfrm>
            <a:off x="2709863" y="521017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" name="Line 338"/>
          <p:cNvSpPr>
            <a:spLocks noChangeShapeType="1"/>
          </p:cNvSpPr>
          <p:nvPr/>
        </p:nvSpPr>
        <p:spPr bwMode="auto">
          <a:xfrm>
            <a:off x="2709863" y="502920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1" name="Line 343"/>
          <p:cNvSpPr>
            <a:spLocks noChangeShapeType="1"/>
          </p:cNvSpPr>
          <p:nvPr/>
        </p:nvSpPr>
        <p:spPr bwMode="auto">
          <a:xfrm>
            <a:off x="2709863" y="483870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2" name="Line 348"/>
          <p:cNvSpPr>
            <a:spLocks noChangeShapeType="1"/>
          </p:cNvSpPr>
          <p:nvPr/>
        </p:nvSpPr>
        <p:spPr bwMode="auto">
          <a:xfrm>
            <a:off x="2709863" y="464820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3" name="Line 353"/>
          <p:cNvSpPr>
            <a:spLocks noChangeShapeType="1"/>
          </p:cNvSpPr>
          <p:nvPr/>
        </p:nvSpPr>
        <p:spPr bwMode="auto">
          <a:xfrm>
            <a:off x="2709863" y="446722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4" name="Line 358"/>
          <p:cNvSpPr>
            <a:spLocks noChangeShapeType="1"/>
          </p:cNvSpPr>
          <p:nvPr/>
        </p:nvSpPr>
        <p:spPr bwMode="auto">
          <a:xfrm>
            <a:off x="2709863" y="427672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5" name="Line 363"/>
          <p:cNvSpPr>
            <a:spLocks noChangeShapeType="1"/>
          </p:cNvSpPr>
          <p:nvPr/>
        </p:nvSpPr>
        <p:spPr bwMode="auto">
          <a:xfrm>
            <a:off x="2709863" y="40957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6" name="Line 368"/>
          <p:cNvSpPr>
            <a:spLocks noChangeShapeType="1"/>
          </p:cNvSpPr>
          <p:nvPr/>
        </p:nvSpPr>
        <p:spPr bwMode="auto">
          <a:xfrm>
            <a:off x="2709863" y="390525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7" name="Line 369"/>
          <p:cNvSpPr>
            <a:spLocks noChangeShapeType="1"/>
          </p:cNvSpPr>
          <p:nvPr/>
        </p:nvSpPr>
        <p:spPr bwMode="auto">
          <a:xfrm>
            <a:off x="2700338" y="57721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8" name="Line 370"/>
          <p:cNvSpPr>
            <a:spLocks noChangeShapeType="1"/>
          </p:cNvSpPr>
          <p:nvPr/>
        </p:nvSpPr>
        <p:spPr bwMode="auto">
          <a:xfrm>
            <a:off x="2700338" y="55816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9" name="Line 371"/>
          <p:cNvSpPr>
            <a:spLocks noChangeShapeType="1"/>
          </p:cNvSpPr>
          <p:nvPr/>
        </p:nvSpPr>
        <p:spPr bwMode="auto">
          <a:xfrm>
            <a:off x="2700338" y="54006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0" name="Line 372"/>
          <p:cNvSpPr>
            <a:spLocks noChangeShapeType="1"/>
          </p:cNvSpPr>
          <p:nvPr/>
        </p:nvSpPr>
        <p:spPr bwMode="auto">
          <a:xfrm>
            <a:off x="2700338" y="52101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1" name="Line 373"/>
          <p:cNvSpPr>
            <a:spLocks noChangeShapeType="1"/>
          </p:cNvSpPr>
          <p:nvPr/>
        </p:nvSpPr>
        <p:spPr bwMode="auto">
          <a:xfrm>
            <a:off x="2700338" y="50292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2" name="Line 374"/>
          <p:cNvSpPr>
            <a:spLocks noChangeShapeType="1"/>
          </p:cNvSpPr>
          <p:nvPr/>
        </p:nvSpPr>
        <p:spPr bwMode="auto">
          <a:xfrm>
            <a:off x="2700338" y="48387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3" name="Line 375"/>
          <p:cNvSpPr>
            <a:spLocks noChangeShapeType="1"/>
          </p:cNvSpPr>
          <p:nvPr/>
        </p:nvSpPr>
        <p:spPr bwMode="auto">
          <a:xfrm>
            <a:off x="2700338" y="46482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4" name="Line 376"/>
          <p:cNvSpPr>
            <a:spLocks noChangeShapeType="1"/>
          </p:cNvSpPr>
          <p:nvPr/>
        </p:nvSpPr>
        <p:spPr bwMode="auto">
          <a:xfrm>
            <a:off x="2700338" y="44672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5" name="Line 377"/>
          <p:cNvSpPr>
            <a:spLocks noChangeShapeType="1"/>
          </p:cNvSpPr>
          <p:nvPr/>
        </p:nvSpPr>
        <p:spPr bwMode="auto">
          <a:xfrm>
            <a:off x="2700338" y="42767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6" name="Line 378"/>
          <p:cNvSpPr>
            <a:spLocks noChangeShapeType="1"/>
          </p:cNvSpPr>
          <p:nvPr/>
        </p:nvSpPr>
        <p:spPr bwMode="auto">
          <a:xfrm>
            <a:off x="2700338" y="40957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7" name="Line 379"/>
          <p:cNvSpPr>
            <a:spLocks noChangeShapeType="1"/>
          </p:cNvSpPr>
          <p:nvPr/>
        </p:nvSpPr>
        <p:spPr bwMode="auto">
          <a:xfrm>
            <a:off x="2700338" y="39052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8" name="Line 380"/>
          <p:cNvSpPr>
            <a:spLocks noChangeShapeType="1"/>
          </p:cNvSpPr>
          <p:nvPr/>
        </p:nvSpPr>
        <p:spPr bwMode="auto">
          <a:xfrm>
            <a:off x="2738438" y="5772150"/>
            <a:ext cx="27352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79" name="Line 381"/>
          <p:cNvSpPr>
            <a:spLocks noChangeShapeType="1"/>
          </p:cNvSpPr>
          <p:nvPr/>
        </p:nvSpPr>
        <p:spPr bwMode="auto">
          <a:xfrm flipV="1">
            <a:off x="2738438" y="5772150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80" name="Line 386"/>
          <p:cNvSpPr>
            <a:spLocks noChangeShapeType="1"/>
          </p:cNvSpPr>
          <p:nvPr/>
        </p:nvSpPr>
        <p:spPr bwMode="auto">
          <a:xfrm flipV="1">
            <a:off x="3043238" y="5772150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81" name="Line 391"/>
          <p:cNvSpPr>
            <a:spLocks noChangeShapeType="1"/>
          </p:cNvSpPr>
          <p:nvPr/>
        </p:nvSpPr>
        <p:spPr bwMode="auto">
          <a:xfrm flipV="1">
            <a:off x="3348038" y="5772150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82" name="Line 396"/>
          <p:cNvSpPr>
            <a:spLocks noChangeShapeType="1"/>
          </p:cNvSpPr>
          <p:nvPr/>
        </p:nvSpPr>
        <p:spPr bwMode="auto">
          <a:xfrm flipV="1">
            <a:off x="3652838" y="5772150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83" name="Line 401"/>
          <p:cNvSpPr>
            <a:spLocks noChangeShapeType="1"/>
          </p:cNvSpPr>
          <p:nvPr/>
        </p:nvSpPr>
        <p:spPr bwMode="auto">
          <a:xfrm flipV="1">
            <a:off x="3959225" y="57721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84" name="Line 406"/>
          <p:cNvSpPr>
            <a:spLocks noChangeShapeType="1"/>
          </p:cNvSpPr>
          <p:nvPr/>
        </p:nvSpPr>
        <p:spPr bwMode="auto">
          <a:xfrm flipV="1">
            <a:off x="4254500" y="57721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85" name="Line 411"/>
          <p:cNvSpPr>
            <a:spLocks noChangeShapeType="1"/>
          </p:cNvSpPr>
          <p:nvPr/>
        </p:nvSpPr>
        <p:spPr bwMode="auto">
          <a:xfrm flipV="1">
            <a:off x="4559300" y="57721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86" name="Line 416"/>
          <p:cNvSpPr>
            <a:spLocks noChangeShapeType="1"/>
          </p:cNvSpPr>
          <p:nvPr/>
        </p:nvSpPr>
        <p:spPr bwMode="auto">
          <a:xfrm flipV="1">
            <a:off x="4864100" y="57721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87" name="Line 421"/>
          <p:cNvSpPr>
            <a:spLocks noChangeShapeType="1"/>
          </p:cNvSpPr>
          <p:nvPr/>
        </p:nvSpPr>
        <p:spPr bwMode="auto">
          <a:xfrm flipV="1">
            <a:off x="5168900" y="57721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88" name="Line 426"/>
          <p:cNvSpPr>
            <a:spLocks noChangeShapeType="1"/>
          </p:cNvSpPr>
          <p:nvPr/>
        </p:nvSpPr>
        <p:spPr bwMode="auto">
          <a:xfrm flipV="1">
            <a:off x="5473700" y="5772150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89" name="Line 427"/>
          <p:cNvSpPr>
            <a:spLocks noChangeShapeType="1"/>
          </p:cNvSpPr>
          <p:nvPr/>
        </p:nvSpPr>
        <p:spPr bwMode="auto">
          <a:xfrm flipV="1">
            <a:off x="2738438" y="5772150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90" name="Line 428"/>
          <p:cNvSpPr>
            <a:spLocks noChangeShapeType="1"/>
          </p:cNvSpPr>
          <p:nvPr/>
        </p:nvSpPr>
        <p:spPr bwMode="auto">
          <a:xfrm flipV="1">
            <a:off x="3043238" y="5772150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91" name="Line 429"/>
          <p:cNvSpPr>
            <a:spLocks noChangeShapeType="1"/>
          </p:cNvSpPr>
          <p:nvPr/>
        </p:nvSpPr>
        <p:spPr bwMode="auto">
          <a:xfrm flipV="1">
            <a:off x="3348038" y="5772150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92" name="Line 430"/>
          <p:cNvSpPr>
            <a:spLocks noChangeShapeType="1"/>
          </p:cNvSpPr>
          <p:nvPr/>
        </p:nvSpPr>
        <p:spPr bwMode="auto">
          <a:xfrm flipV="1">
            <a:off x="3652838" y="5772150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93" name="Line 431"/>
          <p:cNvSpPr>
            <a:spLocks noChangeShapeType="1"/>
          </p:cNvSpPr>
          <p:nvPr/>
        </p:nvSpPr>
        <p:spPr bwMode="auto">
          <a:xfrm flipV="1">
            <a:off x="3959225" y="577215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94" name="Line 432"/>
          <p:cNvSpPr>
            <a:spLocks noChangeShapeType="1"/>
          </p:cNvSpPr>
          <p:nvPr/>
        </p:nvSpPr>
        <p:spPr bwMode="auto">
          <a:xfrm flipV="1">
            <a:off x="4254500" y="577215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95" name="Line 433"/>
          <p:cNvSpPr>
            <a:spLocks noChangeShapeType="1"/>
          </p:cNvSpPr>
          <p:nvPr/>
        </p:nvSpPr>
        <p:spPr bwMode="auto">
          <a:xfrm flipV="1">
            <a:off x="4559300" y="577215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96" name="Line 434"/>
          <p:cNvSpPr>
            <a:spLocks noChangeShapeType="1"/>
          </p:cNvSpPr>
          <p:nvPr/>
        </p:nvSpPr>
        <p:spPr bwMode="auto">
          <a:xfrm flipV="1">
            <a:off x="4864100" y="577215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97" name="Line 435"/>
          <p:cNvSpPr>
            <a:spLocks noChangeShapeType="1"/>
          </p:cNvSpPr>
          <p:nvPr/>
        </p:nvSpPr>
        <p:spPr bwMode="auto">
          <a:xfrm flipV="1">
            <a:off x="5168900" y="577215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98" name="Line 436"/>
          <p:cNvSpPr>
            <a:spLocks noChangeShapeType="1"/>
          </p:cNvSpPr>
          <p:nvPr/>
        </p:nvSpPr>
        <p:spPr bwMode="auto">
          <a:xfrm flipV="1">
            <a:off x="5473700" y="5772150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99" name="Line 437"/>
          <p:cNvSpPr>
            <a:spLocks noChangeShapeType="1"/>
          </p:cNvSpPr>
          <p:nvPr/>
        </p:nvSpPr>
        <p:spPr bwMode="auto">
          <a:xfrm>
            <a:off x="2738438" y="3905250"/>
            <a:ext cx="1524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0" name="Line 438"/>
          <p:cNvSpPr>
            <a:spLocks noChangeShapeType="1"/>
          </p:cNvSpPr>
          <p:nvPr/>
        </p:nvSpPr>
        <p:spPr bwMode="auto">
          <a:xfrm>
            <a:off x="2890838" y="3905250"/>
            <a:ext cx="15240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1" name="Line 439"/>
          <p:cNvSpPr>
            <a:spLocks noChangeShapeType="1"/>
          </p:cNvSpPr>
          <p:nvPr/>
        </p:nvSpPr>
        <p:spPr bwMode="auto">
          <a:xfrm>
            <a:off x="3043238" y="3914775"/>
            <a:ext cx="15240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2" name="Line 440"/>
          <p:cNvSpPr>
            <a:spLocks noChangeShapeType="1"/>
          </p:cNvSpPr>
          <p:nvPr/>
        </p:nvSpPr>
        <p:spPr bwMode="auto">
          <a:xfrm>
            <a:off x="3195638" y="3933825"/>
            <a:ext cx="152400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3" name="Line 441"/>
          <p:cNvSpPr>
            <a:spLocks noChangeShapeType="1"/>
          </p:cNvSpPr>
          <p:nvPr/>
        </p:nvSpPr>
        <p:spPr bwMode="auto">
          <a:xfrm>
            <a:off x="3348038" y="3962400"/>
            <a:ext cx="152400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4" name="Line 442"/>
          <p:cNvSpPr>
            <a:spLocks noChangeShapeType="1"/>
          </p:cNvSpPr>
          <p:nvPr/>
        </p:nvSpPr>
        <p:spPr bwMode="auto">
          <a:xfrm>
            <a:off x="3500438" y="3990975"/>
            <a:ext cx="1524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5" name="Line 443"/>
          <p:cNvSpPr>
            <a:spLocks noChangeShapeType="1"/>
          </p:cNvSpPr>
          <p:nvPr/>
        </p:nvSpPr>
        <p:spPr bwMode="auto">
          <a:xfrm>
            <a:off x="3652838" y="4029075"/>
            <a:ext cx="152400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6" name="Line 444"/>
          <p:cNvSpPr>
            <a:spLocks noChangeShapeType="1"/>
          </p:cNvSpPr>
          <p:nvPr/>
        </p:nvSpPr>
        <p:spPr bwMode="auto">
          <a:xfrm>
            <a:off x="3805238" y="4076700"/>
            <a:ext cx="1539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7" name="Line 445"/>
          <p:cNvSpPr>
            <a:spLocks noChangeShapeType="1"/>
          </p:cNvSpPr>
          <p:nvPr/>
        </p:nvSpPr>
        <p:spPr bwMode="auto">
          <a:xfrm>
            <a:off x="3959225" y="4124325"/>
            <a:ext cx="152400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8" name="Line 446"/>
          <p:cNvSpPr>
            <a:spLocks noChangeShapeType="1"/>
          </p:cNvSpPr>
          <p:nvPr/>
        </p:nvSpPr>
        <p:spPr bwMode="auto">
          <a:xfrm>
            <a:off x="4111625" y="4181475"/>
            <a:ext cx="142875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09" name="Line 447"/>
          <p:cNvSpPr>
            <a:spLocks noChangeShapeType="1"/>
          </p:cNvSpPr>
          <p:nvPr/>
        </p:nvSpPr>
        <p:spPr bwMode="auto">
          <a:xfrm>
            <a:off x="4254500" y="4238625"/>
            <a:ext cx="152400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0" name="Line 448"/>
          <p:cNvSpPr>
            <a:spLocks noChangeShapeType="1"/>
          </p:cNvSpPr>
          <p:nvPr/>
        </p:nvSpPr>
        <p:spPr bwMode="auto">
          <a:xfrm>
            <a:off x="4406900" y="4305300"/>
            <a:ext cx="152400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1" name="Line 449"/>
          <p:cNvSpPr>
            <a:spLocks noChangeShapeType="1"/>
          </p:cNvSpPr>
          <p:nvPr/>
        </p:nvSpPr>
        <p:spPr bwMode="auto">
          <a:xfrm>
            <a:off x="4559300" y="4371975"/>
            <a:ext cx="15240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2" name="Line 450"/>
          <p:cNvSpPr>
            <a:spLocks noChangeShapeType="1"/>
          </p:cNvSpPr>
          <p:nvPr/>
        </p:nvSpPr>
        <p:spPr bwMode="auto">
          <a:xfrm>
            <a:off x="4711700" y="4448175"/>
            <a:ext cx="152400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3" name="Line 451"/>
          <p:cNvSpPr>
            <a:spLocks noChangeShapeType="1"/>
          </p:cNvSpPr>
          <p:nvPr/>
        </p:nvSpPr>
        <p:spPr bwMode="auto">
          <a:xfrm>
            <a:off x="4864100" y="4514850"/>
            <a:ext cx="152400" cy="85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4" name="Line 452"/>
          <p:cNvSpPr>
            <a:spLocks noChangeShapeType="1"/>
          </p:cNvSpPr>
          <p:nvPr/>
        </p:nvSpPr>
        <p:spPr bwMode="auto">
          <a:xfrm>
            <a:off x="5016500" y="4600575"/>
            <a:ext cx="15240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5" name="Line 453"/>
          <p:cNvSpPr>
            <a:spLocks noChangeShapeType="1"/>
          </p:cNvSpPr>
          <p:nvPr/>
        </p:nvSpPr>
        <p:spPr bwMode="auto">
          <a:xfrm>
            <a:off x="5168900" y="4676775"/>
            <a:ext cx="15240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6" name="Line 454"/>
          <p:cNvSpPr>
            <a:spLocks noChangeShapeType="1"/>
          </p:cNvSpPr>
          <p:nvPr/>
        </p:nvSpPr>
        <p:spPr bwMode="auto">
          <a:xfrm>
            <a:off x="5321300" y="4752975"/>
            <a:ext cx="152400" cy="85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7" name="Line 455"/>
          <p:cNvSpPr>
            <a:spLocks noChangeShapeType="1"/>
          </p:cNvSpPr>
          <p:nvPr/>
        </p:nvSpPr>
        <p:spPr bwMode="auto">
          <a:xfrm>
            <a:off x="2738438" y="5772150"/>
            <a:ext cx="1524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8" name="Line 456"/>
          <p:cNvSpPr>
            <a:spLocks noChangeShapeType="1"/>
          </p:cNvSpPr>
          <p:nvPr/>
        </p:nvSpPr>
        <p:spPr bwMode="auto">
          <a:xfrm flipV="1">
            <a:off x="2890838" y="5762625"/>
            <a:ext cx="15240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19" name="Line 457"/>
          <p:cNvSpPr>
            <a:spLocks noChangeShapeType="1"/>
          </p:cNvSpPr>
          <p:nvPr/>
        </p:nvSpPr>
        <p:spPr bwMode="auto">
          <a:xfrm flipV="1">
            <a:off x="3043238" y="5743575"/>
            <a:ext cx="15240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20" name="Line 458"/>
          <p:cNvSpPr>
            <a:spLocks noChangeShapeType="1"/>
          </p:cNvSpPr>
          <p:nvPr/>
        </p:nvSpPr>
        <p:spPr bwMode="auto">
          <a:xfrm flipV="1">
            <a:off x="3195638" y="5715000"/>
            <a:ext cx="152400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21" name="Line 459"/>
          <p:cNvSpPr>
            <a:spLocks noChangeShapeType="1"/>
          </p:cNvSpPr>
          <p:nvPr/>
        </p:nvSpPr>
        <p:spPr bwMode="auto">
          <a:xfrm flipV="1">
            <a:off x="3348038" y="5686425"/>
            <a:ext cx="152400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22" name="Line 460"/>
          <p:cNvSpPr>
            <a:spLocks noChangeShapeType="1"/>
          </p:cNvSpPr>
          <p:nvPr/>
        </p:nvSpPr>
        <p:spPr bwMode="auto">
          <a:xfrm flipV="1">
            <a:off x="3500438" y="5648325"/>
            <a:ext cx="1524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23" name="Line 461"/>
          <p:cNvSpPr>
            <a:spLocks noChangeShapeType="1"/>
          </p:cNvSpPr>
          <p:nvPr/>
        </p:nvSpPr>
        <p:spPr bwMode="auto">
          <a:xfrm flipV="1">
            <a:off x="3652838" y="5600700"/>
            <a:ext cx="152400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24" name="Line 462"/>
          <p:cNvSpPr>
            <a:spLocks noChangeShapeType="1"/>
          </p:cNvSpPr>
          <p:nvPr/>
        </p:nvSpPr>
        <p:spPr bwMode="auto">
          <a:xfrm flipV="1">
            <a:off x="3805238" y="5553075"/>
            <a:ext cx="153987" cy="47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25" name="Line 463"/>
          <p:cNvSpPr>
            <a:spLocks noChangeShapeType="1"/>
          </p:cNvSpPr>
          <p:nvPr/>
        </p:nvSpPr>
        <p:spPr bwMode="auto">
          <a:xfrm flipV="1">
            <a:off x="3959225" y="5495925"/>
            <a:ext cx="152400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26" name="Line 464"/>
          <p:cNvSpPr>
            <a:spLocks noChangeShapeType="1"/>
          </p:cNvSpPr>
          <p:nvPr/>
        </p:nvSpPr>
        <p:spPr bwMode="auto">
          <a:xfrm flipV="1">
            <a:off x="4111625" y="5438775"/>
            <a:ext cx="142875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27" name="Line 465"/>
          <p:cNvSpPr>
            <a:spLocks noChangeShapeType="1"/>
          </p:cNvSpPr>
          <p:nvPr/>
        </p:nvSpPr>
        <p:spPr bwMode="auto">
          <a:xfrm flipV="1">
            <a:off x="4254500" y="5372100"/>
            <a:ext cx="152400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28" name="Line 466"/>
          <p:cNvSpPr>
            <a:spLocks noChangeShapeType="1"/>
          </p:cNvSpPr>
          <p:nvPr/>
        </p:nvSpPr>
        <p:spPr bwMode="auto">
          <a:xfrm flipV="1">
            <a:off x="4406900" y="5305425"/>
            <a:ext cx="152400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29" name="Line 467"/>
          <p:cNvSpPr>
            <a:spLocks noChangeShapeType="1"/>
          </p:cNvSpPr>
          <p:nvPr/>
        </p:nvSpPr>
        <p:spPr bwMode="auto">
          <a:xfrm flipV="1">
            <a:off x="4559300" y="5229225"/>
            <a:ext cx="15240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30" name="Line 468"/>
          <p:cNvSpPr>
            <a:spLocks noChangeShapeType="1"/>
          </p:cNvSpPr>
          <p:nvPr/>
        </p:nvSpPr>
        <p:spPr bwMode="auto">
          <a:xfrm flipV="1">
            <a:off x="4711700" y="5162550"/>
            <a:ext cx="152400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31" name="Line 469"/>
          <p:cNvSpPr>
            <a:spLocks noChangeShapeType="1"/>
          </p:cNvSpPr>
          <p:nvPr/>
        </p:nvSpPr>
        <p:spPr bwMode="auto">
          <a:xfrm flipV="1">
            <a:off x="4864100" y="5076825"/>
            <a:ext cx="152400" cy="85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32" name="Line 470"/>
          <p:cNvSpPr>
            <a:spLocks noChangeShapeType="1"/>
          </p:cNvSpPr>
          <p:nvPr/>
        </p:nvSpPr>
        <p:spPr bwMode="auto">
          <a:xfrm flipV="1">
            <a:off x="5016500" y="5000625"/>
            <a:ext cx="15240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33" name="Line 471"/>
          <p:cNvSpPr>
            <a:spLocks noChangeShapeType="1"/>
          </p:cNvSpPr>
          <p:nvPr/>
        </p:nvSpPr>
        <p:spPr bwMode="auto">
          <a:xfrm flipV="1">
            <a:off x="5168900" y="4924425"/>
            <a:ext cx="15240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34" name="Line 472"/>
          <p:cNvSpPr>
            <a:spLocks noChangeShapeType="1"/>
          </p:cNvSpPr>
          <p:nvPr/>
        </p:nvSpPr>
        <p:spPr bwMode="auto">
          <a:xfrm flipV="1">
            <a:off x="5321300" y="4838700"/>
            <a:ext cx="152400" cy="85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35" name="Rectangle 473"/>
          <p:cNvSpPr>
            <a:spLocks noChangeArrowheads="1"/>
          </p:cNvSpPr>
          <p:nvPr/>
        </p:nvSpPr>
        <p:spPr bwMode="auto">
          <a:xfrm>
            <a:off x="2471738" y="5695950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0.0</a:t>
            </a:r>
            <a:endParaRPr lang="en-US" sz="1200"/>
          </a:p>
        </p:txBody>
      </p:sp>
      <p:sp>
        <p:nvSpPr>
          <p:cNvPr id="2436" name="Rectangle 474"/>
          <p:cNvSpPr>
            <a:spLocks noChangeArrowheads="1"/>
          </p:cNvSpPr>
          <p:nvPr/>
        </p:nvSpPr>
        <p:spPr bwMode="auto">
          <a:xfrm>
            <a:off x="2471738" y="5505450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0.1</a:t>
            </a:r>
            <a:endParaRPr lang="en-US" sz="1200"/>
          </a:p>
        </p:txBody>
      </p:sp>
      <p:sp>
        <p:nvSpPr>
          <p:cNvPr id="2437" name="Rectangle 475"/>
          <p:cNvSpPr>
            <a:spLocks noChangeArrowheads="1"/>
          </p:cNvSpPr>
          <p:nvPr/>
        </p:nvSpPr>
        <p:spPr bwMode="auto">
          <a:xfrm>
            <a:off x="2471738" y="5324475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0.2</a:t>
            </a:r>
            <a:endParaRPr lang="en-US" sz="1200"/>
          </a:p>
        </p:txBody>
      </p:sp>
      <p:sp>
        <p:nvSpPr>
          <p:cNvPr id="2438" name="Rectangle 476"/>
          <p:cNvSpPr>
            <a:spLocks noChangeArrowheads="1"/>
          </p:cNvSpPr>
          <p:nvPr/>
        </p:nvSpPr>
        <p:spPr bwMode="auto">
          <a:xfrm>
            <a:off x="2471738" y="5133975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0.3</a:t>
            </a:r>
            <a:endParaRPr lang="en-US" sz="1200"/>
          </a:p>
        </p:txBody>
      </p:sp>
      <p:sp>
        <p:nvSpPr>
          <p:cNvPr id="2439" name="Rectangle 477"/>
          <p:cNvSpPr>
            <a:spLocks noChangeArrowheads="1"/>
          </p:cNvSpPr>
          <p:nvPr/>
        </p:nvSpPr>
        <p:spPr bwMode="auto">
          <a:xfrm>
            <a:off x="2471738" y="4953000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0.4</a:t>
            </a:r>
            <a:endParaRPr lang="en-US" sz="1200"/>
          </a:p>
        </p:txBody>
      </p:sp>
      <p:sp>
        <p:nvSpPr>
          <p:cNvPr id="2440" name="Rectangle 478"/>
          <p:cNvSpPr>
            <a:spLocks noChangeArrowheads="1"/>
          </p:cNvSpPr>
          <p:nvPr/>
        </p:nvSpPr>
        <p:spPr bwMode="auto">
          <a:xfrm>
            <a:off x="2471738" y="4762500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0.5</a:t>
            </a:r>
            <a:endParaRPr lang="en-US" sz="1200"/>
          </a:p>
        </p:txBody>
      </p:sp>
      <p:sp>
        <p:nvSpPr>
          <p:cNvPr id="2441" name="Rectangle 479"/>
          <p:cNvSpPr>
            <a:spLocks noChangeArrowheads="1"/>
          </p:cNvSpPr>
          <p:nvPr/>
        </p:nvSpPr>
        <p:spPr bwMode="auto">
          <a:xfrm>
            <a:off x="2471738" y="4572000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0.6</a:t>
            </a:r>
            <a:endParaRPr lang="en-US" sz="1200"/>
          </a:p>
        </p:txBody>
      </p:sp>
      <p:sp>
        <p:nvSpPr>
          <p:cNvPr id="2442" name="Rectangle 480"/>
          <p:cNvSpPr>
            <a:spLocks noChangeArrowheads="1"/>
          </p:cNvSpPr>
          <p:nvPr/>
        </p:nvSpPr>
        <p:spPr bwMode="auto">
          <a:xfrm>
            <a:off x="2471738" y="4391025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0.7</a:t>
            </a:r>
            <a:endParaRPr lang="en-US" sz="1200"/>
          </a:p>
        </p:txBody>
      </p:sp>
      <p:sp>
        <p:nvSpPr>
          <p:cNvPr id="2443" name="Rectangle 481"/>
          <p:cNvSpPr>
            <a:spLocks noChangeArrowheads="1"/>
          </p:cNvSpPr>
          <p:nvPr/>
        </p:nvSpPr>
        <p:spPr bwMode="auto">
          <a:xfrm>
            <a:off x="2471738" y="4200525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0.8</a:t>
            </a:r>
            <a:endParaRPr lang="en-US" sz="1200"/>
          </a:p>
        </p:txBody>
      </p:sp>
      <p:sp>
        <p:nvSpPr>
          <p:cNvPr id="2444" name="Rectangle 482"/>
          <p:cNvSpPr>
            <a:spLocks noChangeArrowheads="1"/>
          </p:cNvSpPr>
          <p:nvPr/>
        </p:nvSpPr>
        <p:spPr bwMode="auto">
          <a:xfrm>
            <a:off x="2471738" y="4019550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0.9</a:t>
            </a:r>
            <a:endParaRPr lang="en-US" sz="1200"/>
          </a:p>
        </p:txBody>
      </p:sp>
      <p:sp>
        <p:nvSpPr>
          <p:cNvPr id="2445" name="Rectangle 483"/>
          <p:cNvSpPr>
            <a:spLocks noChangeArrowheads="1"/>
          </p:cNvSpPr>
          <p:nvPr/>
        </p:nvSpPr>
        <p:spPr bwMode="auto">
          <a:xfrm>
            <a:off x="2471738" y="3829050"/>
            <a:ext cx="174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1.0</a:t>
            </a:r>
            <a:endParaRPr lang="en-US" sz="1200"/>
          </a:p>
        </p:txBody>
      </p:sp>
      <p:sp>
        <p:nvSpPr>
          <p:cNvPr id="2446" name="Rectangle 484"/>
          <p:cNvSpPr>
            <a:spLocks noChangeArrowheads="1"/>
          </p:cNvSpPr>
          <p:nvPr/>
        </p:nvSpPr>
        <p:spPr bwMode="auto">
          <a:xfrm>
            <a:off x="2709863" y="587692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 sz="1200"/>
          </a:p>
        </p:txBody>
      </p:sp>
      <p:sp>
        <p:nvSpPr>
          <p:cNvPr id="2447" name="Rectangle 485"/>
          <p:cNvSpPr>
            <a:spLocks noChangeArrowheads="1"/>
          </p:cNvSpPr>
          <p:nvPr/>
        </p:nvSpPr>
        <p:spPr bwMode="auto">
          <a:xfrm>
            <a:off x="2976563" y="58769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</a:t>
            </a:r>
            <a:endParaRPr lang="en-US" sz="1200"/>
          </a:p>
        </p:txBody>
      </p:sp>
      <p:sp>
        <p:nvSpPr>
          <p:cNvPr id="2448" name="Rectangle 486"/>
          <p:cNvSpPr>
            <a:spLocks noChangeArrowheads="1"/>
          </p:cNvSpPr>
          <p:nvPr/>
        </p:nvSpPr>
        <p:spPr bwMode="auto">
          <a:xfrm>
            <a:off x="3281363" y="58769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</a:t>
            </a:r>
            <a:endParaRPr lang="en-US" sz="1200"/>
          </a:p>
        </p:txBody>
      </p:sp>
      <p:sp>
        <p:nvSpPr>
          <p:cNvPr id="2449" name="Rectangle 487"/>
          <p:cNvSpPr>
            <a:spLocks noChangeArrowheads="1"/>
          </p:cNvSpPr>
          <p:nvPr/>
        </p:nvSpPr>
        <p:spPr bwMode="auto">
          <a:xfrm>
            <a:off x="3586163" y="58769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30</a:t>
            </a:r>
            <a:endParaRPr lang="en-US" sz="1200"/>
          </a:p>
        </p:txBody>
      </p:sp>
      <p:sp>
        <p:nvSpPr>
          <p:cNvPr id="2450" name="Rectangle 488"/>
          <p:cNvSpPr>
            <a:spLocks noChangeArrowheads="1"/>
          </p:cNvSpPr>
          <p:nvPr/>
        </p:nvSpPr>
        <p:spPr bwMode="auto">
          <a:xfrm>
            <a:off x="3892550" y="58769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40</a:t>
            </a:r>
            <a:endParaRPr lang="en-US" sz="1200"/>
          </a:p>
        </p:txBody>
      </p:sp>
      <p:sp>
        <p:nvSpPr>
          <p:cNvPr id="2451" name="Rectangle 489"/>
          <p:cNvSpPr>
            <a:spLocks noChangeArrowheads="1"/>
          </p:cNvSpPr>
          <p:nvPr/>
        </p:nvSpPr>
        <p:spPr bwMode="auto">
          <a:xfrm>
            <a:off x="4187825" y="58769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50</a:t>
            </a:r>
            <a:endParaRPr lang="en-US" sz="1200"/>
          </a:p>
        </p:txBody>
      </p:sp>
      <p:sp>
        <p:nvSpPr>
          <p:cNvPr id="2452" name="Rectangle 490"/>
          <p:cNvSpPr>
            <a:spLocks noChangeArrowheads="1"/>
          </p:cNvSpPr>
          <p:nvPr/>
        </p:nvSpPr>
        <p:spPr bwMode="auto">
          <a:xfrm>
            <a:off x="4492625" y="58769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60</a:t>
            </a:r>
            <a:endParaRPr lang="en-US" sz="1200"/>
          </a:p>
        </p:txBody>
      </p:sp>
      <p:sp>
        <p:nvSpPr>
          <p:cNvPr id="2453" name="Rectangle 491"/>
          <p:cNvSpPr>
            <a:spLocks noChangeArrowheads="1"/>
          </p:cNvSpPr>
          <p:nvPr/>
        </p:nvSpPr>
        <p:spPr bwMode="auto">
          <a:xfrm>
            <a:off x="4797425" y="58769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70</a:t>
            </a:r>
            <a:endParaRPr lang="en-US" sz="1200"/>
          </a:p>
        </p:txBody>
      </p:sp>
      <p:sp>
        <p:nvSpPr>
          <p:cNvPr id="2454" name="Rectangle 492"/>
          <p:cNvSpPr>
            <a:spLocks noChangeArrowheads="1"/>
          </p:cNvSpPr>
          <p:nvPr/>
        </p:nvSpPr>
        <p:spPr bwMode="auto">
          <a:xfrm>
            <a:off x="5102225" y="58769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80</a:t>
            </a:r>
            <a:endParaRPr lang="en-US" sz="1200"/>
          </a:p>
        </p:txBody>
      </p:sp>
      <p:sp>
        <p:nvSpPr>
          <p:cNvPr id="2455" name="Rectangle 493"/>
          <p:cNvSpPr>
            <a:spLocks noChangeArrowheads="1"/>
          </p:cNvSpPr>
          <p:nvPr/>
        </p:nvSpPr>
        <p:spPr bwMode="auto">
          <a:xfrm>
            <a:off x="5407025" y="587692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90</a:t>
            </a:r>
            <a:endParaRPr lang="en-US" sz="1200"/>
          </a:p>
        </p:txBody>
      </p:sp>
      <p:sp>
        <p:nvSpPr>
          <p:cNvPr id="2456" name="Rectangle 494"/>
          <p:cNvSpPr>
            <a:spLocks noChangeArrowheads="1"/>
          </p:cNvSpPr>
          <p:nvPr/>
        </p:nvSpPr>
        <p:spPr bwMode="auto">
          <a:xfrm>
            <a:off x="3624263" y="6105525"/>
            <a:ext cx="9794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Slope Angle, s</a:t>
            </a:r>
            <a:endParaRPr lang="en-US" sz="1200"/>
          </a:p>
        </p:txBody>
      </p:sp>
      <p:sp>
        <p:nvSpPr>
          <p:cNvPr id="2457" name="Rectangle 495"/>
          <p:cNvSpPr>
            <a:spLocks noChangeArrowheads="1"/>
          </p:cNvSpPr>
          <p:nvPr/>
        </p:nvSpPr>
        <p:spPr bwMode="auto">
          <a:xfrm rot="-5400000">
            <a:off x="1920081" y="4742657"/>
            <a:ext cx="803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View Factor</a:t>
            </a:r>
            <a:endParaRPr lang="en-US" sz="1200"/>
          </a:p>
        </p:txBody>
      </p:sp>
      <p:sp>
        <p:nvSpPr>
          <p:cNvPr id="2458" name="Rectangle 496"/>
          <p:cNvSpPr>
            <a:spLocks noChangeArrowheads="1"/>
          </p:cNvSpPr>
          <p:nvPr/>
        </p:nvSpPr>
        <p:spPr bwMode="auto">
          <a:xfrm>
            <a:off x="2900363" y="4546600"/>
            <a:ext cx="1484312" cy="568325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497"/>
          <p:cNvGraphicFramePr>
            <a:graphicFrameLocks noChangeAspect="1"/>
          </p:cNvGraphicFramePr>
          <p:nvPr/>
        </p:nvGraphicFramePr>
        <p:xfrm>
          <a:off x="2947988" y="4587875"/>
          <a:ext cx="1409700" cy="481013"/>
        </p:xfrm>
        <a:graphic>
          <a:graphicData uri="http://schemas.openxmlformats.org/presentationml/2006/ole">
            <p:oleObj spid="_x0000_s2050" name="MathType Equation" r:id="rId3" imgW="1409400" imgH="482400" progId="Equation">
              <p:embed/>
            </p:oleObj>
          </a:graphicData>
        </a:graphic>
      </p:graphicFrame>
      <p:sp>
        <p:nvSpPr>
          <p:cNvPr id="2459" name="Text Box 498"/>
          <p:cNvSpPr txBox="1">
            <a:spLocks noChangeArrowheads="1"/>
          </p:cNvSpPr>
          <p:nvPr/>
        </p:nvSpPr>
        <p:spPr bwMode="auto">
          <a:xfrm>
            <a:off x="4637088" y="5268913"/>
            <a:ext cx="493712" cy="244475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rIns="45720">
            <a:spAutoFit/>
          </a:bodyPr>
          <a:lstStyle/>
          <a:p>
            <a:r>
              <a:rPr lang="en-US" sz="1000"/>
              <a:t>Terrain</a:t>
            </a:r>
          </a:p>
        </p:txBody>
      </p:sp>
      <p:sp>
        <p:nvSpPr>
          <p:cNvPr id="2460" name="Text Box 499"/>
          <p:cNvSpPr txBox="1">
            <a:spLocks noChangeArrowheads="1"/>
          </p:cNvSpPr>
          <p:nvPr/>
        </p:nvSpPr>
        <p:spPr bwMode="auto">
          <a:xfrm>
            <a:off x="4665663" y="4135438"/>
            <a:ext cx="395287" cy="244475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Sky</a:t>
            </a:r>
          </a:p>
        </p:txBody>
      </p:sp>
      <p:sp>
        <p:nvSpPr>
          <p:cNvPr id="2461" name="Freeform 500"/>
          <p:cNvSpPr>
            <a:spLocks/>
          </p:cNvSpPr>
          <p:nvPr/>
        </p:nvSpPr>
        <p:spPr bwMode="auto">
          <a:xfrm rot="16200000" flipH="1">
            <a:off x="6850063" y="5845175"/>
            <a:ext cx="92075" cy="92075"/>
          </a:xfrm>
          <a:custGeom>
            <a:avLst/>
            <a:gdLst>
              <a:gd name="T0" fmla="*/ 0 w 336"/>
              <a:gd name="T1" fmla="*/ 0 h 384"/>
              <a:gd name="T2" fmla="*/ 0 w 336"/>
              <a:gd name="T3" fmla="*/ 384 h 384"/>
              <a:gd name="T4" fmla="*/ 336 w 336"/>
              <a:gd name="T5" fmla="*/ 384 h 384"/>
              <a:gd name="T6" fmla="*/ 0 60000 65536"/>
              <a:gd name="T7" fmla="*/ 0 60000 65536"/>
              <a:gd name="T8" fmla="*/ 0 60000 65536"/>
              <a:gd name="T9" fmla="*/ 0 w 336"/>
              <a:gd name="T10" fmla="*/ 0 h 384"/>
              <a:gd name="T11" fmla="*/ 336 w 336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384">
                <a:moveTo>
                  <a:pt x="0" y="0"/>
                </a:moveTo>
                <a:lnTo>
                  <a:pt x="0" y="384"/>
                </a:lnTo>
                <a:lnTo>
                  <a:pt x="336" y="3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" name="Text Box 501"/>
          <p:cNvSpPr txBox="1">
            <a:spLocks noChangeArrowheads="1"/>
          </p:cNvSpPr>
          <p:nvPr/>
        </p:nvSpPr>
        <p:spPr bwMode="auto">
          <a:xfrm>
            <a:off x="6875463" y="5767388"/>
            <a:ext cx="844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Slope Angle, s</a:t>
            </a:r>
          </a:p>
        </p:txBody>
      </p:sp>
      <p:sp>
        <p:nvSpPr>
          <p:cNvPr id="2463" name="Arc 502"/>
          <p:cNvSpPr>
            <a:spLocks noChangeAspect="1"/>
          </p:cNvSpPr>
          <p:nvPr/>
        </p:nvSpPr>
        <p:spPr bwMode="auto">
          <a:xfrm rot="1566834">
            <a:off x="6567488" y="4305300"/>
            <a:ext cx="92075" cy="92075"/>
          </a:xfrm>
          <a:custGeom>
            <a:avLst/>
            <a:gdLst>
              <a:gd name="T0" fmla="*/ 0 w 21600"/>
              <a:gd name="T1" fmla="*/ 0 h 21600"/>
              <a:gd name="T2" fmla="*/ 92075 w 21600"/>
              <a:gd name="T3" fmla="*/ 92075 h 21600"/>
              <a:gd name="T4" fmla="*/ 0 w 21600"/>
              <a:gd name="T5" fmla="*/ 9207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" name="Text Box 503"/>
          <p:cNvSpPr txBox="1">
            <a:spLocks noChangeArrowheads="1"/>
          </p:cNvSpPr>
          <p:nvPr/>
        </p:nvSpPr>
        <p:spPr bwMode="auto">
          <a:xfrm>
            <a:off x="6591300" y="4237038"/>
            <a:ext cx="8445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800"/>
              <a:t>Slope Angle, s</a:t>
            </a:r>
          </a:p>
        </p:txBody>
      </p:sp>
      <p:sp>
        <p:nvSpPr>
          <p:cNvPr id="2465" name="Text Box 505"/>
          <p:cNvSpPr txBox="1">
            <a:spLocks noChangeArrowheads="1"/>
          </p:cNvSpPr>
          <p:nvPr/>
        </p:nvSpPr>
        <p:spPr bwMode="auto">
          <a:xfrm>
            <a:off x="166688" y="6446838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6.15</a:t>
            </a:r>
          </a:p>
        </p:txBody>
      </p:sp>
      <p:sp>
        <p:nvSpPr>
          <p:cNvPr id="2466" name="Arc 279"/>
          <p:cNvSpPr>
            <a:spLocks noChangeAspect="1"/>
          </p:cNvSpPr>
          <p:nvPr/>
        </p:nvSpPr>
        <p:spPr bwMode="auto">
          <a:xfrm>
            <a:off x="5984875" y="3824288"/>
            <a:ext cx="1700213" cy="909637"/>
          </a:xfrm>
          <a:custGeom>
            <a:avLst/>
            <a:gdLst>
              <a:gd name="T0" fmla="*/ 0 w 40357"/>
              <a:gd name="T1" fmla="*/ 586168 h 21600"/>
              <a:gd name="T2" fmla="*/ 1700213 w 40357"/>
              <a:gd name="T3" fmla="*/ 584063 h 21600"/>
              <a:gd name="T4" fmla="*/ 850507 w 40357"/>
              <a:gd name="T5" fmla="*/ 909637 h 21600"/>
              <a:gd name="T6" fmla="*/ 0 60000 65536"/>
              <a:gd name="T7" fmla="*/ 0 60000 65536"/>
              <a:gd name="T8" fmla="*/ 0 60000 65536"/>
              <a:gd name="T9" fmla="*/ 0 w 40357"/>
              <a:gd name="T10" fmla="*/ 0 h 21600"/>
              <a:gd name="T11" fmla="*/ 40357 w 4035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357" h="21600" fill="none" extrusionOk="0">
                <a:moveTo>
                  <a:pt x="-1" y="13918"/>
                </a:moveTo>
                <a:cubicBezTo>
                  <a:pt x="3188" y="5538"/>
                  <a:pt x="11222" y="-1"/>
                  <a:pt x="20188" y="0"/>
                </a:cubicBezTo>
                <a:cubicBezTo>
                  <a:pt x="29134" y="0"/>
                  <a:pt x="37154" y="5515"/>
                  <a:pt x="40357" y="13868"/>
                </a:cubicBezTo>
              </a:path>
              <a:path w="40357" h="21600" stroke="0" extrusionOk="0">
                <a:moveTo>
                  <a:pt x="-1" y="13918"/>
                </a:moveTo>
                <a:cubicBezTo>
                  <a:pt x="3188" y="5538"/>
                  <a:pt x="11222" y="-1"/>
                  <a:pt x="20188" y="0"/>
                </a:cubicBezTo>
                <a:cubicBezTo>
                  <a:pt x="29134" y="0"/>
                  <a:pt x="37154" y="5515"/>
                  <a:pt x="40357" y="13868"/>
                </a:cubicBezTo>
                <a:lnTo>
                  <a:pt x="20188" y="2160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7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reeform 2"/>
          <p:cNvSpPr>
            <a:spLocks/>
          </p:cNvSpPr>
          <p:nvPr/>
        </p:nvSpPr>
        <p:spPr bwMode="auto">
          <a:xfrm>
            <a:off x="1620838" y="1816100"/>
            <a:ext cx="1419225" cy="1381125"/>
          </a:xfrm>
          <a:custGeom>
            <a:avLst/>
            <a:gdLst>
              <a:gd name="T0" fmla="*/ 78 w 894"/>
              <a:gd name="T1" fmla="*/ 864 h 864"/>
              <a:gd name="T2" fmla="*/ 894 w 894"/>
              <a:gd name="T3" fmla="*/ 450 h 864"/>
              <a:gd name="T4" fmla="*/ 0 w 894"/>
              <a:gd name="T5" fmla="*/ 0 h 864"/>
              <a:gd name="T6" fmla="*/ 0 w 894"/>
              <a:gd name="T7" fmla="*/ 864 h 864"/>
              <a:gd name="T8" fmla="*/ 78 w 894"/>
              <a:gd name="T9" fmla="*/ 864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4"/>
              <a:gd name="T16" fmla="*/ 0 h 864"/>
              <a:gd name="T17" fmla="*/ 894 w 894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4" h="864">
                <a:moveTo>
                  <a:pt x="78" y="864"/>
                </a:moveTo>
                <a:lnTo>
                  <a:pt x="894" y="450"/>
                </a:lnTo>
                <a:lnTo>
                  <a:pt x="0" y="0"/>
                </a:lnTo>
                <a:lnTo>
                  <a:pt x="0" y="864"/>
                </a:lnTo>
                <a:lnTo>
                  <a:pt x="78" y="864"/>
                </a:lnTo>
                <a:close/>
              </a:path>
            </a:pathLst>
          </a:custGeom>
          <a:solidFill>
            <a:srgbClr val="B2B2B2"/>
          </a:solidFill>
          <a:ln w="12700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Freeform 3"/>
          <p:cNvSpPr>
            <a:spLocks/>
          </p:cNvSpPr>
          <p:nvPr/>
        </p:nvSpPr>
        <p:spPr bwMode="auto">
          <a:xfrm>
            <a:off x="6535738" y="1530350"/>
            <a:ext cx="1943100" cy="1657350"/>
          </a:xfrm>
          <a:custGeom>
            <a:avLst/>
            <a:gdLst>
              <a:gd name="T0" fmla="*/ 810 w 1224"/>
              <a:gd name="T1" fmla="*/ 1038 h 1044"/>
              <a:gd name="T2" fmla="*/ 0 w 1224"/>
              <a:gd name="T3" fmla="*/ 624 h 1044"/>
              <a:gd name="T4" fmla="*/ 1224 w 1224"/>
              <a:gd name="T5" fmla="*/ 0 h 1044"/>
              <a:gd name="T6" fmla="*/ 1224 w 1224"/>
              <a:gd name="T7" fmla="*/ 1044 h 1044"/>
              <a:gd name="T8" fmla="*/ 810 w 1224"/>
              <a:gd name="T9" fmla="*/ 1038 h 10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4"/>
              <a:gd name="T16" fmla="*/ 0 h 1044"/>
              <a:gd name="T17" fmla="*/ 1224 w 1224"/>
              <a:gd name="T18" fmla="*/ 1044 h 10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4" h="1044">
                <a:moveTo>
                  <a:pt x="810" y="1038"/>
                </a:moveTo>
                <a:lnTo>
                  <a:pt x="0" y="624"/>
                </a:lnTo>
                <a:lnTo>
                  <a:pt x="1224" y="0"/>
                </a:lnTo>
                <a:lnTo>
                  <a:pt x="1224" y="1044"/>
                </a:lnTo>
                <a:lnTo>
                  <a:pt x="810" y="1038"/>
                </a:lnTo>
                <a:close/>
              </a:path>
            </a:pathLst>
          </a:custGeom>
          <a:solidFill>
            <a:srgbClr val="B2B2B2"/>
          </a:solidFill>
          <a:ln w="12700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Freeform 4"/>
          <p:cNvSpPr>
            <a:spLocks/>
          </p:cNvSpPr>
          <p:nvPr/>
        </p:nvSpPr>
        <p:spPr bwMode="auto">
          <a:xfrm>
            <a:off x="6421438" y="3906838"/>
            <a:ext cx="2057400" cy="2476500"/>
          </a:xfrm>
          <a:custGeom>
            <a:avLst/>
            <a:gdLst>
              <a:gd name="T0" fmla="*/ 756 w 1296"/>
              <a:gd name="T1" fmla="*/ 1554 h 1560"/>
              <a:gd name="T2" fmla="*/ 0 w 1296"/>
              <a:gd name="T3" fmla="*/ 810 h 1560"/>
              <a:gd name="T4" fmla="*/ 816 w 1296"/>
              <a:gd name="T5" fmla="*/ 0 h 1560"/>
              <a:gd name="T6" fmla="*/ 1296 w 1296"/>
              <a:gd name="T7" fmla="*/ 0 h 1560"/>
              <a:gd name="T8" fmla="*/ 1290 w 1296"/>
              <a:gd name="T9" fmla="*/ 1560 h 1560"/>
              <a:gd name="T10" fmla="*/ 756 w 1296"/>
              <a:gd name="T11" fmla="*/ 1554 h 15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96"/>
              <a:gd name="T19" fmla="*/ 0 h 1560"/>
              <a:gd name="T20" fmla="*/ 1296 w 1296"/>
              <a:gd name="T21" fmla="*/ 1560 h 15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96" h="1560">
                <a:moveTo>
                  <a:pt x="756" y="1554"/>
                </a:moveTo>
                <a:lnTo>
                  <a:pt x="0" y="810"/>
                </a:lnTo>
                <a:lnTo>
                  <a:pt x="816" y="0"/>
                </a:lnTo>
                <a:lnTo>
                  <a:pt x="1296" y="0"/>
                </a:lnTo>
                <a:lnTo>
                  <a:pt x="1290" y="1560"/>
                </a:lnTo>
                <a:lnTo>
                  <a:pt x="756" y="1554"/>
                </a:lnTo>
                <a:close/>
              </a:path>
            </a:pathLst>
          </a:custGeom>
          <a:solidFill>
            <a:srgbClr val="B2B2B2"/>
          </a:solidFill>
          <a:ln w="12700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Freeform 5"/>
          <p:cNvSpPr>
            <a:spLocks/>
          </p:cNvSpPr>
          <p:nvPr/>
        </p:nvSpPr>
        <p:spPr bwMode="auto">
          <a:xfrm>
            <a:off x="1620838" y="3887788"/>
            <a:ext cx="1295400" cy="2514600"/>
          </a:xfrm>
          <a:custGeom>
            <a:avLst/>
            <a:gdLst>
              <a:gd name="T0" fmla="*/ 84 w 816"/>
              <a:gd name="T1" fmla="*/ 1572 h 1572"/>
              <a:gd name="T2" fmla="*/ 816 w 816"/>
              <a:gd name="T3" fmla="*/ 816 h 1572"/>
              <a:gd name="T4" fmla="*/ 0 w 816"/>
              <a:gd name="T5" fmla="*/ 0 h 1572"/>
              <a:gd name="T6" fmla="*/ 0 w 816"/>
              <a:gd name="T7" fmla="*/ 1566 h 1572"/>
              <a:gd name="T8" fmla="*/ 84 w 816"/>
              <a:gd name="T9" fmla="*/ 1572 h 15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6"/>
              <a:gd name="T16" fmla="*/ 0 h 1572"/>
              <a:gd name="T17" fmla="*/ 816 w 816"/>
              <a:gd name="T18" fmla="*/ 1572 h 15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6" h="1572">
                <a:moveTo>
                  <a:pt x="84" y="1572"/>
                </a:moveTo>
                <a:lnTo>
                  <a:pt x="816" y="816"/>
                </a:lnTo>
                <a:lnTo>
                  <a:pt x="0" y="0"/>
                </a:lnTo>
                <a:lnTo>
                  <a:pt x="0" y="1566"/>
                </a:lnTo>
                <a:lnTo>
                  <a:pt x="84" y="1572"/>
                </a:lnTo>
                <a:close/>
              </a:path>
            </a:pathLst>
          </a:custGeom>
          <a:solidFill>
            <a:srgbClr val="B2B2B2"/>
          </a:solidFill>
          <a:ln w="12700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Rectangle 6"/>
          <p:cNvSpPr>
            <a:spLocks noChangeAspect="1" noChangeArrowheads="1"/>
          </p:cNvSpPr>
          <p:nvPr/>
        </p:nvSpPr>
        <p:spPr bwMode="auto">
          <a:xfrm rot="-2711653">
            <a:off x="3339306" y="5090319"/>
            <a:ext cx="963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1000"/>
              <a:t>Perpendicular</a:t>
            </a:r>
          </a:p>
          <a:p>
            <a:pPr algn="ctr"/>
            <a:r>
              <a:rPr lang="en-US" sz="1000"/>
              <a:t>To Slope </a:t>
            </a:r>
          </a:p>
        </p:txBody>
      </p:sp>
      <p:sp>
        <p:nvSpPr>
          <p:cNvPr id="17415" name="Text Box 7"/>
          <p:cNvSpPr txBox="1">
            <a:spLocks noChangeAspect="1" noChangeArrowheads="1"/>
          </p:cNvSpPr>
          <p:nvPr/>
        </p:nvSpPr>
        <p:spPr bwMode="auto">
          <a:xfrm>
            <a:off x="3124200" y="300038"/>
            <a:ext cx="14652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Direct Beam = 1.00</a:t>
            </a:r>
            <a:r>
              <a:rPr lang="en-US" sz="1000">
                <a:sym typeface="Symbol" pitchFamily="18" charset="2"/>
              </a:rPr>
              <a:t> S</a:t>
            </a:r>
          </a:p>
          <a:p>
            <a:r>
              <a:rPr lang="en-US" sz="1000">
                <a:sym typeface="Symbol" pitchFamily="18" charset="2"/>
              </a:rPr>
              <a:t>Diffuse: 95% Of Sky</a:t>
            </a:r>
            <a:endParaRPr lang="en-US" sz="1000"/>
          </a:p>
        </p:txBody>
      </p:sp>
      <p:sp>
        <p:nvSpPr>
          <p:cNvPr id="17416" name="Text Box 8"/>
          <p:cNvSpPr txBox="1">
            <a:spLocks noChangeAspect="1" noChangeArrowheads="1"/>
          </p:cNvSpPr>
          <p:nvPr/>
        </p:nvSpPr>
        <p:spPr bwMode="auto">
          <a:xfrm>
            <a:off x="1981200" y="366713"/>
            <a:ext cx="1095375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27</a:t>
            </a:r>
            <a:r>
              <a:rPr lang="en-US" sz="1000">
                <a:sym typeface="Symbol" pitchFamily="18" charset="2"/>
              </a:rPr>
              <a:t> </a:t>
            </a:r>
            <a:r>
              <a:rPr lang="en-US" sz="1000"/>
              <a:t>South Slope</a:t>
            </a:r>
          </a:p>
        </p:txBody>
      </p:sp>
      <p:sp>
        <p:nvSpPr>
          <p:cNvPr id="17417" name="Text Box 9"/>
          <p:cNvSpPr txBox="1">
            <a:spLocks noChangeAspect="1" noChangeArrowheads="1"/>
          </p:cNvSpPr>
          <p:nvPr/>
        </p:nvSpPr>
        <p:spPr bwMode="auto">
          <a:xfrm>
            <a:off x="5619750" y="385763"/>
            <a:ext cx="1076325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27</a:t>
            </a:r>
            <a:r>
              <a:rPr lang="en-US" sz="1000">
                <a:sym typeface="Symbol" pitchFamily="18" charset="2"/>
              </a:rPr>
              <a:t> Nor</a:t>
            </a:r>
            <a:r>
              <a:rPr lang="en-US" sz="1000"/>
              <a:t>th Slope</a:t>
            </a:r>
          </a:p>
        </p:txBody>
      </p:sp>
      <p:sp>
        <p:nvSpPr>
          <p:cNvPr id="17418" name="Arc 10"/>
          <p:cNvSpPr>
            <a:spLocks noChangeAspect="1"/>
          </p:cNvSpPr>
          <p:nvPr/>
        </p:nvSpPr>
        <p:spPr bwMode="auto">
          <a:xfrm rot="13574722" flipV="1">
            <a:off x="5959476" y="1538287"/>
            <a:ext cx="576262" cy="576263"/>
          </a:xfrm>
          <a:custGeom>
            <a:avLst/>
            <a:gdLst>
              <a:gd name="T0" fmla="*/ 0 w 21600"/>
              <a:gd name="T1" fmla="*/ 0 h 21600"/>
              <a:gd name="T2" fmla="*/ 576262 w 21600"/>
              <a:gd name="T3" fmla="*/ 576263 h 21600"/>
              <a:gd name="T4" fmla="*/ 0 w 21600"/>
              <a:gd name="T5" fmla="*/ 576263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5468938" y="1268413"/>
            <a:ext cx="7667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Incidence</a:t>
            </a:r>
          </a:p>
          <a:p>
            <a:r>
              <a:rPr lang="en-US" sz="1000"/>
              <a:t>Angle, 54</a:t>
            </a:r>
            <a:r>
              <a:rPr lang="en-US" sz="1000">
                <a:sym typeface="Symbol" pitchFamily="18" charset="2"/>
              </a:rPr>
              <a:t></a:t>
            </a:r>
            <a:endParaRPr lang="en-US" sz="1000"/>
          </a:p>
        </p:txBody>
      </p:sp>
      <p:sp>
        <p:nvSpPr>
          <p:cNvPr id="17420" name="Text Box 12"/>
          <p:cNvSpPr txBox="1">
            <a:spLocks noChangeAspect="1" noChangeArrowheads="1"/>
          </p:cNvSpPr>
          <p:nvPr/>
        </p:nvSpPr>
        <p:spPr bwMode="auto">
          <a:xfrm>
            <a:off x="1943100" y="3581400"/>
            <a:ext cx="1095375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45</a:t>
            </a:r>
            <a:r>
              <a:rPr lang="en-US" sz="1000">
                <a:sym typeface="Symbol" pitchFamily="18" charset="2"/>
              </a:rPr>
              <a:t> </a:t>
            </a:r>
            <a:r>
              <a:rPr lang="en-US" sz="1000"/>
              <a:t>South Slope</a:t>
            </a:r>
          </a:p>
        </p:txBody>
      </p:sp>
      <p:sp>
        <p:nvSpPr>
          <p:cNvPr id="17421" name="Text Box 13"/>
          <p:cNvSpPr txBox="1">
            <a:spLocks noChangeAspect="1" noChangeArrowheads="1"/>
          </p:cNvSpPr>
          <p:nvPr/>
        </p:nvSpPr>
        <p:spPr bwMode="auto">
          <a:xfrm>
            <a:off x="5591175" y="3571875"/>
            <a:ext cx="1076325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45</a:t>
            </a:r>
            <a:r>
              <a:rPr lang="en-US" sz="1000">
                <a:sym typeface="Symbol" pitchFamily="18" charset="2"/>
              </a:rPr>
              <a:t> </a:t>
            </a:r>
            <a:r>
              <a:rPr lang="en-US" sz="1000"/>
              <a:t>North Slope</a:t>
            </a:r>
          </a:p>
        </p:txBody>
      </p:sp>
      <p:sp>
        <p:nvSpPr>
          <p:cNvPr id="17422" name="Text Box 14"/>
          <p:cNvSpPr txBox="1">
            <a:spLocks noChangeAspect="1" noChangeArrowheads="1"/>
          </p:cNvSpPr>
          <p:nvPr/>
        </p:nvSpPr>
        <p:spPr bwMode="auto">
          <a:xfrm>
            <a:off x="3105150" y="3505200"/>
            <a:ext cx="14652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Direct Beam = 0.95</a:t>
            </a:r>
            <a:r>
              <a:rPr lang="en-US" sz="1000">
                <a:sym typeface="Symbol" pitchFamily="18" charset="2"/>
              </a:rPr>
              <a:t> S</a:t>
            </a:r>
          </a:p>
          <a:p>
            <a:r>
              <a:rPr lang="en-US" sz="1000">
                <a:sym typeface="Symbol" pitchFamily="18" charset="2"/>
              </a:rPr>
              <a:t>Diffuse: 85% Of Sky</a:t>
            </a:r>
            <a:endParaRPr lang="en-US" sz="1000"/>
          </a:p>
        </p:txBody>
      </p:sp>
      <p:sp>
        <p:nvSpPr>
          <p:cNvPr id="17423" name="Arc 15"/>
          <p:cNvSpPr>
            <a:spLocks noChangeAspect="1"/>
          </p:cNvSpPr>
          <p:nvPr/>
        </p:nvSpPr>
        <p:spPr bwMode="auto">
          <a:xfrm rot="2379531" flipH="1">
            <a:off x="5576888" y="4411663"/>
            <a:ext cx="768350" cy="768350"/>
          </a:xfrm>
          <a:custGeom>
            <a:avLst/>
            <a:gdLst>
              <a:gd name="T0" fmla="*/ 0 w 21600"/>
              <a:gd name="T1" fmla="*/ 0 h 21600"/>
              <a:gd name="T2" fmla="*/ 768350 w 21600"/>
              <a:gd name="T3" fmla="*/ 768350 h 21600"/>
              <a:gd name="T4" fmla="*/ 0 w 21600"/>
              <a:gd name="T5" fmla="*/ 7683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4" name="Rectangle 16"/>
          <p:cNvSpPr>
            <a:spLocks noChangeAspect="1" noChangeArrowheads="1"/>
          </p:cNvSpPr>
          <p:nvPr/>
        </p:nvSpPr>
        <p:spPr bwMode="auto">
          <a:xfrm>
            <a:off x="5281613" y="4198938"/>
            <a:ext cx="703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25" tIns="30162" rIns="60325" bIns="30162">
            <a:spAutoFit/>
          </a:bodyPr>
          <a:lstStyle/>
          <a:p>
            <a:pPr algn="ctr" defTabSz="398463"/>
            <a:r>
              <a:rPr lang="en-US" sz="1000"/>
              <a:t>Incidence </a:t>
            </a:r>
          </a:p>
          <a:p>
            <a:pPr algn="ctr" defTabSz="398463"/>
            <a:r>
              <a:rPr lang="en-US" sz="1000"/>
              <a:t>Angle, 72</a:t>
            </a:r>
            <a:r>
              <a:rPr lang="en-US" sz="1000">
                <a:sym typeface="Symbol" pitchFamily="18" charset="2"/>
              </a:rPr>
              <a:t></a:t>
            </a:r>
            <a:endParaRPr lang="en-US" sz="1000" baseline="30000"/>
          </a:p>
        </p:txBody>
      </p:sp>
      <p:sp>
        <p:nvSpPr>
          <p:cNvPr id="17425" name="Text Box 17"/>
          <p:cNvSpPr txBox="1">
            <a:spLocks noChangeAspect="1" noChangeArrowheads="1"/>
          </p:cNvSpPr>
          <p:nvPr/>
        </p:nvSpPr>
        <p:spPr bwMode="auto">
          <a:xfrm>
            <a:off x="6629400" y="3505200"/>
            <a:ext cx="14652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Direct Beam = 0.31</a:t>
            </a:r>
            <a:r>
              <a:rPr lang="en-US" sz="1000">
                <a:sym typeface="Symbol" pitchFamily="18" charset="2"/>
              </a:rPr>
              <a:t> S</a:t>
            </a:r>
          </a:p>
          <a:p>
            <a:r>
              <a:rPr lang="en-US" sz="1000">
                <a:sym typeface="Symbol" pitchFamily="18" charset="2"/>
              </a:rPr>
              <a:t>Diffuse: 85% Of Sky</a:t>
            </a:r>
            <a:endParaRPr lang="en-US" sz="1000"/>
          </a:p>
        </p:txBody>
      </p:sp>
      <p:sp>
        <p:nvSpPr>
          <p:cNvPr id="17426" name="Text Box 18"/>
          <p:cNvSpPr txBox="1">
            <a:spLocks noChangeAspect="1" noChangeArrowheads="1"/>
          </p:cNvSpPr>
          <p:nvPr/>
        </p:nvSpPr>
        <p:spPr bwMode="auto">
          <a:xfrm>
            <a:off x="6638925" y="309563"/>
            <a:ext cx="14652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Direct Beam = 0.59</a:t>
            </a:r>
            <a:r>
              <a:rPr lang="en-US" sz="1000">
                <a:sym typeface="Symbol" pitchFamily="18" charset="2"/>
              </a:rPr>
              <a:t> S</a:t>
            </a:r>
          </a:p>
          <a:p>
            <a:r>
              <a:rPr lang="en-US" sz="1000">
                <a:sym typeface="Symbol" pitchFamily="18" charset="2"/>
              </a:rPr>
              <a:t>Diffuse: 95% Of Sky</a:t>
            </a:r>
            <a:endParaRPr lang="en-US" sz="1000"/>
          </a:p>
        </p:txBody>
      </p:sp>
      <p:sp>
        <p:nvSpPr>
          <p:cNvPr id="17427" name="Arc 19"/>
          <p:cNvSpPr>
            <a:spLocks noChangeAspect="1"/>
          </p:cNvSpPr>
          <p:nvPr/>
        </p:nvSpPr>
        <p:spPr bwMode="auto">
          <a:xfrm rot="-5820000">
            <a:off x="3863181" y="2670969"/>
            <a:ext cx="284163" cy="682625"/>
          </a:xfrm>
          <a:custGeom>
            <a:avLst/>
            <a:gdLst>
              <a:gd name="T0" fmla="*/ 0 w 12319"/>
              <a:gd name="T1" fmla="*/ 9007 h 21600"/>
              <a:gd name="T2" fmla="*/ 284163 w 12319"/>
              <a:gd name="T3" fmla="*/ 59477 h 21600"/>
              <a:gd name="T4" fmla="*/ 80735 w 12319"/>
              <a:gd name="T5" fmla="*/ 682625 h 21600"/>
              <a:gd name="T6" fmla="*/ 0 60000 65536"/>
              <a:gd name="T7" fmla="*/ 0 60000 65536"/>
              <a:gd name="T8" fmla="*/ 0 60000 65536"/>
              <a:gd name="T9" fmla="*/ 0 w 12319"/>
              <a:gd name="T10" fmla="*/ 0 h 21600"/>
              <a:gd name="T11" fmla="*/ 12319 w 1231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19" h="21600" fill="none" extrusionOk="0">
                <a:moveTo>
                  <a:pt x="0" y="285"/>
                </a:moveTo>
                <a:cubicBezTo>
                  <a:pt x="1157" y="95"/>
                  <a:pt x="2327" y="-1"/>
                  <a:pt x="3500" y="0"/>
                </a:cubicBezTo>
                <a:cubicBezTo>
                  <a:pt x="6539" y="0"/>
                  <a:pt x="9544" y="641"/>
                  <a:pt x="12318" y="1882"/>
                </a:cubicBezTo>
              </a:path>
              <a:path w="12319" h="21600" stroke="0" extrusionOk="0">
                <a:moveTo>
                  <a:pt x="0" y="285"/>
                </a:moveTo>
                <a:cubicBezTo>
                  <a:pt x="1157" y="95"/>
                  <a:pt x="2327" y="-1"/>
                  <a:pt x="3500" y="0"/>
                </a:cubicBezTo>
                <a:cubicBezTo>
                  <a:pt x="6539" y="0"/>
                  <a:pt x="9544" y="641"/>
                  <a:pt x="12318" y="1882"/>
                </a:cubicBezTo>
                <a:lnTo>
                  <a:pt x="35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Line 20"/>
          <p:cNvSpPr>
            <a:spLocks noChangeAspect="1" noChangeShapeType="1"/>
          </p:cNvSpPr>
          <p:nvPr/>
        </p:nvSpPr>
        <p:spPr bwMode="auto">
          <a:xfrm rot="21180000" flipV="1">
            <a:off x="1714500" y="2609850"/>
            <a:ext cx="1349375" cy="498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Line 21"/>
          <p:cNvSpPr>
            <a:spLocks noChangeAspect="1" noChangeShapeType="1"/>
          </p:cNvSpPr>
          <p:nvPr/>
        </p:nvSpPr>
        <p:spPr bwMode="auto">
          <a:xfrm rot="21120000" flipV="1">
            <a:off x="3249613" y="927100"/>
            <a:ext cx="1144587" cy="16795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Line 22"/>
          <p:cNvSpPr>
            <a:spLocks noChangeAspect="1" noChangeShapeType="1"/>
          </p:cNvSpPr>
          <p:nvPr/>
        </p:nvSpPr>
        <p:spPr bwMode="auto">
          <a:xfrm rot="21120000" flipV="1">
            <a:off x="3355975" y="1746250"/>
            <a:ext cx="561975" cy="814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Line 23"/>
          <p:cNvSpPr>
            <a:spLocks noChangeAspect="1" noChangeShapeType="1"/>
          </p:cNvSpPr>
          <p:nvPr/>
        </p:nvSpPr>
        <p:spPr bwMode="auto">
          <a:xfrm rot="420000">
            <a:off x="2982913" y="2609850"/>
            <a:ext cx="1349375" cy="495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Line 24"/>
          <p:cNvSpPr>
            <a:spLocks noChangeAspect="1" noChangeShapeType="1"/>
          </p:cNvSpPr>
          <p:nvPr/>
        </p:nvSpPr>
        <p:spPr bwMode="auto">
          <a:xfrm flipV="1">
            <a:off x="1743075" y="3197225"/>
            <a:ext cx="3216275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Rectangle 25"/>
          <p:cNvSpPr>
            <a:spLocks noChangeAspect="1" noChangeArrowheads="1"/>
          </p:cNvSpPr>
          <p:nvPr/>
        </p:nvSpPr>
        <p:spPr bwMode="auto">
          <a:xfrm rot="-3812227">
            <a:off x="3385345" y="2040731"/>
            <a:ext cx="963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1000"/>
              <a:t>Perpendicular</a:t>
            </a:r>
          </a:p>
          <a:p>
            <a:pPr algn="ctr"/>
            <a:r>
              <a:rPr lang="en-US" sz="1000"/>
              <a:t>To Slope </a:t>
            </a:r>
          </a:p>
        </p:txBody>
      </p:sp>
      <p:sp>
        <p:nvSpPr>
          <p:cNvPr id="17434" name="Rectangle 26"/>
          <p:cNvSpPr>
            <a:spLocks noChangeAspect="1" noChangeArrowheads="1"/>
          </p:cNvSpPr>
          <p:nvPr/>
        </p:nvSpPr>
        <p:spPr bwMode="auto">
          <a:xfrm>
            <a:off x="1619250" y="703263"/>
            <a:ext cx="3338513" cy="24971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5" name="AutoShape 27"/>
          <p:cNvSpPr>
            <a:spLocks noChangeAspect="1" noChangeArrowheads="1"/>
          </p:cNvSpPr>
          <p:nvPr/>
        </p:nvSpPr>
        <p:spPr bwMode="auto">
          <a:xfrm>
            <a:off x="3314700" y="2660650"/>
            <a:ext cx="73025" cy="66675"/>
          </a:xfrm>
          <a:prstGeom prst="flowChartConnector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6" name="Oval 28"/>
          <p:cNvSpPr>
            <a:spLocks noChangeArrowheads="1"/>
          </p:cNvSpPr>
          <p:nvPr/>
        </p:nvSpPr>
        <p:spPr bwMode="auto">
          <a:xfrm>
            <a:off x="4046538" y="723900"/>
            <a:ext cx="428625" cy="37147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7" name="Rectangle 29"/>
          <p:cNvSpPr>
            <a:spLocks noChangeAspect="1" noChangeArrowheads="1"/>
          </p:cNvSpPr>
          <p:nvPr/>
        </p:nvSpPr>
        <p:spPr bwMode="auto">
          <a:xfrm rot="-5400000">
            <a:off x="4219575" y="1790700"/>
            <a:ext cx="11588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25" tIns="30162" rIns="60325" bIns="30162">
            <a:spAutoFit/>
          </a:bodyPr>
          <a:lstStyle/>
          <a:p>
            <a:pPr algn="ctr" defTabSz="398463"/>
            <a:r>
              <a:rPr lang="en-US" sz="1000"/>
              <a:t>Altitude Angle, 63</a:t>
            </a:r>
            <a:r>
              <a:rPr lang="en-US" sz="1000">
                <a:sym typeface="Symbol" pitchFamily="18" charset="2"/>
              </a:rPr>
              <a:t></a:t>
            </a:r>
            <a:endParaRPr lang="en-US" sz="1000" baseline="30000"/>
          </a:p>
        </p:txBody>
      </p:sp>
      <p:sp>
        <p:nvSpPr>
          <p:cNvPr id="17438" name="Rectangle 30"/>
          <p:cNvSpPr>
            <a:spLocks noChangeAspect="1" noChangeArrowheads="1"/>
          </p:cNvSpPr>
          <p:nvPr/>
        </p:nvSpPr>
        <p:spPr bwMode="auto">
          <a:xfrm>
            <a:off x="2986088" y="2927350"/>
            <a:ext cx="703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25" tIns="30162" rIns="60325" bIns="30162">
            <a:spAutoFit/>
          </a:bodyPr>
          <a:lstStyle/>
          <a:p>
            <a:pPr defTabSz="398463"/>
            <a:r>
              <a:rPr lang="en-US" sz="1000"/>
              <a:t>Slope, 27</a:t>
            </a:r>
            <a:r>
              <a:rPr lang="en-US" sz="1000">
                <a:sym typeface="Symbol" pitchFamily="18" charset="2"/>
              </a:rPr>
              <a:t></a:t>
            </a:r>
            <a:endParaRPr lang="en-US" sz="1000" baseline="30000"/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 flipV="1">
            <a:off x="3351213" y="714375"/>
            <a:ext cx="0" cy="1971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0" name="Arc 32"/>
          <p:cNvSpPr>
            <a:spLocks noChangeAspect="1"/>
          </p:cNvSpPr>
          <p:nvPr/>
        </p:nvSpPr>
        <p:spPr bwMode="auto">
          <a:xfrm rot="3540455" flipH="1">
            <a:off x="3473450" y="831850"/>
            <a:ext cx="511175" cy="511175"/>
          </a:xfrm>
          <a:custGeom>
            <a:avLst/>
            <a:gdLst>
              <a:gd name="T0" fmla="*/ 0 w 21600"/>
              <a:gd name="T1" fmla="*/ 0 h 21600"/>
              <a:gd name="T2" fmla="*/ 511175 w 21600"/>
              <a:gd name="T3" fmla="*/ 511175 h 21600"/>
              <a:gd name="T4" fmla="*/ 0 w 21600"/>
              <a:gd name="T5" fmla="*/ 51117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1" name="Rectangle 33"/>
          <p:cNvSpPr>
            <a:spLocks noChangeAspect="1" noChangeArrowheads="1"/>
          </p:cNvSpPr>
          <p:nvPr/>
        </p:nvSpPr>
        <p:spPr bwMode="auto">
          <a:xfrm>
            <a:off x="3360738" y="996950"/>
            <a:ext cx="703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25" tIns="30162" rIns="60325" bIns="30162">
            <a:spAutoFit/>
          </a:bodyPr>
          <a:lstStyle/>
          <a:p>
            <a:pPr algn="ctr" defTabSz="398463"/>
            <a:r>
              <a:rPr lang="en-US" sz="1000"/>
              <a:t>Zenith </a:t>
            </a:r>
          </a:p>
          <a:p>
            <a:pPr algn="ctr" defTabSz="398463"/>
            <a:r>
              <a:rPr lang="en-US" sz="1000"/>
              <a:t>Angle, 27</a:t>
            </a:r>
            <a:r>
              <a:rPr lang="en-US" sz="1000">
                <a:sym typeface="Symbol" pitchFamily="18" charset="2"/>
              </a:rPr>
              <a:t></a:t>
            </a:r>
            <a:endParaRPr lang="en-US" sz="1000" baseline="30000"/>
          </a:p>
        </p:txBody>
      </p:sp>
      <p:sp>
        <p:nvSpPr>
          <p:cNvPr id="17442" name="Arc 34"/>
          <p:cNvSpPr>
            <a:spLocks noChangeAspect="1"/>
          </p:cNvSpPr>
          <p:nvPr/>
        </p:nvSpPr>
        <p:spPr bwMode="auto">
          <a:xfrm rot="5820000" flipH="1">
            <a:off x="5493545" y="2637631"/>
            <a:ext cx="284162" cy="682625"/>
          </a:xfrm>
          <a:custGeom>
            <a:avLst/>
            <a:gdLst>
              <a:gd name="T0" fmla="*/ 0 w 12319"/>
              <a:gd name="T1" fmla="*/ 9007 h 21600"/>
              <a:gd name="T2" fmla="*/ 284162 w 12319"/>
              <a:gd name="T3" fmla="*/ 59477 h 21600"/>
              <a:gd name="T4" fmla="*/ 80734 w 12319"/>
              <a:gd name="T5" fmla="*/ 682625 h 21600"/>
              <a:gd name="T6" fmla="*/ 0 60000 65536"/>
              <a:gd name="T7" fmla="*/ 0 60000 65536"/>
              <a:gd name="T8" fmla="*/ 0 60000 65536"/>
              <a:gd name="T9" fmla="*/ 0 w 12319"/>
              <a:gd name="T10" fmla="*/ 0 h 21600"/>
              <a:gd name="T11" fmla="*/ 12319 w 1231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19" h="21600" fill="none" extrusionOk="0">
                <a:moveTo>
                  <a:pt x="0" y="285"/>
                </a:moveTo>
                <a:cubicBezTo>
                  <a:pt x="1157" y="95"/>
                  <a:pt x="2327" y="-1"/>
                  <a:pt x="3500" y="0"/>
                </a:cubicBezTo>
                <a:cubicBezTo>
                  <a:pt x="6539" y="0"/>
                  <a:pt x="9544" y="641"/>
                  <a:pt x="12318" y="1882"/>
                </a:cubicBezTo>
              </a:path>
              <a:path w="12319" h="21600" stroke="0" extrusionOk="0">
                <a:moveTo>
                  <a:pt x="0" y="285"/>
                </a:moveTo>
                <a:cubicBezTo>
                  <a:pt x="1157" y="95"/>
                  <a:pt x="2327" y="-1"/>
                  <a:pt x="3500" y="0"/>
                </a:cubicBezTo>
                <a:cubicBezTo>
                  <a:pt x="6539" y="0"/>
                  <a:pt x="9544" y="641"/>
                  <a:pt x="12318" y="1882"/>
                </a:cubicBezTo>
                <a:lnTo>
                  <a:pt x="35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3" name="Line 35"/>
          <p:cNvSpPr>
            <a:spLocks noChangeAspect="1" noChangeShapeType="1"/>
          </p:cNvSpPr>
          <p:nvPr/>
        </p:nvSpPr>
        <p:spPr bwMode="auto">
          <a:xfrm rot="21180000" flipV="1">
            <a:off x="5230813" y="2605088"/>
            <a:ext cx="1349375" cy="498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4" name="Line 36"/>
          <p:cNvSpPr>
            <a:spLocks noChangeAspect="1" noChangeShapeType="1"/>
          </p:cNvSpPr>
          <p:nvPr/>
        </p:nvSpPr>
        <p:spPr bwMode="auto">
          <a:xfrm rot="21120000" flipV="1">
            <a:off x="6146800" y="884238"/>
            <a:ext cx="1144588" cy="16795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5" name="Line 37"/>
          <p:cNvSpPr>
            <a:spLocks noChangeAspect="1" noChangeShapeType="1"/>
          </p:cNvSpPr>
          <p:nvPr/>
        </p:nvSpPr>
        <p:spPr bwMode="auto">
          <a:xfrm rot="480000" flipH="1" flipV="1">
            <a:off x="5719763" y="1808163"/>
            <a:ext cx="561975" cy="814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6" name="Line 38"/>
          <p:cNvSpPr>
            <a:spLocks noChangeAspect="1" noChangeShapeType="1"/>
          </p:cNvSpPr>
          <p:nvPr/>
        </p:nvSpPr>
        <p:spPr bwMode="auto">
          <a:xfrm rot="420000">
            <a:off x="6499225" y="2605088"/>
            <a:ext cx="1349375" cy="495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7" name="Line 39"/>
          <p:cNvSpPr>
            <a:spLocks noChangeAspect="1" noChangeShapeType="1"/>
          </p:cNvSpPr>
          <p:nvPr/>
        </p:nvSpPr>
        <p:spPr bwMode="auto">
          <a:xfrm flipV="1">
            <a:off x="5259388" y="3192463"/>
            <a:ext cx="3216275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8" name="Rectangle 40"/>
          <p:cNvSpPr>
            <a:spLocks noChangeAspect="1" noChangeArrowheads="1"/>
          </p:cNvSpPr>
          <p:nvPr/>
        </p:nvSpPr>
        <p:spPr bwMode="auto">
          <a:xfrm rot="3812227" flipH="1">
            <a:off x="5301456" y="2083594"/>
            <a:ext cx="963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1000"/>
              <a:t>Perpendicular</a:t>
            </a:r>
          </a:p>
          <a:p>
            <a:pPr algn="ctr"/>
            <a:r>
              <a:rPr lang="en-US" sz="1000"/>
              <a:t>To Slope </a:t>
            </a:r>
          </a:p>
        </p:txBody>
      </p:sp>
      <p:sp>
        <p:nvSpPr>
          <p:cNvPr id="17449" name="Rectangle 41"/>
          <p:cNvSpPr>
            <a:spLocks noChangeAspect="1" noChangeArrowheads="1"/>
          </p:cNvSpPr>
          <p:nvPr/>
        </p:nvSpPr>
        <p:spPr bwMode="auto">
          <a:xfrm>
            <a:off x="5135563" y="698500"/>
            <a:ext cx="3338512" cy="24971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0" name="AutoShape 42"/>
          <p:cNvSpPr>
            <a:spLocks noChangeAspect="1" noChangeArrowheads="1"/>
          </p:cNvSpPr>
          <p:nvPr/>
        </p:nvSpPr>
        <p:spPr bwMode="auto">
          <a:xfrm>
            <a:off x="6202363" y="2651125"/>
            <a:ext cx="73025" cy="66675"/>
          </a:xfrm>
          <a:prstGeom prst="flowChartConnector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1" name="Oval 43"/>
          <p:cNvSpPr>
            <a:spLocks noChangeArrowheads="1"/>
          </p:cNvSpPr>
          <p:nvPr/>
        </p:nvSpPr>
        <p:spPr bwMode="auto">
          <a:xfrm>
            <a:off x="6934200" y="709613"/>
            <a:ext cx="428625" cy="37147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2" name="Rectangle 44"/>
          <p:cNvSpPr>
            <a:spLocks noChangeAspect="1" noChangeArrowheads="1"/>
          </p:cNvSpPr>
          <p:nvPr/>
        </p:nvSpPr>
        <p:spPr bwMode="auto">
          <a:xfrm>
            <a:off x="7469188" y="1225550"/>
            <a:ext cx="703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25" tIns="30162" rIns="60325" bIns="30162">
            <a:spAutoFit/>
          </a:bodyPr>
          <a:lstStyle/>
          <a:p>
            <a:pPr algn="ctr" defTabSz="398463"/>
            <a:r>
              <a:rPr lang="en-US" sz="1000"/>
              <a:t>Altitude </a:t>
            </a:r>
          </a:p>
          <a:p>
            <a:pPr algn="ctr" defTabSz="398463"/>
            <a:r>
              <a:rPr lang="en-US" sz="1000"/>
              <a:t>Angle, 63</a:t>
            </a:r>
            <a:r>
              <a:rPr lang="en-US" sz="1000">
                <a:sym typeface="Symbol" pitchFamily="18" charset="2"/>
              </a:rPr>
              <a:t></a:t>
            </a:r>
            <a:endParaRPr lang="en-US" sz="1000" baseline="30000"/>
          </a:p>
        </p:txBody>
      </p:sp>
      <p:sp>
        <p:nvSpPr>
          <p:cNvPr id="17453" name="Rectangle 45"/>
          <p:cNvSpPr>
            <a:spLocks noChangeAspect="1" noChangeArrowheads="1"/>
          </p:cNvSpPr>
          <p:nvPr/>
        </p:nvSpPr>
        <p:spPr bwMode="auto">
          <a:xfrm>
            <a:off x="6026150" y="2941638"/>
            <a:ext cx="7032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25" tIns="30162" rIns="60325" bIns="30162">
            <a:spAutoFit/>
          </a:bodyPr>
          <a:lstStyle/>
          <a:p>
            <a:pPr defTabSz="398463"/>
            <a:r>
              <a:rPr lang="en-US" sz="1000"/>
              <a:t>Slope, 27</a:t>
            </a:r>
            <a:r>
              <a:rPr lang="en-US" sz="1000">
                <a:sym typeface="Symbol" pitchFamily="18" charset="2"/>
              </a:rPr>
              <a:t></a:t>
            </a:r>
            <a:endParaRPr lang="en-US" sz="1000" baseline="30000"/>
          </a:p>
        </p:txBody>
      </p:sp>
      <p:sp>
        <p:nvSpPr>
          <p:cNvPr id="17454" name="Line 46"/>
          <p:cNvSpPr>
            <a:spLocks noChangeShapeType="1"/>
          </p:cNvSpPr>
          <p:nvPr/>
        </p:nvSpPr>
        <p:spPr bwMode="auto">
          <a:xfrm flipV="1">
            <a:off x="6238875" y="708025"/>
            <a:ext cx="0" cy="1971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5" name="Arc 47"/>
          <p:cNvSpPr>
            <a:spLocks noChangeAspect="1"/>
          </p:cNvSpPr>
          <p:nvPr/>
        </p:nvSpPr>
        <p:spPr bwMode="auto">
          <a:xfrm rot="3540455" flipH="1">
            <a:off x="6361113" y="769938"/>
            <a:ext cx="511175" cy="511175"/>
          </a:xfrm>
          <a:custGeom>
            <a:avLst/>
            <a:gdLst>
              <a:gd name="T0" fmla="*/ 0 w 21600"/>
              <a:gd name="T1" fmla="*/ 0 h 21600"/>
              <a:gd name="T2" fmla="*/ 511175 w 21600"/>
              <a:gd name="T3" fmla="*/ 511175 h 21600"/>
              <a:gd name="T4" fmla="*/ 0 w 21600"/>
              <a:gd name="T5" fmla="*/ 51117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6" name="Rectangle 48"/>
          <p:cNvSpPr>
            <a:spLocks noChangeAspect="1" noChangeArrowheads="1"/>
          </p:cNvSpPr>
          <p:nvPr/>
        </p:nvSpPr>
        <p:spPr bwMode="auto">
          <a:xfrm>
            <a:off x="6267450" y="963613"/>
            <a:ext cx="7032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25" tIns="30162" rIns="60325" bIns="30162">
            <a:spAutoFit/>
          </a:bodyPr>
          <a:lstStyle/>
          <a:p>
            <a:pPr algn="ctr" defTabSz="398463"/>
            <a:r>
              <a:rPr lang="en-US" sz="1000"/>
              <a:t>Zenith </a:t>
            </a:r>
          </a:p>
          <a:p>
            <a:pPr algn="ctr" defTabSz="398463"/>
            <a:r>
              <a:rPr lang="en-US" sz="1000"/>
              <a:t>Angle, 27</a:t>
            </a:r>
            <a:r>
              <a:rPr lang="en-US" sz="1000">
                <a:sym typeface="Symbol" pitchFamily="18" charset="2"/>
              </a:rPr>
              <a:t></a:t>
            </a:r>
            <a:endParaRPr lang="en-US" sz="1000" baseline="30000"/>
          </a:p>
        </p:txBody>
      </p:sp>
      <p:sp>
        <p:nvSpPr>
          <p:cNvPr id="17457" name="Line 49"/>
          <p:cNvSpPr>
            <a:spLocks noChangeShapeType="1"/>
          </p:cNvSpPr>
          <p:nvPr/>
        </p:nvSpPr>
        <p:spPr bwMode="auto">
          <a:xfrm rot="-2700000">
            <a:off x="3154363" y="5208588"/>
            <a:ext cx="962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8" name="Arc 50"/>
          <p:cNvSpPr>
            <a:spLocks noChangeAspect="1"/>
          </p:cNvSpPr>
          <p:nvPr/>
        </p:nvSpPr>
        <p:spPr bwMode="auto">
          <a:xfrm rot="360000">
            <a:off x="3687763" y="4806950"/>
            <a:ext cx="242887" cy="325438"/>
          </a:xfrm>
          <a:custGeom>
            <a:avLst/>
            <a:gdLst>
              <a:gd name="T0" fmla="*/ 0 w 16502"/>
              <a:gd name="T1" fmla="*/ 0 h 21600"/>
              <a:gd name="T2" fmla="*/ 242887 w 16502"/>
              <a:gd name="T3" fmla="*/ 114024 h 21600"/>
              <a:gd name="T4" fmla="*/ 1192 w 16502"/>
              <a:gd name="T5" fmla="*/ 325438 h 21600"/>
              <a:gd name="T6" fmla="*/ 0 60000 65536"/>
              <a:gd name="T7" fmla="*/ 0 60000 65536"/>
              <a:gd name="T8" fmla="*/ 0 60000 65536"/>
              <a:gd name="T9" fmla="*/ 0 w 16502"/>
              <a:gd name="T10" fmla="*/ 0 h 21600"/>
              <a:gd name="T11" fmla="*/ 16502 w 1650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502" h="21600" fill="none" extrusionOk="0">
                <a:moveTo>
                  <a:pt x="0" y="0"/>
                </a:moveTo>
                <a:cubicBezTo>
                  <a:pt x="27" y="0"/>
                  <a:pt x="54" y="-1"/>
                  <a:pt x="81" y="0"/>
                </a:cubicBezTo>
                <a:cubicBezTo>
                  <a:pt x="6398" y="0"/>
                  <a:pt x="12398" y="2765"/>
                  <a:pt x="16502" y="7567"/>
                </a:cubicBezTo>
              </a:path>
              <a:path w="16502" h="21600" stroke="0" extrusionOk="0">
                <a:moveTo>
                  <a:pt x="0" y="0"/>
                </a:moveTo>
                <a:cubicBezTo>
                  <a:pt x="27" y="0"/>
                  <a:pt x="54" y="-1"/>
                  <a:pt x="81" y="0"/>
                </a:cubicBezTo>
                <a:cubicBezTo>
                  <a:pt x="6398" y="0"/>
                  <a:pt x="12398" y="2765"/>
                  <a:pt x="16502" y="7567"/>
                </a:cubicBezTo>
                <a:lnTo>
                  <a:pt x="81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9" name="Line 51"/>
          <p:cNvSpPr>
            <a:spLocks noChangeAspect="1" noChangeShapeType="1"/>
          </p:cNvSpPr>
          <p:nvPr/>
        </p:nvSpPr>
        <p:spPr bwMode="auto">
          <a:xfrm rot="21060000" flipV="1">
            <a:off x="1671638" y="5294313"/>
            <a:ext cx="1338262" cy="985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0" name="Rectangle 52"/>
          <p:cNvSpPr>
            <a:spLocks noChangeAspect="1" noChangeArrowheads="1"/>
          </p:cNvSpPr>
          <p:nvPr/>
        </p:nvSpPr>
        <p:spPr bwMode="auto">
          <a:xfrm>
            <a:off x="3757613" y="4600575"/>
            <a:ext cx="3111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25" tIns="30162" rIns="60325" bIns="30162">
            <a:spAutoFit/>
          </a:bodyPr>
          <a:lstStyle/>
          <a:p>
            <a:pPr defTabSz="398463"/>
            <a:r>
              <a:rPr lang="en-US" sz="1000"/>
              <a:t>18</a:t>
            </a:r>
            <a:r>
              <a:rPr lang="en-US" sz="1000">
                <a:sym typeface="Symbol" pitchFamily="18" charset="2"/>
              </a:rPr>
              <a:t></a:t>
            </a:r>
            <a:endParaRPr lang="en-US" sz="1000" baseline="30000"/>
          </a:p>
        </p:txBody>
      </p:sp>
      <p:sp>
        <p:nvSpPr>
          <p:cNvPr id="17461" name="Rectangle 53"/>
          <p:cNvSpPr>
            <a:spLocks noChangeAspect="1" noChangeArrowheads="1"/>
          </p:cNvSpPr>
          <p:nvPr/>
        </p:nvSpPr>
        <p:spPr bwMode="auto">
          <a:xfrm>
            <a:off x="2757488" y="6132513"/>
            <a:ext cx="703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25" tIns="30162" rIns="60325" bIns="30162">
            <a:spAutoFit/>
          </a:bodyPr>
          <a:lstStyle/>
          <a:p>
            <a:pPr defTabSz="398463"/>
            <a:r>
              <a:rPr lang="en-US" sz="1000"/>
              <a:t>Slope, 45</a:t>
            </a:r>
            <a:r>
              <a:rPr lang="en-US" sz="1000">
                <a:sym typeface="Symbol" pitchFamily="18" charset="2"/>
              </a:rPr>
              <a:t></a:t>
            </a:r>
            <a:endParaRPr lang="en-US" sz="1000" baseline="30000"/>
          </a:p>
        </p:txBody>
      </p:sp>
      <p:sp>
        <p:nvSpPr>
          <p:cNvPr id="17462" name="Rectangle 54"/>
          <p:cNvSpPr>
            <a:spLocks noChangeAspect="1" noChangeArrowheads="1"/>
          </p:cNvSpPr>
          <p:nvPr/>
        </p:nvSpPr>
        <p:spPr bwMode="auto">
          <a:xfrm>
            <a:off x="4305300" y="4330700"/>
            <a:ext cx="7032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25" tIns="30162" rIns="60325" bIns="30162">
            <a:spAutoFit/>
          </a:bodyPr>
          <a:lstStyle/>
          <a:p>
            <a:pPr algn="ctr" defTabSz="398463"/>
            <a:r>
              <a:rPr lang="en-US" sz="1000"/>
              <a:t>Altitude </a:t>
            </a:r>
          </a:p>
          <a:p>
            <a:pPr algn="ctr" defTabSz="398463"/>
            <a:r>
              <a:rPr lang="en-US" sz="1000"/>
              <a:t>Angle, 63</a:t>
            </a:r>
            <a:r>
              <a:rPr lang="en-US" sz="1000">
                <a:sym typeface="Symbol" pitchFamily="18" charset="2"/>
              </a:rPr>
              <a:t></a:t>
            </a:r>
            <a:endParaRPr lang="en-US" sz="1000" baseline="30000"/>
          </a:p>
        </p:txBody>
      </p:sp>
      <p:sp>
        <p:nvSpPr>
          <p:cNvPr id="17463" name="Line 55"/>
          <p:cNvSpPr>
            <a:spLocks noChangeAspect="1" noChangeShapeType="1"/>
          </p:cNvSpPr>
          <p:nvPr/>
        </p:nvSpPr>
        <p:spPr bwMode="auto">
          <a:xfrm rot="540000">
            <a:off x="2833688" y="5294313"/>
            <a:ext cx="1358900" cy="985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4" name="Line 56"/>
          <p:cNvSpPr>
            <a:spLocks noChangeAspect="1" noChangeShapeType="1"/>
          </p:cNvSpPr>
          <p:nvPr/>
        </p:nvSpPr>
        <p:spPr bwMode="auto">
          <a:xfrm flipV="1">
            <a:off x="1747838" y="6388100"/>
            <a:ext cx="3221037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5" name="Rectangle 57"/>
          <p:cNvSpPr>
            <a:spLocks noChangeAspect="1" noChangeArrowheads="1"/>
          </p:cNvSpPr>
          <p:nvPr/>
        </p:nvSpPr>
        <p:spPr bwMode="auto">
          <a:xfrm>
            <a:off x="1624013" y="3906838"/>
            <a:ext cx="3341687" cy="2498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6" name="AutoShape 58"/>
          <p:cNvSpPr>
            <a:spLocks noChangeAspect="1" noChangeArrowheads="1"/>
          </p:cNvSpPr>
          <p:nvPr/>
        </p:nvSpPr>
        <p:spPr bwMode="auto">
          <a:xfrm>
            <a:off x="3248025" y="5532438"/>
            <a:ext cx="73025" cy="66675"/>
          </a:xfrm>
          <a:prstGeom prst="flowChartConnector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7" name="Arc 59"/>
          <p:cNvSpPr>
            <a:spLocks noChangeAspect="1"/>
          </p:cNvSpPr>
          <p:nvPr/>
        </p:nvSpPr>
        <p:spPr bwMode="auto">
          <a:xfrm rot="-7287849">
            <a:off x="3395663" y="5991225"/>
            <a:ext cx="338138" cy="338137"/>
          </a:xfrm>
          <a:custGeom>
            <a:avLst/>
            <a:gdLst>
              <a:gd name="T0" fmla="*/ 0 w 21600"/>
              <a:gd name="T1" fmla="*/ 0 h 21600"/>
              <a:gd name="T2" fmla="*/ 338138 w 21600"/>
              <a:gd name="T3" fmla="*/ 338137 h 21600"/>
              <a:gd name="T4" fmla="*/ 0 w 21600"/>
              <a:gd name="T5" fmla="*/ 33813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8" name="Oval 60"/>
          <p:cNvSpPr>
            <a:spLocks noChangeArrowheads="1"/>
          </p:cNvSpPr>
          <p:nvPr/>
        </p:nvSpPr>
        <p:spPr bwMode="auto">
          <a:xfrm>
            <a:off x="3836988" y="3919538"/>
            <a:ext cx="428625" cy="37147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9" name="Line 61"/>
          <p:cNvSpPr>
            <a:spLocks noChangeShapeType="1"/>
          </p:cNvSpPr>
          <p:nvPr/>
        </p:nvSpPr>
        <p:spPr bwMode="auto">
          <a:xfrm>
            <a:off x="3287713" y="3919538"/>
            <a:ext cx="1587" cy="1673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70" name="Rectangle 62"/>
          <p:cNvSpPr>
            <a:spLocks noChangeAspect="1" noChangeArrowheads="1"/>
          </p:cNvSpPr>
          <p:nvPr/>
        </p:nvSpPr>
        <p:spPr bwMode="auto">
          <a:xfrm>
            <a:off x="3246438" y="4173538"/>
            <a:ext cx="703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25" tIns="30162" rIns="60325" bIns="30162">
            <a:spAutoFit/>
          </a:bodyPr>
          <a:lstStyle/>
          <a:p>
            <a:pPr algn="ctr" defTabSz="398463"/>
            <a:r>
              <a:rPr lang="en-US" sz="1000"/>
              <a:t>Zenith </a:t>
            </a:r>
          </a:p>
          <a:p>
            <a:pPr algn="ctr" defTabSz="398463"/>
            <a:r>
              <a:rPr lang="en-US" sz="1000"/>
              <a:t>Angle, 27</a:t>
            </a:r>
            <a:r>
              <a:rPr lang="en-US" sz="1000">
                <a:sym typeface="Symbol" pitchFamily="18" charset="2"/>
              </a:rPr>
              <a:t></a:t>
            </a:r>
            <a:endParaRPr lang="en-US" sz="1000" baseline="30000"/>
          </a:p>
        </p:txBody>
      </p:sp>
      <p:sp>
        <p:nvSpPr>
          <p:cNvPr id="17471" name="Line 63"/>
          <p:cNvSpPr>
            <a:spLocks noChangeAspect="1" noChangeShapeType="1"/>
          </p:cNvSpPr>
          <p:nvPr/>
        </p:nvSpPr>
        <p:spPr bwMode="auto">
          <a:xfrm rot="21233223" flipV="1">
            <a:off x="3211513" y="4057650"/>
            <a:ext cx="977900" cy="14351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72" name="Arc 64"/>
          <p:cNvSpPr>
            <a:spLocks noChangeAspect="1"/>
          </p:cNvSpPr>
          <p:nvPr/>
        </p:nvSpPr>
        <p:spPr bwMode="auto">
          <a:xfrm rot="3540455" flipH="1">
            <a:off x="3386138" y="4033838"/>
            <a:ext cx="411162" cy="411162"/>
          </a:xfrm>
          <a:custGeom>
            <a:avLst/>
            <a:gdLst>
              <a:gd name="T0" fmla="*/ 0 w 21600"/>
              <a:gd name="T1" fmla="*/ 0 h 21600"/>
              <a:gd name="T2" fmla="*/ 411162 w 21600"/>
              <a:gd name="T3" fmla="*/ 411162 h 21600"/>
              <a:gd name="T4" fmla="*/ 0 w 21600"/>
              <a:gd name="T5" fmla="*/ 41116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73" name="Line 65"/>
          <p:cNvSpPr>
            <a:spLocks noChangeAspect="1" noChangeShapeType="1"/>
          </p:cNvSpPr>
          <p:nvPr/>
        </p:nvSpPr>
        <p:spPr bwMode="auto">
          <a:xfrm rot="21060000" flipV="1">
            <a:off x="5183188" y="5291138"/>
            <a:ext cx="1338262" cy="985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74" name="Rectangle 66"/>
          <p:cNvSpPr>
            <a:spLocks noChangeAspect="1" noChangeArrowheads="1"/>
          </p:cNvSpPr>
          <p:nvPr/>
        </p:nvSpPr>
        <p:spPr bwMode="auto">
          <a:xfrm>
            <a:off x="5954713" y="6138863"/>
            <a:ext cx="703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25" tIns="30162" rIns="60325" bIns="30162">
            <a:spAutoFit/>
          </a:bodyPr>
          <a:lstStyle/>
          <a:p>
            <a:pPr defTabSz="398463"/>
            <a:r>
              <a:rPr lang="en-US" sz="1000"/>
              <a:t>Slope, 45</a:t>
            </a:r>
            <a:r>
              <a:rPr lang="en-US" sz="1000">
                <a:sym typeface="Symbol" pitchFamily="18" charset="2"/>
              </a:rPr>
              <a:t></a:t>
            </a:r>
            <a:endParaRPr lang="en-US" sz="1000" baseline="30000"/>
          </a:p>
        </p:txBody>
      </p:sp>
      <p:sp>
        <p:nvSpPr>
          <p:cNvPr id="17475" name="Rectangle 67"/>
          <p:cNvSpPr>
            <a:spLocks noChangeAspect="1" noChangeArrowheads="1"/>
          </p:cNvSpPr>
          <p:nvPr/>
        </p:nvSpPr>
        <p:spPr bwMode="auto">
          <a:xfrm>
            <a:off x="7216775" y="4632325"/>
            <a:ext cx="7032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25" tIns="30162" rIns="60325" bIns="30162">
            <a:spAutoFit/>
          </a:bodyPr>
          <a:lstStyle/>
          <a:p>
            <a:pPr algn="ctr" defTabSz="398463"/>
            <a:r>
              <a:rPr lang="en-US" sz="1000"/>
              <a:t>Altitude </a:t>
            </a:r>
          </a:p>
          <a:p>
            <a:pPr algn="ctr" defTabSz="398463"/>
            <a:r>
              <a:rPr lang="en-US" sz="1000"/>
              <a:t>Angle, 63</a:t>
            </a:r>
            <a:r>
              <a:rPr lang="en-US" sz="1000">
                <a:sym typeface="Symbol" pitchFamily="18" charset="2"/>
              </a:rPr>
              <a:t></a:t>
            </a:r>
            <a:endParaRPr lang="en-US" sz="1000" baseline="30000"/>
          </a:p>
        </p:txBody>
      </p:sp>
      <p:sp>
        <p:nvSpPr>
          <p:cNvPr id="17476" name="Line 68"/>
          <p:cNvSpPr>
            <a:spLocks noChangeAspect="1" noChangeShapeType="1"/>
          </p:cNvSpPr>
          <p:nvPr/>
        </p:nvSpPr>
        <p:spPr bwMode="auto">
          <a:xfrm rot="540000">
            <a:off x="6345238" y="5291138"/>
            <a:ext cx="1358900" cy="985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77" name="Line 69"/>
          <p:cNvSpPr>
            <a:spLocks noChangeAspect="1" noChangeShapeType="1"/>
          </p:cNvSpPr>
          <p:nvPr/>
        </p:nvSpPr>
        <p:spPr bwMode="auto">
          <a:xfrm flipV="1">
            <a:off x="5259388" y="6384925"/>
            <a:ext cx="3221037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78" name="Rectangle 70"/>
          <p:cNvSpPr>
            <a:spLocks noChangeAspect="1" noChangeArrowheads="1"/>
          </p:cNvSpPr>
          <p:nvPr/>
        </p:nvSpPr>
        <p:spPr bwMode="auto">
          <a:xfrm>
            <a:off x="5135563" y="3903663"/>
            <a:ext cx="3341687" cy="24987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79" name="AutoShape 71"/>
          <p:cNvSpPr>
            <a:spLocks noChangeAspect="1" noChangeArrowheads="1"/>
          </p:cNvSpPr>
          <p:nvPr/>
        </p:nvSpPr>
        <p:spPr bwMode="auto">
          <a:xfrm>
            <a:off x="6035675" y="5513388"/>
            <a:ext cx="73025" cy="66675"/>
          </a:xfrm>
          <a:prstGeom prst="flowChartConnector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80" name="Arc 72"/>
          <p:cNvSpPr>
            <a:spLocks noChangeAspect="1"/>
          </p:cNvSpPr>
          <p:nvPr/>
        </p:nvSpPr>
        <p:spPr bwMode="auto">
          <a:xfrm rot="7287849" flipH="1">
            <a:off x="5640388" y="5959475"/>
            <a:ext cx="338138" cy="338137"/>
          </a:xfrm>
          <a:custGeom>
            <a:avLst/>
            <a:gdLst>
              <a:gd name="T0" fmla="*/ 0 w 21600"/>
              <a:gd name="T1" fmla="*/ 0 h 21600"/>
              <a:gd name="T2" fmla="*/ 338138 w 21600"/>
              <a:gd name="T3" fmla="*/ 338137 h 21600"/>
              <a:gd name="T4" fmla="*/ 0 w 21600"/>
              <a:gd name="T5" fmla="*/ 33813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81" name="Rectangle 73"/>
          <p:cNvSpPr>
            <a:spLocks noChangeAspect="1" noChangeArrowheads="1"/>
          </p:cNvSpPr>
          <p:nvPr/>
        </p:nvSpPr>
        <p:spPr bwMode="auto">
          <a:xfrm rot="2711653" flipH="1">
            <a:off x="5107781" y="5125244"/>
            <a:ext cx="963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1000"/>
              <a:t>Perpendicular</a:t>
            </a:r>
          </a:p>
          <a:p>
            <a:pPr algn="ctr"/>
            <a:r>
              <a:rPr lang="en-US" sz="1000"/>
              <a:t>To Slope </a:t>
            </a:r>
          </a:p>
        </p:txBody>
      </p:sp>
      <p:sp>
        <p:nvSpPr>
          <p:cNvPr id="17482" name="Oval 74"/>
          <p:cNvSpPr>
            <a:spLocks noChangeArrowheads="1"/>
          </p:cNvSpPr>
          <p:nvPr/>
        </p:nvSpPr>
        <p:spPr bwMode="auto">
          <a:xfrm>
            <a:off x="6662738" y="3916363"/>
            <a:ext cx="428625" cy="37147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83" name="Line 75"/>
          <p:cNvSpPr>
            <a:spLocks noChangeShapeType="1"/>
          </p:cNvSpPr>
          <p:nvPr/>
        </p:nvSpPr>
        <p:spPr bwMode="auto">
          <a:xfrm>
            <a:off x="6065838" y="3916363"/>
            <a:ext cx="1587" cy="1673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84" name="Rectangle 76"/>
          <p:cNvSpPr>
            <a:spLocks noChangeAspect="1" noChangeArrowheads="1"/>
          </p:cNvSpPr>
          <p:nvPr/>
        </p:nvSpPr>
        <p:spPr bwMode="auto">
          <a:xfrm>
            <a:off x="6040438" y="4151313"/>
            <a:ext cx="703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325" tIns="30162" rIns="60325" bIns="30162">
            <a:spAutoFit/>
          </a:bodyPr>
          <a:lstStyle/>
          <a:p>
            <a:pPr algn="ctr" defTabSz="398463"/>
            <a:r>
              <a:rPr lang="en-US" sz="1000"/>
              <a:t>Zenith </a:t>
            </a:r>
          </a:p>
          <a:p>
            <a:pPr algn="ctr" defTabSz="398463"/>
            <a:r>
              <a:rPr lang="en-US" sz="1000"/>
              <a:t>Angle, 27</a:t>
            </a:r>
            <a:r>
              <a:rPr lang="en-US" sz="1000">
                <a:sym typeface="Symbol" pitchFamily="18" charset="2"/>
              </a:rPr>
              <a:t></a:t>
            </a:r>
            <a:endParaRPr lang="en-US" sz="1000" baseline="30000"/>
          </a:p>
        </p:txBody>
      </p:sp>
      <p:sp>
        <p:nvSpPr>
          <p:cNvPr id="17485" name="Line 77"/>
          <p:cNvSpPr>
            <a:spLocks noChangeAspect="1" noChangeShapeType="1"/>
          </p:cNvSpPr>
          <p:nvPr/>
        </p:nvSpPr>
        <p:spPr bwMode="auto">
          <a:xfrm rot="21233223" flipV="1">
            <a:off x="6027738" y="4006850"/>
            <a:ext cx="977900" cy="14351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86" name="Arc 78"/>
          <p:cNvSpPr>
            <a:spLocks noChangeAspect="1"/>
          </p:cNvSpPr>
          <p:nvPr/>
        </p:nvSpPr>
        <p:spPr bwMode="auto">
          <a:xfrm rot="3540455" flipH="1">
            <a:off x="6202363" y="4021138"/>
            <a:ext cx="411162" cy="411162"/>
          </a:xfrm>
          <a:custGeom>
            <a:avLst/>
            <a:gdLst>
              <a:gd name="T0" fmla="*/ 0 w 21600"/>
              <a:gd name="T1" fmla="*/ 0 h 21600"/>
              <a:gd name="T2" fmla="*/ 411162 w 21600"/>
              <a:gd name="T3" fmla="*/ 411162 h 21600"/>
              <a:gd name="T4" fmla="*/ 0 w 21600"/>
              <a:gd name="T5" fmla="*/ 41116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87" name="Line 79"/>
          <p:cNvSpPr>
            <a:spLocks noChangeShapeType="1"/>
          </p:cNvSpPr>
          <p:nvPr/>
        </p:nvSpPr>
        <p:spPr bwMode="auto">
          <a:xfrm rot="2700000" flipH="1">
            <a:off x="5230813" y="5189538"/>
            <a:ext cx="962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88" name="Text Box 80"/>
          <p:cNvSpPr txBox="1">
            <a:spLocks noChangeArrowheads="1"/>
          </p:cNvSpPr>
          <p:nvPr/>
        </p:nvSpPr>
        <p:spPr bwMode="auto">
          <a:xfrm>
            <a:off x="1639888" y="5337175"/>
            <a:ext cx="10128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000"/>
              <a:t>Sky Is Blocked</a:t>
            </a:r>
          </a:p>
        </p:txBody>
      </p:sp>
      <p:sp>
        <p:nvSpPr>
          <p:cNvPr id="17489" name="Text Box 81"/>
          <p:cNvSpPr txBox="1">
            <a:spLocks noChangeArrowheads="1"/>
          </p:cNvSpPr>
          <p:nvPr/>
        </p:nvSpPr>
        <p:spPr bwMode="auto">
          <a:xfrm>
            <a:off x="7335838" y="5327650"/>
            <a:ext cx="10128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000"/>
              <a:t>Sky Is Blocked</a:t>
            </a:r>
          </a:p>
        </p:txBody>
      </p:sp>
      <p:sp>
        <p:nvSpPr>
          <p:cNvPr id="17490" name="Text Box 82"/>
          <p:cNvSpPr txBox="1">
            <a:spLocks noChangeArrowheads="1"/>
          </p:cNvSpPr>
          <p:nvPr/>
        </p:nvSpPr>
        <p:spPr bwMode="auto">
          <a:xfrm>
            <a:off x="7497763" y="2446338"/>
            <a:ext cx="10128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000"/>
              <a:t>Sky Is Blocked</a:t>
            </a:r>
          </a:p>
        </p:txBody>
      </p:sp>
      <p:sp>
        <p:nvSpPr>
          <p:cNvPr id="17491" name="Text Box 83"/>
          <p:cNvSpPr txBox="1">
            <a:spLocks noChangeArrowheads="1"/>
          </p:cNvSpPr>
          <p:nvPr/>
        </p:nvSpPr>
        <p:spPr bwMode="auto">
          <a:xfrm>
            <a:off x="1687513" y="2446338"/>
            <a:ext cx="10128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000"/>
              <a:t>Sky Is Blocked</a:t>
            </a:r>
          </a:p>
        </p:txBody>
      </p:sp>
      <p:sp>
        <p:nvSpPr>
          <p:cNvPr id="17492" name="Line 84"/>
          <p:cNvSpPr>
            <a:spLocks noChangeShapeType="1"/>
          </p:cNvSpPr>
          <p:nvPr/>
        </p:nvSpPr>
        <p:spPr bwMode="auto">
          <a:xfrm>
            <a:off x="6069013" y="5541963"/>
            <a:ext cx="1123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93" name="Arc 85"/>
          <p:cNvSpPr>
            <a:spLocks noChangeAspect="1"/>
          </p:cNvSpPr>
          <p:nvPr/>
        </p:nvSpPr>
        <p:spPr bwMode="auto">
          <a:xfrm rot="1789073">
            <a:off x="6467475" y="4475163"/>
            <a:ext cx="877888" cy="877887"/>
          </a:xfrm>
          <a:custGeom>
            <a:avLst/>
            <a:gdLst>
              <a:gd name="T0" fmla="*/ 0 w 21600"/>
              <a:gd name="T1" fmla="*/ 0 h 21600"/>
              <a:gd name="T2" fmla="*/ 877888 w 21600"/>
              <a:gd name="T3" fmla="*/ 877887 h 21600"/>
              <a:gd name="T4" fmla="*/ 0 w 21600"/>
              <a:gd name="T5" fmla="*/ 87788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94" name="Line 86"/>
          <p:cNvSpPr>
            <a:spLocks noChangeShapeType="1"/>
          </p:cNvSpPr>
          <p:nvPr/>
        </p:nvSpPr>
        <p:spPr bwMode="auto">
          <a:xfrm>
            <a:off x="3316288" y="5570538"/>
            <a:ext cx="1123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95" name="Arc 87"/>
          <p:cNvSpPr>
            <a:spLocks noChangeAspect="1"/>
          </p:cNvSpPr>
          <p:nvPr/>
        </p:nvSpPr>
        <p:spPr bwMode="auto">
          <a:xfrm rot="1789073">
            <a:off x="3714750" y="4494213"/>
            <a:ext cx="877888" cy="877887"/>
          </a:xfrm>
          <a:custGeom>
            <a:avLst/>
            <a:gdLst>
              <a:gd name="T0" fmla="*/ 0 w 21600"/>
              <a:gd name="T1" fmla="*/ 0 h 21600"/>
              <a:gd name="T2" fmla="*/ 877888 w 21600"/>
              <a:gd name="T3" fmla="*/ 877887 h 21600"/>
              <a:gd name="T4" fmla="*/ 0 w 21600"/>
              <a:gd name="T5" fmla="*/ 87788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96" name="Line 88"/>
          <p:cNvSpPr>
            <a:spLocks noChangeShapeType="1"/>
          </p:cNvSpPr>
          <p:nvPr/>
        </p:nvSpPr>
        <p:spPr bwMode="auto">
          <a:xfrm>
            <a:off x="3373438" y="2689225"/>
            <a:ext cx="1209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97" name="Line 89"/>
          <p:cNvSpPr>
            <a:spLocks noChangeShapeType="1"/>
          </p:cNvSpPr>
          <p:nvPr/>
        </p:nvSpPr>
        <p:spPr bwMode="auto">
          <a:xfrm>
            <a:off x="6249988" y="2679700"/>
            <a:ext cx="1266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98" name="Arc 90"/>
          <p:cNvSpPr>
            <a:spLocks noChangeAspect="1"/>
          </p:cNvSpPr>
          <p:nvPr/>
        </p:nvSpPr>
        <p:spPr bwMode="auto">
          <a:xfrm rot="1789073">
            <a:off x="3768725" y="1395413"/>
            <a:ext cx="1096963" cy="1096962"/>
          </a:xfrm>
          <a:custGeom>
            <a:avLst/>
            <a:gdLst>
              <a:gd name="T0" fmla="*/ 0 w 21600"/>
              <a:gd name="T1" fmla="*/ 0 h 21600"/>
              <a:gd name="T2" fmla="*/ 1096963 w 21600"/>
              <a:gd name="T3" fmla="*/ 1096962 h 21600"/>
              <a:gd name="T4" fmla="*/ 0 w 21600"/>
              <a:gd name="T5" fmla="*/ 109696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99" name="Arc 91"/>
          <p:cNvSpPr>
            <a:spLocks noChangeAspect="1"/>
          </p:cNvSpPr>
          <p:nvPr/>
        </p:nvSpPr>
        <p:spPr bwMode="auto">
          <a:xfrm rot="1789073">
            <a:off x="6683375" y="1357313"/>
            <a:ext cx="1096963" cy="1096962"/>
          </a:xfrm>
          <a:custGeom>
            <a:avLst/>
            <a:gdLst>
              <a:gd name="T0" fmla="*/ 0 w 21600"/>
              <a:gd name="T1" fmla="*/ 0 h 21600"/>
              <a:gd name="T2" fmla="*/ 1096963 w 21600"/>
              <a:gd name="T3" fmla="*/ 1096962 h 21600"/>
              <a:gd name="T4" fmla="*/ 0 w 21600"/>
              <a:gd name="T5" fmla="*/ 109696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00" name="Text Box 93"/>
          <p:cNvSpPr txBox="1">
            <a:spLocks noChangeArrowheads="1"/>
          </p:cNvSpPr>
          <p:nvPr/>
        </p:nvSpPr>
        <p:spPr bwMode="auto">
          <a:xfrm>
            <a:off x="166688" y="6446838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6.16</a:t>
            </a:r>
          </a:p>
        </p:txBody>
      </p:sp>
      <p:sp>
        <p:nvSpPr>
          <p:cNvPr id="17501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raph"/>
          <p:cNvPicPr>
            <a:picLocks noChangeAspect="1" noChangeArrowheads="1"/>
          </p:cNvPicPr>
          <p:nvPr/>
        </p:nvPicPr>
        <p:blipFill>
          <a:blip r:embed="rId2" cstate="print"/>
          <a:srcRect l="19333" t="21268" r="22031" b="49385"/>
          <a:stretch>
            <a:fillRect/>
          </a:stretch>
        </p:blipFill>
        <p:spPr bwMode="auto">
          <a:xfrm>
            <a:off x="2278063" y="249238"/>
            <a:ext cx="4968875" cy="32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66688" y="6446838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6.17</a:t>
            </a:r>
          </a:p>
        </p:txBody>
      </p:sp>
      <p:pic>
        <p:nvPicPr>
          <p:cNvPr id="18436" name="Picture 4" descr="graph"/>
          <p:cNvPicPr>
            <a:picLocks noChangeAspect="1" noChangeArrowheads="1"/>
          </p:cNvPicPr>
          <p:nvPr/>
        </p:nvPicPr>
        <p:blipFill>
          <a:blip r:embed="rId2" cstate="print"/>
          <a:srcRect l="19333" t="52657" r="22031" b="17793"/>
          <a:stretch>
            <a:fillRect/>
          </a:stretch>
        </p:blipFill>
        <p:spPr bwMode="auto">
          <a:xfrm>
            <a:off x="2281238" y="3478213"/>
            <a:ext cx="49688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50"/>
          <p:cNvSpPr>
            <a:spLocks noChangeArrowheads="1"/>
          </p:cNvSpPr>
          <p:nvPr/>
        </p:nvSpPr>
        <p:spPr bwMode="auto">
          <a:xfrm>
            <a:off x="5292725" y="2755900"/>
            <a:ext cx="428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7:00</a:t>
            </a:r>
          </a:p>
        </p:txBody>
      </p:sp>
      <p:sp>
        <p:nvSpPr>
          <p:cNvPr id="19459" name="Freeform 3"/>
          <p:cNvSpPr>
            <a:spLocks/>
          </p:cNvSpPr>
          <p:nvPr/>
        </p:nvSpPr>
        <p:spPr bwMode="auto">
          <a:xfrm>
            <a:off x="2297113" y="3532188"/>
            <a:ext cx="2419350" cy="2314575"/>
          </a:xfrm>
          <a:custGeom>
            <a:avLst/>
            <a:gdLst>
              <a:gd name="T0" fmla="*/ 0 w 1524"/>
              <a:gd name="T1" fmla="*/ 0 h 1458"/>
              <a:gd name="T2" fmla="*/ 1523 w 1524"/>
              <a:gd name="T3" fmla="*/ 0 h 1458"/>
              <a:gd name="T4" fmla="*/ 1523 w 1524"/>
              <a:gd name="T5" fmla="*/ 1457 h 1458"/>
              <a:gd name="T6" fmla="*/ 0 w 1524"/>
              <a:gd name="T7" fmla="*/ 1457 h 1458"/>
              <a:gd name="T8" fmla="*/ 0 w 1524"/>
              <a:gd name="T9" fmla="*/ 0 h 14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4"/>
              <a:gd name="T16" fmla="*/ 0 h 1458"/>
              <a:gd name="T17" fmla="*/ 1524 w 1524"/>
              <a:gd name="T18" fmla="*/ 1458 h 14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4" h="1458">
                <a:moveTo>
                  <a:pt x="0" y="0"/>
                </a:moveTo>
                <a:lnTo>
                  <a:pt x="1523" y="0"/>
                </a:lnTo>
                <a:lnTo>
                  <a:pt x="1523" y="1457"/>
                </a:lnTo>
                <a:lnTo>
                  <a:pt x="0" y="1457"/>
                </a:lnTo>
                <a:lnTo>
                  <a:pt x="0" y="0"/>
                </a:lnTo>
              </a:path>
            </a:pathLst>
          </a:custGeom>
          <a:noFill/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2297113" y="5588000"/>
            <a:ext cx="2417762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2297113" y="5330825"/>
            <a:ext cx="2417762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2297113" y="5073650"/>
            <a:ext cx="2417762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2297113" y="4818063"/>
            <a:ext cx="2417762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2297113" y="4560888"/>
            <a:ext cx="2417762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2297113" y="4303713"/>
            <a:ext cx="2417762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2297113" y="4048125"/>
            <a:ext cx="2417762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2297113" y="3790950"/>
            <a:ext cx="2417762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2297113" y="3532188"/>
            <a:ext cx="24177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2600325" y="3532188"/>
            <a:ext cx="0" cy="23129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2900363" y="3532188"/>
            <a:ext cx="0" cy="23129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3203575" y="3532188"/>
            <a:ext cx="0" cy="23129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3506788" y="3532188"/>
            <a:ext cx="0" cy="23129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3808413" y="3532188"/>
            <a:ext cx="0" cy="23129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4110038" y="3532188"/>
            <a:ext cx="0" cy="23129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4411663" y="3532188"/>
            <a:ext cx="0" cy="23129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4714875" y="3532188"/>
            <a:ext cx="0" cy="2312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Freeform 21"/>
          <p:cNvSpPr>
            <a:spLocks/>
          </p:cNvSpPr>
          <p:nvPr/>
        </p:nvSpPr>
        <p:spPr bwMode="auto">
          <a:xfrm>
            <a:off x="2297113" y="3532188"/>
            <a:ext cx="2419350" cy="2314575"/>
          </a:xfrm>
          <a:custGeom>
            <a:avLst/>
            <a:gdLst>
              <a:gd name="T0" fmla="*/ 0 w 1524"/>
              <a:gd name="T1" fmla="*/ 0 h 1458"/>
              <a:gd name="T2" fmla="*/ 1523 w 1524"/>
              <a:gd name="T3" fmla="*/ 0 h 1458"/>
              <a:gd name="T4" fmla="*/ 1523 w 1524"/>
              <a:gd name="T5" fmla="*/ 1457 h 1458"/>
              <a:gd name="T6" fmla="*/ 0 w 1524"/>
              <a:gd name="T7" fmla="*/ 1457 h 1458"/>
              <a:gd name="T8" fmla="*/ 0 w 1524"/>
              <a:gd name="T9" fmla="*/ 0 h 14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4"/>
              <a:gd name="T16" fmla="*/ 0 h 1458"/>
              <a:gd name="T17" fmla="*/ 1524 w 1524"/>
              <a:gd name="T18" fmla="*/ 1458 h 14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4" h="1458">
                <a:moveTo>
                  <a:pt x="0" y="0"/>
                </a:moveTo>
                <a:lnTo>
                  <a:pt x="1523" y="0"/>
                </a:lnTo>
                <a:lnTo>
                  <a:pt x="1523" y="1457"/>
                </a:lnTo>
                <a:lnTo>
                  <a:pt x="0" y="1457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>
            <a:off x="2297113" y="3532188"/>
            <a:ext cx="0" cy="2312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>
            <a:off x="2274888" y="5845175"/>
            <a:ext cx="22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0" name="Line 25"/>
          <p:cNvSpPr>
            <a:spLocks noChangeShapeType="1"/>
          </p:cNvSpPr>
          <p:nvPr/>
        </p:nvSpPr>
        <p:spPr bwMode="auto">
          <a:xfrm>
            <a:off x="2274888" y="5588000"/>
            <a:ext cx="22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Line 27"/>
          <p:cNvSpPr>
            <a:spLocks noChangeShapeType="1"/>
          </p:cNvSpPr>
          <p:nvPr/>
        </p:nvSpPr>
        <p:spPr bwMode="auto">
          <a:xfrm>
            <a:off x="2274888" y="5330825"/>
            <a:ext cx="22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Line 29"/>
          <p:cNvSpPr>
            <a:spLocks noChangeShapeType="1"/>
          </p:cNvSpPr>
          <p:nvPr/>
        </p:nvSpPr>
        <p:spPr bwMode="auto">
          <a:xfrm>
            <a:off x="2274888" y="5073650"/>
            <a:ext cx="22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Line 31"/>
          <p:cNvSpPr>
            <a:spLocks noChangeShapeType="1"/>
          </p:cNvSpPr>
          <p:nvPr/>
        </p:nvSpPr>
        <p:spPr bwMode="auto">
          <a:xfrm>
            <a:off x="2274888" y="4818063"/>
            <a:ext cx="22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Line 33"/>
          <p:cNvSpPr>
            <a:spLocks noChangeShapeType="1"/>
          </p:cNvSpPr>
          <p:nvPr/>
        </p:nvSpPr>
        <p:spPr bwMode="auto">
          <a:xfrm>
            <a:off x="2274888" y="4560888"/>
            <a:ext cx="22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5" name="Line 35"/>
          <p:cNvSpPr>
            <a:spLocks noChangeShapeType="1"/>
          </p:cNvSpPr>
          <p:nvPr/>
        </p:nvSpPr>
        <p:spPr bwMode="auto">
          <a:xfrm>
            <a:off x="2274888" y="4303713"/>
            <a:ext cx="22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6" name="Line 37"/>
          <p:cNvSpPr>
            <a:spLocks noChangeShapeType="1"/>
          </p:cNvSpPr>
          <p:nvPr/>
        </p:nvSpPr>
        <p:spPr bwMode="auto">
          <a:xfrm>
            <a:off x="2274888" y="4048125"/>
            <a:ext cx="22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Line 39"/>
          <p:cNvSpPr>
            <a:spLocks noChangeShapeType="1"/>
          </p:cNvSpPr>
          <p:nvPr/>
        </p:nvSpPr>
        <p:spPr bwMode="auto">
          <a:xfrm>
            <a:off x="2274888" y="3790950"/>
            <a:ext cx="22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Line 41"/>
          <p:cNvSpPr>
            <a:spLocks noChangeShapeType="1"/>
          </p:cNvSpPr>
          <p:nvPr/>
        </p:nvSpPr>
        <p:spPr bwMode="auto">
          <a:xfrm>
            <a:off x="2274888" y="3532188"/>
            <a:ext cx="22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Line 42"/>
          <p:cNvSpPr>
            <a:spLocks noChangeShapeType="1"/>
          </p:cNvSpPr>
          <p:nvPr/>
        </p:nvSpPr>
        <p:spPr bwMode="auto">
          <a:xfrm>
            <a:off x="2266950" y="5845175"/>
            <a:ext cx="301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Line 43"/>
          <p:cNvSpPr>
            <a:spLocks noChangeShapeType="1"/>
          </p:cNvSpPr>
          <p:nvPr/>
        </p:nvSpPr>
        <p:spPr bwMode="auto">
          <a:xfrm>
            <a:off x="2266950" y="5588000"/>
            <a:ext cx="301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1" name="Line 44"/>
          <p:cNvSpPr>
            <a:spLocks noChangeShapeType="1"/>
          </p:cNvSpPr>
          <p:nvPr/>
        </p:nvSpPr>
        <p:spPr bwMode="auto">
          <a:xfrm>
            <a:off x="2266950" y="5330825"/>
            <a:ext cx="301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2" name="Line 45"/>
          <p:cNvSpPr>
            <a:spLocks noChangeShapeType="1"/>
          </p:cNvSpPr>
          <p:nvPr/>
        </p:nvSpPr>
        <p:spPr bwMode="auto">
          <a:xfrm>
            <a:off x="2266950" y="5073650"/>
            <a:ext cx="301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3" name="Line 46"/>
          <p:cNvSpPr>
            <a:spLocks noChangeShapeType="1"/>
          </p:cNvSpPr>
          <p:nvPr/>
        </p:nvSpPr>
        <p:spPr bwMode="auto">
          <a:xfrm>
            <a:off x="2266950" y="4818063"/>
            <a:ext cx="301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4" name="Line 47"/>
          <p:cNvSpPr>
            <a:spLocks noChangeShapeType="1"/>
          </p:cNvSpPr>
          <p:nvPr/>
        </p:nvSpPr>
        <p:spPr bwMode="auto">
          <a:xfrm>
            <a:off x="2266950" y="4560888"/>
            <a:ext cx="301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Line 48"/>
          <p:cNvSpPr>
            <a:spLocks noChangeShapeType="1"/>
          </p:cNvSpPr>
          <p:nvPr/>
        </p:nvSpPr>
        <p:spPr bwMode="auto">
          <a:xfrm>
            <a:off x="2266950" y="4303713"/>
            <a:ext cx="301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6" name="Line 49"/>
          <p:cNvSpPr>
            <a:spLocks noChangeShapeType="1"/>
          </p:cNvSpPr>
          <p:nvPr/>
        </p:nvSpPr>
        <p:spPr bwMode="auto">
          <a:xfrm>
            <a:off x="2266950" y="4048125"/>
            <a:ext cx="301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Line 50"/>
          <p:cNvSpPr>
            <a:spLocks noChangeShapeType="1"/>
          </p:cNvSpPr>
          <p:nvPr/>
        </p:nvSpPr>
        <p:spPr bwMode="auto">
          <a:xfrm>
            <a:off x="2266950" y="3790950"/>
            <a:ext cx="301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8" name="Line 51"/>
          <p:cNvSpPr>
            <a:spLocks noChangeShapeType="1"/>
          </p:cNvSpPr>
          <p:nvPr/>
        </p:nvSpPr>
        <p:spPr bwMode="auto">
          <a:xfrm>
            <a:off x="2266950" y="3532188"/>
            <a:ext cx="301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9" name="Line 52"/>
          <p:cNvSpPr>
            <a:spLocks noChangeShapeType="1"/>
          </p:cNvSpPr>
          <p:nvPr/>
        </p:nvSpPr>
        <p:spPr bwMode="auto">
          <a:xfrm>
            <a:off x="2297113" y="5845175"/>
            <a:ext cx="24177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0" name="Line 53"/>
          <p:cNvSpPr>
            <a:spLocks noChangeShapeType="1"/>
          </p:cNvSpPr>
          <p:nvPr/>
        </p:nvSpPr>
        <p:spPr bwMode="auto">
          <a:xfrm flipV="1">
            <a:off x="2297113" y="5845175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1" name="Line 54"/>
          <p:cNvSpPr>
            <a:spLocks noChangeShapeType="1"/>
          </p:cNvSpPr>
          <p:nvPr/>
        </p:nvSpPr>
        <p:spPr bwMode="auto">
          <a:xfrm flipV="1">
            <a:off x="2447925" y="5845175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2" name="Line 55"/>
          <p:cNvSpPr>
            <a:spLocks noChangeShapeType="1"/>
          </p:cNvSpPr>
          <p:nvPr/>
        </p:nvSpPr>
        <p:spPr bwMode="auto">
          <a:xfrm flipV="1">
            <a:off x="2600325" y="5845175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3" name="Line 56"/>
          <p:cNvSpPr>
            <a:spLocks noChangeShapeType="1"/>
          </p:cNvSpPr>
          <p:nvPr/>
        </p:nvSpPr>
        <p:spPr bwMode="auto">
          <a:xfrm flipV="1">
            <a:off x="2749550" y="5845175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4" name="Line 57"/>
          <p:cNvSpPr>
            <a:spLocks noChangeShapeType="1"/>
          </p:cNvSpPr>
          <p:nvPr/>
        </p:nvSpPr>
        <p:spPr bwMode="auto">
          <a:xfrm flipV="1">
            <a:off x="2901950" y="5845175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5" name="Line 58"/>
          <p:cNvSpPr>
            <a:spLocks noChangeShapeType="1"/>
          </p:cNvSpPr>
          <p:nvPr/>
        </p:nvSpPr>
        <p:spPr bwMode="auto">
          <a:xfrm flipV="1">
            <a:off x="3052763" y="5845175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6" name="Line 59"/>
          <p:cNvSpPr>
            <a:spLocks noChangeShapeType="1"/>
          </p:cNvSpPr>
          <p:nvPr/>
        </p:nvSpPr>
        <p:spPr bwMode="auto">
          <a:xfrm flipV="1">
            <a:off x="3203575" y="5845175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7" name="Line 60"/>
          <p:cNvSpPr>
            <a:spLocks noChangeShapeType="1"/>
          </p:cNvSpPr>
          <p:nvPr/>
        </p:nvSpPr>
        <p:spPr bwMode="auto">
          <a:xfrm flipV="1">
            <a:off x="3355975" y="5845175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8" name="Line 61"/>
          <p:cNvSpPr>
            <a:spLocks noChangeShapeType="1"/>
          </p:cNvSpPr>
          <p:nvPr/>
        </p:nvSpPr>
        <p:spPr bwMode="auto">
          <a:xfrm flipV="1">
            <a:off x="3506788" y="5845175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9" name="Line 62"/>
          <p:cNvSpPr>
            <a:spLocks noChangeShapeType="1"/>
          </p:cNvSpPr>
          <p:nvPr/>
        </p:nvSpPr>
        <p:spPr bwMode="auto">
          <a:xfrm flipV="1">
            <a:off x="3656013" y="5845175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0" name="Line 63"/>
          <p:cNvSpPr>
            <a:spLocks noChangeShapeType="1"/>
          </p:cNvSpPr>
          <p:nvPr/>
        </p:nvSpPr>
        <p:spPr bwMode="auto">
          <a:xfrm flipV="1">
            <a:off x="3808413" y="5845175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1" name="Line 64"/>
          <p:cNvSpPr>
            <a:spLocks noChangeShapeType="1"/>
          </p:cNvSpPr>
          <p:nvPr/>
        </p:nvSpPr>
        <p:spPr bwMode="auto">
          <a:xfrm flipV="1">
            <a:off x="3959225" y="5845175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2" name="Line 65"/>
          <p:cNvSpPr>
            <a:spLocks noChangeShapeType="1"/>
          </p:cNvSpPr>
          <p:nvPr/>
        </p:nvSpPr>
        <p:spPr bwMode="auto">
          <a:xfrm flipV="1">
            <a:off x="4111625" y="5845175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3" name="Line 66"/>
          <p:cNvSpPr>
            <a:spLocks noChangeShapeType="1"/>
          </p:cNvSpPr>
          <p:nvPr/>
        </p:nvSpPr>
        <p:spPr bwMode="auto">
          <a:xfrm flipV="1">
            <a:off x="4262438" y="5845175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4" name="Line 67"/>
          <p:cNvSpPr>
            <a:spLocks noChangeShapeType="1"/>
          </p:cNvSpPr>
          <p:nvPr/>
        </p:nvSpPr>
        <p:spPr bwMode="auto">
          <a:xfrm flipV="1">
            <a:off x="4411663" y="5845175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5" name="Line 68"/>
          <p:cNvSpPr>
            <a:spLocks noChangeShapeType="1"/>
          </p:cNvSpPr>
          <p:nvPr/>
        </p:nvSpPr>
        <p:spPr bwMode="auto">
          <a:xfrm flipV="1">
            <a:off x="4564063" y="5845175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6" name="Line 69"/>
          <p:cNvSpPr>
            <a:spLocks noChangeShapeType="1"/>
          </p:cNvSpPr>
          <p:nvPr/>
        </p:nvSpPr>
        <p:spPr bwMode="auto">
          <a:xfrm flipV="1">
            <a:off x="4714875" y="5845175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7" name="Line 70"/>
          <p:cNvSpPr>
            <a:spLocks noChangeShapeType="1"/>
          </p:cNvSpPr>
          <p:nvPr/>
        </p:nvSpPr>
        <p:spPr bwMode="auto">
          <a:xfrm flipV="1">
            <a:off x="2297113" y="5845175"/>
            <a:ext cx="0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8" name="Line 71"/>
          <p:cNvSpPr>
            <a:spLocks noChangeShapeType="1"/>
          </p:cNvSpPr>
          <p:nvPr/>
        </p:nvSpPr>
        <p:spPr bwMode="auto">
          <a:xfrm flipV="1">
            <a:off x="2600325" y="5845175"/>
            <a:ext cx="0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9" name="Line 72"/>
          <p:cNvSpPr>
            <a:spLocks noChangeShapeType="1"/>
          </p:cNvSpPr>
          <p:nvPr/>
        </p:nvSpPr>
        <p:spPr bwMode="auto">
          <a:xfrm flipV="1">
            <a:off x="2900363" y="5845175"/>
            <a:ext cx="0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0" name="Line 73"/>
          <p:cNvSpPr>
            <a:spLocks noChangeShapeType="1"/>
          </p:cNvSpPr>
          <p:nvPr/>
        </p:nvSpPr>
        <p:spPr bwMode="auto">
          <a:xfrm flipV="1">
            <a:off x="3203575" y="5845175"/>
            <a:ext cx="0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1" name="Line 74"/>
          <p:cNvSpPr>
            <a:spLocks noChangeShapeType="1"/>
          </p:cNvSpPr>
          <p:nvPr/>
        </p:nvSpPr>
        <p:spPr bwMode="auto">
          <a:xfrm flipV="1">
            <a:off x="3506788" y="5845175"/>
            <a:ext cx="0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2" name="Line 75"/>
          <p:cNvSpPr>
            <a:spLocks noChangeShapeType="1"/>
          </p:cNvSpPr>
          <p:nvPr/>
        </p:nvSpPr>
        <p:spPr bwMode="auto">
          <a:xfrm flipV="1">
            <a:off x="3808413" y="5845175"/>
            <a:ext cx="0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3" name="Line 76"/>
          <p:cNvSpPr>
            <a:spLocks noChangeShapeType="1"/>
          </p:cNvSpPr>
          <p:nvPr/>
        </p:nvSpPr>
        <p:spPr bwMode="auto">
          <a:xfrm flipV="1">
            <a:off x="4110038" y="5845175"/>
            <a:ext cx="0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4" name="Line 77"/>
          <p:cNvSpPr>
            <a:spLocks noChangeShapeType="1"/>
          </p:cNvSpPr>
          <p:nvPr/>
        </p:nvSpPr>
        <p:spPr bwMode="auto">
          <a:xfrm flipV="1">
            <a:off x="4411663" y="5845175"/>
            <a:ext cx="0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5" name="Line 78"/>
          <p:cNvSpPr>
            <a:spLocks noChangeShapeType="1"/>
          </p:cNvSpPr>
          <p:nvPr/>
        </p:nvSpPr>
        <p:spPr bwMode="auto">
          <a:xfrm flipV="1">
            <a:off x="4714875" y="5845175"/>
            <a:ext cx="0" cy="30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6" name="Freeform 79"/>
          <p:cNvSpPr>
            <a:spLocks/>
          </p:cNvSpPr>
          <p:nvPr/>
        </p:nvSpPr>
        <p:spPr bwMode="auto">
          <a:xfrm>
            <a:off x="2447925" y="3930650"/>
            <a:ext cx="2117725" cy="1916113"/>
          </a:xfrm>
          <a:custGeom>
            <a:avLst/>
            <a:gdLst>
              <a:gd name="T0" fmla="*/ 0 w 1334"/>
              <a:gd name="T1" fmla="*/ 1206 h 1207"/>
              <a:gd name="T2" fmla="*/ 96 w 1334"/>
              <a:gd name="T3" fmla="*/ 1127 h 1207"/>
              <a:gd name="T4" fmla="*/ 190 w 1334"/>
              <a:gd name="T5" fmla="*/ 911 h 1207"/>
              <a:gd name="T6" fmla="*/ 285 w 1334"/>
              <a:gd name="T7" fmla="*/ 649 h 1207"/>
              <a:gd name="T8" fmla="*/ 381 w 1334"/>
              <a:gd name="T9" fmla="*/ 385 h 1207"/>
              <a:gd name="T10" fmla="*/ 476 w 1334"/>
              <a:gd name="T11" fmla="*/ 176 h 1207"/>
              <a:gd name="T12" fmla="*/ 572 w 1334"/>
              <a:gd name="T13" fmla="*/ 47 h 1207"/>
              <a:gd name="T14" fmla="*/ 667 w 1334"/>
              <a:gd name="T15" fmla="*/ 0 h 1207"/>
              <a:gd name="T16" fmla="*/ 761 w 1334"/>
              <a:gd name="T17" fmla="*/ 47 h 1207"/>
              <a:gd name="T18" fmla="*/ 857 w 1334"/>
              <a:gd name="T19" fmla="*/ 176 h 1207"/>
              <a:gd name="T20" fmla="*/ 952 w 1334"/>
              <a:gd name="T21" fmla="*/ 385 h 1207"/>
              <a:gd name="T22" fmla="*/ 1048 w 1334"/>
              <a:gd name="T23" fmla="*/ 649 h 1207"/>
              <a:gd name="T24" fmla="*/ 1143 w 1334"/>
              <a:gd name="T25" fmla="*/ 911 h 1207"/>
              <a:gd name="T26" fmla="*/ 1237 w 1334"/>
              <a:gd name="T27" fmla="*/ 1127 h 1207"/>
              <a:gd name="T28" fmla="*/ 1333 w 1334"/>
              <a:gd name="T29" fmla="*/ 1206 h 120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334"/>
              <a:gd name="T46" fmla="*/ 0 h 1207"/>
              <a:gd name="T47" fmla="*/ 1334 w 1334"/>
              <a:gd name="T48" fmla="*/ 1207 h 120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334" h="1207">
                <a:moveTo>
                  <a:pt x="0" y="1206"/>
                </a:moveTo>
                <a:lnTo>
                  <a:pt x="96" y="1127"/>
                </a:lnTo>
                <a:lnTo>
                  <a:pt x="190" y="911"/>
                </a:lnTo>
                <a:lnTo>
                  <a:pt x="285" y="649"/>
                </a:lnTo>
                <a:lnTo>
                  <a:pt x="381" y="385"/>
                </a:lnTo>
                <a:lnTo>
                  <a:pt x="476" y="176"/>
                </a:lnTo>
                <a:lnTo>
                  <a:pt x="572" y="47"/>
                </a:lnTo>
                <a:lnTo>
                  <a:pt x="667" y="0"/>
                </a:lnTo>
                <a:lnTo>
                  <a:pt x="761" y="47"/>
                </a:lnTo>
                <a:lnTo>
                  <a:pt x="857" y="176"/>
                </a:lnTo>
                <a:lnTo>
                  <a:pt x="952" y="385"/>
                </a:lnTo>
                <a:lnTo>
                  <a:pt x="1048" y="649"/>
                </a:lnTo>
                <a:lnTo>
                  <a:pt x="1143" y="911"/>
                </a:lnTo>
                <a:lnTo>
                  <a:pt x="1237" y="1127"/>
                </a:lnTo>
                <a:lnTo>
                  <a:pt x="1333" y="1206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527" name="Freeform 80"/>
          <p:cNvSpPr>
            <a:spLocks/>
          </p:cNvSpPr>
          <p:nvPr/>
        </p:nvSpPr>
        <p:spPr bwMode="auto">
          <a:xfrm>
            <a:off x="2447925" y="5683250"/>
            <a:ext cx="454025" cy="160338"/>
          </a:xfrm>
          <a:custGeom>
            <a:avLst/>
            <a:gdLst>
              <a:gd name="T0" fmla="*/ 0 w 286"/>
              <a:gd name="T1" fmla="*/ 100 h 101"/>
              <a:gd name="T2" fmla="*/ 96 w 286"/>
              <a:gd name="T3" fmla="*/ 9 h 101"/>
              <a:gd name="T4" fmla="*/ 190 w 286"/>
              <a:gd name="T5" fmla="*/ 0 h 101"/>
              <a:gd name="T6" fmla="*/ 285 w 286"/>
              <a:gd name="T7" fmla="*/ 92 h 101"/>
              <a:gd name="T8" fmla="*/ 0 60000 65536"/>
              <a:gd name="T9" fmla="*/ 0 60000 65536"/>
              <a:gd name="T10" fmla="*/ 0 60000 65536"/>
              <a:gd name="T11" fmla="*/ 0 60000 65536"/>
              <a:gd name="T12" fmla="*/ 0 w 286"/>
              <a:gd name="T13" fmla="*/ 0 h 101"/>
              <a:gd name="T14" fmla="*/ 286 w 286"/>
              <a:gd name="T15" fmla="*/ 101 h 1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6" h="101">
                <a:moveTo>
                  <a:pt x="0" y="100"/>
                </a:moveTo>
                <a:lnTo>
                  <a:pt x="96" y="9"/>
                </a:lnTo>
                <a:lnTo>
                  <a:pt x="190" y="0"/>
                </a:lnTo>
                <a:lnTo>
                  <a:pt x="285" y="9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528" name="Freeform 81"/>
          <p:cNvSpPr>
            <a:spLocks/>
          </p:cNvSpPr>
          <p:nvPr/>
        </p:nvSpPr>
        <p:spPr bwMode="auto">
          <a:xfrm>
            <a:off x="4111625" y="5683250"/>
            <a:ext cx="454025" cy="160338"/>
          </a:xfrm>
          <a:custGeom>
            <a:avLst/>
            <a:gdLst>
              <a:gd name="T0" fmla="*/ 0 w 286"/>
              <a:gd name="T1" fmla="*/ 92 h 101"/>
              <a:gd name="T2" fmla="*/ 95 w 286"/>
              <a:gd name="T3" fmla="*/ 0 h 101"/>
              <a:gd name="T4" fmla="*/ 189 w 286"/>
              <a:gd name="T5" fmla="*/ 9 h 101"/>
              <a:gd name="T6" fmla="*/ 285 w 286"/>
              <a:gd name="T7" fmla="*/ 100 h 101"/>
              <a:gd name="T8" fmla="*/ 0 60000 65536"/>
              <a:gd name="T9" fmla="*/ 0 60000 65536"/>
              <a:gd name="T10" fmla="*/ 0 60000 65536"/>
              <a:gd name="T11" fmla="*/ 0 60000 65536"/>
              <a:gd name="T12" fmla="*/ 0 w 286"/>
              <a:gd name="T13" fmla="*/ 0 h 101"/>
              <a:gd name="T14" fmla="*/ 286 w 286"/>
              <a:gd name="T15" fmla="*/ 101 h 1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6" h="101">
                <a:moveTo>
                  <a:pt x="0" y="92"/>
                </a:moveTo>
                <a:lnTo>
                  <a:pt x="95" y="0"/>
                </a:lnTo>
                <a:lnTo>
                  <a:pt x="189" y="9"/>
                </a:lnTo>
                <a:lnTo>
                  <a:pt x="285" y="10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529" name="Freeform 82"/>
          <p:cNvSpPr>
            <a:spLocks/>
          </p:cNvSpPr>
          <p:nvPr/>
        </p:nvSpPr>
        <p:spPr bwMode="auto">
          <a:xfrm>
            <a:off x="2447925" y="4687888"/>
            <a:ext cx="1060450" cy="1158875"/>
          </a:xfrm>
          <a:custGeom>
            <a:avLst/>
            <a:gdLst>
              <a:gd name="T0" fmla="*/ 0 w 668"/>
              <a:gd name="T1" fmla="*/ 726 h 730"/>
              <a:gd name="T2" fmla="*/ 96 w 668"/>
              <a:gd name="T3" fmla="*/ 449 h 730"/>
              <a:gd name="T4" fmla="*/ 190 w 668"/>
              <a:gd name="T5" fmla="*/ 133 h 730"/>
              <a:gd name="T6" fmla="*/ 285 w 668"/>
              <a:gd name="T7" fmla="*/ 0 h 730"/>
              <a:gd name="T8" fmla="*/ 381 w 668"/>
              <a:gd name="T9" fmla="*/ 20 h 730"/>
              <a:gd name="T10" fmla="*/ 476 w 668"/>
              <a:gd name="T11" fmla="*/ 182 h 730"/>
              <a:gd name="T12" fmla="*/ 572 w 668"/>
              <a:gd name="T13" fmla="*/ 434 h 730"/>
              <a:gd name="T14" fmla="*/ 667 w 668"/>
              <a:gd name="T15" fmla="*/ 729 h 7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68"/>
              <a:gd name="T25" fmla="*/ 0 h 730"/>
              <a:gd name="T26" fmla="*/ 668 w 668"/>
              <a:gd name="T27" fmla="*/ 730 h 73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68" h="730">
                <a:moveTo>
                  <a:pt x="0" y="726"/>
                </a:moveTo>
                <a:lnTo>
                  <a:pt x="96" y="449"/>
                </a:lnTo>
                <a:lnTo>
                  <a:pt x="190" y="133"/>
                </a:lnTo>
                <a:lnTo>
                  <a:pt x="285" y="0"/>
                </a:lnTo>
                <a:lnTo>
                  <a:pt x="381" y="20"/>
                </a:lnTo>
                <a:lnTo>
                  <a:pt x="476" y="182"/>
                </a:lnTo>
                <a:lnTo>
                  <a:pt x="572" y="434"/>
                </a:lnTo>
                <a:lnTo>
                  <a:pt x="667" y="729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530" name="Freeform 83"/>
          <p:cNvSpPr>
            <a:spLocks/>
          </p:cNvSpPr>
          <p:nvPr/>
        </p:nvSpPr>
        <p:spPr bwMode="auto">
          <a:xfrm>
            <a:off x="2900363" y="5276850"/>
            <a:ext cx="1212850" cy="569913"/>
          </a:xfrm>
          <a:custGeom>
            <a:avLst/>
            <a:gdLst>
              <a:gd name="T0" fmla="*/ 0 w 764"/>
              <a:gd name="T1" fmla="*/ 358 h 359"/>
              <a:gd name="T2" fmla="*/ 96 w 764"/>
              <a:gd name="T3" fmla="*/ 235 h 359"/>
              <a:gd name="T4" fmla="*/ 191 w 764"/>
              <a:gd name="T5" fmla="*/ 113 h 359"/>
              <a:gd name="T6" fmla="*/ 287 w 764"/>
              <a:gd name="T7" fmla="*/ 29 h 359"/>
              <a:gd name="T8" fmla="*/ 382 w 764"/>
              <a:gd name="T9" fmla="*/ 0 h 359"/>
              <a:gd name="T10" fmla="*/ 476 w 764"/>
              <a:gd name="T11" fmla="*/ 29 h 359"/>
              <a:gd name="T12" fmla="*/ 572 w 764"/>
              <a:gd name="T13" fmla="*/ 113 h 359"/>
              <a:gd name="T14" fmla="*/ 667 w 764"/>
              <a:gd name="T15" fmla="*/ 235 h 359"/>
              <a:gd name="T16" fmla="*/ 763 w 764"/>
              <a:gd name="T17" fmla="*/ 358 h 3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4"/>
              <a:gd name="T28" fmla="*/ 0 h 359"/>
              <a:gd name="T29" fmla="*/ 764 w 764"/>
              <a:gd name="T30" fmla="*/ 359 h 35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4" h="359">
                <a:moveTo>
                  <a:pt x="0" y="358"/>
                </a:moveTo>
                <a:lnTo>
                  <a:pt x="96" y="235"/>
                </a:lnTo>
                <a:lnTo>
                  <a:pt x="191" y="113"/>
                </a:lnTo>
                <a:lnTo>
                  <a:pt x="287" y="29"/>
                </a:lnTo>
                <a:lnTo>
                  <a:pt x="382" y="0"/>
                </a:lnTo>
                <a:lnTo>
                  <a:pt x="476" y="29"/>
                </a:lnTo>
                <a:lnTo>
                  <a:pt x="572" y="113"/>
                </a:lnTo>
                <a:lnTo>
                  <a:pt x="667" y="235"/>
                </a:lnTo>
                <a:lnTo>
                  <a:pt x="763" y="35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531" name="Freeform 84"/>
          <p:cNvSpPr>
            <a:spLocks/>
          </p:cNvSpPr>
          <p:nvPr/>
        </p:nvSpPr>
        <p:spPr bwMode="auto">
          <a:xfrm>
            <a:off x="3506788" y="4687888"/>
            <a:ext cx="1058862" cy="1158875"/>
          </a:xfrm>
          <a:custGeom>
            <a:avLst/>
            <a:gdLst>
              <a:gd name="T0" fmla="*/ 0 w 667"/>
              <a:gd name="T1" fmla="*/ 729 h 730"/>
              <a:gd name="T2" fmla="*/ 94 w 667"/>
              <a:gd name="T3" fmla="*/ 434 h 730"/>
              <a:gd name="T4" fmla="*/ 190 w 667"/>
              <a:gd name="T5" fmla="*/ 182 h 730"/>
              <a:gd name="T6" fmla="*/ 285 w 667"/>
              <a:gd name="T7" fmla="*/ 20 h 730"/>
              <a:gd name="T8" fmla="*/ 381 w 667"/>
              <a:gd name="T9" fmla="*/ 0 h 730"/>
              <a:gd name="T10" fmla="*/ 476 w 667"/>
              <a:gd name="T11" fmla="*/ 133 h 730"/>
              <a:gd name="T12" fmla="*/ 570 w 667"/>
              <a:gd name="T13" fmla="*/ 449 h 730"/>
              <a:gd name="T14" fmla="*/ 666 w 667"/>
              <a:gd name="T15" fmla="*/ 726 h 7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67"/>
              <a:gd name="T25" fmla="*/ 0 h 730"/>
              <a:gd name="T26" fmla="*/ 667 w 667"/>
              <a:gd name="T27" fmla="*/ 730 h 73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67" h="730">
                <a:moveTo>
                  <a:pt x="0" y="729"/>
                </a:moveTo>
                <a:lnTo>
                  <a:pt x="94" y="434"/>
                </a:lnTo>
                <a:lnTo>
                  <a:pt x="190" y="182"/>
                </a:lnTo>
                <a:lnTo>
                  <a:pt x="285" y="20"/>
                </a:lnTo>
                <a:lnTo>
                  <a:pt x="381" y="0"/>
                </a:lnTo>
                <a:lnTo>
                  <a:pt x="476" y="133"/>
                </a:lnTo>
                <a:lnTo>
                  <a:pt x="570" y="449"/>
                </a:lnTo>
                <a:lnTo>
                  <a:pt x="666" y="72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532" name="Rectangle 85"/>
          <p:cNvSpPr>
            <a:spLocks noChangeArrowheads="1"/>
          </p:cNvSpPr>
          <p:nvPr/>
        </p:nvSpPr>
        <p:spPr bwMode="auto">
          <a:xfrm>
            <a:off x="2422525" y="5818188"/>
            <a:ext cx="50800" cy="49212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3" name="Rectangle 86"/>
          <p:cNvSpPr>
            <a:spLocks noChangeArrowheads="1"/>
          </p:cNvSpPr>
          <p:nvPr/>
        </p:nvSpPr>
        <p:spPr bwMode="auto">
          <a:xfrm>
            <a:off x="2574925" y="5673725"/>
            <a:ext cx="50800" cy="49213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4" name="Rectangle 87"/>
          <p:cNvSpPr>
            <a:spLocks noChangeArrowheads="1"/>
          </p:cNvSpPr>
          <p:nvPr/>
        </p:nvSpPr>
        <p:spPr bwMode="auto">
          <a:xfrm>
            <a:off x="2724150" y="5657850"/>
            <a:ext cx="52388" cy="49213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5" name="Rectangle 88"/>
          <p:cNvSpPr>
            <a:spLocks noChangeArrowheads="1"/>
          </p:cNvSpPr>
          <p:nvPr/>
        </p:nvSpPr>
        <p:spPr bwMode="auto">
          <a:xfrm>
            <a:off x="2874963" y="5805488"/>
            <a:ext cx="50800" cy="49212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6" name="Rectangle 89"/>
          <p:cNvSpPr>
            <a:spLocks noChangeArrowheads="1"/>
          </p:cNvSpPr>
          <p:nvPr/>
        </p:nvSpPr>
        <p:spPr bwMode="auto">
          <a:xfrm>
            <a:off x="4086225" y="5805488"/>
            <a:ext cx="50800" cy="49212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7" name="Rectangle 90"/>
          <p:cNvSpPr>
            <a:spLocks noChangeArrowheads="1"/>
          </p:cNvSpPr>
          <p:nvPr/>
        </p:nvSpPr>
        <p:spPr bwMode="auto">
          <a:xfrm>
            <a:off x="4235450" y="5657850"/>
            <a:ext cx="52388" cy="49213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8" name="Rectangle 91"/>
          <p:cNvSpPr>
            <a:spLocks noChangeArrowheads="1"/>
          </p:cNvSpPr>
          <p:nvPr/>
        </p:nvSpPr>
        <p:spPr bwMode="auto">
          <a:xfrm>
            <a:off x="4386263" y="5673725"/>
            <a:ext cx="52387" cy="49213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9" name="Rectangle 92"/>
          <p:cNvSpPr>
            <a:spLocks noChangeArrowheads="1"/>
          </p:cNvSpPr>
          <p:nvPr/>
        </p:nvSpPr>
        <p:spPr bwMode="auto">
          <a:xfrm>
            <a:off x="4538663" y="5818188"/>
            <a:ext cx="50800" cy="49212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40" name="Freeform 93"/>
          <p:cNvSpPr>
            <a:spLocks/>
          </p:cNvSpPr>
          <p:nvPr/>
        </p:nvSpPr>
        <p:spPr bwMode="auto">
          <a:xfrm>
            <a:off x="2416175" y="5810250"/>
            <a:ext cx="65088" cy="63500"/>
          </a:xfrm>
          <a:custGeom>
            <a:avLst/>
            <a:gdLst>
              <a:gd name="T0" fmla="*/ 20 w 41"/>
              <a:gd name="T1" fmla="*/ 0 h 40"/>
              <a:gd name="T2" fmla="*/ 40 w 41"/>
              <a:gd name="T3" fmla="*/ 19 h 40"/>
              <a:gd name="T4" fmla="*/ 20 w 41"/>
              <a:gd name="T5" fmla="*/ 39 h 40"/>
              <a:gd name="T6" fmla="*/ 0 w 41"/>
              <a:gd name="T7" fmla="*/ 19 h 40"/>
              <a:gd name="T8" fmla="*/ 20 w 41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40"/>
              <a:gd name="T17" fmla="*/ 41 w 41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40">
                <a:moveTo>
                  <a:pt x="20" y="0"/>
                </a:moveTo>
                <a:lnTo>
                  <a:pt x="40" y="19"/>
                </a:lnTo>
                <a:lnTo>
                  <a:pt x="20" y="39"/>
                </a:lnTo>
                <a:lnTo>
                  <a:pt x="0" y="19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1" name="Freeform 94"/>
          <p:cNvSpPr>
            <a:spLocks/>
          </p:cNvSpPr>
          <p:nvPr/>
        </p:nvSpPr>
        <p:spPr bwMode="auto">
          <a:xfrm>
            <a:off x="2568575" y="5370513"/>
            <a:ext cx="65088" cy="63500"/>
          </a:xfrm>
          <a:custGeom>
            <a:avLst/>
            <a:gdLst>
              <a:gd name="T0" fmla="*/ 20 w 41"/>
              <a:gd name="T1" fmla="*/ 0 h 40"/>
              <a:gd name="T2" fmla="*/ 40 w 41"/>
              <a:gd name="T3" fmla="*/ 19 h 40"/>
              <a:gd name="T4" fmla="*/ 20 w 41"/>
              <a:gd name="T5" fmla="*/ 39 h 40"/>
              <a:gd name="T6" fmla="*/ 0 w 41"/>
              <a:gd name="T7" fmla="*/ 19 h 40"/>
              <a:gd name="T8" fmla="*/ 20 w 41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40"/>
              <a:gd name="T17" fmla="*/ 41 w 41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40">
                <a:moveTo>
                  <a:pt x="20" y="0"/>
                </a:moveTo>
                <a:lnTo>
                  <a:pt x="40" y="19"/>
                </a:lnTo>
                <a:lnTo>
                  <a:pt x="20" y="39"/>
                </a:lnTo>
                <a:lnTo>
                  <a:pt x="0" y="19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2" name="Freeform 95"/>
          <p:cNvSpPr>
            <a:spLocks/>
          </p:cNvSpPr>
          <p:nvPr/>
        </p:nvSpPr>
        <p:spPr bwMode="auto">
          <a:xfrm>
            <a:off x="2717800" y="4868863"/>
            <a:ext cx="66675" cy="65087"/>
          </a:xfrm>
          <a:custGeom>
            <a:avLst/>
            <a:gdLst>
              <a:gd name="T0" fmla="*/ 20 w 42"/>
              <a:gd name="T1" fmla="*/ 0 h 41"/>
              <a:gd name="T2" fmla="*/ 41 w 42"/>
              <a:gd name="T3" fmla="*/ 19 h 41"/>
              <a:gd name="T4" fmla="*/ 20 w 42"/>
              <a:gd name="T5" fmla="*/ 40 h 41"/>
              <a:gd name="T6" fmla="*/ 0 w 42"/>
              <a:gd name="T7" fmla="*/ 19 h 41"/>
              <a:gd name="T8" fmla="*/ 20 w 42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41"/>
              <a:gd name="T17" fmla="*/ 42 w 42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41">
                <a:moveTo>
                  <a:pt x="20" y="0"/>
                </a:moveTo>
                <a:lnTo>
                  <a:pt x="41" y="19"/>
                </a:lnTo>
                <a:lnTo>
                  <a:pt x="20" y="40"/>
                </a:lnTo>
                <a:lnTo>
                  <a:pt x="0" y="19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3" name="Freeform 96"/>
          <p:cNvSpPr>
            <a:spLocks/>
          </p:cNvSpPr>
          <p:nvPr/>
        </p:nvSpPr>
        <p:spPr bwMode="auto">
          <a:xfrm>
            <a:off x="2868613" y="4656138"/>
            <a:ext cx="65087" cy="66675"/>
          </a:xfrm>
          <a:custGeom>
            <a:avLst/>
            <a:gdLst>
              <a:gd name="T0" fmla="*/ 20 w 41"/>
              <a:gd name="T1" fmla="*/ 0 h 42"/>
              <a:gd name="T2" fmla="*/ 40 w 41"/>
              <a:gd name="T3" fmla="*/ 20 h 42"/>
              <a:gd name="T4" fmla="*/ 20 w 41"/>
              <a:gd name="T5" fmla="*/ 41 h 42"/>
              <a:gd name="T6" fmla="*/ 0 w 41"/>
              <a:gd name="T7" fmla="*/ 20 h 42"/>
              <a:gd name="T8" fmla="*/ 20 w 41"/>
              <a:gd name="T9" fmla="*/ 0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42"/>
              <a:gd name="T17" fmla="*/ 41 w 41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42">
                <a:moveTo>
                  <a:pt x="20" y="0"/>
                </a:moveTo>
                <a:lnTo>
                  <a:pt x="40" y="20"/>
                </a:lnTo>
                <a:lnTo>
                  <a:pt x="20" y="41"/>
                </a:lnTo>
                <a:lnTo>
                  <a:pt x="0" y="20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4" name="Freeform 97"/>
          <p:cNvSpPr>
            <a:spLocks/>
          </p:cNvSpPr>
          <p:nvPr/>
        </p:nvSpPr>
        <p:spPr bwMode="auto">
          <a:xfrm>
            <a:off x="3021013" y="4689475"/>
            <a:ext cx="65087" cy="65088"/>
          </a:xfrm>
          <a:custGeom>
            <a:avLst/>
            <a:gdLst>
              <a:gd name="T0" fmla="*/ 20 w 41"/>
              <a:gd name="T1" fmla="*/ 0 h 41"/>
              <a:gd name="T2" fmla="*/ 40 w 41"/>
              <a:gd name="T3" fmla="*/ 19 h 41"/>
              <a:gd name="T4" fmla="*/ 20 w 41"/>
              <a:gd name="T5" fmla="*/ 40 h 41"/>
              <a:gd name="T6" fmla="*/ 0 w 41"/>
              <a:gd name="T7" fmla="*/ 19 h 41"/>
              <a:gd name="T8" fmla="*/ 20 w 41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41"/>
              <a:gd name="T17" fmla="*/ 41 w 41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41">
                <a:moveTo>
                  <a:pt x="20" y="0"/>
                </a:moveTo>
                <a:lnTo>
                  <a:pt x="40" y="19"/>
                </a:lnTo>
                <a:lnTo>
                  <a:pt x="20" y="40"/>
                </a:lnTo>
                <a:lnTo>
                  <a:pt x="0" y="19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5" name="Freeform 98"/>
          <p:cNvSpPr>
            <a:spLocks/>
          </p:cNvSpPr>
          <p:nvPr/>
        </p:nvSpPr>
        <p:spPr bwMode="auto">
          <a:xfrm>
            <a:off x="3171825" y="4946650"/>
            <a:ext cx="65088" cy="65088"/>
          </a:xfrm>
          <a:custGeom>
            <a:avLst/>
            <a:gdLst>
              <a:gd name="T0" fmla="*/ 20 w 41"/>
              <a:gd name="T1" fmla="*/ 0 h 41"/>
              <a:gd name="T2" fmla="*/ 40 w 41"/>
              <a:gd name="T3" fmla="*/ 20 h 41"/>
              <a:gd name="T4" fmla="*/ 20 w 41"/>
              <a:gd name="T5" fmla="*/ 40 h 41"/>
              <a:gd name="T6" fmla="*/ 0 w 41"/>
              <a:gd name="T7" fmla="*/ 20 h 41"/>
              <a:gd name="T8" fmla="*/ 20 w 41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41"/>
              <a:gd name="T17" fmla="*/ 41 w 41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41">
                <a:moveTo>
                  <a:pt x="20" y="0"/>
                </a:moveTo>
                <a:lnTo>
                  <a:pt x="40" y="20"/>
                </a:lnTo>
                <a:lnTo>
                  <a:pt x="20" y="40"/>
                </a:lnTo>
                <a:lnTo>
                  <a:pt x="0" y="20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6" name="Freeform 99"/>
          <p:cNvSpPr>
            <a:spLocks/>
          </p:cNvSpPr>
          <p:nvPr/>
        </p:nvSpPr>
        <p:spPr bwMode="auto">
          <a:xfrm>
            <a:off x="3324225" y="5346700"/>
            <a:ext cx="65088" cy="65088"/>
          </a:xfrm>
          <a:custGeom>
            <a:avLst/>
            <a:gdLst>
              <a:gd name="T0" fmla="*/ 20 w 41"/>
              <a:gd name="T1" fmla="*/ 0 h 41"/>
              <a:gd name="T2" fmla="*/ 40 w 41"/>
              <a:gd name="T3" fmla="*/ 20 h 41"/>
              <a:gd name="T4" fmla="*/ 20 w 41"/>
              <a:gd name="T5" fmla="*/ 40 h 41"/>
              <a:gd name="T6" fmla="*/ 0 w 41"/>
              <a:gd name="T7" fmla="*/ 20 h 41"/>
              <a:gd name="T8" fmla="*/ 20 w 41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41"/>
              <a:gd name="T17" fmla="*/ 41 w 41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41">
                <a:moveTo>
                  <a:pt x="20" y="0"/>
                </a:moveTo>
                <a:lnTo>
                  <a:pt x="40" y="20"/>
                </a:lnTo>
                <a:lnTo>
                  <a:pt x="20" y="40"/>
                </a:lnTo>
                <a:lnTo>
                  <a:pt x="0" y="20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7" name="Freeform 100"/>
          <p:cNvSpPr>
            <a:spLocks/>
          </p:cNvSpPr>
          <p:nvPr/>
        </p:nvSpPr>
        <p:spPr bwMode="auto">
          <a:xfrm>
            <a:off x="3473450" y="5815013"/>
            <a:ext cx="66675" cy="63500"/>
          </a:xfrm>
          <a:custGeom>
            <a:avLst/>
            <a:gdLst>
              <a:gd name="T0" fmla="*/ 21 w 42"/>
              <a:gd name="T1" fmla="*/ 0 h 40"/>
              <a:gd name="T2" fmla="*/ 41 w 42"/>
              <a:gd name="T3" fmla="*/ 19 h 40"/>
              <a:gd name="T4" fmla="*/ 21 w 42"/>
              <a:gd name="T5" fmla="*/ 39 h 40"/>
              <a:gd name="T6" fmla="*/ 0 w 42"/>
              <a:gd name="T7" fmla="*/ 19 h 40"/>
              <a:gd name="T8" fmla="*/ 21 w 42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40"/>
              <a:gd name="T17" fmla="*/ 42 w 42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40">
                <a:moveTo>
                  <a:pt x="21" y="0"/>
                </a:moveTo>
                <a:lnTo>
                  <a:pt x="41" y="19"/>
                </a:lnTo>
                <a:lnTo>
                  <a:pt x="21" y="39"/>
                </a:lnTo>
                <a:lnTo>
                  <a:pt x="0" y="19"/>
                </a:lnTo>
                <a:lnTo>
                  <a:pt x="21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8" name="Freeform 101"/>
          <p:cNvSpPr>
            <a:spLocks/>
          </p:cNvSpPr>
          <p:nvPr/>
        </p:nvSpPr>
        <p:spPr bwMode="auto">
          <a:xfrm>
            <a:off x="2868613" y="5815013"/>
            <a:ext cx="65087" cy="63500"/>
          </a:xfrm>
          <a:custGeom>
            <a:avLst/>
            <a:gdLst>
              <a:gd name="T0" fmla="*/ 20 w 41"/>
              <a:gd name="T1" fmla="*/ 0 h 40"/>
              <a:gd name="T2" fmla="*/ 40 w 41"/>
              <a:gd name="T3" fmla="*/ 39 h 40"/>
              <a:gd name="T4" fmla="*/ 0 w 41"/>
              <a:gd name="T5" fmla="*/ 39 h 40"/>
              <a:gd name="T6" fmla="*/ 20 w 41"/>
              <a:gd name="T7" fmla="*/ 0 h 40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40"/>
              <a:gd name="T14" fmla="*/ 41 w 41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40">
                <a:moveTo>
                  <a:pt x="20" y="0"/>
                </a:moveTo>
                <a:lnTo>
                  <a:pt x="40" y="39"/>
                </a:lnTo>
                <a:lnTo>
                  <a:pt x="0" y="39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9" name="Freeform 102"/>
          <p:cNvSpPr>
            <a:spLocks/>
          </p:cNvSpPr>
          <p:nvPr/>
        </p:nvSpPr>
        <p:spPr bwMode="auto">
          <a:xfrm>
            <a:off x="3021013" y="5619750"/>
            <a:ext cx="65087" cy="65088"/>
          </a:xfrm>
          <a:custGeom>
            <a:avLst/>
            <a:gdLst>
              <a:gd name="T0" fmla="*/ 20 w 41"/>
              <a:gd name="T1" fmla="*/ 0 h 41"/>
              <a:gd name="T2" fmla="*/ 40 w 41"/>
              <a:gd name="T3" fmla="*/ 40 h 41"/>
              <a:gd name="T4" fmla="*/ 0 w 41"/>
              <a:gd name="T5" fmla="*/ 40 h 41"/>
              <a:gd name="T6" fmla="*/ 20 w 41"/>
              <a:gd name="T7" fmla="*/ 0 h 41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41"/>
              <a:gd name="T14" fmla="*/ 41 w 41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41">
                <a:moveTo>
                  <a:pt x="20" y="0"/>
                </a:moveTo>
                <a:lnTo>
                  <a:pt x="40" y="40"/>
                </a:lnTo>
                <a:lnTo>
                  <a:pt x="0" y="40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0" name="Freeform 103"/>
          <p:cNvSpPr>
            <a:spLocks/>
          </p:cNvSpPr>
          <p:nvPr/>
        </p:nvSpPr>
        <p:spPr bwMode="auto">
          <a:xfrm>
            <a:off x="3171825" y="5426075"/>
            <a:ext cx="65088" cy="63500"/>
          </a:xfrm>
          <a:custGeom>
            <a:avLst/>
            <a:gdLst>
              <a:gd name="T0" fmla="*/ 20 w 41"/>
              <a:gd name="T1" fmla="*/ 0 h 40"/>
              <a:gd name="T2" fmla="*/ 40 w 41"/>
              <a:gd name="T3" fmla="*/ 39 h 40"/>
              <a:gd name="T4" fmla="*/ 0 w 41"/>
              <a:gd name="T5" fmla="*/ 39 h 40"/>
              <a:gd name="T6" fmla="*/ 20 w 41"/>
              <a:gd name="T7" fmla="*/ 0 h 40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40"/>
              <a:gd name="T14" fmla="*/ 41 w 41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40">
                <a:moveTo>
                  <a:pt x="20" y="0"/>
                </a:moveTo>
                <a:lnTo>
                  <a:pt x="40" y="39"/>
                </a:lnTo>
                <a:lnTo>
                  <a:pt x="0" y="39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1" name="Freeform 104"/>
          <p:cNvSpPr>
            <a:spLocks/>
          </p:cNvSpPr>
          <p:nvPr/>
        </p:nvSpPr>
        <p:spPr bwMode="auto">
          <a:xfrm>
            <a:off x="3324225" y="5292725"/>
            <a:ext cx="65088" cy="65088"/>
          </a:xfrm>
          <a:custGeom>
            <a:avLst/>
            <a:gdLst>
              <a:gd name="T0" fmla="*/ 20 w 41"/>
              <a:gd name="T1" fmla="*/ 0 h 41"/>
              <a:gd name="T2" fmla="*/ 40 w 41"/>
              <a:gd name="T3" fmla="*/ 40 h 41"/>
              <a:gd name="T4" fmla="*/ 0 w 41"/>
              <a:gd name="T5" fmla="*/ 40 h 41"/>
              <a:gd name="T6" fmla="*/ 20 w 41"/>
              <a:gd name="T7" fmla="*/ 0 h 41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41"/>
              <a:gd name="T14" fmla="*/ 41 w 41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41">
                <a:moveTo>
                  <a:pt x="20" y="0"/>
                </a:moveTo>
                <a:lnTo>
                  <a:pt x="40" y="40"/>
                </a:lnTo>
                <a:lnTo>
                  <a:pt x="0" y="40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2" name="Freeform 105"/>
          <p:cNvSpPr>
            <a:spLocks/>
          </p:cNvSpPr>
          <p:nvPr/>
        </p:nvSpPr>
        <p:spPr bwMode="auto">
          <a:xfrm>
            <a:off x="3473450" y="5245100"/>
            <a:ext cx="66675" cy="63500"/>
          </a:xfrm>
          <a:custGeom>
            <a:avLst/>
            <a:gdLst>
              <a:gd name="T0" fmla="*/ 21 w 42"/>
              <a:gd name="T1" fmla="*/ 0 h 40"/>
              <a:gd name="T2" fmla="*/ 41 w 42"/>
              <a:gd name="T3" fmla="*/ 39 h 40"/>
              <a:gd name="T4" fmla="*/ 0 w 42"/>
              <a:gd name="T5" fmla="*/ 39 h 40"/>
              <a:gd name="T6" fmla="*/ 21 w 42"/>
              <a:gd name="T7" fmla="*/ 0 h 40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40"/>
              <a:gd name="T14" fmla="*/ 42 w 42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40">
                <a:moveTo>
                  <a:pt x="21" y="0"/>
                </a:moveTo>
                <a:lnTo>
                  <a:pt x="41" y="39"/>
                </a:lnTo>
                <a:lnTo>
                  <a:pt x="0" y="39"/>
                </a:lnTo>
                <a:lnTo>
                  <a:pt x="21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3" name="Freeform 106"/>
          <p:cNvSpPr>
            <a:spLocks/>
          </p:cNvSpPr>
          <p:nvPr/>
        </p:nvSpPr>
        <p:spPr bwMode="auto">
          <a:xfrm>
            <a:off x="3624263" y="5292725"/>
            <a:ext cx="65087" cy="65088"/>
          </a:xfrm>
          <a:custGeom>
            <a:avLst/>
            <a:gdLst>
              <a:gd name="T0" fmla="*/ 20 w 41"/>
              <a:gd name="T1" fmla="*/ 0 h 41"/>
              <a:gd name="T2" fmla="*/ 40 w 41"/>
              <a:gd name="T3" fmla="*/ 40 h 41"/>
              <a:gd name="T4" fmla="*/ 0 w 41"/>
              <a:gd name="T5" fmla="*/ 40 h 41"/>
              <a:gd name="T6" fmla="*/ 20 w 41"/>
              <a:gd name="T7" fmla="*/ 0 h 41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41"/>
              <a:gd name="T14" fmla="*/ 41 w 41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41">
                <a:moveTo>
                  <a:pt x="20" y="0"/>
                </a:moveTo>
                <a:lnTo>
                  <a:pt x="40" y="40"/>
                </a:lnTo>
                <a:lnTo>
                  <a:pt x="0" y="40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4" name="Freeform 107"/>
          <p:cNvSpPr>
            <a:spLocks/>
          </p:cNvSpPr>
          <p:nvPr/>
        </p:nvSpPr>
        <p:spPr bwMode="auto">
          <a:xfrm>
            <a:off x="3776663" y="5426075"/>
            <a:ext cx="65087" cy="63500"/>
          </a:xfrm>
          <a:custGeom>
            <a:avLst/>
            <a:gdLst>
              <a:gd name="T0" fmla="*/ 20 w 41"/>
              <a:gd name="T1" fmla="*/ 0 h 40"/>
              <a:gd name="T2" fmla="*/ 40 w 41"/>
              <a:gd name="T3" fmla="*/ 39 h 40"/>
              <a:gd name="T4" fmla="*/ 0 w 41"/>
              <a:gd name="T5" fmla="*/ 39 h 40"/>
              <a:gd name="T6" fmla="*/ 20 w 41"/>
              <a:gd name="T7" fmla="*/ 0 h 40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40"/>
              <a:gd name="T14" fmla="*/ 41 w 41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40">
                <a:moveTo>
                  <a:pt x="20" y="0"/>
                </a:moveTo>
                <a:lnTo>
                  <a:pt x="40" y="39"/>
                </a:lnTo>
                <a:lnTo>
                  <a:pt x="0" y="39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5" name="Freeform 108"/>
          <p:cNvSpPr>
            <a:spLocks/>
          </p:cNvSpPr>
          <p:nvPr/>
        </p:nvSpPr>
        <p:spPr bwMode="auto">
          <a:xfrm>
            <a:off x="3927475" y="5619750"/>
            <a:ext cx="65088" cy="65088"/>
          </a:xfrm>
          <a:custGeom>
            <a:avLst/>
            <a:gdLst>
              <a:gd name="T0" fmla="*/ 20 w 41"/>
              <a:gd name="T1" fmla="*/ 0 h 41"/>
              <a:gd name="T2" fmla="*/ 40 w 41"/>
              <a:gd name="T3" fmla="*/ 40 h 41"/>
              <a:gd name="T4" fmla="*/ 0 w 41"/>
              <a:gd name="T5" fmla="*/ 40 h 41"/>
              <a:gd name="T6" fmla="*/ 20 w 41"/>
              <a:gd name="T7" fmla="*/ 0 h 41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41"/>
              <a:gd name="T14" fmla="*/ 41 w 41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41">
                <a:moveTo>
                  <a:pt x="20" y="0"/>
                </a:moveTo>
                <a:lnTo>
                  <a:pt x="40" y="40"/>
                </a:lnTo>
                <a:lnTo>
                  <a:pt x="0" y="40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6" name="Freeform 109"/>
          <p:cNvSpPr>
            <a:spLocks/>
          </p:cNvSpPr>
          <p:nvPr/>
        </p:nvSpPr>
        <p:spPr bwMode="auto">
          <a:xfrm>
            <a:off x="4079875" y="5815013"/>
            <a:ext cx="65088" cy="63500"/>
          </a:xfrm>
          <a:custGeom>
            <a:avLst/>
            <a:gdLst>
              <a:gd name="T0" fmla="*/ 20 w 41"/>
              <a:gd name="T1" fmla="*/ 0 h 40"/>
              <a:gd name="T2" fmla="*/ 40 w 41"/>
              <a:gd name="T3" fmla="*/ 39 h 40"/>
              <a:gd name="T4" fmla="*/ 0 w 41"/>
              <a:gd name="T5" fmla="*/ 39 h 40"/>
              <a:gd name="T6" fmla="*/ 20 w 41"/>
              <a:gd name="T7" fmla="*/ 0 h 40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40"/>
              <a:gd name="T14" fmla="*/ 41 w 41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40">
                <a:moveTo>
                  <a:pt x="20" y="0"/>
                </a:moveTo>
                <a:lnTo>
                  <a:pt x="40" y="39"/>
                </a:lnTo>
                <a:lnTo>
                  <a:pt x="0" y="39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7" name="Oval 110"/>
          <p:cNvSpPr>
            <a:spLocks noChangeArrowheads="1"/>
          </p:cNvSpPr>
          <p:nvPr/>
        </p:nvSpPr>
        <p:spPr bwMode="auto">
          <a:xfrm>
            <a:off x="3479800" y="5821363"/>
            <a:ext cx="52388" cy="49212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58" name="Oval 111"/>
          <p:cNvSpPr>
            <a:spLocks noChangeArrowheads="1"/>
          </p:cNvSpPr>
          <p:nvPr/>
        </p:nvSpPr>
        <p:spPr bwMode="auto">
          <a:xfrm>
            <a:off x="3630613" y="5353050"/>
            <a:ext cx="50800" cy="508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59" name="Oval 112"/>
          <p:cNvSpPr>
            <a:spLocks noChangeArrowheads="1"/>
          </p:cNvSpPr>
          <p:nvPr/>
        </p:nvSpPr>
        <p:spPr bwMode="auto">
          <a:xfrm>
            <a:off x="3783013" y="4953000"/>
            <a:ext cx="50800" cy="508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60" name="Oval 113"/>
          <p:cNvSpPr>
            <a:spLocks noChangeArrowheads="1"/>
          </p:cNvSpPr>
          <p:nvPr/>
        </p:nvSpPr>
        <p:spPr bwMode="auto">
          <a:xfrm>
            <a:off x="3933825" y="4695825"/>
            <a:ext cx="50800" cy="508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61" name="Oval 114"/>
          <p:cNvSpPr>
            <a:spLocks noChangeArrowheads="1"/>
          </p:cNvSpPr>
          <p:nvPr/>
        </p:nvSpPr>
        <p:spPr bwMode="auto">
          <a:xfrm>
            <a:off x="4086225" y="4662488"/>
            <a:ext cx="50800" cy="523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62" name="Oval 115"/>
          <p:cNvSpPr>
            <a:spLocks noChangeArrowheads="1"/>
          </p:cNvSpPr>
          <p:nvPr/>
        </p:nvSpPr>
        <p:spPr bwMode="auto">
          <a:xfrm>
            <a:off x="4235450" y="4875213"/>
            <a:ext cx="52388" cy="508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63" name="Oval 116"/>
          <p:cNvSpPr>
            <a:spLocks noChangeArrowheads="1"/>
          </p:cNvSpPr>
          <p:nvPr/>
        </p:nvSpPr>
        <p:spPr bwMode="auto">
          <a:xfrm>
            <a:off x="4386263" y="5376863"/>
            <a:ext cx="52387" cy="49212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64" name="Oval 117"/>
          <p:cNvSpPr>
            <a:spLocks noChangeArrowheads="1"/>
          </p:cNvSpPr>
          <p:nvPr/>
        </p:nvSpPr>
        <p:spPr bwMode="auto">
          <a:xfrm>
            <a:off x="4538663" y="5816600"/>
            <a:ext cx="50800" cy="492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65" name="Rectangle 118"/>
          <p:cNvSpPr>
            <a:spLocks noChangeArrowheads="1"/>
          </p:cNvSpPr>
          <p:nvPr/>
        </p:nvSpPr>
        <p:spPr bwMode="auto">
          <a:xfrm>
            <a:off x="2730500" y="3257550"/>
            <a:ext cx="1601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June 21, Direct Radiation</a:t>
            </a:r>
          </a:p>
        </p:txBody>
      </p:sp>
      <p:sp>
        <p:nvSpPr>
          <p:cNvPr id="19566" name="Rectangle 119"/>
          <p:cNvSpPr>
            <a:spLocks noChangeArrowheads="1"/>
          </p:cNvSpPr>
          <p:nvPr/>
        </p:nvSpPr>
        <p:spPr bwMode="auto">
          <a:xfrm>
            <a:off x="2057400" y="5721350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9567" name="Rectangle 120"/>
          <p:cNvSpPr>
            <a:spLocks noChangeArrowheads="1"/>
          </p:cNvSpPr>
          <p:nvPr/>
        </p:nvSpPr>
        <p:spPr bwMode="auto">
          <a:xfrm>
            <a:off x="1905000" y="5464175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19568" name="Rectangle 121"/>
          <p:cNvSpPr>
            <a:spLocks noChangeArrowheads="1"/>
          </p:cNvSpPr>
          <p:nvPr/>
        </p:nvSpPr>
        <p:spPr bwMode="auto">
          <a:xfrm>
            <a:off x="1905000" y="5208588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200</a:t>
            </a:r>
          </a:p>
        </p:txBody>
      </p:sp>
      <p:sp>
        <p:nvSpPr>
          <p:cNvPr id="19569" name="Rectangle 122"/>
          <p:cNvSpPr>
            <a:spLocks noChangeArrowheads="1"/>
          </p:cNvSpPr>
          <p:nvPr/>
        </p:nvSpPr>
        <p:spPr bwMode="auto">
          <a:xfrm>
            <a:off x="1905000" y="495141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300</a:t>
            </a:r>
          </a:p>
        </p:txBody>
      </p:sp>
      <p:sp>
        <p:nvSpPr>
          <p:cNvPr id="19570" name="Rectangle 123"/>
          <p:cNvSpPr>
            <a:spLocks noChangeArrowheads="1"/>
          </p:cNvSpPr>
          <p:nvPr/>
        </p:nvSpPr>
        <p:spPr bwMode="auto">
          <a:xfrm>
            <a:off x="1905000" y="4694238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400</a:t>
            </a:r>
          </a:p>
        </p:txBody>
      </p:sp>
      <p:sp>
        <p:nvSpPr>
          <p:cNvPr id="19571" name="Rectangle 124"/>
          <p:cNvSpPr>
            <a:spLocks noChangeArrowheads="1"/>
          </p:cNvSpPr>
          <p:nvPr/>
        </p:nvSpPr>
        <p:spPr bwMode="auto">
          <a:xfrm>
            <a:off x="1905000" y="443706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500</a:t>
            </a:r>
          </a:p>
        </p:txBody>
      </p:sp>
      <p:sp>
        <p:nvSpPr>
          <p:cNvPr id="19572" name="Rectangle 125"/>
          <p:cNvSpPr>
            <a:spLocks noChangeArrowheads="1"/>
          </p:cNvSpPr>
          <p:nvPr/>
        </p:nvSpPr>
        <p:spPr bwMode="auto">
          <a:xfrm>
            <a:off x="1905000" y="4181475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600</a:t>
            </a:r>
          </a:p>
        </p:txBody>
      </p:sp>
      <p:sp>
        <p:nvSpPr>
          <p:cNvPr id="19573" name="Rectangle 126"/>
          <p:cNvSpPr>
            <a:spLocks noChangeArrowheads="1"/>
          </p:cNvSpPr>
          <p:nvPr/>
        </p:nvSpPr>
        <p:spPr bwMode="auto">
          <a:xfrm>
            <a:off x="1905000" y="3924300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700</a:t>
            </a:r>
          </a:p>
        </p:txBody>
      </p:sp>
      <p:sp>
        <p:nvSpPr>
          <p:cNvPr id="19574" name="Rectangle 127"/>
          <p:cNvSpPr>
            <a:spLocks noChangeArrowheads="1"/>
          </p:cNvSpPr>
          <p:nvPr/>
        </p:nvSpPr>
        <p:spPr bwMode="auto">
          <a:xfrm>
            <a:off x="1905000" y="3665538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800</a:t>
            </a:r>
          </a:p>
        </p:txBody>
      </p:sp>
      <p:sp>
        <p:nvSpPr>
          <p:cNvPr id="19575" name="Rectangle 128"/>
          <p:cNvSpPr>
            <a:spLocks noChangeArrowheads="1"/>
          </p:cNvSpPr>
          <p:nvPr/>
        </p:nvSpPr>
        <p:spPr bwMode="auto">
          <a:xfrm>
            <a:off x="1905000" y="340836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900</a:t>
            </a:r>
          </a:p>
        </p:txBody>
      </p:sp>
      <p:sp>
        <p:nvSpPr>
          <p:cNvPr id="19576" name="Rectangle 129"/>
          <p:cNvSpPr>
            <a:spLocks noChangeArrowheads="1"/>
          </p:cNvSpPr>
          <p:nvPr/>
        </p:nvSpPr>
        <p:spPr bwMode="auto">
          <a:xfrm>
            <a:off x="2093913" y="5876925"/>
            <a:ext cx="428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4:00</a:t>
            </a:r>
          </a:p>
        </p:txBody>
      </p:sp>
      <p:sp>
        <p:nvSpPr>
          <p:cNvPr id="19577" name="Rectangle 131"/>
          <p:cNvSpPr>
            <a:spLocks noChangeArrowheads="1"/>
          </p:cNvSpPr>
          <p:nvPr/>
        </p:nvSpPr>
        <p:spPr bwMode="auto">
          <a:xfrm>
            <a:off x="2697163" y="5876925"/>
            <a:ext cx="428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8:00</a:t>
            </a:r>
          </a:p>
        </p:txBody>
      </p:sp>
      <p:sp>
        <p:nvSpPr>
          <p:cNvPr id="19578" name="Rectangle 133"/>
          <p:cNvSpPr>
            <a:spLocks noChangeArrowheads="1"/>
          </p:cNvSpPr>
          <p:nvPr/>
        </p:nvSpPr>
        <p:spPr bwMode="auto">
          <a:xfrm>
            <a:off x="3275013" y="5876925"/>
            <a:ext cx="498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12:00</a:t>
            </a:r>
          </a:p>
        </p:txBody>
      </p:sp>
      <p:sp>
        <p:nvSpPr>
          <p:cNvPr id="19579" name="Rectangle 135"/>
          <p:cNvSpPr>
            <a:spLocks noChangeArrowheads="1"/>
          </p:cNvSpPr>
          <p:nvPr/>
        </p:nvSpPr>
        <p:spPr bwMode="auto">
          <a:xfrm>
            <a:off x="3878263" y="5876925"/>
            <a:ext cx="498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16:00</a:t>
            </a:r>
          </a:p>
        </p:txBody>
      </p:sp>
      <p:sp>
        <p:nvSpPr>
          <p:cNvPr id="19580" name="Rectangle 137"/>
          <p:cNvSpPr>
            <a:spLocks noChangeArrowheads="1"/>
          </p:cNvSpPr>
          <p:nvPr/>
        </p:nvSpPr>
        <p:spPr bwMode="auto">
          <a:xfrm>
            <a:off x="4484688" y="5876925"/>
            <a:ext cx="498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20:00</a:t>
            </a:r>
          </a:p>
        </p:txBody>
      </p:sp>
      <p:sp>
        <p:nvSpPr>
          <p:cNvPr id="19581" name="Rectangle 138"/>
          <p:cNvSpPr>
            <a:spLocks noChangeArrowheads="1"/>
          </p:cNvSpPr>
          <p:nvPr/>
        </p:nvSpPr>
        <p:spPr bwMode="auto">
          <a:xfrm>
            <a:off x="3046413" y="6076950"/>
            <a:ext cx="895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Time Of Day</a:t>
            </a:r>
          </a:p>
        </p:txBody>
      </p:sp>
      <p:sp>
        <p:nvSpPr>
          <p:cNvPr id="19582" name="Rectangle 139"/>
          <p:cNvSpPr>
            <a:spLocks noChangeArrowheads="1"/>
          </p:cNvSpPr>
          <p:nvPr/>
        </p:nvSpPr>
        <p:spPr bwMode="auto">
          <a:xfrm rot="-5400000">
            <a:off x="1042194" y="4661694"/>
            <a:ext cx="1509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Solar Radiation (W</a:t>
            </a:r>
            <a:r>
              <a:rPr lang="en-US" sz="100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sz="1000">
                <a:solidFill>
                  <a:srgbClr val="000000"/>
                </a:solidFill>
              </a:rPr>
              <a:t>m</a:t>
            </a:r>
            <a:r>
              <a:rPr lang="en-US" sz="1000" baseline="30000">
                <a:solidFill>
                  <a:srgbClr val="000000"/>
                </a:solidFill>
              </a:rPr>
              <a:t>-2</a:t>
            </a:r>
            <a:r>
              <a:rPr lang="en-US" sz="10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9583" name="Freeform 140"/>
          <p:cNvSpPr>
            <a:spLocks/>
          </p:cNvSpPr>
          <p:nvPr/>
        </p:nvSpPr>
        <p:spPr bwMode="auto">
          <a:xfrm>
            <a:off x="5487988" y="3529013"/>
            <a:ext cx="2413000" cy="2306637"/>
          </a:xfrm>
          <a:custGeom>
            <a:avLst/>
            <a:gdLst>
              <a:gd name="T0" fmla="*/ 0 w 1520"/>
              <a:gd name="T1" fmla="*/ 0 h 1453"/>
              <a:gd name="T2" fmla="*/ 1519 w 1520"/>
              <a:gd name="T3" fmla="*/ 0 h 1453"/>
              <a:gd name="T4" fmla="*/ 1519 w 1520"/>
              <a:gd name="T5" fmla="*/ 1452 h 1453"/>
              <a:gd name="T6" fmla="*/ 0 w 1520"/>
              <a:gd name="T7" fmla="*/ 1452 h 1453"/>
              <a:gd name="T8" fmla="*/ 0 w 1520"/>
              <a:gd name="T9" fmla="*/ 0 h 14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0"/>
              <a:gd name="T16" fmla="*/ 0 h 1453"/>
              <a:gd name="T17" fmla="*/ 1520 w 1520"/>
              <a:gd name="T18" fmla="*/ 1453 h 14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0" h="1453">
                <a:moveTo>
                  <a:pt x="0" y="0"/>
                </a:moveTo>
                <a:lnTo>
                  <a:pt x="1519" y="0"/>
                </a:lnTo>
                <a:lnTo>
                  <a:pt x="1519" y="1452"/>
                </a:lnTo>
                <a:lnTo>
                  <a:pt x="0" y="1452"/>
                </a:lnTo>
                <a:lnTo>
                  <a:pt x="0" y="0"/>
                </a:lnTo>
              </a:path>
            </a:pathLst>
          </a:custGeom>
          <a:noFill/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84" name="Line 141"/>
          <p:cNvSpPr>
            <a:spLocks noChangeShapeType="1"/>
          </p:cNvSpPr>
          <p:nvPr/>
        </p:nvSpPr>
        <p:spPr bwMode="auto">
          <a:xfrm>
            <a:off x="5487988" y="5578475"/>
            <a:ext cx="2411412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85" name="Line 142"/>
          <p:cNvSpPr>
            <a:spLocks noChangeShapeType="1"/>
          </p:cNvSpPr>
          <p:nvPr/>
        </p:nvSpPr>
        <p:spPr bwMode="auto">
          <a:xfrm>
            <a:off x="5487988" y="5321300"/>
            <a:ext cx="2411412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86" name="Line 143"/>
          <p:cNvSpPr>
            <a:spLocks noChangeShapeType="1"/>
          </p:cNvSpPr>
          <p:nvPr/>
        </p:nvSpPr>
        <p:spPr bwMode="auto">
          <a:xfrm>
            <a:off x="5487988" y="5065713"/>
            <a:ext cx="2411412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87" name="Line 144"/>
          <p:cNvSpPr>
            <a:spLocks noChangeShapeType="1"/>
          </p:cNvSpPr>
          <p:nvPr/>
        </p:nvSpPr>
        <p:spPr bwMode="auto">
          <a:xfrm>
            <a:off x="5487988" y="4808538"/>
            <a:ext cx="2411412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88" name="Line 145"/>
          <p:cNvSpPr>
            <a:spLocks noChangeShapeType="1"/>
          </p:cNvSpPr>
          <p:nvPr/>
        </p:nvSpPr>
        <p:spPr bwMode="auto">
          <a:xfrm>
            <a:off x="5487988" y="4554538"/>
            <a:ext cx="2411412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89" name="Line 146"/>
          <p:cNvSpPr>
            <a:spLocks noChangeShapeType="1"/>
          </p:cNvSpPr>
          <p:nvPr/>
        </p:nvSpPr>
        <p:spPr bwMode="auto">
          <a:xfrm>
            <a:off x="5487988" y="4297363"/>
            <a:ext cx="2411412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90" name="Line 147"/>
          <p:cNvSpPr>
            <a:spLocks noChangeShapeType="1"/>
          </p:cNvSpPr>
          <p:nvPr/>
        </p:nvSpPr>
        <p:spPr bwMode="auto">
          <a:xfrm>
            <a:off x="5487988" y="4041775"/>
            <a:ext cx="2411412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91" name="Line 148"/>
          <p:cNvSpPr>
            <a:spLocks noChangeShapeType="1"/>
          </p:cNvSpPr>
          <p:nvPr/>
        </p:nvSpPr>
        <p:spPr bwMode="auto">
          <a:xfrm>
            <a:off x="5487988" y="3784600"/>
            <a:ext cx="2411412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92" name="Line 149"/>
          <p:cNvSpPr>
            <a:spLocks noChangeShapeType="1"/>
          </p:cNvSpPr>
          <p:nvPr/>
        </p:nvSpPr>
        <p:spPr bwMode="auto">
          <a:xfrm>
            <a:off x="5487988" y="3529013"/>
            <a:ext cx="24114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93" name="Line 150"/>
          <p:cNvSpPr>
            <a:spLocks noChangeShapeType="1"/>
          </p:cNvSpPr>
          <p:nvPr/>
        </p:nvSpPr>
        <p:spPr bwMode="auto">
          <a:xfrm>
            <a:off x="5789613" y="3529013"/>
            <a:ext cx="0" cy="2305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94" name="Line 151"/>
          <p:cNvSpPr>
            <a:spLocks noChangeShapeType="1"/>
          </p:cNvSpPr>
          <p:nvPr/>
        </p:nvSpPr>
        <p:spPr bwMode="auto">
          <a:xfrm>
            <a:off x="6089650" y="3529013"/>
            <a:ext cx="0" cy="2305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95" name="Line 152"/>
          <p:cNvSpPr>
            <a:spLocks noChangeShapeType="1"/>
          </p:cNvSpPr>
          <p:nvPr/>
        </p:nvSpPr>
        <p:spPr bwMode="auto">
          <a:xfrm>
            <a:off x="6392863" y="3529013"/>
            <a:ext cx="0" cy="2305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96" name="Line 153"/>
          <p:cNvSpPr>
            <a:spLocks noChangeShapeType="1"/>
          </p:cNvSpPr>
          <p:nvPr/>
        </p:nvSpPr>
        <p:spPr bwMode="auto">
          <a:xfrm>
            <a:off x="6694488" y="3529013"/>
            <a:ext cx="0" cy="2305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97" name="Line 154"/>
          <p:cNvSpPr>
            <a:spLocks noChangeShapeType="1"/>
          </p:cNvSpPr>
          <p:nvPr/>
        </p:nvSpPr>
        <p:spPr bwMode="auto">
          <a:xfrm>
            <a:off x="6994525" y="3529013"/>
            <a:ext cx="0" cy="2305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98" name="Line 155"/>
          <p:cNvSpPr>
            <a:spLocks noChangeShapeType="1"/>
          </p:cNvSpPr>
          <p:nvPr/>
        </p:nvSpPr>
        <p:spPr bwMode="auto">
          <a:xfrm>
            <a:off x="7296150" y="3529013"/>
            <a:ext cx="0" cy="2305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99" name="Line 156"/>
          <p:cNvSpPr>
            <a:spLocks noChangeShapeType="1"/>
          </p:cNvSpPr>
          <p:nvPr/>
        </p:nvSpPr>
        <p:spPr bwMode="auto">
          <a:xfrm>
            <a:off x="7599363" y="3529013"/>
            <a:ext cx="0" cy="23050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00" name="Line 157"/>
          <p:cNvSpPr>
            <a:spLocks noChangeShapeType="1"/>
          </p:cNvSpPr>
          <p:nvPr/>
        </p:nvSpPr>
        <p:spPr bwMode="auto">
          <a:xfrm>
            <a:off x="7899400" y="3529013"/>
            <a:ext cx="0" cy="2305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01" name="Freeform 158"/>
          <p:cNvSpPr>
            <a:spLocks/>
          </p:cNvSpPr>
          <p:nvPr/>
        </p:nvSpPr>
        <p:spPr bwMode="auto">
          <a:xfrm>
            <a:off x="5487988" y="3529013"/>
            <a:ext cx="2413000" cy="2306637"/>
          </a:xfrm>
          <a:custGeom>
            <a:avLst/>
            <a:gdLst>
              <a:gd name="T0" fmla="*/ 0 w 1520"/>
              <a:gd name="T1" fmla="*/ 0 h 1453"/>
              <a:gd name="T2" fmla="*/ 1519 w 1520"/>
              <a:gd name="T3" fmla="*/ 0 h 1453"/>
              <a:gd name="T4" fmla="*/ 1519 w 1520"/>
              <a:gd name="T5" fmla="*/ 1452 h 1453"/>
              <a:gd name="T6" fmla="*/ 0 w 1520"/>
              <a:gd name="T7" fmla="*/ 1452 h 1453"/>
              <a:gd name="T8" fmla="*/ 0 w 1520"/>
              <a:gd name="T9" fmla="*/ 0 h 14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0"/>
              <a:gd name="T16" fmla="*/ 0 h 1453"/>
              <a:gd name="T17" fmla="*/ 1520 w 1520"/>
              <a:gd name="T18" fmla="*/ 1453 h 14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0" h="1453">
                <a:moveTo>
                  <a:pt x="0" y="0"/>
                </a:moveTo>
                <a:lnTo>
                  <a:pt x="1519" y="0"/>
                </a:lnTo>
                <a:lnTo>
                  <a:pt x="1519" y="1452"/>
                </a:lnTo>
                <a:lnTo>
                  <a:pt x="0" y="145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602" name="Line 159"/>
          <p:cNvSpPr>
            <a:spLocks noChangeShapeType="1"/>
          </p:cNvSpPr>
          <p:nvPr/>
        </p:nvSpPr>
        <p:spPr bwMode="auto">
          <a:xfrm>
            <a:off x="5487988" y="3529013"/>
            <a:ext cx="0" cy="2305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03" name="Line 160"/>
          <p:cNvSpPr>
            <a:spLocks noChangeShapeType="1"/>
          </p:cNvSpPr>
          <p:nvPr/>
        </p:nvSpPr>
        <p:spPr bwMode="auto">
          <a:xfrm>
            <a:off x="5465763" y="5834063"/>
            <a:ext cx="22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04" name="Line 162"/>
          <p:cNvSpPr>
            <a:spLocks noChangeShapeType="1"/>
          </p:cNvSpPr>
          <p:nvPr/>
        </p:nvSpPr>
        <p:spPr bwMode="auto">
          <a:xfrm>
            <a:off x="5465763" y="5578475"/>
            <a:ext cx="22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05" name="Line 164"/>
          <p:cNvSpPr>
            <a:spLocks noChangeShapeType="1"/>
          </p:cNvSpPr>
          <p:nvPr/>
        </p:nvSpPr>
        <p:spPr bwMode="auto">
          <a:xfrm>
            <a:off x="5465763" y="5321300"/>
            <a:ext cx="22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06" name="Line 166"/>
          <p:cNvSpPr>
            <a:spLocks noChangeShapeType="1"/>
          </p:cNvSpPr>
          <p:nvPr/>
        </p:nvSpPr>
        <p:spPr bwMode="auto">
          <a:xfrm>
            <a:off x="5465763" y="5065713"/>
            <a:ext cx="22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07" name="Line 168"/>
          <p:cNvSpPr>
            <a:spLocks noChangeShapeType="1"/>
          </p:cNvSpPr>
          <p:nvPr/>
        </p:nvSpPr>
        <p:spPr bwMode="auto">
          <a:xfrm>
            <a:off x="5465763" y="4808538"/>
            <a:ext cx="22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08" name="Line 170"/>
          <p:cNvSpPr>
            <a:spLocks noChangeShapeType="1"/>
          </p:cNvSpPr>
          <p:nvPr/>
        </p:nvSpPr>
        <p:spPr bwMode="auto">
          <a:xfrm>
            <a:off x="5465763" y="4554538"/>
            <a:ext cx="22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09" name="Line 172"/>
          <p:cNvSpPr>
            <a:spLocks noChangeShapeType="1"/>
          </p:cNvSpPr>
          <p:nvPr/>
        </p:nvSpPr>
        <p:spPr bwMode="auto">
          <a:xfrm>
            <a:off x="5465763" y="4297363"/>
            <a:ext cx="22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10" name="Line 174"/>
          <p:cNvSpPr>
            <a:spLocks noChangeShapeType="1"/>
          </p:cNvSpPr>
          <p:nvPr/>
        </p:nvSpPr>
        <p:spPr bwMode="auto">
          <a:xfrm>
            <a:off x="5465763" y="4041775"/>
            <a:ext cx="22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11" name="Line 176"/>
          <p:cNvSpPr>
            <a:spLocks noChangeShapeType="1"/>
          </p:cNvSpPr>
          <p:nvPr/>
        </p:nvSpPr>
        <p:spPr bwMode="auto">
          <a:xfrm>
            <a:off x="5465763" y="3784600"/>
            <a:ext cx="22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12" name="Line 178"/>
          <p:cNvSpPr>
            <a:spLocks noChangeShapeType="1"/>
          </p:cNvSpPr>
          <p:nvPr/>
        </p:nvSpPr>
        <p:spPr bwMode="auto">
          <a:xfrm>
            <a:off x="5465763" y="3529013"/>
            <a:ext cx="222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13" name="Line 179"/>
          <p:cNvSpPr>
            <a:spLocks noChangeShapeType="1"/>
          </p:cNvSpPr>
          <p:nvPr/>
        </p:nvSpPr>
        <p:spPr bwMode="auto">
          <a:xfrm>
            <a:off x="5457825" y="5834063"/>
            <a:ext cx="301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14" name="Line 180"/>
          <p:cNvSpPr>
            <a:spLocks noChangeShapeType="1"/>
          </p:cNvSpPr>
          <p:nvPr/>
        </p:nvSpPr>
        <p:spPr bwMode="auto">
          <a:xfrm>
            <a:off x="5457825" y="5578475"/>
            <a:ext cx="301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15" name="Line 181"/>
          <p:cNvSpPr>
            <a:spLocks noChangeShapeType="1"/>
          </p:cNvSpPr>
          <p:nvPr/>
        </p:nvSpPr>
        <p:spPr bwMode="auto">
          <a:xfrm>
            <a:off x="5457825" y="5321300"/>
            <a:ext cx="301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16" name="Line 182"/>
          <p:cNvSpPr>
            <a:spLocks noChangeShapeType="1"/>
          </p:cNvSpPr>
          <p:nvPr/>
        </p:nvSpPr>
        <p:spPr bwMode="auto">
          <a:xfrm>
            <a:off x="5457825" y="5065713"/>
            <a:ext cx="301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17" name="Line 183"/>
          <p:cNvSpPr>
            <a:spLocks noChangeShapeType="1"/>
          </p:cNvSpPr>
          <p:nvPr/>
        </p:nvSpPr>
        <p:spPr bwMode="auto">
          <a:xfrm>
            <a:off x="5457825" y="4808538"/>
            <a:ext cx="301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18" name="Line 184"/>
          <p:cNvSpPr>
            <a:spLocks noChangeShapeType="1"/>
          </p:cNvSpPr>
          <p:nvPr/>
        </p:nvSpPr>
        <p:spPr bwMode="auto">
          <a:xfrm>
            <a:off x="5457825" y="4554538"/>
            <a:ext cx="301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19" name="Line 185"/>
          <p:cNvSpPr>
            <a:spLocks noChangeShapeType="1"/>
          </p:cNvSpPr>
          <p:nvPr/>
        </p:nvSpPr>
        <p:spPr bwMode="auto">
          <a:xfrm>
            <a:off x="5457825" y="4297363"/>
            <a:ext cx="301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20" name="Line 186"/>
          <p:cNvSpPr>
            <a:spLocks noChangeShapeType="1"/>
          </p:cNvSpPr>
          <p:nvPr/>
        </p:nvSpPr>
        <p:spPr bwMode="auto">
          <a:xfrm>
            <a:off x="5457825" y="4041775"/>
            <a:ext cx="301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21" name="Line 187"/>
          <p:cNvSpPr>
            <a:spLocks noChangeShapeType="1"/>
          </p:cNvSpPr>
          <p:nvPr/>
        </p:nvSpPr>
        <p:spPr bwMode="auto">
          <a:xfrm>
            <a:off x="5457825" y="3784600"/>
            <a:ext cx="301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22" name="Line 188"/>
          <p:cNvSpPr>
            <a:spLocks noChangeShapeType="1"/>
          </p:cNvSpPr>
          <p:nvPr/>
        </p:nvSpPr>
        <p:spPr bwMode="auto">
          <a:xfrm>
            <a:off x="5457825" y="3529013"/>
            <a:ext cx="301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23" name="Line 189"/>
          <p:cNvSpPr>
            <a:spLocks noChangeShapeType="1"/>
          </p:cNvSpPr>
          <p:nvPr/>
        </p:nvSpPr>
        <p:spPr bwMode="auto">
          <a:xfrm>
            <a:off x="5487988" y="5834063"/>
            <a:ext cx="24114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24" name="Line 190"/>
          <p:cNvSpPr>
            <a:spLocks noChangeShapeType="1"/>
          </p:cNvSpPr>
          <p:nvPr/>
        </p:nvSpPr>
        <p:spPr bwMode="auto">
          <a:xfrm flipV="1">
            <a:off x="5487988" y="5834063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25" name="Line 191"/>
          <p:cNvSpPr>
            <a:spLocks noChangeShapeType="1"/>
          </p:cNvSpPr>
          <p:nvPr/>
        </p:nvSpPr>
        <p:spPr bwMode="auto">
          <a:xfrm flipV="1">
            <a:off x="5638800" y="5834063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26" name="Line 192"/>
          <p:cNvSpPr>
            <a:spLocks noChangeShapeType="1"/>
          </p:cNvSpPr>
          <p:nvPr/>
        </p:nvSpPr>
        <p:spPr bwMode="auto">
          <a:xfrm flipV="1">
            <a:off x="5789613" y="5834063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27" name="Line 193"/>
          <p:cNvSpPr>
            <a:spLocks noChangeShapeType="1"/>
          </p:cNvSpPr>
          <p:nvPr/>
        </p:nvSpPr>
        <p:spPr bwMode="auto">
          <a:xfrm flipV="1">
            <a:off x="5940425" y="5834063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28" name="Line 194"/>
          <p:cNvSpPr>
            <a:spLocks noChangeShapeType="1"/>
          </p:cNvSpPr>
          <p:nvPr/>
        </p:nvSpPr>
        <p:spPr bwMode="auto">
          <a:xfrm flipV="1">
            <a:off x="6091238" y="5834063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29" name="Line 195"/>
          <p:cNvSpPr>
            <a:spLocks noChangeShapeType="1"/>
          </p:cNvSpPr>
          <p:nvPr/>
        </p:nvSpPr>
        <p:spPr bwMode="auto">
          <a:xfrm flipV="1">
            <a:off x="6242050" y="5834063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30" name="Line 196"/>
          <p:cNvSpPr>
            <a:spLocks noChangeShapeType="1"/>
          </p:cNvSpPr>
          <p:nvPr/>
        </p:nvSpPr>
        <p:spPr bwMode="auto">
          <a:xfrm flipV="1">
            <a:off x="6392863" y="5834063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31" name="Line 197"/>
          <p:cNvSpPr>
            <a:spLocks noChangeShapeType="1"/>
          </p:cNvSpPr>
          <p:nvPr/>
        </p:nvSpPr>
        <p:spPr bwMode="auto">
          <a:xfrm flipV="1">
            <a:off x="6543675" y="5834063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32" name="Line 198"/>
          <p:cNvSpPr>
            <a:spLocks noChangeShapeType="1"/>
          </p:cNvSpPr>
          <p:nvPr/>
        </p:nvSpPr>
        <p:spPr bwMode="auto">
          <a:xfrm flipV="1">
            <a:off x="6694488" y="5834063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33" name="Line 199"/>
          <p:cNvSpPr>
            <a:spLocks noChangeShapeType="1"/>
          </p:cNvSpPr>
          <p:nvPr/>
        </p:nvSpPr>
        <p:spPr bwMode="auto">
          <a:xfrm flipV="1">
            <a:off x="6843713" y="5834063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34" name="Line 200"/>
          <p:cNvSpPr>
            <a:spLocks noChangeShapeType="1"/>
          </p:cNvSpPr>
          <p:nvPr/>
        </p:nvSpPr>
        <p:spPr bwMode="auto">
          <a:xfrm flipV="1">
            <a:off x="6994525" y="5834063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35" name="Line 201"/>
          <p:cNvSpPr>
            <a:spLocks noChangeShapeType="1"/>
          </p:cNvSpPr>
          <p:nvPr/>
        </p:nvSpPr>
        <p:spPr bwMode="auto">
          <a:xfrm flipV="1">
            <a:off x="7145338" y="5834063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36" name="Line 202"/>
          <p:cNvSpPr>
            <a:spLocks noChangeShapeType="1"/>
          </p:cNvSpPr>
          <p:nvPr/>
        </p:nvSpPr>
        <p:spPr bwMode="auto">
          <a:xfrm flipV="1">
            <a:off x="7297738" y="5834063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37" name="Line 203"/>
          <p:cNvSpPr>
            <a:spLocks noChangeShapeType="1"/>
          </p:cNvSpPr>
          <p:nvPr/>
        </p:nvSpPr>
        <p:spPr bwMode="auto">
          <a:xfrm flipV="1">
            <a:off x="7448550" y="5834063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38" name="Line 204"/>
          <p:cNvSpPr>
            <a:spLocks noChangeShapeType="1"/>
          </p:cNvSpPr>
          <p:nvPr/>
        </p:nvSpPr>
        <p:spPr bwMode="auto">
          <a:xfrm flipV="1">
            <a:off x="7599363" y="5834063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39" name="Line 205"/>
          <p:cNvSpPr>
            <a:spLocks noChangeShapeType="1"/>
          </p:cNvSpPr>
          <p:nvPr/>
        </p:nvSpPr>
        <p:spPr bwMode="auto">
          <a:xfrm flipV="1">
            <a:off x="7748588" y="5834063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40" name="Line 206"/>
          <p:cNvSpPr>
            <a:spLocks noChangeShapeType="1"/>
          </p:cNvSpPr>
          <p:nvPr/>
        </p:nvSpPr>
        <p:spPr bwMode="auto">
          <a:xfrm flipV="1">
            <a:off x="7899400" y="5834063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41" name="Line 207"/>
          <p:cNvSpPr>
            <a:spLocks noChangeShapeType="1"/>
          </p:cNvSpPr>
          <p:nvPr/>
        </p:nvSpPr>
        <p:spPr bwMode="auto">
          <a:xfrm flipV="1">
            <a:off x="5487988" y="5834063"/>
            <a:ext cx="0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42" name="Line 208"/>
          <p:cNvSpPr>
            <a:spLocks noChangeShapeType="1"/>
          </p:cNvSpPr>
          <p:nvPr/>
        </p:nvSpPr>
        <p:spPr bwMode="auto">
          <a:xfrm flipV="1">
            <a:off x="5789613" y="5834063"/>
            <a:ext cx="0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43" name="Line 209"/>
          <p:cNvSpPr>
            <a:spLocks noChangeShapeType="1"/>
          </p:cNvSpPr>
          <p:nvPr/>
        </p:nvSpPr>
        <p:spPr bwMode="auto">
          <a:xfrm flipV="1">
            <a:off x="6089650" y="5834063"/>
            <a:ext cx="0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44" name="Line 210"/>
          <p:cNvSpPr>
            <a:spLocks noChangeShapeType="1"/>
          </p:cNvSpPr>
          <p:nvPr/>
        </p:nvSpPr>
        <p:spPr bwMode="auto">
          <a:xfrm flipV="1">
            <a:off x="6392863" y="5834063"/>
            <a:ext cx="0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45" name="Line 211"/>
          <p:cNvSpPr>
            <a:spLocks noChangeShapeType="1"/>
          </p:cNvSpPr>
          <p:nvPr/>
        </p:nvSpPr>
        <p:spPr bwMode="auto">
          <a:xfrm flipV="1">
            <a:off x="6694488" y="5834063"/>
            <a:ext cx="0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46" name="Line 212"/>
          <p:cNvSpPr>
            <a:spLocks noChangeShapeType="1"/>
          </p:cNvSpPr>
          <p:nvPr/>
        </p:nvSpPr>
        <p:spPr bwMode="auto">
          <a:xfrm flipV="1">
            <a:off x="6994525" y="5834063"/>
            <a:ext cx="0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47" name="Line 213"/>
          <p:cNvSpPr>
            <a:spLocks noChangeShapeType="1"/>
          </p:cNvSpPr>
          <p:nvPr/>
        </p:nvSpPr>
        <p:spPr bwMode="auto">
          <a:xfrm flipV="1">
            <a:off x="7296150" y="5834063"/>
            <a:ext cx="0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48" name="Line 214"/>
          <p:cNvSpPr>
            <a:spLocks noChangeShapeType="1"/>
          </p:cNvSpPr>
          <p:nvPr/>
        </p:nvSpPr>
        <p:spPr bwMode="auto">
          <a:xfrm flipV="1">
            <a:off x="7599363" y="5834063"/>
            <a:ext cx="0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49" name="Line 215"/>
          <p:cNvSpPr>
            <a:spLocks noChangeShapeType="1"/>
          </p:cNvSpPr>
          <p:nvPr/>
        </p:nvSpPr>
        <p:spPr bwMode="auto">
          <a:xfrm flipV="1">
            <a:off x="7899400" y="5834063"/>
            <a:ext cx="0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50" name="Freeform 216"/>
          <p:cNvSpPr>
            <a:spLocks/>
          </p:cNvSpPr>
          <p:nvPr/>
        </p:nvSpPr>
        <p:spPr bwMode="auto">
          <a:xfrm>
            <a:off x="5487988" y="3606800"/>
            <a:ext cx="2413000" cy="2228850"/>
          </a:xfrm>
          <a:custGeom>
            <a:avLst/>
            <a:gdLst>
              <a:gd name="T0" fmla="*/ 0 w 1520"/>
              <a:gd name="T1" fmla="*/ 1403 h 1404"/>
              <a:gd name="T2" fmla="*/ 95 w 1520"/>
              <a:gd name="T3" fmla="*/ 1360 h 1404"/>
              <a:gd name="T4" fmla="*/ 190 w 1520"/>
              <a:gd name="T5" fmla="*/ 1200 h 1404"/>
              <a:gd name="T6" fmla="*/ 285 w 1520"/>
              <a:gd name="T7" fmla="*/ 943 h 1404"/>
              <a:gd name="T8" fmla="*/ 379 w 1520"/>
              <a:gd name="T9" fmla="*/ 660 h 1404"/>
              <a:gd name="T10" fmla="*/ 475 w 1520"/>
              <a:gd name="T11" fmla="*/ 390 h 1404"/>
              <a:gd name="T12" fmla="*/ 570 w 1520"/>
              <a:gd name="T13" fmla="*/ 180 h 1404"/>
              <a:gd name="T14" fmla="*/ 665 w 1520"/>
              <a:gd name="T15" fmla="*/ 48 h 1404"/>
              <a:gd name="T16" fmla="*/ 760 w 1520"/>
              <a:gd name="T17" fmla="*/ 0 h 1404"/>
              <a:gd name="T18" fmla="*/ 854 w 1520"/>
              <a:gd name="T19" fmla="*/ 48 h 1404"/>
              <a:gd name="T20" fmla="*/ 949 w 1520"/>
              <a:gd name="T21" fmla="*/ 180 h 1404"/>
              <a:gd name="T22" fmla="*/ 1044 w 1520"/>
              <a:gd name="T23" fmla="*/ 390 h 1404"/>
              <a:gd name="T24" fmla="*/ 1140 w 1520"/>
              <a:gd name="T25" fmla="*/ 660 h 1404"/>
              <a:gd name="T26" fmla="*/ 1235 w 1520"/>
              <a:gd name="T27" fmla="*/ 943 h 1404"/>
              <a:gd name="T28" fmla="*/ 1330 w 1520"/>
              <a:gd name="T29" fmla="*/ 1200 h 1404"/>
              <a:gd name="T30" fmla="*/ 1424 w 1520"/>
              <a:gd name="T31" fmla="*/ 1360 h 1404"/>
              <a:gd name="T32" fmla="*/ 1519 w 1520"/>
              <a:gd name="T33" fmla="*/ 1403 h 14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20"/>
              <a:gd name="T52" fmla="*/ 0 h 1404"/>
              <a:gd name="T53" fmla="*/ 1520 w 1520"/>
              <a:gd name="T54" fmla="*/ 1404 h 140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20" h="1404">
                <a:moveTo>
                  <a:pt x="0" y="1403"/>
                </a:moveTo>
                <a:lnTo>
                  <a:pt x="95" y="1360"/>
                </a:lnTo>
                <a:lnTo>
                  <a:pt x="190" y="1200"/>
                </a:lnTo>
                <a:lnTo>
                  <a:pt x="285" y="943"/>
                </a:lnTo>
                <a:lnTo>
                  <a:pt x="379" y="660"/>
                </a:lnTo>
                <a:lnTo>
                  <a:pt x="475" y="390"/>
                </a:lnTo>
                <a:lnTo>
                  <a:pt x="570" y="180"/>
                </a:lnTo>
                <a:lnTo>
                  <a:pt x="665" y="48"/>
                </a:lnTo>
                <a:lnTo>
                  <a:pt x="760" y="0"/>
                </a:lnTo>
                <a:lnTo>
                  <a:pt x="854" y="48"/>
                </a:lnTo>
                <a:lnTo>
                  <a:pt x="949" y="180"/>
                </a:lnTo>
                <a:lnTo>
                  <a:pt x="1044" y="390"/>
                </a:lnTo>
                <a:lnTo>
                  <a:pt x="1140" y="660"/>
                </a:lnTo>
                <a:lnTo>
                  <a:pt x="1235" y="943"/>
                </a:lnTo>
                <a:lnTo>
                  <a:pt x="1330" y="1200"/>
                </a:lnTo>
                <a:lnTo>
                  <a:pt x="1424" y="1360"/>
                </a:lnTo>
                <a:lnTo>
                  <a:pt x="1519" y="1403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651" name="Freeform 217"/>
          <p:cNvSpPr>
            <a:spLocks/>
          </p:cNvSpPr>
          <p:nvPr/>
        </p:nvSpPr>
        <p:spPr bwMode="auto">
          <a:xfrm>
            <a:off x="5487988" y="5538788"/>
            <a:ext cx="2413000" cy="296862"/>
          </a:xfrm>
          <a:custGeom>
            <a:avLst/>
            <a:gdLst>
              <a:gd name="T0" fmla="*/ 0 w 1520"/>
              <a:gd name="T1" fmla="*/ 186 h 187"/>
              <a:gd name="T2" fmla="*/ 95 w 1520"/>
              <a:gd name="T3" fmla="*/ 163 h 187"/>
              <a:gd name="T4" fmla="*/ 190 w 1520"/>
              <a:gd name="T5" fmla="*/ 31 h 187"/>
              <a:gd name="T6" fmla="*/ 285 w 1520"/>
              <a:gd name="T7" fmla="*/ 0 h 187"/>
              <a:gd name="T8" fmla="*/ 379 w 1520"/>
              <a:gd name="T9" fmla="*/ 82 h 187"/>
              <a:gd name="T10" fmla="*/ 475 w 1520"/>
              <a:gd name="T11" fmla="*/ 88 h 187"/>
              <a:gd name="T12" fmla="*/ 570 w 1520"/>
              <a:gd name="T13" fmla="*/ 86 h 187"/>
              <a:gd name="T14" fmla="*/ 665 w 1520"/>
              <a:gd name="T15" fmla="*/ 85 h 187"/>
              <a:gd name="T16" fmla="*/ 760 w 1520"/>
              <a:gd name="T17" fmla="*/ 85 h 187"/>
              <a:gd name="T18" fmla="*/ 854 w 1520"/>
              <a:gd name="T19" fmla="*/ 85 h 187"/>
              <a:gd name="T20" fmla="*/ 949 w 1520"/>
              <a:gd name="T21" fmla="*/ 86 h 187"/>
              <a:gd name="T22" fmla="*/ 1044 w 1520"/>
              <a:gd name="T23" fmla="*/ 88 h 187"/>
              <a:gd name="T24" fmla="*/ 1140 w 1520"/>
              <a:gd name="T25" fmla="*/ 82 h 187"/>
              <a:gd name="T26" fmla="*/ 1235 w 1520"/>
              <a:gd name="T27" fmla="*/ 0 h 187"/>
              <a:gd name="T28" fmla="*/ 1330 w 1520"/>
              <a:gd name="T29" fmla="*/ 31 h 187"/>
              <a:gd name="T30" fmla="*/ 1424 w 1520"/>
              <a:gd name="T31" fmla="*/ 163 h 187"/>
              <a:gd name="T32" fmla="*/ 1519 w 1520"/>
              <a:gd name="T33" fmla="*/ 186 h 18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20"/>
              <a:gd name="T52" fmla="*/ 0 h 187"/>
              <a:gd name="T53" fmla="*/ 1520 w 1520"/>
              <a:gd name="T54" fmla="*/ 187 h 18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20" h="187">
                <a:moveTo>
                  <a:pt x="0" y="186"/>
                </a:moveTo>
                <a:lnTo>
                  <a:pt x="95" y="163"/>
                </a:lnTo>
                <a:lnTo>
                  <a:pt x="190" y="31"/>
                </a:lnTo>
                <a:lnTo>
                  <a:pt x="285" y="0"/>
                </a:lnTo>
                <a:lnTo>
                  <a:pt x="379" y="82"/>
                </a:lnTo>
                <a:lnTo>
                  <a:pt x="475" y="88"/>
                </a:lnTo>
                <a:lnTo>
                  <a:pt x="570" y="86"/>
                </a:lnTo>
                <a:lnTo>
                  <a:pt x="665" y="85"/>
                </a:lnTo>
                <a:lnTo>
                  <a:pt x="760" y="85"/>
                </a:lnTo>
                <a:lnTo>
                  <a:pt x="854" y="85"/>
                </a:lnTo>
                <a:lnTo>
                  <a:pt x="949" y="86"/>
                </a:lnTo>
                <a:lnTo>
                  <a:pt x="1044" y="88"/>
                </a:lnTo>
                <a:lnTo>
                  <a:pt x="1140" y="82"/>
                </a:lnTo>
                <a:lnTo>
                  <a:pt x="1235" y="0"/>
                </a:lnTo>
                <a:lnTo>
                  <a:pt x="1330" y="31"/>
                </a:lnTo>
                <a:lnTo>
                  <a:pt x="1424" y="163"/>
                </a:lnTo>
                <a:lnTo>
                  <a:pt x="1519" y="18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652" name="Freeform 218"/>
          <p:cNvSpPr>
            <a:spLocks/>
          </p:cNvSpPr>
          <p:nvPr/>
        </p:nvSpPr>
        <p:spPr bwMode="auto">
          <a:xfrm>
            <a:off x="5487988" y="4532313"/>
            <a:ext cx="2413000" cy="1303337"/>
          </a:xfrm>
          <a:custGeom>
            <a:avLst/>
            <a:gdLst>
              <a:gd name="T0" fmla="*/ 0 w 1520"/>
              <a:gd name="T1" fmla="*/ 820 h 821"/>
              <a:gd name="T2" fmla="*/ 95 w 1520"/>
              <a:gd name="T3" fmla="*/ 795 h 821"/>
              <a:gd name="T4" fmla="*/ 190 w 1520"/>
              <a:gd name="T5" fmla="*/ 479 h 821"/>
              <a:gd name="T6" fmla="*/ 285 w 1520"/>
              <a:gd name="T7" fmla="*/ 144 h 821"/>
              <a:gd name="T8" fmla="*/ 379 w 1520"/>
              <a:gd name="T9" fmla="*/ 0 h 821"/>
              <a:gd name="T10" fmla="*/ 475 w 1520"/>
              <a:gd name="T11" fmla="*/ 17 h 821"/>
              <a:gd name="T12" fmla="*/ 570 w 1520"/>
              <a:gd name="T13" fmla="*/ 176 h 821"/>
              <a:gd name="T14" fmla="*/ 665 w 1520"/>
              <a:gd name="T15" fmla="*/ 426 h 821"/>
              <a:gd name="T16" fmla="*/ 760 w 1520"/>
              <a:gd name="T17" fmla="*/ 719 h 821"/>
              <a:gd name="T18" fmla="*/ 854 w 1520"/>
              <a:gd name="T19" fmla="*/ 719 h 821"/>
              <a:gd name="T20" fmla="*/ 949 w 1520"/>
              <a:gd name="T21" fmla="*/ 720 h 821"/>
              <a:gd name="T22" fmla="*/ 1044 w 1520"/>
              <a:gd name="T23" fmla="*/ 722 h 821"/>
              <a:gd name="T24" fmla="*/ 1140 w 1520"/>
              <a:gd name="T25" fmla="*/ 726 h 821"/>
              <a:gd name="T26" fmla="*/ 1235 w 1520"/>
              <a:gd name="T27" fmla="*/ 737 h 821"/>
              <a:gd name="T28" fmla="*/ 1330 w 1520"/>
              <a:gd name="T29" fmla="*/ 758 h 821"/>
              <a:gd name="T30" fmla="*/ 1424 w 1520"/>
              <a:gd name="T31" fmla="*/ 799 h 821"/>
              <a:gd name="T32" fmla="*/ 1519 w 1520"/>
              <a:gd name="T33" fmla="*/ 820 h 8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20"/>
              <a:gd name="T52" fmla="*/ 0 h 821"/>
              <a:gd name="T53" fmla="*/ 1520 w 1520"/>
              <a:gd name="T54" fmla="*/ 821 h 8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20" h="821">
                <a:moveTo>
                  <a:pt x="0" y="820"/>
                </a:moveTo>
                <a:lnTo>
                  <a:pt x="95" y="795"/>
                </a:lnTo>
                <a:lnTo>
                  <a:pt x="190" y="479"/>
                </a:lnTo>
                <a:lnTo>
                  <a:pt x="285" y="144"/>
                </a:lnTo>
                <a:lnTo>
                  <a:pt x="379" y="0"/>
                </a:lnTo>
                <a:lnTo>
                  <a:pt x="475" y="17"/>
                </a:lnTo>
                <a:lnTo>
                  <a:pt x="570" y="176"/>
                </a:lnTo>
                <a:lnTo>
                  <a:pt x="665" y="426"/>
                </a:lnTo>
                <a:lnTo>
                  <a:pt x="760" y="719"/>
                </a:lnTo>
                <a:lnTo>
                  <a:pt x="854" y="719"/>
                </a:lnTo>
                <a:lnTo>
                  <a:pt x="949" y="720"/>
                </a:lnTo>
                <a:lnTo>
                  <a:pt x="1044" y="722"/>
                </a:lnTo>
                <a:lnTo>
                  <a:pt x="1140" y="726"/>
                </a:lnTo>
                <a:lnTo>
                  <a:pt x="1235" y="737"/>
                </a:lnTo>
                <a:lnTo>
                  <a:pt x="1330" y="758"/>
                </a:lnTo>
                <a:lnTo>
                  <a:pt x="1424" y="799"/>
                </a:lnTo>
                <a:lnTo>
                  <a:pt x="1519" y="8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653" name="Freeform 219"/>
          <p:cNvSpPr>
            <a:spLocks/>
          </p:cNvSpPr>
          <p:nvPr/>
        </p:nvSpPr>
        <p:spPr bwMode="auto">
          <a:xfrm>
            <a:off x="5487988" y="5106988"/>
            <a:ext cx="2413000" cy="728662"/>
          </a:xfrm>
          <a:custGeom>
            <a:avLst/>
            <a:gdLst>
              <a:gd name="T0" fmla="*/ 0 w 1520"/>
              <a:gd name="T1" fmla="*/ 458 h 459"/>
              <a:gd name="T2" fmla="*/ 95 w 1520"/>
              <a:gd name="T3" fmla="*/ 437 h 459"/>
              <a:gd name="T4" fmla="*/ 190 w 1520"/>
              <a:gd name="T5" fmla="*/ 396 h 459"/>
              <a:gd name="T6" fmla="*/ 285 w 1520"/>
              <a:gd name="T7" fmla="*/ 375 h 459"/>
              <a:gd name="T8" fmla="*/ 379 w 1520"/>
              <a:gd name="T9" fmla="*/ 364 h 459"/>
              <a:gd name="T10" fmla="*/ 475 w 1520"/>
              <a:gd name="T11" fmla="*/ 239 h 459"/>
              <a:gd name="T12" fmla="*/ 570 w 1520"/>
              <a:gd name="T13" fmla="*/ 115 h 459"/>
              <a:gd name="T14" fmla="*/ 665 w 1520"/>
              <a:gd name="T15" fmla="*/ 31 h 459"/>
              <a:gd name="T16" fmla="*/ 760 w 1520"/>
              <a:gd name="T17" fmla="*/ 0 h 459"/>
              <a:gd name="T18" fmla="*/ 854 w 1520"/>
              <a:gd name="T19" fmla="*/ 31 h 459"/>
              <a:gd name="T20" fmla="*/ 949 w 1520"/>
              <a:gd name="T21" fmla="*/ 115 h 459"/>
              <a:gd name="T22" fmla="*/ 1044 w 1520"/>
              <a:gd name="T23" fmla="*/ 239 h 459"/>
              <a:gd name="T24" fmla="*/ 1140 w 1520"/>
              <a:gd name="T25" fmla="*/ 364 h 459"/>
              <a:gd name="T26" fmla="*/ 1235 w 1520"/>
              <a:gd name="T27" fmla="*/ 375 h 459"/>
              <a:gd name="T28" fmla="*/ 1330 w 1520"/>
              <a:gd name="T29" fmla="*/ 396 h 459"/>
              <a:gd name="T30" fmla="*/ 1424 w 1520"/>
              <a:gd name="T31" fmla="*/ 437 h 459"/>
              <a:gd name="T32" fmla="*/ 1519 w 1520"/>
              <a:gd name="T33" fmla="*/ 458 h 4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20"/>
              <a:gd name="T52" fmla="*/ 0 h 459"/>
              <a:gd name="T53" fmla="*/ 1520 w 1520"/>
              <a:gd name="T54" fmla="*/ 459 h 45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20" h="459">
                <a:moveTo>
                  <a:pt x="0" y="458"/>
                </a:moveTo>
                <a:lnTo>
                  <a:pt x="95" y="437"/>
                </a:lnTo>
                <a:lnTo>
                  <a:pt x="190" y="396"/>
                </a:lnTo>
                <a:lnTo>
                  <a:pt x="285" y="375"/>
                </a:lnTo>
                <a:lnTo>
                  <a:pt x="379" y="364"/>
                </a:lnTo>
                <a:lnTo>
                  <a:pt x="475" y="239"/>
                </a:lnTo>
                <a:lnTo>
                  <a:pt x="570" y="115"/>
                </a:lnTo>
                <a:lnTo>
                  <a:pt x="665" y="31"/>
                </a:lnTo>
                <a:lnTo>
                  <a:pt x="760" y="0"/>
                </a:lnTo>
                <a:lnTo>
                  <a:pt x="854" y="31"/>
                </a:lnTo>
                <a:lnTo>
                  <a:pt x="949" y="115"/>
                </a:lnTo>
                <a:lnTo>
                  <a:pt x="1044" y="239"/>
                </a:lnTo>
                <a:lnTo>
                  <a:pt x="1140" y="364"/>
                </a:lnTo>
                <a:lnTo>
                  <a:pt x="1235" y="375"/>
                </a:lnTo>
                <a:lnTo>
                  <a:pt x="1330" y="396"/>
                </a:lnTo>
                <a:lnTo>
                  <a:pt x="1424" y="437"/>
                </a:lnTo>
                <a:lnTo>
                  <a:pt x="1519" y="45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654" name="Freeform 220"/>
          <p:cNvSpPr>
            <a:spLocks/>
          </p:cNvSpPr>
          <p:nvPr/>
        </p:nvSpPr>
        <p:spPr bwMode="auto">
          <a:xfrm>
            <a:off x="5487988" y="4532313"/>
            <a:ext cx="2413000" cy="1303337"/>
          </a:xfrm>
          <a:custGeom>
            <a:avLst/>
            <a:gdLst>
              <a:gd name="T0" fmla="*/ 0 w 1520"/>
              <a:gd name="T1" fmla="*/ 820 h 821"/>
              <a:gd name="T2" fmla="*/ 95 w 1520"/>
              <a:gd name="T3" fmla="*/ 799 h 821"/>
              <a:gd name="T4" fmla="*/ 190 w 1520"/>
              <a:gd name="T5" fmla="*/ 758 h 821"/>
              <a:gd name="T6" fmla="*/ 285 w 1520"/>
              <a:gd name="T7" fmla="*/ 737 h 821"/>
              <a:gd name="T8" fmla="*/ 379 w 1520"/>
              <a:gd name="T9" fmla="*/ 726 h 821"/>
              <a:gd name="T10" fmla="*/ 475 w 1520"/>
              <a:gd name="T11" fmla="*/ 722 h 821"/>
              <a:gd name="T12" fmla="*/ 570 w 1520"/>
              <a:gd name="T13" fmla="*/ 720 h 821"/>
              <a:gd name="T14" fmla="*/ 665 w 1520"/>
              <a:gd name="T15" fmla="*/ 719 h 821"/>
              <a:gd name="T16" fmla="*/ 760 w 1520"/>
              <a:gd name="T17" fmla="*/ 719 h 821"/>
              <a:gd name="T18" fmla="*/ 854 w 1520"/>
              <a:gd name="T19" fmla="*/ 426 h 821"/>
              <a:gd name="T20" fmla="*/ 949 w 1520"/>
              <a:gd name="T21" fmla="*/ 176 h 821"/>
              <a:gd name="T22" fmla="*/ 1044 w 1520"/>
              <a:gd name="T23" fmla="*/ 17 h 821"/>
              <a:gd name="T24" fmla="*/ 1140 w 1520"/>
              <a:gd name="T25" fmla="*/ 0 h 821"/>
              <a:gd name="T26" fmla="*/ 1235 w 1520"/>
              <a:gd name="T27" fmla="*/ 144 h 821"/>
              <a:gd name="T28" fmla="*/ 1330 w 1520"/>
              <a:gd name="T29" fmla="*/ 479 h 821"/>
              <a:gd name="T30" fmla="*/ 1424 w 1520"/>
              <a:gd name="T31" fmla="*/ 795 h 821"/>
              <a:gd name="T32" fmla="*/ 1519 w 1520"/>
              <a:gd name="T33" fmla="*/ 820 h 8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20"/>
              <a:gd name="T52" fmla="*/ 0 h 821"/>
              <a:gd name="T53" fmla="*/ 1520 w 1520"/>
              <a:gd name="T54" fmla="*/ 821 h 8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20" h="821">
                <a:moveTo>
                  <a:pt x="0" y="820"/>
                </a:moveTo>
                <a:lnTo>
                  <a:pt x="95" y="799"/>
                </a:lnTo>
                <a:lnTo>
                  <a:pt x="190" y="758"/>
                </a:lnTo>
                <a:lnTo>
                  <a:pt x="285" y="737"/>
                </a:lnTo>
                <a:lnTo>
                  <a:pt x="379" y="726"/>
                </a:lnTo>
                <a:lnTo>
                  <a:pt x="475" y="722"/>
                </a:lnTo>
                <a:lnTo>
                  <a:pt x="570" y="720"/>
                </a:lnTo>
                <a:lnTo>
                  <a:pt x="665" y="719"/>
                </a:lnTo>
                <a:lnTo>
                  <a:pt x="760" y="719"/>
                </a:lnTo>
                <a:lnTo>
                  <a:pt x="854" y="426"/>
                </a:lnTo>
                <a:lnTo>
                  <a:pt x="949" y="176"/>
                </a:lnTo>
                <a:lnTo>
                  <a:pt x="1044" y="17"/>
                </a:lnTo>
                <a:lnTo>
                  <a:pt x="1140" y="0"/>
                </a:lnTo>
                <a:lnTo>
                  <a:pt x="1235" y="144"/>
                </a:lnTo>
                <a:lnTo>
                  <a:pt x="1330" y="479"/>
                </a:lnTo>
                <a:lnTo>
                  <a:pt x="1424" y="795"/>
                </a:lnTo>
                <a:lnTo>
                  <a:pt x="1519" y="8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655" name="Rectangle 221"/>
          <p:cNvSpPr>
            <a:spLocks noChangeArrowheads="1"/>
          </p:cNvSpPr>
          <p:nvPr/>
        </p:nvSpPr>
        <p:spPr bwMode="auto">
          <a:xfrm>
            <a:off x="5462588" y="5808663"/>
            <a:ext cx="50800" cy="508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56" name="Rectangle 222"/>
          <p:cNvSpPr>
            <a:spLocks noChangeArrowheads="1"/>
          </p:cNvSpPr>
          <p:nvPr/>
        </p:nvSpPr>
        <p:spPr bwMode="auto">
          <a:xfrm>
            <a:off x="5613400" y="5772150"/>
            <a:ext cx="50800" cy="508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57" name="Rectangle 223"/>
          <p:cNvSpPr>
            <a:spLocks noChangeArrowheads="1"/>
          </p:cNvSpPr>
          <p:nvPr/>
        </p:nvSpPr>
        <p:spPr bwMode="auto">
          <a:xfrm>
            <a:off x="5764213" y="5562600"/>
            <a:ext cx="50800" cy="508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58" name="Rectangle 224"/>
          <p:cNvSpPr>
            <a:spLocks noChangeArrowheads="1"/>
          </p:cNvSpPr>
          <p:nvPr/>
        </p:nvSpPr>
        <p:spPr bwMode="auto">
          <a:xfrm>
            <a:off x="5913438" y="5513388"/>
            <a:ext cx="52387" cy="508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59" name="Rectangle 225"/>
          <p:cNvSpPr>
            <a:spLocks noChangeArrowheads="1"/>
          </p:cNvSpPr>
          <p:nvPr/>
        </p:nvSpPr>
        <p:spPr bwMode="auto">
          <a:xfrm>
            <a:off x="6064250" y="5643563"/>
            <a:ext cx="50800" cy="52387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0" name="Rectangle 226"/>
          <p:cNvSpPr>
            <a:spLocks noChangeArrowheads="1"/>
          </p:cNvSpPr>
          <p:nvPr/>
        </p:nvSpPr>
        <p:spPr bwMode="auto">
          <a:xfrm>
            <a:off x="6216650" y="5653088"/>
            <a:ext cx="50800" cy="508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1" name="Rectangle 227"/>
          <p:cNvSpPr>
            <a:spLocks noChangeArrowheads="1"/>
          </p:cNvSpPr>
          <p:nvPr/>
        </p:nvSpPr>
        <p:spPr bwMode="auto">
          <a:xfrm>
            <a:off x="6367463" y="5649913"/>
            <a:ext cx="50800" cy="508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2" name="Rectangle 228"/>
          <p:cNvSpPr>
            <a:spLocks noChangeArrowheads="1"/>
          </p:cNvSpPr>
          <p:nvPr/>
        </p:nvSpPr>
        <p:spPr bwMode="auto">
          <a:xfrm>
            <a:off x="6518275" y="5648325"/>
            <a:ext cx="50800" cy="508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3" name="Rectangle 229"/>
          <p:cNvSpPr>
            <a:spLocks noChangeArrowheads="1"/>
          </p:cNvSpPr>
          <p:nvPr/>
        </p:nvSpPr>
        <p:spPr bwMode="auto">
          <a:xfrm>
            <a:off x="6669088" y="5648325"/>
            <a:ext cx="50800" cy="508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4" name="Rectangle 230"/>
          <p:cNvSpPr>
            <a:spLocks noChangeArrowheads="1"/>
          </p:cNvSpPr>
          <p:nvPr/>
        </p:nvSpPr>
        <p:spPr bwMode="auto">
          <a:xfrm>
            <a:off x="6818313" y="5648325"/>
            <a:ext cx="52387" cy="508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5" name="Rectangle 231"/>
          <p:cNvSpPr>
            <a:spLocks noChangeArrowheads="1"/>
          </p:cNvSpPr>
          <p:nvPr/>
        </p:nvSpPr>
        <p:spPr bwMode="auto">
          <a:xfrm>
            <a:off x="6969125" y="5649913"/>
            <a:ext cx="50800" cy="508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6" name="Rectangle 232"/>
          <p:cNvSpPr>
            <a:spLocks noChangeArrowheads="1"/>
          </p:cNvSpPr>
          <p:nvPr/>
        </p:nvSpPr>
        <p:spPr bwMode="auto">
          <a:xfrm>
            <a:off x="7119938" y="5653088"/>
            <a:ext cx="50800" cy="508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7" name="Rectangle 233"/>
          <p:cNvSpPr>
            <a:spLocks noChangeArrowheads="1"/>
          </p:cNvSpPr>
          <p:nvPr/>
        </p:nvSpPr>
        <p:spPr bwMode="auto">
          <a:xfrm>
            <a:off x="7272338" y="5643563"/>
            <a:ext cx="50800" cy="52387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8" name="Rectangle 234"/>
          <p:cNvSpPr>
            <a:spLocks noChangeArrowheads="1"/>
          </p:cNvSpPr>
          <p:nvPr/>
        </p:nvSpPr>
        <p:spPr bwMode="auto">
          <a:xfrm>
            <a:off x="7423150" y="5513388"/>
            <a:ext cx="50800" cy="508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9" name="Rectangle 235"/>
          <p:cNvSpPr>
            <a:spLocks noChangeArrowheads="1"/>
          </p:cNvSpPr>
          <p:nvPr/>
        </p:nvSpPr>
        <p:spPr bwMode="auto">
          <a:xfrm>
            <a:off x="7573963" y="5562600"/>
            <a:ext cx="50800" cy="508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70" name="Rectangle 236"/>
          <p:cNvSpPr>
            <a:spLocks noChangeArrowheads="1"/>
          </p:cNvSpPr>
          <p:nvPr/>
        </p:nvSpPr>
        <p:spPr bwMode="auto">
          <a:xfrm>
            <a:off x="7723188" y="5772150"/>
            <a:ext cx="52387" cy="508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71" name="Rectangle 237"/>
          <p:cNvSpPr>
            <a:spLocks noChangeArrowheads="1"/>
          </p:cNvSpPr>
          <p:nvPr/>
        </p:nvSpPr>
        <p:spPr bwMode="auto">
          <a:xfrm>
            <a:off x="7874000" y="5808663"/>
            <a:ext cx="50800" cy="508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72" name="Freeform 238"/>
          <p:cNvSpPr>
            <a:spLocks/>
          </p:cNvSpPr>
          <p:nvPr/>
        </p:nvSpPr>
        <p:spPr bwMode="auto">
          <a:xfrm>
            <a:off x="5456238" y="5802313"/>
            <a:ext cx="65087" cy="65087"/>
          </a:xfrm>
          <a:custGeom>
            <a:avLst/>
            <a:gdLst>
              <a:gd name="T0" fmla="*/ 20 w 41"/>
              <a:gd name="T1" fmla="*/ 0 h 41"/>
              <a:gd name="T2" fmla="*/ 40 w 41"/>
              <a:gd name="T3" fmla="*/ 20 h 41"/>
              <a:gd name="T4" fmla="*/ 20 w 41"/>
              <a:gd name="T5" fmla="*/ 40 h 41"/>
              <a:gd name="T6" fmla="*/ 0 w 41"/>
              <a:gd name="T7" fmla="*/ 20 h 41"/>
              <a:gd name="T8" fmla="*/ 20 w 41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41"/>
              <a:gd name="T17" fmla="*/ 41 w 41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41">
                <a:moveTo>
                  <a:pt x="20" y="0"/>
                </a:moveTo>
                <a:lnTo>
                  <a:pt x="40" y="20"/>
                </a:lnTo>
                <a:lnTo>
                  <a:pt x="20" y="40"/>
                </a:lnTo>
                <a:lnTo>
                  <a:pt x="0" y="20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73" name="Freeform 239"/>
          <p:cNvSpPr>
            <a:spLocks/>
          </p:cNvSpPr>
          <p:nvPr/>
        </p:nvSpPr>
        <p:spPr bwMode="auto">
          <a:xfrm>
            <a:off x="5607050" y="5762625"/>
            <a:ext cx="65088" cy="65088"/>
          </a:xfrm>
          <a:custGeom>
            <a:avLst/>
            <a:gdLst>
              <a:gd name="T0" fmla="*/ 20 w 41"/>
              <a:gd name="T1" fmla="*/ 0 h 41"/>
              <a:gd name="T2" fmla="*/ 40 w 41"/>
              <a:gd name="T3" fmla="*/ 20 h 41"/>
              <a:gd name="T4" fmla="*/ 20 w 41"/>
              <a:gd name="T5" fmla="*/ 40 h 41"/>
              <a:gd name="T6" fmla="*/ 0 w 41"/>
              <a:gd name="T7" fmla="*/ 20 h 41"/>
              <a:gd name="T8" fmla="*/ 20 w 41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41"/>
              <a:gd name="T17" fmla="*/ 41 w 41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41">
                <a:moveTo>
                  <a:pt x="20" y="0"/>
                </a:moveTo>
                <a:lnTo>
                  <a:pt x="40" y="20"/>
                </a:lnTo>
                <a:lnTo>
                  <a:pt x="20" y="40"/>
                </a:lnTo>
                <a:lnTo>
                  <a:pt x="0" y="20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74" name="Freeform 240"/>
          <p:cNvSpPr>
            <a:spLocks/>
          </p:cNvSpPr>
          <p:nvPr/>
        </p:nvSpPr>
        <p:spPr bwMode="auto">
          <a:xfrm>
            <a:off x="5757863" y="5260975"/>
            <a:ext cx="65087" cy="65088"/>
          </a:xfrm>
          <a:custGeom>
            <a:avLst/>
            <a:gdLst>
              <a:gd name="T0" fmla="*/ 20 w 41"/>
              <a:gd name="T1" fmla="*/ 0 h 41"/>
              <a:gd name="T2" fmla="*/ 40 w 41"/>
              <a:gd name="T3" fmla="*/ 20 h 41"/>
              <a:gd name="T4" fmla="*/ 20 w 41"/>
              <a:gd name="T5" fmla="*/ 40 h 41"/>
              <a:gd name="T6" fmla="*/ 0 w 41"/>
              <a:gd name="T7" fmla="*/ 20 h 41"/>
              <a:gd name="T8" fmla="*/ 20 w 41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41"/>
              <a:gd name="T17" fmla="*/ 41 w 41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41">
                <a:moveTo>
                  <a:pt x="20" y="0"/>
                </a:moveTo>
                <a:lnTo>
                  <a:pt x="40" y="20"/>
                </a:lnTo>
                <a:lnTo>
                  <a:pt x="20" y="40"/>
                </a:lnTo>
                <a:lnTo>
                  <a:pt x="0" y="20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75" name="Freeform 241"/>
          <p:cNvSpPr>
            <a:spLocks/>
          </p:cNvSpPr>
          <p:nvPr/>
        </p:nvSpPr>
        <p:spPr bwMode="auto">
          <a:xfrm>
            <a:off x="5907088" y="4729163"/>
            <a:ext cx="66675" cy="65087"/>
          </a:xfrm>
          <a:custGeom>
            <a:avLst/>
            <a:gdLst>
              <a:gd name="T0" fmla="*/ 21 w 42"/>
              <a:gd name="T1" fmla="*/ 0 h 41"/>
              <a:gd name="T2" fmla="*/ 41 w 42"/>
              <a:gd name="T3" fmla="*/ 20 h 41"/>
              <a:gd name="T4" fmla="*/ 21 w 42"/>
              <a:gd name="T5" fmla="*/ 40 h 41"/>
              <a:gd name="T6" fmla="*/ 0 w 42"/>
              <a:gd name="T7" fmla="*/ 20 h 41"/>
              <a:gd name="T8" fmla="*/ 21 w 42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41"/>
              <a:gd name="T17" fmla="*/ 42 w 42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41">
                <a:moveTo>
                  <a:pt x="21" y="0"/>
                </a:moveTo>
                <a:lnTo>
                  <a:pt x="41" y="20"/>
                </a:lnTo>
                <a:lnTo>
                  <a:pt x="21" y="40"/>
                </a:lnTo>
                <a:lnTo>
                  <a:pt x="0" y="20"/>
                </a:lnTo>
                <a:lnTo>
                  <a:pt x="21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76" name="Freeform 242"/>
          <p:cNvSpPr>
            <a:spLocks/>
          </p:cNvSpPr>
          <p:nvPr/>
        </p:nvSpPr>
        <p:spPr bwMode="auto">
          <a:xfrm>
            <a:off x="6057900" y="4500563"/>
            <a:ext cx="65088" cy="65087"/>
          </a:xfrm>
          <a:custGeom>
            <a:avLst/>
            <a:gdLst>
              <a:gd name="T0" fmla="*/ 20 w 41"/>
              <a:gd name="T1" fmla="*/ 0 h 41"/>
              <a:gd name="T2" fmla="*/ 40 w 41"/>
              <a:gd name="T3" fmla="*/ 20 h 41"/>
              <a:gd name="T4" fmla="*/ 20 w 41"/>
              <a:gd name="T5" fmla="*/ 40 h 41"/>
              <a:gd name="T6" fmla="*/ 0 w 41"/>
              <a:gd name="T7" fmla="*/ 20 h 41"/>
              <a:gd name="T8" fmla="*/ 20 w 41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41"/>
              <a:gd name="T17" fmla="*/ 41 w 41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41">
                <a:moveTo>
                  <a:pt x="20" y="0"/>
                </a:moveTo>
                <a:lnTo>
                  <a:pt x="40" y="20"/>
                </a:lnTo>
                <a:lnTo>
                  <a:pt x="20" y="40"/>
                </a:lnTo>
                <a:lnTo>
                  <a:pt x="0" y="20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77" name="Freeform 243"/>
          <p:cNvSpPr>
            <a:spLocks/>
          </p:cNvSpPr>
          <p:nvPr/>
        </p:nvSpPr>
        <p:spPr bwMode="auto">
          <a:xfrm>
            <a:off x="6210300" y="4527550"/>
            <a:ext cx="65088" cy="66675"/>
          </a:xfrm>
          <a:custGeom>
            <a:avLst/>
            <a:gdLst>
              <a:gd name="T0" fmla="*/ 20 w 41"/>
              <a:gd name="T1" fmla="*/ 0 h 42"/>
              <a:gd name="T2" fmla="*/ 40 w 41"/>
              <a:gd name="T3" fmla="*/ 20 h 42"/>
              <a:gd name="T4" fmla="*/ 20 w 41"/>
              <a:gd name="T5" fmla="*/ 41 h 42"/>
              <a:gd name="T6" fmla="*/ 0 w 41"/>
              <a:gd name="T7" fmla="*/ 20 h 42"/>
              <a:gd name="T8" fmla="*/ 20 w 41"/>
              <a:gd name="T9" fmla="*/ 0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42"/>
              <a:gd name="T17" fmla="*/ 41 w 41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42">
                <a:moveTo>
                  <a:pt x="20" y="0"/>
                </a:moveTo>
                <a:lnTo>
                  <a:pt x="40" y="20"/>
                </a:lnTo>
                <a:lnTo>
                  <a:pt x="20" y="41"/>
                </a:lnTo>
                <a:lnTo>
                  <a:pt x="0" y="20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78" name="Freeform 244"/>
          <p:cNvSpPr>
            <a:spLocks/>
          </p:cNvSpPr>
          <p:nvPr/>
        </p:nvSpPr>
        <p:spPr bwMode="auto">
          <a:xfrm>
            <a:off x="6361113" y="4779963"/>
            <a:ext cx="65087" cy="66675"/>
          </a:xfrm>
          <a:custGeom>
            <a:avLst/>
            <a:gdLst>
              <a:gd name="T0" fmla="*/ 20 w 41"/>
              <a:gd name="T1" fmla="*/ 0 h 42"/>
              <a:gd name="T2" fmla="*/ 40 w 41"/>
              <a:gd name="T3" fmla="*/ 20 h 42"/>
              <a:gd name="T4" fmla="*/ 20 w 41"/>
              <a:gd name="T5" fmla="*/ 41 h 42"/>
              <a:gd name="T6" fmla="*/ 0 w 41"/>
              <a:gd name="T7" fmla="*/ 20 h 42"/>
              <a:gd name="T8" fmla="*/ 20 w 41"/>
              <a:gd name="T9" fmla="*/ 0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42"/>
              <a:gd name="T17" fmla="*/ 41 w 41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42">
                <a:moveTo>
                  <a:pt x="20" y="0"/>
                </a:moveTo>
                <a:lnTo>
                  <a:pt x="40" y="20"/>
                </a:lnTo>
                <a:lnTo>
                  <a:pt x="20" y="41"/>
                </a:lnTo>
                <a:lnTo>
                  <a:pt x="0" y="20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79" name="Freeform 245"/>
          <p:cNvSpPr>
            <a:spLocks/>
          </p:cNvSpPr>
          <p:nvPr/>
        </p:nvSpPr>
        <p:spPr bwMode="auto">
          <a:xfrm>
            <a:off x="6511925" y="5176838"/>
            <a:ext cx="65088" cy="65087"/>
          </a:xfrm>
          <a:custGeom>
            <a:avLst/>
            <a:gdLst>
              <a:gd name="T0" fmla="*/ 20 w 41"/>
              <a:gd name="T1" fmla="*/ 0 h 41"/>
              <a:gd name="T2" fmla="*/ 40 w 41"/>
              <a:gd name="T3" fmla="*/ 20 h 41"/>
              <a:gd name="T4" fmla="*/ 20 w 41"/>
              <a:gd name="T5" fmla="*/ 40 h 41"/>
              <a:gd name="T6" fmla="*/ 0 w 41"/>
              <a:gd name="T7" fmla="*/ 20 h 41"/>
              <a:gd name="T8" fmla="*/ 20 w 41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41"/>
              <a:gd name="T17" fmla="*/ 41 w 41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41">
                <a:moveTo>
                  <a:pt x="20" y="0"/>
                </a:moveTo>
                <a:lnTo>
                  <a:pt x="40" y="20"/>
                </a:lnTo>
                <a:lnTo>
                  <a:pt x="20" y="40"/>
                </a:lnTo>
                <a:lnTo>
                  <a:pt x="0" y="20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80" name="Freeform 246"/>
          <p:cNvSpPr>
            <a:spLocks/>
          </p:cNvSpPr>
          <p:nvPr/>
        </p:nvSpPr>
        <p:spPr bwMode="auto">
          <a:xfrm>
            <a:off x="6662738" y="5641975"/>
            <a:ext cx="65087" cy="65088"/>
          </a:xfrm>
          <a:custGeom>
            <a:avLst/>
            <a:gdLst>
              <a:gd name="T0" fmla="*/ 20 w 41"/>
              <a:gd name="T1" fmla="*/ 0 h 41"/>
              <a:gd name="T2" fmla="*/ 40 w 41"/>
              <a:gd name="T3" fmla="*/ 20 h 41"/>
              <a:gd name="T4" fmla="*/ 20 w 41"/>
              <a:gd name="T5" fmla="*/ 40 h 41"/>
              <a:gd name="T6" fmla="*/ 0 w 41"/>
              <a:gd name="T7" fmla="*/ 20 h 41"/>
              <a:gd name="T8" fmla="*/ 20 w 41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41"/>
              <a:gd name="T17" fmla="*/ 41 w 41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41">
                <a:moveTo>
                  <a:pt x="20" y="0"/>
                </a:moveTo>
                <a:lnTo>
                  <a:pt x="40" y="20"/>
                </a:lnTo>
                <a:lnTo>
                  <a:pt x="20" y="40"/>
                </a:lnTo>
                <a:lnTo>
                  <a:pt x="0" y="20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81" name="Freeform 247"/>
          <p:cNvSpPr>
            <a:spLocks/>
          </p:cNvSpPr>
          <p:nvPr/>
        </p:nvSpPr>
        <p:spPr bwMode="auto">
          <a:xfrm>
            <a:off x="6811963" y="5641975"/>
            <a:ext cx="66675" cy="65088"/>
          </a:xfrm>
          <a:custGeom>
            <a:avLst/>
            <a:gdLst>
              <a:gd name="T0" fmla="*/ 20 w 42"/>
              <a:gd name="T1" fmla="*/ 0 h 41"/>
              <a:gd name="T2" fmla="*/ 41 w 42"/>
              <a:gd name="T3" fmla="*/ 20 h 41"/>
              <a:gd name="T4" fmla="*/ 20 w 42"/>
              <a:gd name="T5" fmla="*/ 40 h 41"/>
              <a:gd name="T6" fmla="*/ 0 w 42"/>
              <a:gd name="T7" fmla="*/ 20 h 41"/>
              <a:gd name="T8" fmla="*/ 20 w 42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41"/>
              <a:gd name="T17" fmla="*/ 42 w 42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41">
                <a:moveTo>
                  <a:pt x="20" y="0"/>
                </a:moveTo>
                <a:lnTo>
                  <a:pt x="41" y="20"/>
                </a:lnTo>
                <a:lnTo>
                  <a:pt x="20" y="40"/>
                </a:lnTo>
                <a:lnTo>
                  <a:pt x="0" y="20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82" name="Freeform 248"/>
          <p:cNvSpPr>
            <a:spLocks/>
          </p:cNvSpPr>
          <p:nvPr/>
        </p:nvSpPr>
        <p:spPr bwMode="auto">
          <a:xfrm>
            <a:off x="6962775" y="5643563"/>
            <a:ext cx="65088" cy="65087"/>
          </a:xfrm>
          <a:custGeom>
            <a:avLst/>
            <a:gdLst>
              <a:gd name="T0" fmla="*/ 20 w 41"/>
              <a:gd name="T1" fmla="*/ 0 h 41"/>
              <a:gd name="T2" fmla="*/ 40 w 41"/>
              <a:gd name="T3" fmla="*/ 20 h 41"/>
              <a:gd name="T4" fmla="*/ 20 w 41"/>
              <a:gd name="T5" fmla="*/ 40 h 41"/>
              <a:gd name="T6" fmla="*/ 0 w 41"/>
              <a:gd name="T7" fmla="*/ 20 h 41"/>
              <a:gd name="T8" fmla="*/ 20 w 41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41"/>
              <a:gd name="T17" fmla="*/ 41 w 41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41">
                <a:moveTo>
                  <a:pt x="20" y="0"/>
                </a:moveTo>
                <a:lnTo>
                  <a:pt x="40" y="20"/>
                </a:lnTo>
                <a:lnTo>
                  <a:pt x="20" y="40"/>
                </a:lnTo>
                <a:lnTo>
                  <a:pt x="0" y="20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83" name="Freeform 249"/>
          <p:cNvSpPr>
            <a:spLocks/>
          </p:cNvSpPr>
          <p:nvPr/>
        </p:nvSpPr>
        <p:spPr bwMode="auto">
          <a:xfrm>
            <a:off x="7113588" y="5646738"/>
            <a:ext cx="65087" cy="65087"/>
          </a:xfrm>
          <a:custGeom>
            <a:avLst/>
            <a:gdLst>
              <a:gd name="T0" fmla="*/ 20 w 41"/>
              <a:gd name="T1" fmla="*/ 0 h 41"/>
              <a:gd name="T2" fmla="*/ 40 w 41"/>
              <a:gd name="T3" fmla="*/ 20 h 41"/>
              <a:gd name="T4" fmla="*/ 20 w 41"/>
              <a:gd name="T5" fmla="*/ 40 h 41"/>
              <a:gd name="T6" fmla="*/ 0 w 41"/>
              <a:gd name="T7" fmla="*/ 20 h 41"/>
              <a:gd name="T8" fmla="*/ 20 w 41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41"/>
              <a:gd name="T17" fmla="*/ 41 w 41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41">
                <a:moveTo>
                  <a:pt x="20" y="0"/>
                </a:moveTo>
                <a:lnTo>
                  <a:pt x="40" y="20"/>
                </a:lnTo>
                <a:lnTo>
                  <a:pt x="20" y="40"/>
                </a:lnTo>
                <a:lnTo>
                  <a:pt x="0" y="20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84" name="Freeform 250"/>
          <p:cNvSpPr>
            <a:spLocks/>
          </p:cNvSpPr>
          <p:nvPr/>
        </p:nvSpPr>
        <p:spPr bwMode="auto">
          <a:xfrm>
            <a:off x="7265988" y="5653088"/>
            <a:ext cx="65087" cy="65087"/>
          </a:xfrm>
          <a:custGeom>
            <a:avLst/>
            <a:gdLst>
              <a:gd name="T0" fmla="*/ 20 w 41"/>
              <a:gd name="T1" fmla="*/ 0 h 41"/>
              <a:gd name="T2" fmla="*/ 40 w 41"/>
              <a:gd name="T3" fmla="*/ 20 h 41"/>
              <a:gd name="T4" fmla="*/ 20 w 41"/>
              <a:gd name="T5" fmla="*/ 40 h 41"/>
              <a:gd name="T6" fmla="*/ 0 w 41"/>
              <a:gd name="T7" fmla="*/ 20 h 41"/>
              <a:gd name="T8" fmla="*/ 20 w 41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41"/>
              <a:gd name="T17" fmla="*/ 41 w 41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41">
                <a:moveTo>
                  <a:pt x="20" y="0"/>
                </a:moveTo>
                <a:lnTo>
                  <a:pt x="40" y="20"/>
                </a:lnTo>
                <a:lnTo>
                  <a:pt x="20" y="40"/>
                </a:lnTo>
                <a:lnTo>
                  <a:pt x="0" y="20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85" name="Freeform 251"/>
          <p:cNvSpPr>
            <a:spLocks/>
          </p:cNvSpPr>
          <p:nvPr/>
        </p:nvSpPr>
        <p:spPr bwMode="auto">
          <a:xfrm>
            <a:off x="7416800" y="5668963"/>
            <a:ext cx="65088" cy="66675"/>
          </a:xfrm>
          <a:custGeom>
            <a:avLst/>
            <a:gdLst>
              <a:gd name="T0" fmla="*/ 20 w 41"/>
              <a:gd name="T1" fmla="*/ 0 h 42"/>
              <a:gd name="T2" fmla="*/ 40 w 41"/>
              <a:gd name="T3" fmla="*/ 21 h 42"/>
              <a:gd name="T4" fmla="*/ 20 w 41"/>
              <a:gd name="T5" fmla="*/ 41 h 42"/>
              <a:gd name="T6" fmla="*/ 0 w 41"/>
              <a:gd name="T7" fmla="*/ 21 h 42"/>
              <a:gd name="T8" fmla="*/ 20 w 41"/>
              <a:gd name="T9" fmla="*/ 0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42"/>
              <a:gd name="T17" fmla="*/ 41 w 41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42">
                <a:moveTo>
                  <a:pt x="20" y="0"/>
                </a:moveTo>
                <a:lnTo>
                  <a:pt x="40" y="21"/>
                </a:lnTo>
                <a:lnTo>
                  <a:pt x="20" y="41"/>
                </a:lnTo>
                <a:lnTo>
                  <a:pt x="0" y="21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86" name="Freeform 252"/>
          <p:cNvSpPr>
            <a:spLocks/>
          </p:cNvSpPr>
          <p:nvPr/>
        </p:nvSpPr>
        <p:spPr bwMode="auto">
          <a:xfrm>
            <a:off x="7567613" y="5702300"/>
            <a:ext cx="65087" cy="66675"/>
          </a:xfrm>
          <a:custGeom>
            <a:avLst/>
            <a:gdLst>
              <a:gd name="T0" fmla="*/ 20 w 41"/>
              <a:gd name="T1" fmla="*/ 0 h 42"/>
              <a:gd name="T2" fmla="*/ 40 w 41"/>
              <a:gd name="T3" fmla="*/ 21 h 42"/>
              <a:gd name="T4" fmla="*/ 20 w 41"/>
              <a:gd name="T5" fmla="*/ 41 h 42"/>
              <a:gd name="T6" fmla="*/ 0 w 41"/>
              <a:gd name="T7" fmla="*/ 21 h 42"/>
              <a:gd name="T8" fmla="*/ 20 w 41"/>
              <a:gd name="T9" fmla="*/ 0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42"/>
              <a:gd name="T17" fmla="*/ 41 w 41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42">
                <a:moveTo>
                  <a:pt x="20" y="0"/>
                </a:moveTo>
                <a:lnTo>
                  <a:pt x="40" y="21"/>
                </a:lnTo>
                <a:lnTo>
                  <a:pt x="20" y="41"/>
                </a:lnTo>
                <a:lnTo>
                  <a:pt x="0" y="21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87" name="Freeform 253"/>
          <p:cNvSpPr>
            <a:spLocks/>
          </p:cNvSpPr>
          <p:nvPr/>
        </p:nvSpPr>
        <p:spPr bwMode="auto">
          <a:xfrm>
            <a:off x="7716838" y="5768975"/>
            <a:ext cx="66675" cy="65088"/>
          </a:xfrm>
          <a:custGeom>
            <a:avLst/>
            <a:gdLst>
              <a:gd name="T0" fmla="*/ 20 w 42"/>
              <a:gd name="T1" fmla="*/ 0 h 41"/>
              <a:gd name="T2" fmla="*/ 41 w 42"/>
              <a:gd name="T3" fmla="*/ 20 h 41"/>
              <a:gd name="T4" fmla="*/ 20 w 42"/>
              <a:gd name="T5" fmla="*/ 40 h 41"/>
              <a:gd name="T6" fmla="*/ 0 w 42"/>
              <a:gd name="T7" fmla="*/ 20 h 41"/>
              <a:gd name="T8" fmla="*/ 20 w 42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41"/>
              <a:gd name="T17" fmla="*/ 42 w 42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41">
                <a:moveTo>
                  <a:pt x="20" y="0"/>
                </a:moveTo>
                <a:lnTo>
                  <a:pt x="41" y="20"/>
                </a:lnTo>
                <a:lnTo>
                  <a:pt x="20" y="40"/>
                </a:lnTo>
                <a:lnTo>
                  <a:pt x="0" y="20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88" name="Freeform 254"/>
          <p:cNvSpPr>
            <a:spLocks/>
          </p:cNvSpPr>
          <p:nvPr/>
        </p:nvSpPr>
        <p:spPr bwMode="auto">
          <a:xfrm>
            <a:off x="7867650" y="5802313"/>
            <a:ext cx="65088" cy="65087"/>
          </a:xfrm>
          <a:custGeom>
            <a:avLst/>
            <a:gdLst>
              <a:gd name="T0" fmla="*/ 20 w 41"/>
              <a:gd name="T1" fmla="*/ 0 h 41"/>
              <a:gd name="T2" fmla="*/ 40 w 41"/>
              <a:gd name="T3" fmla="*/ 20 h 41"/>
              <a:gd name="T4" fmla="*/ 20 w 41"/>
              <a:gd name="T5" fmla="*/ 40 h 41"/>
              <a:gd name="T6" fmla="*/ 0 w 41"/>
              <a:gd name="T7" fmla="*/ 20 h 41"/>
              <a:gd name="T8" fmla="*/ 20 w 41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41"/>
              <a:gd name="T17" fmla="*/ 41 w 41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41">
                <a:moveTo>
                  <a:pt x="20" y="0"/>
                </a:moveTo>
                <a:lnTo>
                  <a:pt x="40" y="20"/>
                </a:lnTo>
                <a:lnTo>
                  <a:pt x="20" y="40"/>
                </a:lnTo>
                <a:lnTo>
                  <a:pt x="0" y="20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89" name="Freeform 255"/>
          <p:cNvSpPr>
            <a:spLocks/>
          </p:cNvSpPr>
          <p:nvPr/>
        </p:nvSpPr>
        <p:spPr bwMode="auto">
          <a:xfrm>
            <a:off x="5456238" y="5802313"/>
            <a:ext cx="65087" cy="65087"/>
          </a:xfrm>
          <a:custGeom>
            <a:avLst/>
            <a:gdLst>
              <a:gd name="T0" fmla="*/ 20 w 41"/>
              <a:gd name="T1" fmla="*/ 0 h 41"/>
              <a:gd name="T2" fmla="*/ 40 w 41"/>
              <a:gd name="T3" fmla="*/ 40 h 41"/>
              <a:gd name="T4" fmla="*/ 0 w 41"/>
              <a:gd name="T5" fmla="*/ 40 h 41"/>
              <a:gd name="T6" fmla="*/ 20 w 41"/>
              <a:gd name="T7" fmla="*/ 0 h 41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41"/>
              <a:gd name="T14" fmla="*/ 41 w 41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41">
                <a:moveTo>
                  <a:pt x="20" y="0"/>
                </a:moveTo>
                <a:lnTo>
                  <a:pt x="40" y="40"/>
                </a:lnTo>
                <a:lnTo>
                  <a:pt x="0" y="40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90" name="Freeform 256"/>
          <p:cNvSpPr>
            <a:spLocks/>
          </p:cNvSpPr>
          <p:nvPr/>
        </p:nvSpPr>
        <p:spPr bwMode="auto">
          <a:xfrm>
            <a:off x="5607050" y="5768975"/>
            <a:ext cx="65088" cy="65088"/>
          </a:xfrm>
          <a:custGeom>
            <a:avLst/>
            <a:gdLst>
              <a:gd name="T0" fmla="*/ 20 w 41"/>
              <a:gd name="T1" fmla="*/ 0 h 41"/>
              <a:gd name="T2" fmla="*/ 40 w 41"/>
              <a:gd name="T3" fmla="*/ 40 h 41"/>
              <a:gd name="T4" fmla="*/ 0 w 41"/>
              <a:gd name="T5" fmla="*/ 40 h 41"/>
              <a:gd name="T6" fmla="*/ 20 w 41"/>
              <a:gd name="T7" fmla="*/ 0 h 41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41"/>
              <a:gd name="T14" fmla="*/ 41 w 41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41">
                <a:moveTo>
                  <a:pt x="20" y="0"/>
                </a:moveTo>
                <a:lnTo>
                  <a:pt x="40" y="40"/>
                </a:lnTo>
                <a:lnTo>
                  <a:pt x="0" y="40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91" name="Freeform 257"/>
          <p:cNvSpPr>
            <a:spLocks/>
          </p:cNvSpPr>
          <p:nvPr/>
        </p:nvSpPr>
        <p:spPr bwMode="auto">
          <a:xfrm>
            <a:off x="5757863" y="5702300"/>
            <a:ext cx="65087" cy="66675"/>
          </a:xfrm>
          <a:custGeom>
            <a:avLst/>
            <a:gdLst>
              <a:gd name="T0" fmla="*/ 20 w 41"/>
              <a:gd name="T1" fmla="*/ 0 h 42"/>
              <a:gd name="T2" fmla="*/ 40 w 41"/>
              <a:gd name="T3" fmla="*/ 41 h 42"/>
              <a:gd name="T4" fmla="*/ 0 w 41"/>
              <a:gd name="T5" fmla="*/ 41 h 42"/>
              <a:gd name="T6" fmla="*/ 20 w 41"/>
              <a:gd name="T7" fmla="*/ 0 h 42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42"/>
              <a:gd name="T14" fmla="*/ 41 w 41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42">
                <a:moveTo>
                  <a:pt x="20" y="0"/>
                </a:moveTo>
                <a:lnTo>
                  <a:pt x="40" y="41"/>
                </a:lnTo>
                <a:lnTo>
                  <a:pt x="0" y="41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92" name="Freeform 258"/>
          <p:cNvSpPr>
            <a:spLocks/>
          </p:cNvSpPr>
          <p:nvPr/>
        </p:nvSpPr>
        <p:spPr bwMode="auto">
          <a:xfrm>
            <a:off x="5907088" y="5668963"/>
            <a:ext cx="66675" cy="66675"/>
          </a:xfrm>
          <a:custGeom>
            <a:avLst/>
            <a:gdLst>
              <a:gd name="T0" fmla="*/ 21 w 42"/>
              <a:gd name="T1" fmla="*/ 0 h 42"/>
              <a:gd name="T2" fmla="*/ 41 w 42"/>
              <a:gd name="T3" fmla="*/ 41 h 42"/>
              <a:gd name="T4" fmla="*/ 0 w 42"/>
              <a:gd name="T5" fmla="*/ 41 h 42"/>
              <a:gd name="T6" fmla="*/ 21 w 42"/>
              <a:gd name="T7" fmla="*/ 0 h 42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42"/>
              <a:gd name="T14" fmla="*/ 42 w 42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42">
                <a:moveTo>
                  <a:pt x="21" y="0"/>
                </a:moveTo>
                <a:lnTo>
                  <a:pt x="41" y="41"/>
                </a:lnTo>
                <a:lnTo>
                  <a:pt x="0" y="41"/>
                </a:lnTo>
                <a:lnTo>
                  <a:pt x="21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93" name="Freeform 259"/>
          <p:cNvSpPr>
            <a:spLocks/>
          </p:cNvSpPr>
          <p:nvPr/>
        </p:nvSpPr>
        <p:spPr bwMode="auto">
          <a:xfrm>
            <a:off x="6057900" y="5653088"/>
            <a:ext cx="65088" cy="65087"/>
          </a:xfrm>
          <a:custGeom>
            <a:avLst/>
            <a:gdLst>
              <a:gd name="T0" fmla="*/ 20 w 41"/>
              <a:gd name="T1" fmla="*/ 0 h 41"/>
              <a:gd name="T2" fmla="*/ 40 w 41"/>
              <a:gd name="T3" fmla="*/ 40 h 41"/>
              <a:gd name="T4" fmla="*/ 0 w 41"/>
              <a:gd name="T5" fmla="*/ 40 h 41"/>
              <a:gd name="T6" fmla="*/ 20 w 41"/>
              <a:gd name="T7" fmla="*/ 0 h 41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41"/>
              <a:gd name="T14" fmla="*/ 41 w 41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41">
                <a:moveTo>
                  <a:pt x="20" y="0"/>
                </a:moveTo>
                <a:lnTo>
                  <a:pt x="40" y="40"/>
                </a:lnTo>
                <a:lnTo>
                  <a:pt x="0" y="40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94" name="Freeform 260"/>
          <p:cNvSpPr>
            <a:spLocks/>
          </p:cNvSpPr>
          <p:nvPr/>
        </p:nvSpPr>
        <p:spPr bwMode="auto">
          <a:xfrm>
            <a:off x="6210300" y="5453063"/>
            <a:ext cx="65088" cy="66675"/>
          </a:xfrm>
          <a:custGeom>
            <a:avLst/>
            <a:gdLst>
              <a:gd name="T0" fmla="*/ 20 w 41"/>
              <a:gd name="T1" fmla="*/ 0 h 42"/>
              <a:gd name="T2" fmla="*/ 40 w 41"/>
              <a:gd name="T3" fmla="*/ 41 h 42"/>
              <a:gd name="T4" fmla="*/ 0 w 41"/>
              <a:gd name="T5" fmla="*/ 41 h 42"/>
              <a:gd name="T6" fmla="*/ 20 w 41"/>
              <a:gd name="T7" fmla="*/ 0 h 42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42"/>
              <a:gd name="T14" fmla="*/ 41 w 41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42">
                <a:moveTo>
                  <a:pt x="20" y="0"/>
                </a:moveTo>
                <a:lnTo>
                  <a:pt x="40" y="41"/>
                </a:lnTo>
                <a:lnTo>
                  <a:pt x="0" y="41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95" name="Freeform 261"/>
          <p:cNvSpPr>
            <a:spLocks/>
          </p:cNvSpPr>
          <p:nvPr/>
        </p:nvSpPr>
        <p:spPr bwMode="auto">
          <a:xfrm>
            <a:off x="6361113" y="5257800"/>
            <a:ext cx="65087" cy="65088"/>
          </a:xfrm>
          <a:custGeom>
            <a:avLst/>
            <a:gdLst>
              <a:gd name="T0" fmla="*/ 20 w 41"/>
              <a:gd name="T1" fmla="*/ 0 h 41"/>
              <a:gd name="T2" fmla="*/ 40 w 41"/>
              <a:gd name="T3" fmla="*/ 40 h 41"/>
              <a:gd name="T4" fmla="*/ 0 w 41"/>
              <a:gd name="T5" fmla="*/ 40 h 41"/>
              <a:gd name="T6" fmla="*/ 20 w 41"/>
              <a:gd name="T7" fmla="*/ 0 h 41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41"/>
              <a:gd name="T14" fmla="*/ 41 w 41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41">
                <a:moveTo>
                  <a:pt x="20" y="0"/>
                </a:moveTo>
                <a:lnTo>
                  <a:pt x="40" y="40"/>
                </a:lnTo>
                <a:lnTo>
                  <a:pt x="0" y="40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96" name="Freeform 262"/>
          <p:cNvSpPr>
            <a:spLocks/>
          </p:cNvSpPr>
          <p:nvPr/>
        </p:nvSpPr>
        <p:spPr bwMode="auto">
          <a:xfrm>
            <a:off x="6511925" y="5124450"/>
            <a:ext cx="65088" cy="65088"/>
          </a:xfrm>
          <a:custGeom>
            <a:avLst/>
            <a:gdLst>
              <a:gd name="T0" fmla="*/ 20 w 41"/>
              <a:gd name="T1" fmla="*/ 0 h 41"/>
              <a:gd name="T2" fmla="*/ 40 w 41"/>
              <a:gd name="T3" fmla="*/ 40 h 41"/>
              <a:gd name="T4" fmla="*/ 0 w 41"/>
              <a:gd name="T5" fmla="*/ 40 h 41"/>
              <a:gd name="T6" fmla="*/ 20 w 41"/>
              <a:gd name="T7" fmla="*/ 0 h 41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41"/>
              <a:gd name="T14" fmla="*/ 41 w 41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41">
                <a:moveTo>
                  <a:pt x="20" y="0"/>
                </a:moveTo>
                <a:lnTo>
                  <a:pt x="40" y="40"/>
                </a:lnTo>
                <a:lnTo>
                  <a:pt x="0" y="40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97" name="Freeform 263"/>
          <p:cNvSpPr>
            <a:spLocks/>
          </p:cNvSpPr>
          <p:nvPr/>
        </p:nvSpPr>
        <p:spPr bwMode="auto">
          <a:xfrm>
            <a:off x="6662738" y="5075238"/>
            <a:ext cx="65087" cy="65087"/>
          </a:xfrm>
          <a:custGeom>
            <a:avLst/>
            <a:gdLst>
              <a:gd name="T0" fmla="*/ 20 w 41"/>
              <a:gd name="T1" fmla="*/ 0 h 41"/>
              <a:gd name="T2" fmla="*/ 40 w 41"/>
              <a:gd name="T3" fmla="*/ 40 h 41"/>
              <a:gd name="T4" fmla="*/ 0 w 41"/>
              <a:gd name="T5" fmla="*/ 40 h 41"/>
              <a:gd name="T6" fmla="*/ 20 w 41"/>
              <a:gd name="T7" fmla="*/ 0 h 41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41"/>
              <a:gd name="T14" fmla="*/ 41 w 41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41">
                <a:moveTo>
                  <a:pt x="20" y="0"/>
                </a:moveTo>
                <a:lnTo>
                  <a:pt x="40" y="40"/>
                </a:lnTo>
                <a:lnTo>
                  <a:pt x="0" y="40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98" name="Freeform 264"/>
          <p:cNvSpPr>
            <a:spLocks/>
          </p:cNvSpPr>
          <p:nvPr/>
        </p:nvSpPr>
        <p:spPr bwMode="auto">
          <a:xfrm>
            <a:off x="6811963" y="5124450"/>
            <a:ext cx="66675" cy="65088"/>
          </a:xfrm>
          <a:custGeom>
            <a:avLst/>
            <a:gdLst>
              <a:gd name="T0" fmla="*/ 20 w 42"/>
              <a:gd name="T1" fmla="*/ 0 h 41"/>
              <a:gd name="T2" fmla="*/ 41 w 42"/>
              <a:gd name="T3" fmla="*/ 40 h 41"/>
              <a:gd name="T4" fmla="*/ 0 w 42"/>
              <a:gd name="T5" fmla="*/ 40 h 41"/>
              <a:gd name="T6" fmla="*/ 20 w 42"/>
              <a:gd name="T7" fmla="*/ 0 h 41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41"/>
              <a:gd name="T14" fmla="*/ 42 w 42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41">
                <a:moveTo>
                  <a:pt x="20" y="0"/>
                </a:moveTo>
                <a:lnTo>
                  <a:pt x="41" y="40"/>
                </a:lnTo>
                <a:lnTo>
                  <a:pt x="0" y="40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699" name="Freeform 265"/>
          <p:cNvSpPr>
            <a:spLocks/>
          </p:cNvSpPr>
          <p:nvPr/>
        </p:nvSpPr>
        <p:spPr bwMode="auto">
          <a:xfrm>
            <a:off x="6962775" y="5257800"/>
            <a:ext cx="65088" cy="65088"/>
          </a:xfrm>
          <a:custGeom>
            <a:avLst/>
            <a:gdLst>
              <a:gd name="T0" fmla="*/ 20 w 41"/>
              <a:gd name="T1" fmla="*/ 0 h 41"/>
              <a:gd name="T2" fmla="*/ 40 w 41"/>
              <a:gd name="T3" fmla="*/ 40 h 41"/>
              <a:gd name="T4" fmla="*/ 0 w 41"/>
              <a:gd name="T5" fmla="*/ 40 h 41"/>
              <a:gd name="T6" fmla="*/ 20 w 41"/>
              <a:gd name="T7" fmla="*/ 0 h 41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41"/>
              <a:gd name="T14" fmla="*/ 41 w 41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41">
                <a:moveTo>
                  <a:pt x="20" y="0"/>
                </a:moveTo>
                <a:lnTo>
                  <a:pt x="40" y="40"/>
                </a:lnTo>
                <a:lnTo>
                  <a:pt x="0" y="40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00" name="Freeform 266"/>
          <p:cNvSpPr>
            <a:spLocks/>
          </p:cNvSpPr>
          <p:nvPr/>
        </p:nvSpPr>
        <p:spPr bwMode="auto">
          <a:xfrm>
            <a:off x="7113588" y="5453063"/>
            <a:ext cx="65087" cy="66675"/>
          </a:xfrm>
          <a:custGeom>
            <a:avLst/>
            <a:gdLst>
              <a:gd name="T0" fmla="*/ 20 w 41"/>
              <a:gd name="T1" fmla="*/ 0 h 42"/>
              <a:gd name="T2" fmla="*/ 40 w 41"/>
              <a:gd name="T3" fmla="*/ 41 h 42"/>
              <a:gd name="T4" fmla="*/ 0 w 41"/>
              <a:gd name="T5" fmla="*/ 41 h 42"/>
              <a:gd name="T6" fmla="*/ 20 w 41"/>
              <a:gd name="T7" fmla="*/ 0 h 42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42"/>
              <a:gd name="T14" fmla="*/ 41 w 41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42">
                <a:moveTo>
                  <a:pt x="20" y="0"/>
                </a:moveTo>
                <a:lnTo>
                  <a:pt x="40" y="41"/>
                </a:lnTo>
                <a:lnTo>
                  <a:pt x="0" y="41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01" name="Freeform 267"/>
          <p:cNvSpPr>
            <a:spLocks/>
          </p:cNvSpPr>
          <p:nvPr/>
        </p:nvSpPr>
        <p:spPr bwMode="auto">
          <a:xfrm>
            <a:off x="7265988" y="5653088"/>
            <a:ext cx="65087" cy="65087"/>
          </a:xfrm>
          <a:custGeom>
            <a:avLst/>
            <a:gdLst>
              <a:gd name="T0" fmla="*/ 20 w 41"/>
              <a:gd name="T1" fmla="*/ 0 h 41"/>
              <a:gd name="T2" fmla="*/ 40 w 41"/>
              <a:gd name="T3" fmla="*/ 40 h 41"/>
              <a:gd name="T4" fmla="*/ 0 w 41"/>
              <a:gd name="T5" fmla="*/ 40 h 41"/>
              <a:gd name="T6" fmla="*/ 20 w 41"/>
              <a:gd name="T7" fmla="*/ 0 h 41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41"/>
              <a:gd name="T14" fmla="*/ 41 w 41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41">
                <a:moveTo>
                  <a:pt x="20" y="0"/>
                </a:moveTo>
                <a:lnTo>
                  <a:pt x="40" y="40"/>
                </a:lnTo>
                <a:lnTo>
                  <a:pt x="0" y="40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02" name="Freeform 268"/>
          <p:cNvSpPr>
            <a:spLocks/>
          </p:cNvSpPr>
          <p:nvPr/>
        </p:nvSpPr>
        <p:spPr bwMode="auto">
          <a:xfrm>
            <a:off x="7416800" y="5668963"/>
            <a:ext cx="65088" cy="66675"/>
          </a:xfrm>
          <a:custGeom>
            <a:avLst/>
            <a:gdLst>
              <a:gd name="T0" fmla="*/ 20 w 41"/>
              <a:gd name="T1" fmla="*/ 0 h 42"/>
              <a:gd name="T2" fmla="*/ 40 w 41"/>
              <a:gd name="T3" fmla="*/ 41 h 42"/>
              <a:gd name="T4" fmla="*/ 0 w 41"/>
              <a:gd name="T5" fmla="*/ 41 h 42"/>
              <a:gd name="T6" fmla="*/ 20 w 41"/>
              <a:gd name="T7" fmla="*/ 0 h 42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42"/>
              <a:gd name="T14" fmla="*/ 41 w 41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42">
                <a:moveTo>
                  <a:pt x="20" y="0"/>
                </a:moveTo>
                <a:lnTo>
                  <a:pt x="40" y="41"/>
                </a:lnTo>
                <a:lnTo>
                  <a:pt x="0" y="41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03" name="Freeform 269"/>
          <p:cNvSpPr>
            <a:spLocks/>
          </p:cNvSpPr>
          <p:nvPr/>
        </p:nvSpPr>
        <p:spPr bwMode="auto">
          <a:xfrm>
            <a:off x="7567613" y="5702300"/>
            <a:ext cx="65087" cy="66675"/>
          </a:xfrm>
          <a:custGeom>
            <a:avLst/>
            <a:gdLst>
              <a:gd name="T0" fmla="*/ 20 w 41"/>
              <a:gd name="T1" fmla="*/ 0 h 42"/>
              <a:gd name="T2" fmla="*/ 40 w 41"/>
              <a:gd name="T3" fmla="*/ 41 h 42"/>
              <a:gd name="T4" fmla="*/ 0 w 41"/>
              <a:gd name="T5" fmla="*/ 41 h 42"/>
              <a:gd name="T6" fmla="*/ 20 w 41"/>
              <a:gd name="T7" fmla="*/ 0 h 42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42"/>
              <a:gd name="T14" fmla="*/ 41 w 41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42">
                <a:moveTo>
                  <a:pt x="20" y="0"/>
                </a:moveTo>
                <a:lnTo>
                  <a:pt x="40" y="41"/>
                </a:lnTo>
                <a:lnTo>
                  <a:pt x="0" y="41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04" name="Freeform 270"/>
          <p:cNvSpPr>
            <a:spLocks/>
          </p:cNvSpPr>
          <p:nvPr/>
        </p:nvSpPr>
        <p:spPr bwMode="auto">
          <a:xfrm>
            <a:off x="7716838" y="5768975"/>
            <a:ext cx="66675" cy="65088"/>
          </a:xfrm>
          <a:custGeom>
            <a:avLst/>
            <a:gdLst>
              <a:gd name="T0" fmla="*/ 20 w 42"/>
              <a:gd name="T1" fmla="*/ 0 h 41"/>
              <a:gd name="T2" fmla="*/ 41 w 42"/>
              <a:gd name="T3" fmla="*/ 40 h 41"/>
              <a:gd name="T4" fmla="*/ 0 w 42"/>
              <a:gd name="T5" fmla="*/ 40 h 41"/>
              <a:gd name="T6" fmla="*/ 20 w 42"/>
              <a:gd name="T7" fmla="*/ 0 h 41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41"/>
              <a:gd name="T14" fmla="*/ 42 w 42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41">
                <a:moveTo>
                  <a:pt x="20" y="0"/>
                </a:moveTo>
                <a:lnTo>
                  <a:pt x="41" y="40"/>
                </a:lnTo>
                <a:lnTo>
                  <a:pt x="0" y="40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05" name="Freeform 271"/>
          <p:cNvSpPr>
            <a:spLocks/>
          </p:cNvSpPr>
          <p:nvPr/>
        </p:nvSpPr>
        <p:spPr bwMode="auto">
          <a:xfrm>
            <a:off x="7867650" y="5802313"/>
            <a:ext cx="65088" cy="65087"/>
          </a:xfrm>
          <a:custGeom>
            <a:avLst/>
            <a:gdLst>
              <a:gd name="T0" fmla="*/ 20 w 41"/>
              <a:gd name="T1" fmla="*/ 0 h 41"/>
              <a:gd name="T2" fmla="*/ 40 w 41"/>
              <a:gd name="T3" fmla="*/ 40 h 41"/>
              <a:gd name="T4" fmla="*/ 0 w 41"/>
              <a:gd name="T5" fmla="*/ 40 h 41"/>
              <a:gd name="T6" fmla="*/ 20 w 41"/>
              <a:gd name="T7" fmla="*/ 0 h 41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41"/>
              <a:gd name="T14" fmla="*/ 41 w 41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41">
                <a:moveTo>
                  <a:pt x="20" y="0"/>
                </a:moveTo>
                <a:lnTo>
                  <a:pt x="40" y="40"/>
                </a:lnTo>
                <a:lnTo>
                  <a:pt x="0" y="40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06" name="Oval 272"/>
          <p:cNvSpPr>
            <a:spLocks noChangeArrowheads="1"/>
          </p:cNvSpPr>
          <p:nvPr/>
        </p:nvSpPr>
        <p:spPr bwMode="auto">
          <a:xfrm>
            <a:off x="5462588" y="5808663"/>
            <a:ext cx="50800" cy="508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07" name="Oval 273"/>
          <p:cNvSpPr>
            <a:spLocks noChangeArrowheads="1"/>
          </p:cNvSpPr>
          <p:nvPr/>
        </p:nvSpPr>
        <p:spPr bwMode="auto">
          <a:xfrm>
            <a:off x="5613400" y="5775325"/>
            <a:ext cx="50800" cy="508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08" name="Oval 274"/>
          <p:cNvSpPr>
            <a:spLocks noChangeArrowheads="1"/>
          </p:cNvSpPr>
          <p:nvPr/>
        </p:nvSpPr>
        <p:spPr bwMode="auto">
          <a:xfrm>
            <a:off x="5764213" y="5708650"/>
            <a:ext cx="50800" cy="5238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09" name="Oval 275"/>
          <p:cNvSpPr>
            <a:spLocks noChangeArrowheads="1"/>
          </p:cNvSpPr>
          <p:nvPr/>
        </p:nvSpPr>
        <p:spPr bwMode="auto">
          <a:xfrm>
            <a:off x="5913438" y="5675313"/>
            <a:ext cx="52387" cy="523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10" name="Oval 276"/>
          <p:cNvSpPr>
            <a:spLocks noChangeArrowheads="1"/>
          </p:cNvSpPr>
          <p:nvPr/>
        </p:nvSpPr>
        <p:spPr bwMode="auto">
          <a:xfrm>
            <a:off x="6064250" y="5659438"/>
            <a:ext cx="50800" cy="508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11" name="Oval 277"/>
          <p:cNvSpPr>
            <a:spLocks noChangeArrowheads="1"/>
          </p:cNvSpPr>
          <p:nvPr/>
        </p:nvSpPr>
        <p:spPr bwMode="auto">
          <a:xfrm>
            <a:off x="6216650" y="5653088"/>
            <a:ext cx="50800" cy="508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12" name="Oval 278"/>
          <p:cNvSpPr>
            <a:spLocks noChangeArrowheads="1"/>
          </p:cNvSpPr>
          <p:nvPr/>
        </p:nvSpPr>
        <p:spPr bwMode="auto">
          <a:xfrm>
            <a:off x="6367463" y="5649913"/>
            <a:ext cx="50800" cy="508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13" name="Oval 279"/>
          <p:cNvSpPr>
            <a:spLocks noChangeArrowheads="1"/>
          </p:cNvSpPr>
          <p:nvPr/>
        </p:nvSpPr>
        <p:spPr bwMode="auto">
          <a:xfrm>
            <a:off x="6518275" y="5648325"/>
            <a:ext cx="50800" cy="508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14" name="Oval 280"/>
          <p:cNvSpPr>
            <a:spLocks noChangeArrowheads="1"/>
          </p:cNvSpPr>
          <p:nvPr/>
        </p:nvSpPr>
        <p:spPr bwMode="auto">
          <a:xfrm>
            <a:off x="6669088" y="5648325"/>
            <a:ext cx="50800" cy="508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15" name="Oval 281"/>
          <p:cNvSpPr>
            <a:spLocks noChangeArrowheads="1"/>
          </p:cNvSpPr>
          <p:nvPr/>
        </p:nvSpPr>
        <p:spPr bwMode="auto">
          <a:xfrm>
            <a:off x="6818313" y="5183188"/>
            <a:ext cx="52387" cy="508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16" name="Oval 282"/>
          <p:cNvSpPr>
            <a:spLocks noChangeArrowheads="1"/>
          </p:cNvSpPr>
          <p:nvPr/>
        </p:nvSpPr>
        <p:spPr bwMode="auto">
          <a:xfrm>
            <a:off x="6969125" y="4786313"/>
            <a:ext cx="50800" cy="523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17" name="Oval 283"/>
          <p:cNvSpPr>
            <a:spLocks noChangeArrowheads="1"/>
          </p:cNvSpPr>
          <p:nvPr/>
        </p:nvSpPr>
        <p:spPr bwMode="auto">
          <a:xfrm>
            <a:off x="7119938" y="4533900"/>
            <a:ext cx="50800" cy="5238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18" name="Oval 284"/>
          <p:cNvSpPr>
            <a:spLocks noChangeArrowheads="1"/>
          </p:cNvSpPr>
          <p:nvPr/>
        </p:nvSpPr>
        <p:spPr bwMode="auto">
          <a:xfrm>
            <a:off x="7272338" y="4506913"/>
            <a:ext cx="50800" cy="508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19" name="Oval 285"/>
          <p:cNvSpPr>
            <a:spLocks noChangeArrowheads="1"/>
          </p:cNvSpPr>
          <p:nvPr/>
        </p:nvSpPr>
        <p:spPr bwMode="auto">
          <a:xfrm>
            <a:off x="7423150" y="4735513"/>
            <a:ext cx="50800" cy="508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20" name="Oval 286"/>
          <p:cNvSpPr>
            <a:spLocks noChangeArrowheads="1"/>
          </p:cNvSpPr>
          <p:nvPr/>
        </p:nvSpPr>
        <p:spPr bwMode="auto">
          <a:xfrm>
            <a:off x="7573963" y="5267325"/>
            <a:ext cx="50800" cy="508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21" name="Oval 287"/>
          <p:cNvSpPr>
            <a:spLocks noChangeArrowheads="1"/>
          </p:cNvSpPr>
          <p:nvPr/>
        </p:nvSpPr>
        <p:spPr bwMode="auto">
          <a:xfrm>
            <a:off x="7723188" y="5768975"/>
            <a:ext cx="52387" cy="508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22" name="Oval 288"/>
          <p:cNvSpPr>
            <a:spLocks noChangeArrowheads="1"/>
          </p:cNvSpPr>
          <p:nvPr/>
        </p:nvSpPr>
        <p:spPr bwMode="auto">
          <a:xfrm>
            <a:off x="7874000" y="5808663"/>
            <a:ext cx="50800" cy="508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23" name="Rectangle 289"/>
          <p:cNvSpPr>
            <a:spLocks noChangeArrowheads="1"/>
          </p:cNvSpPr>
          <p:nvPr/>
        </p:nvSpPr>
        <p:spPr bwMode="auto">
          <a:xfrm>
            <a:off x="5886450" y="3228975"/>
            <a:ext cx="1670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June 21, Global Radiation </a:t>
            </a:r>
          </a:p>
        </p:txBody>
      </p:sp>
      <p:sp>
        <p:nvSpPr>
          <p:cNvPr id="19724" name="Rectangle 290"/>
          <p:cNvSpPr>
            <a:spLocks noChangeArrowheads="1"/>
          </p:cNvSpPr>
          <p:nvPr/>
        </p:nvSpPr>
        <p:spPr bwMode="auto">
          <a:xfrm>
            <a:off x="5224463" y="5708650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9725" name="Rectangle 291"/>
          <p:cNvSpPr>
            <a:spLocks noChangeArrowheads="1"/>
          </p:cNvSpPr>
          <p:nvPr/>
        </p:nvSpPr>
        <p:spPr bwMode="auto">
          <a:xfrm>
            <a:off x="5105400" y="545306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19726" name="Rectangle 292"/>
          <p:cNvSpPr>
            <a:spLocks noChangeArrowheads="1"/>
          </p:cNvSpPr>
          <p:nvPr/>
        </p:nvSpPr>
        <p:spPr bwMode="auto">
          <a:xfrm>
            <a:off x="5105400" y="5195888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200</a:t>
            </a:r>
          </a:p>
        </p:txBody>
      </p:sp>
      <p:sp>
        <p:nvSpPr>
          <p:cNvPr id="19727" name="Rectangle 293"/>
          <p:cNvSpPr>
            <a:spLocks noChangeArrowheads="1"/>
          </p:cNvSpPr>
          <p:nvPr/>
        </p:nvSpPr>
        <p:spPr bwMode="auto">
          <a:xfrm>
            <a:off x="5105400" y="4941888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300</a:t>
            </a:r>
          </a:p>
        </p:txBody>
      </p:sp>
      <p:sp>
        <p:nvSpPr>
          <p:cNvPr id="19728" name="Rectangle 294"/>
          <p:cNvSpPr>
            <a:spLocks noChangeArrowheads="1"/>
          </p:cNvSpPr>
          <p:nvPr/>
        </p:nvSpPr>
        <p:spPr bwMode="auto">
          <a:xfrm>
            <a:off x="5105400" y="468471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400</a:t>
            </a:r>
          </a:p>
        </p:txBody>
      </p:sp>
      <p:sp>
        <p:nvSpPr>
          <p:cNvPr id="19729" name="Rectangle 295"/>
          <p:cNvSpPr>
            <a:spLocks noChangeArrowheads="1"/>
          </p:cNvSpPr>
          <p:nvPr/>
        </p:nvSpPr>
        <p:spPr bwMode="auto">
          <a:xfrm>
            <a:off x="5105400" y="4429125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500</a:t>
            </a:r>
          </a:p>
        </p:txBody>
      </p:sp>
      <p:sp>
        <p:nvSpPr>
          <p:cNvPr id="19730" name="Rectangle 296"/>
          <p:cNvSpPr>
            <a:spLocks noChangeArrowheads="1"/>
          </p:cNvSpPr>
          <p:nvPr/>
        </p:nvSpPr>
        <p:spPr bwMode="auto">
          <a:xfrm>
            <a:off x="5105400" y="4171950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600</a:t>
            </a:r>
          </a:p>
        </p:txBody>
      </p:sp>
      <p:sp>
        <p:nvSpPr>
          <p:cNvPr id="19731" name="Rectangle 297"/>
          <p:cNvSpPr>
            <a:spLocks noChangeArrowheads="1"/>
          </p:cNvSpPr>
          <p:nvPr/>
        </p:nvSpPr>
        <p:spPr bwMode="auto">
          <a:xfrm>
            <a:off x="5105400" y="391636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700</a:t>
            </a:r>
          </a:p>
        </p:txBody>
      </p:sp>
      <p:sp>
        <p:nvSpPr>
          <p:cNvPr id="19732" name="Rectangle 298"/>
          <p:cNvSpPr>
            <a:spLocks noChangeArrowheads="1"/>
          </p:cNvSpPr>
          <p:nvPr/>
        </p:nvSpPr>
        <p:spPr bwMode="auto">
          <a:xfrm>
            <a:off x="5105400" y="3659188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800</a:t>
            </a:r>
          </a:p>
        </p:txBody>
      </p:sp>
      <p:sp>
        <p:nvSpPr>
          <p:cNvPr id="19733" name="Rectangle 299"/>
          <p:cNvSpPr>
            <a:spLocks noChangeArrowheads="1"/>
          </p:cNvSpPr>
          <p:nvPr/>
        </p:nvSpPr>
        <p:spPr bwMode="auto">
          <a:xfrm>
            <a:off x="5105400" y="3405188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900</a:t>
            </a:r>
          </a:p>
        </p:txBody>
      </p:sp>
      <p:sp>
        <p:nvSpPr>
          <p:cNvPr id="19734" name="Rectangle 300"/>
          <p:cNvSpPr>
            <a:spLocks noChangeArrowheads="1"/>
          </p:cNvSpPr>
          <p:nvPr/>
        </p:nvSpPr>
        <p:spPr bwMode="auto">
          <a:xfrm>
            <a:off x="5284788" y="5865813"/>
            <a:ext cx="428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4:00</a:t>
            </a:r>
          </a:p>
        </p:txBody>
      </p:sp>
      <p:sp>
        <p:nvSpPr>
          <p:cNvPr id="19735" name="Rectangle 302"/>
          <p:cNvSpPr>
            <a:spLocks noChangeArrowheads="1"/>
          </p:cNvSpPr>
          <p:nvPr/>
        </p:nvSpPr>
        <p:spPr bwMode="auto">
          <a:xfrm>
            <a:off x="5886450" y="5865813"/>
            <a:ext cx="428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8:00</a:t>
            </a:r>
          </a:p>
        </p:txBody>
      </p:sp>
      <p:sp>
        <p:nvSpPr>
          <p:cNvPr id="19736" name="Rectangle 304"/>
          <p:cNvSpPr>
            <a:spLocks noChangeArrowheads="1"/>
          </p:cNvSpPr>
          <p:nvPr/>
        </p:nvSpPr>
        <p:spPr bwMode="auto">
          <a:xfrm>
            <a:off x="6462713" y="5865813"/>
            <a:ext cx="498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12:00</a:t>
            </a:r>
          </a:p>
        </p:txBody>
      </p:sp>
      <p:sp>
        <p:nvSpPr>
          <p:cNvPr id="19737" name="Rectangle 306"/>
          <p:cNvSpPr>
            <a:spLocks noChangeArrowheads="1"/>
          </p:cNvSpPr>
          <p:nvPr/>
        </p:nvSpPr>
        <p:spPr bwMode="auto">
          <a:xfrm>
            <a:off x="7064375" y="5865813"/>
            <a:ext cx="498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16:00</a:t>
            </a:r>
          </a:p>
        </p:txBody>
      </p:sp>
      <p:sp>
        <p:nvSpPr>
          <p:cNvPr id="19738" name="Rectangle 308"/>
          <p:cNvSpPr>
            <a:spLocks noChangeArrowheads="1"/>
          </p:cNvSpPr>
          <p:nvPr/>
        </p:nvSpPr>
        <p:spPr bwMode="auto">
          <a:xfrm>
            <a:off x="7669213" y="5865813"/>
            <a:ext cx="498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20:00</a:t>
            </a:r>
          </a:p>
        </p:txBody>
      </p:sp>
      <p:sp>
        <p:nvSpPr>
          <p:cNvPr id="19739" name="Rectangle 309"/>
          <p:cNvSpPr>
            <a:spLocks noChangeArrowheads="1"/>
          </p:cNvSpPr>
          <p:nvPr/>
        </p:nvSpPr>
        <p:spPr bwMode="auto">
          <a:xfrm>
            <a:off x="6234113" y="6067425"/>
            <a:ext cx="895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Time Of Day</a:t>
            </a:r>
          </a:p>
        </p:txBody>
      </p:sp>
      <p:sp>
        <p:nvSpPr>
          <p:cNvPr id="19740" name="Rectangle 310"/>
          <p:cNvSpPr>
            <a:spLocks noChangeArrowheads="1"/>
          </p:cNvSpPr>
          <p:nvPr/>
        </p:nvSpPr>
        <p:spPr bwMode="auto">
          <a:xfrm rot="-5400000">
            <a:off x="4229894" y="4658519"/>
            <a:ext cx="1509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Solar Radiation (W</a:t>
            </a:r>
            <a:r>
              <a:rPr lang="en-US" sz="100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sz="1000">
                <a:solidFill>
                  <a:srgbClr val="000000"/>
                </a:solidFill>
              </a:rPr>
              <a:t>m</a:t>
            </a:r>
            <a:r>
              <a:rPr lang="en-US" sz="1000" baseline="30000">
                <a:solidFill>
                  <a:srgbClr val="000000"/>
                </a:solidFill>
              </a:rPr>
              <a:t>-2</a:t>
            </a:r>
            <a:r>
              <a:rPr lang="en-US" sz="1000">
                <a:solidFill>
                  <a:srgbClr val="000000"/>
                </a:solidFill>
              </a:rPr>
              <a:t>)</a:t>
            </a:r>
          </a:p>
        </p:txBody>
      </p:sp>
      <p:grpSp>
        <p:nvGrpSpPr>
          <p:cNvPr id="19741" name="Group 560"/>
          <p:cNvGrpSpPr>
            <a:grpSpLocks/>
          </p:cNvGrpSpPr>
          <p:nvPr/>
        </p:nvGrpSpPr>
        <p:grpSpPr bwMode="auto">
          <a:xfrm>
            <a:off x="2951163" y="6350000"/>
            <a:ext cx="3973512" cy="214313"/>
            <a:chOff x="1825" y="4232"/>
            <a:chExt cx="2503" cy="135"/>
          </a:xfrm>
        </p:grpSpPr>
        <p:sp>
          <p:nvSpPr>
            <p:cNvPr id="19976" name="Rectangle 311"/>
            <p:cNvSpPr>
              <a:spLocks noChangeArrowheads="1"/>
            </p:cNvSpPr>
            <p:nvPr/>
          </p:nvSpPr>
          <p:spPr bwMode="auto">
            <a:xfrm>
              <a:off x="1825" y="4258"/>
              <a:ext cx="2465" cy="9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7" name="Line 312"/>
            <p:cNvSpPr>
              <a:spLocks noChangeShapeType="1"/>
            </p:cNvSpPr>
            <p:nvPr/>
          </p:nvSpPr>
          <p:spPr bwMode="auto">
            <a:xfrm>
              <a:off x="1847" y="4306"/>
              <a:ext cx="1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78" name="Rectangle 313"/>
            <p:cNvSpPr>
              <a:spLocks noChangeArrowheads="1"/>
            </p:cNvSpPr>
            <p:nvPr/>
          </p:nvSpPr>
          <p:spPr bwMode="auto">
            <a:xfrm>
              <a:off x="1955" y="4232"/>
              <a:ext cx="40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Horizontal</a:t>
              </a:r>
            </a:p>
          </p:txBody>
        </p:sp>
        <p:sp>
          <p:nvSpPr>
            <p:cNvPr id="19979" name="Line 314"/>
            <p:cNvSpPr>
              <a:spLocks noChangeShapeType="1"/>
            </p:cNvSpPr>
            <p:nvPr/>
          </p:nvSpPr>
          <p:spPr bwMode="auto">
            <a:xfrm>
              <a:off x="2346" y="4306"/>
              <a:ext cx="1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80" name="Rectangle 315"/>
            <p:cNvSpPr>
              <a:spLocks noChangeArrowheads="1"/>
            </p:cNvSpPr>
            <p:nvPr/>
          </p:nvSpPr>
          <p:spPr bwMode="auto">
            <a:xfrm>
              <a:off x="2409" y="4290"/>
              <a:ext cx="32" cy="32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81" name="Rectangle 316"/>
            <p:cNvSpPr>
              <a:spLocks noChangeArrowheads="1"/>
            </p:cNvSpPr>
            <p:nvPr/>
          </p:nvSpPr>
          <p:spPr bwMode="auto">
            <a:xfrm>
              <a:off x="2454" y="4232"/>
              <a:ext cx="41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North Wall</a:t>
              </a:r>
            </a:p>
          </p:txBody>
        </p:sp>
        <p:sp>
          <p:nvSpPr>
            <p:cNvPr id="19982" name="Line 317"/>
            <p:cNvSpPr>
              <a:spLocks noChangeShapeType="1"/>
            </p:cNvSpPr>
            <p:nvPr/>
          </p:nvSpPr>
          <p:spPr bwMode="auto">
            <a:xfrm>
              <a:off x="2841" y="4306"/>
              <a:ext cx="1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83" name="Freeform 318"/>
            <p:cNvSpPr>
              <a:spLocks/>
            </p:cNvSpPr>
            <p:nvPr/>
          </p:nvSpPr>
          <p:spPr bwMode="auto">
            <a:xfrm>
              <a:off x="2900" y="4286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0 w 41"/>
                <a:gd name="T3" fmla="*/ 20 h 41"/>
                <a:gd name="T4" fmla="*/ 20 w 41"/>
                <a:gd name="T5" fmla="*/ 40 h 41"/>
                <a:gd name="T6" fmla="*/ 0 w 41"/>
                <a:gd name="T7" fmla="*/ 20 h 41"/>
                <a:gd name="T8" fmla="*/ 20 w 41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84" name="Rectangle 319"/>
            <p:cNvSpPr>
              <a:spLocks noChangeArrowheads="1"/>
            </p:cNvSpPr>
            <p:nvPr/>
          </p:nvSpPr>
          <p:spPr bwMode="auto">
            <a:xfrm>
              <a:off x="2949" y="4232"/>
              <a:ext cx="38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East Wall</a:t>
              </a:r>
            </a:p>
          </p:txBody>
        </p:sp>
        <p:sp>
          <p:nvSpPr>
            <p:cNvPr id="19985" name="Line 320"/>
            <p:cNvSpPr>
              <a:spLocks noChangeShapeType="1"/>
            </p:cNvSpPr>
            <p:nvPr/>
          </p:nvSpPr>
          <p:spPr bwMode="auto">
            <a:xfrm>
              <a:off x="3309" y="4306"/>
              <a:ext cx="1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86" name="Freeform 321"/>
            <p:cNvSpPr>
              <a:spLocks/>
            </p:cNvSpPr>
            <p:nvPr/>
          </p:nvSpPr>
          <p:spPr bwMode="auto">
            <a:xfrm>
              <a:off x="3369" y="4286"/>
              <a:ext cx="41" cy="41"/>
            </a:xfrm>
            <a:custGeom>
              <a:avLst/>
              <a:gdLst>
                <a:gd name="T0" fmla="*/ 20 w 41"/>
                <a:gd name="T1" fmla="*/ 0 h 41"/>
                <a:gd name="T2" fmla="*/ 40 w 41"/>
                <a:gd name="T3" fmla="*/ 40 h 41"/>
                <a:gd name="T4" fmla="*/ 0 w 41"/>
                <a:gd name="T5" fmla="*/ 40 h 41"/>
                <a:gd name="T6" fmla="*/ 20 w 41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41"/>
                <a:gd name="T14" fmla="*/ 41 w 41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41">
                  <a:moveTo>
                    <a:pt x="20" y="0"/>
                  </a:moveTo>
                  <a:lnTo>
                    <a:pt x="40" y="40"/>
                  </a:lnTo>
                  <a:lnTo>
                    <a:pt x="0" y="40"/>
                  </a:lnTo>
                  <a:lnTo>
                    <a:pt x="2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87" name="Rectangle 322"/>
            <p:cNvSpPr>
              <a:spLocks noChangeArrowheads="1"/>
            </p:cNvSpPr>
            <p:nvPr/>
          </p:nvSpPr>
          <p:spPr bwMode="auto">
            <a:xfrm>
              <a:off x="3418" y="4232"/>
              <a:ext cx="42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South Wall</a:t>
              </a:r>
            </a:p>
          </p:txBody>
        </p:sp>
        <p:sp>
          <p:nvSpPr>
            <p:cNvPr id="19988" name="Line 323"/>
            <p:cNvSpPr>
              <a:spLocks noChangeShapeType="1"/>
            </p:cNvSpPr>
            <p:nvPr/>
          </p:nvSpPr>
          <p:spPr bwMode="auto">
            <a:xfrm>
              <a:off x="3816" y="4306"/>
              <a:ext cx="16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89" name="Oval 324"/>
            <p:cNvSpPr>
              <a:spLocks noChangeArrowheads="1"/>
            </p:cNvSpPr>
            <p:nvPr/>
          </p:nvSpPr>
          <p:spPr bwMode="auto">
            <a:xfrm>
              <a:off x="3879" y="4290"/>
              <a:ext cx="33" cy="3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90" name="Rectangle 325"/>
            <p:cNvSpPr>
              <a:spLocks noChangeArrowheads="1"/>
            </p:cNvSpPr>
            <p:nvPr/>
          </p:nvSpPr>
          <p:spPr bwMode="auto">
            <a:xfrm>
              <a:off x="3924" y="4232"/>
              <a:ext cx="404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</a:rPr>
                <a:t>West Wall</a:t>
              </a:r>
            </a:p>
          </p:txBody>
        </p:sp>
      </p:grpSp>
      <p:sp>
        <p:nvSpPr>
          <p:cNvPr id="19742" name="Freeform 326"/>
          <p:cNvSpPr>
            <a:spLocks/>
          </p:cNvSpPr>
          <p:nvPr/>
        </p:nvSpPr>
        <p:spPr bwMode="auto">
          <a:xfrm>
            <a:off x="2300288" y="336550"/>
            <a:ext cx="2417762" cy="2384425"/>
          </a:xfrm>
          <a:custGeom>
            <a:avLst/>
            <a:gdLst>
              <a:gd name="T0" fmla="*/ 0 w 1523"/>
              <a:gd name="T1" fmla="*/ 0 h 1502"/>
              <a:gd name="T2" fmla="*/ 1522 w 1523"/>
              <a:gd name="T3" fmla="*/ 0 h 1502"/>
              <a:gd name="T4" fmla="*/ 1522 w 1523"/>
              <a:gd name="T5" fmla="*/ 1501 h 1502"/>
              <a:gd name="T6" fmla="*/ 0 w 1523"/>
              <a:gd name="T7" fmla="*/ 1501 h 1502"/>
              <a:gd name="T8" fmla="*/ 0 w 1523"/>
              <a:gd name="T9" fmla="*/ 0 h 15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3"/>
              <a:gd name="T16" fmla="*/ 0 h 1502"/>
              <a:gd name="T17" fmla="*/ 1523 w 1523"/>
              <a:gd name="T18" fmla="*/ 1502 h 15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3" h="1502">
                <a:moveTo>
                  <a:pt x="0" y="0"/>
                </a:moveTo>
                <a:lnTo>
                  <a:pt x="1522" y="0"/>
                </a:lnTo>
                <a:lnTo>
                  <a:pt x="1522" y="1501"/>
                </a:lnTo>
                <a:lnTo>
                  <a:pt x="0" y="1501"/>
                </a:lnTo>
                <a:lnTo>
                  <a:pt x="0" y="0"/>
                </a:lnTo>
              </a:path>
            </a:pathLst>
          </a:custGeom>
          <a:noFill/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43" name="Line 327"/>
          <p:cNvSpPr>
            <a:spLocks noChangeShapeType="1"/>
          </p:cNvSpPr>
          <p:nvPr/>
        </p:nvSpPr>
        <p:spPr bwMode="auto">
          <a:xfrm>
            <a:off x="2300288" y="2481263"/>
            <a:ext cx="2416175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44" name="Line 328"/>
          <p:cNvSpPr>
            <a:spLocks noChangeShapeType="1"/>
          </p:cNvSpPr>
          <p:nvPr/>
        </p:nvSpPr>
        <p:spPr bwMode="auto">
          <a:xfrm>
            <a:off x="2300288" y="2244725"/>
            <a:ext cx="2416175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45" name="Line 329"/>
          <p:cNvSpPr>
            <a:spLocks noChangeShapeType="1"/>
          </p:cNvSpPr>
          <p:nvPr/>
        </p:nvSpPr>
        <p:spPr bwMode="auto">
          <a:xfrm>
            <a:off x="2300288" y="2003425"/>
            <a:ext cx="2416175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46" name="Line 330"/>
          <p:cNvSpPr>
            <a:spLocks noChangeShapeType="1"/>
          </p:cNvSpPr>
          <p:nvPr/>
        </p:nvSpPr>
        <p:spPr bwMode="auto">
          <a:xfrm>
            <a:off x="2300288" y="1766888"/>
            <a:ext cx="2416175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47" name="Line 331"/>
          <p:cNvSpPr>
            <a:spLocks noChangeShapeType="1"/>
          </p:cNvSpPr>
          <p:nvPr/>
        </p:nvSpPr>
        <p:spPr bwMode="auto">
          <a:xfrm>
            <a:off x="2300288" y="1528763"/>
            <a:ext cx="2416175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48" name="Line 332"/>
          <p:cNvSpPr>
            <a:spLocks noChangeShapeType="1"/>
          </p:cNvSpPr>
          <p:nvPr/>
        </p:nvSpPr>
        <p:spPr bwMode="auto">
          <a:xfrm>
            <a:off x="2300288" y="1289050"/>
            <a:ext cx="2416175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49" name="Line 333"/>
          <p:cNvSpPr>
            <a:spLocks noChangeShapeType="1"/>
          </p:cNvSpPr>
          <p:nvPr/>
        </p:nvSpPr>
        <p:spPr bwMode="auto">
          <a:xfrm>
            <a:off x="2300288" y="1050925"/>
            <a:ext cx="2416175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50" name="Line 334"/>
          <p:cNvSpPr>
            <a:spLocks noChangeShapeType="1"/>
          </p:cNvSpPr>
          <p:nvPr/>
        </p:nvSpPr>
        <p:spPr bwMode="auto">
          <a:xfrm>
            <a:off x="2300288" y="812800"/>
            <a:ext cx="2416175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51" name="Line 335"/>
          <p:cNvSpPr>
            <a:spLocks noChangeShapeType="1"/>
          </p:cNvSpPr>
          <p:nvPr/>
        </p:nvSpPr>
        <p:spPr bwMode="auto">
          <a:xfrm>
            <a:off x="2300288" y="574675"/>
            <a:ext cx="2416175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52" name="Line 336"/>
          <p:cNvSpPr>
            <a:spLocks noChangeShapeType="1"/>
          </p:cNvSpPr>
          <p:nvPr/>
        </p:nvSpPr>
        <p:spPr bwMode="auto">
          <a:xfrm>
            <a:off x="2300288" y="336550"/>
            <a:ext cx="24161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53" name="Line 337"/>
          <p:cNvSpPr>
            <a:spLocks noChangeShapeType="1"/>
          </p:cNvSpPr>
          <p:nvPr/>
        </p:nvSpPr>
        <p:spPr bwMode="auto">
          <a:xfrm>
            <a:off x="2784475" y="336550"/>
            <a:ext cx="0" cy="23828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54" name="Line 338"/>
          <p:cNvSpPr>
            <a:spLocks noChangeShapeType="1"/>
          </p:cNvSpPr>
          <p:nvPr/>
        </p:nvSpPr>
        <p:spPr bwMode="auto">
          <a:xfrm>
            <a:off x="3267075" y="336550"/>
            <a:ext cx="0" cy="23828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55" name="Line 339"/>
          <p:cNvSpPr>
            <a:spLocks noChangeShapeType="1"/>
          </p:cNvSpPr>
          <p:nvPr/>
        </p:nvSpPr>
        <p:spPr bwMode="auto">
          <a:xfrm>
            <a:off x="3749675" y="336550"/>
            <a:ext cx="0" cy="23828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56" name="Line 340"/>
          <p:cNvSpPr>
            <a:spLocks noChangeShapeType="1"/>
          </p:cNvSpPr>
          <p:nvPr/>
        </p:nvSpPr>
        <p:spPr bwMode="auto">
          <a:xfrm>
            <a:off x="4232275" y="336550"/>
            <a:ext cx="0" cy="23828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57" name="Line 341"/>
          <p:cNvSpPr>
            <a:spLocks noChangeShapeType="1"/>
          </p:cNvSpPr>
          <p:nvPr/>
        </p:nvSpPr>
        <p:spPr bwMode="auto">
          <a:xfrm>
            <a:off x="4716463" y="336550"/>
            <a:ext cx="0" cy="2382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58" name="Freeform 342"/>
          <p:cNvSpPr>
            <a:spLocks/>
          </p:cNvSpPr>
          <p:nvPr/>
        </p:nvSpPr>
        <p:spPr bwMode="auto">
          <a:xfrm>
            <a:off x="2300288" y="336550"/>
            <a:ext cx="2417762" cy="2384425"/>
          </a:xfrm>
          <a:custGeom>
            <a:avLst/>
            <a:gdLst>
              <a:gd name="T0" fmla="*/ 0 w 1523"/>
              <a:gd name="T1" fmla="*/ 0 h 1502"/>
              <a:gd name="T2" fmla="*/ 1522 w 1523"/>
              <a:gd name="T3" fmla="*/ 0 h 1502"/>
              <a:gd name="T4" fmla="*/ 1522 w 1523"/>
              <a:gd name="T5" fmla="*/ 1501 h 1502"/>
              <a:gd name="T6" fmla="*/ 0 w 1523"/>
              <a:gd name="T7" fmla="*/ 1501 h 1502"/>
              <a:gd name="T8" fmla="*/ 0 w 1523"/>
              <a:gd name="T9" fmla="*/ 0 h 15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3"/>
              <a:gd name="T16" fmla="*/ 0 h 1502"/>
              <a:gd name="T17" fmla="*/ 1523 w 1523"/>
              <a:gd name="T18" fmla="*/ 1502 h 15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3" h="1502">
                <a:moveTo>
                  <a:pt x="0" y="0"/>
                </a:moveTo>
                <a:lnTo>
                  <a:pt x="1522" y="0"/>
                </a:lnTo>
                <a:lnTo>
                  <a:pt x="1522" y="1501"/>
                </a:lnTo>
                <a:lnTo>
                  <a:pt x="0" y="1501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759" name="Line 343"/>
          <p:cNvSpPr>
            <a:spLocks noChangeShapeType="1"/>
          </p:cNvSpPr>
          <p:nvPr/>
        </p:nvSpPr>
        <p:spPr bwMode="auto">
          <a:xfrm>
            <a:off x="2300288" y="336550"/>
            <a:ext cx="0" cy="2382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60" name="Line 344"/>
          <p:cNvSpPr>
            <a:spLocks noChangeShapeType="1"/>
          </p:cNvSpPr>
          <p:nvPr/>
        </p:nvSpPr>
        <p:spPr bwMode="auto">
          <a:xfrm>
            <a:off x="2270125" y="2719388"/>
            <a:ext cx="301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61" name="Line 345"/>
          <p:cNvSpPr>
            <a:spLocks noChangeShapeType="1"/>
          </p:cNvSpPr>
          <p:nvPr/>
        </p:nvSpPr>
        <p:spPr bwMode="auto">
          <a:xfrm>
            <a:off x="2270125" y="2481263"/>
            <a:ext cx="301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62" name="Line 346"/>
          <p:cNvSpPr>
            <a:spLocks noChangeShapeType="1"/>
          </p:cNvSpPr>
          <p:nvPr/>
        </p:nvSpPr>
        <p:spPr bwMode="auto">
          <a:xfrm>
            <a:off x="2270125" y="2244725"/>
            <a:ext cx="301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63" name="Line 347"/>
          <p:cNvSpPr>
            <a:spLocks noChangeShapeType="1"/>
          </p:cNvSpPr>
          <p:nvPr/>
        </p:nvSpPr>
        <p:spPr bwMode="auto">
          <a:xfrm>
            <a:off x="2270125" y="2003425"/>
            <a:ext cx="301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64" name="Line 348"/>
          <p:cNvSpPr>
            <a:spLocks noChangeShapeType="1"/>
          </p:cNvSpPr>
          <p:nvPr/>
        </p:nvSpPr>
        <p:spPr bwMode="auto">
          <a:xfrm>
            <a:off x="2270125" y="1766888"/>
            <a:ext cx="301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65" name="Line 349"/>
          <p:cNvSpPr>
            <a:spLocks noChangeShapeType="1"/>
          </p:cNvSpPr>
          <p:nvPr/>
        </p:nvSpPr>
        <p:spPr bwMode="auto">
          <a:xfrm>
            <a:off x="2270125" y="1528763"/>
            <a:ext cx="301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66" name="Line 350"/>
          <p:cNvSpPr>
            <a:spLocks noChangeShapeType="1"/>
          </p:cNvSpPr>
          <p:nvPr/>
        </p:nvSpPr>
        <p:spPr bwMode="auto">
          <a:xfrm>
            <a:off x="2270125" y="1289050"/>
            <a:ext cx="301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67" name="Line 351"/>
          <p:cNvSpPr>
            <a:spLocks noChangeShapeType="1"/>
          </p:cNvSpPr>
          <p:nvPr/>
        </p:nvSpPr>
        <p:spPr bwMode="auto">
          <a:xfrm>
            <a:off x="2270125" y="1050925"/>
            <a:ext cx="301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68" name="Line 352"/>
          <p:cNvSpPr>
            <a:spLocks noChangeShapeType="1"/>
          </p:cNvSpPr>
          <p:nvPr/>
        </p:nvSpPr>
        <p:spPr bwMode="auto">
          <a:xfrm>
            <a:off x="2270125" y="812800"/>
            <a:ext cx="301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69" name="Line 353"/>
          <p:cNvSpPr>
            <a:spLocks noChangeShapeType="1"/>
          </p:cNvSpPr>
          <p:nvPr/>
        </p:nvSpPr>
        <p:spPr bwMode="auto">
          <a:xfrm>
            <a:off x="2270125" y="574675"/>
            <a:ext cx="301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70" name="Line 354"/>
          <p:cNvSpPr>
            <a:spLocks noChangeShapeType="1"/>
          </p:cNvSpPr>
          <p:nvPr/>
        </p:nvSpPr>
        <p:spPr bwMode="auto">
          <a:xfrm>
            <a:off x="2270125" y="336550"/>
            <a:ext cx="301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71" name="Line 355"/>
          <p:cNvSpPr>
            <a:spLocks noChangeShapeType="1"/>
          </p:cNvSpPr>
          <p:nvPr/>
        </p:nvSpPr>
        <p:spPr bwMode="auto">
          <a:xfrm>
            <a:off x="2300288" y="2719388"/>
            <a:ext cx="24161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72" name="Line 356"/>
          <p:cNvSpPr>
            <a:spLocks noChangeShapeType="1"/>
          </p:cNvSpPr>
          <p:nvPr/>
        </p:nvSpPr>
        <p:spPr bwMode="auto">
          <a:xfrm flipV="1">
            <a:off x="2300288" y="2719388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73" name="Line 357"/>
          <p:cNvSpPr>
            <a:spLocks noChangeShapeType="1"/>
          </p:cNvSpPr>
          <p:nvPr/>
        </p:nvSpPr>
        <p:spPr bwMode="auto">
          <a:xfrm flipV="1">
            <a:off x="2541588" y="2719388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74" name="Line 358"/>
          <p:cNvSpPr>
            <a:spLocks noChangeShapeType="1"/>
          </p:cNvSpPr>
          <p:nvPr/>
        </p:nvSpPr>
        <p:spPr bwMode="auto">
          <a:xfrm flipV="1">
            <a:off x="2784475" y="2719388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75" name="Line 359"/>
          <p:cNvSpPr>
            <a:spLocks noChangeShapeType="1"/>
          </p:cNvSpPr>
          <p:nvPr/>
        </p:nvSpPr>
        <p:spPr bwMode="auto">
          <a:xfrm flipV="1">
            <a:off x="3025775" y="2719388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76" name="Line 360"/>
          <p:cNvSpPr>
            <a:spLocks noChangeShapeType="1"/>
          </p:cNvSpPr>
          <p:nvPr/>
        </p:nvSpPr>
        <p:spPr bwMode="auto">
          <a:xfrm flipV="1">
            <a:off x="3267075" y="2719388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77" name="Line 361"/>
          <p:cNvSpPr>
            <a:spLocks noChangeShapeType="1"/>
          </p:cNvSpPr>
          <p:nvPr/>
        </p:nvSpPr>
        <p:spPr bwMode="auto">
          <a:xfrm flipV="1">
            <a:off x="3509963" y="2719388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78" name="Line 362"/>
          <p:cNvSpPr>
            <a:spLocks noChangeShapeType="1"/>
          </p:cNvSpPr>
          <p:nvPr/>
        </p:nvSpPr>
        <p:spPr bwMode="auto">
          <a:xfrm flipV="1">
            <a:off x="3749675" y="2719388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79" name="Line 363"/>
          <p:cNvSpPr>
            <a:spLocks noChangeShapeType="1"/>
          </p:cNvSpPr>
          <p:nvPr/>
        </p:nvSpPr>
        <p:spPr bwMode="auto">
          <a:xfrm flipV="1">
            <a:off x="3990975" y="2719388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80" name="Line 364"/>
          <p:cNvSpPr>
            <a:spLocks noChangeShapeType="1"/>
          </p:cNvSpPr>
          <p:nvPr/>
        </p:nvSpPr>
        <p:spPr bwMode="auto">
          <a:xfrm flipV="1">
            <a:off x="4232275" y="2719388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81" name="Line 365"/>
          <p:cNvSpPr>
            <a:spLocks noChangeShapeType="1"/>
          </p:cNvSpPr>
          <p:nvPr/>
        </p:nvSpPr>
        <p:spPr bwMode="auto">
          <a:xfrm flipV="1">
            <a:off x="4475163" y="2719388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82" name="Line 366"/>
          <p:cNvSpPr>
            <a:spLocks noChangeShapeType="1"/>
          </p:cNvSpPr>
          <p:nvPr/>
        </p:nvSpPr>
        <p:spPr bwMode="auto">
          <a:xfrm flipV="1">
            <a:off x="4716463" y="2719388"/>
            <a:ext cx="0" cy="22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83" name="Line 367"/>
          <p:cNvSpPr>
            <a:spLocks noChangeShapeType="1"/>
          </p:cNvSpPr>
          <p:nvPr/>
        </p:nvSpPr>
        <p:spPr bwMode="auto">
          <a:xfrm flipV="1">
            <a:off x="2300288" y="2719388"/>
            <a:ext cx="0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84" name="Line 368"/>
          <p:cNvSpPr>
            <a:spLocks noChangeShapeType="1"/>
          </p:cNvSpPr>
          <p:nvPr/>
        </p:nvSpPr>
        <p:spPr bwMode="auto">
          <a:xfrm flipV="1">
            <a:off x="2784475" y="2719388"/>
            <a:ext cx="0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85" name="Line 369"/>
          <p:cNvSpPr>
            <a:spLocks noChangeShapeType="1"/>
          </p:cNvSpPr>
          <p:nvPr/>
        </p:nvSpPr>
        <p:spPr bwMode="auto">
          <a:xfrm flipV="1">
            <a:off x="3267075" y="2719388"/>
            <a:ext cx="0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86" name="Line 370"/>
          <p:cNvSpPr>
            <a:spLocks noChangeShapeType="1"/>
          </p:cNvSpPr>
          <p:nvPr/>
        </p:nvSpPr>
        <p:spPr bwMode="auto">
          <a:xfrm flipV="1">
            <a:off x="3749675" y="2719388"/>
            <a:ext cx="0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87" name="Line 371"/>
          <p:cNvSpPr>
            <a:spLocks noChangeShapeType="1"/>
          </p:cNvSpPr>
          <p:nvPr/>
        </p:nvSpPr>
        <p:spPr bwMode="auto">
          <a:xfrm flipV="1">
            <a:off x="4232275" y="2719388"/>
            <a:ext cx="0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88" name="Line 372"/>
          <p:cNvSpPr>
            <a:spLocks noChangeShapeType="1"/>
          </p:cNvSpPr>
          <p:nvPr/>
        </p:nvSpPr>
        <p:spPr bwMode="auto">
          <a:xfrm flipV="1">
            <a:off x="4716463" y="2719388"/>
            <a:ext cx="0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89" name="Freeform 373"/>
          <p:cNvSpPr>
            <a:spLocks/>
          </p:cNvSpPr>
          <p:nvPr/>
        </p:nvSpPr>
        <p:spPr bwMode="auto">
          <a:xfrm>
            <a:off x="2300288" y="1736725"/>
            <a:ext cx="2417762" cy="984250"/>
          </a:xfrm>
          <a:custGeom>
            <a:avLst/>
            <a:gdLst>
              <a:gd name="T0" fmla="*/ 0 w 1523"/>
              <a:gd name="T1" fmla="*/ 619 h 620"/>
              <a:gd name="T2" fmla="*/ 152 w 1523"/>
              <a:gd name="T3" fmla="*/ 617 h 620"/>
              <a:gd name="T4" fmla="*/ 305 w 1523"/>
              <a:gd name="T5" fmla="*/ 491 h 620"/>
              <a:gd name="T6" fmla="*/ 457 w 1523"/>
              <a:gd name="T7" fmla="*/ 255 h 620"/>
              <a:gd name="T8" fmla="*/ 609 w 1523"/>
              <a:gd name="T9" fmla="*/ 82 h 620"/>
              <a:gd name="T10" fmla="*/ 762 w 1523"/>
              <a:gd name="T11" fmla="*/ 0 h 620"/>
              <a:gd name="T12" fmla="*/ 913 w 1523"/>
              <a:gd name="T13" fmla="*/ 82 h 620"/>
              <a:gd name="T14" fmla="*/ 1065 w 1523"/>
              <a:gd name="T15" fmla="*/ 255 h 620"/>
              <a:gd name="T16" fmla="*/ 1217 w 1523"/>
              <a:gd name="T17" fmla="*/ 491 h 620"/>
              <a:gd name="T18" fmla="*/ 1370 w 1523"/>
              <a:gd name="T19" fmla="*/ 617 h 620"/>
              <a:gd name="T20" fmla="*/ 1522 w 1523"/>
              <a:gd name="T21" fmla="*/ 619 h 6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23"/>
              <a:gd name="T34" fmla="*/ 0 h 620"/>
              <a:gd name="T35" fmla="*/ 1523 w 1523"/>
              <a:gd name="T36" fmla="*/ 620 h 6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23" h="620">
                <a:moveTo>
                  <a:pt x="0" y="619"/>
                </a:moveTo>
                <a:lnTo>
                  <a:pt x="152" y="617"/>
                </a:lnTo>
                <a:lnTo>
                  <a:pt x="305" y="491"/>
                </a:lnTo>
                <a:lnTo>
                  <a:pt x="457" y="255"/>
                </a:lnTo>
                <a:lnTo>
                  <a:pt x="609" y="82"/>
                </a:lnTo>
                <a:lnTo>
                  <a:pt x="762" y="0"/>
                </a:lnTo>
                <a:lnTo>
                  <a:pt x="913" y="82"/>
                </a:lnTo>
                <a:lnTo>
                  <a:pt x="1065" y="255"/>
                </a:lnTo>
                <a:lnTo>
                  <a:pt x="1217" y="491"/>
                </a:lnTo>
                <a:lnTo>
                  <a:pt x="1370" y="617"/>
                </a:lnTo>
                <a:lnTo>
                  <a:pt x="1522" y="619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790" name="Freeform 374"/>
          <p:cNvSpPr>
            <a:spLocks/>
          </p:cNvSpPr>
          <p:nvPr/>
        </p:nvSpPr>
        <p:spPr bwMode="auto">
          <a:xfrm>
            <a:off x="2300288" y="2719388"/>
            <a:ext cx="2417762" cy="1587"/>
          </a:xfrm>
          <a:custGeom>
            <a:avLst/>
            <a:gdLst>
              <a:gd name="T0" fmla="*/ 0 w 1523"/>
              <a:gd name="T1" fmla="*/ 0 h 1"/>
              <a:gd name="T2" fmla="*/ 152 w 1523"/>
              <a:gd name="T3" fmla="*/ 0 h 1"/>
              <a:gd name="T4" fmla="*/ 305 w 1523"/>
              <a:gd name="T5" fmla="*/ 0 h 1"/>
              <a:gd name="T6" fmla="*/ 457 w 1523"/>
              <a:gd name="T7" fmla="*/ 0 h 1"/>
              <a:gd name="T8" fmla="*/ 609 w 1523"/>
              <a:gd name="T9" fmla="*/ 0 h 1"/>
              <a:gd name="T10" fmla="*/ 762 w 1523"/>
              <a:gd name="T11" fmla="*/ 0 h 1"/>
              <a:gd name="T12" fmla="*/ 913 w 1523"/>
              <a:gd name="T13" fmla="*/ 0 h 1"/>
              <a:gd name="T14" fmla="*/ 1065 w 1523"/>
              <a:gd name="T15" fmla="*/ 0 h 1"/>
              <a:gd name="T16" fmla="*/ 1217 w 1523"/>
              <a:gd name="T17" fmla="*/ 0 h 1"/>
              <a:gd name="T18" fmla="*/ 1370 w 1523"/>
              <a:gd name="T19" fmla="*/ 0 h 1"/>
              <a:gd name="T20" fmla="*/ 1522 w 1523"/>
              <a:gd name="T21" fmla="*/ 0 h 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23"/>
              <a:gd name="T34" fmla="*/ 0 h 1"/>
              <a:gd name="T35" fmla="*/ 1523 w 1523"/>
              <a:gd name="T36" fmla="*/ 1 h 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23" h="1">
                <a:moveTo>
                  <a:pt x="0" y="0"/>
                </a:moveTo>
                <a:lnTo>
                  <a:pt x="152" y="0"/>
                </a:lnTo>
                <a:lnTo>
                  <a:pt x="305" y="0"/>
                </a:lnTo>
                <a:lnTo>
                  <a:pt x="457" y="0"/>
                </a:lnTo>
                <a:lnTo>
                  <a:pt x="609" y="0"/>
                </a:lnTo>
                <a:lnTo>
                  <a:pt x="762" y="0"/>
                </a:lnTo>
                <a:lnTo>
                  <a:pt x="913" y="0"/>
                </a:lnTo>
                <a:lnTo>
                  <a:pt x="1065" y="0"/>
                </a:lnTo>
                <a:lnTo>
                  <a:pt x="1217" y="0"/>
                </a:lnTo>
                <a:lnTo>
                  <a:pt x="1370" y="0"/>
                </a:lnTo>
                <a:lnTo>
                  <a:pt x="1522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791" name="Freeform 375"/>
          <p:cNvSpPr>
            <a:spLocks/>
          </p:cNvSpPr>
          <p:nvPr/>
        </p:nvSpPr>
        <p:spPr bwMode="auto">
          <a:xfrm>
            <a:off x="2300288" y="1970088"/>
            <a:ext cx="2417762" cy="750887"/>
          </a:xfrm>
          <a:custGeom>
            <a:avLst/>
            <a:gdLst>
              <a:gd name="T0" fmla="*/ 0 w 1523"/>
              <a:gd name="T1" fmla="*/ 472 h 473"/>
              <a:gd name="T2" fmla="*/ 152 w 1523"/>
              <a:gd name="T3" fmla="*/ 454 h 473"/>
              <a:gd name="T4" fmla="*/ 305 w 1523"/>
              <a:gd name="T5" fmla="*/ 128 h 473"/>
              <a:gd name="T6" fmla="*/ 457 w 1523"/>
              <a:gd name="T7" fmla="*/ 0 h 473"/>
              <a:gd name="T8" fmla="*/ 609 w 1523"/>
              <a:gd name="T9" fmla="*/ 170 h 473"/>
              <a:gd name="T10" fmla="*/ 762 w 1523"/>
              <a:gd name="T11" fmla="*/ 472 h 473"/>
              <a:gd name="T12" fmla="*/ 913 w 1523"/>
              <a:gd name="T13" fmla="*/ 472 h 473"/>
              <a:gd name="T14" fmla="*/ 1065 w 1523"/>
              <a:gd name="T15" fmla="*/ 472 h 473"/>
              <a:gd name="T16" fmla="*/ 1217 w 1523"/>
              <a:gd name="T17" fmla="*/ 472 h 473"/>
              <a:gd name="T18" fmla="*/ 1370 w 1523"/>
              <a:gd name="T19" fmla="*/ 472 h 473"/>
              <a:gd name="T20" fmla="*/ 1522 w 1523"/>
              <a:gd name="T21" fmla="*/ 472 h 47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23"/>
              <a:gd name="T34" fmla="*/ 0 h 473"/>
              <a:gd name="T35" fmla="*/ 1523 w 1523"/>
              <a:gd name="T36" fmla="*/ 473 h 47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23" h="473">
                <a:moveTo>
                  <a:pt x="0" y="472"/>
                </a:moveTo>
                <a:lnTo>
                  <a:pt x="152" y="454"/>
                </a:lnTo>
                <a:lnTo>
                  <a:pt x="305" y="128"/>
                </a:lnTo>
                <a:lnTo>
                  <a:pt x="457" y="0"/>
                </a:lnTo>
                <a:lnTo>
                  <a:pt x="609" y="170"/>
                </a:lnTo>
                <a:lnTo>
                  <a:pt x="762" y="472"/>
                </a:lnTo>
                <a:lnTo>
                  <a:pt x="913" y="472"/>
                </a:lnTo>
                <a:lnTo>
                  <a:pt x="1065" y="472"/>
                </a:lnTo>
                <a:lnTo>
                  <a:pt x="1217" y="472"/>
                </a:lnTo>
                <a:lnTo>
                  <a:pt x="1370" y="472"/>
                </a:lnTo>
                <a:lnTo>
                  <a:pt x="1522" y="47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792" name="Freeform 376"/>
          <p:cNvSpPr>
            <a:spLocks/>
          </p:cNvSpPr>
          <p:nvPr/>
        </p:nvSpPr>
        <p:spPr bwMode="auto">
          <a:xfrm>
            <a:off x="2300288" y="754063"/>
            <a:ext cx="2417762" cy="1966912"/>
          </a:xfrm>
          <a:custGeom>
            <a:avLst/>
            <a:gdLst>
              <a:gd name="T0" fmla="*/ 0 w 1523"/>
              <a:gd name="T1" fmla="*/ 1238 h 1239"/>
              <a:gd name="T2" fmla="*/ 152 w 1523"/>
              <a:gd name="T3" fmla="*/ 1224 h 1239"/>
              <a:gd name="T4" fmla="*/ 305 w 1523"/>
              <a:gd name="T5" fmla="*/ 855 h 1239"/>
              <a:gd name="T6" fmla="*/ 457 w 1523"/>
              <a:gd name="T7" fmla="*/ 398 h 1239"/>
              <a:gd name="T8" fmla="*/ 609 w 1523"/>
              <a:gd name="T9" fmla="*/ 128 h 1239"/>
              <a:gd name="T10" fmla="*/ 762 w 1523"/>
              <a:gd name="T11" fmla="*/ 0 h 1239"/>
              <a:gd name="T12" fmla="*/ 913 w 1523"/>
              <a:gd name="T13" fmla="*/ 128 h 1239"/>
              <a:gd name="T14" fmla="*/ 1065 w 1523"/>
              <a:gd name="T15" fmla="*/ 398 h 1239"/>
              <a:gd name="T16" fmla="*/ 1217 w 1523"/>
              <a:gd name="T17" fmla="*/ 855 h 1239"/>
              <a:gd name="T18" fmla="*/ 1370 w 1523"/>
              <a:gd name="T19" fmla="*/ 1224 h 1239"/>
              <a:gd name="T20" fmla="*/ 1522 w 1523"/>
              <a:gd name="T21" fmla="*/ 1238 h 12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23"/>
              <a:gd name="T34" fmla="*/ 0 h 1239"/>
              <a:gd name="T35" fmla="*/ 1523 w 1523"/>
              <a:gd name="T36" fmla="*/ 1239 h 12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23" h="1239">
                <a:moveTo>
                  <a:pt x="0" y="1238"/>
                </a:moveTo>
                <a:lnTo>
                  <a:pt x="152" y="1224"/>
                </a:lnTo>
                <a:lnTo>
                  <a:pt x="305" y="855"/>
                </a:lnTo>
                <a:lnTo>
                  <a:pt x="457" y="398"/>
                </a:lnTo>
                <a:lnTo>
                  <a:pt x="609" y="128"/>
                </a:lnTo>
                <a:lnTo>
                  <a:pt x="762" y="0"/>
                </a:lnTo>
                <a:lnTo>
                  <a:pt x="913" y="128"/>
                </a:lnTo>
                <a:lnTo>
                  <a:pt x="1065" y="398"/>
                </a:lnTo>
                <a:lnTo>
                  <a:pt x="1217" y="855"/>
                </a:lnTo>
                <a:lnTo>
                  <a:pt x="1370" y="1224"/>
                </a:lnTo>
                <a:lnTo>
                  <a:pt x="1522" y="1238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793" name="Freeform 377"/>
          <p:cNvSpPr>
            <a:spLocks/>
          </p:cNvSpPr>
          <p:nvPr/>
        </p:nvSpPr>
        <p:spPr bwMode="auto">
          <a:xfrm>
            <a:off x="2300288" y="1970088"/>
            <a:ext cx="2417762" cy="750887"/>
          </a:xfrm>
          <a:custGeom>
            <a:avLst/>
            <a:gdLst>
              <a:gd name="T0" fmla="*/ 0 w 1523"/>
              <a:gd name="T1" fmla="*/ 472 h 473"/>
              <a:gd name="T2" fmla="*/ 152 w 1523"/>
              <a:gd name="T3" fmla="*/ 472 h 473"/>
              <a:gd name="T4" fmla="*/ 305 w 1523"/>
              <a:gd name="T5" fmla="*/ 472 h 473"/>
              <a:gd name="T6" fmla="*/ 457 w 1523"/>
              <a:gd name="T7" fmla="*/ 472 h 473"/>
              <a:gd name="T8" fmla="*/ 609 w 1523"/>
              <a:gd name="T9" fmla="*/ 472 h 473"/>
              <a:gd name="T10" fmla="*/ 762 w 1523"/>
              <a:gd name="T11" fmla="*/ 472 h 473"/>
              <a:gd name="T12" fmla="*/ 913 w 1523"/>
              <a:gd name="T13" fmla="*/ 170 h 473"/>
              <a:gd name="T14" fmla="*/ 1065 w 1523"/>
              <a:gd name="T15" fmla="*/ 0 h 473"/>
              <a:gd name="T16" fmla="*/ 1217 w 1523"/>
              <a:gd name="T17" fmla="*/ 128 h 473"/>
              <a:gd name="T18" fmla="*/ 1370 w 1523"/>
              <a:gd name="T19" fmla="*/ 454 h 473"/>
              <a:gd name="T20" fmla="*/ 1522 w 1523"/>
              <a:gd name="T21" fmla="*/ 472 h 47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23"/>
              <a:gd name="T34" fmla="*/ 0 h 473"/>
              <a:gd name="T35" fmla="*/ 1523 w 1523"/>
              <a:gd name="T36" fmla="*/ 473 h 47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23" h="473">
                <a:moveTo>
                  <a:pt x="0" y="472"/>
                </a:moveTo>
                <a:lnTo>
                  <a:pt x="152" y="472"/>
                </a:lnTo>
                <a:lnTo>
                  <a:pt x="305" y="472"/>
                </a:lnTo>
                <a:lnTo>
                  <a:pt x="457" y="472"/>
                </a:lnTo>
                <a:lnTo>
                  <a:pt x="609" y="472"/>
                </a:lnTo>
                <a:lnTo>
                  <a:pt x="762" y="472"/>
                </a:lnTo>
                <a:lnTo>
                  <a:pt x="913" y="170"/>
                </a:lnTo>
                <a:lnTo>
                  <a:pt x="1065" y="0"/>
                </a:lnTo>
                <a:lnTo>
                  <a:pt x="1217" y="128"/>
                </a:lnTo>
                <a:lnTo>
                  <a:pt x="1370" y="454"/>
                </a:lnTo>
                <a:lnTo>
                  <a:pt x="1522" y="47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794" name="Rectangle 378"/>
          <p:cNvSpPr>
            <a:spLocks noChangeArrowheads="1"/>
          </p:cNvSpPr>
          <p:nvPr/>
        </p:nvSpPr>
        <p:spPr bwMode="auto">
          <a:xfrm>
            <a:off x="2274888" y="2695575"/>
            <a:ext cx="50800" cy="49213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95" name="Rectangle 379"/>
          <p:cNvSpPr>
            <a:spLocks noChangeArrowheads="1"/>
          </p:cNvSpPr>
          <p:nvPr/>
        </p:nvSpPr>
        <p:spPr bwMode="auto">
          <a:xfrm>
            <a:off x="2516188" y="2695575"/>
            <a:ext cx="50800" cy="49213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96" name="Rectangle 380"/>
          <p:cNvSpPr>
            <a:spLocks noChangeArrowheads="1"/>
          </p:cNvSpPr>
          <p:nvPr/>
        </p:nvSpPr>
        <p:spPr bwMode="auto">
          <a:xfrm>
            <a:off x="2757488" y="2695575"/>
            <a:ext cx="52387" cy="49213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97" name="Rectangle 381"/>
          <p:cNvSpPr>
            <a:spLocks noChangeArrowheads="1"/>
          </p:cNvSpPr>
          <p:nvPr/>
        </p:nvSpPr>
        <p:spPr bwMode="auto">
          <a:xfrm>
            <a:off x="3000375" y="2695575"/>
            <a:ext cx="50800" cy="49213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98" name="Rectangle 382"/>
          <p:cNvSpPr>
            <a:spLocks noChangeArrowheads="1"/>
          </p:cNvSpPr>
          <p:nvPr/>
        </p:nvSpPr>
        <p:spPr bwMode="auto">
          <a:xfrm>
            <a:off x="3241675" y="2695575"/>
            <a:ext cx="50800" cy="49213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99" name="Rectangle 383"/>
          <p:cNvSpPr>
            <a:spLocks noChangeArrowheads="1"/>
          </p:cNvSpPr>
          <p:nvPr/>
        </p:nvSpPr>
        <p:spPr bwMode="auto">
          <a:xfrm>
            <a:off x="3482975" y="2695575"/>
            <a:ext cx="52388" cy="49213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00" name="Rectangle 384"/>
          <p:cNvSpPr>
            <a:spLocks noChangeArrowheads="1"/>
          </p:cNvSpPr>
          <p:nvPr/>
        </p:nvSpPr>
        <p:spPr bwMode="auto">
          <a:xfrm>
            <a:off x="3724275" y="2695575"/>
            <a:ext cx="50800" cy="49213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01" name="Rectangle 385"/>
          <p:cNvSpPr>
            <a:spLocks noChangeArrowheads="1"/>
          </p:cNvSpPr>
          <p:nvPr/>
        </p:nvSpPr>
        <p:spPr bwMode="auto">
          <a:xfrm>
            <a:off x="3965575" y="2695575"/>
            <a:ext cx="50800" cy="49213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02" name="Rectangle 386"/>
          <p:cNvSpPr>
            <a:spLocks noChangeArrowheads="1"/>
          </p:cNvSpPr>
          <p:nvPr/>
        </p:nvSpPr>
        <p:spPr bwMode="auto">
          <a:xfrm>
            <a:off x="4206875" y="2695575"/>
            <a:ext cx="52388" cy="49213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03" name="Rectangle 387"/>
          <p:cNvSpPr>
            <a:spLocks noChangeArrowheads="1"/>
          </p:cNvSpPr>
          <p:nvPr/>
        </p:nvSpPr>
        <p:spPr bwMode="auto">
          <a:xfrm>
            <a:off x="4449763" y="2695575"/>
            <a:ext cx="50800" cy="49213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04" name="Rectangle 388"/>
          <p:cNvSpPr>
            <a:spLocks noChangeArrowheads="1"/>
          </p:cNvSpPr>
          <p:nvPr/>
        </p:nvSpPr>
        <p:spPr bwMode="auto">
          <a:xfrm>
            <a:off x="4691063" y="2695575"/>
            <a:ext cx="50800" cy="49213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05" name="Freeform 389"/>
          <p:cNvSpPr>
            <a:spLocks/>
          </p:cNvSpPr>
          <p:nvPr/>
        </p:nvSpPr>
        <p:spPr bwMode="auto">
          <a:xfrm>
            <a:off x="2268538" y="2689225"/>
            <a:ext cx="65087" cy="63500"/>
          </a:xfrm>
          <a:custGeom>
            <a:avLst/>
            <a:gdLst>
              <a:gd name="T0" fmla="*/ 20 w 41"/>
              <a:gd name="T1" fmla="*/ 0 h 40"/>
              <a:gd name="T2" fmla="*/ 40 w 41"/>
              <a:gd name="T3" fmla="*/ 19 h 40"/>
              <a:gd name="T4" fmla="*/ 20 w 41"/>
              <a:gd name="T5" fmla="*/ 39 h 40"/>
              <a:gd name="T6" fmla="*/ 0 w 41"/>
              <a:gd name="T7" fmla="*/ 19 h 40"/>
              <a:gd name="T8" fmla="*/ 20 w 41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40"/>
              <a:gd name="T17" fmla="*/ 41 w 41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40">
                <a:moveTo>
                  <a:pt x="20" y="0"/>
                </a:moveTo>
                <a:lnTo>
                  <a:pt x="40" y="19"/>
                </a:lnTo>
                <a:lnTo>
                  <a:pt x="20" y="39"/>
                </a:lnTo>
                <a:lnTo>
                  <a:pt x="0" y="19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06" name="Freeform 390"/>
          <p:cNvSpPr>
            <a:spLocks/>
          </p:cNvSpPr>
          <p:nvPr/>
        </p:nvSpPr>
        <p:spPr bwMode="auto">
          <a:xfrm>
            <a:off x="2509838" y="2660650"/>
            <a:ext cx="65087" cy="63500"/>
          </a:xfrm>
          <a:custGeom>
            <a:avLst/>
            <a:gdLst>
              <a:gd name="T0" fmla="*/ 20 w 41"/>
              <a:gd name="T1" fmla="*/ 0 h 40"/>
              <a:gd name="T2" fmla="*/ 40 w 41"/>
              <a:gd name="T3" fmla="*/ 19 h 40"/>
              <a:gd name="T4" fmla="*/ 20 w 41"/>
              <a:gd name="T5" fmla="*/ 39 h 40"/>
              <a:gd name="T6" fmla="*/ 0 w 41"/>
              <a:gd name="T7" fmla="*/ 19 h 40"/>
              <a:gd name="T8" fmla="*/ 20 w 41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40"/>
              <a:gd name="T17" fmla="*/ 41 w 41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40">
                <a:moveTo>
                  <a:pt x="20" y="0"/>
                </a:moveTo>
                <a:lnTo>
                  <a:pt x="40" y="19"/>
                </a:lnTo>
                <a:lnTo>
                  <a:pt x="20" y="39"/>
                </a:lnTo>
                <a:lnTo>
                  <a:pt x="0" y="19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07" name="Freeform 391"/>
          <p:cNvSpPr>
            <a:spLocks/>
          </p:cNvSpPr>
          <p:nvPr/>
        </p:nvSpPr>
        <p:spPr bwMode="auto">
          <a:xfrm>
            <a:off x="2751138" y="2144713"/>
            <a:ext cx="66675" cy="60325"/>
          </a:xfrm>
          <a:custGeom>
            <a:avLst/>
            <a:gdLst>
              <a:gd name="T0" fmla="*/ 21 w 42"/>
              <a:gd name="T1" fmla="*/ 0 h 38"/>
              <a:gd name="T2" fmla="*/ 41 w 42"/>
              <a:gd name="T3" fmla="*/ 18 h 38"/>
              <a:gd name="T4" fmla="*/ 21 w 42"/>
              <a:gd name="T5" fmla="*/ 37 h 38"/>
              <a:gd name="T6" fmla="*/ 0 w 42"/>
              <a:gd name="T7" fmla="*/ 18 h 38"/>
              <a:gd name="T8" fmla="*/ 21 w 42"/>
              <a:gd name="T9" fmla="*/ 0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8"/>
              <a:gd name="T17" fmla="*/ 42 w 42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8">
                <a:moveTo>
                  <a:pt x="21" y="0"/>
                </a:moveTo>
                <a:lnTo>
                  <a:pt x="41" y="18"/>
                </a:lnTo>
                <a:lnTo>
                  <a:pt x="21" y="37"/>
                </a:lnTo>
                <a:lnTo>
                  <a:pt x="0" y="18"/>
                </a:lnTo>
                <a:lnTo>
                  <a:pt x="21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08" name="Freeform 392"/>
          <p:cNvSpPr>
            <a:spLocks/>
          </p:cNvSpPr>
          <p:nvPr/>
        </p:nvSpPr>
        <p:spPr bwMode="auto">
          <a:xfrm>
            <a:off x="2994025" y="1939925"/>
            <a:ext cx="65088" cy="60325"/>
          </a:xfrm>
          <a:custGeom>
            <a:avLst/>
            <a:gdLst>
              <a:gd name="T0" fmla="*/ 20 w 41"/>
              <a:gd name="T1" fmla="*/ 0 h 38"/>
              <a:gd name="T2" fmla="*/ 40 w 41"/>
              <a:gd name="T3" fmla="*/ 18 h 38"/>
              <a:gd name="T4" fmla="*/ 20 w 41"/>
              <a:gd name="T5" fmla="*/ 37 h 38"/>
              <a:gd name="T6" fmla="*/ 0 w 41"/>
              <a:gd name="T7" fmla="*/ 18 h 38"/>
              <a:gd name="T8" fmla="*/ 20 w 41"/>
              <a:gd name="T9" fmla="*/ 0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38"/>
              <a:gd name="T17" fmla="*/ 41 w 41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38">
                <a:moveTo>
                  <a:pt x="20" y="0"/>
                </a:moveTo>
                <a:lnTo>
                  <a:pt x="40" y="18"/>
                </a:lnTo>
                <a:lnTo>
                  <a:pt x="20" y="37"/>
                </a:lnTo>
                <a:lnTo>
                  <a:pt x="0" y="18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09" name="Freeform 393"/>
          <p:cNvSpPr>
            <a:spLocks/>
          </p:cNvSpPr>
          <p:nvPr/>
        </p:nvSpPr>
        <p:spPr bwMode="auto">
          <a:xfrm>
            <a:off x="3235325" y="2209800"/>
            <a:ext cx="65088" cy="61913"/>
          </a:xfrm>
          <a:custGeom>
            <a:avLst/>
            <a:gdLst>
              <a:gd name="T0" fmla="*/ 20 w 41"/>
              <a:gd name="T1" fmla="*/ 0 h 39"/>
              <a:gd name="T2" fmla="*/ 40 w 41"/>
              <a:gd name="T3" fmla="*/ 19 h 39"/>
              <a:gd name="T4" fmla="*/ 20 w 41"/>
              <a:gd name="T5" fmla="*/ 38 h 39"/>
              <a:gd name="T6" fmla="*/ 0 w 41"/>
              <a:gd name="T7" fmla="*/ 19 h 39"/>
              <a:gd name="T8" fmla="*/ 20 w 41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39"/>
              <a:gd name="T17" fmla="*/ 41 w 41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39">
                <a:moveTo>
                  <a:pt x="20" y="0"/>
                </a:moveTo>
                <a:lnTo>
                  <a:pt x="40" y="19"/>
                </a:lnTo>
                <a:lnTo>
                  <a:pt x="20" y="38"/>
                </a:lnTo>
                <a:lnTo>
                  <a:pt x="0" y="19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10" name="Freeform 394"/>
          <p:cNvSpPr>
            <a:spLocks/>
          </p:cNvSpPr>
          <p:nvPr/>
        </p:nvSpPr>
        <p:spPr bwMode="auto">
          <a:xfrm>
            <a:off x="3476625" y="2689225"/>
            <a:ext cx="66675" cy="63500"/>
          </a:xfrm>
          <a:custGeom>
            <a:avLst/>
            <a:gdLst>
              <a:gd name="T0" fmla="*/ 21 w 42"/>
              <a:gd name="T1" fmla="*/ 0 h 40"/>
              <a:gd name="T2" fmla="*/ 41 w 42"/>
              <a:gd name="T3" fmla="*/ 19 h 40"/>
              <a:gd name="T4" fmla="*/ 21 w 42"/>
              <a:gd name="T5" fmla="*/ 39 h 40"/>
              <a:gd name="T6" fmla="*/ 0 w 42"/>
              <a:gd name="T7" fmla="*/ 19 h 40"/>
              <a:gd name="T8" fmla="*/ 21 w 42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40"/>
              <a:gd name="T17" fmla="*/ 42 w 42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40">
                <a:moveTo>
                  <a:pt x="21" y="0"/>
                </a:moveTo>
                <a:lnTo>
                  <a:pt x="41" y="19"/>
                </a:lnTo>
                <a:lnTo>
                  <a:pt x="21" y="39"/>
                </a:lnTo>
                <a:lnTo>
                  <a:pt x="0" y="19"/>
                </a:lnTo>
                <a:lnTo>
                  <a:pt x="21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11" name="Freeform 395"/>
          <p:cNvSpPr>
            <a:spLocks/>
          </p:cNvSpPr>
          <p:nvPr/>
        </p:nvSpPr>
        <p:spPr bwMode="auto">
          <a:xfrm>
            <a:off x="3717925" y="2689225"/>
            <a:ext cx="65088" cy="63500"/>
          </a:xfrm>
          <a:custGeom>
            <a:avLst/>
            <a:gdLst>
              <a:gd name="T0" fmla="*/ 20 w 41"/>
              <a:gd name="T1" fmla="*/ 0 h 40"/>
              <a:gd name="T2" fmla="*/ 40 w 41"/>
              <a:gd name="T3" fmla="*/ 19 h 40"/>
              <a:gd name="T4" fmla="*/ 20 w 41"/>
              <a:gd name="T5" fmla="*/ 39 h 40"/>
              <a:gd name="T6" fmla="*/ 0 w 41"/>
              <a:gd name="T7" fmla="*/ 19 h 40"/>
              <a:gd name="T8" fmla="*/ 20 w 41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40"/>
              <a:gd name="T17" fmla="*/ 41 w 41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40">
                <a:moveTo>
                  <a:pt x="20" y="0"/>
                </a:moveTo>
                <a:lnTo>
                  <a:pt x="40" y="19"/>
                </a:lnTo>
                <a:lnTo>
                  <a:pt x="20" y="39"/>
                </a:lnTo>
                <a:lnTo>
                  <a:pt x="0" y="19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12" name="Freeform 396"/>
          <p:cNvSpPr>
            <a:spLocks/>
          </p:cNvSpPr>
          <p:nvPr/>
        </p:nvSpPr>
        <p:spPr bwMode="auto">
          <a:xfrm>
            <a:off x="3959225" y="2689225"/>
            <a:ext cx="65088" cy="63500"/>
          </a:xfrm>
          <a:custGeom>
            <a:avLst/>
            <a:gdLst>
              <a:gd name="T0" fmla="*/ 20 w 41"/>
              <a:gd name="T1" fmla="*/ 0 h 40"/>
              <a:gd name="T2" fmla="*/ 40 w 41"/>
              <a:gd name="T3" fmla="*/ 19 h 40"/>
              <a:gd name="T4" fmla="*/ 20 w 41"/>
              <a:gd name="T5" fmla="*/ 39 h 40"/>
              <a:gd name="T6" fmla="*/ 0 w 41"/>
              <a:gd name="T7" fmla="*/ 19 h 40"/>
              <a:gd name="T8" fmla="*/ 20 w 41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40"/>
              <a:gd name="T17" fmla="*/ 41 w 41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40">
                <a:moveTo>
                  <a:pt x="20" y="0"/>
                </a:moveTo>
                <a:lnTo>
                  <a:pt x="40" y="19"/>
                </a:lnTo>
                <a:lnTo>
                  <a:pt x="20" y="39"/>
                </a:lnTo>
                <a:lnTo>
                  <a:pt x="0" y="19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13" name="Freeform 397"/>
          <p:cNvSpPr>
            <a:spLocks/>
          </p:cNvSpPr>
          <p:nvPr/>
        </p:nvSpPr>
        <p:spPr bwMode="auto">
          <a:xfrm>
            <a:off x="4200525" y="2689225"/>
            <a:ext cx="66675" cy="63500"/>
          </a:xfrm>
          <a:custGeom>
            <a:avLst/>
            <a:gdLst>
              <a:gd name="T0" fmla="*/ 20 w 42"/>
              <a:gd name="T1" fmla="*/ 0 h 40"/>
              <a:gd name="T2" fmla="*/ 41 w 42"/>
              <a:gd name="T3" fmla="*/ 19 h 40"/>
              <a:gd name="T4" fmla="*/ 20 w 42"/>
              <a:gd name="T5" fmla="*/ 39 h 40"/>
              <a:gd name="T6" fmla="*/ 0 w 42"/>
              <a:gd name="T7" fmla="*/ 19 h 40"/>
              <a:gd name="T8" fmla="*/ 20 w 42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40"/>
              <a:gd name="T17" fmla="*/ 42 w 42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40">
                <a:moveTo>
                  <a:pt x="20" y="0"/>
                </a:moveTo>
                <a:lnTo>
                  <a:pt x="41" y="19"/>
                </a:lnTo>
                <a:lnTo>
                  <a:pt x="20" y="39"/>
                </a:lnTo>
                <a:lnTo>
                  <a:pt x="0" y="19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14" name="Freeform 398"/>
          <p:cNvSpPr>
            <a:spLocks/>
          </p:cNvSpPr>
          <p:nvPr/>
        </p:nvSpPr>
        <p:spPr bwMode="auto">
          <a:xfrm>
            <a:off x="4443413" y="2689225"/>
            <a:ext cx="65087" cy="63500"/>
          </a:xfrm>
          <a:custGeom>
            <a:avLst/>
            <a:gdLst>
              <a:gd name="T0" fmla="*/ 20 w 41"/>
              <a:gd name="T1" fmla="*/ 0 h 40"/>
              <a:gd name="T2" fmla="*/ 40 w 41"/>
              <a:gd name="T3" fmla="*/ 19 h 40"/>
              <a:gd name="T4" fmla="*/ 20 w 41"/>
              <a:gd name="T5" fmla="*/ 39 h 40"/>
              <a:gd name="T6" fmla="*/ 0 w 41"/>
              <a:gd name="T7" fmla="*/ 19 h 40"/>
              <a:gd name="T8" fmla="*/ 20 w 41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40"/>
              <a:gd name="T17" fmla="*/ 41 w 41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40">
                <a:moveTo>
                  <a:pt x="20" y="0"/>
                </a:moveTo>
                <a:lnTo>
                  <a:pt x="40" y="19"/>
                </a:lnTo>
                <a:lnTo>
                  <a:pt x="20" y="39"/>
                </a:lnTo>
                <a:lnTo>
                  <a:pt x="0" y="19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15" name="Freeform 399"/>
          <p:cNvSpPr>
            <a:spLocks/>
          </p:cNvSpPr>
          <p:nvPr/>
        </p:nvSpPr>
        <p:spPr bwMode="auto">
          <a:xfrm>
            <a:off x="4684713" y="2689225"/>
            <a:ext cx="65087" cy="63500"/>
          </a:xfrm>
          <a:custGeom>
            <a:avLst/>
            <a:gdLst>
              <a:gd name="T0" fmla="*/ 20 w 41"/>
              <a:gd name="T1" fmla="*/ 0 h 40"/>
              <a:gd name="T2" fmla="*/ 40 w 41"/>
              <a:gd name="T3" fmla="*/ 19 h 40"/>
              <a:gd name="T4" fmla="*/ 20 w 41"/>
              <a:gd name="T5" fmla="*/ 39 h 40"/>
              <a:gd name="T6" fmla="*/ 0 w 41"/>
              <a:gd name="T7" fmla="*/ 19 h 40"/>
              <a:gd name="T8" fmla="*/ 20 w 41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40"/>
              <a:gd name="T17" fmla="*/ 41 w 41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40">
                <a:moveTo>
                  <a:pt x="20" y="0"/>
                </a:moveTo>
                <a:lnTo>
                  <a:pt x="40" y="19"/>
                </a:lnTo>
                <a:lnTo>
                  <a:pt x="20" y="39"/>
                </a:lnTo>
                <a:lnTo>
                  <a:pt x="0" y="19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16" name="Freeform 400"/>
          <p:cNvSpPr>
            <a:spLocks/>
          </p:cNvSpPr>
          <p:nvPr/>
        </p:nvSpPr>
        <p:spPr bwMode="auto">
          <a:xfrm>
            <a:off x="2268538" y="2689225"/>
            <a:ext cx="65087" cy="63500"/>
          </a:xfrm>
          <a:custGeom>
            <a:avLst/>
            <a:gdLst>
              <a:gd name="T0" fmla="*/ 20 w 41"/>
              <a:gd name="T1" fmla="*/ 0 h 40"/>
              <a:gd name="T2" fmla="*/ 40 w 41"/>
              <a:gd name="T3" fmla="*/ 39 h 40"/>
              <a:gd name="T4" fmla="*/ 0 w 41"/>
              <a:gd name="T5" fmla="*/ 39 h 40"/>
              <a:gd name="T6" fmla="*/ 20 w 41"/>
              <a:gd name="T7" fmla="*/ 0 h 40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40"/>
              <a:gd name="T14" fmla="*/ 41 w 41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40">
                <a:moveTo>
                  <a:pt x="20" y="0"/>
                </a:moveTo>
                <a:lnTo>
                  <a:pt x="40" y="39"/>
                </a:lnTo>
                <a:lnTo>
                  <a:pt x="0" y="39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17" name="Freeform 401"/>
          <p:cNvSpPr>
            <a:spLocks/>
          </p:cNvSpPr>
          <p:nvPr/>
        </p:nvSpPr>
        <p:spPr bwMode="auto">
          <a:xfrm>
            <a:off x="2509838" y="2668588"/>
            <a:ext cx="65087" cy="61912"/>
          </a:xfrm>
          <a:custGeom>
            <a:avLst/>
            <a:gdLst>
              <a:gd name="T0" fmla="*/ 20 w 41"/>
              <a:gd name="T1" fmla="*/ 0 h 39"/>
              <a:gd name="T2" fmla="*/ 40 w 41"/>
              <a:gd name="T3" fmla="*/ 38 h 39"/>
              <a:gd name="T4" fmla="*/ 0 w 41"/>
              <a:gd name="T5" fmla="*/ 38 h 39"/>
              <a:gd name="T6" fmla="*/ 20 w 41"/>
              <a:gd name="T7" fmla="*/ 0 h 39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39"/>
              <a:gd name="T14" fmla="*/ 41 w 41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39">
                <a:moveTo>
                  <a:pt x="20" y="0"/>
                </a:moveTo>
                <a:lnTo>
                  <a:pt x="40" y="38"/>
                </a:lnTo>
                <a:lnTo>
                  <a:pt x="0" y="38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18" name="Freeform 402"/>
          <p:cNvSpPr>
            <a:spLocks/>
          </p:cNvSpPr>
          <p:nvPr/>
        </p:nvSpPr>
        <p:spPr bwMode="auto">
          <a:xfrm>
            <a:off x="2751138" y="2079625"/>
            <a:ext cx="66675" cy="65088"/>
          </a:xfrm>
          <a:custGeom>
            <a:avLst/>
            <a:gdLst>
              <a:gd name="T0" fmla="*/ 21 w 42"/>
              <a:gd name="T1" fmla="*/ 0 h 41"/>
              <a:gd name="T2" fmla="*/ 41 w 42"/>
              <a:gd name="T3" fmla="*/ 40 h 41"/>
              <a:gd name="T4" fmla="*/ 0 w 42"/>
              <a:gd name="T5" fmla="*/ 40 h 41"/>
              <a:gd name="T6" fmla="*/ 21 w 42"/>
              <a:gd name="T7" fmla="*/ 0 h 41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41"/>
              <a:gd name="T14" fmla="*/ 42 w 42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41">
                <a:moveTo>
                  <a:pt x="21" y="0"/>
                </a:moveTo>
                <a:lnTo>
                  <a:pt x="41" y="40"/>
                </a:lnTo>
                <a:lnTo>
                  <a:pt x="0" y="40"/>
                </a:lnTo>
                <a:lnTo>
                  <a:pt x="21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19" name="Freeform 403"/>
          <p:cNvSpPr>
            <a:spLocks/>
          </p:cNvSpPr>
          <p:nvPr/>
        </p:nvSpPr>
        <p:spPr bwMode="auto">
          <a:xfrm>
            <a:off x="2994025" y="1357313"/>
            <a:ext cx="65088" cy="61912"/>
          </a:xfrm>
          <a:custGeom>
            <a:avLst/>
            <a:gdLst>
              <a:gd name="T0" fmla="*/ 20 w 41"/>
              <a:gd name="T1" fmla="*/ 0 h 39"/>
              <a:gd name="T2" fmla="*/ 40 w 41"/>
              <a:gd name="T3" fmla="*/ 38 h 39"/>
              <a:gd name="T4" fmla="*/ 0 w 41"/>
              <a:gd name="T5" fmla="*/ 38 h 39"/>
              <a:gd name="T6" fmla="*/ 20 w 41"/>
              <a:gd name="T7" fmla="*/ 0 h 39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39"/>
              <a:gd name="T14" fmla="*/ 41 w 41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39">
                <a:moveTo>
                  <a:pt x="20" y="0"/>
                </a:moveTo>
                <a:lnTo>
                  <a:pt x="40" y="38"/>
                </a:lnTo>
                <a:lnTo>
                  <a:pt x="0" y="38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20" name="Freeform 404"/>
          <p:cNvSpPr>
            <a:spLocks/>
          </p:cNvSpPr>
          <p:nvPr/>
        </p:nvSpPr>
        <p:spPr bwMode="auto">
          <a:xfrm>
            <a:off x="3235325" y="927100"/>
            <a:ext cx="65088" cy="63500"/>
          </a:xfrm>
          <a:custGeom>
            <a:avLst/>
            <a:gdLst>
              <a:gd name="T0" fmla="*/ 20 w 41"/>
              <a:gd name="T1" fmla="*/ 0 h 40"/>
              <a:gd name="T2" fmla="*/ 40 w 41"/>
              <a:gd name="T3" fmla="*/ 39 h 40"/>
              <a:gd name="T4" fmla="*/ 0 w 41"/>
              <a:gd name="T5" fmla="*/ 39 h 40"/>
              <a:gd name="T6" fmla="*/ 20 w 41"/>
              <a:gd name="T7" fmla="*/ 0 h 40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40"/>
              <a:gd name="T14" fmla="*/ 41 w 41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40">
                <a:moveTo>
                  <a:pt x="20" y="0"/>
                </a:moveTo>
                <a:lnTo>
                  <a:pt x="40" y="39"/>
                </a:lnTo>
                <a:lnTo>
                  <a:pt x="0" y="39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21" name="Freeform 405"/>
          <p:cNvSpPr>
            <a:spLocks/>
          </p:cNvSpPr>
          <p:nvPr/>
        </p:nvSpPr>
        <p:spPr bwMode="auto">
          <a:xfrm>
            <a:off x="3476625" y="725488"/>
            <a:ext cx="66675" cy="60325"/>
          </a:xfrm>
          <a:custGeom>
            <a:avLst/>
            <a:gdLst>
              <a:gd name="T0" fmla="*/ 21 w 42"/>
              <a:gd name="T1" fmla="*/ 0 h 38"/>
              <a:gd name="T2" fmla="*/ 41 w 42"/>
              <a:gd name="T3" fmla="*/ 37 h 38"/>
              <a:gd name="T4" fmla="*/ 0 w 42"/>
              <a:gd name="T5" fmla="*/ 37 h 38"/>
              <a:gd name="T6" fmla="*/ 21 w 42"/>
              <a:gd name="T7" fmla="*/ 0 h 38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38"/>
              <a:gd name="T14" fmla="*/ 42 w 42"/>
              <a:gd name="T15" fmla="*/ 38 h 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38">
                <a:moveTo>
                  <a:pt x="21" y="0"/>
                </a:moveTo>
                <a:lnTo>
                  <a:pt x="41" y="37"/>
                </a:lnTo>
                <a:lnTo>
                  <a:pt x="0" y="37"/>
                </a:lnTo>
                <a:lnTo>
                  <a:pt x="21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22" name="Freeform 406"/>
          <p:cNvSpPr>
            <a:spLocks/>
          </p:cNvSpPr>
          <p:nvPr/>
        </p:nvSpPr>
        <p:spPr bwMode="auto">
          <a:xfrm>
            <a:off x="3717925" y="927100"/>
            <a:ext cx="65088" cy="63500"/>
          </a:xfrm>
          <a:custGeom>
            <a:avLst/>
            <a:gdLst>
              <a:gd name="T0" fmla="*/ 20 w 41"/>
              <a:gd name="T1" fmla="*/ 0 h 40"/>
              <a:gd name="T2" fmla="*/ 40 w 41"/>
              <a:gd name="T3" fmla="*/ 39 h 40"/>
              <a:gd name="T4" fmla="*/ 0 w 41"/>
              <a:gd name="T5" fmla="*/ 39 h 40"/>
              <a:gd name="T6" fmla="*/ 20 w 41"/>
              <a:gd name="T7" fmla="*/ 0 h 40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40"/>
              <a:gd name="T14" fmla="*/ 41 w 41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40">
                <a:moveTo>
                  <a:pt x="20" y="0"/>
                </a:moveTo>
                <a:lnTo>
                  <a:pt x="40" y="39"/>
                </a:lnTo>
                <a:lnTo>
                  <a:pt x="0" y="39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23" name="Freeform 407"/>
          <p:cNvSpPr>
            <a:spLocks/>
          </p:cNvSpPr>
          <p:nvPr/>
        </p:nvSpPr>
        <p:spPr bwMode="auto">
          <a:xfrm>
            <a:off x="3959225" y="1357313"/>
            <a:ext cx="65088" cy="61912"/>
          </a:xfrm>
          <a:custGeom>
            <a:avLst/>
            <a:gdLst>
              <a:gd name="T0" fmla="*/ 20 w 41"/>
              <a:gd name="T1" fmla="*/ 0 h 39"/>
              <a:gd name="T2" fmla="*/ 40 w 41"/>
              <a:gd name="T3" fmla="*/ 38 h 39"/>
              <a:gd name="T4" fmla="*/ 0 w 41"/>
              <a:gd name="T5" fmla="*/ 38 h 39"/>
              <a:gd name="T6" fmla="*/ 20 w 41"/>
              <a:gd name="T7" fmla="*/ 0 h 39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39"/>
              <a:gd name="T14" fmla="*/ 41 w 41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39">
                <a:moveTo>
                  <a:pt x="20" y="0"/>
                </a:moveTo>
                <a:lnTo>
                  <a:pt x="40" y="38"/>
                </a:lnTo>
                <a:lnTo>
                  <a:pt x="0" y="38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24" name="Freeform 408"/>
          <p:cNvSpPr>
            <a:spLocks/>
          </p:cNvSpPr>
          <p:nvPr/>
        </p:nvSpPr>
        <p:spPr bwMode="auto">
          <a:xfrm>
            <a:off x="4200525" y="2079625"/>
            <a:ext cx="66675" cy="65088"/>
          </a:xfrm>
          <a:custGeom>
            <a:avLst/>
            <a:gdLst>
              <a:gd name="T0" fmla="*/ 20 w 42"/>
              <a:gd name="T1" fmla="*/ 0 h 41"/>
              <a:gd name="T2" fmla="*/ 41 w 42"/>
              <a:gd name="T3" fmla="*/ 40 h 41"/>
              <a:gd name="T4" fmla="*/ 0 w 42"/>
              <a:gd name="T5" fmla="*/ 40 h 41"/>
              <a:gd name="T6" fmla="*/ 20 w 42"/>
              <a:gd name="T7" fmla="*/ 0 h 41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41"/>
              <a:gd name="T14" fmla="*/ 42 w 42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41">
                <a:moveTo>
                  <a:pt x="20" y="0"/>
                </a:moveTo>
                <a:lnTo>
                  <a:pt x="41" y="40"/>
                </a:lnTo>
                <a:lnTo>
                  <a:pt x="0" y="40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25" name="Freeform 409"/>
          <p:cNvSpPr>
            <a:spLocks/>
          </p:cNvSpPr>
          <p:nvPr/>
        </p:nvSpPr>
        <p:spPr bwMode="auto">
          <a:xfrm>
            <a:off x="4443413" y="2668588"/>
            <a:ext cx="65087" cy="61912"/>
          </a:xfrm>
          <a:custGeom>
            <a:avLst/>
            <a:gdLst>
              <a:gd name="T0" fmla="*/ 20 w 41"/>
              <a:gd name="T1" fmla="*/ 0 h 39"/>
              <a:gd name="T2" fmla="*/ 40 w 41"/>
              <a:gd name="T3" fmla="*/ 38 h 39"/>
              <a:gd name="T4" fmla="*/ 0 w 41"/>
              <a:gd name="T5" fmla="*/ 38 h 39"/>
              <a:gd name="T6" fmla="*/ 20 w 41"/>
              <a:gd name="T7" fmla="*/ 0 h 39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39"/>
              <a:gd name="T14" fmla="*/ 41 w 41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39">
                <a:moveTo>
                  <a:pt x="20" y="0"/>
                </a:moveTo>
                <a:lnTo>
                  <a:pt x="40" y="38"/>
                </a:lnTo>
                <a:lnTo>
                  <a:pt x="0" y="38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26" name="Freeform 410"/>
          <p:cNvSpPr>
            <a:spLocks/>
          </p:cNvSpPr>
          <p:nvPr/>
        </p:nvSpPr>
        <p:spPr bwMode="auto">
          <a:xfrm>
            <a:off x="4684713" y="2689225"/>
            <a:ext cx="65087" cy="63500"/>
          </a:xfrm>
          <a:custGeom>
            <a:avLst/>
            <a:gdLst>
              <a:gd name="T0" fmla="*/ 20 w 41"/>
              <a:gd name="T1" fmla="*/ 0 h 40"/>
              <a:gd name="T2" fmla="*/ 40 w 41"/>
              <a:gd name="T3" fmla="*/ 39 h 40"/>
              <a:gd name="T4" fmla="*/ 0 w 41"/>
              <a:gd name="T5" fmla="*/ 39 h 40"/>
              <a:gd name="T6" fmla="*/ 20 w 41"/>
              <a:gd name="T7" fmla="*/ 0 h 40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40"/>
              <a:gd name="T14" fmla="*/ 41 w 41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40">
                <a:moveTo>
                  <a:pt x="20" y="0"/>
                </a:moveTo>
                <a:lnTo>
                  <a:pt x="40" y="39"/>
                </a:lnTo>
                <a:lnTo>
                  <a:pt x="0" y="39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27" name="Oval 411"/>
          <p:cNvSpPr>
            <a:spLocks noChangeArrowheads="1"/>
          </p:cNvSpPr>
          <p:nvPr/>
        </p:nvSpPr>
        <p:spPr bwMode="auto">
          <a:xfrm>
            <a:off x="2274888" y="2695575"/>
            <a:ext cx="50800" cy="492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28" name="Oval 412"/>
          <p:cNvSpPr>
            <a:spLocks noChangeArrowheads="1"/>
          </p:cNvSpPr>
          <p:nvPr/>
        </p:nvSpPr>
        <p:spPr bwMode="auto">
          <a:xfrm>
            <a:off x="2516188" y="2695575"/>
            <a:ext cx="50800" cy="492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29" name="Oval 413"/>
          <p:cNvSpPr>
            <a:spLocks noChangeArrowheads="1"/>
          </p:cNvSpPr>
          <p:nvPr/>
        </p:nvSpPr>
        <p:spPr bwMode="auto">
          <a:xfrm>
            <a:off x="2757488" y="2695575"/>
            <a:ext cx="52387" cy="492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30" name="Oval 414"/>
          <p:cNvSpPr>
            <a:spLocks noChangeArrowheads="1"/>
          </p:cNvSpPr>
          <p:nvPr/>
        </p:nvSpPr>
        <p:spPr bwMode="auto">
          <a:xfrm>
            <a:off x="3000375" y="2695575"/>
            <a:ext cx="50800" cy="492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31" name="Oval 415"/>
          <p:cNvSpPr>
            <a:spLocks noChangeArrowheads="1"/>
          </p:cNvSpPr>
          <p:nvPr/>
        </p:nvSpPr>
        <p:spPr bwMode="auto">
          <a:xfrm>
            <a:off x="3241675" y="2695575"/>
            <a:ext cx="50800" cy="492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32" name="Oval 416"/>
          <p:cNvSpPr>
            <a:spLocks noChangeArrowheads="1"/>
          </p:cNvSpPr>
          <p:nvPr/>
        </p:nvSpPr>
        <p:spPr bwMode="auto">
          <a:xfrm>
            <a:off x="3482975" y="2695575"/>
            <a:ext cx="52388" cy="492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33" name="Oval 417"/>
          <p:cNvSpPr>
            <a:spLocks noChangeArrowheads="1"/>
          </p:cNvSpPr>
          <p:nvPr/>
        </p:nvSpPr>
        <p:spPr bwMode="auto">
          <a:xfrm>
            <a:off x="3724275" y="2216150"/>
            <a:ext cx="50800" cy="4762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34" name="Oval 418"/>
          <p:cNvSpPr>
            <a:spLocks noChangeArrowheads="1"/>
          </p:cNvSpPr>
          <p:nvPr/>
        </p:nvSpPr>
        <p:spPr bwMode="auto">
          <a:xfrm>
            <a:off x="3965575" y="1946275"/>
            <a:ext cx="50800" cy="46038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35" name="Oval 419"/>
          <p:cNvSpPr>
            <a:spLocks noChangeArrowheads="1"/>
          </p:cNvSpPr>
          <p:nvPr/>
        </p:nvSpPr>
        <p:spPr bwMode="auto">
          <a:xfrm>
            <a:off x="4206875" y="2151063"/>
            <a:ext cx="52388" cy="4603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36" name="Oval 420"/>
          <p:cNvSpPr>
            <a:spLocks noChangeArrowheads="1"/>
          </p:cNvSpPr>
          <p:nvPr/>
        </p:nvSpPr>
        <p:spPr bwMode="auto">
          <a:xfrm>
            <a:off x="4449763" y="2667000"/>
            <a:ext cx="50800" cy="492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37" name="Oval 421"/>
          <p:cNvSpPr>
            <a:spLocks noChangeArrowheads="1"/>
          </p:cNvSpPr>
          <p:nvPr/>
        </p:nvSpPr>
        <p:spPr bwMode="auto">
          <a:xfrm>
            <a:off x="4691063" y="2695575"/>
            <a:ext cx="50800" cy="492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38" name="Rectangle 422"/>
          <p:cNvSpPr>
            <a:spLocks noChangeArrowheads="1"/>
          </p:cNvSpPr>
          <p:nvPr/>
        </p:nvSpPr>
        <p:spPr bwMode="auto">
          <a:xfrm>
            <a:off x="2600325" y="66675"/>
            <a:ext cx="1912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December 21, Direct Radiation</a:t>
            </a:r>
          </a:p>
        </p:txBody>
      </p:sp>
      <p:sp>
        <p:nvSpPr>
          <p:cNvPr id="19839" name="Rectangle 423"/>
          <p:cNvSpPr>
            <a:spLocks noChangeArrowheads="1"/>
          </p:cNvSpPr>
          <p:nvPr/>
        </p:nvSpPr>
        <p:spPr bwMode="auto">
          <a:xfrm>
            <a:off x="2032000" y="2601913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9840" name="Rectangle 424"/>
          <p:cNvSpPr>
            <a:spLocks noChangeArrowheads="1"/>
          </p:cNvSpPr>
          <p:nvPr/>
        </p:nvSpPr>
        <p:spPr bwMode="auto">
          <a:xfrm>
            <a:off x="1981200" y="2362200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19841" name="Rectangle 425"/>
          <p:cNvSpPr>
            <a:spLocks noChangeArrowheads="1"/>
          </p:cNvSpPr>
          <p:nvPr/>
        </p:nvSpPr>
        <p:spPr bwMode="auto">
          <a:xfrm>
            <a:off x="1905000" y="212566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19842" name="Rectangle 426"/>
          <p:cNvSpPr>
            <a:spLocks noChangeArrowheads="1"/>
          </p:cNvSpPr>
          <p:nvPr/>
        </p:nvSpPr>
        <p:spPr bwMode="auto">
          <a:xfrm>
            <a:off x="1905000" y="1885950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150</a:t>
            </a:r>
          </a:p>
        </p:txBody>
      </p:sp>
      <p:sp>
        <p:nvSpPr>
          <p:cNvPr id="19843" name="Rectangle 427"/>
          <p:cNvSpPr>
            <a:spLocks noChangeArrowheads="1"/>
          </p:cNvSpPr>
          <p:nvPr/>
        </p:nvSpPr>
        <p:spPr bwMode="auto">
          <a:xfrm>
            <a:off x="1905000" y="1647825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200</a:t>
            </a:r>
          </a:p>
        </p:txBody>
      </p:sp>
      <p:sp>
        <p:nvSpPr>
          <p:cNvPr id="19844" name="Rectangle 428"/>
          <p:cNvSpPr>
            <a:spLocks noChangeArrowheads="1"/>
          </p:cNvSpPr>
          <p:nvPr/>
        </p:nvSpPr>
        <p:spPr bwMode="auto">
          <a:xfrm>
            <a:off x="1905000" y="1409700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250</a:t>
            </a:r>
          </a:p>
        </p:txBody>
      </p:sp>
      <p:sp>
        <p:nvSpPr>
          <p:cNvPr id="19845" name="Rectangle 429"/>
          <p:cNvSpPr>
            <a:spLocks noChangeArrowheads="1"/>
          </p:cNvSpPr>
          <p:nvPr/>
        </p:nvSpPr>
        <p:spPr bwMode="auto">
          <a:xfrm>
            <a:off x="1905000" y="1171575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300</a:t>
            </a:r>
          </a:p>
        </p:txBody>
      </p:sp>
      <p:sp>
        <p:nvSpPr>
          <p:cNvPr id="19846" name="Rectangle 430"/>
          <p:cNvSpPr>
            <a:spLocks noChangeArrowheads="1"/>
          </p:cNvSpPr>
          <p:nvPr/>
        </p:nvSpPr>
        <p:spPr bwMode="auto">
          <a:xfrm>
            <a:off x="1905000" y="93186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350</a:t>
            </a:r>
          </a:p>
        </p:txBody>
      </p:sp>
      <p:sp>
        <p:nvSpPr>
          <p:cNvPr id="19847" name="Rectangle 431"/>
          <p:cNvSpPr>
            <a:spLocks noChangeArrowheads="1"/>
          </p:cNvSpPr>
          <p:nvPr/>
        </p:nvSpPr>
        <p:spPr bwMode="auto">
          <a:xfrm>
            <a:off x="1905000" y="693738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400</a:t>
            </a:r>
          </a:p>
        </p:txBody>
      </p:sp>
      <p:sp>
        <p:nvSpPr>
          <p:cNvPr id="19848" name="Rectangle 432"/>
          <p:cNvSpPr>
            <a:spLocks noChangeArrowheads="1"/>
          </p:cNvSpPr>
          <p:nvPr/>
        </p:nvSpPr>
        <p:spPr bwMode="auto">
          <a:xfrm>
            <a:off x="1905000" y="457200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450</a:t>
            </a:r>
          </a:p>
        </p:txBody>
      </p:sp>
      <p:sp>
        <p:nvSpPr>
          <p:cNvPr id="19849" name="Rectangle 433"/>
          <p:cNvSpPr>
            <a:spLocks noChangeArrowheads="1"/>
          </p:cNvSpPr>
          <p:nvPr/>
        </p:nvSpPr>
        <p:spPr bwMode="auto">
          <a:xfrm>
            <a:off x="1905000" y="219075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500</a:t>
            </a:r>
          </a:p>
        </p:txBody>
      </p:sp>
      <p:grpSp>
        <p:nvGrpSpPr>
          <p:cNvPr id="19850" name="Group 559"/>
          <p:cNvGrpSpPr>
            <a:grpSpLocks/>
          </p:cNvGrpSpPr>
          <p:nvPr/>
        </p:nvGrpSpPr>
        <p:grpSpPr bwMode="auto">
          <a:xfrm>
            <a:off x="2097088" y="2751138"/>
            <a:ext cx="2887662" cy="434975"/>
            <a:chOff x="1321" y="1733"/>
            <a:chExt cx="1819" cy="274"/>
          </a:xfrm>
        </p:grpSpPr>
        <p:sp>
          <p:nvSpPr>
            <p:cNvPr id="19969" name="Rectangle 434"/>
            <p:cNvSpPr>
              <a:spLocks noChangeArrowheads="1"/>
            </p:cNvSpPr>
            <p:nvPr/>
          </p:nvSpPr>
          <p:spPr bwMode="auto">
            <a:xfrm>
              <a:off x="1321" y="1733"/>
              <a:ext cx="2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7:00</a:t>
              </a:r>
            </a:p>
          </p:txBody>
        </p:sp>
        <p:sp>
          <p:nvSpPr>
            <p:cNvPr id="19970" name="Rectangle 435"/>
            <p:cNvSpPr>
              <a:spLocks noChangeArrowheads="1"/>
            </p:cNvSpPr>
            <p:nvPr/>
          </p:nvSpPr>
          <p:spPr bwMode="auto">
            <a:xfrm>
              <a:off x="1625" y="1733"/>
              <a:ext cx="2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9:00</a:t>
              </a:r>
            </a:p>
          </p:txBody>
        </p:sp>
        <p:sp>
          <p:nvSpPr>
            <p:cNvPr id="19971" name="Rectangle 436"/>
            <p:cNvSpPr>
              <a:spLocks noChangeArrowheads="1"/>
            </p:cNvSpPr>
            <p:nvPr/>
          </p:nvSpPr>
          <p:spPr bwMode="auto">
            <a:xfrm>
              <a:off x="1913" y="1733"/>
              <a:ext cx="3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11:00</a:t>
              </a:r>
            </a:p>
          </p:txBody>
        </p:sp>
        <p:sp>
          <p:nvSpPr>
            <p:cNvPr id="19972" name="Rectangle 437"/>
            <p:cNvSpPr>
              <a:spLocks noChangeArrowheads="1"/>
            </p:cNvSpPr>
            <p:nvPr/>
          </p:nvSpPr>
          <p:spPr bwMode="auto">
            <a:xfrm>
              <a:off x="2216" y="1733"/>
              <a:ext cx="3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13:00</a:t>
              </a:r>
            </a:p>
          </p:txBody>
        </p:sp>
        <p:sp>
          <p:nvSpPr>
            <p:cNvPr id="19973" name="Rectangle 438"/>
            <p:cNvSpPr>
              <a:spLocks noChangeArrowheads="1"/>
            </p:cNvSpPr>
            <p:nvPr/>
          </p:nvSpPr>
          <p:spPr bwMode="auto">
            <a:xfrm>
              <a:off x="2521" y="1733"/>
              <a:ext cx="3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15:00</a:t>
              </a:r>
            </a:p>
          </p:txBody>
        </p:sp>
        <p:sp>
          <p:nvSpPr>
            <p:cNvPr id="19974" name="Rectangle 439"/>
            <p:cNvSpPr>
              <a:spLocks noChangeArrowheads="1"/>
            </p:cNvSpPr>
            <p:nvPr/>
          </p:nvSpPr>
          <p:spPr bwMode="auto">
            <a:xfrm>
              <a:off x="2826" y="1733"/>
              <a:ext cx="3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17:00</a:t>
              </a:r>
            </a:p>
          </p:txBody>
        </p:sp>
        <p:sp>
          <p:nvSpPr>
            <p:cNvPr id="19975" name="Rectangle 440"/>
            <p:cNvSpPr>
              <a:spLocks noChangeArrowheads="1"/>
            </p:cNvSpPr>
            <p:nvPr/>
          </p:nvSpPr>
          <p:spPr bwMode="auto">
            <a:xfrm>
              <a:off x="1920" y="1853"/>
              <a:ext cx="5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Time Of Day</a:t>
              </a:r>
            </a:p>
          </p:txBody>
        </p:sp>
      </p:grpSp>
      <p:sp>
        <p:nvSpPr>
          <p:cNvPr id="19851" name="Rectangle 441"/>
          <p:cNvSpPr>
            <a:spLocks noChangeArrowheads="1"/>
          </p:cNvSpPr>
          <p:nvPr/>
        </p:nvSpPr>
        <p:spPr bwMode="auto">
          <a:xfrm rot="-5400000">
            <a:off x="1053306" y="1493044"/>
            <a:ext cx="1509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Solar Radiation (W</a:t>
            </a:r>
            <a:r>
              <a:rPr lang="en-US" sz="100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sz="1000">
                <a:solidFill>
                  <a:srgbClr val="000000"/>
                </a:solidFill>
              </a:rPr>
              <a:t>m</a:t>
            </a:r>
            <a:r>
              <a:rPr lang="en-US" sz="1000" baseline="30000">
                <a:solidFill>
                  <a:srgbClr val="000000"/>
                </a:solidFill>
              </a:rPr>
              <a:t>-2</a:t>
            </a:r>
            <a:r>
              <a:rPr lang="en-US" sz="10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9852" name="Freeform 442"/>
          <p:cNvSpPr>
            <a:spLocks/>
          </p:cNvSpPr>
          <p:nvPr/>
        </p:nvSpPr>
        <p:spPr bwMode="auto">
          <a:xfrm>
            <a:off x="5495925" y="350838"/>
            <a:ext cx="2393950" cy="2378075"/>
          </a:xfrm>
          <a:custGeom>
            <a:avLst/>
            <a:gdLst>
              <a:gd name="T0" fmla="*/ 0 w 1508"/>
              <a:gd name="T1" fmla="*/ 0 h 1498"/>
              <a:gd name="T2" fmla="*/ 1507 w 1508"/>
              <a:gd name="T3" fmla="*/ 0 h 1498"/>
              <a:gd name="T4" fmla="*/ 1507 w 1508"/>
              <a:gd name="T5" fmla="*/ 1497 h 1498"/>
              <a:gd name="T6" fmla="*/ 0 w 1508"/>
              <a:gd name="T7" fmla="*/ 1497 h 1498"/>
              <a:gd name="T8" fmla="*/ 0 w 1508"/>
              <a:gd name="T9" fmla="*/ 0 h 14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08"/>
              <a:gd name="T16" fmla="*/ 0 h 1498"/>
              <a:gd name="T17" fmla="*/ 1508 w 1508"/>
              <a:gd name="T18" fmla="*/ 1498 h 14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08" h="1498">
                <a:moveTo>
                  <a:pt x="0" y="0"/>
                </a:moveTo>
                <a:lnTo>
                  <a:pt x="1507" y="0"/>
                </a:lnTo>
                <a:lnTo>
                  <a:pt x="1507" y="1497"/>
                </a:lnTo>
                <a:lnTo>
                  <a:pt x="0" y="1497"/>
                </a:lnTo>
                <a:lnTo>
                  <a:pt x="0" y="0"/>
                </a:lnTo>
              </a:path>
            </a:pathLst>
          </a:custGeom>
          <a:noFill/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853" name="Line 443"/>
          <p:cNvSpPr>
            <a:spLocks noChangeShapeType="1"/>
          </p:cNvSpPr>
          <p:nvPr/>
        </p:nvSpPr>
        <p:spPr bwMode="auto">
          <a:xfrm>
            <a:off x="5495925" y="2489200"/>
            <a:ext cx="2392363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54" name="Line 444"/>
          <p:cNvSpPr>
            <a:spLocks noChangeShapeType="1"/>
          </p:cNvSpPr>
          <p:nvPr/>
        </p:nvSpPr>
        <p:spPr bwMode="auto">
          <a:xfrm>
            <a:off x="5495925" y="2251075"/>
            <a:ext cx="2392363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55" name="Line 445"/>
          <p:cNvSpPr>
            <a:spLocks noChangeShapeType="1"/>
          </p:cNvSpPr>
          <p:nvPr/>
        </p:nvSpPr>
        <p:spPr bwMode="auto">
          <a:xfrm>
            <a:off x="5495925" y="2014538"/>
            <a:ext cx="2392363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56" name="Line 446"/>
          <p:cNvSpPr>
            <a:spLocks noChangeShapeType="1"/>
          </p:cNvSpPr>
          <p:nvPr/>
        </p:nvSpPr>
        <p:spPr bwMode="auto">
          <a:xfrm>
            <a:off x="5495925" y="1776413"/>
            <a:ext cx="2392363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57" name="Line 447"/>
          <p:cNvSpPr>
            <a:spLocks noChangeShapeType="1"/>
          </p:cNvSpPr>
          <p:nvPr/>
        </p:nvSpPr>
        <p:spPr bwMode="auto">
          <a:xfrm>
            <a:off x="5495925" y="1539875"/>
            <a:ext cx="2392363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58" name="Line 448"/>
          <p:cNvSpPr>
            <a:spLocks noChangeShapeType="1"/>
          </p:cNvSpPr>
          <p:nvPr/>
        </p:nvSpPr>
        <p:spPr bwMode="auto">
          <a:xfrm>
            <a:off x="5495925" y="1300163"/>
            <a:ext cx="2392363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59" name="Line 449"/>
          <p:cNvSpPr>
            <a:spLocks noChangeShapeType="1"/>
          </p:cNvSpPr>
          <p:nvPr/>
        </p:nvSpPr>
        <p:spPr bwMode="auto">
          <a:xfrm>
            <a:off x="5495925" y="1065213"/>
            <a:ext cx="2392363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60" name="Line 450"/>
          <p:cNvSpPr>
            <a:spLocks noChangeShapeType="1"/>
          </p:cNvSpPr>
          <p:nvPr/>
        </p:nvSpPr>
        <p:spPr bwMode="auto">
          <a:xfrm>
            <a:off x="5495925" y="825500"/>
            <a:ext cx="2392363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61" name="Line 451"/>
          <p:cNvSpPr>
            <a:spLocks noChangeShapeType="1"/>
          </p:cNvSpPr>
          <p:nvPr/>
        </p:nvSpPr>
        <p:spPr bwMode="auto">
          <a:xfrm>
            <a:off x="5495925" y="588963"/>
            <a:ext cx="2392363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62" name="Line 452"/>
          <p:cNvSpPr>
            <a:spLocks noChangeShapeType="1"/>
          </p:cNvSpPr>
          <p:nvPr/>
        </p:nvSpPr>
        <p:spPr bwMode="auto">
          <a:xfrm>
            <a:off x="5495925" y="350838"/>
            <a:ext cx="23923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63" name="Line 453"/>
          <p:cNvSpPr>
            <a:spLocks noChangeShapeType="1"/>
          </p:cNvSpPr>
          <p:nvPr/>
        </p:nvSpPr>
        <p:spPr bwMode="auto">
          <a:xfrm>
            <a:off x="5975350" y="350838"/>
            <a:ext cx="0" cy="23764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64" name="Line 454"/>
          <p:cNvSpPr>
            <a:spLocks noChangeShapeType="1"/>
          </p:cNvSpPr>
          <p:nvPr/>
        </p:nvSpPr>
        <p:spPr bwMode="auto">
          <a:xfrm>
            <a:off x="6451600" y="350838"/>
            <a:ext cx="0" cy="23764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65" name="Line 455"/>
          <p:cNvSpPr>
            <a:spLocks noChangeShapeType="1"/>
          </p:cNvSpPr>
          <p:nvPr/>
        </p:nvSpPr>
        <p:spPr bwMode="auto">
          <a:xfrm>
            <a:off x="6931025" y="350838"/>
            <a:ext cx="0" cy="23764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66" name="Line 456"/>
          <p:cNvSpPr>
            <a:spLocks noChangeShapeType="1"/>
          </p:cNvSpPr>
          <p:nvPr/>
        </p:nvSpPr>
        <p:spPr bwMode="auto">
          <a:xfrm>
            <a:off x="7408863" y="350838"/>
            <a:ext cx="0" cy="23764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67" name="Line 457"/>
          <p:cNvSpPr>
            <a:spLocks noChangeShapeType="1"/>
          </p:cNvSpPr>
          <p:nvPr/>
        </p:nvSpPr>
        <p:spPr bwMode="auto">
          <a:xfrm>
            <a:off x="7888288" y="350838"/>
            <a:ext cx="0" cy="23764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68" name="Freeform 458"/>
          <p:cNvSpPr>
            <a:spLocks/>
          </p:cNvSpPr>
          <p:nvPr/>
        </p:nvSpPr>
        <p:spPr bwMode="auto">
          <a:xfrm>
            <a:off x="5495925" y="350838"/>
            <a:ext cx="2393950" cy="2378075"/>
          </a:xfrm>
          <a:custGeom>
            <a:avLst/>
            <a:gdLst>
              <a:gd name="T0" fmla="*/ 0 w 1508"/>
              <a:gd name="T1" fmla="*/ 0 h 1498"/>
              <a:gd name="T2" fmla="*/ 1507 w 1508"/>
              <a:gd name="T3" fmla="*/ 0 h 1498"/>
              <a:gd name="T4" fmla="*/ 1507 w 1508"/>
              <a:gd name="T5" fmla="*/ 1497 h 1498"/>
              <a:gd name="T6" fmla="*/ 0 w 1508"/>
              <a:gd name="T7" fmla="*/ 1497 h 1498"/>
              <a:gd name="T8" fmla="*/ 0 w 1508"/>
              <a:gd name="T9" fmla="*/ 0 h 14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08"/>
              <a:gd name="T16" fmla="*/ 0 h 1498"/>
              <a:gd name="T17" fmla="*/ 1508 w 1508"/>
              <a:gd name="T18" fmla="*/ 1498 h 14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08" h="1498">
                <a:moveTo>
                  <a:pt x="0" y="0"/>
                </a:moveTo>
                <a:lnTo>
                  <a:pt x="1507" y="0"/>
                </a:lnTo>
                <a:lnTo>
                  <a:pt x="1507" y="1497"/>
                </a:lnTo>
                <a:lnTo>
                  <a:pt x="0" y="1497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869" name="Line 459"/>
          <p:cNvSpPr>
            <a:spLocks noChangeShapeType="1"/>
          </p:cNvSpPr>
          <p:nvPr/>
        </p:nvSpPr>
        <p:spPr bwMode="auto">
          <a:xfrm>
            <a:off x="5495925" y="350838"/>
            <a:ext cx="0" cy="23764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70" name="Line 460"/>
          <p:cNvSpPr>
            <a:spLocks noChangeShapeType="1"/>
          </p:cNvSpPr>
          <p:nvPr/>
        </p:nvSpPr>
        <p:spPr bwMode="auto">
          <a:xfrm>
            <a:off x="5465763" y="2727325"/>
            <a:ext cx="301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71" name="Line 461"/>
          <p:cNvSpPr>
            <a:spLocks noChangeShapeType="1"/>
          </p:cNvSpPr>
          <p:nvPr/>
        </p:nvSpPr>
        <p:spPr bwMode="auto">
          <a:xfrm>
            <a:off x="5465763" y="2489200"/>
            <a:ext cx="301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72" name="Line 462"/>
          <p:cNvSpPr>
            <a:spLocks noChangeShapeType="1"/>
          </p:cNvSpPr>
          <p:nvPr/>
        </p:nvSpPr>
        <p:spPr bwMode="auto">
          <a:xfrm>
            <a:off x="5465763" y="2251075"/>
            <a:ext cx="301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73" name="Line 463"/>
          <p:cNvSpPr>
            <a:spLocks noChangeShapeType="1"/>
          </p:cNvSpPr>
          <p:nvPr/>
        </p:nvSpPr>
        <p:spPr bwMode="auto">
          <a:xfrm>
            <a:off x="5465763" y="2014538"/>
            <a:ext cx="301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74" name="Line 464"/>
          <p:cNvSpPr>
            <a:spLocks noChangeShapeType="1"/>
          </p:cNvSpPr>
          <p:nvPr/>
        </p:nvSpPr>
        <p:spPr bwMode="auto">
          <a:xfrm>
            <a:off x="5465763" y="1776413"/>
            <a:ext cx="301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75" name="Line 465"/>
          <p:cNvSpPr>
            <a:spLocks noChangeShapeType="1"/>
          </p:cNvSpPr>
          <p:nvPr/>
        </p:nvSpPr>
        <p:spPr bwMode="auto">
          <a:xfrm>
            <a:off x="5465763" y="1539875"/>
            <a:ext cx="301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76" name="Line 466"/>
          <p:cNvSpPr>
            <a:spLocks noChangeShapeType="1"/>
          </p:cNvSpPr>
          <p:nvPr/>
        </p:nvSpPr>
        <p:spPr bwMode="auto">
          <a:xfrm>
            <a:off x="5465763" y="1300163"/>
            <a:ext cx="301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77" name="Line 467"/>
          <p:cNvSpPr>
            <a:spLocks noChangeShapeType="1"/>
          </p:cNvSpPr>
          <p:nvPr/>
        </p:nvSpPr>
        <p:spPr bwMode="auto">
          <a:xfrm>
            <a:off x="5465763" y="1065213"/>
            <a:ext cx="301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78" name="Line 468"/>
          <p:cNvSpPr>
            <a:spLocks noChangeShapeType="1"/>
          </p:cNvSpPr>
          <p:nvPr/>
        </p:nvSpPr>
        <p:spPr bwMode="auto">
          <a:xfrm>
            <a:off x="5465763" y="825500"/>
            <a:ext cx="301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79" name="Line 469"/>
          <p:cNvSpPr>
            <a:spLocks noChangeShapeType="1"/>
          </p:cNvSpPr>
          <p:nvPr/>
        </p:nvSpPr>
        <p:spPr bwMode="auto">
          <a:xfrm>
            <a:off x="5465763" y="588963"/>
            <a:ext cx="301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80" name="Line 470"/>
          <p:cNvSpPr>
            <a:spLocks noChangeShapeType="1"/>
          </p:cNvSpPr>
          <p:nvPr/>
        </p:nvSpPr>
        <p:spPr bwMode="auto">
          <a:xfrm>
            <a:off x="5465763" y="350838"/>
            <a:ext cx="301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81" name="Line 471"/>
          <p:cNvSpPr>
            <a:spLocks noChangeShapeType="1"/>
          </p:cNvSpPr>
          <p:nvPr/>
        </p:nvSpPr>
        <p:spPr bwMode="auto">
          <a:xfrm>
            <a:off x="5495925" y="2727325"/>
            <a:ext cx="23923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82" name="Line 472"/>
          <p:cNvSpPr>
            <a:spLocks noChangeShapeType="1"/>
          </p:cNvSpPr>
          <p:nvPr/>
        </p:nvSpPr>
        <p:spPr bwMode="auto">
          <a:xfrm flipV="1">
            <a:off x="5495925" y="2727325"/>
            <a:ext cx="0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83" name="Line 473"/>
          <p:cNvSpPr>
            <a:spLocks noChangeShapeType="1"/>
          </p:cNvSpPr>
          <p:nvPr/>
        </p:nvSpPr>
        <p:spPr bwMode="auto">
          <a:xfrm flipV="1">
            <a:off x="5734050" y="2727325"/>
            <a:ext cx="0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84" name="Line 474"/>
          <p:cNvSpPr>
            <a:spLocks noChangeShapeType="1"/>
          </p:cNvSpPr>
          <p:nvPr/>
        </p:nvSpPr>
        <p:spPr bwMode="auto">
          <a:xfrm flipV="1">
            <a:off x="5975350" y="2727325"/>
            <a:ext cx="0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85" name="Line 475"/>
          <p:cNvSpPr>
            <a:spLocks noChangeShapeType="1"/>
          </p:cNvSpPr>
          <p:nvPr/>
        </p:nvSpPr>
        <p:spPr bwMode="auto">
          <a:xfrm flipV="1">
            <a:off x="6213475" y="2727325"/>
            <a:ext cx="0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86" name="Line 476"/>
          <p:cNvSpPr>
            <a:spLocks noChangeShapeType="1"/>
          </p:cNvSpPr>
          <p:nvPr/>
        </p:nvSpPr>
        <p:spPr bwMode="auto">
          <a:xfrm flipV="1">
            <a:off x="6451600" y="2727325"/>
            <a:ext cx="0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87" name="Line 477"/>
          <p:cNvSpPr>
            <a:spLocks noChangeShapeType="1"/>
          </p:cNvSpPr>
          <p:nvPr/>
        </p:nvSpPr>
        <p:spPr bwMode="auto">
          <a:xfrm flipV="1">
            <a:off x="6692900" y="2727325"/>
            <a:ext cx="0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88" name="Line 478"/>
          <p:cNvSpPr>
            <a:spLocks noChangeShapeType="1"/>
          </p:cNvSpPr>
          <p:nvPr/>
        </p:nvSpPr>
        <p:spPr bwMode="auto">
          <a:xfrm flipV="1">
            <a:off x="6931025" y="2727325"/>
            <a:ext cx="0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89" name="Line 479"/>
          <p:cNvSpPr>
            <a:spLocks noChangeShapeType="1"/>
          </p:cNvSpPr>
          <p:nvPr/>
        </p:nvSpPr>
        <p:spPr bwMode="auto">
          <a:xfrm flipV="1">
            <a:off x="7169150" y="2727325"/>
            <a:ext cx="0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90" name="Line 480"/>
          <p:cNvSpPr>
            <a:spLocks noChangeShapeType="1"/>
          </p:cNvSpPr>
          <p:nvPr/>
        </p:nvSpPr>
        <p:spPr bwMode="auto">
          <a:xfrm flipV="1">
            <a:off x="7408863" y="2727325"/>
            <a:ext cx="0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91" name="Line 481"/>
          <p:cNvSpPr>
            <a:spLocks noChangeShapeType="1"/>
          </p:cNvSpPr>
          <p:nvPr/>
        </p:nvSpPr>
        <p:spPr bwMode="auto">
          <a:xfrm flipV="1">
            <a:off x="7648575" y="2727325"/>
            <a:ext cx="0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92" name="Line 482"/>
          <p:cNvSpPr>
            <a:spLocks noChangeShapeType="1"/>
          </p:cNvSpPr>
          <p:nvPr/>
        </p:nvSpPr>
        <p:spPr bwMode="auto">
          <a:xfrm flipV="1">
            <a:off x="7888288" y="2727325"/>
            <a:ext cx="0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93" name="Line 483"/>
          <p:cNvSpPr>
            <a:spLocks noChangeShapeType="1"/>
          </p:cNvSpPr>
          <p:nvPr/>
        </p:nvSpPr>
        <p:spPr bwMode="auto">
          <a:xfrm flipV="1">
            <a:off x="5495925" y="2727325"/>
            <a:ext cx="0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94" name="Line 484"/>
          <p:cNvSpPr>
            <a:spLocks noChangeShapeType="1"/>
          </p:cNvSpPr>
          <p:nvPr/>
        </p:nvSpPr>
        <p:spPr bwMode="auto">
          <a:xfrm flipV="1">
            <a:off x="5975350" y="2727325"/>
            <a:ext cx="0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95" name="Line 485"/>
          <p:cNvSpPr>
            <a:spLocks noChangeShapeType="1"/>
          </p:cNvSpPr>
          <p:nvPr/>
        </p:nvSpPr>
        <p:spPr bwMode="auto">
          <a:xfrm flipV="1">
            <a:off x="6451600" y="2727325"/>
            <a:ext cx="0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96" name="Line 486"/>
          <p:cNvSpPr>
            <a:spLocks noChangeShapeType="1"/>
          </p:cNvSpPr>
          <p:nvPr/>
        </p:nvSpPr>
        <p:spPr bwMode="auto">
          <a:xfrm flipV="1">
            <a:off x="6931025" y="2727325"/>
            <a:ext cx="0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97" name="Line 487"/>
          <p:cNvSpPr>
            <a:spLocks noChangeShapeType="1"/>
          </p:cNvSpPr>
          <p:nvPr/>
        </p:nvSpPr>
        <p:spPr bwMode="auto">
          <a:xfrm flipV="1">
            <a:off x="7408863" y="2727325"/>
            <a:ext cx="0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98" name="Line 488"/>
          <p:cNvSpPr>
            <a:spLocks noChangeShapeType="1"/>
          </p:cNvSpPr>
          <p:nvPr/>
        </p:nvSpPr>
        <p:spPr bwMode="auto">
          <a:xfrm flipV="1">
            <a:off x="7888288" y="2727325"/>
            <a:ext cx="0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99" name="Freeform 489"/>
          <p:cNvSpPr>
            <a:spLocks/>
          </p:cNvSpPr>
          <p:nvPr/>
        </p:nvSpPr>
        <p:spPr bwMode="auto">
          <a:xfrm>
            <a:off x="5495925" y="1222375"/>
            <a:ext cx="2393950" cy="1506538"/>
          </a:xfrm>
          <a:custGeom>
            <a:avLst/>
            <a:gdLst>
              <a:gd name="T0" fmla="*/ 0 w 1508"/>
              <a:gd name="T1" fmla="*/ 948 h 949"/>
              <a:gd name="T2" fmla="*/ 150 w 1508"/>
              <a:gd name="T3" fmla="*/ 837 h 949"/>
              <a:gd name="T4" fmla="*/ 302 w 1508"/>
              <a:gd name="T5" fmla="*/ 581 h 949"/>
              <a:gd name="T6" fmla="*/ 452 w 1508"/>
              <a:gd name="T7" fmla="*/ 287 h 949"/>
              <a:gd name="T8" fmla="*/ 602 w 1508"/>
              <a:gd name="T9" fmla="*/ 85 h 949"/>
              <a:gd name="T10" fmla="*/ 754 w 1508"/>
              <a:gd name="T11" fmla="*/ 0 h 949"/>
              <a:gd name="T12" fmla="*/ 904 w 1508"/>
              <a:gd name="T13" fmla="*/ 85 h 949"/>
              <a:gd name="T14" fmla="*/ 1054 w 1508"/>
              <a:gd name="T15" fmla="*/ 287 h 949"/>
              <a:gd name="T16" fmla="*/ 1205 w 1508"/>
              <a:gd name="T17" fmla="*/ 581 h 949"/>
              <a:gd name="T18" fmla="*/ 1356 w 1508"/>
              <a:gd name="T19" fmla="*/ 837 h 949"/>
              <a:gd name="T20" fmla="*/ 1507 w 1508"/>
              <a:gd name="T21" fmla="*/ 948 h 9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08"/>
              <a:gd name="T34" fmla="*/ 0 h 949"/>
              <a:gd name="T35" fmla="*/ 1508 w 1508"/>
              <a:gd name="T36" fmla="*/ 949 h 94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08" h="949">
                <a:moveTo>
                  <a:pt x="0" y="948"/>
                </a:moveTo>
                <a:lnTo>
                  <a:pt x="150" y="837"/>
                </a:lnTo>
                <a:lnTo>
                  <a:pt x="302" y="581"/>
                </a:lnTo>
                <a:lnTo>
                  <a:pt x="452" y="287"/>
                </a:lnTo>
                <a:lnTo>
                  <a:pt x="602" y="85"/>
                </a:lnTo>
                <a:lnTo>
                  <a:pt x="754" y="0"/>
                </a:lnTo>
                <a:lnTo>
                  <a:pt x="904" y="85"/>
                </a:lnTo>
                <a:lnTo>
                  <a:pt x="1054" y="287"/>
                </a:lnTo>
                <a:lnTo>
                  <a:pt x="1205" y="581"/>
                </a:lnTo>
                <a:lnTo>
                  <a:pt x="1356" y="837"/>
                </a:lnTo>
                <a:lnTo>
                  <a:pt x="1507" y="948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900" name="Freeform 490"/>
          <p:cNvSpPr>
            <a:spLocks/>
          </p:cNvSpPr>
          <p:nvPr/>
        </p:nvSpPr>
        <p:spPr bwMode="auto">
          <a:xfrm>
            <a:off x="5495925" y="2465388"/>
            <a:ext cx="2393950" cy="263525"/>
          </a:xfrm>
          <a:custGeom>
            <a:avLst/>
            <a:gdLst>
              <a:gd name="T0" fmla="*/ 0 w 1508"/>
              <a:gd name="T1" fmla="*/ 165 h 166"/>
              <a:gd name="T2" fmla="*/ 150 w 1508"/>
              <a:gd name="T3" fmla="*/ 109 h 166"/>
              <a:gd name="T4" fmla="*/ 302 w 1508"/>
              <a:gd name="T5" fmla="*/ 45 h 166"/>
              <a:gd name="T6" fmla="*/ 452 w 1508"/>
              <a:gd name="T7" fmla="*/ 16 h 166"/>
              <a:gd name="T8" fmla="*/ 602 w 1508"/>
              <a:gd name="T9" fmla="*/ 1 h 166"/>
              <a:gd name="T10" fmla="*/ 754 w 1508"/>
              <a:gd name="T11" fmla="*/ 0 h 166"/>
              <a:gd name="T12" fmla="*/ 904 w 1508"/>
              <a:gd name="T13" fmla="*/ 1 h 166"/>
              <a:gd name="T14" fmla="*/ 1054 w 1508"/>
              <a:gd name="T15" fmla="*/ 16 h 166"/>
              <a:gd name="T16" fmla="*/ 1205 w 1508"/>
              <a:gd name="T17" fmla="*/ 45 h 166"/>
              <a:gd name="T18" fmla="*/ 1356 w 1508"/>
              <a:gd name="T19" fmla="*/ 109 h 166"/>
              <a:gd name="T20" fmla="*/ 1507 w 1508"/>
              <a:gd name="T21" fmla="*/ 165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08"/>
              <a:gd name="T34" fmla="*/ 0 h 166"/>
              <a:gd name="T35" fmla="*/ 1508 w 1508"/>
              <a:gd name="T36" fmla="*/ 166 h 1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08" h="166">
                <a:moveTo>
                  <a:pt x="0" y="165"/>
                </a:moveTo>
                <a:lnTo>
                  <a:pt x="150" y="109"/>
                </a:lnTo>
                <a:lnTo>
                  <a:pt x="302" y="45"/>
                </a:lnTo>
                <a:lnTo>
                  <a:pt x="452" y="16"/>
                </a:lnTo>
                <a:lnTo>
                  <a:pt x="602" y="1"/>
                </a:lnTo>
                <a:lnTo>
                  <a:pt x="754" y="0"/>
                </a:lnTo>
                <a:lnTo>
                  <a:pt x="904" y="1"/>
                </a:lnTo>
                <a:lnTo>
                  <a:pt x="1054" y="16"/>
                </a:lnTo>
                <a:lnTo>
                  <a:pt x="1205" y="45"/>
                </a:lnTo>
                <a:lnTo>
                  <a:pt x="1356" y="109"/>
                </a:lnTo>
                <a:lnTo>
                  <a:pt x="1507" y="16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901" name="Freeform 491"/>
          <p:cNvSpPr>
            <a:spLocks/>
          </p:cNvSpPr>
          <p:nvPr/>
        </p:nvSpPr>
        <p:spPr bwMode="auto">
          <a:xfrm>
            <a:off x="5495925" y="1743075"/>
            <a:ext cx="2393950" cy="985838"/>
          </a:xfrm>
          <a:custGeom>
            <a:avLst/>
            <a:gdLst>
              <a:gd name="T0" fmla="*/ 0 w 1508"/>
              <a:gd name="T1" fmla="*/ 620 h 621"/>
              <a:gd name="T2" fmla="*/ 150 w 1508"/>
              <a:gd name="T3" fmla="*/ 548 h 621"/>
              <a:gd name="T4" fmla="*/ 302 w 1508"/>
              <a:gd name="T5" fmla="*/ 158 h 621"/>
              <a:gd name="T6" fmla="*/ 452 w 1508"/>
              <a:gd name="T7" fmla="*/ 0 h 621"/>
              <a:gd name="T8" fmla="*/ 602 w 1508"/>
              <a:gd name="T9" fmla="*/ 156 h 621"/>
              <a:gd name="T10" fmla="*/ 754 w 1508"/>
              <a:gd name="T11" fmla="*/ 454 h 621"/>
              <a:gd name="T12" fmla="*/ 904 w 1508"/>
              <a:gd name="T13" fmla="*/ 456 h 621"/>
              <a:gd name="T14" fmla="*/ 1054 w 1508"/>
              <a:gd name="T15" fmla="*/ 471 h 621"/>
              <a:gd name="T16" fmla="*/ 1205 w 1508"/>
              <a:gd name="T17" fmla="*/ 500 h 621"/>
              <a:gd name="T18" fmla="*/ 1356 w 1508"/>
              <a:gd name="T19" fmla="*/ 564 h 621"/>
              <a:gd name="T20" fmla="*/ 1507 w 1508"/>
              <a:gd name="T21" fmla="*/ 620 h 6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08"/>
              <a:gd name="T34" fmla="*/ 0 h 621"/>
              <a:gd name="T35" fmla="*/ 1508 w 1508"/>
              <a:gd name="T36" fmla="*/ 621 h 62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08" h="621">
                <a:moveTo>
                  <a:pt x="0" y="620"/>
                </a:moveTo>
                <a:lnTo>
                  <a:pt x="150" y="548"/>
                </a:lnTo>
                <a:lnTo>
                  <a:pt x="302" y="158"/>
                </a:lnTo>
                <a:lnTo>
                  <a:pt x="452" y="0"/>
                </a:lnTo>
                <a:lnTo>
                  <a:pt x="602" y="156"/>
                </a:lnTo>
                <a:lnTo>
                  <a:pt x="754" y="454"/>
                </a:lnTo>
                <a:lnTo>
                  <a:pt x="904" y="456"/>
                </a:lnTo>
                <a:lnTo>
                  <a:pt x="1054" y="471"/>
                </a:lnTo>
                <a:lnTo>
                  <a:pt x="1205" y="500"/>
                </a:lnTo>
                <a:lnTo>
                  <a:pt x="1356" y="564"/>
                </a:lnTo>
                <a:lnTo>
                  <a:pt x="1507" y="6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902" name="Freeform 492"/>
          <p:cNvSpPr>
            <a:spLocks/>
          </p:cNvSpPr>
          <p:nvPr/>
        </p:nvSpPr>
        <p:spPr bwMode="auto">
          <a:xfrm>
            <a:off x="5495925" y="504825"/>
            <a:ext cx="2393950" cy="2224088"/>
          </a:xfrm>
          <a:custGeom>
            <a:avLst/>
            <a:gdLst>
              <a:gd name="T0" fmla="*/ 0 w 1508"/>
              <a:gd name="T1" fmla="*/ 1400 h 1401"/>
              <a:gd name="T2" fmla="*/ 150 w 1508"/>
              <a:gd name="T3" fmla="*/ 1332 h 1401"/>
              <a:gd name="T4" fmla="*/ 302 w 1508"/>
              <a:gd name="T5" fmla="*/ 898 h 1401"/>
              <a:gd name="T6" fmla="*/ 452 w 1508"/>
              <a:gd name="T7" fmla="*/ 414 h 1401"/>
              <a:gd name="T8" fmla="*/ 602 w 1508"/>
              <a:gd name="T9" fmla="*/ 130 h 1401"/>
              <a:gd name="T10" fmla="*/ 754 w 1508"/>
              <a:gd name="T11" fmla="*/ 0 h 1401"/>
              <a:gd name="T12" fmla="*/ 904 w 1508"/>
              <a:gd name="T13" fmla="*/ 130 h 1401"/>
              <a:gd name="T14" fmla="*/ 1054 w 1508"/>
              <a:gd name="T15" fmla="*/ 414 h 1401"/>
              <a:gd name="T16" fmla="*/ 1205 w 1508"/>
              <a:gd name="T17" fmla="*/ 898 h 1401"/>
              <a:gd name="T18" fmla="*/ 1356 w 1508"/>
              <a:gd name="T19" fmla="*/ 1332 h 1401"/>
              <a:gd name="T20" fmla="*/ 1507 w 1508"/>
              <a:gd name="T21" fmla="*/ 1400 h 140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08"/>
              <a:gd name="T34" fmla="*/ 0 h 1401"/>
              <a:gd name="T35" fmla="*/ 1508 w 1508"/>
              <a:gd name="T36" fmla="*/ 1401 h 140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08" h="1401">
                <a:moveTo>
                  <a:pt x="0" y="1400"/>
                </a:moveTo>
                <a:lnTo>
                  <a:pt x="150" y="1332"/>
                </a:lnTo>
                <a:lnTo>
                  <a:pt x="302" y="898"/>
                </a:lnTo>
                <a:lnTo>
                  <a:pt x="452" y="414"/>
                </a:lnTo>
                <a:lnTo>
                  <a:pt x="602" y="130"/>
                </a:lnTo>
                <a:lnTo>
                  <a:pt x="754" y="0"/>
                </a:lnTo>
                <a:lnTo>
                  <a:pt x="904" y="130"/>
                </a:lnTo>
                <a:lnTo>
                  <a:pt x="1054" y="414"/>
                </a:lnTo>
                <a:lnTo>
                  <a:pt x="1205" y="898"/>
                </a:lnTo>
                <a:lnTo>
                  <a:pt x="1356" y="1332"/>
                </a:lnTo>
                <a:lnTo>
                  <a:pt x="1507" y="140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903" name="Freeform 493"/>
          <p:cNvSpPr>
            <a:spLocks/>
          </p:cNvSpPr>
          <p:nvPr/>
        </p:nvSpPr>
        <p:spPr bwMode="auto">
          <a:xfrm>
            <a:off x="5495925" y="1743075"/>
            <a:ext cx="2393950" cy="985838"/>
          </a:xfrm>
          <a:custGeom>
            <a:avLst/>
            <a:gdLst>
              <a:gd name="T0" fmla="*/ 0 w 1508"/>
              <a:gd name="T1" fmla="*/ 620 h 621"/>
              <a:gd name="T2" fmla="*/ 150 w 1508"/>
              <a:gd name="T3" fmla="*/ 564 h 621"/>
              <a:gd name="T4" fmla="*/ 302 w 1508"/>
              <a:gd name="T5" fmla="*/ 500 h 621"/>
              <a:gd name="T6" fmla="*/ 452 w 1508"/>
              <a:gd name="T7" fmla="*/ 471 h 621"/>
              <a:gd name="T8" fmla="*/ 602 w 1508"/>
              <a:gd name="T9" fmla="*/ 456 h 621"/>
              <a:gd name="T10" fmla="*/ 754 w 1508"/>
              <a:gd name="T11" fmla="*/ 454 h 621"/>
              <a:gd name="T12" fmla="*/ 904 w 1508"/>
              <a:gd name="T13" fmla="*/ 156 h 621"/>
              <a:gd name="T14" fmla="*/ 1054 w 1508"/>
              <a:gd name="T15" fmla="*/ 0 h 621"/>
              <a:gd name="T16" fmla="*/ 1205 w 1508"/>
              <a:gd name="T17" fmla="*/ 158 h 621"/>
              <a:gd name="T18" fmla="*/ 1356 w 1508"/>
              <a:gd name="T19" fmla="*/ 548 h 621"/>
              <a:gd name="T20" fmla="*/ 1507 w 1508"/>
              <a:gd name="T21" fmla="*/ 620 h 6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08"/>
              <a:gd name="T34" fmla="*/ 0 h 621"/>
              <a:gd name="T35" fmla="*/ 1508 w 1508"/>
              <a:gd name="T36" fmla="*/ 621 h 62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08" h="621">
                <a:moveTo>
                  <a:pt x="0" y="620"/>
                </a:moveTo>
                <a:lnTo>
                  <a:pt x="150" y="564"/>
                </a:lnTo>
                <a:lnTo>
                  <a:pt x="302" y="500"/>
                </a:lnTo>
                <a:lnTo>
                  <a:pt x="452" y="471"/>
                </a:lnTo>
                <a:lnTo>
                  <a:pt x="602" y="456"/>
                </a:lnTo>
                <a:lnTo>
                  <a:pt x="754" y="454"/>
                </a:lnTo>
                <a:lnTo>
                  <a:pt x="904" y="156"/>
                </a:lnTo>
                <a:lnTo>
                  <a:pt x="1054" y="0"/>
                </a:lnTo>
                <a:lnTo>
                  <a:pt x="1205" y="158"/>
                </a:lnTo>
                <a:lnTo>
                  <a:pt x="1356" y="548"/>
                </a:lnTo>
                <a:lnTo>
                  <a:pt x="1507" y="62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904" name="Rectangle 494"/>
          <p:cNvSpPr>
            <a:spLocks noChangeArrowheads="1"/>
          </p:cNvSpPr>
          <p:nvPr/>
        </p:nvSpPr>
        <p:spPr bwMode="auto">
          <a:xfrm>
            <a:off x="5470525" y="2705100"/>
            <a:ext cx="50800" cy="4445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05" name="Rectangle 495"/>
          <p:cNvSpPr>
            <a:spLocks noChangeArrowheads="1"/>
          </p:cNvSpPr>
          <p:nvPr/>
        </p:nvSpPr>
        <p:spPr bwMode="auto">
          <a:xfrm>
            <a:off x="5708650" y="2617788"/>
            <a:ext cx="50800" cy="42862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06" name="Rectangle 496"/>
          <p:cNvSpPr>
            <a:spLocks noChangeArrowheads="1"/>
          </p:cNvSpPr>
          <p:nvPr/>
        </p:nvSpPr>
        <p:spPr bwMode="auto">
          <a:xfrm>
            <a:off x="5949950" y="2514600"/>
            <a:ext cx="50800" cy="4445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07" name="Rectangle 497"/>
          <p:cNvSpPr>
            <a:spLocks noChangeArrowheads="1"/>
          </p:cNvSpPr>
          <p:nvPr/>
        </p:nvSpPr>
        <p:spPr bwMode="auto">
          <a:xfrm>
            <a:off x="6188075" y="2470150"/>
            <a:ext cx="50800" cy="42863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08" name="Rectangle 498"/>
          <p:cNvSpPr>
            <a:spLocks noChangeArrowheads="1"/>
          </p:cNvSpPr>
          <p:nvPr/>
        </p:nvSpPr>
        <p:spPr bwMode="auto">
          <a:xfrm>
            <a:off x="6426200" y="2446338"/>
            <a:ext cx="52388" cy="42862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09" name="Rectangle 499"/>
          <p:cNvSpPr>
            <a:spLocks noChangeArrowheads="1"/>
          </p:cNvSpPr>
          <p:nvPr/>
        </p:nvSpPr>
        <p:spPr bwMode="auto">
          <a:xfrm>
            <a:off x="6667500" y="2443163"/>
            <a:ext cx="50800" cy="42862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10" name="Rectangle 500"/>
          <p:cNvSpPr>
            <a:spLocks noChangeArrowheads="1"/>
          </p:cNvSpPr>
          <p:nvPr/>
        </p:nvSpPr>
        <p:spPr bwMode="auto">
          <a:xfrm>
            <a:off x="6905625" y="2446338"/>
            <a:ext cx="50800" cy="42862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11" name="Rectangle 501"/>
          <p:cNvSpPr>
            <a:spLocks noChangeArrowheads="1"/>
          </p:cNvSpPr>
          <p:nvPr/>
        </p:nvSpPr>
        <p:spPr bwMode="auto">
          <a:xfrm>
            <a:off x="7143750" y="2470150"/>
            <a:ext cx="52388" cy="42863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12" name="Rectangle 502"/>
          <p:cNvSpPr>
            <a:spLocks noChangeArrowheads="1"/>
          </p:cNvSpPr>
          <p:nvPr/>
        </p:nvSpPr>
        <p:spPr bwMode="auto">
          <a:xfrm>
            <a:off x="7383463" y="2514600"/>
            <a:ext cx="50800" cy="4445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13" name="Rectangle 503"/>
          <p:cNvSpPr>
            <a:spLocks noChangeArrowheads="1"/>
          </p:cNvSpPr>
          <p:nvPr/>
        </p:nvSpPr>
        <p:spPr bwMode="auto">
          <a:xfrm>
            <a:off x="7623175" y="2617788"/>
            <a:ext cx="50800" cy="42862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14" name="Rectangle 504"/>
          <p:cNvSpPr>
            <a:spLocks noChangeArrowheads="1"/>
          </p:cNvSpPr>
          <p:nvPr/>
        </p:nvSpPr>
        <p:spPr bwMode="auto">
          <a:xfrm>
            <a:off x="7861300" y="2705100"/>
            <a:ext cx="52388" cy="4445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15" name="Freeform 505"/>
          <p:cNvSpPr>
            <a:spLocks/>
          </p:cNvSpPr>
          <p:nvPr/>
        </p:nvSpPr>
        <p:spPr bwMode="auto">
          <a:xfrm>
            <a:off x="5464175" y="2698750"/>
            <a:ext cx="65088" cy="58738"/>
          </a:xfrm>
          <a:custGeom>
            <a:avLst/>
            <a:gdLst>
              <a:gd name="T0" fmla="*/ 20 w 41"/>
              <a:gd name="T1" fmla="*/ 0 h 37"/>
              <a:gd name="T2" fmla="*/ 40 w 41"/>
              <a:gd name="T3" fmla="*/ 18 h 37"/>
              <a:gd name="T4" fmla="*/ 20 w 41"/>
              <a:gd name="T5" fmla="*/ 36 h 37"/>
              <a:gd name="T6" fmla="*/ 0 w 41"/>
              <a:gd name="T7" fmla="*/ 18 h 37"/>
              <a:gd name="T8" fmla="*/ 20 w 41"/>
              <a:gd name="T9" fmla="*/ 0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37"/>
              <a:gd name="T17" fmla="*/ 41 w 41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37">
                <a:moveTo>
                  <a:pt x="20" y="0"/>
                </a:moveTo>
                <a:lnTo>
                  <a:pt x="40" y="18"/>
                </a:lnTo>
                <a:lnTo>
                  <a:pt x="20" y="36"/>
                </a:lnTo>
                <a:lnTo>
                  <a:pt x="0" y="18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16" name="Freeform 506"/>
          <p:cNvSpPr>
            <a:spLocks/>
          </p:cNvSpPr>
          <p:nvPr/>
        </p:nvSpPr>
        <p:spPr bwMode="auto">
          <a:xfrm>
            <a:off x="5702300" y="2586038"/>
            <a:ext cx="65088" cy="57150"/>
          </a:xfrm>
          <a:custGeom>
            <a:avLst/>
            <a:gdLst>
              <a:gd name="T0" fmla="*/ 20 w 41"/>
              <a:gd name="T1" fmla="*/ 0 h 36"/>
              <a:gd name="T2" fmla="*/ 40 w 41"/>
              <a:gd name="T3" fmla="*/ 17 h 36"/>
              <a:gd name="T4" fmla="*/ 20 w 41"/>
              <a:gd name="T5" fmla="*/ 35 h 36"/>
              <a:gd name="T6" fmla="*/ 0 w 41"/>
              <a:gd name="T7" fmla="*/ 17 h 36"/>
              <a:gd name="T8" fmla="*/ 20 w 41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36"/>
              <a:gd name="T17" fmla="*/ 41 w 41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36">
                <a:moveTo>
                  <a:pt x="20" y="0"/>
                </a:moveTo>
                <a:lnTo>
                  <a:pt x="40" y="17"/>
                </a:lnTo>
                <a:lnTo>
                  <a:pt x="20" y="35"/>
                </a:lnTo>
                <a:lnTo>
                  <a:pt x="0" y="17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17" name="Freeform 507"/>
          <p:cNvSpPr>
            <a:spLocks/>
          </p:cNvSpPr>
          <p:nvPr/>
        </p:nvSpPr>
        <p:spPr bwMode="auto">
          <a:xfrm>
            <a:off x="5943600" y="1965325"/>
            <a:ext cx="65088" cy="58738"/>
          </a:xfrm>
          <a:custGeom>
            <a:avLst/>
            <a:gdLst>
              <a:gd name="T0" fmla="*/ 20 w 41"/>
              <a:gd name="T1" fmla="*/ 0 h 37"/>
              <a:gd name="T2" fmla="*/ 40 w 41"/>
              <a:gd name="T3" fmla="*/ 18 h 37"/>
              <a:gd name="T4" fmla="*/ 20 w 41"/>
              <a:gd name="T5" fmla="*/ 36 h 37"/>
              <a:gd name="T6" fmla="*/ 0 w 41"/>
              <a:gd name="T7" fmla="*/ 18 h 37"/>
              <a:gd name="T8" fmla="*/ 20 w 41"/>
              <a:gd name="T9" fmla="*/ 0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37"/>
              <a:gd name="T17" fmla="*/ 41 w 41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37">
                <a:moveTo>
                  <a:pt x="20" y="0"/>
                </a:moveTo>
                <a:lnTo>
                  <a:pt x="40" y="18"/>
                </a:lnTo>
                <a:lnTo>
                  <a:pt x="20" y="36"/>
                </a:lnTo>
                <a:lnTo>
                  <a:pt x="0" y="18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18" name="Freeform 508"/>
          <p:cNvSpPr>
            <a:spLocks/>
          </p:cNvSpPr>
          <p:nvPr/>
        </p:nvSpPr>
        <p:spPr bwMode="auto">
          <a:xfrm>
            <a:off x="6181725" y="1714500"/>
            <a:ext cx="65088" cy="58738"/>
          </a:xfrm>
          <a:custGeom>
            <a:avLst/>
            <a:gdLst>
              <a:gd name="T0" fmla="*/ 20 w 41"/>
              <a:gd name="T1" fmla="*/ 0 h 37"/>
              <a:gd name="T2" fmla="*/ 40 w 41"/>
              <a:gd name="T3" fmla="*/ 17 h 37"/>
              <a:gd name="T4" fmla="*/ 20 w 41"/>
              <a:gd name="T5" fmla="*/ 36 h 37"/>
              <a:gd name="T6" fmla="*/ 0 w 41"/>
              <a:gd name="T7" fmla="*/ 17 h 37"/>
              <a:gd name="T8" fmla="*/ 20 w 41"/>
              <a:gd name="T9" fmla="*/ 0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37"/>
              <a:gd name="T17" fmla="*/ 41 w 41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37">
                <a:moveTo>
                  <a:pt x="20" y="0"/>
                </a:moveTo>
                <a:lnTo>
                  <a:pt x="40" y="17"/>
                </a:lnTo>
                <a:lnTo>
                  <a:pt x="20" y="36"/>
                </a:lnTo>
                <a:lnTo>
                  <a:pt x="0" y="17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19" name="Freeform 509"/>
          <p:cNvSpPr>
            <a:spLocks/>
          </p:cNvSpPr>
          <p:nvPr/>
        </p:nvSpPr>
        <p:spPr bwMode="auto">
          <a:xfrm>
            <a:off x="6419850" y="1963738"/>
            <a:ext cx="66675" cy="57150"/>
          </a:xfrm>
          <a:custGeom>
            <a:avLst/>
            <a:gdLst>
              <a:gd name="T0" fmla="*/ 20 w 42"/>
              <a:gd name="T1" fmla="*/ 0 h 36"/>
              <a:gd name="T2" fmla="*/ 41 w 42"/>
              <a:gd name="T3" fmla="*/ 17 h 36"/>
              <a:gd name="T4" fmla="*/ 20 w 42"/>
              <a:gd name="T5" fmla="*/ 35 h 36"/>
              <a:gd name="T6" fmla="*/ 0 w 42"/>
              <a:gd name="T7" fmla="*/ 17 h 36"/>
              <a:gd name="T8" fmla="*/ 20 w 42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6"/>
              <a:gd name="T17" fmla="*/ 42 w 42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6">
                <a:moveTo>
                  <a:pt x="20" y="0"/>
                </a:moveTo>
                <a:lnTo>
                  <a:pt x="41" y="17"/>
                </a:lnTo>
                <a:lnTo>
                  <a:pt x="20" y="35"/>
                </a:lnTo>
                <a:lnTo>
                  <a:pt x="0" y="17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20" name="Freeform 510"/>
          <p:cNvSpPr>
            <a:spLocks/>
          </p:cNvSpPr>
          <p:nvPr/>
        </p:nvSpPr>
        <p:spPr bwMode="auto">
          <a:xfrm>
            <a:off x="6661150" y="2436813"/>
            <a:ext cx="65088" cy="57150"/>
          </a:xfrm>
          <a:custGeom>
            <a:avLst/>
            <a:gdLst>
              <a:gd name="T0" fmla="*/ 20 w 41"/>
              <a:gd name="T1" fmla="*/ 0 h 36"/>
              <a:gd name="T2" fmla="*/ 40 w 41"/>
              <a:gd name="T3" fmla="*/ 17 h 36"/>
              <a:gd name="T4" fmla="*/ 20 w 41"/>
              <a:gd name="T5" fmla="*/ 35 h 36"/>
              <a:gd name="T6" fmla="*/ 0 w 41"/>
              <a:gd name="T7" fmla="*/ 17 h 36"/>
              <a:gd name="T8" fmla="*/ 20 w 41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36"/>
              <a:gd name="T17" fmla="*/ 41 w 41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36">
                <a:moveTo>
                  <a:pt x="20" y="0"/>
                </a:moveTo>
                <a:lnTo>
                  <a:pt x="40" y="17"/>
                </a:lnTo>
                <a:lnTo>
                  <a:pt x="20" y="35"/>
                </a:lnTo>
                <a:lnTo>
                  <a:pt x="0" y="17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21" name="Freeform 511"/>
          <p:cNvSpPr>
            <a:spLocks/>
          </p:cNvSpPr>
          <p:nvPr/>
        </p:nvSpPr>
        <p:spPr bwMode="auto">
          <a:xfrm>
            <a:off x="6899275" y="2439988"/>
            <a:ext cx="65088" cy="57150"/>
          </a:xfrm>
          <a:custGeom>
            <a:avLst/>
            <a:gdLst>
              <a:gd name="T0" fmla="*/ 20 w 41"/>
              <a:gd name="T1" fmla="*/ 0 h 36"/>
              <a:gd name="T2" fmla="*/ 40 w 41"/>
              <a:gd name="T3" fmla="*/ 17 h 36"/>
              <a:gd name="T4" fmla="*/ 20 w 41"/>
              <a:gd name="T5" fmla="*/ 35 h 36"/>
              <a:gd name="T6" fmla="*/ 0 w 41"/>
              <a:gd name="T7" fmla="*/ 17 h 36"/>
              <a:gd name="T8" fmla="*/ 20 w 41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36"/>
              <a:gd name="T17" fmla="*/ 41 w 41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36">
                <a:moveTo>
                  <a:pt x="20" y="0"/>
                </a:moveTo>
                <a:lnTo>
                  <a:pt x="40" y="17"/>
                </a:lnTo>
                <a:lnTo>
                  <a:pt x="20" y="35"/>
                </a:lnTo>
                <a:lnTo>
                  <a:pt x="0" y="17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22" name="Freeform 512"/>
          <p:cNvSpPr>
            <a:spLocks/>
          </p:cNvSpPr>
          <p:nvPr/>
        </p:nvSpPr>
        <p:spPr bwMode="auto">
          <a:xfrm>
            <a:off x="7137400" y="2463800"/>
            <a:ext cx="66675" cy="57150"/>
          </a:xfrm>
          <a:custGeom>
            <a:avLst/>
            <a:gdLst>
              <a:gd name="T0" fmla="*/ 20 w 42"/>
              <a:gd name="T1" fmla="*/ 0 h 36"/>
              <a:gd name="T2" fmla="*/ 41 w 42"/>
              <a:gd name="T3" fmla="*/ 17 h 36"/>
              <a:gd name="T4" fmla="*/ 20 w 42"/>
              <a:gd name="T5" fmla="*/ 35 h 36"/>
              <a:gd name="T6" fmla="*/ 0 w 42"/>
              <a:gd name="T7" fmla="*/ 17 h 36"/>
              <a:gd name="T8" fmla="*/ 20 w 42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6"/>
              <a:gd name="T17" fmla="*/ 42 w 42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6">
                <a:moveTo>
                  <a:pt x="20" y="0"/>
                </a:moveTo>
                <a:lnTo>
                  <a:pt x="41" y="17"/>
                </a:lnTo>
                <a:lnTo>
                  <a:pt x="20" y="35"/>
                </a:lnTo>
                <a:lnTo>
                  <a:pt x="0" y="17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23" name="Freeform 513"/>
          <p:cNvSpPr>
            <a:spLocks/>
          </p:cNvSpPr>
          <p:nvPr/>
        </p:nvSpPr>
        <p:spPr bwMode="auto">
          <a:xfrm>
            <a:off x="7377113" y="2508250"/>
            <a:ext cx="65087" cy="58738"/>
          </a:xfrm>
          <a:custGeom>
            <a:avLst/>
            <a:gdLst>
              <a:gd name="T0" fmla="*/ 20 w 41"/>
              <a:gd name="T1" fmla="*/ 0 h 37"/>
              <a:gd name="T2" fmla="*/ 40 w 41"/>
              <a:gd name="T3" fmla="*/ 18 h 37"/>
              <a:gd name="T4" fmla="*/ 20 w 41"/>
              <a:gd name="T5" fmla="*/ 36 h 37"/>
              <a:gd name="T6" fmla="*/ 0 w 41"/>
              <a:gd name="T7" fmla="*/ 18 h 37"/>
              <a:gd name="T8" fmla="*/ 20 w 41"/>
              <a:gd name="T9" fmla="*/ 0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37"/>
              <a:gd name="T17" fmla="*/ 41 w 41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37">
                <a:moveTo>
                  <a:pt x="20" y="0"/>
                </a:moveTo>
                <a:lnTo>
                  <a:pt x="40" y="18"/>
                </a:lnTo>
                <a:lnTo>
                  <a:pt x="20" y="36"/>
                </a:lnTo>
                <a:lnTo>
                  <a:pt x="0" y="18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24" name="Freeform 514"/>
          <p:cNvSpPr>
            <a:spLocks/>
          </p:cNvSpPr>
          <p:nvPr/>
        </p:nvSpPr>
        <p:spPr bwMode="auto">
          <a:xfrm>
            <a:off x="7616825" y="2611438"/>
            <a:ext cx="65088" cy="57150"/>
          </a:xfrm>
          <a:custGeom>
            <a:avLst/>
            <a:gdLst>
              <a:gd name="T0" fmla="*/ 20 w 41"/>
              <a:gd name="T1" fmla="*/ 0 h 36"/>
              <a:gd name="T2" fmla="*/ 40 w 41"/>
              <a:gd name="T3" fmla="*/ 17 h 36"/>
              <a:gd name="T4" fmla="*/ 20 w 41"/>
              <a:gd name="T5" fmla="*/ 35 h 36"/>
              <a:gd name="T6" fmla="*/ 0 w 41"/>
              <a:gd name="T7" fmla="*/ 17 h 36"/>
              <a:gd name="T8" fmla="*/ 20 w 41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36"/>
              <a:gd name="T17" fmla="*/ 41 w 41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36">
                <a:moveTo>
                  <a:pt x="20" y="0"/>
                </a:moveTo>
                <a:lnTo>
                  <a:pt x="40" y="17"/>
                </a:lnTo>
                <a:lnTo>
                  <a:pt x="20" y="35"/>
                </a:lnTo>
                <a:lnTo>
                  <a:pt x="0" y="17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25" name="Freeform 515"/>
          <p:cNvSpPr>
            <a:spLocks/>
          </p:cNvSpPr>
          <p:nvPr/>
        </p:nvSpPr>
        <p:spPr bwMode="auto">
          <a:xfrm>
            <a:off x="7854950" y="2698750"/>
            <a:ext cx="66675" cy="58738"/>
          </a:xfrm>
          <a:custGeom>
            <a:avLst/>
            <a:gdLst>
              <a:gd name="T0" fmla="*/ 21 w 42"/>
              <a:gd name="T1" fmla="*/ 0 h 37"/>
              <a:gd name="T2" fmla="*/ 41 w 42"/>
              <a:gd name="T3" fmla="*/ 18 h 37"/>
              <a:gd name="T4" fmla="*/ 21 w 42"/>
              <a:gd name="T5" fmla="*/ 36 h 37"/>
              <a:gd name="T6" fmla="*/ 0 w 42"/>
              <a:gd name="T7" fmla="*/ 18 h 37"/>
              <a:gd name="T8" fmla="*/ 21 w 42"/>
              <a:gd name="T9" fmla="*/ 0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37"/>
              <a:gd name="T17" fmla="*/ 42 w 42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37">
                <a:moveTo>
                  <a:pt x="21" y="0"/>
                </a:moveTo>
                <a:lnTo>
                  <a:pt x="41" y="18"/>
                </a:lnTo>
                <a:lnTo>
                  <a:pt x="21" y="36"/>
                </a:lnTo>
                <a:lnTo>
                  <a:pt x="0" y="18"/>
                </a:lnTo>
                <a:lnTo>
                  <a:pt x="21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26" name="Freeform 516"/>
          <p:cNvSpPr>
            <a:spLocks/>
          </p:cNvSpPr>
          <p:nvPr/>
        </p:nvSpPr>
        <p:spPr bwMode="auto">
          <a:xfrm>
            <a:off x="5464175" y="2698750"/>
            <a:ext cx="65088" cy="58738"/>
          </a:xfrm>
          <a:custGeom>
            <a:avLst/>
            <a:gdLst>
              <a:gd name="T0" fmla="*/ 20 w 41"/>
              <a:gd name="T1" fmla="*/ 0 h 37"/>
              <a:gd name="T2" fmla="*/ 40 w 41"/>
              <a:gd name="T3" fmla="*/ 36 h 37"/>
              <a:gd name="T4" fmla="*/ 0 w 41"/>
              <a:gd name="T5" fmla="*/ 36 h 37"/>
              <a:gd name="T6" fmla="*/ 20 w 41"/>
              <a:gd name="T7" fmla="*/ 0 h 37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37"/>
              <a:gd name="T14" fmla="*/ 41 w 41"/>
              <a:gd name="T15" fmla="*/ 37 h 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37">
                <a:moveTo>
                  <a:pt x="20" y="0"/>
                </a:moveTo>
                <a:lnTo>
                  <a:pt x="40" y="36"/>
                </a:lnTo>
                <a:lnTo>
                  <a:pt x="0" y="36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27" name="Freeform 517"/>
          <p:cNvSpPr>
            <a:spLocks/>
          </p:cNvSpPr>
          <p:nvPr/>
        </p:nvSpPr>
        <p:spPr bwMode="auto">
          <a:xfrm>
            <a:off x="5702300" y="2592388"/>
            <a:ext cx="65088" cy="57150"/>
          </a:xfrm>
          <a:custGeom>
            <a:avLst/>
            <a:gdLst>
              <a:gd name="T0" fmla="*/ 20 w 41"/>
              <a:gd name="T1" fmla="*/ 0 h 36"/>
              <a:gd name="T2" fmla="*/ 40 w 41"/>
              <a:gd name="T3" fmla="*/ 35 h 36"/>
              <a:gd name="T4" fmla="*/ 0 w 41"/>
              <a:gd name="T5" fmla="*/ 35 h 36"/>
              <a:gd name="T6" fmla="*/ 20 w 41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36"/>
              <a:gd name="T14" fmla="*/ 41 w 41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36">
                <a:moveTo>
                  <a:pt x="20" y="0"/>
                </a:moveTo>
                <a:lnTo>
                  <a:pt x="40" y="35"/>
                </a:lnTo>
                <a:lnTo>
                  <a:pt x="0" y="35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28" name="Freeform 518"/>
          <p:cNvSpPr>
            <a:spLocks/>
          </p:cNvSpPr>
          <p:nvPr/>
        </p:nvSpPr>
        <p:spPr bwMode="auto">
          <a:xfrm>
            <a:off x="5943600" y="1903413"/>
            <a:ext cx="65088" cy="58737"/>
          </a:xfrm>
          <a:custGeom>
            <a:avLst/>
            <a:gdLst>
              <a:gd name="T0" fmla="*/ 20 w 41"/>
              <a:gd name="T1" fmla="*/ 0 h 37"/>
              <a:gd name="T2" fmla="*/ 40 w 41"/>
              <a:gd name="T3" fmla="*/ 36 h 37"/>
              <a:gd name="T4" fmla="*/ 0 w 41"/>
              <a:gd name="T5" fmla="*/ 36 h 37"/>
              <a:gd name="T6" fmla="*/ 20 w 41"/>
              <a:gd name="T7" fmla="*/ 0 h 37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37"/>
              <a:gd name="T14" fmla="*/ 41 w 41"/>
              <a:gd name="T15" fmla="*/ 37 h 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37">
                <a:moveTo>
                  <a:pt x="20" y="0"/>
                </a:moveTo>
                <a:lnTo>
                  <a:pt x="40" y="36"/>
                </a:lnTo>
                <a:lnTo>
                  <a:pt x="0" y="36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29" name="Freeform 519"/>
          <p:cNvSpPr>
            <a:spLocks/>
          </p:cNvSpPr>
          <p:nvPr/>
        </p:nvSpPr>
        <p:spPr bwMode="auto">
          <a:xfrm>
            <a:off x="6181725" y="1135063"/>
            <a:ext cx="65088" cy="57150"/>
          </a:xfrm>
          <a:custGeom>
            <a:avLst/>
            <a:gdLst>
              <a:gd name="T0" fmla="*/ 20 w 41"/>
              <a:gd name="T1" fmla="*/ 0 h 36"/>
              <a:gd name="T2" fmla="*/ 40 w 41"/>
              <a:gd name="T3" fmla="*/ 35 h 36"/>
              <a:gd name="T4" fmla="*/ 0 w 41"/>
              <a:gd name="T5" fmla="*/ 35 h 36"/>
              <a:gd name="T6" fmla="*/ 20 w 41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36"/>
              <a:gd name="T14" fmla="*/ 41 w 41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36">
                <a:moveTo>
                  <a:pt x="20" y="0"/>
                </a:moveTo>
                <a:lnTo>
                  <a:pt x="40" y="35"/>
                </a:lnTo>
                <a:lnTo>
                  <a:pt x="0" y="35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30" name="Freeform 520"/>
          <p:cNvSpPr>
            <a:spLocks/>
          </p:cNvSpPr>
          <p:nvPr/>
        </p:nvSpPr>
        <p:spPr bwMode="auto">
          <a:xfrm>
            <a:off x="6419850" y="682625"/>
            <a:ext cx="66675" cy="58738"/>
          </a:xfrm>
          <a:custGeom>
            <a:avLst/>
            <a:gdLst>
              <a:gd name="T0" fmla="*/ 20 w 42"/>
              <a:gd name="T1" fmla="*/ 0 h 37"/>
              <a:gd name="T2" fmla="*/ 41 w 42"/>
              <a:gd name="T3" fmla="*/ 36 h 37"/>
              <a:gd name="T4" fmla="*/ 0 w 42"/>
              <a:gd name="T5" fmla="*/ 36 h 37"/>
              <a:gd name="T6" fmla="*/ 20 w 42"/>
              <a:gd name="T7" fmla="*/ 0 h 37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37"/>
              <a:gd name="T14" fmla="*/ 42 w 42"/>
              <a:gd name="T15" fmla="*/ 37 h 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37">
                <a:moveTo>
                  <a:pt x="20" y="0"/>
                </a:moveTo>
                <a:lnTo>
                  <a:pt x="41" y="36"/>
                </a:lnTo>
                <a:lnTo>
                  <a:pt x="0" y="36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31" name="Freeform 521"/>
          <p:cNvSpPr>
            <a:spLocks/>
          </p:cNvSpPr>
          <p:nvPr/>
        </p:nvSpPr>
        <p:spPr bwMode="auto">
          <a:xfrm>
            <a:off x="6661150" y="476250"/>
            <a:ext cx="65088" cy="57150"/>
          </a:xfrm>
          <a:custGeom>
            <a:avLst/>
            <a:gdLst>
              <a:gd name="T0" fmla="*/ 20 w 41"/>
              <a:gd name="T1" fmla="*/ 0 h 36"/>
              <a:gd name="T2" fmla="*/ 40 w 41"/>
              <a:gd name="T3" fmla="*/ 35 h 36"/>
              <a:gd name="T4" fmla="*/ 0 w 41"/>
              <a:gd name="T5" fmla="*/ 35 h 36"/>
              <a:gd name="T6" fmla="*/ 20 w 41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36"/>
              <a:gd name="T14" fmla="*/ 41 w 41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36">
                <a:moveTo>
                  <a:pt x="20" y="0"/>
                </a:moveTo>
                <a:lnTo>
                  <a:pt x="40" y="35"/>
                </a:lnTo>
                <a:lnTo>
                  <a:pt x="0" y="35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32" name="Freeform 522"/>
          <p:cNvSpPr>
            <a:spLocks/>
          </p:cNvSpPr>
          <p:nvPr/>
        </p:nvSpPr>
        <p:spPr bwMode="auto">
          <a:xfrm>
            <a:off x="6899275" y="682625"/>
            <a:ext cx="65088" cy="58738"/>
          </a:xfrm>
          <a:custGeom>
            <a:avLst/>
            <a:gdLst>
              <a:gd name="T0" fmla="*/ 20 w 41"/>
              <a:gd name="T1" fmla="*/ 0 h 37"/>
              <a:gd name="T2" fmla="*/ 40 w 41"/>
              <a:gd name="T3" fmla="*/ 36 h 37"/>
              <a:gd name="T4" fmla="*/ 0 w 41"/>
              <a:gd name="T5" fmla="*/ 36 h 37"/>
              <a:gd name="T6" fmla="*/ 20 w 41"/>
              <a:gd name="T7" fmla="*/ 0 h 37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37"/>
              <a:gd name="T14" fmla="*/ 41 w 41"/>
              <a:gd name="T15" fmla="*/ 37 h 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37">
                <a:moveTo>
                  <a:pt x="20" y="0"/>
                </a:moveTo>
                <a:lnTo>
                  <a:pt x="40" y="36"/>
                </a:lnTo>
                <a:lnTo>
                  <a:pt x="0" y="36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33" name="Freeform 523"/>
          <p:cNvSpPr>
            <a:spLocks/>
          </p:cNvSpPr>
          <p:nvPr/>
        </p:nvSpPr>
        <p:spPr bwMode="auto">
          <a:xfrm>
            <a:off x="7137400" y="1135063"/>
            <a:ext cx="66675" cy="57150"/>
          </a:xfrm>
          <a:custGeom>
            <a:avLst/>
            <a:gdLst>
              <a:gd name="T0" fmla="*/ 20 w 42"/>
              <a:gd name="T1" fmla="*/ 0 h 36"/>
              <a:gd name="T2" fmla="*/ 41 w 42"/>
              <a:gd name="T3" fmla="*/ 35 h 36"/>
              <a:gd name="T4" fmla="*/ 0 w 42"/>
              <a:gd name="T5" fmla="*/ 35 h 36"/>
              <a:gd name="T6" fmla="*/ 20 w 42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36"/>
              <a:gd name="T14" fmla="*/ 42 w 42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36">
                <a:moveTo>
                  <a:pt x="20" y="0"/>
                </a:moveTo>
                <a:lnTo>
                  <a:pt x="41" y="35"/>
                </a:lnTo>
                <a:lnTo>
                  <a:pt x="0" y="35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34" name="Freeform 524"/>
          <p:cNvSpPr>
            <a:spLocks/>
          </p:cNvSpPr>
          <p:nvPr/>
        </p:nvSpPr>
        <p:spPr bwMode="auto">
          <a:xfrm>
            <a:off x="7377113" y="1903413"/>
            <a:ext cx="65087" cy="58737"/>
          </a:xfrm>
          <a:custGeom>
            <a:avLst/>
            <a:gdLst>
              <a:gd name="T0" fmla="*/ 20 w 41"/>
              <a:gd name="T1" fmla="*/ 0 h 37"/>
              <a:gd name="T2" fmla="*/ 40 w 41"/>
              <a:gd name="T3" fmla="*/ 36 h 37"/>
              <a:gd name="T4" fmla="*/ 0 w 41"/>
              <a:gd name="T5" fmla="*/ 36 h 37"/>
              <a:gd name="T6" fmla="*/ 20 w 41"/>
              <a:gd name="T7" fmla="*/ 0 h 37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37"/>
              <a:gd name="T14" fmla="*/ 41 w 41"/>
              <a:gd name="T15" fmla="*/ 37 h 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37">
                <a:moveTo>
                  <a:pt x="20" y="0"/>
                </a:moveTo>
                <a:lnTo>
                  <a:pt x="40" y="36"/>
                </a:lnTo>
                <a:lnTo>
                  <a:pt x="0" y="36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35" name="Freeform 525"/>
          <p:cNvSpPr>
            <a:spLocks/>
          </p:cNvSpPr>
          <p:nvPr/>
        </p:nvSpPr>
        <p:spPr bwMode="auto">
          <a:xfrm>
            <a:off x="7616825" y="2592388"/>
            <a:ext cx="65088" cy="57150"/>
          </a:xfrm>
          <a:custGeom>
            <a:avLst/>
            <a:gdLst>
              <a:gd name="T0" fmla="*/ 20 w 41"/>
              <a:gd name="T1" fmla="*/ 0 h 36"/>
              <a:gd name="T2" fmla="*/ 40 w 41"/>
              <a:gd name="T3" fmla="*/ 35 h 36"/>
              <a:gd name="T4" fmla="*/ 0 w 41"/>
              <a:gd name="T5" fmla="*/ 35 h 36"/>
              <a:gd name="T6" fmla="*/ 20 w 41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36"/>
              <a:gd name="T14" fmla="*/ 41 w 41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36">
                <a:moveTo>
                  <a:pt x="20" y="0"/>
                </a:moveTo>
                <a:lnTo>
                  <a:pt x="40" y="35"/>
                </a:lnTo>
                <a:lnTo>
                  <a:pt x="0" y="35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36" name="Freeform 526"/>
          <p:cNvSpPr>
            <a:spLocks/>
          </p:cNvSpPr>
          <p:nvPr/>
        </p:nvSpPr>
        <p:spPr bwMode="auto">
          <a:xfrm>
            <a:off x="7854950" y="2698750"/>
            <a:ext cx="66675" cy="58738"/>
          </a:xfrm>
          <a:custGeom>
            <a:avLst/>
            <a:gdLst>
              <a:gd name="T0" fmla="*/ 21 w 42"/>
              <a:gd name="T1" fmla="*/ 0 h 37"/>
              <a:gd name="T2" fmla="*/ 41 w 42"/>
              <a:gd name="T3" fmla="*/ 36 h 37"/>
              <a:gd name="T4" fmla="*/ 0 w 42"/>
              <a:gd name="T5" fmla="*/ 36 h 37"/>
              <a:gd name="T6" fmla="*/ 21 w 42"/>
              <a:gd name="T7" fmla="*/ 0 h 37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37"/>
              <a:gd name="T14" fmla="*/ 42 w 42"/>
              <a:gd name="T15" fmla="*/ 37 h 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37">
                <a:moveTo>
                  <a:pt x="21" y="0"/>
                </a:moveTo>
                <a:lnTo>
                  <a:pt x="41" y="36"/>
                </a:lnTo>
                <a:lnTo>
                  <a:pt x="0" y="36"/>
                </a:lnTo>
                <a:lnTo>
                  <a:pt x="21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937" name="Oval 527"/>
          <p:cNvSpPr>
            <a:spLocks noChangeArrowheads="1"/>
          </p:cNvSpPr>
          <p:nvPr/>
        </p:nvSpPr>
        <p:spPr bwMode="auto">
          <a:xfrm>
            <a:off x="5470525" y="2705100"/>
            <a:ext cx="50800" cy="4445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38" name="Oval 528"/>
          <p:cNvSpPr>
            <a:spLocks noChangeArrowheads="1"/>
          </p:cNvSpPr>
          <p:nvPr/>
        </p:nvSpPr>
        <p:spPr bwMode="auto">
          <a:xfrm>
            <a:off x="5708650" y="2617788"/>
            <a:ext cx="50800" cy="42862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39" name="Oval 529"/>
          <p:cNvSpPr>
            <a:spLocks noChangeArrowheads="1"/>
          </p:cNvSpPr>
          <p:nvPr/>
        </p:nvSpPr>
        <p:spPr bwMode="auto">
          <a:xfrm>
            <a:off x="5949950" y="2514600"/>
            <a:ext cx="50800" cy="4445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40" name="Oval 530"/>
          <p:cNvSpPr>
            <a:spLocks noChangeArrowheads="1"/>
          </p:cNvSpPr>
          <p:nvPr/>
        </p:nvSpPr>
        <p:spPr bwMode="auto">
          <a:xfrm>
            <a:off x="6188075" y="2470150"/>
            <a:ext cx="50800" cy="4286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41" name="Oval 531"/>
          <p:cNvSpPr>
            <a:spLocks noChangeArrowheads="1"/>
          </p:cNvSpPr>
          <p:nvPr/>
        </p:nvSpPr>
        <p:spPr bwMode="auto">
          <a:xfrm>
            <a:off x="6426200" y="2446338"/>
            <a:ext cx="52388" cy="42862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42" name="Oval 532"/>
          <p:cNvSpPr>
            <a:spLocks noChangeArrowheads="1"/>
          </p:cNvSpPr>
          <p:nvPr/>
        </p:nvSpPr>
        <p:spPr bwMode="auto">
          <a:xfrm>
            <a:off x="6667500" y="2443163"/>
            <a:ext cx="50800" cy="42862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43" name="Oval 533"/>
          <p:cNvSpPr>
            <a:spLocks noChangeArrowheads="1"/>
          </p:cNvSpPr>
          <p:nvPr/>
        </p:nvSpPr>
        <p:spPr bwMode="auto">
          <a:xfrm>
            <a:off x="6905625" y="1970088"/>
            <a:ext cx="50800" cy="42862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44" name="Oval 534"/>
          <p:cNvSpPr>
            <a:spLocks noChangeArrowheads="1"/>
          </p:cNvSpPr>
          <p:nvPr/>
        </p:nvSpPr>
        <p:spPr bwMode="auto">
          <a:xfrm>
            <a:off x="7143750" y="1720850"/>
            <a:ext cx="52388" cy="4445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45" name="Oval 535"/>
          <p:cNvSpPr>
            <a:spLocks noChangeArrowheads="1"/>
          </p:cNvSpPr>
          <p:nvPr/>
        </p:nvSpPr>
        <p:spPr bwMode="auto">
          <a:xfrm>
            <a:off x="7383463" y="1971675"/>
            <a:ext cx="50800" cy="4445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46" name="Oval 536"/>
          <p:cNvSpPr>
            <a:spLocks noChangeArrowheads="1"/>
          </p:cNvSpPr>
          <p:nvPr/>
        </p:nvSpPr>
        <p:spPr bwMode="auto">
          <a:xfrm>
            <a:off x="7623175" y="2592388"/>
            <a:ext cx="50800" cy="42862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47" name="Oval 537"/>
          <p:cNvSpPr>
            <a:spLocks noChangeArrowheads="1"/>
          </p:cNvSpPr>
          <p:nvPr/>
        </p:nvSpPr>
        <p:spPr bwMode="auto">
          <a:xfrm>
            <a:off x="7861300" y="2705100"/>
            <a:ext cx="52388" cy="4445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48" name="Rectangle 538"/>
          <p:cNvSpPr>
            <a:spLocks noChangeArrowheads="1"/>
          </p:cNvSpPr>
          <p:nvPr/>
        </p:nvSpPr>
        <p:spPr bwMode="auto">
          <a:xfrm>
            <a:off x="5745163" y="69850"/>
            <a:ext cx="1946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December 21, Global Radiation</a:t>
            </a:r>
          </a:p>
        </p:txBody>
      </p:sp>
      <p:sp>
        <p:nvSpPr>
          <p:cNvPr id="19949" name="Rectangle 539"/>
          <p:cNvSpPr>
            <a:spLocks noChangeArrowheads="1"/>
          </p:cNvSpPr>
          <p:nvPr/>
        </p:nvSpPr>
        <p:spPr bwMode="auto">
          <a:xfrm>
            <a:off x="5257800" y="2617788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9950" name="Rectangle 540"/>
          <p:cNvSpPr>
            <a:spLocks noChangeArrowheads="1"/>
          </p:cNvSpPr>
          <p:nvPr/>
        </p:nvSpPr>
        <p:spPr bwMode="auto">
          <a:xfrm>
            <a:off x="5181600" y="2379663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19951" name="Rectangle 541"/>
          <p:cNvSpPr>
            <a:spLocks noChangeArrowheads="1"/>
          </p:cNvSpPr>
          <p:nvPr/>
        </p:nvSpPr>
        <p:spPr bwMode="auto">
          <a:xfrm>
            <a:off x="5105400" y="2141538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19952" name="Rectangle 542"/>
          <p:cNvSpPr>
            <a:spLocks noChangeArrowheads="1"/>
          </p:cNvSpPr>
          <p:nvPr/>
        </p:nvSpPr>
        <p:spPr bwMode="auto">
          <a:xfrm>
            <a:off x="5105400" y="1905000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150</a:t>
            </a:r>
          </a:p>
        </p:txBody>
      </p:sp>
      <p:sp>
        <p:nvSpPr>
          <p:cNvPr id="19953" name="Rectangle 543"/>
          <p:cNvSpPr>
            <a:spLocks noChangeArrowheads="1"/>
          </p:cNvSpPr>
          <p:nvPr/>
        </p:nvSpPr>
        <p:spPr bwMode="auto">
          <a:xfrm>
            <a:off x="5105400" y="1666875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200</a:t>
            </a:r>
          </a:p>
        </p:txBody>
      </p:sp>
      <p:sp>
        <p:nvSpPr>
          <p:cNvPr id="19954" name="Rectangle 544"/>
          <p:cNvSpPr>
            <a:spLocks noChangeArrowheads="1"/>
          </p:cNvSpPr>
          <p:nvPr/>
        </p:nvSpPr>
        <p:spPr bwMode="auto">
          <a:xfrm>
            <a:off x="5105400" y="1428750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250</a:t>
            </a:r>
          </a:p>
        </p:txBody>
      </p:sp>
      <p:sp>
        <p:nvSpPr>
          <p:cNvPr id="19955" name="Rectangle 545"/>
          <p:cNvSpPr>
            <a:spLocks noChangeArrowheads="1"/>
          </p:cNvSpPr>
          <p:nvPr/>
        </p:nvSpPr>
        <p:spPr bwMode="auto">
          <a:xfrm>
            <a:off x="5105400" y="119221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300</a:t>
            </a:r>
          </a:p>
        </p:txBody>
      </p:sp>
      <p:sp>
        <p:nvSpPr>
          <p:cNvPr id="19956" name="Rectangle 546"/>
          <p:cNvSpPr>
            <a:spLocks noChangeArrowheads="1"/>
          </p:cNvSpPr>
          <p:nvPr/>
        </p:nvSpPr>
        <p:spPr bwMode="auto">
          <a:xfrm>
            <a:off x="5105400" y="954088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350</a:t>
            </a:r>
          </a:p>
        </p:txBody>
      </p:sp>
      <p:sp>
        <p:nvSpPr>
          <p:cNvPr id="19957" name="Rectangle 547"/>
          <p:cNvSpPr>
            <a:spLocks noChangeArrowheads="1"/>
          </p:cNvSpPr>
          <p:nvPr/>
        </p:nvSpPr>
        <p:spPr bwMode="auto">
          <a:xfrm>
            <a:off x="5105400" y="71596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400</a:t>
            </a:r>
          </a:p>
        </p:txBody>
      </p:sp>
      <p:sp>
        <p:nvSpPr>
          <p:cNvPr id="19958" name="Rectangle 548"/>
          <p:cNvSpPr>
            <a:spLocks noChangeArrowheads="1"/>
          </p:cNvSpPr>
          <p:nvPr/>
        </p:nvSpPr>
        <p:spPr bwMode="auto">
          <a:xfrm>
            <a:off x="5105400" y="479425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450</a:t>
            </a:r>
          </a:p>
        </p:txBody>
      </p:sp>
      <p:sp>
        <p:nvSpPr>
          <p:cNvPr id="19959" name="Rectangle 549"/>
          <p:cNvSpPr>
            <a:spLocks noChangeArrowheads="1"/>
          </p:cNvSpPr>
          <p:nvPr/>
        </p:nvSpPr>
        <p:spPr bwMode="auto">
          <a:xfrm>
            <a:off x="5105400" y="23971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500</a:t>
            </a:r>
          </a:p>
        </p:txBody>
      </p:sp>
      <p:sp>
        <p:nvSpPr>
          <p:cNvPr id="19960" name="Rectangle 551"/>
          <p:cNvSpPr>
            <a:spLocks noChangeArrowheads="1"/>
          </p:cNvSpPr>
          <p:nvPr/>
        </p:nvSpPr>
        <p:spPr bwMode="auto">
          <a:xfrm>
            <a:off x="5770563" y="2755900"/>
            <a:ext cx="428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9:00</a:t>
            </a:r>
          </a:p>
        </p:txBody>
      </p:sp>
      <p:sp>
        <p:nvSpPr>
          <p:cNvPr id="19961" name="Rectangle 552"/>
          <p:cNvSpPr>
            <a:spLocks noChangeArrowheads="1"/>
          </p:cNvSpPr>
          <p:nvPr/>
        </p:nvSpPr>
        <p:spPr bwMode="auto">
          <a:xfrm>
            <a:off x="6221413" y="2755900"/>
            <a:ext cx="498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11:00</a:t>
            </a:r>
          </a:p>
        </p:txBody>
      </p:sp>
      <p:sp>
        <p:nvSpPr>
          <p:cNvPr id="19962" name="Rectangle 553"/>
          <p:cNvSpPr>
            <a:spLocks noChangeArrowheads="1"/>
          </p:cNvSpPr>
          <p:nvPr/>
        </p:nvSpPr>
        <p:spPr bwMode="auto">
          <a:xfrm>
            <a:off x="6700838" y="2755900"/>
            <a:ext cx="498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13:00</a:t>
            </a:r>
          </a:p>
        </p:txBody>
      </p:sp>
      <p:sp>
        <p:nvSpPr>
          <p:cNvPr id="19963" name="Rectangle 554"/>
          <p:cNvSpPr>
            <a:spLocks noChangeArrowheads="1"/>
          </p:cNvSpPr>
          <p:nvPr/>
        </p:nvSpPr>
        <p:spPr bwMode="auto">
          <a:xfrm>
            <a:off x="7177088" y="2755900"/>
            <a:ext cx="498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15:00</a:t>
            </a:r>
          </a:p>
        </p:txBody>
      </p:sp>
      <p:sp>
        <p:nvSpPr>
          <p:cNvPr id="19964" name="Rectangle 555"/>
          <p:cNvSpPr>
            <a:spLocks noChangeArrowheads="1"/>
          </p:cNvSpPr>
          <p:nvPr/>
        </p:nvSpPr>
        <p:spPr bwMode="auto">
          <a:xfrm>
            <a:off x="7656513" y="2755900"/>
            <a:ext cx="498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17:00</a:t>
            </a:r>
          </a:p>
        </p:txBody>
      </p:sp>
      <p:sp>
        <p:nvSpPr>
          <p:cNvPr id="19965" name="Rectangle 556"/>
          <p:cNvSpPr>
            <a:spLocks noChangeArrowheads="1"/>
          </p:cNvSpPr>
          <p:nvPr/>
        </p:nvSpPr>
        <p:spPr bwMode="auto">
          <a:xfrm>
            <a:off x="6232525" y="2932113"/>
            <a:ext cx="895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Time Of Day</a:t>
            </a:r>
          </a:p>
        </p:txBody>
      </p:sp>
      <p:sp>
        <p:nvSpPr>
          <p:cNvPr id="19966" name="Rectangle 557"/>
          <p:cNvSpPr>
            <a:spLocks noChangeArrowheads="1"/>
          </p:cNvSpPr>
          <p:nvPr/>
        </p:nvSpPr>
        <p:spPr bwMode="auto">
          <a:xfrm rot="-5400000">
            <a:off x="4253707" y="1497806"/>
            <a:ext cx="1509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Solar Radiation (W</a:t>
            </a:r>
            <a:r>
              <a:rPr lang="en-US" sz="100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sz="1000">
                <a:solidFill>
                  <a:srgbClr val="000000"/>
                </a:solidFill>
              </a:rPr>
              <a:t>m</a:t>
            </a:r>
            <a:r>
              <a:rPr lang="en-US" sz="1000" baseline="30000">
                <a:solidFill>
                  <a:srgbClr val="000000"/>
                </a:solidFill>
              </a:rPr>
              <a:t>-2</a:t>
            </a:r>
            <a:r>
              <a:rPr lang="en-US" sz="10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9967" name="Text Box 558"/>
          <p:cNvSpPr txBox="1">
            <a:spLocks noChangeArrowheads="1"/>
          </p:cNvSpPr>
          <p:nvPr/>
        </p:nvSpPr>
        <p:spPr bwMode="auto">
          <a:xfrm>
            <a:off x="166688" y="6446838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6.18</a:t>
            </a:r>
          </a:p>
        </p:txBody>
      </p:sp>
      <p:sp>
        <p:nvSpPr>
          <p:cNvPr id="19968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3"/>
          <p:cNvSpPr>
            <a:spLocks/>
          </p:cNvSpPr>
          <p:nvPr/>
        </p:nvSpPr>
        <p:spPr bwMode="auto">
          <a:xfrm>
            <a:off x="3514725" y="1139825"/>
            <a:ext cx="2055813" cy="3600450"/>
          </a:xfrm>
          <a:custGeom>
            <a:avLst/>
            <a:gdLst>
              <a:gd name="T0" fmla="*/ 147 w 1295"/>
              <a:gd name="T1" fmla="*/ 28 h 2268"/>
              <a:gd name="T2" fmla="*/ 122 w 1295"/>
              <a:gd name="T3" fmla="*/ 63 h 2268"/>
              <a:gd name="T4" fmla="*/ 100 w 1295"/>
              <a:gd name="T5" fmla="*/ 99 h 2268"/>
              <a:gd name="T6" fmla="*/ 79 w 1295"/>
              <a:gd name="T7" fmla="*/ 136 h 2268"/>
              <a:gd name="T8" fmla="*/ 64 w 1295"/>
              <a:gd name="T9" fmla="*/ 167 h 2268"/>
              <a:gd name="T10" fmla="*/ 52 w 1295"/>
              <a:gd name="T11" fmla="*/ 197 h 2268"/>
              <a:gd name="T12" fmla="*/ 41 w 1295"/>
              <a:gd name="T13" fmla="*/ 228 h 2268"/>
              <a:gd name="T14" fmla="*/ 31 w 1295"/>
              <a:gd name="T15" fmla="*/ 259 h 2268"/>
              <a:gd name="T16" fmla="*/ 21 w 1295"/>
              <a:gd name="T17" fmla="*/ 291 h 2268"/>
              <a:gd name="T18" fmla="*/ 11 w 1295"/>
              <a:gd name="T19" fmla="*/ 324 h 2268"/>
              <a:gd name="T20" fmla="*/ 4 w 1295"/>
              <a:gd name="T21" fmla="*/ 357 h 2268"/>
              <a:gd name="T22" fmla="*/ 0 w 1295"/>
              <a:gd name="T23" fmla="*/ 390 h 2268"/>
              <a:gd name="T24" fmla="*/ 2 w 1295"/>
              <a:gd name="T25" fmla="*/ 437 h 2268"/>
              <a:gd name="T26" fmla="*/ 8 w 1295"/>
              <a:gd name="T27" fmla="*/ 487 h 2268"/>
              <a:gd name="T28" fmla="*/ 18 w 1295"/>
              <a:gd name="T29" fmla="*/ 536 h 2268"/>
              <a:gd name="T30" fmla="*/ 31 w 1295"/>
              <a:gd name="T31" fmla="*/ 583 h 2268"/>
              <a:gd name="T32" fmla="*/ 53 w 1295"/>
              <a:gd name="T33" fmla="*/ 642 h 2268"/>
              <a:gd name="T34" fmla="*/ 79 w 1295"/>
              <a:gd name="T35" fmla="*/ 702 h 2268"/>
              <a:gd name="T36" fmla="*/ 110 w 1295"/>
              <a:gd name="T37" fmla="*/ 760 h 2268"/>
              <a:gd name="T38" fmla="*/ 147 w 1295"/>
              <a:gd name="T39" fmla="*/ 813 h 2268"/>
              <a:gd name="T40" fmla="*/ 185 w 1295"/>
              <a:gd name="T41" fmla="*/ 851 h 2268"/>
              <a:gd name="T42" fmla="*/ 228 w 1295"/>
              <a:gd name="T43" fmla="*/ 878 h 2268"/>
              <a:gd name="T44" fmla="*/ 274 w 1295"/>
              <a:gd name="T45" fmla="*/ 902 h 2268"/>
              <a:gd name="T46" fmla="*/ 319 w 1295"/>
              <a:gd name="T47" fmla="*/ 927 h 2268"/>
              <a:gd name="T48" fmla="*/ 373 w 1295"/>
              <a:gd name="T49" fmla="*/ 961 h 2268"/>
              <a:gd name="T50" fmla="*/ 428 w 1295"/>
              <a:gd name="T51" fmla="*/ 997 h 2268"/>
              <a:gd name="T52" fmla="*/ 483 w 1295"/>
              <a:gd name="T53" fmla="*/ 1035 h 2268"/>
              <a:gd name="T54" fmla="*/ 536 w 1295"/>
              <a:gd name="T55" fmla="*/ 1074 h 2268"/>
              <a:gd name="T56" fmla="*/ 624 w 1295"/>
              <a:gd name="T57" fmla="*/ 1145 h 2268"/>
              <a:gd name="T58" fmla="*/ 719 w 1295"/>
              <a:gd name="T59" fmla="*/ 1227 h 2268"/>
              <a:gd name="T60" fmla="*/ 813 w 1295"/>
              <a:gd name="T61" fmla="*/ 1310 h 2268"/>
              <a:gd name="T62" fmla="*/ 907 w 1295"/>
              <a:gd name="T63" fmla="*/ 1393 h 2268"/>
              <a:gd name="T64" fmla="*/ 970 w 1295"/>
              <a:gd name="T65" fmla="*/ 1447 h 2268"/>
              <a:gd name="T66" fmla="*/ 1024 w 1295"/>
              <a:gd name="T67" fmla="*/ 1493 h 2268"/>
              <a:gd name="T68" fmla="*/ 1077 w 1295"/>
              <a:gd name="T69" fmla="*/ 1540 h 2268"/>
              <a:gd name="T70" fmla="*/ 1129 w 1295"/>
              <a:gd name="T71" fmla="*/ 1590 h 2268"/>
              <a:gd name="T72" fmla="*/ 1160 w 1295"/>
              <a:gd name="T73" fmla="*/ 1623 h 2268"/>
              <a:gd name="T74" fmla="*/ 1184 w 1295"/>
              <a:gd name="T75" fmla="*/ 1654 h 2268"/>
              <a:gd name="T76" fmla="*/ 1206 w 1295"/>
              <a:gd name="T77" fmla="*/ 1686 h 2268"/>
              <a:gd name="T78" fmla="*/ 1227 w 1295"/>
              <a:gd name="T79" fmla="*/ 1720 h 2268"/>
              <a:gd name="T80" fmla="*/ 1245 w 1295"/>
              <a:gd name="T81" fmla="*/ 1752 h 2268"/>
              <a:gd name="T82" fmla="*/ 1263 w 1295"/>
              <a:gd name="T83" fmla="*/ 1784 h 2268"/>
              <a:gd name="T84" fmla="*/ 1278 w 1295"/>
              <a:gd name="T85" fmla="*/ 1817 h 2268"/>
              <a:gd name="T86" fmla="*/ 1287 w 1295"/>
              <a:gd name="T87" fmla="*/ 1852 h 2268"/>
              <a:gd name="T88" fmla="*/ 1292 w 1295"/>
              <a:gd name="T89" fmla="*/ 1901 h 2268"/>
              <a:gd name="T90" fmla="*/ 1293 w 1295"/>
              <a:gd name="T91" fmla="*/ 1955 h 2268"/>
              <a:gd name="T92" fmla="*/ 1289 w 1295"/>
              <a:gd name="T93" fmla="*/ 2009 h 2268"/>
              <a:gd name="T94" fmla="*/ 1279 w 1295"/>
              <a:gd name="T95" fmla="*/ 2061 h 2268"/>
              <a:gd name="T96" fmla="*/ 1264 w 1295"/>
              <a:gd name="T97" fmla="*/ 2113 h 2268"/>
              <a:gd name="T98" fmla="*/ 1243 w 1295"/>
              <a:gd name="T99" fmla="*/ 2164 h 2268"/>
              <a:gd name="T100" fmla="*/ 1217 w 1295"/>
              <a:gd name="T101" fmla="*/ 2213 h 2268"/>
              <a:gd name="T102" fmla="*/ 1186 w 1295"/>
              <a:gd name="T103" fmla="*/ 2259 h 226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295"/>
              <a:gd name="T157" fmla="*/ 0 h 2268"/>
              <a:gd name="T158" fmla="*/ 1295 w 1295"/>
              <a:gd name="T159" fmla="*/ 2268 h 226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295" h="2268">
                <a:moveTo>
                  <a:pt x="167" y="0"/>
                </a:moveTo>
                <a:lnTo>
                  <a:pt x="162" y="7"/>
                </a:lnTo>
                <a:lnTo>
                  <a:pt x="157" y="14"/>
                </a:lnTo>
                <a:lnTo>
                  <a:pt x="152" y="21"/>
                </a:lnTo>
                <a:lnTo>
                  <a:pt x="147" y="28"/>
                </a:lnTo>
                <a:lnTo>
                  <a:pt x="142" y="34"/>
                </a:lnTo>
                <a:lnTo>
                  <a:pt x="137" y="41"/>
                </a:lnTo>
                <a:lnTo>
                  <a:pt x="132" y="48"/>
                </a:lnTo>
                <a:lnTo>
                  <a:pt x="127" y="56"/>
                </a:lnTo>
                <a:lnTo>
                  <a:pt x="122" y="63"/>
                </a:lnTo>
                <a:lnTo>
                  <a:pt x="118" y="70"/>
                </a:lnTo>
                <a:lnTo>
                  <a:pt x="113" y="77"/>
                </a:lnTo>
                <a:lnTo>
                  <a:pt x="109" y="84"/>
                </a:lnTo>
                <a:lnTo>
                  <a:pt x="104" y="92"/>
                </a:lnTo>
                <a:lnTo>
                  <a:pt x="100" y="99"/>
                </a:lnTo>
                <a:lnTo>
                  <a:pt x="96" y="106"/>
                </a:lnTo>
                <a:lnTo>
                  <a:pt x="92" y="114"/>
                </a:lnTo>
                <a:lnTo>
                  <a:pt x="87" y="121"/>
                </a:lnTo>
                <a:lnTo>
                  <a:pt x="83" y="129"/>
                </a:lnTo>
                <a:lnTo>
                  <a:pt x="79" y="136"/>
                </a:lnTo>
                <a:lnTo>
                  <a:pt x="75" y="144"/>
                </a:lnTo>
                <a:lnTo>
                  <a:pt x="72" y="149"/>
                </a:lnTo>
                <a:lnTo>
                  <a:pt x="69" y="155"/>
                </a:lnTo>
                <a:lnTo>
                  <a:pt x="67" y="161"/>
                </a:lnTo>
                <a:lnTo>
                  <a:pt x="64" y="167"/>
                </a:lnTo>
                <a:lnTo>
                  <a:pt x="61" y="173"/>
                </a:lnTo>
                <a:lnTo>
                  <a:pt x="59" y="179"/>
                </a:lnTo>
                <a:lnTo>
                  <a:pt x="56" y="185"/>
                </a:lnTo>
                <a:lnTo>
                  <a:pt x="54" y="191"/>
                </a:lnTo>
                <a:lnTo>
                  <a:pt x="52" y="197"/>
                </a:lnTo>
                <a:lnTo>
                  <a:pt x="49" y="203"/>
                </a:lnTo>
                <a:lnTo>
                  <a:pt x="47" y="209"/>
                </a:lnTo>
                <a:lnTo>
                  <a:pt x="45" y="215"/>
                </a:lnTo>
                <a:lnTo>
                  <a:pt x="43" y="222"/>
                </a:lnTo>
                <a:lnTo>
                  <a:pt x="41" y="228"/>
                </a:lnTo>
                <a:lnTo>
                  <a:pt x="39" y="234"/>
                </a:lnTo>
                <a:lnTo>
                  <a:pt x="37" y="240"/>
                </a:lnTo>
                <a:lnTo>
                  <a:pt x="35" y="246"/>
                </a:lnTo>
                <a:lnTo>
                  <a:pt x="33" y="252"/>
                </a:lnTo>
                <a:lnTo>
                  <a:pt x="31" y="259"/>
                </a:lnTo>
                <a:lnTo>
                  <a:pt x="29" y="265"/>
                </a:lnTo>
                <a:lnTo>
                  <a:pt x="27" y="271"/>
                </a:lnTo>
                <a:lnTo>
                  <a:pt x="25" y="278"/>
                </a:lnTo>
                <a:lnTo>
                  <a:pt x="23" y="284"/>
                </a:lnTo>
                <a:lnTo>
                  <a:pt x="21" y="291"/>
                </a:lnTo>
                <a:lnTo>
                  <a:pt x="19" y="297"/>
                </a:lnTo>
                <a:lnTo>
                  <a:pt x="17" y="304"/>
                </a:lnTo>
                <a:lnTo>
                  <a:pt x="15" y="310"/>
                </a:lnTo>
                <a:lnTo>
                  <a:pt x="13" y="317"/>
                </a:lnTo>
                <a:lnTo>
                  <a:pt x="11" y="324"/>
                </a:lnTo>
                <a:lnTo>
                  <a:pt x="10" y="330"/>
                </a:lnTo>
                <a:lnTo>
                  <a:pt x="8" y="337"/>
                </a:lnTo>
                <a:lnTo>
                  <a:pt x="6" y="343"/>
                </a:lnTo>
                <a:lnTo>
                  <a:pt x="5" y="350"/>
                </a:lnTo>
                <a:lnTo>
                  <a:pt x="4" y="357"/>
                </a:lnTo>
                <a:lnTo>
                  <a:pt x="3" y="363"/>
                </a:lnTo>
                <a:lnTo>
                  <a:pt x="2" y="370"/>
                </a:lnTo>
                <a:lnTo>
                  <a:pt x="1" y="377"/>
                </a:lnTo>
                <a:lnTo>
                  <a:pt x="1" y="384"/>
                </a:lnTo>
                <a:lnTo>
                  <a:pt x="0" y="390"/>
                </a:lnTo>
                <a:lnTo>
                  <a:pt x="0" y="397"/>
                </a:lnTo>
                <a:lnTo>
                  <a:pt x="1" y="407"/>
                </a:lnTo>
                <a:lnTo>
                  <a:pt x="1" y="417"/>
                </a:lnTo>
                <a:lnTo>
                  <a:pt x="1" y="427"/>
                </a:lnTo>
                <a:lnTo>
                  <a:pt x="2" y="437"/>
                </a:lnTo>
                <a:lnTo>
                  <a:pt x="3" y="447"/>
                </a:lnTo>
                <a:lnTo>
                  <a:pt x="4" y="457"/>
                </a:lnTo>
                <a:lnTo>
                  <a:pt x="5" y="467"/>
                </a:lnTo>
                <a:lnTo>
                  <a:pt x="6" y="476"/>
                </a:lnTo>
                <a:lnTo>
                  <a:pt x="8" y="487"/>
                </a:lnTo>
                <a:lnTo>
                  <a:pt x="10" y="497"/>
                </a:lnTo>
                <a:lnTo>
                  <a:pt x="11" y="506"/>
                </a:lnTo>
                <a:lnTo>
                  <a:pt x="13" y="516"/>
                </a:lnTo>
                <a:lnTo>
                  <a:pt x="15" y="526"/>
                </a:lnTo>
                <a:lnTo>
                  <a:pt x="18" y="536"/>
                </a:lnTo>
                <a:lnTo>
                  <a:pt x="20" y="545"/>
                </a:lnTo>
                <a:lnTo>
                  <a:pt x="23" y="555"/>
                </a:lnTo>
                <a:lnTo>
                  <a:pt x="25" y="564"/>
                </a:lnTo>
                <a:lnTo>
                  <a:pt x="28" y="574"/>
                </a:lnTo>
                <a:lnTo>
                  <a:pt x="31" y="583"/>
                </a:lnTo>
                <a:lnTo>
                  <a:pt x="35" y="593"/>
                </a:lnTo>
                <a:lnTo>
                  <a:pt x="39" y="605"/>
                </a:lnTo>
                <a:lnTo>
                  <a:pt x="44" y="617"/>
                </a:lnTo>
                <a:lnTo>
                  <a:pt x="48" y="629"/>
                </a:lnTo>
                <a:lnTo>
                  <a:pt x="53" y="642"/>
                </a:lnTo>
                <a:lnTo>
                  <a:pt x="58" y="654"/>
                </a:lnTo>
                <a:lnTo>
                  <a:pt x="63" y="666"/>
                </a:lnTo>
                <a:lnTo>
                  <a:pt x="68" y="678"/>
                </a:lnTo>
                <a:lnTo>
                  <a:pt x="74" y="690"/>
                </a:lnTo>
                <a:lnTo>
                  <a:pt x="79" y="702"/>
                </a:lnTo>
                <a:lnTo>
                  <a:pt x="85" y="714"/>
                </a:lnTo>
                <a:lnTo>
                  <a:pt x="91" y="725"/>
                </a:lnTo>
                <a:lnTo>
                  <a:pt x="97" y="737"/>
                </a:lnTo>
                <a:lnTo>
                  <a:pt x="104" y="748"/>
                </a:lnTo>
                <a:lnTo>
                  <a:pt x="110" y="760"/>
                </a:lnTo>
                <a:lnTo>
                  <a:pt x="117" y="771"/>
                </a:lnTo>
                <a:lnTo>
                  <a:pt x="124" y="782"/>
                </a:lnTo>
                <a:lnTo>
                  <a:pt x="132" y="792"/>
                </a:lnTo>
                <a:lnTo>
                  <a:pt x="139" y="803"/>
                </a:lnTo>
                <a:lnTo>
                  <a:pt x="147" y="813"/>
                </a:lnTo>
                <a:lnTo>
                  <a:pt x="156" y="823"/>
                </a:lnTo>
                <a:lnTo>
                  <a:pt x="163" y="831"/>
                </a:lnTo>
                <a:lnTo>
                  <a:pt x="170" y="838"/>
                </a:lnTo>
                <a:lnTo>
                  <a:pt x="177" y="844"/>
                </a:lnTo>
                <a:lnTo>
                  <a:pt x="185" y="851"/>
                </a:lnTo>
                <a:lnTo>
                  <a:pt x="193" y="856"/>
                </a:lnTo>
                <a:lnTo>
                  <a:pt x="202" y="862"/>
                </a:lnTo>
                <a:lnTo>
                  <a:pt x="210" y="868"/>
                </a:lnTo>
                <a:lnTo>
                  <a:pt x="219" y="873"/>
                </a:lnTo>
                <a:lnTo>
                  <a:pt x="228" y="878"/>
                </a:lnTo>
                <a:lnTo>
                  <a:pt x="237" y="883"/>
                </a:lnTo>
                <a:lnTo>
                  <a:pt x="247" y="888"/>
                </a:lnTo>
                <a:lnTo>
                  <a:pt x="256" y="892"/>
                </a:lnTo>
                <a:lnTo>
                  <a:pt x="265" y="897"/>
                </a:lnTo>
                <a:lnTo>
                  <a:pt x="274" y="902"/>
                </a:lnTo>
                <a:lnTo>
                  <a:pt x="284" y="907"/>
                </a:lnTo>
                <a:lnTo>
                  <a:pt x="293" y="912"/>
                </a:lnTo>
                <a:lnTo>
                  <a:pt x="302" y="916"/>
                </a:lnTo>
                <a:lnTo>
                  <a:pt x="311" y="922"/>
                </a:lnTo>
                <a:lnTo>
                  <a:pt x="319" y="927"/>
                </a:lnTo>
                <a:lnTo>
                  <a:pt x="328" y="932"/>
                </a:lnTo>
                <a:lnTo>
                  <a:pt x="339" y="940"/>
                </a:lnTo>
                <a:lnTo>
                  <a:pt x="350" y="947"/>
                </a:lnTo>
                <a:lnTo>
                  <a:pt x="361" y="954"/>
                </a:lnTo>
                <a:lnTo>
                  <a:pt x="373" y="961"/>
                </a:lnTo>
                <a:lnTo>
                  <a:pt x="384" y="968"/>
                </a:lnTo>
                <a:lnTo>
                  <a:pt x="395" y="976"/>
                </a:lnTo>
                <a:lnTo>
                  <a:pt x="406" y="983"/>
                </a:lnTo>
                <a:lnTo>
                  <a:pt x="417" y="990"/>
                </a:lnTo>
                <a:lnTo>
                  <a:pt x="428" y="997"/>
                </a:lnTo>
                <a:lnTo>
                  <a:pt x="439" y="1005"/>
                </a:lnTo>
                <a:lnTo>
                  <a:pt x="450" y="1012"/>
                </a:lnTo>
                <a:lnTo>
                  <a:pt x="461" y="1020"/>
                </a:lnTo>
                <a:lnTo>
                  <a:pt x="472" y="1027"/>
                </a:lnTo>
                <a:lnTo>
                  <a:pt x="483" y="1035"/>
                </a:lnTo>
                <a:lnTo>
                  <a:pt x="494" y="1042"/>
                </a:lnTo>
                <a:lnTo>
                  <a:pt x="504" y="1050"/>
                </a:lnTo>
                <a:lnTo>
                  <a:pt x="515" y="1058"/>
                </a:lnTo>
                <a:lnTo>
                  <a:pt x="526" y="1065"/>
                </a:lnTo>
                <a:lnTo>
                  <a:pt x="536" y="1074"/>
                </a:lnTo>
                <a:lnTo>
                  <a:pt x="547" y="1082"/>
                </a:lnTo>
                <a:lnTo>
                  <a:pt x="566" y="1097"/>
                </a:lnTo>
                <a:lnTo>
                  <a:pt x="586" y="1113"/>
                </a:lnTo>
                <a:lnTo>
                  <a:pt x="605" y="1130"/>
                </a:lnTo>
                <a:lnTo>
                  <a:pt x="624" y="1145"/>
                </a:lnTo>
                <a:lnTo>
                  <a:pt x="644" y="1162"/>
                </a:lnTo>
                <a:lnTo>
                  <a:pt x="662" y="1178"/>
                </a:lnTo>
                <a:lnTo>
                  <a:pt x="681" y="1194"/>
                </a:lnTo>
                <a:lnTo>
                  <a:pt x="701" y="1211"/>
                </a:lnTo>
                <a:lnTo>
                  <a:pt x="719" y="1227"/>
                </a:lnTo>
                <a:lnTo>
                  <a:pt x="738" y="1244"/>
                </a:lnTo>
                <a:lnTo>
                  <a:pt x="757" y="1260"/>
                </a:lnTo>
                <a:lnTo>
                  <a:pt x="776" y="1277"/>
                </a:lnTo>
                <a:lnTo>
                  <a:pt x="795" y="1293"/>
                </a:lnTo>
                <a:lnTo>
                  <a:pt x="813" y="1310"/>
                </a:lnTo>
                <a:lnTo>
                  <a:pt x="832" y="1327"/>
                </a:lnTo>
                <a:lnTo>
                  <a:pt x="851" y="1344"/>
                </a:lnTo>
                <a:lnTo>
                  <a:pt x="870" y="1360"/>
                </a:lnTo>
                <a:lnTo>
                  <a:pt x="889" y="1377"/>
                </a:lnTo>
                <a:lnTo>
                  <a:pt x="907" y="1393"/>
                </a:lnTo>
                <a:lnTo>
                  <a:pt x="926" y="1410"/>
                </a:lnTo>
                <a:lnTo>
                  <a:pt x="937" y="1419"/>
                </a:lnTo>
                <a:lnTo>
                  <a:pt x="948" y="1428"/>
                </a:lnTo>
                <a:lnTo>
                  <a:pt x="958" y="1438"/>
                </a:lnTo>
                <a:lnTo>
                  <a:pt x="970" y="1447"/>
                </a:lnTo>
                <a:lnTo>
                  <a:pt x="980" y="1456"/>
                </a:lnTo>
                <a:lnTo>
                  <a:pt x="991" y="1465"/>
                </a:lnTo>
                <a:lnTo>
                  <a:pt x="1002" y="1475"/>
                </a:lnTo>
                <a:lnTo>
                  <a:pt x="1013" y="1484"/>
                </a:lnTo>
                <a:lnTo>
                  <a:pt x="1024" y="1493"/>
                </a:lnTo>
                <a:lnTo>
                  <a:pt x="1035" y="1502"/>
                </a:lnTo>
                <a:lnTo>
                  <a:pt x="1045" y="1512"/>
                </a:lnTo>
                <a:lnTo>
                  <a:pt x="1056" y="1521"/>
                </a:lnTo>
                <a:lnTo>
                  <a:pt x="1067" y="1531"/>
                </a:lnTo>
                <a:lnTo>
                  <a:pt x="1077" y="1540"/>
                </a:lnTo>
                <a:lnTo>
                  <a:pt x="1088" y="1550"/>
                </a:lnTo>
                <a:lnTo>
                  <a:pt x="1098" y="1560"/>
                </a:lnTo>
                <a:lnTo>
                  <a:pt x="1109" y="1570"/>
                </a:lnTo>
                <a:lnTo>
                  <a:pt x="1119" y="1580"/>
                </a:lnTo>
                <a:lnTo>
                  <a:pt x="1129" y="1590"/>
                </a:lnTo>
                <a:lnTo>
                  <a:pt x="1139" y="1600"/>
                </a:lnTo>
                <a:lnTo>
                  <a:pt x="1144" y="1605"/>
                </a:lnTo>
                <a:lnTo>
                  <a:pt x="1150" y="1611"/>
                </a:lnTo>
                <a:lnTo>
                  <a:pt x="1155" y="1617"/>
                </a:lnTo>
                <a:lnTo>
                  <a:pt x="1160" y="1623"/>
                </a:lnTo>
                <a:lnTo>
                  <a:pt x="1165" y="1629"/>
                </a:lnTo>
                <a:lnTo>
                  <a:pt x="1170" y="1635"/>
                </a:lnTo>
                <a:lnTo>
                  <a:pt x="1175" y="1641"/>
                </a:lnTo>
                <a:lnTo>
                  <a:pt x="1179" y="1648"/>
                </a:lnTo>
                <a:lnTo>
                  <a:pt x="1184" y="1654"/>
                </a:lnTo>
                <a:lnTo>
                  <a:pt x="1189" y="1660"/>
                </a:lnTo>
                <a:lnTo>
                  <a:pt x="1193" y="1667"/>
                </a:lnTo>
                <a:lnTo>
                  <a:pt x="1198" y="1673"/>
                </a:lnTo>
                <a:lnTo>
                  <a:pt x="1202" y="1680"/>
                </a:lnTo>
                <a:lnTo>
                  <a:pt x="1206" y="1686"/>
                </a:lnTo>
                <a:lnTo>
                  <a:pt x="1210" y="1693"/>
                </a:lnTo>
                <a:lnTo>
                  <a:pt x="1215" y="1700"/>
                </a:lnTo>
                <a:lnTo>
                  <a:pt x="1219" y="1706"/>
                </a:lnTo>
                <a:lnTo>
                  <a:pt x="1223" y="1713"/>
                </a:lnTo>
                <a:lnTo>
                  <a:pt x="1227" y="1720"/>
                </a:lnTo>
                <a:lnTo>
                  <a:pt x="1231" y="1727"/>
                </a:lnTo>
                <a:lnTo>
                  <a:pt x="1235" y="1733"/>
                </a:lnTo>
                <a:lnTo>
                  <a:pt x="1238" y="1739"/>
                </a:lnTo>
                <a:lnTo>
                  <a:pt x="1242" y="1745"/>
                </a:lnTo>
                <a:lnTo>
                  <a:pt x="1245" y="1752"/>
                </a:lnTo>
                <a:lnTo>
                  <a:pt x="1249" y="1758"/>
                </a:lnTo>
                <a:lnTo>
                  <a:pt x="1253" y="1764"/>
                </a:lnTo>
                <a:lnTo>
                  <a:pt x="1256" y="1771"/>
                </a:lnTo>
                <a:lnTo>
                  <a:pt x="1260" y="1777"/>
                </a:lnTo>
                <a:lnTo>
                  <a:pt x="1263" y="1784"/>
                </a:lnTo>
                <a:lnTo>
                  <a:pt x="1266" y="1790"/>
                </a:lnTo>
                <a:lnTo>
                  <a:pt x="1269" y="1797"/>
                </a:lnTo>
                <a:lnTo>
                  <a:pt x="1272" y="1804"/>
                </a:lnTo>
                <a:lnTo>
                  <a:pt x="1275" y="1810"/>
                </a:lnTo>
                <a:lnTo>
                  <a:pt x="1278" y="1817"/>
                </a:lnTo>
                <a:lnTo>
                  <a:pt x="1280" y="1824"/>
                </a:lnTo>
                <a:lnTo>
                  <a:pt x="1282" y="1831"/>
                </a:lnTo>
                <a:lnTo>
                  <a:pt x="1284" y="1838"/>
                </a:lnTo>
                <a:lnTo>
                  <a:pt x="1286" y="1845"/>
                </a:lnTo>
                <a:lnTo>
                  <a:pt x="1287" y="1852"/>
                </a:lnTo>
                <a:lnTo>
                  <a:pt x="1288" y="1859"/>
                </a:lnTo>
                <a:lnTo>
                  <a:pt x="1290" y="1869"/>
                </a:lnTo>
                <a:lnTo>
                  <a:pt x="1291" y="1880"/>
                </a:lnTo>
                <a:lnTo>
                  <a:pt x="1292" y="1891"/>
                </a:lnTo>
                <a:lnTo>
                  <a:pt x="1292" y="1901"/>
                </a:lnTo>
                <a:lnTo>
                  <a:pt x="1293" y="1912"/>
                </a:lnTo>
                <a:lnTo>
                  <a:pt x="1294" y="1923"/>
                </a:lnTo>
                <a:lnTo>
                  <a:pt x="1294" y="1934"/>
                </a:lnTo>
                <a:lnTo>
                  <a:pt x="1294" y="1945"/>
                </a:lnTo>
                <a:lnTo>
                  <a:pt x="1293" y="1955"/>
                </a:lnTo>
                <a:lnTo>
                  <a:pt x="1293" y="1966"/>
                </a:lnTo>
                <a:lnTo>
                  <a:pt x="1292" y="1977"/>
                </a:lnTo>
                <a:lnTo>
                  <a:pt x="1292" y="1987"/>
                </a:lnTo>
                <a:lnTo>
                  <a:pt x="1291" y="1998"/>
                </a:lnTo>
                <a:lnTo>
                  <a:pt x="1289" y="2009"/>
                </a:lnTo>
                <a:lnTo>
                  <a:pt x="1288" y="2019"/>
                </a:lnTo>
                <a:lnTo>
                  <a:pt x="1286" y="2030"/>
                </a:lnTo>
                <a:lnTo>
                  <a:pt x="1284" y="2041"/>
                </a:lnTo>
                <a:lnTo>
                  <a:pt x="1282" y="2051"/>
                </a:lnTo>
                <a:lnTo>
                  <a:pt x="1279" y="2061"/>
                </a:lnTo>
                <a:lnTo>
                  <a:pt x="1277" y="2072"/>
                </a:lnTo>
                <a:lnTo>
                  <a:pt x="1274" y="2082"/>
                </a:lnTo>
                <a:lnTo>
                  <a:pt x="1271" y="2093"/>
                </a:lnTo>
                <a:lnTo>
                  <a:pt x="1267" y="2103"/>
                </a:lnTo>
                <a:lnTo>
                  <a:pt x="1264" y="2113"/>
                </a:lnTo>
                <a:lnTo>
                  <a:pt x="1260" y="2124"/>
                </a:lnTo>
                <a:lnTo>
                  <a:pt x="1256" y="2134"/>
                </a:lnTo>
                <a:lnTo>
                  <a:pt x="1252" y="2144"/>
                </a:lnTo>
                <a:lnTo>
                  <a:pt x="1247" y="2154"/>
                </a:lnTo>
                <a:lnTo>
                  <a:pt x="1243" y="2164"/>
                </a:lnTo>
                <a:lnTo>
                  <a:pt x="1238" y="2174"/>
                </a:lnTo>
                <a:lnTo>
                  <a:pt x="1233" y="2184"/>
                </a:lnTo>
                <a:lnTo>
                  <a:pt x="1227" y="2194"/>
                </a:lnTo>
                <a:lnTo>
                  <a:pt x="1222" y="2204"/>
                </a:lnTo>
                <a:lnTo>
                  <a:pt x="1217" y="2213"/>
                </a:lnTo>
                <a:lnTo>
                  <a:pt x="1211" y="2223"/>
                </a:lnTo>
                <a:lnTo>
                  <a:pt x="1205" y="2232"/>
                </a:lnTo>
                <a:lnTo>
                  <a:pt x="1198" y="2241"/>
                </a:lnTo>
                <a:lnTo>
                  <a:pt x="1192" y="2250"/>
                </a:lnTo>
                <a:lnTo>
                  <a:pt x="1186" y="2259"/>
                </a:lnTo>
                <a:lnTo>
                  <a:pt x="1179" y="2267"/>
                </a:lnTo>
              </a:path>
            </a:pathLst>
          </a:custGeom>
          <a:noFill/>
          <a:ln w="253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483" name="Freeform 4"/>
          <p:cNvSpPr>
            <a:spLocks/>
          </p:cNvSpPr>
          <p:nvPr/>
        </p:nvSpPr>
        <p:spPr bwMode="auto">
          <a:xfrm>
            <a:off x="4113213" y="682625"/>
            <a:ext cx="2012950" cy="3446463"/>
          </a:xfrm>
          <a:custGeom>
            <a:avLst/>
            <a:gdLst>
              <a:gd name="T0" fmla="*/ 305 w 1268"/>
              <a:gd name="T1" fmla="*/ 17 h 2171"/>
              <a:gd name="T2" fmla="*/ 280 w 1268"/>
              <a:gd name="T3" fmla="*/ 39 h 2171"/>
              <a:gd name="T4" fmla="*/ 258 w 1268"/>
              <a:gd name="T5" fmla="*/ 62 h 2171"/>
              <a:gd name="T6" fmla="*/ 237 w 1268"/>
              <a:gd name="T7" fmla="*/ 87 h 2171"/>
              <a:gd name="T8" fmla="*/ 212 w 1268"/>
              <a:gd name="T9" fmla="*/ 121 h 2171"/>
              <a:gd name="T10" fmla="*/ 187 w 1268"/>
              <a:gd name="T11" fmla="*/ 157 h 2171"/>
              <a:gd name="T12" fmla="*/ 164 w 1268"/>
              <a:gd name="T13" fmla="*/ 195 h 2171"/>
              <a:gd name="T14" fmla="*/ 144 w 1268"/>
              <a:gd name="T15" fmla="*/ 234 h 2171"/>
              <a:gd name="T16" fmla="*/ 128 w 1268"/>
              <a:gd name="T17" fmla="*/ 277 h 2171"/>
              <a:gd name="T18" fmla="*/ 115 w 1268"/>
              <a:gd name="T19" fmla="*/ 321 h 2171"/>
              <a:gd name="T20" fmla="*/ 103 w 1268"/>
              <a:gd name="T21" fmla="*/ 366 h 2171"/>
              <a:gd name="T22" fmla="*/ 92 w 1268"/>
              <a:gd name="T23" fmla="*/ 412 h 2171"/>
              <a:gd name="T24" fmla="*/ 75 w 1268"/>
              <a:gd name="T25" fmla="*/ 466 h 2171"/>
              <a:gd name="T26" fmla="*/ 56 w 1268"/>
              <a:gd name="T27" fmla="*/ 523 h 2171"/>
              <a:gd name="T28" fmla="*/ 38 w 1268"/>
              <a:gd name="T29" fmla="*/ 581 h 2171"/>
              <a:gd name="T30" fmla="*/ 23 w 1268"/>
              <a:gd name="T31" fmla="*/ 639 h 2171"/>
              <a:gd name="T32" fmla="*/ 13 w 1268"/>
              <a:gd name="T33" fmla="*/ 689 h 2171"/>
              <a:gd name="T34" fmla="*/ 4 w 1268"/>
              <a:gd name="T35" fmla="*/ 738 h 2171"/>
              <a:gd name="T36" fmla="*/ 0 w 1268"/>
              <a:gd name="T37" fmla="*/ 787 h 2171"/>
              <a:gd name="T38" fmla="*/ 2 w 1268"/>
              <a:gd name="T39" fmla="*/ 837 h 2171"/>
              <a:gd name="T40" fmla="*/ 12 w 1268"/>
              <a:gd name="T41" fmla="*/ 903 h 2171"/>
              <a:gd name="T42" fmla="*/ 27 w 1268"/>
              <a:gd name="T43" fmla="*/ 974 h 2171"/>
              <a:gd name="T44" fmla="*/ 48 w 1268"/>
              <a:gd name="T45" fmla="*/ 1043 h 2171"/>
              <a:gd name="T46" fmla="*/ 77 w 1268"/>
              <a:gd name="T47" fmla="*/ 1110 h 2171"/>
              <a:gd name="T48" fmla="*/ 117 w 1268"/>
              <a:gd name="T49" fmla="*/ 1178 h 2171"/>
              <a:gd name="T50" fmla="*/ 164 w 1268"/>
              <a:gd name="T51" fmla="*/ 1243 h 2171"/>
              <a:gd name="T52" fmla="*/ 217 w 1268"/>
              <a:gd name="T53" fmla="*/ 1305 h 2171"/>
              <a:gd name="T54" fmla="*/ 273 w 1268"/>
              <a:gd name="T55" fmla="*/ 1364 h 2171"/>
              <a:gd name="T56" fmla="*/ 323 w 1268"/>
              <a:gd name="T57" fmla="*/ 1412 h 2171"/>
              <a:gd name="T58" fmla="*/ 374 w 1268"/>
              <a:gd name="T59" fmla="*/ 1453 h 2171"/>
              <a:gd name="T60" fmla="*/ 427 w 1268"/>
              <a:gd name="T61" fmla="*/ 1492 h 2171"/>
              <a:gd name="T62" fmla="*/ 481 w 1268"/>
              <a:gd name="T63" fmla="*/ 1529 h 2171"/>
              <a:gd name="T64" fmla="*/ 551 w 1268"/>
              <a:gd name="T65" fmla="*/ 1576 h 2171"/>
              <a:gd name="T66" fmla="*/ 627 w 1268"/>
              <a:gd name="T67" fmla="*/ 1624 h 2171"/>
              <a:gd name="T68" fmla="*/ 704 w 1268"/>
              <a:gd name="T69" fmla="*/ 1671 h 2171"/>
              <a:gd name="T70" fmla="*/ 781 w 1268"/>
              <a:gd name="T71" fmla="*/ 1717 h 2171"/>
              <a:gd name="T72" fmla="*/ 847 w 1268"/>
              <a:gd name="T73" fmla="*/ 1757 h 2171"/>
              <a:gd name="T74" fmla="*/ 910 w 1268"/>
              <a:gd name="T75" fmla="*/ 1794 h 2171"/>
              <a:gd name="T76" fmla="*/ 974 w 1268"/>
              <a:gd name="T77" fmla="*/ 1831 h 2171"/>
              <a:gd name="T78" fmla="*/ 1037 w 1268"/>
              <a:gd name="T79" fmla="*/ 1868 h 2171"/>
              <a:gd name="T80" fmla="*/ 1070 w 1268"/>
              <a:gd name="T81" fmla="*/ 1889 h 2171"/>
              <a:gd name="T82" fmla="*/ 1096 w 1268"/>
              <a:gd name="T83" fmla="*/ 1904 h 2171"/>
              <a:gd name="T84" fmla="*/ 1121 w 1268"/>
              <a:gd name="T85" fmla="*/ 1921 h 2171"/>
              <a:gd name="T86" fmla="*/ 1143 w 1268"/>
              <a:gd name="T87" fmla="*/ 1941 h 2171"/>
              <a:gd name="T88" fmla="*/ 1165 w 1268"/>
              <a:gd name="T89" fmla="*/ 1969 h 2171"/>
              <a:gd name="T90" fmla="*/ 1185 w 1268"/>
              <a:gd name="T91" fmla="*/ 2000 h 2171"/>
              <a:gd name="T92" fmla="*/ 1201 w 1268"/>
              <a:gd name="T93" fmla="*/ 2033 h 2171"/>
              <a:gd name="T94" fmla="*/ 1218 w 1268"/>
              <a:gd name="T95" fmla="*/ 2065 h 2171"/>
              <a:gd name="T96" fmla="*/ 1232 w 1268"/>
              <a:gd name="T97" fmla="*/ 2091 h 2171"/>
              <a:gd name="T98" fmla="*/ 1243 w 1268"/>
              <a:gd name="T99" fmla="*/ 2115 h 2171"/>
              <a:gd name="T100" fmla="*/ 1255 w 1268"/>
              <a:gd name="T101" fmla="*/ 2140 h 2171"/>
              <a:gd name="T102" fmla="*/ 1265 w 1268"/>
              <a:gd name="T103" fmla="*/ 2165 h 217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268"/>
              <a:gd name="T157" fmla="*/ 0 h 2171"/>
              <a:gd name="T158" fmla="*/ 1268 w 1268"/>
              <a:gd name="T159" fmla="*/ 2171 h 217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268" h="2171">
                <a:moveTo>
                  <a:pt x="325" y="0"/>
                </a:moveTo>
                <a:lnTo>
                  <a:pt x="320" y="4"/>
                </a:lnTo>
                <a:lnTo>
                  <a:pt x="315" y="8"/>
                </a:lnTo>
                <a:lnTo>
                  <a:pt x="310" y="12"/>
                </a:lnTo>
                <a:lnTo>
                  <a:pt x="305" y="17"/>
                </a:lnTo>
                <a:lnTo>
                  <a:pt x="300" y="21"/>
                </a:lnTo>
                <a:lnTo>
                  <a:pt x="295" y="25"/>
                </a:lnTo>
                <a:lnTo>
                  <a:pt x="290" y="30"/>
                </a:lnTo>
                <a:lnTo>
                  <a:pt x="285" y="34"/>
                </a:lnTo>
                <a:lnTo>
                  <a:pt x="280" y="39"/>
                </a:lnTo>
                <a:lnTo>
                  <a:pt x="276" y="43"/>
                </a:lnTo>
                <a:lnTo>
                  <a:pt x="271" y="48"/>
                </a:lnTo>
                <a:lnTo>
                  <a:pt x="267" y="52"/>
                </a:lnTo>
                <a:lnTo>
                  <a:pt x="262" y="57"/>
                </a:lnTo>
                <a:lnTo>
                  <a:pt x="258" y="62"/>
                </a:lnTo>
                <a:lnTo>
                  <a:pt x="253" y="67"/>
                </a:lnTo>
                <a:lnTo>
                  <a:pt x="249" y="72"/>
                </a:lnTo>
                <a:lnTo>
                  <a:pt x="245" y="77"/>
                </a:lnTo>
                <a:lnTo>
                  <a:pt x="241" y="82"/>
                </a:lnTo>
                <a:lnTo>
                  <a:pt x="237" y="87"/>
                </a:lnTo>
                <a:lnTo>
                  <a:pt x="233" y="92"/>
                </a:lnTo>
                <a:lnTo>
                  <a:pt x="228" y="99"/>
                </a:lnTo>
                <a:lnTo>
                  <a:pt x="222" y="106"/>
                </a:lnTo>
                <a:lnTo>
                  <a:pt x="217" y="113"/>
                </a:lnTo>
                <a:lnTo>
                  <a:pt x="212" y="121"/>
                </a:lnTo>
                <a:lnTo>
                  <a:pt x="207" y="128"/>
                </a:lnTo>
                <a:lnTo>
                  <a:pt x="202" y="135"/>
                </a:lnTo>
                <a:lnTo>
                  <a:pt x="197" y="142"/>
                </a:lnTo>
                <a:lnTo>
                  <a:pt x="192" y="150"/>
                </a:lnTo>
                <a:lnTo>
                  <a:pt x="187" y="157"/>
                </a:lnTo>
                <a:lnTo>
                  <a:pt x="182" y="164"/>
                </a:lnTo>
                <a:lnTo>
                  <a:pt x="178" y="172"/>
                </a:lnTo>
                <a:lnTo>
                  <a:pt x="173" y="179"/>
                </a:lnTo>
                <a:lnTo>
                  <a:pt x="169" y="187"/>
                </a:lnTo>
                <a:lnTo>
                  <a:pt x="164" y="195"/>
                </a:lnTo>
                <a:lnTo>
                  <a:pt x="160" y="203"/>
                </a:lnTo>
                <a:lnTo>
                  <a:pt x="156" y="210"/>
                </a:lnTo>
                <a:lnTo>
                  <a:pt x="152" y="218"/>
                </a:lnTo>
                <a:lnTo>
                  <a:pt x="148" y="226"/>
                </a:lnTo>
                <a:lnTo>
                  <a:pt x="144" y="234"/>
                </a:lnTo>
                <a:lnTo>
                  <a:pt x="141" y="242"/>
                </a:lnTo>
                <a:lnTo>
                  <a:pt x="137" y="250"/>
                </a:lnTo>
                <a:lnTo>
                  <a:pt x="134" y="259"/>
                </a:lnTo>
                <a:lnTo>
                  <a:pt x="130" y="268"/>
                </a:lnTo>
                <a:lnTo>
                  <a:pt x="128" y="277"/>
                </a:lnTo>
                <a:lnTo>
                  <a:pt x="125" y="285"/>
                </a:lnTo>
                <a:lnTo>
                  <a:pt x="122" y="294"/>
                </a:lnTo>
                <a:lnTo>
                  <a:pt x="119" y="303"/>
                </a:lnTo>
                <a:lnTo>
                  <a:pt x="117" y="312"/>
                </a:lnTo>
                <a:lnTo>
                  <a:pt x="115" y="321"/>
                </a:lnTo>
                <a:lnTo>
                  <a:pt x="112" y="330"/>
                </a:lnTo>
                <a:lnTo>
                  <a:pt x="110" y="339"/>
                </a:lnTo>
                <a:lnTo>
                  <a:pt x="108" y="348"/>
                </a:lnTo>
                <a:lnTo>
                  <a:pt x="105" y="357"/>
                </a:lnTo>
                <a:lnTo>
                  <a:pt x="103" y="366"/>
                </a:lnTo>
                <a:lnTo>
                  <a:pt x="101" y="375"/>
                </a:lnTo>
                <a:lnTo>
                  <a:pt x="99" y="385"/>
                </a:lnTo>
                <a:lnTo>
                  <a:pt x="97" y="393"/>
                </a:lnTo>
                <a:lnTo>
                  <a:pt x="94" y="402"/>
                </a:lnTo>
                <a:lnTo>
                  <a:pt x="92" y="412"/>
                </a:lnTo>
                <a:lnTo>
                  <a:pt x="89" y="420"/>
                </a:lnTo>
                <a:lnTo>
                  <a:pt x="86" y="432"/>
                </a:lnTo>
                <a:lnTo>
                  <a:pt x="82" y="443"/>
                </a:lnTo>
                <a:lnTo>
                  <a:pt x="78" y="455"/>
                </a:lnTo>
                <a:lnTo>
                  <a:pt x="75" y="466"/>
                </a:lnTo>
                <a:lnTo>
                  <a:pt x="71" y="478"/>
                </a:lnTo>
                <a:lnTo>
                  <a:pt x="67" y="489"/>
                </a:lnTo>
                <a:lnTo>
                  <a:pt x="63" y="501"/>
                </a:lnTo>
                <a:lnTo>
                  <a:pt x="60" y="512"/>
                </a:lnTo>
                <a:lnTo>
                  <a:pt x="56" y="523"/>
                </a:lnTo>
                <a:lnTo>
                  <a:pt x="52" y="535"/>
                </a:lnTo>
                <a:lnTo>
                  <a:pt x="48" y="546"/>
                </a:lnTo>
                <a:lnTo>
                  <a:pt x="45" y="558"/>
                </a:lnTo>
                <a:lnTo>
                  <a:pt x="41" y="569"/>
                </a:lnTo>
                <a:lnTo>
                  <a:pt x="38" y="581"/>
                </a:lnTo>
                <a:lnTo>
                  <a:pt x="34" y="592"/>
                </a:lnTo>
                <a:lnTo>
                  <a:pt x="31" y="604"/>
                </a:lnTo>
                <a:lnTo>
                  <a:pt x="28" y="615"/>
                </a:lnTo>
                <a:lnTo>
                  <a:pt x="25" y="627"/>
                </a:lnTo>
                <a:lnTo>
                  <a:pt x="23" y="639"/>
                </a:lnTo>
                <a:lnTo>
                  <a:pt x="20" y="651"/>
                </a:lnTo>
                <a:lnTo>
                  <a:pt x="18" y="660"/>
                </a:lnTo>
                <a:lnTo>
                  <a:pt x="16" y="670"/>
                </a:lnTo>
                <a:lnTo>
                  <a:pt x="14" y="680"/>
                </a:lnTo>
                <a:lnTo>
                  <a:pt x="13" y="689"/>
                </a:lnTo>
                <a:lnTo>
                  <a:pt x="11" y="699"/>
                </a:lnTo>
                <a:lnTo>
                  <a:pt x="9" y="709"/>
                </a:lnTo>
                <a:lnTo>
                  <a:pt x="8" y="719"/>
                </a:lnTo>
                <a:lnTo>
                  <a:pt x="6" y="728"/>
                </a:lnTo>
                <a:lnTo>
                  <a:pt x="4" y="738"/>
                </a:lnTo>
                <a:lnTo>
                  <a:pt x="3" y="748"/>
                </a:lnTo>
                <a:lnTo>
                  <a:pt x="2" y="758"/>
                </a:lnTo>
                <a:lnTo>
                  <a:pt x="1" y="768"/>
                </a:lnTo>
                <a:lnTo>
                  <a:pt x="1" y="778"/>
                </a:lnTo>
                <a:lnTo>
                  <a:pt x="0" y="787"/>
                </a:lnTo>
                <a:lnTo>
                  <a:pt x="0" y="797"/>
                </a:lnTo>
                <a:lnTo>
                  <a:pt x="0" y="807"/>
                </a:lnTo>
                <a:lnTo>
                  <a:pt x="0" y="817"/>
                </a:lnTo>
                <a:lnTo>
                  <a:pt x="1" y="827"/>
                </a:lnTo>
                <a:lnTo>
                  <a:pt x="2" y="837"/>
                </a:lnTo>
                <a:lnTo>
                  <a:pt x="3" y="846"/>
                </a:lnTo>
                <a:lnTo>
                  <a:pt x="5" y="861"/>
                </a:lnTo>
                <a:lnTo>
                  <a:pt x="7" y="875"/>
                </a:lnTo>
                <a:lnTo>
                  <a:pt x="9" y="889"/>
                </a:lnTo>
                <a:lnTo>
                  <a:pt x="12" y="903"/>
                </a:lnTo>
                <a:lnTo>
                  <a:pt x="14" y="918"/>
                </a:lnTo>
                <a:lnTo>
                  <a:pt x="18" y="932"/>
                </a:lnTo>
                <a:lnTo>
                  <a:pt x="20" y="946"/>
                </a:lnTo>
                <a:lnTo>
                  <a:pt x="24" y="960"/>
                </a:lnTo>
                <a:lnTo>
                  <a:pt x="27" y="974"/>
                </a:lnTo>
                <a:lnTo>
                  <a:pt x="31" y="988"/>
                </a:lnTo>
                <a:lnTo>
                  <a:pt x="35" y="1002"/>
                </a:lnTo>
                <a:lnTo>
                  <a:pt x="39" y="1016"/>
                </a:lnTo>
                <a:lnTo>
                  <a:pt x="44" y="1030"/>
                </a:lnTo>
                <a:lnTo>
                  <a:pt x="48" y="1043"/>
                </a:lnTo>
                <a:lnTo>
                  <a:pt x="53" y="1057"/>
                </a:lnTo>
                <a:lnTo>
                  <a:pt x="59" y="1070"/>
                </a:lnTo>
                <a:lnTo>
                  <a:pt x="65" y="1083"/>
                </a:lnTo>
                <a:lnTo>
                  <a:pt x="70" y="1097"/>
                </a:lnTo>
                <a:lnTo>
                  <a:pt x="77" y="1110"/>
                </a:lnTo>
                <a:lnTo>
                  <a:pt x="83" y="1122"/>
                </a:lnTo>
                <a:lnTo>
                  <a:pt x="91" y="1137"/>
                </a:lnTo>
                <a:lnTo>
                  <a:pt x="99" y="1151"/>
                </a:lnTo>
                <a:lnTo>
                  <a:pt x="108" y="1164"/>
                </a:lnTo>
                <a:lnTo>
                  <a:pt x="117" y="1178"/>
                </a:lnTo>
                <a:lnTo>
                  <a:pt x="125" y="1191"/>
                </a:lnTo>
                <a:lnTo>
                  <a:pt x="135" y="1205"/>
                </a:lnTo>
                <a:lnTo>
                  <a:pt x="144" y="1218"/>
                </a:lnTo>
                <a:lnTo>
                  <a:pt x="154" y="1230"/>
                </a:lnTo>
                <a:lnTo>
                  <a:pt x="164" y="1243"/>
                </a:lnTo>
                <a:lnTo>
                  <a:pt x="175" y="1256"/>
                </a:lnTo>
                <a:lnTo>
                  <a:pt x="185" y="1268"/>
                </a:lnTo>
                <a:lnTo>
                  <a:pt x="196" y="1281"/>
                </a:lnTo>
                <a:lnTo>
                  <a:pt x="206" y="1293"/>
                </a:lnTo>
                <a:lnTo>
                  <a:pt x="217" y="1305"/>
                </a:lnTo>
                <a:lnTo>
                  <a:pt x="228" y="1317"/>
                </a:lnTo>
                <a:lnTo>
                  <a:pt x="240" y="1329"/>
                </a:lnTo>
                <a:lnTo>
                  <a:pt x="251" y="1341"/>
                </a:lnTo>
                <a:lnTo>
                  <a:pt x="262" y="1352"/>
                </a:lnTo>
                <a:lnTo>
                  <a:pt x="273" y="1364"/>
                </a:lnTo>
                <a:lnTo>
                  <a:pt x="285" y="1375"/>
                </a:lnTo>
                <a:lnTo>
                  <a:pt x="294" y="1385"/>
                </a:lnTo>
                <a:lnTo>
                  <a:pt x="303" y="1394"/>
                </a:lnTo>
                <a:lnTo>
                  <a:pt x="313" y="1403"/>
                </a:lnTo>
                <a:lnTo>
                  <a:pt x="323" y="1412"/>
                </a:lnTo>
                <a:lnTo>
                  <a:pt x="333" y="1420"/>
                </a:lnTo>
                <a:lnTo>
                  <a:pt x="343" y="1429"/>
                </a:lnTo>
                <a:lnTo>
                  <a:pt x="353" y="1437"/>
                </a:lnTo>
                <a:lnTo>
                  <a:pt x="363" y="1445"/>
                </a:lnTo>
                <a:lnTo>
                  <a:pt x="374" y="1453"/>
                </a:lnTo>
                <a:lnTo>
                  <a:pt x="384" y="1461"/>
                </a:lnTo>
                <a:lnTo>
                  <a:pt x="395" y="1469"/>
                </a:lnTo>
                <a:lnTo>
                  <a:pt x="405" y="1477"/>
                </a:lnTo>
                <a:lnTo>
                  <a:pt x="416" y="1484"/>
                </a:lnTo>
                <a:lnTo>
                  <a:pt x="427" y="1492"/>
                </a:lnTo>
                <a:lnTo>
                  <a:pt x="438" y="1500"/>
                </a:lnTo>
                <a:lnTo>
                  <a:pt x="448" y="1507"/>
                </a:lnTo>
                <a:lnTo>
                  <a:pt x="459" y="1514"/>
                </a:lnTo>
                <a:lnTo>
                  <a:pt x="470" y="1522"/>
                </a:lnTo>
                <a:lnTo>
                  <a:pt x="481" y="1529"/>
                </a:lnTo>
                <a:lnTo>
                  <a:pt x="492" y="1537"/>
                </a:lnTo>
                <a:lnTo>
                  <a:pt x="507" y="1547"/>
                </a:lnTo>
                <a:lnTo>
                  <a:pt x="521" y="1557"/>
                </a:lnTo>
                <a:lnTo>
                  <a:pt x="536" y="1567"/>
                </a:lnTo>
                <a:lnTo>
                  <a:pt x="551" y="1576"/>
                </a:lnTo>
                <a:lnTo>
                  <a:pt x="566" y="1586"/>
                </a:lnTo>
                <a:lnTo>
                  <a:pt x="582" y="1596"/>
                </a:lnTo>
                <a:lnTo>
                  <a:pt x="597" y="1605"/>
                </a:lnTo>
                <a:lnTo>
                  <a:pt x="612" y="1615"/>
                </a:lnTo>
                <a:lnTo>
                  <a:pt x="627" y="1624"/>
                </a:lnTo>
                <a:lnTo>
                  <a:pt x="643" y="1634"/>
                </a:lnTo>
                <a:lnTo>
                  <a:pt x="658" y="1643"/>
                </a:lnTo>
                <a:lnTo>
                  <a:pt x="673" y="1652"/>
                </a:lnTo>
                <a:lnTo>
                  <a:pt x="689" y="1662"/>
                </a:lnTo>
                <a:lnTo>
                  <a:pt x="704" y="1671"/>
                </a:lnTo>
                <a:lnTo>
                  <a:pt x="719" y="1680"/>
                </a:lnTo>
                <a:lnTo>
                  <a:pt x="735" y="1689"/>
                </a:lnTo>
                <a:lnTo>
                  <a:pt x="750" y="1699"/>
                </a:lnTo>
                <a:lnTo>
                  <a:pt x="766" y="1708"/>
                </a:lnTo>
                <a:lnTo>
                  <a:pt x="781" y="1717"/>
                </a:lnTo>
                <a:lnTo>
                  <a:pt x="796" y="1727"/>
                </a:lnTo>
                <a:lnTo>
                  <a:pt x="809" y="1734"/>
                </a:lnTo>
                <a:lnTo>
                  <a:pt x="821" y="1742"/>
                </a:lnTo>
                <a:lnTo>
                  <a:pt x="834" y="1749"/>
                </a:lnTo>
                <a:lnTo>
                  <a:pt x="847" y="1757"/>
                </a:lnTo>
                <a:lnTo>
                  <a:pt x="860" y="1764"/>
                </a:lnTo>
                <a:lnTo>
                  <a:pt x="872" y="1772"/>
                </a:lnTo>
                <a:lnTo>
                  <a:pt x="885" y="1779"/>
                </a:lnTo>
                <a:lnTo>
                  <a:pt x="898" y="1786"/>
                </a:lnTo>
                <a:lnTo>
                  <a:pt x="910" y="1794"/>
                </a:lnTo>
                <a:lnTo>
                  <a:pt x="923" y="1801"/>
                </a:lnTo>
                <a:lnTo>
                  <a:pt x="936" y="1809"/>
                </a:lnTo>
                <a:lnTo>
                  <a:pt x="949" y="1816"/>
                </a:lnTo>
                <a:lnTo>
                  <a:pt x="961" y="1823"/>
                </a:lnTo>
                <a:lnTo>
                  <a:pt x="974" y="1831"/>
                </a:lnTo>
                <a:lnTo>
                  <a:pt x="986" y="1838"/>
                </a:lnTo>
                <a:lnTo>
                  <a:pt x="999" y="1846"/>
                </a:lnTo>
                <a:lnTo>
                  <a:pt x="1012" y="1853"/>
                </a:lnTo>
                <a:lnTo>
                  <a:pt x="1024" y="1861"/>
                </a:lnTo>
                <a:lnTo>
                  <a:pt x="1037" y="1868"/>
                </a:lnTo>
                <a:lnTo>
                  <a:pt x="1049" y="1876"/>
                </a:lnTo>
                <a:lnTo>
                  <a:pt x="1055" y="1880"/>
                </a:lnTo>
                <a:lnTo>
                  <a:pt x="1060" y="1883"/>
                </a:lnTo>
                <a:lnTo>
                  <a:pt x="1065" y="1886"/>
                </a:lnTo>
                <a:lnTo>
                  <a:pt x="1070" y="1889"/>
                </a:lnTo>
                <a:lnTo>
                  <a:pt x="1075" y="1892"/>
                </a:lnTo>
                <a:lnTo>
                  <a:pt x="1080" y="1895"/>
                </a:lnTo>
                <a:lnTo>
                  <a:pt x="1085" y="1898"/>
                </a:lnTo>
                <a:lnTo>
                  <a:pt x="1091" y="1901"/>
                </a:lnTo>
                <a:lnTo>
                  <a:pt x="1096" y="1904"/>
                </a:lnTo>
                <a:lnTo>
                  <a:pt x="1101" y="1907"/>
                </a:lnTo>
                <a:lnTo>
                  <a:pt x="1106" y="1911"/>
                </a:lnTo>
                <a:lnTo>
                  <a:pt x="1111" y="1914"/>
                </a:lnTo>
                <a:lnTo>
                  <a:pt x="1116" y="1918"/>
                </a:lnTo>
                <a:lnTo>
                  <a:pt x="1121" y="1921"/>
                </a:lnTo>
                <a:lnTo>
                  <a:pt x="1126" y="1925"/>
                </a:lnTo>
                <a:lnTo>
                  <a:pt x="1130" y="1929"/>
                </a:lnTo>
                <a:lnTo>
                  <a:pt x="1134" y="1933"/>
                </a:lnTo>
                <a:lnTo>
                  <a:pt x="1139" y="1937"/>
                </a:lnTo>
                <a:lnTo>
                  <a:pt x="1143" y="1941"/>
                </a:lnTo>
                <a:lnTo>
                  <a:pt x="1147" y="1946"/>
                </a:lnTo>
                <a:lnTo>
                  <a:pt x="1152" y="1951"/>
                </a:lnTo>
                <a:lnTo>
                  <a:pt x="1156" y="1957"/>
                </a:lnTo>
                <a:lnTo>
                  <a:pt x="1161" y="1963"/>
                </a:lnTo>
                <a:lnTo>
                  <a:pt x="1165" y="1969"/>
                </a:lnTo>
                <a:lnTo>
                  <a:pt x="1169" y="1974"/>
                </a:lnTo>
                <a:lnTo>
                  <a:pt x="1173" y="1981"/>
                </a:lnTo>
                <a:lnTo>
                  <a:pt x="1177" y="1987"/>
                </a:lnTo>
                <a:lnTo>
                  <a:pt x="1181" y="1993"/>
                </a:lnTo>
                <a:lnTo>
                  <a:pt x="1185" y="2000"/>
                </a:lnTo>
                <a:lnTo>
                  <a:pt x="1188" y="2006"/>
                </a:lnTo>
                <a:lnTo>
                  <a:pt x="1191" y="2013"/>
                </a:lnTo>
                <a:lnTo>
                  <a:pt x="1195" y="2019"/>
                </a:lnTo>
                <a:lnTo>
                  <a:pt x="1198" y="2026"/>
                </a:lnTo>
                <a:lnTo>
                  <a:pt x="1201" y="2033"/>
                </a:lnTo>
                <a:lnTo>
                  <a:pt x="1205" y="2039"/>
                </a:lnTo>
                <a:lnTo>
                  <a:pt x="1208" y="2046"/>
                </a:lnTo>
                <a:lnTo>
                  <a:pt x="1211" y="2052"/>
                </a:lnTo>
                <a:lnTo>
                  <a:pt x="1215" y="2059"/>
                </a:lnTo>
                <a:lnTo>
                  <a:pt x="1218" y="2065"/>
                </a:lnTo>
                <a:lnTo>
                  <a:pt x="1222" y="2072"/>
                </a:lnTo>
                <a:lnTo>
                  <a:pt x="1225" y="2077"/>
                </a:lnTo>
                <a:lnTo>
                  <a:pt x="1227" y="2082"/>
                </a:lnTo>
                <a:lnTo>
                  <a:pt x="1230" y="2086"/>
                </a:lnTo>
                <a:lnTo>
                  <a:pt x="1232" y="2091"/>
                </a:lnTo>
                <a:lnTo>
                  <a:pt x="1234" y="2096"/>
                </a:lnTo>
                <a:lnTo>
                  <a:pt x="1237" y="2101"/>
                </a:lnTo>
                <a:lnTo>
                  <a:pt x="1239" y="2106"/>
                </a:lnTo>
                <a:lnTo>
                  <a:pt x="1241" y="2111"/>
                </a:lnTo>
                <a:lnTo>
                  <a:pt x="1243" y="2115"/>
                </a:lnTo>
                <a:lnTo>
                  <a:pt x="1246" y="2120"/>
                </a:lnTo>
                <a:lnTo>
                  <a:pt x="1248" y="2125"/>
                </a:lnTo>
                <a:lnTo>
                  <a:pt x="1250" y="2130"/>
                </a:lnTo>
                <a:lnTo>
                  <a:pt x="1253" y="2135"/>
                </a:lnTo>
                <a:lnTo>
                  <a:pt x="1255" y="2140"/>
                </a:lnTo>
                <a:lnTo>
                  <a:pt x="1257" y="2145"/>
                </a:lnTo>
                <a:lnTo>
                  <a:pt x="1259" y="2150"/>
                </a:lnTo>
                <a:lnTo>
                  <a:pt x="1261" y="2155"/>
                </a:lnTo>
                <a:lnTo>
                  <a:pt x="1264" y="2160"/>
                </a:lnTo>
                <a:lnTo>
                  <a:pt x="1265" y="2165"/>
                </a:lnTo>
                <a:lnTo>
                  <a:pt x="1267" y="2170"/>
                </a:lnTo>
              </a:path>
            </a:pathLst>
          </a:custGeom>
          <a:noFill/>
          <a:ln w="253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484" name="Freeform 5"/>
          <p:cNvSpPr>
            <a:spLocks/>
          </p:cNvSpPr>
          <p:nvPr/>
        </p:nvSpPr>
        <p:spPr bwMode="auto">
          <a:xfrm>
            <a:off x="5065713" y="1668463"/>
            <a:ext cx="2092325" cy="2039937"/>
          </a:xfrm>
          <a:custGeom>
            <a:avLst/>
            <a:gdLst>
              <a:gd name="T0" fmla="*/ 1267 w 1318"/>
              <a:gd name="T1" fmla="*/ 555 h 1285"/>
              <a:gd name="T2" fmla="*/ 1206 w 1318"/>
              <a:gd name="T3" fmla="*/ 547 h 1285"/>
              <a:gd name="T4" fmla="*/ 1149 w 1318"/>
              <a:gd name="T5" fmla="*/ 527 h 1285"/>
              <a:gd name="T6" fmla="*/ 1089 w 1318"/>
              <a:gd name="T7" fmla="*/ 491 h 1285"/>
              <a:gd name="T8" fmla="*/ 1031 w 1318"/>
              <a:gd name="T9" fmla="*/ 437 h 1285"/>
              <a:gd name="T10" fmla="*/ 978 w 1318"/>
              <a:gd name="T11" fmla="*/ 377 h 1285"/>
              <a:gd name="T12" fmla="*/ 926 w 1318"/>
              <a:gd name="T13" fmla="*/ 323 h 1285"/>
              <a:gd name="T14" fmla="*/ 889 w 1318"/>
              <a:gd name="T15" fmla="*/ 285 h 1285"/>
              <a:gd name="T16" fmla="*/ 852 w 1318"/>
              <a:gd name="T17" fmla="*/ 248 h 1285"/>
              <a:gd name="T18" fmla="*/ 812 w 1318"/>
              <a:gd name="T19" fmla="*/ 213 h 1285"/>
              <a:gd name="T20" fmla="*/ 774 w 1318"/>
              <a:gd name="T21" fmla="*/ 186 h 1285"/>
              <a:gd name="T22" fmla="*/ 734 w 1318"/>
              <a:gd name="T23" fmla="*/ 161 h 1285"/>
              <a:gd name="T24" fmla="*/ 694 w 1318"/>
              <a:gd name="T25" fmla="*/ 138 h 1285"/>
              <a:gd name="T26" fmla="*/ 645 w 1318"/>
              <a:gd name="T27" fmla="*/ 113 h 1285"/>
              <a:gd name="T28" fmla="*/ 590 w 1318"/>
              <a:gd name="T29" fmla="*/ 83 h 1285"/>
              <a:gd name="T30" fmla="*/ 532 w 1318"/>
              <a:gd name="T31" fmla="*/ 56 h 1285"/>
              <a:gd name="T32" fmla="*/ 478 w 1318"/>
              <a:gd name="T33" fmla="*/ 33 h 1285"/>
              <a:gd name="T34" fmla="*/ 441 w 1318"/>
              <a:gd name="T35" fmla="*/ 19 h 1285"/>
              <a:gd name="T36" fmla="*/ 403 w 1318"/>
              <a:gd name="T37" fmla="*/ 7 h 1285"/>
              <a:gd name="T38" fmla="*/ 364 w 1318"/>
              <a:gd name="T39" fmla="*/ 1 h 1285"/>
              <a:gd name="T40" fmla="*/ 321 w 1318"/>
              <a:gd name="T41" fmla="*/ 1 h 1285"/>
              <a:gd name="T42" fmla="*/ 277 w 1318"/>
              <a:gd name="T43" fmla="*/ 6 h 1285"/>
              <a:gd name="T44" fmla="*/ 234 w 1318"/>
              <a:gd name="T45" fmla="*/ 17 h 1285"/>
              <a:gd name="T46" fmla="*/ 193 w 1318"/>
              <a:gd name="T47" fmla="*/ 32 h 1285"/>
              <a:gd name="T48" fmla="*/ 151 w 1318"/>
              <a:gd name="T49" fmla="*/ 52 h 1285"/>
              <a:gd name="T50" fmla="*/ 113 w 1318"/>
              <a:gd name="T51" fmla="*/ 78 h 1285"/>
              <a:gd name="T52" fmla="*/ 82 w 1318"/>
              <a:gd name="T53" fmla="*/ 111 h 1285"/>
              <a:gd name="T54" fmla="*/ 59 w 1318"/>
              <a:gd name="T55" fmla="*/ 155 h 1285"/>
              <a:gd name="T56" fmla="*/ 44 w 1318"/>
              <a:gd name="T57" fmla="*/ 203 h 1285"/>
              <a:gd name="T58" fmla="*/ 31 w 1318"/>
              <a:gd name="T59" fmla="*/ 251 h 1285"/>
              <a:gd name="T60" fmla="*/ 18 w 1318"/>
              <a:gd name="T61" fmla="*/ 305 h 1285"/>
              <a:gd name="T62" fmla="*/ 6 w 1318"/>
              <a:gd name="T63" fmla="*/ 360 h 1285"/>
              <a:gd name="T64" fmla="*/ 1 w 1318"/>
              <a:gd name="T65" fmla="*/ 416 h 1285"/>
              <a:gd name="T66" fmla="*/ 3 w 1318"/>
              <a:gd name="T67" fmla="*/ 472 h 1285"/>
              <a:gd name="T68" fmla="*/ 13 w 1318"/>
              <a:gd name="T69" fmla="*/ 528 h 1285"/>
              <a:gd name="T70" fmla="*/ 30 w 1318"/>
              <a:gd name="T71" fmla="*/ 582 h 1285"/>
              <a:gd name="T72" fmla="*/ 60 w 1318"/>
              <a:gd name="T73" fmla="*/ 632 h 1285"/>
              <a:gd name="T74" fmla="*/ 109 w 1318"/>
              <a:gd name="T75" fmla="*/ 685 h 1285"/>
              <a:gd name="T76" fmla="*/ 165 w 1318"/>
              <a:gd name="T77" fmla="*/ 732 h 1285"/>
              <a:gd name="T78" fmla="*/ 226 w 1318"/>
              <a:gd name="T79" fmla="*/ 771 h 1285"/>
              <a:gd name="T80" fmla="*/ 299 w 1318"/>
              <a:gd name="T81" fmla="*/ 810 h 1285"/>
              <a:gd name="T82" fmla="*/ 376 w 1318"/>
              <a:gd name="T83" fmla="*/ 842 h 1285"/>
              <a:gd name="T84" fmla="*/ 455 w 1318"/>
              <a:gd name="T85" fmla="*/ 869 h 1285"/>
              <a:gd name="T86" fmla="*/ 525 w 1318"/>
              <a:gd name="T87" fmla="*/ 888 h 1285"/>
              <a:gd name="T88" fmla="*/ 586 w 1318"/>
              <a:gd name="T89" fmla="*/ 896 h 1285"/>
              <a:gd name="T90" fmla="*/ 647 w 1318"/>
              <a:gd name="T91" fmla="*/ 903 h 1285"/>
              <a:gd name="T92" fmla="*/ 704 w 1318"/>
              <a:gd name="T93" fmla="*/ 919 h 1285"/>
              <a:gd name="T94" fmla="*/ 748 w 1318"/>
              <a:gd name="T95" fmla="*/ 942 h 1285"/>
              <a:gd name="T96" fmla="*/ 790 w 1318"/>
              <a:gd name="T97" fmla="*/ 970 h 1285"/>
              <a:gd name="T98" fmla="*/ 828 w 1318"/>
              <a:gd name="T99" fmla="*/ 1002 h 1285"/>
              <a:gd name="T100" fmla="*/ 873 w 1318"/>
              <a:gd name="T101" fmla="*/ 1047 h 1285"/>
              <a:gd name="T102" fmla="*/ 916 w 1318"/>
              <a:gd name="T103" fmla="*/ 1097 h 1285"/>
              <a:gd name="T104" fmla="*/ 957 w 1318"/>
              <a:gd name="T105" fmla="*/ 1149 h 1285"/>
              <a:gd name="T106" fmla="*/ 991 w 1318"/>
              <a:gd name="T107" fmla="*/ 1191 h 1285"/>
              <a:gd name="T108" fmla="*/ 1018 w 1318"/>
              <a:gd name="T109" fmla="*/ 1223 h 1285"/>
              <a:gd name="T110" fmla="*/ 1043 w 1318"/>
              <a:gd name="T111" fmla="*/ 1256 h 128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318"/>
              <a:gd name="T169" fmla="*/ 0 h 1285"/>
              <a:gd name="T170" fmla="*/ 1318 w 1318"/>
              <a:gd name="T171" fmla="*/ 1285 h 128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318" h="1285">
                <a:moveTo>
                  <a:pt x="1317" y="553"/>
                </a:moveTo>
                <a:lnTo>
                  <a:pt x="1307" y="554"/>
                </a:lnTo>
                <a:lnTo>
                  <a:pt x="1297" y="555"/>
                </a:lnTo>
                <a:lnTo>
                  <a:pt x="1287" y="555"/>
                </a:lnTo>
                <a:lnTo>
                  <a:pt x="1277" y="555"/>
                </a:lnTo>
                <a:lnTo>
                  <a:pt x="1267" y="555"/>
                </a:lnTo>
                <a:lnTo>
                  <a:pt x="1257" y="554"/>
                </a:lnTo>
                <a:lnTo>
                  <a:pt x="1247" y="554"/>
                </a:lnTo>
                <a:lnTo>
                  <a:pt x="1237" y="552"/>
                </a:lnTo>
                <a:lnTo>
                  <a:pt x="1226" y="550"/>
                </a:lnTo>
                <a:lnTo>
                  <a:pt x="1216" y="548"/>
                </a:lnTo>
                <a:lnTo>
                  <a:pt x="1206" y="547"/>
                </a:lnTo>
                <a:lnTo>
                  <a:pt x="1197" y="544"/>
                </a:lnTo>
                <a:lnTo>
                  <a:pt x="1186" y="541"/>
                </a:lnTo>
                <a:lnTo>
                  <a:pt x="1177" y="538"/>
                </a:lnTo>
                <a:lnTo>
                  <a:pt x="1167" y="535"/>
                </a:lnTo>
                <a:lnTo>
                  <a:pt x="1158" y="531"/>
                </a:lnTo>
                <a:lnTo>
                  <a:pt x="1149" y="527"/>
                </a:lnTo>
                <a:lnTo>
                  <a:pt x="1139" y="522"/>
                </a:lnTo>
                <a:lnTo>
                  <a:pt x="1131" y="518"/>
                </a:lnTo>
                <a:lnTo>
                  <a:pt x="1122" y="513"/>
                </a:lnTo>
                <a:lnTo>
                  <a:pt x="1111" y="506"/>
                </a:lnTo>
                <a:lnTo>
                  <a:pt x="1100" y="499"/>
                </a:lnTo>
                <a:lnTo>
                  <a:pt x="1089" y="491"/>
                </a:lnTo>
                <a:lnTo>
                  <a:pt x="1079" y="483"/>
                </a:lnTo>
                <a:lnTo>
                  <a:pt x="1069" y="474"/>
                </a:lnTo>
                <a:lnTo>
                  <a:pt x="1059" y="465"/>
                </a:lnTo>
                <a:lnTo>
                  <a:pt x="1050" y="456"/>
                </a:lnTo>
                <a:lnTo>
                  <a:pt x="1040" y="447"/>
                </a:lnTo>
                <a:lnTo>
                  <a:pt x="1031" y="437"/>
                </a:lnTo>
                <a:lnTo>
                  <a:pt x="1022" y="427"/>
                </a:lnTo>
                <a:lnTo>
                  <a:pt x="1013" y="417"/>
                </a:lnTo>
                <a:lnTo>
                  <a:pt x="1004" y="407"/>
                </a:lnTo>
                <a:lnTo>
                  <a:pt x="995" y="397"/>
                </a:lnTo>
                <a:lnTo>
                  <a:pt x="986" y="387"/>
                </a:lnTo>
                <a:lnTo>
                  <a:pt x="978" y="377"/>
                </a:lnTo>
                <a:lnTo>
                  <a:pt x="969" y="367"/>
                </a:lnTo>
                <a:lnTo>
                  <a:pt x="960" y="357"/>
                </a:lnTo>
                <a:lnTo>
                  <a:pt x="951" y="348"/>
                </a:lnTo>
                <a:lnTo>
                  <a:pt x="941" y="338"/>
                </a:lnTo>
                <a:lnTo>
                  <a:pt x="932" y="329"/>
                </a:lnTo>
                <a:lnTo>
                  <a:pt x="926" y="323"/>
                </a:lnTo>
                <a:lnTo>
                  <a:pt x="919" y="317"/>
                </a:lnTo>
                <a:lnTo>
                  <a:pt x="913" y="311"/>
                </a:lnTo>
                <a:lnTo>
                  <a:pt x="907" y="304"/>
                </a:lnTo>
                <a:lnTo>
                  <a:pt x="901" y="298"/>
                </a:lnTo>
                <a:lnTo>
                  <a:pt x="895" y="292"/>
                </a:lnTo>
                <a:lnTo>
                  <a:pt x="889" y="285"/>
                </a:lnTo>
                <a:lnTo>
                  <a:pt x="882" y="279"/>
                </a:lnTo>
                <a:lnTo>
                  <a:pt x="877" y="273"/>
                </a:lnTo>
                <a:lnTo>
                  <a:pt x="870" y="267"/>
                </a:lnTo>
                <a:lnTo>
                  <a:pt x="864" y="260"/>
                </a:lnTo>
                <a:lnTo>
                  <a:pt x="858" y="254"/>
                </a:lnTo>
                <a:lnTo>
                  <a:pt x="852" y="248"/>
                </a:lnTo>
                <a:lnTo>
                  <a:pt x="845" y="242"/>
                </a:lnTo>
                <a:lnTo>
                  <a:pt x="839" y="236"/>
                </a:lnTo>
                <a:lnTo>
                  <a:pt x="832" y="230"/>
                </a:lnTo>
                <a:lnTo>
                  <a:pt x="826" y="224"/>
                </a:lnTo>
                <a:lnTo>
                  <a:pt x="819" y="219"/>
                </a:lnTo>
                <a:lnTo>
                  <a:pt x="812" y="213"/>
                </a:lnTo>
                <a:lnTo>
                  <a:pt x="805" y="208"/>
                </a:lnTo>
                <a:lnTo>
                  <a:pt x="799" y="203"/>
                </a:lnTo>
                <a:lnTo>
                  <a:pt x="793" y="199"/>
                </a:lnTo>
                <a:lnTo>
                  <a:pt x="787" y="194"/>
                </a:lnTo>
                <a:lnTo>
                  <a:pt x="780" y="190"/>
                </a:lnTo>
                <a:lnTo>
                  <a:pt x="774" y="186"/>
                </a:lnTo>
                <a:lnTo>
                  <a:pt x="768" y="181"/>
                </a:lnTo>
                <a:lnTo>
                  <a:pt x="761" y="177"/>
                </a:lnTo>
                <a:lnTo>
                  <a:pt x="754" y="173"/>
                </a:lnTo>
                <a:lnTo>
                  <a:pt x="748" y="169"/>
                </a:lnTo>
                <a:lnTo>
                  <a:pt x="741" y="165"/>
                </a:lnTo>
                <a:lnTo>
                  <a:pt x="734" y="161"/>
                </a:lnTo>
                <a:lnTo>
                  <a:pt x="728" y="157"/>
                </a:lnTo>
                <a:lnTo>
                  <a:pt x="721" y="153"/>
                </a:lnTo>
                <a:lnTo>
                  <a:pt x="714" y="150"/>
                </a:lnTo>
                <a:lnTo>
                  <a:pt x="707" y="146"/>
                </a:lnTo>
                <a:lnTo>
                  <a:pt x="701" y="142"/>
                </a:lnTo>
                <a:lnTo>
                  <a:pt x="694" y="138"/>
                </a:lnTo>
                <a:lnTo>
                  <a:pt x="687" y="135"/>
                </a:lnTo>
                <a:lnTo>
                  <a:pt x="680" y="131"/>
                </a:lnTo>
                <a:lnTo>
                  <a:pt x="673" y="127"/>
                </a:lnTo>
                <a:lnTo>
                  <a:pt x="664" y="122"/>
                </a:lnTo>
                <a:lnTo>
                  <a:pt x="655" y="117"/>
                </a:lnTo>
                <a:lnTo>
                  <a:pt x="645" y="113"/>
                </a:lnTo>
                <a:lnTo>
                  <a:pt x="636" y="108"/>
                </a:lnTo>
                <a:lnTo>
                  <a:pt x="627" y="103"/>
                </a:lnTo>
                <a:lnTo>
                  <a:pt x="618" y="98"/>
                </a:lnTo>
                <a:lnTo>
                  <a:pt x="608" y="93"/>
                </a:lnTo>
                <a:lnTo>
                  <a:pt x="599" y="88"/>
                </a:lnTo>
                <a:lnTo>
                  <a:pt x="590" y="83"/>
                </a:lnTo>
                <a:lnTo>
                  <a:pt x="580" y="79"/>
                </a:lnTo>
                <a:lnTo>
                  <a:pt x="571" y="74"/>
                </a:lnTo>
                <a:lnTo>
                  <a:pt x="561" y="69"/>
                </a:lnTo>
                <a:lnTo>
                  <a:pt x="551" y="65"/>
                </a:lnTo>
                <a:lnTo>
                  <a:pt x="542" y="61"/>
                </a:lnTo>
                <a:lnTo>
                  <a:pt x="532" y="56"/>
                </a:lnTo>
                <a:lnTo>
                  <a:pt x="523" y="52"/>
                </a:lnTo>
                <a:lnTo>
                  <a:pt x="513" y="47"/>
                </a:lnTo>
                <a:lnTo>
                  <a:pt x="503" y="43"/>
                </a:lnTo>
                <a:lnTo>
                  <a:pt x="494" y="39"/>
                </a:lnTo>
                <a:lnTo>
                  <a:pt x="484" y="35"/>
                </a:lnTo>
                <a:lnTo>
                  <a:pt x="478" y="33"/>
                </a:lnTo>
                <a:lnTo>
                  <a:pt x="472" y="30"/>
                </a:lnTo>
                <a:lnTo>
                  <a:pt x="465" y="28"/>
                </a:lnTo>
                <a:lnTo>
                  <a:pt x="459" y="25"/>
                </a:lnTo>
                <a:lnTo>
                  <a:pt x="453" y="23"/>
                </a:lnTo>
                <a:lnTo>
                  <a:pt x="447" y="21"/>
                </a:lnTo>
                <a:lnTo>
                  <a:pt x="441" y="19"/>
                </a:lnTo>
                <a:lnTo>
                  <a:pt x="435" y="17"/>
                </a:lnTo>
                <a:lnTo>
                  <a:pt x="428" y="15"/>
                </a:lnTo>
                <a:lnTo>
                  <a:pt x="422" y="13"/>
                </a:lnTo>
                <a:lnTo>
                  <a:pt x="415" y="11"/>
                </a:lnTo>
                <a:lnTo>
                  <a:pt x="409" y="9"/>
                </a:lnTo>
                <a:lnTo>
                  <a:pt x="403" y="7"/>
                </a:lnTo>
                <a:lnTo>
                  <a:pt x="396" y="6"/>
                </a:lnTo>
                <a:lnTo>
                  <a:pt x="390" y="5"/>
                </a:lnTo>
                <a:lnTo>
                  <a:pt x="383" y="3"/>
                </a:lnTo>
                <a:lnTo>
                  <a:pt x="377" y="2"/>
                </a:lnTo>
                <a:lnTo>
                  <a:pt x="371" y="2"/>
                </a:lnTo>
                <a:lnTo>
                  <a:pt x="364" y="1"/>
                </a:lnTo>
                <a:lnTo>
                  <a:pt x="358" y="1"/>
                </a:lnTo>
                <a:lnTo>
                  <a:pt x="350" y="0"/>
                </a:lnTo>
                <a:lnTo>
                  <a:pt x="343" y="0"/>
                </a:lnTo>
                <a:lnTo>
                  <a:pt x="336" y="0"/>
                </a:lnTo>
                <a:lnTo>
                  <a:pt x="328" y="1"/>
                </a:lnTo>
                <a:lnTo>
                  <a:pt x="321" y="1"/>
                </a:lnTo>
                <a:lnTo>
                  <a:pt x="314" y="2"/>
                </a:lnTo>
                <a:lnTo>
                  <a:pt x="306" y="2"/>
                </a:lnTo>
                <a:lnTo>
                  <a:pt x="299" y="3"/>
                </a:lnTo>
                <a:lnTo>
                  <a:pt x="292" y="4"/>
                </a:lnTo>
                <a:lnTo>
                  <a:pt x="284" y="5"/>
                </a:lnTo>
                <a:lnTo>
                  <a:pt x="277" y="6"/>
                </a:lnTo>
                <a:lnTo>
                  <a:pt x="270" y="8"/>
                </a:lnTo>
                <a:lnTo>
                  <a:pt x="263" y="9"/>
                </a:lnTo>
                <a:lnTo>
                  <a:pt x="255" y="11"/>
                </a:lnTo>
                <a:lnTo>
                  <a:pt x="248" y="13"/>
                </a:lnTo>
                <a:lnTo>
                  <a:pt x="242" y="15"/>
                </a:lnTo>
                <a:lnTo>
                  <a:pt x="234" y="17"/>
                </a:lnTo>
                <a:lnTo>
                  <a:pt x="227" y="19"/>
                </a:lnTo>
                <a:lnTo>
                  <a:pt x="220" y="21"/>
                </a:lnTo>
                <a:lnTo>
                  <a:pt x="214" y="24"/>
                </a:lnTo>
                <a:lnTo>
                  <a:pt x="206" y="27"/>
                </a:lnTo>
                <a:lnTo>
                  <a:pt x="199" y="29"/>
                </a:lnTo>
                <a:lnTo>
                  <a:pt x="193" y="32"/>
                </a:lnTo>
                <a:lnTo>
                  <a:pt x="186" y="35"/>
                </a:lnTo>
                <a:lnTo>
                  <a:pt x="178" y="38"/>
                </a:lnTo>
                <a:lnTo>
                  <a:pt x="171" y="42"/>
                </a:lnTo>
                <a:lnTo>
                  <a:pt x="164" y="45"/>
                </a:lnTo>
                <a:lnTo>
                  <a:pt x="158" y="49"/>
                </a:lnTo>
                <a:lnTo>
                  <a:pt x="151" y="52"/>
                </a:lnTo>
                <a:lnTo>
                  <a:pt x="144" y="56"/>
                </a:lnTo>
                <a:lnTo>
                  <a:pt x="138" y="60"/>
                </a:lnTo>
                <a:lnTo>
                  <a:pt x="132" y="64"/>
                </a:lnTo>
                <a:lnTo>
                  <a:pt x="125" y="68"/>
                </a:lnTo>
                <a:lnTo>
                  <a:pt x="119" y="73"/>
                </a:lnTo>
                <a:lnTo>
                  <a:pt x="113" y="78"/>
                </a:lnTo>
                <a:lnTo>
                  <a:pt x="108" y="83"/>
                </a:lnTo>
                <a:lnTo>
                  <a:pt x="102" y="88"/>
                </a:lnTo>
                <a:lnTo>
                  <a:pt x="97" y="93"/>
                </a:lnTo>
                <a:lnTo>
                  <a:pt x="92" y="98"/>
                </a:lnTo>
                <a:lnTo>
                  <a:pt x="87" y="104"/>
                </a:lnTo>
                <a:lnTo>
                  <a:pt x="82" y="111"/>
                </a:lnTo>
                <a:lnTo>
                  <a:pt x="78" y="118"/>
                </a:lnTo>
                <a:lnTo>
                  <a:pt x="73" y="125"/>
                </a:lnTo>
                <a:lnTo>
                  <a:pt x="69" y="132"/>
                </a:lnTo>
                <a:lnTo>
                  <a:pt x="66" y="140"/>
                </a:lnTo>
                <a:lnTo>
                  <a:pt x="62" y="147"/>
                </a:lnTo>
                <a:lnTo>
                  <a:pt x="59" y="155"/>
                </a:lnTo>
                <a:lnTo>
                  <a:pt x="56" y="162"/>
                </a:lnTo>
                <a:lnTo>
                  <a:pt x="53" y="170"/>
                </a:lnTo>
                <a:lnTo>
                  <a:pt x="51" y="178"/>
                </a:lnTo>
                <a:lnTo>
                  <a:pt x="48" y="186"/>
                </a:lnTo>
                <a:lnTo>
                  <a:pt x="46" y="194"/>
                </a:lnTo>
                <a:lnTo>
                  <a:pt x="44" y="203"/>
                </a:lnTo>
                <a:lnTo>
                  <a:pt x="41" y="211"/>
                </a:lnTo>
                <a:lnTo>
                  <a:pt x="40" y="219"/>
                </a:lnTo>
                <a:lnTo>
                  <a:pt x="38" y="227"/>
                </a:lnTo>
                <a:lnTo>
                  <a:pt x="36" y="235"/>
                </a:lnTo>
                <a:lnTo>
                  <a:pt x="34" y="243"/>
                </a:lnTo>
                <a:lnTo>
                  <a:pt x="31" y="251"/>
                </a:lnTo>
                <a:lnTo>
                  <a:pt x="30" y="260"/>
                </a:lnTo>
                <a:lnTo>
                  <a:pt x="27" y="269"/>
                </a:lnTo>
                <a:lnTo>
                  <a:pt x="25" y="278"/>
                </a:lnTo>
                <a:lnTo>
                  <a:pt x="23" y="287"/>
                </a:lnTo>
                <a:lnTo>
                  <a:pt x="20" y="296"/>
                </a:lnTo>
                <a:lnTo>
                  <a:pt x="18" y="305"/>
                </a:lnTo>
                <a:lnTo>
                  <a:pt x="16" y="314"/>
                </a:lnTo>
                <a:lnTo>
                  <a:pt x="14" y="324"/>
                </a:lnTo>
                <a:lnTo>
                  <a:pt x="12" y="333"/>
                </a:lnTo>
                <a:lnTo>
                  <a:pt x="10" y="342"/>
                </a:lnTo>
                <a:lnTo>
                  <a:pt x="8" y="351"/>
                </a:lnTo>
                <a:lnTo>
                  <a:pt x="6" y="360"/>
                </a:lnTo>
                <a:lnTo>
                  <a:pt x="5" y="370"/>
                </a:lnTo>
                <a:lnTo>
                  <a:pt x="4" y="379"/>
                </a:lnTo>
                <a:lnTo>
                  <a:pt x="3" y="388"/>
                </a:lnTo>
                <a:lnTo>
                  <a:pt x="1" y="397"/>
                </a:lnTo>
                <a:lnTo>
                  <a:pt x="1" y="407"/>
                </a:lnTo>
                <a:lnTo>
                  <a:pt x="1" y="416"/>
                </a:lnTo>
                <a:lnTo>
                  <a:pt x="0" y="425"/>
                </a:lnTo>
                <a:lnTo>
                  <a:pt x="0" y="435"/>
                </a:lnTo>
                <a:lnTo>
                  <a:pt x="1" y="444"/>
                </a:lnTo>
                <a:lnTo>
                  <a:pt x="1" y="453"/>
                </a:lnTo>
                <a:lnTo>
                  <a:pt x="2" y="462"/>
                </a:lnTo>
                <a:lnTo>
                  <a:pt x="3" y="472"/>
                </a:lnTo>
                <a:lnTo>
                  <a:pt x="4" y="481"/>
                </a:lnTo>
                <a:lnTo>
                  <a:pt x="6" y="491"/>
                </a:lnTo>
                <a:lnTo>
                  <a:pt x="7" y="500"/>
                </a:lnTo>
                <a:lnTo>
                  <a:pt x="9" y="510"/>
                </a:lnTo>
                <a:lnTo>
                  <a:pt x="11" y="519"/>
                </a:lnTo>
                <a:lnTo>
                  <a:pt x="13" y="528"/>
                </a:lnTo>
                <a:lnTo>
                  <a:pt x="15" y="537"/>
                </a:lnTo>
                <a:lnTo>
                  <a:pt x="17" y="547"/>
                </a:lnTo>
                <a:lnTo>
                  <a:pt x="20" y="555"/>
                </a:lnTo>
                <a:lnTo>
                  <a:pt x="23" y="564"/>
                </a:lnTo>
                <a:lnTo>
                  <a:pt x="26" y="573"/>
                </a:lnTo>
                <a:lnTo>
                  <a:pt x="30" y="582"/>
                </a:lnTo>
                <a:lnTo>
                  <a:pt x="34" y="590"/>
                </a:lnTo>
                <a:lnTo>
                  <a:pt x="38" y="599"/>
                </a:lnTo>
                <a:lnTo>
                  <a:pt x="43" y="607"/>
                </a:lnTo>
                <a:lnTo>
                  <a:pt x="47" y="614"/>
                </a:lnTo>
                <a:lnTo>
                  <a:pt x="53" y="622"/>
                </a:lnTo>
                <a:lnTo>
                  <a:pt x="60" y="632"/>
                </a:lnTo>
                <a:lnTo>
                  <a:pt x="67" y="641"/>
                </a:lnTo>
                <a:lnTo>
                  <a:pt x="75" y="651"/>
                </a:lnTo>
                <a:lnTo>
                  <a:pt x="83" y="660"/>
                </a:lnTo>
                <a:lnTo>
                  <a:pt x="91" y="668"/>
                </a:lnTo>
                <a:lnTo>
                  <a:pt x="100" y="677"/>
                </a:lnTo>
                <a:lnTo>
                  <a:pt x="109" y="685"/>
                </a:lnTo>
                <a:lnTo>
                  <a:pt x="117" y="694"/>
                </a:lnTo>
                <a:lnTo>
                  <a:pt x="127" y="702"/>
                </a:lnTo>
                <a:lnTo>
                  <a:pt x="136" y="709"/>
                </a:lnTo>
                <a:lnTo>
                  <a:pt x="146" y="717"/>
                </a:lnTo>
                <a:lnTo>
                  <a:pt x="155" y="724"/>
                </a:lnTo>
                <a:lnTo>
                  <a:pt x="165" y="732"/>
                </a:lnTo>
                <a:lnTo>
                  <a:pt x="175" y="739"/>
                </a:lnTo>
                <a:lnTo>
                  <a:pt x="185" y="746"/>
                </a:lnTo>
                <a:lnTo>
                  <a:pt x="195" y="752"/>
                </a:lnTo>
                <a:lnTo>
                  <a:pt x="206" y="759"/>
                </a:lnTo>
                <a:lnTo>
                  <a:pt x="216" y="765"/>
                </a:lnTo>
                <a:lnTo>
                  <a:pt x="226" y="771"/>
                </a:lnTo>
                <a:lnTo>
                  <a:pt x="236" y="778"/>
                </a:lnTo>
                <a:lnTo>
                  <a:pt x="249" y="785"/>
                </a:lnTo>
                <a:lnTo>
                  <a:pt x="261" y="791"/>
                </a:lnTo>
                <a:lnTo>
                  <a:pt x="273" y="798"/>
                </a:lnTo>
                <a:lnTo>
                  <a:pt x="286" y="804"/>
                </a:lnTo>
                <a:lnTo>
                  <a:pt x="299" y="810"/>
                </a:lnTo>
                <a:lnTo>
                  <a:pt x="311" y="816"/>
                </a:lnTo>
                <a:lnTo>
                  <a:pt x="324" y="821"/>
                </a:lnTo>
                <a:lnTo>
                  <a:pt x="337" y="827"/>
                </a:lnTo>
                <a:lnTo>
                  <a:pt x="350" y="832"/>
                </a:lnTo>
                <a:lnTo>
                  <a:pt x="363" y="837"/>
                </a:lnTo>
                <a:lnTo>
                  <a:pt x="376" y="842"/>
                </a:lnTo>
                <a:lnTo>
                  <a:pt x="389" y="847"/>
                </a:lnTo>
                <a:lnTo>
                  <a:pt x="402" y="851"/>
                </a:lnTo>
                <a:lnTo>
                  <a:pt x="415" y="856"/>
                </a:lnTo>
                <a:lnTo>
                  <a:pt x="429" y="861"/>
                </a:lnTo>
                <a:lnTo>
                  <a:pt x="442" y="865"/>
                </a:lnTo>
                <a:lnTo>
                  <a:pt x="455" y="869"/>
                </a:lnTo>
                <a:lnTo>
                  <a:pt x="468" y="873"/>
                </a:lnTo>
                <a:lnTo>
                  <a:pt x="482" y="877"/>
                </a:lnTo>
                <a:lnTo>
                  <a:pt x="495" y="881"/>
                </a:lnTo>
                <a:lnTo>
                  <a:pt x="505" y="884"/>
                </a:lnTo>
                <a:lnTo>
                  <a:pt x="515" y="886"/>
                </a:lnTo>
                <a:lnTo>
                  <a:pt x="525" y="888"/>
                </a:lnTo>
                <a:lnTo>
                  <a:pt x="535" y="890"/>
                </a:lnTo>
                <a:lnTo>
                  <a:pt x="545" y="891"/>
                </a:lnTo>
                <a:lnTo>
                  <a:pt x="556" y="893"/>
                </a:lnTo>
                <a:lnTo>
                  <a:pt x="566" y="894"/>
                </a:lnTo>
                <a:lnTo>
                  <a:pt x="576" y="895"/>
                </a:lnTo>
                <a:lnTo>
                  <a:pt x="586" y="896"/>
                </a:lnTo>
                <a:lnTo>
                  <a:pt x="596" y="897"/>
                </a:lnTo>
                <a:lnTo>
                  <a:pt x="607" y="898"/>
                </a:lnTo>
                <a:lnTo>
                  <a:pt x="617" y="899"/>
                </a:lnTo>
                <a:lnTo>
                  <a:pt x="627" y="900"/>
                </a:lnTo>
                <a:lnTo>
                  <a:pt x="637" y="901"/>
                </a:lnTo>
                <a:lnTo>
                  <a:pt x="647" y="903"/>
                </a:lnTo>
                <a:lnTo>
                  <a:pt x="657" y="905"/>
                </a:lnTo>
                <a:lnTo>
                  <a:pt x="667" y="907"/>
                </a:lnTo>
                <a:lnTo>
                  <a:pt x="677" y="910"/>
                </a:lnTo>
                <a:lnTo>
                  <a:pt x="687" y="913"/>
                </a:lnTo>
                <a:lnTo>
                  <a:pt x="696" y="916"/>
                </a:lnTo>
                <a:lnTo>
                  <a:pt x="704" y="919"/>
                </a:lnTo>
                <a:lnTo>
                  <a:pt x="712" y="922"/>
                </a:lnTo>
                <a:lnTo>
                  <a:pt x="719" y="925"/>
                </a:lnTo>
                <a:lnTo>
                  <a:pt x="727" y="929"/>
                </a:lnTo>
                <a:lnTo>
                  <a:pt x="734" y="933"/>
                </a:lnTo>
                <a:lnTo>
                  <a:pt x="741" y="937"/>
                </a:lnTo>
                <a:lnTo>
                  <a:pt x="748" y="942"/>
                </a:lnTo>
                <a:lnTo>
                  <a:pt x="756" y="946"/>
                </a:lnTo>
                <a:lnTo>
                  <a:pt x="763" y="950"/>
                </a:lnTo>
                <a:lnTo>
                  <a:pt x="769" y="955"/>
                </a:lnTo>
                <a:lnTo>
                  <a:pt x="776" y="960"/>
                </a:lnTo>
                <a:lnTo>
                  <a:pt x="783" y="965"/>
                </a:lnTo>
                <a:lnTo>
                  <a:pt x="790" y="970"/>
                </a:lnTo>
                <a:lnTo>
                  <a:pt x="796" y="975"/>
                </a:lnTo>
                <a:lnTo>
                  <a:pt x="803" y="980"/>
                </a:lnTo>
                <a:lnTo>
                  <a:pt x="809" y="986"/>
                </a:lnTo>
                <a:lnTo>
                  <a:pt x="816" y="991"/>
                </a:lnTo>
                <a:lnTo>
                  <a:pt x="822" y="997"/>
                </a:lnTo>
                <a:lnTo>
                  <a:pt x="828" y="1002"/>
                </a:lnTo>
                <a:lnTo>
                  <a:pt x="834" y="1008"/>
                </a:lnTo>
                <a:lnTo>
                  <a:pt x="842" y="1015"/>
                </a:lnTo>
                <a:lnTo>
                  <a:pt x="850" y="1023"/>
                </a:lnTo>
                <a:lnTo>
                  <a:pt x="858" y="1031"/>
                </a:lnTo>
                <a:lnTo>
                  <a:pt x="865" y="1039"/>
                </a:lnTo>
                <a:lnTo>
                  <a:pt x="873" y="1047"/>
                </a:lnTo>
                <a:lnTo>
                  <a:pt x="880" y="1055"/>
                </a:lnTo>
                <a:lnTo>
                  <a:pt x="887" y="1063"/>
                </a:lnTo>
                <a:lnTo>
                  <a:pt x="895" y="1072"/>
                </a:lnTo>
                <a:lnTo>
                  <a:pt x="902" y="1080"/>
                </a:lnTo>
                <a:lnTo>
                  <a:pt x="909" y="1089"/>
                </a:lnTo>
                <a:lnTo>
                  <a:pt x="916" y="1097"/>
                </a:lnTo>
                <a:lnTo>
                  <a:pt x="922" y="1106"/>
                </a:lnTo>
                <a:lnTo>
                  <a:pt x="929" y="1115"/>
                </a:lnTo>
                <a:lnTo>
                  <a:pt x="936" y="1123"/>
                </a:lnTo>
                <a:lnTo>
                  <a:pt x="943" y="1132"/>
                </a:lnTo>
                <a:lnTo>
                  <a:pt x="950" y="1141"/>
                </a:lnTo>
                <a:lnTo>
                  <a:pt x="957" y="1149"/>
                </a:lnTo>
                <a:lnTo>
                  <a:pt x="964" y="1158"/>
                </a:lnTo>
                <a:lnTo>
                  <a:pt x="971" y="1166"/>
                </a:lnTo>
                <a:lnTo>
                  <a:pt x="978" y="1175"/>
                </a:lnTo>
                <a:lnTo>
                  <a:pt x="983" y="1180"/>
                </a:lnTo>
                <a:lnTo>
                  <a:pt x="987" y="1185"/>
                </a:lnTo>
                <a:lnTo>
                  <a:pt x="991" y="1191"/>
                </a:lnTo>
                <a:lnTo>
                  <a:pt x="996" y="1196"/>
                </a:lnTo>
                <a:lnTo>
                  <a:pt x="1000" y="1201"/>
                </a:lnTo>
                <a:lnTo>
                  <a:pt x="1005" y="1207"/>
                </a:lnTo>
                <a:lnTo>
                  <a:pt x="1009" y="1213"/>
                </a:lnTo>
                <a:lnTo>
                  <a:pt x="1013" y="1218"/>
                </a:lnTo>
                <a:lnTo>
                  <a:pt x="1018" y="1223"/>
                </a:lnTo>
                <a:lnTo>
                  <a:pt x="1022" y="1229"/>
                </a:lnTo>
                <a:lnTo>
                  <a:pt x="1026" y="1234"/>
                </a:lnTo>
                <a:lnTo>
                  <a:pt x="1030" y="1240"/>
                </a:lnTo>
                <a:lnTo>
                  <a:pt x="1035" y="1245"/>
                </a:lnTo>
                <a:lnTo>
                  <a:pt x="1039" y="1251"/>
                </a:lnTo>
                <a:lnTo>
                  <a:pt x="1043" y="1256"/>
                </a:lnTo>
                <a:lnTo>
                  <a:pt x="1047" y="1262"/>
                </a:lnTo>
                <a:lnTo>
                  <a:pt x="1052" y="1267"/>
                </a:lnTo>
                <a:lnTo>
                  <a:pt x="1056" y="1273"/>
                </a:lnTo>
                <a:lnTo>
                  <a:pt x="1060" y="1279"/>
                </a:lnTo>
                <a:lnTo>
                  <a:pt x="1064" y="1284"/>
                </a:lnTo>
              </a:path>
            </a:pathLst>
          </a:custGeom>
          <a:noFill/>
          <a:ln w="253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Freeform 6"/>
          <p:cNvSpPr>
            <a:spLocks/>
          </p:cNvSpPr>
          <p:nvPr/>
        </p:nvSpPr>
        <p:spPr bwMode="auto">
          <a:xfrm>
            <a:off x="5513388" y="2116138"/>
            <a:ext cx="1325562" cy="1273175"/>
          </a:xfrm>
          <a:custGeom>
            <a:avLst/>
            <a:gdLst>
              <a:gd name="T0" fmla="*/ 796 w 835"/>
              <a:gd name="T1" fmla="*/ 396 h 802"/>
              <a:gd name="T2" fmla="*/ 754 w 835"/>
              <a:gd name="T3" fmla="*/ 385 h 802"/>
              <a:gd name="T4" fmla="*/ 712 w 835"/>
              <a:gd name="T5" fmla="*/ 372 h 802"/>
              <a:gd name="T6" fmla="*/ 671 w 835"/>
              <a:gd name="T7" fmla="*/ 356 h 802"/>
              <a:gd name="T8" fmla="*/ 631 w 835"/>
              <a:gd name="T9" fmla="*/ 339 h 802"/>
              <a:gd name="T10" fmla="*/ 595 w 835"/>
              <a:gd name="T11" fmla="*/ 321 h 802"/>
              <a:gd name="T12" fmla="*/ 560 w 835"/>
              <a:gd name="T13" fmla="*/ 301 h 802"/>
              <a:gd name="T14" fmla="*/ 527 w 835"/>
              <a:gd name="T15" fmla="*/ 279 h 802"/>
              <a:gd name="T16" fmla="*/ 494 w 835"/>
              <a:gd name="T17" fmla="*/ 255 h 802"/>
              <a:gd name="T18" fmla="*/ 462 w 835"/>
              <a:gd name="T19" fmla="*/ 231 h 802"/>
              <a:gd name="T20" fmla="*/ 428 w 835"/>
              <a:gd name="T21" fmla="*/ 203 h 802"/>
              <a:gd name="T22" fmla="*/ 394 w 835"/>
              <a:gd name="T23" fmla="*/ 171 h 802"/>
              <a:gd name="T24" fmla="*/ 361 w 835"/>
              <a:gd name="T25" fmla="*/ 138 h 802"/>
              <a:gd name="T26" fmla="*/ 328 w 835"/>
              <a:gd name="T27" fmla="*/ 106 h 802"/>
              <a:gd name="T28" fmla="*/ 292 w 835"/>
              <a:gd name="T29" fmla="*/ 77 h 802"/>
              <a:gd name="T30" fmla="*/ 262 w 835"/>
              <a:gd name="T31" fmla="*/ 56 h 802"/>
              <a:gd name="T32" fmla="*/ 235 w 835"/>
              <a:gd name="T33" fmla="*/ 38 h 802"/>
              <a:gd name="T34" fmla="*/ 207 w 835"/>
              <a:gd name="T35" fmla="*/ 22 h 802"/>
              <a:gd name="T36" fmla="*/ 177 w 835"/>
              <a:gd name="T37" fmla="*/ 10 h 802"/>
              <a:gd name="T38" fmla="*/ 146 w 835"/>
              <a:gd name="T39" fmla="*/ 2 h 802"/>
              <a:gd name="T40" fmla="*/ 124 w 835"/>
              <a:gd name="T41" fmla="*/ 0 h 802"/>
              <a:gd name="T42" fmla="*/ 105 w 835"/>
              <a:gd name="T43" fmla="*/ 5 h 802"/>
              <a:gd name="T44" fmla="*/ 87 w 835"/>
              <a:gd name="T45" fmla="*/ 13 h 802"/>
              <a:gd name="T46" fmla="*/ 70 w 835"/>
              <a:gd name="T47" fmla="*/ 24 h 802"/>
              <a:gd name="T48" fmla="*/ 55 w 835"/>
              <a:gd name="T49" fmla="*/ 37 h 802"/>
              <a:gd name="T50" fmla="*/ 40 w 835"/>
              <a:gd name="T51" fmla="*/ 57 h 802"/>
              <a:gd name="T52" fmla="*/ 24 w 835"/>
              <a:gd name="T53" fmla="*/ 79 h 802"/>
              <a:gd name="T54" fmla="*/ 12 w 835"/>
              <a:gd name="T55" fmla="*/ 104 h 802"/>
              <a:gd name="T56" fmla="*/ 3 w 835"/>
              <a:gd name="T57" fmla="*/ 129 h 802"/>
              <a:gd name="T58" fmla="*/ 0 w 835"/>
              <a:gd name="T59" fmla="*/ 155 h 802"/>
              <a:gd name="T60" fmla="*/ 5 w 835"/>
              <a:gd name="T61" fmla="*/ 194 h 802"/>
              <a:gd name="T62" fmla="*/ 15 w 835"/>
              <a:gd name="T63" fmla="*/ 238 h 802"/>
              <a:gd name="T64" fmla="*/ 30 w 835"/>
              <a:gd name="T65" fmla="*/ 280 h 802"/>
              <a:gd name="T66" fmla="*/ 49 w 835"/>
              <a:gd name="T67" fmla="*/ 319 h 802"/>
              <a:gd name="T68" fmla="*/ 74 w 835"/>
              <a:gd name="T69" fmla="*/ 355 h 802"/>
              <a:gd name="T70" fmla="*/ 106 w 835"/>
              <a:gd name="T71" fmla="*/ 388 h 802"/>
              <a:gd name="T72" fmla="*/ 144 w 835"/>
              <a:gd name="T73" fmla="*/ 415 h 802"/>
              <a:gd name="T74" fmla="*/ 185 w 835"/>
              <a:gd name="T75" fmla="*/ 438 h 802"/>
              <a:gd name="T76" fmla="*/ 229 w 835"/>
              <a:gd name="T77" fmla="*/ 459 h 802"/>
              <a:gd name="T78" fmla="*/ 272 w 835"/>
              <a:gd name="T79" fmla="*/ 479 h 802"/>
              <a:gd name="T80" fmla="*/ 323 w 835"/>
              <a:gd name="T81" fmla="*/ 503 h 802"/>
              <a:gd name="T82" fmla="*/ 378 w 835"/>
              <a:gd name="T83" fmla="*/ 525 h 802"/>
              <a:gd name="T84" fmla="*/ 434 w 835"/>
              <a:gd name="T85" fmla="*/ 547 h 802"/>
              <a:gd name="T86" fmla="*/ 490 w 835"/>
              <a:gd name="T87" fmla="*/ 568 h 802"/>
              <a:gd name="T88" fmla="*/ 545 w 835"/>
              <a:gd name="T89" fmla="*/ 592 h 802"/>
              <a:gd name="T90" fmla="*/ 592 w 835"/>
              <a:gd name="T91" fmla="*/ 617 h 802"/>
              <a:gd name="T92" fmla="*/ 635 w 835"/>
              <a:gd name="T93" fmla="*/ 643 h 802"/>
              <a:gd name="T94" fmla="*/ 677 w 835"/>
              <a:gd name="T95" fmla="*/ 671 h 802"/>
              <a:gd name="T96" fmla="*/ 719 w 835"/>
              <a:gd name="T97" fmla="*/ 700 h 802"/>
              <a:gd name="T98" fmla="*/ 760 w 835"/>
              <a:gd name="T99" fmla="*/ 730 h 802"/>
              <a:gd name="T100" fmla="*/ 782 w 835"/>
              <a:gd name="T101" fmla="*/ 746 h 802"/>
              <a:gd name="T102" fmla="*/ 795 w 835"/>
              <a:gd name="T103" fmla="*/ 757 h 802"/>
              <a:gd name="T104" fmla="*/ 808 w 835"/>
              <a:gd name="T105" fmla="*/ 770 h 802"/>
              <a:gd name="T106" fmla="*/ 820 w 835"/>
              <a:gd name="T107" fmla="*/ 783 h 802"/>
              <a:gd name="T108" fmla="*/ 831 w 835"/>
              <a:gd name="T109" fmla="*/ 797 h 80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35"/>
              <a:gd name="T166" fmla="*/ 0 h 802"/>
              <a:gd name="T167" fmla="*/ 835 w 835"/>
              <a:gd name="T168" fmla="*/ 802 h 80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35" h="802">
                <a:moveTo>
                  <a:pt x="828" y="403"/>
                </a:moveTo>
                <a:lnTo>
                  <a:pt x="817" y="401"/>
                </a:lnTo>
                <a:lnTo>
                  <a:pt x="807" y="399"/>
                </a:lnTo>
                <a:lnTo>
                  <a:pt x="796" y="396"/>
                </a:lnTo>
                <a:lnTo>
                  <a:pt x="786" y="394"/>
                </a:lnTo>
                <a:lnTo>
                  <a:pt x="775" y="391"/>
                </a:lnTo>
                <a:lnTo>
                  <a:pt x="765" y="388"/>
                </a:lnTo>
                <a:lnTo>
                  <a:pt x="754" y="385"/>
                </a:lnTo>
                <a:lnTo>
                  <a:pt x="743" y="382"/>
                </a:lnTo>
                <a:lnTo>
                  <a:pt x="733" y="379"/>
                </a:lnTo>
                <a:lnTo>
                  <a:pt x="723" y="375"/>
                </a:lnTo>
                <a:lnTo>
                  <a:pt x="712" y="372"/>
                </a:lnTo>
                <a:lnTo>
                  <a:pt x="702" y="368"/>
                </a:lnTo>
                <a:lnTo>
                  <a:pt x="692" y="364"/>
                </a:lnTo>
                <a:lnTo>
                  <a:pt x="681" y="361"/>
                </a:lnTo>
                <a:lnTo>
                  <a:pt x="671" y="356"/>
                </a:lnTo>
                <a:lnTo>
                  <a:pt x="661" y="353"/>
                </a:lnTo>
                <a:lnTo>
                  <a:pt x="651" y="348"/>
                </a:lnTo>
                <a:lnTo>
                  <a:pt x="641" y="344"/>
                </a:lnTo>
                <a:lnTo>
                  <a:pt x="631" y="339"/>
                </a:lnTo>
                <a:lnTo>
                  <a:pt x="621" y="334"/>
                </a:lnTo>
                <a:lnTo>
                  <a:pt x="612" y="330"/>
                </a:lnTo>
                <a:lnTo>
                  <a:pt x="603" y="326"/>
                </a:lnTo>
                <a:lnTo>
                  <a:pt x="595" y="321"/>
                </a:lnTo>
                <a:lnTo>
                  <a:pt x="586" y="316"/>
                </a:lnTo>
                <a:lnTo>
                  <a:pt x="577" y="311"/>
                </a:lnTo>
                <a:lnTo>
                  <a:pt x="569" y="306"/>
                </a:lnTo>
                <a:lnTo>
                  <a:pt x="560" y="301"/>
                </a:lnTo>
                <a:lnTo>
                  <a:pt x="552" y="295"/>
                </a:lnTo>
                <a:lnTo>
                  <a:pt x="543" y="290"/>
                </a:lnTo>
                <a:lnTo>
                  <a:pt x="535" y="285"/>
                </a:lnTo>
                <a:lnTo>
                  <a:pt x="527" y="279"/>
                </a:lnTo>
                <a:lnTo>
                  <a:pt x="519" y="273"/>
                </a:lnTo>
                <a:lnTo>
                  <a:pt x="510" y="267"/>
                </a:lnTo>
                <a:lnTo>
                  <a:pt x="502" y="261"/>
                </a:lnTo>
                <a:lnTo>
                  <a:pt x="494" y="255"/>
                </a:lnTo>
                <a:lnTo>
                  <a:pt x="486" y="250"/>
                </a:lnTo>
                <a:lnTo>
                  <a:pt x="478" y="243"/>
                </a:lnTo>
                <a:lnTo>
                  <a:pt x="470" y="238"/>
                </a:lnTo>
                <a:lnTo>
                  <a:pt x="462" y="231"/>
                </a:lnTo>
                <a:lnTo>
                  <a:pt x="454" y="225"/>
                </a:lnTo>
                <a:lnTo>
                  <a:pt x="445" y="218"/>
                </a:lnTo>
                <a:lnTo>
                  <a:pt x="437" y="211"/>
                </a:lnTo>
                <a:lnTo>
                  <a:pt x="428" y="203"/>
                </a:lnTo>
                <a:lnTo>
                  <a:pt x="419" y="195"/>
                </a:lnTo>
                <a:lnTo>
                  <a:pt x="411" y="187"/>
                </a:lnTo>
                <a:lnTo>
                  <a:pt x="402" y="179"/>
                </a:lnTo>
                <a:lnTo>
                  <a:pt x="394" y="171"/>
                </a:lnTo>
                <a:lnTo>
                  <a:pt x="386" y="163"/>
                </a:lnTo>
                <a:lnTo>
                  <a:pt x="377" y="155"/>
                </a:lnTo>
                <a:lnTo>
                  <a:pt x="369" y="147"/>
                </a:lnTo>
                <a:lnTo>
                  <a:pt x="361" y="138"/>
                </a:lnTo>
                <a:lnTo>
                  <a:pt x="352" y="130"/>
                </a:lnTo>
                <a:lnTo>
                  <a:pt x="345" y="122"/>
                </a:lnTo>
                <a:lnTo>
                  <a:pt x="336" y="114"/>
                </a:lnTo>
                <a:lnTo>
                  <a:pt x="328" y="106"/>
                </a:lnTo>
                <a:lnTo>
                  <a:pt x="319" y="99"/>
                </a:lnTo>
                <a:lnTo>
                  <a:pt x="310" y="91"/>
                </a:lnTo>
                <a:lnTo>
                  <a:pt x="301" y="84"/>
                </a:lnTo>
                <a:lnTo>
                  <a:pt x="292" y="77"/>
                </a:lnTo>
                <a:lnTo>
                  <a:pt x="282" y="70"/>
                </a:lnTo>
                <a:lnTo>
                  <a:pt x="276" y="65"/>
                </a:lnTo>
                <a:lnTo>
                  <a:pt x="269" y="61"/>
                </a:lnTo>
                <a:lnTo>
                  <a:pt x="262" y="56"/>
                </a:lnTo>
                <a:lnTo>
                  <a:pt x="256" y="51"/>
                </a:lnTo>
                <a:lnTo>
                  <a:pt x="249" y="47"/>
                </a:lnTo>
                <a:lnTo>
                  <a:pt x="242" y="42"/>
                </a:lnTo>
                <a:lnTo>
                  <a:pt x="235" y="38"/>
                </a:lnTo>
                <a:lnTo>
                  <a:pt x="228" y="34"/>
                </a:lnTo>
                <a:lnTo>
                  <a:pt x="221" y="30"/>
                </a:lnTo>
                <a:lnTo>
                  <a:pt x="214" y="26"/>
                </a:lnTo>
                <a:lnTo>
                  <a:pt x="207" y="22"/>
                </a:lnTo>
                <a:lnTo>
                  <a:pt x="200" y="19"/>
                </a:lnTo>
                <a:lnTo>
                  <a:pt x="192" y="16"/>
                </a:lnTo>
                <a:lnTo>
                  <a:pt x="185" y="13"/>
                </a:lnTo>
                <a:lnTo>
                  <a:pt x="177" y="10"/>
                </a:lnTo>
                <a:lnTo>
                  <a:pt x="170" y="8"/>
                </a:lnTo>
                <a:lnTo>
                  <a:pt x="162" y="5"/>
                </a:lnTo>
                <a:lnTo>
                  <a:pt x="154" y="3"/>
                </a:lnTo>
                <a:lnTo>
                  <a:pt x="146" y="2"/>
                </a:lnTo>
                <a:lnTo>
                  <a:pt x="139" y="1"/>
                </a:lnTo>
                <a:lnTo>
                  <a:pt x="134" y="0"/>
                </a:lnTo>
                <a:lnTo>
                  <a:pt x="129" y="0"/>
                </a:lnTo>
                <a:lnTo>
                  <a:pt x="124" y="0"/>
                </a:lnTo>
                <a:lnTo>
                  <a:pt x="119" y="1"/>
                </a:lnTo>
                <a:lnTo>
                  <a:pt x="115" y="2"/>
                </a:lnTo>
                <a:lnTo>
                  <a:pt x="110" y="3"/>
                </a:lnTo>
                <a:lnTo>
                  <a:pt x="105" y="5"/>
                </a:lnTo>
                <a:lnTo>
                  <a:pt x="101" y="6"/>
                </a:lnTo>
                <a:lnTo>
                  <a:pt x="96" y="8"/>
                </a:lnTo>
                <a:lnTo>
                  <a:pt x="91" y="10"/>
                </a:lnTo>
                <a:lnTo>
                  <a:pt x="87" y="13"/>
                </a:lnTo>
                <a:lnTo>
                  <a:pt x="82" y="15"/>
                </a:lnTo>
                <a:lnTo>
                  <a:pt x="78" y="18"/>
                </a:lnTo>
                <a:lnTo>
                  <a:pt x="74" y="21"/>
                </a:lnTo>
                <a:lnTo>
                  <a:pt x="70" y="24"/>
                </a:lnTo>
                <a:lnTo>
                  <a:pt x="66" y="27"/>
                </a:lnTo>
                <a:lnTo>
                  <a:pt x="62" y="30"/>
                </a:lnTo>
                <a:lnTo>
                  <a:pt x="59" y="34"/>
                </a:lnTo>
                <a:lnTo>
                  <a:pt x="55" y="37"/>
                </a:lnTo>
                <a:lnTo>
                  <a:pt x="52" y="41"/>
                </a:lnTo>
                <a:lnTo>
                  <a:pt x="48" y="46"/>
                </a:lnTo>
                <a:lnTo>
                  <a:pt x="44" y="51"/>
                </a:lnTo>
                <a:lnTo>
                  <a:pt x="40" y="57"/>
                </a:lnTo>
                <a:lnTo>
                  <a:pt x="36" y="62"/>
                </a:lnTo>
                <a:lnTo>
                  <a:pt x="32" y="68"/>
                </a:lnTo>
                <a:lnTo>
                  <a:pt x="28" y="74"/>
                </a:lnTo>
                <a:lnTo>
                  <a:pt x="24" y="79"/>
                </a:lnTo>
                <a:lnTo>
                  <a:pt x="21" y="85"/>
                </a:lnTo>
                <a:lnTo>
                  <a:pt x="17" y="91"/>
                </a:lnTo>
                <a:lnTo>
                  <a:pt x="14" y="98"/>
                </a:lnTo>
                <a:lnTo>
                  <a:pt x="12" y="104"/>
                </a:lnTo>
                <a:lnTo>
                  <a:pt x="9" y="110"/>
                </a:lnTo>
                <a:lnTo>
                  <a:pt x="7" y="116"/>
                </a:lnTo>
                <a:lnTo>
                  <a:pt x="5" y="123"/>
                </a:lnTo>
                <a:lnTo>
                  <a:pt x="3" y="129"/>
                </a:lnTo>
                <a:lnTo>
                  <a:pt x="2" y="136"/>
                </a:lnTo>
                <a:lnTo>
                  <a:pt x="1" y="142"/>
                </a:lnTo>
                <a:lnTo>
                  <a:pt x="0" y="149"/>
                </a:lnTo>
                <a:lnTo>
                  <a:pt x="0" y="155"/>
                </a:lnTo>
                <a:lnTo>
                  <a:pt x="1" y="162"/>
                </a:lnTo>
                <a:lnTo>
                  <a:pt x="2" y="173"/>
                </a:lnTo>
                <a:lnTo>
                  <a:pt x="3" y="184"/>
                </a:lnTo>
                <a:lnTo>
                  <a:pt x="5" y="194"/>
                </a:lnTo>
                <a:lnTo>
                  <a:pt x="7" y="205"/>
                </a:lnTo>
                <a:lnTo>
                  <a:pt x="9" y="216"/>
                </a:lnTo>
                <a:lnTo>
                  <a:pt x="12" y="227"/>
                </a:lnTo>
                <a:lnTo>
                  <a:pt x="15" y="238"/>
                </a:lnTo>
                <a:lnTo>
                  <a:pt x="18" y="248"/>
                </a:lnTo>
                <a:lnTo>
                  <a:pt x="22" y="259"/>
                </a:lnTo>
                <a:lnTo>
                  <a:pt x="25" y="269"/>
                </a:lnTo>
                <a:lnTo>
                  <a:pt x="30" y="280"/>
                </a:lnTo>
                <a:lnTo>
                  <a:pt x="34" y="290"/>
                </a:lnTo>
                <a:lnTo>
                  <a:pt x="39" y="300"/>
                </a:lnTo>
                <a:lnTo>
                  <a:pt x="44" y="309"/>
                </a:lnTo>
                <a:lnTo>
                  <a:pt x="49" y="319"/>
                </a:lnTo>
                <a:lnTo>
                  <a:pt x="55" y="328"/>
                </a:lnTo>
                <a:lnTo>
                  <a:pt x="61" y="337"/>
                </a:lnTo>
                <a:lnTo>
                  <a:pt x="67" y="346"/>
                </a:lnTo>
                <a:lnTo>
                  <a:pt x="74" y="355"/>
                </a:lnTo>
                <a:lnTo>
                  <a:pt x="81" y="363"/>
                </a:lnTo>
                <a:lnTo>
                  <a:pt x="89" y="372"/>
                </a:lnTo>
                <a:lnTo>
                  <a:pt x="97" y="380"/>
                </a:lnTo>
                <a:lnTo>
                  <a:pt x="106" y="388"/>
                </a:lnTo>
                <a:lnTo>
                  <a:pt x="115" y="395"/>
                </a:lnTo>
                <a:lnTo>
                  <a:pt x="124" y="402"/>
                </a:lnTo>
                <a:lnTo>
                  <a:pt x="134" y="409"/>
                </a:lnTo>
                <a:lnTo>
                  <a:pt x="144" y="415"/>
                </a:lnTo>
                <a:lnTo>
                  <a:pt x="154" y="421"/>
                </a:lnTo>
                <a:lnTo>
                  <a:pt x="164" y="427"/>
                </a:lnTo>
                <a:lnTo>
                  <a:pt x="175" y="433"/>
                </a:lnTo>
                <a:lnTo>
                  <a:pt x="185" y="438"/>
                </a:lnTo>
                <a:lnTo>
                  <a:pt x="196" y="444"/>
                </a:lnTo>
                <a:lnTo>
                  <a:pt x="207" y="449"/>
                </a:lnTo>
                <a:lnTo>
                  <a:pt x="218" y="454"/>
                </a:lnTo>
                <a:lnTo>
                  <a:pt x="229" y="459"/>
                </a:lnTo>
                <a:lnTo>
                  <a:pt x="239" y="464"/>
                </a:lnTo>
                <a:lnTo>
                  <a:pt x="250" y="469"/>
                </a:lnTo>
                <a:lnTo>
                  <a:pt x="261" y="474"/>
                </a:lnTo>
                <a:lnTo>
                  <a:pt x="272" y="479"/>
                </a:lnTo>
                <a:lnTo>
                  <a:pt x="282" y="484"/>
                </a:lnTo>
                <a:lnTo>
                  <a:pt x="296" y="491"/>
                </a:lnTo>
                <a:lnTo>
                  <a:pt x="309" y="497"/>
                </a:lnTo>
                <a:lnTo>
                  <a:pt x="323" y="503"/>
                </a:lnTo>
                <a:lnTo>
                  <a:pt x="337" y="509"/>
                </a:lnTo>
                <a:lnTo>
                  <a:pt x="350" y="515"/>
                </a:lnTo>
                <a:lnTo>
                  <a:pt x="364" y="520"/>
                </a:lnTo>
                <a:lnTo>
                  <a:pt x="378" y="525"/>
                </a:lnTo>
                <a:lnTo>
                  <a:pt x="392" y="531"/>
                </a:lnTo>
                <a:lnTo>
                  <a:pt x="406" y="536"/>
                </a:lnTo>
                <a:lnTo>
                  <a:pt x="420" y="541"/>
                </a:lnTo>
                <a:lnTo>
                  <a:pt x="434" y="547"/>
                </a:lnTo>
                <a:lnTo>
                  <a:pt x="448" y="552"/>
                </a:lnTo>
                <a:lnTo>
                  <a:pt x="462" y="557"/>
                </a:lnTo>
                <a:lnTo>
                  <a:pt x="476" y="562"/>
                </a:lnTo>
                <a:lnTo>
                  <a:pt x="490" y="568"/>
                </a:lnTo>
                <a:lnTo>
                  <a:pt x="504" y="574"/>
                </a:lnTo>
                <a:lnTo>
                  <a:pt x="518" y="580"/>
                </a:lnTo>
                <a:lnTo>
                  <a:pt x="531" y="586"/>
                </a:lnTo>
                <a:lnTo>
                  <a:pt x="545" y="592"/>
                </a:lnTo>
                <a:lnTo>
                  <a:pt x="558" y="599"/>
                </a:lnTo>
                <a:lnTo>
                  <a:pt x="569" y="605"/>
                </a:lnTo>
                <a:lnTo>
                  <a:pt x="580" y="611"/>
                </a:lnTo>
                <a:lnTo>
                  <a:pt x="592" y="617"/>
                </a:lnTo>
                <a:lnTo>
                  <a:pt x="602" y="624"/>
                </a:lnTo>
                <a:lnTo>
                  <a:pt x="613" y="630"/>
                </a:lnTo>
                <a:lnTo>
                  <a:pt x="624" y="637"/>
                </a:lnTo>
                <a:lnTo>
                  <a:pt x="635" y="643"/>
                </a:lnTo>
                <a:lnTo>
                  <a:pt x="646" y="650"/>
                </a:lnTo>
                <a:lnTo>
                  <a:pt x="656" y="657"/>
                </a:lnTo>
                <a:lnTo>
                  <a:pt x="667" y="664"/>
                </a:lnTo>
                <a:lnTo>
                  <a:pt x="677" y="671"/>
                </a:lnTo>
                <a:lnTo>
                  <a:pt x="688" y="678"/>
                </a:lnTo>
                <a:lnTo>
                  <a:pt x="698" y="686"/>
                </a:lnTo>
                <a:lnTo>
                  <a:pt x="709" y="693"/>
                </a:lnTo>
                <a:lnTo>
                  <a:pt x="719" y="700"/>
                </a:lnTo>
                <a:lnTo>
                  <a:pt x="730" y="708"/>
                </a:lnTo>
                <a:lnTo>
                  <a:pt x="740" y="715"/>
                </a:lnTo>
                <a:lnTo>
                  <a:pt x="750" y="722"/>
                </a:lnTo>
                <a:lnTo>
                  <a:pt x="760" y="730"/>
                </a:lnTo>
                <a:lnTo>
                  <a:pt x="771" y="737"/>
                </a:lnTo>
                <a:lnTo>
                  <a:pt x="774" y="740"/>
                </a:lnTo>
                <a:lnTo>
                  <a:pt x="778" y="743"/>
                </a:lnTo>
                <a:lnTo>
                  <a:pt x="782" y="746"/>
                </a:lnTo>
                <a:lnTo>
                  <a:pt x="785" y="748"/>
                </a:lnTo>
                <a:lnTo>
                  <a:pt x="788" y="751"/>
                </a:lnTo>
                <a:lnTo>
                  <a:pt x="792" y="754"/>
                </a:lnTo>
                <a:lnTo>
                  <a:pt x="795" y="757"/>
                </a:lnTo>
                <a:lnTo>
                  <a:pt x="799" y="760"/>
                </a:lnTo>
                <a:lnTo>
                  <a:pt x="802" y="763"/>
                </a:lnTo>
                <a:lnTo>
                  <a:pt x="805" y="767"/>
                </a:lnTo>
                <a:lnTo>
                  <a:pt x="808" y="770"/>
                </a:lnTo>
                <a:lnTo>
                  <a:pt x="811" y="773"/>
                </a:lnTo>
                <a:lnTo>
                  <a:pt x="814" y="776"/>
                </a:lnTo>
                <a:lnTo>
                  <a:pt x="817" y="780"/>
                </a:lnTo>
                <a:lnTo>
                  <a:pt x="820" y="783"/>
                </a:lnTo>
                <a:lnTo>
                  <a:pt x="823" y="786"/>
                </a:lnTo>
                <a:lnTo>
                  <a:pt x="826" y="790"/>
                </a:lnTo>
                <a:lnTo>
                  <a:pt x="829" y="793"/>
                </a:lnTo>
                <a:lnTo>
                  <a:pt x="831" y="797"/>
                </a:lnTo>
                <a:lnTo>
                  <a:pt x="834" y="801"/>
                </a:lnTo>
              </a:path>
            </a:pathLst>
          </a:custGeom>
          <a:noFill/>
          <a:ln w="253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Freeform 7"/>
          <p:cNvSpPr>
            <a:spLocks/>
          </p:cNvSpPr>
          <p:nvPr/>
        </p:nvSpPr>
        <p:spPr bwMode="auto">
          <a:xfrm>
            <a:off x="3348038" y="2682875"/>
            <a:ext cx="1770062" cy="2260600"/>
          </a:xfrm>
          <a:custGeom>
            <a:avLst/>
            <a:gdLst>
              <a:gd name="T0" fmla="*/ 464 w 1115"/>
              <a:gd name="T1" fmla="*/ 1418 h 1424"/>
              <a:gd name="T2" fmla="*/ 503 w 1115"/>
              <a:gd name="T3" fmla="*/ 1423 h 1424"/>
              <a:gd name="T4" fmla="*/ 542 w 1115"/>
              <a:gd name="T5" fmla="*/ 1422 h 1424"/>
              <a:gd name="T6" fmla="*/ 608 w 1115"/>
              <a:gd name="T7" fmla="*/ 1413 h 1424"/>
              <a:gd name="T8" fmla="*/ 673 w 1115"/>
              <a:gd name="T9" fmla="*/ 1398 h 1424"/>
              <a:gd name="T10" fmla="*/ 738 w 1115"/>
              <a:gd name="T11" fmla="*/ 1377 h 1424"/>
              <a:gd name="T12" fmla="*/ 812 w 1115"/>
              <a:gd name="T13" fmla="*/ 1352 h 1424"/>
              <a:gd name="T14" fmla="*/ 883 w 1115"/>
              <a:gd name="T15" fmla="*/ 1320 h 1424"/>
              <a:gd name="T16" fmla="*/ 949 w 1115"/>
              <a:gd name="T17" fmla="*/ 1282 h 1424"/>
              <a:gd name="T18" fmla="*/ 1010 w 1115"/>
              <a:gd name="T19" fmla="*/ 1237 h 1424"/>
              <a:gd name="T20" fmla="*/ 1065 w 1115"/>
              <a:gd name="T21" fmla="*/ 1186 h 1424"/>
              <a:gd name="T22" fmla="*/ 1099 w 1115"/>
              <a:gd name="T23" fmla="*/ 1141 h 1424"/>
              <a:gd name="T24" fmla="*/ 1112 w 1115"/>
              <a:gd name="T25" fmla="*/ 1105 h 1424"/>
              <a:gd name="T26" fmla="*/ 1113 w 1115"/>
              <a:gd name="T27" fmla="*/ 1066 h 1424"/>
              <a:gd name="T28" fmla="*/ 1090 w 1115"/>
              <a:gd name="T29" fmla="*/ 973 h 1424"/>
              <a:gd name="T30" fmla="*/ 1048 w 1115"/>
              <a:gd name="T31" fmla="*/ 855 h 1424"/>
              <a:gd name="T32" fmla="*/ 999 w 1115"/>
              <a:gd name="T33" fmla="*/ 739 h 1424"/>
              <a:gd name="T34" fmla="*/ 950 w 1115"/>
              <a:gd name="T35" fmla="*/ 623 h 1424"/>
              <a:gd name="T36" fmla="*/ 896 w 1115"/>
              <a:gd name="T37" fmla="*/ 510 h 1424"/>
              <a:gd name="T38" fmla="*/ 830 w 1115"/>
              <a:gd name="T39" fmla="*/ 403 h 1424"/>
              <a:gd name="T40" fmla="*/ 756 w 1115"/>
              <a:gd name="T41" fmla="*/ 324 h 1424"/>
              <a:gd name="T42" fmla="*/ 671 w 1115"/>
              <a:gd name="T43" fmla="*/ 254 h 1424"/>
              <a:gd name="T44" fmla="*/ 589 w 1115"/>
              <a:gd name="T45" fmla="*/ 186 h 1424"/>
              <a:gd name="T46" fmla="*/ 521 w 1115"/>
              <a:gd name="T47" fmla="*/ 124 h 1424"/>
              <a:gd name="T48" fmla="*/ 451 w 1115"/>
              <a:gd name="T49" fmla="*/ 66 h 1424"/>
              <a:gd name="T50" fmla="*/ 376 w 1115"/>
              <a:gd name="T51" fmla="*/ 25 h 1424"/>
              <a:gd name="T52" fmla="*/ 304 w 1115"/>
              <a:gd name="T53" fmla="*/ 6 h 1424"/>
              <a:gd name="T54" fmla="*/ 229 w 1115"/>
              <a:gd name="T55" fmla="*/ 0 h 1424"/>
              <a:gd name="T56" fmla="*/ 172 w 1115"/>
              <a:gd name="T57" fmla="*/ 3 h 1424"/>
              <a:gd name="T58" fmla="*/ 133 w 1115"/>
              <a:gd name="T59" fmla="*/ 17 h 1424"/>
              <a:gd name="T60" fmla="*/ 101 w 1115"/>
              <a:gd name="T61" fmla="*/ 41 h 1424"/>
              <a:gd name="T62" fmla="*/ 75 w 1115"/>
              <a:gd name="T63" fmla="*/ 98 h 1424"/>
              <a:gd name="T64" fmla="*/ 61 w 1115"/>
              <a:gd name="T65" fmla="*/ 172 h 1424"/>
              <a:gd name="T66" fmla="*/ 50 w 1115"/>
              <a:gd name="T67" fmla="*/ 247 h 1424"/>
              <a:gd name="T68" fmla="*/ 32 w 1115"/>
              <a:gd name="T69" fmla="*/ 320 h 1424"/>
              <a:gd name="T70" fmla="*/ 14 w 1115"/>
              <a:gd name="T71" fmla="*/ 393 h 1424"/>
              <a:gd name="T72" fmla="*/ 2 w 1115"/>
              <a:gd name="T73" fmla="*/ 467 h 1424"/>
              <a:gd name="T74" fmla="*/ 1 w 1115"/>
              <a:gd name="T75" fmla="*/ 518 h 1424"/>
              <a:gd name="T76" fmla="*/ 7 w 1115"/>
              <a:gd name="T77" fmla="*/ 569 h 1424"/>
              <a:gd name="T78" fmla="*/ 22 w 1115"/>
              <a:gd name="T79" fmla="*/ 619 h 1424"/>
              <a:gd name="T80" fmla="*/ 51 w 1115"/>
              <a:gd name="T81" fmla="*/ 665 h 1424"/>
              <a:gd name="T82" fmla="*/ 84 w 1115"/>
              <a:gd name="T83" fmla="*/ 708 h 1424"/>
              <a:gd name="T84" fmla="*/ 119 w 1115"/>
              <a:gd name="T85" fmla="*/ 760 h 1424"/>
              <a:gd name="T86" fmla="*/ 161 w 1115"/>
              <a:gd name="T87" fmla="*/ 827 h 1424"/>
              <a:gd name="T88" fmla="*/ 199 w 1115"/>
              <a:gd name="T89" fmla="*/ 897 h 1424"/>
              <a:gd name="T90" fmla="*/ 223 w 1115"/>
              <a:gd name="T91" fmla="*/ 961 h 1424"/>
              <a:gd name="T92" fmla="*/ 232 w 1115"/>
              <a:gd name="T93" fmla="*/ 1020 h 1424"/>
              <a:gd name="T94" fmla="*/ 239 w 1115"/>
              <a:gd name="T95" fmla="*/ 1080 h 1424"/>
              <a:gd name="T96" fmla="*/ 254 w 1115"/>
              <a:gd name="T97" fmla="*/ 1141 h 1424"/>
              <a:gd name="T98" fmla="*/ 271 w 1115"/>
              <a:gd name="T99" fmla="*/ 1202 h 1424"/>
              <a:gd name="T100" fmla="*/ 291 w 1115"/>
              <a:gd name="T101" fmla="*/ 1263 h 1424"/>
              <a:gd name="T102" fmla="*/ 308 w 1115"/>
              <a:gd name="T103" fmla="*/ 1307 h 1424"/>
              <a:gd name="T104" fmla="*/ 327 w 1115"/>
              <a:gd name="T105" fmla="*/ 1347 h 1424"/>
              <a:gd name="T106" fmla="*/ 353 w 1115"/>
              <a:gd name="T107" fmla="*/ 1382 h 1424"/>
              <a:gd name="T108" fmla="*/ 378 w 1115"/>
              <a:gd name="T109" fmla="*/ 1397 h 1424"/>
              <a:gd name="T110" fmla="*/ 408 w 1115"/>
              <a:gd name="T111" fmla="*/ 1404 h 14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15"/>
              <a:gd name="T169" fmla="*/ 0 h 1424"/>
              <a:gd name="T170" fmla="*/ 1115 w 1115"/>
              <a:gd name="T171" fmla="*/ 1424 h 142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15" h="1424">
                <a:moveTo>
                  <a:pt x="433" y="1411"/>
                </a:moveTo>
                <a:lnTo>
                  <a:pt x="439" y="1412"/>
                </a:lnTo>
                <a:lnTo>
                  <a:pt x="446" y="1414"/>
                </a:lnTo>
                <a:lnTo>
                  <a:pt x="452" y="1416"/>
                </a:lnTo>
                <a:lnTo>
                  <a:pt x="458" y="1417"/>
                </a:lnTo>
                <a:lnTo>
                  <a:pt x="464" y="1418"/>
                </a:lnTo>
                <a:lnTo>
                  <a:pt x="471" y="1420"/>
                </a:lnTo>
                <a:lnTo>
                  <a:pt x="478" y="1421"/>
                </a:lnTo>
                <a:lnTo>
                  <a:pt x="484" y="1421"/>
                </a:lnTo>
                <a:lnTo>
                  <a:pt x="490" y="1422"/>
                </a:lnTo>
                <a:lnTo>
                  <a:pt x="497" y="1423"/>
                </a:lnTo>
                <a:lnTo>
                  <a:pt x="503" y="1423"/>
                </a:lnTo>
                <a:lnTo>
                  <a:pt x="510" y="1423"/>
                </a:lnTo>
                <a:lnTo>
                  <a:pt x="516" y="1423"/>
                </a:lnTo>
                <a:lnTo>
                  <a:pt x="523" y="1423"/>
                </a:lnTo>
                <a:lnTo>
                  <a:pt x="530" y="1423"/>
                </a:lnTo>
                <a:lnTo>
                  <a:pt x="536" y="1423"/>
                </a:lnTo>
                <a:lnTo>
                  <a:pt x="542" y="1422"/>
                </a:lnTo>
                <a:lnTo>
                  <a:pt x="553" y="1421"/>
                </a:lnTo>
                <a:lnTo>
                  <a:pt x="564" y="1420"/>
                </a:lnTo>
                <a:lnTo>
                  <a:pt x="575" y="1418"/>
                </a:lnTo>
                <a:lnTo>
                  <a:pt x="586" y="1416"/>
                </a:lnTo>
                <a:lnTo>
                  <a:pt x="597" y="1415"/>
                </a:lnTo>
                <a:lnTo>
                  <a:pt x="608" y="1413"/>
                </a:lnTo>
                <a:lnTo>
                  <a:pt x="619" y="1410"/>
                </a:lnTo>
                <a:lnTo>
                  <a:pt x="630" y="1408"/>
                </a:lnTo>
                <a:lnTo>
                  <a:pt x="641" y="1406"/>
                </a:lnTo>
                <a:lnTo>
                  <a:pt x="652" y="1403"/>
                </a:lnTo>
                <a:lnTo>
                  <a:pt x="663" y="1400"/>
                </a:lnTo>
                <a:lnTo>
                  <a:pt x="673" y="1398"/>
                </a:lnTo>
                <a:lnTo>
                  <a:pt x="684" y="1394"/>
                </a:lnTo>
                <a:lnTo>
                  <a:pt x="695" y="1392"/>
                </a:lnTo>
                <a:lnTo>
                  <a:pt x="705" y="1388"/>
                </a:lnTo>
                <a:lnTo>
                  <a:pt x="716" y="1385"/>
                </a:lnTo>
                <a:lnTo>
                  <a:pt x="727" y="1382"/>
                </a:lnTo>
                <a:lnTo>
                  <a:pt x="738" y="1377"/>
                </a:lnTo>
                <a:lnTo>
                  <a:pt x="751" y="1374"/>
                </a:lnTo>
                <a:lnTo>
                  <a:pt x="763" y="1369"/>
                </a:lnTo>
                <a:lnTo>
                  <a:pt x="775" y="1365"/>
                </a:lnTo>
                <a:lnTo>
                  <a:pt x="787" y="1361"/>
                </a:lnTo>
                <a:lnTo>
                  <a:pt x="800" y="1356"/>
                </a:lnTo>
                <a:lnTo>
                  <a:pt x="812" y="1352"/>
                </a:lnTo>
                <a:lnTo>
                  <a:pt x="824" y="1347"/>
                </a:lnTo>
                <a:lnTo>
                  <a:pt x="836" y="1342"/>
                </a:lnTo>
                <a:lnTo>
                  <a:pt x="848" y="1337"/>
                </a:lnTo>
                <a:lnTo>
                  <a:pt x="859" y="1332"/>
                </a:lnTo>
                <a:lnTo>
                  <a:pt x="871" y="1326"/>
                </a:lnTo>
                <a:lnTo>
                  <a:pt x="883" y="1320"/>
                </a:lnTo>
                <a:lnTo>
                  <a:pt x="894" y="1315"/>
                </a:lnTo>
                <a:lnTo>
                  <a:pt x="905" y="1308"/>
                </a:lnTo>
                <a:lnTo>
                  <a:pt x="917" y="1302"/>
                </a:lnTo>
                <a:lnTo>
                  <a:pt x="928" y="1295"/>
                </a:lnTo>
                <a:lnTo>
                  <a:pt x="938" y="1289"/>
                </a:lnTo>
                <a:lnTo>
                  <a:pt x="949" y="1282"/>
                </a:lnTo>
                <a:lnTo>
                  <a:pt x="959" y="1275"/>
                </a:lnTo>
                <a:lnTo>
                  <a:pt x="970" y="1268"/>
                </a:lnTo>
                <a:lnTo>
                  <a:pt x="980" y="1261"/>
                </a:lnTo>
                <a:lnTo>
                  <a:pt x="990" y="1253"/>
                </a:lnTo>
                <a:lnTo>
                  <a:pt x="1000" y="1245"/>
                </a:lnTo>
                <a:lnTo>
                  <a:pt x="1010" y="1237"/>
                </a:lnTo>
                <a:lnTo>
                  <a:pt x="1019" y="1229"/>
                </a:lnTo>
                <a:lnTo>
                  <a:pt x="1029" y="1221"/>
                </a:lnTo>
                <a:lnTo>
                  <a:pt x="1038" y="1213"/>
                </a:lnTo>
                <a:lnTo>
                  <a:pt x="1047" y="1204"/>
                </a:lnTo>
                <a:lnTo>
                  <a:pt x="1056" y="1195"/>
                </a:lnTo>
                <a:lnTo>
                  <a:pt x="1065" y="1186"/>
                </a:lnTo>
                <a:lnTo>
                  <a:pt x="1073" y="1177"/>
                </a:lnTo>
                <a:lnTo>
                  <a:pt x="1081" y="1167"/>
                </a:lnTo>
                <a:lnTo>
                  <a:pt x="1089" y="1157"/>
                </a:lnTo>
                <a:lnTo>
                  <a:pt x="1092" y="1152"/>
                </a:lnTo>
                <a:lnTo>
                  <a:pt x="1096" y="1147"/>
                </a:lnTo>
                <a:lnTo>
                  <a:pt x="1099" y="1141"/>
                </a:lnTo>
                <a:lnTo>
                  <a:pt x="1102" y="1136"/>
                </a:lnTo>
                <a:lnTo>
                  <a:pt x="1104" y="1129"/>
                </a:lnTo>
                <a:lnTo>
                  <a:pt x="1107" y="1124"/>
                </a:lnTo>
                <a:lnTo>
                  <a:pt x="1108" y="1118"/>
                </a:lnTo>
                <a:lnTo>
                  <a:pt x="1110" y="1111"/>
                </a:lnTo>
                <a:lnTo>
                  <a:pt x="1112" y="1105"/>
                </a:lnTo>
                <a:lnTo>
                  <a:pt x="1113" y="1098"/>
                </a:lnTo>
                <a:lnTo>
                  <a:pt x="1113" y="1092"/>
                </a:lnTo>
                <a:lnTo>
                  <a:pt x="1114" y="1085"/>
                </a:lnTo>
                <a:lnTo>
                  <a:pt x="1114" y="1079"/>
                </a:lnTo>
                <a:lnTo>
                  <a:pt x="1114" y="1072"/>
                </a:lnTo>
                <a:lnTo>
                  <a:pt x="1113" y="1066"/>
                </a:lnTo>
                <a:lnTo>
                  <a:pt x="1113" y="1060"/>
                </a:lnTo>
                <a:lnTo>
                  <a:pt x="1112" y="1053"/>
                </a:lnTo>
                <a:lnTo>
                  <a:pt x="1107" y="1033"/>
                </a:lnTo>
                <a:lnTo>
                  <a:pt x="1102" y="1013"/>
                </a:lnTo>
                <a:lnTo>
                  <a:pt x="1096" y="993"/>
                </a:lnTo>
                <a:lnTo>
                  <a:pt x="1090" y="973"/>
                </a:lnTo>
                <a:lnTo>
                  <a:pt x="1084" y="953"/>
                </a:lnTo>
                <a:lnTo>
                  <a:pt x="1077" y="933"/>
                </a:lnTo>
                <a:lnTo>
                  <a:pt x="1070" y="913"/>
                </a:lnTo>
                <a:lnTo>
                  <a:pt x="1063" y="894"/>
                </a:lnTo>
                <a:lnTo>
                  <a:pt x="1055" y="875"/>
                </a:lnTo>
                <a:lnTo>
                  <a:pt x="1048" y="855"/>
                </a:lnTo>
                <a:lnTo>
                  <a:pt x="1040" y="836"/>
                </a:lnTo>
                <a:lnTo>
                  <a:pt x="1032" y="816"/>
                </a:lnTo>
                <a:lnTo>
                  <a:pt x="1024" y="797"/>
                </a:lnTo>
                <a:lnTo>
                  <a:pt x="1016" y="777"/>
                </a:lnTo>
                <a:lnTo>
                  <a:pt x="1007" y="758"/>
                </a:lnTo>
                <a:lnTo>
                  <a:pt x="999" y="739"/>
                </a:lnTo>
                <a:lnTo>
                  <a:pt x="991" y="720"/>
                </a:lnTo>
                <a:lnTo>
                  <a:pt x="982" y="701"/>
                </a:lnTo>
                <a:lnTo>
                  <a:pt x="974" y="681"/>
                </a:lnTo>
                <a:lnTo>
                  <a:pt x="966" y="662"/>
                </a:lnTo>
                <a:lnTo>
                  <a:pt x="958" y="643"/>
                </a:lnTo>
                <a:lnTo>
                  <a:pt x="950" y="623"/>
                </a:lnTo>
                <a:lnTo>
                  <a:pt x="941" y="604"/>
                </a:lnTo>
                <a:lnTo>
                  <a:pt x="932" y="585"/>
                </a:lnTo>
                <a:lnTo>
                  <a:pt x="924" y="566"/>
                </a:lnTo>
                <a:lnTo>
                  <a:pt x="915" y="547"/>
                </a:lnTo>
                <a:lnTo>
                  <a:pt x="905" y="528"/>
                </a:lnTo>
                <a:lnTo>
                  <a:pt x="896" y="510"/>
                </a:lnTo>
                <a:lnTo>
                  <a:pt x="886" y="491"/>
                </a:lnTo>
                <a:lnTo>
                  <a:pt x="876" y="473"/>
                </a:lnTo>
                <a:lnTo>
                  <a:pt x="865" y="455"/>
                </a:lnTo>
                <a:lnTo>
                  <a:pt x="854" y="438"/>
                </a:lnTo>
                <a:lnTo>
                  <a:pt x="842" y="420"/>
                </a:lnTo>
                <a:lnTo>
                  <a:pt x="830" y="403"/>
                </a:lnTo>
                <a:lnTo>
                  <a:pt x="819" y="389"/>
                </a:lnTo>
                <a:lnTo>
                  <a:pt x="807" y="375"/>
                </a:lnTo>
                <a:lnTo>
                  <a:pt x="795" y="362"/>
                </a:lnTo>
                <a:lnTo>
                  <a:pt x="782" y="349"/>
                </a:lnTo>
                <a:lnTo>
                  <a:pt x="769" y="336"/>
                </a:lnTo>
                <a:lnTo>
                  <a:pt x="756" y="324"/>
                </a:lnTo>
                <a:lnTo>
                  <a:pt x="742" y="312"/>
                </a:lnTo>
                <a:lnTo>
                  <a:pt x="728" y="300"/>
                </a:lnTo>
                <a:lnTo>
                  <a:pt x="714" y="288"/>
                </a:lnTo>
                <a:lnTo>
                  <a:pt x="700" y="277"/>
                </a:lnTo>
                <a:lnTo>
                  <a:pt x="685" y="265"/>
                </a:lnTo>
                <a:lnTo>
                  <a:pt x="671" y="254"/>
                </a:lnTo>
                <a:lnTo>
                  <a:pt x="657" y="242"/>
                </a:lnTo>
                <a:lnTo>
                  <a:pt x="642" y="231"/>
                </a:lnTo>
                <a:lnTo>
                  <a:pt x="628" y="220"/>
                </a:lnTo>
                <a:lnTo>
                  <a:pt x="614" y="208"/>
                </a:lnTo>
                <a:lnTo>
                  <a:pt x="600" y="196"/>
                </a:lnTo>
                <a:lnTo>
                  <a:pt x="589" y="186"/>
                </a:lnTo>
                <a:lnTo>
                  <a:pt x="577" y="176"/>
                </a:lnTo>
                <a:lnTo>
                  <a:pt x="566" y="166"/>
                </a:lnTo>
                <a:lnTo>
                  <a:pt x="555" y="155"/>
                </a:lnTo>
                <a:lnTo>
                  <a:pt x="543" y="145"/>
                </a:lnTo>
                <a:lnTo>
                  <a:pt x="532" y="134"/>
                </a:lnTo>
                <a:lnTo>
                  <a:pt x="521" y="124"/>
                </a:lnTo>
                <a:lnTo>
                  <a:pt x="510" y="114"/>
                </a:lnTo>
                <a:lnTo>
                  <a:pt x="498" y="104"/>
                </a:lnTo>
                <a:lnTo>
                  <a:pt x="486" y="94"/>
                </a:lnTo>
                <a:lnTo>
                  <a:pt x="474" y="84"/>
                </a:lnTo>
                <a:lnTo>
                  <a:pt x="463" y="75"/>
                </a:lnTo>
                <a:lnTo>
                  <a:pt x="451" y="66"/>
                </a:lnTo>
                <a:lnTo>
                  <a:pt x="438" y="57"/>
                </a:lnTo>
                <a:lnTo>
                  <a:pt x="425" y="50"/>
                </a:lnTo>
                <a:lnTo>
                  <a:pt x="412" y="42"/>
                </a:lnTo>
                <a:lnTo>
                  <a:pt x="399" y="35"/>
                </a:lnTo>
                <a:lnTo>
                  <a:pt x="387" y="30"/>
                </a:lnTo>
                <a:lnTo>
                  <a:pt x="376" y="25"/>
                </a:lnTo>
                <a:lnTo>
                  <a:pt x="364" y="21"/>
                </a:lnTo>
                <a:lnTo>
                  <a:pt x="352" y="17"/>
                </a:lnTo>
                <a:lnTo>
                  <a:pt x="340" y="14"/>
                </a:lnTo>
                <a:lnTo>
                  <a:pt x="328" y="11"/>
                </a:lnTo>
                <a:lnTo>
                  <a:pt x="316" y="8"/>
                </a:lnTo>
                <a:lnTo>
                  <a:pt x="304" y="6"/>
                </a:lnTo>
                <a:lnTo>
                  <a:pt x="291" y="4"/>
                </a:lnTo>
                <a:lnTo>
                  <a:pt x="279" y="2"/>
                </a:lnTo>
                <a:lnTo>
                  <a:pt x="266" y="1"/>
                </a:lnTo>
                <a:lnTo>
                  <a:pt x="254" y="1"/>
                </a:lnTo>
                <a:lnTo>
                  <a:pt x="241" y="0"/>
                </a:lnTo>
                <a:lnTo>
                  <a:pt x="229" y="0"/>
                </a:lnTo>
                <a:lnTo>
                  <a:pt x="216" y="0"/>
                </a:lnTo>
                <a:lnTo>
                  <a:pt x="204" y="0"/>
                </a:lnTo>
                <a:lnTo>
                  <a:pt x="192" y="1"/>
                </a:lnTo>
                <a:lnTo>
                  <a:pt x="185" y="1"/>
                </a:lnTo>
                <a:lnTo>
                  <a:pt x="179" y="2"/>
                </a:lnTo>
                <a:lnTo>
                  <a:pt x="172" y="3"/>
                </a:lnTo>
                <a:lnTo>
                  <a:pt x="165" y="4"/>
                </a:lnTo>
                <a:lnTo>
                  <a:pt x="158" y="6"/>
                </a:lnTo>
                <a:lnTo>
                  <a:pt x="152" y="9"/>
                </a:lnTo>
                <a:lnTo>
                  <a:pt x="145" y="11"/>
                </a:lnTo>
                <a:lnTo>
                  <a:pt x="139" y="14"/>
                </a:lnTo>
                <a:lnTo>
                  <a:pt x="133" y="17"/>
                </a:lnTo>
                <a:lnTo>
                  <a:pt x="126" y="20"/>
                </a:lnTo>
                <a:lnTo>
                  <a:pt x="121" y="24"/>
                </a:lnTo>
                <a:lnTo>
                  <a:pt x="115" y="28"/>
                </a:lnTo>
                <a:lnTo>
                  <a:pt x="110" y="32"/>
                </a:lnTo>
                <a:lnTo>
                  <a:pt x="106" y="37"/>
                </a:lnTo>
                <a:lnTo>
                  <a:pt x="101" y="41"/>
                </a:lnTo>
                <a:lnTo>
                  <a:pt x="97" y="47"/>
                </a:lnTo>
                <a:lnTo>
                  <a:pt x="94" y="52"/>
                </a:lnTo>
                <a:lnTo>
                  <a:pt x="88" y="63"/>
                </a:lnTo>
                <a:lnTo>
                  <a:pt x="83" y="75"/>
                </a:lnTo>
                <a:lnTo>
                  <a:pt x="79" y="86"/>
                </a:lnTo>
                <a:lnTo>
                  <a:pt x="75" y="98"/>
                </a:lnTo>
                <a:lnTo>
                  <a:pt x="72" y="110"/>
                </a:lnTo>
                <a:lnTo>
                  <a:pt x="69" y="122"/>
                </a:lnTo>
                <a:lnTo>
                  <a:pt x="67" y="135"/>
                </a:lnTo>
                <a:lnTo>
                  <a:pt x="65" y="147"/>
                </a:lnTo>
                <a:lnTo>
                  <a:pt x="63" y="159"/>
                </a:lnTo>
                <a:lnTo>
                  <a:pt x="61" y="172"/>
                </a:lnTo>
                <a:lnTo>
                  <a:pt x="59" y="185"/>
                </a:lnTo>
                <a:lnTo>
                  <a:pt x="58" y="197"/>
                </a:lnTo>
                <a:lnTo>
                  <a:pt x="56" y="210"/>
                </a:lnTo>
                <a:lnTo>
                  <a:pt x="54" y="222"/>
                </a:lnTo>
                <a:lnTo>
                  <a:pt x="52" y="235"/>
                </a:lnTo>
                <a:lnTo>
                  <a:pt x="50" y="247"/>
                </a:lnTo>
                <a:lnTo>
                  <a:pt x="48" y="259"/>
                </a:lnTo>
                <a:lnTo>
                  <a:pt x="45" y="272"/>
                </a:lnTo>
                <a:lnTo>
                  <a:pt x="42" y="284"/>
                </a:lnTo>
                <a:lnTo>
                  <a:pt x="39" y="296"/>
                </a:lnTo>
                <a:lnTo>
                  <a:pt x="36" y="308"/>
                </a:lnTo>
                <a:lnTo>
                  <a:pt x="32" y="320"/>
                </a:lnTo>
                <a:lnTo>
                  <a:pt x="29" y="332"/>
                </a:lnTo>
                <a:lnTo>
                  <a:pt x="26" y="345"/>
                </a:lnTo>
                <a:lnTo>
                  <a:pt x="23" y="357"/>
                </a:lnTo>
                <a:lnTo>
                  <a:pt x="20" y="368"/>
                </a:lnTo>
                <a:lnTo>
                  <a:pt x="17" y="381"/>
                </a:lnTo>
                <a:lnTo>
                  <a:pt x="14" y="393"/>
                </a:lnTo>
                <a:lnTo>
                  <a:pt x="11" y="405"/>
                </a:lnTo>
                <a:lnTo>
                  <a:pt x="9" y="417"/>
                </a:lnTo>
                <a:lnTo>
                  <a:pt x="7" y="429"/>
                </a:lnTo>
                <a:lnTo>
                  <a:pt x="5" y="442"/>
                </a:lnTo>
                <a:lnTo>
                  <a:pt x="3" y="454"/>
                </a:lnTo>
                <a:lnTo>
                  <a:pt x="2" y="467"/>
                </a:lnTo>
                <a:lnTo>
                  <a:pt x="1" y="475"/>
                </a:lnTo>
                <a:lnTo>
                  <a:pt x="1" y="484"/>
                </a:lnTo>
                <a:lnTo>
                  <a:pt x="0" y="492"/>
                </a:lnTo>
                <a:lnTo>
                  <a:pt x="0" y="501"/>
                </a:lnTo>
                <a:lnTo>
                  <a:pt x="0" y="510"/>
                </a:lnTo>
                <a:lnTo>
                  <a:pt x="1" y="518"/>
                </a:lnTo>
                <a:lnTo>
                  <a:pt x="1" y="527"/>
                </a:lnTo>
                <a:lnTo>
                  <a:pt x="2" y="535"/>
                </a:lnTo>
                <a:lnTo>
                  <a:pt x="3" y="544"/>
                </a:lnTo>
                <a:lnTo>
                  <a:pt x="4" y="552"/>
                </a:lnTo>
                <a:lnTo>
                  <a:pt x="5" y="561"/>
                </a:lnTo>
                <a:lnTo>
                  <a:pt x="7" y="569"/>
                </a:lnTo>
                <a:lnTo>
                  <a:pt x="9" y="578"/>
                </a:lnTo>
                <a:lnTo>
                  <a:pt x="11" y="586"/>
                </a:lnTo>
                <a:lnTo>
                  <a:pt x="14" y="595"/>
                </a:lnTo>
                <a:lnTo>
                  <a:pt x="16" y="603"/>
                </a:lnTo>
                <a:lnTo>
                  <a:pt x="19" y="611"/>
                </a:lnTo>
                <a:lnTo>
                  <a:pt x="22" y="619"/>
                </a:lnTo>
                <a:lnTo>
                  <a:pt x="26" y="627"/>
                </a:lnTo>
                <a:lnTo>
                  <a:pt x="31" y="635"/>
                </a:lnTo>
                <a:lnTo>
                  <a:pt x="36" y="642"/>
                </a:lnTo>
                <a:lnTo>
                  <a:pt x="40" y="650"/>
                </a:lnTo>
                <a:lnTo>
                  <a:pt x="46" y="657"/>
                </a:lnTo>
                <a:lnTo>
                  <a:pt x="51" y="665"/>
                </a:lnTo>
                <a:lnTo>
                  <a:pt x="56" y="672"/>
                </a:lnTo>
                <a:lnTo>
                  <a:pt x="62" y="679"/>
                </a:lnTo>
                <a:lnTo>
                  <a:pt x="68" y="686"/>
                </a:lnTo>
                <a:lnTo>
                  <a:pt x="73" y="693"/>
                </a:lnTo>
                <a:lnTo>
                  <a:pt x="79" y="700"/>
                </a:lnTo>
                <a:lnTo>
                  <a:pt x="84" y="708"/>
                </a:lnTo>
                <a:lnTo>
                  <a:pt x="90" y="715"/>
                </a:lnTo>
                <a:lnTo>
                  <a:pt x="95" y="722"/>
                </a:lnTo>
                <a:lnTo>
                  <a:pt x="101" y="730"/>
                </a:lnTo>
                <a:lnTo>
                  <a:pt x="105" y="737"/>
                </a:lnTo>
                <a:lnTo>
                  <a:pt x="112" y="748"/>
                </a:lnTo>
                <a:lnTo>
                  <a:pt x="119" y="760"/>
                </a:lnTo>
                <a:lnTo>
                  <a:pt x="126" y="771"/>
                </a:lnTo>
                <a:lnTo>
                  <a:pt x="133" y="782"/>
                </a:lnTo>
                <a:lnTo>
                  <a:pt x="140" y="793"/>
                </a:lnTo>
                <a:lnTo>
                  <a:pt x="147" y="804"/>
                </a:lnTo>
                <a:lnTo>
                  <a:pt x="154" y="816"/>
                </a:lnTo>
                <a:lnTo>
                  <a:pt x="161" y="827"/>
                </a:lnTo>
                <a:lnTo>
                  <a:pt x="168" y="838"/>
                </a:lnTo>
                <a:lnTo>
                  <a:pt x="175" y="850"/>
                </a:lnTo>
                <a:lnTo>
                  <a:pt x="181" y="861"/>
                </a:lnTo>
                <a:lnTo>
                  <a:pt x="187" y="873"/>
                </a:lnTo>
                <a:lnTo>
                  <a:pt x="193" y="885"/>
                </a:lnTo>
                <a:lnTo>
                  <a:pt x="199" y="897"/>
                </a:lnTo>
                <a:lnTo>
                  <a:pt x="205" y="908"/>
                </a:lnTo>
                <a:lnTo>
                  <a:pt x="210" y="920"/>
                </a:lnTo>
                <a:lnTo>
                  <a:pt x="215" y="933"/>
                </a:lnTo>
                <a:lnTo>
                  <a:pt x="218" y="942"/>
                </a:lnTo>
                <a:lnTo>
                  <a:pt x="221" y="952"/>
                </a:lnTo>
                <a:lnTo>
                  <a:pt x="223" y="961"/>
                </a:lnTo>
                <a:lnTo>
                  <a:pt x="225" y="971"/>
                </a:lnTo>
                <a:lnTo>
                  <a:pt x="227" y="981"/>
                </a:lnTo>
                <a:lnTo>
                  <a:pt x="229" y="991"/>
                </a:lnTo>
                <a:lnTo>
                  <a:pt x="230" y="1001"/>
                </a:lnTo>
                <a:lnTo>
                  <a:pt x="231" y="1010"/>
                </a:lnTo>
                <a:lnTo>
                  <a:pt x="232" y="1020"/>
                </a:lnTo>
                <a:lnTo>
                  <a:pt x="233" y="1030"/>
                </a:lnTo>
                <a:lnTo>
                  <a:pt x="234" y="1040"/>
                </a:lnTo>
                <a:lnTo>
                  <a:pt x="235" y="1050"/>
                </a:lnTo>
                <a:lnTo>
                  <a:pt x="236" y="1060"/>
                </a:lnTo>
                <a:lnTo>
                  <a:pt x="238" y="1070"/>
                </a:lnTo>
                <a:lnTo>
                  <a:pt x="239" y="1080"/>
                </a:lnTo>
                <a:lnTo>
                  <a:pt x="241" y="1090"/>
                </a:lnTo>
                <a:lnTo>
                  <a:pt x="243" y="1100"/>
                </a:lnTo>
                <a:lnTo>
                  <a:pt x="246" y="1110"/>
                </a:lnTo>
                <a:lnTo>
                  <a:pt x="248" y="1120"/>
                </a:lnTo>
                <a:lnTo>
                  <a:pt x="251" y="1131"/>
                </a:lnTo>
                <a:lnTo>
                  <a:pt x="254" y="1141"/>
                </a:lnTo>
                <a:lnTo>
                  <a:pt x="256" y="1151"/>
                </a:lnTo>
                <a:lnTo>
                  <a:pt x="259" y="1161"/>
                </a:lnTo>
                <a:lnTo>
                  <a:pt x="262" y="1172"/>
                </a:lnTo>
                <a:lnTo>
                  <a:pt x="265" y="1182"/>
                </a:lnTo>
                <a:lnTo>
                  <a:pt x="268" y="1192"/>
                </a:lnTo>
                <a:lnTo>
                  <a:pt x="271" y="1202"/>
                </a:lnTo>
                <a:lnTo>
                  <a:pt x="274" y="1212"/>
                </a:lnTo>
                <a:lnTo>
                  <a:pt x="277" y="1222"/>
                </a:lnTo>
                <a:lnTo>
                  <a:pt x="281" y="1232"/>
                </a:lnTo>
                <a:lnTo>
                  <a:pt x="284" y="1242"/>
                </a:lnTo>
                <a:lnTo>
                  <a:pt x="288" y="1253"/>
                </a:lnTo>
                <a:lnTo>
                  <a:pt x="291" y="1263"/>
                </a:lnTo>
                <a:lnTo>
                  <a:pt x="295" y="1272"/>
                </a:lnTo>
                <a:lnTo>
                  <a:pt x="298" y="1279"/>
                </a:lnTo>
                <a:lnTo>
                  <a:pt x="300" y="1286"/>
                </a:lnTo>
                <a:lnTo>
                  <a:pt x="303" y="1293"/>
                </a:lnTo>
                <a:lnTo>
                  <a:pt x="306" y="1300"/>
                </a:lnTo>
                <a:lnTo>
                  <a:pt x="308" y="1307"/>
                </a:lnTo>
                <a:lnTo>
                  <a:pt x="311" y="1313"/>
                </a:lnTo>
                <a:lnTo>
                  <a:pt x="314" y="1320"/>
                </a:lnTo>
                <a:lnTo>
                  <a:pt x="317" y="1327"/>
                </a:lnTo>
                <a:lnTo>
                  <a:pt x="320" y="1334"/>
                </a:lnTo>
                <a:lnTo>
                  <a:pt x="323" y="1340"/>
                </a:lnTo>
                <a:lnTo>
                  <a:pt x="327" y="1347"/>
                </a:lnTo>
                <a:lnTo>
                  <a:pt x="330" y="1353"/>
                </a:lnTo>
                <a:lnTo>
                  <a:pt x="335" y="1359"/>
                </a:lnTo>
                <a:lnTo>
                  <a:pt x="338" y="1365"/>
                </a:lnTo>
                <a:lnTo>
                  <a:pt x="343" y="1371"/>
                </a:lnTo>
                <a:lnTo>
                  <a:pt x="348" y="1376"/>
                </a:lnTo>
                <a:lnTo>
                  <a:pt x="353" y="1382"/>
                </a:lnTo>
                <a:lnTo>
                  <a:pt x="356" y="1385"/>
                </a:lnTo>
                <a:lnTo>
                  <a:pt x="360" y="1388"/>
                </a:lnTo>
                <a:lnTo>
                  <a:pt x="364" y="1391"/>
                </a:lnTo>
                <a:lnTo>
                  <a:pt x="369" y="1393"/>
                </a:lnTo>
                <a:lnTo>
                  <a:pt x="373" y="1395"/>
                </a:lnTo>
                <a:lnTo>
                  <a:pt x="378" y="1397"/>
                </a:lnTo>
                <a:lnTo>
                  <a:pt x="383" y="1398"/>
                </a:lnTo>
                <a:lnTo>
                  <a:pt x="388" y="1400"/>
                </a:lnTo>
                <a:lnTo>
                  <a:pt x="393" y="1401"/>
                </a:lnTo>
                <a:lnTo>
                  <a:pt x="398" y="1402"/>
                </a:lnTo>
                <a:lnTo>
                  <a:pt x="403" y="1403"/>
                </a:lnTo>
                <a:lnTo>
                  <a:pt x="408" y="1404"/>
                </a:lnTo>
                <a:lnTo>
                  <a:pt x="413" y="1405"/>
                </a:lnTo>
                <a:lnTo>
                  <a:pt x="418" y="1406"/>
                </a:lnTo>
                <a:lnTo>
                  <a:pt x="423" y="1408"/>
                </a:lnTo>
                <a:lnTo>
                  <a:pt x="428" y="1409"/>
                </a:lnTo>
                <a:lnTo>
                  <a:pt x="433" y="1411"/>
                </a:lnTo>
              </a:path>
            </a:pathLst>
          </a:custGeom>
          <a:noFill/>
          <a:ln w="253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Freeform 8"/>
          <p:cNvSpPr>
            <a:spLocks/>
          </p:cNvSpPr>
          <p:nvPr/>
        </p:nvSpPr>
        <p:spPr bwMode="auto">
          <a:xfrm>
            <a:off x="3549650" y="2797175"/>
            <a:ext cx="1104900" cy="1439863"/>
          </a:xfrm>
          <a:custGeom>
            <a:avLst/>
            <a:gdLst>
              <a:gd name="T0" fmla="*/ 435 w 696"/>
              <a:gd name="T1" fmla="*/ 898 h 907"/>
              <a:gd name="T2" fmla="*/ 478 w 696"/>
              <a:gd name="T3" fmla="*/ 904 h 907"/>
              <a:gd name="T4" fmla="*/ 521 w 696"/>
              <a:gd name="T5" fmla="*/ 906 h 907"/>
              <a:gd name="T6" fmla="*/ 564 w 696"/>
              <a:gd name="T7" fmla="*/ 902 h 907"/>
              <a:gd name="T8" fmla="*/ 606 w 696"/>
              <a:gd name="T9" fmla="*/ 893 h 907"/>
              <a:gd name="T10" fmla="*/ 630 w 696"/>
              <a:gd name="T11" fmla="*/ 883 h 907"/>
              <a:gd name="T12" fmla="*/ 645 w 696"/>
              <a:gd name="T13" fmla="*/ 868 h 907"/>
              <a:gd name="T14" fmla="*/ 657 w 696"/>
              <a:gd name="T15" fmla="*/ 850 h 907"/>
              <a:gd name="T16" fmla="*/ 665 w 696"/>
              <a:gd name="T17" fmla="*/ 829 h 907"/>
              <a:gd name="T18" fmla="*/ 672 w 696"/>
              <a:gd name="T19" fmla="*/ 808 h 907"/>
              <a:gd name="T20" fmla="*/ 681 w 696"/>
              <a:gd name="T21" fmla="*/ 781 h 907"/>
              <a:gd name="T22" fmla="*/ 689 w 696"/>
              <a:gd name="T23" fmla="*/ 752 h 907"/>
              <a:gd name="T24" fmla="*/ 694 w 696"/>
              <a:gd name="T25" fmla="*/ 721 h 907"/>
              <a:gd name="T26" fmla="*/ 695 w 696"/>
              <a:gd name="T27" fmla="*/ 691 h 907"/>
              <a:gd name="T28" fmla="*/ 693 w 696"/>
              <a:gd name="T29" fmla="*/ 661 h 907"/>
              <a:gd name="T30" fmla="*/ 678 w 696"/>
              <a:gd name="T31" fmla="*/ 600 h 907"/>
              <a:gd name="T32" fmla="*/ 656 w 696"/>
              <a:gd name="T33" fmla="*/ 531 h 907"/>
              <a:gd name="T34" fmla="*/ 631 w 696"/>
              <a:gd name="T35" fmla="*/ 462 h 907"/>
              <a:gd name="T36" fmla="*/ 601 w 696"/>
              <a:gd name="T37" fmla="*/ 395 h 907"/>
              <a:gd name="T38" fmla="*/ 568 w 696"/>
              <a:gd name="T39" fmla="*/ 330 h 907"/>
              <a:gd name="T40" fmla="*/ 537 w 696"/>
              <a:gd name="T41" fmla="*/ 279 h 907"/>
              <a:gd name="T42" fmla="*/ 503 w 696"/>
              <a:gd name="T43" fmla="*/ 235 h 907"/>
              <a:gd name="T44" fmla="*/ 466 w 696"/>
              <a:gd name="T45" fmla="*/ 194 h 907"/>
              <a:gd name="T46" fmla="*/ 426 w 696"/>
              <a:gd name="T47" fmla="*/ 155 h 907"/>
              <a:gd name="T48" fmla="*/ 385 w 696"/>
              <a:gd name="T49" fmla="*/ 116 h 907"/>
              <a:gd name="T50" fmla="*/ 354 w 696"/>
              <a:gd name="T51" fmla="*/ 87 h 907"/>
              <a:gd name="T52" fmla="*/ 326 w 696"/>
              <a:gd name="T53" fmla="*/ 62 h 907"/>
              <a:gd name="T54" fmla="*/ 295 w 696"/>
              <a:gd name="T55" fmla="*/ 38 h 907"/>
              <a:gd name="T56" fmla="*/ 263 w 696"/>
              <a:gd name="T57" fmla="*/ 18 h 907"/>
              <a:gd name="T58" fmla="*/ 229 w 696"/>
              <a:gd name="T59" fmla="*/ 5 h 907"/>
              <a:gd name="T60" fmla="*/ 191 w 696"/>
              <a:gd name="T61" fmla="*/ 1 h 907"/>
              <a:gd name="T62" fmla="*/ 152 w 696"/>
              <a:gd name="T63" fmla="*/ 2 h 907"/>
              <a:gd name="T64" fmla="*/ 114 w 696"/>
              <a:gd name="T65" fmla="*/ 10 h 907"/>
              <a:gd name="T66" fmla="*/ 77 w 696"/>
              <a:gd name="T67" fmla="*/ 24 h 907"/>
              <a:gd name="T68" fmla="*/ 43 w 696"/>
              <a:gd name="T69" fmla="*/ 44 h 907"/>
              <a:gd name="T70" fmla="*/ 23 w 696"/>
              <a:gd name="T71" fmla="*/ 64 h 907"/>
              <a:gd name="T72" fmla="*/ 11 w 696"/>
              <a:gd name="T73" fmla="*/ 87 h 907"/>
              <a:gd name="T74" fmla="*/ 5 w 696"/>
              <a:gd name="T75" fmla="*/ 113 h 907"/>
              <a:gd name="T76" fmla="*/ 3 w 696"/>
              <a:gd name="T77" fmla="*/ 141 h 907"/>
              <a:gd name="T78" fmla="*/ 2 w 696"/>
              <a:gd name="T79" fmla="*/ 169 h 907"/>
              <a:gd name="T80" fmla="*/ 0 w 696"/>
              <a:gd name="T81" fmla="*/ 211 h 907"/>
              <a:gd name="T82" fmla="*/ 0 w 696"/>
              <a:gd name="T83" fmla="*/ 257 h 907"/>
              <a:gd name="T84" fmla="*/ 2 w 696"/>
              <a:gd name="T85" fmla="*/ 303 h 907"/>
              <a:gd name="T86" fmla="*/ 7 w 696"/>
              <a:gd name="T87" fmla="*/ 350 h 907"/>
              <a:gd name="T88" fmla="*/ 16 w 696"/>
              <a:gd name="T89" fmla="*/ 395 h 907"/>
              <a:gd name="T90" fmla="*/ 30 w 696"/>
              <a:gd name="T91" fmla="*/ 448 h 907"/>
              <a:gd name="T92" fmla="*/ 48 w 696"/>
              <a:gd name="T93" fmla="*/ 502 h 907"/>
              <a:gd name="T94" fmla="*/ 68 w 696"/>
              <a:gd name="T95" fmla="*/ 556 h 907"/>
              <a:gd name="T96" fmla="*/ 92 w 696"/>
              <a:gd name="T97" fmla="*/ 609 h 907"/>
              <a:gd name="T98" fmla="*/ 120 w 696"/>
              <a:gd name="T99" fmla="*/ 659 h 907"/>
              <a:gd name="T100" fmla="*/ 149 w 696"/>
              <a:gd name="T101" fmla="*/ 701 h 907"/>
              <a:gd name="T102" fmla="*/ 181 w 696"/>
              <a:gd name="T103" fmla="*/ 740 h 907"/>
              <a:gd name="T104" fmla="*/ 215 w 696"/>
              <a:gd name="T105" fmla="*/ 776 h 907"/>
              <a:gd name="T106" fmla="*/ 252 w 696"/>
              <a:gd name="T107" fmla="*/ 809 h 907"/>
              <a:gd name="T108" fmla="*/ 290 w 696"/>
              <a:gd name="T109" fmla="*/ 841 h 907"/>
              <a:gd name="T110" fmla="*/ 314 w 696"/>
              <a:gd name="T111" fmla="*/ 858 h 907"/>
              <a:gd name="T112" fmla="*/ 334 w 696"/>
              <a:gd name="T113" fmla="*/ 868 h 907"/>
              <a:gd name="T114" fmla="*/ 355 w 696"/>
              <a:gd name="T115" fmla="*/ 875 h 907"/>
              <a:gd name="T116" fmla="*/ 377 w 696"/>
              <a:gd name="T117" fmla="*/ 882 h 907"/>
              <a:gd name="T118" fmla="*/ 398 w 696"/>
              <a:gd name="T119" fmla="*/ 888 h 90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96"/>
              <a:gd name="T181" fmla="*/ 0 h 907"/>
              <a:gd name="T182" fmla="*/ 696 w 696"/>
              <a:gd name="T183" fmla="*/ 907 h 90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96" h="907">
                <a:moveTo>
                  <a:pt x="404" y="890"/>
                </a:moveTo>
                <a:lnTo>
                  <a:pt x="414" y="893"/>
                </a:lnTo>
                <a:lnTo>
                  <a:pt x="425" y="895"/>
                </a:lnTo>
                <a:lnTo>
                  <a:pt x="435" y="898"/>
                </a:lnTo>
                <a:lnTo>
                  <a:pt x="445" y="900"/>
                </a:lnTo>
                <a:lnTo>
                  <a:pt x="456" y="902"/>
                </a:lnTo>
                <a:lnTo>
                  <a:pt x="467" y="903"/>
                </a:lnTo>
                <a:lnTo>
                  <a:pt x="478" y="904"/>
                </a:lnTo>
                <a:lnTo>
                  <a:pt x="489" y="905"/>
                </a:lnTo>
                <a:lnTo>
                  <a:pt x="499" y="906"/>
                </a:lnTo>
                <a:lnTo>
                  <a:pt x="510" y="906"/>
                </a:lnTo>
                <a:lnTo>
                  <a:pt x="521" y="906"/>
                </a:lnTo>
                <a:lnTo>
                  <a:pt x="532" y="905"/>
                </a:lnTo>
                <a:lnTo>
                  <a:pt x="543" y="904"/>
                </a:lnTo>
                <a:lnTo>
                  <a:pt x="554" y="903"/>
                </a:lnTo>
                <a:lnTo>
                  <a:pt x="564" y="902"/>
                </a:lnTo>
                <a:lnTo>
                  <a:pt x="575" y="900"/>
                </a:lnTo>
                <a:lnTo>
                  <a:pt x="586" y="898"/>
                </a:lnTo>
                <a:lnTo>
                  <a:pt x="596" y="895"/>
                </a:lnTo>
                <a:lnTo>
                  <a:pt x="606" y="893"/>
                </a:lnTo>
                <a:lnTo>
                  <a:pt x="616" y="890"/>
                </a:lnTo>
                <a:lnTo>
                  <a:pt x="622" y="888"/>
                </a:lnTo>
                <a:lnTo>
                  <a:pt x="626" y="885"/>
                </a:lnTo>
                <a:lnTo>
                  <a:pt x="630" y="883"/>
                </a:lnTo>
                <a:lnTo>
                  <a:pt x="634" y="880"/>
                </a:lnTo>
                <a:lnTo>
                  <a:pt x="638" y="876"/>
                </a:lnTo>
                <a:lnTo>
                  <a:pt x="642" y="873"/>
                </a:lnTo>
                <a:lnTo>
                  <a:pt x="645" y="868"/>
                </a:lnTo>
                <a:lnTo>
                  <a:pt x="648" y="864"/>
                </a:lnTo>
                <a:lnTo>
                  <a:pt x="651" y="860"/>
                </a:lnTo>
                <a:lnTo>
                  <a:pt x="654" y="855"/>
                </a:lnTo>
                <a:lnTo>
                  <a:pt x="657" y="850"/>
                </a:lnTo>
                <a:lnTo>
                  <a:pt x="659" y="845"/>
                </a:lnTo>
                <a:lnTo>
                  <a:pt x="661" y="840"/>
                </a:lnTo>
                <a:lnTo>
                  <a:pt x="663" y="835"/>
                </a:lnTo>
                <a:lnTo>
                  <a:pt x="665" y="829"/>
                </a:lnTo>
                <a:lnTo>
                  <a:pt x="667" y="824"/>
                </a:lnTo>
                <a:lnTo>
                  <a:pt x="669" y="819"/>
                </a:lnTo>
                <a:lnTo>
                  <a:pt x="671" y="813"/>
                </a:lnTo>
                <a:lnTo>
                  <a:pt x="672" y="808"/>
                </a:lnTo>
                <a:lnTo>
                  <a:pt x="674" y="803"/>
                </a:lnTo>
                <a:lnTo>
                  <a:pt x="676" y="796"/>
                </a:lnTo>
                <a:lnTo>
                  <a:pt x="679" y="789"/>
                </a:lnTo>
                <a:lnTo>
                  <a:pt x="681" y="781"/>
                </a:lnTo>
                <a:lnTo>
                  <a:pt x="683" y="774"/>
                </a:lnTo>
                <a:lnTo>
                  <a:pt x="685" y="767"/>
                </a:lnTo>
                <a:lnTo>
                  <a:pt x="687" y="759"/>
                </a:lnTo>
                <a:lnTo>
                  <a:pt x="689" y="752"/>
                </a:lnTo>
                <a:lnTo>
                  <a:pt x="690" y="744"/>
                </a:lnTo>
                <a:lnTo>
                  <a:pt x="692" y="737"/>
                </a:lnTo>
                <a:lnTo>
                  <a:pt x="693" y="729"/>
                </a:lnTo>
                <a:lnTo>
                  <a:pt x="694" y="721"/>
                </a:lnTo>
                <a:lnTo>
                  <a:pt x="695" y="714"/>
                </a:lnTo>
                <a:lnTo>
                  <a:pt x="695" y="706"/>
                </a:lnTo>
                <a:lnTo>
                  <a:pt x="695" y="698"/>
                </a:lnTo>
                <a:lnTo>
                  <a:pt x="695" y="691"/>
                </a:lnTo>
                <a:lnTo>
                  <a:pt x="695" y="683"/>
                </a:lnTo>
                <a:lnTo>
                  <a:pt x="695" y="676"/>
                </a:lnTo>
                <a:lnTo>
                  <a:pt x="694" y="668"/>
                </a:lnTo>
                <a:lnTo>
                  <a:pt x="693" y="661"/>
                </a:lnTo>
                <a:lnTo>
                  <a:pt x="691" y="654"/>
                </a:lnTo>
                <a:lnTo>
                  <a:pt x="687" y="636"/>
                </a:lnTo>
                <a:lnTo>
                  <a:pt x="682" y="618"/>
                </a:lnTo>
                <a:lnTo>
                  <a:pt x="678" y="600"/>
                </a:lnTo>
                <a:lnTo>
                  <a:pt x="673" y="583"/>
                </a:lnTo>
                <a:lnTo>
                  <a:pt x="667" y="565"/>
                </a:lnTo>
                <a:lnTo>
                  <a:pt x="662" y="548"/>
                </a:lnTo>
                <a:lnTo>
                  <a:pt x="656" y="531"/>
                </a:lnTo>
                <a:lnTo>
                  <a:pt x="650" y="513"/>
                </a:lnTo>
                <a:lnTo>
                  <a:pt x="644" y="496"/>
                </a:lnTo>
                <a:lnTo>
                  <a:pt x="638" y="479"/>
                </a:lnTo>
                <a:lnTo>
                  <a:pt x="631" y="462"/>
                </a:lnTo>
                <a:lnTo>
                  <a:pt x="624" y="445"/>
                </a:lnTo>
                <a:lnTo>
                  <a:pt x="617" y="428"/>
                </a:lnTo>
                <a:lnTo>
                  <a:pt x="609" y="411"/>
                </a:lnTo>
                <a:lnTo>
                  <a:pt x="601" y="395"/>
                </a:lnTo>
                <a:lnTo>
                  <a:pt x="593" y="378"/>
                </a:lnTo>
                <a:lnTo>
                  <a:pt x="585" y="362"/>
                </a:lnTo>
                <a:lnTo>
                  <a:pt x="577" y="346"/>
                </a:lnTo>
                <a:lnTo>
                  <a:pt x="568" y="330"/>
                </a:lnTo>
                <a:lnTo>
                  <a:pt x="559" y="314"/>
                </a:lnTo>
                <a:lnTo>
                  <a:pt x="552" y="302"/>
                </a:lnTo>
                <a:lnTo>
                  <a:pt x="544" y="291"/>
                </a:lnTo>
                <a:lnTo>
                  <a:pt x="537" y="279"/>
                </a:lnTo>
                <a:lnTo>
                  <a:pt x="529" y="268"/>
                </a:lnTo>
                <a:lnTo>
                  <a:pt x="521" y="257"/>
                </a:lnTo>
                <a:lnTo>
                  <a:pt x="512" y="246"/>
                </a:lnTo>
                <a:lnTo>
                  <a:pt x="503" y="235"/>
                </a:lnTo>
                <a:lnTo>
                  <a:pt x="494" y="225"/>
                </a:lnTo>
                <a:lnTo>
                  <a:pt x="485" y="214"/>
                </a:lnTo>
                <a:lnTo>
                  <a:pt x="475" y="204"/>
                </a:lnTo>
                <a:lnTo>
                  <a:pt x="466" y="194"/>
                </a:lnTo>
                <a:lnTo>
                  <a:pt x="456" y="184"/>
                </a:lnTo>
                <a:lnTo>
                  <a:pt x="446" y="174"/>
                </a:lnTo>
                <a:lnTo>
                  <a:pt x="436" y="164"/>
                </a:lnTo>
                <a:lnTo>
                  <a:pt x="426" y="155"/>
                </a:lnTo>
                <a:lnTo>
                  <a:pt x="416" y="145"/>
                </a:lnTo>
                <a:lnTo>
                  <a:pt x="406" y="135"/>
                </a:lnTo>
                <a:lnTo>
                  <a:pt x="396" y="126"/>
                </a:lnTo>
                <a:lnTo>
                  <a:pt x="385" y="116"/>
                </a:lnTo>
                <a:lnTo>
                  <a:pt x="375" y="107"/>
                </a:lnTo>
                <a:lnTo>
                  <a:pt x="368" y="101"/>
                </a:lnTo>
                <a:lnTo>
                  <a:pt x="361" y="94"/>
                </a:lnTo>
                <a:lnTo>
                  <a:pt x="354" y="87"/>
                </a:lnTo>
                <a:lnTo>
                  <a:pt x="347" y="81"/>
                </a:lnTo>
                <a:lnTo>
                  <a:pt x="340" y="74"/>
                </a:lnTo>
                <a:lnTo>
                  <a:pt x="333" y="68"/>
                </a:lnTo>
                <a:lnTo>
                  <a:pt x="326" y="62"/>
                </a:lnTo>
                <a:lnTo>
                  <a:pt x="318" y="55"/>
                </a:lnTo>
                <a:lnTo>
                  <a:pt x="311" y="49"/>
                </a:lnTo>
                <a:lnTo>
                  <a:pt x="303" y="43"/>
                </a:lnTo>
                <a:lnTo>
                  <a:pt x="295" y="38"/>
                </a:lnTo>
                <a:lnTo>
                  <a:pt x="288" y="32"/>
                </a:lnTo>
                <a:lnTo>
                  <a:pt x="280" y="27"/>
                </a:lnTo>
                <a:lnTo>
                  <a:pt x="272" y="22"/>
                </a:lnTo>
                <a:lnTo>
                  <a:pt x="263" y="18"/>
                </a:lnTo>
                <a:lnTo>
                  <a:pt x="255" y="14"/>
                </a:lnTo>
                <a:lnTo>
                  <a:pt x="247" y="11"/>
                </a:lnTo>
                <a:lnTo>
                  <a:pt x="238" y="8"/>
                </a:lnTo>
                <a:lnTo>
                  <a:pt x="229" y="5"/>
                </a:lnTo>
                <a:lnTo>
                  <a:pt x="220" y="3"/>
                </a:lnTo>
                <a:lnTo>
                  <a:pt x="210" y="2"/>
                </a:lnTo>
                <a:lnTo>
                  <a:pt x="201" y="1"/>
                </a:lnTo>
                <a:lnTo>
                  <a:pt x="191" y="1"/>
                </a:lnTo>
                <a:lnTo>
                  <a:pt x="181" y="0"/>
                </a:lnTo>
                <a:lnTo>
                  <a:pt x="172" y="1"/>
                </a:lnTo>
                <a:lnTo>
                  <a:pt x="162" y="1"/>
                </a:lnTo>
                <a:lnTo>
                  <a:pt x="152" y="2"/>
                </a:lnTo>
                <a:lnTo>
                  <a:pt x="142" y="4"/>
                </a:lnTo>
                <a:lnTo>
                  <a:pt x="133" y="6"/>
                </a:lnTo>
                <a:lnTo>
                  <a:pt x="123" y="8"/>
                </a:lnTo>
                <a:lnTo>
                  <a:pt x="114" y="10"/>
                </a:lnTo>
                <a:lnTo>
                  <a:pt x="104" y="13"/>
                </a:lnTo>
                <a:lnTo>
                  <a:pt x="95" y="16"/>
                </a:lnTo>
                <a:lnTo>
                  <a:pt x="86" y="20"/>
                </a:lnTo>
                <a:lnTo>
                  <a:pt x="77" y="24"/>
                </a:lnTo>
                <a:lnTo>
                  <a:pt x="68" y="28"/>
                </a:lnTo>
                <a:lnTo>
                  <a:pt x="60" y="33"/>
                </a:lnTo>
                <a:lnTo>
                  <a:pt x="52" y="38"/>
                </a:lnTo>
                <a:lnTo>
                  <a:pt x="43" y="44"/>
                </a:lnTo>
                <a:lnTo>
                  <a:pt x="36" y="49"/>
                </a:lnTo>
                <a:lnTo>
                  <a:pt x="31" y="53"/>
                </a:lnTo>
                <a:lnTo>
                  <a:pt x="26" y="59"/>
                </a:lnTo>
                <a:lnTo>
                  <a:pt x="23" y="64"/>
                </a:lnTo>
                <a:lnTo>
                  <a:pt x="19" y="69"/>
                </a:lnTo>
                <a:lnTo>
                  <a:pt x="16" y="74"/>
                </a:lnTo>
                <a:lnTo>
                  <a:pt x="14" y="80"/>
                </a:lnTo>
                <a:lnTo>
                  <a:pt x="11" y="87"/>
                </a:lnTo>
                <a:lnTo>
                  <a:pt x="9" y="93"/>
                </a:lnTo>
                <a:lnTo>
                  <a:pt x="8" y="100"/>
                </a:lnTo>
                <a:lnTo>
                  <a:pt x="6" y="106"/>
                </a:lnTo>
                <a:lnTo>
                  <a:pt x="5" y="113"/>
                </a:lnTo>
                <a:lnTo>
                  <a:pt x="4" y="120"/>
                </a:lnTo>
                <a:lnTo>
                  <a:pt x="4" y="128"/>
                </a:lnTo>
                <a:lnTo>
                  <a:pt x="3" y="134"/>
                </a:lnTo>
                <a:lnTo>
                  <a:pt x="3" y="141"/>
                </a:lnTo>
                <a:lnTo>
                  <a:pt x="3" y="149"/>
                </a:lnTo>
                <a:lnTo>
                  <a:pt x="2" y="156"/>
                </a:lnTo>
                <a:lnTo>
                  <a:pt x="2" y="163"/>
                </a:lnTo>
                <a:lnTo>
                  <a:pt x="2" y="169"/>
                </a:lnTo>
                <a:lnTo>
                  <a:pt x="1" y="176"/>
                </a:lnTo>
                <a:lnTo>
                  <a:pt x="1" y="188"/>
                </a:lnTo>
                <a:lnTo>
                  <a:pt x="0" y="199"/>
                </a:lnTo>
                <a:lnTo>
                  <a:pt x="0" y="211"/>
                </a:lnTo>
                <a:lnTo>
                  <a:pt x="0" y="222"/>
                </a:lnTo>
                <a:lnTo>
                  <a:pt x="0" y="234"/>
                </a:lnTo>
                <a:lnTo>
                  <a:pt x="0" y="246"/>
                </a:lnTo>
                <a:lnTo>
                  <a:pt x="0" y="257"/>
                </a:lnTo>
                <a:lnTo>
                  <a:pt x="0" y="269"/>
                </a:lnTo>
                <a:lnTo>
                  <a:pt x="1" y="280"/>
                </a:lnTo>
                <a:lnTo>
                  <a:pt x="1" y="292"/>
                </a:lnTo>
                <a:lnTo>
                  <a:pt x="2" y="303"/>
                </a:lnTo>
                <a:lnTo>
                  <a:pt x="3" y="315"/>
                </a:lnTo>
                <a:lnTo>
                  <a:pt x="4" y="327"/>
                </a:lnTo>
                <a:lnTo>
                  <a:pt x="6" y="338"/>
                </a:lnTo>
                <a:lnTo>
                  <a:pt x="7" y="350"/>
                </a:lnTo>
                <a:lnTo>
                  <a:pt x="9" y="361"/>
                </a:lnTo>
                <a:lnTo>
                  <a:pt x="11" y="372"/>
                </a:lnTo>
                <a:lnTo>
                  <a:pt x="13" y="384"/>
                </a:lnTo>
                <a:lnTo>
                  <a:pt x="16" y="395"/>
                </a:lnTo>
                <a:lnTo>
                  <a:pt x="19" y="406"/>
                </a:lnTo>
                <a:lnTo>
                  <a:pt x="22" y="420"/>
                </a:lnTo>
                <a:lnTo>
                  <a:pt x="26" y="434"/>
                </a:lnTo>
                <a:lnTo>
                  <a:pt x="30" y="448"/>
                </a:lnTo>
                <a:lnTo>
                  <a:pt x="34" y="462"/>
                </a:lnTo>
                <a:lnTo>
                  <a:pt x="38" y="475"/>
                </a:lnTo>
                <a:lnTo>
                  <a:pt x="43" y="489"/>
                </a:lnTo>
                <a:lnTo>
                  <a:pt x="48" y="502"/>
                </a:lnTo>
                <a:lnTo>
                  <a:pt x="53" y="516"/>
                </a:lnTo>
                <a:lnTo>
                  <a:pt x="58" y="529"/>
                </a:lnTo>
                <a:lnTo>
                  <a:pt x="63" y="543"/>
                </a:lnTo>
                <a:lnTo>
                  <a:pt x="68" y="556"/>
                </a:lnTo>
                <a:lnTo>
                  <a:pt x="74" y="570"/>
                </a:lnTo>
                <a:lnTo>
                  <a:pt x="80" y="583"/>
                </a:lnTo>
                <a:lnTo>
                  <a:pt x="86" y="596"/>
                </a:lnTo>
                <a:lnTo>
                  <a:pt x="92" y="609"/>
                </a:lnTo>
                <a:lnTo>
                  <a:pt x="99" y="621"/>
                </a:lnTo>
                <a:lnTo>
                  <a:pt x="106" y="634"/>
                </a:lnTo>
                <a:lnTo>
                  <a:pt x="113" y="646"/>
                </a:lnTo>
                <a:lnTo>
                  <a:pt x="120" y="659"/>
                </a:lnTo>
                <a:lnTo>
                  <a:pt x="128" y="671"/>
                </a:lnTo>
                <a:lnTo>
                  <a:pt x="135" y="681"/>
                </a:lnTo>
                <a:lnTo>
                  <a:pt x="142" y="691"/>
                </a:lnTo>
                <a:lnTo>
                  <a:pt x="149" y="701"/>
                </a:lnTo>
                <a:lnTo>
                  <a:pt x="157" y="712"/>
                </a:lnTo>
                <a:lnTo>
                  <a:pt x="164" y="721"/>
                </a:lnTo>
                <a:lnTo>
                  <a:pt x="173" y="730"/>
                </a:lnTo>
                <a:lnTo>
                  <a:pt x="181" y="740"/>
                </a:lnTo>
                <a:lnTo>
                  <a:pt x="189" y="749"/>
                </a:lnTo>
                <a:lnTo>
                  <a:pt x="198" y="758"/>
                </a:lnTo>
                <a:lnTo>
                  <a:pt x="206" y="767"/>
                </a:lnTo>
                <a:lnTo>
                  <a:pt x="215" y="776"/>
                </a:lnTo>
                <a:lnTo>
                  <a:pt x="225" y="784"/>
                </a:lnTo>
                <a:lnTo>
                  <a:pt x="233" y="793"/>
                </a:lnTo>
                <a:lnTo>
                  <a:pt x="243" y="801"/>
                </a:lnTo>
                <a:lnTo>
                  <a:pt x="252" y="809"/>
                </a:lnTo>
                <a:lnTo>
                  <a:pt x="262" y="818"/>
                </a:lnTo>
                <a:lnTo>
                  <a:pt x="271" y="826"/>
                </a:lnTo>
                <a:lnTo>
                  <a:pt x="281" y="834"/>
                </a:lnTo>
                <a:lnTo>
                  <a:pt x="290" y="841"/>
                </a:lnTo>
                <a:lnTo>
                  <a:pt x="300" y="849"/>
                </a:lnTo>
                <a:lnTo>
                  <a:pt x="305" y="853"/>
                </a:lnTo>
                <a:lnTo>
                  <a:pt x="309" y="856"/>
                </a:lnTo>
                <a:lnTo>
                  <a:pt x="314" y="858"/>
                </a:lnTo>
                <a:lnTo>
                  <a:pt x="319" y="861"/>
                </a:lnTo>
                <a:lnTo>
                  <a:pt x="324" y="864"/>
                </a:lnTo>
                <a:lnTo>
                  <a:pt x="329" y="866"/>
                </a:lnTo>
                <a:lnTo>
                  <a:pt x="334" y="868"/>
                </a:lnTo>
                <a:lnTo>
                  <a:pt x="339" y="870"/>
                </a:lnTo>
                <a:lnTo>
                  <a:pt x="344" y="872"/>
                </a:lnTo>
                <a:lnTo>
                  <a:pt x="350" y="874"/>
                </a:lnTo>
                <a:lnTo>
                  <a:pt x="355" y="875"/>
                </a:lnTo>
                <a:lnTo>
                  <a:pt x="361" y="877"/>
                </a:lnTo>
                <a:lnTo>
                  <a:pt x="366" y="879"/>
                </a:lnTo>
                <a:lnTo>
                  <a:pt x="371" y="880"/>
                </a:lnTo>
                <a:lnTo>
                  <a:pt x="377" y="882"/>
                </a:lnTo>
                <a:lnTo>
                  <a:pt x="382" y="883"/>
                </a:lnTo>
                <a:lnTo>
                  <a:pt x="388" y="885"/>
                </a:lnTo>
                <a:lnTo>
                  <a:pt x="393" y="886"/>
                </a:lnTo>
                <a:lnTo>
                  <a:pt x="398" y="888"/>
                </a:lnTo>
                <a:lnTo>
                  <a:pt x="404" y="890"/>
                </a:lnTo>
              </a:path>
            </a:pathLst>
          </a:custGeom>
          <a:noFill/>
          <a:ln w="253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Freeform 9"/>
          <p:cNvSpPr>
            <a:spLocks/>
          </p:cNvSpPr>
          <p:nvPr/>
        </p:nvSpPr>
        <p:spPr bwMode="auto">
          <a:xfrm>
            <a:off x="3724275" y="2946400"/>
            <a:ext cx="493713" cy="482600"/>
          </a:xfrm>
          <a:custGeom>
            <a:avLst/>
            <a:gdLst>
              <a:gd name="T0" fmla="*/ 169 w 311"/>
              <a:gd name="T1" fmla="*/ 299 h 304"/>
              <a:gd name="T2" fmla="*/ 191 w 311"/>
              <a:gd name="T3" fmla="*/ 303 h 304"/>
              <a:gd name="T4" fmla="*/ 214 w 311"/>
              <a:gd name="T5" fmla="*/ 302 h 304"/>
              <a:gd name="T6" fmla="*/ 236 w 311"/>
              <a:gd name="T7" fmla="*/ 298 h 304"/>
              <a:gd name="T8" fmla="*/ 258 w 311"/>
              <a:gd name="T9" fmla="*/ 291 h 304"/>
              <a:gd name="T10" fmla="*/ 277 w 311"/>
              <a:gd name="T11" fmla="*/ 280 h 304"/>
              <a:gd name="T12" fmla="*/ 294 w 311"/>
              <a:gd name="T13" fmla="*/ 266 h 304"/>
              <a:gd name="T14" fmla="*/ 304 w 311"/>
              <a:gd name="T15" fmla="*/ 251 h 304"/>
              <a:gd name="T16" fmla="*/ 309 w 311"/>
              <a:gd name="T17" fmla="*/ 235 h 304"/>
              <a:gd name="T18" fmla="*/ 310 w 311"/>
              <a:gd name="T19" fmla="*/ 216 h 304"/>
              <a:gd name="T20" fmla="*/ 309 w 311"/>
              <a:gd name="T21" fmla="*/ 197 h 304"/>
              <a:gd name="T22" fmla="*/ 306 w 311"/>
              <a:gd name="T23" fmla="*/ 177 h 304"/>
              <a:gd name="T24" fmla="*/ 302 w 311"/>
              <a:gd name="T25" fmla="*/ 157 h 304"/>
              <a:gd name="T26" fmla="*/ 298 w 311"/>
              <a:gd name="T27" fmla="*/ 139 h 304"/>
              <a:gd name="T28" fmla="*/ 294 w 311"/>
              <a:gd name="T29" fmla="*/ 120 h 304"/>
              <a:gd name="T30" fmla="*/ 289 w 311"/>
              <a:gd name="T31" fmla="*/ 101 h 304"/>
              <a:gd name="T32" fmla="*/ 282 w 311"/>
              <a:gd name="T33" fmla="*/ 83 h 304"/>
              <a:gd name="T34" fmla="*/ 274 w 311"/>
              <a:gd name="T35" fmla="*/ 66 h 304"/>
              <a:gd name="T36" fmla="*/ 264 w 311"/>
              <a:gd name="T37" fmla="*/ 49 h 304"/>
              <a:gd name="T38" fmla="*/ 253 w 311"/>
              <a:gd name="T39" fmla="*/ 35 h 304"/>
              <a:gd name="T40" fmla="*/ 240 w 311"/>
              <a:gd name="T41" fmla="*/ 24 h 304"/>
              <a:gd name="T42" fmla="*/ 227 w 311"/>
              <a:gd name="T43" fmla="*/ 17 h 304"/>
              <a:gd name="T44" fmla="*/ 212 w 311"/>
              <a:gd name="T45" fmla="*/ 13 h 304"/>
              <a:gd name="T46" fmla="*/ 197 w 311"/>
              <a:gd name="T47" fmla="*/ 10 h 304"/>
              <a:gd name="T48" fmla="*/ 181 w 311"/>
              <a:gd name="T49" fmla="*/ 9 h 304"/>
              <a:gd name="T50" fmla="*/ 165 w 311"/>
              <a:gd name="T51" fmla="*/ 8 h 304"/>
              <a:gd name="T52" fmla="*/ 150 w 311"/>
              <a:gd name="T53" fmla="*/ 7 h 304"/>
              <a:gd name="T54" fmla="*/ 133 w 311"/>
              <a:gd name="T55" fmla="*/ 5 h 304"/>
              <a:gd name="T56" fmla="*/ 114 w 311"/>
              <a:gd name="T57" fmla="*/ 3 h 304"/>
              <a:gd name="T58" fmla="*/ 96 w 311"/>
              <a:gd name="T59" fmla="*/ 1 h 304"/>
              <a:gd name="T60" fmla="*/ 78 w 311"/>
              <a:gd name="T61" fmla="*/ 1 h 304"/>
              <a:gd name="T62" fmla="*/ 61 w 311"/>
              <a:gd name="T63" fmla="*/ 2 h 304"/>
              <a:gd name="T64" fmla="*/ 45 w 311"/>
              <a:gd name="T65" fmla="*/ 7 h 304"/>
              <a:gd name="T66" fmla="*/ 31 w 311"/>
              <a:gd name="T67" fmla="*/ 16 h 304"/>
              <a:gd name="T68" fmla="*/ 21 w 311"/>
              <a:gd name="T69" fmla="*/ 27 h 304"/>
              <a:gd name="T70" fmla="*/ 12 w 311"/>
              <a:gd name="T71" fmla="*/ 41 h 304"/>
              <a:gd name="T72" fmla="*/ 7 w 311"/>
              <a:gd name="T73" fmla="*/ 56 h 304"/>
              <a:gd name="T74" fmla="*/ 3 w 311"/>
              <a:gd name="T75" fmla="*/ 72 h 304"/>
              <a:gd name="T76" fmla="*/ 1 w 311"/>
              <a:gd name="T77" fmla="*/ 89 h 304"/>
              <a:gd name="T78" fmla="*/ 0 w 311"/>
              <a:gd name="T79" fmla="*/ 106 h 304"/>
              <a:gd name="T80" fmla="*/ 2 w 311"/>
              <a:gd name="T81" fmla="*/ 125 h 304"/>
              <a:gd name="T82" fmla="*/ 5 w 311"/>
              <a:gd name="T83" fmla="*/ 145 h 304"/>
              <a:gd name="T84" fmla="*/ 10 w 311"/>
              <a:gd name="T85" fmla="*/ 165 h 304"/>
              <a:gd name="T86" fmla="*/ 16 w 311"/>
              <a:gd name="T87" fmla="*/ 185 h 304"/>
              <a:gd name="T88" fmla="*/ 24 w 311"/>
              <a:gd name="T89" fmla="*/ 205 h 304"/>
              <a:gd name="T90" fmla="*/ 32 w 311"/>
              <a:gd name="T91" fmla="*/ 224 h 304"/>
              <a:gd name="T92" fmla="*/ 41 w 311"/>
              <a:gd name="T93" fmla="*/ 243 h 304"/>
              <a:gd name="T94" fmla="*/ 44 w 311"/>
              <a:gd name="T95" fmla="*/ 250 h 304"/>
              <a:gd name="T96" fmla="*/ 48 w 311"/>
              <a:gd name="T97" fmla="*/ 256 h 304"/>
              <a:gd name="T98" fmla="*/ 53 w 311"/>
              <a:gd name="T99" fmla="*/ 261 h 304"/>
              <a:gd name="T100" fmla="*/ 59 w 311"/>
              <a:gd name="T101" fmla="*/ 267 h 304"/>
              <a:gd name="T102" fmla="*/ 64 w 311"/>
              <a:gd name="T103" fmla="*/ 272 h 304"/>
              <a:gd name="T104" fmla="*/ 71 w 311"/>
              <a:gd name="T105" fmla="*/ 275 h 304"/>
              <a:gd name="T106" fmla="*/ 79 w 311"/>
              <a:gd name="T107" fmla="*/ 279 h 304"/>
              <a:gd name="T108" fmla="*/ 91 w 311"/>
              <a:gd name="T109" fmla="*/ 283 h 304"/>
              <a:gd name="T110" fmla="*/ 103 w 311"/>
              <a:gd name="T111" fmla="*/ 285 h 304"/>
              <a:gd name="T112" fmla="*/ 115 w 311"/>
              <a:gd name="T113" fmla="*/ 287 h 304"/>
              <a:gd name="T114" fmla="*/ 128 w 311"/>
              <a:gd name="T115" fmla="*/ 288 h 304"/>
              <a:gd name="T116" fmla="*/ 140 w 311"/>
              <a:gd name="T117" fmla="*/ 290 h 304"/>
              <a:gd name="T118" fmla="*/ 152 w 311"/>
              <a:gd name="T119" fmla="*/ 294 h 30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11"/>
              <a:gd name="T181" fmla="*/ 0 h 304"/>
              <a:gd name="T182" fmla="*/ 311 w 311"/>
              <a:gd name="T183" fmla="*/ 304 h 30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11" h="304">
                <a:moveTo>
                  <a:pt x="156" y="295"/>
                </a:moveTo>
                <a:lnTo>
                  <a:pt x="162" y="297"/>
                </a:lnTo>
                <a:lnTo>
                  <a:pt x="169" y="299"/>
                </a:lnTo>
                <a:lnTo>
                  <a:pt x="177" y="301"/>
                </a:lnTo>
                <a:lnTo>
                  <a:pt x="184" y="302"/>
                </a:lnTo>
                <a:lnTo>
                  <a:pt x="191" y="303"/>
                </a:lnTo>
                <a:lnTo>
                  <a:pt x="199" y="303"/>
                </a:lnTo>
                <a:lnTo>
                  <a:pt x="206" y="303"/>
                </a:lnTo>
                <a:lnTo>
                  <a:pt x="214" y="302"/>
                </a:lnTo>
                <a:lnTo>
                  <a:pt x="221" y="301"/>
                </a:lnTo>
                <a:lnTo>
                  <a:pt x="229" y="300"/>
                </a:lnTo>
                <a:lnTo>
                  <a:pt x="236" y="298"/>
                </a:lnTo>
                <a:lnTo>
                  <a:pt x="244" y="296"/>
                </a:lnTo>
                <a:lnTo>
                  <a:pt x="251" y="294"/>
                </a:lnTo>
                <a:lnTo>
                  <a:pt x="258" y="291"/>
                </a:lnTo>
                <a:lnTo>
                  <a:pt x="264" y="287"/>
                </a:lnTo>
                <a:lnTo>
                  <a:pt x="271" y="284"/>
                </a:lnTo>
                <a:lnTo>
                  <a:pt x="277" y="280"/>
                </a:lnTo>
                <a:lnTo>
                  <a:pt x="283" y="276"/>
                </a:lnTo>
                <a:lnTo>
                  <a:pt x="289" y="271"/>
                </a:lnTo>
                <a:lnTo>
                  <a:pt x="294" y="266"/>
                </a:lnTo>
                <a:lnTo>
                  <a:pt x="298" y="261"/>
                </a:lnTo>
                <a:lnTo>
                  <a:pt x="301" y="257"/>
                </a:lnTo>
                <a:lnTo>
                  <a:pt x="304" y="251"/>
                </a:lnTo>
                <a:lnTo>
                  <a:pt x="306" y="246"/>
                </a:lnTo>
                <a:lnTo>
                  <a:pt x="308" y="241"/>
                </a:lnTo>
                <a:lnTo>
                  <a:pt x="309" y="235"/>
                </a:lnTo>
                <a:lnTo>
                  <a:pt x="310" y="229"/>
                </a:lnTo>
                <a:lnTo>
                  <a:pt x="310" y="223"/>
                </a:lnTo>
                <a:lnTo>
                  <a:pt x="310" y="216"/>
                </a:lnTo>
                <a:lnTo>
                  <a:pt x="310" y="210"/>
                </a:lnTo>
                <a:lnTo>
                  <a:pt x="310" y="203"/>
                </a:lnTo>
                <a:lnTo>
                  <a:pt x="309" y="197"/>
                </a:lnTo>
                <a:lnTo>
                  <a:pt x="308" y="190"/>
                </a:lnTo>
                <a:lnTo>
                  <a:pt x="307" y="183"/>
                </a:lnTo>
                <a:lnTo>
                  <a:pt x="306" y="177"/>
                </a:lnTo>
                <a:lnTo>
                  <a:pt x="305" y="170"/>
                </a:lnTo>
                <a:lnTo>
                  <a:pt x="303" y="164"/>
                </a:lnTo>
                <a:lnTo>
                  <a:pt x="302" y="157"/>
                </a:lnTo>
                <a:lnTo>
                  <a:pt x="301" y="151"/>
                </a:lnTo>
                <a:lnTo>
                  <a:pt x="300" y="145"/>
                </a:lnTo>
                <a:lnTo>
                  <a:pt x="298" y="139"/>
                </a:lnTo>
                <a:lnTo>
                  <a:pt x="297" y="133"/>
                </a:lnTo>
                <a:lnTo>
                  <a:pt x="296" y="126"/>
                </a:lnTo>
                <a:lnTo>
                  <a:pt x="294" y="120"/>
                </a:lnTo>
                <a:lnTo>
                  <a:pt x="293" y="114"/>
                </a:lnTo>
                <a:lnTo>
                  <a:pt x="291" y="108"/>
                </a:lnTo>
                <a:lnTo>
                  <a:pt x="289" y="101"/>
                </a:lnTo>
                <a:lnTo>
                  <a:pt x="287" y="95"/>
                </a:lnTo>
                <a:lnTo>
                  <a:pt x="285" y="89"/>
                </a:lnTo>
                <a:lnTo>
                  <a:pt x="282" y="83"/>
                </a:lnTo>
                <a:lnTo>
                  <a:pt x="280" y="77"/>
                </a:lnTo>
                <a:lnTo>
                  <a:pt x="277" y="71"/>
                </a:lnTo>
                <a:lnTo>
                  <a:pt x="274" y="66"/>
                </a:lnTo>
                <a:lnTo>
                  <a:pt x="271" y="60"/>
                </a:lnTo>
                <a:lnTo>
                  <a:pt x="268" y="54"/>
                </a:lnTo>
                <a:lnTo>
                  <a:pt x="264" y="49"/>
                </a:lnTo>
                <a:lnTo>
                  <a:pt x="261" y="44"/>
                </a:lnTo>
                <a:lnTo>
                  <a:pt x="257" y="39"/>
                </a:lnTo>
                <a:lnTo>
                  <a:pt x="253" y="35"/>
                </a:lnTo>
                <a:lnTo>
                  <a:pt x="248" y="30"/>
                </a:lnTo>
                <a:lnTo>
                  <a:pt x="244" y="27"/>
                </a:lnTo>
                <a:lnTo>
                  <a:pt x="240" y="24"/>
                </a:lnTo>
                <a:lnTo>
                  <a:pt x="236" y="22"/>
                </a:lnTo>
                <a:lnTo>
                  <a:pt x="231" y="19"/>
                </a:lnTo>
                <a:lnTo>
                  <a:pt x="227" y="17"/>
                </a:lnTo>
                <a:lnTo>
                  <a:pt x="222" y="16"/>
                </a:lnTo>
                <a:lnTo>
                  <a:pt x="217" y="14"/>
                </a:lnTo>
                <a:lnTo>
                  <a:pt x="212" y="13"/>
                </a:lnTo>
                <a:lnTo>
                  <a:pt x="207" y="12"/>
                </a:lnTo>
                <a:lnTo>
                  <a:pt x="202" y="11"/>
                </a:lnTo>
                <a:lnTo>
                  <a:pt x="197" y="10"/>
                </a:lnTo>
                <a:lnTo>
                  <a:pt x="192" y="10"/>
                </a:lnTo>
                <a:lnTo>
                  <a:pt x="187" y="10"/>
                </a:lnTo>
                <a:lnTo>
                  <a:pt x="181" y="9"/>
                </a:lnTo>
                <a:lnTo>
                  <a:pt x="176" y="9"/>
                </a:lnTo>
                <a:lnTo>
                  <a:pt x="171" y="8"/>
                </a:lnTo>
                <a:lnTo>
                  <a:pt x="165" y="8"/>
                </a:lnTo>
                <a:lnTo>
                  <a:pt x="160" y="8"/>
                </a:lnTo>
                <a:lnTo>
                  <a:pt x="155" y="8"/>
                </a:lnTo>
                <a:lnTo>
                  <a:pt x="150" y="7"/>
                </a:lnTo>
                <a:lnTo>
                  <a:pt x="144" y="7"/>
                </a:lnTo>
                <a:lnTo>
                  <a:pt x="138" y="6"/>
                </a:lnTo>
                <a:lnTo>
                  <a:pt x="133" y="5"/>
                </a:lnTo>
                <a:lnTo>
                  <a:pt x="126" y="5"/>
                </a:lnTo>
                <a:lnTo>
                  <a:pt x="120" y="4"/>
                </a:lnTo>
                <a:lnTo>
                  <a:pt x="114" y="3"/>
                </a:lnTo>
                <a:lnTo>
                  <a:pt x="108" y="2"/>
                </a:lnTo>
                <a:lnTo>
                  <a:pt x="102" y="2"/>
                </a:lnTo>
                <a:lnTo>
                  <a:pt x="96" y="1"/>
                </a:lnTo>
                <a:lnTo>
                  <a:pt x="90" y="1"/>
                </a:lnTo>
                <a:lnTo>
                  <a:pt x="84" y="0"/>
                </a:lnTo>
                <a:lnTo>
                  <a:pt x="78" y="1"/>
                </a:lnTo>
                <a:lnTo>
                  <a:pt x="73" y="1"/>
                </a:lnTo>
                <a:lnTo>
                  <a:pt x="67" y="2"/>
                </a:lnTo>
                <a:lnTo>
                  <a:pt x="61" y="2"/>
                </a:lnTo>
                <a:lnTo>
                  <a:pt x="56" y="3"/>
                </a:lnTo>
                <a:lnTo>
                  <a:pt x="50" y="5"/>
                </a:lnTo>
                <a:lnTo>
                  <a:pt x="45" y="7"/>
                </a:lnTo>
                <a:lnTo>
                  <a:pt x="40" y="10"/>
                </a:lnTo>
                <a:lnTo>
                  <a:pt x="35" y="13"/>
                </a:lnTo>
                <a:lnTo>
                  <a:pt x="31" y="16"/>
                </a:lnTo>
                <a:lnTo>
                  <a:pt x="27" y="20"/>
                </a:lnTo>
                <a:lnTo>
                  <a:pt x="24" y="23"/>
                </a:lnTo>
                <a:lnTo>
                  <a:pt x="21" y="27"/>
                </a:lnTo>
                <a:lnTo>
                  <a:pt x="17" y="32"/>
                </a:lnTo>
                <a:lnTo>
                  <a:pt x="15" y="36"/>
                </a:lnTo>
                <a:lnTo>
                  <a:pt x="12" y="41"/>
                </a:lnTo>
                <a:lnTo>
                  <a:pt x="10" y="46"/>
                </a:lnTo>
                <a:lnTo>
                  <a:pt x="9" y="51"/>
                </a:lnTo>
                <a:lnTo>
                  <a:pt x="7" y="56"/>
                </a:lnTo>
                <a:lnTo>
                  <a:pt x="5" y="62"/>
                </a:lnTo>
                <a:lnTo>
                  <a:pt x="4" y="67"/>
                </a:lnTo>
                <a:lnTo>
                  <a:pt x="3" y="72"/>
                </a:lnTo>
                <a:lnTo>
                  <a:pt x="2" y="78"/>
                </a:lnTo>
                <a:lnTo>
                  <a:pt x="2" y="84"/>
                </a:lnTo>
                <a:lnTo>
                  <a:pt x="1" y="89"/>
                </a:lnTo>
                <a:lnTo>
                  <a:pt x="1" y="95"/>
                </a:lnTo>
                <a:lnTo>
                  <a:pt x="0" y="100"/>
                </a:lnTo>
                <a:lnTo>
                  <a:pt x="0" y="106"/>
                </a:lnTo>
                <a:lnTo>
                  <a:pt x="0" y="111"/>
                </a:lnTo>
                <a:lnTo>
                  <a:pt x="1" y="118"/>
                </a:lnTo>
                <a:lnTo>
                  <a:pt x="2" y="125"/>
                </a:lnTo>
                <a:lnTo>
                  <a:pt x="2" y="132"/>
                </a:lnTo>
                <a:lnTo>
                  <a:pt x="4" y="138"/>
                </a:lnTo>
                <a:lnTo>
                  <a:pt x="5" y="145"/>
                </a:lnTo>
                <a:lnTo>
                  <a:pt x="6" y="152"/>
                </a:lnTo>
                <a:lnTo>
                  <a:pt x="8" y="159"/>
                </a:lnTo>
                <a:lnTo>
                  <a:pt x="10" y="165"/>
                </a:lnTo>
                <a:lnTo>
                  <a:pt x="12" y="172"/>
                </a:lnTo>
                <a:lnTo>
                  <a:pt x="14" y="179"/>
                </a:lnTo>
                <a:lnTo>
                  <a:pt x="16" y="185"/>
                </a:lnTo>
                <a:lnTo>
                  <a:pt x="19" y="192"/>
                </a:lnTo>
                <a:lnTo>
                  <a:pt x="21" y="198"/>
                </a:lnTo>
                <a:lnTo>
                  <a:pt x="24" y="205"/>
                </a:lnTo>
                <a:lnTo>
                  <a:pt x="27" y="211"/>
                </a:lnTo>
                <a:lnTo>
                  <a:pt x="29" y="218"/>
                </a:lnTo>
                <a:lnTo>
                  <a:pt x="32" y="224"/>
                </a:lnTo>
                <a:lnTo>
                  <a:pt x="35" y="230"/>
                </a:lnTo>
                <a:lnTo>
                  <a:pt x="38" y="237"/>
                </a:lnTo>
                <a:lnTo>
                  <a:pt x="41" y="243"/>
                </a:lnTo>
                <a:lnTo>
                  <a:pt x="42" y="245"/>
                </a:lnTo>
                <a:lnTo>
                  <a:pt x="43" y="248"/>
                </a:lnTo>
                <a:lnTo>
                  <a:pt x="44" y="250"/>
                </a:lnTo>
                <a:lnTo>
                  <a:pt x="46" y="252"/>
                </a:lnTo>
                <a:lnTo>
                  <a:pt x="47" y="254"/>
                </a:lnTo>
                <a:lnTo>
                  <a:pt x="48" y="256"/>
                </a:lnTo>
                <a:lnTo>
                  <a:pt x="50" y="258"/>
                </a:lnTo>
                <a:lnTo>
                  <a:pt x="52" y="260"/>
                </a:lnTo>
                <a:lnTo>
                  <a:pt x="53" y="261"/>
                </a:lnTo>
                <a:lnTo>
                  <a:pt x="55" y="263"/>
                </a:lnTo>
                <a:lnTo>
                  <a:pt x="57" y="265"/>
                </a:lnTo>
                <a:lnTo>
                  <a:pt x="59" y="267"/>
                </a:lnTo>
                <a:lnTo>
                  <a:pt x="61" y="268"/>
                </a:lnTo>
                <a:lnTo>
                  <a:pt x="63" y="270"/>
                </a:lnTo>
                <a:lnTo>
                  <a:pt x="64" y="272"/>
                </a:lnTo>
                <a:lnTo>
                  <a:pt x="67" y="273"/>
                </a:lnTo>
                <a:lnTo>
                  <a:pt x="69" y="274"/>
                </a:lnTo>
                <a:lnTo>
                  <a:pt x="71" y="275"/>
                </a:lnTo>
                <a:lnTo>
                  <a:pt x="73" y="277"/>
                </a:lnTo>
                <a:lnTo>
                  <a:pt x="75" y="278"/>
                </a:lnTo>
                <a:lnTo>
                  <a:pt x="79" y="279"/>
                </a:lnTo>
                <a:lnTo>
                  <a:pt x="83" y="281"/>
                </a:lnTo>
                <a:lnTo>
                  <a:pt x="87" y="282"/>
                </a:lnTo>
                <a:lnTo>
                  <a:pt x="91" y="283"/>
                </a:lnTo>
                <a:lnTo>
                  <a:pt x="95" y="283"/>
                </a:lnTo>
                <a:lnTo>
                  <a:pt x="99" y="284"/>
                </a:lnTo>
                <a:lnTo>
                  <a:pt x="103" y="285"/>
                </a:lnTo>
                <a:lnTo>
                  <a:pt x="107" y="285"/>
                </a:lnTo>
                <a:lnTo>
                  <a:pt x="111" y="286"/>
                </a:lnTo>
                <a:lnTo>
                  <a:pt x="115" y="287"/>
                </a:lnTo>
                <a:lnTo>
                  <a:pt x="120" y="287"/>
                </a:lnTo>
                <a:lnTo>
                  <a:pt x="124" y="288"/>
                </a:lnTo>
                <a:lnTo>
                  <a:pt x="128" y="288"/>
                </a:lnTo>
                <a:lnTo>
                  <a:pt x="132" y="288"/>
                </a:lnTo>
                <a:lnTo>
                  <a:pt x="136" y="289"/>
                </a:lnTo>
                <a:lnTo>
                  <a:pt x="140" y="290"/>
                </a:lnTo>
                <a:lnTo>
                  <a:pt x="144" y="291"/>
                </a:lnTo>
                <a:lnTo>
                  <a:pt x="148" y="292"/>
                </a:lnTo>
                <a:lnTo>
                  <a:pt x="152" y="294"/>
                </a:lnTo>
                <a:lnTo>
                  <a:pt x="156" y="295"/>
                </a:lnTo>
              </a:path>
            </a:pathLst>
          </a:custGeom>
          <a:noFill/>
          <a:ln w="253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Freeform 10"/>
          <p:cNvSpPr>
            <a:spLocks/>
          </p:cNvSpPr>
          <p:nvPr/>
        </p:nvSpPr>
        <p:spPr bwMode="auto">
          <a:xfrm>
            <a:off x="2438400" y="5157788"/>
            <a:ext cx="773113" cy="314325"/>
          </a:xfrm>
          <a:custGeom>
            <a:avLst/>
            <a:gdLst>
              <a:gd name="T0" fmla="*/ 6 w 487"/>
              <a:gd name="T1" fmla="*/ 27 h 198"/>
              <a:gd name="T2" fmla="*/ 18 w 487"/>
              <a:gd name="T3" fmla="*/ 33 h 198"/>
              <a:gd name="T4" fmla="*/ 30 w 487"/>
              <a:gd name="T5" fmla="*/ 38 h 198"/>
              <a:gd name="T6" fmla="*/ 42 w 487"/>
              <a:gd name="T7" fmla="*/ 43 h 198"/>
              <a:gd name="T8" fmla="*/ 55 w 487"/>
              <a:gd name="T9" fmla="*/ 48 h 198"/>
              <a:gd name="T10" fmla="*/ 68 w 487"/>
              <a:gd name="T11" fmla="*/ 52 h 198"/>
              <a:gd name="T12" fmla="*/ 81 w 487"/>
              <a:gd name="T13" fmla="*/ 55 h 198"/>
              <a:gd name="T14" fmla="*/ 94 w 487"/>
              <a:gd name="T15" fmla="*/ 58 h 198"/>
              <a:gd name="T16" fmla="*/ 107 w 487"/>
              <a:gd name="T17" fmla="*/ 61 h 198"/>
              <a:gd name="T18" fmla="*/ 120 w 487"/>
              <a:gd name="T19" fmla="*/ 63 h 198"/>
              <a:gd name="T20" fmla="*/ 135 w 487"/>
              <a:gd name="T21" fmla="*/ 66 h 198"/>
              <a:gd name="T22" fmla="*/ 153 w 487"/>
              <a:gd name="T23" fmla="*/ 68 h 198"/>
              <a:gd name="T24" fmla="*/ 171 w 487"/>
              <a:gd name="T25" fmla="*/ 70 h 198"/>
              <a:gd name="T26" fmla="*/ 189 w 487"/>
              <a:gd name="T27" fmla="*/ 71 h 198"/>
              <a:gd name="T28" fmla="*/ 207 w 487"/>
              <a:gd name="T29" fmla="*/ 72 h 198"/>
              <a:gd name="T30" fmla="*/ 225 w 487"/>
              <a:gd name="T31" fmla="*/ 72 h 198"/>
              <a:gd name="T32" fmla="*/ 243 w 487"/>
              <a:gd name="T33" fmla="*/ 72 h 198"/>
              <a:gd name="T34" fmla="*/ 261 w 487"/>
              <a:gd name="T35" fmla="*/ 71 h 198"/>
              <a:gd name="T36" fmla="*/ 278 w 487"/>
              <a:gd name="T37" fmla="*/ 69 h 198"/>
              <a:gd name="T38" fmla="*/ 296 w 487"/>
              <a:gd name="T39" fmla="*/ 66 h 198"/>
              <a:gd name="T40" fmla="*/ 311 w 487"/>
              <a:gd name="T41" fmla="*/ 63 h 198"/>
              <a:gd name="T42" fmla="*/ 324 w 487"/>
              <a:gd name="T43" fmla="*/ 58 h 198"/>
              <a:gd name="T44" fmla="*/ 336 w 487"/>
              <a:gd name="T45" fmla="*/ 52 h 198"/>
              <a:gd name="T46" fmla="*/ 348 w 487"/>
              <a:gd name="T47" fmla="*/ 45 h 198"/>
              <a:gd name="T48" fmla="*/ 360 w 487"/>
              <a:gd name="T49" fmla="*/ 38 h 198"/>
              <a:gd name="T50" fmla="*/ 371 w 487"/>
              <a:gd name="T51" fmla="*/ 29 h 198"/>
              <a:gd name="T52" fmla="*/ 382 w 487"/>
              <a:gd name="T53" fmla="*/ 22 h 198"/>
              <a:gd name="T54" fmla="*/ 394 w 487"/>
              <a:gd name="T55" fmla="*/ 14 h 198"/>
              <a:gd name="T56" fmla="*/ 406 w 487"/>
              <a:gd name="T57" fmla="*/ 8 h 198"/>
              <a:gd name="T58" fmla="*/ 419 w 487"/>
              <a:gd name="T59" fmla="*/ 3 h 198"/>
              <a:gd name="T60" fmla="*/ 428 w 487"/>
              <a:gd name="T61" fmla="*/ 1 h 198"/>
              <a:gd name="T62" fmla="*/ 434 w 487"/>
              <a:gd name="T63" fmla="*/ 0 h 198"/>
              <a:gd name="T64" fmla="*/ 439 w 487"/>
              <a:gd name="T65" fmla="*/ 0 h 198"/>
              <a:gd name="T66" fmla="*/ 446 w 487"/>
              <a:gd name="T67" fmla="*/ 0 h 198"/>
              <a:gd name="T68" fmla="*/ 451 w 487"/>
              <a:gd name="T69" fmla="*/ 1 h 198"/>
              <a:gd name="T70" fmla="*/ 457 w 487"/>
              <a:gd name="T71" fmla="*/ 3 h 198"/>
              <a:gd name="T72" fmla="*/ 462 w 487"/>
              <a:gd name="T73" fmla="*/ 6 h 198"/>
              <a:gd name="T74" fmla="*/ 467 w 487"/>
              <a:gd name="T75" fmla="*/ 8 h 198"/>
              <a:gd name="T76" fmla="*/ 472 w 487"/>
              <a:gd name="T77" fmla="*/ 12 h 198"/>
              <a:gd name="T78" fmla="*/ 476 w 487"/>
              <a:gd name="T79" fmla="*/ 16 h 198"/>
              <a:gd name="T80" fmla="*/ 479 w 487"/>
              <a:gd name="T81" fmla="*/ 21 h 198"/>
              <a:gd name="T82" fmla="*/ 482 w 487"/>
              <a:gd name="T83" fmla="*/ 28 h 198"/>
              <a:gd name="T84" fmla="*/ 484 w 487"/>
              <a:gd name="T85" fmla="*/ 34 h 198"/>
              <a:gd name="T86" fmla="*/ 485 w 487"/>
              <a:gd name="T87" fmla="*/ 42 h 198"/>
              <a:gd name="T88" fmla="*/ 486 w 487"/>
              <a:gd name="T89" fmla="*/ 49 h 198"/>
              <a:gd name="T90" fmla="*/ 486 w 487"/>
              <a:gd name="T91" fmla="*/ 56 h 198"/>
              <a:gd name="T92" fmla="*/ 485 w 487"/>
              <a:gd name="T93" fmla="*/ 64 h 198"/>
              <a:gd name="T94" fmla="*/ 483 w 487"/>
              <a:gd name="T95" fmla="*/ 71 h 198"/>
              <a:gd name="T96" fmla="*/ 481 w 487"/>
              <a:gd name="T97" fmla="*/ 78 h 198"/>
              <a:gd name="T98" fmla="*/ 479 w 487"/>
              <a:gd name="T99" fmla="*/ 84 h 198"/>
              <a:gd name="T100" fmla="*/ 474 w 487"/>
              <a:gd name="T101" fmla="*/ 94 h 198"/>
              <a:gd name="T102" fmla="*/ 466 w 487"/>
              <a:gd name="T103" fmla="*/ 106 h 198"/>
              <a:gd name="T104" fmla="*/ 457 w 487"/>
              <a:gd name="T105" fmla="*/ 119 h 198"/>
              <a:gd name="T106" fmla="*/ 449 w 487"/>
              <a:gd name="T107" fmla="*/ 131 h 198"/>
              <a:gd name="T108" fmla="*/ 439 w 487"/>
              <a:gd name="T109" fmla="*/ 142 h 198"/>
              <a:gd name="T110" fmla="*/ 429 w 487"/>
              <a:gd name="T111" fmla="*/ 153 h 198"/>
              <a:gd name="T112" fmla="*/ 419 w 487"/>
              <a:gd name="T113" fmla="*/ 164 h 198"/>
              <a:gd name="T114" fmla="*/ 408 w 487"/>
              <a:gd name="T115" fmla="*/ 174 h 198"/>
              <a:gd name="T116" fmla="*/ 397 w 487"/>
              <a:gd name="T117" fmla="*/ 183 h 198"/>
              <a:gd name="T118" fmla="*/ 385 w 487"/>
              <a:gd name="T119" fmla="*/ 193 h 19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87"/>
              <a:gd name="T181" fmla="*/ 0 h 198"/>
              <a:gd name="T182" fmla="*/ 487 w 487"/>
              <a:gd name="T183" fmla="*/ 198 h 19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87" h="198">
                <a:moveTo>
                  <a:pt x="0" y="24"/>
                </a:moveTo>
                <a:lnTo>
                  <a:pt x="6" y="27"/>
                </a:lnTo>
                <a:lnTo>
                  <a:pt x="12" y="30"/>
                </a:lnTo>
                <a:lnTo>
                  <a:pt x="18" y="33"/>
                </a:lnTo>
                <a:lnTo>
                  <a:pt x="24" y="36"/>
                </a:lnTo>
                <a:lnTo>
                  <a:pt x="30" y="38"/>
                </a:lnTo>
                <a:lnTo>
                  <a:pt x="36" y="41"/>
                </a:lnTo>
                <a:lnTo>
                  <a:pt x="42" y="43"/>
                </a:lnTo>
                <a:lnTo>
                  <a:pt x="49" y="46"/>
                </a:lnTo>
                <a:lnTo>
                  <a:pt x="55" y="48"/>
                </a:lnTo>
                <a:lnTo>
                  <a:pt x="61" y="50"/>
                </a:lnTo>
                <a:lnTo>
                  <a:pt x="68" y="52"/>
                </a:lnTo>
                <a:lnTo>
                  <a:pt x="74" y="54"/>
                </a:lnTo>
                <a:lnTo>
                  <a:pt x="81" y="55"/>
                </a:lnTo>
                <a:lnTo>
                  <a:pt x="87" y="57"/>
                </a:lnTo>
                <a:lnTo>
                  <a:pt x="94" y="58"/>
                </a:lnTo>
                <a:lnTo>
                  <a:pt x="100" y="60"/>
                </a:lnTo>
                <a:lnTo>
                  <a:pt x="107" y="61"/>
                </a:lnTo>
                <a:lnTo>
                  <a:pt x="113" y="62"/>
                </a:lnTo>
                <a:lnTo>
                  <a:pt x="120" y="63"/>
                </a:lnTo>
                <a:lnTo>
                  <a:pt x="126" y="65"/>
                </a:lnTo>
                <a:lnTo>
                  <a:pt x="135" y="66"/>
                </a:lnTo>
                <a:lnTo>
                  <a:pt x="144" y="67"/>
                </a:lnTo>
                <a:lnTo>
                  <a:pt x="153" y="68"/>
                </a:lnTo>
                <a:lnTo>
                  <a:pt x="162" y="68"/>
                </a:lnTo>
                <a:lnTo>
                  <a:pt x="171" y="70"/>
                </a:lnTo>
                <a:lnTo>
                  <a:pt x="180" y="70"/>
                </a:lnTo>
                <a:lnTo>
                  <a:pt x="189" y="71"/>
                </a:lnTo>
                <a:lnTo>
                  <a:pt x="198" y="71"/>
                </a:lnTo>
                <a:lnTo>
                  <a:pt x="207" y="72"/>
                </a:lnTo>
                <a:lnTo>
                  <a:pt x="216" y="72"/>
                </a:lnTo>
                <a:lnTo>
                  <a:pt x="225" y="72"/>
                </a:lnTo>
                <a:lnTo>
                  <a:pt x="234" y="72"/>
                </a:lnTo>
                <a:lnTo>
                  <a:pt x="243" y="72"/>
                </a:lnTo>
                <a:lnTo>
                  <a:pt x="252" y="71"/>
                </a:lnTo>
                <a:lnTo>
                  <a:pt x="261" y="71"/>
                </a:lnTo>
                <a:lnTo>
                  <a:pt x="269" y="70"/>
                </a:lnTo>
                <a:lnTo>
                  <a:pt x="278" y="69"/>
                </a:lnTo>
                <a:lnTo>
                  <a:pt x="287" y="68"/>
                </a:lnTo>
                <a:lnTo>
                  <a:pt x="296" y="66"/>
                </a:lnTo>
                <a:lnTo>
                  <a:pt x="304" y="65"/>
                </a:lnTo>
                <a:lnTo>
                  <a:pt x="311" y="63"/>
                </a:lnTo>
                <a:lnTo>
                  <a:pt x="318" y="61"/>
                </a:lnTo>
                <a:lnTo>
                  <a:pt x="324" y="58"/>
                </a:lnTo>
                <a:lnTo>
                  <a:pt x="330" y="55"/>
                </a:lnTo>
                <a:lnTo>
                  <a:pt x="336" y="52"/>
                </a:lnTo>
                <a:lnTo>
                  <a:pt x="342" y="49"/>
                </a:lnTo>
                <a:lnTo>
                  <a:pt x="348" y="45"/>
                </a:lnTo>
                <a:lnTo>
                  <a:pt x="354" y="41"/>
                </a:lnTo>
                <a:lnTo>
                  <a:pt x="360" y="38"/>
                </a:lnTo>
                <a:lnTo>
                  <a:pt x="365" y="34"/>
                </a:lnTo>
                <a:lnTo>
                  <a:pt x="371" y="29"/>
                </a:lnTo>
                <a:lnTo>
                  <a:pt x="377" y="26"/>
                </a:lnTo>
                <a:lnTo>
                  <a:pt x="382" y="22"/>
                </a:lnTo>
                <a:lnTo>
                  <a:pt x="388" y="18"/>
                </a:lnTo>
                <a:lnTo>
                  <a:pt x="394" y="14"/>
                </a:lnTo>
                <a:lnTo>
                  <a:pt x="400" y="11"/>
                </a:lnTo>
                <a:lnTo>
                  <a:pt x="406" y="8"/>
                </a:lnTo>
                <a:lnTo>
                  <a:pt x="412" y="6"/>
                </a:lnTo>
                <a:lnTo>
                  <a:pt x="419" y="3"/>
                </a:lnTo>
                <a:lnTo>
                  <a:pt x="425" y="1"/>
                </a:lnTo>
                <a:lnTo>
                  <a:pt x="428" y="1"/>
                </a:lnTo>
                <a:lnTo>
                  <a:pt x="431" y="0"/>
                </a:lnTo>
                <a:lnTo>
                  <a:pt x="434" y="0"/>
                </a:lnTo>
                <a:lnTo>
                  <a:pt x="437" y="0"/>
                </a:lnTo>
                <a:lnTo>
                  <a:pt x="439" y="0"/>
                </a:lnTo>
                <a:lnTo>
                  <a:pt x="442" y="0"/>
                </a:lnTo>
                <a:lnTo>
                  <a:pt x="446" y="0"/>
                </a:lnTo>
                <a:lnTo>
                  <a:pt x="449" y="1"/>
                </a:lnTo>
                <a:lnTo>
                  <a:pt x="451" y="1"/>
                </a:lnTo>
                <a:lnTo>
                  <a:pt x="454" y="2"/>
                </a:lnTo>
                <a:lnTo>
                  <a:pt x="457" y="3"/>
                </a:lnTo>
                <a:lnTo>
                  <a:pt x="460" y="4"/>
                </a:lnTo>
                <a:lnTo>
                  <a:pt x="462" y="6"/>
                </a:lnTo>
                <a:lnTo>
                  <a:pt x="465" y="7"/>
                </a:lnTo>
                <a:lnTo>
                  <a:pt x="467" y="8"/>
                </a:lnTo>
                <a:lnTo>
                  <a:pt x="470" y="10"/>
                </a:lnTo>
                <a:lnTo>
                  <a:pt x="472" y="12"/>
                </a:lnTo>
                <a:lnTo>
                  <a:pt x="474" y="14"/>
                </a:lnTo>
                <a:lnTo>
                  <a:pt x="476" y="16"/>
                </a:lnTo>
                <a:lnTo>
                  <a:pt x="477" y="18"/>
                </a:lnTo>
                <a:lnTo>
                  <a:pt x="479" y="21"/>
                </a:lnTo>
                <a:lnTo>
                  <a:pt x="480" y="24"/>
                </a:lnTo>
                <a:lnTo>
                  <a:pt x="482" y="28"/>
                </a:lnTo>
                <a:lnTo>
                  <a:pt x="483" y="31"/>
                </a:lnTo>
                <a:lnTo>
                  <a:pt x="484" y="34"/>
                </a:lnTo>
                <a:lnTo>
                  <a:pt x="484" y="38"/>
                </a:lnTo>
                <a:lnTo>
                  <a:pt x="485" y="42"/>
                </a:lnTo>
                <a:lnTo>
                  <a:pt x="485" y="45"/>
                </a:lnTo>
                <a:lnTo>
                  <a:pt x="486" y="49"/>
                </a:lnTo>
                <a:lnTo>
                  <a:pt x="486" y="53"/>
                </a:lnTo>
                <a:lnTo>
                  <a:pt x="486" y="56"/>
                </a:lnTo>
                <a:lnTo>
                  <a:pt x="485" y="60"/>
                </a:lnTo>
                <a:lnTo>
                  <a:pt x="485" y="64"/>
                </a:lnTo>
                <a:lnTo>
                  <a:pt x="484" y="67"/>
                </a:lnTo>
                <a:lnTo>
                  <a:pt x="483" y="71"/>
                </a:lnTo>
                <a:lnTo>
                  <a:pt x="483" y="74"/>
                </a:lnTo>
                <a:lnTo>
                  <a:pt x="481" y="78"/>
                </a:lnTo>
                <a:lnTo>
                  <a:pt x="480" y="81"/>
                </a:lnTo>
                <a:lnTo>
                  <a:pt x="479" y="84"/>
                </a:lnTo>
                <a:lnTo>
                  <a:pt x="477" y="87"/>
                </a:lnTo>
                <a:lnTo>
                  <a:pt x="474" y="94"/>
                </a:lnTo>
                <a:lnTo>
                  <a:pt x="470" y="100"/>
                </a:lnTo>
                <a:lnTo>
                  <a:pt x="466" y="106"/>
                </a:lnTo>
                <a:lnTo>
                  <a:pt x="462" y="112"/>
                </a:lnTo>
                <a:lnTo>
                  <a:pt x="457" y="119"/>
                </a:lnTo>
                <a:lnTo>
                  <a:pt x="453" y="125"/>
                </a:lnTo>
                <a:lnTo>
                  <a:pt x="449" y="131"/>
                </a:lnTo>
                <a:lnTo>
                  <a:pt x="444" y="136"/>
                </a:lnTo>
                <a:lnTo>
                  <a:pt x="439" y="142"/>
                </a:lnTo>
                <a:lnTo>
                  <a:pt x="434" y="148"/>
                </a:lnTo>
                <a:lnTo>
                  <a:pt x="429" y="153"/>
                </a:lnTo>
                <a:lnTo>
                  <a:pt x="424" y="158"/>
                </a:lnTo>
                <a:lnTo>
                  <a:pt x="419" y="164"/>
                </a:lnTo>
                <a:lnTo>
                  <a:pt x="414" y="169"/>
                </a:lnTo>
                <a:lnTo>
                  <a:pt x="408" y="174"/>
                </a:lnTo>
                <a:lnTo>
                  <a:pt x="403" y="179"/>
                </a:lnTo>
                <a:lnTo>
                  <a:pt x="397" y="183"/>
                </a:lnTo>
                <a:lnTo>
                  <a:pt x="391" y="188"/>
                </a:lnTo>
                <a:lnTo>
                  <a:pt x="385" y="193"/>
                </a:lnTo>
                <a:lnTo>
                  <a:pt x="379" y="197"/>
                </a:lnTo>
              </a:path>
            </a:pathLst>
          </a:custGeom>
          <a:noFill/>
          <a:ln w="317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Freeform 11"/>
          <p:cNvSpPr>
            <a:spLocks/>
          </p:cNvSpPr>
          <p:nvPr/>
        </p:nvSpPr>
        <p:spPr bwMode="auto">
          <a:xfrm>
            <a:off x="2446338" y="4327525"/>
            <a:ext cx="2538412" cy="1154113"/>
          </a:xfrm>
          <a:custGeom>
            <a:avLst/>
            <a:gdLst>
              <a:gd name="T0" fmla="*/ 47 w 1599"/>
              <a:gd name="T1" fmla="*/ 272 h 727"/>
              <a:gd name="T2" fmla="*/ 106 w 1599"/>
              <a:gd name="T3" fmla="*/ 283 h 727"/>
              <a:gd name="T4" fmla="*/ 165 w 1599"/>
              <a:gd name="T5" fmla="*/ 281 h 727"/>
              <a:gd name="T6" fmla="*/ 215 w 1599"/>
              <a:gd name="T7" fmla="*/ 266 h 727"/>
              <a:gd name="T8" fmla="*/ 261 w 1599"/>
              <a:gd name="T9" fmla="*/ 240 h 727"/>
              <a:gd name="T10" fmla="*/ 307 w 1599"/>
              <a:gd name="T11" fmla="*/ 202 h 727"/>
              <a:gd name="T12" fmla="*/ 349 w 1599"/>
              <a:gd name="T13" fmla="*/ 149 h 727"/>
              <a:gd name="T14" fmla="*/ 390 w 1599"/>
              <a:gd name="T15" fmla="*/ 95 h 727"/>
              <a:gd name="T16" fmla="*/ 415 w 1599"/>
              <a:gd name="T17" fmla="*/ 64 h 727"/>
              <a:gd name="T18" fmla="*/ 437 w 1599"/>
              <a:gd name="T19" fmla="*/ 38 h 727"/>
              <a:gd name="T20" fmla="*/ 472 w 1599"/>
              <a:gd name="T21" fmla="*/ 20 h 727"/>
              <a:gd name="T22" fmla="*/ 540 w 1599"/>
              <a:gd name="T23" fmla="*/ 5 h 727"/>
              <a:gd name="T24" fmla="*/ 610 w 1599"/>
              <a:gd name="T25" fmla="*/ 1 h 727"/>
              <a:gd name="T26" fmla="*/ 693 w 1599"/>
              <a:gd name="T27" fmla="*/ 2 h 727"/>
              <a:gd name="T28" fmla="*/ 791 w 1599"/>
              <a:gd name="T29" fmla="*/ 11 h 727"/>
              <a:gd name="T30" fmla="*/ 887 w 1599"/>
              <a:gd name="T31" fmla="*/ 26 h 727"/>
              <a:gd name="T32" fmla="*/ 934 w 1599"/>
              <a:gd name="T33" fmla="*/ 36 h 727"/>
              <a:gd name="T34" fmla="*/ 969 w 1599"/>
              <a:gd name="T35" fmla="*/ 48 h 727"/>
              <a:gd name="T36" fmla="*/ 999 w 1599"/>
              <a:gd name="T37" fmla="*/ 67 h 727"/>
              <a:gd name="T38" fmla="*/ 1019 w 1599"/>
              <a:gd name="T39" fmla="*/ 91 h 727"/>
              <a:gd name="T40" fmla="*/ 1034 w 1599"/>
              <a:gd name="T41" fmla="*/ 119 h 727"/>
              <a:gd name="T42" fmla="*/ 1049 w 1599"/>
              <a:gd name="T43" fmla="*/ 147 h 727"/>
              <a:gd name="T44" fmla="*/ 1064 w 1599"/>
              <a:gd name="T45" fmla="*/ 178 h 727"/>
              <a:gd name="T46" fmla="*/ 1083 w 1599"/>
              <a:gd name="T47" fmla="*/ 204 h 727"/>
              <a:gd name="T48" fmla="*/ 1102 w 1599"/>
              <a:gd name="T49" fmla="*/ 212 h 727"/>
              <a:gd name="T50" fmla="*/ 1123 w 1599"/>
              <a:gd name="T51" fmla="*/ 208 h 727"/>
              <a:gd name="T52" fmla="*/ 1142 w 1599"/>
              <a:gd name="T53" fmla="*/ 200 h 727"/>
              <a:gd name="T54" fmla="*/ 1159 w 1599"/>
              <a:gd name="T55" fmla="*/ 185 h 727"/>
              <a:gd name="T56" fmla="*/ 1175 w 1599"/>
              <a:gd name="T57" fmla="*/ 170 h 727"/>
              <a:gd name="T58" fmla="*/ 1206 w 1599"/>
              <a:gd name="T59" fmla="*/ 168 h 727"/>
              <a:gd name="T60" fmla="*/ 1247 w 1599"/>
              <a:gd name="T61" fmla="*/ 175 h 727"/>
              <a:gd name="T62" fmla="*/ 1288 w 1599"/>
              <a:gd name="T63" fmla="*/ 188 h 727"/>
              <a:gd name="T64" fmla="*/ 1319 w 1599"/>
              <a:gd name="T65" fmla="*/ 201 h 727"/>
              <a:gd name="T66" fmla="*/ 1347 w 1599"/>
              <a:gd name="T67" fmla="*/ 216 h 727"/>
              <a:gd name="T68" fmla="*/ 1374 w 1599"/>
              <a:gd name="T69" fmla="*/ 234 h 727"/>
              <a:gd name="T70" fmla="*/ 1404 w 1599"/>
              <a:gd name="T71" fmla="*/ 252 h 727"/>
              <a:gd name="T72" fmla="*/ 1430 w 1599"/>
              <a:gd name="T73" fmla="*/ 274 h 727"/>
              <a:gd name="T74" fmla="*/ 1444 w 1599"/>
              <a:gd name="T75" fmla="*/ 314 h 727"/>
              <a:gd name="T76" fmla="*/ 1445 w 1599"/>
              <a:gd name="T77" fmla="*/ 368 h 727"/>
              <a:gd name="T78" fmla="*/ 1443 w 1599"/>
              <a:gd name="T79" fmla="*/ 423 h 727"/>
              <a:gd name="T80" fmla="*/ 1445 w 1599"/>
              <a:gd name="T81" fmla="*/ 464 h 727"/>
              <a:gd name="T82" fmla="*/ 1449 w 1599"/>
              <a:gd name="T83" fmla="*/ 502 h 727"/>
              <a:gd name="T84" fmla="*/ 1465 w 1599"/>
              <a:gd name="T85" fmla="*/ 534 h 727"/>
              <a:gd name="T86" fmla="*/ 1495 w 1599"/>
              <a:gd name="T87" fmla="*/ 552 h 727"/>
              <a:gd name="T88" fmla="*/ 1531 w 1599"/>
              <a:gd name="T89" fmla="*/ 563 h 727"/>
              <a:gd name="T90" fmla="*/ 1557 w 1599"/>
              <a:gd name="T91" fmla="*/ 574 h 727"/>
              <a:gd name="T92" fmla="*/ 1576 w 1599"/>
              <a:gd name="T93" fmla="*/ 583 h 727"/>
              <a:gd name="T94" fmla="*/ 1592 w 1599"/>
              <a:gd name="T95" fmla="*/ 596 h 727"/>
              <a:gd name="T96" fmla="*/ 1598 w 1599"/>
              <a:gd name="T97" fmla="*/ 614 h 727"/>
              <a:gd name="T98" fmla="*/ 1596 w 1599"/>
              <a:gd name="T99" fmla="*/ 633 h 727"/>
              <a:gd name="T100" fmla="*/ 1583 w 1599"/>
              <a:gd name="T101" fmla="*/ 649 h 727"/>
              <a:gd name="T102" fmla="*/ 1549 w 1599"/>
              <a:gd name="T103" fmla="*/ 663 h 727"/>
              <a:gd name="T104" fmla="*/ 1513 w 1599"/>
              <a:gd name="T105" fmla="*/ 673 h 727"/>
              <a:gd name="T106" fmla="*/ 1481 w 1599"/>
              <a:gd name="T107" fmla="*/ 687 h 727"/>
              <a:gd name="T108" fmla="*/ 1453 w 1599"/>
              <a:gd name="T109" fmla="*/ 704 h 727"/>
              <a:gd name="T110" fmla="*/ 1425 w 1599"/>
              <a:gd name="T111" fmla="*/ 722 h 72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99"/>
              <a:gd name="T169" fmla="*/ 0 h 727"/>
              <a:gd name="T170" fmla="*/ 1599 w 1599"/>
              <a:gd name="T171" fmla="*/ 727 h 72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99" h="727">
                <a:moveTo>
                  <a:pt x="0" y="254"/>
                </a:moveTo>
                <a:lnTo>
                  <a:pt x="10" y="258"/>
                </a:lnTo>
                <a:lnTo>
                  <a:pt x="19" y="262"/>
                </a:lnTo>
                <a:lnTo>
                  <a:pt x="28" y="266"/>
                </a:lnTo>
                <a:lnTo>
                  <a:pt x="37" y="269"/>
                </a:lnTo>
                <a:lnTo>
                  <a:pt x="47" y="272"/>
                </a:lnTo>
                <a:lnTo>
                  <a:pt x="57" y="275"/>
                </a:lnTo>
                <a:lnTo>
                  <a:pt x="66" y="277"/>
                </a:lnTo>
                <a:lnTo>
                  <a:pt x="76" y="279"/>
                </a:lnTo>
                <a:lnTo>
                  <a:pt x="86" y="281"/>
                </a:lnTo>
                <a:lnTo>
                  <a:pt x="96" y="282"/>
                </a:lnTo>
                <a:lnTo>
                  <a:pt x="106" y="283"/>
                </a:lnTo>
                <a:lnTo>
                  <a:pt x="116" y="284"/>
                </a:lnTo>
                <a:lnTo>
                  <a:pt x="126" y="284"/>
                </a:lnTo>
                <a:lnTo>
                  <a:pt x="136" y="284"/>
                </a:lnTo>
                <a:lnTo>
                  <a:pt x="146" y="283"/>
                </a:lnTo>
                <a:lnTo>
                  <a:pt x="156" y="282"/>
                </a:lnTo>
                <a:lnTo>
                  <a:pt x="165" y="281"/>
                </a:lnTo>
                <a:lnTo>
                  <a:pt x="173" y="280"/>
                </a:lnTo>
                <a:lnTo>
                  <a:pt x="182" y="278"/>
                </a:lnTo>
                <a:lnTo>
                  <a:pt x="190" y="276"/>
                </a:lnTo>
                <a:lnTo>
                  <a:pt x="198" y="273"/>
                </a:lnTo>
                <a:lnTo>
                  <a:pt x="207" y="270"/>
                </a:lnTo>
                <a:lnTo>
                  <a:pt x="215" y="266"/>
                </a:lnTo>
                <a:lnTo>
                  <a:pt x="223" y="263"/>
                </a:lnTo>
                <a:lnTo>
                  <a:pt x="231" y="259"/>
                </a:lnTo>
                <a:lnTo>
                  <a:pt x="239" y="255"/>
                </a:lnTo>
                <a:lnTo>
                  <a:pt x="246" y="250"/>
                </a:lnTo>
                <a:lnTo>
                  <a:pt x="254" y="245"/>
                </a:lnTo>
                <a:lnTo>
                  <a:pt x="261" y="240"/>
                </a:lnTo>
                <a:lnTo>
                  <a:pt x="269" y="235"/>
                </a:lnTo>
                <a:lnTo>
                  <a:pt x="276" y="230"/>
                </a:lnTo>
                <a:lnTo>
                  <a:pt x="282" y="225"/>
                </a:lnTo>
                <a:lnTo>
                  <a:pt x="291" y="218"/>
                </a:lnTo>
                <a:lnTo>
                  <a:pt x="299" y="210"/>
                </a:lnTo>
                <a:lnTo>
                  <a:pt x="307" y="202"/>
                </a:lnTo>
                <a:lnTo>
                  <a:pt x="314" y="194"/>
                </a:lnTo>
                <a:lnTo>
                  <a:pt x="322" y="185"/>
                </a:lnTo>
                <a:lnTo>
                  <a:pt x="329" y="176"/>
                </a:lnTo>
                <a:lnTo>
                  <a:pt x="336" y="168"/>
                </a:lnTo>
                <a:lnTo>
                  <a:pt x="342" y="158"/>
                </a:lnTo>
                <a:lnTo>
                  <a:pt x="349" y="149"/>
                </a:lnTo>
                <a:lnTo>
                  <a:pt x="356" y="140"/>
                </a:lnTo>
                <a:lnTo>
                  <a:pt x="362" y="131"/>
                </a:lnTo>
                <a:lnTo>
                  <a:pt x="369" y="122"/>
                </a:lnTo>
                <a:lnTo>
                  <a:pt x="376" y="113"/>
                </a:lnTo>
                <a:lnTo>
                  <a:pt x="383" y="104"/>
                </a:lnTo>
                <a:lnTo>
                  <a:pt x="390" y="95"/>
                </a:lnTo>
                <a:lnTo>
                  <a:pt x="397" y="87"/>
                </a:lnTo>
                <a:lnTo>
                  <a:pt x="401" y="82"/>
                </a:lnTo>
                <a:lnTo>
                  <a:pt x="405" y="78"/>
                </a:lnTo>
                <a:lnTo>
                  <a:pt x="408" y="73"/>
                </a:lnTo>
                <a:lnTo>
                  <a:pt x="412" y="69"/>
                </a:lnTo>
                <a:lnTo>
                  <a:pt x="415" y="64"/>
                </a:lnTo>
                <a:lnTo>
                  <a:pt x="419" y="60"/>
                </a:lnTo>
                <a:lnTo>
                  <a:pt x="422" y="55"/>
                </a:lnTo>
                <a:lnTo>
                  <a:pt x="426" y="50"/>
                </a:lnTo>
                <a:lnTo>
                  <a:pt x="430" y="46"/>
                </a:lnTo>
                <a:lnTo>
                  <a:pt x="434" y="42"/>
                </a:lnTo>
                <a:lnTo>
                  <a:pt x="437" y="38"/>
                </a:lnTo>
                <a:lnTo>
                  <a:pt x="442" y="34"/>
                </a:lnTo>
                <a:lnTo>
                  <a:pt x="446" y="31"/>
                </a:lnTo>
                <a:lnTo>
                  <a:pt x="451" y="28"/>
                </a:lnTo>
                <a:lnTo>
                  <a:pt x="456" y="26"/>
                </a:lnTo>
                <a:lnTo>
                  <a:pt x="461" y="23"/>
                </a:lnTo>
                <a:lnTo>
                  <a:pt x="472" y="20"/>
                </a:lnTo>
                <a:lnTo>
                  <a:pt x="483" y="17"/>
                </a:lnTo>
                <a:lnTo>
                  <a:pt x="494" y="14"/>
                </a:lnTo>
                <a:lnTo>
                  <a:pt x="505" y="11"/>
                </a:lnTo>
                <a:lnTo>
                  <a:pt x="517" y="9"/>
                </a:lnTo>
                <a:lnTo>
                  <a:pt x="528" y="7"/>
                </a:lnTo>
                <a:lnTo>
                  <a:pt x="540" y="5"/>
                </a:lnTo>
                <a:lnTo>
                  <a:pt x="551" y="4"/>
                </a:lnTo>
                <a:lnTo>
                  <a:pt x="563" y="3"/>
                </a:lnTo>
                <a:lnTo>
                  <a:pt x="575" y="2"/>
                </a:lnTo>
                <a:lnTo>
                  <a:pt x="586" y="1"/>
                </a:lnTo>
                <a:lnTo>
                  <a:pt x="598" y="1"/>
                </a:lnTo>
                <a:lnTo>
                  <a:pt x="610" y="1"/>
                </a:lnTo>
                <a:lnTo>
                  <a:pt x="621" y="0"/>
                </a:lnTo>
                <a:lnTo>
                  <a:pt x="633" y="0"/>
                </a:lnTo>
                <a:lnTo>
                  <a:pt x="645" y="1"/>
                </a:lnTo>
                <a:lnTo>
                  <a:pt x="661" y="1"/>
                </a:lnTo>
                <a:lnTo>
                  <a:pt x="677" y="1"/>
                </a:lnTo>
                <a:lnTo>
                  <a:pt x="693" y="2"/>
                </a:lnTo>
                <a:lnTo>
                  <a:pt x="710" y="3"/>
                </a:lnTo>
                <a:lnTo>
                  <a:pt x="726" y="4"/>
                </a:lnTo>
                <a:lnTo>
                  <a:pt x="742" y="6"/>
                </a:lnTo>
                <a:lnTo>
                  <a:pt x="758" y="7"/>
                </a:lnTo>
                <a:lnTo>
                  <a:pt x="775" y="9"/>
                </a:lnTo>
                <a:lnTo>
                  <a:pt x="791" y="11"/>
                </a:lnTo>
                <a:lnTo>
                  <a:pt x="807" y="14"/>
                </a:lnTo>
                <a:lnTo>
                  <a:pt x="823" y="16"/>
                </a:lnTo>
                <a:lnTo>
                  <a:pt x="839" y="18"/>
                </a:lnTo>
                <a:lnTo>
                  <a:pt x="855" y="21"/>
                </a:lnTo>
                <a:lnTo>
                  <a:pt x="871" y="24"/>
                </a:lnTo>
                <a:lnTo>
                  <a:pt x="887" y="26"/>
                </a:lnTo>
                <a:lnTo>
                  <a:pt x="903" y="29"/>
                </a:lnTo>
                <a:lnTo>
                  <a:pt x="910" y="30"/>
                </a:lnTo>
                <a:lnTo>
                  <a:pt x="915" y="31"/>
                </a:lnTo>
                <a:lnTo>
                  <a:pt x="921" y="33"/>
                </a:lnTo>
                <a:lnTo>
                  <a:pt x="928" y="34"/>
                </a:lnTo>
                <a:lnTo>
                  <a:pt x="934" y="36"/>
                </a:lnTo>
                <a:lnTo>
                  <a:pt x="940" y="38"/>
                </a:lnTo>
                <a:lnTo>
                  <a:pt x="946" y="39"/>
                </a:lnTo>
                <a:lnTo>
                  <a:pt x="952" y="41"/>
                </a:lnTo>
                <a:lnTo>
                  <a:pt x="957" y="43"/>
                </a:lnTo>
                <a:lnTo>
                  <a:pt x="963" y="46"/>
                </a:lnTo>
                <a:lnTo>
                  <a:pt x="969" y="48"/>
                </a:lnTo>
                <a:lnTo>
                  <a:pt x="974" y="51"/>
                </a:lnTo>
                <a:lnTo>
                  <a:pt x="980" y="54"/>
                </a:lnTo>
                <a:lnTo>
                  <a:pt x="985" y="57"/>
                </a:lnTo>
                <a:lnTo>
                  <a:pt x="990" y="60"/>
                </a:lnTo>
                <a:lnTo>
                  <a:pt x="995" y="64"/>
                </a:lnTo>
                <a:lnTo>
                  <a:pt x="999" y="67"/>
                </a:lnTo>
                <a:lnTo>
                  <a:pt x="1003" y="70"/>
                </a:lnTo>
                <a:lnTo>
                  <a:pt x="1007" y="74"/>
                </a:lnTo>
                <a:lnTo>
                  <a:pt x="1010" y="78"/>
                </a:lnTo>
                <a:lnTo>
                  <a:pt x="1013" y="82"/>
                </a:lnTo>
                <a:lnTo>
                  <a:pt x="1016" y="87"/>
                </a:lnTo>
                <a:lnTo>
                  <a:pt x="1019" y="91"/>
                </a:lnTo>
                <a:lnTo>
                  <a:pt x="1021" y="96"/>
                </a:lnTo>
                <a:lnTo>
                  <a:pt x="1024" y="100"/>
                </a:lnTo>
                <a:lnTo>
                  <a:pt x="1026" y="105"/>
                </a:lnTo>
                <a:lnTo>
                  <a:pt x="1029" y="110"/>
                </a:lnTo>
                <a:lnTo>
                  <a:pt x="1031" y="114"/>
                </a:lnTo>
                <a:lnTo>
                  <a:pt x="1034" y="119"/>
                </a:lnTo>
                <a:lnTo>
                  <a:pt x="1036" y="124"/>
                </a:lnTo>
                <a:lnTo>
                  <a:pt x="1039" y="128"/>
                </a:lnTo>
                <a:lnTo>
                  <a:pt x="1041" y="133"/>
                </a:lnTo>
                <a:lnTo>
                  <a:pt x="1044" y="137"/>
                </a:lnTo>
                <a:lnTo>
                  <a:pt x="1047" y="142"/>
                </a:lnTo>
                <a:lnTo>
                  <a:pt x="1049" y="147"/>
                </a:lnTo>
                <a:lnTo>
                  <a:pt x="1052" y="152"/>
                </a:lnTo>
                <a:lnTo>
                  <a:pt x="1054" y="158"/>
                </a:lnTo>
                <a:lnTo>
                  <a:pt x="1056" y="163"/>
                </a:lnTo>
                <a:lnTo>
                  <a:pt x="1059" y="168"/>
                </a:lnTo>
                <a:lnTo>
                  <a:pt x="1061" y="173"/>
                </a:lnTo>
                <a:lnTo>
                  <a:pt x="1064" y="178"/>
                </a:lnTo>
                <a:lnTo>
                  <a:pt x="1066" y="183"/>
                </a:lnTo>
                <a:lnTo>
                  <a:pt x="1069" y="188"/>
                </a:lnTo>
                <a:lnTo>
                  <a:pt x="1072" y="192"/>
                </a:lnTo>
                <a:lnTo>
                  <a:pt x="1076" y="196"/>
                </a:lnTo>
                <a:lnTo>
                  <a:pt x="1079" y="201"/>
                </a:lnTo>
                <a:lnTo>
                  <a:pt x="1083" y="204"/>
                </a:lnTo>
                <a:lnTo>
                  <a:pt x="1087" y="208"/>
                </a:lnTo>
                <a:lnTo>
                  <a:pt x="1090" y="209"/>
                </a:lnTo>
                <a:lnTo>
                  <a:pt x="1093" y="210"/>
                </a:lnTo>
                <a:lnTo>
                  <a:pt x="1096" y="212"/>
                </a:lnTo>
                <a:lnTo>
                  <a:pt x="1099" y="212"/>
                </a:lnTo>
                <a:lnTo>
                  <a:pt x="1102" y="212"/>
                </a:lnTo>
                <a:lnTo>
                  <a:pt x="1106" y="212"/>
                </a:lnTo>
                <a:lnTo>
                  <a:pt x="1109" y="212"/>
                </a:lnTo>
                <a:lnTo>
                  <a:pt x="1113" y="211"/>
                </a:lnTo>
                <a:lnTo>
                  <a:pt x="1116" y="210"/>
                </a:lnTo>
                <a:lnTo>
                  <a:pt x="1120" y="209"/>
                </a:lnTo>
                <a:lnTo>
                  <a:pt x="1123" y="208"/>
                </a:lnTo>
                <a:lnTo>
                  <a:pt x="1126" y="207"/>
                </a:lnTo>
                <a:lnTo>
                  <a:pt x="1130" y="206"/>
                </a:lnTo>
                <a:lnTo>
                  <a:pt x="1133" y="205"/>
                </a:lnTo>
                <a:lnTo>
                  <a:pt x="1136" y="203"/>
                </a:lnTo>
                <a:lnTo>
                  <a:pt x="1139" y="202"/>
                </a:lnTo>
                <a:lnTo>
                  <a:pt x="1142" y="200"/>
                </a:lnTo>
                <a:lnTo>
                  <a:pt x="1145" y="198"/>
                </a:lnTo>
                <a:lnTo>
                  <a:pt x="1148" y="196"/>
                </a:lnTo>
                <a:lnTo>
                  <a:pt x="1151" y="193"/>
                </a:lnTo>
                <a:lnTo>
                  <a:pt x="1154" y="191"/>
                </a:lnTo>
                <a:lnTo>
                  <a:pt x="1157" y="188"/>
                </a:lnTo>
                <a:lnTo>
                  <a:pt x="1159" y="185"/>
                </a:lnTo>
                <a:lnTo>
                  <a:pt x="1162" y="182"/>
                </a:lnTo>
                <a:lnTo>
                  <a:pt x="1164" y="179"/>
                </a:lnTo>
                <a:lnTo>
                  <a:pt x="1167" y="177"/>
                </a:lnTo>
                <a:lnTo>
                  <a:pt x="1170" y="174"/>
                </a:lnTo>
                <a:lnTo>
                  <a:pt x="1172" y="172"/>
                </a:lnTo>
                <a:lnTo>
                  <a:pt x="1175" y="170"/>
                </a:lnTo>
                <a:lnTo>
                  <a:pt x="1179" y="169"/>
                </a:lnTo>
                <a:lnTo>
                  <a:pt x="1182" y="168"/>
                </a:lnTo>
                <a:lnTo>
                  <a:pt x="1185" y="167"/>
                </a:lnTo>
                <a:lnTo>
                  <a:pt x="1192" y="167"/>
                </a:lnTo>
                <a:lnTo>
                  <a:pt x="1199" y="167"/>
                </a:lnTo>
                <a:lnTo>
                  <a:pt x="1206" y="168"/>
                </a:lnTo>
                <a:lnTo>
                  <a:pt x="1213" y="168"/>
                </a:lnTo>
                <a:lnTo>
                  <a:pt x="1220" y="169"/>
                </a:lnTo>
                <a:lnTo>
                  <a:pt x="1227" y="170"/>
                </a:lnTo>
                <a:lnTo>
                  <a:pt x="1234" y="172"/>
                </a:lnTo>
                <a:lnTo>
                  <a:pt x="1241" y="173"/>
                </a:lnTo>
                <a:lnTo>
                  <a:pt x="1247" y="175"/>
                </a:lnTo>
                <a:lnTo>
                  <a:pt x="1254" y="177"/>
                </a:lnTo>
                <a:lnTo>
                  <a:pt x="1261" y="179"/>
                </a:lnTo>
                <a:lnTo>
                  <a:pt x="1268" y="181"/>
                </a:lnTo>
                <a:lnTo>
                  <a:pt x="1274" y="183"/>
                </a:lnTo>
                <a:lnTo>
                  <a:pt x="1281" y="186"/>
                </a:lnTo>
                <a:lnTo>
                  <a:pt x="1288" y="188"/>
                </a:lnTo>
                <a:lnTo>
                  <a:pt x="1295" y="190"/>
                </a:lnTo>
                <a:lnTo>
                  <a:pt x="1300" y="192"/>
                </a:lnTo>
                <a:lnTo>
                  <a:pt x="1304" y="194"/>
                </a:lnTo>
                <a:lnTo>
                  <a:pt x="1309" y="196"/>
                </a:lnTo>
                <a:lnTo>
                  <a:pt x="1314" y="198"/>
                </a:lnTo>
                <a:lnTo>
                  <a:pt x="1319" y="201"/>
                </a:lnTo>
                <a:lnTo>
                  <a:pt x="1323" y="203"/>
                </a:lnTo>
                <a:lnTo>
                  <a:pt x="1328" y="205"/>
                </a:lnTo>
                <a:lnTo>
                  <a:pt x="1333" y="208"/>
                </a:lnTo>
                <a:lnTo>
                  <a:pt x="1338" y="211"/>
                </a:lnTo>
                <a:lnTo>
                  <a:pt x="1342" y="213"/>
                </a:lnTo>
                <a:lnTo>
                  <a:pt x="1347" y="216"/>
                </a:lnTo>
                <a:lnTo>
                  <a:pt x="1351" y="219"/>
                </a:lnTo>
                <a:lnTo>
                  <a:pt x="1356" y="222"/>
                </a:lnTo>
                <a:lnTo>
                  <a:pt x="1360" y="225"/>
                </a:lnTo>
                <a:lnTo>
                  <a:pt x="1365" y="228"/>
                </a:lnTo>
                <a:lnTo>
                  <a:pt x="1369" y="231"/>
                </a:lnTo>
                <a:lnTo>
                  <a:pt x="1374" y="234"/>
                </a:lnTo>
                <a:lnTo>
                  <a:pt x="1379" y="237"/>
                </a:lnTo>
                <a:lnTo>
                  <a:pt x="1384" y="240"/>
                </a:lnTo>
                <a:lnTo>
                  <a:pt x="1389" y="243"/>
                </a:lnTo>
                <a:lnTo>
                  <a:pt x="1394" y="246"/>
                </a:lnTo>
                <a:lnTo>
                  <a:pt x="1399" y="249"/>
                </a:lnTo>
                <a:lnTo>
                  <a:pt x="1404" y="252"/>
                </a:lnTo>
                <a:lnTo>
                  <a:pt x="1409" y="255"/>
                </a:lnTo>
                <a:lnTo>
                  <a:pt x="1414" y="259"/>
                </a:lnTo>
                <a:lnTo>
                  <a:pt x="1418" y="262"/>
                </a:lnTo>
                <a:lnTo>
                  <a:pt x="1422" y="266"/>
                </a:lnTo>
                <a:lnTo>
                  <a:pt x="1426" y="270"/>
                </a:lnTo>
                <a:lnTo>
                  <a:pt x="1430" y="274"/>
                </a:lnTo>
                <a:lnTo>
                  <a:pt x="1433" y="278"/>
                </a:lnTo>
                <a:lnTo>
                  <a:pt x="1436" y="283"/>
                </a:lnTo>
                <a:lnTo>
                  <a:pt x="1438" y="288"/>
                </a:lnTo>
                <a:lnTo>
                  <a:pt x="1441" y="297"/>
                </a:lnTo>
                <a:lnTo>
                  <a:pt x="1443" y="305"/>
                </a:lnTo>
                <a:lnTo>
                  <a:pt x="1444" y="314"/>
                </a:lnTo>
                <a:lnTo>
                  <a:pt x="1446" y="323"/>
                </a:lnTo>
                <a:lnTo>
                  <a:pt x="1446" y="332"/>
                </a:lnTo>
                <a:lnTo>
                  <a:pt x="1446" y="341"/>
                </a:lnTo>
                <a:lnTo>
                  <a:pt x="1446" y="350"/>
                </a:lnTo>
                <a:lnTo>
                  <a:pt x="1446" y="359"/>
                </a:lnTo>
                <a:lnTo>
                  <a:pt x="1445" y="368"/>
                </a:lnTo>
                <a:lnTo>
                  <a:pt x="1444" y="377"/>
                </a:lnTo>
                <a:lnTo>
                  <a:pt x="1444" y="387"/>
                </a:lnTo>
                <a:lnTo>
                  <a:pt x="1443" y="396"/>
                </a:lnTo>
                <a:lnTo>
                  <a:pt x="1443" y="405"/>
                </a:lnTo>
                <a:lnTo>
                  <a:pt x="1443" y="414"/>
                </a:lnTo>
                <a:lnTo>
                  <a:pt x="1443" y="423"/>
                </a:lnTo>
                <a:lnTo>
                  <a:pt x="1444" y="432"/>
                </a:lnTo>
                <a:lnTo>
                  <a:pt x="1444" y="438"/>
                </a:lnTo>
                <a:lnTo>
                  <a:pt x="1445" y="444"/>
                </a:lnTo>
                <a:lnTo>
                  <a:pt x="1445" y="451"/>
                </a:lnTo>
                <a:lnTo>
                  <a:pt x="1445" y="458"/>
                </a:lnTo>
                <a:lnTo>
                  <a:pt x="1445" y="464"/>
                </a:lnTo>
                <a:lnTo>
                  <a:pt x="1446" y="470"/>
                </a:lnTo>
                <a:lnTo>
                  <a:pt x="1446" y="477"/>
                </a:lnTo>
                <a:lnTo>
                  <a:pt x="1446" y="483"/>
                </a:lnTo>
                <a:lnTo>
                  <a:pt x="1447" y="490"/>
                </a:lnTo>
                <a:lnTo>
                  <a:pt x="1448" y="496"/>
                </a:lnTo>
                <a:lnTo>
                  <a:pt x="1449" y="502"/>
                </a:lnTo>
                <a:lnTo>
                  <a:pt x="1451" y="508"/>
                </a:lnTo>
                <a:lnTo>
                  <a:pt x="1453" y="514"/>
                </a:lnTo>
                <a:lnTo>
                  <a:pt x="1455" y="519"/>
                </a:lnTo>
                <a:lnTo>
                  <a:pt x="1458" y="525"/>
                </a:lnTo>
                <a:lnTo>
                  <a:pt x="1461" y="530"/>
                </a:lnTo>
                <a:lnTo>
                  <a:pt x="1465" y="534"/>
                </a:lnTo>
                <a:lnTo>
                  <a:pt x="1469" y="538"/>
                </a:lnTo>
                <a:lnTo>
                  <a:pt x="1474" y="542"/>
                </a:lnTo>
                <a:lnTo>
                  <a:pt x="1479" y="545"/>
                </a:lnTo>
                <a:lnTo>
                  <a:pt x="1484" y="547"/>
                </a:lnTo>
                <a:lnTo>
                  <a:pt x="1490" y="550"/>
                </a:lnTo>
                <a:lnTo>
                  <a:pt x="1495" y="552"/>
                </a:lnTo>
                <a:lnTo>
                  <a:pt x="1501" y="554"/>
                </a:lnTo>
                <a:lnTo>
                  <a:pt x="1507" y="556"/>
                </a:lnTo>
                <a:lnTo>
                  <a:pt x="1513" y="557"/>
                </a:lnTo>
                <a:lnTo>
                  <a:pt x="1519" y="559"/>
                </a:lnTo>
                <a:lnTo>
                  <a:pt x="1525" y="561"/>
                </a:lnTo>
                <a:lnTo>
                  <a:pt x="1531" y="563"/>
                </a:lnTo>
                <a:lnTo>
                  <a:pt x="1536" y="565"/>
                </a:lnTo>
                <a:lnTo>
                  <a:pt x="1542" y="568"/>
                </a:lnTo>
                <a:lnTo>
                  <a:pt x="1547" y="570"/>
                </a:lnTo>
                <a:lnTo>
                  <a:pt x="1550" y="572"/>
                </a:lnTo>
                <a:lnTo>
                  <a:pt x="1554" y="573"/>
                </a:lnTo>
                <a:lnTo>
                  <a:pt x="1557" y="574"/>
                </a:lnTo>
                <a:lnTo>
                  <a:pt x="1560" y="576"/>
                </a:lnTo>
                <a:lnTo>
                  <a:pt x="1564" y="577"/>
                </a:lnTo>
                <a:lnTo>
                  <a:pt x="1567" y="579"/>
                </a:lnTo>
                <a:lnTo>
                  <a:pt x="1570" y="580"/>
                </a:lnTo>
                <a:lnTo>
                  <a:pt x="1573" y="582"/>
                </a:lnTo>
                <a:lnTo>
                  <a:pt x="1576" y="583"/>
                </a:lnTo>
                <a:lnTo>
                  <a:pt x="1579" y="585"/>
                </a:lnTo>
                <a:lnTo>
                  <a:pt x="1582" y="587"/>
                </a:lnTo>
                <a:lnTo>
                  <a:pt x="1585" y="589"/>
                </a:lnTo>
                <a:lnTo>
                  <a:pt x="1587" y="591"/>
                </a:lnTo>
                <a:lnTo>
                  <a:pt x="1590" y="593"/>
                </a:lnTo>
                <a:lnTo>
                  <a:pt x="1592" y="596"/>
                </a:lnTo>
                <a:lnTo>
                  <a:pt x="1593" y="599"/>
                </a:lnTo>
                <a:lnTo>
                  <a:pt x="1595" y="601"/>
                </a:lnTo>
                <a:lnTo>
                  <a:pt x="1596" y="605"/>
                </a:lnTo>
                <a:lnTo>
                  <a:pt x="1597" y="607"/>
                </a:lnTo>
                <a:lnTo>
                  <a:pt x="1597" y="610"/>
                </a:lnTo>
                <a:lnTo>
                  <a:pt x="1598" y="614"/>
                </a:lnTo>
                <a:lnTo>
                  <a:pt x="1598" y="617"/>
                </a:lnTo>
                <a:lnTo>
                  <a:pt x="1598" y="620"/>
                </a:lnTo>
                <a:lnTo>
                  <a:pt x="1598" y="623"/>
                </a:lnTo>
                <a:lnTo>
                  <a:pt x="1597" y="627"/>
                </a:lnTo>
                <a:lnTo>
                  <a:pt x="1597" y="630"/>
                </a:lnTo>
                <a:lnTo>
                  <a:pt x="1596" y="633"/>
                </a:lnTo>
                <a:lnTo>
                  <a:pt x="1595" y="635"/>
                </a:lnTo>
                <a:lnTo>
                  <a:pt x="1593" y="638"/>
                </a:lnTo>
                <a:lnTo>
                  <a:pt x="1592" y="641"/>
                </a:lnTo>
                <a:lnTo>
                  <a:pt x="1590" y="643"/>
                </a:lnTo>
                <a:lnTo>
                  <a:pt x="1587" y="645"/>
                </a:lnTo>
                <a:lnTo>
                  <a:pt x="1583" y="649"/>
                </a:lnTo>
                <a:lnTo>
                  <a:pt x="1578" y="652"/>
                </a:lnTo>
                <a:lnTo>
                  <a:pt x="1572" y="655"/>
                </a:lnTo>
                <a:lnTo>
                  <a:pt x="1567" y="657"/>
                </a:lnTo>
                <a:lnTo>
                  <a:pt x="1561" y="659"/>
                </a:lnTo>
                <a:lnTo>
                  <a:pt x="1555" y="661"/>
                </a:lnTo>
                <a:lnTo>
                  <a:pt x="1549" y="663"/>
                </a:lnTo>
                <a:lnTo>
                  <a:pt x="1543" y="665"/>
                </a:lnTo>
                <a:lnTo>
                  <a:pt x="1537" y="666"/>
                </a:lnTo>
                <a:lnTo>
                  <a:pt x="1531" y="668"/>
                </a:lnTo>
                <a:lnTo>
                  <a:pt x="1525" y="669"/>
                </a:lnTo>
                <a:lnTo>
                  <a:pt x="1519" y="671"/>
                </a:lnTo>
                <a:lnTo>
                  <a:pt x="1513" y="673"/>
                </a:lnTo>
                <a:lnTo>
                  <a:pt x="1507" y="675"/>
                </a:lnTo>
                <a:lnTo>
                  <a:pt x="1501" y="677"/>
                </a:lnTo>
                <a:lnTo>
                  <a:pt x="1496" y="679"/>
                </a:lnTo>
                <a:lnTo>
                  <a:pt x="1491" y="682"/>
                </a:lnTo>
                <a:lnTo>
                  <a:pt x="1486" y="684"/>
                </a:lnTo>
                <a:lnTo>
                  <a:pt x="1481" y="687"/>
                </a:lnTo>
                <a:lnTo>
                  <a:pt x="1476" y="689"/>
                </a:lnTo>
                <a:lnTo>
                  <a:pt x="1471" y="692"/>
                </a:lnTo>
                <a:lnTo>
                  <a:pt x="1466" y="695"/>
                </a:lnTo>
                <a:lnTo>
                  <a:pt x="1462" y="698"/>
                </a:lnTo>
                <a:lnTo>
                  <a:pt x="1457" y="701"/>
                </a:lnTo>
                <a:lnTo>
                  <a:pt x="1453" y="704"/>
                </a:lnTo>
                <a:lnTo>
                  <a:pt x="1448" y="706"/>
                </a:lnTo>
                <a:lnTo>
                  <a:pt x="1443" y="709"/>
                </a:lnTo>
                <a:lnTo>
                  <a:pt x="1439" y="713"/>
                </a:lnTo>
                <a:lnTo>
                  <a:pt x="1434" y="716"/>
                </a:lnTo>
                <a:lnTo>
                  <a:pt x="1430" y="719"/>
                </a:lnTo>
                <a:lnTo>
                  <a:pt x="1425" y="722"/>
                </a:lnTo>
                <a:lnTo>
                  <a:pt x="1421" y="726"/>
                </a:lnTo>
              </a:path>
            </a:pathLst>
          </a:custGeom>
          <a:noFill/>
          <a:ln w="317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Freeform 12"/>
          <p:cNvSpPr>
            <a:spLocks/>
          </p:cNvSpPr>
          <p:nvPr/>
        </p:nvSpPr>
        <p:spPr bwMode="auto">
          <a:xfrm>
            <a:off x="6992938" y="4227513"/>
            <a:ext cx="439737" cy="558800"/>
          </a:xfrm>
          <a:custGeom>
            <a:avLst/>
            <a:gdLst>
              <a:gd name="T0" fmla="*/ 258 w 277"/>
              <a:gd name="T1" fmla="*/ 5 h 352"/>
              <a:gd name="T2" fmla="*/ 241 w 277"/>
              <a:gd name="T3" fmla="*/ 11 h 352"/>
              <a:gd name="T4" fmla="*/ 224 w 277"/>
              <a:gd name="T5" fmla="*/ 18 h 352"/>
              <a:gd name="T6" fmla="*/ 207 w 277"/>
              <a:gd name="T7" fmla="*/ 25 h 352"/>
              <a:gd name="T8" fmla="*/ 189 w 277"/>
              <a:gd name="T9" fmla="*/ 32 h 352"/>
              <a:gd name="T10" fmla="*/ 172 w 277"/>
              <a:gd name="T11" fmla="*/ 39 h 352"/>
              <a:gd name="T12" fmla="*/ 155 w 277"/>
              <a:gd name="T13" fmla="*/ 46 h 352"/>
              <a:gd name="T14" fmla="*/ 136 w 277"/>
              <a:gd name="T15" fmla="*/ 53 h 352"/>
              <a:gd name="T16" fmla="*/ 117 w 277"/>
              <a:gd name="T17" fmla="*/ 59 h 352"/>
              <a:gd name="T18" fmla="*/ 98 w 277"/>
              <a:gd name="T19" fmla="*/ 65 h 352"/>
              <a:gd name="T20" fmla="*/ 80 w 277"/>
              <a:gd name="T21" fmla="*/ 72 h 352"/>
              <a:gd name="T22" fmla="*/ 62 w 277"/>
              <a:gd name="T23" fmla="*/ 80 h 352"/>
              <a:gd name="T24" fmla="*/ 45 w 277"/>
              <a:gd name="T25" fmla="*/ 90 h 352"/>
              <a:gd name="T26" fmla="*/ 31 w 277"/>
              <a:gd name="T27" fmla="*/ 101 h 352"/>
              <a:gd name="T28" fmla="*/ 22 w 277"/>
              <a:gd name="T29" fmla="*/ 111 h 352"/>
              <a:gd name="T30" fmla="*/ 14 w 277"/>
              <a:gd name="T31" fmla="*/ 122 h 352"/>
              <a:gd name="T32" fmla="*/ 9 w 277"/>
              <a:gd name="T33" fmla="*/ 134 h 352"/>
              <a:gd name="T34" fmla="*/ 4 w 277"/>
              <a:gd name="T35" fmla="*/ 147 h 352"/>
              <a:gd name="T36" fmla="*/ 1 w 277"/>
              <a:gd name="T37" fmla="*/ 161 h 352"/>
              <a:gd name="T38" fmla="*/ 0 w 277"/>
              <a:gd name="T39" fmla="*/ 174 h 352"/>
              <a:gd name="T40" fmla="*/ 0 w 277"/>
              <a:gd name="T41" fmla="*/ 186 h 352"/>
              <a:gd name="T42" fmla="*/ 3 w 277"/>
              <a:gd name="T43" fmla="*/ 197 h 352"/>
              <a:gd name="T44" fmla="*/ 7 w 277"/>
              <a:gd name="T45" fmla="*/ 209 h 352"/>
              <a:gd name="T46" fmla="*/ 12 w 277"/>
              <a:gd name="T47" fmla="*/ 219 h 352"/>
              <a:gd name="T48" fmla="*/ 19 w 277"/>
              <a:gd name="T49" fmla="*/ 229 h 352"/>
              <a:gd name="T50" fmla="*/ 26 w 277"/>
              <a:gd name="T51" fmla="*/ 239 h 352"/>
              <a:gd name="T52" fmla="*/ 34 w 277"/>
              <a:gd name="T53" fmla="*/ 248 h 352"/>
              <a:gd name="T54" fmla="*/ 47 w 277"/>
              <a:gd name="T55" fmla="*/ 260 h 352"/>
              <a:gd name="T56" fmla="*/ 61 w 277"/>
              <a:gd name="T57" fmla="*/ 271 h 352"/>
              <a:gd name="T58" fmla="*/ 75 w 277"/>
              <a:gd name="T59" fmla="*/ 282 h 352"/>
              <a:gd name="T60" fmla="*/ 90 w 277"/>
              <a:gd name="T61" fmla="*/ 292 h 352"/>
              <a:gd name="T62" fmla="*/ 106 w 277"/>
              <a:gd name="T63" fmla="*/ 302 h 352"/>
              <a:gd name="T64" fmla="*/ 122 w 277"/>
              <a:gd name="T65" fmla="*/ 311 h 352"/>
              <a:gd name="T66" fmla="*/ 135 w 277"/>
              <a:gd name="T67" fmla="*/ 318 h 352"/>
              <a:gd name="T68" fmla="*/ 145 w 277"/>
              <a:gd name="T69" fmla="*/ 323 h 352"/>
              <a:gd name="T70" fmla="*/ 155 w 277"/>
              <a:gd name="T71" fmla="*/ 327 h 352"/>
              <a:gd name="T72" fmla="*/ 166 w 277"/>
              <a:gd name="T73" fmla="*/ 330 h 352"/>
              <a:gd name="T74" fmla="*/ 176 w 277"/>
              <a:gd name="T75" fmla="*/ 334 h 352"/>
              <a:gd name="T76" fmla="*/ 187 w 277"/>
              <a:gd name="T77" fmla="*/ 336 h 352"/>
              <a:gd name="T78" fmla="*/ 198 w 277"/>
              <a:gd name="T79" fmla="*/ 339 h 352"/>
              <a:gd name="T80" fmla="*/ 208 w 277"/>
              <a:gd name="T81" fmla="*/ 341 h 352"/>
              <a:gd name="T82" fmla="*/ 220 w 277"/>
              <a:gd name="T83" fmla="*/ 344 h 352"/>
              <a:gd name="T84" fmla="*/ 231 w 277"/>
              <a:gd name="T85" fmla="*/ 346 h 352"/>
              <a:gd name="T86" fmla="*/ 242 w 277"/>
              <a:gd name="T87" fmla="*/ 347 h 352"/>
              <a:gd name="T88" fmla="*/ 253 w 277"/>
              <a:gd name="T89" fmla="*/ 349 h 352"/>
              <a:gd name="T90" fmla="*/ 265 w 277"/>
              <a:gd name="T91" fmla="*/ 350 h 352"/>
              <a:gd name="T92" fmla="*/ 276 w 277"/>
              <a:gd name="T93" fmla="*/ 351 h 3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77"/>
              <a:gd name="T142" fmla="*/ 0 h 352"/>
              <a:gd name="T143" fmla="*/ 277 w 277"/>
              <a:gd name="T144" fmla="*/ 352 h 35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77" h="352">
                <a:moveTo>
                  <a:pt x="270" y="0"/>
                </a:moveTo>
                <a:lnTo>
                  <a:pt x="264" y="2"/>
                </a:lnTo>
                <a:lnTo>
                  <a:pt x="258" y="5"/>
                </a:lnTo>
                <a:lnTo>
                  <a:pt x="253" y="7"/>
                </a:lnTo>
                <a:lnTo>
                  <a:pt x="247" y="9"/>
                </a:lnTo>
                <a:lnTo>
                  <a:pt x="241" y="11"/>
                </a:lnTo>
                <a:lnTo>
                  <a:pt x="235" y="14"/>
                </a:lnTo>
                <a:lnTo>
                  <a:pt x="230" y="16"/>
                </a:lnTo>
                <a:lnTo>
                  <a:pt x="224" y="18"/>
                </a:lnTo>
                <a:lnTo>
                  <a:pt x="218" y="20"/>
                </a:lnTo>
                <a:lnTo>
                  <a:pt x="212" y="23"/>
                </a:lnTo>
                <a:lnTo>
                  <a:pt x="207" y="25"/>
                </a:lnTo>
                <a:lnTo>
                  <a:pt x="201" y="27"/>
                </a:lnTo>
                <a:lnTo>
                  <a:pt x="195" y="30"/>
                </a:lnTo>
                <a:lnTo>
                  <a:pt x="189" y="32"/>
                </a:lnTo>
                <a:lnTo>
                  <a:pt x="184" y="34"/>
                </a:lnTo>
                <a:lnTo>
                  <a:pt x="178" y="37"/>
                </a:lnTo>
                <a:lnTo>
                  <a:pt x="172" y="39"/>
                </a:lnTo>
                <a:lnTo>
                  <a:pt x="166" y="42"/>
                </a:lnTo>
                <a:lnTo>
                  <a:pt x="161" y="44"/>
                </a:lnTo>
                <a:lnTo>
                  <a:pt x="155" y="46"/>
                </a:lnTo>
                <a:lnTo>
                  <a:pt x="149" y="48"/>
                </a:lnTo>
                <a:lnTo>
                  <a:pt x="143" y="51"/>
                </a:lnTo>
                <a:lnTo>
                  <a:pt x="136" y="53"/>
                </a:lnTo>
                <a:lnTo>
                  <a:pt x="130" y="55"/>
                </a:lnTo>
                <a:lnTo>
                  <a:pt x="124" y="57"/>
                </a:lnTo>
                <a:lnTo>
                  <a:pt x="117" y="59"/>
                </a:lnTo>
                <a:lnTo>
                  <a:pt x="111" y="61"/>
                </a:lnTo>
                <a:lnTo>
                  <a:pt x="105" y="64"/>
                </a:lnTo>
                <a:lnTo>
                  <a:pt x="98" y="65"/>
                </a:lnTo>
                <a:lnTo>
                  <a:pt x="92" y="68"/>
                </a:lnTo>
                <a:lnTo>
                  <a:pt x="86" y="70"/>
                </a:lnTo>
                <a:lnTo>
                  <a:pt x="80" y="72"/>
                </a:lnTo>
                <a:lnTo>
                  <a:pt x="73" y="75"/>
                </a:lnTo>
                <a:lnTo>
                  <a:pt x="67" y="77"/>
                </a:lnTo>
                <a:lnTo>
                  <a:pt x="62" y="80"/>
                </a:lnTo>
                <a:lnTo>
                  <a:pt x="56" y="83"/>
                </a:lnTo>
                <a:lnTo>
                  <a:pt x="50" y="87"/>
                </a:lnTo>
                <a:lnTo>
                  <a:pt x="45" y="90"/>
                </a:lnTo>
                <a:lnTo>
                  <a:pt x="40" y="94"/>
                </a:lnTo>
                <a:lnTo>
                  <a:pt x="34" y="98"/>
                </a:lnTo>
                <a:lnTo>
                  <a:pt x="31" y="101"/>
                </a:lnTo>
                <a:lnTo>
                  <a:pt x="28" y="104"/>
                </a:lnTo>
                <a:lnTo>
                  <a:pt x="25" y="107"/>
                </a:lnTo>
                <a:lnTo>
                  <a:pt x="22" y="111"/>
                </a:lnTo>
                <a:lnTo>
                  <a:pt x="20" y="114"/>
                </a:lnTo>
                <a:lnTo>
                  <a:pt x="17" y="118"/>
                </a:lnTo>
                <a:lnTo>
                  <a:pt x="14" y="122"/>
                </a:lnTo>
                <a:lnTo>
                  <a:pt x="13" y="126"/>
                </a:lnTo>
                <a:lnTo>
                  <a:pt x="11" y="130"/>
                </a:lnTo>
                <a:lnTo>
                  <a:pt x="9" y="134"/>
                </a:lnTo>
                <a:lnTo>
                  <a:pt x="7" y="139"/>
                </a:lnTo>
                <a:lnTo>
                  <a:pt x="6" y="143"/>
                </a:lnTo>
                <a:lnTo>
                  <a:pt x="4" y="147"/>
                </a:lnTo>
                <a:lnTo>
                  <a:pt x="3" y="152"/>
                </a:lnTo>
                <a:lnTo>
                  <a:pt x="2" y="156"/>
                </a:lnTo>
                <a:lnTo>
                  <a:pt x="1" y="161"/>
                </a:lnTo>
                <a:lnTo>
                  <a:pt x="1" y="165"/>
                </a:lnTo>
                <a:lnTo>
                  <a:pt x="0" y="170"/>
                </a:lnTo>
                <a:lnTo>
                  <a:pt x="0" y="174"/>
                </a:lnTo>
                <a:lnTo>
                  <a:pt x="0" y="178"/>
                </a:lnTo>
                <a:lnTo>
                  <a:pt x="0" y="182"/>
                </a:lnTo>
                <a:lnTo>
                  <a:pt x="0" y="186"/>
                </a:lnTo>
                <a:lnTo>
                  <a:pt x="1" y="190"/>
                </a:lnTo>
                <a:lnTo>
                  <a:pt x="2" y="194"/>
                </a:lnTo>
                <a:lnTo>
                  <a:pt x="3" y="197"/>
                </a:lnTo>
                <a:lnTo>
                  <a:pt x="4" y="201"/>
                </a:lnTo>
                <a:lnTo>
                  <a:pt x="5" y="205"/>
                </a:lnTo>
                <a:lnTo>
                  <a:pt x="7" y="209"/>
                </a:lnTo>
                <a:lnTo>
                  <a:pt x="8" y="212"/>
                </a:lnTo>
                <a:lnTo>
                  <a:pt x="10" y="216"/>
                </a:lnTo>
                <a:lnTo>
                  <a:pt x="12" y="219"/>
                </a:lnTo>
                <a:lnTo>
                  <a:pt x="14" y="223"/>
                </a:lnTo>
                <a:lnTo>
                  <a:pt x="17" y="226"/>
                </a:lnTo>
                <a:lnTo>
                  <a:pt x="19" y="229"/>
                </a:lnTo>
                <a:lnTo>
                  <a:pt x="21" y="232"/>
                </a:lnTo>
                <a:lnTo>
                  <a:pt x="24" y="236"/>
                </a:lnTo>
                <a:lnTo>
                  <a:pt x="26" y="239"/>
                </a:lnTo>
                <a:lnTo>
                  <a:pt x="29" y="242"/>
                </a:lnTo>
                <a:lnTo>
                  <a:pt x="31" y="245"/>
                </a:lnTo>
                <a:lnTo>
                  <a:pt x="34" y="248"/>
                </a:lnTo>
                <a:lnTo>
                  <a:pt x="38" y="252"/>
                </a:lnTo>
                <a:lnTo>
                  <a:pt x="43" y="256"/>
                </a:lnTo>
                <a:lnTo>
                  <a:pt x="47" y="260"/>
                </a:lnTo>
                <a:lnTo>
                  <a:pt x="51" y="264"/>
                </a:lnTo>
                <a:lnTo>
                  <a:pt x="56" y="268"/>
                </a:lnTo>
                <a:lnTo>
                  <a:pt x="61" y="271"/>
                </a:lnTo>
                <a:lnTo>
                  <a:pt x="66" y="275"/>
                </a:lnTo>
                <a:lnTo>
                  <a:pt x="70" y="279"/>
                </a:lnTo>
                <a:lnTo>
                  <a:pt x="75" y="282"/>
                </a:lnTo>
                <a:lnTo>
                  <a:pt x="80" y="286"/>
                </a:lnTo>
                <a:lnTo>
                  <a:pt x="85" y="289"/>
                </a:lnTo>
                <a:lnTo>
                  <a:pt x="90" y="292"/>
                </a:lnTo>
                <a:lnTo>
                  <a:pt x="95" y="295"/>
                </a:lnTo>
                <a:lnTo>
                  <a:pt x="101" y="299"/>
                </a:lnTo>
                <a:lnTo>
                  <a:pt x="106" y="302"/>
                </a:lnTo>
                <a:lnTo>
                  <a:pt x="111" y="305"/>
                </a:lnTo>
                <a:lnTo>
                  <a:pt x="116" y="308"/>
                </a:lnTo>
                <a:lnTo>
                  <a:pt x="122" y="311"/>
                </a:lnTo>
                <a:lnTo>
                  <a:pt x="127" y="314"/>
                </a:lnTo>
                <a:lnTo>
                  <a:pt x="132" y="317"/>
                </a:lnTo>
                <a:lnTo>
                  <a:pt x="135" y="318"/>
                </a:lnTo>
                <a:lnTo>
                  <a:pt x="139" y="320"/>
                </a:lnTo>
                <a:lnTo>
                  <a:pt x="142" y="322"/>
                </a:lnTo>
                <a:lnTo>
                  <a:pt x="145" y="323"/>
                </a:lnTo>
                <a:lnTo>
                  <a:pt x="149" y="324"/>
                </a:lnTo>
                <a:lnTo>
                  <a:pt x="152" y="326"/>
                </a:lnTo>
                <a:lnTo>
                  <a:pt x="155" y="327"/>
                </a:lnTo>
                <a:lnTo>
                  <a:pt x="159" y="328"/>
                </a:lnTo>
                <a:lnTo>
                  <a:pt x="162" y="329"/>
                </a:lnTo>
                <a:lnTo>
                  <a:pt x="166" y="330"/>
                </a:lnTo>
                <a:lnTo>
                  <a:pt x="169" y="332"/>
                </a:lnTo>
                <a:lnTo>
                  <a:pt x="173" y="332"/>
                </a:lnTo>
                <a:lnTo>
                  <a:pt x="176" y="334"/>
                </a:lnTo>
                <a:lnTo>
                  <a:pt x="180" y="334"/>
                </a:lnTo>
                <a:lnTo>
                  <a:pt x="183" y="335"/>
                </a:lnTo>
                <a:lnTo>
                  <a:pt x="187" y="336"/>
                </a:lnTo>
                <a:lnTo>
                  <a:pt x="190" y="337"/>
                </a:lnTo>
                <a:lnTo>
                  <a:pt x="194" y="338"/>
                </a:lnTo>
                <a:lnTo>
                  <a:pt x="198" y="339"/>
                </a:lnTo>
                <a:lnTo>
                  <a:pt x="201" y="340"/>
                </a:lnTo>
                <a:lnTo>
                  <a:pt x="205" y="340"/>
                </a:lnTo>
                <a:lnTo>
                  <a:pt x="208" y="341"/>
                </a:lnTo>
                <a:lnTo>
                  <a:pt x="212" y="342"/>
                </a:lnTo>
                <a:lnTo>
                  <a:pt x="216" y="343"/>
                </a:lnTo>
                <a:lnTo>
                  <a:pt x="220" y="344"/>
                </a:lnTo>
                <a:lnTo>
                  <a:pt x="223" y="344"/>
                </a:lnTo>
                <a:lnTo>
                  <a:pt x="227" y="345"/>
                </a:lnTo>
                <a:lnTo>
                  <a:pt x="231" y="346"/>
                </a:lnTo>
                <a:lnTo>
                  <a:pt x="235" y="346"/>
                </a:lnTo>
                <a:lnTo>
                  <a:pt x="238" y="347"/>
                </a:lnTo>
                <a:lnTo>
                  <a:pt x="242" y="347"/>
                </a:lnTo>
                <a:lnTo>
                  <a:pt x="246" y="348"/>
                </a:lnTo>
                <a:lnTo>
                  <a:pt x="250" y="349"/>
                </a:lnTo>
                <a:lnTo>
                  <a:pt x="253" y="349"/>
                </a:lnTo>
                <a:lnTo>
                  <a:pt x="257" y="349"/>
                </a:lnTo>
                <a:lnTo>
                  <a:pt x="261" y="350"/>
                </a:lnTo>
                <a:lnTo>
                  <a:pt x="265" y="350"/>
                </a:lnTo>
                <a:lnTo>
                  <a:pt x="268" y="350"/>
                </a:lnTo>
                <a:lnTo>
                  <a:pt x="272" y="351"/>
                </a:lnTo>
                <a:lnTo>
                  <a:pt x="276" y="351"/>
                </a:lnTo>
              </a:path>
            </a:pathLst>
          </a:custGeom>
          <a:noFill/>
          <a:ln w="317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Freeform 14"/>
          <p:cNvSpPr>
            <a:spLocks/>
          </p:cNvSpPr>
          <p:nvPr/>
        </p:nvSpPr>
        <p:spPr bwMode="auto">
          <a:xfrm>
            <a:off x="3303588" y="1246188"/>
            <a:ext cx="4119562" cy="4235450"/>
          </a:xfrm>
          <a:custGeom>
            <a:avLst/>
            <a:gdLst>
              <a:gd name="T0" fmla="*/ 1488 w 2595"/>
              <a:gd name="T1" fmla="*/ 2531 h 2668"/>
              <a:gd name="T2" fmla="*/ 1590 w 2595"/>
              <a:gd name="T3" fmla="*/ 2413 h 2668"/>
              <a:gd name="T4" fmla="*/ 1650 w 2595"/>
              <a:gd name="T5" fmla="*/ 2314 h 2668"/>
              <a:gd name="T6" fmla="*/ 1647 w 2595"/>
              <a:gd name="T7" fmla="*/ 2232 h 2668"/>
              <a:gd name="T8" fmla="*/ 1582 w 2595"/>
              <a:gd name="T9" fmla="*/ 2218 h 2668"/>
              <a:gd name="T10" fmla="*/ 1473 w 2595"/>
              <a:gd name="T11" fmla="*/ 2235 h 2668"/>
              <a:gd name="T12" fmla="*/ 1389 w 2595"/>
              <a:gd name="T13" fmla="*/ 2238 h 2668"/>
              <a:gd name="T14" fmla="*/ 1316 w 2595"/>
              <a:gd name="T15" fmla="*/ 2200 h 2668"/>
              <a:gd name="T16" fmla="*/ 1275 w 2595"/>
              <a:gd name="T17" fmla="*/ 2062 h 2668"/>
              <a:gd name="T18" fmla="*/ 1237 w 2595"/>
              <a:gd name="T19" fmla="*/ 1957 h 2668"/>
              <a:gd name="T20" fmla="*/ 1151 w 2595"/>
              <a:gd name="T21" fmla="*/ 1923 h 2668"/>
              <a:gd name="T22" fmla="*/ 989 w 2595"/>
              <a:gd name="T23" fmla="*/ 1874 h 2668"/>
              <a:gd name="T24" fmla="*/ 812 w 2595"/>
              <a:gd name="T25" fmla="*/ 1809 h 2668"/>
              <a:gd name="T26" fmla="*/ 678 w 2595"/>
              <a:gd name="T27" fmla="*/ 1778 h 2668"/>
              <a:gd name="T28" fmla="*/ 602 w 2595"/>
              <a:gd name="T29" fmla="*/ 1710 h 2668"/>
              <a:gd name="T30" fmla="*/ 468 w 2595"/>
              <a:gd name="T31" fmla="*/ 1692 h 2668"/>
              <a:gd name="T32" fmla="*/ 340 w 2595"/>
              <a:gd name="T33" fmla="*/ 1682 h 2668"/>
              <a:gd name="T34" fmla="*/ 240 w 2595"/>
              <a:gd name="T35" fmla="*/ 1626 h 2668"/>
              <a:gd name="T36" fmla="*/ 138 w 2595"/>
              <a:gd name="T37" fmla="*/ 1510 h 2668"/>
              <a:gd name="T38" fmla="*/ 110 w 2595"/>
              <a:gd name="T39" fmla="*/ 1326 h 2668"/>
              <a:gd name="T40" fmla="*/ 104 w 2595"/>
              <a:gd name="T41" fmla="*/ 1192 h 2668"/>
              <a:gd name="T42" fmla="*/ 120 w 2595"/>
              <a:gd name="T43" fmla="*/ 1051 h 2668"/>
              <a:gd name="T44" fmla="*/ 109 w 2595"/>
              <a:gd name="T45" fmla="*/ 963 h 2668"/>
              <a:gd name="T46" fmla="*/ 51 w 2595"/>
              <a:gd name="T47" fmla="*/ 877 h 2668"/>
              <a:gd name="T48" fmla="*/ 0 w 2595"/>
              <a:gd name="T49" fmla="*/ 732 h 2668"/>
              <a:gd name="T50" fmla="*/ 33 w 2595"/>
              <a:gd name="T51" fmla="*/ 547 h 2668"/>
              <a:gd name="T52" fmla="*/ 122 w 2595"/>
              <a:gd name="T53" fmla="*/ 416 h 2668"/>
              <a:gd name="T54" fmla="*/ 219 w 2595"/>
              <a:gd name="T55" fmla="*/ 301 h 2668"/>
              <a:gd name="T56" fmla="*/ 353 w 2595"/>
              <a:gd name="T57" fmla="*/ 182 h 2668"/>
              <a:gd name="T58" fmla="*/ 507 w 2595"/>
              <a:gd name="T59" fmla="*/ 93 h 2668"/>
              <a:gd name="T60" fmla="*/ 641 w 2595"/>
              <a:gd name="T61" fmla="*/ 37 h 2668"/>
              <a:gd name="T62" fmla="*/ 758 w 2595"/>
              <a:gd name="T63" fmla="*/ 6 h 2668"/>
              <a:gd name="T64" fmla="*/ 893 w 2595"/>
              <a:gd name="T65" fmla="*/ 5 h 2668"/>
              <a:gd name="T66" fmla="*/ 1030 w 2595"/>
              <a:gd name="T67" fmla="*/ 42 h 2668"/>
              <a:gd name="T68" fmla="*/ 1209 w 2595"/>
              <a:gd name="T69" fmla="*/ 109 h 2668"/>
              <a:gd name="T70" fmla="*/ 1358 w 2595"/>
              <a:gd name="T71" fmla="*/ 203 h 2668"/>
              <a:gd name="T72" fmla="*/ 1517 w 2595"/>
              <a:gd name="T73" fmla="*/ 325 h 2668"/>
              <a:gd name="T74" fmla="*/ 1692 w 2595"/>
              <a:gd name="T75" fmla="*/ 474 h 2668"/>
              <a:gd name="T76" fmla="*/ 1866 w 2595"/>
              <a:gd name="T77" fmla="*/ 631 h 2668"/>
              <a:gd name="T78" fmla="*/ 2004 w 2595"/>
              <a:gd name="T79" fmla="*/ 779 h 2668"/>
              <a:gd name="T80" fmla="*/ 2059 w 2595"/>
              <a:gd name="T81" fmla="*/ 929 h 2668"/>
              <a:gd name="T82" fmla="*/ 2182 w 2595"/>
              <a:gd name="T83" fmla="*/ 1047 h 2668"/>
              <a:gd name="T84" fmla="*/ 2256 w 2595"/>
              <a:gd name="T85" fmla="*/ 1109 h 2668"/>
              <a:gd name="T86" fmla="*/ 2276 w 2595"/>
              <a:gd name="T87" fmla="*/ 1182 h 2668"/>
              <a:gd name="T88" fmla="*/ 2294 w 2595"/>
              <a:gd name="T89" fmla="*/ 1268 h 2668"/>
              <a:gd name="T90" fmla="*/ 2339 w 2595"/>
              <a:gd name="T91" fmla="*/ 1344 h 2668"/>
              <a:gd name="T92" fmla="*/ 2386 w 2595"/>
              <a:gd name="T93" fmla="*/ 1397 h 2668"/>
              <a:gd name="T94" fmla="*/ 2399 w 2595"/>
              <a:gd name="T95" fmla="*/ 1452 h 2668"/>
              <a:gd name="T96" fmla="*/ 2397 w 2595"/>
              <a:gd name="T97" fmla="*/ 1546 h 2668"/>
              <a:gd name="T98" fmla="*/ 2406 w 2595"/>
              <a:gd name="T99" fmla="*/ 1600 h 2668"/>
              <a:gd name="T100" fmla="*/ 2460 w 2595"/>
              <a:gd name="T101" fmla="*/ 1601 h 2668"/>
              <a:gd name="T102" fmla="*/ 2506 w 2595"/>
              <a:gd name="T103" fmla="*/ 1527 h 2668"/>
              <a:gd name="T104" fmla="*/ 2527 w 2595"/>
              <a:gd name="T105" fmla="*/ 1411 h 2668"/>
              <a:gd name="T106" fmla="*/ 2545 w 2595"/>
              <a:gd name="T107" fmla="*/ 1297 h 2668"/>
              <a:gd name="T108" fmla="*/ 2565 w 2595"/>
              <a:gd name="T109" fmla="*/ 1228 h 2668"/>
              <a:gd name="T110" fmla="*/ 2589 w 2595"/>
              <a:gd name="T111" fmla="*/ 1197 h 266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95"/>
              <a:gd name="T169" fmla="*/ 0 h 2668"/>
              <a:gd name="T170" fmla="*/ 2595 w 2595"/>
              <a:gd name="T171" fmla="*/ 2668 h 266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95" h="2668">
                <a:moveTo>
                  <a:pt x="1381" y="2667"/>
                </a:moveTo>
                <a:lnTo>
                  <a:pt x="1402" y="2639"/>
                </a:lnTo>
                <a:lnTo>
                  <a:pt x="1423" y="2612"/>
                </a:lnTo>
                <a:lnTo>
                  <a:pt x="1444" y="2585"/>
                </a:lnTo>
                <a:lnTo>
                  <a:pt x="1466" y="2558"/>
                </a:lnTo>
                <a:lnTo>
                  <a:pt x="1488" y="2531"/>
                </a:lnTo>
                <a:lnTo>
                  <a:pt x="1509" y="2504"/>
                </a:lnTo>
                <a:lnTo>
                  <a:pt x="1531" y="2477"/>
                </a:lnTo>
                <a:lnTo>
                  <a:pt x="1545" y="2460"/>
                </a:lnTo>
                <a:lnTo>
                  <a:pt x="1560" y="2444"/>
                </a:lnTo>
                <a:lnTo>
                  <a:pt x="1575" y="2429"/>
                </a:lnTo>
                <a:lnTo>
                  <a:pt x="1590" y="2413"/>
                </a:lnTo>
                <a:lnTo>
                  <a:pt x="1604" y="2397"/>
                </a:lnTo>
                <a:lnTo>
                  <a:pt x="1617" y="2380"/>
                </a:lnTo>
                <a:lnTo>
                  <a:pt x="1628" y="2362"/>
                </a:lnTo>
                <a:lnTo>
                  <a:pt x="1636" y="2346"/>
                </a:lnTo>
                <a:lnTo>
                  <a:pt x="1644" y="2330"/>
                </a:lnTo>
                <a:lnTo>
                  <a:pt x="1650" y="2314"/>
                </a:lnTo>
                <a:lnTo>
                  <a:pt x="1655" y="2297"/>
                </a:lnTo>
                <a:lnTo>
                  <a:pt x="1658" y="2280"/>
                </a:lnTo>
                <a:lnTo>
                  <a:pt x="1659" y="2263"/>
                </a:lnTo>
                <a:lnTo>
                  <a:pt x="1657" y="2246"/>
                </a:lnTo>
                <a:lnTo>
                  <a:pt x="1654" y="2238"/>
                </a:lnTo>
                <a:lnTo>
                  <a:pt x="1647" y="2232"/>
                </a:lnTo>
                <a:lnTo>
                  <a:pt x="1639" y="2227"/>
                </a:lnTo>
                <a:lnTo>
                  <a:pt x="1630" y="2223"/>
                </a:lnTo>
                <a:lnTo>
                  <a:pt x="1620" y="2220"/>
                </a:lnTo>
                <a:lnTo>
                  <a:pt x="1609" y="2218"/>
                </a:lnTo>
                <a:lnTo>
                  <a:pt x="1600" y="2218"/>
                </a:lnTo>
                <a:lnTo>
                  <a:pt x="1582" y="2218"/>
                </a:lnTo>
                <a:lnTo>
                  <a:pt x="1563" y="2219"/>
                </a:lnTo>
                <a:lnTo>
                  <a:pt x="1545" y="2222"/>
                </a:lnTo>
                <a:lnTo>
                  <a:pt x="1527" y="2226"/>
                </a:lnTo>
                <a:lnTo>
                  <a:pt x="1510" y="2230"/>
                </a:lnTo>
                <a:lnTo>
                  <a:pt x="1491" y="2233"/>
                </a:lnTo>
                <a:lnTo>
                  <a:pt x="1473" y="2235"/>
                </a:lnTo>
                <a:lnTo>
                  <a:pt x="1459" y="2236"/>
                </a:lnTo>
                <a:lnTo>
                  <a:pt x="1445" y="2238"/>
                </a:lnTo>
                <a:lnTo>
                  <a:pt x="1431" y="2239"/>
                </a:lnTo>
                <a:lnTo>
                  <a:pt x="1417" y="2240"/>
                </a:lnTo>
                <a:lnTo>
                  <a:pt x="1403" y="2240"/>
                </a:lnTo>
                <a:lnTo>
                  <a:pt x="1389" y="2238"/>
                </a:lnTo>
                <a:lnTo>
                  <a:pt x="1375" y="2235"/>
                </a:lnTo>
                <a:lnTo>
                  <a:pt x="1363" y="2230"/>
                </a:lnTo>
                <a:lnTo>
                  <a:pt x="1350" y="2224"/>
                </a:lnTo>
                <a:lnTo>
                  <a:pt x="1338" y="2217"/>
                </a:lnTo>
                <a:lnTo>
                  <a:pt x="1326" y="2209"/>
                </a:lnTo>
                <a:lnTo>
                  <a:pt x="1316" y="2200"/>
                </a:lnTo>
                <a:lnTo>
                  <a:pt x="1308" y="2189"/>
                </a:lnTo>
                <a:lnTo>
                  <a:pt x="1301" y="2177"/>
                </a:lnTo>
                <a:lnTo>
                  <a:pt x="1290" y="2150"/>
                </a:lnTo>
                <a:lnTo>
                  <a:pt x="1283" y="2121"/>
                </a:lnTo>
                <a:lnTo>
                  <a:pt x="1279" y="2092"/>
                </a:lnTo>
                <a:lnTo>
                  <a:pt x="1275" y="2062"/>
                </a:lnTo>
                <a:lnTo>
                  <a:pt x="1270" y="2033"/>
                </a:lnTo>
                <a:lnTo>
                  <a:pt x="1264" y="2004"/>
                </a:lnTo>
                <a:lnTo>
                  <a:pt x="1255" y="1976"/>
                </a:lnTo>
                <a:lnTo>
                  <a:pt x="1250" y="1969"/>
                </a:lnTo>
                <a:lnTo>
                  <a:pt x="1244" y="1962"/>
                </a:lnTo>
                <a:lnTo>
                  <a:pt x="1237" y="1957"/>
                </a:lnTo>
                <a:lnTo>
                  <a:pt x="1229" y="1952"/>
                </a:lnTo>
                <a:lnTo>
                  <a:pt x="1220" y="1948"/>
                </a:lnTo>
                <a:lnTo>
                  <a:pt x="1211" y="1945"/>
                </a:lnTo>
                <a:lnTo>
                  <a:pt x="1203" y="1942"/>
                </a:lnTo>
                <a:lnTo>
                  <a:pt x="1177" y="1932"/>
                </a:lnTo>
                <a:lnTo>
                  <a:pt x="1151" y="1923"/>
                </a:lnTo>
                <a:lnTo>
                  <a:pt x="1125" y="1915"/>
                </a:lnTo>
                <a:lnTo>
                  <a:pt x="1098" y="1908"/>
                </a:lnTo>
                <a:lnTo>
                  <a:pt x="1071" y="1900"/>
                </a:lnTo>
                <a:lnTo>
                  <a:pt x="1045" y="1892"/>
                </a:lnTo>
                <a:lnTo>
                  <a:pt x="1019" y="1884"/>
                </a:lnTo>
                <a:lnTo>
                  <a:pt x="989" y="1874"/>
                </a:lnTo>
                <a:lnTo>
                  <a:pt x="960" y="1862"/>
                </a:lnTo>
                <a:lnTo>
                  <a:pt x="930" y="1852"/>
                </a:lnTo>
                <a:lnTo>
                  <a:pt x="901" y="1840"/>
                </a:lnTo>
                <a:lnTo>
                  <a:pt x="871" y="1830"/>
                </a:lnTo>
                <a:lnTo>
                  <a:pt x="842" y="1819"/>
                </a:lnTo>
                <a:lnTo>
                  <a:pt x="812" y="1809"/>
                </a:lnTo>
                <a:lnTo>
                  <a:pt x="790" y="1803"/>
                </a:lnTo>
                <a:lnTo>
                  <a:pt x="767" y="1798"/>
                </a:lnTo>
                <a:lnTo>
                  <a:pt x="745" y="1794"/>
                </a:lnTo>
                <a:lnTo>
                  <a:pt x="722" y="1790"/>
                </a:lnTo>
                <a:lnTo>
                  <a:pt x="699" y="1784"/>
                </a:lnTo>
                <a:lnTo>
                  <a:pt x="678" y="1778"/>
                </a:lnTo>
                <a:lnTo>
                  <a:pt x="657" y="1769"/>
                </a:lnTo>
                <a:lnTo>
                  <a:pt x="644" y="1760"/>
                </a:lnTo>
                <a:lnTo>
                  <a:pt x="632" y="1749"/>
                </a:lnTo>
                <a:lnTo>
                  <a:pt x="622" y="1736"/>
                </a:lnTo>
                <a:lnTo>
                  <a:pt x="612" y="1722"/>
                </a:lnTo>
                <a:lnTo>
                  <a:pt x="602" y="1710"/>
                </a:lnTo>
                <a:lnTo>
                  <a:pt x="590" y="1700"/>
                </a:lnTo>
                <a:lnTo>
                  <a:pt x="576" y="1694"/>
                </a:lnTo>
                <a:lnTo>
                  <a:pt x="550" y="1689"/>
                </a:lnTo>
                <a:lnTo>
                  <a:pt x="523" y="1688"/>
                </a:lnTo>
                <a:lnTo>
                  <a:pt x="496" y="1690"/>
                </a:lnTo>
                <a:lnTo>
                  <a:pt x="468" y="1692"/>
                </a:lnTo>
                <a:lnTo>
                  <a:pt x="441" y="1695"/>
                </a:lnTo>
                <a:lnTo>
                  <a:pt x="413" y="1696"/>
                </a:lnTo>
                <a:lnTo>
                  <a:pt x="386" y="1694"/>
                </a:lnTo>
                <a:lnTo>
                  <a:pt x="371" y="1691"/>
                </a:lnTo>
                <a:lnTo>
                  <a:pt x="355" y="1687"/>
                </a:lnTo>
                <a:lnTo>
                  <a:pt x="340" y="1682"/>
                </a:lnTo>
                <a:lnTo>
                  <a:pt x="325" y="1677"/>
                </a:lnTo>
                <a:lnTo>
                  <a:pt x="311" y="1670"/>
                </a:lnTo>
                <a:lnTo>
                  <a:pt x="296" y="1662"/>
                </a:lnTo>
                <a:lnTo>
                  <a:pt x="283" y="1654"/>
                </a:lnTo>
                <a:lnTo>
                  <a:pt x="262" y="1640"/>
                </a:lnTo>
                <a:lnTo>
                  <a:pt x="240" y="1626"/>
                </a:lnTo>
                <a:lnTo>
                  <a:pt x="219" y="1611"/>
                </a:lnTo>
                <a:lnTo>
                  <a:pt x="199" y="1596"/>
                </a:lnTo>
                <a:lnTo>
                  <a:pt x="180" y="1579"/>
                </a:lnTo>
                <a:lnTo>
                  <a:pt x="164" y="1560"/>
                </a:lnTo>
                <a:lnTo>
                  <a:pt x="151" y="1538"/>
                </a:lnTo>
                <a:lnTo>
                  <a:pt x="138" y="1510"/>
                </a:lnTo>
                <a:lnTo>
                  <a:pt x="129" y="1481"/>
                </a:lnTo>
                <a:lnTo>
                  <a:pt x="124" y="1451"/>
                </a:lnTo>
                <a:lnTo>
                  <a:pt x="119" y="1419"/>
                </a:lnTo>
                <a:lnTo>
                  <a:pt x="116" y="1388"/>
                </a:lnTo>
                <a:lnTo>
                  <a:pt x="114" y="1357"/>
                </a:lnTo>
                <a:lnTo>
                  <a:pt x="110" y="1326"/>
                </a:lnTo>
                <a:lnTo>
                  <a:pt x="108" y="1304"/>
                </a:lnTo>
                <a:lnTo>
                  <a:pt x="106" y="1282"/>
                </a:lnTo>
                <a:lnTo>
                  <a:pt x="105" y="1259"/>
                </a:lnTo>
                <a:lnTo>
                  <a:pt x="104" y="1237"/>
                </a:lnTo>
                <a:lnTo>
                  <a:pt x="104" y="1215"/>
                </a:lnTo>
                <a:lnTo>
                  <a:pt x="104" y="1192"/>
                </a:lnTo>
                <a:lnTo>
                  <a:pt x="105" y="1170"/>
                </a:lnTo>
                <a:lnTo>
                  <a:pt x="106" y="1146"/>
                </a:lnTo>
                <a:lnTo>
                  <a:pt x="109" y="1123"/>
                </a:lnTo>
                <a:lnTo>
                  <a:pt x="113" y="1099"/>
                </a:lnTo>
                <a:lnTo>
                  <a:pt x="117" y="1075"/>
                </a:lnTo>
                <a:lnTo>
                  <a:pt x="120" y="1051"/>
                </a:lnTo>
                <a:lnTo>
                  <a:pt x="122" y="1027"/>
                </a:lnTo>
                <a:lnTo>
                  <a:pt x="122" y="1003"/>
                </a:lnTo>
                <a:lnTo>
                  <a:pt x="121" y="993"/>
                </a:lnTo>
                <a:lnTo>
                  <a:pt x="118" y="983"/>
                </a:lnTo>
                <a:lnTo>
                  <a:pt x="114" y="973"/>
                </a:lnTo>
                <a:lnTo>
                  <a:pt x="109" y="963"/>
                </a:lnTo>
                <a:lnTo>
                  <a:pt x="104" y="953"/>
                </a:lnTo>
                <a:lnTo>
                  <a:pt x="99" y="944"/>
                </a:lnTo>
                <a:lnTo>
                  <a:pt x="93" y="934"/>
                </a:lnTo>
                <a:lnTo>
                  <a:pt x="80" y="914"/>
                </a:lnTo>
                <a:lnTo>
                  <a:pt x="66" y="895"/>
                </a:lnTo>
                <a:lnTo>
                  <a:pt x="51" y="877"/>
                </a:lnTo>
                <a:lnTo>
                  <a:pt x="37" y="858"/>
                </a:lnTo>
                <a:lnTo>
                  <a:pt x="24" y="839"/>
                </a:lnTo>
                <a:lnTo>
                  <a:pt x="13" y="818"/>
                </a:lnTo>
                <a:lnTo>
                  <a:pt x="7" y="796"/>
                </a:lnTo>
                <a:lnTo>
                  <a:pt x="2" y="764"/>
                </a:lnTo>
                <a:lnTo>
                  <a:pt x="0" y="732"/>
                </a:lnTo>
                <a:lnTo>
                  <a:pt x="1" y="700"/>
                </a:lnTo>
                <a:lnTo>
                  <a:pt x="4" y="667"/>
                </a:lnTo>
                <a:lnTo>
                  <a:pt x="9" y="635"/>
                </a:lnTo>
                <a:lnTo>
                  <a:pt x="16" y="603"/>
                </a:lnTo>
                <a:lnTo>
                  <a:pt x="24" y="572"/>
                </a:lnTo>
                <a:lnTo>
                  <a:pt x="33" y="547"/>
                </a:lnTo>
                <a:lnTo>
                  <a:pt x="45" y="524"/>
                </a:lnTo>
                <a:lnTo>
                  <a:pt x="59" y="502"/>
                </a:lnTo>
                <a:lnTo>
                  <a:pt x="74" y="480"/>
                </a:lnTo>
                <a:lnTo>
                  <a:pt x="90" y="458"/>
                </a:lnTo>
                <a:lnTo>
                  <a:pt x="106" y="437"/>
                </a:lnTo>
                <a:lnTo>
                  <a:pt x="122" y="416"/>
                </a:lnTo>
                <a:lnTo>
                  <a:pt x="137" y="396"/>
                </a:lnTo>
                <a:lnTo>
                  <a:pt x="153" y="377"/>
                </a:lnTo>
                <a:lnTo>
                  <a:pt x="168" y="357"/>
                </a:lnTo>
                <a:lnTo>
                  <a:pt x="185" y="338"/>
                </a:lnTo>
                <a:lnTo>
                  <a:pt x="201" y="320"/>
                </a:lnTo>
                <a:lnTo>
                  <a:pt x="219" y="301"/>
                </a:lnTo>
                <a:lnTo>
                  <a:pt x="237" y="284"/>
                </a:lnTo>
                <a:lnTo>
                  <a:pt x="259" y="263"/>
                </a:lnTo>
                <a:lnTo>
                  <a:pt x="282" y="242"/>
                </a:lnTo>
                <a:lnTo>
                  <a:pt x="305" y="221"/>
                </a:lnTo>
                <a:lnTo>
                  <a:pt x="329" y="201"/>
                </a:lnTo>
                <a:lnTo>
                  <a:pt x="353" y="182"/>
                </a:lnTo>
                <a:lnTo>
                  <a:pt x="378" y="163"/>
                </a:lnTo>
                <a:lnTo>
                  <a:pt x="403" y="146"/>
                </a:lnTo>
                <a:lnTo>
                  <a:pt x="428" y="131"/>
                </a:lnTo>
                <a:lnTo>
                  <a:pt x="454" y="118"/>
                </a:lnTo>
                <a:lnTo>
                  <a:pt x="481" y="105"/>
                </a:lnTo>
                <a:lnTo>
                  <a:pt x="507" y="93"/>
                </a:lnTo>
                <a:lnTo>
                  <a:pt x="534" y="82"/>
                </a:lnTo>
                <a:lnTo>
                  <a:pt x="561" y="71"/>
                </a:lnTo>
                <a:lnTo>
                  <a:pt x="588" y="60"/>
                </a:lnTo>
                <a:lnTo>
                  <a:pt x="605" y="52"/>
                </a:lnTo>
                <a:lnTo>
                  <a:pt x="623" y="44"/>
                </a:lnTo>
                <a:lnTo>
                  <a:pt x="641" y="37"/>
                </a:lnTo>
                <a:lnTo>
                  <a:pt x="659" y="30"/>
                </a:lnTo>
                <a:lnTo>
                  <a:pt x="677" y="23"/>
                </a:lnTo>
                <a:lnTo>
                  <a:pt x="696" y="18"/>
                </a:lnTo>
                <a:lnTo>
                  <a:pt x="714" y="13"/>
                </a:lnTo>
                <a:lnTo>
                  <a:pt x="736" y="10"/>
                </a:lnTo>
                <a:lnTo>
                  <a:pt x="758" y="6"/>
                </a:lnTo>
                <a:lnTo>
                  <a:pt x="780" y="3"/>
                </a:lnTo>
                <a:lnTo>
                  <a:pt x="803" y="1"/>
                </a:lnTo>
                <a:lnTo>
                  <a:pt x="825" y="0"/>
                </a:lnTo>
                <a:lnTo>
                  <a:pt x="847" y="1"/>
                </a:lnTo>
                <a:lnTo>
                  <a:pt x="869" y="2"/>
                </a:lnTo>
                <a:lnTo>
                  <a:pt x="893" y="5"/>
                </a:lnTo>
                <a:lnTo>
                  <a:pt x="916" y="9"/>
                </a:lnTo>
                <a:lnTo>
                  <a:pt x="939" y="15"/>
                </a:lnTo>
                <a:lnTo>
                  <a:pt x="962" y="21"/>
                </a:lnTo>
                <a:lnTo>
                  <a:pt x="985" y="28"/>
                </a:lnTo>
                <a:lnTo>
                  <a:pt x="1008" y="35"/>
                </a:lnTo>
                <a:lnTo>
                  <a:pt x="1030" y="42"/>
                </a:lnTo>
                <a:lnTo>
                  <a:pt x="1061" y="52"/>
                </a:lnTo>
                <a:lnTo>
                  <a:pt x="1091" y="62"/>
                </a:lnTo>
                <a:lnTo>
                  <a:pt x="1121" y="73"/>
                </a:lnTo>
                <a:lnTo>
                  <a:pt x="1150" y="84"/>
                </a:lnTo>
                <a:lnTo>
                  <a:pt x="1180" y="96"/>
                </a:lnTo>
                <a:lnTo>
                  <a:pt x="1209" y="109"/>
                </a:lnTo>
                <a:lnTo>
                  <a:pt x="1237" y="123"/>
                </a:lnTo>
                <a:lnTo>
                  <a:pt x="1262" y="137"/>
                </a:lnTo>
                <a:lnTo>
                  <a:pt x="1287" y="152"/>
                </a:lnTo>
                <a:lnTo>
                  <a:pt x="1311" y="168"/>
                </a:lnTo>
                <a:lnTo>
                  <a:pt x="1335" y="185"/>
                </a:lnTo>
                <a:lnTo>
                  <a:pt x="1358" y="203"/>
                </a:lnTo>
                <a:lnTo>
                  <a:pt x="1381" y="221"/>
                </a:lnTo>
                <a:lnTo>
                  <a:pt x="1404" y="238"/>
                </a:lnTo>
                <a:lnTo>
                  <a:pt x="1432" y="259"/>
                </a:lnTo>
                <a:lnTo>
                  <a:pt x="1461" y="281"/>
                </a:lnTo>
                <a:lnTo>
                  <a:pt x="1489" y="303"/>
                </a:lnTo>
                <a:lnTo>
                  <a:pt x="1517" y="325"/>
                </a:lnTo>
                <a:lnTo>
                  <a:pt x="1545" y="348"/>
                </a:lnTo>
                <a:lnTo>
                  <a:pt x="1572" y="371"/>
                </a:lnTo>
                <a:lnTo>
                  <a:pt x="1600" y="393"/>
                </a:lnTo>
                <a:lnTo>
                  <a:pt x="1631" y="420"/>
                </a:lnTo>
                <a:lnTo>
                  <a:pt x="1661" y="447"/>
                </a:lnTo>
                <a:lnTo>
                  <a:pt x="1692" y="474"/>
                </a:lnTo>
                <a:lnTo>
                  <a:pt x="1722" y="501"/>
                </a:lnTo>
                <a:lnTo>
                  <a:pt x="1752" y="528"/>
                </a:lnTo>
                <a:lnTo>
                  <a:pt x="1782" y="556"/>
                </a:lnTo>
                <a:lnTo>
                  <a:pt x="1812" y="583"/>
                </a:lnTo>
                <a:lnTo>
                  <a:pt x="1838" y="607"/>
                </a:lnTo>
                <a:lnTo>
                  <a:pt x="1866" y="631"/>
                </a:lnTo>
                <a:lnTo>
                  <a:pt x="1893" y="654"/>
                </a:lnTo>
                <a:lnTo>
                  <a:pt x="1919" y="678"/>
                </a:lnTo>
                <a:lnTo>
                  <a:pt x="1945" y="702"/>
                </a:lnTo>
                <a:lnTo>
                  <a:pt x="1969" y="728"/>
                </a:lnTo>
                <a:lnTo>
                  <a:pt x="1990" y="756"/>
                </a:lnTo>
                <a:lnTo>
                  <a:pt x="2004" y="779"/>
                </a:lnTo>
                <a:lnTo>
                  <a:pt x="2014" y="803"/>
                </a:lnTo>
                <a:lnTo>
                  <a:pt x="2022" y="829"/>
                </a:lnTo>
                <a:lnTo>
                  <a:pt x="2029" y="855"/>
                </a:lnTo>
                <a:lnTo>
                  <a:pt x="2037" y="881"/>
                </a:lnTo>
                <a:lnTo>
                  <a:pt x="2046" y="906"/>
                </a:lnTo>
                <a:lnTo>
                  <a:pt x="2059" y="929"/>
                </a:lnTo>
                <a:lnTo>
                  <a:pt x="2076" y="951"/>
                </a:lnTo>
                <a:lnTo>
                  <a:pt x="2096" y="972"/>
                </a:lnTo>
                <a:lnTo>
                  <a:pt x="2117" y="992"/>
                </a:lnTo>
                <a:lnTo>
                  <a:pt x="2138" y="1010"/>
                </a:lnTo>
                <a:lnTo>
                  <a:pt x="2160" y="1029"/>
                </a:lnTo>
                <a:lnTo>
                  <a:pt x="2182" y="1047"/>
                </a:lnTo>
                <a:lnTo>
                  <a:pt x="2203" y="1067"/>
                </a:lnTo>
                <a:lnTo>
                  <a:pt x="2213" y="1076"/>
                </a:lnTo>
                <a:lnTo>
                  <a:pt x="2224" y="1084"/>
                </a:lnTo>
                <a:lnTo>
                  <a:pt x="2236" y="1092"/>
                </a:lnTo>
                <a:lnTo>
                  <a:pt x="2246" y="1100"/>
                </a:lnTo>
                <a:lnTo>
                  <a:pt x="2256" y="1109"/>
                </a:lnTo>
                <a:lnTo>
                  <a:pt x="2265" y="1119"/>
                </a:lnTo>
                <a:lnTo>
                  <a:pt x="2272" y="1130"/>
                </a:lnTo>
                <a:lnTo>
                  <a:pt x="2276" y="1142"/>
                </a:lnTo>
                <a:lnTo>
                  <a:pt x="2278" y="1155"/>
                </a:lnTo>
                <a:lnTo>
                  <a:pt x="2277" y="1169"/>
                </a:lnTo>
                <a:lnTo>
                  <a:pt x="2276" y="1182"/>
                </a:lnTo>
                <a:lnTo>
                  <a:pt x="2276" y="1196"/>
                </a:lnTo>
                <a:lnTo>
                  <a:pt x="2276" y="1209"/>
                </a:lnTo>
                <a:lnTo>
                  <a:pt x="2278" y="1222"/>
                </a:lnTo>
                <a:lnTo>
                  <a:pt x="2282" y="1238"/>
                </a:lnTo>
                <a:lnTo>
                  <a:pt x="2288" y="1253"/>
                </a:lnTo>
                <a:lnTo>
                  <a:pt x="2294" y="1268"/>
                </a:lnTo>
                <a:lnTo>
                  <a:pt x="2300" y="1283"/>
                </a:lnTo>
                <a:lnTo>
                  <a:pt x="2308" y="1297"/>
                </a:lnTo>
                <a:lnTo>
                  <a:pt x="2315" y="1312"/>
                </a:lnTo>
                <a:lnTo>
                  <a:pt x="2324" y="1326"/>
                </a:lnTo>
                <a:lnTo>
                  <a:pt x="2331" y="1336"/>
                </a:lnTo>
                <a:lnTo>
                  <a:pt x="2339" y="1344"/>
                </a:lnTo>
                <a:lnTo>
                  <a:pt x="2348" y="1353"/>
                </a:lnTo>
                <a:lnTo>
                  <a:pt x="2357" y="1361"/>
                </a:lnTo>
                <a:lnTo>
                  <a:pt x="2366" y="1370"/>
                </a:lnTo>
                <a:lnTo>
                  <a:pt x="2374" y="1379"/>
                </a:lnTo>
                <a:lnTo>
                  <a:pt x="2381" y="1389"/>
                </a:lnTo>
                <a:lnTo>
                  <a:pt x="2386" y="1397"/>
                </a:lnTo>
                <a:lnTo>
                  <a:pt x="2389" y="1406"/>
                </a:lnTo>
                <a:lnTo>
                  <a:pt x="2392" y="1415"/>
                </a:lnTo>
                <a:lnTo>
                  <a:pt x="2394" y="1424"/>
                </a:lnTo>
                <a:lnTo>
                  <a:pt x="2396" y="1434"/>
                </a:lnTo>
                <a:lnTo>
                  <a:pt x="2397" y="1443"/>
                </a:lnTo>
                <a:lnTo>
                  <a:pt x="2399" y="1452"/>
                </a:lnTo>
                <a:lnTo>
                  <a:pt x="2399" y="1468"/>
                </a:lnTo>
                <a:lnTo>
                  <a:pt x="2399" y="1483"/>
                </a:lnTo>
                <a:lnTo>
                  <a:pt x="2399" y="1499"/>
                </a:lnTo>
                <a:lnTo>
                  <a:pt x="2398" y="1515"/>
                </a:lnTo>
                <a:lnTo>
                  <a:pt x="2397" y="1530"/>
                </a:lnTo>
                <a:lnTo>
                  <a:pt x="2397" y="1546"/>
                </a:lnTo>
                <a:lnTo>
                  <a:pt x="2399" y="1562"/>
                </a:lnTo>
                <a:lnTo>
                  <a:pt x="2399" y="1569"/>
                </a:lnTo>
                <a:lnTo>
                  <a:pt x="2400" y="1577"/>
                </a:lnTo>
                <a:lnTo>
                  <a:pt x="2401" y="1586"/>
                </a:lnTo>
                <a:lnTo>
                  <a:pt x="2403" y="1593"/>
                </a:lnTo>
                <a:lnTo>
                  <a:pt x="2406" y="1600"/>
                </a:lnTo>
                <a:lnTo>
                  <a:pt x="2410" y="1605"/>
                </a:lnTo>
                <a:lnTo>
                  <a:pt x="2416" y="1608"/>
                </a:lnTo>
                <a:lnTo>
                  <a:pt x="2426" y="1609"/>
                </a:lnTo>
                <a:lnTo>
                  <a:pt x="2438" y="1608"/>
                </a:lnTo>
                <a:lnTo>
                  <a:pt x="2449" y="1605"/>
                </a:lnTo>
                <a:lnTo>
                  <a:pt x="2460" y="1601"/>
                </a:lnTo>
                <a:lnTo>
                  <a:pt x="2469" y="1594"/>
                </a:lnTo>
                <a:lnTo>
                  <a:pt x="2478" y="1587"/>
                </a:lnTo>
                <a:lnTo>
                  <a:pt x="2485" y="1579"/>
                </a:lnTo>
                <a:lnTo>
                  <a:pt x="2494" y="1563"/>
                </a:lnTo>
                <a:lnTo>
                  <a:pt x="2501" y="1545"/>
                </a:lnTo>
                <a:lnTo>
                  <a:pt x="2506" y="1527"/>
                </a:lnTo>
                <a:lnTo>
                  <a:pt x="2510" y="1509"/>
                </a:lnTo>
                <a:lnTo>
                  <a:pt x="2513" y="1490"/>
                </a:lnTo>
                <a:lnTo>
                  <a:pt x="2516" y="1471"/>
                </a:lnTo>
                <a:lnTo>
                  <a:pt x="2519" y="1452"/>
                </a:lnTo>
                <a:lnTo>
                  <a:pt x="2523" y="1432"/>
                </a:lnTo>
                <a:lnTo>
                  <a:pt x="2527" y="1411"/>
                </a:lnTo>
                <a:lnTo>
                  <a:pt x="2530" y="1391"/>
                </a:lnTo>
                <a:lnTo>
                  <a:pt x="2532" y="1370"/>
                </a:lnTo>
                <a:lnTo>
                  <a:pt x="2535" y="1349"/>
                </a:lnTo>
                <a:lnTo>
                  <a:pt x="2539" y="1329"/>
                </a:lnTo>
                <a:lnTo>
                  <a:pt x="2542" y="1308"/>
                </a:lnTo>
                <a:lnTo>
                  <a:pt x="2545" y="1297"/>
                </a:lnTo>
                <a:lnTo>
                  <a:pt x="2547" y="1285"/>
                </a:lnTo>
                <a:lnTo>
                  <a:pt x="2550" y="1273"/>
                </a:lnTo>
                <a:lnTo>
                  <a:pt x="2553" y="1262"/>
                </a:lnTo>
                <a:lnTo>
                  <a:pt x="2557" y="1250"/>
                </a:lnTo>
                <a:lnTo>
                  <a:pt x="2561" y="1239"/>
                </a:lnTo>
                <a:lnTo>
                  <a:pt x="2565" y="1228"/>
                </a:lnTo>
                <a:lnTo>
                  <a:pt x="2568" y="1222"/>
                </a:lnTo>
                <a:lnTo>
                  <a:pt x="2572" y="1216"/>
                </a:lnTo>
                <a:lnTo>
                  <a:pt x="2575" y="1211"/>
                </a:lnTo>
                <a:lnTo>
                  <a:pt x="2579" y="1206"/>
                </a:lnTo>
                <a:lnTo>
                  <a:pt x="2584" y="1201"/>
                </a:lnTo>
                <a:lnTo>
                  <a:pt x="2589" y="1197"/>
                </a:lnTo>
                <a:lnTo>
                  <a:pt x="2594" y="1193"/>
                </a:lnTo>
              </a:path>
            </a:pathLst>
          </a:custGeom>
          <a:noFill/>
          <a:ln w="317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493" name="Freeform 15"/>
          <p:cNvSpPr>
            <a:spLocks/>
          </p:cNvSpPr>
          <p:nvPr/>
        </p:nvSpPr>
        <p:spPr bwMode="auto">
          <a:xfrm>
            <a:off x="4471988" y="2327275"/>
            <a:ext cx="769937" cy="658813"/>
          </a:xfrm>
          <a:custGeom>
            <a:avLst/>
            <a:gdLst>
              <a:gd name="T0" fmla="*/ 32 w 485"/>
              <a:gd name="T1" fmla="*/ 45 h 415"/>
              <a:gd name="T2" fmla="*/ 20 w 485"/>
              <a:gd name="T3" fmla="*/ 61 h 415"/>
              <a:gd name="T4" fmla="*/ 12 w 485"/>
              <a:gd name="T5" fmla="*/ 79 h 415"/>
              <a:gd name="T6" fmla="*/ 5 w 485"/>
              <a:gd name="T7" fmla="*/ 97 h 415"/>
              <a:gd name="T8" fmla="*/ 2 w 485"/>
              <a:gd name="T9" fmla="*/ 116 h 415"/>
              <a:gd name="T10" fmla="*/ 0 w 485"/>
              <a:gd name="T11" fmla="*/ 141 h 415"/>
              <a:gd name="T12" fmla="*/ 1 w 485"/>
              <a:gd name="T13" fmla="*/ 169 h 415"/>
              <a:gd name="T14" fmla="*/ 5 w 485"/>
              <a:gd name="T15" fmla="*/ 196 h 415"/>
              <a:gd name="T16" fmla="*/ 12 w 485"/>
              <a:gd name="T17" fmla="*/ 222 h 415"/>
              <a:gd name="T18" fmla="*/ 21 w 485"/>
              <a:gd name="T19" fmla="*/ 247 h 415"/>
              <a:gd name="T20" fmla="*/ 35 w 485"/>
              <a:gd name="T21" fmla="*/ 275 h 415"/>
              <a:gd name="T22" fmla="*/ 53 w 485"/>
              <a:gd name="T23" fmla="*/ 302 h 415"/>
              <a:gd name="T24" fmla="*/ 73 w 485"/>
              <a:gd name="T25" fmla="*/ 328 h 415"/>
              <a:gd name="T26" fmla="*/ 96 w 485"/>
              <a:gd name="T27" fmla="*/ 351 h 415"/>
              <a:gd name="T28" fmla="*/ 121 w 485"/>
              <a:gd name="T29" fmla="*/ 370 h 415"/>
              <a:gd name="T30" fmla="*/ 148 w 485"/>
              <a:gd name="T31" fmla="*/ 384 h 415"/>
              <a:gd name="T32" fmla="*/ 177 w 485"/>
              <a:gd name="T33" fmla="*/ 393 h 415"/>
              <a:gd name="T34" fmla="*/ 207 w 485"/>
              <a:gd name="T35" fmla="*/ 398 h 415"/>
              <a:gd name="T36" fmla="*/ 239 w 485"/>
              <a:gd name="T37" fmla="*/ 400 h 415"/>
              <a:gd name="T38" fmla="*/ 269 w 485"/>
              <a:gd name="T39" fmla="*/ 402 h 415"/>
              <a:gd name="T40" fmla="*/ 304 w 485"/>
              <a:gd name="T41" fmla="*/ 406 h 415"/>
              <a:gd name="T42" fmla="*/ 341 w 485"/>
              <a:gd name="T43" fmla="*/ 410 h 415"/>
              <a:gd name="T44" fmla="*/ 378 w 485"/>
              <a:gd name="T45" fmla="*/ 414 h 415"/>
              <a:gd name="T46" fmla="*/ 414 w 485"/>
              <a:gd name="T47" fmla="*/ 412 h 415"/>
              <a:gd name="T48" fmla="*/ 447 w 485"/>
              <a:gd name="T49" fmla="*/ 402 h 415"/>
              <a:gd name="T50" fmla="*/ 468 w 485"/>
              <a:gd name="T51" fmla="*/ 386 h 415"/>
              <a:gd name="T52" fmla="*/ 479 w 485"/>
              <a:gd name="T53" fmla="*/ 365 h 415"/>
              <a:gd name="T54" fmla="*/ 483 w 485"/>
              <a:gd name="T55" fmla="*/ 340 h 415"/>
              <a:gd name="T56" fmla="*/ 483 w 485"/>
              <a:gd name="T57" fmla="*/ 313 h 415"/>
              <a:gd name="T58" fmla="*/ 479 w 485"/>
              <a:gd name="T59" fmla="*/ 288 h 415"/>
              <a:gd name="T60" fmla="*/ 471 w 485"/>
              <a:gd name="T61" fmla="*/ 258 h 415"/>
              <a:gd name="T62" fmla="*/ 459 w 485"/>
              <a:gd name="T63" fmla="*/ 228 h 415"/>
              <a:gd name="T64" fmla="*/ 442 w 485"/>
              <a:gd name="T65" fmla="*/ 199 h 415"/>
              <a:gd name="T66" fmla="*/ 423 w 485"/>
              <a:gd name="T67" fmla="*/ 171 h 415"/>
              <a:gd name="T68" fmla="*/ 403 w 485"/>
              <a:gd name="T69" fmla="*/ 145 h 415"/>
              <a:gd name="T70" fmla="*/ 386 w 485"/>
              <a:gd name="T71" fmla="*/ 125 h 415"/>
              <a:gd name="T72" fmla="*/ 369 w 485"/>
              <a:gd name="T73" fmla="*/ 108 h 415"/>
              <a:gd name="T74" fmla="*/ 350 w 485"/>
              <a:gd name="T75" fmla="*/ 93 h 415"/>
              <a:gd name="T76" fmla="*/ 331 w 485"/>
              <a:gd name="T77" fmla="*/ 79 h 415"/>
              <a:gd name="T78" fmla="*/ 311 w 485"/>
              <a:gd name="T79" fmla="*/ 67 h 415"/>
              <a:gd name="T80" fmla="*/ 290 w 485"/>
              <a:gd name="T81" fmla="*/ 54 h 415"/>
              <a:gd name="T82" fmla="*/ 269 w 485"/>
              <a:gd name="T83" fmla="*/ 43 h 415"/>
              <a:gd name="T84" fmla="*/ 247 w 485"/>
              <a:gd name="T85" fmla="*/ 32 h 415"/>
              <a:gd name="T86" fmla="*/ 225 w 485"/>
              <a:gd name="T87" fmla="*/ 23 h 415"/>
              <a:gd name="T88" fmla="*/ 202 w 485"/>
              <a:gd name="T89" fmla="*/ 14 h 415"/>
              <a:gd name="T90" fmla="*/ 188 w 485"/>
              <a:gd name="T91" fmla="*/ 9 h 415"/>
              <a:gd name="T92" fmla="*/ 177 w 485"/>
              <a:gd name="T93" fmla="*/ 5 h 415"/>
              <a:gd name="T94" fmla="*/ 165 w 485"/>
              <a:gd name="T95" fmla="*/ 2 h 415"/>
              <a:gd name="T96" fmla="*/ 154 w 485"/>
              <a:gd name="T97" fmla="*/ 0 h 415"/>
              <a:gd name="T98" fmla="*/ 142 w 485"/>
              <a:gd name="T99" fmla="*/ 0 h 415"/>
              <a:gd name="T100" fmla="*/ 130 w 485"/>
              <a:gd name="T101" fmla="*/ 1 h 415"/>
              <a:gd name="T102" fmla="*/ 116 w 485"/>
              <a:gd name="T103" fmla="*/ 4 h 415"/>
              <a:gd name="T104" fmla="*/ 104 w 485"/>
              <a:gd name="T105" fmla="*/ 7 h 415"/>
              <a:gd name="T106" fmla="*/ 91 w 485"/>
              <a:gd name="T107" fmla="*/ 12 h 415"/>
              <a:gd name="T108" fmla="*/ 79 w 485"/>
              <a:gd name="T109" fmla="*/ 16 h 415"/>
              <a:gd name="T110" fmla="*/ 70 w 485"/>
              <a:gd name="T111" fmla="*/ 19 h 415"/>
              <a:gd name="T112" fmla="*/ 63 w 485"/>
              <a:gd name="T113" fmla="*/ 22 h 415"/>
              <a:gd name="T114" fmla="*/ 56 w 485"/>
              <a:gd name="T115" fmla="*/ 25 h 415"/>
              <a:gd name="T116" fmla="*/ 49 w 485"/>
              <a:gd name="T117" fmla="*/ 29 h 415"/>
              <a:gd name="T118" fmla="*/ 43 w 485"/>
              <a:gd name="T119" fmla="*/ 33 h 41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85"/>
              <a:gd name="T181" fmla="*/ 0 h 415"/>
              <a:gd name="T182" fmla="*/ 485 w 485"/>
              <a:gd name="T183" fmla="*/ 415 h 41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85" h="415">
                <a:moveTo>
                  <a:pt x="41" y="35"/>
                </a:moveTo>
                <a:lnTo>
                  <a:pt x="38" y="38"/>
                </a:lnTo>
                <a:lnTo>
                  <a:pt x="35" y="42"/>
                </a:lnTo>
                <a:lnTo>
                  <a:pt x="32" y="45"/>
                </a:lnTo>
                <a:lnTo>
                  <a:pt x="29" y="49"/>
                </a:lnTo>
                <a:lnTo>
                  <a:pt x="26" y="53"/>
                </a:lnTo>
                <a:lnTo>
                  <a:pt x="23" y="57"/>
                </a:lnTo>
                <a:lnTo>
                  <a:pt x="20" y="61"/>
                </a:lnTo>
                <a:lnTo>
                  <a:pt x="18" y="66"/>
                </a:lnTo>
                <a:lnTo>
                  <a:pt x="16" y="70"/>
                </a:lnTo>
                <a:lnTo>
                  <a:pt x="14" y="74"/>
                </a:lnTo>
                <a:lnTo>
                  <a:pt x="12" y="79"/>
                </a:lnTo>
                <a:lnTo>
                  <a:pt x="10" y="83"/>
                </a:lnTo>
                <a:lnTo>
                  <a:pt x="8" y="88"/>
                </a:lnTo>
                <a:lnTo>
                  <a:pt x="7" y="93"/>
                </a:lnTo>
                <a:lnTo>
                  <a:pt x="5" y="97"/>
                </a:lnTo>
                <a:lnTo>
                  <a:pt x="4" y="102"/>
                </a:lnTo>
                <a:lnTo>
                  <a:pt x="3" y="107"/>
                </a:lnTo>
                <a:lnTo>
                  <a:pt x="2" y="112"/>
                </a:lnTo>
                <a:lnTo>
                  <a:pt x="2" y="116"/>
                </a:lnTo>
                <a:lnTo>
                  <a:pt x="1" y="121"/>
                </a:lnTo>
                <a:lnTo>
                  <a:pt x="1" y="128"/>
                </a:lnTo>
                <a:lnTo>
                  <a:pt x="0" y="134"/>
                </a:lnTo>
                <a:lnTo>
                  <a:pt x="0" y="141"/>
                </a:lnTo>
                <a:lnTo>
                  <a:pt x="0" y="148"/>
                </a:lnTo>
                <a:lnTo>
                  <a:pt x="0" y="155"/>
                </a:lnTo>
                <a:lnTo>
                  <a:pt x="1" y="162"/>
                </a:lnTo>
                <a:lnTo>
                  <a:pt x="1" y="169"/>
                </a:lnTo>
                <a:lnTo>
                  <a:pt x="2" y="175"/>
                </a:lnTo>
                <a:lnTo>
                  <a:pt x="3" y="182"/>
                </a:lnTo>
                <a:lnTo>
                  <a:pt x="4" y="189"/>
                </a:lnTo>
                <a:lnTo>
                  <a:pt x="5" y="196"/>
                </a:lnTo>
                <a:lnTo>
                  <a:pt x="6" y="202"/>
                </a:lnTo>
                <a:lnTo>
                  <a:pt x="8" y="209"/>
                </a:lnTo>
                <a:lnTo>
                  <a:pt x="10" y="216"/>
                </a:lnTo>
                <a:lnTo>
                  <a:pt x="12" y="222"/>
                </a:lnTo>
                <a:lnTo>
                  <a:pt x="14" y="228"/>
                </a:lnTo>
                <a:lnTo>
                  <a:pt x="16" y="235"/>
                </a:lnTo>
                <a:lnTo>
                  <a:pt x="19" y="241"/>
                </a:lnTo>
                <a:lnTo>
                  <a:pt x="21" y="247"/>
                </a:lnTo>
                <a:lnTo>
                  <a:pt x="24" y="253"/>
                </a:lnTo>
                <a:lnTo>
                  <a:pt x="28" y="260"/>
                </a:lnTo>
                <a:lnTo>
                  <a:pt x="32" y="267"/>
                </a:lnTo>
                <a:lnTo>
                  <a:pt x="35" y="275"/>
                </a:lnTo>
                <a:lnTo>
                  <a:pt x="40" y="282"/>
                </a:lnTo>
                <a:lnTo>
                  <a:pt x="44" y="289"/>
                </a:lnTo>
                <a:lnTo>
                  <a:pt x="48" y="295"/>
                </a:lnTo>
                <a:lnTo>
                  <a:pt x="53" y="302"/>
                </a:lnTo>
                <a:lnTo>
                  <a:pt x="57" y="309"/>
                </a:lnTo>
                <a:lnTo>
                  <a:pt x="62" y="315"/>
                </a:lnTo>
                <a:lnTo>
                  <a:pt x="67" y="321"/>
                </a:lnTo>
                <a:lnTo>
                  <a:pt x="73" y="328"/>
                </a:lnTo>
                <a:lnTo>
                  <a:pt x="78" y="334"/>
                </a:lnTo>
                <a:lnTo>
                  <a:pt x="84" y="339"/>
                </a:lnTo>
                <a:lnTo>
                  <a:pt x="89" y="345"/>
                </a:lnTo>
                <a:lnTo>
                  <a:pt x="96" y="351"/>
                </a:lnTo>
                <a:lnTo>
                  <a:pt x="102" y="356"/>
                </a:lnTo>
                <a:lnTo>
                  <a:pt x="108" y="361"/>
                </a:lnTo>
                <a:lnTo>
                  <a:pt x="114" y="366"/>
                </a:lnTo>
                <a:lnTo>
                  <a:pt x="121" y="370"/>
                </a:lnTo>
                <a:lnTo>
                  <a:pt x="128" y="374"/>
                </a:lnTo>
                <a:lnTo>
                  <a:pt x="134" y="378"/>
                </a:lnTo>
                <a:lnTo>
                  <a:pt x="141" y="381"/>
                </a:lnTo>
                <a:lnTo>
                  <a:pt x="148" y="384"/>
                </a:lnTo>
                <a:lnTo>
                  <a:pt x="155" y="387"/>
                </a:lnTo>
                <a:lnTo>
                  <a:pt x="162" y="389"/>
                </a:lnTo>
                <a:lnTo>
                  <a:pt x="170" y="391"/>
                </a:lnTo>
                <a:lnTo>
                  <a:pt x="177" y="393"/>
                </a:lnTo>
                <a:lnTo>
                  <a:pt x="185" y="395"/>
                </a:lnTo>
                <a:lnTo>
                  <a:pt x="192" y="396"/>
                </a:lnTo>
                <a:lnTo>
                  <a:pt x="200" y="397"/>
                </a:lnTo>
                <a:lnTo>
                  <a:pt x="207" y="398"/>
                </a:lnTo>
                <a:lnTo>
                  <a:pt x="215" y="399"/>
                </a:lnTo>
                <a:lnTo>
                  <a:pt x="223" y="399"/>
                </a:lnTo>
                <a:lnTo>
                  <a:pt x="231" y="400"/>
                </a:lnTo>
                <a:lnTo>
                  <a:pt x="239" y="400"/>
                </a:lnTo>
                <a:lnTo>
                  <a:pt x="246" y="401"/>
                </a:lnTo>
                <a:lnTo>
                  <a:pt x="254" y="402"/>
                </a:lnTo>
                <a:lnTo>
                  <a:pt x="262" y="402"/>
                </a:lnTo>
                <a:lnTo>
                  <a:pt x="269" y="402"/>
                </a:lnTo>
                <a:lnTo>
                  <a:pt x="277" y="403"/>
                </a:lnTo>
                <a:lnTo>
                  <a:pt x="286" y="403"/>
                </a:lnTo>
                <a:lnTo>
                  <a:pt x="295" y="405"/>
                </a:lnTo>
                <a:lnTo>
                  <a:pt x="304" y="406"/>
                </a:lnTo>
                <a:lnTo>
                  <a:pt x="313" y="407"/>
                </a:lnTo>
                <a:lnTo>
                  <a:pt x="323" y="408"/>
                </a:lnTo>
                <a:lnTo>
                  <a:pt x="332" y="409"/>
                </a:lnTo>
                <a:lnTo>
                  <a:pt x="341" y="410"/>
                </a:lnTo>
                <a:lnTo>
                  <a:pt x="351" y="412"/>
                </a:lnTo>
                <a:lnTo>
                  <a:pt x="360" y="412"/>
                </a:lnTo>
                <a:lnTo>
                  <a:pt x="369" y="413"/>
                </a:lnTo>
                <a:lnTo>
                  <a:pt x="378" y="414"/>
                </a:lnTo>
                <a:lnTo>
                  <a:pt x="388" y="414"/>
                </a:lnTo>
                <a:lnTo>
                  <a:pt x="397" y="414"/>
                </a:lnTo>
                <a:lnTo>
                  <a:pt x="405" y="413"/>
                </a:lnTo>
                <a:lnTo>
                  <a:pt x="414" y="412"/>
                </a:lnTo>
                <a:lnTo>
                  <a:pt x="423" y="410"/>
                </a:lnTo>
                <a:lnTo>
                  <a:pt x="431" y="408"/>
                </a:lnTo>
                <a:lnTo>
                  <a:pt x="440" y="405"/>
                </a:lnTo>
                <a:lnTo>
                  <a:pt x="447" y="402"/>
                </a:lnTo>
                <a:lnTo>
                  <a:pt x="455" y="397"/>
                </a:lnTo>
                <a:lnTo>
                  <a:pt x="460" y="394"/>
                </a:lnTo>
                <a:lnTo>
                  <a:pt x="464" y="390"/>
                </a:lnTo>
                <a:lnTo>
                  <a:pt x="468" y="386"/>
                </a:lnTo>
                <a:lnTo>
                  <a:pt x="471" y="381"/>
                </a:lnTo>
                <a:lnTo>
                  <a:pt x="474" y="376"/>
                </a:lnTo>
                <a:lnTo>
                  <a:pt x="477" y="371"/>
                </a:lnTo>
                <a:lnTo>
                  <a:pt x="479" y="365"/>
                </a:lnTo>
                <a:lnTo>
                  <a:pt x="480" y="359"/>
                </a:lnTo>
                <a:lnTo>
                  <a:pt x="482" y="353"/>
                </a:lnTo>
                <a:lnTo>
                  <a:pt x="483" y="346"/>
                </a:lnTo>
                <a:lnTo>
                  <a:pt x="483" y="340"/>
                </a:lnTo>
                <a:lnTo>
                  <a:pt x="484" y="333"/>
                </a:lnTo>
                <a:lnTo>
                  <a:pt x="484" y="327"/>
                </a:lnTo>
                <a:lnTo>
                  <a:pt x="483" y="320"/>
                </a:lnTo>
                <a:lnTo>
                  <a:pt x="483" y="313"/>
                </a:lnTo>
                <a:lnTo>
                  <a:pt x="483" y="307"/>
                </a:lnTo>
                <a:lnTo>
                  <a:pt x="482" y="301"/>
                </a:lnTo>
                <a:lnTo>
                  <a:pt x="481" y="294"/>
                </a:lnTo>
                <a:lnTo>
                  <a:pt x="479" y="288"/>
                </a:lnTo>
                <a:lnTo>
                  <a:pt x="478" y="282"/>
                </a:lnTo>
                <a:lnTo>
                  <a:pt x="476" y="274"/>
                </a:lnTo>
                <a:lnTo>
                  <a:pt x="474" y="266"/>
                </a:lnTo>
                <a:lnTo>
                  <a:pt x="471" y="258"/>
                </a:lnTo>
                <a:lnTo>
                  <a:pt x="469" y="251"/>
                </a:lnTo>
                <a:lnTo>
                  <a:pt x="466" y="243"/>
                </a:lnTo>
                <a:lnTo>
                  <a:pt x="462" y="235"/>
                </a:lnTo>
                <a:lnTo>
                  <a:pt x="459" y="228"/>
                </a:lnTo>
                <a:lnTo>
                  <a:pt x="455" y="221"/>
                </a:lnTo>
                <a:lnTo>
                  <a:pt x="451" y="213"/>
                </a:lnTo>
                <a:lnTo>
                  <a:pt x="446" y="206"/>
                </a:lnTo>
                <a:lnTo>
                  <a:pt x="442" y="199"/>
                </a:lnTo>
                <a:lnTo>
                  <a:pt x="437" y="192"/>
                </a:lnTo>
                <a:lnTo>
                  <a:pt x="433" y="185"/>
                </a:lnTo>
                <a:lnTo>
                  <a:pt x="428" y="178"/>
                </a:lnTo>
                <a:lnTo>
                  <a:pt x="423" y="171"/>
                </a:lnTo>
                <a:lnTo>
                  <a:pt x="418" y="165"/>
                </a:lnTo>
                <a:lnTo>
                  <a:pt x="413" y="158"/>
                </a:lnTo>
                <a:lnTo>
                  <a:pt x="408" y="151"/>
                </a:lnTo>
                <a:lnTo>
                  <a:pt x="403" y="145"/>
                </a:lnTo>
                <a:lnTo>
                  <a:pt x="398" y="138"/>
                </a:lnTo>
                <a:lnTo>
                  <a:pt x="394" y="133"/>
                </a:lnTo>
                <a:lnTo>
                  <a:pt x="390" y="129"/>
                </a:lnTo>
                <a:lnTo>
                  <a:pt x="386" y="125"/>
                </a:lnTo>
                <a:lnTo>
                  <a:pt x="382" y="120"/>
                </a:lnTo>
                <a:lnTo>
                  <a:pt x="378" y="117"/>
                </a:lnTo>
                <a:lnTo>
                  <a:pt x="373" y="112"/>
                </a:lnTo>
                <a:lnTo>
                  <a:pt x="369" y="108"/>
                </a:lnTo>
                <a:lnTo>
                  <a:pt x="365" y="105"/>
                </a:lnTo>
                <a:lnTo>
                  <a:pt x="360" y="101"/>
                </a:lnTo>
                <a:lnTo>
                  <a:pt x="355" y="97"/>
                </a:lnTo>
                <a:lnTo>
                  <a:pt x="350" y="93"/>
                </a:lnTo>
                <a:lnTo>
                  <a:pt x="346" y="90"/>
                </a:lnTo>
                <a:lnTo>
                  <a:pt x="341" y="86"/>
                </a:lnTo>
                <a:lnTo>
                  <a:pt x="336" y="83"/>
                </a:lnTo>
                <a:lnTo>
                  <a:pt x="331" y="79"/>
                </a:lnTo>
                <a:lnTo>
                  <a:pt x="326" y="76"/>
                </a:lnTo>
                <a:lnTo>
                  <a:pt x="321" y="73"/>
                </a:lnTo>
                <a:lnTo>
                  <a:pt x="316" y="70"/>
                </a:lnTo>
                <a:lnTo>
                  <a:pt x="311" y="67"/>
                </a:lnTo>
                <a:lnTo>
                  <a:pt x="306" y="63"/>
                </a:lnTo>
                <a:lnTo>
                  <a:pt x="301" y="60"/>
                </a:lnTo>
                <a:lnTo>
                  <a:pt x="296" y="57"/>
                </a:lnTo>
                <a:lnTo>
                  <a:pt x="290" y="54"/>
                </a:lnTo>
                <a:lnTo>
                  <a:pt x="285" y="51"/>
                </a:lnTo>
                <a:lnTo>
                  <a:pt x="280" y="48"/>
                </a:lnTo>
                <a:lnTo>
                  <a:pt x="274" y="46"/>
                </a:lnTo>
                <a:lnTo>
                  <a:pt x="269" y="43"/>
                </a:lnTo>
                <a:lnTo>
                  <a:pt x="264" y="40"/>
                </a:lnTo>
                <a:lnTo>
                  <a:pt x="258" y="37"/>
                </a:lnTo>
                <a:lnTo>
                  <a:pt x="252" y="35"/>
                </a:lnTo>
                <a:lnTo>
                  <a:pt x="247" y="32"/>
                </a:lnTo>
                <a:lnTo>
                  <a:pt x="242" y="30"/>
                </a:lnTo>
                <a:lnTo>
                  <a:pt x="236" y="27"/>
                </a:lnTo>
                <a:lnTo>
                  <a:pt x="230" y="25"/>
                </a:lnTo>
                <a:lnTo>
                  <a:pt x="225" y="23"/>
                </a:lnTo>
                <a:lnTo>
                  <a:pt x="219" y="20"/>
                </a:lnTo>
                <a:lnTo>
                  <a:pt x="214" y="18"/>
                </a:lnTo>
                <a:lnTo>
                  <a:pt x="208" y="16"/>
                </a:lnTo>
                <a:lnTo>
                  <a:pt x="202" y="14"/>
                </a:lnTo>
                <a:lnTo>
                  <a:pt x="197" y="12"/>
                </a:lnTo>
                <a:lnTo>
                  <a:pt x="194" y="10"/>
                </a:lnTo>
                <a:lnTo>
                  <a:pt x="191" y="10"/>
                </a:lnTo>
                <a:lnTo>
                  <a:pt x="188" y="9"/>
                </a:lnTo>
                <a:lnTo>
                  <a:pt x="185" y="8"/>
                </a:lnTo>
                <a:lnTo>
                  <a:pt x="183" y="7"/>
                </a:lnTo>
                <a:lnTo>
                  <a:pt x="180" y="6"/>
                </a:lnTo>
                <a:lnTo>
                  <a:pt x="177" y="5"/>
                </a:lnTo>
                <a:lnTo>
                  <a:pt x="174" y="4"/>
                </a:lnTo>
                <a:lnTo>
                  <a:pt x="171" y="4"/>
                </a:lnTo>
                <a:lnTo>
                  <a:pt x="168" y="3"/>
                </a:lnTo>
                <a:lnTo>
                  <a:pt x="165" y="2"/>
                </a:lnTo>
                <a:lnTo>
                  <a:pt x="163" y="2"/>
                </a:lnTo>
                <a:lnTo>
                  <a:pt x="160" y="1"/>
                </a:lnTo>
                <a:lnTo>
                  <a:pt x="157" y="1"/>
                </a:lnTo>
                <a:lnTo>
                  <a:pt x="154" y="0"/>
                </a:lnTo>
                <a:lnTo>
                  <a:pt x="151" y="0"/>
                </a:lnTo>
                <a:lnTo>
                  <a:pt x="148" y="0"/>
                </a:lnTo>
                <a:lnTo>
                  <a:pt x="145" y="0"/>
                </a:lnTo>
                <a:lnTo>
                  <a:pt x="142" y="0"/>
                </a:lnTo>
                <a:lnTo>
                  <a:pt x="139" y="0"/>
                </a:lnTo>
                <a:lnTo>
                  <a:pt x="136" y="0"/>
                </a:lnTo>
                <a:lnTo>
                  <a:pt x="133" y="1"/>
                </a:lnTo>
                <a:lnTo>
                  <a:pt x="130" y="1"/>
                </a:lnTo>
                <a:lnTo>
                  <a:pt x="126" y="2"/>
                </a:lnTo>
                <a:lnTo>
                  <a:pt x="123" y="2"/>
                </a:lnTo>
                <a:lnTo>
                  <a:pt x="120" y="3"/>
                </a:lnTo>
                <a:lnTo>
                  <a:pt x="116" y="4"/>
                </a:lnTo>
                <a:lnTo>
                  <a:pt x="113" y="5"/>
                </a:lnTo>
                <a:lnTo>
                  <a:pt x="110" y="5"/>
                </a:lnTo>
                <a:lnTo>
                  <a:pt x="107" y="6"/>
                </a:lnTo>
                <a:lnTo>
                  <a:pt x="104" y="7"/>
                </a:lnTo>
                <a:lnTo>
                  <a:pt x="101" y="9"/>
                </a:lnTo>
                <a:lnTo>
                  <a:pt x="98" y="10"/>
                </a:lnTo>
                <a:lnTo>
                  <a:pt x="94" y="10"/>
                </a:lnTo>
                <a:lnTo>
                  <a:pt x="91" y="12"/>
                </a:lnTo>
                <a:lnTo>
                  <a:pt x="88" y="13"/>
                </a:lnTo>
                <a:lnTo>
                  <a:pt x="85" y="14"/>
                </a:lnTo>
                <a:lnTo>
                  <a:pt x="82" y="15"/>
                </a:lnTo>
                <a:lnTo>
                  <a:pt x="79" y="16"/>
                </a:lnTo>
                <a:lnTo>
                  <a:pt x="76" y="17"/>
                </a:lnTo>
                <a:lnTo>
                  <a:pt x="74" y="18"/>
                </a:lnTo>
                <a:lnTo>
                  <a:pt x="72" y="19"/>
                </a:lnTo>
                <a:lnTo>
                  <a:pt x="70" y="19"/>
                </a:lnTo>
                <a:lnTo>
                  <a:pt x="69" y="20"/>
                </a:lnTo>
                <a:lnTo>
                  <a:pt x="67" y="20"/>
                </a:lnTo>
                <a:lnTo>
                  <a:pt x="65" y="21"/>
                </a:lnTo>
                <a:lnTo>
                  <a:pt x="63" y="22"/>
                </a:lnTo>
                <a:lnTo>
                  <a:pt x="61" y="23"/>
                </a:lnTo>
                <a:lnTo>
                  <a:pt x="59" y="24"/>
                </a:lnTo>
                <a:lnTo>
                  <a:pt x="57" y="24"/>
                </a:lnTo>
                <a:lnTo>
                  <a:pt x="56" y="25"/>
                </a:lnTo>
                <a:lnTo>
                  <a:pt x="54" y="26"/>
                </a:lnTo>
                <a:lnTo>
                  <a:pt x="52" y="27"/>
                </a:lnTo>
                <a:lnTo>
                  <a:pt x="51" y="28"/>
                </a:lnTo>
                <a:lnTo>
                  <a:pt x="49" y="29"/>
                </a:lnTo>
                <a:lnTo>
                  <a:pt x="47" y="30"/>
                </a:lnTo>
                <a:lnTo>
                  <a:pt x="46" y="31"/>
                </a:lnTo>
                <a:lnTo>
                  <a:pt x="44" y="32"/>
                </a:lnTo>
                <a:lnTo>
                  <a:pt x="43" y="33"/>
                </a:lnTo>
                <a:lnTo>
                  <a:pt x="41" y="35"/>
                </a:lnTo>
              </a:path>
            </a:pathLst>
          </a:custGeom>
          <a:noFill/>
          <a:ln w="317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Freeform 16"/>
          <p:cNvSpPr>
            <a:spLocks/>
          </p:cNvSpPr>
          <p:nvPr/>
        </p:nvSpPr>
        <p:spPr bwMode="auto">
          <a:xfrm>
            <a:off x="2438400" y="819150"/>
            <a:ext cx="4994275" cy="2925763"/>
          </a:xfrm>
          <a:custGeom>
            <a:avLst/>
            <a:gdLst>
              <a:gd name="T0" fmla="*/ 26 w 3146"/>
              <a:gd name="T1" fmla="*/ 1698 h 1843"/>
              <a:gd name="T2" fmla="*/ 59 w 3146"/>
              <a:gd name="T3" fmla="*/ 1701 h 1843"/>
              <a:gd name="T4" fmla="*/ 99 w 3146"/>
              <a:gd name="T5" fmla="*/ 1718 h 1843"/>
              <a:gd name="T6" fmla="*/ 140 w 3146"/>
              <a:gd name="T7" fmla="*/ 1747 h 1843"/>
              <a:gd name="T8" fmla="*/ 188 w 3146"/>
              <a:gd name="T9" fmla="*/ 1783 h 1843"/>
              <a:gd name="T10" fmla="*/ 241 w 3146"/>
              <a:gd name="T11" fmla="*/ 1827 h 1843"/>
              <a:gd name="T12" fmla="*/ 298 w 3146"/>
              <a:gd name="T13" fmla="*/ 1841 h 1843"/>
              <a:gd name="T14" fmla="*/ 343 w 3146"/>
              <a:gd name="T15" fmla="*/ 1815 h 1843"/>
              <a:gd name="T16" fmla="*/ 374 w 3146"/>
              <a:gd name="T17" fmla="*/ 1762 h 1843"/>
              <a:gd name="T18" fmla="*/ 389 w 3146"/>
              <a:gd name="T19" fmla="*/ 1659 h 1843"/>
              <a:gd name="T20" fmla="*/ 397 w 3146"/>
              <a:gd name="T21" fmla="*/ 1554 h 1843"/>
              <a:gd name="T22" fmla="*/ 411 w 3146"/>
              <a:gd name="T23" fmla="*/ 1472 h 1843"/>
              <a:gd name="T24" fmla="*/ 424 w 3146"/>
              <a:gd name="T25" fmla="*/ 1390 h 1843"/>
              <a:gd name="T26" fmla="*/ 425 w 3146"/>
              <a:gd name="T27" fmla="*/ 1344 h 1843"/>
              <a:gd name="T28" fmla="*/ 419 w 3146"/>
              <a:gd name="T29" fmla="*/ 1307 h 1843"/>
              <a:gd name="T30" fmla="*/ 390 w 3146"/>
              <a:gd name="T31" fmla="*/ 1261 h 1843"/>
              <a:gd name="T32" fmla="*/ 349 w 3146"/>
              <a:gd name="T33" fmla="*/ 1213 h 1843"/>
              <a:gd name="T34" fmla="*/ 322 w 3146"/>
              <a:gd name="T35" fmla="*/ 1153 h 1843"/>
              <a:gd name="T36" fmla="*/ 310 w 3146"/>
              <a:gd name="T37" fmla="*/ 1083 h 1843"/>
              <a:gd name="T38" fmla="*/ 314 w 3146"/>
              <a:gd name="T39" fmla="*/ 997 h 1843"/>
              <a:gd name="T40" fmla="*/ 336 w 3146"/>
              <a:gd name="T41" fmla="*/ 878 h 1843"/>
              <a:gd name="T42" fmla="*/ 377 w 3146"/>
              <a:gd name="T43" fmla="*/ 761 h 1843"/>
              <a:gd name="T44" fmla="*/ 446 w 3146"/>
              <a:gd name="T45" fmla="*/ 635 h 1843"/>
              <a:gd name="T46" fmla="*/ 529 w 3146"/>
              <a:gd name="T47" fmla="*/ 518 h 1843"/>
              <a:gd name="T48" fmla="*/ 622 w 3146"/>
              <a:gd name="T49" fmla="*/ 412 h 1843"/>
              <a:gd name="T50" fmla="*/ 728 w 3146"/>
              <a:gd name="T51" fmla="*/ 319 h 1843"/>
              <a:gd name="T52" fmla="*/ 845 w 3146"/>
              <a:gd name="T53" fmla="*/ 254 h 1843"/>
              <a:gd name="T54" fmla="*/ 970 w 3146"/>
              <a:gd name="T55" fmla="*/ 207 h 1843"/>
              <a:gd name="T56" fmla="*/ 1069 w 3146"/>
              <a:gd name="T57" fmla="*/ 170 h 1843"/>
              <a:gd name="T58" fmla="*/ 1155 w 3146"/>
              <a:gd name="T59" fmla="*/ 140 h 1843"/>
              <a:gd name="T60" fmla="*/ 1225 w 3146"/>
              <a:gd name="T61" fmla="*/ 103 h 1843"/>
              <a:gd name="T62" fmla="*/ 1279 w 3146"/>
              <a:gd name="T63" fmla="*/ 57 h 1843"/>
              <a:gd name="T64" fmla="*/ 1328 w 3146"/>
              <a:gd name="T65" fmla="*/ 22 h 1843"/>
              <a:gd name="T66" fmla="*/ 1365 w 3146"/>
              <a:gd name="T67" fmla="*/ 6 h 1843"/>
              <a:gd name="T68" fmla="*/ 1409 w 3146"/>
              <a:gd name="T69" fmla="*/ 1 h 1843"/>
              <a:gd name="T70" fmla="*/ 1483 w 3146"/>
              <a:gd name="T71" fmla="*/ 12 h 1843"/>
              <a:gd name="T72" fmla="*/ 1552 w 3146"/>
              <a:gd name="T73" fmla="*/ 35 h 1843"/>
              <a:gd name="T74" fmla="*/ 1657 w 3146"/>
              <a:gd name="T75" fmla="*/ 94 h 1843"/>
              <a:gd name="T76" fmla="*/ 1759 w 3146"/>
              <a:gd name="T77" fmla="*/ 158 h 1843"/>
              <a:gd name="T78" fmla="*/ 1890 w 3146"/>
              <a:gd name="T79" fmla="*/ 218 h 1843"/>
              <a:gd name="T80" fmla="*/ 2026 w 3146"/>
              <a:gd name="T81" fmla="*/ 277 h 1843"/>
              <a:gd name="T82" fmla="*/ 2139 w 3146"/>
              <a:gd name="T83" fmla="*/ 341 h 1843"/>
              <a:gd name="T84" fmla="*/ 2236 w 3146"/>
              <a:gd name="T85" fmla="*/ 411 h 1843"/>
              <a:gd name="T86" fmla="*/ 2336 w 3146"/>
              <a:gd name="T87" fmla="*/ 500 h 1843"/>
              <a:gd name="T88" fmla="*/ 2437 w 3146"/>
              <a:gd name="T89" fmla="*/ 609 h 1843"/>
              <a:gd name="T90" fmla="*/ 2527 w 3146"/>
              <a:gd name="T91" fmla="*/ 697 h 1843"/>
              <a:gd name="T92" fmla="*/ 2596 w 3146"/>
              <a:gd name="T93" fmla="*/ 743 h 1843"/>
              <a:gd name="T94" fmla="*/ 2655 w 3146"/>
              <a:gd name="T95" fmla="*/ 805 h 1843"/>
              <a:gd name="T96" fmla="*/ 2696 w 3146"/>
              <a:gd name="T97" fmla="*/ 909 h 1843"/>
              <a:gd name="T98" fmla="*/ 2737 w 3146"/>
              <a:gd name="T99" fmla="*/ 1013 h 1843"/>
              <a:gd name="T100" fmla="*/ 2791 w 3146"/>
              <a:gd name="T101" fmla="*/ 1100 h 1843"/>
              <a:gd name="T102" fmla="*/ 2857 w 3146"/>
              <a:gd name="T103" fmla="*/ 1180 h 1843"/>
              <a:gd name="T104" fmla="*/ 2922 w 3146"/>
              <a:gd name="T105" fmla="*/ 1238 h 1843"/>
              <a:gd name="T106" fmla="*/ 2993 w 3146"/>
              <a:gd name="T107" fmla="*/ 1283 h 1843"/>
              <a:gd name="T108" fmla="*/ 3056 w 3146"/>
              <a:gd name="T109" fmla="*/ 1309 h 1843"/>
              <a:gd name="T110" fmla="*/ 3115 w 3146"/>
              <a:gd name="T111" fmla="*/ 1319 h 184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146"/>
              <a:gd name="T169" fmla="*/ 0 h 1843"/>
              <a:gd name="T170" fmla="*/ 3146 w 3146"/>
              <a:gd name="T171" fmla="*/ 1843 h 184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146" h="1843">
                <a:moveTo>
                  <a:pt x="0" y="1704"/>
                </a:moveTo>
                <a:lnTo>
                  <a:pt x="5" y="1702"/>
                </a:lnTo>
                <a:lnTo>
                  <a:pt x="10" y="1701"/>
                </a:lnTo>
                <a:lnTo>
                  <a:pt x="15" y="1700"/>
                </a:lnTo>
                <a:lnTo>
                  <a:pt x="21" y="1699"/>
                </a:lnTo>
                <a:lnTo>
                  <a:pt x="26" y="1698"/>
                </a:lnTo>
                <a:lnTo>
                  <a:pt x="32" y="1698"/>
                </a:lnTo>
                <a:lnTo>
                  <a:pt x="37" y="1698"/>
                </a:lnTo>
                <a:lnTo>
                  <a:pt x="42" y="1698"/>
                </a:lnTo>
                <a:lnTo>
                  <a:pt x="48" y="1699"/>
                </a:lnTo>
                <a:lnTo>
                  <a:pt x="53" y="1700"/>
                </a:lnTo>
                <a:lnTo>
                  <a:pt x="59" y="1701"/>
                </a:lnTo>
                <a:lnTo>
                  <a:pt x="64" y="1702"/>
                </a:lnTo>
                <a:lnTo>
                  <a:pt x="69" y="1704"/>
                </a:lnTo>
                <a:lnTo>
                  <a:pt x="77" y="1707"/>
                </a:lnTo>
                <a:lnTo>
                  <a:pt x="84" y="1711"/>
                </a:lnTo>
                <a:lnTo>
                  <a:pt x="91" y="1715"/>
                </a:lnTo>
                <a:lnTo>
                  <a:pt x="99" y="1718"/>
                </a:lnTo>
                <a:lnTo>
                  <a:pt x="106" y="1723"/>
                </a:lnTo>
                <a:lnTo>
                  <a:pt x="113" y="1728"/>
                </a:lnTo>
                <a:lnTo>
                  <a:pt x="120" y="1732"/>
                </a:lnTo>
                <a:lnTo>
                  <a:pt x="126" y="1737"/>
                </a:lnTo>
                <a:lnTo>
                  <a:pt x="133" y="1742"/>
                </a:lnTo>
                <a:lnTo>
                  <a:pt x="140" y="1747"/>
                </a:lnTo>
                <a:lnTo>
                  <a:pt x="147" y="1752"/>
                </a:lnTo>
                <a:lnTo>
                  <a:pt x="154" y="1757"/>
                </a:lnTo>
                <a:lnTo>
                  <a:pt x="161" y="1762"/>
                </a:lnTo>
                <a:lnTo>
                  <a:pt x="170" y="1768"/>
                </a:lnTo>
                <a:lnTo>
                  <a:pt x="179" y="1775"/>
                </a:lnTo>
                <a:lnTo>
                  <a:pt x="188" y="1783"/>
                </a:lnTo>
                <a:lnTo>
                  <a:pt x="197" y="1790"/>
                </a:lnTo>
                <a:lnTo>
                  <a:pt x="205" y="1799"/>
                </a:lnTo>
                <a:lnTo>
                  <a:pt x="214" y="1806"/>
                </a:lnTo>
                <a:lnTo>
                  <a:pt x="223" y="1814"/>
                </a:lnTo>
                <a:lnTo>
                  <a:pt x="232" y="1821"/>
                </a:lnTo>
                <a:lnTo>
                  <a:pt x="241" y="1827"/>
                </a:lnTo>
                <a:lnTo>
                  <a:pt x="250" y="1833"/>
                </a:lnTo>
                <a:lnTo>
                  <a:pt x="261" y="1837"/>
                </a:lnTo>
                <a:lnTo>
                  <a:pt x="271" y="1840"/>
                </a:lnTo>
                <a:lnTo>
                  <a:pt x="282" y="1842"/>
                </a:lnTo>
                <a:lnTo>
                  <a:pt x="290" y="1842"/>
                </a:lnTo>
                <a:lnTo>
                  <a:pt x="298" y="1841"/>
                </a:lnTo>
                <a:lnTo>
                  <a:pt x="306" y="1839"/>
                </a:lnTo>
                <a:lnTo>
                  <a:pt x="314" y="1836"/>
                </a:lnTo>
                <a:lnTo>
                  <a:pt x="322" y="1831"/>
                </a:lnTo>
                <a:lnTo>
                  <a:pt x="330" y="1827"/>
                </a:lnTo>
                <a:lnTo>
                  <a:pt x="336" y="1821"/>
                </a:lnTo>
                <a:lnTo>
                  <a:pt x="343" y="1815"/>
                </a:lnTo>
                <a:lnTo>
                  <a:pt x="350" y="1808"/>
                </a:lnTo>
                <a:lnTo>
                  <a:pt x="355" y="1801"/>
                </a:lnTo>
                <a:lnTo>
                  <a:pt x="360" y="1794"/>
                </a:lnTo>
                <a:lnTo>
                  <a:pt x="364" y="1786"/>
                </a:lnTo>
                <a:lnTo>
                  <a:pt x="368" y="1779"/>
                </a:lnTo>
                <a:lnTo>
                  <a:pt x="374" y="1762"/>
                </a:lnTo>
                <a:lnTo>
                  <a:pt x="378" y="1746"/>
                </a:lnTo>
                <a:lnTo>
                  <a:pt x="382" y="1729"/>
                </a:lnTo>
                <a:lnTo>
                  <a:pt x="385" y="1712"/>
                </a:lnTo>
                <a:lnTo>
                  <a:pt x="387" y="1694"/>
                </a:lnTo>
                <a:lnTo>
                  <a:pt x="388" y="1677"/>
                </a:lnTo>
                <a:lnTo>
                  <a:pt x="389" y="1659"/>
                </a:lnTo>
                <a:lnTo>
                  <a:pt x="390" y="1642"/>
                </a:lnTo>
                <a:lnTo>
                  <a:pt x="391" y="1624"/>
                </a:lnTo>
                <a:lnTo>
                  <a:pt x="392" y="1607"/>
                </a:lnTo>
                <a:lnTo>
                  <a:pt x="393" y="1589"/>
                </a:lnTo>
                <a:lnTo>
                  <a:pt x="395" y="1572"/>
                </a:lnTo>
                <a:lnTo>
                  <a:pt x="397" y="1554"/>
                </a:lnTo>
                <a:lnTo>
                  <a:pt x="398" y="1541"/>
                </a:lnTo>
                <a:lnTo>
                  <a:pt x="401" y="1527"/>
                </a:lnTo>
                <a:lnTo>
                  <a:pt x="403" y="1513"/>
                </a:lnTo>
                <a:lnTo>
                  <a:pt x="406" y="1500"/>
                </a:lnTo>
                <a:lnTo>
                  <a:pt x="409" y="1486"/>
                </a:lnTo>
                <a:lnTo>
                  <a:pt x="411" y="1472"/>
                </a:lnTo>
                <a:lnTo>
                  <a:pt x="414" y="1458"/>
                </a:lnTo>
                <a:lnTo>
                  <a:pt x="417" y="1445"/>
                </a:lnTo>
                <a:lnTo>
                  <a:pt x="419" y="1431"/>
                </a:lnTo>
                <a:lnTo>
                  <a:pt x="421" y="1418"/>
                </a:lnTo>
                <a:lnTo>
                  <a:pt x="423" y="1404"/>
                </a:lnTo>
                <a:lnTo>
                  <a:pt x="424" y="1390"/>
                </a:lnTo>
                <a:lnTo>
                  <a:pt x="425" y="1376"/>
                </a:lnTo>
                <a:lnTo>
                  <a:pt x="426" y="1370"/>
                </a:lnTo>
                <a:lnTo>
                  <a:pt x="426" y="1364"/>
                </a:lnTo>
                <a:lnTo>
                  <a:pt x="426" y="1357"/>
                </a:lnTo>
                <a:lnTo>
                  <a:pt x="426" y="1350"/>
                </a:lnTo>
                <a:lnTo>
                  <a:pt x="425" y="1344"/>
                </a:lnTo>
                <a:lnTo>
                  <a:pt x="425" y="1338"/>
                </a:lnTo>
                <a:lnTo>
                  <a:pt x="424" y="1332"/>
                </a:lnTo>
                <a:lnTo>
                  <a:pt x="423" y="1325"/>
                </a:lnTo>
                <a:lnTo>
                  <a:pt x="422" y="1319"/>
                </a:lnTo>
                <a:lnTo>
                  <a:pt x="420" y="1313"/>
                </a:lnTo>
                <a:lnTo>
                  <a:pt x="419" y="1307"/>
                </a:lnTo>
                <a:lnTo>
                  <a:pt x="416" y="1301"/>
                </a:lnTo>
                <a:lnTo>
                  <a:pt x="414" y="1295"/>
                </a:lnTo>
                <a:lnTo>
                  <a:pt x="409" y="1286"/>
                </a:lnTo>
                <a:lnTo>
                  <a:pt x="403" y="1278"/>
                </a:lnTo>
                <a:lnTo>
                  <a:pt x="397" y="1269"/>
                </a:lnTo>
                <a:lnTo>
                  <a:pt x="390" y="1261"/>
                </a:lnTo>
                <a:lnTo>
                  <a:pt x="383" y="1253"/>
                </a:lnTo>
                <a:lnTo>
                  <a:pt x="376" y="1245"/>
                </a:lnTo>
                <a:lnTo>
                  <a:pt x="369" y="1237"/>
                </a:lnTo>
                <a:lnTo>
                  <a:pt x="362" y="1229"/>
                </a:lnTo>
                <a:lnTo>
                  <a:pt x="355" y="1221"/>
                </a:lnTo>
                <a:lnTo>
                  <a:pt x="349" y="1213"/>
                </a:lnTo>
                <a:lnTo>
                  <a:pt x="343" y="1205"/>
                </a:lnTo>
                <a:lnTo>
                  <a:pt x="338" y="1195"/>
                </a:lnTo>
                <a:lnTo>
                  <a:pt x="333" y="1186"/>
                </a:lnTo>
                <a:lnTo>
                  <a:pt x="329" y="1175"/>
                </a:lnTo>
                <a:lnTo>
                  <a:pt x="325" y="1164"/>
                </a:lnTo>
                <a:lnTo>
                  <a:pt x="322" y="1153"/>
                </a:lnTo>
                <a:lnTo>
                  <a:pt x="319" y="1141"/>
                </a:lnTo>
                <a:lnTo>
                  <a:pt x="316" y="1130"/>
                </a:lnTo>
                <a:lnTo>
                  <a:pt x="314" y="1118"/>
                </a:lnTo>
                <a:lnTo>
                  <a:pt x="312" y="1107"/>
                </a:lnTo>
                <a:lnTo>
                  <a:pt x="311" y="1095"/>
                </a:lnTo>
                <a:lnTo>
                  <a:pt x="310" y="1083"/>
                </a:lnTo>
                <a:lnTo>
                  <a:pt x="309" y="1072"/>
                </a:lnTo>
                <a:lnTo>
                  <a:pt x="309" y="1060"/>
                </a:lnTo>
                <a:lnTo>
                  <a:pt x="309" y="1048"/>
                </a:lnTo>
                <a:lnTo>
                  <a:pt x="310" y="1036"/>
                </a:lnTo>
                <a:lnTo>
                  <a:pt x="312" y="1016"/>
                </a:lnTo>
                <a:lnTo>
                  <a:pt x="314" y="997"/>
                </a:lnTo>
                <a:lnTo>
                  <a:pt x="317" y="977"/>
                </a:lnTo>
                <a:lnTo>
                  <a:pt x="320" y="957"/>
                </a:lnTo>
                <a:lnTo>
                  <a:pt x="323" y="937"/>
                </a:lnTo>
                <a:lnTo>
                  <a:pt x="327" y="917"/>
                </a:lnTo>
                <a:lnTo>
                  <a:pt x="331" y="898"/>
                </a:lnTo>
                <a:lnTo>
                  <a:pt x="336" y="878"/>
                </a:lnTo>
                <a:lnTo>
                  <a:pt x="341" y="859"/>
                </a:lnTo>
                <a:lnTo>
                  <a:pt x="347" y="839"/>
                </a:lnTo>
                <a:lnTo>
                  <a:pt x="353" y="820"/>
                </a:lnTo>
                <a:lnTo>
                  <a:pt x="360" y="802"/>
                </a:lnTo>
                <a:lnTo>
                  <a:pt x="368" y="783"/>
                </a:lnTo>
                <a:lnTo>
                  <a:pt x="377" y="761"/>
                </a:lnTo>
                <a:lnTo>
                  <a:pt x="387" y="740"/>
                </a:lnTo>
                <a:lnTo>
                  <a:pt x="398" y="718"/>
                </a:lnTo>
                <a:lnTo>
                  <a:pt x="409" y="697"/>
                </a:lnTo>
                <a:lnTo>
                  <a:pt x="421" y="676"/>
                </a:lnTo>
                <a:lnTo>
                  <a:pt x="433" y="656"/>
                </a:lnTo>
                <a:lnTo>
                  <a:pt x="446" y="635"/>
                </a:lnTo>
                <a:lnTo>
                  <a:pt x="459" y="615"/>
                </a:lnTo>
                <a:lnTo>
                  <a:pt x="472" y="595"/>
                </a:lnTo>
                <a:lnTo>
                  <a:pt x="486" y="576"/>
                </a:lnTo>
                <a:lnTo>
                  <a:pt x="500" y="556"/>
                </a:lnTo>
                <a:lnTo>
                  <a:pt x="514" y="537"/>
                </a:lnTo>
                <a:lnTo>
                  <a:pt x="529" y="518"/>
                </a:lnTo>
                <a:lnTo>
                  <a:pt x="543" y="500"/>
                </a:lnTo>
                <a:lnTo>
                  <a:pt x="559" y="482"/>
                </a:lnTo>
                <a:lnTo>
                  <a:pt x="574" y="464"/>
                </a:lnTo>
                <a:lnTo>
                  <a:pt x="590" y="446"/>
                </a:lnTo>
                <a:lnTo>
                  <a:pt x="605" y="429"/>
                </a:lnTo>
                <a:lnTo>
                  <a:pt x="622" y="412"/>
                </a:lnTo>
                <a:lnTo>
                  <a:pt x="639" y="395"/>
                </a:lnTo>
                <a:lnTo>
                  <a:pt x="656" y="379"/>
                </a:lnTo>
                <a:lnTo>
                  <a:pt x="673" y="363"/>
                </a:lnTo>
                <a:lnTo>
                  <a:pt x="691" y="348"/>
                </a:lnTo>
                <a:lnTo>
                  <a:pt x="709" y="333"/>
                </a:lnTo>
                <a:lnTo>
                  <a:pt x="728" y="319"/>
                </a:lnTo>
                <a:lnTo>
                  <a:pt x="747" y="306"/>
                </a:lnTo>
                <a:lnTo>
                  <a:pt x="766" y="294"/>
                </a:lnTo>
                <a:lnTo>
                  <a:pt x="785" y="282"/>
                </a:lnTo>
                <a:lnTo>
                  <a:pt x="805" y="272"/>
                </a:lnTo>
                <a:lnTo>
                  <a:pt x="825" y="263"/>
                </a:lnTo>
                <a:lnTo>
                  <a:pt x="845" y="254"/>
                </a:lnTo>
                <a:lnTo>
                  <a:pt x="866" y="245"/>
                </a:lnTo>
                <a:lnTo>
                  <a:pt x="886" y="238"/>
                </a:lnTo>
                <a:lnTo>
                  <a:pt x="908" y="230"/>
                </a:lnTo>
                <a:lnTo>
                  <a:pt x="928" y="222"/>
                </a:lnTo>
                <a:lnTo>
                  <a:pt x="950" y="214"/>
                </a:lnTo>
                <a:lnTo>
                  <a:pt x="970" y="207"/>
                </a:lnTo>
                <a:lnTo>
                  <a:pt x="991" y="199"/>
                </a:lnTo>
                <a:lnTo>
                  <a:pt x="1012" y="191"/>
                </a:lnTo>
                <a:lnTo>
                  <a:pt x="1026" y="185"/>
                </a:lnTo>
                <a:lnTo>
                  <a:pt x="1040" y="180"/>
                </a:lnTo>
                <a:lnTo>
                  <a:pt x="1054" y="175"/>
                </a:lnTo>
                <a:lnTo>
                  <a:pt x="1069" y="170"/>
                </a:lnTo>
                <a:lnTo>
                  <a:pt x="1083" y="165"/>
                </a:lnTo>
                <a:lnTo>
                  <a:pt x="1098" y="160"/>
                </a:lnTo>
                <a:lnTo>
                  <a:pt x="1112" y="156"/>
                </a:lnTo>
                <a:lnTo>
                  <a:pt x="1126" y="151"/>
                </a:lnTo>
                <a:lnTo>
                  <a:pt x="1141" y="146"/>
                </a:lnTo>
                <a:lnTo>
                  <a:pt x="1155" y="140"/>
                </a:lnTo>
                <a:lnTo>
                  <a:pt x="1169" y="134"/>
                </a:lnTo>
                <a:lnTo>
                  <a:pt x="1182" y="128"/>
                </a:lnTo>
                <a:lnTo>
                  <a:pt x="1196" y="122"/>
                </a:lnTo>
                <a:lnTo>
                  <a:pt x="1206" y="116"/>
                </a:lnTo>
                <a:lnTo>
                  <a:pt x="1216" y="109"/>
                </a:lnTo>
                <a:lnTo>
                  <a:pt x="1225" y="103"/>
                </a:lnTo>
                <a:lnTo>
                  <a:pt x="1234" y="95"/>
                </a:lnTo>
                <a:lnTo>
                  <a:pt x="1243" y="88"/>
                </a:lnTo>
                <a:lnTo>
                  <a:pt x="1252" y="80"/>
                </a:lnTo>
                <a:lnTo>
                  <a:pt x="1261" y="73"/>
                </a:lnTo>
                <a:lnTo>
                  <a:pt x="1270" y="64"/>
                </a:lnTo>
                <a:lnTo>
                  <a:pt x="1279" y="57"/>
                </a:lnTo>
                <a:lnTo>
                  <a:pt x="1288" y="49"/>
                </a:lnTo>
                <a:lnTo>
                  <a:pt x="1297" y="42"/>
                </a:lnTo>
                <a:lnTo>
                  <a:pt x="1307" y="36"/>
                </a:lnTo>
                <a:lnTo>
                  <a:pt x="1316" y="29"/>
                </a:lnTo>
                <a:lnTo>
                  <a:pt x="1322" y="26"/>
                </a:lnTo>
                <a:lnTo>
                  <a:pt x="1328" y="22"/>
                </a:lnTo>
                <a:lnTo>
                  <a:pt x="1334" y="19"/>
                </a:lnTo>
                <a:lnTo>
                  <a:pt x="1340" y="16"/>
                </a:lnTo>
                <a:lnTo>
                  <a:pt x="1346" y="13"/>
                </a:lnTo>
                <a:lnTo>
                  <a:pt x="1352" y="10"/>
                </a:lnTo>
                <a:lnTo>
                  <a:pt x="1358" y="8"/>
                </a:lnTo>
                <a:lnTo>
                  <a:pt x="1365" y="6"/>
                </a:lnTo>
                <a:lnTo>
                  <a:pt x="1371" y="4"/>
                </a:lnTo>
                <a:lnTo>
                  <a:pt x="1377" y="2"/>
                </a:lnTo>
                <a:lnTo>
                  <a:pt x="1384" y="1"/>
                </a:lnTo>
                <a:lnTo>
                  <a:pt x="1390" y="1"/>
                </a:lnTo>
                <a:lnTo>
                  <a:pt x="1397" y="0"/>
                </a:lnTo>
                <a:lnTo>
                  <a:pt x="1409" y="1"/>
                </a:lnTo>
                <a:lnTo>
                  <a:pt x="1422" y="2"/>
                </a:lnTo>
                <a:lnTo>
                  <a:pt x="1434" y="3"/>
                </a:lnTo>
                <a:lnTo>
                  <a:pt x="1446" y="5"/>
                </a:lnTo>
                <a:lnTo>
                  <a:pt x="1458" y="7"/>
                </a:lnTo>
                <a:lnTo>
                  <a:pt x="1470" y="9"/>
                </a:lnTo>
                <a:lnTo>
                  <a:pt x="1483" y="12"/>
                </a:lnTo>
                <a:lnTo>
                  <a:pt x="1495" y="15"/>
                </a:lnTo>
                <a:lnTo>
                  <a:pt x="1506" y="18"/>
                </a:lnTo>
                <a:lnTo>
                  <a:pt x="1518" y="22"/>
                </a:lnTo>
                <a:lnTo>
                  <a:pt x="1530" y="26"/>
                </a:lnTo>
                <a:lnTo>
                  <a:pt x="1541" y="31"/>
                </a:lnTo>
                <a:lnTo>
                  <a:pt x="1552" y="35"/>
                </a:lnTo>
                <a:lnTo>
                  <a:pt x="1570" y="44"/>
                </a:lnTo>
                <a:lnTo>
                  <a:pt x="1588" y="52"/>
                </a:lnTo>
                <a:lnTo>
                  <a:pt x="1606" y="63"/>
                </a:lnTo>
                <a:lnTo>
                  <a:pt x="1623" y="73"/>
                </a:lnTo>
                <a:lnTo>
                  <a:pt x="1640" y="83"/>
                </a:lnTo>
                <a:lnTo>
                  <a:pt x="1657" y="94"/>
                </a:lnTo>
                <a:lnTo>
                  <a:pt x="1674" y="105"/>
                </a:lnTo>
                <a:lnTo>
                  <a:pt x="1691" y="116"/>
                </a:lnTo>
                <a:lnTo>
                  <a:pt x="1707" y="127"/>
                </a:lnTo>
                <a:lnTo>
                  <a:pt x="1724" y="138"/>
                </a:lnTo>
                <a:lnTo>
                  <a:pt x="1742" y="148"/>
                </a:lnTo>
                <a:lnTo>
                  <a:pt x="1759" y="158"/>
                </a:lnTo>
                <a:lnTo>
                  <a:pt x="1777" y="167"/>
                </a:lnTo>
                <a:lnTo>
                  <a:pt x="1799" y="178"/>
                </a:lnTo>
                <a:lnTo>
                  <a:pt x="1821" y="189"/>
                </a:lnTo>
                <a:lnTo>
                  <a:pt x="1844" y="199"/>
                </a:lnTo>
                <a:lnTo>
                  <a:pt x="1867" y="209"/>
                </a:lnTo>
                <a:lnTo>
                  <a:pt x="1890" y="218"/>
                </a:lnTo>
                <a:lnTo>
                  <a:pt x="1912" y="228"/>
                </a:lnTo>
                <a:lnTo>
                  <a:pt x="1935" y="237"/>
                </a:lnTo>
                <a:lnTo>
                  <a:pt x="1958" y="247"/>
                </a:lnTo>
                <a:lnTo>
                  <a:pt x="1981" y="257"/>
                </a:lnTo>
                <a:lnTo>
                  <a:pt x="2004" y="267"/>
                </a:lnTo>
                <a:lnTo>
                  <a:pt x="2026" y="277"/>
                </a:lnTo>
                <a:lnTo>
                  <a:pt x="2048" y="288"/>
                </a:lnTo>
                <a:lnTo>
                  <a:pt x="2070" y="300"/>
                </a:lnTo>
                <a:lnTo>
                  <a:pt x="2087" y="310"/>
                </a:lnTo>
                <a:lnTo>
                  <a:pt x="2105" y="320"/>
                </a:lnTo>
                <a:lnTo>
                  <a:pt x="2122" y="330"/>
                </a:lnTo>
                <a:lnTo>
                  <a:pt x="2139" y="341"/>
                </a:lnTo>
                <a:lnTo>
                  <a:pt x="2155" y="352"/>
                </a:lnTo>
                <a:lnTo>
                  <a:pt x="2172" y="363"/>
                </a:lnTo>
                <a:lnTo>
                  <a:pt x="2188" y="375"/>
                </a:lnTo>
                <a:lnTo>
                  <a:pt x="2204" y="387"/>
                </a:lnTo>
                <a:lnTo>
                  <a:pt x="2221" y="399"/>
                </a:lnTo>
                <a:lnTo>
                  <a:pt x="2236" y="411"/>
                </a:lnTo>
                <a:lnTo>
                  <a:pt x="2252" y="424"/>
                </a:lnTo>
                <a:lnTo>
                  <a:pt x="2267" y="436"/>
                </a:lnTo>
                <a:lnTo>
                  <a:pt x="2283" y="449"/>
                </a:lnTo>
                <a:lnTo>
                  <a:pt x="2301" y="466"/>
                </a:lnTo>
                <a:lnTo>
                  <a:pt x="2319" y="483"/>
                </a:lnTo>
                <a:lnTo>
                  <a:pt x="2336" y="500"/>
                </a:lnTo>
                <a:lnTo>
                  <a:pt x="2353" y="518"/>
                </a:lnTo>
                <a:lnTo>
                  <a:pt x="2370" y="536"/>
                </a:lnTo>
                <a:lnTo>
                  <a:pt x="2387" y="554"/>
                </a:lnTo>
                <a:lnTo>
                  <a:pt x="2404" y="572"/>
                </a:lnTo>
                <a:lnTo>
                  <a:pt x="2420" y="591"/>
                </a:lnTo>
                <a:lnTo>
                  <a:pt x="2437" y="609"/>
                </a:lnTo>
                <a:lnTo>
                  <a:pt x="2454" y="627"/>
                </a:lnTo>
                <a:lnTo>
                  <a:pt x="2471" y="645"/>
                </a:lnTo>
                <a:lnTo>
                  <a:pt x="2489" y="663"/>
                </a:lnTo>
                <a:lnTo>
                  <a:pt x="2507" y="680"/>
                </a:lnTo>
                <a:lnTo>
                  <a:pt x="2517" y="689"/>
                </a:lnTo>
                <a:lnTo>
                  <a:pt x="2527" y="697"/>
                </a:lnTo>
                <a:lnTo>
                  <a:pt x="2539" y="705"/>
                </a:lnTo>
                <a:lnTo>
                  <a:pt x="2550" y="712"/>
                </a:lnTo>
                <a:lnTo>
                  <a:pt x="2562" y="720"/>
                </a:lnTo>
                <a:lnTo>
                  <a:pt x="2573" y="727"/>
                </a:lnTo>
                <a:lnTo>
                  <a:pt x="2585" y="735"/>
                </a:lnTo>
                <a:lnTo>
                  <a:pt x="2596" y="743"/>
                </a:lnTo>
                <a:lnTo>
                  <a:pt x="2607" y="751"/>
                </a:lnTo>
                <a:lnTo>
                  <a:pt x="2618" y="759"/>
                </a:lnTo>
                <a:lnTo>
                  <a:pt x="2627" y="768"/>
                </a:lnTo>
                <a:lnTo>
                  <a:pt x="2636" y="778"/>
                </a:lnTo>
                <a:lnTo>
                  <a:pt x="2645" y="789"/>
                </a:lnTo>
                <a:lnTo>
                  <a:pt x="2655" y="805"/>
                </a:lnTo>
                <a:lnTo>
                  <a:pt x="2663" y="821"/>
                </a:lnTo>
                <a:lnTo>
                  <a:pt x="2671" y="838"/>
                </a:lnTo>
                <a:lnTo>
                  <a:pt x="2678" y="855"/>
                </a:lnTo>
                <a:lnTo>
                  <a:pt x="2684" y="873"/>
                </a:lnTo>
                <a:lnTo>
                  <a:pt x="2690" y="891"/>
                </a:lnTo>
                <a:lnTo>
                  <a:pt x="2696" y="909"/>
                </a:lnTo>
                <a:lnTo>
                  <a:pt x="2702" y="927"/>
                </a:lnTo>
                <a:lnTo>
                  <a:pt x="2707" y="945"/>
                </a:lnTo>
                <a:lnTo>
                  <a:pt x="2714" y="962"/>
                </a:lnTo>
                <a:lnTo>
                  <a:pt x="2720" y="980"/>
                </a:lnTo>
                <a:lnTo>
                  <a:pt x="2728" y="997"/>
                </a:lnTo>
                <a:lnTo>
                  <a:pt x="2737" y="1013"/>
                </a:lnTo>
                <a:lnTo>
                  <a:pt x="2745" y="1028"/>
                </a:lnTo>
                <a:lnTo>
                  <a:pt x="2754" y="1043"/>
                </a:lnTo>
                <a:lnTo>
                  <a:pt x="2763" y="1058"/>
                </a:lnTo>
                <a:lnTo>
                  <a:pt x="2772" y="1072"/>
                </a:lnTo>
                <a:lnTo>
                  <a:pt x="2782" y="1086"/>
                </a:lnTo>
                <a:lnTo>
                  <a:pt x="2791" y="1100"/>
                </a:lnTo>
                <a:lnTo>
                  <a:pt x="2802" y="1114"/>
                </a:lnTo>
                <a:lnTo>
                  <a:pt x="2812" y="1128"/>
                </a:lnTo>
                <a:lnTo>
                  <a:pt x="2823" y="1141"/>
                </a:lnTo>
                <a:lnTo>
                  <a:pt x="2834" y="1154"/>
                </a:lnTo>
                <a:lnTo>
                  <a:pt x="2845" y="1167"/>
                </a:lnTo>
                <a:lnTo>
                  <a:pt x="2857" y="1180"/>
                </a:lnTo>
                <a:lnTo>
                  <a:pt x="2869" y="1192"/>
                </a:lnTo>
                <a:lnTo>
                  <a:pt x="2879" y="1202"/>
                </a:lnTo>
                <a:lnTo>
                  <a:pt x="2889" y="1211"/>
                </a:lnTo>
                <a:lnTo>
                  <a:pt x="2900" y="1220"/>
                </a:lnTo>
                <a:lnTo>
                  <a:pt x="2910" y="1229"/>
                </a:lnTo>
                <a:lnTo>
                  <a:pt x="2922" y="1238"/>
                </a:lnTo>
                <a:lnTo>
                  <a:pt x="2933" y="1246"/>
                </a:lnTo>
                <a:lnTo>
                  <a:pt x="2945" y="1254"/>
                </a:lnTo>
                <a:lnTo>
                  <a:pt x="2957" y="1262"/>
                </a:lnTo>
                <a:lnTo>
                  <a:pt x="2969" y="1269"/>
                </a:lnTo>
                <a:lnTo>
                  <a:pt x="2981" y="1276"/>
                </a:lnTo>
                <a:lnTo>
                  <a:pt x="2993" y="1283"/>
                </a:lnTo>
                <a:lnTo>
                  <a:pt x="3006" y="1289"/>
                </a:lnTo>
                <a:lnTo>
                  <a:pt x="3018" y="1295"/>
                </a:lnTo>
                <a:lnTo>
                  <a:pt x="3027" y="1299"/>
                </a:lnTo>
                <a:lnTo>
                  <a:pt x="3036" y="1303"/>
                </a:lnTo>
                <a:lnTo>
                  <a:pt x="3046" y="1306"/>
                </a:lnTo>
                <a:lnTo>
                  <a:pt x="3056" y="1309"/>
                </a:lnTo>
                <a:lnTo>
                  <a:pt x="3065" y="1311"/>
                </a:lnTo>
                <a:lnTo>
                  <a:pt x="3075" y="1314"/>
                </a:lnTo>
                <a:lnTo>
                  <a:pt x="3085" y="1316"/>
                </a:lnTo>
                <a:lnTo>
                  <a:pt x="3095" y="1317"/>
                </a:lnTo>
                <a:lnTo>
                  <a:pt x="3105" y="1318"/>
                </a:lnTo>
                <a:lnTo>
                  <a:pt x="3115" y="1319"/>
                </a:lnTo>
                <a:lnTo>
                  <a:pt x="3125" y="1319"/>
                </a:lnTo>
                <a:lnTo>
                  <a:pt x="3135" y="1319"/>
                </a:lnTo>
                <a:lnTo>
                  <a:pt x="3145" y="1318"/>
                </a:lnTo>
              </a:path>
            </a:pathLst>
          </a:custGeom>
          <a:noFill/>
          <a:ln w="317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Freeform 17"/>
          <p:cNvSpPr>
            <a:spLocks/>
          </p:cNvSpPr>
          <p:nvPr/>
        </p:nvSpPr>
        <p:spPr bwMode="auto">
          <a:xfrm>
            <a:off x="4948238" y="390525"/>
            <a:ext cx="677862" cy="171450"/>
          </a:xfrm>
          <a:custGeom>
            <a:avLst/>
            <a:gdLst>
              <a:gd name="T0" fmla="*/ 5 w 427"/>
              <a:gd name="T1" fmla="*/ 5 h 108"/>
              <a:gd name="T2" fmla="*/ 15 w 427"/>
              <a:gd name="T3" fmla="*/ 14 h 108"/>
              <a:gd name="T4" fmla="*/ 26 w 427"/>
              <a:gd name="T5" fmla="*/ 23 h 108"/>
              <a:gd name="T6" fmla="*/ 36 w 427"/>
              <a:gd name="T7" fmla="*/ 32 h 108"/>
              <a:gd name="T8" fmla="*/ 48 w 427"/>
              <a:gd name="T9" fmla="*/ 40 h 108"/>
              <a:gd name="T10" fmla="*/ 60 w 427"/>
              <a:gd name="T11" fmla="*/ 47 h 108"/>
              <a:gd name="T12" fmla="*/ 72 w 427"/>
              <a:gd name="T13" fmla="*/ 54 h 108"/>
              <a:gd name="T14" fmla="*/ 83 w 427"/>
              <a:gd name="T15" fmla="*/ 61 h 108"/>
              <a:gd name="T16" fmla="*/ 96 w 427"/>
              <a:gd name="T17" fmla="*/ 67 h 108"/>
              <a:gd name="T18" fmla="*/ 109 w 427"/>
              <a:gd name="T19" fmla="*/ 72 h 108"/>
              <a:gd name="T20" fmla="*/ 122 w 427"/>
              <a:gd name="T21" fmla="*/ 78 h 108"/>
              <a:gd name="T22" fmla="*/ 137 w 427"/>
              <a:gd name="T23" fmla="*/ 83 h 108"/>
              <a:gd name="T24" fmla="*/ 153 w 427"/>
              <a:gd name="T25" fmla="*/ 87 h 108"/>
              <a:gd name="T26" fmla="*/ 168 w 427"/>
              <a:gd name="T27" fmla="*/ 90 h 108"/>
              <a:gd name="T28" fmla="*/ 184 w 427"/>
              <a:gd name="T29" fmla="*/ 93 h 108"/>
              <a:gd name="T30" fmla="*/ 200 w 427"/>
              <a:gd name="T31" fmla="*/ 96 h 108"/>
              <a:gd name="T32" fmla="*/ 215 w 427"/>
              <a:gd name="T33" fmla="*/ 98 h 108"/>
              <a:gd name="T34" fmla="*/ 231 w 427"/>
              <a:gd name="T35" fmla="*/ 100 h 108"/>
              <a:gd name="T36" fmla="*/ 247 w 427"/>
              <a:gd name="T37" fmla="*/ 101 h 108"/>
              <a:gd name="T38" fmla="*/ 262 w 427"/>
              <a:gd name="T39" fmla="*/ 103 h 108"/>
              <a:gd name="T40" fmla="*/ 277 w 427"/>
              <a:gd name="T41" fmla="*/ 104 h 108"/>
              <a:gd name="T42" fmla="*/ 290 w 427"/>
              <a:gd name="T43" fmla="*/ 105 h 108"/>
              <a:gd name="T44" fmla="*/ 304 w 427"/>
              <a:gd name="T45" fmla="*/ 106 h 108"/>
              <a:gd name="T46" fmla="*/ 317 w 427"/>
              <a:gd name="T47" fmla="*/ 106 h 108"/>
              <a:gd name="T48" fmla="*/ 331 w 427"/>
              <a:gd name="T49" fmla="*/ 107 h 108"/>
              <a:gd name="T50" fmla="*/ 344 w 427"/>
              <a:gd name="T51" fmla="*/ 106 h 108"/>
              <a:gd name="T52" fmla="*/ 357 w 427"/>
              <a:gd name="T53" fmla="*/ 106 h 108"/>
              <a:gd name="T54" fmla="*/ 370 w 427"/>
              <a:gd name="T55" fmla="*/ 105 h 108"/>
              <a:gd name="T56" fmla="*/ 383 w 427"/>
              <a:gd name="T57" fmla="*/ 103 h 108"/>
              <a:gd name="T58" fmla="*/ 396 w 427"/>
              <a:gd name="T59" fmla="*/ 100 h 108"/>
              <a:gd name="T60" fmla="*/ 405 w 427"/>
              <a:gd name="T61" fmla="*/ 97 h 108"/>
              <a:gd name="T62" fmla="*/ 409 w 427"/>
              <a:gd name="T63" fmla="*/ 95 h 108"/>
              <a:gd name="T64" fmla="*/ 413 w 427"/>
              <a:gd name="T65" fmla="*/ 92 h 108"/>
              <a:gd name="T66" fmla="*/ 416 w 427"/>
              <a:gd name="T67" fmla="*/ 88 h 108"/>
              <a:gd name="T68" fmla="*/ 419 w 427"/>
              <a:gd name="T69" fmla="*/ 84 h 108"/>
              <a:gd name="T70" fmla="*/ 422 w 427"/>
              <a:gd name="T71" fmla="*/ 79 h 108"/>
              <a:gd name="T72" fmla="*/ 424 w 427"/>
              <a:gd name="T73" fmla="*/ 75 h 108"/>
              <a:gd name="T74" fmla="*/ 425 w 427"/>
              <a:gd name="T75" fmla="*/ 70 h 108"/>
              <a:gd name="T76" fmla="*/ 426 w 427"/>
              <a:gd name="T77" fmla="*/ 65 h 108"/>
              <a:gd name="T78" fmla="*/ 426 w 427"/>
              <a:gd name="T79" fmla="*/ 60 h 108"/>
              <a:gd name="T80" fmla="*/ 425 w 427"/>
              <a:gd name="T81" fmla="*/ 55 h 108"/>
              <a:gd name="T82" fmla="*/ 423 w 427"/>
              <a:gd name="T83" fmla="*/ 50 h 108"/>
              <a:gd name="T84" fmla="*/ 421 w 427"/>
              <a:gd name="T85" fmla="*/ 46 h 108"/>
              <a:gd name="T86" fmla="*/ 418 w 427"/>
              <a:gd name="T87" fmla="*/ 41 h 108"/>
              <a:gd name="T88" fmla="*/ 415 w 427"/>
              <a:gd name="T89" fmla="*/ 37 h 108"/>
              <a:gd name="T90" fmla="*/ 411 w 427"/>
              <a:gd name="T91" fmla="*/ 33 h 108"/>
              <a:gd name="T92" fmla="*/ 406 w 427"/>
              <a:gd name="T93" fmla="*/ 29 h 108"/>
              <a:gd name="T94" fmla="*/ 402 w 427"/>
              <a:gd name="T95" fmla="*/ 26 h 108"/>
              <a:gd name="T96" fmla="*/ 398 w 427"/>
              <a:gd name="T97" fmla="*/ 22 h 108"/>
              <a:gd name="T98" fmla="*/ 393 w 427"/>
              <a:gd name="T99" fmla="*/ 19 h 108"/>
              <a:gd name="T100" fmla="*/ 389 w 427"/>
              <a:gd name="T101" fmla="*/ 16 h 108"/>
              <a:gd name="T102" fmla="*/ 386 w 427"/>
              <a:gd name="T103" fmla="*/ 14 h 108"/>
              <a:gd name="T104" fmla="*/ 383 w 427"/>
              <a:gd name="T105" fmla="*/ 12 h 108"/>
              <a:gd name="T106" fmla="*/ 380 w 427"/>
              <a:gd name="T107" fmla="*/ 10 h 108"/>
              <a:gd name="T108" fmla="*/ 377 w 427"/>
              <a:gd name="T109" fmla="*/ 8 h 108"/>
              <a:gd name="T110" fmla="*/ 373 w 427"/>
              <a:gd name="T111" fmla="*/ 6 h 108"/>
              <a:gd name="T112" fmla="*/ 369 w 427"/>
              <a:gd name="T113" fmla="*/ 4 h 108"/>
              <a:gd name="T114" fmla="*/ 366 w 427"/>
              <a:gd name="T115" fmla="*/ 3 h 108"/>
              <a:gd name="T116" fmla="*/ 362 w 427"/>
              <a:gd name="T117" fmla="*/ 2 h 108"/>
              <a:gd name="T118" fmla="*/ 359 w 427"/>
              <a:gd name="T119" fmla="*/ 0 h 1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27"/>
              <a:gd name="T181" fmla="*/ 0 h 108"/>
              <a:gd name="T182" fmla="*/ 427 w 427"/>
              <a:gd name="T183" fmla="*/ 108 h 1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27" h="108">
                <a:moveTo>
                  <a:pt x="0" y="0"/>
                </a:moveTo>
                <a:lnTo>
                  <a:pt x="5" y="5"/>
                </a:lnTo>
                <a:lnTo>
                  <a:pt x="10" y="10"/>
                </a:lnTo>
                <a:lnTo>
                  <a:pt x="15" y="14"/>
                </a:lnTo>
                <a:lnTo>
                  <a:pt x="20" y="19"/>
                </a:lnTo>
                <a:lnTo>
                  <a:pt x="26" y="23"/>
                </a:lnTo>
                <a:lnTo>
                  <a:pt x="31" y="27"/>
                </a:lnTo>
                <a:lnTo>
                  <a:pt x="36" y="32"/>
                </a:lnTo>
                <a:lnTo>
                  <a:pt x="42" y="36"/>
                </a:lnTo>
                <a:lnTo>
                  <a:pt x="48" y="40"/>
                </a:lnTo>
                <a:lnTo>
                  <a:pt x="54" y="44"/>
                </a:lnTo>
                <a:lnTo>
                  <a:pt x="60" y="47"/>
                </a:lnTo>
                <a:lnTo>
                  <a:pt x="65" y="51"/>
                </a:lnTo>
                <a:lnTo>
                  <a:pt x="72" y="54"/>
                </a:lnTo>
                <a:lnTo>
                  <a:pt x="78" y="58"/>
                </a:lnTo>
                <a:lnTo>
                  <a:pt x="83" y="61"/>
                </a:lnTo>
                <a:lnTo>
                  <a:pt x="90" y="64"/>
                </a:lnTo>
                <a:lnTo>
                  <a:pt x="96" y="67"/>
                </a:lnTo>
                <a:lnTo>
                  <a:pt x="102" y="70"/>
                </a:lnTo>
                <a:lnTo>
                  <a:pt x="109" y="72"/>
                </a:lnTo>
                <a:lnTo>
                  <a:pt x="115" y="75"/>
                </a:lnTo>
                <a:lnTo>
                  <a:pt x="122" y="78"/>
                </a:lnTo>
                <a:lnTo>
                  <a:pt x="130" y="80"/>
                </a:lnTo>
                <a:lnTo>
                  <a:pt x="137" y="83"/>
                </a:lnTo>
                <a:lnTo>
                  <a:pt x="145" y="85"/>
                </a:lnTo>
                <a:lnTo>
                  <a:pt x="153" y="87"/>
                </a:lnTo>
                <a:lnTo>
                  <a:pt x="161" y="89"/>
                </a:lnTo>
                <a:lnTo>
                  <a:pt x="168" y="90"/>
                </a:lnTo>
                <a:lnTo>
                  <a:pt x="176" y="92"/>
                </a:lnTo>
                <a:lnTo>
                  <a:pt x="184" y="93"/>
                </a:lnTo>
                <a:lnTo>
                  <a:pt x="191" y="95"/>
                </a:lnTo>
                <a:lnTo>
                  <a:pt x="200" y="96"/>
                </a:lnTo>
                <a:lnTo>
                  <a:pt x="207" y="97"/>
                </a:lnTo>
                <a:lnTo>
                  <a:pt x="215" y="98"/>
                </a:lnTo>
                <a:lnTo>
                  <a:pt x="223" y="99"/>
                </a:lnTo>
                <a:lnTo>
                  <a:pt x="231" y="100"/>
                </a:lnTo>
                <a:lnTo>
                  <a:pt x="239" y="101"/>
                </a:lnTo>
                <a:lnTo>
                  <a:pt x="247" y="101"/>
                </a:lnTo>
                <a:lnTo>
                  <a:pt x="255" y="102"/>
                </a:lnTo>
                <a:lnTo>
                  <a:pt x="262" y="103"/>
                </a:lnTo>
                <a:lnTo>
                  <a:pt x="270" y="104"/>
                </a:lnTo>
                <a:lnTo>
                  <a:pt x="277" y="104"/>
                </a:lnTo>
                <a:lnTo>
                  <a:pt x="284" y="105"/>
                </a:lnTo>
                <a:lnTo>
                  <a:pt x="290" y="105"/>
                </a:lnTo>
                <a:lnTo>
                  <a:pt x="297" y="106"/>
                </a:lnTo>
                <a:lnTo>
                  <a:pt x="304" y="106"/>
                </a:lnTo>
                <a:lnTo>
                  <a:pt x="310" y="106"/>
                </a:lnTo>
                <a:lnTo>
                  <a:pt x="317" y="106"/>
                </a:lnTo>
                <a:lnTo>
                  <a:pt x="324" y="107"/>
                </a:lnTo>
                <a:lnTo>
                  <a:pt x="331" y="107"/>
                </a:lnTo>
                <a:lnTo>
                  <a:pt x="337" y="107"/>
                </a:lnTo>
                <a:lnTo>
                  <a:pt x="344" y="106"/>
                </a:lnTo>
                <a:lnTo>
                  <a:pt x="351" y="106"/>
                </a:lnTo>
                <a:lnTo>
                  <a:pt x="357" y="106"/>
                </a:lnTo>
                <a:lnTo>
                  <a:pt x="364" y="105"/>
                </a:lnTo>
                <a:lnTo>
                  <a:pt x="370" y="105"/>
                </a:lnTo>
                <a:lnTo>
                  <a:pt x="377" y="104"/>
                </a:lnTo>
                <a:lnTo>
                  <a:pt x="383" y="103"/>
                </a:lnTo>
                <a:lnTo>
                  <a:pt x="390" y="101"/>
                </a:lnTo>
                <a:lnTo>
                  <a:pt x="396" y="100"/>
                </a:lnTo>
                <a:lnTo>
                  <a:pt x="403" y="98"/>
                </a:lnTo>
                <a:lnTo>
                  <a:pt x="405" y="97"/>
                </a:lnTo>
                <a:lnTo>
                  <a:pt x="407" y="96"/>
                </a:lnTo>
                <a:lnTo>
                  <a:pt x="409" y="95"/>
                </a:lnTo>
                <a:lnTo>
                  <a:pt x="411" y="93"/>
                </a:lnTo>
                <a:lnTo>
                  <a:pt x="413" y="92"/>
                </a:lnTo>
                <a:lnTo>
                  <a:pt x="415" y="90"/>
                </a:lnTo>
                <a:lnTo>
                  <a:pt x="416" y="88"/>
                </a:lnTo>
                <a:lnTo>
                  <a:pt x="418" y="86"/>
                </a:lnTo>
                <a:lnTo>
                  <a:pt x="419" y="84"/>
                </a:lnTo>
                <a:lnTo>
                  <a:pt x="420" y="82"/>
                </a:lnTo>
                <a:lnTo>
                  <a:pt x="422" y="79"/>
                </a:lnTo>
                <a:lnTo>
                  <a:pt x="423" y="77"/>
                </a:lnTo>
                <a:lnTo>
                  <a:pt x="424" y="75"/>
                </a:lnTo>
                <a:lnTo>
                  <a:pt x="425" y="72"/>
                </a:lnTo>
                <a:lnTo>
                  <a:pt x="425" y="70"/>
                </a:lnTo>
                <a:lnTo>
                  <a:pt x="425" y="67"/>
                </a:lnTo>
                <a:lnTo>
                  <a:pt x="426" y="65"/>
                </a:lnTo>
                <a:lnTo>
                  <a:pt x="426" y="63"/>
                </a:lnTo>
                <a:lnTo>
                  <a:pt x="426" y="60"/>
                </a:lnTo>
                <a:lnTo>
                  <a:pt x="426" y="58"/>
                </a:lnTo>
                <a:lnTo>
                  <a:pt x="425" y="55"/>
                </a:lnTo>
                <a:lnTo>
                  <a:pt x="425" y="52"/>
                </a:lnTo>
                <a:lnTo>
                  <a:pt x="423" y="50"/>
                </a:lnTo>
                <a:lnTo>
                  <a:pt x="422" y="48"/>
                </a:lnTo>
                <a:lnTo>
                  <a:pt x="421" y="46"/>
                </a:lnTo>
                <a:lnTo>
                  <a:pt x="420" y="43"/>
                </a:lnTo>
                <a:lnTo>
                  <a:pt x="418" y="41"/>
                </a:lnTo>
                <a:lnTo>
                  <a:pt x="416" y="39"/>
                </a:lnTo>
                <a:lnTo>
                  <a:pt x="415" y="37"/>
                </a:lnTo>
                <a:lnTo>
                  <a:pt x="413" y="35"/>
                </a:lnTo>
                <a:lnTo>
                  <a:pt x="411" y="33"/>
                </a:lnTo>
                <a:lnTo>
                  <a:pt x="408" y="31"/>
                </a:lnTo>
                <a:lnTo>
                  <a:pt x="406" y="29"/>
                </a:lnTo>
                <a:lnTo>
                  <a:pt x="404" y="28"/>
                </a:lnTo>
                <a:lnTo>
                  <a:pt x="402" y="26"/>
                </a:lnTo>
                <a:lnTo>
                  <a:pt x="400" y="24"/>
                </a:lnTo>
                <a:lnTo>
                  <a:pt x="398" y="22"/>
                </a:lnTo>
                <a:lnTo>
                  <a:pt x="395" y="21"/>
                </a:lnTo>
                <a:lnTo>
                  <a:pt x="393" y="19"/>
                </a:lnTo>
                <a:lnTo>
                  <a:pt x="391" y="17"/>
                </a:lnTo>
                <a:lnTo>
                  <a:pt x="389" y="16"/>
                </a:lnTo>
                <a:lnTo>
                  <a:pt x="388" y="15"/>
                </a:lnTo>
                <a:lnTo>
                  <a:pt x="386" y="14"/>
                </a:lnTo>
                <a:lnTo>
                  <a:pt x="385" y="13"/>
                </a:lnTo>
                <a:lnTo>
                  <a:pt x="383" y="12"/>
                </a:lnTo>
                <a:lnTo>
                  <a:pt x="382" y="10"/>
                </a:lnTo>
                <a:lnTo>
                  <a:pt x="380" y="10"/>
                </a:lnTo>
                <a:lnTo>
                  <a:pt x="378" y="9"/>
                </a:lnTo>
                <a:lnTo>
                  <a:pt x="377" y="8"/>
                </a:lnTo>
                <a:lnTo>
                  <a:pt x="375" y="7"/>
                </a:lnTo>
                <a:lnTo>
                  <a:pt x="373" y="6"/>
                </a:lnTo>
                <a:lnTo>
                  <a:pt x="371" y="5"/>
                </a:lnTo>
                <a:lnTo>
                  <a:pt x="369" y="4"/>
                </a:lnTo>
                <a:lnTo>
                  <a:pt x="368" y="4"/>
                </a:lnTo>
                <a:lnTo>
                  <a:pt x="366" y="3"/>
                </a:lnTo>
                <a:lnTo>
                  <a:pt x="364" y="2"/>
                </a:lnTo>
                <a:lnTo>
                  <a:pt x="362" y="2"/>
                </a:lnTo>
                <a:lnTo>
                  <a:pt x="360" y="1"/>
                </a:lnTo>
                <a:lnTo>
                  <a:pt x="359" y="0"/>
                </a:lnTo>
                <a:lnTo>
                  <a:pt x="357" y="0"/>
                </a:lnTo>
              </a:path>
            </a:pathLst>
          </a:custGeom>
          <a:noFill/>
          <a:ln w="317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Freeform 18"/>
          <p:cNvSpPr>
            <a:spLocks/>
          </p:cNvSpPr>
          <p:nvPr/>
        </p:nvSpPr>
        <p:spPr bwMode="auto">
          <a:xfrm>
            <a:off x="6335713" y="400050"/>
            <a:ext cx="1096962" cy="2339975"/>
          </a:xfrm>
          <a:custGeom>
            <a:avLst/>
            <a:gdLst>
              <a:gd name="T0" fmla="*/ 8 w 691"/>
              <a:gd name="T1" fmla="*/ 15 h 1474"/>
              <a:gd name="T2" fmla="*/ 19 w 691"/>
              <a:gd name="T3" fmla="*/ 38 h 1474"/>
              <a:gd name="T4" fmla="*/ 30 w 691"/>
              <a:gd name="T5" fmla="*/ 62 h 1474"/>
              <a:gd name="T6" fmla="*/ 42 w 691"/>
              <a:gd name="T7" fmla="*/ 85 h 1474"/>
              <a:gd name="T8" fmla="*/ 53 w 691"/>
              <a:gd name="T9" fmla="*/ 108 h 1474"/>
              <a:gd name="T10" fmla="*/ 64 w 691"/>
              <a:gd name="T11" fmla="*/ 132 h 1474"/>
              <a:gd name="T12" fmla="*/ 74 w 691"/>
              <a:gd name="T13" fmla="*/ 155 h 1474"/>
              <a:gd name="T14" fmla="*/ 86 w 691"/>
              <a:gd name="T15" fmla="*/ 183 h 1474"/>
              <a:gd name="T16" fmla="*/ 97 w 691"/>
              <a:gd name="T17" fmla="*/ 211 h 1474"/>
              <a:gd name="T18" fmla="*/ 108 w 691"/>
              <a:gd name="T19" fmla="*/ 239 h 1474"/>
              <a:gd name="T20" fmla="*/ 119 w 691"/>
              <a:gd name="T21" fmla="*/ 268 h 1474"/>
              <a:gd name="T22" fmla="*/ 131 w 691"/>
              <a:gd name="T23" fmla="*/ 295 h 1474"/>
              <a:gd name="T24" fmla="*/ 145 w 691"/>
              <a:gd name="T25" fmla="*/ 322 h 1474"/>
              <a:gd name="T26" fmla="*/ 159 w 691"/>
              <a:gd name="T27" fmla="*/ 345 h 1474"/>
              <a:gd name="T28" fmla="*/ 172 w 691"/>
              <a:gd name="T29" fmla="*/ 361 h 1474"/>
              <a:gd name="T30" fmla="*/ 186 w 691"/>
              <a:gd name="T31" fmla="*/ 376 h 1474"/>
              <a:gd name="T32" fmla="*/ 201 w 691"/>
              <a:gd name="T33" fmla="*/ 390 h 1474"/>
              <a:gd name="T34" fmla="*/ 217 w 691"/>
              <a:gd name="T35" fmla="*/ 404 h 1474"/>
              <a:gd name="T36" fmla="*/ 233 w 691"/>
              <a:gd name="T37" fmla="*/ 418 h 1474"/>
              <a:gd name="T38" fmla="*/ 248 w 691"/>
              <a:gd name="T39" fmla="*/ 432 h 1474"/>
              <a:gd name="T40" fmla="*/ 260 w 691"/>
              <a:gd name="T41" fmla="*/ 445 h 1474"/>
              <a:gd name="T42" fmla="*/ 272 w 691"/>
              <a:gd name="T43" fmla="*/ 457 h 1474"/>
              <a:gd name="T44" fmla="*/ 284 w 691"/>
              <a:gd name="T45" fmla="*/ 469 h 1474"/>
              <a:gd name="T46" fmla="*/ 296 w 691"/>
              <a:gd name="T47" fmla="*/ 482 h 1474"/>
              <a:gd name="T48" fmla="*/ 306 w 691"/>
              <a:gd name="T49" fmla="*/ 495 h 1474"/>
              <a:gd name="T50" fmla="*/ 315 w 691"/>
              <a:gd name="T51" fmla="*/ 509 h 1474"/>
              <a:gd name="T52" fmla="*/ 322 w 691"/>
              <a:gd name="T53" fmla="*/ 524 h 1474"/>
              <a:gd name="T54" fmla="*/ 334 w 691"/>
              <a:gd name="T55" fmla="*/ 563 h 1474"/>
              <a:gd name="T56" fmla="*/ 343 w 691"/>
              <a:gd name="T57" fmla="*/ 603 h 1474"/>
              <a:gd name="T58" fmla="*/ 351 w 691"/>
              <a:gd name="T59" fmla="*/ 644 h 1474"/>
              <a:gd name="T60" fmla="*/ 357 w 691"/>
              <a:gd name="T61" fmla="*/ 685 h 1474"/>
              <a:gd name="T62" fmla="*/ 363 w 691"/>
              <a:gd name="T63" fmla="*/ 726 h 1474"/>
              <a:gd name="T64" fmla="*/ 369 w 691"/>
              <a:gd name="T65" fmla="*/ 767 h 1474"/>
              <a:gd name="T66" fmla="*/ 375 w 691"/>
              <a:gd name="T67" fmla="*/ 806 h 1474"/>
              <a:gd name="T68" fmla="*/ 381 w 691"/>
              <a:gd name="T69" fmla="*/ 843 h 1474"/>
              <a:gd name="T70" fmla="*/ 385 w 691"/>
              <a:gd name="T71" fmla="*/ 881 h 1474"/>
              <a:gd name="T72" fmla="*/ 390 w 691"/>
              <a:gd name="T73" fmla="*/ 918 h 1474"/>
              <a:gd name="T74" fmla="*/ 395 w 691"/>
              <a:gd name="T75" fmla="*/ 955 h 1474"/>
              <a:gd name="T76" fmla="*/ 400 w 691"/>
              <a:gd name="T77" fmla="*/ 992 h 1474"/>
              <a:gd name="T78" fmla="*/ 406 w 691"/>
              <a:gd name="T79" fmla="*/ 1029 h 1474"/>
              <a:gd name="T80" fmla="*/ 412 w 691"/>
              <a:gd name="T81" fmla="*/ 1064 h 1474"/>
              <a:gd name="T82" fmla="*/ 417 w 691"/>
              <a:gd name="T83" fmla="*/ 1098 h 1474"/>
              <a:gd name="T84" fmla="*/ 423 w 691"/>
              <a:gd name="T85" fmla="*/ 1132 h 1474"/>
              <a:gd name="T86" fmla="*/ 429 w 691"/>
              <a:gd name="T87" fmla="*/ 1166 h 1474"/>
              <a:gd name="T88" fmla="*/ 438 w 691"/>
              <a:gd name="T89" fmla="*/ 1199 h 1474"/>
              <a:gd name="T90" fmla="*/ 449 w 691"/>
              <a:gd name="T91" fmla="*/ 1231 h 1474"/>
              <a:gd name="T92" fmla="*/ 465 w 691"/>
              <a:gd name="T93" fmla="*/ 1260 h 1474"/>
              <a:gd name="T94" fmla="*/ 492 w 691"/>
              <a:gd name="T95" fmla="*/ 1298 h 1474"/>
              <a:gd name="T96" fmla="*/ 522 w 691"/>
              <a:gd name="T97" fmla="*/ 1334 h 1474"/>
              <a:gd name="T98" fmla="*/ 554 w 691"/>
              <a:gd name="T99" fmla="*/ 1369 h 1474"/>
              <a:gd name="T100" fmla="*/ 588 w 691"/>
              <a:gd name="T101" fmla="*/ 1401 h 1474"/>
              <a:gd name="T102" fmla="*/ 625 w 691"/>
              <a:gd name="T103" fmla="*/ 1430 h 1474"/>
              <a:gd name="T104" fmla="*/ 663 w 691"/>
              <a:gd name="T105" fmla="*/ 1457 h 14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91"/>
              <a:gd name="T160" fmla="*/ 0 h 1474"/>
              <a:gd name="T161" fmla="*/ 691 w 691"/>
              <a:gd name="T162" fmla="*/ 1474 h 14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91" h="1474">
                <a:moveTo>
                  <a:pt x="0" y="0"/>
                </a:moveTo>
                <a:lnTo>
                  <a:pt x="4" y="8"/>
                </a:lnTo>
                <a:lnTo>
                  <a:pt x="8" y="15"/>
                </a:lnTo>
                <a:lnTo>
                  <a:pt x="11" y="23"/>
                </a:lnTo>
                <a:lnTo>
                  <a:pt x="15" y="31"/>
                </a:lnTo>
                <a:lnTo>
                  <a:pt x="19" y="38"/>
                </a:lnTo>
                <a:lnTo>
                  <a:pt x="23" y="46"/>
                </a:lnTo>
                <a:lnTo>
                  <a:pt x="27" y="54"/>
                </a:lnTo>
                <a:lnTo>
                  <a:pt x="30" y="62"/>
                </a:lnTo>
                <a:lnTo>
                  <a:pt x="34" y="69"/>
                </a:lnTo>
                <a:lnTo>
                  <a:pt x="38" y="77"/>
                </a:lnTo>
                <a:lnTo>
                  <a:pt x="42" y="85"/>
                </a:lnTo>
                <a:lnTo>
                  <a:pt x="45" y="93"/>
                </a:lnTo>
                <a:lnTo>
                  <a:pt x="49" y="100"/>
                </a:lnTo>
                <a:lnTo>
                  <a:pt x="53" y="108"/>
                </a:lnTo>
                <a:lnTo>
                  <a:pt x="56" y="116"/>
                </a:lnTo>
                <a:lnTo>
                  <a:pt x="60" y="124"/>
                </a:lnTo>
                <a:lnTo>
                  <a:pt x="64" y="132"/>
                </a:lnTo>
                <a:lnTo>
                  <a:pt x="67" y="139"/>
                </a:lnTo>
                <a:lnTo>
                  <a:pt x="71" y="148"/>
                </a:lnTo>
                <a:lnTo>
                  <a:pt x="74" y="155"/>
                </a:lnTo>
                <a:lnTo>
                  <a:pt x="79" y="165"/>
                </a:lnTo>
                <a:lnTo>
                  <a:pt x="82" y="174"/>
                </a:lnTo>
                <a:lnTo>
                  <a:pt x="86" y="183"/>
                </a:lnTo>
                <a:lnTo>
                  <a:pt x="90" y="192"/>
                </a:lnTo>
                <a:lnTo>
                  <a:pt x="94" y="202"/>
                </a:lnTo>
                <a:lnTo>
                  <a:pt x="97" y="211"/>
                </a:lnTo>
                <a:lnTo>
                  <a:pt x="101" y="220"/>
                </a:lnTo>
                <a:lnTo>
                  <a:pt x="104" y="230"/>
                </a:lnTo>
                <a:lnTo>
                  <a:pt x="108" y="239"/>
                </a:lnTo>
                <a:lnTo>
                  <a:pt x="112" y="249"/>
                </a:lnTo>
                <a:lnTo>
                  <a:pt x="116" y="258"/>
                </a:lnTo>
                <a:lnTo>
                  <a:pt x="119" y="268"/>
                </a:lnTo>
                <a:lnTo>
                  <a:pt x="123" y="277"/>
                </a:lnTo>
                <a:lnTo>
                  <a:pt x="127" y="286"/>
                </a:lnTo>
                <a:lnTo>
                  <a:pt x="131" y="295"/>
                </a:lnTo>
                <a:lnTo>
                  <a:pt x="136" y="304"/>
                </a:lnTo>
                <a:lnTo>
                  <a:pt x="140" y="313"/>
                </a:lnTo>
                <a:lnTo>
                  <a:pt x="145" y="322"/>
                </a:lnTo>
                <a:lnTo>
                  <a:pt x="150" y="331"/>
                </a:lnTo>
                <a:lnTo>
                  <a:pt x="155" y="339"/>
                </a:lnTo>
                <a:lnTo>
                  <a:pt x="159" y="345"/>
                </a:lnTo>
                <a:lnTo>
                  <a:pt x="163" y="351"/>
                </a:lnTo>
                <a:lnTo>
                  <a:pt x="167" y="356"/>
                </a:lnTo>
                <a:lnTo>
                  <a:pt x="172" y="361"/>
                </a:lnTo>
                <a:lnTo>
                  <a:pt x="176" y="366"/>
                </a:lnTo>
                <a:lnTo>
                  <a:pt x="181" y="371"/>
                </a:lnTo>
                <a:lnTo>
                  <a:pt x="186" y="376"/>
                </a:lnTo>
                <a:lnTo>
                  <a:pt x="191" y="381"/>
                </a:lnTo>
                <a:lnTo>
                  <a:pt x="196" y="386"/>
                </a:lnTo>
                <a:lnTo>
                  <a:pt x="201" y="390"/>
                </a:lnTo>
                <a:lnTo>
                  <a:pt x="207" y="395"/>
                </a:lnTo>
                <a:lnTo>
                  <a:pt x="212" y="399"/>
                </a:lnTo>
                <a:lnTo>
                  <a:pt x="217" y="404"/>
                </a:lnTo>
                <a:lnTo>
                  <a:pt x="223" y="408"/>
                </a:lnTo>
                <a:lnTo>
                  <a:pt x="228" y="413"/>
                </a:lnTo>
                <a:lnTo>
                  <a:pt x="233" y="418"/>
                </a:lnTo>
                <a:lnTo>
                  <a:pt x="238" y="423"/>
                </a:lnTo>
                <a:lnTo>
                  <a:pt x="243" y="427"/>
                </a:lnTo>
                <a:lnTo>
                  <a:pt x="248" y="432"/>
                </a:lnTo>
                <a:lnTo>
                  <a:pt x="253" y="437"/>
                </a:lnTo>
                <a:lnTo>
                  <a:pt x="257" y="441"/>
                </a:lnTo>
                <a:lnTo>
                  <a:pt x="260" y="445"/>
                </a:lnTo>
                <a:lnTo>
                  <a:pt x="264" y="449"/>
                </a:lnTo>
                <a:lnTo>
                  <a:pt x="268" y="453"/>
                </a:lnTo>
                <a:lnTo>
                  <a:pt x="272" y="457"/>
                </a:lnTo>
                <a:lnTo>
                  <a:pt x="276" y="461"/>
                </a:lnTo>
                <a:lnTo>
                  <a:pt x="281" y="465"/>
                </a:lnTo>
                <a:lnTo>
                  <a:pt x="284" y="469"/>
                </a:lnTo>
                <a:lnTo>
                  <a:pt x="288" y="473"/>
                </a:lnTo>
                <a:lnTo>
                  <a:pt x="292" y="477"/>
                </a:lnTo>
                <a:lnTo>
                  <a:pt x="296" y="482"/>
                </a:lnTo>
                <a:lnTo>
                  <a:pt x="299" y="486"/>
                </a:lnTo>
                <a:lnTo>
                  <a:pt x="303" y="490"/>
                </a:lnTo>
                <a:lnTo>
                  <a:pt x="306" y="495"/>
                </a:lnTo>
                <a:lnTo>
                  <a:pt x="309" y="499"/>
                </a:lnTo>
                <a:lnTo>
                  <a:pt x="312" y="504"/>
                </a:lnTo>
                <a:lnTo>
                  <a:pt x="315" y="509"/>
                </a:lnTo>
                <a:lnTo>
                  <a:pt x="317" y="513"/>
                </a:lnTo>
                <a:lnTo>
                  <a:pt x="320" y="518"/>
                </a:lnTo>
                <a:lnTo>
                  <a:pt x="322" y="524"/>
                </a:lnTo>
                <a:lnTo>
                  <a:pt x="326" y="537"/>
                </a:lnTo>
                <a:lnTo>
                  <a:pt x="330" y="550"/>
                </a:lnTo>
                <a:lnTo>
                  <a:pt x="334" y="563"/>
                </a:lnTo>
                <a:lnTo>
                  <a:pt x="337" y="576"/>
                </a:lnTo>
                <a:lnTo>
                  <a:pt x="340" y="590"/>
                </a:lnTo>
                <a:lnTo>
                  <a:pt x="343" y="603"/>
                </a:lnTo>
                <a:lnTo>
                  <a:pt x="346" y="617"/>
                </a:lnTo>
                <a:lnTo>
                  <a:pt x="348" y="630"/>
                </a:lnTo>
                <a:lnTo>
                  <a:pt x="351" y="644"/>
                </a:lnTo>
                <a:lnTo>
                  <a:pt x="353" y="657"/>
                </a:lnTo>
                <a:lnTo>
                  <a:pt x="355" y="671"/>
                </a:lnTo>
                <a:lnTo>
                  <a:pt x="357" y="685"/>
                </a:lnTo>
                <a:lnTo>
                  <a:pt x="359" y="698"/>
                </a:lnTo>
                <a:lnTo>
                  <a:pt x="361" y="712"/>
                </a:lnTo>
                <a:lnTo>
                  <a:pt x="363" y="726"/>
                </a:lnTo>
                <a:lnTo>
                  <a:pt x="365" y="740"/>
                </a:lnTo>
                <a:lnTo>
                  <a:pt x="367" y="753"/>
                </a:lnTo>
                <a:lnTo>
                  <a:pt x="369" y="767"/>
                </a:lnTo>
                <a:lnTo>
                  <a:pt x="371" y="781"/>
                </a:lnTo>
                <a:lnTo>
                  <a:pt x="373" y="794"/>
                </a:lnTo>
                <a:lnTo>
                  <a:pt x="375" y="806"/>
                </a:lnTo>
                <a:lnTo>
                  <a:pt x="377" y="819"/>
                </a:lnTo>
                <a:lnTo>
                  <a:pt x="379" y="831"/>
                </a:lnTo>
                <a:lnTo>
                  <a:pt x="381" y="843"/>
                </a:lnTo>
                <a:lnTo>
                  <a:pt x="382" y="856"/>
                </a:lnTo>
                <a:lnTo>
                  <a:pt x="384" y="868"/>
                </a:lnTo>
                <a:lnTo>
                  <a:pt x="385" y="881"/>
                </a:lnTo>
                <a:lnTo>
                  <a:pt x="387" y="893"/>
                </a:lnTo>
                <a:lnTo>
                  <a:pt x="388" y="905"/>
                </a:lnTo>
                <a:lnTo>
                  <a:pt x="390" y="918"/>
                </a:lnTo>
                <a:lnTo>
                  <a:pt x="391" y="930"/>
                </a:lnTo>
                <a:lnTo>
                  <a:pt x="393" y="943"/>
                </a:lnTo>
                <a:lnTo>
                  <a:pt x="395" y="955"/>
                </a:lnTo>
                <a:lnTo>
                  <a:pt x="396" y="968"/>
                </a:lnTo>
                <a:lnTo>
                  <a:pt x="398" y="980"/>
                </a:lnTo>
                <a:lnTo>
                  <a:pt x="400" y="992"/>
                </a:lnTo>
                <a:lnTo>
                  <a:pt x="402" y="1005"/>
                </a:lnTo>
                <a:lnTo>
                  <a:pt x="403" y="1017"/>
                </a:lnTo>
                <a:lnTo>
                  <a:pt x="406" y="1029"/>
                </a:lnTo>
                <a:lnTo>
                  <a:pt x="408" y="1042"/>
                </a:lnTo>
                <a:lnTo>
                  <a:pt x="410" y="1052"/>
                </a:lnTo>
                <a:lnTo>
                  <a:pt x="412" y="1064"/>
                </a:lnTo>
                <a:lnTo>
                  <a:pt x="414" y="1075"/>
                </a:lnTo>
                <a:lnTo>
                  <a:pt x="416" y="1086"/>
                </a:lnTo>
                <a:lnTo>
                  <a:pt x="417" y="1098"/>
                </a:lnTo>
                <a:lnTo>
                  <a:pt x="419" y="1110"/>
                </a:lnTo>
                <a:lnTo>
                  <a:pt x="421" y="1121"/>
                </a:lnTo>
                <a:lnTo>
                  <a:pt x="423" y="1132"/>
                </a:lnTo>
                <a:lnTo>
                  <a:pt x="425" y="1143"/>
                </a:lnTo>
                <a:lnTo>
                  <a:pt x="427" y="1155"/>
                </a:lnTo>
                <a:lnTo>
                  <a:pt x="429" y="1166"/>
                </a:lnTo>
                <a:lnTo>
                  <a:pt x="432" y="1177"/>
                </a:lnTo>
                <a:lnTo>
                  <a:pt x="435" y="1188"/>
                </a:lnTo>
                <a:lnTo>
                  <a:pt x="438" y="1199"/>
                </a:lnTo>
                <a:lnTo>
                  <a:pt x="441" y="1210"/>
                </a:lnTo>
                <a:lnTo>
                  <a:pt x="445" y="1220"/>
                </a:lnTo>
                <a:lnTo>
                  <a:pt x="449" y="1231"/>
                </a:lnTo>
                <a:lnTo>
                  <a:pt x="454" y="1241"/>
                </a:lnTo>
                <a:lnTo>
                  <a:pt x="460" y="1251"/>
                </a:lnTo>
                <a:lnTo>
                  <a:pt x="465" y="1260"/>
                </a:lnTo>
                <a:lnTo>
                  <a:pt x="474" y="1273"/>
                </a:lnTo>
                <a:lnTo>
                  <a:pt x="483" y="1286"/>
                </a:lnTo>
                <a:lnTo>
                  <a:pt x="492" y="1298"/>
                </a:lnTo>
                <a:lnTo>
                  <a:pt x="502" y="1310"/>
                </a:lnTo>
                <a:lnTo>
                  <a:pt x="512" y="1322"/>
                </a:lnTo>
                <a:lnTo>
                  <a:pt x="522" y="1334"/>
                </a:lnTo>
                <a:lnTo>
                  <a:pt x="533" y="1346"/>
                </a:lnTo>
                <a:lnTo>
                  <a:pt x="543" y="1358"/>
                </a:lnTo>
                <a:lnTo>
                  <a:pt x="554" y="1369"/>
                </a:lnTo>
                <a:lnTo>
                  <a:pt x="565" y="1380"/>
                </a:lnTo>
                <a:lnTo>
                  <a:pt x="577" y="1390"/>
                </a:lnTo>
                <a:lnTo>
                  <a:pt x="588" y="1401"/>
                </a:lnTo>
                <a:lnTo>
                  <a:pt x="600" y="1411"/>
                </a:lnTo>
                <a:lnTo>
                  <a:pt x="613" y="1420"/>
                </a:lnTo>
                <a:lnTo>
                  <a:pt x="625" y="1430"/>
                </a:lnTo>
                <a:lnTo>
                  <a:pt x="638" y="1439"/>
                </a:lnTo>
                <a:lnTo>
                  <a:pt x="650" y="1448"/>
                </a:lnTo>
                <a:lnTo>
                  <a:pt x="663" y="1457"/>
                </a:lnTo>
                <a:lnTo>
                  <a:pt x="676" y="1465"/>
                </a:lnTo>
                <a:lnTo>
                  <a:pt x="690" y="1473"/>
                </a:lnTo>
              </a:path>
            </a:pathLst>
          </a:custGeom>
          <a:noFill/>
          <a:ln w="317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Freeform 19"/>
          <p:cNvSpPr>
            <a:spLocks/>
          </p:cNvSpPr>
          <p:nvPr/>
        </p:nvSpPr>
        <p:spPr bwMode="auto">
          <a:xfrm>
            <a:off x="6773863" y="409575"/>
            <a:ext cx="649287" cy="1828800"/>
          </a:xfrm>
          <a:custGeom>
            <a:avLst/>
            <a:gdLst>
              <a:gd name="T0" fmla="*/ 7 w 409"/>
              <a:gd name="T1" fmla="*/ 15 h 1152"/>
              <a:gd name="T2" fmla="*/ 18 w 409"/>
              <a:gd name="T3" fmla="*/ 39 h 1152"/>
              <a:gd name="T4" fmla="*/ 30 w 409"/>
              <a:gd name="T5" fmla="*/ 62 h 1152"/>
              <a:gd name="T6" fmla="*/ 41 w 409"/>
              <a:gd name="T7" fmla="*/ 85 h 1152"/>
              <a:gd name="T8" fmla="*/ 52 w 409"/>
              <a:gd name="T9" fmla="*/ 108 h 1152"/>
              <a:gd name="T10" fmla="*/ 63 w 409"/>
              <a:gd name="T11" fmla="*/ 132 h 1152"/>
              <a:gd name="T12" fmla="*/ 75 w 409"/>
              <a:gd name="T13" fmla="*/ 155 h 1152"/>
              <a:gd name="T14" fmla="*/ 82 w 409"/>
              <a:gd name="T15" fmla="*/ 171 h 1152"/>
              <a:gd name="T16" fmla="*/ 88 w 409"/>
              <a:gd name="T17" fmla="*/ 188 h 1152"/>
              <a:gd name="T18" fmla="*/ 94 w 409"/>
              <a:gd name="T19" fmla="*/ 204 h 1152"/>
              <a:gd name="T20" fmla="*/ 100 w 409"/>
              <a:gd name="T21" fmla="*/ 221 h 1152"/>
              <a:gd name="T22" fmla="*/ 109 w 409"/>
              <a:gd name="T23" fmla="*/ 236 h 1152"/>
              <a:gd name="T24" fmla="*/ 118 w 409"/>
              <a:gd name="T25" fmla="*/ 250 h 1152"/>
              <a:gd name="T26" fmla="*/ 131 w 409"/>
              <a:gd name="T27" fmla="*/ 262 h 1152"/>
              <a:gd name="T28" fmla="*/ 146 w 409"/>
              <a:gd name="T29" fmla="*/ 268 h 1152"/>
              <a:gd name="T30" fmla="*/ 163 w 409"/>
              <a:gd name="T31" fmla="*/ 272 h 1152"/>
              <a:gd name="T32" fmla="*/ 181 w 409"/>
              <a:gd name="T33" fmla="*/ 273 h 1152"/>
              <a:gd name="T34" fmla="*/ 198 w 409"/>
              <a:gd name="T35" fmla="*/ 275 h 1152"/>
              <a:gd name="T36" fmla="*/ 214 w 409"/>
              <a:gd name="T37" fmla="*/ 280 h 1152"/>
              <a:gd name="T38" fmla="*/ 226 w 409"/>
              <a:gd name="T39" fmla="*/ 289 h 1152"/>
              <a:gd name="T40" fmla="*/ 239 w 409"/>
              <a:gd name="T41" fmla="*/ 310 h 1152"/>
              <a:gd name="T42" fmla="*/ 250 w 409"/>
              <a:gd name="T43" fmla="*/ 338 h 1152"/>
              <a:gd name="T44" fmla="*/ 256 w 409"/>
              <a:gd name="T45" fmla="*/ 368 h 1152"/>
              <a:gd name="T46" fmla="*/ 260 w 409"/>
              <a:gd name="T47" fmla="*/ 398 h 1152"/>
              <a:gd name="T48" fmla="*/ 263 w 409"/>
              <a:gd name="T49" fmla="*/ 428 h 1152"/>
              <a:gd name="T50" fmla="*/ 266 w 409"/>
              <a:gd name="T51" fmla="*/ 459 h 1152"/>
              <a:gd name="T52" fmla="*/ 270 w 409"/>
              <a:gd name="T53" fmla="*/ 489 h 1152"/>
              <a:gd name="T54" fmla="*/ 277 w 409"/>
              <a:gd name="T55" fmla="*/ 537 h 1152"/>
              <a:gd name="T56" fmla="*/ 283 w 409"/>
              <a:gd name="T57" fmla="*/ 585 h 1152"/>
              <a:gd name="T58" fmla="*/ 289 w 409"/>
              <a:gd name="T59" fmla="*/ 634 h 1152"/>
              <a:gd name="T60" fmla="*/ 294 w 409"/>
              <a:gd name="T61" fmla="*/ 682 h 1152"/>
              <a:gd name="T62" fmla="*/ 300 w 409"/>
              <a:gd name="T63" fmla="*/ 731 h 1152"/>
              <a:gd name="T64" fmla="*/ 306 w 409"/>
              <a:gd name="T65" fmla="*/ 779 h 1152"/>
              <a:gd name="T66" fmla="*/ 312 w 409"/>
              <a:gd name="T67" fmla="*/ 823 h 1152"/>
              <a:gd name="T68" fmla="*/ 317 w 409"/>
              <a:gd name="T69" fmla="*/ 857 h 1152"/>
              <a:gd name="T70" fmla="*/ 321 w 409"/>
              <a:gd name="T71" fmla="*/ 892 h 1152"/>
              <a:gd name="T72" fmla="*/ 327 w 409"/>
              <a:gd name="T73" fmla="*/ 927 h 1152"/>
              <a:gd name="T74" fmla="*/ 332 w 409"/>
              <a:gd name="T75" fmla="*/ 962 h 1152"/>
              <a:gd name="T76" fmla="*/ 339 w 409"/>
              <a:gd name="T77" fmla="*/ 996 h 1152"/>
              <a:gd name="T78" fmla="*/ 347 w 409"/>
              <a:gd name="T79" fmla="*/ 1030 h 1152"/>
              <a:gd name="T80" fmla="*/ 354 w 409"/>
              <a:gd name="T81" fmla="*/ 1053 h 1152"/>
              <a:gd name="T82" fmla="*/ 361 w 409"/>
              <a:gd name="T83" fmla="*/ 1070 h 1152"/>
              <a:gd name="T84" fmla="*/ 368 w 409"/>
              <a:gd name="T85" fmla="*/ 1088 h 1152"/>
              <a:gd name="T86" fmla="*/ 377 w 409"/>
              <a:gd name="T87" fmla="*/ 1104 h 1152"/>
              <a:gd name="T88" fmla="*/ 386 w 409"/>
              <a:gd name="T89" fmla="*/ 1120 h 1152"/>
              <a:gd name="T90" fmla="*/ 397 w 409"/>
              <a:gd name="T91" fmla="*/ 1136 h 1152"/>
              <a:gd name="T92" fmla="*/ 408 w 409"/>
              <a:gd name="T93" fmla="*/ 1151 h 11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409"/>
              <a:gd name="T142" fmla="*/ 0 h 1152"/>
              <a:gd name="T143" fmla="*/ 409 w 409"/>
              <a:gd name="T144" fmla="*/ 1152 h 115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409" h="1152">
                <a:moveTo>
                  <a:pt x="0" y="0"/>
                </a:moveTo>
                <a:lnTo>
                  <a:pt x="3" y="7"/>
                </a:lnTo>
                <a:lnTo>
                  <a:pt x="7" y="15"/>
                </a:lnTo>
                <a:lnTo>
                  <a:pt x="11" y="23"/>
                </a:lnTo>
                <a:lnTo>
                  <a:pt x="15" y="31"/>
                </a:lnTo>
                <a:lnTo>
                  <a:pt x="18" y="39"/>
                </a:lnTo>
                <a:lnTo>
                  <a:pt x="22" y="46"/>
                </a:lnTo>
                <a:lnTo>
                  <a:pt x="26" y="54"/>
                </a:lnTo>
                <a:lnTo>
                  <a:pt x="30" y="62"/>
                </a:lnTo>
                <a:lnTo>
                  <a:pt x="33" y="69"/>
                </a:lnTo>
                <a:lnTo>
                  <a:pt x="37" y="78"/>
                </a:lnTo>
                <a:lnTo>
                  <a:pt x="41" y="85"/>
                </a:lnTo>
                <a:lnTo>
                  <a:pt x="44" y="93"/>
                </a:lnTo>
                <a:lnTo>
                  <a:pt x="48" y="101"/>
                </a:lnTo>
                <a:lnTo>
                  <a:pt x="52" y="108"/>
                </a:lnTo>
                <a:lnTo>
                  <a:pt x="56" y="116"/>
                </a:lnTo>
                <a:lnTo>
                  <a:pt x="59" y="124"/>
                </a:lnTo>
                <a:lnTo>
                  <a:pt x="63" y="132"/>
                </a:lnTo>
                <a:lnTo>
                  <a:pt x="67" y="140"/>
                </a:lnTo>
                <a:lnTo>
                  <a:pt x="71" y="147"/>
                </a:lnTo>
                <a:lnTo>
                  <a:pt x="75" y="155"/>
                </a:lnTo>
                <a:lnTo>
                  <a:pt x="77" y="160"/>
                </a:lnTo>
                <a:lnTo>
                  <a:pt x="79" y="165"/>
                </a:lnTo>
                <a:lnTo>
                  <a:pt x="82" y="171"/>
                </a:lnTo>
                <a:lnTo>
                  <a:pt x="84" y="177"/>
                </a:lnTo>
                <a:lnTo>
                  <a:pt x="86" y="182"/>
                </a:lnTo>
                <a:lnTo>
                  <a:pt x="88" y="188"/>
                </a:lnTo>
                <a:lnTo>
                  <a:pt x="90" y="193"/>
                </a:lnTo>
                <a:lnTo>
                  <a:pt x="92" y="199"/>
                </a:lnTo>
                <a:lnTo>
                  <a:pt x="94" y="204"/>
                </a:lnTo>
                <a:lnTo>
                  <a:pt x="96" y="210"/>
                </a:lnTo>
                <a:lnTo>
                  <a:pt x="98" y="216"/>
                </a:lnTo>
                <a:lnTo>
                  <a:pt x="100" y="221"/>
                </a:lnTo>
                <a:lnTo>
                  <a:pt x="103" y="226"/>
                </a:lnTo>
                <a:lnTo>
                  <a:pt x="105" y="231"/>
                </a:lnTo>
                <a:lnTo>
                  <a:pt x="109" y="236"/>
                </a:lnTo>
                <a:lnTo>
                  <a:pt x="111" y="241"/>
                </a:lnTo>
                <a:lnTo>
                  <a:pt x="115" y="246"/>
                </a:lnTo>
                <a:lnTo>
                  <a:pt x="118" y="250"/>
                </a:lnTo>
                <a:lnTo>
                  <a:pt x="122" y="255"/>
                </a:lnTo>
                <a:lnTo>
                  <a:pt x="126" y="258"/>
                </a:lnTo>
                <a:lnTo>
                  <a:pt x="131" y="262"/>
                </a:lnTo>
                <a:lnTo>
                  <a:pt x="135" y="265"/>
                </a:lnTo>
                <a:lnTo>
                  <a:pt x="140" y="267"/>
                </a:lnTo>
                <a:lnTo>
                  <a:pt x="146" y="268"/>
                </a:lnTo>
                <a:lnTo>
                  <a:pt x="151" y="270"/>
                </a:lnTo>
                <a:lnTo>
                  <a:pt x="157" y="271"/>
                </a:lnTo>
                <a:lnTo>
                  <a:pt x="163" y="272"/>
                </a:lnTo>
                <a:lnTo>
                  <a:pt x="169" y="272"/>
                </a:lnTo>
                <a:lnTo>
                  <a:pt x="175" y="273"/>
                </a:lnTo>
                <a:lnTo>
                  <a:pt x="181" y="273"/>
                </a:lnTo>
                <a:lnTo>
                  <a:pt x="187" y="274"/>
                </a:lnTo>
                <a:lnTo>
                  <a:pt x="193" y="275"/>
                </a:lnTo>
                <a:lnTo>
                  <a:pt x="198" y="275"/>
                </a:lnTo>
                <a:lnTo>
                  <a:pt x="204" y="277"/>
                </a:lnTo>
                <a:lnTo>
                  <a:pt x="209" y="278"/>
                </a:lnTo>
                <a:lnTo>
                  <a:pt x="214" y="280"/>
                </a:lnTo>
                <a:lnTo>
                  <a:pt x="219" y="282"/>
                </a:lnTo>
                <a:lnTo>
                  <a:pt x="223" y="285"/>
                </a:lnTo>
                <a:lnTo>
                  <a:pt x="226" y="289"/>
                </a:lnTo>
                <a:lnTo>
                  <a:pt x="230" y="293"/>
                </a:lnTo>
                <a:lnTo>
                  <a:pt x="235" y="302"/>
                </a:lnTo>
                <a:lnTo>
                  <a:pt x="239" y="310"/>
                </a:lnTo>
                <a:lnTo>
                  <a:pt x="243" y="319"/>
                </a:lnTo>
                <a:lnTo>
                  <a:pt x="247" y="329"/>
                </a:lnTo>
                <a:lnTo>
                  <a:pt x="250" y="338"/>
                </a:lnTo>
                <a:lnTo>
                  <a:pt x="252" y="348"/>
                </a:lnTo>
                <a:lnTo>
                  <a:pt x="254" y="358"/>
                </a:lnTo>
                <a:lnTo>
                  <a:pt x="256" y="368"/>
                </a:lnTo>
                <a:lnTo>
                  <a:pt x="258" y="377"/>
                </a:lnTo>
                <a:lnTo>
                  <a:pt x="259" y="387"/>
                </a:lnTo>
                <a:lnTo>
                  <a:pt x="260" y="398"/>
                </a:lnTo>
                <a:lnTo>
                  <a:pt x="262" y="408"/>
                </a:lnTo>
                <a:lnTo>
                  <a:pt x="263" y="418"/>
                </a:lnTo>
                <a:lnTo>
                  <a:pt x="263" y="428"/>
                </a:lnTo>
                <a:lnTo>
                  <a:pt x="264" y="438"/>
                </a:lnTo>
                <a:lnTo>
                  <a:pt x="265" y="449"/>
                </a:lnTo>
                <a:lnTo>
                  <a:pt x="266" y="459"/>
                </a:lnTo>
                <a:lnTo>
                  <a:pt x="267" y="469"/>
                </a:lnTo>
                <a:lnTo>
                  <a:pt x="268" y="479"/>
                </a:lnTo>
                <a:lnTo>
                  <a:pt x="270" y="489"/>
                </a:lnTo>
                <a:lnTo>
                  <a:pt x="272" y="505"/>
                </a:lnTo>
                <a:lnTo>
                  <a:pt x="275" y="521"/>
                </a:lnTo>
                <a:lnTo>
                  <a:pt x="277" y="537"/>
                </a:lnTo>
                <a:lnTo>
                  <a:pt x="279" y="553"/>
                </a:lnTo>
                <a:lnTo>
                  <a:pt x="281" y="569"/>
                </a:lnTo>
                <a:lnTo>
                  <a:pt x="283" y="585"/>
                </a:lnTo>
                <a:lnTo>
                  <a:pt x="285" y="601"/>
                </a:lnTo>
                <a:lnTo>
                  <a:pt x="287" y="618"/>
                </a:lnTo>
                <a:lnTo>
                  <a:pt x="289" y="634"/>
                </a:lnTo>
                <a:lnTo>
                  <a:pt x="290" y="650"/>
                </a:lnTo>
                <a:lnTo>
                  <a:pt x="292" y="666"/>
                </a:lnTo>
                <a:lnTo>
                  <a:pt x="294" y="682"/>
                </a:lnTo>
                <a:lnTo>
                  <a:pt x="296" y="698"/>
                </a:lnTo>
                <a:lnTo>
                  <a:pt x="298" y="714"/>
                </a:lnTo>
                <a:lnTo>
                  <a:pt x="300" y="731"/>
                </a:lnTo>
                <a:lnTo>
                  <a:pt x="302" y="747"/>
                </a:lnTo>
                <a:lnTo>
                  <a:pt x="304" y="763"/>
                </a:lnTo>
                <a:lnTo>
                  <a:pt x="306" y="779"/>
                </a:lnTo>
                <a:lnTo>
                  <a:pt x="308" y="795"/>
                </a:lnTo>
                <a:lnTo>
                  <a:pt x="310" y="811"/>
                </a:lnTo>
                <a:lnTo>
                  <a:pt x="312" y="823"/>
                </a:lnTo>
                <a:lnTo>
                  <a:pt x="314" y="834"/>
                </a:lnTo>
                <a:lnTo>
                  <a:pt x="315" y="846"/>
                </a:lnTo>
                <a:lnTo>
                  <a:pt x="317" y="857"/>
                </a:lnTo>
                <a:lnTo>
                  <a:pt x="318" y="869"/>
                </a:lnTo>
                <a:lnTo>
                  <a:pt x="320" y="881"/>
                </a:lnTo>
                <a:lnTo>
                  <a:pt x="321" y="892"/>
                </a:lnTo>
                <a:lnTo>
                  <a:pt x="323" y="904"/>
                </a:lnTo>
                <a:lnTo>
                  <a:pt x="325" y="915"/>
                </a:lnTo>
                <a:lnTo>
                  <a:pt x="327" y="927"/>
                </a:lnTo>
                <a:lnTo>
                  <a:pt x="328" y="938"/>
                </a:lnTo>
                <a:lnTo>
                  <a:pt x="330" y="950"/>
                </a:lnTo>
                <a:lnTo>
                  <a:pt x="332" y="962"/>
                </a:lnTo>
                <a:lnTo>
                  <a:pt x="334" y="973"/>
                </a:lnTo>
                <a:lnTo>
                  <a:pt x="337" y="984"/>
                </a:lnTo>
                <a:lnTo>
                  <a:pt x="339" y="996"/>
                </a:lnTo>
                <a:lnTo>
                  <a:pt x="342" y="1007"/>
                </a:lnTo>
                <a:lnTo>
                  <a:pt x="344" y="1019"/>
                </a:lnTo>
                <a:lnTo>
                  <a:pt x="347" y="1030"/>
                </a:lnTo>
                <a:lnTo>
                  <a:pt x="351" y="1041"/>
                </a:lnTo>
                <a:lnTo>
                  <a:pt x="352" y="1047"/>
                </a:lnTo>
                <a:lnTo>
                  <a:pt x="354" y="1053"/>
                </a:lnTo>
                <a:lnTo>
                  <a:pt x="356" y="1059"/>
                </a:lnTo>
                <a:lnTo>
                  <a:pt x="358" y="1065"/>
                </a:lnTo>
                <a:lnTo>
                  <a:pt x="361" y="1070"/>
                </a:lnTo>
                <a:lnTo>
                  <a:pt x="363" y="1076"/>
                </a:lnTo>
                <a:lnTo>
                  <a:pt x="366" y="1082"/>
                </a:lnTo>
                <a:lnTo>
                  <a:pt x="368" y="1088"/>
                </a:lnTo>
                <a:lnTo>
                  <a:pt x="371" y="1093"/>
                </a:lnTo>
                <a:lnTo>
                  <a:pt x="374" y="1099"/>
                </a:lnTo>
                <a:lnTo>
                  <a:pt x="377" y="1104"/>
                </a:lnTo>
                <a:lnTo>
                  <a:pt x="380" y="1110"/>
                </a:lnTo>
                <a:lnTo>
                  <a:pt x="383" y="1115"/>
                </a:lnTo>
                <a:lnTo>
                  <a:pt x="386" y="1120"/>
                </a:lnTo>
                <a:lnTo>
                  <a:pt x="390" y="1125"/>
                </a:lnTo>
                <a:lnTo>
                  <a:pt x="393" y="1131"/>
                </a:lnTo>
                <a:lnTo>
                  <a:pt x="397" y="1136"/>
                </a:lnTo>
                <a:lnTo>
                  <a:pt x="400" y="1141"/>
                </a:lnTo>
                <a:lnTo>
                  <a:pt x="404" y="1146"/>
                </a:lnTo>
                <a:lnTo>
                  <a:pt x="408" y="1151"/>
                </a:lnTo>
              </a:path>
            </a:pathLst>
          </a:custGeom>
          <a:noFill/>
          <a:ln w="317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Freeform 20"/>
          <p:cNvSpPr>
            <a:spLocks/>
          </p:cNvSpPr>
          <p:nvPr/>
        </p:nvSpPr>
        <p:spPr bwMode="auto">
          <a:xfrm>
            <a:off x="2446338" y="400050"/>
            <a:ext cx="714375" cy="284163"/>
          </a:xfrm>
          <a:custGeom>
            <a:avLst/>
            <a:gdLst>
              <a:gd name="T0" fmla="*/ 0 w 450"/>
              <a:gd name="T1" fmla="*/ 178 h 179"/>
              <a:gd name="T2" fmla="*/ 8 w 450"/>
              <a:gd name="T3" fmla="*/ 178 h 179"/>
              <a:gd name="T4" fmla="*/ 16 w 450"/>
              <a:gd name="T5" fmla="*/ 178 h 179"/>
              <a:gd name="T6" fmla="*/ 24 w 450"/>
              <a:gd name="T7" fmla="*/ 178 h 179"/>
              <a:gd name="T8" fmla="*/ 32 w 450"/>
              <a:gd name="T9" fmla="*/ 177 h 179"/>
              <a:gd name="T10" fmla="*/ 40 w 450"/>
              <a:gd name="T11" fmla="*/ 176 h 179"/>
              <a:gd name="T12" fmla="*/ 47 w 450"/>
              <a:gd name="T13" fmla="*/ 176 h 179"/>
              <a:gd name="T14" fmla="*/ 55 w 450"/>
              <a:gd name="T15" fmla="*/ 176 h 179"/>
              <a:gd name="T16" fmla="*/ 63 w 450"/>
              <a:gd name="T17" fmla="*/ 175 h 179"/>
              <a:gd name="T18" fmla="*/ 71 w 450"/>
              <a:gd name="T19" fmla="*/ 174 h 179"/>
              <a:gd name="T20" fmla="*/ 79 w 450"/>
              <a:gd name="T21" fmla="*/ 173 h 179"/>
              <a:gd name="T22" fmla="*/ 86 w 450"/>
              <a:gd name="T23" fmla="*/ 172 h 179"/>
              <a:gd name="T24" fmla="*/ 94 w 450"/>
              <a:gd name="T25" fmla="*/ 171 h 179"/>
              <a:gd name="T26" fmla="*/ 102 w 450"/>
              <a:gd name="T27" fmla="*/ 170 h 179"/>
              <a:gd name="T28" fmla="*/ 110 w 450"/>
              <a:gd name="T29" fmla="*/ 169 h 179"/>
              <a:gd name="T30" fmla="*/ 118 w 450"/>
              <a:gd name="T31" fmla="*/ 168 h 179"/>
              <a:gd name="T32" fmla="*/ 125 w 450"/>
              <a:gd name="T33" fmla="*/ 167 h 179"/>
              <a:gd name="T34" fmla="*/ 133 w 450"/>
              <a:gd name="T35" fmla="*/ 165 h 179"/>
              <a:gd name="T36" fmla="*/ 141 w 450"/>
              <a:gd name="T37" fmla="*/ 164 h 179"/>
              <a:gd name="T38" fmla="*/ 148 w 450"/>
              <a:gd name="T39" fmla="*/ 163 h 179"/>
              <a:gd name="T40" fmla="*/ 156 w 450"/>
              <a:gd name="T41" fmla="*/ 161 h 179"/>
              <a:gd name="T42" fmla="*/ 162 w 450"/>
              <a:gd name="T43" fmla="*/ 160 h 179"/>
              <a:gd name="T44" fmla="*/ 168 w 450"/>
              <a:gd name="T45" fmla="*/ 158 h 179"/>
              <a:gd name="T46" fmla="*/ 175 w 450"/>
              <a:gd name="T47" fmla="*/ 157 h 179"/>
              <a:gd name="T48" fmla="*/ 181 w 450"/>
              <a:gd name="T49" fmla="*/ 155 h 179"/>
              <a:gd name="T50" fmla="*/ 187 w 450"/>
              <a:gd name="T51" fmla="*/ 154 h 179"/>
              <a:gd name="T52" fmla="*/ 193 w 450"/>
              <a:gd name="T53" fmla="*/ 152 h 179"/>
              <a:gd name="T54" fmla="*/ 199 w 450"/>
              <a:gd name="T55" fmla="*/ 151 h 179"/>
              <a:gd name="T56" fmla="*/ 205 w 450"/>
              <a:gd name="T57" fmla="*/ 149 h 179"/>
              <a:gd name="T58" fmla="*/ 212 w 450"/>
              <a:gd name="T59" fmla="*/ 147 h 179"/>
              <a:gd name="T60" fmla="*/ 218 w 450"/>
              <a:gd name="T61" fmla="*/ 145 h 179"/>
              <a:gd name="T62" fmla="*/ 224 w 450"/>
              <a:gd name="T63" fmla="*/ 143 h 179"/>
              <a:gd name="T64" fmla="*/ 230 w 450"/>
              <a:gd name="T65" fmla="*/ 141 h 179"/>
              <a:gd name="T66" fmla="*/ 236 w 450"/>
              <a:gd name="T67" fmla="*/ 139 h 179"/>
              <a:gd name="T68" fmla="*/ 242 w 450"/>
              <a:gd name="T69" fmla="*/ 137 h 179"/>
              <a:gd name="T70" fmla="*/ 248 w 450"/>
              <a:gd name="T71" fmla="*/ 134 h 179"/>
              <a:gd name="T72" fmla="*/ 254 w 450"/>
              <a:gd name="T73" fmla="*/ 132 h 179"/>
              <a:gd name="T74" fmla="*/ 259 w 450"/>
              <a:gd name="T75" fmla="*/ 129 h 179"/>
              <a:gd name="T76" fmla="*/ 265 w 450"/>
              <a:gd name="T77" fmla="*/ 127 h 179"/>
              <a:gd name="T78" fmla="*/ 271 w 450"/>
              <a:gd name="T79" fmla="*/ 124 h 179"/>
              <a:gd name="T80" fmla="*/ 277 w 450"/>
              <a:gd name="T81" fmla="*/ 121 h 179"/>
              <a:gd name="T82" fmla="*/ 286 w 450"/>
              <a:gd name="T83" fmla="*/ 116 h 179"/>
              <a:gd name="T84" fmla="*/ 295 w 450"/>
              <a:gd name="T85" fmla="*/ 110 h 179"/>
              <a:gd name="T86" fmla="*/ 304 w 450"/>
              <a:gd name="T87" fmla="*/ 105 h 179"/>
              <a:gd name="T88" fmla="*/ 313 w 450"/>
              <a:gd name="T89" fmla="*/ 100 h 179"/>
              <a:gd name="T90" fmla="*/ 322 w 450"/>
              <a:gd name="T91" fmla="*/ 94 h 179"/>
              <a:gd name="T92" fmla="*/ 331 w 450"/>
              <a:gd name="T93" fmla="*/ 89 h 179"/>
              <a:gd name="T94" fmla="*/ 340 w 450"/>
              <a:gd name="T95" fmla="*/ 83 h 179"/>
              <a:gd name="T96" fmla="*/ 349 w 450"/>
              <a:gd name="T97" fmla="*/ 77 h 179"/>
              <a:gd name="T98" fmla="*/ 357 w 450"/>
              <a:gd name="T99" fmla="*/ 71 h 179"/>
              <a:gd name="T100" fmla="*/ 366 w 450"/>
              <a:gd name="T101" fmla="*/ 65 h 179"/>
              <a:gd name="T102" fmla="*/ 375 w 450"/>
              <a:gd name="T103" fmla="*/ 59 h 179"/>
              <a:gd name="T104" fmla="*/ 383 w 450"/>
              <a:gd name="T105" fmla="*/ 53 h 179"/>
              <a:gd name="T106" fmla="*/ 392 w 450"/>
              <a:gd name="T107" fmla="*/ 46 h 179"/>
              <a:gd name="T108" fmla="*/ 400 w 450"/>
              <a:gd name="T109" fmla="*/ 40 h 179"/>
              <a:gd name="T110" fmla="*/ 409 w 450"/>
              <a:gd name="T111" fmla="*/ 33 h 179"/>
              <a:gd name="T112" fmla="*/ 417 w 450"/>
              <a:gd name="T113" fmla="*/ 27 h 179"/>
              <a:gd name="T114" fmla="*/ 425 w 450"/>
              <a:gd name="T115" fmla="*/ 20 h 179"/>
              <a:gd name="T116" fmla="*/ 433 w 450"/>
              <a:gd name="T117" fmla="*/ 14 h 179"/>
              <a:gd name="T118" fmla="*/ 441 w 450"/>
              <a:gd name="T119" fmla="*/ 7 h 179"/>
              <a:gd name="T120" fmla="*/ 449 w 450"/>
              <a:gd name="T121" fmla="*/ 0 h 17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50"/>
              <a:gd name="T184" fmla="*/ 0 h 179"/>
              <a:gd name="T185" fmla="*/ 450 w 450"/>
              <a:gd name="T186" fmla="*/ 179 h 17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50" h="179">
                <a:moveTo>
                  <a:pt x="0" y="178"/>
                </a:moveTo>
                <a:lnTo>
                  <a:pt x="8" y="178"/>
                </a:lnTo>
                <a:lnTo>
                  <a:pt x="16" y="178"/>
                </a:lnTo>
                <a:lnTo>
                  <a:pt x="24" y="178"/>
                </a:lnTo>
                <a:lnTo>
                  <a:pt x="32" y="177"/>
                </a:lnTo>
                <a:lnTo>
                  <a:pt x="40" y="176"/>
                </a:lnTo>
                <a:lnTo>
                  <a:pt x="47" y="176"/>
                </a:lnTo>
                <a:lnTo>
                  <a:pt x="55" y="176"/>
                </a:lnTo>
                <a:lnTo>
                  <a:pt x="63" y="175"/>
                </a:lnTo>
                <a:lnTo>
                  <a:pt x="71" y="174"/>
                </a:lnTo>
                <a:lnTo>
                  <a:pt x="79" y="173"/>
                </a:lnTo>
                <a:lnTo>
                  <a:pt x="86" y="172"/>
                </a:lnTo>
                <a:lnTo>
                  <a:pt x="94" y="171"/>
                </a:lnTo>
                <a:lnTo>
                  <a:pt x="102" y="170"/>
                </a:lnTo>
                <a:lnTo>
                  <a:pt x="110" y="169"/>
                </a:lnTo>
                <a:lnTo>
                  <a:pt x="118" y="168"/>
                </a:lnTo>
                <a:lnTo>
                  <a:pt x="125" y="167"/>
                </a:lnTo>
                <a:lnTo>
                  <a:pt x="133" y="165"/>
                </a:lnTo>
                <a:lnTo>
                  <a:pt x="141" y="164"/>
                </a:lnTo>
                <a:lnTo>
                  <a:pt x="148" y="163"/>
                </a:lnTo>
                <a:lnTo>
                  <a:pt x="156" y="161"/>
                </a:lnTo>
                <a:lnTo>
                  <a:pt x="162" y="160"/>
                </a:lnTo>
                <a:lnTo>
                  <a:pt x="168" y="158"/>
                </a:lnTo>
                <a:lnTo>
                  <a:pt x="175" y="157"/>
                </a:lnTo>
                <a:lnTo>
                  <a:pt x="181" y="155"/>
                </a:lnTo>
                <a:lnTo>
                  <a:pt x="187" y="154"/>
                </a:lnTo>
                <a:lnTo>
                  <a:pt x="193" y="152"/>
                </a:lnTo>
                <a:lnTo>
                  <a:pt x="199" y="151"/>
                </a:lnTo>
                <a:lnTo>
                  <a:pt x="205" y="149"/>
                </a:lnTo>
                <a:lnTo>
                  <a:pt x="212" y="147"/>
                </a:lnTo>
                <a:lnTo>
                  <a:pt x="218" y="145"/>
                </a:lnTo>
                <a:lnTo>
                  <a:pt x="224" y="143"/>
                </a:lnTo>
                <a:lnTo>
                  <a:pt x="230" y="141"/>
                </a:lnTo>
                <a:lnTo>
                  <a:pt x="236" y="139"/>
                </a:lnTo>
                <a:lnTo>
                  <a:pt x="242" y="137"/>
                </a:lnTo>
                <a:lnTo>
                  <a:pt x="248" y="134"/>
                </a:lnTo>
                <a:lnTo>
                  <a:pt x="254" y="132"/>
                </a:lnTo>
                <a:lnTo>
                  <a:pt x="259" y="129"/>
                </a:lnTo>
                <a:lnTo>
                  <a:pt x="265" y="127"/>
                </a:lnTo>
                <a:lnTo>
                  <a:pt x="271" y="124"/>
                </a:lnTo>
                <a:lnTo>
                  <a:pt x="277" y="121"/>
                </a:lnTo>
                <a:lnTo>
                  <a:pt x="286" y="116"/>
                </a:lnTo>
                <a:lnTo>
                  <a:pt x="295" y="110"/>
                </a:lnTo>
                <a:lnTo>
                  <a:pt x="304" y="105"/>
                </a:lnTo>
                <a:lnTo>
                  <a:pt x="313" y="100"/>
                </a:lnTo>
                <a:lnTo>
                  <a:pt x="322" y="94"/>
                </a:lnTo>
                <a:lnTo>
                  <a:pt x="331" y="89"/>
                </a:lnTo>
                <a:lnTo>
                  <a:pt x="340" y="83"/>
                </a:lnTo>
                <a:lnTo>
                  <a:pt x="349" y="77"/>
                </a:lnTo>
                <a:lnTo>
                  <a:pt x="357" y="71"/>
                </a:lnTo>
                <a:lnTo>
                  <a:pt x="366" y="65"/>
                </a:lnTo>
                <a:lnTo>
                  <a:pt x="375" y="59"/>
                </a:lnTo>
                <a:lnTo>
                  <a:pt x="383" y="53"/>
                </a:lnTo>
                <a:lnTo>
                  <a:pt x="392" y="46"/>
                </a:lnTo>
                <a:lnTo>
                  <a:pt x="400" y="40"/>
                </a:lnTo>
                <a:lnTo>
                  <a:pt x="409" y="33"/>
                </a:lnTo>
                <a:lnTo>
                  <a:pt x="417" y="27"/>
                </a:lnTo>
                <a:lnTo>
                  <a:pt x="425" y="20"/>
                </a:lnTo>
                <a:lnTo>
                  <a:pt x="433" y="14"/>
                </a:lnTo>
                <a:lnTo>
                  <a:pt x="441" y="7"/>
                </a:lnTo>
                <a:lnTo>
                  <a:pt x="449" y="0"/>
                </a:lnTo>
              </a:path>
            </a:pathLst>
          </a:custGeom>
          <a:noFill/>
          <a:ln w="317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Freeform 21"/>
          <p:cNvSpPr>
            <a:spLocks/>
          </p:cNvSpPr>
          <p:nvPr/>
        </p:nvSpPr>
        <p:spPr bwMode="auto">
          <a:xfrm>
            <a:off x="2446338" y="417513"/>
            <a:ext cx="1938337" cy="2714625"/>
          </a:xfrm>
          <a:custGeom>
            <a:avLst/>
            <a:gdLst>
              <a:gd name="T0" fmla="*/ 21 w 1221"/>
              <a:gd name="T1" fmla="*/ 1706 h 1710"/>
              <a:gd name="T2" fmla="*/ 47 w 1221"/>
              <a:gd name="T3" fmla="*/ 1697 h 1710"/>
              <a:gd name="T4" fmla="*/ 72 w 1221"/>
              <a:gd name="T5" fmla="*/ 1685 h 1710"/>
              <a:gd name="T6" fmla="*/ 96 w 1221"/>
              <a:gd name="T7" fmla="*/ 1669 h 1710"/>
              <a:gd name="T8" fmla="*/ 117 w 1221"/>
              <a:gd name="T9" fmla="*/ 1651 h 1710"/>
              <a:gd name="T10" fmla="*/ 127 w 1221"/>
              <a:gd name="T11" fmla="*/ 1638 h 1710"/>
              <a:gd name="T12" fmla="*/ 130 w 1221"/>
              <a:gd name="T13" fmla="*/ 1625 h 1710"/>
              <a:gd name="T14" fmla="*/ 129 w 1221"/>
              <a:gd name="T15" fmla="*/ 1610 h 1710"/>
              <a:gd name="T16" fmla="*/ 126 w 1221"/>
              <a:gd name="T17" fmla="*/ 1595 h 1710"/>
              <a:gd name="T18" fmla="*/ 123 w 1221"/>
              <a:gd name="T19" fmla="*/ 1581 h 1710"/>
              <a:gd name="T20" fmla="*/ 113 w 1221"/>
              <a:gd name="T21" fmla="*/ 1557 h 1710"/>
              <a:gd name="T22" fmla="*/ 98 w 1221"/>
              <a:gd name="T23" fmla="*/ 1531 h 1710"/>
              <a:gd name="T24" fmla="*/ 81 w 1221"/>
              <a:gd name="T25" fmla="*/ 1505 h 1710"/>
              <a:gd name="T26" fmla="*/ 67 w 1221"/>
              <a:gd name="T27" fmla="*/ 1480 h 1710"/>
              <a:gd name="T28" fmla="*/ 59 w 1221"/>
              <a:gd name="T29" fmla="*/ 1452 h 1710"/>
              <a:gd name="T30" fmla="*/ 58 w 1221"/>
              <a:gd name="T31" fmla="*/ 1414 h 1710"/>
              <a:gd name="T32" fmla="*/ 62 w 1221"/>
              <a:gd name="T33" fmla="*/ 1373 h 1710"/>
              <a:gd name="T34" fmla="*/ 71 w 1221"/>
              <a:gd name="T35" fmla="*/ 1333 h 1710"/>
              <a:gd name="T36" fmla="*/ 82 w 1221"/>
              <a:gd name="T37" fmla="*/ 1293 h 1710"/>
              <a:gd name="T38" fmla="*/ 95 w 1221"/>
              <a:gd name="T39" fmla="*/ 1253 h 1710"/>
              <a:gd name="T40" fmla="*/ 113 w 1221"/>
              <a:gd name="T41" fmla="*/ 1205 h 1710"/>
              <a:gd name="T42" fmla="*/ 137 w 1221"/>
              <a:gd name="T43" fmla="*/ 1154 h 1710"/>
              <a:gd name="T44" fmla="*/ 163 w 1221"/>
              <a:gd name="T45" fmla="*/ 1105 h 1710"/>
              <a:gd name="T46" fmla="*/ 187 w 1221"/>
              <a:gd name="T47" fmla="*/ 1055 h 1710"/>
              <a:gd name="T48" fmla="*/ 209 w 1221"/>
              <a:gd name="T49" fmla="*/ 1003 h 1710"/>
              <a:gd name="T50" fmla="*/ 223 w 1221"/>
              <a:gd name="T51" fmla="*/ 953 h 1710"/>
              <a:gd name="T52" fmla="*/ 230 w 1221"/>
              <a:gd name="T53" fmla="*/ 901 h 1710"/>
              <a:gd name="T54" fmla="*/ 236 w 1221"/>
              <a:gd name="T55" fmla="*/ 849 h 1710"/>
              <a:gd name="T56" fmla="*/ 244 w 1221"/>
              <a:gd name="T57" fmla="*/ 797 h 1710"/>
              <a:gd name="T58" fmla="*/ 259 w 1221"/>
              <a:gd name="T59" fmla="*/ 749 h 1710"/>
              <a:gd name="T60" fmla="*/ 288 w 1221"/>
              <a:gd name="T61" fmla="*/ 697 h 1710"/>
              <a:gd name="T62" fmla="*/ 325 w 1221"/>
              <a:gd name="T63" fmla="*/ 647 h 1710"/>
              <a:gd name="T64" fmla="*/ 366 w 1221"/>
              <a:gd name="T65" fmla="*/ 600 h 1710"/>
              <a:gd name="T66" fmla="*/ 410 w 1221"/>
              <a:gd name="T67" fmla="*/ 555 h 1710"/>
              <a:gd name="T68" fmla="*/ 455 w 1221"/>
              <a:gd name="T69" fmla="*/ 512 h 1710"/>
              <a:gd name="T70" fmla="*/ 496 w 1221"/>
              <a:gd name="T71" fmla="*/ 474 h 1710"/>
              <a:gd name="T72" fmla="*/ 536 w 1221"/>
              <a:gd name="T73" fmla="*/ 440 h 1710"/>
              <a:gd name="T74" fmla="*/ 578 w 1221"/>
              <a:gd name="T75" fmla="*/ 409 h 1710"/>
              <a:gd name="T76" fmla="*/ 622 w 1221"/>
              <a:gd name="T77" fmla="*/ 379 h 1710"/>
              <a:gd name="T78" fmla="*/ 668 w 1221"/>
              <a:gd name="T79" fmla="*/ 352 h 1710"/>
              <a:gd name="T80" fmla="*/ 713 w 1221"/>
              <a:gd name="T81" fmla="*/ 329 h 1710"/>
              <a:gd name="T82" fmla="*/ 760 w 1221"/>
              <a:gd name="T83" fmla="*/ 310 h 1710"/>
              <a:gd name="T84" fmla="*/ 808 w 1221"/>
              <a:gd name="T85" fmla="*/ 293 h 1710"/>
              <a:gd name="T86" fmla="*/ 856 w 1221"/>
              <a:gd name="T87" fmla="*/ 277 h 1710"/>
              <a:gd name="T88" fmla="*/ 903 w 1221"/>
              <a:gd name="T89" fmla="*/ 258 h 1710"/>
              <a:gd name="T90" fmla="*/ 943 w 1221"/>
              <a:gd name="T91" fmla="*/ 241 h 1710"/>
              <a:gd name="T92" fmla="*/ 979 w 1221"/>
              <a:gd name="T93" fmla="*/ 225 h 1710"/>
              <a:gd name="T94" fmla="*/ 1016 w 1221"/>
              <a:gd name="T95" fmla="*/ 208 h 1710"/>
              <a:gd name="T96" fmla="*/ 1051 w 1221"/>
              <a:gd name="T97" fmla="*/ 189 h 1710"/>
              <a:gd name="T98" fmla="*/ 1085 w 1221"/>
              <a:gd name="T99" fmla="*/ 167 h 1710"/>
              <a:gd name="T100" fmla="*/ 1111 w 1221"/>
              <a:gd name="T101" fmla="*/ 146 h 1710"/>
              <a:gd name="T102" fmla="*/ 1133 w 1221"/>
              <a:gd name="T103" fmla="*/ 123 h 1710"/>
              <a:gd name="T104" fmla="*/ 1153 w 1221"/>
              <a:gd name="T105" fmla="*/ 98 h 1710"/>
              <a:gd name="T106" fmla="*/ 1173 w 1221"/>
              <a:gd name="T107" fmla="*/ 73 h 1710"/>
              <a:gd name="T108" fmla="*/ 1192 w 1221"/>
              <a:gd name="T109" fmla="*/ 47 h 1710"/>
              <a:gd name="T110" fmla="*/ 1201 w 1221"/>
              <a:gd name="T111" fmla="*/ 35 h 1710"/>
              <a:gd name="T112" fmla="*/ 1206 w 1221"/>
              <a:gd name="T113" fmla="*/ 27 h 1710"/>
              <a:gd name="T114" fmla="*/ 1211 w 1221"/>
              <a:gd name="T115" fmla="*/ 19 h 1710"/>
              <a:gd name="T116" fmla="*/ 1215 w 1221"/>
              <a:gd name="T117" fmla="*/ 11 h 1710"/>
              <a:gd name="T118" fmla="*/ 1219 w 1221"/>
              <a:gd name="T119" fmla="*/ 2 h 171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21"/>
              <a:gd name="T181" fmla="*/ 0 h 1710"/>
              <a:gd name="T182" fmla="*/ 1221 w 1221"/>
              <a:gd name="T183" fmla="*/ 1710 h 171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21" h="1710">
                <a:moveTo>
                  <a:pt x="0" y="1709"/>
                </a:moveTo>
                <a:lnTo>
                  <a:pt x="7" y="1708"/>
                </a:lnTo>
                <a:lnTo>
                  <a:pt x="14" y="1707"/>
                </a:lnTo>
                <a:lnTo>
                  <a:pt x="21" y="1706"/>
                </a:lnTo>
                <a:lnTo>
                  <a:pt x="27" y="1704"/>
                </a:lnTo>
                <a:lnTo>
                  <a:pt x="34" y="1702"/>
                </a:lnTo>
                <a:lnTo>
                  <a:pt x="41" y="1699"/>
                </a:lnTo>
                <a:lnTo>
                  <a:pt x="47" y="1697"/>
                </a:lnTo>
                <a:lnTo>
                  <a:pt x="54" y="1694"/>
                </a:lnTo>
                <a:lnTo>
                  <a:pt x="60" y="1691"/>
                </a:lnTo>
                <a:lnTo>
                  <a:pt x="66" y="1688"/>
                </a:lnTo>
                <a:lnTo>
                  <a:pt x="72" y="1685"/>
                </a:lnTo>
                <a:lnTo>
                  <a:pt x="79" y="1681"/>
                </a:lnTo>
                <a:lnTo>
                  <a:pt x="84" y="1677"/>
                </a:lnTo>
                <a:lnTo>
                  <a:pt x="90" y="1674"/>
                </a:lnTo>
                <a:lnTo>
                  <a:pt x="96" y="1669"/>
                </a:lnTo>
                <a:lnTo>
                  <a:pt x="101" y="1665"/>
                </a:lnTo>
                <a:lnTo>
                  <a:pt x="107" y="1660"/>
                </a:lnTo>
                <a:lnTo>
                  <a:pt x="112" y="1656"/>
                </a:lnTo>
                <a:lnTo>
                  <a:pt x="117" y="1651"/>
                </a:lnTo>
                <a:lnTo>
                  <a:pt x="121" y="1646"/>
                </a:lnTo>
                <a:lnTo>
                  <a:pt x="123" y="1644"/>
                </a:lnTo>
                <a:lnTo>
                  <a:pt x="125" y="1641"/>
                </a:lnTo>
                <a:lnTo>
                  <a:pt x="127" y="1638"/>
                </a:lnTo>
                <a:lnTo>
                  <a:pt x="128" y="1635"/>
                </a:lnTo>
                <a:lnTo>
                  <a:pt x="129" y="1631"/>
                </a:lnTo>
                <a:lnTo>
                  <a:pt x="129" y="1628"/>
                </a:lnTo>
                <a:lnTo>
                  <a:pt x="130" y="1625"/>
                </a:lnTo>
                <a:lnTo>
                  <a:pt x="130" y="1621"/>
                </a:lnTo>
                <a:lnTo>
                  <a:pt x="130" y="1617"/>
                </a:lnTo>
                <a:lnTo>
                  <a:pt x="130" y="1613"/>
                </a:lnTo>
                <a:lnTo>
                  <a:pt x="129" y="1610"/>
                </a:lnTo>
                <a:lnTo>
                  <a:pt x="129" y="1606"/>
                </a:lnTo>
                <a:lnTo>
                  <a:pt x="128" y="1602"/>
                </a:lnTo>
                <a:lnTo>
                  <a:pt x="127" y="1598"/>
                </a:lnTo>
                <a:lnTo>
                  <a:pt x="126" y="1595"/>
                </a:lnTo>
                <a:lnTo>
                  <a:pt x="126" y="1591"/>
                </a:lnTo>
                <a:lnTo>
                  <a:pt x="124" y="1588"/>
                </a:lnTo>
                <a:lnTo>
                  <a:pt x="123" y="1584"/>
                </a:lnTo>
                <a:lnTo>
                  <a:pt x="123" y="1581"/>
                </a:lnTo>
                <a:lnTo>
                  <a:pt x="121" y="1577"/>
                </a:lnTo>
                <a:lnTo>
                  <a:pt x="119" y="1570"/>
                </a:lnTo>
                <a:lnTo>
                  <a:pt x="116" y="1563"/>
                </a:lnTo>
                <a:lnTo>
                  <a:pt x="113" y="1557"/>
                </a:lnTo>
                <a:lnTo>
                  <a:pt x="109" y="1550"/>
                </a:lnTo>
                <a:lnTo>
                  <a:pt x="106" y="1544"/>
                </a:lnTo>
                <a:lnTo>
                  <a:pt x="102" y="1537"/>
                </a:lnTo>
                <a:lnTo>
                  <a:pt x="98" y="1531"/>
                </a:lnTo>
                <a:lnTo>
                  <a:pt x="94" y="1524"/>
                </a:lnTo>
                <a:lnTo>
                  <a:pt x="89" y="1518"/>
                </a:lnTo>
                <a:lnTo>
                  <a:pt x="86" y="1512"/>
                </a:lnTo>
                <a:lnTo>
                  <a:pt x="81" y="1505"/>
                </a:lnTo>
                <a:lnTo>
                  <a:pt x="77" y="1499"/>
                </a:lnTo>
                <a:lnTo>
                  <a:pt x="74" y="1493"/>
                </a:lnTo>
                <a:lnTo>
                  <a:pt x="71" y="1486"/>
                </a:lnTo>
                <a:lnTo>
                  <a:pt x="67" y="1480"/>
                </a:lnTo>
                <a:lnTo>
                  <a:pt x="64" y="1473"/>
                </a:lnTo>
                <a:lnTo>
                  <a:pt x="62" y="1466"/>
                </a:lnTo>
                <a:lnTo>
                  <a:pt x="60" y="1459"/>
                </a:lnTo>
                <a:lnTo>
                  <a:pt x="59" y="1452"/>
                </a:lnTo>
                <a:lnTo>
                  <a:pt x="58" y="1445"/>
                </a:lnTo>
                <a:lnTo>
                  <a:pt x="57" y="1434"/>
                </a:lnTo>
                <a:lnTo>
                  <a:pt x="57" y="1424"/>
                </a:lnTo>
                <a:lnTo>
                  <a:pt x="58" y="1414"/>
                </a:lnTo>
                <a:lnTo>
                  <a:pt x="58" y="1404"/>
                </a:lnTo>
                <a:lnTo>
                  <a:pt x="59" y="1394"/>
                </a:lnTo>
                <a:lnTo>
                  <a:pt x="61" y="1384"/>
                </a:lnTo>
                <a:lnTo>
                  <a:pt x="62" y="1373"/>
                </a:lnTo>
                <a:lnTo>
                  <a:pt x="64" y="1363"/>
                </a:lnTo>
                <a:lnTo>
                  <a:pt x="66" y="1353"/>
                </a:lnTo>
                <a:lnTo>
                  <a:pt x="68" y="1343"/>
                </a:lnTo>
                <a:lnTo>
                  <a:pt x="71" y="1333"/>
                </a:lnTo>
                <a:lnTo>
                  <a:pt x="73" y="1323"/>
                </a:lnTo>
                <a:lnTo>
                  <a:pt x="76" y="1313"/>
                </a:lnTo>
                <a:lnTo>
                  <a:pt x="79" y="1303"/>
                </a:lnTo>
                <a:lnTo>
                  <a:pt x="82" y="1293"/>
                </a:lnTo>
                <a:lnTo>
                  <a:pt x="85" y="1282"/>
                </a:lnTo>
                <a:lnTo>
                  <a:pt x="88" y="1273"/>
                </a:lnTo>
                <a:lnTo>
                  <a:pt x="92" y="1263"/>
                </a:lnTo>
                <a:lnTo>
                  <a:pt x="95" y="1253"/>
                </a:lnTo>
                <a:lnTo>
                  <a:pt x="98" y="1244"/>
                </a:lnTo>
                <a:lnTo>
                  <a:pt x="103" y="1230"/>
                </a:lnTo>
                <a:lnTo>
                  <a:pt x="108" y="1217"/>
                </a:lnTo>
                <a:lnTo>
                  <a:pt x="113" y="1205"/>
                </a:lnTo>
                <a:lnTo>
                  <a:pt x="119" y="1192"/>
                </a:lnTo>
                <a:lnTo>
                  <a:pt x="125" y="1179"/>
                </a:lnTo>
                <a:lnTo>
                  <a:pt x="131" y="1167"/>
                </a:lnTo>
                <a:lnTo>
                  <a:pt x="137" y="1154"/>
                </a:lnTo>
                <a:lnTo>
                  <a:pt x="143" y="1142"/>
                </a:lnTo>
                <a:lnTo>
                  <a:pt x="150" y="1129"/>
                </a:lnTo>
                <a:lnTo>
                  <a:pt x="156" y="1117"/>
                </a:lnTo>
                <a:lnTo>
                  <a:pt x="163" y="1105"/>
                </a:lnTo>
                <a:lnTo>
                  <a:pt x="169" y="1092"/>
                </a:lnTo>
                <a:lnTo>
                  <a:pt x="175" y="1080"/>
                </a:lnTo>
                <a:lnTo>
                  <a:pt x="182" y="1067"/>
                </a:lnTo>
                <a:lnTo>
                  <a:pt x="187" y="1055"/>
                </a:lnTo>
                <a:lnTo>
                  <a:pt x="193" y="1042"/>
                </a:lnTo>
                <a:lnTo>
                  <a:pt x="198" y="1029"/>
                </a:lnTo>
                <a:lnTo>
                  <a:pt x="204" y="1016"/>
                </a:lnTo>
                <a:lnTo>
                  <a:pt x="209" y="1003"/>
                </a:lnTo>
                <a:lnTo>
                  <a:pt x="214" y="990"/>
                </a:lnTo>
                <a:lnTo>
                  <a:pt x="217" y="978"/>
                </a:lnTo>
                <a:lnTo>
                  <a:pt x="220" y="965"/>
                </a:lnTo>
                <a:lnTo>
                  <a:pt x="223" y="953"/>
                </a:lnTo>
                <a:lnTo>
                  <a:pt x="225" y="940"/>
                </a:lnTo>
                <a:lnTo>
                  <a:pt x="227" y="927"/>
                </a:lnTo>
                <a:lnTo>
                  <a:pt x="229" y="914"/>
                </a:lnTo>
                <a:lnTo>
                  <a:pt x="230" y="901"/>
                </a:lnTo>
                <a:lnTo>
                  <a:pt x="232" y="888"/>
                </a:lnTo>
                <a:lnTo>
                  <a:pt x="233" y="875"/>
                </a:lnTo>
                <a:lnTo>
                  <a:pt x="234" y="862"/>
                </a:lnTo>
                <a:lnTo>
                  <a:pt x="236" y="849"/>
                </a:lnTo>
                <a:lnTo>
                  <a:pt x="237" y="835"/>
                </a:lnTo>
                <a:lnTo>
                  <a:pt x="239" y="823"/>
                </a:lnTo>
                <a:lnTo>
                  <a:pt x="242" y="810"/>
                </a:lnTo>
                <a:lnTo>
                  <a:pt x="244" y="797"/>
                </a:lnTo>
                <a:lnTo>
                  <a:pt x="247" y="785"/>
                </a:lnTo>
                <a:lnTo>
                  <a:pt x="251" y="773"/>
                </a:lnTo>
                <a:lnTo>
                  <a:pt x="255" y="760"/>
                </a:lnTo>
                <a:lnTo>
                  <a:pt x="259" y="749"/>
                </a:lnTo>
                <a:lnTo>
                  <a:pt x="265" y="737"/>
                </a:lnTo>
                <a:lnTo>
                  <a:pt x="272" y="723"/>
                </a:lnTo>
                <a:lnTo>
                  <a:pt x="280" y="710"/>
                </a:lnTo>
                <a:lnTo>
                  <a:pt x="288" y="697"/>
                </a:lnTo>
                <a:lnTo>
                  <a:pt x="297" y="684"/>
                </a:lnTo>
                <a:lnTo>
                  <a:pt x="306" y="671"/>
                </a:lnTo>
                <a:lnTo>
                  <a:pt x="315" y="659"/>
                </a:lnTo>
                <a:lnTo>
                  <a:pt x="325" y="647"/>
                </a:lnTo>
                <a:lnTo>
                  <a:pt x="335" y="635"/>
                </a:lnTo>
                <a:lnTo>
                  <a:pt x="345" y="623"/>
                </a:lnTo>
                <a:lnTo>
                  <a:pt x="355" y="611"/>
                </a:lnTo>
                <a:lnTo>
                  <a:pt x="366" y="600"/>
                </a:lnTo>
                <a:lnTo>
                  <a:pt x="377" y="588"/>
                </a:lnTo>
                <a:lnTo>
                  <a:pt x="388" y="577"/>
                </a:lnTo>
                <a:lnTo>
                  <a:pt x="399" y="566"/>
                </a:lnTo>
                <a:lnTo>
                  <a:pt x="410" y="555"/>
                </a:lnTo>
                <a:lnTo>
                  <a:pt x="421" y="544"/>
                </a:lnTo>
                <a:lnTo>
                  <a:pt x="432" y="533"/>
                </a:lnTo>
                <a:lnTo>
                  <a:pt x="444" y="522"/>
                </a:lnTo>
                <a:lnTo>
                  <a:pt x="455" y="512"/>
                </a:lnTo>
                <a:lnTo>
                  <a:pt x="466" y="501"/>
                </a:lnTo>
                <a:lnTo>
                  <a:pt x="476" y="492"/>
                </a:lnTo>
                <a:lnTo>
                  <a:pt x="486" y="483"/>
                </a:lnTo>
                <a:lnTo>
                  <a:pt x="496" y="474"/>
                </a:lnTo>
                <a:lnTo>
                  <a:pt x="506" y="466"/>
                </a:lnTo>
                <a:lnTo>
                  <a:pt x="516" y="457"/>
                </a:lnTo>
                <a:lnTo>
                  <a:pt x="526" y="449"/>
                </a:lnTo>
                <a:lnTo>
                  <a:pt x="536" y="440"/>
                </a:lnTo>
                <a:lnTo>
                  <a:pt x="546" y="432"/>
                </a:lnTo>
                <a:lnTo>
                  <a:pt x="557" y="424"/>
                </a:lnTo>
                <a:lnTo>
                  <a:pt x="568" y="417"/>
                </a:lnTo>
                <a:lnTo>
                  <a:pt x="578" y="409"/>
                </a:lnTo>
                <a:lnTo>
                  <a:pt x="589" y="401"/>
                </a:lnTo>
                <a:lnTo>
                  <a:pt x="600" y="394"/>
                </a:lnTo>
                <a:lnTo>
                  <a:pt x="611" y="386"/>
                </a:lnTo>
                <a:lnTo>
                  <a:pt x="622" y="379"/>
                </a:lnTo>
                <a:lnTo>
                  <a:pt x="634" y="372"/>
                </a:lnTo>
                <a:lnTo>
                  <a:pt x="645" y="365"/>
                </a:lnTo>
                <a:lnTo>
                  <a:pt x="656" y="359"/>
                </a:lnTo>
                <a:lnTo>
                  <a:pt x="668" y="352"/>
                </a:lnTo>
                <a:lnTo>
                  <a:pt x="679" y="346"/>
                </a:lnTo>
                <a:lnTo>
                  <a:pt x="690" y="340"/>
                </a:lnTo>
                <a:lnTo>
                  <a:pt x="701" y="334"/>
                </a:lnTo>
                <a:lnTo>
                  <a:pt x="713" y="329"/>
                </a:lnTo>
                <a:lnTo>
                  <a:pt x="725" y="324"/>
                </a:lnTo>
                <a:lnTo>
                  <a:pt x="736" y="319"/>
                </a:lnTo>
                <a:lnTo>
                  <a:pt x="748" y="314"/>
                </a:lnTo>
                <a:lnTo>
                  <a:pt x="760" y="310"/>
                </a:lnTo>
                <a:lnTo>
                  <a:pt x="772" y="305"/>
                </a:lnTo>
                <a:lnTo>
                  <a:pt x="784" y="301"/>
                </a:lnTo>
                <a:lnTo>
                  <a:pt x="796" y="297"/>
                </a:lnTo>
                <a:lnTo>
                  <a:pt x="808" y="293"/>
                </a:lnTo>
                <a:lnTo>
                  <a:pt x="820" y="289"/>
                </a:lnTo>
                <a:lnTo>
                  <a:pt x="832" y="285"/>
                </a:lnTo>
                <a:lnTo>
                  <a:pt x="844" y="281"/>
                </a:lnTo>
                <a:lnTo>
                  <a:pt x="856" y="277"/>
                </a:lnTo>
                <a:lnTo>
                  <a:pt x="868" y="272"/>
                </a:lnTo>
                <a:lnTo>
                  <a:pt x="880" y="268"/>
                </a:lnTo>
                <a:lnTo>
                  <a:pt x="891" y="263"/>
                </a:lnTo>
                <a:lnTo>
                  <a:pt x="903" y="258"/>
                </a:lnTo>
                <a:lnTo>
                  <a:pt x="915" y="253"/>
                </a:lnTo>
                <a:lnTo>
                  <a:pt x="924" y="250"/>
                </a:lnTo>
                <a:lnTo>
                  <a:pt x="933" y="245"/>
                </a:lnTo>
                <a:lnTo>
                  <a:pt x="943" y="241"/>
                </a:lnTo>
                <a:lnTo>
                  <a:pt x="952" y="237"/>
                </a:lnTo>
                <a:lnTo>
                  <a:pt x="961" y="233"/>
                </a:lnTo>
                <a:lnTo>
                  <a:pt x="970" y="229"/>
                </a:lnTo>
                <a:lnTo>
                  <a:pt x="979" y="225"/>
                </a:lnTo>
                <a:lnTo>
                  <a:pt x="989" y="221"/>
                </a:lnTo>
                <a:lnTo>
                  <a:pt x="998" y="217"/>
                </a:lnTo>
                <a:lnTo>
                  <a:pt x="1007" y="213"/>
                </a:lnTo>
                <a:lnTo>
                  <a:pt x="1016" y="208"/>
                </a:lnTo>
                <a:lnTo>
                  <a:pt x="1025" y="204"/>
                </a:lnTo>
                <a:lnTo>
                  <a:pt x="1034" y="199"/>
                </a:lnTo>
                <a:lnTo>
                  <a:pt x="1042" y="194"/>
                </a:lnTo>
                <a:lnTo>
                  <a:pt x="1051" y="189"/>
                </a:lnTo>
                <a:lnTo>
                  <a:pt x="1060" y="184"/>
                </a:lnTo>
                <a:lnTo>
                  <a:pt x="1068" y="179"/>
                </a:lnTo>
                <a:lnTo>
                  <a:pt x="1077" y="173"/>
                </a:lnTo>
                <a:lnTo>
                  <a:pt x="1085" y="167"/>
                </a:lnTo>
                <a:lnTo>
                  <a:pt x="1093" y="162"/>
                </a:lnTo>
                <a:lnTo>
                  <a:pt x="1100" y="157"/>
                </a:lnTo>
                <a:lnTo>
                  <a:pt x="1105" y="152"/>
                </a:lnTo>
                <a:lnTo>
                  <a:pt x="1111" y="146"/>
                </a:lnTo>
                <a:lnTo>
                  <a:pt x="1117" y="141"/>
                </a:lnTo>
                <a:lnTo>
                  <a:pt x="1123" y="135"/>
                </a:lnTo>
                <a:lnTo>
                  <a:pt x="1128" y="129"/>
                </a:lnTo>
                <a:lnTo>
                  <a:pt x="1133" y="123"/>
                </a:lnTo>
                <a:lnTo>
                  <a:pt x="1138" y="117"/>
                </a:lnTo>
                <a:lnTo>
                  <a:pt x="1143" y="111"/>
                </a:lnTo>
                <a:lnTo>
                  <a:pt x="1148" y="105"/>
                </a:lnTo>
                <a:lnTo>
                  <a:pt x="1153" y="98"/>
                </a:lnTo>
                <a:lnTo>
                  <a:pt x="1158" y="92"/>
                </a:lnTo>
                <a:lnTo>
                  <a:pt x="1163" y="86"/>
                </a:lnTo>
                <a:lnTo>
                  <a:pt x="1168" y="79"/>
                </a:lnTo>
                <a:lnTo>
                  <a:pt x="1173" y="73"/>
                </a:lnTo>
                <a:lnTo>
                  <a:pt x="1177" y="66"/>
                </a:lnTo>
                <a:lnTo>
                  <a:pt x="1182" y="60"/>
                </a:lnTo>
                <a:lnTo>
                  <a:pt x="1187" y="53"/>
                </a:lnTo>
                <a:lnTo>
                  <a:pt x="1192" y="47"/>
                </a:lnTo>
                <a:lnTo>
                  <a:pt x="1197" y="41"/>
                </a:lnTo>
                <a:lnTo>
                  <a:pt x="1198" y="39"/>
                </a:lnTo>
                <a:lnTo>
                  <a:pt x="1199" y="37"/>
                </a:lnTo>
                <a:lnTo>
                  <a:pt x="1201" y="35"/>
                </a:lnTo>
                <a:lnTo>
                  <a:pt x="1202" y="33"/>
                </a:lnTo>
                <a:lnTo>
                  <a:pt x="1204" y="31"/>
                </a:lnTo>
                <a:lnTo>
                  <a:pt x="1205" y="29"/>
                </a:lnTo>
                <a:lnTo>
                  <a:pt x="1206" y="27"/>
                </a:lnTo>
                <a:lnTo>
                  <a:pt x="1207" y="25"/>
                </a:lnTo>
                <a:lnTo>
                  <a:pt x="1209" y="23"/>
                </a:lnTo>
                <a:lnTo>
                  <a:pt x="1210" y="21"/>
                </a:lnTo>
                <a:lnTo>
                  <a:pt x="1211" y="19"/>
                </a:lnTo>
                <a:lnTo>
                  <a:pt x="1212" y="17"/>
                </a:lnTo>
                <a:lnTo>
                  <a:pt x="1213" y="15"/>
                </a:lnTo>
                <a:lnTo>
                  <a:pt x="1214" y="13"/>
                </a:lnTo>
                <a:lnTo>
                  <a:pt x="1215" y="11"/>
                </a:lnTo>
                <a:lnTo>
                  <a:pt x="1216" y="9"/>
                </a:lnTo>
                <a:lnTo>
                  <a:pt x="1217" y="7"/>
                </a:lnTo>
                <a:lnTo>
                  <a:pt x="1218" y="5"/>
                </a:lnTo>
                <a:lnTo>
                  <a:pt x="1219" y="2"/>
                </a:lnTo>
                <a:lnTo>
                  <a:pt x="1220" y="0"/>
                </a:lnTo>
              </a:path>
            </a:pathLst>
          </a:custGeom>
          <a:noFill/>
          <a:ln w="317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Freeform 22"/>
          <p:cNvSpPr>
            <a:spLocks/>
          </p:cNvSpPr>
          <p:nvPr/>
        </p:nvSpPr>
        <p:spPr bwMode="auto">
          <a:xfrm>
            <a:off x="2446338" y="381000"/>
            <a:ext cx="4986337" cy="5118100"/>
          </a:xfrm>
          <a:custGeom>
            <a:avLst/>
            <a:gdLst>
              <a:gd name="T0" fmla="*/ 0 w 3141"/>
              <a:gd name="T1" fmla="*/ 0 h 3224"/>
              <a:gd name="T2" fmla="*/ 3140 w 3141"/>
              <a:gd name="T3" fmla="*/ 0 h 3224"/>
              <a:gd name="T4" fmla="*/ 3140 w 3141"/>
              <a:gd name="T5" fmla="*/ 3223 h 3224"/>
              <a:gd name="T6" fmla="*/ 0 w 3141"/>
              <a:gd name="T7" fmla="*/ 3223 h 3224"/>
              <a:gd name="T8" fmla="*/ 0 w 3141"/>
              <a:gd name="T9" fmla="*/ 0 h 3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41"/>
              <a:gd name="T16" fmla="*/ 0 h 3224"/>
              <a:gd name="T17" fmla="*/ 3141 w 3141"/>
              <a:gd name="T18" fmla="*/ 3224 h 32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41" h="3224">
                <a:moveTo>
                  <a:pt x="0" y="0"/>
                </a:moveTo>
                <a:lnTo>
                  <a:pt x="3140" y="0"/>
                </a:lnTo>
                <a:lnTo>
                  <a:pt x="3140" y="3223"/>
                </a:lnTo>
                <a:lnTo>
                  <a:pt x="0" y="3223"/>
                </a:lnTo>
                <a:lnTo>
                  <a:pt x="0" y="0"/>
                </a:lnTo>
              </a:path>
            </a:pathLst>
          </a:custGeom>
          <a:noFill/>
          <a:ln w="126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Rectangle 23"/>
          <p:cNvSpPr>
            <a:spLocks noChangeArrowheads="1"/>
          </p:cNvSpPr>
          <p:nvPr/>
        </p:nvSpPr>
        <p:spPr bwMode="auto">
          <a:xfrm>
            <a:off x="3670300" y="4587875"/>
            <a:ext cx="254000" cy="161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21.5</a:t>
            </a:r>
          </a:p>
        </p:txBody>
      </p:sp>
      <p:sp>
        <p:nvSpPr>
          <p:cNvPr id="20502" name="Rectangle 24"/>
          <p:cNvSpPr>
            <a:spLocks noChangeArrowheads="1"/>
          </p:cNvSpPr>
          <p:nvPr/>
        </p:nvSpPr>
        <p:spPr bwMode="auto">
          <a:xfrm>
            <a:off x="3940175" y="4098925"/>
            <a:ext cx="254000" cy="161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22.0</a:t>
            </a:r>
          </a:p>
        </p:txBody>
      </p:sp>
      <p:sp>
        <p:nvSpPr>
          <p:cNvPr id="20503" name="Rectangle 25"/>
          <p:cNvSpPr>
            <a:spLocks noChangeArrowheads="1"/>
          </p:cNvSpPr>
          <p:nvPr/>
        </p:nvSpPr>
        <p:spPr bwMode="auto">
          <a:xfrm>
            <a:off x="5441950" y="4086225"/>
            <a:ext cx="254000" cy="161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21.0</a:t>
            </a:r>
          </a:p>
        </p:txBody>
      </p:sp>
      <p:sp>
        <p:nvSpPr>
          <p:cNvPr id="20504" name="Rectangle 26"/>
          <p:cNvSpPr>
            <a:spLocks noChangeArrowheads="1"/>
          </p:cNvSpPr>
          <p:nvPr/>
        </p:nvSpPr>
        <p:spPr bwMode="auto">
          <a:xfrm>
            <a:off x="3441700" y="1489075"/>
            <a:ext cx="254000" cy="161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21.0</a:t>
            </a:r>
          </a:p>
        </p:txBody>
      </p:sp>
      <p:sp>
        <p:nvSpPr>
          <p:cNvPr id="20505" name="Rectangle 27"/>
          <p:cNvSpPr>
            <a:spLocks noChangeArrowheads="1"/>
          </p:cNvSpPr>
          <p:nvPr/>
        </p:nvSpPr>
        <p:spPr bwMode="auto">
          <a:xfrm>
            <a:off x="4079875" y="1498600"/>
            <a:ext cx="254000" cy="161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20.5</a:t>
            </a:r>
          </a:p>
        </p:txBody>
      </p:sp>
      <p:sp>
        <p:nvSpPr>
          <p:cNvPr id="20506" name="Rectangle 28"/>
          <p:cNvSpPr>
            <a:spLocks noChangeArrowheads="1"/>
          </p:cNvSpPr>
          <p:nvPr/>
        </p:nvSpPr>
        <p:spPr bwMode="auto">
          <a:xfrm>
            <a:off x="5578475" y="3552825"/>
            <a:ext cx="254000" cy="161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20.5</a:t>
            </a:r>
          </a:p>
        </p:txBody>
      </p:sp>
      <p:sp>
        <p:nvSpPr>
          <p:cNvPr id="20507" name="Rectangle 29"/>
          <p:cNvSpPr>
            <a:spLocks noChangeArrowheads="1"/>
          </p:cNvSpPr>
          <p:nvPr/>
        </p:nvSpPr>
        <p:spPr bwMode="auto">
          <a:xfrm>
            <a:off x="5013325" y="1920875"/>
            <a:ext cx="254000" cy="161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19.5</a:t>
            </a:r>
          </a:p>
        </p:txBody>
      </p:sp>
      <p:sp>
        <p:nvSpPr>
          <p:cNvPr id="20508" name="Rectangle 30"/>
          <p:cNvSpPr>
            <a:spLocks noChangeArrowheads="1"/>
          </p:cNvSpPr>
          <p:nvPr/>
        </p:nvSpPr>
        <p:spPr bwMode="auto">
          <a:xfrm>
            <a:off x="5448300" y="2222500"/>
            <a:ext cx="254000" cy="161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19.0</a:t>
            </a:r>
          </a:p>
        </p:txBody>
      </p:sp>
      <p:sp>
        <p:nvSpPr>
          <p:cNvPr id="20509" name="Freeform 31"/>
          <p:cNvSpPr>
            <a:spLocks/>
          </p:cNvSpPr>
          <p:nvPr/>
        </p:nvSpPr>
        <p:spPr bwMode="auto">
          <a:xfrm>
            <a:off x="4095750" y="1979613"/>
            <a:ext cx="1873250" cy="1500187"/>
          </a:xfrm>
          <a:custGeom>
            <a:avLst/>
            <a:gdLst>
              <a:gd name="T0" fmla="*/ 234 w 1180"/>
              <a:gd name="T1" fmla="*/ 26 h 945"/>
              <a:gd name="T2" fmla="*/ 195 w 1180"/>
              <a:gd name="T3" fmla="*/ 46 h 945"/>
              <a:gd name="T4" fmla="*/ 158 w 1180"/>
              <a:gd name="T5" fmla="*/ 69 h 945"/>
              <a:gd name="T6" fmla="*/ 128 w 1180"/>
              <a:gd name="T7" fmla="*/ 91 h 945"/>
              <a:gd name="T8" fmla="*/ 104 w 1180"/>
              <a:gd name="T9" fmla="*/ 112 h 945"/>
              <a:gd name="T10" fmla="*/ 83 w 1180"/>
              <a:gd name="T11" fmla="*/ 136 h 945"/>
              <a:gd name="T12" fmla="*/ 62 w 1180"/>
              <a:gd name="T13" fmla="*/ 160 h 945"/>
              <a:gd name="T14" fmla="*/ 39 w 1180"/>
              <a:gd name="T15" fmla="*/ 184 h 945"/>
              <a:gd name="T16" fmla="*/ 18 w 1180"/>
              <a:gd name="T17" fmla="*/ 209 h 945"/>
              <a:gd name="T18" fmla="*/ 3 w 1180"/>
              <a:gd name="T19" fmla="*/ 237 h 945"/>
              <a:gd name="T20" fmla="*/ 0 w 1180"/>
              <a:gd name="T21" fmla="*/ 278 h 945"/>
              <a:gd name="T22" fmla="*/ 5 w 1180"/>
              <a:gd name="T23" fmla="*/ 321 h 945"/>
              <a:gd name="T24" fmla="*/ 14 w 1180"/>
              <a:gd name="T25" fmla="*/ 365 h 945"/>
              <a:gd name="T26" fmla="*/ 29 w 1180"/>
              <a:gd name="T27" fmla="*/ 424 h 945"/>
              <a:gd name="T28" fmla="*/ 47 w 1180"/>
              <a:gd name="T29" fmla="*/ 499 h 945"/>
              <a:gd name="T30" fmla="*/ 70 w 1180"/>
              <a:gd name="T31" fmla="*/ 574 h 945"/>
              <a:gd name="T32" fmla="*/ 98 w 1180"/>
              <a:gd name="T33" fmla="*/ 642 h 945"/>
              <a:gd name="T34" fmla="*/ 126 w 1180"/>
              <a:gd name="T35" fmla="*/ 693 h 945"/>
              <a:gd name="T36" fmla="*/ 160 w 1180"/>
              <a:gd name="T37" fmla="*/ 740 h 945"/>
              <a:gd name="T38" fmla="*/ 201 w 1180"/>
              <a:gd name="T39" fmla="*/ 778 h 945"/>
              <a:gd name="T40" fmla="*/ 281 w 1180"/>
              <a:gd name="T41" fmla="*/ 818 h 945"/>
              <a:gd name="T42" fmla="*/ 373 w 1180"/>
              <a:gd name="T43" fmla="*/ 849 h 945"/>
              <a:gd name="T44" fmla="*/ 467 w 1180"/>
              <a:gd name="T45" fmla="*/ 871 h 945"/>
              <a:gd name="T46" fmla="*/ 562 w 1180"/>
              <a:gd name="T47" fmla="*/ 889 h 945"/>
              <a:gd name="T48" fmla="*/ 658 w 1180"/>
              <a:gd name="T49" fmla="*/ 898 h 945"/>
              <a:gd name="T50" fmla="*/ 755 w 1180"/>
              <a:gd name="T51" fmla="*/ 904 h 945"/>
              <a:gd name="T52" fmla="*/ 849 w 1180"/>
              <a:gd name="T53" fmla="*/ 911 h 945"/>
              <a:gd name="T54" fmla="*/ 923 w 1180"/>
              <a:gd name="T55" fmla="*/ 926 h 945"/>
              <a:gd name="T56" fmla="*/ 998 w 1180"/>
              <a:gd name="T57" fmla="*/ 941 h 945"/>
              <a:gd name="T58" fmla="*/ 1071 w 1180"/>
              <a:gd name="T59" fmla="*/ 941 h 945"/>
              <a:gd name="T60" fmla="*/ 1115 w 1180"/>
              <a:gd name="T61" fmla="*/ 923 h 945"/>
              <a:gd name="T62" fmla="*/ 1144 w 1180"/>
              <a:gd name="T63" fmla="*/ 891 h 945"/>
              <a:gd name="T64" fmla="*/ 1164 w 1180"/>
              <a:gd name="T65" fmla="*/ 850 h 945"/>
              <a:gd name="T66" fmla="*/ 1175 w 1180"/>
              <a:gd name="T67" fmla="*/ 799 h 945"/>
              <a:gd name="T68" fmla="*/ 1178 w 1180"/>
              <a:gd name="T69" fmla="*/ 737 h 945"/>
              <a:gd name="T70" fmla="*/ 1170 w 1180"/>
              <a:gd name="T71" fmla="*/ 675 h 945"/>
              <a:gd name="T72" fmla="*/ 1145 w 1180"/>
              <a:gd name="T73" fmla="*/ 614 h 945"/>
              <a:gd name="T74" fmla="*/ 1095 w 1180"/>
              <a:gd name="T75" fmla="*/ 538 h 945"/>
              <a:gd name="T76" fmla="*/ 1033 w 1180"/>
              <a:gd name="T77" fmla="*/ 469 h 945"/>
              <a:gd name="T78" fmla="*/ 968 w 1180"/>
              <a:gd name="T79" fmla="*/ 403 h 945"/>
              <a:gd name="T80" fmla="*/ 898 w 1180"/>
              <a:gd name="T81" fmla="*/ 334 h 945"/>
              <a:gd name="T82" fmla="*/ 824 w 1180"/>
              <a:gd name="T83" fmla="*/ 268 h 945"/>
              <a:gd name="T84" fmla="*/ 748 w 1180"/>
              <a:gd name="T85" fmla="*/ 204 h 945"/>
              <a:gd name="T86" fmla="*/ 683 w 1180"/>
              <a:gd name="T87" fmla="*/ 152 h 945"/>
              <a:gd name="T88" fmla="*/ 630 w 1180"/>
              <a:gd name="T89" fmla="*/ 108 h 945"/>
              <a:gd name="T90" fmla="*/ 575 w 1180"/>
              <a:gd name="T91" fmla="*/ 68 h 945"/>
              <a:gd name="T92" fmla="*/ 517 w 1180"/>
              <a:gd name="T93" fmla="*/ 37 h 945"/>
              <a:gd name="T94" fmla="*/ 464 w 1180"/>
              <a:gd name="T95" fmla="*/ 19 h 945"/>
              <a:gd name="T96" fmla="*/ 407 w 1180"/>
              <a:gd name="T97" fmla="*/ 8 h 945"/>
              <a:gd name="T98" fmla="*/ 351 w 1180"/>
              <a:gd name="T99" fmla="*/ 1 h 945"/>
              <a:gd name="T100" fmla="*/ 323 w 1180"/>
              <a:gd name="T101" fmla="*/ 0 h 945"/>
              <a:gd name="T102" fmla="*/ 300 w 1180"/>
              <a:gd name="T103" fmla="*/ 2 h 945"/>
              <a:gd name="T104" fmla="*/ 278 w 1180"/>
              <a:gd name="T105" fmla="*/ 8 h 94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80"/>
              <a:gd name="T160" fmla="*/ 0 h 945"/>
              <a:gd name="T161" fmla="*/ 1180 w 1180"/>
              <a:gd name="T162" fmla="*/ 945 h 94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80" h="945">
                <a:moveTo>
                  <a:pt x="267" y="12"/>
                </a:moveTo>
                <a:lnTo>
                  <a:pt x="260" y="15"/>
                </a:lnTo>
                <a:lnTo>
                  <a:pt x="254" y="17"/>
                </a:lnTo>
                <a:lnTo>
                  <a:pt x="247" y="20"/>
                </a:lnTo>
                <a:lnTo>
                  <a:pt x="241" y="23"/>
                </a:lnTo>
                <a:lnTo>
                  <a:pt x="234" y="26"/>
                </a:lnTo>
                <a:lnTo>
                  <a:pt x="227" y="29"/>
                </a:lnTo>
                <a:lnTo>
                  <a:pt x="221" y="33"/>
                </a:lnTo>
                <a:lnTo>
                  <a:pt x="214" y="36"/>
                </a:lnTo>
                <a:lnTo>
                  <a:pt x="208" y="39"/>
                </a:lnTo>
                <a:lnTo>
                  <a:pt x="202" y="43"/>
                </a:lnTo>
                <a:lnTo>
                  <a:pt x="195" y="46"/>
                </a:lnTo>
                <a:lnTo>
                  <a:pt x="189" y="50"/>
                </a:lnTo>
                <a:lnTo>
                  <a:pt x="183" y="53"/>
                </a:lnTo>
                <a:lnTo>
                  <a:pt x="177" y="57"/>
                </a:lnTo>
                <a:lnTo>
                  <a:pt x="170" y="61"/>
                </a:lnTo>
                <a:lnTo>
                  <a:pt x="164" y="65"/>
                </a:lnTo>
                <a:lnTo>
                  <a:pt x="158" y="69"/>
                </a:lnTo>
                <a:lnTo>
                  <a:pt x="152" y="73"/>
                </a:lnTo>
                <a:lnTo>
                  <a:pt x="146" y="77"/>
                </a:lnTo>
                <a:lnTo>
                  <a:pt x="140" y="81"/>
                </a:lnTo>
                <a:lnTo>
                  <a:pt x="136" y="84"/>
                </a:lnTo>
                <a:lnTo>
                  <a:pt x="132" y="88"/>
                </a:lnTo>
                <a:lnTo>
                  <a:pt x="128" y="91"/>
                </a:lnTo>
                <a:lnTo>
                  <a:pt x="124" y="94"/>
                </a:lnTo>
                <a:lnTo>
                  <a:pt x="120" y="98"/>
                </a:lnTo>
                <a:lnTo>
                  <a:pt x="116" y="101"/>
                </a:lnTo>
                <a:lnTo>
                  <a:pt x="112" y="105"/>
                </a:lnTo>
                <a:lnTo>
                  <a:pt x="108" y="108"/>
                </a:lnTo>
                <a:lnTo>
                  <a:pt x="104" y="112"/>
                </a:lnTo>
                <a:lnTo>
                  <a:pt x="101" y="116"/>
                </a:lnTo>
                <a:lnTo>
                  <a:pt x="97" y="120"/>
                </a:lnTo>
                <a:lnTo>
                  <a:pt x="94" y="124"/>
                </a:lnTo>
                <a:lnTo>
                  <a:pt x="90" y="128"/>
                </a:lnTo>
                <a:lnTo>
                  <a:pt x="86" y="132"/>
                </a:lnTo>
                <a:lnTo>
                  <a:pt x="83" y="136"/>
                </a:lnTo>
                <a:lnTo>
                  <a:pt x="79" y="140"/>
                </a:lnTo>
                <a:lnTo>
                  <a:pt x="76" y="144"/>
                </a:lnTo>
                <a:lnTo>
                  <a:pt x="72" y="148"/>
                </a:lnTo>
                <a:lnTo>
                  <a:pt x="69" y="152"/>
                </a:lnTo>
                <a:lnTo>
                  <a:pt x="66" y="156"/>
                </a:lnTo>
                <a:lnTo>
                  <a:pt x="62" y="160"/>
                </a:lnTo>
                <a:lnTo>
                  <a:pt x="58" y="164"/>
                </a:lnTo>
                <a:lnTo>
                  <a:pt x="55" y="168"/>
                </a:lnTo>
                <a:lnTo>
                  <a:pt x="51" y="172"/>
                </a:lnTo>
                <a:lnTo>
                  <a:pt x="47" y="176"/>
                </a:lnTo>
                <a:lnTo>
                  <a:pt x="43" y="180"/>
                </a:lnTo>
                <a:lnTo>
                  <a:pt x="39" y="184"/>
                </a:lnTo>
                <a:lnTo>
                  <a:pt x="35" y="188"/>
                </a:lnTo>
                <a:lnTo>
                  <a:pt x="32" y="192"/>
                </a:lnTo>
                <a:lnTo>
                  <a:pt x="28" y="196"/>
                </a:lnTo>
                <a:lnTo>
                  <a:pt x="24" y="200"/>
                </a:lnTo>
                <a:lnTo>
                  <a:pt x="21" y="204"/>
                </a:lnTo>
                <a:lnTo>
                  <a:pt x="18" y="209"/>
                </a:lnTo>
                <a:lnTo>
                  <a:pt x="15" y="213"/>
                </a:lnTo>
                <a:lnTo>
                  <a:pt x="12" y="217"/>
                </a:lnTo>
                <a:lnTo>
                  <a:pt x="9" y="222"/>
                </a:lnTo>
                <a:lnTo>
                  <a:pt x="7" y="227"/>
                </a:lnTo>
                <a:lnTo>
                  <a:pt x="5" y="232"/>
                </a:lnTo>
                <a:lnTo>
                  <a:pt x="3" y="237"/>
                </a:lnTo>
                <a:lnTo>
                  <a:pt x="2" y="242"/>
                </a:lnTo>
                <a:lnTo>
                  <a:pt x="1" y="249"/>
                </a:lnTo>
                <a:lnTo>
                  <a:pt x="0" y="256"/>
                </a:lnTo>
                <a:lnTo>
                  <a:pt x="0" y="263"/>
                </a:lnTo>
                <a:lnTo>
                  <a:pt x="0" y="271"/>
                </a:lnTo>
                <a:lnTo>
                  <a:pt x="0" y="278"/>
                </a:lnTo>
                <a:lnTo>
                  <a:pt x="0" y="285"/>
                </a:lnTo>
                <a:lnTo>
                  <a:pt x="0" y="292"/>
                </a:lnTo>
                <a:lnTo>
                  <a:pt x="1" y="300"/>
                </a:lnTo>
                <a:lnTo>
                  <a:pt x="2" y="307"/>
                </a:lnTo>
                <a:lnTo>
                  <a:pt x="3" y="314"/>
                </a:lnTo>
                <a:lnTo>
                  <a:pt x="5" y="321"/>
                </a:lnTo>
                <a:lnTo>
                  <a:pt x="6" y="329"/>
                </a:lnTo>
                <a:lnTo>
                  <a:pt x="8" y="336"/>
                </a:lnTo>
                <a:lnTo>
                  <a:pt x="9" y="343"/>
                </a:lnTo>
                <a:lnTo>
                  <a:pt x="11" y="350"/>
                </a:lnTo>
                <a:lnTo>
                  <a:pt x="13" y="358"/>
                </a:lnTo>
                <a:lnTo>
                  <a:pt x="14" y="365"/>
                </a:lnTo>
                <a:lnTo>
                  <a:pt x="16" y="372"/>
                </a:lnTo>
                <a:lnTo>
                  <a:pt x="18" y="379"/>
                </a:lnTo>
                <a:lnTo>
                  <a:pt x="20" y="386"/>
                </a:lnTo>
                <a:lnTo>
                  <a:pt x="22" y="399"/>
                </a:lnTo>
                <a:lnTo>
                  <a:pt x="25" y="411"/>
                </a:lnTo>
                <a:lnTo>
                  <a:pt x="29" y="424"/>
                </a:lnTo>
                <a:lnTo>
                  <a:pt x="31" y="437"/>
                </a:lnTo>
                <a:lnTo>
                  <a:pt x="34" y="449"/>
                </a:lnTo>
                <a:lnTo>
                  <a:pt x="37" y="462"/>
                </a:lnTo>
                <a:lnTo>
                  <a:pt x="40" y="474"/>
                </a:lnTo>
                <a:lnTo>
                  <a:pt x="44" y="487"/>
                </a:lnTo>
                <a:lnTo>
                  <a:pt x="47" y="499"/>
                </a:lnTo>
                <a:lnTo>
                  <a:pt x="51" y="512"/>
                </a:lnTo>
                <a:lnTo>
                  <a:pt x="54" y="525"/>
                </a:lnTo>
                <a:lnTo>
                  <a:pt x="58" y="537"/>
                </a:lnTo>
                <a:lnTo>
                  <a:pt x="62" y="549"/>
                </a:lnTo>
                <a:lnTo>
                  <a:pt x="66" y="562"/>
                </a:lnTo>
                <a:lnTo>
                  <a:pt x="70" y="574"/>
                </a:lnTo>
                <a:lnTo>
                  <a:pt x="74" y="586"/>
                </a:lnTo>
                <a:lnTo>
                  <a:pt x="79" y="598"/>
                </a:lnTo>
                <a:lnTo>
                  <a:pt x="84" y="610"/>
                </a:lnTo>
                <a:lnTo>
                  <a:pt x="89" y="622"/>
                </a:lnTo>
                <a:lnTo>
                  <a:pt x="94" y="633"/>
                </a:lnTo>
                <a:lnTo>
                  <a:pt x="98" y="642"/>
                </a:lnTo>
                <a:lnTo>
                  <a:pt x="103" y="651"/>
                </a:lnTo>
                <a:lnTo>
                  <a:pt x="107" y="659"/>
                </a:lnTo>
                <a:lnTo>
                  <a:pt x="111" y="668"/>
                </a:lnTo>
                <a:lnTo>
                  <a:pt x="116" y="676"/>
                </a:lnTo>
                <a:lnTo>
                  <a:pt x="121" y="685"/>
                </a:lnTo>
                <a:lnTo>
                  <a:pt x="126" y="693"/>
                </a:lnTo>
                <a:lnTo>
                  <a:pt x="131" y="702"/>
                </a:lnTo>
                <a:lnTo>
                  <a:pt x="136" y="710"/>
                </a:lnTo>
                <a:lnTo>
                  <a:pt x="142" y="718"/>
                </a:lnTo>
                <a:lnTo>
                  <a:pt x="147" y="725"/>
                </a:lnTo>
                <a:lnTo>
                  <a:pt x="153" y="733"/>
                </a:lnTo>
                <a:lnTo>
                  <a:pt x="160" y="740"/>
                </a:lnTo>
                <a:lnTo>
                  <a:pt x="166" y="747"/>
                </a:lnTo>
                <a:lnTo>
                  <a:pt x="172" y="754"/>
                </a:lnTo>
                <a:lnTo>
                  <a:pt x="179" y="761"/>
                </a:lnTo>
                <a:lnTo>
                  <a:pt x="186" y="767"/>
                </a:lnTo>
                <a:lnTo>
                  <a:pt x="194" y="773"/>
                </a:lnTo>
                <a:lnTo>
                  <a:pt x="201" y="778"/>
                </a:lnTo>
                <a:lnTo>
                  <a:pt x="209" y="783"/>
                </a:lnTo>
                <a:lnTo>
                  <a:pt x="223" y="791"/>
                </a:lnTo>
                <a:lnTo>
                  <a:pt x="237" y="798"/>
                </a:lnTo>
                <a:lnTo>
                  <a:pt x="252" y="805"/>
                </a:lnTo>
                <a:lnTo>
                  <a:pt x="266" y="812"/>
                </a:lnTo>
                <a:lnTo>
                  <a:pt x="281" y="818"/>
                </a:lnTo>
                <a:lnTo>
                  <a:pt x="296" y="824"/>
                </a:lnTo>
                <a:lnTo>
                  <a:pt x="311" y="830"/>
                </a:lnTo>
                <a:lnTo>
                  <a:pt x="326" y="835"/>
                </a:lnTo>
                <a:lnTo>
                  <a:pt x="341" y="840"/>
                </a:lnTo>
                <a:lnTo>
                  <a:pt x="357" y="844"/>
                </a:lnTo>
                <a:lnTo>
                  <a:pt x="373" y="849"/>
                </a:lnTo>
                <a:lnTo>
                  <a:pt x="388" y="853"/>
                </a:lnTo>
                <a:lnTo>
                  <a:pt x="404" y="857"/>
                </a:lnTo>
                <a:lnTo>
                  <a:pt x="420" y="861"/>
                </a:lnTo>
                <a:lnTo>
                  <a:pt x="435" y="864"/>
                </a:lnTo>
                <a:lnTo>
                  <a:pt x="451" y="868"/>
                </a:lnTo>
                <a:lnTo>
                  <a:pt x="467" y="871"/>
                </a:lnTo>
                <a:lnTo>
                  <a:pt x="483" y="874"/>
                </a:lnTo>
                <a:lnTo>
                  <a:pt x="498" y="878"/>
                </a:lnTo>
                <a:lnTo>
                  <a:pt x="514" y="881"/>
                </a:lnTo>
                <a:lnTo>
                  <a:pt x="530" y="884"/>
                </a:lnTo>
                <a:lnTo>
                  <a:pt x="546" y="887"/>
                </a:lnTo>
                <a:lnTo>
                  <a:pt x="562" y="889"/>
                </a:lnTo>
                <a:lnTo>
                  <a:pt x="578" y="891"/>
                </a:lnTo>
                <a:lnTo>
                  <a:pt x="594" y="893"/>
                </a:lnTo>
                <a:lnTo>
                  <a:pt x="610" y="894"/>
                </a:lnTo>
                <a:lnTo>
                  <a:pt x="626" y="896"/>
                </a:lnTo>
                <a:lnTo>
                  <a:pt x="642" y="897"/>
                </a:lnTo>
                <a:lnTo>
                  <a:pt x="658" y="898"/>
                </a:lnTo>
                <a:lnTo>
                  <a:pt x="674" y="899"/>
                </a:lnTo>
                <a:lnTo>
                  <a:pt x="691" y="900"/>
                </a:lnTo>
                <a:lnTo>
                  <a:pt x="707" y="901"/>
                </a:lnTo>
                <a:lnTo>
                  <a:pt x="723" y="902"/>
                </a:lnTo>
                <a:lnTo>
                  <a:pt x="739" y="903"/>
                </a:lnTo>
                <a:lnTo>
                  <a:pt x="755" y="904"/>
                </a:lnTo>
                <a:lnTo>
                  <a:pt x="772" y="904"/>
                </a:lnTo>
                <a:lnTo>
                  <a:pt x="788" y="906"/>
                </a:lnTo>
                <a:lnTo>
                  <a:pt x="804" y="907"/>
                </a:lnTo>
                <a:lnTo>
                  <a:pt x="820" y="908"/>
                </a:lnTo>
                <a:lnTo>
                  <a:pt x="836" y="910"/>
                </a:lnTo>
                <a:lnTo>
                  <a:pt x="849" y="911"/>
                </a:lnTo>
                <a:lnTo>
                  <a:pt x="861" y="913"/>
                </a:lnTo>
                <a:lnTo>
                  <a:pt x="873" y="915"/>
                </a:lnTo>
                <a:lnTo>
                  <a:pt x="886" y="918"/>
                </a:lnTo>
                <a:lnTo>
                  <a:pt x="898" y="920"/>
                </a:lnTo>
                <a:lnTo>
                  <a:pt x="911" y="923"/>
                </a:lnTo>
                <a:lnTo>
                  <a:pt x="923" y="926"/>
                </a:lnTo>
                <a:lnTo>
                  <a:pt x="936" y="929"/>
                </a:lnTo>
                <a:lnTo>
                  <a:pt x="948" y="932"/>
                </a:lnTo>
                <a:lnTo>
                  <a:pt x="960" y="935"/>
                </a:lnTo>
                <a:lnTo>
                  <a:pt x="973" y="937"/>
                </a:lnTo>
                <a:lnTo>
                  <a:pt x="985" y="939"/>
                </a:lnTo>
                <a:lnTo>
                  <a:pt x="998" y="941"/>
                </a:lnTo>
                <a:lnTo>
                  <a:pt x="1010" y="942"/>
                </a:lnTo>
                <a:lnTo>
                  <a:pt x="1022" y="943"/>
                </a:lnTo>
                <a:lnTo>
                  <a:pt x="1035" y="944"/>
                </a:lnTo>
                <a:lnTo>
                  <a:pt x="1047" y="943"/>
                </a:lnTo>
                <a:lnTo>
                  <a:pt x="1059" y="943"/>
                </a:lnTo>
                <a:lnTo>
                  <a:pt x="1071" y="941"/>
                </a:lnTo>
                <a:lnTo>
                  <a:pt x="1083" y="938"/>
                </a:lnTo>
                <a:lnTo>
                  <a:pt x="1090" y="936"/>
                </a:lnTo>
                <a:lnTo>
                  <a:pt x="1096" y="934"/>
                </a:lnTo>
                <a:lnTo>
                  <a:pt x="1103" y="931"/>
                </a:lnTo>
                <a:lnTo>
                  <a:pt x="1109" y="927"/>
                </a:lnTo>
                <a:lnTo>
                  <a:pt x="1115" y="923"/>
                </a:lnTo>
                <a:lnTo>
                  <a:pt x="1120" y="919"/>
                </a:lnTo>
                <a:lnTo>
                  <a:pt x="1125" y="914"/>
                </a:lnTo>
                <a:lnTo>
                  <a:pt x="1130" y="908"/>
                </a:lnTo>
                <a:lnTo>
                  <a:pt x="1135" y="903"/>
                </a:lnTo>
                <a:lnTo>
                  <a:pt x="1140" y="897"/>
                </a:lnTo>
                <a:lnTo>
                  <a:pt x="1144" y="891"/>
                </a:lnTo>
                <a:lnTo>
                  <a:pt x="1148" y="884"/>
                </a:lnTo>
                <a:lnTo>
                  <a:pt x="1152" y="877"/>
                </a:lnTo>
                <a:lnTo>
                  <a:pt x="1155" y="870"/>
                </a:lnTo>
                <a:lnTo>
                  <a:pt x="1158" y="864"/>
                </a:lnTo>
                <a:lnTo>
                  <a:pt x="1161" y="857"/>
                </a:lnTo>
                <a:lnTo>
                  <a:pt x="1164" y="850"/>
                </a:lnTo>
                <a:lnTo>
                  <a:pt x="1166" y="843"/>
                </a:lnTo>
                <a:lnTo>
                  <a:pt x="1168" y="836"/>
                </a:lnTo>
                <a:lnTo>
                  <a:pt x="1170" y="829"/>
                </a:lnTo>
                <a:lnTo>
                  <a:pt x="1172" y="819"/>
                </a:lnTo>
                <a:lnTo>
                  <a:pt x="1174" y="809"/>
                </a:lnTo>
                <a:lnTo>
                  <a:pt x="1175" y="799"/>
                </a:lnTo>
                <a:lnTo>
                  <a:pt x="1176" y="789"/>
                </a:lnTo>
                <a:lnTo>
                  <a:pt x="1177" y="778"/>
                </a:lnTo>
                <a:lnTo>
                  <a:pt x="1178" y="768"/>
                </a:lnTo>
                <a:lnTo>
                  <a:pt x="1178" y="757"/>
                </a:lnTo>
                <a:lnTo>
                  <a:pt x="1179" y="747"/>
                </a:lnTo>
                <a:lnTo>
                  <a:pt x="1178" y="737"/>
                </a:lnTo>
                <a:lnTo>
                  <a:pt x="1177" y="727"/>
                </a:lnTo>
                <a:lnTo>
                  <a:pt x="1177" y="716"/>
                </a:lnTo>
                <a:lnTo>
                  <a:pt x="1175" y="706"/>
                </a:lnTo>
                <a:lnTo>
                  <a:pt x="1174" y="696"/>
                </a:lnTo>
                <a:lnTo>
                  <a:pt x="1172" y="685"/>
                </a:lnTo>
                <a:lnTo>
                  <a:pt x="1170" y="675"/>
                </a:lnTo>
                <a:lnTo>
                  <a:pt x="1167" y="666"/>
                </a:lnTo>
                <a:lnTo>
                  <a:pt x="1164" y="656"/>
                </a:lnTo>
                <a:lnTo>
                  <a:pt x="1160" y="646"/>
                </a:lnTo>
                <a:lnTo>
                  <a:pt x="1157" y="637"/>
                </a:lnTo>
                <a:lnTo>
                  <a:pt x="1152" y="628"/>
                </a:lnTo>
                <a:lnTo>
                  <a:pt x="1145" y="614"/>
                </a:lnTo>
                <a:lnTo>
                  <a:pt x="1138" y="601"/>
                </a:lnTo>
                <a:lnTo>
                  <a:pt x="1130" y="588"/>
                </a:lnTo>
                <a:lnTo>
                  <a:pt x="1122" y="575"/>
                </a:lnTo>
                <a:lnTo>
                  <a:pt x="1113" y="562"/>
                </a:lnTo>
                <a:lnTo>
                  <a:pt x="1104" y="550"/>
                </a:lnTo>
                <a:lnTo>
                  <a:pt x="1095" y="538"/>
                </a:lnTo>
                <a:lnTo>
                  <a:pt x="1085" y="526"/>
                </a:lnTo>
                <a:lnTo>
                  <a:pt x="1075" y="514"/>
                </a:lnTo>
                <a:lnTo>
                  <a:pt x="1064" y="503"/>
                </a:lnTo>
                <a:lnTo>
                  <a:pt x="1054" y="491"/>
                </a:lnTo>
                <a:lnTo>
                  <a:pt x="1044" y="480"/>
                </a:lnTo>
                <a:lnTo>
                  <a:pt x="1033" y="469"/>
                </a:lnTo>
                <a:lnTo>
                  <a:pt x="1022" y="458"/>
                </a:lnTo>
                <a:lnTo>
                  <a:pt x="1011" y="447"/>
                </a:lnTo>
                <a:lnTo>
                  <a:pt x="1000" y="435"/>
                </a:lnTo>
                <a:lnTo>
                  <a:pt x="989" y="425"/>
                </a:lnTo>
                <a:lnTo>
                  <a:pt x="979" y="414"/>
                </a:lnTo>
                <a:lnTo>
                  <a:pt x="968" y="403"/>
                </a:lnTo>
                <a:lnTo>
                  <a:pt x="957" y="392"/>
                </a:lnTo>
                <a:lnTo>
                  <a:pt x="945" y="380"/>
                </a:lnTo>
                <a:lnTo>
                  <a:pt x="933" y="368"/>
                </a:lnTo>
                <a:lnTo>
                  <a:pt x="922" y="357"/>
                </a:lnTo>
                <a:lnTo>
                  <a:pt x="910" y="346"/>
                </a:lnTo>
                <a:lnTo>
                  <a:pt x="898" y="334"/>
                </a:lnTo>
                <a:lnTo>
                  <a:pt x="886" y="323"/>
                </a:lnTo>
                <a:lnTo>
                  <a:pt x="874" y="312"/>
                </a:lnTo>
                <a:lnTo>
                  <a:pt x="861" y="301"/>
                </a:lnTo>
                <a:lnTo>
                  <a:pt x="849" y="290"/>
                </a:lnTo>
                <a:lnTo>
                  <a:pt x="836" y="279"/>
                </a:lnTo>
                <a:lnTo>
                  <a:pt x="824" y="268"/>
                </a:lnTo>
                <a:lnTo>
                  <a:pt x="811" y="257"/>
                </a:lnTo>
                <a:lnTo>
                  <a:pt x="799" y="247"/>
                </a:lnTo>
                <a:lnTo>
                  <a:pt x="786" y="236"/>
                </a:lnTo>
                <a:lnTo>
                  <a:pt x="773" y="226"/>
                </a:lnTo>
                <a:lnTo>
                  <a:pt x="761" y="215"/>
                </a:lnTo>
                <a:lnTo>
                  <a:pt x="748" y="204"/>
                </a:lnTo>
                <a:lnTo>
                  <a:pt x="735" y="194"/>
                </a:lnTo>
                <a:lnTo>
                  <a:pt x="722" y="184"/>
                </a:lnTo>
                <a:lnTo>
                  <a:pt x="710" y="173"/>
                </a:lnTo>
                <a:lnTo>
                  <a:pt x="701" y="166"/>
                </a:lnTo>
                <a:lnTo>
                  <a:pt x="692" y="158"/>
                </a:lnTo>
                <a:lnTo>
                  <a:pt x="683" y="152"/>
                </a:lnTo>
                <a:lnTo>
                  <a:pt x="674" y="144"/>
                </a:lnTo>
                <a:lnTo>
                  <a:pt x="666" y="137"/>
                </a:lnTo>
                <a:lnTo>
                  <a:pt x="657" y="130"/>
                </a:lnTo>
                <a:lnTo>
                  <a:pt x="648" y="122"/>
                </a:lnTo>
                <a:lnTo>
                  <a:pt x="639" y="115"/>
                </a:lnTo>
                <a:lnTo>
                  <a:pt x="630" y="108"/>
                </a:lnTo>
                <a:lnTo>
                  <a:pt x="621" y="101"/>
                </a:lnTo>
                <a:lnTo>
                  <a:pt x="612" y="94"/>
                </a:lnTo>
                <a:lnTo>
                  <a:pt x="603" y="88"/>
                </a:lnTo>
                <a:lnTo>
                  <a:pt x="594" y="81"/>
                </a:lnTo>
                <a:lnTo>
                  <a:pt x="584" y="74"/>
                </a:lnTo>
                <a:lnTo>
                  <a:pt x="575" y="68"/>
                </a:lnTo>
                <a:lnTo>
                  <a:pt x="565" y="62"/>
                </a:lnTo>
                <a:lnTo>
                  <a:pt x="556" y="56"/>
                </a:lnTo>
                <a:lnTo>
                  <a:pt x="546" y="51"/>
                </a:lnTo>
                <a:lnTo>
                  <a:pt x="536" y="46"/>
                </a:lnTo>
                <a:lnTo>
                  <a:pt x="526" y="41"/>
                </a:lnTo>
                <a:lnTo>
                  <a:pt x="517" y="37"/>
                </a:lnTo>
                <a:lnTo>
                  <a:pt x="508" y="33"/>
                </a:lnTo>
                <a:lnTo>
                  <a:pt x="499" y="30"/>
                </a:lnTo>
                <a:lnTo>
                  <a:pt x="491" y="27"/>
                </a:lnTo>
                <a:lnTo>
                  <a:pt x="482" y="24"/>
                </a:lnTo>
                <a:lnTo>
                  <a:pt x="473" y="22"/>
                </a:lnTo>
                <a:lnTo>
                  <a:pt x="464" y="19"/>
                </a:lnTo>
                <a:lnTo>
                  <a:pt x="454" y="17"/>
                </a:lnTo>
                <a:lnTo>
                  <a:pt x="445" y="15"/>
                </a:lnTo>
                <a:lnTo>
                  <a:pt x="436" y="13"/>
                </a:lnTo>
                <a:lnTo>
                  <a:pt x="426" y="12"/>
                </a:lnTo>
                <a:lnTo>
                  <a:pt x="417" y="10"/>
                </a:lnTo>
                <a:lnTo>
                  <a:pt x="407" y="8"/>
                </a:lnTo>
                <a:lnTo>
                  <a:pt x="398" y="7"/>
                </a:lnTo>
                <a:lnTo>
                  <a:pt x="389" y="6"/>
                </a:lnTo>
                <a:lnTo>
                  <a:pt x="379" y="5"/>
                </a:lnTo>
                <a:lnTo>
                  <a:pt x="370" y="3"/>
                </a:lnTo>
                <a:lnTo>
                  <a:pt x="360" y="3"/>
                </a:lnTo>
                <a:lnTo>
                  <a:pt x="351" y="1"/>
                </a:lnTo>
                <a:lnTo>
                  <a:pt x="341" y="0"/>
                </a:lnTo>
                <a:lnTo>
                  <a:pt x="338" y="0"/>
                </a:lnTo>
                <a:lnTo>
                  <a:pt x="334" y="0"/>
                </a:lnTo>
                <a:lnTo>
                  <a:pt x="330" y="0"/>
                </a:lnTo>
                <a:lnTo>
                  <a:pt x="326" y="0"/>
                </a:lnTo>
                <a:lnTo>
                  <a:pt x="323" y="0"/>
                </a:lnTo>
                <a:lnTo>
                  <a:pt x="319" y="0"/>
                </a:lnTo>
                <a:lnTo>
                  <a:pt x="315" y="0"/>
                </a:lnTo>
                <a:lnTo>
                  <a:pt x="311" y="1"/>
                </a:lnTo>
                <a:lnTo>
                  <a:pt x="308" y="1"/>
                </a:lnTo>
                <a:lnTo>
                  <a:pt x="304" y="1"/>
                </a:lnTo>
                <a:lnTo>
                  <a:pt x="300" y="2"/>
                </a:lnTo>
                <a:lnTo>
                  <a:pt x="296" y="3"/>
                </a:lnTo>
                <a:lnTo>
                  <a:pt x="292" y="4"/>
                </a:lnTo>
                <a:lnTo>
                  <a:pt x="289" y="5"/>
                </a:lnTo>
                <a:lnTo>
                  <a:pt x="285" y="6"/>
                </a:lnTo>
                <a:lnTo>
                  <a:pt x="281" y="7"/>
                </a:lnTo>
                <a:lnTo>
                  <a:pt x="278" y="8"/>
                </a:lnTo>
                <a:lnTo>
                  <a:pt x="274" y="9"/>
                </a:lnTo>
                <a:lnTo>
                  <a:pt x="271" y="10"/>
                </a:lnTo>
                <a:lnTo>
                  <a:pt x="267" y="12"/>
                </a:lnTo>
              </a:path>
            </a:pathLst>
          </a:custGeom>
          <a:noFill/>
          <a:ln w="317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510" name="Freeform 32"/>
          <p:cNvSpPr>
            <a:spLocks/>
          </p:cNvSpPr>
          <p:nvPr/>
        </p:nvSpPr>
        <p:spPr bwMode="auto">
          <a:xfrm>
            <a:off x="3743325" y="1604963"/>
            <a:ext cx="2913063" cy="2309812"/>
          </a:xfrm>
          <a:custGeom>
            <a:avLst/>
            <a:gdLst>
              <a:gd name="T0" fmla="*/ 459 w 1835"/>
              <a:gd name="T1" fmla="*/ 19 h 1455"/>
              <a:gd name="T2" fmla="*/ 556 w 1835"/>
              <a:gd name="T3" fmla="*/ 1 h 1455"/>
              <a:gd name="T4" fmla="*/ 651 w 1835"/>
              <a:gd name="T5" fmla="*/ 4 h 1455"/>
              <a:gd name="T6" fmla="*/ 742 w 1835"/>
              <a:gd name="T7" fmla="*/ 28 h 1455"/>
              <a:gd name="T8" fmla="*/ 869 w 1835"/>
              <a:gd name="T9" fmla="*/ 97 h 1455"/>
              <a:gd name="T10" fmla="*/ 998 w 1835"/>
              <a:gd name="T11" fmla="*/ 189 h 1455"/>
              <a:gd name="T12" fmla="*/ 1115 w 1835"/>
              <a:gd name="T13" fmla="*/ 275 h 1455"/>
              <a:gd name="T14" fmla="*/ 1226 w 1835"/>
              <a:gd name="T15" fmla="*/ 362 h 1455"/>
              <a:gd name="T16" fmla="*/ 1294 w 1835"/>
              <a:gd name="T17" fmla="*/ 419 h 1455"/>
              <a:gd name="T18" fmla="*/ 1348 w 1835"/>
              <a:gd name="T19" fmla="*/ 472 h 1455"/>
              <a:gd name="T20" fmla="*/ 1416 w 1835"/>
              <a:gd name="T21" fmla="*/ 570 h 1455"/>
              <a:gd name="T22" fmla="*/ 1485 w 1835"/>
              <a:gd name="T23" fmla="*/ 681 h 1455"/>
              <a:gd name="T24" fmla="*/ 1565 w 1835"/>
              <a:gd name="T25" fmla="*/ 781 h 1455"/>
              <a:gd name="T26" fmla="*/ 1650 w 1835"/>
              <a:gd name="T27" fmla="*/ 874 h 1455"/>
              <a:gd name="T28" fmla="*/ 1722 w 1835"/>
              <a:gd name="T29" fmla="*/ 944 h 1455"/>
              <a:gd name="T30" fmla="*/ 1788 w 1835"/>
              <a:gd name="T31" fmla="*/ 1010 h 1455"/>
              <a:gd name="T32" fmla="*/ 1819 w 1835"/>
              <a:gd name="T33" fmla="*/ 1059 h 1455"/>
              <a:gd name="T34" fmla="*/ 1833 w 1835"/>
              <a:gd name="T35" fmla="*/ 1107 h 1455"/>
              <a:gd name="T36" fmla="*/ 1833 w 1835"/>
              <a:gd name="T37" fmla="*/ 1176 h 1455"/>
              <a:gd name="T38" fmla="*/ 1816 w 1835"/>
              <a:gd name="T39" fmla="*/ 1247 h 1455"/>
              <a:gd name="T40" fmla="*/ 1786 w 1835"/>
              <a:gd name="T41" fmla="*/ 1306 h 1455"/>
              <a:gd name="T42" fmla="*/ 1741 w 1835"/>
              <a:gd name="T43" fmla="*/ 1352 h 1455"/>
              <a:gd name="T44" fmla="*/ 1658 w 1835"/>
              <a:gd name="T45" fmla="*/ 1389 h 1455"/>
              <a:gd name="T46" fmla="*/ 1560 w 1835"/>
              <a:gd name="T47" fmla="*/ 1412 h 1455"/>
              <a:gd name="T48" fmla="*/ 1483 w 1835"/>
              <a:gd name="T49" fmla="*/ 1425 h 1455"/>
              <a:gd name="T50" fmla="*/ 1412 w 1835"/>
              <a:gd name="T51" fmla="*/ 1432 h 1455"/>
              <a:gd name="T52" fmla="*/ 1356 w 1835"/>
              <a:gd name="T53" fmla="*/ 1441 h 1455"/>
              <a:gd name="T54" fmla="*/ 1304 w 1835"/>
              <a:gd name="T55" fmla="*/ 1450 h 1455"/>
              <a:gd name="T56" fmla="*/ 1254 w 1835"/>
              <a:gd name="T57" fmla="*/ 1454 h 1455"/>
              <a:gd name="T58" fmla="*/ 1206 w 1835"/>
              <a:gd name="T59" fmla="*/ 1452 h 1455"/>
              <a:gd name="T60" fmla="*/ 1104 w 1835"/>
              <a:gd name="T61" fmla="*/ 1426 h 1455"/>
              <a:gd name="T62" fmla="*/ 989 w 1835"/>
              <a:gd name="T63" fmla="*/ 1392 h 1455"/>
              <a:gd name="T64" fmla="*/ 870 w 1835"/>
              <a:gd name="T65" fmla="*/ 1373 h 1455"/>
              <a:gd name="T66" fmla="*/ 749 w 1835"/>
              <a:gd name="T67" fmla="*/ 1361 h 1455"/>
              <a:gd name="T68" fmla="*/ 641 w 1835"/>
              <a:gd name="T69" fmla="*/ 1351 h 1455"/>
              <a:gd name="T70" fmla="*/ 538 w 1835"/>
              <a:gd name="T71" fmla="*/ 1340 h 1455"/>
              <a:gd name="T72" fmla="*/ 429 w 1835"/>
              <a:gd name="T73" fmla="*/ 1311 h 1455"/>
              <a:gd name="T74" fmla="*/ 320 w 1835"/>
              <a:gd name="T75" fmla="*/ 1270 h 1455"/>
              <a:gd name="T76" fmla="*/ 271 w 1835"/>
              <a:gd name="T77" fmla="*/ 1244 h 1455"/>
              <a:gd name="T78" fmla="*/ 237 w 1835"/>
              <a:gd name="T79" fmla="*/ 1220 h 1455"/>
              <a:gd name="T80" fmla="*/ 187 w 1835"/>
              <a:gd name="T81" fmla="*/ 1192 h 1455"/>
              <a:gd name="T82" fmla="*/ 135 w 1835"/>
              <a:gd name="T83" fmla="*/ 1160 h 1455"/>
              <a:gd name="T84" fmla="*/ 107 w 1835"/>
              <a:gd name="T85" fmla="*/ 1120 h 1455"/>
              <a:gd name="T86" fmla="*/ 94 w 1835"/>
              <a:gd name="T87" fmla="*/ 1074 h 1455"/>
              <a:gd name="T88" fmla="*/ 88 w 1835"/>
              <a:gd name="T89" fmla="*/ 1015 h 1455"/>
              <a:gd name="T90" fmla="*/ 91 w 1835"/>
              <a:gd name="T91" fmla="*/ 951 h 1455"/>
              <a:gd name="T92" fmla="*/ 104 w 1835"/>
              <a:gd name="T93" fmla="*/ 867 h 1455"/>
              <a:gd name="T94" fmla="*/ 120 w 1835"/>
              <a:gd name="T95" fmla="*/ 778 h 1455"/>
              <a:gd name="T96" fmla="*/ 115 w 1835"/>
              <a:gd name="T97" fmla="*/ 713 h 1455"/>
              <a:gd name="T98" fmla="*/ 96 w 1835"/>
              <a:gd name="T99" fmla="*/ 656 h 1455"/>
              <a:gd name="T100" fmla="*/ 68 w 1835"/>
              <a:gd name="T101" fmla="*/ 599 h 1455"/>
              <a:gd name="T102" fmla="*/ 34 w 1835"/>
              <a:gd name="T103" fmla="*/ 542 h 1455"/>
              <a:gd name="T104" fmla="*/ 13 w 1835"/>
              <a:gd name="T105" fmla="*/ 494 h 1455"/>
              <a:gd name="T106" fmla="*/ 0 w 1835"/>
              <a:gd name="T107" fmla="*/ 447 h 1455"/>
              <a:gd name="T108" fmla="*/ 6 w 1835"/>
              <a:gd name="T109" fmla="*/ 387 h 1455"/>
              <a:gd name="T110" fmla="*/ 28 w 1835"/>
              <a:gd name="T111" fmla="*/ 328 h 1455"/>
              <a:gd name="T112" fmla="*/ 82 w 1835"/>
              <a:gd name="T113" fmla="*/ 261 h 1455"/>
              <a:gd name="T114" fmla="*/ 152 w 1835"/>
              <a:gd name="T115" fmla="*/ 202 h 1455"/>
              <a:gd name="T116" fmla="*/ 232 w 1835"/>
              <a:gd name="T117" fmla="*/ 145 h 1455"/>
              <a:gd name="T118" fmla="*/ 317 w 1835"/>
              <a:gd name="T119" fmla="*/ 92 h 1455"/>
              <a:gd name="T120" fmla="*/ 354 w 1835"/>
              <a:gd name="T121" fmla="*/ 67 h 1455"/>
              <a:gd name="T122" fmla="*/ 380 w 1835"/>
              <a:gd name="T123" fmla="*/ 49 h 145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835"/>
              <a:gd name="T187" fmla="*/ 0 h 1455"/>
              <a:gd name="T188" fmla="*/ 1835 w 1835"/>
              <a:gd name="T189" fmla="*/ 1455 h 145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835" h="1455">
                <a:moveTo>
                  <a:pt x="385" y="47"/>
                </a:moveTo>
                <a:lnTo>
                  <a:pt x="403" y="38"/>
                </a:lnTo>
                <a:lnTo>
                  <a:pt x="421" y="31"/>
                </a:lnTo>
                <a:lnTo>
                  <a:pt x="440" y="25"/>
                </a:lnTo>
                <a:lnTo>
                  <a:pt x="459" y="19"/>
                </a:lnTo>
                <a:lnTo>
                  <a:pt x="478" y="14"/>
                </a:lnTo>
                <a:lnTo>
                  <a:pt x="497" y="10"/>
                </a:lnTo>
                <a:lnTo>
                  <a:pt x="516" y="6"/>
                </a:lnTo>
                <a:lnTo>
                  <a:pt x="536" y="3"/>
                </a:lnTo>
                <a:lnTo>
                  <a:pt x="556" y="1"/>
                </a:lnTo>
                <a:lnTo>
                  <a:pt x="575" y="0"/>
                </a:lnTo>
                <a:lnTo>
                  <a:pt x="594" y="0"/>
                </a:lnTo>
                <a:lnTo>
                  <a:pt x="613" y="1"/>
                </a:lnTo>
                <a:lnTo>
                  <a:pt x="632" y="2"/>
                </a:lnTo>
                <a:lnTo>
                  <a:pt x="651" y="4"/>
                </a:lnTo>
                <a:lnTo>
                  <a:pt x="669" y="7"/>
                </a:lnTo>
                <a:lnTo>
                  <a:pt x="688" y="11"/>
                </a:lnTo>
                <a:lnTo>
                  <a:pt x="706" y="16"/>
                </a:lnTo>
                <a:lnTo>
                  <a:pt x="724" y="21"/>
                </a:lnTo>
                <a:lnTo>
                  <a:pt x="742" y="28"/>
                </a:lnTo>
                <a:lnTo>
                  <a:pt x="759" y="35"/>
                </a:lnTo>
                <a:lnTo>
                  <a:pt x="787" y="49"/>
                </a:lnTo>
                <a:lnTo>
                  <a:pt x="815" y="64"/>
                </a:lnTo>
                <a:lnTo>
                  <a:pt x="842" y="80"/>
                </a:lnTo>
                <a:lnTo>
                  <a:pt x="869" y="97"/>
                </a:lnTo>
                <a:lnTo>
                  <a:pt x="895" y="115"/>
                </a:lnTo>
                <a:lnTo>
                  <a:pt x="921" y="133"/>
                </a:lnTo>
                <a:lnTo>
                  <a:pt x="947" y="152"/>
                </a:lnTo>
                <a:lnTo>
                  <a:pt x="972" y="171"/>
                </a:lnTo>
                <a:lnTo>
                  <a:pt x="998" y="189"/>
                </a:lnTo>
                <a:lnTo>
                  <a:pt x="1024" y="208"/>
                </a:lnTo>
                <a:lnTo>
                  <a:pt x="1047" y="224"/>
                </a:lnTo>
                <a:lnTo>
                  <a:pt x="1069" y="241"/>
                </a:lnTo>
                <a:lnTo>
                  <a:pt x="1092" y="258"/>
                </a:lnTo>
                <a:lnTo>
                  <a:pt x="1115" y="275"/>
                </a:lnTo>
                <a:lnTo>
                  <a:pt x="1137" y="292"/>
                </a:lnTo>
                <a:lnTo>
                  <a:pt x="1160" y="309"/>
                </a:lnTo>
                <a:lnTo>
                  <a:pt x="1182" y="327"/>
                </a:lnTo>
                <a:lnTo>
                  <a:pt x="1204" y="344"/>
                </a:lnTo>
                <a:lnTo>
                  <a:pt x="1226" y="362"/>
                </a:lnTo>
                <a:lnTo>
                  <a:pt x="1248" y="380"/>
                </a:lnTo>
                <a:lnTo>
                  <a:pt x="1259" y="390"/>
                </a:lnTo>
                <a:lnTo>
                  <a:pt x="1271" y="399"/>
                </a:lnTo>
                <a:lnTo>
                  <a:pt x="1283" y="409"/>
                </a:lnTo>
                <a:lnTo>
                  <a:pt x="1294" y="419"/>
                </a:lnTo>
                <a:lnTo>
                  <a:pt x="1305" y="429"/>
                </a:lnTo>
                <a:lnTo>
                  <a:pt x="1317" y="440"/>
                </a:lnTo>
                <a:lnTo>
                  <a:pt x="1327" y="450"/>
                </a:lnTo>
                <a:lnTo>
                  <a:pt x="1338" y="461"/>
                </a:lnTo>
                <a:lnTo>
                  <a:pt x="1348" y="472"/>
                </a:lnTo>
                <a:lnTo>
                  <a:pt x="1357" y="484"/>
                </a:lnTo>
                <a:lnTo>
                  <a:pt x="1373" y="505"/>
                </a:lnTo>
                <a:lnTo>
                  <a:pt x="1388" y="526"/>
                </a:lnTo>
                <a:lnTo>
                  <a:pt x="1402" y="548"/>
                </a:lnTo>
                <a:lnTo>
                  <a:pt x="1416" y="570"/>
                </a:lnTo>
                <a:lnTo>
                  <a:pt x="1429" y="593"/>
                </a:lnTo>
                <a:lnTo>
                  <a:pt x="1443" y="615"/>
                </a:lnTo>
                <a:lnTo>
                  <a:pt x="1457" y="637"/>
                </a:lnTo>
                <a:lnTo>
                  <a:pt x="1470" y="660"/>
                </a:lnTo>
                <a:lnTo>
                  <a:pt x="1485" y="681"/>
                </a:lnTo>
                <a:lnTo>
                  <a:pt x="1500" y="703"/>
                </a:lnTo>
                <a:lnTo>
                  <a:pt x="1516" y="722"/>
                </a:lnTo>
                <a:lnTo>
                  <a:pt x="1532" y="742"/>
                </a:lnTo>
                <a:lnTo>
                  <a:pt x="1548" y="762"/>
                </a:lnTo>
                <a:lnTo>
                  <a:pt x="1565" y="781"/>
                </a:lnTo>
                <a:lnTo>
                  <a:pt x="1582" y="799"/>
                </a:lnTo>
                <a:lnTo>
                  <a:pt x="1599" y="818"/>
                </a:lnTo>
                <a:lnTo>
                  <a:pt x="1616" y="837"/>
                </a:lnTo>
                <a:lnTo>
                  <a:pt x="1633" y="855"/>
                </a:lnTo>
                <a:lnTo>
                  <a:pt x="1650" y="874"/>
                </a:lnTo>
                <a:lnTo>
                  <a:pt x="1667" y="892"/>
                </a:lnTo>
                <a:lnTo>
                  <a:pt x="1680" y="906"/>
                </a:lnTo>
                <a:lnTo>
                  <a:pt x="1694" y="919"/>
                </a:lnTo>
                <a:lnTo>
                  <a:pt x="1707" y="932"/>
                </a:lnTo>
                <a:lnTo>
                  <a:pt x="1722" y="944"/>
                </a:lnTo>
                <a:lnTo>
                  <a:pt x="1735" y="957"/>
                </a:lnTo>
                <a:lnTo>
                  <a:pt x="1749" y="970"/>
                </a:lnTo>
                <a:lnTo>
                  <a:pt x="1762" y="983"/>
                </a:lnTo>
                <a:lnTo>
                  <a:pt x="1776" y="996"/>
                </a:lnTo>
                <a:lnTo>
                  <a:pt x="1788" y="1010"/>
                </a:lnTo>
                <a:lnTo>
                  <a:pt x="1799" y="1025"/>
                </a:lnTo>
                <a:lnTo>
                  <a:pt x="1805" y="1033"/>
                </a:lnTo>
                <a:lnTo>
                  <a:pt x="1811" y="1041"/>
                </a:lnTo>
                <a:lnTo>
                  <a:pt x="1815" y="1050"/>
                </a:lnTo>
                <a:lnTo>
                  <a:pt x="1819" y="1059"/>
                </a:lnTo>
                <a:lnTo>
                  <a:pt x="1823" y="1068"/>
                </a:lnTo>
                <a:lnTo>
                  <a:pt x="1827" y="1078"/>
                </a:lnTo>
                <a:lnTo>
                  <a:pt x="1829" y="1088"/>
                </a:lnTo>
                <a:lnTo>
                  <a:pt x="1832" y="1097"/>
                </a:lnTo>
                <a:lnTo>
                  <a:pt x="1833" y="1107"/>
                </a:lnTo>
                <a:lnTo>
                  <a:pt x="1834" y="1117"/>
                </a:lnTo>
                <a:lnTo>
                  <a:pt x="1834" y="1132"/>
                </a:lnTo>
                <a:lnTo>
                  <a:pt x="1834" y="1146"/>
                </a:lnTo>
                <a:lnTo>
                  <a:pt x="1834" y="1161"/>
                </a:lnTo>
                <a:lnTo>
                  <a:pt x="1833" y="1176"/>
                </a:lnTo>
                <a:lnTo>
                  <a:pt x="1831" y="1190"/>
                </a:lnTo>
                <a:lnTo>
                  <a:pt x="1828" y="1205"/>
                </a:lnTo>
                <a:lnTo>
                  <a:pt x="1825" y="1219"/>
                </a:lnTo>
                <a:lnTo>
                  <a:pt x="1821" y="1233"/>
                </a:lnTo>
                <a:lnTo>
                  <a:pt x="1816" y="1247"/>
                </a:lnTo>
                <a:lnTo>
                  <a:pt x="1811" y="1261"/>
                </a:lnTo>
                <a:lnTo>
                  <a:pt x="1806" y="1272"/>
                </a:lnTo>
                <a:lnTo>
                  <a:pt x="1800" y="1284"/>
                </a:lnTo>
                <a:lnTo>
                  <a:pt x="1793" y="1295"/>
                </a:lnTo>
                <a:lnTo>
                  <a:pt x="1786" y="1306"/>
                </a:lnTo>
                <a:lnTo>
                  <a:pt x="1778" y="1316"/>
                </a:lnTo>
                <a:lnTo>
                  <a:pt x="1770" y="1326"/>
                </a:lnTo>
                <a:lnTo>
                  <a:pt x="1761" y="1336"/>
                </a:lnTo>
                <a:lnTo>
                  <a:pt x="1751" y="1344"/>
                </a:lnTo>
                <a:lnTo>
                  <a:pt x="1741" y="1352"/>
                </a:lnTo>
                <a:lnTo>
                  <a:pt x="1730" y="1359"/>
                </a:lnTo>
                <a:lnTo>
                  <a:pt x="1713" y="1368"/>
                </a:lnTo>
                <a:lnTo>
                  <a:pt x="1695" y="1376"/>
                </a:lnTo>
                <a:lnTo>
                  <a:pt x="1676" y="1383"/>
                </a:lnTo>
                <a:lnTo>
                  <a:pt x="1658" y="1389"/>
                </a:lnTo>
                <a:lnTo>
                  <a:pt x="1638" y="1394"/>
                </a:lnTo>
                <a:lnTo>
                  <a:pt x="1619" y="1399"/>
                </a:lnTo>
                <a:lnTo>
                  <a:pt x="1599" y="1403"/>
                </a:lnTo>
                <a:lnTo>
                  <a:pt x="1580" y="1408"/>
                </a:lnTo>
                <a:lnTo>
                  <a:pt x="1560" y="1412"/>
                </a:lnTo>
                <a:lnTo>
                  <a:pt x="1541" y="1416"/>
                </a:lnTo>
                <a:lnTo>
                  <a:pt x="1527" y="1419"/>
                </a:lnTo>
                <a:lnTo>
                  <a:pt x="1512" y="1421"/>
                </a:lnTo>
                <a:lnTo>
                  <a:pt x="1498" y="1423"/>
                </a:lnTo>
                <a:lnTo>
                  <a:pt x="1483" y="1425"/>
                </a:lnTo>
                <a:lnTo>
                  <a:pt x="1469" y="1426"/>
                </a:lnTo>
                <a:lnTo>
                  <a:pt x="1455" y="1427"/>
                </a:lnTo>
                <a:lnTo>
                  <a:pt x="1441" y="1429"/>
                </a:lnTo>
                <a:lnTo>
                  <a:pt x="1426" y="1430"/>
                </a:lnTo>
                <a:lnTo>
                  <a:pt x="1412" y="1432"/>
                </a:lnTo>
                <a:lnTo>
                  <a:pt x="1397" y="1434"/>
                </a:lnTo>
                <a:lnTo>
                  <a:pt x="1387" y="1435"/>
                </a:lnTo>
                <a:lnTo>
                  <a:pt x="1377" y="1437"/>
                </a:lnTo>
                <a:lnTo>
                  <a:pt x="1366" y="1439"/>
                </a:lnTo>
                <a:lnTo>
                  <a:pt x="1356" y="1441"/>
                </a:lnTo>
                <a:lnTo>
                  <a:pt x="1346" y="1443"/>
                </a:lnTo>
                <a:lnTo>
                  <a:pt x="1335" y="1445"/>
                </a:lnTo>
                <a:lnTo>
                  <a:pt x="1325" y="1447"/>
                </a:lnTo>
                <a:lnTo>
                  <a:pt x="1315" y="1448"/>
                </a:lnTo>
                <a:lnTo>
                  <a:pt x="1304" y="1450"/>
                </a:lnTo>
                <a:lnTo>
                  <a:pt x="1294" y="1451"/>
                </a:lnTo>
                <a:lnTo>
                  <a:pt x="1284" y="1452"/>
                </a:lnTo>
                <a:lnTo>
                  <a:pt x="1274" y="1452"/>
                </a:lnTo>
                <a:lnTo>
                  <a:pt x="1265" y="1453"/>
                </a:lnTo>
                <a:lnTo>
                  <a:pt x="1254" y="1454"/>
                </a:lnTo>
                <a:lnTo>
                  <a:pt x="1245" y="1454"/>
                </a:lnTo>
                <a:lnTo>
                  <a:pt x="1235" y="1454"/>
                </a:lnTo>
                <a:lnTo>
                  <a:pt x="1225" y="1454"/>
                </a:lnTo>
                <a:lnTo>
                  <a:pt x="1216" y="1453"/>
                </a:lnTo>
                <a:lnTo>
                  <a:pt x="1206" y="1452"/>
                </a:lnTo>
                <a:lnTo>
                  <a:pt x="1196" y="1451"/>
                </a:lnTo>
                <a:lnTo>
                  <a:pt x="1173" y="1446"/>
                </a:lnTo>
                <a:lnTo>
                  <a:pt x="1150" y="1440"/>
                </a:lnTo>
                <a:lnTo>
                  <a:pt x="1127" y="1433"/>
                </a:lnTo>
                <a:lnTo>
                  <a:pt x="1104" y="1426"/>
                </a:lnTo>
                <a:lnTo>
                  <a:pt x="1081" y="1419"/>
                </a:lnTo>
                <a:lnTo>
                  <a:pt x="1058" y="1412"/>
                </a:lnTo>
                <a:lnTo>
                  <a:pt x="1036" y="1405"/>
                </a:lnTo>
                <a:lnTo>
                  <a:pt x="1012" y="1398"/>
                </a:lnTo>
                <a:lnTo>
                  <a:pt x="989" y="1392"/>
                </a:lnTo>
                <a:lnTo>
                  <a:pt x="966" y="1387"/>
                </a:lnTo>
                <a:lnTo>
                  <a:pt x="942" y="1383"/>
                </a:lnTo>
                <a:lnTo>
                  <a:pt x="918" y="1379"/>
                </a:lnTo>
                <a:lnTo>
                  <a:pt x="894" y="1376"/>
                </a:lnTo>
                <a:lnTo>
                  <a:pt x="870" y="1373"/>
                </a:lnTo>
                <a:lnTo>
                  <a:pt x="846" y="1371"/>
                </a:lnTo>
                <a:lnTo>
                  <a:pt x="822" y="1368"/>
                </a:lnTo>
                <a:lnTo>
                  <a:pt x="797" y="1366"/>
                </a:lnTo>
                <a:lnTo>
                  <a:pt x="773" y="1364"/>
                </a:lnTo>
                <a:lnTo>
                  <a:pt x="749" y="1361"/>
                </a:lnTo>
                <a:lnTo>
                  <a:pt x="725" y="1359"/>
                </a:lnTo>
                <a:lnTo>
                  <a:pt x="704" y="1356"/>
                </a:lnTo>
                <a:lnTo>
                  <a:pt x="683" y="1355"/>
                </a:lnTo>
                <a:lnTo>
                  <a:pt x="662" y="1353"/>
                </a:lnTo>
                <a:lnTo>
                  <a:pt x="641" y="1351"/>
                </a:lnTo>
                <a:lnTo>
                  <a:pt x="621" y="1350"/>
                </a:lnTo>
                <a:lnTo>
                  <a:pt x="600" y="1348"/>
                </a:lnTo>
                <a:lnTo>
                  <a:pt x="579" y="1346"/>
                </a:lnTo>
                <a:lnTo>
                  <a:pt x="558" y="1343"/>
                </a:lnTo>
                <a:lnTo>
                  <a:pt x="538" y="1340"/>
                </a:lnTo>
                <a:lnTo>
                  <a:pt x="518" y="1336"/>
                </a:lnTo>
                <a:lnTo>
                  <a:pt x="495" y="1330"/>
                </a:lnTo>
                <a:lnTo>
                  <a:pt x="473" y="1324"/>
                </a:lnTo>
                <a:lnTo>
                  <a:pt x="451" y="1317"/>
                </a:lnTo>
                <a:lnTo>
                  <a:pt x="429" y="1311"/>
                </a:lnTo>
                <a:lnTo>
                  <a:pt x="407" y="1303"/>
                </a:lnTo>
                <a:lnTo>
                  <a:pt x="385" y="1295"/>
                </a:lnTo>
                <a:lnTo>
                  <a:pt x="363" y="1287"/>
                </a:lnTo>
                <a:lnTo>
                  <a:pt x="342" y="1279"/>
                </a:lnTo>
                <a:lnTo>
                  <a:pt x="320" y="1270"/>
                </a:lnTo>
                <a:lnTo>
                  <a:pt x="299" y="1261"/>
                </a:lnTo>
                <a:lnTo>
                  <a:pt x="292" y="1257"/>
                </a:lnTo>
                <a:lnTo>
                  <a:pt x="284" y="1253"/>
                </a:lnTo>
                <a:lnTo>
                  <a:pt x="278" y="1249"/>
                </a:lnTo>
                <a:lnTo>
                  <a:pt x="271" y="1244"/>
                </a:lnTo>
                <a:lnTo>
                  <a:pt x="264" y="1239"/>
                </a:lnTo>
                <a:lnTo>
                  <a:pt x="257" y="1234"/>
                </a:lnTo>
                <a:lnTo>
                  <a:pt x="251" y="1229"/>
                </a:lnTo>
                <a:lnTo>
                  <a:pt x="244" y="1224"/>
                </a:lnTo>
                <a:lnTo>
                  <a:pt x="237" y="1220"/>
                </a:lnTo>
                <a:lnTo>
                  <a:pt x="230" y="1215"/>
                </a:lnTo>
                <a:lnTo>
                  <a:pt x="220" y="1208"/>
                </a:lnTo>
                <a:lnTo>
                  <a:pt x="209" y="1203"/>
                </a:lnTo>
                <a:lnTo>
                  <a:pt x="198" y="1197"/>
                </a:lnTo>
                <a:lnTo>
                  <a:pt x="187" y="1192"/>
                </a:lnTo>
                <a:lnTo>
                  <a:pt x="176" y="1186"/>
                </a:lnTo>
                <a:lnTo>
                  <a:pt x="165" y="1180"/>
                </a:lnTo>
                <a:lnTo>
                  <a:pt x="155" y="1174"/>
                </a:lnTo>
                <a:lnTo>
                  <a:pt x="145" y="1167"/>
                </a:lnTo>
                <a:lnTo>
                  <a:pt x="135" y="1160"/>
                </a:lnTo>
                <a:lnTo>
                  <a:pt x="126" y="1152"/>
                </a:lnTo>
                <a:lnTo>
                  <a:pt x="121" y="1144"/>
                </a:lnTo>
                <a:lnTo>
                  <a:pt x="115" y="1137"/>
                </a:lnTo>
                <a:lnTo>
                  <a:pt x="111" y="1128"/>
                </a:lnTo>
                <a:lnTo>
                  <a:pt x="107" y="1120"/>
                </a:lnTo>
                <a:lnTo>
                  <a:pt x="103" y="1111"/>
                </a:lnTo>
                <a:lnTo>
                  <a:pt x="100" y="1102"/>
                </a:lnTo>
                <a:lnTo>
                  <a:pt x="98" y="1093"/>
                </a:lnTo>
                <a:lnTo>
                  <a:pt x="96" y="1084"/>
                </a:lnTo>
                <a:lnTo>
                  <a:pt x="94" y="1074"/>
                </a:lnTo>
                <a:lnTo>
                  <a:pt x="92" y="1065"/>
                </a:lnTo>
                <a:lnTo>
                  <a:pt x="90" y="1052"/>
                </a:lnTo>
                <a:lnTo>
                  <a:pt x="89" y="1040"/>
                </a:lnTo>
                <a:lnTo>
                  <a:pt x="88" y="1027"/>
                </a:lnTo>
                <a:lnTo>
                  <a:pt x="88" y="1015"/>
                </a:lnTo>
                <a:lnTo>
                  <a:pt x="88" y="1002"/>
                </a:lnTo>
                <a:lnTo>
                  <a:pt x="88" y="989"/>
                </a:lnTo>
                <a:lnTo>
                  <a:pt x="89" y="977"/>
                </a:lnTo>
                <a:lnTo>
                  <a:pt x="90" y="964"/>
                </a:lnTo>
                <a:lnTo>
                  <a:pt x="91" y="951"/>
                </a:lnTo>
                <a:lnTo>
                  <a:pt x="92" y="938"/>
                </a:lnTo>
                <a:lnTo>
                  <a:pt x="94" y="921"/>
                </a:lnTo>
                <a:lnTo>
                  <a:pt x="97" y="903"/>
                </a:lnTo>
                <a:lnTo>
                  <a:pt x="101" y="885"/>
                </a:lnTo>
                <a:lnTo>
                  <a:pt x="104" y="867"/>
                </a:lnTo>
                <a:lnTo>
                  <a:pt x="109" y="849"/>
                </a:lnTo>
                <a:lnTo>
                  <a:pt x="112" y="831"/>
                </a:lnTo>
                <a:lnTo>
                  <a:pt x="116" y="814"/>
                </a:lnTo>
                <a:lnTo>
                  <a:pt x="118" y="796"/>
                </a:lnTo>
                <a:lnTo>
                  <a:pt x="120" y="778"/>
                </a:lnTo>
                <a:lnTo>
                  <a:pt x="121" y="760"/>
                </a:lnTo>
                <a:lnTo>
                  <a:pt x="120" y="748"/>
                </a:lnTo>
                <a:lnTo>
                  <a:pt x="119" y="737"/>
                </a:lnTo>
                <a:lnTo>
                  <a:pt x="118" y="725"/>
                </a:lnTo>
                <a:lnTo>
                  <a:pt x="115" y="713"/>
                </a:lnTo>
                <a:lnTo>
                  <a:pt x="112" y="702"/>
                </a:lnTo>
                <a:lnTo>
                  <a:pt x="109" y="690"/>
                </a:lnTo>
                <a:lnTo>
                  <a:pt x="105" y="679"/>
                </a:lnTo>
                <a:lnTo>
                  <a:pt x="101" y="667"/>
                </a:lnTo>
                <a:lnTo>
                  <a:pt x="96" y="656"/>
                </a:lnTo>
                <a:lnTo>
                  <a:pt x="92" y="645"/>
                </a:lnTo>
                <a:lnTo>
                  <a:pt x="87" y="633"/>
                </a:lnTo>
                <a:lnTo>
                  <a:pt x="81" y="621"/>
                </a:lnTo>
                <a:lnTo>
                  <a:pt x="75" y="610"/>
                </a:lnTo>
                <a:lnTo>
                  <a:pt x="68" y="599"/>
                </a:lnTo>
                <a:lnTo>
                  <a:pt x="61" y="587"/>
                </a:lnTo>
                <a:lnTo>
                  <a:pt x="54" y="576"/>
                </a:lnTo>
                <a:lnTo>
                  <a:pt x="47" y="565"/>
                </a:lnTo>
                <a:lnTo>
                  <a:pt x="40" y="553"/>
                </a:lnTo>
                <a:lnTo>
                  <a:pt x="34" y="542"/>
                </a:lnTo>
                <a:lnTo>
                  <a:pt x="29" y="530"/>
                </a:lnTo>
                <a:lnTo>
                  <a:pt x="25" y="521"/>
                </a:lnTo>
                <a:lnTo>
                  <a:pt x="21" y="512"/>
                </a:lnTo>
                <a:lnTo>
                  <a:pt x="17" y="503"/>
                </a:lnTo>
                <a:lnTo>
                  <a:pt x="13" y="494"/>
                </a:lnTo>
                <a:lnTo>
                  <a:pt x="9" y="485"/>
                </a:lnTo>
                <a:lnTo>
                  <a:pt x="6" y="475"/>
                </a:lnTo>
                <a:lnTo>
                  <a:pt x="4" y="466"/>
                </a:lnTo>
                <a:lnTo>
                  <a:pt x="2" y="457"/>
                </a:lnTo>
                <a:lnTo>
                  <a:pt x="0" y="447"/>
                </a:lnTo>
                <a:lnTo>
                  <a:pt x="0" y="438"/>
                </a:lnTo>
                <a:lnTo>
                  <a:pt x="1" y="425"/>
                </a:lnTo>
                <a:lnTo>
                  <a:pt x="2" y="413"/>
                </a:lnTo>
                <a:lnTo>
                  <a:pt x="4" y="400"/>
                </a:lnTo>
                <a:lnTo>
                  <a:pt x="6" y="387"/>
                </a:lnTo>
                <a:lnTo>
                  <a:pt x="9" y="375"/>
                </a:lnTo>
                <a:lnTo>
                  <a:pt x="13" y="362"/>
                </a:lnTo>
                <a:lnTo>
                  <a:pt x="17" y="351"/>
                </a:lnTo>
                <a:lnTo>
                  <a:pt x="22" y="339"/>
                </a:lnTo>
                <a:lnTo>
                  <a:pt x="28" y="328"/>
                </a:lnTo>
                <a:lnTo>
                  <a:pt x="35" y="317"/>
                </a:lnTo>
                <a:lnTo>
                  <a:pt x="45" y="302"/>
                </a:lnTo>
                <a:lnTo>
                  <a:pt x="57" y="288"/>
                </a:lnTo>
                <a:lnTo>
                  <a:pt x="69" y="275"/>
                </a:lnTo>
                <a:lnTo>
                  <a:pt x="82" y="261"/>
                </a:lnTo>
                <a:lnTo>
                  <a:pt x="96" y="249"/>
                </a:lnTo>
                <a:lnTo>
                  <a:pt x="109" y="237"/>
                </a:lnTo>
                <a:lnTo>
                  <a:pt x="124" y="225"/>
                </a:lnTo>
                <a:lnTo>
                  <a:pt x="138" y="213"/>
                </a:lnTo>
                <a:lnTo>
                  <a:pt x="152" y="202"/>
                </a:lnTo>
                <a:lnTo>
                  <a:pt x="167" y="190"/>
                </a:lnTo>
                <a:lnTo>
                  <a:pt x="183" y="178"/>
                </a:lnTo>
                <a:lnTo>
                  <a:pt x="199" y="167"/>
                </a:lnTo>
                <a:lnTo>
                  <a:pt x="215" y="155"/>
                </a:lnTo>
                <a:lnTo>
                  <a:pt x="232" y="145"/>
                </a:lnTo>
                <a:lnTo>
                  <a:pt x="249" y="134"/>
                </a:lnTo>
                <a:lnTo>
                  <a:pt x="266" y="123"/>
                </a:lnTo>
                <a:lnTo>
                  <a:pt x="283" y="113"/>
                </a:lnTo>
                <a:lnTo>
                  <a:pt x="300" y="102"/>
                </a:lnTo>
                <a:lnTo>
                  <a:pt x="317" y="92"/>
                </a:lnTo>
                <a:lnTo>
                  <a:pt x="334" y="81"/>
                </a:lnTo>
                <a:lnTo>
                  <a:pt x="339" y="77"/>
                </a:lnTo>
                <a:lnTo>
                  <a:pt x="344" y="74"/>
                </a:lnTo>
                <a:lnTo>
                  <a:pt x="349" y="70"/>
                </a:lnTo>
                <a:lnTo>
                  <a:pt x="354" y="67"/>
                </a:lnTo>
                <a:lnTo>
                  <a:pt x="359" y="63"/>
                </a:lnTo>
                <a:lnTo>
                  <a:pt x="364" y="59"/>
                </a:lnTo>
                <a:lnTo>
                  <a:pt x="369" y="56"/>
                </a:lnTo>
                <a:lnTo>
                  <a:pt x="375" y="52"/>
                </a:lnTo>
                <a:lnTo>
                  <a:pt x="380" y="49"/>
                </a:lnTo>
                <a:lnTo>
                  <a:pt x="385" y="47"/>
                </a:lnTo>
              </a:path>
            </a:pathLst>
          </a:custGeom>
          <a:noFill/>
          <a:ln w="3175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Rectangle 33"/>
          <p:cNvSpPr>
            <a:spLocks noChangeArrowheads="1"/>
          </p:cNvSpPr>
          <p:nvPr/>
        </p:nvSpPr>
        <p:spPr bwMode="auto">
          <a:xfrm>
            <a:off x="3775075" y="3298825"/>
            <a:ext cx="254000" cy="161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22.5</a:t>
            </a:r>
          </a:p>
        </p:txBody>
      </p:sp>
      <p:sp>
        <p:nvSpPr>
          <p:cNvPr id="20512" name="Rectangle 34"/>
          <p:cNvSpPr>
            <a:spLocks noChangeArrowheads="1"/>
          </p:cNvSpPr>
          <p:nvPr/>
        </p:nvSpPr>
        <p:spPr bwMode="auto">
          <a:xfrm>
            <a:off x="2632075" y="492125"/>
            <a:ext cx="3937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/>
              <a:t>340</a:t>
            </a:r>
          </a:p>
        </p:txBody>
      </p:sp>
      <p:sp>
        <p:nvSpPr>
          <p:cNvPr id="20513" name="Rectangle 35"/>
          <p:cNvSpPr>
            <a:spLocks noChangeArrowheads="1"/>
          </p:cNvSpPr>
          <p:nvPr/>
        </p:nvSpPr>
        <p:spPr bwMode="auto">
          <a:xfrm>
            <a:off x="2797175" y="1355725"/>
            <a:ext cx="3937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/>
              <a:t>340</a:t>
            </a:r>
          </a:p>
        </p:txBody>
      </p:sp>
      <p:sp>
        <p:nvSpPr>
          <p:cNvPr id="20514" name="Rectangle 36"/>
          <p:cNvSpPr>
            <a:spLocks noChangeArrowheads="1"/>
          </p:cNvSpPr>
          <p:nvPr/>
        </p:nvSpPr>
        <p:spPr bwMode="auto">
          <a:xfrm>
            <a:off x="2768600" y="2457450"/>
            <a:ext cx="3937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/>
              <a:t>380</a:t>
            </a:r>
          </a:p>
        </p:txBody>
      </p:sp>
      <p:sp>
        <p:nvSpPr>
          <p:cNvPr id="20515" name="Rectangle 37"/>
          <p:cNvSpPr>
            <a:spLocks noChangeArrowheads="1"/>
          </p:cNvSpPr>
          <p:nvPr/>
        </p:nvSpPr>
        <p:spPr bwMode="auto">
          <a:xfrm>
            <a:off x="5797550" y="1355725"/>
            <a:ext cx="3937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/>
              <a:t>380</a:t>
            </a:r>
          </a:p>
        </p:txBody>
      </p:sp>
      <p:sp>
        <p:nvSpPr>
          <p:cNvPr id="20516" name="Rectangle 38"/>
          <p:cNvSpPr>
            <a:spLocks noChangeArrowheads="1"/>
          </p:cNvSpPr>
          <p:nvPr/>
        </p:nvSpPr>
        <p:spPr bwMode="auto">
          <a:xfrm>
            <a:off x="6645275" y="1165225"/>
            <a:ext cx="3937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/>
              <a:t>380</a:t>
            </a:r>
          </a:p>
        </p:txBody>
      </p:sp>
      <p:sp>
        <p:nvSpPr>
          <p:cNvPr id="20517" name="Rectangle 39"/>
          <p:cNvSpPr>
            <a:spLocks noChangeArrowheads="1"/>
          </p:cNvSpPr>
          <p:nvPr/>
        </p:nvSpPr>
        <p:spPr bwMode="auto">
          <a:xfrm>
            <a:off x="7000875" y="974725"/>
            <a:ext cx="3937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/>
              <a:t>420</a:t>
            </a:r>
          </a:p>
        </p:txBody>
      </p:sp>
      <p:sp>
        <p:nvSpPr>
          <p:cNvPr id="20518" name="Rectangle 40"/>
          <p:cNvSpPr>
            <a:spLocks noChangeArrowheads="1"/>
          </p:cNvSpPr>
          <p:nvPr/>
        </p:nvSpPr>
        <p:spPr bwMode="auto">
          <a:xfrm>
            <a:off x="5108575" y="466725"/>
            <a:ext cx="3937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/>
              <a:t>340</a:t>
            </a:r>
          </a:p>
        </p:txBody>
      </p:sp>
      <p:sp>
        <p:nvSpPr>
          <p:cNvPr id="20519" name="Rectangle 41"/>
          <p:cNvSpPr>
            <a:spLocks noChangeArrowheads="1"/>
          </p:cNvSpPr>
          <p:nvPr/>
        </p:nvSpPr>
        <p:spPr bwMode="auto">
          <a:xfrm>
            <a:off x="6924675" y="4594225"/>
            <a:ext cx="3937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/>
              <a:t>460</a:t>
            </a:r>
          </a:p>
        </p:txBody>
      </p:sp>
      <p:sp>
        <p:nvSpPr>
          <p:cNvPr id="20520" name="Rectangle 43"/>
          <p:cNvSpPr>
            <a:spLocks noChangeArrowheads="1"/>
          </p:cNvSpPr>
          <p:nvPr/>
        </p:nvSpPr>
        <p:spPr bwMode="auto">
          <a:xfrm>
            <a:off x="2555875" y="5153025"/>
            <a:ext cx="3937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/>
              <a:t>340</a:t>
            </a:r>
          </a:p>
        </p:txBody>
      </p:sp>
      <p:sp>
        <p:nvSpPr>
          <p:cNvPr id="20521" name="Rectangle 44"/>
          <p:cNvSpPr>
            <a:spLocks noChangeArrowheads="1"/>
          </p:cNvSpPr>
          <p:nvPr/>
        </p:nvSpPr>
        <p:spPr bwMode="auto">
          <a:xfrm>
            <a:off x="3902075" y="5635625"/>
            <a:ext cx="2387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/>
              <a:t>Elevation from 340 m to 540 m by 40 m</a:t>
            </a:r>
          </a:p>
        </p:txBody>
      </p:sp>
      <p:sp>
        <p:nvSpPr>
          <p:cNvPr id="20522" name="Rectangle 45"/>
          <p:cNvSpPr>
            <a:spLocks noChangeArrowheads="1"/>
          </p:cNvSpPr>
          <p:nvPr/>
        </p:nvSpPr>
        <p:spPr bwMode="auto">
          <a:xfrm>
            <a:off x="3140075" y="4264025"/>
            <a:ext cx="3937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/>
              <a:t>380</a:t>
            </a:r>
          </a:p>
        </p:txBody>
      </p:sp>
      <p:sp>
        <p:nvSpPr>
          <p:cNvPr id="20523" name="Rectangle 46"/>
          <p:cNvSpPr>
            <a:spLocks noChangeArrowheads="1"/>
          </p:cNvSpPr>
          <p:nvPr/>
        </p:nvSpPr>
        <p:spPr bwMode="auto">
          <a:xfrm>
            <a:off x="6683375" y="2955925"/>
            <a:ext cx="3937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/>
              <a:t>420</a:t>
            </a:r>
          </a:p>
        </p:txBody>
      </p:sp>
      <p:sp>
        <p:nvSpPr>
          <p:cNvPr id="20524" name="Rectangle 47"/>
          <p:cNvSpPr>
            <a:spLocks noChangeArrowheads="1"/>
          </p:cNvSpPr>
          <p:nvPr/>
        </p:nvSpPr>
        <p:spPr bwMode="auto">
          <a:xfrm>
            <a:off x="3124200" y="2197100"/>
            <a:ext cx="3937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/>
              <a:t>420</a:t>
            </a:r>
          </a:p>
        </p:txBody>
      </p:sp>
      <p:sp>
        <p:nvSpPr>
          <p:cNvPr id="20525" name="Rectangle 48"/>
          <p:cNvSpPr>
            <a:spLocks noChangeArrowheads="1"/>
          </p:cNvSpPr>
          <p:nvPr/>
        </p:nvSpPr>
        <p:spPr bwMode="auto">
          <a:xfrm>
            <a:off x="5497513" y="4679950"/>
            <a:ext cx="3937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/>
              <a:t>420</a:t>
            </a:r>
          </a:p>
        </p:txBody>
      </p:sp>
      <p:sp>
        <p:nvSpPr>
          <p:cNvPr id="20526" name="Rectangle 49"/>
          <p:cNvSpPr>
            <a:spLocks noChangeArrowheads="1"/>
          </p:cNvSpPr>
          <p:nvPr/>
        </p:nvSpPr>
        <p:spPr bwMode="auto">
          <a:xfrm>
            <a:off x="3698875" y="1927225"/>
            <a:ext cx="3937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/>
              <a:t>460</a:t>
            </a:r>
          </a:p>
        </p:txBody>
      </p:sp>
      <p:sp>
        <p:nvSpPr>
          <p:cNvPr id="20527" name="Rectangle 50"/>
          <p:cNvSpPr>
            <a:spLocks noChangeArrowheads="1"/>
          </p:cNvSpPr>
          <p:nvPr/>
        </p:nvSpPr>
        <p:spPr bwMode="auto">
          <a:xfrm>
            <a:off x="6213475" y="3743325"/>
            <a:ext cx="3937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/>
              <a:t>460</a:t>
            </a:r>
          </a:p>
        </p:txBody>
      </p:sp>
      <p:sp>
        <p:nvSpPr>
          <p:cNvPr id="20528" name="Rectangle 51"/>
          <p:cNvSpPr>
            <a:spLocks noChangeArrowheads="1"/>
          </p:cNvSpPr>
          <p:nvPr/>
        </p:nvSpPr>
        <p:spPr bwMode="auto">
          <a:xfrm>
            <a:off x="4206875" y="2041525"/>
            <a:ext cx="3937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/>
              <a:t>500</a:t>
            </a:r>
          </a:p>
        </p:txBody>
      </p:sp>
      <p:sp>
        <p:nvSpPr>
          <p:cNvPr id="20529" name="Rectangle 52"/>
          <p:cNvSpPr>
            <a:spLocks noChangeArrowheads="1"/>
          </p:cNvSpPr>
          <p:nvPr/>
        </p:nvSpPr>
        <p:spPr bwMode="auto">
          <a:xfrm>
            <a:off x="4641850" y="2308225"/>
            <a:ext cx="3937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/>
              <a:t>540</a:t>
            </a:r>
          </a:p>
        </p:txBody>
      </p:sp>
      <p:sp>
        <p:nvSpPr>
          <p:cNvPr id="20530" name="Freeform 53"/>
          <p:cNvSpPr>
            <a:spLocks/>
          </p:cNvSpPr>
          <p:nvPr/>
        </p:nvSpPr>
        <p:spPr bwMode="auto">
          <a:xfrm>
            <a:off x="4600575" y="1084263"/>
            <a:ext cx="1754188" cy="2560637"/>
          </a:xfrm>
          <a:custGeom>
            <a:avLst/>
            <a:gdLst>
              <a:gd name="T0" fmla="*/ 561 w 1105"/>
              <a:gd name="T1" fmla="*/ 10 h 1613"/>
              <a:gd name="T2" fmla="*/ 511 w 1105"/>
              <a:gd name="T3" fmla="*/ 27 h 1613"/>
              <a:gd name="T4" fmla="*/ 462 w 1105"/>
              <a:gd name="T5" fmla="*/ 46 h 1613"/>
              <a:gd name="T6" fmla="*/ 415 w 1105"/>
              <a:gd name="T7" fmla="*/ 67 h 1613"/>
              <a:gd name="T8" fmla="*/ 368 w 1105"/>
              <a:gd name="T9" fmla="*/ 92 h 1613"/>
              <a:gd name="T10" fmla="*/ 332 w 1105"/>
              <a:gd name="T11" fmla="*/ 115 h 1613"/>
              <a:gd name="T12" fmla="*/ 301 w 1105"/>
              <a:gd name="T13" fmla="*/ 140 h 1613"/>
              <a:gd name="T14" fmla="*/ 272 w 1105"/>
              <a:gd name="T15" fmla="*/ 167 h 1613"/>
              <a:gd name="T16" fmla="*/ 243 w 1105"/>
              <a:gd name="T17" fmla="*/ 195 h 1613"/>
              <a:gd name="T18" fmla="*/ 215 w 1105"/>
              <a:gd name="T19" fmla="*/ 224 h 1613"/>
              <a:gd name="T20" fmla="*/ 193 w 1105"/>
              <a:gd name="T21" fmla="*/ 245 h 1613"/>
              <a:gd name="T22" fmla="*/ 173 w 1105"/>
              <a:gd name="T23" fmla="*/ 263 h 1613"/>
              <a:gd name="T24" fmla="*/ 154 w 1105"/>
              <a:gd name="T25" fmla="*/ 282 h 1613"/>
              <a:gd name="T26" fmla="*/ 136 w 1105"/>
              <a:gd name="T27" fmla="*/ 302 h 1613"/>
              <a:gd name="T28" fmla="*/ 119 w 1105"/>
              <a:gd name="T29" fmla="*/ 323 h 1613"/>
              <a:gd name="T30" fmla="*/ 105 w 1105"/>
              <a:gd name="T31" fmla="*/ 346 h 1613"/>
              <a:gd name="T32" fmla="*/ 92 w 1105"/>
              <a:gd name="T33" fmla="*/ 371 h 1613"/>
              <a:gd name="T34" fmla="*/ 81 w 1105"/>
              <a:gd name="T35" fmla="*/ 397 h 1613"/>
              <a:gd name="T36" fmla="*/ 70 w 1105"/>
              <a:gd name="T37" fmla="*/ 422 h 1613"/>
              <a:gd name="T38" fmla="*/ 60 w 1105"/>
              <a:gd name="T39" fmla="*/ 449 h 1613"/>
              <a:gd name="T40" fmla="*/ 48 w 1105"/>
              <a:gd name="T41" fmla="*/ 481 h 1613"/>
              <a:gd name="T42" fmla="*/ 33 w 1105"/>
              <a:gd name="T43" fmla="*/ 514 h 1613"/>
              <a:gd name="T44" fmla="*/ 19 w 1105"/>
              <a:gd name="T45" fmla="*/ 549 h 1613"/>
              <a:gd name="T46" fmla="*/ 8 w 1105"/>
              <a:gd name="T47" fmla="*/ 583 h 1613"/>
              <a:gd name="T48" fmla="*/ 1 w 1105"/>
              <a:gd name="T49" fmla="*/ 619 h 1613"/>
              <a:gd name="T50" fmla="*/ 0 w 1105"/>
              <a:gd name="T51" fmla="*/ 670 h 1613"/>
              <a:gd name="T52" fmla="*/ 3 w 1105"/>
              <a:gd name="T53" fmla="*/ 726 h 1613"/>
              <a:gd name="T54" fmla="*/ 10 w 1105"/>
              <a:gd name="T55" fmla="*/ 781 h 1613"/>
              <a:gd name="T56" fmla="*/ 22 w 1105"/>
              <a:gd name="T57" fmla="*/ 837 h 1613"/>
              <a:gd name="T58" fmla="*/ 37 w 1105"/>
              <a:gd name="T59" fmla="*/ 891 h 1613"/>
              <a:gd name="T60" fmla="*/ 56 w 1105"/>
              <a:gd name="T61" fmla="*/ 945 h 1613"/>
              <a:gd name="T62" fmla="*/ 79 w 1105"/>
              <a:gd name="T63" fmla="*/ 997 h 1613"/>
              <a:gd name="T64" fmla="*/ 106 w 1105"/>
              <a:gd name="T65" fmla="*/ 1049 h 1613"/>
              <a:gd name="T66" fmla="*/ 137 w 1105"/>
              <a:gd name="T67" fmla="*/ 1098 h 1613"/>
              <a:gd name="T68" fmla="*/ 170 w 1105"/>
              <a:gd name="T69" fmla="*/ 1146 h 1613"/>
              <a:gd name="T70" fmla="*/ 196 w 1105"/>
              <a:gd name="T71" fmla="*/ 1177 h 1613"/>
              <a:gd name="T72" fmla="*/ 221 w 1105"/>
              <a:gd name="T73" fmla="*/ 1200 h 1613"/>
              <a:gd name="T74" fmla="*/ 249 w 1105"/>
              <a:gd name="T75" fmla="*/ 1222 h 1613"/>
              <a:gd name="T76" fmla="*/ 279 w 1105"/>
              <a:gd name="T77" fmla="*/ 1240 h 1613"/>
              <a:gd name="T78" fmla="*/ 309 w 1105"/>
              <a:gd name="T79" fmla="*/ 1257 h 1613"/>
              <a:gd name="T80" fmla="*/ 354 w 1105"/>
              <a:gd name="T81" fmla="*/ 1278 h 1613"/>
              <a:gd name="T82" fmla="*/ 404 w 1105"/>
              <a:gd name="T83" fmla="*/ 1296 h 1613"/>
              <a:gd name="T84" fmla="*/ 455 w 1105"/>
              <a:gd name="T85" fmla="*/ 1313 h 1613"/>
              <a:gd name="T86" fmla="*/ 507 w 1105"/>
              <a:gd name="T87" fmla="*/ 1330 h 1613"/>
              <a:gd name="T88" fmla="*/ 557 w 1105"/>
              <a:gd name="T89" fmla="*/ 1348 h 1613"/>
              <a:gd name="T90" fmla="*/ 619 w 1105"/>
              <a:gd name="T91" fmla="*/ 1373 h 1613"/>
              <a:gd name="T92" fmla="*/ 684 w 1105"/>
              <a:gd name="T93" fmla="*/ 1401 h 1613"/>
              <a:gd name="T94" fmla="*/ 748 w 1105"/>
              <a:gd name="T95" fmla="*/ 1429 h 1613"/>
              <a:gd name="T96" fmla="*/ 812 w 1105"/>
              <a:gd name="T97" fmla="*/ 1459 h 1613"/>
              <a:gd name="T98" fmla="*/ 876 w 1105"/>
              <a:gd name="T99" fmla="*/ 1489 h 1613"/>
              <a:gd name="T100" fmla="*/ 925 w 1105"/>
              <a:gd name="T101" fmla="*/ 1513 h 1613"/>
              <a:gd name="T102" fmla="*/ 967 w 1105"/>
              <a:gd name="T103" fmla="*/ 1535 h 1613"/>
              <a:gd name="T104" fmla="*/ 1010 w 1105"/>
              <a:gd name="T105" fmla="*/ 1558 h 1613"/>
              <a:gd name="T106" fmla="*/ 1052 w 1105"/>
              <a:gd name="T107" fmla="*/ 1581 h 1613"/>
              <a:gd name="T108" fmla="*/ 1094 w 1105"/>
              <a:gd name="T109" fmla="*/ 1606 h 161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105"/>
              <a:gd name="T166" fmla="*/ 0 h 1613"/>
              <a:gd name="T167" fmla="*/ 1105 w 1105"/>
              <a:gd name="T168" fmla="*/ 1613 h 161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105" h="1613">
                <a:moveTo>
                  <a:pt x="598" y="0"/>
                </a:moveTo>
                <a:lnTo>
                  <a:pt x="586" y="4"/>
                </a:lnTo>
                <a:lnTo>
                  <a:pt x="573" y="7"/>
                </a:lnTo>
                <a:lnTo>
                  <a:pt x="561" y="10"/>
                </a:lnTo>
                <a:lnTo>
                  <a:pt x="548" y="14"/>
                </a:lnTo>
                <a:lnTo>
                  <a:pt x="536" y="18"/>
                </a:lnTo>
                <a:lnTo>
                  <a:pt x="523" y="22"/>
                </a:lnTo>
                <a:lnTo>
                  <a:pt x="511" y="27"/>
                </a:lnTo>
                <a:lnTo>
                  <a:pt x="499" y="31"/>
                </a:lnTo>
                <a:lnTo>
                  <a:pt x="486" y="36"/>
                </a:lnTo>
                <a:lnTo>
                  <a:pt x="474" y="41"/>
                </a:lnTo>
                <a:lnTo>
                  <a:pt x="462" y="46"/>
                </a:lnTo>
                <a:lnTo>
                  <a:pt x="450" y="51"/>
                </a:lnTo>
                <a:lnTo>
                  <a:pt x="438" y="56"/>
                </a:lnTo>
                <a:lnTo>
                  <a:pt x="426" y="62"/>
                </a:lnTo>
                <a:lnTo>
                  <a:pt x="415" y="67"/>
                </a:lnTo>
                <a:lnTo>
                  <a:pt x="403" y="73"/>
                </a:lnTo>
                <a:lnTo>
                  <a:pt x="391" y="79"/>
                </a:lnTo>
                <a:lnTo>
                  <a:pt x="380" y="85"/>
                </a:lnTo>
                <a:lnTo>
                  <a:pt x="368" y="92"/>
                </a:lnTo>
                <a:lnTo>
                  <a:pt x="357" y="98"/>
                </a:lnTo>
                <a:lnTo>
                  <a:pt x="349" y="103"/>
                </a:lnTo>
                <a:lnTo>
                  <a:pt x="340" y="109"/>
                </a:lnTo>
                <a:lnTo>
                  <a:pt x="332" y="115"/>
                </a:lnTo>
                <a:lnTo>
                  <a:pt x="324" y="121"/>
                </a:lnTo>
                <a:lnTo>
                  <a:pt x="316" y="127"/>
                </a:lnTo>
                <a:lnTo>
                  <a:pt x="309" y="133"/>
                </a:lnTo>
                <a:lnTo>
                  <a:pt x="301" y="140"/>
                </a:lnTo>
                <a:lnTo>
                  <a:pt x="294" y="146"/>
                </a:lnTo>
                <a:lnTo>
                  <a:pt x="286" y="153"/>
                </a:lnTo>
                <a:lnTo>
                  <a:pt x="279" y="160"/>
                </a:lnTo>
                <a:lnTo>
                  <a:pt x="272" y="167"/>
                </a:lnTo>
                <a:lnTo>
                  <a:pt x="264" y="174"/>
                </a:lnTo>
                <a:lnTo>
                  <a:pt x="257" y="181"/>
                </a:lnTo>
                <a:lnTo>
                  <a:pt x="250" y="188"/>
                </a:lnTo>
                <a:lnTo>
                  <a:pt x="243" y="195"/>
                </a:lnTo>
                <a:lnTo>
                  <a:pt x="236" y="203"/>
                </a:lnTo>
                <a:lnTo>
                  <a:pt x="229" y="209"/>
                </a:lnTo>
                <a:lnTo>
                  <a:pt x="222" y="217"/>
                </a:lnTo>
                <a:lnTo>
                  <a:pt x="215" y="224"/>
                </a:lnTo>
                <a:lnTo>
                  <a:pt x="208" y="231"/>
                </a:lnTo>
                <a:lnTo>
                  <a:pt x="203" y="235"/>
                </a:lnTo>
                <a:lnTo>
                  <a:pt x="198" y="240"/>
                </a:lnTo>
                <a:lnTo>
                  <a:pt x="193" y="245"/>
                </a:lnTo>
                <a:lnTo>
                  <a:pt x="188" y="249"/>
                </a:lnTo>
                <a:lnTo>
                  <a:pt x="183" y="254"/>
                </a:lnTo>
                <a:lnTo>
                  <a:pt x="178" y="258"/>
                </a:lnTo>
                <a:lnTo>
                  <a:pt x="173" y="263"/>
                </a:lnTo>
                <a:lnTo>
                  <a:pt x="168" y="268"/>
                </a:lnTo>
                <a:lnTo>
                  <a:pt x="163" y="272"/>
                </a:lnTo>
                <a:lnTo>
                  <a:pt x="159" y="277"/>
                </a:lnTo>
                <a:lnTo>
                  <a:pt x="154" y="282"/>
                </a:lnTo>
                <a:lnTo>
                  <a:pt x="149" y="287"/>
                </a:lnTo>
                <a:lnTo>
                  <a:pt x="145" y="292"/>
                </a:lnTo>
                <a:lnTo>
                  <a:pt x="140" y="297"/>
                </a:lnTo>
                <a:lnTo>
                  <a:pt x="136" y="302"/>
                </a:lnTo>
                <a:lnTo>
                  <a:pt x="132" y="307"/>
                </a:lnTo>
                <a:lnTo>
                  <a:pt x="128" y="312"/>
                </a:lnTo>
                <a:lnTo>
                  <a:pt x="123" y="317"/>
                </a:lnTo>
                <a:lnTo>
                  <a:pt x="119" y="323"/>
                </a:lnTo>
                <a:lnTo>
                  <a:pt x="116" y="328"/>
                </a:lnTo>
                <a:lnTo>
                  <a:pt x="112" y="334"/>
                </a:lnTo>
                <a:lnTo>
                  <a:pt x="108" y="340"/>
                </a:lnTo>
                <a:lnTo>
                  <a:pt x="105" y="346"/>
                </a:lnTo>
                <a:lnTo>
                  <a:pt x="101" y="352"/>
                </a:lnTo>
                <a:lnTo>
                  <a:pt x="98" y="358"/>
                </a:lnTo>
                <a:lnTo>
                  <a:pt x="95" y="365"/>
                </a:lnTo>
                <a:lnTo>
                  <a:pt x="92" y="371"/>
                </a:lnTo>
                <a:lnTo>
                  <a:pt x="89" y="377"/>
                </a:lnTo>
                <a:lnTo>
                  <a:pt x="86" y="383"/>
                </a:lnTo>
                <a:lnTo>
                  <a:pt x="84" y="390"/>
                </a:lnTo>
                <a:lnTo>
                  <a:pt x="81" y="397"/>
                </a:lnTo>
                <a:lnTo>
                  <a:pt x="78" y="403"/>
                </a:lnTo>
                <a:lnTo>
                  <a:pt x="76" y="409"/>
                </a:lnTo>
                <a:lnTo>
                  <a:pt x="73" y="416"/>
                </a:lnTo>
                <a:lnTo>
                  <a:pt x="70" y="422"/>
                </a:lnTo>
                <a:lnTo>
                  <a:pt x="68" y="429"/>
                </a:lnTo>
                <a:lnTo>
                  <a:pt x="65" y="436"/>
                </a:lnTo>
                <a:lnTo>
                  <a:pt x="63" y="442"/>
                </a:lnTo>
                <a:lnTo>
                  <a:pt x="60" y="449"/>
                </a:lnTo>
                <a:lnTo>
                  <a:pt x="58" y="455"/>
                </a:lnTo>
                <a:lnTo>
                  <a:pt x="55" y="464"/>
                </a:lnTo>
                <a:lnTo>
                  <a:pt x="51" y="472"/>
                </a:lnTo>
                <a:lnTo>
                  <a:pt x="48" y="481"/>
                </a:lnTo>
                <a:lnTo>
                  <a:pt x="44" y="489"/>
                </a:lnTo>
                <a:lnTo>
                  <a:pt x="40" y="497"/>
                </a:lnTo>
                <a:lnTo>
                  <a:pt x="37" y="506"/>
                </a:lnTo>
                <a:lnTo>
                  <a:pt x="33" y="514"/>
                </a:lnTo>
                <a:lnTo>
                  <a:pt x="29" y="523"/>
                </a:lnTo>
                <a:lnTo>
                  <a:pt x="25" y="531"/>
                </a:lnTo>
                <a:lnTo>
                  <a:pt x="22" y="540"/>
                </a:lnTo>
                <a:lnTo>
                  <a:pt x="19" y="549"/>
                </a:lnTo>
                <a:lnTo>
                  <a:pt x="16" y="557"/>
                </a:lnTo>
                <a:lnTo>
                  <a:pt x="13" y="566"/>
                </a:lnTo>
                <a:lnTo>
                  <a:pt x="10" y="574"/>
                </a:lnTo>
                <a:lnTo>
                  <a:pt x="8" y="583"/>
                </a:lnTo>
                <a:lnTo>
                  <a:pt x="5" y="592"/>
                </a:lnTo>
                <a:lnTo>
                  <a:pt x="3" y="601"/>
                </a:lnTo>
                <a:lnTo>
                  <a:pt x="2" y="610"/>
                </a:lnTo>
                <a:lnTo>
                  <a:pt x="1" y="619"/>
                </a:lnTo>
                <a:lnTo>
                  <a:pt x="1" y="628"/>
                </a:lnTo>
                <a:lnTo>
                  <a:pt x="0" y="642"/>
                </a:lnTo>
                <a:lnTo>
                  <a:pt x="0" y="656"/>
                </a:lnTo>
                <a:lnTo>
                  <a:pt x="0" y="670"/>
                </a:lnTo>
                <a:lnTo>
                  <a:pt x="1" y="684"/>
                </a:lnTo>
                <a:lnTo>
                  <a:pt x="1" y="698"/>
                </a:lnTo>
                <a:lnTo>
                  <a:pt x="2" y="712"/>
                </a:lnTo>
                <a:lnTo>
                  <a:pt x="3" y="726"/>
                </a:lnTo>
                <a:lnTo>
                  <a:pt x="5" y="740"/>
                </a:lnTo>
                <a:lnTo>
                  <a:pt x="7" y="754"/>
                </a:lnTo>
                <a:lnTo>
                  <a:pt x="8" y="768"/>
                </a:lnTo>
                <a:lnTo>
                  <a:pt x="10" y="781"/>
                </a:lnTo>
                <a:lnTo>
                  <a:pt x="13" y="795"/>
                </a:lnTo>
                <a:lnTo>
                  <a:pt x="15" y="809"/>
                </a:lnTo>
                <a:lnTo>
                  <a:pt x="18" y="823"/>
                </a:lnTo>
                <a:lnTo>
                  <a:pt x="22" y="837"/>
                </a:lnTo>
                <a:lnTo>
                  <a:pt x="25" y="850"/>
                </a:lnTo>
                <a:lnTo>
                  <a:pt x="28" y="864"/>
                </a:lnTo>
                <a:lnTo>
                  <a:pt x="32" y="877"/>
                </a:lnTo>
                <a:lnTo>
                  <a:pt x="37" y="891"/>
                </a:lnTo>
                <a:lnTo>
                  <a:pt x="41" y="904"/>
                </a:lnTo>
                <a:lnTo>
                  <a:pt x="45" y="918"/>
                </a:lnTo>
                <a:lnTo>
                  <a:pt x="50" y="931"/>
                </a:lnTo>
                <a:lnTo>
                  <a:pt x="56" y="945"/>
                </a:lnTo>
                <a:lnTo>
                  <a:pt x="61" y="958"/>
                </a:lnTo>
                <a:lnTo>
                  <a:pt x="67" y="971"/>
                </a:lnTo>
                <a:lnTo>
                  <a:pt x="73" y="984"/>
                </a:lnTo>
                <a:lnTo>
                  <a:pt x="79" y="997"/>
                </a:lnTo>
                <a:lnTo>
                  <a:pt x="86" y="1011"/>
                </a:lnTo>
                <a:lnTo>
                  <a:pt x="92" y="1023"/>
                </a:lnTo>
                <a:lnTo>
                  <a:pt x="99" y="1036"/>
                </a:lnTo>
                <a:lnTo>
                  <a:pt x="106" y="1049"/>
                </a:lnTo>
                <a:lnTo>
                  <a:pt x="114" y="1062"/>
                </a:lnTo>
                <a:lnTo>
                  <a:pt x="121" y="1074"/>
                </a:lnTo>
                <a:lnTo>
                  <a:pt x="129" y="1086"/>
                </a:lnTo>
                <a:lnTo>
                  <a:pt x="137" y="1098"/>
                </a:lnTo>
                <a:lnTo>
                  <a:pt x="145" y="1111"/>
                </a:lnTo>
                <a:lnTo>
                  <a:pt x="153" y="1122"/>
                </a:lnTo>
                <a:lnTo>
                  <a:pt x="161" y="1134"/>
                </a:lnTo>
                <a:lnTo>
                  <a:pt x="170" y="1146"/>
                </a:lnTo>
                <a:lnTo>
                  <a:pt x="179" y="1157"/>
                </a:lnTo>
                <a:lnTo>
                  <a:pt x="184" y="1164"/>
                </a:lnTo>
                <a:lnTo>
                  <a:pt x="190" y="1170"/>
                </a:lnTo>
                <a:lnTo>
                  <a:pt x="196" y="1177"/>
                </a:lnTo>
                <a:lnTo>
                  <a:pt x="202" y="1183"/>
                </a:lnTo>
                <a:lnTo>
                  <a:pt x="208" y="1189"/>
                </a:lnTo>
                <a:lnTo>
                  <a:pt x="215" y="1195"/>
                </a:lnTo>
                <a:lnTo>
                  <a:pt x="221" y="1200"/>
                </a:lnTo>
                <a:lnTo>
                  <a:pt x="228" y="1206"/>
                </a:lnTo>
                <a:lnTo>
                  <a:pt x="235" y="1211"/>
                </a:lnTo>
                <a:lnTo>
                  <a:pt x="242" y="1216"/>
                </a:lnTo>
                <a:lnTo>
                  <a:pt x="249" y="1222"/>
                </a:lnTo>
                <a:lnTo>
                  <a:pt x="256" y="1226"/>
                </a:lnTo>
                <a:lnTo>
                  <a:pt x="264" y="1231"/>
                </a:lnTo>
                <a:lnTo>
                  <a:pt x="271" y="1235"/>
                </a:lnTo>
                <a:lnTo>
                  <a:pt x="279" y="1240"/>
                </a:lnTo>
                <a:lnTo>
                  <a:pt x="286" y="1244"/>
                </a:lnTo>
                <a:lnTo>
                  <a:pt x="294" y="1249"/>
                </a:lnTo>
                <a:lnTo>
                  <a:pt x="301" y="1253"/>
                </a:lnTo>
                <a:lnTo>
                  <a:pt x="309" y="1257"/>
                </a:lnTo>
                <a:lnTo>
                  <a:pt x="317" y="1261"/>
                </a:lnTo>
                <a:lnTo>
                  <a:pt x="329" y="1267"/>
                </a:lnTo>
                <a:lnTo>
                  <a:pt x="341" y="1272"/>
                </a:lnTo>
                <a:lnTo>
                  <a:pt x="354" y="1278"/>
                </a:lnTo>
                <a:lnTo>
                  <a:pt x="366" y="1283"/>
                </a:lnTo>
                <a:lnTo>
                  <a:pt x="378" y="1287"/>
                </a:lnTo>
                <a:lnTo>
                  <a:pt x="391" y="1292"/>
                </a:lnTo>
                <a:lnTo>
                  <a:pt x="404" y="1296"/>
                </a:lnTo>
                <a:lnTo>
                  <a:pt x="417" y="1301"/>
                </a:lnTo>
                <a:lnTo>
                  <a:pt x="430" y="1305"/>
                </a:lnTo>
                <a:lnTo>
                  <a:pt x="442" y="1309"/>
                </a:lnTo>
                <a:lnTo>
                  <a:pt x="455" y="1313"/>
                </a:lnTo>
                <a:lnTo>
                  <a:pt x="468" y="1317"/>
                </a:lnTo>
                <a:lnTo>
                  <a:pt x="481" y="1321"/>
                </a:lnTo>
                <a:lnTo>
                  <a:pt x="494" y="1325"/>
                </a:lnTo>
                <a:lnTo>
                  <a:pt x="507" y="1330"/>
                </a:lnTo>
                <a:lnTo>
                  <a:pt x="519" y="1334"/>
                </a:lnTo>
                <a:lnTo>
                  <a:pt x="532" y="1338"/>
                </a:lnTo>
                <a:lnTo>
                  <a:pt x="545" y="1343"/>
                </a:lnTo>
                <a:lnTo>
                  <a:pt x="557" y="1348"/>
                </a:lnTo>
                <a:lnTo>
                  <a:pt x="570" y="1353"/>
                </a:lnTo>
                <a:lnTo>
                  <a:pt x="586" y="1360"/>
                </a:lnTo>
                <a:lnTo>
                  <a:pt x="602" y="1366"/>
                </a:lnTo>
                <a:lnTo>
                  <a:pt x="619" y="1373"/>
                </a:lnTo>
                <a:lnTo>
                  <a:pt x="635" y="1380"/>
                </a:lnTo>
                <a:lnTo>
                  <a:pt x="651" y="1387"/>
                </a:lnTo>
                <a:lnTo>
                  <a:pt x="667" y="1394"/>
                </a:lnTo>
                <a:lnTo>
                  <a:pt x="684" y="1401"/>
                </a:lnTo>
                <a:lnTo>
                  <a:pt x="700" y="1408"/>
                </a:lnTo>
                <a:lnTo>
                  <a:pt x="716" y="1415"/>
                </a:lnTo>
                <a:lnTo>
                  <a:pt x="732" y="1422"/>
                </a:lnTo>
                <a:lnTo>
                  <a:pt x="748" y="1429"/>
                </a:lnTo>
                <a:lnTo>
                  <a:pt x="764" y="1437"/>
                </a:lnTo>
                <a:lnTo>
                  <a:pt x="780" y="1444"/>
                </a:lnTo>
                <a:lnTo>
                  <a:pt x="796" y="1451"/>
                </a:lnTo>
                <a:lnTo>
                  <a:pt x="812" y="1459"/>
                </a:lnTo>
                <a:lnTo>
                  <a:pt x="828" y="1467"/>
                </a:lnTo>
                <a:lnTo>
                  <a:pt x="844" y="1474"/>
                </a:lnTo>
                <a:lnTo>
                  <a:pt x="860" y="1482"/>
                </a:lnTo>
                <a:lnTo>
                  <a:pt x="876" y="1489"/>
                </a:lnTo>
                <a:lnTo>
                  <a:pt x="892" y="1497"/>
                </a:lnTo>
                <a:lnTo>
                  <a:pt x="903" y="1502"/>
                </a:lnTo>
                <a:lnTo>
                  <a:pt x="914" y="1507"/>
                </a:lnTo>
                <a:lnTo>
                  <a:pt x="925" y="1513"/>
                </a:lnTo>
                <a:lnTo>
                  <a:pt x="935" y="1518"/>
                </a:lnTo>
                <a:lnTo>
                  <a:pt x="946" y="1524"/>
                </a:lnTo>
                <a:lnTo>
                  <a:pt x="957" y="1529"/>
                </a:lnTo>
                <a:lnTo>
                  <a:pt x="967" y="1535"/>
                </a:lnTo>
                <a:lnTo>
                  <a:pt x="978" y="1541"/>
                </a:lnTo>
                <a:lnTo>
                  <a:pt x="988" y="1546"/>
                </a:lnTo>
                <a:lnTo>
                  <a:pt x="999" y="1552"/>
                </a:lnTo>
                <a:lnTo>
                  <a:pt x="1010" y="1558"/>
                </a:lnTo>
                <a:lnTo>
                  <a:pt x="1020" y="1563"/>
                </a:lnTo>
                <a:lnTo>
                  <a:pt x="1031" y="1569"/>
                </a:lnTo>
                <a:lnTo>
                  <a:pt x="1042" y="1575"/>
                </a:lnTo>
                <a:lnTo>
                  <a:pt x="1052" y="1581"/>
                </a:lnTo>
                <a:lnTo>
                  <a:pt x="1062" y="1587"/>
                </a:lnTo>
                <a:lnTo>
                  <a:pt x="1073" y="1593"/>
                </a:lnTo>
                <a:lnTo>
                  <a:pt x="1083" y="1600"/>
                </a:lnTo>
                <a:lnTo>
                  <a:pt x="1094" y="1606"/>
                </a:lnTo>
                <a:lnTo>
                  <a:pt x="1104" y="1612"/>
                </a:lnTo>
              </a:path>
            </a:pathLst>
          </a:custGeom>
          <a:noFill/>
          <a:ln w="253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531" name="Rectangle 54"/>
          <p:cNvSpPr>
            <a:spLocks noChangeArrowheads="1"/>
          </p:cNvSpPr>
          <p:nvPr/>
        </p:nvSpPr>
        <p:spPr bwMode="auto">
          <a:xfrm>
            <a:off x="4559300" y="1730375"/>
            <a:ext cx="254000" cy="161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20.0</a:t>
            </a:r>
          </a:p>
        </p:txBody>
      </p:sp>
      <p:sp>
        <p:nvSpPr>
          <p:cNvPr id="20532" name="Rectangle 55"/>
          <p:cNvSpPr>
            <a:spLocks noChangeArrowheads="1"/>
          </p:cNvSpPr>
          <p:nvPr/>
        </p:nvSpPr>
        <p:spPr bwMode="auto">
          <a:xfrm>
            <a:off x="5311775" y="3108325"/>
            <a:ext cx="254000" cy="161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/>
              <a:t>20.0</a:t>
            </a:r>
          </a:p>
        </p:txBody>
      </p:sp>
      <p:sp>
        <p:nvSpPr>
          <p:cNvPr id="20533" name="Rectangle 56"/>
          <p:cNvSpPr>
            <a:spLocks noChangeArrowheads="1"/>
          </p:cNvSpPr>
          <p:nvPr/>
        </p:nvSpPr>
        <p:spPr bwMode="auto">
          <a:xfrm>
            <a:off x="3800475" y="5851525"/>
            <a:ext cx="2801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/>
              <a:t>Temperature from 19.0 </a:t>
            </a:r>
            <a:r>
              <a:rPr lang="en-US" sz="1000" baseline="30000"/>
              <a:t>o</a:t>
            </a:r>
            <a:r>
              <a:rPr lang="en-US" sz="1000"/>
              <a:t>C to 22.5 </a:t>
            </a:r>
            <a:r>
              <a:rPr lang="en-US" sz="1000" baseline="30000"/>
              <a:t>o</a:t>
            </a:r>
            <a:r>
              <a:rPr lang="en-US" sz="1000"/>
              <a:t>C by 0.5 </a:t>
            </a:r>
            <a:r>
              <a:rPr lang="en-US" sz="1000" baseline="30000"/>
              <a:t>o</a:t>
            </a:r>
            <a:r>
              <a:rPr lang="en-US" sz="1000"/>
              <a:t>C</a:t>
            </a:r>
          </a:p>
        </p:txBody>
      </p:sp>
      <p:grpSp>
        <p:nvGrpSpPr>
          <p:cNvPr id="20534" name="Group 66"/>
          <p:cNvGrpSpPr>
            <a:grpSpLocks/>
          </p:cNvGrpSpPr>
          <p:nvPr/>
        </p:nvGrpSpPr>
        <p:grpSpPr bwMode="auto">
          <a:xfrm>
            <a:off x="5954713" y="4884738"/>
            <a:ext cx="1470025" cy="638175"/>
            <a:chOff x="410" y="1653"/>
            <a:chExt cx="926" cy="402"/>
          </a:xfrm>
        </p:grpSpPr>
        <p:grpSp>
          <p:nvGrpSpPr>
            <p:cNvPr id="20537" name="Group 57"/>
            <p:cNvGrpSpPr>
              <a:grpSpLocks/>
            </p:cNvGrpSpPr>
            <p:nvPr/>
          </p:nvGrpSpPr>
          <p:grpSpPr bwMode="auto">
            <a:xfrm>
              <a:off x="686" y="1869"/>
              <a:ext cx="618" cy="169"/>
              <a:chOff x="1228" y="4282"/>
              <a:chExt cx="618" cy="169"/>
            </a:xfrm>
          </p:grpSpPr>
          <p:sp>
            <p:nvSpPr>
              <p:cNvPr id="20543" name="Line 58"/>
              <p:cNvSpPr>
                <a:spLocks noChangeShapeType="1"/>
              </p:cNvSpPr>
              <p:nvPr/>
            </p:nvSpPr>
            <p:spPr bwMode="auto">
              <a:xfrm>
                <a:off x="1228" y="4282"/>
                <a:ext cx="618" cy="0"/>
              </a:xfrm>
              <a:prstGeom prst="line">
                <a:avLst/>
              </a:prstGeom>
              <a:noFill/>
              <a:ln w="12699">
                <a:solidFill>
                  <a:schemeClr val="tx1"/>
                </a:solidFill>
                <a:round/>
                <a:headEnd type="stealth" w="med" len="med"/>
                <a:tailEnd type="stealth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4" name="Rectangle 59"/>
              <p:cNvSpPr>
                <a:spLocks noChangeArrowheads="1"/>
              </p:cNvSpPr>
              <p:nvPr/>
            </p:nvSpPr>
            <p:spPr bwMode="auto">
              <a:xfrm>
                <a:off x="1404" y="4297"/>
                <a:ext cx="33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000"/>
                  <a:t>200 m</a:t>
                </a:r>
              </a:p>
            </p:txBody>
          </p:sp>
        </p:grpSp>
        <p:grpSp>
          <p:nvGrpSpPr>
            <p:cNvPr id="20538" name="Group 60"/>
            <p:cNvGrpSpPr>
              <a:grpSpLocks/>
            </p:cNvGrpSpPr>
            <p:nvPr/>
          </p:nvGrpSpPr>
          <p:grpSpPr bwMode="auto">
            <a:xfrm>
              <a:off x="410" y="1680"/>
              <a:ext cx="311" cy="375"/>
              <a:chOff x="2822" y="4112"/>
              <a:chExt cx="311" cy="375"/>
            </a:xfrm>
          </p:grpSpPr>
          <p:sp>
            <p:nvSpPr>
              <p:cNvPr id="20541" name="AutoShape 61"/>
              <p:cNvSpPr>
                <a:spLocks noChangeArrowheads="1"/>
              </p:cNvSpPr>
              <p:nvPr/>
            </p:nvSpPr>
            <p:spPr bwMode="auto">
              <a:xfrm>
                <a:off x="2872" y="4112"/>
                <a:ext cx="172" cy="208"/>
              </a:xfrm>
              <a:prstGeom prst="upArrow">
                <a:avLst>
                  <a:gd name="adj1" fmla="val 50000"/>
                  <a:gd name="adj2" fmla="val 60460"/>
                </a:avLst>
              </a:prstGeom>
              <a:solidFill>
                <a:schemeClr val="tx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2" name="Rectangle 62"/>
              <p:cNvSpPr>
                <a:spLocks noChangeArrowheads="1"/>
              </p:cNvSpPr>
              <p:nvPr/>
            </p:nvSpPr>
            <p:spPr bwMode="auto">
              <a:xfrm>
                <a:off x="2822" y="4333"/>
                <a:ext cx="31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000"/>
                  <a:t>North</a:t>
                </a:r>
              </a:p>
            </p:txBody>
          </p:sp>
        </p:grpSp>
        <p:sp>
          <p:nvSpPr>
            <p:cNvPr id="20539" name="Text Box 63"/>
            <p:cNvSpPr txBox="1">
              <a:spLocks noChangeArrowheads="1"/>
            </p:cNvSpPr>
            <p:nvPr/>
          </p:nvSpPr>
          <p:spPr bwMode="auto">
            <a:xfrm>
              <a:off x="856" y="1708"/>
              <a:ext cx="30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scale</a:t>
              </a:r>
            </a:p>
          </p:txBody>
        </p:sp>
        <p:sp>
          <p:nvSpPr>
            <p:cNvPr id="20540" name="Rectangle 64"/>
            <p:cNvSpPr>
              <a:spLocks noChangeArrowheads="1"/>
            </p:cNvSpPr>
            <p:nvPr/>
          </p:nvSpPr>
          <p:spPr bwMode="auto">
            <a:xfrm>
              <a:off x="421" y="1653"/>
              <a:ext cx="915" cy="3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35" name="Text Box 67"/>
          <p:cNvSpPr txBox="1">
            <a:spLocks noChangeArrowheads="1"/>
          </p:cNvSpPr>
          <p:nvPr/>
        </p:nvSpPr>
        <p:spPr bwMode="auto">
          <a:xfrm>
            <a:off x="166688" y="6446838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6.19</a:t>
            </a:r>
          </a:p>
        </p:txBody>
      </p:sp>
      <p:sp>
        <p:nvSpPr>
          <p:cNvPr id="20536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3011488" y="1881188"/>
            <a:ext cx="248285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" name="Line 7"/>
          <p:cNvSpPr>
            <a:spLocks noChangeShapeType="1"/>
          </p:cNvSpPr>
          <p:nvPr/>
        </p:nvSpPr>
        <p:spPr bwMode="auto">
          <a:xfrm>
            <a:off x="3011488" y="3467100"/>
            <a:ext cx="2482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" name="Line 8"/>
          <p:cNvSpPr>
            <a:spLocks noChangeShapeType="1"/>
          </p:cNvSpPr>
          <p:nvPr/>
        </p:nvSpPr>
        <p:spPr bwMode="auto">
          <a:xfrm>
            <a:off x="3011488" y="3152775"/>
            <a:ext cx="2482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" name="Line 9"/>
          <p:cNvSpPr>
            <a:spLocks noChangeShapeType="1"/>
          </p:cNvSpPr>
          <p:nvPr/>
        </p:nvSpPr>
        <p:spPr bwMode="auto">
          <a:xfrm>
            <a:off x="3011488" y="2836863"/>
            <a:ext cx="2482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3011488" y="2511425"/>
            <a:ext cx="2482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" name="Line 11"/>
          <p:cNvSpPr>
            <a:spLocks noChangeShapeType="1"/>
          </p:cNvSpPr>
          <p:nvPr/>
        </p:nvSpPr>
        <p:spPr bwMode="auto">
          <a:xfrm>
            <a:off x="3011488" y="2195513"/>
            <a:ext cx="2482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" name="Line 12"/>
          <p:cNvSpPr>
            <a:spLocks noChangeShapeType="1"/>
          </p:cNvSpPr>
          <p:nvPr/>
        </p:nvSpPr>
        <p:spPr bwMode="auto">
          <a:xfrm>
            <a:off x="3011488" y="1881188"/>
            <a:ext cx="2482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" name="Line 13"/>
          <p:cNvSpPr>
            <a:spLocks noChangeShapeType="1"/>
          </p:cNvSpPr>
          <p:nvPr/>
        </p:nvSpPr>
        <p:spPr bwMode="auto">
          <a:xfrm>
            <a:off x="3222625" y="1881188"/>
            <a:ext cx="1588" cy="19018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0" name="Line 14"/>
          <p:cNvSpPr>
            <a:spLocks noChangeShapeType="1"/>
          </p:cNvSpPr>
          <p:nvPr/>
        </p:nvSpPr>
        <p:spPr bwMode="auto">
          <a:xfrm>
            <a:off x="3424238" y="1881188"/>
            <a:ext cx="1587" cy="19018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1" name="Line 15"/>
          <p:cNvSpPr>
            <a:spLocks noChangeShapeType="1"/>
          </p:cNvSpPr>
          <p:nvPr/>
        </p:nvSpPr>
        <p:spPr bwMode="auto">
          <a:xfrm>
            <a:off x="3636963" y="1881188"/>
            <a:ext cx="1587" cy="19018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Line 16"/>
          <p:cNvSpPr>
            <a:spLocks noChangeShapeType="1"/>
          </p:cNvSpPr>
          <p:nvPr/>
        </p:nvSpPr>
        <p:spPr bwMode="auto">
          <a:xfrm>
            <a:off x="3838575" y="1881188"/>
            <a:ext cx="1588" cy="19018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3" name="Line 17"/>
          <p:cNvSpPr>
            <a:spLocks noChangeShapeType="1"/>
          </p:cNvSpPr>
          <p:nvPr/>
        </p:nvSpPr>
        <p:spPr bwMode="auto">
          <a:xfrm>
            <a:off x="4049713" y="1881188"/>
            <a:ext cx="1587" cy="19018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" name="Line 18"/>
          <p:cNvSpPr>
            <a:spLocks noChangeShapeType="1"/>
          </p:cNvSpPr>
          <p:nvPr/>
        </p:nvSpPr>
        <p:spPr bwMode="auto">
          <a:xfrm>
            <a:off x="4251325" y="1881188"/>
            <a:ext cx="1588" cy="19018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5" name="Line 19"/>
          <p:cNvSpPr>
            <a:spLocks noChangeShapeType="1"/>
          </p:cNvSpPr>
          <p:nvPr/>
        </p:nvSpPr>
        <p:spPr bwMode="auto">
          <a:xfrm>
            <a:off x="4465638" y="1881188"/>
            <a:ext cx="1587" cy="19018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6" name="Line 20"/>
          <p:cNvSpPr>
            <a:spLocks noChangeShapeType="1"/>
          </p:cNvSpPr>
          <p:nvPr/>
        </p:nvSpPr>
        <p:spPr bwMode="auto">
          <a:xfrm>
            <a:off x="4667250" y="1881188"/>
            <a:ext cx="1588" cy="19018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7" name="Line 21"/>
          <p:cNvSpPr>
            <a:spLocks noChangeShapeType="1"/>
          </p:cNvSpPr>
          <p:nvPr/>
        </p:nvSpPr>
        <p:spPr bwMode="auto">
          <a:xfrm>
            <a:off x="4878388" y="1881188"/>
            <a:ext cx="1587" cy="19018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8" name="Line 22"/>
          <p:cNvSpPr>
            <a:spLocks noChangeShapeType="1"/>
          </p:cNvSpPr>
          <p:nvPr/>
        </p:nvSpPr>
        <p:spPr bwMode="auto">
          <a:xfrm>
            <a:off x="5080000" y="1881188"/>
            <a:ext cx="1588" cy="19018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9" name="Line 23"/>
          <p:cNvSpPr>
            <a:spLocks noChangeShapeType="1"/>
          </p:cNvSpPr>
          <p:nvPr/>
        </p:nvSpPr>
        <p:spPr bwMode="auto">
          <a:xfrm>
            <a:off x="5292725" y="1881188"/>
            <a:ext cx="1588" cy="19018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0" name="Line 24"/>
          <p:cNvSpPr>
            <a:spLocks noChangeShapeType="1"/>
          </p:cNvSpPr>
          <p:nvPr/>
        </p:nvSpPr>
        <p:spPr bwMode="auto">
          <a:xfrm>
            <a:off x="5494338" y="1881188"/>
            <a:ext cx="1587" cy="19018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1" name="Rectangle 25"/>
          <p:cNvSpPr>
            <a:spLocks noChangeArrowheads="1"/>
          </p:cNvSpPr>
          <p:nvPr/>
        </p:nvSpPr>
        <p:spPr bwMode="auto">
          <a:xfrm>
            <a:off x="3011488" y="1881188"/>
            <a:ext cx="2482850" cy="1901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2" name="Line 26"/>
          <p:cNvSpPr>
            <a:spLocks noChangeShapeType="1"/>
          </p:cNvSpPr>
          <p:nvPr/>
        </p:nvSpPr>
        <p:spPr bwMode="auto">
          <a:xfrm>
            <a:off x="3011488" y="1881188"/>
            <a:ext cx="1587" cy="1901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3" name="Line 27"/>
          <p:cNvSpPr>
            <a:spLocks noChangeShapeType="1"/>
          </p:cNvSpPr>
          <p:nvPr/>
        </p:nvSpPr>
        <p:spPr bwMode="auto">
          <a:xfrm>
            <a:off x="2982913" y="378301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4" name="Line 29"/>
          <p:cNvSpPr>
            <a:spLocks noChangeShapeType="1"/>
          </p:cNvSpPr>
          <p:nvPr/>
        </p:nvSpPr>
        <p:spPr bwMode="auto">
          <a:xfrm>
            <a:off x="2982913" y="346710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5" name="Line 31"/>
          <p:cNvSpPr>
            <a:spLocks noChangeShapeType="1"/>
          </p:cNvSpPr>
          <p:nvPr/>
        </p:nvSpPr>
        <p:spPr bwMode="auto">
          <a:xfrm>
            <a:off x="2982913" y="315277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6" name="Line 33"/>
          <p:cNvSpPr>
            <a:spLocks noChangeShapeType="1"/>
          </p:cNvSpPr>
          <p:nvPr/>
        </p:nvSpPr>
        <p:spPr bwMode="auto">
          <a:xfrm>
            <a:off x="2982913" y="283686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7" name="Line 35"/>
          <p:cNvSpPr>
            <a:spLocks noChangeShapeType="1"/>
          </p:cNvSpPr>
          <p:nvPr/>
        </p:nvSpPr>
        <p:spPr bwMode="auto">
          <a:xfrm>
            <a:off x="2982913" y="251142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8" name="Line 37"/>
          <p:cNvSpPr>
            <a:spLocks noChangeShapeType="1"/>
          </p:cNvSpPr>
          <p:nvPr/>
        </p:nvSpPr>
        <p:spPr bwMode="auto">
          <a:xfrm>
            <a:off x="2982913" y="219551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9" name="Line 39"/>
          <p:cNvSpPr>
            <a:spLocks noChangeShapeType="1"/>
          </p:cNvSpPr>
          <p:nvPr/>
        </p:nvSpPr>
        <p:spPr bwMode="auto">
          <a:xfrm>
            <a:off x="2982913" y="18811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0" name="Line 40"/>
          <p:cNvSpPr>
            <a:spLocks noChangeShapeType="1"/>
          </p:cNvSpPr>
          <p:nvPr/>
        </p:nvSpPr>
        <p:spPr bwMode="auto">
          <a:xfrm>
            <a:off x="2971800" y="3783013"/>
            <a:ext cx="396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1" name="Line 41"/>
          <p:cNvSpPr>
            <a:spLocks noChangeShapeType="1"/>
          </p:cNvSpPr>
          <p:nvPr/>
        </p:nvSpPr>
        <p:spPr bwMode="auto">
          <a:xfrm>
            <a:off x="2971800" y="3467100"/>
            <a:ext cx="396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2" name="Line 42"/>
          <p:cNvSpPr>
            <a:spLocks noChangeShapeType="1"/>
          </p:cNvSpPr>
          <p:nvPr/>
        </p:nvSpPr>
        <p:spPr bwMode="auto">
          <a:xfrm>
            <a:off x="2971800" y="3152775"/>
            <a:ext cx="396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3" name="Line 43"/>
          <p:cNvSpPr>
            <a:spLocks noChangeShapeType="1"/>
          </p:cNvSpPr>
          <p:nvPr/>
        </p:nvSpPr>
        <p:spPr bwMode="auto">
          <a:xfrm>
            <a:off x="2971800" y="2836863"/>
            <a:ext cx="396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4" name="Line 44"/>
          <p:cNvSpPr>
            <a:spLocks noChangeShapeType="1"/>
          </p:cNvSpPr>
          <p:nvPr/>
        </p:nvSpPr>
        <p:spPr bwMode="auto">
          <a:xfrm>
            <a:off x="2971800" y="2511425"/>
            <a:ext cx="3968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5" name="Line 45"/>
          <p:cNvSpPr>
            <a:spLocks noChangeShapeType="1"/>
          </p:cNvSpPr>
          <p:nvPr/>
        </p:nvSpPr>
        <p:spPr bwMode="auto">
          <a:xfrm>
            <a:off x="2971800" y="2195513"/>
            <a:ext cx="396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6" name="Line 46"/>
          <p:cNvSpPr>
            <a:spLocks noChangeShapeType="1"/>
          </p:cNvSpPr>
          <p:nvPr/>
        </p:nvSpPr>
        <p:spPr bwMode="auto">
          <a:xfrm>
            <a:off x="2971800" y="1881188"/>
            <a:ext cx="3968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7" name="Line 47"/>
          <p:cNvSpPr>
            <a:spLocks noChangeShapeType="1"/>
          </p:cNvSpPr>
          <p:nvPr/>
        </p:nvSpPr>
        <p:spPr bwMode="auto">
          <a:xfrm>
            <a:off x="3011488" y="3783013"/>
            <a:ext cx="2482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8" name="Line 48"/>
          <p:cNvSpPr>
            <a:spLocks noChangeShapeType="1"/>
          </p:cNvSpPr>
          <p:nvPr/>
        </p:nvSpPr>
        <p:spPr bwMode="auto">
          <a:xfrm flipV="1">
            <a:off x="3011488" y="3783013"/>
            <a:ext cx="1587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9" name="Line 49"/>
          <p:cNvSpPr>
            <a:spLocks noChangeShapeType="1"/>
          </p:cNvSpPr>
          <p:nvPr/>
        </p:nvSpPr>
        <p:spPr bwMode="auto">
          <a:xfrm flipV="1">
            <a:off x="3222625" y="3783013"/>
            <a:ext cx="1588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0" name="Line 50"/>
          <p:cNvSpPr>
            <a:spLocks noChangeShapeType="1"/>
          </p:cNvSpPr>
          <p:nvPr/>
        </p:nvSpPr>
        <p:spPr bwMode="auto">
          <a:xfrm flipV="1">
            <a:off x="3424238" y="3783013"/>
            <a:ext cx="1587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1" name="Line 51"/>
          <p:cNvSpPr>
            <a:spLocks noChangeShapeType="1"/>
          </p:cNvSpPr>
          <p:nvPr/>
        </p:nvSpPr>
        <p:spPr bwMode="auto">
          <a:xfrm flipV="1">
            <a:off x="3636963" y="3783013"/>
            <a:ext cx="1587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2" name="Line 52"/>
          <p:cNvSpPr>
            <a:spLocks noChangeShapeType="1"/>
          </p:cNvSpPr>
          <p:nvPr/>
        </p:nvSpPr>
        <p:spPr bwMode="auto">
          <a:xfrm flipV="1">
            <a:off x="3838575" y="3783013"/>
            <a:ext cx="1588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3" name="Line 53"/>
          <p:cNvSpPr>
            <a:spLocks noChangeShapeType="1"/>
          </p:cNvSpPr>
          <p:nvPr/>
        </p:nvSpPr>
        <p:spPr bwMode="auto">
          <a:xfrm flipV="1">
            <a:off x="4049713" y="3783013"/>
            <a:ext cx="1587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4" name="Line 54"/>
          <p:cNvSpPr>
            <a:spLocks noChangeShapeType="1"/>
          </p:cNvSpPr>
          <p:nvPr/>
        </p:nvSpPr>
        <p:spPr bwMode="auto">
          <a:xfrm flipV="1">
            <a:off x="4251325" y="3783013"/>
            <a:ext cx="1588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5" name="Line 55"/>
          <p:cNvSpPr>
            <a:spLocks noChangeShapeType="1"/>
          </p:cNvSpPr>
          <p:nvPr/>
        </p:nvSpPr>
        <p:spPr bwMode="auto">
          <a:xfrm flipV="1">
            <a:off x="4465638" y="3783013"/>
            <a:ext cx="1587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6" name="Line 56"/>
          <p:cNvSpPr>
            <a:spLocks noChangeShapeType="1"/>
          </p:cNvSpPr>
          <p:nvPr/>
        </p:nvSpPr>
        <p:spPr bwMode="auto">
          <a:xfrm flipV="1">
            <a:off x="4667250" y="3783013"/>
            <a:ext cx="1588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7" name="Line 57"/>
          <p:cNvSpPr>
            <a:spLocks noChangeShapeType="1"/>
          </p:cNvSpPr>
          <p:nvPr/>
        </p:nvSpPr>
        <p:spPr bwMode="auto">
          <a:xfrm flipV="1">
            <a:off x="4878388" y="3783013"/>
            <a:ext cx="1587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8" name="Line 58"/>
          <p:cNvSpPr>
            <a:spLocks noChangeShapeType="1"/>
          </p:cNvSpPr>
          <p:nvPr/>
        </p:nvSpPr>
        <p:spPr bwMode="auto">
          <a:xfrm flipV="1">
            <a:off x="5080000" y="3783013"/>
            <a:ext cx="1588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9" name="Line 59"/>
          <p:cNvSpPr>
            <a:spLocks noChangeShapeType="1"/>
          </p:cNvSpPr>
          <p:nvPr/>
        </p:nvSpPr>
        <p:spPr bwMode="auto">
          <a:xfrm flipV="1">
            <a:off x="5292725" y="3783013"/>
            <a:ext cx="1588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0" name="Line 60"/>
          <p:cNvSpPr>
            <a:spLocks noChangeShapeType="1"/>
          </p:cNvSpPr>
          <p:nvPr/>
        </p:nvSpPr>
        <p:spPr bwMode="auto">
          <a:xfrm flipV="1">
            <a:off x="5494338" y="3783013"/>
            <a:ext cx="1587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1" name="Line 61"/>
          <p:cNvSpPr>
            <a:spLocks noChangeShapeType="1"/>
          </p:cNvSpPr>
          <p:nvPr/>
        </p:nvSpPr>
        <p:spPr bwMode="auto">
          <a:xfrm flipV="1">
            <a:off x="3116263" y="2359025"/>
            <a:ext cx="203200" cy="477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2" name="Line 62"/>
          <p:cNvSpPr>
            <a:spLocks noChangeShapeType="1"/>
          </p:cNvSpPr>
          <p:nvPr/>
        </p:nvSpPr>
        <p:spPr bwMode="auto">
          <a:xfrm flipV="1">
            <a:off x="3319463" y="2043113"/>
            <a:ext cx="211137" cy="315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3" name="Line 63"/>
          <p:cNvSpPr>
            <a:spLocks noChangeShapeType="1"/>
          </p:cNvSpPr>
          <p:nvPr/>
        </p:nvSpPr>
        <p:spPr bwMode="auto">
          <a:xfrm>
            <a:off x="3530600" y="2043113"/>
            <a:ext cx="201613" cy="315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4" name="Line 64"/>
          <p:cNvSpPr>
            <a:spLocks noChangeShapeType="1"/>
          </p:cNvSpPr>
          <p:nvPr/>
        </p:nvSpPr>
        <p:spPr bwMode="auto">
          <a:xfrm>
            <a:off x="3732213" y="2359025"/>
            <a:ext cx="211137" cy="3159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5" name="Line 65"/>
          <p:cNvSpPr>
            <a:spLocks noChangeShapeType="1"/>
          </p:cNvSpPr>
          <p:nvPr/>
        </p:nvSpPr>
        <p:spPr bwMode="auto">
          <a:xfrm>
            <a:off x="3943350" y="2674938"/>
            <a:ext cx="203200" cy="314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6" name="Line 66"/>
          <p:cNvSpPr>
            <a:spLocks noChangeShapeType="1"/>
          </p:cNvSpPr>
          <p:nvPr/>
        </p:nvSpPr>
        <p:spPr bwMode="auto">
          <a:xfrm>
            <a:off x="4146550" y="2989263"/>
            <a:ext cx="212725" cy="315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7" name="Line 67"/>
          <p:cNvSpPr>
            <a:spLocks noChangeShapeType="1"/>
          </p:cNvSpPr>
          <p:nvPr/>
        </p:nvSpPr>
        <p:spPr bwMode="auto">
          <a:xfrm>
            <a:off x="4359275" y="3305175"/>
            <a:ext cx="201613" cy="161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8" name="Line 68"/>
          <p:cNvSpPr>
            <a:spLocks noChangeShapeType="1"/>
          </p:cNvSpPr>
          <p:nvPr/>
        </p:nvSpPr>
        <p:spPr bwMode="auto">
          <a:xfrm flipV="1">
            <a:off x="4560888" y="3152775"/>
            <a:ext cx="212725" cy="314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79" name="Line 69"/>
          <p:cNvSpPr>
            <a:spLocks noChangeShapeType="1"/>
          </p:cNvSpPr>
          <p:nvPr/>
        </p:nvSpPr>
        <p:spPr bwMode="auto">
          <a:xfrm flipV="1">
            <a:off x="4773613" y="2989263"/>
            <a:ext cx="201612" cy="163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0" name="Line 70"/>
          <p:cNvSpPr>
            <a:spLocks noChangeShapeType="1"/>
          </p:cNvSpPr>
          <p:nvPr/>
        </p:nvSpPr>
        <p:spPr bwMode="auto">
          <a:xfrm flipV="1">
            <a:off x="4975225" y="2836863"/>
            <a:ext cx="211138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1" name="Line 71"/>
          <p:cNvSpPr>
            <a:spLocks noChangeShapeType="1"/>
          </p:cNvSpPr>
          <p:nvPr/>
        </p:nvSpPr>
        <p:spPr bwMode="auto">
          <a:xfrm>
            <a:off x="5186363" y="2836863"/>
            <a:ext cx="2016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2" name="Rectangle 72"/>
          <p:cNvSpPr>
            <a:spLocks noChangeArrowheads="1"/>
          </p:cNvSpPr>
          <p:nvPr/>
        </p:nvSpPr>
        <p:spPr bwMode="auto">
          <a:xfrm>
            <a:off x="3087688" y="2805113"/>
            <a:ext cx="47625" cy="539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3" name="Rectangle 73"/>
          <p:cNvSpPr>
            <a:spLocks noChangeArrowheads="1"/>
          </p:cNvSpPr>
          <p:nvPr/>
        </p:nvSpPr>
        <p:spPr bwMode="auto">
          <a:xfrm>
            <a:off x="3289300" y="2325688"/>
            <a:ext cx="49213" cy="55562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4" name="Rectangle 74"/>
          <p:cNvSpPr>
            <a:spLocks noChangeArrowheads="1"/>
          </p:cNvSpPr>
          <p:nvPr/>
        </p:nvSpPr>
        <p:spPr bwMode="auto">
          <a:xfrm>
            <a:off x="3502025" y="2011363"/>
            <a:ext cx="47625" cy="539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5" name="Rectangle 75"/>
          <p:cNvSpPr>
            <a:spLocks noChangeArrowheads="1"/>
          </p:cNvSpPr>
          <p:nvPr/>
        </p:nvSpPr>
        <p:spPr bwMode="auto">
          <a:xfrm>
            <a:off x="3703638" y="2325688"/>
            <a:ext cx="47625" cy="55562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6" name="Rectangle 76"/>
          <p:cNvSpPr>
            <a:spLocks noChangeArrowheads="1"/>
          </p:cNvSpPr>
          <p:nvPr/>
        </p:nvSpPr>
        <p:spPr bwMode="auto">
          <a:xfrm>
            <a:off x="3914775" y="2641600"/>
            <a:ext cx="49213" cy="539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7" name="Rectangle 77"/>
          <p:cNvSpPr>
            <a:spLocks noChangeArrowheads="1"/>
          </p:cNvSpPr>
          <p:nvPr/>
        </p:nvSpPr>
        <p:spPr bwMode="auto">
          <a:xfrm>
            <a:off x="4116388" y="2957513"/>
            <a:ext cx="49212" cy="539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8" name="Rectangle 78"/>
          <p:cNvSpPr>
            <a:spLocks noChangeArrowheads="1"/>
          </p:cNvSpPr>
          <p:nvPr/>
        </p:nvSpPr>
        <p:spPr bwMode="auto">
          <a:xfrm>
            <a:off x="4329113" y="3271838"/>
            <a:ext cx="49212" cy="539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9" name="Rectangle 79"/>
          <p:cNvSpPr>
            <a:spLocks noChangeArrowheads="1"/>
          </p:cNvSpPr>
          <p:nvPr/>
        </p:nvSpPr>
        <p:spPr bwMode="auto">
          <a:xfrm>
            <a:off x="4532313" y="3435350"/>
            <a:ext cx="47625" cy="539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0" name="Rectangle 80"/>
          <p:cNvSpPr>
            <a:spLocks noChangeArrowheads="1"/>
          </p:cNvSpPr>
          <p:nvPr/>
        </p:nvSpPr>
        <p:spPr bwMode="auto">
          <a:xfrm>
            <a:off x="4743450" y="3119438"/>
            <a:ext cx="49213" cy="539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1" name="Rectangle 81"/>
          <p:cNvSpPr>
            <a:spLocks noChangeArrowheads="1"/>
          </p:cNvSpPr>
          <p:nvPr/>
        </p:nvSpPr>
        <p:spPr bwMode="auto">
          <a:xfrm>
            <a:off x="4946650" y="2957513"/>
            <a:ext cx="47625" cy="539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2" name="Rectangle 82"/>
          <p:cNvSpPr>
            <a:spLocks noChangeArrowheads="1"/>
          </p:cNvSpPr>
          <p:nvPr/>
        </p:nvSpPr>
        <p:spPr bwMode="auto">
          <a:xfrm>
            <a:off x="5157788" y="2805113"/>
            <a:ext cx="47625" cy="539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3" name="Rectangle 83"/>
          <p:cNvSpPr>
            <a:spLocks noChangeArrowheads="1"/>
          </p:cNvSpPr>
          <p:nvPr/>
        </p:nvSpPr>
        <p:spPr bwMode="auto">
          <a:xfrm>
            <a:off x="5359400" y="2805113"/>
            <a:ext cx="47625" cy="539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4" name="Line 84"/>
          <p:cNvSpPr>
            <a:spLocks noChangeShapeType="1"/>
          </p:cNvSpPr>
          <p:nvPr/>
        </p:nvSpPr>
        <p:spPr bwMode="auto">
          <a:xfrm>
            <a:off x="5494338" y="1881188"/>
            <a:ext cx="1587" cy="1901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5" name="Line 85"/>
          <p:cNvSpPr>
            <a:spLocks noChangeShapeType="1"/>
          </p:cNvSpPr>
          <p:nvPr/>
        </p:nvSpPr>
        <p:spPr bwMode="auto">
          <a:xfrm>
            <a:off x="5494338" y="378301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6" name="Line 87"/>
          <p:cNvSpPr>
            <a:spLocks noChangeShapeType="1"/>
          </p:cNvSpPr>
          <p:nvPr/>
        </p:nvSpPr>
        <p:spPr bwMode="auto">
          <a:xfrm>
            <a:off x="5494338" y="346710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7" name="Line 89"/>
          <p:cNvSpPr>
            <a:spLocks noChangeShapeType="1"/>
          </p:cNvSpPr>
          <p:nvPr/>
        </p:nvSpPr>
        <p:spPr bwMode="auto">
          <a:xfrm>
            <a:off x="5494338" y="315277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8" name="Line 91"/>
          <p:cNvSpPr>
            <a:spLocks noChangeShapeType="1"/>
          </p:cNvSpPr>
          <p:nvPr/>
        </p:nvSpPr>
        <p:spPr bwMode="auto">
          <a:xfrm>
            <a:off x="5494338" y="283686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9" name="Line 93"/>
          <p:cNvSpPr>
            <a:spLocks noChangeShapeType="1"/>
          </p:cNvSpPr>
          <p:nvPr/>
        </p:nvSpPr>
        <p:spPr bwMode="auto">
          <a:xfrm>
            <a:off x="5494338" y="251142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0" name="Line 95"/>
          <p:cNvSpPr>
            <a:spLocks noChangeShapeType="1"/>
          </p:cNvSpPr>
          <p:nvPr/>
        </p:nvSpPr>
        <p:spPr bwMode="auto">
          <a:xfrm>
            <a:off x="5494338" y="219551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1" name="Line 97"/>
          <p:cNvSpPr>
            <a:spLocks noChangeShapeType="1"/>
          </p:cNvSpPr>
          <p:nvPr/>
        </p:nvSpPr>
        <p:spPr bwMode="auto">
          <a:xfrm>
            <a:off x="5494338" y="188118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2" name="Line 98"/>
          <p:cNvSpPr>
            <a:spLocks noChangeShapeType="1"/>
          </p:cNvSpPr>
          <p:nvPr/>
        </p:nvSpPr>
        <p:spPr bwMode="auto">
          <a:xfrm>
            <a:off x="5494338" y="37830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3" name="Line 99"/>
          <p:cNvSpPr>
            <a:spLocks noChangeShapeType="1"/>
          </p:cNvSpPr>
          <p:nvPr/>
        </p:nvSpPr>
        <p:spPr bwMode="auto">
          <a:xfrm>
            <a:off x="5494338" y="34671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4" name="Line 100"/>
          <p:cNvSpPr>
            <a:spLocks noChangeShapeType="1"/>
          </p:cNvSpPr>
          <p:nvPr/>
        </p:nvSpPr>
        <p:spPr bwMode="auto">
          <a:xfrm>
            <a:off x="5494338" y="31527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5" name="Line 101"/>
          <p:cNvSpPr>
            <a:spLocks noChangeShapeType="1"/>
          </p:cNvSpPr>
          <p:nvPr/>
        </p:nvSpPr>
        <p:spPr bwMode="auto">
          <a:xfrm>
            <a:off x="5494338" y="283686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6" name="Line 102"/>
          <p:cNvSpPr>
            <a:spLocks noChangeShapeType="1"/>
          </p:cNvSpPr>
          <p:nvPr/>
        </p:nvSpPr>
        <p:spPr bwMode="auto">
          <a:xfrm>
            <a:off x="5494338" y="251142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7" name="Line 103"/>
          <p:cNvSpPr>
            <a:spLocks noChangeShapeType="1"/>
          </p:cNvSpPr>
          <p:nvPr/>
        </p:nvSpPr>
        <p:spPr bwMode="auto">
          <a:xfrm>
            <a:off x="5494338" y="21955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8" name="Line 104"/>
          <p:cNvSpPr>
            <a:spLocks noChangeShapeType="1"/>
          </p:cNvSpPr>
          <p:nvPr/>
        </p:nvSpPr>
        <p:spPr bwMode="auto">
          <a:xfrm>
            <a:off x="5494338" y="188118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9" name="Line 105"/>
          <p:cNvSpPr>
            <a:spLocks noChangeShapeType="1"/>
          </p:cNvSpPr>
          <p:nvPr/>
        </p:nvSpPr>
        <p:spPr bwMode="auto">
          <a:xfrm flipV="1">
            <a:off x="3116263" y="3532188"/>
            <a:ext cx="203200" cy="196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10" name="Line 106"/>
          <p:cNvSpPr>
            <a:spLocks noChangeShapeType="1"/>
          </p:cNvSpPr>
          <p:nvPr/>
        </p:nvSpPr>
        <p:spPr bwMode="auto">
          <a:xfrm flipV="1">
            <a:off x="3319463" y="3130550"/>
            <a:ext cx="211137" cy="401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11" name="Line 107"/>
          <p:cNvSpPr>
            <a:spLocks noChangeShapeType="1"/>
          </p:cNvSpPr>
          <p:nvPr/>
        </p:nvSpPr>
        <p:spPr bwMode="auto">
          <a:xfrm flipV="1">
            <a:off x="3530600" y="2771775"/>
            <a:ext cx="201613" cy="35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12" name="Line 108"/>
          <p:cNvSpPr>
            <a:spLocks noChangeShapeType="1"/>
          </p:cNvSpPr>
          <p:nvPr/>
        </p:nvSpPr>
        <p:spPr bwMode="auto">
          <a:xfrm flipV="1">
            <a:off x="3732213" y="2608263"/>
            <a:ext cx="211137" cy="163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13" name="Line 109"/>
          <p:cNvSpPr>
            <a:spLocks noChangeShapeType="1"/>
          </p:cNvSpPr>
          <p:nvPr/>
        </p:nvSpPr>
        <p:spPr bwMode="auto">
          <a:xfrm flipV="1">
            <a:off x="3943350" y="2271713"/>
            <a:ext cx="203200" cy="336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14" name="Line 110"/>
          <p:cNvSpPr>
            <a:spLocks noChangeShapeType="1"/>
          </p:cNvSpPr>
          <p:nvPr/>
        </p:nvSpPr>
        <p:spPr bwMode="auto">
          <a:xfrm>
            <a:off x="4146550" y="2271713"/>
            <a:ext cx="212725" cy="598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15" name="Line 111"/>
          <p:cNvSpPr>
            <a:spLocks noChangeShapeType="1"/>
          </p:cNvSpPr>
          <p:nvPr/>
        </p:nvSpPr>
        <p:spPr bwMode="auto">
          <a:xfrm>
            <a:off x="4359275" y="2870200"/>
            <a:ext cx="201613" cy="173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16" name="Line 112"/>
          <p:cNvSpPr>
            <a:spLocks noChangeShapeType="1"/>
          </p:cNvSpPr>
          <p:nvPr/>
        </p:nvSpPr>
        <p:spPr bwMode="auto">
          <a:xfrm flipV="1">
            <a:off x="4560888" y="2022475"/>
            <a:ext cx="212725" cy="1020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17" name="Line 113"/>
          <p:cNvSpPr>
            <a:spLocks noChangeShapeType="1"/>
          </p:cNvSpPr>
          <p:nvPr/>
        </p:nvSpPr>
        <p:spPr bwMode="auto">
          <a:xfrm>
            <a:off x="4773613" y="2022475"/>
            <a:ext cx="201612" cy="412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18" name="Line 114"/>
          <p:cNvSpPr>
            <a:spLocks noChangeShapeType="1"/>
          </p:cNvSpPr>
          <p:nvPr/>
        </p:nvSpPr>
        <p:spPr bwMode="auto">
          <a:xfrm>
            <a:off x="4975225" y="2435225"/>
            <a:ext cx="211138" cy="912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19" name="Line 115"/>
          <p:cNvSpPr>
            <a:spLocks noChangeShapeType="1"/>
          </p:cNvSpPr>
          <p:nvPr/>
        </p:nvSpPr>
        <p:spPr bwMode="auto">
          <a:xfrm>
            <a:off x="5186363" y="3348038"/>
            <a:ext cx="201612" cy="347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0" name="Freeform 116"/>
          <p:cNvSpPr>
            <a:spLocks/>
          </p:cNvSpPr>
          <p:nvPr/>
        </p:nvSpPr>
        <p:spPr bwMode="auto">
          <a:xfrm>
            <a:off x="3087688" y="3695700"/>
            <a:ext cx="58737" cy="65088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1" name="Freeform 117"/>
          <p:cNvSpPr>
            <a:spLocks/>
          </p:cNvSpPr>
          <p:nvPr/>
        </p:nvSpPr>
        <p:spPr bwMode="auto">
          <a:xfrm>
            <a:off x="3289300" y="3500438"/>
            <a:ext cx="58738" cy="65087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" name="Freeform 118"/>
          <p:cNvSpPr>
            <a:spLocks/>
          </p:cNvSpPr>
          <p:nvPr/>
        </p:nvSpPr>
        <p:spPr bwMode="auto">
          <a:xfrm>
            <a:off x="3502025" y="3098800"/>
            <a:ext cx="57150" cy="65088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" name="Freeform 119"/>
          <p:cNvSpPr>
            <a:spLocks/>
          </p:cNvSpPr>
          <p:nvPr/>
        </p:nvSpPr>
        <p:spPr bwMode="auto">
          <a:xfrm>
            <a:off x="3703638" y="2740025"/>
            <a:ext cx="57150" cy="65088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" name="Freeform 120"/>
          <p:cNvSpPr>
            <a:spLocks/>
          </p:cNvSpPr>
          <p:nvPr/>
        </p:nvSpPr>
        <p:spPr bwMode="auto">
          <a:xfrm>
            <a:off x="3914775" y="2576513"/>
            <a:ext cx="58738" cy="65087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" name="Freeform 121"/>
          <p:cNvSpPr>
            <a:spLocks/>
          </p:cNvSpPr>
          <p:nvPr/>
        </p:nvSpPr>
        <p:spPr bwMode="auto">
          <a:xfrm>
            <a:off x="4116388" y="2239963"/>
            <a:ext cx="58737" cy="65087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6" name="Freeform 122"/>
          <p:cNvSpPr>
            <a:spLocks/>
          </p:cNvSpPr>
          <p:nvPr/>
        </p:nvSpPr>
        <p:spPr bwMode="auto">
          <a:xfrm>
            <a:off x="4329113" y="2836863"/>
            <a:ext cx="58737" cy="65087"/>
          </a:xfrm>
          <a:custGeom>
            <a:avLst/>
            <a:gdLst>
              <a:gd name="T0" fmla="*/ 19 w 37"/>
              <a:gd name="T1" fmla="*/ 0 h 36"/>
              <a:gd name="T2" fmla="*/ 37 w 37"/>
              <a:gd name="T3" fmla="*/ 18 h 36"/>
              <a:gd name="T4" fmla="*/ 19 w 37"/>
              <a:gd name="T5" fmla="*/ 36 h 36"/>
              <a:gd name="T6" fmla="*/ 0 w 37"/>
              <a:gd name="T7" fmla="*/ 18 h 36"/>
              <a:gd name="T8" fmla="*/ 19 w 37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36"/>
              <a:gd name="T17" fmla="*/ 37 w 37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36">
                <a:moveTo>
                  <a:pt x="19" y="0"/>
                </a:moveTo>
                <a:lnTo>
                  <a:pt x="37" y="18"/>
                </a:lnTo>
                <a:lnTo>
                  <a:pt x="19" y="36"/>
                </a:lnTo>
                <a:lnTo>
                  <a:pt x="0" y="18"/>
                </a:lnTo>
                <a:lnTo>
                  <a:pt x="19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7" name="Freeform 123"/>
          <p:cNvSpPr>
            <a:spLocks/>
          </p:cNvSpPr>
          <p:nvPr/>
        </p:nvSpPr>
        <p:spPr bwMode="auto">
          <a:xfrm>
            <a:off x="4532313" y="3011488"/>
            <a:ext cx="57150" cy="65087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8" name="Freeform 124"/>
          <p:cNvSpPr>
            <a:spLocks/>
          </p:cNvSpPr>
          <p:nvPr/>
        </p:nvSpPr>
        <p:spPr bwMode="auto">
          <a:xfrm>
            <a:off x="4743450" y="1989138"/>
            <a:ext cx="58738" cy="65087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9" name="Freeform 125"/>
          <p:cNvSpPr>
            <a:spLocks/>
          </p:cNvSpPr>
          <p:nvPr/>
        </p:nvSpPr>
        <p:spPr bwMode="auto">
          <a:xfrm>
            <a:off x="4946650" y="2401888"/>
            <a:ext cx="57150" cy="65087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0" name="Freeform 126"/>
          <p:cNvSpPr>
            <a:spLocks/>
          </p:cNvSpPr>
          <p:nvPr/>
        </p:nvSpPr>
        <p:spPr bwMode="auto">
          <a:xfrm>
            <a:off x="5157788" y="3314700"/>
            <a:ext cx="57150" cy="66675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1" name="Freeform 127"/>
          <p:cNvSpPr>
            <a:spLocks/>
          </p:cNvSpPr>
          <p:nvPr/>
        </p:nvSpPr>
        <p:spPr bwMode="auto">
          <a:xfrm>
            <a:off x="5359400" y="3663950"/>
            <a:ext cx="57150" cy="65088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32" name="Rectangle 129"/>
          <p:cNvSpPr>
            <a:spLocks noChangeArrowheads="1"/>
          </p:cNvSpPr>
          <p:nvPr/>
        </p:nvSpPr>
        <p:spPr bwMode="auto">
          <a:xfrm>
            <a:off x="2779713" y="3695700"/>
            <a:ext cx="14128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23</a:t>
            </a:r>
            <a:endParaRPr lang="en-US"/>
          </a:p>
        </p:txBody>
      </p:sp>
      <p:sp>
        <p:nvSpPr>
          <p:cNvPr id="5233" name="Rectangle 130"/>
          <p:cNvSpPr>
            <a:spLocks noChangeArrowheads="1"/>
          </p:cNvSpPr>
          <p:nvPr/>
        </p:nvSpPr>
        <p:spPr bwMode="auto">
          <a:xfrm>
            <a:off x="2779713" y="3381375"/>
            <a:ext cx="1412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24</a:t>
            </a:r>
            <a:endParaRPr lang="en-US"/>
          </a:p>
        </p:txBody>
      </p:sp>
      <p:sp>
        <p:nvSpPr>
          <p:cNvPr id="5234" name="Rectangle 131"/>
          <p:cNvSpPr>
            <a:spLocks noChangeArrowheads="1"/>
          </p:cNvSpPr>
          <p:nvPr/>
        </p:nvSpPr>
        <p:spPr bwMode="auto">
          <a:xfrm>
            <a:off x="2779713" y="3065463"/>
            <a:ext cx="1412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25</a:t>
            </a:r>
            <a:endParaRPr lang="en-US"/>
          </a:p>
        </p:txBody>
      </p:sp>
      <p:sp>
        <p:nvSpPr>
          <p:cNvPr id="5235" name="Rectangle 132"/>
          <p:cNvSpPr>
            <a:spLocks noChangeArrowheads="1"/>
          </p:cNvSpPr>
          <p:nvPr/>
        </p:nvSpPr>
        <p:spPr bwMode="auto">
          <a:xfrm>
            <a:off x="2779713" y="2749550"/>
            <a:ext cx="14128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26</a:t>
            </a:r>
            <a:endParaRPr lang="en-US"/>
          </a:p>
        </p:txBody>
      </p:sp>
      <p:sp>
        <p:nvSpPr>
          <p:cNvPr id="5236" name="Rectangle 133"/>
          <p:cNvSpPr>
            <a:spLocks noChangeArrowheads="1"/>
          </p:cNvSpPr>
          <p:nvPr/>
        </p:nvSpPr>
        <p:spPr bwMode="auto">
          <a:xfrm>
            <a:off x="2779713" y="2424113"/>
            <a:ext cx="1412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27</a:t>
            </a:r>
            <a:endParaRPr lang="en-US"/>
          </a:p>
        </p:txBody>
      </p:sp>
      <p:sp>
        <p:nvSpPr>
          <p:cNvPr id="5237" name="Rectangle 134"/>
          <p:cNvSpPr>
            <a:spLocks noChangeArrowheads="1"/>
          </p:cNvSpPr>
          <p:nvPr/>
        </p:nvSpPr>
        <p:spPr bwMode="auto">
          <a:xfrm>
            <a:off x="2779713" y="2109788"/>
            <a:ext cx="1412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28</a:t>
            </a:r>
            <a:endParaRPr lang="en-US"/>
          </a:p>
        </p:txBody>
      </p:sp>
      <p:sp>
        <p:nvSpPr>
          <p:cNvPr id="5238" name="Rectangle 135"/>
          <p:cNvSpPr>
            <a:spLocks noChangeArrowheads="1"/>
          </p:cNvSpPr>
          <p:nvPr/>
        </p:nvSpPr>
        <p:spPr bwMode="auto">
          <a:xfrm>
            <a:off x="2779713" y="1793875"/>
            <a:ext cx="14128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29</a:t>
            </a:r>
            <a:endParaRPr lang="en-US"/>
          </a:p>
        </p:txBody>
      </p:sp>
      <p:sp>
        <p:nvSpPr>
          <p:cNvPr id="5239" name="Rectangle 136"/>
          <p:cNvSpPr>
            <a:spLocks noChangeArrowheads="1"/>
          </p:cNvSpPr>
          <p:nvPr/>
        </p:nvSpPr>
        <p:spPr bwMode="auto">
          <a:xfrm rot="-5400000">
            <a:off x="3014663" y="3924300"/>
            <a:ext cx="204788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Jan</a:t>
            </a:r>
            <a:endParaRPr lang="en-US"/>
          </a:p>
        </p:txBody>
      </p:sp>
      <p:sp>
        <p:nvSpPr>
          <p:cNvPr id="5240" name="Rectangle 137"/>
          <p:cNvSpPr>
            <a:spLocks noChangeArrowheads="1"/>
          </p:cNvSpPr>
          <p:nvPr/>
        </p:nvSpPr>
        <p:spPr bwMode="auto">
          <a:xfrm rot="-5400000">
            <a:off x="3209131" y="3937794"/>
            <a:ext cx="2190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Feb</a:t>
            </a:r>
            <a:endParaRPr lang="en-US"/>
          </a:p>
        </p:txBody>
      </p:sp>
      <p:sp>
        <p:nvSpPr>
          <p:cNvPr id="5241" name="Rectangle 138"/>
          <p:cNvSpPr>
            <a:spLocks noChangeArrowheads="1"/>
          </p:cNvSpPr>
          <p:nvPr/>
        </p:nvSpPr>
        <p:spPr bwMode="auto">
          <a:xfrm rot="-5400000">
            <a:off x="3419476" y="3937000"/>
            <a:ext cx="220662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Mar</a:t>
            </a:r>
            <a:endParaRPr lang="en-US"/>
          </a:p>
        </p:txBody>
      </p:sp>
      <p:sp>
        <p:nvSpPr>
          <p:cNvPr id="5242" name="Rectangle 139"/>
          <p:cNvSpPr>
            <a:spLocks noChangeArrowheads="1"/>
          </p:cNvSpPr>
          <p:nvPr/>
        </p:nvSpPr>
        <p:spPr bwMode="auto">
          <a:xfrm rot="-5400000">
            <a:off x="3634582" y="3926681"/>
            <a:ext cx="1968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Apr</a:t>
            </a:r>
            <a:endParaRPr lang="en-US"/>
          </a:p>
        </p:txBody>
      </p:sp>
      <p:sp>
        <p:nvSpPr>
          <p:cNvPr id="5243" name="Rectangle 140"/>
          <p:cNvSpPr>
            <a:spLocks noChangeArrowheads="1"/>
          </p:cNvSpPr>
          <p:nvPr/>
        </p:nvSpPr>
        <p:spPr bwMode="auto">
          <a:xfrm rot="-5400000">
            <a:off x="3823494" y="3960019"/>
            <a:ext cx="2413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May</a:t>
            </a:r>
            <a:endParaRPr lang="en-US"/>
          </a:p>
        </p:txBody>
      </p:sp>
      <p:sp>
        <p:nvSpPr>
          <p:cNvPr id="5244" name="Rectangle 141"/>
          <p:cNvSpPr>
            <a:spLocks noChangeArrowheads="1"/>
          </p:cNvSpPr>
          <p:nvPr/>
        </p:nvSpPr>
        <p:spPr bwMode="auto">
          <a:xfrm rot="-5400000">
            <a:off x="4043363" y="3924300"/>
            <a:ext cx="204788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Jun</a:t>
            </a:r>
            <a:endParaRPr lang="en-US"/>
          </a:p>
        </p:txBody>
      </p:sp>
      <p:sp>
        <p:nvSpPr>
          <p:cNvPr id="5245" name="Rectangle 142"/>
          <p:cNvSpPr>
            <a:spLocks noChangeArrowheads="1"/>
          </p:cNvSpPr>
          <p:nvPr/>
        </p:nvSpPr>
        <p:spPr bwMode="auto">
          <a:xfrm rot="-5400000">
            <a:off x="4275931" y="3901282"/>
            <a:ext cx="16192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Jul</a:t>
            </a:r>
            <a:endParaRPr lang="en-US"/>
          </a:p>
        </p:txBody>
      </p:sp>
      <p:sp>
        <p:nvSpPr>
          <p:cNvPr id="5246" name="Rectangle 143"/>
          <p:cNvSpPr>
            <a:spLocks noChangeArrowheads="1"/>
          </p:cNvSpPr>
          <p:nvPr/>
        </p:nvSpPr>
        <p:spPr bwMode="auto">
          <a:xfrm rot="-5400000">
            <a:off x="4448969" y="3945732"/>
            <a:ext cx="2254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Aug</a:t>
            </a:r>
            <a:endParaRPr lang="en-US"/>
          </a:p>
        </p:txBody>
      </p:sp>
      <p:sp>
        <p:nvSpPr>
          <p:cNvPr id="5247" name="Rectangle 144"/>
          <p:cNvSpPr>
            <a:spLocks noChangeArrowheads="1"/>
          </p:cNvSpPr>
          <p:nvPr/>
        </p:nvSpPr>
        <p:spPr bwMode="auto">
          <a:xfrm rot="-5400000">
            <a:off x="4660106" y="3945732"/>
            <a:ext cx="22542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Sep</a:t>
            </a:r>
            <a:endParaRPr lang="en-US"/>
          </a:p>
        </p:txBody>
      </p:sp>
      <p:sp>
        <p:nvSpPr>
          <p:cNvPr id="5248" name="Rectangle 145"/>
          <p:cNvSpPr>
            <a:spLocks noChangeArrowheads="1"/>
          </p:cNvSpPr>
          <p:nvPr/>
        </p:nvSpPr>
        <p:spPr bwMode="auto">
          <a:xfrm rot="-5400000">
            <a:off x="4875213" y="3938588"/>
            <a:ext cx="19843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Oct</a:t>
            </a:r>
            <a:endParaRPr lang="en-US"/>
          </a:p>
        </p:txBody>
      </p:sp>
      <p:sp>
        <p:nvSpPr>
          <p:cNvPr id="5249" name="Rectangle 146"/>
          <p:cNvSpPr>
            <a:spLocks noChangeArrowheads="1"/>
          </p:cNvSpPr>
          <p:nvPr/>
        </p:nvSpPr>
        <p:spPr bwMode="auto">
          <a:xfrm rot="-5400000">
            <a:off x="5073651" y="3924300"/>
            <a:ext cx="227012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Nov</a:t>
            </a:r>
            <a:endParaRPr lang="en-US"/>
          </a:p>
        </p:txBody>
      </p:sp>
      <p:sp>
        <p:nvSpPr>
          <p:cNvPr id="5250" name="Rectangle 147"/>
          <p:cNvSpPr>
            <a:spLocks noChangeArrowheads="1"/>
          </p:cNvSpPr>
          <p:nvPr/>
        </p:nvSpPr>
        <p:spPr bwMode="auto">
          <a:xfrm rot="-5400000">
            <a:off x="5273675" y="3944938"/>
            <a:ext cx="22701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Dec</a:t>
            </a:r>
            <a:endParaRPr lang="en-US"/>
          </a:p>
        </p:txBody>
      </p:sp>
      <p:sp>
        <p:nvSpPr>
          <p:cNvPr id="5251" name="Rectangle 148"/>
          <p:cNvSpPr>
            <a:spLocks noChangeArrowheads="1"/>
          </p:cNvSpPr>
          <p:nvPr/>
        </p:nvSpPr>
        <p:spPr bwMode="auto">
          <a:xfrm rot="-5400000">
            <a:off x="1748632" y="2774156"/>
            <a:ext cx="18161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Mean Monthly Temperature (</a:t>
            </a:r>
            <a:r>
              <a:rPr lang="en-US" sz="1000">
                <a:solidFill>
                  <a:srgbClr val="000000"/>
                </a:solidFill>
                <a:sym typeface="Symbol" pitchFamily="18" charset="2"/>
              </a:rPr>
              <a:t>C)</a:t>
            </a:r>
            <a:endParaRPr lang="en-US">
              <a:sym typeface="Symbol" pitchFamily="18" charset="2"/>
            </a:endParaRPr>
          </a:p>
        </p:txBody>
      </p:sp>
      <p:sp>
        <p:nvSpPr>
          <p:cNvPr id="5252" name="Rectangle 151"/>
          <p:cNvSpPr>
            <a:spLocks noChangeArrowheads="1"/>
          </p:cNvSpPr>
          <p:nvPr/>
        </p:nvSpPr>
        <p:spPr bwMode="auto">
          <a:xfrm>
            <a:off x="5591175" y="3695700"/>
            <a:ext cx="6985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5253" name="Rectangle 152"/>
          <p:cNvSpPr>
            <a:spLocks noChangeArrowheads="1"/>
          </p:cNvSpPr>
          <p:nvPr/>
        </p:nvSpPr>
        <p:spPr bwMode="auto">
          <a:xfrm>
            <a:off x="5591175" y="338137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50</a:t>
            </a:r>
            <a:endParaRPr lang="en-US"/>
          </a:p>
        </p:txBody>
      </p:sp>
      <p:sp>
        <p:nvSpPr>
          <p:cNvPr id="5254" name="Rectangle 153"/>
          <p:cNvSpPr>
            <a:spLocks noChangeArrowheads="1"/>
          </p:cNvSpPr>
          <p:nvPr/>
        </p:nvSpPr>
        <p:spPr bwMode="auto">
          <a:xfrm>
            <a:off x="5591175" y="3065463"/>
            <a:ext cx="211138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100</a:t>
            </a:r>
            <a:endParaRPr lang="en-US"/>
          </a:p>
        </p:txBody>
      </p:sp>
      <p:sp>
        <p:nvSpPr>
          <p:cNvPr id="5255" name="Rectangle 154"/>
          <p:cNvSpPr>
            <a:spLocks noChangeArrowheads="1"/>
          </p:cNvSpPr>
          <p:nvPr/>
        </p:nvSpPr>
        <p:spPr bwMode="auto">
          <a:xfrm>
            <a:off x="5591175" y="2749550"/>
            <a:ext cx="211138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150</a:t>
            </a:r>
            <a:endParaRPr lang="en-US"/>
          </a:p>
        </p:txBody>
      </p:sp>
      <p:sp>
        <p:nvSpPr>
          <p:cNvPr id="5256" name="Rectangle 155"/>
          <p:cNvSpPr>
            <a:spLocks noChangeArrowheads="1"/>
          </p:cNvSpPr>
          <p:nvPr/>
        </p:nvSpPr>
        <p:spPr bwMode="auto">
          <a:xfrm>
            <a:off x="5591175" y="2424113"/>
            <a:ext cx="211138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200</a:t>
            </a:r>
            <a:endParaRPr lang="en-US"/>
          </a:p>
        </p:txBody>
      </p:sp>
      <p:sp>
        <p:nvSpPr>
          <p:cNvPr id="5257" name="Rectangle 156"/>
          <p:cNvSpPr>
            <a:spLocks noChangeArrowheads="1"/>
          </p:cNvSpPr>
          <p:nvPr/>
        </p:nvSpPr>
        <p:spPr bwMode="auto">
          <a:xfrm>
            <a:off x="5591175" y="2109788"/>
            <a:ext cx="211138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250</a:t>
            </a:r>
            <a:endParaRPr lang="en-US"/>
          </a:p>
        </p:txBody>
      </p:sp>
      <p:sp>
        <p:nvSpPr>
          <p:cNvPr id="5258" name="Rectangle 157"/>
          <p:cNvSpPr>
            <a:spLocks noChangeArrowheads="1"/>
          </p:cNvSpPr>
          <p:nvPr/>
        </p:nvSpPr>
        <p:spPr bwMode="auto">
          <a:xfrm>
            <a:off x="5591175" y="1793875"/>
            <a:ext cx="211138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300</a:t>
            </a:r>
            <a:endParaRPr lang="en-US"/>
          </a:p>
        </p:txBody>
      </p:sp>
      <p:sp>
        <p:nvSpPr>
          <p:cNvPr id="5259" name="Rectangle 158"/>
          <p:cNvSpPr>
            <a:spLocks noChangeArrowheads="1"/>
          </p:cNvSpPr>
          <p:nvPr/>
        </p:nvSpPr>
        <p:spPr bwMode="auto">
          <a:xfrm rot="-5400000">
            <a:off x="5163344" y="2836069"/>
            <a:ext cx="15081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Monthly Precipitation (mm)</a:t>
            </a:r>
            <a:endParaRPr lang="en-US"/>
          </a:p>
        </p:txBody>
      </p:sp>
      <p:grpSp>
        <p:nvGrpSpPr>
          <p:cNvPr id="5260" name="Group 418"/>
          <p:cNvGrpSpPr>
            <a:grpSpLocks/>
          </p:cNvGrpSpPr>
          <p:nvPr/>
        </p:nvGrpSpPr>
        <p:grpSpPr bwMode="auto">
          <a:xfrm>
            <a:off x="3236913" y="4214813"/>
            <a:ext cx="2136775" cy="227012"/>
            <a:chOff x="2195" y="2729"/>
            <a:chExt cx="1346" cy="143"/>
          </a:xfrm>
        </p:grpSpPr>
        <p:sp>
          <p:nvSpPr>
            <p:cNvPr id="5263" name="Rectangle 419"/>
            <p:cNvSpPr>
              <a:spLocks noChangeArrowheads="1"/>
            </p:cNvSpPr>
            <p:nvPr/>
          </p:nvSpPr>
          <p:spPr bwMode="auto">
            <a:xfrm>
              <a:off x="2195" y="2729"/>
              <a:ext cx="1346" cy="14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4" name="Line 420"/>
            <p:cNvSpPr>
              <a:spLocks noChangeShapeType="1"/>
            </p:cNvSpPr>
            <p:nvPr/>
          </p:nvSpPr>
          <p:spPr bwMode="auto">
            <a:xfrm>
              <a:off x="2226" y="2804"/>
              <a:ext cx="1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5" name="Rectangle 421"/>
            <p:cNvSpPr>
              <a:spLocks noChangeArrowheads="1"/>
            </p:cNvSpPr>
            <p:nvPr/>
          </p:nvSpPr>
          <p:spPr bwMode="auto">
            <a:xfrm>
              <a:off x="2287" y="2785"/>
              <a:ext cx="30" cy="3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6" name="Rectangle 422"/>
            <p:cNvSpPr>
              <a:spLocks noChangeArrowheads="1"/>
            </p:cNvSpPr>
            <p:nvPr/>
          </p:nvSpPr>
          <p:spPr bwMode="auto">
            <a:xfrm>
              <a:off x="2409" y="2747"/>
              <a:ext cx="45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Temperature</a:t>
              </a:r>
              <a:endParaRPr lang="en-US"/>
            </a:p>
          </p:txBody>
        </p:sp>
        <p:sp>
          <p:nvSpPr>
            <p:cNvPr id="5267" name="Line 423"/>
            <p:cNvSpPr>
              <a:spLocks noChangeShapeType="1"/>
            </p:cNvSpPr>
            <p:nvPr/>
          </p:nvSpPr>
          <p:spPr bwMode="auto">
            <a:xfrm>
              <a:off x="2887" y="2804"/>
              <a:ext cx="1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8" name="Freeform 424"/>
            <p:cNvSpPr>
              <a:spLocks/>
            </p:cNvSpPr>
            <p:nvPr/>
          </p:nvSpPr>
          <p:spPr bwMode="auto">
            <a:xfrm>
              <a:off x="2948" y="2785"/>
              <a:ext cx="37" cy="37"/>
            </a:xfrm>
            <a:custGeom>
              <a:avLst/>
              <a:gdLst>
                <a:gd name="T0" fmla="*/ 18 w 37"/>
                <a:gd name="T1" fmla="*/ 0 h 37"/>
                <a:gd name="T2" fmla="*/ 37 w 37"/>
                <a:gd name="T3" fmla="*/ 19 h 37"/>
                <a:gd name="T4" fmla="*/ 18 w 37"/>
                <a:gd name="T5" fmla="*/ 37 h 37"/>
                <a:gd name="T6" fmla="*/ 0 w 37"/>
                <a:gd name="T7" fmla="*/ 19 h 37"/>
                <a:gd name="T8" fmla="*/ 18 w 37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7"/>
                <a:gd name="T17" fmla="*/ 37 w 3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7">
                  <a:moveTo>
                    <a:pt x="18" y="0"/>
                  </a:moveTo>
                  <a:lnTo>
                    <a:pt x="37" y="19"/>
                  </a:lnTo>
                  <a:lnTo>
                    <a:pt x="18" y="37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" name="Rectangle 425"/>
            <p:cNvSpPr>
              <a:spLocks noChangeArrowheads="1"/>
            </p:cNvSpPr>
            <p:nvPr/>
          </p:nvSpPr>
          <p:spPr bwMode="auto">
            <a:xfrm>
              <a:off x="3070" y="2747"/>
              <a:ext cx="43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Precipitation</a:t>
              </a:r>
              <a:endParaRPr lang="en-US"/>
            </a:p>
          </p:txBody>
        </p:sp>
      </p:grpSp>
      <p:sp>
        <p:nvSpPr>
          <p:cNvPr id="5261" name="Text Box 426"/>
          <p:cNvSpPr txBox="1">
            <a:spLocks noChangeArrowheads="1"/>
          </p:cNvSpPr>
          <p:nvPr/>
        </p:nvSpPr>
        <p:spPr bwMode="auto">
          <a:xfrm>
            <a:off x="166688" y="6446838"/>
            <a:ext cx="752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6.2</a:t>
            </a:r>
          </a:p>
        </p:txBody>
      </p:sp>
      <p:sp>
        <p:nvSpPr>
          <p:cNvPr id="5262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5"/>
          <p:cNvGrpSpPr>
            <a:grpSpLocks/>
          </p:cNvGrpSpPr>
          <p:nvPr/>
        </p:nvGrpSpPr>
        <p:grpSpPr bwMode="auto">
          <a:xfrm>
            <a:off x="2635250" y="685800"/>
            <a:ext cx="5414963" cy="2133600"/>
            <a:chOff x="559" y="1102"/>
            <a:chExt cx="3411" cy="1344"/>
          </a:xfrm>
        </p:grpSpPr>
        <p:sp>
          <p:nvSpPr>
            <p:cNvPr id="21585" name="Rectangle 6"/>
            <p:cNvSpPr>
              <a:spLocks noChangeArrowheads="1"/>
            </p:cNvSpPr>
            <p:nvPr/>
          </p:nvSpPr>
          <p:spPr bwMode="auto">
            <a:xfrm>
              <a:off x="2133" y="1102"/>
              <a:ext cx="26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9850" tIns="34925" rIns="69850" bIns="34925">
              <a:spAutoFit/>
            </a:bodyPr>
            <a:lstStyle/>
            <a:p>
              <a:pPr defTabSz="514350"/>
              <a:r>
                <a:rPr lang="en-US" sz="1000"/>
                <a:t>15</a:t>
              </a:r>
              <a:r>
                <a:rPr lang="en-US" sz="1000" baseline="30000"/>
                <a:t>o</a:t>
              </a:r>
              <a:r>
                <a:rPr lang="en-US" sz="1000"/>
                <a:t>C</a:t>
              </a:r>
            </a:p>
          </p:txBody>
        </p:sp>
        <p:sp>
          <p:nvSpPr>
            <p:cNvPr id="21586" name="Freeform 7"/>
            <p:cNvSpPr>
              <a:spLocks/>
            </p:cNvSpPr>
            <p:nvPr/>
          </p:nvSpPr>
          <p:spPr bwMode="auto">
            <a:xfrm>
              <a:off x="580" y="1235"/>
              <a:ext cx="3390" cy="1188"/>
            </a:xfrm>
            <a:custGeom>
              <a:avLst/>
              <a:gdLst>
                <a:gd name="T0" fmla="*/ 32 w 3390"/>
                <a:gd name="T1" fmla="*/ 1184 h 1188"/>
                <a:gd name="T2" fmla="*/ 74 w 3390"/>
                <a:gd name="T3" fmla="*/ 1185 h 1188"/>
                <a:gd name="T4" fmla="*/ 115 w 3390"/>
                <a:gd name="T5" fmla="*/ 1186 h 1188"/>
                <a:gd name="T6" fmla="*/ 165 w 3390"/>
                <a:gd name="T7" fmla="*/ 1187 h 1188"/>
                <a:gd name="T8" fmla="*/ 207 w 3390"/>
                <a:gd name="T9" fmla="*/ 1186 h 1188"/>
                <a:gd name="T10" fmla="*/ 249 w 3390"/>
                <a:gd name="T11" fmla="*/ 1185 h 1188"/>
                <a:gd name="T12" fmla="*/ 290 w 3390"/>
                <a:gd name="T13" fmla="*/ 1183 h 1188"/>
                <a:gd name="T14" fmla="*/ 335 w 3390"/>
                <a:gd name="T15" fmla="*/ 1180 h 1188"/>
                <a:gd name="T16" fmla="*/ 371 w 3390"/>
                <a:gd name="T17" fmla="*/ 1175 h 1188"/>
                <a:gd name="T18" fmla="*/ 405 w 3390"/>
                <a:gd name="T19" fmla="*/ 1167 h 1188"/>
                <a:gd name="T20" fmla="*/ 440 w 3390"/>
                <a:gd name="T21" fmla="*/ 1152 h 1188"/>
                <a:gd name="T22" fmla="*/ 483 w 3390"/>
                <a:gd name="T23" fmla="*/ 1124 h 1188"/>
                <a:gd name="T24" fmla="*/ 524 w 3390"/>
                <a:gd name="T25" fmla="*/ 1089 h 1188"/>
                <a:gd name="T26" fmla="*/ 571 w 3390"/>
                <a:gd name="T27" fmla="*/ 1041 h 1188"/>
                <a:gd name="T28" fmla="*/ 626 w 3390"/>
                <a:gd name="T29" fmla="*/ 980 h 1188"/>
                <a:gd name="T30" fmla="*/ 707 w 3390"/>
                <a:gd name="T31" fmla="*/ 885 h 1188"/>
                <a:gd name="T32" fmla="*/ 785 w 3390"/>
                <a:gd name="T33" fmla="*/ 790 h 1188"/>
                <a:gd name="T34" fmla="*/ 871 w 3390"/>
                <a:gd name="T35" fmla="*/ 687 h 1188"/>
                <a:gd name="T36" fmla="*/ 962 w 3390"/>
                <a:gd name="T37" fmla="*/ 581 h 1188"/>
                <a:gd name="T38" fmla="*/ 1073 w 3390"/>
                <a:gd name="T39" fmla="*/ 457 h 1188"/>
                <a:gd name="T40" fmla="*/ 1166 w 3390"/>
                <a:gd name="T41" fmla="*/ 362 h 1188"/>
                <a:gd name="T42" fmla="*/ 1251 w 3390"/>
                <a:gd name="T43" fmla="*/ 277 h 1188"/>
                <a:gd name="T44" fmla="*/ 1339 w 3390"/>
                <a:gd name="T45" fmla="*/ 194 h 1188"/>
                <a:gd name="T46" fmla="*/ 1397 w 3390"/>
                <a:gd name="T47" fmla="*/ 142 h 1188"/>
                <a:gd name="T48" fmla="*/ 1442 w 3390"/>
                <a:gd name="T49" fmla="*/ 103 h 1188"/>
                <a:gd name="T50" fmla="*/ 1478 w 3390"/>
                <a:gd name="T51" fmla="*/ 75 h 1188"/>
                <a:gd name="T52" fmla="*/ 1515 w 3390"/>
                <a:gd name="T53" fmla="*/ 51 h 1188"/>
                <a:gd name="T54" fmla="*/ 1544 w 3390"/>
                <a:gd name="T55" fmla="*/ 35 h 1188"/>
                <a:gd name="T56" fmla="*/ 1571 w 3390"/>
                <a:gd name="T57" fmla="*/ 22 h 1188"/>
                <a:gd name="T58" fmla="*/ 1597 w 3390"/>
                <a:gd name="T59" fmla="*/ 12 h 1188"/>
                <a:gd name="T60" fmla="*/ 1625 w 3390"/>
                <a:gd name="T61" fmla="*/ 4 h 1188"/>
                <a:gd name="T62" fmla="*/ 1648 w 3390"/>
                <a:gd name="T63" fmla="*/ 0 h 1188"/>
                <a:gd name="T64" fmla="*/ 1671 w 3390"/>
                <a:gd name="T65" fmla="*/ 0 h 1188"/>
                <a:gd name="T66" fmla="*/ 1696 w 3390"/>
                <a:gd name="T67" fmla="*/ 2 h 1188"/>
                <a:gd name="T68" fmla="*/ 1730 w 3390"/>
                <a:gd name="T69" fmla="*/ 11 h 1188"/>
                <a:gd name="T70" fmla="*/ 1763 w 3390"/>
                <a:gd name="T71" fmla="*/ 25 h 1188"/>
                <a:gd name="T72" fmla="*/ 1805 w 3390"/>
                <a:gd name="T73" fmla="*/ 50 h 1188"/>
                <a:gd name="T74" fmla="*/ 1858 w 3390"/>
                <a:gd name="T75" fmla="*/ 91 h 1188"/>
                <a:gd name="T76" fmla="*/ 1940 w 3390"/>
                <a:gd name="T77" fmla="*/ 167 h 1188"/>
                <a:gd name="T78" fmla="*/ 2021 w 3390"/>
                <a:gd name="T79" fmla="*/ 250 h 1188"/>
                <a:gd name="T80" fmla="*/ 2108 w 3390"/>
                <a:gd name="T81" fmla="*/ 348 h 1188"/>
                <a:gd name="T82" fmla="*/ 2211 w 3390"/>
                <a:gd name="T83" fmla="*/ 476 h 1188"/>
                <a:gd name="T84" fmla="*/ 2291 w 3390"/>
                <a:gd name="T85" fmla="*/ 587 h 1188"/>
                <a:gd name="T86" fmla="*/ 2366 w 3390"/>
                <a:gd name="T87" fmla="*/ 696 h 1188"/>
                <a:gd name="T88" fmla="*/ 2439 w 3390"/>
                <a:gd name="T89" fmla="*/ 799 h 1188"/>
                <a:gd name="T90" fmla="*/ 2525 w 3390"/>
                <a:gd name="T91" fmla="*/ 909 h 1188"/>
                <a:gd name="T92" fmla="*/ 2597 w 3390"/>
                <a:gd name="T93" fmla="*/ 986 h 1188"/>
                <a:gd name="T94" fmla="*/ 2667 w 3390"/>
                <a:gd name="T95" fmla="*/ 1048 h 1188"/>
                <a:gd name="T96" fmla="*/ 2732 w 3390"/>
                <a:gd name="T97" fmla="*/ 1097 h 1188"/>
                <a:gd name="T98" fmla="*/ 2800 w 3390"/>
                <a:gd name="T99" fmla="*/ 1137 h 1188"/>
                <a:gd name="T100" fmla="*/ 2849 w 3390"/>
                <a:gd name="T101" fmla="*/ 1158 h 1188"/>
                <a:gd name="T102" fmla="*/ 2898 w 3390"/>
                <a:gd name="T103" fmla="*/ 1169 h 1188"/>
                <a:gd name="T104" fmla="*/ 2954 w 3390"/>
                <a:gd name="T105" fmla="*/ 1174 h 1188"/>
                <a:gd name="T106" fmla="*/ 3042 w 3390"/>
                <a:gd name="T107" fmla="*/ 1177 h 1188"/>
                <a:gd name="T108" fmla="*/ 3133 w 3390"/>
                <a:gd name="T109" fmla="*/ 1179 h 1188"/>
                <a:gd name="T110" fmla="*/ 3236 w 3390"/>
                <a:gd name="T111" fmla="*/ 1179 h 1188"/>
                <a:gd name="T112" fmla="*/ 3344 w 3390"/>
                <a:gd name="T113" fmla="*/ 1179 h 118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90"/>
                <a:gd name="T172" fmla="*/ 0 h 1188"/>
                <a:gd name="T173" fmla="*/ 3390 w 3390"/>
                <a:gd name="T174" fmla="*/ 1188 h 118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90" h="1188">
                  <a:moveTo>
                    <a:pt x="0" y="1184"/>
                  </a:moveTo>
                  <a:lnTo>
                    <a:pt x="7" y="1184"/>
                  </a:lnTo>
                  <a:lnTo>
                    <a:pt x="16" y="1184"/>
                  </a:lnTo>
                  <a:lnTo>
                    <a:pt x="23" y="1184"/>
                  </a:lnTo>
                  <a:lnTo>
                    <a:pt x="32" y="1184"/>
                  </a:lnTo>
                  <a:lnTo>
                    <a:pt x="40" y="1185"/>
                  </a:lnTo>
                  <a:lnTo>
                    <a:pt x="48" y="1185"/>
                  </a:lnTo>
                  <a:lnTo>
                    <a:pt x="56" y="1185"/>
                  </a:lnTo>
                  <a:lnTo>
                    <a:pt x="65" y="1185"/>
                  </a:lnTo>
                  <a:lnTo>
                    <a:pt x="74" y="1185"/>
                  </a:lnTo>
                  <a:lnTo>
                    <a:pt x="81" y="1186"/>
                  </a:lnTo>
                  <a:lnTo>
                    <a:pt x="90" y="1186"/>
                  </a:lnTo>
                  <a:lnTo>
                    <a:pt x="98" y="1186"/>
                  </a:lnTo>
                  <a:lnTo>
                    <a:pt x="107" y="1186"/>
                  </a:lnTo>
                  <a:lnTo>
                    <a:pt x="115" y="1186"/>
                  </a:lnTo>
                  <a:lnTo>
                    <a:pt x="123" y="1186"/>
                  </a:lnTo>
                  <a:lnTo>
                    <a:pt x="131" y="1187"/>
                  </a:lnTo>
                  <a:lnTo>
                    <a:pt x="140" y="1187"/>
                  </a:lnTo>
                  <a:lnTo>
                    <a:pt x="148" y="1187"/>
                  </a:lnTo>
                  <a:lnTo>
                    <a:pt x="165" y="1187"/>
                  </a:lnTo>
                  <a:lnTo>
                    <a:pt x="173" y="1187"/>
                  </a:lnTo>
                  <a:lnTo>
                    <a:pt x="182" y="1187"/>
                  </a:lnTo>
                  <a:lnTo>
                    <a:pt x="191" y="1187"/>
                  </a:lnTo>
                  <a:lnTo>
                    <a:pt x="199" y="1187"/>
                  </a:lnTo>
                  <a:lnTo>
                    <a:pt x="207" y="1186"/>
                  </a:lnTo>
                  <a:lnTo>
                    <a:pt x="215" y="1186"/>
                  </a:lnTo>
                  <a:lnTo>
                    <a:pt x="224" y="1186"/>
                  </a:lnTo>
                  <a:lnTo>
                    <a:pt x="233" y="1186"/>
                  </a:lnTo>
                  <a:lnTo>
                    <a:pt x="241" y="1185"/>
                  </a:lnTo>
                  <a:lnTo>
                    <a:pt x="249" y="1185"/>
                  </a:lnTo>
                  <a:lnTo>
                    <a:pt x="257" y="1185"/>
                  </a:lnTo>
                  <a:lnTo>
                    <a:pt x="266" y="1185"/>
                  </a:lnTo>
                  <a:lnTo>
                    <a:pt x="274" y="1184"/>
                  </a:lnTo>
                  <a:lnTo>
                    <a:pt x="281" y="1184"/>
                  </a:lnTo>
                  <a:lnTo>
                    <a:pt x="290" y="1183"/>
                  </a:lnTo>
                  <a:lnTo>
                    <a:pt x="298" y="1183"/>
                  </a:lnTo>
                  <a:lnTo>
                    <a:pt x="305" y="1182"/>
                  </a:lnTo>
                  <a:lnTo>
                    <a:pt x="313" y="1182"/>
                  </a:lnTo>
                  <a:lnTo>
                    <a:pt x="329" y="1181"/>
                  </a:lnTo>
                  <a:lnTo>
                    <a:pt x="335" y="1180"/>
                  </a:lnTo>
                  <a:lnTo>
                    <a:pt x="343" y="1179"/>
                  </a:lnTo>
                  <a:lnTo>
                    <a:pt x="350" y="1178"/>
                  </a:lnTo>
                  <a:lnTo>
                    <a:pt x="357" y="1177"/>
                  </a:lnTo>
                  <a:lnTo>
                    <a:pt x="364" y="1176"/>
                  </a:lnTo>
                  <a:lnTo>
                    <a:pt x="371" y="1175"/>
                  </a:lnTo>
                  <a:lnTo>
                    <a:pt x="377" y="1174"/>
                  </a:lnTo>
                  <a:lnTo>
                    <a:pt x="385" y="1172"/>
                  </a:lnTo>
                  <a:lnTo>
                    <a:pt x="392" y="1171"/>
                  </a:lnTo>
                  <a:lnTo>
                    <a:pt x="398" y="1169"/>
                  </a:lnTo>
                  <a:lnTo>
                    <a:pt x="405" y="1167"/>
                  </a:lnTo>
                  <a:lnTo>
                    <a:pt x="412" y="1164"/>
                  </a:lnTo>
                  <a:lnTo>
                    <a:pt x="419" y="1161"/>
                  </a:lnTo>
                  <a:lnTo>
                    <a:pt x="425" y="1159"/>
                  </a:lnTo>
                  <a:lnTo>
                    <a:pt x="432" y="1156"/>
                  </a:lnTo>
                  <a:lnTo>
                    <a:pt x="440" y="1152"/>
                  </a:lnTo>
                  <a:lnTo>
                    <a:pt x="446" y="1148"/>
                  </a:lnTo>
                  <a:lnTo>
                    <a:pt x="453" y="1144"/>
                  </a:lnTo>
                  <a:lnTo>
                    <a:pt x="468" y="1135"/>
                  </a:lnTo>
                  <a:lnTo>
                    <a:pt x="476" y="1130"/>
                  </a:lnTo>
                  <a:lnTo>
                    <a:pt x="483" y="1124"/>
                  </a:lnTo>
                  <a:lnTo>
                    <a:pt x="491" y="1118"/>
                  </a:lnTo>
                  <a:lnTo>
                    <a:pt x="499" y="1111"/>
                  </a:lnTo>
                  <a:lnTo>
                    <a:pt x="507" y="1104"/>
                  </a:lnTo>
                  <a:lnTo>
                    <a:pt x="515" y="1097"/>
                  </a:lnTo>
                  <a:lnTo>
                    <a:pt x="524" y="1089"/>
                  </a:lnTo>
                  <a:lnTo>
                    <a:pt x="533" y="1080"/>
                  </a:lnTo>
                  <a:lnTo>
                    <a:pt x="542" y="1071"/>
                  </a:lnTo>
                  <a:lnTo>
                    <a:pt x="551" y="1062"/>
                  </a:lnTo>
                  <a:lnTo>
                    <a:pt x="561" y="1052"/>
                  </a:lnTo>
                  <a:lnTo>
                    <a:pt x="571" y="1041"/>
                  </a:lnTo>
                  <a:lnTo>
                    <a:pt x="581" y="1030"/>
                  </a:lnTo>
                  <a:lnTo>
                    <a:pt x="592" y="1019"/>
                  </a:lnTo>
                  <a:lnTo>
                    <a:pt x="603" y="1006"/>
                  </a:lnTo>
                  <a:lnTo>
                    <a:pt x="614" y="993"/>
                  </a:lnTo>
                  <a:lnTo>
                    <a:pt x="626" y="980"/>
                  </a:lnTo>
                  <a:lnTo>
                    <a:pt x="638" y="966"/>
                  </a:lnTo>
                  <a:lnTo>
                    <a:pt x="664" y="935"/>
                  </a:lnTo>
                  <a:lnTo>
                    <a:pt x="677" y="919"/>
                  </a:lnTo>
                  <a:lnTo>
                    <a:pt x="692" y="902"/>
                  </a:lnTo>
                  <a:lnTo>
                    <a:pt x="707" y="885"/>
                  </a:lnTo>
                  <a:lnTo>
                    <a:pt x="721" y="867"/>
                  </a:lnTo>
                  <a:lnTo>
                    <a:pt x="737" y="848"/>
                  </a:lnTo>
                  <a:lnTo>
                    <a:pt x="752" y="829"/>
                  </a:lnTo>
                  <a:lnTo>
                    <a:pt x="768" y="810"/>
                  </a:lnTo>
                  <a:lnTo>
                    <a:pt x="785" y="790"/>
                  </a:lnTo>
                  <a:lnTo>
                    <a:pt x="801" y="770"/>
                  </a:lnTo>
                  <a:lnTo>
                    <a:pt x="818" y="749"/>
                  </a:lnTo>
                  <a:lnTo>
                    <a:pt x="835" y="729"/>
                  </a:lnTo>
                  <a:lnTo>
                    <a:pt x="853" y="708"/>
                  </a:lnTo>
                  <a:lnTo>
                    <a:pt x="871" y="687"/>
                  </a:lnTo>
                  <a:lnTo>
                    <a:pt x="888" y="666"/>
                  </a:lnTo>
                  <a:lnTo>
                    <a:pt x="906" y="644"/>
                  </a:lnTo>
                  <a:lnTo>
                    <a:pt x="925" y="624"/>
                  </a:lnTo>
                  <a:lnTo>
                    <a:pt x="943" y="602"/>
                  </a:lnTo>
                  <a:lnTo>
                    <a:pt x="962" y="581"/>
                  </a:lnTo>
                  <a:lnTo>
                    <a:pt x="999" y="539"/>
                  </a:lnTo>
                  <a:lnTo>
                    <a:pt x="1018" y="518"/>
                  </a:lnTo>
                  <a:lnTo>
                    <a:pt x="1037" y="498"/>
                  </a:lnTo>
                  <a:lnTo>
                    <a:pt x="1055" y="478"/>
                  </a:lnTo>
                  <a:lnTo>
                    <a:pt x="1073" y="457"/>
                  </a:lnTo>
                  <a:lnTo>
                    <a:pt x="1092" y="438"/>
                  </a:lnTo>
                  <a:lnTo>
                    <a:pt x="1111" y="419"/>
                  </a:lnTo>
                  <a:lnTo>
                    <a:pt x="1129" y="399"/>
                  </a:lnTo>
                  <a:lnTo>
                    <a:pt x="1148" y="381"/>
                  </a:lnTo>
                  <a:lnTo>
                    <a:pt x="1166" y="362"/>
                  </a:lnTo>
                  <a:lnTo>
                    <a:pt x="1183" y="344"/>
                  </a:lnTo>
                  <a:lnTo>
                    <a:pt x="1201" y="327"/>
                  </a:lnTo>
                  <a:lnTo>
                    <a:pt x="1217" y="310"/>
                  </a:lnTo>
                  <a:lnTo>
                    <a:pt x="1235" y="293"/>
                  </a:lnTo>
                  <a:lnTo>
                    <a:pt x="1251" y="277"/>
                  </a:lnTo>
                  <a:lnTo>
                    <a:pt x="1267" y="262"/>
                  </a:lnTo>
                  <a:lnTo>
                    <a:pt x="1283" y="247"/>
                  </a:lnTo>
                  <a:lnTo>
                    <a:pt x="1298" y="233"/>
                  </a:lnTo>
                  <a:lnTo>
                    <a:pt x="1312" y="219"/>
                  </a:lnTo>
                  <a:lnTo>
                    <a:pt x="1339" y="194"/>
                  </a:lnTo>
                  <a:lnTo>
                    <a:pt x="1352" y="182"/>
                  </a:lnTo>
                  <a:lnTo>
                    <a:pt x="1364" y="171"/>
                  </a:lnTo>
                  <a:lnTo>
                    <a:pt x="1375" y="161"/>
                  </a:lnTo>
                  <a:lnTo>
                    <a:pt x="1386" y="151"/>
                  </a:lnTo>
                  <a:lnTo>
                    <a:pt x="1397" y="142"/>
                  </a:lnTo>
                  <a:lnTo>
                    <a:pt x="1406" y="133"/>
                  </a:lnTo>
                  <a:lnTo>
                    <a:pt x="1415" y="125"/>
                  </a:lnTo>
                  <a:lnTo>
                    <a:pt x="1424" y="117"/>
                  </a:lnTo>
                  <a:lnTo>
                    <a:pt x="1433" y="110"/>
                  </a:lnTo>
                  <a:lnTo>
                    <a:pt x="1442" y="103"/>
                  </a:lnTo>
                  <a:lnTo>
                    <a:pt x="1449" y="97"/>
                  </a:lnTo>
                  <a:lnTo>
                    <a:pt x="1457" y="91"/>
                  </a:lnTo>
                  <a:lnTo>
                    <a:pt x="1464" y="85"/>
                  </a:lnTo>
                  <a:lnTo>
                    <a:pt x="1471" y="80"/>
                  </a:lnTo>
                  <a:lnTo>
                    <a:pt x="1478" y="75"/>
                  </a:lnTo>
                  <a:lnTo>
                    <a:pt x="1484" y="71"/>
                  </a:lnTo>
                  <a:lnTo>
                    <a:pt x="1490" y="66"/>
                  </a:lnTo>
                  <a:lnTo>
                    <a:pt x="1497" y="62"/>
                  </a:lnTo>
                  <a:lnTo>
                    <a:pt x="1509" y="54"/>
                  </a:lnTo>
                  <a:lnTo>
                    <a:pt x="1515" y="51"/>
                  </a:lnTo>
                  <a:lnTo>
                    <a:pt x="1521" y="47"/>
                  </a:lnTo>
                  <a:lnTo>
                    <a:pt x="1526" y="44"/>
                  </a:lnTo>
                  <a:lnTo>
                    <a:pt x="1532" y="41"/>
                  </a:lnTo>
                  <a:lnTo>
                    <a:pt x="1538" y="38"/>
                  </a:lnTo>
                  <a:lnTo>
                    <a:pt x="1544" y="35"/>
                  </a:lnTo>
                  <a:lnTo>
                    <a:pt x="1549" y="32"/>
                  </a:lnTo>
                  <a:lnTo>
                    <a:pt x="1555" y="29"/>
                  </a:lnTo>
                  <a:lnTo>
                    <a:pt x="1560" y="27"/>
                  </a:lnTo>
                  <a:lnTo>
                    <a:pt x="1565" y="24"/>
                  </a:lnTo>
                  <a:lnTo>
                    <a:pt x="1571" y="22"/>
                  </a:lnTo>
                  <a:lnTo>
                    <a:pt x="1576" y="20"/>
                  </a:lnTo>
                  <a:lnTo>
                    <a:pt x="1581" y="18"/>
                  </a:lnTo>
                  <a:lnTo>
                    <a:pt x="1586" y="15"/>
                  </a:lnTo>
                  <a:lnTo>
                    <a:pt x="1592" y="14"/>
                  </a:lnTo>
                  <a:lnTo>
                    <a:pt x="1597" y="12"/>
                  </a:lnTo>
                  <a:lnTo>
                    <a:pt x="1601" y="11"/>
                  </a:lnTo>
                  <a:lnTo>
                    <a:pt x="1607" y="9"/>
                  </a:lnTo>
                  <a:lnTo>
                    <a:pt x="1616" y="6"/>
                  </a:lnTo>
                  <a:lnTo>
                    <a:pt x="1621" y="5"/>
                  </a:lnTo>
                  <a:lnTo>
                    <a:pt x="1625" y="4"/>
                  </a:lnTo>
                  <a:lnTo>
                    <a:pt x="1630" y="3"/>
                  </a:lnTo>
                  <a:lnTo>
                    <a:pt x="1634" y="2"/>
                  </a:lnTo>
                  <a:lnTo>
                    <a:pt x="1639" y="2"/>
                  </a:lnTo>
                  <a:lnTo>
                    <a:pt x="1643" y="1"/>
                  </a:lnTo>
                  <a:lnTo>
                    <a:pt x="1648" y="0"/>
                  </a:lnTo>
                  <a:lnTo>
                    <a:pt x="1652" y="0"/>
                  </a:lnTo>
                  <a:lnTo>
                    <a:pt x="1658" y="0"/>
                  </a:lnTo>
                  <a:lnTo>
                    <a:pt x="1662" y="0"/>
                  </a:lnTo>
                  <a:lnTo>
                    <a:pt x="1667" y="0"/>
                  </a:lnTo>
                  <a:lnTo>
                    <a:pt x="1671" y="0"/>
                  </a:lnTo>
                  <a:lnTo>
                    <a:pt x="1676" y="0"/>
                  </a:lnTo>
                  <a:lnTo>
                    <a:pt x="1681" y="0"/>
                  </a:lnTo>
                  <a:lnTo>
                    <a:pt x="1685" y="1"/>
                  </a:lnTo>
                  <a:lnTo>
                    <a:pt x="1691" y="2"/>
                  </a:lnTo>
                  <a:lnTo>
                    <a:pt x="1696" y="2"/>
                  </a:lnTo>
                  <a:lnTo>
                    <a:pt x="1701" y="3"/>
                  </a:lnTo>
                  <a:lnTo>
                    <a:pt x="1712" y="6"/>
                  </a:lnTo>
                  <a:lnTo>
                    <a:pt x="1718" y="7"/>
                  </a:lnTo>
                  <a:lnTo>
                    <a:pt x="1723" y="9"/>
                  </a:lnTo>
                  <a:lnTo>
                    <a:pt x="1730" y="11"/>
                  </a:lnTo>
                  <a:lnTo>
                    <a:pt x="1736" y="13"/>
                  </a:lnTo>
                  <a:lnTo>
                    <a:pt x="1742" y="15"/>
                  </a:lnTo>
                  <a:lnTo>
                    <a:pt x="1748" y="18"/>
                  </a:lnTo>
                  <a:lnTo>
                    <a:pt x="1756" y="21"/>
                  </a:lnTo>
                  <a:lnTo>
                    <a:pt x="1763" y="25"/>
                  </a:lnTo>
                  <a:lnTo>
                    <a:pt x="1771" y="29"/>
                  </a:lnTo>
                  <a:lnTo>
                    <a:pt x="1778" y="33"/>
                  </a:lnTo>
                  <a:lnTo>
                    <a:pt x="1787" y="38"/>
                  </a:lnTo>
                  <a:lnTo>
                    <a:pt x="1796" y="44"/>
                  </a:lnTo>
                  <a:lnTo>
                    <a:pt x="1805" y="50"/>
                  </a:lnTo>
                  <a:lnTo>
                    <a:pt x="1814" y="56"/>
                  </a:lnTo>
                  <a:lnTo>
                    <a:pt x="1825" y="64"/>
                  </a:lnTo>
                  <a:lnTo>
                    <a:pt x="1835" y="72"/>
                  </a:lnTo>
                  <a:lnTo>
                    <a:pt x="1847" y="81"/>
                  </a:lnTo>
                  <a:lnTo>
                    <a:pt x="1858" y="91"/>
                  </a:lnTo>
                  <a:lnTo>
                    <a:pt x="1883" y="113"/>
                  </a:lnTo>
                  <a:lnTo>
                    <a:pt x="1897" y="125"/>
                  </a:lnTo>
                  <a:lnTo>
                    <a:pt x="1911" y="138"/>
                  </a:lnTo>
                  <a:lnTo>
                    <a:pt x="1925" y="152"/>
                  </a:lnTo>
                  <a:lnTo>
                    <a:pt x="1940" y="167"/>
                  </a:lnTo>
                  <a:lnTo>
                    <a:pt x="1956" y="182"/>
                  </a:lnTo>
                  <a:lnTo>
                    <a:pt x="1972" y="198"/>
                  </a:lnTo>
                  <a:lnTo>
                    <a:pt x="1988" y="215"/>
                  </a:lnTo>
                  <a:lnTo>
                    <a:pt x="2005" y="233"/>
                  </a:lnTo>
                  <a:lnTo>
                    <a:pt x="2021" y="250"/>
                  </a:lnTo>
                  <a:lnTo>
                    <a:pt x="2039" y="269"/>
                  </a:lnTo>
                  <a:lnTo>
                    <a:pt x="2056" y="288"/>
                  </a:lnTo>
                  <a:lnTo>
                    <a:pt x="2073" y="307"/>
                  </a:lnTo>
                  <a:lnTo>
                    <a:pt x="2090" y="328"/>
                  </a:lnTo>
                  <a:lnTo>
                    <a:pt x="2108" y="348"/>
                  </a:lnTo>
                  <a:lnTo>
                    <a:pt x="2125" y="369"/>
                  </a:lnTo>
                  <a:lnTo>
                    <a:pt x="2143" y="390"/>
                  </a:lnTo>
                  <a:lnTo>
                    <a:pt x="2160" y="411"/>
                  </a:lnTo>
                  <a:lnTo>
                    <a:pt x="2177" y="432"/>
                  </a:lnTo>
                  <a:lnTo>
                    <a:pt x="2211" y="476"/>
                  </a:lnTo>
                  <a:lnTo>
                    <a:pt x="2228" y="498"/>
                  </a:lnTo>
                  <a:lnTo>
                    <a:pt x="2243" y="520"/>
                  </a:lnTo>
                  <a:lnTo>
                    <a:pt x="2260" y="542"/>
                  </a:lnTo>
                  <a:lnTo>
                    <a:pt x="2276" y="565"/>
                  </a:lnTo>
                  <a:lnTo>
                    <a:pt x="2291" y="587"/>
                  </a:lnTo>
                  <a:lnTo>
                    <a:pt x="2306" y="609"/>
                  </a:lnTo>
                  <a:lnTo>
                    <a:pt x="2322" y="631"/>
                  </a:lnTo>
                  <a:lnTo>
                    <a:pt x="2337" y="653"/>
                  </a:lnTo>
                  <a:lnTo>
                    <a:pt x="2352" y="674"/>
                  </a:lnTo>
                  <a:lnTo>
                    <a:pt x="2366" y="696"/>
                  </a:lnTo>
                  <a:lnTo>
                    <a:pt x="2381" y="717"/>
                  </a:lnTo>
                  <a:lnTo>
                    <a:pt x="2396" y="738"/>
                  </a:lnTo>
                  <a:lnTo>
                    <a:pt x="2411" y="759"/>
                  </a:lnTo>
                  <a:lnTo>
                    <a:pt x="2425" y="779"/>
                  </a:lnTo>
                  <a:lnTo>
                    <a:pt x="2439" y="799"/>
                  </a:lnTo>
                  <a:lnTo>
                    <a:pt x="2453" y="819"/>
                  </a:lnTo>
                  <a:lnTo>
                    <a:pt x="2468" y="838"/>
                  </a:lnTo>
                  <a:lnTo>
                    <a:pt x="2483" y="857"/>
                  </a:lnTo>
                  <a:lnTo>
                    <a:pt x="2511" y="893"/>
                  </a:lnTo>
                  <a:lnTo>
                    <a:pt x="2525" y="909"/>
                  </a:lnTo>
                  <a:lnTo>
                    <a:pt x="2540" y="926"/>
                  </a:lnTo>
                  <a:lnTo>
                    <a:pt x="2555" y="942"/>
                  </a:lnTo>
                  <a:lnTo>
                    <a:pt x="2569" y="957"/>
                  </a:lnTo>
                  <a:lnTo>
                    <a:pt x="2583" y="972"/>
                  </a:lnTo>
                  <a:lnTo>
                    <a:pt x="2597" y="986"/>
                  </a:lnTo>
                  <a:lnTo>
                    <a:pt x="2612" y="1000"/>
                  </a:lnTo>
                  <a:lnTo>
                    <a:pt x="2626" y="1013"/>
                  </a:lnTo>
                  <a:lnTo>
                    <a:pt x="2639" y="1025"/>
                  </a:lnTo>
                  <a:lnTo>
                    <a:pt x="2654" y="1037"/>
                  </a:lnTo>
                  <a:lnTo>
                    <a:pt x="2667" y="1048"/>
                  </a:lnTo>
                  <a:lnTo>
                    <a:pt x="2681" y="1059"/>
                  </a:lnTo>
                  <a:lnTo>
                    <a:pt x="2694" y="1069"/>
                  </a:lnTo>
                  <a:lnTo>
                    <a:pt x="2707" y="1079"/>
                  </a:lnTo>
                  <a:lnTo>
                    <a:pt x="2720" y="1088"/>
                  </a:lnTo>
                  <a:lnTo>
                    <a:pt x="2732" y="1097"/>
                  </a:lnTo>
                  <a:lnTo>
                    <a:pt x="2744" y="1105"/>
                  </a:lnTo>
                  <a:lnTo>
                    <a:pt x="2756" y="1112"/>
                  </a:lnTo>
                  <a:lnTo>
                    <a:pt x="2778" y="1126"/>
                  </a:lnTo>
                  <a:lnTo>
                    <a:pt x="2789" y="1132"/>
                  </a:lnTo>
                  <a:lnTo>
                    <a:pt x="2800" y="1137"/>
                  </a:lnTo>
                  <a:lnTo>
                    <a:pt x="2810" y="1142"/>
                  </a:lnTo>
                  <a:lnTo>
                    <a:pt x="2819" y="1147"/>
                  </a:lnTo>
                  <a:lnTo>
                    <a:pt x="2829" y="1151"/>
                  </a:lnTo>
                  <a:lnTo>
                    <a:pt x="2839" y="1154"/>
                  </a:lnTo>
                  <a:lnTo>
                    <a:pt x="2849" y="1158"/>
                  </a:lnTo>
                  <a:lnTo>
                    <a:pt x="2858" y="1161"/>
                  </a:lnTo>
                  <a:lnTo>
                    <a:pt x="2868" y="1163"/>
                  </a:lnTo>
                  <a:lnTo>
                    <a:pt x="2878" y="1165"/>
                  </a:lnTo>
                  <a:lnTo>
                    <a:pt x="2888" y="1167"/>
                  </a:lnTo>
                  <a:lnTo>
                    <a:pt x="2898" y="1169"/>
                  </a:lnTo>
                  <a:lnTo>
                    <a:pt x="2909" y="1171"/>
                  </a:lnTo>
                  <a:lnTo>
                    <a:pt x="2919" y="1172"/>
                  </a:lnTo>
                  <a:lnTo>
                    <a:pt x="2930" y="1173"/>
                  </a:lnTo>
                  <a:lnTo>
                    <a:pt x="2942" y="1174"/>
                  </a:lnTo>
                  <a:lnTo>
                    <a:pt x="2954" y="1174"/>
                  </a:lnTo>
                  <a:lnTo>
                    <a:pt x="2968" y="1175"/>
                  </a:lnTo>
                  <a:lnTo>
                    <a:pt x="2996" y="1176"/>
                  </a:lnTo>
                  <a:lnTo>
                    <a:pt x="3011" y="1176"/>
                  </a:lnTo>
                  <a:lnTo>
                    <a:pt x="3026" y="1177"/>
                  </a:lnTo>
                  <a:lnTo>
                    <a:pt x="3042" y="1177"/>
                  </a:lnTo>
                  <a:lnTo>
                    <a:pt x="3059" y="1177"/>
                  </a:lnTo>
                  <a:lnTo>
                    <a:pt x="3077" y="1178"/>
                  </a:lnTo>
                  <a:lnTo>
                    <a:pt x="3095" y="1178"/>
                  </a:lnTo>
                  <a:lnTo>
                    <a:pt x="3114" y="1178"/>
                  </a:lnTo>
                  <a:lnTo>
                    <a:pt x="3133" y="1179"/>
                  </a:lnTo>
                  <a:lnTo>
                    <a:pt x="3153" y="1179"/>
                  </a:lnTo>
                  <a:lnTo>
                    <a:pt x="3173" y="1179"/>
                  </a:lnTo>
                  <a:lnTo>
                    <a:pt x="3194" y="1179"/>
                  </a:lnTo>
                  <a:lnTo>
                    <a:pt x="3215" y="1179"/>
                  </a:lnTo>
                  <a:lnTo>
                    <a:pt x="3236" y="1179"/>
                  </a:lnTo>
                  <a:lnTo>
                    <a:pt x="3257" y="1179"/>
                  </a:lnTo>
                  <a:lnTo>
                    <a:pt x="3278" y="1179"/>
                  </a:lnTo>
                  <a:lnTo>
                    <a:pt x="3300" y="1179"/>
                  </a:lnTo>
                  <a:lnTo>
                    <a:pt x="3323" y="1179"/>
                  </a:lnTo>
                  <a:lnTo>
                    <a:pt x="3344" y="1179"/>
                  </a:lnTo>
                  <a:lnTo>
                    <a:pt x="3389" y="1179"/>
                  </a:lnTo>
                </a:path>
              </a:pathLst>
            </a:custGeom>
            <a:noFill/>
            <a:ln w="12699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7" name="Line 8"/>
            <p:cNvSpPr>
              <a:spLocks noChangeShapeType="1"/>
            </p:cNvSpPr>
            <p:nvPr/>
          </p:nvSpPr>
          <p:spPr bwMode="auto">
            <a:xfrm>
              <a:off x="1009" y="2421"/>
              <a:ext cx="2483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8" name="Line 9"/>
            <p:cNvSpPr>
              <a:spLocks noChangeShapeType="1"/>
            </p:cNvSpPr>
            <p:nvPr/>
          </p:nvSpPr>
          <p:spPr bwMode="auto">
            <a:xfrm>
              <a:off x="1261" y="2184"/>
              <a:ext cx="1871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9" name="Line 10"/>
            <p:cNvSpPr>
              <a:spLocks noChangeShapeType="1"/>
            </p:cNvSpPr>
            <p:nvPr/>
          </p:nvSpPr>
          <p:spPr bwMode="auto">
            <a:xfrm>
              <a:off x="1653" y="1707"/>
              <a:ext cx="1119" cy="5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0" name="Line 11"/>
            <p:cNvSpPr>
              <a:spLocks noChangeShapeType="1"/>
            </p:cNvSpPr>
            <p:nvPr/>
          </p:nvSpPr>
          <p:spPr bwMode="auto">
            <a:xfrm>
              <a:off x="1896" y="1476"/>
              <a:ext cx="660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1" name="Line 12"/>
            <p:cNvSpPr>
              <a:spLocks noChangeShapeType="1"/>
            </p:cNvSpPr>
            <p:nvPr/>
          </p:nvSpPr>
          <p:spPr bwMode="auto">
            <a:xfrm>
              <a:off x="1477" y="1946"/>
              <a:ext cx="1439" cy="0"/>
            </a:xfrm>
            <a:prstGeom prst="line">
              <a:avLst/>
            </a:prstGeom>
            <a:noFill/>
            <a:ln w="12699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2" name="Rectangle 13"/>
            <p:cNvSpPr>
              <a:spLocks noChangeArrowheads="1"/>
            </p:cNvSpPr>
            <p:nvPr/>
          </p:nvSpPr>
          <p:spPr bwMode="auto">
            <a:xfrm>
              <a:off x="2079" y="2113"/>
              <a:ext cx="310" cy="1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69850" tIns="34925" rIns="69850" bIns="34925">
              <a:spAutoFit/>
            </a:bodyPr>
            <a:lstStyle/>
            <a:p>
              <a:pPr defTabSz="514350"/>
              <a:r>
                <a:rPr lang="en-US" sz="1000"/>
                <a:t>300 m</a:t>
              </a:r>
            </a:p>
          </p:txBody>
        </p:sp>
        <p:sp>
          <p:nvSpPr>
            <p:cNvPr id="21593" name="Rectangle 14"/>
            <p:cNvSpPr>
              <a:spLocks noChangeArrowheads="1"/>
            </p:cNvSpPr>
            <p:nvPr/>
          </p:nvSpPr>
          <p:spPr bwMode="auto">
            <a:xfrm>
              <a:off x="2079" y="1640"/>
              <a:ext cx="310" cy="1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69850" tIns="34925" rIns="69850" bIns="34925">
              <a:spAutoFit/>
            </a:bodyPr>
            <a:lstStyle/>
            <a:p>
              <a:pPr defTabSz="514350"/>
              <a:r>
                <a:rPr lang="en-US" sz="1000"/>
                <a:t>900 m</a:t>
              </a:r>
            </a:p>
          </p:txBody>
        </p:sp>
        <p:sp>
          <p:nvSpPr>
            <p:cNvPr id="21594" name="Rectangle 15"/>
            <p:cNvSpPr>
              <a:spLocks noChangeArrowheads="1"/>
            </p:cNvSpPr>
            <p:nvPr/>
          </p:nvSpPr>
          <p:spPr bwMode="auto">
            <a:xfrm>
              <a:off x="2046" y="1422"/>
              <a:ext cx="353" cy="1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69850" tIns="34925" rIns="69850" bIns="34925">
              <a:spAutoFit/>
            </a:bodyPr>
            <a:lstStyle/>
            <a:p>
              <a:pPr defTabSz="514350"/>
              <a:r>
                <a:rPr lang="en-US" sz="1000"/>
                <a:t>1200 m</a:t>
              </a:r>
            </a:p>
          </p:txBody>
        </p:sp>
        <p:sp>
          <p:nvSpPr>
            <p:cNvPr id="21595" name="Rectangle 16"/>
            <p:cNvSpPr>
              <a:spLocks noChangeArrowheads="1"/>
            </p:cNvSpPr>
            <p:nvPr/>
          </p:nvSpPr>
          <p:spPr bwMode="auto">
            <a:xfrm>
              <a:off x="559" y="2306"/>
              <a:ext cx="26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9850" tIns="34925" rIns="69850" bIns="34925">
              <a:spAutoFit/>
            </a:bodyPr>
            <a:lstStyle/>
            <a:p>
              <a:pPr defTabSz="514350"/>
              <a:r>
                <a:rPr lang="en-US" sz="1000"/>
                <a:t>30</a:t>
              </a:r>
              <a:r>
                <a:rPr lang="en-US" sz="1000" baseline="30000"/>
                <a:t>o</a:t>
              </a:r>
              <a:r>
                <a:rPr lang="en-US" sz="1000"/>
                <a:t>C</a:t>
              </a:r>
            </a:p>
          </p:txBody>
        </p:sp>
        <p:sp>
          <p:nvSpPr>
            <p:cNvPr id="21596" name="Rectangle 17"/>
            <p:cNvSpPr>
              <a:spLocks noChangeArrowheads="1"/>
            </p:cNvSpPr>
            <p:nvPr/>
          </p:nvSpPr>
          <p:spPr bwMode="auto">
            <a:xfrm>
              <a:off x="901" y="2110"/>
              <a:ext cx="26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9850" tIns="34925" rIns="69850" bIns="34925">
              <a:spAutoFit/>
            </a:bodyPr>
            <a:lstStyle/>
            <a:p>
              <a:pPr defTabSz="514350"/>
              <a:r>
                <a:rPr lang="en-US" sz="1000"/>
                <a:t>27</a:t>
              </a:r>
              <a:r>
                <a:rPr lang="en-US" sz="1000" baseline="30000"/>
                <a:t>o</a:t>
              </a:r>
              <a:r>
                <a:rPr lang="en-US" sz="1000"/>
                <a:t>C</a:t>
              </a:r>
            </a:p>
          </p:txBody>
        </p:sp>
        <p:sp>
          <p:nvSpPr>
            <p:cNvPr id="21597" name="Rectangle 18"/>
            <p:cNvSpPr>
              <a:spLocks noChangeArrowheads="1"/>
            </p:cNvSpPr>
            <p:nvPr/>
          </p:nvSpPr>
          <p:spPr bwMode="auto">
            <a:xfrm>
              <a:off x="1117" y="1876"/>
              <a:ext cx="26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9850" tIns="34925" rIns="69850" bIns="34925">
              <a:spAutoFit/>
            </a:bodyPr>
            <a:lstStyle/>
            <a:p>
              <a:pPr defTabSz="514350"/>
              <a:r>
                <a:rPr lang="en-US" sz="1000"/>
                <a:t>24</a:t>
              </a:r>
              <a:r>
                <a:rPr lang="en-US" sz="1000" baseline="30000"/>
                <a:t>o</a:t>
              </a:r>
              <a:r>
                <a:rPr lang="en-US" sz="1000"/>
                <a:t>C</a:t>
              </a:r>
            </a:p>
          </p:txBody>
        </p:sp>
        <p:sp>
          <p:nvSpPr>
            <p:cNvPr id="21598" name="Rectangle 19"/>
            <p:cNvSpPr>
              <a:spLocks noChangeArrowheads="1"/>
            </p:cNvSpPr>
            <p:nvPr/>
          </p:nvSpPr>
          <p:spPr bwMode="auto">
            <a:xfrm>
              <a:off x="1315" y="1648"/>
              <a:ext cx="26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9850" tIns="34925" rIns="69850" bIns="34925">
              <a:spAutoFit/>
            </a:bodyPr>
            <a:lstStyle/>
            <a:p>
              <a:pPr defTabSz="514350"/>
              <a:r>
                <a:rPr lang="en-US" sz="1000"/>
                <a:t>21</a:t>
              </a:r>
              <a:r>
                <a:rPr lang="en-US" sz="1000" baseline="30000"/>
                <a:t>o</a:t>
              </a:r>
              <a:r>
                <a:rPr lang="en-US" sz="1000"/>
                <a:t>C</a:t>
              </a:r>
            </a:p>
          </p:txBody>
        </p:sp>
        <p:sp>
          <p:nvSpPr>
            <p:cNvPr id="21599" name="Rectangle 20"/>
            <p:cNvSpPr>
              <a:spLocks noChangeArrowheads="1"/>
            </p:cNvSpPr>
            <p:nvPr/>
          </p:nvSpPr>
          <p:spPr bwMode="auto">
            <a:xfrm>
              <a:off x="1549" y="1396"/>
              <a:ext cx="26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9850" tIns="34925" rIns="69850" bIns="34925">
              <a:spAutoFit/>
            </a:bodyPr>
            <a:lstStyle/>
            <a:p>
              <a:pPr defTabSz="514350"/>
              <a:r>
                <a:rPr lang="en-US" sz="1000"/>
                <a:t>18</a:t>
              </a:r>
              <a:r>
                <a:rPr lang="en-US" sz="1000" baseline="30000"/>
                <a:t>o</a:t>
              </a:r>
              <a:r>
                <a:rPr lang="en-US" sz="1000"/>
                <a:t>C</a:t>
              </a:r>
            </a:p>
          </p:txBody>
        </p:sp>
        <p:sp>
          <p:nvSpPr>
            <p:cNvPr id="21600" name="Rectangle 21"/>
            <p:cNvSpPr>
              <a:spLocks noChangeArrowheads="1"/>
            </p:cNvSpPr>
            <p:nvPr/>
          </p:nvSpPr>
          <p:spPr bwMode="auto">
            <a:xfrm>
              <a:off x="2636" y="1396"/>
              <a:ext cx="26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9850" tIns="34925" rIns="69850" bIns="34925">
              <a:spAutoFit/>
            </a:bodyPr>
            <a:lstStyle/>
            <a:p>
              <a:pPr defTabSz="514350"/>
              <a:r>
                <a:rPr lang="en-US" sz="1000"/>
                <a:t>18</a:t>
              </a:r>
              <a:r>
                <a:rPr lang="en-US" sz="1000" baseline="30000"/>
                <a:t>o</a:t>
              </a:r>
              <a:r>
                <a:rPr lang="en-US" sz="1000"/>
                <a:t>C</a:t>
              </a:r>
            </a:p>
          </p:txBody>
        </p:sp>
        <p:sp>
          <p:nvSpPr>
            <p:cNvPr id="21601" name="Rectangle 22"/>
            <p:cNvSpPr>
              <a:spLocks noChangeArrowheads="1"/>
            </p:cNvSpPr>
            <p:nvPr/>
          </p:nvSpPr>
          <p:spPr bwMode="auto">
            <a:xfrm>
              <a:off x="2864" y="1648"/>
              <a:ext cx="26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9850" tIns="34925" rIns="69850" bIns="34925">
              <a:spAutoFit/>
            </a:bodyPr>
            <a:lstStyle/>
            <a:p>
              <a:pPr defTabSz="514350"/>
              <a:r>
                <a:rPr lang="en-US" sz="1000"/>
                <a:t>21</a:t>
              </a:r>
              <a:r>
                <a:rPr lang="en-US" sz="1000" baseline="30000"/>
                <a:t>o</a:t>
              </a:r>
              <a:r>
                <a:rPr lang="en-US" sz="1000"/>
                <a:t>C</a:t>
              </a:r>
            </a:p>
          </p:txBody>
        </p:sp>
        <p:sp>
          <p:nvSpPr>
            <p:cNvPr id="21602" name="Rectangle 23"/>
            <p:cNvSpPr>
              <a:spLocks noChangeArrowheads="1"/>
            </p:cNvSpPr>
            <p:nvPr/>
          </p:nvSpPr>
          <p:spPr bwMode="auto">
            <a:xfrm>
              <a:off x="3002" y="1876"/>
              <a:ext cx="26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9850" tIns="34925" rIns="69850" bIns="34925">
              <a:spAutoFit/>
            </a:bodyPr>
            <a:lstStyle/>
            <a:p>
              <a:pPr defTabSz="514350"/>
              <a:r>
                <a:rPr lang="en-US" sz="1000"/>
                <a:t>24</a:t>
              </a:r>
              <a:r>
                <a:rPr lang="en-US" sz="1000" baseline="30000"/>
                <a:t>o</a:t>
              </a:r>
              <a:r>
                <a:rPr lang="en-US" sz="1000"/>
                <a:t>C</a:t>
              </a:r>
            </a:p>
          </p:txBody>
        </p:sp>
        <p:sp>
          <p:nvSpPr>
            <p:cNvPr id="21603" name="Rectangle 24"/>
            <p:cNvSpPr>
              <a:spLocks noChangeArrowheads="1"/>
            </p:cNvSpPr>
            <p:nvPr/>
          </p:nvSpPr>
          <p:spPr bwMode="auto">
            <a:xfrm>
              <a:off x="3188" y="2110"/>
              <a:ext cx="26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9850" tIns="34925" rIns="69850" bIns="34925">
              <a:spAutoFit/>
            </a:bodyPr>
            <a:lstStyle/>
            <a:p>
              <a:pPr defTabSz="514350"/>
              <a:r>
                <a:rPr lang="en-US" sz="1000"/>
                <a:t>27</a:t>
              </a:r>
              <a:r>
                <a:rPr lang="en-US" sz="1000" baseline="30000"/>
                <a:t>o</a:t>
              </a:r>
              <a:r>
                <a:rPr lang="en-US" sz="1000"/>
                <a:t>C</a:t>
              </a:r>
            </a:p>
          </p:txBody>
        </p:sp>
        <p:sp>
          <p:nvSpPr>
            <p:cNvPr id="21604" name="Rectangle 25"/>
            <p:cNvSpPr>
              <a:spLocks noChangeArrowheads="1"/>
            </p:cNvSpPr>
            <p:nvPr/>
          </p:nvSpPr>
          <p:spPr bwMode="auto">
            <a:xfrm>
              <a:off x="3584" y="2306"/>
              <a:ext cx="266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9850" tIns="34925" rIns="69850" bIns="34925">
              <a:spAutoFit/>
            </a:bodyPr>
            <a:lstStyle/>
            <a:p>
              <a:pPr defTabSz="514350"/>
              <a:r>
                <a:rPr lang="en-US" sz="1000"/>
                <a:t>30</a:t>
              </a:r>
              <a:r>
                <a:rPr lang="en-US" sz="1000" baseline="30000"/>
                <a:t>o</a:t>
              </a:r>
              <a:r>
                <a:rPr lang="en-US" sz="1000"/>
                <a:t>C</a:t>
              </a:r>
            </a:p>
          </p:txBody>
        </p:sp>
        <p:sp>
          <p:nvSpPr>
            <p:cNvPr id="21605" name="Rectangle 26"/>
            <p:cNvSpPr>
              <a:spLocks noChangeArrowheads="1"/>
            </p:cNvSpPr>
            <p:nvPr/>
          </p:nvSpPr>
          <p:spPr bwMode="auto">
            <a:xfrm>
              <a:off x="2079" y="1861"/>
              <a:ext cx="338" cy="1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600 m</a:t>
              </a:r>
            </a:p>
          </p:txBody>
        </p:sp>
      </p:grpSp>
      <p:sp>
        <p:nvSpPr>
          <p:cNvPr id="21507" name="Line 27"/>
          <p:cNvSpPr>
            <a:spLocks noChangeShapeType="1"/>
          </p:cNvSpPr>
          <p:nvPr/>
        </p:nvSpPr>
        <p:spPr bwMode="auto">
          <a:xfrm flipV="1">
            <a:off x="2987675" y="1011238"/>
            <a:ext cx="1165225" cy="1423987"/>
          </a:xfrm>
          <a:prstGeom prst="line">
            <a:avLst/>
          </a:prstGeom>
          <a:noFill/>
          <a:ln w="25399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Line 28"/>
          <p:cNvSpPr>
            <a:spLocks noChangeShapeType="1"/>
          </p:cNvSpPr>
          <p:nvPr/>
        </p:nvSpPr>
        <p:spPr bwMode="auto">
          <a:xfrm flipV="1">
            <a:off x="4270375" y="611188"/>
            <a:ext cx="798513" cy="341312"/>
          </a:xfrm>
          <a:prstGeom prst="line">
            <a:avLst/>
          </a:prstGeom>
          <a:noFill/>
          <a:ln w="25399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Line 29"/>
          <p:cNvSpPr>
            <a:spLocks noChangeShapeType="1"/>
          </p:cNvSpPr>
          <p:nvPr/>
        </p:nvSpPr>
        <p:spPr bwMode="auto">
          <a:xfrm>
            <a:off x="5699125" y="611188"/>
            <a:ext cx="798513" cy="512762"/>
          </a:xfrm>
          <a:prstGeom prst="line">
            <a:avLst/>
          </a:prstGeom>
          <a:noFill/>
          <a:ln w="25399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Line 30"/>
          <p:cNvSpPr>
            <a:spLocks noChangeShapeType="1"/>
          </p:cNvSpPr>
          <p:nvPr/>
        </p:nvSpPr>
        <p:spPr bwMode="auto">
          <a:xfrm>
            <a:off x="6492875" y="1182688"/>
            <a:ext cx="762000" cy="1150937"/>
          </a:xfrm>
          <a:prstGeom prst="line">
            <a:avLst/>
          </a:prstGeom>
          <a:noFill/>
          <a:ln w="25399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Line 31"/>
          <p:cNvSpPr>
            <a:spLocks noChangeShapeType="1"/>
          </p:cNvSpPr>
          <p:nvPr/>
        </p:nvSpPr>
        <p:spPr bwMode="auto">
          <a:xfrm>
            <a:off x="5184775" y="609600"/>
            <a:ext cx="398463" cy="0"/>
          </a:xfrm>
          <a:prstGeom prst="line">
            <a:avLst/>
          </a:prstGeom>
          <a:noFill/>
          <a:ln w="25399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Rectangle 32"/>
          <p:cNvSpPr>
            <a:spLocks noChangeArrowheads="1"/>
          </p:cNvSpPr>
          <p:nvPr/>
        </p:nvSpPr>
        <p:spPr bwMode="auto">
          <a:xfrm>
            <a:off x="1803400" y="1412875"/>
            <a:ext cx="1622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1000"/>
              <a:t>dry adiabatic lapse rate</a:t>
            </a:r>
          </a:p>
          <a:p>
            <a:pPr algn="ctr"/>
            <a:r>
              <a:rPr lang="en-US" sz="1000"/>
              <a:t>1</a:t>
            </a:r>
            <a:r>
              <a:rPr lang="en-US" sz="1000" baseline="30000"/>
              <a:t>o</a:t>
            </a:r>
            <a:r>
              <a:rPr lang="en-US" sz="1000"/>
              <a:t>C/100 m (5.5</a:t>
            </a:r>
            <a:r>
              <a:rPr lang="en-US" sz="1000" baseline="30000"/>
              <a:t>o</a:t>
            </a:r>
            <a:r>
              <a:rPr lang="en-US" sz="1000"/>
              <a:t>F/1000 ft)</a:t>
            </a:r>
          </a:p>
        </p:txBody>
      </p:sp>
      <p:sp>
        <p:nvSpPr>
          <p:cNvPr id="21513" name="Rectangle 33"/>
          <p:cNvSpPr>
            <a:spLocks noChangeArrowheads="1"/>
          </p:cNvSpPr>
          <p:nvPr/>
        </p:nvSpPr>
        <p:spPr bwMode="auto">
          <a:xfrm>
            <a:off x="6919913" y="1412875"/>
            <a:ext cx="1622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1000"/>
              <a:t>dry adiabatic lapse rate</a:t>
            </a:r>
          </a:p>
          <a:p>
            <a:pPr algn="ctr"/>
            <a:r>
              <a:rPr lang="en-US" sz="1000"/>
              <a:t>1</a:t>
            </a:r>
            <a:r>
              <a:rPr lang="en-US" sz="1000" baseline="30000"/>
              <a:t>o</a:t>
            </a:r>
            <a:r>
              <a:rPr lang="en-US" sz="1000"/>
              <a:t>C/100 m (5.5</a:t>
            </a:r>
            <a:r>
              <a:rPr lang="en-US" sz="1000" baseline="30000"/>
              <a:t>o</a:t>
            </a:r>
            <a:r>
              <a:rPr lang="en-US" sz="1000"/>
              <a:t>F/1000 ft)</a:t>
            </a:r>
          </a:p>
        </p:txBody>
      </p:sp>
      <p:sp>
        <p:nvSpPr>
          <p:cNvPr id="21514" name="Rectangle 34"/>
          <p:cNvSpPr>
            <a:spLocks noChangeArrowheads="1"/>
          </p:cNvSpPr>
          <p:nvPr/>
        </p:nvSpPr>
        <p:spPr bwMode="auto">
          <a:xfrm>
            <a:off x="1747838" y="4524375"/>
            <a:ext cx="1622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1000"/>
              <a:t>dry adiabatic lapse rate</a:t>
            </a:r>
          </a:p>
          <a:p>
            <a:pPr algn="ctr"/>
            <a:r>
              <a:rPr lang="en-US" sz="1000"/>
              <a:t>1</a:t>
            </a:r>
            <a:r>
              <a:rPr lang="en-US" sz="1000" baseline="30000"/>
              <a:t>o</a:t>
            </a:r>
            <a:r>
              <a:rPr lang="en-US" sz="1000"/>
              <a:t>C/100 m (5.5</a:t>
            </a:r>
            <a:r>
              <a:rPr lang="en-US" sz="1000" baseline="30000"/>
              <a:t>o</a:t>
            </a:r>
            <a:r>
              <a:rPr lang="en-US" sz="1000"/>
              <a:t>F/1000 ft)</a:t>
            </a:r>
          </a:p>
        </p:txBody>
      </p:sp>
      <p:grpSp>
        <p:nvGrpSpPr>
          <p:cNvPr id="21515" name="Group 35"/>
          <p:cNvGrpSpPr>
            <a:grpSpLocks/>
          </p:cNvGrpSpPr>
          <p:nvPr/>
        </p:nvGrpSpPr>
        <p:grpSpPr bwMode="auto">
          <a:xfrm>
            <a:off x="3689350" y="3846513"/>
            <a:ext cx="806450" cy="596900"/>
            <a:chOff x="1223" y="3291"/>
            <a:chExt cx="508" cy="376"/>
          </a:xfrm>
        </p:grpSpPr>
        <p:sp>
          <p:nvSpPr>
            <p:cNvPr id="21566" name="Line 36"/>
            <p:cNvSpPr>
              <a:spLocks noChangeShapeType="1"/>
            </p:cNvSpPr>
            <p:nvPr/>
          </p:nvSpPr>
          <p:spPr bwMode="auto">
            <a:xfrm flipH="1">
              <a:off x="1425" y="3493"/>
              <a:ext cx="82" cy="17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7" name="Line 37"/>
            <p:cNvSpPr>
              <a:spLocks noChangeShapeType="1"/>
            </p:cNvSpPr>
            <p:nvPr/>
          </p:nvSpPr>
          <p:spPr bwMode="auto">
            <a:xfrm flipH="1">
              <a:off x="1509" y="3493"/>
              <a:ext cx="82" cy="17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8" name="Line 38"/>
            <p:cNvSpPr>
              <a:spLocks noChangeShapeType="1"/>
            </p:cNvSpPr>
            <p:nvPr/>
          </p:nvSpPr>
          <p:spPr bwMode="auto">
            <a:xfrm flipH="1">
              <a:off x="1257" y="3493"/>
              <a:ext cx="82" cy="17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9" name="Line 39"/>
            <p:cNvSpPr>
              <a:spLocks noChangeShapeType="1"/>
            </p:cNvSpPr>
            <p:nvPr/>
          </p:nvSpPr>
          <p:spPr bwMode="auto">
            <a:xfrm flipH="1">
              <a:off x="1342" y="3493"/>
              <a:ext cx="81" cy="17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70" name="Group 40"/>
            <p:cNvGrpSpPr>
              <a:grpSpLocks/>
            </p:cNvGrpSpPr>
            <p:nvPr/>
          </p:nvGrpSpPr>
          <p:grpSpPr bwMode="auto">
            <a:xfrm>
              <a:off x="1223" y="3291"/>
              <a:ext cx="508" cy="257"/>
              <a:chOff x="1223" y="3291"/>
              <a:chExt cx="508" cy="257"/>
            </a:xfrm>
          </p:grpSpPr>
          <p:sp>
            <p:nvSpPr>
              <p:cNvPr id="21571" name="Freeform 41"/>
              <p:cNvSpPr>
                <a:spLocks/>
              </p:cNvSpPr>
              <p:nvPr/>
            </p:nvSpPr>
            <p:spPr bwMode="auto">
              <a:xfrm>
                <a:off x="1223" y="3291"/>
                <a:ext cx="508" cy="257"/>
              </a:xfrm>
              <a:custGeom>
                <a:avLst/>
                <a:gdLst>
                  <a:gd name="T0" fmla="*/ 28 w 508"/>
                  <a:gd name="T1" fmla="*/ 89 h 257"/>
                  <a:gd name="T2" fmla="*/ 8 w 508"/>
                  <a:gd name="T3" fmla="*/ 102 h 257"/>
                  <a:gd name="T4" fmla="*/ 0 w 508"/>
                  <a:gd name="T5" fmla="*/ 120 h 257"/>
                  <a:gd name="T6" fmla="*/ 4 w 508"/>
                  <a:gd name="T7" fmla="*/ 134 h 257"/>
                  <a:gd name="T8" fmla="*/ 25 w 508"/>
                  <a:gd name="T9" fmla="*/ 151 h 257"/>
                  <a:gd name="T10" fmla="*/ 15 w 508"/>
                  <a:gd name="T11" fmla="*/ 161 h 257"/>
                  <a:gd name="T12" fmla="*/ 12 w 508"/>
                  <a:gd name="T13" fmla="*/ 181 h 257"/>
                  <a:gd name="T14" fmla="*/ 26 w 508"/>
                  <a:gd name="T15" fmla="*/ 199 h 257"/>
                  <a:gd name="T16" fmla="*/ 52 w 508"/>
                  <a:gd name="T17" fmla="*/ 209 h 257"/>
                  <a:gd name="T18" fmla="*/ 68 w 508"/>
                  <a:gd name="T19" fmla="*/ 209 h 257"/>
                  <a:gd name="T20" fmla="*/ 83 w 508"/>
                  <a:gd name="T21" fmla="*/ 222 h 257"/>
                  <a:gd name="T22" fmla="*/ 112 w 508"/>
                  <a:gd name="T23" fmla="*/ 235 h 257"/>
                  <a:gd name="T24" fmla="*/ 147 w 508"/>
                  <a:gd name="T25" fmla="*/ 240 h 257"/>
                  <a:gd name="T26" fmla="*/ 182 w 508"/>
                  <a:gd name="T27" fmla="*/ 235 h 257"/>
                  <a:gd name="T28" fmla="*/ 206 w 508"/>
                  <a:gd name="T29" fmla="*/ 242 h 257"/>
                  <a:gd name="T30" fmla="*/ 239 w 508"/>
                  <a:gd name="T31" fmla="*/ 254 h 257"/>
                  <a:gd name="T32" fmla="*/ 272 w 508"/>
                  <a:gd name="T33" fmla="*/ 255 h 257"/>
                  <a:gd name="T34" fmla="*/ 306 w 508"/>
                  <a:gd name="T35" fmla="*/ 245 h 257"/>
                  <a:gd name="T36" fmla="*/ 330 w 508"/>
                  <a:gd name="T37" fmla="*/ 225 h 257"/>
                  <a:gd name="T38" fmla="*/ 352 w 508"/>
                  <a:gd name="T39" fmla="*/ 223 h 257"/>
                  <a:gd name="T40" fmla="*/ 385 w 508"/>
                  <a:gd name="T41" fmla="*/ 224 h 257"/>
                  <a:gd name="T42" fmla="*/ 419 w 508"/>
                  <a:gd name="T43" fmla="*/ 211 h 257"/>
                  <a:gd name="T44" fmla="*/ 438 w 508"/>
                  <a:gd name="T45" fmla="*/ 188 h 257"/>
                  <a:gd name="T46" fmla="*/ 453 w 508"/>
                  <a:gd name="T47" fmla="*/ 176 h 257"/>
                  <a:gd name="T48" fmla="*/ 487 w 508"/>
                  <a:gd name="T49" fmla="*/ 160 h 257"/>
                  <a:gd name="T50" fmla="*/ 505 w 508"/>
                  <a:gd name="T51" fmla="*/ 134 h 257"/>
                  <a:gd name="T52" fmla="*/ 503 w 508"/>
                  <a:gd name="T53" fmla="*/ 107 h 257"/>
                  <a:gd name="T54" fmla="*/ 494 w 508"/>
                  <a:gd name="T55" fmla="*/ 82 h 257"/>
                  <a:gd name="T56" fmla="*/ 492 w 508"/>
                  <a:gd name="T57" fmla="*/ 60 h 257"/>
                  <a:gd name="T58" fmla="*/ 475 w 508"/>
                  <a:gd name="T59" fmla="*/ 43 h 257"/>
                  <a:gd name="T60" fmla="*/ 449 w 508"/>
                  <a:gd name="T61" fmla="*/ 32 h 257"/>
                  <a:gd name="T62" fmla="*/ 437 w 508"/>
                  <a:gd name="T63" fmla="*/ 14 h 257"/>
                  <a:gd name="T64" fmla="*/ 413 w 508"/>
                  <a:gd name="T65" fmla="*/ 2 h 257"/>
                  <a:gd name="T66" fmla="*/ 381 w 508"/>
                  <a:gd name="T67" fmla="*/ 1 h 257"/>
                  <a:gd name="T68" fmla="*/ 350 w 508"/>
                  <a:gd name="T69" fmla="*/ 13 h 257"/>
                  <a:gd name="T70" fmla="*/ 332 w 508"/>
                  <a:gd name="T71" fmla="*/ 4 h 257"/>
                  <a:gd name="T72" fmla="*/ 295 w 508"/>
                  <a:gd name="T73" fmla="*/ 2 h 257"/>
                  <a:gd name="T74" fmla="*/ 267 w 508"/>
                  <a:gd name="T75" fmla="*/ 16 h 257"/>
                  <a:gd name="T76" fmla="*/ 243 w 508"/>
                  <a:gd name="T77" fmla="*/ 11 h 257"/>
                  <a:gd name="T78" fmla="*/ 211 w 508"/>
                  <a:gd name="T79" fmla="*/ 9 h 257"/>
                  <a:gd name="T80" fmla="*/ 175 w 508"/>
                  <a:gd name="T81" fmla="*/ 21 h 257"/>
                  <a:gd name="T82" fmla="*/ 155 w 508"/>
                  <a:gd name="T83" fmla="*/ 28 h 257"/>
                  <a:gd name="T84" fmla="*/ 124 w 508"/>
                  <a:gd name="T85" fmla="*/ 24 h 257"/>
                  <a:gd name="T86" fmla="*/ 80 w 508"/>
                  <a:gd name="T87" fmla="*/ 33 h 257"/>
                  <a:gd name="T88" fmla="*/ 51 w 508"/>
                  <a:gd name="T89" fmla="*/ 57 h 257"/>
                  <a:gd name="T90" fmla="*/ 45 w 508"/>
                  <a:gd name="T91" fmla="*/ 78 h 25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08"/>
                  <a:gd name="T139" fmla="*/ 0 h 257"/>
                  <a:gd name="T140" fmla="*/ 508 w 508"/>
                  <a:gd name="T141" fmla="*/ 257 h 25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08" h="257">
                    <a:moveTo>
                      <a:pt x="46" y="85"/>
                    </a:moveTo>
                    <a:lnTo>
                      <a:pt x="36" y="87"/>
                    </a:lnTo>
                    <a:lnTo>
                      <a:pt x="28" y="89"/>
                    </a:lnTo>
                    <a:lnTo>
                      <a:pt x="20" y="92"/>
                    </a:lnTo>
                    <a:lnTo>
                      <a:pt x="13" y="96"/>
                    </a:lnTo>
                    <a:lnTo>
                      <a:pt x="8" y="102"/>
                    </a:lnTo>
                    <a:lnTo>
                      <a:pt x="3" y="107"/>
                    </a:lnTo>
                    <a:lnTo>
                      <a:pt x="1" y="114"/>
                    </a:lnTo>
                    <a:lnTo>
                      <a:pt x="0" y="120"/>
                    </a:lnTo>
                    <a:lnTo>
                      <a:pt x="1" y="125"/>
                    </a:lnTo>
                    <a:lnTo>
                      <a:pt x="2" y="130"/>
                    </a:lnTo>
                    <a:lnTo>
                      <a:pt x="4" y="134"/>
                    </a:lnTo>
                    <a:lnTo>
                      <a:pt x="7" y="138"/>
                    </a:lnTo>
                    <a:lnTo>
                      <a:pt x="15" y="145"/>
                    </a:lnTo>
                    <a:lnTo>
                      <a:pt x="25" y="151"/>
                    </a:lnTo>
                    <a:lnTo>
                      <a:pt x="25" y="150"/>
                    </a:lnTo>
                    <a:lnTo>
                      <a:pt x="19" y="156"/>
                    </a:lnTo>
                    <a:lnTo>
                      <a:pt x="15" y="161"/>
                    </a:lnTo>
                    <a:lnTo>
                      <a:pt x="12" y="168"/>
                    </a:lnTo>
                    <a:lnTo>
                      <a:pt x="11" y="174"/>
                    </a:lnTo>
                    <a:lnTo>
                      <a:pt x="12" y="181"/>
                    </a:lnTo>
                    <a:lnTo>
                      <a:pt x="15" y="188"/>
                    </a:lnTo>
                    <a:lnTo>
                      <a:pt x="20" y="194"/>
                    </a:lnTo>
                    <a:lnTo>
                      <a:pt x="26" y="199"/>
                    </a:lnTo>
                    <a:lnTo>
                      <a:pt x="34" y="203"/>
                    </a:lnTo>
                    <a:lnTo>
                      <a:pt x="43" y="207"/>
                    </a:lnTo>
                    <a:lnTo>
                      <a:pt x="52" y="209"/>
                    </a:lnTo>
                    <a:lnTo>
                      <a:pt x="62" y="209"/>
                    </a:lnTo>
                    <a:lnTo>
                      <a:pt x="66" y="209"/>
                    </a:lnTo>
                    <a:lnTo>
                      <a:pt x="68" y="209"/>
                    </a:lnTo>
                    <a:lnTo>
                      <a:pt x="75" y="216"/>
                    </a:lnTo>
                    <a:lnTo>
                      <a:pt x="83" y="222"/>
                    </a:lnTo>
                    <a:lnTo>
                      <a:pt x="92" y="228"/>
                    </a:lnTo>
                    <a:lnTo>
                      <a:pt x="102" y="232"/>
                    </a:lnTo>
                    <a:lnTo>
                      <a:pt x="112" y="235"/>
                    </a:lnTo>
                    <a:lnTo>
                      <a:pt x="123" y="238"/>
                    </a:lnTo>
                    <a:lnTo>
                      <a:pt x="135" y="239"/>
                    </a:lnTo>
                    <a:lnTo>
                      <a:pt x="147" y="240"/>
                    </a:lnTo>
                    <a:lnTo>
                      <a:pt x="159" y="239"/>
                    </a:lnTo>
                    <a:lnTo>
                      <a:pt x="171" y="239"/>
                    </a:lnTo>
                    <a:lnTo>
                      <a:pt x="182" y="235"/>
                    </a:lnTo>
                    <a:lnTo>
                      <a:pt x="193" y="232"/>
                    </a:lnTo>
                    <a:lnTo>
                      <a:pt x="199" y="237"/>
                    </a:lnTo>
                    <a:lnTo>
                      <a:pt x="206" y="242"/>
                    </a:lnTo>
                    <a:lnTo>
                      <a:pt x="222" y="250"/>
                    </a:lnTo>
                    <a:lnTo>
                      <a:pt x="231" y="252"/>
                    </a:lnTo>
                    <a:lnTo>
                      <a:pt x="239" y="254"/>
                    </a:lnTo>
                    <a:lnTo>
                      <a:pt x="249" y="255"/>
                    </a:lnTo>
                    <a:lnTo>
                      <a:pt x="259" y="256"/>
                    </a:lnTo>
                    <a:lnTo>
                      <a:pt x="272" y="255"/>
                    </a:lnTo>
                    <a:lnTo>
                      <a:pt x="284" y="253"/>
                    </a:lnTo>
                    <a:lnTo>
                      <a:pt x="295" y="250"/>
                    </a:lnTo>
                    <a:lnTo>
                      <a:pt x="306" y="245"/>
                    </a:lnTo>
                    <a:lnTo>
                      <a:pt x="316" y="239"/>
                    </a:lnTo>
                    <a:lnTo>
                      <a:pt x="324" y="233"/>
                    </a:lnTo>
                    <a:lnTo>
                      <a:pt x="330" y="225"/>
                    </a:lnTo>
                    <a:lnTo>
                      <a:pt x="335" y="217"/>
                    </a:lnTo>
                    <a:lnTo>
                      <a:pt x="344" y="220"/>
                    </a:lnTo>
                    <a:lnTo>
                      <a:pt x="352" y="223"/>
                    </a:lnTo>
                    <a:lnTo>
                      <a:pt x="362" y="224"/>
                    </a:lnTo>
                    <a:lnTo>
                      <a:pt x="371" y="224"/>
                    </a:lnTo>
                    <a:lnTo>
                      <a:pt x="385" y="224"/>
                    </a:lnTo>
                    <a:lnTo>
                      <a:pt x="397" y="220"/>
                    </a:lnTo>
                    <a:lnTo>
                      <a:pt x="409" y="216"/>
                    </a:lnTo>
                    <a:lnTo>
                      <a:pt x="419" y="211"/>
                    </a:lnTo>
                    <a:lnTo>
                      <a:pt x="427" y="204"/>
                    </a:lnTo>
                    <a:lnTo>
                      <a:pt x="434" y="197"/>
                    </a:lnTo>
                    <a:lnTo>
                      <a:pt x="438" y="188"/>
                    </a:lnTo>
                    <a:lnTo>
                      <a:pt x="439" y="179"/>
                    </a:lnTo>
                    <a:lnTo>
                      <a:pt x="438" y="179"/>
                    </a:lnTo>
                    <a:lnTo>
                      <a:pt x="453" y="176"/>
                    </a:lnTo>
                    <a:lnTo>
                      <a:pt x="466" y="172"/>
                    </a:lnTo>
                    <a:lnTo>
                      <a:pt x="478" y="167"/>
                    </a:lnTo>
                    <a:lnTo>
                      <a:pt x="487" y="160"/>
                    </a:lnTo>
                    <a:lnTo>
                      <a:pt x="496" y="152"/>
                    </a:lnTo>
                    <a:lnTo>
                      <a:pt x="501" y="143"/>
                    </a:lnTo>
                    <a:lnTo>
                      <a:pt x="505" y="134"/>
                    </a:lnTo>
                    <a:lnTo>
                      <a:pt x="507" y="124"/>
                    </a:lnTo>
                    <a:lnTo>
                      <a:pt x="506" y="115"/>
                    </a:lnTo>
                    <a:lnTo>
                      <a:pt x="503" y="107"/>
                    </a:lnTo>
                    <a:lnTo>
                      <a:pt x="498" y="99"/>
                    </a:lnTo>
                    <a:lnTo>
                      <a:pt x="490" y="91"/>
                    </a:lnTo>
                    <a:lnTo>
                      <a:pt x="494" y="82"/>
                    </a:lnTo>
                    <a:lnTo>
                      <a:pt x="495" y="73"/>
                    </a:lnTo>
                    <a:lnTo>
                      <a:pt x="494" y="66"/>
                    </a:lnTo>
                    <a:lnTo>
                      <a:pt x="492" y="60"/>
                    </a:lnTo>
                    <a:lnTo>
                      <a:pt x="488" y="54"/>
                    </a:lnTo>
                    <a:lnTo>
                      <a:pt x="483" y="47"/>
                    </a:lnTo>
                    <a:lnTo>
                      <a:pt x="475" y="43"/>
                    </a:lnTo>
                    <a:lnTo>
                      <a:pt x="468" y="38"/>
                    </a:lnTo>
                    <a:lnTo>
                      <a:pt x="459" y="35"/>
                    </a:lnTo>
                    <a:lnTo>
                      <a:pt x="449" y="32"/>
                    </a:lnTo>
                    <a:lnTo>
                      <a:pt x="447" y="25"/>
                    </a:lnTo>
                    <a:lnTo>
                      <a:pt x="442" y="20"/>
                    </a:lnTo>
                    <a:lnTo>
                      <a:pt x="437" y="14"/>
                    </a:lnTo>
                    <a:lnTo>
                      <a:pt x="430" y="9"/>
                    </a:lnTo>
                    <a:lnTo>
                      <a:pt x="422" y="6"/>
                    </a:lnTo>
                    <a:lnTo>
                      <a:pt x="413" y="2"/>
                    </a:lnTo>
                    <a:lnTo>
                      <a:pt x="404" y="1"/>
                    </a:lnTo>
                    <a:lnTo>
                      <a:pt x="393" y="0"/>
                    </a:lnTo>
                    <a:lnTo>
                      <a:pt x="381" y="1"/>
                    </a:lnTo>
                    <a:lnTo>
                      <a:pt x="370" y="3"/>
                    </a:lnTo>
                    <a:lnTo>
                      <a:pt x="359" y="8"/>
                    </a:lnTo>
                    <a:lnTo>
                      <a:pt x="350" y="13"/>
                    </a:lnTo>
                    <a:lnTo>
                      <a:pt x="350" y="14"/>
                    </a:lnTo>
                    <a:lnTo>
                      <a:pt x="342" y="8"/>
                    </a:lnTo>
                    <a:lnTo>
                      <a:pt x="332" y="4"/>
                    </a:lnTo>
                    <a:lnTo>
                      <a:pt x="321" y="1"/>
                    </a:lnTo>
                    <a:lnTo>
                      <a:pt x="310" y="0"/>
                    </a:lnTo>
                    <a:lnTo>
                      <a:pt x="295" y="2"/>
                    </a:lnTo>
                    <a:lnTo>
                      <a:pt x="282" y="6"/>
                    </a:lnTo>
                    <a:lnTo>
                      <a:pt x="272" y="12"/>
                    </a:lnTo>
                    <a:lnTo>
                      <a:pt x="267" y="16"/>
                    </a:lnTo>
                    <a:lnTo>
                      <a:pt x="264" y="20"/>
                    </a:lnTo>
                    <a:lnTo>
                      <a:pt x="254" y="14"/>
                    </a:lnTo>
                    <a:lnTo>
                      <a:pt x="243" y="11"/>
                    </a:lnTo>
                    <a:lnTo>
                      <a:pt x="232" y="9"/>
                    </a:lnTo>
                    <a:lnTo>
                      <a:pt x="220" y="8"/>
                    </a:lnTo>
                    <a:lnTo>
                      <a:pt x="211" y="9"/>
                    </a:lnTo>
                    <a:lnTo>
                      <a:pt x="203" y="9"/>
                    </a:lnTo>
                    <a:lnTo>
                      <a:pt x="187" y="14"/>
                    </a:lnTo>
                    <a:lnTo>
                      <a:pt x="175" y="21"/>
                    </a:lnTo>
                    <a:lnTo>
                      <a:pt x="169" y="26"/>
                    </a:lnTo>
                    <a:lnTo>
                      <a:pt x="164" y="31"/>
                    </a:lnTo>
                    <a:lnTo>
                      <a:pt x="155" y="28"/>
                    </a:lnTo>
                    <a:lnTo>
                      <a:pt x="145" y="25"/>
                    </a:lnTo>
                    <a:lnTo>
                      <a:pt x="134" y="24"/>
                    </a:lnTo>
                    <a:lnTo>
                      <a:pt x="124" y="24"/>
                    </a:lnTo>
                    <a:lnTo>
                      <a:pt x="108" y="24"/>
                    </a:lnTo>
                    <a:lnTo>
                      <a:pt x="93" y="28"/>
                    </a:lnTo>
                    <a:lnTo>
                      <a:pt x="80" y="33"/>
                    </a:lnTo>
                    <a:lnTo>
                      <a:pt x="68" y="40"/>
                    </a:lnTo>
                    <a:lnTo>
                      <a:pt x="58" y="47"/>
                    </a:lnTo>
                    <a:lnTo>
                      <a:pt x="51" y="57"/>
                    </a:lnTo>
                    <a:lnTo>
                      <a:pt x="47" y="67"/>
                    </a:lnTo>
                    <a:lnTo>
                      <a:pt x="46" y="73"/>
                    </a:lnTo>
                    <a:lnTo>
                      <a:pt x="45" y="78"/>
                    </a:lnTo>
                    <a:lnTo>
                      <a:pt x="45" y="82"/>
                    </a:lnTo>
                    <a:lnTo>
                      <a:pt x="46" y="85"/>
                    </a:lnTo>
                  </a:path>
                </a:pathLst>
              </a:custGeom>
              <a:solidFill>
                <a:srgbClr val="96969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2" name="Freeform 42"/>
              <p:cNvSpPr>
                <a:spLocks/>
              </p:cNvSpPr>
              <p:nvPr/>
            </p:nvSpPr>
            <p:spPr bwMode="auto">
              <a:xfrm>
                <a:off x="1223" y="3291"/>
                <a:ext cx="508" cy="257"/>
              </a:xfrm>
              <a:custGeom>
                <a:avLst/>
                <a:gdLst>
                  <a:gd name="T0" fmla="*/ 28 w 508"/>
                  <a:gd name="T1" fmla="*/ 89 h 257"/>
                  <a:gd name="T2" fmla="*/ 8 w 508"/>
                  <a:gd name="T3" fmla="*/ 102 h 257"/>
                  <a:gd name="T4" fmla="*/ 0 w 508"/>
                  <a:gd name="T5" fmla="*/ 120 h 257"/>
                  <a:gd name="T6" fmla="*/ 4 w 508"/>
                  <a:gd name="T7" fmla="*/ 134 h 257"/>
                  <a:gd name="T8" fmla="*/ 25 w 508"/>
                  <a:gd name="T9" fmla="*/ 151 h 257"/>
                  <a:gd name="T10" fmla="*/ 15 w 508"/>
                  <a:gd name="T11" fmla="*/ 161 h 257"/>
                  <a:gd name="T12" fmla="*/ 12 w 508"/>
                  <a:gd name="T13" fmla="*/ 181 h 257"/>
                  <a:gd name="T14" fmla="*/ 26 w 508"/>
                  <a:gd name="T15" fmla="*/ 199 h 257"/>
                  <a:gd name="T16" fmla="*/ 52 w 508"/>
                  <a:gd name="T17" fmla="*/ 209 h 257"/>
                  <a:gd name="T18" fmla="*/ 68 w 508"/>
                  <a:gd name="T19" fmla="*/ 209 h 257"/>
                  <a:gd name="T20" fmla="*/ 83 w 508"/>
                  <a:gd name="T21" fmla="*/ 222 h 257"/>
                  <a:gd name="T22" fmla="*/ 112 w 508"/>
                  <a:gd name="T23" fmla="*/ 235 h 257"/>
                  <a:gd name="T24" fmla="*/ 147 w 508"/>
                  <a:gd name="T25" fmla="*/ 240 h 257"/>
                  <a:gd name="T26" fmla="*/ 182 w 508"/>
                  <a:gd name="T27" fmla="*/ 235 h 257"/>
                  <a:gd name="T28" fmla="*/ 206 w 508"/>
                  <a:gd name="T29" fmla="*/ 242 h 257"/>
                  <a:gd name="T30" fmla="*/ 239 w 508"/>
                  <a:gd name="T31" fmla="*/ 254 h 257"/>
                  <a:gd name="T32" fmla="*/ 272 w 508"/>
                  <a:gd name="T33" fmla="*/ 255 h 257"/>
                  <a:gd name="T34" fmla="*/ 306 w 508"/>
                  <a:gd name="T35" fmla="*/ 245 h 257"/>
                  <a:gd name="T36" fmla="*/ 330 w 508"/>
                  <a:gd name="T37" fmla="*/ 225 h 257"/>
                  <a:gd name="T38" fmla="*/ 352 w 508"/>
                  <a:gd name="T39" fmla="*/ 223 h 257"/>
                  <a:gd name="T40" fmla="*/ 385 w 508"/>
                  <a:gd name="T41" fmla="*/ 224 h 257"/>
                  <a:gd name="T42" fmla="*/ 419 w 508"/>
                  <a:gd name="T43" fmla="*/ 211 h 257"/>
                  <a:gd name="T44" fmla="*/ 438 w 508"/>
                  <a:gd name="T45" fmla="*/ 188 h 257"/>
                  <a:gd name="T46" fmla="*/ 453 w 508"/>
                  <a:gd name="T47" fmla="*/ 176 h 257"/>
                  <a:gd name="T48" fmla="*/ 487 w 508"/>
                  <a:gd name="T49" fmla="*/ 160 h 257"/>
                  <a:gd name="T50" fmla="*/ 505 w 508"/>
                  <a:gd name="T51" fmla="*/ 134 h 257"/>
                  <a:gd name="T52" fmla="*/ 503 w 508"/>
                  <a:gd name="T53" fmla="*/ 107 h 257"/>
                  <a:gd name="T54" fmla="*/ 494 w 508"/>
                  <a:gd name="T55" fmla="*/ 82 h 257"/>
                  <a:gd name="T56" fmla="*/ 492 w 508"/>
                  <a:gd name="T57" fmla="*/ 60 h 257"/>
                  <a:gd name="T58" fmla="*/ 475 w 508"/>
                  <a:gd name="T59" fmla="*/ 43 h 257"/>
                  <a:gd name="T60" fmla="*/ 449 w 508"/>
                  <a:gd name="T61" fmla="*/ 32 h 257"/>
                  <a:gd name="T62" fmla="*/ 437 w 508"/>
                  <a:gd name="T63" fmla="*/ 14 h 257"/>
                  <a:gd name="T64" fmla="*/ 413 w 508"/>
                  <a:gd name="T65" fmla="*/ 2 h 257"/>
                  <a:gd name="T66" fmla="*/ 381 w 508"/>
                  <a:gd name="T67" fmla="*/ 1 h 257"/>
                  <a:gd name="T68" fmla="*/ 350 w 508"/>
                  <a:gd name="T69" fmla="*/ 13 h 257"/>
                  <a:gd name="T70" fmla="*/ 332 w 508"/>
                  <a:gd name="T71" fmla="*/ 4 h 257"/>
                  <a:gd name="T72" fmla="*/ 295 w 508"/>
                  <a:gd name="T73" fmla="*/ 2 h 257"/>
                  <a:gd name="T74" fmla="*/ 267 w 508"/>
                  <a:gd name="T75" fmla="*/ 16 h 257"/>
                  <a:gd name="T76" fmla="*/ 243 w 508"/>
                  <a:gd name="T77" fmla="*/ 11 h 257"/>
                  <a:gd name="T78" fmla="*/ 211 w 508"/>
                  <a:gd name="T79" fmla="*/ 9 h 257"/>
                  <a:gd name="T80" fmla="*/ 175 w 508"/>
                  <a:gd name="T81" fmla="*/ 21 h 257"/>
                  <a:gd name="T82" fmla="*/ 155 w 508"/>
                  <a:gd name="T83" fmla="*/ 28 h 257"/>
                  <a:gd name="T84" fmla="*/ 124 w 508"/>
                  <a:gd name="T85" fmla="*/ 24 h 257"/>
                  <a:gd name="T86" fmla="*/ 80 w 508"/>
                  <a:gd name="T87" fmla="*/ 33 h 257"/>
                  <a:gd name="T88" fmla="*/ 51 w 508"/>
                  <a:gd name="T89" fmla="*/ 57 h 257"/>
                  <a:gd name="T90" fmla="*/ 45 w 508"/>
                  <a:gd name="T91" fmla="*/ 78 h 25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08"/>
                  <a:gd name="T139" fmla="*/ 0 h 257"/>
                  <a:gd name="T140" fmla="*/ 508 w 508"/>
                  <a:gd name="T141" fmla="*/ 257 h 25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08" h="257">
                    <a:moveTo>
                      <a:pt x="46" y="85"/>
                    </a:moveTo>
                    <a:lnTo>
                      <a:pt x="36" y="87"/>
                    </a:lnTo>
                    <a:lnTo>
                      <a:pt x="28" y="89"/>
                    </a:lnTo>
                    <a:lnTo>
                      <a:pt x="20" y="92"/>
                    </a:lnTo>
                    <a:lnTo>
                      <a:pt x="13" y="96"/>
                    </a:lnTo>
                    <a:lnTo>
                      <a:pt x="8" y="102"/>
                    </a:lnTo>
                    <a:lnTo>
                      <a:pt x="3" y="107"/>
                    </a:lnTo>
                    <a:lnTo>
                      <a:pt x="1" y="114"/>
                    </a:lnTo>
                    <a:lnTo>
                      <a:pt x="0" y="120"/>
                    </a:lnTo>
                    <a:lnTo>
                      <a:pt x="1" y="125"/>
                    </a:lnTo>
                    <a:lnTo>
                      <a:pt x="2" y="130"/>
                    </a:lnTo>
                    <a:lnTo>
                      <a:pt x="4" y="134"/>
                    </a:lnTo>
                    <a:lnTo>
                      <a:pt x="7" y="138"/>
                    </a:lnTo>
                    <a:lnTo>
                      <a:pt x="15" y="145"/>
                    </a:lnTo>
                    <a:lnTo>
                      <a:pt x="25" y="151"/>
                    </a:lnTo>
                    <a:lnTo>
                      <a:pt x="25" y="150"/>
                    </a:lnTo>
                    <a:lnTo>
                      <a:pt x="19" y="156"/>
                    </a:lnTo>
                    <a:lnTo>
                      <a:pt x="15" y="161"/>
                    </a:lnTo>
                    <a:lnTo>
                      <a:pt x="12" y="168"/>
                    </a:lnTo>
                    <a:lnTo>
                      <a:pt x="11" y="174"/>
                    </a:lnTo>
                    <a:lnTo>
                      <a:pt x="12" y="181"/>
                    </a:lnTo>
                    <a:lnTo>
                      <a:pt x="15" y="188"/>
                    </a:lnTo>
                    <a:lnTo>
                      <a:pt x="20" y="194"/>
                    </a:lnTo>
                    <a:lnTo>
                      <a:pt x="26" y="199"/>
                    </a:lnTo>
                    <a:lnTo>
                      <a:pt x="34" y="203"/>
                    </a:lnTo>
                    <a:lnTo>
                      <a:pt x="43" y="207"/>
                    </a:lnTo>
                    <a:lnTo>
                      <a:pt x="52" y="209"/>
                    </a:lnTo>
                    <a:lnTo>
                      <a:pt x="62" y="209"/>
                    </a:lnTo>
                    <a:lnTo>
                      <a:pt x="66" y="209"/>
                    </a:lnTo>
                    <a:lnTo>
                      <a:pt x="68" y="209"/>
                    </a:lnTo>
                    <a:lnTo>
                      <a:pt x="75" y="216"/>
                    </a:lnTo>
                    <a:lnTo>
                      <a:pt x="83" y="222"/>
                    </a:lnTo>
                    <a:lnTo>
                      <a:pt x="92" y="228"/>
                    </a:lnTo>
                    <a:lnTo>
                      <a:pt x="102" y="232"/>
                    </a:lnTo>
                    <a:lnTo>
                      <a:pt x="112" y="235"/>
                    </a:lnTo>
                    <a:lnTo>
                      <a:pt x="123" y="238"/>
                    </a:lnTo>
                    <a:lnTo>
                      <a:pt x="135" y="239"/>
                    </a:lnTo>
                    <a:lnTo>
                      <a:pt x="147" y="240"/>
                    </a:lnTo>
                    <a:lnTo>
                      <a:pt x="159" y="239"/>
                    </a:lnTo>
                    <a:lnTo>
                      <a:pt x="171" y="239"/>
                    </a:lnTo>
                    <a:lnTo>
                      <a:pt x="182" y="235"/>
                    </a:lnTo>
                    <a:lnTo>
                      <a:pt x="193" y="232"/>
                    </a:lnTo>
                    <a:lnTo>
                      <a:pt x="199" y="237"/>
                    </a:lnTo>
                    <a:lnTo>
                      <a:pt x="206" y="242"/>
                    </a:lnTo>
                    <a:lnTo>
                      <a:pt x="222" y="250"/>
                    </a:lnTo>
                    <a:lnTo>
                      <a:pt x="231" y="252"/>
                    </a:lnTo>
                    <a:lnTo>
                      <a:pt x="239" y="254"/>
                    </a:lnTo>
                    <a:lnTo>
                      <a:pt x="249" y="255"/>
                    </a:lnTo>
                    <a:lnTo>
                      <a:pt x="259" y="256"/>
                    </a:lnTo>
                    <a:lnTo>
                      <a:pt x="272" y="255"/>
                    </a:lnTo>
                    <a:lnTo>
                      <a:pt x="284" y="253"/>
                    </a:lnTo>
                    <a:lnTo>
                      <a:pt x="295" y="250"/>
                    </a:lnTo>
                    <a:lnTo>
                      <a:pt x="306" y="245"/>
                    </a:lnTo>
                    <a:lnTo>
                      <a:pt x="316" y="239"/>
                    </a:lnTo>
                    <a:lnTo>
                      <a:pt x="324" y="233"/>
                    </a:lnTo>
                    <a:lnTo>
                      <a:pt x="330" y="225"/>
                    </a:lnTo>
                    <a:lnTo>
                      <a:pt x="335" y="217"/>
                    </a:lnTo>
                    <a:lnTo>
                      <a:pt x="344" y="220"/>
                    </a:lnTo>
                    <a:lnTo>
                      <a:pt x="352" y="223"/>
                    </a:lnTo>
                    <a:lnTo>
                      <a:pt x="362" y="224"/>
                    </a:lnTo>
                    <a:lnTo>
                      <a:pt x="371" y="224"/>
                    </a:lnTo>
                    <a:lnTo>
                      <a:pt x="385" y="224"/>
                    </a:lnTo>
                    <a:lnTo>
                      <a:pt x="397" y="220"/>
                    </a:lnTo>
                    <a:lnTo>
                      <a:pt x="409" y="216"/>
                    </a:lnTo>
                    <a:lnTo>
                      <a:pt x="419" y="211"/>
                    </a:lnTo>
                    <a:lnTo>
                      <a:pt x="427" y="204"/>
                    </a:lnTo>
                    <a:lnTo>
                      <a:pt x="434" y="197"/>
                    </a:lnTo>
                    <a:lnTo>
                      <a:pt x="438" y="188"/>
                    </a:lnTo>
                    <a:lnTo>
                      <a:pt x="439" y="179"/>
                    </a:lnTo>
                    <a:lnTo>
                      <a:pt x="438" y="179"/>
                    </a:lnTo>
                    <a:lnTo>
                      <a:pt x="453" y="176"/>
                    </a:lnTo>
                    <a:lnTo>
                      <a:pt x="466" y="172"/>
                    </a:lnTo>
                    <a:lnTo>
                      <a:pt x="478" y="167"/>
                    </a:lnTo>
                    <a:lnTo>
                      <a:pt x="487" y="160"/>
                    </a:lnTo>
                    <a:lnTo>
                      <a:pt x="496" y="152"/>
                    </a:lnTo>
                    <a:lnTo>
                      <a:pt x="501" y="143"/>
                    </a:lnTo>
                    <a:lnTo>
                      <a:pt x="505" y="134"/>
                    </a:lnTo>
                    <a:lnTo>
                      <a:pt x="507" y="124"/>
                    </a:lnTo>
                    <a:lnTo>
                      <a:pt x="506" y="115"/>
                    </a:lnTo>
                    <a:lnTo>
                      <a:pt x="503" y="107"/>
                    </a:lnTo>
                    <a:lnTo>
                      <a:pt x="498" y="99"/>
                    </a:lnTo>
                    <a:lnTo>
                      <a:pt x="490" y="91"/>
                    </a:lnTo>
                    <a:lnTo>
                      <a:pt x="494" y="82"/>
                    </a:lnTo>
                    <a:lnTo>
                      <a:pt x="495" y="73"/>
                    </a:lnTo>
                    <a:lnTo>
                      <a:pt x="494" y="66"/>
                    </a:lnTo>
                    <a:lnTo>
                      <a:pt x="492" y="60"/>
                    </a:lnTo>
                    <a:lnTo>
                      <a:pt x="488" y="54"/>
                    </a:lnTo>
                    <a:lnTo>
                      <a:pt x="483" y="47"/>
                    </a:lnTo>
                    <a:lnTo>
                      <a:pt x="475" y="43"/>
                    </a:lnTo>
                    <a:lnTo>
                      <a:pt x="468" y="38"/>
                    </a:lnTo>
                    <a:lnTo>
                      <a:pt x="459" y="35"/>
                    </a:lnTo>
                    <a:lnTo>
                      <a:pt x="449" y="32"/>
                    </a:lnTo>
                    <a:lnTo>
                      <a:pt x="447" y="25"/>
                    </a:lnTo>
                    <a:lnTo>
                      <a:pt x="442" y="20"/>
                    </a:lnTo>
                    <a:lnTo>
                      <a:pt x="437" y="14"/>
                    </a:lnTo>
                    <a:lnTo>
                      <a:pt x="430" y="9"/>
                    </a:lnTo>
                    <a:lnTo>
                      <a:pt x="422" y="6"/>
                    </a:lnTo>
                    <a:lnTo>
                      <a:pt x="413" y="2"/>
                    </a:lnTo>
                    <a:lnTo>
                      <a:pt x="404" y="1"/>
                    </a:lnTo>
                    <a:lnTo>
                      <a:pt x="393" y="0"/>
                    </a:lnTo>
                    <a:lnTo>
                      <a:pt x="381" y="1"/>
                    </a:lnTo>
                    <a:lnTo>
                      <a:pt x="370" y="3"/>
                    </a:lnTo>
                    <a:lnTo>
                      <a:pt x="359" y="8"/>
                    </a:lnTo>
                    <a:lnTo>
                      <a:pt x="350" y="13"/>
                    </a:lnTo>
                    <a:lnTo>
                      <a:pt x="350" y="14"/>
                    </a:lnTo>
                    <a:lnTo>
                      <a:pt x="342" y="8"/>
                    </a:lnTo>
                    <a:lnTo>
                      <a:pt x="332" y="4"/>
                    </a:lnTo>
                    <a:lnTo>
                      <a:pt x="321" y="1"/>
                    </a:lnTo>
                    <a:lnTo>
                      <a:pt x="310" y="0"/>
                    </a:lnTo>
                    <a:lnTo>
                      <a:pt x="295" y="2"/>
                    </a:lnTo>
                    <a:lnTo>
                      <a:pt x="282" y="6"/>
                    </a:lnTo>
                    <a:lnTo>
                      <a:pt x="272" y="12"/>
                    </a:lnTo>
                    <a:lnTo>
                      <a:pt x="267" y="16"/>
                    </a:lnTo>
                    <a:lnTo>
                      <a:pt x="264" y="20"/>
                    </a:lnTo>
                    <a:lnTo>
                      <a:pt x="254" y="14"/>
                    </a:lnTo>
                    <a:lnTo>
                      <a:pt x="243" y="11"/>
                    </a:lnTo>
                    <a:lnTo>
                      <a:pt x="232" y="9"/>
                    </a:lnTo>
                    <a:lnTo>
                      <a:pt x="220" y="8"/>
                    </a:lnTo>
                    <a:lnTo>
                      <a:pt x="211" y="9"/>
                    </a:lnTo>
                    <a:lnTo>
                      <a:pt x="203" y="9"/>
                    </a:lnTo>
                    <a:lnTo>
                      <a:pt x="187" y="14"/>
                    </a:lnTo>
                    <a:lnTo>
                      <a:pt x="175" y="21"/>
                    </a:lnTo>
                    <a:lnTo>
                      <a:pt x="169" y="26"/>
                    </a:lnTo>
                    <a:lnTo>
                      <a:pt x="164" y="31"/>
                    </a:lnTo>
                    <a:lnTo>
                      <a:pt x="155" y="28"/>
                    </a:lnTo>
                    <a:lnTo>
                      <a:pt x="145" y="25"/>
                    </a:lnTo>
                    <a:lnTo>
                      <a:pt x="134" y="24"/>
                    </a:lnTo>
                    <a:lnTo>
                      <a:pt x="124" y="24"/>
                    </a:lnTo>
                    <a:lnTo>
                      <a:pt x="108" y="24"/>
                    </a:lnTo>
                    <a:lnTo>
                      <a:pt x="93" y="28"/>
                    </a:lnTo>
                    <a:lnTo>
                      <a:pt x="80" y="33"/>
                    </a:lnTo>
                    <a:lnTo>
                      <a:pt x="68" y="40"/>
                    </a:lnTo>
                    <a:lnTo>
                      <a:pt x="58" y="47"/>
                    </a:lnTo>
                    <a:lnTo>
                      <a:pt x="51" y="57"/>
                    </a:lnTo>
                    <a:lnTo>
                      <a:pt x="47" y="67"/>
                    </a:lnTo>
                    <a:lnTo>
                      <a:pt x="46" y="73"/>
                    </a:lnTo>
                    <a:lnTo>
                      <a:pt x="45" y="78"/>
                    </a:lnTo>
                    <a:lnTo>
                      <a:pt x="45" y="82"/>
                    </a:lnTo>
                    <a:lnTo>
                      <a:pt x="46" y="85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3" name="Freeform 43"/>
              <p:cNvSpPr>
                <a:spLocks/>
              </p:cNvSpPr>
              <p:nvPr/>
            </p:nvSpPr>
            <p:spPr bwMode="auto">
              <a:xfrm>
                <a:off x="1248" y="3442"/>
                <a:ext cx="31" cy="17"/>
              </a:xfrm>
              <a:custGeom>
                <a:avLst/>
                <a:gdLst>
                  <a:gd name="T0" fmla="*/ 0 w 31"/>
                  <a:gd name="T1" fmla="*/ 0 h 17"/>
                  <a:gd name="T2" fmla="*/ 13 w 31"/>
                  <a:gd name="T3" fmla="*/ 12 h 17"/>
                  <a:gd name="T4" fmla="*/ 26 w 31"/>
                  <a:gd name="T5" fmla="*/ 16 h 17"/>
                  <a:gd name="T6" fmla="*/ 28 w 31"/>
                  <a:gd name="T7" fmla="*/ 16 h 17"/>
                  <a:gd name="T8" fmla="*/ 30 w 31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17"/>
                  <a:gd name="T17" fmla="*/ 31 w 31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17">
                    <a:moveTo>
                      <a:pt x="0" y="0"/>
                    </a:moveTo>
                    <a:lnTo>
                      <a:pt x="13" y="12"/>
                    </a:lnTo>
                    <a:lnTo>
                      <a:pt x="26" y="16"/>
                    </a:lnTo>
                    <a:lnTo>
                      <a:pt x="28" y="16"/>
                    </a:lnTo>
                    <a:lnTo>
                      <a:pt x="30" y="16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4" name="Freeform 44"/>
              <p:cNvSpPr>
                <a:spLocks/>
              </p:cNvSpPr>
              <p:nvPr/>
            </p:nvSpPr>
            <p:spPr bwMode="auto">
              <a:xfrm>
                <a:off x="1291" y="3498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8 w 17"/>
                  <a:gd name="T3" fmla="*/ 8 h 17"/>
                  <a:gd name="T4" fmla="*/ 16 w 17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7"/>
                  <a:gd name="T11" fmla="*/ 17 w 1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7">
                    <a:moveTo>
                      <a:pt x="0" y="16"/>
                    </a:moveTo>
                    <a:lnTo>
                      <a:pt x="8" y="8"/>
                    </a:lnTo>
                    <a:lnTo>
                      <a:pt x="16" y="0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5" name="Freeform 45"/>
              <p:cNvSpPr>
                <a:spLocks/>
              </p:cNvSpPr>
              <p:nvPr/>
            </p:nvSpPr>
            <p:spPr bwMode="auto">
              <a:xfrm>
                <a:off x="1409" y="3512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6 w 17"/>
                  <a:gd name="T3" fmla="*/ 8 h 17"/>
                  <a:gd name="T4" fmla="*/ 16 w 17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7"/>
                  <a:gd name="T11" fmla="*/ 17 w 1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7">
                    <a:moveTo>
                      <a:pt x="0" y="0"/>
                    </a:moveTo>
                    <a:lnTo>
                      <a:pt x="6" y="8"/>
                    </a:lnTo>
                    <a:lnTo>
                      <a:pt x="16" y="16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6" name="Freeform 46"/>
              <p:cNvSpPr>
                <a:spLocks/>
              </p:cNvSpPr>
              <p:nvPr/>
            </p:nvSpPr>
            <p:spPr bwMode="auto">
              <a:xfrm>
                <a:off x="1558" y="3497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5 w 17"/>
                  <a:gd name="T3" fmla="*/ 7 h 17"/>
                  <a:gd name="T4" fmla="*/ 16 w 17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7"/>
                  <a:gd name="T11" fmla="*/ 17 w 1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7">
                    <a:moveTo>
                      <a:pt x="0" y="16"/>
                    </a:moveTo>
                    <a:lnTo>
                      <a:pt x="5" y="7"/>
                    </a:lnTo>
                    <a:lnTo>
                      <a:pt x="16" y="0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7" name="Freeform 47"/>
              <p:cNvSpPr>
                <a:spLocks/>
              </p:cNvSpPr>
              <p:nvPr/>
            </p:nvSpPr>
            <p:spPr bwMode="auto">
              <a:xfrm>
                <a:off x="1623" y="3427"/>
                <a:ext cx="40" cy="44"/>
              </a:xfrm>
              <a:custGeom>
                <a:avLst/>
                <a:gdLst>
                  <a:gd name="T0" fmla="*/ 39 w 40"/>
                  <a:gd name="T1" fmla="*/ 43 h 44"/>
                  <a:gd name="T2" fmla="*/ 39 w 40"/>
                  <a:gd name="T3" fmla="*/ 43 h 44"/>
                  <a:gd name="T4" fmla="*/ 39 w 40"/>
                  <a:gd name="T5" fmla="*/ 42 h 44"/>
                  <a:gd name="T6" fmla="*/ 38 w 40"/>
                  <a:gd name="T7" fmla="*/ 36 h 44"/>
                  <a:gd name="T8" fmla="*/ 37 w 40"/>
                  <a:gd name="T9" fmla="*/ 29 h 44"/>
                  <a:gd name="T10" fmla="*/ 33 w 40"/>
                  <a:gd name="T11" fmla="*/ 23 h 44"/>
                  <a:gd name="T12" fmla="*/ 29 w 40"/>
                  <a:gd name="T13" fmla="*/ 18 h 44"/>
                  <a:gd name="T14" fmla="*/ 23 w 40"/>
                  <a:gd name="T15" fmla="*/ 12 h 44"/>
                  <a:gd name="T16" fmla="*/ 16 w 40"/>
                  <a:gd name="T17" fmla="*/ 7 h 44"/>
                  <a:gd name="T18" fmla="*/ 9 w 40"/>
                  <a:gd name="T19" fmla="*/ 3 h 44"/>
                  <a:gd name="T20" fmla="*/ 0 w 40"/>
                  <a:gd name="T21" fmla="*/ 0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0"/>
                  <a:gd name="T34" fmla="*/ 0 h 44"/>
                  <a:gd name="T35" fmla="*/ 40 w 40"/>
                  <a:gd name="T36" fmla="*/ 44 h 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0" h="44">
                    <a:moveTo>
                      <a:pt x="39" y="43"/>
                    </a:moveTo>
                    <a:lnTo>
                      <a:pt x="39" y="43"/>
                    </a:lnTo>
                    <a:lnTo>
                      <a:pt x="39" y="42"/>
                    </a:lnTo>
                    <a:lnTo>
                      <a:pt x="38" y="36"/>
                    </a:lnTo>
                    <a:lnTo>
                      <a:pt x="37" y="29"/>
                    </a:lnTo>
                    <a:lnTo>
                      <a:pt x="33" y="23"/>
                    </a:lnTo>
                    <a:lnTo>
                      <a:pt x="29" y="18"/>
                    </a:lnTo>
                    <a:lnTo>
                      <a:pt x="23" y="12"/>
                    </a:lnTo>
                    <a:lnTo>
                      <a:pt x="16" y="7"/>
                    </a:lnTo>
                    <a:lnTo>
                      <a:pt x="9" y="3"/>
                    </a:lnTo>
                    <a:lnTo>
                      <a:pt x="0" y="0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8" name="Freeform 48"/>
              <p:cNvSpPr>
                <a:spLocks/>
              </p:cNvSpPr>
              <p:nvPr/>
            </p:nvSpPr>
            <p:spPr bwMode="auto">
              <a:xfrm>
                <a:off x="1696" y="3382"/>
                <a:ext cx="18" cy="17"/>
              </a:xfrm>
              <a:custGeom>
                <a:avLst/>
                <a:gdLst>
                  <a:gd name="T0" fmla="*/ 0 w 18"/>
                  <a:gd name="T1" fmla="*/ 16 h 17"/>
                  <a:gd name="T2" fmla="*/ 5 w 18"/>
                  <a:gd name="T3" fmla="*/ 13 h 17"/>
                  <a:gd name="T4" fmla="*/ 10 w 18"/>
                  <a:gd name="T5" fmla="*/ 9 h 17"/>
                  <a:gd name="T6" fmla="*/ 17 w 18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17"/>
                  <a:gd name="T14" fmla="*/ 18 w 18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17">
                    <a:moveTo>
                      <a:pt x="0" y="16"/>
                    </a:moveTo>
                    <a:lnTo>
                      <a:pt x="5" y="13"/>
                    </a:lnTo>
                    <a:lnTo>
                      <a:pt x="10" y="9"/>
                    </a:lnTo>
                    <a:lnTo>
                      <a:pt x="17" y="0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9" name="Freeform 49"/>
              <p:cNvSpPr>
                <a:spLocks/>
              </p:cNvSpPr>
              <p:nvPr/>
            </p:nvSpPr>
            <p:spPr bwMode="auto">
              <a:xfrm>
                <a:off x="1672" y="3323"/>
                <a:ext cx="17" cy="17"/>
              </a:xfrm>
              <a:custGeom>
                <a:avLst/>
                <a:gdLst>
                  <a:gd name="T0" fmla="*/ 16 w 17"/>
                  <a:gd name="T1" fmla="*/ 16 h 17"/>
                  <a:gd name="T2" fmla="*/ 16 w 17"/>
                  <a:gd name="T3" fmla="*/ 16 h 17"/>
                  <a:gd name="T4" fmla="*/ 16 w 17"/>
                  <a:gd name="T5" fmla="*/ 14 h 17"/>
                  <a:gd name="T6" fmla="*/ 16 w 17"/>
                  <a:gd name="T7" fmla="*/ 8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16" y="16"/>
                    </a:moveTo>
                    <a:lnTo>
                      <a:pt x="16" y="16"/>
                    </a:lnTo>
                    <a:lnTo>
                      <a:pt x="16" y="14"/>
                    </a:lnTo>
                    <a:lnTo>
                      <a:pt x="16" y="8"/>
                    </a:lnTo>
                    <a:lnTo>
                      <a:pt x="0" y="0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0" name="Freeform 50"/>
              <p:cNvSpPr>
                <a:spLocks/>
              </p:cNvSpPr>
              <p:nvPr/>
            </p:nvSpPr>
            <p:spPr bwMode="auto">
              <a:xfrm>
                <a:off x="1564" y="3304"/>
                <a:ext cx="17" cy="17"/>
              </a:xfrm>
              <a:custGeom>
                <a:avLst/>
                <a:gdLst>
                  <a:gd name="T0" fmla="*/ 16 w 17"/>
                  <a:gd name="T1" fmla="*/ 0 h 17"/>
                  <a:gd name="T2" fmla="*/ 7 w 17"/>
                  <a:gd name="T3" fmla="*/ 7 h 17"/>
                  <a:gd name="T4" fmla="*/ 0 w 17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7"/>
                  <a:gd name="T11" fmla="*/ 17 w 1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7">
                    <a:moveTo>
                      <a:pt x="16" y="0"/>
                    </a:moveTo>
                    <a:lnTo>
                      <a:pt x="7" y="7"/>
                    </a:lnTo>
                    <a:lnTo>
                      <a:pt x="0" y="16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1" name="Freeform 51"/>
              <p:cNvSpPr>
                <a:spLocks/>
              </p:cNvSpPr>
              <p:nvPr/>
            </p:nvSpPr>
            <p:spPr bwMode="auto">
              <a:xfrm>
                <a:off x="1482" y="3311"/>
                <a:ext cx="17" cy="17"/>
              </a:xfrm>
              <a:custGeom>
                <a:avLst/>
                <a:gdLst>
                  <a:gd name="T0" fmla="*/ 16 w 17"/>
                  <a:gd name="T1" fmla="*/ 0 h 17"/>
                  <a:gd name="T2" fmla="*/ 6 w 17"/>
                  <a:gd name="T3" fmla="*/ 8 h 17"/>
                  <a:gd name="T4" fmla="*/ 0 w 17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7"/>
                  <a:gd name="T11" fmla="*/ 17 w 1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7">
                    <a:moveTo>
                      <a:pt x="16" y="0"/>
                    </a:moveTo>
                    <a:lnTo>
                      <a:pt x="6" y="8"/>
                    </a:lnTo>
                    <a:lnTo>
                      <a:pt x="0" y="16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2" name="Freeform 52"/>
              <p:cNvSpPr>
                <a:spLocks/>
              </p:cNvSpPr>
              <p:nvPr/>
            </p:nvSpPr>
            <p:spPr bwMode="auto">
              <a:xfrm>
                <a:off x="1387" y="3322"/>
                <a:ext cx="17" cy="17"/>
              </a:xfrm>
              <a:custGeom>
                <a:avLst/>
                <a:gdLst>
                  <a:gd name="T0" fmla="*/ 16 w 17"/>
                  <a:gd name="T1" fmla="*/ 16 h 17"/>
                  <a:gd name="T2" fmla="*/ 8 w 17"/>
                  <a:gd name="T3" fmla="*/ 8 h 17"/>
                  <a:gd name="T4" fmla="*/ 0 w 17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7"/>
                  <a:gd name="T11" fmla="*/ 17 w 1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7">
                    <a:moveTo>
                      <a:pt x="16" y="16"/>
                    </a:moveTo>
                    <a:lnTo>
                      <a:pt x="8" y="8"/>
                    </a:lnTo>
                    <a:lnTo>
                      <a:pt x="0" y="0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3" name="Freeform 53"/>
              <p:cNvSpPr>
                <a:spLocks/>
              </p:cNvSpPr>
              <p:nvPr/>
            </p:nvSpPr>
            <p:spPr bwMode="auto">
              <a:xfrm>
                <a:off x="1269" y="3376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8 w 17"/>
                  <a:gd name="T3" fmla="*/ 8 h 17"/>
                  <a:gd name="T4" fmla="*/ 16 w 17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7"/>
                  <a:gd name="T11" fmla="*/ 17 w 1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7">
                    <a:moveTo>
                      <a:pt x="0" y="0"/>
                    </a:moveTo>
                    <a:lnTo>
                      <a:pt x="8" y="8"/>
                    </a:lnTo>
                    <a:lnTo>
                      <a:pt x="16" y="16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4" name="Rectangle 54"/>
              <p:cNvSpPr>
                <a:spLocks noChangeArrowheads="1"/>
              </p:cNvSpPr>
              <p:nvPr/>
            </p:nvSpPr>
            <p:spPr bwMode="auto">
              <a:xfrm>
                <a:off x="1329" y="3348"/>
                <a:ext cx="266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endParaRPr lang="en-US" sz="2400"/>
              </a:p>
            </p:txBody>
          </p:sp>
        </p:grpSp>
      </p:grpSp>
      <p:grpSp>
        <p:nvGrpSpPr>
          <p:cNvPr id="21516" name="Group 55"/>
          <p:cNvGrpSpPr>
            <a:grpSpLocks/>
          </p:cNvGrpSpPr>
          <p:nvPr/>
        </p:nvGrpSpPr>
        <p:grpSpPr bwMode="auto">
          <a:xfrm>
            <a:off x="4572000" y="3429000"/>
            <a:ext cx="806450" cy="596900"/>
            <a:chOff x="1779" y="3028"/>
            <a:chExt cx="508" cy="376"/>
          </a:xfrm>
        </p:grpSpPr>
        <p:sp>
          <p:nvSpPr>
            <p:cNvPr id="21547" name="Line 56"/>
            <p:cNvSpPr>
              <a:spLocks noChangeShapeType="1"/>
            </p:cNvSpPr>
            <p:nvPr/>
          </p:nvSpPr>
          <p:spPr bwMode="auto">
            <a:xfrm flipH="1">
              <a:off x="1981" y="3230"/>
              <a:ext cx="82" cy="17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8" name="Line 57"/>
            <p:cNvSpPr>
              <a:spLocks noChangeShapeType="1"/>
            </p:cNvSpPr>
            <p:nvPr/>
          </p:nvSpPr>
          <p:spPr bwMode="auto">
            <a:xfrm flipH="1">
              <a:off x="2065" y="3230"/>
              <a:ext cx="82" cy="17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9" name="Line 58"/>
            <p:cNvSpPr>
              <a:spLocks noChangeShapeType="1"/>
            </p:cNvSpPr>
            <p:nvPr/>
          </p:nvSpPr>
          <p:spPr bwMode="auto">
            <a:xfrm flipH="1">
              <a:off x="1813" y="3230"/>
              <a:ext cx="82" cy="17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0" name="Line 59"/>
            <p:cNvSpPr>
              <a:spLocks noChangeShapeType="1"/>
            </p:cNvSpPr>
            <p:nvPr/>
          </p:nvSpPr>
          <p:spPr bwMode="auto">
            <a:xfrm flipH="1">
              <a:off x="1898" y="3230"/>
              <a:ext cx="81" cy="174"/>
            </a:xfrm>
            <a:prstGeom prst="lin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51" name="Group 60"/>
            <p:cNvGrpSpPr>
              <a:grpSpLocks/>
            </p:cNvGrpSpPr>
            <p:nvPr/>
          </p:nvGrpSpPr>
          <p:grpSpPr bwMode="auto">
            <a:xfrm>
              <a:off x="1779" y="3028"/>
              <a:ext cx="508" cy="257"/>
              <a:chOff x="1779" y="3028"/>
              <a:chExt cx="508" cy="257"/>
            </a:xfrm>
          </p:grpSpPr>
          <p:sp>
            <p:nvSpPr>
              <p:cNvPr id="21552" name="Freeform 61"/>
              <p:cNvSpPr>
                <a:spLocks/>
              </p:cNvSpPr>
              <p:nvPr/>
            </p:nvSpPr>
            <p:spPr bwMode="auto">
              <a:xfrm>
                <a:off x="1779" y="3028"/>
                <a:ext cx="508" cy="257"/>
              </a:xfrm>
              <a:custGeom>
                <a:avLst/>
                <a:gdLst>
                  <a:gd name="T0" fmla="*/ 28 w 508"/>
                  <a:gd name="T1" fmla="*/ 89 h 257"/>
                  <a:gd name="T2" fmla="*/ 8 w 508"/>
                  <a:gd name="T3" fmla="*/ 102 h 257"/>
                  <a:gd name="T4" fmla="*/ 0 w 508"/>
                  <a:gd name="T5" fmla="*/ 120 h 257"/>
                  <a:gd name="T6" fmla="*/ 4 w 508"/>
                  <a:gd name="T7" fmla="*/ 134 h 257"/>
                  <a:gd name="T8" fmla="*/ 25 w 508"/>
                  <a:gd name="T9" fmla="*/ 151 h 257"/>
                  <a:gd name="T10" fmla="*/ 15 w 508"/>
                  <a:gd name="T11" fmla="*/ 161 h 257"/>
                  <a:gd name="T12" fmla="*/ 12 w 508"/>
                  <a:gd name="T13" fmla="*/ 181 h 257"/>
                  <a:gd name="T14" fmla="*/ 26 w 508"/>
                  <a:gd name="T15" fmla="*/ 199 h 257"/>
                  <a:gd name="T16" fmla="*/ 52 w 508"/>
                  <a:gd name="T17" fmla="*/ 209 h 257"/>
                  <a:gd name="T18" fmla="*/ 68 w 508"/>
                  <a:gd name="T19" fmla="*/ 209 h 257"/>
                  <a:gd name="T20" fmla="*/ 83 w 508"/>
                  <a:gd name="T21" fmla="*/ 222 h 257"/>
                  <a:gd name="T22" fmla="*/ 112 w 508"/>
                  <a:gd name="T23" fmla="*/ 235 h 257"/>
                  <a:gd name="T24" fmla="*/ 147 w 508"/>
                  <a:gd name="T25" fmla="*/ 240 h 257"/>
                  <a:gd name="T26" fmla="*/ 182 w 508"/>
                  <a:gd name="T27" fmla="*/ 235 h 257"/>
                  <a:gd name="T28" fmla="*/ 206 w 508"/>
                  <a:gd name="T29" fmla="*/ 242 h 257"/>
                  <a:gd name="T30" fmla="*/ 239 w 508"/>
                  <a:gd name="T31" fmla="*/ 254 h 257"/>
                  <a:gd name="T32" fmla="*/ 272 w 508"/>
                  <a:gd name="T33" fmla="*/ 255 h 257"/>
                  <a:gd name="T34" fmla="*/ 306 w 508"/>
                  <a:gd name="T35" fmla="*/ 245 h 257"/>
                  <a:gd name="T36" fmla="*/ 330 w 508"/>
                  <a:gd name="T37" fmla="*/ 225 h 257"/>
                  <a:gd name="T38" fmla="*/ 352 w 508"/>
                  <a:gd name="T39" fmla="*/ 223 h 257"/>
                  <a:gd name="T40" fmla="*/ 385 w 508"/>
                  <a:gd name="T41" fmla="*/ 224 h 257"/>
                  <a:gd name="T42" fmla="*/ 419 w 508"/>
                  <a:gd name="T43" fmla="*/ 211 h 257"/>
                  <a:gd name="T44" fmla="*/ 438 w 508"/>
                  <a:gd name="T45" fmla="*/ 188 h 257"/>
                  <a:gd name="T46" fmla="*/ 453 w 508"/>
                  <a:gd name="T47" fmla="*/ 176 h 257"/>
                  <a:gd name="T48" fmla="*/ 487 w 508"/>
                  <a:gd name="T49" fmla="*/ 160 h 257"/>
                  <a:gd name="T50" fmla="*/ 505 w 508"/>
                  <a:gd name="T51" fmla="*/ 134 h 257"/>
                  <a:gd name="T52" fmla="*/ 503 w 508"/>
                  <a:gd name="T53" fmla="*/ 107 h 257"/>
                  <a:gd name="T54" fmla="*/ 494 w 508"/>
                  <a:gd name="T55" fmla="*/ 82 h 257"/>
                  <a:gd name="T56" fmla="*/ 492 w 508"/>
                  <a:gd name="T57" fmla="*/ 60 h 257"/>
                  <a:gd name="T58" fmla="*/ 475 w 508"/>
                  <a:gd name="T59" fmla="*/ 43 h 257"/>
                  <a:gd name="T60" fmla="*/ 449 w 508"/>
                  <a:gd name="T61" fmla="*/ 32 h 257"/>
                  <a:gd name="T62" fmla="*/ 437 w 508"/>
                  <a:gd name="T63" fmla="*/ 14 h 257"/>
                  <a:gd name="T64" fmla="*/ 413 w 508"/>
                  <a:gd name="T65" fmla="*/ 2 h 257"/>
                  <a:gd name="T66" fmla="*/ 381 w 508"/>
                  <a:gd name="T67" fmla="*/ 1 h 257"/>
                  <a:gd name="T68" fmla="*/ 350 w 508"/>
                  <a:gd name="T69" fmla="*/ 13 h 257"/>
                  <a:gd name="T70" fmla="*/ 332 w 508"/>
                  <a:gd name="T71" fmla="*/ 4 h 257"/>
                  <a:gd name="T72" fmla="*/ 295 w 508"/>
                  <a:gd name="T73" fmla="*/ 2 h 257"/>
                  <a:gd name="T74" fmla="*/ 267 w 508"/>
                  <a:gd name="T75" fmla="*/ 16 h 257"/>
                  <a:gd name="T76" fmla="*/ 243 w 508"/>
                  <a:gd name="T77" fmla="*/ 11 h 257"/>
                  <a:gd name="T78" fmla="*/ 211 w 508"/>
                  <a:gd name="T79" fmla="*/ 9 h 257"/>
                  <a:gd name="T80" fmla="*/ 175 w 508"/>
                  <a:gd name="T81" fmla="*/ 21 h 257"/>
                  <a:gd name="T82" fmla="*/ 155 w 508"/>
                  <a:gd name="T83" fmla="*/ 28 h 257"/>
                  <a:gd name="T84" fmla="*/ 124 w 508"/>
                  <a:gd name="T85" fmla="*/ 24 h 257"/>
                  <a:gd name="T86" fmla="*/ 80 w 508"/>
                  <a:gd name="T87" fmla="*/ 33 h 257"/>
                  <a:gd name="T88" fmla="*/ 51 w 508"/>
                  <a:gd name="T89" fmla="*/ 57 h 257"/>
                  <a:gd name="T90" fmla="*/ 45 w 508"/>
                  <a:gd name="T91" fmla="*/ 78 h 25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08"/>
                  <a:gd name="T139" fmla="*/ 0 h 257"/>
                  <a:gd name="T140" fmla="*/ 508 w 508"/>
                  <a:gd name="T141" fmla="*/ 257 h 25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08" h="257">
                    <a:moveTo>
                      <a:pt x="46" y="85"/>
                    </a:moveTo>
                    <a:lnTo>
                      <a:pt x="36" y="87"/>
                    </a:lnTo>
                    <a:lnTo>
                      <a:pt x="28" y="89"/>
                    </a:lnTo>
                    <a:lnTo>
                      <a:pt x="20" y="92"/>
                    </a:lnTo>
                    <a:lnTo>
                      <a:pt x="13" y="96"/>
                    </a:lnTo>
                    <a:lnTo>
                      <a:pt x="8" y="102"/>
                    </a:lnTo>
                    <a:lnTo>
                      <a:pt x="3" y="107"/>
                    </a:lnTo>
                    <a:lnTo>
                      <a:pt x="1" y="114"/>
                    </a:lnTo>
                    <a:lnTo>
                      <a:pt x="0" y="120"/>
                    </a:lnTo>
                    <a:lnTo>
                      <a:pt x="1" y="125"/>
                    </a:lnTo>
                    <a:lnTo>
                      <a:pt x="2" y="130"/>
                    </a:lnTo>
                    <a:lnTo>
                      <a:pt x="4" y="134"/>
                    </a:lnTo>
                    <a:lnTo>
                      <a:pt x="7" y="138"/>
                    </a:lnTo>
                    <a:lnTo>
                      <a:pt x="15" y="145"/>
                    </a:lnTo>
                    <a:lnTo>
                      <a:pt x="25" y="151"/>
                    </a:lnTo>
                    <a:lnTo>
                      <a:pt x="25" y="150"/>
                    </a:lnTo>
                    <a:lnTo>
                      <a:pt x="19" y="156"/>
                    </a:lnTo>
                    <a:lnTo>
                      <a:pt x="15" y="161"/>
                    </a:lnTo>
                    <a:lnTo>
                      <a:pt x="12" y="168"/>
                    </a:lnTo>
                    <a:lnTo>
                      <a:pt x="11" y="174"/>
                    </a:lnTo>
                    <a:lnTo>
                      <a:pt x="12" y="181"/>
                    </a:lnTo>
                    <a:lnTo>
                      <a:pt x="15" y="188"/>
                    </a:lnTo>
                    <a:lnTo>
                      <a:pt x="20" y="194"/>
                    </a:lnTo>
                    <a:lnTo>
                      <a:pt x="26" y="199"/>
                    </a:lnTo>
                    <a:lnTo>
                      <a:pt x="34" y="203"/>
                    </a:lnTo>
                    <a:lnTo>
                      <a:pt x="43" y="207"/>
                    </a:lnTo>
                    <a:lnTo>
                      <a:pt x="52" y="209"/>
                    </a:lnTo>
                    <a:lnTo>
                      <a:pt x="62" y="209"/>
                    </a:lnTo>
                    <a:lnTo>
                      <a:pt x="66" y="209"/>
                    </a:lnTo>
                    <a:lnTo>
                      <a:pt x="68" y="209"/>
                    </a:lnTo>
                    <a:lnTo>
                      <a:pt x="75" y="216"/>
                    </a:lnTo>
                    <a:lnTo>
                      <a:pt x="83" y="222"/>
                    </a:lnTo>
                    <a:lnTo>
                      <a:pt x="92" y="228"/>
                    </a:lnTo>
                    <a:lnTo>
                      <a:pt x="102" y="232"/>
                    </a:lnTo>
                    <a:lnTo>
                      <a:pt x="112" y="235"/>
                    </a:lnTo>
                    <a:lnTo>
                      <a:pt x="123" y="238"/>
                    </a:lnTo>
                    <a:lnTo>
                      <a:pt x="135" y="239"/>
                    </a:lnTo>
                    <a:lnTo>
                      <a:pt x="147" y="240"/>
                    </a:lnTo>
                    <a:lnTo>
                      <a:pt x="159" y="239"/>
                    </a:lnTo>
                    <a:lnTo>
                      <a:pt x="171" y="239"/>
                    </a:lnTo>
                    <a:lnTo>
                      <a:pt x="182" y="235"/>
                    </a:lnTo>
                    <a:lnTo>
                      <a:pt x="193" y="232"/>
                    </a:lnTo>
                    <a:lnTo>
                      <a:pt x="199" y="237"/>
                    </a:lnTo>
                    <a:lnTo>
                      <a:pt x="206" y="242"/>
                    </a:lnTo>
                    <a:lnTo>
                      <a:pt x="222" y="250"/>
                    </a:lnTo>
                    <a:lnTo>
                      <a:pt x="231" y="252"/>
                    </a:lnTo>
                    <a:lnTo>
                      <a:pt x="239" y="254"/>
                    </a:lnTo>
                    <a:lnTo>
                      <a:pt x="249" y="255"/>
                    </a:lnTo>
                    <a:lnTo>
                      <a:pt x="259" y="256"/>
                    </a:lnTo>
                    <a:lnTo>
                      <a:pt x="272" y="255"/>
                    </a:lnTo>
                    <a:lnTo>
                      <a:pt x="284" y="253"/>
                    </a:lnTo>
                    <a:lnTo>
                      <a:pt x="295" y="250"/>
                    </a:lnTo>
                    <a:lnTo>
                      <a:pt x="306" y="245"/>
                    </a:lnTo>
                    <a:lnTo>
                      <a:pt x="316" y="239"/>
                    </a:lnTo>
                    <a:lnTo>
                      <a:pt x="324" y="233"/>
                    </a:lnTo>
                    <a:lnTo>
                      <a:pt x="330" y="225"/>
                    </a:lnTo>
                    <a:lnTo>
                      <a:pt x="335" y="217"/>
                    </a:lnTo>
                    <a:lnTo>
                      <a:pt x="344" y="220"/>
                    </a:lnTo>
                    <a:lnTo>
                      <a:pt x="352" y="223"/>
                    </a:lnTo>
                    <a:lnTo>
                      <a:pt x="362" y="224"/>
                    </a:lnTo>
                    <a:lnTo>
                      <a:pt x="371" y="224"/>
                    </a:lnTo>
                    <a:lnTo>
                      <a:pt x="385" y="224"/>
                    </a:lnTo>
                    <a:lnTo>
                      <a:pt x="397" y="220"/>
                    </a:lnTo>
                    <a:lnTo>
                      <a:pt x="409" y="216"/>
                    </a:lnTo>
                    <a:lnTo>
                      <a:pt x="419" y="211"/>
                    </a:lnTo>
                    <a:lnTo>
                      <a:pt x="427" y="204"/>
                    </a:lnTo>
                    <a:lnTo>
                      <a:pt x="434" y="197"/>
                    </a:lnTo>
                    <a:lnTo>
                      <a:pt x="438" y="188"/>
                    </a:lnTo>
                    <a:lnTo>
                      <a:pt x="439" y="179"/>
                    </a:lnTo>
                    <a:lnTo>
                      <a:pt x="438" y="179"/>
                    </a:lnTo>
                    <a:lnTo>
                      <a:pt x="453" y="176"/>
                    </a:lnTo>
                    <a:lnTo>
                      <a:pt x="466" y="172"/>
                    </a:lnTo>
                    <a:lnTo>
                      <a:pt x="478" y="167"/>
                    </a:lnTo>
                    <a:lnTo>
                      <a:pt x="487" y="160"/>
                    </a:lnTo>
                    <a:lnTo>
                      <a:pt x="496" y="152"/>
                    </a:lnTo>
                    <a:lnTo>
                      <a:pt x="501" y="143"/>
                    </a:lnTo>
                    <a:lnTo>
                      <a:pt x="505" y="134"/>
                    </a:lnTo>
                    <a:lnTo>
                      <a:pt x="507" y="124"/>
                    </a:lnTo>
                    <a:lnTo>
                      <a:pt x="506" y="115"/>
                    </a:lnTo>
                    <a:lnTo>
                      <a:pt x="503" y="107"/>
                    </a:lnTo>
                    <a:lnTo>
                      <a:pt x="498" y="99"/>
                    </a:lnTo>
                    <a:lnTo>
                      <a:pt x="490" y="91"/>
                    </a:lnTo>
                    <a:lnTo>
                      <a:pt x="494" y="82"/>
                    </a:lnTo>
                    <a:lnTo>
                      <a:pt x="495" y="73"/>
                    </a:lnTo>
                    <a:lnTo>
                      <a:pt x="494" y="66"/>
                    </a:lnTo>
                    <a:lnTo>
                      <a:pt x="492" y="60"/>
                    </a:lnTo>
                    <a:lnTo>
                      <a:pt x="488" y="54"/>
                    </a:lnTo>
                    <a:lnTo>
                      <a:pt x="483" y="47"/>
                    </a:lnTo>
                    <a:lnTo>
                      <a:pt x="475" y="43"/>
                    </a:lnTo>
                    <a:lnTo>
                      <a:pt x="468" y="38"/>
                    </a:lnTo>
                    <a:lnTo>
                      <a:pt x="459" y="35"/>
                    </a:lnTo>
                    <a:lnTo>
                      <a:pt x="449" y="32"/>
                    </a:lnTo>
                    <a:lnTo>
                      <a:pt x="447" y="25"/>
                    </a:lnTo>
                    <a:lnTo>
                      <a:pt x="442" y="20"/>
                    </a:lnTo>
                    <a:lnTo>
                      <a:pt x="437" y="14"/>
                    </a:lnTo>
                    <a:lnTo>
                      <a:pt x="430" y="9"/>
                    </a:lnTo>
                    <a:lnTo>
                      <a:pt x="422" y="6"/>
                    </a:lnTo>
                    <a:lnTo>
                      <a:pt x="413" y="2"/>
                    </a:lnTo>
                    <a:lnTo>
                      <a:pt x="404" y="1"/>
                    </a:lnTo>
                    <a:lnTo>
                      <a:pt x="393" y="0"/>
                    </a:lnTo>
                    <a:lnTo>
                      <a:pt x="381" y="1"/>
                    </a:lnTo>
                    <a:lnTo>
                      <a:pt x="370" y="3"/>
                    </a:lnTo>
                    <a:lnTo>
                      <a:pt x="359" y="8"/>
                    </a:lnTo>
                    <a:lnTo>
                      <a:pt x="350" y="13"/>
                    </a:lnTo>
                    <a:lnTo>
                      <a:pt x="350" y="14"/>
                    </a:lnTo>
                    <a:lnTo>
                      <a:pt x="342" y="8"/>
                    </a:lnTo>
                    <a:lnTo>
                      <a:pt x="332" y="4"/>
                    </a:lnTo>
                    <a:lnTo>
                      <a:pt x="321" y="1"/>
                    </a:lnTo>
                    <a:lnTo>
                      <a:pt x="310" y="0"/>
                    </a:lnTo>
                    <a:lnTo>
                      <a:pt x="295" y="2"/>
                    </a:lnTo>
                    <a:lnTo>
                      <a:pt x="282" y="6"/>
                    </a:lnTo>
                    <a:lnTo>
                      <a:pt x="272" y="12"/>
                    </a:lnTo>
                    <a:lnTo>
                      <a:pt x="267" y="16"/>
                    </a:lnTo>
                    <a:lnTo>
                      <a:pt x="264" y="20"/>
                    </a:lnTo>
                    <a:lnTo>
                      <a:pt x="254" y="14"/>
                    </a:lnTo>
                    <a:lnTo>
                      <a:pt x="243" y="11"/>
                    </a:lnTo>
                    <a:lnTo>
                      <a:pt x="232" y="9"/>
                    </a:lnTo>
                    <a:lnTo>
                      <a:pt x="220" y="8"/>
                    </a:lnTo>
                    <a:lnTo>
                      <a:pt x="211" y="9"/>
                    </a:lnTo>
                    <a:lnTo>
                      <a:pt x="203" y="9"/>
                    </a:lnTo>
                    <a:lnTo>
                      <a:pt x="187" y="14"/>
                    </a:lnTo>
                    <a:lnTo>
                      <a:pt x="175" y="21"/>
                    </a:lnTo>
                    <a:lnTo>
                      <a:pt x="169" y="26"/>
                    </a:lnTo>
                    <a:lnTo>
                      <a:pt x="164" y="31"/>
                    </a:lnTo>
                    <a:lnTo>
                      <a:pt x="155" y="28"/>
                    </a:lnTo>
                    <a:lnTo>
                      <a:pt x="145" y="25"/>
                    </a:lnTo>
                    <a:lnTo>
                      <a:pt x="134" y="24"/>
                    </a:lnTo>
                    <a:lnTo>
                      <a:pt x="124" y="24"/>
                    </a:lnTo>
                    <a:lnTo>
                      <a:pt x="108" y="24"/>
                    </a:lnTo>
                    <a:lnTo>
                      <a:pt x="93" y="28"/>
                    </a:lnTo>
                    <a:lnTo>
                      <a:pt x="80" y="33"/>
                    </a:lnTo>
                    <a:lnTo>
                      <a:pt x="68" y="40"/>
                    </a:lnTo>
                    <a:lnTo>
                      <a:pt x="58" y="47"/>
                    </a:lnTo>
                    <a:lnTo>
                      <a:pt x="51" y="57"/>
                    </a:lnTo>
                    <a:lnTo>
                      <a:pt x="47" y="67"/>
                    </a:lnTo>
                    <a:lnTo>
                      <a:pt x="46" y="73"/>
                    </a:lnTo>
                    <a:lnTo>
                      <a:pt x="45" y="78"/>
                    </a:lnTo>
                    <a:lnTo>
                      <a:pt x="45" y="82"/>
                    </a:lnTo>
                    <a:lnTo>
                      <a:pt x="46" y="85"/>
                    </a:lnTo>
                  </a:path>
                </a:pathLst>
              </a:custGeom>
              <a:solidFill>
                <a:srgbClr val="969696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3" name="Freeform 62"/>
              <p:cNvSpPr>
                <a:spLocks/>
              </p:cNvSpPr>
              <p:nvPr/>
            </p:nvSpPr>
            <p:spPr bwMode="auto">
              <a:xfrm>
                <a:off x="1779" y="3028"/>
                <a:ext cx="508" cy="257"/>
              </a:xfrm>
              <a:custGeom>
                <a:avLst/>
                <a:gdLst>
                  <a:gd name="T0" fmla="*/ 28 w 508"/>
                  <a:gd name="T1" fmla="*/ 89 h 257"/>
                  <a:gd name="T2" fmla="*/ 8 w 508"/>
                  <a:gd name="T3" fmla="*/ 102 h 257"/>
                  <a:gd name="T4" fmla="*/ 0 w 508"/>
                  <a:gd name="T5" fmla="*/ 120 h 257"/>
                  <a:gd name="T6" fmla="*/ 4 w 508"/>
                  <a:gd name="T7" fmla="*/ 134 h 257"/>
                  <a:gd name="T8" fmla="*/ 25 w 508"/>
                  <a:gd name="T9" fmla="*/ 151 h 257"/>
                  <a:gd name="T10" fmla="*/ 15 w 508"/>
                  <a:gd name="T11" fmla="*/ 161 h 257"/>
                  <a:gd name="T12" fmla="*/ 12 w 508"/>
                  <a:gd name="T13" fmla="*/ 181 h 257"/>
                  <a:gd name="T14" fmla="*/ 26 w 508"/>
                  <a:gd name="T15" fmla="*/ 199 h 257"/>
                  <a:gd name="T16" fmla="*/ 52 w 508"/>
                  <a:gd name="T17" fmla="*/ 209 h 257"/>
                  <a:gd name="T18" fmla="*/ 68 w 508"/>
                  <a:gd name="T19" fmla="*/ 209 h 257"/>
                  <a:gd name="T20" fmla="*/ 83 w 508"/>
                  <a:gd name="T21" fmla="*/ 222 h 257"/>
                  <a:gd name="T22" fmla="*/ 112 w 508"/>
                  <a:gd name="T23" fmla="*/ 235 h 257"/>
                  <a:gd name="T24" fmla="*/ 147 w 508"/>
                  <a:gd name="T25" fmla="*/ 240 h 257"/>
                  <a:gd name="T26" fmla="*/ 182 w 508"/>
                  <a:gd name="T27" fmla="*/ 235 h 257"/>
                  <a:gd name="T28" fmla="*/ 206 w 508"/>
                  <a:gd name="T29" fmla="*/ 242 h 257"/>
                  <a:gd name="T30" fmla="*/ 239 w 508"/>
                  <a:gd name="T31" fmla="*/ 254 h 257"/>
                  <a:gd name="T32" fmla="*/ 272 w 508"/>
                  <a:gd name="T33" fmla="*/ 255 h 257"/>
                  <a:gd name="T34" fmla="*/ 306 w 508"/>
                  <a:gd name="T35" fmla="*/ 245 h 257"/>
                  <a:gd name="T36" fmla="*/ 330 w 508"/>
                  <a:gd name="T37" fmla="*/ 225 h 257"/>
                  <a:gd name="T38" fmla="*/ 352 w 508"/>
                  <a:gd name="T39" fmla="*/ 223 h 257"/>
                  <a:gd name="T40" fmla="*/ 385 w 508"/>
                  <a:gd name="T41" fmla="*/ 224 h 257"/>
                  <a:gd name="T42" fmla="*/ 419 w 508"/>
                  <a:gd name="T43" fmla="*/ 211 h 257"/>
                  <a:gd name="T44" fmla="*/ 438 w 508"/>
                  <a:gd name="T45" fmla="*/ 188 h 257"/>
                  <a:gd name="T46" fmla="*/ 453 w 508"/>
                  <a:gd name="T47" fmla="*/ 176 h 257"/>
                  <a:gd name="T48" fmla="*/ 487 w 508"/>
                  <a:gd name="T49" fmla="*/ 160 h 257"/>
                  <a:gd name="T50" fmla="*/ 505 w 508"/>
                  <a:gd name="T51" fmla="*/ 134 h 257"/>
                  <a:gd name="T52" fmla="*/ 503 w 508"/>
                  <a:gd name="T53" fmla="*/ 107 h 257"/>
                  <a:gd name="T54" fmla="*/ 494 w 508"/>
                  <a:gd name="T55" fmla="*/ 82 h 257"/>
                  <a:gd name="T56" fmla="*/ 492 w 508"/>
                  <a:gd name="T57" fmla="*/ 60 h 257"/>
                  <a:gd name="T58" fmla="*/ 475 w 508"/>
                  <a:gd name="T59" fmla="*/ 43 h 257"/>
                  <a:gd name="T60" fmla="*/ 449 w 508"/>
                  <a:gd name="T61" fmla="*/ 32 h 257"/>
                  <a:gd name="T62" fmla="*/ 437 w 508"/>
                  <a:gd name="T63" fmla="*/ 14 h 257"/>
                  <a:gd name="T64" fmla="*/ 413 w 508"/>
                  <a:gd name="T65" fmla="*/ 2 h 257"/>
                  <a:gd name="T66" fmla="*/ 381 w 508"/>
                  <a:gd name="T67" fmla="*/ 1 h 257"/>
                  <a:gd name="T68" fmla="*/ 350 w 508"/>
                  <a:gd name="T69" fmla="*/ 13 h 257"/>
                  <a:gd name="T70" fmla="*/ 332 w 508"/>
                  <a:gd name="T71" fmla="*/ 4 h 257"/>
                  <a:gd name="T72" fmla="*/ 295 w 508"/>
                  <a:gd name="T73" fmla="*/ 2 h 257"/>
                  <a:gd name="T74" fmla="*/ 267 w 508"/>
                  <a:gd name="T75" fmla="*/ 16 h 257"/>
                  <a:gd name="T76" fmla="*/ 243 w 508"/>
                  <a:gd name="T77" fmla="*/ 11 h 257"/>
                  <a:gd name="T78" fmla="*/ 211 w 508"/>
                  <a:gd name="T79" fmla="*/ 9 h 257"/>
                  <a:gd name="T80" fmla="*/ 175 w 508"/>
                  <a:gd name="T81" fmla="*/ 21 h 257"/>
                  <a:gd name="T82" fmla="*/ 155 w 508"/>
                  <a:gd name="T83" fmla="*/ 28 h 257"/>
                  <a:gd name="T84" fmla="*/ 124 w 508"/>
                  <a:gd name="T85" fmla="*/ 24 h 257"/>
                  <a:gd name="T86" fmla="*/ 80 w 508"/>
                  <a:gd name="T87" fmla="*/ 33 h 257"/>
                  <a:gd name="T88" fmla="*/ 51 w 508"/>
                  <a:gd name="T89" fmla="*/ 57 h 257"/>
                  <a:gd name="T90" fmla="*/ 45 w 508"/>
                  <a:gd name="T91" fmla="*/ 78 h 25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08"/>
                  <a:gd name="T139" fmla="*/ 0 h 257"/>
                  <a:gd name="T140" fmla="*/ 508 w 508"/>
                  <a:gd name="T141" fmla="*/ 257 h 25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08" h="257">
                    <a:moveTo>
                      <a:pt x="46" y="85"/>
                    </a:moveTo>
                    <a:lnTo>
                      <a:pt x="36" y="87"/>
                    </a:lnTo>
                    <a:lnTo>
                      <a:pt x="28" y="89"/>
                    </a:lnTo>
                    <a:lnTo>
                      <a:pt x="20" y="92"/>
                    </a:lnTo>
                    <a:lnTo>
                      <a:pt x="13" y="96"/>
                    </a:lnTo>
                    <a:lnTo>
                      <a:pt x="8" y="102"/>
                    </a:lnTo>
                    <a:lnTo>
                      <a:pt x="3" y="107"/>
                    </a:lnTo>
                    <a:lnTo>
                      <a:pt x="1" y="114"/>
                    </a:lnTo>
                    <a:lnTo>
                      <a:pt x="0" y="120"/>
                    </a:lnTo>
                    <a:lnTo>
                      <a:pt x="1" y="125"/>
                    </a:lnTo>
                    <a:lnTo>
                      <a:pt x="2" y="130"/>
                    </a:lnTo>
                    <a:lnTo>
                      <a:pt x="4" y="134"/>
                    </a:lnTo>
                    <a:lnTo>
                      <a:pt x="7" y="138"/>
                    </a:lnTo>
                    <a:lnTo>
                      <a:pt x="15" y="145"/>
                    </a:lnTo>
                    <a:lnTo>
                      <a:pt x="25" y="151"/>
                    </a:lnTo>
                    <a:lnTo>
                      <a:pt x="25" y="150"/>
                    </a:lnTo>
                    <a:lnTo>
                      <a:pt x="19" y="156"/>
                    </a:lnTo>
                    <a:lnTo>
                      <a:pt x="15" y="161"/>
                    </a:lnTo>
                    <a:lnTo>
                      <a:pt x="12" y="168"/>
                    </a:lnTo>
                    <a:lnTo>
                      <a:pt x="11" y="174"/>
                    </a:lnTo>
                    <a:lnTo>
                      <a:pt x="12" y="181"/>
                    </a:lnTo>
                    <a:lnTo>
                      <a:pt x="15" y="188"/>
                    </a:lnTo>
                    <a:lnTo>
                      <a:pt x="20" y="194"/>
                    </a:lnTo>
                    <a:lnTo>
                      <a:pt x="26" y="199"/>
                    </a:lnTo>
                    <a:lnTo>
                      <a:pt x="34" y="203"/>
                    </a:lnTo>
                    <a:lnTo>
                      <a:pt x="43" y="207"/>
                    </a:lnTo>
                    <a:lnTo>
                      <a:pt x="52" y="209"/>
                    </a:lnTo>
                    <a:lnTo>
                      <a:pt x="62" y="209"/>
                    </a:lnTo>
                    <a:lnTo>
                      <a:pt x="66" y="209"/>
                    </a:lnTo>
                    <a:lnTo>
                      <a:pt x="68" y="209"/>
                    </a:lnTo>
                    <a:lnTo>
                      <a:pt x="75" y="216"/>
                    </a:lnTo>
                    <a:lnTo>
                      <a:pt x="83" y="222"/>
                    </a:lnTo>
                    <a:lnTo>
                      <a:pt x="92" y="228"/>
                    </a:lnTo>
                    <a:lnTo>
                      <a:pt x="102" y="232"/>
                    </a:lnTo>
                    <a:lnTo>
                      <a:pt x="112" y="235"/>
                    </a:lnTo>
                    <a:lnTo>
                      <a:pt x="123" y="238"/>
                    </a:lnTo>
                    <a:lnTo>
                      <a:pt x="135" y="239"/>
                    </a:lnTo>
                    <a:lnTo>
                      <a:pt x="147" y="240"/>
                    </a:lnTo>
                    <a:lnTo>
                      <a:pt x="159" y="239"/>
                    </a:lnTo>
                    <a:lnTo>
                      <a:pt x="171" y="239"/>
                    </a:lnTo>
                    <a:lnTo>
                      <a:pt x="182" y="235"/>
                    </a:lnTo>
                    <a:lnTo>
                      <a:pt x="193" y="232"/>
                    </a:lnTo>
                    <a:lnTo>
                      <a:pt x="199" y="237"/>
                    </a:lnTo>
                    <a:lnTo>
                      <a:pt x="206" y="242"/>
                    </a:lnTo>
                    <a:lnTo>
                      <a:pt x="222" y="250"/>
                    </a:lnTo>
                    <a:lnTo>
                      <a:pt x="231" y="252"/>
                    </a:lnTo>
                    <a:lnTo>
                      <a:pt x="239" y="254"/>
                    </a:lnTo>
                    <a:lnTo>
                      <a:pt x="249" y="255"/>
                    </a:lnTo>
                    <a:lnTo>
                      <a:pt x="259" y="256"/>
                    </a:lnTo>
                    <a:lnTo>
                      <a:pt x="272" y="255"/>
                    </a:lnTo>
                    <a:lnTo>
                      <a:pt x="284" y="253"/>
                    </a:lnTo>
                    <a:lnTo>
                      <a:pt x="295" y="250"/>
                    </a:lnTo>
                    <a:lnTo>
                      <a:pt x="306" y="245"/>
                    </a:lnTo>
                    <a:lnTo>
                      <a:pt x="316" y="239"/>
                    </a:lnTo>
                    <a:lnTo>
                      <a:pt x="324" y="233"/>
                    </a:lnTo>
                    <a:lnTo>
                      <a:pt x="330" y="225"/>
                    </a:lnTo>
                    <a:lnTo>
                      <a:pt x="335" y="217"/>
                    </a:lnTo>
                    <a:lnTo>
                      <a:pt x="344" y="220"/>
                    </a:lnTo>
                    <a:lnTo>
                      <a:pt x="352" y="223"/>
                    </a:lnTo>
                    <a:lnTo>
                      <a:pt x="362" y="224"/>
                    </a:lnTo>
                    <a:lnTo>
                      <a:pt x="371" y="224"/>
                    </a:lnTo>
                    <a:lnTo>
                      <a:pt x="385" y="224"/>
                    </a:lnTo>
                    <a:lnTo>
                      <a:pt x="397" y="220"/>
                    </a:lnTo>
                    <a:lnTo>
                      <a:pt x="409" y="216"/>
                    </a:lnTo>
                    <a:lnTo>
                      <a:pt x="419" y="211"/>
                    </a:lnTo>
                    <a:lnTo>
                      <a:pt x="427" y="204"/>
                    </a:lnTo>
                    <a:lnTo>
                      <a:pt x="434" y="197"/>
                    </a:lnTo>
                    <a:lnTo>
                      <a:pt x="438" y="188"/>
                    </a:lnTo>
                    <a:lnTo>
                      <a:pt x="439" y="179"/>
                    </a:lnTo>
                    <a:lnTo>
                      <a:pt x="438" y="179"/>
                    </a:lnTo>
                    <a:lnTo>
                      <a:pt x="453" y="176"/>
                    </a:lnTo>
                    <a:lnTo>
                      <a:pt x="466" y="172"/>
                    </a:lnTo>
                    <a:lnTo>
                      <a:pt x="478" y="167"/>
                    </a:lnTo>
                    <a:lnTo>
                      <a:pt x="487" y="160"/>
                    </a:lnTo>
                    <a:lnTo>
                      <a:pt x="496" y="152"/>
                    </a:lnTo>
                    <a:lnTo>
                      <a:pt x="501" y="143"/>
                    </a:lnTo>
                    <a:lnTo>
                      <a:pt x="505" y="134"/>
                    </a:lnTo>
                    <a:lnTo>
                      <a:pt x="507" y="124"/>
                    </a:lnTo>
                    <a:lnTo>
                      <a:pt x="506" y="115"/>
                    </a:lnTo>
                    <a:lnTo>
                      <a:pt x="503" y="107"/>
                    </a:lnTo>
                    <a:lnTo>
                      <a:pt x="498" y="99"/>
                    </a:lnTo>
                    <a:lnTo>
                      <a:pt x="490" y="91"/>
                    </a:lnTo>
                    <a:lnTo>
                      <a:pt x="494" y="82"/>
                    </a:lnTo>
                    <a:lnTo>
                      <a:pt x="495" y="73"/>
                    </a:lnTo>
                    <a:lnTo>
                      <a:pt x="494" y="66"/>
                    </a:lnTo>
                    <a:lnTo>
                      <a:pt x="492" y="60"/>
                    </a:lnTo>
                    <a:lnTo>
                      <a:pt x="488" y="54"/>
                    </a:lnTo>
                    <a:lnTo>
                      <a:pt x="483" y="47"/>
                    </a:lnTo>
                    <a:lnTo>
                      <a:pt x="475" y="43"/>
                    </a:lnTo>
                    <a:lnTo>
                      <a:pt x="468" y="38"/>
                    </a:lnTo>
                    <a:lnTo>
                      <a:pt x="459" y="35"/>
                    </a:lnTo>
                    <a:lnTo>
                      <a:pt x="449" y="32"/>
                    </a:lnTo>
                    <a:lnTo>
                      <a:pt x="447" y="25"/>
                    </a:lnTo>
                    <a:lnTo>
                      <a:pt x="442" y="20"/>
                    </a:lnTo>
                    <a:lnTo>
                      <a:pt x="437" y="14"/>
                    </a:lnTo>
                    <a:lnTo>
                      <a:pt x="430" y="9"/>
                    </a:lnTo>
                    <a:lnTo>
                      <a:pt x="422" y="6"/>
                    </a:lnTo>
                    <a:lnTo>
                      <a:pt x="413" y="2"/>
                    </a:lnTo>
                    <a:lnTo>
                      <a:pt x="404" y="1"/>
                    </a:lnTo>
                    <a:lnTo>
                      <a:pt x="393" y="0"/>
                    </a:lnTo>
                    <a:lnTo>
                      <a:pt x="381" y="1"/>
                    </a:lnTo>
                    <a:lnTo>
                      <a:pt x="370" y="3"/>
                    </a:lnTo>
                    <a:lnTo>
                      <a:pt x="359" y="8"/>
                    </a:lnTo>
                    <a:lnTo>
                      <a:pt x="350" y="13"/>
                    </a:lnTo>
                    <a:lnTo>
                      <a:pt x="350" y="14"/>
                    </a:lnTo>
                    <a:lnTo>
                      <a:pt x="342" y="8"/>
                    </a:lnTo>
                    <a:lnTo>
                      <a:pt x="332" y="4"/>
                    </a:lnTo>
                    <a:lnTo>
                      <a:pt x="321" y="1"/>
                    </a:lnTo>
                    <a:lnTo>
                      <a:pt x="310" y="0"/>
                    </a:lnTo>
                    <a:lnTo>
                      <a:pt x="295" y="2"/>
                    </a:lnTo>
                    <a:lnTo>
                      <a:pt x="282" y="6"/>
                    </a:lnTo>
                    <a:lnTo>
                      <a:pt x="272" y="12"/>
                    </a:lnTo>
                    <a:lnTo>
                      <a:pt x="267" y="16"/>
                    </a:lnTo>
                    <a:lnTo>
                      <a:pt x="264" y="20"/>
                    </a:lnTo>
                    <a:lnTo>
                      <a:pt x="254" y="14"/>
                    </a:lnTo>
                    <a:lnTo>
                      <a:pt x="243" y="11"/>
                    </a:lnTo>
                    <a:lnTo>
                      <a:pt x="232" y="9"/>
                    </a:lnTo>
                    <a:lnTo>
                      <a:pt x="220" y="8"/>
                    </a:lnTo>
                    <a:lnTo>
                      <a:pt x="211" y="9"/>
                    </a:lnTo>
                    <a:lnTo>
                      <a:pt x="203" y="9"/>
                    </a:lnTo>
                    <a:lnTo>
                      <a:pt x="187" y="14"/>
                    </a:lnTo>
                    <a:lnTo>
                      <a:pt x="175" y="21"/>
                    </a:lnTo>
                    <a:lnTo>
                      <a:pt x="169" y="26"/>
                    </a:lnTo>
                    <a:lnTo>
                      <a:pt x="164" y="31"/>
                    </a:lnTo>
                    <a:lnTo>
                      <a:pt x="155" y="28"/>
                    </a:lnTo>
                    <a:lnTo>
                      <a:pt x="145" y="25"/>
                    </a:lnTo>
                    <a:lnTo>
                      <a:pt x="134" y="24"/>
                    </a:lnTo>
                    <a:lnTo>
                      <a:pt x="124" y="24"/>
                    </a:lnTo>
                    <a:lnTo>
                      <a:pt x="108" y="24"/>
                    </a:lnTo>
                    <a:lnTo>
                      <a:pt x="93" y="28"/>
                    </a:lnTo>
                    <a:lnTo>
                      <a:pt x="80" y="33"/>
                    </a:lnTo>
                    <a:lnTo>
                      <a:pt x="68" y="40"/>
                    </a:lnTo>
                    <a:lnTo>
                      <a:pt x="58" y="47"/>
                    </a:lnTo>
                    <a:lnTo>
                      <a:pt x="51" y="57"/>
                    </a:lnTo>
                    <a:lnTo>
                      <a:pt x="47" y="67"/>
                    </a:lnTo>
                    <a:lnTo>
                      <a:pt x="46" y="73"/>
                    </a:lnTo>
                    <a:lnTo>
                      <a:pt x="45" y="78"/>
                    </a:lnTo>
                    <a:lnTo>
                      <a:pt x="45" y="82"/>
                    </a:lnTo>
                    <a:lnTo>
                      <a:pt x="46" y="85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4" name="Freeform 63"/>
              <p:cNvSpPr>
                <a:spLocks/>
              </p:cNvSpPr>
              <p:nvPr/>
            </p:nvSpPr>
            <p:spPr bwMode="auto">
              <a:xfrm>
                <a:off x="1804" y="3179"/>
                <a:ext cx="31" cy="17"/>
              </a:xfrm>
              <a:custGeom>
                <a:avLst/>
                <a:gdLst>
                  <a:gd name="T0" fmla="*/ 0 w 31"/>
                  <a:gd name="T1" fmla="*/ 0 h 17"/>
                  <a:gd name="T2" fmla="*/ 13 w 31"/>
                  <a:gd name="T3" fmla="*/ 12 h 17"/>
                  <a:gd name="T4" fmla="*/ 26 w 31"/>
                  <a:gd name="T5" fmla="*/ 16 h 17"/>
                  <a:gd name="T6" fmla="*/ 28 w 31"/>
                  <a:gd name="T7" fmla="*/ 16 h 17"/>
                  <a:gd name="T8" fmla="*/ 30 w 31"/>
                  <a:gd name="T9" fmla="*/ 16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17"/>
                  <a:gd name="T17" fmla="*/ 31 w 31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17">
                    <a:moveTo>
                      <a:pt x="0" y="0"/>
                    </a:moveTo>
                    <a:lnTo>
                      <a:pt x="13" y="12"/>
                    </a:lnTo>
                    <a:lnTo>
                      <a:pt x="26" y="16"/>
                    </a:lnTo>
                    <a:lnTo>
                      <a:pt x="28" y="16"/>
                    </a:lnTo>
                    <a:lnTo>
                      <a:pt x="30" y="16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5" name="Freeform 64"/>
              <p:cNvSpPr>
                <a:spLocks/>
              </p:cNvSpPr>
              <p:nvPr/>
            </p:nvSpPr>
            <p:spPr bwMode="auto">
              <a:xfrm>
                <a:off x="1847" y="3235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8 w 17"/>
                  <a:gd name="T3" fmla="*/ 8 h 17"/>
                  <a:gd name="T4" fmla="*/ 16 w 17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7"/>
                  <a:gd name="T11" fmla="*/ 17 w 1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7">
                    <a:moveTo>
                      <a:pt x="0" y="16"/>
                    </a:moveTo>
                    <a:lnTo>
                      <a:pt x="8" y="8"/>
                    </a:lnTo>
                    <a:lnTo>
                      <a:pt x="16" y="0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6" name="Freeform 65"/>
              <p:cNvSpPr>
                <a:spLocks/>
              </p:cNvSpPr>
              <p:nvPr/>
            </p:nvSpPr>
            <p:spPr bwMode="auto">
              <a:xfrm>
                <a:off x="1965" y="3249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6 w 17"/>
                  <a:gd name="T3" fmla="*/ 8 h 17"/>
                  <a:gd name="T4" fmla="*/ 16 w 17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7"/>
                  <a:gd name="T11" fmla="*/ 17 w 1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7">
                    <a:moveTo>
                      <a:pt x="0" y="0"/>
                    </a:moveTo>
                    <a:lnTo>
                      <a:pt x="6" y="8"/>
                    </a:lnTo>
                    <a:lnTo>
                      <a:pt x="16" y="16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7" name="Freeform 66"/>
              <p:cNvSpPr>
                <a:spLocks/>
              </p:cNvSpPr>
              <p:nvPr/>
            </p:nvSpPr>
            <p:spPr bwMode="auto">
              <a:xfrm>
                <a:off x="2114" y="3234"/>
                <a:ext cx="17" cy="17"/>
              </a:xfrm>
              <a:custGeom>
                <a:avLst/>
                <a:gdLst>
                  <a:gd name="T0" fmla="*/ 0 w 17"/>
                  <a:gd name="T1" fmla="*/ 16 h 17"/>
                  <a:gd name="T2" fmla="*/ 5 w 17"/>
                  <a:gd name="T3" fmla="*/ 7 h 17"/>
                  <a:gd name="T4" fmla="*/ 16 w 17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7"/>
                  <a:gd name="T11" fmla="*/ 17 w 1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7">
                    <a:moveTo>
                      <a:pt x="0" y="16"/>
                    </a:moveTo>
                    <a:lnTo>
                      <a:pt x="5" y="7"/>
                    </a:lnTo>
                    <a:lnTo>
                      <a:pt x="16" y="0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8" name="Freeform 67"/>
              <p:cNvSpPr>
                <a:spLocks/>
              </p:cNvSpPr>
              <p:nvPr/>
            </p:nvSpPr>
            <p:spPr bwMode="auto">
              <a:xfrm>
                <a:off x="2179" y="3164"/>
                <a:ext cx="40" cy="44"/>
              </a:xfrm>
              <a:custGeom>
                <a:avLst/>
                <a:gdLst>
                  <a:gd name="T0" fmla="*/ 39 w 40"/>
                  <a:gd name="T1" fmla="*/ 43 h 44"/>
                  <a:gd name="T2" fmla="*/ 39 w 40"/>
                  <a:gd name="T3" fmla="*/ 43 h 44"/>
                  <a:gd name="T4" fmla="*/ 39 w 40"/>
                  <a:gd name="T5" fmla="*/ 42 h 44"/>
                  <a:gd name="T6" fmla="*/ 38 w 40"/>
                  <a:gd name="T7" fmla="*/ 36 h 44"/>
                  <a:gd name="T8" fmla="*/ 37 w 40"/>
                  <a:gd name="T9" fmla="*/ 29 h 44"/>
                  <a:gd name="T10" fmla="*/ 33 w 40"/>
                  <a:gd name="T11" fmla="*/ 23 h 44"/>
                  <a:gd name="T12" fmla="*/ 29 w 40"/>
                  <a:gd name="T13" fmla="*/ 18 h 44"/>
                  <a:gd name="T14" fmla="*/ 23 w 40"/>
                  <a:gd name="T15" fmla="*/ 12 h 44"/>
                  <a:gd name="T16" fmla="*/ 16 w 40"/>
                  <a:gd name="T17" fmla="*/ 7 h 44"/>
                  <a:gd name="T18" fmla="*/ 9 w 40"/>
                  <a:gd name="T19" fmla="*/ 3 h 44"/>
                  <a:gd name="T20" fmla="*/ 0 w 40"/>
                  <a:gd name="T21" fmla="*/ 0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0"/>
                  <a:gd name="T34" fmla="*/ 0 h 44"/>
                  <a:gd name="T35" fmla="*/ 40 w 40"/>
                  <a:gd name="T36" fmla="*/ 44 h 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0" h="44">
                    <a:moveTo>
                      <a:pt x="39" y="43"/>
                    </a:moveTo>
                    <a:lnTo>
                      <a:pt x="39" y="43"/>
                    </a:lnTo>
                    <a:lnTo>
                      <a:pt x="39" y="42"/>
                    </a:lnTo>
                    <a:lnTo>
                      <a:pt x="38" y="36"/>
                    </a:lnTo>
                    <a:lnTo>
                      <a:pt x="37" y="29"/>
                    </a:lnTo>
                    <a:lnTo>
                      <a:pt x="33" y="23"/>
                    </a:lnTo>
                    <a:lnTo>
                      <a:pt x="29" y="18"/>
                    </a:lnTo>
                    <a:lnTo>
                      <a:pt x="23" y="12"/>
                    </a:lnTo>
                    <a:lnTo>
                      <a:pt x="16" y="7"/>
                    </a:lnTo>
                    <a:lnTo>
                      <a:pt x="9" y="3"/>
                    </a:lnTo>
                    <a:lnTo>
                      <a:pt x="0" y="0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9" name="Freeform 68"/>
              <p:cNvSpPr>
                <a:spLocks/>
              </p:cNvSpPr>
              <p:nvPr/>
            </p:nvSpPr>
            <p:spPr bwMode="auto">
              <a:xfrm>
                <a:off x="2252" y="3119"/>
                <a:ext cx="18" cy="17"/>
              </a:xfrm>
              <a:custGeom>
                <a:avLst/>
                <a:gdLst>
                  <a:gd name="T0" fmla="*/ 0 w 18"/>
                  <a:gd name="T1" fmla="*/ 16 h 17"/>
                  <a:gd name="T2" fmla="*/ 5 w 18"/>
                  <a:gd name="T3" fmla="*/ 13 h 17"/>
                  <a:gd name="T4" fmla="*/ 10 w 18"/>
                  <a:gd name="T5" fmla="*/ 9 h 17"/>
                  <a:gd name="T6" fmla="*/ 17 w 18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17"/>
                  <a:gd name="T14" fmla="*/ 18 w 18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17">
                    <a:moveTo>
                      <a:pt x="0" y="16"/>
                    </a:moveTo>
                    <a:lnTo>
                      <a:pt x="5" y="13"/>
                    </a:lnTo>
                    <a:lnTo>
                      <a:pt x="10" y="9"/>
                    </a:lnTo>
                    <a:lnTo>
                      <a:pt x="17" y="0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0" name="Freeform 69"/>
              <p:cNvSpPr>
                <a:spLocks/>
              </p:cNvSpPr>
              <p:nvPr/>
            </p:nvSpPr>
            <p:spPr bwMode="auto">
              <a:xfrm>
                <a:off x="2228" y="3060"/>
                <a:ext cx="17" cy="17"/>
              </a:xfrm>
              <a:custGeom>
                <a:avLst/>
                <a:gdLst>
                  <a:gd name="T0" fmla="*/ 16 w 17"/>
                  <a:gd name="T1" fmla="*/ 16 h 17"/>
                  <a:gd name="T2" fmla="*/ 16 w 17"/>
                  <a:gd name="T3" fmla="*/ 16 h 17"/>
                  <a:gd name="T4" fmla="*/ 16 w 17"/>
                  <a:gd name="T5" fmla="*/ 14 h 17"/>
                  <a:gd name="T6" fmla="*/ 16 w 17"/>
                  <a:gd name="T7" fmla="*/ 8 h 17"/>
                  <a:gd name="T8" fmla="*/ 0 w 17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"/>
                  <a:gd name="T16" fmla="*/ 0 h 17"/>
                  <a:gd name="T17" fmla="*/ 17 w 1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" h="17">
                    <a:moveTo>
                      <a:pt x="16" y="16"/>
                    </a:moveTo>
                    <a:lnTo>
                      <a:pt x="16" y="16"/>
                    </a:lnTo>
                    <a:lnTo>
                      <a:pt x="16" y="14"/>
                    </a:lnTo>
                    <a:lnTo>
                      <a:pt x="16" y="8"/>
                    </a:lnTo>
                    <a:lnTo>
                      <a:pt x="0" y="0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1" name="Freeform 70"/>
              <p:cNvSpPr>
                <a:spLocks/>
              </p:cNvSpPr>
              <p:nvPr/>
            </p:nvSpPr>
            <p:spPr bwMode="auto">
              <a:xfrm>
                <a:off x="2120" y="3041"/>
                <a:ext cx="17" cy="17"/>
              </a:xfrm>
              <a:custGeom>
                <a:avLst/>
                <a:gdLst>
                  <a:gd name="T0" fmla="*/ 16 w 17"/>
                  <a:gd name="T1" fmla="*/ 0 h 17"/>
                  <a:gd name="T2" fmla="*/ 7 w 17"/>
                  <a:gd name="T3" fmla="*/ 7 h 17"/>
                  <a:gd name="T4" fmla="*/ 0 w 17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7"/>
                  <a:gd name="T11" fmla="*/ 17 w 1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7">
                    <a:moveTo>
                      <a:pt x="16" y="0"/>
                    </a:moveTo>
                    <a:lnTo>
                      <a:pt x="7" y="7"/>
                    </a:lnTo>
                    <a:lnTo>
                      <a:pt x="0" y="16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2" name="Freeform 71"/>
              <p:cNvSpPr>
                <a:spLocks/>
              </p:cNvSpPr>
              <p:nvPr/>
            </p:nvSpPr>
            <p:spPr bwMode="auto">
              <a:xfrm>
                <a:off x="2038" y="3048"/>
                <a:ext cx="17" cy="17"/>
              </a:xfrm>
              <a:custGeom>
                <a:avLst/>
                <a:gdLst>
                  <a:gd name="T0" fmla="*/ 16 w 17"/>
                  <a:gd name="T1" fmla="*/ 0 h 17"/>
                  <a:gd name="T2" fmla="*/ 6 w 17"/>
                  <a:gd name="T3" fmla="*/ 8 h 17"/>
                  <a:gd name="T4" fmla="*/ 0 w 17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7"/>
                  <a:gd name="T11" fmla="*/ 17 w 1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7">
                    <a:moveTo>
                      <a:pt x="16" y="0"/>
                    </a:moveTo>
                    <a:lnTo>
                      <a:pt x="6" y="8"/>
                    </a:lnTo>
                    <a:lnTo>
                      <a:pt x="0" y="16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3" name="Freeform 72"/>
              <p:cNvSpPr>
                <a:spLocks/>
              </p:cNvSpPr>
              <p:nvPr/>
            </p:nvSpPr>
            <p:spPr bwMode="auto">
              <a:xfrm>
                <a:off x="1943" y="3059"/>
                <a:ext cx="17" cy="17"/>
              </a:xfrm>
              <a:custGeom>
                <a:avLst/>
                <a:gdLst>
                  <a:gd name="T0" fmla="*/ 16 w 17"/>
                  <a:gd name="T1" fmla="*/ 16 h 17"/>
                  <a:gd name="T2" fmla="*/ 8 w 17"/>
                  <a:gd name="T3" fmla="*/ 8 h 17"/>
                  <a:gd name="T4" fmla="*/ 0 w 17"/>
                  <a:gd name="T5" fmla="*/ 0 h 1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7"/>
                  <a:gd name="T11" fmla="*/ 17 w 1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7">
                    <a:moveTo>
                      <a:pt x="16" y="16"/>
                    </a:moveTo>
                    <a:lnTo>
                      <a:pt x="8" y="8"/>
                    </a:lnTo>
                    <a:lnTo>
                      <a:pt x="0" y="0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4" name="Freeform 73"/>
              <p:cNvSpPr>
                <a:spLocks/>
              </p:cNvSpPr>
              <p:nvPr/>
            </p:nvSpPr>
            <p:spPr bwMode="auto">
              <a:xfrm>
                <a:off x="1825" y="3113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8 w 17"/>
                  <a:gd name="T3" fmla="*/ 8 h 17"/>
                  <a:gd name="T4" fmla="*/ 16 w 17"/>
                  <a:gd name="T5" fmla="*/ 16 h 17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7"/>
                  <a:gd name="T11" fmla="*/ 17 w 17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7">
                    <a:moveTo>
                      <a:pt x="0" y="0"/>
                    </a:moveTo>
                    <a:lnTo>
                      <a:pt x="8" y="8"/>
                    </a:lnTo>
                    <a:lnTo>
                      <a:pt x="16" y="16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5" name="Rectangle 74"/>
              <p:cNvSpPr>
                <a:spLocks noChangeArrowheads="1"/>
              </p:cNvSpPr>
              <p:nvPr/>
            </p:nvSpPr>
            <p:spPr bwMode="auto">
              <a:xfrm>
                <a:off x="1885" y="3085"/>
                <a:ext cx="266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/>
              <a:lstStyle/>
              <a:p>
                <a:pPr algn="ctr"/>
                <a:endParaRPr lang="en-US" sz="2400"/>
              </a:p>
            </p:txBody>
          </p:sp>
        </p:grpSp>
      </p:grpSp>
      <p:sp>
        <p:nvSpPr>
          <p:cNvPr id="21517" name="Freeform 75"/>
          <p:cNvSpPr>
            <a:spLocks/>
          </p:cNvSpPr>
          <p:nvPr/>
        </p:nvSpPr>
        <p:spPr bwMode="auto">
          <a:xfrm>
            <a:off x="2627313" y="4183063"/>
            <a:ext cx="5383212" cy="1885950"/>
          </a:xfrm>
          <a:custGeom>
            <a:avLst/>
            <a:gdLst>
              <a:gd name="T0" fmla="*/ 32 w 3391"/>
              <a:gd name="T1" fmla="*/ 1184 h 1188"/>
              <a:gd name="T2" fmla="*/ 74 w 3391"/>
              <a:gd name="T3" fmla="*/ 1185 h 1188"/>
              <a:gd name="T4" fmla="*/ 115 w 3391"/>
              <a:gd name="T5" fmla="*/ 1186 h 1188"/>
              <a:gd name="T6" fmla="*/ 165 w 3391"/>
              <a:gd name="T7" fmla="*/ 1187 h 1188"/>
              <a:gd name="T8" fmla="*/ 207 w 3391"/>
              <a:gd name="T9" fmla="*/ 1186 h 1188"/>
              <a:gd name="T10" fmla="*/ 249 w 3391"/>
              <a:gd name="T11" fmla="*/ 1185 h 1188"/>
              <a:gd name="T12" fmla="*/ 290 w 3391"/>
              <a:gd name="T13" fmla="*/ 1183 h 1188"/>
              <a:gd name="T14" fmla="*/ 336 w 3391"/>
              <a:gd name="T15" fmla="*/ 1180 h 1188"/>
              <a:gd name="T16" fmla="*/ 371 w 3391"/>
              <a:gd name="T17" fmla="*/ 1175 h 1188"/>
              <a:gd name="T18" fmla="*/ 405 w 3391"/>
              <a:gd name="T19" fmla="*/ 1167 h 1188"/>
              <a:gd name="T20" fmla="*/ 440 w 3391"/>
              <a:gd name="T21" fmla="*/ 1152 h 1188"/>
              <a:gd name="T22" fmla="*/ 483 w 3391"/>
              <a:gd name="T23" fmla="*/ 1124 h 1188"/>
              <a:gd name="T24" fmla="*/ 524 w 3391"/>
              <a:gd name="T25" fmla="*/ 1089 h 1188"/>
              <a:gd name="T26" fmla="*/ 571 w 3391"/>
              <a:gd name="T27" fmla="*/ 1041 h 1188"/>
              <a:gd name="T28" fmla="*/ 626 w 3391"/>
              <a:gd name="T29" fmla="*/ 980 h 1188"/>
              <a:gd name="T30" fmla="*/ 707 w 3391"/>
              <a:gd name="T31" fmla="*/ 885 h 1188"/>
              <a:gd name="T32" fmla="*/ 785 w 3391"/>
              <a:gd name="T33" fmla="*/ 790 h 1188"/>
              <a:gd name="T34" fmla="*/ 871 w 3391"/>
              <a:gd name="T35" fmla="*/ 687 h 1188"/>
              <a:gd name="T36" fmla="*/ 962 w 3391"/>
              <a:gd name="T37" fmla="*/ 581 h 1188"/>
              <a:gd name="T38" fmla="*/ 1074 w 3391"/>
              <a:gd name="T39" fmla="*/ 457 h 1188"/>
              <a:gd name="T40" fmla="*/ 1166 w 3391"/>
              <a:gd name="T41" fmla="*/ 362 h 1188"/>
              <a:gd name="T42" fmla="*/ 1252 w 3391"/>
              <a:gd name="T43" fmla="*/ 277 h 1188"/>
              <a:gd name="T44" fmla="*/ 1339 w 3391"/>
              <a:gd name="T45" fmla="*/ 194 h 1188"/>
              <a:gd name="T46" fmla="*/ 1397 w 3391"/>
              <a:gd name="T47" fmla="*/ 142 h 1188"/>
              <a:gd name="T48" fmla="*/ 1442 w 3391"/>
              <a:gd name="T49" fmla="*/ 103 h 1188"/>
              <a:gd name="T50" fmla="*/ 1478 w 3391"/>
              <a:gd name="T51" fmla="*/ 75 h 1188"/>
              <a:gd name="T52" fmla="*/ 1516 w 3391"/>
              <a:gd name="T53" fmla="*/ 51 h 1188"/>
              <a:gd name="T54" fmla="*/ 1544 w 3391"/>
              <a:gd name="T55" fmla="*/ 35 h 1188"/>
              <a:gd name="T56" fmla="*/ 1571 w 3391"/>
              <a:gd name="T57" fmla="*/ 22 h 1188"/>
              <a:gd name="T58" fmla="*/ 1597 w 3391"/>
              <a:gd name="T59" fmla="*/ 12 h 1188"/>
              <a:gd name="T60" fmla="*/ 1626 w 3391"/>
              <a:gd name="T61" fmla="*/ 4 h 1188"/>
              <a:gd name="T62" fmla="*/ 1648 w 3391"/>
              <a:gd name="T63" fmla="*/ 0 h 1188"/>
              <a:gd name="T64" fmla="*/ 1672 w 3391"/>
              <a:gd name="T65" fmla="*/ 0 h 1188"/>
              <a:gd name="T66" fmla="*/ 1696 w 3391"/>
              <a:gd name="T67" fmla="*/ 2 h 1188"/>
              <a:gd name="T68" fmla="*/ 1730 w 3391"/>
              <a:gd name="T69" fmla="*/ 11 h 1188"/>
              <a:gd name="T70" fmla="*/ 1764 w 3391"/>
              <a:gd name="T71" fmla="*/ 25 h 1188"/>
              <a:gd name="T72" fmla="*/ 1805 w 3391"/>
              <a:gd name="T73" fmla="*/ 50 h 1188"/>
              <a:gd name="T74" fmla="*/ 1858 w 3391"/>
              <a:gd name="T75" fmla="*/ 91 h 1188"/>
              <a:gd name="T76" fmla="*/ 1941 w 3391"/>
              <a:gd name="T77" fmla="*/ 167 h 1188"/>
              <a:gd name="T78" fmla="*/ 2022 w 3391"/>
              <a:gd name="T79" fmla="*/ 250 h 1188"/>
              <a:gd name="T80" fmla="*/ 2108 w 3391"/>
              <a:gd name="T81" fmla="*/ 348 h 1188"/>
              <a:gd name="T82" fmla="*/ 2212 w 3391"/>
              <a:gd name="T83" fmla="*/ 476 h 1188"/>
              <a:gd name="T84" fmla="*/ 2292 w 3391"/>
              <a:gd name="T85" fmla="*/ 587 h 1188"/>
              <a:gd name="T86" fmla="*/ 2367 w 3391"/>
              <a:gd name="T87" fmla="*/ 696 h 1188"/>
              <a:gd name="T88" fmla="*/ 2440 w 3391"/>
              <a:gd name="T89" fmla="*/ 799 h 1188"/>
              <a:gd name="T90" fmla="*/ 2526 w 3391"/>
              <a:gd name="T91" fmla="*/ 909 h 1188"/>
              <a:gd name="T92" fmla="*/ 2598 w 3391"/>
              <a:gd name="T93" fmla="*/ 986 h 1188"/>
              <a:gd name="T94" fmla="*/ 2668 w 3391"/>
              <a:gd name="T95" fmla="*/ 1048 h 1188"/>
              <a:gd name="T96" fmla="*/ 2732 w 3391"/>
              <a:gd name="T97" fmla="*/ 1097 h 1188"/>
              <a:gd name="T98" fmla="*/ 2801 w 3391"/>
              <a:gd name="T99" fmla="*/ 1137 h 1188"/>
              <a:gd name="T100" fmla="*/ 2849 w 3391"/>
              <a:gd name="T101" fmla="*/ 1158 h 1188"/>
              <a:gd name="T102" fmla="*/ 2899 w 3391"/>
              <a:gd name="T103" fmla="*/ 1169 h 1188"/>
              <a:gd name="T104" fmla="*/ 2955 w 3391"/>
              <a:gd name="T105" fmla="*/ 1174 h 1188"/>
              <a:gd name="T106" fmla="*/ 3043 w 3391"/>
              <a:gd name="T107" fmla="*/ 1177 h 1188"/>
              <a:gd name="T108" fmla="*/ 3134 w 3391"/>
              <a:gd name="T109" fmla="*/ 1179 h 1188"/>
              <a:gd name="T110" fmla="*/ 3236 w 3391"/>
              <a:gd name="T111" fmla="*/ 1179 h 1188"/>
              <a:gd name="T112" fmla="*/ 3345 w 3391"/>
              <a:gd name="T113" fmla="*/ 1179 h 118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391"/>
              <a:gd name="T172" fmla="*/ 0 h 1188"/>
              <a:gd name="T173" fmla="*/ 3391 w 3391"/>
              <a:gd name="T174" fmla="*/ 1188 h 118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391" h="1188">
                <a:moveTo>
                  <a:pt x="0" y="1184"/>
                </a:moveTo>
                <a:lnTo>
                  <a:pt x="7" y="1184"/>
                </a:lnTo>
                <a:lnTo>
                  <a:pt x="16" y="1184"/>
                </a:lnTo>
                <a:lnTo>
                  <a:pt x="24" y="1184"/>
                </a:lnTo>
                <a:lnTo>
                  <a:pt x="32" y="1184"/>
                </a:lnTo>
                <a:lnTo>
                  <a:pt x="40" y="1185"/>
                </a:lnTo>
                <a:lnTo>
                  <a:pt x="48" y="1185"/>
                </a:lnTo>
                <a:lnTo>
                  <a:pt x="57" y="1185"/>
                </a:lnTo>
                <a:lnTo>
                  <a:pt x="65" y="1185"/>
                </a:lnTo>
                <a:lnTo>
                  <a:pt x="74" y="1185"/>
                </a:lnTo>
                <a:lnTo>
                  <a:pt x="81" y="1186"/>
                </a:lnTo>
                <a:lnTo>
                  <a:pt x="90" y="1186"/>
                </a:lnTo>
                <a:lnTo>
                  <a:pt x="99" y="1186"/>
                </a:lnTo>
                <a:lnTo>
                  <a:pt x="107" y="1186"/>
                </a:lnTo>
                <a:lnTo>
                  <a:pt x="115" y="1186"/>
                </a:lnTo>
                <a:lnTo>
                  <a:pt x="123" y="1186"/>
                </a:lnTo>
                <a:lnTo>
                  <a:pt x="132" y="1187"/>
                </a:lnTo>
                <a:lnTo>
                  <a:pt x="140" y="1187"/>
                </a:lnTo>
                <a:lnTo>
                  <a:pt x="148" y="1187"/>
                </a:lnTo>
                <a:lnTo>
                  <a:pt x="165" y="1187"/>
                </a:lnTo>
                <a:lnTo>
                  <a:pt x="174" y="1187"/>
                </a:lnTo>
                <a:lnTo>
                  <a:pt x="182" y="1187"/>
                </a:lnTo>
                <a:lnTo>
                  <a:pt x="191" y="1187"/>
                </a:lnTo>
                <a:lnTo>
                  <a:pt x="199" y="1187"/>
                </a:lnTo>
                <a:lnTo>
                  <a:pt x="207" y="1186"/>
                </a:lnTo>
                <a:lnTo>
                  <a:pt x="216" y="1186"/>
                </a:lnTo>
                <a:lnTo>
                  <a:pt x="225" y="1186"/>
                </a:lnTo>
                <a:lnTo>
                  <a:pt x="233" y="1186"/>
                </a:lnTo>
                <a:lnTo>
                  <a:pt x="241" y="1185"/>
                </a:lnTo>
                <a:lnTo>
                  <a:pt x="249" y="1185"/>
                </a:lnTo>
                <a:lnTo>
                  <a:pt x="258" y="1185"/>
                </a:lnTo>
                <a:lnTo>
                  <a:pt x="266" y="1185"/>
                </a:lnTo>
                <a:lnTo>
                  <a:pt x="274" y="1184"/>
                </a:lnTo>
                <a:lnTo>
                  <a:pt x="282" y="1184"/>
                </a:lnTo>
                <a:lnTo>
                  <a:pt x="290" y="1183"/>
                </a:lnTo>
                <a:lnTo>
                  <a:pt x="298" y="1183"/>
                </a:lnTo>
                <a:lnTo>
                  <a:pt x="306" y="1182"/>
                </a:lnTo>
                <a:lnTo>
                  <a:pt x="313" y="1182"/>
                </a:lnTo>
                <a:lnTo>
                  <a:pt x="329" y="1181"/>
                </a:lnTo>
                <a:lnTo>
                  <a:pt x="336" y="1180"/>
                </a:lnTo>
                <a:lnTo>
                  <a:pt x="343" y="1179"/>
                </a:lnTo>
                <a:lnTo>
                  <a:pt x="350" y="1178"/>
                </a:lnTo>
                <a:lnTo>
                  <a:pt x="357" y="1177"/>
                </a:lnTo>
                <a:lnTo>
                  <a:pt x="364" y="1176"/>
                </a:lnTo>
                <a:lnTo>
                  <a:pt x="371" y="1175"/>
                </a:lnTo>
                <a:lnTo>
                  <a:pt x="378" y="1174"/>
                </a:lnTo>
                <a:lnTo>
                  <a:pt x="385" y="1172"/>
                </a:lnTo>
                <a:lnTo>
                  <a:pt x="392" y="1171"/>
                </a:lnTo>
                <a:lnTo>
                  <a:pt x="399" y="1169"/>
                </a:lnTo>
                <a:lnTo>
                  <a:pt x="405" y="1167"/>
                </a:lnTo>
                <a:lnTo>
                  <a:pt x="412" y="1164"/>
                </a:lnTo>
                <a:lnTo>
                  <a:pt x="419" y="1161"/>
                </a:lnTo>
                <a:lnTo>
                  <a:pt x="426" y="1159"/>
                </a:lnTo>
                <a:lnTo>
                  <a:pt x="432" y="1156"/>
                </a:lnTo>
                <a:lnTo>
                  <a:pt x="440" y="1152"/>
                </a:lnTo>
                <a:lnTo>
                  <a:pt x="447" y="1148"/>
                </a:lnTo>
                <a:lnTo>
                  <a:pt x="453" y="1144"/>
                </a:lnTo>
                <a:lnTo>
                  <a:pt x="468" y="1135"/>
                </a:lnTo>
                <a:lnTo>
                  <a:pt x="476" y="1130"/>
                </a:lnTo>
                <a:lnTo>
                  <a:pt x="483" y="1124"/>
                </a:lnTo>
                <a:lnTo>
                  <a:pt x="491" y="1118"/>
                </a:lnTo>
                <a:lnTo>
                  <a:pt x="499" y="1111"/>
                </a:lnTo>
                <a:lnTo>
                  <a:pt x="507" y="1104"/>
                </a:lnTo>
                <a:lnTo>
                  <a:pt x="516" y="1097"/>
                </a:lnTo>
                <a:lnTo>
                  <a:pt x="524" y="1089"/>
                </a:lnTo>
                <a:lnTo>
                  <a:pt x="533" y="1080"/>
                </a:lnTo>
                <a:lnTo>
                  <a:pt x="542" y="1071"/>
                </a:lnTo>
                <a:lnTo>
                  <a:pt x="552" y="1062"/>
                </a:lnTo>
                <a:lnTo>
                  <a:pt x="561" y="1052"/>
                </a:lnTo>
                <a:lnTo>
                  <a:pt x="571" y="1041"/>
                </a:lnTo>
                <a:lnTo>
                  <a:pt x="582" y="1030"/>
                </a:lnTo>
                <a:lnTo>
                  <a:pt x="592" y="1019"/>
                </a:lnTo>
                <a:lnTo>
                  <a:pt x="603" y="1006"/>
                </a:lnTo>
                <a:lnTo>
                  <a:pt x="615" y="993"/>
                </a:lnTo>
                <a:lnTo>
                  <a:pt x="626" y="980"/>
                </a:lnTo>
                <a:lnTo>
                  <a:pt x="639" y="966"/>
                </a:lnTo>
                <a:lnTo>
                  <a:pt x="664" y="935"/>
                </a:lnTo>
                <a:lnTo>
                  <a:pt x="678" y="919"/>
                </a:lnTo>
                <a:lnTo>
                  <a:pt x="692" y="902"/>
                </a:lnTo>
                <a:lnTo>
                  <a:pt x="707" y="885"/>
                </a:lnTo>
                <a:lnTo>
                  <a:pt x="721" y="867"/>
                </a:lnTo>
                <a:lnTo>
                  <a:pt x="737" y="848"/>
                </a:lnTo>
                <a:lnTo>
                  <a:pt x="752" y="829"/>
                </a:lnTo>
                <a:lnTo>
                  <a:pt x="768" y="810"/>
                </a:lnTo>
                <a:lnTo>
                  <a:pt x="785" y="790"/>
                </a:lnTo>
                <a:lnTo>
                  <a:pt x="801" y="770"/>
                </a:lnTo>
                <a:lnTo>
                  <a:pt x="819" y="749"/>
                </a:lnTo>
                <a:lnTo>
                  <a:pt x="835" y="729"/>
                </a:lnTo>
                <a:lnTo>
                  <a:pt x="853" y="708"/>
                </a:lnTo>
                <a:lnTo>
                  <a:pt x="871" y="687"/>
                </a:lnTo>
                <a:lnTo>
                  <a:pt x="888" y="666"/>
                </a:lnTo>
                <a:lnTo>
                  <a:pt x="906" y="644"/>
                </a:lnTo>
                <a:lnTo>
                  <a:pt x="925" y="624"/>
                </a:lnTo>
                <a:lnTo>
                  <a:pt x="943" y="602"/>
                </a:lnTo>
                <a:lnTo>
                  <a:pt x="962" y="581"/>
                </a:lnTo>
                <a:lnTo>
                  <a:pt x="999" y="539"/>
                </a:lnTo>
                <a:lnTo>
                  <a:pt x="1018" y="518"/>
                </a:lnTo>
                <a:lnTo>
                  <a:pt x="1037" y="498"/>
                </a:lnTo>
                <a:lnTo>
                  <a:pt x="1055" y="478"/>
                </a:lnTo>
                <a:lnTo>
                  <a:pt x="1074" y="457"/>
                </a:lnTo>
                <a:lnTo>
                  <a:pt x="1092" y="438"/>
                </a:lnTo>
                <a:lnTo>
                  <a:pt x="1111" y="419"/>
                </a:lnTo>
                <a:lnTo>
                  <a:pt x="1129" y="399"/>
                </a:lnTo>
                <a:lnTo>
                  <a:pt x="1148" y="381"/>
                </a:lnTo>
                <a:lnTo>
                  <a:pt x="1166" y="362"/>
                </a:lnTo>
                <a:lnTo>
                  <a:pt x="1183" y="344"/>
                </a:lnTo>
                <a:lnTo>
                  <a:pt x="1201" y="327"/>
                </a:lnTo>
                <a:lnTo>
                  <a:pt x="1218" y="310"/>
                </a:lnTo>
                <a:lnTo>
                  <a:pt x="1235" y="293"/>
                </a:lnTo>
                <a:lnTo>
                  <a:pt x="1252" y="277"/>
                </a:lnTo>
                <a:lnTo>
                  <a:pt x="1267" y="262"/>
                </a:lnTo>
                <a:lnTo>
                  <a:pt x="1283" y="247"/>
                </a:lnTo>
                <a:lnTo>
                  <a:pt x="1298" y="233"/>
                </a:lnTo>
                <a:lnTo>
                  <a:pt x="1312" y="219"/>
                </a:lnTo>
                <a:lnTo>
                  <a:pt x="1339" y="194"/>
                </a:lnTo>
                <a:lnTo>
                  <a:pt x="1352" y="182"/>
                </a:lnTo>
                <a:lnTo>
                  <a:pt x="1364" y="171"/>
                </a:lnTo>
                <a:lnTo>
                  <a:pt x="1375" y="161"/>
                </a:lnTo>
                <a:lnTo>
                  <a:pt x="1387" y="151"/>
                </a:lnTo>
                <a:lnTo>
                  <a:pt x="1397" y="142"/>
                </a:lnTo>
                <a:lnTo>
                  <a:pt x="1407" y="133"/>
                </a:lnTo>
                <a:lnTo>
                  <a:pt x="1416" y="125"/>
                </a:lnTo>
                <a:lnTo>
                  <a:pt x="1425" y="117"/>
                </a:lnTo>
                <a:lnTo>
                  <a:pt x="1434" y="110"/>
                </a:lnTo>
                <a:lnTo>
                  <a:pt x="1442" y="103"/>
                </a:lnTo>
                <a:lnTo>
                  <a:pt x="1450" y="97"/>
                </a:lnTo>
                <a:lnTo>
                  <a:pt x="1457" y="91"/>
                </a:lnTo>
                <a:lnTo>
                  <a:pt x="1465" y="85"/>
                </a:lnTo>
                <a:lnTo>
                  <a:pt x="1471" y="80"/>
                </a:lnTo>
                <a:lnTo>
                  <a:pt x="1478" y="75"/>
                </a:lnTo>
                <a:lnTo>
                  <a:pt x="1485" y="71"/>
                </a:lnTo>
                <a:lnTo>
                  <a:pt x="1491" y="66"/>
                </a:lnTo>
                <a:lnTo>
                  <a:pt x="1498" y="62"/>
                </a:lnTo>
                <a:lnTo>
                  <a:pt x="1510" y="54"/>
                </a:lnTo>
                <a:lnTo>
                  <a:pt x="1516" y="51"/>
                </a:lnTo>
                <a:lnTo>
                  <a:pt x="1522" y="47"/>
                </a:lnTo>
                <a:lnTo>
                  <a:pt x="1527" y="44"/>
                </a:lnTo>
                <a:lnTo>
                  <a:pt x="1533" y="41"/>
                </a:lnTo>
                <a:lnTo>
                  <a:pt x="1538" y="38"/>
                </a:lnTo>
                <a:lnTo>
                  <a:pt x="1544" y="35"/>
                </a:lnTo>
                <a:lnTo>
                  <a:pt x="1549" y="32"/>
                </a:lnTo>
                <a:lnTo>
                  <a:pt x="1555" y="29"/>
                </a:lnTo>
                <a:lnTo>
                  <a:pt x="1561" y="27"/>
                </a:lnTo>
                <a:lnTo>
                  <a:pt x="1566" y="24"/>
                </a:lnTo>
                <a:lnTo>
                  <a:pt x="1571" y="22"/>
                </a:lnTo>
                <a:lnTo>
                  <a:pt x="1576" y="20"/>
                </a:lnTo>
                <a:lnTo>
                  <a:pt x="1582" y="18"/>
                </a:lnTo>
                <a:lnTo>
                  <a:pt x="1587" y="15"/>
                </a:lnTo>
                <a:lnTo>
                  <a:pt x="1592" y="14"/>
                </a:lnTo>
                <a:lnTo>
                  <a:pt x="1597" y="12"/>
                </a:lnTo>
                <a:lnTo>
                  <a:pt x="1602" y="11"/>
                </a:lnTo>
                <a:lnTo>
                  <a:pt x="1607" y="9"/>
                </a:lnTo>
                <a:lnTo>
                  <a:pt x="1616" y="6"/>
                </a:lnTo>
                <a:lnTo>
                  <a:pt x="1621" y="5"/>
                </a:lnTo>
                <a:lnTo>
                  <a:pt x="1626" y="4"/>
                </a:lnTo>
                <a:lnTo>
                  <a:pt x="1630" y="3"/>
                </a:lnTo>
                <a:lnTo>
                  <a:pt x="1635" y="2"/>
                </a:lnTo>
                <a:lnTo>
                  <a:pt x="1639" y="2"/>
                </a:lnTo>
                <a:lnTo>
                  <a:pt x="1644" y="1"/>
                </a:lnTo>
                <a:lnTo>
                  <a:pt x="1648" y="0"/>
                </a:lnTo>
                <a:lnTo>
                  <a:pt x="1653" y="0"/>
                </a:lnTo>
                <a:lnTo>
                  <a:pt x="1658" y="0"/>
                </a:lnTo>
                <a:lnTo>
                  <a:pt x="1663" y="0"/>
                </a:lnTo>
                <a:lnTo>
                  <a:pt x="1667" y="0"/>
                </a:lnTo>
                <a:lnTo>
                  <a:pt x="1672" y="0"/>
                </a:lnTo>
                <a:lnTo>
                  <a:pt x="1677" y="0"/>
                </a:lnTo>
                <a:lnTo>
                  <a:pt x="1681" y="0"/>
                </a:lnTo>
                <a:lnTo>
                  <a:pt x="1686" y="1"/>
                </a:lnTo>
                <a:lnTo>
                  <a:pt x="1691" y="2"/>
                </a:lnTo>
                <a:lnTo>
                  <a:pt x="1696" y="2"/>
                </a:lnTo>
                <a:lnTo>
                  <a:pt x="1702" y="3"/>
                </a:lnTo>
                <a:lnTo>
                  <a:pt x="1712" y="6"/>
                </a:lnTo>
                <a:lnTo>
                  <a:pt x="1718" y="7"/>
                </a:lnTo>
                <a:lnTo>
                  <a:pt x="1723" y="9"/>
                </a:lnTo>
                <a:lnTo>
                  <a:pt x="1730" y="11"/>
                </a:lnTo>
                <a:lnTo>
                  <a:pt x="1736" y="13"/>
                </a:lnTo>
                <a:lnTo>
                  <a:pt x="1742" y="15"/>
                </a:lnTo>
                <a:lnTo>
                  <a:pt x="1749" y="18"/>
                </a:lnTo>
                <a:lnTo>
                  <a:pt x="1756" y="21"/>
                </a:lnTo>
                <a:lnTo>
                  <a:pt x="1764" y="25"/>
                </a:lnTo>
                <a:lnTo>
                  <a:pt x="1771" y="29"/>
                </a:lnTo>
                <a:lnTo>
                  <a:pt x="1779" y="33"/>
                </a:lnTo>
                <a:lnTo>
                  <a:pt x="1788" y="38"/>
                </a:lnTo>
                <a:lnTo>
                  <a:pt x="1796" y="44"/>
                </a:lnTo>
                <a:lnTo>
                  <a:pt x="1805" y="50"/>
                </a:lnTo>
                <a:lnTo>
                  <a:pt x="1815" y="56"/>
                </a:lnTo>
                <a:lnTo>
                  <a:pt x="1825" y="64"/>
                </a:lnTo>
                <a:lnTo>
                  <a:pt x="1836" y="72"/>
                </a:lnTo>
                <a:lnTo>
                  <a:pt x="1847" y="81"/>
                </a:lnTo>
                <a:lnTo>
                  <a:pt x="1858" y="91"/>
                </a:lnTo>
                <a:lnTo>
                  <a:pt x="1884" y="113"/>
                </a:lnTo>
                <a:lnTo>
                  <a:pt x="1897" y="125"/>
                </a:lnTo>
                <a:lnTo>
                  <a:pt x="1912" y="138"/>
                </a:lnTo>
                <a:lnTo>
                  <a:pt x="1926" y="152"/>
                </a:lnTo>
                <a:lnTo>
                  <a:pt x="1941" y="167"/>
                </a:lnTo>
                <a:lnTo>
                  <a:pt x="1957" y="182"/>
                </a:lnTo>
                <a:lnTo>
                  <a:pt x="1972" y="198"/>
                </a:lnTo>
                <a:lnTo>
                  <a:pt x="1988" y="215"/>
                </a:lnTo>
                <a:lnTo>
                  <a:pt x="2005" y="233"/>
                </a:lnTo>
                <a:lnTo>
                  <a:pt x="2022" y="250"/>
                </a:lnTo>
                <a:lnTo>
                  <a:pt x="2039" y="269"/>
                </a:lnTo>
                <a:lnTo>
                  <a:pt x="2056" y="288"/>
                </a:lnTo>
                <a:lnTo>
                  <a:pt x="2074" y="307"/>
                </a:lnTo>
                <a:lnTo>
                  <a:pt x="2091" y="328"/>
                </a:lnTo>
                <a:lnTo>
                  <a:pt x="2108" y="348"/>
                </a:lnTo>
                <a:lnTo>
                  <a:pt x="2125" y="369"/>
                </a:lnTo>
                <a:lnTo>
                  <a:pt x="2143" y="390"/>
                </a:lnTo>
                <a:lnTo>
                  <a:pt x="2161" y="411"/>
                </a:lnTo>
                <a:lnTo>
                  <a:pt x="2178" y="432"/>
                </a:lnTo>
                <a:lnTo>
                  <a:pt x="2212" y="476"/>
                </a:lnTo>
                <a:lnTo>
                  <a:pt x="2228" y="498"/>
                </a:lnTo>
                <a:lnTo>
                  <a:pt x="2244" y="520"/>
                </a:lnTo>
                <a:lnTo>
                  <a:pt x="2261" y="542"/>
                </a:lnTo>
                <a:lnTo>
                  <a:pt x="2276" y="565"/>
                </a:lnTo>
                <a:lnTo>
                  <a:pt x="2292" y="587"/>
                </a:lnTo>
                <a:lnTo>
                  <a:pt x="2307" y="609"/>
                </a:lnTo>
                <a:lnTo>
                  <a:pt x="2323" y="631"/>
                </a:lnTo>
                <a:lnTo>
                  <a:pt x="2338" y="653"/>
                </a:lnTo>
                <a:lnTo>
                  <a:pt x="2353" y="674"/>
                </a:lnTo>
                <a:lnTo>
                  <a:pt x="2367" y="696"/>
                </a:lnTo>
                <a:lnTo>
                  <a:pt x="2382" y="717"/>
                </a:lnTo>
                <a:lnTo>
                  <a:pt x="2397" y="738"/>
                </a:lnTo>
                <a:lnTo>
                  <a:pt x="2411" y="759"/>
                </a:lnTo>
                <a:lnTo>
                  <a:pt x="2426" y="779"/>
                </a:lnTo>
                <a:lnTo>
                  <a:pt x="2440" y="799"/>
                </a:lnTo>
                <a:lnTo>
                  <a:pt x="2454" y="819"/>
                </a:lnTo>
                <a:lnTo>
                  <a:pt x="2469" y="838"/>
                </a:lnTo>
                <a:lnTo>
                  <a:pt x="2483" y="857"/>
                </a:lnTo>
                <a:lnTo>
                  <a:pt x="2512" y="893"/>
                </a:lnTo>
                <a:lnTo>
                  <a:pt x="2526" y="909"/>
                </a:lnTo>
                <a:lnTo>
                  <a:pt x="2541" y="926"/>
                </a:lnTo>
                <a:lnTo>
                  <a:pt x="2555" y="942"/>
                </a:lnTo>
                <a:lnTo>
                  <a:pt x="2570" y="957"/>
                </a:lnTo>
                <a:lnTo>
                  <a:pt x="2584" y="972"/>
                </a:lnTo>
                <a:lnTo>
                  <a:pt x="2598" y="986"/>
                </a:lnTo>
                <a:lnTo>
                  <a:pt x="2612" y="1000"/>
                </a:lnTo>
                <a:lnTo>
                  <a:pt x="2627" y="1013"/>
                </a:lnTo>
                <a:lnTo>
                  <a:pt x="2640" y="1025"/>
                </a:lnTo>
                <a:lnTo>
                  <a:pt x="2654" y="1037"/>
                </a:lnTo>
                <a:lnTo>
                  <a:pt x="2668" y="1048"/>
                </a:lnTo>
                <a:lnTo>
                  <a:pt x="2681" y="1059"/>
                </a:lnTo>
                <a:lnTo>
                  <a:pt x="2695" y="1069"/>
                </a:lnTo>
                <a:lnTo>
                  <a:pt x="2708" y="1079"/>
                </a:lnTo>
                <a:lnTo>
                  <a:pt x="2720" y="1088"/>
                </a:lnTo>
                <a:lnTo>
                  <a:pt x="2732" y="1097"/>
                </a:lnTo>
                <a:lnTo>
                  <a:pt x="2745" y="1105"/>
                </a:lnTo>
                <a:lnTo>
                  <a:pt x="2756" y="1112"/>
                </a:lnTo>
                <a:lnTo>
                  <a:pt x="2779" y="1126"/>
                </a:lnTo>
                <a:lnTo>
                  <a:pt x="2790" y="1132"/>
                </a:lnTo>
                <a:lnTo>
                  <a:pt x="2801" y="1137"/>
                </a:lnTo>
                <a:lnTo>
                  <a:pt x="2810" y="1142"/>
                </a:lnTo>
                <a:lnTo>
                  <a:pt x="2820" y="1147"/>
                </a:lnTo>
                <a:lnTo>
                  <a:pt x="2830" y="1151"/>
                </a:lnTo>
                <a:lnTo>
                  <a:pt x="2840" y="1154"/>
                </a:lnTo>
                <a:lnTo>
                  <a:pt x="2849" y="1158"/>
                </a:lnTo>
                <a:lnTo>
                  <a:pt x="2859" y="1161"/>
                </a:lnTo>
                <a:lnTo>
                  <a:pt x="2869" y="1163"/>
                </a:lnTo>
                <a:lnTo>
                  <a:pt x="2879" y="1165"/>
                </a:lnTo>
                <a:lnTo>
                  <a:pt x="2888" y="1167"/>
                </a:lnTo>
                <a:lnTo>
                  <a:pt x="2899" y="1169"/>
                </a:lnTo>
                <a:lnTo>
                  <a:pt x="2909" y="1171"/>
                </a:lnTo>
                <a:lnTo>
                  <a:pt x="2920" y="1172"/>
                </a:lnTo>
                <a:lnTo>
                  <a:pt x="2931" y="1173"/>
                </a:lnTo>
                <a:lnTo>
                  <a:pt x="2943" y="1174"/>
                </a:lnTo>
                <a:lnTo>
                  <a:pt x="2955" y="1174"/>
                </a:lnTo>
                <a:lnTo>
                  <a:pt x="2969" y="1175"/>
                </a:lnTo>
                <a:lnTo>
                  <a:pt x="2996" y="1176"/>
                </a:lnTo>
                <a:lnTo>
                  <a:pt x="3011" y="1176"/>
                </a:lnTo>
                <a:lnTo>
                  <a:pt x="3026" y="1177"/>
                </a:lnTo>
                <a:lnTo>
                  <a:pt x="3043" y="1177"/>
                </a:lnTo>
                <a:lnTo>
                  <a:pt x="3060" y="1177"/>
                </a:lnTo>
                <a:lnTo>
                  <a:pt x="3078" y="1178"/>
                </a:lnTo>
                <a:lnTo>
                  <a:pt x="3096" y="1178"/>
                </a:lnTo>
                <a:lnTo>
                  <a:pt x="3115" y="1178"/>
                </a:lnTo>
                <a:lnTo>
                  <a:pt x="3134" y="1179"/>
                </a:lnTo>
                <a:lnTo>
                  <a:pt x="3154" y="1179"/>
                </a:lnTo>
                <a:lnTo>
                  <a:pt x="3174" y="1179"/>
                </a:lnTo>
                <a:lnTo>
                  <a:pt x="3194" y="1179"/>
                </a:lnTo>
                <a:lnTo>
                  <a:pt x="3215" y="1179"/>
                </a:lnTo>
                <a:lnTo>
                  <a:pt x="3236" y="1179"/>
                </a:lnTo>
                <a:lnTo>
                  <a:pt x="3257" y="1179"/>
                </a:lnTo>
                <a:lnTo>
                  <a:pt x="3279" y="1179"/>
                </a:lnTo>
                <a:lnTo>
                  <a:pt x="3301" y="1179"/>
                </a:lnTo>
                <a:lnTo>
                  <a:pt x="3323" y="1179"/>
                </a:lnTo>
                <a:lnTo>
                  <a:pt x="3345" y="1179"/>
                </a:lnTo>
                <a:lnTo>
                  <a:pt x="3390" y="1179"/>
                </a:lnTo>
              </a:path>
            </a:pathLst>
          </a:custGeom>
          <a:noFill/>
          <a:ln w="12699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Line 76"/>
          <p:cNvSpPr>
            <a:spLocks noChangeShapeType="1"/>
          </p:cNvSpPr>
          <p:nvPr/>
        </p:nvSpPr>
        <p:spPr bwMode="auto">
          <a:xfrm>
            <a:off x="3309938" y="6065838"/>
            <a:ext cx="3941762" cy="0"/>
          </a:xfrm>
          <a:prstGeom prst="line">
            <a:avLst/>
          </a:prstGeom>
          <a:noFill/>
          <a:ln w="12699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Line 77"/>
          <p:cNvSpPr>
            <a:spLocks noChangeShapeType="1"/>
          </p:cNvSpPr>
          <p:nvPr/>
        </p:nvSpPr>
        <p:spPr bwMode="auto">
          <a:xfrm>
            <a:off x="3709988" y="5691188"/>
            <a:ext cx="2970212" cy="0"/>
          </a:xfrm>
          <a:prstGeom prst="line">
            <a:avLst/>
          </a:prstGeom>
          <a:noFill/>
          <a:ln w="12699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Line 78"/>
          <p:cNvSpPr>
            <a:spLocks noChangeShapeType="1"/>
          </p:cNvSpPr>
          <p:nvPr/>
        </p:nvSpPr>
        <p:spPr bwMode="auto">
          <a:xfrm>
            <a:off x="4332288" y="4932363"/>
            <a:ext cx="1776412" cy="7937"/>
          </a:xfrm>
          <a:prstGeom prst="line">
            <a:avLst/>
          </a:prstGeom>
          <a:noFill/>
          <a:ln w="12699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Line 79"/>
          <p:cNvSpPr>
            <a:spLocks noChangeShapeType="1"/>
          </p:cNvSpPr>
          <p:nvPr/>
        </p:nvSpPr>
        <p:spPr bwMode="auto">
          <a:xfrm>
            <a:off x="4718050" y="4565650"/>
            <a:ext cx="1047750" cy="0"/>
          </a:xfrm>
          <a:prstGeom prst="line">
            <a:avLst/>
          </a:prstGeom>
          <a:noFill/>
          <a:ln w="12699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Line 80"/>
          <p:cNvSpPr>
            <a:spLocks noChangeShapeType="1"/>
          </p:cNvSpPr>
          <p:nvPr/>
        </p:nvSpPr>
        <p:spPr bwMode="auto">
          <a:xfrm>
            <a:off x="4052888" y="5313363"/>
            <a:ext cx="2284412" cy="0"/>
          </a:xfrm>
          <a:prstGeom prst="line">
            <a:avLst/>
          </a:prstGeom>
          <a:noFill/>
          <a:ln w="12699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Rectangle 81"/>
          <p:cNvSpPr>
            <a:spLocks noChangeArrowheads="1"/>
          </p:cNvSpPr>
          <p:nvPr/>
        </p:nvSpPr>
        <p:spPr bwMode="auto">
          <a:xfrm>
            <a:off x="5002213" y="5578475"/>
            <a:ext cx="492125" cy="222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69850" tIns="34925" rIns="69850" bIns="34925">
            <a:spAutoFit/>
          </a:bodyPr>
          <a:lstStyle/>
          <a:p>
            <a:pPr defTabSz="514350"/>
            <a:r>
              <a:rPr lang="en-US" sz="1000"/>
              <a:t>300 m</a:t>
            </a:r>
          </a:p>
        </p:txBody>
      </p:sp>
      <p:sp>
        <p:nvSpPr>
          <p:cNvPr id="21524" name="Rectangle 82"/>
          <p:cNvSpPr>
            <a:spLocks noChangeArrowheads="1"/>
          </p:cNvSpPr>
          <p:nvPr/>
        </p:nvSpPr>
        <p:spPr bwMode="auto">
          <a:xfrm>
            <a:off x="5002213" y="4827588"/>
            <a:ext cx="492125" cy="222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69850" tIns="34925" rIns="69850" bIns="34925">
            <a:spAutoFit/>
          </a:bodyPr>
          <a:lstStyle/>
          <a:p>
            <a:pPr defTabSz="514350"/>
            <a:r>
              <a:rPr lang="en-US" sz="1000"/>
              <a:t>900 m</a:t>
            </a:r>
          </a:p>
        </p:txBody>
      </p:sp>
      <p:sp>
        <p:nvSpPr>
          <p:cNvPr id="21525" name="Rectangle 83"/>
          <p:cNvSpPr>
            <a:spLocks noChangeArrowheads="1"/>
          </p:cNvSpPr>
          <p:nvPr/>
        </p:nvSpPr>
        <p:spPr bwMode="auto">
          <a:xfrm>
            <a:off x="5002213" y="4451350"/>
            <a:ext cx="560387" cy="222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69850" tIns="34925" rIns="69850" bIns="34925">
            <a:spAutoFit/>
          </a:bodyPr>
          <a:lstStyle/>
          <a:p>
            <a:pPr defTabSz="514350"/>
            <a:r>
              <a:rPr lang="en-US" sz="1000"/>
              <a:t>1200 m</a:t>
            </a:r>
          </a:p>
        </p:txBody>
      </p:sp>
      <p:sp>
        <p:nvSpPr>
          <p:cNvPr id="21526" name="Rectangle 84"/>
          <p:cNvSpPr>
            <a:spLocks noChangeArrowheads="1"/>
          </p:cNvSpPr>
          <p:nvPr/>
        </p:nvSpPr>
        <p:spPr bwMode="auto">
          <a:xfrm>
            <a:off x="2595563" y="5883275"/>
            <a:ext cx="4222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9850" tIns="34925" rIns="69850" bIns="34925">
            <a:spAutoFit/>
          </a:bodyPr>
          <a:lstStyle/>
          <a:p>
            <a:pPr defTabSz="514350"/>
            <a:r>
              <a:rPr lang="en-US" sz="1000"/>
              <a:t>30</a:t>
            </a:r>
            <a:r>
              <a:rPr lang="en-US" sz="1000" baseline="30000"/>
              <a:t>o</a:t>
            </a:r>
            <a:r>
              <a:rPr lang="en-US" sz="1000"/>
              <a:t>C</a:t>
            </a:r>
          </a:p>
        </p:txBody>
      </p:sp>
      <p:sp>
        <p:nvSpPr>
          <p:cNvPr id="21527" name="Rectangle 85"/>
          <p:cNvSpPr>
            <a:spLocks noChangeArrowheads="1"/>
          </p:cNvSpPr>
          <p:nvPr/>
        </p:nvSpPr>
        <p:spPr bwMode="auto">
          <a:xfrm>
            <a:off x="3186113" y="5568950"/>
            <a:ext cx="4222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9850" tIns="34925" rIns="69850" bIns="34925">
            <a:spAutoFit/>
          </a:bodyPr>
          <a:lstStyle/>
          <a:p>
            <a:pPr defTabSz="514350"/>
            <a:r>
              <a:rPr lang="en-US" sz="1000"/>
              <a:t>27</a:t>
            </a:r>
            <a:r>
              <a:rPr lang="en-US" sz="1000" baseline="30000"/>
              <a:t>o</a:t>
            </a:r>
            <a:r>
              <a:rPr lang="en-US" sz="1000"/>
              <a:t>C</a:t>
            </a:r>
          </a:p>
        </p:txBody>
      </p:sp>
      <p:sp>
        <p:nvSpPr>
          <p:cNvPr id="21528" name="Rectangle 86"/>
          <p:cNvSpPr>
            <a:spLocks noChangeArrowheads="1"/>
          </p:cNvSpPr>
          <p:nvPr/>
        </p:nvSpPr>
        <p:spPr bwMode="auto">
          <a:xfrm>
            <a:off x="5094288" y="3990975"/>
            <a:ext cx="4222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9850" tIns="34925" rIns="69850" bIns="34925">
            <a:spAutoFit/>
          </a:bodyPr>
          <a:lstStyle/>
          <a:p>
            <a:pPr defTabSz="514350"/>
            <a:r>
              <a:rPr lang="en-US" sz="1000"/>
              <a:t>18</a:t>
            </a:r>
            <a:r>
              <a:rPr lang="en-US" sz="1000" baseline="30000"/>
              <a:t>o</a:t>
            </a:r>
            <a:r>
              <a:rPr lang="en-US" sz="1000"/>
              <a:t>C</a:t>
            </a:r>
          </a:p>
        </p:txBody>
      </p:sp>
      <p:sp>
        <p:nvSpPr>
          <p:cNvPr id="21529" name="Rectangle 87"/>
          <p:cNvSpPr>
            <a:spLocks noChangeArrowheads="1"/>
          </p:cNvSpPr>
          <p:nvPr/>
        </p:nvSpPr>
        <p:spPr bwMode="auto">
          <a:xfrm>
            <a:off x="3481388" y="5159375"/>
            <a:ext cx="4222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9850" tIns="34925" rIns="69850" bIns="34925">
            <a:spAutoFit/>
          </a:bodyPr>
          <a:lstStyle/>
          <a:p>
            <a:pPr defTabSz="514350"/>
            <a:r>
              <a:rPr lang="en-US" sz="1000"/>
              <a:t>24</a:t>
            </a:r>
            <a:r>
              <a:rPr lang="en-US" sz="1000" baseline="30000"/>
              <a:t>o</a:t>
            </a:r>
            <a:r>
              <a:rPr lang="en-US" sz="1000"/>
              <a:t>C</a:t>
            </a:r>
          </a:p>
        </p:txBody>
      </p:sp>
      <p:sp>
        <p:nvSpPr>
          <p:cNvPr id="21530" name="Rectangle 88"/>
          <p:cNvSpPr>
            <a:spLocks noChangeArrowheads="1"/>
          </p:cNvSpPr>
          <p:nvPr/>
        </p:nvSpPr>
        <p:spPr bwMode="auto">
          <a:xfrm>
            <a:off x="3824288" y="4816475"/>
            <a:ext cx="4222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9850" tIns="34925" rIns="69850" bIns="34925">
            <a:spAutoFit/>
          </a:bodyPr>
          <a:lstStyle/>
          <a:p>
            <a:pPr defTabSz="514350"/>
            <a:r>
              <a:rPr lang="en-US" sz="1000"/>
              <a:t>21</a:t>
            </a:r>
            <a:r>
              <a:rPr lang="en-US" sz="1000" baseline="30000"/>
              <a:t>o</a:t>
            </a:r>
            <a:r>
              <a:rPr lang="en-US" sz="1000"/>
              <a:t>C</a:t>
            </a:r>
          </a:p>
        </p:txBody>
      </p:sp>
      <p:sp>
        <p:nvSpPr>
          <p:cNvPr id="21531" name="Rectangle 89"/>
          <p:cNvSpPr>
            <a:spLocks noChangeArrowheads="1"/>
          </p:cNvSpPr>
          <p:nvPr/>
        </p:nvSpPr>
        <p:spPr bwMode="auto">
          <a:xfrm>
            <a:off x="4100513" y="4425950"/>
            <a:ext cx="525462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9850" tIns="34925" rIns="69850" bIns="34925">
            <a:spAutoFit/>
          </a:bodyPr>
          <a:lstStyle/>
          <a:p>
            <a:pPr defTabSz="514350"/>
            <a:r>
              <a:rPr lang="en-US" sz="1000"/>
              <a:t>19.5</a:t>
            </a:r>
            <a:r>
              <a:rPr lang="en-US" sz="1000" baseline="30000"/>
              <a:t>o</a:t>
            </a:r>
            <a:r>
              <a:rPr lang="en-US" sz="1000"/>
              <a:t>C</a:t>
            </a:r>
          </a:p>
        </p:txBody>
      </p:sp>
      <p:sp>
        <p:nvSpPr>
          <p:cNvPr id="21532" name="Rectangle 90"/>
          <p:cNvSpPr>
            <a:spLocks noChangeArrowheads="1"/>
          </p:cNvSpPr>
          <p:nvPr/>
        </p:nvSpPr>
        <p:spPr bwMode="auto">
          <a:xfrm>
            <a:off x="5900738" y="4425950"/>
            <a:ext cx="4222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9850" tIns="34925" rIns="69850" bIns="34925">
            <a:spAutoFit/>
          </a:bodyPr>
          <a:lstStyle/>
          <a:p>
            <a:pPr defTabSz="514350"/>
            <a:r>
              <a:rPr lang="en-US" sz="1000"/>
              <a:t>21</a:t>
            </a:r>
            <a:r>
              <a:rPr lang="en-US" sz="1000" baseline="30000"/>
              <a:t>o</a:t>
            </a:r>
            <a:r>
              <a:rPr lang="en-US" sz="1000"/>
              <a:t>C</a:t>
            </a:r>
          </a:p>
        </p:txBody>
      </p:sp>
      <p:sp>
        <p:nvSpPr>
          <p:cNvPr id="21533" name="Rectangle 91"/>
          <p:cNvSpPr>
            <a:spLocks noChangeArrowheads="1"/>
          </p:cNvSpPr>
          <p:nvPr/>
        </p:nvSpPr>
        <p:spPr bwMode="auto">
          <a:xfrm>
            <a:off x="6176963" y="4816475"/>
            <a:ext cx="4222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9850" tIns="34925" rIns="69850" bIns="34925">
            <a:spAutoFit/>
          </a:bodyPr>
          <a:lstStyle/>
          <a:p>
            <a:pPr defTabSz="514350"/>
            <a:r>
              <a:rPr lang="en-US" sz="1000"/>
              <a:t>24</a:t>
            </a:r>
            <a:r>
              <a:rPr lang="en-US" sz="1000" baseline="30000"/>
              <a:t>o</a:t>
            </a:r>
            <a:r>
              <a:rPr lang="en-US" sz="1000"/>
              <a:t>C</a:t>
            </a:r>
          </a:p>
        </p:txBody>
      </p:sp>
      <p:sp>
        <p:nvSpPr>
          <p:cNvPr id="21534" name="Rectangle 92"/>
          <p:cNvSpPr>
            <a:spLocks noChangeArrowheads="1"/>
          </p:cNvSpPr>
          <p:nvPr/>
        </p:nvSpPr>
        <p:spPr bwMode="auto">
          <a:xfrm>
            <a:off x="6481763" y="5159375"/>
            <a:ext cx="4222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9850" tIns="34925" rIns="69850" bIns="34925">
            <a:spAutoFit/>
          </a:bodyPr>
          <a:lstStyle/>
          <a:p>
            <a:pPr defTabSz="514350"/>
            <a:r>
              <a:rPr lang="en-US" sz="1000"/>
              <a:t>27</a:t>
            </a:r>
            <a:r>
              <a:rPr lang="en-US" sz="1000" baseline="30000"/>
              <a:t>o</a:t>
            </a:r>
            <a:r>
              <a:rPr lang="en-US" sz="1000"/>
              <a:t>C</a:t>
            </a:r>
          </a:p>
        </p:txBody>
      </p:sp>
      <p:sp>
        <p:nvSpPr>
          <p:cNvPr id="21535" name="Rectangle 93"/>
          <p:cNvSpPr>
            <a:spLocks noChangeArrowheads="1"/>
          </p:cNvSpPr>
          <p:nvPr/>
        </p:nvSpPr>
        <p:spPr bwMode="auto">
          <a:xfrm>
            <a:off x="6777038" y="5568950"/>
            <a:ext cx="4222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9850" tIns="34925" rIns="69850" bIns="34925">
            <a:spAutoFit/>
          </a:bodyPr>
          <a:lstStyle/>
          <a:p>
            <a:pPr defTabSz="514350"/>
            <a:r>
              <a:rPr lang="en-US" sz="1000"/>
              <a:t>30</a:t>
            </a:r>
            <a:r>
              <a:rPr lang="en-US" sz="1000" baseline="30000"/>
              <a:t>o</a:t>
            </a:r>
            <a:r>
              <a:rPr lang="en-US" sz="1000"/>
              <a:t>C</a:t>
            </a:r>
          </a:p>
        </p:txBody>
      </p:sp>
      <p:sp>
        <p:nvSpPr>
          <p:cNvPr id="21536" name="Rectangle 94"/>
          <p:cNvSpPr>
            <a:spLocks noChangeArrowheads="1"/>
          </p:cNvSpPr>
          <p:nvPr/>
        </p:nvSpPr>
        <p:spPr bwMode="auto">
          <a:xfrm>
            <a:off x="7567613" y="5835650"/>
            <a:ext cx="4222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9850" tIns="34925" rIns="69850" bIns="34925">
            <a:spAutoFit/>
          </a:bodyPr>
          <a:lstStyle/>
          <a:p>
            <a:pPr defTabSz="514350"/>
            <a:r>
              <a:rPr lang="en-US" sz="1000"/>
              <a:t>33</a:t>
            </a:r>
            <a:r>
              <a:rPr lang="en-US" sz="1000" baseline="30000"/>
              <a:t>o</a:t>
            </a:r>
            <a:r>
              <a:rPr lang="en-US" sz="1000"/>
              <a:t>C</a:t>
            </a:r>
          </a:p>
        </p:txBody>
      </p:sp>
      <p:sp>
        <p:nvSpPr>
          <p:cNvPr id="21537" name="Line 95"/>
          <p:cNvSpPr>
            <a:spLocks noChangeShapeType="1"/>
          </p:cNvSpPr>
          <p:nvPr/>
        </p:nvSpPr>
        <p:spPr bwMode="auto">
          <a:xfrm flipV="1">
            <a:off x="3043238" y="4284663"/>
            <a:ext cx="1114425" cy="1385887"/>
          </a:xfrm>
          <a:prstGeom prst="line">
            <a:avLst/>
          </a:prstGeom>
          <a:noFill/>
          <a:ln w="25399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Line 96"/>
          <p:cNvSpPr>
            <a:spLocks noChangeShapeType="1"/>
          </p:cNvSpPr>
          <p:nvPr/>
        </p:nvSpPr>
        <p:spPr bwMode="auto">
          <a:xfrm flipV="1">
            <a:off x="4356100" y="3916363"/>
            <a:ext cx="715963" cy="439737"/>
          </a:xfrm>
          <a:prstGeom prst="line">
            <a:avLst/>
          </a:prstGeom>
          <a:noFill/>
          <a:ln w="25399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Line 97"/>
          <p:cNvSpPr>
            <a:spLocks noChangeShapeType="1"/>
          </p:cNvSpPr>
          <p:nvPr/>
        </p:nvSpPr>
        <p:spPr bwMode="auto">
          <a:xfrm>
            <a:off x="5703888" y="3884613"/>
            <a:ext cx="798512" cy="512762"/>
          </a:xfrm>
          <a:prstGeom prst="line">
            <a:avLst/>
          </a:prstGeom>
          <a:noFill/>
          <a:ln w="25399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0" name="Line 98"/>
          <p:cNvSpPr>
            <a:spLocks noChangeShapeType="1"/>
          </p:cNvSpPr>
          <p:nvPr/>
        </p:nvSpPr>
        <p:spPr bwMode="auto">
          <a:xfrm>
            <a:off x="6523038" y="4456113"/>
            <a:ext cx="685800" cy="1125537"/>
          </a:xfrm>
          <a:prstGeom prst="line">
            <a:avLst/>
          </a:prstGeom>
          <a:noFill/>
          <a:ln w="25399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1" name="Line 99"/>
          <p:cNvSpPr>
            <a:spLocks noChangeShapeType="1"/>
          </p:cNvSpPr>
          <p:nvPr/>
        </p:nvSpPr>
        <p:spPr bwMode="auto">
          <a:xfrm>
            <a:off x="5189538" y="3883025"/>
            <a:ext cx="398462" cy="0"/>
          </a:xfrm>
          <a:prstGeom prst="line">
            <a:avLst/>
          </a:prstGeom>
          <a:noFill/>
          <a:ln w="25399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2" name="Rectangle 100"/>
          <p:cNvSpPr>
            <a:spLocks noChangeArrowheads="1"/>
          </p:cNvSpPr>
          <p:nvPr/>
        </p:nvSpPr>
        <p:spPr bwMode="auto">
          <a:xfrm>
            <a:off x="5002213" y="5202238"/>
            <a:ext cx="53657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/>
              <a:t>600 m</a:t>
            </a:r>
          </a:p>
        </p:txBody>
      </p:sp>
      <p:sp>
        <p:nvSpPr>
          <p:cNvPr id="21543" name="Rectangle 101"/>
          <p:cNvSpPr>
            <a:spLocks noChangeArrowheads="1"/>
          </p:cNvSpPr>
          <p:nvPr/>
        </p:nvSpPr>
        <p:spPr bwMode="auto">
          <a:xfrm>
            <a:off x="6915150" y="4587875"/>
            <a:ext cx="1622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1000"/>
              <a:t>dry adiabatic lapse rate</a:t>
            </a:r>
          </a:p>
          <a:p>
            <a:pPr algn="ctr"/>
            <a:r>
              <a:rPr lang="en-US" sz="1000"/>
              <a:t>1</a:t>
            </a:r>
            <a:r>
              <a:rPr lang="en-US" sz="1000" baseline="30000"/>
              <a:t>o</a:t>
            </a:r>
            <a:r>
              <a:rPr lang="en-US" sz="1000"/>
              <a:t>C/100 m (5.5</a:t>
            </a:r>
            <a:r>
              <a:rPr lang="en-US" sz="1000" baseline="30000"/>
              <a:t>o</a:t>
            </a:r>
            <a:r>
              <a:rPr lang="en-US" sz="1000"/>
              <a:t>F/1000 ft)</a:t>
            </a:r>
          </a:p>
        </p:txBody>
      </p:sp>
      <p:sp>
        <p:nvSpPr>
          <p:cNvPr id="21544" name="Rectangle 102"/>
          <p:cNvSpPr>
            <a:spLocks noChangeArrowheads="1"/>
          </p:cNvSpPr>
          <p:nvPr/>
        </p:nvSpPr>
        <p:spPr bwMode="auto">
          <a:xfrm>
            <a:off x="2571750" y="3467100"/>
            <a:ext cx="1622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1000"/>
              <a:t>moist adiabatic lapse rate</a:t>
            </a:r>
          </a:p>
          <a:p>
            <a:pPr algn="ctr"/>
            <a:r>
              <a:rPr lang="en-US" sz="1000"/>
              <a:t>0.5</a:t>
            </a:r>
            <a:r>
              <a:rPr lang="en-US" sz="1000" baseline="30000"/>
              <a:t>o</a:t>
            </a:r>
            <a:r>
              <a:rPr lang="en-US" sz="1000"/>
              <a:t>C/100 m (3</a:t>
            </a:r>
            <a:r>
              <a:rPr lang="en-US" sz="1000" baseline="30000"/>
              <a:t>o</a:t>
            </a:r>
            <a:r>
              <a:rPr lang="en-US" sz="1000"/>
              <a:t>F/1000 ft)</a:t>
            </a:r>
          </a:p>
        </p:txBody>
      </p:sp>
      <p:sp>
        <p:nvSpPr>
          <p:cNvPr id="21545" name="Text Box 104"/>
          <p:cNvSpPr txBox="1">
            <a:spLocks noChangeArrowheads="1"/>
          </p:cNvSpPr>
          <p:nvPr/>
        </p:nvSpPr>
        <p:spPr bwMode="auto">
          <a:xfrm>
            <a:off x="166688" y="6446838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6.20</a:t>
            </a:r>
          </a:p>
        </p:txBody>
      </p:sp>
      <p:sp>
        <p:nvSpPr>
          <p:cNvPr id="21546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9"/>
          <p:cNvSpPr>
            <a:spLocks noChangeArrowheads="1"/>
          </p:cNvSpPr>
          <p:nvPr/>
        </p:nvSpPr>
        <p:spPr bwMode="auto">
          <a:xfrm>
            <a:off x="2895600" y="4578350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238500" y="5411788"/>
            <a:ext cx="2681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Elevation Of Warmest Temperature (meters)</a:t>
            </a:r>
          </a:p>
        </p:txBody>
      </p:sp>
      <p:sp>
        <p:nvSpPr>
          <p:cNvPr id="22532" name="Freeform 4"/>
          <p:cNvSpPr>
            <a:spLocks/>
          </p:cNvSpPr>
          <p:nvPr/>
        </p:nvSpPr>
        <p:spPr bwMode="auto">
          <a:xfrm>
            <a:off x="3208338" y="3762375"/>
            <a:ext cx="2681287" cy="1443038"/>
          </a:xfrm>
          <a:custGeom>
            <a:avLst/>
            <a:gdLst>
              <a:gd name="T0" fmla="*/ 0 w 1689"/>
              <a:gd name="T1" fmla="*/ 0 h 909"/>
              <a:gd name="T2" fmla="*/ 1688 w 1689"/>
              <a:gd name="T3" fmla="*/ 0 h 909"/>
              <a:gd name="T4" fmla="*/ 1688 w 1689"/>
              <a:gd name="T5" fmla="*/ 908 h 909"/>
              <a:gd name="T6" fmla="*/ 0 w 1689"/>
              <a:gd name="T7" fmla="*/ 908 h 909"/>
              <a:gd name="T8" fmla="*/ 0 w 1689"/>
              <a:gd name="T9" fmla="*/ 0 h 9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9"/>
              <a:gd name="T16" fmla="*/ 0 h 909"/>
              <a:gd name="T17" fmla="*/ 1689 w 1689"/>
              <a:gd name="T18" fmla="*/ 909 h 9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9" h="909">
                <a:moveTo>
                  <a:pt x="0" y="0"/>
                </a:moveTo>
                <a:lnTo>
                  <a:pt x="1688" y="0"/>
                </a:lnTo>
                <a:lnTo>
                  <a:pt x="1688" y="908"/>
                </a:lnTo>
                <a:lnTo>
                  <a:pt x="0" y="908"/>
                </a:lnTo>
                <a:lnTo>
                  <a:pt x="0" y="0"/>
                </a:lnTo>
              </a:path>
            </a:pathLst>
          </a:custGeom>
          <a:noFill/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3208338" y="4967288"/>
            <a:ext cx="267970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3208338" y="4719638"/>
            <a:ext cx="267970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3208338" y="4483100"/>
            <a:ext cx="267970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3208338" y="4246563"/>
            <a:ext cx="267970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3208338" y="3998913"/>
            <a:ext cx="267970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3208338" y="3762375"/>
            <a:ext cx="2679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3740150" y="3762375"/>
            <a:ext cx="0" cy="14414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4281488" y="3762375"/>
            <a:ext cx="0" cy="14414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4813300" y="3762375"/>
            <a:ext cx="0" cy="14414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5354638" y="3762375"/>
            <a:ext cx="0" cy="14414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5888038" y="3762375"/>
            <a:ext cx="0" cy="1441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Freeform 16"/>
          <p:cNvSpPr>
            <a:spLocks/>
          </p:cNvSpPr>
          <p:nvPr/>
        </p:nvSpPr>
        <p:spPr bwMode="auto">
          <a:xfrm>
            <a:off x="3208338" y="3762375"/>
            <a:ext cx="2681287" cy="1443038"/>
          </a:xfrm>
          <a:custGeom>
            <a:avLst/>
            <a:gdLst>
              <a:gd name="T0" fmla="*/ 0 w 1689"/>
              <a:gd name="T1" fmla="*/ 0 h 909"/>
              <a:gd name="T2" fmla="*/ 1688 w 1689"/>
              <a:gd name="T3" fmla="*/ 0 h 909"/>
              <a:gd name="T4" fmla="*/ 1688 w 1689"/>
              <a:gd name="T5" fmla="*/ 908 h 909"/>
              <a:gd name="T6" fmla="*/ 0 w 1689"/>
              <a:gd name="T7" fmla="*/ 908 h 909"/>
              <a:gd name="T8" fmla="*/ 0 w 1689"/>
              <a:gd name="T9" fmla="*/ 0 h 9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89"/>
              <a:gd name="T16" fmla="*/ 0 h 909"/>
              <a:gd name="T17" fmla="*/ 1689 w 1689"/>
              <a:gd name="T18" fmla="*/ 909 h 9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89" h="909">
                <a:moveTo>
                  <a:pt x="0" y="0"/>
                </a:moveTo>
                <a:lnTo>
                  <a:pt x="1688" y="0"/>
                </a:lnTo>
                <a:lnTo>
                  <a:pt x="1688" y="908"/>
                </a:lnTo>
                <a:lnTo>
                  <a:pt x="0" y="908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3208338" y="3762375"/>
            <a:ext cx="0" cy="1441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3189288" y="5203825"/>
            <a:ext cx="190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Line 23"/>
          <p:cNvSpPr>
            <a:spLocks noChangeShapeType="1"/>
          </p:cNvSpPr>
          <p:nvPr/>
        </p:nvSpPr>
        <p:spPr bwMode="auto">
          <a:xfrm>
            <a:off x="3189288" y="4967288"/>
            <a:ext cx="190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Line 28"/>
          <p:cNvSpPr>
            <a:spLocks noChangeShapeType="1"/>
          </p:cNvSpPr>
          <p:nvPr/>
        </p:nvSpPr>
        <p:spPr bwMode="auto">
          <a:xfrm>
            <a:off x="3189288" y="4719638"/>
            <a:ext cx="190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Line 33"/>
          <p:cNvSpPr>
            <a:spLocks noChangeShapeType="1"/>
          </p:cNvSpPr>
          <p:nvPr/>
        </p:nvSpPr>
        <p:spPr bwMode="auto">
          <a:xfrm>
            <a:off x="3189288" y="4483100"/>
            <a:ext cx="190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Line 38"/>
          <p:cNvSpPr>
            <a:spLocks noChangeShapeType="1"/>
          </p:cNvSpPr>
          <p:nvPr/>
        </p:nvSpPr>
        <p:spPr bwMode="auto">
          <a:xfrm>
            <a:off x="3189288" y="4246563"/>
            <a:ext cx="190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Line 43"/>
          <p:cNvSpPr>
            <a:spLocks noChangeShapeType="1"/>
          </p:cNvSpPr>
          <p:nvPr/>
        </p:nvSpPr>
        <p:spPr bwMode="auto">
          <a:xfrm>
            <a:off x="3189288" y="3998913"/>
            <a:ext cx="190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Line 48"/>
          <p:cNvSpPr>
            <a:spLocks noChangeShapeType="1"/>
          </p:cNvSpPr>
          <p:nvPr/>
        </p:nvSpPr>
        <p:spPr bwMode="auto">
          <a:xfrm>
            <a:off x="3189288" y="3762375"/>
            <a:ext cx="190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Line 49"/>
          <p:cNvSpPr>
            <a:spLocks noChangeShapeType="1"/>
          </p:cNvSpPr>
          <p:nvPr/>
        </p:nvSpPr>
        <p:spPr bwMode="auto">
          <a:xfrm>
            <a:off x="3179763" y="5203825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4" name="Line 50"/>
          <p:cNvSpPr>
            <a:spLocks noChangeShapeType="1"/>
          </p:cNvSpPr>
          <p:nvPr/>
        </p:nvSpPr>
        <p:spPr bwMode="auto">
          <a:xfrm>
            <a:off x="3179763" y="49672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5" name="Line 51"/>
          <p:cNvSpPr>
            <a:spLocks noChangeShapeType="1"/>
          </p:cNvSpPr>
          <p:nvPr/>
        </p:nvSpPr>
        <p:spPr bwMode="auto">
          <a:xfrm>
            <a:off x="3179763" y="471963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Line 52"/>
          <p:cNvSpPr>
            <a:spLocks noChangeShapeType="1"/>
          </p:cNvSpPr>
          <p:nvPr/>
        </p:nvSpPr>
        <p:spPr bwMode="auto">
          <a:xfrm>
            <a:off x="3179763" y="4483100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7" name="Line 53"/>
          <p:cNvSpPr>
            <a:spLocks noChangeShapeType="1"/>
          </p:cNvSpPr>
          <p:nvPr/>
        </p:nvSpPr>
        <p:spPr bwMode="auto">
          <a:xfrm>
            <a:off x="3179763" y="4246563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Line 54"/>
          <p:cNvSpPr>
            <a:spLocks noChangeShapeType="1"/>
          </p:cNvSpPr>
          <p:nvPr/>
        </p:nvSpPr>
        <p:spPr bwMode="auto">
          <a:xfrm>
            <a:off x="3179763" y="3998913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9" name="Line 55"/>
          <p:cNvSpPr>
            <a:spLocks noChangeShapeType="1"/>
          </p:cNvSpPr>
          <p:nvPr/>
        </p:nvSpPr>
        <p:spPr bwMode="auto">
          <a:xfrm>
            <a:off x="3179763" y="3762375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0" name="Line 56"/>
          <p:cNvSpPr>
            <a:spLocks noChangeShapeType="1"/>
          </p:cNvSpPr>
          <p:nvPr/>
        </p:nvSpPr>
        <p:spPr bwMode="auto">
          <a:xfrm>
            <a:off x="3208338" y="5203825"/>
            <a:ext cx="2679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1" name="Line 57"/>
          <p:cNvSpPr>
            <a:spLocks noChangeShapeType="1"/>
          </p:cNvSpPr>
          <p:nvPr/>
        </p:nvSpPr>
        <p:spPr bwMode="auto">
          <a:xfrm flipV="1">
            <a:off x="3208338" y="5203825"/>
            <a:ext cx="0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2" name="Line 62"/>
          <p:cNvSpPr>
            <a:spLocks noChangeShapeType="1"/>
          </p:cNvSpPr>
          <p:nvPr/>
        </p:nvSpPr>
        <p:spPr bwMode="auto">
          <a:xfrm flipV="1">
            <a:off x="3740150" y="5203825"/>
            <a:ext cx="0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3" name="Line 67"/>
          <p:cNvSpPr>
            <a:spLocks noChangeShapeType="1"/>
          </p:cNvSpPr>
          <p:nvPr/>
        </p:nvSpPr>
        <p:spPr bwMode="auto">
          <a:xfrm flipV="1">
            <a:off x="4281488" y="5203825"/>
            <a:ext cx="0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4" name="Line 72"/>
          <p:cNvSpPr>
            <a:spLocks noChangeShapeType="1"/>
          </p:cNvSpPr>
          <p:nvPr/>
        </p:nvSpPr>
        <p:spPr bwMode="auto">
          <a:xfrm flipV="1">
            <a:off x="4813300" y="5203825"/>
            <a:ext cx="0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5" name="Line 77"/>
          <p:cNvSpPr>
            <a:spLocks noChangeShapeType="1"/>
          </p:cNvSpPr>
          <p:nvPr/>
        </p:nvSpPr>
        <p:spPr bwMode="auto">
          <a:xfrm flipV="1">
            <a:off x="5354638" y="5203825"/>
            <a:ext cx="0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6" name="Line 82"/>
          <p:cNvSpPr>
            <a:spLocks noChangeShapeType="1"/>
          </p:cNvSpPr>
          <p:nvPr/>
        </p:nvSpPr>
        <p:spPr bwMode="auto">
          <a:xfrm flipV="1">
            <a:off x="5888038" y="5203825"/>
            <a:ext cx="0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7" name="Line 83"/>
          <p:cNvSpPr>
            <a:spLocks noChangeShapeType="1"/>
          </p:cNvSpPr>
          <p:nvPr/>
        </p:nvSpPr>
        <p:spPr bwMode="auto">
          <a:xfrm flipV="1">
            <a:off x="3208338" y="5203825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8" name="Line 84"/>
          <p:cNvSpPr>
            <a:spLocks noChangeShapeType="1"/>
          </p:cNvSpPr>
          <p:nvPr/>
        </p:nvSpPr>
        <p:spPr bwMode="auto">
          <a:xfrm flipV="1">
            <a:off x="3740150" y="5203825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9" name="Line 85"/>
          <p:cNvSpPr>
            <a:spLocks noChangeShapeType="1"/>
          </p:cNvSpPr>
          <p:nvPr/>
        </p:nvSpPr>
        <p:spPr bwMode="auto">
          <a:xfrm flipV="1">
            <a:off x="4281488" y="5203825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0" name="Line 86"/>
          <p:cNvSpPr>
            <a:spLocks noChangeShapeType="1"/>
          </p:cNvSpPr>
          <p:nvPr/>
        </p:nvSpPr>
        <p:spPr bwMode="auto">
          <a:xfrm flipV="1">
            <a:off x="4813300" y="5203825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1" name="Line 87"/>
          <p:cNvSpPr>
            <a:spLocks noChangeShapeType="1"/>
          </p:cNvSpPr>
          <p:nvPr/>
        </p:nvSpPr>
        <p:spPr bwMode="auto">
          <a:xfrm flipV="1">
            <a:off x="5354638" y="5203825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2" name="Line 88"/>
          <p:cNvSpPr>
            <a:spLocks noChangeShapeType="1"/>
          </p:cNvSpPr>
          <p:nvPr/>
        </p:nvSpPr>
        <p:spPr bwMode="auto">
          <a:xfrm flipV="1">
            <a:off x="5888038" y="5203825"/>
            <a:ext cx="0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3" name="Freeform 89"/>
          <p:cNvSpPr>
            <a:spLocks/>
          </p:cNvSpPr>
          <p:nvPr/>
        </p:nvSpPr>
        <p:spPr bwMode="auto">
          <a:xfrm>
            <a:off x="3208338" y="4625975"/>
            <a:ext cx="533400" cy="390525"/>
          </a:xfrm>
          <a:custGeom>
            <a:avLst/>
            <a:gdLst>
              <a:gd name="T0" fmla="*/ 0 w 336"/>
              <a:gd name="T1" fmla="*/ 0 h 246"/>
              <a:gd name="T2" fmla="*/ 84 w 336"/>
              <a:gd name="T3" fmla="*/ 65 h 246"/>
              <a:gd name="T4" fmla="*/ 168 w 336"/>
              <a:gd name="T5" fmla="*/ 137 h 246"/>
              <a:gd name="T6" fmla="*/ 209 w 336"/>
              <a:gd name="T7" fmla="*/ 173 h 246"/>
              <a:gd name="T8" fmla="*/ 251 w 336"/>
              <a:gd name="T9" fmla="*/ 203 h 246"/>
              <a:gd name="T10" fmla="*/ 293 w 336"/>
              <a:gd name="T11" fmla="*/ 227 h 246"/>
              <a:gd name="T12" fmla="*/ 335 w 336"/>
              <a:gd name="T13" fmla="*/ 245 h 2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6"/>
              <a:gd name="T22" fmla="*/ 0 h 246"/>
              <a:gd name="T23" fmla="*/ 336 w 336"/>
              <a:gd name="T24" fmla="*/ 246 h 24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6" h="246">
                <a:moveTo>
                  <a:pt x="0" y="0"/>
                </a:moveTo>
                <a:lnTo>
                  <a:pt x="84" y="65"/>
                </a:lnTo>
                <a:lnTo>
                  <a:pt x="168" y="137"/>
                </a:lnTo>
                <a:lnTo>
                  <a:pt x="209" y="173"/>
                </a:lnTo>
                <a:lnTo>
                  <a:pt x="251" y="203"/>
                </a:lnTo>
                <a:lnTo>
                  <a:pt x="293" y="227"/>
                </a:lnTo>
                <a:lnTo>
                  <a:pt x="335" y="24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74" name="Freeform 90"/>
          <p:cNvSpPr>
            <a:spLocks/>
          </p:cNvSpPr>
          <p:nvPr/>
        </p:nvSpPr>
        <p:spPr bwMode="auto">
          <a:xfrm>
            <a:off x="3740150" y="5014913"/>
            <a:ext cx="542925" cy="77787"/>
          </a:xfrm>
          <a:custGeom>
            <a:avLst/>
            <a:gdLst>
              <a:gd name="T0" fmla="*/ 0 w 342"/>
              <a:gd name="T1" fmla="*/ 0 h 49"/>
              <a:gd name="T2" fmla="*/ 90 w 342"/>
              <a:gd name="T3" fmla="*/ 30 h 49"/>
              <a:gd name="T4" fmla="*/ 138 w 342"/>
              <a:gd name="T5" fmla="*/ 42 h 49"/>
              <a:gd name="T6" fmla="*/ 180 w 342"/>
              <a:gd name="T7" fmla="*/ 48 h 49"/>
              <a:gd name="T8" fmla="*/ 228 w 342"/>
              <a:gd name="T9" fmla="*/ 48 h 49"/>
              <a:gd name="T10" fmla="*/ 269 w 342"/>
              <a:gd name="T11" fmla="*/ 42 h 49"/>
              <a:gd name="T12" fmla="*/ 305 w 342"/>
              <a:gd name="T13" fmla="*/ 24 h 49"/>
              <a:gd name="T14" fmla="*/ 341 w 342"/>
              <a:gd name="T15" fmla="*/ 0 h 4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2"/>
              <a:gd name="T25" fmla="*/ 0 h 49"/>
              <a:gd name="T26" fmla="*/ 342 w 342"/>
              <a:gd name="T27" fmla="*/ 49 h 4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2" h="49">
                <a:moveTo>
                  <a:pt x="0" y="0"/>
                </a:moveTo>
                <a:lnTo>
                  <a:pt x="90" y="30"/>
                </a:lnTo>
                <a:lnTo>
                  <a:pt x="138" y="42"/>
                </a:lnTo>
                <a:lnTo>
                  <a:pt x="180" y="48"/>
                </a:lnTo>
                <a:lnTo>
                  <a:pt x="228" y="48"/>
                </a:lnTo>
                <a:lnTo>
                  <a:pt x="269" y="42"/>
                </a:lnTo>
                <a:lnTo>
                  <a:pt x="305" y="24"/>
                </a:lnTo>
                <a:lnTo>
                  <a:pt x="341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75" name="Freeform 91"/>
          <p:cNvSpPr>
            <a:spLocks/>
          </p:cNvSpPr>
          <p:nvPr/>
        </p:nvSpPr>
        <p:spPr bwMode="auto">
          <a:xfrm>
            <a:off x="4281488" y="4246563"/>
            <a:ext cx="268287" cy="769937"/>
          </a:xfrm>
          <a:custGeom>
            <a:avLst/>
            <a:gdLst>
              <a:gd name="T0" fmla="*/ 0 w 169"/>
              <a:gd name="T1" fmla="*/ 484 h 485"/>
              <a:gd name="T2" fmla="*/ 18 w 169"/>
              <a:gd name="T3" fmla="*/ 466 h 485"/>
              <a:gd name="T4" fmla="*/ 30 w 169"/>
              <a:gd name="T5" fmla="*/ 442 h 485"/>
              <a:gd name="T6" fmla="*/ 54 w 169"/>
              <a:gd name="T7" fmla="*/ 394 h 485"/>
              <a:gd name="T8" fmla="*/ 72 w 169"/>
              <a:gd name="T9" fmla="*/ 328 h 485"/>
              <a:gd name="T10" fmla="*/ 96 w 169"/>
              <a:gd name="T11" fmla="*/ 257 h 485"/>
              <a:gd name="T12" fmla="*/ 108 w 169"/>
              <a:gd name="T13" fmla="*/ 185 h 485"/>
              <a:gd name="T14" fmla="*/ 126 w 169"/>
              <a:gd name="T15" fmla="*/ 113 h 485"/>
              <a:gd name="T16" fmla="*/ 150 w 169"/>
              <a:gd name="T17" fmla="*/ 53 h 485"/>
              <a:gd name="T18" fmla="*/ 168 w 169"/>
              <a:gd name="T19" fmla="*/ 0 h 48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9"/>
              <a:gd name="T31" fmla="*/ 0 h 485"/>
              <a:gd name="T32" fmla="*/ 169 w 169"/>
              <a:gd name="T33" fmla="*/ 485 h 48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9" h="485">
                <a:moveTo>
                  <a:pt x="0" y="484"/>
                </a:moveTo>
                <a:lnTo>
                  <a:pt x="18" y="466"/>
                </a:lnTo>
                <a:lnTo>
                  <a:pt x="30" y="442"/>
                </a:lnTo>
                <a:lnTo>
                  <a:pt x="54" y="394"/>
                </a:lnTo>
                <a:lnTo>
                  <a:pt x="72" y="328"/>
                </a:lnTo>
                <a:lnTo>
                  <a:pt x="96" y="257"/>
                </a:lnTo>
                <a:lnTo>
                  <a:pt x="108" y="185"/>
                </a:lnTo>
                <a:lnTo>
                  <a:pt x="126" y="113"/>
                </a:lnTo>
                <a:lnTo>
                  <a:pt x="150" y="53"/>
                </a:lnTo>
                <a:lnTo>
                  <a:pt x="168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76" name="Freeform 92"/>
          <p:cNvSpPr>
            <a:spLocks/>
          </p:cNvSpPr>
          <p:nvPr/>
        </p:nvSpPr>
        <p:spPr bwMode="auto">
          <a:xfrm>
            <a:off x="4548188" y="3846513"/>
            <a:ext cx="304800" cy="401637"/>
          </a:xfrm>
          <a:custGeom>
            <a:avLst/>
            <a:gdLst>
              <a:gd name="T0" fmla="*/ 0 w 192"/>
              <a:gd name="T1" fmla="*/ 252 h 253"/>
              <a:gd name="T2" fmla="*/ 24 w 192"/>
              <a:gd name="T3" fmla="*/ 204 h 253"/>
              <a:gd name="T4" fmla="*/ 42 w 192"/>
              <a:gd name="T5" fmla="*/ 156 h 253"/>
              <a:gd name="T6" fmla="*/ 66 w 192"/>
              <a:gd name="T7" fmla="*/ 108 h 253"/>
              <a:gd name="T8" fmla="*/ 84 w 192"/>
              <a:gd name="T9" fmla="*/ 66 h 253"/>
              <a:gd name="T10" fmla="*/ 108 w 192"/>
              <a:gd name="T11" fmla="*/ 30 h 253"/>
              <a:gd name="T12" fmla="*/ 131 w 192"/>
              <a:gd name="T13" fmla="*/ 6 h 253"/>
              <a:gd name="T14" fmla="*/ 161 w 192"/>
              <a:gd name="T15" fmla="*/ 0 h 253"/>
              <a:gd name="T16" fmla="*/ 173 w 192"/>
              <a:gd name="T17" fmla="*/ 0 h 253"/>
              <a:gd name="T18" fmla="*/ 191 w 192"/>
              <a:gd name="T19" fmla="*/ 6 h 25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2"/>
              <a:gd name="T31" fmla="*/ 0 h 253"/>
              <a:gd name="T32" fmla="*/ 192 w 192"/>
              <a:gd name="T33" fmla="*/ 253 h 25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2" h="253">
                <a:moveTo>
                  <a:pt x="0" y="252"/>
                </a:moveTo>
                <a:lnTo>
                  <a:pt x="24" y="204"/>
                </a:lnTo>
                <a:lnTo>
                  <a:pt x="42" y="156"/>
                </a:lnTo>
                <a:lnTo>
                  <a:pt x="66" y="108"/>
                </a:lnTo>
                <a:lnTo>
                  <a:pt x="84" y="66"/>
                </a:lnTo>
                <a:lnTo>
                  <a:pt x="108" y="30"/>
                </a:lnTo>
                <a:lnTo>
                  <a:pt x="131" y="6"/>
                </a:lnTo>
                <a:lnTo>
                  <a:pt x="161" y="0"/>
                </a:lnTo>
                <a:lnTo>
                  <a:pt x="173" y="0"/>
                </a:lnTo>
                <a:lnTo>
                  <a:pt x="191" y="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77" name="Freeform 93"/>
          <p:cNvSpPr>
            <a:spLocks/>
          </p:cNvSpPr>
          <p:nvPr/>
        </p:nvSpPr>
        <p:spPr bwMode="auto">
          <a:xfrm>
            <a:off x="4851400" y="3856038"/>
            <a:ext cx="504825" cy="865187"/>
          </a:xfrm>
          <a:custGeom>
            <a:avLst/>
            <a:gdLst>
              <a:gd name="T0" fmla="*/ 0 w 318"/>
              <a:gd name="T1" fmla="*/ 0 h 545"/>
              <a:gd name="T2" fmla="*/ 18 w 318"/>
              <a:gd name="T3" fmla="*/ 12 h 545"/>
              <a:gd name="T4" fmla="*/ 36 w 318"/>
              <a:gd name="T5" fmla="*/ 30 h 545"/>
              <a:gd name="T6" fmla="*/ 54 w 318"/>
              <a:gd name="T7" fmla="*/ 60 h 545"/>
              <a:gd name="T8" fmla="*/ 72 w 318"/>
              <a:gd name="T9" fmla="*/ 90 h 545"/>
              <a:gd name="T10" fmla="*/ 108 w 318"/>
              <a:gd name="T11" fmla="*/ 162 h 545"/>
              <a:gd name="T12" fmla="*/ 150 w 318"/>
              <a:gd name="T13" fmla="*/ 240 h 545"/>
              <a:gd name="T14" fmla="*/ 192 w 318"/>
              <a:gd name="T15" fmla="*/ 329 h 545"/>
              <a:gd name="T16" fmla="*/ 234 w 318"/>
              <a:gd name="T17" fmla="*/ 413 h 545"/>
              <a:gd name="T18" fmla="*/ 276 w 318"/>
              <a:gd name="T19" fmla="*/ 485 h 545"/>
              <a:gd name="T20" fmla="*/ 300 w 318"/>
              <a:gd name="T21" fmla="*/ 515 h 545"/>
              <a:gd name="T22" fmla="*/ 317 w 318"/>
              <a:gd name="T23" fmla="*/ 544 h 5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18"/>
              <a:gd name="T37" fmla="*/ 0 h 545"/>
              <a:gd name="T38" fmla="*/ 318 w 318"/>
              <a:gd name="T39" fmla="*/ 545 h 54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18" h="545">
                <a:moveTo>
                  <a:pt x="0" y="0"/>
                </a:moveTo>
                <a:lnTo>
                  <a:pt x="18" y="12"/>
                </a:lnTo>
                <a:lnTo>
                  <a:pt x="36" y="30"/>
                </a:lnTo>
                <a:lnTo>
                  <a:pt x="54" y="60"/>
                </a:lnTo>
                <a:lnTo>
                  <a:pt x="72" y="90"/>
                </a:lnTo>
                <a:lnTo>
                  <a:pt x="108" y="162"/>
                </a:lnTo>
                <a:lnTo>
                  <a:pt x="150" y="240"/>
                </a:lnTo>
                <a:lnTo>
                  <a:pt x="192" y="329"/>
                </a:lnTo>
                <a:lnTo>
                  <a:pt x="234" y="413"/>
                </a:lnTo>
                <a:lnTo>
                  <a:pt x="276" y="485"/>
                </a:lnTo>
                <a:lnTo>
                  <a:pt x="300" y="515"/>
                </a:lnTo>
                <a:lnTo>
                  <a:pt x="317" y="54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78" name="Freeform 94"/>
          <p:cNvSpPr>
            <a:spLocks/>
          </p:cNvSpPr>
          <p:nvPr/>
        </p:nvSpPr>
        <p:spPr bwMode="auto">
          <a:xfrm>
            <a:off x="5354638" y="4719638"/>
            <a:ext cx="534987" cy="392112"/>
          </a:xfrm>
          <a:custGeom>
            <a:avLst/>
            <a:gdLst>
              <a:gd name="T0" fmla="*/ 0 w 337"/>
              <a:gd name="T1" fmla="*/ 0 h 247"/>
              <a:gd name="T2" fmla="*/ 42 w 337"/>
              <a:gd name="T3" fmla="*/ 48 h 247"/>
              <a:gd name="T4" fmla="*/ 84 w 337"/>
              <a:gd name="T5" fmla="*/ 84 h 247"/>
              <a:gd name="T6" fmla="*/ 126 w 337"/>
              <a:gd name="T7" fmla="*/ 114 h 247"/>
              <a:gd name="T8" fmla="*/ 168 w 337"/>
              <a:gd name="T9" fmla="*/ 144 h 247"/>
              <a:gd name="T10" fmla="*/ 252 w 337"/>
              <a:gd name="T11" fmla="*/ 192 h 247"/>
              <a:gd name="T12" fmla="*/ 294 w 337"/>
              <a:gd name="T13" fmla="*/ 216 h 247"/>
              <a:gd name="T14" fmla="*/ 336 w 337"/>
              <a:gd name="T15" fmla="*/ 246 h 2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7"/>
              <a:gd name="T25" fmla="*/ 0 h 247"/>
              <a:gd name="T26" fmla="*/ 337 w 337"/>
              <a:gd name="T27" fmla="*/ 247 h 24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7" h="247">
                <a:moveTo>
                  <a:pt x="0" y="0"/>
                </a:moveTo>
                <a:lnTo>
                  <a:pt x="42" y="48"/>
                </a:lnTo>
                <a:lnTo>
                  <a:pt x="84" y="84"/>
                </a:lnTo>
                <a:lnTo>
                  <a:pt x="126" y="114"/>
                </a:lnTo>
                <a:lnTo>
                  <a:pt x="168" y="144"/>
                </a:lnTo>
                <a:lnTo>
                  <a:pt x="252" y="192"/>
                </a:lnTo>
                <a:lnTo>
                  <a:pt x="294" y="216"/>
                </a:lnTo>
                <a:lnTo>
                  <a:pt x="336" y="24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79" name="Line 95"/>
          <p:cNvSpPr>
            <a:spLocks noChangeShapeType="1"/>
          </p:cNvSpPr>
          <p:nvPr/>
        </p:nvSpPr>
        <p:spPr bwMode="auto">
          <a:xfrm>
            <a:off x="5888038" y="3762375"/>
            <a:ext cx="0" cy="1441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0" name="Line 96"/>
          <p:cNvSpPr>
            <a:spLocks noChangeShapeType="1"/>
          </p:cNvSpPr>
          <p:nvPr/>
        </p:nvSpPr>
        <p:spPr bwMode="auto">
          <a:xfrm>
            <a:off x="3208338" y="3762375"/>
            <a:ext cx="26797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81" name="Rectangle 97"/>
          <p:cNvSpPr>
            <a:spLocks noChangeArrowheads="1"/>
          </p:cNvSpPr>
          <p:nvPr/>
        </p:nvSpPr>
        <p:spPr bwMode="auto">
          <a:xfrm>
            <a:off x="2970213" y="5062538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2582" name="Rectangle 98"/>
          <p:cNvSpPr>
            <a:spLocks noChangeArrowheads="1"/>
          </p:cNvSpPr>
          <p:nvPr/>
        </p:nvSpPr>
        <p:spPr bwMode="auto">
          <a:xfrm>
            <a:off x="2970213" y="4824413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2583" name="Rectangle 100"/>
          <p:cNvSpPr>
            <a:spLocks noChangeArrowheads="1"/>
          </p:cNvSpPr>
          <p:nvPr/>
        </p:nvSpPr>
        <p:spPr bwMode="auto">
          <a:xfrm>
            <a:off x="2895600" y="43402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22584" name="Rectangle 101"/>
          <p:cNvSpPr>
            <a:spLocks noChangeArrowheads="1"/>
          </p:cNvSpPr>
          <p:nvPr/>
        </p:nvSpPr>
        <p:spPr bwMode="auto">
          <a:xfrm>
            <a:off x="2895600" y="4103688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22585" name="Rectangle 102"/>
          <p:cNvSpPr>
            <a:spLocks noChangeArrowheads="1"/>
          </p:cNvSpPr>
          <p:nvPr/>
        </p:nvSpPr>
        <p:spPr bwMode="auto">
          <a:xfrm>
            <a:off x="2895600" y="3856038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25</a:t>
            </a:r>
          </a:p>
        </p:txBody>
      </p:sp>
      <p:sp>
        <p:nvSpPr>
          <p:cNvPr id="22586" name="Rectangle 103"/>
          <p:cNvSpPr>
            <a:spLocks noChangeArrowheads="1"/>
          </p:cNvSpPr>
          <p:nvPr/>
        </p:nvSpPr>
        <p:spPr bwMode="auto">
          <a:xfrm>
            <a:off x="2895600" y="3619500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30</a:t>
            </a:r>
          </a:p>
        </p:txBody>
      </p:sp>
      <p:sp>
        <p:nvSpPr>
          <p:cNvPr id="22587" name="Rectangle 104"/>
          <p:cNvSpPr>
            <a:spLocks noChangeArrowheads="1"/>
          </p:cNvSpPr>
          <p:nvPr/>
        </p:nvSpPr>
        <p:spPr bwMode="auto">
          <a:xfrm>
            <a:off x="3017838" y="5213350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650</a:t>
            </a:r>
          </a:p>
        </p:txBody>
      </p:sp>
      <p:sp>
        <p:nvSpPr>
          <p:cNvPr id="22588" name="Rectangle 105"/>
          <p:cNvSpPr>
            <a:spLocks noChangeArrowheads="1"/>
          </p:cNvSpPr>
          <p:nvPr/>
        </p:nvSpPr>
        <p:spPr bwMode="auto">
          <a:xfrm>
            <a:off x="3549650" y="5213350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700</a:t>
            </a:r>
          </a:p>
        </p:txBody>
      </p:sp>
      <p:sp>
        <p:nvSpPr>
          <p:cNvPr id="22589" name="Rectangle 106"/>
          <p:cNvSpPr>
            <a:spLocks noChangeArrowheads="1"/>
          </p:cNvSpPr>
          <p:nvPr/>
        </p:nvSpPr>
        <p:spPr bwMode="auto">
          <a:xfrm>
            <a:off x="4090988" y="5213350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750</a:t>
            </a:r>
          </a:p>
        </p:txBody>
      </p:sp>
      <p:sp>
        <p:nvSpPr>
          <p:cNvPr id="22590" name="Rectangle 107"/>
          <p:cNvSpPr>
            <a:spLocks noChangeArrowheads="1"/>
          </p:cNvSpPr>
          <p:nvPr/>
        </p:nvSpPr>
        <p:spPr bwMode="auto">
          <a:xfrm>
            <a:off x="4624388" y="5213350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800</a:t>
            </a:r>
          </a:p>
        </p:txBody>
      </p:sp>
      <p:sp>
        <p:nvSpPr>
          <p:cNvPr id="22591" name="Rectangle 108"/>
          <p:cNvSpPr>
            <a:spLocks noChangeArrowheads="1"/>
          </p:cNvSpPr>
          <p:nvPr/>
        </p:nvSpPr>
        <p:spPr bwMode="auto">
          <a:xfrm>
            <a:off x="5165725" y="5213350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850</a:t>
            </a:r>
          </a:p>
        </p:txBody>
      </p:sp>
      <p:sp>
        <p:nvSpPr>
          <p:cNvPr id="22592" name="Rectangle 109"/>
          <p:cNvSpPr>
            <a:spLocks noChangeArrowheads="1"/>
          </p:cNvSpPr>
          <p:nvPr/>
        </p:nvSpPr>
        <p:spPr bwMode="auto">
          <a:xfrm>
            <a:off x="5697538" y="5213350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900</a:t>
            </a:r>
          </a:p>
        </p:txBody>
      </p:sp>
      <p:sp>
        <p:nvSpPr>
          <p:cNvPr id="22593" name="Rectangle 110"/>
          <p:cNvSpPr>
            <a:spLocks noChangeArrowheads="1"/>
          </p:cNvSpPr>
          <p:nvPr/>
        </p:nvSpPr>
        <p:spPr bwMode="auto">
          <a:xfrm rot="-5400000">
            <a:off x="2368551" y="4479925"/>
            <a:ext cx="781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Frequency</a:t>
            </a:r>
          </a:p>
        </p:txBody>
      </p:sp>
      <p:sp>
        <p:nvSpPr>
          <p:cNvPr id="22594" name="Freeform 112"/>
          <p:cNvSpPr>
            <a:spLocks/>
          </p:cNvSpPr>
          <p:nvPr/>
        </p:nvSpPr>
        <p:spPr bwMode="auto">
          <a:xfrm>
            <a:off x="3341688" y="1257300"/>
            <a:ext cx="2395537" cy="1812925"/>
          </a:xfrm>
          <a:custGeom>
            <a:avLst/>
            <a:gdLst>
              <a:gd name="T0" fmla="*/ 0 w 1509"/>
              <a:gd name="T1" fmla="*/ 0 h 1142"/>
              <a:gd name="T2" fmla="*/ 1508 w 1509"/>
              <a:gd name="T3" fmla="*/ 0 h 1142"/>
              <a:gd name="T4" fmla="*/ 1508 w 1509"/>
              <a:gd name="T5" fmla="*/ 1141 h 1142"/>
              <a:gd name="T6" fmla="*/ 0 w 1509"/>
              <a:gd name="T7" fmla="*/ 1141 h 1142"/>
              <a:gd name="T8" fmla="*/ 0 w 1509"/>
              <a:gd name="T9" fmla="*/ 0 h 1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09"/>
              <a:gd name="T16" fmla="*/ 0 h 1142"/>
              <a:gd name="T17" fmla="*/ 1509 w 1509"/>
              <a:gd name="T18" fmla="*/ 1142 h 11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09" h="1142">
                <a:moveTo>
                  <a:pt x="0" y="0"/>
                </a:moveTo>
                <a:lnTo>
                  <a:pt x="1508" y="0"/>
                </a:lnTo>
                <a:lnTo>
                  <a:pt x="1508" y="1141"/>
                </a:lnTo>
                <a:lnTo>
                  <a:pt x="0" y="1141"/>
                </a:lnTo>
                <a:lnTo>
                  <a:pt x="0" y="0"/>
                </a:lnTo>
              </a:path>
            </a:pathLst>
          </a:custGeom>
          <a:noFill/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5" name="Line 113"/>
          <p:cNvSpPr>
            <a:spLocks noChangeShapeType="1"/>
          </p:cNvSpPr>
          <p:nvPr/>
        </p:nvSpPr>
        <p:spPr bwMode="auto">
          <a:xfrm>
            <a:off x="3341688" y="2547938"/>
            <a:ext cx="239395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96" name="Line 114"/>
          <p:cNvSpPr>
            <a:spLocks noChangeShapeType="1"/>
          </p:cNvSpPr>
          <p:nvPr/>
        </p:nvSpPr>
        <p:spPr bwMode="auto">
          <a:xfrm>
            <a:off x="3341688" y="2286000"/>
            <a:ext cx="239395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97" name="Line 115"/>
          <p:cNvSpPr>
            <a:spLocks noChangeShapeType="1"/>
          </p:cNvSpPr>
          <p:nvPr/>
        </p:nvSpPr>
        <p:spPr bwMode="auto">
          <a:xfrm>
            <a:off x="3341688" y="2039938"/>
            <a:ext cx="239395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98" name="Line 116"/>
          <p:cNvSpPr>
            <a:spLocks noChangeShapeType="1"/>
          </p:cNvSpPr>
          <p:nvPr/>
        </p:nvSpPr>
        <p:spPr bwMode="auto">
          <a:xfrm>
            <a:off x="3341688" y="1778000"/>
            <a:ext cx="239395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99" name="Line 117"/>
          <p:cNvSpPr>
            <a:spLocks noChangeShapeType="1"/>
          </p:cNvSpPr>
          <p:nvPr/>
        </p:nvSpPr>
        <p:spPr bwMode="auto">
          <a:xfrm>
            <a:off x="3341688" y="1516063"/>
            <a:ext cx="239395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00" name="Line 118"/>
          <p:cNvSpPr>
            <a:spLocks noChangeShapeType="1"/>
          </p:cNvSpPr>
          <p:nvPr/>
        </p:nvSpPr>
        <p:spPr bwMode="auto">
          <a:xfrm>
            <a:off x="3341688" y="1257300"/>
            <a:ext cx="23939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01" name="Line 119"/>
          <p:cNvSpPr>
            <a:spLocks noChangeShapeType="1"/>
          </p:cNvSpPr>
          <p:nvPr/>
        </p:nvSpPr>
        <p:spPr bwMode="auto">
          <a:xfrm>
            <a:off x="3941763" y="1257300"/>
            <a:ext cx="0" cy="18113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02" name="Line 120"/>
          <p:cNvSpPr>
            <a:spLocks noChangeShapeType="1"/>
          </p:cNvSpPr>
          <p:nvPr/>
        </p:nvSpPr>
        <p:spPr bwMode="auto">
          <a:xfrm>
            <a:off x="4241800" y="1257300"/>
            <a:ext cx="0" cy="18113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03" name="Line 121"/>
          <p:cNvSpPr>
            <a:spLocks noChangeShapeType="1"/>
          </p:cNvSpPr>
          <p:nvPr/>
        </p:nvSpPr>
        <p:spPr bwMode="auto">
          <a:xfrm>
            <a:off x="4541838" y="1257300"/>
            <a:ext cx="0" cy="18113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04" name="Line 122"/>
          <p:cNvSpPr>
            <a:spLocks noChangeShapeType="1"/>
          </p:cNvSpPr>
          <p:nvPr/>
        </p:nvSpPr>
        <p:spPr bwMode="auto">
          <a:xfrm>
            <a:off x="4835525" y="1257300"/>
            <a:ext cx="0" cy="18113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05" name="Line 123"/>
          <p:cNvSpPr>
            <a:spLocks noChangeShapeType="1"/>
          </p:cNvSpPr>
          <p:nvPr/>
        </p:nvSpPr>
        <p:spPr bwMode="auto">
          <a:xfrm>
            <a:off x="5135563" y="1257300"/>
            <a:ext cx="0" cy="18113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06" name="Line 124"/>
          <p:cNvSpPr>
            <a:spLocks noChangeShapeType="1"/>
          </p:cNvSpPr>
          <p:nvPr/>
        </p:nvSpPr>
        <p:spPr bwMode="auto">
          <a:xfrm>
            <a:off x="5435600" y="1257300"/>
            <a:ext cx="0" cy="18113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07" name="Line 125"/>
          <p:cNvSpPr>
            <a:spLocks noChangeShapeType="1"/>
          </p:cNvSpPr>
          <p:nvPr/>
        </p:nvSpPr>
        <p:spPr bwMode="auto">
          <a:xfrm flipV="1">
            <a:off x="3513138" y="2298700"/>
            <a:ext cx="414337" cy="298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08" name="Line 126"/>
          <p:cNvSpPr>
            <a:spLocks noChangeShapeType="1"/>
          </p:cNvSpPr>
          <p:nvPr/>
        </p:nvSpPr>
        <p:spPr bwMode="auto">
          <a:xfrm>
            <a:off x="3927475" y="2298700"/>
            <a:ext cx="385763" cy="111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09" name="Line 127"/>
          <p:cNvSpPr>
            <a:spLocks noChangeShapeType="1"/>
          </p:cNvSpPr>
          <p:nvPr/>
        </p:nvSpPr>
        <p:spPr bwMode="auto">
          <a:xfrm>
            <a:off x="4313238" y="2409825"/>
            <a:ext cx="693737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10" name="Line 128"/>
          <p:cNvSpPr>
            <a:spLocks noChangeShapeType="1"/>
          </p:cNvSpPr>
          <p:nvPr/>
        </p:nvSpPr>
        <p:spPr bwMode="auto">
          <a:xfrm>
            <a:off x="5006975" y="2597150"/>
            <a:ext cx="449263" cy="1254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11" name="Line 129"/>
          <p:cNvSpPr>
            <a:spLocks noChangeShapeType="1"/>
          </p:cNvSpPr>
          <p:nvPr/>
        </p:nvSpPr>
        <p:spPr bwMode="auto">
          <a:xfrm>
            <a:off x="3513138" y="1531938"/>
            <a:ext cx="414337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12" name="Line 130"/>
          <p:cNvSpPr>
            <a:spLocks noChangeShapeType="1"/>
          </p:cNvSpPr>
          <p:nvPr/>
        </p:nvSpPr>
        <p:spPr bwMode="auto">
          <a:xfrm>
            <a:off x="3927475" y="1592263"/>
            <a:ext cx="385763" cy="2238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13" name="Line 131"/>
          <p:cNvSpPr>
            <a:spLocks noChangeShapeType="1"/>
          </p:cNvSpPr>
          <p:nvPr/>
        </p:nvSpPr>
        <p:spPr bwMode="auto">
          <a:xfrm>
            <a:off x="4313238" y="1816100"/>
            <a:ext cx="693737" cy="2968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14" name="Line 132"/>
          <p:cNvSpPr>
            <a:spLocks noChangeShapeType="1"/>
          </p:cNvSpPr>
          <p:nvPr/>
        </p:nvSpPr>
        <p:spPr bwMode="auto">
          <a:xfrm>
            <a:off x="5006975" y="2112963"/>
            <a:ext cx="449263" cy="984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15" name="Line 133"/>
          <p:cNvSpPr>
            <a:spLocks noChangeShapeType="1"/>
          </p:cNvSpPr>
          <p:nvPr/>
        </p:nvSpPr>
        <p:spPr bwMode="auto">
          <a:xfrm flipV="1">
            <a:off x="3513138" y="1639888"/>
            <a:ext cx="414337" cy="523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16" name="Line 134"/>
          <p:cNvSpPr>
            <a:spLocks noChangeShapeType="1"/>
          </p:cNvSpPr>
          <p:nvPr/>
        </p:nvSpPr>
        <p:spPr bwMode="auto">
          <a:xfrm>
            <a:off x="3927475" y="1639888"/>
            <a:ext cx="385763" cy="2270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17" name="Line 135"/>
          <p:cNvSpPr>
            <a:spLocks noChangeShapeType="1"/>
          </p:cNvSpPr>
          <p:nvPr/>
        </p:nvSpPr>
        <p:spPr bwMode="auto">
          <a:xfrm>
            <a:off x="4313238" y="1866900"/>
            <a:ext cx="693737" cy="260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18" name="Line 136"/>
          <p:cNvSpPr>
            <a:spLocks noChangeShapeType="1"/>
          </p:cNvSpPr>
          <p:nvPr/>
        </p:nvSpPr>
        <p:spPr bwMode="auto">
          <a:xfrm>
            <a:off x="5006975" y="2127250"/>
            <a:ext cx="449263" cy="273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19" name="Line 137"/>
          <p:cNvSpPr>
            <a:spLocks noChangeShapeType="1"/>
          </p:cNvSpPr>
          <p:nvPr/>
        </p:nvSpPr>
        <p:spPr bwMode="auto">
          <a:xfrm>
            <a:off x="3341688" y="1257300"/>
            <a:ext cx="23939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20" name="Line 138"/>
          <p:cNvSpPr>
            <a:spLocks noChangeShapeType="1"/>
          </p:cNvSpPr>
          <p:nvPr/>
        </p:nvSpPr>
        <p:spPr bwMode="auto">
          <a:xfrm flipV="1">
            <a:off x="3513138" y="2225675"/>
            <a:ext cx="414337" cy="273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21" name="Line 139"/>
          <p:cNvSpPr>
            <a:spLocks noChangeShapeType="1"/>
          </p:cNvSpPr>
          <p:nvPr/>
        </p:nvSpPr>
        <p:spPr bwMode="auto">
          <a:xfrm>
            <a:off x="3927475" y="2225675"/>
            <a:ext cx="385763" cy="111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22" name="Line 140"/>
          <p:cNvSpPr>
            <a:spLocks noChangeShapeType="1"/>
          </p:cNvSpPr>
          <p:nvPr/>
        </p:nvSpPr>
        <p:spPr bwMode="auto">
          <a:xfrm>
            <a:off x="4313238" y="2336800"/>
            <a:ext cx="693737" cy="171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23" name="Line 141"/>
          <p:cNvSpPr>
            <a:spLocks noChangeShapeType="1"/>
          </p:cNvSpPr>
          <p:nvPr/>
        </p:nvSpPr>
        <p:spPr bwMode="auto">
          <a:xfrm>
            <a:off x="5006975" y="2508250"/>
            <a:ext cx="449263" cy="176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24" name="Rectangle 142"/>
          <p:cNvSpPr>
            <a:spLocks noChangeArrowheads="1"/>
          </p:cNvSpPr>
          <p:nvPr/>
        </p:nvSpPr>
        <p:spPr bwMode="auto">
          <a:xfrm>
            <a:off x="3973513" y="3279775"/>
            <a:ext cx="12112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Elevation (meters)</a:t>
            </a:r>
          </a:p>
        </p:txBody>
      </p:sp>
      <p:sp>
        <p:nvSpPr>
          <p:cNvPr id="22625" name="Rectangle 143"/>
          <p:cNvSpPr>
            <a:spLocks noChangeArrowheads="1"/>
          </p:cNvSpPr>
          <p:nvPr/>
        </p:nvSpPr>
        <p:spPr bwMode="auto">
          <a:xfrm rot="-5400000">
            <a:off x="2356644" y="2056606"/>
            <a:ext cx="11699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Temperature (</a:t>
            </a:r>
            <a:r>
              <a:rPr lang="en-US" sz="1000" baseline="30000">
                <a:solidFill>
                  <a:srgbClr val="000000"/>
                </a:solidFill>
              </a:rPr>
              <a:t>o</a:t>
            </a:r>
            <a:r>
              <a:rPr lang="en-US" sz="1000">
                <a:solidFill>
                  <a:srgbClr val="000000"/>
                </a:solidFill>
              </a:rPr>
              <a:t>C)</a:t>
            </a:r>
          </a:p>
        </p:txBody>
      </p:sp>
      <p:sp>
        <p:nvSpPr>
          <p:cNvPr id="22626" name="Line 144"/>
          <p:cNvSpPr>
            <a:spLocks noChangeShapeType="1"/>
          </p:cNvSpPr>
          <p:nvPr/>
        </p:nvSpPr>
        <p:spPr bwMode="auto">
          <a:xfrm>
            <a:off x="5735638" y="1257300"/>
            <a:ext cx="0" cy="1811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27" name="Line 145"/>
          <p:cNvSpPr>
            <a:spLocks noChangeShapeType="1"/>
          </p:cNvSpPr>
          <p:nvPr/>
        </p:nvSpPr>
        <p:spPr bwMode="auto">
          <a:xfrm>
            <a:off x="5735638" y="1257300"/>
            <a:ext cx="0" cy="1811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28" name="Line 146"/>
          <p:cNvSpPr>
            <a:spLocks noChangeShapeType="1"/>
          </p:cNvSpPr>
          <p:nvPr/>
        </p:nvSpPr>
        <p:spPr bwMode="auto">
          <a:xfrm>
            <a:off x="3641725" y="1257300"/>
            <a:ext cx="0" cy="18113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29" name="Line 147"/>
          <p:cNvSpPr>
            <a:spLocks noChangeShapeType="1"/>
          </p:cNvSpPr>
          <p:nvPr/>
        </p:nvSpPr>
        <p:spPr bwMode="auto">
          <a:xfrm>
            <a:off x="3341688" y="1257300"/>
            <a:ext cx="0" cy="18113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30" name="Line 150"/>
          <p:cNvSpPr>
            <a:spLocks noChangeShapeType="1"/>
          </p:cNvSpPr>
          <p:nvPr/>
        </p:nvSpPr>
        <p:spPr bwMode="auto">
          <a:xfrm>
            <a:off x="3327400" y="2286000"/>
            <a:ext cx="142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31" name="Line 154"/>
          <p:cNvSpPr>
            <a:spLocks noChangeShapeType="1"/>
          </p:cNvSpPr>
          <p:nvPr/>
        </p:nvSpPr>
        <p:spPr bwMode="auto">
          <a:xfrm>
            <a:off x="3327400" y="2039938"/>
            <a:ext cx="142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32" name="Line 158"/>
          <p:cNvSpPr>
            <a:spLocks noChangeShapeType="1"/>
          </p:cNvSpPr>
          <p:nvPr/>
        </p:nvSpPr>
        <p:spPr bwMode="auto">
          <a:xfrm>
            <a:off x="3327400" y="1778000"/>
            <a:ext cx="142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33" name="Line 162"/>
          <p:cNvSpPr>
            <a:spLocks noChangeShapeType="1"/>
          </p:cNvSpPr>
          <p:nvPr/>
        </p:nvSpPr>
        <p:spPr bwMode="auto">
          <a:xfrm>
            <a:off x="3327400" y="1516063"/>
            <a:ext cx="142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34" name="Line 166"/>
          <p:cNvSpPr>
            <a:spLocks noChangeShapeType="1"/>
          </p:cNvSpPr>
          <p:nvPr/>
        </p:nvSpPr>
        <p:spPr bwMode="auto">
          <a:xfrm>
            <a:off x="3327400" y="1257300"/>
            <a:ext cx="142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35" name="Line 167"/>
          <p:cNvSpPr>
            <a:spLocks noChangeShapeType="1"/>
          </p:cNvSpPr>
          <p:nvPr/>
        </p:nvSpPr>
        <p:spPr bwMode="auto">
          <a:xfrm>
            <a:off x="3321050" y="2286000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36" name="Line 168"/>
          <p:cNvSpPr>
            <a:spLocks noChangeShapeType="1"/>
          </p:cNvSpPr>
          <p:nvPr/>
        </p:nvSpPr>
        <p:spPr bwMode="auto">
          <a:xfrm>
            <a:off x="3321050" y="2039938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37" name="Line 169"/>
          <p:cNvSpPr>
            <a:spLocks noChangeShapeType="1"/>
          </p:cNvSpPr>
          <p:nvPr/>
        </p:nvSpPr>
        <p:spPr bwMode="auto">
          <a:xfrm>
            <a:off x="3321050" y="1778000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38" name="Line 170"/>
          <p:cNvSpPr>
            <a:spLocks noChangeShapeType="1"/>
          </p:cNvSpPr>
          <p:nvPr/>
        </p:nvSpPr>
        <p:spPr bwMode="auto">
          <a:xfrm>
            <a:off x="3321050" y="1516063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39" name="Line 171"/>
          <p:cNvSpPr>
            <a:spLocks noChangeShapeType="1"/>
          </p:cNvSpPr>
          <p:nvPr/>
        </p:nvSpPr>
        <p:spPr bwMode="auto">
          <a:xfrm>
            <a:off x="3321050" y="1257300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40" name="Line 172"/>
          <p:cNvSpPr>
            <a:spLocks noChangeShapeType="1"/>
          </p:cNvSpPr>
          <p:nvPr/>
        </p:nvSpPr>
        <p:spPr bwMode="auto">
          <a:xfrm>
            <a:off x="3341688" y="3068638"/>
            <a:ext cx="23939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41" name="Line 176"/>
          <p:cNvSpPr>
            <a:spLocks noChangeShapeType="1"/>
          </p:cNvSpPr>
          <p:nvPr/>
        </p:nvSpPr>
        <p:spPr bwMode="auto">
          <a:xfrm flipV="1">
            <a:off x="4241800" y="3068638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42" name="Line 180"/>
          <p:cNvSpPr>
            <a:spLocks noChangeShapeType="1"/>
          </p:cNvSpPr>
          <p:nvPr/>
        </p:nvSpPr>
        <p:spPr bwMode="auto">
          <a:xfrm flipV="1">
            <a:off x="4541838" y="3068638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43" name="Line 184"/>
          <p:cNvSpPr>
            <a:spLocks noChangeShapeType="1"/>
          </p:cNvSpPr>
          <p:nvPr/>
        </p:nvSpPr>
        <p:spPr bwMode="auto">
          <a:xfrm flipV="1">
            <a:off x="4835525" y="3068638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44" name="Line 188"/>
          <p:cNvSpPr>
            <a:spLocks noChangeShapeType="1"/>
          </p:cNvSpPr>
          <p:nvPr/>
        </p:nvSpPr>
        <p:spPr bwMode="auto">
          <a:xfrm flipV="1">
            <a:off x="5135563" y="3068638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45" name="Line 192"/>
          <p:cNvSpPr>
            <a:spLocks noChangeShapeType="1"/>
          </p:cNvSpPr>
          <p:nvPr/>
        </p:nvSpPr>
        <p:spPr bwMode="auto">
          <a:xfrm flipV="1">
            <a:off x="5435600" y="3068638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46" name="Line 195"/>
          <p:cNvSpPr>
            <a:spLocks noChangeShapeType="1"/>
          </p:cNvSpPr>
          <p:nvPr/>
        </p:nvSpPr>
        <p:spPr bwMode="auto">
          <a:xfrm flipV="1">
            <a:off x="4241800" y="3068638"/>
            <a:ext cx="0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47" name="Line 196"/>
          <p:cNvSpPr>
            <a:spLocks noChangeShapeType="1"/>
          </p:cNvSpPr>
          <p:nvPr/>
        </p:nvSpPr>
        <p:spPr bwMode="auto">
          <a:xfrm flipV="1">
            <a:off x="4541838" y="3068638"/>
            <a:ext cx="0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48" name="Line 197"/>
          <p:cNvSpPr>
            <a:spLocks noChangeShapeType="1"/>
          </p:cNvSpPr>
          <p:nvPr/>
        </p:nvSpPr>
        <p:spPr bwMode="auto">
          <a:xfrm flipV="1">
            <a:off x="4835525" y="3068638"/>
            <a:ext cx="0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49" name="Line 198"/>
          <p:cNvSpPr>
            <a:spLocks noChangeShapeType="1"/>
          </p:cNvSpPr>
          <p:nvPr/>
        </p:nvSpPr>
        <p:spPr bwMode="auto">
          <a:xfrm flipV="1">
            <a:off x="5135563" y="3068638"/>
            <a:ext cx="0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50" name="Line 199"/>
          <p:cNvSpPr>
            <a:spLocks noChangeShapeType="1"/>
          </p:cNvSpPr>
          <p:nvPr/>
        </p:nvSpPr>
        <p:spPr bwMode="auto">
          <a:xfrm flipV="1">
            <a:off x="5435600" y="3068638"/>
            <a:ext cx="0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51" name="Line 201"/>
          <p:cNvSpPr>
            <a:spLocks noChangeShapeType="1"/>
          </p:cNvSpPr>
          <p:nvPr/>
        </p:nvSpPr>
        <p:spPr bwMode="auto">
          <a:xfrm flipV="1">
            <a:off x="5735638" y="3068638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52" name="Line 202"/>
          <p:cNvSpPr>
            <a:spLocks noChangeShapeType="1"/>
          </p:cNvSpPr>
          <p:nvPr/>
        </p:nvSpPr>
        <p:spPr bwMode="auto">
          <a:xfrm flipV="1">
            <a:off x="5735638" y="3068638"/>
            <a:ext cx="0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53" name="Line 203"/>
          <p:cNvSpPr>
            <a:spLocks noChangeShapeType="1"/>
          </p:cNvSpPr>
          <p:nvPr/>
        </p:nvSpPr>
        <p:spPr bwMode="auto">
          <a:xfrm>
            <a:off x="3406775" y="1444625"/>
            <a:ext cx="106363" cy="873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54" name="Line 204"/>
          <p:cNvSpPr>
            <a:spLocks noChangeShapeType="1"/>
          </p:cNvSpPr>
          <p:nvPr/>
        </p:nvSpPr>
        <p:spPr bwMode="auto">
          <a:xfrm>
            <a:off x="3406775" y="1654175"/>
            <a:ext cx="106363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655" name="Group 205"/>
          <p:cNvGrpSpPr>
            <a:grpSpLocks/>
          </p:cNvGrpSpPr>
          <p:nvPr/>
        </p:nvGrpSpPr>
        <p:grpSpPr bwMode="auto">
          <a:xfrm>
            <a:off x="2992438" y="1143000"/>
            <a:ext cx="323850" cy="2055813"/>
            <a:chOff x="1172" y="584"/>
            <a:chExt cx="204" cy="1295"/>
          </a:xfrm>
        </p:grpSpPr>
        <p:sp>
          <p:nvSpPr>
            <p:cNvPr id="22715" name="Rectangle 206"/>
            <p:cNvSpPr>
              <a:spLocks noChangeArrowheads="1"/>
            </p:cNvSpPr>
            <p:nvPr/>
          </p:nvSpPr>
          <p:spPr bwMode="auto">
            <a:xfrm>
              <a:off x="1199" y="1725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2716" name="Rectangle 207"/>
            <p:cNvSpPr>
              <a:spLocks noChangeArrowheads="1"/>
            </p:cNvSpPr>
            <p:nvPr/>
          </p:nvSpPr>
          <p:spPr bwMode="auto">
            <a:xfrm>
              <a:off x="1199" y="15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2717" name="Rectangle 208"/>
            <p:cNvSpPr>
              <a:spLocks noChangeArrowheads="1"/>
            </p:cNvSpPr>
            <p:nvPr/>
          </p:nvSpPr>
          <p:spPr bwMode="auto">
            <a:xfrm>
              <a:off x="1199" y="1397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22718" name="Rectangle 209"/>
            <p:cNvSpPr>
              <a:spLocks noChangeArrowheads="1"/>
            </p:cNvSpPr>
            <p:nvPr/>
          </p:nvSpPr>
          <p:spPr bwMode="auto">
            <a:xfrm>
              <a:off x="1199" y="1234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2719" name="Rectangle 210"/>
            <p:cNvSpPr>
              <a:spLocks noChangeArrowheads="1"/>
            </p:cNvSpPr>
            <p:nvPr/>
          </p:nvSpPr>
          <p:spPr bwMode="auto">
            <a:xfrm>
              <a:off x="1199" y="1075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22720" name="Rectangle 211"/>
            <p:cNvSpPr>
              <a:spLocks noChangeArrowheads="1"/>
            </p:cNvSpPr>
            <p:nvPr/>
          </p:nvSpPr>
          <p:spPr bwMode="auto">
            <a:xfrm>
              <a:off x="1172" y="914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22721" name="Rectangle 212"/>
            <p:cNvSpPr>
              <a:spLocks noChangeArrowheads="1"/>
            </p:cNvSpPr>
            <p:nvPr/>
          </p:nvSpPr>
          <p:spPr bwMode="auto">
            <a:xfrm>
              <a:off x="1172" y="749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22722" name="Rectangle 213"/>
            <p:cNvSpPr>
              <a:spLocks noChangeArrowheads="1"/>
            </p:cNvSpPr>
            <p:nvPr/>
          </p:nvSpPr>
          <p:spPr bwMode="auto">
            <a:xfrm>
              <a:off x="1172" y="584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14</a:t>
              </a:r>
            </a:p>
          </p:txBody>
        </p:sp>
      </p:grpSp>
      <p:sp>
        <p:nvSpPr>
          <p:cNvPr id="22656" name="Rectangle 215"/>
          <p:cNvSpPr>
            <a:spLocks noChangeArrowheads="1"/>
          </p:cNvSpPr>
          <p:nvPr/>
        </p:nvSpPr>
        <p:spPr bwMode="auto">
          <a:xfrm>
            <a:off x="3148013" y="310356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600</a:t>
            </a:r>
          </a:p>
        </p:txBody>
      </p:sp>
      <p:sp>
        <p:nvSpPr>
          <p:cNvPr id="22657" name="Rectangle 217"/>
          <p:cNvSpPr>
            <a:spLocks noChangeArrowheads="1"/>
          </p:cNvSpPr>
          <p:nvPr/>
        </p:nvSpPr>
        <p:spPr bwMode="auto">
          <a:xfrm>
            <a:off x="3748088" y="310356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800</a:t>
            </a:r>
          </a:p>
        </p:txBody>
      </p:sp>
      <p:sp>
        <p:nvSpPr>
          <p:cNvPr id="22658" name="Rectangle 219"/>
          <p:cNvSpPr>
            <a:spLocks noChangeArrowheads="1"/>
          </p:cNvSpPr>
          <p:nvPr/>
        </p:nvSpPr>
        <p:spPr bwMode="auto">
          <a:xfrm>
            <a:off x="4325938" y="3103563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1000</a:t>
            </a:r>
          </a:p>
        </p:txBody>
      </p:sp>
      <p:sp>
        <p:nvSpPr>
          <p:cNvPr id="22659" name="Rectangle 221"/>
          <p:cNvSpPr>
            <a:spLocks noChangeArrowheads="1"/>
          </p:cNvSpPr>
          <p:nvPr/>
        </p:nvSpPr>
        <p:spPr bwMode="auto">
          <a:xfrm>
            <a:off x="4919663" y="3103563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1200</a:t>
            </a:r>
          </a:p>
        </p:txBody>
      </p:sp>
      <p:sp>
        <p:nvSpPr>
          <p:cNvPr id="22660" name="Rectangle 223"/>
          <p:cNvSpPr>
            <a:spLocks noChangeArrowheads="1"/>
          </p:cNvSpPr>
          <p:nvPr/>
        </p:nvSpPr>
        <p:spPr bwMode="auto">
          <a:xfrm>
            <a:off x="5519738" y="3103563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1400</a:t>
            </a:r>
          </a:p>
        </p:txBody>
      </p:sp>
      <p:sp>
        <p:nvSpPr>
          <p:cNvPr id="22661" name="Rectangle 224"/>
          <p:cNvSpPr>
            <a:spLocks noChangeArrowheads="1"/>
          </p:cNvSpPr>
          <p:nvPr/>
        </p:nvSpPr>
        <p:spPr bwMode="auto">
          <a:xfrm>
            <a:off x="4895850" y="1316038"/>
            <a:ext cx="819150" cy="646112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62" name="Line 225"/>
          <p:cNvSpPr>
            <a:spLocks noChangeShapeType="1"/>
          </p:cNvSpPr>
          <p:nvPr/>
        </p:nvSpPr>
        <p:spPr bwMode="auto">
          <a:xfrm>
            <a:off x="4924425" y="1395413"/>
            <a:ext cx="2317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63" name="Freeform 226"/>
          <p:cNvSpPr>
            <a:spLocks/>
          </p:cNvSpPr>
          <p:nvPr/>
        </p:nvSpPr>
        <p:spPr bwMode="auto">
          <a:xfrm>
            <a:off x="5010150" y="1370013"/>
            <a:ext cx="52388" cy="52387"/>
          </a:xfrm>
          <a:custGeom>
            <a:avLst/>
            <a:gdLst>
              <a:gd name="T0" fmla="*/ 16 w 33"/>
              <a:gd name="T1" fmla="*/ 0 h 33"/>
              <a:gd name="T2" fmla="*/ 32 w 33"/>
              <a:gd name="T3" fmla="*/ 16 h 33"/>
              <a:gd name="T4" fmla="*/ 16 w 33"/>
              <a:gd name="T5" fmla="*/ 32 h 33"/>
              <a:gd name="T6" fmla="*/ 0 w 33"/>
              <a:gd name="T7" fmla="*/ 16 h 33"/>
              <a:gd name="T8" fmla="*/ 16 w 33"/>
              <a:gd name="T9" fmla="*/ 0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"/>
              <a:gd name="T16" fmla="*/ 0 h 33"/>
              <a:gd name="T17" fmla="*/ 33 w 33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" h="33">
                <a:moveTo>
                  <a:pt x="16" y="0"/>
                </a:moveTo>
                <a:lnTo>
                  <a:pt x="32" y="16"/>
                </a:lnTo>
                <a:lnTo>
                  <a:pt x="16" y="32"/>
                </a:lnTo>
                <a:lnTo>
                  <a:pt x="0" y="16"/>
                </a:lnTo>
                <a:lnTo>
                  <a:pt x="16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64" name="Rectangle 227"/>
          <p:cNvSpPr>
            <a:spLocks noChangeArrowheads="1"/>
          </p:cNvSpPr>
          <p:nvPr/>
        </p:nvSpPr>
        <p:spPr bwMode="auto">
          <a:xfrm>
            <a:off x="5114925" y="1304925"/>
            <a:ext cx="677863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550" tIns="41275" rIns="82550" bIns="41275">
            <a:spAutoFit/>
          </a:bodyPr>
          <a:lstStyle/>
          <a:p>
            <a:pPr defTabSz="739775"/>
            <a:r>
              <a:rPr lang="en-US" sz="800">
                <a:solidFill>
                  <a:srgbClr val="000000"/>
                </a:solidFill>
              </a:rPr>
              <a:t>0600 hours</a:t>
            </a:r>
          </a:p>
        </p:txBody>
      </p:sp>
      <p:sp>
        <p:nvSpPr>
          <p:cNvPr id="22665" name="Line 228"/>
          <p:cNvSpPr>
            <a:spLocks noChangeShapeType="1"/>
          </p:cNvSpPr>
          <p:nvPr/>
        </p:nvSpPr>
        <p:spPr bwMode="auto">
          <a:xfrm>
            <a:off x="4924425" y="1558925"/>
            <a:ext cx="2317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66" name="Oval 229"/>
          <p:cNvSpPr>
            <a:spLocks noChangeArrowheads="1"/>
          </p:cNvSpPr>
          <p:nvPr/>
        </p:nvSpPr>
        <p:spPr bwMode="auto">
          <a:xfrm>
            <a:off x="5016500" y="1538288"/>
            <a:ext cx="38100" cy="3968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67" name="Rectangle 230"/>
          <p:cNvSpPr>
            <a:spLocks noChangeArrowheads="1"/>
          </p:cNvSpPr>
          <p:nvPr/>
        </p:nvSpPr>
        <p:spPr bwMode="auto">
          <a:xfrm>
            <a:off x="5114925" y="1468438"/>
            <a:ext cx="677863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550" tIns="41275" rIns="82550" bIns="41275">
            <a:spAutoFit/>
          </a:bodyPr>
          <a:lstStyle/>
          <a:p>
            <a:pPr defTabSz="739775"/>
            <a:r>
              <a:rPr lang="en-US" sz="800">
                <a:solidFill>
                  <a:srgbClr val="000000"/>
                </a:solidFill>
              </a:rPr>
              <a:t>1200 hours</a:t>
            </a:r>
          </a:p>
        </p:txBody>
      </p:sp>
      <p:sp>
        <p:nvSpPr>
          <p:cNvPr id="22668" name="Line 231"/>
          <p:cNvSpPr>
            <a:spLocks noChangeShapeType="1"/>
          </p:cNvSpPr>
          <p:nvPr/>
        </p:nvSpPr>
        <p:spPr bwMode="auto">
          <a:xfrm>
            <a:off x="4924425" y="1720850"/>
            <a:ext cx="2317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69" name="Freeform 232"/>
          <p:cNvSpPr>
            <a:spLocks/>
          </p:cNvSpPr>
          <p:nvPr/>
        </p:nvSpPr>
        <p:spPr bwMode="auto">
          <a:xfrm>
            <a:off x="5010150" y="1695450"/>
            <a:ext cx="52388" cy="52388"/>
          </a:xfrm>
          <a:custGeom>
            <a:avLst/>
            <a:gdLst>
              <a:gd name="T0" fmla="*/ 16 w 33"/>
              <a:gd name="T1" fmla="*/ 0 h 33"/>
              <a:gd name="T2" fmla="*/ 32 w 33"/>
              <a:gd name="T3" fmla="*/ 32 h 33"/>
              <a:gd name="T4" fmla="*/ 0 w 33"/>
              <a:gd name="T5" fmla="*/ 32 h 33"/>
              <a:gd name="T6" fmla="*/ 16 w 33"/>
              <a:gd name="T7" fmla="*/ 0 h 33"/>
              <a:gd name="T8" fmla="*/ 0 60000 65536"/>
              <a:gd name="T9" fmla="*/ 0 60000 65536"/>
              <a:gd name="T10" fmla="*/ 0 60000 65536"/>
              <a:gd name="T11" fmla="*/ 0 60000 65536"/>
              <a:gd name="T12" fmla="*/ 0 w 33"/>
              <a:gd name="T13" fmla="*/ 0 h 33"/>
              <a:gd name="T14" fmla="*/ 33 w 33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" h="33">
                <a:moveTo>
                  <a:pt x="16" y="0"/>
                </a:moveTo>
                <a:lnTo>
                  <a:pt x="32" y="32"/>
                </a:lnTo>
                <a:lnTo>
                  <a:pt x="0" y="32"/>
                </a:lnTo>
                <a:lnTo>
                  <a:pt x="16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70" name="Rectangle 233"/>
          <p:cNvSpPr>
            <a:spLocks noChangeArrowheads="1"/>
          </p:cNvSpPr>
          <p:nvPr/>
        </p:nvSpPr>
        <p:spPr bwMode="auto">
          <a:xfrm>
            <a:off x="5114925" y="1620838"/>
            <a:ext cx="677863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550" tIns="41275" rIns="82550" bIns="41275">
            <a:spAutoFit/>
          </a:bodyPr>
          <a:lstStyle/>
          <a:p>
            <a:pPr defTabSz="739775"/>
            <a:r>
              <a:rPr lang="en-US" sz="800">
                <a:solidFill>
                  <a:srgbClr val="000000"/>
                </a:solidFill>
              </a:rPr>
              <a:t>1800 hours</a:t>
            </a:r>
          </a:p>
        </p:txBody>
      </p:sp>
      <p:sp>
        <p:nvSpPr>
          <p:cNvPr id="22671" name="Line 234"/>
          <p:cNvSpPr>
            <a:spLocks noChangeShapeType="1"/>
          </p:cNvSpPr>
          <p:nvPr/>
        </p:nvSpPr>
        <p:spPr bwMode="auto">
          <a:xfrm>
            <a:off x="4924425" y="1882775"/>
            <a:ext cx="2317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72" name="Rectangle 235"/>
          <p:cNvSpPr>
            <a:spLocks noChangeArrowheads="1"/>
          </p:cNvSpPr>
          <p:nvPr/>
        </p:nvSpPr>
        <p:spPr bwMode="auto">
          <a:xfrm>
            <a:off x="5016500" y="1863725"/>
            <a:ext cx="38100" cy="381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73" name="Rectangle 236"/>
          <p:cNvSpPr>
            <a:spLocks noChangeArrowheads="1"/>
          </p:cNvSpPr>
          <p:nvPr/>
        </p:nvSpPr>
        <p:spPr bwMode="auto">
          <a:xfrm>
            <a:off x="5114925" y="1773238"/>
            <a:ext cx="677863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550" tIns="41275" rIns="82550" bIns="41275">
            <a:spAutoFit/>
          </a:bodyPr>
          <a:lstStyle/>
          <a:p>
            <a:pPr defTabSz="739775"/>
            <a:r>
              <a:rPr lang="en-US" sz="800">
                <a:solidFill>
                  <a:srgbClr val="000000"/>
                </a:solidFill>
              </a:rPr>
              <a:t>2400 hours</a:t>
            </a:r>
          </a:p>
        </p:txBody>
      </p:sp>
      <p:sp>
        <p:nvSpPr>
          <p:cNvPr id="22674" name="Freeform 237"/>
          <p:cNvSpPr>
            <a:spLocks/>
          </p:cNvSpPr>
          <p:nvPr/>
        </p:nvSpPr>
        <p:spPr bwMode="auto">
          <a:xfrm>
            <a:off x="3482975" y="1641475"/>
            <a:ext cx="65088" cy="65088"/>
          </a:xfrm>
          <a:custGeom>
            <a:avLst/>
            <a:gdLst>
              <a:gd name="T0" fmla="*/ 20 w 41"/>
              <a:gd name="T1" fmla="*/ 0 h 41"/>
              <a:gd name="T2" fmla="*/ 40 w 41"/>
              <a:gd name="T3" fmla="*/ 40 h 41"/>
              <a:gd name="T4" fmla="*/ 0 w 41"/>
              <a:gd name="T5" fmla="*/ 40 h 41"/>
              <a:gd name="T6" fmla="*/ 20 w 41"/>
              <a:gd name="T7" fmla="*/ 0 h 41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41"/>
              <a:gd name="T14" fmla="*/ 41 w 41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41">
                <a:moveTo>
                  <a:pt x="20" y="0"/>
                </a:moveTo>
                <a:lnTo>
                  <a:pt x="40" y="40"/>
                </a:lnTo>
                <a:lnTo>
                  <a:pt x="0" y="40"/>
                </a:lnTo>
                <a:lnTo>
                  <a:pt x="20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75" name="Freeform 238"/>
          <p:cNvSpPr>
            <a:spLocks/>
          </p:cNvSpPr>
          <p:nvPr/>
        </p:nvSpPr>
        <p:spPr bwMode="auto">
          <a:xfrm>
            <a:off x="5422900" y="2336800"/>
            <a:ext cx="65088" cy="65088"/>
          </a:xfrm>
          <a:custGeom>
            <a:avLst/>
            <a:gdLst>
              <a:gd name="T0" fmla="*/ 20 w 41"/>
              <a:gd name="T1" fmla="*/ 0 h 41"/>
              <a:gd name="T2" fmla="*/ 40 w 41"/>
              <a:gd name="T3" fmla="*/ 40 h 41"/>
              <a:gd name="T4" fmla="*/ 0 w 41"/>
              <a:gd name="T5" fmla="*/ 40 h 41"/>
              <a:gd name="T6" fmla="*/ 20 w 41"/>
              <a:gd name="T7" fmla="*/ 0 h 41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41"/>
              <a:gd name="T14" fmla="*/ 41 w 41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41">
                <a:moveTo>
                  <a:pt x="20" y="0"/>
                </a:moveTo>
                <a:lnTo>
                  <a:pt x="40" y="40"/>
                </a:lnTo>
                <a:lnTo>
                  <a:pt x="0" y="40"/>
                </a:lnTo>
                <a:lnTo>
                  <a:pt x="20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76" name="Oval 239"/>
          <p:cNvSpPr>
            <a:spLocks noChangeArrowheads="1"/>
          </p:cNvSpPr>
          <p:nvPr/>
        </p:nvSpPr>
        <p:spPr bwMode="auto">
          <a:xfrm>
            <a:off x="3908425" y="1563688"/>
            <a:ext cx="50800" cy="5238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77" name="Freeform 240"/>
          <p:cNvSpPr>
            <a:spLocks/>
          </p:cNvSpPr>
          <p:nvPr/>
        </p:nvSpPr>
        <p:spPr bwMode="auto">
          <a:xfrm>
            <a:off x="4975225" y="2098675"/>
            <a:ext cx="65088" cy="65088"/>
          </a:xfrm>
          <a:custGeom>
            <a:avLst/>
            <a:gdLst>
              <a:gd name="T0" fmla="*/ 20 w 41"/>
              <a:gd name="T1" fmla="*/ 0 h 41"/>
              <a:gd name="T2" fmla="*/ 40 w 41"/>
              <a:gd name="T3" fmla="*/ 40 h 41"/>
              <a:gd name="T4" fmla="*/ 0 w 41"/>
              <a:gd name="T5" fmla="*/ 40 h 41"/>
              <a:gd name="T6" fmla="*/ 20 w 41"/>
              <a:gd name="T7" fmla="*/ 0 h 41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41"/>
              <a:gd name="T14" fmla="*/ 41 w 41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41">
                <a:moveTo>
                  <a:pt x="20" y="0"/>
                </a:moveTo>
                <a:lnTo>
                  <a:pt x="40" y="40"/>
                </a:lnTo>
                <a:lnTo>
                  <a:pt x="0" y="40"/>
                </a:lnTo>
                <a:lnTo>
                  <a:pt x="20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78" name="Freeform 241"/>
          <p:cNvSpPr>
            <a:spLocks/>
          </p:cNvSpPr>
          <p:nvPr/>
        </p:nvSpPr>
        <p:spPr bwMode="auto">
          <a:xfrm>
            <a:off x="4283075" y="1831975"/>
            <a:ext cx="65088" cy="65088"/>
          </a:xfrm>
          <a:custGeom>
            <a:avLst/>
            <a:gdLst>
              <a:gd name="T0" fmla="*/ 20 w 41"/>
              <a:gd name="T1" fmla="*/ 0 h 41"/>
              <a:gd name="T2" fmla="*/ 40 w 41"/>
              <a:gd name="T3" fmla="*/ 40 h 41"/>
              <a:gd name="T4" fmla="*/ 0 w 41"/>
              <a:gd name="T5" fmla="*/ 40 h 41"/>
              <a:gd name="T6" fmla="*/ 20 w 41"/>
              <a:gd name="T7" fmla="*/ 0 h 41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41"/>
              <a:gd name="T14" fmla="*/ 41 w 41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41">
                <a:moveTo>
                  <a:pt x="20" y="0"/>
                </a:moveTo>
                <a:lnTo>
                  <a:pt x="40" y="40"/>
                </a:lnTo>
                <a:lnTo>
                  <a:pt x="0" y="40"/>
                </a:lnTo>
                <a:lnTo>
                  <a:pt x="20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79" name="Freeform 242"/>
          <p:cNvSpPr>
            <a:spLocks/>
          </p:cNvSpPr>
          <p:nvPr/>
        </p:nvSpPr>
        <p:spPr bwMode="auto">
          <a:xfrm>
            <a:off x="3902075" y="1603375"/>
            <a:ext cx="65088" cy="65088"/>
          </a:xfrm>
          <a:custGeom>
            <a:avLst/>
            <a:gdLst>
              <a:gd name="T0" fmla="*/ 20 w 41"/>
              <a:gd name="T1" fmla="*/ 0 h 41"/>
              <a:gd name="T2" fmla="*/ 40 w 41"/>
              <a:gd name="T3" fmla="*/ 40 h 41"/>
              <a:gd name="T4" fmla="*/ 0 w 41"/>
              <a:gd name="T5" fmla="*/ 40 h 41"/>
              <a:gd name="T6" fmla="*/ 20 w 41"/>
              <a:gd name="T7" fmla="*/ 0 h 41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41"/>
              <a:gd name="T14" fmla="*/ 41 w 41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41">
                <a:moveTo>
                  <a:pt x="20" y="0"/>
                </a:moveTo>
                <a:lnTo>
                  <a:pt x="40" y="40"/>
                </a:lnTo>
                <a:lnTo>
                  <a:pt x="0" y="40"/>
                </a:lnTo>
                <a:lnTo>
                  <a:pt x="20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80" name="Freeform 243"/>
          <p:cNvSpPr>
            <a:spLocks/>
          </p:cNvSpPr>
          <p:nvPr/>
        </p:nvSpPr>
        <p:spPr bwMode="auto">
          <a:xfrm>
            <a:off x="3375025" y="1603375"/>
            <a:ext cx="65088" cy="65088"/>
          </a:xfrm>
          <a:custGeom>
            <a:avLst/>
            <a:gdLst>
              <a:gd name="T0" fmla="*/ 20 w 41"/>
              <a:gd name="T1" fmla="*/ 0 h 41"/>
              <a:gd name="T2" fmla="*/ 40 w 41"/>
              <a:gd name="T3" fmla="*/ 40 h 41"/>
              <a:gd name="T4" fmla="*/ 0 w 41"/>
              <a:gd name="T5" fmla="*/ 40 h 41"/>
              <a:gd name="T6" fmla="*/ 20 w 41"/>
              <a:gd name="T7" fmla="*/ 0 h 41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41"/>
              <a:gd name="T14" fmla="*/ 41 w 41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41">
                <a:moveTo>
                  <a:pt x="20" y="0"/>
                </a:moveTo>
                <a:lnTo>
                  <a:pt x="40" y="40"/>
                </a:lnTo>
                <a:lnTo>
                  <a:pt x="0" y="40"/>
                </a:lnTo>
                <a:lnTo>
                  <a:pt x="20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81" name="Oval 244"/>
          <p:cNvSpPr>
            <a:spLocks noChangeArrowheads="1"/>
          </p:cNvSpPr>
          <p:nvPr/>
        </p:nvSpPr>
        <p:spPr bwMode="auto">
          <a:xfrm>
            <a:off x="3489325" y="1500188"/>
            <a:ext cx="50800" cy="5238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82" name="Oval 245"/>
          <p:cNvSpPr>
            <a:spLocks noChangeArrowheads="1"/>
          </p:cNvSpPr>
          <p:nvPr/>
        </p:nvSpPr>
        <p:spPr bwMode="auto">
          <a:xfrm>
            <a:off x="3375025" y="1417638"/>
            <a:ext cx="50800" cy="5238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83" name="Oval 246"/>
          <p:cNvSpPr>
            <a:spLocks noChangeArrowheads="1"/>
          </p:cNvSpPr>
          <p:nvPr/>
        </p:nvSpPr>
        <p:spPr bwMode="auto">
          <a:xfrm>
            <a:off x="4289425" y="1785938"/>
            <a:ext cx="50800" cy="5238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84" name="Oval 247"/>
          <p:cNvSpPr>
            <a:spLocks noChangeArrowheads="1"/>
          </p:cNvSpPr>
          <p:nvPr/>
        </p:nvSpPr>
        <p:spPr bwMode="auto">
          <a:xfrm>
            <a:off x="5432425" y="2185988"/>
            <a:ext cx="50800" cy="5238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85" name="Oval 248"/>
          <p:cNvSpPr>
            <a:spLocks noChangeArrowheads="1"/>
          </p:cNvSpPr>
          <p:nvPr/>
        </p:nvSpPr>
        <p:spPr bwMode="auto">
          <a:xfrm>
            <a:off x="4981575" y="2071688"/>
            <a:ext cx="50800" cy="52387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86" name="Rectangle 249"/>
          <p:cNvSpPr>
            <a:spLocks noChangeArrowheads="1"/>
          </p:cNvSpPr>
          <p:nvPr/>
        </p:nvSpPr>
        <p:spPr bwMode="auto">
          <a:xfrm>
            <a:off x="4984750" y="2476500"/>
            <a:ext cx="50800" cy="508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87" name="Rectangle 250"/>
          <p:cNvSpPr>
            <a:spLocks noChangeArrowheads="1"/>
          </p:cNvSpPr>
          <p:nvPr/>
        </p:nvSpPr>
        <p:spPr bwMode="auto">
          <a:xfrm>
            <a:off x="4292600" y="2298700"/>
            <a:ext cx="50800" cy="508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88" name="Rectangle 251"/>
          <p:cNvSpPr>
            <a:spLocks noChangeArrowheads="1"/>
          </p:cNvSpPr>
          <p:nvPr/>
        </p:nvSpPr>
        <p:spPr bwMode="auto">
          <a:xfrm>
            <a:off x="5422900" y="2635250"/>
            <a:ext cx="50800" cy="508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89" name="Rectangle 252"/>
          <p:cNvSpPr>
            <a:spLocks noChangeArrowheads="1"/>
          </p:cNvSpPr>
          <p:nvPr/>
        </p:nvSpPr>
        <p:spPr bwMode="auto">
          <a:xfrm>
            <a:off x="3905250" y="2190750"/>
            <a:ext cx="50800" cy="508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90" name="Freeform 253"/>
          <p:cNvSpPr>
            <a:spLocks/>
          </p:cNvSpPr>
          <p:nvPr/>
        </p:nvSpPr>
        <p:spPr bwMode="auto">
          <a:xfrm>
            <a:off x="3905250" y="2271713"/>
            <a:ext cx="65088" cy="65087"/>
          </a:xfrm>
          <a:custGeom>
            <a:avLst/>
            <a:gdLst>
              <a:gd name="T0" fmla="*/ 20 w 41"/>
              <a:gd name="T1" fmla="*/ 0 h 41"/>
              <a:gd name="T2" fmla="*/ 40 w 41"/>
              <a:gd name="T3" fmla="*/ 20 h 41"/>
              <a:gd name="T4" fmla="*/ 20 w 41"/>
              <a:gd name="T5" fmla="*/ 40 h 41"/>
              <a:gd name="T6" fmla="*/ 0 w 41"/>
              <a:gd name="T7" fmla="*/ 20 h 41"/>
              <a:gd name="T8" fmla="*/ 20 w 41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41"/>
              <a:gd name="T17" fmla="*/ 41 w 41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41">
                <a:moveTo>
                  <a:pt x="20" y="0"/>
                </a:moveTo>
                <a:lnTo>
                  <a:pt x="40" y="20"/>
                </a:lnTo>
                <a:lnTo>
                  <a:pt x="20" y="40"/>
                </a:lnTo>
                <a:lnTo>
                  <a:pt x="0" y="20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91" name="Line 254"/>
          <p:cNvSpPr>
            <a:spLocks noChangeShapeType="1"/>
          </p:cNvSpPr>
          <p:nvPr/>
        </p:nvSpPr>
        <p:spPr bwMode="auto">
          <a:xfrm flipV="1">
            <a:off x="3406775" y="2498725"/>
            <a:ext cx="106363" cy="261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92" name="Line 258"/>
          <p:cNvSpPr>
            <a:spLocks noChangeShapeType="1"/>
          </p:cNvSpPr>
          <p:nvPr/>
        </p:nvSpPr>
        <p:spPr bwMode="auto">
          <a:xfrm>
            <a:off x="3327400" y="2808288"/>
            <a:ext cx="142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93" name="Line 262"/>
          <p:cNvSpPr>
            <a:spLocks noChangeShapeType="1"/>
          </p:cNvSpPr>
          <p:nvPr/>
        </p:nvSpPr>
        <p:spPr bwMode="auto">
          <a:xfrm>
            <a:off x="3327400" y="2547938"/>
            <a:ext cx="142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94" name="Line 264"/>
          <p:cNvSpPr>
            <a:spLocks noChangeShapeType="1"/>
          </p:cNvSpPr>
          <p:nvPr/>
        </p:nvSpPr>
        <p:spPr bwMode="auto">
          <a:xfrm>
            <a:off x="3321050" y="2808288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95" name="Line 265"/>
          <p:cNvSpPr>
            <a:spLocks noChangeShapeType="1"/>
          </p:cNvSpPr>
          <p:nvPr/>
        </p:nvSpPr>
        <p:spPr bwMode="auto">
          <a:xfrm>
            <a:off x="3321050" y="2547938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96" name="Line 267"/>
          <p:cNvSpPr>
            <a:spLocks noChangeShapeType="1"/>
          </p:cNvSpPr>
          <p:nvPr/>
        </p:nvSpPr>
        <p:spPr bwMode="auto">
          <a:xfrm flipV="1">
            <a:off x="3941763" y="3068638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97" name="Line 268"/>
          <p:cNvSpPr>
            <a:spLocks noChangeShapeType="1"/>
          </p:cNvSpPr>
          <p:nvPr/>
        </p:nvSpPr>
        <p:spPr bwMode="auto">
          <a:xfrm flipV="1">
            <a:off x="3941763" y="3068638"/>
            <a:ext cx="0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98" name="Line 269"/>
          <p:cNvSpPr>
            <a:spLocks noChangeShapeType="1"/>
          </p:cNvSpPr>
          <p:nvPr/>
        </p:nvSpPr>
        <p:spPr bwMode="auto">
          <a:xfrm>
            <a:off x="3327400" y="3068638"/>
            <a:ext cx="142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99" name="Line 270"/>
          <p:cNvSpPr>
            <a:spLocks noChangeShapeType="1"/>
          </p:cNvSpPr>
          <p:nvPr/>
        </p:nvSpPr>
        <p:spPr bwMode="auto">
          <a:xfrm>
            <a:off x="3321050" y="3068638"/>
            <a:ext cx="206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00" name="Line 271"/>
          <p:cNvSpPr>
            <a:spLocks noChangeShapeType="1"/>
          </p:cNvSpPr>
          <p:nvPr/>
        </p:nvSpPr>
        <p:spPr bwMode="auto">
          <a:xfrm flipV="1">
            <a:off x="3341688" y="3068638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01" name="Line 275"/>
          <p:cNvSpPr>
            <a:spLocks noChangeShapeType="1"/>
          </p:cNvSpPr>
          <p:nvPr/>
        </p:nvSpPr>
        <p:spPr bwMode="auto">
          <a:xfrm flipV="1">
            <a:off x="3641725" y="3068638"/>
            <a:ext cx="0" cy="25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02" name="Line 278"/>
          <p:cNvSpPr>
            <a:spLocks noChangeShapeType="1"/>
          </p:cNvSpPr>
          <p:nvPr/>
        </p:nvSpPr>
        <p:spPr bwMode="auto">
          <a:xfrm flipV="1">
            <a:off x="3341688" y="3068638"/>
            <a:ext cx="0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03" name="Line 279"/>
          <p:cNvSpPr>
            <a:spLocks noChangeShapeType="1"/>
          </p:cNvSpPr>
          <p:nvPr/>
        </p:nvSpPr>
        <p:spPr bwMode="auto">
          <a:xfrm flipV="1">
            <a:off x="3641725" y="3068638"/>
            <a:ext cx="0" cy="36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04" name="Line 280"/>
          <p:cNvSpPr>
            <a:spLocks noChangeShapeType="1"/>
          </p:cNvSpPr>
          <p:nvPr/>
        </p:nvSpPr>
        <p:spPr bwMode="auto">
          <a:xfrm flipV="1">
            <a:off x="3406775" y="2597150"/>
            <a:ext cx="106363" cy="163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05" name="Rectangle 281"/>
          <p:cNvSpPr>
            <a:spLocks noChangeArrowheads="1"/>
          </p:cNvSpPr>
          <p:nvPr/>
        </p:nvSpPr>
        <p:spPr bwMode="auto">
          <a:xfrm>
            <a:off x="3384550" y="2724150"/>
            <a:ext cx="50800" cy="508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06" name="Rectangle 282"/>
          <p:cNvSpPr>
            <a:spLocks noChangeArrowheads="1"/>
          </p:cNvSpPr>
          <p:nvPr/>
        </p:nvSpPr>
        <p:spPr bwMode="auto">
          <a:xfrm>
            <a:off x="3479800" y="2470150"/>
            <a:ext cx="50800" cy="508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07" name="Freeform 283"/>
          <p:cNvSpPr>
            <a:spLocks/>
          </p:cNvSpPr>
          <p:nvPr/>
        </p:nvSpPr>
        <p:spPr bwMode="auto">
          <a:xfrm>
            <a:off x="3479800" y="2557463"/>
            <a:ext cx="65088" cy="65087"/>
          </a:xfrm>
          <a:custGeom>
            <a:avLst/>
            <a:gdLst>
              <a:gd name="T0" fmla="*/ 20 w 41"/>
              <a:gd name="T1" fmla="*/ 0 h 41"/>
              <a:gd name="T2" fmla="*/ 40 w 41"/>
              <a:gd name="T3" fmla="*/ 20 h 41"/>
              <a:gd name="T4" fmla="*/ 20 w 41"/>
              <a:gd name="T5" fmla="*/ 40 h 41"/>
              <a:gd name="T6" fmla="*/ 0 w 41"/>
              <a:gd name="T7" fmla="*/ 20 h 41"/>
              <a:gd name="T8" fmla="*/ 20 w 41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41"/>
              <a:gd name="T17" fmla="*/ 41 w 41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41">
                <a:moveTo>
                  <a:pt x="20" y="0"/>
                </a:moveTo>
                <a:lnTo>
                  <a:pt x="40" y="20"/>
                </a:lnTo>
                <a:lnTo>
                  <a:pt x="20" y="40"/>
                </a:lnTo>
                <a:lnTo>
                  <a:pt x="0" y="20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08" name="Freeform 284"/>
          <p:cNvSpPr>
            <a:spLocks/>
          </p:cNvSpPr>
          <p:nvPr/>
        </p:nvSpPr>
        <p:spPr bwMode="auto">
          <a:xfrm>
            <a:off x="4286250" y="2379663"/>
            <a:ext cx="65088" cy="65087"/>
          </a:xfrm>
          <a:custGeom>
            <a:avLst/>
            <a:gdLst>
              <a:gd name="T0" fmla="*/ 20 w 41"/>
              <a:gd name="T1" fmla="*/ 0 h 41"/>
              <a:gd name="T2" fmla="*/ 40 w 41"/>
              <a:gd name="T3" fmla="*/ 20 h 41"/>
              <a:gd name="T4" fmla="*/ 20 w 41"/>
              <a:gd name="T5" fmla="*/ 40 h 41"/>
              <a:gd name="T6" fmla="*/ 0 w 41"/>
              <a:gd name="T7" fmla="*/ 20 h 41"/>
              <a:gd name="T8" fmla="*/ 20 w 41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41"/>
              <a:gd name="T17" fmla="*/ 41 w 41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41">
                <a:moveTo>
                  <a:pt x="20" y="0"/>
                </a:moveTo>
                <a:lnTo>
                  <a:pt x="40" y="20"/>
                </a:lnTo>
                <a:lnTo>
                  <a:pt x="20" y="40"/>
                </a:lnTo>
                <a:lnTo>
                  <a:pt x="0" y="20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09" name="Freeform 285"/>
          <p:cNvSpPr>
            <a:spLocks/>
          </p:cNvSpPr>
          <p:nvPr/>
        </p:nvSpPr>
        <p:spPr bwMode="auto">
          <a:xfrm>
            <a:off x="4978400" y="2563813"/>
            <a:ext cx="65088" cy="65087"/>
          </a:xfrm>
          <a:custGeom>
            <a:avLst/>
            <a:gdLst>
              <a:gd name="T0" fmla="*/ 20 w 41"/>
              <a:gd name="T1" fmla="*/ 0 h 41"/>
              <a:gd name="T2" fmla="*/ 40 w 41"/>
              <a:gd name="T3" fmla="*/ 20 h 41"/>
              <a:gd name="T4" fmla="*/ 20 w 41"/>
              <a:gd name="T5" fmla="*/ 40 h 41"/>
              <a:gd name="T6" fmla="*/ 0 w 41"/>
              <a:gd name="T7" fmla="*/ 20 h 41"/>
              <a:gd name="T8" fmla="*/ 20 w 41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41"/>
              <a:gd name="T17" fmla="*/ 41 w 41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41">
                <a:moveTo>
                  <a:pt x="20" y="0"/>
                </a:moveTo>
                <a:lnTo>
                  <a:pt x="40" y="20"/>
                </a:lnTo>
                <a:lnTo>
                  <a:pt x="20" y="40"/>
                </a:lnTo>
                <a:lnTo>
                  <a:pt x="0" y="20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10" name="Freeform 286"/>
          <p:cNvSpPr>
            <a:spLocks/>
          </p:cNvSpPr>
          <p:nvPr/>
        </p:nvSpPr>
        <p:spPr bwMode="auto">
          <a:xfrm>
            <a:off x="5422900" y="2690813"/>
            <a:ext cx="65088" cy="65087"/>
          </a:xfrm>
          <a:custGeom>
            <a:avLst/>
            <a:gdLst>
              <a:gd name="T0" fmla="*/ 20 w 41"/>
              <a:gd name="T1" fmla="*/ 0 h 41"/>
              <a:gd name="T2" fmla="*/ 40 w 41"/>
              <a:gd name="T3" fmla="*/ 20 h 41"/>
              <a:gd name="T4" fmla="*/ 20 w 41"/>
              <a:gd name="T5" fmla="*/ 40 h 41"/>
              <a:gd name="T6" fmla="*/ 0 w 41"/>
              <a:gd name="T7" fmla="*/ 20 h 41"/>
              <a:gd name="T8" fmla="*/ 20 w 41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41"/>
              <a:gd name="T17" fmla="*/ 41 w 41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41">
                <a:moveTo>
                  <a:pt x="20" y="0"/>
                </a:moveTo>
                <a:lnTo>
                  <a:pt x="40" y="20"/>
                </a:lnTo>
                <a:lnTo>
                  <a:pt x="20" y="40"/>
                </a:lnTo>
                <a:lnTo>
                  <a:pt x="0" y="20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11" name="Line 287"/>
          <p:cNvSpPr>
            <a:spLocks noChangeShapeType="1"/>
          </p:cNvSpPr>
          <p:nvPr/>
        </p:nvSpPr>
        <p:spPr bwMode="auto">
          <a:xfrm>
            <a:off x="3341688" y="2808288"/>
            <a:ext cx="239395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12" name="Freeform 288"/>
          <p:cNvSpPr>
            <a:spLocks/>
          </p:cNvSpPr>
          <p:nvPr/>
        </p:nvSpPr>
        <p:spPr bwMode="auto">
          <a:xfrm>
            <a:off x="3384550" y="2735263"/>
            <a:ext cx="65088" cy="65087"/>
          </a:xfrm>
          <a:custGeom>
            <a:avLst/>
            <a:gdLst>
              <a:gd name="T0" fmla="*/ 20 w 41"/>
              <a:gd name="T1" fmla="*/ 0 h 41"/>
              <a:gd name="T2" fmla="*/ 40 w 41"/>
              <a:gd name="T3" fmla="*/ 20 h 41"/>
              <a:gd name="T4" fmla="*/ 20 w 41"/>
              <a:gd name="T5" fmla="*/ 40 h 41"/>
              <a:gd name="T6" fmla="*/ 0 w 41"/>
              <a:gd name="T7" fmla="*/ 20 h 41"/>
              <a:gd name="T8" fmla="*/ 20 w 41"/>
              <a:gd name="T9" fmla="*/ 0 h 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41"/>
              <a:gd name="T17" fmla="*/ 41 w 41"/>
              <a:gd name="T18" fmla="*/ 41 h 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41">
                <a:moveTo>
                  <a:pt x="20" y="0"/>
                </a:moveTo>
                <a:lnTo>
                  <a:pt x="40" y="20"/>
                </a:lnTo>
                <a:lnTo>
                  <a:pt x="20" y="40"/>
                </a:lnTo>
                <a:lnTo>
                  <a:pt x="0" y="20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713" name="Text Box 289"/>
          <p:cNvSpPr txBox="1">
            <a:spLocks noChangeArrowheads="1"/>
          </p:cNvSpPr>
          <p:nvPr/>
        </p:nvSpPr>
        <p:spPr bwMode="auto">
          <a:xfrm>
            <a:off x="166688" y="6446838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6.21</a:t>
            </a:r>
          </a:p>
        </p:txBody>
      </p:sp>
      <p:sp>
        <p:nvSpPr>
          <p:cNvPr id="22714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166688" y="6446838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6.22</a:t>
            </a:r>
          </a:p>
        </p:txBody>
      </p:sp>
      <p:grpSp>
        <p:nvGrpSpPr>
          <p:cNvPr id="23555" name="Group 5"/>
          <p:cNvGrpSpPr>
            <a:grpSpLocks/>
          </p:cNvGrpSpPr>
          <p:nvPr/>
        </p:nvGrpSpPr>
        <p:grpSpPr bwMode="auto">
          <a:xfrm>
            <a:off x="1960563" y="962025"/>
            <a:ext cx="2644775" cy="1676400"/>
            <a:chOff x="1235" y="240"/>
            <a:chExt cx="1666" cy="1056"/>
          </a:xfrm>
        </p:grpSpPr>
        <p:sp>
          <p:nvSpPr>
            <p:cNvPr id="23672" name="Rectangle 6"/>
            <p:cNvSpPr>
              <a:spLocks noChangeArrowheads="1"/>
            </p:cNvSpPr>
            <p:nvPr/>
          </p:nvSpPr>
          <p:spPr bwMode="auto">
            <a:xfrm>
              <a:off x="1235" y="240"/>
              <a:ext cx="1666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73" name="Line 7"/>
            <p:cNvSpPr>
              <a:spLocks noChangeShapeType="1"/>
            </p:cNvSpPr>
            <p:nvPr/>
          </p:nvSpPr>
          <p:spPr bwMode="auto">
            <a:xfrm>
              <a:off x="1236" y="948"/>
              <a:ext cx="1658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4" name="Line 8"/>
            <p:cNvSpPr>
              <a:spLocks noChangeShapeType="1"/>
            </p:cNvSpPr>
            <p:nvPr/>
          </p:nvSpPr>
          <p:spPr bwMode="auto">
            <a:xfrm>
              <a:off x="1240" y="600"/>
              <a:ext cx="1658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5" name="Line 9"/>
            <p:cNvSpPr>
              <a:spLocks noChangeShapeType="1"/>
            </p:cNvSpPr>
            <p:nvPr/>
          </p:nvSpPr>
          <p:spPr bwMode="auto">
            <a:xfrm flipV="1">
              <a:off x="1788" y="244"/>
              <a:ext cx="0" cy="105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6" name="Line 10"/>
            <p:cNvSpPr>
              <a:spLocks noChangeShapeType="1"/>
            </p:cNvSpPr>
            <p:nvPr/>
          </p:nvSpPr>
          <p:spPr bwMode="auto">
            <a:xfrm flipV="1">
              <a:off x="2068" y="240"/>
              <a:ext cx="0" cy="105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7" name="Line 11"/>
            <p:cNvSpPr>
              <a:spLocks noChangeShapeType="1"/>
            </p:cNvSpPr>
            <p:nvPr/>
          </p:nvSpPr>
          <p:spPr bwMode="auto">
            <a:xfrm flipV="1">
              <a:off x="2344" y="244"/>
              <a:ext cx="0" cy="105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8" name="Line 12"/>
            <p:cNvSpPr>
              <a:spLocks noChangeShapeType="1"/>
            </p:cNvSpPr>
            <p:nvPr/>
          </p:nvSpPr>
          <p:spPr bwMode="auto">
            <a:xfrm flipV="1">
              <a:off x="2620" y="240"/>
              <a:ext cx="0" cy="105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9" name="Line 13"/>
            <p:cNvSpPr>
              <a:spLocks noChangeShapeType="1"/>
            </p:cNvSpPr>
            <p:nvPr/>
          </p:nvSpPr>
          <p:spPr bwMode="auto">
            <a:xfrm flipV="1">
              <a:off x="1500" y="240"/>
              <a:ext cx="0" cy="105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56" name="Group 14"/>
          <p:cNvGrpSpPr>
            <a:grpSpLocks/>
          </p:cNvGrpSpPr>
          <p:nvPr/>
        </p:nvGrpSpPr>
        <p:grpSpPr bwMode="auto">
          <a:xfrm>
            <a:off x="1951038" y="3275013"/>
            <a:ext cx="2644775" cy="1676400"/>
            <a:chOff x="1235" y="240"/>
            <a:chExt cx="1666" cy="1056"/>
          </a:xfrm>
        </p:grpSpPr>
        <p:sp>
          <p:nvSpPr>
            <p:cNvPr id="23664" name="Rectangle 15"/>
            <p:cNvSpPr>
              <a:spLocks noChangeArrowheads="1"/>
            </p:cNvSpPr>
            <p:nvPr/>
          </p:nvSpPr>
          <p:spPr bwMode="auto">
            <a:xfrm>
              <a:off x="1235" y="240"/>
              <a:ext cx="1666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65" name="Line 16"/>
            <p:cNvSpPr>
              <a:spLocks noChangeShapeType="1"/>
            </p:cNvSpPr>
            <p:nvPr/>
          </p:nvSpPr>
          <p:spPr bwMode="auto">
            <a:xfrm>
              <a:off x="1236" y="948"/>
              <a:ext cx="1658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6" name="Line 17"/>
            <p:cNvSpPr>
              <a:spLocks noChangeShapeType="1"/>
            </p:cNvSpPr>
            <p:nvPr/>
          </p:nvSpPr>
          <p:spPr bwMode="auto">
            <a:xfrm>
              <a:off x="1240" y="600"/>
              <a:ext cx="1658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7" name="Line 18"/>
            <p:cNvSpPr>
              <a:spLocks noChangeShapeType="1"/>
            </p:cNvSpPr>
            <p:nvPr/>
          </p:nvSpPr>
          <p:spPr bwMode="auto">
            <a:xfrm flipV="1">
              <a:off x="1788" y="244"/>
              <a:ext cx="0" cy="105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8" name="Line 19"/>
            <p:cNvSpPr>
              <a:spLocks noChangeShapeType="1"/>
            </p:cNvSpPr>
            <p:nvPr/>
          </p:nvSpPr>
          <p:spPr bwMode="auto">
            <a:xfrm flipV="1">
              <a:off x="2068" y="240"/>
              <a:ext cx="0" cy="105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9" name="Line 20"/>
            <p:cNvSpPr>
              <a:spLocks noChangeShapeType="1"/>
            </p:cNvSpPr>
            <p:nvPr/>
          </p:nvSpPr>
          <p:spPr bwMode="auto">
            <a:xfrm flipV="1">
              <a:off x="2344" y="244"/>
              <a:ext cx="0" cy="105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0" name="Line 21"/>
            <p:cNvSpPr>
              <a:spLocks noChangeShapeType="1"/>
            </p:cNvSpPr>
            <p:nvPr/>
          </p:nvSpPr>
          <p:spPr bwMode="auto">
            <a:xfrm flipV="1">
              <a:off x="2620" y="240"/>
              <a:ext cx="0" cy="105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71" name="Line 22"/>
            <p:cNvSpPr>
              <a:spLocks noChangeShapeType="1"/>
            </p:cNvSpPr>
            <p:nvPr/>
          </p:nvSpPr>
          <p:spPr bwMode="auto">
            <a:xfrm flipV="1">
              <a:off x="1500" y="240"/>
              <a:ext cx="0" cy="105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57" name="Group 23"/>
          <p:cNvGrpSpPr>
            <a:grpSpLocks/>
          </p:cNvGrpSpPr>
          <p:nvPr/>
        </p:nvGrpSpPr>
        <p:grpSpPr bwMode="auto">
          <a:xfrm>
            <a:off x="5448300" y="3275013"/>
            <a:ext cx="2644775" cy="1676400"/>
            <a:chOff x="1235" y="240"/>
            <a:chExt cx="1666" cy="1056"/>
          </a:xfrm>
        </p:grpSpPr>
        <p:sp>
          <p:nvSpPr>
            <p:cNvPr id="23656" name="Rectangle 24"/>
            <p:cNvSpPr>
              <a:spLocks noChangeArrowheads="1"/>
            </p:cNvSpPr>
            <p:nvPr/>
          </p:nvSpPr>
          <p:spPr bwMode="auto">
            <a:xfrm>
              <a:off x="1235" y="240"/>
              <a:ext cx="1666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57" name="Line 25"/>
            <p:cNvSpPr>
              <a:spLocks noChangeShapeType="1"/>
            </p:cNvSpPr>
            <p:nvPr/>
          </p:nvSpPr>
          <p:spPr bwMode="auto">
            <a:xfrm>
              <a:off x="1236" y="948"/>
              <a:ext cx="1658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8" name="Line 26"/>
            <p:cNvSpPr>
              <a:spLocks noChangeShapeType="1"/>
            </p:cNvSpPr>
            <p:nvPr/>
          </p:nvSpPr>
          <p:spPr bwMode="auto">
            <a:xfrm>
              <a:off x="1240" y="600"/>
              <a:ext cx="1658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9" name="Line 27"/>
            <p:cNvSpPr>
              <a:spLocks noChangeShapeType="1"/>
            </p:cNvSpPr>
            <p:nvPr/>
          </p:nvSpPr>
          <p:spPr bwMode="auto">
            <a:xfrm flipV="1">
              <a:off x="1788" y="244"/>
              <a:ext cx="0" cy="105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0" name="Line 28"/>
            <p:cNvSpPr>
              <a:spLocks noChangeShapeType="1"/>
            </p:cNvSpPr>
            <p:nvPr/>
          </p:nvSpPr>
          <p:spPr bwMode="auto">
            <a:xfrm flipV="1">
              <a:off x="2068" y="240"/>
              <a:ext cx="0" cy="105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1" name="Line 29"/>
            <p:cNvSpPr>
              <a:spLocks noChangeShapeType="1"/>
            </p:cNvSpPr>
            <p:nvPr/>
          </p:nvSpPr>
          <p:spPr bwMode="auto">
            <a:xfrm flipV="1">
              <a:off x="2344" y="244"/>
              <a:ext cx="0" cy="105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2" name="Line 30"/>
            <p:cNvSpPr>
              <a:spLocks noChangeShapeType="1"/>
            </p:cNvSpPr>
            <p:nvPr/>
          </p:nvSpPr>
          <p:spPr bwMode="auto">
            <a:xfrm flipV="1">
              <a:off x="2620" y="240"/>
              <a:ext cx="0" cy="105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3" name="Line 31"/>
            <p:cNvSpPr>
              <a:spLocks noChangeShapeType="1"/>
            </p:cNvSpPr>
            <p:nvPr/>
          </p:nvSpPr>
          <p:spPr bwMode="auto">
            <a:xfrm flipV="1">
              <a:off x="1500" y="240"/>
              <a:ext cx="0" cy="105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58" name="Group 32"/>
          <p:cNvGrpSpPr>
            <a:grpSpLocks/>
          </p:cNvGrpSpPr>
          <p:nvPr/>
        </p:nvGrpSpPr>
        <p:grpSpPr bwMode="auto">
          <a:xfrm>
            <a:off x="5448300" y="966788"/>
            <a:ext cx="2644775" cy="1676400"/>
            <a:chOff x="1235" y="240"/>
            <a:chExt cx="1666" cy="1056"/>
          </a:xfrm>
        </p:grpSpPr>
        <p:sp>
          <p:nvSpPr>
            <p:cNvPr id="23648" name="Rectangle 33"/>
            <p:cNvSpPr>
              <a:spLocks noChangeArrowheads="1"/>
            </p:cNvSpPr>
            <p:nvPr/>
          </p:nvSpPr>
          <p:spPr bwMode="auto">
            <a:xfrm>
              <a:off x="1235" y="240"/>
              <a:ext cx="1666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9" name="Line 34"/>
            <p:cNvSpPr>
              <a:spLocks noChangeShapeType="1"/>
            </p:cNvSpPr>
            <p:nvPr/>
          </p:nvSpPr>
          <p:spPr bwMode="auto">
            <a:xfrm>
              <a:off x="1236" y="948"/>
              <a:ext cx="1658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0" name="Line 35"/>
            <p:cNvSpPr>
              <a:spLocks noChangeShapeType="1"/>
            </p:cNvSpPr>
            <p:nvPr/>
          </p:nvSpPr>
          <p:spPr bwMode="auto">
            <a:xfrm>
              <a:off x="1240" y="600"/>
              <a:ext cx="1658" cy="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1" name="Line 36"/>
            <p:cNvSpPr>
              <a:spLocks noChangeShapeType="1"/>
            </p:cNvSpPr>
            <p:nvPr/>
          </p:nvSpPr>
          <p:spPr bwMode="auto">
            <a:xfrm flipV="1">
              <a:off x="1788" y="244"/>
              <a:ext cx="0" cy="105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2" name="Line 37"/>
            <p:cNvSpPr>
              <a:spLocks noChangeShapeType="1"/>
            </p:cNvSpPr>
            <p:nvPr/>
          </p:nvSpPr>
          <p:spPr bwMode="auto">
            <a:xfrm flipV="1">
              <a:off x="2068" y="240"/>
              <a:ext cx="0" cy="105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3" name="Line 38"/>
            <p:cNvSpPr>
              <a:spLocks noChangeShapeType="1"/>
            </p:cNvSpPr>
            <p:nvPr/>
          </p:nvSpPr>
          <p:spPr bwMode="auto">
            <a:xfrm flipV="1">
              <a:off x="2344" y="244"/>
              <a:ext cx="0" cy="105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4" name="Line 39"/>
            <p:cNvSpPr>
              <a:spLocks noChangeShapeType="1"/>
            </p:cNvSpPr>
            <p:nvPr/>
          </p:nvSpPr>
          <p:spPr bwMode="auto">
            <a:xfrm flipV="1">
              <a:off x="2620" y="240"/>
              <a:ext cx="0" cy="105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5" name="Line 40"/>
            <p:cNvSpPr>
              <a:spLocks noChangeShapeType="1"/>
            </p:cNvSpPr>
            <p:nvPr/>
          </p:nvSpPr>
          <p:spPr bwMode="auto">
            <a:xfrm flipV="1">
              <a:off x="1500" y="240"/>
              <a:ext cx="0" cy="1052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9" name="Freeform 41"/>
          <p:cNvSpPr>
            <a:spLocks/>
          </p:cNvSpPr>
          <p:nvPr/>
        </p:nvSpPr>
        <p:spPr bwMode="auto">
          <a:xfrm>
            <a:off x="2147888" y="1376363"/>
            <a:ext cx="2252662" cy="1262062"/>
          </a:xfrm>
          <a:custGeom>
            <a:avLst/>
            <a:gdLst>
              <a:gd name="T0" fmla="*/ 1419 w 1419"/>
              <a:gd name="T1" fmla="*/ 30 h 795"/>
              <a:gd name="T2" fmla="*/ 1119 w 1419"/>
              <a:gd name="T3" fmla="*/ 30 h 795"/>
              <a:gd name="T4" fmla="*/ 1041 w 1419"/>
              <a:gd name="T5" fmla="*/ 9 h 795"/>
              <a:gd name="T6" fmla="*/ 957 w 1419"/>
              <a:gd name="T7" fmla="*/ 9 h 795"/>
              <a:gd name="T8" fmla="*/ 840 w 1419"/>
              <a:gd name="T9" fmla="*/ 0 h 795"/>
              <a:gd name="T10" fmla="*/ 687 w 1419"/>
              <a:gd name="T11" fmla="*/ 24 h 795"/>
              <a:gd name="T12" fmla="*/ 630 w 1419"/>
              <a:gd name="T13" fmla="*/ 45 h 795"/>
              <a:gd name="T14" fmla="*/ 522 w 1419"/>
              <a:gd name="T15" fmla="*/ 138 h 795"/>
              <a:gd name="T16" fmla="*/ 384 w 1419"/>
              <a:gd name="T17" fmla="*/ 285 h 795"/>
              <a:gd name="T18" fmla="*/ 285 w 1419"/>
              <a:gd name="T19" fmla="*/ 426 h 795"/>
              <a:gd name="T20" fmla="*/ 156 w 1419"/>
              <a:gd name="T21" fmla="*/ 618 h 795"/>
              <a:gd name="T22" fmla="*/ 96 w 1419"/>
              <a:gd name="T23" fmla="*/ 714 h 795"/>
              <a:gd name="T24" fmla="*/ 0 w 1419"/>
              <a:gd name="T25" fmla="*/ 795 h 79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19"/>
              <a:gd name="T40" fmla="*/ 0 h 795"/>
              <a:gd name="T41" fmla="*/ 1419 w 1419"/>
              <a:gd name="T42" fmla="*/ 795 h 79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19" h="795">
                <a:moveTo>
                  <a:pt x="1419" y="30"/>
                </a:moveTo>
                <a:lnTo>
                  <a:pt x="1119" y="30"/>
                </a:lnTo>
                <a:lnTo>
                  <a:pt x="1041" y="9"/>
                </a:lnTo>
                <a:lnTo>
                  <a:pt x="957" y="9"/>
                </a:lnTo>
                <a:lnTo>
                  <a:pt x="840" y="0"/>
                </a:lnTo>
                <a:lnTo>
                  <a:pt x="687" y="24"/>
                </a:lnTo>
                <a:lnTo>
                  <a:pt x="630" y="45"/>
                </a:lnTo>
                <a:lnTo>
                  <a:pt x="522" y="138"/>
                </a:lnTo>
                <a:lnTo>
                  <a:pt x="384" y="285"/>
                </a:lnTo>
                <a:lnTo>
                  <a:pt x="285" y="426"/>
                </a:lnTo>
                <a:lnTo>
                  <a:pt x="156" y="618"/>
                </a:lnTo>
                <a:lnTo>
                  <a:pt x="96" y="714"/>
                </a:lnTo>
                <a:lnTo>
                  <a:pt x="0" y="79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Freeform 42"/>
          <p:cNvSpPr>
            <a:spLocks/>
          </p:cNvSpPr>
          <p:nvPr/>
        </p:nvSpPr>
        <p:spPr bwMode="auto">
          <a:xfrm>
            <a:off x="2205038" y="1038225"/>
            <a:ext cx="2195512" cy="1595438"/>
          </a:xfrm>
          <a:custGeom>
            <a:avLst/>
            <a:gdLst>
              <a:gd name="T0" fmla="*/ 1383 w 1383"/>
              <a:gd name="T1" fmla="*/ 36 h 1005"/>
              <a:gd name="T2" fmla="*/ 1146 w 1383"/>
              <a:gd name="T3" fmla="*/ 36 h 1005"/>
              <a:gd name="T4" fmla="*/ 1032 w 1383"/>
              <a:gd name="T5" fmla="*/ 21 h 1005"/>
              <a:gd name="T6" fmla="*/ 951 w 1383"/>
              <a:gd name="T7" fmla="*/ 24 h 1005"/>
              <a:gd name="T8" fmla="*/ 855 w 1383"/>
              <a:gd name="T9" fmla="*/ 0 h 1005"/>
              <a:gd name="T10" fmla="*/ 609 w 1383"/>
              <a:gd name="T11" fmla="*/ 75 h 1005"/>
              <a:gd name="T12" fmla="*/ 441 w 1383"/>
              <a:gd name="T13" fmla="*/ 285 h 1005"/>
              <a:gd name="T14" fmla="*/ 216 w 1383"/>
              <a:gd name="T15" fmla="*/ 654 h 1005"/>
              <a:gd name="T16" fmla="*/ 81 w 1383"/>
              <a:gd name="T17" fmla="*/ 885 h 1005"/>
              <a:gd name="T18" fmla="*/ 63 w 1383"/>
              <a:gd name="T19" fmla="*/ 951 h 1005"/>
              <a:gd name="T20" fmla="*/ 0 w 1383"/>
              <a:gd name="T21" fmla="*/ 1005 h 10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83"/>
              <a:gd name="T34" fmla="*/ 0 h 1005"/>
              <a:gd name="T35" fmla="*/ 1383 w 1383"/>
              <a:gd name="T36" fmla="*/ 1005 h 100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83" h="1005">
                <a:moveTo>
                  <a:pt x="1383" y="36"/>
                </a:moveTo>
                <a:lnTo>
                  <a:pt x="1146" y="36"/>
                </a:lnTo>
                <a:lnTo>
                  <a:pt x="1032" y="21"/>
                </a:lnTo>
                <a:lnTo>
                  <a:pt x="951" y="24"/>
                </a:lnTo>
                <a:lnTo>
                  <a:pt x="855" y="0"/>
                </a:lnTo>
                <a:lnTo>
                  <a:pt x="609" y="75"/>
                </a:lnTo>
                <a:lnTo>
                  <a:pt x="441" y="285"/>
                </a:lnTo>
                <a:lnTo>
                  <a:pt x="216" y="654"/>
                </a:lnTo>
                <a:lnTo>
                  <a:pt x="81" y="885"/>
                </a:lnTo>
                <a:lnTo>
                  <a:pt x="63" y="951"/>
                </a:lnTo>
                <a:lnTo>
                  <a:pt x="0" y="1005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Freeform 43"/>
          <p:cNvSpPr>
            <a:spLocks/>
          </p:cNvSpPr>
          <p:nvPr/>
        </p:nvSpPr>
        <p:spPr bwMode="auto">
          <a:xfrm>
            <a:off x="2281238" y="1209675"/>
            <a:ext cx="2128837" cy="1423988"/>
          </a:xfrm>
          <a:custGeom>
            <a:avLst/>
            <a:gdLst>
              <a:gd name="T0" fmla="*/ 1341 w 1341"/>
              <a:gd name="T1" fmla="*/ 18 h 897"/>
              <a:gd name="T2" fmla="*/ 1143 w 1341"/>
              <a:gd name="T3" fmla="*/ 15 h 897"/>
              <a:gd name="T4" fmla="*/ 882 w 1341"/>
              <a:gd name="T5" fmla="*/ 0 h 897"/>
              <a:gd name="T6" fmla="*/ 729 w 1341"/>
              <a:gd name="T7" fmla="*/ 0 h 897"/>
              <a:gd name="T8" fmla="*/ 564 w 1341"/>
              <a:gd name="T9" fmla="*/ 75 h 897"/>
              <a:gd name="T10" fmla="*/ 441 w 1341"/>
              <a:gd name="T11" fmla="*/ 201 h 897"/>
              <a:gd name="T12" fmla="*/ 321 w 1341"/>
              <a:gd name="T13" fmla="*/ 420 h 897"/>
              <a:gd name="T14" fmla="*/ 204 w 1341"/>
              <a:gd name="T15" fmla="*/ 657 h 897"/>
              <a:gd name="T16" fmla="*/ 165 w 1341"/>
              <a:gd name="T17" fmla="*/ 687 h 897"/>
              <a:gd name="T18" fmla="*/ 105 w 1341"/>
              <a:gd name="T19" fmla="*/ 837 h 897"/>
              <a:gd name="T20" fmla="*/ 54 w 1341"/>
              <a:gd name="T21" fmla="*/ 882 h 897"/>
              <a:gd name="T22" fmla="*/ 0 w 1341"/>
              <a:gd name="T23" fmla="*/ 897 h 8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1"/>
              <a:gd name="T37" fmla="*/ 0 h 897"/>
              <a:gd name="T38" fmla="*/ 1341 w 1341"/>
              <a:gd name="T39" fmla="*/ 897 h 89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1" h="897">
                <a:moveTo>
                  <a:pt x="1341" y="18"/>
                </a:moveTo>
                <a:lnTo>
                  <a:pt x="1143" y="15"/>
                </a:lnTo>
                <a:lnTo>
                  <a:pt x="882" y="0"/>
                </a:lnTo>
                <a:lnTo>
                  <a:pt x="729" y="0"/>
                </a:lnTo>
                <a:lnTo>
                  <a:pt x="564" y="75"/>
                </a:lnTo>
                <a:lnTo>
                  <a:pt x="441" y="201"/>
                </a:lnTo>
                <a:lnTo>
                  <a:pt x="321" y="420"/>
                </a:lnTo>
                <a:lnTo>
                  <a:pt x="204" y="657"/>
                </a:lnTo>
                <a:lnTo>
                  <a:pt x="165" y="687"/>
                </a:lnTo>
                <a:lnTo>
                  <a:pt x="105" y="837"/>
                </a:lnTo>
                <a:lnTo>
                  <a:pt x="54" y="882"/>
                </a:lnTo>
                <a:lnTo>
                  <a:pt x="0" y="897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Freeform 44"/>
          <p:cNvSpPr>
            <a:spLocks/>
          </p:cNvSpPr>
          <p:nvPr/>
        </p:nvSpPr>
        <p:spPr bwMode="auto">
          <a:xfrm>
            <a:off x="2386013" y="1033463"/>
            <a:ext cx="2014537" cy="1604962"/>
          </a:xfrm>
          <a:custGeom>
            <a:avLst/>
            <a:gdLst>
              <a:gd name="T0" fmla="*/ 1269 w 1269"/>
              <a:gd name="T1" fmla="*/ 108 h 1011"/>
              <a:gd name="T2" fmla="*/ 1101 w 1269"/>
              <a:gd name="T3" fmla="*/ 69 h 1011"/>
              <a:gd name="T4" fmla="*/ 945 w 1269"/>
              <a:gd name="T5" fmla="*/ 18 h 1011"/>
              <a:gd name="T6" fmla="*/ 876 w 1269"/>
              <a:gd name="T7" fmla="*/ 24 h 1011"/>
              <a:gd name="T8" fmla="*/ 840 w 1269"/>
              <a:gd name="T9" fmla="*/ 0 h 1011"/>
              <a:gd name="T10" fmla="*/ 756 w 1269"/>
              <a:gd name="T11" fmla="*/ 0 h 1011"/>
              <a:gd name="T12" fmla="*/ 579 w 1269"/>
              <a:gd name="T13" fmla="*/ 36 h 1011"/>
              <a:gd name="T14" fmla="*/ 504 w 1269"/>
              <a:gd name="T15" fmla="*/ 126 h 1011"/>
              <a:gd name="T16" fmla="*/ 423 w 1269"/>
              <a:gd name="T17" fmla="*/ 207 h 1011"/>
              <a:gd name="T18" fmla="*/ 324 w 1269"/>
              <a:gd name="T19" fmla="*/ 381 h 1011"/>
              <a:gd name="T20" fmla="*/ 267 w 1269"/>
              <a:gd name="T21" fmla="*/ 504 h 1011"/>
              <a:gd name="T22" fmla="*/ 222 w 1269"/>
              <a:gd name="T23" fmla="*/ 516 h 1011"/>
              <a:gd name="T24" fmla="*/ 117 w 1269"/>
              <a:gd name="T25" fmla="*/ 771 h 1011"/>
              <a:gd name="T26" fmla="*/ 48 w 1269"/>
              <a:gd name="T27" fmla="*/ 963 h 1011"/>
              <a:gd name="T28" fmla="*/ 0 w 1269"/>
              <a:gd name="T29" fmla="*/ 1011 h 101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69"/>
              <a:gd name="T46" fmla="*/ 0 h 1011"/>
              <a:gd name="T47" fmla="*/ 1269 w 1269"/>
              <a:gd name="T48" fmla="*/ 1011 h 101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69" h="1011">
                <a:moveTo>
                  <a:pt x="1269" y="108"/>
                </a:moveTo>
                <a:lnTo>
                  <a:pt x="1101" y="69"/>
                </a:lnTo>
                <a:lnTo>
                  <a:pt x="945" y="18"/>
                </a:lnTo>
                <a:lnTo>
                  <a:pt x="876" y="24"/>
                </a:lnTo>
                <a:lnTo>
                  <a:pt x="840" y="0"/>
                </a:lnTo>
                <a:lnTo>
                  <a:pt x="756" y="0"/>
                </a:lnTo>
                <a:lnTo>
                  <a:pt x="579" y="36"/>
                </a:lnTo>
                <a:lnTo>
                  <a:pt x="504" y="126"/>
                </a:lnTo>
                <a:lnTo>
                  <a:pt x="423" y="207"/>
                </a:lnTo>
                <a:lnTo>
                  <a:pt x="324" y="381"/>
                </a:lnTo>
                <a:lnTo>
                  <a:pt x="267" y="504"/>
                </a:lnTo>
                <a:lnTo>
                  <a:pt x="222" y="516"/>
                </a:lnTo>
                <a:lnTo>
                  <a:pt x="117" y="771"/>
                </a:lnTo>
                <a:lnTo>
                  <a:pt x="48" y="963"/>
                </a:lnTo>
                <a:lnTo>
                  <a:pt x="0" y="1011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Freeform 45"/>
          <p:cNvSpPr>
            <a:spLocks/>
          </p:cNvSpPr>
          <p:nvPr/>
        </p:nvSpPr>
        <p:spPr bwMode="auto">
          <a:xfrm>
            <a:off x="2114550" y="4325938"/>
            <a:ext cx="1204913" cy="619125"/>
          </a:xfrm>
          <a:custGeom>
            <a:avLst/>
            <a:gdLst>
              <a:gd name="T0" fmla="*/ 0 w 759"/>
              <a:gd name="T1" fmla="*/ 390 h 390"/>
              <a:gd name="T2" fmla="*/ 123 w 759"/>
              <a:gd name="T3" fmla="*/ 321 h 390"/>
              <a:gd name="T4" fmla="*/ 309 w 759"/>
              <a:gd name="T5" fmla="*/ 141 h 390"/>
              <a:gd name="T6" fmla="*/ 492 w 759"/>
              <a:gd name="T7" fmla="*/ 57 h 390"/>
              <a:gd name="T8" fmla="*/ 594 w 759"/>
              <a:gd name="T9" fmla="*/ 15 h 390"/>
              <a:gd name="T10" fmla="*/ 759 w 759"/>
              <a:gd name="T11" fmla="*/ 0 h 3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59"/>
              <a:gd name="T19" fmla="*/ 0 h 390"/>
              <a:gd name="T20" fmla="*/ 759 w 759"/>
              <a:gd name="T21" fmla="*/ 390 h 3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59" h="390">
                <a:moveTo>
                  <a:pt x="0" y="390"/>
                </a:moveTo>
                <a:lnTo>
                  <a:pt x="123" y="321"/>
                </a:lnTo>
                <a:lnTo>
                  <a:pt x="309" y="141"/>
                </a:lnTo>
                <a:lnTo>
                  <a:pt x="492" y="57"/>
                </a:lnTo>
                <a:lnTo>
                  <a:pt x="594" y="15"/>
                </a:lnTo>
                <a:lnTo>
                  <a:pt x="75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4" name="Freeform 46"/>
          <p:cNvSpPr>
            <a:spLocks/>
          </p:cNvSpPr>
          <p:nvPr/>
        </p:nvSpPr>
        <p:spPr bwMode="auto">
          <a:xfrm>
            <a:off x="2276475" y="3997325"/>
            <a:ext cx="1314450" cy="942975"/>
          </a:xfrm>
          <a:custGeom>
            <a:avLst/>
            <a:gdLst>
              <a:gd name="T0" fmla="*/ 0 w 828"/>
              <a:gd name="T1" fmla="*/ 594 h 594"/>
              <a:gd name="T2" fmla="*/ 96 w 828"/>
              <a:gd name="T3" fmla="*/ 537 h 594"/>
              <a:gd name="T4" fmla="*/ 237 w 828"/>
              <a:gd name="T5" fmla="*/ 381 h 594"/>
              <a:gd name="T6" fmla="*/ 375 w 828"/>
              <a:gd name="T7" fmla="*/ 234 h 594"/>
              <a:gd name="T8" fmla="*/ 552 w 828"/>
              <a:gd name="T9" fmla="*/ 105 h 594"/>
              <a:gd name="T10" fmla="*/ 684 w 828"/>
              <a:gd name="T11" fmla="*/ 51 h 594"/>
              <a:gd name="T12" fmla="*/ 762 w 828"/>
              <a:gd name="T13" fmla="*/ 0 h 594"/>
              <a:gd name="T14" fmla="*/ 828 w 828"/>
              <a:gd name="T15" fmla="*/ 3 h 5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28"/>
              <a:gd name="T25" fmla="*/ 0 h 594"/>
              <a:gd name="T26" fmla="*/ 828 w 828"/>
              <a:gd name="T27" fmla="*/ 594 h 59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28" h="594">
                <a:moveTo>
                  <a:pt x="0" y="594"/>
                </a:moveTo>
                <a:lnTo>
                  <a:pt x="96" y="537"/>
                </a:lnTo>
                <a:lnTo>
                  <a:pt x="237" y="381"/>
                </a:lnTo>
                <a:lnTo>
                  <a:pt x="375" y="234"/>
                </a:lnTo>
                <a:lnTo>
                  <a:pt x="552" y="105"/>
                </a:lnTo>
                <a:lnTo>
                  <a:pt x="684" y="51"/>
                </a:lnTo>
                <a:lnTo>
                  <a:pt x="762" y="0"/>
                </a:lnTo>
                <a:lnTo>
                  <a:pt x="828" y="3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Freeform 47"/>
          <p:cNvSpPr>
            <a:spLocks/>
          </p:cNvSpPr>
          <p:nvPr/>
        </p:nvSpPr>
        <p:spPr bwMode="auto">
          <a:xfrm>
            <a:off x="2447925" y="3835400"/>
            <a:ext cx="1390650" cy="1109663"/>
          </a:xfrm>
          <a:custGeom>
            <a:avLst/>
            <a:gdLst>
              <a:gd name="T0" fmla="*/ 0 w 876"/>
              <a:gd name="T1" fmla="*/ 699 h 699"/>
              <a:gd name="T2" fmla="*/ 123 w 876"/>
              <a:gd name="T3" fmla="*/ 645 h 699"/>
              <a:gd name="T4" fmla="*/ 192 w 876"/>
              <a:gd name="T5" fmla="*/ 567 h 699"/>
              <a:gd name="T6" fmla="*/ 309 w 876"/>
              <a:gd name="T7" fmla="*/ 480 h 699"/>
              <a:gd name="T8" fmla="*/ 486 w 876"/>
              <a:gd name="T9" fmla="*/ 252 h 699"/>
              <a:gd name="T10" fmla="*/ 561 w 876"/>
              <a:gd name="T11" fmla="*/ 195 h 699"/>
              <a:gd name="T12" fmla="*/ 696 w 876"/>
              <a:gd name="T13" fmla="*/ 72 h 699"/>
              <a:gd name="T14" fmla="*/ 798 w 876"/>
              <a:gd name="T15" fmla="*/ 12 h 699"/>
              <a:gd name="T16" fmla="*/ 876 w 876"/>
              <a:gd name="T17" fmla="*/ 0 h 6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76"/>
              <a:gd name="T28" fmla="*/ 0 h 699"/>
              <a:gd name="T29" fmla="*/ 876 w 876"/>
              <a:gd name="T30" fmla="*/ 699 h 69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76" h="699">
                <a:moveTo>
                  <a:pt x="0" y="699"/>
                </a:moveTo>
                <a:lnTo>
                  <a:pt x="123" y="645"/>
                </a:lnTo>
                <a:lnTo>
                  <a:pt x="192" y="567"/>
                </a:lnTo>
                <a:lnTo>
                  <a:pt x="309" y="480"/>
                </a:lnTo>
                <a:lnTo>
                  <a:pt x="486" y="252"/>
                </a:lnTo>
                <a:lnTo>
                  <a:pt x="561" y="195"/>
                </a:lnTo>
                <a:lnTo>
                  <a:pt x="696" y="72"/>
                </a:lnTo>
                <a:lnTo>
                  <a:pt x="798" y="12"/>
                </a:lnTo>
                <a:lnTo>
                  <a:pt x="876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6" name="Freeform 48"/>
          <p:cNvSpPr>
            <a:spLocks/>
          </p:cNvSpPr>
          <p:nvPr/>
        </p:nvSpPr>
        <p:spPr bwMode="auto">
          <a:xfrm>
            <a:off x="2566988" y="3797300"/>
            <a:ext cx="1824037" cy="1147763"/>
          </a:xfrm>
          <a:custGeom>
            <a:avLst/>
            <a:gdLst>
              <a:gd name="T0" fmla="*/ 0 w 1149"/>
              <a:gd name="T1" fmla="*/ 723 h 723"/>
              <a:gd name="T2" fmla="*/ 171 w 1149"/>
              <a:gd name="T3" fmla="*/ 675 h 723"/>
              <a:gd name="T4" fmla="*/ 441 w 1149"/>
              <a:gd name="T5" fmla="*/ 528 h 723"/>
              <a:gd name="T6" fmla="*/ 540 w 1149"/>
              <a:gd name="T7" fmla="*/ 459 h 723"/>
              <a:gd name="T8" fmla="*/ 606 w 1149"/>
              <a:gd name="T9" fmla="*/ 372 h 723"/>
              <a:gd name="T10" fmla="*/ 855 w 1149"/>
              <a:gd name="T11" fmla="*/ 150 h 723"/>
              <a:gd name="T12" fmla="*/ 930 w 1149"/>
              <a:gd name="T13" fmla="*/ 105 h 723"/>
              <a:gd name="T14" fmla="*/ 981 w 1149"/>
              <a:gd name="T15" fmla="*/ 60 h 723"/>
              <a:gd name="T16" fmla="*/ 1065 w 1149"/>
              <a:gd name="T17" fmla="*/ 18 h 723"/>
              <a:gd name="T18" fmla="*/ 1149 w 1149"/>
              <a:gd name="T19" fmla="*/ 0 h 72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49"/>
              <a:gd name="T31" fmla="*/ 0 h 723"/>
              <a:gd name="T32" fmla="*/ 1149 w 1149"/>
              <a:gd name="T33" fmla="*/ 723 h 72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49" h="723">
                <a:moveTo>
                  <a:pt x="0" y="723"/>
                </a:moveTo>
                <a:lnTo>
                  <a:pt x="171" y="675"/>
                </a:lnTo>
                <a:lnTo>
                  <a:pt x="441" y="528"/>
                </a:lnTo>
                <a:lnTo>
                  <a:pt x="540" y="459"/>
                </a:lnTo>
                <a:lnTo>
                  <a:pt x="606" y="372"/>
                </a:lnTo>
                <a:lnTo>
                  <a:pt x="855" y="150"/>
                </a:lnTo>
                <a:lnTo>
                  <a:pt x="930" y="105"/>
                </a:lnTo>
                <a:lnTo>
                  <a:pt x="981" y="60"/>
                </a:lnTo>
                <a:lnTo>
                  <a:pt x="1065" y="18"/>
                </a:lnTo>
                <a:lnTo>
                  <a:pt x="1149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Freeform 49"/>
          <p:cNvSpPr>
            <a:spLocks/>
          </p:cNvSpPr>
          <p:nvPr/>
        </p:nvSpPr>
        <p:spPr bwMode="auto">
          <a:xfrm>
            <a:off x="5681663" y="4349750"/>
            <a:ext cx="2176462" cy="590550"/>
          </a:xfrm>
          <a:custGeom>
            <a:avLst/>
            <a:gdLst>
              <a:gd name="T0" fmla="*/ 0 w 1371"/>
              <a:gd name="T1" fmla="*/ 372 h 372"/>
              <a:gd name="T2" fmla="*/ 108 w 1371"/>
              <a:gd name="T3" fmla="*/ 336 h 372"/>
              <a:gd name="T4" fmla="*/ 126 w 1371"/>
              <a:gd name="T5" fmla="*/ 309 h 372"/>
              <a:gd name="T6" fmla="*/ 186 w 1371"/>
              <a:gd name="T7" fmla="*/ 306 h 372"/>
              <a:gd name="T8" fmla="*/ 225 w 1371"/>
              <a:gd name="T9" fmla="*/ 279 h 372"/>
              <a:gd name="T10" fmla="*/ 366 w 1371"/>
              <a:gd name="T11" fmla="*/ 192 h 372"/>
              <a:gd name="T12" fmla="*/ 597 w 1371"/>
              <a:gd name="T13" fmla="*/ 42 h 372"/>
              <a:gd name="T14" fmla="*/ 621 w 1371"/>
              <a:gd name="T15" fmla="*/ 45 h 372"/>
              <a:gd name="T16" fmla="*/ 714 w 1371"/>
              <a:gd name="T17" fmla="*/ 15 h 372"/>
              <a:gd name="T18" fmla="*/ 819 w 1371"/>
              <a:gd name="T19" fmla="*/ 9 h 372"/>
              <a:gd name="T20" fmla="*/ 1017 w 1371"/>
              <a:gd name="T21" fmla="*/ 12 h 372"/>
              <a:gd name="T22" fmla="*/ 1077 w 1371"/>
              <a:gd name="T23" fmla="*/ 18 h 372"/>
              <a:gd name="T24" fmla="*/ 1371 w 1371"/>
              <a:gd name="T25" fmla="*/ 0 h 3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71"/>
              <a:gd name="T40" fmla="*/ 0 h 372"/>
              <a:gd name="T41" fmla="*/ 1371 w 1371"/>
              <a:gd name="T42" fmla="*/ 372 h 3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71" h="372">
                <a:moveTo>
                  <a:pt x="0" y="372"/>
                </a:moveTo>
                <a:lnTo>
                  <a:pt x="108" y="336"/>
                </a:lnTo>
                <a:lnTo>
                  <a:pt x="126" y="309"/>
                </a:lnTo>
                <a:lnTo>
                  <a:pt x="186" y="306"/>
                </a:lnTo>
                <a:lnTo>
                  <a:pt x="225" y="279"/>
                </a:lnTo>
                <a:lnTo>
                  <a:pt x="366" y="192"/>
                </a:lnTo>
                <a:lnTo>
                  <a:pt x="597" y="42"/>
                </a:lnTo>
                <a:lnTo>
                  <a:pt x="621" y="45"/>
                </a:lnTo>
                <a:lnTo>
                  <a:pt x="714" y="15"/>
                </a:lnTo>
                <a:lnTo>
                  <a:pt x="819" y="9"/>
                </a:lnTo>
                <a:lnTo>
                  <a:pt x="1017" y="12"/>
                </a:lnTo>
                <a:lnTo>
                  <a:pt x="1077" y="18"/>
                </a:lnTo>
                <a:lnTo>
                  <a:pt x="137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Freeform 50"/>
          <p:cNvSpPr>
            <a:spLocks/>
          </p:cNvSpPr>
          <p:nvPr/>
        </p:nvSpPr>
        <p:spPr bwMode="auto">
          <a:xfrm>
            <a:off x="5762625" y="4378325"/>
            <a:ext cx="2105025" cy="566738"/>
          </a:xfrm>
          <a:custGeom>
            <a:avLst/>
            <a:gdLst>
              <a:gd name="T0" fmla="*/ 0 w 1326"/>
              <a:gd name="T1" fmla="*/ 357 h 357"/>
              <a:gd name="T2" fmla="*/ 135 w 1326"/>
              <a:gd name="T3" fmla="*/ 321 h 357"/>
              <a:gd name="T4" fmla="*/ 192 w 1326"/>
              <a:gd name="T5" fmla="*/ 285 h 357"/>
              <a:gd name="T6" fmla="*/ 276 w 1326"/>
              <a:gd name="T7" fmla="*/ 264 h 357"/>
              <a:gd name="T8" fmla="*/ 390 w 1326"/>
              <a:gd name="T9" fmla="*/ 198 h 357"/>
              <a:gd name="T10" fmla="*/ 582 w 1326"/>
              <a:gd name="T11" fmla="*/ 72 h 357"/>
              <a:gd name="T12" fmla="*/ 681 w 1326"/>
              <a:gd name="T13" fmla="*/ 21 h 357"/>
              <a:gd name="T14" fmla="*/ 936 w 1326"/>
              <a:gd name="T15" fmla="*/ 0 h 357"/>
              <a:gd name="T16" fmla="*/ 1011 w 1326"/>
              <a:gd name="T17" fmla="*/ 18 h 357"/>
              <a:gd name="T18" fmla="*/ 1326 w 1326"/>
              <a:gd name="T19" fmla="*/ 3 h 35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26"/>
              <a:gd name="T31" fmla="*/ 0 h 357"/>
              <a:gd name="T32" fmla="*/ 1326 w 1326"/>
              <a:gd name="T33" fmla="*/ 357 h 35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26" h="357">
                <a:moveTo>
                  <a:pt x="0" y="357"/>
                </a:moveTo>
                <a:lnTo>
                  <a:pt x="135" y="321"/>
                </a:lnTo>
                <a:lnTo>
                  <a:pt x="192" y="285"/>
                </a:lnTo>
                <a:lnTo>
                  <a:pt x="276" y="264"/>
                </a:lnTo>
                <a:lnTo>
                  <a:pt x="390" y="198"/>
                </a:lnTo>
                <a:lnTo>
                  <a:pt x="582" y="72"/>
                </a:lnTo>
                <a:lnTo>
                  <a:pt x="681" y="21"/>
                </a:lnTo>
                <a:lnTo>
                  <a:pt x="936" y="0"/>
                </a:lnTo>
                <a:lnTo>
                  <a:pt x="1011" y="18"/>
                </a:lnTo>
                <a:lnTo>
                  <a:pt x="1326" y="3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Freeform 51"/>
          <p:cNvSpPr>
            <a:spLocks/>
          </p:cNvSpPr>
          <p:nvPr/>
        </p:nvSpPr>
        <p:spPr bwMode="auto">
          <a:xfrm>
            <a:off x="6096000" y="4687888"/>
            <a:ext cx="1766888" cy="261937"/>
          </a:xfrm>
          <a:custGeom>
            <a:avLst/>
            <a:gdLst>
              <a:gd name="T0" fmla="*/ 0 w 1113"/>
              <a:gd name="T1" fmla="*/ 165 h 165"/>
              <a:gd name="T2" fmla="*/ 279 w 1113"/>
              <a:gd name="T3" fmla="*/ 108 h 165"/>
              <a:gd name="T4" fmla="*/ 459 w 1113"/>
              <a:gd name="T5" fmla="*/ 48 h 165"/>
              <a:gd name="T6" fmla="*/ 627 w 1113"/>
              <a:gd name="T7" fmla="*/ 6 h 165"/>
              <a:gd name="T8" fmla="*/ 1113 w 1113"/>
              <a:gd name="T9" fmla="*/ 0 h 1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13"/>
              <a:gd name="T16" fmla="*/ 0 h 165"/>
              <a:gd name="T17" fmla="*/ 1113 w 1113"/>
              <a:gd name="T18" fmla="*/ 165 h 1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13" h="165">
                <a:moveTo>
                  <a:pt x="0" y="165"/>
                </a:moveTo>
                <a:lnTo>
                  <a:pt x="279" y="108"/>
                </a:lnTo>
                <a:lnTo>
                  <a:pt x="459" y="48"/>
                </a:lnTo>
                <a:lnTo>
                  <a:pt x="627" y="6"/>
                </a:lnTo>
                <a:lnTo>
                  <a:pt x="1113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Freeform 52"/>
          <p:cNvSpPr>
            <a:spLocks/>
          </p:cNvSpPr>
          <p:nvPr/>
        </p:nvSpPr>
        <p:spPr bwMode="auto">
          <a:xfrm>
            <a:off x="6610350" y="4692650"/>
            <a:ext cx="1257300" cy="252413"/>
          </a:xfrm>
          <a:custGeom>
            <a:avLst/>
            <a:gdLst>
              <a:gd name="T0" fmla="*/ 0 w 792"/>
              <a:gd name="T1" fmla="*/ 159 h 159"/>
              <a:gd name="T2" fmla="*/ 93 w 792"/>
              <a:gd name="T3" fmla="*/ 132 h 159"/>
              <a:gd name="T4" fmla="*/ 204 w 792"/>
              <a:gd name="T5" fmla="*/ 132 h 159"/>
              <a:gd name="T6" fmla="*/ 384 w 792"/>
              <a:gd name="T7" fmla="*/ 111 h 159"/>
              <a:gd name="T8" fmla="*/ 480 w 792"/>
              <a:gd name="T9" fmla="*/ 63 h 159"/>
              <a:gd name="T10" fmla="*/ 546 w 792"/>
              <a:gd name="T11" fmla="*/ 54 h 159"/>
              <a:gd name="T12" fmla="*/ 636 w 792"/>
              <a:gd name="T13" fmla="*/ 12 h 159"/>
              <a:gd name="T14" fmla="*/ 792 w 792"/>
              <a:gd name="T15" fmla="*/ 0 h 1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92"/>
              <a:gd name="T25" fmla="*/ 0 h 159"/>
              <a:gd name="T26" fmla="*/ 792 w 792"/>
              <a:gd name="T27" fmla="*/ 159 h 15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92" h="159">
                <a:moveTo>
                  <a:pt x="0" y="159"/>
                </a:moveTo>
                <a:lnTo>
                  <a:pt x="93" y="132"/>
                </a:lnTo>
                <a:lnTo>
                  <a:pt x="204" y="132"/>
                </a:lnTo>
                <a:lnTo>
                  <a:pt x="384" y="111"/>
                </a:lnTo>
                <a:lnTo>
                  <a:pt x="480" y="63"/>
                </a:lnTo>
                <a:lnTo>
                  <a:pt x="546" y="54"/>
                </a:lnTo>
                <a:lnTo>
                  <a:pt x="636" y="12"/>
                </a:lnTo>
                <a:lnTo>
                  <a:pt x="792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Freeform 53"/>
          <p:cNvSpPr>
            <a:spLocks/>
          </p:cNvSpPr>
          <p:nvPr/>
        </p:nvSpPr>
        <p:spPr bwMode="auto">
          <a:xfrm>
            <a:off x="5772150" y="2557463"/>
            <a:ext cx="2105025" cy="76200"/>
          </a:xfrm>
          <a:custGeom>
            <a:avLst/>
            <a:gdLst>
              <a:gd name="T0" fmla="*/ 0 w 1326"/>
              <a:gd name="T1" fmla="*/ 48 h 48"/>
              <a:gd name="T2" fmla="*/ 147 w 1326"/>
              <a:gd name="T3" fmla="*/ 12 h 48"/>
              <a:gd name="T4" fmla="*/ 231 w 1326"/>
              <a:gd name="T5" fmla="*/ 6 h 48"/>
              <a:gd name="T6" fmla="*/ 327 w 1326"/>
              <a:gd name="T7" fmla="*/ 0 h 48"/>
              <a:gd name="T8" fmla="*/ 465 w 1326"/>
              <a:gd name="T9" fmla="*/ 3 h 48"/>
              <a:gd name="T10" fmla="*/ 663 w 1326"/>
              <a:gd name="T11" fmla="*/ 3 h 48"/>
              <a:gd name="T12" fmla="*/ 804 w 1326"/>
              <a:gd name="T13" fmla="*/ 3 h 48"/>
              <a:gd name="T14" fmla="*/ 909 w 1326"/>
              <a:gd name="T15" fmla="*/ 3 h 48"/>
              <a:gd name="T16" fmla="*/ 1032 w 1326"/>
              <a:gd name="T17" fmla="*/ 9 h 48"/>
              <a:gd name="T18" fmla="*/ 1200 w 1326"/>
              <a:gd name="T19" fmla="*/ 21 h 48"/>
              <a:gd name="T20" fmla="*/ 1326 w 1326"/>
              <a:gd name="T21" fmla="*/ 45 h 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26"/>
              <a:gd name="T34" fmla="*/ 0 h 48"/>
              <a:gd name="T35" fmla="*/ 1326 w 1326"/>
              <a:gd name="T36" fmla="*/ 48 h 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26" h="48">
                <a:moveTo>
                  <a:pt x="0" y="48"/>
                </a:moveTo>
                <a:lnTo>
                  <a:pt x="147" y="12"/>
                </a:lnTo>
                <a:lnTo>
                  <a:pt x="231" y="6"/>
                </a:lnTo>
                <a:lnTo>
                  <a:pt x="327" y="0"/>
                </a:lnTo>
                <a:lnTo>
                  <a:pt x="465" y="3"/>
                </a:lnTo>
                <a:lnTo>
                  <a:pt x="663" y="3"/>
                </a:lnTo>
                <a:lnTo>
                  <a:pt x="804" y="3"/>
                </a:lnTo>
                <a:lnTo>
                  <a:pt x="909" y="3"/>
                </a:lnTo>
                <a:lnTo>
                  <a:pt x="1032" y="9"/>
                </a:lnTo>
                <a:lnTo>
                  <a:pt x="1200" y="21"/>
                </a:lnTo>
                <a:lnTo>
                  <a:pt x="1326" y="4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2" name="Freeform 54"/>
          <p:cNvSpPr>
            <a:spLocks/>
          </p:cNvSpPr>
          <p:nvPr/>
        </p:nvSpPr>
        <p:spPr bwMode="auto">
          <a:xfrm>
            <a:off x="5676900" y="2319338"/>
            <a:ext cx="2190750" cy="319087"/>
          </a:xfrm>
          <a:custGeom>
            <a:avLst/>
            <a:gdLst>
              <a:gd name="T0" fmla="*/ 0 w 1380"/>
              <a:gd name="T1" fmla="*/ 201 h 201"/>
              <a:gd name="T2" fmla="*/ 123 w 1380"/>
              <a:gd name="T3" fmla="*/ 60 h 201"/>
              <a:gd name="T4" fmla="*/ 180 w 1380"/>
              <a:gd name="T5" fmla="*/ 51 h 201"/>
              <a:gd name="T6" fmla="*/ 213 w 1380"/>
              <a:gd name="T7" fmla="*/ 24 h 201"/>
              <a:gd name="T8" fmla="*/ 258 w 1380"/>
              <a:gd name="T9" fmla="*/ 33 h 201"/>
              <a:gd name="T10" fmla="*/ 318 w 1380"/>
              <a:gd name="T11" fmla="*/ 9 h 201"/>
              <a:gd name="T12" fmla="*/ 330 w 1380"/>
              <a:gd name="T13" fmla="*/ 27 h 201"/>
              <a:gd name="T14" fmla="*/ 360 w 1380"/>
              <a:gd name="T15" fmla="*/ 6 h 201"/>
              <a:gd name="T16" fmla="*/ 411 w 1380"/>
              <a:gd name="T17" fmla="*/ 18 h 201"/>
              <a:gd name="T18" fmla="*/ 438 w 1380"/>
              <a:gd name="T19" fmla="*/ 0 h 201"/>
              <a:gd name="T20" fmla="*/ 465 w 1380"/>
              <a:gd name="T21" fmla="*/ 6 h 201"/>
              <a:gd name="T22" fmla="*/ 522 w 1380"/>
              <a:gd name="T23" fmla="*/ 30 h 201"/>
              <a:gd name="T24" fmla="*/ 558 w 1380"/>
              <a:gd name="T25" fmla="*/ 33 h 201"/>
              <a:gd name="T26" fmla="*/ 639 w 1380"/>
              <a:gd name="T27" fmla="*/ 42 h 201"/>
              <a:gd name="T28" fmla="*/ 762 w 1380"/>
              <a:gd name="T29" fmla="*/ 114 h 201"/>
              <a:gd name="T30" fmla="*/ 867 w 1380"/>
              <a:gd name="T31" fmla="*/ 135 h 201"/>
              <a:gd name="T32" fmla="*/ 993 w 1380"/>
              <a:gd name="T33" fmla="*/ 162 h 201"/>
              <a:gd name="T34" fmla="*/ 1152 w 1380"/>
              <a:gd name="T35" fmla="*/ 162 h 201"/>
              <a:gd name="T36" fmla="*/ 1305 w 1380"/>
              <a:gd name="T37" fmla="*/ 174 h 201"/>
              <a:gd name="T38" fmla="*/ 1380 w 1380"/>
              <a:gd name="T39" fmla="*/ 195 h 20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380"/>
              <a:gd name="T61" fmla="*/ 0 h 201"/>
              <a:gd name="T62" fmla="*/ 1380 w 1380"/>
              <a:gd name="T63" fmla="*/ 201 h 20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380" h="201">
                <a:moveTo>
                  <a:pt x="0" y="201"/>
                </a:moveTo>
                <a:lnTo>
                  <a:pt x="123" y="60"/>
                </a:lnTo>
                <a:lnTo>
                  <a:pt x="180" y="51"/>
                </a:lnTo>
                <a:lnTo>
                  <a:pt x="213" y="24"/>
                </a:lnTo>
                <a:lnTo>
                  <a:pt x="258" y="33"/>
                </a:lnTo>
                <a:lnTo>
                  <a:pt x="318" y="9"/>
                </a:lnTo>
                <a:lnTo>
                  <a:pt x="330" y="27"/>
                </a:lnTo>
                <a:lnTo>
                  <a:pt x="360" y="6"/>
                </a:lnTo>
                <a:lnTo>
                  <a:pt x="411" y="18"/>
                </a:lnTo>
                <a:lnTo>
                  <a:pt x="438" y="0"/>
                </a:lnTo>
                <a:lnTo>
                  <a:pt x="465" y="6"/>
                </a:lnTo>
                <a:lnTo>
                  <a:pt x="522" y="30"/>
                </a:lnTo>
                <a:lnTo>
                  <a:pt x="558" y="33"/>
                </a:lnTo>
                <a:lnTo>
                  <a:pt x="639" y="42"/>
                </a:lnTo>
                <a:lnTo>
                  <a:pt x="762" y="114"/>
                </a:lnTo>
                <a:lnTo>
                  <a:pt x="867" y="135"/>
                </a:lnTo>
                <a:lnTo>
                  <a:pt x="993" y="162"/>
                </a:lnTo>
                <a:lnTo>
                  <a:pt x="1152" y="162"/>
                </a:lnTo>
                <a:lnTo>
                  <a:pt x="1305" y="174"/>
                </a:lnTo>
                <a:lnTo>
                  <a:pt x="1380" y="195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3" name="Freeform 55"/>
          <p:cNvSpPr>
            <a:spLocks/>
          </p:cNvSpPr>
          <p:nvPr/>
        </p:nvSpPr>
        <p:spPr bwMode="auto">
          <a:xfrm>
            <a:off x="5738813" y="1995488"/>
            <a:ext cx="2124075" cy="647700"/>
          </a:xfrm>
          <a:custGeom>
            <a:avLst/>
            <a:gdLst>
              <a:gd name="T0" fmla="*/ 0 w 1338"/>
              <a:gd name="T1" fmla="*/ 408 h 408"/>
              <a:gd name="T2" fmla="*/ 93 w 1338"/>
              <a:gd name="T3" fmla="*/ 336 h 408"/>
              <a:gd name="T4" fmla="*/ 153 w 1338"/>
              <a:gd name="T5" fmla="*/ 240 h 408"/>
              <a:gd name="T6" fmla="*/ 273 w 1338"/>
              <a:gd name="T7" fmla="*/ 120 h 408"/>
              <a:gd name="T8" fmla="*/ 321 w 1338"/>
              <a:gd name="T9" fmla="*/ 87 h 408"/>
              <a:gd name="T10" fmla="*/ 420 w 1338"/>
              <a:gd name="T11" fmla="*/ 0 h 408"/>
              <a:gd name="T12" fmla="*/ 462 w 1338"/>
              <a:gd name="T13" fmla="*/ 9 h 408"/>
              <a:gd name="T14" fmla="*/ 501 w 1338"/>
              <a:gd name="T15" fmla="*/ 42 h 408"/>
              <a:gd name="T16" fmla="*/ 528 w 1338"/>
              <a:gd name="T17" fmla="*/ 42 h 408"/>
              <a:gd name="T18" fmla="*/ 603 w 1338"/>
              <a:gd name="T19" fmla="*/ 108 h 408"/>
              <a:gd name="T20" fmla="*/ 633 w 1338"/>
              <a:gd name="T21" fmla="*/ 111 h 408"/>
              <a:gd name="T22" fmla="*/ 693 w 1338"/>
              <a:gd name="T23" fmla="*/ 159 h 408"/>
              <a:gd name="T24" fmla="*/ 834 w 1338"/>
              <a:gd name="T25" fmla="*/ 309 h 408"/>
              <a:gd name="T26" fmla="*/ 912 w 1338"/>
              <a:gd name="T27" fmla="*/ 342 h 408"/>
              <a:gd name="T28" fmla="*/ 999 w 1338"/>
              <a:gd name="T29" fmla="*/ 351 h 408"/>
              <a:gd name="T30" fmla="*/ 1107 w 1338"/>
              <a:gd name="T31" fmla="*/ 363 h 408"/>
              <a:gd name="T32" fmla="*/ 1212 w 1338"/>
              <a:gd name="T33" fmla="*/ 372 h 408"/>
              <a:gd name="T34" fmla="*/ 1338 w 1338"/>
              <a:gd name="T35" fmla="*/ 393 h 40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38"/>
              <a:gd name="T55" fmla="*/ 0 h 408"/>
              <a:gd name="T56" fmla="*/ 1338 w 1338"/>
              <a:gd name="T57" fmla="*/ 408 h 40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38" h="408">
                <a:moveTo>
                  <a:pt x="0" y="408"/>
                </a:moveTo>
                <a:lnTo>
                  <a:pt x="93" y="336"/>
                </a:lnTo>
                <a:lnTo>
                  <a:pt x="153" y="240"/>
                </a:lnTo>
                <a:lnTo>
                  <a:pt x="273" y="120"/>
                </a:lnTo>
                <a:lnTo>
                  <a:pt x="321" y="87"/>
                </a:lnTo>
                <a:lnTo>
                  <a:pt x="420" y="0"/>
                </a:lnTo>
                <a:lnTo>
                  <a:pt x="462" y="9"/>
                </a:lnTo>
                <a:lnTo>
                  <a:pt x="501" y="42"/>
                </a:lnTo>
                <a:lnTo>
                  <a:pt x="528" y="42"/>
                </a:lnTo>
                <a:lnTo>
                  <a:pt x="603" y="108"/>
                </a:lnTo>
                <a:lnTo>
                  <a:pt x="633" y="111"/>
                </a:lnTo>
                <a:lnTo>
                  <a:pt x="693" y="159"/>
                </a:lnTo>
                <a:lnTo>
                  <a:pt x="834" y="309"/>
                </a:lnTo>
                <a:lnTo>
                  <a:pt x="912" y="342"/>
                </a:lnTo>
                <a:lnTo>
                  <a:pt x="999" y="351"/>
                </a:lnTo>
                <a:lnTo>
                  <a:pt x="1107" y="363"/>
                </a:lnTo>
                <a:lnTo>
                  <a:pt x="1212" y="372"/>
                </a:lnTo>
                <a:lnTo>
                  <a:pt x="1338" y="393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74" name="Freeform 56"/>
          <p:cNvSpPr>
            <a:spLocks/>
          </p:cNvSpPr>
          <p:nvPr/>
        </p:nvSpPr>
        <p:spPr bwMode="auto">
          <a:xfrm>
            <a:off x="5848350" y="1462088"/>
            <a:ext cx="2009775" cy="1176337"/>
          </a:xfrm>
          <a:custGeom>
            <a:avLst/>
            <a:gdLst>
              <a:gd name="T0" fmla="*/ 0 w 1266"/>
              <a:gd name="T1" fmla="*/ 738 h 741"/>
              <a:gd name="T2" fmla="*/ 57 w 1266"/>
              <a:gd name="T3" fmla="*/ 657 h 741"/>
              <a:gd name="T4" fmla="*/ 201 w 1266"/>
              <a:gd name="T5" fmla="*/ 282 h 741"/>
              <a:gd name="T6" fmla="*/ 273 w 1266"/>
              <a:gd name="T7" fmla="*/ 252 h 741"/>
              <a:gd name="T8" fmla="*/ 387 w 1266"/>
              <a:gd name="T9" fmla="*/ 81 h 741"/>
              <a:gd name="T10" fmla="*/ 411 w 1266"/>
              <a:gd name="T11" fmla="*/ 81 h 741"/>
              <a:gd name="T12" fmla="*/ 498 w 1266"/>
              <a:gd name="T13" fmla="*/ 21 h 741"/>
              <a:gd name="T14" fmla="*/ 555 w 1266"/>
              <a:gd name="T15" fmla="*/ 15 h 741"/>
              <a:gd name="T16" fmla="*/ 591 w 1266"/>
              <a:gd name="T17" fmla="*/ 0 h 741"/>
              <a:gd name="T18" fmla="*/ 669 w 1266"/>
              <a:gd name="T19" fmla="*/ 51 h 741"/>
              <a:gd name="T20" fmla="*/ 726 w 1266"/>
              <a:gd name="T21" fmla="*/ 138 h 741"/>
              <a:gd name="T22" fmla="*/ 783 w 1266"/>
              <a:gd name="T23" fmla="*/ 171 h 741"/>
              <a:gd name="T24" fmla="*/ 882 w 1266"/>
              <a:gd name="T25" fmla="*/ 288 h 741"/>
              <a:gd name="T26" fmla="*/ 891 w 1266"/>
              <a:gd name="T27" fmla="*/ 327 h 741"/>
              <a:gd name="T28" fmla="*/ 942 w 1266"/>
              <a:gd name="T29" fmla="*/ 363 h 741"/>
              <a:gd name="T30" fmla="*/ 966 w 1266"/>
              <a:gd name="T31" fmla="*/ 426 h 741"/>
              <a:gd name="T32" fmla="*/ 1023 w 1266"/>
              <a:gd name="T33" fmla="*/ 486 h 741"/>
              <a:gd name="T34" fmla="*/ 1080 w 1266"/>
              <a:gd name="T35" fmla="*/ 579 h 741"/>
              <a:gd name="T36" fmla="*/ 1128 w 1266"/>
              <a:gd name="T37" fmla="*/ 636 h 741"/>
              <a:gd name="T38" fmla="*/ 1200 w 1266"/>
              <a:gd name="T39" fmla="*/ 699 h 741"/>
              <a:gd name="T40" fmla="*/ 1266 w 1266"/>
              <a:gd name="T41" fmla="*/ 741 h 74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266"/>
              <a:gd name="T64" fmla="*/ 0 h 741"/>
              <a:gd name="T65" fmla="*/ 1266 w 1266"/>
              <a:gd name="T66" fmla="*/ 741 h 74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266" h="741">
                <a:moveTo>
                  <a:pt x="0" y="738"/>
                </a:moveTo>
                <a:lnTo>
                  <a:pt x="57" y="657"/>
                </a:lnTo>
                <a:lnTo>
                  <a:pt x="201" y="282"/>
                </a:lnTo>
                <a:lnTo>
                  <a:pt x="273" y="252"/>
                </a:lnTo>
                <a:lnTo>
                  <a:pt x="387" y="81"/>
                </a:lnTo>
                <a:lnTo>
                  <a:pt x="411" y="81"/>
                </a:lnTo>
                <a:lnTo>
                  <a:pt x="498" y="21"/>
                </a:lnTo>
                <a:lnTo>
                  <a:pt x="555" y="15"/>
                </a:lnTo>
                <a:lnTo>
                  <a:pt x="591" y="0"/>
                </a:lnTo>
                <a:lnTo>
                  <a:pt x="669" y="51"/>
                </a:lnTo>
                <a:lnTo>
                  <a:pt x="726" y="138"/>
                </a:lnTo>
                <a:lnTo>
                  <a:pt x="783" y="171"/>
                </a:lnTo>
                <a:lnTo>
                  <a:pt x="882" y="288"/>
                </a:lnTo>
                <a:lnTo>
                  <a:pt x="891" y="327"/>
                </a:lnTo>
                <a:lnTo>
                  <a:pt x="942" y="363"/>
                </a:lnTo>
                <a:lnTo>
                  <a:pt x="966" y="426"/>
                </a:lnTo>
                <a:lnTo>
                  <a:pt x="1023" y="486"/>
                </a:lnTo>
                <a:lnTo>
                  <a:pt x="1080" y="579"/>
                </a:lnTo>
                <a:lnTo>
                  <a:pt x="1128" y="636"/>
                </a:lnTo>
                <a:lnTo>
                  <a:pt x="1200" y="699"/>
                </a:lnTo>
                <a:lnTo>
                  <a:pt x="1266" y="741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lg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3575" name="Group 57"/>
          <p:cNvGrpSpPr>
            <a:grpSpLocks/>
          </p:cNvGrpSpPr>
          <p:nvPr/>
        </p:nvGrpSpPr>
        <p:grpSpPr bwMode="auto">
          <a:xfrm>
            <a:off x="5254625" y="4959350"/>
            <a:ext cx="3041650" cy="488950"/>
            <a:chOff x="2998" y="2562"/>
            <a:chExt cx="1916" cy="308"/>
          </a:xfrm>
        </p:grpSpPr>
        <p:sp>
          <p:nvSpPr>
            <p:cNvPr id="23640" name="Text Box 58"/>
            <p:cNvSpPr txBox="1">
              <a:spLocks noChangeArrowheads="1"/>
            </p:cNvSpPr>
            <p:nvPr/>
          </p:nvSpPr>
          <p:spPr bwMode="auto">
            <a:xfrm>
              <a:off x="2998" y="2562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100</a:t>
              </a:r>
            </a:p>
          </p:txBody>
        </p:sp>
        <p:sp>
          <p:nvSpPr>
            <p:cNvPr id="23641" name="Text Box 59"/>
            <p:cNvSpPr txBox="1">
              <a:spLocks noChangeArrowheads="1"/>
            </p:cNvSpPr>
            <p:nvPr/>
          </p:nvSpPr>
          <p:spPr bwMode="auto">
            <a:xfrm>
              <a:off x="3261" y="2562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150</a:t>
              </a:r>
            </a:p>
          </p:txBody>
        </p:sp>
        <p:sp>
          <p:nvSpPr>
            <p:cNvPr id="23642" name="Text Box 60"/>
            <p:cNvSpPr txBox="1">
              <a:spLocks noChangeArrowheads="1"/>
            </p:cNvSpPr>
            <p:nvPr/>
          </p:nvSpPr>
          <p:spPr bwMode="auto">
            <a:xfrm>
              <a:off x="3546" y="2563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200</a:t>
              </a:r>
            </a:p>
          </p:txBody>
        </p:sp>
        <p:sp>
          <p:nvSpPr>
            <p:cNvPr id="23643" name="Text Box 61"/>
            <p:cNvSpPr txBox="1">
              <a:spLocks noChangeArrowheads="1"/>
            </p:cNvSpPr>
            <p:nvPr/>
          </p:nvSpPr>
          <p:spPr bwMode="auto">
            <a:xfrm>
              <a:off x="3825" y="2563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250</a:t>
              </a:r>
            </a:p>
          </p:txBody>
        </p:sp>
        <p:sp>
          <p:nvSpPr>
            <p:cNvPr id="23644" name="Text Box 62"/>
            <p:cNvSpPr txBox="1">
              <a:spLocks noChangeArrowheads="1"/>
            </p:cNvSpPr>
            <p:nvPr/>
          </p:nvSpPr>
          <p:spPr bwMode="auto">
            <a:xfrm>
              <a:off x="4102" y="2564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300</a:t>
              </a:r>
            </a:p>
          </p:txBody>
        </p:sp>
        <p:sp>
          <p:nvSpPr>
            <p:cNvPr id="23645" name="Text Box 63"/>
            <p:cNvSpPr txBox="1">
              <a:spLocks noChangeArrowheads="1"/>
            </p:cNvSpPr>
            <p:nvPr/>
          </p:nvSpPr>
          <p:spPr bwMode="auto">
            <a:xfrm>
              <a:off x="4380" y="2563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350</a:t>
              </a:r>
            </a:p>
          </p:txBody>
        </p:sp>
        <p:sp>
          <p:nvSpPr>
            <p:cNvPr id="23646" name="Text Box 64"/>
            <p:cNvSpPr txBox="1">
              <a:spLocks noChangeArrowheads="1"/>
            </p:cNvSpPr>
            <p:nvPr/>
          </p:nvSpPr>
          <p:spPr bwMode="auto">
            <a:xfrm>
              <a:off x="3688" y="2716"/>
              <a:ext cx="52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Day of year</a:t>
              </a:r>
            </a:p>
          </p:txBody>
        </p:sp>
        <p:sp>
          <p:nvSpPr>
            <p:cNvPr id="23647" name="Text Box 65"/>
            <p:cNvSpPr txBox="1">
              <a:spLocks noChangeArrowheads="1"/>
            </p:cNvSpPr>
            <p:nvPr/>
          </p:nvSpPr>
          <p:spPr bwMode="auto">
            <a:xfrm>
              <a:off x="4666" y="2562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400</a:t>
              </a:r>
            </a:p>
          </p:txBody>
        </p:sp>
      </p:grpSp>
      <p:grpSp>
        <p:nvGrpSpPr>
          <p:cNvPr id="23576" name="Group 66"/>
          <p:cNvGrpSpPr>
            <a:grpSpLocks/>
          </p:cNvGrpSpPr>
          <p:nvPr/>
        </p:nvGrpSpPr>
        <p:grpSpPr bwMode="auto">
          <a:xfrm>
            <a:off x="1758950" y="4968875"/>
            <a:ext cx="3041650" cy="488950"/>
            <a:chOff x="2998" y="2562"/>
            <a:chExt cx="1916" cy="308"/>
          </a:xfrm>
        </p:grpSpPr>
        <p:sp>
          <p:nvSpPr>
            <p:cNvPr id="23632" name="Text Box 67"/>
            <p:cNvSpPr txBox="1">
              <a:spLocks noChangeArrowheads="1"/>
            </p:cNvSpPr>
            <p:nvPr/>
          </p:nvSpPr>
          <p:spPr bwMode="auto">
            <a:xfrm>
              <a:off x="2998" y="2562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100</a:t>
              </a:r>
            </a:p>
          </p:txBody>
        </p:sp>
        <p:sp>
          <p:nvSpPr>
            <p:cNvPr id="23633" name="Text Box 68"/>
            <p:cNvSpPr txBox="1">
              <a:spLocks noChangeArrowheads="1"/>
            </p:cNvSpPr>
            <p:nvPr/>
          </p:nvSpPr>
          <p:spPr bwMode="auto">
            <a:xfrm>
              <a:off x="3261" y="2562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150</a:t>
              </a:r>
            </a:p>
          </p:txBody>
        </p:sp>
        <p:sp>
          <p:nvSpPr>
            <p:cNvPr id="23634" name="Text Box 69"/>
            <p:cNvSpPr txBox="1">
              <a:spLocks noChangeArrowheads="1"/>
            </p:cNvSpPr>
            <p:nvPr/>
          </p:nvSpPr>
          <p:spPr bwMode="auto">
            <a:xfrm>
              <a:off x="3546" y="2563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200</a:t>
              </a:r>
            </a:p>
          </p:txBody>
        </p:sp>
        <p:sp>
          <p:nvSpPr>
            <p:cNvPr id="23635" name="Text Box 70"/>
            <p:cNvSpPr txBox="1">
              <a:spLocks noChangeArrowheads="1"/>
            </p:cNvSpPr>
            <p:nvPr/>
          </p:nvSpPr>
          <p:spPr bwMode="auto">
            <a:xfrm>
              <a:off x="3825" y="2563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250</a:t>
              </a:r>
            </a:p>
          </p:txBody>
        </p:sp>
        <p:sp>
          <p:nvSpPr>
            <p:cNvPr id="23636" name="Text Box 71"/>
            <p:cNvSpPr txBox="1">
              <a:spLocks noChangeArrowheads="1"/>
            </p:cNvSpPr>
            <p:nvPr/>
          </p:nvSpPr>
          <p:spPr bwMode="auto">
            <a:xfrm>
              <a:off x="4102" y="2564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300</a:t>
              </a:r>
            </a:p>
          </p:txBody>
        </p:sp>
        <p:sp>
          <p:nvSpPr>
            <p:cNvPr id="23637" name="Text Box 72"/>
            <p:cNvSpPr txBox="1">
              <a:spLocks noChangeArrowheads="1"/>
            </p:cNvSpPr>
            <p:nvPr/>
          </p:nvSpPr>
          <p:spPr bwMode="auto">
            <a:xfrm>
              <a:off x="4380" y="2563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350</a:t>
              </a:r>
            </a:p>
          </p:txBody>
        </p:sp>
        <p:sp>
          <p:nvSpPr>
            <p:cNvPr id="23638" name="Text Box 73"/>
            <p:cNvSpPr txBox="1">
              <a:spLocks noChangeArrowheads="1"/>
            </p:cNvSpPr>
            <p:nvPr/>
          </p:nvSpPr>
          <p:spPr bwMode="auto">
            <a:xfrm>
              <a:off x="3688" y="2716"/>
              <a:ext cx="52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Day of year</a:t>
              </a:r>
            </a:p>
          </p:txBody>
        </p:sp>
        <p:sp>
          <p:nvSpPr>
            <p:cNvPr id="23639" name="Text Box 74"/>
            <p:cNvSpPr txBox="1">
              <a:spLocks noChangeArrowheads="1"/>
            </p:cNvSpPr>
            <p:nvPr/>
          </p:nvSpPr>
          <p:spPr bwMode="auto">
            <a:xfrm>
              <a:off x="4666" y="2562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400</a:t>
              </a:r>
            </a:p>
          </p:txBody>
        </p:sp>
      </p:grpSp>
      <p:grpSp>
        <p:nvGrpSpPr>
          <p:cNvPr id="23577" name="Group 75"/>
          <p:cNvGrpSpPr>
            <a:grpSpLocks/>
          </p:cNvGrpSpPr>
          <p:nvPr/>
        </p:nvGrpSpPr>
        <p:grpSpPr bwMode="auto">
          <a:xfrm>
            <a:off x="1778000" y="2647950"/>
            <a:ext cx="3041650" cy="488950"/>
            <a:chOff x="2998" y="2562"/>
            <a:chExt cx="1916" cy="308"/>
          </a:xfrm>
        </p:grpSpPr>
        <p:sp>
          <p:nvSpPr>
            <p:cNvPr id="23624" name="Text Box 76"/>
            <p:cNvSpPr txBox="1">
              <a:spLocks noChangeArrowheads="1"/>
            </p:cNvSpPr>
            <p:nvPr/>
          </p:nvSpPr>
          <p:spPr bwMode="auto">
            <a:xfrm>
              <a:off x="2998" y="2562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100</a:t>
              </a:r>
            </a:p>
          </p:txBody>
        </p:sp>
        <p:sp>
          <p:nvSpPr>
            <p:cNvPr id="23625" name="Text Box 77"/>
            <p:cNvSpPr txBox="1">
              <a:spLocks noChangeArrowheads="1"/>
            </p:cNvSpPr>
            <p:nvPr/>
          </p:nvSpPr>
          <p:spPr bwMode="auto">
            <a:xfrm>
              <a:off x="3261" y="2562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150</a:t>
              </a:r>
            </a:p>
          </p:txBody>
        </p:sp>
        <p:sp>
          <p:nvSpPr>
            <p:cNvPr id="23626" name="Text Box 78"/>
            <p:cNvSpPr txBox="1">
              <a:spLocks noChangeArrowheads="1"/>
            </p:cNvSpPr>
            <p:nvPr/>
          </p:nvSpPr>
          <p:spPr bwMode="auto">
            <a:xfrm>
              <a:off x="3546" y="2563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200</a:t>
              </a:r>
            </a:p>
          </p:txBody>
        </p:sp>
        <p:sp>
          <p:nvSpPr>
            <p:cNvPr id="23627" name="Text Box 79"/>
            <p:cNvSpPr txBox="1">
              <a:spLocks noChangeArrowheads="1"/>
            </p:cNvSpPr>
            <p:nvPr/>
          </p:nvSpPr>
          <p:spPr bwMode="auto">
            <a:xfrm>
              <a:off x="3825" y="2563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250</a:t>
              </a:r>
            </a:p>
          </p:txBody>
        </p:sp>
        <p:sp>
          <p:nvSpPr>
            <p:cNvPr id="23628" name="Text Box 80"/>
            <p:cNvSpPr txBox="1">
              <a:spLocks noChangeArrowheads="1"/>
            </p:cNvSpPr>
            <p:nvPr/>
          </p:nvSpPr>
          <p:spPr bwMode="auto">
            <a:xfrm>
              <a:off x="4102" y="2564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300</a:t>
              </a:r>
            </a:p>
          </p:txBody>
        </p:sp>
        <p:sp>
          <p:nvSpPr>
            <p:cNvPr id="23629" name="Text Box 81"/>
            <p:cNvSpPr txBox="1">
              <a:spLocks noChangeArrowheads="1"/>
            </p:cNvSpPr>
            <p:nvPr/>
          </p:nvSpPr>
          <p:spPr bwMode="auto">
            <a:xfrm>
              <a:off x="4380" y="2563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350</a:t>
              </a:r>
            </a:p>
          </p:txBody>
        </p:sp>
        <p:sp>
          <p:nvSpPr>
            <p:cNvPr id="23630" name="Text Box 82"/>
            <p:cNvSpPr txBox="1">
              <a:spLocks noChangeArrowheads="1"/>
            </p:cNvSpPr>
            <p:nvPr/>
          </p:nvSpPr>
          <p:spPr bwMode="auto">
            <a:xfrm>
              <a:off x="3688" y="2716"/>
              <a:ext cx="52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Day of year</a:t>
              </a:r>
            </a:p>
          </p:txBody>
        </p:sp>
        <p:sp>
          <p:nvSpPr>
            <p:cNvPr id="23631" name="Text Box 83"/>
            <p:cNvSpPr txBox="1">
              <a:spLocks noChangeArrowheads="1"/>
            </p:cNvSpPr>
            <p:nvPr/>
          </p:nvSpPr>
          <p:spPr bwMode="auto">
            <a:xfrm>
              <a:off x="4666" y="2562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400</a:t>
              </a:r>
            </a:p>
          </p:txBody>
        </p:sp>
      </p:grpSp>
      <p:grpSp>
        <p:nvGrpSpPr>
          <p:cNvPr id="23578" name="Group 84"/>
          <p:cNvGrpSpPr>
            <a:grpSpLocks/>
          </p:cNvGrpSpPr>
          <p:nvPr/>
        </p:nvGrpSpPr>
        <p:grpSpPr bwMode="auto">
          <a:xfrm>
            <a:off x="5264150" y="2647950"/>
            <a:ext cx="3041650" cy="488950"/>
            <a:chOff x="2998" y="2562"/>
            <a:chExt cx="1916" cy="308"/>
          </a:xfrm>
        </p:grpSpPr>
        <p:sp>
          <p:nvSpPr>
            <p:cNvPr id="23616" name="Text Box 85"/>
            <p:cNvSpPr txBox="1">
              <a:spLocks noChangeArrowheads="1"/>
            </p:cNvSpPr>
            <p:nvPr/>
          </p:nvSpPr>
          <p:spPr bwMode="auto">
            <a:xfrm>
              <a:off x="2998" y="2562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100</a:t>
              </a:r>
            </a:p>
          </p:txBody>
        </p:sp>
        <p:sp>
          <p:nvSpPr>
            <p:cNvPr id="23617" name="Text Box 86"/>
            <p:cNvSpPr txBox="1">
              <a:spLocks noChangeArrowheads="1"/>
            </p:cNvSpPr>
            <p:nvPr/>
          </p:nvSpPr>
          <p:spPr bwMode="auto">
            <a:xfrm>
              <a:off x="3261" y="2562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150</a:t>
              </a:r>
            </a:p>
          </p:txBody>
        </p:sp>
        <p:sp>
          <p:nvSpPr>
            <p:cNvPr id="23618" name="Text Box 87"/>
            <p:cNvSpPr txBox="1">
              <a:spLocks noChangeArrowheads="1"/>
            </p:cNvSpPr>
            <p:nvPr/>
          </p:nvSpPr>
          <p:spPr bwMode="auto">
            <a:xfrm>
              <a:off x="3546" y="2563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200</a:t>
              </a:r>
            </a:p>
          </p:txBody>
        </p:sp>
        <p:sp>
          <p:nvSpPr>
            <p:cNvPr id="23619" name="Text Box 88"/>
            <p:cNvSpPr txBox="1">
              <a:spLocks noChangeArrowheads="1"/>
            </p:cNvSpPr>
            <p:nvPr/>
          </p:nvSpPr>
          <p:spPr bwMode="auto">
            <a:xfrm>
              <a:off x="3825" y="2563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250</a:t>
              </a:r>
            </a:p>
          </p:txBody>
        </p:sp>
        <p:sp>
          <p:nvSpPr>
            <p:cNvPr id="23620" name="Text Box 89"/>
            <p:cNvSpPr txBox="1">
              <a:spLocks noChangeArrowheads="1"/>
            </p:cNvSpPr>
            <p:nvPr/>
          </p:nvSpPr>
          <p:spPr bwMode="auto">
            <a:xfrm>
              <a:off x="4102" y="2564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300</a:t>
              </a:r>
            </a:p>
          </p:txBody>
        </p:sp>
        <p:sp>
          <p:nvSpPr>
            <p:cNvPr id="23621" name="Text Box 90"/>
            <p:cNvSpPr txBox="1">
              <a:spLocks noChangeArrowheads="1"/>
            </p:cNvSpPr>
            <p:nvPr/>
          </p:nvSpPr>
          <p:spPr bwMode="auto">
            <a:xfrm>
              <a:off x="4380" y="2563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350</a:t>
              </a:r>
            </a:p>
          </p:txBody>
        </p:sp>
        <p:sp>
          <p:nvSpPr>
            <p:cNvPr id="23622" name="Text Box 91"/>
            <p:cNvSpPr txBox="1">
              <a:spLocks noChangeArrowheads="1"/>
            </p:cNvSpPr>
            <p:nvPr/>
          </p:nvSpPr>
          <p:spPr bwMode="auto">
            <a:xfrm>
              <a:off x="3688" y="2716"/>
              <a:ext cx="52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Day of year</a:t>
              </a:r>
            </a:p>
          </p:txBody>
        </p:sp>
        <p:sp>
          <p:nvSpPr>
            <p:cNvPr id="23623" name="Text Box 92"/>
            <p:cNvSpPr txBox="1">
              <a:spLocks noChangeArrowheads="1"/>
            </p:cNvSpPr>
            <p:nvPr/>
          </p:nvSpPr>
          <p:spPr bwMode="auto">
            <a:xfrm>
              <a:off x="4666" y="2562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400</a:t>
              </a:r>
            </a:p>
          </p:txBody>
        </p:sp>
      </p:grpSp>
      <p:sp>
        <p:nvSpPr>
          <p:cNvPr id="23579" name="Text Box 93"/>
          <p:cNvSpPr txBox="1">
            <a:spLocks noChangeArrowheads="1"/>
          </p:cNvSpPr>
          <p:nvPr/>
        </p:nvSpPr>
        <p:spPr bwMode="auto">
          <a:xfrm>
            <a:off x="1466850" y="841375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1500</a:t>
            </a:r>
          </a:p>
        </p:txBody>
      </p:sp>
      <p:sp>
        <p:nvSpPr>
          <p:cNvPr id="23580" name="Text Box 94"/>
          <p:cNvSpPr txBox="1">
            <a:spLocks noChangeArrowheads="1"/>
          </p:cNvSpPr>
          <p:nvPr/>
        </p:nvSpPr>
        <p:spPr bwMode="auto">
          <a:xfrm>
            <a:off x="1468438" y="1400175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1000</a:t>
            </a:r>
          </a:p>
        </p:txBody>
      </p:sp>
      <p:sp>
        <p:nvSpPr>
          <p:cNvPr id="23581" name="Text Box 95"/>
          <p:cNvSpPr txBox="1">
            <a:spLocks noChangeArrowheads="1"/>
          </p:cNvSpPr>
          <p:nvPr/>
        </p:nvSpPr>
        <p:spPr bwMode="auto">
          <a:xfrm>
            <a:off x="1543050" y="1958975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500</a:t>
            </a:r>
          </a:p>
        </p:txBody>
      </p:sp>
      <p:sp>
        <p:nvSpPr>
          <p:cNvPr id="23582" name="Text Box 96"/>
          <p:cNvSpPr txBox="1">
            <a:spLocks noChangeArrowheads="1"/>
          </p:cNvSpPr>
          <p:nvPr/>
        </p:nvSpPr>
        <p:spPr bwMode="auto">
          <a:xfrm>
            <a:off x="1681163" y="2509838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0</a:t>
            </a:r>
          </a:p>
        </p:txBody>
      </p:sp>
      <p:sp>
        <p:nvSpPr>
          <p:cNvPr id="23583" name="Text Box 97"/>
          <p:cNvSpPr txBox="1">
            <a:spLocks noChangeArrowheads="1"/>
          </p:cNvSpPr>
          <p:nvPr/>
        </p:nvSpPr>
        <p:spPr bwMode="auto">
          <a:xfrm>
            <a:off x="1470025" y="3187700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1500</a:t>
            </a:r>
          </a:p>
        </p:txBody>
      </p:sp>
      <p:sp>
        <p:nvSpPr>
          <p:cNvPr id="23584" name="Text Box 98"/>
          <p:cNvSpPr txBox="1">
            <a:spLocks noChangeArrowheads="1"/>
          </p:cNvSpPr>
          <p:nvPr/>
        </p:nvSpPr>
        <p:spPr bwMode="auto">
          <a:xfrm>
            <a:off x="1471613" y="3746500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1000</a:t>
            </a:r>
          </a:p>
        </p:txBody>
      </p:sp>
      <p:sp>
        <p:nvSpPr>
          <p:cNvPr id="23585" name="Text Box 99"/>
          <p:cNvSpPr txBox="1">
            <a:spLocks noChangeArrowheads="1"/>
          </p:cNvSpPr>
          <p:nvPr/>
        </p:nvSpPr>
        <p:spPr bwMode="auto">
          <a:xfrm>
            <a:off x="1546225" y="4305300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500</a:t>
            </a:r>
          </a:p>
        </p:txBody>
      </p:sp>
      <p:sp>
        <p:nvSpPr>
          <p:cNvPr id="23586" name="Text Box 100"/>
          <p:cNvSpPr txBox="1">
            <a:spLocks noChangeArrowheads="1"/>
          </p:cNvSpPr>
          <p:nvPr/>
        </p:nvSpPr>
        <p:spPr bwMode="auto">
          <a:xfrm>
            <a:off x="1684338" y="4856163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0</a:t>
            </a:r>
          </a:p>
        </p:txBody>
      </p:sp>
      <p:grpSp>
        <p:nvGrpSpPr>
          <p:cNvPr id="23587" name="Group 101"/>
          <p:cNvGrpSpPr>
            <a:grpSpLocks/>
          </p:cNvGrpSpPr>
          <p:nvPr/>
        </p:nvGrpSpPr>
        <p:grpSpPr bwMode="auto">
          <a:xfrm>
            <a:off x="1285875" y="969963"/>
            <a:ext cx="249238" cy="3930650"/>
            <a:chOff x="810" y="611"/>
            <a:chExt cx="157" cy="2476"/>
          </a:xfrm>
        </p:grpSpPr>
        <p:sp>
          <p:nvSpPr>
            <p:cNvPr id="23614" name="Text Box 102"/>
            <p:cNvSpPr txBox="1">
              <a:spLocks noChangeArrowheads="1"/>
            </p:cNvSpPr>
            <p:nvPr/>
          </p:nvSpPr>
          <p:spPr bwMode="auto">
            <a:xfrm rot="-5400000">
              <a:off x="382" y="1039"/>
              <a:ext cx="101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Cumulative Flux (MJ m</a:t>
              </a:r>
              <a:r>
                <a:rPr lang="en-US" sz="1000" baseline="30000"/>
                <a:t>-2</a:t>
              </a:r>
              <a:r>
                <a:rPr lang="en-US" sz="1000"/>
                <a:t>)</a:t>
              </a:r>
              <a:endParaRPr lang="en-US" sz="1000" baseline="30000"/>
            </a:p>
          </p:txBody>
        </p:sp>
        <p:sp>
          <p:nvSpPr>
            <p:cNvPr id="23615" name="Text Box 103"/>
            <p:cNvSpPr txBox="1">
              <a:spLocks noChangeArrowheads="1"/>
            </p:cNvSpPr>
            <p:nvPr/>
          </p:nvSpPr>
          <p:spPr bwMode="auto">
            <a:xfrm rot="-5400000">
              <a:off x="385" y="2505"/>
              <a:ext cx="101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Cumulative Flux (MJ m</a:t>
              </a:r>
              <a:r>
                <a:rPr lang="en-US" sz="1000" baseline="30000"/>
                <a:t>-2</a:t>
              </a:r>
              <a:r>
                <a:rPr lang="en-US" sz="1000"/>
                <a:t>)</a:t>
              </a:r>
              <a:endParaRPr lang="en-US" sz="1000" baseline="30000"/>
            </a:p>
          </p:txBody>
        </p:sp>
      </p:grpSp>
      <p:sp>
        <p:nvSpPr>
          <p:cNvPr id="23588" name="Text Box 104"/>
          <p:cNvSpPr txBox="1">
            <a:spLocks noChangeArrowheads="1"/>
          </p:cNvSpPr>
          <p:nvPr/>
        </p:nvSpPr>
        <p:spPr bwMode="auto">
          <a:xfrm>
            <a:off x="4945063" y="854075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1500</a:t>
            </a:r>
          </a:p>
        </p:txBody>
      </p:sp>
      <p:sp>
        <p:nvSpPr>
          <p:cNvPr id="23589" name="Text Box 105"/>
          <p:cNvSpPr txBox="1">
            <a:spLocks noChangeArrowheads="1"/>
          </p:cNvSpPr>
          <p:nvPr/>
        </p:nvSpPr>
        <p:spPr bwMode="auto">
          <a:xfrm>
            <a:off x="4946650" y="1412875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1000</a:t>
            </a:r>
          </a:p>
        </p:txBody>
      </p:sp>
      <p:sp>
        <p:nvSpPr>
          <p:cNvPr id="23590" name="Text Box 106"/>
          <p:cNvSpPr txBox="1">
            <a:spLocks noChangeArrowheads="1"/>
          </p:cNvSpPr>
          <p:nvPr/>
        </p:nvSpPr>
        <p:spPr bwMode="auto">
          <a:xfrm>
            <a:off x="5021263" y="1971675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500</a:t>
            </a:r>
          </a:p>
        </p:txBody>
      </p:sp>
      <p:sp>
        <p:nvSpPr>
          <p:cNvPr id="23591" name="Text Box 107"/>
          <p:cNvSpPr txBox="1">
            <a:spLocks noChangeArrowheads="1"/>
          </p:cNvSpPr>
          <p:nvPr/>
        </p:nvSpPr>
        <p:spPr bwMode="auto">
          <a:xfrm>
            <a:off x="5159375" y="2522538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0</a:t>
            </a:r>
          </a:p>
        </p:txBody>
      </p:sp>
      <p:sp>
        <p:nvSpPr>
          <p:cNvPr id="23592" name="Text Box 108"/>
          <p:cNvSpPr txBox="1">
            <a:spLocks noChangeArrowheads="1"/>
          </p:cNvSpPr>
          <p:nvPr/>
        </p:nvSpPr>
        <p:spPr bwMode="auto">
          <a:xfrm>
            <a:off x="4948238" y="3200400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1500</a:t>
            </a:r>
          </a:p>
        </p:txBody>
      </p:sp>
      <p:sp>
        <p:nvSpPr>
          <p:cNvPr id="23593" name="Text Box 109"/>
          <p:cNvSpPr txBox="1">
            <a:spLocks noChangeArrowheads="1"/>
          </p:cNvSpPr>
          <p:nvPr/>
        </p:nvSpPr>
        <p:spPr bwMode="auto">
          <a:xfrm>
            <a:off x="4949825" y="3759200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1000</a:t>
            </a:r>
          </a:p>
        </p:txBody>
      </p:sp>
      <p:sp>
        <p:nvSpPr>
          <p:cNvPr id="23594" name="Text Box 110"/>
          <p:cNvSpPr txBox="1">
            <a:spLocks noChangeArrowheads="1"/>
          </p:cNvSpPr>
          <p:nvPr/>
        </p:nvSpPr>
        <p:spPr bwMode="auto">
          <a:xfrm>
            <a:off x="5024438" y="4318000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500</a:t>
            </a:r>
          </a:p>
        </p:txBody>
      </p:sp>
      <p:sp>
        <p:nvSpPr>
          <p:cNvPr id="23595" name="Text Box 111"/>
          <p:cNvSpPr txBox="1">
            <a:spLocks noChangeArrowheads="1"/>
          </p:cNvSpPr>
          <p:nvPr/>
        </p:nvSpPr>
        <p:spPr bwMode="auto">
          <a:xfrm>
            <a:off x="5162550" y="4868863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0</a:t>
            </a:r>
          </a:p>
        </p:txBody>
      </p:sp>
      <p:sp>
        <p:nvSpPr>
          <p:cNvPr id="23596" name="Text Box 112"/>
          <p:cNvSpPr txBox="1">
            <a:spLocks noChangeArrowheads="1"/>
          </p:cNvSpPr>
          <p:nvPr/>
        </p:nvSpPr>
        <p:spPr bwMode="auto">
          <a:xfrm>
            <a:off x="1995488" y="1117600"/>
            <a:ext cx="3508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R</a:t>
            </a:r>
            <a:r>
              <a:rPr lang="en-US" sz="1200" baseline="-25000"/>
              <a:t>n</a:t>
            </a:r>
          </a:p>
        </p:txBody>
      </p:sp>
      <p:sp>
        <p:nvSpPr>
          <p:cNvPr id="23597" name="Text Box 113"/>
          <p:cNvSpPr txBox="1">
            <a:spLocks noChangeArrowheads="1"/>
          </p:cNvSpPr>
          <p:nvPr/>
        </p:nvSpPr>
        <p:spPr bwMode="auto">
          <a:xfrm>
            <a:off x="1973263" y="3440113"/>
            <a:ext cx="369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ym typeface="Symbol" pitchFamily="18" charset="2"/>
              </a:rPr>
              <a:t>E</a:t>
            </a:r>
          </a:p>
        </p:txBody>
      </p:sp>
      <p:sp>
        <p:nvSpPr>
          <p:cNvPr id="23598" name="Text Box 114"/>
          <p:cNvSpPr txBox="1">
            <a:spLocks noChangeArrowheads="1"/>
          </p:cNvSpPr>
          <p:nvPr/>
        </p:nvSpPr>
        <p:spPr bwMode="auto">
          <a:xfrm>
            <a:off x="5511800" y="3408363"/>
            <a:ext cx="293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H</a:t>
            </a:r>
          </a:p>
        </p:txBody>
      </p:sp>
      <p:sp>
        <p:nvSpPr>
          <p:cNvPr id="23599" name="Text Box 115"/>
          <p:cNvSpPr txBox="1">
            <a:spLocks noChangeArrowheads="1"/>
          </p:cNvSpPr>
          <p:nvPr/>
        </p:nvSpPr>
        <p:spPr bwMode="auto">
          <a:xfrm>
            <a:off x="5481638" y="1106488"/>
            <a:ext cx="3032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G</a:t>
            </a:r>
          </a:p>
        </p:txBody>
      </p:sp>
      <p:grpSp>
        <p:nvGrpSpPr>
          <p:cNvPr id="23600" name="Group 116"/>
          <p:cNvGrpSpPr>
            <a:grpSpLocks/>
          </p:cNvGrpSpPr>
          <p:nvPr/>
        </p:nvGrpSpPr>
        <p:grpSpPr bwMode="auto">
          <a:xfrm>
            <a:off x="4773613" y="971550"/>
            <a:ext cx="249237" cy="3930650"/>
            <a:chOff x="810" y="611"/>
            <a:chExt cx="157" cy="2476"/>
          </a:xfrm>
        </p:grpSpPr>
        <p:sp>
          <p:nvSpPr>
            <p:cNvPr id="23612" name="Text Box 117"/>
            <p:cNvSpPr txBox="1">
              <a:spLocks noChangeArrowheads="1"/>
            </p:cNvSpPr>
            <p:nvPr/>
          </p:nvSpPr>
          <p:spPr bwMode="auto">
            <a:xfrm rot="-5400000">
              <a:off x="382" y="1039"/>
              <a:ext cx="101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Cumulative Flux (MJ m</a:t>
              </a:r>
              <a:r>
                <a:rPr lang="en-US" sz="1000" baseline="30000"/>
                <a:t>-2</a:t>
              </a:r>
              <a:r>
                <a:rPr lang="en-US" sz="1000"/>
                <a:t>)</a:t>
              </a:r>
              <a:endParaRPr lang="en-US" sz="1000" baseline="30000"/>
            </a:p>
          </p:txBody>
        </p:sp>
        <p:sp>
          <p:nvSpPr>
            <p:cNvPr id="23613" name="Text Box 118"/>
            <p:cNvSpPr txBox="1">
              <a:spLocks noChangeArrowheads="1"/>
            </p:cNvSpPr>
            <p:nvPr/>
          </p:nvSpPr>
          <p:spPr bwMode="auto">
            <a:xfrm rot="-5400000">
              <a:off x="385" y="2505"/>
              <a:ext cx="101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Cumulative Flux (MJ m</a:t>
              </a:r>
              <a:r>
                <a:rPr lang="en-US" sz="1000" baseline="30000"/>
                <a:t>-2</a:t>
              </a:r>
              <a:r>
                <a:rPr lang="en-US" sz="1000"/>
                <a:t>)</a:t>
              </a:r>
              <a:endParaRPr lang="en-US" sz="1000" baseline="30000"/>
            </a:p>
          </p:txBody>
        </p:sp>
      </p:grpSp>
      <p:grpSp>
        <p:nvGrpSpPr>
          <p:cNvPr id="23601" name="Group 119"/>
          <p:cNvGrpSpPr>
            <a:grpSpLocks/>
          </p:cNvGrpSpPr>
          <p:nvPr/>
        </p:nvGrpSpPr>
        <p:grpSpPr bwMode="auto">
          <a:xfrm>
            <a:off x="3343275" y="1887538"/>
            <a:ext cx="1219200" cy="701675"/>
            <a:chOff x="2106" y="1189"/>
            <a:chExt cx="768" cy="442"/>
          </a:xfrm>
        </p:grpSpPr>
        <p:sp>
          <p:nvSpPr>
            <p:cNvPr id="23603" name="Rectangle 120"/>
            <p:cNvSpPr>
              <a:spLocks noChangeArrowheads="1"/>
            </p:cNvSpPr>
            <p:nvPr/>
          </p:nvSpPr>
          <p:spPr bwMode="auto">
            <a:xfrm>
              <a:off x="2106" y="1189"/>
              <a:ext cx="768" cy="432"/>
            </a:xfrm>
            <a:prstGeom prst="rect">
              <a:avLst/>
            </a:prstGeom>
            <a:solidFill>
              <a:schemeClr val="bg1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4" name="Line 121"/>
            <p:cNvSpPr>
              <a:spLocks noChangeShapeType="1"/>
            </p:cNvSpPr>
            <p:nvPr/>
          </p:nvSpPr>
          <p:spPr bwMode="auto">
            <a:xfrm>
              <a:off x="2154" y="1285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5" name="Line 122"/>
            <p:cNvSpPr>
              <a:spLocks noChangeShapeType="1"/>
            </p:cNvSpPr>
            <p:nvPr/>
          </p:nvSpPr>
          <p:spPr bwMode="auto">
            <a:xfrm>
              <a:off x="2154" y="1381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6" name="Line 123"/>
            <p:cNvSpPr>
              <a:spLocks noChangeShapeType="1"/>
            </p:cNvSpPr>
            <p:nvPr/>
          </p:nvSpPr>
          <p:spPr bwMode="auto">
            <a:xfrm>
              <a:off x="2154" y="1477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7" name="Line 124"/>
            <p:cNvSpPr>
              <a:spLocks noChangeShapeType="1"/>
            </p:cNvSpPr>
            <p:nvPr/>
          </p:nvSpPr>
          <p:spPr bwMode="auto">
            <a:xfrm>
              <a:off x="2154" y="1573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8" name="Text Box 125"/>
            <p:cNvSpPr txBox="1">
              <a:spLocks noChangeArrowheads="1"/>
            </p:cNvSpPr>
            <p:nvPr/>
          </p:nvSpPr>
          <p:spPr bwMode="auto">
            <a:xfrm>
              <a:off x="2298" y="1189"/>
              <a:ext cx="36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Upland</a:t>
              </a:r>
            </a:p>
          </p:txBody>
        </p:sp>
        <p:sp>
          <p:nvSpPr>
            <p:cNvPr id="23609" name="Text Box 126"/>
            <p:cNvSpPr txBox="1">
              <a:spLocks noChangeArrowheads="1"/>
            </p:cNvSpPr>
            <p:nvPr/>
          </p:nvSpPr>
          <p:spPr bwMode="auto">
            <a:xfrm>
              <a:off x="2298" y="1285"/>
              <a:ext cx="48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Small lake</a:t>
              </a:r>
            </a:p>
          </p:txBody>
        </p:sp>
        <p:sp>
          <p:nvSpPr>
            <p:cNvPr id="23610" name="Text Box 127"/>
            <p:cNvSpPr txBox="1">
              <a:spLocks noChangeArrowheads="1"/>
            </p:cNvSpPr>
            <p:nvPr/>
          </p:nvSpPr>
          <p:spPr bwMode="auto">
            <a:xfrm>
              <a:off x="2298" y="1381"/>
              <a:ext cx="56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Medium lake</a:t>
              </a:r>
            </a:p>
          </p:txBody>
        </p:sp>
        <p:sp>
          <p:nvSpPr>
            <p:cNvPr id="23611" name="Text Box 128"/>
            <p:cNvSpPr txBox="1">
              <a:spLocks noChangeArrowheads="1"/>
            </p:cNvSpPr>
            <p:nvPr/>
          </p:nvSpPr>
          <p:spPr bwMode="auto">
            <a:xfrm>
              <a:off x="2298" y="1477"/>
              <a:ext cx="48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Large lake</a:t>
              </a:r>
            </a:p>
          </p:txBody>
        </p:sp>
      </p:grpSp>
      <p:sp>
        <p:nvSpPr>
          <p:cNvPr id="23602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reeform 2"/>
          <p:cNvSpPr>
            <a:spLocks/>
          </p:cNvSpPr>
          <p:nvPr/>
        </p:nvSpPr>
        <p:spPr bwMode="auto">
          <a:xfrm>
            <a:off x="2978150" y="3595688"/>
            <a:ext cx="731838" cy="1290637"/>
          </a:xfrm>
          <a:custGeom>
            <a:avLst/>
            <a:gdLst>
              <a:gd name="T0" fmla="*/ 2 w 461"/>
              <a:gd name="T1" fmla="*/ 7 h 813"/>
              <a:gd name="T2" fmla="*/ 8 w 461"/>
              <a:gd name="T3" fmla="*/ 22 h 813"/>
              <a:gd name="T4" fmla="*/ 15 w 461"/>
              <a:gd name="T5" fmla="*/ 37 h 813"/>
              <a:gd name="T6" fmla="*/ 21 w 461"/>
              <a:gd name="T7" fmla="*/ 51 h 813"/>
              <a:gd name="T8" fmla="*/ 28 w 461"/>
              <a:gd name="T9" fmla="*/ 65 h 813"/>
              <a:gd name="T10" fmla="*/ 35 w 461"/>
              <a:gd name="T11" fmla="*/ 80 h 813"/>
              <a:gd name="T12" fmla="*/ 42 w 461"/>
              <a:gd name="T13" fmla="*/ 93 h 813"/>
              <a:gd name="T14" fmla="*/ 49 w 461"/>
              <a:gd name="T15" fmla="*/ 107 h 813"/>
              <a:gd name="T16" fmla="*/ 57 w 461"/>
              <a:gd name="T17" fmla="*/ 121 h 813"/>
              <a:gd name="T18" fmla="*/ 64 w 461"/>
              <a:gd name="T19" fmla="*/ 135 h 813"/>
              <a:gd name="T20" fmla="*/ 76 w 461"/>
              <a:gd name="T21" fmla="*/ 156 h 813"/>
              <a:gd name="T22" fmla="*/ 92 w 461"/>
              <a:gd name="T23" fmla="*/ 183 h 813"/>
              <a:gd name="T24" fmla="*/ 109 w 461"/>
              <a:gd name="T25" fmla="*/ 210 h 813"/>
              <a:gd name="T26" fmla="*/ 126 w 461"/>
              <a:gd name="T27" fmla="*/ 237 h 813"/>
              <a:gd name="T28" fmla="*/ 143 w 461"/>
              <a:gd name="T29" fmla="*/ 264 h 813"/>
              <a:gd name="T30" fmla="*/ 160 w 461"/>
              <a:gd name="T31" fmla="*/ 290 h 813"/>
              <a:gd name="T32" fmla="*/ 177 w 461"/>
              <a:gd name="T33" fmla="*/ 317 h 813"/>
              <a:gd name="T34" fmla="*/ 194 w 461"/>
              <a:gd name="T35" fmla="*/ 343 h 813"/>
              <a:gd name="T36" fmla="*/ 211 w 461"/>
              <a:gd name="T37" fmla="*/ 370 h 813"/>
              <a:gd name="T38" fmla="*/ 229 w 461"/>
              <a:gd name="T39" fmla="*/ 397 h 813"/>
              <a:gd name="T40" fmla="*/ 240 w 461"/>
              <a:gd name="T41" fmla="*/ 414 h 813"/>
              <a:gd name="T42" fmla="*/ 246 w 461"/>
              <a:gd name="T43" fmla="*/ 423 h 813"/>
              <a:gd name="T44" fmla="*/ 252 w 461"/>
              <a:gd name="T45" fmla="*/ 432 h 813"/>
              <a:gd name="T46" fmla="*/ 259 w 461"/>
              <a:gd name="T47" fmla="*/ 441 h 813"/>
              <a:gd name="T48" fmla="*/ 266 w 461"/>
              <a:gd name="T49" fmla="*/ 450 h 813"/>
              <a:gd name="T50" fmla="*/ 272 w 461"/>
              <a:gd name="T51" fmla="*/ 459 h 813"/>
              <a:gd name="T52" fmla="*/ 278 w 461"/>
              <a:gd name="T53" fmla="*/ 468 h 813"/>
              <a:gd name="T54" fmla="*/ 284 w 461"/>
              <a:gd name="T55" fmla="*/ 476 h 813"/>
              <a:gd name="T56" fmla="*/ 290 w 461"/>
              <a:gd name="T57" fmla="*/ 486 h 813"/>
              <a:gd name="T58" fmla="*/ 295 w 461"/>
              <a:gd name="T59" fmla="*/ 495 h 813"/>
              <a:gd name="T60" fmla="*/ 299 w 461"/>
              <a:gd name="T61" fmla="*/ 505 h 813"/>
              <a:gd name="T62" fmla="*/ 303 w 461"/>
              <a:gd name="T63" fmla="*/ 517 h 813"/>
              <a:gd name="T64" fmla="*/ 306 w 461"/>
              <a:gd name="T65" fmla="*/ 528 h 813"/>
              <a:gd name="T66" fmla="*/ 308 w 461"/>
              <a:gd name="T67" fmla="*/ 539 h 813"/>
              <a:gd name="T68" fmla="*/ 311 w 461"/>
              <a:gd name="T69" fmla="*/ 550 h 813"/>
              <a:gd name="T70" fmla="*/ 313 w 461"/>
              <a:gd name="T71" fmla="*/ 562 h 813"/>
              <a:gd name="T72" fmla="*/ 315 w 461"/>
              <a:gd name="T73" fmla="*/ 573 h 813"/>
              <a:gd name="T74" fmla="*/ 317 w 461"/>
              <a:gd name="T75" fmla="*/ 585 h 813"/>
              <a:gd name="T76" fmla="*/ 321 w 461"/>
              <a:gd name="T77" fmla="*/ 596 h 813"/>
              <a:gd name="T78" fmla="*/ 325 w 461"/>
              <a:gd name="T79" fmla="*/ 606 h 813"/>
              <a:gd name="T80" fmla="*/ 330 w 461"/>
              <a:gd name="T81" fmla="*/ 617 h 813"/>
              <a:gd name="T82" fmla="*/ 336 w 461"/>
              <a:gd name="T83" fmla="*/ 626 h 813"/>
              <a:gd name="T84" fmla="*/ 343 w 461"/>
              <a:gd name="T85" fmla="*/ 636 h 813"/>
              <a:gd name="T86" fmla="*/ 350 w 461"/>
              <a:gd name="T87" fmla="*/ 645 h 813"/>
              <a:gd name="T88" fmla="*/ 358 w 461"/>
              <a:gd name="T89" fmla="*/ 653 h 813"/>
              <a:gd name="T90" fmla="*/ 366 w 461"/>
              <a:gd name="T91" fmla="*/ 662 h 813"/>
              <a:gd name="T92" fmla="*/ 374 w 461"/>
              <a:gd name="T93" fmla="*/ 670 h 813"/>
              <a:gd name="T94" fmla="*/ 382 w 461"/>
              <a:gd name="T95" fmla="*/ 679 h 813"/>
              <a:gd name="T96" fmla="*/ 389 w 461"/>
              <a:gd name="T97" fmla="*/ 688 h 813"/>
              <a:gd name="T98" fmla="*/ 396 w 461"/>
              <a:gd name="T99" fmla="*/ 697 h 813"/>
              <a:gd name="T100" fmla="*/ 403 w 461"/>
              <a:gd name="T101" fmla="*/ 707 h 813"/>
              <a:gd name="T102" fmla="*/ 410 w 461"/>
              <a:gd name="T103" fmla="*/ 718 h 813"/>
              <a:gd name="T104" fmla="*/ 416 w 461"/>
              <a:gd name="T105" fmla="*/ 729 h 813"/>
              <a:gd name="T106" fmla="*/ 422 w 461"/>
              <a:gd name="T107" fmla="*/ 739 h 813"/>
              <a:gd name="T108" fmla="*/ 429 w 461"/>
              <a:gd name="T109" fmla="*/ 750 h 813"/>
              <a:gd name="T110" fmla="*/ 435 w 461"/>
              <a:gd name="T111" fmla="*/ 761 h 813"/>
              <a:gd name="T112" fmla="*/ 440 w 461"/>
              <a:gd name="T113" fmla="*/ 773 h 813"/>
              <a:gd name="T114" fmla="*/ 446 w 461"/>
              <a:gd name="T115" fmla="*/ 784 h 813"/>
              <a:gd name="T116" fmla="*/ 452 w 461"/>
              <a:gd name="T117" fmla="*/ 795 h 813"/>
              <a:gd name="T118" fmla="*/ 457 w 461"/>
              <a:gd name="T119" fmla="*/ 807 h 81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61"/>
              <a:gd name="T181" fmla="*/ 0 h 813"/>
              <a:gd name="T182" fmla="*/ 461 w 461"/>
              <a:gd name="T183" fmla="*/ 813 h 81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61" h="813">
                <a:moveTo>
                  <a:pt x="0" y="0"/>
                </a:moveTo>
                <a:lnTo>
                  <a:pt x="2" y="7"/>
                </a:lnTo>
                <a:lnTo>
                  <a:pt x="5" y="15"/>
                </a:lnTo>
                <a:lnTo>
                  <a:pt x="8" y="22"/>
                </a:lnTo>
                <a:lnTo>
                  <a:pt x="12" y="29"/>
                </a:lnTo>
                <a:lnTo>
                  <a:pt x="15" y="37"/>
                </a:lnTo>
                <a:lnTo>
                  <a:pt x="18" y="44"/>
                </a:lnTo>
                <a:lnTo>
                  <a:pt x="21" y="51"/>
                </a:lnTo>
                <a:lnTo>
                  <a:pt x="25" y="58"/>
                </a:lnTo>
                <a:lnTo>
                  <a:pt x="28" y="65"/>
                </a:lnTo>
                <a:lnTo>
                  <a:pt x="31" y="72"/>
                </a:lnTo>
                <a:lnTo>
                  <a:pt x="35" y="80"/>
                </a:lnTo>
                <a:lnTo>
                  <a:pt x="39" y="86"/>
                </a:lnTo>
                <a:lnTo>
                  <a:pt x="42" y="93"/>
                </a:lnTo>
                <a:lnTo>
                  <a:pt x="45" y="100"/>
                </a:lnTo>
                <a:lnTo>
                  <a:pt x="49" y="107"/>
                </a:lnTo>
                <a:lnTo>
                  <a:pt x="53" y="114"/>
                </a:lnTo>
                <a:lnTo>
                  <a:pt x="57" y="121"/>
                </a:lnTo>
                <a:lnTo>
                  <a:pt x="60" y="128"/>
                </a:lnTo>
                <a:lnTo>
                  <a:pt x="64" y="135"/>
                </a:lnTo>
                <a:lnTo>
                  <a:pt x="68" y="142"/>
                </a:lnTo>
                <a:lnTo>
                  <a:pt x="76" y="156"/>
                </a:lnTo>
                <a:lnTo>
                  <a:pt x="84" y="169"/>
                </a:lnTo>
                <a:lnTo>
                  <a:pt x="92" y="183"/>
                </a:lnTo>
                <a:lnTo>
                  <a:pt x="101" y="196"/>
                </a:lnTo>
                <a:lnTo>
                  <a:pt x="109" y="210"/>
                </a:lnTo>
                <a:lnTo>
                  <a:pt x="118" y="223"/>
                </a:lnTo>
                <a:lnTo>
                  <a:pt x="126" y="237"/>
                </a:lnTo>
                <a:lnTo>
                  <a:pt x="134" y="250"/>
                </a:lnTo>
                <a:lnTo>
                  <a:pt x="143" y="264"/>
                </a:lnTo>
                <a:lnTo>
                  <a:pt x="151" y="277"/>
                </a:lnTo>
                <a:lnTo>
                  <a:pt x="160" y="290"/>
                </a:lnTo>
                <a:lnTo>
                  <a:pt x="168" y="303"/>
                </a:lnTo>
                <a:lnTo>
                  <a:pt x="177" y="317"/>
                </a:lnTo>
                <a:lnTo>
                  <a:pt x="185" y="330"/>
                </a:lnTo>
                <a:lnTo>
                  <a:pt x="194" y="343"/>
                </a:lnTo>
                <a:lnTo>
                  <a:pt x="203" y="356"/>
                </a:lnTo>
                <a:lnTo>
                  <a:pt x="211" y="370"/>
                </a:lnTo>
                <a:lnTo>
                  <a:pt x="220" y="383"/>
                </a:lnTo>
                <a:lnTo>
                  <a:pt x="229" y="397"/>
                </a:lnTo>
                <a:lnTo>
                  <a:pt x="237" y="410"/>
                </a:lnTo>
                <a:lnTo>
                  <a:pt x="240" y="414"/>
                </a:lnTo>
                <a:lnTo>
                  <a:pt x="243" y="419"/>
                </a:lnTo>
                <a:lnTo>
                  <a:pt x="246" y="423"/>
                </a:lnTo>
                <a:lnTo>
                  <a:pt x="249" y="428"/>
                </a:lnTo>
                <a:lnTo>
                  <a:pt x="252" y="432"/>
                </a:lnTo>
                <a:lnTo>
                  <a:pt x="256" y="437"/>
                </a:lnTo>
                <a:lnTo>
                  <a:pt x="259" y="441"/>
                </a:lnTo>
                <a:lnTo>
                  <a:pt x="262" y="445"/>
                </a:lnTo>
                <a:lnTo>
                  <a:pt x="266" y="450"/>
                </a:lnTo>
                <a:lnTo>
                  <a:pt x="269" y="454"/>
                </a:lnTo>
                <a:lnTo>
                  <a:pt x="272" y="459"/>
                </a:lnTo>
                <a:lnTo>
                  <a:pt x="275" y="463"/>
                </a:lnTo>
                <a:lnTo>
                  <a:pt x="278" y="468"/>
                </a:lnTo>
                <a:lnTo>
                  <a:pt x="281" y="472"/>
                </a:lnTo>
                <a:lnTo>
                  <a:pt x="284" y="476"/>
                </a:lnTo>
                <a:lnTo>
                  <a:pt x="287" y="481"/>
                </a:lnTo>
                <a:lnTo>
                  <a:pt x="290" y="486"/>
                </a:lnTo>
                <a:lnTo>
                  <a:pt x="293" y="490"/>
                </a:lnTo>
                <a:lnTo>
                  <a:pt x="295" y="495"/>
                </a:lnTo>
                <a:lnTo>
                  <a:pt x="297" y="500"/>
                </a:lnTo>
                <a:lnTo>
                  <a:pt x="299" y="505"/>
                </a:lnTo>
                <a:lnTo>
                  <a:pt x="301" y="511"/>
                </a:lnTo>
                <a:lnTo>
                  <a:pt x="303" y="517"/>
                </a:lnTo>
                <a:lnTo>
                  <a:pt x="304" y="522"/>
                </a:lnTo>
                <a:lnTo>
                  <a:pt x="306" y="528"/>
                </a:lnTo>
                <a:lnTo>
                  <a:pt x="307" y="533"/>
                </a:lnTo>
                <a:lnTo>
                  <a:pt x="308" y="539"/>
                </a:lnTo>
                <a:lnTo>
                  <a:pt x="309" y="545"/>
                </a:lnTo>
                <a:lnTo>
                  <a:pt x="311" y="550"/>
                </a:lnTo>
                <a:lnTo>
                  <a:pt x="311" y="556"/>
                </a:lnTo>
                <a:lnTo>
                  <a:pt x="313" y="562"/>
                </a:lnTo>
                <a:lnTo>
                  <a:pt x="314" y="568"/>
                </a:lnTo>
                <a:lnTo>
                  <a:pt x="315" y="573"/>
                </a:lnTo>
                <a:lnTo>
                  <a:pt x="316" y="579"/>
                </a:lnTo>
                <a:lnTo>
                  <a:pt x="317" y="585"/>
                </a:lnTo>
                <a:lnTo>
                  <a:pt x="319" y="590"/>
                </a:lnTo>
                <a:lnTo>
                  <a:pt x="321" y="596"/>
                </a:lnTo>
                <a:lnTo>
                  <a:pt x="323" y="601"/>
                </a:lnTo>
                <a:lnTo>
                  <a:pt x="325" y="606"/>
                </a:lnTo>
                <a:lnTo>
                  <a:pt x="327" y="612"/>
                </a:lnTo>
                <a:lnTo>
                  <a:pt x="330" y="617"/>
                </a:lnTo>
                <a:lnTo>
                  <a:pt x="333" y="622"/>
                </a:lnTo>
                <a:lnTo>
                  <a:pt x="336" y="626"/>
                </a:lnTo>
                <a:lnTo>
                  <a:pt x="340" y="631"/>
                </a:lnTo>
                <a:lnTo>
                  <a:pt x="343" y="636"/>
                </a:lnTo>
                <a:lnTo>
                  <a:pt x="346" y="640"/>
                </a:lnTo>
                <a:lnTo>
                  <a:pt x="350" y="645"/>
                </a:lnTo>
                <a:lnTo>
                  <a:pt x="354" y="649"/>
                </a:lnTo>
                <a:lnTo>
                  <a:pt x="358" y="653"/>
                </a:lnTo>
                <a:lnTo>
                  <a:pt x="362" y="658"/>
                </a:lnTo>
                <a:lnTo>
                  <a:pt x="366" y="662"/>
                </a:lnTo>
                <a:lnTo>
                  <a:pt x="370" y="666"/>
                </a:lnTo>
                <a:lnTo>
                  <a:pt x="374" y="670"/>
                </a:lnTo>
                <a:lnTo>
                  <a:pt x="378" y="675"/>
                </a:lnTo>
                <a:lnTo>
                  <a:pt x="382" y="679"/>
                </a:lnTo>
                <a:lnTo>
                  <a:pt x="385" y="684"/>
                </a:lnTo>
                <a:lnTo>
                  <a:pt x="389" y="688"/>
                </a:lnTo>
                <a:lnTo>
                  <a:pt x="393" y="692"/>
                </a:lnTo>
                <a:lnTo>
                  <a:pt x="396" y="697"/>
                </a:lnTo>
                <a:lnTo>
                  <a:pt x="399" y="702"/>
                </a:lnTo>
                <a:lnTo>
                  <a:pt x="403" y="707"/>
                </a:lnTo>
                <a:lnTo>
                  <a:pt x="406" y="712"/>
                </a:lnTo>
                <a:lnTo>
                  <a:pt x="410" y="718"/>
                </a:lnTo>
                <a:lnTo>
                  <a:pt x="413" y="723"/>
                </a:lnTo>
                <a:lnTo>
                  <a:pt x="416" y="729"/>
                </a:lnTo>
                <a:lnTo>
                  <a:pt x="419" y="734"/>
                </a:lnTo>
                <a:lnTo>
                  <a:pt x="422" y="739"/>
                </a:lnTo>
                <a:lnTo>
                  <a:pt x="426" y="745"/>
                </a:lnTo>
                <a:lnTo>
                  <a:pt x="429" y="750"/>
                </a:lnTo>
                <a:lnTo>
                  <a:pt x="432" y="756"/>
                </a:lnTo>
                <a:lnTo>
                  <a:pt x="435" y="761"/>
                </a:lnTo>
                <a:lnTo>
                  <a:pt x="438" y="767"/>
                </a:lnTo>
                <a:lnTo>
                  <a:pt x="440" y="773"/>
                </a:lnTo>
                <a:lnTo>
                  <a:pt x="444" y="778"/>
                </a:lnTo>
                <a:lnTo>
                  <a:pt x="446" y="784"/>
                </a:lnTo>
                <a:lnTo>
                  <a:pt x="449" y="790"/>
                </a:lnTo>
                <a:lnTo>
                  <a:pt x="452" y="795"/>
                </a:lnTo>
                <a:lnTo>
                  <a:pt x="454" y="801"/>
                </a:lnTo>
                <a:lnTo>
                  <a:pt x="457" y="807"/>
                </a:lnTo>
                <a:lnTo>
                  <a:pt x="460" y="81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79" name="Freeform 3"/>
          <p:cNvSpPr>
            <a:spLocks/>
          </p:cNvSpPr>
          <p:nvPr/>
        </p:nvSpPr>
        <p:spPr bwMode="auto">
          <a:xfrm>
            <a:off x="2974975" y="1536700"/>
            <a:ext cx="1522413" cy="2420938"/>
          </a:xfrm>
          <a:custGeom>
            <a:avLst/>
            <a:gdLst>
              <a:gd name="T0" fmla="*/ 15 w 959"/>
              <a:gd name="T1" fmla="*/ 722 h 1525"/>
              <a:gd name="T2" fmla="*/ 36 w 959"/>
              <a:gd name="T3" fmla="*/ 757 h 1525"/>
              <a:gd name="T4" fmla="*/ 58 w 959"/>
              <a:gd name="T5" fmla="*/ 792 h 1525"/>
              <a:gd name="T6" fmla="*/ 79 w 959"/>
              <a:gd name="T7" fmla="*/ 827 h 1525"/>
              <a:gd name="T8" fmla="*/ 101 w 959"/>
              <a:gd name="T9" fmla="*/ 861 h 1525"/>
              <a:gd name="T10" fmla="*/ 125 w 959"/>
              <a:gd name="T11" fmla="*/ 899 h 1525"/>
              <a:gd name="T12" fmla="*/ 150 w 959"/>
              <a:gd name="T13" fmla="*/ 938 h 1525"/>
              <a:gd name="T14" fmla="*/ 175 w 959"/>
              <a:gd name="T15" fmla="*/ 977 h 1525"/>
              <a:gd name="T16" fmla="*/ 200 w 959"/>
              <a:gd name="T17" fmla="*/ 1016 h 1525"/>
              <a:gd name="T18" fmla="*/ 226 w 959"/>
              <a:gd name="T19" fmla="*/ 1053 h 1525"/>
              <a:gd name="T20" fmla="*/ 261 w 959"/>
              <a:gd name="T21" fmla="*/ 1102 h 1525"/>
              <a:gd name="T22" fmla="*/ 299 w 959"/>
              <a:gd name="T23" fmla="*/ 1154 h 1525"/>
              <a:gd name="T24" fmla="*/ 337 w 959"/>
              <a:gd name="T25" fmla="*/ 1206 h 1525"/>
              <a:gd name="T26" fmla="*/ 377 w 959"/>
              <a:gd name="T27" fmla="*/ 1257 h 1525"/>
              <a:gd name="T28" fmla="*/ 418 w 959"/>
              <a:gd name="T29" fmla="*/ 1307 h 1525"/>
              <a:gd name="T30" fmla="*/ 447 w 959"/>
              <a:gd name="T31" fmla="*/ 1338 h 1525"/>
              <a:gd name="T32" fmla="*/ 472 w 959"/>
              <a:gd name="T33" fmla="*/ 1363 h 1525"/>
              <a:gd name="T34" fmla="*/ 499 w 959"/>
              <a:gd name="T35" fmla="*/ 1387 h 1525"/>
              <a:gd name="T36" fmla="*/ 527 w 959"/>
              <a:gd name="T37" fmla="*/ 1409 h 1525"/>
              <a:gd name="T38" fmla="*/ 556 w 959"/>
              <a:gd name="T39" fmla="*/ 1429 h 1525"/>
              <a:gd name="T40" fmla="*/ 591 w 959"/>
              <a:gd name="T41" fmla="*/ 1449 h 1525"/>
              <a:gd name="T42" fmla="*/ 629 w 959"/>
              <a:gd name="T43" fmla="*/ 1468 h 1525"/>
              <a:gd name="T44" fmla="*/ 667 w 959"/>
              <a:gd name="T45" fmla="*/ 1486 h 1525"/>
              <a:gd name="T46" fmla="*/ 706 w 959"/>
              <a:gd name="T47" fmla="*/ 1501 h 1525"/>
              <a:gd name="T48" fmla="*/ 747 w 959"/>
              <a:gd name="T49" fmla="*/ 1514 h 1525"/>
              <a:gd name="T50" fmla="*/ 771 w 959"/>
              <a:gd name="T51" fmla="*/ 1521 h 1525"/>
              <a:gd name="T52" fmla="*/ 791 w 959"/>
              <a:gd name="T53" fmla="*/ 1523 h 1525"/>
              <a:gd name="T54" fmla="*/ 811 w 959"/>
              <a:gd name="T55" fmla="*/ 1524 h 1525"/>
              <a:gd name="T56" fmla="*/ 831 w 959"/>
              <a:gd name="T57" fmla="*/ 1523 h 1525"/>
              <a:gd name="T58" fmla="*/ 851 w 959"/>
              <a:gd name="T59" fmla="*/ 1521 h 1525"/>
              <a:gd name="T60" fmla="*/ 868 w 959"/>
              <a:gd name="T61" fmla="*/ 1520 h 1525"/>
              <a:gd name="T62" fmla="*/ 884 w 959"/>
              <a:gd name="T63" fmla="*/ 1518 h 1525"/>
              <a:gd name="T64" fmla="*/ 900 w 959"/>
              <a:gd name="T65" fmla="*/ 1516 h 1525"/>
              <a:gd name="T66" fmla="*/ 914 w 959"/>
              <a:gd name="T67" fmla="*/ 1511 h 1525"/>
              <a:gd name="T68" fmla="*/ 926 w 959"/>
              <a:gd name="T69" fmla="*/ 1502 h 1525"/>
              <a:gd name="T70" fmla="*/ 935 w 959"/>
              <a:gd name="T71" fmla="*/ 1485 h 1525"/>
              <a:gd name="T72" fmla="*/ 941 w 959"/>
              <a:gd name="T73" fmla="*/ 1464 h 1525"/>
              <a:gd name="T74" fmla="*/ 944 w 959"/>
              <a:gd name="T75" fmla="*/ 1442 h 1525"/>
              <a:gd name="T76" fmla="*/ 944 w 959"/>
              <a:gd name="T77" fmla="*/ 1419 h 1525"/>
              <a:gd name="T78" fmla="*/ 943 w 959"/>
              <a:gd name="T79" fmla="*/ 1397 h 1525"/>
              <a:gd name="T80" fmla="*/ 943 w 959"/>
              <a:gd name="T81" fmla="*/ 1270 h 1525"/>
              <a:gd name="T82" fmla="*/ 942 w 959"/>
              <a:gd name="T83" fmla="*/ 1110 h 1525"/>
              <a:gd name="T84" fmla="*/ 939 w 959"/>
              <a:gd name="T85" fmla="*/ 949 h 1525"/>
              <a:gd name="T86" fmla="*/ 935 w 959"/>
              <a:gd name="T87" fmla="*/ 788 h 1525"/>
              <a:gd name="T88" fmla="*/ 932 w 959"/>
              <a:gd name="T89" fmla="*/ 627 h 1525"/>
              <a:gd name="T90" fmla="*/ 929 w 959"/>
              <a:gd name="T91" fmla="*/ 540 h 1525"/>
              <a:gd name="T92" fmla="*/ 926 w 959"/>
              <a:gd name="T93" fmla="*/ 479 h 1525"/>
              <a:gd name="T94" fmla="*/ 922 w 959"/>
              <a:gd name="T95" fmla="*/ 417 h 1525"/>
              <a:gd name="T96" fmla="*/ 919 w 959"/>
              <a:gd name="T97" fmla="*/ 355 h 1525"/>
              <a:gd name="T98" fmla="*/ 919 w 959"/>
              <a:gd name="T99" fmla="*/ 293 h 1525"/>
              <a:gd name="T100" fmla="*/ 921 w 959"/>
              <a:gd name="T101" fmla="*/ 248 h 1525"/>
              <a:gd name="T102" fmla="*/ 925 w 959"/>
              <a:gd name="T103" fmla="*/ 209 h 1525"/>
              <a:gd name="T104" fmla="*/ 932 w 959"/>
              <a:gd name="T105" fmla="*/ 170 h 1525"/>
              <a:gd name="T106" fmla="*/ 938 w 959"/>
              <a:gd name="T107" fmla="*/ 131 h 1525"/>
              <a:gd name="T108" fmla="*/ 945 w 959"/>
              <a:gd name="T109" fmla="*/ 92 h 1525"/>
              <a:gd name="T110" fmla="*/ 948 w 959"/>
              <a:gd name="T111" fmla="*/ 70 h 1525"/>
              <a:gd name="T112" fmla="*/ 950 w 959"/>
              <a:gd name="T113" fmla="*/ 53 h 1525"/>
              <a:gd name="T114" fmla="*/ 953 w 959"/>
              <a:gd name="T115" fmla="*/ 37 h 1525"/>
              <a:gd name="T116" fmla="*/ 955 w 959"/>
              <a:gd name="T117" fmla="*/ 20 h 1525"/>
              <a:gd name="T118" fmla="*/ 957 w 959"/>
              <a:gd name="T119" fmla="*/ 4 h 152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59"/>
              <a:gd name="T181" fmla="*/ 0 h 1525"/>
              <a:gd name="T182" fmla="*/ 959 w 959"/>
              <a:gd name="T183" fmla="*/ 1525 h 152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59" h="1525">
                <a:moveTo>
                  <a:pt x="0" y="695"/>
                </a:moveTo>
                <a:lnTo>
                  <a:pt x="5" y="704"/>
                </a:lnTo>
                <a:lnTo>
                  <a:pt x="10" y="713"/>
                </a:lnTo>
                <a:lnTo>
                  <a:pt x="15" y="722"/>
                </a:lnTo>
                <a:lnTo>
                  <a:pt x="20" y="730"/>
                </a:lnTo>
                <a:lnTo>
                  <a:pt x="26" y="739"/>
                </a:lnTo>
                <a:lnTo>
                  <a:pt x="31" y="748"/>
                </a:lnTo>
                <a:lnTo>
                  <a:pt x="36" y="757"/>
                </a:lnTo>
                <a:lnTo>
                  <a:pt x="42" y="766"/>
                </a:lnTo>
                <a:lnTo>
                  <a:pt x="47" y="774"/>
                </a:lnTo>
                <a:lnTo>
                  <a:pt x="52" y="783"/>
                </a:lnTo>
                <a:lnTo>
                  <a:pt x="58" y="792"/>
                </a:lnTo>
                <a:lnTo>
                  <a:pt x="63" y="801"/>
                </a:lnTo>
                <a:lnTo>
                  <a:pt x="68" y="809"/>
                </a:lnTo>
                <a:lnTo>
                  <a:pt x="74" y="818"/>
                </a:lnTo>
                <a:lnTo>
                  <a:pt x="79" y="827"/>
                </a:lnTo>
                <a:lnTo>
                  <a:pt x="85" y="835"/>
                </a:lnTo>
                <a:lnTo>
                  <a:pt x="90" y="844"/>
                </a:lnTo>
                <a:lnTo>
                  <a:pt x="96" y="853"/>
                </a:lnTo>
                <a:lnTo>
                  <a:pt x="101" y="861"/>
                </a:lnTo>
                <a:lnTo>
                  <a:pt x="106" y="870"/>
                </a:lnTo>
                <a:lnTo>
                  <a:pt x="113" y="880"/>
                </a:lnTo>
                <a:lnTo>
                  <a:pt x="119" y="889"/>
                </a:lnTo>
                <a:lnTo>
                  <a:pt x="125" y="899"/>
                </a:lnTo>
                <a:lnTo>
                  <a:pt x="131" y="909"/>
                </a:lnTo>
                <a:lnTo>
                  <a:pt x="137" y="919"/>
                </a:lnTo>
                <a:lnTo>
                  <a:pt x="143" y="928"/>
                </a:lnTo>
                <a:lnTo>
                  <a:pt x="150" y="938"/>
                </a:lnTo>
                <a:lnTo>
                  <a:pt x="156" y="948"/>
                </a:lnTo>
                <a:lnTo>
                  <a:pt x="162" y="958"/>
                </a:lnTo>
                <a:lnTo>
                  <a:pt x="168" y="967"/>
                </a:lnTo>
                <a:lnTo>
                  <a:pt x="175" y="977"/>
                </a:lnTo>
                <a:lnTo>
                  <a:pt x="181" y="987"/>
                </a:lnTo>
                <a:lnTo>
                  <a:pt x="187" y="996"/>
                </a:lnTo>
                <a:lnTo>
                  <a:pt x="194" y="1006"/>
                </a:lnTo>
                <a:lnTo>
                  <a:pt x="200" y="1016"/>
                </a:lnTo>
                <a:lnTo>
                  <a:pt x="207" y="1025"/>
                </a:lnTo>
                <a:lnTo>
                  <a:pt x="213" y="1034"/>
                </a:lnTo>
                <a:lnTo>
                  <a:pt x="220" y="1044"/>
                </a:lnTo>
                <a:lnTo>
                  <a:pt x="226" y="1053"/>
                </a:lnTo>
                <a:lnTo>
                  <a:pt x="233" y="1063"/>
                </a:lnTo>
                <a:lnTo>
                  <a:pt x="242" y="1076"/>
                </a:lnTo>
                <a:lnTo>
                  <a:pt x="252" y="1089"/>
                </a:lnTo>
                <a:lnTo>
                  <a:pt x="261" y="1102"/>
                </a:lnTo>
                <a:lnTo>
                  <a:pt x="270" y="1115"/>
                </a:lnTo>
                <a:lnTo>
                  <a:pt x="280" y="1128"/>
                </a:lnTo>
                <a:lnTo>
                  <a:pt x="289" y="1141"/>
                </a:lnTo>
                <a:lnTo>
                  <a:pt x="299" y="1154"/>
                </a:lnTo>
                <a:lnTo>
                  <a:pt x="308" y="1167"/>
                </a:lnTo>
                <a:lnTo>
                  <a:pt x="318" y="1181"/>
                </a:lnTo>
                <a:lnTo>
                  <a:pt x="327" y="1193"/>
                </a:lnTo>
                <a:lnTo>
                  <a:pt x="337" y="1206"/>
                </a:lnTo>
                <a:lnTo>
                  <a:pt x="347" y="1219"/>
                </a:lnTo>
                <a:lnTo>
                  <a:pt x="357" y="1232"/>
                </a:lnTo>
                <a:lnTo>
                  <a:pt x="367" y="1245"/>
                </a:lnTo>
                <a:lnTo>
                  <a:pt x="377" y="1257"/>
                </a:lnTo>
                <a:lnTo>
                  <a:pt x="387" y="1270"/>
                </a:lnTo>
                <a:lnTo>
                  <a:pt x="397" y="1282"/>
                </a:lnTo>
                <a:lnTo>
                  <a:pt x="407" y="1294"/>
                </a:lnTo>
                <a:lnTo>
                  <a:pt x="418" y="1307"/>
                </a:lnTo>
                <a:lnTo>
                  <a:pt x="429" y="1319"/>
                </a:lnTo>
                <a:lnTo>
                  <a:pt x="434" y="1325"/>
                </a:lnTo>
                <a:lnTo>
                  <a:pt x="441" y="1332"/>
                </a:lnTo>
                <a:lnTo>
                  <a:pt x="447" y="1338"/>
                </a:lnTo>
                <a:lnTo>
                  <a:pt x="453" y="1345"/>
                </a:lnTo>
                <a:lnTo>
                  <a:pt x="459" y="1351"/>
                </a:lnTo>
                <a:lnTo>
                  <a:pt x="466" y="1357"/>
                </a:lnTo>
                <a:lnTo>
                  <a:pt x="472" y="1363"/>
                </a:lnTo>
                <a:lnTo>
                  <a:pt x="479" y="1369"/>
                </a:lnTo>
                <a:lnTo>
                  <a:pt x="485" y="1375"/>
                </a:lnTo>
                <a:lnTo>
                  <a:pt x="492" y="1381"/>
                </a:lnTo>
                <a:lnTo>
                  <a:pt x="499" y="1387"/>
                </a:lnTo>
                <a:lnTo>
                  <a:pt x="506" y="1392"/>
                </a:lnTo>
                <a:lnTo>
                  <a:pt x="513" y="1398"/>
                </a:lnTo>
                <a:lnTo>
                  <a:pt x="520" y="1403"/>
                </a:lnTo>
                <a:lnTo>
                  <a:pt x="527" y="1409"/>
                </a:lnTo>
                <a:lnTo>
                  <a:pt x="534" y="1414"/>
                </a:lnTo>
                <a:lnTo>
                  <a:pt x="542" y="1419"/>
                </a:lnTo>
                <a:lnTo>
                  <a:pt x="549" y="1424"/>
                </a:lnTo>
                <a:lnTo>
                  <a:pt x="556" y="1429"/>
                </a:lnTo>
                <a:lnTo>
                  <a:pt x="564" y="1433"/>
                </a:lnTo>
                <a:lnTo>
                  <a:pt x="573" y="1439"/>
                </a:lnTo>
                <a:lnTo>
                  <a:pt x="582" y="1444"/>
                </a:lnTo>
                <a:lnTo>
                  <a:pt x="591" y="1449"/>
                </a:lnTo>
                <a:lnTo>
                  <a:pt x="601" y="1454"/>
                </a:lnTo>
                <a:lnTo>
                  <a:pt x="610" y="1459"/>
                </a:lnTo>
                <a:lnTo>
                  <a:pt x="619" y="1464"/>
                </a:lnTo>
                <a:lnTo>
                  <a:pt x="629" y="1468"/>
                </a:lnTo>
                <a:lnTo>
                  <a:pt x="638" y="1473"/>
                </a:lnTo>
                <a:lnTo>
                  <a:pt x="648" y="1477"/>
                </a:lnTo>
                <a:lnTo>
                  <a:pt x="658" y="1481"/>
                </a:lnTo>
                <a:lnTo>
                  <a:pt x="667" y="1486"/>
                </a:lnTo>
                <a:lnTo>
                  <a:pt x="677" y="1490"/>
                </a:lnTo>
                <a:lnTo>
                  <a:pt x="687" y="1493"/>
                </a:lnTo>
                <a:lnTo>
                  <a:pt x="696" y="1497"/>
                </a:lnTo>
                <a:lnTo>
                  <a:pt x="706" y="1501"/>
                </a:lnTo>
                <a:lnTo>
                  <a:pt x="717" y="1505"/>
                </a:lnTo>
                <a:lnTo>
                  <a:pt x="727" y="1508"/>
                </a:lnTo>
                <a:lnTo>
                  <a:pt x="737" y="1511"/>
                </a:lnTo>
                <a:lnTo>
                  <a:pt x="747" y="1514"/>
                </a:lnTo>
                <a:lnTo>
                  <a:pt x="757" y="1517"/>
                </a:lnTo>
                <a:lnTo>
                  <a:pt x="761" y="1519"/>
                </a:lnTo>
                <a:lnTo>
                  <a:pt x="766" y="1520"/>
                </a:lnTo>
                <a:lnTo>
                  <a:pt x="771" y="1521"/>
                </a:lnTo>
                <a:lnTo>
                  <a:pt x="776" y="1522"/>
                </a:lnTo>
                <a:lnTo>
                  <a:pt x="781" y="1522"/>
                </a:lnTo>
                <a:lnTo>
                  <a:pt x="786" y="1523"/>
                </a:lnTo>
                <a:lnTo>
                  <a:pt x="791" y="1523"/>
                </a:lnTo>
                <a:lnTo>
                  <a:pt x="796" y="1523"/>
                </a:lnTo>
                <a:lnTo>
                  <a:pt x="801" y="1524"/>
                </a:lnTo>
                <a:lnTo>
                  <a:pt x="806" y="1524"/>
                </a:lnTo>
                <a:lnTo>
                  <a:pt x="811" y="1524"/>
                </a:lnTo>
                <a:lnTo>
                  <a:pt x="816" y="1523"/>
                </a:lnTo>
                <a:lnTo>
                  <a:pt x="821" y="1523"/>
                </a:lnTo>
                <a:lnTo>
                  <a:pt x="826" y="1523"/>
                </a:lnTo>
                <a:lnTo>
                  <a:pt x="831" y="1523"/>
                </a:lnTo>
                <a:lnTo>
                  <a:pt x="836" y="1522"/>
                </a:lnTo>
                <a:lnTo>
                  <a:pt x="841" y="1522"/>
                </a:lnTo>
                <a:lnTo>
                  <a:pt x="846" y="1522"/>
                </a:lnTo>
                <a:lnTo>
                  <a:pt x="851" y="1521"/>
                </a:lnTo>
                <a:lnTo>
                  <a:pt x="856" y="1520"/>
                </a:lnTo>
                <a:lnTo>
                  <a:pt x="859" y="1520"/>
                </a:lnTo>
                <a:lnTo>
                  <a:pt x="863" y="1520"/>
                </a:lnTo>
                <a:lnTo>
                  <a:pt x="868" y="1520"/>
                </a:lnTo>
                <a:lnTo>
                  <a:pt x="871" y="1519"/>
                </a:lnTo>
                <a:lnTo>
                  <a:pt x="876" y="1519"/>
                </a:lnTo>
                <a:lnTo>
                  <a:pt x="880" y="1519"/>
                </a:lnTo>
                <a:lnTo>
                  <a:pt x="884" y="1518"/>
                </a:lnTo>
                <a:lnTo>
                  <a:pt x="888" y="1518"/>
                </a:lnTo>
                <a:lnTo>
                  <a:pt x="892" y="1517"/>
                </a:lnTo>
                <a:lnTo>
                  <a:pt x="896" y="1517"/>
                </a:lnTo>
                <a:lnTo>
                  <a:pt x="900" y="1516"/>
                </a:lnTo>
                <a:lnTo>
                  <a:pt x="904" y="1515"/>
                </a:lnTo>
                <a:lnTo>
                  <a:pt x="907" y="1514"/>
                </a:lnTo>
                <a:lnTo>
                  <a:pt x="911" y="1513"/>
                </a:lnTo>
                <a:lnTo>
                  <a:pt x="914" y="1511"/>
                </a:lnTo>
                <a:lnTo>
                  <a:pt x="918" y="1509"/>
                </a:lnTo>
                <a:lnTo>
                  <a:pt x="920" y="1507"/>
                </a:lnTo>
                <a:lnTo>
                  <a:pt x="923" y="1505"/>
                </a:lnTo>
                <a:lnTo>
                  <a:pt x="926" y="1502"/>
                </a:lnTo>
                <a:lnTo>
                  <a:pt x="928" y="1500"/>
                </a:lnTo>
                <a:lnTo>
                  <a:pt x="931" y="1495"/>
                </a:lnTo>
                <a:lnTo>
                  <a:pt x="933" y="1490"/>
                </a:lnTo>
                <a:lnTo>
                  <a:pt x="935" y="1485"/>
                </a:lnTo>
                <a:lnTo>
                  <a:pt x="937" y="1480"/>
                </a:lnTo>
                <a:lnTo>
                  <a:pt x="939" y="1475"/>
                </a:lnTo>
                <a:lnTo>
                  <a:pt x="940" y="1469"/>
                </a:lnTo>
                <a:lnTo>
                  <a:pt x="941" y="1464"/>
                </a:lnTo>
                <a:lnTo>
                  <a:pt x="942" y="1459"/>
                </a:lnTo>
                <a:lnTo>
                  <a:pt x="943" y="1453"/>
                </a:lnTo>
                <a:lnTo>
                  <a:pt x="943" y="1448"/>
                </a:lnTo>
                <a:lnTo>
                  <a:pt x="944" y="1442"/>
                </a:lnTo>
                <a:lnTo>
                  <a:pt x="944" y="1436"/>
                </a:lnTo>
                <a:lnTo>
                  <a:pt x="944" y="1431"/>
                </a:lnTo>
                <a:lnTo>
                  <a:pt x="944" y="1425"/>
                </a:lnTo>
                <a:lnTo>
                  <a:pt x="944" y="1419"/>
                </a:lnTo>
                <a:lnTo>
                  <a:pt x="944" y="1414"/>
                </a:lnTo>
                <a:lnTo>
                  <a:pt x="944" y="1408"/>
                </a:lnTo>
                <a:lnTo>
                  <a:pt x="943" y="1402"/>
                </a:lnTo>
                <a:lnTo>
                  <a:pt x="943" y="1397"/>
                </a:lnTo>
                <a:lnTo>
                  <a:pt x="943" y="1391"/>
                </a:lnTo>
                <a:lnTo>
                  <a:pt x="943" y="1351"/>
                </a:lnTo>
                <a:lnTo>
                  <a:pt x="943" y="1311"/>
                </a:lnTo>
                <a:lnTo>
                  <a:pt x="943" y="1270"/>
                </a:lnTo>
                <a:lnTo>
                  <a:pt x="943" y="1230"/>
                </a:lnTo>
                <a:lnTo>
                  <a:pt x="942" y="1190"/>
                </a:lnTo>
                <a:lnTo>
                  <a:pt x="942" y="1150"/>
                </a:lnTo>
                <a:lnTo>
                  <a:pt x="942" y="1110"/>
                </a:lnTo>
                <a:lnTo>
                  <a:pt x="941" y="1069"/>
                </a:lnTo>
                <a:lnTo>
                  <a:pt x="940" y="1029"/>
                </a:lnTo>
                <a:lnTo>
                  <a:pt x="940" y="989"/>
                </a:lnTo>
                <a:lnTo>
                  <a:pt x="939" y="949"/>
                </a:lnTo>
                <a:lnTo>
                  <a:pt x="938" y="908"/>
                </a:lnTo>
                <a:lnTo>
                  <a:pt x="937" y="868"/>
                </a:lnTo>
                <a:lnTo>
                  <a:pt x="937" y="828"/>
                </a:lnTo>
                <a:lnTo>
                  <a:pt x="935" y="788"/>
                </a:lnTo>
                <a:lnTo>
                  <a:pt x="935" y="748"/>
                </a:lnTo>
                <a:lnTo>
                  <a:pt x="934" y="707"/>
                </a:lnTo>
                <a:lnTo>
                  <a:pt x="933" y="667"/>
                </a:lnTo>
                <a:lnTo>
                  <a:pt x="932" y="627"/>
                </a:lnTo>
                <a:lnTo>
                  <a:pt x="931" y="587"/>
                </a:lnTo>
                <a:lnTo>
                  <a:pt x="931" y="571"/>
                </a:lnTo>
                <a:lnTo>
                  <a:pt x="930" y="556"/>
                </a:lnTo>
                <a:lnTo>
                  <a:pt x="929" y="540"/>
                </a:lnTo>
                <a:lnTo>
                  <a:pt x="928" y="525"/>
                </a:lnTo>
                <a:lnTo>
                  <a:pt x="928" y="509"/>
                </a:lnTo>
                <a:lnTo>
                  <a:pt x="927" y="494"/>
                </a:lnTo>
                <a:lnTo>
                  <a:pt x="926" y="479"/>
                </a:lnTo>
                <a:lnTo>
                  <a:pt x="925" y="463"/>
                </a:lnTo>
                <a:lnTo>
                  <a:pt x="924" y="448"/>
                </a:lnTo>
                <a:lnTo>
                  <a:pt x="923" y="432"/>
                </a:lnTo>
                <a:lnTo>
                  <a:pt x="922" y="417"/>
                </a:lnTo>
                <a:lnTo>
                  <a:pt x="921" y="401"/>
                </a:lnTo>
                <a:lnTo>
                  <a:pt x="920" y="386"/>
                </a:lnTo>
                <a:lnTo>
                  <a:pt x="920" y="371"/>
                </a:lnTo>
                <a:lnTo>
                  <a:pt x="919" y="355"/>
                </a:lnTo>
                <a:lnTo>
                  <a:pt x="919" y="339"/>
                </a:lnTo>
                <a:lnTo>
                  <a:pt x="918" y="324"/>
                </a:lnTo>
                <a:lnTo>
                  <a:pt x="918" y="309"/>
                </a:lnTo>
                <a:lnTo>
                  <a:pt x="919" y="293"/>
                </a:lnTo>
                <a:lnTo>
                  <a:pt x="919" y="278"/>
                </a:lnTo>
                <a:lnTo>
                  <a:pt x="920" y="268"/>
                </a:lnTo>
                <a:lnTo>
                  <a:pt x="920" y="258"/>
                </a:lnTo>
                <a:lnTo>
                  <a:pt x="921" y="248"/>
                </a:lnTo>
                <a:lnTo>
                  <a:pt x="922" y="238"/>
                </a:lnTo>
                <a:lnTo>
                  <a:pt x="923" y="229"/>
                </a:lnTo>
                <a:lnTo>
                  <a:pt x="924" y="219"/>
                </a:lnTo>
                <a:lnTo>
                  <a:pt x="925" y="209"/>
                </a:lnTo>
                <a:lnTo>
                  <a:pt x="927" y="199"/>
                </a:lnTo>
                <a:lnTo>
                  <a:pt x="928" y="189"/>
                </a:lnTo>
                <a:lnTo>
                  <a:pt x="930" y="180"/>
                </a:lnTo>
                <a:lnTo>
                  <a:pt x="932" y="170"/>
                </a:lnTo>
                <a:lnTo>
                  <a:pt x="933" y="160"/>
                </a:lnTo>
                <a:lnTo>
                  <a:pt x="935" y="150"/>
                </a:lnTo>
                <a:lnTo>
                  <a:pt x="937" y="141"/>
                </a:lnTo>
                <a:lnTo>
                  <a:pt x="938" y="131"/>
                </a:lnTo>
                <a:lnTo>
                  <a:pt x="940" y="121"/>
                </a:lnTo>
                <a:lnTo>
                  <a:pt x="942" y="111"/>
                </a:lnTo>
                <a:lnTo>
                  <a:pt x="943" y="101"/>
                </a:lnTo>
                <a:lnTo>
                  <a:pt x="945" y="92"/>
                </a:lnTo>
                <a:lnTo>
                  <a:pt x="946" y="82"/>
                </a:lnTo>
                <a:lnTo>
                  <a:pt x="947" y="78"/>
                </a:lnTo>
                <a:lnTo>
                  <a:pt x="947" y="74"/>
                </a:lnTo>
                <a:lnTo>
                  <a:pt x="948" y="70"/>
                </a:lnTo>
                <a:lnTo>
                  <a:pt x="949" y="66"/>
                </a:lnTo>
                <a:lnTo>
                  <a:pt x="949" y="61"/>
                </a:lnTo>
                <a:lnTo>
                  <a:pt x="950" y="57"/>
                </a:lnTo>
                <a:lnTo>
                  <a:pt x="950" y="53"/>
                </a:lnTo>
                <a:lnTo>
                  <a:pt x="951" y="49"/>
                </a:lnTo>
                <a:lnTo>
                  <a:pt x="951" y="45"/>
                </a:lnTo>
                <a:lnTo>
                  <a:pt x="952" y="41"/>
                </a:lnTo>
                <a:lnTo>
                  <a:pt x="953" y="37"/>
                </a:lnTo>
                <a:lnTo>
                  <a:pt x="953" y="33"/>
                </a:lnTo>
                <a:lnTo>
                  <a:pt x="954" y="28"/>
                </a:lnTo>
                <a:lnTo>
                  <a:pt x="954" y="24"/>
                </a:lnTo>
                <a:lnTo>
                  <a:pt x="955" y="20"/>
                </a:lnTo>
                <a:lnTo>
                  <a:pt x="955" y="16"/>
                </a:lnTo>
                <a:lnTo>
                  <a:pt x="956" y="12"/>
                </a:lnTo>
                <a:lnTo>
                  <a:pt x="957" y="8"/>
                </a:lnTo>
                <a:lnTo>
                  <a:pt x="957" y="4"/>
                </a:lnTo>
                <a:lnTo>
                  <a:pt x="958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80" name="Freeform 4"/>
          <p:cNvSpPr>
            <a:spLocks/>
          </p:cNvSpPr>
          <p:nvPr/>
        </p:nvSpPr>
        <p:spPr bwMode="auto">
          <a:xfrm>
            <a:off x="3397250" y="1538288"/>
            <a:ext cx="503238" cy="687387"/>
          </a:xfrm>
          <a:custGeom>
            <a:avLst/>
            <a:gdLst>
              <a:gd name="T0" fmla="*/ 314 w 317"/>
              <a:gd name="T1" fmla="*/ 12 h 433"/>
              <a:gd name="T2" fmla="*/ 312 w 317"/>
              <a:gd name="T3" fmla="*/ 30 h 433"/>
              <a:gd name="T4" fmla="*/ 310 w 317"/>
              <a:gd name="T5" fmla="*/ 47 h 433"/>
              <a:gd name="T6" fmla="*/ 308 w 317"/>
              <a:gd name="T7" fmla="*/ 65 h 433"/>
              <a:gd name="T8" fmla="*/ 307 w 317"/>
              <a:gd name="T9" fmla="*/ 82 h 433"/>
              <a:gd name="T10" fmla="*/ 305 w 317"/>
              <a:gd name="T11" fmla="*/ 100 h 433"/>
              <a:gd name="T12" fmla="*/ 304 w 317"/>
              <a:gd name="T13" fmla="*/ 117 h 433"/>
              <a:gd name="T14" fmla="*/ 303 w 317"/>
              <a:gd name="T15" fmla="*/ 143 h 433"/>
              <a:gd name="T16" fmla="*/ 301 w 317"/>
              <a:gd name="T17" fmla="*/ 169 h 433"/>
              <a:gd name="T18" fmla="*/ 300 w 317"/>
              <a:gd name="T19" fmla="*/ 195 h 433"/>
              <a:gd name="T20" fmla="*/ 299 w 317"/>
              <a:gd name="T21" fmla="*/ 220 h 433"/>
              <a:gd name="T22" fmla="*/ 298 w 317"/>
              <a:gd name="T23" fmla="*/ 246 h 433"/>
              <a:gd name="T24" fmla="*/ 296 w 317"/>
              <a:gd name="T25" fmla="*/ 272 h 433"/>
              <a:gd name="T26" fmla="*/ 294 w 317"/>
              <a:gd name="T27" fmla="*/ 294 h 433"/>
              <a:gd name="T28" fmla="*/ 293 w 317"/>
              <a:gd name="T29" fmla="*/ 308 h 433"/>
              <a:gd name="T30" fmla="*/ 292 w 317"/>
              <a:gd name="T31" fmla="*/ 323 h 433"/>
              <a:gd name="T32" fmla="*/ 290 w 317"/>
              <a:gd name="T33" fmla="*/ 338 h 433"/>
              <a:gd name="T34" fmla="*/ 287 w 317"/>
              <a:gd name="T35" fmla="*/ 353 h 433"/>
              <a:gd name="T36" fmla="*/ 284 w 317"/>
              <a:gd name="T37" fmla="*/ 367 h 433"/>
              <a:gd name="T38" fmla="*/ 279 w 317"/>
              <a:gd name="T39" fmla="*/ 381 h 433"/>
              <a:gd name="T40" fmla="*/ 274 w 317"/>
              <a:gd name="T41" fmla="*/ 391 h 433"/>
              <a:gd name="T42" fmla="*/ 268 w 317"/>
              <a:gd name="T43" fmla="*/ 399 h 433"/>
              <a:gd name="T44" fmla="*/ 262 w 317"/>
              <a:gd name="T45" fmla="*/ 407 h 433"/>
              <a:gd name="T46" fmla="*/ 255 w 317"/>
              <a:gd name="T47" fmla="*/ 414 h 433"/>
              <a:gd name="T48" fmla="*/ 247 w 317"/>
              <a:gd name="T49" fmla="*/ 420 h 433"/>
              <a:gd name="T50" fmla="*/ 238 w 317"/>
              <a:gd name="T51" fmla="*/ 424 h 433"/>
              <a:gd name="T52" fmla="*/ 229 w 317"/>
              <a:gd name="T53" fmla="*/ 427 h 433"/>
              <a:gd name="T54" fmla="*/ 211 w 317"/>
              <a:gd name="T55" fmla="*/ 431 h 433"/>
              <a:gd name="T56" fmla="*/ 193 w 317"/>
              <a:gd name="T57" fmla="*/ 432 h 433"/>
              <a:gd name="T58" fmla="*/ 175 w 317"/>
              <a:gd name="T59" fmla="*/ 432 h 433"/>
              <a:gd name="T60" fmla="*/ 156 w 317"/>
              <a:gd name="T61" fmla="*/ 431 h 433"/>
              <a:gd name="T62" fmla="*/ 138 w 317"/>
              <a:gd name="T63" fmla="*/ 429 h 433"/>
              <a:gd name="T64" fmla="*/ 120 w 317"/>
              <a:gd name="T65" fmla="*/ 426 h 433"/>
              <a:gd name="T66" fmla="*/ 105 w 317"/>
              <a:gd name="T67" fmla="*/ 424 h 433"/>
              <a:gd name="T68" fmla="*/ 94 w 317"/>
              <a:gd name="T69" fmla="*/ 422 h 433"/>
              <a:gd name="T70" fmla="*/ 83 w 317"/>
              <a:gd name="T71" fmla="*/ 420 h 433"/>
              <a:gd name="T72" fmla="*/ 73 w 317"/>
              <a:gd name="T73" fmla="*/ 417 h 433"/>
              <a:gd name="T74" fmla="*/ 63 w 317"/>
              <a:gd name="T75" fmla="*/ 412 h 433"/>
              <a:gd name="T76" fmla="*/ 54 w 317"/>
              <a:gd name="T77" fmla="*/ 407 h 433"/>
              <a:gd name="T78" fmla="*/ 47 w 317"/>
              <a:gd name="T79" fmla="*/ 400 h 433"/>
              <a:gd name="T80" fmla="*/ 40 w 317"/>
              <a:gd name="T81" fmla="*/ 388 h 433"/>
              <a:gd name="T82" fmla="*/ 34 w 317"/>
              <a:gd name="T83" fmla="*/ 372 h 433"/>
              <a:gd name="T84" fmla="*/ 31 w 317"/>
              <a:gd name="T85" fmla="*/ 356 h 433"/>
              <a:gd name="T86" fmla="*/ 29 w 317"/>
              <a:gd name="T87" fmla="*/ 339 h 433"/>
              <a:gd name="T88" fmla="*/ 27 w 317"/>
              <a:gd name="T89" fmla="*/ 322 h 433"/>
              <a:gd name="T90" fmla="*/ 26 w 317"/>
              <a:gd name="T91" fmla="*/ 306 h 433"/>
              <a:gd name="T92" fmla="*/ 24 w 317"/>
              <a:gd name="T93" fmla="*/ 289 h 433"/>
              <a:gd name="T94" fmla="*/ 21 w 317"/>
              <a:gd name="T95" fmla="*/ 268 h 433"/>
              <a:gd name="T96" fmla="*/ 18 w 317"/>
              <a:gd name="T97" fmla="*/ 247 h 433"/>
              <a:gd name="T98" fmla="*/ 16 w 317"/>
              <a:gd name="T99" fmla="*/ 227 h 433"/>
              <a:gd name="T100" fmla="*/ 14 w 317"/>
              <a:gd name="T101" fmla="*/ 206 h 433"/>
              <a:gd name="T102" fmla="*/ 12 w 317"/>
              <a:gd name="T103" fmla="*/ 185 h 433"/>
              <a:gd name="T104" fmla="*/ 10 w 317"/>
              <a:gd name="T105" fmla="*/ 164 h 433"/>
              <a:gd name="T106" fmla="*/ 8 w 317"/>
              <a:gd name="T107" fmla="*/ 143 h 433"/>
              <a:gd name="T108" fmla="*/ 7 w 317"/>
              <a:gd name="T109" fmla="*/ 121 h 433"/>
              <a:gd name="T110" fmla="*/ 5 w 317"/>
              <a:gd name="T111" fmla="*/ 98 h 433"/>
              <a:gd name="T112" fmla="*/ 3 w 317"/>
              <a:gd name="T113" fmla="*/ 76 h 433"/>
              <a:gd name="T114" fmla="*/ 2 w 317"/>
              <a:gd name="T115" fmla="*/ 54 h 433"/>
              <a:gd name="T116" fmla="*/ 1 w 317"/>
              <a:gd name="T117" fmla="*/ 32 h 433"/>
              <a:gd name="T118" fmla="*/ 0 w 317"/>
              <a:gd name="T119" fmla="*/ 9 h 43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17"/>
              <a:gd name="T181" fmla="*/ 0 h 433"/>
              <a:gd name="T182" fmla="*/ 317 w 317"/>
              <a:gd name="T183" fmla="*/ 433 h 43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17" h="433">
                <a:moveTo>
                  <a:pt x="316" y="0"/>
                </a:moveTo>
                <a:lnTo>
                  <a:pt x="315" y="6"/>
                </a:lnTo>
                <a:lnTo>
                  <a:pt x="314" y="12"/>
                </a:lnTo>
                <a:lnTo>
                  <a:pt x="314" y="18"/>
                </a:lnTo>
                <a:lnTo>
                  <a:pt x="313" y="24"/>
                </a:lnTo>
                <a:lnTo>
                  <a:pt x="312" y="30"/>
                </a:lnTo>
                <a:lnTo>
                  <a:pt x="312" y="36"/>
                </a:lnTo>
                <a:lnTo>
                  <a:pt x="311" y="41"/>
                </a:lnTo>
                <a:lnTo>
                  <a:pt x="310" y="47"/>
                </a:lnTo>
                <a:lnTo>
                  <a:pt x="310" y="53"/>
                </a:lnTo>
                <a:lnTo>
                  <a:pt x="309" y="59"/>
                </a:lnTo>
                <a:lnTo>
                  <a:pt x="308" y="65"/>
                </a:lnTo>
                <a:lnTo>
                  <a:pt x="308" y="70"/>
                </a:lnTo>
                <a:lnTo>
                  <a:pt x="308" y="76"/>
                </a:lnTo>
                <a:lnTo>
                  <a:pt x="307" y="82"/>
                </a:lnTo>
                <a:lnTo>
                  <a:pt x="306" y="88"/>
                </a:lnTo>
                <a:lnTo>
                  <a:pt x="306" y="94"/>
                </a:lnTo>
                <a:lnTo>
                  <a:pt x="305" y="100"/>
                </a:lnTo>
                <a:lnTo>
                  <a:pt x="305" y="105"/>
                </a:lnTo>
                <a:lnTo>
                  <a:pt x="304" y="111"/>
                </a:lnTo>
                <a:lnTo>
                  <a:pt x="304" y="117"/>
                </a:lnTo>
                <a:lnTo>
                  <a:pt x="303" y="126"/>
                </a:lnTo>
                <a:lnTo>
                  <a:pt x="303" y="134"/>
                </a:lnTo>
                <a:lnTo>
                  <a:pt x="303" y="143"/>
                </a:lnTo>
                <a:lnTo>
                  <a:pt x="302" y="151"/>
                </a:lnTo>
                <a:lnTo>
                  <a:pt x="302" y="160"/>
                </a:lnTo>
                <a:lnTo>
                  <a:pt x="301" y="169"/>
                </a:lnTo>
                <a:lnTo>
                  <a:pt x="301" y="177"/>
                </a:lnTo>
                <a:lnTo>
                  <a:pt x="301" y="186"/>
                </a:lnTo>
                <a:lnTo>
                  <a:pt x="300" y="195"/>
                </a:lnTo>
                <a:lnTo>
                  <a:pt x="300" y="203"/>
                </a:lnTo>
                <a:lnTo>
                  <a:pt x="300" y="211"/>
                </a:lnTo>
                <a:lnTo>
                  <a:pt x="299" y="220"/>
                </a:lnTo>
                <a:lnTo>
                  <a:pt x="299" y="229"/>
                </a:lnTo>
                <a:lnTo>
                  <a:pt x="299" y="237"/>
                </a:lnTo>
                <a:lnTo>
                  <a:pt x="298" y="246"/>
                </a:lnTo>
                <a:lnTo>
                  <a:pt x="298" y="255"/>
                </a:lnTo>
                <a:lnTo>
                  <a:pt x="297" y="263"/>
                </a:lnTo>
                <a:lnTo>
                  <a:pt x="296" y="272"/>
                </a:lnTo>
                <a:lnTo>
                  <a:pt x="296" y="280"/>
                </a:lnTo>
                <a:lnTo>
                  <a:pt x="295" y="289"/>
                </a:lnTo>
                <a:lnTo>
                  <a:pt x="294" y="294"/>
                </a:lnTo>
                <a:lnTo>
                  <a:pt x="294" y="299"/>
                </a:lnTo>
                <a:lnTo>
                  <a:pt x="294" y="304"/>
                </a:lnTo>
                <a:lnTo>
                  <a:pt x="293" y="308"/>
                </a:lnTo>
                <a:lnTo>
                  <a:pt x="292" y="313"/>
                </a:lnTo>
                <a:lnTo>
                  <a:pt x="292" y="318"/>
                </a:lnTo>
                <a:lnTo>
                  <a:pt x="292" y="323"/>
                </a:lnTo>
                <a:lnTo>
                  <a:pt x="291" y="328"/>
                </a:lnTo>
                <a:lnTo>
                  <a:pt x="291" y="333"/>
                </a:lnTo>
                <a:lnTo>
                  <a:pt x="290" y="338"/>
                </a:lnTo>
                <a:lnTo>
                  <a:pt x="289" y="343"/>
                </a:lnTo>
                <a:lnTo>
                  <a:pt x="288" y="348"/>
                </a:lnTo>
                <a:lnTo>
                  <a:pt x="287" y="353"/>
                </a:lnTo>
                <a:lnTo>
                  <a:pt x="286" y="358"/>
                </a:lnTo>
                <a:lnTo>
                  <a:pt x="285" y="362"/>
                </a:lnTo>
                <a:lnTo>
                  <a:pt x="284" y="367"/>
                </a:lnTo>
                <a:lnTo>
                  <a:pt x="282" y="372"/>
                </a:lnTo>
                <a:lnTo>
                  <a:pt x="281" y="376"/>
                </a:lnTo>
                <a:lnTo>
                  <a:pt x="279" y="381"/>
                </a:lnTo>
                <a:lnTo>
                  <a:pt x="277" y="385"/>
                </a:lnTo>
                <a:lnTo>
                  <a:pt x="276" y="388"/>
                </a:lnTo>
                <a:lnTo>
                  <a:pt x="274" y="391"/>
                </a:lnTo>
                <a:lnTo>
                  <a:pt x="272" y="394"/>
                </a:lnTo>
                <a:lnTo>
                  <a:pt x="270" y="397"/>
                </a:lnTo>
                <a:lnTo>
                  <a:pt x="268" y="399"/>
                </a:lnTo>
                <a:lnTo>
                  <a:pt x="266" y="402"/>
                </a:lnTo>
                <a:lnTo>
                  <a:pt x="264" y="404"/>
                </a:lnTo>
                <a:lnTo>
                  <a:pt x="262" y="407"/>
                </a:lnTo>
                <a:lnTo>
                  <a:pt x="260" y="409"/>
                </a:lnTo>
                <a:lnTo>
                  <a:pt x="257" y="412"/>
                </a:lnTo>
                <a:lnTo>
                  <a:pt x="255" y="414"/>
                </a:lnTo>
                <a:lnTo>
                  <a:pt x="252" y="416"/>
                </a:lnTo>
                <a:lnTo>
                  <a:pt x="249" y="418"/>
                </a:lnTo>
                <a:lnTo>
                  <a:pt x="247" y="420"/>
                </a:lnTo>
                <a:lnTo>
                  <a:pt x="244" y="421"/>
                </a:lnTo>
                <a:lnTo>
                  <a:pt x="241" y="423"/>
                </a:lnTo>
                <a:lnTo>
                  <a:pt x="238" y="424"/>
                </a:lnTo>
                <a:lnTo>
                  <a:pt x="235" y="426"/>
                </a:lnTo>
                <a:lnTo>
                  <a:pt x="232" y="426"/>
                </a:lnTo>
                <a:lnTo>
                  <a:pt x="229" y="427"/>
                </a:lnTo>
                <a:lnTo>
                  <a:pt x="223" y="429"/>
                </a:lnTo>
                <a:lnTo>
                  <a:pt x="217" y="430"/>
                </a:lnTo>
                <a:lnTo>
                  <a:pt x="211" y="431"/>
                </a:lnTo>
                <a:lnTo>
                  <a:pt x="205" y="431"/>
                </a:lnTo>
                <a:lnTo>
                  <a:pt x="199" y="432"/>
                </a:lnTo>
                <a:lnTo>
                  <a:pt x="193" y="432"/>
                </a:lnTo>
                <a:lnTo>
                  <a:pt x="187" y="432"/>
                </a:lnTo>
                <a:lnTo>
                  <a:pt x="181" y="432"/>
                </a:lnTo>
                <a:lnTo>
                  <a:pt x="175" y="432"/>
                </a:lnTo>
                <a:lnTo>
                  <a:pt x="169" y="432"/>
                </a:lnTo>
                <a:lnTo>
                  <a:pt x="163" y="431"/>
                </a:lnTo>
                <a:lnTo>
                  <a:pt x="156" y="431"/>
                </a:lnTo>
                <a:lnTo>
                  <a:pt x="150" y="430"/>
                </a:lnTo>
                <a:lnTo>
                  <a:pt x="145" y="429"/>
                </a:lnTo>
                <a:lnTo>
                  <a:pt x="138" y="429"/>
                </a:lnTo>
                <a:lnTo>
                  <a:pt x="132" y="428"/>
                </a:lnTo>
                <a:lnTo>
                  <a:pt x="126" y="427"/>
                </a:lnTo>
                <a:lnTo>
                  <a:pt x="120" y="426"/>
                </a:lnTo>
                <a:lnTo>
                  <a:pt x="114" y="425"/>
                </a:lnTo>
                <a:lnTo>
                  <a:pt x="108" y="424"/>
                </a:lnTo>
                <a:lnTo>
                  <a:pt x="105" y="424"/>
                </a:lnTo>
                <a:lnTo>
                  <a:pt x="101" y="423"/>
                </a:lnTo>
                <a:lnTo>
                  <a:pt x="98" y="422"/>
                </a:lnTo>
                <a:lnTo>
                  <a:pt x="94" y="422"/>
                </a:lnTo>
                <a:lnTo>
                  <a:pt x="91" y="421"/>
                </a:lnTo>
                <a:lnTo>
                  <a:pt x="87" y="421"/>
                </a:lnTo>
                <a:lnTo>
                  <a:pt x="83" y="420"/>
                </a:lnTo>
                <a:lnTo>
                  <a:pt x="80" y="419"/>
                </a:lnTo>
                <a:lnTo>
                  <a:pt x="76" y="418"/>
                </a:lnTo>
                <a:lnTo>
                  <a:pt x="73" y="417"/>
                </a:lnTo>
                <a:lnTo>
                  <a:pt x="69" y="416"/>
                </a:lnTo>
                <a:lnTo>
                  <a:pt x="66" y="414"/>
                </a:lnTo>
                <a:lnTo>
                  <a:pt x="63" y="412"/>
                </a:lnTo>
                <a:lnTo>
                  <a:pt x="60" y="411"/>
                </a:lnTo>
                <a:lnTo>
                  <a:pt x="57" y="409"/>
                </a:lnTo>
                <a:lnTo>
                  <a:pt x="54" y="407"/>
                </a:lnTo>
                <a:lnTo>
                  <a:pt x="52" y="405"/>
                </a:lnTo>
                <a:lnTo>
                  <a:pt x="49" y="403"/>
                </a:lnTo>
                <a:lnTo>
                  <a:pt x="47" y="400"/>
                </a:lnTo>
                <a:lnTo>
                  <a:pt x="45" y="397"/>
                </a:lnTo>
                <a:lnTo>
                  <a:pt x="42" y="392"/>
                </a:lnTo>
                <a:lnTo>
                  <a:pt x="40" y="388"/>
                </a:lnTo>
                <a:lnTo>
                  <a:pt x="38" y="383"/>
                </a:lnTo>
                <a:lnTo>
                  <a:pt x="36" y="377"/>
                </a:lnTo>
                <a:lnTo>
                  <a:pt x="34" y="372"/>
                </a:lnTo>
                <a:lnTo>
                  <a:pt x="33" y="367"/>
                </a:lnTo>
                <a:lnTo>
                  <a:pt x="32" y="362"/>
                </a:lnTo>
                <a:lnTo>
                  <a:pt x="31" y="356"/>
                </a:lnTo>
                <a:lnTo>
                  <a:pt x="30" y="350"/>
                </a:lnTo>
                <a:lnTo>
                  <a:pt x="29" y="345"/>
                </a:lnTo>
                <a:lnTo>
                  <a:pt x="29" y="339"/>
                </a:lnTo>
                <a:lnTo>
                  <a:pt x="28" y="334"/>
                </a:lnTo>
                <a:lnTo>
                  <a:pt x="28" y="328"/>
                </a:lnTo>
                <a:lnTo>
                  <a:pt x="27" y="322"/>
                </a:lnTo>
                <a:lnTo>
                  <a:pt x="27" y="317"/>
                </a:lnTo>
                <a:lnTo>
                  <a:pt x="27" y="311"/>
                </a:lnTo>
                <a:lnTo>
                  <a:pt x="26" y="306"/>
                </a:lnTo>
                <a:lnTo>
                  <a:pt x="25" y="300"/>
                </a:lnTo>
                <a:lnTo>
                  <a:pt x="25" y="294"/>
                </a:lnTo>
                <a:lnTo>
                  <a:pt x="24" y="289"/>
                </a:lnTo>
                <a:lnTo>
                  <a:pt x="23" y="282"/>
                </a:lnTo>
                <a:lnTo>
                  <a:pt x="22" y="275"/>
                </a:lnTo>
                <a:lnTo>
                  <a:pt x="21" y="268"/>
                </a:lnTo>
                <a:lnTo>
                  <a:pt x="20" y="261"/>
                </a:lnTo>
                <a:lnTo>
                  <a:pt x="19" y="254"/>
                </a:lnTo>
                <a:lnTo>
                  <a:pt x="18" y="247"/>
                </a:lnTo>
                <a:lnTo>
                  <a:pt x="18" y="240"/>
                </a:lnTo>
                <a:lnTo>
                  <a:pt x="17" y="233"/>
                </a:lnTo>
                <a:lnTo>
                  <a:pt x="16" y="227"/>
                </a:lnTo>
                <a:lnTo>
                  <a:pt x="15" y="220"/>
                </a:lnTo>
                <a:lnTo>
                  <a:pt x="15" y="213"/>
                </a:lnTo>
                <a:lnTo>
                  <a:pt x="14" y="206"/>
                </a:lnTo>
                <a:lnTo>
                  <a:pt x="13" y="199"/>
                </a:lnTo>
                <a:lnTo>
                  <a:pt x="13" y="192"/>
                </a:lnTo>
                <a:lnTo>
                  <a:pt x="12" y="185"/>
                </a:lnTo>
                <a:lnTo>
                  <a:pt x="12" y="178"/>
                </a:lnTo>
                <a:lnTo>
                  <a:pt x="11" y="171"/>
                </a:lnTo>
                <a:lnTo>
                  <a:pt x="10" y="164"/>
                </a:lnTo>
                <a:lnTo>
                  <a:pt x="10" y="157"/>
                </a:lnTo>
                <a:lnTo>
                  <a:pt x="9" y="150"/>
                </a:lnTo>
                <a:lnTo>
                  <a:pt x="8" y="143"/>
                </a:lnTo>
                <a:lnTo>
                  <a:pt x="8" y="135"/>
                </a:lnTo>
                <a:lnTo>
                  <a:pt x="7" y="128"/>
                </a:lnTo>
                <a:lnTo>
                  <a:pt x="7" y="121"/>
                </a:lnTo>
                <a:lnTo>
                  <a:pt x="6" y="113"/>
                </a:lnTo>
                <a:lnTo>
                  <a:pt x="6" y="106"/>
                </a:lnTo>
                <a:lnTo>
                  <a:pt x="5" y="98"/>
                </a:lnTo>
                <a:lnTo>
                  <a:pt x="5" y="91"/>
                </a:lnTo>
                <a:lnTo>
                  <a:pt x="4" y="84"/>
                </a:lnTo>
                <a:lnTo>
                  <a:pt x="3" y="76"/>
                </a:lnTo>
                <a:lnTo>
                  <a:pt x="3" y="69"/>
                </a:lnTo>
                <a:lnTo>
                  <a:pt x="3" y="61"/>
                </a:lnTo>
                <a:lnTo>
                  <a:pt x="2" y="54"/>
                </a:lnTo>
                <a:lnTo>
                  <a:pt x="2" y="47"/>
                </a:lnTo>
                <a:lnTo>
                  <a:pt x="2" y="39"/>
                </a:lnTo>
                <a:lnTo>
                  <a:pt x="1" y="32"/>
                </a:lnTo>
                <a:lnTo>
                  <a:pt x="1" y="24"/>
                </a:lnTo>
                <a:lnTo>
                  <a:pt x="0" y="17"/>
                </a:lnTo>
                <a:lnTo>
                  <a:pt x="0" y="9"/>
                </a:lnTo>
                <a:lnTo>
                  <a:pt x="0" y="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Freeform 5"/>
          <p:cNvSpPr>
            <a:spLocks/>
          </p:cNvSpPr>
          <p:nvPr/>
        </p:nvSpPr>
        <p:spPr bwMode="auto">
          <a:xfrm>
            <a:off x="2973388" y="1536700"/>
            <a:ext cx="1366837" cy="1966913"/>
          </a:xfrm>
          <a:custGeom>
            <a:avLst/>
            <a:gdLst>
              <a:gd name="T0" fmla="*/ 850 w 861"/>
              <a:gd name="T1" fmla="*/ 31 h 1239"/>
              <a:gd name="T2" fmla="*/ 841 w 861"/>
              <a:gd name="T3" fmla="*/ 70 h 1239"/>
              <a:gd name="T4" fmla="*/ 833 w 861"/>
              <a:gd name="T5" fmla="*/ 109 h 1239"/>
              <a:gd name="T6" fmla="*/ 828 w 861"/>
              <a:gd name="T7" fmla="*/ 149 h 1239"/>
              <a:gd name="T8" fmla="*/ 824 w 861"/>
              <a:gd name="T9" fmla="*/ 199 h 1239"/>
              <a:gd name="T10" fmla="*/ 822 w 861"/>
              <a:gd name="T11" fmla="*/ 252 h 1239"/>
              <a:gd name="T12" fmla="*/ 823 w 861"/>
              <a:gd name="T13" fmla="*/ 305 h 1239"/>
              <a:gd name="T14" fmla="*/ 823 w 861"/>
              <a:gd name="T15" fmla="*/ 357 h 1239"/>
              <a:gd name="T16" fmla="*/ 825 w 861"/>
              <a:gd name="T17" fmla="*/ 423 h 1239"/>
              <a:gd name="T18" fmla="*/ 827 w 861"/>
              <a:gd name="T19" fmla="*/ 493 h 1239"/>
              <a:gd name="T20" fmla="*/ 829 w 861"/>
              <a:gd name="T21" fmla="*/ 562 h 1239"/>
              <a:gd name="T22" fmla="*/ 830 w 861"/>
              <a:gd name="T23" fmla="*/ 631 h 1239"/>
              <a:gd name="T24" fmla="*/ 829 w 861"/>
              <a:gd name="T25" fmla="*/ 697 h 1239"/>
              <a:gd name="T26" fmla="*/ 825 w 861"/>
              <a:gd name="T27" fmla="*/ 761 h 1239"/>
              <a:gd name="T28" fmla="*/ 822 w 861"/>
              <a:gd name="T29" fmla="*/ 824 h 1239"/>
              <a:gd name="T30" fmla="*/ 818 w 861"/>
              <a:gd name="T31" fmla="*/ 888 h 1239"/>
              <a:gd name="T32" fmla="*/ 817 w 861"/>
              <a:gd name="T33" fmla="*/ 937 h 1239"/>
              <a:gd name="T34" fmla="*/ 817 w 861"/>
              <a:gd name="T35" fmla="*/ 983 h 1239"/>
              <a:gd name="T36" fmla="*/ 817 w 861"/>
              <a:gd name="T37" fmla="*/ 1028 h 1239"/>
              <a:gd name="T38" fmla="*/ 815 w 861"/>
              <a:gd name="T39" fmla="*/ 1073 h 1239"/>
              <a:gd name="T40" fmla="*/ 813 w 861"/>
              <a:gd name="T41" fmla="*/ 1108 h 1239"/>
              <a:gd name="T42" fmla="*/ 812 w 861"/>
              <a:gd name="T43" fmla="*/ 1141 h 1239"/>
              <a:gd name="T44" fmla="*/ 808 w 861"/>
              <a:gd name="T45" fmla="*/ 1173 h 1239"/>
              <a:gd name="T46" fmla="*/ 797 w 861"/>
              <a:gd name="T47" fmla="*/ 1203 h 1239"/>
              <a:gd name="T48" fmla="*/ 782 w 861"/>
              <a:gd name="T49" fmla="*/ 1221 h 1239"/>
              <a:gd name="T50" fmla="*/ 762 w 861"/>
              <a:gd name="T51" fmla="*/ 1231 h 1239"/>
              <a:gd name="T52" fmla="*/ 740 w 861"/>
              <a:gd name="T53" fmla="*/ 1237 h 1239"/>
              <a:gd name="T54" fmla="*/ 717 w 861"/>
              <a:gd name="T55" fmla="*/ 1238 h 1239"/>
              <a:gd name="T56" fmla="*/ 682 w 861"/>
              <a:gd name="T57" fmla="*/ 1238 h 1239"/>
              <a:gd name="T58" fmla="*/ 644 w 861"/>
              <a:gd name="T59" fmla="*/ 1234 h 1239"/>
              <a:gd name="T60" fmla="*/ 607 w 861"/>
              <a:gd name="T61" fmla="*/ 1226 h 1239"/>
              <a:gd name="T62" fmla="*/ 571 w 861"/>
              <a:gd name="T63" fmla="*/ 1212 h 1239"/>
              <a:gd name="T64" fmla="*/ 536 w 861"/>
              <a:gd name="T65" fmla="*/ 1188 h 1239"/>
              <a:gd name="T66" fmla="*/ 504 w 861"/>
              <a:gd name="T67" fmla="*/ 1158 h 1239"/>
              <a:gd name="T68" fmla="*/ 475 w 861"/>
              <a:gd name="T69" fmla="*/ 1124 h 1239"/>
              <a:gd name="T70" fmla="*/ 445 w 861"/>
              <a:gd name="T71" fmla="*/ 1091 h 1239"/>
              <a:gd name="T72" fmla="*/ 408 w 861"/>
              <a:gd name="T73" fmla="*/ 1057 h 1239"/>
              <a:gd name="T74" fmla="*/ 370 w 861"/>
              <a:gd name="T75" fmla="*/ 1022 h 1239"/>
              <a:gd name="T76" fmla="*/ 332 w 861"/>
              <a:gd name="T77" fmla="*/ 987 h 1239"/>
              <a:gd name="T78" fmla="*/ 297 w 861"/>
              <a:gd name="T79" fmla="*/ 948 h 1239"/>
              <a:gd name="T80" fmla="*/ 266 w 861"/>
              <a:gd name="T81" fmla="*/ 904 h 1239"/>
              <a:gd name="T82" fmla="*/ 238 w 861"/>
              <a:gd name="T83" fmla="*/ 857 h 1239"/>
              <a:gd name="T84" fmla="*/ 211 w 861"/>
              <a:gd name="T85" fmla="*/ 809 h 1239"/>
              <a:gd name="T86" fmla="*/ 185 w 861"/>
              <a:gd name="T87" fmla="*/ 760 h 1239"/>
              <a:gd name="T88" fmla="*/ 156 w 861"/>
              <a:gd name="T89" fmla="*/ 711 h 1239"/>
              <a:gd name="T90" fmla="*/ 126 w 861"/>
              <a:gd name="T91" fmla="*/ 663 h 1239"/>
              <a:gd name="T92" fmla="*/ 96 w 861"/>
              <a:gd name="T93" fmla="*/ 613 h 1239"/>
              <a:gd name="T94" fmla="*/ 70 w 861"/>
              <a:gd name="T95" fmla="*/ 562 h 1239"/>
              <a:gd name="T96" fmla="*/ 54 w 861"/>
              <a:gd name="T97" fmla="*/ 520 h 1239"/>
              <a:gd name="T98" fmla="*/ 43 w 861"/>
              <a:gd name="T99" fmla="*/ 480 h 1239"/>
              <a:gd name="T100" fmla="*/ 35 w 861"/>
              <a:gd name="T101" fmla="*/ 438 h 1239"/>
              <a:gd name="T102" fmla="*/ 25 w 861"/>
              <a:gd name="T103" fmla="*/ 397 h 1239"/>
              <a:gd name="T104" fmla="*/ 19 w 861"/>
              <a:gd name="T105" fmla="*/ 374 h 1239"/>
              <a:gd name="T106" fmla="*/ 13 w 861"/>
              <a:gd name="T107" fmla="*/ 355 h 1239"/>
              <a:gd name="T108" fmla="*/ 7 w 861"/>
              <a:gd name="T109" fmla="*/ 336 h 1239"/>
              <a:gd name="T110" fmla="*/ 1 w 861"/>
              <a:gd name="T111" fmla="*/ 318 h 123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61"/>
              <a:gd name="T169" fmla="*/ 0 h 1239"/>
              <a:gd name="T170" fmla="*/ 861 w 861"/>
              <a:gd name="T171" fmla="*/ 1239 h 123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61" h="1239">
                <a:moveTo>
                  <a:pt x="860" y="0"/>
                </a:moveTo>
                <a:lnTo>
                  <a:pt x="857" y="8"/>
                </a:lnTo>
                <a:lnTo>
                  <a:pt x="855" y="16"/>
                </a:lnTo>
                <a:lnTo>
                  <a:pt x="853" y="23"/>
                </a:lnTo>
                <a:lnTo>
                  <a:pt x="850" y="31"/>
                </a:lnTo>
                <a:lnTo>
                  <a:pt x="848" y="39"/>
                </a:lnTo>
                <a:lnTo>
                  <a:pt x="846" y="47"/>
                </a:lnTo>
                <a:lnTo>
                  <a:pt x="844" y="54"/>
                </a:lnTo>
                <a:lnTo>
                  <a:pt x="842" y="62"/>
                </a:lnTo>
                <a:lnTo>
                  <a:pt x="841" y="70"/>
                </a:lnTo>
                <a:lnTo>
                  <a:pt x="839" y="78"/>
                </a:lnTo>
                <a:lnTo>
                  <a:pt x="837" y="86"/>
                </a:lnTo>
                <a:lnTo>
                  <a:pt x="836" y="94"/>
                </a:lnTo>
                <a:lnTo>
                  <a:pt x="834" y="101"/>
                </a:lnTo>
                <a:lnTo>
                  <a:pt x="833" y="109"/>
                </a:lnTo>
                <a:lnTo>
                  <a:pt x="832" y="118"/>
                </a:lnTo>
                <a:lnTo>
                  <a:pt x="830" y="125"/>
                </a:lnTo>
                <a:lnTo>
                  <a:pt x="830" y="133"/>
                </a:lnTo>
                <a:lnTo>
                  <a:pt x="829" y="141"/>
                </a:lnTo>
                <a:lnTo>
                  <a:pt x="828" y="149"/>
                </a:lnTo>
                <a:lnTo>
                  <a:pt x="827" y="157"/>
                </a:lnTo>
                <a:lnTo>
                  <a:pt x="826" y="168"/>
                </a:lnTo>
                <a:lnTo>
                  <a:pt x="825" y="178"/>
                </a:lnTo>
                <a:lnTo>
                  <a:pt x="824" y="189"/>
                </a:lnTo>
                <a:lnTo>
                  <a:pt x="824" y="199"/>
                </a:lnTo>
                <a:lnTo>
                  <a:pt x="823" y="210"/>
                </a:lnTo>
                <a:lnTo>
                  <a:pt x="823" y="220"/>
                </a:lnTo>
                <a:lnTo>
                  <a:pt x="823" y="231"/>
                </a:lnTo>
                <a:lnTo>
                  <a:pt x="823" y="241"/>
                </a:lnTo>
                <a:lnTo>
                  <a:pt x="822" y="252"/>
                </a:lnTo>
                <a:lnTo>
                  <a:pt x="822" y="263"/>
                </a:lnTo>
                <a:lnTo>
                  <a:pt x="823" y="273"/>
                </a:lnTo>
                <a:lnTo>
                  <a:pt x="823" y="284"/>
                </a:lnTo>
                <a:lnTo>
                  <a:pt x="823" y="294"/>
                </a:lnTo>
                <a:lnTo>
                  <a:pt x="823" y="305"/>
                </a:lnTo>
                <a:lnTo>
                  <a:pt x="823" y="315"/>
                </a:lnTo>
                <a:lnTo>
                  <a:pt x="823" y="326"/>
                </a:lnTo>
                <a:lnTo>
                  <a:pt x="823" y="336"/>
                </a:lnTo>
                <a:lnTo>
                  <a:pt x="823" y="347"/>
                </a:lnTo>
                <a:lnTo>
                  <a:pt x="823" y="357"/>
                </a:lnTo>
                <a:lnTo>
                  <a:pt x="824" y="368"/>
                </a:lnTo>
                <a:lnTo>
                  <a:pt x="824" y="382"/>
                </a:lnTo>
                <a:lnTo>
                  <a:pt x="824" y="396"/>
                </a:lnTo>
                <a:lnTo>
                  <a:pt x="824" y="410"/>
                </a:lnTo>
                <a:lnTo>
                  <a:pt x="825" y="423"/>
                </a:lnTo>
                <a:lnTo>
                  <a:pt x="825" y="437"/>
                </a:lnTo>
                <a:lnTo>
                  <a:pt x="825" y="451"/>
                </a:lnTo>
                <a:lnTo>
                  <a:pt x="826" y="465"/>
                </a:lnTo>
                <a:lnTo>
                  <a:pt x="827" y="479"/>
                </a:lnTo>
                <a:lnTo>
                  <a:pt x="827" y="493"/>
                </a:lnTo>
                <a:lnTo>
                  <a:pt x="827" y="507"/>
                </a:lnTo>
                <a:lnTo>
                  <a:pt x="828" y="521"/>
                </a:lnTo>
                <a:lnTo>
                  <a:pt x="828" y="534"/>
                </a:lnTo>
                <a:lnTo>
                  <a:pt x="829" y="548"/>
                </a:lnTo>
                <a:lnTo>
                  <a:pt x="829" y="562"/>
                </a:lnTo>
                <a:lnTo>
                  <a:pt x="829" y="576"/>
                </a:lnTo>
                <a:lnTo>
                  <a:pt x="830" y="590"/>
                </a:lnTo>
                <a:lnTo>
                  <a:pt x="830" y="604"/>
                </a:lnTo>
                <a:lnTo>
                  <a:pt x="830" y="617"/>
                </a:lnTo>
                <a:lnTo>
                  <a:pt x="830" y="631"/>
                </a:lnTo>
                <a:lnTo>
                  <a:pt x="830" y="645"/>
                </a:lnTo>
                <a:lnTo>
                  <a:pt x="830" y="658"/>
                </a:lnTo>
                <a:lnTo>
                  <a:pt x="829" y="671"/>
                </a:lnTo>
                <a:lnTo>
                  <a:pt x="829" y="683"/>
                </a:lnTo>
                <a:lnTo>
                  <a:pt x="829" y="697"/>
                </a:lnTo>
                <a:lnTo>
                  <a:pt x="828" y="709"/>
                </a:lnTo>
                <a:lnTo>
                  <a:pt x="827" y="722"/>
                </a:lnTo>
                <a:lnTo>
                  <a:pt x="827" y="735"/>
                </a:lnTo>
                <a:lnTo>
                  <a:pt x="826" y="747"/>
                </a:lnTo>
                <a:lnTo>
                  <a:pt x="825" y="761"/>
                </a:lnTo>
                <a:lnTo>
                  <a:pt x="825" y="773"/>
                </a:lnTo>
                <a:lnTo>
                  <a:pt x="824" y="786"/>
                </a:lnTo>
                <a:lnTo>
                  <a:pt x="823" y="799"/>
                </a:lnTo>
                <a:lnTo>
                  <a:pt x="822" y="811"/>
                </a:lnTo>
                <a:lnTo>
                  <a:pt x="822" y="824"/>
                </a:lnTo>
                <a:lnTo>
                  <a:pt x="821" y="837"/>
                </a:lnTo>
                <a:lnTo>
                  <a:pt x="820" y="850"/>
                </a:lnTo>
                <a:lnTo>
                  <a:pt x="819" y="863"/>
                </a:lnTo>
                <a:lnTo>
                  <a:pt x="819" y="876"/>
                </a:lnTo>
                <a:lnTo>
                  <a:pt x="818" y="888"/>
                </a:lnTo>
                <a:lnTo>
                  <a:pt x="818" y="901"/>
                </a:lnTo>
                <a:lnTo>
                  <a:pt x="817" y="910"/>
                </a:lnTo>
                <a:lnTo>
                  <a:pt x="817" y="919"/>
                </a:lnTo>
                <a:lnTo>
                  <a:pt x="817" y="928"/>
                </a:lnTo>
                <a:lnTo>
                  <a:pt x="817" y="937"/>
                </a:lnTo>
                <a:lnTo>
                  <a:pt x="817" y="946"/>
                </a:lnTo>
                <a:lnTo>
                  <a:pt x="817" y="955"/>
                </a:lnTo>
                <a:lnTo>
                  <a:pt x="817" y="965"/>
                </a:lnTo>
                <a:lnTo>
                  <a:pt x="817" y="973"/>
                </a:lnTo>
                <a:lnTo>
                  <a:pt x="817" y="983"/>
                </a:lnTo>
                <a:lnTo>
                  <a:pt x="817" y="992"/>
                </a:lnTo>
                <a:lnTo>
                  <a:pt x="817" y="1000"/>
                </a:lnTo>
                <a:lnTo>
                  <a:pt x="817" y="1010"/>
                </a:lnTo>
                <a:lnTo>
                  <a:pt x="817" y="1019"/>
                </a:lnTo>
                <a:lnTo>
                  <a:pt x="817" y="1028"/>
                </a:lnTo>
                <a:lnTo>
                  <a:pt x="817" y="1037"/>
                </a:lnTo>
                <a:lnTo>
                  <a:pt x="817" y="1046"/>
                </a:lnTo>
                <a:lnTo>
                  <a:pt x="816" y="1055"/>
                </a:lnTo>
                <a:lnTo>
                  <a:pt x="816" y="1064"/>
                </a:lnTo>
                <a:lnTo>
                  <a:pt x="815" y="1073"/>
                </a:lnTo>
                <a:lnTo>
                  <a:pt x="815" y="1082"/>
                </a:lnTo>
                <a:lnTo>
                  <a:pt x="814" y="1088"/>
                </a:lnTo>
                <a:lnTo>
                  <a:pt x="814" y="1095"/>
                </a:lnTo>
                <a:lnTo>
                  <a:pt x="814" y="1102"/>
                </a:lnTo>
                <a:lnTo>
                  <a:pt x="813" y="1108"/>
                </a:lnTo>
                <a:lnTo>
                  <a:pt x="813" y="1115"/>
                </a:lnTo>
                <a:lnTo>
                  <a:pt x="813" y="1121"/>
                </a:lnTo>
                <a:lnTo>
                  <a:pt x="813" y="1128"/>
                </a:lnTo>
                <a:lnTo>
                  <a:pt x="813" y="1135"/>
                </a:lnTo>
                <a:lnTo>
                  <a:pt x="812" y="1141"/>
                </a:lnTo>
                <a:lnTo>
                  <a:pt x="812" y="1148"/>
                </a:lnTo>
                <a:lnTo>
                  <a:pt x="811" y="1154"/>
                </a:lnTo>
                <a:lnTo>
                  <a:pt x="810" y="1161"/>
                </a:lnTo>
                <a:lnTo>
                  <a:pt x="809" y="1167"/>
                </a:lnTo>
                <a:lnTo>
                  <a:pt x="808" y="1173"/>
                </a:lnTo>
                <a:lnTo>
                  <a:pt x="806" y="1179"/>
                </a:lnTo>
                <a:lnTo>
                  <a:pt x="805" y="1186"/>
                </a:lnTo>
                <a:lnTo>
                  <a:pt x="802" y="1191"/>
                </a:lnTo>
                <a:lnTo>
                  <a:pt x="800" y="1197"/>
                </a:lnTo>
                <a:lnTo>
                  <a:pt x="797" y="1203"/>
                </a:lnTo>
                <a:lnTo>
                  <a:pt x="794" y="1208"/>
                </a:lnTo>
                <a:lnTo>
                  <a:pt x="791" y="1212"/>
                </a:lnTo>
                <a:lnTo>
                  <a:pt x="788" y="1215"/>
                </a:lnTo>
                <a:lnTo>
                  <a:pt x="785" y="1218"/>
                </a:lnTo>
                <a:lnTo>
                  <a:pt x="782" y="1221"/>
                </a:lnTo>
                <a:lnTo>
                  <a:pt x="778" y="1223"/>
                </a:lnTo>
                <a:lnTo>
                  <a:pt x="775" y="1226"/>
                </a:lnTo>
                <a:lnTo>
                  <a:pt x="771" y="1228"/>
                </a:lnTo>
                <a:lnTo>
                  <a:pt x="766" y="1230"/>
                </a:lnTo>
                <a:lnTo>
                  <a:pt x="762" y="1231"/>
                </a:lnTo>
                <a:lnTo>
                  <a:pt x="758" y="1233"/>
                </a:lnTo>
                <a:lnTo>
                  <a:pt x="753" y="1234"/>
                </a:lnTo>
                <a:lnTo>
                  <a:pt x="749" y="1235"/>
                </a:lnTo>
                <a:lnTo>
                  <a:pt x="744" y="1236"/>
                </a:lnTo>
                <a:lnTo>
                  <a:pt x="740" y="1237"/>
                </a:lnTo>
                <a:lnTo>
                  <a:pt x="735" y="1237"/>
                </a:lnTo>
                <a:lnTo>
                  <a:pt x="730" y="1238"/>
                </a:lnTo>
                <a:lnTo>
                  <a:pt x="726" y="1238"/>
                </a:lnTo>
                <a:lnTo>
                  <a:pt x="721" y="1238"/>
                </a:lnTo>
                <a:lnTo>
                  <a:pt x="717" y="1238"/>
                </a:lnTo>
                <a:lnTo>
                  <a:pt x="712" y="1238"/>
                </a:lnTo>
                <a:lnTo>
                  <a:pt x="705" y="1238"/>
                </a:lnTo>
                <a:lnTo>
                  <a:pt x="697" y="1238"/>
                </a:lnTo>
                <a:lnTo>
                  <a:pt x="690" y="1238"/>
                </a:lnTo>
                <a:lnTo>
                  <a:pt x="682" y="1238"/>
                </a:lnTo>
                <a:lnTo>
                  <a:pt x="674" y="1237"/>
                </a:lnTo>
                <a:lnTo>
                  <a:pt x="667" y="1237"/>
                </a:lnTo>
                <a:lnTo>
                  <a:pt x="659" y="1236"/>
                </a:lnTo>
                <a:lnTo>
                  <a:pt x="651" y="1235"/>
                </a:lnTo>
                <a:lnTo>
                  <a:pt x="644" y="1234"/>
                </a:lnTo>
                <a:lnTo>
                  <a:pt x="636" y="1233"/>
                </a:lnTo>
                <a:lnTo>
                  <a:pt x="629" y="1231"/>
                </a:lnTo>
                <a:lnTo>
                  <a:pt x="621" y="1230"/>
                </a:lnTo>
                <a:lnTo>
                  <a:pt x="614" y="1228"/>
                </a:lnTo>
                <a:lnTo>
                  <a:pt x="607" y="1226"/>
                </a:lnTo>
                <a:lnTo>
                  <a:pt x="599" y="1223"/>
                </a:lnTo>
                <a:lnTo>
                  <a:pt x="592" y="1221"/>
                </a:lnTo>
                <a:lnTo>
                  <a:pt x="585" y="1218"/>
                </a:lnTo>
                <a:lnTo>
                  <a:pt x="578" y="1215"/>
                </a:lnTo>
                <a:lnTo>
                  <a:pt x="571" y="1212"/>
                </a:lnTo>
                <a:lnTo>
                  <a:pt x="565" y="1208"/>
                </a:lnTo>
                <a:lnTo>
                  <a:pt x="557" y="1204"/>
                </a:lnTo>
                <a:lnTo>
                  <a:pt x="550" y="1199"/>
                </a:lnTo>
                <a:lnTo>
                  <a:pt x="543" y="1194"/>
                </a:lnTo>
                <a:lnTo>
                  <a:pt x="536" y="1188"/>
                </a:lnTo>
                <a:lnTo>
                  <a:pt x="529" y="1183"/>
                </a:lnTo>
                <a:lnTo>
                  <a:pt x="523" y="1177"/>
                </a:lnTo>
                <a:lnTo>
                  <a:pt x="517" y="1171"/>
                </a:lnTo>
                <a:lnTo>
                  <a:pt x="510" y="1164"/>
                </a:lnTo>
                <a:lnTo>
                  <a:pt x="504" y="1158"/>
                </a:lnTo>
                <a:lnTo>
                  <a:pt x="498" y="1151"/>
                </a:lnTo>
                <a:lnTo>
                  <a:pt x="492" y="1145"/>
                </a:lnTo>
                <a:lnTo>
                  <a:pt x="486" y="1138"/>
                </a:lnTo>
                <a:lnTo>
                  <a:pt x="480" y="1131"/>
                </a:lnTo>
                <a:lnTo>
                  <a:pt x="475" y="1124"/>
                </a:lnTo>
                <a:lnTo>
                  <a:pt x="469" y="1118"/>
                </a:lnTo>
                <a:lnTo>
                  <a:pt x="463" y="1111"/>
                </a:lnTo>
                <a:lnTo>
                  <a:pt x="457" y="1104"/>
                </a:lnTo>
                <a:lnTo>
                  <a:pt x="451" y="1098"/>
                </a:lnTo>
                <a:lnTo>
                  <a:pt x="445" y="1091"/>
                </a:lnTo>
                <a:lnTo>
                  <a:pt x="438" y="1085"/>
                </a:lnTo>
                <a:lnTo>
                  <a:pt x="431" y="1078"/>
                </a:lnTo>
                <a:lnTo>
                  <a:pt x="423" y="1071"/>
                </a:lnTo>
                <a:lnTo>
                  <a:pt x="416" y="1064"/>
                </a:lnTo>
                <a:lnTo>
                  <a:pt x="408" y="1057"/>
                </a:lnTo>
                <a:lnTo>
                  <a:pt x="401" y="1050"/>
                </a:lnTo>
                <a:lnTo>
                  <a:pt x="393" y="1043"/>
                </a:lnTo>
                <a:lnTo>
                  <a:pt x="385" y="1036"/>
                </a:lnTo>
                <a:lnTo>
                  <a:pt x="378" y="1029"/>
                </a:lnTo>
                <a:lnTo>
                  <a:pt x="370" y="1022"/>
                </a:lnTo>
                <a:lnTo>
                  <a:pt x="362" y="1015"/>
                </a:lnTo>
                <a:lnTo>
                  <a:pt x="354" y="1008"/>
                </a:lnTo>
                <a:lnTo>
                  <a:pt x="347" y="1001"/>
                </a:lnTo>
                <a:lnTo>
                  <a:pt x="339" y="994"/>
                </a:lnTo>
                <a:lnTo>
                  <a:pt x="332" y="987"/>
                </a:lnTo>
                <a:lnTo>
                  <a:pt x="325" y="979"/>
                </a:lnTo>
                <a:lnTo>
                  <a:pt x="318" y="972"/>
                </a:lnTo>
                <a:lnTo>
                  <a:pt x="311" y="964"/>
                </a:lnTo>
                <a:lnTo>
                  <a:pt x="304" y="957"/>
                </a:lnTo>
                <a:lnTo>
                  <a:pt x="297" y="948"/>
                </a:lnTo>
                <a:lnTo>
                  <a:pt x="291" y="940"/>
                </a:lnTo>
                <a:lnTo>
                  <a:pt x="284" y="931"/>
                </a:lnTo>
                <a:lnTo>
                  <a:pt x="278" y="923"/>
                </a:lnTo>
                <a:lnTo>
                  <a:pt x="272" y="914"/>
                </a:lnTo>
                <a:lnTo>
                  <a:pt x="266" y="904"/>
                </a:lnTo>
                <a:lnTo>
                  <a:pt x="260" y="895"/>
                </a:lnTo>
                <a:lnTo>
                  <a:pt x="254" y="886"/>
                </a:lnTo>
                <a:lnTo>
                  <a:pt x="248" y="876"/>
                </a:lnTo>
                <a:lnTo>
                  <a:pt x="243" y="867"/>
                </a:lnTo>
                <a:lnTo>
                  <a:pt x="238" y="857"/>
                </a:lnTo>
                <a:lnTo>
                  <a:pt x="232" y="847"/>
                </a:lnTo>
                <a:lnTo>
                  <a:pt x="227" y="838"/>
                </a:lnTo>
                <a:lnTo>
                  <a:pt x="222" y="828"/>
                </a:lnTo>
                <a:lnTo>
                  <a:pt x="217" y="818"/>
                </a:lnTo>
                <a:lnTo>
                  <a:pt x="211" y="809"/>
                </a:lnTo>
                <a:lnTo>
                  <a:pt x="206" y="799"/>
                </a:lnTo>
                <a:lnTo>
                  <a:pt x="201" y="789"/>
                </a:lnTo>
                <a:lnTo>
                  <a:pt x="196" y="779"/>
                </a:lnTo>
                <a:lnTo>
                  <a:pt x="191" y="770"/>
                </a:lnTo>
                <a:lnTo>
                  <a:pt x="185" y="760"/>
                </a:lnTo>
                <a:lnTo>
                  <a:pt x="180" y="751"/>
                </a:lnTo>
                <a:lnTo>
                  <a:pt x="174" y="741"/>
                </a:lnTo>
                <a:lnTo>
                  <a:pt x="168" y="731"/>
                </a:lnTo>
                <a:lnTo>
                  <a:pt x="162" y="721"/>
                </a:lnTo>
                <a:lnTo>
                  <a:pt x="156" y="711"/>
                </a:lnTo>
                <a:lnTo>
                  <a:pt x="150" y="702"/>
                </a:lnTo>
                <a:lnTo>
                  <a:pt x="144" y="692"/>
                </a:lnTo>
                <a:lnTo>
                  <a:pt x="138" y="682"/>
                </a:lnTo>
                <a:lnTo>
                  <a:pt x="132" y="672"/>
                </a:lnTo>
                <a:lnTo>
                  <a:pt x="126" y="663"/>
                </a:lnTo>
                <a:lnTo>
                  <a:pt x="119" y="653"/>
                </a:lnTo>
                <a:lnTo>
                  <a:pt x="114" y="643"/>
                </a:lnTo>
                <a:lnTo>
                  <a:pt x="108" y="633"/>
                </a:lnTo>
                <a:lnTo>
                  <a:pt x="102" y="623"/>
                </a:lnTo>
                <a:lnTo>
                  <a:pt x="96" y="613"/>
                </a:lnTo>
                <a:lnTo>
                  <a:pt x="90" y="603"/>
                </a:lnTo>
                <a:lnTo>
                  <a:pt x="85" y="593"/>
                </a:lnTo>
                <a:lnTo>
                  <a:pt x="80" y="583"/>
                </a:lnTo>
                <a:lnTo>
                  <a:pt x="75" y="573"/>
                </a:lnTo>
                <a:lnTo>
                  <a:pt x="70" y="562"/>
                </a:lnTo>
                <a:lnTo>
                  <a:pt x="65" y="552"/>
                </a:lnTo>
                <a:lnTo>
                  <a:pt x="62" y="544"/>
                </a:lnTo>
                <a:lnTo>
                  <a:pt x="59" y="536"/>
                </a:lnTo>
                <a:lnTo>
                  <a:pt x="57" y="528"/>
                </a:lnTo>
                <a:lnTo>
                  <a:pt x="54" y="520"/>
                </a:lnTo>
                <a:lnTo>
                  <a:pt x="52" y="512"/>
                </a:lnTo>
                <a:lnTo>
                  <a:pt x="49" y="504"/>
                </a:lnTo>
                <a:lnTo>
                  <a:pt x="47" y="496"/>
                </a:lnTo>
                <a:lnTo>
                  <a:pt x="45" y="488"/>
                </a:lnTo>
                <a:lnTo>
                  <a:pt x="43" y="480"/>
                </a:lnTo>
                <a:lnTo>
                  <a:pt x="42" y="471"/>
                </a:lnTo>
                <a:lnTo>
                  <a:pt x="40" y="463"/>
                </a:lnTo>
                <a:lnTo>
                  <a:pt x="38" y="455"/>
                </a:lnTo>
                <a:lnTo>
                  <a:pt x="37" y="447"/>
                </a:lnTo>
                <a:lnTo>
                  <a:pt x="35" y="438"/>
                </a:lnTo>
                <a:lnTo>
                  <a:pt x="33" y="430"/>
                </a:lnTo>
                <a:lnTo>
                  <a:pt x="31" y="422"/>
                </a:lnTo>
                <a:lnTo>
                  <a:pt x="29" y="414"/>
                </a:lnTo>
                <a:lnTo>
                  <a:pt x="27" y="405"/>
                </a:lnTo>
                <a:lnTo>
                  <a:pt x="25" y="397"/>
                </a:lnTo>
                <a:lnTo>
                  <a:pt x="23" y="389"/>
                </a:lnTo>
                <a:lnTo>
                  <a:pt x="22" y="385"/>
                </a:lnTo>
                <a:lnTo>
                  <a:pt x="21" y="381"/>
                </a:lnTo>
                <a:lnTo>
                  <a:pt x="20" y="378"/>
                </a:lnTo>
                <a:lnTo>
                  <a:pt x="19" y="374"/>
                </a:lnTo>
                <a:lnTo>
                  <a:pt x="18" y="370"/>
                </a:lnTo>
                <a:lnTo>
                  <a:pt x="17" y="366"/>
                </a:lnTo>
                <a:lnTo>
                  <a:pt x="16" y="363"/>
                </a:lnTo>
                <a:lnTo>
                  <a:pt x="15" y="359"/>
                </a:lnTo>
                <a:lnTo>
                  <a:pt x="13" y="355"/>
                </a:lnTo>
                <a:lnTo>
                  <a:pt x="12" y="351"/>
                </a:lnTo>
                <a:lnTo>
                  <a:pt x="11" y="347"/>
                </a:lnTo>
                <a:lnTo>
                  <a:pt x="10" y="344"/>
                </a:lnTo>
                <a:lnTo>
                  <a:pt x="8" y="340"/>
                </a:lnTo>
                <a:lnTo>
                  <a:pt x="7" y="336"/>
                </a:lnTo>
                <a:lnTo>
                  <a:pt x="6" y="332"/>
                </a:lnTo>
                <a:lnTo>
                  <a:pt x="5" y="329"/>
                </a:lnTo>
                <a:lnTo>
                  <a:pt x="3" y="325"/>
                </a:lnTo>
                <a:lnTo>
                  <a:pt x="2" y="321"/>
                </a:lnTo>
                <a:lnTo>
                  <a:pt x="1" y="318"/>
                </a:lnTo>
                <a:lnTo>
                  <a:pt x="0" y="314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Freeform 6"/>
          <p:cNvSpPr>
            <a:spLocks/>
          </p:cNvSpPr>
          <p:nvPr/>
        </p:nvSpPr>
        <p:spPr bwMode="auto">
          <a:xfrm>
            <a:off x="5059363" y="1528763"/>
            <a:ext cx="1252537" cy="2997200"/>
          </a:xfrm>
          <a:custGeom>
            <a:avLst/>
            <a:gdLst>
              <a:gd name="T0" fmla="*/ 3 w 789"/>
              <a:gd name="T1" fmla="*/ 195 h 1888"/>
              <a:gd name="T2" fmla="*/ 5 w 789"/>
              <a:gd name="T3" fmla="*/ 426 h 1888"/>
              <a:gd name="T4" fmla="*/ 9 w 789"/>
              <a:gd name="T5" fmla="*/ 799 h 1888"/>
              <a:gd name="T6" fmla="*/ 13 w 789"/>
              <a:gd name="T7" fmla="*/ 1244 h 1888"/>
              <a:gd name="T8" fmla="*/ 16 w 789"/>
              <a:gd name="T9" fmla="*/ 1527 h 1888"/>
              <a:gd name="T10" fmla="*/ 16 w 789"/>
              <a:gd name="T11" fmla="*/ 1647 h 1888"/>
              <a:gd name="T12" fmla="*/ 19 w 789"/>
              <a:gd name="T13" fmla="*/ 1746 h 1888"/>
              <a:gd name="T14" fmla="*/ 20 w 789"/>
              <a:gd name="T15" fmla="*/ 1801 h 1888"/>
              <a:gd name="T16" fmla="*/ 33 w 789"/>
              <a:gd name="T17" fmla="*/ 1850 h 1888"/>
              <a:gd name="T18" fmla="*/ 56 w 789"/>
              <a:gd name="T19" fmla="*/ 1876 h 1888"/>
              <a:gd name="T20" fmla="*/ 87 w 789"/>
              <a:gd name="T21" fmla="*/ 1887 h 1888"/>
              <a:gd name="T22" fmla="*/ 112 w 789"/>
              <a:gd name="T23" fmla="*/ 1873 h 1888"/>
              <a:gd name="T24" fmla="*/ 128 w 789"/>
              <a:gd name="T25" fmla="*/ 1846 h 1888"/>
              <a:gd name="T26" fmla="*/ 140 w 789"/>
              <a:gd name="T27" fmla="*/ 1794 h 1888"/>
              <a:gd name="T28" fmla="*/ 144 w 789"/>
              <a:gd name="T29" fmla="*/ 1735 h 1888"/>
              <a:gd name="T30" fmla="*/ 145 w 789"/>
              <a:gd name="T31" fmla="*/ 1667 h 1888"/>
              <a:gd name="T32" fmla="*/ 144 w 789"/>
              <a:gd name="T33" fmla="*/ 1595 h 1888"/>
              <a:gd name="T34" fmla="*/ 147 w 789"/>
              <a:gd name="T35" fmla="*/ 1503 h 1888"/>
              <a:gd name="T36" fmla="*/ 153 w 789"/>
              <a:gd name="T37" fmla="*/ 1393 h 1888"/>
              <a:gd name="T38" fmla="*/ 176 w 789"/>
              <a:gd name="T39" fmla="*/ 1289 h 1888"/>
              <a:gd name="T40" fmla="*/ 218 w 789"/>
              <a:gd name="T41" fmla="*/ 1198 h 1888"/>
              <a:gd name="T42" fmla="*/ 255 w 789"/>
              <a:gd name="T43" fmla="*/ 1116 h 1888"/>
              <a:gd name="T44" fmla="*/ 265 w 789"/>
              <a:gd name="T45" fmla="*/ 1077 h 1888"/>
              <a:gd name="T46" fmla="*/ 271 w 789"/>
              <a:gd name="T47" fmla="*/ 1037 h 1888"/>
              <a:gd name="T48" fmla="*/ 274 w 789"/>
              <a:gd name="T49" fmla="*/ 961 h 1888"/>
              <a:gd name="T50" fmla="*/ 274 w 789"/>
              <a:gd name="T51" fmla="*/ 885 h 1888"/>
              <a:gd name="T52" fmla="*/ 270 w 789"/>
              <a:gd name="T53" fmla="*/ 832 h 1888"/>
              <a:gd name="T54" fmla="*/ 268 w 789"/>
              <a:gd name="T55" fmla="*/ 785 h 1888"/>
              <a:gd name="T56" fmla="*/ 290 w 789"/>
              <a:gd name="T57" fmla="*/ 719 h 1888"/>
              <a:gd name="T58" fmla="*/ 329 w 789"/>
              <a:gd name="T59" fmla="*/ 649 h 1888"/>
              <a:gd name="T60" fmla="*/ 371 w 789"/>
              <a:gd name="T61" fmla="*/ 594 h 1888"/>
              <a:gd name="T62" fmla="*/ 417 w 789"/>
              <a:gd name="T63" fmla="*/ 556 h 1888"/>
              <a:gd name="T64" fmla="*/ 470 w 789"/>
              <a:gd name="T65" fmla="*/ 531 h 1888"/>
              <a:gd name="T66" fmla="*/ 527 w 789"/>
              <a:gd name="T67" fmla="*/ 519 h 1888"/>
              <a:gd name="T68" fmla="*/ 584 w 789"/>
              <a:gd name="T69" fmla="*/ 520 h 1888"/>
              <a:gd name="T70" fmla="*/ 638 w 789"/>
              <a:gd name="T71" fmla="*/ 528 h 1888"/>
              <a:gd name="T72" fmla="*/ 680 w 789"/>
              <a:gd name="T73" fmla="*/ 556 h 1888"/>
              <a:gd name="T74" fmla="*/ 695 w 789"/>
              <a:gd name="T75" fmla="*/ 615 h 1888"/>
              <a:gd name="T76" fmla="*/ 692 w 789"/>
              <a:gd name="T77" fmla="*/ 681 h 1888"/>
              <a:gd name="T78" fmla="*/ 691 w 789"/>
              <a:gd name="T79" fmla="*/ 747 h 1888"/>
              <a:gd name="T80" fmla="*/ 692 w 789"/>
              <a:gd name="T81" fmla="*/ 814 h 1888"/>
              <a:gd name="T82" fmla="*/ 701 w 789"/>
              <a:gd name="T83" fmla="*/ 843 h 1888"/>
              <a:gd name="T84" fmla="*/ 716 w 789"/>
              <a:gd name="T85" fmla="*/ 849 h 1888"/>
              <a:gd name="T86" fmla="*/ 736 w 789"/>
              <a:gd name="T87" fmla="*/ 847 h 1888"/>
              <a:gd name="T88" fmla="*/ 758 w 789"/>
              <a:gd name="T89" fmla="*/ 839 h 1888"/>
              <a:gd name="T90" fmla="*/ 772 w 789"/>
              <a:gd name="T91" fmla="*/ 810 h 1888"/>
              <a:gd name="T92" fmla="*/ 778 w 789"/>
              <a:gd name="T93" fmla="*/ 754 h 1888"/>
              <a:gd name="T94" fmla="*/ 780 w 789"/>
              <a:gd name="T95" fmla="*/ 679 h 1888"/>
              <a:gd name="T96" fmla="*/ 785 w 789"/>
              <a:gd name="T97" fmla="*/ 508 h 1888"/>
              <a:gd name="T98" fmla="*/ 788 w 789"/>
              <a:gd name="T99" fmla="*/ 337 h 1888"/>
              <a:gd name="T100" fmla="*/ 785 w 789"/>
              <a:gd name="T101" fmla="*/ 230 h 1888"/>
              <a:gd name="T102" fmla="*/ 782 w 789"/>
              <a:gd name="T103" fmla="*/ 123 h 1888"/>
              <a:gd name="T104" fmla="*/ 781 w 789"/>
              <a:gd name="T105" fmla="*/ 64 h 1888"/>
              <a:gd name="T106" fmla="*/ 781 w 789"/>
              <a:gd name="T107" fmla="*/ 16 h 188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789"/>
              <a:gd name="T163" fmla="*/ 0 h 1888"/>
              <a:gd name="T164" fmla="*/ 789 w 789"/>
              <a:gd name="T165" fmla="*/ 1888 h 188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789" h="1888">
                <a:moveTo>
                  <a:pt x="0" y="3"/>
                </a:moveTo>
                <a:lnTo>
                  <a:pt x="1" y="42"/>
                </a:lnTo>
                <a:lnTo>
                  <a:pt x="1" y="80"/>
                </a:lnTo>
                <a:lnTo>
                  <a:pt x="2" y="118"/>
                </a:lnTo>
                <a:lnTo>
                  <a:pt x="2" y="157"/>
                </a:lnTo>
                <a:lnTo>
                  <a:pt x="3" y="195"/>
                </a:lnTo>
                <a:lnTo>
                  <a:pt x="3" y="234"/>
                </a:lnTo>
                <a:lnTo>
                  <a:pt x="4" y="272"/>
                </a:lnTo>
                <a:lnTo>
                  <a:pt x="4" y="310"/>
                </a:lnTo>
                <a:lnTo>
                  <a:pt x="5" y="349"/>
                </a:lnTo>
                <a:lnTo>
                  <a:pt x="5" y="387"/>
                </a:lnTo>
                <a:lnTo>
                  <a:pt x="5" y="426"/>
                </a:lnTo>
                <a:lnTo>
                  <a:pt x="6" y="464"/>
                </a:lnTo>
                <a:lnTo>
                  <a:pt x="6" y="503"/>
                </a:lnTo>
                <a:lnTo>
                  <a:pt x="7" y="577"/>
                </a:lnTo>
                <a:lnTo>
                  <a:pt x="8" y="651"/>
                </a:lnTo>
                <a:lnTo>
                  <a:pt x="8" y="725"/>
                </a:lnTo>
                <a:lnTo>
                  <a:pt x="9" y="799"/>
                </a:lnTo>
                <a:lnTo>
                  <a:pt x="10" y="873"/>
                </a:lnTo>
                <a:lnTo>
                  <a:pt x="10" y="948"/>
                </a:lnTo>
                <a:lnTo>
                  <a:pt x="11" y="1022"/>
                </a:lnTo>
                <a:lnTo>
                  <a:pt x="12" y="1096"/>
                </a:lnTo>
                <a:lnTo>
                  <a:pt x="13" y="1170"/>
                </a:lnTo>
                <a:lnTo>
                  <a:pt x="13" y="1244"/>
                </a:lnTo>
                <a:lnTo>
                  <a:pt x="14" y="1318"/>
                </a:lnTo>
                <a:lnTo>
                  <a:pt x="15" y="1392"/>
                </a:lnTo>
                <a:lnTo>
                  <a:pt x="15" y="1466"/>
                </a:lnTo>
                <a:lnTo>
                  <a:pt x="15" y="1486"/>
                </a:lnTo>
                <a:lnTo>
                  <a:pt x="16" y="1507"/>
                </a:lnTo>
                <a:lnTo>
                  <a:pt x="16" y="1527"/>
                </a:lnTo>
                <a:lnTo>
                  <a:pt x="16" y="1547"/>
                </a:lnTo>
                <a:lnTo>
                  <a:pt x="16" y="1567"/>
                </a:lnTo>
                <a:lnTo>
                  <a:pt x="16" y="1587"/>
                </a:lnTo>
                <a:lnTo>
                  <a:pt x="16" y="1607"/>
                </a:lnTo>
                <a:lnTo>
                  <a:pt x="16" y="1627"/>
                </a:lnTo>
                <a:lnTo>
                  <a:pt x="16" y="1647"/>
                </a:lnTo>
                <a:lnTo>
                  <a:pt x="16" y="1667"/>
                </a:lnTo>
                <a:lnTo>
                  <a:pt x="17" y="1687"/>
                </a:lnTo>
                <a:lnTo>
                  <a:pt x="18" y="1707"/>
                </a:lnTo>
                <a:lnTo>
                  <a:pt x="18" y="1727"/>
                </a:lnTo>
                <a:lnTo>
                  <a:pt x="18" y="1736"/>
                </a:lnTo>
                <a:lnTo>
                  <a:pt x="19" y="1746"/>
                </a:lnTo>
                <a:lnTo>
                  <a:pt x="19" y="1755"/>
                </a:lnTo>
                <a:lnTo>
                  <a:pt x="19" y="1764"/>
                </a:lnTo>
                <a:lnTo>
                  <a:pt x="19" y="1773"/>
                </a:lnTo>
                <a:lnTo>
                  <a:pt x="19" y="1783"/>
                </a:lnTo>
                <a:lnTo>
                  <a:pt x="19" y="1792"/>
                </a:lnTo>
                <a:lnTo>
                  <a:pt x="20" y="1801"/>
                </a:lnTo>
                <a:lnTo>
                  <a:pt x="21" y="1810"/>
                </a:lnTo>
                <a:lnTo>
                  <a:pt x="23" y="1819"/>
                </a:lnTo>
                <a:lnTo>
                  <a:pt x="25" y="1828"/>
                </a:lnTo>
                <a:lnTo>
                  <a:pt x="27" y="1836"/>
                </a:lnTo>
                <a:lnTo>
                  <a:pt x="30" y="1845"/>
                </a:lnTo>
                <a:lnTo>
                  <a:pt x="33" y="1850"/>
                </a:lnTo>
                <a:lnTo>
                  <a:pt x="36" y="1855"/>
                </a:lnTo>
                <a:lnTo>
                  <a:pt x="39" y="1859"/>
                </a:lnTo>
                <a:lnTo>
                  <a:pt x="43" y="1864"/>
                </a:lnTo>
                <a:lnTo>
                  <a:pt x="47" y="1868"/>
                </a:lnTo>
                <a:lnTo>
                  <a:pt x="51" y="1873"/>
                </a:lnTo>
                <a:lnTo>
                  <a:pt x="56" y="1876"/>
                </a:lnTo>
                <a:lnTo>
                  <a:pt x="61" y="1879"/>
                </a:lnTo>
                <a:lnTo>
                  <a:pt x="66" y="1882"/>
                </a:lnTo>
                <a:lnTo>
                  <a:pt x="71" y="1884"/>
                </a:lnTo>
                <a:lnTo>
                  <a:pt x="77" y="1886"/>
                </a:lnTo>
                <a:lnTo>
                  <a:pt x="82" y="1887"/>
                </a:lnTo>
                <a:lnTo>
                  <a:pt x="87" y="1887"/>
                </a:lnTo>
                <a:lnTo>
                  <a:pt x="92" y="1886"/>
                </a:lnTo>
                <a:lnTo>
                  <a:pt x="97" y="1885"/>
                </a:lnTo>
                <a:lnTo>
                  <a:pt x="101" y="1883"/>
                </a:lnTo>
                <a:lnTo>
                  <a:pt x="105" y="1880"/>
                </a:lnTo>
                <a:lnTo>
                  <a:pt x="109" y="1877"/>
                </a:lnTo>
                <a:lnTo>
                  <a:pt x="112" y="1873"/>
                </a:lnTo>
                <a:lnTo>
                  <a:pt x="116" y="1869"/>
                </a:lnTo>
                <a:lnTo>
                  <a:pt x="119" y="1865"/>
                </a:lnTo>
                <a:lnTo>
                  <a:pt x="121" y="1861"/>
                </a:lnTo>
                <a:lnTo>
                  <a:pt x="124" y="1856"/>
                </a:lnTo>
                <a:lnTo>
                  <a:pt x="126" y="1851"/>
                </a:lnTo>
                <a:lnTo>
                  <a:pt x="128" y="1846"/>
                </a:lnTo>
                <a:lnTo>
                  <a:pt x="130" y="1842"/>
                </a:lnTo>
                <a:lnTo>
                  <a:pt x="133" y="1832"/>
                </a:lnTo>
                <a:lnTo>
                  <a:pt x="135" y="1823"/>
                </a:lnTo>
                <a:lnTo>
                  <a:pt x="137" y="1814"/>
                </a:lnTo>
                <a:lnTo>
                  <a:pt x="139" y="1804"/>
                </a:lnTo>
                <a:lnTo>
                  <a:pt x="140" y="1794"/>
                </a:lnTo>
                <a:lnTo>
                  <a:pt x="141" y="1784"/>
                </a:lnTo>
                <a:lnTo>
                  <a:pt x="142" y="1775"/>
                </a:lnTo>
                <a:lnTo>
                  <a:pt x="143" y="1765"/>
                </a:lnTo>
                <a:lnTo>
                  <a:pt x="143" y="1755"/>
                </a:lnTo>
                <a:lnTo>
                  <a:pt x="143" y="1745"/>
                </a:lnTo>
                <a:lnTo>
                  <a:pt x="144" y="1735"/>
                </a:lnTo>
                <a:lnTo>
                  <a:pt x="144" y="1725"/>
                </a:lnTo>
                <a:lnTo>
                  <a:pt x="145" y="1715"/>
                </a:lnTo>
                <a:lnTo>
                  <a:pt x="145" y="1703"/>
                </a:lnTo>
                <a:lnTo>
                  <a:pt x="146" y="1691"/>
                </a:lnTo>
                <a:lnTo>
                  <a:pt x="146" y="1679"/>
                </a:lnTo>
                <a:lnTo>
                  <a:pt x="145" y="1667"/>
                </a:lnTo>
                <a:lnTo>
                  <a:pt x="145" y="1655"/>
                </a:lnTo>
                <a:lnTo>
                  <a:pt x="145" y="1643"/>
                </a:lnTo>
                <a:lnTo>
                  <a:pt x="144" y="1631"/>
                </a:lnTo>
                <a:lnTo>
                  <a:pt x="144" y="1619"/>
                </a:lnTo>
                <a:lnTo>
                  <a:pt x="144" y="1607"/>
                </a:lnTo>
                <a:lnTo>
                  <a:pt x="144" y="1595"/>
                </a:lnTo>
                <a:lnTo>
                  <a:pt x="144" y="1583"/>
                </a:lnTo>
                <a:lnTo>
                  <a:pt x="144" y="1571"/>
                </a:lnTo>
                <a:lnTo>
                  <a:pt x="145" y="1559"/>
                </a:lnTo>
                <a:lnTo>
                  <a:pt x="146" y="1540"/>
                </a:lnTo>
                <a:lnTo>
                  <a:pt x="146" y="1522"/>
                </a:lnTo>
                <a:lnTo>
                  <a:pt x="147" y="1503"/>
                </a:lnTo>
                <a:lnTo>
                  <a:pt x="148" y="1485"/>
                </a:lnTo>
                <a:lnTo>
                  <a:pt x="148" y="1466"/>
                </a:lnTo>
                <a:lnTo>
                  <a:pt x="149" y="1448"/>
                </a:lnTo>
                <a:lnTo>
                  <a:pt x="150" y="1430"/>
                </a:lnTo>
                <a:lnTo>
                  <a:pt x="152" y="1411"/>
                </a:lnTo>
                <a:lnTo>
                  <a:pt x="153" y="1393"/>
                </a:lnTo>
                <a:lnTo>
                  <a:pt x="156" y="1375"/>
                </a:lnTo>
                <a:lnTo>
                  <a:pt x="158" y="1356"/>
                </a:lnTo>
                <a:lnTo>
                  <a:pt x="162" y="1339"/>
                </a:lnTo>
                <a:lnTo>
                  <a:pt x="166" y="1321"/>
                </a:lnTo>
                <a:lnTo>
                  <a:pt x="170" y="1305"/>
                </a:lnTo>
                <a:lnTo>
                  <a:pt x="176" y="1289"/>
                </a:lnTo>
                <a:lnTo>
                  <a:pt x="181" y="1274"/>
                </a:lnTo>
                <a:lnTo>
                  <a:pt x="188" y="1258"/>
                </a:lnTo>
                <a:lnTo>
                  <a:pt x="195" y="1243"/>
                </a:lnTo>
                <a:lnTo>
                  <a:pt x="203" y="1228"/>
                </a:lnTo>
                <a:lnTo>
                  <a:pt x="210" y="1213"/>
                </a:lnTo>
                <a:lnTo>
                  <a:pt x="218" y="1198"/>
                </a:lnTo>
                <a:lnTo>
                  <a:pt x="226" y="1183"/>
                </a:lnTo>
                <a:lnTo>
                  <a:pt x="233" y="1168"/>
                </a:lnTo>
                <a:lnTo>
                  <a:pt x="240" y="1153"/>
                </a:lnTo>
                <a:lnTo>
                  <a:pt x="247" y="1137"/>
                </a:lnTo>
                <a:lnTo>
                  <a:pt x="253" y="1122"/>
                </a:lnTo>
                <a:lnTo>
                  <a:pt x="255" y="1116"/>
                </a:lnTo>
                <a:lnTo>
                  <a:pt x="257" y="1109"/>
                </a:lnTo>
                <a:lnTo>
                  <a:pt x="259" y="1103"/>
                </a:lnTo>
                <a:lnTo>
                  <a:pt x="261" y="1097"/>
                </a:lnTo>
                <a:lnTo>
                  <a:pt x="263" y="1090"/>
                </a:lnTo>
                <a:lnTo>
                  <a:pt x="264" y="1084"/>
                </a:lnTo>
                <a:lnTo>
                  <a:pt x="265" y="1077"/>
                </a:lnTo>
                <a:lnTo>
                  <a:pt x="267" y="1071"/>
                </a:lnTo>
                <a:lnTo>
                  <a:pt x="268" y="1064"/>
                </a:lnTo>
                <a:lnTo>
                  <a:pt x="269" y="1058"/>
                </a:lnTo>
                <a:lnTo>
                  <a:pt x="270" y="1051"/>
                </a:lnTo>
                <a:lnTo>
                  <a:pt x="270" y="1044"/>
                </a:lnTo>
                <a:lnTo>
                  <a:pt x="271" y="1037"/>
                </a:lnTo>
                <a:lnTo>
                  <a:pt x="272" y="1025"/>
                </a:lnTo>
                <a:lnTo>
                  <a:pt x="273" y="1012"/>
                </a:lnTo>
                <a:lnTo>
                  <a:pt x="274" y="999"/>
                </a:lnTo>
                <a:lnTo>
                  <a:pt x="274" y="987"/>
                </a:lnTo>
                <a:lnTo>
                  <a:pt x="274" y="974"/>
                </a:lnTo>
                <a:lnTo>
                  <a:pt x="274" y="961"/>
                </a:lnTo>
                <a:lnTo>
                  <a:pt x="274" y="948"/>
                </a:lnTo>
                <a:lnTo>
                  <a:pt x="274" y="936"/>
                </a:lnTo>
                <a:lnTo>
                  <a:pt x="274" y="923"/>
                </a:lnTo>
                <a:lnTo>
                  <a:pt x="274" y="910"/>
                </a:lnTo>
                <a:lnTo>
                  <a:pt x="274" y="897"/>
                </a:lnTo>
                <a:lnTo>
                  <a:pt x="274" y="885"/>
                </a:lnTo>
                <a:lnTo>
                  <a:pt x="274" y="872"/>
                </a:lnTo>
                <a:lnTo>
                  <a:pt x="274" y="864"/>
                </a:lnTo>
                <a:lnTo>
                  <a:pt x="273" y="856"/>
                </a:lnTo>
                <a:lnTo>
                  <a:pt x="272" y="848"/>
                </a:lnTo>
                <a:lnTo>
                  <a:pt x="272" y="840"/>
                </a:lnTo>
                <a:lnTo>
                  <a:pt x="270" y="832"/>
                </a:lnTo>
                <a:lnTo>
                  <a:pt x="269" y="824"/>
                </a:lnTo>
                <a:lnTo>
                  <a:pt x="269" y="816"/>
                </a:lnTo>
                <a:lnTo>
                  <a:pt x="268" y="808"/>
                </a:lnTo>
                <a:lnTo>
                  <a:pt x="267" y="800"/>
                </a:lnTo>
                <a:lnTo>
                  <a:pt x="267" y="793"/>
                </a:lnTo>
                <a:lnTo>
                  <a:pt x="268" y="785"/>
                </a:lnTo>
                <a:lnTo>
                  <a:pt x="269" y="777"/>
                </a:lnTo>
                <a:lnTo>
                  <a:pt x="271" y="769"/>
                </a:lnTo>
                <a:lnTo>
                  <a:pt x="275" y="757"/>
                </a:lnTo>
                <a:lnTo>
                  <a:pt x="280" y="744"/>
                </a:lnTo>
                <a:lnTo>
                  <a:pt x="285" y="732"/>
                </a:lnTo>
                <a:lnTo>
                  <a:pt x="290" y="719"/>
                </a:lnTo>
                <a:lnTo>
                  <a:pt x="296" y="707"/>
                </a:lnTo>
                <a:lnTo>
                  <a:pt x="302" y="695"/>
                </a:lnTo>
                <a:lnTo>
                  <a:pt x="308" y="683"/>
                </a:lnTo>
                <a:lnTo>
                  <a:pt x="315" y="671"/>
                </a:lnTo>
                <a:lnTo>
                  <a:pt x="322" y="660"/>
                </a:lnTo>
                <a:lnTo>
                  <a:pt x="329" y="649"/>
                </a:lnTo>
                <a:lnTo>
                  <a:pt x="336" y="638"/>
                </a:lnTo>
                <a:lnTo>
                  <a:pt x="344" y="627"/>
                </a:lnTo>
                <a:lnTo>
                  <a:pt x="352" y="616"/>
                </a:lnTo>
                <a:lnTo>
                  <a:pt x="358" y="608"/>
                </a:lnTo>
                <a:lnTo>
                  <a:pt x="365" y="601"/>
                </a:lnTo>
                <a:lnTo>
                  <a:pt x="371" y="594"/>
                </a:lnTo>
                <a:lnTo>
                  <a:pt x="379" y="587"/>
                </a:lnTo>
                <a:lnTo>
                  <a:pt x="386" y="580"/>
                </a:lnTo>
                <a:lnTo>
                  <a:pt x="393" y="574"/>
                </a:lnTo>
                <a:lnTo>
                  <a:pt x="401" y="568"/>
                </a:lnTo>
                <a:lnTo>
                  <a:pt x="409" y="562"/>
                </a:lnTo>
                <a:lnTo>
                  <a:pt x="417" y="556"/>
                </a:lnTo>
                <a:lnTo>
                  <a:pt x="425" y="551"/>
                </a:lnTo>
                <a:lnTo>
                  <a:pt x="434" y="546"/>
                </a:lnTo>
                <a:lnTo>
                  <a:pt x="443" y="542"/>
                </a:lnTo>
                <a:lnTo>
                  <a:pt x="452" y="538"/>
                </a:lnTo>
                <a:lnTo>
                  <a:pt x="460" y="534"/>
                </a:lnTo>
                <a:lnTo>
                  <a:pt x="470" y="531"/>
                </a:lnTo>
                <a:lnTo>
                  <a:pt x="479" y="528"/>
                </a:lnTo>
                <a:lnTo>
                  <a:pt x="488" y="526"/>
                </a:lnTo>
                <a:lnTo>
                  <a:pt x="498" y="524"/>
                </a:lnTo>
                <a:lnTo>
                  <a:pt x="507" y="522"/>
                </a:lnTo>
                <a:lnTo>
                  <a:pt x="517" y="521"/>
                </a:lnTo>
                <a:lnTo>
                  <a:pt x="527" y="519"/>
                </a:lnTo>
                <a:lnTo>
                  <a:pt x="536" y="519"/>
                </a:lnTo>
                <a:lnTo>
                  <a:pt x="546" y="519"/>
                </a:lnTo>
                <a:lnTo>
                  <a:pt x="556" y="519"/>
                </a:lnTo>
                <a:lnTo>
                  <a:pt x="565" y="519"/>
                </a:lnTo>
                <a:lnTo>
                  <a:pt x="575" y="519"/>
                </a:lnTo>
                <a:lnTo>
                  <a:pt x="584" y="520"/>
                </a:lnTo>
                <a:lnTo>
                  <a:pt x="593" y="521"/>
                </a:lnTo>
                <a:lnTo>
                  <a:pt x="602" y="522"/>
                </a:lnTo>
                <a:lnTo>
                  <a:pt x="611" y="523"/>
                </a:lnTo>
                <a:lnTo>
                  <a:pt x="620" y="524"/>
                </a:lnTo>
                <a:lnTo>
                  <a:pt x="629" y="526"/>
                </a:lnTo>
                <a:lnTo>
                  <a:pt x="638" y="528"/>
                </a:lnTo>
                <a:lnTo>
                  <a:pt x="646" y="531"/>
                </a:lnTo>
                <a:lnTo>
                  <a:pt x="654" y="535"/>
                </a:lnTo>
                <a:lnTo>
                  <a:pt x="662" y="539"/>
                </a:lnTo>
                <a:lnTo>
                  <a:pt x="669" y="543"/>
                </a:lnTo>
                <a:lnTo>
                  <a:pt x="675" y="549"/>
                </a:lnTo>
                <a:lnTo>
                  <a:pt x="680" y="556"/>
                </a:lnTo>
                <a:lnTo>
                  <a:pt x="685" y="565"/>
                </a:lnTo>
                <a:lnTo>
                  <a:pt x="689" y="574"/>
                </a:lnTo>
                <a:lnTo>
                  <a:pt x="692" y="584"/>
                </a:lnTo>
                <a:lnTo>
                  <a:pt x="694" y="594"/>
                </a:lnTo>
                <a:lnTo>
                  <a:pt x="694" y="604"/>
                </a:lnTo>
                <a:lnTo>
                  <a:pt x="695" y="615"/>
                </a:lnTo>
                <a:lnTo>
                  <a:pt x="694" y="626"/>
                </a:lnTo>
                <a:lnTo>
                  <a:pt x="694" y="637"/>
                </a:lnTo>
                <a:lnTo>
                  <a:pt x="693" y="648"/>
                </a:lnTo>
                <a:lnTo>
                  <a:pt x="692" y="659"/>
                </a:lnTo>
                <a:lnTo>
                  <a:pt x="692" y="670"/>
                </a:lnTo>
                <a:lnTo>
                  <a:pt x="692" y="681"/>
                </a:lnTo>
                <a:lnTo>
                  <a:pt x="692" y="691"/>
                </a:lnTo>
                <a:lnTo>
                  <a:pt x="692" y="702"/>
                </a:lnTo>
                <a:lnTo>
                  <a:pt x="692" y="713"/>
                </a:lnTo>
                <a:lnTo>
                  <a:pt x="692" y="725"/>
                </a:lnTo>
                <a:lnTo>
                  <a:pt x="692" y="736"/>
                </a:lnTo>
                <a:lnTo>
                  <a:pt x="691" y="747"/>
                </a:lnTo>
                <a:lnTo>
                  <a:pt x="691" y="758"/>
                </a:lnTo>
                <a:lnTo>
                  <a:pt x="691" y="769"/>
                </a:lnTo>
                <a:lnTo>
                  <a:pt x="691" y="781"/>
                </a:lnTo>
                <a:lnTo>
                  <a:pt x="691" y="792"/>
                </a:lnTo>
                <a:lnTo>
                  <a:pt x="691" y="803"/>
                </a:lnTo>
                <a:lnTo>
                  <a:pt x="692" y="814"/>
                </a:lnTo>
                <a:lnTo>
                  <a:pt x="693" y="825"/>
                </a:lnTo>
                <a:lnTo>
                  <a:pt x="695" y="836"/>
                </a:lnTo>
                <a:lnTo>
                  <a:pt x="696" y="838"/>
                </a:lnTo>
                <a:lnTo>
                  <a:pt x="697" y="840"/>
                </a:lnTo>
                <a:lnTo>
                  <a:pt x="699" y="842"/>
                </a:lnTo>
                <a:lnTo>
                  <a:pt x="701" y="843"/>
                </a:lnTo>
                <a:lnTo>
                  <a:pt x="703" y="845"/>
                </a:lnTo>
                <a:lnTo>
                  <a:pt x="705" y="846"/>
                </a:lnTo>
                <a:lnTo>
                  <a:pt x="708" y="847"/>
                </a:lnTo>
                <a:lnTo>
                  <a:pt x="711" y="848"/>
                </a:lnTo>
                <a:lnTo>
                  <a:pt x="713" y="848"/>
                </a:lnTo>
                <a:lnTo>
                  <a:pt x="716" y="849"/>
                </a:lnTo>
                <a:lnTo>
                  <a:pt x="719" y="849"/>
                </a:lnTo>
                <a:lnTo>
                  <a:pt x="722" y="849"/>
                </a:lnTo>
                <a:lnTo>
                  <a:pt x="724" y="849"/>
                </a:lnTo>
                <a:lnTo>
                  <a:pt x="728" y="848"/>
                </a:lnTo>
                <a:lnTo>
                  <a:pt x="732" y="848"/>
                </a:lnTo>
                <a:lnTo>
                  <a:pt x="736" y="847"/>
                </a:lnTo>
                <a:lnTo>
                  <a:pt x="739" y="846"/>
                </a:lnTo>
                <a:lnTo>
                  <a:pt x="744" y="845"/>
                </a:lnTo>
                <a:lnTo>
                  <a:pt x="747" y="844"/>
                </a:lnTo>
                <a:lnTo>
                  <a:pt x="751" y="842"/>
                </a:lnTo>
                <a:lnTo>
                  <a:pt x="755" y="841"/>
                </a:lnTo>
                <a:lnTo>
                  <a:pt x="758" y="839"/>
                </a:lnTo>
                <a:lnTo>
                  <a:pt x="760" y="837"/>
                </a:lnTo>
                <a:lnTo>
                  <a:pt x="763" y="834"/>
                </a:lnTo>
                <a:lnTo>
                  <a:pt x="765" y="831"/>
                </a:lnTo>
                <a:lnTo>
                  <a:pt x="766" y="828"/>
                </a:lnTo>
                <a:lnTo>
                  <a:pt x="770" y="819"/>
                </a:lnTo>
                <a:lnTo>
                  <a:pt x="772" y="810"/>
                </a:lnTo>
                <a:lnTo>
                  <a:pt x="774" y="801"/>
                </a:lnTo>
                <a:lnTo>
                  <a:pt x="775" y="792"/>
                </a:lnTo>
                <a:lnTo>
                  <a:pt x="776" y="783"/>
                </a:lnTo>
                <a:lnTo>
                  <a:pt x="777" y="773"/>
                </a:lnTo>
                <a:lnTo>
                  <a:pt x="778" y="764"/>
                </a:lnTo>
                <a:lnTo>
                  <a:pt x="778" y="754"/>
                </a:lnTo>
                <a:lnTo>
                  <a:pt x="778" y="745"/>
                </a:lnTo>
                <a:lnTo>
                  <a:pt x="778" y="735"/>
                </a:lnTo>
                <a:lnTo>
                  <a:pt x="778" y="726"/>
                </a:lnTo>
                <a:lnTo>
                  <a:pt x="778" y="717"/>
                </a:lnTo>
                <a:lnTo>
                  <a:pt x="778" y="707"/>
                </a:lnTo>
                <a:lnTo>
                  <a:pt x="780" y="679"/>
                </a:lnTo>
                <a:lnTo>
                  <a:pt x="781" y="651"/>
                </a:lnTo>
                <a:lnTo>
                  <a:pt x="782" y="622"/>
                </a:lnTo>
                <a:lnTo>
                  <a:pt x="783" y="594"/>
                </a:lnTo>
                <a:lnTo>
                  <a:pt x="784" y="565"/>
                </a:lnTo>
                <a:lnTo>
                  <a:pt x="785" y="536"/>
                </a:lnTo>
                <a:lnTo>
                  <a:pt x="785" y="508"/>
                </a:lnTo>
                <a:lnTo>
                  <a:pt x="786" y="479"/>
                </a:lnTo>
                <a:lnTo>
                  <a:pt x="786" y="451"/>
                </a:lnTo>
                <a:lnTo>
                  <a:pt x="787" y="422"/>
                </a:lnTo>
                <a:lnTo>
                  <a:pt x="787" y="394"/>
                </a:lnTo>
                <a:lnTo>
                  <a:pt x="787" y="366"/>
                </a:lnTo>
                <a:lnTo>
                  <a:pt x="788" y="337"/>
                </a:lnTo>
                <a:lnTo>
                  <a:pt x="788" y="319"/>
                </a:lnTo>
                <a:lnTo>
                  <a:pt x="787" y="301"/>
                </a:lnTo>
                <a:lnTo>
                  <a:pt x="787" y="283"/>
                </a:lnTo>
                <a:lnTo>
                  <a:pt x="787" y="266"/>
                </a:lnTo>
                <a:lnTo>
                  <a:pt x="786" y="248"/>
                </a:lnTo>
                <a:lnTo>
                  <a:pt x="785" y="230"/>
                </a:lnTo>
                <a:lnTo>
                  <a:pt x="785" y="212"/>
                </a:lnTo>
                <a:lnTo>
                  <a:pt x="784" y="194"/>
                </a:lnTo>
                <a:lnTo>
                  <a:pt x="783" y="176"/>
                </a:lnTo>
                <a:lnTo>
                  <a:pt x="783" y="158"/>
                </a:lnTo>
                <a:lnTo>
                  <a:pt x="782" y="141"/>
                </a:lnTo>
                <a:lnTo>
                  <a:pt x="782" y="123"/>
                </a:lnTo>
                <a:lnTo>
                  <a:pt x="782" y="105"/>
                </a:lnTo>
                <a:lnTo>
                  <a:pt x="782" y="97"/>
                </a:lnTo>
                <a:lnTo>
                  <a:pt x="781" y="89"/>
                </a:lnTo>
                <a:lnTo>
                  <a:pt x="781" y="81"/>
                </a:lnTo>
                <a:lnTo>
                  <a:pt x="781" y="72"/>
                </a:lnTo>
                <a:lnTo>
                  <a:pt x="781" y="64"/>
                </a:lnTo>
                <a:lnTo>
                  <a:pt x="781" y="56"/>
                </a:lnTo>
                <a:lnTo>
                  <a:pt x="781" y="48"/>
                </a:lnTo>
                <a:lnTo>
                  <a:pt x="781" y="40"/>
                </a:lnTo>
                <a:lnTo>
                  <a:pt x="781" y="32"/>
                </a:lnTo>
                <a:lnTo>
                  <a:pt x="781" y="24"/>
                </a:lnTo>
                <a:lnTo>
                  <a:pt x="781" y="16"/>
                </a:lnTo>
                <a:lnTo>
                  <a:pt x="782" y="8"/>
                </a:lnTo>
                <a:lnTo>
                  <a:pt x="782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Freeform 7"/>
          <p:cNvSpPr>
            <a:spLocks/>
          </p:cNvSpPr>
          <p:nvPr/>
        </p:nvSpPr>
        <p:spPr bwMode="auto">
          <a:xfrm>
            <a:off x="5102225" y="1528763"/>
            <a:ext cx="1173163" cy="406400"/>
          </a:xfrm>
          <a:custGeom>
            <a:avLst/>
            <a:gdLst>
              <a:gd name="T0" fmla="*/ 0 w 739"/>
              <a:gd name="T1" fmla="*/ 15 h 256"/>
              <a:gd name="T2" fmla="*/ 0 w 739"/>
              <a:gd name="T3" fmla="*/ 32 h 256"/>
              <a:gd name="T4" fmla="*/ 1 w 739"/>
              <a:gd name="T5" fmla="*/ 50 h 256"/>
              <a:gd name="T6" fmla="*/ 2 w 739"/>
              <a:gd name="T7" fmla="*/ 67 h 256"/>
              <a:gd name="T8" fmla="*/ 3 w 739"/>
              <a:gd name="T9" fmla="*/ 85 h 256"/>
              <a:gd name="T10" fmla="*/ 4 w 739"/>
              <a:gd name="T11" fmla="*/ 103 h 256"/>
              <a:gd name="T12" fmla="*/ 5 w 739"/>
              <a:gd name="T13" fmla="*/ 120 h 256"/>
              <a:gd name="T14" fmla="*/ 6 w 739"/>
              <a:gd name="T15" fmla="*/ 132 h 256"/>
              <a:gd name="T16" fmla="*/ 5 w 739"/>
              <a:gd name="T17" fmla="*/ 144 h 256"/>
              <a:gd name="T18" fmla="*/ 5 w 739"/>
              <a:gd name="T19" fmla="*/ 156 h 256"/>
              <a:gd name="T20" fmla="*/ 5 w 739"/>
              <a:gd name="T21" fmla="*/ 168 h 256"/>
              <a:gd name="T22" fmla="*/ 7 w 739"/>
              <a:gd name="T23" fmla="*/ 179 h 256"/>
              <a:gd name="T24" fmla="*/ 10 w 739"/>
              <a:gd name="T25" fmla="*/ 189 h 256"/>
              <a:gd name="T26" fmla="*/ 17 w 739"/>
              <a:gd name="T27" fmla="*/ 199 h 256"/>
              <a:gd name="T28" fmla="*/ 27 w 739"/>
              <a:gd name="T29" fmla="*/ 207 h 256"/>
              <a:gd name="T30" fmla="*/ 39 w 739"/>
              <a:gd name="T31" fmla="*/ 214 h 256"/>
              <a:gd name="T32" fmla="*/ 51 w 739"/>
              <a:gd name="T33" fmla="*/ 219 h 256"/>
              <a:gd name="T34" fmla="*/ 65 w 739"/>
              <a:gd name="T35" fmla="*/ 222 h 256"/>
              <a:gd name="T36" fmla="*/ 78 w 739"/>
              <a:gd name="T37" fmla="*/ 226 h 256"/>
              <a:gd name="T38" fmla="*/ 91 w 739"/>
              <a:gd name="T39" fmla="*/ 228 h 256"/>
              <a:gd name="T40" fmla="*/ 112 w 739"/>
              <a:gd name="T41" fmla="*/ 231 h 256"/>
              <a:gd name="T42" fmla="*/ 135 w 739"/>
              <a:gd name="T43" fmla="*/ 232 h 256"/>
              <a:gd name="T44" fmla="*/ 160 w 739"/>
              <a:gd name="T45" fmla="*/ 233 h 256"/>
              <a:gd name="T46" fmla="*/ 184 w 739"/>
              <a:gd name="T47" fmla="*/ 232 h 256"/>
              <a:gd name="T48" fmla="*/ 207 w 739"/>
              <a:gd name="T49" fmla="*/ 232 h 256"/>
              <a:gd name="T50" fmla="*/ 231 w 739"/>
              <a:gd name="T51" fmla="*/ 231 h 256"/>
              <a:gd name="T52" fmla="*/ 255 w 739"/>
              <a:gd name="T53" fmla="*/ 231 h 256"/>
              <a:gd name="T54" fmla="*/ 288 w 739"/>
              <a:gd name="T55" fmla="*/ 233 h 256"/>
              <a:gd name="T56" fmla="*/ 320 w 739"/>
              <a:gd name="T57" fmla="*/ 234 h 256"/>
              <a:gd name="T58" fmla="*/ 352 w 739"/>
              <a:gd name="T59" fmla="*/ 235 h 256"/>
              <a:gd name="T60" fmla="*/ 384 w 739"/>
              <a:gd name="T61" fmla="*/ 236 h 256"/>
              <a:gd name="T62" fmla="*/ 416 w 739"/>
              <a:gd name="T63" fmla="*/ 238 h 256"/>
              <a:gd name="T64" fmla="*/ 448 w 739"/>
              <a:gd name="T65" fmla="*/ 239 h 256"/>
              <a:gd name="T66" fmla="*/ 476 w 739"/>
              <a:gd name="T67" fmla="*/ 241 h 256"/>
              <a:gd name="T68" fmla="*/ 496 w 739"/>
              <a:gd name="T69" fmla="*/ 242 h 256"/>
              <a:gd name="T70" fmla="*/ 516 w 739"/>
              <a:gd name="T71" fmla="*/ 244 h 256"/>
              <a:gd name="T72" fmla="*/ 537 w 739"/>
              <a:gd name="T73" fmla="*/ 246 h 256"/>
              <a:gd name="T74" fmla="*/ 557 w 739"/>
              <a:gd name="T75" fmla="*/ 247 h 256"/>
              <a:gd name="T76" fmla="*/ 577 w 739"/>
              <a:gd name="T77" fmla="*/ 248 h 256"/>
              <a:gd name="T78" fmla="*/ 598 w 739"/>
              <a:gd name="T79" fmla="*/ 249 h 256"/>
              <a:gd name="T80" fmla="*/ 613 w 739"/>
              <a:gd name="T81" fmla="*/ 250 h 256"/>
              <a:gd name="T82" fmla="*/ 626 w 739"/>
              <a:gd name="T83" fmla="*/ 252 h 256"/>
              <a:gd name="T84" fmla="*/ 639 w 739"/>
              <a:gd name="T85" fmla="*/ 253 h 256"/>
              <a:gd name="T86" fmla="*/ 653 w 739"/>
              <a:gd name="T87" fmla="*/ 255 h 256"/>
              <a:gd name="T88" fmla="*/ 665 w 739"/>
              <a:gd name="T89" fmla="*/ 255 h 256"/>
              <a:gd name="T90" fmla="*/ 677 w 739"/>
              <a:gd name="T91" fmla="*/ 252 h 256"/>
              <a:gd name="T92" fmla="*/ 688 w 739"/>
              <a:gd name="T93" fmla="*/ 246 h 256"/>
              <a:gd name="T94" fmla="*/ 698 w 739"/>
              <a:gd name="T95" fmla="*/ 238 h 256"/>
              <a:gd name="T96" fmla="*/ 706 w 739"/>
              <a:gd name="T97" fmla="*/ 227 h 256"/>
              <a:gd name="T98" fmla="*/ 713 w 739"/>
              <a:gd name="T99" fmla="*/ 215 h 256"/>
              <a:gd name="T100" fmla="*/ 718 w 739"/>
              <a:gd name="T101" fmla="*/ 202 h 256"/>
              <a:gd name="T102" fmla="*/ 722 w 739"/>
              <a:gd name="T103" fmla="*/ 188 h 256"/>
              <a:gd name="T104" fmla="*/ 726 w 739"/>
              <a:gd name="T105" fmla="*/ 174 h 256"/>
              <a:gd name="T106" fmla="*/ 729 w 739"/>
              <a:gd name="T107" fmla="*/ 157 h 256"/>
              <a:gd name="T108" fmla="*/ 733 w 739"/>
              <a:gd name="T109" fmla="*/ 133 h 256"/>
              <a:gd name="T110" fmla="*/ 736 w 739"/>
              <a:gd name="T111" fmla="*/ 108 h 256"/>
              <a:gd name="T112" fmla="*/ 738 w 739"/>
              <a:gd name="T113" fmla="*/ 83 h 256"/>
              <a:gd name="T114" fmla="*/ 738 w 739"/>
              <a:gd name="T115" fmla="*/ 58 h 256"/>
              <a:gd name="T116" fmla="*/ 738 w 739"/>
              <a:gd name="T117" fmla="*/ 33 h 256"/>
              <a:gd name="T118" fmla="*/ 737 w 739"/>
              <a:gd name="T119" fmla="*/ 8 h 25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39"/>
              <a:gd name="T181" fmla="*/ 0 h 256"/>
              <a:gd name="T182" fmla="*/ 739 w 739"/>
              <a:gd name="T183" fmla="*/ 256 h 25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39" h="256">
                <a:moveTo>
                  <a:pt x="0" y="3"/>
                </a:moveTo>
                <a:lnTo>
                  <a:pt x="0" y="9"/>
                </a:lnTo>
                <a:lnTo>
                  <a:pt x="0" y="15"/>
                </a:lnTo>
                <a:lnTo>
                  <a:pt x="0" y="20"/>
                </a:lnTo>
                <a:lnTo>
                  <a:pt x="0" y="27"/>
                </a:lnTo>
                <a:lnTo>
                  <a:pt x="0" y="32"/>
                </a:lnTo>
                <a:lnTo>
                  <a:pt x="1" y="38"/>
                </a:lnTo>
                <a:lnTo>
                  <a:pt x="1" y="44"/>
                </a:lnTo>
                <a:lnTo>
                  <a:pt x="1" y="50"/>
                </a:lnTo>
                <a:lnTo>
                  <a:pt x="2" y="56"/>
                </a:lnTo>
                <a:lnTo>
                  <a:pt x="2" y="62"/>
                </a:lnTo>
                <a:lnTo>
                  <a:pt x="2" y="67"/>
                </a:lnTo>
                <a:lnTo>
                  <a:pt x="2" y="73"/>
                </a:lnTo>
                <a:lnTo>
                  <a:pt x="3" y="79"/>
                </a:lnTo>
                <a:lnTo>
                  <a:pt x="3" y="85"/>
                </a:lnTo>
                <a:lnTo>
                  <a:pt x="4" y="91"/>
                </a:lnTo>
                <a:lnTo>
                  <a:pt x="4" y="97"/>
                </a:lnTo>
                <a:lnTo>
                  <a:pt x="4" y="103"/>
                </a:lnTo>
                <a:lnTo>
                  <a:pt x="5" y="108"/>
                </a:lnTo>
                <a:lnTo>
                  <a:pt x="5" y="114"/>
                </a:lnTo>
                <a:lnTo>
                  <a:pt x="5" y="120"/>
                </a:lnTo>
                <a:lnTo>
                  <a:pt x="6" y="124"/>
                </a:lnTo>
                <a:lnTo>
                  <a:pt x="6" y="128"/>
                </a:lnTo>
                <a:lnTo>
                  <a:pt x="6" y="132"/>
                </a:lnTo>
                <a:lnTo>
                  <a:pt x="6" y="136"/>
                </a:lnTo>
                <a:lnTo>
                  <a:pt x="5" y="140"/>
                </a:lnTo>
                <a:lnTo>
                  <a:pt x="5" y="144"/>
                </a:lnTo>
                <a:lnTo>
                  <a:pt x="5" y="148"/>
                </a:lnTo>
                <a:lnTo>
                  <a:pt x="5" y="152"/>
                </a:lnTo>
                <a:lnTo>
                  <a:pt x="5" y="156"/>
                </a:lnTo>
                <a:lnTo>
                  <a:pt x="5" y="160"/>
                </a:lnTo>
                <a:lnTo>
                  <a:pt x="5" y="164"/>
                </a:lnTo>
                <a:lnTo>
                  <a:pt x="5" y="168"/>
                </a:lnTo>
                <a:lnTo>
                  <a:pt x="5" y="172"/>
                </a:lnTo>
                <a:lnTo>
                  <a:pt x="6" y="175"/>
                </a:lnTo>
                <a:lnTo>
                  <a:pt x="7" y="179"/>
                </a:lnTo>
                <a:lnTo>
                  <a:pt x="8" y="182"/>
                </a:lnTo>
                <a:lnTo>
                  <a:pt x="9" y="186"/>
                </a:lnTo>
                <a:lnTo>
                  <a:pt x="10" y="189"/>
                </a:lnTo>
                <a:lnTo>
                  <a:pt x="12" y="192"/>
                </a:lnTo>
                <a:lnTo>
                  <a:pt x="15" y="195"/>
                </a:lnTo>
                <a:lnTo>
                  <a:pt x="17" y="199"/>
                </a:lnTo>
                <a:lnTo>
                  <a:pt x="20" y="202"/>
                </a:lnTo>
                <a:lnTo>
                  <a:pt x="24" y="204"/>
                </a:lnTo>
                <a:lnTo>
                  <a:pt x="27" y="207"/>
                </a:lnTo>
                <a:lnTo>
                  <a:pt x="31" y="209"/>
                </a:lnTo>
                <a:lnTo>
                  <a:pt x="35" y="212"/>
                </a:lnTo>
                <a:lnTo>
                  <a:pt x="39" y="214"/>
                </a:lnTo>
                <a:lnTo>
                  <a:pt x="43" y="216"/>
                </a:lnTo>
                <a:lnTo>
                  <a:pt x="47" y="217"/>
                </a:lnTo>
                <a:lnTo>
                  <a:pt x="51" y="219"/>
                </a:lnTo>
                <a:lnTo>
                  <a:pt x="56" y="220"/>
                </a:lnTo>
                <a:lnTo>
                  <a:pt x="60" y="221"/>
                </a:lnTo>
                <a:lnTo>
                  <a:pt x="65" y="222"/>
                </a:lnTo>
                <a:lnTo>
                  <a:pt x="69" y="224"/>
                </a:lnTo>
                <a:lnTo>
                  <a:pt x="74" y="225"/>
                </a:lnTo>
                <a:lnTo>
                  <a:pt x="78" y="226"/>
                </a:lnTo>
                <a:lnTo>
                  <a:pt x="83" y="226"/>
                </a:lnTo>
                <a:lnTo>
                  <a:pt x="87" y="227"/>
                </a:lnTo>
                <a:lnTo>
                  <a:pt x="91" y="228"/>
                </a:lnTo>
                <a:lnTo>
                  <a:pt x="96" y="229"/>
                </a:lnTo>
                <a:lnTo>
                  <a:pt x="104" y="229"/>
                </a:lnTo>
                <a:lnTo>
                  <a:pt x="112" y="231"/>
                </a:lnTo>
                <a:lnTo>
                  <a:pt x="120" y="231"/>
                </a:lnTo>
                <a:lnTo>
                  <a:pt x="128" y="232"/>
                </a:lnTo>
                <a:lnTo>
                  <a:pt x="135" y="232"/>
                </a:lnTo>
                <a:lnTo>
                  <a:pt x="143" y="233"/>
                </a:lnTo>
                <a:lnTo>
                  <a:pt x="152" y="233"/>
                </a:lnTo>
                <a:lnTo>
                  <a:pt x="160" y="233"/>
                </a:lnTo>
                <a:lnTo>
                  <a:pt x="167" y="233"/>
                </a:lnTo>
                <a:lnTo>
                  <a:pt x="175" y="233"/>
                </a:lnTo>
                <a:lnTo>
                  <a:pt x="184" y="232"/>
                </a:lnTo>
                <a:lnTo>
                  <a:pt x="192" y="232"/>
                </a:lnTo>
                <a:lnTo>
                  <a:pt x="199" y="232"/>
                </a:lnTo>
                <a:lnTo>
                  <a:pt x="207" y="232"/>
                </a:lnTo>
                <a:lnTo>
                  <a:pt x="216" y="231"/>
                </a:lnTo>
                <a:lnTo>
                  <a:pt x="224" y="231"/>
                </a:lnTo>
                <a:lnTo>
                  <a:pt x="231" y="231"/>
                </a:lnTo>
                <a:lnTo>
                  <a:pt x="239" y="231"/>
                </a:lnTo>
                <a:lnTo>
                  <a:pt x="247" y="231"/>
                </a:lnTo>
                <a:lnTo>
                  <a:pt x="255" y="231"/>
                </a:lnTo>
                <a:lnTo>
                  <a:pt x="266" y="232"/>
                </a:lnTo>
                <a:lnTo>
                  <a:pt x="277" y="232"/>
                </a:lnTo>
                <a:lnTo>
                  <a:pt x="288" y="233"/>
                </a:lnTo>
                <a:lnTo>
                  <a:pt x="298" y="233"/>
                </a:lnTo>
                <a:lnTo>
                  <a:pt x="309" y="233"/>
                </a:lnTo>
                <a:lnTo>
                  <a:pt x="320" y="234"/>
                </a:lnTo>
                <a:lnTo>
                  <a:pt x="330" y="234"/>
                </a:lnTo>
                <a:lnTo>
                  <a:pt x="341" y="235"/>
                </a:lnTo>
                <a:lnTo>
                  <a:pt x="352" y="235"/>
                </a:lnTo>
                <a:lnTo>
                  <a:pt x="362" y="236"/>
                </a:lnTo>
                <a:lnTo>
                  <a:pt x="373" y="236"/>
                </a:lnTo>
                <a:lnTo>
                  <a:pt x="384" y="236"/>
                </a:lnTo>
                <a:lnTo>
                  <a:pt x="394" y="237"/>
                </a:lnTo>
                <a:lnTo>
                  <a:pt x="405" y="238"/>
                </a:lnTo>
                <a:lnTo>
                  <a:pt x="416" y="238"/>
                </a:lnTo>
                <a:lnTo>
                  <a:pt x="426" y="238"/>
                </a:lnTo>
                <a:lnTo>
                  <a:pt x="437" y="239"/>
                </a:lnTo>
                <a:lnTo>
                  <a:pt x="448" y="239"/>
                </a:lnTo>
                <a:lnTo>
                  <a:pt x="458" y="240"/>
                </a:lnTo>
                <a:lnTo>
                  <a:pt x="469" y="241"/>
                </a:lnTo>
                <a:lnTo>
                  <a:pt x="476" y="241"/>
                </a:lnTo>
                <a:lnTo>
                  <a:pt x="483" y="241"/>
                </a:lnTo>
                <a:lnTo>
                  <a:pt x="490" y="242"/>
                </a:lnTo>
                <a:lnTo>
                  <a:pt x="496" y="242"/>
                </a:lnTo>
                <a:lnTo>
                  <a:pt x="503" y="243"/>
                </a:lnTo>
                <a:lnTo>
                  <a:pt x="510" y="243"/>
                </a:lnTo>
                <a:lnTo>
                  <a:pt x="516" y="244"/>
                </a:lnTo>
                <a:lnTo>
                  <a:pt x="523" y="244"/>
                </a:lnTo>
                <a:lnTo>
                  <a:pt x="530" y="245"/>
                </a:lnTo>
                <a:lnTo>
                  <a:pt x="537" y="246"/>
                </a:lnTo>
                <a:lnTo>
                  <a:pt x="543" y="246"/>
                </a:lnTo>
                <a:lnTo>
                  <a:pt x="550" y="246"/>
                </a:lnTo>
                <a:lnTo>
                  <a:pt x="557" y="247"/>
                </a:lnTo>
                <a:lnTo>
                  <a:pt x="564" y="248"/>
                </a:lnTo>
                <a:lnTo>
                  <a:pt x="570" y="248"/>
                </a:lnTo>
                <a:lnTo>
                  <a:pt x="577" y="248"/>
                </a:lnTo>
                <a:lnTo>
                  <a:pt x="584" y="249"/>
                </a:lnTo>
                <a:lnTo>
                  <a:pt x="591" y="249"/>
                </a:lnTo>
                <a:lnTo>
                  <a:pt x="598" y="249"/>
                </a:lnTo>
                <a:lnTo>
                  <a:pt x="604" y="249"/>
                </a:lnTo>
                <a:lnTo>
                  <a:pt x="608" y="250"/>
                </a:lnTo>
                <a:lnTo>
                  <a:pt x="613" y="250"/>
                </a:lnTo>
                <a:lnTo>
                  <a:pt x="617" y="251"/>
                </a:lnTo>
                <a:lnTo>
                  <a:pt x="621" y="251"/>
                </a:lnTo>
                <a:lnTo>
                  <a:pt x="626" y="252"/>
                </a:lnTo>
                <a:lnTo>
                  <a:pt x="630" y="252"/>
                </a:lnTo>
                <a:lnTo>
                  <a:pt x="635" y="253"/>
                </a:lnTo>
                <a:lnTo>
                  <a:pt x="639" y="253"/>
                </a:lnTo>
                <a:lnTo>
                  <a:pt x="644" y="254"/>
                </a:lnTo>
                <a:lnTo>
                  <a:pt x="648" y="255"/>
                </a:lnTo>
                <a:lnTo>
                  <a:pt x="653" y="255"/>
                </a:lnTo>
                <a:lnTo>
                  <a:pt x="657" y="255"/>
                </a:lnTo>
                <a:lnTo>
                  <a:pt x="661" y="255"/>
                </a:lnTo>
                <a:lnTo>
                  <a:pt x="665" y="255"/>
                </a:lnTo>
                <a:lnTo>
                  <a:pt x="669" y="254"/>
                </a:lnTo>
                <a:lnTo>
                  <a:pt x="673" y="253"/>
                </a:lnTo>
                <a:lnTo>
                  <a:pt x="677" y="252"/>
                </a:lnTo>
                <a:lnTo>
                  <a:pt x="681" y="251"/>
                </a:lnTo>
                <a:lnTo>
                  <a:pt x="685" y="249"/>
                </a:lnTo>
                <a:lnTo>
                  <a:pt x="688" y="246"/>
                </a:lnTo>
                <a:lnTo>
                  <a:pt x="692" y="244"/>
                </a:lnTo>
                <a:lnTo>
                  <a:pt x="695" y="241"/>
                </a:lnTo>
                <a:lnTo>
                  <a:pt x="698" y="238"/>
                </a:lnTo>
                <a:lnTo>
                  <a:pt x="701" y="234"/>
                </a:lnTo>
                <a:lnTo>
                  <a:pt x="704" y="231"/>
                </a:lnTo>
                <a:lnTo>
                  <a:pt x="706" y="227"/>
                </a:lnTo>
                <a:lnTo>
                  <a:pt x="709" y="223"/>
                </a:lnTo>
                <a:lnTo>
                  <a:pt x="711" y="219"/>
                </a:lnTo>
                <a:lnTo>
                  <a:pt x="713" y="215"/>
                </a:lnTo>
                <a:lnTo>
                  <a:pt x="715" y="211"/>
                </a:lnTo>
                <a:lnTo>
                  <a:pt x="717" y="206"/>
                </a:lnTo>
                <a:lnTo>
                  <a:pt x="718" y="202"/>
                </a:lnTo>
                <a:lnTo>
                  <a:pt x="720" y="197"/>
                </a:lnTo>
                <a:lnTo>
                  <a:pt x="721" y="193"/>
                </a:lnTo>
                <a:lnTo>
                  <a:pt x="722" y="188"/>
                </a:lnTo>
                <a:lnTo>
                  <a:pt x="723" y="184"/>
                </a:lnTo>
                <a:lnTo>
                  <a:pt x="725" y="179"/>
                </a:lnTo>
                <a:lnTo>
                  <a:pt x="726" y="174"/>
                </a:lnTo>
                <a:lnTo>
                  <a:pt x="727" y="170"/>
                </a:lnTo>
                <a:lnTo>
                  <a:pt x="727" y="165"/>
                </a:lnTo>
                <a:lnTo>
                  <a:pt x="729" y="157"/>
                </a:lnTo>
                <a:lnTo>
                  <a:pt x="730" y="149"/>
                </a:lnTo>
                <a:lnTo>
                  <a:pt x="732" y="141"/>
                </a:lnTo>
                <a:lnTo>
                  <a:pt x="733" y="133"/>
                </a:lnTo>
                <a:lnTo>
                  <a:pt x="734" y="124"/>
                </a:lnTo>
                <a:lnTo>
                  <a:pt x="735" y="116"/>
                </a:lnTo>
                <a:lnTo>
                  <a:pt x="736" y="108"/>
                </a:lnTo>
                <a:lnTo>
                  <a:pt x="737" y="99"/>
                </a:lnTo>
                <a:lnTo>
                  <a:pt x="737" y="91"/>
                </a:lnTo>
                <a:lnTo>
                  <a:pt x="738" y="83"/>
                </a:lnTo>
                <a:lnTo>
                  <a:pt x="738" y="74"/>
                </a:lnTo>
                <a:lnTo>
                  <a:pt x="738" y="66"/>
                </a:lnTo>
                <a:lnTo>
                  <a:pt x="738" y="58"/>
                </a:lnTo>
                <a:lnTo>
                  <a:pt x="738" y="49"/>
                </a:lnTo>
                <a:lnTo>
                  <a:pt x="738" y="41"/>
                </a:lnTo>
                <a:lnTo>
                  <a:pt x="738" y="33"/>
                </a:lnTo>
                <a:lnTo>
                  <a:pt x="738" y="24"/>
                </a:lnTo>
                <a:lnTo>
                  <a:pt x="738" y="16"/>
                </a:lnTo>
                <a:lnTo>
                  <a:pt x="737" y="8"/>
                </a:lnTo>
                <a:lnTo>
                  <a:pt x="737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Freeform 8"/>
          <p:cNvSpPr>
            <a:spLocks/>
          </p:cNvSpPr>
          <p:nvPr/>
        </p:nvSpPr>
        <p:spPr bwMode="auto">
          <a:xfrm>
            <a:off x="6432550" y="1527175"/>
            <a:ext cx="577850" cy="3074988"/>
          </a:xfrm>
          <a:custGeom>
            <a:avLst/>
            <a:gdLst>
              <a:gd name="T0" fmla="*/ 13 w 364"/>
              <a:gd name="T1" fmla="*/ 23 h 1937"/>
              <a:gd name="T2" fmla="*/ 10 w 364"/>
              <a:gd name="T3" fmla="*/ 56 h 1937"/>
              <a:gd name="T4" fmla="*/ 8 w 364"/>
              <a:gd name="T5" fmla="*/ 90 h 1937"/>
              <a:gd name="T6" fmla="*/ 5 w 364"/>
              <a:gd name="T7" fmla="*/ 124 h 1937"/>
              <a:gd name="T8" fmla="*/ 3 w 364"/>
              <a:gd name="T9" fmla="*/ 158 h 1937"/>
              <a:gd name="T10" fmla="*/ 2 w 364"/>
              <a:gd name="T11" fmla="*/ 193 h 1937"/>
              <a:gd name="T12" fmla="*/ 1 w 364"/>
              <a:gd name="T13" fmla="*/ 227 h 1937"/>
              <a:gd name="T14" fmla="*/ 0 w 364"/>
              <a:gd name="T15" fmla="*/ 250 h 1937"/>
              <a:gd name="T16" fmla="*/ 0 w 364"/>
              <a:gd name="T17" fmla="*/ 274 h 1937"/>
              <a:gd name="T18" fmla="*/ 0 w 364"/>
              <a:gd name="T19" fmla="*/ 299 h 1937"/>
              <a:gd name="T20" fmla="*/ 1 w 364"/>
              <a:gd name="T21" fmla="*/ 323 h 1937"/>
              <a:gd name="T22" fmla="*/ 3 w 364"/>
              <a:gd name="T23" fmla="*/ 347 h 1937"/>
              <a:gd name="T24" fmla="*/ 5 w 364"/>
              <a:gd name="T25" fmla="*/ 370 h 1937"/>
              <a:gd name="T26" fmla="*/ 9 w 364"/>
              <a:gd name="T27" fmla="*/ 399 h 1937"/>
              <a:gd name="T28" fmla="*/ 16 w 364"/>
              <a:gd name="T29" fmla="*/ 438 h 1937"/>
              <a:gd name="T30" fmla="*/ 23 w 364"/>
              <a:gd name="T31" fmla="*/ 476 h 1937"/>
              <a:gd name="T32" fmla="*/ 32 w 364"/>
              <a:gd name="T33" fmla="*/ 514 h 1937"/>
              <a:gd name="T34" fmla="*/ 41 w 364"/>
              <a:gd name="T35" fmla="*/ 553 h 1937"/>
              <a:gd name="T36" fmla="*/ 50 w 364"/>
              <a:gd name="T37" fmla="*/ 591 h 1937"/>
              <a:gd name="T38" fmla="*/ 58 w 364"/>
              <a:gd name="T39" fmla="*/ 629 h 1937"/>
              <a:gd name="T40" fmla="*/ 69 w 364"/>
              <a:gd name="T41" fmla="*/ 679 h 1937"/>
              <a:gd name="T42" fmla="*/ 80 w 364"/>
              <a:gd name="T43" fmla="*/ 733 h 1937"/>
              <a:gd name="T44" fmla="*/ 92 w 364"/>
              <a:gd name="T45" fmla="*/ 787 h 1937"/>
              <a:gd name="T46" fmla="*/ 104 w 364"/>
              <a:gd name="T47" fmla="*/ 842 h 1937"/>
              <a:gd name="T48" fmla="*/ 114 w 364"/>
              <a:gd name="T49" fmla="*/ 897 h 1937"/>
              <a:gd name="T50" fmla="*/ 124 w 364"/>
              <a:gd name="T51" fmla="*/ 951 h 1937"/>
              <a:gd name="T52" fmla="*/ 133 w 364"/>
              <a:gd name="T53" fmla="*/ 1006 h 1937"/>
              <a:gd name="T54" fmla="*/ 139 w 364"/>
              <a:gd name="T55" fmla="*/ 1057 h 1937"/>
              <a:gd name="T56" fmla="*/ 144 w 364"/>
              <a:gd name="T57" fmla="*/ 1107 h 1937"/>
              <a:gd name="T58" fmla="*/ 148 w 364"/>
              <a:gd name="T59" fmla="*/ 1158 h 1937"/>
              <a:gd name="T60" fmla="*/ 151 w 364"/>
              <a:gd name="T61" fmla="*/ 1209 h 1937"/>
              <a:gd name="T62" fmla="*/ 154 w 364"/>
              <a:gd name="T63" fmla="*/ 1259 h 1937"/>
              <a:gd name="T64" fmla="*/ 159 w 364"/>
              <a:gd name="T65" fmla="*/ 1310 h 1937"/>
              <a:gd name="T66" fmla="*/ 165 w 364"/>
              <a:gd name="T67" fmla="*/ 1354 h 1937"/>
              <a:gd name="T68" fmla="*/ 170 w 364"/>
              <a:gd name="T69" fmla="*/ 1386 h 1937"/>
              <a:gd name="T70" fmla="*/ 176 w 364"/>
              <a:gd name="T71" fmla="*/ 1418 h 1937"/>
              <a:gd name="T72" fmla="*/ 183 w 364"/>
              <a:gd name="T73" fmla="*/ 1450 h 1937"/>
              <a:gd name="T74" fmla="*/ 191 w 364"/>
              <a:gd name="T75" fmla="*/ 1481 h 1937"/>
              <a:gd name="T76" fmla="*/ 199 w 364"/>
              <a:gd name="T77" fmla="*/ 1513 h 1937"/>
              <a:gd name="T78" fmla="*/ 208 w 364"/>
              <a:gd name="T79" fmla="*/ 1544 h 1937"/>
              <a:gd name="T80" fmla="*/ 220 w 364"/>
              <a:gd name="T81" fmla="*/ 1580 h 1937"/>
              <a:gd name="T82" fmla="*/ 234 w 364"/>
              <a:gd name="T83" fmla="*/ 1617 h 1937"/>
              <a:gd name="T84" fmla="*/ 249 w 364"/>
              <a:gd name="T85" fmla="*/ 1655 h 1937"/>
              <a:gd name="T86" fmla="*/ 264 w 364"/>
              <a:gd name="T87" fmla="*/ 1692 h 1937"/>
              <a:gd name="T88" fmla="*/ 280 w 364"/>
              <a:gd name="T89" fmla="*/ 1729 h 1937"/>
              <a:gd name="T90" fmla="*/ 296 w 364"/>
              <a:gd name="T91" fmla="*/ 1767 h 1937"/>
              <a:gd name="T92" fmla="*/ 311 w 364"/>
              <a:gd name="T93" fmla="*/ 1804 h 1937"/>
              <a:gd name="T94" fmla="*/ 319 w 364"/>
              <a:gd name="T95" fmla="*/ 1824 h 1937"/>
              <a:gd name="T96" fmla="*/ 326 w 364"/>
              <a:gd name="T97" fmla="*/ 1843 h 1937"/>
              <a:gd name="T98" fmla="*/ 334 w 364"/>
              <a:gd name="T99" fmla="*/ 1864 h 1937"/>
              <a:gd name="T100" fmla="*/ 342 w 364"/>
              <a:gd name="T101" fmla="*/ 1883 h 1937"/>
              <a:gd name="T102" fmla="*/ 350 w 364"/>
              <a:gd name="T103" fmla="*/ 1903 h 1937"/>
              <a:gd name="T104" fmla="*/ 358 w 364"/>
              <a:gd name="T105" fmla="*/ 1923 h 193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64"/>
              <a:gd name="T160" fmla="*/ 0 h 1937"/>
              <a:gd name="T161" fmla="*/ 364 w 364"/>
              <a:gd name="T162" fmla="*/ 1937 h 193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64" h="1937">
                <a:moveTo>
                  <a:pt x="16" y="0"/>
                </a:moveTo>
                <a:lnTo>
                  <a:pt x="15" y="11"/>
                </a:lnTo>
                <a:lnTo>
                  <a:pt x="13" y="23"/>
                </a:lnTo>
                <a:lnTo>
                  <a:pt x="12" y="34"/>
                </a:lnTo>
                <a:lnTo>
                  <a:pt x="11" y="45"/>
                </a:lnTo>
                <a:lnTo>
                  <a:pt x="10" y="56"/>
                </a:lnTo>
                <a:lnTo>
                  <a:pt x="9" y="68"/>
                </a:lnTo>
                <a:lnTo>
                  <a:pt x="8" y="79"/>
                </a:lnTo>
                <a:lnTo>
                  <a:pt x="8" y="90"/>
                </a:lnTo>
                <a:lnTo>
                  <a:pt x="7" y="102"/>
                </a:lnTo>
                <a:lnTo>
                  <a:pt x="6" y="113"/>
                </a:lnTo>
                <a:lnTo>
                  <a:pt x="5" y="124"/>
                </a:lnTo>
                <a:lnTo>
                  <a:pt x="5" y="136"/>
                </a:lnTo>
                <a:lnTo>
                  <a:pt x="4" y="147"/>
                </a:lnTo>
                <a:lnTo>
                  <a:pt x="3" y="158"/>
                </a:lnTo>
                <a:lnTo>
                  <a:pt x="3" y="170"/>
                </a:lnTo>
                <a:lnTo>
                  <a:pt x="2" y="181"/>
                </a:lnTo>
                <a:lnTo>
                  <a:pt x="2" y="193"/>
                </a:lnTo>
                <a:lnTo>
                  <a:pt x="1" y="204"/>
                </a:lnTo>
                <a:lnTo>
                  <a:pt x="1" y="215"/>
                </a:lnTo>
                <a:lnTo>
                  <a:pt x="1" y="227"/>
                </a:lnTo>
                <a:lnTo>
                  <a:pt x="1" y="235"/>
                </a:lnTo>
                <a:lnTo>
                  <a:pt x="0" y="242"/>
                </a:lnTo>
                <a:lnTo>
                  <a:pt x="0" y="250"/>
                </a:lnTo>
                <a:lnTo>
                  <a:pt x="0" y="259"/>
                </a:lnTo>
                <a:lnTo>
                  <a:pt x="0" y="267"/>
                </a:lnTo>
                <a:lnTo>
                  <a:pt x="0" y="274"/>
                </a:lnTo>
                <a:lnTo>
                  <a:pt x="0" y="283"/>
                </a:lnTo>
                <a:lnTo>
                  <a:pt x="0" y="291"/>
                </a:lnTo>
                <a:lnTo>
                  <a:pt x="0" y="299"/>
                </a:lnTo>
                <a:lnTo>
                  <a:pt x="1" y="306"/>
                </a:lnTo>
                <a:lnTo>
                  <a:pt x="1" y="315"/>
                </a:lnTo>
                <a:lnTo>
                  <a:pt x="1" y="323"/>
                </a:lnTo>
                <a:lnTo>
                  <a:pt x="1" y="330"/>
                </a:lnTo>
                <a:lnTo>
                  <a:pt x="2" y="338"/>
                </a:lnTo>
                <a:lnTo>
                  <a:pt x="3" y="347"/>
                </a:lnTo>
                <a:lnTo>
                  <a:pt x="3" y="354"/>
                </a:lnTo>
                <a:lnTo>
                  <a:pt x="4" y="362"/>
                </a:lnTo>
                <a:lnTo>
                  <a:pt x="5" y="370"/>
                </a:lnTo>
                <a:lnTo>
                  <a:pt x="6" y="378"/>
                </a:lnTo>
                <a:lnTo>
                  <a:pt x="7" y="386"/>
                </a:lnTo>
                <a:lnTo>
                  <a:pt x="9" y="399"/>
                </a:lnTo>
                <a:lnTo>
                  <a:pt x="11" y="412"/>
                </a:lnTo>
                <a:lnTo>
                  <a:pt x="13" y="425"/>
                </a:lnTo>
                <a:lnTo>
                  <a:pt x="16" y="438"/>
                </a:lnTo>
                <a:lnTo>
                  <a:pt x="18" y="451"/>
                </a:lnTo>
                <a:lnTo>
                  <a:pt x="21" y="463"/>
                </a:lnTo>
                <a:lnTo>
                  <a:pt x="23" y="476"/>
                </a:lnTo>
                <a:lnTo>
                  <a:pt x="26" y="489"/>
                </a:lnTo>
                <a:lnTo>
                  <a:pt x="29" y="502"/>
                </a:lnTo>
                <a:lnTo>
                  <a:pt x="32" y="514"/>
                </a:lnTo>
                <a:lnTo>
                  <a:pt x="35" y="527"/>
                </a:lnTo>
                <a:lnTo>
                  <a:pt x="38" y="540"/>
                </a:lnTo>
                <a:lnTo>
                  <a:pt x="41" y="553"/>
                </a:lnTo>
                <a:lnTo>
                  <a:pt x="44" y="566"/>
                </a:lnTo>
                <a:lnTo>
                  <a:pt x="47" y="578"/>
                </a:lnTo>
                <a:lnTo>
                  <a:pt x="50" y="591"/>
                </a:lnTo>
                <a:lnTo>
                  <a:pt x="53" y="604"/>
                </a:lnTo>
                <a:lnTo>
                  <a:pt x="56" y="617"/>
                </a:lnTo>
                <a:lnTo>
                  <a:pt x="58" y="629"/>
                </a:lnTo>
                <a:lnTo>
                  <a:pt x="61" y="642"/>
                </a:lnTo>
                <a:lnTo>
                  <a:pt x="65" y="660"/>
                </a:lnTo>
                <a:lnTo>
                  <a:pt x="69" y="679"/>
                </a:lnTo>
                <a:lnTo>
                  <a:pt x="72" y="697"/>
                </a:lnTo>
                <a:lnTo>
                  <a:pt x="76" y="715"/>
                </a:lnTo>
                <a:lnTo>
                  <a:pt x="80" y="733"/>
                </a:lnTo>
                <a:lnTo>
                  <a:pt x="84" y="751"/>
                </a:lnTo>
                <a:lnTo>
                  <a:pt x="88" y="769"/>
                </a:lnTo>
                <a:lnTo>
                  <a:pt x="92" y="787"/>
                </a:lnTo>
                <a:lnTo>
                  <a:pt x="96" y="806"/>
                </a:lnTo>
                <a:lnTo>
                  <a:pt x="100" y="824"/>
                </a:lnTo>
                <a:lnTo>
                  <a:pt x="104" y="842"/>
                </a:lnTo>
                <a:lnTo>
                  <a:pt x="107" y="860"/>
                </a:lnTo>
                <a:lnTo>
                  <a:pt x="111" y="878"/>
                </a:lnTo>
                <a:lnTo>
                  <a:pt x="114" y="897"/>
                </a:lnTo>
                <a:lnTo>
                  <a:pt x="118" y="915"/>
                </a:lnTo>
                <a:lnTo>
                  <a:pt x="121" y="933"/>
                </a:lnTo>
                <a:lnTo>
                  <a:pt x="124" y="951"/>
                </a:lnTo>
                <a:lnTo>
                  <a:pt x="127" y="969"/>
                </a:lnTo>
                <a:lnTo>
                  <a:pt x="131" y="988"/>
                </a:lnTo>
                <a:lnTo>
                  <a:pt x="133" y="1006"/>
                </a:lnTo>
                <a:lnTo>
                  <a:pt x="136" y="1023"/>
                </a:lnTo>
                <a:lnTo>
                  <a:pt x="137" y="1040"/>
                </a:lnTo>
                <a:lnTo>
                  <a:pt x="139" y="1057"/>
                </a:lnTo>
                <a:lnTo>
                  <a:pt x="141" y="1074"/>
                </a:lnTo>
                <a:lnTo>
                  <a:pt x="143" y="1090"/>
                </a:lnTo>
                <a:lnTo>
                  <a:pt x="144" y="1107"/>
                </a:lnTo>
                <a:lnTo>
                  <a:pt x="145" y="1124"/>
                </a:lnTo>
                <a:lnTo>
                  <a:pt x="146" y="1141"/>
                </a:lnTo>
                <a:lnTo>
                  <a:pt x="148" y="1158"/>
                </a:lnTo>
                <a:lnTo>
                  <a:pt x="148" y="1175"/>
                </a:lnTo>
                <a:lnTo>
                  <a:pt x="149" y="1192"/>
                </a:lnTo>
                <a:lnTo>
                  <a:pt x="151" y="1209"/>
                </a:lnTo>
                <a:lnTo>
                  <a:pt x="152" y="1226"/>
                </a:lnTo>
                <a:lnTo>
                  <a:pt x="153" y="1243"/>
                </a:lnTo>
                <a:lnTo>
                  <a:pt x="154" y="1259"/>
                </a:lnTo>
                <a:lnTo>
                  <a:pt x="156" y="1276"/>
                </a:lnTo>
                <a:lnTo>
                  <a:pt x="157" y="1293"/>
                </a:lnTo>
                <a:lnTo>
                  <a:pt x="159" y="1310"/>
                </a:lnTo>
                <a:lnTo>
                  <a:pt x="161" y="1327"/>
                </a:lnTo>
                <a:lnTo>
                  <a:pt x="163" y="1344"/>
                </a:lnTo>
                <a:lnTo>
                  <a:pt x="165" y="1354"/>
                </a:lnTo>
                <a:lnTo>
                  <a:pt x="166" y="1365"/>
                </a:lnTo>
                <a:lnTo>
                  <a:pt x="168" y="1376"/>
                </a:lnTo>
                <a:lnTo>
                  <a:pt x="170" y="1386"/>
                </a:lnTo>
                <a:lnTo>
                  <a:pt x="172" y="1397"/>
                </a:lnTo>
                <a:lnTo>
                  <a:pt x="174" y="1408"/>
                </a:lnTo>
                <a:lnTo>
                  <a:pt x="176" y="1418"/>
                </a:lnTo>
                <a:lnTo>
                  <a:pt x="178" y="1429"/>
                </a:lnTo>
                <a:lnTo>
                  <a:pt x="181" y="1439"/>
                </a:lnTo>
                <a:lnTo>
                  <a:pt x="183" y="1450"/>
                </a:lnTo>
                <a:lnTo>
                  <a:pt x="185" y="1460"/>
                </a:lnTo>
                <a:lnTo>
                  <a:pt x="188" y="1471"/>
                </a:lnTo>
                <a:lnTo>
                  <a:pt x="191" y="1481"/>
                </a:lnTo>
                <a:lnTo>
                  <a:pt x="193" y="1492"/>
                </a:lnTo>
                <a:lnTo>
                  <a:pt x="196" y="1502"/>
                </a:lnTo>
                <a:lnTo>
                  <a:pt x="199" y="1513"/>
                </a:lnTo>
                <a:lnTo>
                  <a:pt x="202" y="1523"/>
                </a:lnTo>
                <a:lnTo>
                  <a:pt x="205" y="1533"/>
                </a:lnTo>
                <a:lnTo>
                  <a:pt x="208" y="1544"/>
                </a:lnTo>
                <a:lnTo>
                  <a:pt x="211" y="1554"/>
                </a:lnTo>
                <a:lnTo>
                  <a:pt x="216" y="1567"/>
                </a:lnTo>
                <a:lnTo>
                  <a:pt x="220" y="1580"/>
                </a:lnTo>
                <a:lnTo>
                  <a:pt x="225" y="1592"/>
                </a:lnTo>
                <a:lnTo>
                  <a:pt x="229" y="1605"/>
                </a:lnTo>
                <a:lnTo>
                  <a:pt x="234" y="1617"/>
                </a:lnTo>
                <a:lnTo>
                  <a:pt x="239" y="1630"/>
                </a:lnTo>
                <a:lnTo>
                  <a:pt x="244" y="1643"/>
                </a:lnTo>
                <a:lnTo>
                  <a:pt x="249" y="1655"/>
                </a:lnTo>
                <a:lnTo>
                  <a:pt x="254" y="1667"/>
                </a:lnTo>
                <a:lnTo>
                  <a:pt x="259" y="1680"/>
                </a:lnTo>
                <a:lnTo>
                  <a:pt x="264" y="1692"/>
                </a:lnTo>
                <a:lnTo>
                  <a:pt x="269" y="1705"/>
                </a:lnTo>
                <a:lnTo>
                  <a:pt x="275" y="1717"/>
                </a:lnTo>
                <a:lnTo>
                  <a:pt x="280" y="1729"/>
                </a:lnTo>
                <a:lnTo>
                  <a:pt x="285" y="1742"/>
                </a:lnTo>
                <a:lnTo>
                  <a:pt x="290" y="1754"/>
                </a:lnTo>
                <a:lnTo>
                  <a:pt x="296" y="1767"/>
                </a:lnTo>
                <a:lnTo>
                  <a:pt x="301" y="1779"/>
                </a:lnTo>
                <a:lnTo>
                  <a:pt x="306" y="1791"/>
                </a:lnTo>
                <a:lnTo>
                  <a:pt x="311" y="1804"/>
                </a:lnTo>
                <a:lnTo>
                  <a:pt x="313" y="1811"/>
                </a:lnTo>
                <a:lnTo>
                  <a:pt x="316" y="1817"/>
                </a:lnTo>
                <a:lnTo>
                  <a:pt x="319" y="1824"/>
                </a:lnTo>
                <a:lnTo>
                  <a:pt x="321" y="1830"/>
                </a:lnTo>
                <a:lnTo>
                  <a:pt x="324" y="1837"/>
                </a:lnTo>
                <a:lnTo>
                  <a:pt x="326" y="1843"/>
                </a:lnTo>
                <a:lnTo>
                  <a:pt x="329" y="1850"/>
                </a:lnTo>
                <a:lnTo>
                  <a:pt x="332" y="1857"/>
                </a:lnTo>
                <a:lnTo>
                  <a:pt x="334" y="1864"/>
                </a:lnTo>
                <a:lnTo>
                  <a:pt x="337" y="1870"/>
                </a:lnTo>
                <a:lnTo>
                  <a:pt x="339" y="1877"/>
                </a:lnTo>
                <a:lnTo>
                  <a:pt x="342" y="1883"/>
                </a:lnTo>
                <a:lnTo>
                  <a:pt x="345" y="1890"/>
                </a:lnTo>
                <a:lnTo>
                  <a:pt x="348" y="1897"/>
                </a:lnTo>
                <a:lnTo>
                  <a:pt x="350" y="1903"/>
                </a:lnTo>
                <a:lnTo>
                  <a:pt x="353" y="1910"/>
                </a:lnTo>
                <a:lnTo>
                  <a:pt x="355" y="1916"/>
                </a:lnTo>
                <a:lnTo>
                  <a:pt x="358" y="1923"/>
                </a:lnTo>
                <a:lnTo>
                  <a:pt x="360" y="1929"/>
                </a:lnTo>
                <a:lnTo>
                  <a:pt x="363" y="193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Freeform 9"/>
          <p:cNvSpPr>
            <a:spLocks/>
          </p:cNvSpPr>
          <p:nvPr/>
        </p:nvSpPr>
        <p:spPr bwMode="auto">
          <a:xfrm>
            <a:off x="6837363" y="1525588"/>
            <a:ext cx="139700" cy="717550"/>
          </a:xfrm>
          <a:custGeom>
            <a:avLst/>
            <a:gdLst>
              <a:gd name="T0" fmla="*/ 87 w 88"/>
              <a:gd name="T1" fmla="*/ 451 h 452"/>
              <a:gd name="T2" fmla="*/ 82 w 88"/>
              <a:gd name="T3" fmla="*/ 435 h 452"/>
              <a:gd name="T4" fmla="*/ 78 w 88"/>
              <a:gd name="T5" fmla="*/ 420 h 452"/>
              <a:gd name="T6" fmla="*/ 73 w 88"/>
              <a:gd name="T7" fmla="*/ 405 h 452"/>
              <a:gd name="T8" fmla="*/ 69 w 88"/>
              <a:gd name="T9" fmla="*/ 390 h 452"/>
              <a:gd name="T10" fmla="*/ 64 w 88"/>
              <a:gd name="T11" fmla="*/ 375 h 452"/>
              <a:gd name="T12" fmla="*/ 60 w 88"/>
              <a:gd name="T13" fmla="*/ 359 h 452"/>
              <a:gd name="T14" fmla="*/ 56 w 88"/>
              <a:gd name="T15" fmla="*/ 344 h 452"/>
              <a:gd name="T16" fmla="*/ 52 w 88"/>
              <a:gd name="T17" fmla="*/ 329 h 452"/>
              <a:gd name="T18" fmla="*/ 48 w 88"/>
              <a:gd name="T19" fmla="*/ 313 h 452"/>
              <a:gd name="T20" fmla="*/ 44 w 88"/>
              <a:gd name="T21" fmla="*/ 298 h 452"/>
              <a:gd name="T22" fmla="*/ 41 w 88"/>
              <a:gd name="T23" fmla="*/ 282 h 452"/>
              <a:gd name="T24" fmla="*/ 37 w 88"/>
              <a:gd name="T25" fmla="*/ 267 h 452"/>
              <a:gd name="T26" fmla="*/ 33 w 88"/>
              <a:gd name="T27" fmla="*/ 251 h 452"/>
              <a:gd name="T28" fmla="*/ 30 w 88"/>
              <a:gd name="T29" fmla="*/ 236 h 452"/>
              <a:gd name="T30" fmla="*/ 26 w 88"/>
              <a:gd name="T31" fmla="*/ 221 h 452"/>
              <a:gd name="T32" fmla="*/ 23 w 88"/>
              <a:gd name="T33" fmla="*/ 205 h 452"/>
              <a:gd name="T34" fmla="*/ 20 w 88"/>
              <a:gd name="T35" fmla="*/ 190 h 452"/>
              <a:gd name="T36" fmla="*/ 17 w 88"/>
              <a:gd name="T37" fmla="*/ 174 h 452"/>
              <a:gd name="T38" fmla="*/ 14 w 88"/>
              <a:gd name="T39" fmla="*/ 159 h 452"/>
              <a:gd name="T40" fmla="*/ 11 w 88"/>
              <a:gd name="T41" fmla="*/ 143 h 452"/>
              <a:gd name="T42" fmla="*/ 9 w 88"/>
              <a:gd name="T43" fmla="*/ 136 h 452"/>
              <a:gd name="T44" fmla="*/ 8 w 88"/>
              <a:gd name="T45" fmla="*/ 129 h 452"/>
              <a:gd name="T46" fmla="*/ 7 w 88"/>
              <a:gd name="T47" fmla="*/ 122 h 452"/>
              <a:gd name="T48" fmla="*/ 6 w 88"/>
              <a:gd name="T49" fmla="*/ 115 h 452"/>
              <a:gd name="T50" fmla="*/ 5 w 88"/>
              <a:gd name="T51" fmla="*/ 108 h 452"/>
              <a:gd name="T52" fmla="*/ 4 w 88"/>
              <a:gd name="T53" fmla="*/ 100 h 452"/>
              <a:gd name="T54" fmla="*/ 4 w 88"/>
              <a:gd name="T55" fmla="*/ 93 h 452"/>
              <a:gd name="T56" fmla="*/ 3 w 88"/>
              <a:gd name="T57" fmla="*/ 86 h 452"/>
              <a:gd name="T58" fmla="*/ 2 w 88"/>
              <a:gd name="T59" fmla="*/ 79 h 452"/>
              <a:gd name="T60" fmla="*/ 2 w 88"/>
              <a:gd name="T61" fmla="*/ 72 h 452"/>
              <a:gd name="T62" fmla="*/ 1 w 88"/>
              <a:gd name="T63" fmla="*/ 64 h 452"/>
              <a:gd name="T64" fmla="*/ 1 w 88"/>
              <a:gd name="T65" fmla="*/ 57 h 452"/>
              <a:gd name="T66" fmla="*/ 1 w 88"/>
              <a:gd name="T67" fmla="*/ 50 h 452"/>
              <a:gd name="T68" fmla="*/ 0 w 88"/>
              <a:gd name="T69" fmla="*/ 43 h 452"/>
              <a:gd name="T70" fmla="*/ 0 w 88"/>
              <a:gd name="T71" fmla="*/ 36 h 452"/>
              <a:gd name="T72" fmla="*/ 0 w 88"/>
              <a:gd name="T73" fmla="*/ 29 h 452"/>
              <a:gd name="T74" fmla="*/ 1 w 88"/>
              <a:gd name="T75" fmla="*/ 21 h 452"/>
              <a:gd name="T76" fmla="*/ 1 w 88"/>
              <a:gd name="T77" fmla="*/ 14 h 452"/>
              <a:gd name="T78" fmla="*/ 1 w 88"/>
              <a:gd name="T79" fmla="*/ 7 h 452"/>
              <a:gd name="T80" fmla="*/ 2 w 88"/>
              <a:gd name="T81" fmla="*/ 0 h 45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88"/>
              <a:gd name="T124" fmla="*/ 0 h 452"/>
              <a:gd name="T125" fmla="*/ 88 w 88"/>
              <a:gd name="T126" fmla="*/ 452 h 45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88" h="452">
                <a:moveTo>
                  <a:pt x="87" y="451"/>
                </a:moveTo>
                <a:lnTo>
                  <a:pt x="82" y="435"/>
                </a:lnTo>
                <a:lnTo>
                  <a:pt x="78" y="420"/>
                </a:lnTo>
                <a:lnTo>
                  <a:pt x="73" y="405"/>
                </a:lnTo>
                <a:lnTo>
                  <a:pt x="69" y="390"/>
                </a:lnTo>
                <a:lnTo>
                  <a:pt x="64" y="375"/>
                </a:lnTo>
                <a:lnTo>
                  <a:pt x="60" y="359"/>
                </a:lnTo>
                <a:lnTo>
                  <a:pt x="56" y="344"/>
                </a:lnTo>
                <a:lnTo>
                  <a:pt x="52" y="329"/>
                </a:lnTo>
                <a:lnTo>
                  <a:pt x="48" y="313"/>
                </a:lnTo>
                <a:lnTo>
                  <a:pt x="44" y="298"/>
                </a:lnTo>
                <a:lnTo>
                  <a:pt x="41" y="282"/>
                </a:lnTo>
                <a:lnTo>
                  <a:pt x="37" y="267"/>
                </a:lnTo>
                <a:lnTo>
                  <a:pt x="33" y="251"/>
                </a:lnTo>
                <a:lnTo>
                  <a:pt x="30" y="236"/>
                </a:lnTo>
                <a:lnTo>
                  <a:pt x="26" y="221"/>
                </a:lnTo>
                <a:lnTo>
                  <a:pt x="23" y="205"/>
                </a:lnTo>
                <a:lnTo>
                  <a:pt x="20" y="190"/>
                </a:lnTo>
                <a:lnTo>
                  <a:pt x="17" y="174"/>
                </a:lnTo>
                <a:lnTo>
                  <a:pt x="14" y="159"/>
                </a:lnTo>
                <a:lnTo>
                  <a:pt x="11" y="143"/>
                </a:lnTo>
                <a:lnTo>
                  <a:pt x="9" y="136"/>
                </a:lnTo>
                <a:lnTo>
                  <a:pt x="8" y="129"/>
                </a:lnTo>
                <a:lnTo>
                  <a:pt x="7" y="122"/>
                </a:lnTo>
                <a:lnTo>
                  <a:pt x="6" y="115"/>
                </a:lnTo>
                <a:lnTo>
                  <a:pt x="5" y="108"/>
                </a:lnTo>
                <a:lnTo>
                  <a:pt x="4" y="100"/>
                </a:lnTo>
                <a:lnTo>
                  <a:pt x="4" y="93"/>
                </a:lnTo>
                <a:lnTo>
                  <a:pt x="3" y="86"/>
                </a:lnTo>
                <a:lnTo>
                  <a:pt x="2" y="79"/>
                </a:lnTo>
                <a:lnTo>
                  <a:pt x="2" y="72"/>
                </a:lnTo>
                <a:lnTo>
                  <a:pt x="1" y="64"/>
                </a:lnTo>
                <a:lnTo>
                  <a:pt x="1" y="57"/>
                </a:lnTo>
                <a:lnTo>
                  <a:pt x="1" y="50"/>
                </a:lnTo>
                <a:lnTo>
                  <a:pt x="0" y="43"/>
                </a:lnTo>
                <a:lnTo>
                  <a:pt x="0" y="36"/>
                </a:lnTo>
                <a:lnTo>
                  <a:pt x="0" y="29"/>
                </a:lnTo>
                <a:lnTo>
                  <a:pt x="1" y="21"/>
                </a:lnTo>
                <a:lnTo>
                  <a:pt x="1" y="14"/>
                </a:lnTo>
                <a:lnTo>
                  <a:pt x="1" y="7"/>
                </a:lnTo>
                <a:lnTo>
                  <a:pt x="2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86" name="Freeform 10"/>
          <p:cNvSpPr>
            <a:spLocks/>
          </p:cNvSpPr>
          <p:nvPr/>
        </p:nvSpPr>
        <p:spPr bwMode="auto">
          <a:xfrm>
            <a:off x="4967288" y="1533525"/>
            <a:ext cx="1420812" cy="53975"/>
          </a:xfrm>
          <a:custGeom>
            <a:avLst/>
            <a:gdLst>
              <a:gd name="T0" fmla="*/ 0 w 895"/>
              <a:gd name="T1" fmla="*/ 0 h 34"/>
              <a:gd name="T2" fmla="*/ 894 w 895"/>
              <a:gd name="T3" fmla="*/ 0 h 34"/>
              <a:gd name="T4" fmla="*/ 894 w 895"/>
              <a:gd name="T5" fmla="*/ 33 h 34"/>
              <a:gd name="T6" fmla="*/ 0 w 895"/>
              <a:gd name="T7" fmla="*/ 33 h 34"/>
              <a:gd name="T8" fmla="*/ 0 w 895"/>
              <a:gd name="T9" fmla="*/ 0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95"/>
              <a:gd name="T16" fmla="*/ 0 h 34"/>
              <a:gd name="T17" fmla="*/ 895 w 895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95" h="34">
                <a:moveTo>
                  <a:pt x="0" y="0"/>
                </a:moveTo>
                <a:lnTo>
                  <a:pt x="894" y="0"/>
                </a:lnTo>
                <a:lnTo>
                  <a:pt x="894" y="33"/>
                </a:lnTo>
                <a:lnTo>
                  <a:pt x="0" y="33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V="1">
            <a:off x="2979738" y="4546600"/>
            <a:ext cx="40290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V="1">
            <a:off x="6022975" y="1533525"/>
            <a:ext cx="0" cy="33353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V="1">
            <a:off x="6356350" y="1527175"/>
            <a:ext cx="0" cy="33385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V="1">
            <a:off x="5688013" y="1530350"/>
            <a:ext cx="0" cy="3341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V="1">
            <a:off x="5343525" y="1533525"/>
            <a:ext cx="0" cy="3340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V="1">
            <a:off x="4675188" y="1535113"/>
            <a:ext cx="0" cy="3343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2970213" y="4883150"/>
            <a:ext cx="38735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Jun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3322638" y="4883150"/>
            <a:ext cx="346075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Jul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3646488" y="4883150"/>
            <a:ext cx="407987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Aug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3998913" y="4883150"/>
            <a:ext cx="407987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Sep</a:t>
            </a: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4322763" y="4883150"/>
            <a:ext cx="3810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Oct</a:t>
            </a: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4646613" y="4883150"/>
            <a:ext cx="409575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Nov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4989513" y="4883150"/>
            <a:ext cx="409575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Dec</a:t>
            </a: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5322888" y="4883150"/>
            <a:ext cx="38735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Jan</a:t>
            </a: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5675313" y="4870450"/>
            <a:ext cx="401637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Feb</a:t>
            </a: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6018213" y="4870450"/>
            <a:ext cx="403225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Mar</a:t>
            </a:r>
          </a:p>
        </p:txBody>
      </p:sp>
      <p:sp>
        <p:nvSpPr>
          <p:cNvPr id="24603" name="Text Box 27"/>
          <p:cNvSpPr txBox="1">
            <a:spLocks noChangeArrowheads="1"/>
          </p:cNvSpPr>
          <p:nvPr/>
        </p:nvSpPr>
        <p:spPr bwMode="auto">
          <a:xfrm>
            <a:off x="6351588" y="4870450"/>
            <a:ext cx="3810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Apr</a:t>
            </a:r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6665913" y="4870450"/>
            <a:ext cx="423862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May</a:t>
            </a:r>
          </a:p>
        </p:txBody>
      </p:sp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2719388" y="1751013"/>
            <a:ext cx="2540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1</a:t>
            </a:r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2719388" y="2084388"/>
            <a:ext cx="2540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2</a:t>
            </a:r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2719388" y="2436813"/>
            <a:ext cx="2540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3</a:t>
            </a:r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2719388" y="2760663"/>
            <a:ext cx="2540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4</a:t>
            </a:r>
          </a:p>
        </p:txBody>
      </p:sp>
      <p:sp>
        <p:nvSpPr>
          <p:cNvPr id="24609" name="Text Box 33"/>
          <p:cNvSpPr txBox="1">
            <a:spLocks noChangeArrowheads="1"/>
          </p:cNvSpPr>
          <p:nvPr/>
        </p:nvSpPr>
        <p:spPr bwMode="auto">
          <a:xfrm>
            <a:off x="2719388" y="3084513"/>
            <a:ext cx="2540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5</a:t>
            </a:r>
          </a:p>
        </p:txBody>
      </p:sp>
      <p:sp>
        <p:nvSpPr>
          <p:cNvPr id="24610" name="Text Box 34"/>
          <p:cNvSpPr txBox="1">
            <a:spLocks noChangeArrowheads="1"/>
          </p:cNvSpPr>
          <p:nvPr/>
        </p:nvSpPr>
        <p:spPr bwMode="auto">
          <a:xfrm>
            <a:off x="2719388" y="3427413"/>
            <a:ext cx="2540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6</a:t>
            </a:r>
          </a:p>
        </p:txBody>
      </p:sp>
      <p:sp>
        <p:nvSpPr>
          <p:cNvPr id="24611" name="Text Box 35"/>
          <p:cNvSpPr txBox="1">
            <a:spLocks noChangeArrowheads="1"/>
          </p:cNvSpPr>
          <p:nvPr/>
        </p:nvSpPr>
        <p:spPr bwMode="auto">
          <a:xfrm>
            <a:off x="2719388" y="3732213"/>
            <a:ext cx="2540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7</a:t>
            </a:r>
          </a:p>
        </p:txBody>
      </p:sp>
      <p:sp>
        <p:nvSpPr>
          <p:cNvPr id="24612" name="Text Box 36"/>
          <p:cNvSpPr txBox="1">
            <a:spLocks noChangeArrowheads="1"/>
          </p:cNvSpPr>
          <p:nvPr/>
        </p:nvSpPr>
        <p:spPr bwMode="auto">
          <a:xfrm>
            <a:off x="2719388" y="4084638"/>
            <a:ext cx="2540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8</a:t>
            </a:r>
          </a:p>
        </p:txBody>
      </p:sp>
      <p:sp>
        <p:nvSpPr>
          <p:cNvPr id="24613" name="Text Box 37"/>
          <p:cNvSpPr txBox="1">
            <a:spLocks noChangeArrowheads="1"/>
          </p:cNvSpPr>
          <p:nvPr/>
        </p:nvSpPr>
        <p:spPr bwMode="auto">
          <a:xfrm>
            <a:off x="2719388" y="4408488"/>
            <a:ext cx="2540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9</a:t>
            </a:r>
          </a:p>
        </p:txBody>
      </p:sp>
      <p:sp>
        <p:nvSpPr>
          <p:cNvPr id="24614" name="Text Box 38"/>
          <p:cNvSpPr txBox="1">
            <a:spLocks noChangeArrowheads="1"/>
          </p:cNvSpPr>
          <p:nvPr/>
        </p:nvSpPr>
        <p:spPr bwMode="auto">
          <a:xfrm>
            <a:off x="2655888" y="4751388"/>
            <a:ext cx="32385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10</a:t>
            </a:r>
          </a:p>
        </p:txBody>
      </p:sp>
      <p:sp>
        <p:nvSpPr>
          <p:cNvPr id="24615" name="Text Box 39"/>
          <p:cNvSpPr txBox="1">
            <a:spLocks noChangeArrowheads="1"/>
          </p:cNvSpPr>
          <p:nvPr/>
        </p:nvSpPr>
        <p:spPr bwMode="auto">
          <a:xfrm>
            <a:off x="2719388" y="1436688"/>
            <a:ext cx="254000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0</a:t>
            </a:r>
          </a:p>
        </p:txBody>
      </p:sp>
      <p:sp>
        <p:nvSpPr>
          <p:cNvPr id="24616" name="Text Box 40"/>
          <p:cNvSpPr txBox="1">
            <a:spLocks noChangeArrowheads="1"/>
          </p:cNvSpPr>
          <p:nvPr/>
        </p:nvSpPr>
        <p:spPr bwMode="auto">
          <a:xfrm rot="-5400000">
            <a:off x="2014537" y="3074988"/>
            <a:ext cx="1198563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/>
              <a:t>Depth (meters)</a:t>
            </a:r>
          </a:p>
        </p:txBody>
      </p:sp>
      <p:sp>
        <p:nvSpPr>
          <p:cNvPr id="24617" name="Text Box 41"/>
          <p:cNvSpPr txBox="1">
            <a:spLocks noChangeArrowheads="1"/>
          </p:cNvSpPr>
          <p:nvPr/>
        </p:nvSpPr>
        <p:spPr bwMode="auto">
          <a:xfrm>
            <a:off x="2970213" y="1249363"/>
            <a:ext cx="10541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/>
              <a:t>Temperature</a:t>
            </a:r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6530975" y="1238250"/>
            <a:ext cx="455613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>
                <a:sym typeface="Symbol" pitchFamily="18" charset="2"/>
              </a:rPr>
              <a:t>(C)</a:t>
            </a:r>
            <a:endParaRPr lang="en-US" sz="1200"/>
          </a:p>
        </p:txBody>
      </p:sp>
      <p:sp>
        <p:nvSpPr>
          <p:cNvPr id="24619" name="Text Box 43"/>
          <p:cNvSpPr txBox="1">
            <a:spLocks noChangeArrowheads="1"/>
          </p:cNvSpPr>
          <p:nvPr/>
        </p:nvSpPr>
        <p:spPr bwMode="auto">
          <a:xfrm>
            <a:off x="5341938" y="1293813"/>
            <a:ext cx="725487" cy="244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Ice Cover</a:t>
            </a:r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3322638" y="4265613"/>
            <a:ext cx="254000" cy="2444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8</a:t>
            </a:r>
          </a:p>
        </p:txBody>
      </p:sp>
      <p:sp>
        <p:nvSpPr>
          <p:cNvPr id="24621" name="Line 45"/>
          <p:cNvSpPr>
            <a:spLocks noChangeShapeType="1"/>
          </p:cNvSpPr>
          <p:nvPr/>
        </p:nvSpPr>
        <p:spPr bwMode="auto">
          <a:xfrm flipV="1">
            <a:off x="3327400" y="1541463"/>
            <a:ext cx="0" cy="3346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3703638" y="3656013"/>
            <a:ext cx="323850" cy="2444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14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4075113" y="3179763"/>
            <a:ext cx="323850" cy="2444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18</a:t>
            </a:r>
          </a:p>
        </p:txBody>
      </p:sp>
      <p:sp>
        <p:nvSpPr>
          <p:cNvPr id="24624" name="Line 48"/>
          <p:cNvSpPr>
            <a:spLocks noChangeShapeType="1"/>
          </p:cNvSpPr>
          <p:nvPr/>
        </p:nvSpPr>
        <p:spPr bwMode="auto">
          <a:xfrm>
            <a:off x="2976563" y="3552825"/>
            <a:ext cx="401796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5" name="Text Box 49"/>
          <p:cNvSpPr txBox="1">
            <a:spLocks noChangeArrowheads="1"/>
          </p:cNvSpPr>
          <p:nvPr/>
        </p:nvSpPr>
        <p:spPr bwMode="auto">
          <a:xfrm>
            <a:off x="3713163" y="1893888"/>
            <a:ext cx="323850" cy="2444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23</a:t>
            </a:r>
          </a:p>
        </p:txBody>
      </p:sp>
      <p:sp>
        <p:nvSpPr>
          <p:cNvPr id="24626" name="Freeform 50"/>
          <p:cNvSpPr>
            <a:spLocks/>
          </p:cNvSpPr>
          <p:nvPr/>
        </p:nvSpPr>
        <p:spPr bwMode="auto">
          <a:xfrm>
            <a:off x="3311525" y="1538288"/>
            <a:ext cx="688975" cy="1397000"/>
          </a:xfrm>
          <a:custGeom>
            <a:avLst/>
            <a:gdLst>
              <a:gd name="T0" fmla="*/ 427 w 434"/>
              <a:gd name="T1" fmla="*/ 39 h 880"/>
              <a:gd name="T2" fmla="*/ 429 w 434"/>
              <a:gd name="T3" fmla="*/ 91 h 880"/>
              <a:gd name="T4" fmla="*/ 431 w 434"/>
              <a:gd name="T5" fmla="*/ 142 h 880"/>
              <a:gd name="T6" fmla="*/ 432 w 434"/>
              <a:gd name="T7" fmla="*/ 194 h 880"/>
              <a:gd name="T8" fmla="*/ 433 w 434"/>
              <a:gd name="T9" fmla="*/ 246 h 880"/>
              <a:gd name="T10" fmla="*/ 433 w 434"/>
              <a:gd name="T11" fmla="*/ 307 h 880"/>
              <a:gd name="T12" fmla="*/ 431 w 434"/>
              <a:gd name="T13" fmla="*/ 370 h 880"/>
              <a:gd name="T14" fmla="*/ 429 w 434"/>
              <a:gd name="T15" fmla="*/ 434 h 880"/>
              <a:gd name="T16" fmla="*/ 427 w 434"/>
              <a:gd name="T17" fmla="*/ 498 h 880"/>
              <a:gd name="T18" fmla="*/ 425 w 434"/>
              <a:gd name="T19" fmla="*/ 562 h 880"/>
              <a:gd name="T20" fmla="*/ 424 w 434"/>
              <a:gd name="T21" fmla="*/ 604 h 880"/>
              <a:gd name="T22" fmla="*/ 424 w 434"/>
              <a:gd name="T23" fmla="*/ 638 h 880"/>
              <a:gd name="T24" fmla="*/ 424 w 434"/>
              <a:gd name="T25" fmla="*/ 673 h 880"/>
              <a:gd name="T26" fmla="*/ 422 w 434"/>
              <a:gd name="T27" fmla="*/ 707 h 880"/>
              <a:gd name="T28" fmla="*/ 419 w 434"/>
              <a:gd name="T29" fmla="*/ 741 h 880"/>
              <a:gd name="T30" fmla="*/ 415 w 434"/>
              <a:gd name="T31" fmla="*/ 765 h 880"/>
              <a:gd name="T32" fmla="*/ 411 w 434"/>
              <a:gd name="T33" fmla="*/ 786 h 880"/>
              <a:gd name="T34" fmla="*/ 405 w 434"/>
              <a:gd name="T35" fmla="*/ 806 h 880"/>
              <a:gd name="T36" fmla="*/ 397 w 434"/>
              <a:gd name="T37" fmla="*/ 825 h 880"/>
              <a:gd name="T38" fmla="*/ 385 w 434"/>
              <a:gd name="T39" fmla="*/ 842 h 880"/>
              <a:gd name="T40" fmla="*/ 373 w 434"/>
              <a:gd name="T41" fmla="*/ 855 h 880"/>
              <a:gd name="T42" fmla="*/ 359 w 434"/>
              <a:gd name="T43" fmla="*/ 866 h 880"/>
              <a:gd name="T44" fmla="*/ 343 w 434"/>
              <a:gd name="T45" fmla="*/ 874 h 880"/>
              <a:gd name="T46" fmla="*/ 326 w 434"/>
              <a:gd name="T47" fmla="*/ 879 h 880"/>
              <a:gd name="T48" fmla="*/ 311 w 434"/>
              <a:gd name="T49" fmla="*/ 878 h 880"/>
              <a:gd name="T50" fmla="*/ 285 w 434"/>
              <a:gd name="T51" fmla="*/ 865 h 880"/>
              <a:gd name="T52" fmla="*/ 259 w 434"/>
              <a:gd name="T53" fmla="*/ 845 h 880"/>
              <a:gd name="T54" fmla="*/ 236 w 434"/>
              <a:gd name="T55" fmla="*/ 821 h 880"/>
              <a:gd name="T56" fmla="*/ 214 w 434"/>
              <a:gd name="T57" fmla="*/ 796 h 880"/>
              <a:gd name="T58" fmla="*/ 192 w 434"/>
              <a:gd name="T59" fmla="*/ 771 h 880"/>
              <a:gd name="T60" fmla="*/ 171 w 434"/>
              <a:gd name="T61" fmla="*/ 747 h 880"/>
              <a:gd name="T62" fmla="*/ 150 w 434"/>
              <a:gd name="T63" fmla="*/ 724 h 880"/>
              <a:gd name="T64" fmla="*/ 130 w 434"/>
              <a:gd name="T65" fmla="*/ 699 h 880"/>
              <a:gd name="T66" fmla="*/ 111 w 434"/>
              <a:gd name="T67" fmla="*/ 674 h 880"/>
              <a:gd name="T68" fmla="*/ 94 w 434"/>
              <a:gd name="T69" fmla="*/ 648 h 880"/>
              <a:gd name="T70" fmla="*/ 78 w 434"/>
              <a:gd name="T71" fmla="*/ 621 h 880"/>
              <a:gd name="T72" fmla="*/ 64 w 434"/>
              <a:gd name="T73" fmla="*/ 593 h 880"/>
              <a:gd name="T74" fmla="*/ 51 w 434"/>
              <a:gd name="T75" fmla="*/ 565 h 880"/>
              <a:gd name="T76" fmla="*/ 39 w 434"/>
              <a:gd name="T77" fmla="*/ 536 h 880"/>
              <a:gd name="T78" fmla="*/ 29 w 434"/>
              <a:gd name="T79" fmla="*/ 507 h 880"/>
              <a:gd name="T80" fmla="*/ 21 w 434"/>
              <a:gd name="T81" fmla="*/ 478 h 880"/>
              <a:gd name="T82" fmla="*/ 15 w 434"/>
              <a:gd name="T83" fmla="*/ 448 h 880"/>
              <a:gd name="T84" fmla="*/ 10 w 434"/>
              <a:gd name="T85" fmla="*/ 417 h 880"/>
              <a:gd name="T86" fmla="*/ 6 w 434"/>
              <a:gd name="T87" fmla="*/ 387 h 880"/>
              <a:gd name="T88" fmla="*/ 3 w 434"/>
              <a:gd name="T89" fmla="*/ 356 h 880"/>
              <a:gd name="T90" fmla="*/ 1 w 434"/>
              <a:gd name="T91" fmla="*/ 320 h 880"/>
              <a:gd name="T92" fmla="*/ 0 w 434"/>
              <a:gd name="T93" fmla="*/ 282 h 880"/>
              <a:gd name="T94" fmla="*/ 0 w 434"/>
              <a:gd name="T95" fmla="*/ 243 h 880"/>
              <a:gd name="T96" fmla="*/ 0 w 434"/>
              <a:gd name="T97" fmla="*/ 205 h 880"/>
              <a:gd name="T98" fmla="*/ 0 w 434"/>
              <a:gd name="T99" fmla="*/ 166 h 880"/>
              <a:gd name="T100" fmla="*/ 0 w 434"/>
              <a:gd name="T101" fmla="*/ 133 h 880"/>
              <a:gd name="T102" fmla="*/ 0 w 434"/>
              <a:gd name="T103" fmla="*/ 102 h 880"/>
              <a:gd name="T104" fmla="*/ 0 w 434"/>
              <a:gd name="T105" fmla="*/ 71 h 880"/>
              <a:gd name="T106" fmla="*/ 0 w 434"/>
              <a:gd name="T107" fmla="*/ 41 h 880"/>
              <a:gd name="T108" fmla="*/ 0 w 434"/>
              <a:gd name="T109" fmla="*/ 10 h 88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34"/>
              <a:gd name="T166" fmla="*/ 0 h 880"/>
              <a:gd name="T167" fmla="*/ 434 w 434"/>
              <a:gd name="T168" fmla="*/ 880 h 88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34" h="880">
                <a:moveTo>
                  <a:pt x="424" y="0"/>
                </a:moveTo>
                <a:lnTo>
                  <a:pt x="425" y="13"/>
                </a:lnTo>
                <a:lnTo>
                  <a:pt x="426" y="26"/>
                </a:lnTo>
                <a:lnTo>
                  <a:pt x="427" y="39"/>
                </a:lnTo>
                <a:lnTo>
                  <a:pt x="427" y="52"/>
                </a:lnTo>
                <a:lnTo>
                  <a:pt x="428" y="65"/>
                </a:lnTo>
                <a:lnTo>
                  <a:pt x="429" y="78"/>
                </a:lnTo>
                <a:lnTo>
                  <a:pt x="429" y="91"/>
                </a:lnTo>
                <a:lnTo>
                  <a:pt x="430" y="103"/>
                </a:lnTo>
                <a:lnTo>
                  <a:pt x="431" y="117"/>
                </a:lnTo>
                <a:lnTo>
                  <a:pt x="431" y="129"/>
                </a:lnTo>
                <a:lnTo>
                  <a:pt x="431" y="142"/>
                </a:lnTo>
                <a:lnTo>
                  <a:pt x="432" y="155"/>
                </a:lnTo>
                <a:lnTo>
                  <a:pt x="432" y="168"/>
                </a:lnTo>
                <a:lnTo>
                  <a:pt x="432" y="181"/>
                </a:lnTo>
                <a:lnTo>
                  <a:pt x="432" y="194"/>
                </a:lnTo>
                <a:lnTo>
                  <a:pt x="433" y="207"/>
                </a:lnTo>
                <a:lnTo>
                  <a:pt x="433" y="220"/>
                </a:lnTo>
                <a:lnTo>
                  <a:pt x="433" y="233"/>
                </a:lnTo>
                <a:lnTo>
                  <a:pt x="433" y="246"/>
                </a:lnTo>
                <a:lnTo>
                  <a:pt x="433" y="259"/>
                </a:lnTo>
                <a:lnTo>
                  <a:pt x="433" y="275"/>
                </a:lnTo>
                <a:lnTo>
                  <a:pt x="433" y="291"/>
                </a:lnTo>
                <a:lnTo>
                  <a:pt x="433" y="307"/>
                </a:lnTo>
                <a:lnTo>
                  <a:pt x="432" y="323"/>
                </a:lnTo>
                <a:lnTo>
                  <a:pt x="432" y="338"/>
                </a:lnTo>
                <a:lnTo>
                  <a:pt x="432" y="355"/>
                </a:lnTo>
                <a:lnTo>
                  <a:pt x="431" y="370"/>
                </a:lnTo>
                <a:lnTo>
                  <a:pt x="431" y="386"/>
                </a:lnTo>
                <a:lnTo>
                  <a:pt x="431" y="402"/>
                </a:lnTo>
                <a:lnTo>
                  <a:pt x="430" y="418"/>
                </a:lnTo>
                <a:lnTo>
                  <a:pt x="429" y="434"/>
                </a:lnTo>
                <a:lnTo>
                  <a:pt x="429" y="450"/>
                </a:lnTo>
                <a:lnTo>
                  <a:pt x="428" y="466"/>
                </a:lnTo>
                <a:lnTo>
                  <a:pt x="427" y="482"/>
                </a:lnTo>
                <a:lnTo>
                  <a:pt x="427" y="498"/>
                </a:lnTo>
                <a:lnTo>
                  <a:pt x="426" y="514"/>
                </a:lnTo>
                <a:lnTo>
                  <a:pt x="426" y="530"/>
                </a:lnTo>
                <a:lnTo>
                  <a:pt x="425" y="546"/>
                </a:lnTo>
                <a:lnTo>
                  <a:pt x="425" y="562"/>
                </a:lnTo>
                <a:lnTo>
                  <a:pt x="424" y="578"/>
                </a:lnTo>
                <a:lnTo>
                  <a:pt x="424" y="586"/>
                </a:lnTo>
                <a:lnTo>
                  <a:pt x="424" y="595"/>
                </a:lnTo>
                <a:lnTo>
                  <a:pt x="424" y="604"/>
                </a:lnTo>
                <a:lnTo>
                  <a:pt x="424" y="612"/>
                </a:lnTo>
                <a:lnTo>
                  <a:pt x="424" y="621"/>
                </a:lnTo>
                <a:lnTo>
                  <a:pt x="424" y="630"/>
                </a:lnTo>
                <a:lnTo>
                  <a:pt x="424" y="638"/>
                </a:lnTo>
                <a:lnTo>
                  <a:pt x="424" y="647"/>
                </a:lnTo>
                <a:lnTo>
                  <a:pt x="424" y="655"/>
                </a:lnTo>
                <a:lnTo>
                  <a:pt x="424" y="664"/>
                </a:lnTo>
                <a:lnTo>
                  <a:pt x="424" y="673"/>
                </a:lnTo>
                <a:lnTo>
                  <a:pt x="424" y="681"/>
                </a:lnTo>
                <a:lnTo>
                  <a:pt x="423" y="690"/>
                </a:lnTo>
                <a:lnTo>
                  <a:pt x="423" y="698"/>
                </a:lnTo>
                <a:lnTo>
                  <a:pt x="422" y="707"/>
                </a:lnTo>
                <a:lnTo>
                  <a:pt x="422" y="716"/>
                </a:lnTo>
                <a:lnTo>
                  <a:pt x="421" y="724"/>
                </a:lnTo>
                <a:lnTo>
                  <a:pt x="420" y="733"/>
                </a:lnTo>
                <a:lnTo>
                  <a:pt x="419" y="741"/>
                </a:lnTo>
                <a:lnTo>
                  <a:pt x="418" y="750"/>
                </a:lnTo>
                <a:lnTo>
                  <a:pt x="417" y="755"/>
                </a:lnTo>
                <a:lnTo>
                  <a:pt x="416" y="760"/>
                </a:lnTo>
                <a:lnTo>
                  <a:pt x="415" y="765"/>
                </a:lnTo>
                <a:lnTo>
                  <a:pt x="414" y="770"/>
                </a:lnTo>
                <a:lnTo>
                  <a:pt x="414" y="775"/>
                </a:lnTo>
                <a:lnTo>
                  <a:pt x="412" y="780"/>
                </a:lnTo>
                <a:lnTo>
                  <a:pt x="411" y="786"/>
                </a:lnTo>
                <a:lnTo>
                  <a:pt x="410" y="791"/>
                </a:lnTo>
                <a:lnTo>
                  <a:pt x="408" y="796"/>
                </a:lnTo>
                <a:lnTo>
                  <a:pt x="407" y="801"/>
                </a:lnTo>
                <a:lnTo>
                  <a:pt x="405" y="806"/>
                </a:lnTo>
                <a:lnTo>
                  <a:pt x="403" y="811"/>
                </a:lnTo>
                <a:lnTo>
                  <a:pt x="401" y="815"/>
                </a:lnTo>
                <a:lnTo>
                  <a:pt x="399" y="820"/>
                </a:lnTo>
                <a:lnTo>
                  <a:pt x="397" y="825"/>
                </a:lnTo>
                <a:lnTo>
                  <a:pt x="394" y="829"/>
                </a:lnTo>
                <a:lnTo>
                  <a:pt x="391" y="834"/>
                </a:lnTo>
                <a:lnTo>
                  <a:pt x="389" y="838"/>
                </a:lnTo>
                <a:lnTo>
                  <a:pt x="385" y="842"/>
                </a:lnTo>
                <a:lnTo>
                  <a:pt x="382" y="846"/>
                </a:lnTo>
                <a:lnTo>
                  <a:pt x="379" y="849"/>
                </a:lnTo>
                <a:lnTo>
                  <a:pt x="376" y="852"/>
                </a:lnTo>
                <a:lnTo>
                  <a:pt x="373" y="855"/>
                </a:lnTo>
                <a:lnTo>
                  <a:pt x="370" y="858"/>
                </a:lnTo>
                <a:lnTo>
                  <a:pt x="366" y="861"/>
                </a:lnTo>
                <a:lnTo>
                  <a:pt x="363" y="863"/>
                </a:lnTo>
                <a:lnTo>
                  <a:pt x="359" y="866"/>
                </a:lnTo>
                <a:lnTo>
                  <a:pt x="355" y="868"/>
                </a:lnTo>
                <a:lnTo>
                  <a:pt x="351" y="871"/>
                </a:lnTo>
                <a:lnTo>
                  <a:pt x="347" y="873"/>
                </a:lnTo>
                <a:lnTo>
                  <a:pt x="343" y="874"/>
                </a:lnTo>
                <a:lnTo>
                  <a:pt x="339" y="876"/>
                </a:lnTo>
                <a:lnTo>
                  <a:pt x="335" y="877"/>
                </a:lnTo>
                <a:lnTo>
                  <a:pt x="331" y="878"/>
                </a:lnTo>
                <a:lnTo>
                  <a:pt x="326" y="879"/>
                </a:lnTo>
                <a:lnTo>
                  <a:pt x="323" y="879"/>
                </a:lnTo>
                <a:lnTo>
                  <a:pt x="318" y="879"/>
                </a:lnTo>
                <a:lnTo>
                  <a:pt x="315" y="878"/>
                </a:lnTo>
                <a:lnTo>
                  <a:pt x="311" y="878"/>
                </a:lnTo>
                <a:lnTo>
                  <a:pt x="307" y="876"/>
                </a:lnTo>
                <a:lnTo>
                  <a:pt x="299" y="873"/>
                </a:lnTo>
                <a:lnTo>
                  <a:pt x="292" y="869"/>
                </a:lnTo>
                <a:lnTo>
                  <a:pt x="285" y="865"/>
                </a:lnTo>
                <a:lnTo>
                  <a:pt x="278" y="860"/>
                </a:lnTo>
                <a:lnTo>
                  <a:pt x="272" y="856"/>
                </a:lnTo>
                <a:lnTo>
                  <a:pt x="266" y="850"/>
                </a:lnTo>
                <a:lnTo>
                  <a:pt x="259" y="845"/>
                </a:lnTo>
                <a:lnTo>
                  <a:pt x="253" y="839"/>
                </a:lnTo>
                <a:lnTo>
                  <a:pt x="247" y="834"/>
                </a:lnTo>
                <a:lnTo>
                  <a:pt x="242" y="827"/>
                </a:lnTo>
                <a:lnTo>
                  <a:pt x="236" y="821"/>
                </a:lnTo>
                <a:lnTo>
                  <a:pt x="230" y="815"/>
                </a:lnTo>
                <a:lnTo>
                  <a:pt x="225" y="809"/>
                </a:lnTo>
                <a:lnTo>
                  <a:pt x="219" y="802"/>
                </a:lnTo>
                <a:lnTo>
                  <a:pt x="214" y="796"/>
                </a:lnTo>
                <a:lnTo>
                  <a:pt x="208" y="790"/>
                </a:lnTo>
                <a:lnTo>
                  <a:pt x="203" y="783"/>
                </a:lnTo>
                <a:lnTo>
                  <a:pt x="197" y="777"/>
                </a:lnTo>
                <a:lnTo>
                  <a:pt x="192" y="771"/>
                </a:lnTo>
                <a:lnTo>
                  <a:pt x="187" y="765"/>
                </a:lnTo>
                <a:lnTo>
                  <a:pt x="181" y="759"/>
                </a:lnTo>
                <a:lnTo>
                  <a:pt x="176" y="753"/>
                </a:lnTo>
                <a:lnTo>
                  <a:pt x="171" y="747"/>
                </a:lnTo>
                <a:lnTo>
                  <a:pt x="165" y="741"/>
                </a:lnTo>
                <a:lnTo>
                  <a:pt x="160" y="736"/>
                </a:lnTo>
                <a:lnTo>
                  <a:pt x="155" y="729"/>
                </a:lnTo>
                <a:lnTo>
                  <a:pt x="150" y="724"/>
                </a:lnTo>
                <a:lnTo>
                  <a:pt x="145" y="718"/>
                </a:lnTo>
                <a:lnTo>
                  <a:pt x="140" y="711"/>
                </a:lnTo>
                <a:lnTo>
                  <a:pt x="135" y="705"/>
                </a:lnTo>
                <a:lnTo>
                  <a:pt x="130" y="699"/>
                </a:lnTo>
                <a:lnTo>
                  <a:pt x="125" y="693"/>
                </a:lnTo>
                <a:lnTo>
                  <a:pt x="121" y="687"/>
                </a:lnTo>
                <a:lnTo>
                  <a:pt x="116" y="680"/>
                </a:lnTo>
                <a:lnTo>
                  <a:pt x="111" y="674"/>
                </a:lnTo>
                <a:lnTo>
                  <a:pt x="107" y="667"/>
                </a:lnTo>
                <a:lnTo>
                  <a:pt x="103" y="661"/>
                </a:lnTo>
                <a:lnTo>
                  <a:pt x="98" y="655"/>
                </a:lnTo>
                <a:lnTo>
                  <a:pt x="94" y="648"/>
                </a:lnTo>
                <a:lnTo>
                  <a:pt x="90" y="641"/>
                </a:lnTo>
                <a:lnTo>
                  <a:pt x="86" y="635"/>
                </a:lnTo>
                <a:lnTo>
                  <a:pt x="82" y="628"/>
                </a:lnTo>
                <a:lnTo>
                  <a:pt x="78" y="621"/>
                </a:lnTo>
                <a:lnTo>
                  <a:pt x="75" y="614"/>
                </a:lnTo>
                <a:lnTo>
                  <a:pt x="71" y="607"/>
                </a:lnTo>
                <a:lnTo>
                  <a:pt x="67" y="600"/>
                </a:lnTo>
                <a:lnTo>
                  <a:pt x="64" y="593"/>
                </a:lnTo>
                <a:lnTo>
                  <a:pt x="61" y="586"/>
                </a:lnTo>
                <a:lnTo>
                  <a:pt x="57" y="579"/>
                </a:lnTo>
                <a:lnTo>
                  <a:pt x="54" y="572"/>
                </a:lnTo>
                <a:lnTo>
                  <a:pt x="51" y="565"/>
                </a:lnTo>
                <a:lnTo>
                  <a:pt x="48" y="558"/>
                </a:lnTo>
                <a:lnTo>
                  <a:pt x="45" y="551"/>
                </a:lnTo>
                <a:lnTo>
                  <a:pt x="42" y="544"/>
                </a:lnTo>
                <a:lnTo>
                  <a:pt x="39" y="536"/>
                </a:lnTo>
                <a:lnTo>
                  <a:pt x="37" y="529"/>
                </a:lnTo>
                <a:lnTo>
                  <a:pt x="34" y="522"/>
                </a:lnTo>
                <a:lnTo>
                  <a:pt x="32" y="514"/>
                </a:lnTo>
                <a:lnTo>
                  <a:pt x="29" y="507"/>
                </a:lnTo>
                <a:lnTo>
                  <a:pt x="27" y="500"/>
                </a:lnTo>
                <a:lnTo>
                  <a:pt x="25" y="492"/>
                </a:lnTo>
                <a:lnTo>
                  <a:pt x="23" y="485"/>
                </a:lnTo>
                <a:lnTo>
                  <a:pt x="21" y="478"/>
                </a:lnTo>
                <a:lnTo>
                  <a:pt x="19" y="470"/>
                </a:lnTo>
                <a:lnTo>
                  <a:pt x="17" y="463"/>
                </a:lnTo>
                <a:lnTo>
                  <a:pt x="16" y="455"/>
                </a:lnTo>
                <a:lnTo>
                  <a:pt x="15" y="448"/>
                </a:lnTo>
                <a:lnTo>
                  <a:pt x="13" y="440"/>
                </a:lnTo>
                <a:lnTo>
                  <a:pt x="12" y="432"/>
                </a:lnTo>
                <a:lnTo>
                  <a:pt x="11" y="425"/>
                </a:lnTo>
                <a:lnTo>
                  <a:pt x="10" y="417"/>
                </a:lnTo>
                <a:lnTo>
                  <a:pt x="9" y="410"/>
                </a:lnTo>
                <a:lnTo>
                  <a:pt x="8" y="402"/>
                </a:lnTo>
                <a:lnTo>
                  <a:pt x="7" y="395"/>
                </a:lnTo>
                <a:lnTo>
                  <a:pt x="6" y="387"/>
                </a:lnTo>
                <a:lnTo>
                  <a:pt x="5" y="380"/>
                </a:lnTo>
                <a:lnTo>
                  <a:pt x="5" y="372"/>
                </a:lnTo>
                <a:lnTo>
                  <a:pt x="4" y="364"/>
                </a:lnTo>
                <a:lnTo>
                  <a:pt x="3" y="356"/>
                </a:lnTo>
                <a:lnTo>
                  <a:pt x="3" y="349"/>
                </a:lnTo>
                <a:lnTo>
                  <a:pt x="2" y="340"/>
                </a:lnTo>
                <a:lnTo>
                  <a:pt x="2" y="330"/>
                </a:lnTo>
                <a:lnTo>
                  <a:pt x="1" y="320"/>
                </a:lnTo>
                <a:lnTo>
                  <a:pt x="1" y="311"/>
                </a:lnTo>
                <a:lnTo>
                  <a:pt x="0" y="301"/>
                </a:lnTo>
                <a:lnTo>
                  <a:pt x="0" y="291"/>
                </a:lnTo>
                <a:lnTo>
                  <a:pt x="0" y="282"/>
                </a:lnTo>
                <a:lnTo>
                  <a:pt x="0" y="272"/>
                </a:lnTo>
                <a:lnTo>
                  <a:pt x="0" y="262"/>
                </a:lnTo>
                <a:lnTo>
                  <a:pt x="0" y="253"/>
                </a:lnTo>
                <a:lnTo>
                  <a:pt x="0" y="243"/>
                </a:lnTo>
                <a:lnTo>
                  <a:pt x="0" y="233"/>
                </a:lnTo>
                <a:lnTo>
                  <a:pt x="0" y="224"/>
                </a:lnTo>
                <a:lnTo>
                  <a:pt x="0" y="214"/>
                </a:lnTo>
                <a:lnTo>
                  <a:pt x="0" y="205"/>
                </a:lnTo>
                <a:lnTo>
                  <a:pt x="0" y="195"/>
                </a:lnTo>
                <a:lnTo>
                  <a:pt x="0" y="185"/>
                </a:lnTo>
                <a:lnTo>
                  <a:pt x="0" y="176"/>
                </a:lnTo>
                <a:lnTo>
                  <a:pt x="0" y="166"/>
                </a:lnTo>
                <a:lnTo>
                  <a:pt x="0" y="156"/>
                </a:lnTo>
                <a:lnTo>
                  <a:pt x="0" y="149"/>
                </a:lnTo>
                <a:lnTo>
                  <a:pt x="0" y="141"/>
                </a:lnTo>
                <a:lnTo>
                  <a:pt x="0" y="133"/>
                </a:lnTo>
                <a:lnTo>
                  <a:pt x="0" y="125"/>
                </a:lnTo>
                <a:lnTo>
                  <a:pt x="0" y="118"/>
                </a:lnTo>
                <a:lnTo>
                  <a:pt x="0" y="110"/>
                </a:lnTo>
                <a:lnTo>
                  <a:pt x="0" y="102"/>
                </a:lnTo>
                <a:lnTo>
                  <a:pt x="0" y="95"/>
                </a:lnTo>
                <a:lnTo>
                  <a:pt x="0" y="87"/>
                </a:lnTo>
                <a:lnTo>
                  <a:pt x="0" y="79"/>
                </a:lnTo>
                <a:lnTo>
                  <a:pt x="0" y="71"/>
                </a:lnTo>
                <a:lnTo>
                  <a:pt x="0" y="64"/>
                </a:lnTo>
                <a:lnTo>
                  <a:pt x="0" y="56"/>
                </a:lnTo>
                <a:lnTo>
                  <a:pt x="0" y="49"/>
                </a:lnTo>
                <a:lnTo>
                  <a:pt x="0" y="41"/>
                </a:lnTo>
                <a:lnTo>
                  <a:pt x="0" y="33"/>
                </a:lnTo>
                <a:lnTo>
                  <a:pt x="0" y="26"/>
                </a:lnTo>
                <a:lnTo>
                  <a:pt x="0" y="18"/>
                </a:lnTo>
                <a:lnTo>
                  <a:pt x="0" y="10"/>
                </a:lnTo>
                <a:lnTo>
                  <a:pt x="0" y="2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627" name="Text Box 51"/>
          <p:cNvSpPr txBox="1">
            <a:spLocks noChangeArrowheads="1"/>
          </p:cNvSpPr>
          <p:nvPr/>
        </p:nvSpPr>
        <p:spPr bwMode="auto">
          <a:xfrm>
            <a:off x="3370263" y="2589213"/>
            <a:ext cx="323850" cy="2444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22</a:t>
            </a:r>
          </a:p>
        </p:txBody>
      </p:sp>
      <p:sp>
        <p:nvSpPr>
          <p:cNvPr id="24628" name="Line 52"/>
          <p:cNvSpPr>
            <a:spLocks noChangeShapeType="1"/>
          </p:cNvSpPr>
          <p:nvPr/>
        </p:nvSpPr>
        <p:spPr bwMode="auto">
          <a:xfrm flipV="1">
            <a:off x="3662363" y="1539875"/>
            <a:ext cx="0" cy="33464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29" name="Freeform 53"/>
          <p:cNvSpPr>
            <a:spLocks/>
          </p:cNvSpPr>
          <p:nvPr/>
        </p:nvSpPr>
        <p:spPr bwMode="auto">
          <a:xfrm>
            <a:off x="3019425" y="1538288"/>
            <a:ext cx="1101725" cy="1604962"/>
          </a:xfrm>
          <a:custGeom>
            <a:avLst/>
            <a:gdLst>
              <a:gd name="T0" fmla="*/ 693 w 694"/>
              <a:gd name="T1" fmla="*/ 67 h 1011"/>
              <a:gd name="T2" fmla="*/ 692 w 694"/>
              <a:gd name="T3" fmla="*/ 150 h 1011"/>
              <a:gd name="T4" fmla="*/ 691 w 694"/>
              <a:gd name="T5" fmla="*/ 234 h 1011"/>
              <a:gd name="T6" fmla="*/ 690 w 694"/>
              <a:gd name="T7" fmla="*/ 317 h 1011"/>
              <a:gd name="T8" fmla="*/ 688 w 694"/>
              <a:gd name="T9" fmla="*/ 394 h 1011"/>
              <a:gd name="T10" fmla="*/ 685 w 694"/>
              <a:gd name="T11" fmla="*/ 468 h 1011"/>
              <a:gd name="T12" fmla="*/ 681 w 694"/>
              <a:gd name="T13" fmla="*/ 543 h 1011"/>
              <a:gd name="T14" fmla="*/ 678 w 694"/>
              <a:gd name="T15" fmla="*/ 617 h 1011"/>
              <a:gd name="T16" fmla="*/ 677 w 694"/>
              <a:gd name="T17" fmla="*/ 658 h 1011"/>
              <a:gd name="T18" fmla="*/ 676 w 694"/>
              <a:gd name="T19" fmla="*/ 691 h 1011"/>
              <a:gd name="T20" fmla="*/ 675 w 694"/>
              <a:gd name="T21" fmla="*/ 723 h 1011"/>
              <a:gd name="T22" fmla="*/ 672 w 694"/>
              <a:gd name="T23" fmla="*/ 755 h 1011"/>
              <a:gd name="T24" fmla="*/ 668 w 694"/>
              <a:gd name="T25" fmla="*/ 784 h 1011"/>
              <a:gd name="T26" fmla="*/ 664 w 694"/>
              <a:gd name="T27" fmla="*/ 813 h 1011"/>
              <a:gd name="T28" fmla="*/ 658 w 694"/>
              <a:gd name="T29" fmla="*/ 841 h 1011"/>
              <a:gd name="T30" fmla="*/ 649 w 694"/>
              <a:gd name="T31" fmla="*/ 868 h 1011"/>
              <a:gd name="T32" fmla="*/ 639 w 694"/>
              <a:gd name="T33" fmla="*/ 892 h 1011"/>
              <a:gd name="T34" fmla="*/ 626 w 694"/>
              <a:gd name="T35" fmla="*/ 915 h 1011"/>
              <a:gd name="T36" fmla="*/ 611 w 694"/>
              <a:gd name="T37" fmla="*/ 937 h 1011"/>
              <a:gd name="T38" fmla="*/ 594 w 694"/>
              <a:gd name="T39" fmla="*/ 957 h 1011"/>
              <a:gd name="T40" fmla="*/ 576 w 694"/>
              <a:gd name="T41" fmla="*/ 973 h 1011"/>
              <a:gd name="T42" fmla="*/ 558 w 694"/>
              <a:gd name="T43" fmla="*/ 988 h 1011"/>
              <a:gd name="T44" fmla="*/ 538 w 694"/>
              <a:gd name="T45" fmla="*/ 1000 h 1011"/>
              <a:gd name="T46" fmla="*/ 516 w 694"/>
              <a:gd name="T47" fmla="*/ 1008 h 1011"/>
              <a:gd name="T48" fmla="*/ 493 w 694"/>
              <a:gd name="T49" fmla="*/ 1010 h 1011"/>
              <a:gd name="T50" fmla="*/ 469 w 694"/>
              <a:gd name="T51" fmla="*/ 1006 h 1011"/>
              <a:gd name="T52" fmla="*/ 445 w 694"/>
              <a:gd name="T53" fmla="*/ 999 h 1011"/>
              <a:gd name="T54" fmla="*/ 423 w 694"/>
              <a:gd name="T55" fmla="*/ 989 h 1011"/>
              <a:gd name="T56" fmla="*/ 399 w 694"/>
              <a:gd name="T57" fmla="*/ 977 h 1011"/>
              <a:gd name="T58" fmla="*/ 377 w 694"/>
              <a:gd name="T59" fmla="*/ 961 h 1011"/>
              <a:gd name="T60" fmla="*/ 357 w 694"/>
              <a:gd name="T61" fmla="*/ 942 h 1011"/>
              <a:gd name="T62" fmla="*/ 335 w 694"/>
              <a:gd name="T63" fmla="*/ 925 h 1011"/>
              <a:gd name="T64" fmla="*/ 319 w 694"/>
              <a:gd name="T65" fmla="*/ 912 h 1011"/>
              <a:gd name="T66" fmla="*/ 302 w 694"/>
              <a:gd name="T67" fmla="*/ 902 h 1011"/>
              <a:gd name="T68" fmla="*/ 286 w 694"/>
              <a:gd name="T69" fmla="*/ 890 h 1011"/>
              <a:gd name="T70" fmla="*/ 273 w 694"/>
              <a:gd name="T71" fmla="*/ 876 h 1011"/>
              <a:gd name="T72" fmla="*/ 252 w 694"/>
              <a:gd name="T73" fmla="*/ 837 h 1011"/>
              <a:gd name="T74" fmla="*/ 232 w 694"/>
              <a:gd name="T75" fmla="*/ 790 h 1011"/>
              <a:gd name="T76" fmla="*/ 214 w 694"/>
              <a:gd name="T77" fmla="*/ 741 h 1011"/>
              <a:gd name="T78" fmla="*/ 196 w 694"/>
              <a:gd name="T79" fmla="*/ 693 h 1011"/>
              <a:gd name="T80" fmla="*/ 172 w 694"/>
              <a:gd name="T81" fmla="*/ 625 h 1011"/>
              <a:gd name="T82" fmla="*/ 146 w 694"/>
              <a:gd name="T83" fmla="*/ 552 h 1011"/>
              <a:gd name="T84" fmla="*/ 122 w 694"/>
              <a:gd name="T85" fmla="*/ 479 h 1011"/>
              <a:gd name="T86" fmla="*/ 98 w 694"/>
              <a:gd name="T87" fmla="*/ 406 h 1011"/>
              <a:gd name="T88" fmla="*/ 79 w 694"/>
              <a:gd name="T89" fmla="*/ 344 h 1011"/>
              <a:gd name="T90" fmla="*/ 62 w 694"/>
              <a:gd name="T91" fmla="*/ 284 h 1011"/>
              <a:gd name="T92" fmla="*/ 46 w 694"/>
              <a:gd name="T93" fmla="*/ 225 h 1011"/>
              <a:gd name="T94" fmla="*/ 30 w 694"/>
              <a:gd name="T95" fmla="*/ 165 h 1011"/>
              <a:gd name="T96" fmla="*/ 23 w 694"/>
              <a:gd name="T97" fmla="*/ 134 h 1011"/>
              <a:gd name="T98" fmla="*/ 17 w 694"/>
              <a:gd name="T99" fmla="*/ 109 h 1011"/>
              <a:gd name="T100" fmla="*/ 12 w 694"/>
              <a:gd name="T101" fmla="*/ 84 h 1011"/>
              <a:gd name="T102" fmla="*/ 7 w 694"/>
              <a:gd name="T103" fmla="*/ 59 h 1011"/>
              <a:gd name="T104" fmla="*/ 4 w 694"/>
              <a:gd name="T105" fmla="*/ 44 h 1011"/>
              <a:gd name="T106" fmla="*/ 3 w 694"/>
              <a:gd name="T107" fmla="*/ 31 h 1011"/>
              <a:gd name="T108" fmla="*/ 1 w 694"/>
              <a:gd name="T109" fmla="*/ 19 h 1011"/>
              <a:gd name="T110" fmla="*/ 0 w 694"/>
              <a:gd name="T111" fmla="*/ 6 h 101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94"/>
              <a:gd name="T169" fmla="*/ 0 h 1011"/>
              <a:gd name="T170" fmla="*/ 694 w 694"/>
              <a:gd name="T171" fmla="*/ 1011 h 101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94" h="1011">
                <a:moveTo>
                  <a:pt x="692" y="0"/>
                </a:moveTo>
                <a:lnTo>
                  <a:pt x="692" y="17"/>
                </a:lnTo>
                <a:lnTo>
                  <a:pt x="692" y="33"/>
                </a:lnTo>
                <a:lnTo>
                  <a:pt x="693" y="50"/>
                </a:lnTo>
                <a:lnTo>
                  <a:pt x="693" y="67"/>
                </a:lnTo>
                <a:lnTo>
                  <a:pt x="693" y="83"/>
                </a:lnTo>
                <a:lnTo>
                  <a:pt x="692" y="100"/>
                </a:lnTo>
                <a:lnTo>
                  <a:pt x="692" y="117"/>
                </a:lnTo>
                <a:lnTo>
                  <a:pt x="692" y="134"/>
                </a:lnTo>
                <a:lnTo>
                  <a:pt x="692" y="150"/>
                </a:lnTo>
                <a:lnTo>
                  <a:pt x="692" y="167"/>
                </a:lnTo>
                <a:lnTo>
                  <a:pt x="692" y="184"/>
                </a:lnTo>
                <a:lnTo>
                  <a:pt x="692" y="200"/>
                </a:lnTo>
                <a:lnTo>
                  <a:pt x="692" y="217"/>
                </a:lnTo>
                <a:lnTo>
                  <a:pt x="691" y="234"/>
                </a:lnTo>
                <a:lnTo>
                  <a:pt x="691" y="250"/>
                </a:lnTo>
                <a:lnTo>
                  <a:pt x="691" y="267"/>
                </a:lnTo>
                <a:lnTo>
                  <a:pt x="690" y="284"/>
                </a:lnTo>
                <a:lnTo>
                  <a:pt x="690" y="301"/>
                </a:lnTo>
                <a:lnTo>
                  <a:pt x="690" y="317"/>
                </a:lnTo>
                <a:lnTo>
                  <a:pt x="689" y="334"/>
                </a:lnTo>
                <a:lnTo>
                  <a:pt x="689" y="349"/>
                </a:lnTo>
                <a:lnTo>
                  <a:pt x="689" y="364"/>
                </a:lnTo>
                <a:lnTo>
                  <a:pt x="688" y="379"/>
                </a:lnTo>
                <a:lnTo>
                  <a:pt x="688" y="394"/>
                </a:lnTo>
                <a:lnTo>
                  <a:pt x="687" y="409"/>
                </a:lnTo>
                <a:lnTo>
                  <a:pt x="687" y="424"/>
                </a:lnTo>
                <a:lnTo>
                  <a:pt x="686" y="438"/>
                </a:lnTo>
                <a:lnTo>
                  <a:pt x="685" y="453"/>
                </a:lnTo>
                <a:lnTo>
                  <a:pt x="685" y="468"/>
                </a:lnTo>
                <a:lnTo>
                  <a:pt x="684" y="483"/>
                </a:lnTo>
                <a:lnTo>
                  <a:pt x="683" y="498"/>
                </a:lnTo>
                <a:lnTo>
                  <a:pt x="683" y="513"/>
                </a:lnTo>
                <a:lnTo>
                  <a:pt x="682" y="528"/>
                </a:lnTo>
                <a:lnTo>
                  <a:pt x="681" y="543"/>
                </a:lnTo>
                <a:lnTo>
                  <a:pt x="681" y="557"/>
                </a:lnTo>
                <a:lnTo>
                  <a:pt x="680" y="572"/>
                </a:lnTo>
                <a:lnTo>
                  <a:pt x="679" y="588"/>
                </a:lnTo>
                <a:lnTo>
                  <a:pt x="678" y="602"/>
                </a:lnTo>
                <a:lnTo>
                  <a:pt x="678" y="617"/>
                </a:lnTo>
                <a:lnTo>
                  <a:pt x="677" y="632"/>
                </a:lnTo>
                <a:lnTo>
                  <a:pt x="677" y="638"/>
                </a:lnTo>
                <a:lnTo>
                  <a:pt x="677" y="645"/>
                </a:lnTo>
                <a:lnTo>
                  <a:pt x="677" y="652"/>
                </a:lnTo>
                <a:lnTo>
                  <a:pt x="677" y="658"/>
                </a:lnTo>
                <a:lnTo>
                  <a:pt x="677" y="665"/>
                </a:lnTo>
                <a:lnTo>
                  <a:pt x="676" y="671"/>
                </a:lnTo>
                <a:lnTo>
                  <a:pt x="676" y="677"/>
                </a:lnTo>
                <a:lnTo>
                  <a:pt x="676" y="684"/>
                </a:lnTo>
                <a:lnTo>
                  <a:pt x="676" y="691"/>
                </a:lnTo>
                <a:lnTo>
                  <a:pt x="676" y="697"/>
                </a:lnTo>
                <a:lnTo>
                  <a:pt x="675" y="704"/>
                </a:lnTo>
                <a:lnTo>
                  <a:pt x="675" y="710"/>
                </a:lnTo>
                <a:lnTo>
                  <a:pt x="675" y="716"/>
                </a:lnTo>
                <a:lnTo>
                  <a:pt x="675" y="723"/>
                </a:lnTo>
                <a:lnTo>
                  <a:pt x="674" y="729"/>
                </a:lnTo>
                <a:lnTo>
                  <a:pt x="674" y="736"/>
                </a:lnTo>
                <a:lnTo>
                  <a:pt x="673" y="742"/>
                </a:lnTo>
                <a:lnTo>
                  <a:pt x="673" y="749"/>
                </a:lnTo>
                <a:lnTo>
                  <a:pt x="672" y="755"/>
                </a:lnTo>
                <a:lnTo>
                  <a:pt x="671" y="761"/>
                </a:lnTo>
                <a:lnTo>
                  <a:pt x="671" y="767"/>
                </a:lnTo>
                <a:lnTo>
                  <a:pt x="670" y="773"/>
                </a:lnTo>
                <a:lnTo>
                  <a:pt x="669" y="779"/>
                </a:lnTo>
                <a:lnTo>
                  <a:pt x="668" y="784"/>
                </a:lnTo>
                <a:lnTo>
                  <a:pt x="668" y="790"/>
                </a:lnTo>
                <a:lnTo>
                  <a:pt x="667" y="796"/>
                </a:lnTo>
                <a:lnTo>
                  <a:pt x="666" y="801"/>
                </a:lnTo>
                <a:lnTo>
                  <a:pt x="665" y="807"/>
                </a:lnTo>
                <a:lnTo>
                  <a:pt x="664" y="813"/>
                </a:lnTo>
                <a:lnTo>
                  <a:pt x="663" y="818"/>
                </a:lnTo>
                <a:lnTo>
                  <a:pt x="662" y="824"/>
                </a:lnTo>
                <a:lnTo>
                  <a:pt x="661" y="829"/>
                </a:lnTo>
                <a:lnTo>
                  <a:pt x="659" y="835"/>
                </a:lnTo>
                <a:lnTo>
                  <a:pt x="658" y="841"/>
                </a:lnTo>
                <a:lnTo>
                  <a:pt x="657" y="846"/>
                </a:lnTo>
                <a:lnTo>
                  <a:pt x="655" y="852"/>
                </a:lnTo>
                <a:lnTo>
                  <a:pt x="653" y="857"/>
                </a:lnTo>
                <a:lnTo>
                  <a:pt x="651" y="863"/>
                </a:lnTo>
                <a:lnTo>
                  <a:pt x="649" y="868"/>
                </a:lnTo>
                <a:lnTo>
                  <a:pt x="647" y="873"/>
                </a:lnTo>
                <a:lnTo>
                  <a:pt x="645" y="878"/>
                </a:lnTo>
                <a:lnTo>
                  <a:pt x="643" y="883"/>
                </a:lnTo>
                <a:lnTo>
                  <a:pt x="641" y="888"/>
                </a:lnTo>
                <a:lnTo>
                  <a:pt x="639" y="892"/>
                </a:lnTo>
                <a:lnTo>
                  <a:pt x="636" y="897"/>
                </a:lnTo>
                <a:lnTo>
                  <a:pt x="634" y="902"/>
                </a:lnTo>
                <a:lnTo>
                  <a:pt x="631" y="906"/>
                </a:lnTo>
                <a:lnTo>
                  <a:pt x="628" y="911"/>
                </a:lnTo>
                <a:lnTo>
                  <a:pt x="626" y="915"/>
                </a:lnTo>
                <a:lnTo>
                  <a:pt x="623" y="920"/>
                </a:lnTo>
                <a:lnTo>
                  <a:pt x="620" y="924"/>
                </a:lnTo>
                <a:lnTo>
                  <a:pt x="617" y="929"/>
                </a:lnTo>
                <a:lnTo>
                  <a:pt x="614" y="933"/>
                </a:lnTo>
                <a:lnTo>
                  <a:pt x="611" y="937"/>
                </a:lnTo>
                <a:lnTo>
                  <a:pt x="608" y="941"/>
                </a:lnTo>
                <a:lnTo>
                  <a:pt x="604" y="945"/>
                </a:lnTo>
                <a:lnTo>
                  <a:pt x="601" y="949"/>
                </a:lnTo>
                <a:lnTo>
                  <a:pt x="597" y="953"/>
                </a:lnTo>
                <a:lnTo>
                  <a:pt x="594" y="957"/>
                </a:lnTo>
                <a:lnTo>
                  <a:pt x="590" y="961"/>
                </a:lnTo>
                <a:lnTo>
                  <a:pt x="587" y="964"/>
                </a:lnTo>
                <a:lnTo>
                  <a:pt x="583" y="967"/>
                </a:lnTo>
                <a:lnTo>
                  <a:pt x="580" y="970"/>
                </a:lnTo>
                <a:lnTo>
                  <a:pt x="576" y="973"/>
                </a:lnTo>
                <a:lnTo>
                  <a:pt x="573" y="976"/>
                </a:lnTo>
                <a:lnTo>
                  <a:pt x="569" y="979"/>
                </a:lnTo>
                <a:lnTo>
                  <a:pt x="566" y="983"/>
                </a:lnTo>
                <a:lnTo>
                  <a:pt x="562" y="985"/>
                </a:lnTo>
                <a:lnTo>
                  <a:pt x="558" y="988"/>
                </a:lnTo>
                <a:lnTo>
                  <a:pt x="554" y="991"/>
                </a:lnTo>
                <a:lnTo>
                  <a:pt x="550" y="993"/>
                </a:lnTo>
                <a:lnTo>
                  <a:pt x="546" y="996"/>
                </a:lnTo>
                <a:lnTo>
                  <a:pt x="542" y="998"/>
                </a:lnTo>
                <a:lnTo>
                  <a:pt x="538" y="1000"/>
                </a:lnTo>
                <a:lnTo>
                  <a:pt x="534" y="1002"/>
                </a:lnTo>
                <a:lnTo>
                  <a:pt x="529" y="1004"/>
                </a:lnTo>
                <a:lnTo>
                  <a:pt x="525" y="1005"/>
                </a:lnTo>
                <a:lnTo>
                  <a:pt x="521" y="1007"/>
                </a:lnTo>
                <a:lnTo>
                  <a:pt x="516" y="1008"/>
                </a:lnTo>
                <a:lnTo>
                  <a:pt x="512" y="1009"/>
                </a:lnTo>
                <a:lnTo>
                  <a:pt x="507" y="1009"/>
                </a:lnTo>
                <a:lnTo>
                  <a:pt x="502" y="1010"/>
                </a:lnTo>
                <a:lnTo>
                  <a:pt x="498" y="1010"/>
                </a:lnTo>
                <a:lnTo>
                  <a:pt x="493" y="1010"/>
                </a:lnTo>
                <a:lnTo>
                  <a:pt x="488" y="1010"/>
                </a:lnTo>
                <a:lnTo>
                  <a:pt x="483" y="1009"/>
                </a:lnTo>
                <a:lnTo>
                  <a:pt x="478" y="1008"/>
                </a:lnTo>
                <a:lnTo>
                  <a:pt x="474" y="1007"/>
                </a:lnTo>
                <a:lnTo>
                  <a:pt x="469" y="1006"/>
                </a:lnTo>
                <a:lnTo>
                  <a:pt x="464" y="1005"/>
                </a:lnTo>
                <a:lnTo>
                  <a:pt x="460" y="1004"/>
                </a:lnTo>
                <a:lnTo>
                  <a:pt x="455" y="1003"/>
                </a:lnTo>
                <a:lnTo>
                  <a:pt x="450" y="1001"/>
                </a:lnTo>
                <a:lnTo>
                  <a:pt x="445" y="999"/>
                </a:lnTo>
                <a:lnTo>
                  <a:pt x="441" y="998"/>
                </a:lnTo>
                <a:lnTo>
                  <a:pt x="436" y="996"/>
                </a:lnTo>
                <a:lnTo>
                  <a:pt x="432" y="994"/>
                </a:lnTo>
                <a:lnTo>
                  <a:pt x="427" y="992"/>
                </a:lnTo>
                <a:lnTo>
                  <a:pt x="423" y="989"/>
                </a:lnTo>
                <a:lnTo>
                  <a:pt x="419" y="988"/>
                </a:lnTo>
                <a:lnTo>
                  <a:pt x="414" y="985"/>
                </a:lnTo>
                <a:lnTo>
                  <a:pt x="409" y="983"/>
                </a:lnTo>
                <a:lnTo>
                  <a:pt x="404" y="980"/>
                </a:lnTo>
                <a:lnTo>
                  <a:pt x="399" y="977"/>
                </a:lnTo>
                <a:lnTo>
                  <a:pt x="395" y="974"/>
                </a:lnTo>
                <a:lnTo>
                  <a:pt x="391" y="971"/>
                </a:lnTo>
                <a:lnTo>
                  <a:pt x="386" y="967"/>
                </a:lnTo>
                <a:lnTo>
                  <a:pt x="382" y="964"/>
                </a:lnTo>
                <a:lnTo>
                  <a:pt x="377" y="961"/>
                </a:lnTo>
                <a:lnTo>
                  <a:pt x="373" y="957"/>
                </a:lnTo>
                <a:lnTo>
                  <a:pt x="369" y="953"/>
                </a:lnTo>
                <a:lnTo>
                  <a:pt x="365" y="950"/>
                </a:lnTo>
                <a:lnTo>
                  <a:pt x="361" y="946"/>
                </a:lnTo>
                <a:lnTo>
                  <a:pt x="357" y="942"/>
                </a:lnTo>
                <a:lnTo>
                  <a:pt x="352" y="939"/>
                </a:lnTo>
                <a:lnTo>
                  <a:pt x="348" y="935"/>
                </a:lnTo>
                <a:lnTo>
                  <a:pt x="344" y="932"/>
                </a:lnTo>
                <a:lnTo>
                  <a:pt x="340" y="928"/>
                </a:lnTo>
                <a:lnTo>
                  <a:pt x="335" y="925"/>
                </a:lnTo>
                <a:lnTo>
                  <a:pt x="331" y="921"/>
                </a:lnTo>
                <a:lnTo>
                  <a:pt x="328" y="919"/>
                </a:lnTo>
                <a:lnTo>
                  <a:pt x="325" y="917"/>
                </a:lnTo>
                <a:lnTo>
                  <a:pt x="322" y="915"/>
                </a:lnTo>
                <a:lnTo>
                  <a:pt x="319" y="912"/>
                </a:lnTo>
                <a:lnTo>
                  <a:pt x="315" y="910"/>
                </a:lnTo>
                <a:lnTo>
                  <a:pt x="312" y="908"/>
                </a:lnTo>
                <a:lnTo>
                  <a:pt x="309" y="906"/>
                </a:lnTo>
                <a:lnTo>
                  <a:pt x="305" y="904"/>
                </a:lnTo>
                <a:lnTo>
                  <a:pt x="302" y="902"/>
                </a:lnTo>
                <a:lnTo>
                  <a:pt x="298" y="900"/>
                </a:lnTo>
                <a:lnTo>
                  <a:pt x="295" y="897"/>
                </a:lnTo>
                <a:lnTo>
                  <a:pt x="292" y="895"/>
                </a:lnTo>
                <a:lnTo>
                  <a:pt x="289" y="893"/>
                </a:lnTo>
                <a:lnTo>
                  <a:pt x="286" y="890"/>
                </a:lnTo>
                <a:lnTo>
                  <a:pt x="283" y="888"/>
                </a:lnTo>
                <a:lnTo>
                  <a:pt x="280" y="885"/>
                </a:lnTo>
                <a:lnTo>
                  <a:pt x="278" y="882"/>
                </a:lnTo>
                <a:lnTo>
                  <a:pt x="275" y="880"/>
                </a:lnTo>
                <a:lnTo>
                  <a:pt x="273" y="876"/>
                </a:lnTo>
                <a:lnTo>
                  <a:pt x="271" y="873"/>
                </a:lnTo>
                <a:lnTo>
                  <a:pt x="266" y="864"/>
                </a:lnTo>
                <a:lnTo>
                  <a:pt x="261" y="855"/>
                </a:lnTo>
                <a:lnTo>
                  <a:pt x="256" y="846"/>
                </a:lnTo>
                <a:lnTo>
                  <a:pt x="252" y="837"/>
                </a:lnTo>
                <a:lnTo>
                  <a:pt x="248" y="827"/>
                </a:lnTo>
                <a:lnTo>
                  <a:pt x="243" y="818"/>
                </a:lnTo>
                <a:lnTo>
                  <a:pt x="240" y="809"/>
                </a:lnTo>
                <a:lnTo>
                  <a:pt x="236" y="799"/>
                </a:lnTo>
                <a:lnTo>
                  <a:pt x="232" y="790"/>
                </a:lnTo>
                <a:lnTo>
                  <a:pt x="228" y="780"/>
                </a:lnTo>
                <a:lnTo>
                  <a:pt x="224" y="770"/>
                </a:lnTo>
                <a:lnTo>
                  <a:pt x="221" y="761"/>
                </a:lnTo>
                <a:lnTo>
                  <a:pt x="217" y="751"/>
                </a:lnTo>
                <a:lnTo>
                  <a:pt x="214" y="741"/>
                </a:lnTo>
                <a:lnTo>
                  <a:pt x="210" y="732"/>
                </a:lnTo>
                <a:lnTo>
                  <a:pt x="207" y="722"/>
                </a:lnTo>
                <a:lnTo>
                  <a:pt x="203" y="713"/>
                </a:lnTo>
                <a:lnTo>
                  <a:pt x="200" y="702"/>
                </a:lnTo>
                <a:lnTo>
                  <a:pt x="196" y="693"/>
                </a:lnTo>
                <a:lnTo>
                  <a:pt x="193" y="683"/>
                </a:lnTo>
                <a:lnTo>
                  <a:pt x="187" y="669"/>
                </a:lnTo>
                <a:lnTo>
                  <a:pt x="182" y="654"/>
                </a:lnTo>
                <a:lnTo>
                  <a:pt x="177" y="640"/>
                </a:lnTo>
                <a:lnTo>
                  <a:pt x="172" y="625"/>
                </a:lnTo>
                <a:lnTo>
                  <a:pt x="167" y="611"/>
                </a:lnTo>
                <a:lnTo>
                  <a:pt x="162" y="596"/>
                </a:lnTo>
                <a:lnTo>
                  <a:pt x="156" y="582"/>
                </a:lnTo>
                <a:lnTo>
                  <a:pt x="151" y="567"/>
                </a:lnTo>
                <a:lnTo>
                  <a:pt x="146" y="552"/>
                </a:lnTo>
                <a:lnTo>
                  <a:pt x="141" y="538"/>
                </a:lnTo>
                <a:lnTo>
                  <a:pt x="136" y="523"/>
                </a:lnTo>
                <a:lnTo>
                  <a:pt x="132" y="508"/>
                </a:lnTo>
                <a:lnTo>
                  <a:pt x="127" y="494"/>
                </a:lnTo>
                <a:lnTo>
                  <a:pt x="122" y="479"/>
                </a:lnTo>
                <a:lnTo>
                  <a:pt x="117" y="464"/>
                </a:lnTo>
                <a:lnTo>
                  <a:pt x="112" y="450"/>
                </a:lnTo>
                <a:lnTo>
                  <a:pt x="107" y="435"/>
                </a:lnTo>
                <a:lnTo>
                  <a:pt x="103" y="421"/>
                </a:lnTo>
                <a:lnTo>
                  <a:pt x="98" y="406"/>
                </a:lnTo>
                <a:lnTo>
                  <a:pt x="93" y="391"/>
                </a:lnTo>
                <a:lnTo>
                  <a:pt x="90" y="379"/>
                </a:lnTo>
                <a:lnTo>
                  <a:pt x="86" y="368"/>
                </a:lnTo>
                <a:lnTo>
                  <a:pt x="83" y="356"/>
                </a:lnTo>
                <a:lnTo>
                  <a:pt x="79" y="344"/>
                </a:lnTo>
                <a:lnTo>
                  <a:pt x="76" y="332"/>
                </a:lnTo>
                <a:lnTo>
                  <a:pt x="72" y="320"/>
                </a:lnTo>
                <a:lnTo>
                  <a:pt x="69" y="308"/>
                </a:lnTo>
                <a:lnTo>
                  <a:pt x="66" y="296"/>
                </a:lnTo>
                <a:lnTo>
                  <a:pt x="62" y="284"/>
                </a:lnTo>
                <a:lnTo>
                  <a:pt x="59" y="273"/>
                </a:lnTo>
                <a:lnTo>
                  <a:pt x="56" y="261"/>
                </a:lnTo>
                <a:lnTo>
                  <a:pt x="53" y="249"/>
                </a:lnTo>
                <a:lnTo>
                  <a:pt x="49" y="237"/>
                </a:lnTo>
                <a:lnTo>
                  <a:pt x="46" y="225"/>
                </a:lnTo>
                <a:lnTo>
                  <a:pt x="43" y="213"/>
                </a:lnTo>
                <a:lnTo>
                  <a:pt x="40" y="201"/>
                </a:lnTo>
                <a:lnTo>
                  <a:pt x="37" y="189"/>
                </a:lnTo>
                <a:lnTo>
                  <a:pt x="33" y="177"/>
                </a:lnTo>
                <a:lnTo>
                  <a:pt x="30" y="165"/>
                </a:lnTo>
                <a:lnTo>
                  <a:pt x="27" y="153"/>
                </a:lnTo>
                <a:lnTo>
                  <a:pt x="26" y="148"/>
                </a:lnTo>
                <a:lnTo>
                  <a:pt x="25" y="143"/>
                </a:lnTo>
                <a:lnTo>
                  <a:pt x="24" y="139"/>
                </a:lnTo>
                <a:lnTo>
                  <a:pt x="23" y="134"/>
                </a:lnTo>
                <a:lnTo>
                  <a:pt x="21" y="129"/>
                </a:lnTo>
                <a:lnTo>
                  <a:pt x="20" y="124"/>
                </a:lnTo>
                <a:lnTo>
                  <a:pt x="19" y="119"/>
                </a:lnTo>
                <a:lnTo>
                  <a:pt x="18" y="114"/>
                </a:lnTo>
                <a:lnTo>
                  <a:pt x="17" y="109"/>
                </a:lnTo>
                <a:lnTo>
                  <a:pt x="16" y="104"/>
                </a:lnTo>
                <a:lnTo>
                  <a:pt x="15" y="99"/>
                </a:lnTo>
                <a:lnTo>
                  <a:pt x="14" y="94"/>
                </a:lnTo>
                <a:lnTo>
                  <a:pt x="13" y="89"/>
                </a:lnTo>
                <a:lnTo>
                  <a:pt x="12" y="84"/>
                </a:lnTo>
                <a:lnTo>
                  <a:pt x="11" y="79"/>
                </a:lnTo>
                <a:lnTo>
                  <a:pt x="10" y="74"/>
                </a:lnTo>
                <a:lnTo>
                  <a:pt x="9" y="69"/>
                </a:lnTo>
                <a:lnTo>
                  <a:pt x="8" y="64"/>
                </a:lnTo>
                <a:lnTo>
                  <a:pt x="7" y="59"/>
                </a:lnTo>
                <a:lnTo>
                  <a:pt x="6" y="54"/>
                </a:lnTo>
                <a:lnTo>
                  <a:pt x="6" y="51"/>
                </a:lnTo>
                <a:lnTo>
                  <a:pt x="5" y="49"/>
                </a:lnTo>
                <a:lnTo>
                  <a:pt x="5" y="46"/>
                </a:lnTo>
                <a:lnTo>
                  <a:pt x="4" y="44"/>
                </a:lnTo>
                <a:lnTo>
                  <a:pt x="4" y="41"/>
                </a:lnTo>
                <a:lnTo>
                  <a:pt x="4" y="39"/>
                </a:lnTo>
                <a:lnTo>
                  <a:pt x="3" y="36"/>
                </a:lnTo>
                <a:lnTo>
                  <a:pt x="3" y="34"/>
                </a:lnTo>
                <a:lnTo>
                  <a:pt x="3" y="31"/>
                </a:lnTo>
                <a:lnTo>
                  <a:pt x="3" y="29"/>
                </a:lnTo>
                <a:lnTo>
                  <a:pt x="2" y="26"/>
                </a:lnTo>
                <a:lnTo>
                  <a:pt x="2" y="24"/>
                </a:lnTo>
                <a:lnTo>
                  <a:pt x="2" y="21"/>
                </a:lnTo>
                <a:lnTo>
                  <a:pt x="1" y="19"/>
                </a:lnTo>
                <a:lnTo>
                  <a:pt x="1" y="16"/>
                </a:lnTo>
                <a:lnTo>
                  <a:pt x="1" y="14"/>
                </a:lnTo>
                <a:lnTo>
                  <a:pt x="1" y="11"/>
                </a:lnTo>
                <a:lnTo>
                  <a:pt x="1" y="8"/>
                </a:lnTo>
                <a:lnTo>
                  <a:pt x="0" y="6"/>
                </a:lnTo>
                <a:lnTo>
                  <a:pt x="0" y="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630" name="Text Box 54"/>
          <p:cNvSpPr txBox="1">
            <a:spLocks noChangeArrowheads="1"/>
          </p:cNvSpPr>
          <p:nvPr/>
        </p:nvSpPr>
        <p:spPr bwMode="auto">
          <a:xfrm>
            <a:off x="3694113" y="2998788"/>
            <a:ext cx="323850" cy="2444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000"/>
              <a:t>20</a:t>
            </a:r>
          </a:p>
        </p:txBody>
      </p:sp>
      <p:sp>
        <p:nvSpPr>
          <p:cNvPr id="24631" name="Freeform 55"/>
          <p:cNvSpPr>
            <a:spLocks/>
          </p:cNvSpPr>
          <p:nvPr/>
        </p:nvSpPr>
        <p:spPr bwMode="auto">
          <a:xfrm>
            <a:off x="2973388" y="1536700"/>
            <a:ext cx="1447800" cy="2271713"/>
          </a:xfrm>
          <a:custGeom>
            <a:avLst/>
            <a:gdLst>
              <a:gd name="T0" fmla="*/ 902 w 912"/>
              <a:gd name="T1" fmla="*/ 39 h 1431"/>
              <a:gd name="T2" fmla="*/ 892 w 912"/>
              <a:gd name="T3" fmla="*/ 88 h 1431"/>
              <a:gd name="T4" fmla="*/ 883 w 912"/>
              <a:gd name="T5" fmla="*/ 137 h 1431"/>
              <a:gd name="T6" fmla="*/ 876 w 912"/>
              <a:gd name="T7" fmla="*/ 187 h 1431"/>
              <a:gd name="T8" fmla="*/ 870 w 912"/>
              <a:gd name="T9" fmla="*/ 244 h 1431"/>
              <a:gd name="T10" fmla="*/ 864 w 912"/>
              <a:gd name="T11" fmla="*/ 305 h 1431"/>
              <a:gd name="T12" fmla="*/ 861 w 912"/>
              <a:gd name="T13" fmla="*/ 365 h 1431"/>
              <a:gd name="T14" fmla="*/ 860 w 912"/>
              <a:gd name="T15" fmla="*/ 425 h 1431"/>
              <a:gd name="T16" fmla="*/ 862 w 912"/>
              <a:gd name="T17" fmla="*/ 507 h 1431"/>
              <a:gd name="T18" fmla="*/ 867 w 912"/>
              <a:gd name="T19" fmla="*/ 593 h 1431"/>
              <a:gd name="T20" fmla="*/ 873 w 912"/>
              <a:gd name="T21" fmla="*/ 680 h 1431"/>
              <a:gd name="T22" fmla="*/ 877 w 912"/>
              <a:gd name="T23" fmla="*/ 766 h 1431"/>
              <a:gd name="T24" fmla="*/ 878 w 912"/>
              <a:gd name="T25" fmla="*/ 853 h 1431"/>
              <a:gd name="T26" fmla="*/ 876 w 912"/>
              <a:gd name="T27" fmla="*/ 940 h 1431"/>
              <a:gd name="T28" fmla="*/ 873 w 912"/>
              <a:gd name="T29" fmla="*/ 1026 h 1431"/>
              <a:gd name="T30" fmla="*/ 872 w 912"/>
              <a:gd name="T31" fmla="*/ 1113 h 1431"/>
              <a:gd name="T32" fmla="*/ 874 w 912"/>
              <a:gd name="T33" fmla="*/ 1171 h 1431"/>
              <a:gd name="T34" fmla="*/ 879 w 912"/>
              <a:gd name="T35" fmla="*/ 1223 h 1431"/>
              <a:gd name="T36" fmla="*/ 884 w 912"/>
              <a:gd name="T37" fmla="*/ 1274 h 1431"/>
              <a:gd name="T38" fmla="*/ 882 w 912"/>
              <a:gd name="T39" fmla="*/ 1325 h 1431"/>
              <a:gd name="T40" fmla="*/ 876 w 912"/>
              <a:gd name="T41" fmla="*/ 1353 h 1431"/>
              <a:gd name="T42" fmla="*/ 866 w 912"/>
              <a:gd name="T43" fmla="*/ 1374 h 1431"/>
              <a:gd name="T44" fmla="*/ 851 w 912"/>
              <a:gd name="T45" fmla="*/ 1393 h 1431"/>
              <a:gd name="T46" fmla="*/ 834 w 912"/>
              <a:gd name="T47" fmla="*/ 1408 h 1431"/>
              <a:gd name="T48" fmla="*/ 812 w 912"/>
              <a:gd name="T49" fmla="*/ 1419 h 1431"/>
              <a:gd name="T50" fmla="*/ 788 w 912"/>
              <a:gd name="T51" fmla="*/ 1427 h 1431"/>
              <a:gd name="T52" fmla="*/ 763 w 912"/>
              <a:gd name="T53" fmla="*/ 1430 h 1431"/>
              <a:gd name="T54" fmla="*/ 738 w 912"/>
              <a:gd name="T55" fmla="*/ 1427 h 1431"/>
              <a:gd name="T56" fmla="*/ 701 w 912"/>
              <a:gd name="T57" fmla="*/ 1412 h 1431"/>
              <a:gd name="T58" fmla="*/ 664 w 912"/>
              <a:gd name="T59" fmla="*/ 1390 h 1431"/>
              <a:gd name="T60" fmla="*/ 628 w 912"/>
              <a:gd name="T61" fmla="*/ 1364 h 1431"/>
              <a:gd name="T62" fmla="*/ 595 w 912"/>
              <a:gd name="T63" fmla="*/ 1335 h 1431"/>
              <a:gd name="T64" fmla="*/ 549 w 912"/>
              <a:gd name="T65" fmla="*/ 1289 h 1431"/>
              <a:gd name="T66" fmla="*/ 502 w 912"/>
              <a:gd name="T67" fmla="*/ 1236 h 1431"/>
              <a:gd name="T68" fmla="*/ 456 w 912"/>
              <a:gd name="T69" fmla="*/ 1181 h 1431"/>
              <a:gd name="T70" fmla="*/ 412 w 912"/>
              <a:gd name="T71" fmla="*/ 1126 h 1431"/>
              <a:gd name="T72" fmla="*/ 367 w 912"/>
              <a:gd name="T73" fmla="*/ 1071 h 1431"/>
              <a:gd name="T74" fmla="*/ 323 w 912"/>
              <a:gd name="T75" fmla="*/ 1014 h 1431"/>
              <a:gd name="T76" fmla="*/ 280 w 912"/>
              <a:gd name="T77" fmla="*/ 957 h 1431"/>
              <a:gd name="T78" fmla="*/ 237 w 912"/>
              <a:gd name="T79" fmla="*/ 901 h 1431"/>
              <a:gd name="T80" fmla="*/ 198 w 912"/>
              <a:gd name="T81" fmla="*/ 852 h 1431"/>
              <a:gd name="T82" fmla="*/ 161 w 912"/>
              <a:gd name="T83" fmla="*/ 805 h 1431"/>
              <a:gd name="T84" fmla="*/ 125 w 912"/>
              <a:gd name="T85" fmla="*/ 757 h 1431"/>
              <a:gd name="T86" fmla="*/ 90 w 912"/>
              <a:gd name="T87" fmla="*/ 709 h 1431"/>
              <a:gd name="T88" fmla="*/ 69 w 912"/>
              <a:gd name="T89" fmla="*/ 676 h 1431"/>
              <a:gd name="T90" fmla="*/ 52 w 912"/>
              <a:gd name="T91" fmla="*/ 645 h 1431"/>
              <a:gd name="T92" fmla="*/ 37 w 912"/>
              <a:gd name="T93" fmla="*/ 613 h 1431"/>
              <a:gd name="T94" fmla="*/ 20 w 912"/>
              <a:gd name="T95" fmla="*/ 582 h 1431"/>
              <a:gd name="T96" fmla="*/ 14 w 912"/>
              <a:gd name="T97" fmla="*/ 570 h 1431"/>
              <a:gd name="T98" fmla="*/ 10 w 912"/>
              <a:gd name="T99" fmla="*/ 562 h 1431"/>
              <a:gd name="T100" fmla="*/ 5 w 912"/>
              <a:gd name="T101" fmla="*/ 555 h 1431"/>
              <a:gd name="T102" fmla="*/ 1 w 912"/>
              <a:gd name="T103" fmla="*/ 547 h 143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12"/>
              <a:gd name="T157" fmla="*/ 0 h 1431"/>
              <a:gd name="T158" fmla="*/ 912 w 912"/>
              <a:gd name="T159" fmla="*/ 1431 h 143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12" h="1431">
                <a:moveTo>
                  <a:pt x="911" y="0"/>
                </a:moveTo>
                <a:lnTo>
                  <a:pt x="909" y="10"/>
                </a:lnTo>
                <a:lnTo>
                  <a:pt x="906" y="20"/>
                </a:lnTo>
                <a:lnTo>
                  <a:pt x="904" y="29"/>
                </a:lnTo>
                <a:lnTo>
                  <a:pt x="902" y="39"/>
                </a:lnTo>
                <a:lnTo>
                  <a:pt x="899" y="49"/>
                </a:lnTo>
                <a:lnTo>
                  <a:pt x="897" y="59"/>
                </a:lnTo>
                <a:lnTo>
                  <a:pt x="896" y="68"/>
                </a:lnTo>
                <a:lnTo>
                  <a:pt x="894" y="78"/>
                </a:lnTo>
                <a:lnTo>
                  <a:pt x="892" y="88"/>
                </a:lnTo>
                <a:lnTo>
                  <a:pt x="890" y="98"/>
                </a:lnTo>
                <a:lnTo>
                  <a:pt x="888" y="108"/>
                </a:lnTo>
                <a:lnTo>
                  <a:pt x="886" y="117"/>
                </a:lnTo>
                <a:lnTo>
                  <a:pt x="885" y="127"/>
                </a:lnTo>
                <a:lnTo>
                  <a:pt x="883" y="137"/>
                </a:lnTo>
                <a:lnTo>
                  <a:pt x="882" y="147"/>
                </a:lnTo>
                <a:lnTo>
                  <a:pt x="880" y="157"/>
                </a:lnTo>
                <a:lnTo>
                  <a:pt x="879" y="167"/>
                </a:lnTo>
                <a:lnTo>
                  <a:pt x="877" y="177"/>
                </a:lnTo>
                <a:lnTo>
                  <a:pt x="876" y="187"/>
                </a:lnTo>
                <a:lnTo>
                  <a:pt x="875" y="196"/>
                </a:lnTo>
                <a:lnTo>
                  <a:pt x="874" y="208"/>
                </a:lnTo>
                <a:lnTo>
                  <a:pt x="872" y="221"/>
                </a:lnTo>
                <a:lnTo>
                  <a:pt x="871" y="233"/>
                </a:lnTo>
                <a:lnTo>
                  <a:pt x="870" y="244"/>
                </a:lnTo>
                <a:lnTo>
                  <a:pt x="869" y="256"/>
                </a:lnTo>
                <a:lnTo>
                  <a:pt x="867" y="268"/>
                </a:lnTo>
                <a:lnTo>
                  <a:pt x="866" y="280"/>
                </a:lnTo>
                <a:lnTo>
                  <a:pt x="865" y="293"/>
                </a:lnTo>
                <a:lnTo>
                  <a:pt x="864" y="305"/>
                </a:lnTo>
                <a:lnTo>
                  <a:pt x="864" y="317"/>
                </a:lnTo>
                <a:lnTo>
                  <a:pt x="863" y="329"/>
                </a:lnTo>
                <a:lnTo>
                  <a:pt x="862" y="341"/>
                </a:lnTo>
                <a:lnTo>
                  <a:pt x="862" y="353"/>
                </a:lnTo>
                <a:lnTo>
                  <a:pt x="861" y="365"/>
                </a:lnTo>
                <a:lnTo>
                  <a:pt x="861" y="377"/>
                </a:lnTo>
                <a:lnTo>
                  <a:pt x="860" y="389"/>
                </a:lnTo>
                <a:lnTo>
                  <a:pt x="860" y="401"/>
                </a:lnTo>
                <a:lnTo>
                  <a:pt x="860" y="413"/>
                </a:lnTo>
                <a:lnTo>
                  <a:pt x="860" y="425"/>
                </a:lnTo>
                <a:lnTo>
                  <a:pt x="860" y="437"/>
                </a:lnTo>
                <a:lnTo>
                  <a:pt x="860" y="455"/>
                </a:lnTo>
                <a:lnTo>
                  <a:pt x="860" y="472"/>
                </a:lnTo>
                <a:lnTo>
                  <a:pt x="861" y="489"/>
                </a:lnTo>
                <a:lnTo>
                  <a:pt x="862" y="507"/>
                </a:lnTo>
                <a:lnTo>
                  <a:pt x="863" y="524"/>
                </a:lnTo>
                <a:lnTo>
                  <a:pt x="864" y="541"/>
                </a:lnTo>
                <a:lnTo>
                  <a:pt x="865" y="558"/>
                </a:lnTo>
                <a:lnTo>
                  <a:pt x="866" y="576"/>
                </a:lnTo>
                <a:lnTo>
                  <a:pt x="867" y="593"/>
                </a:lnTo>
                <a:lnTo>
                  <a:pt x="868" y="611"/>
                </a:lnTo>
                <a:lnTo>
                  <a:pt x="870" y="628"/>
                </a:lnTo>
                <a:lnTo>
                  <a:pt x="871" y="645"/>
                </a:lnTo>
                <a:lnTo>
                  <a:pt x="872" y="663"/>
                </a:lnTo>
                <a:lnTo>
                  <a:pt x="873" y="680"/>
                </a:lnTo>
                <a:lnTo>
                  <a:pt x="874" y="697"/>
                </a:lnTo>
                <a:lnTo>
                  <a:pt x="875" y="714"/>
                </a:lnTo>
                <a:lnTo>
                  <a:pt x="876" y="732"/>
                </a:lnTo>
                <a:lnTo>
                  <a:pt x="877" y="749"/>
                </a:lnTo>
                <a:lnTo>
                  <a:pt x="877" y="766"/>
                </a:lnTo>
                <a:lnTo>
                  <a:pt x="878" y="784"/>
                </a:lnTo>
                <a:lnTo>
                  <a:pt x="878" y="801"/>
                </a:lnTo>
                <a:lnTo>
                  <a:pt x="878" y="818"/>
                </a:lnTo>
                <a:lnTo>
                  <a:pt x="878" y="836"/>
                </a:lnTo>
                <a:lnTo>
                  <a:pt x="878" y="853"/>
                </a:lnTo>
                <a:lnTo>
                  <a:pt x="878" y="870"/>
                </a:lnTo>
                <a:lnTo>
                  <a:pt x="877" y="887"/>
                </a:lnTo>
                <a:lnTo>
                  <a:pt x="877" y="905"/>
                </a:lnTo>
                <a:lnTo>
                  <a:pt x="876" y="922"/>
                </a:lnTo>
                <a:lnTo>
                  <a:pt x="876" y="940"/>
                </a:lnTo>
                <a:lnTo>
                  <a:pt x="876" y="957"/>
                </a:lnTo>
                <a:lnTo>
                  <a:pt x="875" y="974"/>
                </a:lnTo>
                <a:lnTo>
                  <a:pt x="874" y="992"/>
                </a:lnTo>
                <a:lnTo>
                  <a:pt x="874" y="1009"/>
                </a:lnTo>
                <a:lnTo>
                  <a:pt x="873" y="1026"/>
                </a:lnTo>
                <a:lnTo>
                  <a:pt x="873" y="1044"/>
                </a:lnTo>
                <a:lnTo>
                  <a:pt x="872" y="1061"/>
                </a:lnTo>
                <a:lnTo>
                  <a:pt x="872" y="1078"/>
                </a:lnTo>
                <a:lnTo>
                  <a:pt x="872" y="1095"/>
                </a:lnTo>
                <a:lnTo>
                  <a:pt x="872" y="1113"/>
                </a:lnTo>
                <a:lnTo>
                  <a:pt x="872" y="1130"/>
                </a:lnTo>
                <a:lnTo>
                  <a:pt x="872" y="1140"/>
                </a:lnTo>
                <a:lnTo>
                  <a:pt x="872" y="1151"/>
                </a:lnTo>
                <a:lnTo>
                  <a:pt x="873" y="1161"/>
                </a:lnTo>
                <a:lnTo>
                  <a:pt x="874" y="1171"/>
                </a:lnTo>
                <a:lnTo>
                  <a:pt x="875" y="1181"/>
                </a:lnTo>
                <a:lnTo>
                  <a:pt x="876" y="1192"/>
                </a:lnTo>
                <a:lnTo>
                  <a:pt x="877" y="1202"/>
                </a:lnTo>
                <a:lnTo>
                  <a:pt x="878" y="1212"/>
                </a:lnTo>
                <a:lnTo>
                  <a:pt x="879" y="1223"/>
                </a:lnTo>
                <a:lnTo>
                  <a:pt x="881" y="1233"/>
                </a:lnTo>
                <a:lnTo>
                  <a:pt x="881" y="1243"/>
                </a:lnTo>
                <a:lnTo>
                  <a:pt x="882" y="1253"/>
                </a:lnTo>
                <a:lnTo>
                  <a:pt x="883" y="1264"/>
                </a:lnTo>
                <a:lnTo>
                  <a:pt x="884" y="1274"/>
                </a:lnTo>
                <a:lnTo>
                  <a:pt x="884" y="1284"/>
                </a:lnTo>
                <a:lnTo>
                  <a:pt x="884" y="1294"/>
                </a:lnTo>
                <a:lnTo>
                  <a:pt x="884" y="1304"/>
                </a:lnTo>
                <a:lnTo>
                  <a:pt x="883" y="1314"/>
                </a:lnTo>
                <a:lnTo>
                  <a:pt x="882" y="1325"/>
                </a:lnTo>
                <a:lnTo>
                  <a:pt x="881" y="1335"/>
                </a:lnTo>
                <a:lnTo>
                  <a:pt x="880" y="1340"/>
                </a:lnTo>
                <a:lnTo>
                  <a:pt x="879" y="1344"/>
                </a:lnTo>
                <a:lnTo>
                  <a:pt x="878" y="1348"/>
                </a:lnTo>
                <a:lnTo>
                  <a:pt x="876" y="1353"/>
                </a:lnTo>
                <a:lnTo>
                  <a:pt x="875" y="1357"/>
                </a:lnTo>
                <a:lnTo>
                  <a:pt x="873" y="1361"/>
                </a:lnTo>
                <a:lnTo>
                  <a:pt x="871" y="1366"/>
                </a:lnTo>
                <a:lnTo>
                  <a:pt x="869" y="1370"/>
                </a:lnTo>
                <a:lnTo>
                  <a:pt x="866" y="1374"/>
                </a:lnTo>
                <a:lnTo>
                  <a:pt x="863" y="1378"/>
                </a:lnTo>
                <a:lnTo>
                  <a:pt x="860" y="1382"/>
                </a:lnTo>
                <a:lnTo>
                  <a:pt x="858" y="1385"/>
                </a:lnTo>
                <a:lnTo>
                  <a:pt x="855" y="1389"/>
                </a:lnTo>
                <a:lnTo>
                  <a:pt x="851" y="1393"/>
                </a:lnTo>
                <a:lnTo>
                  <a:pt x="848" y="1396"/>
                </a:lnTo>
                <a:lnTo>
                  <a:pt x="845" y="1399"/>
                </a:lnTo>
                <a:lnTo>
                  <a:pt x="841" y="1402"/>
                </a:lnTo>
                <a:lnTo>
                  <a:pt x="837" y="1405"/>
                </a:lnTo>
                <a:lnTo>
                  <a:pt x="834" y="1408"/>
                </a:lnTo>
                <a:lnTo>
                  <a:pt x="830" y="1410"/>
                </a:lnTo>
                <a:lnTo>
                  <a:pt x="825" y="1413"/>
                </a:lnTo>
                <a:lnTo>
                  <a:pt x="821" y="1415"/>
                </a:lnTo>
                <a:lnTo>
                  <a:pt x="817" y="1417"/>
                </a:lnTo>
                <a:lnTo>
                  <a:pt x="812" y="1419"/>
                </a:lnTo>
                <a:lnTo>
                  <a:pt x="807" y="1421"/>
                </a:lnTo>
                <a:lnTo>
                  <a:pt x="803" y="1423"/>
                </a:lnTo>
                <a:lnTo>
                  <a:pt x="798" y="1424"/>
                </a:lnTo>
                <a:lnTo>
                  <a:pt x="793" y="1426"/>
                </a:lnTo>
                <a:lnTo>
                  <a:pt x="788" y="1427"/>
                </a:lnTo>
                <a:lnTo>
                  <a:pt x="783" y="1428"/>
                </a:lnTo>
                <a:lnTo>
                  <a:pt x="778" y="1429"/>
                </a:lnTo>
                <a:lnTo>
                  <a:pt x="773" y="1429"/>
                </a:lnTo>
                <a:lnTo>
                  <a:pt x="768" y="1430"/>
                </a:lnTo>
                <a:lnTo>
                  <a:pt x="763" y="1430"/>
                </a:lnTo>
                <a:lnTo>
                  <a:pt x="758" y="1430"/>
                </a:lnTo>
                <a:lnTo>
                  <a:pt x="753" y="1429"/>
                </a:lnTo>
                <a:lnTo>
                  <a:pt x="748" y="1429"/>
                </a:lnTo>
                <a:lnTo>
                  <a:pt x="743" y="1428"/>
                </a:lnTo>
                <a:lnTo>
                  <a:pt x="738" y="1427"/>
                </a:lnTo>
                <a:lnTo>
                  <a:pt x="733" y="1425"/>
                </a:lnTo>
                <a:lnTo>
                  <a:pt x="725" y="1422"/>
                </a:lnTo>
                <a:lnTo>
                  <a:pt x="717" y="1419"/>
                </a:lnTo>
                <a:lnTo>
                  <a:pt x="709" y="1415"/>
                </a:lnTo>
                <a:lnTo>
                  <a:pt x="701" y="1412"/>
                </a:lnTo>
                <a:lnTo>
                  <a:pt x="694" y="1408"/>
                </a:lnTo>
                <a:lnTo>
                  <a:pt x="686" y="1404"/>
                </a:lnTo>
                <a:lnTo>
                  <a:pt x="679" y="1399"/>
                </a:lnTo>
                <a:lnTo>
                  <a:pt x="671" y="1395"/>
                </a:lnTo>
                <a:lnTo>
                  <a:pt x="664" y="1390"/>
                </a:lnTo>
                <a:lnTo>
                  <a:pt x="657" y="1385"/>
                </a:lnTo>
                <a:lnTo>
                  <a:pt x="649" y="1380"/>
                </a:lnTo>
                <a:lnTo>
                  <a:pt x="642" y="1375"/>
                </a:lnTo>
                <a:lnTo>
                  <a:pt x="635" y="1369"/>
                </a:lnTo>
                <a:lnTo>
                  <a:pt x="628" y="1364"/>
                </a:lnTo>
                <a:lnTo>
                  <a:pt x="622" y="1358"/>
                </a:lnTo>
                <a:lnTo>
                  <a:pt x="615" y="1352"/>
                </a:lnTo>
                <a:lnTo>
                  <a:pt x="608" y="1346"/>
                </a:lnTo>
                <a:lnTo>
                  <a:pt x="602" y="1341"/>
                </a:lnTo>
                <a:lnTo>
                  <a:pt x="595" y="1335"/>
                </a:lnTo>
                <a:lnTo>
                  <a:pt x="589" y="1329"/>
                </a:lnTo>
                <a:lnTo>
                  <a:pt x="579" y="1319"/>
                </a:lnTo>
                <a:lnTo>
                  <a:pt x="569" y="1309"/>
                </a:lnTo>
                <a:lnTo>
                  <a:pt x="559" y="1299"/>
                </a:lnTo>
                <a:lnTo>
                  <a:pt x="549" y="1289"/>
                </a:lnTo>
                <a:lnTo>
                  <a:pt x="539" y="1279"/>
                </a:lnTo>
                <a:lnTo>
                  <a:pt x="529" y="1268"/>
                </a:lnTo>
                <a:lnTo>
                  <a:pt x="520" y="1257"/>
                </a:lnTo>
                <a:lnTo>
                  <a:pt x="511" y="1247"/>
                </a:lnTo>
                <a:lnTo>
                  <a:pt x="502" y="1236"/>
                </a:lnTo>
                <a:lnTo>
                  <a:pt x="492" y="1225"/>
                </a:lnTo>
                <a:lnTo>
                  <a:pt x="483" y="1214"/>
                </a:lnTo>
                <a:lnTo>
                  <a:pt x="474" y="1203"/>
                </a:lnTo>
                <a:lnTo>
                  <a:pt x="465" y="1192"/>
                </a:lnTo>
                <a:lnTo>
                  <a:pt x="456" y="1181"/>
                </a:lnTo>
                <a:lnTo>
                  <a:pt x="447" y="1170"/>
                </a:lnTo>
                <a:lnTo>
                  <a:pt x="438" y="1159"/>
                </a:lnTo>
                <a:lnTo>
                  <a:pt x="429" y="1148"/>
                </a:lnTo>
                <a:lnTo>
                  <a:pt x="420" y="1137"/>
                </a:lnTo>
                <a:lnTo>
                  <a:pt x="412" y="1126"/>
                </a:lnTo>
                <a:lnTo>
                  <a:pt x="402" y="1115"/>
                </a:lnTo>
                <a:lnTo>
                  <a:pt x="393" y="1104"/>
                </a:lnTo>
                <a:lnTo>
                  <a:pt x="385" y="1093"/>
                </a:lnTo>
                <a:lnTo>
                  <a:pt x="376" y="1082"/>
                </a:lnTo>
                <a:lnTo>
                  <a:pt x="367" y="1071"/>
                </a:lnTo>
                <a:lnTo>
                  <a:pt x="358" y="1059"/>
                </a:lnTo>
                <a:lnTo>
                  <a:pt x="349" y="1048"/>
                </a:lnTo>
                <a:lnTo>
                  <a:pt x="340" y="1037"/>
                </a:lnTo>
                <a:lnTo>
                  <a:pt x="332" y="1026"/>
                </a:lnTo>
                <a:lnTo>
                  <a:pt x="323" y="1014"/>
                </a:lnTo>
                <a:lnTo>
                  <a:pt x="314" y="1003"/>
                </a:lnTo>
                <a:lnTo>
                  <a:pt x="306" y="992"/>
                </a:lnTo>
                <a:lnTo>
                  <a:pt x="297" y="980"/>
                </a:lnTo>
                <a:lnTo>
                  <a:pt x="288" y="969"/>
                </a:lnTo>
                <a:lnTo>
                  <a:pt x="280" y="957"/>
                </a:lnTo>
                <a:lnTo>
                  <a:pt x="271" y="946"/>
                </a:lnTo>
                <a:lnTo>
                  <a:pt x="262" y="935"/>
                </a:lnTo>
                <a:lnTo>
                  <a:pt x="254" y="923"/>
                </a:lnTo>
                <a:lnTo>
                  <a:pt x="245" y="912"/>
                </a:lnTo>
                <a:lnTo>
                  <a:pt x="237" y="901"/>
                </a:lnTo>
                <a:lnTo>
                  <a:pt x="228" y="889"/>
                </a:lnTo>
                <a:lnTo>
                  <a:pt x="221" y="880"/>
                </a:lnTo>
                <a:lnTo>
                  <a:pt x="213" y="870"/>
                </a:lnTo>
                <a:lnTo>
                  <a:pt x="206" y="861"/>
                </a:lnTo>
                <a:lnTo>
                  <a:pt x="198" y="852"/>
                </a:lnTo>
                <a:lnTo>
                  <a:pt x="191" y="842"/>
                </a:lnTo>
                <a:lnTo>
                  <a:pt x="184" y="833"/>
                </a:lnTo>
                <a:lnTo>
                  <a:pt x="176" y="823"/>
                </a:lnTo>
                <a:lnTo>
                  <a:pt x="169" y="814"/>
                </a:lnTo>
                <a:lnTo>
                  <a:pt x="161" y="805"/>
                </a:lnTo>
                <a:lnTo>
                  <a:pt x="154" y="795"/>
                </a:lnTo>
                <a:lnTo>
                  <a:pt x="147" y="786"/>
                </a:lnTo>
                <a:lnTo>
                  <a:pt x="139" y="776"/>
                </a:lnTo>
                <a:lnTo>
                  <a:pt x="132" y="767"/>
                </a:lnTo>
                <a:lnTo>
                  <a:pt x="125" y="757"/>
                </a:lnTo>
                <a:lnTo>
                  <a:pt x="118" y="748"/>
                </a:lnTo>
                <a:lnTo>
                  <a:pt x="111" y="739"/>
                </a:lnTo>
                <a:lnTo>
                  <a:pt x="104" y="729"/>
                </a:lnTo>
                <a:lnTo>
                  <a:pt x="97" y="719"/>
                </a:lnTo>
                <a:lnTo>
                  <a:pt x="90" y="709"/>
                </a:lnTo>
                <a:lnTo>
                  <a:pt x="84" y="699"/>
                </a:lnTo>
                <a:lnTo>
                  <a:pt x="80" y="693"/>
                </a:lnTo>
                <a:lnTo>
                  <a:pt x="76" y="688"/>
                </a:lnTo>
                <a:lnTo>
                  <a:pt x="72" y="681"/>
                </a:lnTo>
                <a:lnTo>
                  <a:pt x="69" y="676"/>
                </a:lnTo>
                <a:lnTo>
                  <a:pt x="65" y="670"/>
                </a:lnTo>
                <a:lnTo>
                  <a:pt x="62" y="663"/>
                </a:lnTo>
                <a:lnTo>
                  <a:pt x="58" y="657"/>
                </a:lnTo>
                <a:lnTo>
                  <a:pt x="55" y="651"/>
                </a:lnTo>
                <a:lnTo>
                  <a:pt x="52" y="645"/>
                </a:lnTo>
                <a:lnTo>
                  <a:pt x="49" y="639"/>
                </a:lnTo>
                <a:lnTo>
                  <a:pt x="46" y="632"/>
                </a:lnTo>
                <a:lnTo>
                  <a:pt x="43" y="626"/>
                </a:lnTo>
                <a:lnTo>
                  <a:pt x="40" y="620"/>
                </a:lnTo>
                <a:lnTo>
                  <a:pt x="37" y="613"/>
                </a:lnTo>
                <a:lnTo>
                  <a:pt x="33" y="607"/>
                </a:lnTo>
                <a:lnTo>
                  <a:pt x="30" y="601"/>
                </a:lnTo>
                <a:lnTo>
                  <a:pt x="27" y="595"/>
                </a:lnTo>
                <a:lnTo>
                  <a:pt x="24" y="588"/>
                </a:lnTo>
                <a:lnTo>
                  <a:pt x="20" y="582"/>
                </a:lnTo>
                <a:lnTo>
                  <a:pt x="17" y="576"/>
                </a:lnTo>
                <a:lnTo>
                  <a:pt x="16" y="574"/>
                </a:lnTo>
                <a:lnTo>
                  <a:pt x="16" y="573"/>
                </a:lnTo>
                <a:lnTo>
                  <a:pt x="15" y="571"/>
                </a:lnTo>
                <a:lnTo>
                  <a:pt x="14" y="570"/>
                </a:lnTo>
                <a:lnTo>
                  <a:pt x="13" y="568"/>
                </a:lnTo>
                <a:lnTo>
                  <a:pt x="12" y="567"/>
                </a:lnTo>
                <a:lnTo>
                  <a:pt x="11" y="565"/>
                </a:lnTo>
                <a:lnTo>
                  <a:pt x="11" y="564"/>
                </a:lnTo>
                <a:lnTo>
                  <a:pt x="10" y="562"/>
                </a:lnTo>
                <a:lnTo>
                  <a:pt x="9" y="561"/>
                </a:lnTo>
                <a:lnTo>
                  <a:pt x="8" y="559"/>
                </a:lnTo>
                <a:lnTo>
                  <a:pt x="7" y="558"/>
                </a:lnTo>
                <a:lnTo>
                  <a:pt x="6" y="556"/>
                </a:lnTo>
                <a:lnTo>
                  <a:pt x="5" y="555"/>
                </a:lnTo>
                <a:lnTo>
                  <a:pt x="5" y="553"/>
                </a:lnTo>
                <a:lnTo>
                  <a:pt x="4" y="552"/>
                </a:lnTo>
                <a:lnTo>
                  <a:pt x="3" y="550"/>
                </a:lnTo>
                <a:lnTo>
                  <a:pt x="2" y="549"/>
                </a:lnTo>
                <a:lnTo>
                  <a:pt x="1" y="547"/>
                </a:lnTo>
                <a:lnTo>
                  <a:pt x="0" y="546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632" name="Line 56"/>
          <p:cNvSpPr>
            <a:spLocks noChangeShapeType="1"/>
          </p:cNvSpPr>
          <p:nvPr/>
        </p:nvSpPr>
        <p:spPr bwMode="auto">
          <a:xfrm>
            <a:off x="2976563" y="3217863"/>
            <a:ext cx="40132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3" name="Text Box 57"/>
          <p:cNvSpPr txBox="1">
            <a:spLocks noChangeArrowheads="1"/>
          </p:cNvSpPr>
          <p:nvPr/>
        </p:nvSpPr>
        <p:spPr bwMode="auto">
          <a:xfrm>
            <a:off x="4017963" y="3589338"/>
            <a:ext cx="323850" cy="2444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16</a:t>
            </a:r>
          </a:p>
        </p:txBody>
      </p:sp>
      <p:sp>
        <p:nvSpPr>
          <p:cNvPr id="24634" name="Line 58"/>
          <p:cNvSpPr>
            <a:spLocks noChangeShapeType="1"/>
          </p:cNvSpPr>
          <p:nvPr/>
        </p:nvSpPr>
        <p:spPr bwMode="auto">
          <a:xfrm>
            <a:off x="2978150" y="3878263"/>
            <a:ext cx="40195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5" name="Text Box 59"/>
          <p:cNvSpPr txBox="1">
            <a:spLocks noChangeArrowheads="1"/>
          </p:cNvSpPr>
          <p:nvPr/>
        </p:nvSpPr>
        <p:spPr bwMode="auto">
          <a:xfrm>
            <a:off x="5370513" y="2932113"/>
            <a:ext cx="254000" cy="2444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4</a:t>
            </a:r>
          </a:p>
        </p:txBody>
      </p:sp>
      <p:sp>
        <p:nvSpPr>
          <p:cNvPr id="24636" name="Text Box 60"/>
          <p:cNvSpPr txBox="1">
            <a:spLocks noChangeArrowheads="1"/>
          </p:cNvSpPr>
          <p:nvPr/>
        </p:nvSpPr>
        <p:spPr bwMode="auto">
          <a:xfrm>
            <a:off x="5751513" y="1827213"/>
            <a:ext cx="254000" cy="2444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3</a:t>
            </a:r>
          </a:p>
        </p:txBody>
      </p:sp>
      <p:sp>
        <p:nvSpPr>
          <p:cNvPr id="24637" name="Text Box 61"/>
          <p:cNvSpPr txBox="1">
            <a:spLocks noChangeArrowheads="1"/>
          </p:cNvSpPr>
          <p:nvPr/>
        </p:nvSpPr>
        <p:spPr bwMode="auto">
          <a:xfrm>
            <a:off x="6694488" y="1617663"/>
            <a:ext cx="323850" cy="2444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16</a:t>
            </a:r>
          </a:p>
        </p:txBody>
      </p:sp>
      <p:sp>
        <p:nvSpPr>
          <p:cNvPr id="24638" name="Freeform 62"/>
          <p:cNvSpPr>
            <a:spLocks/>
          </p:cNvSpPr>
          <p:nvPr/>
        </p:nvSpPr>
        <p:spPr bwMode="auto">
          <a:xfrm>
            <a:off x="6710363" y="1525588"/>
            <a:ext cx="269875" cy="974725"/>
          </a:xfrm>
          <a:custGeom>
            <a:avLst/>
            <a:gdLst>
              <a:gd name="T0" fmla="*/ 164 w 170"/>
              <a:gd name="T1" fmla="*/ 606 h 614"/>
              <a:gd name="T2" fmla="*/ 154 w 170"/>
              <a:gd name="T3" fmla="*/ 593 h 614"/>
              <a:gd name="T4" fmla="*/ 144 w 170"/>
              <a:gd name="T5" fmla="*/ 579 h 614"/>
              <a:gd name="T6" fmla="*/ 135 w 170"/>
              <a:gd name="T7" fmla="*/ 565 h 614"/>
              <a:gd name="T8" fmla="*/ 127 w 170"/>
              <a:gd name="T9" fmla="*/ 550 h 614"/>
              <a:gd name="T10" fmla="*/ 118 w 170"/>
              <a:gd name="T11" fmla="*/ 535 h 614"/>
              <a:gd name="T12" fmla="*/ 110 w 170"/>
              <a:gd name="T13" fmla="*/ 520 h 614"/>
              <a:gd name="T14" fmla="*/ 104 w 170"/>
              <a:gd name="T15" fmla="*/ 505 h 614"/>
              <a:gd name="T16" fmla="*/ 97 w 170"/>
              <a:gd name="T17" fmla="*/ 489 h 614"/>
              <a:gd name="T18" fmla="*/ 90 w 170"/>
              <a:gd name="T19" fmla="*/ 473 h 614"/>
              <a:gd name="T20" fmla="*/ 83 w 170"/>
              <a:gd name="T21" fmla="*/ 453 h 614"/>
              <a:gd name="T22" fmla="*/ 75 w 170"/>
              <a:gd name="T23" fmla="*/ 427 h 614"/>
              <a:gd name="T24" fmla="*/ 67 w 170"/>
              <a:gd name="T25" fmla="*/ 402 h 614"/>
              <a:gd name="T26" fmla="*/ 60 w 170"/>
              <a:gd name="T27" fmla="*/ 376 h 614"/>
              <a:gd name="T28" fmla="*/ 54 w 170"/>
              <a:gd name="T29" fmla="*/ 350 h 614"/>
              <a:gd name="T30" fmla="*/ 48 w 170"/>
              <a:gd name="T31" fmla="*/ 324 h 614"/>
              <a:gd name="T32" fmla="*/ 42 w 170"/>
              <a:gd name="T33" fmla="*/ 298 h 614"/>
              <a:gd name="T34" fmla="*/ 37 w 170"/>
              <a:gd name="T35" fmla="*/ 272 h 614"/>
              <a:gd name="T36" fmla="*/ 32 w 170"/>
              <a:gd name="T37" fmla="*/ 246 h 614"/>
              <a:gd name="T38" fmla="*/ 27 w 170"/>
              <a:gd name="T39" fmla="*/ 219 h 614"/>
              <a:gd name="T40" fmla="*/ 23 w 170"/>
              <a:gd name="T41" fmla="*/ 199 h 614"/>
              <a:gd name="T42" fmla="*/ 21 w 170"/>
              <a:gd name="T43" fmla="*/ 183 h 614"/>
              <a:gd name="T44" fmla="*/ 19 w 170"/>
              <a:gd name="T45" fmla="*/ 167 h 614"/>
              <a:gd name="T46" fmla="*/ 17 w 170"/>
              <a:gd name="T47" fmla="*/ 151 h 614"/>
              <a:gd name="T48" fmla="*/ 16 w 170"/>
              <a:gd name="T49" fmla="*/ 135 h 614"/>
              <a:gd name="T50" fmla="*/ 15 w 170"/>
              <a:gd name="T51" fmla="*/ 119 h 614"/>
              <a:gd name="T52" fmla="*/ 14 w 170"/>
              <a:gd name="T53" fmla="*/ 103 h 614"/>
              <a:gd name="T54" fmla="*/ 13 w 170"/>
              <a:gd name="T55" fmla="*/ 87 h 614"/>
              <a:gd name="T56" fmla="*/ 12 w 170"/>
              <a:gd name="T57" fmla="*/ 71 h 614"/>
              <a:gd name="T58" fmla="*/ 10 w 170"/>
              <a:gd name="T59" fmla="*/ 55 h 614"/>
              <a:gd name="T60" fmla="*/ 9 w 170"/>
              <a:gd name="T61" fmla="*/ 44 h 614"/>
              <a:gd name="T62" fmla="*/ 8 w 170"/>
              <a:gd name="T63" fmla="*/ 40 h 614"/>
              <a:gd name="T64" fmla="*/ 8 w 170"/>
              <a:gd name="T65" fmla="*/ 35 h 614"/>
              <a:gd name="T66" fmla="*/ 7 w 170"/>
              <a:gd name="T67" fmla="*/ 30 h 614"/>
              <a:gd name="T68" fmla="*/ 6 w 170"/>
              <a:gd name="T69" fmla="*/ 25 h 614"/>
              <a:gd name="T70" fmla="*/ 5 w 170"/>
              <a:gd name="T71" fmla="*/ 21 h 614"/>
              <a:gd name="T72" fmla="*/ 5 w 170"/>
              <a:gd name="T73" fmla="*/ 16 h 614"/>
              <a:gd name="T74" fmla="*/ 3 w 170"/>
              <a:gd name="T75" fmla="*/ 12 h 614"/>
              <a:gd name="T76" fmla="*/ 2 w 170"/>
              <a:gd name="T77" fmla="*/ 7 h 614"/>
              <a:gd name="T78" fmla="*/ 1 w 170"/>
              <a:gd name="T79" fmla="*/ 2 h 61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70"/>
              <a:gd name="T121" fmla="*/ 0 h 614"/>
              <a:gd name="T122" fmla="*/ 170 w 170"/>
              <a:gd name="T123" fmla="*/ 614 h 61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70" h="614">
                <a:moveTo>
                  <a:pt x="169" y="613"/>
                </a:moveTo>
                <a:lnTo>
                  <a:pt x="164" y="606"/>
                </a:lnTo>
                <a:lnTo>
                  <a:pt x="159" y="600"/>
                </a:lnTo>
                <a:lnTo>
                  <a:pt x="154" y="593"/>
                </a:lnTo>
                <a:lnTo>
                  <a:pt x="149" y="586"/>
                </a:lnTo>
                <a:lnTo>
                  <a:pt x="144" y="579"/>
                </a:lnTo>
                <a:lnTo>
                  <a:pt x="140" y="572"/>
                </a:lnTo>
                <a:lnTo>
                  <a:pt x="135" y="565"/>
                </a:lnTo>
                <a:lnTo>
                  <a:pt x="131" y="557"/>
                </a:lnTo>
                <a:lnTo>
                  <a:pt x="127" y="550"/>
                </a:lnTo>
                <a:lnTo>
                  <a:pt x="122" y="543"/>
                </a:lnTo>
                <a:lnTo>
                  <a:pt x="118" y="535"/>
                </a:lnTo>
                <a:lnTo>
                  <a:pt x="114" y="528"/>
                </a:lnTo>
                <a:lnTo>
                  <a:pt x="110" y="520"/>
                </a:lnTo>
                <a:lnTo>
                  <a:pt x="107" y="512"/>
                </a:lnTo>
                <a:lnTo>
                  <a:pt x="104" y="505"/>
                </a:lnTo>
                <a:lnTo>
                  <a:pt x="100" y="497"/>
                </a:lnTo>
                <a:lnTo>
                  <a:pt x="97" y="489"/>
                </a:lnTo>
                <a:lnTo>
                  <a:pt x="94" y="481"/>
                </a:lnTo>
                <a:lnTo>
                  <a:pt x="90" y="473"/>
                </a:lnTo>
                <a:lnTo>
                  <a:pt x="88" y="466"/>
                </a:lnTo>
                <a:lnTo>
                  <a:pt x="83" y="453"/>
                </a:lnTo>
                <a:lnTo>
                  <a:pt x="79" y="440"/>
                </a:lnTo>
                <a:lnTo>
                  <a:pt x="75" y="427"/>
                </a:lnTo>
                <a:lnTo>
                  <a:pt x="71" y="415"/>
                </a:lnTo>
                <a:lnTo>
                  <a:pt x="67" y="402"/>
                </a:lnTo>
                <a:lnTo>
                  <a:pt x="64" y="389"/>
                </a:lnTo>
                <a:lnTo>
                  <a:pt x="60" y="376"/>
                </a:lnTo>
                <a:lnTo>
                  <a:pt x="57" y="363"/>
                </a:lnTo>
                <a:lnTo>
                  <a:pt x="54" y="350"/>
                </a:lnTo>
                <a:lnTo>
                  <a:pt x="51" y="337"/>
                </a:lnTo>
                <a:lnTo>
                  <a:pt x="48" y="324"/>
                </a:lnTo>
                <a:lnTo>
                  <a:pt x="45" y="311"/>
                </a:lnTo>
                <a:lnTo>
                  <a:pt x="42" y="298"/>
                </a:lnTo>
                <a:lnTo>
                  <a:pt x="40" y="285"/>
                </a:lnTo>
                <a:lnTo>
                  <a:pt x="37" y="272"/>
                </a:lnTo>
                <a:lnTo>
                  <a:pt x="35" y="259"/>
                </a:lnTo>
                <a:lnTo>
                  <a:pt x="32" y="246"/>
                </a:lnTo>
                <a:lnTo>
                  <a:pt x="30" y="233"/>
                </a:lnTo>
                <a:lnTo>
                  <a:pt x="27" y="219"/>
                </a:lnTo>
                <a:lnTo>
                  <a:pt x="25" y="206"/>
                </a:lnTo>
                <a:lnTo>
                  <a:pt x="23" y="199"/>
                </a:lnTo>
                <a:lnTo>
                  <a:pt x="22" y="191"/>
                </a:lnTo>
                <a:lnTo>
                  <a:pt x="21" y="183"/>
                </a:lnTo>
                <a:lnTo>
                  <a:pt x="20" y="175"/>
                </a:lnTo>
                <a:lnTo>
                  <a:pt x="19" y="167"/>
                </a:lnTo>
                <a:lnTo>
                  <a:pt x="18" y="159"/>
                </a:lnTo>
                <a:lnTo>
                  <a:pt x="17" y="151"/>
                </a:lnTo>
                <a:lnTo>
                  <a:pt x="17" y="143"/>
                </a:lnTo>
                <a:lnTo>
                  <a:pt x="16" y="135"/>
                </a:lnTo>
                <a:lnTo>
                  <a:pt x="16" y="127"/>
                </a:lnTo>
                <a:lnTo>
                  <a:pt x="15" y="119"/>
                </a:lnTo>
                <a:lnTo>
                  <a:pt x="15" y="111"/>
                </a:lnTo>
                <a:lnTo>
                  <a:pt x="14" y="103"/>
                </a:lnTo>
                <a:lnTo>
                  <a:pt x="13" y="95"/>
                </a:lnTo>
                <a:lnTo>
                  <a:pt x="13" y="87"/>
                </a:lnTo>
                <a:lnTo>
                  <a:pt x="12" y="79"/>
                </a:lnTo>
                <a:lnTo>
                  <a:pt x="12" y="71"/>
                </a:lnTo>
                <a:lnTo>
                  <a:pt x="11" y="63"/>
                </a:lnTo>
                <a:lnTo>
                  <a:pt x="10" y="55"/>
                </a:lnTo>
                <a:lnTo>
                  <a:pt x="10" y="47"/>
                </a:lnTo>
                <a:lnTo>
                  <a:pt x="9" y="44"/>
                </a:lnTo>
                <a:lnTo>
                  <a:pt x="9" y="42"/>
                </a:lnTo>
                <a:lnTo>
                  <a:pt x="8" y="40"/>
                </a:lnTo>
                <a:lnTo>
                  <a:pt x="8" y="37"/>
                </a:lnTo>
                <a:lnTo>
                  <a:pt x="8" y="35"/>
                </a:lnTo>
                <a:lnTo>
                  <a:pt x="8" y="33"/>
                </a:lnTo>
                <a:lnTo>
                  <a:pt x="7" y="30"/>
                </a:lnTo>
                <a:lnTo>
                  <a:pt x="7" y="28"/>
                </a:lnTo>
                <a:lnTo>
                  <a:pt x="6" y="25"/>
                </a:lnTo>
                <a:lnTo>
                  <a:pt x="6" y="23"/>
                </a:lnTo>
                <a:lnTo>
                  <a:pt x="5" y="21"/>
                </a:lnTo>
                <a:lnTo>
                  <a:pt x="5" y="19"/>
                </a:lnTo>
                <a:lnTo>
                  <a:pt x="5" y="16"/>
                </a:lnTo>
                <a:lnTo>
                  <a:pt x="4" y="14"/>
                </a:lnTo>
                <a:lnTo>
                  <a:pt x="3" y="12"/>
                </a:lnTo>
                <a:lnTo>
                  <a:pt x="3" y="9"/>
                </a:lnTo>
                <a:lnTo>
                  <a:pt x="2" y="7"/>
                </a:lnTo>
                <a:lnTo>
                  <a:pt x="1" y="5"/>
                </a:lnTo>
                <a:lnTo>
                  <a:pt x="1" y="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639" name="Text Box 63"/>
          <p:cNvSpPr txBox="1">
            <a:spLocks noChangeArrowheads="1"/>
          </p:cNvSpPr>
          <p:nvPr/>
        </p:nvSpPr>
        <p:spPr bwMode="auto">
          <a:xfrm>
            <a:off x="6732588" y="2208213"/>
            <a:ext cx="323850" cy="2444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14</a:t>
            </a:r>
          </a:p>
        </p:txBody>
      </p:sp>
      <p:sp>
        <p:nvSpPr>
          <p:cNvPr id="24640" name="Freeform 64"/>
          <p:cNvSpPr>
            <a:spLocks/>
          </p:cNvSpPr>
          <p:nvPr/>
        </p:nvSpPr>
        <p:spPr bwMode="auto">
          <a:xfrm>
            <a:off x="6634163" y="1525588"/>
            <a:ext cx="349250" cy="1222375"/>
          </a:xfrm>
          <a:custGeom>
            <a:avLst/>
            <a:gdLst>
              <a:gd name="T0" fmla="*/ 214 w 220"/>
              <a:gd name="T1" fmla="*/ 766 h 770"/>
              <a:gd name="T2" fmla="*/ 205 w 220"/>
              <a:gd name="T3" fmla="*/ 759 h 770"/>
              <a:gd name="T4" fmla="*/ 196 w 220"/>
              <a:gd name="T5" fmla="*/ 752 h 770"/>
              <a:gd name="T6" fmla="*/ 187 w 220"/>
              <a:gd name="T7" fmla="*/ 744 h 770"/>
              <a:gd name="T8" fmla="*/ 179 w 220"/>
              <a:gd name="T9" fmla="*/ 736 h 770"/>
              <a:gd name="T10" fmla="*/ 170 w 220"/>
              <a:gd name="T11" fmla="*/ 728 h 770"/>
              <a:gd name="T12" fmla="*/ 162 w 220"/>
              <a:gd name="T13" fmla="*/ 719 h 770"/>
              <a:gd name="T14" fmla="*/ 155 w 220"/>
              <a:gd name="T15" fmla="*/ 710 h 770"/>
              <a:gd name="T16" fmla="*/ 148 w 220"/>
              <a:gd name="T17" fmla="*/ 700 h 770"/>
              <a:gd name="T18" fmla="*/ 142 w 220"/>
              <a:gd name="T19" fmla="*/ 690 h 770"/>
              <a:gd name="T20" fmla="*/ 134 w 220"/>
              <a:gd name="T21" fmla="*/ 677 h 770"/>
              <a:gd name="T22" fmla="*/ 124 w 220"/>
              <a:gd name="T23" fmla="*/ 660 h 770"/>
              <a:gd name="T24" fmla="*/ 115 w 220"/>
              <a:gd name="T25" fmla="*/ 643 h 770"/>
              <a:gd name="T26" fmla="*/ 107 w 220"/>
              <a:gd name="T27" fmla="*/ 626 h 770"/>
              <a:gd name="T28" fmla="*/ 99 w 220"/>
              <a:gd name="T29" fmla="*/ 608 h 770"/>
              <a:gd name="T30" fmla="*/ 91 w 220"/>
              <a:gd name="T31" fmla="*/ 590 h 770"/>
              <a:gd name="T32" fmla="*/ 84 w 220"/>
              <a:gd name="T33" fmla="*/ 572 h 770"/>
              <a:gd name="T34" fmla="*/ 78 w 220"/>
              <a:gd name="T35" fmla="*/ 554 h 770"/>
              <a:gd name="T36" fmla="*/ 72 w 220"/>
              <a:gd name="T37" fmla="*/ 535 h 770"/>
              <a:gd name="T38" fmla="*/ 66 w 220"/>
              <a:gd name="T39" fmla="*/ 517 h 770"/>
              <a:gd name="T40" fmla="*/ 60 w 220"/>
              <a:gd name="T41" fmla="*/ 496 h 770"/>
              <a:gd name="T42" fmla="*/ 55 w 220"/>
              <a:gd name="T43" fmla="*/ 472 h 770"/>
              <a:gd name="T44" fmla="*/ 50 w 220"/>
              <a:gd name="T45" fmla="*/ 449 h 770"/>
              <a:gd name="T46" fmla="*/ 46 w 220"/>
              <a:gd name="T47" fmla="*/ 425 h 770"/>
              <a:gd name="T48" fmla="*/ 41 w 220"/>
              <a:gd name="T49" fmla="*/ 402 h 770"/>
              <a:gd name="T50" fmla="*/ 38 w 220"/>
              <a:gd name="T51" fmla="*/ 378 h 770"/>
              <a:gd name="T52" fmla="*/ 35 w 220"/>
              <a:gd name="T53" fmla="*/ 354 h 770"/>
              <a:gd name="T54" fmla="*/ 32 w 220"/>
              <a:gd name="T55" fmla="*/ 329 h 770"/>
              <a:gd name="T56" fmla="*/ 29 w 220"/>
              <a:gd name="T57" fmla="*/ 305 h 770"/>
              <a:gd name="T58" fmla="*/ 26 w 220"/>
              <a:gd name="T59" fmla="*/ 282 h 770"/>
              <a:gd name="T60" fmla="*/ 23 w 220"/>
              <a:gd name="T61" fmla="*/ 258 h 770"/>
              <a:gd name="T62" fmla="*/ 20 w 220"/>
              <a:gd name="T63" fmla="*/ 235 h 770"/>
              <a:gd name="T64" fmla="*/ 18 w 220"/>
              <a:gd name="T65" fmla="*/ 212 h 770"/>
              <a:gd name="T66" fmla="*/ 16 w 220"/>
              <a:gd name="T67" fmla="*/ 189 h 770"/>
              <a:gd name="T68" fmla="*/ 14 w 220"/>
              <a:gd name="T69" fmla="*/ 165 h 770"/>
              <a:gd name="T70" fmla="*/ 12 w 220"/>
              <a:gd name="T71" fmla="*/ 142 h 770"/>
              <a:gd name="T72" fmla="*/ 10 w 220"/>
              <a:gd name="T73" fmla="*/ 119 h 770"/>
              <a:gd name="T74" fmla="*/ 8 w 220"/>
              <a:gd name="T75" fmla="*/ 96 h 770"/>
              <a:gd name="T76" fmla="*/ 6 w 220"/>
              <a:gd name="T77" fmla="*/ 73 h 770"/>
              <a:gd name="T78" fmla="*/ 4 w 220"/>
              <a:gd name="T79" fmla="*/ 49 h 770"/>
              <a:gd name="T80" fmla="*/ 3 w 220"/>
              <a:gd name="T81" fmla="*/ 36 h 770"/>
              <a:gd name="T82" fmla="*/ 3 w 220"/>
              <a:gd name="T83" fmla="*/ 32 h 770"/>
              <a:gd name="T84" fmla="*/ 2 w 220"/>
              <a:gd name="T85" fmla="*/ 29 h 770"/>
              <a:gd name="T86" fmla="*/ 2 w 220"/>
              <a:gd name="T87" fmla="*/ 25 h 770"/>
              <a:gd name="T88" fmla="*/ 2 w 220"/>
              <a:gd name="T89" fmla="*/ 21 h 770"/>
              <a:gd name="T90" fmla="*/ 2 w 220"/>
              <a:gd name="T91" fmla="*/ 17 h 770"/>
              <a:gd name="T92" fmla="*/ 1 w 220"/>
              <a:gd name="T93" fmla="*/ 14 h 770"/>
              <a:gd name="T94" fmla="*/ 1 w 220"/>
              <a:gd name="T95" fmla="*/ 10 h 770"/>
              <a:gd name="T96" fmla="*/ 0 w 220"/>
              <a:gd name="T97" fmla="*/ 6 h 770"/>
              <a:gd name="T98" fmla="*/ 0 w 220"/>
              <a:gd name="T99" fmla="*/ 2 h 77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0"/>
              <a:gd name="T151" fmla="*/ 0 h 770"/>
              <a:gd name="T152" fmla="*/ 220 w 220"/>
              <a:gd name="T153" fmla="*/ 770 h 77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0" h="770">
                <a:moveTo>
                  <a:pt x="219" y="769"/>
                </a:moveTo>
                <a:lnTo>
                  <a:pt x="214" y="766"/>
                </a:lnTo>
                <a:lnTo>
                  <a:pt x="210" y="763"/>
                </a:lnTo>
                <a:lnTo>
                  <a:pt x="205" y="759"/>
                </a:lnTo>
                <a:lnTo>
                  <a:pt x="200" y="756"/>
                </a:lnTo>
                <a:lnTo>
                  <a:pt x="196" y="752"/>
                </a:lnTo>
                <a:lnTo>
                  <a:pt x="191" y="748"/>
                </a:lnTo>
                <a:lnTo>
                  <a:pt x="187" y="744"/>
                </a:lnTo>
                <a:lnTo>
                  <a:pt x="183" y="740"/>
                </a:lnTo>
                <a:lnTo>
                  <a:pt x="179" y="736"/>
                </a:lnTo>
                <a:lnTo>
                  <a:pt x="174" y="732"/>
                </a:lnTo>
                <a:lnTo>
                  <a:pt x="170" y="728"/>
                </a:lnTo>
                <a:lnTo>
                  <a:pt x="166" y="723"/>
                </a:lnTo>
                <a:lnTo>
                  <a:pt x="162" y="719"/>
                </a:lnTo>
                <a:lnTo>
                  <a:pt x="159" y="714"/>
                </a:lnTo>
                <a:lnTo>
                  <a:pt x="155" y="710"/>
                </a:lnTo>
                <a:lnTo>
                  <a:pt x="152" y="705"/>
                </a:lnTo>
                <a:lnTo>
                  <a:pt x="148" y="700"/>
                </a:lnTo>
                <a:lnTo>
                  <a:pt x="145" y="695"/>
                </a:lnTo>
                <a:lnTo>
                  <a:pt x="142" y="690"/>
                </a:lnTo>
                <a:lnTo>
                  <a:pt x="139" y="685"/>
                </a:lnTo>
                <a:lnTo>
                  <a:pt x="134" y="677"/>
                </a:lnTo>
                <a:lnTo>
                  <a:pt x="129" y="668"/>
                </a:lnTo>
                <a:lnTo>
                  <a:pt x="124" y="660"/>
                </a:lnTo>
                <a:lnTo>
                  <a:pt x="120" y="651"/>
                </a:lnTo>
                <a:lnTo>
                  <a:pt x="115" y="643"/>
                </a:lnTo>
                <a:lnTo>
                  <a:pt x="111" y="634"/>
                </a:lnTo>
                <a:lnTo>
                  <a:pt x="107" y="626"/>
                </a:lnTo>
                <a:lnTo>
                  <a:pt x="103" y="617"/>
                </a:lnTo>
                <a:lnTo>
                  <a:pt x="99" y="608"/>
                </a:lnTo>
                <a:lnTo>
                  <a:pt x="95" y="599"/>
                </a:lnTo>
                <a:lnTo>
                  <a:pt x="91" y="590"/>
                </a:lnTo>
                <a:lnTo>
                  <a:pt x="88" y="581"/>
                </a:lnTo>
                <a:lnTo>
                  <a:pt x="84" y="572"/>
                </a:lnTo>
                <a:lnTo>
                  <a:pt x="81" y="563"/>
                </a:lnTo>
                <a:lnTo>
                  <a:pt x="78" y="554"/>
                </a:lnTo>
                <a:lnTo>
                  <a:pt x="74" y="545"/>
                </a:lnTo>
                <a:lnTo>
                  <a:pt x="72" y="535"/>
                </a:lnTo>
                <a:lnTo>
                  <a:pt x="69" y="526"/>
                </a:lnTo>
                <a:lnTo>
                  <a:pt x="66" y="517"/>
                </a:lnTo>
                <a:lnTo>
                  <a:pt x="63" y="508"/>
                </a:lnTo>
                <a:lnTo>
                  <a:pt x="60" y="496"/>
                </a:lnTo>
                <a:lnTo>
                  <a:pt x="58" y="484"/>
                </a:lnTo>
                <a:lnTo>
                  <a:pt x="55" y="472"/>
                </a:lnTo>
                <a:lnTo>
                  <a:pt x="52" y="461"/>
                </a:lnTo>
                <a:lnTo>
                  <a:pt x="50" y="449"/>
                </a:lnTo>
                <a:lnTo>
                  <a:pt x="47" y="437"/>
                </a:lnTo>
                <a:lnTo>
                  <a:pt x="46" y="425"/>
                </a:lnTo>
                <a:lnTo>
                  <a:pt x="43" y="413"/>
                </a:lnTo>
                <a:lnTo>
                  <a:pt x="41" y="402"/>
                </a:lnTo>
                <a:lnTo>
                  <a:pt x="40" y="390"/>
                </a:lnTo>
                <a:lnTo>
                  <a:pt x="38" y="378"/>
                </a:lnTo>
                <a:lnTo>
                  <a:pt x="36" y="366"/>
                </a:lnTo>
                <a:lnTo>
                  <a:pt x="35" y="354"/>
                </a:lnTo>
                <a:lnTo>
                  <a:pt x="33" y="342"/>
                </a:lnTo>
                <a:lnTo>
                  <a:pt x="32" y="329"/>
                </a:lnTo>
                <a:lnTo>
                  <a:pt x="30" y="317"/>
                </a:lnTo>
                <a:lnTo>
                  <a:pt x="29" y="305"/>
                </a:lnTo>
                <a:lnTo>
                  <a:pt x="27" y="294"/>
                </a:lnTo>
                <a:lnTo>
                  <a:pt x="26" y="282"/>
                </a:lnTo>
                <a:lnTo>
                  <a:pt x="24" y="270"/>
                </a:lnTo>
                <a:lnTo>
                  <a:pt x="23" y="258"/>
                </a:lnTo>
                <a:lnTo>
                  <a:pt x="22" y="246"/>
                </a:lnTo>
                <a:lnTo>
                  <a:pt x="20" y="235"/>
                </a:lnTo>
                <a:lnTo>
                  <a:pt x="19" y="223"/>
                </a:lnTo>
                <a:lnTo>
                  <a:pt x="18" y="212"/>
                </a:lnTo>
                <a:lnTo>
                  <a:pt x="17" y="200"/>
                </a:lnTo>
                <a:lnTo>
                  <a:pt x="16" y="189"/>
                </a:lnTo>
                <a:lnTo>
                  <a:pt x="15" y="177"/>
                </a:lnTo>
                <a:lnTo>
                  <a:pt x="14" y="165"/>
                </a:lnTo>
                <a:lnTo>
                  <a:pt x="13" y="154"/>
                </a:lnTo>
                <a:lnTo>
                  <a:pt x="12" y="142"/>
                </a:lnTo>
                <a:lnTo>
                  <a:pt x="11" y="131"/>
                </a:lnTo>
                <a:lnTo>
                  <a:pt x="10" y="119"/>
                </a:lnTo>
                <a:lnTo>
                  <a:pt x="9" y="107"/>
                </a:lnTo>
                <a:lnTo>
                  <a:pt x="8" y="96"/>
                </a:lnTo>
                <a:lnTo>
                  <a:pt x="7" y="84"/>
                </a:lnTo>
                <a:lnTo>
                  <a:pt x="6" y="73"/>
                </a:lnTo>
                <a:lnTo>
                  <a:pt x="5" y="61"/>
                </a:lnTo>
                <a:lnTo>
                  <a:pt x="4" y="49"/>
                </a:lnTo>
                <a:lnTo>
                  <a:pt x="3" y="38"/>
                </a:lnTo>
                <a:lnTo>
                  <a:pt x="3" y="36"/>
                </a:lnTo>
                <a:lnTo>
                  <a:pt x="3" y="34"/>
                </a:lnTo>
                <a:lnTo>
                  <a:pt x="3" y="32"/>
                </a:lnTo>
                <a:lnTo>
                  <a:pt x="2" y="30"/>
                </a:lnTo>
                <a:lnTo>
                  <a:pt x="2" y="29"/>
                </a:lnTo>
                <a:lnTo>
                  <a:pt x="2" y="27"/>
                </a:lnTo>
                <a:lnTo>
                  <a:pt x="2" y="25"/>
                </a:lnTo>
                <a:lnTo>
                  <a:pt x="2" y="23"/>
                </a:lnTo>
                <a:lnTo>
                  <a:pt x="2" y="21"/>
                </a:lnTo>
                <a:lnTo>
                  <a:pt x="2" y="19"/>
                </a:lnTo>
                <a:lnTo>
                  <a:pt x="2" y="17"/>
                </a:lnTo>
                <a:lnTo>
                  <a:pt x="1" y="15"/>
                </a:lnTo>
                <a:lnTo>
                  <a:pt x="1" y="14"/>
                </a:lnTo>
                <a:lnTo>
                  <a:pt x="1" y="12"/>
                </a:lnTo>
                <a:lnTo>
                  <a:pt x="1" y="10"/>
                </a:lnTo>
                <a:lnTo>
                  <a:pt x="1" y="8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641" name="Text Box 65"/>
          <p:cNvSpPr txBox="1">
            <a:spLocks noChangeArrowheads="1"/>
          </p:cNvSpPr>
          <p:nvPr/>
        </p:nvSpPr>
        <p:spPr bwMode="auto">
          <a:xfrm>
            <a:off x="6732588" y="2522538"/>
            <a:ext cx="323850" cy="2444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12</a:t>
            </a:r>
          </a:p>
        </p:txBody>
      </p:sp>
      <p:sp>
        <p:nvSpPr>
          <p:cNvPr id="24642" name="Freeform 66"/>
          <p:cNvSpPr>
            <a:spLocks/>
          </p:cNvSpPr>
          <p:nvPr/>
        </p:nvSpPr>
        <p:spPr bwMode="auto">
          <a:xfrm>
            <a:off x="6577013" y="1525588"/>
            <a:ext cx="411162" cy="1552575"/>
          </a:xfrm>
          <a:custGeom>
            <a:avLst/>
            <a:gdLst>
              <a:gd name="T0" fmla="*/ 252 w 259"/>
              <a:gd name="T1" fmla="*/ 973 h 978"/>
              <a:gd name="T2" fmla="*/ 240 w 259"/>
              <a:gd name="T3" fmla="*/ 964 h 978"/>
              <a:gd name="T4" fmla="*/ 229 w 259"/>
              <a:gd name="T5" fmla="*/ 955 h 978"/>
              <a:gd name="T6" fmla="*/ 218 w 259"/>
              <a:gd name="T7" fmla="*/ 944 h 978"/>
              <a:gd name="T8" fmla="*/ 207 w 259"/>
              <a:gd name="T9" fmla="*/ 933 h 978"/>
              <a:gd name="T10" fmla="*/ 197 w 259"/>
              <a:gd name="T11" fmla="*/ 922 h 978"/>
              <a:gd name="T12" fmla="*/ 188 w 259"/>
              <a:gd name="T13" fmla="*/ 910 h 978"/>
              <a:gd name="T14" fmla="*/ 179 w 259"/>
              <a:gd name="T15" fmla="*/ 898 h 978"/>
              <a:gd name="T16" fmla="*/ 171 w 259"/>
              <a:gd name="T17" fmla="*/ 886 h 978"/>
              <a:gd name="T18" fmla="*/ 163 w 259"/>
              <a:gd name="T19" fmla="*/ 872 h 978"/>
              <a:gd name="T20" fmla="*/ 154 w 259"/>
              <a:gd name="T21" fmla="*/ 854 h 978"/>
              <a:gd name="T22" fmla="*/ 143 w 259"/>
              <a:gd name="T23" fmla="*/ 831 h 978"/>
              <a:gd name="T24" fmla="*/ 133 w 259"/>
              <a:gd name="T25" fmla="*/ 807 h 978"/>
              <a:gd name="T26" fmla="*/ 124 w 259"/>
              <a:gd name="T27" fmla="*/ 783 h 978"/>
              <a:gd name="T28" fmla="*/ 115 w 259"/>
              <a:gd name="T29" fmla="*/ 759 h 978"/>
              <a:gd name="T30" fmla="*/ 107 w 259"/>
              <a:gd name="T31" fmla="*/ 734 h 978"/>
              <a:gd name="T32" fmla="*/ 99 w 259"/>
              <a:gd name="T33" fmla="*/ 709 h 978"/>
              <a:gd name="T34" fmla="*/ 92 w 259"/>
              <a:gd name="T35" fmla="*/ 685 h 978"/>
              <a:gd name="T36" fmla="*/ 85 w 259"/>
              <a:gd name="T37" fmla="*/ 660 h 978"/>
              <a:gd name="T38" fmla="*/ 78 w 259"/>
              <a:gd name="T39" fmla="*/ 634 h 978"/>
              <a:gd name="T40" fmla="*/ 72 w 259"/>
              <a:gd name="T41" fmla="*/ 609 h 978"/>
              <a:gd name="T42" fmla="*/ 66 w 259"/>
              <a:gd name="T43" fmla="*/ 584 h 978"/>
              <a:gd name="T44" fmla="*/ 61 w 259"/>
              <a:gd name="T45" fmla="*/ 559 h 978"/>
              <a:gd name="T46" fmla="*/ 56 w 259"/>
              <a:gd name="T47" fmla="*/ 533 h 978"/>
              <a:gd name="T48" fmla="*/ 51 w 259"/>
              <a:gd name="T49" fmla="*/ 508 h 978"/>
              <a:gd name="T50" fmla="*/ 47 w 259"/>
              <a:gd name="T51" fmla="*/ 482 h 978"/>
              <a:gd name="T52" fmla="*/ 43 w 259"/>
              <a:gd name="T53" fmla="*/ 456 h 978"/>
              <a:gd name="T54" fmla="*/ 39 w 259"/>
              <a:gd name="T55" fmla="*/ 430 h 978"/>
              <a:gd name="T56" fmla="*/ 36 w 259"/>
              <a:gd name="T57" fmla="*/ 405 h 978"/>
              <a:gd name="T58" fmla="*/ 32 w 259"/>
              <a:gd name="T59" fmla="*/ 379 h 978"/>
              <a:gd name="T60" fmla="*/ 28 w 259"/>
              <a:gd name="T61" fmla="*/ 353 h 978"/>
              <a:gd name="T62" fmla="*/ 25 w 259"/>
              <a:gd name="T63" fmla="*/ 326 h 978"/>
              <a:gd name="T64" fmla="*/ 22 w 259"/>
              <a:gd name="T65" fmla="*/ 300 h 978"/>
              <a:gd name="T66" fmla="*/ 19 w 259"/>
              <a:gd name="T67" fmla="*/ 273 h 978"/>
              <a:gd name="T68" fmla="*/ 16 w 259"/>
              <a:gd name="T69" fmla="*/ 247 h 978"/>
              <a:gd name="T70" fmla="*/ 13 w 259"/>
              <a:gd name="T71" fmla="*/ 221 h 978"/>
              <a:gd name="T72" fmla="*/ 11 w 259"/>
              <a:gd name="T73" fmla="*/ 194 h 978"/>
              <a:gd name="T74" fmla="*/ 9 w 259"/>
              <a:gd name="T75" fmla="*/ 167 h 978"/>
              <a:gd name="T76" fmla="*/ 6 w 259"/>
              <a:gd name="T77" fmla="*/ 141 h 978"/>
              <a:gd name="T78" fmla="*/ 4 w 259"/>
              <a:gd name="T79" fmla="*/ 114 h 978"/>
              <a:gd name="T80" fmla="*/ 3 w 259"/>
              <a:gd name="T81" fmla="*/ 96 h 978"/>
              <a:gd name="T82" fmla="*/ 2 w 259"/>
              <a:gd name="T83" fmla="*/ 86 h 978"/>
              <a:gd name="T84" fmla="*/ 1 w 259"/>
              <a:gd name="T85" fmla="*/ 76 h 978"/>
              <a:gd name="T86" fmla="*/ 1 w 259"/>
              <a:gd name="T87" fmla="*/ 66 h 978"/>
              <a:gd name="T88" fmla="*/ 1 w 259"/>
              <a:gd name="T89" fmla="*/ 56 h 978"/>
              <a:gd name="T90" fmla="*/ 0 w 259"/>
              <a:gd name="T91" fmla="*/ 46 h 978"/>
              <a:gd name="T92" fmla="*/ 0 w 259"/>
              <a:gd name="T93" fmla="*/ 36 h 978"/>
              <a:gd name="T94" fmla="*/ 0 w 259"/>
              <a:gd name="T95" fmla="*/ 26 h 978"/>
              <a:gd name="T96" fmla="*/ 0 w 259"/>
              <a:gd name="T97" fmla="*/ 15 h 978"/>
              <a:gd name="T98" fmla="*/ 0 w 259"/>
              <a:gd name="T99" fmla="*/ 5 h 97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59"/>
              <a:gd name="T151" fmla="*/ 0 h 978"/>
              <a:gd name="T152" fmla="*/ 259 w 259"/>
              <a:gd name="T153" fmla="*/ 978 h 97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59" h="978">
                <a:moveTo>
                  <a:pt x="258" y="977"/>
                </a:moveTo>
                <a:lnTo>
                  <a:pt x="252" y="973"/>
                </a:lnTo>
                <a:lnTo>
                  <a:pt x="246" y="969"/>
                </a:lnTo>
                <a:lnTo>
                  <a:pt x="240" y="964"/>
                </a:lnTo>
                <a:lnTo>
                  <a:pt x="235" y="959"/>
                </a:lnTo>
                <a:lnTo>
                  <a:pt x="229" y="955"/>
                </a:lnTo>
                <a:lnTo>
                  <a:pt x="223" y="950"/>
                </a:lnTo>
                <a:lnTo>
                  <a:pt x="218" y="944"/>
                </a:lnTo>
                <a:lnTo>
                  <a:pt x="212" y="939"/>
                </a:lnTo>
                <a:lnTo>
                  <a:pt x="207" y="933"/>
                </a:lnTo>
                <a:lnTo>
                  <a:pt x="202" y="928"/>
                </a:lnTo>
                <a:lnTo>
                  <a:pt x="197" y="922"/>
                </a:lnTo>
                <a:lnTo>
                  <a:pt x="192" y="916"/>
                </a:lnTo>
                <a:lnTo>
                  <a:pt x="188" y="910"/>
                </a:lnTo>
                <a:lnTo>
                  <a:pt x="183" y="904"/>
                </a:lnTo>
                <a:lnTo>
                  <a:pt x="179" y="898"/>
                </a:lnTo>
                <a:lnTo>
                  <a:pt x="175" y="892"/>
                </a:lnTo>
                <a:lnTo>
                  <a:pt x="171" y="886"/>
                </a:lnTo>
                <a:lnTo>
                  <a:pt x="167" y="879"/>
                </a:lnTo>
                <a:lnTo>
                  <a:pt x="163" y="872"/>
                </a:lnTo>
                <a:lnTo>
                  <a:pt x="159" y="866"/>
                </a:lnTo>
                <a:lnTo>
                  <a:pt x="154" y="854"/>
                </a:lnTo>
                <a:lnTo>
                  <a:pt x="148" y="843"/>
                </a:lnTo>
                <a:lnTo>
                  <a:pt x="143" y="831"/>
                </a:lnTo>
                <a:lnTo>
                  <a:pt x="138" y="819"/>
                </a:lnTo>
                <a:lnTo>
                  <a:pt x="133" y="807"/>
                </a:lnTo>
                <a:lnTo>
                  <a:pt x="128" y="795"/>
                </a:lnTo>
                <a:lnTo>
                  <a:pt x="124" y="783"/>
                </a:lnTo>
                <a:lnTo>
                  <a:pt x="119" y="771"/>
                </a:lnTo>
                <a:lnTo>
                  <a:pt x="115" y="759"/>
                </a:lnTo>
                <a:lnTo>
                  <a:pt x="111" y="747"/>
                </a:lnTo>
                <a:lnTo>
                  <a:pt x="107" y="734"/>
                </a:lnTo>
                <a:lnTo>
                  <a:pt x="103" y="722"/>
                </a:lnTo>
                <a:lnTo>
                  <a:pt x="99" y="709"/>
                </a:lnTo>
                <a:lnTo>
                  <a:pt x="95" y="697"/>
                </a:lnTo>
                <a:lnTo>
                  <a:pt x="92" y="685"/>
                </a:lnTo>
                <a:lnTo>
                  <a:pt x="89" y="672"/>
                </a:lnTo>
                <a:lnTo>
                  <a:pt x="85" y="660"/>
                </a:lnTo>
                <a:lnTo>
                  <a:pt x="82" y="647"/>
                </a:lnTo>
                <a:lnTo>
                  <a:pt x="78" y="634"/>
                </a:lnTo>
                <a:lnTo>
                  <a:pt x="75" y="622"/>
                </a:lnTo>
                <a:lnTo>
                  <a:pt x="72" y="609"/>
                </a:lnTo>
                <a:lnTo>
                  <a:pt x="69" y="597"/>
                </a:lnTo>
                <a:lnTo>
                  <a:pt x="66" y="584"/>
                </a:lnTo>
                <a:lnTo>
                  <a:pt x="63" y="572"/>
                </a:lnTo>
                <a:lnTo>
                  <a:pt x="61" y="559"/>
                </a:lnTo>
                <a:lnTo>
                  <a:pt x="58" y="546"/>
                </a:lnTo>
                <a:lnTo>
                  <a:pt x="56" y="533"/>
                </a:lnTo>
                <a:lnTo>
                  <a:pt x="53" y="520"/>
                </a:lnTo>
                <a:lnTo>
                  <a:pt x="51" y="508"/>
                </a:lnTo>
                <a:lnTo>
                  <a:pt x="49" y="495"/>
                </a:lnTo>
                <a:lnTo>
                  <a:pt x="47" y="482"/>
                </a:lnTo>
                <a:lnTo>
                  <a:pt x="45" y="469"/>
                </a:lnTo>
                <a:lnTo>
                  <a:pt x="43" y="456"/>
                </a:lnTo>
                <a:lnTo>
                  <a:pt x="41" y="443"/>
                </a:lnTo>
                <a:lnTo>
                  <a:pt x="39" y="430"/>
                </a:lnTo>
                <a:lnTo>
                  <a:pt x="37" y="418"/>
                </a:lnTo>
                <a:lnTo>
                  <a:pt x="36" y="405"/>
                </a:lnTo>
                <a:lnTo>
                  <a:pt x="34" y="392"/>
                </a:lnTo>
                <a:lnTo>
                  <a:pt x="32" y="379"/>
                </a:lnTo>
                <a:lnTo>
                  <a:pt x="30" y="366"/>
                </a:lnTo>
                <a:lnTo>
                  <a:pt x="28" y="353"/>
                </a:lnTo>
                <a:lnTo>
                  <a:pt x="27" y="340"/>
                </a:lnTo>
                <a:lnTo>
                  <a:pt x="25" y="326"/>
                </a:lnTo>
                <a:lnTo>
                  <a:pt x="23" y="313"/>
                </a:lnTo>
                <a:lnTo>
                  <a:pt x="22" y="300"/>
                </a:lnTo>
                <a:lnTo>
                  <a:pt x="20" y="287"/>
                </a:lnTo>
                <a:lnTo>
                  <a:pt x="19" y="273"/>
                </a:lnTo>
                <a:lnTo>
                  <a:pt x="18" y="260"/>
                </a:lnTo>
                <a:lnTo>
                  <a:pt x="16" y="247"/>
                </a:lnTo>
                <a:lnTo>
                  <a:pt x="15" y="234"/>
                </a:lnTo>
                <a:lnTo>
                  <a:pt x="13" y="221"/>
                </a:lnTo>
                <a:lnTo>
                  <a:pt x="12" y="207"/>
                </a:lnTo>
                <a:lnTo>
                  <a:pt x="11" y="194"/>
                </a:lnTo>
                <a:lnTo>
                  <a:pt x="10" y="181"/>
                </a:lnTo>
                <a:lnTo>
                  <a:pt x="9" y="167"/>
                </a:lnTo>
                <a:lnTo>
                  <a:pt x="8" y="154"/>
                </a:lnTo>
                <a:lnTo>
                  <a:pt x="6" y="141"/>
                </a:lnTo>
                <a:lnTo>
                  <a:pt x="5" y="128"/>
                </a:lnTo>
                <a:lnTo>
                  <a:pt x="4" y="114"/>
                </a:lnTo>
                <a:lnTo>
                  <a:pt x="3" y="101"/>
                </a:lnTo>
                <a:lnTo>
                  <a:pt x="3" y="96"/>
                </a:lnTo>
                <a:lnTo>
                  <a:pt x="2" y="91"/>
                </a:lnTo>
                <a:lnTo>
                  <a:pt x="2" y="86"/>
                </a:lnTo>
                <a:lnTo>
                  <a:pt x="2" y="81"/>
                </a:lnTo>
                <a:lnTo>
                  <a:pt x="1" y="76"/>
                </a:lnTo>
                <a:lnTo>
                  <a:pt x="1" y="71"/>
                </a:lnTo>
                <a:lnTo>
                  <a:pt x="1" y="66"/>
                </a:lnTo>
                <a:lnTo>
                  <a:pt x="1" y="61"/>
                </a:lnTo>
                <a:lnTo>
                  <a:pt x="1" y="56"/>
                </a:lnTo>
                <a:lnTo>
                  <a:pt x="0" y="51"/>
                </a:lnTo>
                <a:lnTo>
                  <a:pt x="0" y="46"/>
                </a:lnTo>
                <a:lnTo>
                  <a:pt x="0" y="41"/>
                </a:lnTo>
                <a:lnTo>
                  <a:pt x="0" y="36"/>
                </a:lnTo>
                <a:lnTo>
                  <a:pt x="0" y="31"/>
                </a:lnTo>
                <a:lnTo>
                  <a:pt x="0" y="26"/>
                </a:lnTo>
                <a:lnTo>
                  <a:pt x="0" y="20"/>
                </a:lnTo>
                <a:lnTo>
                  <a:pt x="0" y="15"/>
                </a:lnTo>
                <a:lnTo>
                  <a:pt x="0" y="10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643" name="Line 67"/>
          <p:cNvSpPr>
            <a:spLocks noChangeShapeType="1"/>
          </p:cNvSpPr>
          <p:nvPr/>
        </p:nvSpPr>
        <p:spPr bwMode="auto">
          <a:xfrm>
            <a:off x="2973388" y="2205038"/>
            <a:ext cx="40005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4" name="Line 68"/>
          <p:cNvSpPr>
            <a:spLocks noChangeShapeType="1"/>
          </p:cNvSpPr>
          <p:nvPr/>
        </p:nvSpPr>
        <p:spPr bwMode="auto">
          <a:xfrm>
            <a:off x="2974975" y="2549525"/>
            <a:ext cx="400367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45" name="Freeform 69"/>
          <p:cNvSpPr>
            <a:spLocks/>
          </p:cNvSpPr>
          <p:nvPr/>
        </p:nvSpPr>
        <p:spPr bwMode="auto">
          <a:xfrm>
            <a:off x="4773613" y="1535113"/>
            <a:ext cx="39687" cy="3343275"/>
          </a:xfrm>
          <a:custGeom>
            <a:avLst/>
            <a:gdLst>
              <a:gd name="T0" fmla="*/ 0 w 25"/>
              <a:gd name="T1" fmla="*/ 27 h 2106"/>
              <a:gd name="T2" fmla="*/ 1 w 25"/>
              <a:gd name="T3" fmla="*/ 80 h 2106"/>
              <a:gd name="T4" fmla="*/ 1 w 25"/>
              <a:gd name="T5" fmla="*/ 134 h 2106"/>
              <a:gd name="T6" fmla="*/ 2 w 25"/>
              <a:gd name="T7" fmla="*/ 187 h 2106"/>
              <a:gd name="T8" fmla="*/ 2 w 25"/>
              <a:gd name="T9" fmla="*/ 240 h 2106"/>
              <a:gd name="T10" fmla="*/ 3 w 25"/>
              <a:gd name="T11" fmla="*/ 294 h 2106"/>
              <a:gd name="T12" fmla="*/ 4 w 25"/>
              <a:gd name="T13" fmla="*/ 348 h 2106"/>
              <a:gd name="T14" fmla="*/ 4 w 25"/>
              <a:gd name="T15" fmla="*/ 401 h 2106"/>
              <a:gd name="T16" fmla="*/ 5 w 25"/>
              <a:gd name="T17" fmla="*/ 455 h 2106"/>
              <a:gd name="T18" fmla="*/ 6 w 25"/>
              <a:gd name="T19" fmla="*/ 508 h 2106"/>
              <a:gd name="T20" fmla="*/ 6 w 25"/>
              <a:gd name="T21" fmla="*/ 569 h 2106"/>
              <a:gd name="T22" fmla="*/ 7 w 25"/>
              <a:gd name="T23" fmla="*/ 639 h 2106"/>
              <a:gd name="T24" fmla="*/ 7 w 25"/>
              <a:gd name="T25" fmla="*/ 709 h 2106"/>
              <a:gd name="T26" fmla="*/ 8 w 25"/>
              <a:gd name="T27" fmla="*/ 778 h 2106"/>
              <a:gd name="T28" fmla="*/ 8 w 25"/>
              <a:gd name="T29" fmla="*/ 848 h 2106"/>
              <a:gd name="T30" fmla="*/ 9 w 25"/>
              <a:gd name="T31" fmla="*/ 917 h 2106"/>
              <a:gd name="T32" fmla="*/ 9 w 25"/>
              <a:gd name="T33" fmla="*/ 987 h 2106"/>
              <a:gd name="T34" fmla="*/ 10 w 25"/>
              <a:gd name="T35" fmla="*/ 1057 h 2106"/>
              <a:gd name="T36" fmla="*/ 11 w 25"/>
              <a:gd name="T37" fmla="*/ 1126 h 2106"/>
              <a:gd name="T38" fmla="*/ 11 w 25"/>
              <a:gd name="T39" fmla="*/ 1196 h 2106"/>
              <a:gd name="T40" fmla="*/ 12 w 25"/>
              <a:gd name="T41" fmla="*/ 1268 h 2106"/>
              <a:gd name="T42" fmla="*/ 13 w 25"/>
              <a:gd name="T43" fmla="*/ 1344 h 2106"/>
              <a:gd name="T44" fmla="*/ 14 w 25"/>
              <a:gd name="T45" fmla="*/ 1419 h 2106"/>
              <a:gd name="T46" fmla="*/ 16 w 25"/>
              <a:gd name="T47" fmla="*/ 1494 h 2106"/>
              <a:gd name="T48" fmla="*/ 17 w 25"/>
              <a:gd name="T49" fmla="*/ 1570 h 2106"/>
              <a:gd name="T50" fmla="*/ 19 w 25"/>
              <a:gd name="T51" fmla="*/ 1646 h 2106"/>
              <a:gd name="T52" fmla="*/ 20 w 25"/>
              <a:gd name="T53" fmla="*/ 1721 h 2106"/>
              <a:gd name="T54" fmla="*/ 21 w 25"/>
              <a:gd name="T55" fmla="*/ 1796 h 2106"/>
              <a:gd name="T56" fmla="*/ 22 w 25"/>
              <a:gd name="T57" fmla="*/ 1872 h 2106"/>
              <a:gd name="T58" fmla="*/ 23 w 25"/>
              <a:gd name="T59" fmla="*/ 1947 h 2106"/>
              <a:gd name="T60" fmla="*/ 24 w 25"/>
              <a:gd name="T61" fmla="*/ 1991 h 2106"/>
              <a:gd name="T62" fmla="*/ 24 w 25"/>
              <a:gd name="T63" fmla="*/ 2003 h 2106"/>
              <a:gd name="T64" fmla="*/ 24 w 25"/>
              <a:gd name="T65" fmla="*/ 2015 h 2106"/>
              <a:gd name="T66" fmla="*/ 24 w 25"/>
              <a:gd name="T67" fmla="*/ 2027 h 2106"/>
              <a:gd name="T68" fmla="*/ 24 w 25"/>
              <a:gd name="T69" fmla="*/ 2039 h 2106"/>
              <a:gd name="T70" fmla="*/ 23 w 25"/>
              <a:gd name="T71" fmla="*/ 2051 h 2106"/>
              <a:gd name="T72" fmla="*/ 23 w 25"/>
              <a:gd name="T73" fmla="*/ 2063 h 2106"/>
              <a:gd name="T74" fmla="*/ 22 w 25"/>
              <a:gd name="T75" fmla="*/ 2075 h 2106"/>
              <a:gd name="T76" fmla="*/ 22 w 25"/>
              <a:gd name="T77" fmla="*/ 2088 h 2106"/>
              <a:gd name="T78" fmla="*/ 21 w 25"/>
              <a:gd name="T79" fmla="*/ 2100 h 210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5"/>
              <a:gd name="T121" fmla="*/ 0 h 2106"/>
              <a:gd name="T122" fmla="*/ 25 w 25"/>
              <a:gd name="T123" fmla="*/ 2106 h 210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5" h="2106">
                <a:moveTo>
                  <a:pt x="0" y="0"/>
                </a:moveTo>
                <a:lnTo>
                  <a:pt x="0" y="27"/>
                </a:lnTo>
                <a:lnTo>
                  <a:pt x="1" y="53"/>
                </a:lnTo>
                <a:lnTo>
                  <a:pt x="1" y="80"/>
                </a:lnTo>
                <a:lnTo>
                  <a:pt x="1" y="107"/>
                </a:lnTo>
                <a:lnTo>
                  <a:pt x="1" y="134"/>
                </a:lnTo>
                <a:lnTo>
                  <a:pt x="2" y="160"/>
                </a:lnTo>
                <a:lnTo>
                  <a:pt x="2" y="187"/>
                </a:lnTo>
                <a:lnTo>
                  <a:pt x="2" y="214"/>
                </a:lnTo>
                <a:lnTo>
                  <a:pt x="2" y="240"/>
                </a:lnTo>
                <a:lnTo>
                  <a:pt x="3" y="267"/>
                </a:lnTo>
                <a:lnTo>
                  <a:pt x="3" y="294"/>
                </a:lnTo>
                <a:lnTo>
                  <a:pt x="4" y="321"/>
                </a:lnTo>
                <a:lnTo>
                  <a:pt x="4" y="348"/>
                </a:lnTo>
                <a:lnTo>
                  <a:pt x="4" y="374"/>
                </a:lnTo>
                <a:lnTo>
                  <a:pt x="4" y="401"/>
                </a:lnTo>
                <a:lnTo>
                  <a:pt x="5" y="428"/>
                </a:lnTo>
                <a:lnTo>
                  <a:pt x="5" y="455"/>
                </a:lnTo>
                <a:lnTo>
                  <a:pt x="5" y="481"/>
                </a:lnTo>
                <a:lnTo>
                  <a:pt x="6" y="508"/>
                </a:lnTo>
                <a:lnTo>
                  <a:pt x="6" y="535"/>
                </a:lnTo>
                <a:lnTo>
                  <a:pt x="6" y="569"/>
                </a:lnTo>
                <a:lnTo>
                  <a:pt x="6" y="604"/>
                </a:lnTo>
                <a:lnTo>
                  <a:pt x="7" y="639"/>
                </a:lnTo>
                <a:lnTo>
                  <a:pt x="7" y="674"/>
                </a:lnTo>
                <a:lnTo>
                  <a:pt x="7" y="709"/>
                </a:lnTo>
                <a:lnTo>
                  <a:pt x="7" y="743"/>
                </a:lnTo>
                <a:lnTo>
                  <a:pt x="8" y="778"/>
                </a:lnTo>
                <a:lnTo>
                  <a:pt x="8" y="813"/>
                </a:lnTo>
                <a:lnTo>
                  <a:pt x="8" y="848"/>
                </a:lnTo>
                <a:lnTo>
                  <a:pt x="9" y="883"/>
                </a:lnTo>
                <a:lnTo>
                  <a:pt x="9" y="917"/>
                </a:lnTo>
                <a:lnTo>
                  <a:pt x="9" y="952"/>
                </a:lnTo>
                <a:lnTo>
                  <a:pt x="9" y="987"/>
                </a:lnTo>
                <a:lnTo>
                  <a:pt x="10" y="1022"/>
                </a:lnTo>
                <a:lnTo>
                  <a:pt x="10" y="1057"/>
                </a:lnTo>
                <a:lnTo>
                  <a:pt x="10" y="1091"/>
                </a:lnTo>
                <a:lnTo>
                  <a:pt x="11" y="1126"/>
                </a:lnTo>
                <a:lnTo>
                  <a:pt x="11" y="1161"/>
                </a:lnTo>
                <a:lnTo>
                  <a:pt x="11" y="1196"/>
                </a:lnTo>
                <a:lnTo>
                  <a:pt x="12" y="1231"/>
                </a:lnTo>
                <a:lnTo>
                  <a:pt x="12" y="1268"/>
                </a:lnTo>
                <a:lnTo>
                  <a:pt x="13" y="1306"/>
                </a:lnTo>
                <a:lnTo>
                  <a:pt x="13" y="1344"/>
                </a:lnTo>
                <a:lnTo>
                  <a:pt x="14" y="1381"/>
                </a:lnTo>
                <a:lnTo>
                  <a:pt x="14" y="1419"/>
                </a:lnTo>
                <a:lnTo>
                  <a:pt x="15" y="1457"/>
                </a:lnTo>
                <a:lnTo>
                  <a:pt x="16" y="1494"/>
                </a:lnTo>
                <a:lnTo>
                  <a:pt x="17" y="1532"/>
                </a:lnTo>
                <a:lnTo>
                  <a:pt x="17" y="1570"/>
                </a:lnTo>
                <a:lnTo>
                  <a:pt x="18" y="1608"/>
                </a:lnTo>
                <a:lnTo>
                  <a:pt x="19" y="1646"/>
                </a:lnTo>
                <a:lnTo>
                  <a:pt x="19" y="1683"/>
                </a:lnTo>
                <a:lnTo>
                  <a:pt x="20" y="1721"/>
                </a:lnTo>
                <a:lnTo>
                  <a:pt x="21" y="1759"/>
                </a:lnTo>
                <a:lnTo>
                  <a:pt x="21" y="1796"/>
                </a:lnTo>
                <a:lnTo>
                  <a:pt x="22" y="1834"/>
                </a:lnTo>
                <a:lnTo>
                  <a:pt x="22" y="1872"/>
                </a:lnTo>
                <a:lnTo>
                  <a:pt x="23" y="1909"/>
                </a:lnTo>
                <a:lnTo>
                  <a:pt x="23" y="1947"/>
                </a:lnTo>
                <a:lnTo>
                  <a:pt x="24" y="1985"/>
                </a:lnTo>
                <a:lnTo>
                  <a:pt x="24" y="1991"/>
                </a:lnTo>
                <a:lnTo>
                  <a:pt x="24" y="1997"/>
                </a:lnTo>
                <a:lnTo>
                  <a:pt x="24" y="2003"/>
                </a:lnTo>
                <a:lnTo>
                  <a:pt x="24" y="2009"/>
                </a:lnTo>
                <a:lnTo>
                  <a:pt x="24" y="2015"/>
                </a:lnTo>
                <a:lnTo>
                  <a:pt x="24" y="2021"/>
                </a:lnTo>
                <a:lnTo>
                  <a:pt x="24" y="2027"/>
                </a:lnTo>
                <a:lnTo>
                  <a:pt x="24" y="2033"/>
                </a:lnTo>
                <a:lnTo>
                  <a:pt x="24" y="2039"/>
                </a:lnTo>
                <a:lnTo>
                  <a:pt x="23" y="2045"/>
                </a:lnTo>
                <a:lnTo>
                  <a:pt x="23" y="2051"/>
                </a:lnTo>
                <a:lnTo>
                  <a:pt x="23" y="2057"/>
                </a:lnTo>
                <a:lnTo>
                  <a:pt x="23" y="2063"/>
                </a:lnTo>
                <a:lnTo>
                  <a:pt x="22" y="2069"/>
                </a:lnTo>
                <a:lnTo>
                  <a:pt x="22" y="2075"/>
                </a:lnTo>
                <a:lnTo>
                  <a:pt x="22" y="2081"/>
                </a:lnTo>
                <a:lnTo>
                  <a:pt x="22" y="2088"/>
                </a:lnTo>
                <a:lnTo>
                  <a:pt x="21" y="2093"/>
                </a:lnTo>
                <a:lnTo>
                  <a:pt x="21" y="2100"/>
                </a:lnTo>
                <a:lnTo>
                  <a:pt x="21" y="2105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646" name="Text Box 70"/>
          <p:cNvSpPr txBox="1">
            <a:spLocks noChangeArrowheads="1"/>
          </p:cNvSpPr>
          <p:nvPr/>
        </p:nvSpPr>
        <p:spPr bwMode="auto">
          <a:xfrm>
            <a:off x="4675188" y="2894013"/>
            <a:ext cx="254000" cy="2444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8</a:t>
            </a:r>
          </a:p>
        </p:txBody>
      </p:sp>
      <p:sp>
        <p:nvSpPr>
          <p:cNvPr id="24647" name="Freeform 71"/>
          <p:cNvSpPr>
            <a:spLocks/>
          </p:cNvSpPr>
          <p:nvPr/>
        </p:nvSpPr>
        <p:spPr bwMode="auto">
          <a:xfrm>
            <a:off x="4911725" y="1533525"/>
            <a:ext cx="39688" cy="3344863"/>
          </a:xfrm>
          <a:custGeom>
            <a:avLst/>
            <a:gdLst>
              <a:gd name="T0" fmla="*/ 24 w 25"/>
              <a:gd name="T1" fmla="*/ 2106 h 2107"/>
              <a:gd name="T2" fmla="*/ 23 w 25"/>
              <a:gd name="T3" fmla="*/ 2038 h 2107"/>
              <a:gd name="T4" fmla="*/ 23 w 25"/>
              <a:gd name="T5" fmla="*/ 1971 h 2107"/>
              <a:gd name="T6" fmla="*/ 22 w 25"/>
              <a:gd name="T7" fmla="*/ 1903 h 2107"/>
              <a:gd name="T8" fmla="*/ 21 w 25"/>
              <a:gd name="T9" fmla="*/ 1835 h 2107"/>
              <a:gd name="T10" fmla="*/ 20 w 25"/>
              <a:gd name="T11" fmla="*/ 1767 h 2107"/>
              <a:gd name="T12" fmla="*/ 19 w 25"/>
              <a:gd name="T13" fmla="*/ 1699 h 2107"/>
              <a:gd name="T14" fmla="*/ 19 w 25"/>
              <a:gd name="T15" fmla="*/ 1632 h 2107"/>
              <a:gd name="T16" fmla="*/ 18 w 25"/>
              <a:gd name="T17" fmla="*/ 1564 h 2107"/>
              <a:gd name="T18" fmla="*/ 17 w 25"/>
              <a:gd name="T19" fmla="*/ 1496 h 2107"/>
              <a:gd name="T20" fmla="*/ 16 w 25"/>
              <a:gd name="T21" fmla="*/ 1429 h 2107"/>
              <a:gd name="T22" fmla="*/ 16 w 25"/>
              <a:gd name="T23" fmla="*/ 1361 h 2107"/>
              <a:gd name="T24" fmla="*/ 15 w 25"/>
              <a:gd name="T25" fmla="*/ 1293 h 2107"/>
              <a:gd name="T26" fmla="*/ 14 w 25"/>
              <a:gd name="T27" fmla="*/ 1225 h 2107"/>
              <a:gd name="T28" fmla="*/ 13 w 25"/>
              <a:gd name="T29" fmla="*/ 1158 h 2107"/>
              <a:gd name="T30" fmla="*/ 13 w 25"/>
              <a:gd name="T31" fmla="*/ 1090 h 2107"/>
              <a:gd name="T32" fmla="*/ 12 w 25"/>
              <a:gd name="T33" fmla="*/ 1022 h 2107"/>
              <a:gd name="T34" fmla="*/ 11 w 25"/>
              <a:gd name="T35" fmla="*/ 954 h 2107"/>
              <a:gd name="T36" fmla="*/ 10 w 25"/>
              <a:gd name="T37" fmla="*/ 887 h 2107"/>
              <a:gd name="T38" fmla="*/ 10 w 25"/>
              <a:gd name="T39" fmla="*/ 819 h 2107"/>
              <a:gd name="T40" fmla="*/ 9 w 25"/>
              <a:gd name="T41" fmla="*/ 751 h 2107"/>
              <a:gd name="T42" fmla="*/ 9 w 25"/>
              <a:gd name="T43" fmla="*/ 717 h 2107"/>
              <a:gd name="T44" fmla="*/ 8 w 25"/>
              <a:gd name="T45" fmla="*/ 684 h 2107"/>
              <a:gd name="T46" fmla="*/ 8 w 25"/>
              <a:gd name="T47" fmla="*/ 651 h 2107"/>
              <a:gd name="T48" fmla="*/ 8 w 25"/>
              <a:gd name="T49" fmla="*/ 617 h 2107"/>
              <a:gd name="T50" fmla="*/ 8 w 25"/>
              <a:gd name="T51" fmla="*/ 584 h 2107"/>
              <a:gd name="T52" fmla="*/ 7 w 25"/>
              <a:gd name="T53" fmla="*/ 550 h 2107"/>
              <a:gd name="T54" fmla="*/ 7 w 25"/>
              <a:gd name="T55" fmla="*/ 516 h 2107"/>
              <a:gd name="T56" fmla="*/ 7 w 25"/>
              <a:gd name="T57" fmla="*/ 483 h 2107"/>
              <a:gd name="T58" fmla="*/ 6 w 25"/>
              <a:gd name="T59" fmla="*/ 449 h 2107"/>
              <a:gd name="T60" fmla="*/ 6 w 25"/>
              <a:gd name="T61" fmla="*/ 416 h 2107"/>
              <a:gd name="T62" fmla="*/ 6 w 25"/>
              <a:gd name="T63" fmla="*/ 383 h 2107"/>
              <a:gd name="T64" fmla="*/ 6 w 25"/>
              <a:gd name="T65" fmla="*/ 349 h 2107"/>
              <a:gd name="T66" fmla="*/ 5 w 25"/>
              <a:gd name="T67" fmla="*/ 316 h 2107"/>
              <a:gd name="T68" fmla="*/ 5 w 25"/>
              <a:gd name="T69" fmla="*/ 282 h 2107"/>
              <a:gd name="T70" fmla="*/ 5 w 25"/>
              <a:gd name="T71" fmla="*/ 248 h 2107"/>
              <a:gd name="T72" fmla="*/ 4 w 25"/>
              <a:gd name="T73" fmla="*/ 215 h 2107"/>
              <a:gd name="T74" fmla="*/ 4 w 25"/>
              <a:gd name="T75" fmla="*/ 181 h 2107"/>
              <a:gd name="T76" fmla="*/ 4 w 25"/>
              <a:gd name="T77" fmla="*/ 148 h 2107"/>
              <a:gd name="T78" fmla="*/ 3 w 25"/>
              <a:gd name="T79" fmla="*/ 115 h 2107"/>
              <a:gd name="T80" fmla="*/ 3 w 25"/>
              <a:gd name="T81" fmla="*/ 81 h 2107"/>
              <a:gd name="T82" fmla="*/ 3 w 25"/>
              <a:gd name="T83" fmla="*/ 77 h 2107"/>
              <a:gd name="T84" fmla="*/ 3 w 25"/>
              <a:gd name="T85" fmla="*/ 73 h 2107"/>
              <a:gd name="T86" fmla="*/ 3 w 25"/>
              <a:gd name="T87" fmla="*/ 69 h 2107"/>
              <a:gd name="T88" fmla="*/ 3 w 25"/>
              <a:gd name="T89" fmla="*/ 65 h 2107"/>
              <a:gd name="T90" fmla="*/ 3 w 25"/>
              <a:gd name="T91" fmla="*/ 61 h 2107"/>
              <a:gd name="T92" fmla="*/ 3 w 25"/>
              <a:gd name="T93" fmla="*/ 57 h 2107"/>
              <a:gd name="T94" fmla="*/ 3 w 25"/>
              <a:gd name="T95" fmla="*/ 53 h 2107"/>
              <a:gd name="T96" fmla="*/ 2 w 25"/>
              <a:gd name="T97" fmla="*/ 49 h 2107"/>
              <a:gd name="T98" fmla="*/ 2 w 25"/>
              <a:gd name="T99" fmla="*/ 45 h 2107"/>
              <a:gd name="T100" fmla="*/ 2 w 25"/>
              <a:gd name="T101" fmla="*/ 41 h 2107"/>
              <a:gd name="T102" fmla="*/ 2 w 25"/>
              <a:gd name="T103" fmla="*/ 37 h 2107"/>
              <a:gd name="T104" fmla="*/ 2 w 25"/>
              <a:gd name="T105" fmla="*/ 33 h 2107"/>
              <a:gd name="T106" fmla="*/ 1 w 25"/>
              <a:gd name="T107" fmla="*/ 29 h 2107"/>
              <a:gd name="T108" fmla="*/ 1 w 25"/>
              <a:gd name="T109" fmla="*/ 25 h 2107"/>
              <a:gd name="T110" fmla="*/ 1 w 25"/>
              <a:gd name="T111" fmla="*/ 20 h 2107"/>
              <a:gd name="T112" fmla="*/ 1 w 25"/>
              <a:gd name="T113" fmla="*/ 17 h 2107"/>
              <a:gd name="T114" fmla="*/ 1 w 25"/>
              <a:gd name="T115" fmla="*/ 13 h 2107"/>
              <a:gd name="T116" fmla="*/ 1 w 25"/>
              <a:gd name="T117" fmla="*/ 9 h 2107"/>
              <a:gd name="T118" fmla="*/ 0 w 25"/>
              <a:gd name="T119" fmla="*/ 5 h 2107"/>
              <a:gd name="T120" fmla="*/ 0 w 25"/>
              <a:gd name="T121" fmla="*/ 0 h 210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"/>
              <a:gd name="T184" fmla="*/ 0 h 2107"/>
              <a:gd name="T185" fmla="*/ 25 w 25"/>
              <a:gd name="T186" fmla="*/ 2107 h 210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" h="2107">
                <a:moveTo>
                  <a:pt x="24" y="2106"/>
                </a:moveTo>
                <a:lnTo>
                  <a:pt x="23" y="2038"/>
                </a:lnTo>
                <a:lnTo>
                  <a:pt x="23" y="1971"/>
                </a:lnTo>
                <a:lnTo>
                  <a:pt x="22" y="1903"/>
                </a:lnTo>
                <a:lnTo>
                  <a:pt x="21" y="1835"/>
                </a:lnTo>
                <a:lnTo>
                  <a:pt x="20" y="1767"/>
                </a:lnTo>
                <a:lnTo>
                  <a:pt x="19" y="1699"/>
                </a:lnTo>
                <a:lnTo>
                  <a:pt x="19" y="1632"/>
                </a:lnTo>
                <a:lnTo>
                  <a:pt x="18" y="1564"/>
                </a:lnTo>
                <a:lnTo>
                  <a:pt x="17" y="1496"/>
                </a:lnTo>
                <a:lnTo>
                  <a:pt x="16" y="1429"/>
                </a:lnTo>
                <a:lnTo>
                  <a:pt x="16" y="1361"/>
                </a:lnTo>
                <a:lnTo>
                  <a:pt x="15" y="1293"/>
                </a:lnTo>
                <a:lnTo>
                  <a:pt x="14" y="1225"/>
                </a:lnTo>
                <a:lnTo>
                  <a:pt x="13" y="1158"/>
                </a:lnTo>
                <a:lnTo>
                  <a:pt x="13" y="1090"/>
                </a:lnTo>
                <a:lnTo>
                  <a:pt x="12" y="1022"/>
                </a:lnTo>
                <a:lnTo>
                  <a:pt x="11" y="954"/>
                </a:lnTo>
                <a:lnTo>
                  <a:pt x="10" y="887"/>
                </a:lnTo>
                <a:lnTo>
                  <a:pt x="10" y="819"/>
                </a:lnTo>
                <a:lnTo>
                  <a:pt x="9" y="751"/>
                </a:lnTo>
                <a:lnTo>
                  <a:pt x="9" y="717"/>
                </a:lnTo>
                <a:lnTo>
                  <a:pt x="8" y="684"/>
                </a:lnTo>
                <a:lnTo>
                  <a:pt x="8" y="651"/>
                </a:lnTo>
                <a:lnTo>
                  <a:pt x="8" y="617"/>
                </a:lnTo>
                <a:lnTo>
                  <a:pt x="8" y="584"/>
                </a:lnTo>
                <a:lnTo>
                  <a:pt x="7" y="550"/>
                </a:lnTo>
                <a:lnTo>
                  <a:pt x="7" y="516"/>
                </a:lnTo>
                <a:lnTo>
                  <a:pt x="7" y="483"/>
                </a:lnTo>
                <a:lnTo>
                  <a:pt x="6" y="449"/>
                </a:lnTo>
                <a:lnTo>
                  <a:pt x="6" y="416"/>
                </a:lnTo>
                <a:lnTo>
                  <a:pt x="6" y="383"/>
                </a:lnTo>
                <a:lnTo>
                  <a:pt x="6" y="349"/>
                </a:lnTo>
                <a:lnTo>
                  <a:pt x="5" y="316"/>
                </a:lnTo>
                <a:lnTo>
                  <a:pt x="5" y="282"/>
                </a:lnTo>
                <a:lnTo>
                  <a:pt x="5" y="248"/>
                </a:lnTo>
                <a:lnTo>
                  <a:pt x="4" y="215"/>
                </a:lnTo>
                <a:lnTo>
                  <a:pt x="4" y="181"/>
                </a:lnTo>
                <a:lnTo>
                  <a:pt x="4" y="148"/>
                </a:lnTo>
                <a:lnTo>
                  <a:pt x="3" y="115"/>
                </a:lnTo>
                <a:lnTo>
                  <a:pt x="3" y="81"/>
                </a:lnTo>
                <a:lnTo>
                  <a:pt x="3" y="77"/>
                </a:lnTo>
                <a:lnTo>
                  <a:pt x="3" y="73"/>
                </a:lnTo>
                <a:lnTo>
                  <a:pt x="3" y="69"/>
                </a:lnTo>
                <a:lnTo>
                  <a:pt x="3" y="65"/>
                </a:lnTo>
                <a:lnTo>
                  <a:pt x="3" y="61"/>
                </a:lnTo>
                <a:lnTo>
                  <a:pt x="3" y="57"/>
                </a:lnTo>
                <a:lnTo>
                  <a:pt x="3" y="53"/>
                </a:lnTo>
                <a:lnTo>
                  <a:pt x="2" y="49"/>
                </a:lnTo>
                <a:lnTo>
                  <a:pt x="2" y="45"/>
                </a:lnTo>
                <a:lnTo>
                  <a:pt x="2" y="41"/>
                </a:lnTo>
                <a:lnTo>
                  <a:pt x="2" y="37"/>
                </a:lnTo>
                <a:lnTo>
                  <a:pt x="2" y="33"/>
                </a:lnTo>
                <a:lnTo>
                  <a:pt x="1" y="29"/>
                </a:lnTo>
                <a:lnTo>
                  <a:pt x="1" y="25"/>
                </a:lnTo>
                <a:lnTo>
                  <a:pt x="1" y="20"/>
                </a:lnTo>
                <a:lnTo>
                  <a:pt x="1" y="17"/>
                </a:lnTo>
                <a:lnTo>
                  <a:pt x="1" y="13"/>
                </a:lnTo>
                <a:lnTo>
                  <a:pt x="1" y="9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648" name="Text Box 72"/>
          <p:cNvSpPr txBox="1">
            <a:spLocks noChangeArrowheads="1"/>
          </p:cNvSpPr>
          <p:nvPr/>
        </p:nvSpPr>
        <p:spPr bwMode="auto">
          <a:xfrm>
            <a:off x="4818063" y="3246438"/>
            <a:ext cx="254000" cy="2444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6</a:t>
            </a:r>
          </a:p>
        </p:txBody>
      </p:sp>
      <p:sp>
        <p:nvSpPr>
          <p:cNvPr id="24649" name="Line 73"/>
          <p:cNvSpPr>
            <a:spLocks noChangeShapeType="1"/>
          </p:cNvSpPr>
          <p:nvPr/>
        </p:nvSpPr>
        <p:spPr bwMode="auto">
          <a:xfrm flipV="1">
            <a:off x="5008563" y="1533525"/>
            <a:ext cx="0" cy="3343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50" name="Freeform 74"/>
          <p:cNvSpPr>
            <a:spLocks/>
          </p:cNvSpPr>
          <p:nvPr/>
        </p:nvSpPr>
        <p:spPr bwMode="auto">
          <a:xfrm>
            <a:off x="2976563" y="1535113"/>
            <a:ext cx="1725612" cy="3321050"/>
          </a:xfrm>
          <a:custGeom>
            <a:avLst/>
            <a:gdLst>
              <a:gd name="T0" fmla="*/ 19 w 1087"/>
              <a:gd name="T1" fmla="*/ 1050 h 2092"/>
              <a:gd name="T2" fmla="*/ 42 w 1087"/>
              <a:gd name="T3" fmla="*/ 1072 h 2092"/>
              <a:gd name="T4" fmla="*/ 65 w 1087"/>
              <a:gd name="T5" fmla="*/ 1094 h 2092"/>
              <a:gd name="T6" fmla="*/ 82 w 1087"/>
              <a:gd name="T7" fmla="*/ 1112 h 2092"/>
              <a:gd name="T8" fmla="*/ 93 w 1087"/>
              <a:gd name="T9" fmla="*/ 1126 h 2092"/>
              <a:gd name="T10" fmla="*/ 103 w 1087"/>
              <a:gd name="T11" fmla="*/ 1141 h 2092"/>
              <a:gd name="T12" fmla="*/ 115 w 1087"/>
              <a:gd name="T13" fmla="*/ 1160 h 2092"/>
              <a:gd name="T14" fmla="*/ 139 w 1087"/>
              <a:gd name="T15" fmla="*/ 1199 h 2092"/>
              <a:gd name="T16" fmla="*/ 161 w 1087"/>
              <a:gd name="T17" fmla="*/ 1238 h 2092"/>
              <a:gd name="T18" fmla="*/ 183 w 1087"/>
              <a:gd name="T19" fmla="*/ 1276 h 2092"/>
              <a:gd name="T20" fmla="*/ 208 w 1087"/>
              <a:gd name="T21" fmla="*/ 1324 h 2092"/>
              <a:gd name="T22" fmla="*/ 232 w 1087"/>
              <a:gd name="T23" fmla="*/ 1373 h 2092"/>
              <a:gd name="T24" fmla="*/ 258 w 1087"/>
              <a:gd name="T25" fmla="*/ 1420 h 2092"/>
              <a:gd name="T26" fmla="*/ 301 w 1087"/>
              <a:gd name="T27" fmla="*/ 1477 h 2092"/>
              <a:gd name="T28" fmla="*/ 359 w 1087"/>
              <a:gd name="T29" fmla="*/ 1543 h 2092"/>
              <a:gd name="T30" fmla="*/ 419 w 1087"/>
              <a:gd name="T31" fmla="*/ 1607 h 2092"/>
              <a:gd name="T32" fmla="*/ 477 w 1087"/>
              <a:gd name="T33" fmla="*/ 1667 h 2092"/>
              <a:gd name="T34" fmla="*/ 520 w 1087"/>
              <a:gd name="T35" fmla="*/ 1711 h 2092"/>
              <a:gd name="T36" fmla="*/ 564 w 1087"/>
              <a:gd name="T37" fmla="*/ 1753 h 2092"/>
              <a:gd name="T38" fmla="*/ 610 w 1087"/>
              <a:gd name="T39" fmla="*/ 1794 h 2092"/>
              <a:gd name="T40" fmla="*/ 664 w 1087"/>
              <a:gd name="T41" fmla="*/ 1841 h 2092"/>
              <a:gd name="T42" fmla="*/ 721 w 1087"/>
              <a:gd name="T43" fmla="*/ 1888 h 2092"/>
              <a:gd name="T44" fmla="*/ 778 w 1087"/>
              <a:gd name="T45" fmla="*/ 1934 h 2092"/>
              <a:gd name="T46" fmla="*/ 823 w 1087"/>
              <a:gd name="T47" fmla="*/ 1971 h 2092"/>
              <a:gd name="T48" fmla="*/ 854 w 1087"/>
              <a:gd name="T49" fmla="*/ 1997 h 2092"/>
              <a:gd name="T50" fmla="*/ 886 w 1087"/>
              <a:gd name="T51" fmla="*/ 2023 h 2092"/>
              <a:gd name="T52" fmla="*/ 914 w 1087"/>
              <a:gd name="T53" fmla="*/ 2047 h 2092"/>
              <a:gd name="T54" fmla="*/ 927 w 1087"/>
              <a:gd name="T55" fmla="*/ 2061 h 2092"/>
              <a:gd name="T56" fmla="*/ 940 w 1087"/>
              <a:gd name="T57" fmla="*/ 2075 h 2092"/>
              <a:gd name="T58" fmla="*/ 954 w 1087"/>
              <a:gd name="T59" fmla="*/ 2086 h 2092"/>
              <a:gd name="T60" fmla="*/ 967 w 1087"/>
              <a:gd name="T61" fmla="*/ 2090 h 2092"/>
              <a:gd name="T62" fmla="*/ 979 w 1087"/>
              <a:gd name="T63" fmla="*/ 2090 h 2092"/>
              <a:gd name="T64" fmla="*/ 991 w 1087"/>
              <a:gd name="T65" fmla="*/ 2087 h 2092"/>
              <a:gd name="T66" fmla="*/ 1005 w 1087"/>
              <a:gd name="T67" fmla="*/ 2078 h 2092"/>
              <a:gd name="T68" fmla="*/ 1022 w 1087"/>
              <a:gd name="T69" fmla="*/ 2063 h 2092"/>
              <a:gd name="T70" fmla="*/ 1037 w 1087"/>
              <a:gd name="T71" fmla="*/ 2046 h 2092"/>
              <a:gd name="T72" fmla="*/ 1050 w 1087"/>
              <a:gd name="T73" fmla="*/ 2027 h 2092"/>
              <a:gd name="T74" fmla="*/ 1063 w 1087"/>
              <a:gd name="T75" fmla="*/ 2006 h 2092"/>
              <a:gd name="T76" fmla="*/ 1074 w 1087"/>
              <a:gd name="T77" fmla="*/ 1985 h 2092"/>
              <a:gd name="T78" fmla="*/ 1080 w 1087"/>
              <a:gd name="T79" fmla="*/ 1962 h 2092"/>
              <a:gd name="T80" fmla="*/ 1085 w 1087"/>
              <a:gd name="T81" fmla="*/ 1848 h 2092"/>
              <a:gd name="T82" fmla="*/ 1086 w 1087"/>
              <a:gd name="T83" fmla="*/ 1716 h 2092"/>
              <a:gd name="T84" fmla="*/ 1084 w 1087"/>
              <a:gd name="T85" fmla="*/ 1584 h 2092"/>
              <a:gd name="T86" fmla="*/ 1083 w 1087"/>
              <a:gd name="T87" fmla="*/ 1400 h 2092"/>
              <a:gd name="T88" fmla="*/ 1080 w 1087"/>
              <a:gd name="T89" fmla="*/ 1164 h 2092"/>
              <a:gd name="T90" fmla="*/ 1077 w 1087"/>
              <a:gd name="T91" fmla="*/ 929 h 2092"/>
              <a:gd name="T92" fmla="*/ 1074 w 1087"/>
              <a:gd name="T93" fmla="*/ 701 h 2092"/>
              <a:gd name="T94" fmla="*/ 1071 w 1087"/>
              <a:gd name="T95" fmla="*/ 513 h 2092"/>
              <a:gd name="T96" fmla="*/ 1068 w 1087"/>
              <a:gd name="T97" fmla="*/ 326 h 2092"/>
              <a:gd name="T98" fmla="*/ 1066 w 1087"/>
              <a:gd name="T99" fmla="*/ 138 h 2092"/>
              <a:gd name="T100" fmla="*/ 1065 w 1087"/>
              <a:gd name="T101" fmla="*/ 80 h 2092"/>
              <a:gd name="T102" fmla="*/ 1066 w 1087"/>
              <a:gd name="T103" fmla="*/ 48 h 2092"/>
              <a:gd name="T104" fmla="*/ 1067 w 1087"/>
              <a:gd name="T105" fmla="*/ 16 h 209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087"/>
              <a:gd name="T160" fmla="*/ 0 h 2092"/>
              <a:gd name="T161" fmla="*/ 1087 w 1087"/>
              <a:gd name="T162" fmla="*/ 2092 h 209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087" h="2092">
                <a:moveTo>
                  <a:pt x="0" y="1033"/>
                </a:moveTo>
                <a:lnTo>
                  <a:pt x="4" y="1037"/>
                </a:lnTo>
                <a:lnTo>
                  <a:pt x="8" y="1040"/>
                </a:lnTo>
                <a:lnTo>
                  <a:pt x="12" y="1044"/>
                </a:lnTo>
                <a:lnTo>
                  <a:pt x="16" y="1047"/>
                </a:lnTo>
                <a:lnTo>
                  <a:pt x="19" y="1050"/>
                </a:lnTo>
                <a:lnTo>
                  <a:pt x="23" y="1054"/>
                </a:lnTo>
                <a:lnTo>
                  <a:pt x="27" y="1057"/>
                </a:lnTo>
                <a:lnTo>
                  <a:pt x="31" y="1061"/>
                </a:lnTo>
                <a:lnTo>
                  <a:pt x="35" y="1065"/>
                </a:lnTo>
                <a:lnTo>
                  <a:pt x="39" y="1068"/>
                </a:lnTo>
                <a:lnTo>
                  <a:pt x="42" y="1072"/>
                </a:lnTo>
                <a:lnTo>
                  <a:pt x="46" y="1076"/>
                </a:lnTo>
                <a:lnTo>
                  <a:pt x="50" y="1079"/>
                </a:lnTo>
                <a:lnTo>
                  <a:pt x="54" y="1083"/>
                </a:lnTo>
                <a:lnTo>
                  <a:pt x="57" y="1087"/>
                </a:lnTo>
                <a:lnTo>
                  <a:pt x="61" y="1090"/>
                </a:lnTo>
                <a:lnTo>
                  <a:pt x="65" y="1094"/>
                </a:lnTo>
                <a:lnTo>
                  <a:pt x="68" y="1098"/>
                </a:lnTo>
                <a:lnTo>
                  <a:pt x="72" y="1102"/>
                </a:lnTo>
                <a:lnTo>
                  <a:pt x="75" y="1106"/>
                </a:lnTo>
                <a:lnTo>
                  <a:pt x="77" y="1108"/>
                </a:lnTo>
                <a:lnTo>
                  <a:pt x="80" y="1110"/>
                </a:lnTo>
                <a:lnTo>
                  <a:pt x="82" y="1112"/>
                </a:lnTo>
                <a:lnTo>
                  <a:pt x="83" y="1114"/>
                </a:lnTo>
                <a:lnTo>
                  <a:pt x="85" y="1117"/>
                </a:lnTo>
                <a:lnTo>
                  <a:pt x="87" y="1119"/>
                </a:lnTo>
                <a:lnTo>
                  <a:pt x="89" y="1121"/>
                </a:lnTo>
                <a:lnTo>
                  <a:pt x="91" y="1124"/>
                </a:lnTo>
                <a:lnTo>
                  <a:pt x="93" y="1126"/>
                </a:lnTo>
                <a:lnTo>
                  <a:pt x="95" y="1129"/>
                </a:lnTo>
                <a:lnTo>
                  <a:pt x="96" y="1131"/>
                </a:lnTo>
                <a:lnTo>
                  <a:pt x="98" y="1134"/>
                </a:lnTo>
                <a:lnTo>
                  <a:pt x="100" y="1136"/>
                </a:lnTo>
                <a:lnTo>
                  <a:pt x="102" y="1138"/>
                </a:lnTo>
                <a:lnTo>
                  <a:pt x="103" y="1141"/>
                </a:lnTo>
                <a:lnTo>
                  <a:pt x="105" y="1143"/>
                </a:lnTo>
                <a:lnTo>
                  <a:pt x="107" y="1146"/>
                </a:lnTo>
                <a:lnTo>
                  <a:pt x="108" y="1148"/>
                </a:lnTo>
                <a:lnTo>
                  <a:pt x="110" y="1151"/>
                </a:lnTo>
                <a:lnTo>
                  <a:pt x="112" y="1154"/>
                </a:lnTo>
                <a:lnTo>
                  <a:pt x="115" y="1160"/>
                </a:lnTo>
                <a:lnTo>
                  <a:pt x="119" y="1167"/>
                </a:lnTo>
                <a:lnTo>
                  <a:pt x="123" y="1173"/>
                </a:lnTo>
                <a:lnTo>
                  <a:pt x="127" y="1179"/>
                </a:lnTo>
                <a:lnTo>
                  <a:pt x="131" y="1185"/>
                </a:lnTo>
                <a:lnTo>
                  <a:pt x="135" y="1192"/>
                </a:lnTo>
                <a:lnTo>
                  <a:pt x="139" y="1199"/>
                </a:lnTo>
                <a:lnTo>
                  <a:pt x="142" y="1205"/>
                </a:lnTo>
                <a:lnTo>
                  <a:pt x="146" y="1212"/>
                </a:lnTo>
                <a:lnTo>
                  <a:pt x="150" y="1218"/>
                </a:lnTo>
                <a:lnTo>
                  <a:pt x="154" y="1224"/>
                </a:lnTo>
                <a:lnTo>
                  <a:pt x="157" y="1231"/>
                </a:lnTo>
                <a:lnTo>
                  <a:pt x="161" y="1238"/>
                </a:lnTo>
                <a:lnTo>
                  <a:pt x="165" y="1244"/>
                </a:lnTo>
                <a:lnTo>
                  <a:pt x="168" y="1251"/>
                </a:lnTo>
                <a:lnTo>
                  <a:pt x="172" y="1257"/>
                </a:lnTo>
                <a:lnTo>
                  <a:pt x="176" y="1264"/>
                </a:lnTo>
                <a:lnTo>
                  <a:pt x="179" y="1270"/>
                </a:lnTo>
                <a:lnTo>
                  <a:pt x="183" y="1276"/>
                </a:lnTo>
                <a:lnTo>
                  <a:pt x="187" y="1283"/>
                </a:lnTo>
                <a:lnTo>
                  <a:pt x="191" y="1291"/>
                </a:lnTo>
                <a:lnTo>
                  <a:pt x="195" y="1299"/>
                </a:lnTo>
                <a:lnTo>
                  <a:pt x="199" y="1307"/>
                </a:lnTo>
                <a:lnTo>
                  <a:pt x="204" y="1315"/>
                </a:lnTo>
                <a:lnTo>
                  <a:pt x="208" y="1324"/>
                </a:lnTo>
                <a:lnTo>
                  <a:pt x="212" y="1332"/>
                </a:lnTo>
                <a:lnTo>
                  <a:pt x="216" y="1340"/>
                </a:lnTo>
                <a:lnTo>
                  <a:pt x="220" y="1348"/>
                </a:lnTo>
                <a:lnTo>
                  <a:pt x="224" y="1356"/>
                </a:lnTo>
                <a:lnTo>
                  <a:pt x="228" y="1365"/>
                </a:lnTo>
                <a:lnTo>
                  <a:pt x="232" y="1373"/>
                </a:lnTo>
                <a:lnTo>
                  <a:pt x="236" y="1381"/>
                </a:lnTo>
                <a:lnTo>
                  <a:pt x="240" y="1389"/>
                </a:lnTo>
                <a:lnTo>
                  <a:pt x="245" y="1397"/>
                </a:lnTo>
                <a:lnTo>
                  <a:pt x="249" y="1405"/>
                </a:lnTo>
                <a:lnTo>
                  <a:pt x="254" y="1413"/>
                </a:lnTo>
                <a:lnTo>
                  <a:pt x="258" y="1420"/>
                </a:lnTo>
                <a:lnTo>
                  <a:pt x="263" y="1428"/>
                </a:lnTo>
                <a:lnTo>
                  <a:pt x="269" y="1435"/>
                </a:lnTo>
                <a:lnTo>
                  <a:pt x="274" y="1443"/>
                </a:lnTo>
                <a:lnTo>
                  <a:pt x="283" y="1454"/>
                </a:lnTo>
                <a:lnTo>
                  <a:pt x="292" y="1466"/>
                </a:lnTo>
                <a:lnTo>
                  <a:pt x="301" y="1477"/>
                </a:lnTo>
                <a:lnTo>
                  <a:pt x="310" y="1489"/>
                </a:lnTo>
                <a:lnTo>
                  <a:pt x="320" y="1500"/>
                </a:lnTo>
                <a:lnTo>
                  <a:pt x="329" y="1511"/>
                </a:lnTo>
                <a:lnTo>
                  <a:pt x="339" y="1522"/>
                </a:lnTo>
                <a:lnTo>
                  <a:pt x="349" y="1533"/>
                </a:lnTo>
                <a:lnTo>
                  <a:pt x="359" y="1543"/>
                </a:lnTo>
                <a:lnTo>
                  <a:pt x="369" y="1554"/>
                </a:lnTo>
                <a:lnTo>
                  <a:pt x="379" y="1565"/>
                </a:lnTo>
                <a:lnTo>
                  <a:pt x="389" y="1575"/>
                </a:lnTo>
                <a:lnTo>
                  <a:pt x="399" y="1586"/>
                </a:lnTo>
                <a:lnTo>
                  <a:pt x="409" y="1597"/>
                </a:lnTo>
                <a:lnTo>
                  <a:pt x="419" y="1607"/>
                </a:lnTo>
                <a:lnTo>
                  <a:pt x="429" y="1617"/>
                </a:lnTo>
                <a:lnTo>
                  <a:pt x="439" y="1628"/>
                </a:lnTo>
                <a:lnTo>
                  <a:pt x="449" y="1639"/>
                </a:lnTo>
                <a:lnTo>
                  <a:pt x="460" y="1649"/>
                </a:lnTo>
                <a:lnTo>
                  <a:pt x="470" y="1659"/>
                </a:lnTo>
                <a:lnTo>
                  <a:pt x="477" y="1667"/>
                </a:lnTo>
                <a:lnTo>
                  <a:pt x="484" y="1675"/>
                </a:lnTo>
                <a:lnTo>
                  <a:pt x="491" y="1682"/>
                </a:lnTo>
                <a:lnTo>
                  <a:pt x="498" y="1689"/>
                </a:lnTo>
                <a:lnTo>
                  <a:pt x="505" y="1696"/>
                </a:lnTo>
                <a:lnTo>
                  <a:pt x="513" y="1703"/>
                </a:lnTo>
                <a:lnTo>
                  <a:pt x="520" y="1711"/>
                </a:lnTo>
                <a:lnTo>
                  <a:pt x="527" y="1718"/>
                </a:lnTo>
                <a:lnTo>
                  <a:pt x="534" y="1725"/>
                </a:lnTo>
                <a:lnTo>
                  <a:pt x="542" y="1732"/>
                </a:lnTo>
                <a:lnTo>
                  <a:pt x="549" y="1739"/>
                </a:lnTo>
                <a:lnTo>
                  <a:pt x="557" y="1746"/>
                </a:lnTo>
                <a:lnTo>
                  <a:pt x="564" y="1753"/>
                </a:lnTo>
                <a:lnTo>
                  <a:pt x="572" y="1760"/>
                </a:lnTo>
                <a:lnTo>
                  <a:pt x="579" y="1767"/>
                </a:lnTo>
                <a:lnTo>
                  <a:pt x="587" y="1774"/>
                </a:lnTo>
                <a:lnTo>
                  <a:pt x="594" y="1781"/>
                </a:lnTo>
                <a:lnTo>
                  <a:pt x="602" y="1788"/>
                </a:lnTo>
                <a:lnTo>
                  <a:pt x="610" y="1794"/>
                </a:lnTo>
                <a:lnTo>
                  <a:pt x="617" y="1801"/>
                </a:lnTo>
                <a:lnTo>
                  <a:pt x="626" y="1810"/>
                </a:lnTo>
                <a:lnTo>
                  <a:pt x="636" y="1817"/>
                </a:lnTo>
                <a:lnTo>
                  <a:pt x="645" y="1825"/>
                </a:lnTo>
                <a:lnTo>
                  <a:pt x="654" y="1833"/>
                </a:lnTo>
                <a:lnTo>
                  <a:pt x="664" y="1841"/>
                </a:lnTo>
                <a:lnTo>
                  <a:pt x="673" y="1849"/>
                </a:lnTo>
                <a:lnTo>
                  <a:pt x="683" y="1857"/>
                </a:lnTo>
                <a:lnTo>
                  <a:pt x="692" y="1865"/>
                </a:lnTo>
                <a:lnTo>
                  <a:pt x="702" y="1872"/>
                </a:lnTo>
                <a:lnTo>
                  <a:pt x="711" y="1881"/>
                </a:lnTo>
                <a:lnTo>
                  <a:pt x="721" y="1888"/>
                </a:lnTo>
                <a:lnTo>
                  <a:pt x="730" y="1896"/>
                </a:lnTo>
                <a:lnTo>
                  <a:pt x="740" y="1904"/>
                </a:lnTo>
                <a:lnTo>
                  <a:pt x="749" y="1911"/>
                </a:lnTo>
                <a:lnTo>
                  <a:pt x="759" y="1919"/>
                </a:lnTo>
                <a:lnTo>
                  <a:pt x="769" y="1927"/>
                </a:lnTo>
                <a:lnTo>
                  <a:pt x="778" y="1934"/>
                </a:lnTo>
                <a:lnTo>
                  <a:pt x="788" y="1942"/>
                </a:lnTo>
                <a:lnTo>
                  <a:pt x="797" y="1950"/>
                </a:lnTo>
                <a:lnTo>
                  <a:pt x="807" y="1958"/>
                </a:lnTo>
                <a:lnTo>
                  <a:pt x="812" y="1962"/>
                </a:lnTo>
                <a:lnTo>
                  <a:pt x="817" y="1967"/>
                </a:lnTo>
                <a:lnTo>
                  <a:pt x="823" y="1971"/>
                </a:lnTo>
                <a:lnTo>
                  <a:pt x="828" y="1975"/>
                </a:lnTo>
                <a:lnTo>
                  <a:pt x="833" y="1980"/>
                </a:lnTo>
                <a:lnTo>
                  <a:pt x="838" y="1984"/>
                </a:lnTo>
                <a:lnTo>
                  <a:pt x="844" y="1988"/>
                </a:lnTo>
                <a:lnTo>
                  <a:pt x="849" y="1993"/>
                </a:lnTo>
                <a:lnTo>
                  <a:pt x="854" y="1997"/>
                </a:lnTo>
                <a:lnTo>
                  <a:pt x="860" y="2001"/>
                </a:lnTo>
                <a:lnTo>
                  <a:pt x="865" y="2005"/>
                </a:lnTo>
                <a:lnTo>
                  <a:pt x="870" y="2010"/>
                </a:lnTo>
                <a:lnTo>
                  <a:pt x="875" y="2014"/>
                </a:lnTo>
                <a:lnTo>
                  <a:pt x="881" y="2019"/>
                </a:lnTo>
                <a:lnTo>
                  <a:pt x="886" y="2023"/>
                </a:lnTo>
                <a:lnTo>
                  <a:pt x="891" y="2027"/>
                </a:lnTo>
                <a:lnTo>
                  <a:pt x="896" y="2032"/>
                </a:lnTo>
                <a:lnTo>
                  <a:pt x="902" y="2036"/>
                </a:lnTo>
                <a:lnTo>
                  <a:pt x="907" y="2041"/>
                </a:lnTo>
                <a:lnTo>
                  <a:pt x="912" y="2045"/>
                </a:lnTo>
                <a:lnTo>
                  <a:pt x="914" y="2047"/>
                </a:lnTo>
                <a:lnTo>
                  <a:pt x="917" y="2049"/>
                </a:lnTo>
                <a:lnTo>
                  <a:pt x="919" y="2052"/>
                </a:lnTo>
                <a:lnTo>
                  <a:pt x="921" y="2054"/>
                </a:lnTo>
                <a:lnTo>
                  <a:pt x="923" y="2056"/>
                </a:lnTo>
                <a:lnTo>
                  <a:pt x="925" y="2059"/>
                </a:lnTo>
                <a:lnTo>
                  <a:pt x="927" y="2061"/>
                </a:lnTo>
                <a:lnTo>
                  <a:pt x="929" y="2063"/>
                </a:lnTo>
                <a:lnTo>
                  <a:pt x="931" y="2066"/>
                </a:lnTo>
                <a:lnTo>
                  <a:pt x="933" y="2068"/>
                </a:lnTo>
                <a:lnTo>
                  <a:pt x="936" y="2070"/>
                </a:lnTo>
                <a:lnTo>
                  <a:pt x="937" y="2073"/>
                </a:lnTo>
                <a:lnTo>
                  <a:pt x="940" y="2075"/>
                </a:lnTo>
                <a:lnTo>
                  <a:pt x="942" y="2077"/>
                </a:lnTo>
                <a:lnTo>
                  <a:pt x="944" y="2079"/>
                </a:lnTo>
                <a:lnTo>
                  <a:pt x="947" y="2081"/>
                </a:lnTo>
                <a:lnTo>
                  <a:pt x="949" y="2083"/>
                </a:lnTo>
                <a:lnTo>
                  <a:pt x="952" y="2085"/>
                </a:lnTo>
                <a:lnTo>
                  <a:pt x="954" y="2086"/>
                </a:lnTo>
                <a:lnTo>
                  <a:pt x="957" y="2087"/>
                </a:lnTo>
                <a:lnTo>
                  <a:pt x="959" y="2088"/>
                </a:lnTo>
                <a:lnTo>
                  <a:pt x="961" y="2089"/>
                </a:lnTo>
                <a:lnTo>
                  <a:pt x="963" y="2090"/>
                </a:lnTo>
                <a:lnTo>
                  <a:pt x="965" y="2090"/>
                </a:lnTo>
                <a:lnTo>
                  <a:pt x="967" y="2090"/>
                </a:lnTo>
                <a:lnTo>
                  <a:pt x="969" y="2090"/>
                </a:lnTo>
                <a:lnTo>
                  <a:pt x="971" y="2091"/>
                </a:lnTo>
                <a:lnTo>
                  <a:pt x="973" y="2091"/>
                </a:lnTo>
                <a:lnTo>
                  <a:pt x="975" y="2091"/>
                </a:lnTo>
                <a:lnTo>
                  <a:pt x="977" y="2091"/>
                </a:lnTo>
                <a:lnTo>
                  <a:pt x="979" y="2090"/>
                </a:lnTo>
                <a:lnTo>
                  <a:pt x="981" y="2090"/>
                </a:lnTo>
                <a:lnTo>
                  <a:pt x="983" y="2090"/>
                </a:lnTo>
                <a:lnTo>
                  <a:pt x="985" y="2089"/>
                </a:lnTo>
                <a:lnTo>
                  <a:pt x="987" y="2088"/>
                </a:lnTo>
                <a:lnTo>
                  <a:pt x="989" y="2088"/>
                </a:lnTo>
                <a:lnTo>
                  <a:pt x="991" y="2087"/>
                </a:lnTo>
                <a:lnTo>
                  <a:pt x="993" y="2086"/>
                </a:lnTo>
                <a:lnTo>
                  <a:pt x="995" y="2085"/>
                </a:lnTo>
                <a:lnTo>
                  <a:pt x="996" y="2085"/>
                </a:lnTo>
                <a:lnTo>
                  <a:pt x="1000" y="2082"/>
                </a:lnTo>
                <a:lnTo>
                  <a:pt x="1002" y="2080"/>
                </a:lnTo>
                <a:lnTo>
                  <a:pt x="1005" y="2078"/>
                </a:lnTo>
                <a:lnTo>
                  <a:pt x="1008" y="2076"/>
                </a:lnTo>
                <a:lnTo>
                  <a:pt x="1011" y="2073"/>
                </a:lnTo>
                <a:lnTo>
                  <a:pt x="1014" y="2071"/>
                </a:lnTo>
                <a:lnTo>
                  <a:pt x="1017" y="2068"/>
                </a:lnTo>
                <a:lnTo>
                  <a:pt x="1019" y="2066"/>
                </a:lnTo>
                <a:lnTo>
                  <a:pt x="1022" y="2063"/>
                </a:lnTo>
                <a:lnTo>
                  <a:pt x="1025" y="2060"/>
                </a:lnTo>
                <a:lnTo>
                  <a:pt x="1027" y="2057"/>
                </a:lnTo>
                <a:lnTo>
                  <a:pt x="1030" y="2054"/>
                </a:lnTo>
                <a:lnTo>
                  <a:pt x="1032" y="2051"/>
                </a:lnTo>
                <a:lnTo>
                  <a:pt x="1034" y="2048"/>
                </a:lnTo>
                <a:lnTo>
                  <a:pt x="1037" y="2046"/>
                </a:lnTo>
                <a:lnTo>
                  <a:pt x="1039" y="2042"/>
                </a:lnTo>
                <a:lnTo>
                  <a:pt x="1041" y="2039"/>
                </a:lnTo>
                <a:lnTo>
                  <a:pt x="1043" y="2036"/>
                </a:lnTo>
                <a:lnTo>
                  <a:pt x="1045" y="2033"/>
                </a:lnTo>
                <a:lnTo>
                  <a:pt x="1047" y="2030"/>
                </a:lnTo>
                <a:lnTo>
                  <a:pt x="1050" y="2027"/>
                </a:lnTo>
                <a:lnTo>
                  <a:pt x="1052" y="2024"/>
                </a:lnTo>
                <a:lnTo>
                  <a:pt x="1054" y="2020"/>
                </a:lnTo>
                <a:lnTo>
                  <a:pt x="1056" y="2017"/>
                </a:lnTo>
                <a:lnTo>
                  <a:pt x="1059" y="2013"/>
                </a:lnTo>
                <a:lnTo>
                  <a:pt x="1061" y="2010"/>
                </a:lnTo>
                <a:lnTo>
                  <a:pt x="1063" y="2006"/>
                </a:lnTo>
                <a:lnTo>
                  <a:pt x="1065" y="2003"/>
                </a:lnTo>
                <a:lnTo>
                  <a:pt x="1067" y="1999"/>
                </a:lnTo>
                <a:lnTo>
                  <a:pt x="1069" y="1996"/>
                </a:lnTo>
                <a:lnTo>
                  <a:pt x="1070" y="1992"/>
                </a:lnTo>
                <a:lnTo>
                  <a:pt x="1072" y="1988"/>
                </a:lnTo>
                <a:lnTo>
                  <a:pt x="1074" y="1985"/>
                </a:lnTo>
                <a:lnTo>
                  <a:pt x="1075" y="1981"/>
                </a:lnTo>
                <a:lnTo>
                  <a:pt x="1077" y="1977"/>
                </a:lnTo>
                <a:lnTo>
                  <a:pt x="1078" y="1973"/>
                </a:lnTo>
                <a:lnTo>
                  <a:pt x="1079" y="1970"/>
                </a:lnTo>
                <a:lnTo>
                  <a:pt x="1080" y="1966"/>
                </a:lnTo>
                <a:lnTo>
                  <a:pt x="1080" y="1962"/>
                </a:lnTo>
                <a:lnTo>
                  <a:pt x="1080" y="1958"/>
                </a:lnTo>
                <a:lnTo>
                  <a:pt x="1082" y="1936"/>
                </a:lnTo>
                <a:lnTo>
                  <a:pt x="1083" y="1914"/>
                </a:lnTo>
                <a:lnTo>
                  <a:pt x="1084" y="1892"/>
                </a:lnTo>
                <a:lnTo>
                  <a:pt x="1085" y="1870"/>
                </a:lnTo>
                <a:lnTo>
                  <a:pt x="1085" y="1848"/>
                </a:lnTo>
                <a:lnTo>
                  <a:pt x="1086" y="1826"/>
                </a:lnTo>
                <a:lnTo>
                  <a:pt x="1086" y="1804"/>
                </a:lnTo>
                <a:lnTo>
                  <a:pt x="1086" y="1782"/>
                </a:lnTo>
                <a:lnTo>
                  <a:pt x="1086" y="1760"/>
                </a:lnTo>
                <a:lnTo>
                  <a:pt x="1086" y="1738"/>
                </a:lnTo>
                <a:lnTo>
                  <a:pt x="1086" y="1716"/>
                </a:lnTo>
                <a:lnTo>
                  <a:pt x="1086" y="1694"/>
                </a:lnTo>
                <a:lnTo>
                  <a:pt x="1085" y="1672"/>
                </a:lnTo>
                <a:lnTo>
                  <a:pt x="1085" y="1650"/>
                </a:lnTo>
                <a:lnTo>
                  <a:pt x="1085" y="1628"/>
                </a:lnTo>
                <a:lnTo>
                  <a:pt x="1084" y="1606"/>
                </a:lnTo>
                <a:lnTo>
                  <a:pt x="1084" y="1584"/>
                </a:lnTo>
                <a:lnTo>
                  <a:pt x="1084" y="1562"/>
                </a:lnTo>
                <a:lnTo>
                  <a:pt x="1084" y="1540"/>
                </a:lnTo>
                <a:lnTo>
                  <a:pt x="1084" y="1518"/>
                </a:lnTo>
                <a:lnTo>
                  <a:pt x="1083" y="1479"/>
                </a:lnTo>
                <a:lnTo>
                  <a:pt x="1083" y="1440"/>
                </a:lnTo>
                <a:lnTo>
                  <a:pt x="1083" y="1400"/>
                </a:lnTo>
                <a:lnTo>
                  <a:pt x="1082" y="1361"/>
                </a:lnTo>
                <a:lnTo>
                  <a:pt x="1082" y="1322"/>
                </a:lnTo>
                <a:lnTo>
                  <a:pt x="1082" y="1282"/>
                </a:lnTo>
                <a:lnTo>
                  <a:pt x="1081" y="1243"/>
                </a:lnTo>
                <a:lnTo>
                  <a:pt x="1081" y="1204"/>
                </a:lnTo>
                <a:lnTo>
                  <a:pt x="1080" y="1164"/>
                </a:lnTo>
                <a:lnTo>
                  <a:pt x="1080" y="1125"/>
                </a:lnTo>
                <a:lnTo>
                  <a:pt x="1079" y="1086"/>
                </a:lnTo>
                <a:lnTo>
                  <a:pt x="1079" y="1047"/>
                </a:lnTo>
                <a:lnTo>
                  <a:pt x="1078" y="1007"/>
                </a:lnTo>
                <a:lnTo>
                  <a:pt x="1078" y="968"/>
                </a:lnTo>
                <a:lnTo>
                  <a:pt x="1077" y="929"/>
                </a:lnTo>
                <a:lnTo>
                  <a:pt x="1077" y="889"/>
                </a:lnTo>
                <a:lnTo>
                  <a:pt x="1076" y="850"/>
                </a:lnTo>
                <a:lnTo>
                  <a:pt x="1075" y="811"/>
                </a:lnTo>
                <a:lnTo>
                  <a:pt x="1075" y="771"/>
                </a:lnTo>
                <a:lnTo>
                  <a:pt x="1075" y="732"/>
                </a:lnTo>
                <a:lnTo>
                  <a:pt x="1074" y="701"/>
                </a:lnTo>
                <a:lnTo>
                  <a:pt x="1074" y="669"/>
                </a:lnTo>
                <a:lnTo>
                  <a:pt x="1073" y="638"/>
                </a:lnTo>
                <a:lnTo>
                  <a:pt x="1073" y="607"/>
                </a:lnTo>
                <a:lnTo>
                  <a:pt x="1072" y="576"/>
                </a:lnTo>
                <a:lnTo>
                  <a:pt x="1072" y="544"/>
                </a:lnTo>
                <a:lnTo>
                  <a:pt x="1071" y="513"/>
                </a:lnTo>
                <a:lnTo>
                  <a:pt x="1071" y="482"/>
                </a:lnTo>
                <a:lnTo>
                  <a:pt x="1070" y="451"/>
                </a:lnTo>
                <a:lnTo>
                  <a:pt x="1070" y="419"/>
                </a:lnTo>
                <a:lnTo>
                  <a:pt x="1069" y="388"/>
                </a:lnTo>
                <a:lnTo>
                  <a:pt x="1069" y="357"/>
                </a:lnTo>
                <a:lnTo>
                  <a:pt x="1068" y="326"/>
                </a:lnTo>
                <a:lnTo>
                  <a:pt x="1068" y="294"/>
                </a:lnTo>
                <a:lnTo>
                  <a:pt x="1067" y="263"/>
                </a:lnTo>
                <a:lnTo>
                  <a:pt x="1067" y="232"/>
                </a:lnTo>
                <a:lnTo>
                  <a:pt x="1067" y="201"/>
                </a:lnTo>
                <a:lnTo>
                  <a:pt x="1066" y="170"/>
                </a:lnTo>
                <a:lnTo>
                  <a:pt x="1066" y="138"/>
                </a:lnTo>
                <a:lnTo>
                  <a:pt x="1065" y="107"/>
                </a:lnTo>
                <a:lnTo>
                  <a:pt x="1065" y="102"/>
                </a:lnTo>
                <a:lnTo>
                  <a:pt x="1065" y="96"/>
                </a:lnTo>
                <a:lnTo>
                  <a:pt x="1065" y="91"/>
                </a:lnTo>
                <a:lnTo>
                  <a:pt x="1065" y="86"/>
                </a:lnTo>
                <a:lnTo>
                  <a:pt x="1065" y="80"/>
                </a:lnTo>
                <a:lnTo>
                  <a:pt x="1065" y="75"/>
                </a:lnTo>
                <a:lnTo>
                  <a:pt x="1066" y="70"/>
                </a:lnTo>
                <a:lnTo>
                  <a:pt x="1066" y="64"/>
                </a:lnTo>
                <a:lnTo>
                  <a:pt x="1066" y="59"/>
                </a:lnTo>
                <a:lnTo>
                  <a:pt x="1066" y="54"/>
                </a:lnTo>
                <a:lnTo>
                  <a:pt x="1066" y="48"/>
                </a:lnTo>
                <a:lnTo>
                  <a:pt x="1066" y="43"/>
                </a:lnTo>
                <a:lnTo>
                  <a:pt x="1067" y="38"/>
                </a:lnTo>
                <a:lnTo>
                  <a:pt x="1067" y="32"/>
                </a:lnTo>
                <a:lnTo>
                  <a:pt x="1067" y="27"/>
                </a:lnTo>
                <a:lnTo>
                  <a:pt x="1067" y="22"/>
                </a:lnTo>
                <a:lnTo>
                  <a:pt x="1067" y="16"/>
                </a:lnTo>
                <a:lnTo>
                  <a:pt x="1068" y="11"/>
                </a:lnTo>
                <a:lnTo>
                  <a:pt x="1068" y="6"/>
                </a:lnTo>
                <a:lnTo>
                  <a:pt x="1069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651" name="Text Box 75"/>
          <p:cNvSpPr txBox="1">
            <a:spLocks noChangeArrowheads="1"/>
          </p:cNvSpPr>
          <p:nvPr/>
        </p:nvSpPr>
        <p:spPr bwMode="auto">
          <a:xfrm>
            <a:off x="3703638" y="4217988"/>
            <a:ext cx="323850" cy="2444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10</a:t>
            </a:r>
          </a:p>
        </p:txBody>
      </p:sp>
      <p:sp>
        <p:nvSpPr>
          <p:cNvPr id="24652" name="Text Box 76"/>
          <p:cNvSpPr txBox="1">
            <a:spLocks noChangeArrowheads="1"/>
          </p:cNvSpPr>
          <p:nvPr/>
        </p:nvSpPr>
        <p:spPr bwMode="auto">
          <a:xfrm>
            <a:off x="4513263" y="2246313"/>
            <a:ext cx="323850" cy="2444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10</a:t>
            </a:r>
          </a:p>
        </p:txBody>
      </p:sp>
      <p:sp>
        <p:nvSpPr>
          <p:cNvPr id="24653" name="Freeform 77"/>
          <p:cNvSpPr>
            <a:spLocks/>
          </p:cNvSpPr>
          <p:nvPr/>
        </p:nvSpPr>
        <p:spPr bwMode="auto">
          <a:xfrm>
            <a:off x="2974975" y="1536700"/>
            <a:ext cx="1630363" cy="2911475"/>
          </a:xfrm>
          <a:custGeom>
            <a:avLst/>
            <a:gdLst>
              <a:gd name="T0" fmla="*/ 1004 w 1027"/>
              <a:gd name="T1" fmla="*/ 144 h 1834"/>
              <a:gd name="T2" fmla="*/ 1006 w 1027"/>
              <a:gd name="T3" fmla="*/ 325 h 1834"/>
              <a:gd name="T4" fmla="*/ 1007 w 1027"/>
              <a:gd name="T5" fmla="*/ 506 h 1834"/>
              <a:gd name="T6" fmla="*/ 1009 w 1027"/>
              <a:gd name="T7" fmla="*/ 687 h 1834"/>
              <a:gd name="T8" fmla="*/ 1011 w 1027"/>
              <a:gd name="T9" fmla="*/ 874 h 1834"/>
              <a:gd name="T10" fmla="*/ 1013 w 1027"/>
              <a:gd name="T11" fmla="*/ 1061 h 1834"/>
              <a:gd name="T12" fmla="*/ 1015 w 1027"/>
              <a:gd name="T13" fmla="*/ 1248 h 1834"/>
              <a:gd name="T14" fmla="*/ 1018 w 1027"/>
              <a:gd name="T15" fmla="*/ 1436 h 1834"/>
              <a:gd name="T16" fmla="*/ 1020 w 1027"/>
              <a:gd name="T17" fmla="*/ 1526 h 1834"/>
              <a:gd name="T18" fmla="*/ 1023 w 1027"/>
              <a:gd name="T19" fmla="*/ 1592 h 1834"/>
              <a:gd name="T20" fmla="*/ 1026 w 1027"/>
              <a:gd name="T21" fmla="*/ 1658 h 1834"/>
              <a:gd name="T22" fmla="*/ 1025 w 1027"/>
              <a:gd name="T23" fmla="*/ 1724 h 1834"/>
              <a:gd name="T24" fmla="*/ 1023 w 1027"/>
              <a:gd name="T25" fmla="*/ 1755 h 1834"/>
              <a:gd name="T26" fmla="*/ 1017 w 1027"/>
              <a:gd name="T27" fmla="*/ 1776 h 1834"/>
              <a:gd name="T28" fmla="*/ 1010 w 1027"/>
              <a:gd name="T29" fmla="*/ 1796 h 1834"/>
              <a:gd name="T30" fmla="*/ 999 w 1027"/>
              <a:gd name="T31" fmla="*/ 1815 h 1834"/>
              <a:gd name="T32" fmla="*/ 992 w 1027"/>
              <a:gd name="T33" fmla="*/ 1824 h 1834"/>
              <a:gd name="T34" fmla="*/ 984 w 1027"/>
              <a:gd name="T35" fmla="*/ 1830 h 1834"/>
              <a:gd name="T36" fmla="*/ 974 w 1027"/>
              <a:gd name="T37" fmla="*/ 1833 h 1834"/>
              <a:gd name="T38" fmla="*/ 966 w 1027"/>
              <a:gd name="T39" fmla="*/ 1832 h 1834"/>
              <a:gd name="T40" fmla="*/ 916 w 1027"/>
              <a:gd name="T41" fmla="*/ 1797 h 1834"/>
              <a:gd name="T42" fmla="*/ 859 w 1027"/>
              <a:gd name="T43" fmla="*/ 1751 h 1834"/>
              <a:gd name="T44" fmla="*/ 803 w 1027"/>
              <a:gd name="T45" fmla="*/ 1703 h 1834"/>
              <a:gd name="T46" fmla="*/ 747 w 1027"/>
              <a:gd name="T47" fmla="*/ 1656 h 1834"/>
              <a:gd name="T48" fmla="*/ 702 w 1027"/>
              <a:gd name="T49" fmla="*/ 1621 h 1834"/>
              <a:gd name="T50" fmla="*/ 659 w 1027"/>
              <a:gd name="T51" fmla="*/ 1588 h 1834"/>
              <a:gd name="T52" fmla="*/ 617 w 1027"/>
              <a:gd name="T53" fmla="*/ 1555 h 1834"/>
              <a:gd name="T54" fmla="*/ 575 w 1027"/>
              <a:gd name="T55" fmla="*/ 1521 h 1834"/>
              <a:gd name="T56" fmla="*/ 528 w 1027"/>
              <a:gd name="T57" fmla="*/ 1482 h 1834"/>
              <a:gd name="T58" fmla="*/ 481 w 1027"/>
              <a:gd name="T59" fmla="*/ 1441 h 1834"/>
              <a:gd name="T60" fmla="*/ 434 w 1027"/>
              <a:gd name="T61" fmla="*/ 1399 h 1834"/>
              <a:gd name="T62" fmla="*/ 387 w 1027"/>
              <a:gd name="T63" fmla="*/ 1357 h 1834"/>
              <a:gd name="T64" fmla="*/ 357 w 1027"/>
              <a:gd name="T65" fmla="*/ 1331 h 1834"/>
              <a:gd name="T66" fmla="*/ 332 w 1027"/>
              <a:gd name="T67" fmla="*/ 1309 h 1834"/>
              <a:gd name="T68" fmla="*/ 307 w 1027"/>
              <a:gd name="T69" fmla="*/ 1286 h 1834"/>
              <a:gd name="T70" fmla="*/ 285 w 1027"/>
              <a:gd name="T71" fmla="*/ 1261 h 1834"/>
              <a:gd name="T72" fmla="*/ 266 w 1027"/>
              <a:gd name="T73" fmla="*/ 1233 h 1834"/>
              <a:gd name="T74" fmla="*/ 251 w 1027"/>
              <a:gd name="T75" fmla="*/ 1202 h 1834"/>
              <a:gd name="T76" fmla="*/ 237 w 1027"/>
              <a:gd name="T77" fmla="*/ 1171 h 1834"/>
              <a:gd name="T78" fmla="*/ 221 w 1027"/>
              <a:gd name="T79" fmla="*/ 1141 h 1834"/>
              <a:gd name="T80" fmla="*/ 191 w 1027"/>
              <a:gd name="T81" fmla="*/ 1094 h 1834"/>
              <a:gd name="T82" fmla="*/ 156 w 1027"/>
              <a:gd name="T83" fmla="*/ 1044 h 1834"/>
              <a:gd name="T84" fmla="*/ 121 w 1027"/>
              <a:gd name="T85" fmla="*/ 994 h 1834"/>
              <a:gd name="T86" fmla="*/ 86 w 1027"/>
              <a:gd name="T87" fmla="*/ 943 h 1834"/>
              <a:gd name="T88" fmla="*/ 67 w 1027"/>
              <a:gd name="T89" fmla="*/ 913 h 1834"/>
              <a:gd name="T90" fmla="*/ 52 w 1027"/>
              <a:gd name="T91" fmla="*/ 886 h 1834"/>
              <a:gd name="T92" fmla="*/ 37 w 1027"/>
              <a:gd name="T93" fmla="*/ 859 h 1834"/>
              <a:gd name="T94" fmla="*/ 22 w 1027"/>
              <a:gd name="T95" fmla="*/ 833 h 1834"/>
              <a:gd name="T96" fmla="*/ 16 w 1027"/>
              <a:gd name="T97" fmla="*/ 823 h 1834"/>
              <a:gd name="T98" fmla="*/ 12 w 1027"/>
              <a:gd name="T99" fmla="*/ 818 h 1834"/>
              <a:gd name="T100" fmla="*/ 7 w 1027"/>
              <a:gd name="T101" fmla="*/ 812 h 1834"/>
              <a:gd name="T102" fmla="*/ 1 w 1027"/>
              <a:gd name="T103" fmla="*/ 808 h 183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027"/>
              <a:gd name="T157" fmla="*/ 0 h 1834"/>
              <a:gd name="T158" fmla="*/ 1027 w 1027"/>
              <a:gd name="T159" fmla="*/ 1834 h 183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027" h="1834">
                <a:moveTo>
                  <a:pt x="1003" y="0"/>
                </a:moveTo>
                <a:lnTo>
                  <a:pt x="1004" y="36"/>
                </a:lnTo>
                <a:lnTo>
                  <a:pt x="1004" y="72"/>
                </a:lnTo>
                <a:lnTo>
                  <a:pt x="1004" y="108"/>
                </a:lnTo>
                <a:lnTo>
                  <a:pt x="1004" y="144"/>
                </a:lnTo>
                <a:lnTo>
                  <a:pt x="1004" y="180"/>
                </a:lnTo>
                <a:lnTo>
                  <a:pt x="1005" y="217"/>
                </a:lnTo>
                <a:lnTo>
                  <a:pt x="1005" y="253"/>
                </a:lnTo>
                <a:lnTo>
                  <a:pt x="1005" y="289"/>
                </a:lnTo>
                <a:lnTo>
                  <a:pt x="1006" y="325"/>
                </a:lnTo>
                <a:lnTo>
                  <a:pt x="1006" y="361"/>
                </a:lnTo>
                <a:lnTo>
                  <a:pt x="1006" y="398"/>
                </a:lnTo>
                <a:lnTo>
                  <a:pt x="1007" y="434"/>
                </a:lnTo>
                <a:lnTo>
                  <a:pt x="1007" y="470"/>
                </a:lnTo>
                <a:lnTo>
                  <a:pt x="1007" y="506"/>
                </a:lnTo>
                <a:lnTo>
                  <a:pt x="1007" y="543"/>
                </a:lnTo>
                <a:lnTo>
                  <a:pt x="1008" y="579"/>
                </a:lnTo>
                <a:lnTo>
                  <a:pt x="1008" y="615"/>
                </a:lnTo>
                <a:lnTo>
                  <a:pt x="1009" y="651"/>
                </a:lnTo>
                <a:lnTo>
                  <a:pt x="1009" y="687"/>
                </a:lnTo>
                <a:lnTo>
                  <a:pt x="1009" y="724"/>
                </a:lnTo>
                <a:lnTo>
                  <a:pt x="1010" y="761"/>
                </a:lnTo>
                <a:lnTo>
                  <a:pt x="1010" y="798"/>
                </a:lnTo>
                <a:lnTo>
                  <a:pt x="1011" y="836"/>
                </a:lnTo>
                <a:lnTo>
                  <a:pt x="1011" y="874"/>
                </a:lnTo>
                <a:lnTo>
                  <a:pt x="1011" y="911"/>
                </a:lnTo>
                <a:lnTo>
                  <a:pt x="1012" y="948"/>
                </a:lnTo>
                <a:lnTo>
                  <a:pt x="1012" y="986"/>
                </a:lnTo>
                <a:lnTo>
                  <a:pt x="1012" y="1024"/>
                </a:lnTo>
                <a:lnTo>
                  <a:pt x="1013" y="1061"/>
                </a:lnTo>
                <a:lnTo>
                  <a:pt x="1013" y="1098"/>
                </a:lnTo>
                <a:lnTo>
                  <a:pt x="1014" y="1136"/>
                </a:lnTo>
                <a:lnTo>
                  <a:pt x="1014" y="1174"/>
                </a:lnTo>
                <a:lnTo>
                  <a:pt x="1015" y="1211"/>
                </a:lnTo>
                <a:lnTo>
                  <a:pt x="1015" y="1248"/>
                </a:lnTo>
                <a:lnTo>
                  <a:pt x="1016" y="1286"/>
                </a:lnTo>
                <a:lnTo>
                  <a:pt x="1016" y="1323"/>
                </a:lnTo>
                <a:lnTo>
                  <a:pt x="1017" y="1361"/>
                </a:lnTo>
                <a:lnTo>
                  <a:pt x="1017" y="1399"/>
                </a:lnTo>
                <a:lnTo>
                  <a:pt x="1018" y="1436"/>
                </a:lnTo>
                <a:lnTo>
                  <a:pt x="1018" y="1473"/>
                </a:lnTo>
                <a:lnTo>
                  <a:pt x="1019" y="1486"/>
                </a:lnTo>
                <a:lnTo>
                  <a:pt x="1019" y="1500"/>
                </a:lnTo>
                <a:lnTo>
                  <a:pt x="1019" y="1513"/>
                </a:lnTo>
                <a:lnTo>
                  <a:pt x="1020" y="1526"/>
                </a:lnTo>
                <a:lnTo>
                  <a:pt x="1021" y="1539"/>
                </a:lnTo>
                <a:lnTo>
                  <a:pt x="1021" y="1553"/>
                </a:lnTo>
                <a:lnTo>
                  <a:pt x="1022" y="1566"/>
                </a:lnTo>
                <a:lnTo>
                  <a:pt x="1023" y="1579"/>
                </a:lnTo>
                <a:lnTo>
                  <a:pt x="1023" y="1592"/>
                </a:lnTo>
                <a:lnTo>
                  <a:pt x="1024" y="1606"/>
                </a:lnTo>
                <a:lnTo>
                  <a:pt x="1024" y="1619"/>
                </a:lnTo>
                <a:lnTo>
                  <a:pt x="1025" y="1632"/>
                </a:lnTo>
                <a:lnTo>
                  <a:pt x="1025" y="1645"/>
                </a:lnTo>
                <a:lnTo>
                  <a:pt x="1026" y="1658"/>
                </a:lnTo>
                <a:lnTo>
                  <a:pt x="1026" y="1672"/>
                </a:lnTo>
                <a:lnTo>
                  <a:pt x="1026" y="1685"/>
                </a:lnTo>
                <a:lnTo>
                  <a:pt x="1026" y="1698"/>
                </a:lnTo>
                <a:lnTo>
                  <a:pt x="1026" y="1711"/>
                </a:lnTo>
                <a:lnTo>
                  <a:pt x="1025" y="1724"/>
                </a:lnTo>
                <a:lnTo>
                  <a:pt x="1024" y="1737"/>
                </a:lnTo>
                <a:lnTo>
                  <a:pt x="1024" y="1742"/>
                </a:lnTo>
                <a:lnTo>
                  <a:pt x="1024" y="1746"/>
                </a:lnTo>
                <a:lnTo>
                  <a:pt x="1023" y="1750"/>
                </a:lnTo>
                <a:lnTo>
                  <a:pt x="1023" y="1755"/>
                </a:lnTo>
                <a:lnTo>
                  <a:pt x="1022" y="1759"/>
                </a:lnTo>
                <a:lnTo>
                  <a:pt x="1021" y="1763"/>
                </a:lnTo>
                <a:lnTo>
                  <a:pt x="1020" y="1767"/>
                </a:lnTo>
                <a:lnTo>
                  <a:pt x="1019" y="1772"/>
                </a:lnTo>
                <a:lnTo>
                  <a:pt x="1017" y="1776"/>
                </a:lnTo>
                <a:lnTo>
                  <a:pt x="1016" y="1780"/>
                </a:lnTo>
                <a:lnTo>
                  <a:pt x="1014" y="1784"/>
                </a:lnTo>
                <a:lnTo>
                  <a:pt x="1013" y="1788"/>
                </a:lnTo>
                <a:lnTo>
                  <a:pt x="1011" y="1792"/>
                </a:lnTo>
                <a:lnTo>
                  <a:pt x="1010" y="1796"/>
                </a:lnTo>
                <a:lnTo>
                  <a:pt x="1008" y="1800"/>
                </a:lnTo>
                <a:lnTo>
                  <a:pt x="1006" y="1804"/>
                </a:lnTo>
                <a:lnTo>
                  <a:pt x="1004" y="1808"/>
                </a:lnTo>
                <a:lnTo>
                  <a:pt x="1002" y="1811"/>
                </a:lnTo>
                <a:lnTo>
                  <a:pt x="999" y="1815"/>
                </a:lnTo>
                <a:lnTo>
                  <a:pt x="997" y="1819"/>
                </a:lnTo>
                <a:lnTo>
                  <a:pt x="996" y="1820"/>
                </a:lnTo>
                <a:lnTo>
                  <a:pt x="995" y="1822"/>
                </a:lnTo>
                <a:lnTo>
                  <a:pt x="994" y="1823"/>
                </a:lnTo>
                <a:lnTo>
                  <a:pt x="992" y="1824"/>
                </a:lnTo>
                <a:lnTo>
                  <a:pt x="991" y="1826"/>
                </a:lnTo>
                <a:lnTo>
                  <a:pt x="989" y="1827"/>
                </a:lnTo>
                <a:lnTo>
                  <a:pt x="987" y="1828"/>
                </a:lnTo>
                <a:lnTo>
                  <a:pt x="986" y="1829"/>
                </a:lnTo>
                <a:lnTo>
                  <a:pt x="984" y="1830"/>
                </a:lnTo>
                <a:lnTo>
                  <a:pt x="982" y="1831"/>
                </a:lnTo>
                <a:lnTo>
                  <a:pt x="980" y="1832"/>
                </a:lnTo>
                <a:lnTo>
                  <a:pt x="978" y="1832"/>
                </a:lnTo>
                <a:lnTo>
                  <a:pt x="976" y="1832"/>
                </a:lnTo>
                <a:lnTo>
                  <a:pt x="974" y="1833"/>
                </a:lnTo>
                <a:lnTo>
                  <a:pt x="972" y="1833"/>
                </a:lnTo>
                <a:lnTo>
                  <a:pt x="971" y="1833"/>
                </a:lnTo>
                <a:lnTo>
                  <a:pt x="969" y="1833"/>
                </a:lnTo>
                <a:lnTo>
                  <a:pt x="967" y="1832"/>
                </a:lnTo>
                <a:lnTo>
                  <a:pt x="966" y="1832"/>
                </a:lnTo>
                <a:lnTo>
                  <a:pt x="964" y="1831"/>
                </a:lnTo>
                <a:lnTo>
                  <a:pt x="952" y="1822"/>
                </a:lnTo>
                <a:lnTo>
                  <a:pt x="940" y="1814"/>
                </a:lnTo>
                <a:lnTo>
                  <a:pt x="928" y="1805"/>
                </a:lnTo>
                <a:lnTo>
                  <a:pt x="916" y="1797"/>
                </a:lnTo>
                <a:lnTo>
                  <a:pt x="905" y="1788"/>
                </a:lnTo>
                <a:lnTo>
                  <a:pt x="893" y="1779"/>
                </a:lnTo>
                <a:lnTo>
                  <a:pt x="882" y="1770"/>
                </a:lnTo>
                <a:lnTo>
                  <a:pt x="870" y="1760"/>
                </a:lnTo>
                <a:lnTo>
                  <a:pt x="859" y="1751"/>
                </a:lnTo>
                <a:lnTo>
                  <a:pt x="848" y="1741"/>
                </a:lnTo>
                <a:lnTo>
                  <a:pt x="837" y="1732"/>
                </a:lnTo>
                <a:lnTo>
                  <a:pt x="826" y="1723"/>
                </a:lnTo>
                <a:lnTo>
                  <a:pt x="814" y="1713"/>
                </a:lnTo>
                <a:lnTo>
                  <a:pt x="803" y="1703"/>
                </a:lnTo>
                <a:lnTo>
                  <a:pt x="792" y="1694"/>
                </a:lnTo>
                <a:lnTo>
                  <a:pt x="781" y="1684"/>
                </a:lnTo>
                <a:lnTo>
                  <a:pt x="770" y="1675"/>
                </a:lnTo>
                <a:lnTo>
                  <a:pt x="758" y="1665"/>
                </a:lnTo>
                <a:lnTo>
                  <a:pt x="747" y="1656"/>
                </a:lnTo>
                <a:lnTo>
                  <a:pt x="735" y="1647"/>
                </a:lnTo>
                <a:lnTo>
                  <a:pt x="727" y="1640"/>
                </a:lnTo>
                <a:lnTo>
                  <a:pt x="718" y="1634"/>
                </a:lnTo>
                <a:lnTo>
                  <a:pt x="710" y="1627"/>
                </a:lnTo>
                <a:lnTo>
                  <a:pt x="702" y="1621"/>
                </a:lnTo>
                <a:lnTo>
                  <a:pt x="693" y="1614"/>
                </a:lnTo>
                <a:lnTo>
                  <a:pt x="685" y="1608"/>
                </a:lnTo>
                <a:lnTo>
                  <a:pt x="676" y="1601"/>
                </a:lnTo>
                <a:lnTo>
                  <a:pt x="668" y="1594"/>
                </a:lnTo>
                <a:lnTo>
                  <a:pt x="659" y="1588"/>
                </a:lnTo>
                <a:lnTo>
                  <a:pt x="651" y="1581"/>
                </a:lnTo>
                <a:lnTo>
                  <a:pt x="643" y="1575"/>
                </a:lnTo>
                <a:lnTo>
                  <a:pt x="634" y="1568"/>
                </a:lnTo>
                <a:lnTo>
                  <a:pt x="626" y="1561"/>
                </a:lnTo>
                <a:lnTo>
                  <a:pt x="617" y="1555"/>
                </a:lnTo>
                <a:lnTo>
                  <a:pt x="609" y="1548"/>
                </a:lnTo>
                <a:lnTo>
                  <a:pt x="600" y="1542"/>
                </a:lnTo>
                <a:lnTo>
                  <a:pt x="592" y="1535"/>
                </a:lnTo>
                <a:lnTo>
                  <a:pt x="584" y="1528"/>
                </a:lnTo>
                <a:lnTo>
                  <a:pt x="575" y="1521"/>
                </a:lnTo>
                <a:lnTo>
                  <a:pt x="567" y="1515"/>
                </a:lnTo>
                <a:lnTo>
                  <a:pt x="557" y="1507"/>
                </a:lnTo>
                <a:lnTo>
                  <a:pt x="548" y="1498"/>
                </a:lnTo>
                <a:lnTo>
                  <a:pt x="538" y="1490"/>
                </a:lnTo>
                <a:lnTo>
                  <a:pt x="528" y="1482"/>
                </a:lnTo>
                <a:lnTo>
                  <a:pt x="519" y="1474"/>
                </a:lnTo>
                <a:lnTo>
                  <a:pt x="509" y="1466"/>
                </a:lnTo>
                <a:lnTo>
                  <a:pt x="500" y="1458"/>
                </a:lnTo>
                <a:lnTo>
                  <a:pt x="490" y="1449"/>
                </a:lnTo>
                <a:lnTo>
                  <a:pt x="481" y="1441"/>
                </a:lnTo>
                <a:lnTo>
                  <a:pt x="471" y="1432"/>
                </a:lnTo>
                <a:lnTo>
                  <a:pt x="462" y="1424"/>
                </a:lnTo>
                <a:lnTo>
                  <a:pt x="453" y="1416"/>
                </a:lnTo>
                <a:lnTo>
                  <a:pt x="443" y="1408"/>
                </a:lnTo>
                <a:lnTo>
                  <a:pt x="434" y="1399"/>
                </a:lnTo>
                <a:lnTo>
                  <a:pt x="424" y="1391"/>
                </a:lnTo>
                <a:lnTo>
                  <a:pt x="415" y="1383"/>
                </a:lnTo>
                <a:lnTo>
                  <a:pt x="405" y="1374"/>
                </a:lnTo>
                <a:lnTo>
                  <a:pt x="396" y="1366"/>
                </a:lnTo>
                <a:lnTo>
                  <a:pt x="387" y="1357"/>
                </a:lnTo>
                <a:lnTo>
                  <a:pt x="377" y="1349"/>
                </a:lnTo>
                <a:lnTo>
                  <a:pt x="372" y="1345"/>
                </a:lnTo>
                <a:lnTo>
                  <a:pt x="367" y="1340"/>
                </a:lnTo>
                <a:lnTo>
                  <a:pt x="362" y="1335"/>
                </a:lnTo>
                <a:lnTo>
                  <a:pt x="357" y="1331"/>
                </a:lnTo>
                <a:lnTo>
                  <a:pt x="352" y="1327"/>
                </a:lnTo>
                <a:lnTo>
                  <a:pt x="347" y="1322"/>
                </a:lnTo>
                <a:lnTo>
                  <a:pt x="342" y="1318"/>
                </a:lnTo>
                <a:lnTo>
                  <a:pt x="337" y="1313"/>
                </a:lnTo>
                <a:lnTo>
                  <a:pt x="332" y="1309"/>
                </a:lnTo>
                <a:lnTo>
                  <a:pt x="327" y="1304"/>
                </a:lnTo>
                <a:lnTo>
                  <a:pt x="322" y="1300"/>
                </a:lnTo>
                <a:lnTo>
                  <a:pt x="317" y="1295"/>
                </a:lnTo>
                <a:lnTo>
                  <a:pt x="312" y="1291"/>
                </a:lnTo>
                <a:lnTo>
                  <a:pt x="307" y="1286"/>
                </a:lnTo>
                <a:lnTo>
                  <a:pt x="303" y="1281"/>
                </a:lnTo>
                <a:lnTo>
                  <a:pt x="298" y="1276"/>
                </a:lnTo>
                <a:lnTo>
                  <a:pt x="294" y="1271"/>
                </a:lnTo>
                <a:lnTo>
                  <a:pt x="289" y="1266"/>
                </a:lnTo>
                <a:lnTo>
                  <a:pt x="285" y="1261"/>
                </a:lnTo>
                <a:lnTo>
                  <a:pt x="281" y="1255"/>
                </a:lnTo>
                <a:lnTo>
                  <a:pt x="277" y="1250"/>
                </a:lnTo>
                <a:lnTo>
                  <a:pt x="273" y="1244"/>
                </a:lnTo>
                <a:lnTo>
                  <a:pt x="270" y="1238"/>
                </a:lnTo>
                <a:lnTo>
                  <a:pt x="266" y="1233"/>
                </a:lnTo>
                <a:lnTo>
                  <a:pt x="263" y="1227"/>
                </a:lnTo>
                <a:lnTo>
                  <a:pt x="260" y="1221"/>
                </a:lnTo>
                <a:lnTo>
                  <a:pt x="257" y="1215"/>
                </a:lnTo>
                <a:lnTo>
                  <a:pt x="254" y="1208"/>
                </a:lnTo>
                <a:lnTo>
                  <a:pt x="251" y="1202"/>
                </a:lnTo>
                <a:lnTo>
                  <a:pt x="248" y="1196"/>
                </a:lnTo>
                <a:lnTo>
                  <a:pt x="246" y="1190"/>
                </a:lnTo>
                <a:lnTo>
                  <a:pt x="242" y="1184"/>
                </a:lnTo>
                <a:lnTo>
                  <a:pt x="240" y="1177"/>
                </a:lnTo>
                <a:lnTo>
                  <a:pt x="237" y="1171"/>
                </a:lnTo>
                <a:lnTo>
                  <a:pt x="234" y="1165"/>
                </a:lnTo>
                <a:lnTo>
                  <a:pt x="231" y="1159"/>
                </a:lnTo>
                <a:lnTo>
                  <a:pt x="228" y="1153"/>
                </a:lnTo>
                <a:lnTo>
                  <a:pt x="225" y="1147"/>
                </a:lnTo>
                <a:lnTo>
                  <a:pt x="221" y="1141"/>
                </a:lnTo>
                <a:lnTo>
                  <a:pt x="218" y="1135"/>
                </a:lnTo>
                <a:lnTo>
                  <a:pt x="211" y="1125"/>
                </a:lnTo>
                <a:lnTo>
                  <a:pt x="205" y="1114"/>
                </a:lnTo>
                <a:lnTo>
                  <a:pt x="198" y="1104"/>
                </a:lnTo>
                <a:lnTo>
                  <a:pt x="191" y="1094"/>
                </a:lnTo>
                <a:lnTo>
                  <a:pt x="184" y="1084"/>
                </a:lnTo>
                <a:lnTo>
                  <a:pt x="177" y="1074"/>
                </a:lnTo>
                <a:lnTo>
                  <a:pt x="170" y="1064"/>
                </a:lnTo>
                <a:lnTo>
                  <a:pt x="163" y="1054"/>
                </a:lnTo>
                <a:lnTo>
                  <a:pt x="156" y="1044"/>
                </a:lnTo>
                <a:lnTo>
                  <a:pt x="149" y="1034"/>
                </a:lnTo>
                <a:lnTo>
                  <a:pt x="142" y="1024"/>
                </a:lnTo>
                <a:lnTo>
                  <a:pt x="135" y="1014"/>
                </a:lnTo>
                <a:lnTo>
                  <a:pt x="128" y="1004"/>
                </a:lnTo>
                <a:lnTo>
                  <a:pt x="121" y="994"/>
                </a:lnTo>
                <a:lnTo>
                  <a:pt x="114" y="984"/>
                </a:lnTo>
                <a:lnTo>
                  <a:pt x="107" y="974"/>
                </a:lnTo>
                <a:lnTo>
                  <a:pt x="100" y="964"/>
                </a:lnTo>
                <a:lnTo>
                  <a:pt x="93" y="954"/>
                </a:lnTo>
                <a:lnTo>
                  <a:pt x="86" y="943"/>
                </a:lnTo>
                <a:lnTo>
                  <a:pt x="79" y="933"/>
                </a:lnTo>
                <a:lnTo>
                  <a:pt x="76" y="928"/>
                </a:lnTo>
                <a:lnTo>
                  <a:pt x="73" y="923"/>
                </a:lnTo>
                <a:lnTo>
                  <a:pt x="70" y="918"/>
                </a:lnTo>
                <a:lnTo>
                  <a:pt x="67" y="913"/>
                </a:lnTo>
                <a:lnTo>
                  <a:pt x="64" y="907"/>
                </a:lnTo>
                <a:lnTo>
                  <a:pt x="61" y="902"/>
                </a:lnTo>
                <a:lnTo>
                  <a:pt x="58" y="897"/>
                </a:lnTo>
                <a:lnTo>
                  <a:pt x="55" y="891"/>
                </a:lnTo>
                <a:lnTo>
                  <a:pt x="52" y="886"/>
                </a:lnTo>
                <a:lnTo>
                  <a:pt x="49" y="881"/>
                </a:lnTo>
                <a:lnTo>
                  <a:pt x="46" y="875"/>
                </a:lnTo>
                <a:lnTo>
                  <a:pt x="43" y="870"/>
                </a:lnTo>
                <a:lnTo>
                  <a:pt x="41" y="865"/>
                </a:lnTo>
                <a:lnTo>
                  <a:pt x="37" y="859"/>
                </a:lnTo>
                <a:lnTo>
                  <a:pt x="35" y="854"/>
                </a:lnTo>
                <a:lnTo>
                  <a:pt x="32" y="849"/>
                </a:lnTo>
                <a:lnTo>
                  <a:pt x="29" y="843"/>
                </a:lnTo>
                <a:lnTo>
                  <a:pt x="26" y="838"/>
                </a:lnTo>
                <a:lnTo>
                  <a:pt x="22" y="833"/>
                </a:lnTo>
                <a:lnTo>
                  <a:pt x="19" y="828"/>
                </a:lnTo>
                <a:lnTo>
                  <a:pt x="19" y="827"/>
                </a:lnTo>
                <a:lnTo>
                  <a:pt x="18" y="825"/>
                </a:lnTo>
                <a:lnTo>
                  <a:pt x="17" y="824"/>
                </a:lnTo>
                <a:lnTo>
                  <a:pt x="16" y="823"/>
                </a:lnTo>
                <a:lnTo>
                  <a:pt x="15" y="822"/>
                </a:lnTo>
                <a:lnTo>
                  <a:pt x="14" y="821"/>
                </a:lnTo>
                <a:lnTo>
                  <a:pt x="14" y="820"/>
                </a:lnTo>
                <a:lnTo>
                  <a:pt x="12" y="818"/>
                </a:lnTo>
                <a:lnTo>
                  <a:pt x="10" y="816"/>
                </a:lnTo>
                <a:lnTo>
                  <a:pt x="10" y="815"/>
                </a:lnTo>
                <a:lnTo>
                  <a:pt x="9" y="814"/>
                </a:lnTo>
                <a:lnTo>
                  <a:pt x="8" y="813"/>
                </a:lnTo>
                <a:lnTo>
                  <a:pt x="7" y="812"/>
                </a:lnTo>
                <a:lnTo>
                  <a:pt x="5" y="811"/>
                </a:lnTo>
                <a:lnTo>
                  <a:pt x="4" y="810"/>
                </a:lnTo>
                <a:lnTo>
                  <a:pt x="2" y="808"/>
                </a:lnTo>
                <a:lnTo>
                  <a:pt x="1" y="808"/>
                </a:lnTo>
                <a:lnTo>
                  <a:pt x="0" y="807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654" name="Text Box 78"/>
          <p:cNvSpPr txBox="1">
            <a:spLocks noChangeArrowheads="1"/>
          </p:cNvSpPr>
          <p:nvPr/>
        </p:nvSpPr>
        <p:spPr bwMode="auto">
          <a:xfrm>
            <a:off x="3970338" y="3998913"/>
            <a:ext cx="323850" cy="2444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12</a:t>
            </a:r>
          </a:p>
        </p:txBody>
      </p:sp>
      <p:sp>
        <p:nvSpPr>
          <p:cNvPr id="24655" name="Line 79"/>
          <p:cNvSpPr>
            <a:spLocks noChangeShapeType="1"/>
          </p:cNvSpPr>
          <p:nvPr/>
        </p:nvSpPr>
        <p:spPr bwMode="auto">
          <a:xfrm>
            <a:off x="2978150" y="4213225"/>
            <a:ext cx="4024313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56" name="Line 80"/>
          <p:cNvSpPr>
            <a:spLocks noChangeShapeType="1"/>
          </p:cNvSpPr>
          <p:nvPr/>
        </p:nvSpPr>
        <p:spPr bwMode="auto">
          <a:xfrm flipV="1">
            <a:off x="3997325" y="1538288"/>
            <a:ext cx="0" cy="3344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57" name="Line 81"/>
          <p:cNvSpPr>
            <a:spLocks noChangeShapeType="1"/>
          </p:cNvSpPr>
          <p:nvPr/>
        </p:nvSpPr>
        <p:spPr bwMode="auto">
          <a:xfrm>
            <a:off x="4786313" y="2244725"/>
            <a:ext cx="0" cy="295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58" name="Line 82"/>
          <p:cNvSpPr>
            <a:spLocks noChangeShapeType="1"/>
          </p:cNvSpPr>
          <p:nvPr/>
        </p:nvSpPr>
        <p:spPr bwMode="auto">
          <a:xfrm flipV="1">
            <a:off x="2974975" y="2892425"/>
            <a:ext cx="40100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59" name="Text Box 83"/>
          <p:cNvSpPr txBox="1">
            <a:spLocks noChangeArrowheads="1"/>
          </p:cNvSpPr>
          <p:nvPr/>
        </p:nvSpPr>
        <p:spPr bwMode="auto">
          <a:xfrm>
            <a:off x="6700838" y="2760663"/>
            <a:ext cx="323850" cy="2444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10</a:t>
            </a:r>
          </a:p>
        </p:txBody>
      </p:sp>
      <p:sp>
        <p:nvSpPr>
          <p:cNvPr id="24660" name="Freeform 84"/>
          <p:cNvSpPr>
            <a:spLocks/>
          </p:cNvSpPr>
          <p:nvPr/>
        </p:nvSpPr>
        <p:spPr bwMode="auto">
          <a:xfrm>
            <a:off x="2971800" y="1524000"/>
            <a:ext cx="4041775" cy="3368675"/>
          </a:xfrm>
          <a:custGeom>
            <a:avLst/>
            <a:gdLst>
              <a:gd name="T0" fmla="*/ 0 w 2546"/>
              <a:gd name="T1" fmla="*/ 13 h 2122"/>
              <a:gd name="T2" fmla="*/ 2515 w 2546"/>
              <a:gd name="T3" fmla="*/ 0 h 2122"/>
              <a:gd name="T4" fmla="*/ 2545 w 2546"/>
              <a:gd name="T5" fmla="*/ 2103 h 2122"/>
              <a:gd name="T6" fmla="*/ 6 w 2546"/>
              <a:gd name="T7" fmla="*/ 2121 h 2122"/>
              <a:gd name="T8" fmla="*/ 0 w 2546"/>
              <a:gd name="T9" fmla="*/ 13 h 2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6"/>
              <a:gd name="T16" fmla="*/ 0 h 2122"/>
              <a:gd name="T17" fmla="*/ 2546 w 2546"/>
              <a:gd name="T18" fmla="*/ 2122 h 2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6" h="2122">
                <a:moveTo>
                  <a:pt x="0" y="13"/>
                </a:moveTo>
                <a:lnTo>
                  <a:pt x="2515" y="0"/>
                </a:lnTo>
                <a:lnTo>
                  <a:pt x="2545" y="2103"/>
                </a:lnTo>
                <a:lnTo>
                  <a:pt x="6" y="2121"/>
                </a:lnTo>
                <a:lnTo>
                  <a:pt x="0" y="13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661" name="Freeform 85"/>
          <p:cNvSpPr>
            <a:spLocks/>
          </p:cNvSpPr>
          <p:nvPr/>
        </p:nvSpPr>
        <p:spPr bwMode="auto">
          <a:xfrm>
            <a:off x="6519863" y="1527175"/>
            <a:ext cx="474662" cy="1914525"/>
          </a:xfrm>
          <a:custGeom>
            <a:avLst/>
            <a:gdLst>
              <a:gd name="T0" fmla="*/ 286 w 299"/>
              <a:gd name="T1" fmla="*/ 1193 h 1206"/>
              <a:gd name="T2" fmla="*/ 268 w 299"/>
              <a:gd name="T3" fmla="*/ 1174 h 1206"/>
              <a:gd name="T4" fmla="*/ 251 w 299"/>
              <a:gd name="T5" fmla="*/ 1154 h 1206"/>
              <a:gd name="T6" fmla="*/ 234 w 299"/>
              <a:gd name="T7" fmla="*/ 1135 h 1206"/>
              <a:gd name="T8" fmla="*/ 218 w 299"/>
              <a:gd name="T9" fmla="*/ 1114 h 1206"/>
              <a:gd name="T10" fmla="*/ 202 w 299"/>
              <a:gd name="T11" fmla="*/ 1094 h 1206"/>
              <a:gd name="T12" fmla="*/ 187 w 299"/>
              <a:gd name="T13" fmla="*/ 1073 h 1206"/>
              <a:gd name="T14" fmla="*/ 178 w 299"/>
              <a:gd name="T15" fmla="*/ 1061 h 1206"/>
              <a:gd name="T16" fmla="*/ 170 w 299"/>
              <a:gd name="T17" fmla="*/ 1049 h 1206"/>
              <a:gd name="T18" fmla="*/ 163 w 299"/>
              <a:gd name="T19" fmla="*/ 1037 h 1206"/>
              <a:gd name="T20" fmla="*/ 156 w 299"/>
              <a:gd name="T21" fmla="*/ 1024 h 1206"/>
              <a:gd name="T22" fmla="*/ 150 w 299"/>
              <a:gd name="T23" fmla="*/ 1011 h 1206"/>
              <a:gd name="T24" fmla="*/ 145 w 299"/>
              <a:gd name="T25" fmla="*/ 998 h 1206"/>
              <a:gd name="T26" fmla="*/ 137 w 299"/>
              <a:gd name="T27" fmla="*/ 976 h 1206"/>
              <a:gd name="T28" fmla="*/ 125 w 299"/>
              <a:gd name="T29" fmla="*/ 939 h 1206"/>
              <a:gd name="T30" fmla="*/ 113 w 299"/>
              <a:gd name="T31" fmla="*/ 901 h 1206"/>
              <a:gd name="T32" fmla="*/ 102 w 299"/>
              <a:gd name="T33" fmla="*/ 863 h 1206"/>
              <a:gd name="T34" fmla="*/ 92 w 299"/>
              <a:gd name="T35" fmla="*/ 825 h 1206"/>
              <a:gd name="T36" fmla="*/ 83 w 299"/>
              <a:gd name="T37" fmla="*/ 787 h 1206"/>
              <a:gd name="T38" fmla="*/ 75 w 299"/>
              <a:gd name="T39" fmla="*/ 748 h 1206"/>
              <a:gd name="T40" fmla="*/ 68 w 299"/>
              <a:gd name="T41" fmla="*/ 711 h 1206"/>
              <a:gd name="T42" fmla="*/ 64 w 299"/>
              <a:gd name="T43" fmla="*/ 673 h 1206"/>
              <a:gd name="T44" fmla="*/ 60 w 299"/>
              <a:gd name="T45" fmla="*/ 635 h 1206"/>
              <a:gd name="T46" fmla="*/ 57 w 299"/>
              <a:gd name="T47" fmla="*/ 596 h 1206"/>
              <a:gd name="T48" fmla="*/ 55 w 299"/>
              <a:gd name="T49" fmla="*/ 559 h 1206"/>
              <a:gd name="T50" fmla="*/ 52 w 299"/>
              <a:gd name="T51" fmla="*/ 520 h 1206"/>
              <a:gd name="T52" fmla="*/ 48 w 299"/>
              <a:gd name="T53" fmla="*/ 483 h 1206"/>
              <a:gd name="T54" fmla="*/ 44 w 299"/>
              <a:gd name="T55" fmla="*/ 451 h 1206"/>
              <a:gd name="T56" fmla="*/ 39 w 299"/>
              <a:gd name="T57" fmla="*/ 419 h 1206"/>
              <a:gd name="T58" fmla="*/ 34 w 299"/>
              <a:gd name="T59" fmla="*/ 387 h 1206"/>
              <a:gd name="T60" fmla="*/ 28 w 299"/>
              <a:gd name="T61" fmla="*/ 356 h 1206"/>
              <a:gd name="T62" fmla="*/ 23 w 299"/>
              <a:gd name="T63" fmla="*/ 325 h 1206"/>
              <a:gd name="T64" fmla="*/ 18 w 299"/>
              <a:gd name="T65" fmla="*/ 293 h 1206"/>
              <a:gd name="T66" fmla="*/ 14 w 299"/>
              <a:gd name="T67" fmla="*/ 264 h 1206"/>
              <a:gd name="T68" fmla="*/ 11 w 299"/>
              <a:gd name="T69" fmla="*/ 242 h 1206"/>
              <a:gd name="T70" fmla="*/ 9 w 299"/>
              <a:gd name="T71" fmla="*/ 220 h 1206"/>
              <a:gd name="T72" fmla="*/ 6 w 299"/>
              <a:gd name="T73" fmla="*/ 198 h 1206"/>
              <a:gd name="T74" fmla="*/ 3 w 299"/>
              <a:gd name="T75" fmla="*/ 176 h 1206"/>
              <a:gd name="T76" fmla="*/ 2 w 299"/>
              <a:gd name="T77" fmla="*/ 154 h 1206"/>
              <a:gd name="T78" fmla="*/ 0 w 299"/>
              <a:gd name="T79" fmla="*/ 132 h 1206"/>
              <a:gd name="T80" fmla="*/ 0 w 299"/>
              <a:gd name="T81" fmla="*/ 116 h 1206"/>
              <a:gd name="T82" fmla="*/ 0 w 299"/>
              <a:gd name="T83" fmla="*/ 105 h 1206"/>
              <a:gd name="T84" fmla="*/ 2 w 299"/>
              <a:gd name="T85" fmla="*/ 93 h 1206"/>
              <a:gd name="T86" fmla="*/ 3 w 299"/>
              <a:gd name="T87" fmla="*/ 81 h 1206"/>
              <a:gd name="T88" fmla="*/ 4 w 299"/>
              <a:gd name="T89" fmla="*/ 69 h 1206"/>
              <a:gd name="T90" fmla="*/ 5 w 299"/>
              <a:gd name="T91" fmla="*/ 58 h 1206"/>
              <a:gd name="T92" fmla="*/ 6 w 299"/>
              <a:gd name="T93" fmla="*/ 46 h 1206"/>
              <a:gd name="T94" fmla="*/ 6 w 299"/>
              <a:gd name="T95" fmla="*/ 39 h 1206"/>
              <a:gd name="T96" fmla="*/ 6 w 299"/>
              <a:gd name="T97" fmla="*/ 32 h 1206"/>
              <a:gd name="T98" fmla="*/ 6 w 299"/>
              <a:gd name="T99" fmla="*/ 25 h 1206"/>
              <a:gd name="T100" fmla="*/ 5 w 299"/>
              <a:gd name="T101" fmla="*/ 18 h 1206"/>
              <a:gd name="T102" fmla="*/ 5 w 299"/>
              <a:gd name="T103" fmla="*/ 11 h 1206"/>
              <a:gd name="T104" fmla="*/ 3 w 299"/>
              <a:gd name="T105" fmla="*/ 4 h 120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99"/>
              <a:gd name="T160" fmla="*/ 0 h 1206"/>
              <a:gd name="T161" fmla="*/ 299 w 299"/>
              <a:gd name="T162" fmla="*/ 1206 h 120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99" h="1206">
                <a:moveTo>
                  <a:pt x="298" y="1205"/>
                </a:moveTo>
                <a:lnTo>
                  <a:pt x="291" y="1199"/>
                </a:lnTo>
                <a:lnTo>
                  <a:pt x="286" y="1193"/>
                </a:lnTo>
                <a:lnTo>
                  <a:pt x="280" y="1187"/>
                </a:lnTo>
                <a:lnTo>
                  <a:pt x="274" y="1180"/>
                </a:lnTo>
                <a:lnTo>
                  <a:pt x="268" y="1174"/>
                </a:lnTo>
                <a:lnTo>
                  <a:pt x="262" y="1167"/>
                </a:lnTo>
                <a:lnTo>
                  <a:pt x="257" y="1161"/>
                </a:lnTo>
                <a:lnTo>
                  <a:pt x="251" y="1154"/>
                </a:lnTo>
                <a:lnTo>
                  <a:pt x="245" y="1148"/>
                </a:lnTo>
                <a:lnTo>
                  <a:pt x="240" y="1141"/>
                </a:lnTo>
                <a:lnTo>
                  <a:pt x="234" y="1135"/>
                </a:lnTo>
                <a:lnTo>
                  <a:pt x="229" y="1128"/>
                </a:lnTo>
                <a:lnTo>
                  <a:pt x="223" y="1121"/>
                </a:lnTo>
                <a:lnTo>
                  <a:pt x="218" y="1114"/>
                </a:lnTo>
                <a:lnTo>
                  <a:pt x="212" y="1108"/>
                </a:lnTo>
                <a:lnTo>
                  <a:pt x="207" y="1101"/>
                </a:lnTo>
                <a:lnTo>
                  <a:pt x="202" y="1094"/>
                </a:lnTo>
                <a:lnTo>
                  <a:pt x="197" y="1087"/>
                </a:lnTo>
                <a:lnTo>
                  <a:pt x="192" y="1080"/>
                </a:lnTo>
                <a:lnTo>
                  <a:pt x="187" y="1073"/>
                </a:lnTo>
                <a:lnTo>
                  <a:pt x="184" y="1069"/>
                </a:lnTo>
                <a:lnTo>
                  <a:pt x="181" y="1065"/>
                </a:lnTo>
                <a:lnTo>
                  <a:pt x="178" y="1061"/>
                </a:lnTo>
                <a:lnTo>
                  <a:pt x="176" y="1057"/>
                </a:lnTo>
                <a:lnTo>
                  <a:pt x="173" y="1053"/>
                </a:lnTo>
                <a:lnTo>
                  <a:pt x="170" y="1049"/>
                </a:lnTo>
                <a:lnTo>
                  <a:pt x="168" y="1045"/>
                </a:lnTo>
                <a:lnTo>
                  <a:pt x="166" y="1041"/>
                </a:lnTo>
                <a:lnTo>
                  <a:pt x="163" y="1037"/>
                </a:lnTo>
                <a:lnTo>
                  <a:pt x="161" y="1032"/>
                </a:lnTo>
                <a:lnTo>
                  <a:pt x="158" y="1028"/>
                </a:lnTo>
                <a:lnTo>
                  <a:pt x="156" y="1024"/>
                </a:lnTo>
                <a:lnTo>
                  <a:pt x="154" y="1020"/>
                </a:lnTo>
                <a:lnTo>
                  <a:pt x="152" y="1015"/>
                </a:lnTo>
                <a:lnTo>
                  <a:pt x="150" y="1011"/>
                </a:lnTo>
                <a:lnTo>
                  <a:pt x="148" y="1006"/>
                </a:lnTo>
                <a:lnTo>
                  <a:pt x="146" y="1002"/>
                </a:lnTo>
                <a:lnTo>
                  <a:pt x="145" y="998"/>
                </a:lnTo>
                <a:lnTo>
                  <a:pt x="143" y="993"/>
                </a:lnTo>
                <a:lnTo>
                  <a:pt x="141" y="988"/>
                </a:lnTo>
                <a:lnTo>
                  <a:pt x="137" y="976"/>
                </a:lnTo>
                <a:lnTo>
                  <a:pt x="133" y="964"/>
                </a:lnTo>
                <a:lnTo>
                  <a:pt x="129" y="951"/>
                </a:lnTo>
                <a:lnTo>
                  <a:pt x="125" y="939"/>
                </a:lnTo>
                <a:lnTo>
                  <a:pt x="121" y="926"/>
                </a:lnTo>
                <a:lnTo>
                  <a:pt x="117" y="914"/>
                </a:lnTo>
                <a:lnTo>
                  <a:pt x="113" y="901"/>
                </a:lnTo>
                <a:lnTo>
                  <a:pt x="109" y="888"/>
                </a:lnTo>
                <a:lnTo>
                  <a:pt x="106" y="876"/>
                </a:lnTo>
                <a:lnTo>
                  <a:pt x="102" y="863"/>
                </a:lnTo>
                <a:lnTo>
                  <a:pt x="99" y="851"/>
                </a:lnTo>
                <a:lnTo>
                  <a:pt x="95" y="838"/>
                </a:lnTo>
                <a:lnTo>
                  <a:pt x="92" y="825"/>
                </a:lnTo>
                <a:lnTo>
                  <a:pt x="89" y="812"/>
                </a:lnTo>
                <a:lnTo>
                  <a:pt x="86" y="800"/>
                </a:lnTo>
                <a:lnTo>
                  <a:pt x="83" y="787"/>
                </a:lnTo>
                <a:lnTo>
                  <a:pt x="80" y="774"/>
                </a:lnTo>
                <a:lnTo>
                  <a:pt x="77" y="761"/>
                </a:lnTo>
                <a:lnTo>
                  <a:pt x="75" y="748"/>
                </a:lnTo>
                <a:lnTo>
                  <a:pt x="72" y="736"/>
                </a:lnTo>
                <a:lnTo>
                  <a:pt x="70" y="723"/>
                </a:lnTo>
                <a:lnTo>
                  <a:pt x="68" y="711"/>
                </a:lnTo>
                <a:lnTo>
                  <a:pt x="66" y="698"/>
                </a:lnTo>
                <a:lnTo>
                  <a:pt x="65" y="685"/>
                </a:lnTo>
                <a:lnTo>
                  <a:pt x="64" y="673"/>
                </a:lnTo>
                <a:lnTo>
                  <a:pt x="62" y="660"/>
                </a:lnTo>
                <a:lnTo>
                  <a:pt x="61" y="647"/>
                </a:lnTo>
                <a:lnTo>
                  <a:pt x="60" y="635"/>
                </a:lnTo>
                <a:lnTo>
                  <a:pt x="59" y="622"/>
                </a:lnTo>
                <a:lnTo>
                  <a:pt x="58" y="609"/>
                </a:lnTo>
                <a:lnTo>
                  <a:pt x="57" y="596"/>
                </a:lnTo>
                <a:lnTo>
                  <a:pt x="57" y="584"/>
                </a:lnTo>
                <a:lnTo>
                  <a:pt x="56" y="571"/>
                </a:lnTo>
                <a:lnTo>
                  <a:pt x="55" y="559"/>
                </a:lnTo>
                <a:lnTo>
                  <a:pt x="54" y="546"/>
                </a:lnTo>
                <a:lnTo>
                  <a:pt x="53" y="533"/>
                </a:lnTo>
                <a:lnTo>
                  <a:pt x="52" y="520"/>
                </a:lnTo>
                <a:lnTo>
                  <a:pt x="51" y="508"/>
                </a:lnTo>
                <a:lnTo>
                  <a:pt x="50" y="495"/>
                </a:lnTo>
                <a:lnTo>
                  <a:pt x="48" y="483"/>
                </a:lnTo>
                <a:lnTo>
                  <a:pt x="47" y="472"/>
                </a:lnTo>
                <a:lnTo>
                  <a:pt x="45" y="461"/>
                </a:lnTo>
                <a:lnTo>
                  <a:pt x="44" y="451"/>
                </a:lnTo>
                <a:lnTo>
                  <a:pt x="42" y="440"/>
                </a:lnTo>
                <a:lnTo>
                  <a:pt x="40" y="430"/>
                </a:lnTo>
                <a:lnTo>
                  <a:pt x="39" y="419"/>
                </a:lnTo>
                <a:lnTo>
                  <a:pt x="37" y="409"/>
                </a:lnTo>
                <a:lnTo>
                  <a:pt x="35" y="398"/>
                </a:lnTo>
                <a:lnTo>
                  <a:pt x="34" y="387"/>
                </a:lnTo>
                <a:lnTo>
                  <a:pt x="32" y="377"/>
                </a:lnTo>
                <a:lnTo>
                  <a:pt x="30" y="367"/>
                </a:lnTo>
                <a:lnTo>
                  <a:pt x="28" y="356"/>
                </a:lnTo>
                <a:lnTo>
                  <a:pt x="27" y="345"/>
                </a:lnTo>
                <a:lnTo>
                  <a:pt x="25" y="335"/>
                </a:lnTo>
                <a:lnTo>
                  <a:pt x="23" y="325"/>
                </a:lnTo>
                <a:lnTo>
                  <a:pt x="21" y="314"/>
                </a:lnTo>
                <a:lnTo>
                  <a:pt x="20" y="303"/>
                </a:lnTo>
                <a:lnTo>
                  <a:pt x="18" y="293"/>
                </a:lnTo>
                <a:lnTo>
                  <a:pt x="17" y="282"/>
                </a:lnTo>
                <a:lnTo>
                  <a:pt x="15" y="272"/>
                </a:lnTo>
                <a:lnTo>
                  <a:pt x="14" y="264"/>
                </a:lnTo>
                <a:lnTo>
                  <a:pt x="13" y="257"/>
                </a:lnTo>
                <a:lnTo>
                  <a:pt x="12" y="250"/>
                </a:lnTo>
                <a:lnTo>
                  <a:pt x="11" y="242"/>
                </a:lnTo>
                <a:lnTo>
                  <a:pt x="10" y="235"/>
                </a:lnTo>
                <a:lnTo>
                  <a:pt x="9" y="227"/>
                </a:lnTo>
                <a:lnTo>
                  <a:pt x="9" y="220"/>
                </a:lnTo>
                <a:lnTo>
                  <a:pt x="7" y="213"/>
                </a:lnTo>
                <a:lnTo>
                  <a:pt x="7" y="205"/>
                </a:lnTo>
                <a:lnTo>
                  <a:pt x="6" y="198"/>
                </a:lnTo>
                <a:lnTo>
                  <a:pt x="5" y="191"/>
                </a:lnTo>
                <a:lnTo>
                  <a:pt x="4" y="183"/>
                </a:lnTo>
                <a:lnTo>
                  <a:pt x="3" y="176"/>
                </a:lnTo>
                <a:lnTo>
                  <a:pt x="3" y="168"/>
                </a:lnTo>
                <a:lnTo>
                  <a:pt x="2" y="161"/>
                </a:lnTo>
                <a:lnTo>
                  <a:pt x="2" y="154"/>
                </a:lnTo>
                <a:lnTo>
                  <a:pt x="1" y="146"/>
                </a:lnTo>
                <a:lnTo>
                  <a:pt x="1" y="139"/>
                </a:lnTo>
                <a:lnTo>
                  <a:pt x="0" y="132"/>
                </a:lnTo>
                <a:lnTo>
                  <a:pt x="0" y="124"/>
                </a:lnTo>
                <a:lnTo>
                  <a:pt x="0" y="120"/>
                </a:lnTo>
                <a:lnTo>
                  <a:pt x="0" y="116"/>
                </a:lnTo>
                <a:lnTo>
                  <a:pt x="0" y="112"/>
                </a:lnTo>
                <a:lnTo>
                  <a:pt x="0" y="109"/>
                </a:lnTo>
                <a:lnTo>
                  <a:pt x="0" y="105"/>
                </a:lnTo>
                <a:lnTo>
                  <a:pt x="1" y="100"/>
                </a:lnTo>
                <a:lnTo>
                  <a:pt x="1" y="97"/>
                </a:lnTo>
                <a:lnTo>
                  <a:pt x="2" y="93"/>
                </a:lnTo>
                <a:lnTo>
                  <a:pt x="2" y="89"/>
                </a:lnTo>
                <a:lnTo>
                  <a:pt x="2" y="85"/>
                </a:lnTo>
                <a:lnTo>
                  <a:pt x="3" y="81"/>
                </a:lnTo>
                <a:lnTo>
                  <a:pt x="3" y="77"/>
                </a:lnTo>
                <a:lnTo>
                  <a:pt x="4" y="73"/>
                </a:lnTo>
                <a:lnTo>
                  <a:pt x="4" y="69"/>
                </a:lnTo>
                <a:lnTo>
                  <a:pt x="5" y="65"/>
                </a:lnTo>
                <a:lnTo>
                  <a:pt x="5" y="61"/>
                </a:lnTo>
                <a:lnTo>
                  <a:pt x="5" y="58"/>
                </a:lnTo>
                <a:lnTo>
                  <a:pt x="6" y="54"/>
                </a:lnTo>
                <a:lnTo>
                  <a:pt x="6" y="50"/>
                </a:lnTo>
                <a:lnTo>
                  <a:pt x="6" y="46"/>
                </a:lnTo>
                <a:lnTo>
                  <a:pt x="6" y="43"/>
                </a:lnTo>
                <a:lnTo>
                  <a:pt x="6" y="41"/>
                </a:lnTo>
                <a:lnTo>
                  <a:pt x="6" y="39"/>
                </a:lnTo>
                <a:lnTo>
                  <a:pt x="6" y="36"/>
                </a:lnTo>
                <a:lnTo>
                  <a:pt x="6" y="34"/>
                </a:lnTo>
                <a:lnTo>
                  <a:pt x="6" y="32"/>
                </a:lnTo>
                <a:lnTo>
                  <a:pt x="6" y="29"/>
                </a:lnTo>
                <a:lnTo>
                  <a:pt x="6" y="27"/>
                </a:lnTo>
                <a:lnTo>
                  <a:pt x="6" y="25"/>
                </a:lnTo>
                <a:lnTo>
                  <a:pt x="5" y="23"/>
                </a:lnTo>
                <a:lnTo>
                  <a:pt x="5" y="20"/>
                </a:lnTo>
                <a:lnTo>
                  <a:pt x="5" y="18"/>
                </a:lnTo>
                <a:lnTo>
                  <a:pt x="5" y="16"/>
                </a:lnTo>
                <a:lnTo>
                  <a:pt x="5" y="13"/>
                </a:lnTo>
                <a:lnTo>
                  <a:pt x="5" y="11"/>
                </a:lnTo>
                <a:lnTo>
                  <a:pt x="4" y="9"/>
                </a:lnTo>
                <a:lnTo>
                  <a:pt x="4" y="7"/>
                </a:lnTo>
                <a:lnTo>
                  <a:pt x="3" y="4"/>
                </a:lnTo>
                <a:lnTo>
                  <a:pt x="3" y="2"/>
                </a:lnTo>
                <a:lnTo>
                  <a:pt x="3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662" name="Text Box 86"/>
          <p:cNvSpPr txBox="1">
            <a:spLocks noChangeArrowheads="1"/>
          </p:cNvSpPr>
          <p:nvPr/>
        </p:nvSpPr>
        <p:spPr bwMode="auto">
          <a:xfrm>
            <a:off x="6694488" y="3094038"/>
            <a:ext cx="254000" cy="2444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8</a:t>
            </a:r>
          </a:p>
        </p:txBody>
      </p:sp>
      <p:sp>
        <p:nvSpPr>
          <p:cNvPr id="24663" name="Line 87"/>
          <p:cNvSpPr>
            <a:spLocks noChangeShapeType="1"/>
          </p:cNvSpPr>
          <p:nvPr/>
        </p:nvSpPr>
        <p:spPr bwMode="auto">
          <a:xfrm flipV="1">
            <a:off x="6691313" y="1525588"/>
            <a:ext cx="0" cy="33385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64" name="Text Box 88"/>
          <p:cNvSpPr txBox="1">
            <a:spLocks noChangeArrowheads="1"/>
          </p:cNvSpPr>
          <p:nvPr/>
        </p:nvSpPr>
        <p:spPr bwMode="auto">
          <a:xfrm>
            <a:off x="6580188" y="3589338"/>
            <a:ext cx="254000" cy="2444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6</a:t>
            </a:r>
          </a:p>
        </p:txBody>
      </p:sp>
      <p:sp>
        <p:nvSpPr>
          <p:cNvPr id="24665" name="Line 89"/>
          <p:cNvSpPr>
            <a:spLocks noChangeShapeType="1"/>
          </p:cNvSpPr>
          <p:nvPr/>
        </p:nvSpPr>
        <p:spPr bwMode="auto">
          <a:xfrm>
            <a:off x="2973388" y="1879600"/>
            <a:ext cx="3995737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66" name="Line 90"/>
          <p:cNvSpPr>
            <a:spLocks noChangeShapeType="1"/>
          </p:cNvSpPr>
          <p:nvPr/>
        </p:nvSpPr>
        <p:spPr bwMode="auto">
          <a:xfrm flipV="1">
            <a:off x="4340225" y="1536700"/>
            <a:ext cx="0" cy="3344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67" name="Text Box 91"/>
          <p:cNvSpPr txBox="1">
            <a:spLocks noChangeArrowheads="1"/>
          </p:cNvSpPr>
          <p:nvPr/>
        </p:nvSpPr>
        <p:spPr bwMode="auto">
          <a:xfrm>
            <a:off x="166688" y="6446838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6.23</a:t>
            </a:r>
          </a:p>
        </p:txBody>
      </p:sp>
      <p:sp>
        <p:nvSpPr>
          <p:cNvPr id="24668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2"/>
          <p:cNvSpPr>
            <a:spLocks noChangeAspect="1"/>
          </p:cNvSpPr>
          <p:nvPr/>
        </p:nvSpPr>
        <p:spPr bwMode="auto">
          <a:xfrm>
            <a:off x="3149600" y="2782888"/>
            <a:ext cx="3408363" cy="393700"/>
          </a:xfrm>
          <a:custGeom>
            <a:avLst/>
            <a:gdLst>
              <a:gd name="T0" fmla="*/ 0 w 2684"/>
              <a:gd name="T1" fmla="*/ 16 h 310"/>
              <a:gd name="T2" fmla="*/ 78 w 2684"/>
              <a:gd name="T3" fmla="*/ 12 h 310"/>
              <a:gd name="T4" fmla="*/ 156 w 2684"/>
              <a:gd name="T5" fmla="*/ 6 h 310"/>
              <a:gd name="T6" fmla="*/ 233 w 2684"/>
              <a:gd name="T7" fmla="*/ 3 h 310"/>
              <a:gd name="T8" fmla="*/ 315 w 2684"/>
              <a:gd name="T9" fmla="*/ 0 h 310"/>
              <a:gd name="T10" fmla="*/ 396 w 2684"/>
              <a:gd name="T11" fmla="*/ 0 h 310"/>
              <a:gd name="T12" fmla="*/ 438 w 2684"/>
              <a:gd name="T13" fmla="*/ 0 h 310"/>
              <a:gd name="T14" fmla="*/ 480 w 2684"/>
              <a:gd name="T15" fmla="*/ 2 h 310"/>
              <a:gd name="T16" fmla="*/ 524 w 2684"/>
              <a:gd name="T17" fmla="*/ 4 h 310"/>
              <a:gd name="T18" fmla="*/ 568 w 2684"/>
              <a:gd name="T19" fmla="*/ 8 h 310"/>
              <a:gd name="T20" fmla="*/ 613 w 2684"/>
              <a:gd name="T21" fmla="*/ 12 h 310"/>
              <a:gd name="T22" fmla="*/ 658 w 2684"/>
              <a:gd name="T23" fmla="*/ 16 h 310"/>
              <a:gd name="T24" fmla="*/ 705 w 2684"/>
              <a:gd name="T25" fmla="*/ 23 h 310"/>
              <a:gd name="T26" fmla="*/ 753 w 2684"/>
              <a:gd name="T27" fmla="*/ 30 h 310"/>
              <a:gd name="T28" fmla="*/ 804 w 2684"/>
              <a:gd name="T29" fmla="*/ 40 h 310"/>
              <a:gd name="T30" fmla="*/ 856 w 2684"/>
              <a:gd name="T31" fmla="*/ 50 h 310"/>
              <a:gd name="T32" fmla="*/ 908 w 2684"/>
              <a:gd name="T33" fmla="*/ 62 h 310"/>
              <a:gd name="T34" fmla="*/ 961 w 2684"/>
              <a:gd name="T35" fmla="*/ 73 h 310"/>
              <a:gd name="T36" fmla="*/ 1069 w 2684"/>
              <a:gd name="T37" fmla="*/ 99 h 310"/>
              <a:gd name="T38" fmla="*/ 1175 w 2684"/>
              <a:gd name="T39" fmla="*/ 125 h 310"/>
              <a:gd name="T40" fmla="*/ 1228 w 2684"/>
              <a:gd name="T41" fmla="*/ 138 h 310"/>
              <a:gd name="T42" fmla="*/ 1280 w 2684"/>
              <a:gd name="T43" fmla="*/ 150 h 310"/>
              <a:gd name="T44" fmla="*/ 1329 w 2684"/>
              <a:gd name="T45" fmla="*/ 163 h 310"/>
              <a:gd name="T46" fmla="*/ 1378 w 2684"/>
              <a:gd name="T47" fmla="*/ 174 h 310"/>
              <a:gd name="T48" fmla="*/ 1423 w 2684"/>
              <a:gd name="T49" fmla="*/ 184 h 310"/>
              <a:gd name="T50" fmla="*/ 1468 w 2684"/>
              <a:gd name="T51" fmla="*/ 194 h 310"/>
              <a:gd name="T52" fmla="*/ 1509 w 2684"/>
              <a:gd name="T53" fmla="*/ 203 h 310"/>
              <a:gd name="T54" fmla="*/ 1549 w 2684"/>
              <a:gd name="T55" fmla="*/ 212 h 310"/>
              <a:gd name="T56" fmla="*/ 1586 w 2684"/>
              <a:gd name="T57" fmla="*/ 220 h 310"/>
              <a:gd name="T58" fmla="*/ 1622 w 2684"/>
              <a:gd name="T59" fmla="*/ 228 h 310"/>
              <a:gd name="T60" fmla="*/ 1657 w 2684"/>
              <a:gd name="T61" fmla="*/ 237 h 310"/>
              <a:gd name="T62" fmla="*/ 1690 w 2684"/>
              <a:gd name="T63" fmla="*/ 243 h 310"/>
              <a:gd name="T64" fmla="*/ 1755 w 2684"/>
              <a:gd name="T65" fmla="*/ 258 h 310"/>
              <a:gd name="T66" fmla="*/ 1820 w 2684"/>
              <a:gd name="T67" fmla="*/ 272 h 310"/>
              <a:gd name="T68" fmla="*/ 1884 w 2684"/>
              <a:gd name="T69" fmla="*/ 283 h 310"/>
              <a:gd name="T70" fmla="*/ 1918 w 2684"/>
              <a:gd name="T71" fmla="*/ 288 h 310"/>
              <a:gd name="T72" fmla="*/ 1952 w 2684"/>
              <a:gd name="T73" fmla="*/ 293 h 310"/>
              <a:gd name="T74" fmla="*/ 1988 w 2684"/>
              <a:gd name="T75" fmla="*/ 297 h 310"/>
              <a:gd name="T76" fmla="*/ 2024 w 2684"/>
              <a:gd name="T77" fmla="*/ 300 h 310"/>
              <a:gd name="T78" fmla="*/ 2064 w 2684"/>
              <a:gd name="T79" fmla="*/ 303 h 310"/>
              <a:gd name="T80" fmla="*/ 2106 w 2684"/>
              <a:gd name="T81" fmla="*/ 306 h 310"/>
              <a:gd name="T82" fmla="*/ 2151 w 2684"/>
              <a:gd name="T83" fmla="*/ 307 h 310"/>
              <a:gd name="T84" fmla="*/ 2197 w 2684"/>
              <a:gd name="T85" fmla="*/ 308 h 310"/>
              <a:gd name="T86" fmla="*/ 2245 w 2684"/>
              <a:gd name="T87" fmla="*/ 309 h 310"/>
              <a:gd name="T88" fmla="*/ 2292 w 2684"/>
              <a:gd name="T89" fmla="*/ 309 h 310"/>
              <a:gd name="T90" fmla="*/ 2341 w 2684"/>
              <a:gd name="T91" fmla="*/ 308 h 310"/>
              <a:gd name="T92" fmla="*/ 2389 w 2684"/>
              <a:gd name="T93" fmla="*/ 307 h 310"/>
              <a:gd name="T94" fmla="*/ 2435 w 2684"/>
              <a:gd name="T95" fmla="*/ 306 h 310"/>
              <a:gd name="T96" fmla="*/ 2480 w 2684"/>
              <a:gd name="T97" fmla="*/ 305 h 310"/>
              <a:gd name="T98" fmla="*/ 2522 w 2684"/>
              <a:gd name="T99" fmla="*/ 304 h 310"/>
              <a:gd name="T100" fmla="*/ 2562 w 2684"/>
              <a:gd name="T101" fmla="*/ 303 h 310"/>
              <a:gd name="T102" fmla="*/ 2598 w 2684"/>
              <a:gd name="T103" fmla="*/ 302 h 310"/>
              <a:gd name="T104" fmla="*/ 2615 w 2684"/>
              <a:gd name="T105" fmla="*/ 302 h 310"/>
              <a:gd name="T106" fmla="*/ 2631 w 2684"/>
              <a:gd name="T107" fmla="*/ 301 h 310"/>
              <a:gd name="T108" fmla="*/ 2646 w 2684"/>
              <a:gd name="T109" fmla="*/ 301 h 310"/>
              <a:gd name="T110" fmla="*/ 2659 w 2684"/>
              <a:gd name="T111" fmla="*/ 300 h 310"/>
              <a:gd name="T112" fmla="*/ 2672 w 2684"/>
              <a:gd name="T113" fmla="*/ 300 h 310"/>
              <a:gd name="T114" fmla="*/ 2683 w 2684"/>
              <a:gd name="T115" fmla="*/ 300 h 31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684"/>
              <a:gd name="T175" fmla="*/ 0 h 310"/>
              <a:gd name="T176" fmla="*/ 2684 w 2684"/>
              <a:gd name="T177" fmla="*/ 310 h 31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684" h="310">
                <a:moveTo>
                  <a:pt x="0" y="16"/>
                </a:moveTo>
                <a:lnTo>
                  <a:pt x="78" y="12"/>
                </a:lnTo>
                <a:lnTo>
                  <a:pt x="156" y="6"/>
                </a:lnTo>
                <a:lnTo>
                  <a:pt x="233" y="3"/>
                </a:lnTo>
                <a:lnTo>
                  <a:pt x="315" y="0"/>
                </a:lnTo>
                <a:lnTo>
                  <a:pt x="396" y="0"/>
                </a:lnTo>
                <a:lnTo>
                  <a:pt x="438" y="0"/>
                </a:lnTo>
                <a:lnTo>
                  <a:pt x="480" y="2"/>
                </a:lnTo>
                <a:lnTo>
                  <a:pt x="524" y="4"/>
                </a:lnTo>
                <a:lnTo>
                  <a:pt x="568" y="8"/>
                </a:lnTo>
                <a:lnTo>
                  <a:pt x="613" y="12"/>
                </a:lnTo>
                <a:lnTo>
                  <a:pt x="658" y="16"/>
                </a:lnTo>
                <a:lnTo>
                  <a:pt x="705" y="23"/>
                </a:lnTo>
                <a:lnTo>
                  <a:pt x="753" y="30"/>
                </a:lnTo>
                <a:lnTo>
                  <a:pt x="804" y="40"/>
                </a:lnTo>
                <a:lnTo>
                  <a:pt x="856" y="50"/>
                </a:lnTo>
                <a:lnTo>
                  <a:pt x="908" y="62"/>
                </a:lnTo>
                <a:lnTo>
                  <a:pt x="961" y="73"/>
                </a:lnTo>
                <a:lnTo>
                  <a:pt x="1069" y="99"/>
                </a:lnTo>
                <a:lnTo>
                  <a:pt x="1175" y="125"/>
                </a:lnTo>
                <a:lnTo>
                  <a:pt x="1228" y="138"/>
                </a:lnTo>
                <a:lnTo>
                  <a:pt x="1280" y="150"/>
                </a:lnTo>
                <a:lnTo>
                  <a:pt x="1329" y="163"/>
                </a:lnTo>
                <a:lnTo>
                  <a:pt x="1378" y="174"/>
                </a:lnTo>
                <a:lnTo>
                  <a:pt x="1423" y="184"/>
                </a:lnTo>
                <a:lnTo>
                  <a:pt x="1468" y="194"/>
                </a:lnTo>
                <a:lnTo>
                  <a:pt x="1509" y="203"/>
                </a:lnTo>
                <a:lnTo>
                  <a:pt x="1549" y="212"/>
                </a:lnTo>
                <a:lnTo>
                  <a:pt x="1586" y="220"/>
                </a:lnTo>
                <a:lnTo>
                  <a:pt x="1622" y="228"/>
                </a:lnTo>
                <a:lnTo>
                  <a:pt x="1657" y="237"/>
                </a:lnTo>
                <a:lnTo>
                  <a:pt x="1690" y="243"/>
                </a:lnTo>
                <a:lnTo>
                  <a:pt x="1755" y="258"/>
                </a:lnTo>
                <a:lnTo>
                  <a:pt x="1820" y="272"/>
                </a:lnTo>
                <a:lnTo>
                  <a:pt x="1884" y="283"/>
                </a:lnTo>
                <a:lnTo>
                  <a:pt x="1918" y="288"/>
                </a:lnTo>
                <a:lnTo>
                  <a:pt x="1952" y="293"/>
                </a:lnTo>
                <a:lnTo>
                  <a:pt x="1988" y="297"/>
                </a:lnTo>
                <a:lnTo>
                  <a:pt x="2024" y="300"/>
                </a:lnTo>
                <a:lnTo>
                  <a:pt x="2064" y="303"/>
                </a:lnTo>
                <a:lnTo>
                  <a:pt x="2106" y="306"/>
                </a:lnTo>
                <a:lnTo>
                  <a:pt x="2151" y="307"/>
                </a:lnTo>
                <a:lnTo>
                  <a:pt x="2197" y="308"/>
                </a:lnTo>
                <a:lnTo>
                  <a:pt x="2245" y="309"/>
                </a:lnTo>
                <a:lnTo>
                  <a:pt x="2292" y="309"/>
                </a:lnTo>
                <a:lnTo>
                  <a:pt x="2341" y="308"/>
                </a:lnTo>
                <a:lnTo>
                  <a:pt x="2389" y="307"/>
                </a:lnTo>
                <a:lnTo>
                  <a:pt x="2435" y="306"/>
                </a:lnTo>
                <a:lnTo>
                  <a:pt x="2480" y="305"/>
                </a:lnTo>
                <a:lnTo>
                  <a:pt x="2522" y="304"/>
                </a:lnTo>
                <a:lnTo>
                  <a:pt x="2562" y="303"/>
                </a:lnTo>
                <a:lnTo>
                  <a:pt x="2598" y="302"/>
                </a:lnTo>
                <a:lnTo>
                  <a:pt x="2615" y="302"/>
                </a:lnTo>
                <a:lnTo>
                  <a:pt x="2631" y="301"/>
                </a:lnTo>
                <a:lnTo>
                  <a:pt x="2646" y="301"/>
                </a:lnTo>
                <a:lnTo>
                  <a:pt x="2659" y="300"/>
                </a:lnTo>
                <a:lnTo>
                  <a:pt x="2672" y="300"/>
                </a:lnTo>
                <a:lnTo>
                  <a:pt x="2683" y="30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5603" name="Group 3"/>
          <p:cNvGrpSpPr>
            <a:grpSpLocks noChangeAspect="1"/>
          </p:cNvGrpSpPr>
          <p:nvPr/>
        </p:nvGrpSpPr>
        <p:grpSpPr bwMode="auto">
          <a:xfrm>
            <a:off x="3935413" y="2284413"/>
            <a:ext cx="271462" cy="501650"/>
            <a:chOff x="1329" y="1888"/>
            <a:chExt cx="213" cy="396"/>
          </a:xfrm>
        </p:grpSpPr>
        <p:sp>
          <p:nvSpPr>
            <p:cNvPr id="26550" name="Line 4"/>
            <p:cNvSpPr>
              <a:spLocks noChangeAspect="1" noChangeShapeType="1"/>
            </p:cNvSpPr>
            <p:nvPr/>
          </p:nvSpPr>
          <p:spPr bwMode="auto">
            <a:xfrm flipV="1">
              <a:off x="1500" y="1998"/>
              <a:ext cx="9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51" name="Line 5"/>
            <p:cNvSpPr>
              <a:spLocks noChangeAspect="1" noChangeShapeType="1"/>
            </p:cNvSpPr>
            <p:nvPr/>
          </p:nvSpPr>
          <p:spPr bwMode="auto">
            <a:xfrm flipH="1" flipV="1">
              <a:off x="1500" y="2004"/>
              <a:ext cx="3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52" name="Line 6"/>
            <p:cNvSpPr>
              <a:spLocks noChangeAspect="1" noChangeShapeType="1"/>
            </p:cNvSpPr>
            <p:nvPr/>
          </p:nvSpPr>
          <p:spPr bwMode="auto">
            <a:xfrm flipH="1">
              <a:off x="1504" y="2004"/>
              <a:ext cx="4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53" name="Line 7"/>
            <p:cNvSpPr>
              <a:spLocks noChangeAspect="1" noChangeShapeType="1"/>
            </p:cNvSpPr>
            <p:nvPr/>
          </p:nvSpPr>
          <p:spPr bwMode="auto">
            <a:xfrm flipH="1">
              <a:off x="1508" y="1999"/>
              <a:ext cx="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54" name="Line 8"/>
            <p:cNvSpPr>
              <a:spLocks noChangeAspect="1" noChangeShapeType="1"/>
            </p:cNvSpPr>
            <p:nvPr/>
          </p:nvSpPr>
          <p:spPr bwMode="auto">
            <a:xfrm flipH="1">
              <a:off x="1513" y="2097"/>
              <a:ext cx="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55" name="Line 9"/>
            <p:cNvSpPr>
              <a:spLocks noChangeAspect="1" noChangeShapeType="1"/>
            </p:cNvSpPr>
            <p:nvPr/>
          </p:nvSpPr>
          <p:spPr bwMode="auto">
            <a:xfrm flipV="1">
              <a:off x="1513" y="2097"/>
              <a:ext cx="4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56" name="Line 10"/>
            <p:cNvSpPr>
              <a:spLocks noChangeAspect="1" noChangeShapeType="1"/>
            </p:cNvSpPr>
            <p:nvPr/>
          </p:nvSpPr>
          <p:spPr bwMode="auto">
            <a:xfrm>
              <a:off x="1513" y="2098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57" name="Line 11"/>
            <p:cNvSpPr>
              <a:spLocks noChangeAspect="1" noChangeShapeType="1"/>
            </p:cNvSpPr>
            <p:nvPr/>
          </p:nvSpPr>
          <p:spPr bwMode="auto">
            <a:xfrm>
              <a:off x="1443" y="2268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58" name="Line 12"/>
            <p:cNvSpPr>
              <a:spLocks noChangeAspect="1" noChangeShapeType="1"/>
            </p:cNvSpPr>
            <p:nvPr/>
          </p:nvSpPr>
          <p:spPr bwMode="auto">
            <a:xfrm>
              <a:off x="1442" y="2255"/>
              <a:ext cx="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59" name="Line 13"/>
            <p:cNvSpPr>
              <a:spLocks noChangeAspect="1" noChangeShapeType="1"/>
            </p:cNvSpPr>
            <p:nvPr/>
          </p:nvSpPr>
          <p:spPr bwMode="auto">
            <a:xfrm flipH="1">
              <a:off x="1442" y="2241"/>
              <a:ext cx="2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60" name="Line 14"/>
            <p:cNvSpPr>
              <a:spLocks noChangeAspect="1" noChangeShapeType="1"/>
            </p:cNvSpPr>
            <p:nvPr/>
          </p:nvSpPr>
          <p:spPr bwMode="auto">
            <a:xfrm>
              <a:off x="1444" y="2238"/>
              <a:ext cx="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61" name="Line 15"/>
            <p:cNvSpPr>
              <a:spLocks noChangeAspect="1" noChangeShapeType="1"/>
            </p:cNvSpPr>
            <p:nvPr/>
          </p:nvSpPr>
          <p:spPr bwMode="auto">
            <a:xfrm flipH="1">
              <a:off x="1443" y="2232"/>
              <a:ext cx="5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62" name="Line 16"/>
            <p:cNvSpPr>
              <a:spLocks noChangeAspect="1" noChangeShapeType="1"/>
            </p:cNvSpPr>
            <p:nvPr/>
          </p:nvSpPr>
          <p:spPr bwMode="auto">
            <a:xfrm flipH="1">
              <a:off x="1449" y="2229"/>
              <a:ext cx="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63" name="Line 17"/>
            <p:cNvSpPr>
              <a:spLocks noChangeAspect="1" noChangeShapeType="1"/>
            </p:cNvSpPr>
            <p:nvPr/>
          </p:nvSpPr>
          <p:spPr bwMode="auto">
            <a:xfrm flipH="1">
              <a:off x="1452" y="2224"/>
              <a:ext cx="3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64" name="Line 18"/>
            <p:cNvSpPr>
              <a:spLocks noChangeAspect="1" noChangeShapeType="1"/>
            </p:cNvSpPr>
            <p:nvPr/>
          </p:nvSpPr>
          <p:spPr bwMode="auto">
            <a:xfrm flipH="1">
              <a:off x="1456" y="2206"/>
              <a:ext cx="14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65" name="Line 19"/>
            <p:cNvSpPr>
              <a:spLocks noChangeAspect="1" noChangeShapeType="1"/>
            </p:cNvSpPr>
            <p:nvPr/>
          </p:nvSpPr>
          <p:spPr bwMode="auto">
            <a:xfrm flipV="1">
              <a:off x="1454" y="2205"/>
              <a:ext cx="13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66" name="Line 20"/>
            <p:cNvSpPr>
              <a:spLocks noChangeAspect="1" noChangeShapeType="1"/>
            </p:cNvSpPr>
            <p:nvPr/>
          </p:nvSpPr>
          <p:spPr bwMode="auto">
            <a:xfrm flipV="1">
              <a:off x="1451" y="2223"/>
              <a:ext cx="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67" name="Line 21"/>
            <p:cNvSpPr>
              <a:spLocks noChangeAspect="1" noChangeShapeType="1"/>
            </p:cNvSpPr>
            <p:nvPr/>
          </p:nvSpPr>
          <p:spPr bwMode="auto">
            <a:xfrm flipV="1">
              <a:off x="1447" y="2227"/>
              <a:ext cx="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68" name="Line 22"/>
            <p:cNvSpPr>
              <a:spLocks noChangeAspect="1" noChangeShapeType="1"/>
            </p:cNvSpPr>
            <p:nvPr/>
          </p:nvSpPr>
          <p:spPr bwMode="auto">
            <a:xfrm flipV="1">
              <a:off x="1441" y="2229"/>
              <a:ext cx="5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69" name="Line 23"/>
            <p:cNvSpPr>
              <a:spLocks noChangeAspect="1" noChangeShapeType="1"/>
            </p:cNvSpPr>
            <p:nvPr/>
          </p:nvSpPr>
          <p:spPr bwMode="auto">
            <a:xfrm flipH="1">
              <a:off x="1442" y="2225"/>
              <a:ext cx="1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70" name="Line 24"/>
            <p:cNvSpPr>
              <a:spLocks noChangeAspect="1" noChangeShapeType="1"/>
            </p:cNvSpPr>
            <p:nvPr/>
          </p:nvSpPr>
          <p:spPr bwMode="auto">
            <a:xfrm flipH="1">
              <a:off x="1443" y="2214"/>
              <a:ext cx="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71" name="Line 25"/>
            <p:cNvSpPr>
              <a:spLocks noChangeAspect="1" noChangeShapeType="1"/>
            </p:cNvSpPr>
            <p:nvPr/>
          </p:nvSpPr>
          <p:spPr bwMode="auto">
            <a:xfrm>
              <a:off x="1440" y="2202"/>
              <a:ext cx="3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72" name="Line 26"/>
            <p:cNvSpPr>
              <a:spLocks noChangeAspect="1" noChangeShapeType="1"/>
            </p:cNvSpPr>
            <p:nvPr/>
          </p:nvSpPr>
          <p:spPr bwMode="auto">
            <a:xfrm>
              <a:off x="1441" y="2202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73" name="Line 27"/>
            <p:cNvSpPr>
              <a:spLocks noChangeAspect="1" noChangeShapeType="1"/>
            </p:cNvSpPr>
            <p:nvPr/>
          </p:nvSpPr>
          <p:spPr bwMode="auto">
            <a:xfrm flipV="1">
              <a:off x="1511" y="2083"/>
              <a:ext cx="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74" name="Line 28"/>
            <p:cNvSpPr>
              <a:spLocks noChangeAspect="1" noChangeShapeType="1"/>
            </p:cNvSpPr>
            <p:nvPr/>
          </p:nvSpPr>
          <p:spPr bwMode="auto">
            <a:xfrm>
              <a:off x="1507" y="2083"/>
              <a:ext cx="4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75" name="Line 29"/>
            <p:cNvSpPr>
              <a:spLocks noChangeAspect="1" noChangeShapeType="1"/>
            </p:cNvSpPr>
            <p:nvPr/>
          </p:nvSpPr>
          <p:spPr bwMode="auto">
            <a:xfrm>
              <a:off x="1507" y="2081"/>
              <a:ext cx="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76" name="Line 30"/>
            <p:cNvSpPr>
              <a:spLocks noChangeAspect="1" noChangeShapeType="1"/>
            </p:cNvSpPr>
            <p:nvPr/>
          </p:nvSpPr>
          <p:spPr bwMode="auto">
            <a:xfrm flipH="1">
              <a:off x="1507" y="2081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77" name="Line 31"/>
            <p:cNvSpPr>
              <a:spLocks noChangeAspect="1" noChangeShapeType="1"/>
            </p:cNvSpPr>
            <p:nvPr/>
          </p:nvSpPr>
          <p:spPr bwMode="auto">
            <a:xfrm flipH="1" flipV="1">
              <a:off x="1513" y="2081"/>
              <a:ext cx="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78" name="Line 32"/>
            <p:cNvSpPr>
              <a:spLocks noChangeAspect="1" noChangeShapeType="1"/>
            </p:cNvSpPr>
            <p:nvPr/>
          </p:nvSpPr>
          <p:spPr bwMode="auto">
            <a:xfrm>
              <a:off x="1387" y="1980"/>
              <a:ext cx="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79" name="Line 33"/>
            <p:cNvSpPr>
              <a:spLocks noChangeAspect="1" noChangeShapeType="1"/>
            </p:cNvSpPr>
            <p:nvPr/>
          </p:nvSpPr>
          <p:spPr bwMode="auto">
            <a:xfrm>
              <a:off x="1384" y="1969"/>
              <a:ext cx="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80" name="Line 34"/>
            <p:cNvSpPr>
              <a:spLocks noChangeAspect="1" noChangeShapeType="1"/>
            </p:cNvSpPr>
            <p:nvPr/>
          </p:nvSpPr>
          <p:spPr bwMode="auto">
            <a:xfrm flipV="1">
              <a:off x="1432" y="2283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81" name="Line 35"/>
            <p:cNvSpPr>
              <a:spLocks noChangeAspect="1" noChangeShapeType="1"/>
            </p:cNvSpPr>
            <p:nvPr/>
          </p:nvSpPr>
          <p:spPr bwMode="auto">
            <a:xfrm flipH="1">
              <a:off x="1432" y="2268"/>
              <a:ext cx="3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82" name="Line 36"/>
            <p:cNvSpPr>
              <a:spLocks noChangeAspect="1" noChangeShapeType="1"/>
            </p:cNvSpPr>
            <p:nvPr/>
          </p:nvSpPr>
          <p:spPr bwMode="auto">
            <a:xfrm>
              <a:off x="1433" y="2254"/>
              <a:ext cx="2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83" name="Line 37"/>
            <p:cNvSpPr>
              <a:spLocks noChangeAspect="1" noChangeShapeType="1"/>
            </p:cNvSpPr>
            <p:nvPr/>
          </p:nvSpPr>
          <p:spPr bwMode="auto">
            <a:xfrm flipH="1">
              <a:off x="1433" y="2243"/>
              <a:ext cx="2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84" name="Line 38"/>
            <p:cNvSpPr>
              <a:spLocks noChangeAspect="1" noChangeShapeType="1"/>
            </p:cNvSpPr>
            <p:nvPr/>
          </p:nvSpPr>
          <p:spPr bwMode="auto">
            <a:xfrm>
              <a:off x="1432" y="2230"/>
              <a:ext cx="3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85" name="Line 39"/>
            <p:cNvSpPr>
              <a:spLocks noChangeAspect="1" noChangeShapeType="1"/>
            </p:cNvSpPr>
            <p:nvPr/>
          </p:nvSpPr>
          <p:spPr bwMode="auto">
            <a:xfrm>
              <a:off x="1417" y="2208"/>
              <a:ext cx="15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86" name="Line 40"/>
            <p:cNvSpPr>
              <a:spLocks noChangeAspect="1" noChangeShapeType="1"/>
            </p:cNvSpPr>
            <p:nvPr/>
          </p:nvSpPr>
          <p:spPr bwMode="auto">
            <a:xfrm flipV="1">
              <a:off x="1358" y="2086"/>
              <a:ext cx="1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87" name="Line 41"/>
            <p:cNvSpPr>
              <a:spLocks noChangeAspect="1" noChangeShapeType="1"/>
            </p:cNvSpPr>
            <p:nvPr/>
          </p:nvSpPr>
          <p:spPr bwMode="auto">
            <a:xfrm>
              <a:off x="1356" y="2088"/>
              <a:ext cx="2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88" name="Line 42"/>
            <p:cNvSpPr>
              <a:spLocks noChangeAspect="1" noChangeShapeType="1"/>
            </p:cNvSpPr>
            <p:nvPr/>
          </p:nvSpPr>
          <p:spPr bwMode="auto">
            <a:xfrm flipH="1">
              <a:off x="1355" y="2086"/>
              <a:ext cx="3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89" name="Line 43"/>
            <p:cNvSpPr>
              <a:spLocks noChangeAspect="1" noChangeShapeType="1"/>
            </p:cNvSpPr>
            <p:nvPr/>
          </p:nvSpPr>
          <p:spPr bwMode="auto">
            <a:xfrm flipH="1">
              <a:off x="1357" y="2101"/>
              <a:ext cx="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90" name="Line 44"/>
            <p:cNvSpPr>
              <a:spLocks noChangeAspect="1" noChangeShapeType="1"/>
            </p:cNvSpPr>
            <p:nvPr/>
          </p:nvSpPr>
          <p:spPr bwMode="auto">
            <a:xfrm flipV="1">
              <a:off x="1367" y="2100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91" name="Line 45"/>
            <p:cNvSpPr>
              <a:spLocks noChangeAspect="1" noChangeShapeType="1"/>
            </p:cNvSpPr>
            <p:nvPr/>
          </p:nvSpPr>
          <p:spPr bwMode="auto">
            <a:xfrm>
              <a:off x="1357" y="2108"/>
              <a:ext cx="1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92" name="Line 46"/>
            <p:cNvSpPr>
              <a:spLocks noChangeAspect="1" noChangeShapeType="1"/>
            </p:cNvSpPr>
            <p:nvPr/>
          </p:nvSpPr>
          <p:spPr bwMode="auto">
            <a:xfrm flipH="1">
              <a:off x="1357" y="2103"/>
              <a:ext cx="1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93" name="Line 47"/>
            <p:cNvSpPr>
              <a:spLocks noChangeAspect="1" noChangeShapeType="1"/>
            </p:cNvSpPr>
            <p:nvPr/>
          </p:nvSpPr>
          <p:spPr bwMode="auto">
            <a:xfrm flipH="1">
              <a:off x="1329" y="2150"/>
              <a:ext cx="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94" name="Line 48"/>
            <p:cNvSpPr>
              <a:spLocks noChangeAspect="1" noChangeShapeType="1"/>
            </p:cNvSpPr>
            <p:nvPr/>
          </p:nvSpPr>
          <p:spPr bwMode="auto">
            <a:xfrm flipH="1">
              <a:off x="1332" y="2150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95" name="Line 49"/>
            <p:cNvSpPr>
              <a:spLocks noChangeAspect="1" noChangeShapeType="1"/>
            </p:cNvSpPr>
            <p:nvPr/>
          </p:nvSpPr>
          <p:spPr bwMode="auto">
            <a:xfrm flipH="1">
              <a:off x="1340" y="2148"/>
              <a:ext cx="2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96" name="Line 50"/>
            <p:cNvSpPr>
              <a:spLocks noChangeAspect="1" noChangeShapeType="1"/>
            </p:cNvSpPr>
            <p:nvPr/>
          </p:nvSpPr>
          <p:spPr bwMode="auto">
            <a:xfrm>
              <a:off x="1335" y="2144"/>
              <a:ext cx="7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97" name="Line 51"/>
            <p:cNvSpPr>
              <a:spLocks noChangeAspect="1" noChangeShapeType="1"/>
            </p:cNvSpPr>
            <p:nvPr/>
          </p:nvSpPr>
          <p:spPr bwMode="auto">
            <a:xfrm>
              <a:off x="1335" y="2136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98" name="Line 52"/>
            <p:cNvSpPr>
              <a:spLocks noChangeAspect="1" noChangeShapeType="1"/>
            </p:cNvSpPr>
            <p:nvPr/>
          </p:nvSpPr>
          <p:spPr bwMode="auto">
            <a:xfrm>
              <a:off x="1331" y="2128"/>
              <a:ext cx="4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99" name="Line 53"/>
            <p:cNvSpPr>
              <a:spLocks noChangeAspect="1" noChangeShapeType="1"/>
            </p:cNvSpPr>
            <p:nvPr/>
          </p:nvSpPr>
          <p:spPr bwMode="auto">
            <a:xfrm flipH="1">
              <a:off x="1331" y="2120"/>
              <a:ext cx="7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00" name="Line 54"/>
            <p:cNvSpPr>
              <a:spLocks noChangeAspect="1" noChangeShapeType="1"/>
            </p:cNvSpPr>
            <p:nvPr/>
          </p:nvSpPr>
          <p:spPr bwMode="auto">
            <a:xfrm>
              <a:off x="1333" y="2117"/>
              <a:ext cx="5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01" name="Line 55"/>
            <p:cNvSpPr>
              <a:spLocks noChangeAspect="1" noChangeShapeType="1"/>
            </p:cNvSpPr>
            <p:nvPr/>
          </p:nvSpPr>
          <p:spPr bwMode="auto">
            <a:xfrm flipH="1">
              <a:off x="1333" y="2112"/>
              <a:ext cx="15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02" name="Line 56"/>
            <p:cNvSpPr>
              <a:spLocks noChangeAspect="1" noChangeShapeType="1"/>
            </p:cNvSpPr>
            <p:nvPr/>
          </p:nvSpPr>
          <p:spPr bwMode="auto">
            <a:xfrm flipH="1">
              <a:off x="1348" y="2109"/>
              <a:ext cx="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03" name="Line 57"/>
            <p:cNvSpPr>
              <a:spLocks noChangeAspect="1" noChangeShapeType="1"/>
            </p:cNvSpPr>
            <p:nvPr/>
          </p:nvSpPr>
          <p:spPr bwMode="auto">
            <a:xfrm>
              <a:off x="1354" y="2093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04" name="Line 58"/>
            <p:cNvSpPr>
              <a:spLocks noChangeAspect="1" noChangeShapeType="1"/>
            </p:cNvSpPr>
            <p:nvPr/>
          </p:nvSpPr>
          <p:spPr bwMode="auto">
            <a:xfrm>
              <a:off x="1351" y="2089"/>
              <a:ext cx="3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05" name="Line 59"/>
            <p:cNvSpPr>
              <a:spLocks noChangeAspect="1" noChangeShapeType="1"/>
            </p:cNvSpPr>
            <p:nvPr/>
          </p:nvSpPr>
          <p:spPr bwMode="auto">
            <a:xfrm>
              <a:off x="1351" y="2072"/>
              <a:ext cx="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06" name="Line 60"/>
            <p:cNvSpPr>
              <a:spLocks noChangeAspect="1" noChangeShapeType="1"/>
            </p:cNvSpPr>
            <p:nvPr/>
          </p:nvSpPr>
          <p:spPr bwMode="auto">
            <a:xfrm>
              <a:off x="1351" y="2068"/>
              <a:ext cx="0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07" name="Line 61"/>
            <p:cNvSpPr>
              <a:spLocks noChangeAspect="1" noChangeShapeType="1"/>
            </p:cNvSpPr>
            <p:nvPr/>
          </p:nvSpPr>
          <p:spPr bwMode="auto">
            <a:xfrm>
              <a:off x="1347" y="2068"/>
              <a:ext cx="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08" name="Line 62"/>
            <p:cNvSpPr>
              <a:spLocks noChangeAspect="1" noChangeShapeType="1"/>
            </p:cNvSpPr>
            <p:nvPr/>
          </p:nvSpPr>
          <p:spPr bwMode="auto">
            <a:xfrm flipH="1">
              <a:off x="1347" y="2055"/>
              <a:ext cx="6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09" name="Line 63"/>
            <p:cNvSpPr>
              <a:spLocks noChangeAspect="1" noChangeShapeType="1"/>
            </p:cNvSpPr>
            <p:nvPr/>
          </p:nvSpPr>
          <p:spPr bwMode="auto">
            <a:xfrm>
              <a:off x="1347" y="2049"/>
              <a:ext cx="5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10" name="Line 64"/>
            <p:cNvSpPr>
              <a:spLocks noChangeAspect="1" noChangeShapeType="1"/>
            </p:cNvSpPr>
            <p:nvPr/>
          </p:nvSpPr>
          <p:spPr bwMode="auto">
            <a:xfrm flipH="1">
              <a:off x="1347" y="2043"/>
              <a:ext cx="11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11" name="Line 65"/>
            <p:cNvSpPr>
              <a:spLocks noChangeAspect="1" noChangeShapeType="1"/>
            </p:cNvSpPr>
            <p:nvPr/>
          </p:nvSpPr>
          <p:spPr bwMode="auto">
            <a:xfrm flipH="1">
              <a:off x="1359" y="2040"/>
              <a:ext cx="11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12" name="Line 66"/>
            <p:cNvSpPr>
              <a:spLocks noChangeAspect="1" noChangeShapeType="1"/>
            </p:cNvSpPr>
            <p:nvPr/>
          </p:nvSpPr>
          <p:spPr bwMode="auto">
            <a:xfrm>
              <a:off x="1368" y="2032"/>
              <a:ext cx="2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13" name="Line 67"/>
            <p:cNvSpPr>
              <a:spLocks noChangeAspect="1" noChangeShapeType="1"/>
            </p:cNvSpPr>
            <p:nvPr/>
          </p:nvSpPr>
          <p:spPr bwMode="auto">
            <a:xfrm>
              <a:off x="1358" y="2031"/>
              <a:ext cx="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14" name="Line 68"/>
            <p:cNvSpPr>
              <a:spLocks noChangeAspect="1" noChangeShapeType="1"/>
            </p:cNvSpPr>
            <p:nvPr/>
          </p:nvSpPr>
          <p:spPr bwMode="auto">
            <a:xfrm flipH="1">
              <a:off x="1358" y="2026"/>
              <a:ext cx="1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15" name="Line 69"/>
            <p:cNvSpPr>
              <a:spLocks noChangeAspect="1" noChangeShapeType="1"/>
            </p:cNvSpPr>
            <p:nvPr/>
          </p:nvSpPr>
          <p:spPr bwMode="auto">
            <a:xfrm>
              <a:off x="1355" y="2024"/>
              <a:ext cx="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16" name="Line 70"/>
            <p:cNvSpPr>
              <a:spLocks noChangeAspect="1" noChangeShapeType="1"/>
            </p:cNvSpPr>
            <p:nvPr/>
          </p:nvSpPr>
          <p:spPr bwMode="auto">
            <a:xfrm>
              <a:off x="1353" y="2012"/>
              <a:ext cx="2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17" name="Line 71"/>
            <p:cNvSpPr>
              <a:spLocks noChangeAspect="1" noChangeShapeType="1"/>
            </p:cNvSpPr>
            <p:nvPr/>
          </p:nvSpPr>
          <p:spPr bwMode="auto">
            <a:xfrm flipH="1">
              <a:off x="1353" y="2007"/>
              <a:ext cx="1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18" name="Line 72"/>
            <p:cNvSpPr>
              <a:spLocks noChangeAspect="1" noChangeShapeType="1"/>
            </p:cNvSpPr>
            <p:nvPr/>
          </p:nvSpPr>
          <p:spPr bwMode="auto">
            <a:xfrm flipH="1">
              <a:off x="1362" y="1994"/>
              <a:ext cx="5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19" name="Line 73"/>
            <p:cNvSpPr>
              <a:spLocks noChangeAspect="1" noChangeShapeType="1"/>
            </p:cNvSpPr>
            <p:nvPr/>
          </p:nvSpPr>
          <p:spPr bwMode="auto">
            <a:xfrm flipH="1">
              <a:off x="1368" y="1990"/>
              <a:ext cx="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0" name="Line 74"/>
            <p:cNvSpPr>
              <a:spLocks noChangeAspect="1" noChangeShapeType="1"/>
            </p:cNvSpPr>
            <p:nvPr/>
          </p:nvSpPr>
          <p:spPr bwMode="auto">
            <a:xfrm flipH="1">
              <a:off x="1373" y="1981"/>
              <a:ext cx="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1" name="Line 75"/>
            <p:cNvSpPr>
              <a:spLocks noChangeAspect="1" noChangeShapeType="1"/>
            </p:cNvSpPr>
            <p:nvPr/>
          </p:nvSpPr>
          <p:spPr bwMode="auto">
            <a:xfrm flipH="1" flipV="1">
              <a:off x="1377" y="1982"/>
              <a:ext cx="4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2" name="Line 76"/>
            <p:cNvSpPr>
              <a:spLocks noChangeAspect="1" noChangeShapeType="1"/>
            </p:cNvSpPr>
            <p:nvPr/>
          </p:nvSpPr>
          <p:spPr bwMode="auto">
            <a:xfrm flipH="1">
              <a:off x="1381" y="1983"/>
              <a:ext cx="6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3" name="Line 77"/>
            <p:cNvSpPr>
              <a:spLocks noChangeAspect="1" noChangeShapeType="1"/>
            </p:cNvSpPr>
            <p:nvPr/>
          </p:nvSpPr>
          <p:spPr bwMode="auto">
            <a:xfrm flipH="1">
              <a:off x="1383" y="1964"/>
              <a:ext cx="3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4" name="Line 78"/>
            <p:cNvSpPr>
              <a:spLocks noChangeAspect="1" noChangeShapeType="1"/>
            </p:cNvSpPr>
            <p:nvPr/>
          </p:nvSpPr>
          <p:spPr bwMode="auto">
            <a:xfrm flipH="1" flipV="1">
              <a:off x="1386" y="1964"/>
              <a:ext cx="5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5" name="Line 79"/>
            <p:cNvSpPr>
              <a:spLocks noChangeAspect="1" noChangeShapeType="1"/>
            </p:cNvSpPr>
            <p:nvPr/>
          </p:nvSpPr>
          <p:spPr bwMode="auto">
            <a:xfrm flipH="1">
              <a:off x="1392" y="1956"/>
              <a:ext cx="2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6" name="Line 80"/>
            <p:cNvSpPr>
              <a:spLocks noChangeAspect="1" noChangeShapeType="1"/>
            </p:cNvSpPr>
            <p:nvPr/>
          </p:nvSpPr>
          <p:spPr bwMode="auto">
            <a:xfrm>
              <a:off x="1392" y="1948"/>
              <a:ext cx="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7" name="Line 81"/>
            <p:cNvSpPr>
              <a:spLocks noChangeAspect="1" noChangeShapeType="1"/>
            </p:cNvSpPr>
            <p:nvPr/>
          </p:nvSpPr>
          <p:spPr bwMode="auto">
            <a:xfrm flipH="1">
              <a:off x="1392" y="1947"/>
              <a:ext cx="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8" name="Line 82"/>
            <p:cNvSpPr>
              <a:spLocks noChangeAspect="1" noChangeShapeType="1"/>
            </p:cNvSpPr>
            <p:nvPr/>
          </p:nvSpPr>
          <p:spPr bwMode="auto">
            <a:xfrm flipH="1" flipV="1">
              <a:off x="1397" y="1946"/>
              <a:ext cx="8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9" name="Line 83"/>
            <p:cNvSpPr>
              <a:spLocks noChangeAspect="1" noChangeShapeType="1"/>
            </p:cNvSpPr>
            <p:nvPr/>
          </p:nvSpPr>
          <p:spPr bwMode="auto">
            <a:xfrm flipH="1">
              <a:off x="1405" y="1950"/>
              <a:ext cx="4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0" name="Line 84"/>
            <p:cNvSpPr>
              <a:spLocks noChangeAspect="1" noChangeShapeType="1"/>
            </p:cNvSpPr>
            <p:nvPr/>
          </p:nvSpPr>
          <p:spPr bwMode="auto">
            <a:xfrm>
              <a:off x="1399" y="1937"/>
              <a:ext cx="9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1" name="Line 85"/>
            <p:cNvSpPr>
              <a:spLocks noChangeAspect="1" noChangeShapeType="1"/>
            </p:cNvSpPr>
            <p:nvPr/>
          </p:nvSpPr>
          <p:spPr bwMode="auto">
            <a:xfrm flipH="1">
              <a:off x="1400" y="1935"/>
              <a:ext cx="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" name="Line 86"/>
            <p:cNvSpPr>
              <a:spLocks noChangeAspect="1" noChangeShapeType="1"/>
            </p:cNvSpPr>
            <p:nvPr/>
          </p:nvSpPr>
          <p:spPr bwMode="auto">
            <a:xfrm flipH="1" flipV="1">
              <a:off x="1406" y="1935"/>
              <a:ext cx="5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" name="Line 87"/>
            <p:cNvSpPr>
              <a:spLocks noChangeAspect="1" noChangeShapeType="1"/>
            </p:cNvSpPr>
            <p:nvPr/>
          </p:nvSpPr>
          <p:spPr bwMode="auto">
            <a:xfrm flipH="1">
              <a:off x="1411" y="1930"/>
              <a:ext cx="6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" name="Line 88"/>
            <p:cNvSpPr>
              <a:spLocks noChangeAspect="1" noChangeShapeType="1"/>
            </p:cNvSpPr>
            <p:nvPr/>
          </p:nvSpPr>
          <p:spPr bwMode="auto">
            <a:xfrm>
              <a:off x="1413" y="1930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" name="Line 89"/>
            <p:cNvSpPr>
              <a:spLocks noChangeAspect="1" noChangeShapeType="1"/>
            </p:cNvSpPr>
            <p:nvPr/>
          </p:nvSpPr>
          <p:spPr bwMode="auto">
            <a:xfrm>
              <a:off x="1414" y="1926"/>
              <a:ext cx="0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6" name="Line 90"/>
            <p:cNvSpPr>
              <a:spLocks noChangeAspect="1" noChangeShapeType="1"/>
            </p:cNvSpPr>
            <p:nvPr/>
          </p:nvSpPr>
          <p:spPr bwMode="auto">
            <a:xfrm flipH="1">
              <a:off x="1414" y="1900"/>
              <a:ext cx="2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Line 91"/>
            <p:cNvSpPr>
              <a:spLocks noChangeAspect="1" noChangeShapeType="1"/>
            </p:cNvSpPr>
            <p:nvPr/>
          </p:nvSpPr>
          <p:spPr bwMode="auto">
            <a:xfrm flipH="1" flipV="1">
              <a:off x="1416" y="1899"/>
              <a:ext cx="4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Line 92"/>
            <p:cNvSpPr>
              <a:spLocks noChangeAspect="1" noChangeShapeType="1"/>
            </p:cNvSpPr>
            <p:nvPr/>
          </p:nvSpPr>
          <p:spPr bwMode="auto">
            <a:xfrm flipH="1">
              <a:off x="1420" y="1895"/>
              <a:ext cx="1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Line 93"/>
            <p:cNvSpPr>
              <a:spLocks noChangeAspect="1" noChangeShapeType="1"/>
            </p:cNvSpPr>
            <p:nvPr/>
          </p:nvSpPr>
          <p:spPr bwMode="auto">
            <a:xfrm flipH="1">
              <a:off x="1421" y="1891"/>
              <a:ext cx="5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Line 94"/>
            <p:cNvSpPr>
              <a:spLocks noChangeAspect="1" noChangeShapeType="1"/>
            </p:cNvSpPr>
            <p:nvPr/>
          </p:nvSpPr>
          <p:spPr bwMode="auto">
            <a:xfrm flipH="1" flipV="1">
              <a:off x="1426" y="1892"/>
              <a:ext cx="3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Line 95"/>
            <p:cNvSpPr>
              <a:spLocks noChangeAspect="1" noChangeShapeType="1"/>
            </p:cNvSpPr>
            <p:nvPr/>
          </p:nvSpPr>
          <p:spPr bwMode="auto">
            <a:xfrm flipH="1">
              <a:off x="1428" y="1896"/>
              <a:ext cx="3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" name="Line 96"/>
            <p:cNvSpPr>
              <a:spLocks noChangeAspect="1" noChangeShapeType="1"/>
            </p:cNvSpPr>
            <p:nvPr/>
          </p:nvSpPr>
          <p:spPr bwMode="auto">
            <a:xfrm>
              <a:off x="1432" y="1888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Line 97"/>
            <p:cNvSpPr>
              <a:spLocks noChangeAspect="1" noChangeShapeType="1"/>
            </p:cNvSpPr>
            <p:nvPr/>
          </p:nvSpPr>
          <p:spPr bwMode="auto">
            <a:xfrm flipH="1">
              <a:off x="1432" y="1888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Line 98"/>
            <p:cNvSpPr>
              <a:spLocks noChangeAspect="1" noChangeShapeType="1"/>
            </p:cNvSpPr>
            <p:nvPr/>
          </p:nvSpPr>
          <p:spPr bwMode="auto">
            <a:xfrm flipH="1" flipV="1">
              <a:off x="1439" y="1888"/>
              <a:ext cx="9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5" name="Line 99"/>
            <p:cNvSpPr>
              <a:spLocks noChangeAspect="1" noChangeShapeType="1"/>
            </p:cNvSpPr>
            <p:nvPr/>
          </p:nvSpPr>
          <p:spPr bwMode="auto">
            <a:xfrm flipH="1">
              <a:off x="1449" y="1895"/>
              <a:ext cx="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Line 100"/>
            <p:cNvSpPr>
              <a:spLocks noChangeAspect="1" noChangeShapeType="1"/>
            </p:cNvSpPr>
            <p:nvPr/>
          </p:nvSpPr>
          <p:spPr bwMode="auto">
            <a:xfrm flipH="1" flipV="1">
              <a:off x="1453" y="1895"/>
              <a:ext cx="8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Line 101"/>
            <p:cNvSpPr>
              <a:spLocks noChangeAspect="1" noChangeShapeType="1"/>
            </p:cNvSpPr>
            <p:nvPr/>
          </p:nvSpPr>
          <p:spPr bwMode="auto">
            <a:xfrm flipH="1">
              <a:off x="1461" y="1911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Line 102"/>
            <p:cNvSpPr>
              <a:spLocks noChangeAspect="1" noChangeShapeType="1"/>
            </p:cNvSpPr>
            <p:nvPr/>
          </p:nvSpPr>
          <p:spPr bwMode="auto">
            <a:xfrm flipH="1">
              <a:off x="1468" y="1909"/>
              <a:ext cx="5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Line 103"/>
            <p:cNvSpPr>
              <a:spLocks noChangeAspect="1" noChangeShapeType="1"/>
            </p:cNvSpPr>
            <p:nvPr/>
          </p:nvSpPr>
          <p:spPr bwMode="auto">
            <a:xfrm flipH="1">
              <a:off x="1474" y="1909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0" name="Line 104"/>
            <p:cNvSpPr>
              <a:spLocks noChangeAspect="1" noChangeShapeType="1"/>
            </p:cNvSpPr>
            <p:nvPr/>
          </p:nvSpPr>
          <p:spPr bwMode="auto">
            <a:xfrm flipH="1" flipV="1">
              <a:off x="1477" y="1909"/>
              <a:ext cx="4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1" name="Line 105"/>
            <p:cNvSpPr>
              <a:spLocks noChangeAspect="1" noChangeShapeType="1"/>
            </p:cNvSpPr>
            <p:nvPr/>
          </p:nvSpPr>
          <p:spPr bwMode="auto">
            <a:xfrm flipH="1" flipV="1">
              <a:off x="1481" y="1917"/>
              <a:ext cx="1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Line 106"/>
            <p:cNvSpPr>
              <a:spLocks noChangeAspect="1" noChangeShapeType="1"/>
            </p:cNvSpPr>
            <p:nvPr/>
          </p:nvSpPr>
          <p:spPr bwMode="auto">
            <a:xfrm flipV="1">
              <a:off x="1480" y="1922"/>
              <a:ext cx="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3" name="Line 107"/>
            <p:cNvSpPr>
              <a:spLocks noChangeAspect="1" noChangeShapeType="1"/>
            </p:cNvSpPr>
            <p:nvPr/>
          </p:nvSpPr>
          <p:spPr bwMode="auto">
            <a:xfrm flipH="1" flipV="1">
              <a:off x="1480" y="1929"/>
              <a:ext cx="6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Line 108"/>
            <p:cNvSpPr>
              <a:spLocks noChangeAspect="1" noChangeShapeType="1"/>
            </p:cNvSpPr>
            <p:nvPr/>
          </p:nvSpPr>
          <p:spPr bwMode="auto">
            <a:xfrm flipH="1" flipV="1">
              <a:off x="1486" y="1941"/>
              <a:ext cx="6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Line 109"/>
            <p:cNvSpPr>
              <a:spLocks noChangeAspect="1" noChangeShapeType="1"/>
            </p:cNvSpPr>
            <p:nvPr/>
          </p:nvSpPr>
          <p:spPr bwMode="auto">
            <a:xfrm flipV="1">
              <a:off x="1488" y="1944"/>
              <a:ext cx="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Line 110"/>
            <p:cNvSpPr>
              <a:spLocks noChangeAspect="1" noChangeShapeType="1"/>
            </p:cNvSpPr>
            <p:nvPr/>
          </p:nvSpPr>
          <p:spPr bwMode="auto">
            <a:xfrm flipH="1" flipV="1">
              <a:off x="1489" y="1956"/>
              <a:ext cx="8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Line 111"/>
            <p:cNvSpPr>
              <a:spLocks noChangeAspect="1" noChangeShapeType="1"/>
            </p:cNvSpPr>
            <p:nvPr/>
          </p:nvSpPr>
          <p:spPr bwMode="auto">
            <a:xfrm flipV="1">
              <a:off x="1495" y="1972"/>
              <a:ext cx="2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8" name="Line 112"/>
            <p:cNvSpPr>
              <a:spLocks noChangeAspect="1" noChangeShapeType="1"/>
            </p:cNvSpPr>
            <p:nvPr/>
          </p:nvSpPr>
          <p:spPr bwMode="auto">
            <a:xfrm>
              <a:off x="1489" y="1974"/>
              <a:ext cx="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Line 113"/>
            <p:cNvSpPr>
              <a:spLocks noChangeAspect="1" noChangeShapeType="1"/>
            </p:cNvSpPr>
            <p:nvPr/>
          </p:nvSpPr>
          <p:spPr bwMode="auto">
            <a:xfrm flipV="1">
              <a:off x="1487" y="1974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Line 114"/>
            <p:cNvSpPr>
              <a:spLocks noChangeAspect="1" noChangeShapeType="1"/>
            </p:cNvSpPr>
            <p:nvPr/>
          </p:nvSpPr>
          <p:spPr bwMode="auto">
            <a:xfrm flipH="1" flipV="1">
              <a:off x="1488" y="1982"/>
              <a:ext cx="1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1" name="Line 115"/>
            <p:cNvSpPr>
              <a:spLocks noChangeAspect="1" noChangeShapeType="1"/>
            </p:cNvSpPr>
            <p:nvPr/>
          </p:nvSpPr>
          <p:spPr bwMode="auto">
            <a:xfrm flipH="1">
              <a:off x="1498" y="1985"/>
              <a:ext cx="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2" name="Line 116"/>
            <p:cNvSpPr>
              <a:spLocks noChangeAspect="1" noChangeShapeType="1"/>
            </p:cNvSpPr>
            <p:nvPr/>
          </p:nvSpPr>
          <p:spPr bwMode="auto">
            <a:xfrm flipH="1" flipV="1">
              <a:off x="1504" y="1986"/>
              <a:ext cx="3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3" name="Line 117"/>
            <p:cNvSpPr>
              <a:spLocks noChangeAspect="1" noChangeShapeType="1"/>
            </p:cNvSpPr>
            <p:nvPr/>
          </p:nvSpPr>
          <p:spPr bwMode="auto">
            <a:xfrm flipH="1">
              <a:off x="1507" y="1989"/>
              <a:ext cx="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4" name="Line 118"/>
            <p:cNvSpPr>
              <a:spLocks noChangeAspect="1" noChangeShapeType="1"/>
            </p:cNvSpPr>
            <p:nvPr/>
          </p:nvSpPr>
          <p:spPr bwMode="auto">
            <a:xfrm flipH="1" flipV="1">
              <a:off x="1511" y="1989"/>
              <a:ext cx="2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5" name="Line 119"/>
            <p:cNvSpPr>
              <a:spLocks noChangeAspect="1" noChangeShapeType="1"/>
            </p:cNvSpPr>
            <p:nvPr/>
          </p:nvSpPr>
          <p:spPr bwMode="auto">
            <a:xfrm flipH="1">
              <a:off x="1513" y="1992"/>
              <a:ext cx="4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6" name="Line 120"/>
            <p:cNvSpPr>
              <a:spLocks noChangeAspect="1" noChangeShapeType="1"/>
            </p:cNvSpPr>
            <p:nvPr/>
          </p:nvSpPr>
          <p:spPr bwMode="auto">
            <a:xfrm flipH="1">
              <a:off x="1517" y="1990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7" name="Line 121"/>
            <p:cNvSpPr>
              <a:spLocks noChangeAspect="1" noChangeShapeType="1"/>
            </p:cNvSpPr>
            <p:nvPr/>
          </p:nvSpPr>
          <p:spPr bwMode="auto">
            <a:xfrm flipH="1" flipV="1">
              <a:off x="1523" y="1991"/>
              <a:ext cx="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8" name="Line 122"/>
            <p:cNvSpPr>
              <a:spLocks noChangeAspect="1" noChangeShapeType="1"/>
            </p:cNvSpPr>
            <p:nvPr/>
          </p:nvSpPr>
          <p:spPr bwMode="auto">
            <a:xfrm flipV="1">
              <a:off x="1520" y="1999"/>
              <a:ext cx="5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9" name="Line 123"/>
            <p:cNvSpPr>
              <a:spLocks noChangeAspect="1" noChangeShapeType="1"/>
            </p:cNvSpPr>
            <p:nvPr/>
          </p:nvSpPr>
          <p:spPr bwMode="auto">
            <a:xfrm flipH="1" flipV="1">
              <a:off x="1520" y="2010"/>
              <a:ext cx="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0" name="Line 124"/>
            <p:cNvSpPr>
              <a:spLocks noChangeAspect="1" noChangeShapeType="1"/>
            </p:cNvSpPr>
            <p:nvPr/>
          </p:nvSpPr>
          <p:spPr bwMode="auto">
            <a:xfrm flipH="1">
              <a:off x="1522" y="2016"/>
              <a:ext cx="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1" name="Line 125"/>
            <p:cNvSpPr>
              <a:spLocks noChangeAspect="1" noChangeShapeType="1"/>
            </p:cNvSpPr>
            <p:nvPr/>
          </p:nvSpPr>
          <p:spPr bwMode="auto">
            <a:xfrm flipH="1" flipV="1">
              <a:off x="1531" y="2016"/>
              <a:ext cx="3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2" name="Line 126"/>
            <p:cNvSpPr>
              <a:spLocks noChangeAspect="1" noChangeShapeType="1"/>
            </p:cNvSpPr>
            <p:nvPr/>
          </p:nvSpPr>
          <p:spPr bwMode="auto">
            <a:xfrm flipV="1">
              <a:off x="1530" y="2021"/>
              <a:ext cx="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3" name="Line 127"/>
            <p:cNvSpPr>
              <a:spLocks noChangeAspect="1" noChangeShapeType="1"/>
            </p:cNvSpPr>
            <p:nvPr/>
          </p:nvSpPr>
          <p:spPr bwMode="auto">
            <a:xfrm flipH="1" flipV="1">
              <a:off x="1530" y="2028"/>
              <a:ext cx="1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4" name="Line 128"/>
            <p:cNvSpPr>
              <a:spLocks noChangeAspect="1" noChangeShapeType="1"/>
            </p:cNvSpPr>
            <p:nvPr/>
          </p:nvSpPr>
          <p:spPr bwMode="auto">
            <a:xfrm flipH="1" flipV="1">
              <a:off x="1531" y="2038"/>
              <a:ext cx="5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5" name="Line 129"/>
            <p:cNvSpPr>
              <a:spLocks noChangeAspect="1" noChangeShapeType="1"/>
            </p:cNvSpPr>
            <p:nvPr/>
          </p:nvSpPr>
          <p:spPr bwMode="auto">
            <a:xfrm flipV="1">
              <a:off x="1531" y="2044"/>
              <a:ext cx="5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6" name="Line 130"/>
            <p:cNvSpPr>
              <a:spLocks noChangeAspect="1" noChangeShapeType="1"/>
            </p:cNvSpPr>
            <p:nvPr/>
          </p:nvSpPr>
          <p:spPr bwMode="auto">
            <a:xfrm flipH="1" flipV="1">
              <a:off x="1532" y="2049"/>
              <a:ext cx="1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7" name="Line 131"/>
            <p:cNvSpPr>
              <a:spLocks noChangeAspect="1" noChangeShapeType="1"/>
            </p:cNvSpPr>
            <p:nvPr/>
          </p:nvSpPr>
          <p:spPr bwMode="auto">
            <a:xfrm flipV="1">
              <a:off x="1536" y="2066"/>
              <a:ext cx="5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8" name="Line 132"/>
            <p:cNvSpPr>
              <a:spLocks noChangeAspect="1" noChangeShapeType="1"/>
            </p:cNvSpPr>
            <p:nvPr/>
          </p:nvSpPr>
          <p:spPr bwMode="auto">
            <a:xfrm>
              <a:off x="1525" y="2081"/>
              <a:ext cx="1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9" name="Line 133"/>
            <p:cNvSpPr>
              <a:spLocks noChangeAspect="1" noChangeShapeType="1"/>
            </p:cNvSpPr>
            <p:nvPr/>
          </p:nvSpPr>
          <p:spPr bwMode="auto">
            <a:xfrm flipV="1">
              <a:off x="1519" y="2081"/>
              <a:ext cx="6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0" name="Line 134"/>
            <p:cNvSpPr>
              <a:spLocks noChangeAspect="1" noChangeShapeType="1"/>
            </p:cNvSpPr>
            <p:nvPr/>
          </p:nvSpPr>
          <p:spPr bwMode="auto">
            <a:xfrm flipH="1" flipV="1">
              <a:off x="1519" y="2091"/>
              <a:ext cx="1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1" name="Line 135"/>
            <p:cNvSpPr>
              <a:spLocks noChangeAspect="1" noChangeShapeType="1"/>
            </p:cNvSpPr>
            <p:nvPr/>
          </p:nvSpPr>
          <p:spPr bwMode="auto">
            <a:xfrm flipV="1">
              <a:off x="1529" y="2097"/>
              <a:ext cx="2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2" name="Line 136"/>
            <p:cNvSpPr>
              <a:spLocks noChangeAspect="1" noChangeShapeType="1"/>
            </p:cNvSpPr>
            <p:nvPr/>
          </p:nvSpPr>
          <p:spPr bwMode="auto">
            <a:xfrm>
              <a:off x="1521" y="2106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3" name="Line 137"/>
            <p:cNvSpPr>
              <a:spLocks noChangeAspect="1" noChangeShapeType="1"/>
            </p:cNvSpPr>
            <p:nvPr/>
          </p:nvSpPr>
          <p:spPr bwMode="auto">
            <a:xfrm flipV="1">
              <a:off x="1519" y="2106"/>
              <a:ext cx="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4" name="Line 138"/>
            <p:cNvSpPr>
              <a:spLocks noChangeAspect="1" noChangeShapeType="1"/>
            </p:cNvSpPr>
            <p:nvPr/>
          </p:nvSpPr>
          <p:spPr bwMode="auto">
            <a:xfrm flipH="1">
              <a:off x="1519" y="2112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5" name="Line 139"/>
            <p:cNvSpPr>
              <a:spLocks noChangeAspect="1" noChangeShapeType="1"/>
            </p:cNvSpPr>
            <p:nvPr/>
          </p:nvSpPr>
          <p:spPr bwMode="auto">
            <a:xfrm flipH="1" flipV="1">
              <a:off x="1527" y="2111"/>
              <a:ext cx="9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6" name="Line 140"/>
            <p:cNvSpPr>
              <a:spLocks noChangeAspect="1" noChangeShapeType="1"/>
            </p:cNvSpPr>
            <p:nvPr/>
          </p:nvSpPr>
          <p:spPr bwMode="auto">
            <a:xfrm flipV="1">
              <a:off x="1531" y="2114"/>
              <a:ext cx="6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7" name="Line 141"/>
            <p:cNvSpPr>
              <a:spLocks noChangeAspect="1" noChangeShapeType="1"/>
            </p:cNvSpPr>
            <p:nvPr/>
          </p:nvSpPr>
          <p:spPr bwMode="auto">
            <a:xfrm flipH="1" flipV="1">
              <a:off x="1531" y="2137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8" name="Line 142"/>
            <p:cNvSpPr>
              <a:spLocks noChangeAspect="1" noChangeShapeType="1"/>
            </p:cNvSpPr>
            <p:nvPr/>
          </p:nvSpPr>
          <p:spPr bwMode="auto">
            <a:xfrm flipV="1">
              <a:off x="1539" y="2139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9" name="Line 143"/>
            <p:cNvSpPr>
              <a:spLocks noChangeAspect="1" noChangeShapeType="1"/>
            </p:cNvSpPr>
            <p:nvPr/>
          </p:nvSpPr>
          <p:spPr bwMode="auto">
            <a:xfrm flipV="1">
              <a:off x="1531" y="2154"/>
              <a:ext cx="8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0" name="Line 144"/>
            <p:cNvSpPr>
              <a:spLocks noChangeAspect="1" noChangeShapeType="1"/>
            </p:cNvSpPr>
            <p:nvPr/>
          </p:nvSpPr>
          <p:spPr bwMode="auto">
            <a:xfrm flipH="1" flipV="1">
              <a:off x="1531" y="2157"/>
              <a:ext cx="3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1" name="Line 145"/>
            <p:cNvSpPr>
              <a:spLocks noChangeAspect="1" noChangeShapeType="1"/>
            </p:cNvSpPr>
            <p:nvPr/>
          </p:nvSpPr>
          <p:spPr bwMode="auto">
            <a:xfrm flipH="1" flipV="1">
              <a:off x="1534" y="2169"/>
              <a:ext cx="5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2" name="Line 146"/>
            <p:cNvSpPr>
              <a:spLocks noChangeAspect="1" noChangeShapeType="1"/>
            </p:cNvSpPr>
            <p:nvPr/>
          </p:nvSpPr>
          <p:spPr bwMode="auto">
            <a:xfrm flipV="1">
              <a:off x="1525" y="2175"/>
              <a:ext cx="14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3" name="Line 147"/>
            <p:cNvSpPr>
              <a:spLocks noChangeAspect="1" noChangeShapeType="1"/>
            </p:cNvSpPr>
            <p:nvPr/>
          </p:nvSpPr>
          <p:spPr bwMode="auto">
            <a:xfrm>
              <a:off x="1521" y="2181"/>
              <a:ext cx="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4" name="Line 148"/>
            <p:cNvSpPr>
              <a:spLocks noChangeAspect="1" noChangeShapeType="1"/>
            </p:cNvSpPr>
            <p:nvPr/>
          </p:nvSpPr>
          <p:spPr bwMode="auto">
            <a:xfrm flipV="1">
              <a:off x="1517" y="2182"/>
              <a:ext cx="3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5" name="Line 149"/>
            <p:cNvSpPr>
              <a:spLocks noChangeAspect="1" noChangeShapeType="1"/>
            </p:cNvSpPr>
            <p:nvPr/>
          </p:nvSpPr>
          <p:spPr bwMode="auto">
            <a:xfrm flipH="1" flipV="1">
              <a:off x="1517" y="2187"/>
              <a:ext cx="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6" name="Line 150"/>
            <p:cNvSpPr>
              <a:spLocks noChangeAspect="1" noChangeShapeType="1"/>
            </p:cNvSpPr>
            <p:nvPr/>
          </p:nvSpPr>
          <p:spPr bwMode="auto">
            <a:xfrm flipV="1">
              <a:off x="1517" y="2197"/>
              <a:ext cx="4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7" name="Line 151"/>
            <p:cNvSpPr>
              <a:spLocks noChangeAspect="1" noChangeShapeType="1"/>
            </p:cNvSpPr>
            <p:nvPr/>
          </p:nvSpPr>
          <p:spPr bwMode="auto">
            <a:xfrm flipV="1">
              <a:off x="1507" y="2202"/>
              <a:ext cx="1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8" name="Line 152"/>
            <p:cNvSpPr>
              <a:spLocks noChangeAspect="1" noChangeShapeType="1"/>
            </p:cNvSpPr>
            <p:nvPr/>
          </p:nvSpPr>
          <p:spPr bwMode="auto">
            <a:xfrm>
              <a:off x="1501" y="2199"/>
              <a:ext cx="6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9" name="Line 153"/>
            <p:cNvSpPr>
              <a:spLocks noChangeAspect="1" noChangeShapeType="1"/>
            </p:cNvSpPr>
            <p:nvPr/>
          </p:nvSpPr>
          <p:spPr bwMode="auto">
            <a:xfrm flipV="1">
              <a:off x="1501" y="2199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0" name="Line 154"/>
            <p:cNvSpPr>
              <a:spLocks noChangeAspect="1" noChangeShapeType="1"/>
            </p:cNvSpPr>
            <p:nvPr/>
          </p:nvSpPr>
          <p:spPr bwMode="auto">
            <a:xfrm flipV="1">
              <a:off x="1495" y="2208"/>
              <a:ext cx="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1" name="Line 155"/>
            <p:cNvSpPr>
              <a:spLocks noChangeAspect="1" noChangeShapeType="1"/>
            </p:cNvSpPr>
            <p:nvPr/>
          </p:nvSpPr>
          <p:spPr bwMode="auto">
            <a:xfrm>
              <a:off x="1487" y="2207"/>
              <a:ext cx="7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2" name="Line 156"/>
            <p:cNvSpPr>
              <a:spLocks noChangeAspect="1" noChangeShapeType="1"/>
            </p:cNvSpPr>
            <p:nvPr/>
          </p:nvSpPr>
          <p:spPr bwMode="auto">
            <a:xfrm>
              <a:off x="1484" y="2205"/>
              <a:ext cx="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3" name="Line 157"/>
            <p:cNvSpPr>
              <a:spLocks noChangeAspect="1" noChangeShapeType="1"/>
            </p:cNvSpPr>
            <p:nvPr/>
          </p:nvSpPr>
          <p:spPr bwMode="auto">
            <a:xfrm flipV="1">
              <a:off x="1480" y="2204"/>
              <a:ext cx="3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4" name="Line 158"/>
            <p:cNvSpPr>
              <a:spLocks noChangeAspect="1" noChangeShapeType="1"/>
            </p:cNvSpPr>
            <p:nvPr/>
          </p:nvSpPr>
          <p:spPr bwMode="auto">
            <a:xfrm>
              <a:off x="1477" y="2202"/>
              <a:ext cx="4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5" name="Line 159"/>
            <p:cNvSpPr>
              <a:spLocks noChangeAspect="1" noChangeShapeType="1"/>
            </p:cNvSpPr>
            <p:nvPr/>
          </p:nvSpPr>
          <p:spPr bwMode="auto">
            <a:xfrm flipV="1">
              <a:off x="1471" y="2202"/>
              <a:ext cx="6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6" name="Line 160"/>
            <p:cNvSpPr>
              <a:spLocks noChangeAspect="1" noChangeShapeType="1"/>
            </p:cNvSpPr>
            <p:nvPr/>
          </p:nvSpPr>
          <p:spPr bwMode="auto">
            <a:xfrm>
              <a:off x="1465" y="2202"/>
              <a:ext cx="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7" name="Line 161"/>
            <p:cNvSpPr>
              <a:spLocks noChangeAspect="1" noChangeShapeType="1"/>
            </p:cNvSpPr>
            <p:nvPr/>
          </p:nvSpPr>
          <p:spPr bwMode="auto">
            <a:xfrm flipV="1">
              <a:off x="1461" y="2202"/>
              <a:ext cx="3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8" name="Line 162"/>
            <p:cNvSpPr>
              <a:spLocks noChangeAspect="1" noChangeShapeType="1"/>
            </p:cNvSpPr>
            <p:nvPr/>
          </p:nvSpPr>
          <p:spPr bwMode="auto">
            <a:xfrm>
              <a:off x="1450" y="2202"/>
              <a:ext cx="12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9" name="Line 163"/>
            <p:cNvSpPr>
              <a:spLocks noChangeAspect="1" noChangeShapeType="1"/>
            </p:cNvSpPr>
            <p:nvPr/>
          </p:nvSpPr>
          <p:spPr bwMode="auto">
            <a:xfrm>
              <a:off x="1437" y="2202"/>
              <a:ext cx="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0" name="Line 164"/>
            <p:cNvSpPr>
              <a:spLocks noChangeAspect="1" noChangeShapeType="1"/>
            </p:cNvSpPr>
            <p:nvPr/>
          </p:nvSpPr>
          <p:spPr bwMode="auto">
            <a:xfrm flipV="1">
              <a:off x="1423" y="2202"/>
              <a:ext cx="1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1" name="Line 165"/>
            <p:cNvSpPr>
              <a:spLocks noChangeAspect="1" noChangeShapeType="1"/>
            </p:cNvSpPr>
            <p:nvPr/>
          </p:nvSpPr>
          <p:spPr bwMode="auto">
            <a:xfrm flipV="1">
              <a:off x="1415" y="2204"/>
              <a:ext cx="8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2" name="Line 166"/>
            <p:cNvSpPr>
              <a:spLocks noChangeAspect="1" noChangeShapeType="1"/>
            </p:cNvSpPr>
            <p:nvPr/>
          </p:nvSpPr>
          <p:spPr bwMode="auto">
            <a:xfrm>
              <a:off x="1402" y="2202"/>
              <a:ext cx="13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3" name="Line 167"/>
            <p:cNvSpPr>
              <a:spLocks noChangeAspect="1" noChangeShapeType="1"/>
            </p:cNvSpPr>
            <p:nvPr/>
          </p:nvSpPr>
          <p:spPr bwMode="auto">
            <a:xfrm flipV="1">
              <a:off x="1398" y="2202"/>
              <a:ext cx="3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4" name="Line 168"/>
            <p:cNvSpPr>
              <a:spLocks noChangeAspect="1" noChangeShapeType="1"/>
            </p:cNvSpPr>
            <p:nvPr/>
          </p:nvSpPr>
          <p:spPr bwMode="auto">
            <a:xfrm>
              <a:off x="1395" y="2204"/>
              <a:ext cx="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5" name="Line 169"/>
            <p:cNvSpPr>
              <a:spLocks noChangeAspect="1" noChangeShapeType="1"/>
            </p:cNvSpPr>
            <p:nvPr/>
          </p:nvSpPr>
          <p:spPr bwMode="auto">
            <a:xfrm flipV="1">
              <a:off x="1390" y="2204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6" name="Line 170"/>
            <p:cNvSpPr>
              <a:spLocks noChangeAspect="1" noChangeShapeType="1"/>
            </p:cNvSpPr>
            <p:nvPr/>
          </p:nvSpPr>
          <p:spPr bwMode="auto">
            <a:xfrm>
              <a:off x="1379" y="2196"/>
              <a:ext cx="11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7" name="Line 171"/>
            <p:cNvSpPr>
              <a:spLocks noChangeAspect="1" noChangeShapeType="1"/>
            </p:cNvSpPr>
            <p:nvPr/>
          </p:nvSpPr>
          <p:spPr bwMode="auto">
            <a:xfrm flipV="1">
              <a:off x="1354" y="2197"/>
              <a:ext cx="25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8" name="Line 172"/>
            <p:cNvSpPr>
              <a:spLocks noChangeAspect="1" noChangeShapeType="1"/>
            </p:cNvSpPr>
            <p:nvPr/>
          </p:nvSpPr>
          <p:spPr bwMode="auto">
            <a:xfrm>
              <a:off x="1340" y="2197"/>
              <a:ext cx="14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9" name="Line 173"/>
            <p:cNvSpPr>
              <a:spLocks noChangeAspect="1" noChangeShapeType="1"/>
            </p:cNvSpPr>
            <p:nvPr/>
          </p:nvSpPr>
          <p:spPr bwMode="auto">
            <a:xfrm>
              <a:off x="1339" y="2187"/>
              <a:ext cx="1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0" name="Line 174"/>
            <p:cNvSpPr>
              <a:spLocks noChangeAspect="1" noChangeShapeType="1"/>
            </p:cNvSpPr>
            <p:nvPr/>
          </p:nvSpPr>
          <p:spPr bwMode="auto">
            <a:xfrm flipH="1">
              <a:off x="1339" y="2180"/>
              <a:ext cx="4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1" name="Line 175"/>
            <p:cNvSpPr>
              <a:spLocks noChangeAspect="1" noChangeShapeType="1"/>
            </p:cNvSpPr>
            <p:nvPr/>
          </p:nvSpPr>
          <p:spPr bwMode="auto">
            <a:xfrm>
              <a:off x="1329" y="2161"/>
              <a:ext cx="13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2" name="Line 176"/>
            <p:cNvSpPr>
              <a:spLocks noChangeAspect="1" noChangeShapeType="1"/>
            </p:cNvSpPr>
            <p:nvPr/>
          </p:nvSpPr>
          <p:spPr bwMode="auto">
            <a:xfrm flipH="1" flipV="1">
              <a:off x="1438" y="2202"/>
              <a:ext cx="3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3" name="Line 177"/>
            <p:cNvSpPr>
              <a:spLocks noChangeAspect="1" noChangeShapeType="1"/>
            </p:cNvSpPr>
            <p:nvPr/>
          </p:nvSpPr>
          <p:spPr bwMode="auto">
            <a:xfrm flipV="1">
              <a:off x="1440" y="2214"/>
              <a:ext cx="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4" name="Line 178"/>
            <p:cNvSpPr>
              <a:spLocks noChangeAspect="1" noChangeShapeType="1"/>
            </p:cNvSpPr>
            <p:nvPr/>
          </p:nvSpPr>
          <p:spPr bwMode="auto">
            <a:xfrm flipV="1">
              <a:off x="1438" y="2226"/>
              <a:ext cx="2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5" name="Line 179"/>
            <p:cNvSpPr>
              <a:spLocks noChangeAspect="1" noChangeShapeType="1"/>
            </p:cNvSpPr>
            <p:nvPr/>
          </p:nvSpPr>
          <p:spPr bwMode="auto">
            <a:xfrm>
              <a:off x="1435" y="2227"/>
              <a:ext cx="3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6" name="Line 180"/>
            <p:cNvSpPr>
              <a:spLocks noChangeAspect="1" noChangeShapeType="1"/>
            </p:cNvSpPr>
            <p:nvPr/>
          </p:nvSpPr>
          <p:spPr bwMode="auto">
            <a:xfrm>
              <a:off x="1430" y="2221"/>
              <a:ext cx="5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7" name="Line 181"/>
            <p:cNvSpPr>
              <a:spLocks noChangeAspect="1" noChangeShapeType="1"/>
            </p:cNvSpPr>
            <p:nvPr/>
          </p:nvSpPr>
          <p:spPr bwMode="auto">
            <a:xfrm>
              <a:off x="1419" y="2205"/>
              <a:ext cx="11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04" name="Group 182"/>
          <p:cNvGrpSpPr>
            <a:grpSpLocks noChangeAspect="1"/>
          </p:cNvGrpSpPr>
          <p:nvPr/>
        </p:nvGrpSpPr>
        <p:grpSpPr bwMode="auto">
          <a:xfrm>
            <a:off x="3570288" y="2238375"/>
            <a:ext cx="269875" cy="503238"/>
            <a:chOff x="1041" y="1852"/>
            <a:chExt cx="213" cy="396"/>
          </a:xfrm>
        </p:grpSpPr>
        <p:sp>
          <p:nvSpPr>
            <p:cNvPr id="26372" name="Line 183"/>
            <p:cNvSpPr>
              <a:spLocks noChangeAspect="1" noChangeShapeType="1"/>
            </p:cNvSpPr>
            <p:nvPr/>
          </p:nvSpPr>
          <p:spPr bwMode="auto">
            <a:xfrm flipV="1">
              <a:off x="1212" y="1962"/>
              <a:ext cx="9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73" name="Line 184"/>
            <p:cNvSpPr>
              <a:spLocks noChangeAspect="1" noChangeShapeType="1"/>
            </p:cNvSpPr>
            <p:nvPr/>
          </p:nvSpPr>
          <p:spPr bwMode="auto">
            <a:xfrm flipH="1" flipV="1">
              <a:off x="1212" y="1968"/>
              <a:ext cx="3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74" name="Line 185"/>
            <p:cNvSpPr>
              <a:spLocks noChangeAspect="1" noChangeShapeType="1"/>
            </p:cNvSpPr>
            <p:nvPr/>
          </p:nvSpPr>
          <p:spPr bwMode="auto">
            <a:xfrm flipH="1">
              <a:off x="1216" y="1968"/>
              <a:ext cx="4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75" name="Line 186"/>
            <p:cNvSpPr>
              <a:spLocks noChangeAspect="1" noChangeShapeType="1"/>
            </p:cNvSpPr>
            <p:nvPr/>
          </p:nvSpPr>
          <p:spPr bwMode="auto">
            <a:xfrm flipH="1">
              <a:off x="1220" y="1963"/>
              <a:ext cx="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76" name="Line 187"/>
            <p:cNvSpPr>
              <a:spLocks noChangeAspect="1" noChangeShapeType="1"/>
            </p:cNvSpPr>
            <p:nvPr/>
          </p:nvSpPr>
          <p:spPr bwMode="auto">
            <a:xfrm flipH="1">
              <a:off x="1225" y="2061"/>
              <a:ext cx="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77" name="Line 188"/>
            <p:cNvSpPr>
              <a:spLocks noChangeAspect="1" noChangeShapeType="1"/>
            </p:cNvSpPr>
            <p:nvPr/>
          </p:nvSpPr>
          <p:spPr bwMode="auto">
            <a:xfrm flipV="1">
              <a:off x="1225" y="2061"/>
              <a:ext cx="4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78" name="Line 189"/>
            <p:cNvSpPr>
              <a:spLocks noChangeAspect="1" noChangeShapeType="1"/>
            </p:cNvSpPr>
            <p:nvPr/>
          </p:nvSpPr>
          <p:spPr bwMode="auto">
            <a:xfrm>
              <a:off x="1225" y="2062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79" name="Line 190"/>
            <p:cNvSpPr>
              <a:spLocks noChangeAspect="1" noChangeShapeType="1"/>
            </p:cNvSpPr>
            <p:nvPr/>
          </p:nvSpPr>
          <p:spPr bwMode="auto">
            <a:xfrm>
              <a:off x="1155" y="2232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80" name="Line 191"/>
            <p:cNvSpPr>
              <a:spLocks noChangeAspect="1" noChangeShapeType="1"/>
            </p:cNvSpPr>
            <p:nvPr/>
          </p:nvSpPr>
          <p:spPr bwMode="auto">
            <a:xfrm>
              <a:off x="1154" y="2219"/>
              <a:ext cx="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81" name="Line 192"/>
            <p:cNvSpPr>
              <a:spLocks noChangeAspect="1" noChangeShapeType="1"/>
            </p:cNvSpPr>
            <p:nvPr/>
          </p:nvSpPr>
          <p:spPr bwMode="auto">
            <a:xfrm flipH="1">
              <a:off x="1154" y="2205"/>
              <a:ext cx="2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82" name="Line 193"/>
            <p:cNvSpPr>
              <a:spLocks noChangeAspect="1" noChangeShapeType="1"/>
            </p:cNvSpPr>
            <p:nvPr/>
          </p:nvSpPr>
          <p:spPr bwMode="auto">
            <a:xfrm>
              <a:off x="1156" y="2202"/>
              <a:ext cx="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83" name="Line 194"/>
            <p:cNvSpPr>
              <a:spLocks noChangeAspect="1" noChangeShapeType="1"/>
            </p:cNvSpPr>
            <p:nvPr/>
          </p:nvSpPr>
          <p:spPr bwMode="auto">
            <a:xfrm flipH="1">
              <a:off x="1155" y="2196"/>
              <a:ext cx="5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84" name="Line 195"/>
            <p:cNvSpPr>
              <a:spLocks noChangeAspect="1" noChangeShapeType="1"/>
            </p:cNvSpPr>
            <p:nvPr/>
          </p:nvSpPr>
          <p:spPr bwMode="auto">
            <a:xfrm flipH="1">
              <a:off x="1161" y="2193"/>
              <a:ext cx="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85" name="Line 196"/>
            <p:cNvSpPr>
              <a:spLocks noChangeAspect="1" noChangeShapeType="1"/>
            </p:cNvSpPr>
            <p:nvPr/>
          </p:nvSpPr>
          <p:spPr bwMode="auto">
            <a:xfrm flipH="1">
              <a:off x="1164" y="2188"/>
              <a:ext cx="3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86" name="Line 197"/>
            <p:cNvSpPr>
              <a:spLocks noChangeAspect="1" noChangeShapeType="1"/>
            </p:cNvSpPr>
            <p:nvPr/>
          </p:nvSpPr>
          <p:spPr bwMode="auto">
            <a:xfrm flipH="1">
              <a:off x="1168" y="2170"/>
              <a:ext cx="14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87" name="Line 198"/>
            <p:cNvSpPr>
              <a:spLocks noChangeAspect="1" noChangeShapeType="1"/>
            </p:cNvSpPr>
            <p:nvPr/>
          </p:nvSpPr>
          <p:spPr bwMode="auto">
            <a:xfrm flipV="1">
              <a:off x="1166" y="2169"/>
              <a:ext cx="13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88" name="Line 199"/>
            <p:cNvSpPr>
              <a:spLocks noChangeAspect="1" noChangeShapeType="1"/>
            </p:cNvSpPr>
            <p:nvPr/>
          </p:nvSpPr>
          <p:spPr bwMode="auto">
            <a:xfrm flipV="1">
              <a:off x="1163" y="2187"/>
              <a:ext cx="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89" name="Line 200"/>
            <p:cNvSpPr>
              <a:spLocks noChangeAspect="1" noChangeShapeType="1"/>
            </p:cNvSpPr>
            <p:nvPr/>
          </p:nvSpPr>
          <p:spPr bwMode="auto">
            <a:xfrm flipV="1">
              <a:off x="1159" y="2191"/>
              <a:ext cx="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90" name="Line 201"/>
            <p:cNvSpPr>
              <a:spLocks noChangeAspect="1" noChangeShapeType="1"/>
            </p:cNvSpPr>
            <p:nvPr/>
          </p:nvSpPr>
          <p:spPr bwMode="auto">
            <a:xfrm flipV="1">
              <a:off x="1153" y="2193"/>
              <a:ext cx="5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91" name="Line 202"/>
            <p:cNvSpPr>
              <a:spLocks noChangeAspect="1" noChangeShapeType="1"/>
            </p:cNvSpPr>
            <p:nvPr/>
          </p:nvSpPr>
          <p:spPr bwMode="auto">
            <a:xfrm flipH="1">
              <a:off x="1154" y="2189"/>
              <a:ext cx="1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92" name="Line 203"/>
            <p:cNvSpPr>
              <a:spLocks noChangeAspect="1" noChangeShapeType="1"/>
            </p:cNvSpPr>
            <p:nvPr/>
          </p:nvSpPr>
          <p:spPr bwMode="auto">
            <a:xfrm flipH="1">
              <a:off x="1155" y="2178"/>
              <a:ext cx="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93" name="Line 204"/>
            <p:cNvSpPr>
              <a:spLocks noChangeAspect="1" noChangeShapeType="1"/>
            </p:cNvSpPr>
            <p:nvPr/>
          </p:nvSpPr>
          <p:spPr bwMode="auto">
            <a:xfrm>
              <a:off x="1152" y="2166"/>
              <a:ext cx="3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94" name="Line 205"/>
            <p:cNvSpPr>
              <a:spLocks noChangeAspect="1" noChangeShapeType="1"/>
            </p:cNvSpPr>
            <p:nvPr/>
          </p:nvSpPr>
          <p:spPr bwMode="auto">
            <a:xfrm>
              <a:off x="1153" y="2166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95" name="Line 206"/>
            <p:cNvSpPr>
              <a:spLocks noChangeAspect="1" noChangeShapeType="1"/>
            </p:cNvSpPr>
            <p:nvPr/>
          </p:nvSpPr>
          <p:spPr bwMode="auto">
            <a:xfrm flipV="1">
              <a:off x="1223" y="2047"/>
              <a:ext cx="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96" name="Line 207"/>
            <p:cNvSpPr>
              <a:spLocks noChangeAspect="1" noChangeShapeType="1"/>
            </p:cNvSpPr>
            <p:nvPr/>
          </p:nvSpPr>
          <p:spPr bwMode="auto">
            <a:xfrm>
              <a:off x="1219" y="2047"/>
              <a:ext cx="4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97" name="Line 208"/>
            <p:cNvSpPr>
              <a:spLocks noChangeAspect="1" noChangeShapeType="1"/>
            </p:cNvSpPr>
            <p:nvPr/>
          </p:nvSpPr>
          <p:spPr bwMode="auto">
            <a:xfrm>
              <a:off x="1219" y="2045"/>
              <a:ext cx="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98" name="Line 209"/>
            <p:cNvSpPr>
              <a:spLocks noChangeAspect="1" noChangeShapeType="1"/>
            </p:cNvSpPr>
            <p:nvPr/>
          </p:nvSpPr>
          <p:spPr bwMode="auto">
            <a:xfrm flipH="1">
              <a:off x="1219" y="2045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99" name="Line 210"/>
            <p:cNvSpPr>
              <a:spLocks noChangeAspect="1" noChangeShapeType="1"/>
            </p:cNvSpPr>
            <p:nvPr/>
          </p:nvSpPr>
          <p:spPr bwMode="auto">
            <a:xfrm flipH="1" flipV="1">
              <a:off x="1225" y="2045"/>
              <a:ext cx="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00" name="Line 211"/>
            <p:cNvSpPr>
              <a:spLocks noChangeAspect="1" noChangeShapeType="1"/>
            </p:cNvSpPr>
            <p:nvPr/>
          </p:nvSpPr>
          <p:spPr bwMode="auto">
            <a:xfrm>
              <a:off x="1099" y="1944"/>
              <a:ext cx="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01" name="Line 212"/>
            <p:cNvSpPr>
              <a:spLocks noChangeAspect="1" noChangeShapeType="1"/>
            </p:cNvSpPr>
            <p:nvPr/>
          </p:nvSpPr>
          <p:spPr bwMode="auto">
            <a:xfrm>
              <a:off x="1096" y="1933"/>
              <a:ext cx="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02" name="Line 213"/>
            <p:cNvSpPr>
              <a:spLocks noChangeAspect="1" noChangeShapeType="1"/>
            </p:cNvSpPr>
            <p:nvPr/>
          </p:nvSpPr>
          <p:spPr bwMode="auto">
            <a:xfrm flipV="1">
              <a:off x="1144" y="2247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03" name="Line 214"/>
            <p:cNvSpPr>
              <a:spLocks noChangeAspect="1" noChangeShapeType="1"/>
            </p:cNvSpPr>
            <p:nvPr/>
          </p:nvSpPr>
          <p:spPr bwMode="auto">
            <a:xfrm flipH="1">
              <a:off x="1144" y="2232"/>
              <a:ext cx="3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04" name="Line 215"/>
            <p:cNvSpPr>
              <a:spLocks noChangeAspect="1" noChangeShapeType="1"/>
            </p:cNvSpPr>
            <p:nvPr/>
          </p:nvSpPr>
          <p:spPr bwMode="auto">
            <a:xfrm>
              <a:off x="1145" y="2218"/>
              <a:ext cx="2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05" name="Line 216"/>
            <p:cNvSpPr>
              <a:spLocks noChangeAspect="1" noChangeShapeType="1"/>
            </p:cNvSpPr>
            <p:nvPr/>
          </p:nvSpPr>
          <p:spPr bwMode="auto">
            <a:xfrm flipH="1">
              <a:off x="1145" y="2207"/>
              <a:ext cx="2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06" name="Line 217"/>
            <p:cNvSpPr>
              <a:spLocks noChangeAspect="1" noChangeShapeType="1"/>
            </p:cNvSpPr>
            <p:nvPr/>
          </p:nvSpPr>
          <p:spPr bwMode="auto">
            <a:xfrm>
              <a:off x="1144" y="2194"/>
              <a:ext cx="3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07" name="Line 218"/>
            <p:cNvSpPr>
              <a:spLocks noChangeAspect="1" noChangeShapeType="1"/>
            </p:cNvSpPr>
            <p:nvPr/>
          </p:nvSpPr>
          <p:spPr bwMode="auto">
            <a:xfrm>
              <a:off x="1129" y="2172"/>
              <a:ext cx="15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08" name="Line 219"/>
            <p:cNvSpPr>
              <a:spLocks noChangeAspect="1" noChangeShapeType="1"/>
            </p:cNvSpPr>
            <p:nvPr/>
          </p:nvSpPr>
          <p:spPr bwMode="auto">
            <a:xfrm flipV="1">
              <a:off x="1070" y="2050"/>
              <a:ext cx="1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09" name="Line 220"/>
            <p:cNvSpPr>
              <a:spLocks noChangeAspect="1" noChangeShapeType="1"/>
            </p:cNvSpPr>
            <p:nvPr/>
          </p:nvSpPr>
          <p:spPr bwMode="auto">
            <a:xfrm>
              <a:off x="1068" y="2052"/>
              <a:ext cx="2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10" name="Line 221"/>
            <p:cNvSpPr>
              <a:spLocks noChangeAspect="1" noChangeShapeType="1"/>
            </p:cNvSpPr>
            <p:nvPr/>
          </p:nvSpPr>
          <p:spPr bwMode="auto">
            <a:xfrm flipH="1">
              <a:off x="1067" y="2050"/>
              <a:ext cx="3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11" name="Line 222"/>
            <p:cNvSpPr>
              <a:spLocks noChangeAspect="1" noChangeShapeType="1"/>
            </p:cNvSpPr>
            <p:nvPr/>
          </p:nvSpPr>
          <p:spPr bwMode="auto">
            <a:xfrm flipH="1">
              <a:off x="1069" y="2065"/>
              <a:ext cx="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12" name="Line 223"/>
            <p:cNvSpPr>
              <a:spLocks noChangeAspect="1" noChangeShapeType="1"/>
            </p:cNvSpPr>
            <p:nvPr/>
          </p:nvSpPr>
          <p:spPr bwMode="auto">
            <a:xfrm flipV="1">
              <a:off x="1079" y="2064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13" name="Line 224"/>
            <p:cNvSpPr>
              <a:spLocks noChangeAspect="1" noChangeShapeType="1"/>
            </p:cNvSpPr>
            <p:nvPr/>
          </p:nvSpPr>
          <p:spPr bwMode="auto">
            <a:xfrm>
              <a:off x="1069" y="2072"/>
              <a:ext cx="1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14" name="Line 225"/>
            <p:cNvSpPr>
              <a:spLocks noChangeAspect="1" noChangeShapeType="1"/>
            </p:cNvSpPr>
            <p:nvPr/>
          </p:nvSpPr>
          <p:spPr bwMode="auto">
            <a:xfrm flipH="1">
              <a:off x="1069" y="2067"/>
              <a:ext cx="1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15" name="Line 226"/>
            <p:cNvSpPr>
              <a:spLocks noChangeAspect="1" noChangeShapeType="1"/>
            </p:cNvSpPr>
            <p:nvPr/>
          </p:nvSpPr>
          <p:spPr bwMode="auto">
            <a:xfrm flipH="1">
              <a:off x="1041" y="2114"/>
              <a:ext cx="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16" name="Line 227"/>
            <p:cNvSpPr>
              <a:spLocks noChangeAspect="1" noChangeShapeType="1"/>
            </p:cNvSpPr>
            <p:nvPr/>
          </p:nvSpPr>
          <p:spPr bwMode="auto">
            <a:xfrm flipH="1">
              <a:off x="1044" y="2114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17" name="Line 228"/>
            <p:cNvSpPr>
              <a:spLocks noChangeAspect="1" noChangeShapeType="1"/>
            </p:cNvSpPr>
            <p:nvPr/>
          </p:nvSpPr>
          <p:spPr bwMode="auto">
            <a:xfrm flipH="1">
              <a:off x="1052" y="2112"/>
              <a:ext cx="2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18" name="Line 229"/>
            <p:cNvSpPr>
              <a:spLocks noChangeAspect="1" noChangeShapeType="1"/>
            </p:cNvSpPr>
            <p:nvPr/>
          </p:nvSpPr>
          <p:spPr bwMode="auto">
            <a:xfrm>
              <a:off x="1047" y="2108"/>
              <a:ext cx="7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19" name="Line 230"/>
            <p:cNvSpPr>
              <a:spLocks noChangeAspect="1" noChangeShapeType="1"/>
            </p:cNvSpPr>
            <p:nvPr/>
          </p:nvSpPr>
          <p:spPr bwMode="auto">
            <a:xfrm>
              <a:off x="1047" y="2100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20" name="Line 231"/>
            <p:cNvSpPr>
              <a:spLocks noChangeAspect="1" noChangeShapeType="1"/>
            </p:cNvSpPr>
            <p:nvPr/>
          </p:nvSpPr>
          <p:spPr bwMode="auto">
            <a:xfrm>
              <a:off x="1043" y="2092"/>
              <a:ext cx="4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21" name="Line 232"/>
            <p:cNvSpPr>
              <a:spLocks noChangeAspect="1" noChangeShapeType="1"/>
            </p:cNvSpPr>
            <p:nvPr/>
          </p:nvSpPr>
          <p:spPr bwMode="auto">
            <a:xfrm flipH="1">
              <a:off x="1043" y="2084"/>
              <a:ext cx="7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22" name="Line 233"/>
            <p:cNvSpPr>
              <a:spLocks noChangeAspect="1" noChangeShapeType="1"/>
            </p:cNvSpPr>
            <p:nvPr/>
          </p:nvSpPr>
          <p:spPr bwMode="auto">
            <a:xfrm>
              <a:off x="1045" y="2081"/>
              <a:ext cx="5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23" name="Line 234"/>
            <p:cNvSpPr>
              <a:spLocks noChangeAspect="1" noChangeShapeType="1"/>
            </p:cNvSpPr>
            <p:nvPr/>
          </p:nvSpPr>
          <p:spPr bwMode="auto">
            <a:xfrm flipH="1">
              <a:off x="1045" y="2076"/>
              <a:ext cx="15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24" name="Line 235"/>
            <p:cNvSpPr>
              <a:spLocks noChangeAspect="1" noChangeShapeType="1"/>
            </p:cNvSpPr>
            <p:nvPr/>
          </p:nvSpPr>
          <p:spPr bwMode="auto">
            <a:xfrm flipH="1">
              <a:off x="1060" y="2073"/>
              <a:ext cx="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25" name="Line 236"/>
            <p:cNvSpPr>
              <a:spLocks noChangeAspect="1" noChangeShapeType="1"/>
            </p:cNvSpPr>
            <p:nvPr/>
          </p:nvSpPr>
          <p:spPr bwMode="auto">
            <a:xfrm>
              <a:off x="1066" y="2057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26" name="Line 237"/>
            <p:cNvSpPr>
              <a:spLocks noChangeAspect="1" noChangeShapeType="1"/>
            </p:cNvSpPr>
            <p:nvPr/>
          </p:nvSpPr>
          <p:spPr bwMode="auto">
            <a:xfrm>
              <a:off x="1063" y="2053"/>
              <a:ext cx="3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27" name="Line 238"/>
            <p:cNvSpPr>
              <a:spLocks noChangeAspect="1" noChangeShapeType="1"/>
            </p:cNvSpPr>
            <p:nvPr/>
          </p:nvSpPr>
          <p:spPr bwMode="auto">
            <a:xfrm>
              <a:off x="1063" y="2036"/>
              <a:ext cx="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28" name="Line 239"/>
            <p:cNvSpPr>
              <a:spLocks noChangeAspect="1" noChangeShapeType="1"/>
            </p:cNvSpPr>
            <p:nvPr/>
          </p:nvSpPr>
          <p:spPr bwMode="auto">
            <a:xfrm>
              <a:off x="1063" y="2032"/>
              <a:ext cx="0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29" name="Line 240"/>
            <p:cNvSpPr>
              <a:spLocks noChangeAspect="1" noChangeShapeType="1"/>
            </p:cNvSpPr>
            <p:nvPr/>
          </p:nvSpPr>
          <p:spPr bwMode="auto">
            <a:xfrm>
              <a:off x="1059" y="2032"/>
              <a:ext cx="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30" name="Line 241"/>
            <p:cNvSpPr>
              <a:spLocks noChangeAspect="1" noChangeShapeType="1"/>
            </p:cNvSpPr>
            <p:nvPr/>
          </p:nvSpPr>
          <p:spPr bwMode="auto">
            <a:xfrm flipH="1">
              <a:off x="1059" y="2019"/>
              <a:ext cx="6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31" name="Line 242"/>
            <p:cNvSpPr>
              <a:spLocks noChangeAspect="1" noChangeShapeType="1"/>
            </p:cNvSpPr>
            <p:nvPr/>
          </p:nvSpPr>
          <p:spPr bwMode="auto">
            <a:xfrm>
              <a:off x="1059" y="2013"/>
              <a:ext cx="5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32" name="Line 243"/>
            <p:cNvSpPr>
              <a:spLocks noChangeAspect="1" noChangeShapeType="1"/>
            </p:cNvSpPr>
            <p:nvPr/>
          </p:nvSpPr>
          <p:spPr bwMode="auto">
            <a:xfrm flipH="1">
              <a:off x="1059" y="2007"/>
              <a:ext cx="11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33" name="Line 244"/>
            <p:cNvSpPr>
              <a:spLocks noChangeAspect="1" noChangeShapeType="1"/>
            </p:cNvSpPr>
            <p:nvPr/>
          </p:nvSpPr>
          <p:spPr bwMode="auto">
            <a:xfrm flipH="1">
              <a:off x="1071" y="2004"/>
              <a:ext cx="11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34" name="Line 245"/>
            <p:cNvSpPr>
              <a:spLocks noChangeAspect="1" noChangeShapeType="1"/>
            </p:cNvSpPr>
            <p:nvPr/>
          </p:nvSpPr>
          <p:spPr bwMode="auto">
            <a:xfrm>
              <a:off x="1080" y="1996"/>
              <a:ext cx="2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35" name="Line 246"/>
            <p:cNvSpPr>
              <a:spLocks noChangeAspect="1" noChangeShapeType="1"/>
            </p:cNvSpPr>
            <p:nvPr/>
          </p:nvSpPr>
          <p:spPr bwMode="auto">
            <a:xfrm>
              <a:off x="1070" y="1995"/>
              <a:ext cx="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36" name="Line 247"/>
            <p:cNvSpPr>
              <a:spLocks noChangeAspect="1" noChangeShapeType="1"/>
            </p:cNvSpPr>
            <p:nvPr/>
          </p:nvSpPr>
          <p:spPr bwMode="auto">
            <a:xfrm flipH="1">
              <a:off x="1070" y="1990"/>
              <a:ext cx="1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37" name="Line 248"/>
            <p:cNvSpPr>
              <a:spLocks noChangeAspect="1" noChangeShapeType="1"/>
            </p:cNvSpPr>
            <p:nvPr/>
          </p:nvSpPr>
          <p:spPr bwMode="auto">
            <a:xfrm>
              <a:off x="1067" y="1988"/>
              <a:ext cx="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38" name="Line 249"/>
            <p:cNvSpPr>
              <a:spLocks noChangeAspect="1" noChangeShapeType="1"/>
            </p:cNvSpPr>
            <p:nvPr/>
          </p:nvSpPr>
          <p:spPr bwMode="auto">
            <a:xfrm>
              <a:off x="1065" y="1976"/>
              <a:ext cx="2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39" name="Line 250"/>
            <p:cNvSpPr>
              <a:spLocks noChangeAspect="1" noChangeShapeType="1"/>
            </p:cNvSpPr>
            <p:nvPr/>
          </p:nvSpPr>
          <p:spPr bwMode="auto">
            <a:xfrm flipH="1">
              <a:off x="1065" y="1971"/>
              <a:ext cx="1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40" name="Line 251"/>
            <p:cNvSpPr>
              <a:spLocks noChangeAspect="1" noChangeShapeType="1"/>
            </p:cNvSpPr>
            <p:nvPr/>
          </p:nvSpPr>
          <p:spPr bwMode="auto">
            <a:xfrm flipH="1">
              <a:off x="1074" y="1958"/>
              <a:ext cx="5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41" name="Line 252"/>
            <p:cNvSpPr>
              <a:spLocks noChangeAspect="1" noChangeShapeType="1"/>
            </p:cNvSpPr>
            <p:nvPr/>
          </p:nvSpPr>
          <p:spPr bwMode="auto">
            <a:xfrm flipH="1">
              <a:off x="1080" y="1954"/>
              <a:ext cx="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42" name="Line 253"/>
            <p:cNvSpPr>
              <a:spLocks noChangeAspect="1" noChangeShapeType="1"/>
            </p:cNvSpPr>
            <p:nvPr/>
          </p:nvSpPr>
          <p:spPr bwMode="auto">
            <a:xfrm flipH="1">
              <a:off x="1085" y="1945"/>
              <a:ext cx="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43" name="Line 254"/>
            <p:cNvSpPr>
              <a:spLocks noChangeAspect="1" noChangeShapeType="1"/>
            </p:cNvSpPr>
            <p:nvPr/>
          </p:nvSpPr>
          <p:spPr bwMode="auto">
            <a:xfrm flipH="1" flipV="1">
              <a:off x="1089" y="1946"/>
              <a:ext cx="4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44" name="Line 255"/>
            <p:cNvSpPr>
              <a:spLocks noChangeAspect="1" noChangeShapeType="1"/>
            </p:cNvSpPr>
            <p:nvPr/>
          </p:nvSpPr>
          <p:spPr bwMode="auto">
            <a:xfrm flipH="1">
              <a:off x="1093" y="1947"/>
              <a:ext cx="6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45" name="Line 256"/>
            <p:cNvSpPr>
              <a:spLocks noChangeAspect="1" noChangeShapeType="1"/>
            </p:cNvSpPr>
            <p:nvPr/>
          </p:nvSpPr>
          <p:spPr bwMode="auto">
            <a:xfrm flipH="1">
              <a:off x="1095" y="1928"/>
              <a:ext cx="3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46" name="Line 257"/>
            <p:cNvSpPr>
              <a:spLocks noChangeAspect="1" noChangeShapeType="1"/>
            </p:cNvSpPr>
            <p:nvPr/>
          </p:nvSpPr>
          <p:spPr bwMode="auto">
            <a:xfrm flipH="1" flipV="1">
              <a:off x="1098" y="1928"/>
              <a:ext cx="5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47" name="Line 258"/>
            <p:cNvSpPr>
              <a:spLocks noChangeAspect="1" noChangeShapeType="1"/>
            </p:cNvSpPr>
            <p:nvPr/>
          </p:nvSpPr>
          <p:spPr bwMode="auto">
            <a:xfrm flipH="1">
              <a:off x="1104" y="1920"/>
              <a:ext cx="2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48" name="Line 259"/>
            <p:cNvSpPr>
              <a:spLocks noChangeAspect="1" noChangeShapeType="1"/>
            </p:cNvSpPr>
            <p:nvPr/>
          </p:nvSpPr>
          <p:spPr bwMode="auto">
            <a:xfrm>
              <a:off x="1104" y="1912"/>
              <a:ext cx="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49" name="Line 260"/>
            <p:cNvSpPr>
              <a:spLocks noChangeAspect="1" noChangeShapeType="1"/>
            </p:cNvSpPr>
            <p:nvPr/>
          </p:nvSpPr>
          <p:spPr bwMode="auto">
            <a:xfrm flipH="1">
              <a:off x="1104" y="1911"/>
              <a:ext cx="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50" name="Line 261"/>
            <p:cNvSpPr>
              <a:spLocks noChangeAspect="1" noChangeShapeType="1"/>
            </p:cNvSpPr>
            <p:nvPr/>
          </p:nvSpPr>
          <p:spPr bwMode="auto">
            <a:xfrm flipH="1" flipV="1">
              <a:off x="1109" y="1910"/>
              <a:ext cx="8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51" name="Line 262"/>
            <p:cNvSpPr>
              <a:spLocks noChangeAspect="1" noChangeShapeType="1"/>
            </p:cNvSpPr>
            <p:nvPr/>
          </p:nvSpPr>
          <p:spPr bwMode="auto">
            <a:xfrm flipH="1">
              <a:off x="1117" y="1914"/>
              <a:ext cx="4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52" name="Line 263"/>
            <p:cNvSpPr>
              <a:spLocks noChangeAspect="1" noChangeShapeType="1"/>
            </p:cNvSpPr>
            <p:nvPr/>
          </p:nvSpPr>
          <p:spPr bwMode="auto">
            <a:xfrm>
              <a:off x="1111" y="1901"/>
              <a:ext cx="9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53" name="Line 264"/>
            <p:cNvSpPr>
              <a:spLocks noChangeAspect="1" noChangeShapeType="1"/>
            </p:cNvSpPr>
            <p:nvPr/>
          </p:nvSpPr>
          <p:spPr bwMode="auto">
            <a:xfrm flipH="1">
              <a:off x="1112" y="1899"/>
              <a:ext cx="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54" name="Line 265"/>
            <p:cNvSpPr>
              <a:spLocks noChangeAspect="1" noChangeShapeType="1"/>
            </p:cNvSpPr>
            <p:nvPr/>
          </p:nvSpPr>
          <p:spPr bwMode="auto">
            <a:xfrm flipH="1" flipV="1">
              <a:off x="1118" y="1899"/>
              <a:ext cx="5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55" name="Line 266"/>
            <p:cNvSpPr>
              <a:spLocks noChangeAspect="1" noChangeShapeType="1"/>
            </p:cNvSpPr>
            <p:nvPr/>
          </p:nvSpPr>
          <p:spPr bwMode="auto">
            <a:xfrm flipH="1">
              <a:off x="1123" y="1894"/>
              <a:ext cx="6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56" name="Line 267"/>
            <p:cNvSpPr>
              <a:spLocks noChangeAspect="1" noChangeShapeType="1"/>
            </p:cNvSpPr>
            <p:nvPr/>
          </p:nvSpPr>
          <p:spPr bwMode="auto">
            <a:xfrm>
              <a:off x="1125" y="1894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57" name="Line 268"/>
            <p:cNvSpPr>
              <a:spLocks noChangeAspect="1" noChangeShapeType="1"/>
            </p:cNvSpPr>
            <p:nvPr/>
          </p:nvSpPr>
          <p:spPr bwMode="auto">
            <a:xfrm>
              <a:off x="1126" y="1890"/>
              <a:ext cx="0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58" name="Line 269"/>
            <p:cNvSpPr>
              <a:spLocks noChangeAspect="1" noChangeShapeType="1"/>
            </p:cNvSpPr>
            <p:nvPr/>
          </p:nvSpPr>
          <p:spPr bwMode="auto">
            <a:xfrm flipH="1">
              <a:off x="1126" y="1864"/>
              <a:ext cx="2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59" name="Line 270"/>
            <p:cNvSpPr>
              <a:spLocks noChangeAspect="1" noChangeShapeType="1"/>
            </p:cNvSpPr>
            <p:nvPr/>
          </p:nvSpPr>
          <p:spPr bwMode="auto">
            <a:xfrm flipH="1" flipV="1">
              <a:off x="1128" y="1863"/>
              <a:ext cx="4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60" name="Line 271"/>
            <p:cNvSpPr>
              <a:spLocks noChangeAspect="1" noChangeShapeType="1"/>
            </p:cNvSpPr>
            <p:nvPr/>
          </p:nvSpPr>
          <p:spPr bwMode="auto">
            <a:xfrm flipH="1">
              <a:off x="1132" y="1859"/>
              <a:ext cx="1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61" name="Line 272"/>
            <p:cNvSpPr>
              <a:spLocks noChangeAspect="1" noChangeShapeType="1"/>
            </p:cNvSpPr>
            <p:nvPr/>
          </p:nvSpPr>
          <p:spPr bwMode="auto">
            <a:xfrm flipH="1">
              <a:off x="1133" y="1855"/>
              <a:ext cx="5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62" name="Line 273"/>
            <p:cNvSpPr>
              <a:spLocks noChangeAspect="1" noChangeShapeType="1"/>
            </p:cNvSpPr>
            <p:nvPr/>
          </p:nvSpPr>
          <p:spPr bwMode="auto">
            <a:xfrm flipH="1" flipV="1">
              <a:off x="1138" y="1856"/>
              <a:ext cx="3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63" name="Line 274"/>
            <p:cNvSpPr>
              <a:spLocks noChangeAspect="1" noChangeShapeType="1"/>
            </p:cNvSpPr>
            <p:nvPr/>
          </p:nvSpPr>
          <p:spPr bwMode="auto">
            <a:xfrm flipH="1">
              <a:off x="1140" y="1860"/>
              <a:ext cx="3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64" name="Line 275"/>
            <p:cNvSpPr>
              <a:spLocks noChangeAspect="1" noChangeShapeType="1"/>
            </p:cNvSpPr>
            <p:nvPr/>
          </p:nvSpPr>
          <p:spPr bwMode="auto">
            <a:xfrm>
              <a:off x="1144" y="1852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65" name="Line 276"/>
            <p:cNvSpPr>
              <a:spLocks noChangeAspect="1" noChangeShapeType="1"/>
            </p:cNvSpPr>
            <p:nvPr/>
          </p:nvSpPr>
          <p:spPr bwMode="auto">
            <a:xfrm flipH="1">
              <a:off x="1144" y="185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66" name="Line 277"/>
            <p:cNvSpPr>
              <a:spLocks noChangeAspect="1" noChangeShapeType="1"/>
            </p:cNvSpPr>
            <p:nvPr/>
          </p:nvSpPr>
          <p:spPr bwMode="auto">
            <a:xfrm flipH="1" flipV="1">
              <a:off x="1151" y="1852"/>
              <a:ext cx="9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67" name="Line 278"/>
            <p:cNvSpPr>
              <a:spLocks noChangeAspect="1" noChangeShapeType="1"/>
            </p:cNvSpPr>
            <p:nvPr/>
          </p:nvSpPr>
          <p:spPr bwMode="auto">
            <a:xfrm flipH="1">
              <a:off x="1161" y="1859"/>
              <a:ext cx="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68" name="Line 279"/>
            <p:cNvSpPr>
              <a:spLocks noChangeAspect="1" noChangeShapeType="1"/>
            </p:cNvSpPr>
            <p:nvPr/>
          </p:nvSpPr>
          <p:spPr bwMode="auto">
            <a:xfrm flipH="1" flipV="1">
              <a:off x="1165" y="1859"/>
              <a:ext cx="8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69" name="Line 280"/>
            <p:cNvSpPr>
              <a:spLocks noChangeAspect="1" noChangeShapeType="1"/>
            </p:cNvSpPr>
            <p:nvPr/>
          </p:nvSpPr>
          <p:spPr bwMode="auto">
            <a:xfrm flipH="1">
              <a:off x="1173" y="1875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70" name="Line 281"/>
            <p:cNvSpPr>
              <a:spLocks noChangeAspect="1" noChangeShapeType="1"/>
            </p:cNvSpPr>
            <p:nvPr/>
          </p:nvSpPr>
          <p:spPr bwMode="auto">
            <a:xfrm flipH="1">
              <a:off x="1180" y="1873"/>
              <a:ext cx="5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71" name="Line 282"/>
            <p:cNvSpPr>
              <a:spLocks noChangeAspect="1" noChangeShapeType="1"/>
            </p:cNvSpPr>
            <p:nvPr/>
          </p:nvSpPr>
          <p:spPr bwMode="auto">
            <a:xfrm flipH="1">
              <a:off x="1186" y="1873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72" name="Line 283"/>
            <p:cNvSpPr>
              <a:spLocks noChangeAspect="1" noChangeShapeType="1"/>
            </p:cNvSpPr>
            <p:nvPr/>
          </p:nvSpPr>
          <p:spPr bwMode="auto">
            <a:xfrm flipH="1" flipV="1">
              <a:off x="1189" y="1873"/>
              <a:ext cx="4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73" name="Line 284"/>
            <p:cNvSpPr>
              <a:spLocks noChangeAspect="1" noChangeShapeType="1"/>
            </p:cNvSpPr>
            <p:nvPr/>
          </p:nvSpPr>
          <p:spPr bwMode="auto">
            <a:xfrm flipH="1" flipV="1">
              <a:off x="1193" y="1881"/>
              <a:ext cx="1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74" name="Line 285"/>
            <p:cNvSpPr>
              <a:spLocks noChangeAspect="1" noChangeShapeType="1"/>
            </p:cNvSpPr>
            <p:nvPr/>
          </p:nvSpPr>
          <p:spPr bwMode="auto">
            <a:xfrm flipV="1">
              <a:off x="1192" y="1886"/>
              <a:ext cx="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75" name="Line 286"/>
            <p:cNvSpPr>
              <a:spLocks noChangeAspect="1" noChangeShapeType="1"/>
            </p:cNvSpPr>
            <p:nvPr/>
          </p:nvSpPr>
          <p:spPr bwMode="auto">
            <a:xfrm flipH="1" flipV="1">
              <a:off x="1192" y="1893"/>
              <a:ext cx="6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76" name="Line 287"/>
            <p:cNvSpPr>
              <a:spLocks noChangeAspect="1" noChangeShapeType="1"/>
            </p:cNvSpPr>
            <p:nvPr/>
          </p:nvSpPr>
          <p:spPr bwMode="auto">
            <a:xfrm flipH="1" flipV="1">
              <a:off x="1198" y="1905"/>
              <a:ext cx="6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77" name="Line 288"/>
            <p:cNvSpPr>
              <a:spLocks noChangeAspect="1" noChangeShapeType="1"/>
            </p:cNvSpPr>
            <p:nvPr/>
          </p:nvSpPr>
          <p:spPr bwMode="auto">
            <a:xfrm flipV="1">
              <a:off x="1200" y="1908"/>
              <a:ext cx="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78" name="Line 289"/>
            <p:cNvSpPr>
              <a:spLocks noChangeAspect="1" noChangeShapeType="1"/>
            </p:cNvSpPr>
            <p:nvPr/>
          </p:nvSpPr>
          <p:spPr bwMode="auto">
            <a:xfrm flipH="1" flipV="1">
              <a:off x="1201" y="1920"/>
              <a:ext cx="8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79" name="Line 290"/>
            <p:cNvSpPr>
              <a:spLocks noChangeAspect="1" noChangeShapeType="1"/>
            </p:cNvSpPr>
            <p:nvPr/>
          </p:nvSpPr>
          <p:spPr bwMode="auto">
            <a:xfrm flipV="1">
              <a:off x="1207" y="1936"/>
              <a:ext cx="2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80" name="Line 291"/>
            <p:cNvSpPr>
              <a:spLocks noChangeAspect="1" noChangeShapeType="1"/>
            </p:cNvSpPr>
            <p:nvPr/>
          </p:nvSpPr>
          <p:spPr bwMode="auto">
            <a:xfrm>
              <a:off x="1201" y="1938"/>
              <a:ext cx="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81" name="Line 292"/>
            <p:cNvSpPr>
              <a:spLocks noChangeAspect="1" noChangeShapeType="1"/>
            </p:cNvSpPr>
            <p:nvPr/>
          </p:nvSpPr>
          <p:spPr bwMode="auto">
            <a:xfrm flipV="1">
              <a:off x="1199" y="193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82" name="Line 293"/>
            <p:cNvSpPr>
              <a:spLocks noChangeAspect="1" noChangeShapeType="1"/>
            </p:cNvSpPr>
            <p:nvPr/>
          </p:nvSpPr>
          <p:spPr bwMode="auto">
            <a:xfrm flipH="1" flipV="1">
              <a:off x="1200" y="1946"/>
              <a:ext cx="1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83" name="Line 294"/>
            <p:cNvSpPr>
              <a:spLocks noChangeAspect="1" noChangeShapeType="1"/>
            </p:cNvSpPr>
            <p:nvPr/>
          </p:nvSpPr>
          <p:spPr bwMode="auto">
            <a:xfrm flipH="1">
              <a:off x="1210" y="1949"/>
              <a:ext cx="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84" name="Line 295"/>
            <p:cNvSpPr>
              <a:spLocks noChangeAspect="1" noChangeShapeType="1"/>
            </p:cNvSpPr>
            <p:nvPr/>
          </p:nvSpPr>
          <p:spPr bwMode="auto">
            <a:xfrm flipH="1" flipV="1">
              <a:off x="1216" y="1950"/>
              <a:ext cx="3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85" name="Line 296"/>
            <p:cNvSpPr>
              <a:spLocks noChangeAspect="1" noChangeShapeType="1"/>
            </p:cNvSpPr>
            <p:nvPr/>
          </p:nvSpPr>
          <p:spPr bwMode="auto">
            <a:xfrm flipH="1">
              <a:off x="1219" y="1953"/>
              <a:ext cx="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86" name="Line 297"/>
            <p:cNvSpPr>
              <a:spLocks noChangeAspect="1" noChangeShapeType="1"/>
            </p:cNvSpPr>
            <p:nvPr/>
          </p:nvSpPr>
          <p:spPr bwMode="auto">
            <a:xfrm flipH="1" flipV="1">
              <a:off x="1223" y="1953"/>
              <a:ext cx="2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87" name="Line 298"/>
            <p:cNvSpPr>
              <a:spLocks noChangeAspect="1" noChangeShapeType="1"/>
            </p:cNvSpPr>
            <p:nvPr/>
          </p:nvSpPr>
          <p:spPr bwMode="auto">
            <a:xfrm flipH="1">
              <a:off x="1225" y="1956"/>
              <a:ext cx="4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88" name="Line 299"/>
            <p:cNvSpPr>
              <a:spLocks noChangeAspect="1" noChangeShapeType="1"/>
            </p:cNvSpPr>
            <p:nvPr/>
          </p:nvSpPr>
          <p:spPr bwMode="auto">
            <a:xfrm flipH="1">
              <a:off x="1229" y="1954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89" name="Line 300"/>
            <p:cNvSpPr>
              <a:spLocks noChangeAspect="1" noChangeShapeType="1"/>
            </p:cNvSpPr>
            <p:nvPr/>
          </p:nvSpPr>
          <p:spPr bwMode="auto">
            <a:xfrm flipH="1" flipV="1">
              <a:off x="1235" y="1955"/>
              <a:ext cx="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90" name="Line 301"/>
            <p:cNvSpPr>
              <a:spLocks noChangeAspect="1" noChangeShapeType="1"/>
            </p:cNvSpPr>
            <p:nvPr/>
          </p:nvSpPr>
          <p:spPr bwMode="auto">
            <a:xfrm flipV="1">
              <a:off x="1232" y="1963"/>
              <a:ext cx="5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91" name="Line 302"/>
            <p:cNvSpPr>
              <a:spLocks noChangeAspect="1" noChangeShapeType="1"/>
            </p:cNvSpPr>
            <p:nvPr/>
          </p:nvSpPr>
          <p:spPr bwMode="auto">
            <a:xfrm flipH="1" flipV="1">
              <a:off x="1232" y="1974"/>
              <a:ext cx="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92" name="Line 303"/>
            <p:cNvSpPr>
              <a:spLocks noChangeAspect="1" noChangeShapeType="1"/>
            </p:cNvSpPr>
            <p:nvPr/>
          </p:nvSpPr>
          <p:spPr bwMode="auto">
            <a:xfrm flipH="1">
              <a:off x="1234" y="1980"/>
              <a:ext cx="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93" name="Line 304"/>
            <p:cNvSpPr>
              <a:spLocks noChangeAspect="1" noChangeShapeType="1"/>
            </p:cNvSpPr>
            <p:nvPr/>
          </p:nvSpPr>
          <p:spPr bwMode="auto">
            <a:xfrm flipH="1" flipV="1">
              <a:off x="1243" y="1980"/>
              <a:ext cx="3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94" name="Line 305"/>
            <p:cNvSpPr>
              <a:spLocks noChangeAspect="1" noChangeShapeType="1"/>
            </p:cNvSpPr>
            <p:nvPr/>
          </p:nvSpPr>
          <p:spPr bwMode="auto">
            <a:xfrm flipV="1">
              <a:off x="1242" y="1985"/>
              <a:ext cx="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95" name="Line 306"/>
            <p:cNvSpPr>
              <a:spLocks noChangeAspect="1" noChangeShapeType="1"/>
            </p:cNvSpPr>
            <p:nvPr/>
          </p:nvSpPr>
          <p:spPr bwMode="auto">
            <a:xfrm flipH="1" flipV="1">
              <a:off x="1242" y="1992"/>
              <a:ext cx="1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96" name="Line 307"/>
            <p:cNvSpPr>
              <a:spLocks noChangeAspect="1" noChangeShapeType="1"/>
            </p:cNvSpPr>
            <p:nvPr/>
          </p:nvSpPr>
          <p:spPr bwMode="auto">
            <a:xfrm flipH="1" flipV="1">
              <a:off x="1243" y="2002"/>
              <a:ext cx="5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97" name="Line 308"/>
            <p:cNvSpPr>
              <a:spLocks noChangeAspect="1" noChangeShapeType="1"/>
            </p:cNvSpPr>
            <p:nvPr/>
          </p:nvSpPr>
          <p:spPr bwMode="auto">
            <a:xfrm flipV="1">
              <a:off x="1243" y="2008"/>
              <a:ext cx="5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98" name="Line 309"/>
            <p:cNvSpPr>
              <a:spLocks noChangeAspect="1" noChangeShapeType="1"/>
            </p:cNvSpPr>
            <p:nvPr/>
          </p:nvSpPr>
          <p:spPr bwMode="auto">
            <a:xfrm flipH="1" flipV="1">
              <a:off x="1244" y="2013"/>
              <a:ext cx="1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99" name="Line 310"/>
            <p:cNvSpPr>
              <a:spLocks noChangeAspect="1" noChangeShapeType="1"/>
            </p:cNvSpPr>
            <p:nvPr/>
          </p:nvSpPr>
          <p:spPr bwMode="auto">
            <a:xfrm flipV="1">
              <a:off x="1248" y="2030"/>
              <a:ext cx="5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00" name="Line 311"/>
            <p:cNvSpPr>
              <a:spLocks noChangeAspect="1" noChangeShapeType="1"/>
            </p:cNvSpPr>
            <p:nvPr/>
          </p:nvSpPr>
          <p:spPr bwMode="auto">
            <a:xfrm>
              <a:off x="1237" y="2045"/>
              <a:ext cx="1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01" name="Line 312"/>
            <p:cNvSpPr>
              <a:spLocks noChangeAspect="1" noChangeShapeType="1"/>
            </p:cNvSpPr>
            <p:nvPr/>
          </p:nvSpPr>
          <p:spPr bwMode="auto">
            <a:xfrm flipV="1">
              <a:off x="1231" y="2045"/>
              <a:ext cx="6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02" name="Line 313"/>
            <p:cNvSpPr>
              <a:spLocks noChangeAspect="1" noChangeShapeType="1"/>
            </p:cNvSpPr>
            <p:nvPr/>
          </p:nvSpPr>
          <p:spPr bwMode="auto">
            <a:xfrm flipH="1" flipV="1">
              <a:off x="1231" y="2055"/>
              <a:ext cx="1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03" name="Line 314"/>
            <p:cNvSpPr>
              <a:spLocks noChangeAspect="1" noChangeShapeType="1"/>
            </p:cNvSpPr>
            <p:nvPr/>
          </p:nvSpPr>
          <p:spPr bwMode="auto">
            <a:xfrm flipV="1">
              <a:off x="1241" y="2061"/>
              <a:ext cx="2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04" name="Line 315"/>
            <p:cNvSpPr>
              <a:spLocks noChangeAspect="1" noChangeShapeType="1"/>
            </p:cNvSpPr>
            <p:nvPr/>
          </p:nvSpPr>
          <p:spPr bwMode="auto">
            <a:xfrm>
              <a:off x="1233" y="2070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05" name="Line 316"/>
            <p:cNvSpPr>
              <a:spLocks noChangeAspect="1" noChangeShapeType="1"/>
            </p:cNvSpPr>
            <p:nvPr/>
          </p:nvSpPr>
          <p:spPr bwMode="auto">
            <a:xfrm flipV="1">
              <a:off x="1231" y="2070"/>
              <a:ext cx="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06" name="Line 317"/>
            <p:cNvSpPr>
              <a:spLocks noChangeAspect="1" noChangeShapeType="1"/>
            </p:cNvSpPr>
            <p:nvPr/>
          </p:nvSpPr>
          <p:spPr bwMode="auto">
            <a:xfrm flipH="1">
              <a:off x="1231" y="2076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07" name="Line 318"/>
            <p:cNvSpPr>
              <a:spLocks noChangeAspect="1" noChangeShapeType="1"/>
            </p:cNvSpPr>
            <p:nvPr/>
          </p:nvSpPr>
          <p:spPr bwMode="auto">
            <a:xfrm flipH="1" flipV="1">
              <a:off x="1239" y="2075"/>
              <a:ext cx="9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08" name="Line 319"/>
            <p:cNvSpPr>
              <a:spLocks noChangeAspect="1" noChangeShapeType="1"/>
            </p:cNvSpPr>
            <p:nvPr/>
          </p:nvSpPr>
          <p:spPr bwMode="auto">
            <a:xfrm flipV="1">
              <a:off x="1243" y="2078"/>
              <a:ext cx="6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09" name="Line 320"/>
            <p:cNvSpPr>
              <a:spLocks noChangeAspect="1" noChangeShapeType="1"/>
            </p:cNvSpPr>
            <p:nvPr/>
          </p:nvSpPr>
          <p:spPr bwMode="auto">
            <a:xfrm flipH="1" flipV="1">
              <a:off x="1243" y="2101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10" name="Line 321"/>
            <p:cNvSpPr>
              <a:spLocks noChangeAspect="1" noChangeShapeType="1"/>
            </p:cNvSpPr>
            <p:nvPr/>
          </p:nvSpPr>
          <p:spPr bwMode="auto">
            <a:xfrm flipV="1">
              <a:off x="1251" y="2103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11" name="Line 322"/>
            <p:cNvSpPr>
              <a:spLocks noChangeAspect="1" noChangeShapeType="1"/>
            </p:cNvSpPr>
            <p:nvPr/>
          </p:nvSpPr>
          <p:spPr bwMode="auto">
            <a:xfrm flipV="1">
              <a:off x="1243" y="2118"/>
              <a:ext cx="8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12" name="Line 323"/>
            <p:cNvSpPr>
              <a:spLocks noChangeAspect="1" noChangeShapeType="1"/>
            </p:cNvSpPr>
            <p:nvPr/>
          </p:nvSpPr>
          <p:spPr bwMode="auto">
            <a:xfrm flipH="1" flipV="1">
              <a:off x="1243" y="2121"/>
              <a:ext cx="3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13" name="Line 324"/>
            <p:cNvSpPr>
              <a:spLocks noChangeAspect="1" noChangeShapeType="1"/>
            </p:cNvSpPr>
            <p:nvPr/>
          </p:nvSpPr>
          <p:spPr bwMode="auto">
            <a:xfrm flipH="1" flipV="1">
              <a:off x="1246" y="2133"/>
              <a:ext cx="5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14" name="Line 325"/>
            <p:cNvSpPr>
              <a:spLocks noChangeAspect="1" noChangeShapeType="1"/>
            </p:cNvSpPr>
            <p:nvPr/>
          </p:nvSpPr>
          <p:spPr bwMode="auto">
            <a:xfrm flipV="1">
              <a:off x="1237" y="2139"/>
              <a:ext cx="14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15" name="Line 326"/>
            <p:cNvSpPr>
              <a:spLocks noChangeAspect="1" noChangeShapeType="1"/>
            </p:cNvSpPr>
            <p:nvPr/>
          </p:nvSpPr>
          <p:spPr bwMode="auto">
            <a:xfrm>
              <a:off x="1233" y="2145"/>
              <a:ext cx="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16" name="Line 327"/>
            <p:cNvSpPr>
              <a:spLocks noChangeAspect="1" noChangeShapeType="1"/>
            </p:cNvSpPr>
            <p:nvPr/>
          </p:nvSpPr>
          <p:spPr bwMode="auto">
            <a:xfrm flipV="1">
              <a:off x="1229" y="2146"/>
              <a:ext cx="3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17" name="Line 328"/>
            <p:cNvSpPr>
              <a:spLocks noChangeAspect="1" noChangeShapeType="1"/>
            </p:cNvSpPr>
            <p:nvPr/>
          </p:nvSpPr>
          <p:spPr bwMode="auto">
            <a:xfrm flipH="1" flipV="1">
              <a:off x="1229" y="2151"/>
              <a:ext cx="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18" name="Line 329"/>
            <p:cNvSpPr>
              <a:spLocks noChangeAspect="1" noChangeShapeType="1"/>
            </p:cNvSpPr>
            <p:nvPr/>
          </p:nvSpPr>
          <p:spPr bwMode="auto">
            <a:xfrm flipV="1">
              <a:off x="1229" y="2161"/>
              <a:ext cx="4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19" name="Line 330"/>
            <p:cNvSpPr>
              <a:spLocks noChangeAspect="1" noChangeShapeType="1"/>
            </p:cNvSpPr>
            <p:nvPr/>
          </p:nvSpPr>
          <p:spPr bwMode="auto">
            <a:xfrm flipV="1">
              <a:off x="1219" y="2166"/>
              <a:ext cx="1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0" name="Line 331"/>
            <p:cNvSpPr>
              <a:spLocks noChangeAspect="1" noChangeShapeType="1"/>
            </p:cNvSpPr>
            <p:nvPr/>
          </p:nvSpPr>
          <p:spPr bwMode="auto">
            <a:xfrm>
              <a:off x="1213" y="2163"/>
              <a:ext cx="6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1" name="Line 332"/>
            <p:cNvSpPr>
              <a:spLocks noChangeAspect="1" noChangeShapeType="1"/>
            </p:cNvSpPr>
            <p:nvPr/>
          </p:nvSpPr>
          <p:spPr bwMode="auto">
            <a:xfrm flipV="1">
              <a:off x="1213" y="2163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2" name="Line 333"/>
            <p:cNvSpPr>
              <a:spLocks noChangeAspect="1" noChangeShapeType="1"/>
            </p:cNvSpPr>
            <p:nvPr/>
          </p:nvSpPr>
          <p:spPr bwMode="auto">
            <a:xfrm flipV="1">
              <a:off x="1207" y="2172"/>
              <a:ext cx="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3" name="Line 334"/>
            <p:cNvSpPr>
              <a:spLocks noChangeAspect="1" noChangeShapeType="1"/>
            </p:cNvSpPr>
            <p:nvPr/>
          </p:nvSpPr>
          <p:spPr bwMode="auto">
            <a:xfrm>
              <a:off x="1199" y="2171"/>
              <a:ext cx="7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4" name="Line 335"/>
            <p:cNvSpPr>
              <a:spLocks noChangeAspect="1" noChangeShapeType="1"/>
            </p:cNvSpPr>
            <p:nvPr/>
          </p:nvSpPr>
          <p:spPr bwMode="auto">
            <a:xfrm>
              <a:off x="1196" y="2169"/>
              <a:ext cx="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5" name="Line 336"/>
            <p:cNvSpPr>
              <a:spLocks noChangeAspect="1" noChangeShapeType="1"/>
            </p:cNvSpPr>
            <p:nvPr/>
          </p:nvSpPr>
          <p:spPr bwMode="auto">
            <a:xfrm flipV="1">
              <a:off x="1192" y="2168"/>
              <a:ext cx="3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6" name="Line 337"/>
            <p:cNvSpPr>
              <a:spLocks noChangeAspect="1" noChangeShapeType="1"/>
            </p:cNvSpPr>
            <p:nvPr/>
          </p:nvSpPr>
          <p:spPr bwMode="auto">
            <a:xfrm>
              <a:off x="1189" y="2166"/>
              <a:ext cx="4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7" name="Line 338"/>
            <p:cNvSpPr>
              <a:spLocks noChangeAspect="1" noChangeShapeType="1"/>
            </p:cNvSpPr>
            <p:nvPr/>
          </p:nvSpPr>
          <p:spPr bwMode="auto">
            <a:xfrm flipV="1">
              <a:off x="1183" y="2166"/>
              <a:ext cx="6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8" name="Line 339"/>
            <p:cNvSpPr>
              <a:spLocks noChangeAspect="1" noChangeShapeType="1"/>
            </p:cNvSpPr>
            <p:nvPr/>
          </p:nvSpPr>
          <p:spPr bwMode="auto">
            <a:xfrm>
              <a:off x="1177" y="2166"/>
              <a:ext cx="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29" name="Line 340"/>
            <p:cNvSpPr>
              <a:spLocks noChangeAspect="1" noChangeShapeType="1"/>
            </p:cNvSpPr>
            <p:nvPr/>
          </p:nvSpPr>
          <p:spPr bwMode="auto">
            <a:xfrm flipV="1">
              <a:off x="1173" y="2166"/>
              <a:ext cx="3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30" name="Line 341"/>
            <p:cNvSpPr>
              <a:spLocks noChangeAspect="1" noChangeShapeType="1"/>
            </p:cNvSpPr>
            <p:nvPr/>
          </p:nvSpPr>
          <p:spPr bwMode="auto">
            <a:xfrm>
              <a:off x="1162" y="2166"/>
              <a:ext cx="12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31" name="Line 342"/>
            <p:cNvSpPr>
              <a:spLocks noChangeAspect="1" noChangeShapeType="1"/>
            </p:cNvSpPr>
            <p:nvPr/>
          </p:nvSpPr>
          <p:spPr bwMode="auto">
            <a:xfrm>
              <a:off x="1149" y="2166"/>
              <a:ext cx="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32" name="Line 343"/>
            <p:cNvSpPr>
              <a:spLocks noChangeAspect="1" noChangeShapeType="1"/>
            </p:cNvSpPr>
            <p:nvPr/>
          </p:nvSpPr>
          <p:spPr bwMode="auto">
            <a:xfrm flipV="1">
              <a:off x="1135" y="2166"/>
              <a:ext cx="1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33" name="Line 344"/>
            <p:cNvSpPr>
              <a:spLocks noChangeAspect="1" noChangeShapeType="1"/>
            </p:cNvSpPr>
            <p:nvPr/>
          </p:nvSpPr>
          <p:spPr bwMode="auto">
            <a:xfrm flipV="1">
              <a:off x="1127" y="2168"/>
              <a:ext cx="8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34" name="Line 345"/>
            <p:cNvSpPr>
              <a:spLocks noChangeAspect="1" noChangeShapeType="1"/>
            </p:cNvSpPr>
            <p:nvPr/>
          </p:nvSpPr>
          <p:spPr bwMode="auto">
            <a:xfrm>
              <a:off x="1114" y="2166"/>
              <a:ext cx="13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35" name="Line 346"/>
            <p:cNvSpPr>
              <a:spLocks noChangeAspect="1" noChangeShapeType="1"/>
            </p:cNvSpPr>
            <p:nvPr/>
          </p:nvSpPr>
          <p:spPr bwMode="auto">
            <a:xfrm flipV="1">
              <a:off x="1110" y="2166"/>
              <a:ext cx="3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36" name="Line 347"/>
            <p:cNvSpPr>
              <a:spLocks noChangeAspect="1" noChangeShapeType="1"/>
            </p:cNvSpPr>
            <p:nvPr/>
          </p:nvSpPr>
          <p:spPr bwMode="auto">
            <a:xfrm>
              <a:off x="1107" y="2168"/>
              <a:ext cx="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37" name="Line 348"/>
            <p:cNvSpPr>
              <a:spLocks noChangeAspect="1" noChangeShapeType="1"/>
            </p:cNvSpPr>
            <p:nvPr/>
          </p:nvSpPr>
          <p:spPr bwMode="auto">
            <a:xfrm flipV="1">
              <a:off x="1102" y="2168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38" name="Line 349"/>
            <p:cNvSpPr>
              <a:spLocks noChangeAspect="1" noChangeShapeType="1"/>
            </p:cNvSpPr>
            <p:nvPr/>
          </p:nvSpPr>
          <p:spPr bwMode="auto">
            <a:xfrm>
              <a:off x="1091" y="2160"/>
              <a:ext cx="11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39" name="Line 350"/>
            <p:cNvSpPr>
              <a:spLocks noChangeAspect="1" noChangeShapeType="1"/>
            </p:cNvSpPr>
            <p:nvPr/>
          </p:nvSpPr>
          <p:spPr bwMode="auto">
            <a:xfrm flipV="1">
              <a:off x="1066" y="2161"/>
              <a:ext cx="25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40" name="Line 351"/>
            <p:cNvSpPr>
              <a:spLocks noChangeAspect="1" noChangeShapeType="1"/>
            </p:cNvSpPr>
            <p:nvPr/>
          </p:nvSpPr>
          <p:spPr bwMode="auto">
            <a:xfrm>
              <a:off x="1052" y="2161"/>
              <a:ext cx="14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41" name="Line 352"/>
            <p:cNvSpPr>
              <a:spLocks noChangeAspect="1" noChangeShapeType="1"/>
            </p:cNvSpPr>
            <p:nvPr/>
          </p:nvSpPr>
          <p:spPr bwMode="auto">
            <a:xfrm>
              <a:off x="1051" y="2151"/>
              <a:ext cx="1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42" name="Line 353"/>
            <p:cNvSpPr>
              <a:spLocks noChangeAspect="1" noChangeShapeType="1"/>
            </p:cNvSpPr>
            <p:nvPr/>
          </p:nvSpPr>
          <p:spPr bwMode="auto">
            <a:xfrm flipH="1">
              <a:off x="1051" y="2144"/>
              <a:ext cx="4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43" name="Line 354"/>
            <p:cNvSpPr>
              <a:spLocks noChangeAspect="1" noChangeShapeType="1"/>
            </p:cNvSpPr>
            <p:nvPr/>
          </p:nvSpPr>
          <p:spPr bwMode="auto">
            <a:xfrm>
              <a:off x="1041" y="2125"/>
              <a:ext cx="13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44" name="Line 355"/>
            <p:cNvSpPr>
              <a:spLocks noChangeAspect="1" noChangeShapeType="1"/>
            </p:cNvSpPr>
            <p:nvPr/>
          </p:nvSpPr>
          <p:spPr bwMode="auto">
            <a:xfrm flipH="1" flipV="1">
              <a:off x="1150" y="2166"/>
              <a:ext cx="3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45" name="Line 356"/>
            <p:cNvSpPr>
              <a:spLocks noChangeAspect="1" noChangeShapeType="1"/>
            </p:cNvSpPr>
            <p:nvPr/>
          </p:nvSpPr>
          <p:spPr bwMode="auto">
            <a:xfrm flipV="1">
              <a:off x="1152" y="2178"/>
              <a:ext cx="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46" name="Line 357"/>
            <p:cNvSpPr>
              <a:spLocks noChangeAspect="1" noChangeShapeType="1"/>
            </p:cNvSpPr>
            <p:nvPr/>
          </p:nvSpPr>
          <p:spPr bwMode="auto">
            <a:xfrm flipV="1">
              <a:off x="1150" y="2190"/>
              <a:ext cx="2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47" name="Line 358"/>
            <p:cNvSpPr>
              <a:spLocks noChangeAspect="1" noChangeShapeType="1"/>
            </p:cNvSpPr>
            <p:nvPr/>
          </p:nvSpPr>
          <p:spPr bwMode="auto">
            <a:xfrm>
              <a:off x="1147" y="2191"/>
              <a:ext cx="3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48" name="Line 359"/>
            <p:cNvSpPr>
              <a:spLocks noChangeAspect="1" noChangeShapeType="1"/>
            </p:cNvSpPr>
            <p:nvPr/>
          </p:nvSpPr>
          <p:spPr bwMode="auto">
            <a:xfrm>
              <a:off x="1142" y="2185"/>
              <a:ext cx="5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49" name="Line 360"/>
            <p:cNvSpPr>
              <a:spLocks noChangeAspect="1" noChangeShapeType="1"/>
            </p:cNvSpPr>
            <p:nvPr/>
          </p:nvSpPr>
          <p:spPr bwMode="auto">
            <a:xfrm>
              <a:off x="1131" y="2169"/>
              <a:ext cx="11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05" name="Group 361"/>
          <p:cNvGrpSpPr>
            <a:grpSpLocks noChangeAspect="1"/>
          </p:cNvGrpSpPr>
          <p:nvPr/>
        </p:nvGrpSpPr>
        <p:grpSpPr bwMode="auto">
          <a:xfrm>
            <a:off x="3159125" y="2238375"/>
            <a:ext cx="269875" cy="503238"/>
            <a:chOff x="717" y="1852"/>
            <a:chExt cx="213" cy="396"/>
          </a:xfrm>
        </p:grpSpPr>
        <p:sp>
          <p:nvSpPr>
            <p:cNvPr id="26194" name="Line 362"/>
            <p:cNvSpPr>
              <a:spLocks noChangeAspect="1" noChangeShapeType="1"/>
            </p:cNvSpPr>
            <p:nvPr/>
          </p:nvSpPr>
          <p:spPr bwMode="auto">
            <a:xfrm flipV="1">
              <a:off x="888" y="1962"/>
              <a:ext cx="9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95" name="Line 363"/>
            <p:cNvSpPr>
              <a:spLocks noChangeAspect="1" noChangeShapeType="1"/>
            </p:cNvSpPr>
            <p:nvPr/>
          </p:nvSpPr>
          <p:spPr bwMode="auto">
            <a:xfrm flipH="1" flipV="1">
              <a:off x="888" y="1968"/>
              <a:ext cx="3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96" name="Line 364"/>
            <p:cNvSpPr>
              <a:spLocks noChangeAspect="1" noChangeShapeType="1"/>
            </p:cNvSpPr>
            <p:nvPr/>
          </p:nvSpPr>
          <p:spPr bwMode="auto">
            <a:xfrm flipH="1">
              <a:off x="892" y="1968"/>
              <a:ext cx="4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97" name="Line 365"/>
            <p:cNvSpPr>
              <a:spLocks noChangeAspect="1" noChangeShapeType="1"/>
            </p:cNvSpPr>
            <p:nvPr/>
          </p:nvSpPr>
          <p:spPr bwMode="auto">
            <a:xfrm flipH="1">
              <a:off x="896" y="1963"/>
              <a:ext cx="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98" name="Line 366"/>
            <p:cNvSpPr>
              <a:spLocks noChangeAspect="1" noChangeShapeType="1"/>
            </p:cNvSpPr>
            <p:nvPr/>
          </p:nvSpPr>
          <p:spPr bwMode="auto">
            <a:xfrm flipH="1">
              <a:off x="901" y="2061"/>
              <a:ext cx="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99" name="Line 367"/>
            <p:cNvSpPr>
              <a:spLocks noChangeAspect="1" noChangeShapeType="1"/>
            </p:cNvSpPr>
            <p:nvPr/>
          </p:nvSpPr>
          <p:spPr bwMode="auto">
            <a:xfrm flipV="1">
              <a:off x="901" y="2061"/>
              <a:ext cx="4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00" name="Line 368"/>
            <p:cNvSpPr>
              <a:spLocks noChangeAspect="1" noChangeShapeType="1"/>
            </p:cNvSpPr>
            <p:nvPr/>
          </p:nvSpPr>
          <p:spPr bwMode="auto">
            <a:xfrm>
              <a:off x="901" y="2062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01" name="Line 369"/>
            <p:cNvSpPr>
              <a:spLocks noChangeAspect="1" noChangeShapeType="1"/>
            </p:cNvSpPr>
            <p:nvPr/>
          </p:nvSpPr>
          <p:spPr bwMode="auto">
            <a:xfrm>
              <a:off x="831" y="2232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02" name="Line 370"/>
            <p:cNvSpPr>
              <a:spLocks noChangeAspect="1" noChangeShapeType="1"/>
            </p:cNvSpPr>
            <p:nvPr/>
          </p:nvSpPr>
          <p:spPr bwMode="auto">
            <a:xfrm>
              <a:off x="830" y="2219"/>
              <a:ext cx="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03" name="Line 371"/>
            <p:cNvSpPr>
              <a:spLocks noChangeAspect="1" noChangeShapeType="1"/>
            </p:cNvSpPr>
            <p:nvPr/>
          </p:nvSpPr>
          <p:spPr bwMode="auto">
            <a:xfrm flipH="1">
              <a:off x="830" y="2205"/>
              <a:ext cx="2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04" name="Line 372"/>
            <p:cNvSpPr>
              <a:spLocks noChangeAspect="1" noChangeShapeType="1"/>
            </p:cNvSpPr>
            <p:nvPr/>
          </p:nvSpPr>
          <p:spPr bwMode="auto">
            <a:xfrm>
              <a:off x="832" y="2202"/>
              <a:ext cx="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05" name="Line 373"/>
            <p:cNvSpPr>
              <a:spLocks noChangeAspect="1" noChangeShapeType="1"/>
            </p:cNvSpPr>
            <p:nvPr/>
          </p:nvSpPr>
          <p:spPr bwMode="auto">
            <a:xfrm flipH="1">
              <a:off x="831" y="2196"/>
              <a:ext cx="5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06" name="Line 374"/>
            <p:cNvSpPr>
              <a:spLocks noChangeAspect="1" noChangeShapeType="1"/>
            </p:cNvSpPr>
            <p:nvPr/>
          </p:nvSpPr>
          <p:spPr bwMode="auto">
            <a:xfrm flipH="1">
              <a:off x="837" y="2193"/>
              <a:ext cx="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07" name="Line 375"/>
            <p:cNvSpPr>
              <a:spLocks noChangeAspect="1" noChangeShapeType="1"/>
            </p:cNvSpPr>
            <p:nvPr/>
          </p:nvSpPr>
          <p:spPr bwMode="auto">
            <a:xfrm flipH="1">
              <a:off x="840" y="2188"/>
              <a:ext cx="3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08" name="Line 376"/>
            <p:cNvSpPr>
              <a:spLocks noChangeAspect="1" noChangeShapeType="1"/>
            </p:cNvSpPr>
            <p:nvPr/>
          </p:nvSpPr>
          <p:spPr bwMode="auto">
            <a:xfrm flipH="1">
              <a:off x="844" y="2170"/>
              <a:ext cx="14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09" name="Line 377"/>
            <p:cNvSpPr>
              <a:spLocks noChangeAspect="1" noChangeShapeType="1"/>
            </p:cNvSpPr>
            <p:nvPr/>
          </p:nvSpPr>
          <p:spPr bwMode="auto">
            <a:xfrm flipV="1">
              <a:off x="842" y="2169"/>
              <a:ext cx="13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0" name="Line 378"/>
            <p:cNvSpPr>
              <a:spLocks noChangeAspect="1" noChangeShapeType="1"/>
            </p:cNvSpPr>
            <p:nvPr/>
          </p:nvSpPr>
          <p:spPr bwMode="auto">
            <a:xfrm flipV="1">
              <a:off x="839" y="2187"/>
              <a:ext cx="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1" name="Line 379"/>
            <p:cNvSpPr>
              <a:spLocks noChangeAspect="1" noChangeShapeType="1"/>
            </p:cNvSpPr>
            <p:nvPr/>
          </p:nvSpPr>
          <p:spPr bwMode="auto">
            <a:xfrm flipV="1">
              <a:off x="835" y="2191"/>
              <a:ext cx="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2" name="Line 380"/>
            <p:cNvSpPr>
              <a:spLocks noChangeAspect="1" noChangeShapeType="1"/>
            </p:cNvSpPr>
            <p:nvPr/>
          </p:nvSpPr>
          <p:spPr bwMode="auto">
            <a:xfrm flipV="1">
              <a:off x="829" y="2193"/>
              <a:ext cx="5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3" name="Line 381"/>
            <p:cNvSpPr>
              <a:spLocks noChangeAspect="1" noChangeShapeType="1"/>
            </p:cNvSpPr>
            <p:nvPr/>
          </p:nvSpPr>
          <p:spPr bwMode="auto">
            <a:xfrm flipH="1">
              <a:off x="830" y="2189"/>
              <a:ext cx="1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4" name="Line 382"/>
            <p:cNvSpPr>
              <a:spLocks noChangeAspect="1" noChangeShapeType="1"/>
            </p:cNvSpPr>
            <p:nvPr/>
          </p:nvSpPr>
          <p:spPr bwMode="auto">
            <a:xfrm flipH="1">
              <a:off x="831" y="2178"/>
              <a:ext cx="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5" name="Line 383"/>
            <p:cNvSpPr>
              <a:spLocks noChangeAspect="1" noChangeShapeType="1"/>
            </p:cNvSpPr>
            <p:nvPr/>
          </p:nvSpPr>
          <p:spPr bwMode="auto">
            <a:xfrm>
              <a:off x="828" y="2166"/>
              <a:ext cx="3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6" name="Line 384"/>
            <p:cNvSpPr>
              <a:spLocks noChangeAspect="1" noChangeShapeType="1"/>
            </p:cNvSpPr>
            <p:nvPr/>
          </p:nvSpPr>
          <p:spPr bwMode="auto">
            <a:xfrm>
              <a:off x="829" y="2166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7" name="Line 385"/>
            <p:cNvSpPr>
              <a:spLocks noChangeAspect="1" noChangeShapeType="1"/>
            </p:cNvSpPr>
            <p:nvPr/>
          </p:nvSpPr>
          <p:spPr bwMode="auto">
            <a:xfrm flipV="1">
              <a:off x="899" y="2047"/>
              <a:ext cx="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8" name="Line 386"/>
            <p:cNvSpPr>
              <a:spLocks noChangeAspect="1" noChangeShapeType="1"/>
            </p:cNvSpPr>
            <p:nvPr/>
          </p:nvSpPr>
          <p:spPr bwMode="auto">
            <a:xfrm>
              <a:off x="895" y="2047"/>
              <a:ext cx="4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19" name="Line 387"/>
            <p:cNvSpPr>
              <a:spLocks noChangeAspect="1" noChangeShapeType="1"/>
            </p:cNvSpPr>
            <p:nvPr/>
          </p:nvSpPr>
          <p:spPr bwMode="auto">
            <a:xfrm>
              <a:off x="895" y="2045"/>
              <a:ext cx="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20" name="Line 388"/>
            <p:cNvSpPr>
              <a:spLocks noChangeAspect="1" noChangeShapeType="1"/>
            </p:cNvSpPr>
            <p:nvPr/>
          </p:nvSpPr>
          <p:spPr bwMode="auto">
            <a:xfrm flipH="1">
              <a:off x="895" y="2045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21" name="Line 389"/>
            <p:cNvSpPr>
              <a:spLocks noChangeAspect="1" noChangeShapeType="1"/>
            </p:cNvSpPr>
            <p:nvPr/>
          </p:nvSpPr>
          <p:spPr bwMode="auto">
            <a:xfrm flipH="1" flipV="1">
              <a:off x="901" y="2045"/>
              <a:ext cx="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22" name="Line 390"/>
            <p:cNvSpPr>
              <a:spLocks noChangeAspect="1" noChangeShapeType="1"/>
            </p:cNvSpPr>
            <p:nvPr/>
          </p:nvSpPr>
          <p:spPr bwMode="auto">
            <a:xfrm>
              <a:off x="775" y="1944"/>
              <a:ext cx="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23" name="Line 391"/>
            <p:cNvSpPr>
              <a:spLocks noChangeAspect="1" noChangeShapeType="1"/>
            </p:cNvSpPr>
            <p:nvPr/>
          </p:nvSpPr>
          <p:spPr bwMode="auto">
            <a:xfrm>
              <a:off x="772" y="1933"/>
              <a:ext cx="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24" name="Line 392"/>
            <p:cNvSpPr>
              <a:spLocks noChangeAspect="1" noChangeShapeType="1"/>
            </p:cNvSpPr>
            <p:nvPr/>
          </p:nvSpPr>
          <p:spPr bwMode="auto">
            <a:xfrm flipV="1">
              <a:off x="820" y="2247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25" name="Line 393"/>
            <p:cNvSpPr>
              <a:spLocks noChangeAspect="1" noChangeShapeType="1"/>
            </p:cNvSpPr>
            <p:nvPr/>
          </p:nvSpPr>
          <p:spPr bwMode="auto">
            <a:xfrm flipH="1">
              <a:off x="820" y="2232"/>
              <a:ext cx="3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26" name="Line 394"/>
            <p:cNvSpPr>
              <a:spLocks noChangeAspect="1" noChangeShapeType="1"/>
            </p:cNvSpPr>
            <p:nvPr/>
          </p:nvSpPr>
          <p:spPr bwMode="auto">
            <a:xfrm>
              <a:off x="821" y="2218"/>
              <a:ext cx="2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27" name="Line 395"/>
            <p:cNvSpPr>
              <a:spLocks noChangeAspect="1" noChangeShapeType="1"/>
            </p:cNvSpPr>
            <p:nvPr/>
          </p:nvSpPr>
          <p:spPr bwMode="auto">
            <a:xfrm flipH="1">
              <a:off x="821" y="2207"/>
              <a:ext cx="2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28" name="Line 396"/>
            <p:cNvSpPr>
              <a:spLocks noChangeAspect="1" noChangeShapeType="1"/>
            </p:cNvSpPr>
            <p:nvPr/>
          </p:nvSpPr>
          <p:spPr bwMode="auto">
            <a:xfrm>
              <a:off x="820" y="2194"/>
              <a:ext cx="3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29" name="Line 397"/>
            <p:cNvSpPr>
              <a:spLocks noChangeAspect="1" noChangeShapeType="1"/>
            </p:cNvSpPr>
            <p:nvPr/>
          </p:nvSpPr>
          <p:spPr bwMode="auto">
            <a:xfrm>
              <a:off x="805" y="2172"/>
              <a:ext cx="15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30" name="Line 398"/>
            <p:cNvSpPr>
              <a:spLocks noChangeAspect="1" noChangeShapeType="1"/>
            </p:cNvSpPr>
            <p:nvPr/>
          </p:nvSpPr>
          <p:spPr bwMode="auto">
            <a:xfrm flipV="1">
              <a:off x="746" y="2050"/>
              <a:ext cx="1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31" name="Line 399"/>
            <p:cNvSpPr>
              <a:spLocks noChangeAspect="1" noChangeShapeType="1"/>
            </p:cNvSpPr>
            <p:nvPr/>
          </p:nvSpPr>
          <p:spPr bwMode="auto">
            <a:xfrm>
              <a:off x="744" y="2052"/>
              <a:ext cx="2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32" name="Line 400"/>
            <p:cNvSpPr>
              <a:spLocks noChangeAspect="1" noChangeShapeType="1"/>
            </p:cNvSpPr>
            <p:nvPr/>
          </p:nvSpPr>
          <p:spPr bwMode="auto">
            <a:xfrm flipH="1">
              <a:off x="743" y="2050"/>
              <a:ext cx="3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33" name="Line 401"/>
            <p:cNvSpPr>
              <a:spLocks noChangeAspect="1" noChangeShapeType="1"/>
            </p:cNvSpPr>
            <p:nvPr/>
          </p:nvSpPr>
          <p:spPr bwMode="auto">
            <a:xfrm flipH="1">
              <a:off x="745" y="2065"/>
              <a:ext cx="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34" name="Line 402"/>
            <p:cNvSpPr>
              <a:spLocks noChangeAspect="1" noChangeShapeType="1"/>
            </p:cNvSpPr>
            <p:nvPr/>
          </p:nvSpPr>
          <p:spPr bwMode="auto">
            <a:xfrm flipV="1">
              <a:off x="755" y="2064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35" name="Line 403"/>
            <p:cNvSpPr>
              <a:spLocks noChangeAspect="1" noChangeShapeType="1"/>
            </p:cNvSpPr>
            <p:nvPr/>
          </p:nvSpPr>
          <p:spPr bwMode="auto">
            <a:xfrm>
              <a:off x="745" y="2072"/>
              <a:ext cx="1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36" name="Line 404"/>
            <p:cNvSpPr>
              <a:spLocks noChangeAspect="1" noChangeShapeType="1"/>
            </p:cNvSpPr>
            <p:nvPr/>
          </p:nvSpPr>
          <p:spPr bwMode="auto">
            <a:xfrm flipH="1">
              <a:off x="745" y="2067"/>
              <a:ext cx="1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37" name="Line 405"/>
            <p:cNvSpPr>
              <a:spLocks noChangeAspect="1" noChangeShapeType="1"/>
            </p:cNvSpPr>
            <p:nvPr/>
          </p:nvSpPr>
          <p:spPr bwMode="auto">
            <a:xfrm flipH="1">
              <a:off x="717" y="2114"/>
              <a:ext cx="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38" name="Line 406"/>
            <p:cNvSpPr>
              <a:spLocks noChangeAspect="1" noChangeShapeType="1"/>
            </p:cNvSpPr>
            <p:nvPr/>
          </p:nvSpPr>
          <p:spPr bwMode="auto">
            <a:xfrm flipH="1">
              <a:off x="720" y="2114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39" name="Line 407"/>
            <p:cNvSpPr>
              <a:spLocks noChangeAspect="1" noChangeShapeType="1"/>
            </p:cNvSpPr>
            <p:nvPr/>
          </p:nvSpPr>
          <p:spPr bwMode="auto">
            <a:xfrm flipH="1">
              <a:off x="728" y="2112"/>
              <a:ext cx="2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40" name="Line 408"/>
            <p:cNvSpPr>
              <a:spLocks noChangeAspect="1" noChangeShapeType="1"/>
            </p:cNvSpPr>
            <p:nvPr/>
          </p:nvSpPr>
          <p:spPr bwMode="auto">
            <a:xfrm>
              <a:off x="723" y="2108"/>
              <a:ext cx="7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41" name="Line 409"/>
            <p:cNvSpPr>
              <a:spLocks noChangeAspect="1" noChangeShapeType="1"/>
            </p:cNvSpPr>
            <p:nvPr/>
          </p:nvSpPr>
          <p:spPr bwMode="auto">
            <a:xfrm>
              <a:off x="723" y="2100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42" name="Line 410"/>
            <p:cNvSpPr>
              <a:spLocks noChangeAspect="1" noChangeShapeType="1"/>
            </p:cNvSpPr>
            <p:nvPr/>
          </p:nvSpPr>
          <p:spPr bwMode="auto">
            <a:xfrm>
              <a:off x="719" y="2092"/>
              <a:ext cx="4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43" name="Line 411"/>
            <p:cNvSpPr>
              <a:spLocks noChangeAspect="1" noChangeShapeType="1"/>
            </p:cNvSpPr>
            <p:nvPr/>
          </p:nvSpPr>
          <p:spPr bwMode="auto">
            <a:xfrm flipH="1">
              <a:off x="719" y="2084"/>
              <a:ext cx="7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44" name="Line 412"/>
            <p:cNvSpPr>
              <a:spLocks noChangeAspect="1" noChangeShapeType="1"/>
            </p:cNvSpPr>
            <p:nvPr/>
          </p:nvSpPr>
          <p:spPr bwMode="auto">
            <a:xfrm>
              <a:off x="721" y="2081"/>
              <a:ext cx="5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45" name="Line 413"/>
            <p:cNvSpPr>
              <a:spLocks noChangeAspect="1" noChangeShapeType="1"/>
            </p:cNvSpPr>
            <p:nvPr/>
          </p:nvSpPr>
          <p:spPr bwMode="auto">
            <a:xfrm flipH="1">
              <a:off x="721" y="2076"/>
              <a:ext cx="15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46" name="Line 414"/>
            <p:cNvSpPr>
              <a:spLocks noChangeAspect="1" noChangeShapeType="1"/>
            </p:cNvSpPr>
            <p:nvPr/>
          </p:nvSpPr>
          <p:spPr bwMode="auto">
            <a:xfrm flipH="1">
              <a:off x="736" y="2073"/>
              <a:ext cx="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47" name="Line 415"/>
            <p:cNvSpPr>
              <a:spLocks noChangeAspect="1" noChangeShapeType="1"/>
            </p:cNvSpPr>
            <p:nvPr/>
          </p:nvSpPr>
          <p:spPr bwMode="auto">
            <a:xfrm>
              <a:off x="742" y="2057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48" name="Line 416"/>
            <p:cNvSpPr>
              <a:spLocks noChangeAspect="1" noChangeShapeType="1"/>
            </p:cNvSpPr>
            <p:nvPr/>
          </p:nvSpPr>
          <p:spPr bwMode="auto">
            <a:xfrm>
              <a:off x="739" y="2053"/>
              <a:ext cx="3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49" name="Line 417"/>
            <p:cNvSpPr>
              <a:spLocks noChangeAspect="1" noChangeShapeType="1"/>
            </p:cNvSpPr>
            <p:nvPr/>
          </p:nvSpPr>
          <p:spPr bwMode="auto">
            <a:xfrm>
              <a:off x="739" y="2036"/>
              <a:ext cx="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50" name="Line 418"/>
            <p:cNvSpPr>
              <a:spLocks noChangeAspect="1" noChangeShapeType="1"/>
            </p:cNvSpPr>
            <p:nvPr/>
          </p:nvSpPr>
          <p:spPr bwMode="auto">
            <a:xfrm>
              <a:off x="739" y="2032"/>
              <a:ext cx="0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51" name="Line 419"/>
            <p:cNvSpPr>
              <a:spLocks noChangeAspect="1" noChangeShapeType="1"/>
            </p:cNvSpPr>
            <p:nvPr/>
          </p:nvSpPr>
          <p:spPr bwMode="auto">
            <a:xfrm>
              <a:off x="735" y="2032"/>
              <a:ext cx="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52" name="Line 420"/>
            <p:cNvSpPr>
              <a:spLocks noChangeAspect="1" noChangeShapeType="1"/>
            </p:cNvSpPr>
            <p:nvPr/>
          </p:nvSpPr>
          <p:spPr bwMode="auto">
            <a:xfrm flipH="1">
              <a:off x="735" y="2019"/>
              <a:ext cx="6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53" name="Line 421"/>
            <p:cNvSpPr>
              <a:spLocks noChangeAspect="1" noChangeShapeType="1"/>
            </p:cNvSpPr>
            <p:nvPr/>
          </p:nvSpPr>
          <p:spPr bwMode="auto">
            <a:xfrm>
              <a:off x="735" y="2013"/>
              <a:ext cx="5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54" name="Line 422"/>
            <p:cNvSpPr>
              <a:spLocks noChangeAspect="1" noChangeShapeType="1"/>
            </p:cNvSpPr>
            <p:nvPr/>
          </p:nvSpPr>
          <p:spPr bwMode="auto">
            <a:xfrm flipH="1">
              <a:off x="735" y="2007"/>
              <a:ext cx="11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55" name="Line 423"/>
            <p:cNvSpPr>
              <a:spLocks noChangeAspect="1" noChangeShapeType="1"/>
            </p:cNvSpPr>
            <p:nvPr/>
          </p:nvSpPr>
          <p:spPr bwMode="auto">
            <a:xfrm flipH="1">
              <a:off x="747" y="2004"/>
              <a:ext cx="11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56" name="Line 424"/>
            <p:cNvSpPr>
              <a:spLocks noChangeAspect="1" noChangeShapeType="1"/>
            </p:cNvSpPr>
            <p:nvPr/>
          </p:nvSpPr>
          <p:spPr bwMode="auto">
            <a:xfrm>
              <a:off x="756" y="1996"/>
              <a:ext cx="2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57" name="Line 425"/>
            <p:cNvSpPr>
              <a:spLocks noChangeAspect="1" noChangeShapeType="1"/>
            </p:cNvSpPr>
            <p:nvPr/>
          </p:nvSpPr>
          <p:spPr bwMode="auto">
            <a:xfrm>
              <a:off x="746" y="1995"/>
              <a:ext cx="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58" name="Line 426"/>
            <p:cNvSpPr>
              <a:spLocks noChangeAspect="1" noChangeShapeType="1"/>
            </p:cNvSpPr>
            <p:nvPr/>
          </p:nvSpPr>
          <p:spPr bwMode="auto">
            <a:xfrm flipH="1">
              <a:off x="746" y="1990"/>
              <a:ext cx="1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59" name="Line 427"/>
            <p:cNvSpPr>
              <a:spLocks noChangeAspect="1" noChangeShapeType="1"/>
            </p:cNvSpPr>
            <p:nvPr/>
          </p:nvSpPr>
          <p:spPr bwMode="auto">
            <a:xfrm>
              <a:off x="743" y="1988"/>
              <a:ext cx="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60" name="Line 428"/>
            <p:cNvSpPr>
              <a:spLocks noChangeAspect="1" noChangeShapeType="1"/>
            </p:cNvSpPr>
            <p:nvPr/>
          </p:nvSpPr>
          <p:spPr bwMode="auto">
            <a:xfrm>
              <a:off x="741" y="1976"/>
              <a:ext cx="2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61" name="Line 429"/>
            <p:cNvSpPr>
              <a:spLocks noChangeAspect="1" noChangeShapeType="1"/>
            </p:cNvSpPr>
            <p:nvPr/>
          </p:nvSpPr>
          <p:spPr bwMode="auto">
            <a:xfrm flipH="1">
              <a:off x="741" y="1971"/>
              <a:ext cx="1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62" name="Line 430"/>
            <p:cNvSpPr>
              <a:spLocks noChangeAspect="1" noChangeShapeType="1"/>
            </p:cNvSpPr>
            <p:nvPr/>
          </p:nvSpPr>
          <p:spPr bwMode="auto">
            <a:xfrm flipH="1">
              <a:off x="750" y="1958"/>
              <a:ext cx="5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63" name="Line 431"/>
            <p:cNvSpPr>
              <a:spLocks noChangeAspect="1" noChangeShapeType="1"/>
            </p:cNvSpPr>
            <p:nvPr/>
          </p:nvSpPr>
          <p:spPr bwMode="auto">
            <a:xfrm flipH="1">
              <a:off x="756" y="1954"/>
              <a:ext cx="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64" name="Line 432"/>
            <p:cNvSpPr>
              <a:spLocks noChangeAspect="1" noChangeShapeType="1"/>
            </p:cNvSpPr>
            <p:nvPr/>
          </p:nvSpPr>
          <p:spPr bwMode="auto">
            <a:xfrm flipH="1">
              <a:off x="761" y="1945"/>
              <a:ext cx="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65" name="Line 433"/>
            <p:cNvSpPr>
              <a:spLocks noChangeAspect="1" noChangeShapeType="1"/>
            </p:cNvSpPr>
            <p:nvPr/>
          </p:nvSpPr>
          <p:spPr bwMode="auto">
            <a:xfrm flipH="1" flipV="1">
              <a:off x="765" y="1946"/>
              <a:ext cx="4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66" name="Line 434"/>
            <p:cNvSpPr>
              <a:spLocks noChangeAspect="1" noChangeShapeType="1"/>
            </p:cNvSpPr>
            <p:nvPr/>
          </p:nvSpPr>
          <p:spPr bwMode="auto">
            <a:xfrm flipH="1">
              <a:off x="769" y="1947"/>
              <a:ext cx="6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67" name="Line 435"/>
            <p:cNvSpPr>
              <a:spLocks noChangeAspect="1" noChangeShapeType="1"/>
            </p:cNvSpPr>
            <p:nvPr/>
          </p:nvSpPr>
          <p:spPr bwMode="auto">
            <a:xfrm flipH="1">
              <a:off x="771" y="1928"/>
              <a:ext cx="3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68" name="Line 436"/>
            <p:cNvSpPr>
              <a:spLocks noChangeAspect="1" noChangeShapeType="1"/>
            </p:cNvSpPr>
            <p:nvPr/>
          </p:nvSpPr>
          <p:spPr bwMode="auto">
            <a:xfrm flipH="1" flipV="1">
              <a:off x="774" y="1928"/>
              <a:ext cx="5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69" name="Line 437"/>
            <p:cNvSpPr>
              <a:spLocks noChangeAspect="1" noChangeShapeType="1"/>
            </p:cNvSpPr>
            <p:nvPr/>
          </p:nvSpPr>
          <p:spPr bwMode="auto">
            <a:xfrm flipH="1">
              <a:off x="780" y="1920"/>
              <a:ext cx="2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70" name="Line 438"/>
            <p:cNvSpPr>
              <a:spLocks noChangeAspect="1" noChangeShapeType="1"/>
            </p:cNvSpPr>
            <p:nvPr/>
          </p:nvSpPr>
          <p:spPr bwMode="auto">
            <a:xfrm>
              <a:off x="780" y="1912"/>
              <a:ext cx="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71" name="Line 439"/>
            <p:cNvSpPr>
              <a:spLocks noChangeAspect="1" noChangeShapeType="1"/>
            </p:cNvSpPr>
            <p:nvPr/>
          </p:nvSpPr>
          <p:spPr bwMode="auto">
            <a:xfrm flipH="1">
              <a:off x="780" y="1911"/>
              <a:ext cx="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72" name="Line 440"/>
            <p:cNvSpPr>
              <a:spLocks noChangeAspect="1" noChangeShapeType="1"/>
            </p:cNvSpPr>
            <p:nvPr/>
          </p:nvSpPr>
          <p:spPr bwMode="auto">
            <a:xfrm flipH="1" flipV="1">
              <a:off x="785" y="1910"/>
              <a:ext cx="8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73" name="Line 441"/>
            <p:cNvSpPr>
              <a:spLocks noChangeAspect="1" noChangeShapeType="1"/>
            </p:cNvSpPr>
            <p:nvPr/>
          </p:nvSpPr>
          <p:spPr bwMode="auto">
            <a:xfrm flipH="1">
              <a:off x="793" y="1914"/>
              <a:ext cx="4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74" name="Line 442"/>
            <p:cNvSpPr>
              <a:spLocks noChangeAspect="1" noChangeShapeType="1"/>
            </p:cNvSpPr>
            <p:nvPr/>
          </p:nvSpPr>
          <p:spPr bwMode="auto">
            <a:xfrm>
              <a:off x="787" y="1901"/>
              <a:ext cx="9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75" name="Line 443"/>
            <p:cNvSpPr>
              <a:spLocks noChangeAspect="1" noChangeShapeType="1"/>
            </p:cNvSpPr>
            <p:nvPr/>
          </p:nvSpPr>
          <p:spPr bwMode="auto">
            <a:xfrm flipH="1">
              <a:off x="788" y="1899"/>
              <a:ext cx="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76" name="Line 444"/>
            <p:cNvSpPr>
              <a:spLocks noChangeAspect="1" noChangeShapeType="1"/>
            </p:cNvSpPr>
            <p:nvPr/>
          </p:nvSpPr>
          <p:spPr bwMode="auto">
            <a:xfrm flipH="1" flipV="1">
              <a:off x="794" y="1899"/>
              <a:ext cx="5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77" name="Line 445"/>
            <p:cNvSpPr>
              <a:spLocks noChangeAspect="1" noChangeShapeType="1"/>
            </p:cNvSpPr>
            <p:nvPr/>
          </p:nvSpPr>
          <p:spPr bwMode="auto">
            <a:xfrm flipH="1">
              <a:off x="799" y="1894"/>
              <a:ext cx="6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78" name="Line 446"/>
            <p:cNvSpPr>
              <a:spLocks noChangeAspect="1" noChangeShapeType="1"/>
            </p:cNvSpPr>
            <p:nvPr/>
          </p:nvSpPr>
          <p:spPr bwMode="auto">
            <a:xfrm>
              <a:off x="801" y="1894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79" name="Line 447"/>
            <p:cNvSpPr>
              <a:spLocks noChangeAspect="1" noChangeShapeType="1"/>
            </p:cNvSpPr>
            <p:nvPr/>
          </p:nvSpPr>
          <p:spPr bwMode="auto">
            <a:xfrm>
              <a:off x="802" y="1890"/>
              <a:ext cx="0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80" name="Line 448"/>
            <p:cNvSpPr>
              <a:spLocks noChangeAspect="1" noChangeShapeType="1"/>
            </p:cNvSpPr>
            <p:nvPr/>
          </p:nvSpPr>
          <p:spPr bwMode="auto">
            <a:xfrm flipH="1">
              <a:off x="802" y="1864"/>
              <a:ext cx="2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81" name="Line 449"/>
            <p:cNvSpPr>
              <a:spLocks noChangeAspect="1" noChangeShapeType="1"/>
            </p:cNvSpPr>
            <p:nvPr/>
          </p:nvSpPr>
          <p:spPr bwMode="auto">
            <a:xfrm flipH="1" flipV="1">
              <a:off x="804" y="1863"/>
              <a:ext cx="4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82" name="Line 450"/>
            <p:cNvSpPr>
              <a:spLocks noChangeAspect="1" noChangeShapeType="1"/>
            </p:cNvSpPr>
            <p:nvPr/>
          </p:nvSpPr>
          <p:spPr bwMode="auto">
            <a:xfrm flipH="1">
              <a:off x="808" y="1859"/>
              <a:ext cx="1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83" name="Line 451"/>
            <p:cNvSpPr>
              <a:spLocks noChangeAspect="1" noChangeShapeType="1"/>
            </p:cNvSpPr>
            <p:nvPr/>
          </p:nvSpPr>
          <p:spPr bwMode="auto">
            <a:xfrm flipH="1">
              <a:off x="809" y="1855"/>
              <a:ext cx="5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84" name="Line 452"/>
            <p:cNvSpPr>
              <a:spLocks noChangeAspect="1" noChangeShapeType="1"/>
            </p:cNvSpPr>
            <p:nvPr/>
          </p:nvSpPr>
          <p:spPr bwMode="auto">
            <a:xfrm flipH="1" flipV="1">
              <a:off x="814" y="1856"/>
              <a:ext cx="3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85" name="Line 453"/>
            <p:cNvSpPr>
              <a:spLocks noChangeAspect="1" noChangeShapeType="1"/>
            </p:cNvSpPr>
            <p:nvPr/>
          </p:nvSpPr>
          <p:spPr bwMode="auto">
            <a:xfrm flipH="1">
              <a:off x="816" y="1860"/>
              <a:ext cx="3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86" name="Line 454"/>
            <p:cNvSpPr>
              <a:spLocks noChangeAspect="1" noChangeShapeType="1"/>
            </p:cNvSpPr>
            <p:nvPr/>
          </p:nvSpPr>
          <p:spPr bwMode="auto">
            <a:xfrm>
              <a:off x="820" y="1852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87" name="Line 455"/>
            <p:cNvSpPr>
              <a:spLocks noChangeAspect="1" noChangeShapeType="1"/>
            </p:cNvSpPr>
            <p:nvPr/>
          </p:nvSpPr>
          <p:spPr bwMode="auto">
            <a:xfrm flipH="1">
              <a:off x="820" y="185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88" name="Line 456"/>
            <p:cNvSpPr>
              <a:spLocks noChangeAspect="1" noChangeShapeType="1"/>
            </p:cNvSpPr>
            <p:nvPr/>
          </p:nvSpPr>
          <p:spPr bwMode="auto">
            <a:xfrm flipH="1" flipV="1">
              <a:off x="827" y="1852"/>
              <a:ext cx="9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89" name="Line 457"/>
            <p:cNvSpPr>
              <a:spLocks noChangeAspect="1" noChangeShapeType="1"/>
            </p:cNvSpPr>
            <p:nvPr/>
          </p:nvSpPr>
          <p:spPr bwMode="auto">
            <a:xfrm flipH="1">
              <a:off x="837" y="1859"/>
              <a:ext cx="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90" name="Line 458"/>
            <p:cNvSpPr>
              <a:spLocks noChangeAspect="1" noChangeShapeType="1"/>
            </p:cNvSpPr>
            <p:nvPr/>
          </p:nvSpPr>
          <p:spPr bwMode="auto">
            <a:xfrm flipH="1" flipV="1">
              <a:off x="841" y="1859"/>
              <a:ext cx="8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91" name="Line 459"/>
            <p:cNvSpPr>
              <a:spLocks noChangeAspect="1" noChangeShapeType="1"/>
            </p:cNvSpPr>
            <p:nvPr/>
          </p:nvSpPr>
          <p:spPr bwMode="auto">
            <a:xfrm flipH="1">
              <a:off x="849" y="1875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92" name="Line 460"/>
            <p:cNvSpPr>
              <a:spLocks noChangeAspect="1" noChangeShapeType="1"/>
            </p:cNvSpPr>
            <p:nvPr/>
          </p:nvSpPr>
          <p:spPr bwMode="auto">
            <a:xfrm flipH="1">
              <a:off x="856" y="1873"/>
              <a:ext cx="5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93" name="Line 461"/>
            <p:cNvSpPr>
              <a:spLocks noChangeAspect="1" noChangeShapeType="1"/>
            </p:cNvSpPr>
            <p:nvPr/>
          </p:nvSpPr>
          <p:spPr bwMode="auto">
            <a:xfrm flipH="1">
              <a:off x="862" y="1873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94" name="Line 462"/>
            <p:cNvSpPr>
              <a:spLocks noChangeAspect="1" noChangeShapeType="1"/>
            </p:cNvSpPr>
            <p:nvPr/>
          </p:nvSpPr>
          <p:spPr bwMode="auto">
            <a:xfrm flipH="1" flipV="1">
              <a:off x="865" y="1873"/>
              <a:ext cx="4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95" name="Line 463"/>
            <p:cNvSpPr>
              <a:spLocks noChangeAspect="1" noChangeShapeType="1"/>
            </p:cNvSpPr>
            <p:nvPr/>
          </p:nvSpPr>
          <p:spPr bwMode="auto">
            <a:xfrm flipH="1" flipV="1">
              <a:off x="869" y="1881"/>
              <a:ext cx="1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96" name="Line 464"/>
            <p:cNvSpPr>
              <a:spLocks noChangeAspect="1" noChangeShapeType="1"/>
            </p:cNvSpPr>
            <p:nvPr/>
          </p:nvSpPr>
          <p:spPr bwMode="auto">
            <a:xfrm flipV="1">
              <a:off x="868" y="1886"/>
              <a:ext cx="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97" name="Line 465"/>
            <p:cNvSpPr>
              <a:spLocks noChangeAspect="1" noChangeShapeType="1"/>
            </p:cNvSpPr>
            <p:nvPr/>
          </p:nvSpPr>
          <p:spPr bwMode="auto">
            <a:xfrm flipH="1" flipV="1">
              <a:off x="868" y="1893"/>
              <a:ext cx="6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98" name="Line 466"/>
            <p:cNvSpPr>
              <a:spLocks noChangeAspect="1" noChangeShapeType="1"/>
            </p:cNvSpPr>
            <p:nvPr/>
          </p:nvSpPr>
          <p:spPr bwMode="auto">
            <a:xfrm flipH="1" flipV="1">
              <a:off x="874" y="1905"/>
              <a:ext cx="6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99" name="Line 467"/>
            <p:cNvSpPr>
              <a:spLocks noChangeAspect="1" noChangeShapeType="1"/>
            </p:cNvSpPr>
            <p:nvPr/>
          </p:nvSpPr>
          <p:spPr bwMode="auto">
            <a:xfrm flipV="1">
              <a:off x="876" y="1908"/>
              <a:ext cx="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00" name="Line 468"/>
            <p:cNvSpPr>
              <a:spLocks noChangeAspect="1" noChangeShapeType="1"/>
            </p:cNvSpPr>
            <p:nvPr/>
          </p:nvSpPr>
          <p:spPr bwMode="auto">
            <a:xfrm flipH="1" flipV="1">
              <a:off x="877" y="1920"/>
              <a:ext cx="8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01" name="Line 469"/>
            <p:cNvSpPr>
              <a:spLocks noChangeAspect="1" noChangeShapeType="1"/>
            </p:cNvSpPr>
            <p:nvPr/>
          </p:nvSpPr>
          <p:spPr bwMode="auto">
            <a:xfrm flipV="1">
              <a:off x="883" y="1936"/>
              <a:ext cx="2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02" name="Line 470"/>
            <p:cNvSpPr>
              <a:spLocks noChangeAspect="1" noChangeShapeType="1"/>
            </p:cNvSpPr>
            <p:nvPr/>
          </p:nvSpPr>
          <p:spPr bwMode="auto">
            <a:xfrm>
              <a:off x="877" y="1938"/>
              <a:ext cx="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03" name="Line 471"/>
            <p:cNvSpPr>
              <a:spLocks noChangeAspect="1" noChangeShapeType="1"/>
            </p:cNvSpPr>
            <p:nvPr/>
          </p:nvSpPr>
          <p:spPr bwMode="auto">
            <a:xfrm flipV="1">
              <a:off x="875" y="1938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04" name="Line 472"/>
            <p:cNvSpPr>
              <a:spLocks noChangeAspect="1" noChangeShapeType="1"/>
            </p:cNvSpPr>
            <p:nvPr/>
          </p:nvSpPr>
          <p:spPr bwMode="auto">
            <a:xfrm flipH="1" flipV="1">
              <a:off x="876" y="1946"/>
              <a:ext cx="1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05" name="Line 473"/>
            <p:cNvSpPr>
              <a:spLocks noChangeAspect="1" noChangeShapeType="1"/>
            </p:cNvSpPr>
            <p:nvPr/>
          </p:nvSpPr>
          <p:spPr bwMode="auto">
            <a:xfrm flipH="1">
              <a:off x="886" y="1949"/>
              <a:ext cx="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06" name="Line 474"/>
            <p:cNvSpPr>
              <a:spLocks noChangeAspect="1" noChangeShapeType="1"/>
            </p:cNvSpPr>
            <p:nvPr/>
          </p:nvSpPr>
          <p:spPr bwMode="auto">
            <a:xfrm flipH="1" flipV="1">
              <a:off x="892" y="1950"/>
              <a:ext cx="3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07" name="Line 475"/>
            <p:cNvSpPr>
              <a:spLocks noChangeAspect="1" noChangeShapeType="1"/>
            </p:cNvSpPr>
            <p:nvPr/>
          </p:nvSpPr>
          <p:spPr bwMode="auto">
            <a:xfrm flipH="1">
              <a:off x="895" y="1953"/>
              <a:ext cx="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08" name="Line 476"/>
            <p:cNvSpPr>
              <a:spLocks noChangeAspect="1" noChangeShapeType="1"/>
            </p:cNvSpPr>
            <p:nvPr/>
          </p:nvSpPr>
          <p:spPr bwMode="auto">
            <a:xfrm flipH="1" flipV="1">
              <a:off x="899" y="1953"/>
              <a:ext cx="2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09" name="Line 477"/>
            <p:cNvSpPr>
              <a:spLocks noChangeAspect="1" noChangeShapeType="1"/>
            </p:cNvSpPr>
            <p:nvPr/>
          </p:nvSpPr>
          <p:spPr bwMode="auto">
            <a:xfrm flipH="1">
              <a:off x="901" y="1956"/>
              <a:ext cx="4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10" name="Line 478"/>
            <p:cNvSpPr>
              <a:spLocks noChangeAspect="1" noChangeShapeType="1"/>
            </p:cNvSpPr>
            <p:nvPr/>
          </p:nvSpPr>
          <p:spPr bwMode="auto">
            <a:xfrm flipH="1">
              <a:off x="905" y="1954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11" name="Line 479"/>
            <p:cNvSpPr>
              <a:spLocks noChangeAspect="1" noChangeShapeType="1"/>
            </p:cNvSpPr>
            <p:nvPr/>
          </p:nvSpPr>
          <p:spPr bwMode="auto">
            <a:xfrm flipH="1" flipV="1">
              <a:off x="911" y="1955"/>
              <a:ext cx="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12" name="Line 480"/>
            <p:cNvSpPr>
              <a:spLocks noChangeAspect="1" noChangeShapeType="1"/>
            </p:cNvSpPr>
            <p:nvPr/>
          </p:nvSpPr>
          <p:spPr bwMode="auto">
            <a:xfrm flipV="1">
              <a:off x="908" y="1963"/>
              <a:ext cx="5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13" name="Line 481"/>
            <p:cNvSpPr>
              <a:spLocks noChangeAspect="1" noChangeShapeType="1"/>
            </p:cNvSpPr>
            <p:nvPr/>
          </p:nvSpPr>
          <p:spPr bwMode="auto">
            <a:xfrm flipH="1" flipV="1">
              <a:off x="908" y="1974"/>
              <a:ext cx="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14" name="Line 482"/>
            <p:cNvSpPr>
              <a:spLocks noChangeAspect="1" noChangeShapeType="1"/>
            </p:cNvSpPr>
            <p:nvPr/>
          </p:nvSpPr>
          <p:spPr bwMode="auto">
            <a:xfrm flipH="1">
              <a:off x="910" y="1980"/>
              <a:ext cx="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15" name="Line 483"/>
            <p:cNvSpPr>
              <a:spLocks noChangeAspect="1" noChangeShapeType="1"/>
            </p:cNvSpPr>
            <p:nvPr/>
          </p:nvSpPr>
          <p:spPr bwMode="auto">
            <a:xfrm flipH="1" flipV="1">
              <a:off x="919" y="1980"/>
              <a:ext cx="3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16" name="Line 484"/>
            <p:cNvSpPr>
              <a:spLocks noChangeAspect="1" noChangeShapeType="1"/>
            </p:cNvSpPr>
            <p:nvPr/>
          </p:nvSpPr>
          <p:spPr bwMode="auto">
            <a:xfrm flipV="1">
              <a:off x="918" y="1985"/>
              <a:ext cx="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17" name="Line 485"/>
            <p:cNvSpPr>
              <a:spLocks noChangeAspect="1" noChangeShapeType="1"/>
            </p:cNvSpPr>
            <p:nvPr/>
          </p:nvSpPr>
          <p:spPr bwMode="auto">
            <a:xfrm flipH="1" flipV="1">
              <a:off x="918" y="1992"/>
              <a:ext cx="1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18" name="Line 486"/>
            <p:cNvSpPr>
              <a:spLocks noChangeAspect="1" noChangeShapeType="1"/>
            </p:cNvSpPr>
            <p:nvPr/>
          </p:nvSpPr>
          <p:spPr bwMode="auto">
            <a:xfrm flipH="1" flipV="1">
              <a:off x="919" y="2002"/>
              <a:ext cx="5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19" name="Line 487"/>
            <p:cNvSpPr>
              <a:spLocks noChangeAspect="1" noChangeShapeType="1"/>
            </p:cNvSpPr>
            <p:nvPr/>
          </p:nvSpPr>
          <p:spPr bwMode="auto">
            <a:xfrm flipV="1">
              <a:off x="919" y="2008"/>
              <a:ext cx="5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20" name="Line 488"/>
            <p:cNvSpPr>
              <a:spLocks noChangeAspect="1" noChangeShapeType="1"/>
            </p:cNvSpPr>
            <p:nvPr/>
          </p:nvSpPr>
          <p:spPr bwMode="auto">
            <a:xfrm flipH="1" flipV="1">
              <a:off x="920" y="2013"/>
              <a:ext cx="1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21" name="Line 489"/>
            <p:cNvSpPr>
              <a:spLocks noChangeAspect="1" noChangeShapeType="1"/>
            </p:cNvSpPr>
            <p:nvPr/>
          </p:nvSpPr>
          <p:spPr bwMode="auto">
            <a:xfrm flipV="1">
              <a:off x="924" y="2030"/>
              <a:ext cx="5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22" name="Line 490"/>
            <p:cNvSpPr>
              <a:spLocks noChangeAspect="1" noChangeShapeType="1"/>
            </p:cNvSpPr>
            <p:nvPr/>
          </p:nvSpPr>
          <p:spPr bwMode="auto">
            <a:xfrm>
              <a:off x="913" y="2045"/>
              <a:ext cx="1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23" name="Line 491"/>
            <p:cNvSpPr>
              <a:spLocks noChangeAspect="1" noChangeShapeType="1"/>
            </p:cNvSpPr>
            <p:nvPr/>
          </p:nvSpPr>
          <p:spPr bwMode="auto">
            <a:xfrm flipV="1">
              <a:off x="907" y="2045"/>
              <a:ext cx="6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24" name="Line 492"/>
            <p:cNvSpPr>
              <a:spLocks noChangeAspect="1" noChangeShapeType="1"/>
            </p:cNvSpPr>
            <p:nvPr/>
          </p:nvSpPr>
          <p:spPr bwMode="auto">
            <a:xfrm flipH="1" flipV="1">
              <a:off x="907" y="2055"/>
              <a:ext cx="1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25" name="Line 493"/>
            <p:cNvSpPr>
              <a:spLocks noChangeAspect="1" noChangeShapeType="1"/>
            </p:cNvSpPr>
            <p:nvPr/>
          </p:nvSpPr>
          <p:spPr bwMode="auto">
            <a:xfrm flipV="1">
              <a:off x="917" y="2061"/>
              <a:ext cx="2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26" name="Line 494"/>
            <p:cNvSpPr>
              <a:spLocks noChangeAspect="1" noChangeShapeType="1"/>
            </p:cNvSpPr>
            <p:nvPr/>
          </p:nvSpPr>
          <p:spPr bwMode="auto">
            <a:xfrm>
              <a:off x="909" y="2070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27" name="Line 495"/>
            <p:cNvSpPr>
              <a:spLocks noChangeAspect="1" noChangeShapeType="1"/>
            </p:cNvSpPr>
            <p:nvPr/>
          </p:nvSpPr>
          <p:spPr bwMode="auto">
            <a:xfrm flipV="1">
              <a:off x="907" y="2070"/>
              <a:ext cx="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28" name="Line 496"/>
            <p:cNvSpPr>
              <a:spLocks noChangeAspect="1" noChangeShapeType="1"/>
            </p:cNvSpPr>
            <p:nvPr/>
          </p:nvSpPr>
          <p:spPr bwMode="auto">
            <a:xfrm flipH="1">
              <a:off x="907" y="2076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29" name="Line 497"/>
            <p:cNvSpPr>
              <a:spLocks noChangeAspect="1" noChangeShapeType="1"/>
            </p:cNvSpPr>
            <p:nvPr/>
          </p:nvSpPr>
          <p:spPr bwMode="auto">
            <a:xfrm flipH="1" flipV="1">
              <a:off x="915" y="2075"/>
              <a:ext cx="9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30" name="Line 498"/>
            <p:cNvSpPr>
              <a:spLocks noChangeAspect="1" noChangeShapeType="1"/>
            </p:cNvSpPr>
            <p:nvPr/>
          </p:nvSpPr>
          <p:spPr bwMode="auto">
            <a:xfrm flipV="1">
              <a:off x="919" y="2078"/>
              <a:ext cx="6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31" name="Line 499"/>
            <p:cNvSpPr>
              <a:spLocks noChangeAspect="1" noChangeShapeType="1"/>
            </p:cNvSpPr>
            <p:nvPr/>
          </p:nvSpPr>
          <p:spPr bwMode="auto">
            <a:xfrm flipH="1" flipV="1">
              <a:off x="919" y="2101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32" name="Line 500"/>
            <p:cNvSpPr>
              <a:spLocks noChangeAspect="1" noChangeShapeType="1"/>
            </p:cNvSpPr>
            <p:nvPr/>
          </p:nvSpPr>
          <p:spPr bwMode="auto">
            <a:xfrm flipV="1">
              <a:off x="927" y="2103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33" name="Line 501"/>
            <p:cNvSpPr>
              <a:spLocks noChangeAspect="1" noChangeShapeType="1"/>
            </p:cNvSpPr>
            <p:nvPr/>
          </p:nvSpPr>
          <p:spPr bwMode="auto">
            <a:xfrm flipV="1">
              <a:off x="919" y="2118"/>
              <a:ext cx="8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34" name="Line 502"/>
            <p:cNvSpPr>
              <a:spLocks noChangeAspect="1" noChangeShapeType="1"/>
            </p:cNvSpPr>
            <p:nvPr/>
          </p:nvSpPr>
          <p:spPr bwMode="auto">
            <a:xfrm flipH="1" flipV="1">
              <a:off x="919" y="2121"/>
              <a:ext cx="3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35" name="Line 503"/>
            <p:cNvSpPr>
              <a:spLocks noChangeAspect="1" noChangeShapeType="1"/>
            </p:cNvSpPr>
            <p:nvPr/>
          </p:nvSpPr>
          <p:spPr bwMode="auto">
            <a:xfrm flipH="1" flipV="1">
              <a:off x="922" y="2133"/>
              <a:ext cx="5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36" name="Line 504"/>
            <p:cNvSpPr>
              <a:spLocks noChangeAspect="1" noChangeShapeType="1"/>
            </p:cNvSpPr>
            <p:nvPr/>
          </p:nvSpPr>
          <p:spPr bwMode="auto">
            <a:xfrm flipV="1">
              <a:off x="913" y="2139"/>
              <a:ext cx="14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37" name="Line 505"/>
            <p:cNvSpPr>
              <a:spLocks noChangeAspect="1" noChangeShapeType="1"/>
            </p:cNvSpPr>
            <p:nvPr/>
          </p:nvSpPr>
          <p:spPr bwMode="auto">
            <a:xfrm>
              <a:off x="909" y="2145"/>
              <a:ext cx="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38" name="Line 506"/>
            <p:cNvSpPr>
              <a:spLocks noChangeAspect="1" noChangeShapeType="1"/>
            </p:cNvSpPr>
            <p:nvPr/>
          </p:nvSpPr>
          <p:spPr bwMode="auto">
            <a:xfrm flipV="1">
              <a:off x="905" y="2146"/>
              <a:ext cx="3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39" name="Line 507"/>
            <p:cNvSpPr>
              <a:spLocks noChangeAspect="1" noChangeShapeType="1"/>
            </p:cNvSpPr>
            <p:nvPr/>
          </p:nvSpPr>
          <p:spPr bwMode="auto">
            <a:xfrm flipH="1" flipV="1">
              <a:off x="905" y="2151"/>
              <a:ext cx="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40" name="Line 508"/>
            <p:cNvSpPr>
              <a:spLocks noChangeAspect="1" noChangeShapeType="1"/>
            </p:cNvSpPr>
            <p:nvPr/>
          </p:nvSpPr>
          <p:spPr bwMode="auto">
            <a:xfrm flipV="1">
              <a:off x="905" y="2161"/>
              <a:ext cx="4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41" name="Line 509"/>
            <p:cNvSpPr>
              <a:spLocks noChangeAspect="1" noChangeShapeType="1"/>
            </p:cNvSpPr>
            <p:nvPr/>
          </p:nvSpPr>
          <p:spPr bwMode="auto">
            <a:xfrm flipV="1">
              <a:off x="895" y="2166"/>
              <a:ext cx="1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42" name="Line 510"/>
            <p:cNvSpPr>
              <a:spLocks noChangeAspect="1" noChangeShapeType="1"/>
            </p:cNvSpPr>
            <p:nvPr/>
          </p:nvSpPr>
          <p:spPr bwMode="auto">
            <a:xfrm>
              <a:off x="889" y="2163"/>
              <a:ext cx="6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43" name="Line 511"/>
            <p:cNvSpPr>
              <a:spLocks noChangeAspect="1" noChangeShapeType="1"/>
            </p:cNvSpPr>
            <p:nvPr/>
          </p:nvSpPr>
          <p:spPr bwMode="auto">
            <a:xfrm flipV="1">
              <a:off x="889" y="2163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44" name="Line 512"/>
            <p:cNvSpPr>
              <a:spLocks noChangeAspect="1" noChangeShapeType="1"/>
            </p:cNvSpPr>
            <p:nvPr/>
          </p:nvSpPr>
          <p:spPr bwMode="auto">
            <a:xfrm flipV="1">
              <a:off x="883" y="2172"/>
              <a:ext cx="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45" name="Line 513"/>
            <p:cNvSpPr>
              <a:spLocks noChangeAspect="1" noChangeShapeType="1"/>
            </p:cNvSpPr>
            <p:nvPr/>
          </p:nvSpPr>
          <p:spPr bwMode="auto">
            <a:xfrm>
              <a:off x="875" y="2171"/>
              <a:ext cx="7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46" name="Line 514"/>
            <p:cNvSpPr>
              <a:spLocks noChangeAspect="1" noChangeShapeType="1"/>
            </p:cNvSpPr>
            <p:nvPr/>
          </p:nvSpPr>
          <p:spPr bwMode="auto">
            <a:xfrm>
              <a:off x="872" y="2169"/>
              <a:ext cx="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47" name="Line 515"/>
            <p:cNvSpPr>
              <a:spLocks noChangeAspect="1" noChangeShapeType="1"/>
            </p:cNvSpPr>
            <p:nvPr/>
          </p:nvSpPr>
          <p:spPr bwMode="auto">
            <a:xfrm flipV="1">
              <a:off x="868" y="2168"/>
              <a:ext cx="3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48" name="Line 516"/>
            <p:cNvSpPr>
              <a:spLocks noChangeAspect="1" noChangeShapeType="1"/>
            </p:cNvSpPr>
            <p:nvPr/>
          </p:nvSpPr>
          <p:spPr bwMode="auto">
            <a:xfrm>
              <a:off x="865" y="2166"/>
              <a:ext cx="4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49" name="Line 517"/>
            <p:cNvSpPr>
              <a:spLocks noChangeAspect="1" noChangeShapeType="1"/>
            </p:cNvSpPr>
            <p:nvPr/>
          </p:nvSpPr>
          <p:spPr bwMode="auto">
            <a:xfrm flipV="1">
              <a:off x="859" y="2166"/>
              <a:ext cx="6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50" name="Line 518"/>
            <p:cNvSpPr>
              <a:spLocks noChangeAspect="1" noChangeShapeType="1"/>
            </p:cNvSpPr>
            <p:nvPr/>
          </p:nvSpPr>
          <p:spPr bwMode="auto">
            <a:xfrm>
              <a:off x="853" y="2166"/>
              <a:ext cx="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51" name="Line 519"/>
            <p:cNvSpPr>
              <a:spLocks noChangeAspect="1" noChangeShapeType="1"/>
            </p:cNvSpPr>
            <p:nvPr/>
          </p:nvSpPr>
          <p:spPr bwMode="auto">
            <a:xfrm flipV="1">
              <a:off x="849" y="2166"/>
              <a:ext cx="3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52" name="Line 520"/>
            <p:cNvSpPr>
              <a:spLocks noChangeAspect="1" noChangeShapeType="1"/>
            </p:cNvSpPr>
            <p:nvPr/>
          </p:nvSpPr>
          <p:spPr bwMode="auto">
            <a:xfrm>
              <a:off x="838" y="2166"/>
              <a:ext cx="12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53" name="Line 521"/>
            <p:cNvSpPr>
              <a:spLocks noChangeAspect="1" noChangeShapeType="1"/>
            </p:cNvSpPr>
            <p:nvPr/>
          </p:nvSpPr>
          <p:spPr bwMode="auto">
            <a:xfrm>
              <a:off x="825" y="2166"/>
              <a:ext cx="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54" name="Line 522"/>
            <p:cNvSpPr>
              <a:spLocks noChangeAspect="1" noChangeShapeType="1"/>
            </p:cNvSpPr>
            <p:nvPr/>
          </p:nvSpPr>
          <p:spPr bwMode="auto">
            <a:xfrm flipV="1">
              <a:off x="811" y="2166"/>
              <a:ext cx="1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55" name="Line 523"/>
            <p:cNvSpPr>
              <a:spLocks noChangeAspect="1" noChangeShapeType="1"/>
            </p:cNvSpPr>
            <p:nvPr/>
          </p:nvSpPr>
          <p:spPr bwMode="auto">
            <a:xfrm flipV="1">
              <a:off x="803" y="2168"/>
              <a:ext cx="8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56" name="Line 524"/>
            <p:cNvSpPr>
              <a:spLocks noChangeAspect="1" noChangeShapeType="1"/>
            </p:cNvSpPr>
            <p:nvPr/>
          </p:nvSpPr>
          <p:spPr bwMode="auto">
            <a:xfrm>
              <a:off x="790" y="2166"/>
              <a:ext cx="13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57" name="Line 525"/>
            <p:cNvSpPr>
              <a:spLocks noChangeAspect="1" noChangeShapeType="1"/>
            </p:cNvSpPr>
            <p:nvPr/>
          </p:nvSpPr>
          <p:spPr bwMode="auto">
            <a:xfrm flipV="1">
              <a:off x="786" y="2166"/>
              <a:ext cx="3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58" name="Line 526"/>
            <p:cNvSpPr>
              <a:spLocks noChangeAspect="1" noChangeShapeType="1"/>
            </p:cNvSpPr>
            <p:nvPr/>
          </p:nvSpPr>
          <p:spPr bwMode="auto">
            <a:xfrm>
              <a:off x="783" y="2168"/>
              <a:ext cx="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59" name="Line 527"/>
            <p:cNvSpPr>
              <a:spLocks noChangeAspect="1" noChangeShapeType="1"/>
            </p:cNvSpPr>
            <p:nvPr/>
          </p:nvSpPr>
          <p:spPr bwMode="auto">
            <a:xfrm flipV="1">
              <a:off x="778" y="2168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60" name="Line 528"/>
            <p:cNvSpPr>
              <a:spLocks noChangeAspect="1" noChangeShapeType="1"/>
            </p:cNvSpPr>
            <p:nvPr/>
          </p:nvSpPr>
          <p:spPr bwMode="auto">
            <a:xfrm>
              <a:off x="767" y="2160"/>
              <a:ext cx="11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61" name="Line 529"/>
            <p:cNvSpPr>
              <a:spLocks noChangeAspect="1" noChangeShapeType="1"/>
            </p:cNvSpPr>
            <p:nvPr/>
          </p:nvSpPr>
          <p:spPr bwMode="auto">
            <a:xfrm flipV="1">
              <a:off x="742" y="2161"/>
              <a:ext cx="25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62" name="Line 530"/>
            <p:cNvSpPr>
              <a:spLocks noChangeAspect="1" noChangeShapeType="1"/>
            </p:cNvSpPr>
            <p:nvPr/>
          </p:nvSpPr>
          <p:spPr bwMode="auto">
            <a:xfrm>
              <a:off x="728" y="2161"/>
              <a:ext cx="14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63" name="Line 531"/>
            <p:cNvSpPr>
              <a:spLocks noChangeAspect="1" noChangeShapeType="1"/>
            </p:cNvSpPr>
            <p:nvPr/>
          </p:nvSpPr>
          <p:spPr bwMode="auto">
            <a:xfrm>
              <a:off x="727" y="2151"/>
              <a:ext cx="1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64" name="Line 532"/>
            <p:cNvSpPr>
              <a:spLocks noChangeAspect="1" noChangeShapeType="1"/>
            </p:cNvSpPr>
            <p:nvPr/>
          </p:nvSpPr>
          <p:spPr bwMode="auto">
            <a:xfrm flipH="1">
              <a:off x="727" y="2144"/>
              <a:ext cx="4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65" name="Line 533"/>
            <p:cNvSpPr>
              <a:spLocks noChangeAspect="1" noChangeShapeType="1"/>
            </p:cNvSpPr>
            <p:nvPr/>
          </p:nvSpPr>
          <p:spPr bwMode="auto">
            <a:xfrm>
              <a:off x="717" y="2125"/>
              <a:ext cx="13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66" name="Line 534"/>
            <p:cNvSpPr>
              <a:spLocks noChangeAspect="1" noChangeShapeType="1"/>
            </p:cNvSpPr>
            <p:nvPr/>
          </p:nvSpPr>
          <p:spPr bwMode="auto">
            <a:xfrm flipH="1" flipV="1">
              <a:off x="826" y="2166"/>
              <a:ext cx="3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67" name="Line 535"/>
            <p:cNvSpPr>
              <a:spLocks noChangeAspect="1" noChangeShapeType="1"/>
            </p:cNvSpPr>
            <p:nvPr/>
          </p:nvSpPr>
          <p:spPr bwMode="auto">
            <a:xfrm flipV="1">
              <a:off x="828" y="2178"/>
              <a:ext cx="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68" name="Line 536"/>
            <p:cNvSpPr>
              <a:spLocks noChangeAspect="1" noChangeShapeType="1"/>
            </p:cNvSpPr>
            <p:nvPr/>
          </p:nvSpPr>
          <p:spPr bwMode="auto">
            <a:xfrm flipV="1">
              <a:off x="826" y="2190"/>
              <a:ext cx="2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69" name="Line 537"/>
            <p:cNvSpPr>
              <a:spLocks noChangeAspect="1" noChangeShapeType="1"/>
            </p:cNvSpPr>
            <p:nvPr/>
          </p:nvSpPr>
          <p:spPr bwMode="auto">
            <a:xfrm>
              <a:off x="823" y="2191"/>
              <a:ext cx="3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70" name="Line 538"/>
            <p:cNvSpPr>
              <a:spLocks noChangeAspect="1" noChangeShapeType="1"/>
            </p:cNvSpPr>
            <p:nvPr/>
          </p:nvSpPr>
          <p:spPr bwMode="auto">
            <a:xfrm>
              <a:off x="818" y="2185"/>
              <a:ext cx="5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71" name="Line 539"/>
            <p:cNvSpPr>
              <a:spLocks noChangeAspect="1" noChangeShapeType="1"/>
            </p:cNvSpPr>
            <p:nvPr/>
          </p:nvSpPr>
          <p:spPr bwMode="auto">
            <a:xfrm>
              <a:off x="807" y="2169"/>
              <a:ext cx="11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6" name="Line 540"/>
          <p:cNvSpPr>
            <a:spLocks noChangeAspect="1" noChangeShapeType="1"/>
          </p:cNvSpPr>
          <p:nvPr/>
        </p:nvSpPr>
        <p:spPr bwMode="auto">
          <a:xfrm>
            <a:off x="6053138" y="1062038"/>
            <a:ext cx="0" cy="13700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Line 541"/>
          <p:cNvSpPr>
            <a:spLocks noChangeAspect="1" noChangeShapeType="1"/>
          </p:cNvSpPr>
          <p:nvPr/>
        </p:nvSpPr>
        <p:spPr bwMode="auto">
          <a:xfrm>
            <a:off x="4408488" y="2889250"/>
            <a:ext cx="19653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542"/>
          <p:cNvSpPr>
            <a:spLocks noChangeAspect="1" noChangeShapeType="1"/>
          </p:cNvSpPr>
          <p:nvPr/>
        </p:nvSpPr>
        <p:spPr bwMode="auto">
          <a:xfrm flipH="1">
            <a:off x="4408488" y="2616200"/>
            <a:ext cx="1554162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Rectangle 544"/>
          <p:cNvSpPr>
            <a:spLocks noChangeAspect="1" noChangeArrowheads="1"/>
          </p:cNvSpPr>
          <p:nvPr/>
        </p:nvSpPr>
        <p:spPr bwMode="auto">
          <a:xfrm>
            <a:off x="4652963" y="2328863"/>
            <a:ext cx="1520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Onshore At Surface</a:t>
            </a:r>
          </a:p>
        </p:txBody>
      </p:sp>
      <p:sp>
        <p:nvSpPr>
          <p:cNvPr id="25610" name="Rectangle 545"/>
          <p:cNvSpPr>
            <a:spLocks noChangeAspect="1" noChangeArrowheads="1"/>
          </p:cNvSpPr>
          <p:nvPr/>
        </p:nvSpPr>
        <p:spPr bwMode="auto">
          <a:xfrm>
            <a:off x="3394075" y="2867025"/>
            <a:ext cx="9699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Warm Land</a:t>
            </a:r>
          </a:p>
        </p:txBody>
      </p:sp>
      <p:sp>
        <p:nvSpPr>
          <p:cNvPr id="25611" name="Rectangle 546"/>
          <p:cNvSpPr>
            <a:spLocks noChangeAspect="1" noChangeArrowheads="1"/>
          </p:cNvSpPr>
          <p:nvPr/>
        </p:nvSpPr>
        <p:spPr bwMode="auto">
          <a:xfrm>
            <a:off x="5405438" y="2927350"/>
            <a:ext cx="9445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Cool Water</a:t>
            </a:r>
          </a:p>
        </p:txBody>
      </p:sp>
      <p:sp>
        <p:nvSpPr>
          <p:cNvPr id="25612" name="Rectangle 547"/>
          <p:cNvSpPr>
            <a:spLocks noChangeAspect="1" noChangeArrowheads="1"/>
          </p:cNvSpPr>
          <p:nvPr/>
        </p:nvSpPr>
        <p:spPr bwMode="auto">
          <a:xfrm>
            <a:off x="2190750" y="1701800"/>
            <a:ext cx="1330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Sensible Heating</a:t>
            </a:r>
          </a:p>
          <a:p>
            <a:r>
              <a:rPr lang="en-US" sz="1200"/>
              <a:t>Of Air Column</a:t>
            </a:r>
          </a:p>
        </p:txBody>
      </p:sp>
      <p:sp>
        <p:nvSpPr>
          <p:cNvPr id="25613" name="Text Box 548"/>
          <p:cNvSpPr txBox="1">
            <a:spLocks noChangeAspect="1" noChangeArrowheads="1"/>
          </p:cNvSpPr>
          <p:nvPr/>
        </p:nvSpPr>
        <p:spPr bwMode="auto">
          <a:xfrm>
            <a:off x="5945188" y="78740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/>
              <a:t>L</a:t>
            </a:r>
          </a:p>
        </p:txBody>
      </p:sp>
      <p:sp>
        <p:nvSpPr>
          <p:cNvPr id="25614" name="Text Box 549"/>
          <p:cNvSpPr txBox="1">
            <a:spLocks noChangeAspect="1" noChangeArrowheads="1"/>
          </p:cNvSpPr>
          <p:nvPr/>
        </p:nvSpPr>
        <p:spPr bwMode="auto">
          <a:xfrm>
            <a:off x="5973763" y="2482850"/>
            <a:ext cx="293687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/>
              <a:t>H</a:t>
            </a:r>
          </a:p>
        </p:txBody>
      </p:sp>
      <p:sp>
        <p:nvSpPr>
          <p:cNvPr id="25615" name="Freeform 550"/>
          <p:cNvSpPr>
            <a:spLocks noChangeAspect="1"/>
          </p:cNvSpPr>
          <p:nvPr/>
        </p:nvSpPr>
        <p:spPr bwMode="auto">
          <a:xfrm>
            <a:off x="3440113" y="1746250"/>
            <a:ext cx="190500" cy="479425"/>
          </a:xfrm>
          <a:custGeom>
            <a:avLst/>
            <a:gdLst>
              <a:gd name="T0" fmla="*/ 74 w 150"/>
              <a:gd name="T1" fmla="*/ 0 h 378"/>
              <a:gd name="T2" fmla="*/ 106 w 150"/>
              <a:gd name="T3" fmla="*/ 77 h 378"/>
              <a:gd name="T4" fmla="*/ 114 w 150"/>
              <a:gd name="T5" fmla="*/ 94 h 378"/>
              <a:gd name="T6" fmla="*/ 120 w 150"/>
              <a:gd name="T7" fmla="*/ 115 h 378"/>
              <a:gd name="T8" fmla="*/ 123 w 150"/>
              <a:gd name="T9" fmla="*/ 137 h 378"/>
              <a:gd name="T10" fmla="*/ 122 w 150"/>
              <a:gd name="T11" fmla="*/ 158 h 378"/>
              <a:gd name="T12" fmla="*/ 118 w 150"/>
              <a:gd name="T13" fmla="*/ 180 h 378"/>
              <a:gd name="T14" fmla="*/ 111 w 150"/>
              <a:gd name="T15" fmla="*/ 201 h 378"/>
              <a:gd name="T16" fmla="*/ 100 w 150"/>
              <a:gd name="T17" fmla="*/ 219 h 378"/>
              <a:gd name="T18" fmla="*/ 86 w 150"/>
              <a:gd name="T19" fmla="*/ 236 h 378"/>
              <a:gd name="T20" fmla="*/ 77 w 150"/>
              <a:gd name="T21" fmla="*/ 245 h 378"/>
              <a:gd name="T22" fmla="*/ 69 w 150"/>
              <a:gd name="T23" fmla="*/ 252 h 378"/>
              <a:gd name="T24" fmla="*/ 60 w 150"/>
              <a:gd name="T25" fmla="*/ 262 h 378"/>
              <a:gd name="T26" fmla="*/ 54 w 150"/>
              <a:gd name="T27" fmla="*/ 273 h 378"/>
              <a:gd name="T28" fmla="*/ 48 w 150"/>
              <a:gd name="T29" fmla="*/ 286 h 378"/>
              <a:gd name="T30" fmla="*/ 45 w 150"/>
              <a:gd name="T31" fmla="*/ 299 h 378"/>
              <a:gd name="T32" fmla="*/ 45 w 150"/>
              <a:gd name="T33" fmla="*/ 313 h 378"/>
              <a:gd name="T34" fmla="*/ 46 w 150"/>
              <a:gd name="T35" fmla="*/ 326 h 378"/>
              <a:gd name="T36" fmla="*/ 50 w 150"/>
              <a:gd name="T37" fmla="*/ 340 h 378"/>
              <a:gd name="T38" fmla="*/ 56 w 150"/>
              <a:gd name="T39" fmla="*/ 351 h 378"/>
              <a:gd name="T40" fmla="*/ 63 w 150"/>
              <a:gd name="T41" fmla="*/ 363 h 378"/>
              <a:gd name="T42" fmla="*/ 73 w 150"/>
              <a:gd name="T43" fmla="*/ 372 h 378"/>
              <a:gd name="T44" fmla="*/ 18 w 150"/>
              <a:gd name="T45" fmla="*/ 377 h 378"/>
              <a:gd name="T46" fmla="*/ 12 w 150"/>
              <a:gd name="T47" fmla="*/ 366 h 378"/>
              <a:gd name="T48" fmla="*/ 4 w 150"/>
              <a:gd name="T49" fmla="*/ 346 h 378"/>
              <a:gd name="T50" fmla="*/ 0 w 150"/>
              <a:gd name="T51" fmla="*/ 324 h 378"/>
              <a:gd name="T52" fmla="*/ 0 w 150"/>
              <a:gd name="T53" fmla="*/ 302 h 378"/>
              <a:gd name="T54" fmla="*/ 3 w 150"/>
              <a:gd name="T55" fmla="*/ 280 h 378"/>
              <a:gd name="T56" fmla="*/ 9 w 150"/>
              <a:gd name="T57" fmla="*/ 259 h 378"/>
              <a:gd name="T58" fmla="*/ 18 w 150"/>
              <a:gd name="T59" fmla="*/ 241 h 378"/>
              <a:gd name="T60" fmla="*/ 30 w 150"/>
              <a:gd name="T61" fmla="*/ 223 h 378"/>
              <a:gd name="T62" fmla="*/ 45 w 150"/>
              <a:gd name="T63" fmla="*/ 208 h 378"/>
              <a:gd name="T64" fmla="*/ 51 w 150"/>
              <a:gd name="T65" fmla="*/ 203 h 378"/>
              <a:gd name="T66" fmla="*/ 60 w 150"/>
              <a:gd name="T67" fmla="*/ 194 h 378"/>
              <a:gd name="T68" fmla="*/ 68 w 150"/>
              <a:gd name="T69" fmla="*/ 183 h 378"/>
              <a:gd name="T70" fmla="*/ 74 w 150"/>
              <a:gd name="T71" fmla="*/ 170 h 378"/>
              <a:gd name="T72" fmla="*/ 78 w 150"/>
              <a:gd name="T73" fmla="*/ 157 h 378"/>
              <a:gd name="T74" fmla="*/ 79 w 150"/>
              <a:gd name="T75" fmla="*/ 144 h 378"/>
              <a:gd name="T76" fmla="*/ 79 w 150"/>
              <a:gd name="T77" fmla="*/ 130 h 378"/>
              <a:gd name="T78" fmla="*/ 76 w 150"/>
              <a:gd name="T79" fmla="*/ 117 h 378"/>
              <a:gd name="T80" fmla="*/ 70 w 150"/>
              <a:gd name="T81" fmla="*/ 104 h 378"/>
              <a:gd name="T82" fmla="*/ 60 w 150"/>
              <a:gd name="T83" fmla="*/ 86 h 378"/>
              <a:gd name="T84" fmla="*/ 52 w 150"/>
              <a:gd name="T85" fmla="*/ 77 h 37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0"/>
              <a:gd name="T130" fmla="*/ 0 h 378"/>
              <a:gd name="T131" fmla="*/ 150 w 150"/>
              <a:gd name="T132" fmla="*/ 378 h 37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0" h="378">
                <a:moveTo>
                  <a:pt x="5" y="77"/>
                </a:moveTo>
                <a:lnTo>
                  <a:pt x="74" y="0"/>
                </a:lnTo>
                <a:lnTo>
                  <a:pt x="149" y="77"/>
                </a:lnTo>
                <a:lnTo>
                  <a:pt x="106" y="77"/>
                </a:lnTo>
                <a:lnTo>
                  <a:pt x="109" y="83"/>
                </a:lnTo>
                <a:lnTo>
                  <a:pt x="114" y="94"/>
                </a:lnTo>
                <a:lnTo>
                  <a:pt x="118" y="104"/>
                </a:lnTo>
                <a:lnTo>
                  <a:pt x="120" y="115"/>
                </a:lnTo>
                <a:lnTo>
                  <a:pt x="122" y="126"/>
                </a:lnTo>
                <a:lnTo>
                  <a:pt x="123" y="137"/>
                </a:lnTo>
                <a:lnTo>
                  <a:pt x="123" y="148"/>
                </a:lnTo>
                <a:lnTo>
                  <a:pt x="122" y="158"/>
                </a:lnTo>
                <a:lnTo>
                  <a:pt x="121" y="170"/>
                </a:lnTo>
                <a:lnTo>
                  <a:pt x="118" y="180"/>
                </a:lnTo>
                <a:lnTo>
                  <a:pt x="115" y="190"/>
                </a:lnTo>
                <a:lnTo>
                  <a:pt x="111" y="201"/>
                </a:lnTo>
                <a:lnTo>
                  <a:pt x="106" y="210"/>
                </a:lnTo>
                <a:lnTo>
                  <a:pt x="100" y="219"/>
                </a:lnTo>
                <a:lnTo>
                  <a:pt x="94" y="227"/>
                </a:lnTo>
                <a:lnTo>
                  <a:pt x="86" y="236"/>
                </a:lnTo>
                <a:lnTo>
                  <a:pt x="81" y="241"/>
                </a:lnTo>
                <a:lnTo>
                  <a:pt x="77" y="245"/>
                </a:lnTo>
                <a:lnTo>
                  <a:pt x="73" y="247"/>
                </a:lnTo>
                <a:lnTo>
                  <a:pt x="69" y="252"/>
                </a:lnTo>
                <a:lnTo>
                  <a:pt x="64" y="257"/>
                </a:lnTo>
                <a:lnTo>
                  <a:pt x="60" y="262"/>
                </a:lnTo>
                <a:lnTo>
                  <a:pt x="57" y="267"/>
                </a:lnTo>
                <a:lnTo>
                  <a:pt x="54" y="273"/>
                </a:lnTo>
                <a:lnTo>
                  <a:pt x="50" y="280"/>
                </a:lnTo>
                <a:lnTo>
                  <a:pt x="48" y="286"/>
                </a:lnTo>
                <a:lnTo>
                  <a:pt x="46" y="293"/>
                </a:lnTo>
                <a:lnTo>
                  <a:pt x="45" y="299"/>
                </a:lnTo>
                <a:lnTo>
                  <a:pt x="45" y="306"/>
                </a:lnTo>
                <a:lnTo>
                  <a:pt x="45" y="313"/>
                </a:lnTo>
                <a:lnTo>
                  <a:pt x="45" y="320"/>
                </a:lnTo>
                <a:lnTo>
                  <a:pt x="46" y="326"/>
                </a:lnTo>
                <a:lnTo>
                  <a:pt x="48" y="333"/>
                </a:lnTo>
                <a:lnTo>
                  <a:pt x="50" y="340"/>
                </a:lnTo>
                <a:lnTo>
                  <a:pt x="53" y="346"/>
                </a:lnTo>
                <a:lnTo>
                  <a:pt x="56" y="351"/>
                </a:lnTo>
                <a:lnTo>
                  <a:pt x="60" y="357"/>
                </a:lnTo>
                <a:lnTo>
                  <a:pt x="63" y="363"/>
                </a:lnTo>
                <a:lnTo>
                  <a:pt x="68" y="368"/>
                </a:lnTo>
                <a:lnTo>
                  <a:pt x="73" y="372"/>
                </a:lnTo>
                <a:lnTo>
                  <a:pt x="79" y="377"/>
                </a:lnTo>
                <a:lnTo>
                  <a:pt x="18" y="377"/>
                </a:lnTo>
                <a:lnTo>
                  <a:pt x="17" y="376"/>
                </a:lnTo>
                <a:lnTo>
                  <a:pt x="12" y="366"/>
                </a:lnTo>
                <a:lnTo>
                  <a:pt x="8" y="356"/>
                </a:lnTo>
                <a:lnTo>
                  <a:pt x="4" y="346"/>
                </a:lnTo>
                <a:lnTo>
                  <a:pt x="2" y="335"/>
                </a:lnTo>
                <a:lnTo>
                  <a:pt x="0" y="324"/>
                </a:lnTo>
                <a:lnTo>
                  <a:pt x="0" y="313"/>
                </a:lnTo>
                <a:lnTo>
                  <a:pt x="0" y="302"/>
                </a:lnTo>
                <a:lnTo>
                  <a:pt x="0" y="291"/>
                </a:lnTo>
                <a:lnTo>
                  <a:pt x="3" y="280"/>
                </a:lnTo>
                <a:lnTo>
                  <a:pt x="5" y="270"/>
                </a:lnTo>
                <a:lnTo>
                  <a:pt x="9" y="259"/>
                </a:lnTo>
                <a:lnTo>
                  <a:pt x="13" y="249"/>
                </a:lnTo>
                <a:lnTo>
                  <a:pt x="18" y="241"/>
                </a:lnTo>
                <a:lnTo>
                  <a:pt x="24" y="232"/>
                </a:lnTo>
                <a:lnTo>
                  <a:pt x="30" y="223"/>
                </a:lnTo>
                <a:lnTo>
                  <a:pt x="37" y="215"/>
                </a:lnTo>
                <a:lnTo>
                  <a:pt x="45" y="208"/>
                </a:lnTo>
                <a:lnTo>
                  <a:pt x="48" y="205"/>
                </a:lnTo>
                <a:lnTo>
                  <a:pt x="51" y="203"/>
                </a:lnTo>
                <a:lnTo>
                  <a:pt x="56" y="199"/>
                </a:lnTo>
                <a:lnTo>
                  <a:pt x="60" y="194"/>
                </a:lnTo>
                <a:lnTo>
                  <a:pt x="64" y="188"/>
                </a:lnTo>
                <a:lnTo>
                  <a:pt x="68" y="183"/>
                </a:lnTo>
                <a:lnTo>
                  <a:pt x="71" y="177"/>
                </a:lnTo>
                <a:lnTo>
                  <a:pt x="74" y="170"/>
                </a:lnTo>
                <a:lnTo>
                  <a:pt x="76" y="164"/>
                </a:lnTo>
                <a:lnTo>
                  <a:pt x="78" y="157"/>
                </a:lnTo>
                <a:lnTo>
                  <a:pt x="79" y="150"/>
                </a:lnTo>
                <a:lnTo>
                  <a:pt x="79" y="144"/>
                </a:lnTo>
                <a:lnTo>
                  <a:pt x="79" y="137"/>
                </a:lnTo>
                <a:lnTo>
                  <a:pt x="79" y="130"/>
                </a:lnTo>
                <a:lnTo>
                  <a:pt x="77" y="123"/>
                </a:lnTo>
                <a:lnTo>
                  <a:pt x="76" y="117"/>
                </a:lnTo>
                <a:lnTo>
                  <a:pt x="73" y="110"/>
                </a:lnTo>
                <a:lnTo>
                  <a:pt x="70" y="104"/>
                </a:lnTo>
                <a:lnTo>
                  <a:pt x="64" y="93"/>
                </a:lnTo>
                <a:lnTo>
                  <a:pt x="60" y="86"/>
                </a:lnTo>
                <a:lnTo>
                  <a:pt x="56" y="81"/>
                </a:lnTo>
                <a:lnTo>
                  <a:pt x="52" y="77"/>
                </a:lnTo>
                <a:lnTo>
                  <a:pt x="5" y="77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616" name="Freeform 551"/>
          <p:cNvSpPr>
            <a:spLocks noChangeAspect="1"/>
          </p:cNvSpPr>
          <p:nvPr/>
        </p:nvSpPr>
        <p:spPr bwMode="auto">
          <a:xfrm>
            <a:off x="3852863" y="1746250"/>
            <a:ext cx="190500" cy="479425"/>
          </a:xfrm>
          <a:custGeom>
            <a:avLst/>
            <a:gdLst>
              <a:gd name="T0" fmla="*/ 74 w 150"/>
              <a:gd name="T1" fmla="*/ 0 h 378"/>
              <a:gd name="T2" fmla="*/ 106 w 150"/>
              <a:gd name="T3" fmla="*/ 77 h 378"/>
              <a:gd name="T4" fmla="*/ 114 w 150"/>
              <a:gd name="T5" fmla="*/ 94 h 378"/>
              <a:gd name="T6" fmla="*/ 120 w 150"/>
              <a:gd name="T7" fmla="*/ 115 h 378"/>
              <a:gd name="T8" fmla="*/ 123 w 150"/>
              <a:gd name="T9" fmla="*/ 137 h 378"/>
              <a:gd name="T10" fmla="*/ 122 w 150"/>
              <a:gd name="T11" fmla="*/ 158 h 378"/>
              <a:gd name="T12" fmla="*/ 118 w 150"/>
              <a:gd name="T13" fmla="*/ 180 h 378"/>
              <a:gd name="T14" fmla="*/ 111 w 150"/>
              <a:gd name="T15" fmla="*/ 201 h 378"/>
              <a:gd name="T16" fmla="*/ 100 w 150"/>
              <a:gd name="T17" fmla="*/ 219 h 378"/>
              <a:gd name="T18" fmla="*/ 86 w 150"/>
              <a:gd name="T19" fmla="*/ 236 h 378"/>
              <a:gd name="T20" fmla="*/ 77 w 150"/>
              <a:gd name="T21" fmla="*/ 245 h 378"/>
              <a:gd name="T22" fmla="*/ 69 w 150"/>
              <a:gd name="T23" fmla="*/ 252 h 378"/>
              <a:gd name="T24" fmla="*/ 60 w 150"/>
              <a:gd name="T25" fmla="*/ 262 h 378"/>
              <a:gd name="T26" fmla="*/ 54 w 150"/>
              <a:gd name="T27" fmla="*/ 273 h 378"/>
              <a:gd name="T28" fmla="*/ 48 w 150"/>
              <a:gd name="T29" fmla="*/ 286 h 378"/>
              <a:gd name="T30" fmla="*/ 45 w 150"/>
              <a:gd name="T31" fmla="*/ 299 h 378"/>
              <a:gd name="T32" fmla="*/ 45 w 150"/>
              <a:gd name="T33" fmla="*/ 313 h 378"/>
              <a:gd name="T34" fmla="*/ 46 w 150"/>
              <a:gd name="T35" fmla="*/ 326 h 378"/>
              <a:gd name="T36" fmla="*/ 50 w 150"/>
              <a:gd name="T37" fmla="*/ 340 h 378"/>
              <a:gd name="T38" fmla="*/ 56 w 150"/>
              <a:gd name="T39" fmla="*/ 351 h 378"/>
              <a:gd name="T40" fmla="*/ 63 w 150"/>
              <a:gd name="T41" fmla="*/ 363 h 378"/>
              <a:gd name="T42" fmla="*/ 73 w 150"/>
              <a:gd name="T43" fmla="*/ 372 h 378"/>
              <a:gd name="T44" fmla="*/ 18 w 150"/>
              <a:gd name="T45" fmla="*/ 377 h 378"/>
              <a:gd name="T46" fmla="*/ 12 w 150"/>
              <a:gd name="T47" fmla="*/ 366 h 378"/>
              <a:gd name="T48" fmla="*/ 4 w 150"/>
              <a:gd name="T49" fmla="*/ 346 h 378"/>
              <a:gd name="T50" fmla="*/ 0 w 150"/>
              <a:gd name="T51" fmla="*/ 324 h 378"/>
              <a:gd name="T52" fmla="*/ 0 w 150"/>
              <a:gd name="T53" fmla="*/ 302 h 378"/>
              <a:gd name="T54" fmla="*/ 3 w 150"/>
              <a:gd name="T55" fmla="*/ 280 h 378"/>
              <a:gd name="T56" fmla="*/ 9 w 150"/>
              <a:gd name="T57" fmla="*/ 259 h 378"/>
              <a:gd name="T58" fmla="*/ 18 w 150"/>
              <a:gd name="T59" fmla="*/ 241 h 378"/>
              <a:gd name="T60" fmla="*/ 30 w 150"/>
              <a:gd name="T61" fmla="*/ 223 h 378"/>
              <a:gd name="T62" fmla="*/ 45 w 150"/>
              <a:gd name="T63" fmla="*/ 208 h 378"/>
              <a:gd name="T64" fmla="*/ 51 w 150"/>
              <a:gd name="T65" fmla="*/ 203 h 378"/>
              <a:gd name="T66" fmla="*/ 60 w 150"/>
              <a:gd name="T67" fmla="*/ 194 h 378"/>
              <a:gd name="T68" fmla="*/ 68 w 150"/>
              <a:gd name="T69" fmla="*/ 183 h 378"/>
              <a:gd name="T70" fmla="*/ 74 w 150"/>
              <a:gd name="T71" fmla="*/ 170 h 378"/>
              <a:gd name="T72" fmla="*/ 78 w 150"/>
              <a:gd name="T73" fmla="*/ 157 h 378"/>
              <a:gd name="T74" fmla="*/ 79 w 150"/>
              <a:gd name="T75" fmla="*/ 144 h 378"/>
              <a:gd name="T76" fmla="*/ 79 w 150"/>
              <a:gd name="T77" fmla="*/ 130 h 378"/>
              <a:gd name="T78" fmla="*/ 76 w 150"/>
              <a:gd name="T79" fmla="*/ 117 h 378"/>
              <a:gd name="T80" fmla="*/ 70 w 150"/>
              <a:gd name="T81" fmla="*/ 104 h 378"/>
              <a:gd name="T82" fmla="*/ 60 w 150"/>
              <a:gd name="T83" fmla="*/ 86 h 378"/>
              <a:gd name="T84" fmla="*/ 52 w 150"/>
              <a:gd name="T85" fmla="*/ 77 h 37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0"/>
              <a:gd name="T130" fmla="*/ 0 h 378"/>
              <a:gd name="T131" fmla="*/ 150 w 150"/>
              <a:gd name="T132" fmla="*/ 378 h 37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0" h="378">
                <a:moveTo>
                  <a:pt x="5" y="77"/>
                </a:moveTo>
                <a:lnTo>
                  <a:pt x="74" y="0"/>
                </a:lnTo>
                <a:lnTo>
                  <a:pt x="149" y="77"/>
                </a:lnTo>
                <a:lnTo>
                  <a:pt x="106" y="77"/>
                </a:lnTo>
                <a:lnTo>
                  <a:pt x="109" y="83"/>
                </a:lnTo>
                <a:lnTo>
                  <a:pt x="114" y="94"/>
                </a:lnTo>
                <a:lnTo>
                  <a:pt x="118" y="104"/>
                </a:lnTo>
                <a:lnTo>
                  <a:pt x="120" y="115"/>
                </a:lnTo>
                <a:lnTo>
                  <a:pt x="122" y="126"/>
                </a:lnTo>
                <a:lnTo>
                  <a:pt x="123" y="137"/>
                </a:lnTo>
                <a:lnTo>
                  <a:pt x="123" y="148"/>
                </a:lnTo>
                <a:lnTo>
                  <a:pt x="122" y="158"/>
                </a:lnTo>
                <a:lnTo>
                  <a:pt x="121" y="170"/>
                </a:lnTo>
                <a:lnTo>
                  <a:pt x="118" y="180"/>
                </a:lnTo>
                <a:lnTo>
                  <a:pt x="115" y="190"/>
                </a:lnTo>
                <a:lnTo>
                  <a:pt x="111" y="201"/>
                </a:lnTo>
                <a:lnTo>
                  <a:pt x="106" y="210"/>
                </a:lnTo>
                <a:lnTo>
                  <a:pt x="100" y="219"/>
                </a:lnTo>
                <a:lnTo>
                  <a:pt x="94" y="227"/>
                </a:lnTo>
                <a:lnTo>
                  <a:pt x="86" y="236"/>
                </a:lnTo>
                <a:lnTo>
                  <a:pt x="81" y="241"/>
                </a:lnTo>
                <a:lnTo>
                  <a:pt x="77" y="245"/>
                </a:lnTo>
                <a:lnTo>
                  <a:pt x="73" y="247"/>
                </a:lnTo>
                <a:lnTo>
                  <a:pt x="69" y="252"/>
                </a:lnTo>
                <a:lnTo>
                  <a:pt x="64" y="257"/>
                </a:lnTo>
                <a:lnTo>
                  <a:pt x="60" y="262"/>
                </a:lnTo>
                <a:lnTo>
                  <a:pt x="57" y="267"/>
                </a:lnTo>
                <a:lnTo>
                  <a:pt x="54" y="273"/>
                </a:lnTo>
                <a:lnTo>
                  <a:pt x="50" y="280"/>
                </a:lnTo>
                <a:lnTo>
                  <a:pt x="48" y="286"/>
                </a:lnTo>
                <a:lnTo>
                  <a:pt x="46" y="293"/>
                </a:lnTo>
                <a:lnTo>
                  <a:pt x="45" y="299"/>
                </a:lnTo>
                <a:lnTo>
                  <a:pt x="45" y="306"/>
                </a:lnTo>
                <a:lnTo>
                  <a:pt x="45" y="313"/>
                </a:lnTo>
                <a:lnTo>
                  <a:pt x="45" y="320"/>
                </a:lnTo>
                <a:lnTo>
                  <a:pt x="46" y="326"/>
                </a:lnTo>
                <a:lnTo>
                  <a:pt x="48" y="333"/>
                </a:lnTo>
                <a:lnTo>
                  <a:pt x="50" y="340"/>
                </a:lnTo>
                <a:lnTo>
                  <a:pt x="53" y="346"/>
                </a:lnTo>
                <a:lnTo>
                  <a:pt x="56" y="351"/>
                </a:lnTo>
                <a:lnTo>
                  <a:pt x="60" y="357"/>
                </a:lnTo>
                <a:lnTo>
                  <a:pt x="63" y="363"/>
                </a:lnTo>
                <a:lnTo>
                  <a:pt x="68" y="368"/>
                </a:lnTo>
                <a:lnTo>
                  <a:pt x="73" y="372"/>
                </a:lnTo>
                <a:lnTo>
                  <a:pt x="79" y="377"/>
                </a:lnTo>
                <a:lnTo>
                  <a:pt x="18" y="377"/>
                </a:lnTo>
                <a:lnTo>
                  <a:pt x="17" y="376"/>
                </a:lnTo>
                <a:lnTo>
                  <a:pt x="12" y="366"/>
                </a:lnTo>
                <a:lnTo>
                  <a:pt x="8" y="356"/>
                </a:lnTo>
                <a:lnTo>
                  <a:pt x="4" y="346"/>
                </a:lnTo>
                <a:lnTo>
                  <a:pt x="2" y="335"/>
                </a:lnTo>
                <a:lnTo>
                  <a:pt x="0" y="324"/>
                </a:lnTo>
                <a:lnTo>
                  <a:pt x="0" y="313"/>
                </a:lnTo>
                <a:lnTo>
                  <a:pt x="0" y="302"/>
                </a:lnTo>
                <a:lnTo>
                  <a:pt x="0" y="291"/>
                </a:lnTo>
                <a:lnTo>
                  <a:pt x="3" y="280"/>
                </a:lnTo>
                <a:lnTo>
                  <a:pt x="5" y="270"/>
                </a:lnTo>
                <a:lnTo>
                  <a:pt x="9" y="259"/>
                </a:lnTo>
                <a:lnTo>
                  <a:pt x="13" y="249"/>
                </a:lnTo>
                <a:lnTo>
                  <a:pt x="18" y="241"/>
                </a:lnTo>
                <a:lnTo>
                  <a:pt x="24" y="232"/>
                </a:lnTo>
                <a:lnTo>
                  <a:pt x="30" y="223"/>
                </a:lnTo>
                <a:lnTo>
                  <a:pt x="37" y="215"/>
                </a:lnTo>
                <a:lnTo>
                  <a:pt x="45" y="208"/>
                </a:lnTo>
                <a:lnTo>
                  <a:pt x="48" y="205"/>
                </a:lnTo>
                <a:lnTo>
                  <a:pt x="51" y="203"/>
                </a:lnTo>
                <a:lnTo>
                  <a:pt x="56" y="199"/>
                </a:lnTo>
                <a:lnTo>
                  <a:pt x="60" y="194"/>
                </a:lnTo>
                <a:lnTo>
                  <a:pt x="64" y="188"/>
                </a:lnTo>
                <a:lnTo>
                  <a:pt x="68" y="183"/>
                </a:lnTo>
                <a:lnTo>
                  <a:pt x="71" y="177"/>
                </a:lnTo>
                <a:lnTo>
                  <a:pt x="74" y="170"/>
                </a:lnTo>
                <a:lnTo>
                  <a:pt x="76" y="164"/>
                </a:lnTo>
                <a:lnTo>
                  <a:pt x="78" y="157"/>
                </a:lnTo>
                <a:lnTo>
                  <a:pt x="79" y="150"/>
                </a:lnTo>
                <a:lnTo>
                  <a:pt x="79" y="144"/>
                </a:lnTo>
                <a:lnTo>
                  <a:pt x="79" y="137"/>
                </a:lnTo>
                <a:lnTo>
                  <a:pt x="79" y="130"/>
                </a:lnTo>
                <a:lnTo>
                  <a:pt x="77" y="123"/>
                </a:lnTo>
                <a:lnTo>
                  <a:pt x="76" y="117"/>
                </a:lnTo>
                <a:lnTo>
                  <a:pt x="73" y="110"/>
                </a:lnTo>
                <a:lnTo>
                  <a:pt x="70" y="104"/>
                </a:lnTo>
                <a:lnTo>
                  <a:pt x="64" y="93"/>
                </a:lnTo>
                <a:lnTo>
                  <a:pt x="60" y="86"/>
                </a:lnTo>
                <a:lnTo>
                  <a:pt x="56" y="81"/>
                </a:lnTo>
                <a:lnTo>
                  <a:pt x="52" y="77"/>
                </a:lnTo>
                <a:lnTo>
                  <a:pt x="5" y="77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617" name="Line 552"/>
          <p:cNvSpPr>
            <a:spLocks noChangeAspect="1" noChangeShapeType="1"/>
          </p:cNvSpPr>
          <p:nvPr/>
        </p:nvSpPr>
        <p:spPr bwMode="auto">
          <a:xfrm flipV="1">
            <a:off x="3768725" y="1016000"/>
            <a:ext cx="0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8" name="Line 553"/>
          <p:cNvSpPr>
            <a:spLocks noChangeAspect="1" noChangeShapeType="1"/>
          </p:cNvSpPr>
          <p:nvPr/>
        </p:nvSpPr>
        <p:spPr bwMode="auto">
          <a:xfrm>
            <a:off x="3905250" y="900113"/>
            <a:ext cx="2057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Rectangle 554"/>
          <p:cNvSpPr>
            <a:spLocks noChangeAspect="1" noChangeArrowheads="1"/>
          </p:cNvSpPr>
          <p:nvPr/>
        </p:nvSpPr>
        <p:spPr bwMode="auto">
          <a:xfrm>
            <a:off x="4419600" y="569913"/>
            <a:ext cx="1116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Offshore Aloft</a:t>
            </a:r>
          </a:p>
        </p:txBody>
      </p:sp>
      <p:sp>
        <p:nvSpPr>
          <p:cNvPr id="25620" name="Line 555"/>
          <p:cNvSpPr>
            <a:spLocks noChangeAspect="1" noChangeShapeType="1"/>
          </p:cNvSpPr>
          <p:nvPr/>
        </p:nvSpPr>
        <p:spPr bwMode="auto">
          <a:xfrm>
            <a:off x="3162300" y="434975"/>
            <a:ext cx="2752725" cy="2349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Line 556"/>
          <p:cNvSpPr>
            <a:spLocks noChangeAspect="1" noChangeShapeType="1"/>
          </p:cNvSpPr>
          <p:nvPr/>
        </p:nvSpPr>
        <p:spPr bwMode="auto">
          <a:xfrm>
            <a:off x="3162300" y="679450"/>
            <a:ext cx="2752725" cy="2333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2" name="Line 557"/>
          <p:cNvSpPr>
            <a:spLocks noChangeAspect="1" noChangeShapeType="1"/>
          </p:cNvSpPr>
          <p:nvPr/>
        </p:nvSpPr>
        <p:spPr bwMode="auto">
          <a:xfrm>
            <a:off x="3173413" y="942975"/>
            <a:ext cx="2741612" cy="1936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3" name="Line 558"/>
          <p:cNvSpPr>
            <a:spLocks noChangeAspect="1" noChangeShapeType="1"/>
          </p:cNvSpPr>
          <p:nvPr/>
        </p:nvSpPr>
        <p:spPr bwMode="auto">
          <a:xfrm rot="-600000">
            <a:off x="3160713" y="1973263"/>
            <a:ext cx="2752725" cy="2127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Line 559"/>
          <p:cNvSpPr>
            <a:spLocks noChangeAspect="1" noChangeShapeType="1"/>
          </p:cNvSpPr>
          <p:nvPr/>
        </p:nvSpPr>
        <p:spPr bwMode="auto">
          <a:xfrm rot="-600000">
            <a:off x="3162300" y="1728788"/>
            <a:ext cx="2752725" cy="2349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5" name="Line 560"/>
          <p:cNvSpPr>
            <a:spLocks noChangeAspect="1" noChangeShapeType="1"/>
          </p:cNvSpPr>
          <p:nvPr/>
        </p:nvSpPr>
        <p:spPr bwMode="auto">
          <a:xfrm rot="-600000">
            <a:off x="3167063" y="1443038"/>
            <a:ext cx="2744787" cy="2968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6" name="Line 561"/>
          <p:cNvSpPr>
            <a:spLocks noChangeAspect="1" noChangeShapeType="1"/>
          </p:cNvSpPr>
          <p:nvPr/>
        </p:nvSpPr>
        <p:spPr bwMode="auto">
          <a:xfrm rot="-315146">
            <a:off x="3171825" y="1173163"/>
            <a:ext cx="2740025" cy="2651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7" name="Text Box 562"/>
          <p:cNvSpPr txBox="1">
            <a:spLocks noChangeAspect="1" noChangeArrowheads="1"/>
          </p:cNvSpPr>
          <p:nvPr/>
        </p:nvSpPr>
        <p:spPr bwMode="auto">
          <a:xfrm>
            <a:off x="3627438" y="736600"/>
            <a:ext cx="293687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/>
              <a:t>H</a:t>
            </a:r>
          </a:p>
        </p:txBody>
      </p:sp>
      <p:sp>
        <p:nvSpPr>
          <p:cNvPr id="25628" name="Text Box 563"/>
          <p:cNvSpPr txBox="1">
            <a:spLocks noChangeAspect="1" noChangeArrowheads="1"/>
          </p:cNvSpPr>
          <p:nvPr/>
        </p:nvSpPr>
        <p:spPr bwMode="auto">
          <a:xfrm>
            <a:off x="3605213" y="1903413"/>
            <a:ext cx="268287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/>
              <a:t>L</a:t>
            </a:r>
          </a:p>
        </p:txBody>
      </p:sp>
      <p:sp>
        <p:nvSpPr>
          <p:cNvPr id="25629" name="Freeform 564"/>
          <p:cNvSpPr>
            <a:spLocks noChangeAspect="1"/>
          </p:cNvSpPr>
          <p:nvPr/>
        </p:nvSpPr>
        <p:spPr bwMode="auto">
          <a:xfrm>
            <a:off x="3141663" y="5892800"/>
            <a:ext cx="3411537" cy="393700"/>
          </a:xfrm>
          <a:custGeom>
            <a:avLst/>
            <a:gdLst>
              <a:gd name="T0" fmla="*/ 0 w 2684"/>
              <a:gd name="T1" fmla="*/ 16 h 310"/>
              <a:gd name="T2" fmla="*/ 78 w 2684"/>
              <a:gd name="T3" fmla="*/ 12 h 310"/>
              <a:gd name="T4" fmla="*/ 156 w 2684"/>
              <a:gd name="T5" fmla="*/ 6 h 310"/>
              <a:gd name="T6" fmla="*/ 233 w 2684"/>
              <a:gd name="T7" fmla="*/ 3 h 310"/>
              <a:gd name="T8" fmla="*/ 315 w 2684"/>
              <a:gd name="T9" fmla="*/ 0 h 310"/>
              <a:gd name="T10" fmla="*/ 396 w 2684"/>
              <a:gd name="T11" fmla="*/ 0 h 310"/>
              <a:gd name="T12" fmla="*/ 438 w 2684"/>
              <a:gd name="T13" fmla="*/ 0 h 310"/>
              <a:gd name="T14" fmla="*/ 480 w 2684"/>
              <a:gd name="T15" fmla="*/ 2 h 310"/>
              <a:gd name="T16" fmla="*/ 524 w 2684"/>
              <a:gd name="T17" fmla="*/ 4 h 310"/>
              <a:gd name="T18" fmla="*/ 568 w 2684"/>
              <a:gd name="T19" fmla="*/ 8 h 310"/>
              <a:gd name="T20" fmla="*/ 613 w 2684"/>
              <a:gd name="T21" fmla="*/ 12 h 310"/>
              <a:gd name="T22" fmla="*/ 658 w 2684"/>
              <a:gd name="T23" fmla="*/ 16 h 310"/>
              <a:gd name="T24" fmla="*/ 705 w 2684"/>
              <a:gd name="T25" fmla="*/ 23 h 310"/>
              <a:gd name="T26" fmla="*/ 753 w 2684"/>
              <a:gd name="T27" fmla="*/ 30 h 310"/>
              <a:gd name="T28" fmla="*/ 804 w 2684"/>
              <a:gd name="T29" fmla="*/ 40 h 310"/>
              <a:gd name="T30" fmla="*/ 856 w 2684"/>
              <a:gd name="T31" fmla="*/ 50 h 310"/>
              <a:gd name="T32" fmla="*/ 908 w 2684"/>
              <a:gd name="T33" fmla="*/ 62 h 310"/>
              <a:gd name="T34" fmla="*/ 961 w 2684"/>
              <a:gd name="T35" fmla="*/ 73 h 310"/>
              <a:gd name="T36" fmla="*/ 1069 w 2684"/>
              <a:gd name="T37" fmla="*/ 99 h 310"/>
              <a:gd name="T38" fmla="*/ 1175 w 2684"/>
              <a:gd name="T39" fmla="*/ 125 h 310"/>
              <a:gd name="T40" fmla="*/ 1228 w 2684"/>
              <a:gd name="T41" fmla="*/ 138 h 310"/>
              <a:gd name="T42" fmla="*/ 1280 w 2684"/>
              <a:gd name="T43" fmla="*/ 150 h 310"/>
              <a:gd name="T44" fmla="*/ 1329 w 2684"/>
              <a:gd name="T45" fmla="*/ 163 h 310"/>
              <a:gd name="T46" fmla="*/ 1378 w 2684"/>
              <a:gd name="T47" fmla="*/ 174 h 310"/>
              <a:gd name="T48" fmla="*/ 1423 w 2684"/>
              <a:gd name="T49" fmla="*/ 184 h 310"/>
              <a:gd name="T50" fmla="*/ 1468 w 2684"/>
              <a:gd name="T51" fmla="*/ 194 h 310"/>
              <a:gd name="T52" fmla="*/ 1509 w 2684"/>
              <a:gd name="T53" fmla="*/ 203 h 310"/>
              <a:gd name="T54" fmla="*/ 1549 w 2684"/>
              <a:gd name="T55" fmla="*/ 212 h 310"/>
              <a:gd name="T56" fmla="*/ 1586 w 2684"/>
              <a:gd name="T57" fmla="*/ 220 h 310"/>
              <a:gd name="T58" fmla="*/ 1622 w 2684"/>
              <a:gd name="T59" fmla="*/ 228 h 310"/>
              <a:gd name="T60" fmla="*/ 1657 w 2684"/>
              <a:gd name="T61" fmla="*/ 237 h 310"/>
              <a:gd name="T62" fmla="*/ 1690 w 2684"/>
              <a:gd name="T63" fmla="*/ 243 h 310"/>
              <a:gd name="T64" fmla="*/ 1755 w 2684"/>
              <a:gd name="T65" fmla="*/ 258 h 310"/>
              <a:gd name="T66" fmla="*/ 1820 w 2684"/>
              <a:gd name="T67" fmla="*/ 272 h 310"/>
              <a:gd name="T68" fmla="*/ 1884 w 2684"/>
              <a:gd name="T69" fmla="*/ 283 h 310"/>
              <a:gd name="T70" fmla="*/ 1918 w 2684"/>
              <a:gd name="T71" fmla="*/ 288 h 310"/>
              <a:gd name="T72" fmla="*/ 1952 w 2684"/>
              <a:gd name="T73" fmla="*/ 293 h 310"/>
              <a:gd name="T74" fmla="*/ 1988 w 2684"/>
              <a:gd name="T75" fmla="*/ 297 h 310"/>
              <a:gd name="T76" fmla="*/ 2024 w 2684"/>
              <a:gd name="T77" fmla="*/ 300 h 310"/>
              <a:gd name="T78" fmla="*/ 2064 w 2684"/>
              <a:gd name="T79" fmla="*/ 303 h 310"/>
              <a:gd name="T80" fmla="*/ 2106 w 2684"/>
              <a:gd name="T81" fmla="*/ 306 h 310"/>
              <a:gd name="T82" fmla="*/ 2151 w 2684"/>
              <a:gd name="T83" fmla="*/ 307 h 310"/>
              <a:gd name="T84" fmla="*/ 2197 w 2684"/>
              <a:gd name="T85" fmla="*/ 308 h 310"/>
              <a:gd name="T86" fmla="*/ 2245 w 2684"/>
              <a:gd name="T87" fmla="*/ 309 h 310"/>
              <a:gd name="T88" fmla="*/ 2292 w 2684"/>
              <a:gd name="T89" fmla="*/ 309 h 310"/>
              <a:gd name="T90" fmla="*/ 2341 w 2684"/>
              <a:gd name="T91" fmla="*/ 308 h 310"/>
              <a:gd name="T92" fmla="*/ 2389 w 2684"/>
              <a:gd name="T93" fmla="*/ 307 h 310"/>
              <a:gd name="T94" fmla="*/ 2435 w 2684"/>
              <a:gd name="T95" fmla="*/ 306 h 310"/>
              <a:gd name="T96" fmla="*/ 2480 w 2684"/>
              <a:gd name="T97" fmla="*/ 305 h 310"/>
              <a:gd name="T98" fmla="*/ 2522 w 2684"/>
              <a:gd name="T99" fmla="*/ 304 h 310"/>
              <a:gd name="T100" fmla="*/ 2562 w 2684"/>
              <a:gd name="T101" fmla="*/ 303 h 310"/>
              <a:gd name="T102" fmla="*/ 2598 w 2684"/>
              <a:gd name="T103" fmla="*/ 302 h 310"/>
              <a:gd name="T104" fmla="*/ 2615 w 2684"/>
              <a:gd name="T105" fmla="*/ 302 h 310"/>
              <a:gd name="T106" fmla="*/ 2631 w 2684"/>
              <a:gd name="T107" fmla="*/ 301 h 310"/>
              <a:gd name="T108" fmla="*/ 2646 w 2684"/>
              <a:gd name="T109" fmla="*/ 301 h 310"/>
              <a:gd name="T110" fmla="*/ 2659 w 2684"/>
              <a:gd name="T111" fmla="*/ 300 h 310"/>
              <a:gd name="T112" fmla="*/ 2672 w 2684"/>
              <a:gd name="T113" fmla="*/ 300 h 310"/>
              <a:gd name="T114" fmla="*/ 2683 w 2684"/>
              <a:gd name="T115" fmla="*/ 300 h 31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684"/>
              <a:gd name="T175" fmla="*/ 0 h 310"/>
              <a:gd name="T176" fmla="*/ 2684 w 2684"/>
              <a:gd name="T177" fmla="*/ 310 h 31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684" h="310">
                <a:moveTo>
                  <a:pt x="0" y="16"/>
                </a:moveTo>
                <a:lnTo>
                  <a:pt x="78" y="12"/>
                </a:lnTo>
                <a:lnTo>
                  <a:pt x="156" y="6"/>
                </a:lnTo>
                <a:lnTo>
                  <a:pt x="233" y="3"/>
                </a:lnTo>
                <a:lnTo>
                  <a:pt x="315" y="0"/>
                </a:lnTo>
                <a:lnTo>
                  <a:pt x="396" y="0"/>
                </a:lnTo>
                <a:lnTo>
                  <a:pt x="438" y="0"/>
                </a:lnTo>
                <a:lnTo>
                  <a:pt x="480" y="2"/>
                </a:lnTo>
                <a:lnTo>
                  <a:pt x="524" y="4"/>
                </a:lnTo>
                <a:lnTo>
                  <a:pt x="568" y="8"/>
                </a:lnTo>
                <a:lnTo>
                  <a:pt x="613" y="12"/>
                </a:lnTo>
                <a:lnTo>
                  <a:pt x="658" y="16"/>
                </a:lnTo>
                <a:lnTo>
                  <a:pt x="705" y="23"/>
                </a:lnTo>
                <a:lnTo>
                  <a:pt x="753" y="30"/>
                </a:lnTo>
                <a:lnTo>
                  <a:pt x="804" y="40"/>
                </a:lnTo>
                <a:lnTo>
                  <a:pt x="856" y="50"/>
                </a:lnTo>
                <a:lnTo>
                  <a:pt x="908" y="62"/>
                </a:lnTo>
                <a:lnTo>
                  <a:pt x="961" y="73"/>
                </a:lnTo>
                <a:lnTo>
                  <a:pt x="1069" y="99"/>
                </a:lnTo>
                <a:lnTo>
                  <a:pt x="1175" y="125"/>
                </a:lnTo>
                <a:lnTo>
                  <a:pt x="1228" y="138"/>
                </a:lnTo>
                <a:lnTo>
                  <a:pt x="1280" y="150"/>
                </a:lnTo>
                <a:lnTo>
                  <a:pt x="1329" y="163"/>
                </a:lnTo>
                <a:lnTo>
                  <a:pt x="1378" y="174"/>
                </a:lnTo>
                <a:lnTo>
                  <a:pt x="1423" y="184"/>
                </a:lnTo>
                <a:lnTo>
                  <a:pt x="1468" y="194"/>
                </a:lnTo>
                <a:lnTo>
                  <a:pt x="1509" y="203"/>
                </a:lnTo>
                <a:lnTo>
                  <a:pt x="1549" y="212"/>
                </a:lnTo>
                <a:lnTo>
                  <a:pt x="1586" y="220"/>
                </a:lnTo>
                <a:lnTo>
                  <a:pt x="1622" y="228"/>
                </a:lnTo>
                <a:lnTo>
                  <a:pt x="1657" y="237"/>
                </a:lnTo>
                <a:lnTo>
                  <a:pt x="1690" y="243"/>
                </a:lnTo>
                <a:lnTo>
                  <a:pt x="1755" y="258"/>
                </a:lnTo>
                <a:lnTo>
                  <a:pt x="1820" y="272"/>
                </a:lnTo>
                <a:lnTo>
                  <a:pt x="1884" y="283"/>
                </a:lnTo>
                <a:lnTo>
                  <a:pt x="1918" y="288"/>
                </a:lnTo>
                <a:lnTo>
                  <a:pt x="1952" y="293"/>
                </a:lnTo>
                <a:lnTo>
                  <a:pt x="1988" y="297"/>
                </a:lnTo>
                <a:lnTo>
                  <a:pt x="2024" y="300"/>
                </a:lnTo>
                <a:lnTo>
                  <a:pt x="2064" y="303"/>
                </a:lnTo>
                <a:lnTo>
                  <a:pt x="2106" y="306"/>
                </a:lnTo>
                <a:lnTo>
                  <a:pt x="2151" y="307"/>
                </a:lnTo>
                <a:lnTo>
                  <a:pt x="2197" y="308"/>
                </a:lnTo>
                <a:lnTo>
                  <a:pt x="2245" y="309"/>
                </a:lnTo>
                <a:lnTo>
                  <a:pt x="2292" y="309"/>
                </a:lnTo>
                <a:lnTo>
                  <a:pt x="2341" y="308"/>
                </a:lnTo>
                <a:lnTo>
                  <a:pt x="2389" y="307"/>
                </a:lnTo>
                <a:lnTo>
                  <a:pt x="2435" y="306"/>
                </a:lnTo>
                <a:lnTo>
                  <a:pt x="2480" y="305"/>
                </a:lnTo>
                <a:lnTo>
                  <a:pt x="2522" y="304"/>
                </a:lnTo>
                <a:lnTo>
                  <a:pt x="2562" y="303"/>
                </a:lnTo>
                <a:lnTo>
                  <a:pt x="2598" y="302"/>
                </a:lnTo>
                <a:lnTo>
                  <a:pt x="2615" y="302"/>
                </a:lnTo>
                <a:lnTo>
                  <a:pt x="2631" y="301"/>
                </a:lnTo>
                <a:lnTo>
                  <a:pt x="2646" y="301"/>
                </a:lnTo>
                <a:lnTo>
                  <a:pt x="2659" y="300"/>
                </a:lnTo>
                <a:lnTo>
                  <a:pt x="2672" y="300"/>
                </a:lnTo>
                <a:lnTo>
                  <a:pt x="2683" y="30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5630" name="Group 565"/>
          <p:cNvGrpSpPr>
            <a:grpSpLocks noChangeAspect="1"/>
          </p:cNvGrpSpPr>
          <p:nvPr/>
        </p:nvGrpSpPr>
        <p:grpSpPr bwMode="auto">
          <a:xfrm>
            <a:off x="3929063" y="5391150"/>
            <a:ext cx="269875" cy="503238"/>
            <a:chOff x="1329" y="4240"/>
            <a:chExt cx="213" cy="396"/>
          </a:xfrm>
        </p:grpSpPr>
        <p:sp>
          <p:nvSpPr>
            <p:cNvPr id="26016" name="Line 566"/>
            <p:cNvSpPr>
              <a:spLocks noChangeAspect="1" noChangeShapeType="1"/>
            </p:cNvSpPr>
            <p:nvPr/>
          </p:nvSpPr>
          <p:spPr bwMode="auto">
            <a:xfrm flipV="1">
              <a:off x="1500" y="4351"/>
              <a:ext cx="9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7" name="Line 567"/>
            <p:cNvSpPr>
              <a:spLocks noChangeAspect="1" noChangeShapeType="1"/>
            </p:cNvSpPr>
            <p:nvPr/>
          </p:nvSpPr>
          <p:spPr bwMode="auto">
            <a:xfrm flipH="1" flipV="1">
              <a:off x="1500" y="4356"/>
              <a:ext cx="3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8" name="Line 568"/>
            <p:cNvSpPr>
              <a:spLocks noChangeAspect="1" noChangeShapeType="1"/>
            </p:cNvSpPr>
            <p:nvPr/>
          </p:nvSpPr>
          <p:spPr bwMode="auto">
            <a:xfrm flipH="1">
              <a:off x="1504" y="4357"/>
              <a:ext cx="4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9" name="Line 569"/>
            <p:cNvSpPr>
              <a:spLocks noChangeAspect="1" noChangeShapeType="1"/>
            </p:cNvSpPr>
            <p:nvPr/>
          </p:nvSpPr>
          <p:spPr bwMode="auto">
            <a:xfrm flipH="1">
              <a:off x="1508" y="4351"/>
              <a:ext cx="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20" name="Line 570"/>
            <p:cNvSpPr>
              <a:spLocks noChangeAspect="1" noChangeShapeType="1"/>
            </p:cNvSpPr>
            <p:nvPr/>
          </p:nvSpPr>
          <p:spPr bwMode="auto">
            <a:xfrm flipH="1">
              <a:off x="1513" y="4449"/>
              <a:ext cx="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21" name="Line 571"/>
            <p:cNvSpPr>
              <a:spLocks noChangeAspect="1" noChangeShapeType="1"/>
            </p:cNvSpPr>
            <p:nvPr/>
          </p:nvSpPr>
          <p:spPr bwMode="auto">
            <a:xfrm flipV="1">
              <a:off x="1513" y="4449"/>
              <a:ext cx="4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22" name="Line 572"/>
            <p:cNvSpPr>
              <a:spLocks noChangeAspect="1" noChangeShapeType="1"/>
            </p:cNvSpPr>
            <p:nvPr/>
          </p:nvSpPr>
          <p:spPr bwMode="auto">
            <a:xfrm>
              <a:off x="1513" y="4450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23" name="Line 573"/>
            <p:cNvSpPr>
              <a:spLocks noChangeAspect="1" noChangeShapeType="1"/>
            </p:cNvSpPr>
            <p:nvPr/>
          </p:nvSpPr>
          <p:spPr bwMode="auto">
            <a:xfrm>
              <a:off x="1443" y="4620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24" name="Line 574"/>
            <p:cNvSpPr>
              <a:spLocks noChangeAspect="1" noChangeShapeType="1"/>
            </p:cNvSpPr>
            <p:nvPr/>
          </p:nvSpPr>
          <p:spPr bwMode="auto">
            <a:xfrm>
              <a:off x="1442" y="4607"/>
              <a:ext cx="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25" name="Line 575"/>
            <p:cNvSpPr>
              <a:spLocks noChangeAspect="1" noChangeShapeType="1"/>
            </p:cNvSpPr>
            <p:nvPr/>
          </p:nvSpPr>
          <p:spPr bwMode="auto">
            <a:xfrm flipH="1">
              <a:off x="1442" y="4593"/>
              <a:ext cx="2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26" name="Line 576"/>
            <p:cNvSpPr>
              <a:spLocks noChangeAspect="1" noChangeShapeType="1"/>
            </p:cNvSpPr>
            <p:nvPr/>
          </p:nvSpPr>
          <p:spPr bwMode="auto">
            <a:xfrm>
              <a:off x="1444" y="4590"/>
              <a:ext cx="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27" name="Line 577"/>
            <p:cNvSpPr>
              <a:spLocks noChangeAspect="1" noChangeShapeType="1"/>
            </p:cNvSpPr>
            <p:nvPr/>
          </p:nvSpPr>
          <p:spPr bwMode="auto">
            <a:xfrm flipH="1">
              <a:off x="1443" y="4585"/>
              <a:ext cx="5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28" name="Line 578"/>
            <p:cNvSpPr>
              <a:spLocks noChangeAspect="1" noChangeShapeType="1"/>
            </p:cNvSpPr>
            <p:nvPr/>
          </p:nvSpPr>
          <p:spPr bwMode="auto">
            <a:xfrm flipH="1">
              <a:off x="1449" y="4581"/>
              <a:ext cx="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29" name="Line 579"/>
            <p:cNvSpPr>
              <a:spLocks noChangeAspect="1" noChangeShapeType="1"/>
            </p:cNvSpPr>
            <p:nvPr/>
          </p:nvSpPr>
          <p:spPr bwMode="auto">
            <a:xfrm flipH="1">
              <a:off x="1452" y="4576"/>
              <a:ext cx="3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30" name="Line 580"/>
            <p:cNvSpPr>
              <a:spLocks noChangeAspect="1" noChangeShapeType="1"/>
            </p:cNvSpPr>
            <p:nvPr/>
          </p:nvSpPr>
          <p:spPr bwMode="auto">
            <a:xfrm flipH="1">
              <a:off x="1456" y="4558"/>
              <a:ext cx="14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31" name="Line 581"/>
            <p:cNvSpPr>
              <a:spLocks noChangeAspect="1" noChangeShapeType="1"/>
            </p:cNvSpPr>
            <p:nvPr/>
          </p:nvSpPr>
          <p:spPr bwMode="auto">
            <a:xfrm flipV="1">
              <a:off x="1454" y="4557"/>
              <a:ext cx="13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32" name="Line 582"/>
            <p:cNvSpPr>
              <a:spLocks noChangeAspect="1" noChangeShapeType="1"/>
            </p:cNvSpPr>
            <p:nvPr/>
          </p:nvSpPr>
          <p:spPr bwMode="auto">
            <a:xfrm flipV="1">
              <a:off x="1451" y="4575"/>
              <a:ext cx="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33" name="Line 583"/>
            <p:cNvSpPr>
              <a:spLocks noChangeAspect="1" noChangeShapeType="1"/>
            </p:cNvSpPr>
            <p:nvPr/>
          </p:nvSpPr>
          <p:spPr bwMode="auto">
            <a:xfrm flipV="1">
              <a:off x="1447" y="4579"/>
              <a:ext cx="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34" name="Line 584"/>
            <p:cNvSpPr>
              <a:spLocks noChangeAspect="1" noChangeShapeType="1"/>
            </p:cNvSpPr>
            <p:nvPr/>
          </p:nvSpPr>
          <p:spPr bwMode="auto">
            <a:xfrm flipV="1">
              <a:off x="1441" y="4581"/>
              <a:ext cx="5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35" name="Line 585"/>
            <p:cNvSpPr>
              <a:spLocks noChangeAspect="1" noChangeShapeType="1"/>
            </p:cNvSpPr>
            <p:nvPr/>
          </p:nvSpPr>
          <p:spPr bwMode="auto">
            <a:xfrm flipH="1">
              <a:off x="1442" y="4578"/>
              <a:ext cx="1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36" name="Line 586"/>
            <p:cNvSpPr>
              <a:spLocks noChangeAspect="1" noChangeShapeType="1"/>
            </p:cNvSpPr>
            <p:nvPr/>
          </p:nvSpPr>
          <p:spPr bwMode="auto">
            <a:xfrm flipH="1">
              <a:off x="1443" y="4566"/>
              <a:ext cx="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37" name="Line 587"/>
            <p:cNvSpPr>
              <a:spLocks noChangeAspect="1" noChangeShapeType="1"/>
            </p:cNvSpPr>
            <p:nvPr/>
          </p:nvSpPr>
          <p:spPr bwMode="auto">
            <a:xfrm>
              <a:off x="1440" y="4554"/>
              <a:ext cx="3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38" name="Line 588"/>
            <p:cNvSpPr>
              <a:spLocks noChangeAspect="1" noChangeShapeType="1"/>
            </p:cNvSpPr>
            <p:nvPr/>
          </p:nvSpPr>
          <p:spPr bwMode="auto">
            <a:xfrm>
              <a:off x="1441" y="4554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39" name="Line 589"/>
            <p:cNvSpPr>
              <a:spLocks noChangeAspect="1" noChangeShapeType="1"/>
            </p:cNvSpPr>
            <p:nvPr/>
          </p:nvSpPr>
          <p:spPr bwMode="auto">
            <a:xfrm flipV="1">
              <a:off x="1511" y="4435"/>
              <a:ext cx="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40" name="Line 590"/>
            <p:cNvSpPr>
              <a:spLocks noChangeAspect="1" noChangeShapeType="1"/>
            </p:cNvSpPr>
            <p:nvPr/>
          </p:nvSpPr>
          <p:spPr bwMode="auto">
            <a:xfrm>
              <a:off x="1507" y="4435"/>
              <a:ext cx="4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41" name="Line 591"/>
            <p:cNvSpPr>
              <a:spLocks noChangeAspect="1" noChangeShapeType="1"/>
            </p:cNvSpPr>
            <p:nvPr/>
          </p:nvSpPr>
          <p:spPr bwMode="auto">
            <a:xfrm>
              <a:off x="1507" y="4433"/>
              <a:ext cx="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42" name="Line 592"/>
            <p:cNvSpPr>
              <a:spLocks noChangeAspect="1" noChangeShapeType="1"/>
            </p:cNvSpPr>
            <p:nvPr/>
          </p:nvSpPr>
          <p:spPr bwMode="auto">
            <a:xfrm flipH="1">
              <a:off x="1507" y="4433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43" name="Line 593"/>
            <p:cNvSpPr>
              <a:spLocks noChangeAspect="1" noChangeShapeType="1"/>
            </p:cNvSpPr>
            <p:nvPr/>
          </p:nvSpPr>
          <p:spPr bwMode="auto">
            <a:xfrm flipH="1" flipV="1">
              <a:off x="1513" y="4433"/>
              <a:ext cx="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44" name="Line 594"/>
            <p:cNvSpPr>
              <a:spLocks noChangeAspect="1" noChangeShapeType="1"/>
            </p:cNvSpPr>
            <p:nvPr/>
          </p:nvSpPr>
          <p:spPr bwMode="auto">
            <a:xfrm>
              <a:off x="1387" y="4332"/>
              <a:ext cx="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45" name="Line 595"/>
            <p:cNvSpPr>
              <a:spLocks noChangeAspect="1" noChangeShapeType="1"/>
            </p:cNvSpPr>
            <p:nvPr/>
          </p:nvSpPr>
          <p:spPr bwMode="auto">
            <a:xfrm>
              <a:off x="1384" y="4321"/>
              <a:ext cx="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46" name="Line 596"/>
            <p:cNvSpPr>
              <a:spLocks noChangeAspect="1" noChangeShapeType="1"/>
            </p:cNvSpPr>
            <p:nvPr/>
          </p:nvSpPr>
          <p:spPr bwMode="auto">
            <a:xfrm flipV="1">
              <a:off x="1432" y="4635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47" name="Line 597"/>
            <p:cNvSpPr>
              <a:spLocks noChangeAspect="1" noChangeShapeType="1"/>
            </p:cNvSpPr>
            <p:nvPr/>
          </p:nvSpPr>
          <p:spPr bwMode="auto">
            <a:xfrm flipH="1">
              <a:off x="1432" y="4620"/>
              <a:ext cx="3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48" name="Line 598"/>
            <p:cNvSpPr>
              <a:spLocks noChangeAspect="1" noChangeShapeType="1"/>
            </p:cNvSpPr>
            <p:nvPr/>
          </p:nvSpPr>
          <p:spPr bwMode="auto">
            <a:xfrm>
              <a:off x="1433" y="4607"/>
              <a:ext cx="2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49" name="Line 599"/>
            <p:cNvSpPr>
              <a:spLocks noChangeAspect="1" noChangeShapeType="1"/>
            </p:cNvSpPr>
            <p:nvPr/>
          </p:nvSpPr>
          <p:spPr bwMode="auto">
            <a:xfrm flipH="1">
              <a:off x="1433" y="4596"/>
              <a:ext cx="2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50" name="Line 600"/>
            <p:cNvSpPr>
              <a:spLocks noChangeAspect="1" noChangeShapeType="1"/>
            </p:cNvSpPr>
            <p:nvPr/>
          </p:nvSpPr>
          <p:spPr bwMode="auto">
            <a:xfrm>
              <a:off x="1432" y="4583"/>
              <a:ext cx="3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51" name="Line 601"/>
            <p:cNvSpPr>
              <a:spLocks noChangeAspect="1" noChangeShapeType="1"/>
            </p:cNvSpPr>
            <p:nvPr/>
          </p:nvSpPr>
          <p:spPr bwMode="auto">
            <a:xfrm>
              <a:off x="1417" y="4560"/>
              <a:ext cx="15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52" name="Line 602"/>
            <p:cNvSpPr>
              <a:spLocks noChangeAspect="1" noChangeShapeType="1"/>
            </p:cNvSpPr>
            <p:nvPr/>
          </p:nvSpPr>
          <p:spPr bwMode="auto">
            <a:xfrm flipV="1">
              <a:off x="1358" y="4438"/>
              <a:ext cx="1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53" name="Line 603"/>
            <p:cNvSpPr>
              <a:spLocks noChangeAspect="1" noChangeShapeType="1"/>
            </p:cNvSpPr>
            <p:nvPr/>
          </p:nvSpPr>
          <p:spPr bwMode="auto">
            <a:xfrm>
              <a:off x="1356" y="4440"/>
              <a:ext cx="2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54" name="Line 604"/>
            <p:cNvSpPr>
              <a:spLocks noChangeAspect="1" noChangeShapeType="1"/>
            </p:cNvSpPr>
            <p:nvPr/>
          </p:nvSpPr>
          <p:spPr bwMode="auto">
            <a:xfrm flipH="1">
              <a:off x="1355" y="4438"/>
              <a:ext cx="3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55" name="Line 605"/>
            <p:cNvSpPr>
              <a:spLocks noChangeAspect="1" noChangeShapeType="1"/>
            </p:cNvSpPr>
            <p:nvPr/>
          </p:nvSpPr>
          <p:spPr bwMode="auto">
            <a:xfrm flipH="1">
              <a:off x="1357" y="4453"/>
              <a:ext cx="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56" name="Line 606"/>
            <p:cNvSpPr>
              <a:spLocks noChangeAspect="1" noChangeShapeType="1"/>
            </p:cNvSpPr>
            <p:nvPr/>
          </p:nvSpPr>
          <p:spPr bwMode="auto">
            <a:xfrm flipV="1">
              <a:off x="1367" y="4453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57" name="Line 607"/>
            <p:cNvSpPr>
              <a:spLocks noChangeAspect="1" noChangeShapeType="1"/>
            </p:cNvSpPr>
            <p:nvPr/>
          </p:nvSpPr>
          <p:spPr bwMode="auto">
            <a:xfrm>
              <a:off x="1357" y="4461"/>
              <a:ext cx="1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58" name="Line 608"/>
            <p:cNvSpPr>
              <a:spLocks noChangeAspect="1" noChangeShapeType="1"/>
            </p:cNvSpPr>
            <p:nvPr/>
          </p:nvSpPr>
          <p:spPr bwMode="auto">
            <a:xfrm flipH="1">
              <a:off x="1357" y="4455"/>
              <a:ext cx="1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59" name="Line 609"/>
            <p:cNvSpPr>
              <a:spLocks noChangeAspect="1" noChangeShapeType="1"/>
            </p:cNvSpPr>
            <p:nvPr/>
          </p:nvSpPr>
          <p:spPr bwMode="auto">
            <a:xfrm flipH="1">
              <a:off x="1329" y="4502"/>
              <a:ext cx="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60" name="Line 610"/>
            <p:cNvSpPr>
              <a:spLocks noChangeAspect="1" noChangeShapeType="1"/>
            </p:cNvSpPr>
            <p:nvPr/>
          </p:nvSpPr>
          <p:spPr bwMode="auto">
            <a:xfrm flipH="1">
              <a:off x="1332" y="4502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61" name="Line 611"/>
            <p:cNvSpPr>
              <a:spLocks noChangeAspect="1" noChangeShapeType="1"/>
            </p:cNvSpPr>
            <p:nvPr/>
          </p:nvSpPr>
          <p:spPr bwMode="auto">
            <a:xfrm flipH="1">
              <a:off x="1340" y="4500"/>
              <a:ext cx="2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62" name="Line 612"/>
            <p:cNvSpPr>
              <a:spLocks noChangeAspect="1" noChangeShapeType="1"/>
            </p:cNvSpPr>
            <p:nvPr/>
          </p:nvSpPr>
          <p:spPr bwMode="auto">
            <a:xfrm>
              <a:off x="1335" y="4497"/>
              <a:ext cx="7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63" name="Line 613"/>
            <p:cNvSpPr>
              <a:spLocks noChangeAspect="1" noChangeShapeType="1"/>
            </p:cNvSpPr>
            <p:nvPr/>
          </p:nvSpPr>
          <p:spPr bwMode="auto">
            <a:xfrm>
              <a:off x="1335" y="4488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64" name="Line 614"/>
            <p:cNvSpPr>
              <a:spLocks noChangeAspect="1" noChangeShapeType="1"/>
            </p:cNvSpPr>
            <p:nvPr/>
          </p:nvSpPr>
          <p:spPr bwMode="auto">
            <a:xfrm>
              <a:off x="1331" y="4480"/>
              <a:ext cx="4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65" name="Line 615"/>
            <p:cNvSpPr>
              <a:spLocks noChangeAspect="1" noChangeShapeType="1"/>
            </p:cNvSpPr>
            <p:nvPr/>
          </p:nvSpPr>
          <p:spPr bwMode="auto">
            <a:xfrm flipH="1">
              <a:off x="1331" y="4473"/>
              <a:ext cx="7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66" name="Line 616"/>
            <p:cNvSpPr>
              <a:spLocks noChangeAspect="1" noChangeShapeType="1"/>
            </p:cNvSpPr>
            <p:nvPr/>
          </p:nvSpPr>
          <p:spPr bwMode="auto">
            <a:xfrm>
              <a:off x="1333" y="4470"/>
              <a:ext cx="5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67" name="Line 617"/>
            <p:cNvSpPr>
              <a:spLocks noChangeAspect="1" noChangeShapeType="1"/>
            </p:cNvSpPr>
            <p:nvPr/>
          </p:nvSpPr>
          <p:spPr bwMode="auto">
            <a:xfrm flipH="1">
              <a:off x="1333" y="4464"/>
              <a:ext cx="15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68" name="Line 618"/>
            <p:cNvSpPr>
              <a:spLocks noChangeAspect="1" noChangeShapeType="1"/>
            </p:cNvSpPr>
            <p:nvPr/>
          </p:nvSpPr>
          <p:spPr bwMode="auto">
            <a:xfrm flipH="1">
              <a:off x="1348" y="4461"/>
              <a:ext cx="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69" name="Line 619"/>
            <p:cNvSpPr>
              <a:spLocks noChangeAspect="1" noChangeShapeType="1"/>
            </p:cNvSpPr>
            <p:nvPr/>
          </p:nvSpPr>
          <p:spPr bwMode="auto">
            <a:xfrm>
              <a:off x="1354" y="4445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70" name="Line 620"/>
            <p:cNvSpPr>
              <a:spLocks noChangeAspect="1" noChangeShapeType="1"/>
            </p:cNvSpPr>
            <p:nvPr/>
          </p:nvSpPr>
          <p:spPr bwMode="auto">
            <a:xfrm>
              <a:off x="1351" y="4442"/>
              <a:ext cx="3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71" name="Line 621"/>
            <p:cNvSpPr>
              <a:spLocks noChangeAspect="1" noChangeShapeType="1"/>
            </p:cNvSpPr>
            <p:nvPr/>
          </p:nvSpPr>
          <p:spPr bwMode="auto">
            <a:xfrm>
              <a:off x="1351" y="4424"/>
              <a:ext cx="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72" name="Line 622"/>
            <p:cNvSpPr>
              <a:spLocks noChangeAspect="1" noChangeShapeType="1"/>
            </p:cNvSpPr>
            <p:nvPr/>
          </p:nvSpPr>
          <p:spPr bwMode="auto">
            <a:xfrm>
              <a:off x="1351" y="4420"/>
              <a:ext cx="0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73" name="Line 623"/>
            <p:cNvSpPr>
              <a:spLocks noChangeAspect="1" noChangeShapeType="1"/>
            </p:cNvSpPr>
            <p:nvPr/>
          </p:nvSpPr>
          <p:spPr bwMode="auto">
            <a:xfrm>
              <a:off x="1347" y="4420"/>
              <a:ext cx="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74" name="Line 624"/>
            <p:cNvSpPr>
              <a:spLocks noChangeAspect="1" noChangeShapeType="1"/>
            </p:cNvSpPr>
            <p:nvPr/>
          </p:nvSpPr>
          <p:spPr bwMode="auto">
            <a:xfrm flipH="1">
              <a:off x="1347" y="4407"/>
              <a:ext cx="6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75" name="Line 625"/>
            <p:cNvSpPr>
              <a:spLocks noChangeAspect="1" noChangeShapeType="1"/>
            </p:cNvSpPr>
            <p:nvPr/>
          </p:nvSpPr>
          <p:spPr bwMode="auto">
            <a:xfrm>
              <a:off x="1347" y="4401"/>
              <a:ext cx="5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76" name="Line 626"/>
            <p:cNvSpPr>
              <a:spLocks noChangeAspect="1" noChangeShapeType="1"/>
            </p:cNvSpPr>
            <p:nvPr/>
          </p:nvSpPr>
          <p:spPr bwMode="auto">
            <a:xfrm flipH="1">
              <a:off x="1347" y="4395"/>
              <a:ext cx="11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77" name="Line 627"/>
            <p:cNvSpPr>
              <a:spLocks noChangeAspect="1" noChangeShapeType="1"/>
            </p:cNvSpPr>
            <p:nvPr/>
          </p:nvSpPr>
          <p:spPr bwMode="auto">
            <a:xfrm flipH="1">
              <a:off x="1359" y="4392"/>
              <a:ext cx="11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78" name="Line 628"/>
            <p:cNvSpPr>
              <a:spLocks noChangeAspect="1" noChangeShapeType="1"/>
            </p:cNvSpPr>
            <p:nvPr/>
          </p:nvSpPr>
          <p:spPr bwMode="auto">
            <a:xfrm>
              <a:off x="1368" y="4385"/>
              <a:ext cx="2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79" name="Line 629"/>
            <p:cNvSpPr>
              <a:spLocks noChangeAspect="1" noChangeShapeType="1"/>
            </p:cNvSpPr>
            <p:nvPr/>
          </p:nvSpPr>
          <p:spPr bwMode="auto">
            <a:xfrm>
              <a:off x="1358" y="4383"/>
              <a:ext cx="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80" name="Line 630"/>
            <p:cNvSpPr>
              <a:spLocks noChangeAspect="1" noChangeShapeType="1"/>
            </p:cNvSpPr>
            <p:nvPr/>
          </p:nvSpPr>
          <p:spPr bwMode="auto">
            <a:xfrm flipH="1">
              <a:off x="1358" y="4378"/>
              <a:ext cx="1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81" name="Line 631"/>
            <p:cNvSpPr>
              <a:spLocks noChangeAspect="1" noChangeShapeType="1"/>
            </p:cNvSpPr>
            <p:nvPr/>
          </p:nvSpPr>
          <p:spPr bwMode="auto">
            <a:xfrm>
              <a:off x="1355" y="4377"/>
              <a:ext cx="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82" name="Line 632"/>
            <p:cNvSpPr>
              <a:spLocks noChangeAspect="1" noChangeShapeType="1"/>
            </p:cNvSpPr>
            <p:nvPr/>
          </p:nvSpPr>
          <p:spPr bwMode="auto">
            <a:xfrm>
              <a:off x="1353" y="4364"/>
              <a:ext cx="2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83" name="Line 633"/>
            <p:cNvSpPr>
              <a:spLocks noChangeAspect="1" noChangeShapeType="1"/>
            </p:cNvSpPr>
            <p:nvPr/>
          </p:nvSpPr>
          <p:spPr bwMode="auto">
            <a:xfrm flipH="1">
              <a:off x="1353" y="4359"/>
              <a:ext cx="1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84" name="Line 634"/>
            <p:cNvSpPr>
              <a:spLocks noChangeAspect="1" noChangeShapeType="1"/>
            </p:cNvSpPr>
            <p:nvPr/>
          </p:nvSpPr>
          <p:spPr bwMode="auto">
            <a:xfrm flipH="1">
              <a:off x="1362" y="4346"/>
              <a:ext cx="5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85" name="Line 635"/>
            <p:cNvSpPr>
              <a:spLocks noChangeAspect="1" noChangeShapeType="1"/>
            </p:cNvSpPr>
            <p:nvPr/>
          </p:nvSpPr>
          <p:spPr bwMode="auto">
            <a:xfrm flipH="1">
              <a:off x="1368" y="4343"/>
              <a:ext cx="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86" name="Line 636"/>
            <p:cNvSpPr>
              <a:spLocks noChangeAspect="1" noChangeShapeType="1"/>
            </p:cNvSpPr>
            <p:nvPr/>
          </p:nvSpPr>
          <p:spPr bwMode="auto">
            <a:xfrm flipH="1">
              <a:off x="1373" y="4334"/>
              <a:ext cx="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87" name="Line 637"/>
            <p:cNvSpPr>
              <a:spLocks noChangeAspect="1" noChangeShapeType="1"/>
            </p:cNvSpPr>
            <p:nvPr/>
          </p:nvSpPr>
          <p:spPr bwMode="auto">
            <a:xfrm flipH="1" flipV="1">
              <a:off x="1377" y="4334"/>
              <a:ext cx="4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88" name="Line 638"/>
            <p:cNvSpPr>
              <a:spLocks noChangeAspect="1" noChangeShapeType="1"/>
            </p:cNvSpPr>
            <p:nvPr/>
          </p:nvSpPr>
          <p:spPr bwMode="auto">
            <a:xfrm flipH="1">
              <a:off x="1381" y="4335"/>
              <a:ext cx="6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89" name="Line 639"/>
            <p:cNvSpPr>
              <a:spLocks noChangeAspect="1" noChangeShapeType="1"/>
            </p:cNvSpPr>
            <p:nvPr/>
          </p:nvSpPr>
          <p:spPr bwMode="auto">
            <a:xfrm flipH="1">
              <a:off x="1383" y="4316"/>
              <a:ext cx="3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90" name="Line 640"/>
            <p:cNvSpPr>
              <a:spLocks noChangeAspect="1" noChangeShapeType="1"/>
            </p:cNvSpPr>
            <p:nvPr/>
          </p:nvSpPr>
          <p:spPr bwMode="auto">
            <a:xfrm flipH="1" flipV="1">
              <a:off x="1386" y="4316"/>
              <a:ext cx="5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91" name="Line 641"/>
            <p:cNvSpPr>
              <a:spLocks noChangeAspect="1" noChangeShapeType="1"/>
            </p:cNvSpPr>
            <p:nvPr/>
          </p:nvSpPr>
          <p:spPr bwMode="auto">
            <a:xfrm flipH="1">
              <a:off x="1392" y="4308"/>
              <a:ext cx="2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92" name="Line 642"/>
            <p:cNvSpPr>
              <a:spLocks noChangeAspect="1" noChangeShapeType="1"/>
            </p:cNvSpPr>
            <p:nvPr/>
          </p:nvSpPr>
          <p:spPr bwMode="auto">
            <a:xfrm>
              <a:off x="1392" y="4300"/>
              <a:ext cx="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93" name="Line 643"/>
            <p:cNvSpPr>
              <a:spLocks noChangeAspect="1" noChangeShapeType="1"/>
            </p:cNvSpPr>
            <p:nvPr/>
          </p:nvSpPr>
          <p:spPr bwMode="auto">
            <a:xfrm flipH="1">
              <a:off x="1392" y="4299"/>
              <a:ext cx="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94" name="Line 644"/>
            <p:cNvSpPr>
              <a:spLocks noChangeAspect="1" noChangeShapeType="1"/>
            </p:cNvSpPr>
            <p:nvPr/>
          </p:nvSpPr>
          <p:spPr bwMode="auto">
            <a:xfrm flipH="1" flipV="1">
              <a:off x="1397" y="4299"/>
              <a:ext cx="8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95" name="Line 645"/>
            <p:cNvSpPr>
              <a:spLocks noChangeAspect="1" noChangeShapeType="1"/>
            </p:cNvSpPr>
            <p:nvPr/>
          </p:nvSpPr>
          <p:spPr bwMode="auto">
            <a:xfrm flipH="1">
              <a:off x="1405" y="4302"/>
              <a:ext cx="4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96" name="Line 646"/>
            <p:cNvSpPr>
              <a:spLocks noChangeAspect="1" noChangeShapeType="1"/>
            </p:cNvSpPr>
            <p:nvPr/>
          </p:nvSpPr>
          <p:spPr bwMode="auto">
            <a:xfrm>
              <a:off x="1399" y="4289"/>
              <a:ext cx="9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97" name="Line 647"/>
            <p:cNvSpPr>
              <a:spLocks noChangeAspect="1" noChangeShapeType="1"/>
            </p:cNvSpPr>
            <p:nvPr/>
          </p:nvSpPr>
          <p:spPr bwMode="auto">
            <a:xfrm flipH="1">
              <a:off x="1400" y="4287"/>
              <a:ext cx="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98" name="Line 648"/>
            <p:cNvSpPr>
              <a:spLocks noChangeAspect="1" noChangeShapeType="1"/>
            </p:cNvSpPr>
            <p:nvPr/>
          </p:nvSpPr>
          <p:spPr bwMode="auto">
            <a:xfrm flipH="1" flipV="1">
              <a:off x="1406" y="4287"/>
              <a:ext cx="5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99" name="Line 649"/>
            <p:cNvSpPr>
              <a:spLocks noChangeAspect="1" noChangeShapeType="1"/>
            </p:cNvSpPr>
            <p:nvPr/>
          </p:nvSpPr>
          <p:spPr bwMode="auto">
            <a:xfrm flipH="1">
              <a:off x="1411" y="4282"/>
              <a:ext cx="6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00" name="Line 650"/>
            <p:cNvSpPr>
              <a:spLocks noChangeAspect="1" noChangeShapeType="1"/>
            </p:cNvSpPr>
            <p:nvPr/>
          </p:nvSpPr>
          <p:spPr bwMode="auto">
            <a:xfrm>
              <a:off x="1413" y="4282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01" name="Line 651"/>
            <p:cNvSpPr>
              <a:spLocks noChangeAspect="1" noChangeShapeType="1"/>
            </p:cNvSpPr>
            <p:nvPr/>
          </p:nvSpPr>
          <p:spPr bwMode="auto">
            <a:xfrm>
              <a:off x="1414" y="4278"/>
              <a:ext cx="0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02" name="Line 652"/>
            <p:cNvSpPr>
              <a:spLocks noChangeAspect="1" noChangeShapeType="1"/>
            </p:cNvSpPr>
            <p:nvPr/>
          </p:nvSpPr>
          <p:spPr bwMode="auto">
            <a:xfrm flipH="1">
              <a:off x="1414" y="4252"/>
              <a:ext cx="2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03" name="Line 653"/>
            <p:cNvSpPr>
              <a:spLocks noChangeAspect="1" noChangeShapeType="1"/>
            </p:cNvSpPr>
            <p:nvPr/>
          </p:nvSpPr>
          <p:spPr bwMode="auto">
            <a:xfrm flipH="1" flipV="1">
              <a:off x="1416" y="4252"/>
              <a:ext cx="4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04" name="Line 654"/>
            <p:cNvSpPr>
              <a:spLocks noChangeAspect="1" noChangeShapeType="1"/>
            </p:cNvSpPr>
            <p:nvPr/>
          </p:nvSpPr>
          <p:spPr bwMode="auto">
            <a:xfrm flipH="1">
              <a:off x="1420" y="4247"/>
              <a:ext cx="1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05" name="Line 655"/>
            <p:cNvSpPr>
              <a:spLocks noChangeAspect="1" noChangeShapeType="1"/>
            </p:cNvSpPr>
            <p:nvPr/>
          </p:nvSpPr>
          <p:spPr bwMode="auto">
            <a:xfrm flipH="1">
              <a:off x="1421" y="4244"/>
              <a:ext cx="5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06" name="Line 656"/>
            <p:cNvSpPr>
              <a:spLocks noChangeAspect="1" noChangeShapeType="1"/>
            </p:cNvSpPr>
            <p:nvPr/>
          </p:nvSpPr>
          <p:spPr bwMode="auto">
            <a:xfrm flipH="1" flipV="1">
              <a:off x="1426" y="4244"/>
              <a:ext cx="3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07" name="Line 657"/>
            <p:cNvSpPr>
              <a:spLocks noChangeAspect="1" noChangeShapeType="1"/>
            </p:cNvSpPr>
            <p:nvPr/>
          </p:nvSpPr>
          <p:spPr bwMode="auto">
            <a:xfrm flipH="1">
              <a:off x="1428" y="4248"/>
              <a:ext cx="3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08" name="Line 658"/>
            <p:cNvSpPr>
              <a:spLocks noChangeAspect="1" noChangeShapeType="1"/>
            </p:cNvSpPr>
            <p:nvPr/>
          </p:nvSpPr>
          <p:spPr bwMode="auto">
            <a:xfrm>
              <a:off x="1432" y="424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09" name="Line 659"/>
            <p:cNvSpPr>
              <a:spLocks noChangeAspect="1" noChangeShapeType="1"/>
            </p:cNvSpPr>
            <p:nvPr/>
          </p:nvSpPr>
          <p:spPr bwMode="auto">
            <a:xfrm flipH="1">
              <a:off x="1432" y="4240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0" name="Line 660"/>
            <p:cNvSpPr>
              <a:spLocks noChangeAspect="1" noChangeShapeType="1"/>
            </p:cNvSpPr>
            <p:nvPr/>
          </p:nvSpPr>
          <p:spPr bwMode="auto">
            <a:xfrm flipH="1" flipV="1">
              <a:off x="1439" y="4240"/>
              <a:ext cx="9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1" name="Line 661"/>
            <p:cNvSpPr>
              <a:spLocks noChangeAspect="1" noChangeShapeType="1"/>
            </p:cNvSpPr>
            <p:nvPr/>
          </p:nvSpPr>
          <p:spPr bwMode="auto">
            <a:xfrm flipH="1">
              <a:off x="1449" y="4248"/>
              <a:ext cx="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2" name="Line 662"/>
            <p:cNvSpPr>
              <a:spLocks noChangeAspect="1" noChangeShapeType="1"/>
            </p:cNvSpPr>
            <p:nvPr/>
          </p:nvSpPr>
          <p:spPr bwMode="auto">
            <a:xfrm flipH="1" flipV="1">
              <a:off x="1453" y="4248"/>
              <a:ext cx="8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3" name="Line 663"/>
            <p:cNvSpPr>
              <a:spLocks noChangeAspect="1" noChangeShapeType="1"/>
            </p:cNvSpPr>
            <p:nvPr/>
          </p:nvSpPr>
          <p:spPr bwMode="auto">
            <a:xfrm flipH="1">
              <a:off x="1461" y="4263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4" name="Line 664"/>
            <p:cNvSpPr>
              <a:spLocks noChangeAspect="1" noChangeShapeType="1"/>
            </p:cNvSpPr>
            <p:nvPr/>
          </p:nvSpPr>
          <p:spPr bwMode="auto">
            <a:xfrm flipH="1">
              <a:off x="1468" y="4261"/>
              <a:ext cx="5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5" name="Line 665"/>
            <p:cNvSpPr>
              <a:spLocks noChangeAspect="1" noChangeShapeType="1"/>
            </p:cNvSpPr>
            <p:nvPr/>
          </p:nvSpPr>
          <p:spPr bwMode="auto">
            <a:xfrm flipH="1">
              <a:off x="1474" y="4261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6" name="Line 666"/>
            <p:cNvSpPr>
              <a:spLocks noChangeAspect="1" noChangeShapeType="1"/>
            </p:cNvSpPr>
            <p:nvPr/>
          </p:nvSpPr>
          <p:spPr bwMode="auto">
            <a:xfrm flipH="1" flipV="1">
              <a:off x="1477" y="4261"/>
              <a:ext cx="4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7" name="Line 667"/>
            <p:cNvSpPr>
              <a:spLocks noChangeAspect="1" noChangeShapeType="1"/>
            </p:cNvSpPr>
            <p:nvPr/>
          </p:nvSpPr>
          <p:spPr bwMode="auto">
            <a:xfrm flipH="1" flipV="1">
              <a:off x="1481" y="4269"/>
              <a:ext cx="1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8" name="Line 668"/>
            <p:cNvSpPr>
              <a:spLocks noChangeAspect="1" noChangeShapeType="1"/>
            </p:cNvSpPr>
            <p:nvPr/>
          </p:nvSpPr>
          <p:spPr bwMode="auto">
            <a:xfrm flipV="1">
              <a:off x="1480" y="4274"/>
              <a:ext cx="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9" name="Line 669"/>
            <p:cNvSpPr>
              <a:spLocks noChangeAspect="1" noChangeShapeType="1"/>
            </p:cNvSpPr>
            <p:nvPr/>
          </p:nvSpPr>
          <p:spPr bwMode="auto">
            <a:xfrm flipH="1" flipV="1">
              <a:off x="1480" y="4282"/>
              <a:ext cx="6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20" name="Line 670"/>
            <p:cNvSpPr>
              <a:spLocks noChangeAspect="1" noChangeShapeType="1"/>
            </p:cNvSpPr>
            <p:nvPr/>
          </p:nvSpPr>
          <p:spPr bwMode="auto">
            <a:xfrm flipH="1" flipV="1">
              <a:off x="1486" y="4293"/>
              <a:ext cx="6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21" name="Line 671"/>
            <p:cNvSpPr>
              <a:spLocks noChangeAspect="1" noChangeShapeType="1"/>
            </p:cNvSpPr>
            <p:nvPr/>
          </p:nvSpPr>
          <p:spPr bwMode="auto">
            <a:xfrm flipV="1">
              <a:off x="1488" y="4297"/>
              <a:ext cx="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22" name="Line 672"/>
            <p:cNvSpPr>
              <a:spLocks noChangeAspect="1" noChangeShapeType="1"/>
            </p:cNvSpPr>
            <p:nvPr/>
          </p:nvSpPr>
          <p:spPr bwMode="auto">
            <a:xfrm flipH="1" flipV="1">
              <a:off x="1489" y="4308"/>
              <a:ext cx="8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23" name="Line 673"/>
            <p:cNvSpPr>
              <a:spLocks noChangeAspect="1" noChangeShapeType="1"/>
            </p:cNvSpPr>
            <p:nvPr/>
          </p:nvSpPr>
          <p:spPr bwMode="auto">
            <a:xfrm flipV="1">
              <a:off x="1495" y="4325"/>
              <a:ext cx="2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24" name="Line 674"/>
            <p:cNvSpPr>
              <a:spLocks noChangeAspect="1" noChangeShapeType="1"/>
            </p:cNvSpPr>
            <p:nvPr/>
          </p:nvSpPr>
          <p:spPr bwMode="auto">
            <a:xfrm>
              <a:off x="1489" y="4326"/>
              <a:ext cx="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25" name="Line 675"/>
            <p:cNvSpPr>
              <a:spLocks noChangeAspect="1" noChangeShapeType="1"/>
            </p:cNvSpPr>
            <p:nvPr/>
          </p:nvSpPr>
          <p:spPr bwMode="auto">
            <a:xfrm flipV="1">
              <a:off x="1487" y="432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26" name="Line 676"/>
            <p:cNvSpPr>
              <a:spLocks noChangeAspect="1" noChangeShapeType="1"/>
            </p:cNvSpPr>
            <p:nvPr/>
          </p:nvSpPr>
          <p:spPr bwMode="auto">
            <a:xfrm flipH="1" flipV="1">
              <a:off x="1488" y="4334"/>
              <a:ext cx="1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27" name="Line 677"/>
            <p:cNvSpPr>
              <a:spLocks noChangeAspect="1" noChangeShapeType="1"/>
            </p:cNvSpPr>
            <p:nvPr/>
          </p:nvSpPr>
          <p:spPr bwMode="auto">
            <a:xfrm flipH="1">
              <a:off x="1498" y="4338"/>
              <a:ext cx="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28" name="Line 678"/>
            <p:cNvSpPr>
              <a:spLocks noChangeAspect="1" noChangeShapeType="1"/>
            </p:cNvSpPr>
            <p:nvPr/>
          </p:nvSpPr>
          <p:spPr bwMode="auto">
            <a:xfrm flipH="1" flipV="1">
              <a:off x="1504" y="4338"/>
              <a:ext cx="3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29" name="Line 679"/>
            <p:cNvSpPr>
              <a:spLocks noChangeAspect="1" noChangeShapeType="1"/>
            </p:cNvSpPr>
            <p:nvPr/>
          </p:nvSpPr>
          <p:spPr bwMode="auto">
            <a:xfrm flipH="1">
              <a:off x="1507" y="4341"/>
              <a:ext cx="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30" name="Line 680"/>
            <p:cNvSpPr>
              <a:spLocks noChangeAspect="1" noChangeShapeType="1"/>
            </p:cNvSpPr>
            <p:nvPr/>
          </p:nvSpPr>
          <p:spPr bwMode="auto">
            <a:xfrm flipH="1" flipV="1">
              <a:off x="1511" y="4341"/>
              <a:ext cx="2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31" name="Line 681"/>
            <p:cNvSpPr>
              <a:spLocks noChangeAspect="1" noChangeShapeType="1"/>
            </p:cNvSpPr>
            <p:nvPr/>
          </p:nvSpPr>
          <p:spPr bwMode="auto">
            <a:xfrm flipH="1">
              <a:off x="1513" y="4344"/>
              <a:ext cx="4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32" name="Line 682"/>
            <p:cNvSpPr>
              <a:spLocks noChangeAspect="1" noChangeShapeType="1"/>
            </p:cNvSpPr>
            <p:nvPr/>
          </p:nvSpPr>
          <p:spPr bwMode="auto">
            <a:xfrm flipH="1">
              <a:off x="1517" y="4343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33" name="Line 683"/>
            <p:cNvSpPr>
              <a:spLocks noChangeAspect="1" noChangeShapeType="1"/>
            </p:cNvSpPr>
            <p:nvPr/>
          </p:nvSpPr>
          <p:spPr bwMode="auto">
            <a:xfrm flipH="1" flipV="1">
              <a:off x="1523" y="4343"/>
              <a:ext cx="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34" name="Line 684"/>
            <p:cNvSpPr>
              <a:spLocks noChangeAspect="1" noChangeShapeType="1"/>
            </p:cNvSpPr>
            <p:nvPr/>
          </p:nvSpPr>
          <p:spPr bwMode="auto">
            <a:xfrm flipV="1">
              <a:off x="1520" y="4351"/>
              <a:ext cx="5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35" name="Line 685"/>
            <p:cNvSpPr>
              <a:spLocks noChangeAspect="1" noChangeShapeType="1"/>
            </p:cNvSpPr>
            <p:nvPr/>
          </p:nvSpPr>
          <p:spPr bwMode="auto">
            <a:xfrm flipH="1" flipV="1">
              <a:off x="1520" y="4362"/>
              <a:ext cx="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36" name="Line 686"/>
            <p:cNvSpPr>
              <a:spLocks noChangeAspect="1" noChangeShapeType="1"/>
            </p:cNvSpPr>
            <p:nvPr/>
          </p:nvSpPr>
          <p:spPr bwMode="auto">
            <a:xfrm flipH="1">
              <a:off x="1522" y="4368"/>
              <a:ext cx="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37" name="Line 687"/>
            <p:cNvSpPr>
              <a:spLocks noChangeAspect="1" noChangeShapeType="1"/>
            </p:cNvSpPr>
            <p:nvPr/>
          </p:nvSpPr>
          <p:spPr bwMode="auto">
            <a:xfrm flipH="1" flipV="1">
              <a:off x="1531" y="4368"/>
              <a:ext cx="3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38" name="Line 688"/>
            <p:cNvSpPr>
              <a:spLocks noChangeAspect="1" noChangeShapeType="1"/>
            </p:cNvSpPr>
            <p:nvPr/>
          </p:nvSpPr>
          <p:spPr bwMode="auto">
            <a:xfrm flipV="1">
              <a:off x="1530" y="4373"/>
              <a:ext cx="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39" name="Line 689"/>
            <p:cNvSpPr>
              <a:spLocks noChangeAspect="1" noChangeShapeType="1"/>
            </p:cNvSpPr>
            <p:nvPr/>
          </p:nvSpPr>
          <p:spPr bwMode="auto">
            <a:xfrm flipH="1" flipV="1">
              <a:off x="1530" y="4381"/>
              <a:ext cx="1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40" name="Line 690"/>
            <p:cNvSpPr>
              <a:spLocks noChangeAspect="1" noChangeShapeType="1"/>
            </p:cNvSpPr>
            <p:nvPr/>
          </p:nvSpPr>
          <p:spPr bwMode="auto">
            <a:xfrm flipH="1" flipV="1">
              <a:off x="1531" y="4390"/>
              <a:ext cx="5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41" name="Line 691"/>
            <p:cNvSpPr>
              <a:spLocks noChangeAspect="1" noChangeShapeType="1"/>
            </p:cNvSpPr>
            <p:nvPr/>
          </p:nvSpPr>
          <p:spPr bwMode="auto">
            <a:xfrm flipV="1">
              <a:off x="1531" y="4396"/>
              <a:ext cx="5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42" name="Line 692"/>
            <p:cNvSpPr>
              <a:spLocks noChangeAspect="1" noChangeShapeType="1"/>
            </p:cNvSpPr>
            <p:nvPr/>
          </p:nvSpPr>
          <p:spPr bwMode="auto">
            <a:xfrm flipH="1" flipV="1">
              <a:off x="1532" y="4401"/>
              <a:ext cx="1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43" name="Line 693"/>
            <p:cNvSpPr>
              <a:spLocks noChangeAspect="1" noChangeShapeType="1"/>
            </p:cNvSpPr>
            <p:nvPr/>
          </p:nvSpPr>
          <p:spPr bwMode="auto">
            <a:xfrm flipV="1">
              <a:off x="1536" y="4419"/>
              <a:ext cx="5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44" name="Line 694"/>
            <p:cNvSpPr>
              <a:spLocks noChangeAspect="1" noChangeShapeType="1"/>
            </p:cNvSpPr>
            <p:nvPr/>
          </p:nvSpPr>
          <p:spPr bwMode="auto">
            <a:xfrm>
              <a:off x="1525" y="4433"/>
              <a:ext cx="1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45" name="Line 695"/>
            <p:cNvSpPr>
              <a:spLocks noChangeAspect="1" noChangeShapeType="1"/>
            </p:cNvSpPr>
            <p:nvPr/>
          </p:nvSpPr>
          <p:spPr bwMode="auto">
            <a:xfrm flipV="1">
              <a:off x="1519" y="4433"/>
              <a:ext cx="6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46" name="Line 696"/>
            <p:cNvSpPr>
              <a:spLocks noChangeAspect="1" noChangeShapeType="1"/>
            </p:cNvSpPr>
            <p:nvPr/>
          </p:nvSpPr>
          <p:spPr bwMode="auto">
            <a:xfrm flipH="1" flipV="1">
              <a:off x="1519" y="4443"/>
              <a:ext cx="1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47" name="Line 697"/>
            <p:cNvSpPr>
              <a:spLocks noChangeAspect="1" noChangeShapeType="1"/>
            </p:cNvSpPr>
            <p:nvPr/>
          </p:nvSpPr>
          <p:spPr bwMode="auto">
            <a:xfrm flipV="1">
              <a:off x="1529" y="4449"/>
              <a:ext cx="2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48" name="Line 698"/>
            <p:cNvSpPr>
              <a:spLocks noChangeAspect="1" noChangeShapeType="1"/>
            </p:cNvSpPr>
            <p:nvPr/>
          </p:nvSpPr>
          <p:spPr bwMode="auto">
            <a:xfrm>
              <a:off x="1521" y="4458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49" name="Line 699"/>
            <p:cNvSpPr>
              <a:spLocks noChangeAspect="1" noChangeShapeType="1"/>
            </p:cNvSpPr>
            <p:nvPr/>
          </p:nvSpPr>
          <p:spPr bwMode="auto">
            <a:xfrm flipV="1">
              <a:off x="1519" y="4458"/>
              <a:ext cx="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50" name="Line 700"/>
            <p:cNvSpPr>
              <a:spLocks noChangeAspect="1" noChangeShapeType="1"/>
            </p:cNvSpPr>
            <p:nvPr/>
          </p:nvSpPr>
          <p:spPr bwMode="auto">
            <a:xfrm flipH="1">
              <a:off x="1519" y="4464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51" name="Line 701"/>
            <p:cNvSpPr>
              <a:spLocks noChangeAspect="1" noChangeShapeType="1"/>
            </p:cNvSpPr>
            <p:nvPr/>
          </p:nvSpPr>
          <p:spPr bwMode="auto">
            <a:xfrm flipH="1" flipV="1">
              <a:off x="1527" y="4464"/>
              <a:ext cx="9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52" name="Line 702"/>
            <p:cNvSpPr>
              <a:spLocks noChangeAspect="1" noChangeShapeType="1"/>
            </p:cNvSpPr>
            <p:nvPr/>
          </p:nvSpPr>
          <p:spPr bwMode="auto">
            <a:xfrm flipV="1">
              <a:off x="1531" y="4467"/>
              <a:ext cx="6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53" name="Line 703"/>
            <p:cNvSpPr>
              <a:spLocks noChangeAspect="1" noChangeShapeType="1"/>
            </p:cNvSpPr>
            <p:nvPr/>
          </p:nvSpPr>
          <p:spPr bwMode="auto">
            <a:xfrm flipH="1" flipV="1">
              <a:off x="1531" y="449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54" name="Line 704"/>
            <p:cNvSpPr>
              <a:spLocks noChangeAspect="1" noChangeShapeType="1"/>
            </p:cNvSpPr>
            <p:nvPr/>
          </p:nvSpPr>
          <p:spPr bwMode="auto">
            <a:xfrm flipV="1">
              <a:off x="1539" y="4491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55" name="Line 705"/>
            <p:cNvSpPr>
              <a:spLocks noChangeAspect="1" noChangeShapeType="1"/>
            </p:cNvSpPr>
            <p:nvPr/>
          </p:nvSpPr>
          <p:spPr bwMode="auto">
            <a:xfrm flipV="1">
              <a:off x="1531" y="4506"/>
              <a:ext cx="8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56" name="Line 706"/>
            <p:cNvSpPr>
              <a:spLocks noChangeAspect="1" noChangeShapeType="1"/>
            </p:cNvSpPr>
            <p:nvPr/>
          </p:nvSpPr>
          <p:spPr bwMode="auto">
            <a:xfrm flipH="1" flipV="1">
              <a:off x="1531" y="4509"/>
              <a:ext cx="3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57" name="Line 707"/>
            <p:cNvSpPr>
              <a:spLocks noChangeAspect="1" noChangeShapeType="1"/>
            </p:cNvSpPr>
            <p:nvPr/>
          </p:nvSpPr>
          <p:spPr bwMode="auto">
            <a:xfrm flipH="1" flipV="1">
              <a:off x="1534" y="4521"/>
              <a:ext cx="5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58" name="Line 708"/>
            <p:cNvSpPr>
              <a:spLocks noChangeAspect="1" noChangeShapeType="1"/>
            </p:cNvSpPr>
            <p:nvPr/>
          </p:nvSpPr>
          <p:spPr bwMode="auto">
            <a:xfrm flipV="1">
              <a:off x="1525" y="4527"/>
              <a:ext cx="14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59" name="Line 709"/>
            <p:cNvSpPr>
              <a:spLocks noChangeAspect="1" noChangeShapeType="1"/>
            </p:cNvSpPr>
            <p:nvPr/>
          </p:nvSpPr>
          <p:spPr bwMode="auto">
            <a:xfrm>
              <a:off x="1521" y="4534"/>
              <a:ext cx="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60" name="Line 710"/>
            <p:cNvSpPr>
              <a:spLocks noChangeAspect="1" noChangeShapeType="1"/>
            </p:cNvSpPr>
            <p:nvPr/>
          </p:nvSpPr>
          <p:spPr bwMode="auto">
            <a:xfrm flipV="1">
              <a:off x="1517" y="4534"/>
              <a:ext cx="3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61" name="Line 711"/>
            <p:cNvSpPr>
              <a:spLocks noChangeAspect="1" noChangeShapeType="1"/>
            </p:cNvSpPr>
            <p:nvPr/>
          </p:nvSpPr>
          <p:spPr bwMode="auto">
            <a:xfrm flipH="1" flipV="1">
              <a:off x="1517" y="4540"/>
              <a:ext cx="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62" name="Line 712"/>
            <p:cNvSpPr>
              <a:spLocks noChangeAspect="1" noChangeShapeType="1"/>
            </p:cNvSpPr>
            <p:nvPr/>
          </p:nvSpPr>
          <p:spPr bwMode="auto">
            <a:xfrm flipV="1">
              <a:off x="1517" y="4549"/>
              <a:ext cx="4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63" name="Line 713"/>
            <p:cNvSpPr>
              <a:spLocks noChangeAspect="1" noChangeShapeType="1"/>
            </p:cNvSpPr>
            <p:nvPr/>
          </p:nvSpPr>
          <p:spPr bwMode="auto">
            <a:xfrm flipV="1">
              <a:off x="1507" y="4554"/>
              <a:ext cx="1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64" name="Line 714"/>
            <p:cNvSpPr>
              <a:spLocks noChangeAspect="1" noChangeShapeType="1"/>
            </p:cNvSpPr>
            <p:nvPr/>
          </p:nvSpPr>
          <p:spPr bwMode="auto">
            <a:xfrm>
              <a:off x="1501" y="4551"/>
              <a:ext cx="6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65" name="Line 715"/>
            <p:cNvSpPr>
              <a:spLocks noChangeAspect="1" noChangeShapeType="1"/>
            </p:cNvSpPr>
            <p:nvPr/>
          </p:nvSpPr>
          <p:spPr bwMode="auto">
            <a:xfrm flipV="1">
              <a:off x="1501" y="4551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66" name="Line 716"/>
            <p:cNvSpPr>
              <a:spLocks noChangeAspect="1" noChangeShapeType="1"/>
            </p:cNvSpPr>
            <p:nvPr/>
          </p:nvSpPr>
          <p:spPr bwMode="auto">
            <a:xfrm flipV="1">
              <a:off x="1495" y="4560"/>
              <a:ext cx="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67" name="Line 717"/>
            <p:cNvSpPr>
              <a:spLocks noChangeAspect="1" noChangeShapeType="1"/>
            </p:cNvSpPr>
            <p:nvPr/>
          </p:nvSpPr>
          <p:spPr bwMode="auto">
            <a:xfrm>
              <a:off x="1487" y="4560"/>
              <a:ext cx="7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68" name="Line 718"/>
            <p:cNvSpPr>
              <a:spLocks noChangeAspect="1" noChangeShapeType="1"/>
            </p:cNvSpPr>
            <p:nvPr/>
          </p:nvSpPr>
          <p:spPr bwMode="auto">
            <a:xfrm>
              <a:off x="1484" y="4557"/>
              <a:ext cx="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69" name="Line 719"/>
            <p:cNvSpPr>
              <a:spLocks noChangeAspect="1" noChangeShapeType="1"/>
            </p:cNvSpPr>
            <p:nvPr/>
          </p:nvSpPr>
          <p:spPr bwMode="auto">
            <a:xfrm flipV="1">
              <a:off x="1480" y="4557"/>
              <a:ext cx="3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70" name="Line 720"/>
            <p:cNvSpPr>
              <a:spLocks noChangeAspect="1" noChangeShapeType="1"/>
            </p:cNvSpPr>
            <p:nvPr/>
          </p:nvSpPr>
          <p:spPr bwMode="auto">
            <a:xfrm>
              <a:off x="1477" y="4555"/>
              <a:ext cx="4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71" name="Line 721"/>
            <p:cNvSpPr>
              <a:spLocks noChangeAspect="1" noChangeShapeType="1"/>
            </p:cNvSpPr>
            <p:nvPr/>
          </p:nvSpPr>
          <p:spPr bwMode="auto">
            <a:xfrm flipV="1">
              <a:off x="1471" y="4555"/>
              <a:ext cx="6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72" name="Line 722"/>
            <p:cNvSpPr>
              <a:spLocks noChangeAspect="1" noChangeShapeType="1"/>
            </p:cNvSpPr>
            <p:nvPr/>
          </p:nvSpPr>
          <p:spPr bwMode="auto">
            <a:xfrm>
              <a:off x="1465" y="4554"/>
              <a:ext cx="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73" name="Line 723"/>
            <p:cNvSpPr>
              <a:spLocks noChangeAspect="1" noChangeShapeType="1"/>
            </p:cNvSpPr>
            <p:nvPr/>
          </p:nvSpPr>
          <p:spPr bwMode="auto">
            <a:xfrm flipV="1">
              <a:off x="1461" y="4554"/>
              <a:ext cx="3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74" name="Line 724"/>
            <p:cNvSpPr>
              <a:spLocks noChangeAspect="1" noChangeShapeType="1"/>
            </p:cNvSpPr>
            <p:nvPr/>
          </p:nvSpPr>
          <p:spPr bwMode="auto">
            <a:xfrm>
              <a:off x="1450" y="4554"/>
              <a:ext cx="12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75" name="Line 725"/>
            <p:cNvSpPr>
              <a:spLocks noChangeAspect="1" noChangeShapeType="1"/>
            </p:cNvSpPr>
            <p:nvPr/>
          </p:nvSpPr>
          <p:spPr bwMode="auto">
            <a:xfrm>
              <a:off x="1437" y="4554"/>
              <a:ext cx="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76" name="Line 726"/>
            <p:cNvSpPr>
              <a:spLocks noChangeAspect="1" noChangeShapeType="1"/>
            </p:cNvSpPr>
            <p:nvPr/>
          </p:nvSpPr>
          <p:spPr bwMode="auto">
            <a:xfrm flipV="1">
              <a:off x="1423" y="4554"/>
              <a:ext cx="1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77" name="Line 727"/>
            <p:cNvSpPr>
              <a:spLocks noChangeAspect="1" noChangeShapeType="1"/>
            </p:cNvSpPr>
            <p:nvPr/>
          </p:nvSpPr>
          <p:spPr bwMode="auto">
            <a:xfrm flipV="1">
              <a:off x="1415" y="4557"/>
              <a:ext cx="8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78" name="Line 728"/>
            <p:cNvSpPr>
              <a:spLocks noChangeAspect="1" noChangeShapeType="1"/>
            </p:cNvSpPr>
            <p:nvPr/>
          </p:nvSpPr>
          <p:spPr bwMode="auto">
            <a:xfrm>
              <a:off x="1402" y="4554"/>
              <a:ext cx="13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79" name="Line 729"/>
            <p:cNvSpPr>
              <a:spLocks noChangeAspect="1" noChangeShapeType="1"/>
            </p:cNvSpPr>
            <p:nvPr/>
          </p:nvSpPr>
          <p:spPr bwMode="auto">
            <a:xfrm flipV="1">
              <a:off x="1398" y="4554"/>
              <a:ext cx="3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80" name="Line 730"/>
            <p:cNvSpPr>
              <a:spLocks noChangeAspect="1" noChangeShapeType="1"/>
            </p:cNvSpPr>
            <p:nvPr/>
          </p:nvSpPr>
          <p:spPr bwMode="auto">
            <a:xfrm>
              <a:off x="1395" y="4557"/>
              <a:ext cx="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81" name="Line 731"/>
            <p:cNvSpPr>
              <a:spLocks noChangeAspect="1" noChangeShapeType="1"/>
            </p:cNvSpPr>
            <p:nvPr/>
          </p:nvSpPr>
          <p:spPr bwMode="auto">
            <a:xfrm flipV="1">
              <a:off x="1390" y="4557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82" name="Line 732"/>
            <p:cNvSpPr>
              <a:spLocks noChangeAspect="1" noChangeShapeType="1"/>
            </p:cNvSpPr>
            <p:nvPr/>
          </p:nvSpPr>
          <p:spPr bwMode="auto">
            <a:xfrm>
              <a:off x="1379" y="4549"/>
              <a:ext cx="11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83" name="Line 733"/>
            <p:cNvSpPr>
              <a:spLocks noChangeAspect="1" noChangeShapeType="1"/>
            </p:cNvSpPr>
            <p:nvPr/>
          </p:nvSpPr>
          <p:spPr bwMode="auto">
            <a:xfrm flipV="1">
              <a:off x="1354" y="4549"/>
              <a:ext cx="25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84" name="Line 734"/>
            <p:cNvSpPr>
              <a:spLocks noChangeAspect="1" noChangeShapeType="1"/>
            </p:cNvSpPr>
            <p:nvPr/>
          </p:nvSpPr>
          <p:spPr bwMode="auto">
            <a:xfrm>
              <a:off x="1340" y="4549"/>
              <a:ext cx="14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85" name="Line 735"/>
            <p:cNvSpPr>
              <a:spLocks noChangeAspect="1" noChangeShapeType="1"/>
            </p:cNvSpPr>
            <p:nvPr/>
          </p:nvSpPr>
          <p:spPr bwMode="auto">
            <a:xfrm>
              <a:off x="1339" y="4540"/>
              <a:ext cx="1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86" name="Line 736"/>
            <p:cNvSpPr>
              <a:spLocks noChangeAspect="1" noChangeShapeType="1"/>
            </p:cNvSpPr>
            <p:nvPr/>
          </p:nvSpPr>
          <p:spPr bwMode="auto">
            <a:xfrm flipH="1">
              <a:off x="1339" y="4532"/>
              <a:ext cx="4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87" name="Line 737"/>
            <p:cNvSpPr>
              <a:spLocks noChangeAspect="1" noChangeShapeType="1"/>
            </p:cNvSpPr>
            <p:nvPr/>
          </p:nvSpPr>
          <p:spPr bwMode="auto">
            <a:xfrm>
              <a:off x="1329" y="4513"/>
              <a:ext cx="13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88" name="Line 738"/>
            <p:cNvSpPr>
              <a:spLocks noChangeAspect="1" noChangeShapeType="1"/>
            </p:cNvSpPr>
            <p:nvPr/>
          </p:nvSpPr>
          <p:spPr bwMode="auto">
            <a:xfrm flipH="1" flipV="1">
              <a:off x="1438" y="4554"/>
              <a:ext cx="3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89" name="Line 739"/>
            <p:cNvSpPr>
              <a:spLocks noChangeAspect="1" noChangeShapeType="1"/>
            </p:cNvSpPr>
            <p:nvPr/>
          </p:nvSpPr>
          <p:spPr bwMode="auto">
            <a:xfrm flipV="1">
              <a:off x="1440" y="4566"/>
              <a:ext cx="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90" name="Line 740"/>
            <p:cNvSpPr>
              <a:spLocks noChangeAspect="1" noChangeShapeType="1"/>
            </p:cNvSpPr>
            <p:nvPr/>
          </p:nvSpPr>
          <p:spPr bwMode="auto">
            <a:xfrm flipV="1">
              <a:off x="1438" y="4578"/>
              <a:ext cx="2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91" name="Line 741"/>
            <p:cNvSpPr>
              <a:spLocks noChangeAspect="1" noChangeShapeType="1"/>
            </p:cNvSpPr>
            <p:nvPr/>
          </p:nvSpPr>
          <p:spPr bwMode="auto">
            <a:xfrm>
              <a:off x="1435" y="4580"/>
              <a:ext cx="3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92" name="Line 742"/>
            <p:cNvSpPr>
              <a:spLocks noChangeAspect="1" noChangeShapeType="1"/>
            </p:cNvSpPr>
            <p:nvPr/>
          </p:nvSpPr>
          <p:spPr bwMode="auto">
            <a:xfrm>
              <a:off x="1430" y="4573"/>
              <a:ext cx="5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93" name="Line 743"/>
            <p:cNvSpPr>
              <a:spLocks noChangeAspect="1" noChangeShapeType="1"/>
            </p:cNvSpPr>
            <p:nvPr/>
          </p:nvSpPr>
          <p:spPr bwMode="auto">
            <a:xfrm>
              <a:off x="1419" y="4558"/>
              <a:ext cx="11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31" name="Group 744"/>
          <p:cNvGrpSpPr>
            <a:grpSpLocks noChangeAspect="1"/>
          </p:cNvGrpSpPr>
          <p:nvPr/>
        </p:nvGrpSpPr>
        <p:grpSpPr bwMode="auto">
          <a:xfrm>
            <a:off x="3562350" y="5345113"/>
            <a:ext cx="271463" cy="503237"/>
            <a:chOff x="1041" y="4204"/>
            <a:chExt cx="213" cy="396"/>
          </a:xfrm>
        </p:grpSpPr>
        <p:sp>
          <p:nvSpPr>
            <p:cNvPr id="25838" name="Line 745"/>
            <p:cNvSpPr>
              <a:spLocks noChangeAspect="1" noChangeShapeType="1"/>
            </p:cNvSpPr>
            <p:nvPr/>
          </p:nvSpPr>
          <p:spPr bwMode="auto">
            <a:xfrm flipV="1">
              <a:off x="1212" y="4315"/>
              <a:ext cx="9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39" name="Line 746"/>
            <p:cNvSpPr>
              <a:spLocks noChangeAspect="1" noChangeShapeType="1"/>
            </p:cNvSpPr>
            <p:nvPr/>
          </p:nvSpPr>
          <p:spPr bwMode="auto">
            <a:xfrm flipH="1" flipV="1">
              <a:off x="1212" y="4320"/>
              <a:ext cx="3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40" name="Line 747"/>
            <p:cNvSpPr>
              <a:spLocks noChangeAspect="1" noChangeShapeType="1"/>
            </p:cNvSpPr>
            <p:nvPr/>
          </p:nvSpPr>
          <p:spPr bwMode="auto">
            <a:xfrm flipH="1">
              <a:off x="1216" y="4321"/>
              <a:ext cx="4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41" name="Line 748"/>
            <p:cNvSpPr>
              <a:spLocks noChangeAspect="1" noChangeShapeType="1"/>
            </p:cNvSpPr>
            <p:nvPr/>
          </p:nvSpPr>
          <p:spPr bwMode="auto">
            <a:xfrm flipH="1">
              <a:off x="1220" y="4315"/>
              <a:ext cx="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42" name="Line 749"/>
            <p:cNvSpPr>
              <a:spLocks noChangeAspect="1" noChangeShapeType="1"/>
            </p:cNvSpPr>
            <p:nvPr/>
          </p:nvSpPr>
          <p:spPr bwMode="auto">
            <a:xfrm flipH="1">
              <a:off x="1225" y="4413"/>
              <a:ext cx="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43" name="Line 750"/>
            <p:cNvSpPr>
              <a:spLocks noChangeAspect="1" noChangeShapeType="1"/>
            </p:cNvSpPr>
            <p:nvPr/>
          </p:nvSpPr>
          <p:spPr bwMode="auto">
            <a:xfrm flipV="1">
              <a:off x="1225" y="4413"/>
              <a:ext cx="4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44" name="Line 751"/>
            <p:cNvSpPr>
              <a:spLocks noChangeAspect="1" noChangeShapeType="1"/>
            </p:cNvSpPr>
            <p:nvPr/>
          </p:nvSpPr>
          <p:spPr bwMode="auto">
            <a:xfrm>
              <a:off x="1225" y="4414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45" name="Line 752"/>
            <p:cNvSpPr>
              <a:spLocks noChangeAspect="1" noChangeShapeType="1"/>
            </p:cNvSpPr>
            <p:nvPr/>
          </p:nvSpPr>
          <p:spPr bwMode="auto">
            <a:xfrm>
              <a:off x="1155" y="4584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46" name="Line 753"/>
            <p:cNvSpPr>
              <a:spLocks noChangeAspect="1" noChangeShapeType="1"/>
            </p:cNvSpPr>
            <p:nvPr/>
          </p:nvSpPr>
          <p:spPr bwMode="auto">
            <a:xfrm>
              <a:off x="1154" y="4571"/>
              <a:ext cx="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47" name="Line 754"/>
            <p:cNvSpPr>
              <a:spLocks noChangeAspect="1" noChangeShapeType="1"/>
            </p:cNvSpPr>
            <p:nvPr/>
          </p:nvSpPr>
          <p:spPr bwMode="auto">
            <a:xfrm flipH="1">
              <a:off x="1154" y="4557"/>
              <a:ext cx="2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48" name="Line 755"/>
            <p:cNvSpPr>
              <a:spLocks noChangeAspect="1" noChangeShapeType="1"/>
            </p:cNvSpPr>
            <p:nvPr/>
          </p:nvSpPr>
          <p:spPr bwMode="auto">
            <a:xfrm>
              <a:off x="1156" y="4554"/>
              <a:ext cx="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49" name="Line 756"/>
            <p:cNvSpPr>
              <a:spLocks noChangeAspect="1" noChangeShapeType="1"/>
            </p:cNvSpPr>
            <p:nvPr/>
          </p:nvSpPr>
          <p:spPr bwMode="auto">
            <a:xfrm flipH="1">
              <a:off x="1155" y="4549"/>
              <a:ext cx="5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50" name="Line 757"/>
            <p:cNvSpPr>
              <a:spLocks noChangeAspect="1" noChangeShapeType="1"/>
            </p:cNvSpPr>
            <p:nvPr/>
          </p:nvSpPr>
          <p:spPr bwMode="auto">
            <a:xfrm flipH="1">
              <a:off x="1161" y="4545"/>
              <a:ext cx="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51" name="Line 758"/>
            <p:cNvSpPr>
              <a:spLocks noChangeAspect="1" noChangeShapeType="1"/>
            </p:cNvSpPr>
            <p:nvPr/>
          </p:nvSpPr>
          <p:spPr bwMode="auto">
            <a:xfrm flipH="1">
              <a:off x="1164" y="4540"/>
              <a:ext cx="3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52" name="Line 759"/>
            <p:cNvSpPr>
              <a:spLocks noChangeAspect="1" noChangeShapeType="1"/>
            </p:cNvSpPr>
            <p:nvPr/>
          </p:nvSpPr>
          <p:spPr bwMode="auto">
            <a:xfrm flipH="1">
              <a:off x="1168" y="4522"/>
              <a:ext cx="14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53" name="Line 760"/>
            <p:cNvSpPr>
              <a:spLocks noChangeAspect="1" noChangeShapeType="1"/>
            </p:cNvSpPr>
            <p:nvPr/>
          </p:nvSpPr>
          <p:spPr bwMode="auto">
            <a:xfrm flipV="1">
              <a:off x="1166" y="4521"/>
              <a:ext cx="13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54" name="Line 761"/>
            <p:cNvSpPr>
              <a:spLocks noChangeAspect="1" noChangeShapeType="1"/>
            </p:cNvSpPr>
            <p:nvPr/>
          </p:nvSpPr>
          <p:spPr bwMode="auto">
            <a:xfrm flipV="1">
              <a:off x="1163" y="4539"/>
              <a:ext cx="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55" name="Line 762"/>
            <p:cNvSpPr>
              <a:spLocks noChangeAspect="1" noChangeShapeType="1"/>
            </p:cNvSpPr>
            <p:nvPr/>
          </p:nvSpPr>
          <p:spPr bwMode="auto">
            <a:xfrm flipV="1">
              <a:off x="1159" y="4543"/>
              <a:ext cx="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56" name="Line 763"/>
            <p:cNvSpPr>
              <a:spLocks noChangeAspect="1" noChangeShapeType="1"/>
            </p:cNvSpPr>
            <p:nvPr/>
          </p:nvSpPr>
          <p:spPr bwMode="auto">
            <a:xfrm flipV="1">
              <a:off x="1153" y="4545"/>
              <a:ext cx="5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57" name="Line 764"/>
            <p:cNvSpPr>
              <a:spLocks noChangeAspect="1" noChangeShapeType="1"/>
            </p:cNvSpPr>
            <p:nvPr/>
          </p:nvSpPr>
          <p:spPr bwMode="auto">
            <a:xfrm flipH="1">
              <a:off x="1154" y="4542"/>
              <a:ext cx="1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58" name="Line 765"/>
            <p:cNvSpPr>
              <a:spLocks noChangeAspect="1" noChangeShapeType="1"/>
            </p:cNvSpPr>
            <p:nvPr/>
          </p:nvSpPr>
          <p:spPr bwMode="auto">
            <a:xfrm flipH="1">
              <a:off x="1155" y="4530"/>
              <a:ext cx="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59" name="Line 766"/>
            <p:cNvSpPr>
              <a:spLocks noChangeAspect="1" noChangeShapeType="1"/>
            </p:cNvSpPr>
            <p:nvPr/>
          </p:nvSpPr>
          <p:spPr bwMode="auto">
            <a:xfrm>
              <a:off x="1152" y="4518"/>
              <a:ext cx="3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60" name="Line 767"/>
            <p:cNvSpPr>
              <a:spLocks noChangeAspect="1" noChangeShapeType="1"/>
            </p:cNvSpPr>
            <p:nvPr/>
          </p:nvSpPr>
          <p:spPr bwMode="auto">
            <a:xfrm>
              <a:off x="1153" y="4518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61" name="Line 768"/>
            <p:cNvSpPr>
              <a:spLocks noChangeAspect="1" noChangeShapeType="1"/>
            </p:cNvSpPr>
            <p:nvPr/>
          </p:nvSpPr>
          <p:spPr bwMode="auto">
            <a:xfrm flipV="1">
              <a:off x="1223" y="4399"/>
              <a:ext cx="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62" name="Line 769"/>
            <p:cNvSpPr>
              <a:spLocks noChangeAspect="1" noChangeShapeType="1"/>
            </p:cNvSpPr>
            <p:nvPr/>
          </p:nvSpPr>
          <p:spPr bwMode="auto">
            <a:xfrm>
              <a:off x="1219" y="4399"/>
              <a:ext cx="4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63" name="Line 770"/>
            <p:cNvSpPr>
              <a:spLocks noChangeAspect="1" noChangeShapeType="1"/>
            </p:cNvSpPr>
            <p:nvPr/>
          </p:nvSpPr>
          <p:spPr bwMode="auto">
            <a:xfrm>
              <a:off x="1219" y="4397"/>
              <a:ext cx="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64" name="Line 771"/>
            <p:cNvSpPr>
              <a:spLocks noChangeAspect="1" noChangeShapeType="1"/>
            </p:cNvSpPr>
            <p:nvPr/>
          </p:nvSpPr>
          <p:spPr bwMode="auto">
            <a:xfrm flipH="1">
              <a:off x="1219" y="4397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65" name="Line 772"/>
            <p:cNvSpPr>
              <a:spLocks noChangeAspect="1" noChangeShapeType="1"/>
            </p:cNvSpPr>
            <p:nvPr/>
          </p:nvSpPr>
          <p:spPr bwMode="auto">
            <a:xfrm flipH="1" flipV="1">
              <a:off x="1225" y="4397"/>
              <a:ext cx="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66" name="Line 773"/>
            <p:cNvSpPr>
              <a:spLocks noChangeAspect="1" noChangeShapeType="1"/>
            </p:cNvSpPr>
            <p:nvPr/>
          </p:nvSpPr>
          <p:spPr bwMode="auto">
            <a:xfrm>
              <a:off x="1099" y="4296"/>
              <a:ext cx="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67" name="Line 774"/>
            <p:cNvSpPr>
              <a:spLocks noChangeAspect="1" noChangeShapeType="1"/>
            </p:cNvSpPr>
            <p:nvPr/>
          </p:nvSpPr>
          <p:spPr bwMode="auto">
            <a:xfrm>
              <a:off x="1096" y="4285"/>
              <a:ext cx="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68" name="Line 775"/>
            <p:cNvSpPr>
              <a:spLocks noChangeAspect="1" noChangeShapeType="1"/>
            </p:cNvSpPr>
            <p:nvPr/>
          </p:nvSpPr>
          <p:spPr bwMode="auto">
            <a:xfrm flipV="1">
              <a:off x="1144" y="4599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69" name="Line 776"/>
            <p:cNvSpPr>
              <a:spLocks noChangeAspect="1" noChangeShapeType="1"/>
            </p:cNvSpPr>
            <p:nvPr/>
          </p:nvSpPr>
          <p:spPr bwMode="auto">
            <a:xfrm flipH="1">
              <a:off x="1144" y="4584"/>
              <a:ext cx="3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70" name="Line 777"/>
            <p:cNvSpPr>
              <a:spLocks noChangeAspect="1" noChangeShapeType="1"/>
            </p:cNvSpPr>
            <p:nvPr/>
          </p:nvSpPr>
          <p:spPr bwMode="auto">
            <a:xfrm>
              <a:off x="1145" y="4571"/>
              <a:ext cx="2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71" name="Line 778"/>
            <p:cNvSpPr>
              <a:spLocks noChangeAspect="1" noChangeShapeType="1"/>
            </p:cNvSpPr>
            <p:nvPr/>
          </p:nvSpPr>
          <p:spPr bwMode="auto">
            <a:xfrm flipH="1">
              <a:off x="1145" y="4560"/>
              <a:ext cx="2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72" name="Line 779"/>
            <p:cNvSpPr>
              <a:spLocks noChangeAspect="1" noChangeShapeType="1"/>
            </p:cNvSpPr>
            <p:nvPr/>
          </p:nvSpPr>
          <p:spPr bwMode="auto">
            <a:xfrm>
              <a:off x="1144" y="4547"/>
              <a:ext cx="3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73" name="Line 780"/>
            <p:cNvSpPr>
              <a:spLocks noChangeAspect="1" noChangeShapeType="1"/>
            </p:cNvSpPr>
            <p:nvPr/>
          </p:nvSpPr>
          <p:spPr bwMode="auto">
            <a:xfrm>
              <a:off x="1129" y="4524"/>
              <a:ext cx="15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74" name="Line 781"/>
            <p:cNvSpPr>
              <a:spLocks noChangeAspect="1" noChangeShapeType="1"/>
            </p:cNvSpPr>
            <p:nvPr/>
          </p:nvSpPr>
          <p:spPr bwMode="auto">
            <a:xfrm flipV="1">
              <a:off x="1070" y="4402"/>
              <a:ext cx="1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75" name="Line 782"/>
            <p:cNvSpPr>
              <a:spLocks noChangeAspect="1" noChangeShapeType="1"/>
            </p:cNvSpPr>
            <p:nvPr/>
          </p:nvSpPr>
          <p:spPr bwMode="auto">
            <a:xfrm>
              <a:off x="1068" y="4404"/>
              <a:ext cx="2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76" name="Line 783"/>
            <p:cNvSpPr>
              <a:spLocks noChangeAspect="1" noChangeShapeType="1"/>
            </p:cNvSpPr>
            <p:nvPr/>
          </p:nvSpPr>
          <p:spPr bwMode="auto">
            <a:xfrm flipH="1">
              <a:off x="1067" y="4402"/>
              <a:ext cx="3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77" name="Line 784"/>
            <p:cNvSpPr>
              <a:spLocks noChangeAspect="1" noChangeShapeType="1"/>
            </p:cNvSpPr>
            <p:nvPr/>
          </p:nvSpPr>
          <p:spPr bwMode="auto">
            <a:xfrm flipH="1">
              <a:off x="1069" y="4417"/>
              <a:ext cx="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78" name="Line 785"/>
            <p:cNvSpPr>
              <a:spLocks noChangeAspect="1" noChangeShapeType="1"/>
            </p:cNvSpPr>
            <p:nvPr/>
          </p:nvSpPr>
          <p:spPr bwMode="auto">
            <a:xfrm flipV="1">
              <a:off x="1079" y="4417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79" name="Line 786"/>
            <p:cNvSpPr>
              <a:spLocks noChangeAspect="1" noChangeShapeType="1"/>
            </p:cNvSpPr>
            <p:nvPr/>
          </p:nvSpPr>
          <p:spPr bwMode="auto">
            <a:xfrm>
              <a:off x="1069" y="4425"/>
              <a:ext cx="1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80" name="Line 787"/>
            <p:cNvSpPr>
              <a:spLocks noChangeAspect="1" noChangeShapeType="1"/>
            </p:cNvSpPr>
            <p:nvPr/>
          </p:nvSpPr>
          <p:spPr bwMode="auto">
            <a:xfrm flipH="1">
              <a:off x="1069" y="4419"/>
              <a:ext cx="1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81" name="Line 788"/>
            <p:cNvSpPr>
              <a:spLocks noChangeAspect="1" noChangeShapeType="1"/>
            </p:cNvSpPr>
            <p:nvPr/>
          </p:nvSpPr>
          <p:spPr bwMode="auto">
            <a:xfrm flipH="1">
              <a:off x="1041" y="4466"/>
              <a:ext cx="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82" name="Line 789"/>
            <p:cNvSpPr>
              <a:spLocks noChangeAspect="1" noChangeShapeType="1"/>
            </p:cNvSpPr>
            <p:nvPr/>
          </p:nvSpPr>
          <p:spPr bwMode="auto">
            <a:xfrm flipH="1">
              <a:off x="1044" y="4466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83" name="Line 790"/>
            <p:cNvSpPr>
              <a:spLocks noChangeAspect="1" noChangeShapeType="1"/>
            </p:cNvSpPr>
            <p:nvPr/>
          </p:nvSpPr>
          <p:spPr bwMode="auto">
            <a:xfrm flipH="1">
              <a:off x="1052" y="4464"/>
              <a:ext cx="2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84" name="Line 791"/>
            <p:cNvSpPr>
              <a:spLocks noChangeAspect="1" noChangeShapeType="1"/>
            </p:cNvSpPr>
            <p:nvPr/>
          </p:nvSpPr>
          <p:spPr bwMode="auto">
            <a:xfrm>
              <a:off x="1047" y="4461"/>
              <a:ext cx="7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85" name="Line 792"/>
            <p:cNvSpPr>
              <a:spLocks noChangeAspect="1" noChangeShapeType="1"/>
            </p:cNvSpPr>
            <p:nvPr/>
          </p:nvSpPr>
          <p:spPr bwMode="auto">
            <a:xfrm>
              <a:off x="1047" y="4452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86" name="Line 793"/>
            <p:cNvSpPr>
              <a:spLocks noChangeAspect="1" noChangeShapeType="1"/>
            </p:cNvSpPr>
            <p:nvPr/>
          </p:nvSpPr>
          <p:spPr bwMode="auto">
            <a:xfrm>
              <a:off x="1043" y="4444"/>
              <a:ext cx="4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87" name="Line 794"/>
            <p:cNvSpPr>
              <a:spLocks noChangeAspect="1" noChangeShapeType="1"/>
            </p:cNvSpPr>
            <p:nvPr/>
          </p:nvSpPr>
          <p:spPr bwMode="auto">
            <a:xfrm flipH="1">
              <a:off x="1043" y="4437"/>
              <a:ext cx="7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88" name="Line 795"/>
            <p:cNvSpPr>
              <a:spLocks noChangeAspect="1" noChangeShapeType="1"/>
            </p:cNvSpPr>
            <p:nvPr/>
          </p:nvSpPr>
          <p:spPr bwMode="auto">
            <a:xfrm>
              <a:off x="1045" y="4434"/>
              <a:ext cx="5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89" name="Line 796"/>
            <p:cNvSpPr>
              <a:spLocks noChangeAspect="1" noChangeShapeType="1"/>
            </p:cNvSpPr>
            <p:nvPr/>
          </p:nvSpPr>
          <p:spPr bwMode="auto">
            <a:xfrm flipH="1">
              <a:off x="1045" y="4428"/>
              <a:ext cx="15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90" name="Line 797"/>
            <p:cNvSpPr>
              <a:spLocks noChangeAspect="1" noChangeShapeType="1"/>
            </p:cNvSpPr>
            <p:nvPr/>
          </p:nvSpPr>
          <p:spPr bwMode="auto">
            <a:xfrm flipH="1">
              <a:off x="1060" y="4425"/>
              <a:ext cx="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91" name="Line 798"/>
            <p:cNvSpPr>
              <a:spLocks noChangeAspect="1" noChangeShapeType="1"/>
            </p:cNvSpPr>
            <p:nvPr/>
          </p:nvSpPr>
          <p:spPr bwMode="auto">
            <a:xfrm>
              <a:off x="1066" y="4409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92" name="Line 799"/>
            <p:cNvSpPr>
              <a:spLocks noChangeAspect="1" noChangeShapeType="1"/>
            </p:cNvSpPr>
            <p:nvPr/>
          </p:nvSpPr>
          <p:spPr bwMode="auto">
            <a:xfrm>
              <a:off x="1063" y="4406"/>
              <a:ext cx="3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93" name="Line 800"/>
            <p:cNvSpPr>
              <a:spLocks noChangeAspect="1" noChangeShapeType="1"/>
            </p:cNvSpPr>
            <p:nvPr/>
          </p:nvSpPr>
          <p:spPr bwMode="auto">
            <a:xfrm>
              <a:off x="1063" y="4388"/>
              <a:ext cx="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94" name="Line 801"/>
            <p:cNvSpPr>
              <a:spLocks noChangeAspect="1" noChangeShapeType="1"/>
            </p:cNvSpPr>
            <p:nvPr/>
          </p:nvSpPr>
          <p:spPr bwMode="auto">
            <a:xfrm>
              <a:off x="1063" y="4384"/>
              <a:ext cx="0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95" name="Line 802"/>
            <p:cNvSpPr>
              <a:spLocks noChangeAspect="1" noChangeShapeType="1"/>
            </p:cNvSpPr>
            <p:nvPr/>
          </p:nvSpPr>
          <p:spPr bwMode="auto">
            <a:xfrm>
              <a:off x="1059" y="4384"/>
              <a:ext cx="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96" name="Line 803"/>
            <p:cNvSpPr>
              <a:spLocks noChangeAspect="1" noChangeShapeType="1"/>
            </p:cNvSpPr>
            <p:nvPr/>
          </p:nvSpPr>
          <p:spPr bwMode="auto">
            <a:xfrm flipH="1">
              <a:off x="1059" y="4371"/>
              <a:ext cx="6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97" name="Line 804"/>
            <p:cNvSpPr>
              <a:spLocks noChangeAspect="1" noChangeShapeType="1"/>
            </p:cNvSpPr>
            <p:nvPr/>
          </p:nvSpPr>
          <p:spPr bwMode="auto">
            <a:xfrm>
              <a:off x="1059" y="4365"/>
              <a:ext cx="5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98" name="Line 805"/>
            <p:cNvSpPr>
              <a:spLocks noChangeAspect="1" noChangeShapeType="1"/>
            </p:cNvSpPr>
            <p:nvPr/>
          </p:nvSpPr>
          <p:spPr bwMode="auto">
            <a:xfrm flipH="1">
              <a:off x="1059" y="4359"/>
              <a:ext cx="11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99" name="Line 806"/>
            <p:cNvSpPr>
              <a:spLocks noChangeAspect="1" noChangeShapeType="1"/>
            </p:cNvSpPr>
            <p:nvPr/>
          </p:nvSpPr>
          <p:spPr bwMode="auto">
            <a:xfrm flipH="1">
              <a:off x="1071" y="4356"/>
              <a:ext cx="11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00" name="Line 807"/>
            <p:cNvSpPr>
              <a:spLocks noChangeAspect="1" noChangeShapeType="1"/>
            </p:cNvSpPr>
            <p:nvPr/>
          </p:nvSpPr>
          <p:spPr bwMode="auto">
            <a:xfrm>
              <a:off x="1080" y="4349"/>
              <a:ext cx="2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01" name="Line 808"/>
            <p:cNvSpPr>
              <a:spLocks noChangeAspect="1" noChangeShapeType="1"/>
            </p:cNvSpPr>
            <p:nvPr/>
          </p:nvSpPr>
          <p:spPr bwMode="auto">
            <a:xfrm>
              <a:off x="1070" y="4347"/>
              <a:ext cx="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02" name="Line 809"/>
            <p:cNvSpPr>
              <a:spLocks noChangeAspect="1" noChangeShapeType="1"/>
            </p:cNvSpPr>
            <p:nvPr/>
          </p:nvSpPr>
          <p:spPr bwMode="auto">
            <a:xfrm flipH="1">
              <a:off x="1070" y="4342"/>
              <a:ext cx="1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03" name="Line 810"/>
            <p:cNvSpPr>
              <a:spLocks noChangeAspect="1" noChangeShapeType="1"/>
            </p:cNvSpPr>
            <p:nvPr/>
          </p:nvSpPr>
          <p:spPr bwMode="auto">
            <a:xfrm>
              <a:off x="1067" y="4341"/>
              <a:ext cx="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04" name="Line 811"/>
            <p:cNvSpPr>
              <a:spLocks noChangeAspect="1" noChangeShapeType="1"/>
            </p:cNvSpPr>
            <p:nvPr/>
          </p:nvSpPr>
          <p:spPr bwMode="auto">
            <a:xfrm>
              <a:off x="1065" y="4328"/>
              <a:ext cx="2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05" name="Line 812"/>
            <p:cNvSpPr>
              <a:spLocks noChangeAspect="1" noChangeShapeType="1"/>
            </p:cNvSpPr>
            <p:nvPr/>
          </p:nvSpPr>
          <p:spPr bwMode="auto">
            <a:xfrm flipH="1">
              <a:off x="1065" y="4323"/>
              <a:ext cx="1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06" name="Line 813"/>
            <p:cNvSpPr>
              <a:spLocks noChangeAspect="1" noChangeShapeType="1"/>
            </p:cNvSpPr>
            <p:nvPr/>
          </p:nvSpPr>
          <p:spPr bwMode="auto">
            <a:xfrm flipH="1">
              <a:off x="1074" y="4310"/>
              <a:ext cx="5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07" name="Line 814"/>
            <p:cNvSpPr>
              <a:spLocks noChangeAspect="1" noChangeShapeType="1"/>
            </p:cNvSpPr>
            <p:nvPr/>
          </p:nvSpPr>
          <p:spPr bwMode="auto">
            <a:xfrm flipH="1">
              <a:off x="1080" y="4307"/>
              <a:ext cx="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08" name="Line 815"/>
            <p:cNvSpPr>
              <a:spLocks noChangeAspect="1" noChangeShapeType="1"/>
            </p:cNvSpPr>
            <p:nvPr/>
          </p:nvSpPr>
          <p:spPr bwMode="auto">
            <a:xfrm flipH="1">
              <a:off x="1085" y="4298"/>
              <a:ext cx="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09" name="Line 816"/>
            <p:cNvSpPr>
              <a:spLocks noChangeAspect="1" noChangeShapeType="1"/>
            </p:cNvSpPr>
            <p:nvPr/>
          </p:nvSpPr>
          <p:spPr bwMode="auto">
            <a:xfrm flipH="1" flipV="1">
              <a:off x="1089" y="4298"/>
              <a:ext cx="4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10" name="Line 817"/>
            <p:cNvSpPr>
              <a:spLocks noChangeAspect="1" noChangeShapeType="1"/>
            </p:cNvSpPr>
            <p:nvPr/>
          </p:nvSpPr>
          <p:spPr bwMode="auto">
            <a:xfrm flipH="1">
              <a:off x="1093" y="4299"/>
              <a:ext cx="6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11" name="Line 818"/>
            <p:cNvSpPr>
              <a:spLocks noChangeAspect="1" noChangeShapeType="1"/>
            </p:cNvSpPr>
            <p:nvPr/>
          </p:nvSpPr>
          <p:spPr bwMode="auto">
            <a:xfrm flipH="1">
              <a:off x="1095" y="4280"/>
              <a:ext cx="3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12" name="Line 819"/>
            <p:cNvSpPr>
              <a:spLocks noChangeAspect="1" noChangeShapeType="1"/>
            </p:cNvSpPr>
            <p:nvPr/>
          </p:nvSpPr>
          <p:spPr bwMode="auto">
            <a:xfrm flipH="1" flipV="1">
              <a:off x="1098" y="4280"/>
              <a:ext cx="5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13" name="Line 820"/>
            <p:cNvSpPr>
              <a:spLocks noChangeAspect="1" noChangeShapeType="1"/>
            </p:cNvSpPr>
            <p:nvPr/>
          </p:nvSpPr>
          <p:spPr bwMode="auto">
            <a:xfrm flipH="1">
              <a:off x="1104" y="4272"/>
              <a:ext cx="2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14" name="Line 821"/>
            <p:cNvSpPr>
              <a:spLocks noChangeAspect="1" noChangeShapeType="1"/>
            </p:cNvSpPr>
            <p:nvPr/>
          </p:nvSpPr>
          <p:spPr bwMode="auto">
            <a:xfrm>
              <a:off x="1104" y="4264"/>
              <a:ext cx="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15" name="Line 822"/>
            <p:cNvSpPr>
              <a:spLocks noChangeAspect="1" noChangeShapeType="1"/>
            </p:cNvSpPr>
            <p:nvPr/>
          </p:nvSpPr>
          <p:spPr bwMode="auto">
            <a:xfrm flipH="1">
              <a:off x="1104" y="4263"/>
              <a:ext cx="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16" name="Line 823"/>
            <p:cNvSpPr>
              <a:spLocks noChangeAspect="1" noChangeShapeType="1"/>
            </p:cNvSpPr>
            <p:nvPr/>
          </p:nvSpPr>
          <p:spPr bwMode="auto">
            <a:xfrm flipH="1" flipV="1">
              <a:off x="1109" y="4263"/>
              <a:ext cx="8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17" name="Line 824"/>
            <p:cNvSpPr>
              <a:spLocks noChangeAspect="1" noChangeShapeType="1"/>
            </p:cNvSpPr>
            <p:nvPr/>
          </p:nvSpPr>
          <p:spPr bwMode="auto">
            <a:xfrm flipH="1">
              <a:off x="1117" y="4266"/>
              <a:ext cx="4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18" name="Line 825"/>
            <p:cNvSpPr>
              <a:spLocks noChangeAspect="1" noChangeShapeType="1"/>
            </p:cNvSpPr>
            <p:nvPr/>
          </p:nvSpPr>
          <p:spPr bwMode="auto">
            <a:xfrm>
              <a:off x="1111" y="4253"/>
              <a:ext cx="9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19" name="Line 826"/>
            <p:cNvSpPr>
              <a:spLocks noChangeAspect="1" noChangeShapeType="1"/>
            </p:cNvSpPr>
            <p:nvPr/>
          </p:nvSpPr>
          <p:spPr bwMode="auto">
            <a:xfrm flipH="1">
              <a:off x="1112" y="4251"/>
              <a:ext cx="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20" name="Line 827"/>
            <p:cNvSpPr>
              <a:spLocks noChangeAspect="1" noChangeShapeType="1"/>
            </p:cNvSpPr>
            <p:nvPr/>
          </p:nvSpPr>
          <p:spPr bwMode="auto">
            <a:xfrm flipH="1" flipV="1">
              <a:off x="1118" y="4251"/>
              <a:ext cx="5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21" name="Line 828"/>
            <p:cNvSpPr>
              <a:spLocks noChangeAspect="1" noChangeShapeType="1"/>
            </p:cNvSpPr>
            <p:nvPr/>
          </p:nvSpPr>
          <p:spPr bwMode="auto">
            <a:xfrm flipH="1">
              <a:off x="1123" y="4246"/>
              <a:ext cx="6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22" name="Line 829"/>
            <p:cNvSpPr>
              <a:spLocks noChangeAspect="1" noChangeShapeType="1"/>
            </p:cNvSpPr>
            <p:nvPr/>
          </p:nvSpPr>
          <p:spPr bwMode="auto">
            <a:xfrm>
              <a:off x="1125" y="4246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23" name="Line 830"/>
            <p:cNvSpPr>
              <a:spLocks noChangeAspect="1" noChangeShapeType="1"/>
            </p:cNvSpPr>
            <p:nvPr/>
          </p:nvSpPr>
          <p:spPr bwMode="auto">
            <a:xfrm>
              <a:off x="1126" y="4242"/>
              <a:ext cx="0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24" name="Line 831"/>
            <p:cNvSpPr>
              <a:spLocks noChangeAspect="1" noChangeShapeType="1"/>
            </p:cNvSpPr>
            <p:nvPr/>
          </p:nvSpPr>
          <p:spPr bwMode="auto">
            <a:xfrm flipH="1">
              <a:off x="1126" y="4216"/>
              <a:ext cx="2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25" name="Line 832"/>
            <p:cNvSpPr>
              <a:spLocks noChangeAspect="1" noChangeShapeType="1"/>
            </p:cNvSpPr>
            <p:nvPr/>
          </p:nvSpPr>
          <p:spPr bwMode="auto">
            <a:xfrm flipH="1" flipV="1">
              <a:off x="1128" y="4216"/>
              <a:ext cx="4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26" name="Line 833"/>
            <p:cNvSpPr>
              <a:spLocks noChangeAspect="1" noChangeShapeType="1"/>
            </p:cNvSpPr>
            <p:nvPr/>
          </p:nvSpPr>
          <p:spPr bwMode="auto">
            <a:xfrm flipH="1">
              <a:off x="1132" y="4211"/>
              <a:ext cx="1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27" name="Line 834"/>
            <p:cNvSpPr>
              <a:spLocks noChangeAspect="1" noChangeShapeType="1"/>
            </p:cNvSpPr>
            <p:nvPr/>
          </p:nvSpPr>
          <p:spPr bwMode="auto">
            <a:xfrm flipH="1">
              <a:off x="1133" y="4208"/>
              <a:ext cx="5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28" name="Line 835"/>
            <p:cNvSpPr>
              <a:spLocks noChangeAspect="1" noChangeShapeType="1"/>
            </p:cNvSpPr>
            <p:nvPr/>
          </p:nvSpPr>
          <p:spPr bwMode="auto">
            <a:xfrm flipH="1" flipV="1">
              <a:off x="1138" y="4208"/>
              <a:ext cx="3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29" name="Line 836"/>
            <p:cNvSpPr>
              <a:spLocks noChangeAspect="1" noChangeShapeType="1"/>
            </p:cNvSpPr>
            <p:nvPr/>
          </p:nvSpPr>
          <p:spPr bwMode="auto">
            <a:xfrm flipH="1">
              <a:off x="1140" y="4212"/>
              <a:ext cx="3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30" name="Line 837"/>
            <p:cNvSpPr>
              <a:spLocks noChangeAspect="1" noChangeShapeType="1"/>
            </p:cNvSpPr>
            <p:nvPr/>
          </p:nvSpPr>
          <p:spPr bwMode="auto">
            <a:xfrm>
              <a:off x="1144" y="4204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31" name="Line 838"/>
            <p:cNvSpPr>
              <a:spLocks noChangeAspect="1" noChangeShapeType="1"/>
            </p:cNvSpPr>
            <p:nvPr/>
          </p:nvSpPr>
          <p:spPr bwMode="auto">
            <a:xfrm flipH="1">
              <a:off x="1144" y="4204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32" name="Line 839"/>
            <p:cNvSpPr>
              <a:spLocks noChangeAspect="1" noChangeShapeType="1"/>
            </p:cNvSpPr>
            <p:nvPr/>
          </p:nvSpPr>
          <p:spPr bwMode="auto">
            <a:xfrm flipH="1" flipV="1">
              <a:off x="1151" y="4204"/>
              <a:ext cx="9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33" name="Line 840"/>
            <p:cNvSpPr>
              <a:spLocks noChangeAspect="1" noChangeShapeType="1"/>
            </p:cNvSpPr>
            <p:nvPr/>
          </p:nvSpPr>
          <p:spPr bwMode="auto">
            <a:xfrm flipH="1">
              <a:off x="1161" y="4212"/>
              <a:ext cx="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34" name="Line 841"/>
            <p:cNvSpPr>
              <a:spLocks noChangeAspect="1" noChangeShapeType="1"/>
            </p:cNvSpPr>
            <p:nvPr/>
          </p:nvSpPr>
          <p:spPr bwMode="auto">
            <a:xfrm flipH="1" flipV="1">
              <a:off x="1165" y="4212"/>
              <a:ext cx="8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35" name="Line 842"/>
            <p:cNvSpPr>
              <a:spLocks noChangeAspect="1" noChangeShapeType="1"/>
            </p:cNvSpPr>
            <p:nvPr/>
          </p:nvSpPr>
          <p:spPr bwMode="auto">
            <a:xfrm flipH="1">
              <a:off x="1173" y="4227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36" name="Line 843"/>
            <p:cNvSpPr>
              <a:spLocks noChangeAspect="1" noChangeShapeType="1"/>
            </p:cNvSpPr>
            <p:nvPr/>
          </p:nvSpPr>
          <p:spPr bwMode="auto">
            <a:xfrm flipH="1">
              <a:off x="1180" y="4225"/>
              <a:ext cx="5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37" name="Line 844"/>
            <p:cNvSpPr>
              <a:spLocks noChangeAspect="1" noChangeShapeType="1"/>
            </p:cNvSpPr>
            <p:nvPr/>
          </p:nvSpPr>
          <p:spPr bwMode="auto">
            <a:xfrm flipH="1">
              <a:off x="1186" y="4225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38" name="Line 845"/>
            <p:cNvSpPr>
              <a:spLocks noChangeAspect="1" noChangeShapeType="1"/>
            </p:cNvSpPr>
            <p:nvPr/>
          </p:nvSpPr>
          <p:spPr bwMode="auto">
            <a:xfrm flipH="1" flipV="1">
              <a:off x="1189" y="4225"/>
              <a:ext cx="4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39" name="Line 846"/>
            <p:cNvSpPr>
              <a:spLocks noChangeAspect="1" noChangeShapeType="1"/>
            </p:cNvSpPr>
            <p:nvPr/>
          </p:nvSpPr>
          <p:spPr bwMode="auto">
            <a:xfrm flipH="1" flipV="1">
              <a:off x="1193" y="4233"/>
              <a:ext cx="1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40" name="Line 847"/>
            <p:cNvSpPr>
              <a:spLocks noChangeAspect="1" noChangeShapeType="1"/>
            </p:cNvSpPr>
            <p:nvPr/>
          </p:nvSpPr>
          <p:spPr bwMode="auto">
            <a:xfrm flipV="1">
              <a:off x="1192" y="4238"/>
              <a:ext cx="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41" name="Line 848"/>
            <p:cNvSpPr>
              <a:spLocks noChangeAspect="1" noChangeShapeType="1"/>
            </p:cNvSpPr>
            <p:nvPr/>
          </p:nvSpPr>
          <p:spPr bwMode="auto">
            <a:xfrm flipH="1" flipV="1">
              <a:off x="1192" y="4246"/>
              <a:ext cx="6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42" name="Line 849"/>
            <p:cNvSpPr>
              <a:spLocks noChangeAspect="1" noChangeShapeType="1"/>
            </p:cNvSpPr>
            <p:nvPr/>
          </p:nvSpPr>
          <p:spPr bwMode="auto">
            <a:xfrm flipH="1" flipV="1">
              <a:off x="1198" y="4257"/>
              <a:ext cx="6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43" name="Line 850"/>
            <p:cNvSpPr>
              <a:spLocks noChangeAspect="1" noChangeShapeType="1"/>
            </p:cNvSpPr>
            <p:nvPr/>
          </p:nvSpPr>
          <p:spPr bwMode="auto">
            <a:xfrm flipV="1">
              <a:off x="1200" y="4261"/>
              <a:ext cx="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44" name="Line 851"/>
            <p:cNvSpPr>
              <a:spLocks noChangeAspect="1" noChangeShapeType="1"/>
            </p:cNvSpPr>
            <p:nvPr/>
          </p:nvSpPr>
          <p:spPr bwMode="auto">
            <a:xfrm flipH="1" flipV="1">
              <a:off x="1201" y="4272"/>
              <a:ext cx="8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45" name="Line 852"/>
            <p:cNvSpPr>
              <a:spLocks noChangeAspect="1" noChangeShapeType="1"/>
            </p:cNvSpPr>
            <p:nvPr/>
          </p:nvSpPr>
          <p:spPr bwMode="auto">
            <a:xfrm flipV="1">
              <a:off x="1207" y="4289"/>
              <a:ext cx="2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46" name="Line 853"/>
            <p:cNvSpPr>
              <a:spLocks noChangeAspect="1" noChangeShapeType="1"/>
            </p:cNvSpPr>
            <p:nvPr/>
          </p:nvSpPr>
          <p:spPr bwMode="auto">
            <a:xfrm>
              <a:off x="1201" y="4290"/>
              <a:ext cx="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47" name="Line 854"/>
            <p:cNvSpPr>
              <a:spLocks noChangeAspect="1" noChangeShapeType="1"/>
            </p:cNvSpPr>
            <p:nvPr/>
          </p:nvSpPr>
          <p:spPr bwMode="auto">
            <a:xfrm flipV="1">
              <a:off x="1199" y="429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48" name="Line 855"/>
            <p:cNvSpPr>
              <a:spLocks noChangeAspect="1" noChangeShapeType="1"/>
            </p:cNvSpPr>
            <p:nvPr/>
          </p:nvSpPr>
          <p:spPr bwMode="auto">
            <a:xfrm flipH="1" flipV="1">
              <a:off x="1200" y="4298"/>
              <a:ext cx="1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49" name="Line 856"/>
            <p:cNvSpPr>
              <a:spLocks noChangeAspect="1" noChangeShapeType="1"/>
            </p:cNvSpPr>
            <p:nvPr/>
          </p:nvSpPr>
          <p:spPr bwMode="auto">
            <a:xfrm flipH="1">
              <a:off x="1210" y="4302"/>
              <a:ext cx="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50" name="Line 857"/>
            <p:cNvSpPr>
              <a:spLocks noChangeAspect="1" noChangeShapeType="1"/>
            </p:cNvSpPr>
            <p:nvPr/>
          </p:nvSpPr>
          <p:spPr bwMode="auto">
            <a:xfrm flipH="1" flipV="1">
              <a:off x="1216" y="4302"/>
              <a:ext cx="3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51" name="Line 858"/>
            <p:cNvSpPr>
              <a:spLocks noChangeAspect="1" noChangeShapeType="1"/>
            </p:cNvSpPr>
            <p:nvPr/>
          </p:nvSpPr>
          <p:spPr bwMode="auto">
            <a:xfrm flipH="1">
              <a:off x="1219" y="4305"/>
              <a:ext cx="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52" name="Line 859"/>
            <p:cNvSpPr>
              <a:spLocks noChangeAspect="1" noChangeShapeType="1"/>
            </p:cNvSpPr>
            <p:nvPr/>
          </p:nvSpPr>
          <p:spPr bwMode="auto">
            <a:xfrm flipH="1" flipV="1">
              <a:off x="1223" y="4305"/>
              <a:ext cx="2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53" name="Line 860"/>
            <p:cNvSpPr>
              <a:spLocks noChangeAspect="1" noChangeShapeType="1"/>
            </p:cNvSpPr>
            <p:nvPr/>
          </p:nvSpPr>
          <p:spPr bwMode="auto">
            <a:xfrm flipH="1">
              <a:off x="1225" y="4308"/>
              <a:ext cx="4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54" name="Line 861"/>
            <p:cNvSpPr>
              <a:spLocks noChangeAspect="1" noChangeShapeType="1"/>
            </p:cNvSpPr>
            <p:nvPr/>
          </p:nvSpPr>
          <p:spPr bwMode="auto">
            <a:xfrm flipH="1">
              <a:off x="1229" y="4307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55" name="Line 862"/>
            <p:cNvSpPr>
              <a:spLocks noChangeAspect="1" noChangeShapeType="1"/>
            </p:cNvSpPr>
            <p:nvPr/>
          </p:nvSpPr>
          <p:spPr bwMode="auto">
            <a:xfrm flipH="1" flipV="1">
              <a:off x="1235" y="4307"/>
              <a:ext cx="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56" name="Line 863"/>
            <p:cNvSpPr>
              <a:spLocks noChangeAspect="1" noChangeShapeType="1"/>
            </p:cNvSpPr>
            <p:nvPr/>
          </p:nvSpPr>
          <p:spPr bwMode="auto">
            <a:xfrm flipV="1">
              <a:off x="1232" y="4315"/>
              <a:ext cx="5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57" name="Line 864"/>
            <p:cNvSpPr>
              <a:spLocks noChangeAspect="1" noChangeShapeType="1"/>
            </p:cNvSpPr>
            <p:nvPr/>
          </p:nvSpPr>
          <p:spPr bwMode="auto">
            <a:xfrm flipH="1" flipV="1">
              <a:off x="1232" y="4326"/>
              <a:ext cx="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58" name="Line 865"/>
            <p:cNvSpPr>
              <a:spLocks noChangeAspect="1" noChangeShapeType="1"/>
            </p:cNvSpPr>
            <p:nvPr/>
          </p:nvSpPr>
          <p:spPr bwMode="auto">
            <a:xfrm flipH="1">
              <a:off x="1234" y="4332"/>
              <a:ext cx="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59" name="Line 866"/>
            <p:cNvSpPr>
              <a:spLocks noChangeAspect="1" noChangeShapeType="1"/>
            </p:cNvSpPr>
            <p:nvPr/>
          </p:nvSpPr>
          <p:spPr bwMode="auto">
            <a:xfrm flipH="1" flipV="1">
              <a:off x="1243" y="4332"/>
              <a:ext cx="3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60" name="Line 867"/>
            <p:cNvSpPr>
              <a:spLocks noChangeAspect="1" noChangeShapeType="1"/>
            </p:cNvSpPr>
            <p:nvPr/>
          </p:nvSpPr>
          <p:spPr bwMode="auto">
            <a:xfrm flipV="1">
              <a:off x="1242" y="4337"/>
              <a:ext cx="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61" name="Line 868"/>
            <p:cNvSpPr>
              <a:spLocks noChangeAspect="1" noChangeShapeType="1"/>
            </p:cNvSpPr>
            <p:nvPr/>
          </p:nvSpPr>
          <p:spPr bwMode="auto">
            <a:xfrm flipH="1" flipV="1">
              <a:off x="1242" y="4345"/>
              <a:ext cx="1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62" name="Line 869"/>
            <p:cNvSpPr>
              <a:spLocks noChangeAspect="1" noChangeShapeType="1"/>
            </p:cNvSpPr>
            <p:nvPr/>
          </p:nvSpPr>
          <p:spPr bwMode="auto">
            <a:xfrm flipH="1" flipV="1">
              <a:off x="1243" y="4354"/>
              <a:ext cx="5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63" name="Line 870"/>
            <p:cNvSpPr>
              <a:spLocks noChangeAspect="1" noChangeShapeType="1"/>
            </p:cNvSpPr>
            <p:nvPr/>
          </p:nvSpPr>
          <p:spPr bwMode="auto">
            <a:xfrm flipV="1">
              <a:off x="1243" y="4360"/>
              <a:ext cx="5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64" name="Line 871"/>
            <p:cNvSpPr>
              <a:spLocks noChangeAspect="1" noChangeShapeType="1"/>
            </p:cNvSpPr>
            <p:nvPr/>
          </p:nvSpPr>
          <p:spPr bwMode="auto">
            <a:xfrm flipH="1" flipV="1">
              <a:off x="1244" y="4365"/>
              <a:ext cx="1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65" name="Line 872"/>
            <p:cNvSpPr>
              <a:spLocks noChangeAspect="1" noChangeShapeType="1"/>
            </p:cNvSpPr>
            <p:nvPr/>
          </p:nvSpPr>
          <p:spPr bwMode="auto">
            <a:xfrm flipV="1">
              <a:off x="1248" y="4383"/>
              <a:ext cx="5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66" name="Line 873"/>
            <p:cNvSpPr>
              <a:spLocks noChangeAspect="1" noChangeShapeType="1"/>
            </p:cNvSpPr>
            <p:nvPr/>
          </p:nvSpPr>
          <p:spPr bwMode="auto">
            <a:xfrm>
              <a:off x="1237" y="4397"/>
              <a:ext cx="1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67" name="Line 874"/>
            <p:cNvSpPr>
              <a:spLocks noChangeAspect="1" noChangeShapeType="1"/>
            </p:cNvSpPr>
            <p:nvPr/>
          </p:nvSpPr>
          <p:spPr bwMode="auto">
            <a:xfrm flipV="1">
              <a:off x="1231" y="4397"/>
              <a:ext cx="6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68" name="Line 875"/>
            <p:cNvSpPr>
              <a:spLocks noChangeAspect="1" noChangeShapeType="1"/>
            </p:cNvSpPr>
            <p:nvPr/>
          </p:nvSpPr>
          <p:spPr bwMode="auto">
            <a:xfrm flipH="1" flipV="1">
              <a:off x="1231" y="4407"/>
              <a:ext cx="1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69" name="Line 876"/>
            <p:cNvSpPr>
              <a:spLocks noChangeAspect="1" noChangeShapeType="1"/>
            </p:cNvSpPr>
            <p:nvPr/>
          </p:nvSpPr>
          <p:spPr bwMode="auto">
            <a:xfrm flipV="1">
              <a:off x="1241" y="4413"/>
              <a:ext cx="2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70" name="Line 877"/>
            <p:cNvSpPr>
              <a:spLocks noChangeAspect="1" noChangeShapeType="1"/>
            </p:cNvSpPr>
            <p:nvPr/>
          </p:nvSpPr>
          <p:spPr bwMode="auto">
            <a:xfrm>
              <a:off x="1233" y="442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71" name="Line 878"/>
            <p:cNvSpPr>
              <a:spLocks noChangeAspect="1" noChangeShapeType="1"/>
            </p:cNvSpPr>
            <p:nvPr/>
          </p:nvSpPr>
          <p:spPr bwMode="auto">
            <a:xfrm flipV="1">
              <a:off x="1231" y="4422"/>
              <a:ext cx="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72" name="Line 879"/>
            <p:cNvSpPr>
              <a:spLocks noChangeAspect="1" noChangeShapeType="1"/>
            </p:cNvSpPr>
            <p:nvPr/>
          </p:nvSpPr>
          <p:spPr bwMode="auto">
            <a:xfrm flipH="1">
              <a:off x="1231" y="4428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73" name="Line 880"/>
            <p:cNvSpPr>
              <a:spLocks noChangeAspect="1" noChangeShapeType="1"/>
            </p:cNvSpPr>
            <p:nvPr/>
          </p:nvSpPr>
          <p:spPr bwMode="auto">
            <a:xfrm flipH="1" flipV="1">
              <a:off x="1239" y="4428"/>
              <a:ext cx="9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74" name="Line 881"/>
            <p:cNvSpPr>
              <a:spLocks noChangeAspect="1" noChangeShapeType="1"/>
            </p:cNvSpPr>
            <p:nvPr/>
          </p:nvSpPr>
          <p:spPr bwMode="auto">
            <a:xfrm flipV="1">
              <a:off x="1243" y="4431"/>
              <a:ext cx="6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75" name="Line 882"/>
            <p:cNvSpPr>
              <a:spLocks noChangeAspect="1" noChangeShapeType="1"/>
            </p:cNvSpPr>
            <p:nvPr/>
          </p:nvSpPr>
          <p:spPr bwMode="auto">
            <a:xfrm flipH="1" flipV="1">
              <a:off x="1243" y="445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76" name="Line 883"/>
            <p:cNvSpPr>
              <a:spLocks noChangeAspect="1" noChangeShapeType="1"/>
            </p:cNvSpPr>
            <p:nvPr/>
          </p:nvSpPr>
          <p:spPr bwMode="auto">
            <a:xfrm flipV="1">
              <a:off x="1251" y="445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77" name="Line 884"/>
            <p:cNvSpPr>
              <a:spLocks noChangeAspect="1" noChangeShapeType="1"/>
            </p:cNvSpPr>
            <p:nvPr/>
          </p:nvSpPr>
          <p:spPr bwMode="auto">
            <a:xfrm flipV="1">
              <a:off x="1243" y="4470"/>
              <a:ext cx="8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78" name="Line 885"/>
            <p:cNvSpPr>
              <a:spLocks noChangeAspect="1" noChangeShapeType="1"/>
            </p:cNvSpPr>
            <p:nvPr/>
          </p:nvSpPr>
          <p:spPr bwMode="auto">
            <a:xfrm flipH="1" flipV="1">
              <a:off x="1243" y="4473"/>
              <a:ext cx="3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79" name="Line 886"/>
            <p:cNvSpPr>
              <a:spLocks noChangeAspect="1" noChangeShapeType="1"/>
            </p:cNvSpPr>
            <p:nvPr/>
          </p:nvSpPr>
          <p:spPr bwMode="auto">
            <a:xfrm flipH="1" flipV="1">
              <a:off x="1246" y="4485"/>
              <a:ext cx="5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80" name="Line 887"/>
            <p:cNvSpPr>
              <a:spLocks noChangeAspect="1" noChangeShapeType="1"/>
            </p:cNvSpPr>
            <p:nvPr/>
          </p:nvSpPr>
          <p:spPr bwMode="auto">
            <a:xfrm flipV="1">
              <a:off x="1237" y="4491"/>
              <a:ext cx="14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81" name="Line 888"/>
            <p:cNvSpPr>
              <a:spLocks noChangeAspect="1" noChangeShapeType="1"/>
            </p:cNvSpPr>
            <p:nvPr/>
          </p:nvSpPr>
          <p:spPr bwMode="auto">
            <a:xfrm>
              <a:off x="1233" y="4498"/>
              <a:ext cx="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82" name="Line 889"/>
            <p:cNvSpPr>
              <a:spLocks noChangeAspect="1" noChangeShapeType="1"/>
            </p:cNvSpPr>
            <p:nvPr/>
          </p:nvSpPr>
          <p:spPr bwMode="auto">
            <a:xfrm flipV="1">
              <a:off x="1229" y="4498"/>
              <a:ext cx="3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83" name="Line 890"/>
            <p:cNvSpPr>
              <a:spLocks noChangeAspect="1" noChangeShapeType="1"/>
            </p:cNvSpPr>
            <p:nvPr/>
          </p:nvSpPr>
          <p:spPr bwMode="auto">
            <a:xfrm flipH="1" flipV="1">
              <a:off x="1229" y="4504"/>
              <a:ext cx="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84" name="Line 891"/>
            <p:cNvSpPr>
              <a:spLocks noChangeAspect="1" noChangeShapeType="1"/>
            </p:cNvSpPr>
            <p:nvPr/>
          </p:nvSpPr>
          <p:spPr bwMode="auto">
            <a:xfrm flipV="1">
              <a:off x="1229" y="4513"/>
              <a:ext cx="4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85" name="Line 892"/>
            <p:cNvSpPr>
              <a:spLocks noChangeAspect="1" noChangeShapeType="1"/>
            </p:cNvSpPr>
            <p:nvPr/>
          </p:nvSpPr>
          <p:spPr bwMode="auto">
            <a:xfrm flipV="1">
              <a:off x="1219" y="4518"/>
              <a:ext cx="1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86" name="Line 893"/>
            <p:cNvSpPr>
              <a:spLocks noChangeAspect="1" noChangeShapeType="1"/>
            </p:cNvSpPr>
            <p:nvPr/>
          </p:nvSpPr>
          <p:spPr bwMode="auto">
            <a:xfrm>
              <a:off x="1213" y="4515"/>
              <a:ext cx="6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87" name="Line 894"/>
            <p:cNvSpPr>
              <a:spLocks noChangeAspect="1" noChangeShapeType="1"/>
            </p:cNvSpPr>
            <p:nvPr/>
          </p:nvSpPr>
          <p:spPr bwMode="auto">
            <a:xfrm flipV="1">
              <a:off x="1213" y="4515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88" name="Line 895"/>
            <p:cNvSpPr>
              <a:spLocks noChangeAspect="1" noChangeShapeType="1"/>
            </p:cNvSpPr>
            <p:nvPr/>
          </p:nvSpPr>
          <p:spPr bwMode="auto">
            <a:xfrm flipV="1">
              <a:off x="1207" y="4524"/>
              <a:ext cx="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89" name="Line 896"/>
            <p:cNvSpPr>
              <a:spLocks noChangeAspect="1" noChangeShapeType="1"/>
            </p:cNvSpPr>
            <p:nvPr/>
          </p:nvSpPr>
          <p:spPr bwMode="auto">
            <a:xfrm>
              <a:off x="1199" y="4524"/>
              <a:ext cx="7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90" name="Line 897"/>
            <p:cNvSpPr>
              <a:spLocks noChangeAspect="1" noChangeShapeType="1"/>
            </p:cNvSpPr>
            <p:nvPr/>
          </p:nvSpPr>
          <p:spPr bwMode="auto">
            <a:xfrm>
              <a:off x="1196" y="4521"/>
              <a:ext cx="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91" name="Line 898"/>
            <p:cNvSpPr>
              <a:spLocks noChangeAspect="1" noChangeShapeType="1"/>
            </p:cNvSpPr>
            <p:nvPr/>
          </p:nvSpPr>
          <p:spPr bwMode="auto">
            <a:xfrm flipV="1">
              <a:off x="1192" y="4521"/>
              <a:ext cx="3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92" name="Line 899"/>
            <p:cNvSpPr>
              <a:spLocks noChangeAspect="1" noChangeShapeType="1"/>
            </p:cNvSpPr>
            <p:nvPr/>
          </p:nvSpPr>
          <p:spPr bwMode="auto">
            <a:xfrm>
              <a:off x="1189" y="4519"/>
              <a:ext cx="4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93" name="Line 900"/>
            <p:cNvSpPr>
              <a:spLocks noChangeAspect="1" noChangeShapeType="1"/>
            </p:cNvSpPr>
            <p:nvPr/>
          </p:nvSpPr>
          <p:spPr bwMode="auto">
            <a:xfrm flipV="1">
              <a:off x="1183" y="4519"/>
              <a:ext cx="6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94" name="Line 901"/>
            <p:cNvSpPr>
              <a:spLocks noChangeAspect="1" noChangeShapeType="1"/>
            </p:cNvSpPr>
            <p:nvPr/>
          </p:nvSpPr>
          <p:spPr bwMode="auto">
            <a:xfrm>
              <a:off x="1177" y="4518"/>
              <a:ext cx="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95" name="Line 902"/>
            <p:cNvSpPr>
              <a:spLocks noChangeAspect="1" noChangeShapeType="1"/>
            </p:cNvSpPr>
            <p:nvPr/>
          </p:nvSpPr>
          <p:spPr bwMode="auto">
            <a:xfrm flipV="1">
              <a:off x="1173" y="4518"/>
              <a:ext cx="3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96" name="Line 903"/>
            <p:cNvSpPr>
              <a:spLocks noChangeAspect="1" noChangeShapeType="1"/>
            </p:cNvSpPr>
            <p:nvPr/>
          </p:nvSpPr>
          <p:spPr bwMode="auto">
            <a:xfrm>
              <a:off x="1162" y="4518"/>
              <a:ext cx="12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97" name="Line 904"/>
            <p:cNvSpPr>
              <a:spLocks noChangeAspect="1" noChangeShapeType="1"/>
            </p:cNvSpPr>
            <p:nvPr/>
          </p:nvSpPr>
          <p:spPr bwMode="auto">
            <a:xfrm>
              <a:off x="1149" y="4518"/>
              <a:ext cx="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98" name="Line 905"/>
            <p:cNvSpPr>
              <a:spLocks noChangeAspect="1" noChangeShapeType="1"/>
            </p:cNvSpPr>
            <p:nvPr/>
          </p:nvSpPr>
          <p:spPr bwMode="auto">
            <a:xfrm flipV="1">
              <a:off x="1135" y="4518"/>
              <a:ext cx="1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99" name="Line 906"/>
            <p:cNvSpPr>
              <a:spLocks noChangeAspect="1" noChangeShapeType="1"/>
            </p:cNvSpPr>
            <p:nvPr/>
          </p:nvSpPr>
          <p:spPr bwMode="auto">
            <a:xfrm flipV="1">
              <a:off x="1127" y="4521"/>
              <a:ext cx="8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00" name="Line 907"/>
            <p:cNvSpPr>
              <a:spLocks noChangeAspect="1" noChangeShapeType="1"/>
            </p:cNvSpPr>
            <p:nvPr/>
          </p:nvSpPr>
          <p:spPr bwMode="auto">
            <a:xfrm>
              <a:off x="1114" y="4518"/>
              <a:ext cx="13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01" name="Line 908"/>
            <p:cNvSpPr>
              <a:spLocks noChangeAspect="1" noChangeShapeType="1"/>
            </p:cNvSpPr>
            <p:nvPr/>
          </p:nvSpPr>
          <p:spPr bwMode="auto">
            <a:xfrm flipV="1">
              <a:off x="1110" y="4518"/>
              <a:ext cx="3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02" name="Line 909"/>
            <p:cNvSpPr>
              <a:spLocks noChangeAspect="1" noChangeShapeType="1"/>
            </p:cNvSpPr>
            <p:nvPr/>
          </p:nvSpPr>
          <p:spPr bwMode="auto">
            <a:xfrm>
              <a:off x="1107" y="4521"/>
              <a:ext cx="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03" name="Line 910"/>
            <p:cNvSpPr>
              <a:spLocks noChangeAspect="1" noChangeShapeType="1"/>
            </p:cNvSpPr>
            <p:nvPr/>
          </p:nvSpPr>
          <p:spPr bwMode="auto">
            <a:xfrm flipV="1">
              <a:off x="1102" y="4521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04" name="Line 911"/>
            <p:cNvSpPr>
              <a:spLocks noChangeAspect="1" noChangeShapeType="1"/>
            </p:cNvSpPr>
            <p:nvPr/>
          </p:nvSpPr>
          <p:spPr bwMode="auto">
            <a:xfrm>
              <a:off x="1091" y="4513"/>
              <a:ext cx="11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05" name="Line 912"/>
            <p:cNvSpPr>
              <a:spLocks noChangeAspect="1" noChangeShapeType="1"/>
            </p:cNvSpPr>
            <p:nvPr/>
          </p:nvSpPr>
          <p:spPr bwMode="auto">
            <a:xfrm flipV="1">
              <a:off x="1066" y="4513"/>
              <a:ext cx="25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06" name="Line 913"/>
            <p:cNvSpPr>
              <a:spLocks noChangeAspect="1" noChangeShapeType="1"/>
            </p:cNvSpPr>
            <p:nvPr/>
          </p:nvSpPr>
          <p:spPr bwMode="auto">
            <a:xfrm>
              <a:off x="1052" y="4513"/>
              <a:ext cx="14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07" name="Line 914"/>
            <p:cNvSpPr>
              <a:spLocks noChangeAspect="1" noChangeShapeType="1"/>
            </p:cNvSpPr>
            <p:nvPr/>
          </p:nvSpPr>
          <p:spPr bwMode="auto">
            <a:xfrm>
              <a:off x="1051" y="4504"/>
              <a:ext cx="1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08" name="Line 915"/>
            <p:cNvSpPr>
              <a:spLocks noChangeAspect="1" noChangeShapeType="1"/>
            </p:cNvSpPr>
            <p:nvPr/>
          </p:nvSpPr>
          <p:spPr bwMode="auto">
            <a:xfrm flipH="1">
              <a:off x="1051" y="4496"/>
              <a:ext cx="4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09" name="Line 916"/>
            <p:cNvSpPr>
              <a:spLocks noChangeAspect="1" noChangeShapeType="1"/>
            </p:cNvSpPr>
            <p:nvPr/>
          </p:nvSpPr>
          <p:spPr bwMode="auto">
            <a:xfrm>
              <a:off x="1041" y="4477"/>
              <a:ext cx="13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0" name="Line 917"/>
            <p:cNvSpPr>
              <a:spLocks noChangeAspect="1" noChangeShapeType="1"/>
            </p:cNvSpPr>
            <p:nvPr/>
          </p:nvSpPr>
          <p:spPr bwMode="auto">
            <a:xfrm flipH="1" flipV="1">
              <a:off x="1150" y="4518"/>
              <a:ext cx="3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1" name="Line 918"/>
            <p:cNvSpPr>
              <a:spLocks noChangeAspect="1" noChangeShapeType="1"/>
            </p:cNvSpPr>
            <p:nvPr/>
          </p:nvSpPr>
          <p:spPr bwMode="auto">
            <a:xfrm flipV="1">
              <a:off x="1152" y="4530"/>
              <a:ext cx="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2" name="Line 919"/>
            <p:cNvSpPr>
              <a:spLocks noChangeAspect="1" noChangeShapeType="1"/>
            </p:cNvSpPr>
            <p:nvPr/>
          </p:nvSpPr>
          <p:spPr bwMode="auto">
            <a:xfrm flipV="1">
              <a:off x="1150" y="4542"/>
              <a:ext cx="2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3" name="Line 920"/>
            <p:cNvSpPr>
              <a:spLocks noChangeAspect="1" noChangeShapeType="1"/>
            </p:cNvSpPr>
            <p:nvPr/>
          </p:nvSpPr>
          <p:spPr bwMode="auto">
            <a:xfrm>
              <a:off x="1147" y="4544"/>
              <a:ext cx="3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4" name="Line 921"/>
            <p:cNvSpPr>
              <a:spLocks noChangeAspect="1" noChangeShapeType="1"/>
            </p:cNvSpPr>
            <p:nvPr/>
          </p:nvSpPr>
          <p:spPr bwMode="auto">
            <a:xfrm>
              <a:off x="1142" y="4537"/>
              <a:ext cx="5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15" name="Line 922"/>
            <p:cNvSpPr>
              <a:spLocks noChangeAspect="1" noChangeShapeType="1"/>
            </p:cNvSpPr>
            <p:nvPr/>
          </p:nvSpPr>
          <p:spPr bwMode="auto">
            <a:xfrm>
              <a:off x="1131" y="4522"/>
              <a:ext cx="11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32" name="Group 923"/>
          <p:cNvGrpSpPr>
            <a:grpSpLocks noChangeAspect="1"/>
          </p:cNvGrpSpPr>
          <p:nvPr/>
        </p:nvGrpSpPr>
        <p:grpSpPr bwMode="auto">
          <a:xfrm>
            <a:off x="3151188" y="5345113"/>
            <a:ext cx="269875" cy="503237"/>
            <a:chOff x="717" y="4204"/>
            <a:chExt cx="213" cy="396"/>
          </a:xfrm>
        </p:grpSpPr>
        <p:sp>
          <p:nvSpPr>
            <p:cNvPr id="25660" name="Line 924"/>
            <p:cNvSpPr>
              <a:spLocks noChangeAspect="1" noChangeShapeType="1"/>
            </p:cNvSpPr>
            <p:nvPr/>
          </p:nvSpPr>
          <p:spPr bwMode="auto">
            <a:xfrm flipV="1">
              <a:off x="888" y="4315"/>
              <a:ext cx="9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1" name="Line 925"/>
            <p:cNvSpPr>
              <a:spLocks noChangeAspect="1" noChangeShapeType="1"/>
            </p:cNvSpPr>
            <p:nvPr/>
          </p:nvSpPr>
          <p:spPr bwMode="auto">
            <a:xfrm flipH="1" flipV="1">
              <a:off x="888" y="4320"/>
              <a:ext cx="3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2" name="Line 926"/>
            <p:cNvSpPr>
              <a:spLocks noChangeAspect="1" noChangeShapeType="1"/>
            </p:cNvSpPr>
            <p:nvPr/>
          </p:nvSpPr>
          <p:spPr bwMode="auto">
            <a:xfrm flipH="1">
              <a:off x="892" y="4321"/>
              <a:ext cx="4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3" name="Line 927"/>
            <p:cNvSpPr>
              <a:spLocks noChangeAspect="1" noChangeShapeType="1"/>
            </p:cNvSpPr>
            <p:nvPr/>
          </p:nvSpPr>
          <p:spPr bwMode="auto">
            <a:xfrm flipH="1">
              <a:off x="896" y="4315"/>
              <a:ext cx="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4" name="Line 928"/>
            <p:cNvSpPr>
              <a:spLocks noChangeAspect="1" noChangeShapeType="1"/>
            </p:cNvSpPr>
            <p:nvPr/>
          </p:nvSpPr>
          <p:spPr bwMode="auto">
            <a:xfrm flipH="1">
              <a:off x="901" y="4413"/>
              <a:ext cx="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5" name="Line 929"/>
            <p:cNvSpPr>
              <a:spLocks noChangeAspect="1" noChangeShapeType="1"/>
            </p:cNvSpPr>
            <p:nvPr/>
          </p:nvSpPr>
          <p:spPr bwMode="auto">
            <a:xfrm flipV="1">
              <a:off x="901" y="4413"/>
              <a:ext cx="4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6" name="Line 930"/>
            <p:cNvSpPr>
              <a:spLocks noChangeAspect="1" noChangeShapeType="1"/>
            </p:cNvSpPr>
            <p:nvPr/>
          </p:nvSpPr>
          <p:spPr bwMode="auto">
            <a:xfrm>
              <a:off x="901" y="4414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7" name="Line 931"/>
            <p:cNvSpPr>
              <a:spLocks noChangeAspect="1" noChangeShapeType="1"/>
            </p:cNvSpPr>
            <p:nvPr/>
          </p:nvSpPr>
          <p:spPr bwMode="auto">
            <a:xfrm>
              <a:off x="831" y="4584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8" name="Line 932"/>
            <p:cNvSpPr>
              <a:spLocks noChangeAspect="1" noChangeShapeType="1"/>
            </p:cNvSpPr>
            <p:nvPr/>
          </p:nvSpPr>
          <p:spPr bwMode="auto">
            <a:xfrm>
              <a:off x="830" y="4571"/>
              <a:ext cx="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9" name="Line 933"/>
            <p:cNvSpPr>
              <a:spLocks noChangeAspect="1" noChangeShapeType="1"/>
            </p:cNvSpPr>
            <p:nvPr/>
          </p:nvSpPr>
          <p:spPr bwMode="auto">
            <a:xfrm flipH="1">
              <a:off x="830" y="4557"/>
              <a:ext cx="2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0" name="Line 934"/>
            <p:cNvSpPr>
              <a:spLocks noChangeAspect="1" noChangeShapeType="1"/>
            </p:cNvSpPr>
            <p:nvPr/>
          </p:nvSpPr>
          <p:spPr bwMode="auto">
            <a:xfrm>
              <a:off x="832" y="4554"/>
              <a:ext cx="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1" name="Line 935"/>
            <p:cNvSpPr>
              <a:spLocks noChangeAspect="1" noChangeShapeType="1"/>
            </p:cNvSpPr>
            <p:nvPr/>
          </p:nvSpPr>
          <p:spPr bwMode="auto">
            <a:xfrm flipH="1">
              <a:off x="831" y="4549"/>
              <a:ext cx="5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2" name="Line 936"/>
            <p:cNvSpPr>
              <a:spLocks noChangeAspect="1" noChangeShapeType="1"/>
            </p:cNvSpPr>
            <p:nvPr/>
          </p:nvSpPr>
          <p:spPr bwMode="auto">
            <a:xfrm flipH="1">
              <a:off x="837" y="4545"/>
              <a:ext cx="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3" name="Line 937"/>
            <p:cNvSpPr>
              <a:spLocks noChangeAspect="1" noChangeShapeType="1"/>
            </p:cNvSpPr>
            <p:nvPr/>
          </p:nvSpPr>
          <p:spPr bwMode="auto">
            <a:xfrm flipH="1">
              <a:off x="840" y="4540"/>
              <a:ext cx="3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4" name="Line 938"/>
            <p:cNvSpPr>
              <a:spLocks noChangeAspect="1" noChangeShapeType="1"/>
            </p:cNvSpPr>
            <p:nvPr/>
          </p:nvSpPr>
          <p:spPr bwMode="auto">
            <a:xfrm flipH="1">
              <a:off x="844" y="4522"/>
              <a:ext cx="14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5" name="Line 939"/>
            <p:cNvSpPr>
              <a:spLocks noChangeAspect="1" noChangeShapeType="1"/>
            </p:cNvSpPr>
            <p:nvPr/>
          </p:nvSpPr>
          <p:spPr bwMode="auto">
            <a:xfrm flipV="1">
              <a:off x="842" y="4521"/>
              <a:ext cx="13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6" name="Line 940"/>
            <p:cNvSpPr>
              <a:spLocks noChangeAspect="1" noChangeShapeType="1"/>
            </p:cNvSpPr>
            <p:nvPr/>
          </p:nvSpPr>
          <p:spPr bwMode="auto">
            <a:xfrm flipV="1">
              <a:off x="839" y="4539"/>
              <a:ext cx="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7" name="Line 941"/>
            <p:cNvSpPr>
              <a:spLocks noChangeAspect="1" noChangeShapeType="1"/>
            </p:cNvSpPr>
            <p:nvPr/>
          </p:nvSpPr>
          <p:spPr bwMode="auto">
            <a:xfrm flipV="1">
              <a:off x="835" y="4543"/>
              <a:ext cx="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8" name="Line 942"/>
            <p:cNvSpPr>
              <a:spLocks noChangeAspect="1" noChangeShapeType="1"/>
            </p:cNvSpPr>
            <p:nvPr/>
          </p:nvSpPr>
          <p:spPr bwMode="auto">
            <a:xfrm flipV="1">
              <a:off x="829" y="4545"/>
              <a:ext cx="5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9" name="Line 943"/>
            <p:cNvSpPr>
              <a:spLocks noChangeAspect="1" noChangeShapeType="1"/>
            </p:cNvSpPr>
            <p:nvPr/>
          </p:nvSpPr>
          <p:spPr bwMode="auto">
            <a:xfrm flipH="1">
              <a:off x="830" y="4542"/>
              <a:ext cx="1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0" name="Line 944"/>
            <p:cNvSpPr>
              <a:spLocks noChangeAspect="1" noChangeShapeType="1"/>
            </p:cNvSpPr>
            <p:nvPr/>
          </p:nvSpPr>
          <p:spPr bwMode="auto">
            <a:xfrm flipH="1">
              <a:off x="831" y="4530"/>
              <a:ext cx="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1" name="Line 945"/>
            <p:cNvSpPr>
              <a:spLocks noChangeAspect="1" noChangeShapeType="1"/>
            </p:cNvSpPr>
            <p:nvPr/>
          </p:nvSpPr>
          <p:spPr bwMode="auto">
            <a:xfrm>
              <a:off x="828" y="4518"/>
              <a:ext cx="3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2" name="Line 946"/>
            <p:cNvSpPr>
              <a:spLocks noChangeAspect="1" noChangeShapeType="1"/>
            </p:cNvSpPr>
            <p:nvPr/>
          </p:nvSpPr>
          <p:spPr bwMode="auto">
            <a:xfrm>
              <a:off x="829" y="4518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3" name="Line 947"/>
            <p:cNvSpPr>
              <a:spLocks noChangeAspect="1" noChangeShapeType="1"/>
            </p:cNvSpPr>
            <p:nvPr/>
          </p:nvSpPr>
          <p:spPr bwMode="auto">
            <a:xfrm flipV="1">
              <a:off x="899" y="4399"/>
              <a:ext cx="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4" name="Line 948"/>
            <p:cNvSpPr>
              <a:spLocks noChangeAspect="1" noChangeShapeType="1"/>
            </p:cNvSpPr>
            <p:nvPr/>
          </p:nvSpPr>
          <p:spPr bwMode="auto">
            <a:xfrm>
              <a:off x="895" y="4399"/>
              <a:ext cx="4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5" name="Line 949"/>
            <p:cNvSpPr>
              <a:spLocks noChangeAspect="1" noChangeShapeType="1"/>
            </p:cNvSpPr>
            <p:nvPr/>
          </p:nvSpPr>
          <p:spPr bwMode="auto">
            <a:xfrm>
              <a:off x="895" y="4397"/>
              <a:ext cx="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6" name="Line 950"/>
            <p:cNvSpPr>
              <a:spLocks noChangeAspect="1" noChangeShapeType="1"/>
            </p:cNvSpPr>
            <p:nvPr/>
          </p:nvSpPr>
          <p:spPr bwMode="auto">
            <a:xfrm flipH="1">
              <a:off x="895" y="4397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7" name="Line 951"/>
            <p:cNvSpPr>
              <a:spLocks noChangeAspect="1" noChangeShapeType="1"/>
            </p:cNvSpPr>
            <p:nvPr/>
          </p:nvSpPr>
          <p:spPr bwMode="auto">
            <a:xfrm flipH="1" flipV="1">
              <a:off x="901" y="4397"/>
              <a:ext cx="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8" name="Line 952"/>
            <p:cNvSpPr>
              <a:spLocks noChangeAspect="1" noChangeShapeType="1"/>
            </p:cNvSpPr>
            <p:nvPr/>
          </p:nvSpPr>
          <p:spPr bwMode="auto">
            <a:xfrm>
              <a:off x="775" y="4296"/>
              <a:ext cx="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9" name="Line 953"/>
            <p:cNvSpPr>
              <a:spLocks noChangeAspect="1" noChangeShapeType="1"/>
            </p:cNvSpPr>
            <p:nvPr/>
          </p:nvSpPr>
          <p:spPr bwMode="auto">
            <a:xfrm>
              <a:off x="772" y="4285"/>
              <a:ext cx="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0" name="Line 954"/>
            <p:cNvSpPr>
              <a:spLocks noChangeAspect="1" noChangeShapeType="1"/>
            </p:cNvSpPr>
            <p:nvPr/>
          </p:nvSpPr>
          <p:spPr bwMode="auto">
            <a:xfrm flipV="1">
              <a:off x="820" y="4599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1" name="Line 955"/>
            <p:cNvSpPr>
              <a:spLocks noChangeAspect="1" noChangeShapeType="1"/>
            </p:cNvSpPr>
            <p:nvPr/>
          </p:nvSpPr>
          <p:spPr bwMode="auto">
            <a:xfrm flipH="1">
              <a:off x="820" y="4584"/>
              <a:ext cx="3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2" name="Line 956"/>
            <p:cNvSpPr>
              <a:spLocks noChangeAspect="1" noChangeShapeType="1"/>
            </p:cNvSpPr>
            <p:nvPr/>
          </p:nvSpPr>
          <p:spPr bwMode="auto">
            <a:xfrm>
              <a:off x="821" y="4571"/>
              <a:ext cx="2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3" name="Line 957"/>
            <p:cNvSpPr>
              <a:spLocks noChangeAspect="1" noChangeShapeType="1"/>
            </p:cNvSpPr>
            <p:nvPr/>
          </p:nvSpPr>
          <p:spPr bwMode="auto">
            <a:xfrm flipH="1">
              <a:off x="821" y="4560"/>
              <a:ext cx="2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4" name="Line 958"/>
            <p:cNvSpPr>
              <a:spLocks noChangeAspect="1" noChangeShapeType="1"/>
            </p:cNvSpPr>
            <p:nvPr/>
          </p:nvSpPr>
          <p:spPr bwMode="auto">
            <a:xfrm>
              <a:off x="820" y="4547"/>
              <a:ext cx="3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5" name="Line 959"/>
            <p:cNvSpPr>
              <a:spLocks noChangeAspect="1" noChangeShapeType="1"/>
            </p:cNvSpPr>
            <p:nvPr/>
          </p:nvSpPr>
          <p:spPr bwMode="auto">
            <a:xfrm>
              <a:off x="805" y="4524"/>
              <a:ext cx="15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6" name="Line 960"/>
            <p:cNvSpPr>
              <a:spLocks noChangeAspect="1" noChangeShapeType="1"/>
            </p:cNvSpPr>
            <p:nvPr/>
          </p:nvSpPr>
          <p:spPr bwMode="auto">
            <a:xfrm flipV="1">
              <a:off x="746" y="4402"/>
              <a:ext cx="1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7" name="Line 961"/>
            <p:cNvSpPr>
              <a:spLocks noChangeAspect="1" noChangeShapeType="1"/>
            </p:cNvSpPr>
            <p:nvPr/>
          </p:nvSpPr>
          <p:spPr bwMode="auto">
            <a:xfrm>
              <a:off x="744" y="4404"/>
              <a:ext cx="2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8" name="Line 962"/>
            <p:cNvSpPr>
              <a:spLocks noChangeAspect="1" noChangeShapeType="1"/>
            </p:cNvSpPr>
            <p:nvPr/>
          </p:nvSpPr>
          <p:spPr bwMode="auto">
            <a:xfrm flipH="1">
              <a:off x="743" y="4402"/>
              <a:ext cx="3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9" name="Line 963"/>
            <p:cNvSpPr>
              <a:spLocks noChangeAspect="1" noChangeShapeType="1"/>
            </p:cNvSpPr>
            <p:nvPr/>
          </p:nvSpPr>
          <p:spPr bwMode="auto">
            <a:xfrm flipH="1">
              <a:off x="745" y="4417"/>
              <a:ext cx="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0" name="Line 964"/>
            <p:cNvSpPr>
              <a:spLocks noChangeAspect="1" noChangeShapeType="1"/>
            </p:cNvSpPr>
            <p:nvPr/>
          </p:nvSpPr>
          <p:spPr bwMode="auto">
            <a:xfrm flipV="1">
              <a:off x="755" y="4417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1" name="Line 965"/>
            <p:cNvSpPr>
              <a:spLocks noChangeAspect="1" noChangeShapeType="1"/>
            </p:cNvSpPr>
            <p:nvPr/>
          </p:nvSpPr>
          <p:spPr bwMode="auto">
            <a:xfrm>
              <a:off x="745" y="4425"/>
              <a:ext cx="1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2" name="Line 966"/>
            <p:cNvSpPr>
              <a:spLocks noChangeAspect="1" noChangeShapeType="1"/>
            </p:cNvSpPr>
            <p:nvPr/>
          </p:nvSpPr>
          <p:spPr bwMode="auto">
            <a:xfrm flipH="1">
              <a:off x="745" y="4419"/>
              <a:ext cx="1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3" name="Line 967"/>
            <p:cNvSpPr>
              <a:spLocks noChangeAspect="1" noChangeShapeType="1"/>
            </p:cNvSpPr>
            <p:nvPr/>
          </p:nvSpPr>
          <p:spPr bwMode="auto">
            <a:xfrm flipH="1">
              <a:off x="717" y="4466"/>
              <a:ext cx="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4" name="Line 968"/>
            <p:cNvSpPr>
              <a:spLocks noChangeAspect="1" noChangeShapeType="1"/>
            </p:cNvSpPr>
            <p:nvPr/>
          </p:nvSpPr>
          <p:spPr bwMode="auto">
            <a:xfrm flipH="1">
              <a:off x="720" y="4466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5" name="Line 969"/>
            <p:cNvSpPr>
              <a:spLocks noChangeAspect="1" noChangeShapeType="1"/>
            </p:cNvSpPr>
            <p:nvPr/>
          </p:nvSpPr>
          <p:spPr bwMode="auto">
            <a:xfrm flipH="1">
              <a:off x="728" y="4464"/>
              <a:ext cx="2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6" name="Line 970"/>
            <p:cNvSpPr>
              <a:spLocks noChangeAspect="1" noChangeShapeType="1"/>
            </p:cNvSpPr>
            <p:nvPr/>
          </p:nvSpPr>
          <p:spPr bwMode="auto">
            <a:xfrm>
              <a:off x="723" y="4461"/>
              <a:ext cx="7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7" name="Line 971"/>
            <p:cNvSpPr>
              <a:spLocks noChangeAspect="1" noChangeShapeType="1"/>
            </p:cNvSpPr>
            <p:nvPr/>
          </p:nvSpPr>
          <p:spPr bwMode="auto">
            <a:xfrm>
              <a:off x="723" y="4452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8" name="Line 972"/>
            <p:cNvSpPr>
              <a:spLocks noChangeAspect="1" noChangeShapeType="1"/>
            </p:cNvSpPr>
            <p:nvPr/>
          </p:nvSpPr>
          <p:spPr bwMode="auto">
            <a:xfrm>
              <a:off x="719" y="4444"/>
              <a:ext cx="4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9" name="Line 973"/>
            <p:cNvSpPr>
              <a:spLocks noChangeAspect="1" noChangeShapeType="1"/>
            </p:cNvSpPr>
            <p:nvPr/>
          </p:nvSpPr>
          <p:spPr bwMode="auto">
            <a:xfrm flipH="1">
              <a:off x="719" y="4437"/>
              <a:ext cx="7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0" name="Line 974"/>
            <p:cNvSpPr>
              <a:spLocks noChangeAspect="1" noChangeShapeType="1"/>
            </p:cNvSpPr>
            <p:nvPr/>
          </p:nvSpPr>
          <p:spPr bwMode="auto">
            <a:xfrm>
              <a:off x="721" y="4434"/>
              <a:ext cx="5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1" name="Line 975"/>
            <p:cNvSpPr>
              <a:spLocks noChangeAspect="1" noChangeShapeType="1"/>
            </p:cNvSpPr>
            <p:nvPr/>
          </p:nvSpPr>
          <p:spPr bwMode="auto">
            <a:xfrm flipH="1">
              <a:off x="721" y="4428"/>
              <a:ext cx="15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2" name="Line 976"/>
            <p:cNvSpPr>
              <a:spLocks noChangeAspect="1" noChangeShapeType="1"/>
            </p:cNvSpPr>
            <p:nvPr/>
          </p:nvSpPr>
          <p:spPr bwMode="auto">
            <a:xfrm flipH="1">
              <a:off x="736" y="4425"/>
              <a:ext cx="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3" name="Line 977"/>
            <p:cNvSpPr>
              <a:spLocks noChangeAspect="1" noChangeShapeType="1"/>
            </p:cNvSpPr>
            <p:nvPr/>
          </p:nvSpPr>
          <p:spPr bwMode="auto">
            <a:xfrm>
              <a:off x="742" y="4409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4" name="Line 978"/>
            <p:cNvSpPr>
              <a:spLocks noChangeAspect="1" noChangeShapeType="1"/>
            </p:cNvSpPr>
            <p:nvPr/>
          </p:nvSpPr>
          <p:spPr bwMode="auto">
            <a:xfrm>
              <a:off x="739" y="4406"/>
              <a:ext cx="3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5" name="Line 979"/>
            <p:cNvSpPr>
              <a:spLocks noChangeAspect="1" noChangeShapeType="1"/>
            </p:cNvSpPr>
            <p:nvPr/>
          </p:nvSpPr>
          <p:spPr bwMode="auto">
            <a:xfrm>
              <a:off x="739" y="4388"/>
              <a:ext cx="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6" name="Line 980"/>
            <p:cNvSpPr>
              <a:spLocks noChangeAspect="1" noChangeShapeType="1"/>
            </p:cNvSpPr>
            <p:nvPr/>
          </p:nvSpPr>
          <p:spPr bwMode="auto">
            <a:xfrm>
              <a:off x="739" y="4384"/>
              <a:ext cx="0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7" name="Line 981"/>
            <p:cNvSpPr>
              <a:spLocks noChangeAspect="1" noChangeShapeType="1"/>
            </p:cNvSpPr>
            <p:nvPr/>
          </p:nvSpPr>
          <p:spPr bwMode="auto">
            <a:xfrm>
              <a:off x="735" y="4384"/>
              <a:ext cx="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8" name="Line 982"/>
            <p:cNvSpPr>
              <a:spLocks noChangeAspect="1" noChangeShapeType="1"/>
            </p:cNvSpPr>
            <p:nvPr/>
          </p:nvSpPr>
          <p:spPr bwMode="auto">
            <a:xfrm flipH="1">
              <a:off x="735" y="4371"/>
              <a:ext cx="6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9" name="Line 983"/>
            <p:cNvSpPr>
              <a:spLocks noChangeAspect="1" noChangeShapeType="1"/>
            </p:cNvSpPr>
            <p:nvPr/>
          </p:nvSpPr>
          <p:spPr bwMode="auto">
            <a:xfrm>
              <a:off x="735" y="4365"/>
              <a:ext cx="5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0" name="Line 984"/>
            <p:cNvSpPr>
              <a:spLocks noChangeAspect="1" noChangeShapeType="1"/>
            </p:cNvSpPr>
            <p:nvPr/>
          </p:nvSpPr>
          <p:spPr bwMode="auto">
            <a:xfrm flipH="1">
              <a:off x="735" y="4359"/>
              <a:ext cx="11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1" name="Line 985"/>
            <p:cNvSpPr>
              <a:spLocks noChangeAspect="1" noChangeShapeType="1"/>
            </p:cNvSpPr>
            <p:nvPr/>
          </p:nvSpPr>
          <p:spPr bwMode="auto">
            <a:xfrm flipH="1">
              <a:off x="747" y="4356"/>
              <a:ext cx="11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2" name="Line 986"/>
            <p:cNvSpPr>
              <a:spLocks noChangeAspect="1" noChangeShapeType="1"/>
            </p:cNvSpPr>
            <p:nvPr/>
          </p:nvSpPr>
          <p:spPr bwMode="auto">
            <a:xfrm>
              <a:off x="756" y="4349"/>
              <a:ext cx="2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3" name="Line 987"/>
            <p:cNvSpPr>
              <a:spLocks noChangeAspect="1" noChangeShapeType="1"/>
            </p:cNvSpPr>
            <p:nvPr/>
          </p:nvSpPr>
          <p:spPr bwMode="auto">
            <a:xfrm>
              <a:off x="746" y="4347"/>
              <a:ext cx="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4" name="Line 988"/>
            <p:cNvSpPr>
              <a:spLocks noChangeAspect="1" noChangeShapeType="1"/>
            </p:cNvSpPr>
            <p:nvPr/>
          </p:nvSpPr>
          <p:spPr bwMode="auto">
            <a:xfrm flipH="1">
              <a:off x="746" y="4342"/>
              <a:ext cx="1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5" name="Line 989"/>
            <p:cNvSpPr>
              <a:spLocks noChangeAspect="1" noChangeShapeType="1"/>
            </p:cNvSpPr>
            <p:nvPr/>
          </p:nvSpPr>
          <p:spPr bwMode="auto">
            <a:xfrm>
              <a:off x="743" y="4341"/>
              <a:ext cx="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6" name="Line 990"/>
            <p:cNvSpPr>
              <a:spLocks noChangeAspect="1" noChangeShapeType="1"/>
            </p:cNvSpPr>
            <p:nvPr/>
          </p:nvSpPr>
          <p:spPr bwMode="auto">
            <a:xfrm>
              <a:off x="741" y="4328"/>
              <a:ext cx="2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7" name="Line 991"/>
            <p:cNvSpPr>
              <a:spLocks noChangeAspect="1" noChangeShapeType="1"/>
            </p:cNvSpPr>
            <p:nvPr/>
          </p:nvSpPr>
          <p:spPr bwMode="auto">
            <a:xfrm flipH="1">
              <a:off x="741" y="4323"/>
              <a:ext cx="1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8" name="Line 992"/>
            <p:cNvSpPr>
              <a:spLocks noChangeAspect="1" noChangeShapeType="1"/>
            </p:cNvSpPr>
            <p:nvPr/>
          </p:nvSpPr>
          <p:spPr bwMode="auto">
            <a:xfrm flipH="1">
              <a:off x="750" y="4310"/>
              <a:ext cx="5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9" name="Line 993"/>
            <p:cNvSpPr>
              <a:spLocks noChangeAspect="1" noChangeShapeType="1"/>
            </p:cNvSpPr>
            <p:nvPr/>
          </p:nvSpPr>
          <p:spPr bwMode="auto">
            <a:xfrm flipH="1">
              <a:off x="756" y="4307"/>
              <a:ext cx="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30" name="Line 994"/>
            <p:cNvSpPr>
              <a:spLocks noChangeAspect="1" noChangeShapeType="1"/>
            </p:cNvSpPr>
            <p:nvPr/>
          </p:nvSpPr>
          <p:spPr bwMode="auto">
            <a:xfrm flipH="1">
              <a:off x="761" y="4298"/>
              <a:ext cx="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31" name="Line 995"/>
            <p:cNvSpPr>
              <a:spLocks noChangeAspect="1" noChangeShapeType="1"/>
            </p:cNvSpPr>
            <p:nvPr/>
          </p:nvSpPr>
          <p:spPr bwMode="auto">
            <a:xfrm flipH="1" flipV="1">
              <a:off x="765" y="4298"/>
              <a:ext cx="4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32" name="Line 996"/>
            <p:cNvSpPr>
              <a:spLocks noChangeAspect="1" noChangeShapeType="1"/>
            </p:cNvSpPr>
            <p:nvPr/>
          </p:nvSpPr>
          <p:spPr bwMode="auto">
            <a:xfrm flipH="1">
              <a:off x="769" y="4299"/>
              <a:ext cx="6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33" name="Line 997"/>
            <p:cNvSpPr>
              <a:spLocks noChangeAspect="1" noChangeShapeType="1"/>
            </p:cNvSpPr>
            <p:nvPr/>
          </p:nvSpPr>
          <p:spPr bwMode="auto">
            <a:xfrm flipH="1">
              <a:off x="771" y="4280"/>
              <a:ext cx="3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34" name="Line 998"/>
            <p:cNvSpPr>
              <a:spLocks noChangeAspect="1" noChangeShapeType="1"/>
            </p:cNvSpPr>
            <p:nvPr/>
          </p:nvSpPr>
          <p:spPr bwMode="auto">
            <a:xfrm flipH="1" flipV="1">
              <a:off x="774" y="4280"/>
              <a:ext cx="5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35" name="Line 999"/>
            <p:cNvSpPr>
              <a:spLocks noChangeAspect="1" noChangeShapeType="1"/>
            </p:cNvSpPr>
            <p:nvPr/>
          </p:nvSpPr>
          <p:spPr bwMode="auto">
            <a:xfrm flipH="1">
              <a:off x="780" y="4272"/>
              <a:ext cx="2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36" name="Line 1000"/>
            <p:cNvSpPr>
              <a:spLocks noChangeAspect="1" noChangeShapeType="1"/>
            </p:cNvSpPr>
            <p:nvPr/>
          </p:nvSpPr>
          <p:spPr bwMode="auto">
            <a:xfrm>
              <a:off x="780" y="4264"/>
              <a:ext cx="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37" name="Line 1001"/>
            <p:cNvSpPr>
              <a:spLocks noChangeAspect="1" noChangeShapeType="1"/>
            </p:cNvSpPr>
            <p:nvPr/>
          </p:nvSpPr>
          <p:spPr bwMode="auto">
            <a:xfrm flipH="1">
              <a:off x="780" y="4263"/>
              <a:ext cx="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38" name="Line 1002"/>
            <p:cNvSpPr>
              <a:spLocks noChangeAspect="1" noChangeShapeType="1"/>
            </p:cNvSpPr>
            <p:nvPr/>
          </p:nvSpPr>
          <p:spPr bwMode="auto">
            <a:xfrm flipH="1" flipV="1">
              <a:off x="785" y="4263"/>
              <a:ext cx="8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39" name="Line 1003"/>
            <p:cNvSpPr>
              <a:spLocks noChangeAspect="1" noChangeShapeType="1"/>
            </p:cNvSpPr>
            <p:nvPr/>
          </p:nvSpPr>
          <p:spPr bwMode="auto">
            <a:xfrm flipH="1">
              <a:off x="793" y="4266"/>
              <a:ext cx="4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40" name="Line 1004"/>
            <p:cNvSpPr>
              <a:spLocks noChangeAspect="1" noChangeShapeType="1"/>
            </p:cNvSpPr>
            <p:nvPr/>
          </p:nvSpPr>
          <p:spPr bwMode="auto">
            <a:xfrm>
              <a:off x="787" y="4253"/>
              <a:ext cx="9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41" name="Line 1005"/>
            <p:cNvSpPr>
              <a:spLocks noChangeAspect="1" noChangeShapeType="1"/>
            </p:cNvSpPr>
            <p:nvPr/>
          </p:nvSpPr>
          <p:spPr bwMode="auto">
            <a:xfrm flipH="1">
              <a:off x="788" y="4251"/>
              <a:ext cx="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42" name="Line 1006"/>
            <p:cNvSpPr>
              <a:spLocks noChangeAspect="1" noChangeShapeType="1"/>
            </p:cNvSpPr>
            <p:nvPr/>
          </p:nvSpPr>
          <p:spPr bwMode="auto">
            <a:xfrm flipH="1" flipV="1">
              <a:off x="794" y="4251"/>
              <a:ext cx="5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43" name="Line 1007"/>
            <p:cNvSpPr>
              <a:spLocks noChangeAspect="1" noChangeShapeType="1"/>
            </p:cNvSpPr>
            <p:nvPr/>
          </p:nvSpPr>
          <p:spPr bwMode="auto">
            <a:xfrm flipH="1">
              <a:off x="799" y="4246"/>
              <a:ext cx="6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44" name="Line 1008"/>
            <p:cNvSpPr>
              <a:spLocks noChangeAspect="1" noChangeShapeType="1"/>
            </p:cNvSpPr>
            <p:nvPr/>
          </p:nvSpPr>
          <p:spPr bwMode="auto">
            <a:xfrm>
              <a:off x="801" y="4246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45" name="Line 1009"/>
            <p:cNvSpPr>
              <a:spLocks noChangeAspect="1" noChangeShapeType="1"/>
            </p:cNvSpPr>
            <p:nvPr/>
          </p:nvSpPr>
          <p:spPr bwMode="auto">
            <a:xfrm>
              <a:off x="802" y="4242"/>
              <a:ext cx="0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46" name="Line 1010"/>
            <p:cNvSpPr>
              <a:spLocks noChangeAspect="1" noChangeShapeType="1"/>
            </p:cNvSpPr>
            <p:nvPr/>
          </p:nvSpPr>
          <p:spPr bwMode="auto">
            <a:xfrm flipH="1">
              <a:off x="802" y="4216"/>
              <a:ext cx="2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47" name="Line 1011"/>
            <p:cNvSpPr>
              <a:spLocks noChangeAspect="1" noChangeShapeType="1"/>
            </p:cNvSpPr>
            <p:nvPr/>
          </p:nvSpPr>
          <p:spPr bwMode="auto">
            <a:xfrm flipH="1" flipV="1">
              <a:off x="804" y="4216"/>
              <a:ext cx="4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48" name="Line 1012"/>
            <p:cNvSpPr>
              <a:spLocks noChangeAspect="1" noChangeShapeType="1"/>
            </p:cNvSpPr>
            <p:nvPr/>
          </p:nvSpPr>
          <p:spPr bwMode="auto">
            <a:xfrm flipH="1">
              <a:off x="808" y="4211"/>
              <a:ext cx="1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49" name="Line 1013"/>
            <p:cNvSpPr>
              <a:spLocks noChangeAspect="1" noChangeShapeType="1"/>
            </p:cNvSpPr>
            <p:nvPr/>
          </p:nvSpPr>
          <p:spPr bwMode="auto">
            <a:xfrm flipH="1">
              <a:off x="809" y="4208"/>
              <a:ext cx="5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50" name="Line 1014"/>
            <p:cNvSpPr>
              <a:spLocks noChangeAspect="1" noChangeShapeType="1"/>
            </p:cNvSpPr>
            <p:nvPr/>
          </p:nvSpPr>
          <p:spPr bwMode="auto">
            <a:xfrm flipH="1" flipV="1">
              <a:off x="814" y="4208"/>
              <a:ext cx="3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51" name="Line 1015"/>
            <p:cNvSpPr>
              <a:spLocks noChangeAspect="1" noChangeShapeType="1"/>
            </p:cNvSpPr>
            <p:nvPr/>
          </p:nvSpPr>
          <p:spPr bwMode="auto">
            <a:xfrm flipH="1">
              <a:off x="816" y="4212"/>
              <a:ext cx="3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52" name="Line 1016"/>
            <p:cNvSpPr>
              <a:spLocks noChangeAspect="1" noChangeShapeType="1"/>
            </p:cNvSpPr>
            <p:nvPr/>
          </p:nvSpPr>
          <p:spPr bwMode="auto">
            <a:xfrm>
              <a:off x="820" y="4204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53" name="Line 1017"/>
            <p:cNvSpPr>
              <a:spLocks noChangeAspect="1" noChangeShapeType="1"/>
            </p:cNvSpPr>
            <p:nvPr/>
          </p:nvSpPr>
          <p:spPr bwMode="auto">
            <a:xfrm flipH="1">
              <a:off x="820" y="4204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54" name="Line 1018"/>
            <p:cNvSpPr>
              <a:spLocks noChangeAspect="1" noChangeShapeType="1"/>
            </p:cNvSpPr>
            <p:nvPr/>
          </p:nvSpPr>
          <p:spPr bwMode="auto">
            <a:xfrm flipH="1" flipV="1">
              <a:off x="827" y="4204"/>
              <a:ext cx="9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55" name="Line 1019"/>
            <p:cNvSpPr>
              <a:spLocks noChangeAspect="1" noChangeShapeType="1"/>
            </p:cNvSpPr>
            <p:nvPr/>
          </p:nvSpPr>
          <p:spPr bwMode="auto">
            <a:xfrm flipH="1">
              <a:off x="837" y="4212"/>
              <a:ext cx="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56" name="Line 1020"/>
            <p:cNvSpPr>
              <a:spLocks noChangeAspect="1" noChangeShapeType="1"/>
            </p:cNvSpPr>
            <p:nvPr/>
          </p:nvSpPr>
          <p:spPr bwMode="auto">
            <a:xfrm flipH="1" flipV="1">
              <a:off x="841" y="4212"/>
              <a:ext cx="8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57" name="Line 1021"/>
            <p:cNvSpPr>
              <a:spLocks noChangeAspect="1" noChangeShapeType="1"/>
            </p:cNvSpPr>
            <p:nvPr/>
          </p:nvSpPr>
          <p:spPr bwMode="auto">
            <a:xfrm flipH="1">
              <a:off x="849" y="4227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58" name="Line 1022"/>
            <p:cNvSpPr>
              <a:spLocks noChangeAspect="1" noChangeShapeType="1"/>
            </p:cNvSpPr>
            <p:nvPr/>
          </p:nvSpPr>
          <p:spPr bwMode="auto">
            <a:xfrm flipH="1">
              <a:off x="856" y="4225"/>
              <a:ext cx="5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59" name="Line 1023"/>
            <p:cNvSpPr>
              <a:spLocks noChangeAspect="1" noChangeShapeType="1"/>
            </p:cNvSpPr>
            <p:nvPr/>
          </p:nvSpPr>
          <p:spPr bwMode="auto">
            <a:xfrm flipH="1">
              <a:off x="862" y="4225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60" name="Line 1024"/>
            <p:cNvSpPr>
              <a:spLocks noChangeAspect="1" noChangeShapeType="1"/>
            </p:cNvSpPr>
            <p:nvPr/>
          </p:nvSpPr>
          <p:spPr bwMode="auto">
            <a:xfrm flipH="1" flipV="1">
              <a:off x="865" y="4225"/>
              <a:ext cx="4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61" name="Line 1025"/>
            <p:cNvSpPr>
              <a:spLocks noChangeAspect="1" noChangeShapeType="1"/>
            </p:cNvSpPr>
            <p:nvPr/>
          </p:nvSpPr>
          <p:spPr bwMode="auto">
            <a:xfrm flipH="1" flipV="1">
              <a:off x="869" y="4233"/>
              <a:ext cx="1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62" name="Line 1026"/>
            <p:cNvSpPr>
              <a:spLocks noChangeAspect="1" noChangeShapeType="1"/>
            </p:cNvSpPr>
            <p:nvPr/>
          </p:nvSpPr>
          <p:spPr bwMode="auto">
            <a:xfrm flipV="1">
              <a:off x="868" y="4238"/>
              <a:ext cx="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63" name="Line 1027"/>
            <p:cNvSpPr>
              <a:spLocks noChangeAspect="1" noChangeShapeType="1"/>
            </p:cNvSpPr>
            <p:nvPr/>
          </p:nvSpPr>
          <p:spPr bwMode="auto">
            <a:xfrm flipH="1" flipV="1">
              <a:off x="868" y="4246"/>
              <a:ext cx="6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64" name="Line 1028"/>
            <p:cNvSpPr>
              <a:spLocks noChangeAspect="1" noChangeShapeType="1"/>
            </p:cNvSpPr>
            <p:nvPr/>
          </p:nvSpPr>
          <p:spPr bwMode="auto">
            <a:xfrm flipH="1" flipV="1">
              <a:off x="874" y="4257"/>
              <a:ext cx="6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65" name="Line 1029"/>
            <p:cNvSpPr>
              <a:spLocks noChangeAspect="1" noChangeShapeType="1"/>
            </p:cNvSpPr>
            <p:nvPr/>
          </p:nvSpPr>
          <p:spPr bwMode="auto">
            <a:xfrm flipV="1">
              <a:off x="876" y="4261"/>
              <a:ext cx="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66" name="Line 1030"/>
            <p:cNvSpPr>
              <a:spLocks noChangeAspect="1" noChangeShapeType="1"/>
            </p:cNvSpPr>
            <p:nvPr/>
          </p:nvSpPr>
          <p:spPr bwMode="auto">
            <a:xfrm flipH="1" flipV="1">
              <a:off x="877" y="4272"/>
              <a:ext cx="8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67" name="Line 1031"/>
            <p:cNvSpPr>
              <a:spLocks noChangeAspect="1" noChangeShapeType="1"/>
            </p:cNvSpPr>
            <p:nvPr/>
          </p:nvSpPr>
          <p:spPr bwMode="auto">
            <a:xfrm flipV="1">
              <a:off x="883" y="4289"/>
              <a:ext cx="2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68" name="Line 1032"/>
            <p:cNvSpPr>
              <a:spLocks noChangeAspect="1" noChangeShapeType="1"/>
            </p:cNvSpPr>
            <p:nvPr/>
          </p:nvSpPr>
          <p:spPr bwMode="auto">
            <a:xfrm>
              <a:off x="877" y="4290"/>
              <a:ext cx="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69" name="Line 1033"/>
            <p:cNvSpPr>
              <a:spLocks noChangeAspect="1" noChangeShapeType="1"/>
            </p:cNvSpPr>
            <p:nvPr/>
          </p:nvSpPr>
          <p:spPr bwMode="auto">
            <a:xfrm flipV="1">
              <a:off x="875" y="429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70" name="Line 1034"/>
            <p:cNvSpPr>
              <a:spLocks noChangeAspect="1" noChangeShapeType="1"/>
            </p:cNvSpPr>
            <p:nvPr/>
          </p:nvSpPr>
          <p:spPr bwMode="auto">
            <a:xfrm flipH="1" flipV="1">
              <a:off x="876" y="4298"/>
              <a:ext cx="1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71" name="Line 1035"/>
            <p:cNvSpPr>
              <a:spLocks noChangeAspect="1" noChangeShapeType="1"/>
            </p:cNvSpPr>
            <p:nvPr/>
          </p:nvSpPr>
          <p:spPr bwMode="auto">
            <a:xfrm flipH="1">
              <a:off x="886" y="4302"/>
              <a:ext cx="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72" name="Line 1036"/>
            <p:cNvSpPr>
              <a:spLocks noChangeAspect="1" noChangeShapeType="1"/>
            </p:cNvSpPr>
            <p:nvPr/>
          </p:nvSpPr>
          <p:spPr bwMode="auto">
            <a:xfrm flipH="1" flipV="1">
              <a:off x="892" y="4302"/>
              <a:ext cx="3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73" name="Line 1037"/>
            <p:cNvSpPr>
              <a:spLocks noChangeAspect="1" noChangeShapeType="1"/>
            </p:cNvSpPr>
            <p:nvPr/>
          </p:nvSpPr>
          <p:spPr bwMode="auto">
            <a:xfrm flipH="1">
              <a:off x="895" y="4305"/>
              <a:ext cx="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74" name="Line 1038"/>
            <p:cNvSpPr>
              <a:spLocks noChangeAspect="1" noChangeShapeType="1"/>
            </p:cNvSpPr>
            <p:nvPr/>
          </p:nvSpPr>
          <p:spPr bwMode="auto">
            <a:xfrm flipH="1" flipV="1">
              <a:off x="899" y="4305"/>
              <a:ext cx="2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75" name="Line 1039"/>
            <p:cNvSpPr>
              <a:spLocks noChangeAspect="1" noChangeShapeType="1"/>
            </p:cNvSpPr>
            <p:nvPr/>
          </p:nvSpPr>
          <p:spPr bwMode="auto">
            <a:xfrm flipH="1">
              <a:off x="901" y="4308"/>
              <a:ext cx="4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76" name="Line 1040"/>
            <p:cNvSpPr>
              <a:spLocks noChangeAspect="1" noChangeShapeType="1"/>
            </p:cNvSpPr>
            <p:nvPr/>
          </p:nvSpPr>
          <p:spPr bwMode="auto">
            <a:xfrm flipH="1">
              <a:off x="905" y="4307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77" name="Line 1041"/>
            <p:cNvSpPr>
              <a:spLocks noChangeAspect="1" noChangeShapeType="1"/>
            </p:cNvSpPr>
            <p:nvPr/>
          </p:nvSpPr>
          <p:spPr bwMode="auto">
            <a:xfrm flipH="1" flipV="1">
              <a:off x="911" y="4307"/>
              <a:ext cx="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78" name="Line 1042"/>
            <p:cNvSpPr>
              <a:spLocks noChangeAspect="1" noChangeShapeType="1"/>
            </p:cNvSpPr>
            <p:nvPr/>
          </p:nvSpPr>
          <p:spPr bwMode="auto">
            <a:xfrm flipV="1">
              <a:off x="908" y="4315"/>
              <a:ext cx="5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79" name="Line 1043"/>
            <p:cNvSpPr>
              <a:spLocks noChangeAspect="1" noChangeShapeType="1"/>
            </p:cNvSpPr>
            <p:nvPr/>
          </p:nvSpPr>
          <p:spPr bwMode="auto">
            <a:xfrm flipH="1" flipV="1">
              <a:off x="908" y="4326"/>
              <a:ext cx="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80" name="Line 1044"/>
            <p:cNvSpPr>
              <a:spLocks noChangeAspect="1" noChangeShapeType="1"/>
            </p:cNvSpPr>
            <p:nvPr/>
          </p:nvSpPr>
          <p:spPr bwMode="auto">
            <a:xfrm flipH="1">
              <a:off x="910" y="4332"/>
              <a:ext cx="9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81" name="Line 1045"/>
            <p:cNvSpPr>
              <a:spLocks noChangeAspect="1" noChangeShapeType="1"/>
            </p:cNvSpPr>
            <p:nvPr/>
          </p:nvSpPr>
          <p:spPr bwMode="auto">
            <a:xfrm flipH="1" flipV="1">
              <a:off x="919" y="4332"/>
              <a:ext cx="3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82" name="Line 1046"/>
            <p:cNvSpPr>
              <a:spLocks noChangeAspect="1" noChangeShapeType="1"/>
            </p:cNvSpPr>
            <p:nvPr/>
          </p:nvSpPr>
          <p:spPr bwMode="auto">
            <a:xfrm flipV="1">
              <a:off x="918" y="4337"/>
              <a:ext cx="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83" name="Line 1047"/>
            <p:cNvSpPr>
              <a:spLocks noChangeAspect="1" noChangeShapeType="1"/>
            </p:cNvSpPr>
            <p:nvPr/>
          </p:nvSpPr>
          <p:spPr bwMode="auto">
            <a:xfrm flipH="1" flipV="1">
              <a:off x="918" y="4345"/>
              <a:ext cx="1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84" name="Line 1048"/>
            <p:cNvSpPr>
              <a:spLocks noChangeAspect="1" noChangeShapeType="1"/>
            </p:cNvSpPr>
            <p:nvPr/>
          </p:nvSpPr>
          <p:spPr bwMode="auto">
            <a:xfrm flipH="1" flipV="1">
              <a:off x="919" y="4354"/>
              <a:ext cx="5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85" name="Line 1049"/>
            <p:cNvSpPr>
              <a:spLocks noChangeAspect="1" noChangeShapeType="1"/>
            </p:cNvSpPr>
            <p:nvPr/>
          </p:nvSpPr>
          <p:spPr bwMode="auto">
            <a:xfrm flipV="1">
              <a:off x="919" y="4360"/>
              <a:ext cx="5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86" name="Line 1050"/>
            <p:cNvSpPr>
              <a:spLocks noChangeAspect="1" noChangeShapeType="1"/>
            </p:cNvSpPr>
            <p:nvPr/>
          </p:nvSpPr>
          <p:spPr bwMode="auto">
            <a:xfrm flipH="1" flipV="1">
              <a:off x="920" y="4365"/>
              <a:ext cx="1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87" name="Line 1051"/>
            <p:cNvSpPr>
              <a:spLocks noChangeAspect="1" noChangeShapeType="1"/>
            </p:cNvSpPr>
            <p:nvPr/>
          </p:nvSpPr>
          <p:spPr bwMode="auto">
            <a:xfrm flipV="1">
              <a:off x="924" y="4383"/>
              <a:ext cx="5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88" name="Line 1052"/>
            <p:cNvSpPr>
              <a:spLocks noChangeAspect="1" noChangeShapeType="1"/>
            </p:cNvSpPr>
            <p:nvPr/>
          </p:nvSpPr>
          <p:spPr bwMode="auto">
            <a:xfrm>
              <a:off x="913" y="4397"/>
              <a:ext cx="1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89" name="Line 1053"/>
            <p:cNvSpPr>
              <a:spLocks noChangeAspect="1" noChangeShapeType="1"/>
            </p:cNvSpPr>
            <p:nvPr/>
          </p:nvSpPr>
          <p:spPr bwMode="auto">
            <a:xfrm flipV="1">
              <a:off x="907" y="4397"/>
              <a:ext cx="6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90" name="Line 1054"/>
            <p:cNvSpPr>
              <a:spLocks noChangeAspect="1" noChangeShapeType="1"/>
            </p:cNvSpPr>
            <p:nvPr/>
          </p:nvSpPr>
          <p:spPr bwMode="auto">
            <a:xfrm flipH="1" flipV="1">
              <a:off x="907" y="4407"/>
              <a:ext cx="1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91" name="Line 1055"/>
            <p:cNvSpPr>
              <a:spLocks noChangeAspect="1" noChangeShapeType="1"/>
            </p:cNvSpPr>
            <p:nvPr/>
          </p:nvSpPr>
          <p:spPr bwMode="auto">
            <a:xfrm flipV="1">
              <a:off x="917" y="4413"/>
              <a:ext cx="2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92" name="Line 1056"/>
            <p:cNvSpPr>
              <a:spLocks noChangeAspect="1" noChangeShapeType="1"/>
            </p:cNvSpPr>
            <p:nvPr/>
          </p:nvSpPr>
          <p:spPr bwMode="auto">
            <a:xfrm>
              <a:off x="909" y="4422"/>
              <a:ext cx="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93" name="Line 1057"/>
            <p:cNvSpPr>
              <a:spLocks noChangeAspect="1" noChangeShapeType="1"/>
            </p:cNvSpPr>
            <p:nvPr/>
          </p:nvSpPr>
          <p:spPr bwMode="auto">
            <a:xfrm flipV="1">
              <a:off x="907" y="4422"/>
              <a:ext cx="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94" name="Line 1058"/>
            <p:cNvSpPr>
              <a:spLocks noChangeAspect="1" noChangeShapeType="1"/>
            </p:cNvSpPr>
            <p:nvPr/>
          </p:nvSpPr>
          <p:spPr bwMode="auto">
            <a:xfrm flipH="1">
              <a:off x="907" y="4428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95" name="Line 1059"/>
            <p:cNvSpPr>
              <a:spLocks noChangeAspect="1" noChangeShapeType="1"/>
            </p:cNvSpPr>
            <p:nvPr/>
          </p:nvSpPr>
          <p:spPr bwMode="auto">
            <a:xfrm flipH="1" flipV="1">
              <a:off x="915" y="4428"/>
              <a:ext cx="9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96" name="Line 1060"/>
            <p:cNvSpPr>
              <a:spLocks noChangeAspect="1" noChangeShapeType="1"/>
            </p:cNvSpPr>
            <p:nvPr/>
          </p:nvSpPr>
          <p:spPr bwMode="auto">
            <a:xfrm flipV="1">
              <a:off x="919" y="4431"/>
              <a:ext cx="6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97" name="Line 1061"/>
            <p:cNvSpPr>
              <a:spLocks noChangeAspect="1" noChangeShapeType="1"/>
            </p:cNvSpPr>
            <p:nvPr/>
          </p:nvSpPr>
          <p:spPr bwMode="auto">
            <a:xfrm flipH="1" flipV="1">
              <a:off x="919" y="4454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98" name="Line 1062"/>
            <p:cNvSpPr>
              <a:spLocks noChangeAspect="1" noChangeShapeType="1"/>
            </p:cNvSpPr>
            <p:nvPr/>
          </p:nvSpPr>
          <p:spPr bwMode="auto">
            <a:xfrm flipV="1">
              <a:off x="927" y="4455"/>
              <a:ext cx="0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99" name="Line 1063"/>
            <p:cNvSpPr>
              <a:spLocks noChangeAspect="1" noChangeShapeType="1"/>
            </p:cNvSpPr>
            <p:nvPr/>
          </p:nvSpPr>
          <p:spPr bwMode="auto">
            <a:xfrm flipV="1">
              <a:off x="919" y="4470"/>
              <a:ext cx="8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0" name="Line 1064"/>
            <p:cNvSpPr>
              <a:spLocks noChangeAspect="1" noChangeShapeType="1"/>
            </p:cNvSpPr>
            <p:nvPr/>
          </p:nvSpPr>
          <p:spPr bwMode="auto">
            <a:xfrm flipH="1" flipV="1">
              <a:off x="919" y="4473"/>
              <a:ext cx="3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1" name="Line 1065"/>
            <p:cNvSpPr>
              <a:spLocks noChangeAspect="1" noChangeShapeType="1"/>
            </p:cNvSpPr>
            <p:nvPr/>
          </p:nvSpPr>
          <p:spPr bwMode="auto">
            <a:xfrm flipH="1" flipV="1">
              <a:off x="922" y="4485"/>
              <a:ext cx="5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2" name="Line 1066"/>
            <p:cNvSpPr>
              <a:spLocks noChangeAspect="1" noChangeShapeType="1"/>
            </p:cNvSpPr>
            <p:nvPr/>
          </p:nvSpPr>
          <p:spPr bwMode="auto">
            <a:xfrm flipV="1">
              <a:off x="913" y="4491"/>
              <a:ext cx="14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3" name="Line 1067"/>
            <p:cNvSpPr>
              <a:spLocks noChangeAspect="1" noChangeShapeType="1"/>
            </p:cNvSpPr>
            <p:nvPr/>
          </p:nvSpPr>
          <p:spPr bwMode="auto">
            <a:xfrm>
              <a:off x="909" y="4498"/>
              <a:ext cx="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4" name="Line 1068"/>
            <p:cNvSpPr>
              <a:spLocks noChangeAspect="1" noChangeShapeType="1"/>
            </p:cNvSpPr>
            <p:nvPr/>
          </p:nvSpPr>
          <p:spPr bwMode="auto">
            <a:xfrm flipV="1">
              <a:off x="905" y="4498"/>
              <a:ext cx="3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5" name="Line 1069"/>
            <p:cNvSpPr>
              <a:spLocks noChangeAspect="1" noChangeShapeType="1"/>
            </p:cNvSpPr>
            <p:nvPr/>
          </p:nvSpPr>
          <p:spPr bwMode="auto">
            <a:xfrm flipH="1" flipV="1">
              <a:off x="905" y="4504"/>
              <a:ext cx="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6" name="Line 1070"/>
            <p:cNvSpPr>
              <a:spLocks noChangeAspect="1" noChangeShapeType="1"/>
            </p:cNvSpPr>
            <p:nvPr/>
          </p:nvSpPr>
          <p:spPr bwMode="auto">
            <a:xfrm flipV="1">
              <a:off x="905" y="4513"/>
              <a:ext cx="4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7" name="Line 1071"/>
            <p:cNvSpPr>
              <a:spLocks noChangeAspect="1" noChangeShapeType="1"/>
            </p:cNvSpPr>
            <p:nvPr/>
          </p:nvSpPr>
          <p:spPr bwMode="auto">
            <a:xfrm flipV="1">
              <a:off x="895" y="4518"/>
              <a:ext cx="1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8" name="Line 1072"/>
            <p:cNvSpPr>
              <a:spLocks noChangeAspect="1" noChangeShapeType="1"/>
            </p:cNvSpPr>
            <p:nvPr/>
          </p:nvSpPr>
          <p:spPr bwMode="auto">
            <a:xfrm>
              <a:off x="889" y="4515"/>
              <a:ext cx="6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09" name="Line 1073"/>
            <p:cNvSpPr>
              <a:spLocks noChangeAspect="1" noChangeShapeType="1"/>
            </p:cNvSpPr>
            <p:nvPr/>
          </p:nvSpPr>
          <p:spPr bwMode="auto">
            <a:xfrm flipV="1">
              <a:off x="889" y="4515"/>
              <a:ext cx="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10" name="Line 1074"/>
            <p:cNvSpPr>
              <a:spLocks noChangeAspect="1" noChangeShapeType="1"/>
            </p:cNvSpPr>
            <p:nvPr/>
          </p:nvSpPr>
          <p:spPr bwMode="auto">
            <a:xfrm flipV="1">
              <a:off x="883" y="4524"/>
              <a:ext cx="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11" name="Line 1075"/>
            <p:cNvSpPr>
              <a:spLocks noChangeAspect="1" noChangeShapeType="1"/>
            </p:cNvSpPr>
            <p:nvPr/>
          </p:nvSpPr>
          <p:spPr bwMode="auto">
            <a:xfrm>
              <a:off x="875" y="4524"/>
              <a:ext cx="7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12" name="Line 1076"/>
            <p:cNvSpPr>
              <a:spLocks noChangeAspect="1" noChangeShapeType="1"/>
            </p:cNvSpPr>
            <p:nvPr/>
          </p:nvSpPr>
          <p:spPr bwMode="auto">
            <a:xfrm>
              <a:off x="872" y="4521"/>
              <a:ext cx="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13" name="Line 1077"/>
            <p:cNvSpPr>
              <a:spLocks noChangeAspect="1" noChangeShapeType="1"/>
            </p:cNvSpPr>
            <p:nvPr/>
          </p:nvSpPr>
          <p:spPr bwMode="auto">
            <a:xfrm flipV="1">
              <a:off x="868" y="4521"/>
              <a:ext cx="3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14" name="Line 1078"/>
            <p:cNvSpPr>
              <a:spLocks noChangeAspect="1" noChangeShapeType="1"/>
            </p:cNvSpPr>
            <p:nvPr/>
          </p:nvSpPr>
          <p:spPr bwMode="auto">
            <a:xfrm>
              <a:off x="865" y="4519"/>
              <a:ext cx="4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15" name="Line 1079"/>
            <p:cNvSpPr>
              <a:spLocks noChangeAspect="1" noChangeShapeType="1"/>
            </p:cNvSpPr>
            <p:nvPr/>
          </p:nvSpPr>
          <p:spPr bwMode="auto">
            <a:xfrm flipV="1">
              <a:off x="859" y="4519"/>
              <a:ext cx="6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16" name="Line 1080"/>
            <p:cNvSpPr>
              <a:spLocks noChangeAspect="1" noChangeShapeType="1"/>
            </p:cNvSpPr>
            <p:nvPr/>
          </p:nvSpPr>
          <p:spPr bwMode="auto">
            <a:xfrm>
              <a:off x="853" y="4518"/>
              <a:ext cx="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17" name="Line 1081"/>
            <p:cNvSpPr>
              <a:spLocks noChangeAspect="1" noChangeShapeType="1"/>
            </p:cNvSpPr>
            <p:nvPr/>
          </p:nvSpPr>
          <p:spPr bwMode="auto">
            <a:xfrm flipV="1">
              <a:off x="849" y="4518"/>
              <a:ext cx="3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18" name="Line 1082"/>
            <p:cNvSpPr>
              <a:spLocks noChangeAspect="1" noChangeShapeType="1"/>
            </p:cNvSpPr>
            <p:nvPr/>
          </p:nvSpPr>
          <p:spPr bwMode="auto">
            <a:xfrm>
              <a:off x="838" y="4518"/>
              <a:ext cx="12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19" name="Line 1083"/>
            <p:cNvSpPr>
              <a:spLocks noChangeAspect="1" noChangeShapeType="1"/>
            </p:cNvSpPr>
            <p:nvPr/>
          </p:nvSpPr>
          <p:spPr bwMode="auto">
            <a:xfrm>
              <a:off x="825" y="4518"/>
              <a:ext cx="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20" name="Line 1084"/>
            <p:cNvSpPr>
              <a:spLocks noChangeAspect="1" noChangeShapeType="1"/>
            </p:cNvSpPr>
            <p:nvPr/>
          </p:nvSpPr>
          <p:spPr bwMode="auto">
            <a:xfrm flipV="1">
              <a:off x="811" y="4518"/>
              <a:ext cx="1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21" name="Line 1085"/>
            <p:cNvSpPr>
              <a:spLocks noChangeAspect="1" noChangeShapeType="1"/>
            </p:cNvSpPr>
            <p:nvPr/>
          </p:nvSpPr>
          <p:spPr bwMode="auto">
            <a:xfrm flipV="1">
              <a:off x="803" y="4521"/>
              <a:ext cx="8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22" name="Line 1086"/>
            <p:cNvSpPr>
              <a:spLocks noChangeAspect="1" noChangeShapeType="1"/>
            </p:cNvSpPr>
            <p:nvPr/>
          </p:nvSpPr>
          <p:spPr bwMode="auto">
            <a:xfrm>
              <a:off x="790" y="4518"/>
              <a:ext cx="13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23" name="Line 1087"/>
            <p:cNvSpPr>
              <a:spLocks noChangeAspect="1" noChangeShapeType="1"/>
            </p:cNvSpPr>
            <p:nvPr/>
          </p:nvSpPr>
          <p:spPr bwMode="auto">
            <a:xfrm flipV="1">
              <a:off x="786" y="4518"/>
              <a:ext cx="3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24" name="Line 1088"/>
            <p:cNvSpPr>
              <a:spLocks noChangeAspect="1" noChangeShapeType="1"/>
            </p:cNvSpPr>
            <p:nvPr/>
          </p:nvSpPr>
          <p:spPr bwMode="auto">
            <a:xfrm>
              <a:off x="783" y="4521"/>
              <a:ext cx="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25" name="Line 1089"/>
            <p:cNvSpPr>
              <a:spLocks noChangeAspect="1" noChangeShapeType="1"/>
            </p:cNvSpPr>
            <p:nvPr/>
          </p:nvSpPr>
          <p:spPr bwMode="auto">
            <a:xfrm flipV="1">
              <a:off x="778" y="4521"/>
              <a:ext cx="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26" name="Line 1090"/>
            <p:cNvSpPr>
              <a:spLocks noChangeAspect="1" noChangeShapeType="1"/>
            </p:cNvSpPr>
            <p:nvPr/>
          </p:nvSpPr>
          <p:spPr bwMode="auto">
            <a:xfrm>
              <a:off x="767" y="4513"/>
              <a:ext cx="11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27" name="Line 1091"/>
            <p:cNvSpPr>
              <a:spLocks noChangeAspect="1" noChangeShapeType="1"/>
            </p:cNvSpPr>
            <p:nvPr/>
          </p:nvSpPr>
          <p:spPr bwMode="auto">
            <a:xfrm flipV="1">
              <a:off x="742" y="4513"/>
              <a:ext cx="25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28" name="Line 1092"/>
            <p:cNvSpPr>
              <a:spLocks noChangeAspect="1" noChangeShapeType="1"/>
            </p:cNvSpPr>
            <p:nvPr/>
          </p:nvSpPr>
          <p:spPr bwMode="auto">
            <a:xfrm>
              <a:off x="728" y="4513"/>
              <a:ext cx="14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29" name="Line 1093"/>
            <p:cNvSpPr>
              <a:spLocks noChangeAspect="1" noChangeShapeType="1"/>
            </p:cNvSpPr>
            <p:nvPr/>
          </p:nvSpPr>
          <p:spPr bwMode="auto">
            <a:xfrm>
              <a:off x="727" y="4504"/>
              <a:ext cx="1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30" name="Line 1094"/>
            <p:cNvSpPr>
              <a:spLocks noChangeAspect="1" noChangeShapeType="1"/>
            </p:cNvSpPr>
            <p:nvPr/>
          </p:nvSpPr>
          <p:spPr bwMode="auto">
            <a:xfrm flipH="1">
              <a:off x="727" y="4496"/>
              <a:ext cx="4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31" name="Line 1095"/>
            <p:cNvSpPr>
              <a:spLocks noChangeAspect="1" noChangeShapeType="1"/>
            </p:cNvSpPr>
            <p:nvPr/>
          </p:nvSpPr>
          <p:spPr bwMode="auto">
            <a:xfrm>
              <a:off x="717" y="4477"/>
              <a:ext cx="13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32" name="Line 1096"/>
            <p:cNvSpPr>
              <a:spLocks noChangeAspect="1" noChangeShapeType="1"/>
            </p:cNvSpPr>
            <p:nvPr/>
          </p:nvSpPr>
          <p:spPr bwMode="auto">
            <a:xfrm flipH="1" flipV="1">
              <a:off x="826" y="4518"/>
              <a:ext cx="3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33" name="Line 1097"/>
            <p:cNvSpPr>
              <a:spLocks noChangeAspect="1" noChangeShapeType="1"/>
            </p:cNvSpPr>
            <p:nvPr/>
          </p:nvSpPr>
          <p:spPr bwMode="auto">
            <a:xfrm flipV="1">
              <a:off x="828" y="4530"/>
              <a:ext cx="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34" name="Line 1098"/>
            <p:cNvSpPr>
              <a:spLocks noChangeAspect="1" noChangeShapeType="1"/>
            </p:cNvSpPr>
            <p:nvPr/>
          </p:nvSpPr>
          <p:spPr bwMode="auto">
            <a:xfrm flipV="1">
              <a:off x="826" y="4542"/>
              <a:ext cx="2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35" name="Line 1099"/>
            <p:cNvSpPr>
              <a:spLocks noChangeAspect="1" noChangeShapeType="1"/>
            </p:cNvSpPr>
            <p:nvPr/>
          </p:nvSpPr>
          <p:spPr bwMode="auto">
            <a:xfrm>
              <a:off x="823" y="4544"/>
              <a:ext cx="3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36" name="Line 1100"/>
            <p:cNvSpPr>
              <a:spLocks noChangeAspect="1" noChangeShapeType="1"/>
            </p:cNvSpPr>
            <p:nvPr/>
          </p:nvSpPr>
          <p:spPr bwMode="auto">
            <a:xfrm>
              <a:off x="818" y="4537"/>
              <a:ext cx="5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37" name="Line 1101"/>
            <p:cNvSpPr>
              <a:spLocks noChangeAspect="1" noChangeShapeType="1"/>
            </p:cNvSpPr>
            <p:nvPr/>
          </p:nvSpPr>
          <p:spPr bwMode="auto">
            <a:xfrm>
              <a:off x="807" y="4522"/>
              <a:ext cx="11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33" name="Group 1102"/>
          <p:cNvGrpSpPr>
            <a:grpSpLocks noChangeAspect="1"/>
          </p:cNvGrpSpPr>
          <p:nvPr/>
        </p:nvGrpSpPr>
        <p:grpSpPr bwMode="auto">
          <a:xfrm>
            <a:off x="5795963" y="4183063"/>
            <a:ext cx="603250" cy="1211262"/>
            <a:chOff x="2788" y="3289"/>
            <a:chExt cx="474" cy="954"/>
          </a:xfrm>
        </p:grpSpPr>
        <p:sp>
          <p:nvSpPr>
            <p:cNvPr id="25657" name="Freeform 1103"/>
            <p:cNvSpPr>
              <a:spLocks noChangeAspect="1"/>
            </p:cNvSpPr>
            <p:nvPr/>
          </p:nvSpPr>
          <p:spPr bwMode="auto">
            <a:xfrm>
              <a:off x="2788" y="3865"/>
              <a:ext cx="150" cy="378"/>
            </a:xfrm>
            <a:custGeom>
              <a:avLst/>
              <a:gdLst>
                <a:gd name="T0" fmla="*/ 74 w 150"/>
                <a:gd name="T1" fmla="*/ 0 h 378"/>
                <a:gd name="T2" fmla="*/ 106 w 150"/>
                <a:gd name="T3" fmla="*/ 77 h 378"/>
                <a:gd name="T4" fmla="*/ 114 w 150"/>
                <a:gd name="T5" fmla="*/ 94 h 378"/>
                <a:gd name="T6" fmla="*/ 120 w 150"/>
                <a:gd name="T7" fmla="*/ 115 h 378"/>
                <a:gd name="T8" fmla="*/ 123 w 150"/>
                <a:gd name="T9" fmla="*/ 137 h 378"/>
                <a:gd name="T10" fmla="*/ 122 w 150"/>
                <a:gd name="T11" fmla="*/ 158 h 378"/>
                <a:gd name="T12" fmla="*/ 118 w 150"/>
                <a:gd name="T13" fmla="*/ 180 h 378"/>
                <a:gd name="T14" fmla="*/ 111 w 150"/>
                <a:gd name="T15" fmla="*/ 201 h 378"/>
                <a:gd name="T16" fmla="*/ 100 w 150"/>
                <a:gd name="T17" fmla="*/ 219 h 378"/>
                <a:gd name="T18" fmla="*/ 86 w 150"/>
                <a:gd name="T19" fmla="*/ 236 h 378"/>
                <a:gd name="T20" fmla="*/ 77 w 150"/>
                <a:gd name="T21" fmla="*/ 245 h 378"/>
                <a:gd name="T22" fmla="*/ 69 w 150"/>
                <a:gd name="T23" fmla="*/ 252 h 378"/>
                <a:gd name="T24" fmla="*/ 60 w 150"/>
                <a:gd name="T25" fmla="*/ 262 h 378"/>
                <a:gd name="T26" fmla="*/ 54 w 150"/>
                <a:gd name="T27" fmla="*/ 273 h 378"/>
                <a:gd name="T28" fmla="*/ 48 w 150"/>
                <a:gd name="T29" fmla="*/ 286 h 378"/>
                <a:gd name="T30" fmla="*/ 45 w 150"/>
                <a:gd name="T31" fmla="*/ 299 h 378"/>
                <a:gd name="T32" fmla="*/ 45 w 150"/>
                <a:gd name="T33" fmla="*/ 313 h 378"/>
                <a:gd name="T34" fmla="*/ 46 w 150"/>
                <a:gd name="T35" fmla="*/ 326 h 378"/>
                <a:gd name="T36" fmla="*/ 50 w 150"/>
                <a:gd name="T37" fmla="*/ 340 h 378"/>
                <a:gd name="T38" fmla="*/ 56 w 150"/>
                <a:gd name="T39" fmla="*/ 351 h 378"/>
                <a:gd name="T40" fmla="*/ 63 w 150"/>
                <a:gd name="T41" fmla="*/ 363 h 378"/>
                <a:gd name="T42" fmla="*/ 73 w 150"/>
                <a:gd name="T43" fmla="*/ 372 h 378"/>
                <a:gd name="T44" fmla="*/ 18 w 150"/>
                <a:gd name="T45" fmla="*/ 377 h 378"/>
                <a:gd name="T46" fmla="*/ 12 w 150"/>
                <a:gd name="T47" fmla="*/ 366 h 378"/>
                <a:gd name="T48" fmla="*/ 4 w 150"/>
                <a:gd name="T49" fmla="*/ 346 h 378"/>
                <a:gd name="T50" fmla="*/ 0 w 150"/>
                <a:gd name="T51" fmla="*/ 324 h 378"/>
                <a:gd name="T52" fmla="*/ 0 w 150"/>
                <a:gd name="T53" fmla="*/ 302 h 378"/>
                <a:gd name="T54" fmla="*/ 3 w 150"/>
                <a:gd name="T55" fmla="*/ 280 h 378"/>
                <a:gd name="T56" fmla="*/ 9 w 150"/>
                <a:gd name="T57" fmla="*/ 259 h 378"/>
                <a:gd name="T58" fmla="*/ 18 w 150"/>
                <a:gd name="T59" fmla="*/ 241 h 378"/>
                <a:gd name="T60" fmla="*/ 30 w 150"/>
                <a:gd name="T61" fmla="*/ 223 h 378"/>
                <a:gd name="T62" fmla="*/ 45 w 150"/>
                <a:gd name="T63" fmla="*/ 208 h 378"/>
                <a:gd name="T64" fmla="*/ 51 w 150"/>
                <a:gd name="T65" fmla="*/ 203 h 378"/>
                <a:gd name="T66" fmla="*/ 60 w 150"/>
                <a:gd name="T67" fmla="*/ 194 h 378"/>
                <a:gd name="T68" fmla="*/ 68 w 150"/>
                <a:gd name="T69" fmla="*/ 183 h 378"/>
                <a:gd name="T70" fmla="*/ 74 w 150"/>
                <a:gd name="T71" fmla="*/ 170 h 378"/>
                <a:gd name="T72" fmla="*/ 78 w 150"/>
                <a:gd name="T73" fmla="*/ 157 h 378"/>
                <a:gd name="T74" fmla="*/ 79 w 150"/>
                <a:gd name="T75" fmla="*/ 144 h 378"/>
                <a:gd name="T76" fmla="*/ 79 w 150"/>
                <a:gd name="T77" fmla="*/ 130 h 378"/>
                <a:gd name="T78" fmla="*/ 76 w 150"/>
                <a:gd name="T79" fmla="*/ 117 h 378"/>
                <a:gd name="T80" fmla="*/ 70 w 150"/>
                <a:gd name="T81" fmla="*/ 104 h 378"/>
                <a:gd name="T82" fmla="*/ 60 w 150"/>
                <a:gd name="T83" fmla="*/ 86 h 378"/>
                <a:gd name="T84" fmla="*/ 52 w 150"/>
                <a:gd name="T85" fmla="*/ 77 h 37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0"/>
                <a:gd name="T130" fmla="*/ 0 h 378"/>
                <a:gd name="T131" fmla="*/ 150 w 150"/>
                <a:gd name="T132" fmla="*/ 378 h 37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0" h="378">
                  <a:moveTo>
                    <a:pt x="5" y="77"/>
                  </a:moveTo>
                  <a:lnTo>
                    <a:pt x="74" y="0"/>
                  </a:lnTo>
                  <a:lnTo>
                    <a:pt x="149" y="77"/>
                  </a:lnTo>
                  <a:lnTo>
                    <a:pt x="106" y="77"/>
                  </a:lnTo>
                  <a:lnTo>
                    <a:pt x="109" y="83"/>
                  </a:lnTo>
                  <a:lnTo>
                    <a:pt x="114" y="94"/>
                  </a:lnTo>
                  <a:lnTo>
                    <a:pt x="118" y="104"/>
                  </a:lnTo>
                  <a:lnTo>
                    <a:pt x="120" y="115"/>
                  </a:lnTo>
                  <a:lnTo>
                    <a:pt x="122" y="126"/>
                  </a:lnTo>
                  <a:lnTo>
                    <a:pt x="123" y="137"/>
                  </a:lnTo>
                  <a:lnTo>
                    <a:pt x="123" y="148"/>
                  </a:lnTo>
                  <a:lnTo>
                    <a:pt x="122" y="158"/>
                  </a:lnTo>
                  <a:lnTo>
                    <a:pt x="121" y="170"/>
                  </a:lnTo>
                  <a:lnTo>
                    <a:pt x="118" y="180"/>
                  </a:lnTo>
                  <a:lnTo>
                    <a:pt x="115" y="190"/>
                  </a:lnTo>
                  <a:lnTo>
                    <a:pt x="111" y="201"/>
                  </a:lnTo>
                  <a:lnTo>
                    <a:pt x="106" y="210"/>
                  </a:lnTo>
                  <a:lnTo>
                    <a:pt x="100" y="219"/>
                  </a:lnTo>
                  <a:lnTo>
                    <a:pt x="94" y="227"/>
                  </a:lnTo>
                  <a:lnTo>
                    <a:pt x="86" y="236"/>
                  </a:lnTo>
                  <a:lnTo>
                    <a:pt x="81" y="241"/>
                  </a:lnTo>
                  <a:lnTo>
                    <a:pt x="77" y="245"/>
                  </a:lnTo>
                  <a:lnTo>
                    <a:pt x="73" y="247"/>
                  </a:lnTo>
                  <a:lnTo>
                    <a:pt x="69" y="252"/>
                  </a:lnTo>
                  <a:lnTo>
                    <a:pt x="64" y="257"/>
                  </a:lnTo>
                  <a:lnTo>
                    <a:pt x="60" y="262"/>
                  </a:lnTo>
                  <a:lnTo>
                    <a:pt x="57" y="267"/>
                  </a:lnTo>
                  <a:lnTo>
                    <a:pt x="54" y="273"/>
                  </a:lnTo>
                  <a:lnTo>
                    <a:pt x="50" y="280"/>
                  </a:lnTo>
                  <a:lnTo>
                    <a:pt x="48" y="286"/>
                  </a:lnTo>
                  <a:lnTo>
                    <a:pt x="46" y="293"/>
                  </a:lnTo>
                  <a:lnTo>
                    <a:pt x="45" y="299"/>
                  </a:lnTo>
                  <a:lnTo>
                    <a:pt x="45" y="306"/>
                  </a:lnTo>
                  <a:lnTo>
                    <a:pt x="45" y="313"/>
                  </a:lnTo>
                  <a:lnTo>
                    <a:pt x="45" y="320"/>
                  </a:lnTo>
                  <a:lnTo>
                    <a:pt x="46" y="326"/>
                  </a:lnTo>
                  <a:lnTo>
                    <a:pt x="48" y="333"/>
                  </a:lnTo>
                  <a:lnTo>
                    <a:pt x="50" y="340"/>
                  </a:lnTo>
                  <a:lnTo>
                    <a:pt x="53" y="346"/>
                  </a:lnTo>
                  <a:lnTo>
                    <a:pt x="56" y="351"/>
                  </a:lnTo>
                  <a:lnTo>
                    <a:pt x="60" y="357"/>
                  </a:lnTo>
                  <a:lnTo>
                    <a:pt x="63" y="363"/>
                  </a:lnTo>
                  <a:lnTo>
                    <a:pt x="68" y="368"/>
                  </a:lnTo>
                  <a:lnTo>
                    <a:pt x="73" y="372"/>
                  </a:lnTo>
                  <a:lnTo>
                    <a:pt x="79" y="377"/>
                  </a:lnTo>
                  <a:lnTo>
                    <a:pt x="18" y="377"/>
                  </a:lnTo>
                  <a:lnTo>
                    <a:pt x="17" y="376"/>
                  </a:lnTo>
                  <a:lnTo>
                    <a:pt x="12" y="366"/>
                  </a:lnTo>
                  <a:lnTo>
                    <a:pt x="8" y="356"/>
                  </a:lnTo>
                  <a:lnTo>
                    <a:pt x="4" y="346"/>
                  </a:lnTo>
                  <a:lnTo>
                    <a:pt x="2" y="335"/>
                  </a:lnTo>
                  <a:lnTo>
                    <a:pt x="0" y="324"/>
                  </a:lnTo>
                  <a:lnTo>
                    <a:pt x="0" y="313"/>
                  </a:lnTo>
                  <a:lnTo>
                    <a:pt x="0" y="302"/>
                  </a:lnTo>
                  <a:lnTo>
                    <a:pt x="0" y="291"/>
                  </a:lnTo>
                  <a:lnTo>
                    <a:pt x="3" y="280"/>
                  </a:lnTo>
                  <a:lnTo>
                    <a:pt x="5" y="270"/>
                  </a:lnTo>
                  <a:lnTo>
                    <a:pt x="9" y="259"/>
                  </a:lnTo>
                  <a:lnTo>
                    <a:pt x="13" y="249"/>
                  </a:lnTo>
                  <a:lnTo>
                    <a:pt x="18" y="241"/>
                  </a:lnTo>
                  <a:lnTo>
                    <a:pt x="24" y="232"/>
                  </a:lnTo>
                  <a:lnTo>
                    <a:pt x="30" y="223"/>
                  </a:lnTo>
                  <a:lnTo>
                    <a:pt x="37" y="215"/>
                  </a:lnTo>
                  <a:lnTo>
                    <a:pt x="45" y="208"/>
                  </a:lnTo>
                  <a:lnTo>
                    <a:pt x="48" y="205"/>
                  </a:lnTo>
                  <a:lnTo>
                    <a:pt x="51" y="203"/>
                  </a:lnTo>
                  <a:lnTo>
                    <a:pt x="56" y="199"/>
                  </a:lnTo>
                  <a:lnTo>
                    <a:pt x="60" y="194"/>
                  </a:lnTo>
                  <a:lnTo>
                    <a:pt x="64" y="188"/>
                  </a:lnTo>
                  <a:lnTo>
                    <a:pt x="68" y="183"/>
                  </a:lnTo>
                  <a:lnTo>
                    <a:pt x="71" y="177"/>
                  </a:lnTo>
                  <a:lnTo>
                    <a:pt x="74" y="170"/>
                  </a:lnTo>
                  <a:lnTo>
                    <a:pt x="76" y="164"/>
                  </a:lnTo>
                  <a:lnTo>
                    <a:pt x="78" y="157"/>
                  </a:lnTo>
                  <a:lnTo>
                    <a:pt x="79" y="150"/>
                  </a:lnTo>
                  <a:lnTo>
                    <a:pt x="79" y="144"/>
                  </a:lnTo>
                  <a:lnTo>
                    <a:pt x="79" y="137"/>
                  </a:lnTo>
                  <a:lnTo>
                    <a:pt x="79" y="130"/>
                  </a:lnTo>
                  <a:lnTo>
                    <a:pt x="77" y="123"/>
                  </a:lnTo>
                  <a:lnTo>
                    <a:pt x="76" y="117"/>
                  </a:lnTo>
                  <a:lnTo>
                    <a:pt x="73" y="110"/>
                  </a:lnTo>
                  <a:lnTo>
                    <a:pt x="70" y="104"/>
                  </a:lnTo>
                  <a:lnTo>
                    <a:pt x="64" y="93"/>
                  </a:lnTo>
                  <a:lnTo>
                    <a:pt x="60" y="86"/>
                  </a:lnTo>
                  <a:lnTo>
                    <a:pt x="56" y="81"/>
                  </a:lnTo>
                  <a:lnTo>
                    <a:pt x="52" y="77"/>
                  </a:lnTo>
                  <a:lnTo>
                    <a:pt x="5" y="77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8" name="Freeform 1104"/>
            <p:cNvSpPr>
              <a:spLocks noChangeAspect="1"/>
            </p:cNvSpPr>
            <p:nvPr/>
          </p:nvSpPr>
          <p:spPr bwMode="auto">
            <a:xfrm>
              <a:off x="3112" y="3865"/>
              <a:ext cx="150" cy="378"/>
            </a:xfrm>
            <a:custGeom>
              <a:avLst/>
              <a:gdLst>
                <a:gd name="T0" fmla="*/ 74 w 150"/>
                <a:gd name="T1" fmla="*/ 0 h 378"/>
                <a:gd name="T2" fmla="*/ 106 w 150"/>
                <a:gd name="T3" fmla="*/ 77 h 378"/>
                <a:gd name="T4" fmla="*/ 114 w 150"/>
                <a:gd name="T5" fmla="*/ 94 h 378"/>
                <a:gd name="T6" fmla="*/ 120 w 150"/>
                <a:gd name="T7" fmla="*/ 115 h 378"/>
                <a:gd name="T8" fmla="*/ 123 w 150"/>
                <a:gd name="T9" fmla="*/ 137 h 378"/>
                <a:gd name="T10" fmla="*/ 122 w 150"/>
                <a:gd name="T11" fmla="*/ 158 h 378"/>
                <a:gd name="T12" fmla="*/ 118 w 150"/>
                <a:gd name="T13" fmla="*/ 180 h 378"/>
                <a:gd name="T14" fmla="*/ 111 w 150"/>
                <a:gd name="T15" fmla="*/ 201 h 378"/>
                <a:gd name="T16" fmla="*/ 100 w 150"/>
                <a:gd name="T17" fmla="*/ 219 h 378"/>
                <a:gd name="T18" fmla="*/ 86 w 150"/>
                <a:gd name="T19" fmla="*/ 236 h 378"/>
                <a:gd name="T20" fmla="*/ 77 w 150"/>
                <a:gd name="T21" fmla="*/ 245 h 378"/>
                <a:gd name="T22" fmla="*/ 69 w 150"/>
                <a:gd name="T23" fmla="*/ 252 h 378"/>
                <a:gd name="T24" fmla="*/ 60 w 150"/>
                <a:gd name="T25" fmla="*/ 262 h 378"/>
                <a:gd name="T26" fmla="*/ 54 w 150"/>
                <a:gd name="T27" fmla="*/ 273 h 378"/>
                <a:gd name="T28" fmla="*/ 48 w 150"/>
                <a:gd name="T29" fmla="*/ 286 h 378"/>
                <a:gd name="T30" fmla="*/ 45 w 150"/>
                <a:gd name="T31" fmla="*/ 299 h 378"/>
                <a:gd name="T32" fmla="*/ 45 w 150"/>
                <a:gd name="T33" fmla="*/ 313 h 378"/>
                <a:gd name="T34" fmla="*/ 46 w 150"/>
                <a:gd name="T35" fmla="*/ 326 h 378"/>
                <a:gd name="T36" fmla="*/ 50 w 150"/>
                <a:gd name="T37" fmla="*/ 340 h 378"/>
                <a:gd name="T38" fmla="*/ 56 w 150"/>
                <a:gd name="T39" fmla="*/ 351 h 378"/>
                <a:gd name="T40" fmla="*/ 63 w 150"/>
                <a:gd name="T41" fmla="*/ 363 h 378"/>
                <a:gd name="T42" fmla="*/ 73 w 150"/>
                <a:gd name="T43" fmla="*/ 372 h 378"/>
                <a:gd name="T44" fmla="*/ 18 w 150"/>
                <a:gd name="T45" fmla="*/ 377 h 378"/>
                <a:gd name="T46" fmla="*/ 12 w 150"/>
                <a:gd name="T47" fmla="*/ 366 h 378"/>
                <a:gd name="T48" fmla="*/ 4 w 150"/>
                <a:gd name="T49" fmla="*/ 346 h 378"/>
                <a:gd name="T50" fmla="*/ 0 w 150"/>
                <a:gd name="T51" fmla="*/ 324 h 378"/>
                <a:gd name="T52" fmla="*/ 0 w 150"/>
                <a:gd name="T53" fmla="*/ 302 h 378"/>
                <a:gd name="T54" fmla="*/ 3 w 150"/>
                <a:gd name="T55" fmla="*/ 280 h 378"/>
                <a:gd name="T56" fmla="*/ 9 w 150"/>
                <a:gd name="T57" fmla="*/ 259 h 378"/>
                <a:gd name="T58" fmla="*/ 18 w 150"/>
                <a:gd name="T59" fmla="*/ 241 h 378"/>
                <a:gd name="T60" fmla="*/ 30 w 150"/>
                <a:gd name="T61" fmla="*/ 223 h 378"/>
                <a:gd name="T62" fmla="*/ 45 w 150"/>
                <a:gd name="T63" fmla="*/ 208 h 378"/>
                <a:gd name="T64" fmla="*/ 51 w 150"/>
                <a:gd name="T65" fmla="*/ 203 h 378"/>
                <a:gd name="T66" fmla="*/ 60 w 150"/>
                <a:gd name="T67" fmla="*/ 194 h 378"/>
                <a:gd name="T68" fmla="*/ 68 w 150"/>
                <a:gd name="T69" fmla="*/ 183 h 378"/>
                <a:gd name="T70" fmla="*/ 74 w 150"/>
                <a:gd name="T71" fmla="*/ 170 h 378"/>
                <a:gd name="T72" fmla="*/ 78 w 150"/>
                <a:gd name="T73" fmla="*/ 157 h 378"/>
                <a:gd name="T74" fmla="*/ 79 w 150"/>
                <a:gd name="T75" fmla="*/ 144 h 378"/>
                <a:gd name="T76" fmla="*/ 79 w 150"/>
                <a:gd name="T77" fmla="*/ 130 h 378"/>
                <a:gd name="T78" fmla="*/ 76 w 150"/>
                <a:gd name="T79" fmla="*/ 117 h 378"/>
                <a:gd name="T80" fmla="*/ 70 w 150"/>
                <a:gd name="T81" fmla="*/ 104 h 378"/>
                <a:gd name="T82" fmla="*/ 60 w 150"/>
                <a:gd name="T83" fmla="*/ 86 h 378"/>
                <a:gd name="T84" fmla="*/ 52 w 150"/>
                <a:gd name="T85" fmla="*/ 77 h 37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0"/>
                <a:gd name="T130" fmla="*/ 0 h 378"/>
                <a:gd name="T131" fmla="*/ 150 w 150"/>
                <a:gd name="T132" fmla="*/ 378 h 37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0" h="378">
                  <a:moveTo>
                    <a:pt x="5" y="77"/>
                  </a:moveTo>
                  <a:lnTo>
                    <a:pt x="74" y="0"/>
                  </a:lnTo>
                  <a:lnTo>
                    <a:pt x="149" y="77"/>
                  </a:lnTo>
                  <a:lnTo>
                    <a:pt x="106" y="77"/>
                  </a:lnTo>
                  <a:lnTo>
                    <a:pt x="109" y="83"/>
                  </a:lnTo>
                  <a:lnTo>
                    <a:pt x="114" y="94"/>
                  </a:lnTo>
                  <a:lnTo>
                    <a:pt x="118" y="104"/>
                  </a:lnTo>
                  <a:lnTo>
                    <a:pt x="120" y="115"/>
                  </a:lnTo>
                  <a:lnTo>
                    <a:pt x="122" y="126"/>
                  </a:lnTo>
                  <a:lnTo>
                    <a:pt x="123" y="137"/>
                  </a:lnTo>
                  <a:lnTo>
                    <a:pt x="123" y="148"/>
                  </a:lnTo>
                  <a:lnTo>
                    <a:pt x="122" y="158"/>
                  </a:lnTo>
                  <a:lnTo>
                    <a:pt x="121" y="170"/>
                  </a:lnTo>
                  <a:lnTo>
                    <a:pt x="118" y="180"/>
                  </a:lnTo>
                  <a:lnTo>
                    <a:pt x="115" y="190"/>
                  </a:lnTo>
                  <a:lnTo>
                    <a:pt x="111" y="201"/>
                  </a:lnTo>
                  <a:lnTo>
                    <a:pt x="106" y="210"/>
                  </a:lnTo>
                  <a:lnTo>
                    <a:pt x="100" y="219"/>
                  </a:lnTo>
                  <a:lnTo>
                    <a:pt x="94" y="227"/>
                  </a:lnTo>
                  <a:lnTo>
                    <a:pt x="86" y="236"/>
                  </a:lnTo>
                  <a:lnTo>
                    <a:pt x="81" y="241"/>
                  </a:lnTo>
                  <a:lnTo>
                    <a:pt x="77" y="245"/>
                  </a:lnTo>
                  <a:lnTo>
                    <a:pt x="73" y="247"/>
                  </a:lnTo>
                  <a:lnTo>
                    <a:pt x="69" y="252"/>
                  </a:lnTo>
                  <a:lnTo>
                    <a:pt x="64" y="257"/>
                  </a:lnTo>
                  <a:lnTo>
                    <a:pt x="60" y="262"/>
                  </a:lnTo>
                  <a:lnTo>
                    <a:pt x="57" y="267"/>
                  </a:lnTo>
                  <a:lnTo>
                    <a:pt x="54" y="273"/>
                  </a:lnTo>
                  <a:lnTo>
                    <a:pt x="50" y="280"/>
                  </a:lnTo>
                  <a:lnTo>
                    <a:pt x="48" y="286"/>
                  </a:lnTo>
                  <a:lnTo>
                    <a:pt x="46" y="293"/>
                  </a:lnTo>
                  <a:lnTo>
                    <a:pt x="45" y="299"/>
                  </a:lnTo>
                  <a:lnTo>
                    <a:pt x="45" y="306"/>
                  </a:lnTo>
                  <a:lnTo>
                    <a:pt x="45" y="313"/>
                  </a:lnTo>
                  <a:lnTo>
                    <a:pt x="45" y="320"/>
                  </a:lnTo>
                  <a:lnTo>
                    <a:pt x="46" y="326"/>
                  </a:lnTo>
                  <a:lnTo>
                    <a:pt x="48" y="333"/>
                  </a:lnTo>
                  <a:lnTo>
                    <a:pt x="50" y="340"/>
                  </a:lnTo>
                  <a:lnTo>
                    <a:pt x="53" y="346"/>
                  </a:lnTo>
                  <a:lnTo>
                    <a:pt x="56" y="351"/>
                  </a:lnTo>
                  <a:lnTo>
                    <a:pt x="60" y="357"/>
                  </a:lnTo>
                  <a:lnTo>
                    <a:pt x="63" y="363"/>
                  </a:lnTo>
                  <a:lnTo>
                    <a:pt x="68" y="368"/>
                  </a:lnTo>
                  <a:lnTo>
                    <a:pt x="73" y="372"/>
                  </a:lnTo>
                  <a:lnTo>
                    <a:pt x="79" y="377"/>
                  </a:lnTo>
                  <a:lnTo>
                    <a:pt x="18" y="377"/>
                  </a:lnTo>
                  <a:lnTo>
                    <a:pt x="17" y="376"/>
                  </a:lnTo>
                  <a:lnTo>
                    <a:pt x="12" y="366"/>
                  </a:lnTo>
                  <a:lnTo>
                    <a:pt x="8" y="356"/>
                  </a:lnTo>
                  <a:lnTo>
                    <a:pt x="4" y="346"/>
                  </a:lnTo>
                  <a:lnTo>
                    <a:pt x="2" y="335"/>
                  </a:lnTo>
                  <a:lnTo>
                    <a:pt x="0" y="324"/>
                  </a:lnTo>
                  <a:lnTo>
                    <a:pt x="0" y="313"/>
                  </a:lnTo>
                  <a:lnTo>
                    <a:pt x="0" y="302"/>
                  </a:lnTo>
                  <a:lnTo>
                    <a:pt x="0" y="291"/>
                  </a:lnTo>
                  <a:lnTo>
                    <a:pt x="3" y="280"/>
                  </a:lnTo>
                  <a:lnTo>
                    <a:pt x="5" y="270"/>
                  </a:lnTo>
                  <a:lnTo>
                    <a:pt x="9" y="259"/>
                  </a:lnTo>
                  <a:lnTo>
                    <a:pt x="13" y="249"/>
                  </a:lnTo>
                  <a:lnTo>
                    <a:pt x="18" y="241"/>
                  </a:lnTo>
                  <a:lnTo>
                    <a:pt x="24" y="232"/>
                  </a:lnTo>
                  <a:lnTo>
                    <a:pt x="30" y="223"/>
                  </a:lnTo>
                  <a:lnTo>
                    <a:pt x="37" y="215"/>
                  </a:lnTo>
                  <a:lnTo>
                    <a:pt x="45" y="208"/>
                  </a:lnTo>
                  <a:lnTo>
                    <a:pt x="48" y="205"/>
                  </a:lnTo>
                  <a:lnTo>
                    <a:pt x="51" y="203"/>
                  </a:lnTo>
                  <a:lnTo>
                    <a:pt x="56" y="199"/>
                  </a:lnTo>
                  <a:lnTo>
                    <a:pt x="60" y="194"/>
                  </a:lnTo>
                  <a:lnTo>
                    <a:pt x="64" y="188"/>
                  </a:lnTo>
                  <a:lnTo>
                    <a:pt x="68" y="183"/>
                  </a:lnTo>
                  <a:lnTo>
                    <a:pt x="71" y="177"/>
                  </a:lnTo>
                  <a:lnTo>
                    <a:pt x="74" y="170"/>
                  </a:lnTo>
                  <a:lnTo>
                    <a:pt x="76" y="164"/>
                  </a:lnTo>
                  <a:lnTo>
                    <a:pt x="78" y="157"/>
                  </a:lnTo>
                  <a:lnTo>
                    <a:pt x="79" y="150"/>
                  </a:lnTo>
                  <a:lnTo>
                    <a:pt x="79" y="144"/>
                  </a:lnTo>
                  <a:lnTo>
                    <a:pt x="79" y="137"/>
                  </a:lnTo>
                  <a:lnTo>
                    <a:pt x="79" y="130"/>
                  </a:lnTo>
                  <a:lnTo>
                    <a:pt x="77" y="123"/>
                  </a:lnTo>
                  <a:lnTo>
                    <a:pt x="76" y="117"/>
                  </a:lnTo>
                  <a:lnTo>
                    <a:pt x="73" y="110"/>
                  </a:lnTo>
                  <a:lnTo>
                    <a:pt x="70" y="104"/>
                  </a:lnTo>
                  <a:lnTo>
                    <a:pt x="64" y="93"/>
                  </a:lnTo>
                  <a:lnTo>
                    <a:pt x="60" y="86"/>
                  </a:lnTo>
                  <a:lnTo>
                    <a:pt x="56" y="81"/>
                  </a:lnTo>
                  <a:lnTo>
                    <a:pt x="52" y="77"/>
                  </a:lnTo>
                  <a:lnTo>
                    <a:pt x="5" y="77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9" name="Line 1105"/>
            <p:cNvSpPr>
              <a:spLocks noChangeAspect="1" noChangeShapeType="1"/>
            </p:cNvSpPr>
            <p:nvPr/>
          </p:nvSpPr>
          <p:spPr bwMode="auto">
            <a:xfrm flipV="1">
              <a:off x="3046" y="3289"/>
              <a:ext cx="0" cy="5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34" name="Line 1106"/>
          <p:cNvSpPr>
            <a:spLocks noChangeAspect="1" noChangeShapeType="1"/>
          </p:cNvSpPr>
          <p:nvPr/>
        </p:nvSpPr>
        <p:spPr bwMode="auto">
          <a:xfrm>
            <a:off x="3851275" y="3973513"/>
            <a:ext cx="205898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Line 1107"/>
          <p:cNvSpPr>
            <a:spLocks noChangeAspect="1" noChangeShapeType="1"/>
          </p:cNvSpPr>
          <p:nvPr/>
        </p:nvSpPr>
        <p:spPr bwMode="auto">
          <a:xfrm>
            <a:off x="3763963" y="4151313"/>
            <a:ext cx="0" cy="96202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6" name="Line 1108"/>
          <p:cNvSpPr>
            <a:spLocks noChangeAspect="1" noChangeShapeType="1"/>
          </p:cNvSpPr>
          <p:nvPr/>
        </p:nvSpPr>
        <p:spPr bwMode="auto">
          <a:xfrm>
            <a:off x="4402138" y="5997575"/>
            <a:ext cx="19669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7" name="Line 1109"/>
          <p:cNvSpPr>
            <a:spLocks noChangeAspect="1" noChangeShapeType="1"/>
          </p:cNvSpPr>
          <p:nvPr/>
        </p:nvSpPr>
        <p:spPr bwMode="auto">
          <a:xfrm flipH="1">
            <a:off x="4402138" y="5722938"/>
            <a:ext cx="155575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8" name="Rectangle 1110"/>
          <p:cNvSpPr>
            <a:spLocks noChangeAspect="1" noChangeArrowheads="1"/>
          </p:cNvSpPr>
          <p:nvPr/>
        </p:nvSpPr>
        <p:spPr bwMode="auto">
          <a:xfrm>
            <a:off x="6410325" y="4957763"/>
            <a:ext cx="1330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Sensible Heating</a:t>
            </a:r>
          </a:p>
          <a:p>
            <a:r>
              <a:rPr lang="en-US" sz="1200"/>
              <a:t>Of Air Column</a:t>
            </a:r>
          </a:p>
        </p:txBody>
      </p:sp>
      <p:sp>
        <p:nvSpPr>
          <p:cNvPr id="25639" name="Rectangle 1111"/>
          <p:cNvSpPr>
            <a:spLocks noChangeAspect="1" noChangeArrowheads="1"/>
          </p:cNvSpPr>
          <p:nvPr/>
        </p:nvSpPr>
        <p:spPr bwMode="auto">
          <a:xfrm>
            <a:off x="5399088" y="6035675"/>
            <a:ext cx="1038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Warm Water</a:t>
            </a:r>
          </a:p>
        </p:txBody>
      </p:sp>
      <p:sp>
        <p:nvSpPr>
          <p:cNvPr id="25640" name="Rectangle 1112"/>
          <p:cNvSpPr>
            <a:spLocks noChangeAspect="1" noChangeArrowheads="1"/>
          </p:cNvSpPr>
          <p:nvPr/>
        </p:nvSpPr>
        <p:spPr bwMode="auto">
          <a:xfrm>
            <a:off x="3386138" y="5975350"/>
            <a:ext cx="8747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Cool Land</a:t>
            </a:r>
          </a:p>
        </p:txBody>
      </p:sp>
      <p:sp>
        <p:nvSpPr>
          <p:cNvPr id="25641" name="Rectangle 1113"/>
          <p:cNvSpPr>
            <a:spLocks noChangeAspect="1" noChangeArrowheads="1"/>
          </p:cNvSpPr>
          <p:nvPr/>
        </p:nvSpPr>
        <p:spPr bwMode="auto">
          <a:xfrm>
            <a:off x="4343400" y="5722938"/>
            <a:ext cx="1522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Offshore At Surface</a:t>
            </a:r>
          </a:p>
        </p:txBody>
      </p:sp>
      <p:sp>
        <p:nvSpPr>
          <p:cNvPr id="25642" name="Rectangle 1114"/>
          <p:cNvSpPr>
            <a:spLocks noChangeAspect="1" noChangeArrowheads="1"/>
          </p:cNvSpPr>
          <p:nvPr/>
        </p:nvSpPr>
        <p:spPr bwMode="auto">
          <a:xfrm>
            <a:off x="4435475" y="4017963"/>
            <a:ext cx="1114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Onshore Aloft</a:t>
            </a:r>
          </a:p>
        </p:txBody>
      </p:sp>
      <p:grpSp>
        <p:nvGrpSpPr>
          <p:cNvPr id="25643" name="Group 1116"/>
          <p:cNvGrpSpPr>
            <a:grpSpLocks noChangeAspect="1"/>
          </p:cNvGrpSpPr>
          <p:nvPr/>
        </p:nvGrpSpPr>
        <p:grpSpPr bwMode="auto">
          <a:xfrm flipH="1">
            <a:off x="3151188" y="3713163"/>
            <a:ext cx="2759075" cy="1752600"/>
            <a:chOff x="-1338" y="2456"/>
            <a:chExt cx="2170" cy="1379"/>
          </a:xfrm>
        </p:grpSpPr>
        <p:sp>
          <p:nvSpPr>
            <p:cNvPr id="25650" name="Line 1117"/>
            <p:cNvSpPr>
              <a:spLocks noChangeAspect="1" noChangeShapeType="1"/>
            </p:cNvSpPr>
            <p:nvPr/>
          </p:nvSpPr>
          <p:spPr bwMode="auto">
            <a:xfrm>
              <a:off x="-1336" y="2456"/>
              <a:ext cx="2168" cy="1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1" name="Line 1118"/>
            <p:cNvSpPr>
              <a:spLocks noChangeAspect="1" noChangeShapeType="1"/>
            </p:cNvSpPr>
            <p:nvPr/>
          </p:nvSpPr>
          <p:spPr bwMode="auto">
            <a:xfrm>
              <a:off x="-1336" y="2648"/>
              <a:ext cx="2168" cy="1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2" name="Line 1119"/>
            <p:cNvSpPr>
              <a:spLocks noChangeAspect="1" noChangeShapeType="1"/>
            </p:cNvSpPr>
            <p:nvPr/>
          </p:nvSpPr>
          <p:spPr bwMode="auto">
            <a:xfrm>
              <a:off x="-1328" y="2856"/>
              <a:ext cx="2160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3" name="Line 1120"/>
            <p:cNvSpPr>
              <a:spLocks noChangeAspect="1" noChangeShapeType="1"/>
            </p:cNvSpPr>
            <p:nvPr/>
          </p:nvSpPr>
          <p:spPr bwMode="auto">
            <a:xfrm rot="-600000">
              <a:off x="-1338" y="3667"/>
              <a:ext cx="2168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4" name="Line 1121"/>
            <p:cNvSpPr>
              <a:spLocks noChangeAspect="1" noChangeShapeType="1"/>
            </p:cNvSpPr>
            <p:nvPr/>
          </p:nvSpPr>
          <p:spPr bwMode="auto">
            <a:xfrm rot="-600000">
              <a:off x="-1336" y="3475"/>
              <a:ext cx="2168" cy="1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5" name="Line 1122"/>
            <p:cNvSpPr>
              <a:spLocks noChangeAspect="1" noChangeShapeType="1"/>
            </p:cNvSpPr>
            <p:nvPr/>
          </p:nvSpPr>
          <p:spPr bwMode="auto">
            <a:xfrm rot="-600000">
              <a:off x="-1333" y="3250"/>
              <a:ext cx="2162" cy="2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6" name="Line 1123"/>
            <p:cNvSpPr>
              <a:spLocks noChangeAspect="1" noChangeShapeType="1"/>
            </p:cNvSpPr>
            <p:nvPr/>
          </p:nvSpPr>
          <p:spPr bwMode="auto">
            <a:xfrm rot="-315146">
              <a:off x="-1329" y="3037"/>
              <a:ext cx="2158" cy="2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44" name="Text Box 1124"/>
          <p:cNvSpPr txBox="1">
            <a:spLocks noChangeAspect="1" noChangeArrowheads="1"/>
          </p:cNvSpPr>
          <p:nvPr/>
        </p:nvSpPr>
        <p:spPr bwMode="auto">
          <a:xfrm>
            <a:off x="5997575" y="3871913"/>
            <a:ext cx="293688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/>
              <a:t>H</a:t>
            </a:r>
          </a:p>
        </p:txBody>
      </p:sp>
      <p:sp>
        <p:nvSpPr>
          <p:cNvPr id="25645" name="Text Box 1125"/>
          <p:cNvSpPr txBox="1">
            <a:spLocks noChangeAspect="1" noChangeArrowheads="1"/>
          </p:cNvSpPr>
          <p:nvPr/>
        </p:nvSpPr>
        <p:spPr bwMode="auto">
          <a:xfrm>
            <a:off x="5997575" y="549910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/>
              <a:t>L</a:t>
            </a:r>
          </a:p>
        </p:txBody>
      </p:sp>
      <p:sp>
        <p:nvSpPr>
          <p:cNvPr id="25646" name="Text Box 1126"/>
          <p:cNvSpPr txBox="1">
            <a:spLocks noChangeAspect="1" noChangeArrowheads="1"/>
          </p:cNvSpPr>
          <p:nvPr/>
        </p:nvSpPr>
        <p:spPr bwMode="auto">
          <a:xfrm>
            <a:off x="3608388" y="5029200"/>
            <a:ext cx="293687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200"/>
              <a:t>H</a:t>
            </a:r>
          </a:p>
        </p:txBody>
      </p:sp>
      <p:sp>
        <p:nvSpPr>
          <p:cNvPr id="25647" name="Text Box 1127"/>
          <p:cNvSpPr txBox="1">
            <a:spLocks noChangeAspect="1" noChangeArrowheads="1"/>
          </p:cNvSpPr>
          <p:nvPr/>
        </p:nvSpPr>
        <p:spPr bwMode="auto">
          <a:xfrm>
            <a:off x="3638550" y="3868738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/>
              <a:t>L</a:t>
            </a:r>
          </a:p>
        </p:txBody>
      </p:sp>
      <p:sp>
        <p:nvSpPr>
          <p:cNvPr id="25648" name="Text Box 1130"/>
          <p:cNvSpPr txBox="1">
            <a:spLocks noChangeArrowheads="1"/>
          </p:cNvSpPr>
          <p:nvPr/>
        </p:nvSpPr>
        <p:spPr bwMode="auto">
          <a:xfrm>
            <a:off x="166688" y="6446838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6.24</a:t>
            </a:r>
          </a:p>
        </p:txBody>
      </p:sp>
      <p:sp>
        <p:nvSpPr>
          <p:cNvPr id="25649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3"/>
          <p:cNvSpPr>
            <a:spLocks/>
          </p:cNvSpPr>
          <p:nvPr/>
        </p:nvSpPr>
        <p:spPr bwMode="auto">
          <a:xfrm>
            <a:off x="3784600" y="1855788"/>
            <a:ext cx="2365375" cy="1604962"/>
          </a:xfrm>
          <a:custGeom>
            <a:avLst/>
            <a:gdLst>
              <a:gd name="T0" fmla="*/ 0 w 1490"/>
              <a:gd name="T1" fmla="*/ 0 h 1011"/>
              <a:gd name="T2" fmla="*/ 1489 w 1490"/>
              <a:gd name="T3" fmla="*/ 0 h 1011"/>
              <a:gd name="T4" fmla="*/ 1489 w 1490"/>
              <a:gd name="T5" fmla="*/ 1010 h 1011"/>
              <a:gd name="T6" fmla="*/ 0 w 1490"/>
              <a:gd name="T7" fmla="*/ 1010 h 1011"/>
              <a:gd name="T8" fmla="*/ 0 w 1490"/>
              <a:gd name="T9" fmla="*/ 0 h 10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90"/>
              <a:gd name="T16" fmla="*/ 0 h 1011"/>
              <a:gd name="T17" fmla="*/ 1490 w 1490"/>
              <a:gd name="T18" fmla="*/ 1011 h 10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90" h="1011">
                <a:moveTo>
                  <a:pt x="0" y="0"/>
                </a:moveTo>
                <a:lnTo>
                  <a:pt x="1489" y="0"/>
                </a:lnTo>
                <a:lnTo>
                  <a:pt x="1489" y="1010"/>
                </a:lnTo>
                <a:lnTo>
                  <a:pt x="0" y="1010"/>
                </a:lnTo>
                <a:lnTo>
                  <a:pt x="0" y="0"/>
                </a:lnTo>
              </a:path>
            </a:pathLst>
          </a:custGeom>
          <a:noFill/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3784600" y="3136900"/>
            <a:ext cx="2363788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3784600" y="2814638"/>
            <a:ext cx="2363788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Line 6"/>
          <p:cNvSpPr>
            <a:spLocks noChangeShapeType="1"/>
          </p:cNvSpPr>
          <p:nvPr/>
        </p:nvSpPr>
        <p:spPr bwMode="auto">
          <a:xfrm>
            <a:off x="3784600" y="2500313"/>
            <a:ext cx="2363788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Line 7"/>
          <p:cNvSpPr>
            <a:spLocks noChangeShapeType="1"/>
          </p:cNvSpPr>
          <p:nvPr/>
        </p:nvSpPr>
        <p:spPr bwMode="auto">
          <a:xfrm>
            <a:off x="3784600" y="2178050"/>
            <a:ext cx="2363788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Line 8"/>
          <p:cNvSpPr>
            <a:spLocks noChangeShapeType="1"/>
          </p:cNvSpPr>
          <p:nvPr/>
        </p:nvSpPr>
        <p:spPr bwMode="auto">
          <a:xfrm>
            <a:off x="3784600" y="1855788"/>
            <a:ext cx="23637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9"/>
          <p:cNvSpPr>
            <a:spLocks noChangeShapeType="1"/>
          </p:cNvSpPr>
          <p:nvPr/>
        </p:nvSpPr>
        <p:spPr bwMode="auto">
          <a:xfrm>
            <a:off x="4254500" y="1855788"/>
            <a:ext cx="0" cy="16033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Line 10"/>
          <p:cNvSpPr>
            <a:spLocks noChangeShapeType="1"/>
          </p:cNvSpPr>
          <p:nvPr/>
        </p:nvSpPr>
        <p:spPr bwMode="auto">
          <a:xfrm>
            <a:off x="4725988" y="1855788"/>
            <a:ext cx="0" cy="16033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Line 11"/>
          <p:cNvSpPr>
            <a:spLocks noChangeShapeType="1"/>
          </p:cNvSpPr>
          <p:nvPr/>
        </p:nvSpPr>
        <p:spPr bwMode="auto">
          <a:xfrm>
            <a:off x="5207000" y="1855788"/>
            <a:ext cx="0" cy="16033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12"/>
          <p:cNvSpPr>
            <a:spLocks noChangeShapeType="1"/>
          </p:cNvSpPr>
          <p:nvPr/>
        </p:nvSpPr>
        <p:spPr bwMode="auto">
          <a:xfrm>
            <a:off x="5676900" y="1855788"/>
            <a:ext cx="0" cy="16033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Line 13"/>
          <p:cNvSpPr>
            <a:spLocks noChangeShapeType="1"/>
          </p:cNvSpPr>
          <p:nvPr/>
        </p:nvSpPr>
        <p:spPr bwMode="auto">
          <a:xfrm>
            <a:off x="6148388" y="1855788"/>
            <a:ext cx="0" cy="1603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Freeform 14"/>
          <p:cNvSpPr>
            <a:spLocks/>
          </p:cNvSpPr>
          <p:nvPr/>
        </p:nvSpPr>
        <p:spPr bwMode="auto">
          <a:xfrm>
            <a:off x="3784600" y="1855788"/>
            <a:ext cx="2365375" cy="1604962"/>
          </a:xfrm>
          <a:custGeom>
            <a:avLst/>
            <a:gdLst>
              <a:gd name="T0" fmla="*/ 0 w 1490"/>
              <a:gd name="T1" fmla="*/ 0 h 1011"/>
              <a:gd name="T2" fmla="*/ 1489 w 1490"/>
              <a:gd name="T3" fmla="*/ 0 h 1011"/>
              <a:gd name="T4" fmla="*/ 1489 w 1490"/>
              <a:gd name="T5" fmla="*/ 1010 h 1011"/>
              <a:gd name="T6" fmla="*/ 0 w 1490"/>
              <a:gd name="T7" fmla="*/ 1010 h 1011"/>
              <a:gd name="T8" fmla="*/ 0 w 1490"/>
              <a:gd name="T9" fmla="*/ 0 h 10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90"/>
              <a:gd name="T16" fmla="*/ 0 h 1011"/>
              <a:gd name="T17" fmla="*/ 1490 w 1490"/>
              <a:gd name="T18" fmla="*/ 1011 h 10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90" h="1011">
                <a:moveTo>
                  <a:pt x="0" y="0"/>
                </a:moveTo>
                <a:lnTo>
                  <a:pt x="1489" y="0"/>
                </a:lnTo>
                <a:lnTo>
                  <a:pt x="1489" y="1010"/>
                </a:lnTo>
                <a:lnTo>
                  <a:pt x="0" y="1010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Line 15"/>
          <p:cNvSpPr>
            <a:spLocks noChangeShapeType="1"/>
          </p:cNvSpPr>
          <p:nvPr/>
        </p:nvSpPr>
        <p:spPr bwMode="auto">
          <a:xfrm>
            <a:off x="3784600" y="1855788"/>
            <a:ext cx="0" cy="1603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Line 16"/>
          <p:cNvSpPr>
            <a:spLocks noChangeShapeType="1"/>
          </p:cNvSpPr>
          <p:nvPr/>
        </p:nvSpPr>
        <p:spPr bwMode="auto">
          <a:xfrm>
            <a:off x="3763963" y="3459163"/>
            <a:ext cx="206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4" name="Line 20"/>
          <p:cNvSpPr>
            <a:spLocks noChangeShapeType="1"/>
          </p:cNvSpPr>
          <p:nvPr/>
        </p:nvSpPr>
        <p:spPr bwMode="auto">
          <a:xfrm>
            <a:off x="3763963" y="3136900"/>
            <a:ext cx="206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Line 24"/>
          <p:cNvSpPr>
            <a:spLocks noChangeShapeType="1"/>
          </p:cNvSpPr>
          <p:nvPr/>
        </p:nvSpPr>
        <p:spPr bwMode="auto">
          <a:xfrm>
            <a:off x="3763963" y="2814638"/>
            <a:ext cx="206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Line 28"/>
          <p:cNvSpPr>
            <a:spLocks noChangeShapeType="1"/>
          </p:cNvSpPr>
          <p:nvPr/>
        </p:nvSpPr>
        <p:spPr bwMode="auto">
          <a:xfrm>
            <a:off x="3763963" y="2500313"/>
            <a:ext cx="206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7" name="Line 32"/>
          <p:cNvSpPr>
            <a:spLocks noChangeShapeType="1"/>
          </p:cNvSpPr>
          <p:nvPr/>
        </p:nvSpPr>
        <p:spPr bwMode="auto">
          <a:xfrm>
            <a:off x="3763963" y="2178050"/>
            <a:ext cx="206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8" name="Line 36"/>
          <p:cNvSpPr>
            <a:spLocks noChangeShapeType="1"/>
          </p:cNvSpPr>
          <p:nvPr/>
        </p:nvSpPr>
        <p:spPr bwMode="auto">
          <a:xfrm>
            <a:off x="3763963" y="1855788"/>
            <a:ext cx="206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69" name="Line 37"/>
          <p:cNvSpPr>
            <a:spLocks noChangeShapeType="1"/>
          </p:cNvSpPr>
          <p:nvPr/>
        </p:nvSpPr>
        <p:spPr bwMode="auto">
          <a:xfrm>
            <a:off x="3752850" y="3459163"/>
            <a:ext cx="317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0" name="Line 38"/>
          <p:cNvSpPr>
            <a:spLocks noChangeShapeType="1"/>
          </p:cNvSpPr>
          <p:nvPr/>
        </p:nvSpPr>
        <p:spPr bwMode="auto">
          <a:xfrm>
            <a:off x="3752850" y="3136900"/>
            <a:ext cx="317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Line 39"/>
          <p:cNvSpPr>
            <a:spLocks noChangeShapeType="1"/>
          </p:cNvSpPr>
          <p:nvPr/>
        </p:nvSpPr>
        <p:spPr bwMode="auto">
          <a:xfrm>
            <a:off x="3752850" y="2814638"/>
            <a:ext cx="317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Line 40"/>
          <p:cNvSpPr>
            <a:spLocks noChangeShapeType="1"/>
          </p:cNvSpPr>
          <p:nvPr/>
        </p:nvSpPr>
        <p:spPr bwMode="auto">
          <a:xfrm>
            <a:off x="3752850" y="2500313"/>
            <a:ext cx="317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3" name="Line 41"/>
          <p:cNvSpPr>
            <a:spLocks noChangeShapeType="1"/>
          </p:cNvSpPr>
          <p:nvPr/>
        </p:nvSpPr>
        <p:spPr bwMode="auto">
          <a:xfrm>
            <a:off x="3752850" y="2178050"/>
            <a:ext cx="317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4" name="Line 42"/>
          <p:cNvSpPr>
            <a:spLocks noChangeShapeType="1"/>
          </p:cNvSpPr>
          <p:nvPr/>
        </p:nvSpPr>
        <p:spPr bwMode="auto">
          <a:xfrm>
            <a:off x="3752850" y="1855788"/>
            <a:ext cx="317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5" name="Line 43"/>
          <p:cNvSpPr>
            <a:spLocks noChangeShapeType="1"/>
          </p:cNvSpPr>
          <p:nvPr/>
        </p:nvSpPr>
        <p:spPr bwMode="auto">
          <a:xfrm>
            <a:off x="3784600" y="3459163"/>
            <a:ext cx="23637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Line 44"/>
          <p:cNvSpPr>
            <a:spLocks noChangeShapeType="1"/>
          </p:cNvSpPr>
          <p:nvPr/>
        </p:nvSpPr>
        <p:spPr bwMode="auto">
          <a:xfrm flipV="1">
            <a:off x="3784600" y="3459163"/>
            <a:ext cx="0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7" name="Line 49"/>
          <p:cNvSpPr>
            <a:spLocks noChangeShapeType="1"/>
          </p:cNvSpPr>
          <p:nvPr/>
        </p:nvSpPr>
        <p:spPr bwMode="auto">
          <a:xfrm flipV="1">
            <a:off x="4254500" y="3459163"/>
            <a:ext cx="0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8" name="Line 54"/>
          <p:cNvSpPr>
            <a:spLocks noChangeShapeType="1"/>
          </p:cNvSpPr>
          <p:nvPr/>
        </p:nvSpPr>
        <p:spPr bwMode="auto">
          <a:xfrm flipV="1">
            <a:off x="4725988" y="3459163"/>
            <a:ext cx="0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79" name="Line 59"/>
          <p:cNvSpPr>
            <a:spLocks noChangeShapeType="1"/>
          </p:cNvSpPr>
          <p:nvPr/>
        </p:nvSpPr>
        <p:spPr bwMode="auto">
          <a:xfrm flipV="1">
            <a:off x="5207000" y="3459163"/>
            <a:ext cx="0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0" name="Line 64"/>
          <p:cNvSpPr>
            <a:spLocks noChangeShapeType="1"/>
          </p:cNvSpPr>
          <p:nvPr/>
        </p:nvSpPr>
        <p:spPr bwMode="auto">
          <a:xfrm flipV="1">
            <a:off x="5676900" y="3459163"/>
            <a:ext cx="0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1" name="Line 69"/>
          <p:cNvSpPr>
            <a:spLocks noChangeShapeType="1"/>
          </p:cNvSpPr>
          <p:nvPr/>
        </p:nvSpPr>
        <p:spPr bwMode="auto">
          <a:xfrm flipV="1">
            <a:off x="6148388" y="3459163"/>
            <a:ext cx="0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2" name="Line 70"/>
          <p:cNvSpPr>
            <a:spLocks noChangeShapeType="1"/>
          </p:cNvSpPr>
          <p:nvPr/>
        </p:nvSpPr>
        <p:spPr bwMode="auto">
          <a:xfrm flipV="1">
            <a:off x="3784600" y="3430588"/>
            <a:ext cx="0" cy="57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3" name="Line 71"/>
          <p:cNvSpPr>
            <a:spLocks noChangeShapeType="1"/>
          </p:cNvSpPr>
          <p:nvPr/>
        </p:nvSpPr>
        <p:spPr bwMode="auto">
          <a:xfrm flipV="1">
            <a:off x="4254500" y="3430588"/>
            <a:ext cx="0" cy="57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4" name="Line 72"/>
          <p:cNvSpPr>
            <a:spLocks noChangeShapeType="1"/>
          </p:cNvSpPr>
          <p:nvPr/>
        </p:nvSpPr>
        <p:spPr bwMode="auto">
          <a:xfrm flipV="1">
            <a:off x="4725988" y="3430588"/>
            <a:ext cx="0" cy="57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5" name="Line 73"/>
          <p:cNvSpPr>
            <a:spLocks noChangeShapeType="1"/>
          </p:cNvSpPr>
          <p:nvPr/>
        </p:nvSpPr>
        <p:spPr bwMode="auto">
          <a:xfrm flipV="1">
            <a:off x="5207000" y="3430588"/>
            <a:ext cx="0" cy="57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6" name="Line 74"/>
          <p:cNvSpPr>
            <a:spLocks noChangeShapeType="1"/>
          </p:cNvSpPr>
          <p:nvPr/>
        </p:nvSpPr>
        <p:spPr bwMode="auto">
          <a:xfrm flipV="1">
            <a:off x="5676900" y="3430588"/>
            <a:ext cx="0" cy="57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7" name="Line 75"/>
          <p:cNvSpPr>
            <a:spLocks noChangeShapeType="1"/>
          </p:cNvSpPr>
          <p:nvPr/>
        </p:nvSpPr>
        <p:spPr bwMode="auto">
          <a:xfrm flipV="1">
            <a:off x="6148388" y="3430588"/>
            <a:ext cx="0" cy="57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8" name="Line 76"/>
          <p:cNvSpPr>
            <a:spLocks noChangeShapeType="1"/>
          </p:cNvSpPr>
          <p:nvPr/>
        </p:nvSpPr>
        <p:spPr bwMode="auto">
          <a:xfrm flipH="1">
            <a:off x="5489575" y="1855788"/>
            <a:ext cx="323850" cy="806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89" name="Line 77"/>
          <p:cNvSpPr>
            <a:spLocks noChangeShapeType="1"/>
          </p:cNvSpPr>
          <p:nvPr/>
        </p:nvSpPr>
        <p:spPr bwMode="auto">
          <a:xfrm flipH="1">
            <a:off x="5248275" y="2662238"/>
            <a:ext cx="241300" cy="3127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90" name="Line 78"/>
          <p:cNvSpPr>
            <a:spLocks noChangeShapeType="1"/>
          </p:cNvSpPr>
          <p:nvPr/>
        </p:nvSpPr>
        <p:spPr bwMode="auto">
          <a:xfrm flipH="1">
            <a:off x="5113338" y="2974975"/>
            <a:ext cx="134937" cy="857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91" name="Line 79"/>
          <p:cNvSpPr>
            <a:spLocks noChangeShapeType="1"/>
          </p:cNvSpPr>
          <p:nvPr/>
        </p:nvSpPr>
        <p:spPr bwMode="auto">
          <a:xfrm flipH="1">
            <a:off x="4537075" y="3060700"/>
            <a:ext cx="576263" cy="161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92" name="Line 80"/>
          <p:cNvSpPr>
            <a:spLocks noChangeShapeType="1"/>
          </p:cNvSpPr>
          <p:nvPr/>
        </p:nvSpPr>
        <p:spPr bwMode="auto">
          <a:xfrm flipH="1">
            <a:off x="3930650" y="3222625"/>
            <a:ext cx="606425" cy="2079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93" name="Freeform 81"/>
          <p:cNvSpPr>
            <a:spLocks/>
          </p:cNvSpPr>
          <p:nvPr/>
        </p:nvSpPr>
        <p:spPr bwMode="auto">
          <a:xfrm>
            <a:off x="5781675" y="1827213"/>
            <a:ext cx="65088" cy="58737"/>
          </a:xfrm>
          <a:custGeom>
            <a:avLst/>
            <a:gdLst>
              <a:gd name="T0" fmla="*/ 20 w 41"/>
              <a:gd name="T1" fmla="*/ 0 h 37"/>
              <a:gd name="T2" fmla="*/ 40 w 41"/>
              <a:gd name="T3" fmla="*/ 18 h 37"/>
              <a:gd name="T4" fmla="*/ 20 w 41"/>
              <a:gd name="T5" fmla="*/ 36 h 37"/>
              <a:gd name="T6" fmla="*/ 0 w 41"/>
              <a:gd name="T7" fmla="*/ 18 h 37"/>
              <a:gd name="T8" fmla="*/ 20 w 41"/>
              <a:gd name="T9" fmla="*/ 0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37"/>
              <a:gd name="T17" fmla="*/ 41 w 41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37">
                <a:moveTo>
                  <a:pt x="20" y="0"/>
                </a:moveTo>
                <a:lnTo>
                  <a:pt x="40" y="18"/>
                </a:lnTo>
                <a:lnTo>
                  <a:pt x="20" y="36"/>
                </a:lnTo>
                <a:lnTo>
                  <a:pt x="0" y="18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4" name="Freeform 82"/>
          <p:cNvSpPr>
            <a:spLocks/>
          </p:cNvSpPr>
          <p:nvPr/>
        </p:nvSpPr>
        <p:spPr bwMode="auto">
          <a:xfrm>
            <a:off x="5457825" y="2633663"/>
            <a:ext cx="65088" cy="58737"/>
          </a:xfrm>
          <a:custGeom>
            <a:avLst/>
            <a:gdLst>
              <a:gd name="T0" fmla="*/ 20 w 41"/>
              <a:gd name="T1" fmla="*/ 0 h 37"/>
              <a:gd name="T2" fmla="*/ 40 w 41"/>
              <a:gd name="T3" fmla="*/ 18 h 37"/>
              <a:gd name="T4" fmla="*/ 20 w 41"/>
              <a:gd name="T5" fmla="*/ 36 h 37"/>
              <a:gd name="T6" fmla="*/ 0 w 41"/>
              <a:gd name="T7" fmla="*/ 18 h 37"/>
              <a:gd name="T8" fmla="*/ 20 w 41"/>
              <a:gd name="T9" fmla="*/ 0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37"/>
              <a:gd name="T17" fmla="*/ 41 w 41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37">
                <a:moveTo>
                  <a:pt x="20" y="0"/>
                </a:moveTo>
                <a:lnTo>
                  <a:pt x="40" y="18"/>
                </a:lnTo>
                <a:lnTo>
                  <a:pt x="20" y="36"/>
                </a:lnTo>
                <a:lnTo>
                  <a:pt x="0" y="18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5" name="Freeform 83"/>
          <p:cNvSpPr>
            <a:spLocks/>
          </p:cNvSpPr>
          <p:nvPr/>
        </p:nvSpPr>
        <p:spPr bwMode="auto">
          <a:xfrm>
            <a:off x="5216525" y="2946400"/>
            <a:ext cx="65088" cy="58738"/>
          </a:xfrm>
          <a:custGeom>
            <a:avLst/>
            <a:gdLst>
              <a:gd name="T0" fmla="*/ 20 w 41"/>
              <a:gd name="T1" fmla="*/ 0 h 37"/>
              <a:gd name="T2" fmla="*/ 40 w 41"/>
              <a:gd name="T3" fmla="*/ 18 h 37"/>
              <a:gd name="T4" fmla="*/ 20 w 41"/>
              <a:gd name="T5" fmla="*/ 36 h 37"/>
              <a:gd name="T6" fmla="*/ 0 w 41"/>
              <a:gd name="T7" fmla="*/ 18 h 37"/>
              <a:gd name="T8" fmla="*/ 20 w 41"/>
              <a:gd name="T9" fmla="*/ 0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37"/>
              <a:gd name="T17" fmla="*/ 41 w 41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37">
                <a:moveTo>
                  <a:pt x="20" y="0"/>
                </a:moveTo>
                <a:lnTo>
                  <a:pt x="40" y="18"/>
                </a:lnTo>
                <a:lnTo>
                  <a:pt x="20" y="36"/>
                </a:lnTo>
                <a:lnTo>
                  <a:pt x="0" y="18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6" name="Freeform 84"/>
          <p:cNvSpPr>
            <a:spLocks/>
          </p:cNvSpPr>
          <p:nvPr/>
        </p:nvSpPr>
        <p:spPr bwMode="auto">
          <a:xfrm>
            <a:off x="5081588" y="3032125"/>
            <a:ext cx="63500" cy="58738"/>
          </a:xfrm>
          <a:custGeom>
            <a:avLst/>
            <a:gdLst>
              <a:gd name="T0" fmla="*/ 20 w 40"/>
              <a:gd name="T1" fmla="*/ 0 h 37"/>
              <a:gd name="T2" fmla="*/ 39 w 40"/>
              <a:gd name="T3" fmla="*/ 18 h 37"/>
              <a:gd name="T4" fmla="*/ 20 w 40"/>
              <a:gd name="T5" fmla="*/ 36 h 37"/>
              <a:gd name="T6" fmla="*/ 0 w 40"/>
              <a:gd name="T7" fmla="*/ 18 h 37"/>
              <a:gd name="T8" fmla="*/ 20 w 40"/>
              <a:gd name="T9" fmla="*/ 0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37"/>
              <a:gd name="T17" fmla="*/ 40 w 40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37">
                <a:moveTo>
                  <a:pt x="20" y="0"/>
                </a:moveTo>
                <a:lnTo>
                  <a:pt x="39" y="18"/>
                </a:lnTo>
                <a:lnTo>
                  <a:pt x="20" y="36"/>
                </a:lnTo>
                <a:lnTo>
                  <a:pt x="0" y="18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7" name="Freeform 85"/>
          <p:cNvSpPr>
            <a:spLocks/>
          </p:cNvSpPr>
          <p:nvPr/>
        </p:nvSpPr>
        <p:spPr bwMode="auto">
          <a:xfrm>
            <a:off x="4505325" y="3194050"/>
            <a:ext cx="65088" cy="58738"/>
          </a:xfrm>
          <a:custGeom>
            <a:avLst/>
            <a:gdLst>
              <a:gd name="T0" fmla="*/ 20 w 41"/>
              <a:gd name="T1" fmla="*/ 0 h 37"/>
              <a:gd name="T2" fmla="*/ 40 w 41"/>
              <a:gd name="T3" fmla="*/ 18 h 37"/>
              <a:gd name="T4" fmla="*/ 20 w 41"/>
              <a:gd name="T5" fmla="*/ 36 h 37"/>
              <a:gd name="T6" fmla="*/ 0 w 41"/>
              <a:gd name="T7" fmla="*/ 18 h 37"/>
              <a:gd name="T8" fmla="*/ 20 w 41"/>
              <a:gd name="T9" fmla="*/ 0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37"/>
              <a:gd name="T17" fmla="*/ 41 w 41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37">
                <a:moveTo>
                  <a:pt x="20" y="0"/>
                </a:moveTo>
                <a:lnTo>
                  <a:pt x="40" y="18"/>
                </a:lnTo>
                <a:lnTo>
                  <a:pt x="20" y="36"/>
                </a:lnTo>
                <a:lnTo>
                  <a:pt x="0" y="18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8" name="Freeform 86"/>
          <p:cNvSpPr>
            <a:spLocks/>
          </p:cNvSpPr>
          <p:nvPr/>
        </p:nvSpPr>
        <p:spPr bwMode="auto">
          <a:xfrm>
            <a:off x="3898900" y="3402013"/>
            <a:ext cx="65088" cy="58737"/>
          </a:xfrm>
          <a:custGeom>
            <a:avLst/>
            <a:gdLst>
              <a:gd name="T0" fmla="*/ 20 w 41"/>
              <a:gd name="T1" fmla="*/ 0 h 37"/>
              <a:gd name="T2" fmla="*/ 40 w 41"/>
              <a:gd name="T3" fmla="*/ 18 h 37"/>
              <a:gd name="T4" fmla="*/ 20 w 41"/>
              <a:gd name="T5" fmla="*/ 36 h 37"/>
              <a:gd name="T6" fmla="*/ 0 w 41"/>
              <a:gd name="T7" fmla="*/ 18 h 37"/>
              <a:gd name="T8" fmla="*/ 20 w 41"/>
              <a:gd name="T9" fmla="*/ 0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37"/>
              <a:gd name="T17" fmla="*/ 41 w 41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37">
                <a:moveTo>
                  <a:pt x="20" y="0"/>
                </a:moveTo>
                <a:lnTo>
                  <a:pt x="40" y="18"/>
                </a:lnTo>
                <a:lnTo>
                  <a:pt x="20" y="36"/>
                </a:lnTo>
                <a:lnTo>
                  <a:pt x="0" y="18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9" name="Line 87"/>
          <p:cNvSpPr>
            <a:spLocks noChangeShapeType="1"/>
          </p:cNvSpPr>
          <p:nvPr/>
        </p:nvSpPr>
        <p:spPr bwMode="auto">
          <a:xfrm>
            <a:off x="6148388" y="1855788"/>
            <a:ext cx="0" cy="1603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00" name="Line 88"/>
          <p:cNvSpPr>
            <a:spLocks noChangeShapeType="1"/>
          </p:cNvSpPr>
          <p:nvPr/>
        </p:nvSpPr>
        <p:spPr bwMode="auto">
          <a:xfrm>
            <a:off x="3784600" y="1855788"/>
            <a:ext cx="23637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701" name="Group 1399"/>
          <p:cNvGrpSpPr>
            <a:grpSpLocks/>
          </p:cNvGrpSpPr>
          <p:nvPr/>
        </p:nvGrpSpPr>
        <p:grpSpPr bwMode="auto">
          <a:xfrm>
            <a:off x="3470275" y="1712913"/>
            <a:ext cx="323850" cy="1847850"/>
            <a:chOff x="1793" y="855"/>
            <a:chExt cx="204" cy="1164"/>
          </a:xfrm>
        </p:grpSpPr>
        <p:sp>
          <p:nvSpPr>
            <p:cNvPr id="28429" name="Rectangle 89"/>
            <p:cNvSpPr>
              <a:spLocks noChangeArrowheads="1"/>
            </p:cNvSpPr>
            <p:nvPr/>
          </p:nvSpPr>
          <p:spPr bwMode="auto">
            <a:xfrm>
              <a:off x="1833" y="1865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430" name="Rectangle 90"/>
            <p:cNvSpPr>
              <a:spLocks noChangeArrowheads="1"/>
            </p:cNvSpPr>
            <p:nvPr/>
          </p:nvSpPr>
          <p:spPr bwMode="auto">
            <a:xfrm>
              <a:off x="1833" y="1662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8431" name="Rectangle 91"/>
            <p:cNvSpPr>
              <a:spLocks noChangeArrowheads="1"/>
            </p:cNvSpPr>
            <p:nvPr/>
          </p:nvSpPr>
          <p:spPr bwMode="auto">
            <a:xfrm>
              <a:off x="1833" y="1459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28432" name="Rectangle 92"/>
            <p:cNvSpPr>
              <a:spLocks noChangeArrowheads="1"/>
            </p:cNvSpPr>
            <p:nvPr/>
          </p:nvSpPr>
          <p:spPr bwMode="auto">
            <a:xfrm>
              <a:off x="1833" y="1261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8433" name="Rectangle 93"/>
            <p:cNvSpPr>
              <a:spLocks noChangeArrowheads="1"/>
            </p:cNvSpPr>
            <p:nvPr/>
          </p:nvSpPr>
          <p:spPr bwMode="auto">
            <a:xfrm>
              <a:off x="1833" y="1058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28434" name="Rectangle 94"/>
            <p:cNvSpPr>
              <a:spLocks noChangeArrowheads="1"/>
            </p:cNvSpPr>
            <p:nvPr/>
          </p:nvSpPr>
          <p:spPr bwMode="auto">
            <a:xfrm>
              <a:off x="1793" y="855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10</a:t>
              </a:r>
            </a:p>
          </p:txBody>
        </p:sp>
      </p:grpSp>
      <p:grpSp>
        <p:nvGrpSpPr>
          <p:cNvPr id="27702" name="Group 1400"/>
          <p:cNvGrpSpPr>
            <a:grpSpLocks/>
          </p:cNvGrpSpPr>
          <p:nvPr/>
        </p:nvGrpSpPr>
        <p:grpSpPr bwMode="auto">
          <a:xfrm>
            <a:off x="3616325" y="3468688"/>
            <a:ext cx="2687638" cy="468312"/>
            <a:chOff x="1885" y="1961"/>
            <a:chExt cx="1693" cy="295"/>
          </a:xfrm>
        </p:grpSpPr>
        <p:sp>
          <p:nvSpPr>
            <p:cNvPr id="28422" name="Rectangle 95"/>
            <p:cNvSpPr>
              <a:spLocks noChangeArrowheads="1"/>
            </p:cNvSpPr>
            <p:nvPr/>
          </p:nvSpPr>
          <p:spPr bwMode="auto">
            <a:xfrm>
              <a:off x="1885" y="1961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18</a:t>
              </a:r>
            </a:p>
          </p:txBody>
        </p:sp>
        <p:sp>
          <p:nvSpPr>
            <p:cNvPr id="28423" name="Rectangle 96"/>
            <p:cNvSpPr>
              <a:spLocks noChangeArrowheads="1"/>
            </p:cNvSpPr>
            <p:nvPr/>
          </p:nvSpPr>
          <p:spPr bwMode="auto">
            <a:xfrm>
              <a:off x="2182" y="1961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19</a:t>
              </a:r>
            </a:p>
          </p:txBody>
        </p:sp>
        <p:sp>
          <p:nvSpPr>
            <p:cNvPr id="28424" name="Rectangle 97"/>
            <p:cNvSpPr>
              <a:spLocks noChangeArrowheads="1"/>
            </p:cNvSpPr>
            <p:nvPr/>
          </p:nvSpPr>
          <p:spPr bwMode="auto">
            <a:xfrm>
              <a:off x="2478" y="1961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28425" name="Rectangle 98"/>
            <p:cNvSpPr>
              <a:spLocks noChangeArrowheads="1"/>
            </p:cNvSpPr>
            <p:nvPr/>
          </p:nvSpPr>
          <p:spPr bwMode="auto">
            <a:xfrm>
              <a:off x="2781" y="1961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21</a:t>
              </a:r>
            </a:p>
          </p:txBody>
        </p:sp>
        <p:sp>
          <p:nvSpPr>
            <p:cNvPr id="28426" name="Rectangle 99"/>
            <p:cNvSpPr>
              <a:spLocks noChangeArrowheads="1"/>
            </p:cNvSpPr>
            <p:nvPr/>
          </p:nvSpPr>
          <p:spPr bwMode="auto">
            <a:xfrm>
              <a:off x="3078" y="1961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22</a:t>
              </a:r>
            </a:p>
          </p:txBody>
        </p:sp>
        <p:sp>
          <p:nvSpPr>
            <p:cNvPr id="28427" name="Rectangle 100"/>
            <p:cNvSpPr>
              <a:spLocks noChangeArrowheads="1"/>
            </p:cNvSpPr>
            <p:nvPr/>
          </p:nvSpPr>
          <p:spPr bwMode="auto">
            <a:xfrm>
              <a:off x="3374" y="1961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23</a:t>
              </a:r>
            </a:p>
          </p:txBody>
        </p:sp>
        <p:sp>
          <p:nvSpPr>
            <p:cNvPr id="28428" name="Rectangle 101"/>
            <p:cNvSpPr>
              <a:spLocks noChangeArrowheads="1"/>
            </p:cNvSpPr>
            <p:nvPr/>
          </p:nvSpPr>
          <p:spPr bwMode="auto">
            <a:xfrm>
              <a:off x="2355" y="2102"/>
              <a:ext cx="73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Temperature (</a:t>
              </a:r>
              <a:r>
                <a:rPr lang="en-US" sz="1000" baseline="30000">
                  <a:solidFill>
                    <a:srgbClr val="000000"/>
                  </a:solidFill>
                </a:rPr>
                <a:t>o</a:t>
              </a:r>
              <a:r>
                <a:rPr lang="en-US" sz="1000">
                  <a:solidFill>
                    <a:srgbClr val="000000"/>
                  </a:solidFill>
                </a:rPr>
                <a:t>C)</a:t>
              </a:r>
            </a:p>
          </p:txBody>
        </p:sp>
      </p:grpSp>
      <p:sp>
        <p:nvSpPr>
          <p:cNvPr id="27703" name="Rectangle 102"/>
          <p:cNvSpPr>
            <a:spLocks noChangeArrowheads="1"/>
          </p:cNvSpPr>
          <p:nvPr/>
        </p:nvSpPr>
        <p:spPr bwMode="auto">
          <a:xfrm rot="-5400000">
            <a:off x="2897188" y="2538413"/>
            <a:ext cx="1057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Height (meters)</a:t>
            </a:r>
          </a:p>
        </p:txBody>
      </p:sp>
      <p:grpSp>
        <p:nvGrpSpPr>
          <p:cNvPr id="27704" name="Group 103"/>
          <p:cNvGrpSpPr>
            <a:grpSpLocks/>
          </p:cNvGrpSpPr>
          <p:nvPr/>
        </p:nvGrpSpPr>
        <p:grpSpPr bwMode="auto">
          <a:xfrm>
            <a:off x="3875088" y="2152650"/>
            <a:ext cx="449262" cy="1295400"/>
            <a:chOff x="1761" y="816"/>
            <a:chExt cx="283" cy="816"/>
          </a:xfrm>
        </p:grpSpPr>
        <p:sp>
          <p:nvSpPr>
            <p:cNvPr id="28244" name="Line 104"/>
            <p:cNvSpPr>
              <a:spLocks noChangeShapeType="1"/>
            </p:cNvSpPr>
            <p:nvPr/>
          </p:nvSpPr>
          <p:spPr bwMode="auto">
            <a:xfrm flipV="1">
              <a:off x="1990" y="1045"/>
              <a:ext cx="12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45" name="Line 105"/>
            <p:cNvSpPr>
              <a:spLocks noChangeShapeType="1"/>
            </p:cNvSpPr>
            <p:nvPr/>
          </p:nvSpPr>
          <p:spPr bwMode="auto">
            <a:xfrm flipH="1" flipV="1">
              <a:off x="1990" y="1054"/>
              <a:ext cx="4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46" name="Line 106"/>
            <p:cNvSpPr>
              <a:spLocks noChangeShapeType="1"/>
            </p:cNvSpPr>
            <p:nvPr/>
          </p:nvSpPr>
          <p:spPr bwMode="auto">
            <a:xfrm flipH="1">
              <a:off x="1994" y="1057"/>
              <a:ext cx="5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47" name="Line 107"/>
            <p:cNvSpPr>
              <a:spLocks noChangeShapeType="1"/>
            </p:cNvSpPr>
            <p:nvPr/>
          </p:nvSpPr>
          <p:spPr bwMode="auto">
            <a:xfrm flipH="1">
              <a:off x="1999" y="1045"/>
              <a:ext cx="3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48" name="Line 108"/>
            <p:cNvSpPr>
              <a:spLocks noChangeShapeType="1"/>
            </p:cNvSpPr>
            <p:nvPr/>
          </p:nvSpPr>
          <p:spPr bwMode="auto">
            <a:xfrm flipH="1">
              <a:off x="2005" y="1247"/>
              <a:ext cx="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49" name="Line 109"/>
            <p:cNvSpPr>
              <a:spLocks noChangeShapeType="1"/>
            </p:cNvSpPr>
            <p:nvPr/>
          </p:nvSpPr>
          <p:spPr bwMode="auto">
            <a:xfrm flipV="1">
              <a:off x="2005" y="1247"/>
              <a:ext cx="6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50" name="Line 110"/>
            <p:cNvSpPr>
              <a:spLocks noChangeShapeType="1"/>
            </p:cNvSpPr>
            <p:nvPr/>
          </p:nvSpPr>
          <p:spPr bwMode="auto">
            <a:xfrm>
              <a:off x="2005" y="1249"/>
              <a:ext cx="0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51" name="Line 111"/>
            <p:cNvSpPr>
              <a:spLocks noChangeShapeType="1"/>
            </p:cNvSpPr>
            <p:nvPr/>
          </p:nvSpPr>
          <p:spPr bwMode="auto">
            <a:xfrm>
              <a:off x="1912" y="1598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52" name="Line 112"/>
            <p:cNvSpPr>
              <a:spLocks noChangeShapeType="1"/>
            </p:cNvSpPr>
            <p:nvPr/>
          </p:nvSpPr>
          <p:spPr bwMode="auto">
            <a:xfrm>
              <a:off x="1911" y="1572"/>
              <a:ext cx="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53" name="Line 113"/>
            <p:cNvSpPr>
              <a:spLocks noChangeShapeType="1"/>
            </p:cNvSpPr>
            <p:nvPr/>
          </p:nvSpPr>
          <p:spPr bwMode="auto">
            <a:xfrm flipH="1">
              <a:off x="1911" y="1544"/>
              <a:ext cx="2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54" name="Line 114"/>
            <p:cNvSpPr>
              <a:spLocks noChangeShapeType="1"/>
            </p:cNvSpPr>
            <p:nvPr/>
          </p:nvSpPr>
          <p:spPr bwMode="auto">
            <a:xfrm flipH="1">
              <a:off x="1913" y="153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55" name="Line 115"/>
            <p:cNvSpPr>
              <a:spLocks noChangeShapeType="1"/>
            </p:cNvSpPr>
            <p:nvPr/>
          </p:nvSpPr>
          <p:spPr bwMode="auto">
            <a:xfrm flipH="1">
              <a:off x="1914" y="1527"/>
              <a:ext cx="6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56" name="Line 116"/>
            <p:cNvSpPr>
              <a:spLocks noChangeShapeType="1"/>
            </p:cNvSpPr>
            <p:nvPr/>
          </p:nvSpPr>
          <p:spPr bwMode="auto">
            <a:xfrm flipH="1">
              <a:off x="1920" y="1519"/>
              <a:ext cx="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57" name="Line 117"/>
            <p:cNvSpPr>
              <a:spLocks noChangeShapeType="1"/>
            </p:cNvSpPr>
            <p:nvPr/>
          </p:nvSpPr>
          <p:spPr bwMode="auto">
            <a:xfrm flipH="1">
              <a:off x="1926" y="1509"/>
              <a:ext cx="4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58" name="Line 118"/>
            <p:cNvSpPr>
              <a:spLocks noChangeShapeType="1"/>
            </p:cNvSpPr>
            <p:nvPr/>
          </p:nvSpPr>
          <p:spPr bwMode="auto">
            <a:xfrm flipH="1">
              <a:off x="1930" y="1472"/>
              <a:ext cx="18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59" name="Line 119"/>
            <p:cNvSpPr>
              <a:spLocks noChangeShapeType="1"/>
            </p:cNvSpPr>
            <p:nvPr/>
          </p:nvSpPr>
          <p:spPr bwMode="auto">
            <a:xfrm flipV="1">
              <a:off x="1928" y="1470"/>
              <a:ext cx="18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0" name="Line 120"/>
            <p:cNvSpPr>
              <a:spLocks noChangeShapeType="1"/>
            </p:cNvSpPr>
            <p:nvPr/>
          </p:nvSpPr>
          <p:spPr bwMode="auto">
            <a:xfrm flipV="1">
              <a:off x="1923" y="1505"/>
              <a:ext cx="5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1" name="Line 121"/>
            <p:cNvSpPr>
              <a:spLocks noChangeShapeType="1"/>
            </p:cNvSpPr>
            <p:nvPr/>
          </p:nvSpPr>
          <p:spPr bwMode="auto">
            <a:xfrm flipV="1">
              <a:off x="1917" y="1515"/>
              <a:ext cx="6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2" name="Line 122"/>
            <p:cNvSpPr>
              <a:spLocks noChangeShapeType="1"/>
            </p:cNvSpPr>
            <p:nvPr/>
          </p:nvSpPr>
          <p:spPr bwMode="auto">
            <a:xfrm flipV="1">
              <a:off x="1911" y="1519"/>
              <a:ext cx="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3" name="Line 123"/>
            <p:cNvSpPr>
              <a:spLocks noChangeShapeType="1"/>
            </p:cNvSpPr>
            <p:nvPr/>
          </p:nvSpPr>
          <p:spPr bwMode="auto">
            <a:xfrm flipH="1">
              <a:off x="1911" y="1511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4" name="Line 124"/>
            <p:cNvSpPr>
              <a:spLocks noChangeShapeType="1"/>
            </p:cNvSpPr>
            <p:nvPr/>
          </p:nvSpPr>
          <p:spPr bwMode="auto">
            <a:xfrm flipH="1">
              <a:off x="1912" y="1487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5" name="Line 125"/>
            <p:cNvSpPr>
              <a:spLocks noChangeShapeType="1"/>
            </p:cNvSpPr>
            <p:nvPr/>
          </p:nvSpPr>
          <p:spPr bwMode="auto">
            <a:xfrm>
              <a:off x="1909" y="1464"/>
              <a:ext cx="4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6" name="Line 126"/>
            <p:cNvSpPr>
              <a:spLocks noChangeShapeType="1"/>
            </p:cNvSpPr>
            <p:nvPr/>
          </p:nvSpPr>
          <p:spPr bwMode="auto">
            <a:xfrm>
              <a:off x="1909" y="1464"/>
              <a:ext cx="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7" name="Line 127"/>
            <p:cNvSpPr>
              <a:spLocks noChangeShapeType="1"/>
            </p:cNvSpPr>
            <p:nvPr/>
          </p:nvSpPr>
          <p:spPr bwMode="auto">
            <a:xfrm flipV="1">
              <a:off x="2003" y="1218"/>
              <a:ext cx="8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8" name="Line 128"/>
            <p:cNvSpPr>
              <a:spLocks noChangeShapeType="1"/>
            </p:cNvSpPr>
            <p:nvPr/>
          </p:nvSpPr>
          <p:spPr bwMode="auto">
            <a:xfrm>
              <a:off x="1997" y="1218"/>
              <a:ext cx="6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69" name="Line 129"/>
            <p:cNvSpPr>
              <a:spLocks noChangeShapeType="1"/>
            </p:cNvSpPr>
            <p:nvPr/>
          </p:nvSpPr>
          <p:spPr bwMode="auto">
            <a:xfrm>
              <a:off x="1997" y="1213"/>
              <a:ext cx="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70" name="Line 130"/>
            <p:cNvSpPr>
              <a:spLocks noChangeShapeType="1"/>
            </p:cNvSpPr>
            <p:nvPr/>
          </p:nvSpPr>
          <p:spPr bwMode="auto">
            <a:xfrm flipH="1">
              <a:off x="1997" y="1213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71" name="Line 131"/>
            <p:cNvSpPr>
              <a:spLocks noChangeShapeType="1"/>
            </p:cNvSpPr>
            <p:nvPr/>
          </p:nvSpPr>
          <p:spPr bwMode="auto">
            <a:xfrm flipH="1" flipV="1">
              <a:off x="2006" y="1213"/>
              <a:ext cx="5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72" name="Line 132"/>
            <p:cNvSpPr>
              <a:spLocks noChangeShapeType="1"/>
            </p:cNvSpPr>
            <p:nvPr/>
          </p:nvSpPr>
          <p:spPr bwMode="auto">
            <a:xfrm>
              <a:off x="1837" y="1006"/>
              <a:ext cx="1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73" name="Line 133"/>
            <p:cNvSpPr>
              <a:spLocks noChangeShapeType="1"/>
            </p:cNvSpPr>
            <p:nvPr/>
          </p:nvSpPr>
          <p:spPr bwMode="auto">
            <a:xfrm>
              <a:off x="1834" y="983"/>
              <a:ext cx="3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74" name="Line 134"/>
            <p:cNvSpPr>
              <a:spLocks noChangeShapeType="1"/>
            </p:cNvSpPr>
            <p:nvPr/>
          </p:nvSpPr>
          <p:spPr bwMode="auto">
            <a:xfrm flipV="1">
              <a:off x="1897" y="1630"/>
              <a:ext cx="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75" name="Line 135"/>
            <p:cNvSpPr>
              <a:spLocks noChangeShapeType="1"/>
            </p:cNvSpPr>
            <p:nvPr/>
          </p:nvSpPr>
          <p:spPr bwMode="auto">
            <a:xfrm flipH="1">
              <a:off x="1897" y="1599"/>
              <a:ext cx="5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76" name="Line 136"/>
            <p:cNvSpPr>
              <a:spLocks noChangeShapeType="1"/>
            </p:cNvSpPr>
            <p:nvPr/>
          </p:nvSpPr>
          <p:spPr bwMode="auto">
            <a:xfrm>
              <a:off x="1899" y="1572"/>
              <a:ext cx="3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77" name="Line 137"/>
            <p:cNvSpPr>
              <a:spLocks noChangeShapeType="1"/>
            </p:cNvSpPr>
            <p:nvPr/>
          </p:nvSpPr>
          <p:spPr bwMode="auto">
            <a:xfrm flipH="1">
              <a:off x="1899" y="1550"/>
              <a:ext cx="2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78" name="Line 138"/>
            <p:cNvSpPr>
              <a:spLocks noChangeShapeType="1"/>
            </p:cNvSpPr>
            <p:nvPr/>
          </p:nvSpPr>
          <p:spPr bwMode="auto">
            <a:xfrm>
              <a:off x="1898" y="1522"/>
              <a:ext cx="3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79" name="Line 139"/>
            <p:cNvSpPr>
              <a:spLocks noChangeShapeType="1"/>
            </p:cNvSpPr>
            <p:nvPr/>
          </p:nvSpPr>
          <p:spPr bwMode="auto">
            <a:xfrm>
              <a:off x="1877" y="1474"/>
              <a:ext cx="2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80" name="Line 140"/>
            <p:cNvSpPr>
              <a:spLocks noChangeShapeType="1"/>
            </p:cNvSpPr>
            <p:nvPr/>
          </p:nvSpPr>
          <p:spPr bwMode="auto">
            <a:xfrm flipV="1">
              <a:off x="1799" y="1224"/>
              <a:ext cx="1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81" name="Line 141"/>
            <p:cNvSpPr>
              <a:spLocks noChangeShapeType="1"/>
            </p:cNvSpPr>
            <p:nvPr/>
          </p:nvSpPr>
          <p:spPr bwMode="auto">
            <a:xfrm>
              <a:off x="1796" y="1227"/>
              <a:ext cx="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82" name="Line 142"/>
            <p:cNvSpPr>
              <a:spLocks noChangeShapeType="1"/>
            </p:cNvSpPr>
            <p:nvPr/>
          </p:nvSpPr>
          <p:spPr bwMode="auto">
            <a:xfrm flipH="1">
              <a:off x="1796" y="1224"/>
              <a:ext cx="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83" name="Line 143"/>
            <p:cNvSpPr>
              <a:spLocks noChangeShapeType="1"/>
            </p:cNvSpPr>
            <p:nvPr/>
          </p:nvSpPr>
          <p:spPr bwMode="auto">
            <a:xfrm flipH="1">
              <a:off x="1799" y="1255"/>
              <a:ext cx="12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84" name="Line 144"/>
            <p:cNvSpPr>
              <a:spLocks noChangeShapeType="1"/>
            </p:cNvSpPr>
            <p:nvPr/>
          </p:nvSpPr>
          <p:spPr bwMode="auto">
            <a:xfrm flipV="1">
              <a:off x="1811" y="1255"/>
              <a:ext cx="0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85" name="Line 145"/>
            <p:cNvSpPr>
              <a:spLocks noChangeShapeType="1"/>
            </p:cNvSpPr>
            <p:nvPr/>
          </p:nvSpPr>
          <p:spPr bwMode="auto">
            <a:xfrm>
              <a:off x="1798" y="1270"/>
              <a:ext cx="13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86" name="Line 146"/>
            <p:cNvSpPr>
              <a:spLocks noChangeShapeType="1"/>
            </p:cNvSpPr>
            <p:nvPr/>
          </p:nvSpPr>
          <p:spPr bwMode="auto">
            <a:xfrm flipH="1">
              <a:off x="1798" y="1258"/>
              <a:ext cx="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87" name="Line 147"/>
            <p:cNvSpPr>
              <a:spLocks noChangeShapeType="1"/>
            </p:cNvSpPr>
            <p:nvPr/>
          </p:nvSpPr>
          <p:spPr bwMode="auto">
            <a:xfrm flipH="1">
              <a:off x="1761" y="1355"/>
              <a:ext cx="4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88" name="Line 148"/>
            <p:cNvSpPr>
              <a:spLocks noChangeShapeType="1"/>
            </p:cNvSpPr>
            <p:nvPr/>
          </p:nvSpPr>
          <p:spPr bwMode="auto">
            <a:xfrm flipH="1">
              <a:off x="1765" y="1355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89" name="Line 149"/>
            <p:cNvSpPr>
              <a:spLocks noChangeShapeType="1"/>
            </p:cNvSpPr>
            <p:nvPr/>
          </p:nvSpPr>
          <p:spPr bwMode="auto">
            <a:xfrm flipH="1">
              <a:off x="1775" y="1350"/>
              <a:ext cx="2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90" name="Line 150"/>
            <p:cNvSpPr>
              <a:spLocks noChangeShapeType="1"/>
            </p:cNvSpPr>
            <p:nvPr/>
          </p:nvSpPr>
          <p:spPr bwMode="auto">
            <a:xfrm>
              <a:off x="1768" y="1345"/>
              <a:ext cx="9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91" name="Line 151"/>
            <p:cNvSpPr>
              <a:spLocks noChangeShapeType="1"/>
            </p:cNvSpPr>
            <p:nvPr/>
          </p:nvSpPr>
          <p:spPr bwMode="auto">
            <a:xfrm>
              <a:off x="1768" y="1327"/>
              <a:ext cx="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92" name="Line 152"/>
            <p:cNvSpPr>
              <a:spLocks noChangeShapeType="1"/>
            </p:cNvSpPr>
            <p:nvPr/>
          </p:nvSpPr>
          <p:spPr bwMode="auto">
            <a:xfrm>
              <a:off x="1763" y="1310"/>
              <a:ext cx="5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93" name="Line 153"/>
            <p:cNvSpPr>
              <a:spLocks noChangeShapeType="1"/>
            </p:cNvSpPr>
            <p:nvPr/>
          </p:nvSpPr>
          <p:spPr bwMode="auto">
            <a:xfrm flipH="1">
              <a:off x="1763" y="1295"/>
              <a:ext cx="9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94" name="Line 154"/>
            <p:cNvSpPr>
              <a:spLocks noChangeShapeType="1"/>
            </p:cNvSpPr>
            <p:nvPr/>
          </p:nvSpPr>
          <p:spPr bwMode="auto">
            <a:xfrm>
              <a:off x="1765" y="1289"/>
              <a:ext cx="7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95" name="Line 155"/>
            <p:cNvSpPr>
              <a:spLocks noChangeShapeType="1"/>
            </p:cNvSpPr>
            <p:nvPr/>
          </p:nvSpPr>
          <p:spPr bwMode="auto">
            <a:xfrm flipH="1">
              <a:off x="1765" y="1278"/>
              <a:ext cx="21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96" name="Line 156"/>
            <p:cNvSpPr>
              <a:spLocks noChangeShapeType="1"/>
            </p:cNvSpPr>
            <p:nvPr/>
          </p:nvSpPr>
          <p:spPr bwMode="auto">
            <a:xfrm flipH="1">
              <a:off x="1786" y="1270"/>
              <a:ext cx="8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97" name="Line 157"/>
            <p:cNvSpPr>
              <a:spLocks noChangeShapeType="1"/>
            </p:cNvSpPr>
            <p:nvPr/>
          </p:nvSpPr>
          <p:spPr bwMode="auto">
            <a:xfrm>
              <a:off x="1794" y="1238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98" name="Line 158"/>
            <p:cNvSpPr>
              <a:spLocks noChangeShapeType="1"/>
            </p:cNvSpPr>
            <p:nvPr/>
          </p:nvSpPr>
          <p:spPr bwMode="auto">
            <a:xfrm>
              <a:off x="1789" y="1232"/>
              <a:ext cx="5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99" name="Line 159"/>
            <p:cNvSpPr>
              <a:spLocks noChangeShapeType="1"/>
            </p:cNvSpPr>
            <p:nvPr/>
          </p:nvSpPr>
          <p:spPr bwMode="auto">
            <a:xfrm flipH="1">
              <a:off x="1789" y="1194"/>
              <a:ext cx="1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00" name="Line 160"/>
            <p:cNvSpPr>
              <a:spLocks noChangeShapeType="1"/>
            </p:cNvSpPr>
            <p:nvPr/>
          </p:nvSpPr>
          <p:spPr bwMode="auto">
            <a:xfrm>
              <a:off x="1790" y="1187"/>
              <a:ext cx="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01" name="Line 161"/>
            <p:cNvSpPr>
              <a:spLocks noChangeShapeType="1"/>
            </p:cNvSpPr>
            <p:nvPr/>
          </p:nvSpPr>
          <p:spPr bwMode="auto">
            <a:xfrm>
              <a:off x="1784" y="1187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02" name="Line 162"/>
            <p:cNvSpPr>
              <a:spLocks noChangeShapeType="1"/>
            </p:cNvSpPr>
            <p:nvPr/>
          </p:nvSpPr>
          <p:spPr bwMode="auto">
            <a:xfrm flipH="1">
              <a:off x="1784" y="1161"/>
              <a:ext cx="8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03" name="Line 163"/>
            <p:cNvSpPr>
              <a:spLocks noChangeShapeType="1"/>
            </p:cNvSpPr>
            <p:nvPr/>
          </p:nvSpPr>
          <p:spPr bwMode="auto">
            <a:xfrm>
              <a:off x="1786" y="1147"/>
              <a:ext cx="6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04" name="Line 164"/>
            <p:cNvSpPr>
              <a:spLocks noChangeShapeType="1"/>
            </p:cNvSpPr>
            <p:nvPr/>
          </p:nvSpPr>
          <p:spPr bwMode="auto">
            <a:xfrm flipH="1">
              <a:off x="1786" y="1134"/>
              <a:ext cx="14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05" name="Line 165"/>
            <p:cNvSpPr>
              <a:spLocks noChangeShapeType="1"/>
            </p:cNvSpPr>
            <p:nvPr/>
          </p:nvSpPr>
          <p:spPr bwMode="auto">
            <a:xfrm flipH="1">
              <a:off x="1800" y="1130"/>
              <a:ext cx="15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06" name="Line 166"/>
            <p:cNvSpPr>
              <a:spLocks noChangeShapeType="1"/>
            </p:cNvSpPr>
            <p:nvPr/>
          </p:nvSpPr>
          <p:spPr bwMode="auto">
            <a:xfrm>
              <a:off x="1812" y="1114"/>
              <a:ext cx="3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07" name="Line 167"/>
            <p:cNvSpPr>
              <a:spLocks noChangeShapeType="1"/>
            </p:cNvSpPr>
            <p:nvPr/>
          </p:nvSpPr>
          <p:spPr bwMode="auto">
            <a:xfrm>
              <a:off x="1800" y="1111"/>
              <a:ext cx="12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08" name="Line 168"/>
            <p:cNvSpPr>
              <a:spLocks noChangeShapeType="1"/>
            </p:cNvSpPr>
            <p:nvPr/>
          </p:nvSpPr>
          <p:spPr bwMode="auto">
            <a:xfrm flipH="1">
              <a:off x="1800" y="1100"/>
              <a:ext cx="2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09" name="Line 169"/>
            <p:cNvSpPr>
              <a:spLocks noChangeShapeType="1"/>
            </p:cNvSpPr>
            <p:nvPr/>
          </p:nvSpPr>
          <p:spPr bwMode="auto">
            <a:xfrm>
              <a:off x="1795" y="1097"/>
              <a:ext cx="7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10" name="Line 170"/>
            <p:cNvSpPr>
              <a:spLocks noChangeShapeType="1"/>
            </p:cNvSpPr>
            <p:nvPr/>
          </p:nvSpPr>
          <p:spPr bwMode="auto">
            <a:xfrm>
              <a:off x="1792" y="1071"/>
              <a:ext cx="3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11" name="Line 171"/>
            <p:cNvSpPr>
              <a:spLocks noChangeShapeType="1"/>
            </p:cNvSpPr>
            <p:nvPr/>
          </p:nvSpPr>
          <p:spPr bwMode="auto">
            <a:xfrm flipH="1">
              <a:off x="1792" y="1060"/>
              <a:ext cx="14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12" name="Line 172"/>
            <p:cNvSpPr>
              <a:spLocks noChangeShapeType="1"/>
            </p:cNvSpPr>
            <p:nvPr/>
          </p:nvSpPr>
          <p:spPr bwMode="auto">
            <a:xfrm flipH="1">
              <a:off x="1806" y="1034"/>
              <a:ext cx="6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13" name="Line 173"/>
            <p:cNvSpPr>
              <a:spLocks noChangeShapeType="1"/>
            </p:cNvSpPr>
            <p:nvPr/>
          </p:nvSpPr>
          <p:spPr bwMode="auto">
            <a:xfrm flipH="1">
              <a:off x="1812" y="1028"/>
              <a:ext cx="8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14" name="Line 174"/>
            <p:cNvSpPr>
              <a:spLocks noChangeShapeType="1"/>
            </p:cNvSpPr>
            <p:nvPr/>
          </p:nvSpPr>
          <p:spPr bwMode="auto">
            <a:xfrm flipH="1">
              <a:off x="1820" y="1009"/>
              <a:ext cx="4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15" name="Line 175"/>
            <p:cNvSpPr>
              <a:spLocks noChangeShapeType="1"/>
            </p:cNvSpPr>
            <p:nvPr/>
          </p:nvSpPr>
          <p:spPr bwMode="auto">
            <a:xfrm flipH="1" flipV="1">
              <a:off x="1824" y="1009"/>
              <a:ext cx="6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16" name="Line 176"/>
            <p:cNvSpPr>
              <a:spLocks noChangeShapeType="1"/>
            </p:cNvSpPr>
            <p:nvPr/>
          </p:nvSpPr>
          <p:spPr bwMode="auto">
            <a:xfrm flipH="1">
              <a:off x="1830" y="1011"/>
              <a:ext cx="8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17" name="Line 177"/>
            <p:cNvSpPr>
              <a:spLocks noChangeShapeType="1"/>
            </p:cNvSpPr>
            <p:nvPr/>
          </p:nvSpPr>
          <p:spPr bwMode="auto">
            <a:xfrm flipH="1">
              <a:off x="1834" y="972"/>
              <a:ext cx="4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18" name="Line 178"/>
            <p:cNvSpPr>
              <a:spLocks noChangeShapeType="1"/>
            </p:cNvSpPr>
            <p:nvPr/>
          </p:nvSpPr>
          <p:spPr bwMode="auto">
            <a:xfrm flipH="1" flipV="1">
              <a:off x="1838" y="972"/>
              <a:ext cx="6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19" name="Line 179"/>
            <p:cNvSpPr>
              <a:spLocks noChangeShapeType="1"/>
            </p:cNvSpPr>
            <p:nvPr/>
          </p:nvSpPr>
          <p:spPr bwMode="auto">
            <a:xfrm flipH="1">
              <a:off x="1844" y="957"/>
              <a:ext cx="3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20" name="Line 180"/>
            <p:cNvSpPr>
              <a:spLocks noChangeShapeType="1"/>
            </p:cNvSpPr>
            <p:nvPr/>
          </p:nvSpPr>
          <p:spPr bwMode="auto">
            <a:xfrm>
              <a:off x="1844" y="940"/>
              <a:ext cx="3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21" name="Line 181"/>
            <p:cNvSpPr>
              <a:spLocks noChangeShapeType="1"/>
            </p:cNvSpPr>
            <p:nvPr/>
          </p:nvSpPr>
          <p:spPr bwMode="auto">
            <a:xfrm flipH="1">
              <a:off x="1844" y="938"/>
              <a:ext cx="7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22" name="Line 182"/>
            <p:cNvSpPr>
              <a:spLocks noChangeShapeType="1"/>
            </p:cNvSpPr>
            <p:nvPr/>
          </p:nvSpPr>
          <p:spPr bwMode="auto">
            <a:xfrm flipH="1" flipV="1">
              <a:off x="1851" y="938"/>
              <a:ext cx="11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23" name="Line 183"/>
            <p:cNvSpPr>
              <a:spLocks noChangeShapeType="1"/>
            </p:cNvSpPr>
            <p:nvPr/>
          </p:nvSpPr>
          <p:spPr bwMode="auto">
            <a:xfrm flipH="1">
              <a:off x="1862" y="943"/>
              <a:ext cx="5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24" name="Line 184"/>
            <p:cNvSpPr>
              <a:spLocks noChangeShapeType="1"/>
            </p:cNvSpPr>
            <p:nvPr/>
          </p:nvSpPr>
          <p:spPr bwMode="auto">
            <a:xfrm>
              <a:off x="1855" y="917"/>
              <a:ext cx="12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25" name="Line 185"/>
            <p:cNvSpPr>
              <a:spLocks noChangeShapeType="1"/>
            </p:cNvSpPr>
            <p:nvPr/>
          </p:nvSpPr>
          <p:spPr bwMode="auto">
            <a:xfrm flipH="1">
              <a:off x="1855" y="912"/>
              <a:ext cx="8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26" name="Line 186"/>
            <p:cNvSpPr>
              <a:spLocks noChangeShapeType="1"/>
            </p:cNvSpPr>
            <p:nvPr/>
          </p:nvSpPr>
          <p:spPr bwMode="auto">
            <a:xfrm flipH="1" flipV="1">
              <a:off x="1863" y="912"/>
              <a:ext cx="7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27" name="Line 187"/>
            <p:cNvSpPr>
              <a:spLocks noChangeShapeType="1"/>
            </p:cNvSpPr>
            <p:nvPr/>
          </p:nvSpPr>
          <p:spPr bwMode="auto">
            <a:xfrm flipH="1">
              <a:off x="1870" y="903"/>
              <a:ext cx="7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28" name="Line 188"/>
            <p:cNvSpPr>
              <a:spLocks noChangeShapeType="1"/>
            </p:cNvSpPr>
            <p:nvPr/>
          </p:nvSpPr>
          <p:spPr bwMode="auto">
            <a:xfrm>
              <a:off x="1873" y="903"/>
              <a:ext cx="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29" name="Line 189"/>
            <p:cNvSpPr>
              <a:spLocks noChangeShapeType="1"/>
            </p:cNvSpPr>
            <p:nvPr/>
          </p:nvSpPr>
          <p:spPr bwMode="auto">
            <a:xfrm flipH="1">
              <a:off x="1873" y="894"/>
              <a:ext cx="1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30" name="Line 190"/>
            <p:cNvSpPr>
              <a:spLocks noChangeShapeType="1"/>
            </p:cNvSpPr>
            <p:nvPr/>
          </p:nvSpPr>
          <p:spPr bwMode="auto">
            <a:xfrm flipH="1">
              <a:off x="1874" y="841"/>
              <a:ext cx="2" cy="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31" name="Line 191"/>
            <p:cNvSpPr>
              <a:spLocks noChangeShapeType="1"/>
            </p:cNvSpPr>
            <p:nvPr/>
          </p:nvSpPr>
          <p:spPr bwMode="auto">
            <a:xfrm flipH="1" flipV="1">
              <a:off x="1876" y="841"/>
              <a:ext cx="6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32" name="Line 192"/>
            <p:cNvSpPr>
              <a:spLocks noChangeShapeType="1"/>
            </p:cNvSpPr>
            <p:nvPr/>
          </p:nvSpPr>
          <p:spPr bwMode="auto">
            <a:xfrm flipH="1">
              <a:off x="1882" y="830"/>
              <a:ext cx="1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33" name="Line 193"/>
            <p:cNvSpPr>
              <a:spLocks noChangeShapeType="1"/>
            </p:cNvSpPr>
            <p:nvPr/>
          </p:nvSpPr>
          <p:spPr bwMode="auto">
            <a:xfrm flipH="1">
              <a:off x="1883" y="824"/>
              <a:ext cx="7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34" name="Line 194"/>
            <p:cNvSpPr>
              <a:spLocks noChangeShapeType="1"/>
            </p:cNvSpPr>
            <p:nvPr/>
          </p:nvSpPr>
          <p:spPr bwMode="auto">
            <a:xfrm flipH="1" flipV="1">
              <a:off x="1890" y="824"/>
              <a:ext cx="3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35" name="Line 195"/>
            <p:cNvSpPr>
              <a:spLocks noChangeShapeType="1"/>
            </p:cNvSpPr>
            <p:nvPr/>
          </p:nvSpPr>
          <p:spPr bwMode="auto">
            <a:xfrm flipH="1">
              <a:off x="1893" y="833"/>
              <a:ext cx="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36" name="Line 196"/>
            <p:cNvSpPr>
              <a:spLocks noChangeShapeType="1"/>
            </p:cNvSpPr>
            <p:nvPr/>
          </p:nvSpPr>
          <p:spPr bwMode="auto">
            <a:xfrm>
              <a:off x="1897" y="816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37" name="Line 197"/>
            <p:cNvSpPr>
              <a:spLocks noChangeShapeType="1"/>
            </p:cNvSpPr>
            <p:nvPr/>
          </p:nvSpPr>
          <p:spPr bwMode="auto">
            <a:xfrm flipH="1">
              <a:off x="1897" y="816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38" name="Line 198"/>
            <p:cNvSpPr>
              <a:spLocks noChangeShapeType="1"/>
            </p:cNvSpPr>
            <p:nvPr/>
          </p:nvSpPr>
          <p:spPr bwMode="auto">
            <a:xfrm flipH="1" flipV="1">
              <a:off x="1908" y="816"/>
              <a:ext cx="12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39" name="Line 199"/>
            <p:cNvSpPr>
              <a:spLocks noChangeShapeType="1"/>
            </p:cNvSpPr>
            <p:nvPr/>
          </p:nvSpPr>
          <p:spPr bwMode="auto">
            <a:xfrm flipH="1">
              <a:off x="1920" y="833"/>
              <a:ext cx="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40" name="Line 200"/>
            <p:cNvSpPr>
              <a:spLocks noChangeShapeType="1"/>
            </p:cNvSpPr>
            <p:nvPr/>
          </p:nvSpPr>
          <p:spPr bwMode="auto">
            <a:xfrm flipH="1" flipV="1">
              <a:off x="1926" y="833"/>
              <a:ext cx="10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41" name="Line 201"/>
            <p:cNvSpPr>
              <a:spLocks noChangeShapeType="1"/>
            </p:cNvSpPr>
            <p:nvPr/>
          </p:nvSpPr>
          <p:spPr bwMode="auto">
            <a:xfrm flipH="1">
              <a:off x="1936" y="862"/>
              <a:ext cx="1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42" name="Line 202"/>
            <p:cNvSpPr>
              <a:spLocks noChangeShapeType="1"/>
            </p:cNvSpPr>
            <p:nvPr/>
          </p:nvSpPr>
          <p:spPr bwMode="auto">
            <a:xfrm flipH="1">
              <a:off x="1947" y="859"/>
              <a:ext cx="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43" name="Line 203"/>
            <p:cNvSpPr>
              <a:spLocks noChangeShapeType="1"/>
            </p:cNvSpPr>
            <p:nvPr/>
          </p:nvSpPr>
          <p:spPr bwMode="auto">
            <a:xfrm flipH="1">
              <a:off x="1953" y="859"/>
              <a:ext cx="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44" name="Line 204"/>
            <p:cNvSpPr>
              <a:spLocks noChangeShapeType="1"/>
            </p:cNvSpPr>
            <p:nvPr/>
          </p:nvSpPr>
          <p:spPr bwMode="auto">
            <a:xfrm flipH="1" flipV="1">
              <a:off x="1958" y="859"/>
              <a:ext cx="5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45" name="Line 205"/>
            <p:cNvSpPr>
              <a:spLocks noChangeShapeType="1"/>
            </p:cNvSpPr>
            <p:nvPr/>
          </p:nvSpPr>
          <p:spPr bwMode="auto">
            <a:xfrm flipH="1" flipV="1">
              <a:off x="1963" y="875"/>
              <a:ext cx="1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46" name="Line 206"/>
            <p:cNvSpPr>
              <a:spLocks noChangeShapeType="1"/>
            </p:cNvSpPr>
            <p:nvPr/>
          </p:nvSpPr>
          <p:spPr bwMode="auto">
            <a:xfrm flipV="1">
              <a:off x="1962" y="885"/>
              <a:ext cx="2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47" name="Line 207"/>
            <p:cNvSpPr>
              <a:spLocks noChangeShapeType="1"/>
            </p:cNvSpPr>
            <p:nvPr/>
          </p:nvSpPr>
          <p:spPr bwMode="auto">
            <a:xfrm flipH="1" flipV="1">
              <a:off x="1962" y="902"/>
              <a:ext cx="8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48" name="Line 208"/>
            <p:cNvSpPr>
              <a:spLocks noChangeShapeType="1"/>
            </p:cNvSpPr>
            <p:nvPr/>
          </p:nvSpPr>
          <p:spPr bwMode="auto">
            <a:xfrm flipH="1" flipV="1">
              <a:off x="1970" y="924"/>
              <a:ext cx="8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49" name="Line 209"/>
            <p:cNvSpPr>
              <a:spLocks noChangeShapeType="1"/>
            </p:cNvSpPr>
            <p:nvPr/>
          </p:nvSpPr>
          <p:spPr bwMode="auto">
            <a:xfrm flipV="1">
              <a:off x="1974" y="933"/>
              <a:ext cx="4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50" name="Line 210"/>
            <p:cNvSpPr>
              <a:spLocks noChangeShapeType="1"/>
            </p:cNvSpPr>
            <p:nvPr/>
          </p:nvSpPr>
          <p:spPr bwMode="auto">
            <a:xfrm flipH="1" flipV="1">
              <a:off x="1974" y="955"/>
              <a:ext cx="10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51" name="Line 211"/>
            <p:cNvSpPr>
              <a:spLocks noChangeShapeType="1"/>
            </p:cNvSpPr>
            <p:nvPr/>
          </p:nvSpPr>
          <p:spPr bwMode="auto">
            <a:xfrm flipV="1">
              <a:off x="1982" y="991"/>
              <a:ext cx="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52" name="Line 212"/>
            <p:cNvSpPr>
              <a:spLocks noChangeShapeType="1"/>
            </p:cNvSpPr>
            <p:nvPr/>
          </p:nvSpPr>
          <p:spPr bwMode="auto">
            <a:xfrm>
              <a:off x="1974" y="994"/>
              <a:ext cx="8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53" name="Line 213"/>
            <p:cNvSpPr>
              <a:spLocks noChangeShapeType="1"/>
            </p:cNvSpPr>
            <p:nvPr/>
          </p:nvSpPr>
          <p:spPr bwMode="auto">
            <a:xfrm flipV="1">
              <a:off x="1972" y="994"/>
              <a:ext cx="2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54" name="Line 214"/>
            <p:cNvSpPr>
              <a:spLocks noChangeShapeType="1"/>
            </p:cNvSpPr>
            <p:nvPr/>
          </p:nvSpPr>
          <p:spPr bwMode="auto">
            <a:xfrm flipH="1" flipV="1">
              <a:off x="1972" y="1009"/>
              <a:ext cx="13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55" name="Line 215"/>
            <p:cNvSpPr>
              <a:spLocks noChangeShapeType="1"/>
            </p:cNvSpPr>
            <p:nvPr/>
          </p:nvSpPr>
          <p:spPr bwMode="auto">
            <a:xfrm flipH="1">
              <a:off x="1985" y="1017"/>
              <a:ext cx="9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56" name="Line 216"/>
            <p:cNvSpPr>
              <a:spLocks noChangeShapeType="1"/>
            </p:cNvSpPr>
            <p:nvPr/>
          </p:nvSpPr>
          <p:spPr bwMode="auto">
            <a:xfrm flipH="1" flipV="1">
              <a:off x="1994" y="1017"/>
              <a:ext cx="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57" name="Line 217"/>
            <p:cNvSpPr>
              <a:spLocks noChangeShapeType="1"/>
            </p:cNvSpPr>
            <p:nvPr/>
          </p:nvSpPr>
          <p:spPr bwMode="auto">
            <a:xfrm flipH="1">
              <a:off x="1997" y="1023"/>
              <a:ext cx="6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58" name="Line 218"/>
            <p:cNvSpPr>
              <a:spLocks noChangeShapeType="1"/>
            </p:cNvSpPr>
            <p:nvPr/>
          </p:nvSpPr>
          <p:spPr bwMode="auto">
            <a:xfrm flipH="1" flipV="1">
              <a:off x="2003" y="1023"/>
              <a:ext cx="2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59" name="Line 219"/>
            <p:cNvSpPr>
              <a:spLocks noChangeShapeType="1"/>
            </p:cNvSpPr>
            <p:nvPr/>
          </p:nvSpPr>
          <p:spPr bwMode="auto">
            <a:xfrm flipH="1">
              <a:off x="2005" y="1031"/>
              <a:ext cx="6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0" name="Line 220"/>
            <p:cNvSpPr>
              <a:spLocks noChangeShapeType="1"/>
            </p:cNvSpPr>
            <p:nvPr/>
          </p:nvSpPr>
          <p:spPr bwMode="auto">
            <a:xfrm flipH="1">
              <a:off x="2011" y="1028"/>
              <a:ext cx="8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1" name="Line 221"/>
            <p:cNvSpPr>
              <a:spLocks noChangeShapeType="1"/>
            </p:cNvSpPr>
            <p:nvPr/>
          </p:nvSpPr>
          <p:spPr bwMode="auto">
            <a:xfrm flipH="1" flipV="1">
              <a:off x="2019" y="1028"/>
              <a:ext cx="3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2" name="Line 222"/>
            <p:cNvSpPr>
              <a:spLocks noChangeShapeType="1"/>
            </p:cNvSpPr>
            <p:nvPr/>
          </p:nvSpPr>
          <p:spPr bwMode="auto">
            <a:xfrm flipV="1">
              <a:off x="2015" y="1045"/>
              <a:ext cx="7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3" name="Line 223"/>
            <p:cNvSpPr>
              <a:spLocks noChangeShapeType="1"/>
            </p:cNvSpPr>
            <p:nvPr/>
          </p:nvSpPr>
          <p:spPr bwMode="auto">
            <a:xfrm flipH="1" flipV="1">
              <a:off x="2015" y="1068"/>
              <a:ext cx="2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4" name="Line 224"/>
            <p:cNvSpPr>
              <a:spLocks noChangeShapeType="1"/>
            </p:cNvSpPr>
            <p:nvPr/>
          </p:nvSpPr>
          <p:spPr bwMode="auto">
            <a:xfrm flipH="1">
              <a:off x="2017" y="1079"/>
              <a:ext cx="13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5" name="Line 225"/>
            <p:cNvSpPr>
              <a:spLocks noChangeShapeType="1"/>
            </p:cNvSpPr>
            <p:nvPr/>
          </p:nvSpPr>
          <p:spPr bwMode="auto">
            <a:xfrm flipH="1" flipV="1">
              <a:off x="2030" y="1079"/>
              <a:ext cx="3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6" name="Line 226"/>
            <p:cNvSpPr>
              <a:spLocks noChangeShapeType="1"/>
            </p:cNvSpPr>
            <p:nvPr/>
          </p:nvSpPr>
          <p:spPr bwMode="auto">
            <a:xfrm flipV="1">
              <a:off x="2029" y="1089"/>
              <a:ext cx="4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7" name="Line 227"/>
            <p:cNvSpPr>
              <a:spLocks noChangeShapeType="1"/>
            </p:cNvSpPr>
            <p:nvPr/>
          </p:nvSpPr>
          <p:spPr bwMode="auto">
            <a:xfrm flipH="1" flipV="1">
              <a:off x="2029" y="1107"/>
              <a:ext cx="2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8" name="Line 228"/>
            <p:cNvSpPr>
              <a:spLocks noChangeShapeType="1"/>
            </p:cNvSpPr>
            <p:nvPr/>
          </p:nvSpPr>
          <p:spPr bwMode="auto">
            <a:xfrm flipH="1" flipV="1">
              <a:off x="2031" y="1125"/>
              <a:ext cx="6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69" name="Line 229"/>
            <p:cNvSpPr>
              <a:spLocks noChangeShapeType="1"/>
            </p:cNvSpPr>
            <p:nvPr/>
          </p:nvSpPr>
          <p:spPr bwMode="auto">
            <a:xfrm flipV="1">
              <a:off x="2031" y="1137"/>
              <a:ext cx="6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70" name="Line 230"/>
            <p:cNvSpPr>
              <a:spLocks noChangeShapeType="1"/>
            </p:cNvSpPr>
            <p:nvPr/>
          </p:nvSpPr>
          <p:spPr bwMode="auto">
            <a:xfrm flipH="1" flipV="1">
              <a:off x="2031" y="1148"/>
              <a:ext cx="13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71" name="Line 231"/>
            <p:cNvSpPr>
              <a:spLocks noChangeShapeType="1"/>
            </p:cNvSpPr>
            <p:nvPr/>
          </p:nvSpPr>
          <p:spPr bwMode="auto">
            <a:xfrm flipV="1">
              <a:off x="2038" y="1184"/>
              <a:ext cx="6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72" name="Line 232"/>
            <p:cNvSpPr>
              <a:spLocks noChangeShapeType="1"/>
            </p:cNvSpPr>
            <p:nvPr/>
          </p:nvSpPr>
          <p:spPr bwMode="auto">
            <a:xfrm>
              <a:off x="2022" y="1213"/>
              <a:ext cx="1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73" name="Line 233"/>
            <p:cNvSpPr>
              <a:spLocks noChangeShapeType="1"/>
            </p:cNvSpPr>
            <p:nvPr/>
          </p:nvSpPr>
          <p:spPr bwMode="auto">
            <a:xfrm flipV="1">
              <a:off x="2014" y="1213"/>
              <a:ext cx="8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74" name="Line 234"/>
            <p:cNvSpPr>
              <a:spLocks noChangeShapeType="1"/>
            </p:cNvSpPr>
            <p:nvPr/>
          </p:nvSpPr>
          <p:spPr bwMode="auto">
            <a:xfrm flipH="1" flipV="1">
              <a:off x="2014" y="1235"/>
              <a:ext cx="15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75" name="Line 235"/>
            <p:cNvSpPr>
              <a:spLocks noChangeShapeType="1"/>
            </p:cNvSpPr>
            <p:nvPr/>
          </p:nvSpPr>
          <p:spPr bwMode="auto">
            <a:xfrm flipV="1">
              <a:off x="2027" y="1247"/>
              <a:ext cx="2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76" name="Line 236"/>
            <p:cNvSpPr>
              <a:spLocks noChangeShapeType="1"/>
            </p:cNvSpPr>
            <p:nvPr/>
          </p:nvSpPr>
          <p:spPr bwMode="auto">
            <a:xfrm>
              <a:off x="2016" y="1264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77" name="Line 237"/>
            <p:cNvSpPr>
              <a:spLocks noChangeShapeType="1"/>
            </p:cNvSpPr>
            <p:nvPr/>
          </p:nvSpPr>
          <p:spPr bwMode="auto">
            <a:xfrm flipV="1">
              <a:off x="2014" y="1264"/>
              <a:ext cx="2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78" name="Line 238"/>
            <p:cNvSpPr>
              <a:spLocks noChangeShapeType="1"/>
            </p:cNvSpPr>
            <p:nvPr/>
          </p:nvSpPr>
          <p:spPr bwMode="auto">
            <a:xfrm flipH="1" flipV="1">
              <a:off x="2014" y="1277"/>
              <a:ext cx="1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79" name="Line 239"/>
            <p:cNvSpPr>
              <a:spLocks noChangeShapeType="1"/>
            </p:cNvSpPr>
            <p:nvPr/>
          </p:nvSpPr>
          <p:spPr bwMode="auto">
            <a:xfrm flipH="1" flipV="1">
              <a:off x="2025" y="1278"/>
              <a:ext cx="1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80" name="Line 240"/>
            <p:cNvSpPr>
              <a:spLocks noChangeShapeType="1"/>
            </p:cNvSpPr>
            <p:nvPr/>
          </p:nvSpPr>
          <p:spPr bwMode="auto">
            <a:xfrm flipV="1">
              <a:off x="2030" y="1284"/>
              <a:ext cx="7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81" name="Line 241"/>
            <p:cNvSpPr>
              <a:spLocks noChangeShapeType="1"/>
            </p:cNvSpPr>
            <p:nvPr/>
          </p:nvSpPr>
          <p:spPr bwMode="auto">
            <a:xfrm flipH="1" flipV="1">
              <a:off x="2030" y="1331"/>
              <a:ext cx="1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82" name="Line 242"/>
            <p:cNvSpPr>
              <a:spLocks noChangeShapeType="1"/>
            </p:cNvSpPr>
            <p:nvPr/>
          </p:nvSpPr>
          <p:spPr bwMode="auto">
            <a:xfrm flipV="1">
              <a:off x="2040" y="1334"/>
              <a:ext cx="0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83" name="Line 243"/>
            <p:cNvSpPr>
              <a:spLocks noChangeShapeType="1"/>
            </p:cNvSpPr>
            <p:nvPr/>
          </p:nvSpPr>
          <p:spPr bwMode="auto">
            <a:xfrm flipV="1">
              <a:off x="2030" y="1363"/>
              <a:ext cx="1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84" name="Line 244"/>
            <p:cNvSpPr>
              <a:spLocks noChangeShapeType="1"/>
            </p:cNvSpPr>
            <p:nvPr/>
          </p:nvSpPr>
          <p:spPr bwMode="auto">
            <a:xfrm flipH="1" flipV="1">
              <a:off x="2030" y="1371"/>
              <a:ext cx="3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85" name="Line 245"/>
            <p:cNvSpPr>
              <a:spLocks noChangeShapeType="1"/>
            </p:cNvSpPr>
            <p:nvPr/>
          </p:nvSpPr>
          <p:spPr bwMode="auto">
            <a:xfrm flipH="1" flipV="1">
              <a:off x="2033" y="1394"/>
              <a:ext cx="7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86" name="Line 246"/>
            <p:cNvSpPr>
              <a:spLocks noChangeShapeType="1"/>
            </p:cNvSpPr>
            <p:nvPr/>
          </p:nvSpPr>
          <p:spPr bwMode="auto">
            <a:xfrm flipV="1">
              <a:off x="2022" y="1408"/>
              <a:ext cx="18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87" name="Line 247"/>
            <p:cNvSpPr>
              <a:spLocks noChangeShapeType="1"/>
            </p:cNvSpPr>
            <p:nvPr/>
          </p:nvSpPr>
          <p:spPr bwMode="auto">
            <a:xfrm>
              <a:off x="2016" y="1422"/>
              <a:ext cx="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88" name="Line 248"/>
            <p:cNvSpPr>
              <a:spLocks noChangeShapeType="1"/>
            </p:cNvSpPr>
            <p:nvPr/>
          </p:nvSpPr>
          <p:spPr bwMode="auto">
            <a:xfrm flipV="1">
              <a:off x="2012" y="1422"/>
              <a:ext cx="4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89" name="Line 249"/>
            <p:cNvSpPr>
              <a:spLocks noChangeShapeType="1"/>
            </p:cNvSpPr>
            <p:nvPr/>
          </p:nvSpPr>
          <p:spPr bwMode="auto">
            <a:xfrm flipH="1" flipV="1">
              <a:off x="2012" y="1434"/>
              <a:ext cx="4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90" name="Line 250"/>
            <p:cNvSpPr>
              <a:spLocks noChangeShapeType="1"/>
            </p:cNvSpPr>
            <p:nvPr/>
          </p:nvSpPr>
          <p:spPr bwMode="auto">
            <a:xfrm flipV="1">
              <a:off x="2011" y="1453"/>
              <a:ext cx="5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91" name="Line 251"/>
            <p:cNvSpPr>
              <a:spLocks noChangeShapeType="1"/>
            </p:cNvSpPr>
            <p:nvPr/>
          </p:nvSpPr>
          <p:spPr bwMode="auto">
            <a:xfrm flipV="1">
              <a:off x="1997" y="1464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92" name="Line 252"/>
            <p:cNvSpPr>
              <a:spLocks noChangeShapeType="1"/>
            </p:cNvSpPr>
            <p:nvPr/>
          </p:nvSpPr>
          <p:spPr bwMode="auto">
            <a:xfrm>
              <a:off x="1990" y="1457"/>
              <a:ext cx="7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93" name="Line 253"/>
            <p:cNvSpPr>
              <a:spLocks noChangeShapeType="1"/>
            </p:cNvSpPr>
            <p:nvPr/>
          </p:nvSpPr>
          <p:spPr bwMode="auto">
            <a:xfrm flipV="1">
              <a:off x="1989" y="1457"/>
              <a:ext cx="1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94" name="Line 254"/>
            <p:cNvSpPr>
              <a:spLocks noChangeShapeType="1"/>
            </p:cNvSpPr>
            <p:nvPr/>
          </p:nvSpPr>
          <p:spPr bwMode="auto">
            <a:xfrm flipV="1">
              <a:off x="1982" y="1474"/>
              <a:ext cx="7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95" name="Line 255"/>
            <p:cNvSpPr>
              <a:spLocks noChangeShapeType="1"/>
            </p:cNvSpPr>
            <p:nvPr/>
          </p:nvSpPr>
          <p:spPr bwMode="auto">
            <a:xfrm>
              <a:off x="1972" y="1476"/>
              <a:ext cx="1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96" name="Line 256"/>
            <p:cNvSpPr>
              <a:spLocks noChangeShapeType="1"/>
            </p:cNvSpPr>
            <p:nvPr/>
          </p:nvSpPr>
          <p:spPr bwMode="auto">
            <a:xfrm>
              <a:off x="1967" y="1468"/>
              <a:ext cx="5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97" name="Line 257"/>
            <p:cNvSpPr>
              <a:spLocks noChangeShapeType="1"/>
            </p:cNvSpPr>
            <p:nvPr/>
          </p:nvSpPr>
          <p:spPr bwMode="auto">
            <a:xfrm flipV="1">
              <a:off x="1963" y="1468"/>
              <a:ext cx="4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98" name="Line 258"/>
            <p:cNvSpPr>
              <a:spLocks noChangeShapeType="1"/>
            </p:cNvSpPr>
            <p:nvPr/>
          </p:nvSpPr>
          <p:spPr bwMode="auto">
            <a:xfrm>
              <a:off x="1958" y="1465"/>
              <a:ext cx="5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99" name="Line 259"/>
            <p:cNvSpPr>
              <a:spLocks noChangeShapeType="1"/>
            </p:cNvSpPr>
            <p:nvPr/>
          </p:nvSpPr>
          <p:spPr bwMode="auto">
            <a:xfrm flipV="1">
              <a:off x="1949" y="1465"/>
              <a:ext cx="9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00" name="Line 260"/>
            <p:cNvSpPr>
              <a:spLocks noChangeShapeType="1"/>
            </p:cNvSpPr>
            <p:nvPr/>
          </p:nvSpPr>
          <p:spPr bwMode="auto">
            <a:xfrm>
              <a:off x="1942" y="1464"/>
              <a:ext cx="7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01" name="Line 261"/>
            <p:cNvSpPr>
              <a:spLocks noChangeShapeType="1"/>
            </p:cNvSpPr>
            <p:nvPr/>
          </p:nvSpPr>
          <p:spPr bwMode="auto">
            <a:xfrm flipV="1">
              <a:off x="1938" y="1464"/>
              <a:ext cx="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02" name="Line 262"/>
            <p:cNvSpPr>
              <a:spLocks noChangeShapeType="1"/>
            </p:cNvSpPr>
            <p:nvPr/>
          </p:nvSpPr>
          <p:spPr bwMode="auto">
            <a:xfrm>
              <a:off x="1921" y="1464"/>
              <a:ext cx="17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03" name="Line 263"/>
            <p:cNvSpPr>
              <a:spLocks noChangeShapeType="1"/>
            </p:cNvSpPr>
            <p:nvPr/>
          </p:nvSpPr>
          <p:spPr bwMode="auto">
            <a:xfrm>
              <a:off x="1904" y="1464"/>
              <a:ext cx="1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04" name="Line 264"/>
            <p:cNvSpPr>
              <a:spLocks noChangeShapeType="1"/>
            </p:cNvSpPr>
            <p:nvPr/>
          </p:nvSpPr>
          <p:spPr bwMode="auto">
            <a:xfrm flipV="1">
              <a:off x="1886" y="1464"/>
              <a:ext cx="18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05" name="Line 265"/>
            <p:cNvSpPr>
              <a:spLocks noChangeShapeType="1"/>
            </p:cNvSpPr>
            <p:nvPr/>
          </p:nvSpPr>
          <p:spPr bwMode="auto">
            <a:xfrm flipV="1">
              <a:off x="1875" y="1468"/>
              <a:ext cx="11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06" name="Line 266"/>
            <p:cNvSpPr>
              <a:spLocks noChangeShapeType="1"/>
            </p:cNvSpPr>
            <p:nvPr/>
          </p:nvSpPr>
          <p:spPr bwMode="auto">
            <a:xfrm>
              <a:off x="1858" y="1464"/>
              <a:ext cx="17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07" name="Line 267"/>
            <p:cNvSpPr>
              <a:spLocks noChangeShapeType="1"/>
            </p:cNvSpPr>
            <p:nvPr/>
          </p:nvSpPr>
          <p:spPr bwMode="auto">
            <a:xfrm flipV="1">
              <a:off x="1854" y="1464"/>
              <a:ext cx="4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08" name="Line 268"/>
            <p:cNvSpPr>
              <a:spLocks noChangeShapeType="1"/>
            </p:cNvSpPr>
            <p:nvPr/>
          </p:nvSpPr>
          <p:spPr bwMode="auto">
            <a:xfrm>
              <a:off x="1850" y="1468"/>
              <a:ext cx="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09" name="Line 269"/>
            <p:cNvSpPr>
              <a:spLocks noChangeShapeType="1"/>
            </p:cNvSpPr>
            <p:nvPr/>
          </p:nvSpPr>
          <p:spPr bwMode="auto">
            <a:xfrm flipV="1">
              <a:off x="1842" y="1468"/>
              <a:ext cx="8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10" name="Line 270"/>
            <p:cNvSpPr>
              <a:spLocks noChangeShapeType="1"/>
            </p:cNvSpPr>
            <p:nvPr/>
          </p:nvSpPr>
          <p:spPr bwMode="auto">
            <a:xfrm>
              <a:off x="1827" y="1453"/>
              <a:ext cx="15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11" name="Line 271"/>
            <p:cNvSpPr>
              <a:spLocks noChangeShapeType="1"/>
            </p:cNvSpPr>
            <p:nvPr/>
          </p:nvSpPr>
          <p:spPr bwMode="auto">
            <a:xfrm flipV="1">
              <a:off x="1794" y="1453"/>
              <a:ext cx="33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12" name="Line 272"/>
            <p:cNvSpPr>
              <a:spLocks noChangeShapeType="1"/>
            </p:cNvSpPr>
            <p:nvPr/>
          </p:nvSpPr>
          <p:spPr bwMode="auto">
            <a:xfrm>
              <a:off x="1775" y="1453"/>
              <a:ext cx="19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13" name="Line 273"/>
            <p:cNvSpPr>
              <a:spLocks noChangeShapeType="1"/>
            </p:cNvSpPr>
            <p:nvPr/>
          </p:nvSpPr>
          <p:spPr bwMode="auto">
            <a:xfrm>
              <a:off x="1774" y="1434"/>
              <a:ext cx="1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14" name="Line 274"/>
            <p:cNvSpPr>
              <a:spLocks noChangeShapeType="1"/>
            </p:cNvSpPr>
            <p:nvPr/>
          </p:nvSpPr>
          <p:spPr bwMode="auto">
            <a:xfrm flipH="1">
              <a:off x="1774" y="1417"/>
              <a:ext cx="5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15" name="Line 275"/>
            <p:cNvSpPr>
              <a:spLocks noChangeShapeType="1"/>
            </p:cNvSpPr>
            <p:nvPr/>
          </p:nvSpPr>
          <p:spPr bwMode="auto">
            <a:xfrm>
              <a:off x="1761" y="1378"/>
              <a:ext cx="18" cy="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16" name="Line 276"/>
            <p:cNvSpPr>
              <a:spLocks noChangeShapeType="1"/>
            </p:cNvSpPr>
            <p:nvPr/>
          </p:nvSpPr>
          <p:spPr bwMode="auto">
            <a:xfrm flipH="1" flipV="1">
              <a:off x="1906" y="1464"/>
              <a:ext cx="3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17" name="Line 277"/>
            <p:cNvSpPr>
              <a:spLocks noChangeShapeType="1"/>
            </p:cNvSpPr>
            <p:nvPr/>
          </p:nvSpPr>
          <p:spPr bwMode="auto">
            <a:xfrm flipV="1">
              <a:off x="1908" y="1487"/>
              <a:ext cx="1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18" name="Line 278"/>
            <p:cNvSpPr>
              <a:spLocks noChangeShapeType="1"/>
            </p:cNvSpPr>
            <p:nvPr/>
          </p:nvSpPr>
          <p:spPr bwMode="auto">
            <a:xfrm flipV="1">
              <a:off x="1905" y="1512"/>
              <a:ext cx="3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19" name="Line 279"/>
            <p:cNvSpPr>
              <a:spLocks noChangeShapeType="1"/>
            </p:cNvSpPr>
            <p:nvPr/>
          </p:nvSpPr>
          <p:spPr bwMode="auto">
            <a:xfrm>
              <a:off x="1902" y="1516"/>
              <a:ext cx="3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20" name="Line 280"/>
            <p:cNvSpPr>
              <a:spLocks noChangeShapeType="1"/>
            </p:cNvSpPr>
            <p:nvPr/>
          </p:nvSpPr>
          <p:spPr bwMode="auto">
            <a:xfrm>
              <a:off x="1895" y="1502"/>
              <a:ext cx="7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21" name="Line 281"/>
            <p:cNvSpPr>
              <a:spLocks noChangeShapeType="1"/>
            </p:cNvSpPr>
            <p:nvPr/>
          </p:nvSpPr>
          <p:spPr bwMode="auto">
            <a:xfrm>
              <a:off x="1880" y="1472"/>
              <a:ext cx="15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705" name="Group 282"/>
          <p:cNvGrpSpPr>
            <a:grpSpLocks/>
          </p:cNvGrpSpPr>
          <p:nvPr/>
        </p:nvGrpSpPr>
        <p:grpSpPr bwMode="auto">
          <a:xfrm>
            <a:off x="4484688" y="2152650"/>
            <a:ext cx="449262" cy="1295400"/>
            <a:chOff x="2145" y="816"/>
            <a:chExt cx="283" cy="816"/>
          </a:xfrm>
        </p:grpSpPr>
        <p:sp>
          <p:nvSpPr>
            <p:cNvPr id="28066" name="Line 283"/>
            <p:cNvSpPr>
              <a:spLocks noChangeShapeType="1"/>
            </p:cNvSpPr>
            <p:nvPr/>
          </p:nvSpPr>
          <p:spPr bwMode="auto">
            <a:xfrm flipV="1">
              <a:off x="2374" y="1045"/>
              <a:ext cx="12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67" name="Line 284"/>
            <p:cNvSpPr>
              <a:spLocks noChangeShapeType="1"/>
            </p:cNvSpPr>
            <p:nvPr/>
          </p:nvSpPr>
          <p:spPr bwMode="auto">
            <a:xfrm flipH="1" flipV="1">
              <a:off x="2374" y="1054"/>
              <a:ext cx="4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68" name="Line 285"/>
            <p:cNvSpPr>
              <a:spLocks noChangeShapeType="1"/>
            </p:cNvSpPr>
            <p:nvPr/>
          </p:nvSpPr>
          <p:spPr bwMode="auto">
            <a:xfrm flipH="1">
              <a:off x="2378" y="1057"/>
              <a:ext cx="5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69" name="Line 286"/>
            <p:cNvSpPr>
              <a:spLocks noChangeShapeType="1"/>
            </p:cNvSpPr>
            <p:nvPr/>
          </p:nvSpPr>
          <p:spPr bwMode="auto">
            <a:xfrm flipH="1">
              <a:off x="2383" y="1045"/>
              <a:ext cx="3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70" name="Line 287"/>
            <p:cNvSpPr>
              <a:spLocks noChangeShapeType="1"/>
            </p:cNvSpPr>
            <p:nvPr/>
          </p:nvSpPr>
          <p:spPr bwMode="auto">
            <a:xfrm flipH="1">
              <a:off x="2389" y="1247"/>
              <a:ext cx="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71" name="Line 288"/>
            <p:cNvSpPr>
              <a:spLocks noChangeShapeType="1"/>
            </p:cNvSpPr>
            <p:nvPr/>
          </p:nvSpPr>
          <p:spPr bwMode="auto">
            <a:xfrm flipV="1">
              <a:off x="2389" y="1247"/>
              <a:ext cx="6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72" name="Line 289"/>
            <p:cNvSpPr>
              <a:spLocks noChangeShapeType="1"/>
            </p:cNvSpPr>
            <p:nvPr/>
          </p:nvSpPr>
          <p:spPr bwMode="auto">
            <a:xfrm>
              <a:off x="2389" y="1249"/>
              <a:ext cx="0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73" name="Line 290"/>
            <p:cNvSpPr>
              <a:spLocks noChangeShapeType="1"/>
            </p:cNvSpPr>
            <p:nvPr/>
          </p:nvSpPr>
          <p:spPr bwMode="auto">
            <a:xfrm>
              <a:off x="2296" y="1598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74" name="Line 291"/>
            <p:cNvSpPr>
              <a:spLocks noChangeShapeType="1"/>
            </p:cNvSpPr>
            <p:nvPr/>
          </p:nvSpPr>
          <p:spPr bwMode="auto">
            <a:xfrm>
              <a:off x="2295" y="1572"/>
              <a:ext cx="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75" name="Line 292"/>
            <p:cNvSpPr>
              <a:spLocks noChangeShapeType="1"/>
            </p:cNvSpPr>
            <p:nvPr/>
          </p:nvSpPr>
          <p:spPr bwMode="auto">
            <a:xfrm flipH="1">
              <a:off x="2295" y="1544"/>
              <a:ext cx="2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76" name="Line 293"/>
            <p:cNvSpPr>
              <a:spLocks noChangeShapeType="1"/>
            </p:cNvSpPr>
            <p:nvPr/>
          </p:nvSpPr>
          <p:spPr bwMode="auto">
            <a:xfrm flipH="1">
              <a:off x="2297" y="153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77" name="Line 294"/>
            <p:cNvSpPr>
              <a:spLocks noChangeShapeType="1"/>
            </p:cNvSpPr>
            <p:nvPr/>
          </p:nvSpPr>
          <p:spPr bwMode="auto">
            <a:xfrm flipH="1">
              <a:off x="2298" y="1527"/>
              <a:ext cx="6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78" name="Line 295"/>
            <p:cNvSpPr>
              <a:spLocks noChangeShapeType="1"/>
            </p:cNvSpPr>
            <p:nvPr/>
          </p:nvSpPr>
          <p:spPr bwMode="auto">
            <a:xfrm flipH="1">
              <a:off x="2304" y="1519"/>
              <a:ext cx="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79" name="Line 296"/>
            <p:cNvSpPr>
              <a:spLocks noChangeShapeType="1"/>
            </p:cNvSpPr>
            <p:nvPr/>
          </p:nvSpPr>
          <p:spPr bwMode="auto">
            <a:xfrm flipH="1">
              <a:off x="2310" y="1509"/>
              <a:ext cx="4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80" name="Line 297"/>
            <p:cNvSpPr>
              <a:spLocks noChangeShapeType="1"/>
            </p:cNvSpPr>
            <p:nvPr/>
          </p:nvSpPr>
          <p:spPr bwMode="auto">
            <a:xfrm flipH="1">
              <a:off x="2314" y="1472"/>
              <a:ext cx="18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81" name="Line 298"/>
            <p:cNvSpPr>
              <a:spLocks noChangeShapeType="1"/>
            </p:cNvSpPr>
            <p:nvPr/>
          </p:nvSpPr>
          <p:spPr bwMode="auto">
            <a:xfrm flipV="1">
              <a:off x="2312" y="1470"/>
              <a:ext cx="18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82" name="Line 299"/>
            <p:cNvSpPr>
              <a:spLocks noChangeShapeType="1"/>
            </p:cNvSpPr>
            <p:nvPr/>
          </p:nvSpPr>
          <p:spPr bwMode="auto">
            <a:xfrm flipV="1">
              <a:off x="2307" y="1505"/>
              <a:ext cx="5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83" name="Line 300"/>
            <p:cNvSpPr>
              <a:spLocks noChangeShapeType="1"/>
            </p:cNvSpPr>
            <p:nvPr/>
          </p:nvSpPr>
          <p:spPr bwMode="auto">
            <a:xfrm flipV="1">
              <a:off x="2301" y="1515"/>
              <a:ext cx="6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84" name="Line 301"/>
            <p:cNvSpPr>
              <a:spLocks noChangeShapeType="1"/>
            </p:cNvSpPr>
            <p:nvPr/>
          </p:nvSpPr>
          <p:spPr bwMode="auto">
            <a:xfrm flipV="1">
              <a:off x="2295" y="1519"/>
              <a:ext cx="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85" name="Line 302"/>
            <p:cNvSpPr>
              <a:spLocks noChangeShapeType="1"/>
            </p:cNvSpPr>
            <p:nvPr/>
          </p:nvSpPr>
          <p:spPr bwMode="auto">
            <a:xfrm flipH="1">
              <a:off x="2295" y="1511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86" name="Line 303"/>
            <p:cNvSpPr>
              <a:spLocks noChangeShapeType="1"/>
            </p:cNvSpPr>
            <p:nvPr/>
          </p:nvSpPr>
          <p:spPr bwMode="auto">
            <a:xfrm flipH="1">
              <a:off x="2296" y="1487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87" name="Line 304"/>
            <p:cNvSpPr>
              <a:spLocks noChangeShapeType="1"/>
            </p:cNvSpPr>
            <p:nvPr/>
          </p:nvSpPr>
          <p:spPr bwMode="auto">
            <a:xfrm>
              <a:off x="2293" y="1464"/>
              <a:ext cx="4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88" name="Line 305"/>
            <p:cNvSpPr>
              <a:spLocks noChangeShapeType="1"/>
            </p:cNvSpPr>
            <p:nvPr/>
          </p:nvSpPr>
          <p:spPr bwMode="auto">
            <a:xfrm>
              <a:off x="2293" y="1464"/>
              <a:ext cx="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89" name="Line 306"/>
            <p:cNvSpPr>
              <a:spLocks noChangeShapeType="1"/>
            </p:cNvSpPr>
            <p:nvPr/>
          </p:nvSpPr>
          <p:spPr bwMode="auto">
            <a:xfrm flipV="1">
              <a:off x="2387" y="1218"/>
              <a:ext cx="8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90" name="Line 307"/>
            <p:cNvSpPr>
              <a:spLocks noChangeShapeType="1"/>
            </p:cNvSpPr>
            <p:nvPr/>
          </p:nvSpPr>
          <p:spPr bwMode="auto">
            <a:xfrm>
              <a:off x="2381" y="1218"/>
              <a:ext cx="6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91" name="Line 308"/>
            <p:cNvSpPr>
              <a:spLocks noChangeShapeType="1"/>
            </p:cNvSpPr>
            <p:nvPr/>
          </p:nvSpPr>
          <p:spPr bwMode="auto">
            <a:xfrm>
              <a:off x="2381" y="1213"/>
              <a:ext cx="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92" name="Line 309"/>
            <p:cNvSpPr>
              <a:spLocks noChangeShapeType="1"/>
            </p:cNvSpPr>
            <p:nvPr/>
          </p:nvSpPr>
          <p:spPr bwMode="auto">
            <a:xfrm flipH="1">
              <a:off x="2381" y="1213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93" name="Line 310"/>
            <p:cNvSpPr>
              <a:spLocks noChangeShapeType="1"/>
            </p:cNvSpPr>
            <p:nvPr/>
          </p:nvSpPr>
          <p:spPr bwMode="auto">
            <a:xfrm flipH="1" flipV="1">
              <a:off x="2390" y="1213"/>
              <a:ext cx="5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94" name="Line 311"/>
            <p:cNvSpPr>
              <a:spLocks noChangeShapeType="1"/>
            </p:cNvSpPr>
            <p:nvPr/>
          </p:nvSpPr>
          <p:spPr bwMode="auto">
            <a:xfrm>
              <a:off x="2221" y="1006"/>
              <a:ext cx="1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95" name="Line 312"/>
            <p:cNvSpPr>
              <a:spLocks noChangeShapeType="1"/>
            </p:cNvSpPr>
            <p:nvPr/>
          </p:nvSpPr>
          <p:spPr bwMode="auto">
            <a:xfrm>
              <a:off x="2218" y="983"/>
              <a:ext cx="3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96" name="Line 313"/>
            <p:cNvSpPr>
              <a:spLocks noChangeShapeType="1"/>
            </p:cNvSpPr>
            <p:nvPr/>
          </p:nvSpPr>
          <p:spPr bwMode="auto">
            <a:xfrm flipV="1">
              <a:off x="2281" y="1630"/>
              <a:ext cx="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97" name="Line 314"/>
            <p:cNvSpPr>
              <a:spLocks noChangeShapeType="1"/>
            </p:cNvSpPr>
            <p:nvPr/>
          </p:nvSpPr>
          <p:spPr bwMode="auto">
            <a:xfrm flipH="1">
              <a:off x="2281" y="1599"/>
              <a:ext cx="5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98" name="Line 315"/>
            <p:cNvSpPr>
              <a:spLocks noChangeShapeType="1"/>
            </p:cNvSpPr>
            <p:nvPr/>
          </p:nvSpPr>
          <p:spPr bwMode="auto">
            <a:xfrm>
              <a:off x="2283" y="1572"/>
              <a:ext cx="3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99" name="Line 316"/>
            <p:cNvSpPr>
              <a:spLocks noChangeShapeType="1"/>
            </p:cNvSpPr>
            <p:nvPr/>
          </p:nvSpPr>
          <p:spPr bwMode="auto">
            <a:xfrm flipH="1">
              <a:off x="2283" y="1550"/>
              <a:ext cx="2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00" name="Line 317"/>
            <p:cNvSpPr>
              <a:spLocks noChangeShapeType="1"/>
            </p:cNvSpPr>
            <p:nvPr/>
          </p:nvSpPr>
          <p:spPr bwMode="auto">
            <a:xfrm>
              <a:off x="2282" y="1522"/>
              <a:ext cx="3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01" name="Line 318"/>
            <p:cNvSpPr>
              <a:spLocks noChangeShapeType="1"/>
            </p:cNvSpPr>
            <p:nvPr/>
          </p:nvSpPr>
          <p:spPr bwMode="auto">
            <a:xfrm>
              <a:off x="2261" y="1474"/>
              <a:ext cx="2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02" name="Line 319"/>
            <p:cNvSpPr>
              <a:spLocks noChangeShapeType="1"/>
            </p:cNvSpPr>
            <p:nvPr/>
          </p:nvSpPr>
          <p:spPr bwMode="auto">
            <a:xfrm flipV="1">
              <a:off x="2183" y="1224"/>
              <a:ext cx="1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03" name="Line 320"/>
            <p:cNvSpPr>
              <a:spLocks noChangeShapeType="1"/>
            </p:cNvSpPr>
            <p:nvPr/>
          </p:nvSpPr>
          <p:spPr bwMode="auto">
            <a:xfrm>
              <a:off x="2180" y="1227"/>
              <a:ext cx="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04" name="Line 321"/>
            <p:cNvSpPr>
              <a:spLocks noChangeShapeType="1"/>
            </p:cNvSpPr>
            <p:nvPr/>
          </p:nvSpPr>
          <p:spPr bwMode="auto">
            <a:xfrm flipH="1">
              <a:off x="2180" y="1224"/>
              <a:ext cx="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05" name="Line 322"/>
            <p:cNvSpPr>
              <a:spLocks noChangeShapeType="1"/>
            </p:cNvSpPr>
            <p:nvPr/>
          </p:nvSpPr>
          <p:spPr bwMode="auto">
            <a:xfrm flipH="1">
              <a:off x="2183" y="1255"/>
              <a:ext cx="12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06" name="Line 323"/>
            <p:cNvSpPr>
              <a:spLocks noChangeShapeType="1"/>
            </p:cNvSpPr>
            <p:nvPr/>
          </p:nvSpPr>
          <p:spPr bwMode="auto">
            <a:xfrm flipV="1">
              <a:off x="2195" y="1255"/>
              <a:ext cx="0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07" name="Line 324"/>
            <p:cNvSpPr>
              <a:spLocks noChangeShapeType="1"/>
            </p:cNvSpPr>
            <p:nvPr/>
          </p:nvSpPr>
          <p:spPr bwMode="auto">
            <a:xfrm>
              <a:off x="2182" y="1270"/>
              <a:ext cx="13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08" name="Line 325"/>
            <p:cNvSpPr>
              <a:spLocks noChangeShapeType="1"/>
            </p:cNvSpPr>
            <p:nvPr/>
          </p:nvSpPr>
          <p:spPr bwMode="auto">
            <a:xfrm flipH="1">
              <a:off x="2182" y="1258"/>
              <a:ext cx="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09" name="Line 326"/>
            <p:cNvSpPr>
              <a:spLocks noChangeShapeType="1"/>
            </p:cNvSpPr>
            <p:nvPr/>
          </p:nvSpPr>
          <p:spPr bwMode="auto">
            <a:xfrm flipH="1">
              <a:off x="2145" y="1355"/>
              <a:ext cx="4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10" name="Line 327"/>
            <p:cNvSpPr>
              <a:spLocks noChangeShapeType="1"/>
            </p:cNvSpPr>
            <p:nvPr/>
          </p:nvSpPr>
          <p:spPr bwMode="auto">
            <a:xfrm flipH="1">
              <a:off x="2149" y="1355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11" name="Line 328"/>
            <p:cNvSpPr>
              <a:spLocks noChangeShapeType="1"/>
            </p:cNvSpPr>
            <p:nvPr/>
          </p:nvSpPr>
          <p:spPr bwMode="auto">
            <a:xfrm flipH="1">
              <a:off x="2159" y="1350"/>
              <a:ext cx="2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12" name="Line 329"/>
            <p:cNvSpPr>
              <a:spLocks noChangeShapeType="1"/>
            </p:cNvSpPr>
            <p:nvPr/>
          </p:nvSpPr>
          <p:spPr bwMode="auto">
            <a:xfrm>
              <a:off x="2152" y="1345"/>
              <a:ext cx="9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13" name="Line 330"/>
            <p:cNvSpPr>
              <a:spLocks noChangeShapeType="1"/>
            </p:cNvSpPr>
            <p:nvPr/>
          </p:nvSpPr>
          <p:spPr bwMode="auto">
            <a:xfrm>
              <a:off x="2152" y="1327"/>
              <a:ext cx="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14" name="Line 331"/>
            <p:cNvSpPr>
              <a:spLocks noChangeShapeType="1"/>
            </p:cNvSpPr>
            <p:nvPr/>
          </p:nvSpPr>
          <p:spPr bwMode="auto">
            <a:xfrm>
              <a:off x="2147" y="1310"/>
              <a:ext cx="5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15" name="Line 332"/>
            <p:cNvSpPr>
              <a:spLocks noChangeShapeType="1"/>
            </p:cNvSpPr>
            <p:nvPr/>
          </p:nvSpPr>
          <p:spPr bwMode="auto">
            <a:xfrm flipH="1">
              <a:off x="2147" y="1295"/>
              <a:ext cx="9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16" name="Line 333"/>
            <p:cNvSpPr>
              <a:spLocks noChangeShapeType="1"/>
            </p:cNvSpPr>
            <p:nvPr/>
          </p:nvSpPr>
          <p:spPr bwMode="auto">
            <a:xfrm>
              <a:off x="2149" y="1289"/>
              <a:ext cx="7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17" name="Line 334"/>
            <p:cNvSpPr>
              <a:spLocks noChangeShapeType="1"/>
            </p:cNvSpPr>
            <p:nvPr/>
          </p:nvSpPr>
          <p:spPr bwMode="auto">
            <a:xfrm flipH="1">
              <a:off x="2149" y="1278"/>
              <a:ext cx="21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18" name="Line 335"/>
            <p:cNvSpPr>
              <a:spLocks noChangeShapeType="1"/>
            </p:cNvSpPr>
            <p:nvPr/>
          </p:nvSpPr>
          <p:spPr bwMode="auto">
            <a:xfrm flipH="1">
              <a:off x="2170" y="1270"/>
              <a:ext cx="8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19" name="Line 336"/>
            <p:cNvSpPr>
              <a:spLocks noChangeShapeType="1"/>
            </p:cNvSpPr>
            <p:nvPr/>
          </p:nvSpPr>
          <p:spPr bwMode="auto">
            <a:xfrm>
              <a:off x="2178" y="1238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20" name="Line 337"/>
            <p:cNvSpPr>
              <a:spLocks noChangeShapeType="1"/>
            </p:cNvSpPr>
            <p:nvPr/>
          </p:nvSpPr>
          <p:spPr bwMode="auto">
            <a:xfrm>
              <a:off x="2173" y="1232"/>
              <a:ext cx="5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21" name="Line 338"/>
            <p:cNvSpPr>
              <a:spLocks noChangeShapeType="1"/>
            </p:cNvSpPr>
            <p:nvPr/>
          </p:nvSpPr>
          <p:spPr bwMode="auto">
            <a:xfrm flipH="1">
              <a:off x="2173" y="1194"/>
              <a:ext cx="1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22" name="Line 339"/>
            <p:cNvSpPr>
              <a:spLocks noChangeShapeType="1"/>
            </p:cNvSpPr>
            <p:nvPr/>
          </p:nvSpPr>
          <p:spPr bwMode="auto">
            <a:xfrm>
              <a:off x="2174" y="1187"/>
              <a:ext cx="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23" name="Line 340"/>
            <p:cNvSpPr>
              <a:spLocks noChangeShapeType="1"/>
            </p:cNvSpPr>
            <p:nvPr/>
          </p:nvSpPr>
          <p:spPr bwMode="auto">
            <a:xfrm>
              <a:off x="2168" y="1187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24" name="Line 341"/>
            <p:cNvSpPr>
              <a:spLocks noChangeShapeType="1"/>
            </p:cNvSpPr>
            <p:nvPr/>
          </p:nvSpPr>
          <p:spPr bwMode="auto">
            <a:xfrm flipH="1">
              <a:off x="2168" y="1161"/>
              <a:ext cx="8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25" name="Line 342"/>
            <p:cNvSpPr>
              <a:spLocks noChangeShapeType="1"/>
            </p:cNvSpPr>
            <p:nvPr/>
          </p:nvSpPr>
          <p:spPr bwMode="auto">
            <a:xfrm>
              <a:off x="2170" y="1147"/>
              <a:ext cx="6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26" name="Line 343"/>
            <p:cNvSpPr>
              <a:spLocks noChangeShapeType="1"/>
            </p:cNvSpPr>
            <p:nvPr/>
          </p:nvSpPr>
          <p:spPr bwMode="auto">
            <a:xfrm flipH="1">
              <a:off x="2170" y="1134"/>
              <a:ext cx="14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27" name="Line 344"/>
            <p:cNvSpPr>
              <a:spLocks noChangeShapeType="1"/>
            </p:cNvSpPr>
            <p:nvPr/>
          </p:nvSpPr>
          <p:spPr bwMode="auto">
            <a:xfrm flipH="1">
              <a:off x="2184" y="1130"/>
              <a:ext cx="15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28" name="Line 345"/>
            <p:cNvSpPr>
              <a:spLocks noChangeShapeType="1"/>
            </p:cNvSpPr>
            <p:nvPr/>
          </p:nvSpPr>
          <p:spPr bwMode="auto">
            <a:xfrm>
              <a:off x="2196" y="1114"/>
              <a:ext cx="3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29" name="Line 346"/>
            <p:cNvSpPr>
              <a:spLocks noChangeShapeType="1"/>
            </p:cNvSpPr>
            <p:nvPr/>
          </p:nvSpPr>
          <p:spPr bwMode="auto">
            <a:xfrm>
              <a:off x="2184" y="1111"/>
              <a:ext cx="12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30" name="Line 347"/>
            <p:cNvSpPr>
              <a:spLocks noChangeShapeType="1"/>
            </p:cNvSpPr>
            <p:nvPr/>
          </p:nvSpPr>
          <p:spPr bwMode="auto">
            <a:xfrm flipH="1">
              <a:off x="2184" y="1100"/>
              <a:ext cx="2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31" name="Line 348"/>
            <p:cNvSpPr>
              <a:spLocks noChangeShapeType="1"/>
            </p:cNvSpPr>
            <p:nvPr/>
          </p:nvSpPr>
          <p:spPr bwMode="auto">
            <a:xfrm>
              <a:off x="2179" y="1097"/>
              <a:ext cx="7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32" name="Line 349"/>
            <p:cNvSpPr>
              <a:spLocks noChangeShapeType="1"/>
            </p:cNvSpPr>
            <p:nvPr/>
          </p:nvSpPr>
          <p:spPr bwMode="auto">
            <a:xfrm>
              <a:off x="2176" y="1071"/>
              <a:ext cx="3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33" name="Line 350"/>
            <p:cNvSpPr>
              <a:spLocks noChangeShapeType="1"/>
            </p:cNvSpPr>
            <p:nvPr/>
          </p:nvSpPr>
          <p:spPr bwMode="auto">
            <a:xfrm flipH="1">
              <a:off x="2176" y="1060"/>
              <a:ext cx="14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34" name="Line 351"/>
            <p:cNvSpPr>
              <a:spLocks noChangeShapeType="1"/>
            </p:cNvSpPr>
            <p:nvPr/>
          </p:nvSpPr>
          <p:spPr bwMode="auto">
            <a:xfrm flipH="1">
              <a:off x="2190" y="1034"/>
              <a:ext cx="6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35" name="Line 352"/>
            <p:cNvSpPr>
              <a:spLocks noChangeShapeType="1"/>
            </p:cNvSpPr>
            <p:nvPr/>
          </p:nvSpPr>
          <p:spPr bwMode="auto">
            <a:xfrm flipH="1">
              <a:off x="2196" y="1028"/>
              <a:ext cx="8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36" name="Line 353"/>
            <p:cNvSpPr>
              <a:spLocks noChangeShapeType="1"/>
            </p:cNvSpPr>
            <p:nvPr/>
          </p:nvSpPr>
          <p:spPr bwMode="auto">
            <a:xfrm flipH="1">
              <a:off x="2204" y="1009"/>
              <a:ext cx="4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37" name="Line 354"/>
            <p:cNvSpPr>
              <a:spLocks noChangeShapeType="1"/>
            </p:cNvSpPr>
            <p:nvPr/>
          </p:nvSpPr>
          <p:spPr bwMode="auto">
            <a:xfrm flipH="1" flipV="1">
              <a:off x="2208" y="1009"/>
              <a:ext cx="6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38" name="Line 355"/>
            <p:cNvSpPr>
              <a:spLocks noChangeShapeType="1"/>
            </p:cNvSpPr>
            <p:nvPr/>
          </p:nvSpPr>
          <p:spPr bwMode="auto">
            <a:xfrm flipH="1">
              <a:off x="2214" y="1011"/>
              <a:ext cx="8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39" name="Line 356"/>
            <p:cNvSpPr>
              <a:spLocks noChangeShapeType="1"/>
            </p:cNvSpPr>
            <p:nvPr/>
          </p:nvSpPr>
          <p:spPr bwMode="auto">
            <a:xfrm flipH="1">
              <a:off x="2218" y="972"/>
              <a:ext cx="4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40" name="Line 357"/>
            <p:cNvSpPr>
              <a:spLocks noChangeShapeType="1"/>
            </p:cNvSpPr>
            <p:nvPr/>
          </p:nvSpPr>
          <p:spPr bwMode="auto">
            <a:xfrm flipH="1" flipV="1">
              <a:off x="2222" y="972"/>
              <a:ext cx="6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41" name="Line 358"/>
            <p:cNvSpPr>
              <a:spLocks noChangeShapeType="1"/>
            </p:cNvSpPr>
            <p:nvPr/>
          </p:nvSpPr>
          <p:spPr bwMode="auto">
            <a:xfrm flipH="1">
              <a:off x="2228" y="957"/>
              <a:ext cx="3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42" name="Line 359"/>
            <p:cNvSpPr>
              <a:spLocks noChangeShapeType="1"/>
            </p:cNvSpPr>
            <p:nvPr/>
          </p:nvSpPr>
          <p:spPr bwMode="auto">
            <a:xfrm>
              <a:off x="2228" y="940"/>
              <a:ext cx="3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43" name="Line 360"/>
            <p:cNvSpPr>
              <a:spLocks noChangeShapeType="1"/>
            </p:cNvSpPr>
            <p:nvPr/>
          </p:nvSpPr>
          <p:spPr bwMode="auto">
            <a:xfrm flipH="1">
              <a:off x="2228" y="938"/>
              <a:ext cx="7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44" name="Line 361"/>
            <p:cNvSpPr>
              <a:spLocks noChangeShapeType="1"/>
            </p:cNvSpPr>
            <p:nvPr/>
          </p:nvSpPr>
          <p:spPr bwMode="auto">
            <a:xfrm flipH="1" flipV="1">
              <a:off x="2235" y="938"/>
              <a:ext cx="11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45" name="Line 362"/>
            <p:cNvSpPr>
              <a:spLocks noChangeShapeType="1"/>
            </p:cNvSpPr>
            <p:nvPr/>
          </p:nvSpPr>
          <p:spPr bwMode="auto">
            <a:xfrm flipH="1">
              <a:off x="2246" y="943"/>
              <a:ext cx="5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46" name="Line 363"/>
            <p:cNvSpPr>
              <a:spLocks noChangeShapeType="1"/>
            </p:cNvSpPr>
            <p:nvPr/>
          </p:nvSpPr>
          <p:spPr bwMode="auto">
            <a:xfrm>
              <a:off x="2239" y="917"/>
              <a:ext cx="12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47" name="Line 364"/>
            <p:cNvSpPr>
              <a:spLocks noChangeShapeType="1"/>
            </p:cNvSpPr>
            <p:nvPr/>
          </p:nvSpPr>
          <p:spPr bwMode="auto">
            <a:xfrm flipH="1">
              <a:off x="2239" y="912"/>
              <a:ext cx="8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48" name="Line 365"/>
            <p:cNvSpPr>
              <a:spLocks noChangeShapeType="1"/>
            </p:cNvSpPr>
            <p:nvPr/>
          </p:nvSpPr>
          <p:spPr bwMode="auto">
            <a:xfrm flipH="1" flipV="1">
              <a:off x="2247" y="912"/>
              <a:ext cx="7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49" name="Line 366"/>
            <p:cNvSpPr>
              <a:spLocks noChangeShapeType="1"/>
            </p:cNvSpPr>
            <p:nvPr/>
          </p:nvSpPr>
          <p:spPr bwMode="auto">
            <a:xfrm flipH="1">
              <a:off x="2254" y="903"/>
              <a:ext cx="7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50" name="Line 367"/>
            <p:cNvSpPr>
              <a:spLocks noChangeShapeType="1"/>
            </p:cNvSpPr>
            <p:nvPr/>
          </p:nvSpPr>
          <p:spPr bwMode="auto">
            <a:xfrm>
              <a:off x="2257" y="903"/>
              <a:ext cx="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51" name="Line 368"/>
            <p:cNvSpPr>
              <a:spLocks noChangeShapeType="1"/>
            </p:cNvSpPr>
            <p:nvPr/>
          </p:nvSpPr>
          <p:spPr bwMode="auto">
            <a:xfrm flipH="1">
              <a:off x="2257" y="894"/>
              <a:ext cx="1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52" name="Line 369"/>
            <p:cNvSpPr>
              <a:spLocks noChangeShapeType="1"/>
            </p:cNvSpPr>
            <p:nvPr/>
          </p:nvSpPr>
          <p:spPr bwMode="auto">
            <a:xfrm flipH="1">
              <a:off x="2258" y="841"/>
              <a:ext cx="2" cy="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53" name="Line 370"/>
            <p:cNvSpPr>
              <a:spLocks noChangeShapeType="1"/>
            </p:cNvSpPr>
            <p:nvPr/>
          </p:nvSpPr>
          <p:spPr bwMode="auto">
            <a:xfrm flipH="1" flipV="1">
              <a:off x="2260" y="841"/>
              <a:ext cx="6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54" name="Line 371"/>
            <p:cNvSpPr>
              <a:spLocks noChangeShapeType="1"/>
            </p:cNvSpPr>
            <p:nvPr/>
          </p:nvSpPr>
          <p:spPr bwMode="auto">
            <a:xfrm flipH="1">
              <a:off x="2266" y="830"/>
              <a:ext cx="1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55" name="Line 372"/>
            <p:cNvSpPr>
              <a:spLocks noChangeShapeType="1"/>
            </p:cNvSpPr>
            <p:nvPr/>
          </p:nvSpPr>
          <p:spPr bwMode="auto">
            <a:xfrm flipH="1">
              <a:off x="2267" y="824"/>
              <a:ext cx="7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56" name="Line 373"/>
            <p:cNvSpPr>
              <a:spLocks noChangeShapeType="1"/>
            </p:cNvSpPr>
            <p:nvPr/>
          </p:nvSpPr>
          <p:spPr bwMode="auto">
            <a:xfrm flipH="1" flipV="1">
              <a:off x="2274" y="824"/>
              <a:ext cx="3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57" name="Line 374"/>
            <p:cNvSpPr>
              <a:spLocks noChangeShapeType="1"/>
            </p:cNvSpPr>
            <p:nvPr/>
          </p:nvSpPr>
          <p:spPr bwMode="auto">
            <a:xfrm flipH="1">
              <a:off x="2277" y="833"/>
              <a:ext cx="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58" name="Line 375"/>
            <p:cNvSpPr>
              <a:spLocks noChangeShapeType="1"/>
            </p:cNvSpPr>
            <p:nvPr/>
          </p:nvSpPr>
          <p:spPr bwMode="auto">
            <a:xfrm>
              <a:off x="2281" y="816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59" name="Line 376"/>
            <p:cNvSpPr>
              <a:spLocks noChangeShapeType="1"/>
            </p:cNvSpPr>
            <p:nvPr/>
          </p:nvSpPr>
          <p:spPr bwMode="auto">
            <a:xfrm flipH="1">
              <a:off x="2281" y="816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0" name="Line 377"/>
            <p:cNvSpPr>
              <a:spLocks noChangeShapeType="1"/>
            </p:cNvSpPr>
            <p:nvPr/>
          </p:nvSpPr>
          <p:spPr bwMode="auto">
            <a:xfrm flipH="1" flipV="1">
              <a:off x="2292" y="816"/>
              <a:ext cx="12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1" name="Line 378"/>
            <p:cNvSpPr>
              <a:spLocks noChangeShapeType="1"/>
            </p:cNvSpPr>
            <p:nvPr/>
          </p:nvSpPr>
          <p:spPr bwMode="auto">
            <a:xfrm flipH="1">
              <a:off x="2304" y="833"/>
              <a:ext cx="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2" name="Line 379"/>
            <p:cNvSpPr>
              <a:spLocks noChangeShapeType="1"/>
            </p:cNvSpPr>
            <p:nvPr/>
          </p:nvSpPr>
          <p:spPr bwMode="auto">
            <a:xfrm flipH="1" flipV="1">
              <a:off x="2310" y="833"/>
              <a:ext cx="10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3" name="Line 380"/>
            <p:cNvSpPr>
              <a:spLocks noChangeShapeType="1"/>
            </p:cNvSpPr>
            <p:nvPr/>
          </p:nvSpPr>
          <p:spPr bwMode="auto">
            <a:xfrm flipH="1">
              <a:off x="2320" y="862"/>
              <a:ext cx="1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4" name="Line 381"/>
            <p:cNvSpPr>
              <a:spLocks noChangeShapeType="1"/>
            </p:cNvSpPr>
            <p:nvPr/>
          </p:nvSpPr>
          <p:spPr bwMode="auto">
            <a:xfrm flipH="1">
              <a:off x="2331" y="859"/>
              <a:ext cx="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5" name="Line 382"/>
            <p:cNvSpPr>
              <a:spLocks noChangeShapeType="1"/>
            </p:cNvSpPr>
            <p:nvPr/>
          </p:nvSpPr>
          <p:spPr bwMode="auto">
            <a:xfrm flipH="1">
              <a:off x="2337" y="859"/>
              <a:ext cx="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6" name="Line 383"/>
            <p:cNvSpPr>
              <a:spLocks noChangeShapeType="1"/>
            </p:cNvSpPr>
            <p:nvPr/>
          </p:nvSpPr>
          <p:spPr bwMode="auto">
            <a:xfrm flipH="1" flipV="1">
              <a:off x="2342" y="859"/>
              <a:ext cx="5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7" name="Line 384"/>
            <p:cNvSpPr>
              <a:spLocks noChangeShapeType="1"/>
            </p:cNvSpPr>
            <p:nvPr/>
          </p:nvSpPr>
          <p:spPr bwMode="auto">
            <a:xfrm flipH="1" flipV="1">
              <a:off x="2347" y="875"/>
              <a:ext cx="1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8" name="Line 385"/>
            <p:cNvSpPr>
              <a:spLocks noChangeShapeType="1"/>
            </p:cNvSpPr>
            <p:nvPr/>
          </p:nvSpPr>
          <p:spPr bwMode="auto">
            <a:xfrm flipV="1">
              <a:off x="2346" y="885"/>
              <a:ext cx="2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9" name="Line 386"/>
            <p:cNvSpPr>
              <a:spLocks noChangeShapeType="1"/>
            </p:cNvSpPr>
            <p:nvPr/>
          </p:nvSpPr>
          <p:spPr bwMode="auto">
            <a:xfrm flipH="1" flipV="1">
              <a:off x="2346" y="902"/>
              <a:ext cx="8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70" name="Line 387"/>
            <p:cNvSpPr>
              <a:spLocks noChangeShapeType="1"/>
            </p:cNvSpPr>
            <p:nvPr/>
          </p:nvSpPr>
          <p:spPr bwMode="auto">
            <a:xfrm flipH="1" flipV="1">
              <a:off x="2354" y="924"/>
              <a:ext cx="8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71" name="Line 388"/>
            <p:cNvSpPr>
              <a:spLocks noChangeShapeType="1"/>
            </p:cNvSpPr>
            <p:nvPr/>
          </p:nvSpPr>
          <p:spPr bwMode="auto">
            <a:xfrm flipV="1">
              <a:off x="2358" y="933"/>
              <a:ext cx="4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72" name="Line 389"/>
            <p:cNvSpPr>
              <a:spLocks noChangeShapeType="1"/>
            </p:cNvSpPr>
            <p:nvPr/>
          </p:nvSpPr>
          <p:spPr bwMode="auto">
            <a:xfrm flipH="1" flipV="1">
              <a:off x="2358" y="955"/>
              <a:ext cx="10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73" name="Line 390"/>
            <p:cNvSpPr>
              <a:spLocks noChangeShapeType="1"/>
            </p:cNvSpPr>
            <p:nvPr/>
          </p:nvSpPr>
          <p:spPr bwMode="auto">
            <a:xfrm flipV="1">
              <a:off x="2366" y="991"/>
              <a:ext cx="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74" name="Line 391"/>
            <p:cNvSpPr>
              <a:spLocks noChangeShapeType="1"/>
            </p:cNvSpPr>
            <p:nvPr/>
          </p:nvSpPr>
          <p:spPr bwMode="auto">
            <a:xfrm>
              <a:off x="2358" y="994"/>
              <a:ext cx="8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75" name="Line 392"/>
            <p:cNvSpPr>
              <a:spLocks noChangeShapeType="1"/>
            </p:cNvSpPr>
            <p:nvPr/>
          </p:nvSpPr>
          <p:spPr bwMode="auto">
            <a:xfrm flipV="1">
              <a:off x="2356" y="994"/>
              <a:ext cx="2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76" name="Line 393"/>
            <p:cNvSpPr>
              <a:spLocks noChangeShapeType="1"/>
            </p:cNvSpPr>
            <p:nvPr/>
          </p:nvSpPr>
          <p:spPr bwMode="auto">
            <a:xfrm flipH="1" flipV="1">
              <a:off x="2356" y="1009"/>
              <a:ext cx="13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77" name="Line 394"/>
            <p:cNvSpPr>
              <a:spLocks noChangeShapeType="1"/>
            </p:cNvSpPr>
            <p:nvPr/>
          </p:nvSpPr>
          <p:spPr bwMode="auto">
            <a:xfrm flipH="1">
              <a:off x="2369" y="1017"/>
              <a:ext cx="9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78" name="Line 395"/>
            <p:cNvSpPr>
              <a:spLocks noChangeShapeType="1"/>
            </p:cNvSpPr>
            <p:nvPr/>
          </p:nvSpPr>
          <p:spPr bwMode="auto">
            <a:xfrm flipH="1" flipV="1">
              <a:off x="2378" y="1017"/>
              <a:ext cx="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79" name="Line 396"/>
            <p:cNvSpPr>
              <a:spLocks noChangeShapeType="1"/>
            </p:cNvSpPr>
            <p:nvPr/>
          </p:nvSpPr>
          <p:spPr bwMode="auto">
            <a:xfrm flipH="1">
              <a:off x="2381" y="1023"/>
              <a:ext cx="6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80" name="Line 397"/>
            <p:cNvSpPr>
              <a:spLocks noChangeShapeType="1"/>
            </p:cNvSpPr>
            <p:nvPr/>
          </p:nvSpPr>
          <p:spPr bwMode="auto">
            <a:xfrm flipH="1" flipV="1">
              <a:off x="2387" y="1023"/>
              <a:ext cx="2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81" name="Line 398"/>
            <p:cNvSpPr>
              <a:spLocks noChangeShapeType="1"/>
            </p:cNvSpPr>
            <p:nvPr/>
          </p:nvSpPr>
          <p:spPr bwMode="auto">
            <a:xfrm flipH="1">
              <a:off x="2389" y="1031"/>
              <a:ext cx="6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82" name="Line 399"/>
            <p:cNvSpPr>
              <a:spLocks noChangeShapeType="1"/>
            </p:cNvSpPr>
            <p:nvPr/>
          </p:nvSpPr>
          <p:spPr bwMode="auto">
            <a:xfrm flipH="1">
              <a:off x="2395" y="1028"/>
              <a:ext cx="8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83" name="Line 400"/>
            <p:cNvSpPr>
              <a:spLocks noChangeShapeType="1"/>
            </p:cNvSpPr>
            <p:nvPr/>
          </p:nvSpPr>
          <p:spPr bwMode="auto">
            <a:xfrm flipH="1" flipV="1">
              <a:off x="2403" y="1028"/>
              <a:ext cx="3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84" name="Line 401"/>
            <p:cNvSpPr>
              <a:spLocks noChangeShapeType="1"/>
            </p:cNvSpPr>
            <p:nvPr/>
          </p:nvSpPr>
          <p:spPr bwMode="auto">
            <a:xfrm flipV="1">
              <a:off x="2399" y="1045"/>
              <a:ext cx="7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85" name="Line 402"/>
            <p:cNvSpPr>
              <a:spLocks noChangeShapeType="1"/>
            </p:cNvSpPr>
            <p:nvPr/>
          </p:nvSpPr>
          <p:spPr bwMode="auto">
            <a:xfrm flipH="1" flipV="1">
              <a:off x="2399" y="1068"/>
              <a:ext cx="2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86" name="Line 403"/>
            <p:cNvSpPr>
              <a:spLocks noChangeShapeType="1"/>
            </p:cNvSpPr>
            <p:nvPr/>
          </p:nvSpPr>
          <p:spPr bwMode="auto">
            <a:xfrm flipH="1">
              <a:off x="2401" y="1079"/>
              <a:ext cx="13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87" name="Line 404"/>
            <p:cNvSpPr>
              <a:spLocks noChangeShapeType="1"/>
            </p:cNvSpPr>
            <p:nvPr/>
          </p:nvSpPr>
          <p:spPr bwMode="auto">
            <a:xfrm flipH="1" flipV="1">
              <a:off x="2414" y="1079"/>
              <a:ext cx="3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88" name="Line 405"/>
            <p:cNvSpPr>
              <a:spLocks noChangeShapeType="1"/>
            </p:cNvSpPr>
            <p:nvPr/>
          </p:nvSpPr>
          <p:spPr bwMode="auto">
            <a:xfrm flipV="1">
              <a:off x="2413" y="1089"/>
              <a:ext cx="4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89" name="Line 406"/>
            <p:cNvSpPr>
              <a:spLocks noChangeShapeType="1"/>
            </p:cNvSpPr>
            <p:nvPr/>
          </p:nvSpPr>
          <p:spPr bwMode="auto">
            <a:xfrm flipH="1" flipV="1">
              <a:off x="2413" y="1107"/>
              <a:ext cx="2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90" name="Line 407"/>
            <p:cNvSpPr>
              <a:spLocks noChangeShapeType="1"/>
            </p:cNvSpPr>
            <p:nvPr/>
          </p:nvSpPr>
          <p:spPr bwMode="auto">
            <a:xfrm flipH="1" flipV="1">
              <a:off x="2415" y="1125"/>
              <a:ext cx="6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91" name="Line 408"/>
            <p:cNvSpPr>
              <a:spLocks noChangeShapeType="1"/>
            </p:cNvSpPr>
            <p:nvPr/>
          </p:nvSpPr>
          <p:spPr bwMode="auto">
            <a:xfrm flipV="1">
              <a:off x="2415" y="1137"/>
              <a:ext cx="6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92" name="Line 409"/>
            <p:cNvSpPr>
              <a:spLocks noChangeShapeType="1"/>
            </p:cNvSpPr>
            <p:nvPr/>
          </p:nvSpPr>
          <p:spPr bwMode="auto">
            <a:xfrm flipH="1" flipV="1">
              <a:off x="2415" y="1148"/>
              <a:ext cx="13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93" name="Line 410"/>
            <p:cNvSpPr>
              <a:spLocks noChangeShapeType="1"/>
            </p:cNvSpPr>
            <p:nvPr/>
          </p:nvSpPr>
          <p:spPr bwMode="auto">
            <a:xfrm flipV="1">
              <a:off x="2422" y="1184"/>
              <a:ext cx="6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94" name="Line 411"/>
            <p:cNvSpPr>
              <a:spLocks noChangeShapeType="1"/>
            </p:cNvSpPr>
            <p:nvPr/>
          </p:nvSpPr>
          <p:spPr bwMode="auto">
            <a:xfrm>
              <a:off x="2406" y="1213"/>
              <a:ext cx="1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95" name="Line 412"/>
            <p:cNvSpPr>
              <a:spLocks noChangeShapeType="1"/>
            </p:cNvSpPr>
            <p:nvPr/>
          </p:nvSpPr>
          <p:spPr bwMode="auto">
            <a:xfrm flipV="1">
              <a:off x="2398" y="1213"/>
              <a:ext cx="8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96" name="Line 413"/>
            <p:cNvSpPr>
              <a:spLocks noChangeShapeType="1"/>
            </p:cNvSpPr>
            <p:nvPr/>
          </p:nvSpPr>
          <p:spPr bwMode="auto">
            <a:xfrm flipH="1" flipV="1">
              <a:off x="2398" y="1235"/>
              <a:ext cx="15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97" name="Line 414"/>
            <p:cNvSpPr>
              <a:spLocks noChangeShapeType="1"/>
            </p:cNvSpPr>
            <p:nvPr/>
          </p:nvSpPr>
          <p:spPr bwMode="auto">
            <a:xfrm flipV="1">
              <a:off x="2411" y="1247"/>
              <a:ext cx="2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98" name="Line 415"/>
            <p:cNvSpPr>
              <a:spLocks noChangeShapeType="1"/>
            </p:cNvSpPr>
            <p:nvPr/>
          </p:nvSpPr>
          <p:spPr bwMode="auto">
            <a:xfrm>
              <a:off x="2400" y="1264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99" name="Line 416"/>
            <p:cNvSpPr>
              <a:spLocks noChangeShapeType="1"/>
            </p:cNvSpPr>
            <p:nvPr/>
          </p:nvSpPr>
          <p:spPr bwMode="auto">
            <a:xfrm flipV="1">
              <a:off x="2398" y="1264"/>
              <a:ext cx="2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00" name="Line 417"/>
            <p:cNvSpPr>
              <a:spLocks noChangeShapeType="1"/>
            </p:cNvSpPr>
            <p:nvPr/>
          </p:nvSpPr>
          <p:spPr bwMode="auto">
            <a:xfrm flipH="1" flipV="1">
              <a:off x="2398" y="1277"/>
              <a:ext cx="1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01" name="Line 418"/>
            <p:cNvSpPr>
              <a:spLocks noChangeShapeType="1"/>
            </p:cNvSpPr>
            <p:nvPr/>
          </p:nvSpPr>
          <p:spPr bwMode="auto">
            <a:xfrm flipH="1" flipV="1">
              <a:off x="2409" y="1278"/>
              <a:ext cx="1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02" name="Line 419"/>
            <p:cNvSpPr>
              <a:spLocks noChangeShapeType="1"/>
            </p:cNvSpPr>
            <p:nvPr/>
          </p:nvSpPr>
          <p:spPr bwMode="auto">
            <a:xfrm flipV="1">
              <a:off x="2414" y="1284"/>
              <a:ext cx="7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03" name="Line 420"/>
            <p:cNvSpPr>
              <a:spLocks noChangeShapeType="1"/>
            </p:cNvSpPr>
            <p:nvPr/>
          </p:nvSpPr>
          <p:spPr bwMode="auto">
            <a:xfrm flipH="1" flipV="1">
              <a:off x="2414" y="1331"/>
              <a:ext cx="1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04" name="Line 421"/>
            <p:cNvSpPr>
              <a:spLocks noChangeShapeType="1"/>
            </p:cNvSpPr>
            <p:nvPr/>
          </p:nvSpPr>
          <p:spPr bwMode="auto">
            <a:xfrm flipV="1">
              <a:off x="2424" y="1334"/>
              <a:ext cx="0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05" name="Line 422"/>
            <p:cNvSpPr>
              <a:spLocks noChangeShapeType="1"/>
            </p:cNvSpPr>
            <p:nvPr/>
          </p:nvSpPr>
          <p:spPr bwMode="auto">
            <a:xfrm flipV="1">
              <a:off x="2414" y="1363"/>
              <a:ext cx="1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06" name="Line 423"/>
            <p:cNvSpPr>
              <a:spLocks noChangeShapeType="1"/>
            </p:cNvSpPr>
            <p:nvPr/>
          </p:nvSpPr>
          <p:spPr bwMode="auto">
            <a:xfrm flipH="1" flipV="1">
              <a:off x="2414" y="1371"/>
              <a:ext cx="3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07" name="Line 424"/>
            <p:cNvSpPr>
              <a:spLocks noChangeShapeType="1"/>
            </p:cNvSpPr>
            <p:nvPr/>
          </p:nvSpPr>
          <p:spPr bwMode="auto">
            <a:xfrm flipH="1" flipV="1">
              <a:off x="2417" y="1394"/>
              <a:ext cx="7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08" name="Line 425"/>
            <p:cNvSpPr>
              <a:spLocks noChangeShapeType="1"/>
            </p:cNvSpPr>
            <p:nvPr/>
          </p:nvSpPr>
          <p:spPr bwMode="auto">
            <a:xfrm flipV="1">
              <a:off x="2406" y="1408"/>
              <a:ext cx="18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09" name="Line 426"/>
            <p:cNvSpPr>
              <a:spLocks noChangeShapeType="1"/>
            </p:cNvSpPr>
            <p:nvPr/>
          </p:nvSpPr>
          <p:spPr bwMode="auto">
            <a:xfrm>
              <a:off x="2400" y="1422"/>
              <a:ext cx="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10" name="Line 427"/>
            <p:cNvSpPr>
              <a:spLocks noChangeShapeType="1"/>
            </p:cNvSpPr>
            <p:nvPr/>
          </p:nvSpPr>
          <p:spPr bwMode="auto">
            <a:xfrm flipV="1">
              <a:off x="2396" y="1422"/>
              <a:ext cx="4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11" name="Line 428"/>
            <p:cNvSpPr>
              <a:spLocks noChangeShapeType="1"/>
            </p:cNvSpPr>
            <p:nvPr/>
          </p:nvSpPr>
          <p:spPr bwMode="auto">
            <a:xfrm flipH="1" flipV="1">
              <a:off x="2396" y="1434"/>
              <a:ext cx="4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12" name="Line 429"/>
            <p:cNvSpPr>
              <a:spLocks noChangeShapeType="1"/>
            </p:cNvSpPr>
            <p:nvPr/>
          </p:nvSpPr>
          <p:spPr bwMode="auto">
            <a:xfrm flipV="1">
              <a:off x="2395" y="1453"/>
              <a:ext cx="5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13" name="Line 430"/>
            <p:cNvSpPr>
              <a:spLocks noChangeShapeType="1"/>
            </p:cNvSpPr>
            <p:nvPr/>
          </p:nvSpPr>
          <p:spPr bwMode="auto">
            <a:xfrm flipV="1">
              <a:off x="2381" y="1464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14" name="Line 431"/>
            <p:cNvSpPr>
              <a:spLocks noChangeShapeType="1"/>
            </p:cNvSpPr>
            <p:nvPr/>
          </p:nvSpPr>
          <p:spPr bwMode="auto">
            <a:xfrm>
              <a:off x="2374" y="1457"/>
              <a:ext cx="7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15" name="Line 432"/>
            <p:cNvSpPr>
              <a:spLocks noChangeShapeType="1"/>
            </p:cNvSpPr>
            <p:nvPr/>
          </p:nvSpPr>
          <p:spPr bwMode="auto">
            <a:xfrm flipV="1">
              <a:off x="2373" y="1457"/>
              <a:ext cx="1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16" name="Line 433"/>
            <p:cNvSpPr>
              <a:spLocks noChangeShapeType="1"/>
            </p:cNvSpPr>
            <p:nvPr/>
          </p:nvSpPr>
          <p:spPr bwMode="auto">
            <a:xfrm flipV="1">
              <a:off x="2366" y="1474"/>
              <a:ext cx="7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17" name="Line 434"/>
            <p:cNvSpPr>
              <a:spLocks noChangeShapeType="1"/>
            </p:cNvSpPr>
            <p:nvPr/>
          </p:nvSpPr>
          <p:spPr bwMode="auto">
            <a:xfrm>
              <a:off x="2356" y="1476"/>
              <a:ext cx="1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18" name="Line 435"/>
            <p:cNvSpPr>
              <a:spLocks noChangeShapeType="1"/>
            </p:cNvSpPr>
            <p:nvPr/>
          </p:nvSpPr>
          <p:spPr bwMode="auto">
            <a:xfrm>
              <a:off x="2351" y="1468"/>
              <a:ext cx="5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19" name="Line 436"/>
            <p:cNvSpPr>
              <a:spLocks noChangeShapeType="1"/>
            </p:cNvSpPr>
            <p:nvPr/>
          </p:nvSpPr>
          <p:spPr bwMode="auto">
            <a:xfrm flipV="1">
              <a:off x="2347" y="1468"/>
              <a:ext cx="4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20" name="Line 437"/>
            <p:cNvSpPr>
              <a:spLocks noChangeShapeType="1"/>
            </p:cNvSpPr>
            <p:nvPr/>
          </p:nvSpPr>
          <p:spPr bwMode="auto">
            <a:xfrm>
              <a:off x="2342" y="1465"/>
              <a:ext cx="5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21" name="Line 438"/>
            <p:cNvSpPr>
              <a:spLocks noChangeShapeType="1"/>
            </p:cNvSpPr>
            <p:nvPr/>
          </p:nvSpPr>
          <p:spPr bwMode="auto">
            <a:xfrm flipV="1">
              <a:off x="2333" y="1465"/>
              <a:ext cx="9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22" name="Line 439"/>
            <p:cNvSpPr>
              <a:spLocks noChangeShapeType="1"/>
            </p:cNvSpPr>
            <p:nvPr/>
          </p:nvSpPr>
          <p:spPr bwMode="auto">
            <a:xfrm>
              <a:off x="2326" y="1464"/>
              <a:ext cx="7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23" name="Line 440"/>
            <p:cNvSpPr>
              <a:spLocks noChangeShapeType="1"/>
            </p:cNvSpPr>
            <p:nvPr/>
          </p:nvSpPr>
          <p:spPr bwMode="auto">
            <a:xfrm flipV="1">
              <a:off x="2322" y="1464"/>
              <a:ext cx="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24" name="Line 441"/>
            <p:cNvSpPr>
              <a:spLocks noChangeShapeType="1"/>
            </p:cNvSpPr>
            <p:nvPr/>
          </p:nvSpPr>
          <p:spPr bwMode="auto">
            <a:xfrm>
              <a:off x="2305" y="1464"/>
              <a:ext cx="17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25" name="Line 442"/>
            <p:cNvSpPr>
              <a:spLocks noChangeShapeType="1"/>
            </p:cNvSpPr>
            <p:nvPr/>
          </p:nvSpPr>
          <p:spPr bwMode="auto">
            <a:xfrm>
              <a:off x="2288" y="1464"/>
              <a:ext cx="1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26" name="Line 443"/>
            <p:cNvSpPr>
              <a:spLocks noChangeShapeType="1"/>
            </p:cNvSpPr>
            <p:nvPr/>
          </p:nvSpPr>
          <p:spPr bwMode="auto">
            <a:xfrm flipV="1">
              <a:off x="2270" y="1464"/>
              <a:ext cx="18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27" name="Line 444"/>
            <p:cNvSpPr>
              <a:spLocks noChangeShapeType="1"/>
            </p:cNvSpPr>
            <p:nvPr/>
          </p:nvSpPr>
          <p:spPr bwMode="auto">
            <a:xfrm flipV="1">
              <a:off x="2259" y="1468"/>
              <a:ext cx="11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28" name="Line 445"/>
            <p:cNvSpPr>
              <a:spLocks noChangeShapeType="1"/>
            </p:cNvSpPr>
            <p:nvPr/>
          </p:nvSpPr>
          <p:spPr bwMode="auto">
            <a:xfrm>
              <a:off x="2242" y="1464"/>
              <a:ext cx="17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29" name="Line 446"/>
            <p:cNvSpPr>
              <a:spLocks noChangeShapeType="1"/>
            </p:cNvSpPr>
            <p:nvPr/>
          </p:nvSpPr>
          <p:spPr bwMode="auto">
            <a:xfrm flipV="1">
              <a:off x="2238" y="1464"/>
              <a:ext cx="4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30" name="Line 447"/>
            <p:cNvSpPr>
              <a:spLocks noChangeShapeType="1"/>
            </p:cNvSpPr>
            <p:nvPr/>
          </p:nvSpPr>
          <p:spPr bwMode="auto">
            <a:xfrm>
              <a:off x="2234" y="1468"/>
              <a:ext cx="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31" name="Line 448"/>
            <p:cNvSpPr>
              <a:spLocks noChangeShapeType="1"/>
            </p:cNvSpPr>
            <p:nvPr/>
          </p:nvSpPr>
          <p:spPr bwMode="auto">
            <a:xfrm flipV="1">
              <a:off x="2226" y="1468"/>
              <a:ext cx="8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32" name="Line 449"/>
            <p:cNvSpPr>
              <a:spLocks noChangeShapeType="1"/>
            </p:cNvSpPr>
            <p:nvPr/>
          </p:nvSpPr>
          <p:spPr bwMode="auto">
            <a:xfrm>
              <a:off x="2211" y="1453"/>
              <a:ext cx="15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33" name="Line 450"/>
            <p:cNvSpPr>
              <a:spLocks noChangeShapeType="1"/>
            </p:cNvSpPr>
            <p:nvPr/>
          </p:nvSpPr>
          <p:spPr bwMode="auto">
            <a:xfrm flipV="1">
              <a:off x="2178" y="1453"/>
              <a:ext cx="33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34" name="Line 451"/>
            <p:cNvSpPr>
              <a:spLocks noChangeShapeType="1"/>
            </p:cNvSpPr>
            <p:nvPr/>
          </p:nvSpPr>
          <p:spPr bwMode="auto">
            <a:xfrm>
              <a:off x="2159" y="1453"/>
              <a:ext cx="19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35" name="Line 452"/>
            <p:cNvSpPr>
              <a:spLocks noChangeShapeType="1"/>
            </p:cNvSpPr>
            <p:nvPr/>
          </p:nvSpPr>
          <p:spPr bwMode="auto">
            <a:xfrm>
              <a:off x="2158" y="1434"/>
              <a:ext cx="1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36" name="Line 453"/>
            <p:cNvSpPr>
              <a:spLocks noChangeShapeType="1"/>
            </p:cNvSpPr>
            <p:nvPr/>
          </p:nvSpPr>
          <p:spPr bwMode="auto">
            <a:xfrm flipH="1">
              <a:off x="2158" y="1417"/>
              <a:ext cx="5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37" name="Line 454"/>
            <p:cNvSpPr>
              <a:spLocks noChangeShapeType="1"/>
            </p:cNvSpPr>
            <p:nvPr/>
          </p:nvSpPr>
          <p:spPr bwMode="auto">
            <a:xfrm>
              <a:off x="2145" y="1378"/>
              <a:ext cx="18" cy="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38" name="Line 455"/>
            <p:cNvSpPr>
              <a:spLocks noChangeShapeType="1"/>
            </p:cNvSpPr>
            <p:nvPr/>
          </p:nvSpPr>
          <p:spPr bwMode="auto">
            <a:xfrm flipH="1" flipV="1">
              <a:off x="2290" y="1464"/>
              <a:ext cx="3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39" name="Line 456"/>
            <p:cNvSpPr>
              <a:spLocks noChangeShapeType="1"/>
            </p:cNvSpPr>
            <p:nvPr/>
          </p:nvSpPr>
          <p:spPr bwMode="auto">
            <a:xfrm flipV="1">
              <a:off x="2292" y="1487"/>
              <a:ext cx="1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40" name="Line 457"/>
            <p:cNvSpPr>
              <a:spLocks noChangeShapeType="1"/>
            </p:cNvSpPr>
            <p:nvPr/>
          </p:nvSpPr>
          <p:spPr bwMode="auto">
            <a:xfrm flipV="1">
              <a:off x="2289" y="1512"/>
              <a:ext cx="3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41" name="Line 458"/>
            <p:cNvSpPr>
              <a:spLocks noChangeShapeType="1"/>
            </p:cNvSpPr>
            <p:nvPr/>
          </p:nvSpPr>
          <p:spPr bwMode="auto">
            <a:xfrm>
              <a:off x="2286" y="1516"/>
              <a:ext cx="3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42" name="Line 459"/>
            <p:cNvSpPr>
              <a:spLocks noChangeShapeType="1"/>
            </p:cNvSpPr>
            <p:nvPr/>
          </p:nvSpPr>
          <p:spPr bwMode="auto">
            <a:xfrm>
              <a:off x="2279" y="1502"/>
              <a:ext cx="7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43" name="Line 460"/>
            <p:cNvSpPr>
              <a:spLocks noChangeShapeType="1"/>
            </p:cNvSpPr>
            <p:nvPr/>
          </p:nvSpPr>
          <p:spPr bwMode="auto">
            <a:xfrm>
              <a:off x="2264" y="1472"/>
              <a:ext cx="15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706" name="Group 461"/>
          <p:cNvGrpSpPr>
            <a:grpSpLocks/>
          </p:cNvGrpSpPr>
          <p:nvPr/>
        </p:nvGrpSpPr>
        <p:grpSpPr bwMode="auto">
          <a:xfrm>
            <a:off x="5018088" y="2152650"/>
            <a:ext cx="449262" cy="1295400"/>
            <a:chOff x="2481" y="816"/>
            <a:chExt cx="283" cy="816"/>
          </a:xfrm>
        </p:grpSpPr>
        <p:sp>
          <p:nvSpPr>
            <p:cNvPr id="27888" name="Line 462"/>
            <p:cNvSpPr>
              <a:spLocks noChangeShapeType="1"/>
            </p:cNvSpPr>
            <p:nvPr/>
          </p:nvSpPr>
          <p:spPr bwMode="auto">
            <a:xfrm flipV="1">
              <a:off x="2710" y="1045"/>
              <a:ext cx="12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9" name="Line 463"/>
            <p:cNvSpPr>
              <a:spLocks noChangeShapeType="1"/>
            </p:cNvSpPr>
            <p:nvPr/>
          </p:nvSpPr>
          <p:spPr bwMode="auto">
            <a:xfrm flipH="1" flipV="1">
              <a:off x="2710" y="1054"/>
              <a:ext cx="4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0" name="Line 464"/>
            <p:cNvSpPr>
              <a:spLocks noChangeShapeType="1"/>
            </p:cNvSpPr>
            <p:nvPr/>
          </p:nvSpPr>
          <p:spPr bwMode="auto">
            <a:xfrm flipH="1">
              <a:off x="2714" y="1057"/>
              <a:ext cx="5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1" name="Line 465"/>
            <p:cNvSpPr>
              <a:spLocks noChangeShapeType="1"/>
            </p:cNvSpPr>
            <p:nvPr/>
          </p:nvSpPr>
          <p:spPr bwMode="auto">
            <a:xfrm flipH="1">
              <a:off x="2719" y="1045"/>
              <a:ext cx="3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2" name="Line 466"/>
            <p:cNvSpPr>
              <a:spLocks noChangeShapeType="1"/>
            </p:cNvSpPr>
            <p:nvPr/>
          </p:nvSpPr>
          <p:spPr bwMode="auto">
            <a:xfrm flipH="1">
              <a:off x="2725" y="1247"/>
              <a:ext cx="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3" name="Line 467"/>
            <p:cNvSpPr>
              <a:spLocks noChangeShapeType="1"/>
            </p:cNvSpPr>
            <p:nvPr/>
          </p:nvSpPr>
          <p:spPr bwMode="auto">
            <a:xfrm flipV="1">
              <a:off x="2725" y="1247"/>
              <a:ext cx="6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4" name="Line 468"/>
            <p:cNvSpPr>
              <a:spLocks noChangeShapeType="1"/>
            </p:cNvSpPr>
            <p:nvPr/>
          </p:nvSpPr>
          <p:spPr bwMode="auto">
            <a:xfrm>
              <a:off x="2725" y="1249"/>
              <a:ext cx="0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5" name="Line 469"/>
            <p:cNvSpPr>
              <a:spLocks noChangeShapeType="1"/>
            </p:cNvSpPr>
            <p:nvPr/>
          </p:nvSpPr>
          <p:spPr bwMode="auto">
            <a:xfrm>
              <a:off x="2632" y="1598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6" name="Line 470"/>
            <p:cNvSpPr>
              <a:spLocks noChangeShapeType="1"/>
            </p:cNvSpPr>
            <p:nvPr/>
          </p:nvSpPr>
          <p:spPr bwMode="auto">
            <a:xfrm>
              <a:off x="2631" y="1572"/>
              <a:ext cx="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7" name="Line 471"/>
            <p:cNvSpPr>
              <a:spLocks noChangeShapeType="1"/>
            </p:cNvSpPr>
            <p:nvPr/>
          </p:nvSpPr>
          <p:spPr bwMode="auto">
            <a:xfrm flipH="1">
              <a:off x="2631" y="1544"/>
              <a:ext cx="2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8" name="Line 472"/>
            <p:cNvSpPr>
              <a:spLocks noChangeShapeType="1"/>
            </p:cNvSpPr>
            <p:nvPr/>
          </p:nvSpPr>
          <p:spPr bwMode="auto">
            <a:xfrm flipH="1">
              <a:off x="2633" y="153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99" name="Line 473"/>
            <p:cNvSpPr>
              <a:spLocks noChangeShapeType="1"/>
            </p:cNvSpPr>
            <p:nvPr/>
          </p:nvSpPr>
          <p:spPr bwMode="auto">
            <a:xfrm flipH="1">
              <a:off x="2634" y="1527"/>
              <a:ext cx="6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0" name="Line 474"/>
            <p:cNvSpPr>
              <a:spLocks noChangeShapeType="1"/>
            </p:cNvSpPr>
            <p:nvPr/>
          </p:nvSpPr>
          <p:spPr bwMode="auto">
            <a:xfrm flipH="1">
              <a:off x="2640" y="1519"/>
              <a:ext cx="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1" name="Line 475"/>
            <p:cNvSpPr>
              <a:spLocks noChangeShapeType="1"/>
            </p:cNvSpPr>
            <p:nvPr/>
          </p:nvSpPr>
          <p:spPr bwMode="auto">
            <a:xfrm flipH="1">
              <a:off x="2646" y="1509"/>
              <a:ext cx="4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2" name="Line 476"/>
            <p:cNvSpPr>
              <a:spLocks noChangeShapeType="1"/>
            </p:cNvSpPr>
            <p:nvPr/>
          </p:nvSpPr>
          <p:spPr bwMode="auto">
            <a:xfrm flipH="1">
              <a:off x="2650" y="1472"/>
              <a:ext cx="18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3" name="Line 477"/>
            <p:cNvSpPr>
              <a:spLocks noChangeShapeType="1"/>
            </p:cNvSpPr>
            <p:nvPr/>
          </p:nvSpPr>
          <p:spPr bwMode="auto">
            <a:xfrm flipV="1">
              <a:off x="2648" y="1470"/>
              <a:ext cx="18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4" name="Line 478"/>
            <p:cNvSpPr>
              <a:spLocks noChangeShapeType="1"/>
            </p:cNvSpPr>
            <p:nvPr/>
          </p:nvSpPr>
          <p:spPr bwMode="auto">
            <a:xfrm flipV="1">
              <a:off x="2643" y="1505"/>
              <a:ext cx="5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5" name="Line 479"/>
            <p:cNvSpPr>
              <a:spLocks noChangeShapeType="1"/>
            </p:cNvSpPr>
            <p:nvPr/>
          </p:nvSpPr>
          <p:spPr bwMode="auto">
            <a:xfrm flipV="1">
              <a:off x="2637" y="1515"/>
              <a:ext cx="6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6" name="Line 480"/>
            <p:cNvSpPr>
              <a:spLocks noChangeShapeType="1"/>
            </p:cNvSpPr>
            <p:nvPr/>
          </p:nvSpPr>
          <p:spPr bwMode="auto">
            <a:xfrm flipV="1">
              <a:off x="2631" y="1519"/>
              <a:ext cx="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7" name="Line 481"/>
            <p:cNvSpPr>
              <a:spLocks noChangeShapeType="1"/>
            </p:cNvSpPr>
            <p:nvPr/>
          </p:nvSpPr>
          <p:spPr bwMode="auto">
            <a:xfrm flipH="1">
              <a:off x="2631" y="1511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8" name="Line 482"/>
            <p:cNvSpPr>
              <a:spLocks noChangeShapeType="1"/>
            </p:cNvSpPr>
            <p:nvPr/>
          </p:nvSpPr>
          <p:spPr bwMode="auto">
            <a:xfrm flipH="1">
              <a:off x="2632" y="1487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09" name="Line 483"/>
            <p:cNvSpPr>
              <a:spLocks noChangeShapeType="1"/>
            </p:cNvSpPr>
            <p:nvPr/>
          </p:nvSpPr>
          <p:spPr bwMode="auto">
            <a:xfrm>
              <a:off x="2629" y="1464"/>
              <a:ext cx="4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10" name="Line 484"/>
            <p:cNvSpPr>
              <a:spLocks noChangeShapeType="1"/>
            </p:cNvSpPr>
            <p:nvPr/>
          </p:nvSpPr>
          <p:spPr bwMode="auto">
            <a:xfrm>
              <a:off x="2629" y="1464"/>
              <a:ext cx="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11" name="Line 485"/>
            <p:cNvSpPr>
              <a:spLocks noChangeShapeType="1"/>
            </p:cNvSpPr>
            <p:nvPr/>
          </p:nvSpPr>
          <p:spPr bwMode="auto">
            <a:xfrm flipV="1">
              <a:off x="2723" y="1218"/>
              <a:ext cx="8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12" name="Line 486"/>
            <p:cNvSpPr>
              <a:spLocks noChangeShapeType="1"/>
            </p:cNvSpPr>
            <p:nvPr/>
          </p:nvSpPr>
          <p:spPr bwMode="auto">
            <a:xfrm>
              <a:off x="2717" y="1218"/>
              <a:ext cx="6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13" name="Line 487"/>
            <p:cNvSpPr>
              <a:spLocks noChangeShapeType="1"/>
            </p:cNvSpPr>
            <p:nvPr/>
          </p:nvSpPr>
          <p:spPr bwMode="auto">
            <a:xfrm>
              <a:off x="2717" y="1213"/>
              <a:ext cx="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14" name="Line 488"/>
            <p:cNvSpPr>
              <a:spLocks noChangeShapeType="1"/>
            </p:cNvSpPr>
            <p:nvPr/>
          </p:nvSpPr>
          <p:spPr bwMode="auto">
            <a:xfrm flipH="1">
              <a:off x="2717" y="1213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15" name="Line 489"/>
            <p:cNvSpPr>
              <a:spLocks noChangeShapeType="1"/>
            </p:cNvSpPr>
            <p:nvPr/>
          </p:nvSpPr>
          <p:spPr bwMode="auto">
            <a:xfrm flipH="1" flipV="1">
              <a:off x="2726" y="1213"/>
              <a:ext cx="5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16" name="Line 490"/>
            <p:cNvSpPr>
              <a:spLocks noChangeShapeType="1"/>
            </p:cNvSpPr>
            <p:nvPr/>
          </p:nvSpPr>
          <p:spPr bwMode="auto">
            <a:xfrm>
              <a:off x="2557" y="1006"/>
              <a:ext cx="1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17" name="Line 491"/>
            <p:cNvSpPr>
              <a:spLocks noChangeShapeType="1"/>
            </p:cNvSpPr>
            <p:nvPr/>
          </p:nvSpPr>
          <p:spPr bwMode="auto">
            <a:xfrm>
              <a:off x="2554" y="983"/>
              <a:ext cx="3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18" name="Line 492"/>
            <p:cNvSpPr>
              <a:spLocks noChangeShapeType="1"/>
            </p:cNvSpPr>
            <p:nvPr/>
          </p:nvSpPr>
          <p:spPr bwMode="auto">
            <a:xfrm flipV="1">
              <a:off x="2617" y="1630"/>
              <a:ext cx="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19" name="Line 493"/>
            <p:cNvSpPr>
              <a:spLocks noChangeShapeType="1"/>
            </p:cNvSpPr>
            <p:nvPr/>
          </p:nvSpPr>
          <p:spPr bwMode="auto">
            <a:xfrm flipH="1">
              <a:off x="2617" y="1599"/>
              <a:ext cx="5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20" name="Line 494"/>
            <p:cNvSpPr>
              <a:spLocks noChangeShapeType="1"/>
            </p:cNvSpPr>
            <p:nvPr/>
          </p:nvSpPr>
          <p:spPr bwMode="auto">
            <a:xfrm>
              <a:off x="2619" y="1572"/>
              <a:ext cx="3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21" name="Line 495"/>
            <p:cNvSpPr>
              <a:spLocks noChangeShapeType="1"/>
            </p:cNvSpPr>
            <p:nvPr/>
          </p:nvSpPr>
          <p:spPr bwMode="auto">
            <a:xfrm flipH="1">
              <a:off x="2619" y="1550"/>
              <a:ext cx="2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22" name="Line 496"/>
            <p:cNvSpPr>
              <a:spLocks noChangeShapeType="1"/>
            </p:cNvSpPr>
            <p:nvPr/>
          </p:nvSpPr>
          <p:spPr bwMode="auto">
            <a:xfrm>
              <a:off x="2618" y="1522"/>
              <a:ext cx="3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23" name="Line 497"/>
            <p:cNvSpPr>
              <a:spLocks noChangeShapeType="1"/>
            </p:cNvSpPr>
            <p:nvPr/>
          </p:nvSpPr>
          <p:spPr bwMode="auto">
            <a:xfrm>
              <a:off x="2597" y="1474"/>
              <a:ext cx="2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24" name="Line 498"/>
            <p:cNvSpPr>
              <a:spLocks noChangeShapeType="1"/>
            </p:cNvSpPr>
            <p:nvPr/>
          </p:nvSpPr>
          <p:spPr bwMode="auto">
            <a:xfrm flipV="1">
              <a:off x="2519" y="1224"/>
              <a:ext cx="1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25" name="Line 499"/>
            <p:cNvSpPr>
              <a:spLocks noChangeShapeType="1"/>
            </p:cNvSpPr>
            <p:nvPr/>
          </p:nvSpPr>
          <p:spPr bwMode="auto">
            <a:xfrm>
              <a:off x="2516" y="1227"/>
              <a:ext cx="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26" name="Line 500"/>
            <p:cNvSpPr>
              <a:spLocks noChangeShapeType="1"/>
            </p:cNvSpPr>
            <p:nvPr/>
          </p:nvSpPr>
          <p:spPr bwMode="auto">
            <a:xfrm flipH="1">
              <a:off x="2516" y="1224"/>
              <a:ext cx="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27" name="Line 501"/>
            <p:cNvSpPr>
              <a:spLocks noChangeShapeType="1"/>
            </p:cNvSpPr>
            <p:nvPr/>
          </p:nvSpPr>
          <p:spPr bwMode="auto">
            <a:xfrm flipH="1">
              <a:off x="2519" y="1255"/>
              <a:ext cx="12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28" name="Line 502"/>
            <p:cNvSpPr>
              <a:spLocks noChangeShapeType="1"/>
            </p:cNvSpPr>
            <p:nvPr/>
          </p:nvSpPr>
          <p:spPr bwMode="auto">
            <a:xfrm flipV="1">
              <a:off x="2531" y="1255"/>
              <a:ext cx="0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29" name="Line 503"/>
            <p:cNvSpPr>
              <a:spLocks noChangeShapeType="1"/>
            </p:cNvSpPr>
            <p:nvPr/>
          </p:nvSpPr>
          <p:spPr bwMode="auto">
            <a:xfrm>
              <a:off x="2518" y="1270"/>
              <a:ext cx="13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30" name="Line 504"/>
            <p:cNvSpPr>
              <a:spLocks noChangeShapeType="1"/>
            </p:cNvSpPr>
            <p:nvPr/>
          </p:nvSpPr>
          <p:spPr bwMode="auto">
            <a:xfrm flipH="1">
              <a:off x="2518" y="1258"/>
              <a:ext cx="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31" name="Line 505"/>
            <p:cNvSpPr>
              <a:spLocks noChangeShapeType="1"/>
            </p:cNvSpPr>
            <p:nvPr/>
          </p:nvSpPr>
          <p:spPr bwMode="auto">
            <a:xfrm flipH="1">
              <a:off x="2481" y="1355"/>
              <a:ext cx="4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32" name="Line 506"/>
            <p:cNvSpPr>
              <a:spLocks noChangeShapeType="1"/>
            </p:cNvSpPr>
            <p:nvPr/>
          </p:nvSpPr>
          <p:spPr bwMode="auto">
            <a:xfrm flipH="1">
              <a:off x="2485" y="1355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33" name="Line 507"/>
            <p:cNvSpPr>
              <a:spLocks noChangeShapeType="1"/>
            </p:cNvSpPr>
            <p:nvPr/>
          </p:nvSpPr>
          <p:spPr bwMode="auto">
            <a:xfrm flipH="1">
              <a:off x="2495" y="1350"/>
              <a:ext cx="2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34" name="Line 508"/>
            <p:cNvSpPr>
              <a:spLocks noChangeShapeType="1"/>
            </p:cNvSpPr>
            <p:nvPr/>
          </p:nvSpPr>
          <p:spPr bwMode="auto">
            <a:xfrm>
              <a:off x="2488" y="1345"/>
              <a:ext cx="9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35" name="Line 509"/>
            <p:cNvSpPr>
              <a:spLocks noChangeShapeType="1"/>
            </p:cNvSpPr>
            <p:nvPr/>
          </p:nvSpPr>
          <p:spPr bwMode="auto">
            <a:xfrm>
              <a:off x="2488" y="1327"/>
              <a:ext cx="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36" name="Line 510"/>
            <p:cNvSpPr>
              <a:spLocks noChangeShapeType="1"/>
            </p:cNvSpPr>
            <p:nvPr/>
          </p:nvSpPr>
          <p:spPr bwMode="auto">
            <a:xfrm>
              <a:off x="2483" y="1310"/>
              <a:ext cx="5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37" name="Line 511"/>
            <p:cNvSpPr>
              <a:spLocks noChangeShapeType="1"/>
            </p:cNvSpPr>
            <p:nvPr/>
          </p:nvSpPr>
          <p:spPr bwMode="auto">
            <a:xfrm flipH="1">
              <a:off x="2483" y="1295"/>
              <a:ext cx="9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38" name="Line 512"/>
            <p:cNvSpPr>
              <a:spLocks noChangeShapeType="1"/>
            </p:cNvSpPr>
            <p:nvPr/>
          </p:nvSpPr>
          <p:spPr bwMode="auto">
            <a:xfrm>
              <a:off x="2485" y="1289"/>
              <a:ext cx="7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39" name="Line 513"/>
            <p:cNvSpPr>
              <a:spLocks noChangeShapeType="1"/>
            </p:cNvSpPr>
            <p:nvPr/>
          </p:nvSpPr>
          <p:spPr bwMode="auto">
            <a:xfrm flipH="1">
              <a:off x="2485" y="1278"/>
              <a:ext cx="21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40" name="Line 514"/>
            <p:cNvSpPr>
              <a:spLocks noChangeShapeType="1"/>
            </p:cNvSpPr>
            <p:nvPr/>
          </p:nvSpPr>
          <p:spPr bwMode="auto">
            <a:xfrm flipH="1">
              <a:off x="2506" y="1270"/>
              <a:ext cx="8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41" name="Line 515"/>
            <p:cNvSpPr>
              <a:spLocks noChangeShapeType="1"/>
            </p:cNvSpPr>
            <p:nvPr/>
          </p:nvSpPr>
          <p:spPr bwMode="auto">
            <a:xfrm>
              <a:off x="2514" y="1238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42" name="Line 516"/>
            <p:cNvSpPr>
              <a:spLocks noChangeShapeType="1"/>
            </p:cNvSpPr>
            <p:nvPr/>
          </p:nvSpPr>
          <p:spPr bwMode="auto">
            <a:xfrm>
              <a:off x="2509" y="1232"/>
              <a:ext cx="5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43" name="Line 517"/>
            <p:cNvSpPr>
              <a:spLocks noChangeShapeType="1"/>
            </p:cNvSpPr>
            <p:nvPr/>
          </p:nvSpPr>
          <p:spPr bwMode="auto">
            <a:xfrm flipH="1">
              <a:off x="2509" y="1194"/>
              <a:ext cx="1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44" name="Line 518"/>
            <p:cNvSpPr>
              <a:spLocks noChangeShapeType="1"/>
            </p:cNvSpPr>
            <p:nvPr/>
          </p:nvSpPr>
          <p:spPr bwMode="auto">
            <a:xfrm>
              <a:off x="2510" y="1187"/>
              <a:ext cx="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45" name="Line 519"/>
            <p:cNvSpPr>
              <a:spLocks noChangeShapeType="1"/>
            </p:cNvSpPr>
            <p:nvPr/>
          </p:nvSpPr>
          <p:spPr bwMode="auto">
            <a:xfrm>
              <a:off x="2504" y="1187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46" name="Line 520"/>
            <p:cNvSpPr>
              <a:spLocks noChangeShapeType="1"/>
            </p:cNvSpPr>
            <p:nvPr/>
          </p:nvSpPr>
          <p:spPr bwMode="auto">
            <a:xfrm flipH="1">
              <a:off x="2504" y="1161"/>
              <a:ext cx="8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47" name="Line 521"/>
            <p:cNvSpPr>
              <a:spLocks noChangeShapeType="1"/>
            </p:cNvSpPr>
            <p:nvPr/>
          </p:nvSpPr>
          <p:spPr bwMode="auto">
            <a:xfrm>
              <a:off x="2506" y="1147"/>
              <a:ext cx="6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48" name="Line 522"/>
            <p:cNvSpPr>
              <a:spLocks noChangeShapeType="1"/>
            </p:cNvSpPr>
            <p:nvPr/>
          </p:nvSpPr>
          <p:spPr bwMode="auto">
            <a:xfrm flipH="1">
              <a:off x="2506" y="1134"/>
              <a:ext cx="14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49" name="Line 523"/>
            <p:cNvSpPr>
              <a:spLocks noChangeShapeType="1"/>
            </p:cNvSpPr>
            <p:nvPr/>
          </p:nvSpPr>
          <p:spPr bwMode="auto">
            <a:xfrm flipH="1">
              <a:off x="2520" y="1130"/>
              <a:ext cx="15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50" name="Line 524"/>
            <p:cNvSpPr>
              <a:spLocks noChangeShapeType="1"/>
            </p:cNvSpPr>
            <p:nvPr/>
          </p:nvSpPr>
          <p:spPr bwMode="auto">
            <a:xfrm>
              <a:off x="2532" y="1114"/>
              <a:ext cx="3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51" name="Line 525"/>
            <p:cNvSpPr>
              <a:spLocks noChangeShapeType="1"/>
            </p:cNvSpPr>
            <p:nvPr/>
          </p:nvSpPr>
          <p:spPr bwMode="auto">
            <a:xfrm>
              <a:off x="2520" y="1111"/>
              <a:ext cx="12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52" name="Line 526"/>
            <p:cNvSpPr>
              <a:spLocks noChangeShapeType="1"/>
            </p:cNvSpPr>
            <p:nvPr/>
          </p:nvSpPr>
          <p:spPr bwMode="auto">
            <a:xfrm flipH="1">
              <a:off x="2520" y="1100"/>
              <a:ext cx="2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53" name="Line 527"/>
            <p:cNvSpPr>
              <a:spLocks noChangeShapeType="1"/>
            </p:cNvSpPr>
            <p:nvPr/>
          </p:nvSpPr>
          <p:spPr bwMode="auto">
            <a:xfrm>
              <a:off x="2515" y="1097"/>
              <a:ext cx="7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54" name="Line 528"/>
            <p:cNvSpPr>
              <a:spLocks noChangeShapeType="1"/>
            </p:cNvSpPr>
            <p:nvPr/>
          </p:nvSpPr>
          <p:spPr bwMode="auto">
            <a:xfrm>
              <a:off x="2512" y="1071"/>
              <a:ext cx="3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55" name="Line 529"/>
            <p:cNvSpPr>
              <a:spLocks noChangeShapeType="1"/>
            </p:cNvSpPr>
            <p:nvPr/>
          </p:nvSpPr>
          <p:spPr bwMode="auto">
            <a:xfrm flipH="1">
              <a:off x="2512" y="1060"/>
              <a:ext cx="14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56" name="Line 530"/>
            <p:cNvSpPr>
              <a:spLocks noChangeShapeType="1"/>
            </p:cNvSpPr>
            <p:nvPr/>
          </p:nvSpPr>
          <p:spPr bwMode="auto">
            <a:xfrm flipH="1">
              <a:off x="2526" y="1034"/>
              <a:ext cx="6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57" name="Line 531"/>
            <p:cNvSpPr>
              <a:spLocks noChangeShapeType="1"/>
            </p:cNvSpPr>
            <p:nvPr/>
          </p:nvSpPr>
          <p:spPr bwMode="auto">
            <a:xfrm flipH="1">
              <a:off x="2532" y="1028"/>
              <a:ext cx="8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58" name="Line 532"/>
            <p:cNvSpPr>
              <a:spLocks noChangeShapeType="1"/>
            </p:cNvSpPr>
            <p:nvPr/>
          </p:nvSpPr>
          <p:spPr bwMode="auto">
            <a:xfrm flipH="1">
              <a:off x="2540" y="1009"/>
              <a:ext cx="4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59" name="Line 533"/>
            <p:cNvSpPr>
              <a:spLocks noChangeShapeType="1"/>
            </p:cNvSpPr>
            <p:nvPr/>
          </p:nvSpPr>
          <p:spPr bwMode="auto">
            <a:xfrm flipH="1" flipV="1">
              <a:off x="2544" y="1009"/>
              <a:ext cx="6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60" name="Line 534"/>
            <p:cNvSpPr>
              <a:spLocks noChangeShapeType="1"/>
            </p:cNvSpPr>
            <p:nvPr/>
          </p:nvSpPr>
          <p:spPr bwMode="auto">
            <a:xfrm flipH="1">
              <a:off x="2550" y="1011"/>
              <a:ext cx="8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61" name="Line 535"/>
            <p:cNvSpPr>
              <a:spLocks noChangeShapeType="1"/>
            </p:cNvSpPr>
            <p:nvPr/>
          </p:nvSpPr>
          <p:spPr bwMode="auto">
            <a:xfrm flipH="1">
              <a:off x="2554" y="972"/>
              <a:ext cx="4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62" name="Line 536"/>
            <p:cNvSpPr>
              <a:spLocks noChangeShapeType="1"/>
            </p:cNvSpPr>
            <p:nvPr/>
          </p:nvSpPr>
          <p:spPr bwMode="auto">
            <a:xfrm flipH="1" flipV="1">
              <a:off x="2558" y="972"/>
              <a:ext cx="6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63" name="Line 537"/>
            <p:cNvSpPr>
              <a:spLocks noChangeShapeType="1"/>
            </p:cNvSpPr>
            <p:nvPr/>
          </p:nvSpPr>
          <p:spPr bwMode="auto">
            <a:xfrm flipH="1">
              <a:off x="2564" y="957"/>
              <a:ext cx="3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64" name="Line 538"/>
            <p:cNvSpPr>
              <a:spLocks noChangeShapeType="1"/>
            </p:cNvSpPr>
            <p:nvPr/>
          </p:nvSpPr>
          <p:spPr bwMode="auto">
            <a:xfrm>
              <a:off x="2564" y="940"/>
              <a:ext cx="3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65" name="Line 539"/>
            <p:cNvSpPr>
              <a:spLocks noChangeShapeType="1"/>
            </p:cNvSpPr>
            <p:nvPr/>
          </p:nvSpPr>
          <p:spPr bwMode="auto">
            <a:xfrm flipH="1">
              <a:off x="2564" y="938"/>
              <a:ext cx="7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66" name="Line 540"/>
            <p:cNvSpPr>
              <a:spLocks noChangeShapeType="1"/>
            </p:cNvSpPr>
            <p:nvPr/>
          </p:nvSpPr>
          <p:spPr bwMode="auto">
            <a:xfrm flipH="1" flipV="1">
              <a:off x="2571" y="938"/>
              <a:ext cx="11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67" name="Line 541"/>
            <p:cNvSpPr>
              <a:spLocks noChangeShapeType="1"/>
            </p:cNvSpPr>
            <p:nvPr/>
          </p:nvSpPr>
          <p:spPr bwMode="auto">
            <a:xfrm flipH="1">
              <a:off x="2582" y="943"/>
              <a:ext cx="5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68" name="Line 542"/>
            <p:cNvSpPr>
              <a:spLocks noChangeShapeType="1"/>
            </p:cNvSpPr>
            <p:nvPr/>
          </p:nvSpPr>
          <p:spPr bwMode="auto">
            <a:xfrm>
              <a:off x="2575" y="917"/>
              <a:ext cx="12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69" name="Line 543"/>
            <p:cNvSpPr>
              <a:spLocks noChangeShapeType="1"/>
            </p:cNvSpPr>
            <p:nvPr/>
          </p:nvSpPr>
          <p:spPr bwMode="auto">
            <a:xfrm flipH="1">
              <a:off x="2575" y="912"/>
              <a:ext cx="8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70" name="Line 544"/>
            <p:cNvSpPr>
              <a:spLocks noChangeShapeType="1"/>
            </p:cNvSpPr>
            <p:nvPr/>
          </p:nvSpPr>
          <p:spPr bwMode="auto">
            <a:xfrm flipH="1" flipV="1">
              <a:off x="2583" y="912"/>
              <a:ext cx="7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71" name="Line 545"/>
            <p:cNvSpPr>
              <a:spLocks noChangeShapeType="1"/>
            </p:cNvSpPr>
            <p:nvPr/>
          </p:nvSpPr>
          <p:spPr bwMode="auto">
            <a:xfrm flipH="1">
              <a:off x="2590" y="903"/>
              <a:ext cx="7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72" name="Line 546"/>
            <p:cNvSpPr>
              <a:spLocks noChangeShapeType="1"/>
            </p:cNvSpPr>
            <p:nvPr/>
          </p:nvSpPr>
          <p:spPr bwMode="auto">
            <a:xfrm>
              <a:off x="2593" y="903"/>
              <a:ext cx="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73" name="Line 547"/>
            <p:cNvSpPr>
              <a:spLocks noChangeShapeType="1"/>
            </p:cNvSpPr>
            <p:nvPr/>
          </p:nvSpPr>
          <p:spPr bwMode="auto">
            <a:xfrm flipH="1">
              <a:off x="2593" y="894"/>
              <a:ext cx="1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74" name="Line 548"/>
            <p:cNvSpPr>
              <a:spLocks noChangeShapeType="1"/>
            </p:cNvSpPr>
            <p:nvPr/>
          </p:nvSpPr>
          <p:spPr bwMode="auto">
            <a:xfrm flipH="1">
              <a:off x="2594" y="841"/>
              <a:ext cx="2" cy="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75" name="Line 549"/>
            <p:cNvSpPr>
              <a:spLocks noChangeShapeType="1"/>
            </p:cNvSpPr>
            <p:nvPr/>
          </p:nvSpPr>
          <p:spPr bwMode="auto">
            <a:xfrm flipH="1" flipV="1">
              <a:off x="2596" y="841"/>
              <a:ext cx="6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76" name="Line 550"/>
            <p:cNvSpPr>
              <a:spLocks noChangeShapeType="1"/>
            </p:cNvSpPr>
            <p:nvPr/>
          </p:nvSpPr>
          <p:spPr bwMode="auto">
            <a:xfrm flipH="1">
              <a:off x="2602" y="830"/>
              <a:ext cx="1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77" name="Line 551"/>
            <p:cNvSpPr>
              <a:spLocks noChangeShapeType="1"/>
            </p:cNvSpPr>
            <p:nvPr/>
          </p:nvSpPr>
          <p:spPr bwMode="auto">
            <a:xfrm flipH="1">
              <a:off x="2603" y="824"/>
              <a:ext cx="7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78" name="Line 552"/>
            <p:cNvSpPr>
              <a:spLocks noChangeShapeType="1"/>
            </p:cNvSpPr>
            <p:nvPr/>
          </p:nvSpPr>
          <p:spPr bwMode="auto">
            <a:xfrm flipH="1" flipV="1">
              <a:off x="2610" y="824"/>
              <a:ext cx="3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79" name="Line 553"/>
            <p:cNvSpPr>
              <a:spLocks noChangeShapeType="1"/>
            </p:cNvSpPr>
            <p:nvPr/>
          </p:nvSpPr>
          <p:spPr bwMode="auto">
            <a:xfrm flipH="1">
              <a:off x="2613" y="833"/>
              <a:ext cx="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80" name="Line 554"/>
            <p:cNvSpPr>
              <a:spLocks noChangeShapeType="1"/>
            </p:cNvSpPr>
            <p:nvPr/>
          </p:nvSpPr>
          <p:spPr bwMode="auto">
            <a:xfrm>
              <a:off x="2617" y="816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81" name="Line 555"/>
            <p:cNvSpPr>
              <a:spLocks noChangeShapeType="1"/>
            </p:cNvSpPr>
            <p:nvPr/>
          </p:nvSpPr>
          <p:spPr bwMode="auto">
            <a:xfrm flipH="1">
              <a:off x="2617" y="816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82" name="Line 556"/>
            <p:cNvSpPr>
              <a:spLocks noChangeShapeType="1"/>
            </p:cNvSpPr>
            <p:nvPr/>
          </p:nvSpPr>
          <p:spPr bwMode="auto">
            <a:xfrm flipH="1" flipV="1">
              <a:off x="2628" y="816"/>
              <a:ext cx="12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83" name="Line 557"/>
            <p:cNvSpPr>
              <a:spLocks noChangeShapeType="1"/>
            </p:cNvSpPr>
            <p:nvPr/>
          </p:nvSpPr>
          <p:spPr bwMode="auto">
            <a:xfrm flipH="1">
              <a:off x="2640" y="833"/>
              <a:ext cx="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84" name="Line 558"/>
            <p:cNvSpPr>
              <a:spLocks noChangeShapeType="1"/>
            </p:cNvSpPr>
            <p:nvPr/>
          </p:nvSpPr>
          <p:spPr bwMode="auto">
            <a:xfrm flipH="1" flipV="1">
              <a:off x="2646" y="833"/>
              <a:ext cx="10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85" name="Line 559"/>
            <p:cNvSpPr>
              <a:spLocks noChangeShapeType="1"/>
            </p:cNvSpPr>
            <p:nvPr/>
          </p:nvSpPr>
          <p:spPr bwMode="auto">
            <a:xfrm flipH="1">
              <a:off x="2656" y="862"/>
              <a:ext cx="1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86" name="Line 560"/>
            <p:cNvSpPr>
              <a:spLocks noChangeShapeType="1"/>
            </p:cNvSpPr>
            <p:nvPr/>
          </p:nvSpPr>
          <p:spPr bwMode="auto">
            <a:xfrm flipH="1">
              <a:off x="2667" y="859"/>
              <a:ext cx="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87" name="Line 561"/>
            <p:cNvSpPr>
              <a:spLocks noChangeShapeType="1"/>
            </p:cNvSpPr>
            <p:nvPr/>
          </p:nvSpPr>
          <p:spPr bwMode="auto">
            <a:xfrm flipH="1">
              <a:off x="2673" y="859"/>
              <a:ext cx="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88" name="Line 562"/>
            <p:cNvSpPr>
              <a:spLocks noChangeShapeType="1"/>
            </p:cNvSpPr>
            <p:nvPr/>
          </p:nvSpPr>
          <p:spPr bwMode="auto">
            <a:xfrm flipH="1" flipV="1">
              <a:off x="2678" y="859"/>
              <a:ext cx="5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89" name="Line 563"/>
            <p:cNvSpPr>
              <a:spLocks noChangeShapeType="1"/>
            </p:cNvSpPr>
            <p:nvPr/>
          </p:nvSpPr>
          <p:spPr bwMode="auto">
            <a:xfrm flipH="1" flipV="1">
              <a:off x="2683" y="875"/>
              <a:ext cx="1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90" name="Line 564"/>
            <p:cNvSpPr>
              <a:spLocks noChangeShapeType="1"/>
            </p:cNvSpPr>
            <p:nvPr/>
          </p:nvSpPr>
          <p:spPr bwMode="auto">
            <a:xfrm flipV="1">
              <a:off x="2682" y="885"/>
              <a:ext cx="2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91" name="Line 565"/>
            <p:cNvSpPr>
              <a:spLocks noChangeShapeType="1"/>
            </p:cNvSpPr>
            <p:nvPr/>
          </p:nvSpPr>
          <p:spPr bwMode="auto">
            <a:xfrm flipH="1" flipV="1">
              <a:off x="2682" y="902"/>
              <a:ext cx="8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92" name="Line 566"/>
            <p:cNvSpPr>
              <a:spLocks noChangeShapeType="1"/>
            </p:cNvSpPr>
            <p:nvPr/>
          </p:nvSpPr>
          <p:spPr bwMode="auto">
            <a:xfrm flipH="1" flipV="1">
              <a:off x="2690" y="924"/>
              <a:ext cx="8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93" name="Line 567"/>
            <p:cNvSpPr>
              <a:spLocks noChangeShapeType="1"/>
            </p:cNvSpPr>
            <p:nvPr/>
          </p:nvSpPr>
          <p:spPr bwMode="auto">
            <a:xfrm flipV="1">
              <a:off x="2694" y="933"/>
              <a:ext cx="4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94" name="Line 568"/>
            <p:cNvSpPr>
              <a:spLocks noChangeShapeType="1"/>
            </p:cNvSpPr>
            <p:nvPr/>
          </p:nvSpPr>
          <p:spPr bwMode="auto">
            <a:xfrm flipH="1" flipV="1">
              <a:off x="2694" y="955"/>
              <a:ext cx="10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95" name="Line 569"/>
            <p:cNvSpPr>
              <a:spLocks noChangeShapeType="1"/>
            </p:cNvSpPr>
            <p:nvPr/>
          </p:nvSpPr>
          <p:spPr bwMode="auto">
            <a:xfrm flipV="1">
              <a:off x="2702" y="991"/>
              <a:ext cx="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96" name="Line 570"/>
            <p:cNvSpPr>
              <a:spLocks noChangeShapeType="1"/>
            </p:cNvSpPr>
            <p:nvPr/>
          </p:nvSpPr>
          <p:spPr bwMode="auto">
            <a:xfrm>
              <a:off x="2694" y="994"/>
              <a:ext cx="8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97" name="Line 571"/>
            <p:cNvSpPr>
              <a:spLocks noChangeShapeType="1"/>
            </p:cNvSpPr>
            <p:nvPr/>
          </p:nvSpPr>
          <p:spPr bwMode="auto">
            <a:xfrm flipV="1">
              <a:off x="2692" y="994"/>
              <a:ext cx="2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98" name="Line 572"/>
            <p:cNvSpPr>
              <a:spLocks noChangeShapeType="1"/>
            </p:cNvSpPr>
            <p:nvPr/>
          </p:nvSpPr>
          <p:spPr bwMode="auto">
            <a:xfrm flipH="1" flipV="1">
              <a:off x="2692" y="1009"/>
              <a:ext cx="13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99" name="Line 573"/>
            <p:cNvSpPr>
              <a:spLocks noChangeShapeType="1"/>
            </p:cNvSpPr>
            <p:nvPr/>
          </p:nvSpPr>
          <p:spPr bwMode="auto">
            <a:xfrm flipH="1">
              <a:off x="2705" y="1017"/>
              <a:ext cx="9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00" name="Line 574"/>
            <p:cNvSpPr>
              <a:spLocks noChangeShapeType="1"/>
            </p:cNvSpPr>
            <p:nvPr/>
          </p:nvSpPr>
          <p:spPr bwMode="auto">
            <a:xfrm flipH="1" flipV="1">
              <a:off x="2714" y="1017"/>
              <a:ext cx="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01" name="Line 575"/>
            <p:cNvSpPr>
              <a:spLocks noChangeShapeType="1"/>
            </p:cNvSpPr>
            <p:nvPr/>
          </p:nvSpPr>
          <p:spPr bwMode="auto">
            <a:xfrm flipH="1">
              <a:off x="2717" y="1023"/>
              <a:ext cx="6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02" name="Line 576"/>
            <p:cNvSpPr>
              <a:spLocks noChangeShapeType="1"/>
            </p:cNvSpPr>
            <p:nvPr/>
          </p:nvSpPr>
          <p:spPr bwMode="auto">
            <a:xfrm flipH="1" flipV="1">
              <a:off x="2723" y="1023"/>
              <a:ext cx="2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03" name="Line 577"/>
            <p:cNvSpPr>
              <a:spLocks noChangeShapeType="1"/>
            </p:cNvSpPr>
            <p:nvPr/>
          </p:nvSpPr>
          <p:spPr bwMode="auto">
            <a:xfrm flipH="1">
              <a:off x="2725" y="1031"/>
              <a:ext cx="6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04" name="Line 578"/>
            <p:cNvSpPr>
              <a:spLocks noChangeShapeType="1"/>
            </p:cNvSpPr>
            <p:nvPr/>
          </p:nvSpPr>
          <p:spPr bwMode="auto">
            <a:xfrm flipH="1">
              <a:off x="2731" y="1028"/>
              <a:ext cx="8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05" name="Line 579"/>
            <p:cNvSpPr>
              <a:spLocks noChangeShapeType="1"/>
            </p:cNvSpPr>
            <p:nvPr/>
          </p:nvSpPr>
          <p:spPr bwMode="auto">
            <a:xfrm flipH="1" flipV="1">
              <a:off x="2739" y="1028"/>
              <a:ext cx="3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06" name="Line 580"/>
            <p:cNvSpPr>
              <a:spLocks noChangeShapeType="1"/>
            </p:cNvSpPr>
            <p:nvPr/>
          </p:nvSpPr>
          <p:spPr bwMode="auto">
            <a:xfrm flipV="1">
              <a:off x="2735" y="1045"/>
              <a:ext cx="7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07" name="Line 581"/>
            <p:cNvSpPr>
              <a:spLocks noChangeShapeType="1"/>
            </p:cNvSpPr>
            <p:nvPr/>
          </p:nvSpPr>
          <p:spPr bwMode="auto">
            <a:xfrm flipH="1" flipV="1">
              <a:off x="2735" y="1068"/>
              <a:ext cx="2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08" name="Line 582"/>
            <p:cNvSpPr>
              <a:spLocks noChangeShapeType="1"/>
            </p:cNvSpPr>
            <p:nvPr/>
          </p:nvSpPr>
          <p:spPr bwMode="auto">
            <a:xfrm flipH="1">
              <a:off x="2737" y="1079"/>
              <a:ext cx="13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09" name="Line 583"/>
            <p:cNvSpPr>
              <a:spLocks noChangeShapeType="1"/>
            </p:cNvSpPr>
            <p:nvPr/>
          </p:nvSpPr>
          <p:spPr bwMode="auto">
            <a:xfrm flipH="1" flipV="1">
              <a:off x="2750" y="1079"/>
              <a:ext cx="3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0" name="Line 584"/>
            <p:cNvSpPr>
              <a:spLocks noChangeShapeType="1"/>
            </p:cNvSpPr>
            <p:nvPr/>
          </p:nvSpPr>
          <p:spPr bwMode="auto">
            <a:xfrm flipV="1">
              <a:off x="2749" y="1089"/>
              <a:ext cx="4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1" name="Line 585"/>
            <p:cNvSpPr>
              <a:spLocks noChangeShapeType="1"/>
            </p:cNvSpPr>
            <p:nvPr/>
          </p:nvSpPr>
          <p:spPr bwMode="auto">
            <a:xfrm flipH="1" flipV="1">
              <a:off x="2749" y="1107"/>
              <a:ext cx="2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2" name="Line 586"/>
            <p:cNvSpPr>
              <a:spLocks noChangeShapeType="1"/>
            </p:cNvSpPr>
            <p:nvPr/>
          </p:nvSpPr>
          <p:spPr bwMode="auto">
            <a:xfrm flipH="1" flipV="1">
              <a:off x="2751" y="1125"/>
              <a:ext cx="6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3" name="Line 587"/>
            <p:cNvSpPr>
              <a:spLocks noChangeShapeType="1"/>
            </p:cNvSpPr>
            <p:nvPr/>
          </p:nvSpPr>
          <p:spPr bwMode="auto">
            <a:xfrm flipV="1">
              <a:off x="2751" y="1137"/>
              <a:ext cx="6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4" name="Line 588"/>
            <p:cNvSpPr>
              <a:spLocks noChangeShapeType="1"/>
            </p:cNvSpPr>
            <p:nvPr/>
          </p:nvSpPr>
          <p:spPr bwMode="auto">
            <a:xfrm flipH="1" flipV="1">
              <a:off x="2751" y="1148"/>
              <a:ext cx="13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5" name="Line 589"/>
            <p:cNvSpPr>
              <a:spLocks noChangeShapeType="1"/>
            </p:cNvSpPr>
            <p:nvPr/>
          </p:nvSpPr>
          <p:spPr bwMode="auto">
            <a:xfrm flipV="1">
              <a:off x="2758" y="1184"/>
              <a:ext cx="6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6" name="Line 590"/>
            <p:cNvSpPr>
              <a:spLocks noChangeShapeType="1"/>
            </p:cNvSpPr>
            <p:nvPr/>
          </p:nvSpPr>
          <p:spPr bwMode="auto">
            <a:xfrm>
              <a:off x="2742" y="1213"/>
              <a:ext cx="1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7" name="Line 591"/>
            <p:cNvSpPr>
              <a:spLocks noChangeShapeType="1"/>
            </p:cNvSpPr>
            <p:nvPr/>
          </p:nvSpPr>
          <p:spPr bwMode="auto">
            <a:xfrm flipV="1">
              <a:off x="2734" y="1213"/>
              <a:ext cx="8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8" name="Line 592"/>
            <p:cNvSpPr>
              <a:spLocks noChangeShapeType="1"/>
            </p:cNvSpPr>
            <p:nvPr/>
          </p:nvSpPr>
          <p:spPr bwMode="auto">
            <a:xfrm flipH="1" flipV="1">
              <a:off x="2734" y="1235"/>
              <a:ext cx="15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19" name="Line 593"/>
            <p:cNvSpPr>
              <a:spLocks noChangeShapeType="1"/>
            </p:cNvSpPr>
            <p:nvPr/>
          </p:nvSpPr>
          <p:spPr bwMode="auto">
            <a:xfrm flipV="1">
              <a:off x="2747" y="1247"/>
              <a:ext cx="2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20" name="Line 594"/>
            <p:cNvSpPr>
              <a:spLocks noChangeShapeType="1"/>
            </p:cNvSpPr>
            <p:nvPr/>
          </p:nvSpPr>
          <p:spPr bwMode="auto">
            <a:xfrm>
              <a:off x="2736" y="1264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21" name="Line 595"/>
            <p:cNvSpPr>
              <a:spLocks noChangeShapeType="1"/>
            </p:cNvSpPr>
            <p:nvPr/>
          </p:nvSpPr>
          <p:spPr bwMode="auto">
            <a:xfrm flipV="1">
              <a:off x="2734" y="1264"/>
              <a:ext cx="2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22" name="Line 596"/>
            <p:cNvSpPr>
              <a:spLocks noChangeShapeType="1"/>
            </p:cNvSpPr>
            <p:nvPr/>
          </p:nvSpPr>
          <p:spPr bwMode="auto">
            <a:xfrm flipH="1" flipV="1">
              <a:off x="2734" y="1277"/>
              <a:ext cx="1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23" name="Line 597"/>
            <p:cNvSpPr>
              <a:spLocks noChangeShapeType="1"/>
            </p:cNvSpPr>
            <p:nvPr/>
          </p:nvSpPr>
          <p:spPr bwMode="auto">
            <a:xfrm flipH="1" flipV="1">
              <a:off x="2745" y="1278"/>
              <a:ext cx="1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24" name="Line 598"/>
            <p:cNvSpPr>
              <a:spLocks noChangeShapeType="1"/>
            </p:cNvSpPr>
            <p:nvPr/>
          </p:nvSpPr>
          <p:spPr bwMode="auto">
            <a:xfrm flipV="1">
              <a:off x="2750" y="1284"/>
              <a:ext cx="7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25" name="Line 599"/>
            <p:cNvSpPr>
              <a:spLocks noChangeShapeType="1"/>
            </p:cNvSpPr>
            <p:nvPr/>
          </p:nvSpPr>
          <p:spPr bwMode="auto">
            <a:xfrm flipH="1" flipV="1">
              <a:off x="2750" y="1331"/>
              <a:ext cx="1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26" name="Line 600"/>
            <p:cNvSpPr>
              <a:spLocks noChangeShapeType="1"/>
            </p:cNvSpPr>
            <p:nvPr/>
          </p:nvSpPr>
          <p:spPr bwMode="auto">
            <a:xfrm flipV="1">
              <a:off x="2760" y="1334"/>
              <a:ext cx="0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27" name="Line 601"/>
            <p:cNvSpPr>
              <a:spLocks noChangeShapeType="1"/>
            </p:cNvSpPr>
            <p:nvPr/>
          </p:nvSpPr>
          <p:spPr bwMode="auto">
            <a:xfrm flipV="1">
              <a:off x="2750" y="1363"/>
              <a:ext cx="1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28" name="Line 602"/>
            <p:cNvSpPr>
              <a:spLocks noChangeShapeType="1"/>
            </p:cNvSpPr>
            <p:nvPr/>
          </p:nvSpPr>
          <p:spPr bwMode="auto">
            <a:xfrm flipH="1" flipV="1">
              <a:off x="2750" y="1371"/>
              <a:ext cx="3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29" name="Line 603"/>
            <p:cNvSpPr>
              <a:spLocks noChangeShapeType="1"/>
            </p:cNvSpPr>
            <p:nvPr/>
          </p:nvSpPr>
          <p:spPr bwMode="auto">
            <a:xfrm flipH="1" flipV="1">
              <a:off x="2753" y="1394"/>
              <a:ext cx="7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30" name="Line 604"/>
            <p:cNvSpPr>
              <a:spLocks noChangeShapeType="1"/>
            </p:cNvSpPr>
            <p:nvPr/>
          </p:nvSpPr>
          <p:spPr bwMode="auto">
            <a:xfrm flipV="1">
              <a:off x="2742" y="1408"/>
              <a:ext cx="18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31" name="Line 605"/>
            <p:cNvSpPr>
              <a:spLocks noChangeShapeType="1"/>
            </p:cNvSpPr>
            <p:nvPr/>
          </p:nvSpPr>
          <p:spPr bwMode="auto">
            <a:xfrm>
              <a:off x="2736" y="1422"/>
              <a:ext cx="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32" name="Line 606"/>
            <p:cNvSpPr>
              <a:spLocks noChangeShapeType="1"/>
            </p:cNvSpPr>
            <p:nvPr/>
          </p:nvSpPr>
          <p:spPr bwMode="auto">
            <a:xfrm flipV="1">
              <a:off x="2732" y="1422"/>
              <a:ext cx="4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33" name="Line 607"/>
            <p:cNvSpPr>
              <a:spLocks noChangeShapeType="1"/>
            </p:cNvSpPr>
            <p:nvPr/>
          </p:nvSpPr>
          <p:spPr bwMode="auto">
            <a:xfrm flipH="1" flipV="1">
              <a:off x="2732" y="1434"/>
              <a:ext cx="4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34" name="Line 608"/>
            <p:cNvSpPr>
              <a:spLocks noChangeShapeType="1"/>
            </p:cNvSpPr>
            <p:nvPr/>
          </p:nvSpPr>
          <p:spPr bwMode="auto">
            <a:xfrm flipV="1">
              <a:off x="2731" y="1453"/>
              <a:ext cx="5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35" name="Line 609"/>
            <p:cNvSpPr>
              <a:spLocks noChangeShapeType="1"/>
            </p:cNvSpPr>
            <p:nvPr/>
          </p:nvSpPr>
          <p:spPr bwMode="auto">
            <a:xfrm flipV="1">
              <a:off x="2717" y="1464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36" name="Line 610"/>
            <p:cNvSpPr>
              <a:spLocks noChangeShapeType="1"/>
            </p:cNvSpPr>
            <p:nvPr/>
          </p:nvSpPr>
          <p:spPr bwMode="auto">
            <a:xfrm>
              <a:off x="2710" y="1457"/>
              <a:ext cx="7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37" name="Line 611"/>
            <p:cNvSpPr>
              <a:spLocks noChangeShapeType="1"/>
            </p:cNvSpPr>
            <p:nvPr/>
          </p:nvSpPr>
          <p:spPr bwMode="auto">
            <a:xfrm flipV="1">
              <a:off x="2709" y="1457"/>
              <a:ext cx="1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38" name="Line 612"/>
            <p:cNvSpPr>
              <a:spLocks noChangeShapeType="1"/>
            </p:cNvSpPr>
            <p:nvPr/>
          </p:nvSpPr>
          <p:spPr bwMode="auto">
            <a:xfrm flipV="1">
              <a:off x="2702" y="1474"/>
              <a:ext cx="7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39" name="Line 613"/>
            <p:cNvSpPr>
              <a:spLocks noChangeShapeType="1"/>
            </p:cNvSpPr>
            <p:nvPr/>
          </p:nvSpPr>
          <p:spPr bwMode="auto">
            <a:xfrm>
              <a:off x="2692" y="1476"/>
              <a:ext cx="1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40" name="Line 614"/>
            <p:cNvSpPr>
              <a:spLocks noChangeShapeType="1"/>
            </p:cNvSpPr>
            <p:nvPr/>
          </p:nvSpPr>
          <p:spPr bwMode="auto">
            <a:xfrm>
              <a:off x="2687" y="1468"/>
              <a:ext cx="5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41" name="Line 615"/>
            <p:cNvSpPr>
              <a:spLocks noChangeShapeType="1"/>
            </p:cNvSpPr>
            <p:nvPr/>
          </p:nvSpPr>
          <p:spPr bwMode="auto">
            <a:xfrm flipV="1">
              <a:off x="2683" y="1468"/>
              <a:ext cx="4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42" name="Line 616"/>
            <p:cNvSpPr>
              <a:spLocks noChangeShapeType="1"/>
            </p:cNvSpPr>
            <p:nvPr/>
          </p:nvSpPr>
          <p:spPr bwMode="auto">
            <a:xfrm>
              <a:off x="2678" y="1465"/>
              <a:ext cx="5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43" name="Line 617"/>
            <p:cNvSpPr>
              <a:spLocks noChangeShapeType="1"/>
            </p:cNvSpPr>
            <p:nvPr/>
          </p:nvSpPr>
          <p:spPr bwMode="auto">
            <a:xfrm flipV="1">
              <a:off x="2669" y="1465"/>
              <a:ext cx="9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44" name="Line 618"/>
            <p:cNvSpPr>
              <a:spLocks noChangeShapeType="1"/>
            </p:cNvSpPr>
            <p:nvPr/>
          </p:nvSpPr>
          <p:spPr bwMode="auto">
            <a:xfrm>
              <a:off x="2662" y="1464"/>
              <a:ext cx="7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45" name="Line 619"/>
            <p:cNvSpPr>
              <a:spLocks noChangeShapeType="1"/>
            </p:cNvSpPr>
            <p:nvPr/>
          </p:nvSpPr>
          <p:spPr bwMode="auto">
            <a:xfrm flipV="1">
              <a:off x="2658" y="1464"/>
              <a:ext cx="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46" name="Line 620"/>
            <p:cNvSpPr>
              <a:spLocks noChangeShapeType="1"/>
            </p:cNvSpPr>
            <p:nvPr/>
          </p:nvSpPr>
          <p:spPr bwMode="auto">
            <a:xfrm>
              <a:off x="2641" y="1464"/>
              <a:ext cx="17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47" name="Line 621"/>
            <p:cNvSpPr>
              <a:spLocks noChangeShapeType="1"/>
            </p:cNvSpPr>
            <p:nvPr/>
          </p:nvSpPr>
          <p:spPr bwMode="auto">
            <a:xfrm>
              <a:off x="2624" y="1464"/>
              <a:ext cx="1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48" name="Line 622"/>
            <p:cNvSpPr>
              <a:spLocks noChangeShapeType="1"/>
            </p:cNvSpPr>
            <p:nvPr/>
          </p:nvSpPr>
          <p:spPr bwMode="auto">
            <a:xfrm flipV="1">
              <a:off x="2606" y="1464"/>
              <a:ext cx="18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49" name="Line 623"/>
            <p:cNvSpPr>
              <a:spLocks noChangeShapeType="1"/>
            </p:cNvSpPr>
            <p:nvPr/>
          </p:nvSpPr>
          <p:spPr bwMode="auto">
            <a:xfrm flipV="1">
              <a:off x="2595" y="1468"/>
              <a:ext cx="11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50" name="Line 624"/>
            <p:cNvSpPr>
              <a:spLocks noChangeShapeType="1"/>
            </p:cNvSpPr>
            <p:nvPr/>
          </p:nvSpPr>
          <p:spPr bwMode="auto">
            <a:xfrm>
              <a:off x="2578" y="1464"/>
              <a:ext cx="17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51" name="Line 625"/>
            <p:cNvSpPr>
              <a:spLocks noChangeShapeType="1"/>
            </p:cNvSpPr>
            <p:nvPr/>
          </p:nvSpPr>
          <p:spPr bwMode="auto">
            <a:xfrm flipV="1">
              <a:off x="2574" y="1464"/>
              <a:ext cx="4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52" name="Line 626"/>
            <p:cNvSpPr>
              <a:spLocks noChangeShapeType="1"/>
            </p:cNvSpPr>
            <p:nvPr/>
          </p:nvSpPr>
          <p:spPr bwMode="auto">
            <a:xfrm>
              <a:off x="2570" y="1468"/>
              <a:ext cx="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53" name="Line 627"/>
            <p:cNvSpPr>
              <a:spLocks noChangeShapeType="1"/>
            </p:cNvSpPr>
            <p:nvPr/>
          </p:nvSpPr>
          <p:spPr bwMode="auto">
            <a:xfrm flipV="1">
              <a:off x="2562" y="1468"/>
              <a:ext cx="8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54" name="Line 628"/>
            <p:cNvSpPr>
              <a:spLocks noChangeShapeType="1"/>
            </p:cNvSpPr>
            <p:nvPr/>
          </p:nvSpPr>
          <p:spPr bwMode="auto">
            <a:xfrm>
              <a:off x="2547" y="1453"/>
              <a:ext cx="15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55" name="Line 629"/>
            <p:cNvSpPr>
              <a:spLocks noChangeShapeType="1"/>
            </p:cNvSpPr>
            <p:nvPr/>
          </p:nvSpPr>
          <p:spPr bwMode="auto">
            <a:xfrm flipV="1">
              <a:off x="2514" y="1453"/>
              <a:ext cx="33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56" name="Line 630"/>
            <p:cNvSpPr>
              <a:spLocks noChangeShapeType="1"/>
            </p:cNvSpPr>
            <p:nvPr/>
          </p:nvSpPr>
          <p:spPr bwMode="auto">
            <a:xfrm>
              <a:off x="2495" y="1453"/>
              <a:ext cx="19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57" name="Line 631"/>
            <p:cNvSpPr>
              <a:spLocks noChangeShapeType="1"/>
            </p:cNvSpPr>
            <p:nvPr/>
          </p:nvSpPr>
          <p:spPr bwMode="auto">
            <a:xfrm>
              <a:off x="2494" y="1434"/>
              <a:ext cx="1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58" name="Line 632"/>
            <p:cNvSpPr>
              <a:spLocks noChangeShapeType="1"/>
            </p:cNvSpPr>
            <p:nvPr/>
          </p:nvSpPr>
          <p:spPr bwMode="auto">
            <a:xfrm flipH="1">
              <a:off x="2494" y="1417"/>
              <a:ext cx="5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59" name="Line 633"/>
            <p:cNvSpPr>
              <a:spLocks noChangeShapeType="1"/>
            </p:cNvSpPr>
            <p:nvPr/>
          </p:nvSpPr>
          <p:spPr bwMode="auto">
            <a:xfrm>
              <a:off x="2481" y="1378"/>
              <a:ext cx="18" cy="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60" name="Line 634"/>
            <p:cNvSpPr>
              <a:spLocks noChangeShapeType="1"/>
            </p:cNvSpPr>
            <p:nvPr/>
          </p:nvSpPr>
          <p:spPr bwMode="auto">
            <a:xfrm flipH="1" flipV="1">
              <a:off x="2626" y="1464"/>
              <a:ext cx="3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61" name="Line 635"/>
            <p:cNvSpPr>
              <a:spLocks noChangeShapeType="1"/>
            </p:cNvSpPr>
            <p:nvPr/>
          </p:nvSpPr>
          <p:spPr bwMode="auto">
            <a:xfrm flipV="1">
              <a:off x="2628" y="1487"/>
              <a:ext cx="1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62" name="Line 636"/>
            <p:cNvSpPr>
              <a:spLocks noChangeShapeType="1"/>
            </p:cNvSpPr>
            <p:nvPr/>
          </p:nvSpPr>
          <p:spPr bwMode="auto">
            <a:xfrm flipV="1">
              <a:off x="2625" y="1512"/>
              <a:ext cx="3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63" name="Line 637"/>
            <p:cNvSpPr>
              <a:spLocks noChangeShapeType="1"/>
            </p:cNvSpPr>
            <p:nvPr/>
          </p:nvSpPr>
          <p:spPr bwMode="auto">
            <a:xfrm>
              <a:off x="2622" y="1516"/>
              <a:ext cx="3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64" name="Line 638"/>
            <p:cNvSpPr>
              <a:spLocks noChangeShapeType="1"/>
            </p:cNvSpPr>
            <p:nvPr/>
          </p:nvSpPr>
          <p:spPr bwMode="auto">
            <a:xfrm>
              <a:off x="2615" y="1502"/>
              <a:ext cx="7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65" name="Line 639"/>
            <p:cNvSpPr>
              <a:spLocks noChangeShapeType="1"/>
            </p:cNvSpPr>
            <p:nvPr/>
          </p:nvSpPr>
          <p:spPr bwMode="auto">
            <a:xfrm>
              <a:off x="2600" y="1472"/>
              <a:ext cx="15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707" name="Group 640"/>
          <p:cNvGrpSpPr>
            <a:grpSpLocks/>
          </p:cNvGrpSpPr>
          <p:nvPr/>
        </p:nvGrpSpPr>
        <p:grpSpPr bwMode="auto">
          <a:xfrm>
            <a:off x="5551488" y="2152650"/>
            <a:ext cx="449262" cy="1295400"/>
            <a:chOff x="2817" y="816"/>
            <a:chExt cx="283" cy="816"/>
          </a:xfrm>
        </p:grpSpPr>
        <p:sp>
          <p:nvSpPr>
            <p:cNvPr id="27710" name="Line 641"/>
            <p:cNvSpPr>
              <a:spLocks noChangeShapeType="1"/>
            </p:cNvSpPr>
            <p:nvPr/>
          </p:nvSpPr>
          <p:spPr bwMode="auto">
            <a:xfrm flipV="1">
              <a:off x="3046" y="1045"/>
              <a:ext cx="12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1" name="Line 642"/>
            <p:cNvSpPr>
              <a:spLocks noChangeShapeType="1"/>
            </p:cNvSpPr>
            <p:nvPr/>
          </p:nvSpPr>
          <p:spPr bwMode="auto">
            <a:xfrm flipH="1" flipV="1">
              <a:off x="3046" y="1054"/>
              <a:ext cx="4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2" name="Line 643"/>
            <p:cNvSpPr>
              <a:spLocks noChangeShapeType="1"/>
            </p:cNvSpPr>
            <p:nvPr/>
          </p:nvSpPr>
          <p:spPr bwMode="auto">
            <a:xfrm flipH="1">
              <a:off x="3050" y="1057"/>
              <a:ext cx="5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3" name="Line 644"/>
            <p:cNvSpPr>
              <a:spLocks noChangeShapeType="1"/>
            </p:cNvSpPr>
            <p:nvPr/>
          </p:nvSpPr>
          <p:spPr bwMode="auto">
            <a:xfrm flipH="1">
              <a:off x="3055" y="1045"/>
              <a:ext cx="3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4" name="Line 645"/>
            <p:cNvSpPr>
              <a:spLocks noChangeShapeType="1"/>
            </p:cNvSpPr>
            <p:nvPr/>
          </p:nvSpPr>
          <p:spPr bwMode="auto">
            <a:xfrm flipH="1">
              <a:off x="3061" y="1247"/>
              <a:ext cx="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5" name="Line 646"/>
            <p:cNvSpPr>
              <a:spLocks noChangeShapeType="1"/>
            </p:cNvSpPr>
            <p:nvPr/>
          </p:nvSpPr>
          <p:spPr bwMode="auto">
            <a:xfrm flipV="1">
              <a:off x="3061" y="1247"/>
              <a:ext cx="6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6" name="Line 647"/>
            <p:cNvSpPr>
              <a:spLocks noChangeShapeType="1"/>
            </p:cNvSpPr>
            <p:nvPr/>
          </p:nvSpPr>
          <p:spPr bwMode="auto">
            <a:xfrm>
              <a:off x="3061" y="1249"/>
              <a:ext cx="0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7" name="Line 648"/>
            <p:cNvSpPr>
              <a:spLocks noChangeShapeType="1"/>
            </p:cNvSpPr>
            <p:nvPr/>
          </p:nvSpPr>
          <p:spPr bwMode="auto">
            <a:xfrm>
              <a:off x="2968" y="1598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8" name="Line 649"/>
            <p:cNvSpPr>
              <a:spLocks noChangeShapeType="1"/>
            </p:cNvSpPr>
            <p:nvPr/>
          </p:nvSpPr>
          <p:spPr bwMode="auto">
            <a:xfrm>
              <a:off x="2967" y="1572"/>
              <a:ext cx="1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9" name="Line 650"/>
            <p:cNvSpPr>
              <a:spLocks noChangeShapeType="1"/>
            </p:cNvSpPr>
            <p:nvPr/>
          </p:nvSpPr>
          <p:spPr bwMode="auto">
            <a:xfrm flipH="1">
              <a:off x="2967" y="1544"/>
              <a:ext cx="2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0" name="Line 651"/>
            <p:cNvSpPr>
              <a:spLocks noChangeShapeType="1"/>
            </p:cNvSpPr>
            <p:nvPr/>
          </p:nvSpPr>
          <p:spPr bwMode="auto">
            <a:xfrm flipH="1">
              <a:off x="2969" y="153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1" name="Line 652"/>
            <p:cNvSpPr>
              <a:spLocks noChangeShapeType="1"/>
            </p:cNvSpPr>
            <p:nvPr/>
          </p:nvSpPr>
          <p:spPr bwMode="auto">
            <a:xfrm flipH="1">
              <a:off x="2970" y="1527"/>
              <a:ext cx="6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2" name="Line 653"/>
            <p:cNvSpPr>
              <a:spLocks noChangeShapeType="1"/>
            </p:cNvSpPr>
            <p:nvPr/>
          </p:nvSpPr>
          <p:spPr bwMode="auto">
            <a:xfrm flipH="1">
              <a:off x="2976" y="1519"/>
              <a:ext cx="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3" name="Line 654"/>
            <p:cNvSpPr>
              <a:spLocks noChangeShapeType="1"/>
            </p:cNvSpPr>
            <p:nvPr/>
          </p:nvSpPr>
          <p:spPr bwMode="auto">
            <a:xfrm flipH="1">
              <a:off x="2982" y="1509"/>
              <a:ext cx="4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4" name="Line 655"/>
            <p:cNvSpPr>
              <a:spLocks noChangeShapeType="1"/>
            </p:cNvSpPr>
            <p:nvPr/>
          </p:nvSpPr>
          <p:spPr bwMode="auto">
            <a:xfrm flipH="1">
              <a:off x="2986" y="1472"/>
              <a:ext cx="18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5" name="Line 656"/>
            <p:cNvSpPr>
              <a:spLocks noChangeShapeType="1"/>
            </p:cNvSpPr>
            <p:nvPr/>
          </p:nvSpPr>
          <p:spPr bwMode="auto">
            <a:xfrm flipV="1">
              <a:off x="2984" y="1470"/>
              <a:ext cx="18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6" name="Line 657"/>
            <p:cNvSpPr>
              <a:spLocks noChangeShapeType="1"/>
            </p:cNvSpPr>
            <p:nvPr/>
          </p:nvSpPr>
          <p:spPr bwMode="auto">
            <a:xfrm flipV="1">
              <a:off x="2979" y="1505"/>
              <a:ext cx="5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7" name="Line 658"/>
            <p:cNvSpPr>
              <a:spLocks noChangeShapeType="1"/>
            </p:cNvSpPr>
            <p:nvPr/>
          </p:nvSpPr>
          <p:spPr bwMode="auto">
            <a:xfrm flipV="1">
              <a:off x="2973" y="1515"/>
              <a:ext cx="6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8" name="Line 659"/>
            <p:cNvSpPr>
              <a:spLocks noChangeShapeType="1"/>
            </p:cNvSpPr>
            <p:nvPr/>
          </p:nvSpPr>
          <p:spPr bwMode="auto">
            <a:xfrm flipV="1">
              <a:off x="2967" y="1519"/>
              <a:ext cx="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9" name="Line 660"/>
            <p:cNvSpPr>
              <a:spLocks noChangeShapeType="1"/>
            </p:cNvSpPr>
            <p:nvPr/>
          </p:nvSpPr>
          <p:spPr bwMode="auto">
            <a:xfrm flipH="1">
              <a:off x="2967" y="1511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0" name="Line 661"/>
            <p:cNvSpPr>
              <a:spLocks noChangeShapeType="1"/>
            </p:cNvSpPr>
            <p:nvPr/>
          </p:nvSpPr>
          <p:spPr bwMode="auto">
            <a:xfrm flipH="1">
              <a:off x="2968" y="1487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1" name="Line 662"/>
            <p:cNvSpPr>
              <a:spLocks noChangeShapeType="1"/>
            </p:cNvSpPr>
            <p:nvPr/>
          </p:nvSpPr>
          <p:spPr bwMode="auto">
            <a:xfrm>
              <a:off x="2965" y="1464"/>
              <a:ext cx="4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2" name="Line 663"/>
            <p:cNvSpPr>
              <a:spLocks noChangeShapeType="1"/>
            </p:cNvSpPr>
            <p:nvPr/>
          </p:nvSpPr>
          <p:spPr bwMode="auto">
            <a:xfrm>
              <a:off x="2965" y="1464"/>
              <a:ext cx="1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3" name="Line 664"/>
            <p:cNvSpPr>
              <a:spLocks noChangeShapeType="1"/>
            </p:cNvSpPr>
            <p:nvPr/>
          </p:nvSpPr>
          <p:spPr bwMode="auto">
            <a:xfrm flipV="1">
              <a:off x="3059" y="1218"/>
              <a:ext cx="8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4" name="Line 665"/>
            <p:cNvSpPr>
              <a:spLocks noChangeShapeType="1"/>
            </p:cNvSpPr>
            <p:nvPr/>
          </p:nvSpPr>
          <p:spPr bwMode="auto">
            <a:xfrm>
              <a:off x="3053" y="1218"/>
              <a:ext cx="6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5" name="Line 666"/>
            <p:cNvSpPr>
              <a:spLocks noChangeShapeType="1"/>
            </p:cNvSpPr>
            <p:nvPr/>
          </p:nvSpPr>
          <p:spPr bwMode="auto">
            <a:xfrm>
              <a:off x="3053" y="1213"/>
              <a:ext cx="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6" name="Line 667"/>
            <p:cNvSpPr>
              <a:spLocks noChangeShapeType="1"/>
            </p:cNvSpPr>
            <p:nvPr/>
          </p:nvSpPr>
          <p:spPr bwMode="auto">
            <a:xfrm flipH="1">
              <a:off x="3053" y="1213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7" name="Line 668"/>
            <p:cNvSpPr>
              <a:spLocks noChangeShapeType="1"/>
            </p:cNvSpPr>
            <p:nvPr/>
          </p:nvSpPr>
          <p:spPr bwMode="auto">
            <a:xfrm flipH="1" flipV="1">
              <a:off x="3062" y="1213"/>
              <a:ext cx="5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8" name="Line 669"/>
            <p:cNvSpPr>
              <a:spLocks noChangeShapeType="1"/>
            </p:cNvSpPr>
            <p:nvPr/>
          </p:nvSpPr>
          <p:spPr bwMode="auto">
            <a:xfrm>
              <a:off x="2893" y="1006"/>
              <a:ext cx="1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9" name="Line 670"/>
            <p:cNvSpPr>
              <a:spLocks noChangeShapeType="1"/>
            </p:cNvSpPr>
            <p:nvPr/>
          </p:nvSpPr>
          <p:spPr bwMode="auto">
            <a:xfrm>
              <a:off x="2890" y="983"/>
              <a:ext cx="3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0" name="Line 671"/>
            <p:cNvSpPr>
              <a:spLocks noChangeShapeType="1"/>
            </p:cNvSpPr>
            <p:nvPr/>
          </p:nvSpPr>
          <p:spPr bwMode="auto">
            <a:xfrm flipV="1">
              <a:off x="2953" y="1630"/>
              <a:ext cx="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1" name="Line 672"/>
            <p:cNvSpPr>
              <a:spLocks noChangeShapeType="1"/>
            </p:cNvSpPr>
            <p:nvPr/>
          </p:nvSpPr>
          <p:spPr bwMode="auto">
            <a:xfrm flipH="1">
              <a:off x="2953" y="1599"/>
              <a:ext cx="5" cy="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2" name="Line 673"/>
            <p:cNvSpPr>
              <a:spLocks noChangeShapeType="1"/>
            </p:cNvSpPr>
            <p:nvPr/>
          </p:nvSpPr>
          <p:spPr bwMode="auto">
            <a:xfrm>
              <a:off x="2955" y="1572"/>
              <a:ext cx="3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3" name="Line 674"/>
            <p:cNvSpPr>
              <a:spLocks noChangeShapeType="1"/>
            </p:cNvSpPr>
            <p:nvPr/>
          </p:nvSpPr>
          <p:spPr bwMode="auto">
            <a:xfrm flipH="1">
              <a:off x="2955" y="1550"/>
              <a:ext cx="2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4" name="Line 675"/>
            <p:cNvSpPr>
              <a:spLocks noChangeShapeType="1"/>
            </p:cNvSpPr>
            <p:nvPr/>
          </p:nvSpPr>
          <p:spPr bwMode="auto">
            <a:xfrm>
              <a:off x="2954" y="1522"/>
              <a:ext cx="3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5" name="Line 676"/>
            <p:cNvSpPr>
              <a:spLocks noChangeShapeType="1"/>
            </p:cNvSpPr>
            <p:nvPr/>
          </p:nvSpPr>
          <p:spPr bwMode="auto">
            <a:xfrm>
              <a:off x="2933" y="1474"/>
              <a:ext cx="2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6" name="Line 677"/>
            <p:cNvSpPr>
              <a:spLocks noChangeShapeType="1"/>
            </p:cNvSpPr>
            <p:nvPr/>
          </p:nvSpPr>
          <p:spPr bwMode="auto">
            <a:xfrm flipV="1">
              <a:off x="2855" y="1224"/>
              <a:ext cx="1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7" name="Line 678"/>
            <p:cNvSpPr>
              <a:spLocks noChangeShapeType="1"/>
            </p:cNvSpPr>
            <p:nvPr/>
          </p:nvSpPr>
          <p:spPr bwMode="auto">
            <a:xfrm>
              <a:off x="2852" y="1227"/>
              <a:ext cx="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8" name="Line 679"/>
            <p:cNvSpPr>
              <a:spLocks noChangeShapeType="1"/>
            </p:cNvSpPr>
            <p:nvPr/>
          </p:nvSpPr>
          <p:spPr bwMode="auto">
            <a:xfrm flipH="1">
              <a:off x="2852" y="1224"/>
              <a:ext cx="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9" name="Line 680"/>
            <p:cNvSpPr>
              <a:spLocks noChangeShapeType="1"/>
            </p:cNvSpPr>
            <p:nvPr/>
          </p:nvSpPr>
          <p:spPr bwMode="auto">
            <a:xfrm flipH="1">
              <a:off x="2855" y="1255"/>
              <a:ext cx="12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0" name="Line 681"/>
            <p:cNvSpPr>
              <a:spLocks noChangeShapeType="1"/>
            </p:cNvSpPr>
            <p:nvPr/>
          </p:nvSpPr>
          <p:spPr bwMode="auto">
            <a:xfrm flipV="1">
              <a:off x="2867" y="1255"/>
              <a:ext cx="0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1" name="Line 682"/>
            <p:cNvSpPr>
              <a:spLocks noChangeShapeType="1"/>
            </p:cNvSpPr>
            <p:nvPr/>
          </p:nvSpPr>
          <p:spPr bwMode="auto">
            <a:xfrm>
              <a:off x="2854" y="1270"/>
              <a:ext cx="13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2" name="Line 683"/>
            <p:cNvSpPr>
              <a:spLocks noChangeShapeType="1"/>
            </p:cNvSpPr>
            <p:nvPr/>
          </p:nvSpPr>
          <p:spPr bwMode="auto">
            <a:xfrm flipH="1">
              <a:off x="2854" y="1258"/>
              <a:ext cx="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3" name="Line 684"/>
            <p:cNvSpPr>
              <a:spLocks noChangeShapeType="1"/>
            </p:cNvSpPr>
            <p:nvPr/>
          </p:nvSpPr>
          <p:spPr bwMode="auto">
            <a:xfrm flipH="1">
              <a:off x="2817" y="1355"/>
              <a:ext cx="4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4" name="Line 685"/>
            <p:cNvSpPr>
              <a:spLocks noChangeShapeType="1"/>
            </p:cNvSpPr>
            <p:nvPr/>
          </p:nvSpPr>
          <p:spPr bwMode="auto">
            <a:xfrm flipH="1">
              <a:off x="2821" y="1355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5" name="Line 686"/>
            <p:cNvSpPr>
              <a:spLocks noChangeShapeType="1"/>
            </p:cNvSpPr>
            <p:nvPr/>
          </p:nvSpPr>
          <p:spPr bwMode="auto">
            <a:xfrm flipH="1">
              <a:off x="2831" y="1350"/>
              <a:ext cx="2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6" name="Line 687"/>
            <p:cNvSpPr>
              <a:spLocks noChangeShapeType="1"/>
            </p:cNvSpPr>
            <p:nvPr/>
          </p:nvSpPr>
          <p:spPr bwMode="auto">
            <a:xfrm>
              <a:off x="2824" y="1345"/>
              <a:ext cx="9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7" name="Line 688"/>
            <p:cNvSpPr>
              <a:spLocks noChangeShapeType="1"/>
            </p:cNvSpPr>
            <p:nvPr/>
          </p:nvSpPr>
          <p:spPr bwMode="auto">
            <a:xfrm>
              <a:off x="2824" y="1327"/>
              <a:ext cx="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8" name="Line 689"/>
            <p:cNvSpPr>
              <a:spLocks noChangeShapeType="1"/>
            </p:cNvSpPr>
            <p:nvPr/>
          </p:nvSpPr>
          <p:spPr bwMode="auto">
            <a:xfrm>
              <a:off x="2819" y="1310"/>
              <a:ext cx="5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59" name="Line 690"/>
            <p:cNvSpPr>
              <a:spLocks noChangeShapeType="1"/>
            </p:cNvSpPr>
            <p:nvPr/>
          </p:nvSpPr>
          <p:spPr bwMode="auto">
            <a:xfrm flipH="1">
              <a:off x="2819" y="1295"/>
              <a:ext cx="9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60" name="Line 691"/>
            <p:cNvSpPr>
              <a:spLocks noChangeShapeType="1"/>
            </p:cNvSpPr>
            <p:nvPr/>
          </p:nvSpPr>
          <p:spPr bwMode="auto">
            <a:xfrm>
              <a:off x="2821" y="1289"/>
              <a:ext cx="7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61" name="Line 692"/>
            <p:cNvSpPr>
              <a:spLocks noChangeShapeType="1"/>
            </p:cNvSpPr>
            <p:nvPr/>
          </p:nvSpPr>
          <p:spPr bwMode="auto">
            <a:xfrm flipH="1">
              <a:off x="2821" y="1278"/>
              <a:ext cx="21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62" name="Line 693"/>
            <p:cNvSpPr>
              <a:spLocks noChangeShapeType="1"/>
            </p:cNvSpPr>
            <p:nvPr/>
          </p:nvSpPr>
          <p:spPr bwMode="auto">
            <a:xfrm flipH="1">
              <a:off x="2842" y="1270"/>
              <a:ext cx="8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63" name="Line 694"/>
            <p:cNvSpPr>
              <a:spLocks noChangeShapeType="1"/>
            </p:cNvSpPr>
            <p:nvPr/>
          </p:nvSpPr>
          <p:spPr bwMode="auto">
            <a:xfrm>
              <a:off x="2850" y="1238"/>
              <a:ext cx="0" cy="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64" name="Line 695"/>
            <p:cNvSpPr>
              <a:spLocks noChangeShapeType="1"/>
            </p:cNvSpPr>
            <p:nvPr/>
          </p:nvSpPr>
          <p:spPr bwMode="auto">
            <a:xfrm>
              <a:off x="2845" y="1232"/>
              <a:ext cx="5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65" name="Line 696"/>
            <p:cNvSpPr>
              <a:spLocks noChangeShapeType="1"/>
            </p:cNvSpPr>
            <p:nvPr/>
          </p:nvSpPr>
          <p:spPr bwMode="auto">
            <a:xfrm flipH="1">
              <a:off x="2845" y="1194"/>
              <a:ext cx="1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66" name="Line 697"/>
            <p:cNvSpPr>
              <a:spLocks noChangeShapeType="1"/>
            </p:cNvSpPr>
            <p:nvPr/>
          </p:nvSpPr>
          <p:spPr bwMode="auto">
            <a:xfrm>
              <a:off x="2846" y="1187"/>
              <a:ext cx="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67" name="Line 698"/>
            <p:cNvSpPr>
              <a:spLocks noChangeShapeType="1"/>
            </p:cNvSpPr>
            <p:nvPr/>
          </p:nvSpPr>
          <p:spPr bwMode="auto">
            <a:xfrm>
              <a:off x="2840" y="1187"/>
              <a:ext cx="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68" name="Line 699"/>
            <p:cNvSpPr>
              <a:spLocks noChangeShapeType="1"/>
            </p:cNvSpPr>
            <p:nvPr/>
          </p:nvSpPr>
          <p:spPr bwMode="auto">
            <a:xfrm flipH="1">
              <a:off x="2840" y="1161"/>
              <a:ext cx="8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69" name="Line 700"/>
            <p:cNvSpPr>
              <a:spLocks noChangeShapeType="1"/>
            </p:cNvSpPr>
            <p:nvPr/>
          </p:nvSpPr>
          <p:spPr bwMode="auto">
            <a:xfrm>
              <a:off x="2842" y="1147"/>
              <a:ext cx="6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70" name="Line 701"/>
            <p:cNvSpPr>
              <a:spLocks noChangeShapeType="1"/>
            </p:cNvSpPr>
            <p:nvPr/>
          </p:nvSpPr>
          <p:spPr bwMode="auto">
            <a:xfrm flipH="1">
              <a:off x="2842" y="1134"/>
              <a:ext cx="14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71" name="Line 702"/>
            <p:cNvSpPr>
              <a:spLocks noChangeShapeType="1"/>
            </p:cNvSpPr>
            <p:nvPr/>
          </p:nvSpPr>
          <p:spPr bwMode="auto">
            <a:xfrm flipH="1">
              <a:off x="2856" y="1130"/>
              <a:ext cx="15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72" name="Line 703"/>
            <p:cNvSpPr>
              <a:spLocks noChangeShapeType="1"/>
            </p:cNvSpPr>
            <p:nvPr/>
          </p:nvSpPr>
          <p:spPr bwMode="auto">
            <a:xfrm>
              <a:off x="2868" y="1114"/>
              <a:ext cx="3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73" name="Line 704"/>
            <p:cNvSpPr>
              <a:spLocks noChangeShapeType="1"/>
            </p:cNvSpPr>
            <p:nvPr/>
          </p:nvSpPr>
          <p:spPr bwMode="auto">
            <a:xfrm>
              <a:off x="2856" y="1111"/>
              <a:ext cx="12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74" name="Line 705"/>
            <p:cNvSpPr>
              <a:spLocks noChangeShapeType="1"/>
            </p:cNvSpPr>
            <p:nvPr/>
          </p:nvSpPr>
          <p:spPr bwMode="auto">
            <a:xfrm flipH="1">
              <a:off x="2856" y="1100"/>
              <a:ext cx="2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75" name="Line 706"/>
            <p:cNvSpPr>
              <a:spLocks noChangeShapeType="1"/>
            </p:cNvSpPr>
            <p:nvPr/>
          </p:nvSpPr>
          <p:spPr bwMode="auto">
            <a:xfrm>
              <a:off x="2851" y="1097"/>
              <a:ext cx="7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76" name="Line 707"/>
            <p:cNvSpPr>
              <a:spLocks noChangeShapeType="1"/>
            </p:cNvSpPr>
            <p:nvPr/>
          </p:nvSpPr>
          <p:spPr bwMode="auto">
            <a:xfrm>
              <a:off x="2848" y="1071"/>
              <a:ext cx="3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77" name="Line 708"/>
            <p:cNvSpPr>
              <a:spLocks noChangeShapeType="1"/>
            </p:cNvSpPr>
            <p:nvPr/>
          </p:nvSpPr>
          <p:spPr bwMode="auto">
            <a:xfrm flipH="1">
              <a:off x="2848" y="1060"/>
              <a:ext cx="14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78" name="Line 709"/>
            <p:cNvSpPr>
              <a:spLocks noChangeShapeType="1"/>
            </p:cNvSpPr>
            <p:nvPr/>
          </p:nvSpPr>
          <p:spPr bwMode="auto">
            <a:xfrm flipH="1">
              <a:off x="2862" y="1034"/>
              <a:ext cx="6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79" name="Line 710"/>
            <p:cNvSpPr>
              <a:spLocks noChangeShapeType="1"/>
            </p:cNvSpPr>
            <p:nvPr/>
          </p:nvSpPr>
          <p:spPr bwMode="auto">
            <a:xfrm flipH="1">
              <a:off x="2868" y="1028"/>
              <a:ext cx="8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80" name="Line 711"/>
            <p:cNvSpPr>
              <a:spLocks noChangeShapeType="1"/>
            </p:cNvSpPr>
            <p:nvPr/>
          </p:nvSpPr>
          <p:spPr bwMode="auto">
            <a:xfrm flipH="1">
              <a:off x="2876" y="1009"/>
              <a:ext cx="4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81" name="Line 712"/>
            <p:cNvSpPr>
              <a:spLocks noChangeShapeType="1"/>
            </p:cNvSpPr>
            <p:nvPr/>
          </p:nvSpPr>
          <p:spPr bwMode="auto">
            <a:xfrm flipH="1" flipV="1">
              <a:off x="2880" y="1009"/>
              <a:ext cx="6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82" name="Line 713"/>
            <p:cNvSpPr>
              <a:spLocks noChangeShapeType="1"/>
            </p:cNvSpPr>
            <p:nvPr/>
          </p:nvSpPr>
          <p:spPr bwMode="auto">
            <a:xfrm flipH="1">
              <a:off x="2886" y="1011"/>
              <a:ext cx="8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83" name="Line 714"/>
            <p:cNvSpPr>
              <a:spLocks noChangeShapeType="1"/>
            </p:cNvSpPr>
            <p:nvPr/>
          </p:nvSpPr>
          <p:spPr bwMode="auto">
            <a:xfrm flipH="1">
              <a:off x="2890" y="972"/>
              <a:ext cx="4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84" name="Line 715"/>
            <p:cNvSpPr>
              <a:spLocks noChangeShapeType="1"/>
            </p:cNvSpPr>
            <p:nvPr/>
          </p:nvSpPr>
          <p:spPr bwMode="auto">
            <a:xfrm flipH="1" flipV="1">
              <a:off x="2894" y="972"/>
              <a:ext cx="6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85" name="Line 716"/>
            <p:cNvSpPr>
              <a:spLocks noChangeShapeType="1"/>
            </p:cNvSpPr>
            <p:nvPr/>
          </p:nvSpPr>
          <p:spPr bwMode="auto">
            <a:xfrm flipH="1">
              <a:off x="2900" y="957"/>
              <a:ext cx="3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86" name="Line 717"/>
            <p:cNvSpPr>
              <a:spLocks noChangeShapeType="1"/>
            </p:cNvSpPr>
            <p:nvPr/>
          </p:nvSpPr>
          <p:spPr bwMode="auto">
            <a:xfrm>
              <a:off x="2900" y="940"/>
              <a:ext cx="3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87" name="Line 718"/>
            <p:cNvSpPr>
              <a:spLocks noChangeShapeType="1"/>
            </p:cNvSpPr>
            <p:nvPr/>
          </p:nvSpPr>
          <p:spPr bwMode="auto">
            <a:xfrm flipH="1">
              <a:off x="2900" y="938"/>
              <a:ext cx="7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88" name="Line 719"/>
            <p:cNvSpPr>
              <a:spLocks noChangeShapeType="1"/>
            </p:cNvSpPr>
            <p:nvPr/>
          </p:nvSpPr>
          <p:spPr bwMode="auto">
            <a:xfrm flipH="1" flipV="1">
              <a:off x="2907" y="938"/>
              <a:ext cx="11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89" name="Line 720"/>
            <p:cNvSpPr>
              <a:spLocks noChangeShapeType="1"/>
            </p:cNvSpPr>
            <p:nvPr/>
          </p:nvSpPr>
          <p:spPr bwMode="auto">
            <a:xfrm flipH="1">
              <a:off x="2918" y="943"/>
              <a:ext cx="5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0" name="Line 721"/>
            <p:cNvSpPr>
              <a:spLocks noChangeShapeType="1"/>
            </p:cNvSpPr>
            <p:nvPr/>
          </p:nvSpPr>
          <p:spPr bwMode="auto">
            <a:xfrm>
              <a:off x="2911" y="917"/>
              <a:ext cx="12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1" name="Line 722"/>
            <p:cNvSpPr>
              <a:spLocks noChangeShapeType="1"/>
            </p:cNvSpPr>
            <p:nvPr/>
          </p:nvSpPr>
          <p:spPr bwMode="auto">
            <a:xfrm flipH="1">
              <a:off x="2911" y="912"/>
              <a:ext cx="8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2" name="Line 723"/>
            <p:cNvSpPr>
              <a:spLocks noChangeShapeType="1"/>
            </p:cNvSpPr>
            <p:nvPr/>
          </p:nvSpPr>
          <p:spPr bwMode="auto">
            <a:xfrm flipH="1" flipV="1">
              <a:off x="2919" y="912"/>
              <a:ext cx="7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3" name="Line 724"/>
            <p:cNvSpPr>
              <a:spLocks noChangeShapeType="1"/>
            </p:cNvSpPr>
            <p:nvPr/>
          </p:nvSpPr>
          <p:spPr bwMode="auto">
            <a:xfrm flipH="1">
              <a:off x="2926" y="903"/>
              <a:ext cx="7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4" name="Line 725"/>
            <p:cNvSpPr>
              <a:spLocks noChangeShapeType="1"/>
            </p:cNvSpPr>
            <p:nvPr/>
          </p:nvSpPr>
          <p:spPr bwMode="auto">
            <a:xfrm>
              <a:off x="2929" y="903"/>
              <a:ext cx="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5" name="Line 726"/>
            <p:cNvSpPr>
              <a:spLocks noChangeShapeType="1"/>
            </p:cNvSpPr>
            <p:nvPr/>
          </p:nvSpPr>
          <p:spPr bwMode="auto">
            <a:xfrm flipH="1">
              <a:off x="2929" y="894"/>
              <a:ext cx="1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6" name="Line 727"/>
            <p:cNvSpPr>
              <a:spLocks noChangeShapeType="1"/>
            </p:cNvSpPr>
            <p:nvPr/>
          </p:nvSpPr>
          <p:spPr bwMode="auto">
            <a:xfrm flipH="1">
              <a:off x="2930" y="841"/>
              <a:ext cx="2" cy="5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7" name="Line 728"/>
            <p:cNvSpPr>
              <a:spLocks noChangeShapeType="1"/>
            </p:cNvSpPr>
            <p:nvPr/>
          </p:nvSpPr>
          <p:spPr bwMode="auto">
            <a:xfrm flipH="1" flipV="1">
              <a:off x="2932" y="841"/>
              <a:ext cx="6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8" name="Line 729"/>
            <p:cNvSpPr>
              <a:spLocks noChangeShapeType="1"/>
            </p:cNvSpPr>
            <p:nvPr/>
          </p:nvSpPr>
          <p:spPr bwMode="auto">
            <a:xfrm flipH="1">
              <a:off x="2938" y="830"/>
              <a:ext cx="1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9" name="Line 730"/>
            <p:cNvSpPr>
              <a:spLocks noChangeShapeType="1"/>
            </p:cNvSpPr>
            <p:nvPr/>
          </p:nvSpPr>
          <p:spPr bwMode="auto">
            <a:xfrm flipH="1">
              <a:off x="2939" y="824"/>
              <a:ext cx="7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0" name="Line 731"/>
            <p:cNvSpPr>
              <a:spLocks noChangeShapeType="1"/>
            </p:cNvSpPr>
            <p:nvPr/>
          </p:nvSpPr>
          <p:spPr bwMode="auto">
            <a:xfrm flipH="1" flipV="1">
              <a:off x="2946" y="824"/>
              <a:ext cx="3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1" name="Line 732"/>
            <p:cNvSpPr>
              <a:spLocks noChangeShapeType="1"/>
            </p:cNvSpPr>
            <p:nvPr/>
          </p:nvSpPr>
          <p:spPr bwMode="auto">
            <a:xfrm flipH="1">
              <a:off x="2949" y="833"/>
              <a:ext cx="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2" name="Line 733"/>
            <p:cNvSpPr>
              <a:spLocks noChangeShapeType="1"/>
            </p:cNvSpPr>
            <p:nvPr/>
          </p:nvSpPr>
          <p:spPr bwMode="auto">
            <a:xfrm>
              <a:off x="2953" y="816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3" name="Line 734"/>
            <p:cNvSpPr>
              <a:spLocks noChangeShapeType="1"/>
            </p:cNvSpPr>
            <p:nvPr/>
          </p:nvSpPr>
          <p:spPr bwMode="auto">
            <a:xfrm flipH="1">
              <a:off x="2953" y="816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4" name="Line 735"/>
            <p:cNvSpPr>
              <a:spLocks noChangeShapeType="1"/>
            </p:cNvSpPr>
            <p:nvPr/>
          </p:nvSpPr>
          <p:spPr bwMode="auto">
            <a:xfrm flipH="1" flipV="1">
              <a:off x="2964" y="816"/>
              <a:ext cx="12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5" name="Line 736"/>
            <p:cNvSpPr>
              <a:spLocks noChangeShapeType="1"/>
            </p:cNvSpPr>
            <p:nvPr/>
          </p:nvSpPr>
          <p:spPr bwMode="auto">
            <a:xfrm flipH="1">
              <a:off x="2976" y="833"/>
              <a:ext cx="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6" name="Line 737"/>
            <p:cNvSpPr>
              <a:spLocks noChangeShapeType="1"/>
            </p:cNvSpPr>
            <p:nvPr/>
          </p:nvSpPr>
          <p:spPr bwMode="auto">
            <a:xfrm flipH="1" flipV="1">
              <a:off x="2982" y="833"/>
              <a:ext cx="10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7" name="Line 738"/>
            <p:cNvSpPr>
              <a:spLocks noChangeShapeType="1"/>
            </p:cNvSpPr>
            <p:nvPr/>
          </p:nvSpPr>
          <p:spPr bwMode="auto">
            <a:xfrm flipH="1">
              <a:off x="2992" y="862"/>
              <a:ext cx="11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8" name="Line 739"/>
            <p:cNvSpPr>
              <a:spLocks noChangeShapeType="1"/>
            </p:cNvSpPr>
            <p:nvPr/>
          </p:nvSpPr>
          <p:spPr bwMode="auto">
            <a:xfrm flipH="1">
              <a:off x="3003" y="859"/>
              <a:ext cx="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9" name="Line 740"/>
            <p:cNvSpPr>
              <a:spLocks noChangeShapeType="1"/>
            </p:cNvSpPr>
            <p:nvPr/>
          </p:nvSpPr>
          <p:spPr bwMode="auto">
            <a:xfrm flipH="1">
              <a:off x="3009" y="859"/>
              <a:ext cx="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10" name="Line 741"/>
            <p:cNvSpPr>
              <a:spLocks noChangeShapeType="1"/>
            </p:cNvSpPr>
            <p:nvPr/>
          </p:nvSpPr>
          <p:spPr bwMode="auto">
            <a:xfrm flipH="1" flipV="1">
              <a:off x="3014" y="859"/>
              <a:ext cx="5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11" name="Line 742"/>
            <p:cNvSpPr>
              <a:spLocks noChangeShapeType="1"/>
            </p:cNvSpPr>
            <p:nvPr/>
          </p:nvSpPr>
          <p:spPr bwMode="auto">
            <a:xfrm flipH="1" flipV="1">
              <a:off x="3019" y="875"/>
              <a:ext cx="1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12" name="Line 743"/>
            <p:cNvSpPr>
              <a:spLocks noChangeShapeType="1"/>
            </p:cNvSpPr>
            <p:nvPr/>
          </p:nvSpPr>
          <p:spPr bwMode="auto">
            <a:xfrm flipV="1">
              <a:off x="3018" y="885"/>
              <a:ext cx="2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13" name="Line 744"/>
            <p:cNvSpPr>
              <a:spLocks noChangeShapeType="1"/>
            </p:cNvSpPr>
            <p:nvPr/>
          </p:nvSpPr>
          <p:spPr bwMode="auto">
            <a:xfrm flipH="1" flipV="1">
              <a:off x="3018" y="902"/>
              <a:ext cx="8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14" name="Line 745"/>
            <p:cNvSpPr>
              <a:spLocks noChangeShapeType="1"/>
            </p:cNvSpPr>
            <p:nvPr/>
          </p:nvSpPr>
          <p:spPr bwMode="auto">
            <a:xfrm flipH="1" flipV="1">
              <a:off x="3026" y="924"/>
              <a:ext cx="8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15" name="Line 746"/>
            <p:cNvSpPr>
              <a:spLocks noChangeShapeType="1"/>
            </p:cNvSpPr>
            <p:nvPr/>
          </p:nvSpPr>
          <p:spPr bwMode="auto">
            <a:xfrm flipV="1">
              <a:off x="3030" y="933"/>
              <a:ext cx="4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16" name="Line 747"/>
            <p:cNvSpPr>
              <a:spLocks noChangeShapeType="1"/>
            </p:cNvSpPr>
            <p:nvPr/>
          </p:nvSpPr>
          <p:spPr bwMode="auto">
            <a:xfrm flipH="1" flipV="1">
              <a:off x="3030" y="955"/>
              <a:ext cx="10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17" name="Line 748"/>
            <p:cNvSpPr>
              <a:spLocks noChangeShapeType="1"/>
            </p:cNvSpPr>
            <p:nvPr/>
          </p:nvSpPr>
          <p:spPr bwMode="auto">
            <a:xfrm flipV="1">
              <a:off x="3038" y="991"/>
              <a:ext cx="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18" name="Line 749"/>
            <p:cNvSpPr>
              <a:spLocks noChangeShapeType="1"/>
            </p:cNvSpPr>
            <p:nvPr/>
          </p:nvSpPr>
          <p:spPr bwMode="auto">
            <a:xfrm>
              <a:off x="3030" y="994"/>
              <a:ext cx="8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19" name="Line 750"/>
            <p:cNvSpPr>
              <a:spLocks noChangeShapeType="1"/>
            </p:cNvSpPr>
            <p:nvPr/>
          </p:nvSpPr>
          <p:spPr bwMode="auto">
            <a:xfrm flipV="1">
              <a:off x="3028" y="994"/>
              <a:ext cx="2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20" name="Line 751"/>
            <p:cNvSpPr>
              <a:spLocks noChangeShapeType="1"/>
            </p:cNvSpPr>
            <p:nvPr/>
          </p:nvSpPr>
          <p:spPr bwMode="auto">
            <a:xfrm flipH="1" flipV="1">
              <a:off x="3028" y="1009"/>
              <a:ext cx="13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21" name="Line 752"/>
            <p:cNvSpPr>
              <a:spLocks noChangeShapeType="1"/>
            </p:cNvSpPr>
            <p:nvPr/>
          </p:nvSpPr>
          <p:spPr bwMode="auto">
            <a:xfrm flipH="1">
              <a:off x="3041" y="1017"/>
              <a:ext cx="9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22" name="Line 753"/>
            <p:cNvSpPr>
              <a:spLocks noChangeShapeType="1"/>
            </p:cNvSpPr>
            <p:nvPr/>
          </p:nvSpPr>
          <p:spPr bwMode="auto">
            <a:xfrm flipH="1" flipV="1">
              <a:off x="3050" y="1017"/>
              <a:ext cx="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23" name="Line 754"/>
            <p:cNvSpPr>
              <a:spLocks noChangeShapeType="1"/>
            </p:cNvSpPr>
            <p:nvPr/>
          </p:nvSpPr>
          <p:spPr bwMode="auto">
            <a:xfrm flipH="1">
              <a:off x="3053" y="1023"/>
              <a:ext cx="6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24" name="Line 755"/>
            <p:cNvSpPr>
              <a:spLocks noChangeShapeType="1"/>
            </p:cNvSpPr>
            <p:nvPr/>
          </p:nvSpPr>
          <p:spPr bwMode="auto">
            <a:xfrm flipH="1" flipV="1">
              <a:off x="3059" y="1023"/>
              <a:ext cx="2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25" name="Line 756"/>
            <p:cNvSpPr>
              <a:spLocks noChangeShapeType="1"/>
            </p:cNvSpPr>
            <p:nvPr/>
          </p:nvSpPr>
          <p:spPr bwMode="auto">
            <a:xfrm flipH="1">
              <a:off x="3061" y="1031"/>
              <a:ext cx="6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26" name="Line 757"/>
            <p:cNvSpPr>
              <a:spLocks noChangeShapeType="1"/>
            </p:cNvSpPr>
            <p:nvPr/>
          </p:nvSpPr>
          <p:spPr bwMode="auto">
            <a:xfrm flipH="1">
              <a:off x="3067" y="1028"/>
              <a:ext cx="8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27" name="Line 758"/>
            <p:cNvSpPr>
              <a:spLocks noChangeShapeType="1"/>
            </p:cNvSpPr>
            <p:nvPr/>
          </p:nvSpPr>
          <p:spPr bwMode="auto">
            <a:xfrm flipH="1" flipV="1">
              <a:off x="3075" y="1028"/>
              <a:ext cx="3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28" name="Line 759"/>
            <p:cNvSpPr>
              <a:spLocks noChangeShapeType="1"/>
            </p:cNvSpPr>
            <p:nvPr/>
          </p:nvSpPr>
          <p:spPr bwMode="auto">
            <a:xfrm flipV="1">
              <a:off x="3071" y="1045"/>
              <a:ext cx="7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29" name="Line 760"/>
            <p:cNvSpPr>
              <a:spLocks noChangeShapeType="1"/>
            </p:cNvSpPr>
            <p:nvPr/>
          </p:nvSpPr>
          <p:spPr bwMode="auto">
            <a:xfrm flipH="1" flipV="1">
              <a:off x="3071" y="1068"/>
              <a:ext cx="2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30" name="Line 761"/>
            <p:cNvSpPr>
              <a:spLocks noChangeShapeType="1"/>
            </p:cNvSpPr>
            <p:nvPr/>
          </p:nvSpPr>
          <p:spPr bwMode="auto">
            <a:xfrm flipH="1">
              <a:off x="3073" y="1079"/>
              <a:ext cx="13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31" name="Line 762"/>
            <p:cNvSpPr>
              <a:spLocks noChangeShapeType="1"/>
            </p:cNvSpPr>
            <p:nvPr/>
          </p:nvSpPr>
          <p:spPr bwMode="auto">
            <a:xfrm flipH="1" flipV="1">
              <a:off x="3086" y="1079"/>
              <a:ext cx="3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32" name="Line 763"/>
            <p:cNvSpPr>
              <a:spLocks noChangeShapeType="1"/>
            </p:cNvSpPr>
            <p:nvPr/>
          </p:nvSpPr>
          <p:spPr bwMode="auto">
            <a:xfrm flipV="1">
              <a:off x="3085" y="1089"/>
              <a:ext cx="4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33" name="Line 764"/>
            <p:cNvSpPr>
              <a:spLocks noChangeShapeType="1"/>
            </p:cNvSpPr>
            <p:nvPr/>
          </p:nvSpPr>
          <p:spPr bwMode="auto">
            <a:xfrm flipH="1" flipV="1">
              <a:off x="3085" y="1107"/>
              <a:ext cx="2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34" name="Line 765"/>
            <p:cNvSpPr>
              <a:spLocks noChangeShapeType="1"/>
            </p:cNvSpPr>
            <p:nvPr/>
          </p:nvSpPr>
          <p:spPr bwMode="auto">
            <a:xfrm flipH="1" flipV="1">
              <a:off x="3087" y="1125"/>
              <a:ext cx="6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35" name="Line 766"/>
            <p:cNvSpPr>
              <a:spLocks noChangeShapeType="1"/>
            </p:cNvSpPr>
            <p:nvPr/>
          </p:nvSpPr>
          <p:spPr bwMode="auto">
            <a:xfrm flipV="1">
              <a:off x="3087" y="1137"/>
              <a:ext cx="6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36" name="Line 767"/>
            <p:cNvSpPr>
              <a:spLocks noChangeShapeType="1"/>
            </p:cNvSpPr>
            <p:nvPr/>
          </p:nvSpPr>
          <p:spPr bwMode="auto">
            <a:xfrm flipH="1" flipV="1">
              <a:off x="3087" y="1148"/>
              <a:ext cx="13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37" name="Line 768"/>
            <p:cNvSpPr>
              <a:spLocks noChangeShapeType="1"/>
            </p:cNvSpPr>
            <p:nvPr/>
          </p:nvSpPr>
          <p:spPr bwMode="auto">
            <a:xfrm flipV="1">
              <a:off x="3094" y="1184"/>
              <a:ext cx="6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38" name="Line 769"/>
            <p:cNvSpPr>
              <a:spLocks noChangeShapeType="1"/>
            </p:cNvSpPr>
            <p:nvPr/>
          </p:nvSpPr>
          <p:spPr bwMode="auto">
            <a:xfrm>
              <a:off x="3078" y="1213"/>
              <a:ext cx="1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39" name="Line 770"/>
            <p:cNvSpPr>
              <a:spLocks noChangeShapeType="1"/>
            </p:cNvSpPr>
            <p:nvPr/>
          </p:nvSpPr>
          <p:spPr bwMode="auto">
            <a:xfrm flipV="1">
              <a:off x="3070" y="1213"/>
              <a:ext cx="8" cy="2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40" name="Line 771"/>
            <p:cNvSpPr>
              <a:spLocks noChangeShapeType="1"/>
            </p:cNvSpPr>
            <p:nvPr/>
          </p:nvSpPr>
          <p:spPr bwMode="auto">
            <a:xfrm flipH="1" flipV="1">
              <a:off x="3070" y="1235"/>
              <a:ext cx="15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41" name="Line 772"/>
            <p:cNvSpPr>
              <a:spLocks noChangeShapeType="1"/>
            </p:cNvSpPr>
            <p:nvPr/>
          </p:nvSpPr>
          <p:spPr bwMode="auto">
            <a:xfrm flipV="1">
              <a:off x="3083" y="1247"/>
              <a:ext cx="2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42" name="Line 773"/>
            <p:cNvSpPr>
              <a:spLocks noChangeShapeType="1"/>
            </p:cNvSpPr>
            <p:nvPr/>
          </p:nvSpPr>
          <p:spPr bwMode="auto">
            <a:xfrm>
              <a:off x="3072" y="1264"/>
              <a:ext cx="1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43" name="Line 774"/>
            <p:cNvSpPr>
              <a:spLocks noChangeShapeType="1"/>
            </p:cNvSpPr>
            <p:nvPr/>
          </p:nvSpPr>
          <p:spPr bwMode="auto">
            <a:xfrm flipV="1">
              <a:off x="3070" y="1264"/>
              <a:ext cx="2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44" name="Line 775"/>
            <p:cNvSpPr>
              <a:spLocks noChangeShapeType="1"/>
            </p:cNvSpPr>
            <p:nvPr/>
          </p:nvSpPr>
          <p:spPr bwMode="auto">
            <a:xfrm flipH="1" flipV="1">
              <a:off x="3070" y="1277"/>
              <a:ext cx="1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45" name="Line 776"/>
            <p:cNvSpPr>
              <a:spLocks noChangeShapeType="1"/>
            </p:cNvSpPr>
            <p:nvPr/>
          </p:nvSpPr>
          <p:spPr bwMode="auto">
            <a:xfrm flipH="1" flipV="1">
              <a:off x="3081" y="1278"/>
              <a:ext cx="12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46" name="Line 777"/>
            <p:cNvSpPr>
              <a:spLocks noChangeShapeType="1"/>
            </p:cNvSpPr>
            <p:nvPr/>
          </p:nvSpPr>
          <p:spPr bwMode="auto">
            <a:xfrm flipV="1">
              <a:off x="3086" y="1284"/>
              <a:ext cx="7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47" name="Line 778"/>
            <p:cNvSpPr>
              <a:spLocks noChangeShapeType="1"/>
            </p:cNvSpPr>
            <p:nvPr/>
          </p:nvSpPr>
          <p:spPr bwMode="auto">
            <a:xfrm flipH="1" flipV="1">
              <a:off x="3086" y="1331"/>
              <a:ext cx="1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48" name="Line 779"/>
            <p:cNvSpPr>
              <a:spLocks noChangeShapeType="1"/>
            </p:cNvSpPr>
            <p:nvPr/>
          </p:nvSpPr>
          <p:spPr bwMode="auto">
            <a:xfrm flipV="1">
              <a:off x="3096" y="1334"/>
              <a:ext cx="0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49" name="Line 780"/>
            <p:cNvSpPr>
              <a:spLocks noChangeShapeType="1"/>
            </p:cNvSpPr>
            <p:nvPr/>
          </p:nvSpPr>
          <p:spPr bwMode="auto">
            <a:xfrm flipV="1">
              <a:off x="3086" y="1363"/>
              <a:ext cx="1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0" name="Line 781"/>
            <p:cNvSpPr>
              <a:spLocks noChangeShapeType="1"/>
            </p:cNvSpPr>
            <p:nvPr/>
          </p:nvSpPr>
          <p:spPr bwMode="auto">
            <a:xfrm flipH="1" flipV="1">
              <a:off x="3086" y="1371"/>
              <a:ext cx="3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1" name="Line 782"/>
            <p:cNvSpPr>
              <a:spLocks noChangeShapeType="1"/>
            </p:cNvSpPr>
            <p:nvPr/>
          </p:nvSpPr>
          <p:spPr bwMode="auto">
            <a:xfrm flipH="1" flipV="1">
              <a:off x="3089" y="1394"/>
              <a:ext cx="7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2" name="Line 783"/>
            <p:cNvSpPr>
              <a:spLocks noChangeShapeType="1"/>
            </p:cNvSpPr>
            <p:nvPr/>
          </p:nvSpPr>
          <p:spPr bwMode="auto">
            <a:xfrm flipV="1">
              <a:off x="3078" y="1408"/>
              <a:ext cx="18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3" name="Line 784"/>
            <p:cNvSpPr>
              <a:spLocks noChangeShapeType="1"/>
            </p:cNvSpPr>
            <p:nvPr/>
          </p:nvSpPr>
          <p:spPr bwMode="auto">
            <a:xfrm>
              <a:off x="3072" y="1422"/>
              <a:ext cx="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4" name="Line 785"/>
            <p:cNvSpPr>
              <a:spLocks noChangeShapeType="1"/>
            </p:cNvSpPr>
            <p:nvPr/>
          </p:nvSpPr>
          <p:spPr bwMode="auto">
            <a:xfrm flipV="1">
              <a:off x="3068" y="1422"/>
              <a:ext cx="4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5" name="Line 786"/>
            <p:cNvSpPr>
              <a:spLocks noChangeShapeType="1"/>
            </p:cNvSpPr>
            <p:nvPr/>
          </p:nvSpPr>
          <p:spPr bwMode="auto">
            <a:xfrm flipH="1" flipV="1">
              <a:off x="3068" y="1434"/>
              <a:ext cx="4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6" name="Line 787"/>
            <p:cNvSpPr>
              <a:spLocks noChangeShapeType="1"/>
            </p:cNvSpPr>
            <p:nvPr/>
          </p:nvSpPr>
          <p:spPr bwMode="auto">
            <a:xfrm flipV="1">
              <a:off x="3067" y="1453"/>
              <a:ext cx="5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7" name="Line 788"/>
            <p:cNvSpPr>
              <a:spLocks noChangeShapeType="1"/>
            </p:cNvSpPr>
            <p:nvPr/>
          </p:nvSpPr>
          <p:spPr bwMode="auto">
            <a:xfrm flipV="1">
              <a:off x="3053" y="1464"/>
              <a:ext cx="1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8" name="Line 789"/>
            <p:cNvSpPr>
              <a:spLocks noChangeShapeType="1"/>
            </p:cNvSpPr>
            <p:nvPr/>
          </p:nvSpPr>
          <p:spPr bwMode="auto">
            <a:xfrm>
              <a:off x="3046" y="1457"/>
              <a:ext cx="7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9" name="Line 790"/>
            <p:cNvSpPr>
              <a:spLocks noChangeShapeType="1"/>
            </p:cNvSpPr>
            <p:nvPr/>
          </p:nvSpPr>
          <p:spPr bwMode="auto">
            <a:xfrm flipV="1">
              <a:off x="3045" y="1457"/>
              <a:ext cx="1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0" name="Line 791"/>
            <p:cNvSpPr>
              <a:spLocks noChangeShapeType="1"/>
            </p:cNvSpPr>
            <p:nvPr/>
          </p:nvSpPr>
          <p:spPr bwMode="auto">
            <a:xfrm flipV="1">
              <a:off x="3038" y="1474"/>
              <a:ext cx="7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1" name="Line 792"/>
            <p:cNvSpPr>
              <a:spLocks noChangeShapeType="1"/>
            </p:cNvSpPr>
            <p:nvPr/>
          </p:nvSpPr>
          <p:spPr bwMode="auto">
            <a:xfrm>
              <a:off x="3028" y="1476"/>
              <a:ext cx="1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2" name="Line 793"/>
            <p:cNvSpPr>
              <a:spLocks noChangeShapeType="1"/>
            </p:cNvSpPr>
            <p:nvPr/>
          </p:nvSpPr>
          <p:spPr bwMode="auto">
            <a:xfrm>
              <a:off x="3023" y="1468"/>
              <a:ext cx="5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3" name="Line 794"/>
            <p:cNvSpPr>
              <a:spLocks noChangeShapeType="1"/>
            </p:cNvSpPr>
            <p:nvPr/>
          </p:nvSpPr>
          <p:spPr bwMode="auto">
            <a:xfrm flipV="1">
              <a:off x="3019" y="1468"/>
              <a:ext cx="4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4" name="Line 795"/>
            <p:cNvSpPr>
              <a:spLocks noChangeShapeType="1"/>
            </p:cNvSpPr>
            <p:nvPr/>
          </p:nvSpPr>
          <p:spPr bwMode="auto">
            <a:xfrm>
              <a:off x="3014" y="1465"/>
              <a:ext cx="5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5" name="Line 796"/>
            <p:cNvSpPr>
              <a:spLocks noChangeShapeType="1"/>
            </p:cNvSpPr>
            <p:nvPr/>
          </p:nvSpPr>
          <p:spPr bwMode="auto">
            <a:xfrm flipV="1">
              <a:off x="3005" y="1465"/>
              <a:ext cx="9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6" name="Line 797"/>
            <p:cNvSpPr>
              <a:spLocks noChangeShapeType="1"/>
            </p:cNvSpPr>
            <p:nvPr/>
          </p:nvSpPr>
          <p:spPr bwMode="auto">
            <a:xfrm>
              <a:off x="2998" y="1464"/>
              <a:ext cx="7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7" name="Line 798"/>
            <p:cNvSpPr>
              <a:spLocks noChangeShapeType="1"/>
            </p:cNvSpPr>
            <p:nvPr/>
          </p:nvSpPr>
          <p:spPr bwMode="auto">
            <a:xfrm flipV="1">
              <a:off x="2994" y="1464"/>
              <a:ext cx="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8" name="Line 799"/>
            <p:cNvSpPr>
              <a:spLocks noChangeShapeType="1"/>
            </p:cNvSpPr>
            <p:nvPr/>
          </p:nvSpPr>
          <p:spPr bwMode="auto">
            <a:xfrm>
              <a:off x="2977" y="1464"/>
              <a:ext cx="17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9" name="Line 800"/>
            <p:cNvSpPr>
              <a:spLocks noChangeShapeType="1"/>
            </p:cNvSpPr>
            <p:nvPr/>
          </p:nvSpPr>
          <p:spPr bwMode="auto">
            <a:xfrm>
              <a:off x="2960" y="1464"/>
              <a:ext cx="1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70" name="Line 801"/>
            <p:cNvSpPr>
              <a:spLocks noChangeShapeType="1"/>
            </p:cNvSpPr>
            <p:nvPr/>
          </p:nvSpPr>
          <p:spPr bwMode="auto">
            <a:xfrm flipV="1">
              <a:off x="2942" y="1464"/>
              <a:ext cx="18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71" name="Line 802"/>
            <p:cNvSpPr>
              <a:spLocks noChangeShapeType="1"/>
            </p:cNvSpPr>
            <p:nvPr/>
          </p:nvSpPr>
          <p:spPr bwMode="auto">
            <a:xfrm flipV="1">
              <a:off x="2931" y="1468"/>
              <a:ext cx="11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72" name="Line 803"/>
            <p:cNvSpPr>
              <a:spLocks noChangeShapeType="1"/>
            </p:cNvSpPr>
            <p:nvPr/>
          </p:nvSpPr>
          <p:spPr bwMode="auto">
            <a:xfrm>
              <a:off x="2914" y="1464"/>
              <a:ext cx="17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73" name="Line 804"/>
            <p:cNvSpPr>
              <a:spLocks noChangeShapeType="1"/>
            </p:cNvSpPr>
            <p:nvPr/>
          </p:nvSpPr>
          <p:spPr bwMode="auto">
            <a:xfrm flipV="1">
              <a:off x="2910" y="1464"/>
              <a:ext cx="4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74" name="Line 805"/>
            <p:cNvSpPr>
              <a:spLocks noChangeShapeType="1"/>
            </p:cNvSpPr>
            <p:nvPr/>
          </p:nvSpPr>
          <p:spPr bwMode="auto">
            <a:xfrm>
              <a:off x="2906" y="1468"/>
              <a:ext cx="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75" name="Line 806"/>
            <p:cNvSpPr>
              <a:spLocks noChangeShapeType="1"/>
            </p:cNvSpPr>
            <p:nvPr/>
          </p:nvSpPr>
          <p:spPr bwMode="auto">
            <a:xfrm flipV="1">
              <a:off x="2898" y="1468"/>
              <a:ext cx="8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76" name="Line 807"/>
            <p:cNvSpPr>
              <a:spLocks noChangeShapeType="1"/>
            </p:cNvSpPr>
            <p:nvPr/>
          </p:nvSpPr>
          <p:spPr bwMode="auto">
            <a:xfrm>
              <a:off x="2883" y="1453"/>
              <a:ext cx="15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77" name="Line 808"/>
            <p:cNvSpPr>
              <a:spLocks noChangeShapeType="1"/>
            </p:cNvSpPr>
            <p:nvPr/>
          </p:nvSpPr>
          <p:spPr bwMode="auto">
            <a:xfrm flipV="1">
              <a:off x="2850" y="1453"/>
              <a:ext cx="33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78" name="Line 809"/>
            <p:cNvSpPr>
              <a:spLocks noChangeShapeType="1"/>
            </p:cNvSpPr>
            <p:nvPr/>
          </p:nvSpPr>
          <p:spPr bwMode="auto">
            <a:xfrm>
              <a:off x="2831" y="1453"/>
              <a:ext cx="19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79" name="Line 810"/>
            <p:cNvSpPr>
              <a:spLocks noChangeShapeType="1"/>
            </p:cNvSpPr>
            <p:nvPr/>
          </p:nvSpPr>
          <p:spPr bwMode="auto">
            <a:xfrm>
              <a:off x="2830" y="1434"/>
              <a:ext cx="1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0" name="Line 811"/>
            <p:cNvSpPr>
              <a:spLocks noChangeShapeType="1"/>
            </p:cNvSpPr>
            <p:nvPr/>
          </p:nvSpPr>
          <p:spPr bwMode="auto">
            <a:xfrm flipH="1">
              <a:off x="2830" y="1417"/>
              <a:ext cx="5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1" name="Line 812"/>
            <p:cNvSpPr>
              <a:spLocks noChangeShapeType="1"/>
            </p:cNvSpPr>
            <p:nvPr/>
          </p:nvSpPr>
          <p:spPr bwMode="auto">
            <a:xfrm>
              <a:off x="2817" y="1378"/>
              <a:ext cx="18" cy="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2" name="Line 813"/>
            <p:cNvSpPr>
              <a:spLocks noChangeShapeType="1"/>
            </p:cNvSpPr>
            <p:nvPr/>
          </p:nvSpPr>
          <p:spPr bwMode="auto">
            <a:xfrm flipH="1" flipV="1">
              <a:off x="2962" y="1464"/>
              <a:ext cx="3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3" name="Line 814"/>
            <p:cNvSpPr>
              <a:spLocks noChangeShapeType="1"/>
            </p:cNvSpPr>
            <p:nvPr/>
          </p:nvSpPr>
          <p:spPr bwMode="auto">
            <a:xfrm flipV="1">
              <a:off x="2964" y="1487"/>
              <a:ext cx="1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4" name="Line 815"/>
            <p:cNvSpPr>
              <a:spLocks noChangeShapeType="1"/>
            </p:cNvSpPr>
            <p:nvPr/>
          </p:nvSpPr>
          <p:spPr bwMode="auto">
            <a:xfrm flipV="1">
              <a:off x="2961" y="1512"/>
              <a:ext cx="3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5" name="Line 816"/>
            <p:cNvSpPr>
              <a:spLocks noChangeShapeType="1"/>
            </p:cNvSpPr>
            <p:nvPr/>
          </p:nvSpPr>
          <p:spPr bwMode="auto">
            <a:xfrm>
              <a:off x="2958" y="1516"/>
              <a:ext cx="3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6" name="Line 817"/>
            <p:cNvSpPr>
              <a:spLocks noChangeShapeType="1"/>
            </p:cNvSpPr>
            <p:nvPr/>
          </p:nvSpPr>
          <p:spPr bwMode="auto">
            <a:xfrm>
              <a:off x="2951" y="1502"/>
              <a:ext cx="7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7" name="Line 818"/>
            <p:cNvSpPr>
              <a:spLocks noChangeShapeType="1"/>
            </p:cNvSpPr>
            <p:nvPr/>
          </p:nvSpPr>
          <p:spPr bwMode="auto">
            <a:xfrm>
              <a:off x="2936" y="1472"/>
              <a:ext cx="15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708" name="Text Box 1401"/>
          <p:cNvSpPr txBox="1">
            <a:spLocks noChangeArrowheads="1"/>
          </p:cNvSpPr>
          <p:nvPr/>
        </p:nvSpPr>
        <p:spPr bwMode="auto">
          <a:xfrm>
            <a:off x="166688" y="6446838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6.25</a:t>
            </a:r>
          </a:p>
        </p:txBody>
      </p:sp>
      <p:sp>
        <p:nvSpPr>
          <p:cNvPr id="27709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820"/>
          <p:cNvSpPr>
            <a:spLocks/>
          </p:cNvSpPr>
          <p:nvPr/>
        </p:nvSpPr>
        <p:spPr bwMode="auto">
          <a:xfrm>
            <a:off x="5041900" y="2008188"/>
            <a:ext cx="2290763" cy="1690687"/>
          </a:xfrm>
          <a:custGeom>
            <a:avLst/>
            <a:gdLst>
              <a:gd name="T0" fmla="*/ 0 w 1443"/>
              <a:gd name="T1" fmla="*/ 0 h 1065"/>
              <a:gd name="T2" fmla="*/ 1442 w 1443"/>
              <a:gd name="T3" fmla="*/ 0 h 1065"/>
              <a:gd name="T4" fmla="*/ 1442 w 1443"/>
              <a:gd name="T5" fmla="*/ 1064 h 1065"/>
              <a:gd name="T6" fmla="*/ 0 w 1443"/>
              <a:gd name="T7" fmla="*/ 1064 h 1065"/>
              <a:gd name="T8" fmla="*/ 0 w 1443"/>
              <a:gd name="T9" fmla="*/ 0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1065"/>
              <a:gd name="T17" fmla="*/ 1443 w 1443"/>
              <a:gd name="T18" fmla="*/ 1065 h 10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1065">
                <a:moveTo>
                  <a:pt x="0" y="0"/>
                </a:moveTo>
                <a:lnTo>
                  <a:pt x="1442" y="0"/>
                </a:lnTo>
                <a:lnTo>
                  <a:pt x="1442" y="1064"/>
                </a:lnTo>
                <a:lnTo>
                  <a:pt x="0" y="1064"/>
                </a:lnTo>
                <a:lnTo>
                  <a:pt x="0" y="0"/>
                </a:lnTo>
              </a:path>
            </a:pathLst>
          </a:custGeom>
          <a:noFill/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5" name="Line 821"/>
          <p:cNvSpPr>
            <a:spLocks noChangeShapeType="1"/>
          </p:cNvSpPr>
          <p:nvPr/>
        </p:nvSpPr>
        <p:spPr bwMode="auto">
          <a:xfrm>
            <a:off x="5041900" y="3414713"/>
            <a:ext cx="2289175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Line 822"/>
          <p:cNvSpPr>
            <a:spLocks noChangeShapeType="1"/>
          </p:cNvSpPr>
          <p:nvPr/>
        </p:nvSpPr>
        <p:spPr bwMode="auto">
          <a:xfrm>
            <a:off x="5041900" y="3130550"/>
            <a:ext cx="2289175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Line 823"/>
          <p:cNvSpPr>
            <a:spLocks noChangeShapeType="1"/>
          </p:cNvSpPr>
          <p:nvPr/>
        </p:nvSpPr>
        <p:spPr bwMode="auto">
          <a:xfrm>
            <a:off x="5041900" y="2857500"/>
            <a:ext cx="2289175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Line 824"/>
          <p:cNvSpPr>
            <a:spLocks noChangeShapeType="1"/>
          </p:cNvSpPr>
          <p:nvPr/>
        </p:nvSpPr>
        <p:spPr bwMode="auto">
          <a:xfrm>
            <a:off x="5041900" y="2574925"/>
            <a:ext cx="2289175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Line 825"/>
          <p:cNvSpPr>
            <a:spLocks noChangeShapeType="1"/>
          </p:cNvSpPr>
          <p:nvPr/>
        </p:nvSpPr>
        <p:spPr bwMode="auto">
          <a:xfrm>
            <a:off x="5041900" y="2290763"/>
            <a:ext cx="2289175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Line 826"/>
          <p:cNvSpPr>
            <a:spLocks noChangeShapeType="1"/>
          </p:cNvSpPr>
          <p:nvPr/>
        </p:nvSpPr>
        <p:spPr bwMode="auto">
          <a:xfrm>
            <a:off x="5041900" y="2008188"/>
            <a:ext cx="22891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827"/>
          <p:cNvSpPr>
            <a:spLocks noChangeShapeType="1"/>
          </p:cNvSpPr>
          <p:nvPr/>
        </p:nvSpPr>
        <p:spPr bwMode="auto">
          <a:xfrm>
            <a:off x="5421313" y="2008188"/>
            <a:ext cx="0" cy="16891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Line 828"/>
          <p:cNvSpPr>
            <a:spLocks noChangeShapeType="1"/>
          </p:cNvSpPr>
          <p:nvPr/>
        </p:nvSpPr>
        <p:spPr bwMode="auto">
          <a:xfrm>
            <a:off x="5802313" y="2008188"/>
            <a:ext cx="0" cy="16891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829"/>
          <p:cNvSpPr>
            <a:spLocks noChangeShapeType="1"/>
          </p:cNvSpPr>
          <p:nvPr/>
        </p:nvSpPr>
        <p:spPr bwMode="auto">
          <a:xfrm>
            <a:off x="6191250" y="2008188"/>
            <a:ext cx="0" cy="16891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Line 830"/>
          <p:cNvSpPr>
            <a:spLocks noChangeShapeType="1"/>
          </p:cNvSpPr>
          <p:nvPr/>
        </p:nvSpPr>
        <p:spPr bwMode="auto">
          <a:xfrm>
            <a:off x="6570663" y="2008188"/>
            <a:ext cx="0" cy="16891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Line 831"/>
          <p:cNvSpPr>
            <a:spLocks noChangeShapeType="1"/>
          </p:cNvSpPr>
          <p:nvPr/>
        </p:nvSpPr>
        <p:spPr bwMode="auto">
          <a:xfrm>
            <a:off x="6951663" y="2008188"/>
            <a:ext cx="0" cy="16891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Line 832"/>
          <p:cNvSpPr>
            <a:spLocks noChangeShapeType="1"/>
          </p:cNvSpPr>
          <p:nvPr/>
        </p:nvSpPr>
        <p:spPr bwMode="auto">
          <a:xfrm>
            <a:off x="7331075" y="2008188"/>
            <a:ext cx="0" cy="1689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Freeform 833"/>
          <p:cNvSpPr>
            <a:spLocks/>
          </p:cNvSpPr>
          <p:nvPr/>
        </p:nvSpPr>
        <p:spPr bwMode="auto">
          <a:xfrm>
            <a:off x="5041900" y="2008188"/>
            <a:ext cx="2290763" cy="1690687"/>
          </a:xfrm>
          <a:custGeom>
            <a:avLst/>
            <a:gdLst>
              <a:gd name="T0" fmla="*/ 0 w 1443"/>
              <a:gd name="T1" fmla="*/ 0 h 1065"/>
              <a:gd name="T2" fmla="*/ 1442 w 1443"/>
              <a:gd name="T3" fmla="*/ 0 h 1065"/>
              <a:gd name="T4" fmla="*/ 1442 w 1443"/>
              <a:gd name="T5" fmla="*/ 1064 h 1065"/>
              <a:gd name="T6" fmla="*/ 0 w 1443"/>
              <a:gd name="T7" fmla="*/ 1064 h 1065"/>
              <a:gd name="T8" fmla="*/ 0 w 1443"/>
              <a:gd name="T9" fmla="*/ 0 h 10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1065"/>
              <a:gd name="T17" fmla="*/ 1443 w 1443"/>
              <a:gd name="T18" fmla="*/ 1065 h 10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1065">
                <a:moveTo>
                  <a:pt x="0" y="0"/>
                </a:moveTo>
                <a:lnTo>
                  <a:pt x="1442" y="0"/>
                </a:lnTo>
                <a:lnTo>
                  <a:pt x="1442" y="1064"/>
                </a:lnTo>
                <a:lnTo>
                  <a:pt x="0" y="1064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8688" name="Line 834"/>
          <p:cNvSpPr>
            <a:spLocks noChangeShapeType="1"/>
          </p:cNvSpPr>
          <p:nvPr/>
        </p:nvSpPr>
        <p:spPr bwMode="auto">
          <a:xfrm>
            <a:off x="5041900" y="2008188"/>
            <a:ext cx="0" cy="1689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Line 835"/>
          <p:cNvSpPr>
            <a:spLocks noChangeShapeType="1"/>
          </p:cNvSpPr>
          <p:nvPr/>
        </p:nvSpPr>
        <p:spPr bwMode="auto">
          <a:xfrm>
            <a:off x="5022850" y="3697288"/>
            <a:ext cx="190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Line 840"/>
          <p:cNvSpPr>
            <a:spLocks noChangeShapeType="1"/>
          </p:cNvSpPr>
          <p:nvPr/>
        </p:nvSpPr>
        <p:spPr bwMode="auto">
          <a:xfrm>
            <a:off x="5022850" y="3414713"/>
            <a:ext cx="190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Line 845"/>
          <p:cNvSpPr>
            <a:spLocks noChangeShapeType="1"/>
          </p:cNvSpPr>
          <p:nvPr/>
        </p:nvSpPr>
        <p:spPr bwMode="auto">
          <a:xfrm>
            <a:off x="5022850" y="3130550"/>
            <a:ext cx="190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Line 850"/>
          <p:cNvSpPr>
            <a:spLocks noChangeShapeType="1"/>
          </p:cNvSpPr>
          <p:nvPr/>
        </p:nvSpPr>
        <p:spPr bwMode="auto">
          <a:xfrm>
            <a:off x="5022850" y="2857500"/>
            <a:ext cx="190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Line 855"/>
          <p:cNvSpPr>
            <a:spLocks noChangeShapeType="1"/>
          </p:cNvSpPr>
          <p:nvPr/>
        </p:nvSpPr>
        <p:spPr bwMode="auto">
          <a:xfrm>
            <a:off x="5022850" y="2574925"/>
            <a:ext cx="190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Line 860"/>
          <p:cNvSpPr>
            <a:spLocks noChangeShapeType="1"/>
          </p:cNvSpPr>
          <p:nvPr/>
        </p:nvSpPr>
        <p:spPr bwMode="auto">
          <a:xfrm>
            <a:off x="5022850" y="2290763"/>
            <a:ext cx="190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Line 865"/>
          <p:cNvSpPr>
            <a:spLocks noChangeShapeType="1"/>
          </p:cNvSpPr>
          <p:nvPr/>
        </p:nvSpPr>
        <p:spPr bwMode="auto">
          <a:xfrm>
            <a:off x="5022850" y="2008188"/>
            <a:ext cx="190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6" name="Line 866"/>
          <p:cNvSpPr>
            <a:spLocks noChangeShapeType="1"/>
          </p:cNvSpPr>
          <p:nvPr/>
        </p:nvSpPr>
        <p:spPr bwMode="auto">
          <a:xfrm>
            <a:off x="5013325" y="36972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7" name="Line 867"/>
          <p:cNvSpPr>
            <a:spLocks noChangeShapeType="1"/>
          </p:cNvSpPr>
          <p:nvPr/>
        </p:nvSpPr>
        <p:spPr bwMode="auto">
          <a:xfrm>
            <a:off x="5013325" y="3414713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8" name="Line 868"/>
          <p:cNvSpPr>
            <a:spLocks noChangeShapeType="1"/>
          </p:cNvSpPr>
          <p:nvPr/>
        </p:nvSpPr>
        <p:spPr bwMode="auto">
          <a:xfrm>
            <a:off x="5013325" y="3130550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9" name="Line 869"/>
          <p:cNvSpPr>
            <a:spLocks noChangeShapeType="1"/>
          </p:cNvSpPr>
          <p:nvPr/>
        </p:nvSpPr>
        <p:spPr bwMode="auto">
          <a:xfrm>
            <a:off x="5013325" y="2857500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0" name="Line 870"/>
          <p:cNvSpPr>
            <a:spLocks noChangeShapeType="1"/>
          </p:cNvSpPr>
          <p:nvPr/>
        </p:nvSpPr>
        <p:spPr bwMode="auto">
          <a:xfrm>
            <a:off x="5013325" y="2574925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1" name="Line 871"/>
          <p:cNvSpPr>
            <a:spLocks noChangeShapeType="1"/>
          </p:cNvSpPr>
          <p:nvPr/>
        </p:nvSpPr>
        <p:spPr bwMode="auto">
          <a:xfrm>
            <a:off x="5013325" y="2290763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2" name="Line 872"/>
          <p:cNvSpPr>
            <a:spLocks noChangeShapeType="1"/>
          </p:cNvSpPr>
          <p:nvPr/>
        </p:nvSpPr>
        <p:spPr bwMode="auto">
          <a:xfrm>
            <a:off x="5013325" y="2008188"/>
            <a:ext cx="285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3" name="Line 873"/>
          <p:cNvSpPr>
            <a:spLocks noChangeShapeType="1"/>
          </p:cNvSpPr>
          <p:nvPr/>
        </p:nvSpPr>
        <p:spPr bwMode="auto">
          <a:xfrm>
            <a:off x="5041900" y="3697288"/>
            <a:ext cx="22891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4" name="Line 874"/>
          <p:cNvSpPr>
            <a:spLocks noChangeShapeType="1"/>
          </p:cNvSpPr>
          <p:nvPr/>
        </p:nvSpPr>
        <p:spPr bwMode="auto">
          <a:xfrm flipV="1">
            <a:off x="5041900" y="3697288"/>
            <a:ext cx="0" cy="20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5" name="Line 878"/>
          <p:cNvSpPr>
            <a:spLocks noChangeShapeType="1"/>
          </p:cNvSpPr>
          <p:nvPr/>
        </p:nvSpPr>
        <p:spPr bwMode="auto">
          <a:xfrm flipV="1">
            <a:off x="5421313" y="3697288"/>
            <a:ext cx="0" cy="20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6" name="Line 882"/>
          <p:cNvSpPr>
            <a:spLocks noChangeShapeType="1"/>
          </p:cNvSpPr>
          <p:nvPr/>
        </p:nvSpPr>
        <p:spPr bwMode="auto">
          <a:xfrm flipV="1">
            <a:off x="5802313" y="3697288"/>
            <a:ext cx="0" cy="20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7" name="Line 886"/>
          <p:cNvSpPr>
            <a:spLocks noChangeShapeType="1"/>
          </p:cNvSpPr>
          <p:nvPr/>
        </p:nvSpPr>
        <p:spPr bwMode="auto">
          <a:xfrm flipV="1">
            <a:off x="6191250" y="3697288"/>
            <a:ext cx="0" cy="20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8" name="Line 890"/>
          <p:cNvSpPr>
            <a:spLocks noChangeShapeType="1"/>
          </p:cNvSpPr>
          <p:nvPr/>
        </p:nvSpPr>
        <p:spPr bwMode="auto">
          <a:xfrm flipV="1">
            <a:off x="6570663" y="3697288"/>
            <a:ext cx="0" cy="20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9" name="Line 894"/>
          <p:cNvSpPr>
            <a:spLocks noChangeShapeType="1"/>
          </p:cNvSpPr>
          <p:nvPr/>
        </p:nvSpPr>
        <p:spPr bwMode="auto">
          <a:xfrm flipV="1">
            <a:off x="6951663" y="3697288"/>
            <a:ext cx="0" cy="20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10" name="Line 898"/>
          <p:cNvSpPr>
            <a:spLocks noChangeShapeType="1"/>
          </p:cNvSpPr>
          <p:nvPr/>
        </p:nvSpPr>
        <p:spPr bwMode="auto">
          <a:xfrm flipV="1">
            <a:off x="7331075" y="3697288"/>
            <a:ext cx="0" cy="20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11" name="Line 899"/>
          <p:cNvSpPr>
            <a:spLocks noChangeShapeType="1"/>
          </p:cNvSpPr>
          <p:nvPr/>
        </p:nvSpPr>
        <p:spPr bwMode="auto">
          <a:xfrm flipV="1">
            <a:off x="5041900" y="3697288"/>
            <a:ext cx="0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12" name="Line 900"/>
          <p:cNvSpPr>
            <a:spLocks noChangeShapeType="1"/>
          </p:cNvSpPr>
          <p:nvPr/>
        </p:nvSpPr>
        <p:spPr bwMode="auto">
          <a:xfrm flipV="1">
            <a:off x="5421313" y="3697288"/>
            <a:ext cx="0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13" name="Line 901"/>
          <p:cNvSpPr>
            <a:spLocks noChangeShapeType="1"/>
          </p:cNvSpPr>
          <p:nvPr/>
        </p:nvSpPr>
        <p:spPr bwMode="auto">
          <a:xfrm flipV="1">
            <a:off x="5802313" y="3697288"/>
            <a:ext cx="0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14" name="Line 902"/>
          <p:cNvSpPr>
            <a:spLocks noChangeShapeType="1"/>
          </p:cNvSpPr>
          <p:nvPr/>
        </p:nvSpPr>
        <p:spPr bwMode="auto">
          <a:xfrm flipV="1">
            <a:off x="6191250" y="3697288"/>
            <a:ext cx="0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15" name="Line 903"/>
          <p:cNvSpPr>
            <a:spLocks noChangeShapeType="1"/>
          </p:cNvSpPr>
          <p:nvPr/>
        </p:nvSpPr>
        <p:spPr bwMode="auto">
          <a:xfrm flipV="1">
            <a:off x="6570663" y="3697288"/>
            <a:ext cx="0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16" name="Line 904"/>
          <p:cNvSpPr>
            <a:spLocks noChangeShapeType="1"/>
          </p:cNvSpPr>
          <p:nvPr/>
        </p:nvSpPr>
        <p:spPr bwMode="auto">
          <a:xfrm flipV="1">
            <a:off x="6951663" y="3697288"/>
            <a:ext cx="0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17" name="Line 905"/>
          <p:cNvSpPr>
            <a:spLocks noChangeShapeType="1"/>
          </p:cNvSpPr>
          <p:nvPr/>
        </p:nvSpPr>
        <p:spPr bwMode="auto">
          <a:xfrm flipV="1">
            <a:off x="7331075" y="3697288"/>
            <a:ext cx="0" cy="301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18" name="Line 906"/>
          <p:cNvSpPr>
            <a:spLocks noChangeShapeType="1"/>
          </p:cNvSpPr>
          <p:nvPr/>
        </p:nvSpPr>
        <p:spPr bwMode="auto">
          <a:xfrm flipV="1">
            <a:off x="5421313" y="3505200"/>
            <a:ext cx="228600" cy="192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19" name="Line 907"/>
          <p:cNvSpPr>
            <a:spLocks noChangeShapeType="1"/>
          </p:cNvSpPr>
          <p:nvPr/>
        </p:nvSpPr>
        <p:spPr bwMode="auto">
          <a:xfrm flipV="1">
            <a:off x="5649913" y="3130550"/>
            <a:ext cx="190500" cy="3746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20" name="Line 908"/>
          <p:cNvSpPr>
            <a:spLocks noChangeShapeType="1"/>
          </p:cNvSpPr>
          <p:nvPr/>
        </p:nvSpPr>
        <p:spPr bwMode="auto">
          <a:xfrm>
            <a:off x="5840413" y="3130550"/>
            <a:ext cx="381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21" name="Line 909"/>
          <p:cNvSpPr>
            <a:spLocks noChangeShapeType="1"/>
          </p:cNvSpPr>
          <p:nvPr/>
        </p:nvSpPr>
        <p:spPr bwMode="auto">
          <a:xfrm flipV="1">
            <a:off x="5878513" y="2230438"/>
            <a:ext cx="265112" cy="900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22" name="Line 910"/>
          <p:cNvSpPr>
            <a:spLocks noChangeShapeType="1"/>
          </p:cNvSpPr>
          <p:nvPr/>
        </p:nvSpPr>
        <p:spPr bwMode="auto">
          <a:xfrm flipV="1">
            <a:off x="6143625" y="2179638"/>
            <a:ext cx="180975" cy="50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23" name="Line 911"/>
          <p:cNvSpPr>
            <a:spLocks noChangeShapeType="1"/>
          </p:cNvSpPr>
          <p:nvPr/>
        </p:nvSpPr>
        <p:spPr bwMode="auto">
          <a:xfrm>
            <a:off x="6324600" y="2179638"/>
            <a:ext cx="760413" cy="365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24" name="Freeform 912"/>
          <p:cNvSpPr>
            <a:spLocks/>
          </p:cNvSpPr>
          <p:nvPr/>
        </p:nvSpPr>
        <p:spPr bwMode="auto">
          <a:xfrm>
            <a:off x="5392738" y="3667125"/>
            <a:ext cx="58737" cy="61913"/>
          </a:xfrm>
          <a:custGeom>
            <a:avLst/>
            <a:gdLst>
              <a:gd name="T0" fmla="*/ 18 w 37"/>
              <a:gd name="T1" fmla="*/ 0 h 39"/>
              <a:gd name="T2" fmla="*/ 36 w 37"/>
              <a:gd name="T3" fmla="*/ 19 h 39"/>
              <a:gd name="T4" fmla="*/ 18 w 37"/>
              <a:gd name="T5" fmla="*/ 38 h 39"/>
              <a:gd name="T6" fmla="*/ 0 w 37"/>
              <a:gd name="T7" fmla="*/ 19 h 39"/>
              <a:gd name="T8" fmla="*/ 18 w 37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39"/>
              <a:gd name="T17" fmla="*/ 37 w 37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39">
                <a:moveTo>
                  <a:pt x="18" y="0"/>
                </a:moveTo>
                <a:lnTo>
                  <a:pt x="36" y="19"/>
                </a:lnTo>
                <a:lnTo>
                  <a:pt x="18" y="38"/>
                </a:lnTo>
                <a:lnTo>
                  <a:pt x="0" y="19"/>
                </a:lnTo>
                <a:lnTo>
                  <a:pt x="18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25" name="Freeform 913"/>
          <p:cNvSpPr>
            <a:spLocks/>
          </p:cNvSpPr>
          <p:nvPr/>
        </p:nvSpPr>
        <p:spPr bwMode="auto">
          <a:xfrm>
            <a:off x="5621338" y="3475038"/>
            <a:ext cx="58737" cy="61912"/>
          </a:xfrm>
          <a:custGeom>
            <a:avLst/>
            <a:gdLst>
              <a:gd name="T0" fmla="*/ 18 w 37"/>
              <a:gd name="T1" fmla="*/ 0 h 39"/>
              <a:gd name="T2" fmla="*/ 36 w 37"/>
              <a:gd name="T3" fmla="*/ 19 h 39"/>
              <a:gd name="T4" fmla="*/ 18 w 37"/>
              <a:gd name="T5" fmla="*/ 38 h 39"/>
              <a:gd name="T6" fmla="*/ 0 w 37"/>
              <a:gd name="T7" fmla="*/ 19 h 39"/>
              <a:gd name="T8" fmla="*/ 18 w 37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39"/>
              <a:gd name="T17" fmla="*/ 37 w 37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39">
                <a:moveTo>
                  <a:pt x="18" y="0"/>
                </a:moveTo>
                <a:lnTo>
                  <a:pt x="36" y="19"/>
                </a:lnTo>
                <a:lnTo>
                  <a:pt x="18" y="38"/>
                </a:lnTo>
                <a:lnTo>
                  <a:pt x="0" y="19"/>
                </a:lnTo>
                <a:lnTo>
                  <a:pt x="18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26" name="Freeform 914"/>
          <p:cNvSpPr>
            <a:spLocks/>
          </p:cNvSpPr>
          <p:nvPr/>
        </p:nvSpPr>
        <p:spPr bwMode="auto">
          <a:xfrm>
            <a:off x="5811838" y="3100388"/>
            <a:ext cx="58737" cy="61912"/>
          </a:xfrm>
          <a:custGeom>
            <a:avLst/>
            <a:gdLst>
              <a:gd name="T0" fmla="*/ 18 w 37"/>
              <a:gd name="T1" fmla="*/ 0 h 39"/>
              <a:gd name="T2" fmla="*/ 36 w 37"/>
              <a:gd name="T3" fmla="*/ 19 h 39"/>
              <a:gd name="T4" fmla="*/ 18 w 37"/>
              <a:gd name="T5" fmla="*/ 38 h 39"/>
              <a:gd name="T6" fmla="*/ 0 w 37"/>
              <a:gd name="T7" fmla="*/ 19 h 39"/>
              <a:gd name="T8" fmla="*/ 18 w 37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39"/>
              <a:gd name="T17" fmla="*/ 37 w 37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39">
                <a:moveTo>
                  <a:pt x="18" y="0"/>
                </a:moveTo>
                <a:lnTo>
                  <a:pt x="36" y="19"/>
                </a:lnTo>
                <a:lnTo>
                  <a:pt x="18" y="38"/>
                </a:lnTo>
                <a:lnTo>
                  <a:pt x="0" y="19"/>
                </a:lnTo>
                <a:lnTo>
                  <a:pt x="18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27" name="Freeform 915"/>
          <p:cNvSpPr>
            <a:spLocks/>
          </p:cNvSpPr>
          <p:nvPr/>
        </p:nvSpPr>
        <p:spPr bwMode="auto">
          <a:xfrm>
            <a:off x="5849938" y="3100388"/>
            <a:ext cx="58737" cy="61912"/>
          </a:xfrm>
          <a:custGeom>
            <a:avLst/>
            <a:gdLst>
              <a:gd name="T0" fmla="*/ 18 w 37"/>
              <a:gd name="T1" fmla="*/ 0 h 39"/>
              <a:gd name="T2" fmla="*/ 36 w 37"/>
              <a:gd name="T3" fmla="*/ 19 h 39"/>
              <a:gd name="T4" fmla="*/ 18 w 37"/>
              <a:gd name="T5" fmla="*/ 38 h 39"/>
              <a:gd name="T6" fmla="*/ 0 w 37"/>
              <a:gd name="T7" fmla="*/ 19 h 39"/>
              <a:gd name="T8" fmla="*/ 18 w 37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39"/>
              <a:gd name="T17" fmla="*/ 37 w 37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39">
                <a:moveTo>
                  <a:pt x="18" y="0"/>
                </a:moveTo>
                <a:lnTo>
                  <a:pt x="36" y="19"/>
                </a:lnTo>
                <a:lnTo>
                  <a:pt x="18" y="38"/>
                </a:lnTo>
                <a:lnTo>
                  <a:pt x="0" y="19"/>
                </a:lnTo>
                <a:lnTo>
                  <a:pt x="18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28" name="Freeform 916"/>
          <p:cNvSpPr>
            <a:spLocks/>
          </p:cNvSpPr>
          <p:nvPr/>
        </p:nvSpPr>
        <p:spPr bwMode="auto">
          <a:xfrm>
            <a:off x="6115050" y="2200275"/>
            <a:ext cx="58738" cy="61913"/>
          </a:xfrm>
          <a:custGeom>
            <a:avLst/>
            <a:gdLst>
              <a:gd name="T0" fmla="*/ 18 w 37"/>
              <a:gd name="T1" fmla="*/ 0 h 39"/>
              <a:gd name="T2" fmla="*/ 36 w 37"/>
              <a:gd name="T3" fmla="*/ 19 h 39"/>
              <a:gd name="T4" fmla="*/ 18 w 37"/>
              <a:gd name="T5" fmla="*/ 38 h 39"/>
              <a:gd name="T6" fmla="*/ 0 w 37"/>
              <a:gd name="T7" fmla="*/ 19 h 39"/>
              <a:gd name="T8" fmla="*/ 18 w 37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39"/>
              <a:gd name="T17" fmla="*/ 37 w 37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39">
                <a:moveTo>
                  <a:pt x="18" y="0"/>
                </a:moveTo>
                <a:lnTo>
                  <a:pt x="36" y="19"/>
                </a:lnTo>
                <a:lnTo>
                  <a:pt x="18" y="38"/>
                </a:lnTo>
                <a:lnTo>
                  <a:pt x="0" y="19"/>
                </a:lnTo>
                <a:lnTo>
                  <a:pt x="18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29" name="Freeform 917"/>
          <p:cNvSpPr>
            <a:spLocks/>
          </p:cNvSpPr>
          <p:nvPr/>
        </p:nvSpPr>
        <p:spPr bwMode="auto">
          <a:xfrm>
            <a:off x="6296025" y="2149475"/>
            <a:ext cx="58738" cy="61913"/>
          </a:xfrm>
          <a:custGeom>
            <a:avLst/>
            <a:gdLst>
              <a:gd name="T0" fmla="*/ 18 w 37"/>
              <a:gd name="T1" fmla="*/ 0 h 39"/>
              <a:gd name="T2" fmla="*/ 36 w 37"/>
              <a:gd name="T3" fmla="*/ 19 h 39"/>
              <a:gd name="T4" fmla="*/ 18 w 37"/>
              <a:gd name="T5" fmla="*/ 38 h 39"/>
              <a:gd name="T6" fmla="*/ 0 w 37"/>
              <a:gd name="T7" fmla="*/ 19 h 39"/>
              <a:gd name="T8" fmla="*/ 18 w 37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39"/>
              <a:gd name="T17" fmla="*/ 37 w 37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39">
                <a:moveTo>
                  <a:pt x="18" y="0"/>
                </a:moveTo>
                <a:lnTo>
                  <a:pt x="36" y="19"/>
                </a:lnTo>
                <a:lnTo>
                  <a:pt x="18" y="38"/>
                </a:lnTo>
                <a:lnTo>
                  <a:pt x="0" y="19"/>
                </a:lnTo>
                <a:lnTo>
                  <a:pt x="18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30" name="Freeform 918"/>
          <p:cNvSpPr>
            <a:spLocks/>
          </p:cNvSpPr>
          <p:nvPr/>
        </p:nvSpPr>
        <p:spPr bwMode="auto">
          <a:xfrm>
            <a:off x="7056438" y="2513013"/>
            <a:ext cx="58737" cy="63500"/>
          </a:xfrm>
          <a:custGeom>
            <a:avLst/>
            <a:gdLst>
              <a:gd name="T0" fmla="*/ 18 w 37"/>
              <a:gd name="T1" fmla="*/ 0 h 40"/>
              <a:gd name="T2" fmla="*/ 36 w 37"/>
              <a:gd name="T3" fmla="*/ 20 h 40"/>
              <a:gd name="T4" fmla="*/ 18 w 37"/>
              <a:gd name="T5" fmla="*/ 39 h 40"/>
              <a:gd name="T6" fmla="*/ 0 w 37"/>
              <a:gd name="T7" fmla="*/ 20 h 40"/>
              <a:gd name="T8" fmla="*/ 18 w 37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40"/>
              <a:gd name="T17" fmla="*/ 37 w 37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40">
                <a:moveTo>
                  <a:pt x="18" y="0"/>
                </a:moveTo>
                <a:lnTo>
                  <a:pt x="36" y="20"/>
                </a:lnTo>
                <a:lnTo>
                  <a:pt x="18" y="39"/>
                </a:lnTo>
                <a:lnTo>
                  <a:pt x="0" y="20"/>
                </a:lnTo>
                <a:lnTo>
                  <a:pt x="18" y="0"/>
                </a:lnTo>
              </a:path>
            </a:pathLst>
          </a:custGeom>
          <a:solidFill>
            <a:srgbClr val="000000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31" name="Line 919"/>
          <p:cNvSpPr>
            <a:spLocks noChangeShapeType="1"/>
          </p:cNvSpPr>
          <p:nvPr/>
        </p:nvSpPr>
        <p:spPr bwMode="auto">
          <a:xfrm>
            <a:off x="7331075" y="2008188"/>
            <a:ext cx="0" cy="1689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32" name="Line 920"/>
          <p:cNvSpPr>
            <a:spLocks noChangeShapeType="1"/>
          </p:cNvSpPr>
          <p:nvPr/>
        </p:nvSpPr>
        <p:spPr bwMode="auto">
          <a:xfrm>
            <a:off x="5041900" y="2008188"/>
            <a:ext cx="22891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33" name="Rectangle 921"/>
          <p:cNvSpPr>
            <a:spLocks noChangeArrowheads="1"/>
          </p:cNvSpPr>
          <p:nvPr/>
        </p:nvSpPr>
        <p:spPr bwMode="auto">
          <a:xfrm>
            <a:off x="4803775" y="3544888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8734" name="Rectangle 922"/>
          <p:cNvSpPr>
            <a:spLocks noChangeArrowheads="1"/>
          </p:cNvSpPr>
          <p:nvPr/>
        </p:nvSpPr>
        <p:spPr bwMode="auto">
          <a:xfrm>
            <a:off x="4803775" y="3260725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8735" name="Rectangle 923"/>
          <p:cNvSpPr>
            <a:spLocks noChangeArrowheads="1"/>
          </p:cNvSpPr>
          <p:nvPr/>
        </p:nvSpPr>
        <p:spPr bwMode="auto">
          <a:xfrm>
            <a:off x="4803775" y="2978150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8736" name="Rectangle 924"/>
          <p:cNvSpPr>
            <a:spLocks noChangeArrowheads="1"/>
          </p:cNvSpPr>
          <p:nvPr/>
        </p:nvSpPr>
        <p:spPr bwMode="auto">
          <a:xfrm>
            <a:off x="4803775" y="2705100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8737" name="Rectangle 925"/>
          <p:cNvSpPr>
            <a:spLocks noChangeArrowheads="1"/>
          </p:cNvSpPr>
          <p:nvPr/>
        </p:nvSpPr>
        <p:spPr bwMode="auto">
          <a:xfrm>
            <a:off x="4803775" y="2420938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8738" name="Rectangle 926"/>
          <p:cNvSpPr>
            <a:spLocks noChangeArrowheads="1"/>
          </p:cNvSpPr>
          <p:nvPr/>
        </p:nvSpPr>
        <p:spPr bwMode="auto">
          <a:xfrm>
            <a:off x="4803775" y="2138363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8739" name="Rectangle 927"/>
          <p:cNvSpPr>
            <a:spLocks noChangeArrowheads="1"/>
          </p:cNvSpPr>
          <p:nvPr/>
        </p:nvSpPr>
        <p:spPr bwMode="auto">
          <a:xfrm>
            <a:off x="4803775" y="1854200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8740" name="Rectangle 928"/>
          <p:cNvSpPr>
            <a:spLocks noChangeArrowheads="1"/>
          </p:cNvSpPr>
          <p:nvPr/>
        </p:nvSpPr>
        <p:spPr bwMode="auto">
          <a:xfrm>
            <a:off x="4860925" y="3706813"/>
            <a:ext cx="366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-20</a:t>
            </a:r>
          </a:p>
        </p:txBody>
      </p:sp>
      <p:sp>
        <p:nvSpPr>
          <p:cNvPr id="28741" name="Rectangle 929"/>
          <p:cNvSpPr>
            <a:spLocks noChangeArrowheads="1"/>
          </p:cNvSpPr>
          <p:nvPr/>
        </p:nvSpPr>
        <p:spPr bwMode="auto">
          <a:xfrm>
            <a:off x="5287963" y="3706813"/>
            <a:ext cx="25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8742" name="Rectangle 930"/>
          <p:cNvSpPr>
            <a:spLocks noChangeArrowheads="1"/>
          </p:cNvSpPr>
          <p:nvPr/>
        </p:nvSpPr>
        <p:spPr bwMode="auto">
          <a:xfrm>
            <a:off x="5640388" y="3706813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28743" name="Rectangle 931"/>
          <p:cNvSpPr>
            <a:spLocks noChangeArrowheads="1"/>
          </p:cNvSpPr>
          <p:nvPr/>
        </p:nvSpPr>
        <p:spPr bwMode="auto">
          <a:xfrm>
            <a:off x="6029325" y="3706813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40</a:t>
            </a:r>
          </a:p>
        </p:txBody>
      </p:sp>
      <p:sp>
        <p:nvSpPr>
          <p:cNvPr id="28744" name="Rectangle 932"/>
          <p:cNvSpPr>
            <a:spLocks noChangeArrowheads="1"/>
          </p:cNvSpPr>
          <p:nvPr/>
        </p:nvSpPr>
        <p:spPr bwMode="auto">
          <a:xfrm>
            <a:off x="6410325" y="3706813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60</a:t>
            </a:r>
          </a:p>
        </p:txBody>
      </p:sp>
      <p:sp>
        <p:nvSpPr>
          <p:cNvPr id="28745" name="Rectangle 933"/>
          <p:cNvSpPr>
            <a:spLocks noChangeArrowheads="1"/>
          </p:cNvSpPr>
          <p:nvPr/>
        </p:nvSpPr>
        <p:spPr bwMode="auto">
          <a:xfrm>
            <a:off x="6789738" y="3706813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80</a:t>
            </a:r>
          </a:p>
        </p:txBody>
      </p:sp>
      <p:sp>
        <p:nvSpPr>
          <p:cNvPr id="28746" name="Rectangle 934"/>
          <p:cNvSpPr>
            <a:spLocks noChangeArrowheads="1"/>
          </p:cNvSpPr>
          <p:nvPr/>
        </p:nvSpPr>
        <p:spPr bwMode="auto">
          <a:xfrm>
            <a:off x="7140575" y="3706813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100</a:t>
            </a:r>
          </a:p>
        </p:txBody>
      </p:sp>
      <p:sp>
        <p:nvSpPr>
          <p:cNvPr id="28747" name="Rectangle 935"/>
          <p:cNvSpPr>
            <a:spLocks noChangeArrowheads="1"/>
          </p:cNvSpPr>
          <p:nvPr/>
        </p:nvSpPr>
        <p:spPr bwMode="auto">
          <a:xfrm>
            <a:off x="5345113" y="3889375"/>
            <a:ext cx="17129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Clearing Diameter (meters)</a:t>
            </a:r>
          </a:p>
        </p:txBody>
      </p:sp>
      <p:sp>
        <p:nvSpPr>
          <p:cNvPr id="28748" name="Rectangle 936"/>
          <p:cNvSpPr>
            <a:spLocks noChangeArrowheads="1"/>
          </p:cNvSpPr>
          <p:nvPr/>
        </p:nvSpPr>
        <p:spPr bwMode="auto">
          <a:xfrm rot="-5400000">
            <a:off x="3838575" y="2692400"/>
            <a:ext cx="1781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Temperature Difference (</a:t>
            </a:r>
            <a:r>
              <a:rPr lang="en-US" sz="1000" baseline="30000">
                <a:solidFill>
                  <a:srgbClr val="000000"/>
                </a:solidFill>
              </a:rPr>
              <a:t>o</a:t>
            </a:r>
            <a:r>
              <a:rPr lang="en-US" sz="1000">
                <a:solidFill>
                  <a:srgbClr val="000000"/>
                </a:solidFill>
              </a:rPr>
              <a:t>C)</a:t>
            </a:r>
          </a:p>
        </p:txBody>
      </p:sp>
      <p:grpSp>
        <p:nvGrpSpPr>
          <p:cNvPr id="28749" name="Group 937"/>
          <p:cNvGrpSpPr>
            <a:grpSpLocks/>
          </p:cNvGrpSpPr>
          <p:nvPr/>
        </p:nvGrpSpPr>
        <p:grpSpPr bwMode="auto">
          <a:xfrm>
            <a:off x="5075238" y="2847975"/>
            <a:ext cx="328612" cy="838200"/>
            <a:chOff x="1753" y="4630"/>
            <a:chExt cx="207" cy="528"/>
          </a:xfrm>
        </p:grpSpPr>
        <p:sp>
          <p:nvSpPr>
            <p:cNvPr id="29000" name="Line 938"/>
            <p:cNvSpPr>
              <a:spLocks noChangeShapeType="1"/>
            </p:cNvSpPr>
            <p:nvPr/>
          </p:nvSpPr>
          <p:spPr bwMode="auto">
            <a:xfrm flipV="1">
              <a:off x="1920" y="4778"/>
              <a:ext cx="1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01" name="Line 939"/>
            <p:cNvSpPr>
              <a:spLocks noChangeShapeType="1"/>
            </p:cNvSpPr>
            <p:nvPr/>
          </p:nvSpPr>
          <p:spPr bwMode="auto">
            <a:xfrm flipH="1" flipV="1">
              <a:off x="1920" y="4784"/>
              <a:ext cx="4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02" name="Line 940"/>
            <p:cNvSpPr>
              <a:spLocks noChangeShapeType="1"/>
            </p:cNvSpPr>
            <p:nvPr/>
          </p:nvSpPr>
          <p:spPr bwMode="auto">
            <a:xfrm flipH="1">
              <a:off x="1924" y="4786"/>
              <a:ext cx="3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03" name="Line 941"/>
            <p:cNvSpPr>
              <a:spLocks noChangeShapeType="1"/>
            </p:cNvSpPr>
            <p:nvPr/>
          </p:nvSpPr>
          <p:spPr bwMode="auto">
            <a:xfrm flipH="1">
              <a:off x="1927" y="4778"/>
              <a:ext cx="3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04" name="Line 942"/>
            <p:cNvSpPr>
              <a:spLocks noChangeShapeType="1"/>
            </p:cNvSpPr>
            <p:nvPr/>
          </p:nvSpPr>
          <p:spPr bwMode="auto">
            <a:xfrm flipH="1">
              <a:off x="1931" y="4909"/>
              <a:ext cx="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05" name="Line 943"/>
            <p:cNvSpPr>
              <a:spLocks noChangeShapeType="1"/>
            </p:cNvSpPr>
            <p:nvPr/>
          </p:nvSpPr>
          <p:spPr bwMode="auto">
            <a:xfrm flipV="1">
              <a:off x="1931" y="4909"/>
              <a:ext cx="5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06" name="Line 944"/>
            <p:cNvSpPr>
              <a:spLocks noChangeShapeType="1"/>
            </p:cNvSpPr>
            <p:nvPr/>
          </p:nvSpPr>
          <p:spPr bwMode="auto">
            <a:xfrm>
              <a:off x="1931" y="4910"/>
              <a:ext cx="0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07" name="Line 945"/>
            <p:cNvSpPr>
              <a:spLocks noChangeShapeType="1"/>
            </p:cNvSpPr>
            <p:nvPr/>
          </p:nvSpPr>
          <p:spPr bwMode="auto">
            <a:xfrm>
              <a:off x="1864" y="5136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08" name="Line 946"/>
            <p:cNvSpPr>
              <a:spLocks noChangeShapeType="1"/>
            </p:cNvSpPr>
            <p:nvPr/>
          </p:nvSpPr>
          <p:spPr bwMode="auto">
            <a:xfrm>
              <a:off x="1863" y="5119"/>
              <a:ext cx="1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09" name="Line 947"/>
            <p:cNvSpPr>
              <a:spLocks noChangeShapeType="1"/>
            </p:cNvSpPr>
            <p:nvPr/>
          </p:nvSpPr>
          <p:spPr bwMode="auto">
            <a:xfrm flipH="1">
              <a:off x="1863" y="5101"/>
              <a:ext cx="1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10" name="Line 948"/>
            <p:cNvSpPr>
              <a:spLocks noChangeShapeType="1"/>
            </p:cNvSpPr>
            <p:nvPr/>
          </p:nvSpPr>
          <p:spPr bwMode="auto">
            <a:xfrm flipH="1">
              <a:off x="1864" y="5096"/>
              <a:ext cx="1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11" name="Line 949"/>
            <p:cNvSpPr>
              <a:spLocks noChangeShapeType="1"/>
            </p:cNvSpPr>
            <p:nvPr/>
          </p:nvSpPr>
          <p:spPr bwMode="auto">
            <a:xfrm flipH="1">
              <a:off x="1865" y="5090"/>
              <a:ext cx="4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12" name="Line 950"/>
            <p:cNvSpPr>
              <a:spLocks noChangeShapeType="1"/>
            </p:cNvSpPr>
            <p:nvPr/>
          </p:nvSpPr>
          <p:spPr bwMode="auto">
            <a:xfrm flipH="1">
              <a:off x="1869" y="5085"/>
              <a:ext cx="4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13" name="Line 951"/>
            <p:cNvSpPr>
              <a:spLocks noChangeShapeType="1"/>
            </p:cNvSpPr>
            <p:nvPr/>
          </p:nvSpPr>
          <p:spPr bwMode="auto">
            <a:xfrm flipH="1">
              <a:off x="1873" y="5078"/>
              <a:ext cx="4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14" name="Line 952"/>
            <p:cNvSpPr>
              <a:spLocks noChangeShapeType="1"/>
            </p:cNvSpPr>
            <p:nvPr/>
          </p:nvSpPr>
          <p:spPr bwMode="auto">
            <a:xfrm flipH="1">
              <a:off x="1877" y="5054"/>
              <a:ext cx="13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15" name="Line 953"/>
            <p:cNvSpPr>
              <a:spLocks noChangeShapeType="1"/>
            </p:cNvSpPr>
            <p:nvPr/>
          </p:nvSpPr>
          <p:spPr bwMode="auto">
            <a:xfrm flipV="1">
              <a:off x="1875" y="5053"/>
              <a:ext cx="13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16" name="Line 954"/>
            <p:cNvSpPr>
              <a:spLocks noChangeShapeType="1"/>
            </p:cNvSpPr>
            <p:nvPr/>
          </p:nvSpPr>
          <p:spPr bwMode="auto">
            <a:xfrm flipV="1">
              <a:off x="1872" y="5076"/>
              <a:ext cx="3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17" name="Line 955"/>
            <p:cNvSpPr>
              <a:spLocks noChangeShapeType="1"/>
            </p:cNvSpPr>
            <p:nvPr/>
          </p:nvSpPr>
          <p:spPr bwMode="auto">
            <a:xfrm flipV="1">
              <a:off x="1867" y="5082"/>
              <a:ext cx="5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18" name="Line 956"/>
            <p:cNvSpPr>
              <a:spLocks noChangeShapeType="1"/>
            </p:cNvSpPr>
            <p:nvPr/>
          </p:nvSpPr>
          <p:spPr bwMode="auto">
            <a:xfrm flipV="1">
              <a:off x="1863" y="5085"/>
              <a:ext cx="4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19" name="Line 957"/>
            <p:cNvSpPr>
              <a:spLocks noChangeShapeType="1"/>
            </p:cNvSpPr>
            <p:nvPr/>
          </p:nvSpPr>
          <p:spPr bwMode="auto">
            <a:xfrm flipH="1">
              <a:off x="1863" y="5080"/>
              <a:ext cx="1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20" name="Line 958"/>
            <p:cNvSpPr>
              <a:spLocks noChangeShapeType="1"/>
            </p:cNvSpPr>
            <p:nvPr/>
          </p:nvSpPr>
          <p:spPr bwMode="auto">
            <a:xfrm>
              <a:off x="1864" y="5064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21" name="Line 959"/>
            <p:cNvSpPr>
              <a:spLocks noChangeShapeType="1"/>
            </p:cNvSpPr>
            <p:nvPr/>
          </p:nvSpPr>
          <p:spPr bwMode="auto">
            <a:xfrm>
              <a:off x="1861" y="5049"/>
              <a:ext cx="3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22" name="Line 960"/>
            <p:cNvSpPr>
              <a:spLocks noChangeShapeType="1"/>
            </p:cNvSpPr>
            <p:nvPr/>
          </p:nvSpPr>
          <p:spPr bwMode="auto">
            <a:xfrm>
              <a:off x="1861" y="5049"/>
              <a:ext cx="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23" name="Line 961"/>
            <p:cNvSpPr>
              <a:spLocks noChangeShapeType="1"/>
            </p:cNvSpPr>
            <p:nvPr/>
          </p:nvSpPr>
          <p:spPr bwMode="auto">
            <a:xfrm flipV="1">
              <a:off x="1930" y="4890"/>
              <a:ext cx="6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24" name="Line 962"/>
            <p:cNvSpPr>
              <a:spLocks noChangeShapeType="1"/>
            </p:cNvSpPr>
            <p:nvPr/>
          </p:nvSpPr>
          <p:spPr bwMode="auto">
            <a:xfrm>
              <a:off x="1925" y="4890"/>
              <a:ext cx="5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25" name="Line 963"/>
            <p:cNvSpPr>
              <a:spLocks noChangeShapeType="1"/>
            </p:cNvSpPr>
            <p:nvPr/>
          </p:nvSpPr>
          <p:spPr bwMode="auto">
            <a:xfrm>
              <a:off x="1925" y="4887"/>
              <a:ext cx="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26" name="Line 964"/>
            <p:cNvSpPr>
              <a:spLocks noChangeShapeType="1"/>
            </p:cNvSpPr>
            <p:nvPr/>
          </p:nvSpPr>
          <p:spPr bwMode="auto">
            <a:xfrm flipH="1">
              <a:off x="1925" y="4887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27" name="Line 965"/>
            <p:cNvSpPr>
              <a:spLocks noChangeShapeType="1"/>
            </p:cNvSpPr>
            <p:nvPr/>
          </p:nvSpPr>
          <p:spPr bwMode="auto">
            <a:xfrm flipH="1" flipV="1">
              <a:off x="1932" y="4887"/>
              <a:ext cx="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28" name="Line 966"/>
            <p:cNvSpPr>
              <a:spLocks noChangeShapeType="1"/>
            </p:cNvSpPr>
            <p:nvPr/>
          </p:nvSpPr>
          <p:spPr bwMode="auto">
            <a:xfrm>
              <a:off x="1808" y="4753"/>
              <a:ext cx="1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29" name="Line 967"/>
            <p:cNvSpPr>
              <a:spLocks noChangeShapeType="1"/>
            </p:cNvSpPr>
            <p:nvPr/>
          </p:nvSpPr>
          <p:spPr bwMode="auto">
            <a:xfrm>
              <a:off x="1807" y="4738"/>
              <a:ext cx="1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30" name="Line 968"/>
            <p:cNvSpPr>
              <a:spLocks noChangeShapeType="1"/>
            </p:cNvSpPr>
            <p:nvPr/>
          </p:nvSpPr>
          <p:spPr bwMode="auto">
            <a:xfrm flipV="1">
              <a:off x="1853" y="5157"/>
              <a:ext cx="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31" name="Line 969"/>
            <p:cNvSpPr>
              <a:spLocks noChangeShapeType="1"/>
            </p:cNvSpPr>
            <p:nvPr/>
          </p:nvSpPr>
          <p:spPr bwMode="auto">
            <a:xfrm flipH="1">
              <a:off x="1853" y="5137"/>
              <a:ext cx="3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32" name="Line 970"/>
            <p:cNvSpPr>
              <a:spLocks noChangeShapeType="1"/>
            </p:cNvSpPr>
            <p:nvPr/>
          </p:nvSpPr>
          <p:spPr bwMode="auto">
            <a:xfrm>
              <a:off x="1854" y="5119"/>
              <a:ext cx="2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33" name="Line 971"/>
            <p:cNvSpPr>
              <a:spLocks noChangeShapeType="1"/>
            </p:cNvSpPr>
            <p:nvPr/>
          </p:nvSpPr>
          <p:spPr bwMode="auto">
            <a:xfrm flipH="1">
              <a:off x="1854" y="5105"/>
              <a:ext cx="1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34" name="Line 972"/>
            <p:cNvSpPr>
              <a:spLocks noChangeShapeType="1"/>
            </p:cNvSpPr>
            <p:nvPr/>
          </p:nvSpPr>
          <p:spPr bwMode="auto">
            <a:xfrm>
              <a:off x="1853" y="5087"/>
              <a:ext cx="2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35" name="Line 973"/>
            <p:cNvSpPr>
              <a:spLocks noChangeShapeType="1"/>
            </p:cNvSpPr>
            <p:nvPr/>
          </p:nvSpPr>
          <p:spPr bwMode="auto">
            <a:xfrm>
              <a:off x="1838" y="5056"/>
              <a:ext cx="15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36" name="Line 974"/>
            <p:cNvSpPr>
              <a:spLocks noChangeShapeType="1"/>
            </p:cNvSpPr>
            <p:nvPr/>
          </p:nvSpPr>
          <p:spPr bwMode="auto">
            <a:xfrm flipV="1">
              <a:off x="1781" y="4894"/>
              <a:ext cx="1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37" name="Line 975"/>
            <p:cNvSpPr>
              <a:spLocks noChangeShapeType="1"/>
            </p:cNvSpPr>
            <p:nvPr/>
          </p:nvSpPr>
          <p:spPr bwMode="auto">
            <a:xfrm>
              <a:off x="1779" y="4896"/>
              <a:ext cx="2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38" name="Line 976"/>
            <p:cNvSpPr>
              <a:spLocks noChangeShapeType="1"/>
            </p:cNvSpPr>
            <p:nvPr/>
          </p:nvSpPr>
          <p:spPr bwMode="auto">
            <a:xfrm flipH="1">
              <a:off x="1779" y="4894"/>
              <a:ext cx="3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39" name="Line 977"/>
            <p:cNvSpPr>
              <a:spLocks noChangeShapeType="1"/>
            </p:cNvSpPr>
            <p:nvPr/>
          </p:nvSpPr>
          <p:spPr bwMode="auto">
            <a:xfrm flipH="1">
              <a:off x="1781" y="4914"/>
              <a:ext cx="8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40" name="Line 978"/>
            <p:cNvSpPr>
              <a:spLocks noChangeShapeType="1"/>
            </p:cNvSpPr>
            <p:nvPr/>
          </p:nvSpPr>
          <p:spPr bwMode="auto">
            <a:xfrm flipV="1">
              <a:off x="1789" y="4914"/>
              <a:ext cx="0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41" name="Line 979"/>
            <p:cNvSpPr>
              <a:spLocks noChangeShapeType="1"/>
            </p:cNvSpPr>
            <p:nvPr/>
          </p:nvSpPr>
          <p:spPr bwMode="auto">
            <a:xfrm>
              <a:off x="1780" y="4924"/>
              <a:ext cx="9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42" name="Line 980"/>
            <p:cNvSpPr>
              <a:spLocks noChangeShapeType="1"/>
            </p:cNvSpPr>
            <p:nvPr/>
          </p:nvSpPr>
          <p:spPr bwMode="auto">
            <a:xfrm flipH="1">
              <a:off x="1780" y="4916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43" name="Line 981"/>
            <p:cNvSpPr>
              <a:spLocks noChangeShapeType="1"/>
            </p:cNvSpPr>
            <p:nvPr/>
          </p:nvSpPr>
          <p:spPr bwMode="auto">
            <a:xfrm flipH="1">
              <a:off x="1753" y="4979"/>
              <a:ext cx="3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44" name="Line 982"/>
            <p:cNvSpPr>
              <a:spLocks noChangeShapeType="1"/>
            </p:cNvSpPr>
            <p:nvPr/>
          </p:nvSpPr>
          <p:spPr bwMode="auto">
            <a:xfrm flipH="1">
              <a:off x="1756" y="4979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45" name="Line 983"/>
            <p:cNvSpPr>
              <a:spLocks noChangeShapeType="1"/>
            </p:cNvSpPr>
            <p:nvPr/>
          </p:nvSpPr>
          <p:spPr bwMode="auto">
            <a:xfrm flipH="1">
              <a:off x="1763" y="4976"/>
              <a:ext cx="2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46" name="Line 984"/>
            <p:cNvSpPr>
              <a:spLocks noChangeShapeType="1"/>
            </p:cNvSpPr>
            <p:nvPr/>
          </p:nvSpPr>
          <p:spPr bwMode="auto">
            <a:xfrm>
              <a:off x="1758" y="4972"/>
              <a:ext cx="7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47" name="Line 985"/>
            <p:cNvSpPr>
              <a:spLocks noChangeShapeType="1"/>
            </p:cNvSpPr>
            <p:nvPr/>
          </p:nvSpPr>
          <p:spPr bwMode="auto">
            <a:xfrm>
              <a:off x="1758" y="4961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48" name="Line 986"/>
            <p:cNvSpPr>
              <a:spLocks noChangeShapeType="1"/>
            </p:cNvSpPr>
            <p:nvPr/>
          </p:nvSpPr>
          <p:spPr bwMode="auto">
            <a:xfrm>
              <a:off x="1755" y="4950"/>
              <a:ext cx="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49" name="Line 987"/>
            <p:cNvSpPr>
              <a:spLocks noChangeShapeType="1"/>
            </p:cNvSpPr>
            <p:nvPr/>
          </p:nvSpPr>
          <p:spPr bwMode="auto">
            <a:xfrm flipH="1">
              <a:off x="1755" y="4940"/>
              <a:ext cx="6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50" name="Line 988"/>
            <p:cNvSpPr>
              <a:spLocks noChangeShapeType="1"/>
            </p:cNvSpPr>
            <p:nvPr/>
          </p:nvSpPr>
          <p:spPr bwMode="auto">
            <a:xfrm>
              <a:off x="1756" y="4936"/>
              <a:ext cx="5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51" name="Line 989"/>
            <p:cNvSpPr>
              <a:spLocks noChangeShapeType="1"/>
            </p:cNvSpPr>
            <p:nvPr/>
          </p:nvSpPr>
          <p:spPr bwMode="auto">
            <a:xfrm flipH="1">
              <a:off x="1756" y="4929"/>
              <a:ext cx="15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52" name="Line 990"/>
            <p:cNvSpPr>
              <a:spLocks noChangeShapeType="1"/>
            </p:cNvSpPr>
            <p:nvPr/>
          </p:nvSpPr>
          <p:spPr bwMode="auto">
            <a:xfrm flipH="1">
              <a:off x="1771" y="4924"/>
              <a:ext cx="6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53" name="Line 991"/>
            <p:cNvSpPr>
              <a:spLocks noChangeShapeType="1"/>
            </p:cNvSpPr>
            <p:nvPr/>
          </p:nvSpPr>
          <p:spPr bwMode="auto">
            <a:xfrm>
              <a:off x="1777" y="4903"/>
              <a:ext cx="0" cy="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54" name="Line 992"/>
            <p:cNvSpPr>
              <a:spLocks noChangeShapeType="1"/>
            </p:cNvSpPr>
            <p:nvPr/>
          </p:nvSpPr>
          <p:spPr bwMode="auto">
            <a:xfrm>
              <a:off x="1774" y="4899"/>
              <a:ext cx="3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55" name="Line 993"/>
            <p:cNvSpPr>
              <a:spLocks noChangeShapeType="1"/>
            </p:cNvSpPr>
            <p:nvPr/>
          </p:nvSpPr>
          <p:spPr bwMode="auto">
            <a:xfrm>
              <a:off x="1774" y="4875"/>
              <a:ext cx="0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56" name="Line 994"/>
            <p:cNvSpPr>
              <a:spLocks noChangeShapeType="1"/>
            </p:cNvSpPr>
            <p:nvPr/>
          </p:nvSpPr>
          <p:spPr bwMode="auto">
            <a:xfrm>
              <a:off x="1774" y="4870"/>
              <a:ext cx="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57" name="Line 995"/>
            <p:cNvSpPr>
              <a:spLocks noChangeShapeType="1"/>
            </p:cNvSpPr>
            <p:nvPr/>
          </p:nvSpPr>
          <p:spPr bwMode="auto">
            <a:xfrm>
              <a:off x="1769" y="4870"/>
              <a:ext cx="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58" name="Line 996"/>
            <p:cNvSpPr>
              <a:spLocks noChangeShapeType="1"/>
            </p:cNvSpPr>
            <p:nvPr/>
          </p:nvSpPr>
          <p:spPr bwMode="auto">
            <a:xfrm flipH="1">
              <a:off x="1769" y="4853"/>
              <a:ext cx="7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59" name="Line 997"/>
            <p:cNvSpPr>
              <a:spLocks noChangeShapeType="1"/>
            </p:cNvSpPr>
            <p:nvPr/>
          </p:nvSpPr>
          <p:spPr bwMode="auto">
            <a:xfrm>
              <a:off x="1771" y="4844"/>
              <a:ext cx="5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60" name="Line 998"/>
            <p:cNvSpPr>
              <a:spLocks noChangeShapeType="1"/>
            </p:cNvSpPr>
            <p:nvPr/>
          </p:nvSpPr>
          <p:spPr bwMode="auto">
            <a:xfrm flipH="1">
              <a:off x="1771" y="4836"/>
              <a:ext cx="1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61" name="Line 999"/>
            <p:cNvSpPr>
              <a:spLocks noChangeShapeType="1"/>
            </p:cNvSpPr>
            <p:nvPr/>
          </p:nvSpPr>
          <p:spPr bwMode="auto">
            <a:xfrm flipH="1">
              <a:off x="1782" y="4833"/>
              <a:ext cx="11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62" name="Line 1000"/>
            <p:cNvSpPr>
              <a:spLocks noChangeShapeType="1"/>
            </p:cNvSpPr>
            <p:nvPr/>
          </p:nvSpPr>
          <p:spPr bwMode="auto">
            <a:xfrm>
              <a:off x="1790" y="4823"/>
              <a:ext cx="3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63" name="Line 1001"/>
            <p:cNvSpPr>
              <a:spLocks noChangeShapeType="1"/>
            </p:cNvSpPr>
            <p:nvPr/>
          </p:nvSpPr>
          <p:spPr bwMode="auto">
            <a:xfrm>
              <a:off x="1782" y="4821"/>
              <a:ext cx="8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64" name="Line 1002"/>
            <p:cNvSpPr>
              <a:spLocks noChangeShapeType="1"/>
            </p:cNvSpPr>
            <p:nvPr/>
          </p:nvSpPr>
          <p:spPr bwMode="auto">
            <a:xfrm flipH="1">
              <a:off x="1782" y="4814"/>
              <a:ext cx="1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65" name="Line 1003"/>
            <p:cNvSpPr>
              <a:spLocks noChangeShapeType="1"/>
            </p:cNvSpPr>
            <p:nvPr/>
          </p:nvSpPr>
          <p:spPr bwMode="auto">
            <a:xfrm>
              <a:off x="1778" y="4812"/>
              <a:ext cx="5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66" name="Line 1004"/>
            <p:cNvSpPr>
              <a:spLocks noChangeShapeType="1"/>
            </p:cNvSpPr>
            <p:nvPr/>
          </p:nvSpPr>
          <p:spPr bwMode="auto">
            <a:xfrm>
              <a:off x="1776" y="4795"/>
              <a:ext cx="2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67" name="Line 1005"/>
            <p:cNvSpPr>
              <a:spLocks noChangeShapeType="1"/>
            </p:cNvSpPr>
            <p:nvPr/>
          </p:nvSpPr>
          <p:spPr bwMode="auto">
            <a:xfrm flipH="1">
              <a:off x="1776" y="4788"/>
              <a:ext cx="1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68" name="Line 1006"/>
            <p:cNvSpPr>
              <a:spLocks noChangeShapeType="1"/>
            </p:cNvSpPr>
            <p:nvPr/>
          </p:nvSpPr>
          <p:spPr bwMode="auto">
            <a:xfrm flipH="1">
              <a:off x="1786" y="4771"/>
              <a:ext cx="4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69" name="Line 1007"/>
            <p:cNvSpPr>
              <a:spLocks noChangeShapeType="1"/>
            </p:cNvSpPr>
            <p:nvPr/>
          </p:nvSpPr>
          <p:spPr bwMode="auto">
            <a:xfrm flipH="1">
              <a:off x="1790" y="4767"/>
              <a:ext cx="6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70" name="Line 1008"/>
            <p:cNvSpPr>
              <a:spLocks noChangeShapeType="1"/>
            </p:cNvSpPr>
            <p:nvPr/>
          </p:nvSpPr>
          <p:spPr bwMode="auto">
            <a:xfrm flipH="1">
              <a:off x="1796" y="4755"/>
              <a:ext cx="3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71" name="Line 1009"/>
            <p:cNvSpPr>
              <a:spLocks noChangeShapeType="1"/>
            </p:cNvSpPr>
            <p:nvPr/>
          </p:nvSpPr>
          <p:spPr bwMode="auto">
            <a:xfrm flipH="1" flipV="1">
              <a:off x="1799" y="4755"/>
              <a:ext cx="4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72" name="Line 1010"/>
            <p:cNvSpPr>
              <a:spLocks noChangeShapeType="1"/>
            </p:cNvSpPr>
            <p:nvPr/>
          </p:nvSpPr>
          <p:spPr bwMode="auto">
            <a:xfrm flipH="1">
              <a:off x="1803" y="4756"/>
              <a:ext cx="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73" name="Line 1011"/>
            <p:cNvSpPr>
              <a:spLocks noChangeShapeType="1"/>
            </p:cNvSpPr>
            <p:nvPr/>
          </p:nvSpPr>
          <p:spPr bwMode="auto">
            <a:xfrm flipH="1">
              <a:off x="1807" y="4731"/>
              <a:ext cx="2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74" name="Line 1012"/>
            <p:cNvSpPr>
              <a:spLocks noChangeShapeType="1"/>
            </p:cNvSpPr>
            <p:nvPr/>
          </p:nvSpPr>
          <p:spPr bwMode="auto">
            <a:xfrm flipH="1" flipV="1">
              <a:off x="1809" y="4731"/>
              <a:ext cx="5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75" name="Line 1013"/>
            <p:cNvSpPr>
              <a:spLocks noChangeShapeType="1"/>
            </p:cNvSpPr>
            <p:nvPr/>
          </p:nvSpPr>
          <p:spPr bwMode="auto">
            <a:xfrm flipH="1">
              <a:off x="1814" y="4721"/>
              <a:ext cx="2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76" name="Line 1014"/>
            <p:cNvSpPr>
              <a:spLocks noChangeShapeType="1"/>
            </p:cNvSpPr>
            <p:nvPr/>
          </p:nvSpPr>
          <p:spPr bwMode="auto">
            <a:xfrm>
              <a:off x="1814" y="4710"/>
              <a:ext cx="2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77" name="Line 1015"/>
            <p:cNvSpPr>
              <a:spLocks noChangeShapeType="1"/>
            </p:cNvSpPr>
            <p:nvPr/>
          </p:nvSpPr>
          <p:spPr bwMode="auto">
            <a:xfrm flipH="1">
              <a:off x="1814" y="4709"/>
              <a:ext cx="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78" name="Line 1016"/>
            <p:cNvSpPr>
              <a:spLocks noChangeShapeType="1"/>
            </p:cNvSpPr>
            <p:nvPr/>
          </p:nvSpPr>
          <p:spPr bwMode="auto">
            <a:xfrm flipH="1" flipV="1">
              <a:off x="1819" y="4709"/>
              <a:ext cx="8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79" name="Line 1017"/>
            <p:cNvSpPr>
              <a:spLocks noChangeShapeType="1"/>
            </p:cNvSpPr>
            <p:nvPr/>
          </p:nvSpPr>
          <p:spPr bwMode="auto">
            <a:xfrm flipH="1">
              <a:off x="1827" y="4712"/>
              <a:ext cx="4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0" name="Line 1018"/>
            <p:cNvSpPr>
              <a:spLocks noChangeShapeType="1"/>
            </p:cNvSpPr>
            <p:nvPr/>
          </p:nvSpPr>
          <p:spPr bwMode="auto">
            <a:xfrm>
              <a:off x="1821" y="4695"/>
              <a:ext cx="1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1" name="Line 1019"/>
            <p:cNvSpPr>
              <a:spLocks noChangeShapeType="1"/>
            </p:cNvSpPr>
            <p:nvPr/>
          </p:nvSpPr>
          <p:spPr bwMode="auto">
            <a:xfrm flipH="1">
              <a:off x="1821" y="4692"/>
              <a:ext cx="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2" name="Line 1020"/>
            <p:cNvSpPr>
              <a:spLocks noChangeShapeType="1"/>
            </p:cNvSpPr>
            <p:nvPr/>
          </p:nvSpPr>
          <p:spPr bwMode="auto">
            <a:xfrm flipH="1" flipV="1">
              <a:off x="1827" y="4692"/>
              <a:ext cx="6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3" name="Line 1021"/>
            <p:cNvSpPr>
              <a:spLocks noChangeShapeType="1"/>
            </p:cNvSpPr>
            <p:nvPr/>
          </p:nvSpPr>
          <p:spPr bwMode="auto">
            <a:xfrm flipH="1">
              <a:off x="1833" y="4686"/>
              <a:ext cx="5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4" name="Line 1022"/>
            <p:cNvSpPr>
              <a:spLocks noChangeShapeType="1"/>
            </p:cNvSpPr>
            <p:nvPr/>
          </p:nvSpPr>
          <p:spPr bwMode="auto">
            <a:xfrm>
              <a:off x="1835" y="4686"/>
              <a:ext cx="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5" name="Line 1023"/>
            <p:cNvSpPr>
              <a:spLocks noChangeShapeType="1"/>
            </p:cNvSpPr>
            <p:nvPr/>
          </p:nvSpPr>
          <p:spPr bwMode="auto">
            <a:xfrm>
              <a:off x="1835" y="4680"/>
              <a:ext cx="0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6" name="Line 1024"/>
            <p:cNvSpPr>
              <a:spLocks noChangeShapeType="1"/>
            </p:cNvSpPr>
            <p:nvPr/>
          </p:nvSpPr>
          <p:spPr bwMode="auto">
            <a:xfrm flipH="1">
              <a:off x="1835" y="4646"/>
              <a:ext cx="2" cy="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7" name="Line 1025"/>
            <p:cNvSpPr>
              <a:spLocks noChangeShapeType="1"/>
            </p:cNvSpPr>
            <p:nvPr/>
          </p:nvSpPr>
          <p:spPr bwMode="auto">
            <a:xfrm flipH="1" flipV="1">
              <a:off x="1837" y="4646"/>
              <a:ext cx="4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8" name="Line 1026"/>
            <p:cNvSpPr>
              <a:spLocks noChangeShapeType="1"/>
            </p:cNvSpPr>
            <p:nvPr/>
          </p:nvSpPr>
          <p:spPr bwMode="auto">
            <a:xfrm flipH="1">
              <a:off x="1841" y="4639"/>
              <a:ext cx="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89" name="Line 1027"/>
            <p:cNvSpPr>
              <a:spLocks noChangeShapeType="1"/>
            </p:cNvSpPr>
            <p:nvPr/>
          </p:nvSpPr>
          <p:spPr bwMode="auto">
            <a:xfrm flipH="1">
              <a:off x="1842" y="4635"/>
              <a:ext cx="5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90" name="Line 1028"/>
            <p:cNvSpPr>
              <a:spLocks noChangeShapeType="1"/>
            </p:cNvSpPr>
            <p:nvPr/>
          </p:nvSpPr>
          <p:spPr bwMode="auto">
            <a:xfrm flipH="1" flipV="1">
              <a:off x="1847" y="4635"/>
              <a:ext cx="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91" name="Line 1029"/>
            <p:cNvSpPr>
              <a:spLocks noChangeShapeType="1"/>
            </p:cNvSpPr>
            <p:nvPr/>
          </p:nvSpPr>
          <p:spPr bwMode="auto">
            <a:xfrm flipH="1">
              <a:off x="1849" y="4641"/>
              <a:ext cx="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92" name="Line 1030"/>
            <p:cNvSpPr>
              <a:spLocks noChangeShapeType="1"/>
            </p:cNvSpPr>
            <p:nvPr/>
          </p:nvSpPr>
          <p:spPr bwMode="auto">
            <a:xfrm>
              <a:off x="1853" y="4630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93" name="Line 1031"/>
            <p:cNvSpPr>
              <a:spLocks noChangeShapeType="1"/>
            </p:cNvSpPr>
            <p:nvPr/>
          </p:nvSpPr>
          <p:spPr bwMode="auto">
            <a:xfrm flipH="1">
              <a:off x="1853" y="4630"/>
              <a:ext cx="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94" name="Line 1032"/>
            <p:cNvSpPr>
              <a:spLocks noChangeShapeType="1"/>
            </p:cNvSpPr>
            <p:nvPr/>
          </p:nvSpPr>
          <p:spPr bwMode="auto">
            <a:xfrm flipH="1" flipV="1">
              <a:off x="1860" y="4630"/>
              <a:ext cx="9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95" name="Line 1033"/>
            <p:cNvSpPr>
              <a:spLocks noChangeShapeType="1"/>
            </p:cNvSpPr>
            <p:nvPr/>
          </p:nvSpPr>
          <p:spPr bwMode="auto">
            <a:xfrm flipH="1">
              <a:off x="1869" y="4641"/>
              <a:ext cx="4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96" name="Line 1034"/>
            <p:cNvSpPr>
              <a:spLocks noChangeShapeType="1"/>
            </p:cNvSpPr>
            <p:nvPr/>
          </p:nvSpPr>
          <p:spPr bwMode="auto">
            <a:xfrm flipH="1" flipV="1">
              <a:off x="1873" y="4641"/>
              <a:ext cx="8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97" name="Line 1035"/>
            <p:cNvSpPr>
              <a:spLocks noChangeShapeType="1"/>
            </p:cNvSpPr>
            <p:nvPr/>
          </p:nvSpPr>
          <p:spPr bwMode="auto">
            <a:xfrm flipH="1">
              <a:off x="1881" y="4660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98" name="Line 1036"/>
            <p:cNvSpPr>
              <a:spLocks noChangeShapeType="1"/>
            </p:cNvSpPr>
            <p:nvPr/>
          </p:nvSpPr>
          <p:spPr bwMode="auto">
            <a:xfrm flipH="1">
              <a:off x="1889" y="4658"/>
              <a:ext cx="4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99" name="Line 1037"/>
            <p:cNvSpPr>
              <a:spLocks noChangeShapeType="1"/>
            </p:cNvSpPr>
            <p:nvPr/>
          </p:nvSpPr>
          <p:spPr bwMode="auto">
            <a:xfrm flipH="1">
              <a:off x="1893" y="4658"/>
              <a:ext cx="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00" name="Line 1038"/>
            <p:cNvSpPr>
              <a:spLocks noChangeShapeType="1"/>
            </p:cNvSpPr>
            <p:nvPr/>
          </p:nvSpPr>
          <p:spPr bwMode="auto">
            <a:xfrm flipH="1" flipV="1">
              <a:off x="1897" y="4658"/>
              <a:ext cx="4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01" name="Line 1039"/>
            <p:cNvSpPr>
              <a:spLocks noChangeShapeType="1"/>
            </p:cNvSpPr>
            <p:nvPr/>
          </p:nvSpPr>
          <p:spPr bwMode="auto">
            <a:xfrm flipV="1">
              <a:off x="1901" y="4668"/>
              <a:ext cx="0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02" name="Line 1040"/>
            <p:cNvSpPr>
              <a:spLocks noChangeShapeType="1"/>
            </p:cNvSpPr>
            <p:nvPr/>
          </p:nvSpPr>
          <p:spPr bwMode="auto">
            <a:xfrm flipV="1">
              <a:off x="1900" y="4675"/>
              <a:ext cx="1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03" name="Line 1041"/>
            <p:cNvSpPr>
              <a:spLocks noChangeShapeType="1"/>
            </p:cNvSpPr>
            <p:nvPr/>
          </p:nvSpPr>
          <p:spPr bwMode="auto">
            <a:xfrm flipH="1" flipV="1">
              <a:off x="1900" y="4686"/>
              <a:ext cx="6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04" name="Line 1042"/>
            <p:cNvSpPr>
              <a:spLocks noChangeShapeType="1"/>
            </p:cNvSpPr>
            <p:nvPr/>
          </p:nvSpPr>
          <p:spPr bwMode="auto">
            <a:xfrm flipH="1" flipV="1">
              <a:off x="1906" y="4700"/>
              <a:ext cx="5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05" name="Line 1043"/>
            <p:cNvSpPr>
              <a:spLocks noChangeShapeType="1"/>
            </p:cNvSpPr>
            <p:nvPr/>
          </p:nvSpPr>
          <p:spPr bwMode="auto">
            <a:xfrm flipV="1">
              <a:off x="1909" y="4706"/>
              <a:ext cx="2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06" name="Line 1044"/>
            <p:cNvSpPr>
              <a:spLocks noChangeShapeType="1"/>
            </p:cNvSpPr>
            <p:nvPr/>
          </p:nvSpPr>
          <p:spPr bwMode="auto">
            <a:xfrm flipH="1" flipV="1">
              <a:off x="1909" y="4720"/>
              <a:ext cx="7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07" name="Line 1045"/>
            <p:cNvSpPr>
              <a:spLocks noChangeShapeType="1"/>
            </p:cNvSpPr>
            <p:nvPr/>
          </p:nvSpPr>
          <p:spPr bwMode="auto">
            <a:xfrm flipV="1">
              <a:off x="1915" y="4743"/>
              <a:ext cx="1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08" name="Line 1046"/>
            <p:cNvSpPr>
              <a:spLocks noChangeShapeType="1"/>
            </p:cNvSpPr>
            <p:nvPr/>
          </p:nvSpPr>
          <p:spPr bwMode="auto">
            <a:xfrm>
              <a:off x="1909" y="4745"/>
              <a:ext cx="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09" name="Line 1047"/>
            <p:cNvSpPr>
              <a:spLocks noChangeShapeType="1"/>
            </p:cNvSpPr>
            <p:nvPr/>
          </p:nvSpPr>
          <p:spPr bwMode="auto">
            <a:xfrm flipV="1">
              <a:off x="1907" y="4745"/>
              <a:ext cx="2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10" name="Line 1048"/>
            <p:cNvSpPr>
              <a:spLocks noChangeShapeType="1"/>
            </p:cNvSpPr>
            <p:nvPr/>
          </p:nvSpPr>
          <p:spPr bwMode="auto">
            <a:xfrm flipH="1" flipV="1">
              <a:off x="1907" y="4755"/>
              <a:ext cx="10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11" name="Line 1049"/>
            <p:cNvSpPr>
              <a:spLocks noChangeShapeType="1"/>
            </p:cNvSpPr>
            <p:nvPr/>
          </p:nvSpPr>
          <p:spPr bwMode="auto">
            <a:xfrm flipH="1">
              <a:off x="1917" y="4760"/>
              <a:ext cx="7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12" name="Line 1050"/>
            <p:cNvSpPr>
              <a:spLocks noChangeShapeType="1"/>
            </p:cNvSpPr>
            <p:nvPr/>
          </p:nvSpPr>
          <p:spPr bwMode="auto">
            <a:xfrm flipH="1" flipV="1">
              <a:off x="1924" y="4760"/>
              <a:ext cx="1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13" name="Line 1051"/>
            <p:cNvSpPr>
              <a:spLocks noChangeShapeType="1"/>
            </p:cNvSpPr>
            <p:nvPr/>
          </p:nvSpPr>
          <p:spPr bwMode="auto">
            <a:xfrm flipH="1">
              <a:off x="1925" y="4764"/>
              <a:ext cx="5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14" name="Line 1052"/>
            <p:cNvSpPr>
              <a:spLocks noChangeShapeType="1"/>
            </p:cNvSpPr>
            <p:nvPr/>
          </p:nvSpPr>
          <p:spPr bwMode="auto">
            <a:xfrm flipH="1" flipV="1">
              <a:off x="1930" y="4764"/>
              <a:ext cx="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15" name="Line 1053"/>
            <p:cNvSpPr>
              <a:spLocks noChangeShapeType="1"/>
            </p:cNvSpPr>
            <p:nvPr/>
          </p:nvSpPr>
          <p:spPr bwMode="auto">
            <a:xfrm flipH="1">
              <a:off x="1931" y="4769"/>
              <a:ext cx="5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16" name="Line 1054"/>
            <p:cNvSpPr>
              <a:spLocks noChangeShapeType="1"/>
            </p:cNvSpPr>
            <p:nvPr/>
          </p:nvSpPr>
          <p:spPr bwMode="auto">
            <a:xfrm flipH="1">
              <a:off x="1936" y="4767"/>
              <a:ext cx="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17" name="Line 1055"/>
            <p:cNvSpPr>
              <a:spLocks noChangeShapeType="1"/>
            </p:cNvSpPr>
            <p:nvPr/>
          </p:nvSpPr>
          <p:spPr bwMode="auto">
            <a:xfrm flipH="1" flipV="1">
              <a:off x="1942" y="4767"/>
              <a:ext cx="2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18" name="Line 1056"/>
            <p:cNvSpPr>
              <a:spLocks noChangeShapeType="1"/>
            </p:cNvSpPr>
            <p:nvPr/>
          </p:nvSpPr>
          <p:spPr bwMode="auto">
            <a:xfrm flipV="1">
              <a:off x="1939" y="4778"/>
              <a:ext cx="5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19" name="Line 1057"/>
            <p:cNvSpPr>
              <a:spLocks noChangeShapeType="1"/>
            </p:cNvSpPr>
            <p:nvPr/>
          </p:nvSpPr>
          <p:spPr bwMode="auto">
            <a:xfrm flipH="1" flipV="1">
              <a:off x="1939" y="4793"/>
              <a:ext cx="1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20" name="Line 1058"/>
            <p:cNvSpPr>
              <a:spLocks noChangeShapeType="1"/>
            </p:cNvSpPr>
            <p:nvPr/>
          </p:nvSpPr>
          <p:spPr bwMode="auto">
            <a:xfrm flipH="1">
              <a:off x="1940" y="4800"/>
              <a:ext cx="10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21" name="Line 1059"/>
            <p:cNvSpPr>
              <a:spLocks noChangeShapeType="1"/>
            </p:cNvSpPr>
            <p:nvPr/>
          </p:nvSpPr>
          <p:spPr bwMode="auto">
            <a:xfrm flipH="1" flipV="1">
              <a:off x="1950" y="4800"/>
              <a:ext cx="2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22" name="Line 1060"/>
            <p:cNvSpPr>
              <a:spLocks noChangeShapeType="1"/>
            </p:cNvSpPr>
            <p:nvPr/>
          </p:nvSpPr>
          <p:spPr bwMode="auto">
            <a:xfrm flipV="1">
              <a:off x="1949" y="4807"/>
              <a:ext cx="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23" name="Line 1061"/>
            <p:cNvSpPr>
              <a:spLocks noChangeShapeType="1"/>
            </p:cNvSpPr>
            <p:nvPr/>
          </p:nvSpPr>
          <p:spPr bwMode="auto">
            <a:xfrm flipH="1" flipV="1">
              <a:off x="1949" y="4818"/>
              <a:ext cx="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24" name="Line 1062"/>
            <p:cNvSpPr>
              <a:spLocks noChangeShapeType="1"/>
            </p:cNvSpPr>
            <p:nvPr/>
          </p:nvSpPr>
          <p:spPr bwMode="auto">
            <a:xfrm flipH="1" flipV="1">
              <a:off x="1950" y="4830"/>
              <a:ext cx="5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25" name="Line 1063"/>
            <p:cNvSpPr>
              <a:spLocks noChangeShapeType="1"/>
            </p:cNvSpPr>
            <p:nvPr/>
          </p:nvSpPr>
          <p:spPr bwMode="auto">
            <a:xfrm flipV="1">
              <a:off x="1950" y="4838"/>
              <a:ext cx="5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26" name="Line 1064"/>
            <p:cNvSpPr>
              <a:spLocks noChangeShapeType="1"/>
            </p:cNvSpPr>
            <p:nvPr/>
          </p:nvSpPr>
          <p:spPr bwMode="auto">
            <a:xfrm flipH="1" flipV="1">
              <a:off x="1950" y="4845"/>
              <a:ext cx="10" cy="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27" name="Line 1065"/>
            <p:cNvSpPr>
              <a:spLocks noChangeShapeType="1"/>
            </p:cNvSpPr>
            <p:nvPr/>
          </p:nvSpPr>
          <p:spPr bwMode="auto">
            <a:xfrm flipV="1">
              <a:off x="1956" y="4868"/>
              <a:ext cx="4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28" name="Line 1066"/>
            <p:cNvSpPr>
              <a:spLocks noChangeShapeType="1"/>
            </p:cNvSpPr>
            <p:nvPr/>
          </p:nvSpPr>
          <p:spPr bwMode="auto">
            <a:xfrm>
              <a:off x="1944" y="4887"/>
              <a:ext cx="1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29" name="Line 1067"/>
            <p:cNvSpPr>
              <a:spLocks noChangeShapeType="1"/>
            </p:cNvSpPr>
            <p:nvPr/>
          </p:nvSpPr>
          <p:spPr bwMode="auto">
            <a:xfrm flipV="1">
              <a:off x="1938" y="4887"/>
              <a:ext cx="6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30" name="Line 1068"/>
            <p:cNvSpPr>
              <a:spLocks noChangeShapeType="1"/>
            </p:cNvSpPr>
            <p:nvPr/>
          </p:nvSpPr>
          <p:spPr bwMode="auto">
            <a:xfrm flipH="1" flipV="1">
              <a:off x="1938" y="4901"/>
              <a:ext cx="1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31" name="Line 1069"/>
            <p:cNvSpPr>
              <a:spLocks noChangeShapeType="1"/>
            </p:cNvSpPr>
            <p:nvPr/>
          </p:nvSpPr>
          <p:spPr bwMode="auto">
            <a:xfrm flipV="1">
              <a:off x="1948" y="4909"/>
              <a:ext cx="1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32" name="Line 1070"/>
            <p:cNvSpPr>
              <a:spLocks noChangeShapeType="1"/>
            </p:cNvSpPr>
            <p:nvPr/>
          </p:nvSpPr>
          <p:spPr bwMode="auto">
            <a:xfrm>
              <a:off x="1939" y="4920"/>
              <a:ext cx="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33" name="Line 1071"/>
            <p:cNvSpPr>
              <a:spLocks noChangeShapeType="1"/>
            </p:cNvSpPr>
            <p:nvPr/>
          </p:nvSpPr>
          <p:spPr bwMode="auto">
            <a:xfrm flipV="1">
              <a:off x="1938" y="4920"/>
              <a:ext cx="1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34" name="Line 1072"/>
            <p:cNvSpPr>
              <a:spLocks noChangeShapeType="1"/>
            </p:cNvSpPr>
            <p:nvPr/>
          </p:nvSpPr>
          <p:spPr bwMode="auto">
            <a:xfrm flipH="1" flipV="1">
              <a:off x="1938" y="4928"/>
              <a:ext cx="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35" name="Line 1073"/>
            <p:cNvSpPr>
              <a:spLocks noChangeShapeType="1"/>
            </p:cNvSpPr>
            <p:nvPr/>
          </p:nvSpPr>
          <p:spPr bwMode="auto">
            <a:xfrm flipH="1" flipV="1">
              <a:off x="1946" y="4929"/>
              <a:ext cx="9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36" name="Line 1074"/>
            <p:cNvSpPr>
              <a:spLocks noChangeShapeType="1"/>
            </p:cNvSpPr>
            <p:nvPr/>
          </p:nvSpPr>
          <p:spPr bwMode="auto">
            <a:xfrm flipV="1">
              <a:off x="1950" y="4933"/>
              <a:ext cx="5" cy="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37" name="Line 1075"/>
            <p:cNvSpPr>
              <a:spLocks noChangeShapeType="1"/>
            </p:cNvSpPr>
            <p:nvPr/>
          </p:nvSpPr>
          <p:spPr bwMode="auto">
            <a:xfrm flipH="1" flipV="1">
              <a:off x="1950" y="4963"/>
              <a:ext cx="7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38" name="Line 1076"/>
            <p:cNvSpPr>
              <a:spLocks noChangeShapeType="1"/>
            </p:cNvSpPr>
            <p:nvPr/>
          </p:nvSpPr>
          <p:spPr bwMode="auto">
            <a:xfrm flipV="1">
              <a:off x="1957" y="4965"/>
              <a:ext cx="0" cy="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39" name="Line 1077"/>
            <p:cNvSpPr>
              <a:spLocks noChangeShapeType="1"/>
            </p:cNvSpPr>
            <p:nvPr/>
          </p:nvSpPr>
          <p:spPr bwMode="auto">
            <a:xfrm flipV="1">
              <a:off x="1950" y="4984"/>
              <a:ext cx="7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40" name="Line 1078"/>
            <p:cNvSpPr>
              <a:spLocks noChangeShapeType="1"/>
            </p:cNvSpPr>
            <p:nvPr/>
          </p:nvSpPr>
          <p:spPr bwMode="auto">
            <a:xfrm flipH="1" flipV="1">
              <a:off x="1950" y="4989"/>
              <a:ext cx="2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41" name="Line 1079"/>
            <p:cNvSpPr>
              <a:spLocks noChangeShapeType="1"/>
            </p:cNvSpPr>
            <p:nvPr/>
          </p:nvSpPr>
          <p:spPr bwMode="auto">
            <a:xfrm flipH="1" flipV="1">
              <a:off x="1952" y="5004"/>
              <a:ext cx="5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42" name="Line 1080"/>
            <p:cNvSpPr>
              <a:spLocks noChangeShapeType="1"/>
            </p:cNvSpPr>
            <p:nvPr/>
          </p:nvSpPr>
          <p:spPr bwMode="auto">
            <a:xfrm flipV="1">
              <a:off x="1944" y="5013"/>
              <a:ext cx="13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43" name="Line 1081"/>
            <p:cNvSpPr>
              <a:spLocks noChangeShapeType="1"/>
            </p:cNvSpPr>
            <p:nvPr/>
          </p:nvSpPr>
          <p:spPr bwMode="auto">
            <a:xfrm>
              <a:off x="1939" y="5022"/>
              <a:ext cx="5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44" name="Line 1082"/>
            <p:cNvSpPr>
              <a:spLocks noChangeShapeType="1"/>
            </p:cNvSpPr>
            <p:nvPr/>
          </p:nvSpPr>
          <p:spPr bwMode="auto">
            <a:xfrm flipV="1">
              <a:off x="1937" y="5022"/>
              <a:ext cx="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45" name="Line 1083"/>
            <p:cNvSpPr>
              <a:spLocks noChangeShapeType="1"/>
            </p:cNvSpPr>
            <p:nvPr/>
          </p:nvSpPr>
          <p:spPr bwMode="auto">
            <a:xfrm flipH="1" flipV="1">
              <a:off x="1937" y="5030"/>
              <a:ext cx="2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46" name="Line 1084"/>
            <p:cNvSpPr>
              <a:spLocks noChangeShapeType="1"/>
            </p:cNvSpPr>
            <p:nvPr/>
          </p:nvSpPr>
          <p:spPr bwMode="auto">
            <a:xfrm flipV="1">
              <a:off x="1936" y="5042"/>
              <a:ext cx="3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47" name="Line 1085"/>
            <p:cNvSpPr>
              <a:spLocks noChangeShapeType="1"/>
            </p:cNvSpPr>
            <p:nvPr/>
          </p:nvSpPr>
          <p:spPr bwMode="auto">
            <a:xfrm flipV="1">
              <a:off x="1925" y="5049"/>
              <a:ext cx="1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48" name="Line 1086"/>
            <p:cNvSpPr>
              <a:spLocks noChangeShapeType="1"/>
            </p:cNvSpPr>
            <p:nvPr/>
          </p:nvSpPr>
          <p:spPr bwMode="auto">
            <a:xfrm>
              <a:off x="1920" y="5045"/>
              <a:ext cx="5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49" name="Line 1087"/>
            <p:cNvSpPr>
              <a:spLocks noChangeShapeType="1"/>
            </p:cNvSpPr>
            <p:nvPr/>
          </p:nvSpPr>
          <p:spPr bwMode="auto">
            <a:xfrm flipV="1">
              <a:off x="1920" y="5045"/>
              <a:ext cx="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50" name="Line 1088"/>
            <p:cNvSpPr>
              <a:spLocks noChangeShapeType="1"/>
            </p:cNvSpPr>
            <p:nvPr/>
          </p:nvSpPr>
          <p:spPr bwMode="auto">
            <a:xfrm flipV="1">
              <a:off x="1915" y="5056"/>
              <a:ext cx="5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51" name="Line 1089"/>
            <p:cNvSpPr>
              <a:spLocks noChangeShapeType="1"/>
            </p:cNvSpPr>
            <p:nvPr/>
          </p:nvSpPr>
          <p:spPr bwMode="auto">
            <a:xfrm>
              <a:off x="1907" y="5057"/>
              <a:ext cx="8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52" name="Line 1090"/>
            <p:cNvSpPr>
              <a:spLocks noChangeShapeType="1"/>
            </p:cNvSpPr>
            <p:nvPr/>
          </p:nvSpPr>
          <p:spPr bwMode="auto">
            <a:xfrm>
              <a:off x="1904" y="5052"/>
              <a:ext cx="3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53" name="Line 1091"/>
            <p:cNvSpPr>
              <a:spLocks noChangeShapeType="1"/>
            </p:cNvSpPr>
            <p:nvPr/>
          </p:nvSpPr>
          <p:spPr bwMode="auto">
            <a:xfrm flipV="1">
              <a:off x="1901" y="5052"/>
              <a:ext cx="3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54" name="Line 1092"/>
            <p:cNvSpPr>
              <a:spLocks noChangeShapeType="1"/>
            </p:cNvSpPr>
            <p:nvPr/>
          </p:nvSpPr>
          <p:spPr bwMode="auto">
            <a:xfrm>
              <a:off x="1897" y="5050"/>
              <a:ext cx="4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55" name="Line 1093"/>
            <p:cNvSpPr>
              <a:spLocks noChangeShapeType="1"/>
            </p:cNvSpPr>
            <p:nvPr/>
          </p:nvSpPr>
          <p:spPr bwMode="auto">
            <a:xfrm flipV="1">
              <a:off x="1891" y="5050"/>
              <a:ext cx="6" cy="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56" name="Line 1094"/>
            <p:cNvSpPr>
              <a:spLocks noChangeShapeType="1"/>
            </p:cNvSpPr>
            <p:nvPr/>
          </p:nvSpPr>
          <p:spPr bwMode="auto">
            <a:xfrm>
              <a:off x="1886" y="5049"/>
              <a:ext cx="5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57" name="Line 1095"/>
            <p:cNvSpPr>
              <a:spLocks noChangeShapeType="1"/>
            </p:cNvSpPr>
            <p:nvPr/>
          </p:nvSpPr>
          <p:spPr bwMode="auto">
            <a:xfrm flipV="1">
              <a:off x="1882" y="5049"/>
              <a:ext cx="4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58" name="Line 1096"/>
            <p:cNvSpPr>
              <a:spLocks noChangeShapeType="1"/>
            </p:cNvSpPr>
            <p:nvPr/>
          </p:nvSpPr>
          <p:spPr bwMode="auto">
            <a:xfrm>
              <a:off x="1870" y="5049"/>
              <a:ext cx="12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59" name="Line 1097"/>
            <p:cNvSpPr>
              <a:spLocks noChangeShapeType="1"/>
            </p:cNvSpPr>
            <p:nvPr/>
          </p:nvSpPr>
          <p:spPr bwMode="auto">
            <a:xfrm>
              <a:off x="1858" y="5049"/>
              <a:ext cx="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60" name="Line 1098"/>
            <p:cNvSpPr>
              <a:spLocks noChangeShapeType="1"/>
            </p:cNvSpPr>
            <p:nvPr/>
          </p:nvSpPr>
          <p:spPr bwMode="auto">
            <a:xfrm flipV="1">
              <a:off x="1845" y="5049"/>
              <a:ext cx="13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61" name="Line 1099"/>
            <p:cNvSpPr>
              <a:spLocks noChangeShapeType="1"/>
            </p:cNvSpPr>
            <p:nvPr/>
          </p:nvSpPr>
          <p:spPr bwMode="auto">
            <a:xfrm flipV="1">
              <a:off x="1836" y="5052"/>
              <a:ext cx="9" cy="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62" name="Line 1100"/>
            <p:cNvSpPr>
              <a:spLocks noChangeShapeType="1"/>
            </p:cNvSpPr>
            <p:nvPr/>
          </p:nvSpPr>
          <p:spPr bwMode="auto">
            <a:xfrm>
              <a:off x="1824" y="5049"/>
              <a:ext cx="12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63" name="Line 1101"/>
            <p:cNvSpPr>
              <a:spLocks noChangeShapeType="1"/>
            </p:cNvSpPr>
            <p:nvPr/>
          </p:nvSpPr>
          <p:spPr bwMode="auto">
            <a:xfrm flipV="1">
              <a:off x="1821" y="5049"/>
              <a:ext cx="3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64" name="Line 1102"/>
            <p:cNvSpPr>
              <a:spLocks noChangeShapeType="1"/>
            </p:cNvSpPr>
            <p:nvPr/>
          </p:nvSpPr>
          <p:spPr bwMode="auto">
            <a:xfrm>
              <a:off x="1818" y="5052"/>
              <a:ext cx="3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65" name="Line 1103"/>
            <p:cNvSpPr>
              <a:spLocks noChangeShapeType="1"/>
            </p:cNvSpPr>
            <p:nvPr/>
          </p:nvSpPr>
          <p:spPr bwMode="auto">
            <a:xfrm flipV="1">
              <a:off x="1812" y="5052"/>
              <a:ext cx="6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66" name="Line 1104"/>
            <p:cNvSpPr>
              <a:spLocks noChangeShapeType="1"/>
            </p:cNvSpPr>
            <p:nvPr/>
          </p:nvSpPr>
          <p:spPr bwMode="auto">
            <a:xfrm>
              <a:off x="1802" y="5042"/>
              <a:ext cx="10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67" name="Line 1105"/>
            <p:cNvSpPr>
              <a:spLocks noChangeShapeType="1"/>
            </p:cNvSpPr>
            <p:nvPr/>
          </p:nvSpPr>
          <p:spPr bwMode="auto">
            <a:xfrm flipV="1">
              <a:off x="1777" y="5042"/>
              <a:ext cx="25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68" name="Line 1106"/>
            <p:cNvSpPr>
              <a:spLocks noChangeShapeType="1"/>
            </p:cNvSpPr>
            <p:nvPr/>
          </p:nvSpPr>
          <p:spPr bwMode="auto">
            <a:xfrm>
              <a:off x="1763" y="5042"/>
              <a:ext cx="14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69" name="Line 1107"/>
            <p:cNvSpPr>
              <a:spLocks noChangeShapeType="1"/>
            </p:cNvSpPr>
            <p:nvPr/>
          </p:nvSpPr>
          <p:spPr bwMode="auto">
            <a:xfrm>
              <a:off x="1763" y="5030"/>
              <a:ext cx="0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70" name="Line 1108"/>
            <p:cNvSpPr>
              <a:spLocks noChangeShapeType="1"/>
            </p:cNvSpPr>
            <p:nvPr/>
          </p:nvSpPr>
          <p:spPr bwMode="auto">
            <a:xfrm flipH="1">
              <a:off x="1763" y="5019"/>
              <a:ext cx="3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71" name="Line 1109"/>
            <p:cNvSpPr>
              <a:spLocks noChangeShapeType="1"/>
            </p:cNvSpPr>
            <p:nvPr/>
          </p:nvSpPr>
          <p:spPr bwMode="auto">
            <a:xfrm>
              <a:off x="1753" y="4994"/>
              <a:ext cx="13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72" name="Line 1110"/>
            <p:cNvSpPr>
              <a:spLocks noChangeShapeType="1"/>
            </p:cNvSpPr>
            <p:nvPr/>
          </p:nvSpPr>
          <p:spPr bwMode="auto">
            <a:xfrm flipH="1" flipV="1">
              <a:off x="1859" y="5049"/>
              <a:ext cx="2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73" name="Line 1111"/>
            <p:cNvSpPr>
              <a:spLocks noChangeShapeType="1"/>
            </p:cNvSpPr>
            <p:nvPr/>
          </p:nvSpPr>
          <p:spPr bwMode="auto">
            <a:xfrm flipV="1">
              <a:off x="1860" y="5064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74" name="Line 1112"/>
            <p:cNvSpPr>
              <a:spLocks noChangeShapeType="1"/>
            </p:cNvSpPr>
            <p:nvPr/>
          </p:nvSpPr>
          <p:spPr bwMode="auto">
            <a:xfrm flipV="1">
              <a:off x="1859" y="5080"/>
              <a:ext cx="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75" name="Line 1113"/>
            <p:cNvSpPr>
              <a:spLocks noChangeShapeType="1"/>
            </p:cNvSpPr>
            <p:nvPr/>
          </p:nvSpPr>
          <p:spPr bwMode="auto">
            <a:xfrm>
              <a:off x="1856" y="5083"/>
              <a:ext cx="3" cy="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76" name="Line 1114"/>
            <p:cNvSpPr>
              <a:spLocks noChangeShapeType="1"/>
            </p:cNvSpPr>
            <p:nvPr/>
          </p:nvSpPr>
          <p:spPr bwMode="auto">
            <a:xfrm>
              <a:off x="1851" y="5074"/>
              <a:ext cx="5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77" name="Line 1115"/>
            <p:cNvSpPr>
              <a:spLocks noChangeShapeType="1"/>
            </p:cNvSpPr>
            <p:nvPr/>
          </p:nvSpPr>
          <p:spPr bwMode="auto">
            <a:xfrm>
              <a:off x="1840" y="5054"/>
              <a:ext cx="11" cy="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750" name="Group 1400"/>
          <p:cNvGrpSpPr>
            <a:grpSpLocks/>
          </p:cNvGrpSpPr>
          <p:nvPr/>
        </p:nvGrpSpPr>
        <p:grpSpPr bwMode="auto">
          <a:xfrm>
            <a:off x="1577975" y="1874838"/>
            <a:ext cx="3035300" cy="2262187"/>
            <a:chOff x="2139" y="815"/>
            <a:chExt cx="1912" cy="1425"/>
          </a:xfrm>
        </p:grpSpPr>
        <p:sp>
          <p:nvSpPr>
            <p:cNvPr id="28753" name="Freeform 1117"/>
            <p:cNvSpPr>
              <a:spLocks/>
            </p:cNvSpPr>
            <p:nvPr/>
          </p:nvSpPr>
          <p:spPr bwMode="auto">
            <a:xfrm>
              <a:off x="2439" y="905"/>
              <a:ext cx="1485" cy="1050"/>
            </a:xfrm>
            <a:custGeom>
              <a:avLst/>
              <a:gdLst>
                <a:gd name="T0" fmla="*/ 0 w 1485"/>
                <a:gd name="T1" fmla="*/ 0 h 1050"/>
                <a:gd name="T2" fmla="*/ 1484 w 1485"/>
                <a:gd name="T3" fmla="*/ 0 h 1050"/>
                <a:gd name="T4" fmla="*/ 1484 w 1485"/>
                <a:gd name="T5" fmla="*/ 1049 h 1050"/>
                <a:gd name="T6" fmla="*/ 0 w 1485"/>
                <a:gd name="T7" fmla="*/ 1049 h 1050"/>
                <a:gd name="T8" fmla="*/ 0 w 1485"/>
                <a:gd name="T9" fmla="*/ 0 h 10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5"/>
                <a:gd name="T16" fmla="*/ 0 h 1050"/>
                <a:gd name="T17" fmla="*/ 1485 w 1485"/>
                <a:gd name="T18" fmla="*/ 1050 h 10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5" h="1050">
                  <a:moveTo>
                    <a:pt x="0" y="0"/>
                  </a:moveTo>
                  <a:lnTo>
                    <a:pt x="1484" y="0"/>
                  </a:lnTo>
                  <a:lnTo>
                    <a:pt x="1484" y="1049"/>
                  </a:lnTo>
                  <a:lnTo>
                    <a:pt x="0" y="1049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4" name="Line 1118"/>
            <p:cNvSpPr>
              <a:spLocks noChangeShapeType="1"/>
            </p:cNvSpPr>
            <p:nvPr/>
          </p:nvSpPr>
          <p:spPr bwMode="auto">
            <a:xfrm>
              <a:off x="2439" y="1690"/>
              <a:ext cx="148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5" name="Line 1119"/>
            <p:cNvSpPr>
              <a:spLocks noChangeShapeType="1"/>
            </p:cNvSpPr>
            <p:nvPr/>
          </p:nvSpPr>
          <p:spPr bwMode="auto">
            <a:xfrm>
              <a:off x="2439" y="1433"/>
              <a:ext cx="148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6" name="Line 1120"/>
            <p:cNvSpPr>
              <a:spLocks noChangeShapeType="1"/>
            </p:cNvSpPr>
            <p:nvPr/>
          </p:nvSpPr>
          <p:spPr bwMode="auto">
            <a:xfrm>
              <a:off x="2439" y="1169"/>
              <a:ext cx="148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7" name="Line 1121"/>
            <p:cNvSpPr>
              <a:spLocks noChangeShapeType="1"/>
            </p:cNvSpPr>
            <p:nvPr/>
          </p:nvSpPr>
          <p:spPr bwMode="auto">
            <a:xfrm>
              <a:off x="2439" y="905"/>
              <a:ext cx="148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8" name="Line 1122"/>
            <p:cNvSpPr>
              <a:spLocks noChangeShapeType="1"/>
            </p:cNvSpPr>
            <p:nvPr/>
          </p:nvSpPr>
          <p:spPr bwMode="auto">
            <a:xfrm>
              <a:off x="2738" y="905"/>
              <a:ext cx="0" cy="104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9" name="Line 1123"/>
            <p:cNvSpPr>
              <a:spLocks noChangeShapeType="1"/>
            </p:cNvSpPr>
            <p:nvPr/>
          </p:nvSpPr>
          <p:spPr bwMode="auto">
            <a:xfrm>
              <a:off x="3031" y="905"/>
              <a:ext cx="0" cy="104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0" name="Line 1124"/>
            <p:cNvSpPr>
              <a:spLocks noChangeShapeType="1"/>
            </p:cNvSpPr>
            <p:nvPr/>
          </p:nvSpPr>
          <p:spPr bwMode="auto">
            <a:xfrm>
              <a:off x="3331" y="905"/>
              <a:ext cx="0" cy="104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1" name="Line 1125"/>
            <p:cNvSpPr>
              <a:spLocks noChangeShapeType="1"/>
            </p:cNvSpPr>
            <p:nvPr/>
          </p:nvSpPr>
          <p:spPr bwMode="auto">
            <a:xfrm>
              <a:off x="3624" y="905"/>
              <a:ext cx="0" cy="104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2" name="Line 1126"/>
            <p:cNvSpPr>
              <a:spLocks noChangeShapeType="1"/>
            </p:cNvSpPr>
            <p:nvPr/>
          </p:nvSpPr>
          <p:spPr bwMode="auto">
            <a:xfrm>
              <a:off x="3923" y="905"/>
              <a:ext cx="0" cy="10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3" name="Freeform 1127"/>
            <p:cNvSpPr>
              <a:spLocks/>
            </p:cNvSpPr>
            <p:nvPr/>
          </p:nvSpPr>
          <p:spPr bwMode="auto">
            <a:xfrm>
              <a:off x="2439" y="905"/>
              <a:ext cx="1485" cy="1050"/>
            </a:xfrm>
            <a:custGeom>
              <a:avLst/>
              <a:gdLst>
                <a:gd name="T0" fmla="*/ 0 w 1485"/>
                <a:gd name="T1" fmla="*/ 0 h 1050"/>
                <a:gd name="T2" fmla="*/ 1484 w 1485"/>
                <a:gd name="T3" fmla="*/ 0 h 1050"/>
                <a:gd name="T4" fmla="*/ 1484 w 1485"/>
                <a:gd name="T5" fmla="*/ 1049 h 1050"/>
                <a:gd name="T6" fmla="*/ 0 w 1485"/>
                <a:gd name="T7" fmla="*/ 1049 h 1050"/>
                <a:gd name="T8" fmla="*/ 0 w 1485"/>
                <a:gd name="T9" fmla="*/ 0 h 10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5"/>
                <a:gd name="T16" fmla="*/ 0 h 1050"/>
                <a:gd name="T17" fmla="*/ 1485 w 1485"/>
                <a:gd name="T18" fmla="*/ 1050 h 10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5" h="1050">
                  <a:moveTo>
                    <a:pt x="0" y="0"/>
                  </a:moveTo>
                  <a:lnTo>
                    <a:pt x="1484" y="0"/>
                  </a:lnTo>
                  <a:lnTo>
                    <a:pt x="1484" y="1049"/>
                  </a:lnTo>
                  <a:lnTo>
                    <a:pt x="0" y="1049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8080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4" name="Line 1128"/>
            <p:cNvSpPr>
              <a:spLocks noChangeShapeType="1"/>
            </p:cNvSpPr>
            <p:nvPr/>
          </p:nvSpPr>
          <p:spPr bwMode="auto">
            <a:xfrm>
              <a:off x="2439" y="905"/>
              <a:ext cx="0" cy="10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5" name="Line 1129"/>
            <p:cNvSpPr>
              <a:spLocks noChangeShapeType="1"/>
            </p:cNvSpPr>
            <p:nvPr/>
          </p:nvSpPr>
          <p:spPr bwMode="auto">
            <a:xfrm>
              <a:off x="2427" y="1954"/>
              <a:ext cx="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6" name="Line 1134"/>
            <p:cNvSpPr>
              <a:spLocks noChangeShapeType="1"/>
            </p:cNvSpPr>
            <p:nvPr/>
          </p:nvSpPr>
          <p:spPr bwMode="auto">
            <a:xfrm>
              <a:off x="2427" y="1690"/>
              <a:ext cx="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7" name="Line 1139"/>
            <p:cNvSpPr>
              <a:spLocks noChangeShapeType="1"/>
            </p:cNvSpPr>
            <p:nvPr/>
          </p:nvSpPr>
          <p:spPr bwMode="auto">
            <a:xfrm>
              <a:off x="2427" y="1433"/>
              <a:ext cx="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8" name="Line 1144"/>
            <p:cNvSpPr>
              <a:spLocks noChangeShapeType="1"/>
            </p:cNvSpPr>
            <p:nvPr/>
          </p:nvSpPr>
          <p:spPr bwMode="auto">
            <a:xfrm>
              <a:off x="2427" y="1169"/>
              <a:ext cx="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9" name="Line 1149"/>
            <p:cNvSpPr>
              <a:spLocks noChangeShapeType="1"/>
            </p:cNvSpPr>
            <p:nvPr/>
          </p:nvSpPr>
          <p:spPr bwMode="auto">
            <a:xfrm>
              <a:off x="2427" y="905"/>
              <a:ext cx="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0" name="Line 1150"/>
            <p:cNvSpPr>
              <a:spLocks noChangeShapeType="1"/>
            </p:cNvSpPr>
            <p:nvPr/>
          </p:nvSpPr>
          <p:spPr bwMode="auto">
            <a:xfrm>
              <a:off x="2421" y="1954"/>
              <a:ext cx="1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1" name="Line 1151"/>
            <p:cNvSpPr>
              <a:spLocks noChangeShapeType="1"/>
            </p:cNvSpPr>
            <p:nvPr/>
          </p:nvSpPr>
          <p:spPr bwMode="auto">
            <a:xfrm>
              <a:off x="2421" y="1690"/>
              <a:ext cx="1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2" name="Line 1152"/>
            <p:cNvSpPr>
              <a:spLocks noChangeShapeType="1"/>
            </p:cNvSpPr>
            <p:nvPr/>
          </p:nvSpPr>
          <p:spPr bwMode="auto">
            <a:xfrm>
              <a:off x="2421" y="1433"/>
              <a:ext cx="1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3" name="Line 1153"/>
            <p:cNvSpPr>
              <a:spLocks noChangeShapeType="1"/>
            </p:cNvSpPr>
            <p:nvPr/>
          </p:nvSpPr>
          <p:spPr bwMode="auto">
            <a:xfrm>
              <a:off x="2421" y="1169"/>
              <a:ext cx="1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4" name="Line 1154"/>
            <p:cNvSpPr>
              <a:spLocks noChangeShapeType="1"/>
            </p:cNvSpPr>
            <p:nvPr/>
          </p:nvSpPr>
          <p:spPr bwMode="auto">
            <a:xfrm>
              <a:off x="2421" y="905"/>
              <a:ext cx="1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5" name="Line 1155"/>
            <p:cNvSpPr>
              <a:spLocks noChangeShapeType="1"/>
            </p:cNvSpPr>
            <p:nvPr/>
          </p:nvSpPr>
          <p:spPr bwMode="auto">
            <a:xfrm>
              <a:off x="2439" y="1954"/>
              <a:ext cx="14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6" name="Line 1156"/>
            <p:cNvSpPr>
              <a:spLocks noChangeShapeType="1"/>
            </p:cNvSpPr>
            <p:nvPr/>
          </p:nvSpPr>
          <p:spPr bwMode="auto">
            <a:xfrm flipV="1">
              <a:off x="2439" y="1954"/>
              <a:ext cx="0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7" name="Line 1161"/>
            <p:cNvSpPr>
              <a:spLocks noChangeShapeType="1"/>
            </p:cNvSpPr>
            <p:nvPr/>
          </p:nvSpPr>
          <p:spPr bwMode="auto">
            <a:xfrm flipV="1">
              <a:off x="2738" y="1954"/>
              <a:ext cx="0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8" name="Line 1166"/>
            <p:cNvSpPr>
              <a:spLocks noChangeShapeType="1"/>
            </p:cNvSpPr>
            <p:nvPr/>
          </p:nvSpPr>
          <p:spPr bwMode="auto">
            <a:xfrm flipV="1">
              <a:off x="3031" y="1954"/>
              <a:ext cx="0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9" name="Line 1171"/>
            <p:cNvSpPr>
              <a:spLocks noChangeShapeType="1"/>
            </p:cNvSpPr>
            <p:nvPr/>
          </p:nvSpPr>
          <p:spPr bwMode="auto">
            <a:xfrm flipV="1">
              <a:off x="3331" y="1954"/>
              <a:ext cx="0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0" name="Line 1176"/>
            <p:cNvSpPr>
              <a:spLocks noChangeShapeType="1"/>
            </p:cNvSpPr>
            <p:nvPr/>
          </p:nvSpPr>
          <p:spPr bwMode="auto">
            <a:xfrm flipV="1">
              <a:off x="3624" y="1954"/>
              <a:ext cx="0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1" name="Line 1181"/>
            <p:cNvSpPr>
              <a:spLocks noChangeShapeType="1"/>
            </p:cNvSpPr>
            <p:nvPr/>
          </p:nvSpPr>
          <p:spPr bwMode="auto">
            <a:xfrm flipV="1">
              <a:off x="3923" y="1954"/>
              <a:ext cx="0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2" name="Line 1182"/>
            <p:cNvSpPr>
              <a:spLocks noChangeShapeType="1"/>
            </p:cNvSpPr>
            <p:nvPr/>
          </p:nvSpPr>
          <p:spPr bwMode="auto">
            <a:xfrm flipV="1">
              <a:off x="2439" y="1954"/>
              <a:ext cx="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3" name="Line 1183"/>
            <p:cNvSpPr>
              <a:spLocks noChangeShapeType="1"/>
            </p:cNvSpPr>
            <p:nvPr/>
          </p:nvSpPr>
          <p:spPr bwMode="auto">
            <a:xfrm flipV="1">
              <a:off x="2738" y="1954"/>
              <a:ext cx="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4" name="Line 1184"/>
            <p:cNvSpPr>
              <a:spLocks noChangeShapeType="1"/>
            </p:cNvSpPr>
            <p:nvPr/>
          </p:nvSpPr>
          <p:spPr bwMode="auto">
            <a:xfrm flipV="1">
              <a:off x="3031" y="1954"/>
              <a:ext cx="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5" name="Line 1185"/>
            <p:cNvSpPr>
              <a:spLocks noChangeShapeType="1"/>
            </p:cNvSpPr>
            <p:nvPr/>
          </p:nvSpPr>
          <p:spPr bwMode="auto">
            <a:xfrm flipV="1">
              <a:off x="3331" y="1954"/>
              <a:ext cx="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6" name="Line 1186"/>
            <p:cNvSpPr>
              <a:spLocks noChangeShapeType="1"/>
            </p:cNvSpPr>
            <p:nvPr/>
          </p:nvSpPr>
          <p:spPr bwMode="auto">
            <a:xfrm flipV="1">
              <a:off x="3624" y="1954"/>
              <a:ext cx="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7" name="Line 1187"/>
            <p:cNvSpPr>
              <a:spLocks noChangeShapeType="1"/>
            </p:cNvSpPr>
            <p:nvPr/>
          </p:nvSpPr>
          <p:spPr bwMode="auto">
            <a:xfrm flipV="1">
              <a:off x="3923" y="1954"/>
              <a:ext cx="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8" name="Line 1188"/>
            <p:cNvSpPr>
              <a:spLocks noChangeShapeType="1"/>
            </p:cNvSpPr>
            <p:nvPr/>
          </p:nvSpPr>
          <p:spPr bwMode="auto">
            <a:xfrm flipV="1">
              <a:off x="2499" y="1052"/>
              <a:ext cx="239" cy="1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89" name="Line 1189"/>
            <p:cNvSpPr>
              <a:spLocks noChangeShapeType="1"/>
            </p:cNvSpPr>
            <p:nvPr/>
          </p:nvSpPr>
          <p:spPr bwMode="auto">
            <a:xfrm>
              <a:off x="2738" y="1052"/>
              <a:ext cx="413" cy="1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0" name="Line 1190"/>
            <p:cNvSpPr>
              <a:spLocks noChangeShapeType="1"/>
            </p:cNvSpPr>
            <p:nvPr/>
          </p:nvSpPr>
          <p:spPr bwMode="auto">
            <a:xfrm flipV="1">
              <a:off x="3151" y="1083"/>
              <a:ext cx="772" cy="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1" name="Freeform 1191"/>
            <p:cNvSpPr>
              <a:spLocks/>
            </p:cNvSpPr>
            <p:nvPr/>
          </p:nvSpPr>
          <p:spPr bwMode="auto">
            <a:xfrm>
              <a:off x="2481" y="1230"/>
              <a:ext cx="37" cy="38"/>
            </a:xfrm>
            <a:custGeom>
              <a:avLst/>
              <a:gdLst>
                <a:gd name="T0" fmla="*/ 18 w 37"/>
                <a:gd name="T1" fmla="*/ 0 h 38"/>
                <a:gd name="T2" fmla="*/ 36 w 37"/>
                <a:gd name="T3" fmla="*/ 19 h 38"/>
                <a:gd name="T4" fmla="*/ 18 w 37"/>
                <a:gd name="T5" fmla="*/ 37 h 38"/>
                <a:gd name="T6" fmla="*/ 0 w 37"/>
                <a:gd name="T7" fmla="*/ 19 h 38"/>
                <a:gd name="T8" fmla="*/ 18 w 37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8"/>
                <a:gd name="T17" fmla="*/ 37 w 3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8">
                  <a:moveTo>
                    <a:pt x="18" y="0"/>
                  </a:moveTo>
                  <a:lnTo>
                    <a:pt x="36" y="19"/>
                  </a:lnTo>
                  <a:lnTo>
                    <a:pt x="18" y="37"/>
                  </a:lnTo>
                  <a:lnTo>
                    <a:pt x="0" y="19"/>
                  </a:lnTo>
                  <a:lnTo>
                    <a:pt x="18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2" name="Freeform 1192"/>
            <p:cNvSpPr>
              <a:spLocks/>
            </p:cNvSpPr>
            <p:nvPr/>
          </p:nvSpPr>
          <p:spPr bwMode="auto">
            <a:xfrm>
              <a:off x="2720" y="1034"/>
              <a:ext cx="37" cy="38"/>
            </a:xfrm>
            <a:custGeom>
              <a:avLst/>
              <a:gdLst>
                <a:gd name="T0" fmla="*/ 18 w 37"/>
                <a:gd name="T1" fmla="*/ 0 h 38"/>
                <a:gd name="T2" fmla="*/ 36 w 37"/>
                <a:gd name="T3" fmla="*/ 18 h 38"/>
                <a:gd name="T4" fmla="*/ 18 w 37"/>
                <a:gd name="T5" fmla="*/ 37 h 38"/>
                <a:gd name="T6" fmla="*/ 0 w 37"/>
                <a:gd name="T7" fmla="*/ 18 h 38"/>
                <a:gd name="T8" fmla="*/ 18 w 37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8"/>
                <a:gd name="T17" fmla="*/ 37 w 3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8">
                  <a:moveTo>
                    <a:pt x="18" y="0"/>
                  </a:moveTo>
                  <a:lnTo>
                    <a:pt x="36" y="18"/>
                  </a:lnTo>
                  <a:lnTo>
                    <a:pt x="18" y="37"/>
                  </a:lnTo>
                  <a:lnTo>
                    <a:pt x="0" y="18"/>
                  </a:lnTo>
                  <a:lnTo>
                    <a:pt x="18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3" name="Freeform 1193"/>
            <p:cNvSpPr>
              <a:spLocks/>
            </p:cNvSpPr>
            <p:nvPr/>
          </p:nvSpPr>
          <p:spPr bwMode="auto">
            <a:xfrm>
              <a:off x="3133" y="1150"/>
              <a:ext cx="37" cy="38"/>
            </a:xfrm>
            <a:custGeom>
              <a:avLst/>
              <a:gdLst>
                <a:gd name="T0" fmla="*/ 18 w 37"/>
                <a:gd name="T1" fmla="*/ 0 h 38"/>
                <a:gd name="T2" fmla="*/ 36 w 37"/>
                <a:gd name="T3" fmla="*/ 19 h 38"/>
                <a:gd name="T4" fmla="*/ 18 w 37"/>
                <a:gd name="T5" fmla="*/ 37 h 38"/>
                <a:gd name="T6" fmla="*/ 0 w 37"/>
                <a:gd name="T7" fmla="*/ 19 h 38"/>
                <a:gd name="T8" fmla="*/ 18 w 37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8"/>
                <a:gd name="T17" fmla="*/ 37 w 3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8">
                  <a:moveTo>
                    <a:pt x="18" y="0"/>
                  </a:moveTo>
                  <a:lnTo>
                    <a:pt x="36" y="19"/>
                  </a:lnTo>
                  <a:lnTo>
                    <a:pt x="18" y="37"/>
                  </a:lnTo>
                  <a:lnTo>
                    <a:pt x="0" y="19"/>
                  </a:lnTo>
                  <a:lnTo>
                    <a:pt x="18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4" name="Freeform 1194"/>
            <p:cNvSpPr>
              <a:spLocks/>
            </p:cNvSpPr>
            <p:nvPr/>
          </p:nvSpPr>
          <p:spPr bwMode="auto">
            <a:xfrm>
              <a:off x="3905" y="1064"/>
              <a:ext cx="37" cy="38"/>
            </a:xfrm>
            <a:custGeom>
              <a:avLst/>
              <a:gdLst>
                <a:gd name="T0" fmla="*/ 18 w 37"/>
                <a:gd name="T1" fmla="*/ 0 h 38"/>
                <a:gd name="T2" fmla="*/ 36 w 37"/>
                <a:gd name="T3" fmla="*/ 19 h 38"/>
                <a:gd name="T4" fmla="*/ 18 w 37"/>
                <a:gd name="T5" fmla="*/ 37 h 38"/>
                <a:gd name="T6" fmla="*/ 0 w 37"/>
                <a:gd name="T7" fmla="*/ 19 h 38"/>
                <a:gd name="T8" fmla="*/ 18 w 37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8"/>
                <a:gd name="T17" fmla="*/ 37 w 3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8">
                  <a:moveTo>
                    <a:pt x="18" y="0"/>
                  </a:moveTo>
                  <a:lnTo>
                    <a:pt x="36" y="19"/>
                  </a:lnTo>
                  <a:lnTo>
                    <a:pt x="18" y="37"/>
                  </a:lnTo>
                  <a:lnTo>
                    <a:pt x="0" y="19"/>
                  </a:lnTo>
                  <a:lnTo>
                    <a:pt x="18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5" name="Line 1195"/>
            <p:cNvSpPr>
              <a:spLocks noChangeShapeType="1"/>
            </p:cNvSpPr>
            <p:nvPr/>
          </p:nvSpPr>
          <p:spPr bwMode="auto">
            <a:xfrm>
              <a:off x="3923" y="905"/>
              <a:ext cx="0" cy="10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6" name="Line 1196"/>
            <p:cNvSpPr>
              <a:spLocks noChangeShapeType="1"/>
            </p:cNvSpPr>
            <p:nvPr/>
          </p:nvSpPr>
          <p:spPr bwMode="auto">
            <a:xfrm>
              <a:off x="2439" y="905"/>
              <a:ext cx="14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7" name="Line 1197"/>
            <p:cNvSpPr>
              <a:spLocks noChangeShapeType="1"/>
            </p:cNvSpPr>
            <p:nvPr/>
          </p:nvSpPr>
          <p:spPr bwMode="auto">
            <a:xfrm>
              <a:off x="2499" y="1745"/>
              <a:ext cx="239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8" name="Line 1198"/>
            <p:cNvSpPr>
              <a:spLocks noChangeShapeType="1"/>
            </p:cNvSpPr>
            <p:nvPr/>
          </p:nvSpPr>
          <p:spPr bwMode="auto">
            <a:xfrm>
              <a:off x="2738" y="1795"/>
              <a:ext cx="413" cy="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9" name="Line 1199"/>
            <p:cNvSpPr>
              <a:spLocks noChangeShapeType="1"/>
            </p:cNvSpPr>
            <p:nvPr/>
          </p:nvSpPr>
          <p:spPr bwMode="auto">
            <a:xfrm>
              <a:off x="3151" y="1862"/>
              <a:ext cx="772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00" name="Rectangle 1200"/>
            <p:cNvSpPr>
              <a:spLocks noChangeArrowheads="1"/>
            </p:cNvSpPr>
            <p:nvPr/>
          </p:nvSpPr>
          <p:spPr bwMode="auto">
            <a:xfrm>
              <a:off x="2485" y="1731"/>
              <a:ext cx="28" cy="29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01" name="Rectangle 1201"/>
            <p:cNvSpPr>
              <a:spLocks noChangeArrowheads="1"/>
            </p:cNvSpPr>
            <p:nvPr/>
          </p:nvSpPr>
          <p:spPr bwMode="auto">
            <a:xfrm>
              <a:off x="2724" y="1780"/>
              <a:ext cx="28" cy="29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02" name="Rectangle 1202"/>
            <p:cNvSpPr>
              <a:spLocks noChangeArrowheads="1"/>
            </p:cNvSpPr>
            <p:nvPr/>
          </p:nvSpPr>
          <p:spPr bwMode="auto">
            <a:xfrm>
              <a:off x="3137" y="1848"/>
              <a:ext cx="28" cy="28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03" name="Rectangle 1203"/>
            <p:cNvSpPr>
              <a:spLocks noChangeArrowheads="1"/>
            </p:cNvSpPr>
            <p:nvPr/>
          </p:nvSpPr>
          <p:spPr bwMode="auto">
            <a:xfrm>
              <a:off x="3909" y="1884"/>
              <a:ext cx="28" cy="29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804" name="Group 1399"/>
            <p:cNvGrpSpPr>
              <a:grpSpLocks/>
            </p:cNvGrpSpPr>
            <p:nvPr/>
          </p:nvGrpSpPr>
          <p:grpSpPr bwMode="auto">
            <a:xfrm>
              <a:off x="2253" y="815"/>
              <a:ext cx="204" cy="1203"/>
              <a:chOff x="2253" y="815"/>
              <a:chExt cx="204" cy="1203"/>
            </a:xfrm>
          </p:grpSpPr>
          <p:sp>
            <p:nvSpPr>
              <p:cNvPr id="28995" name="Rectangle 1204"/>
              <p:cNvSpPr>
                <a:spLocks noChangeArrowheads="1"/>
              </p:cNvSpPr>
              <p:nvPr/>
            </p:nvSpPr>
            <p:spPr bwMode="auto">
              <a:xfrm>
                <a:off x="2289" y="1864"/>
                <a:ext cx="16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28996" name="Rectangle 1205"/>
              <p:cNvSpPr>
                <a:spLocks noChangeArrowheads="1"/>
              </p:cNvSpPr>
              <p:nvPr/>
            </p:nvSpPr>
            <p:spPr bwMode="auto">
              <a:xfrm>
                <a:off x="2253" y="1600"/>
                <a:ext cx="20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10</a:t>
                </a:r>
              </a:p>
            </p:txBody>
          </p:sp>
          <p:sp>
            <p:nvSpPr>
              <p:cNvPr id="28997" name="Rectangle 1206"/>
              <p:cNvSpPr>
                <a:spLocks noChangeArrowheads="1"/>
              </p:cNvSpPr>
              <p:nvPr/>
            </p:nvSpPr>
            <p:spPr bwMode="auto">
              <a:xfrm>
                <a:off x="2253" y="1343"/>
                <a:ext cx="20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15</a:t>
                </a:r>
              </a:p>
            </p:txBody>
          </p:sp>
          <p:sp>
            <p:nvSpPr>
              <p:cNvPr id="28998" name="Rectangle 1207"/>
              <p:cNvSpPr>
                <a:spLocks noChangeArrowheads="1"/>
              </p:cNvSpPr>
              <p:nvPr/>
            </p:nvSpPr>
            <p:spPr bwMode="auto">
              <a:xfrm>
                <a:off x="2253" y="1079"/>
                <a:ext cx="20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20</a:t>
                </a:r>
              </a:p>
            </p:txBody>
          </p:sp>
          <p:sp>
            <p:nvSpPr>
              <p:cNvPr id="28999" name="Rectangle 1208"/>
              <p:cNvSpPr>
                <a:spLocks noChangeArrowheads="1"/>
              </p:cNvSpPr>
              <p:nvPr/>
            </p:nvSpPr>
            <p:spPr bwMode="auto">
              <a:xfrm>
                <a:off x="2253" y="815"/>
                <a:ext cx="20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25</a:t>
                </a:r>
              </a:p>
            </p:txBody>
          </p:sp>
        </p:grpSp>
        <p:grpSp>
          <p:nvGrpSpPr>
            <p:cNvPr id="28805" name="Group 1398"/>
            <p:cNvGrpSpPr>
              <a:grpSpLocks/>
            </p:cNvGrpSpPr>
            <p:nvPr/>
          </p:nvGrpSpPr>
          <p:grpSpPr bwMode="auto">
            <a:xfrm>
              <a:off x="2325" y="1962"/>
              <a:ext cx="1726" cy="154"/>
              <a:chOff x="2325" y="1962"/>
              <a:chExt cx="1726" cy="154"/>
            </a:xfrm>
          </p:grpSpPr>
          <p:sp>
            <p:nvSpPr>
              <p:cNvPr id="28989" name="Rectangle 1209"/>
              <p:cNvSpPr>
                <a:spLocks noChangeArrowheads="1"/>
              </p:cNvSpPr>
              <p:nvPr/>
            </p:nvSpPr>
            <p:spPr bwMode="auto">
              <a:xfrm>
                <a:off x="2325" y="1962"/>
                <a:ext cx="23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-25</a:t>
                </a:r>
              </a:p>
            </p:txBody>
          </p:sp>
          <p:sp>
            <p:nvSpPr>
              <p:cNvPr id="28990" name="Rectangle 1210"/>
              <p:cNvSpPr>
                <a:spLocks noChangeArrowheads="1"/>
              </p:cNvSpPr>
              <p:nvPr/>
            </p:nvSpPr>
            <p:spPr bwMode="auto">
              <a:xfrm>
                <a:off x="2654" y="1962"/>
                <a:ext cx="16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0</a:t>
                </a:r>
              </a:p>
            </p:txBody>
          </p:sp>
          <p:sp>
            <p:nvSpPr>
              <p:cNvPr id="28991" name="Rectangle 1211"/>
              <p:cNvSpPr>
                <a:spLocks noChangeArrowheads="1"/>
              </p:cNvSpPr>
              <p:nvPr/>
            </p:nvSpPr>
            <p:spPr bwMode="auto">
              <a:xfrm>
                <a:off x="2929" y="1962"/>
                <a:ext cx="20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25</a:t>
                </a:r>
              </a:p>
            </p:txBody>
          </p:sp>
          <p:sp>
            <p:nvSpPr>
              <p:cNvPr id="28992" name="Rectangle 1212"/>
              <p:cNvSpPr>
                <a:spLocks noChangeArrowheads="1"/>
              </p:cNvSpPr>
              <p:nvPr/>
            </p:nvSpPr>
            <p:spPr bwMode="auto">
              <a:xfrm>
                <a:off x="3229" y="1962"/>
                <a:ext cx="20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50</a:t>
                </a:r>
              </a:p>
            </p:txBody>
          </p:sp>
          <p:sp>
            <p:nvSpPr>
              <p:cNvPr id="28993" name="Rectangle 1213"/>
              <p:cNvSpPr>
                <a:spLocks noChangeArrowheads="1"/>
              </p:cNvSpPr>
              <p:nvPr/>
            </p:nvSpPr>
            <p:spPr bwMode="auto">
              <a:xfrm>
                <a:off x="3522" y="1962"/>
                <a:ext cx="20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75</a:t>
                </a:r>
              </a:p>
            </p:txBody>
          </p:sp>
          <p:sp>
            <p:nvSpPr>
              <p:cNvPr id="28994" name="Rectangle 1214"/>
              <p:cNvSpPr>
                <a:spLocks noChangeArrowheads="1"/>
              </p:cNvSpPr>
              <p:nvPr/>
            </p:nvSpPr>
            <p:spPr bwMode="auto">
              <a:xfrm>
                <a:off x="3803" y="1962"/>
                <a:ext cx="24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</a:rPr>
                  <a:t>100</a:t>
                </a:r>
              </a:p>
            </p:txBody>
          </p:sp>
        </p:grpSp>
        <p:sp>
          <p:nvSpPr>
            <p:cNvPr id="28806" name="Rectangle 1215"/>
            <p:cNvSpPr>
              <a:spLocks noChangeArrowheads="1"/>
            </p:cNvSpPr>
            <p:nvPr/>
          </p:nvSpPr>
          <p:spPr bwMode="auto">
            <a:xfrm>
              <a:off x="2481" y="2086"/>
              <a:ext cx="141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Distance From Forest Edge (meters)</a:t>
              </a:r>
            </a:p>
          </p:txBody>
        </p:sp>
        <p:sp>
          <p:nvSpPr>
            <p:cNvPr id="28807" name="Rectangle 1216"/>
            <p:cNvSpPr>
              <a:spLocks noChangeArrowheads="1"/>
            </p:cNvSpPr>
            <p:nvPr/>
          </p:nvSpPr>
          <p:spPr bwMode="auto">
            <a:xfrm rot="-5400000">
              <a:off x="1847" y="1356"/>
              <a:ext cx="73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Temperature (</a:t>
              </a:r>
              <a:r>
                <a:rPr lang="en-US" sz="1000" baseline="30000">
                  <a:solidFill>
                    <a:srgbClr val="000000"/>
                  </a:solidFill>
                </a:rPr>
                <a:t>o</a:t>
              </a:r>
              <a:r>
                <a:rPr lang="en-US" sz="1000">
                  <a:solidFill>
                    <a:srgbClr val="000000"/>
                  </a:solidFill>
                </a:rPr>
                <a:t>C)</a:t>
              </a:r>
            </a:p>
          </p:txBody>
        </p:sp>
        <p:grpSp>
          <p:nvGrpSpPr>
            <p:cNvPr id="28808" name="Group 1217"/>
            <p:cNvGrpSpPr>
              <a:grpSpLocks/>
            </p:cNvGrpSpPr>
            <p:nvPr/>
          </p:nvGrpSpPr>
          <p:grpSpPr bwMode="auto">
            <a:xfrm>
              <a:off x="2446" y="1429"/>
              <a:ext cx="283" cy="528"/>
              <a:chOff x="1713" y="2868"/>
              <a:chExt cx="283" cy="528"/>
            </a:xfrm>
          </p:grpSpPr>
          <p:sp>
            <p:nvSpPr>
              <p:cNvPr id="28811" name="Line 1218"/>
              <p:cNvSpPr>
                <a:spLocks noChangeShapeType="1"/>
              </p:cNvSpPr>
              <p:nvPr/>
            </p:nvSpPr>
            <p:spPr bwMode="auto">
              <a:xfrm flipV="1">
                <a:off x="1942" y="3016"/>
                <a:ext cx="12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12" name="Line 1219"/>
              <p:cNvSpPr>
                <a:spLocks noChangeShapeType="1"/>
              </p:cNvSpPr>
              <p:nvPr/>
            </p:nvSpPr>
            <p:spPr bwMode="auto">
              <a:xfrm flipH="1" flipV="1">
                <a:off x="1942" y="3022"/>
                <a:ext cx="4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13" name="Line 1220"/>
              <p:cNvSpPr>
                <a:spLocks noChangeShapeType="1"/>
              </p:cNvSpPr>
              <p:nvPr/>
            </p:nvSpPr>
            <p:spPr bwMode="auto">
              <a:xfrm flipH="1">
                <a:off x="1946" y="3024"/>
                <a:ext cx="5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14" name="Line 1221"/>
              <p:cNvSpPr>
                <a:spLocks noChangeShapeType="1"/>
              </p:cNvSpPr>
              <p:nvPr/>
            </p:nvSpPr>
            <p:spPr bwMode="auto">
              <a:xfrm flipH="1">
                <a:off x="1951" y="3016"/>
                <a:ext cx="3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15" name="Line 1222"/>
              <p:cNvSpPr>
                <a:spLocks noChangeShapeType="1"/>
              </p:cNvSpPr>
              <p:nvPr/>
            </p:nvSpPr>
            <p:spPr bwMode="auto">
              <a:xfrm flipH="1">
                <a:off x="1957" y="3147"/>
                <a:ext cx="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16" name="Line 1223"/>
              <p:cNvSpPr>
                <a:spLocks noChangeShapeType="1"/>
              </p:cNvSpPr>
              <p:nvPr/>
            </p:nvSpPr>
            <p:spPr bwMode="auto">
              <a:xfrm flipV="1">
                <a:off x="1957" y="3147"/>
                <a:ext cx="6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17" name="Line 1224"/>
              <p:cNvSpPr>
                <a:spLocks noChangeShapeType="1"/>
              </p:cNvSpPr>
              <p:nvPr/>
            </p:nvSpPr>
            <p:spPr bwMode="auto">
              <a:xfrm>
                <a:off x="1957" y="3148"/>
                <a:ext cx="0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18" name="Line 1225"/>
              <p:cNvSpPr>
                <a:spLocks noChangeShapeType="1"/>
              </p:cNvSpPr>
              <p:nvPr/>
            </p:nvSpPr>
            <p:spPr bwMode="auto">
              <a:xfrm>
                <a:off x="1864" y="3374"/>
                <a:ext cx="0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19" name="Line 1226"/>
              <p:cNvSpPr>
                <a:spLocks noChangeShapeType="1"/>
              </p:cNvSpPr>
              <p:nvPr/>
            </p:nvSpPr>
            <p:spPr bwMode="auto">
              <a:xfrm>
                <a:off x="1863" y="3357"/>
                <a:ext cx="1" cy="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0" name="Line 1227"/>
              <p:cNvSpPr>
                <a:spLocks noChangeShapeType="1"/>
              </p:cNvSpPr>
              <p:nvPr/>
            </p:nvSpPr>
            <p:spPr bwMode="auto">
              <a:xfrm flipH="1">
                <a:off x="1863" y="3339"/>
                <a:ext cx="2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1" name="Line 1228"/>
              <p:cNvSpPr>
                <a:spLocks noChangeShapeType="1"/>
              </p:cNvSpPr>
              <p:nvPr/>
            </p:nvSpPr>
            <p:spPr bwMode="auto">
              <a:xfrm flipH="1">
                <a:off x="1865" y="3334"/>
                <a:ext cx="1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2" name="Line 1229"/>
              <p:cNvSpPr>
                <a:spLocks noChangeShapeType="1"/>
              </p:cNvSpPr>
              <p:nvPr/>
            </p:nvSpPr>
            <p:spPr bwMode="auto">
              <a:xfrm flipH="1">
                <a:off x="1866" y="3328"/>
                <a:ext cx="6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3" name="Line 1230"/>
              <p:cNvSpPr>
                <a:spLocks noChangeShapeType="1"/>
              </p:cNvSpPr>
              <p:nvPr/>
            </p:nvSpPr>
            <p:spPr bwMode="auto">
              <a:xfrm flipH="1">
                <a:off x="1872" y="3323"/>
                <a:ext cx="6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4" name="Line 1231"/>
              <p:cNvSpPr>
                <a:spLocks noChangeShapeType="1"/>
              </p:cNvSpPr>
              <p:nvPr/>
            </p:nvSpPr>
            <p:spPr bwMode="auto">
              <a:xfrm flipH="1">
                <a:off x="1878" y="3316"/>
                <a:ext cx="4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5" name="Line 1232"/>
              <p:cNvSpPr>
                <a:spLocks noChangeShapeType="1"/>
              </p:cNvSpPr>
              <p:nvPr/>
            </p:nvSpPr>
            <p:spPr bwMode="auto">
              <a:xfrm flipH="1">
                <a:off x="1882" y="3292"/>
                <a:ext cx="18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6" name="Line 1233"/>
              <p:cNvSpPr>
                <a:spLocks noChangeShapeType="1"/>
              </p:cNvSpPr>
              <p:nvPr/>
            </p:nvSpPr>
            <p:spPr bwMode="auto">
              <a:xfrm flipV="1">
                <a:off x="1880" y="3291"/>
                <a:ext cx="18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7" name="Line 1234"/>
              <p:cNvSpPr>
                <a:spLocks noChangeShapeType="1"/>
              </p:cNvSpPr>
              <p:nvPr/>
            </p:nvSpPr>
            <p:spPr bwMode="auto">
              <a:xfrm flipV="1">
                <a:off x="1875" y="3314"/>
                <a:ext cx="5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8" name="Line 1235"/>
              <p:cNvSpPr>
                <a:spLocks noChangeShapeType="1"/>
              </p:cNvSpPr>
              <p:nvPr/>
            </p:nvSpPr>
            <p:spPr bwMode="auto">
              <a:xfrm flipV="1">
                <a:off x="1869" y="3320"/>
                <a:ext cx="6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29" name="Line 1236"/>
              <p:cNvSpPr>
                <a:spLocks noChangeShapeType="1"/>
              </p:cNvSpPr>
              <p:nvPr/>
            </p:nvSpPr>
            <p:spPr bwMode="auto">
              <a:xfrm flipV="1">
                <a:off x="1863" y="3323"/>
                <a:ext cx="6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0" name="Line 1237"/>
              <p:cNvSpPr>
                <a:spLocks noChangeShapeType="1"/>
              </p:cNvSpPr>
              <p:nvPr/>
            </p:nvSpPr>
            <p:spPr bwMode="auto">
              <a:xfrm flipH="1">
                <a:off x="1863" y="3318"/>
                <a:ext cx="1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1" name="Line 1238"/>
              <p:cNvSpPr>
                <a:spLocks noChangeShapeType="1"/>
              </p:cNvSpPr>
              <p:nvPr/>
            </p:nvSpPr>
            <p:spPr bwMode="auto">
              <a:xfrm flipH="1">
                <a:off x="1864" y="3302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2" name="Line 1239"/>
              <p:cNvSpPr>
                <a:spLocks noChangeShapeType="1"/>
              </p:cNvSpPr>
              <p:nvPr/>
            </p:nvSpPr>
            <p:spPr bwMode="auto">
              <a:xfrm>
                <a:off x="1861" y="3287"/>
                <a:ext cx="4" cy="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3" name="Line 1240"/>
              <p:cNvSpPr>
                <a:spLocks noChangeShapeType="1"/>
              </p:cNvSpPr>
              <p:nvPr/>
            </p:nvSpPr>
            <p:spPr bwMode="auto">
              <a:xfrm>
                <a:off x="1861" y="3287"/>
                <a:ext cx="1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4" name="Line 1241"/>
              <p:cNvSpPr>
                <a:spLocks noChangeShapeType="1"/>
              </p:cNvSpPr>
              <p:nvPr/>
            </p:nvSpPr>
            <p:spPr bwMode="auto">
              <a:xfrm flipV="1">
                <a:off x="1955" y="3128"/>
                <a:ext cx="8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5" name="Line 1242"/>
              <p:cNvSpPr>
                <a:spLocks noChangeShapeType="1"/>
              </p:cNvSpPr>
              <p:nvPr/>
            </p:nvSpPr>
            <p:spPr bwMode="auto">
              <a:xfrm>
                <a:off x="1949" y="3128"/>
                <a:ext cx="6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6" name="Line 1243"/>
              <p:cNvSpPr>
                <a:spLocks noChangeShapeType="1"/>
              </p:cNvSpPr>
              <p:nvPr/>
            </p:nvSpPr>
            <p:spPr bwMode="auto">
              <a:xfrm>
                <a:off x="1949" y="3125"/>
                <a:ext cx="0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7" name="Line 1244"/>
              <p:cNvSpPr>
                <a:spLocks noChangeShapeType="1"/>
              </p:cNvSpPr>
              <p:nvPr/>
            </p:nvSpPr>
            <p:spPr bwMode="auto">
              <a:xfrm flipH="1">
                <a:off x="1949" y="3125"/>
                <a:ext cx="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8" name="Line 1245"/>
              <p:cNvSpPr>
                <a:spLocks noChangeShapeType="1"/>
              </p:cNvSpPr>
              <p:nvPr/>
            </p:nvSpPr>
            <p:spPr bwMode="auto">
              <a:xfrm flipH="1" flipV="1">
                <a:off x="1958" y="3125"/>
                <a:ext cx="5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39" name="Line 1246"/>
              <p:cNvSpPr>
                <a:spLocks noChangeShapeType="1"/>
              </p:cNvSpPr>
              <p:nvPr/>
            </p:nvSpPr>
            <p:spPr bwMode="auto">
              <a:xfrm>
                <a:off x="1789" y="2991"/>
                <a:ext cx="1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40" name="Line 1247"/>
              <p:cNvSpPr>
                <a:spLocks noChangeShapeType="1"/>
              </p:cNvSpPr>
              <p:nvPr/>
            </p:nvSpPr>
            <p:spPr bwMode="auto">
              <a:xfrm>
                <a:off x="1786" y="2976"/>
                <a:ext cx="3" cy="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41" name="Line 1248"/>
              <p:cNvSpPr>
                <a:spLocks noChangeShapeType="1"/>
              </p:cNvSpPr>
              <p:nvPr/>
            </p:nvSpPr>
            <p:spPr bwMode="auto">
              <a:xfrm flipV="1">
                <a:off x="1849" y="3395"/>
                <a:ext cx="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42" name="Line 1249"/>
              <p:cNvSpPr>
                <a:spLocks noChangeShapeType="1"/>
              </p:cNvSpPr>
              <p:nvPr/>
            </p:nvSpPr>
            <p:spPr bwMode="auto">
              <a:xfrm flipH="1">
                <a:off x="1849" y="3375"/>
                <a:ext cx="5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43" name="Line 1250"/>
              <p:cNvSpPr>
                <a:spLocks noChangeShapeType="1"/>
              </p:cNvSpPr>
              <p:nvPr/>
            </p:nvSpPr>
            <p:spPr bwMode="auto">
              <a:xfrm>
                <a:off x="1851" y="3357"/>
                <a:ext cx="3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44" name="Line 1251"/>
              <p:cNvSpPr>
                <a:spLocks noChangeShapeType="1"/>
              </p:cNvSpPr>
              <p:nvPr/>
            </p:nvSpPr>
            <p:spPr bwMode="auto">
              <a:xfrm flipH="1">
                <a:off x="1851" y="3343"/>
                <a:ext cx="2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45" name="Line 1252"/>
              <p:cNvSpPr>
                <a:spLocks noChangeShapeType="1"/>
              </p:cNvSpPr>
              <p:nvPr/>
            </p:nvSpPr>
            <p:spPr bwMode="auto">
              <a:xfrm>
                <a:off x="1850" y="3325"/>
                <a:ext cx="3" cy="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46" name="Line 1253"/>
              <p:cNvSpPr>
                <a:spLocks noChangeShapeType="1"/>
              </p:cNvSpPr>
              <p:nvPr/>
            </p:nvSpPr>
            <p:spPr bwMode="auto">
              <a:xfrm>
                <a:off x="1829" y="3294"/>
                <a:ext cx="21" cy="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47" name="Line 1254"/>
              <p:cNvSpPr>
                <a:spLocks noChangeShapeType="1"/>
              </p:cNvSpPr>
              <p:nvPr/>
            </p:nvSpPr>
            <p:spPr bwMode="auto">
              <a:xfrm flipV="1">
                <a:off x="1751" y="3132"/>
                <a:ext cx="1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48" name="Line 1255"/>
              <p:cNvSpPr>
                <a:spLocks noChangeShapeType="1"/>
              </p:cNvSpPr>
              <p:nvPr/>
            </p:nvSpPr>
            <p:spPr bwMode="auto">
              <a:xfrm>
                <a:off x="1748" y="3134"/>
                <a:ext cx="3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49" name="Line 1256"/>
              <p:cNvSpPr>
                <a:spLocks noChangeShapeType="1"/>
              </p:cNvSpPr>
              <p:nvPr/>
            </p:nvSpPr>
            <p:spPr bwMode="auto">
              <a:xfrm flipH="1">
                <a:off x="1748" y="3132"/>
                <a:ext cx="4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50" name="Line 1257"/>
              <p:cNvSpPr>
                <a:spLocks noChangeShapeType="1"/>
              </p:cNvSpPr>
              <p:nvPr/>
            </p:nvSpPr>
            <p:spPr bwMode="auto">
              <a:xfrm flipH="1">
                <a:off x="1751" y="3152"/>
                <a:ext cx="12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51" name="Line 1258"/>
              <p:cNvSpPr>
                <a:spLocks noChangeShapeType="1"/>
              </p:cNvSpPr>
              <p:nvPr/>
            </p:nvSpPr>
            <p:spPr bwMode="auto">
              <a:xfrm flipV="1">
                <a:off x="1763" y="3152"/>
                <a:ext cx="0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52" name="Line 1259"/>
              <p:cNvSpPr>
                <a:spLocks noChangeShapeType="1"/>
              </p:cNvSpPr>
              <p:nvPr/>
            </p:nvSpPr>
            <p:spPr bwMode="auto">
              <a:xfrm>
                <a:off x="1750" y="3162"/>
                <a:ext cx="13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53" name="Line 1260"/>
              <p:cNvSpPr>
                <a:spLocks noChangeShapeType="1"/>
              </p:cNvSpPr>
              <p:nvPr/>
            </p:nvSpPr>
            <p:spPr bwMode="auto">
              <a:xfrm flipH="1">
                <a:off x="1750" y="3154"/>
                <a:ext cx="1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54" name="Line 1261"/>
              <p:cNvSpPr>
                <a:spLocks noChangeShapeType="1"/>
              </p:cNvSpPr>
              <p:nvPr/>
            </p:nvSpPr>
            <p:spPr bwMode="auto">
              <a:xfrm flipH="1">
                <a:off x="1713" y="3217"/>
                <a:ext cx="4" cy="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55" name="Line 1262"/>
              <p:cNvSpPr>
                <a:spLocks noChangeShapeType="1"/>
              </p:cNvSpPr>
              <p:nvPr/>
            </p:nvSpPr>
            <p:spPr bwMode="auto">
              <a:xfrm flipH="1">
                <a:off x="1717" y="3217"/>
                <a:ext cx="1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56" name="Line 1263"/>
              <p:cNvSpPr>
                <a:spLocks noChangeShapeType="1"/>
              </p:cNvSpPr>
              <p:nvPr/>
            </p:nvSpPr>
            <p:spPr bwMode="auto">
              <a:xfrm flipH="1">
                <a:off x="1727" y="3214"/>
                <a:ext cx="2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57" name="Line 1264"/>
              <p:cNvSpPr>
                <a:spLocks noChangeShapeType="1"/>
              </p:cNvSpPr>
              <p:nvPr/>
            </p:nvSpPr>
            <p:spPr bwMode="auto">
              <a:xfrm>
                <a:off x="1720" y="3210"/>
                <a:ext cx="9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58" name="Line 1265"/>
              <p:cNvSpPr>
                <a:spLocks noChangeShapeType="1"/>
              </p:cNvSpPr>
              <p:nvPr/>
            </p:nvSpPr>
            <p:spPr bwMode="auto">
              <a:xfrm>
                <a:off x="1720" y="3199"/>
                <a:ext cx="0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59" name="Line 1266"/>
              <p:cNvSpPr>
                <a:spLocks noChangeShapeType="1"/>
              </p:cNvSpPr>
              <p:nvPr/>
            </p:nvSpPr>
            <p:spPr bwMode="auto">
              <a:xfrm>
                <a:off x="1715" y="3188"/>
                <a:ext cx="5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60" name="Line 1267"/>
              <p:cNvSpPr>
                <a:spLocks noChangeShapeType="1"/>
              </p:cNvSpPr>
              <p:nvPr/>
            </p:nvSpPr>
            <p:spPr bwMode="auto">
              <a:xfrm flipH="1">
                <a:off x="1715" y="3178"/>
                <a:ext cx="9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61" name="Line 1268"/>
              <p:cNvSpPr>
                <a:spLocks noChangeShapeType="1"/>
              </p:cNvSpPr>
              <p:nvPr/>
            </p:nvSpPr>
            <p:spPr bwMode="auto">
              <a:xfrm>
                <a:off x="1717" y="3174"/>
                <a:ext cx="7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62" name="Line 1269"/>
              <p:cNvSpPr>
                <a:spLocks noChangeShapeType="1"/>
              </p:cNvSpPr>
              <p:nvPr/>
            </p:nvSpPr>
            <p:spPr bwMode="auto">
              <a:xfrm flipH="1">
                <a:off x="1717" y="3167"/>
                <a:ext cx="21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63" name="Line 1270"/>
              <p:cNvSpPr>
                <a:spLocks noChangeShapeType="1"/>
              </p:cNvSpPr>
              <p:nvPr/>
            </p:nvSpPr>
            <p:spPr bwMode="auto">
              <a:xfrm flipH="1">
                <a:off x="1738" y="3162"/>
                <a:ext cx="8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64" name="Line 1271"/>
              <p:cNvSpPr>
                <a:spLocks noChangeShapeType="1"/>
              </p:cNvSpPr>
              <p:nvPr/>
            </p:nvSpPr>
            <p:spPr bwMode="auto">
              <a:xfrm>
                <a:off x="1746" y="3141"/>
                <a:ext cx="0" cy="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65" name="Line 1272"/>
              <p:cNvSpPr>
                <a:spLocks noChangeShapeType="1"/>
              </p:cNvSpPr>
              <p:nvPr/>
            </p:nvSpPr>
            <p:spPr bwMode="auto">
              <a:xfrm>
                <a:off x="1741" y="3137"/>
                <a:ext cx="5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66" name="Line 1273"/>
              <p:cNvSpPr>
                <a:spLocks noChangeShapeType="1"/>
              </p:cNvSpPr>
              <p:nvPr/>
            </p:nvSpPr>
            <p:spPr bwMode="auto">
              <a:xfrm flipH="1">
                <a:off x="1741" y="3113"/>
                <a:ext cx="1" cy="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67" name="Line 1274"/>
              <p:cNvSpPr>
                <a:spLocks noChangeShapeType="1"/>
              </p:cNvSpPr>
              <p:nvPr/>
            </p:nvSpPr>
            <p:spPr bwMode="auto">
              <a:xfrm>
                <a:off x="1742" y="3108"/>
                <a:ext cx="0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68" name="Line 1275"/>
              <p:cNvSpPr>
                <a:spLocks noChangeShapeType="1"/>
              </p:cNvSpPr>
              <p:nvPr/>
            </p:nvSpPr>
            <p:spPr bwMode="auto">
              <a:xfrm>
                <a:off x="1736" y="3108"/>
                <a:ext cx="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69" name="Line 1276"/>
              <p:cNvSpPr>
                <a:spLocks noChangeShapeType="1"/>
              </p:cNvSpPr>
              <p:nvPr/>
            </p:nvSpPr>
            <p:spPr bwMode="auto">
              <a:xfrm flipH="1">
                <a:off x="1736" y="3091"/>
                <a:ext cx="8" cy="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0" name="Line 1277"/>
              <p:cNvSpPr>
                <a:spLocks noChangeShapeType="1"/>
              </p:cNvSpPr>
              <p:nvPr/>
            </p:nvSpPr>
            <p:spPr bwMode="auto">
              <a:xfrm>
                <a:off x="1738" y="3082"/>
                <a:ext cx="6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1" name="Line 1278"/>
              <p:cNvSpPr>
                <a:spLocks noChangeShapeType="1"/>
              </p:cNvSpPr>
              <p:nvPr/>
            </p:nvSpPr>
            <p:spPr bwMode="auto">
              <a:xfrm flipH="1">
                <a:off x="1738" y="3074"/>
                <a:ext cx="14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2" name="Line 1279"/>
              <p:cNvSpPr>
                <a:spLocks noChangeShapeType="1"/>
              </p:cNvSpPr>
              <p:nvPr/>
            </p:nvSpPr>
            <p:spPr bwMode="auto">
              <a:xfrm flipH="1">
                <a:off x="1752" y="3071"/>
                <a:ext cx="15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3" name="Line 1280"/>
              <p:cNvSpPr>
                <a:spLocks noChangeShapeType="1"/>
              </p:cNvSpPr>
              <p:nvPr/>
            </p:nvSpPr>
            <p:spPr bwMode="auto">
              <a:xfrm>
                <a:off x="1764" y="3061"/>
                <a:ext cx="3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4" name="Line 1281"/>
              <p:cNvSpPr>
                <a:spLocks noChangeShapeType="1"/>
              </p:cNvSpPr>
              <p:nvPr/>
            </p:nvSpPr>
            <p:spPr bwMode="auto">
              <a:xfrm>
                <a:off x="1752" y="3059"/>
                <a:ext cx="12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5" name="Line 1282"/>
              <p:cNvSpPr>
                <a:spLocks noChangeShapeType="1"/>
              </p:cNvSpPr>
              <p:nvPr/>
            </p:nvSpPr>
            <p:spPr bwMode="auto">
              <a:xfrm flipH="1">
                <a:off x="1752" y="3052"/>
                <a:ext cx="2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6" name="Line 1283"/>
              <p:cNvSpPr>
                <a:spLocks noChangeShapeType="1"/>
              </p:cNvSpPr>
              <p:nvPr/>
            </p:nvSpPr>
            <p:spPr bwMode="auto">
              <a:xfrm>
                <a:off x="1747" y="3050"/>
                <a:ext cx="7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7" name="Line 1284"/>
              <p:cNvSpPr>
                <a:spLocks noChangeShapeType="1"/>
              </p:cNvSpPr>
              <p:nvPr/>
            </p:nvSpPr>
            <p:spPr bwMode="auto">
              <a:xfrm>
                <a:off x="1744" y="3033"/>
                <a:ext cx="3" cy="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8" name="Line 1285"/>
              <p:cNvSpPr>
                <a:spLocks noChangeShapeType="1"/>
              </p:cNvSpPr>
              <p:nvPr/>
            </p:nvSpPr>
            <p:spPr bwMode="auto">
              <a:xfrm flipH="1">
                <a:off x="1744" y="3026"/>
                <a:ext cx="14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79" name="Line 1286"/>
              <p:cNvSpPr>
                <a:spLocks noChangeShapeType="1"/>
              </p:cNvSpPr>
              <p:nvPr/>
            </p:nvSpPr>
            <p:spPr bwMode="auto">
              <a:xfrm flipH="1">
                <a:off x="1758" y="3009"/>
                <a:ext cx="6" cy="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0" name="Line 1287"/>
              <p:cNvSpPr>
                <a:spLocks noChangeShapeType="1"/>
              </p:cNvSpPr>
              <p:nvPr/>
            </p:nvSpPr>
            <p:spPr bwMode="auto">
              <a:xfrm flipH="1">
                <a:off x="1764" y="3005"/>
                <a:ext cx="8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1" name="Line 1288"/>
              <p:cNvSpPr>
                <a:spLocks noChangeShapeType="1"/>
              </p:cNvSpPr>
              <p:nvPr/>
            </p:nvSpPr>
            <p:spPr bwMode="auto">
              <a:xfrm flipH="1">
                <a:off x="1772" y="2993"/>
                <a:ext cx="4" cy="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2" name="Line 1289"/>
              <p:cNvSpPr>
                <a:spLocks noChangeShapeType="1"/>
              </p:cNvSpPr>
              <p:nvPr/>
            </p:nvSpPr>
            <p:spPr bwMode="auto">
              <a:xfrm flipH="1" flipV="1">
                <a:off x="1776" y="2993"/>
                <a:ext cx="6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3" name="Line 1290"/>
              <p:cNvSpPr>
                <a:spLocks noChangeShapeType="1"/>
              </p:cNvSpPr>
              <p:nvPr/>
            </p:nvSpPr>
            <p:spPr bwMode="auto">
              <a:xfrm flipH="1">
                <a:off x="1782" y="2994"/>
                <a:ext cx="8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4" name="Line 1291"/>
              <p:cNvSpPr>
                <a:spLocks noChangeShapeType="1"/>
              </p:cNvSpPr>
              <p:nvPr/>
            </p:nvSpPr>
            <p:spPr bwMode="auto">
              <a:xfrm flipH="1">
                <a:off x="1786" y="2969"/>
                <a:ext cx="4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5" name="Line 1292"/>
              <p:cNvSpPr>
                <a:spLocks noChangeShapeType="1"/>
              </p:cNvSpPr>
              <p:nvPr/>
            </p:nvSpPr>
            <p:spPr bwMode="auto">
              <a:xfrm flipH="1" flipV="1">
                <a:off x="1790" y="2969"/>
                <a:ext cx="6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6" name="Line 1293"/>
              <p:cNvSpPr>
                <a:spLocks noChangeShapeType="1"/>
              </p:cNvSpPr>
              <p:nvPr/>
            </p:nvSpPr>
            <p:spPr bwMode="auto">
              <a:xfrm flipH="1">
                <a:off x="1796" y="2959"/>
                <a:ext cx="3" cy="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7" name="Line 1294"/>
              <p:cNvSpPr>
                <a:spLocks noChangeShapeType="1"/>
              </p:cNvSpPr>
              <p:nvPr/>
            </p:nvSpPr>
            <p:spPr bwMode="auto">
              <a:xfrm>
                <a:off x="1796" y="2948"/>
                <a:ext cx="3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8" name="Line 1295"/>
              <p:cNvSpPr>
                <a:spLocks noChangeShapeType="1"/>
              </p:cNvSpPr>
              <p:nvPr/>
            </p:nvSpPr>
            <p:spPr bwMode="auto">
              <a:xfrm flipH="1">
                <a:off x="1796" y="2947"/>
                <a:ext cx="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89" name="Line 1296"/>
              <p:cNvSpPr>
                <a:spLocks noChangeShapeType="1"/>
              </p:cNvSpPr>
              <p:nvPr/>
            </p:nvSpPr>
            <p:spPr bwMode="auto">
              <a:xfrm flipH="1" flipV="1">
                <a:off x="1803" y="2947"/>
                <a:ext cx="11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0" name="Line 1297"/>
              <p:cNvSpPr>
                <a:spLocks noChangeShapeType="1"/>
              </p:cNvSpPr>
              <p:nvPr/>
            </p:nvSpPr>
            <p:spPr bwMode="auto">
              <a:xfrm flipH="1">
                <a:off x="1814" y="2950"/>
                <a:ext cx="5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1" name="Line 1298"/>
              <p:cNvSpPr>
                <a:spLocks noChangeShapeType="1"/>
              </p:cNvSpPr>
              <p:nvPr/>
            </p:nvSpPr>
            <p:spPr bwMode="auto">
              <a:xfrm>
                <a:off x="1807" y="2933"/>
                <a:ext cx="12" cy="1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2" name="Line 1299"/>
              <p:cNvSpPr>
                <a:spLocks noChangeShapeType="1"/>
              </p:cNvSpPr>
              <p:nvPr/>
            </p:nvSpPr>
            <p:spPr bwMode="auto">
              <a:xfrm flipH="1">
                <a:off x="1807" y="2930"/>
                <a:ext cx="8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3" name="Line 1300"/>
              <p:cNvSpPr>
                <a:spLocks noChangeShapeType="1"/>
              </p:cNvSpPr>
              <p:nvPr/>
            </p:nvSpPr>
            <p:spPr bwMode="auto">
              <a:xfrm flipH="1" flipV="1">
                <a:off x="1815" y="2930"/>
                <a:ext cx="7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4" name="Line 1301"/>
              <p:cNvSpPr>
                <a:spLocks noChangeShapeType="1"/>
              </p:cNvSpPr>
              <p:nvPr/>
            </p:nvSpPr>
            <p:spPr bwMode="auto">
              <a:xfrm flipH="1">
                <a:off x="1822" y="2924"/>
                <a:ext cx="7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5" name="Line 1302"/>
              <p:cNvSpPr>
                <a:spLocks noChangeShapeType="1"/>
              </p:cNvSpPr>
              <p:nvPr/>
            </p:nvSpPr>
            <p:spPr bwMode="auto">
              <a:xfrm>
                <a:off x="1825" y="2924"/>
                <a:ext cx="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6" name="Line 1303"/>
              <p:cNvSpPr>
                <a:spLocks noChangeShapeType="1"/>
              </p:cNvSpPr>
              <p:nvPr/>
            </p:nvSpPr>
            <p:spPr bwMode="auto">
              <a:xfrm flipH="1">
                <a:off x="1825" y="2918"/>
                <a:ext cx="1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7" name="Line 1304"/>
              <p:cNvSpPr>
                <a:spLocks noChangeShapeType="1"/>
              </p:cNvSpPr>
              <p:nvPr/>
            </p:nvSpPr>
            <p:spPr bwMode="auto">
              <a:xfrm flipH="1">
                <a:off x="1826" y="2884"/>
                <a:ext cx="2" cy="3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8" name="Line 1305"/>
              <p:cNvSpPr>
                <a:spLocks noChangeShapeType="1"/>
              </p:cNvSpPr>
              <p:nvPr/>
            </p:nvSpPr>
            <p:spPr bwMode="auto">
              <a:xfrm flipH="1" flipV="1">
                <a:off x="1828" y="2884"/>
                <a:ext cx="6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99" name="Line 1306"/>
              <p:cNvSpPr>
                <a:spLocks noChangeShapeType="1"/>
              </p:cNvSpPr>
              <p:nvPr/>
            </p:nvSpPr>
            <p:spPr bwMode="auto">
              <a:xfrm flipH="1">
                <a:off x="1834" y="2877"/>
                <a:ext cx="1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00" name="Line 1307"/>
              <p:cNvSpPr>
                <a:spLocks noChangeShapeType="1"/>
              </p:cNvSpPr>
              <p:nvPr/>
            </p:nvSpPr>
            <p:spPr bwMode="auto">
              <a:xfrm flipH="1">
                <a:off x="1835" y="2873"/>
                <a:ext cx="7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01" name="Line 1308"/>
              <p:cNvSpPr>
                <a:spLocks noChangeShapeType="1"/>
              </p:cNvSpPr>
              <p:nvPr/>
            </p:nvSpPr>
            <p:spPr bwMode="auto">
              <a:xfrm flipH="1" flipV="1">
                <a:off x="1842" y="2873"/>
                <a:ext cx="3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02" name="Line 1309"/>
              <p:cNvSpPr>
                <a:spLocks noChangeShapeType="1"/>
              </p:cNvSpPr>
              <p:nvPr/>
            </p:nvSpPr>
            <p:spPr bwMode="auto">
              <a:xfrm flipH="1">
                <a:off x="1845" y="2879"/>
                <a:ext cx="4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03" name="Line 1310"/>
              <p:cNvSpPr>
                <a:spLocks noChangeShapeType="1"/>
              </p:cNvSpPr>
              <p:nvPr/>
            </p:nvSpPr>
            <p:spPr bwMode="auto">
              <a:xfrm>
                <a:off x="1849" y="2868"/>
                <a:ext cx="0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04" name="Line 1311"/>
              <p:cNvSpPr>
                <a:spLocks noChangeShapeType="1"/>
              </p:cNvSpPr>
              <p:nvPr/>
            </p:nvSpPr>
            <p:spPr bwMode="auto">
              <a:xfrm flipH="1">
                <a:off x="1849" y="2868"/>
                <a:ext cx="1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05" name="Line 1312"/>
              <p:cNvSpPr>
                <a:spLocks noChangeShapeType="1"/>
              </p:cNvSpPr>
              <p:nvPr/>
            </p:nvSpPr>
            <p:spPr bwMode="auto">
              <a:xfrm flipH="1" flipV="1">
                <a:off x="1860" y="2868"/>
                <a:ext cx="12" cy="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06" name="Line 1313"/>
              <p:cNvSpPr>
                <a:spLocks noChangeShapeType="1"/>
              </p:cNvSpPr>
              <p:nvPr/>
            </p:nvSpPr>
            <p:spPr bwMode="auto">
              <a:xfrm flipH="1">
                <a:off x="1872" y="2879"/>
                <a:ext cx="6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07" name="Line 1314"/>
              <p:cNvSpPr>
                <a:spLocks noChangeShapeType="1"/>
              </p:cNvSpPr>
              <p:nvPr/>
            </p:nvSpPr>
            <p:spPr bwMode="auto">
              <a:xfrm flipH="1" flipV="1">
                <a:off x="1878" y="2879"/>
                <a:ext cx="10" cy="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08" name="Line 1315"/>
              <p:cNvSpPr>
                <a:spLocks noChangeShapeType="1"/>
              </p:cNvSpPr>
              <p:nvPr/>
            </p:nvSpPr>
            <p:spPr bwMode="auto">
              <a:xfrm flipH="1">
                <a:off x="1888" y="2898"/>
                <a:ext cx="1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09" name="Line 1316"/>
              <p:cNvSpPr>
                <a:spLocks noChangeShapeType="1"/>
              </p:cNvSpPr>
              <p:nvPr/>
            </p:nvSpPr>
            <p:spPr bwMode="auto">
              <a:xfrm flipH="1">
                <a:off x="1899" y="2896"/>
                <a:ext cx="6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10" name="Line 1317"/>
              <p:cNvSpPr>
                <a:spLocks noChangeShapeType="1"/>
              </p:cNvSpPr>
              <p:nvPr/>
            </p:nvSpPr>
            <p:spPr bwMode="auto">
              <a:xfrm flipH="1">
                <a:off x="1905" y="2896"/>
                <a:ext cx="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11" name="Line 1318"/>
              <p:cNvSpPr>
                <a:spLocks noChangeShapeType="1"/>
              </p:cNvSpPr>
              <p:nvPr/>
            </p:nvSpPr>
            <p:spPr bwMode="auto">
              <a:xfrm flipH="1" flipV="1">
                <a:off x="1910" y="2896"/>
                <a:ext cx="5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12" name="Line 1319"/>
              <p:cNvSpPr>
                <a:spLocks noChangeShapeType="1"/>
              </p:cNvSpPr>
              <p:nvPr/>
            </p:nvSpPr>
            <p:spPr bwMode="auto">
              <a:xfrm flipH="1" flipV="1">
                <a:off x="1915" y="2906"/>
                <a:ext cx="1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13" name="Line 1320"/>
              <p:cNvSpPr>
                <a:spLocks noChangeShapeType="1"/>
              </p:cNvSpPr>
              <p:nvPr/>
            </p:nvSpPr>
            <p:spPr bwMode="auto">
              <a:xfrm flipV="1">
                <a:off x="1914" y="2913"/>
                <a:ext cx="2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14" name="Line 1321"/>
              <p:cNvSpPr>
                <a:spLocks noChangeShapeType="1"/>
              </p:cNvSpPr>
              <p:nvPr/>
            </p:nvSpPr>
            <p:spPr bwMode="auto">
              <a:xfrm flipH="1" flipV="1">
                <a:off x="1914" y="2924"/>
                <a:ext cx="8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15" name="Line 1322"/>
              <p:cNvSpPr>
                <a:spLocks noChangeShapeType="1"/>
              </p:cNvSpPr>
              <p:nvPr/>
            </p:nvSpPr>
            <p:spPr bwMode="auto">
              <a:xfrm flipH="1" flipV="1">
                <a:off x="1922" y="2938"/>
                <a:ext cx="8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16" name="Line 1323"/>
              <p:cNvSpPr>
                <a:spLocks noChangeShapeType="1"/>
              </p:cNvSpPr>
              <p:nvPr/>
            </p:nvSpPr>
            <p:spPr bwMode="auto">
              <a:xfrm flipV="1">
                <a:off x="1926" y="2944"/>
                <a:ext cx="4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17" name="Line 1324"/>
              <p:cNvSpPr>
                <a:spLocks noChangeShapeType="1"/>
              </p:cNvSpPr>
              <p:nvPr/>
            </p:nvSpPr>
            <p:spPr bwMode="auto">
              <a:xfrm flipH="1" flipV="1">
                <a:off x="1926" y="2958"/>
                <a:ext cx="10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18" name="Line 1325"/>
              <p:cNvSpPr>
                <a:spLocks noChangeShapeType="1"/>
              </p:cNvSpPr>
              <p:nvPr/>
            </p:nvSpPr>
            <p:spPr bwMode="auto">
              <a:xfrm flipV="1">
                <a:off x="1934" y="2981"/>
                <a:ext cx="2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19" name="Line 1326"/>
              <p:cNvSpPr>
                <a:spLocks noChangeShapeType="1"/>
              </p:cNvSpPr>
              <p:nvPr/>
            </p:nvSpPr>
            <p:spPr bwMode="auto">
              <a:xfrm>
                <a:off x="1926" y="2983"/>
                <a:ext cx="8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20" name="Line 1327"/>
              <p:cNvSpPr>
                <a:spLocks noChangeShapeType="1"/>
              </p:cNvSpPr>
              <p:nvPr/>
            </p:nvSpPr>
            <p:spPr bwMode="auto">
              <a:xfrm flipV="1">
                <a:off x="1924" y="2983"/>
                <a:ext cx="2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21" name="Line 1328"/>
              <p:cNvSpPr>
                <a:spLocks noChangeShapeType="1"/>
              </p:cNvSpPr>
              <p:nvPr/>
            </p:nvSpPr>
            <p:spPr bwMode="auto">
              <a:xfrm flipH="1" flipV="1">
                <a:off x="1924" y="2993"/>
                <a:ext cx="13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22" name="Line 1329"/>
              <p:cNvSpPr>
                <a:spLocks noChangeShapeType="1"/>
              </p:cNvSpPr>
              <p:nvPr/>
            </p:nvSpPr>
            <p:spPr bwMode="auto">
              <a:xfrm flipH="1">
                <a:off x="1937" y="2998"/>
                <a:ext cx="9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23" name="Line 1330"/>
              <p:cNvSpPr>
                <a:spLocks noChangeShapeType="1"/>
              </p:cNvSpPr>
              <p:nvPr/>
            </p:nvSpPr>
            <p:spPr bwMode="auto">
              <a:xfrm flipH="1" flipV="1">
                <a:off x="1946" y="2998"/>
                <a:ext cx="3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24" name="Line 1331"/>
              <p:cNvSpPr>
                <a:spLocks noChangeShapeType="1"/>
              </p:cNvSpPr>
              <p:nvPr/>
            </p:nvSpPr>
            <p:spPr bwMode="auto">
              <a:xfrm flipH="1">
                <a:off x="1949" y="3002"/>
                <a:ext cx="6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25" name="Line 1332"/>
              <p:cNvSpPr>
                <a:spLocks noChangeShapeType="1"/>
              </p:cNvSpPr>
              <p:nvPr/>
            </p:nvSpPr>
            <p:spPr bwMode="auto">
              <a:xfrm flipH="1" flipV="1">
                <a:off x="1955" y="3002"/>
                <a:ext cx="2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26" name="Line 1333"/>
              <p:cNvSpPr>
                <a:spLocks noChangeShapeType="1"/>
              </p:cNvSpPr>
              <p:nvPr/>
            </p:nvSpPr>
            <p:spPr bwMode="auto">
              <a:xfrm flipH="1">
                <a:off x="1957" y="3007"/>
                <a:ext cx="6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27" name="Line 1334"/>
              <p:cNvSpPr>
                <a:spLocks noChangeShapeType="1"/>
              </p:cNvSpPr>
              <p:nvPr/>
            </p:nvSpPr>
            <p:spPr bwMode="auto">
              <a:xfrm flipH="1">
                <a:off x="1963" y="3005"/>
                <a:ext cx="8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28" name="Line 1335"/>
              <p:cNvSpPr>
                <a:spLocks noChangeShapeType="1"/>
              </p:cNvSpPr>
              <p:nvPr/>
            </p:nvSpPr>
            <p:spPr bwMode="auto">
              <a:xfrm flipH="1" flipV="1">
                <a:off x="1971" y="3005"/>
                <a:ext cx="3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29" name="Line 1336"/>
              <p:cNvSpPr>
                <a:spLocks noChangeShapeType="1"/>
              </p:cNvSpPr>
              <p:nvPr/>
            </p:nvSpPr>
            <p:spPr bwMode="auto">
              <a:xfrm flipV="1">
                <a:off x="1967" y="3016"/>
                <a:ext cx="7" cy="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30" name="Line 1337"/>
              <p:cNvSpPr>
                <a:spLocks noChangeShapeType="1"/>
              </p:cNvSpPr>
              <p:nvPr/>
            </p:nvSpPr>
            <p:spPr bwMode="auto">
              <a:xfrm flipH="1" flipV="1">
                <a:off x="1967" y="3031"/>
                <a:ext cx="2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31" name="Line 1338"/>
              <p:cNvSpPr>
                <a:spLocks noChangeShapeType="1"/>
              </p:cNvSpPr>
              <p:nvPr/>
            </p:nvSpPr>
            <p:spPr bwMode="auto">
              <a:xfrm flipH="1">
                <a:off x="1969" y="3038"/>
                <a:ext cx="13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32" name="Line 1339"/>
              <p:cNvSpPr>
                <a:spLocks noChangeShapeType="1"/>
              </p:cNvSpPr>
              <p:nvPr/>
            </p:nvSpPr>
            <p:spPr bwMode="auto">
              <a:xfrm flipH="1" flipV="1">
                <a:off x="1982" y="3038"/>
                <a:ext cx="3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33" name="Line 1340"/>
              <p:cNvSpPr>
                <a:spLocks noChangeShapeType="1"/>
              </p:cNvSpPr>
              <p:nvPr/>
            </p:nvSpPr>
            <p:spPr bwMode="auto">
              <a:xfrm flipV="1">
                <a:off x="1981" y="3045"/>
                <a:ext cx="4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34" name="Line 1341"/>
              <p:cNvSpPr>
                <a:spLocks noChangeShapeType="1"/>
              </p:cNvSpPr>
              <p:nvPr/>
            </p:nvSpPr>
            <p:spPr bwMode="auto">
              <a:xfrm flipH="1" flipV="1">
                <a:off x="1981" y="3056"/>
                <a:ext cx="2" cy="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35" name="Line 1342"/>
              <p:cNvSpPr>
                <a:spLocks noChangeShapeType="1"/>
              </p:cNvSpPr>
              <p:nvPr/>
            </p:nvSpPr>
            <p:spPr bwMode="auto">
              <a:xfrm flipH="1" flipV="1">
                <a:off x="1983" y="3068"/>
                <a:ext cx="6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36" name="Line 1343"/>
              <p:cNvSpPr>
                <a:spLocks noChangeShapeType="1"/>
              </p:cNvSpPr>
              <p:nvPr/>
            </p:nvSpPr>
            <p:spPr bwMode="auto">
              <a:xfrm flipV="1">
                <a:off x="1983" y="3076"/>
                <a:ext cx="6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37" name="Line 1344"/>
              <p:cNvSpPr>
                <a:spLocks noChangeShapeType="1"/>
              </p:cNvSpPr>
              <p:nvPr/>
            </p:nvSpPr>
            <p:spPr bwMode="auto">
              <a:xfrm flipH="1" flipV="1">
                <a:off x="1983" y="3083"/>
                <a:ext cx="13" cy="2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38" name="Line 1345"/>
              <p:cNvSpPr>
                <a:spLocks noChangeShapeType="1"/>
              </p:cNvSpPr>
              <p:nvPr/>
            </p:nvSpPr>
            <p:spPr bwMode="auto">
              <a:xfrm flipV="1">
                <a:off x="1990" y="3106"/>
                <a:ext cx="6" cy="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39" name="Line 1346"/>
              <p:cNvSpPr>
                <a:spLocks noChangeShapeType="1"/>
              </p:cNvSpPr>
              <p:nvPr/>
            </p:nvSpPr>
            <p:spPr bwMode="auto">
              <a:xfrm>
                <a:off x="1974" y="3125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40" name="Line 1347"/>
              <p:cNvSpPr>
                <a:spLocks noChangeShapeType="1"/>
              </p:cNvSpPr>
              <p:nvPr/>
            </p:nvSpPr>
            <p:spPr bwMode="auto">
              <a:xfrm flipV="1">
                <a:off x="1966" y="3125"/>
                <a:ext cx="8" cy="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41" name="Line 1348"/>
              <p:cNvSpPr>
                <a:spLocks noChangeShapeType="1"/>
              </p:cNvSpPr>
              <p:nvPr/>
            </p:nvSpPr>
            <p:spPr bwMode="auto">
              <a:xfrm flipH="1" flipV="1">
                <a:off x="1966" y="3139"/>
                <a:ext cx="15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42" name="Line 1349"/>
              <p:cNvSpPr>
                <a:spLocks noChangeShapeType="1"/>
              </p:cNvSpPr>
              <p:nvPr/>
            </p:nvSpPr>
            <p:spPr bwMode="auto">
              <a:xfrm flipV="1">
                <a:off x="1979" y="3147"/>
                <a:ext cx="2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43" name="Line 1350"/>
              <p:cNvSpPr>
                <a:spLocks noChangeShapeType="1"/>
              </p:cNvSpPr>
              <p:nvPr/>
            </p:nvSpPr>
            <p:spPr bwMode="auto">
              <a:xfrm>
                <a:off x="1968" y="3158"/>
                <a:ext cx="1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44" name="Line 1351"/>
              <p:cNvSpPr>
                <a:spLocks noChangeShapeType="1"/>
              </p:cNvSpPr>
              <p:nvPr/>
            </p:nvSpPr>
            <p:spPr bwMode="auto">
              <a:xfrm flipV="1">
                <a:off x="1966" y="3158"/>
                <a:ext cx="2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45" name="Line 1352"/>
              <p:cNvSpPr>
                <a:spLocks noChangeShapeType="1"/>
              </p:cNvSpPr>
              <p:nvPr/>
            </p:nvSpPr>
            <p:spPr bwMode="auto">
              <a:xfrm flipH="1" flipV="1">
                <a:off x="1966" y="3166"/>
                <a:ext cx="1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46" name="Line 1353"/>
              <p:cNvSpPr>
                <a:spLocks noChangeShapeType="1"/>
              </p:cNvSpPr>
              <p:nvPr/>
            </p:nvSpPr>
            <p:spPr bwMode="auto">
              <a:xfrm flipH="1" flipV="1">
                <a:off x="1977" y="3167"/>
                <a:ext cx="12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47" name="Line 1354"/>
              <p:cNvSpPr>
                <a:spLocks noChangeShapeType="1"/>
              </p:cNvSpPr>
              <p:nvPr/>
            </p:nvSpPr>
            <p:spPr bwMode="auto">
              <a:xfrm flipV="1">
                <a:off x="1982" y="3171"/>
                <a:ext cx="7" cy="3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48" name="Line 1355"/>
              <p:cNvSpPr>
                <a:spLocks noChangeShapeType="1"/>
              </p:cNvSpPr>
              <p:nvPr/>
            </p:nvSpPr>
            <p:spPr bwMode="auto">
              <a:xfrm flipH="1" flipV="1">
                <a:off x="1982" y="3201"/>
                <a:ext cx="10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49" name="Line 1356"/>
              <p:cNvSpPr>
                <a:spLocks noChangeShapeType="1"/>
              </p:cNvSpPr>
              <p:nvPr/>
            </p:nvSpPr>
            <p:spPr bwMode="auto">
              <a:xfrm flipV="1">
                <a:off x="1992" y="3203"/>
                <a:ext cx="0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50" name="Line 1357"/>
              <p:cNvSpPr>
                <a:spLocks noChangeShapeType="1"/>
              </p:cNvSpPr>
              <p:nvPr/>
            </p:nvSpPr>
            <p:spPr bwMode="auto">
              <a:xfrm flipV="1">
                <a:off x="1982" y="3222"/>
                <a:ext cx="10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51" name="Line 1358"/>
              <p:cNvSpPr>
                <a:spLocks noChangeShapeType="1"/>
              </p:cNvSpPr>
              <p:nvPr/>
            </p:nvSpPr>
            <p:spPr bwMode="auto">
              <a:xfrm flipH="1" flipV="1">
                <a:off x="1982" y="3227"/>
                <a:ext cx="3" cy="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52" name="Line 1359"/>
              <p:cNvSpPr>
                <a:spLocks noChangeShapeType="1"/>
              </p:cNvSpPr>
              <p:nvPr/>
            </p:nvSpPr>
            <p:spPr bwMode="auto">
              <a:xfrm flipH="1" flipV="1">
                <a:off x="1985" y="3242"/>
                <a:ext cx="7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53" name="Line 1360"/>
              <p:cNvSpPr>
                <a:spLocks noChangeShapeType="1"/>
              </p:cNvSpPr>
              <p:nvPr/>
            </p:nvSpPr>
            <p:spPr bwMode="auto">
              <a:xfrm flipV="1">
                <a:off x="1974" y="3251"/>
                <a:ext cx="18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54" name="Line 1361"/>
              <p:cNvSpPr>
                <a:spLocks noChangeShapeType="1"/>
              </p:cNvSpPr>
              <p:nvPr/>
            </p:nvSpPr>
            <p:spPr bwMode="auto">
              <a:xfrm>
                <a:off x="1968" y="3260"/>
                <a:ext cx="6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55" name="Line 1362"/>
              <p:cNvSpPr>
                <a:spLocks noChangeShapeType="1"/>
              </p:cNvSpPr>
              <p:nvPr/>
            </p:nvSpPr>
            <p:spPr bwMode="auto">
              <a:xfrm flipV="1">
                <a:off x="1964" y="3260"/>
                <a:ext cx="4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56" name="Line 1363"/>
              <p:cNvSpPr>
                <a:spLocks noChangeShapeType="1"/>
              </p:cNvSpPr>
              <p:nvPr/>
            </p:nvSpPr>
            <p:spPr bwMode="auto">
              <a:xfrm flipH="1" flipV="1">
                <a:off x="1964" y="3268"/>
                <a:ext cx="4" cy="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57" name="Line 1364"/>
              <p:cNvSpPr>
                <a:spLocks noChangeShapeType="1"/>
              </p:cNvSpPr>
              <p:nvPr/>
            </p:nvSpPr>
            <p:spPr bwMode="auto">
              <a:xfrm flipV="1">
                <a:off x="1963" y="3280"/>
                <a:ext cx="5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58" name="Line 1365"/>
              <p:cNvSpPr>
                <a:spLocks noChangeShapeType="1"/>
              </p:cNvSpPr>
              <p:nvPr/>
            </p:nvSpPr>
            <p:spPr bwMode="auto">
              <a:xfrm flipV="1">
                <a:off x="1949" y="3287"/>
                <a:ext cx="1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59" name="Line 1366"/>
              <p:cNvSpPr>
                <a:spLocks noChangeShapeType="1"/>
              </p:cNvSpPr>
              <p:nvPr/>
            </p:nvSpPr>
            <p:spPr bwMode="auto">
              <a:xfrm>
                <a:off x="1942" y="3283"/>
                <a:ext cx="7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60" name="Line 1367"/>
              <p:cNvSpPr>
                <a:spLocks noChangeShapeType="1"/>
              </p:cNvSpPr>
              <p:nvPr/>
            </p:nvSpPr>
            <p:spPr bwMode="auto">
              <a:xfrm flipV="1">
                <a:off x="1941" y="3283"/>
                <a:ext cx="1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61" name="Line 1368"/>
              <p:cNvSpPr>
                <a:spLocks noChangeShapeType="1"/>
              </p:cNvSpPr>
              <p:nvPr/>
            </p:nvSpPr>
            <p:spPr bwMode="auto">
              <a:xfrm flipV="1">
                <a:off x="1934" y="3294"/>
                <a:ext cx="7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62" name="Line 1369"/>
              <p:cNvSpPr>
                <a:spLocks noChangeShapeType="1"/>
              </p:cNvSpPr>
              <p:nvPr/>
            </p:nvSpPr>
            <p:spPr bwMode="auto">
              <a:xfrm>
                <a:off x="1924" y="3295"/>
                <a:ext cx="10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63" name="Line 1370"/>
              <p:cNvSpPr>
                <a:spLocks noChangeShapeType="1"/>
              </p:cNvSpPr>
              <p:nvPr/>
            </p:nvSpPr>
            <p:spPr bwMode="auto">
              <a:xfrm>
                <a:off x="1919" y="3290"/>
                <a:ext cx="5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64" name="Line 1371"/>
              <p:cNvSpPr>
                <a:spLocks noChangeShapeType="1"/>
              </p:cNvSpPr>
              <p:nvPr/>
            </p:nvSpPr>
            <p:spPr bwMode="auto">
              <a:xfrm flipV="1">
                <a:off x="1915" y="3290"/>
                <a:ext cx="4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65" name="Line 1372"/>
              <p:cNvSpPr>
                <a:spLocks noChangeShapeType="1"/>
              </p:cNvSpPr>
              <p:nvPr/>
            </p:nvSpPr>
            <p:spPr bwMode="auto">
              <a:xfrm>
                <a:off x="1910" y="3288"/>
                <a:ext cx="5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66" name="Line 1373"/>
              <p:cNvSpPr>
                <a:spLocks noChangeShapeType="1"/>
              </p:cNvSpPr>
              <p:nvPr/>
            </p:nvSpPr>
            <p:spPr bwMode="auto">
              <a:xfrm flipV="1">
                <a:off x="1901" y="3288"/>
                <a:ext cx="9" cy="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67" name="Line 1374"/>
              <p:cNvSpPr>
                <a:spLocks noChangeShapeType="1"/>
              </p:cNvSpPr>
              <p:nvPr/>
            </p:nvSpPr>
            <p:spPr bwMode="auto">
              <a:xfrm>
                <a:off x="1894" y="3287"/>
                <a:ext cx="7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68" name="Line 1375"/>
              <p:cNvSpPr>
                <a:spLocks noChangeShapeType="1"/>
              </p:cNvSpPr>
              <p:nvPr/>
            </p:nvSpPr>
            <p:spPr bwMode="auto">
              <a:xfrm flipV="1">
                <a:off x="1890" y="3287"/>
                <a:ext cx="4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69" name="Line 1376"/>
              <p:cNvSpPr>
                <a:spLocks noChangeShapeType="1"/>
              </p:cNvSpPr>
              <p:nvPr/>
            </p:nvSpPr>
            <p:spPr bwMode="auto">
              <a:xfrm>
                <a:off x="1873" y="3287"/>
                <a:ext cx="17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70" name="Line 1377"/>
              <p:cNvSpPr>
                <a:spLocks noChangeShapeType="1"/>
              </p:cNvSpPr>
              <p:nvPr/>
            </p:nvSpPr>
            <p:spPr bwMode="auto">
              <a:xfrm>
                <a:off x="1856" y="3287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71" name="Line 1378"/>
              <p:cNvSpPr>
                <a:spLocks noChangeShapeType="1"/>
              </p:cNvSpPr>
              <p:nvPr/>
            </p:nvSpPr>
            <p:spPr bwMode="auto">
              <a:xfrm flipV="1">
                <a:off x="1838" y="3287"/>
                <a:ext cx="18" cy="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72" name="Line 1379"/>
              <p:cNvSpPr>
                <a:spLocks noChangeShapeType="1"/>
              </p:cNvSpPr>
              <p:nvPr/>
            </p:nvSpPr>
            <p:spPr bwMode="auto">
              <a:xfrm flipV="1">
                <a:off x="1827" y="3290"/>
                <a:ext cx="11" cy="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73" name="Line 1380"/>
              <p:cNvSpPr>
                <a:spLocks noChangeShapeType="1"/>
              </p:cNvSpPr>
              <p:nvPr/>
            </p:nvSpPr>
            <p:spPr bwMode="auto">
              <a:xfrm>
                <a:off x="1810" y="3287"/>
                <a:ext cx="17" cy="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74" name="Line 1381"/>
              <p:cNvSpPr>
                <a:spLocks noChangeShapeType="1"/>
              </p:cNvSpPr>
              <p:nvPr/>
            </p:nvSpPr>
            <p:spPr bwMode="auto">
              <a:xfrm flipV="1">
                <a:off x="1806" y="3287"/>
                <a:ext cx="4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75" name="Line 1382"/>
              <p:cNvSpPr>
                <a:spLocks noChangeShapeType="1"/>
              </p:cNvSpPr>
              <p:nvPr/>
            </p:nvSpPr>
            <p:spPr bwMode="auto">
              <a:xfrm>
                <a:off x="1802" y="3290"/>
                <a:ext cx="4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76" name="Line 1383"/>
              <p:cNvSpPr>
                <a:spLocks noChangeShapeType="1"/>
              </p:cNvSpPr>
              <p:nvPr/>
            </p:nvSpPr>
            <p:spPr bwMode="auto">
              <a:xfrm flipV="1">
                <a:off x="1794" y="3290"/>
                <a:ext cx="8" cy="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77" name="Line 1384"/>
              <p:cNvSpPr>
                <a:spLocks noChangeShapeType="1"/>
              </p:cNvSpPr>
              <p:nvPr/>
            </p:nvSpPr>
            <p:spPr bwMode="auto">
              <a:xfrm>
                <a:off x="1779" y="3280"/>
                <a:ext cx="15" cy="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78" name="Line 1385"/>
              <p:cNvSpPr>
                <a:spLocks noChangeShapeType="1"/>
              </p:cNvSpPr>
              <p:nvPr/>
            </p:nvSpPr>
            <p:spPr bwMode="auto">
              <a:xfrm flipV="1">
                <a:off x="1746" y="3280"/>
                <a:ext cx="33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79" name="Line 1386"/>
              <p:cNvSpPr>
                <a:spLocks noChangeShapeType="1"/>
              </p:cNvSpPr>
              <p:nvPr/>
            </p:nvSpPr>
            <p:spPr bwMode="auto">
              <a:xfrm>
                <a:off x="1727" y="3280"/>
                <a:ext cx="19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80" name="Line 1387"/>
              <p:cNvSpPr>
                <a:spLocks noChangeShapeType="1"/>
              </p:cNvSpPr>
              <p:nvPr/>
            </p:nvSpPr>
            <p:spPr bwMode="auto">
              <a:xfrm>
                <a:off x="1726" y="3268"/>
                <a:ext cx="1" cy="1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81" name="Line 1388"/>
              <p:cNvSpPr>
                <a:spLocks noChangeShapeType="1"/>
              </p:cNvSpPr>
              <p:nvPr/>
            </p:nvSpPr>
            <p:spPr bwMode="auto">
              <a:xfrm flipH="1">
                <a:off x="1726" y="3257"/>
                <a:ext cx="5" cy="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82" name="Line 1389"/>
              <p:cNvSpPr>
                <a:spLocks noChangeShapeType="1"/>
              </p:cNvSpPr>
              <p:nvPr/>
            </p:nvSpPr>
            <p:spPr bwMode="auto">
              <a:xfrm>
                <a:off x="1713" y="3232"/>
                <a:ext cx="18" cy="2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83" name="Line 1390"/>
              <p:cNvSpPr>
                <a:spLocks noChangeShapeType="1"/>
              </p:cNvSpPr>
              <p:nvPr/>
            </p:nvSpPr>
            <p:spPr bwMode="auto">
              <a:xfrm flipH="1" flipV="1">
                <a:off x="1858" y="3287"/>
                <a:ext cx="3" cy="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84" name="Line 1391"/>
              <p:cNvSpPr>
                <a:spLocks noChangeShapeType="1"/>
              </p:cNvSpPr>
              <p:nvPr/>
            </p:nvSpPr>
            <p:spPr bwMode="auto">
              <a:xfrm flipV="1">
                <a:off x="1860" y="3302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85" name="Line 1392"/>
              <p:cNvSpPr>
                <a:spLocks noChangeShapeType="1"/>
              </p:cNvSpPr>
              <p:nvPr/>
            </p:nvSpPr>
            <p:spPr bwMode="auto">
              <a:xfrm flipV="1">
                <a:off x="1857" y="3318"/>
                <a:ext cx="3" cy="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86" name="Line 1393"/>
              <p:cNvSpPr>
                <a:spLocks noChangeShapeType="1"/>
              </p:cNvSpPr>
              <p:nvPr/>
            </p:nvSpPr>
            <p:spPr bwMode="auto">
              <a:xfrm>
                <a:off x="1854" y="3321"/>
                <a:ext cx="3" cy="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87" name="Line 1394"/>
              <p:cNvSpPr>
                <a:spLocks noChangeShapeType="1"/>
              </p:cNvSpPr>
              <p:nvPr/>
            </p:nvSpPr>
            <p:spPr bwMode="auto">
              <a:xfrm>
                <a:off x="1847" y="3312"/>
                <a:ext cx="7" cy="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88" name="Line 1395"/>
              <p:cNvSpPr>
                <a:spLocks noChangeShapeType="1"/>
              </p:cNvSpPr>
              <p:nvPr/>
            </p:nvSpPr>
            <p:spPr bwMode="auto">
              <a:xfrm>
                <a:off x="1832" y="3292"/>
                <a:ext cx="15" cy="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809" name="Text Box 1396"/>
            <p:cNvSpPr txBox="1">
              <a:spLocks noChangeArrowheads="1"/>
            </p:cNvSpPr>
            <p:nvPr/>
          </p:nvSpPr>
          <p:spPr bwMode="auto">
            <a:xfrm>
              <a:off x="3063" y="968"/>
              <a:ext cx="258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Day</a:t>
              </a:r>
            </a:p>
          </p:txBody>
        </p:sp>
        <p:sp>
          <p:nvSpPr>
            <p:cNvPr id="28810" name="Text Box 1397"/>
            <p:cNvSpPr txBox="1">
              <a:spLocks noChangeArrowheads="1"/>
            </p:cNvSpPr>
            <p:nvPr/>
          </p:nvSpPr>
          <p:spPr bwMode="auto">
            <a:xfrm>
              <a:off x="3039" y="1694"/>
              <a:ext cx="302" cy="1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Night</a:t>
              </a:r>
            </a:p>
          </p:txBody>
        </p:sp>
      </p:grpSp>
      <p:sp>
        <p:nvSpPr>
          <p:cNvPr id="28751" name="Text Box 1401"/>
          <p:cNvSpPr txBox="1">
            <a:spLocks noChangeArrowheads="1"/>
          </p:cNvSpPr>
          <p:nvPr/>
        </p:nvSpPr>
        <p:spPr bwMode="auto">
          <a:xfrm>
            <a:off x="166688" y="6446838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6.26</a:t>
            </a:r>
          </a:p>
        </p:txBody>
      </p:sp>
      <p:sp>
        <p:nvSpPr>
          <p:cNvPr id="28752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72"/>
          <p:cNvSpPr txBox="1">
            <a:spLocks noChangeArrowheads="1"/>
          </p:cNvSpPr>
          <p:nvPr/>
        </p:nvSpPr>
        <p:spPr bwMode="auto">
          <a:xfrm>
            <a:off x="166688" y="6446838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6.27</a:t>
            </a:r>
          </a:p>
        </p:txBody>
      </p:sp>
      <p:sp>
        <p:nvSpPr>
          <p:cNvPr id="29699" name="Rectangle 140"/>
          <p:cNvSpPr>
            <a:spLocks noChangeArrowheads="1"/>
          </p:cNvSpPr>
          <p:nvPr/>
        </p:nvSpPr>
        <p:spPr bwMode="auto">
          <a:xfrm>
            <a:off x="3554413" y="2190750"/>
            <a:ext cx="26289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0" name="Line 141"/>
          <p:cNvSpPr>
            <a:spLocks noChangeShapeType="1"/>
          </p:cNvSpPr>
          <p:nvPr/>
        </p:nvSpPr>
        <p:spPr bwMode="auto">
          <a:xfrm>
            <a:off x="3554413" y="3543300"/>
            <a:ext cx="26289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1" name="Line 142"/>
          <p:cNvSpPr>
            <a:spLocks noChangeShapeType="1"/>
          </p:cNvSpPr>
          <p:nvPr/>
        </p:nvSpPr>
        <p:spPr bwMode="auto">
          <a:xfrm>
            <a:off x="3554413" y="3267075"/>
            <a:ext cx="26289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Line 143"/>
          <p:cNvSpPr>
            <a:spLocks noChangeShapeType="1"/>
          </p:cNvSpPr>
          <p:nvPr/>
        </p:nvSpPr>
        <p:spPr bwMode="auto">
          <a:xfrm>
            <a:off x="3554413" y="3000375"/>
            <a:ext cx="26289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Line 144"/>
          <p:cNvSpPr>
            <a:spLocks noChangeShapeType="1"/>
          </p:cNvSpPr>
          <p:nvPr/>
        </p:nvSpPr>
        <p:spPr bwMode="auto">
          <a:xfrm>
            <a:off x="3554413" y="2733675"/>
            <a:ext cx="26289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Line 145"/>
          <p:cNvSpPr>
            <a:spLocks noChangeShapeType="1"/>
          </p:cNvSpPr>
          <p:nvPr/>
        </p:nvSpPr>
        <p:spPr bwMode="auto">
          <a:xfrm>
            <a:off x="3554413" y="2457450"/>
            <a:ext cx="26289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Line 146"/>
          <p:cNvSpPr>
            <a:spLocks noChangeShapeType="1"/>
          </p:cNvSpPr>
          <p:nvPr/>
        </p:nvSpPr>
        <p:spPr bwMode="auto">
          <a:xfrm>
            <a:off x="3554413" y="2190750"/>
            <a:ext cx="26289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Line 147"/>
          <p:cNvSpPr>
            <a:spLocks noChangeShapeType="1"/>
          </p:cNvSpPr>
          <p:nvPr/>
        </p:nvSpPr>
        <p:spPr bwMode="auto">
          <a:xfrm>
            <a:off x="3821113" y="2190750"/>
            <a:ext cx="1587" cy="16192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Line 148"/>
          <p:cNvSpPr>
            <a:spLocks noChangeShapeType="1"/>
          </p:cNvSpPr>
          <p:nvPr/>
        </p:nvSpPr>
        <p:spPr bwMode="auto">
          <a:xfrm>
            <a:off x="4078288" y="2190750"/>
            <a:ext cx="1587" cy="16192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8" name="Line 149"/>
          <p:cNvSpPr>
            <a:spLocks noChangeShapeType="1"/>
          </p:cNvSpPr>
          <p:nvPr/>
        </p:nvSpPr>
        <p:spPr bwMode="auto">
          <a:xfrm>
            <a:off x="4344988" y="2190750"/>
            <a:ext cx="1587" cy="16192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9" name="Line 150"/>
          <p:cNvSpPr>
            <a:spLocks noChangeShapeType="1"/>
          </p:cNvSpPr>
          <p:nvPr/>
        </p:nvSpPr>
        <p:spPr bwMode="auto">
          <a:xfrm>
            <a:off x="4602163" y="2190750"/>
            <a:ext cx="1587" cy="16192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Line 151"/>
          <p:cNvSpPr>
            <a:spLocks noChangeShapeType="1"/>
          </p:cNvSpPr>
          <p:nvPr/>
        </p:nvSpPr>
        <p:spPr bwMode="auto">
          <a:xfrm>
            <a:off x="4868863" y="2190750"/>
            <a:ext cx="1587" cy="16192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Line 152"/>
          <p:cNvSpPr>
            <a:spLocks noChangeShapeType="1"/>
          </p:cNvSpPr>
          <p:nvPr/>
        </p:nvSpPr>
        <p:spPr bwMode="auto">
          <a:xfrm>
            <a:off x="5135563" y="2190750"/>
            <a:ext cx="1587" cy="16192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Line 153"/>
          <p:cNvSpPr>
            <a:spLocks noChangeShapeType="1"/>
          </p:cNvSpPr>
          <p:nvPr/>
        </p:nvSpPr>
        <p:spPr bwMode="auto">
          <a:xfrm>
            <a:off x="5392738" y="2190750"/>
            <a:ext cx="1587" cy="16192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3" name="Line 154"/>
          <p:cNvSpPr>
            <a:spLocks noChangeShapeType="1"/>
          </p:cNvSpPr>
          <p:nvPr/>
        </p:nvSpPr>
        <p:spPr bwMode="auto">
          <a:xfrm>
            <a:off x="5659438" y="2190750"/>
            <a:ext cx="1587" cy="16192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4" name="Line 155"/>
          <p:cNvSpPr>
            <a:spLocks noChangeShapeType="1"/>
          </p:cNvSpPr>
          <p:nvPr/>
        </p:nvSpPr>
        <p:spPr bwMode="auto">
          <a:xfrm>
            <a:off x="5916613" y="2190750"/>
            <a:ext cx="1587" cy="16192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5" name="Line 156"/>
          <p:cNvSpPr>
            <a:spLocks noChangeShapeType="1"/>
          </p:cNvSpPr>
          <p:nvPr/>
        </p:nvSpPr>
        <p:spPr bwMode="auto">
          <a:xfrm>
            <a:off x="6183313" y="2190750"/>
            <a:ext cx="1587" cy="16192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6" name="Rectangle 157"/>
          <p:cNvSpPr>
            <a:spLocks noChangeArrowheads="1"/>
          </p:cNvSpPr>
          <p:nvPr/>
        </p:nvSpPr>
        <p:spPr bwMode="auto">
          <a:xfrm>
            <a:off x="3554413" y="2190750"/>
            <a:ext cx="2628900" cy="1619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7" name="Line 158"/>
          <p:cNvSpPr>
            <a:spLocks noChangeShapeType="1"/>
          </p:cNvSpPr>
          <p:nvPr/>
        </p:nvSpPr>
        <p:spPr bwMode="auto">
          <a:xfrm>
            <a:off x="3554413" y="2190750"/>
            <a:ext cx="1587" cy="1619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8" name="Line 159"/>
          <p:cNvSpPr>
            <a:spLocks noChangeShapeType="1"/>
          </p:cNvSpPr>
          <p:nvPr/>
        </p:nvSpPr>
        <p:spPr bwMode="auto">
          <a:xfrm>
            <a:off x="3516313" y="38100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9" name="Line 160"/>
          <p:cNvSpPr>
            <a:spLocks noChangeShapeType="1"/>
          </p:cNvSpPr>
          <p:nvPr/>
        </p:nvSpPr>
        <p:spPr bwMode="auto">
          <a:xfrm>
            <a:off x="3516313" y="35433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0" name="Line 161"/>
          <p:cNvSpPr>
            <a:spLocks noChangeShapeType="1"/>
          </p:cNvSpPr>
          <p:nvPr/>
        </p:nvSpPr>
        <p:spPr bwMode="auto">
          <a:xfrm>
            <a:off x="3516313" y="32670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1" name="Line 162"/>
          <p:cNvSpPr>
            <a:spLocks noChangeShapeType="1"/>
          </p:cNvSpPr>
          <p:nvPr/>
        </p:nvSpPr>
        <p:spPr bwMode="auto">
          <a:xfrm>
            <a:off x="3516313" y="30003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2" name="Line 163"/>
          <p:cNvSpPr>
            <a:spLocks noChangeShapeType="1"/>
          </p:cNvSpPr>
          <p:nvPr/>
        </p:nvSpPr>
        <p:spPr bwMode="auto">
          <a:xfrm>
            <a:off x="3516313" y="27336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3" name="Line 164"/>
          <p:cNvSpPr>
            <a:spLocks noChangeShapeType="1"/>
          </p:cNvSpPr>
          <p:nvPr/>
        </p:nvSpPr>
        <p:spPr bwMode="auto">
          <a:xfrm>
            <a:off x="3516313" y="24574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4" name="Line 165"/>
          <p:cNvSpPr>
            <a:spLocks noChangeShapeType="1"/>
          </p:cNvSpPr>
          <p:nvPr/>
        </p:nvSpPr>
        <p:spPr bwMode="auto">
          <a:xfrm>
            <a:off x="3516313" y="219075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5" name="Line 166"/>
          <p:cNvSpPr>
            <a:spLocks noChangeShapeType="1"/>
          </p:cNvSpPr>
          <p:nvPr/>
        </p:nvSpPr>
        <p:spPr bwMode="auto">
          <a:xfrm>
            <a:off x="3554413" y="3810000"/>
            <a:ext cx="26289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6" name="Line 167"/>
          <p:cNvSpPr>
            <a:spLocks noChangeShapeType="1"/>
          </p:cNvSpPr>
          <p:nvPr/>
        </p:nvSpPr>
        <p:spPr bwMode="auto">
          <a:xfrm flipV="1">
            <a:off x="3554413" y="3810000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7" name="Line 168"/>
          <p:cNvSpPr>
            <a:spLocks noChangeShapeType="1"/>
          </p:cNvSpPr>
          <p:nvPr/>
        </p:nvSpPr>
        <p:spPr bwMode="auto">
          <a:xfrm flipV="1">
            <a:off x="3821113" y="3810000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8" name="Line 169"/>
          <p:cNvSpPr>
            <a:spLocks noChangeShapeType="1"/>
          </p:cNvSpPr>
          <p:nvPr/>
        </p:nvSpPr>
        <p:spPr bwMode="auto">
          <a:xfrm flipV="1">
            <a:off x="4078288" y="3810000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29" name="Line 170"/>
          <p:cNvSpPr>
            <a:spLocks noChangeShapeType="1"/>
          </p:cNvSpPr>
          <p:nvPr/>
        </p:nvSpPr>
        <p:spPr bwMode="auto">
          <a:xfrm flipV="1">
            <a:off x="4344988" y="3810000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0" name="Line 171"/>
          <p:cNvSpPr>
            <a:spLocks noChangeShapeType="1"/>
          </p:cNvSpPr>
          <p:nvPr/>
        </p:nvSpPr>
        <p:spPr bwMode="auto">
          <a:xfrm flipV="1">
            <a:off x="4602163" y="3810000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1" name="Line 172"/>
          <p:cNvSpPr>
            <a:spLocks noChangeShapeType="1"/>
          </p:cNvSpPr>
          <p:nvPr/>
        </p:nvSpPr>
        <p:spPr bwMode="auto">
          <a:xfrm flipV="1">
            <a:off x="4868863" y="3810000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2" name="Line 173"/>
          <p:cNvSpPr>
            <a:spLocks noChangeShapeType="1"/>
          </p:cNvSpPr>
          <p:nvPr/>
        </p:nvSpPr>
        <p:spPr bwMode="auto">
          <a:xfrm flipV="1">
            <a:off x="5135563" y="3810000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3" name="Line 174"/>
          <p:cNvSpPr>
            <a:spLocks noChangeShapeType="1"/>
          </p:cNvSpPr>
          <p:nvPr/>
        </p:nvSpPr>
        <p:spPr bwMode="auto">
          <a:xfrm flipV="1">
            <a:off x="5392738" y="3810000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4" name="Line 175"/>
          <p:cNvSpPr>
            <a:spLocks noChangeShapeType="1"/>
          </p:cNvSpPr>
          <p:nvPr/>
        </p:nvSpPr>
        <p:spPr bwMode="auto">
          <a:xfrm flipV="1">
            <a:off x="5659438" y="3810000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5" name="Line 176"/>
          <p:cNvSpPr>
            <a:spLocks noChangeShapeType="1"/>
          </p:cNvSpPr>
          <p:nvPr/>
        </p:nvSpPr>
        <p:spPr bwMode="auto">
          <a:xfrm flipV="1">
            <a:off x="5916613" y="3810000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6" name="Line 177"/>
          <p:cNvSpPr>
            <a:spLocks noChangeShapeType="1"/>
          </p:cNvSpPr>
          <p:nvPr/>
        </p:nvSpPr>
        <p:spPr bwMode="auto">
          <a:xfrm flipV="1">
            <a:off x="6183313" y="3810000"/>
            <a:ext cx="1587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7" name="Freeform 178"/>
          <p:cNvSpPr>
            <a:spLocks/>
          </p:cNvSpPr>
          <p:nvPr/>
        </p:nvSpPr>
        <p:spPr bwMode="auto">
          <a:xfrm>
            <a:off x="3554413" y="2190750"/>
            <a:ext cx="2628900" cy="1428750"/>
          </a:xfrm>
          <a:custGeom>
            <a:avLst/>
            <a:gdLst>
              <a:gd name="T0" fmla="*/ 0 w 276"/>
              <a:gd name="T1" fmla="*/ 0 h 150"/>
              <a:gd name="T2" fmla="*/ 7 w 276"/>
              <a:gd name="T3" fmla="*/ 2 h 150"/>
              <a:gd name="T4" fmla="*/ 14 w 276"/>
              <a:gd name="T5" fmla="*/ 9 h 150"/>
              <a:gd name="T6" fmla="*/ 21 w 276"/>
              <a:gd name="T7" fmla="*/ 19 h 150"/>
              <a:gd name="T8" fmla="*/ 28 w 276"/>
              <a:gd name="T9" fmla="*/ 31 h 150"/>
              <a:gd name="T10" fmla="*/ 35 w 276"/>
              <a:gd name="T11" fmla="*/ 44 h 150"/>
              <a:gd name="T12" fmla="*/ 41 w 276"/>
              <a:gd name="T13" fmla="*/ 56 h 150"/>
              <a:gd name="T14" fmla="*/ 48 w 276"/>
              <a:gd name="T15" fmla="*/ 68 h 150"/>
              <a:gd name="T16" fmla="*/ 55 w 276"/>
              <a:gd name="T17" fmla="*/ 78 h 150"/>
              <a:gd name="T18" fmla="*/ 62 w 276"/>
              <a:gd name="T19" fmla="*/ 87 h 150"/>
              <a:gd name="T20" fmla="*/ 69 w 276"/>
              <a:gd name="T21" fmla="*/ 95 h 150"/>
              <a:gd name="T22" fmla="*/ 76 w 276"/>
              <a:gd name="T23" fmla="*/ 102 h 150"/>
              <a:gd name="T24" fmla="*/ 83 w 276"/>
              <a:gd name="T25" fmla="*/ 108 h 150"/>
              <a:gd name="T26" fmla="*/ 90 w 276"/>
              <a:gd name="T27" fmla="*/ 113 h 150"/>
              <a:gd name="T28" fmla="*/ 97 w 276"/>
              <a:gd name="T29" fmla="*/ 117 h 150"/>
              <a:gd name="T30" fmla="*/ 104 w 276"/>
              <a:gd name="T31" fmla="*/ 121 h 150"/>
              <a:gd name="T32" fmla="*/ 110 w 276"/>
              <a:gd name="T33" fmla="*/ 125 h 150"/>
              <a:gd name="T34" fmla="*/ 117 w 276"/>
              <a:gd name="T35" fmla="*/ 128 h 150"/>
              <a:gd name="T36" fmla="*/ 124 w 276"/>
              <a:gd name="T37" fmla="*/ 130 h 150"/>
              <a:gd name="T38" fmla="*/ 131 w 276"/>
              <a:gd name="T39" fmla="*/ 132 h 150"/>
              <a:gd name="T40" fmla="*/ 138 w 276"/>
              <a:gd name="T41" fmla="*/ 134 h 150"/>
              <a:gd name="T42" fmla="*/ 145 w 276"/>
              <a:gd name="T43" fmla="*/ 136 h 150"/>
              <a:gd name="T44" fmla="*/ 152 w 276"/>
              <a:gd name="T45" fmla="*/ 138 h 150"/>
              <a:gd name="T46" fmla="*/ 159 w 276"/>
              <a:gd name="T47" fmla="*/ 139 h 150"/>
              <a:gd name="T48" fmla="*/ 166 w 276"/>
              <a:gd name="T49" fmla="*/ 140 h 150"/>
              <a:gd name="T50" fmla="*/ 173 w 276"/>
              <a:gd name="T51" fmla="*/ 141 h 150"/>
              <a:gd name="T52" fmla="*/ 179 w 276"/>
              <a:gd name="T53" fmla="*/ 142 h 150"/>
              <a:gd name="T54" fmla="*/ 186 w 276"/>
              <a:gd name="T55" fmla="*/ 143 h 150"/>
              <a:gd name="T56" fmla="*/ 193 w 276"/>
              <a:gd name="T57" fmla="*/ 144 h 150"/>
              <a:gd name="T58" fmla="*/ 207 w 276"/>
              <a:gd name="T59" fmla="*/ 145 h 150"/>
              <a:gd name="T60" fmla="*/ 221 w 276"/>
              <a:gd name="T61" fmla="*/ 147 h 150"/>
              <a:gd name="T62" fmla="*/ 235 w 276"/>
              <a:gd name="T63" fmla="*/ 148 h 150"/>
              <a:gd name="T64" fmla="*/ 248 w 276"/>
              <a:gd name="T65" fmla="*/ 149 h 150"/>
              <a:gd name="T66" fmla="*/ 262 w 276"/>
              <a:gd name="T67" fmla="*/ 149 h 150"/>
              <a:gd name="T68" fmla="*/ 276 w 276"/>
              <a:gd name="T69" fmla="*/ 150 h 15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76"/>
              <a:gd name="T106" fmla="*/ 0 h 150"/>
              <a:gd name="T107" fmla="*/ 276 w 276"/>
              <a:gd name="T108" fmla="*/ 150 h 15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76" h="150">
                <a:moveTo>
                  <a:pt x="0" y="0"/>
                </a:moveTo>
                <a:lnTo>
                  <a:pt x="7" y="2"/>
                </a:lnTo>
                <a:lnTo>
                  <a:pt x="14" y="9"/>
                </a:lnTo>
                <a:lnTo>
                  <a:pt x="21" y="19"/>
                </a:lnTo>
                <a:lnTo>
                  <a:pt x="28" y="31"/>
                </a:lnTo>
                <a:lnTo>
                  <a:pt x="35" y="44"/>
                </a:lnTo>
                <a:lnTo>
                  <a:pt x="41" y="56"/>
                </a:lnTo>
                <a:lnTo>
                  <a:pt x="48" y="68"/>
                </a:lnTo>
                <a:lnTo>
                  <a:pt x="55" y="78"/>
                </a:lnTo>
                <a:lnTo>
                  <a:pt x="62" y="87"/>
                </a:lnTo>
                <a:lnTo>
                  <a:pt x="69" y="95"/>
                </a:lnTo>
                <a:lnTo>
                  <a:pt x="76" y="102"/>
                </a:lnTo>
                <a:lnTo>
                  <a:pt x="83" y="108"/>
                </a:lnTo>
                <a:lnTo>
                  <a:pt x="90" y="113"/>
                </a:lnTo>
                <a:lnTo>
                  <a:pt x="97" y="117"/>
                </a:lnTo>
                <a:lnTo>
                  <a:pt x="104" y="121"/>
                </a:lnTo>
                <a:lnTo>
                  <a:pt x="110" y="125"/>
                </a:lnTo>
                <a:lnTo>
                  <a:pt x="117" y="128"/>
                </a:lnTo>
                <a:lnTo>
                  <a:pt x="124" y="130"/>
                </a:lnTo>
                <a:lnTo>
                  <a:pt x="131" y="132"/>
                </a:lnTo>
                <a:lnTo>
                  <a:pt x="138" y="134"/>
                </a:lnTo>
                <a:lnTo>
                  <a:pt x="145" y="136"/>
                </a:lnTo>
                <a:lnTo>
                  <a:pt x="152" y="138"/>
                </a:lnTo>
                <a:lnTo>
                  <a:pt x="159" y="139"/>
                </a:lnTo>
                <a:lnTo>
                  <a:pt x="166" y="140"/>
                </a:lnTo>
                <a:lnTo>
                  <a:pt x="173" y="141"/>
                </a:lnTo>
                <a:lnTo>
                  <a:pt x="179" y="142"/>
                </a:lnTo>
                <a:lnTo>
                  <a:pt x="186" y="143"/>
                </a:lnTo>
                <a:lnTo>
                  <a:pt x="193" y="144"/>
                </a:lnTo>
                <a:lnTo>
                  <a:pt x="207" y="145"/>
                </a:lnTo>
                <a:lnTo>
                  <a:pt x="221" y="147"/>
                </a:lnTo>
                <a:lnTo>
                  <a:pt x="235" y="148"/>
                </a:lnTo>
                <a:lnTo>
                  <a:pt x="248" y="149"/>
                </a:lnTo>
                <a:lnTo>
                  <a:pt x="262" y="149"/>
                </a:lnTo>
                <a:lnTo>
                  <a:pt x="276" y="15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38" name="Rectangle 179"/>
          <p:cNvSpPr>
            <a:spLocks noChangeArrowheads="1"/>
          </p:cNvSpPr>
          <p:nvPr/>
        </p:nvSpPr>
        <p:spPr bwMode="auto">
          <a:xfrm>
            <a:off x="3221038" y="3733800"/>
            <a:ext cx="2524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-120</a:t>
            </a:r>
            <a:endParaRPr lang="en-US"/>
          </a:p>
        </p:txBody>
      </p:sp>
      <p:sp>
        <p:nvSpPr>
          <p:cNvPr id="29739" name="Rectangle 180"/>
          <p:cNvSpPr>
            <a:spLocks noChangeArrowheads="1"/>
          </p:cNvSpPr>
          <p:nvPr/>
        </p:nvSpPr>
        <p:spPr bwMode="auto">
          <a:xfrm>
            <a:off x="3221038" y="3467100"/>
            <a:ext cx="2524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-100</a:t>
            </a:r>
            <a:endParaRPr lang="en-US"/>
          </a:p>
        </p:txBody>
      </p:sp>
      <p:sp>
        <p:nvSpPr>
          <p:cNvPr id="29740" name="Rectangle 181"/>
          <p:cNvSpPr>
            <a:spLocks noChangeArrowheads="1"/>
          </p:cNvSpPr>
          <p:nvPr/>
        </p:nvSpPr>
        <p:spPr bwMode="auto">
          <a:xfrm>
            <a:off x="3287713" y="3190875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-80</a:t>
            </a:r>
            <a:endParaRPr lang="en-US"/>
          </a:p>
        </p:txBody>
      </p:sp>
      <p:sp>
        <p:nvSpPr>
          <p:cNvPr id="29741" name="Rectangle 182"/>
          <p:cNvSpPr>
            <a:spLocks noChangeArrowheads="1"/>
          </p:cNvSpPr>
          <p:nvPr/>
        </p:nvSpPr>
        <p:spPr bwMode="auto">
          <a:xfrm>
            <a:off x="3287713" y="2924175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-60</a:t>
            </a:r>
            <a:endParaRPr lang="en-US"/>
          </a:p>
        </p:txBody>
      </p:sp>
      <p:sp>
        <p:nvSpPr>
          <p:cNvPr id="29742" name="Rectangle 183"/>
          <p:cNvSpPr>
            <a:spLocks noChangeArrowheads="1"/>
          </p:cNvSpPr>
          <p:nvPr/>
        </p:nvSpPr>
        <p:spPr bwMode="auto">
          <a:xfrm>
            <a:off x="3287713" y="2657475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-40</a:t>
            </a:r>
            <a:endParaRPr lang="en-US"/>
          </a:p>
        </p:txBody>
      </p:sp>
      <p:sp>
        <p:nvSpPr>
          <p:cNvPr id="29743" name="Rectangle 184"/>
          <p:cNvSpPr>
            <a:spLocks noChangeArrowheads="1"/>
          </p:cNvSpPr>
          <p:nvPr/>
        </p:nvSpPr>
        <p:spPr bwMode="auto">
          <a:xfrm>
            <a:off x="3287713" y="2381250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-20</a:t>
            </a:r>
            <a:endParaRPr lang="en-US"/>
          </a:p>
        </p:txBody>
      </p:sp>
      <p:sp>
        <p:nvSpPr>
          <p:cNvPr id="29744" name="Rectangle 185"/>
          <p:cNvSpPr>
            <a:spLocks noChangeArrowheads="1"/>
          </p:cNvSpPr>
          <p:nvPr/>
        </p:nvSpPr>
        <p:spPr bwMode="auto">
          <a:xfrm>
            <a:off x="3392488" y="211455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29745" name="Rectangle 186"/>
          <p:cNvSpPr>
            <a:spLocks noChangeArrowheads="1"/>
          </p:cNvSpPr>
          <p:nvPr/>
        </p:nvSpPr>
        <p:spPr bwMode="auto">
          <a:xfrm>
            <a:off x="3525838" y="391477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29746" name="Rectangle 187"/>
          <p:cNvSpPr>
            <a:spLocks noChangeArrowheads="1"/>
          </p:cNvSpPr>
          <p:nvPr/>
        </p:nvSpPr>
        <p:spPr bwMode="auto">
          <a:xfrm>
            <a:off x="3792538" y="391477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29747" name="Rectangle 188"/>
          <p:cNvSpPr>
            <a:spLocks noChangeArrowheads="1"/>
          </p:cNvSpPr>
          <p:nvPr/>
        </p:nvSpPr>
        <p:spPr bwMode="auto">
          <a:xfrm>
            <a:off x="4049713" y="391477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29748" name="Rectangle 189"/>
          <p:cNvSpPr>
            <a:spLocks noChangeArrowheads="1"/>
          </p:cNvSpPr>
          <p:nvPr/>
        </p:nvSpPr>
        <p:spPr bwMode="auto">
          <a:xfrm>
            <a:off x="4316413" y="391477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</a:t>
            </a:r>
            <a:endParaRPr lang="en-US"/>
          </a:p>
        </p:txBody>
      </p:sp>
      <p:sp>
        <p:nvSpPr>
          <p:cNvPr id="29749" name="Rectangle 190"/>
          <p:cNvSpPr>
            <a:spLocks noChangeArrowheads="1"/>
          </p:cNvSpPr>
          <p:nvPr/>
        </p:nvSpPr>
        <p:spPr bwMode="auto">
          <a:xfrm>
            <a:off x="4573588" y="391477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4</a:t>
            </a:r>
            <a:endParaRPr lang="en-US"/>
          </a:p>
        </p:txBody>
      </p:sp>
      <p:sp>
        <p:nvSpPr>
          <p:cNvPr id="29750" name="Rectangle 191"/>
          <p:cNvSpPr>
            <a:spLocks noChangeArrowheads="1"/>
          </p:cNvSpPr>
          <p:nvPr/>
        </p:nvSpPr>
        <p:spPr bwMode="auto">
          <a:xfrm>
            <a:off x="4840288" y="391477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</a:t>
            </a:r>
            <a:endParaRPr lang="en-US"/>
          </a:p>
        </p:txBody>
      </p:sp>
      <p:sp>
        <p:nvSpPr>
          <p:cNvPr id="29751" name="Rectangle 192"/>
          <p:cNvSpPr>
            <a:spLocks noChangeArrowheads="1"/>
          </p:cNvSpPr>
          <p:nvPr/>
        </p:nvSpPr>
        <p:spPr bwMode="auto">
          <a:xfrm>
            <a:off x="5106988" y="391477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6</a:t>
            </a:r>
            <a:endParaRPr lang="en-US"/>
          </a:p>
        </p:txBody>
      </p:sp>
      <p:sp>
        <p:nvSpPr>
          <p:cNvPr id="29752" name="Rectangle 193"/>
          <p:cNvSpPr>
            <a:spLocks noChangeArrowheads="1"/>
          </p:cNvSpPr>
          <p:nvPr/>
        </p:nvSpPr>
        <p:spPr bwMode="auto">
          <a:xfrm>
            <a:off x="5364163" y="391477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7</a:t>
            </a:r>
            <a:endParaRPr lang="en-US"/>
          </a:p>
        </p:txBody>
      </p:sp>
      <p:sp>
        <p:nvSpPr>
          <p:cNvPr id="29753" name="Rectangle 194"/>
          <p:cNvSpPr>
            <a:spLocks noChangeArrowheads="1"/>
          </p:cNvSpPr>
          <p:nvPr/>
        </p:nvSpPr>
        <p:spPr bwMode="auto">
          <a:xfrm>
            <a:off x="5630863" y="391477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8</a:t>
            </a:r>
            <a:endParaRPr lang="en-US"/>
          </a:p>
        </p:txBody>
      </p:sp>
      <p:sp>
        <p:nvSpPr>
          <p:cNvPr id="29754" name="Rectangle 195"/>
          <p:cNvSpPr>
            <a:spLocks noChangeArrowheads="1"/>
          </p:cNvSpPr>
          <p:nvPr/>
        </p:nvSpPr>
        <p:spPr bwMode="auto">
          <a:xfrm>
            <a:off x="5888038" y="3914775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9</a:t>
            </a:r>
            <a:endParaRPr lang="en-US"/>
          </a:p>
        </p:txBody>
      </p:sp>
      <p:sp>
        <p:nvSpPr>
          <p:cNvPr id="29755" name="Rectangle 196"/>
          <p:cNvSpPr>
            <a:spLocks noChangeArrowheads="1"/>
          </p:cNvSpPr>
          <p:nvPr/>
        </p:nvSpPr>
        <p:spPr bwMode="auto">
          <a:xfrm>
            <a:off x="6116638" y="3914775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</a:t>
            </a:r>
            <a:endParaRPr lang="en-US"/>
          </a:p>
        </p:txBody>
      </p:sp>
      <p:sp>
        <p:nvSpPr>
          <p:cNvPr id="29756" name="Rectangle 197"/>
          <p:cNvSpPr>
            <a:spLocks noChangeArrowheads="1"/>
          </p:cNvSpPr>
          <p:nvPr/>
        </p:nvSpPr>
        <p:spPr bwMode="auto">
          <a:xfrm>
            <a:off x="3497263" y="4133850"/>
            <a:ext cx="28352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Ratio Of Clearing Diameter To Forest Height (D/H)</a:t>
            </a:r>
            <a:endParaRPr lang="en-US"/>
          </a:p>
        </p:txBody>
      </p:sp>
      <p:sp>
        <p:nvSpPr>
          <p:cNvPr id="29757" name="Rectangle 198"/>
          <p:cNvSpPr>
            <a:spLocks noChangeArrowheads="1"/>
          </p:cNvSpPr>
          <p:nvPr/>
        </p:nvSpPr>
        <p:spPr bwMode="auto">
          <a:xfrm rot="-5400000">
            <a:off x="2474119" y="2928144"/>
            <a:ext cx="12271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Net Radiation (W m</a:t>
            </a:r>
            <a:r>
              <a:rPr lang="en-US" sz="1000" baseline="30000">
                <a:solidFill>
                  <a:srgbClr val="000000"/>
                </a:solidFill>
              </a:rPr>
              <a:t>-2</a:t>
            </a:r>
            <a:r>
              <a:rPr lang="en-US" sz="1000">
                <a:solidFill>
                  <a:srgbClr val="000000"/>
                </a:solidFill>
              </a:rPr>
              <a:t>)</a:t>
            </a:r>
            <a:endParaRPr lang="en-US"/>
          </a:p>
        </p:txBody>
      </p:sp>
      <p:sp>
        <p:nvSpPr>
          <p:cNvPr id="29758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reeform 3"/>
          <p:cNvSpPr>
            <a:spLocks/>
          </p:cNvSpPr>
          <p:nvPr/>
        </p:nvSpPr>
        <p:spPr bwMode="auto">
          <a:xfrm>
            <a:off x="3227388" y="149225"/>
            <a:ext cx="3325812" cy="2149475"/>
          </a:xfrm>
          <a:custGeom>
            <a:avLst/>
            <a:gdLst>
              <a:gd name="T0" fmla="*/ 0 w 2095"/>
              <a:gd name="T1" fmla="*/ 0 h 1354"/>
              <a:gd name="T2" fmla="*/ 2094 w 2095"/>
              <a:gd name="T3" fmla="*/ 0 h 1354"/>
              <a:gd name="T4" fmla="*/ 2094 w 2095"/>
              <a:gd name="T5" fmla="*/ 1353 h 1354"/>
              <a:gd name="T6" fmla="*/ 0 w 2095"/>
              <a:gd name="T7" fmla="*/ 1353 h 1354"/>
              <a:gd name="T8" fmla="*/ 0 w 2095"/>
              <a:gd name="T9" fmla="*/ 0 h 1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95"/>
              <a:gd name="T16" fmla="*/ 0 h 1354"/>
              <a:gd name="T17" fmla="*/ 2095 w 2095"/>
              <a:gd name="T18" fmla="*/ 1354 h 13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95" h="1354">
                <a:moveTo>
                  <a:pt x="0" y="0"/>
                </a:moveTo>
                <a:lnTo>
                  <a:pt x="2094" y="0"/>
                </a:lnTo>
                <a:lnTo>
                  <a:pt x="2094" y="1353"/>
                </a:lnTo>
                <a:lnTo>
                  <a:pt x="0" y="1353"/>
                </a:lnTo>
                <a:lnTo>
                  <a:pt x="0" y="0"/>
                </a:lnTo>
              </a:path>
            </a:pathLst>
          </a:custGeom>
          <a:noFill/>
          <a:ln w="126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723" name="Freeform 4"/>
          <p:cNvSpPr>
            <a:spLocks/>
          </p:cNvSpPr>
          <p:nvPr/>
        </p:nvSpPr>
        <p:spPr bwMode="auto">
          <a:xfrm>
            <a:off x="3305175" y="487363"/>
            <a:ext cx="3198813" cy="1238250"/>
          </a:xfrm>
          <a:custGeom>
            <a:avLst/>
            <a:gdLst>
              <a:gd name="T0" fmla="*/ 32 w 2015"/>
              <a:gd name="T1" fmla="*/ 3 h 780"/>
              <a:gd name="T2" fmla="*/ 71 w 2015"/>
              <a:gd name="T3" fmla="*/ 8 h 780"/>
              <a:gd name="T4" fmla="*/ 108 w 2015"/>
              <a:gd name="T5" fmla="*/ 15 h 780"/>
              <a:gd name="T6" fmla="*/ 148 w 2015"/>
              <a:gd name="T7" fmla="*/ 25 h 780"/>
              <a:gd name="T8" fmla="*/ 178 w 2015"/>
              <a:gd name="T9" fmla="*/ 38 h 780"/>
              <a:gd name="T10" fmla="*/ 207 w 2015"/>
              <a:gd name="T11" fmla="*/ 51 h 780"/>
              <a:gd name="T12" fmla="*/ 242 w 2015"/>
              <a:gd name="T13" fmla="*/ 70 h 780"/>
              <a:gd name="T14" fmla="*/ 273 w 2015"/>
              <a:gd name="T15" fmla="*/ 88 h 780"/>
              <a:gd name="T16" fmla="*/ 302 w 2015"/>
              <a:gd name="T17" fmla="*/ 108 h 780"/>
              <a:gd name="T18" fmla="*/ 333 w 2015"/>
              <a:gd name="T19" fmla="*/ 135 h 780"/>
              <a:gd name="T20" fmla="*/ 356 w 2015"/>
              <a:gd name="T21" fmla="*/ 162 h 780"/>
              <a:gd name="T22" fmla="*/ 376 w 2015"/>
              <a:gd name="T23" fmla="*/ 195 h 780"/>
              <a:gd name="T24" fmla="*/ 399 w 2015"/>
              <a:gd name="T25" fmla="*/ 242 h 780"/>
              <a:gd name="T26" fmla="*/ 420 w 2015"/>
              <a:gd name="T27" fmla="*/ 290 h 780"/>
              <a:gd name="T28" fmla="*/ 442 w 2015"/>
              <a:gd name="T29" fmla="*/ 347 h 780"/>
              <a:gd name="T30" fmla="*/ 471 w 2015"/>
              <a:gd name="T31" fmla="*/ 426 h 780"/>
              <a:gd name="T32" fmla="*/ 497 w 2015"/>
              <a:gd name="T33" fmla="*/ 502 h 780"/>
              <a:gd name="T34" fmla="*/ 525 w 2015"/>
              <a:gd name="T35" fmla="*/ 580 h 780"/>
              <a:gd name="T36" fmla="*/ 553 w 2015"/>
              <a:gd name="T37" fmla="*/ 649 h 780"/>
              <a:gd name="T38" fmla="*/ 586 w 2015"/>
              <a:gd name="T39" fmla="*/ 709 h 780"/>
              <a:gd name="T40" fmla="*/ 612 w 2015"/>
              <a:gd name="T41" fmla="*/ 742 h 780"/>
              <a:gd name="T42" fmla="*/ 637 w 2015"/>
              <a:gd name="T43" fmla="*/ 761 h 780"/>
              <a:gd name="T44" fmla="*/ 661 w 2015"/>
              <a:gd name="T45" fmla="*/ 774 h 780"/>
              <a:gd name="T46" fmla="*/ 678 w 2015"/>
              <a:gd name="T47" fmla="*/ 779 h 780"/>
              <a:gd name="T48" fmla="*/ 693 w 2015"/>
              <a:gd name="T49" fmla="*/ 779 h 780"/>
              <a:gd name="T50" fmla="*/ 710 w 2015"/>
              <a:gd name="T51" fmla="*/ 775 h 780"/>
              <a:gd name="T52" fmla="*/ 725 w 2015"/>
              <a:gd name="T53" fmla="*/ 770 h 780"/>
              <a:gd name="T54" fmla="*/ 740 w 2015"/>
              <a:gd name="T55" fmla="*/ 764 h 780"/>
              <a:gd name="T56" fmla="*/ 756 w 2015"/>
              <a:gd name="T57" fmla="*/ 757 h 780"/>
              <a:gd name="T58" fmla="*/ 771 w 2015"/>
              <a:gd name="T59" fmla="*/ 748 h 780"/>
              <a:gd name="T60" fmla="*/ 787 w 2015"/>
              <a:gd name="T61" fmla="*/ 738 h 780"/>
              <a:gd name="T62" fmla="*/ 807 w 2015"/>
              <a:gd name="T63" fmla="*/ 721 h 780"/>
              <a:gd name="T64" fmla="*/ 826 w 2015"/>
              <a:gd name="T65" fmla="*/ 700 h 780"/>
              <a:gd name="T66" fmla="*/ 848 w 2015"/>
              <a:gd name="T67" fmla="*/ 673 h 780"/>
              <a:gd name="T68" fmla="*/ 873 w 2015"/>
              <a:gd name="T69" fmla="*/ 634 h 780"/>
              <a:gd name="T70" fmla="*/ 895 w 2015"/>
              <a:gd name="T71" fmla="*/ 595 h 780"/>
              <a:gd name="T72" fmla="*/ 918 w 2015"/>
              <a:gd name="T73" fmla="*/ 552 h 780"/>
              <a:gd name="T74" fmla="*/ 946 w 2015"/>
              <a:gd name="T75" fmla="*/ 509 h 780"/>
              <a:gd name="T76" fmla="*/ 983 w 2015"/>
              <a:gd name="T77" fmla="*/ 464 h 780"/>
              <a:gd name="T78" fmla="*/ 1020 w 2015"/>
              <a:gd name="T79" fmla="*/ 429 h 780"/>
              <a:gd name="T80" fmla="*/ 1059 w 2015"/>
              <a:gd name="T81" fmla="*/ 397 h 780"/>
              <a:gd name="T82" fmla="*/ 1106 w 2015"/>
              <a:gd name="T83" fmla="*/ 360 h 780"/>
              <a:gd name="T84" fmla="*/ 1148 w 2015"/>
              <a:gd name="T85" fmla="*/ 330 h 780"/>
              <a:gd name="T86" fmla="*/ 1192 w 2015"/>
              <a:gd name="T87" fmla="*/ 300 h 780"/>
              <a:gd name="T88" fmla="*/ 1251 w 2015"/>
              <a:gd name="T89" fmla="*/ 267 h 780"/>
              <a:gd name="T90" fmla="*/ 1307 w 2015"/>
              <a:gd name="T91" fmla="*/ 238 h 780"/>
              <a:gd name="T92" fmla="*/ 1364 w 2015"/>
              <a:gd name="T93" fmla="*/ 212 h 780"/>
              <a:gd name="T94" fmla="*/ 1429 w 2015"/>
              <a:gd name="T95" fmla="*/ 183 h 780"/>
              <a:gd name="T96" fmla="*/ 1481 w 2015"/>
              <a:gd name="T97" fmla="*/ 161 h 780"/>
              <a:gd name="T98" fmla="*/ 1532 w 2015"/>
              <a:gd name="T99" fmla="*/ 141 h 780"/>
              <a:gd name="T100" fmla="*/ 1593 w 2015"/>
              <a:gd name="T101" fmla="*/ 119 h 780"/>
              <a:gd name="T102" fmla="*/ 1648 w 2015"/>
              <a:gd name="T103" fmla="*/ 102 h 780"/>
              <a:gd name="T104" fmla="*/ 1705 w 2015"/>
              <a:gd name="T105" fmla="*/ 86 h 780"/>
              <a:gd name="T106" fmla="*/ 1771 w 2015"/>
              <a:gd name="T107" fmla="*/ 70 h 780"/>
              <a:gd name="T108" fmla="*/ 1824 w 2015"/>
              <a:gd name="T109" fmla="*/ 57 h 780"/>
              <a:gd name="T110" fmla="*/ 1872 w 2015"/>
              <a:gd name="T111" fmla="*/ 47 h 780"/>
              <a:gd name="T112" fmla="*/ 1913 w 2015"/>
              <a:gd name="T113" fmla="*/ 37 h 780"/>
              <a:gd name="T114" fmla="*/ 1953 w 2015"/>
              <a:gd name="T115" fmla="*/ 27 h 780"/>
              <a:gd name="T116" fmla="*/ 1979 w 2015"/>
              <a:gd name="T117" fmla="*/ 18 h 780"/>
              <a:gd name="T118" fmla="*/ 2003 w 2015"/>
              <a:gd name="T119" fmla="*/ 11 h 78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015"/>
              <a:gd name="T181" fmla="*/ 0 h 780"/>
              <a:gd name="T182" fmla="*/ 2015 w 2015"/>
              <a:gd name="T183" fmla="*/ 780 h 78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015" h="780">
                <a:moveTo>
                  <a:pt x="0" y="0"/>
                </a:moveTo>
                <a:lnTo>
                  <a:pt x="6" y="0"/>
                </a:lnTo>
                <a:lnTo>
                  <a:pt x="12" y="1"/>
                </a:lnTo>
                <a:lnTo>
                  <a:pt x="19" y="2"/>
                </a:lnTo>
                <a:lnTo>
                  <a:pt x="26" y="3"/>
                </a:lnTo>
                <a:lnTo>
                  <a:pt x="32" y="3"/>
                </a:lnTo>
                <a:lnTo>
                  <a:pt x="39" y="4"/>
                </a:lnTo>
                <a:lnTo>
                  <a:pt x="46" y="5"/>
                </a:lnTo>
                <a:lnTo>
                  <a:pt x="52" y="6"/>
                </a:lnTo>
                <a:lnTo>
                  <a:pt x="59" y="6"/>
                </a:lnTo>
                <a:lnTo>
                  <a:pt x="65" y="7"/>
                </a:lnTo>
                <a:lnTo>
                  <a:pt x="71" y="8"/>
                </a:lnTo>
                <a:lnTo>
                  <a:pt x="78" y="9"/>
                </a:lnTo>
                <a:lnTo>
                  <a:pt x="84" y="10"/>
                </a:lnTo>
                <a:lnTo>
                  <a:pt x="90" y="11"/>
                </a:lnTo>
                <a:lnTo>
                  <a:pt x="96" y="12"/>
                </a:lnTo>
                <a:lnTo>
                  <a:pt x="103" y="13"/>
                </a:lnTo>
                <a:lnTo>
                  <a:pt x="108" y="15"/>
                </a:lnTo>
                <a:lnTo>
                  <a:pt x="114" y="16"/>
                </a:lnTo>
                <a:lnTo>
                  <a:pt x="126" y="18"/>
                </a:lnTo>
                <a:lnTo>
                  <a:pt x="131" y="20"/>
                </a:lnTo>
                <a:lnTo>
                  <a:pt x="137" y="22"/>
                </a:lnTo>
                <a:lnTo>
                  <a:pt x="142" y="24"/>
                </a:lnTo>
                <a:lnTo>
                  <a:pt x="148" y="25"/>
                </a:lnTo>
                <a:lnTo>
                  <a:pt x="152" y="27"/>
                </a:lnTo>
                <a:lnTo>
                  <a:pt x="158" y="29"/>
                </a:lnTo>
                <a:lnTo>
                  <a:pt x="163" y="31"/>
                </a:lnTo>
                <a:lnTo>
                  <a:pt x="168" y="33"/>
                </a:lnTo>
                <a:lnTo>
                  <a:pt x="173" y="35"/>
                </a:lnTo>
                <a:lnTo>
                  <a:pt x="178" y="38"/>
                </a:lnTo>
                <a:lnTo>
                  <a:pt x="183" y="40"/>
                </a:lnTo>
                <a:lnTo>
                  <a:pt x="188" y="42"/>
                </a:lnTo>
                <a:lnTo>
                  <a:pt x="193" y="45"/>
                </a:lnTo>
                <a:lnTo>
                  <a:pt x="197" y="47"/>
                </a:lnTo>
                <a:lnTo>
                  <a:pt x="202" y="49"/>
                </a:lnTo>
                <a:lnTo>
                  <a:pt x="207" y="51"/>
                </a:lnTo>
                <a:lnTo>
                  <a:pt x="212" y="54"/>
                </a:lnTo>
                <a:lnTo>
                  <a:pt x="217" y="57"/>
                </a:lnTo>
                <a:lnTo>
                  <a:pt x="227" y="62"/>
                </a:lnTo>
                <a:lnTo>
                  <a:pt x="232" y="65"/>
                </a:lnTo>
                <a:lnTo>
                  <a:pt x="237" y="68"/>
                </a:lnTo>
                <a:lnTo>
                  <a:pt x="242" y="70"/>
                </a:lnTo>
                <a:lnTo>
                  <a:pt x="247" y="73"/>
                </a:lnTo>
                <a:lnTo>
                  <a:pt x="252" y="76"/>
                </a:lnTo>
                <a:lnTo>
                  <a:pt x="257" y="79"/>
                </a:lnTo>
                <a:lnTo>
                  <a:pt x="262" y="81"/>
                </a:lnTo>
                <a:lnTo>
                  <a:pt x="268" y="84"/>
                </a:lnTo>
                <a:lnTo>
                  <a:pt x="273" y="88"/>
                </a:lnTo>
                <a:lnTo>
                  <a:pt x="278" y="91"/>
                </a:lnTo>
                <a:lnTo>
                  <a:pt x="283" y="94"/>
                </a:lnTo>
                <a:lnTo>
                  <a:pt x="288" y="97"/>
                </a:lnTo>
                <a:lnTo>
                  <a:pt x="293" y="101"/>
                </a:lnTo>
                <a:lnTo>
                  <a:pt x="298" y="105"/>
                </a:lnTo>
                <a:lnTo>
                  <a:pt x="302" y="108"/>
                </a:lnTo>
                <a:lnTo>
                  <a:pt x="307" y="111"/>
                </a:lnTo>
                <a:lnTo>
                  <a:pt x="312" y="115"/>
                </a:lnTo>
                <a:lnTo>
                  <a:pt x="316" y="119"/>
                </a:lnTo>
                <a:lnTo>
                  <a:pt x="325" y="126"/>
                </a:lnTo>
                <a:lnTo>
                  <a:pt x="329" y="131"/>
                </a:lnTo>
                <a:lnTo>
                  <a:pt x="333" y="135"/>
                </a:lnTo>
                <a:lnTo>
                  <a:pt x="337" y="139"/>
                </a:lnTo>
                <a:lnTo>
                  <a:pt x="341" y="144"/>
                </a:lnTo>
                <a:lnTo>
                  <a:pt x="345" y="148"/>
                </a:lnTo>
                <a:lnTo>
                  <a:pt x="349" y="153"/>
                </a:lnTo>
                <a:lnTo>
                  <a:pt x="352" y="157"/>
                </a:lnTo>
                <a:lnTo>
                  <a:pt x="356" y="162"/>
                </a:lnTo>
                <a:lnTo>
                  <a:pt x="359" y="168"/>
                </a:lnTo>
                <a:lnTo>
                  <a:pt x="362" y="172"/>
                </a:lnTo>
                <a:lnTo>
                  <a:pt x="366" y="177"/>
                </a:lnTo>
                <a:lnTo>
                  <a:pt x="369" y="183"/>
                </a:lnTo>
                <a:lnTo>
                  <a:pt x="373" y="189"/>
                </a:lnTo>
                <a:lnTo>
                  <a:pt x="376" y="195"/>
                </a:lnTo>
                <a:lnTo>
                  <a:pt x="380" y="201"/>
                </a:lnTo>
                <a:lnTo>
                  <a:pt x="382" y="207"/>
                </a:lnTo>
                <a:lnTo>
                  <a:pt x="386" y="214"/>
                </a:lnTo>
                <a:lnTo>
                  <a:pt x="389" y="220"/>
                </a:lnTo>
                <a:lnTo>
                  <a:pt x="396" y="234"/>
                </a:lnTo>
                <a:lnTo>
                  <a:pt x="399" y="242"/>
                </a:lnTo>
                <a:lnTo>
                  <a:pt x="403" y="249"/>
                </a:lnTo>
                <a:lnTo>
                  <a:pt x="406" y="257"/>
                </a:lnTo>
                <a:lnTo>
                  <a:pt x="410" y="264"/>
                </a:lnTo>
                <a:lnTo>
                  <a:pt x="413" y="273"/>
                </a:lnTo>
                <a:lnTo>
                  <a:pt x="416" y="281"/>
                </a:lnTo>
                <a:lnTo>
                  <a:pt x="420" y="290"/>
                </a:lnTo>
                <a:lnTo>
                  <a:pt x="424" y="299"/>
                </a:lnTo>
                <a:lnTo>
                  <a:pt x="427" y="308"/>
                </a:lnTo>
                <a:lnTo>
                  <a:pt x="431" y="318"/>
                </a:lnTo>
                <a:lnTo>
                  <a:pt x="435" y="327"/>
                </a:lnTo>
                <a:lnTo>
                  <a:pt x="438" y="336"/>
                </a:lnTo>
                <a:lnTo>
                  <a:pt x="442" y="347"/>
                </a:lnTo>
                <a:lnTo>
                  <a:pt x="446" y="357"/>
                </a:lnTo>
                <a:lnTo>
                  <a:pt x="450" y="368"/>
                </a:lnTo>
                <a:lnTo>
                  <a:pt x="454" y="379"/>
                </a:lnTo>
                <a:lnTo>
                  <a:pt x="458" y="391"/>
                </a:lnTo>
                <a:lnTo>
                  <a:pt x="462" y="402"/>
                </a:lnTo>
                <a:lnTo>
                  <a:pt x="471" y="426"/>
                </a:lnTo>
                <a:lnTo>
                  <a:pt x="475" y="438"/>
                </a:lnTo>
                <a:lnTo>
                  <a:pt x="479" y="451"/>
                </a:lnTo>
                <a:lnTo>
                  <a:pt x="483" y="463"/>
                </a:lnTo>
                <a:lnTo>
                  <a:pt x="488" y="476"/>
                </a:lnTo>
                <a:lnTo>
                  <a:pt x="493" y="489"/>
                </a:lnTo>
                <a:lnTo>
                  <a:pt x="497" y="502"/>
                </a:lnTo>
                <a:lnTo>
                  <a:pt x="502" y="515"/>
                </a:lnTo>
                <a:lnTo>
                  <a:pt x="506" y="529"/>
                </a:lnTo>
                <a:lnTo>
                  <a:pt x="511" y="541"/>
                </a:lnTo>
                <a:lnTo>
                  <a:pt x="515" y="554"/>
                </a:lnTo>
                <a:lnTo>
                  <a:pt x="520" y="567"/>
                </a:lnTo>
                <a:lnTo>
                  <a:pt x="525" y="580"/>
                </a:lnTo>
                <a:lnTo>
                  <a:pt x="530" y="592"/>
                </a:lnTo>
                <a:lnTo>
                  <a:pt x="534" y="604"/>
                </a:lnTo>
                <a:lnTo>
                  <a:pt x="539" y="616"/>
                </a:lnTo>
                <a:lnTo>
                  <a:pt x="544" y="628"/>
                </a:lnTo>
                <a:lnTo>
                  <a:pt x="549" y="638"/>
                </a:lnTo>
                <a:lnTo>
                  <a:pt x="553" y="649"/>
                </a:lnTo>
                <a:lnTo>
                  <a:pt x="562" y="669"/>
                </a:lnTo>
                <a:lnTo>
                  <a:pt x="567" y="678"/>
                </a:lnTo>
                <a:lnTo>
                  <a:pt x="572" y="686"/>
                </a:lnTo>
                <a:lnTo>
                  <a:pt x="577" y="694"/>
                </a:lnTo>
                <a:lnTo>
                  <a:pt x="581" y="702"/>
                </a:lnTo>
                <a:lnTo>
                  <a:pt x="586" y="709"/>
                </a:lnTo>
                <a:lnTo>
                  <a:pt x="590" y="715"/>
                </a:lnTo>
                <a:lnTo>
                  <a:pt x="595" y="721"/>
                </a:lnTo>
                <a:lnTo>
                  <a:pt x="599" y="727"/>
                </a:lnTo>
                <a:lnTo>
                  <a:pt x="604" y="733"/>
                </a:lnTo>
                <a:lnTo>
                  <a:pt x="608" y="737"/>
                </a:lnTo>
                <a:lnTo>
                  <a:pt x="612" y="742"/>
                </a:lnTo>
                <a:lnTo>
                  <a:pt x="617" y="745"/>
                </a:lnTo>
                <a:lnTo>
                  <a:pt x="620" y="749"/>
                </a:lnTo>
                <a:lnTo>
                  <a:pt x="625" y="753"/>
                </a:lnTo>
                <a:lnTo>
                  <a:pt x="629" y="756"/>
                </a:lnTo>
                <a:lnTo>
                  <a:pt x="633" y="759"/>
                </a:lnTo>
                <a:lnTo>
                  <a:pt x="637" y="761"/>
                </a:lnTo>
                <a:lnTo>
                  <a:pt x="640" y="763"/>
                </a:lnTo>
                <a:lnTo>
                  <a:pt x="648" y="768"/>
                </a:lnTo>
                <a:lnTo>
                  <a:pt x="651" y="769"/>
                </a:lnTo>
                <a:lnTo>
                  <a:pt x="654" y="771"/>
                </a:lnTo>
                <a:lnTo>
                  <a:pt x="657" y="772"/>
                </a:lnTo>
                <a:lnTo>
                  <a:pt x="661" y="774"/>
                </a:lnTo>
                <a:lnTo>
                  <a:pt x="664" y="775"/>
                </a:lnTo>
                <a:lnTo>
                  <a:pt x="667" y="775"/>
                </a:lnTo>
                <a:lnTo>
                  <a:pt x="669" y="777"/>
                </a:lnTo>
                <a:lnTo>
                  <a:pt x="672" y="777"/>
                </a:lnTo>
                <a:lnTo>
                  <a:pt x="676" y="778"/>
                </a:lnTo>
                <a:lnTo>
                  <a:pt x="678" y="779"/>
                </a:lnTo>
                <a:lnTo>
                  <a:pt x="680" y="779"/>
                </a:lnTo>
                <a:lnTo>
                  <a:pt x="683" y="779"/>
                </a:lnTo>
                <a:lnTo>
                  <a:pt x="686" y="779"/>
                </a:lnTo>
                <a:lnTo>
                  <a:pt x="689" y="779"/>
                </a:lnTo>
                <a:lnTo>
                  <a:pt x="691" y="779"/>
                </a:lnTo>
                <a:lnTo>
                  <a:pt x="693" y="779"/>
                </a:lnTo>
                <a:lnTo>
                  <a:pt x="696" y="778"/>
                </a:lnTo>
                <a:lnTo>
                  <a:pt x="698" y="778"/>
                </a:lnTo>
                <a:lnTo>
                  <a:pt x="704" y="777"/>
                </a:lnTo>
                <a:lnTo>
                  <a:pt x="706" y="776"/>
                </a:lnTo>
                <a:lnTo>
                  <a:pt x="708" y="775"/>
                </a:lnTo>
                <a:lnTo>
                  <a:pt x="710" y="775"/>
                </a:lnTo>
                <a:lnTo>
                  <a:pt x="712" y="774"/>
                </a:lnTo>
                <a:lnTo>
                  <a:pt x="715" y="773"/>
                </a:lnTo>
                <a:lnTo>
                  <a:pt x="718" y="773"/>
                </a:lnTo>
                <a:lnTo>
                  <a:pt x="720" y="772"/>
                </a:lnTo>
                <a:lnTo>
                  <a:pt x="723" y="771"/>
                </a:lnTo>
                <a:lnTo>
                  <a:pt x="725" y="770"/>
                </a:lnTo>
                <a:lnTo>
                  <a:pt x="727" y="769"/>
                </a:lnTo>
                <a:lnTo>
                  <a:pt x="730" y="769"/>
                </a:lnTo>
                <a:lnTo>
                  <a:pt x="732" y="768"/>
                </a:lnTo>
                <a:lnTo>
                  <a:pt x="734" y="766"/>
                </a:lnTo>
                <a:lnTo>
                  <a:pt x="737" y="766"/>
                </a:lnTo>
                <a:lnTo>
                  <a:pt x="740" y="764"/>
                </a:lnTo>
                <a:lnTo>
                  <a:pt x="742" y="763"/>
                </a:lnTo>
                <a:lnTo>
                  <a:pt x="745" y="762"/>
                </a:lnTo>
                <a:lnTo>
                  <a:pt x="747" y="761"/>
                </a:lnTo>
                <a:lnTo>
                  <a:pt x="752" y="759"/>
                </a:lnTo>
                <a:lnTo>
                  <a:pt x="754" y="758"/>
                </a:lnTo>
                <a:lnTo>
                  <a:pt x="756" y="757"/>
                </a:lnTo>
                <a:lnTo>
                  <a:pt x="759" y="755"/>
                </a:lnTo>
                <a:lnTo>
                  <a:pt x="762" y="754"/>
                </a:lnTo>
                <a:lnTo>
                  <a:pt x="764" y="753"/>
                </a:lnTo>
                <a:lnTo>
                  <a:pt x="766" y="751"/>
                </a:lnTo>
                <a:lnTo>
                  <a:pt x="769" y="750"/>
                </a:lnTo>
                <a:lnTo>
                  <a:pt x="771" y="748"/>
                </a:lnTo>
                <a:lnTo>
                  <a:pt x="774" y="747"/>
                </a:lnTo>
                <a:lnTo>
                  <a:pt x="777" y="745"/>
                </a:lnTo>
                <a:lnTo>
                  <a:pt x="779" y="744"/>
                </a:lnTo>
                <a:lnTo>
                  <a:pt x="782" y="742"/>
                </a:lnTo>
                <a:lnTo>
                  <a:pt x="784" y="740"/>
                </a:lnTo>
                <a:lnTo>
                  <a:pt x="787" y="738"/>
                </a:lnTo>
                <a:lnTo>
                  <a:pt x="790" y="736"/>
                </a:lnTo>
                <a:lnTo>
                  <a:pt x="792" y="733"/>
                </a:lnTo>
                <a:lnTo>
                  <a:pt x="796" y="731"/>
                </a:lnTo>
                <a:lnTo>
                  <a:pt x="798" y="729"/>
                </a:lnTo>
                <a:lnTo>
                  <a:pt x="804" y="724"/>
                </a:lnTo>
                <a:lnTo>
                  <a:pt x="807" y="721"/>
                </a:lnTo>
                <a:lnTo>
                  <a:pt x="810" y="718"/>
                </a:lnTo>
                <a:lnTo>
                  <a:pt x="813" y="714"/>
                </a:lnTo>
                <a:lnTo>
                  <a:pt x="817" y="711"/>
                </a:lnTo>
                <a:lnTo>
                  <a:pt x="820" y="707"/>
                </a:lnTo>
                <a:lnTo>
                  <a:pt x="823" y="703"/>
                </a:lnTo>
                <a:lnTo>
                  <a:pt x="826" y="700"/>
                </a:lnTo>
                <a:lnTo>
                  <a:pt x="830" y="696"/>
                </a:lnTo>
                <a:lnTo>
                  <a:pt x="833" y="691"/>
                </a:lnTo>
                <a:lnTo>
                  <a:pt x="837" y="687"/>
                </a:lnTo>
                <a:lnTo>
                  <a:pt x="841" y="682"/>
                </a:lnTo>
                <a:lnTo>
                  <a:pt x="844" y="678"/>
                </a:lnTo>
                <a:lnTo>
                  <a:pt x="848" y="673"/>
                </a:lnTo>
                <a:lnTo>
                  <a:pt x="851" y="668"/>
                </a:lnTo>
                <a:lnTo>
                  <a:pt x="854" y="663"/>
                </a:lnTo>
                <a:lnTo>
                  <a:pt x="858" y="658"/>
                </a:lnTo>
                <a:lnTo>
                  <a:pt x="862" y="652"/>
                </a:lnTo>
                <a:lnTo>
                  <a:pt x="866" y="646"/>
                </a:lnTo>
                <a:lnTo>
                  <a:pt x="873" y="634"/>
                </a:lnTo>
                <a:lnTo>
                  <a:pt x="876" y="628"/>
                </a:lnTo>
                <a:lnTo>
                  <a:pt x="880" y="622"/>
                </a:lnTo>
                <a:lnTo>
                  <a:pt x="884" y="616"/>
                </a:lnTo>
                <a:lnTo>
                  <a:pt x="888" y="608"/>
                </a:lnTo>
                <a:lnTo>
                  <a:pt x="891" y="601"/>
                </a:lnTo>
                <a:lnTo>
                  <a:pt x="895" y="595"/>
                </a:lnTo>
                <a:lnTo>
                  <a:pt x="899" y="588"/>
                </a:lnTo>
                <a:lnTo>
                  <a:pt x="903" y="580"/>
                </a:lnTo>
                <a:lnTo>
                  <a:pt x="906" y="574"/>
                </a:lnTo>
                <a:lnTo>
                  <a:pt x="910" y="566"/>
                </a:lnTo>
                <a:lnTo>
                  <a:pt x="914" y="559"/>
                </a:lnTo>
                <a:lnTo>
                  <a:pt x="918" y="552"/>
                </a:lnTo>
                <a:lnTo>
                  <a:pt x="923" y="544"/>
                </a:lnTo>
                <a:lnTo>
                  <a:pt x="927" y="537"/>
                </a:lnTo>
                <a:lnTo>
                  <a:pt x="931" y="530"/>
                </a:lnTo>
                <a:lnTo>
                  <a:pt x="936" y="523"/>
                </a:lnTo>
                <a:lnTo>
                  <a:pt x="941" y="516"/>
                </a:lnTo>
                <a:lnTo>
                  <a:pt x="946" y="509"/>
                </a:lnTo>
                <a:lnTo>
                  <a:pt x="955" y="496"/>
                </a:lnTo>
                <a:lnTo>
                  <a:pt x="961" y="489"/>
                </a:lnTo>
                <a:lnTo>
                  <a:pt x="966" y="483"/>
                </a:lnTo>
                <a:lnTo>
                  <a:pt x="972" y="476"/>
                </a:lnTo>
                <a:lnTo>
                  <a:pt x="977" y="470"/>
                </a:lnTo>
                <a:lnTo>
                  <a:pt x="983" y="464"/>
                </a:lnTo>
                <a:lnTo>
                  <a:pt x="989" y="457"/>
                </a:lnTo>
                <a:lnTo>
                  <a:pt x="995" y="452"/>
                </a:lnTo>
                <a:lnTo>
                  <a:pt x="1001" y="446"/>
                </a:lnTo>
                <a:lnTo>
                  <a:pt x="1007" y="440"/>
                </a:lnTo>
                <a:lnTo>
                  <a:pt x="1013" y="435"/>
                </a:lnTo>
                <a:lnTo>
                  <a:pt x="1020" y="429"/>
                </a:lnTo>
                <a:lnTo>
                  <a:pt x="1026" y="424"/>
                </a:lnTo>
                <a:lnTo>
                  <a:pt x="1032" y="418"/>
                </a:lnTo>
                <a:lnTo>
                  <a:pt x="1039" y="412"/>
                </a:lnTo>
                <a:lnTo>
                  <a:pt x="1046" y="407"/>
                </a:lnTo>
                <a:lnTo>
                  <a:pt x="1052" y="402"/>
                </a:lnTo>
                <a:lnTo>
                  <a:pt x="1059" y="397"/>
                </a:lnTo>
                <a:lnTo>
                  <a:pt x="1066" y="391"/>
                </a:lnTo>
                <a:lnTo>
                  <a:pt x="1079" y="381"/>
                </a:lnTo>
                <a:lnTo>
                  <a:pt x="1086" y="375"/>
                </a:lnTo>
                <a:lnTo>
                  <a:pt x="1092" y="370"/>
                </a:lnTo>
                <a:lnTo>
                  <a:pt x="1099" y="366"/>
                </a:lnTo>
                <a:lnTo>
                  <a:pt x="1106" y="360"/>
                </a:lnTo>
                <a:lnTo>
                  <a:pt x="1113" y="355"/>
                </a:lnTo>
                <a:lnTo>
                  <a:pt x="1120" y="351"/>
                </a:lnTo>
                <a:lnTo>
                  <a:pt x="1127" y="345"/>
                </a:lnTo>
                <a:lnTo>
                  <a:pt x="1133" y="340"/>
                </a:lnTo>
                <a:lnTo>
                  <a:pt x="1140" y="335"/>
                </a:lnTo>
                <a:lnTo>
                  <a:pt x="1148" y="330"/>
                </a:lnTo>
                <a:lnTo>
                  <a:pt x="1155" y="325"/>
                </a:lnTo>
                <a:lnTo>
                  <a:pt x="1162" y="320"/>
                </a:lnTo>
                <a:lnTo>
                  <a:pt x="1170" y="315"/>
                </a:lnTo>
                <a:lnTo>
                  <a:pt x="1176" y="310"/>
                </a:lnTo>
                <a:lnTo>
                  <a:pt x="1185" y="305"/>
                </a:lnTo>
                <a:lnTo>
                  <a:pt x="1192" y="300"/>
                </a:lnTo>
                <a:lnTo>
                  <a:pt x="1200" y="295"/>
                </a:lnTo>
                <a:lnTo>
                  <a:pt x="1208" y="291"/>
                </a:lnTo>
                <a:lnTo>
                  <a:pt x="1225" y="281"/>
                </a:lnTo>
                <a:lnTo>
                  <a:pt x="1233" y="276"/>
                </a:lnTo>
                <a:lnTo>
                  <a:pt x="1242" y="271"/>
                </a:lnTo>
                <a:lnTo>
                  <a:pt x="1251" y="267"/>
                </a:lnTo>
                <a:lnTo>
                  <a:pt x="1260" y="262"/>
                </a:lnTo>
                <a:lnTo>
                  <a:pt x="1269" y="257"/>
                </a:lnTo>
                <a:lnTo>
                  <a:pt x="1279" y="252"/>
                </a:lnTo>
                <a:lnTo>
                  <a:pt x="1288" y="248"/>
                </a:lnTo>
                <a:lnTo>
                  <a:pt x="1297" y="243"/>
                </a:lnTo>
                <a:lnTo>
                  <a:pt x="1307" y="238"/>
                </a:lnTo>
                <a:lnTo>
                  <a:pt x="1316" y="234"/>
                </a:lnTo>
                <a:lnTo>
                  <a:pt x="1326" y="229"/>
                </a:lnTo>
                <a:lnTo>
                  <a:pt x="1335" y="225"/>
                </a:lnTo>
                <a:lnTo>
                  <a:pt x="1345" y="220"/>
                </a:lnTo>
                <a:lnTo>
                  <a:pt x="1354" y="216"/>
                </a:lnTo>
                <a:lnTo>
                  <a:pt x="1364" y="212"/>
                </a:lnTo>
                <a:lnTo>
                  <a:pt x="1374" y="207"/>
                </a:lnTo>
                <a:lnTo>
                  <a:pt x="1383" y="203"/>
                </a:lnTo>
                <a:lnTo>
                  <a:pt x="1393" y="199"/>
                </a:lnTo>
                <a:lnTo>
                  <a:pt x="1411" y="191"/>
                </a:lnTo>
                <a:lnTo>
                  <a:pt x="1420" y="187"/>
                </a:lnTo>
                <a:lnTo>
                  <a:pt x="1429" y="183"/>
                </a:lnTo>
                <a:lnTo>
                  <a:pt x="1438" y="179"/>
                </a:lnTo>
                <a:lnTo>
                  <a:pt x="1447" y="175"/>
                </a:lnTo>
                <a:lnTo>
                  <a:pt x="1455" y="171"/>
                </a:lnTo>
                <a:lnTo>
                  <a:pt x="1464" y="168"/>
                </a:lnTo>
                <a:lnTo>
                  <a:pt x="1472" y="165"/>
                </a:lnTo>
                <a:lnTo>
                  <a:pt x="1481" y="161"/>
                </a:lnTo>
                <a:lnTo>
                  <a:pt x="1490" y="157"/>
                </a:lnTo>
                <a:lnTo>
                  <a:pt x="1498" y="154"/>
                </a:lnTo>
                <a:lnTo>
                  <a:pt x="1506" y="150"/>
                </a:lnTo>
                <a:lnTo>
                  <a:pt x="1515" y="147"/>
                </a:lnTo>
                <a:lnTo>
                  <a:pt x="1523" y="144"/>
                </a:lnTo>
                <a:lnTo>
                  <a:pt x="1532" y="141"/>
                </a:lnTo>
                <a:lnTo>
                  <a:pt x="1540" y="138"/>
                </a:lnTo>
                <a:lnTo>
                  <a:pt x="1549" y="135"/>
                </a:lnTo>
                <a:lnTo>
                  <a:pt x="1557" y="131"/>
                </a:lnTo>
                <a:lnTo>
                  <a:pt x="1566" y="128"/>
                </a:lnTo>
                <a:lnTo>
                  <a:pt x="1584" y="122"/>
                </a:lnTo>
                <a:lnTo>
                  <a:pt x="1593" y="119"/>
                </a:lnTo>
                <a:lnTo>
                  <a:pt x="1602" y="116"/>
                </a:lnTo>
                <a:lnTo>
                  <a:pt x="1611" y="113"/>
                </a:lnTo>
                <a:lnTo>
                  <a:pt x="1621" y="111"/>
                </a:lnTo>
                <a:lnTo>
                  <a:pt x="1629" y="108"/>
                </a:lnTo>
                <a:lnTo>
                  <a:pt x="1639" y="105"/>
                </a:lnTo>
                <a:lnTo>
                  <a:pt x="1648" y="102"/>
                </a:lnTo>
                <a:lnTo>
                  <a:pt x="1658" y="99"/>
                </a:lnTo>
                <a:lnTo>
                  <a:pt x="1668" y="96"/>
                </a:lnTo>
                <a:lnTo>
                  <a:pt x="1677" y="94"/>
                </a:lnTo>
                <a:lnTo>
                  <a:pt x="1687" y="91"/>
                </a:lnTo>
                <a:lnTo>
                  <a:pt x="1696" y="89"/>
                </a:lnTo>
                <a:lnTo>
                  <a:pt x="1705" y="86"/>
                </a:lnTo>
                <a:lnTo>
                  <a:pt x="1715" y="84"/>
                </a:lnTo>
                <a:lnTo>
                  <a:pt x="1724" y="81"/>
                </a:lnTo>
                <a:lnTo>
                  <a:pt x="1734" y="79"/>
                </a:lnTo>
                <a:lnTo>
                  <a:pt x="1743" y="77"/>
                </a:lnTo>
                <a:lnTo>
                  <a:pt x="1752" y="74"/>
                </a:lnTo>
                <a:lnTo>
                  <a:pt x="1771" y="70"/>
                </a:lnTo>
                <a:lnTo>
                  <a:pt x="1779" y="68"/>
                </a:lnTo>
                <a:lnTo>
                  <a:pt x="1789" y="66"/>
                </a:lnTo>
                <a:lnTo>
                  <a:pt x="1798" y="63"/>
                </a:lnTo>
                <a:lnTo>
                  <a:pt x="1806" y="62"/>
                </a:lnTo>
                <a:lnTo>
                  <a:pt x="1815" y="60"/>
                </a:lnTo>
                <a:lnTo>
                  <a:pt x="1824" y="57"/>
                </a:lnTo>
                <a:lnTo>
                  <a:pt x="1832" y="56"/>
                </a:lnTo>
                <a:lnTo>
                  <a:pt x="1840" y="54"/>
                </a:lnTo>
                <a:lnTo>
                  <a:pt x="1848" y="52"/>
                </a:lnTo>
                <a:lnTo>
                  <a:pt x="1856" y="51"/>
                </a:lnTo>
                <a:lnTo>
                  <a:pt x="1864" y="49"/>
                </a:lnTo>
                <a:lnTo>
                  <a:pt x="1872" y="47"/>
                </a:lnTo>
                <a:lnTo>
                  <a:pt x="1879" y="45"/>
                </a:lnTo>
                <a:lnTo>
                  <a:pt x="1886" y="44"/>
                </a:lnTo>
                <a:lnTo>
                  <a:pt x="1893" y="42"/>
                </a:lnTo>
                <a:lnTo>
                  <a:pt x="1900" y="40"/>
                </a:lnTo>
                <a:lnTo>
                  <a:pt x="1907" y="39"/>
                </a:lnTo>
                <a:lnTo>
                  <a:pt x="1913" y="37"/>
                </a:lnTo>
                <a:lnTo>
                  <a:pt x="1925" y="34"/>
                </a:lnTo>
                <a:lnTo>
                  <a:pt x="1932" y="33"/>
                </a:lnTo>
                <a:lnTo>
                  <a:pt x="1937" y="31"/>
                </a:lnTo>
                <a:lnTo>
                  <a:pt x="1943" y="30"/>
                </a:lnTo>
                <a:lnTo>
                  <a:pt x="1947" y="29"/>
                </a:lnTo>
                <a:lnTo>
                  <a:pt x="1953" y="27"/>
                </a:lnTo>
                <a:lnTo>
                  <a:pt x="1958" y="26"/>
                </a:lnTo>
                <a:lnTo>
                  <a:pt x="1962" y="24"/>
                </a:lnTo>
                <a:lnTo>
                  <a:pt x="1966" y="23"/>
                </a:lnTo>
                <a:lnTo>
                  <a:pt x="1971" y="21"/>
                </a:lnTo>
                <a:lnTo>
                  <a:pt x="1975" y="20"/>
                </a:lnTo>
                <a:lnTo>
                  <a:pt x="1979" y="18"/>
                </a:lnTo>
                <a:lnTo>
                  <a:pt x="1983" y="18"/>
                </a:lnTo>
                <a:lnTo>
                  <a:pt x="1988" y="16"/>
                </a:lnTo>
                <a:lnTo>
                  <a:pt x="1992" y="15"/>
                </a:lnTo>
                <a:lnTo>
                  <a:pt x="1995" y="13"/>
                </a:lnTo>
                <a:lnTo>
                  <a:pt x="1998" y="12"/>
                </a:lnTo>
                <a:lnTo>
                  <a:pt x="2003" y="11"/>
                </a:lnTo>
                <a:lnTo>
                  <a:pt x="2006" y="9"/>
                </a:lnTo>
                <a:lnTo>
                  <a:pt x="2014" y="6"/>
                </a:lnTo>
              </a:path>
            </a:pathLst>
          </a:custGeom>
          <a:noFill/>
          <a:ln w="12699" cap="flat" cmpd="sng">
            <a:solidFill>
              <a:schemeClr val="tx1"/>
            </a:solidFill>
            <a:prstDash val="lgDash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>
            <a:off x="3651250" y="149225"/>
            <a:ext cx="0" cy="21478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Line 6"/>
          <p:cNvSpPr>
            <a:spLocks noChangeShapeType="1"/>
          </p:cNvSpPr>
          <p:nvPr/>
        </p:nvSpPr>
        <p:spPr bwMode="auto">
          <a:xfrm>
            <a:off x="5318125" y="149225"/>
            <a:ext cx="0" cy="21478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Line 7"/>
          <p:cNvSpPr>
            <a:spLocks noChangeShapeType="1"/>
          </p:cNvSpPr>
          <p:nvPr/>
        </p:nvSpPr>
        <p:spPr bwMode="auto">
          <a:xfrm>
            <a:off x="5743575" y="149225"/>
            <a:ext cx="0" cy="21478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Line 8"/>
          <p:cNvSpPr>
            <a:spLocks noChangeShapeType="1"/>
          </p:cNvSpPr>
          <p:nvPr/>
        </p:nvSpPr>
        <p:spPr bwMode="auto">
          <a:xfrm>
            <a:off x="6137275" y="149225"/>
            <a:ext cx="0" cy="21478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9"/>
          <p:cNvSpPr>
            <a:spLocks noChangeShapeType="1"/>
          </p:cNvSpPr>
          <p:nvPr/>
        </p:nvSpPr>
        <p:spPr bwMode="auto">
          <a:xfrm>
            <a:off x="4884738" y="149225"/>
            <a:ext cx="0" cy="21478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10"/>
          <p:cNvSpPr>
            <a:spLocks noChangeShapeType="1"/>
          </p:cNvSpPr>
          <p:nvPr/>
        </p:nvSpPr>
        <p:spPr bwMode="auto">
          <a:xfrm>
            <a:off x="4508500" y="149225"/>
            <a:ext cx="0" cy="2147888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Line 11"/>
          <p:cNvSpPr>
            <a:spLocks noChangeShapeType="1"/>
          </p:cNvSpPr>
          <p:nvPr/>
        </p:nvSpPr>
        <p:spPr bwMode="auto">
          <a:xfrm>
            <a:off x="3227388" y="1220788"/>
            <a:ext cx="332422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Line 12"/>
          <p:cNvSpPr>
            <a:spLocks noChangeShapeType="1"/>
          </p:cNvSpPr>
          <p:nvPr/>
        </p:nvSpPr>
        <p:spPr bwMode="auto">
          <a:xfrm>
            <a:off x="3227388" y="488950"/>
            <a:ext cx="332422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Line 13"/>
          <p:cNvSpPr>
            <a:spLocks noChangeShapeType="1"/>
          </p:cNvSpPr>
          <p:nvPr/>
        </p:nvSpPr>
        <p:spPr bwMode="auto">
          <a:xfrm>
            <a:off x="3227388" y="858838"/>
            <a:ext cx="332422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Line 14"/>
          <p:cNvSpPr>
            <a:spLocks noChangeShapeType="1"/>
          </p:cNvSpPr>
          <p:nvPr/>
        </p:nvSpPr>
        <p:spPr bwMode="auto">
          <a:xfrm>
            <a:off x="3227388" y="1590675"/>
            <a:ext cx="332422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Line 15"/>
          <p:cNvSpPr>
            <a:spLocks noChangeShapeType="1"/>
          </p:cNvSpPr>
          <p:nvPr/>
        </p:nvSpPr>
        <p:spPr bwMode="auto">
          <a:xfrm>
            <a:off x="3227388" y="1970088"/>
            <a:ext cx="3324225" cy="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Freeform 16"/>
          <p:cNvSpPr>
            <a:spLocks/>
          </p:cNvSpPr>
          <p:nvPr/>
        </p:nvSpPr>
        <p:spPr bwMode="auto">
          <a:xfrm>
            <a:off x="4008438" y="511175"/>
            <a:ext cx="2082800" cy="1087438"/>
          </a:xfrm>
          <a:custGeom>
            <a:avLst/>
            <a:gdLst>
              <a:gd name="T0" fmla="*/ 7 w 1312"/>
              <a:gd name="T1" fmla="*/ 234 h 685"/>
              <a:gd name="T2" fmla="*/ 17 w 1312"/>
              <a:gd name="T3" fmla="*/ 269 h 685"/>
              <a:gd name="T4" fmla="*/ 26 w 1312"/>
              <a:gd name="T5" fmla="*/ 305 h 685"/>
              <a:gd name="T6" fmla="*/ 36 w 1312"/>
              <a:gd name="T7" fmla="*/ 340 h 685"/>
              <a:gd name="T8" fmla="*/ 47 w 1312"/>
              <a:gd name="T9" fmla="*/ 383 h 685"/>
              <a:gd name="T10" fmla="*/ 56 w 1312"/>
              <a:gd name="T11" fmla="*/ 417 h 685"/>
              <a:gd name="T12" fmla="*/ 65 w 1312"/>
              <a:gd name="T13" fmla="*/ 449 h 685"/>
              <a:gd name="T14" fmla="*/ 75 w 1312"/>
              <a:gd name="T15" fmla="*/ 481 h 685"/>
              <a:gd name="T16" fmla="*/ 85 w 1312"/>
              <a:gd name="T17" fmla="*/ 513 h 685"/>
              <a:gd name="T18" fmla="*/ 101 w 1312"/>
              <a:gd name="T19" fmla="*/ 550 h 685"/>
              <a:gd name="T20" fmla="*/ 114 w 1312"/>
              <a:gd name="T21" fmla="*/ 579 h 685"/>
              <a:gd name="T22" fmla="*/ 129 w 1312"/>
              <a:gd name="T23" fmla="*/ 606 h 685"/>
              <a:gd name="T24" fmla="*/ 143 w 1312"/>
              <a:gd name="T25" fmla="*/ 631 h 685"/>
              <a:gd name="T26" fmla="*/ 157 w 1312"/>
              <a:gd name="T27" fmla="*/ 651 h 685"/>
              <a:gd name="T28" fmla="*/ 172 w 1312"/>
              <a:gd name="T29" fmla="*/ 671 h 685"/>
              <a:gd name="T30" fmla="*/ 182 w 1312"/>
              <a:gd name="T31" fmla="*/ 680 h 685"/>
              <a:gd name="T32" fmla="*/ 192 w 1312"/>
              <a:gd name="T33" fmla="*/ 684 h 685"/>
              <a:gd name="T34" fmla="*/ 202 w 1312"/>
              <a:gd name="T35" fmla="*/ 681 h 685"/>
              <a:gd name="T36" fmla="*/ 215 w 1312"/>
              <a:gd name="T37" fmla="*/ 672 h 685"/>
              <a:gd name="T38" fmla="*/ 236 w 1312"/>
              <a:gd name="T39" fmla="*/ 652 h 685"/>
              <a:gd name="T40" fmla="*/ 257 w 1312"/>
              <a:gd name="T41" fmla="*/ 629 h 685"/>
              <a:gd name="T42" fmla="*/ 281 w 1312"/>
              <a:gd name="T43" fmla="*/ 601 h 685"/>
              <a:gd name="T44" fmla="*/ 307 w 1312"/>
              <a:gd name="T45" fmla="*/ 570 h 685"/>
              <a:gd name="T46" fmla="*/ 343 w 1312"/>
              <a:gd name="T47" fmla="*/ 526 h 685"/>
              <a:gd name="T48" fmla="*/ 371 w 1312"/>
              <a:gd name="T49" fmla="*/ 489 h 685"/>
              <a:gd name="T50" fmla="*/ 400 w 1312"/>
              <a:gd name="T51" fmla="*/ 453 h 685"/>
              <a:gd name="T52" fmla="*/ 429 w 1312"/>
              <a:gd name="T53" fmla="*/ 416 h 685"/>
              <a:gd name="T54" fmla="*/ 457 w 1312"/>
              <a:gd name="T55" fmla="*/ 381 h 685"/>
              <a:gd name="T56" fmla="*/ 490 w 1312"/>
              <a:gd name="T57" fmla="*/ 342 h 685"/>
              <a:gd name="T58" fmla="*/ 515 w 1312"/>
              <a:gd name="T59" fmla="*/ 315 h 685"/>
              <a:gd name="T60" fmla="*/ 539 w 1312"/>
              <a:gd name="T61" fmla="*/ 291 h 685"/>
              <a:gd name="T62" fmla="*/ 564 w 1312"/>
              <a:gd name="T63" fmla="*/ 270 h 685"/>
              <a:gd name="T64" fmla="*/ 588 w 1312"/>
              <a:gd name="T65" fmla="*/ 251 h 685"/>
              <a:gd name="T66" fmla="*/ 621 w 1312"/>
              <a:gd name="T67" fmla="*/ 229 h 685"/>
              <a:gd name="T68" fmla="*/ 649 w 1312"/>
              <a:gd name="T69" fmla="*/ 213 h 685"/>
              <a:gd name="T70" fmla="*/ 678 w 1312"/>
              <a:gd name="T71" fmla="*/ 197 h 685"/>
              <a:gd name="T72" fmla="*/ 710 w 1312"/>
              <a:gd name="T73" fmla="*/ 181 h 685"/>
              <a:gd name="T74" fmla="*/ 744 w 1312"/>
              <a:gd name="T75" fmla="*/ 166 h 685"/>
              <a:gd name="T76" fmla="*/ 790 w 1312"/>
              <a:gd name="T77" fmla="*/ 147 h 685"/>
              <a:gd name="T78" fmla="*/ 829 w 1312"/>
              <a:gd name="T79" fmla="*/ 132 h 685"/>
              <a:gd name="T80" fmla="*/ 870 w 1312"/>
              <a:gd name="T81" fmla="*/ 116 h 685"/>
              <a:gd name="T82" fmla="*/ 913 w 1312"/>
              <a:gd name="T83" fmla="*/ 101 h 685"/>
              <a:gd name="T84" fmla="*/ 969 w 1312"/>
              <a:gd name="T85" fmla="*/ 82 h 685"/>
              <a:gd name="T86" fmla="*/ 1015 w 1312"/>
              <a:gd name="T87" fmla="*/ 68 h 685"/>
              <a:gd name="T88" fmla="*/ 1061 w 1312"/>
              <a:gd name="T89" fmla="*/ 54 h 685"/>
              <a:gd name="T90" fmla="*/ 1105 w 1312"/>
              <a:gd name="T91" fmla="*/ 42 h 685"/>
              <a:gd name="T92" fmla="*/ 1147 w 1312"/>
              <a:gd name="T93" fmla="*/ 31 h 685"/>
              <a:gd name="T94" fmla="*/ 1192 w 1312"/>
              <a:gd name="T95" fmla="*/ 20 h 685"/>
              <a:gd name="T96" fmla="*/ 1223 w 1312"/>
              <a:gd name="T97" fmla="*/ 13 h 685"/>
              <a:gd name="T98" fmla="*/ 1250 w 1312"/>
              <a:gd name="T99" fmla="*/ 9 h 685"/>
              <a:gd name="T100" fmla="*/ 1273 w 1312"/>
              <a:gd name="T101" fmla="*/ 5 h 685"/>
              <a:gd name="T102" fmla="*/ 1295 w 1312"/>
              <a:gd name="T103" fmla="*/ 2 h 68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312"/>
              <a:gd name="T157" fmla="*/ 0 h 685"/>
              <a:gd name="T158" fmla="*/ 1312 w 1312"/>
              <a:gd name="T159" fmla="*/ 685 h 68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312" h="685">
                <a:moveTo>
                  <a:pt x="0" y="207"/>
                </a:moveTo>
                <a:lnTo>
                  <a:pt x="2" y="216"/>
                </a:lnTo>
                <a:lnTo>
                  <a:pt x="4" y="225"/>
                </a:lnTo>
                <a:lnTo>
                  <a:pt x="7" y="234"/>
                </a:lnTo>
                <a:lnTo>
                  <a:pt x="9" y="242"/>
                </a:lnTo>
                <a:lnTo>
                  <a:pt x="12" y="251"/>
                </a:lnTo>
                <a:lnTo>
                  <a:pt x="14" y="260"/>
                </a:lnTo>
                <a:lnTo>
                  <a:pt x="17" y="269"/>
                </a:lnTo>
                <a:lnTo>
                  <a:pt x="19" y="278"/>
                </a:lnTo>
                <a:lnTo>
                  <a:pt x="21" y="287"/>
                </a:lnTo>
                <a:lnTo>
                  <a:pt x="23" y="296"/>
                </a:lnTo>
                <a:lnTo>
                  <a:pt x="26" y="305"/>
                </a:lnTo>
                <a:lnTo>
                  <a:pt x="28" y="314"/>
                </a:lnTo>
                <a:lnTo>
                  <a:pt x="31" y="322"/>
                </a:lnTo>
                <a:lnTo>
                  <a:pt x="33" y="331"/>
                </a:lnTo>
                <a:lnTo>
                  <a:pt x="36" y="340"/>
                </a:lnTo>
                <a:lnTo>
                  <a:pt x="38" y="348"/>
                </a:lnTo>
                <a:lnTo>
                  <a:pt x="40" y="357"/>
                </a:lnTo>
                <a:lnTo>
                  <a:pt x="42" y="366"/>
                </a:lnTo>
                <a:lnTo>
                  <a:pt x="47" y="383"/>
                </a:lnTo>
                <a:lnTo>
                  <a:pt x="49" y="391"/>
                </a:lnTo>
                <a:lnTo>
                  <a:pt x="51" y="400"/>
                </a:lnTo>
                <a:lnTo>
                  <a:pt x="53" y="408"/>
                </a:lnTo>
                <a:lnTo>
                  <a:pt x="56" y="417"/>
                </a:lnTo>
                <a:lnTo>
                  <a:pt x="58" y="425"/>
                </a:lnTo>
                <a:lnTo>
                  <a:pt x="60" y="433"/>
                </a:lnTo>
                <a:lnTo>
                  <a:pt x="63" y="441"/>
                </a:lnTo>
                <a:lnTo>
                  <a:pt x="65" y="449"/>
                </a:lnTo>
                <a:lnTo>
                  <a:pt x="68" y="457"/>
                </a:lnTo>
                <a:lnTo>
                  <a:pt x="70" y="465"/>
                </a:lnTo>
                <a:lnTo>
                  <a:pt x="73" y="474"/>
                </a:lnTo>
                <a:lnTo>
                  <a:pt x="75" y="481"/>
                </a:lnTo>
                <a:lnTo>
                  <a:pt x="77" y="489"/>
                </a:lnTo>
                <a:lnTo>
                  <a:pt x="80" y="497"/>
                </a:lnTo>
                <a:lnTo>
                  <a:pt x="83" y="504"/>
                </a:lnTo>
                <a:lnTo>
                  <a:pt x="85" y="513"/>
                </a:lnTo>
                <a:lnTo>
                  <a:pt x="88" y="520"/>
                </a:lnTo>
                <a:lnTo>
                  <a:pt x="92" y="528"/>
                </a:lnTo>
                <a:lnTo>
                  <a:pt x="98" y="543"/>
                </a:lnTo>
                <a:lnTo>
                  <a:pt x="101" y="550"/>
                </a:lnTo>
                <a:lnTo>
                  <a:pt x="104" y="558"/>
                </a:lnTo>
                <a:lnTo>
                  <a:pt x="107" y="565"/>
                </a:lnTo>
                <a:lnTo>
                  <a:pt x="111" y="573"/>
                </a:lnTo>
                <a:lnTo>
                  <a:pt x="114" y="579"/>
                </a:lnTo>
                <a:lnTo>
                  <a:pt x="118" y="586"/>
                </a:lnTo>
                <a:lnTo>
                  <a:pt x="122" y="594"/>
                </a:lnTo>
                <a:lnTo>
                  <a:pt x="126" y="600"/>
                </a:lnTo>
                <a:lnTo>
                  <a:pt x="129" y="606"/>
                </a:lnTo>
                <a:lnTo>
                  <a:pt x="133" y="613"/>
                </a:lnTo>
                <a:lnTo>
                  <a:pt x="137" y="619"/>
                </a:lnTo>
                <a:lnTo>
                  <a:pt x="140" y="625"/>
                </a:lnTo>
                <a:lnTo>
                  <a:pt x="143" y="631"/>
                </a:lnTo>
                <a:lnTo>
                  <a:pt x="147" y="636"/>
                </a:lnTo>
                <a:lnTo>
                  <a:pt x="150" y="642"/>
                </a:lnTo>
                <a:lnTo>
                  <a:pt x="154" y="647"/>
                </a:lnTo>
                <a:lnTo>
                  <a:pt x="157" y="651"/>
                </a:lnTo>
                <a:lnTo>
                  <a:pt x="161" y="656"/>
                </a:lnTo>
                <a:lnTo>
                  <a:pt x="166" y="664"/>
                </a:lnTo>
                <a:lnTo>
                  <a:pt x="169" y="667"/>
                </a:lnTo>
                <a:lnTo>
                  <a:pt x="172" y="671"/>
                </a:lnTo>
                <a:lnTo>
                  <a:pt x="174" y="673"/>
                </a:lnTo>
                <a:lnTo>
                  <a:pt x="177" y="676"/>
                </a:lnTo>
                <a:lnTo>
                  <a:pt x="180" y="678"/>
                </a:lnTo>
                <a:lnTo>
                  <a:pt x="182" y="680"/>
                </a:lnTo>
                <a:lnTo>
                  <a:pt x="184" y="681"/>
                </a:lnTo>
                <a:lnTo>
                  <a:pt x="187" y="682"/>
                </a:lnTo>
                <a:lnTo>
                  <a:pt x="189" y="683"/>
                </a:lnTo>
                <a:lnTo>
                  <a:pt x="192" y="684"/>
                </a:lnTo>
                <a:lnTo>
                  <a:pt x="194" y="684"/>
                </a:lnTo>
                <a:lnTo>
                  <a:pt x="197" y="683"/>
                </a:lnTo>
                <a:lnTo>
                  <a:pt x="199" y="682"/>
                </a:lnTo>
                <a:lnTo>
                  <a:pt x="202" y="681"/>
                </a:lnTo>
                <a:lnTo>
                  <a:pt x="206" y="679"/>
                </a:lnTo>
                <a:lnTo>
                  <a:pt x="208" y="677"/>
                </a:lnTo>
                <a:lnTo>
                  <a:pt x="212" y="675"/>
                </a:lnTo>
                <a:lnTo>
                  <a:pt x="215" y="672"/>
                </a:lnTo>
                <a:lnTo>
                  <a:pt x="223" y="665"/>
                </a:lnTo>
                <a:lnTo>
                  <a:pt x="227" y="661"/>
                </a:lnTo>
                <a:lnTo>
                  <a:pt x="232" y="657"/>
                </a:lnTo>
                <a:lnTo>
                  <a:pt x="236" y="652"/>
                </a:lnTo>
                <a:lnTo>
                  <a:pt x="241" y="647"/>
                </a:lnTo>
                <a:lnTo>
                  <a:pt x="247" y="641"/>
                </a:lnTo>
                <a:lnTo>
                  <a:pt x="252" y="635"/>
                </a:lnTo>
                <a:lnTo>
                  <a:pt x="257" y="629"/>
                </a:lnTo>
                <a:lnTo>
                  <a:pt x="263" y="622"/>
                </a:lnTo>
                <a:lnTo>
                  <a:pt x="269" y="615"/>
                </a:lnTo>
                <a:lnTo>
                  <a:pt x="275" y="609"/>
                </a:lnTo>
                <a:lnTo>
                  <a:pt x="281" y="601"/>
                </a:lnTo>
                <a:lnTo>
                  <a:pt x="287" y="594"/>
                </a:lnTo>
                <a:lnTo>
                  <a:pt x="294" y="586"/>
                </a:lnTo>
                <a:lnTo>
                  <a:pt x="301" y="578"/>
                </a:lnTo>
                <a:lnTo>
                  <a:pt x="307" y="570"/>
                </a:lnTo>
                <a:lnTo>
                  <a:pt x="314" y="561"/>
                </a:lnTo>
                <a:lnTo>
                  <a:pt x="322" y="552"/>
                </a:lnTo>
                <a:lnTo>
                  <a:pt x="328" y="544"/>
                </a:lnTo>
                <a:lnTo>
                  <a:pt x="343" y="526"/>
                </a:lnTo>
                <a:lnTo>
                  <a:pt x="350" y="517"/>
                </a:lnTo>
                <a:lnTo>
                  <a:pt x="356" y="508"/>
                </a:lnTo>
                <a:lnTo>
                  <a:pt x="364" y="499"/>
                </a:lnTo>
                <a:lnTo>
                  <a:pt x="371" y="489"/>
                </a:lnTo>
                <a:lnTo>
                  <a:pt x="378" y="480"/>
                </a:lnTo>
                <a:lnTo>
                  <a:pt x="385" y="471"/>
                </a:lnTo>
                <a:lnTo>
                  <a:pt x="393" y="462"/>
                </a:lnTo>
                <a:lnTo>
                  <a:pt x="400" y="453"/>
                </a:lnTo>
                <a:lnTo>
                  <a:pt x="407" y="444"/>
                </a:lnTo>
                <a:lnTo>
                  <a:pt x="414" y="434"/>
                </a:lnTo>
                <a:lnTo>
                  <a:pt x="422" y="425"/>
                </a:lnTo>
                <a:lnTo>
                  <a:pt x="429" y="416"/>
                </a:lnTo>
                <a:lnTo>
                  <a:pt x="436" y="408"/>
                </a:lnTo>
                <a:lnTo>
                  <a:pt x="443" y="399"/>
                </a:lnTo>
                <a:lnTo>
                  <a:pt x="450" y="390"/>
                </a:lnTo>
                <a:lnTo>
                  <a:pt x="457" y="381"/>
                </a:lnTo>
                <a:lnTo>
                  <a:pt x="464" y="373"/>
                </a:lnTo>
                <a:lnTo>
                  <a:pt x="470" y="365"/>
                </a:lnTo>
                <a:lnTo>
                  <a:pt x="484" y="349"/>
                </a:lnTo>
                <a:lnTo>
                  <a:pt x="490" y="342"/>
                </a:lnTo>
                <a:lnTo>
                  <a:pt x="497" y="335"/>
                </a:lnTo>
                <a:lnTo>
                  <a:pt x="503" y="328"/>
                </a:lnTo>
                <a:lnTo>
                  <a:pt x="509" y="321"/>
                </a:lnTo>
                <a:lnTo>
                  <a:pt x="515" y="315"/>
                </a:lnTo>
                <a:lnTo>
                  <a:pt x="522" y="309"/>
                </a:lnTo>
                <a:lnTo>
                  <a:pt x="528" y="303"/>
                </a:lnTo>
                <a:lnTo>
                  <a:pt x="534" y="297"/>
                </a:lnTo>
                <a:lnTo>
                  <a:pt x="539" y="291"/>
                </a:lnTo>
                <a:lnTo>
                  <a:pt x="545" y="285"/>
                </a:lnTo>
                <a:lnTo>
                  <a:pt x="552" y="280"/>
                </a:lnTo>
                <a:lnTo>
                  <a:pt x="558" y="275"/>
                </a:lnTo>
                <a:lnTo>
                  <a:pt x="564" y="270"/>
                </a:lnTo>
                <a:lnTo>
                  <a:pt x="569" y="265"/>
                </a:lnTo>
                <a:lnTo>
                  <a:pt x="575" y="260"/>
                </a:lnTo>
                <a:lnTo>
                  <a:pt x="582" y="255"/>
                </a:lnTo>
                <a:lnTo>
                  <a:pt x="588" y="251"/>
                </a:lnTo>
                <a:lnTo>
                  <a:pt x="595" y="246"/>
                </a:lnTo>
                <a:lnTo>
                  <a:pt x="608" y="237"/>
                </a:lnTo>
                <a:lnTo>
                  <a:pt x="614" y="233"/>
                </a:lnTo>
                <a:lnTo>
                  <a:pt x="621" y="229"/>
                </a:lnTo>
                <a:lnTo>
                  <a:pt x="627" y="225"/>
                </a:lnTo>
                <a:lnTo>
                  <a:pt x="634" y="221"/>
                </a:lnTo>
                <a:lnTo>
                  <a:pt x="641" y="216"/>
                </a:lnTo>
                <a:lnTo>
                  <a:pt x="649" y="213"/>
                </a:lnTo>
                <a:lnTo>
                  <a:pt x="656" y="208"/>
                </a:lnTo>
                <a:lnTo>
                  <a:pt x="663" y="204"/>
                </a:lnTo>
                <a:lnTo>
                  <a:pt x="670" y="201"/>
                </a:lnTo>
                <a:lnTo>
                  <a:pt x="678" y="197"/>
                </a:lnTo>
                <a:lnTo>
                  <a:pt x="686" y="193"/>
                </a:lnTo>
                <a:lnTo>
                  <a:pt x="694" y="189"/>
                </a:lnTo>
                <a:lnTo>
                  <a:pt x="702" y="186"/>
                </a:lnTo>
                <a:lnTo>
                  <a:pt x="710" y="181"/>
                </a:lnTo>
                <a:lnTo>
                  <a:pt x="718" y="177"/>
                </a:lnTo>
                <a:lnTo>
                  <a:pt x="727" y="174"/>
                </a:lnTo>
                <a:lnTo>
                  <a:pt x="735" y="170"/>
                </a:lnTo>
                <a:lnTo>
                  <a:pt x="744" y="166"/>
                </a:lnTo>
                <a:lnTo>
                  <a:pt x="762" y="159"/>
                </a:lnTo>
                <a:lnTo>
                  <a:pt x="771" y="155"/>
                </a:lnTo>
                <a:lnTo>
                  <a:pt x="780" y="151"/>
                </a:lnTo>
                <a:lnTo>
                  <a:pt x="790" y="147"/>
                </a:lnTo>
                <a:lnTo>
                  <a:pt x="799" y="143"/>
                </a:lnTo>
                <a:lnTo>
                  <a:pt x="810" y="139"/>
                </a:lnTo>
                <a:lnTo>
                  <a:pt x="819" y="135"/>
                </a:lnTo>
                <a:lnTo>
                  <a:pt x="829" y="132"/>
                </a:lnTo>
                <a:lnTo>
                  <a:pt x="840" y="127"/>
                </a:lnTo>
                <a:lnTo>
                  <a:pt x="850" y="123"/>
                </a:lnTo>
                <a:lnTo>
                  <a:pt x="860" y="120"/>
                </a:lnTo>
                <a:lnTo>
                  <a:pt x="870" y="116"/>
                </a:lnTo>
                <a:lnTo>
                  <a:pt x="881" y="112"/>
                </a:lnTo>
                <a:lnTo>
                  <a:pt x="891" y="108"/>
                </a:lnTo>
                <a:lnTo>
                  <a:pt x="902" y="105"/>
                </a:lnTo>
                <a:lnTo>
                  <a:pt x="913" y="101"/>
                </a:lnTo>
                <a:lnTo>
                  <a:pt x="924" y="97"/>
                </a:lnTo>
                <a:lnTo>
                  <a:pt x="936" y="93"/>
                </a:lnTo>
                <a:lnTo>
                  <a:pt x="947" y="90"/>
                </a:lnTo>
                <a:lnTo>
                  <a:pt x="969" y="82"/>
                </a:lnTo>
                <a:lnTo>
                  <a:pt x="981" y="78"/>
                </a:lnTo>
                <a:lnTo>
                  <a:pt x="992" y="75"/>
                </a:lnTo>
                <a:lnTo>
                  <a:pt x="1003" y="71"/>
                </a:lnTo>
                <a:lnTo>
                  <a:pt x="1015" y="68"/>
                </a:lnTo>
                <a:lnTo>
                  <a:pt x="1027" y="64"/>
                </a:lnTo>
                <a:lnTo>
                  <a:pt x="1038" y="60"/>
                </a:lnTo>
                <a:lnTo>
                  <a:pt x="1050" y="57"/>
                </a:lnTo>
                <a:lnTo>
                  <a:pt x="1061" y="54"/>
                </a:lnTo>
                <a:lnTo>
                  <a:pt x="1072" y="51"/>
                </a:lnTo>
                <a:lnTo>
                  <a:pt x="1083" y="48"/>
                </a:lnTo>
                <a:lnTo>
                  <a:pt x="1094" y="45"/>
                </a:lnTo>
                <a:lnTo>
                  <a:pt x="1105" y="42"/>
                </a:lnTo>
                <a:lnTo>
                  <a:pt x="1116" y="39"/>
                </a:lnTo>
                <a:lnTo>
                  <a:pt x="1126" y="36"/>
                </a:lnTo>
                <a:lnTo>
                  <a:pt x="1136" y="33"/>
                </a:lnTo>
                <a:lnTo>
                  <a:pt x="1147" y="31"/>
                </a:lnTo>
                <a:lnTo>
                  <a:pt x="1156" y="28"/>
                </a:lnTo>
                <a:lnTo>
                  <a:pt x="1166" y="26"/>
                </a:lnTo>
                <a:lnTo>
                  <a:pt x="1184" y="22"/>
                </a:lnTo>
                <a:lnTo>
                  <a:pt x="1192" y="20"/>
                </a:lnTo>
                <a:lnTo>
                  <a:pt x="1201" y="18"/>
                </a:lnTo>
                <a:lnTo>
                  <a:pt x="1208" y="16"/>
                </a:lnTo>
                <a:lnTo>
                  <a:pt x="1216" y="15"/>
                </a:lnTo>
                <a:lnTo>
                  <a:pt x="1223" y="13"/>
                </a:lnTo>
                <a:lnTo>
                  <a:pt x="1230" y="12"/>
                </a:lnTo>
                <a:lnTo>
                  <a:pt x="1237" y="11"/>
                </a:lnTo>
                <a:lnTo>
                  <a:pt x="1243" y="9"/>
                </a:lnTo>
                <a:lnTo>
                  <a:pt x="1250" y="9"/>
                </a:lnTo>
                <a:lnTo>
                  <a:pt x="1256" y="8"/>
                </a:lnTo>
                <a:lnTo>
                  <a:pt x="1261" y="6"/>
                </a:lnTo>
                <a:lnTo>
                  <a:pt x="1268" y="6"/>
                </a:lnTo>
                <a:lnTo>
                  <a:pt x="1273" y="5"/>
                </a:lnTo>
                <a:lnTo>
                  <a:pt x="1278" y="4"/>
                </a:lnTo>
                <a:lnTo>
                  <a:pt x="1284" y="3"/>
                </a:lnTo>
                <a:lnTo>
                  <a:pt x="1289" y="3"/>
                </a:lnTo>
                <a:lnTo>
                  <a:pt x="1295" y="2"/>
                </a:lnTo>
                <a:lnTo>
                  <a:pt x="1300" y="1"/>
                </a:lnTo>
                <a:lnTo>
                  <a:pt x="1311" y="0"/>
                </a:lnTo>
              </a:path>
            </a:pathLst>
          </a:custGeom>
          <a:noFill/>
          <a:ln w="12699" cap="flat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736" name="Freeform 17"/>
          <p:cNvSpPr>
            <a:spLocks/>
          </p:cNvSpPr>
          <p:nvPr/>
        </p:nvSpPr>
        <p:spPr bwMode="auto">
          <a:xfrm>
            <a:off x="4113213" y="509588"/>
            <a:ext cx="1535112" cy="1498600"/>
          </a:xfrm>
          <a:custGeom>
            <a:avLst/>
            <a:gdLst>
              <a:gd name="T0" fmla="*/ 2 w 967"/>
              <a:gd name="T1" fmla="*/ 940 h 944"/>
              <a:gd name="T2" fmla="*/ 7 w 967"/>
              <a:gd name="T3" fmla="*/ 942 h 944"/>
              <a:gd name="T4" fmla="*/ 12 w 967"/>
              <a:gd name="T5" fmla="*/ 943 h 944"/>
              <a:gd name="T6" fmla="*/ 17 w 967"/>
              <a:gd name="T7" fmla="*/ 942 h 944"/>
              <a:gd name="T8" fmla="*/ 22 w 967"/>
              <a:gd name="T9" fmla="*/ 938 h 944"/>
              <a:gd name="T10" fmla="*/ 28 w 967"/>
              <a:gd name="T11" fmla="*/ 933 h 944"/>
              <a:gd name="T12" fmla="*/ 36 w 967"/>
              <a:gd name="T13" fmla="*/ 919 h 944"/>
              <a:gd name="T14" fmla="*/ 43 w 967"/>
              <a:gd name="T15" fmla="*/ 905 h 944"/>
              <a:gd name="T16" fmla="*/ 50 w 967"/>
              <a:gd name="T17" fmla="*/ 887 h 944"/>
              <a:gd name="T18" fmla="*/ 59 w 967"/>
              <a:gd name="T19" fmla="*/ 866 h 944"/>
              <a:gd name="T20" fmla="*/ 68 w 967"/>
              <a:gd name="T21" fmla="*/ 842 h 944"/>
              <a:gd name="T22" fmla="*/ 78 w 967"/>
              <a:gd name="T23" fmla="*/ 814 h 944"/>
              <a:gd name="T24" fmla="*/ 94 w 967"/>
              <a:gd name="T25" fmla="*/ 774 h 944"/>
              <a:gd name="T26" fmla="*/ 107 w 967"/>
              <a:gd name="T27" fmla="*/ 740 h 944"/>
              <a:gd name="T28" fmla="*/ 120 w 967"/>
              <a:gd name="T29" fmla="*/ 704 h 944"/>
              <a:gd name="T30" fmla="*/ 136 w 967"/>
              <a:gd name="T31" fmla="*/ 667 h 944"/>
              <a:gd name="T32" fmla="*/ 154 w 967"/>
              <a:gd name="T33" fmla="*/ 628 h 944"/>
              <a:gd name="T34" fmla="*/ 172 w 967"/>
              <a:gd name="T35" fmla="*/ 589 h 944"/>
              <a:gd name="T36" fmla="*/ 193 w 967"/>
              <a:gd name="T37" fmla="*/ 550 h 944"/>
              <a:gd name="T38" fmla="*/ 224 w 967"/>
              <a:gd name="T39" fmla="*/ 498 h 944"/>
              <a:gd name="T40" fmla="*/ 248 w 967"/>
              <a:gd name="T41" fmla="*/ 460 h 944"/>
              <a:gd name="T42" fmla="*/ 275 w 967"/>
              <a:gd name="T43" fmla="*/ 422 h 944"/>
              <a:gd name="T44" fmla="*/ 301 w 967"/>
              <a:gd name="T45" fmla="*/ 387 h 944"/>
              <a:gd name="T46" fmla="*/ 329 w 967"/>
              <a:gd name="T47" fmla="*/ 353 h 944"/>
              <a:gd name="T48" fmla="*/ 357 w 967"/>
              <a:gd name="T49" fmla="*/ 320 h 944"/>
              <a:gd name="T50" fmla="*/ 395 w 967"/>
              <a:gd name="T51" fmla="*/ 281 h 944"/>
              <a:gd name="T52" fmla="*/ 424 w 967"/>
              <a:gd name="T53" fmla="*/ 254 h 944"/>
              <a:gd name="T54" fmla="*/ 451 w 967"/>
              <a:gd name="T55" fmla="*/ 230 h 944"/>
              <a:gd name="T56" fmla="*/ 478 w 967"/>
              <a:gd name="T57" fmla="*/ 206 h 944"/>
              <a:gd name="T58" fmla="*/ 505 w 967"/>
              <a:gd name="T59" fmla="*/ 186 h 944"/>
              <a:gd name="T60" fmla="*/ 532 w 967"/>
              <a:gd name="T61" fmla="*/ 168 h 944"/>
              <a:gd name="T62" fmla="*/ 567 w 967"/>
              <a:gd name="T63" fmla="*/ 147 h 944"/>
              <a:gd name="T64" fmla="*/ 592 w 967"/>
              <a:gd name="T65" fmla="*/ 134 h 944"/>
              <a:gd name="T66" fmla="*/ 616 w 967"/>
              <a:gd name="T67" fmla="*/ 122 h 944"/>
              <a:gd name="T68" fmla="*/ 641 w 967"/>
              <a:gd name="T69" fmla="*/ 111 h 944"/>
              <a:gd name="T70" fmla="*/ 665 w 967"/>
              <a:gd name="T71" fmla="*/ 102 h 944"/>
              <a:gd name="T72" fmla="*/ 689 w 967"/>
              <a:gd name="T73" fmla="*/ 93 h 944"/>
              <a:gd name="T74" fmla="*/ 713 w 967"/>
              <a:gd name="T75" fmla="*/ 85 h 944"/>
              <a:gd name="T76" fmla="*/ 746 w 967"/>
              <a:gd name="T77" fmla="*/ 74 h 944"/>
              <a:gd name="T78" fmla="*/ 769 w 967"/>
              <a:gd name="T79" fmla="*/ 66 h 944"/>
              <a:gd name="T80" fmla="*/ 793 w 967"/>
              <a:gd name="T81" fmla="*/ 59 h 944"/>
              <a:gd name="T82" fmla="*/ 816 w 967"/>
              <a:gd name="T83" fmla="*/ 51 h 944"/>
              <a:gd name="T84" fmla="*/ 838 w 967"/>
              <a:gd name="T85" fmla="*/ 44 h 944"/>
              <a:gd name="T86" fmla="*/ 858 w 967"/>
              <a:gd name="T87" fmla="*/ 37 h 944"/>
              <a:gd name="T88" fmla="*/ 883 w 967"/>
              <a:gd name="T89" fmla="*/ 29 h 944"/>
              <a:gd name="T90" fmla="*/ 899 w 967"/>
              <a:gd name="T91" fmla="*/ 23 h 944"/>
              <a:gd name="T92" fmla="*/ 914 w 967"/>
              <a:gd name="T93" fmla="*/ 18 h 944"/>
              <a:gd name="T94" fmla="*/ 927 w 967"/>
              <a:gd name="T95" fmla="*/ 14 h 944"/>
              <a:gd name="T96" fmla="*/ 939 w 967"/>
              <a:gd name="T97" fmla="*/ 9 h 944"/>
              <a:gd name="T98" fmla="*/ 950 w 967"/>
              <a:gd name="T99" fmla="*/ 5 h 944"/>
              <a:gd name="T100" fmla="*/ 966 w 967"/>
              <a:gd name="T101" fmla="*/ 0 h 94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967"/>
              <a:gd name="T154" fmla="*/ 0 h 944"/>
              <a:gd name="T155" fmla="*/ 967 w 967"/>
              <a:gd name="T156" fmla="*/ 944 h 94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967" h="944">
                <a:moveTo>
                  <a:pt x="0" y="939"/>
                </a:moveTo>
                <a:lnTo>
                  <a:pt x="1" y="940"/>
                </a:lnTo>
                <a:lnTo>
                  <a:pt x="2" y="940"/>
                </a:lnTo>
                <a:lnTo>
                  <a:pt x="4" y="941"/>
                </a:lnTo>
                <a:lnTo>
                  <a:pt x="6" y="942"/>
                </a:lnTo>
                <a:lnTo>
                  <a:pt x="7" y="942"/>
                </a:lnTo>
                <a:lnTo>
                  <a:pt x="8" y="942"/>
                </a:lnTo>
                <a:lnTo>
                  <a:pt x="10" y="943"/>
                </a:lnTo>
                <a:lnTo>
                  <a:pt x="12" y="943"/>
                </a:lnTo>
                <a:lnTo>
                  <a:pt x="13" y="943"/>
                </a:lnTo>
                <a:lnTo>
                  <a:pt x="15" y="942"/>
                </a:lnTo>
                <a:lnTo>
                  <a:pt x="17" y="942"/>
                </a:lnTo>
                <a:lnTo>
                  <a:pt x="19" y="940"/>
                </a:lnTo>
                <a:lnTo>
                  <a:pt x="20" y="940"/>
                </a:lnTo>
                <a:lnTo>
                  <a:pt x="22" y="938"/>
                </a:lnTo>
                <a:lnTo>
                  <a:pt x="24" y="937"/>
                </a:lnTo>
                <a:lnTo>
                  <a:pt x="25" y="935"/>
                </a:lnTo>
                <a:lnTo>
                  <a:pt x="28" y="933"/>
                </a:lnTo>
                <a:lnTo>
                  <a:pt x="30" y="930"/>
                </a:lnTo>
                <a:lnTo>
                  <a:pt x="34" y="923"/>
                </a:lnTo>
                <a:lnTo>
                  <a:pt x="36" y="919"/>
                </a:lnTo>
                <a:lnTo>
                  <a:pt x="38" y="915"/>
                </a:lnTo>
                <a:lnTo>
                  <a:pt x="40" y="910"/>
                </a:lnTo>
                <a:lnTo>
                  <a:pt x="43" y="905"/>
                </a:lnTo>
                <a:lnTo>
                  <a:pt x="45" y="900"/>
                </a:lnTo>
                <a:lnTo>
                  <a:pt x="47" y="894"/>
                </a:lnTo>
                <a:lnTo>
                  <a:pt x="50" y="887"/>
                </a:lnTo>
                <a:lnTo>
                  <a:pt x="53" y="881"/>
                </a:lnTo>
                <a:lnTo>
                  <a:pt x="56" y="874"/>
                </a:lnTo>
                <a:lnTo>
                  <a:pt x="59" y="866"/>
                </a:lnTo>
                <a:lnTo>
                  <a:pt x="62" y="859"/>
                </a:lnTo>
                <a:lnTo>
                  <a:pt x="65" y="850"/>
                </a:lnTo>
                <a:lnTo>
                  <a:pt x="68" y="842"/>
                </a:lnTo>
                <a:lnTo>
                  <a:pt x="71" y="833"/>
                </a:lnTo>
                <a:lnTo>
                  <a:pt x="75" y="824"/>
                </a:lnTo>
                <a:lnTo>
                  <a:pt x="78" y="814"/>
                </a:lnTo>
                <a:lnTo>
                  <a:pt x="82" y="805"/>
                </a:lnTo>
                <a:lnTo>
                  <a:pt x="86" y="794"/>
                </a:lnTo>
                <a:lnTo>
                  <a:pt x="94" y="774"/>
                </a:lnTo>
                <a:lnTo>
                  <a:pt x="98" y="763"/>
                </a:lnTo>
                <a:lnTo>
                  <a:pt x="102" y="751"/>
                </a:lnTo>
                <a:lnTo>
                  <a:pt x="107" y="740"/>
                </a:lnTo>
                <a:lnTo>
                  <a:pt x="111" y="728"/>
                </a:lnTo>
                <a:lnTo>
                  <a:pt x="116" y="716"/>
                </a:lnTo>
                <a:lnTo>
                  <a:pt x="120" y="704"/>
                </a:lnTo>
                <a:lnTo>
                  <a:pt x="126" y="692"/>
                </a:lnTo>
                <a:lnTo>
                  <a:pt x="131" y="679"/>
                </a:lnTo>
                <a:lnTo>
                  <a:pt x="136" y="667"/>
                </a:lnTo>
                <a:lnTo>
                  <a:pt x="142" y="654"/>
                </a:lnTo>
                <a:lnTo>
                  <a:pt x="148" y="641"/>
                </a:lnTo>
                <a:lnTo>
                  <a:pt x="154" y="628"/>
                </a:lnTo>
                <a:lnTo>
                  <a:pt x="160" y="615"/>
                </a:lnTo>
                <a:lnTo>
                  <a:pt x="166" y="602"/>
                </a:lnTo>
                <a:lnTo>
                  <a:pt x="172" y="589"/>
                </a:lnTo>
                <a:lnTo>
                  <a:pt x="179" y="576"/>
                </a:lnTo>
                <a:lnTo>
                  <a:pt x="186" y="562"/>
                </a:lnTo>
                <a:lnTo>
                  <a:pt x="193" y="550"/>
                </a:lnTo>
                <a:lnTo>
                  <a:pt x="208" y="523"/>
                </a:lnTo>
                <a:lnTo>
                  <a:pt x="216" y="511"/>
                </a:lnTo>
                <a:lnTo>
                  <a:pt x="224" y="498"/>
                </a:lnTo>
                <a:lnTo>
                  <a:pt x="232" y="485"/>
                </a:lnTo>
                <a:lnTo>
                  <a:pt x="240" y="472"/>
                </a:lnTo>
                <a:lnTo>
                  <a:pt x="248" y="460"/>
                </a:lnTo>
                <a:lnTo>
                  <a:pt x="257" y="447"/>
                </a:lnTo>
                <a:lnTo>
                  <a:pt x="265" y="435"/>
                </a:lnTo>
                <a:lnTo>
                  <a:pt x="275" y="422"/>
                </a:lnTo>
                <a:lnTo>
                  <a:pt x="284" y="411"/>
                </a:lnTo>
                <a:lnTo>
                  <a:pt x="292" y="398"/>
                </a:lnTo>
                <a:lnTo>
                  <a:pt x="301" y="387"/>
                </a:lnTo>
                <a:lnTo>
                  <a:pt x="310" y="376"/>
                </a:lnTo>
                <a:lnTo>
                  <a:pt x="320" y="364"/>
                </a:lnTo>
                <a:lnTo>
                  <a:pt x="329" y="353"/>
                </a:lnTo>
                <a:lnTo>
                  <a:pt x="339" y="342"/>
                </a:lnTo>
                <a:lnTo>
                  <a:pt x="348" y="332"/>
                </a:lnTo>
                <a:lnTo>
                  <a:pt x="357" y="320"/>
                </a:lnTo>
                <a:lnTo>
                  <a:pt x="367" y="310"/>
                </a:lnTo>
                <a:lnTo>
                  <a:pt x="386" y="290"/>
                </a:lnTo>
                <a:lnTo>
                  <a:pt x="395" y="281"/>
                </a:lnTo>
                <a:lnTo>
                  <a:pt x="405" y="272"/>
                </a:lnTo>
                <a:lnTo>
                  <a:pt x="414" y="263"/>
                </a:lnTo>
                <a:lnTo>
                  <a:pt x="424" y="254"/>
                </a:lnTo>
                <a:lnTo>
                  <a:pt x="433" y="245"/>
                </a:lnTo>
                <a:lnTo>
                  <a:pt x="442" y="237"/>
                </a:lnTo>
                <a:lnTo>
                  <a:pt x="451" y="230"/>
                </a:lnTo>
                <a:lnTo>
                  <a:pt x="460" y="221"/>
                </a:lnTo>
                <a:lnTo>
                  <a:pt x="470" y="214"/>
                </a:lnTo>
                <a:lnTo>
                  <a:pt x="478" y="206"/>
                </a:lnTo>
                <a:lnTo>
                  <a:pt x="487" y="200"/>
                </a:lnTo>
                <a:lnTo>
                  <a:pt x="496" y="193"/>
                </a:lnTo>
                <a:lnTo>
                  <a:pt x="505" y="186"/>
                </a:lnTo>
                <a:lnTo>
                  <a:pt x="514" y="180"/>
                </a:lnTo>
                <a:lnTo>
                  <a:pt x="523" y="174"/>
                </a:lnTo>
                <a:lnTo>
                  <a:pt x="532" y="168"/>
                </a:lnTo>
                <a:lnTo>
                  <a:pt x="541" y="163"/>
                </a:lnTo>
                <a:lnTo>
                  <a:pt x="549" y="158"/>
                </a:lnTo>
                <a:lnTo>
                  <a:pt x="567" y="147"/>
                </a:lnTo>
                <a:lnTo>
                  <a:pt x="575" y="143"/>
                </a:lnTo>
                <a:lnTo>
                  <a:pt x="583" y="138"/>
                </a:lnTo>
                <a:lnTo>
                  <a:pt x="592" y="134"/>
                </a:lnTo>
                <a:lnTo>
                  <a:pt x="600" y="130"/>
                </a:lnTo>
                <a:lnTo>
                  <a:pt x="608" y="125"/>
                </a:lnTo>
                <a:lnTo>
                  <a:pt x="616" y="122"/>
                </a:lnTo>
                <a:lnTo>
                  <a:pt x="625" y="118"/>
                </a:lnTo>
                <a:lnTo>
                  <a:pt x="633" y="115"/>
                </a:lnTo>
                <a:lnTo>
                  <a:pt x="641" y="111"/>
                </a:lnTo>
                <a:lnTo>
                  <a:pt x="649" y="108"/>
                </a:lnTo>
                <a:lnTo>
                  <a:pt x="657" y="104"/>
                </a:lnTo>
                <a:lnTo>
                  <a:pt x="665" y="102"/>
                </a:lnTo>
                <a:lnTo>
                  <a:pt x="673" y="98"/>
                </a:lnTo>
                <a:lnTo>
                  <a:pt x="681" y="95"/>
                </a:lnTo>
                <a:lnTo>
                  <a:pt x="689" y="93"/>
                </a:lnTo>
                <a:lnTo>
                  <a:pt x="697" y="90"/>
                </a:lnTo>
                <a:lnTo>
                  <a:pt x="705" y="87"/>
                </a:lnTo>
                <a:lnTo>
                  <a:pt x="713" y="85"/>
                </a:lnTo>
                <a:lnTo>
                  <a:pt x="729" y="80"/>
                </a:lnTo>
                <a:lnTo>
                  <a:pt x="737" y="77"/>
                </a:lnTo>
                <a:lnTo>
                  <a:pt x="746" y="74"/>
                </a:lnTo>
                <a:lnTo>
                  <a:pt x="753" y="71"/>
                </a:lnTo>
                <a:lnTo>
                  <a:pt x="761" y="69"/>
                </a:lnTo>
                <a:lnTo>
                  <a:pt x="769" y="66"/>
                </a:lnTo>
                <a:lnTo>
                  <a:pt x="778" y="64"/>
                </a:lnTo>
                <a:lnTo>
                  <a:pt x="785" y="61"/>
                </a:lnTo>
                <a:lnTo>
                  <a:pt x="793" y="59"/>
                </a:lnTo>
                <a:lnTo>
                  <a:pt x="801" y="56"/>
                </a:lnTo>
                <a:lnTo>
                  <a:pt x="808" y="53"/>
                </a:lnTo>
                <a:lnTo>
                  <a:pt x="816" y="51"/>
                </a:lnTo>
                <a:lnTo>
                  <a:pt x="823" y="48"/>
                </a:lnTo>
                <a:lnTo>
                  <a:pt x="831" y="46"/>
                </a:lnTo>
                <a:lnTo>
                  <a:pt x="838" y="44"/>
                </a:lnTo>
                <a:lnTo>
                  <a:pt x="845" y="41"/>
                </a:lnTo>
                <a:lnTo>
                  <a:pt x="851" y="39"/>
                </a:lnTo>
                <a:lnTo>
                  <a:pt x="858" y="37"/>
                </a:lnTo>
                <a:lnTo>
                  <a:pt x="865" y="35"/>
                </a:lnTo>
                <a:lnTo>
                  <a:pt x="877" y="30"/>
                </a:lnTo>
                <a:lnTo>
                  <a:pt x="883" y="29"/>
                </a:lnTo>
                <a:lnTo>
                  <a:pt x="888" y="26"/>
                </a:lnTo>
                <a:lnTo>
                  <a:pt x="894" y="25"/>
                </a:lnTo>
                <a:lnTo>
                  <a:pt x="899" y="23"/>
                </a:lnTo>
                <a:lnTo>
                  <a:pt x="904" y="21"/>
                </a:lnTo>
                <a:lnTo>
                  <a:pt x="909" y="20"/>
                </a:lnTo>
                <a:lnTo>
                  <a:pt x="914" y="18"/>
                </a:lnTo>
                <a:lnTo>
                  <a:pt x="918" y="17"/>
                </a:lnTo>
                <a:lnTo>
                  <a:pt x="922" y="15"/>
                </a:lnTo>
                <a:lnTo>
                  <a:pt x="927" y="14"/>
                </a:lnTo>
                <a:lnTo>
                  <a:pt x="931" y="12"/>
                </a:lnTo>
                <a:lnTo>
                  <a:pt x="935" y="11"/>
                </a:lnTo>
                <a:lnTo>
                  <a:pt x="939" y="9"/>
                </a:lnTo>
                <a:lnTo>
                  <a:pt x="943" y="8"/>
                </a:lnTo>
                <a:lnTo>
                  <a:pt x="947" y="6"/>
                </a:lnTo>
                <a:lnTo>
                  <a:pt x="950" y="5"/>
                </a:lnTo>
                <a:lnTo>
                  <a:pt x="954" y="4"/>
                </a:lnTo>
                <a:lnTo>
                  <a:pt x="958" y="2"/>
                </a:lnTo>
                <a:lnTo>
                  <a:pt x="966" y="0"/>
                </a:lnTo>
              </a:path>
            </a:pathLst>
          </a:custGeom>
          <a:noFill/>
          <a:ln w="126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737" name="Line 18"/>
          <p:cNvSpPr>
            <a:spLocks noChangeShapeType="1"/>
          </p:cNvSpPr>
          <p:nvPr/>
        </p:nvSpPr>
        <p:spPr bwMode="auto">
          <a:xfrm flipV="1">
            <a:off x="5646738" y="488950"/>
            <a:ext cx="57150" cy="22225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8" name="Line 19"/>
          <p:cNvSpPr>
            <a:spLocks noChangeShapeType="1"/>
          </p:cNvSpPr>
          <p:nvPr/>
        </p:nvSpPr>
        <p:spPr bwMode="auto">
          <a:xfrm flipV="1">
            <a:off x="6089650" y="488950"/>
            <a:ext cx="103188" cy="22225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Line 20"/>
          <p:cNvSpPr>
            <a:spLocks noChangeShapeType="1"/>
          </p:cNvSpPr>
          <p:nvPr/>
        </p:nvSpPr>
        <p:spPr bwMode="auto">
          <a:xfrm flipV="1">
            <a:off x="6502400" y="488950"/>
            <a:ext cx="41275" cy="11113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Freeform 21"/>
          <p:cNvSpPr>
            <a:spLocks/>
          </p:cNvSpPr>
          <p:nvPr/>
        </p:nvSpPr>
        <p:spPr bwMode="auto">
          <a:xfrm>
            <a:off x="4046538" y="149225"/>
            <a:ext cx="69850" cy="2149475"/>
          </a:xfrm>
          <a:custGeom>
            <a:avLst/>
            <a:gdLst>
              <a:gd name="T0" fmla="*/ 0 w 44"/>
              <a:gd name="T1" fmla="*/ 0 h 1354"/>
              <a:gd name="T2" fmla="*/ 43 w 44"/>
              <a:gd name="T3" fmla="*/ 0 h 1354"/>
              <a:gd name="T4" fmla="*/ 43 w 44"/>
              <a:gd name="T5" fmla="*/ 1353 h 1354"/>
              <a:gd name="T6" fmla="*/ 0 w 44"/>
              <a:gd name="T7" fmla="*/ 1353 h 1354"/>
              <a:gd name="T8" fmla="*/ 0 w 44"/>
              <a:gd name="T9" fmla="*/ 0 h 1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1354"/>
              <a:gd name="T17" fmla="*/ 44 w 44"/>
              <a:gd name="T18" fmla="*/ 1354 h 13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1354">
                <a:moveTo>
                  <a:pt x="0" y="0"/>
                </a:moveTo>
                <a:lnTo>
                  <a:pt x="43" y="0"/>
                </a:lnTo>
                <a:lnTo>
                  <a:pt x="43" y="1353"/>
                </a:lnTo>
                <a:lnTo>
                  <a:pt x="0" y="1353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6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0741" name="Group 22"/>
          <p:cNvGrpSpPr>
            <a:grpSpLocks/>
          </p:cNvGrpSpPr>
          <p:nvPr/>
        </p:nvGrpSpPr>
        <p:grpSpPr bwMode="auto">
          <a:xfrm>
            <a:off x="3059113" y="2316163"/>
            <a:ext cx="3657600" cy="244475"/>
            <a:chOff x="998" y="2316"/>
            <a:chExt cx="2304" cy="154"/>
          </a:xfrm>
        </p:grpSpPr>
        <p:sp>
          <p:nvSpPr>
            <p:cNvPr id="30818" name="Rectangle 23"/>
            <p:cNvSpPr>
              <a:spLocks noChangeArrowheads="1"/>
            </p:cNvSpPr>
            <p:nvPr/>
          </p:nvSpPr>
          <p:spPr bwMode="auto">
            <a:xfrm>
              <a:off x="2054" y="2316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10</a:t>
              </a:r>
            </a:p>
          </p:txBody>
        </p:sp>
        <p:sp>
          <p:nvSpPr>
            <p:cNvPr id="30819" name="Rectangle 24"/>
            <p:cNvSpPr>
              <a:spLocks noChangeArrowheads="1"/>
            </p:cNvSpPr>
            <p:nvPr/>
          </p:nvSpPr>
          <p:spPr bwMode="auto">
            <a:xfrm>
              <a:off x="1280" y="2316"/>
              <a:ext cx="18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-5</a:t>
              </a:r>
            </a:p>
          </p:txBody>
        </p:sp>
        <p:sp>
          <p:nvSpPr>
            <p:cNvPr id="30820" name="Rectangle 25"/>
            <p:cNvSpPr>
              <a:spLocks noChangeArrowheads="1"/>
            </p:cNvSpPr>
            <p:nvPr/>
          </p:nvSpPr>
          <p:spPr bwMode="auto">
            <a:xfrm>
              <a:off x="1568" y="231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0</a:t>
              </a:r>
            </a:p>
          </p:txBody>
        </p:sp>
        <p:sp>
          <p:nvSpPr>
            <p:cNvPr id="30821" name="Rectangle 26"/>
            <p:cNvSpPr>
              <a:spLocks noChangeArrowheads="1"/>
            </p:cNvSpPr>
            <p:nvPr/>
          </p:nvSpPr>
          <p:spPr bwMode="auto">
            <a:xfrm>
              <a:off x="998" y="2316"/>
              <a:ext cx="23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-10</a:t>
              </a:r>
            </a:p>
          </p:txBody>
        </p:sp>
        <p:sp>
          <p:nvSpPr>
            <p:cNvPr id="30822" name="Rectangle 27"/>
            <p:cNvSpPr>
              <a:spLocks noChangeArrowheads="1"/>
            </p:cNvSpPr>
            <p:nvPr/>
          </p:nvSpPr>
          <p:spPr bwMode="auto">
            <a:xfrm>
              <a:off x="2336" y="2316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15</a:t>
              </a:r>
            </a:p>
          </p:txBody>
        </p:sp>
        <p:sp>
          <p:nvSpPr>
            <p:cNvPr id="30823" name="Rectangle 28"/>
            <p:cNvSpPr>
              <a:spLocks noChangeArrowheads="1"/>
            </p:cNvSpPr>
            <p:nvPr/>
          </p:nvSpPr>
          <p:spPr bwMode="auto">
            <a:xfrm>
              <a:off x="2594" y="2316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20</a:t>
              </a:r>
            </a:p>
          </p:txBody>
        </p:sp>
        <p:sp>
          <p:nvSpPr>
            <p:cNvPr id="30824" name="Rectangle 29"/>
            <p:cNvSpPr>
              <a:spLocks noChangeArrowheads="1"/>
            </p:cNvSpPr>
            <p:nvPr/>
          </p:nvSpPr>
          <p:spPr bwMode="auto">
            <a:xfrm>
              <a:off x="2846" y="2316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25</a:t>
              </a:r>
            </a:p>
          </p:txBody>
        </p:sp>
        <p:sp>
          <p:nvSpPr>
            <p:cNvPr id="30825" name="Rectangle 30"/>
            <p:cNvSpPr>
              <a:spLocks noChangeArrowheads="1"/>
            </p:cNvSpPr>
            <p:nvPr/>
          </p:nvSpPr>
          <p:spPr bwMode="auto">
            <a:xfrm>
              <a:off x="3098" y="2316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30</a:t>
              </a:r>
            </a:p>
          </p:txBody>
        </p:sp>
        <p:sp>
          <p:nvSpPr>
            <p:cNvPr id="30826" name="Rectangle 31"/>
            <p:cNvSpPr>
              <a:spLocks noChangeArrowheads="1"/>
            </p:cNvSpPr>
            <p:nvPr/>
          </p:nvSpPr>
          <p:spPr bwMode="auto">
            <a:xfrm>
              <a:off x="1844" y="231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5</a:t>
              </a:r>
            </a:p>
          </p:txBody>
        </p:sp>
      </p:grpSp>
      <p:grpSp>
        <p:nvGrpSpPr>
          <p:cNvPr id="30742" name="Group 32"/>
          <p:cNvGrpSpPr>
            <a:grpSpLocks/>
          </p:cNvGrpSpPr>
          <p:nvPr/>
        </p:nvGrpSpPr>
        <p:grpSpPr bwMode="auto">
          <a:xfrm>
            <a:off x="2863850" y="377825"/>
            <a:ext cx="393700" cy="2025650"/>
            <a:chOff x="845" y="1065"/>
            <a:chExt cx="248" cy="1276"/>
          </a:xfrm>
        </p:grpSpPr>
        <p:sp>
          <p:nvSpPr>
            <p:cNvPr id="30812" name="Rectangle 33"/>
            <p:cNvSpPr>
              <a:spLocks noChangeArrowheads="1"/>
            </p:cNvSpPr>
            <p:nvPr/>
          </p:nvSpPr>
          <p:spPr bwMode="auto">
            <a:xfrm>
              <a:off x="916" y="2187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0</a:t>
              </a:r>
            </a:p>
          </p:txBody>
        </p:sp>
        <p:sp>
          <p:nvSpPr>
            <p:cNvPr id="30813" name="Rectangle 34"/>
            <p:cNvSpPr>
              <a:spLocks noChangeArrowheads="1"/>
            </p:cNvSpPr>
            <p:nvPr/>
          </p:nvSpPr>
          <p:spPr bwMode="auto">
            <a:xfrm>
              <a:off x="881" y="2007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20</a:t>
              </a:r>
            </a:p>
          </p:txBody>
        </p:sp>
        <p:sp>
          <p:nvSpPr>
            <p:cNvPr id="30814" name="Rectangle 35"/>
            <p:cNvSpPr>
              <a:spLocks noChangeArrowheads="1"/>
            </p:cNvSpPr>
            <p:nvPr/>
          </p:nvSpPr>
          <p:spPr bwMode="auto">
            <a:xfrm>
              <a:off x="881" y="1767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40</a:t>
              </a:r>
            </a:p>
          </p:txBody>
        </p:sp>
        <p:sp>
          <p:nvSpPr>
            <p:cNvPr id="30815" name="Rectangle 36"/>
            <p:cNvSpPr>
              <a:spLocks noChangeArrowheads="1"/>
            </p:cNvSpPr>
            <p:nvPr/>
          </p:nvSpPr>
          <p:spPr bwMode="auto">
            <a:xfrm>
              <a:off x="881" y="1533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60</a:t>
              </a:r>
            </a:p>
          </p:txBody>
        </p:sp>
        <p:sp>
          <p:nvSpPr>
            <p:cNvPr id="30816" name="Rectangle 37"/>
            <p:cNvSpPr>
              <a:spLocks noChangeArrowheads="1"/>
            </p:cNvSpPr>
            <p:nvPr/>
          </p:nvSpPr>
          <p:spPr bwMode="auto">
            <a:xfrm>
              <a:off x="881" y="1299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80</a:t>
              </a:r>
            </a:p>
          </p:txBody>
        </p:sp>
        <p:sp>
          <p:nvSpPr>
            <p:cNvPr id="30817" name="Rectangle 38"/>
            <p:cNvSpPr>
              <a:spLocks noChangeArrowheads="1"/>
            </p:cNvSpPr>
            <p:nvPr/>
          </p:nvSpPr>
          <p:spPr bwMode="auto">
            <a:xfrm>
              <a:off x="845" y="1065"/>
              <a:ext cx="2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100</a:t>
              </a:r>
            </a:p>
          </p:txBody>
        </p:sp>
      </p:grpSp>
      <p:sp>
        <p:nvSpPr>
          <p:cNvPr id="30743" name="Rectangle 39"/>
          <p:cNvSpPr>
            <a:spLocks noChangeArrowheads="1"/>
          </p:cNvSpPr>
          <p:nvPr/>
        </p:nvSpPr>
        <p:spPr bwMode="auto">
          <a:xfrm rot="-5400000">
            <a:off x="1829594" y="1205706"/>
            <a:ext cx="1885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Percent Of Wind In Open</a:t>
            </a:r>
          </a:p>
        </p:txBody>
      </p:sp>
      <p:sp>
        <p:nvSpPr>
          <p:cNvPr id="30744" name="Rectangle 40"/>
          <p:cNvSpPr>
            <a:spLocks noChangeArrowheads="1"/>
          </p:cNvSpPr>
          <p:nvPr/>
        </p:nvSpPr>
        <p:spPr bwMode="auto">
          <a:xfrm>
            <a:off x="3119438" y="2524125"/>
            <a:ext cx="36052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Distance In Proportion To Height (Distance/Height)</a:t>
            </a:r>
          </a:p>
        </p:txBody>
      </p:sp>
      <p:sp>
        <p:nvSpPr>
          <p:cNvPr id="30745" name="Freeform 42"/>
          <p:cNvSpPr>
            <a:spLocks/>
          </p:cNvSpPr>
          <p:nvPr/>
        </p:nvSpPr>
        <p:spPr bwMode="auto">
          <a:xfrm>
            <a:off x="3230563" y="3473450"/>
            <a:ext cx="3357562" cy="2438400"/>
          </a:xfrm>
          <a:custGeom>
            <a:avLst/>
            <a:gdLst>
              <a:gd name="T0" fmla="*/ 29 w 2115"/>
              <a:gd name="T1" fmla="*/ 399 h 1536"/>
              <a:gd name="T2" fmla="*/ 12 w 2115"/>
              <a:gd name="T3" fmla="*/ 503 h 1536"/>
              <a:gd name="T4" fmla="*/ 3 w 2115"/>
              <a:gd name="T5" fmla="*/ 640 h 1536"/>
              <a:gd name="T6" fmla="*/ 0 w 2115"/>
              <a:gd name="T7" fmla="*/ 785 h 1536"/>
              <a:gd name="T8" fmla="*/ 1 w 2115"/>
              <a:gd name="T9" fmla="*/ 922 h 1536"/>
              <a:gd name="T10" fmla="*/ 10 w 2115"/>
              <a:gd name="T11" fmla="*/ 1046 h 1536"/>
              <a:gd name="T12" fmla="*/ 40 w 2115"/>
              <a:gd name="T13" fmla="*/ 1162 h 1536"/>
              <a:gd name="T14" fmla="*/ 106 w 2115"/>
              <a:gd name="T15" fmla="*/ 1273 h 1536"/>
              <a:gd name="T16" fmla="*/ 217 w 2115"/>
              <a:gd name="T17" fmla="*/ 1375 h 1536"/>
              <a:gd name="T18" fmla="*/ 355 w 2115"/>
              <a:gd name="T19" fmla="*/ 1458 h 1536"/>
              <a:gd name="T20" fmla="*/ 489 w 2115"/>
              <a:gd name="T21" fmla="*/ 1513 h 1536"/>
              <a:gd name="T22" fmla="*/ 616 w 2115"/>
              <a:gd name="T23" fmla="*/ 1534 h 1536"/>
              <a:gd name="T24" fmla="*/ 748 w 2115"/>
              <a:gd name="T25" fmla="*/ 1527 h 1536"/>
              <a:gd name="T26" fmla="*/ 882 w 2115"/>
              <a:gd name="T27" fmla="*/ 1509 h 1536"/>
              <a:gd name="T28" fmla="*/ 1012 w 2115"/>
              <a:gd name="T29" fmla="*/ 1492 h 1536"/>
              <a:gd name="T30" fmla="*/ 1137 w 2115"/>
              <a:gd name="T31" fmla="*/ 1485 h 1536"/>
              <a:gd name="T32" fmla="*/ 1253 w 2115"/>
              <a:gd name="T33" fmla="*/ 1488 h 1536"/>
              <a:gd name="T34" fmla="*/ 1365 w 2115"/>
              <a:gd name="T35" fmla="*/ 1499 h 1536"/>
              <a:gd name="T36" fmla="*/ 1478 w 2115"/>
              <a:gd name="T37" fmla="*/ 1519 h 1536"/>
              <a:gd name="T38" fmla="*/ 1591 w 2115"/>
              <a:gd name="T39" fmla="*/ 1532 h 1536"/>
              <a:gd name="T40" fmla="*/ 1699 w 2115"/>
              <a:gd name="T41" fmla="*/ 1502 h 1536"/>
              <a:gd name="T42" fmla="*/ 1813 w 2115"/>
              <a:gd name="T43" fmla="*/ 1402 h 1536"/>
              <a:gd name="T44" fmla="*/ 1937 w 2115"/>
              <a:gd name="T45" fmla="*/ 1231 h 1536"/>
              <a:gd name="T46" fmla="*/ 2039 w 2115"/>
              <a:gd name="T47" fmla="*/ 1050 h 1536"/>
              <a:gd name="T48" fmla="*/ 2098 w 2115"/>
              <a:gd name="T49" fmla="*/ 895 h 1536"/>
              <a:gd name="T50" fmla="*/ 2113 w 2115"/>
              <a:gd name="T51" fmla="*/ 768 h 1536"/>
              <a:gd name="T52" fmla="*/ 2085 w 2115"/>
              <a:gd name="T53" fmla="*/ 637 h 1536"/>
              <a:gd name="T54" fmla="*/ 2020 w 2115"/>
              <a:gd name="T55" fmla="*/ 479 h 1536"/>
              <a:gd name="T56" fmla="*/ 1940 w 2115"/>
              <a:gd name="T57" fmla="*/ 327 h 1536"/>
              <a:gd name="T58" fmla="*/ 1857 w 2115"/>
              <a:gd name="T59" fmla="*/ 206 h 1536"/>
              <a:gd name="T60" fmla="*/ 1776 w 2115"/>
              <a:gd name="T61" fmla="*/ 124 h 1536"/>
              <a:gd name="T62" fmla="*/ 1705 w 2115"/>
              <a:gd name="T63" fmla="*/ 74 h 1536"/>
              <a:gd name="T64" fmla="*/ 1648 w 2115"/>
              <a:gd name="T65" fmla="*/ 46 h 1536"/>
              <a:gd name="T66" fmla="*/ 1591 w 2115"/>
              <a:gd name="T67" fmla="*/ 42 h 1536"/>
              <a:gd name="T68" fmla="*/ 1524 w 2115"/>
              <a:gd name="T69" fmla="*/ 59 h 1536"/>
              <a:gd name="T70" fmla="*/ 1442 w 2115"/>
              <a:gd name="T71" fmla="*/ 85 h 1536"/>
              <a:gd name="T72" fmla="*/ 1354 w 2115"/>
              <a:gd name="T73" fmla="*/ 109 h 1536"/>
              <a:gd name="T74" fmla="*/ 1265 w 2115"/>
              <a:gd name="T75" fmla="*/ 120 h 1536"/>
              <a:gd name="T76" fmla="*/ 1167 w 2115"/>
              <a:gd name="T77" fmla="*/ 114 h 1536"/>
              <a:gd name="T78" fmla="*/ 1056 w 2115"/>
              <a:gd name="T79" fmla="*/ 93 h 1536"/>
              <a:gd name="T80" fmla="*/ 942 w 2115"/>
              <a:gd name="T81" fmla="*/ 71 h 1536"/>
              <a:gd name="T82" fmla="*/ 845 w 2115"/>
              <a:gd name="T83" fmla="*/ 50 h 1536"/>
              <a:gd name="T84" fmla="*/ 769 w 2115"/>
              <a:gd name="T85" fmla="*/ 29 h 1536"/>
              <a:gd name="T86" fmla="*/ 701 w 2115"/>
              <a:gd name="T87" fmla="*/ 12 h 1536"/>
              <a:gd name="T88" fmla="*/ 629 w 2115"/>
              <a:gd name="T89" fmla="*/ 1 h 1536"/>
              <a:gd name="T90" fmla="*/ 558 w 2115"/>
              <a:gd name="T91" fmla="*/ 2 h 1536"/>
              <a:gd name="T92" fmla="*/ 474 w 2115"/>
              <a:gd name="T93" fmla="*/ 21 h 1536"/>
              <a:gd name="T94" fmla="*/ 373 w 2115"/>
              <a:gd name="T95" fmla="*/ 57 h 1536"/>
              <a:gd name="T96" fmla="*/ 287 w 2115"/>
              <a:gd name="T97" fmla="*/ 104 h 1536"/>
              <a:gd name="T98" fmla="*/ 220 w 2115"/>
              <a:gd name="T99" fmla="*/ 151 h 1536"/>
              <a:gd name="T100" fmla="*/ 149 w 2115"/>
              <a:gd name="T101" fmla="*/ 192 h 1536"/>
              <a:gd name="T102" fmla="*/ 89 w 2115"/>
              <a:gd name="T103" fmla="*/ 236 h 1536"/>
              <a:gd name="T104" fmla="*/ 56 w 2115"/>
              <a:gd name="T105" fmla="*/ 297 h 1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15"/>
              <a:gd name="T160" fmla="*/ 0 h 1536"/>
              <a:gd name="T161" fmla="*/ 2115 w 2115"/>
              <a:gd name="T162" fmla="*/ 1536 h 1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15" h="1536">
                <a:moveTo>
                  <a:pt x="46" y="333"/>
                </a:moveTo>
                <a:lnTo>
                  <a:pt x="42" y="345"/>
                </a:lnTo>
                <a:lnTo>
                  <a:pt x="38" y="358"/>
                </a:lnTo>
                <a:lnTo>
                  <a:pt x="35" y="371"/>
                </a:lnTo>
                <a:lnTo>
                  <a:pt x="32" y="385"/>
                </a:lnTo>
                <a:lnTo>
                  <a:pt x="29" y="399"/>
                </a:lnTo>
                <a:lnTo>
                  <a:pt x="25" y="414"/>
                </a:lnTo>
                <a:lnTo>
                  <a:pt x="23" y="430"/>
                </a:lnTo>
                <a:lnTo>
                  <a:pt x="19" y="447"/>
                </a:lnTo>
                <a:lnTo>
                  <a:pt x="17" y="465"/>
                </a:lnTo>
                <a:lnTo>
                  <a:pt x="14" y="483"/>
                </a:lnTo>
                <a:lnTo>
                  <a:pt x="12" y="503"/>
                </a:lnTo>
                <a:lnTo>
                  <a:pt x="10" y="524"/>
                </a:lnTo>
                <a:lnTo>
                  <a:pt x="8" y="546"/>
                </a:lnTo>
                <a:lnTo>
                  <a:pt x="7" y="568"/>
                </a:lnTo>
                <a:lnTo>
                  <a:pt x="5" y="592"/>
                </a:lnTo>
                <a:lnTo>
                  <a:pt x="4" y="615"/>
                </a:lnTo>
                <a:lnTo>
                  <a:pt x="3" y="640"/>
                </a:lnTo>
                <a:lnTo>
                  <a:pt x="2" y="664"/>
                </a:lnTo>
                <a:lnTo>
                  <a:pt x="1" y="688"/>
                </a:lnTo>
                <a:lnTo>
                  <a:pt x="1" y="713"/>
                </a:lnTo>
                <a:lnTo>
                  <a:pt x="0" y="737"/>
                </a:lnTo>
                <a:lnTo>
                  <a:pt x="0" y="761"/>
                </a:lnTo>
                <a:lnTo>
                  <a:pt x="0" y="785"/>
                </a:lnTo>
                <a:lnTo>
                  <a:pt x="0" y="809"/>
                </a:lnTo>
                <a:lnTo>
                  <a:pt x="0" y="832"/>
                </a:lnTo>
                <a:lnTo>
                  <a:pt x="0" y="855"/>
                </a:lnTo>
                <a:lnTo>
                  <a:pt x="0" y="877"/>
                </a:lnTo>
                <a:lnTo>
                  <a:pt x="0" y="900"/>
                </a:lnTo>
                <a:lnTo>
                  <a:pt x="1" y="922"/>
                </a:lnTo>
                <a:lnTo>
                  <a:pt x="1" y="944"/>
                </a:lnTo>
                <a:lnTo>
                  <a:pt x="3" y="965"/>
                </a:lnTo>
                <a:lnTo>
                  <a:pt x="4" y="985"/>
                </a:lnTo>
                <a:lnTo>
                  <a:pt x="5" y="1006"/>
                </a:lnTo>
                <a:lnTo>
                  <a:pt x="7" y="1026"/>
                </a:lnTo>
                <a:lnTo>
                  <a:pt x="10" y="1046"/>
                </a:lnTo>
                <a:lnTo>
                  <a:pt x="13" y="1066"/>
                </a:lnTo>
                <a:lnTo>
                  <a:pt x="17" y="1085"/>
                </a:lnTo>
                <a:lnTo>
                  <a:pt x="21" y="1105"/>
                </a:lnTo>
                <a:lnTo>
                  <a:pt x="27" y="1124"/>
                </a:lnTo>
                <a:lnTo>
                  <a:pt x="33" y="1143"/>
                </a:lnTo>
                <a:lnTo>
                  <a:pt x="40" y="1162"/>
                </a:lnTo>
                <a:lnTo>
                  <a:pt x="48" y="1181"/>
                </a:lnTo>
                <a:lnTo>
                  <a:pt x="58" y="1200"/>
                </a:lnTo>
                <a:lnTo>
                  <a:pt x="68" y="1218"/>
                </a:lnTo>
                <a:lnTo>
                  <a:pt x="80" y="1237"/>
                </a:lnTo>
                <a:lnTo>
                  <a:pt x="93" y="1255"/>
                </a:lnTo>
                <a:lnTo>
                  <a:pt x="106" y="1273"/>
                </a:lnTo>
                <a:lnTo>
                  <a:pt x="122" y="1291"/>
                </a:lnTo>
                <a:lnTo>
                  <a:pt x="138" y="1309"/>
                </a:lnTo>
                <a:lnTo>
                  <a:pt x="156" y="1325"/>
                </a:lnTo>
                <a:lnTo>
                  <a:pt x="176" y="1342"/>
                </a:lnTo>
                <a:lnTo>
                  <a:pt x="196" y="1359"/>
                </a:lnTo>
                <a:lnTo>
                  <a:pt x="217" y="1375"/>
                </a:lnTo>
                <a:lnTo>
                  <a:pt x="239" y="1391"/>
                </a:lnTo>
                <a:lnTo>
                  <a:pt x="262" y="1405"/>
                </a:lnTo>
                <a:lnTo>
                  <a:pt x="285" y="1420"/>
                </a:lnTo>
                <a:lnTo>
                  <a:pt x="308" y="1433"/>
                </a:lnTo>
                <a:lnTo>
                  <a:pt x="332" y="1446"/>
                </a:lnTo>
                <a:lnTo>
                  <a:pt x="355" y="1458"/>
                </a:lnTo>
                <a:lnTo>
                  <a:pt x="378" y="1469"/>
                </a:lnTo>
                <a:lnTo>
                  <a:pt x="401" y="1480"/>
                </a:lnTo>
                <a:lnTo>
                  <a:pt x="423" y="1490"/>
                </a:lnTo>
                <a:lnTo>
                  <a:pt x="445" y="1498"/>
                </a:lnTo>
                <a:lnTo>
                  <a:pt x="467" y="1505"/>
                </a:lnTo>
                <a:lnTo>
                  <a:pt x="489" y="1513"/>
                </a:lnTo>
                <a:lnTo>
                  <a:pt x="510" y="1519"/>
                </a:lnTo>
                <a:lnTo>
                  <a:pt x="531" y="1523"/>
                </a:lnTo>
                <a:lnTo>
                  <a:pt x="552" y="1527"/>
                </a:lnTo>
                <a:lnTo>
                  <a:pt x="573" y="1531"/>
                </a:lnTo>
                <a:lnTo>
                  <a:pt x="594" y="1533"/>
                </a:lnTo>
                <a:lnTo>
                  <a:pt x="616" y="1534"/>
                </a:lnTo>
                <a:lnTo>
                  <a:pt x="638" y="1535"/>
                </a:lnTo>
                <a:lnTo>
                  <a:pt x="660" y="1535"/>
                </a:lnTo>
                <a:lnTo>
                  <a:pt x="681" y="1533"/>
                </a:lnTo>
                <a:lnTo>
                  <a:pt x="703" y="1532"/>
                </a:lnTo>
                <a:lnTo>
                  <a:pt x="726" y="1530"/>
                </a:lnTo>
                <a:lnTo>
                  <a:pt x="748" y="1527"/>
                </a:lnTo>
                <a:lnTo>
                  <a:pt x="771" y="1525"/>
                </a:lnTo>
                <a:lnTo>
                  <a:pt x="792" y="1521"/>
                </a:lnTo>
                <a:lnTo>
                  <a:pt x="815" y="1519"/>
                </a:lnTo>
                <a:lnTo>
                  <a:pt x="837" y="1515"/>
                </a:lnTo>
                <a:lnTo>
                  <a:pt x="860" y="1512"/>
                </a:lnTo>
                <a:lnTo>
                  <a:pt x="882" y="1509"/>
                </a:lnTo>
                <a:lnTo>
                  <a:pt x="903" y="1505"/>
                </a:lnTo>
                <a:lnTo>
                  <a:pt x="926" y="1502"/>
                </a:lnTo>
                <a:lnTo>
                  <a:pt x="948" y="1500"/>
                </a:lnTo>
                <a:lnTo>
                  <a:pt x="969" y="1496"/>
                </a:lnTo>
                <a:lnTo>
                  <a:pt x="991" y="1494"/>
                </a:lnTo>
                <a:lnTo>
                  <a:pt x="1012" y="1492"/>
                </a:lnTo>
                <a:lnTo>
                  <a:pt x="1034" y="1490"/>
                </a:lnTo>
                <a:lnTo>
                  <a:pt x="1055" y="1488"/>
                </a:lnTo>
                <a:lnTo>
                  <a:pt x="1076" y="1487"/>
                </a:lnTo>
                <a:lnTo>
                  <a:pt x="1096" y="1486"/>
                </a:lnTo>
                <a:lnTo>
                  <a:pt x="1117" y="1486"/>
                </a:lnTo>
                <a:lnTo>
                  <a:pt x="1137" y="1485"/>
                </a:lnTo>
                <a:lnTo>
                  <a:pt x="1157" y="1485"/>
                </a:lnTo>
                <a:lnTo>
                  <a:pt x="1176" y="1485"/>
                </a:lnTo>
                <a:lnTo>
                  <a:pt x="1196" y="1486"/>
                </a:lnTo>
                <a:lnTo>
                  <a:pt x="1215" y="1486"/>
                </a:lnTo>
                <a:lnTo>
                  <a:pt x="1234" y="1487"/>
                </a:lnTo>
                <a:lnTo>
                  <a:pt x="1253" y="1488"/>
                </a:lnTo>
                <a:lnTo>
                  <a:pt x="1272" y="1489"/>
                </a:lnTo>
                <a:lnTo>
                  <a:pt x="1291" y="1490"/>
                </a:lnTo>
                <a:lnTo>
                  <a:pt x="1309" y="1492"/>
                </a:lnTo>
                <a:lnTo>
                  <a:pt x="1329" y="1494"/>
                </a:lnTo>
                <a:lnTo>
                  <a:pt x="1347" y="1496"/>
                </a:lnTo>
                <a:lnTo>
                  <a:pt x="1365" y="1499"/>
                </a:lnTo>
                <a:lnTo>
                  <a:pt x="1384" y="1501"/>
                </a:lnTo>
                <a:lnTo>
                  <a:pt x="1402" y="1504"/>
                </a:lnTo>
                <a:lnTo>
                  <a:pt x="1422" y="1507"/>
                </a:lnTo>
                <a:lnTo>
                  <a:pt x="1440" y="1511"/>
                </a:lnTo>
                <a:lnTo>
                  <a:pt x="1459" y="1515"/>
                </a:lnTo>
                <a:lnTo>
                  <a:pt x="1478" y="1519"/>
                </a:lnTo>
                <a:lnTo>
                  <a:pt x="1497" y="1523"/>
                </a:lnTo>
                <a:lnTo>
                  <a:pt x="1516" y="1526"/>
                </a:lnTo>
                <a:lnTo>
                  <a:pt x="1535" y="1529"/>
                </a:lnTo>
                <a:lnTo>
                  <a:pt x="1554" y="1531"/>
                </a:lnTo>
                <a:lnTo>
                  <a:pt x="1573" y="1532"/>
                </a:lnTo>
                <a:lnTo>
                  <a:pt x="1591" y="1532"/>
                </a:lnTo>
                <a:lnTo>
                  <a:pt x="1609" y="1531"/>
                </a:lnTo>
                <a:lnTo>
                  <a:pt x="1627" y="1529"/>
                </a:lnTo>
                <a:lnTo>
                  <a:pt x="1645" y="1525"/>
                </a:lnTo>
                <a:lnTo>
                  <a:pt x="1663" y="1519"/>
                </a:lnTo>
                <a:lnTo>
                  <a:pt x="1681" y="1511"/>
                </a:lnTo>
                <a:lnTo>
                  <a:pt x="1699" y="1502"/>
                </a:lnTo>
                <a:lnTo>
                  <a:pt x="1717" y="1491"/>
                </a:lnTo>
                <a:lnTo>
                  <a:pt x="1736" y="1478"/>
                </a:lnTo>
                <a:lnTo>
                  <a:pt x="1754" y="1463"/>
                </a:lnTo>
                <a:lnTo>
                  <a:pt x="1773" y="1445"/>
                </a:lnTo>
                <a:lnTo>
                  <a:pt x="1793" y="1424"/>
                </a:lnTo>
                <a:lnTo>
                  <a:pt x="1813" y="1402"/>
                </a:lnTo>
                <a:lnTo>
                  <a:pt x="1834" y="1377"/>
                </a:lnTo>
                <a:lnTo>
                  <a:pt x="1855" y="1350"/>
                </a:lnTo>
                <a:lnTo>
                  <a:pt x="1876" y="1322"/>
                </a:lnTo>
                <a:lnTo>
                  <a:pt x="1897" y="1292"/>
                </a:lnTo>
                <a:lnTo>
                  <a:pt x="1917" y="1262"/>
                </a:lnTo>
                <a:lnTo>
                  <a:pt x="1937" y="1231"/>
                </a:lnTo>
                <a:lnTo>
                  <a:pt x="1957" y="1200"/>
                </a:lnTo>
                <a:lnTo>
                  <a:pt x="1976" y="1169"/>
                </a:lnTo>
                <a:lnTo>
                  <a:pt x="1993" y="1138"/>
                </a:lnTo>
                <a:lnTo>
                  <a:pt x="2009" y="1108"/>
                </a:lnTo>
                <a:lnTo>
                  <a:pt x="2024" y="1078"/>
                </a:lnTo>
                <a:lnTo>
                  <a:pt x="2039" y="1050"/>
                </a:lnTo>
                <a:lnTo>
                  <a:pt x="2051" y="1022"/>
                </a:lnTo>
                <a:lnTo>
                  <a:pt x="2063" y="995"/>
                </a:lnTo>
                <a:lnTo>
                  <a:pt x="2074" y="968"/>
                </a:lnTo>
                <a:lnTo>
                  <a:pt x="2083" y="943"/>
                </a:lnTo>
                <a:lnTo>
                  <a:pt x="2091" y="919"/>
                </a:lnTo>
                <a:lnTo>
                  <a:pt x="2098" y="895"/>
                </a:lnTo>
                <a:lnTo>
                  <a:pt x="2104" y="872"/>
                </a:lnTo>
                <a:lnTo>
                  <a:pt x="2108" y="850"/>
                </a:lnTo>
                <a:lnTo>
                  <a:pt x="2111" y="829"/>
                </a:lnTo>
                <a:lnTo>
                  <a:pt x="2113" y="809"/>
                </a:lnTo>
                <a:lnTo>
                  <a:pt x="2114" y="788"/>
                </a:lnTo>
                <a:lnTo>
                  <a:pt x="2113" y="768"/>
                </a:lnTo>
                <a:lnTo>
                  <a:pt x="2112" y="748"/>
                </a:lnTo>
                <a:lnTo>
                  <a:pt x="2108" y="727"/>
                </a:lnTo>
                <a:lnTo>
                  <a:pt x="2104" y="706"/>
                </a:lnTo>
                <a:lnTo>
                  <a:pt x="2099" y="684"/>
                </a:lnTo>
                <a:lnTo>
                  <a:pt x="2093" y="661"/>
                </a:lnTo>
                <a:lnTo>
                  <a:pt x="2085" y="637"/>
                </a:lnTo>
                <a:lnTo>
                  <a:pt x="2077" y="612"/>
                </a:lnTo>
                <a:lnTo>
                  <a:pt x="2067" y="586"/>
                </a:lnTo>
                <a:lnTo>
                  <a:pt x="2056" y="560"/>
                </a:lnTo>
                <a:lnTo>
                  <a:pt x="2045" y="533"/>
                </a:lnTo>
                <a:lnTo>
                  <a:pt x="2033" y="506"/>
                </a:lnTo>
                <a:lnTo>
                  <a:pt x="2020" y="479"/>
                </a:lnTo>
                <a:lnTo>
                  <a:pt x="2008" y="452"/>
                </a:lnTo>
                <a:lnTo>
                  <a:pt x="1995" y="426"/>
                </a:lnTo>
                <a:lnTo>
                  <a:pt x="1981" y="400"/>
                </a:lnTo>
                <a:lnTo>
                  <a:pt x="1968" y="375"/>
                </a:lnTo>
                <a:lnTo>
                  <a:pt x="1954" y="351"/>
                </a:lnTo>
                <a:lnTo>
                  <a:pt x="1940" y="327"/>
                </a:lnTo>
                <a:lnTo>
                  <a:pt x="1927" y="304"/>
                </a:lnTo>
                <a:lnTo>
                  <a:pt x="1912" y="283"/>
                </a:lnTo>
                <a:lnTo>
                  <a:pt x="1899" y="262"/>
                </a:lnTo>
                <a:lnTo>
                  <a:pt x="1884" y="242"/>
                </a:lnTo>
                <a:lnTo>
                  <a:pt x="1871" y="224"/>
                </a:lnTo>
                <a:lnTo>
                  <a:pt x="1857" y="206"/>
                </a:lnTo>
                <a:lnTo>
                  <a:pt x="1843" y="190"/>
                </a:lnTo>
                <a:lnTo>
                  <a:pt x="1830" y="175"/>
                </a:lnTo>
                <a:lnTo>
                  <a:pt x="1816" y="161"/>
                </a:lnTo>
                <a:lnTo>
                  <a:pt x="1802" y="147"/>
                </a:lnTo>
                <a:lnTo>
                  <a:pt x="1789" y="135"/>
                </a:lnTo>
                <a:lnTo>
                  <a:pt x="1776" y="124"/>
                </a:lnTo>
                <a:lnTo>
                  <a:pt x="1763" y="114"/>
                </a:lnTo>
                <a:lnTo>
                  <a:pt x="1751" y="104"/>
                </a:lnTo>
                <a:lnTo>
                  <a:pt x="1738" y="96"/>
                </a:lnTo>
                <a:lnTo>
                  <a:pt x="1727" y="88"/>
                </a:lnTo>
                <a:lnTo>
                  <a:pt x="1716" y="81"/>
                </a:lnTo>
                <a:lnTo>
                  <a:pt x="1705" y="74"/>
                </a:lnTo>
                <a:lnTo>
                  <a:pt x="1695" y="67"/>
                </a:lnTo>
                <a:lnTo>
                  <a:pt x="1685" y="62"/>
                </a:lnTo>
                <a:lnTo>
                  <a:pt x="1676" y="57"/>
                </a:lnTo>
                <a:lnTo>
                  <a:pt x="1667" y="53"/>
                </a:lnTo>
                <a:lnTo>
                  <a:pt x="1657" y="49"/>
                </a:lnTo>
                <a:lnTo>
                  <a:pt x="1648" y="46"/>
                </a:lnTo>
                <a:lnTo>
                  <a:pt x="1639" y="44"/>
                </a:lnTo>
                <a:lnTo>
                  <a:pt x="1630" y="42"/>
                </a:lnTo>
                <a:lnTo>
                  <a:pt x="1621" y="42"/>
                </a:lnTo>
                <a:lnTo>
                  <a:pt x="1612" y="41"/>
                </a:lnTo>
                <a:lnTo>
                  <a:pt x="1602" y="42"/>
                </a:lnTo>
                <a:lnTo>
                  <a:pt x="1591" y="42"/>
                </a:lnTo>
                <a:lnTo>
                  <a:pt x="1581" y="44"/>
                </a:lnTo>
                <a:lnTo>
                  <a:pt x="1571" y="46"/>
                </a:lnTo>
                <a:lnTo>
                  <a:pt x="1560" y="49"/>
                </a:lnTo>
                <a:lnTo>
                  <a:pt x="1548" y="52"/>
                </a:lnTo>
                <a:lnTo>
                  <a:pt x="1536" y="55"/>
                </a:lnTo>
                <a:lnTo>
                  <a:pt x="1524" y="59"/>
                </a:lnTo>
                <a:lnTo>
                  <a:pt x="1511" y="63"/>
                </a:lnTo>
                <a:lnTo>
                  <a:pt x="1498" y="67"/>
                </a:lnTo>
                <a:lnTo>
                  <a:pt x="1484" y="71"/>
                </a:lnTo>
                <a:lnTo>
                  <a:pt x="1471" y="76"/>
                </a:lnTo>
                <a:lnTo>
                  <a:pt x="1457" y="81"/>
                </a:lnTo>
                <a:lnTo>
                  <a:pt x="1442" y="85"/>
                </a:lnTo>
                <a:lnTo>
                  <a:pt x="1428" y="89"/>
                </a:lnTo>
                <a:lnTo>
                  <a:pt x="1413" y="94"/>
                </a:lnTo>
                <a:lnTo>
                  <a:pt x="1398" y="98"/>
                </a:lnTo>
                <a:lnTo>
                  <a:pt x="1383" y="102"/>
                </a:lnTo>
                <a:lnTo>
                  <a:pt x="1369" y="106"/>
                </a:lnTo>
                <a:lnTo>
                  <a:pt x="1354" y="109"/>
                </a:lnTo>
                <a:lnTo>
                  <a:pt x="1339" y="112"/>
                </a:lnTo>
                <a:lnTo>
                  <a:pt x="1325" y="115"/>
                </a:lnTo>
                <a:lnTo>
                  <a:pt x="1310" y="117"/>
                </a:lnTo>
                <a:lnTo>
                  <a:pt x="1295" y="118"/>
                </a:lnTo>
                <a:lnTo>
                  <a:pt x="1280" y="120"/>
                </a:lnTo>
                <a:lnTo>
                  <a:pt x="1265" y="120"/>
                </a:lnTo>
                <a:lnTo>
                  <a:pt x="1250" y="121"/>
                </a:lnTo>
                <a:lnTo>
                  <a:pt x="1234" y="120"/>
                </a:lnTo>
                <a:lnTo>
                  <a:pt x="1218" y="120"/>
                </a:lnTo>
                <a:lnTo>
                  <a:pt x="1201" y="118"/>
                </a:lnTo>
                <a:lnTo>
                  <a:pt x="1184" y="116"/>
                </a:lnTo>
                <a:lnTo>
                  <a:pt x="1167" y="114"/>
                </a:lnTo>
                <a:lnTo>
                  <a:pt x="1149" y="111"/>
                </a:lnTo>
                <a:lnTo>
                  <a:pt x="1130" y="108"/>
                </a:lnTo>
                <a:lnTo>
                  <a:pt x="1112" y="104"/>
                </a:lnTo>
                <a:lnTo>
                  <a:pt x="1093" y="100"/>
                </a:lnTo>
                <a:lnTo>
                  <a:pt x="1074" y="97"/>
                </a:lnTo>
                <a:lnTo>
                  <a:pt x="1056" y="93"/>
                </a:lnTo>
                <a:lnTo>
                  <a:pt x="1037" y="89"/>
                </a:lnTo>
                <a:lnTo>
                  <a:pt x="1018" y="85"/>
                </a:lnTo>
                <a:lnTo>
                  <a:pt x="998" y="81"/>
                </a:lnTo>
                <a:lnTo>
                  <a:pt x="980" y="78"/>
                </a:lnTo>
                <a:lnTo>
                  <a:pt x="961" y="75"/>
                </a:lnTo>
                <a:lnTo>
                  <a:pt x="942" y="71"/>
                </a:lnTo>
                <a:lnTo>
                  <a:pt x="924" y="67"/>
                </a:lnTo>
                <a:lnTo>
                  <a:pt x="907" y="64"/>
                </a:lnTo>
                <a:lnTo>
                  <a:pt x="890" y="60"/>
                </a:lnTo>
                <a:lnTo>
                  <a:pt x="874" y="57"/>
                </a:lnTo>
                <a:lnTo>
                  <a:pt x="859" y="53"/>
                </a:lnTo>
                <a:lnTo>
                  <a:pt x="845" y="50"/>
                </a:lnTo>
                <a:lnTo>
                  <a:pt x="831" y="46"/>
                </a:lnTo>
                <a:lnTo>
                  <a:pt x="818" y="42"/>
                </a:lnTo>
                <a:lnTo>
                  <a:pt x="805" y="39"/>
                </a:lnTo>
                <a:lnTo>
                  <a:pt x="792" y="36"/>
                </a:lnTo>
                <a:lnTo>
                  <a:pt x="781" y="32"/>
                </a:lnTo>
                <a:lnTo>
                  <a:pt x="769" y="29"/>
                </a:lnTo>
                <a:lnTo>
                  <a:pt x="758" y="26"/>
                </a:lnTo>
                <a:lnTo>
                  <a:pt x="747" y="23"/>
                </a:lnTo>
                <a:lnTo>
                  <a:pt x="736" y="20"/>
                </a:lnTo>
                <a:lnTo>
                  <a:pt x="724" y="17"/>
                </a:lnTo>
                <a:lnTo>
                  <a:pt x="713" y="14"/>
                </a:lnTo>
                <a:lnTo>
                  <a:pt x="701" y="12"/>
                </a:lnTo>
                <a:lnTo>
                  <a:pt x="689" y="9"/>
                </a:lnTo>
                <a:lnTo>
                  <a:pt x="677" y="7"/>
                </a:lnTo>
                <a:lnTo>
                  <a:pt x="664" y="5"/>
                </a:lnTo>
                <a:lnTo>
                  <a:pt x="652" y="3"/>
                </a:lnTo>
                <a:lnTo>
                  <a:pt x="641" y="2"/>
                </a:lnTo>
                <a:lnTo>
                  <a:pt x="629" y="1"/>
                </a:lnTo>
                <a:lnTo>
                  <a:pt x="617" y="0"/>
                </a:lnTo>
                <a:lnTo>
                  <a:pt x="606" y="0"/>
                </a:lnTo>
                <a:lnTo>
                  <a:pt x="594" y="0"/>
                </a:lnTo>
                <a:lnTo>
                  <a:pt x="582" y="0"/>
                </a:lnTo>
                <a:lnTo>
                  <a:pt x="570" y="1"/>
                </a:lnTo>
                <a:lnTo>
                  <a:pt x="558" y="2"/>
                </a:lnTo>
                <a:lnTo>
                  <a:pt x="545" y="4"/>
                </a:lnTo>
                <a:lnTo>
                  <a:pt x="532" y="6"/>
                </a:lnTo>
                <a:lnTo>
                  <a:pt x="519" y="9"/>
                </a:lnTo>
                <a:lnTo>
                  <a:pt x="505" y="12"/>
                </a:lnTo>
                <a:lnTo>
                  <a:pt x="490" y="16"/>
                </a:lnTo>
                <a:lnTo>
                  <a:pt x="474" y="21"/>
                </a:lnTo>
                <a:lnTo>
                  <a:pt x="458" y="25"/>
                </a:lnTo>
                <a:lnTo>
                  <a:pt x="441" y="31"/>
                </a:lnTo>
                <a:lnTo>
                  <a:pt x="424" y="36"/>
                </a:lnTo>
                <a:lnTo>
                  <a:pt x="408" y="43"/>
                </a:lnTo>
                <a:lnTo>
                  <a:pt x="390" y="50"/>
                </a:lnTo>
                <a:lnTo>
                  <a:pt x="373" y="57"/>
                </a:lnTo>
                <a:lnTo>
                  <a:pt x="357" y="64"/>
                </a:lnTo>
                <a:lnTo>
                  <a:pt x="341" y="71"/>
                </a:lnTo>
                <a:lnTo>
                  <a:pt x="326" y="79"/>
                </a:lnTo>
                <a:lnTo>
                  <a:pt x="312" y="87"/>
                </a:lnTo>
                <a:lnTo>
                  <a:pt x="299" y="96"/>
                </a:lnTo>
                <a:lnTo>
                  <a:pt x="287" y="104"/>
                </a:lnTo>
                <a:lnTo>
                  <a:pt x="275" y="112"/>
                </a:lnTo>
                <a:lnTo>
                  <a:pt x="264" y="120"/>
                </a:lnTo>
                <a:lnTo>
                  <a:pt x="253" y="128"/>
                </a:lnTo>
                <a:lnTo>
                  <a:pt x="242" y="136"/>
                </a:lnTo>
                <a:lnTo>
                  <a:pt x="231" y="144"/>
                </a:lnTo>
                <a:lnTo>
                  <a:pt x="220" y="151"/>
                </a:lnTo>
                <a:lnTo>
                  <a:pt x="209" y="159"/>
                </a:lnTo>
                <a:lnTo>
                  <a:pt x="198" y="166"/>
                </a:lnTo>
                <a:lnTo>
                  <a:pt x="186" y="172"/>
                </a:lnTo>
                <a:lnTo>
                  <a:pt x="173" y="178"/>
                </a:lnTo>
                <a:lnTo>
                  <a:pt x="161" y="185"/>
                </a:lnTo>
                <a:lnTo>
                  <a:pt x="149" y="192"/>
                </a:lnTo>
                <a:lnTo>
                  <a:pt x="138" y="198"/>
                </a:lnTo>
                <a:lnTo>
                  <a:pt x="127" y="205"/>
                </a:lnTo>
                <a:lnTo>
                  <a:pt x="116" y="211"/>
                </a:lnTo>
                <a:lnTo>
                  <a:pt x="106" y="219"/>
                </a:lnTo>
                <a:lnTo>
                  <a:pt x="98" y="227"/>
                </a:lnTo>
                <a:lnTo>
                  <a:pt x="89" y="236"/>
                </a:lnTo>
                <a:lnTo>
                  <a:pt x="82" y="245"/>
                </a:lnTo>
                <a:lnTo>
                  <a:pt x="76" y="254"/>
                </a:lnTo>
                <a:lnTo>
                  <a:pt x="70" y="264"/>
                </a:lnTo>
                <a:lnTo>
                  <a:pt x="66" y="275"/>
                </a:lnTo>
                <a:lnTo>
                  <a:pt x="61" y="286"/>
                </a:lnTo>
                <a:lnTo>
                  <a:pt x="56" y="297"/>
                </a:lnTo>
                <a:lnTo>
                  <a:pt x="53" y="308"/>
                </a:lnTo>
                <a:lnTo>
                  <a:pt x="49" y="320"/>
                </a:lnTo>
                <a:lnTo>
                  <a:pt x="46" y="333"/>
                </a:lnTo>
              </a:path>
            </a:pathLst>
          </a:custGeom>
          <a:noFill/>
          <a:ln w="126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746" name="Freeform 43"/>
          <p:cNvSpPr>
            <a:spLocks/>
          </p:cNvSpPr>
          <p:nvPr/>
        </p:nvSpPr>
        <p:spPr bwMode="auto">
          <a:xfrm>
            <a:off x="4059238" y="3865563"/>
            <a:ext cx="49212" cy="1724025"/>
          </a:xfrm>
          <a:custGeom>
            <a:avLst/>
            <a:gdLst>
              <a:gd name="T0" fmla="*/ 0 w 31"/>
              <a:gd name="T1" fmla="*/ 0 h 1086"/>
              <a:gd name="T2" fmla="*/ 30 w 31"/>
              <a:gd name="T3" fmla="*/ 0 h 1086"/>
              <a:gd name="T4" fmla="*/ 30 w 31"/>
              <a:gd name="T5" fmla="*/ 1085 h 1086"/>
              <a:gd name="T6" fmla="*/ 0 w 31"/>
              <a:gd name="T7" fmla="*/ 1085 h 1086"/>
              <a:gd name="T8" fmla="*/ 0 w 31"/>
              <a:gd name="T9" fmla="*/ 0 h 10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1086"/>
              <a:gd name="T17" fmla="*/ 31 w 31"/>
              <a:gd name="T18" fmla="*/ 1086 h 10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1086">
                <a:moveTo>
                  <a:pt x="0" y="0"/>
                </a:moveTo>
                <a:lnTo>
                  <a:pt x="30" y="0"/>
                </a:lnTo>
                <a:lnTo>
                  <a:pt x="30" y="1085"/>
                </a:lnTo>
                <a:lnTo>
                  <a:pt x="0" y="1085"/>
                </a:lnTo>
                <a:lnTo>
                  <a:pt x="0" y="0"/>
                </a:lnTo>
              </a:path>
            </a:pathLst>
          </a:custGeom>
          <a:solidFill>
            <a:schemeClr val="tx1"/>
          </a:solidFill>
          <a:ln w="126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747" name="Freeform 44"/>
          <p:cNvSpPr>
            <a:spLocks/>
          </p:cNvSpPr>
          <p:nvPr/>
        </p:nvSpPr>
        <p:spPr bwMode="auto">
          <a:xfrm>
            <a:off x="4276725" y="4159250"/>
            <a:ext cx="230188" cy="1176338"/>
          </a:xfrm>
          <a:custGeom>
            <a:avLst/>
            <a:gdLst>
              <a:gd name="T0" fmla="*/ 66 w 145"/>
              <a:gd name="T1" fmla="*/ 3 h 741"/>
              <a:gd name="T2" fmla="*/ 74 w 145"/>
              <a:gd name="T3" fmla="*/ 12 h 741"/>
              <a:gd name="T4" fmla="*/ 83 w 145"/>
              <a:gd name="T5" fmla="*/ 24 h 741"/>
              <a:gd name="T6" fmla="*/ 92 w 145"/>
              <a:gd name="T7" fmla="*/ 41 h 741"/>
              <a:gd name="T8" fmla="*/ 104 w 145"/>
              <a:gd name="T9" fmla="*/ 69 h 741"/>
              <a:gd name="T10" fmla="*/ 113 w 145"/>
              <a:gd name="T11" fmla="*/ 97 h 741"/>
              <a:gd name="T12" fmla="*/ 122 w 145"/>
              <a:gd name="T13" fmla="*/ 129 h 741"/>
              <a:gd name="T14" fmla="*/ 130 w 145"/>
              <a:gd name="T15" fmla="*/ 165 h 741"/>
              <a:gd name="T16" fmla="*/ 136 w 145"/>
              <a:gd name="T17" fmla="*/ 206 h 741"/>
              <a:gd name="T18" fmla="*/ 142 w 145"/>
              <a:gd name="T19" fmla="*/ 260 h 741"/>
              <a:gd name="T20" fmla="*/ 144 w 145"/>
              <a:gd name="T21" fmla="*/ 307 h 741"/>
              <a:gd name="T22" fmla="*/ 144 w 145"/>
              <a:gd name="T23" fmla="*/ 356 h 741"/>
              <a:gd name="T24" fmla="*/ 142 w 145"/>
              <a:gd name="T25" fmla="*/ 405 h 741"/>
              <a:gd name="T26" fmla="*/ 138 w 145"/>
              <a:gd name="T27" fmla="*/ 452 h 741"/>
              <a:gd name="T28" fmla="*/ 131 w 145"/>
              <a:gd name="T29" fmla="*/ 508 h 741"/>
              <a:gd name="T30" fmla="*/ 125 w 145"/>
              <a:gd name="T31" fmla="*/ 548 h 741"/>
              <a:gd name="T32" fmla="*/ 118 w 145"/>
              <a:gd name="T33" fmla="*/ 584 h 741"/>
              <a:gd name="T34" fmla="*/ 109 w 145"/>
              <a:gd name="T35" fmla="*/ 617 h 741"/>
              <a:gd name="T36" fmla="*/ 100 w 145"/>
              <a:gd name="T37" fmla="*/ 646 h 741"/>
              <a:gd name="T38" fmla="*/ 88 w 145"/>
              <a:gd name="T39" fmla="*/ 675 h 741"/>
              <a:gd name="T40" fmla="*/ 78 w 145"/>
              <a:gd name="T41" fmla="*/ 694 h 741"/>
              <a:gd name="T42" fmla="*/ 69 w 145"/>
              <a:gd name="T43" fmla="*/ 708 h 741"/>
              <a:gd name="T44" fmla="*/ 59 w 145"/>
              <a:gd name="T45" fmla="*/ 720 h 741"/>
              <a:gd name="T46" fmla="*/ 47 w 145"/>
              <a:gd name="T47" fmla="*/ 730 h 741"/>
              <a:gd name="T48" fmla="*/ 37 w 145"/>
              <a:gd name="T49" fmla="*/ 736 h 741"/>
              <a:gd name="T50" fmla="*/ 29 w 145"/>
              <a:gd name="T51" fmla="*/ 738 h 741"/>
              <a:gd name="T52" fmla="*/ 21 w 145"/>
              <a:gd name="T53" fmla="*/ 740 h 741"/>
              <a:gd name="T54" fmla="*/ 15 w 145"/>
              <a:gd name="T55" fmla="*/ 738 h 741"/>
              <a:gd name="T56" fmla="*/ 8 w 145"/>
              <a:gd name="T57" fmla="*/ 734 h 741"/>
              <a:gd name="T58" fmla="*/ 4 w 145"/>
              <a:gd name="T59" fmla="*/ 729 h 741"/>
              <a:gd name="T60" fmla="*/ 1 w 145"/>
              <a:gd name="T61" fmla="*/ 721 h 741"/>
              <a:gd name="T62" fmla="*/ 0 w 145"/>
              <a:gd name="T63" fmla="*/ 708 h 741"/>
              <a:gd name="T64" fmla="*/ 0 w 145"/>
              <a:gd name="T65" fmla="*/ 689 h 741"/>
              <a:gd name="T66" fmla="*/ 0 w 145"/>
              <a:gd name="T67" fmla="*/ 656 h 741"/>
              <a:gd name="T68" fmla="*/ 0 w 145"/>
              <a:gd name="T69" fmla="*/ 620 h 741"/>
              <a:gd name="T70" fmla="*/ 1 w 145"/>
              <a:gd name="T71" fmla="*/ 577 h 741"/>
              <a:gd name="T72" fmla="*/ 2 w 145"/>
              <a:gd name="T73" fmla="*/ 529 h 741"/>
              <a:gd name="T74" fmla="*/ 4 w 145"/>
              <a:gd name="T75" fmla="*/ 477 h 741"/>
              <a:gd name="T76" fmla="*/ 7 w 145"/>
              <a:gd name="T77" fmla="*/ 408 h 741"/>
              <a:gd name="T78" fmla="*/ 10 w 145"/>
              <a:gd name="T79" fmla="*/ 351 h 741"/>
              <a:gd name="T80" fmla="*/ 13 w 145"/>
              <a:gd name="T81" fmla="*/ 296 h 741"/>
              <a:gd name="T82" fmla="*/ 16 w 145"/>
              <a:gd name="T83" fmla="*/ 242 h 741"/>
              <a:gd name="T84" fmla="*/ 20 w 145"/>
              <a:gd name="T85" fmla="*/ 183 h 741"/>
              <a:gd name="T86" fmla="*/ 23 w 145"/>
              <a:gd name="T87" fmla="*/ 142 h 741"/>
              <a:gd name="T88" fmla="*/ 26 w 145"/>
              <a:gd name="T89" fmla="*/ 107 h 741"/>
              <a:gd name="T90" fmla="*/ 29 w 145"/>
              <a:gd name="T91" fmla="*/ 78 h 741"/>
              <a:gd name="T92" fmla="*/ 31 w 145"/>
              <a:gd name="T93" fmla="*/ 55 h 741"/>
              <a:gd name="T94" fmla="*/ 36 w 145"/>
              <a:gd name="T95" fmla="*/ 32 h 741"/>
              <a:gd name="T96" fmla="*/ 39 w 145"/>
              <a:gd name="T97" fmla="*/ 17 h 741"/>
              <a:gd name="T98" fmla="*/ 44 w 145"/>
              <a:gd name="T99" fmla="*/ 7 h 741"/>
              <a:gd name="T100" fmla="*/ 49 w 145"/>
              <a:gd name="T101" fmla="*/ 1 h 741"/>
              <a:gd name="T102" fmla="*/ 55 w 145"/>
              <a:gd name="T103" fmla="*/ 0 h 74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45"/>
              <a:gd name="T157" fmla="*/ 0 h 741"/>
              <a:gd name="T158" fmla="*/ 145 w 145"/>
              <a:gd name="T159" fmla="*/ 741 h 74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45" h="741">
                <a:moveTo>
                  <a:pt x="61" y="0"/>
                </a:moveTo>
                <a:lnTo>
                  <a:pt x="62" y="1"/>
                </a:lnTo>
                <a:lnTo>
                  <a:pt x="64" y="2"/>
                </a:lnTo>
                <a:lnTo>
                  <a:pt x="66" y="3"/>
                </a:lnTo>
                <a:lnTo>
                  <a:pt x="68" y="5"/>
                </a:lnTo>
                <a:lnTo>
                  <a:pt x="70" y="7"/>
                </a:lnTo>
                <a:lnTo>
                  <a:pt x="72" y="9"/>
                </a:lnTo>
                <a:lnTo>
                  <a:pt x="74" y="12"/>
                </a:lnTo>
                <a:lnTo>
                  <a:pt x="76" y="15"/>
                </a:lnTo>
                <a:lnTo>
                  <a:pt x="78" y="17"/>
                </a:lnTo>
                <a:lnTo>
                  <a:pt x="80" y="21"/>
                </a:lnTo>
                <a:lnTo>
                  <a:pt x="83" y="24"/>
                </a:lnTo>
                <a:lnTo>
                  <a:pt x="85" y="28"/>
                </a:lnTo>
                <a:lnTo>
                  <a:pt x="87" y="32"/>
                </a:lnTo>
                <a:lnTo>
                  <a:pt x="90" y="37"/>
                </a:lnTo>
                <a:lnTo>
                  <a:pt x="92" y="41"/>
                </a:lnTo>
                <a:lnTo>
                  <a:pt x="94" y="46"/>
                </a:lnTo>
                <a:lnTo>
                  <a:pt x="96" y="52"/>
                </a:lnTo>
                <a:lnTo>
                  <a:pt x="99" y="57"/>
                </a:lnTo>
                <a:lnTo>
                  <a:pt x="104" y="69"/>
                </a:lnTo>
                <a:lnTo>
                  <a:pt x="106" y="75"/>
                </a:lnTo>
                <a:lnTo>
                  <a:pt x="108" y="82"/>
                </a:lnTo>
                <a:lnTo>
                  <a:pt x="111" y="89"/>
                </a:lnTo>
                <a:lnTo>
                  <a:pt x="113" y="97"/>
                </a:lnTo>
                <a:lnTo>
                  <a:pt x="116" y="104"/>
                </a:lnTo>
                <a:lnTo>
                  <a:pt x="118" y="112"/>
                </a:lnTo>
                <a:lnTo>
                  <a:pt x="120" y="120"/>
                </a:lnTo>
                <a:lnTo>
                  <a:pt x="122" y="129"/>
                </a:lnTo>
                <a:lnTo>
                  <a:pt x="124" y="138"/>
                </a:lnTo>
                <a:lnTo>
                  <a:pt x="126" y="146"/>
                </a:lnTo>
                <a:lnTo>
                  <a:pt x="128" y="155"/>
                </a:lnTo>
                <a:lnTo>
                  <a:pt x="130" y="165"/>
                </a:lnTo>
                <a:lnTo>
                  <a:pt x="132" y="175"/>
                </a:lnTo>
                <a:lnTo>
                  <a:pt x="134" y="185"/>
                </a:lnTo>
                <a:lnTo>
                  <a:pt x="135" y="195"/>
                </a:lnTo>
                <a:lnTo>
                  <a:pt x="136" y="206"/>
                </a:lnTo>
                <a:lnTo>
                  <a:pt x="138" y="216"/>
                </a:lnTo>
                <a:lnTo>
                  <a:pt x="139" y="227"/>
                </a:lnTo>
                <a:lnTo>
                  <a:pt x="141" y="249"/>
                </a:lnTo>
                <a:lnTo>
                  <a:pt x="142" y="260"/>
                </a:lnTo>
                <a:lnTo>
                  <a:pt x="142" y="272"/>
                </a:lnTo>
                <a:lnTo>
                  <a:pt x="143" y="284"/>
                </a:lnTo>
                <a:lnTo>
                  <a:pt x="144" y="296"/>
                </a:lnTo>
                <a:lnTo>
                  <a:pt x="144" y="307"/>
                </a:lnTo>
                <a:lnTo>
                  <a:pt x="144" y="319"/>
                </a:lnTo>
                <a:lnTo>
                  <a:pt x="144" y="331"/>
                </a:lnTo>
                <a:lnTo>
                  <a:pt x="144" y="344"/>
                </a:lnTo>
                <a:lnTo>
                  <a:pt x="144" y="356"/>
                </a:lnTo>
                <a:lnTo>
                  <a:pt x="143" y="368"/>
                </a:lnTo>
                <a:lnTo>
                  <a:pt x="143" y="380"/>
                </a:lnTo>
                <a:lnTo>
                  <a:pt x="142" y="393"/>
                </a:lnTo>
                <a:lnTo>
                  <a:pt x="142" y="405"/>
                </a:lnTo>
                <a:lnTo>
                  <a:pt x="141" y="416"/>
                </a:lnTo>
                <a:lnTo>
                  <a:pt x="140" y="428"/>
                </a:lnTo>
                <a:lnTo>
                  <a:pt x="139" y="440"/>
                </a:lnTo>
                <a:lnTo>
                  <a:pt x="138" y="452"/>
                </a:lnTo>
                <a:lnTo>
                  <a:pt x="137" y="463"/>
                </a:lnTo>
                <a:lnTo>
                  <a:pt x="134" y="486"/>
                </a:lnTo>
                <a:lnTo>
                  <a:pt x="133" y="497"/>
                </a:lnTo>
                <a:lnTo>
                  <a:pt x="131" y="508"/>
                </a:lnTo>
                <a:lnTo>
                  <a:pt x="130" y="518"/>
                </a:lnTo>
                <a:lnTo>
                  <a:pt x="128" y="528"/>
                </a:lnTo>
                <a:lnTo>
                  <a:pt x="127" y="538"/>
                </a:lnTo>
                <a:lnTo>
                  <a:pt x="125" y="548"/>
                </a:lnTo>
                <a:lnTo>
                  <a:pt x="124" y="557"/>
                </a:lnTo>
                <a:lnTo>
                  <a:pt x="121" y="566"/>
                </a:lnTo>
                <a:lnTo>
                  <a:pt x="120" y="576"/>
                </a:lnTo>
                <a:lnTo>
                  <a:pt x="118" y="584"/>
                </a:lnTo>
                <a:lnTo>
                  <a:pt x="116" y="593"/>
                </a:lnTo>
                <a:lnTo>
                  <a:pt x="114" y="601"/>
                </a:lnTo>
                <a:lnTo>
                  <a:pt x="112" y="609"/>
                </a:lnTo>
                <a:lnTo>
                  <a:pt x="109" y="617"/>
                </a:lnTo>
                <a:lnTo>
                  <a:pt x="107" y="625"/>
                </a:lnTo>
                <a:lnTo>
                  <a:pt x="105" y="632"/>
                </a:lnTo>
                <a:lnTo>
                  <a:pt x="103" y="638"/>
                </a:lnTo>
                <a:lnTo>
                  <a:pt x="100" y="646"/>
                </a:lnTo>
                <a:lnTo>
                  <a:pt x="96" y="658"/>
                </a:lnTo>
                <a:lnTo>
                  <a:pt x="93" y="664"/>
                </a:lnTo>
                <a:lnTo>
                  <a:pt x="91" y="669"/>
                </a:lnTo>
                <a:lnTo>
                  <a:pt x="88" y="675"/>
                </a:lnTo>
                <a:lnTo>
                  <a:pt x="86" y="680"/>
                </a:lnTo>
                <a:lnTo>
                  <a:pt x="84" y="685"/>
                </a:lnTo>
                <a:lnTo>
                  <a:pt x="81" y="689"/>
                </a:lnTo>
                <a:lnTo>
                  <a:pt x="78" y="694"/>
                </a:lnTo>
                <a:lnTo>
                  <a:pt x="76" y="698"/>
                </a:lnTo>
                <a:lnTo>
                  <a:pt x="74" y="701"/>
                </a:lnTo>
                <a:lnTo>
                  <a:pt x="71" y="705"/>
                </a:lnTo>
                <a:lnTo>
                  <a:pt x="69" y="708"/>
                </a:lnTo>
                <a:lnTo>
                  <a:pt x="67" y="712"/>
                </a:lnTo>
                <a:lnTo>
                  <a:pt x="64" y="715"/>
                </a:lnTo>
                <a:lnTo>
                  <a:pt x="61" y="718"/>
                </a:lnTo>
                <a:lnTo>
                  <a:pt x="59" y="720"/>
                </a:lnTo>
                <a:lnTo>
                  <a:pt x="56" y="722"/>
                </a:lnTo>
                <a:lnTo>
                  <a:pt x="54" y="725"/>
                </a:lnTo>
                <a:lnTo>
                  <a:pt x="51" y="727"/>
                </a:lnTo>
                <a:lnTo>
                  <a:pt x="47" y="730"/>
                </a:lnTo>
                <a:lnTo>
                  <a:pt x="44" y="732"/>
                </a:lnTo>
                <a:lnTo>
                  <a:pt x="42" y="734"/>
                </a:lnTo>
                <a:lnTo>
                  <a:pt x="39" y="735"/>
                </a:lnTo>
                <a:lnTo>
                  <a:pt x="37" y="736"/>
                </a:lnTo>
                <a:lnTo>
                  <a:pt x="35" y="737"/>
                </a:lnTo>
                <a:lnTo>
                  <a:pt x="33" y="738"/>
                </a:lnTo>
                <a:lnTo>
                  <a:pt x="31" y="738"/>
                </a:lnTo>
                <a:lnTo>
                  <a:pt x="29" y="738"/>
                </a:lnTo>
                <a:lnTo>
                  <a:pt x="27" y="739"/>
                </a:lnTo>
                <a:lnTo>
                  <a:pt x="25" y="740"/>
                </a:lnTo>
                <a:lnTo>
                  <a:pt x="23" y="740"/>
                </a:lnTo>
                <a:lnTo>
                  <a:pt x="21" y="740"/>
                </a:lnTo>
                <a:lnTo>
                  <a:pt x="19" y="740"/>
                </a:lnTo>
                <a:lnTo>
                  <a:pt x="18" y="739"/>
                </a:lnTo>
                <a:lnTo>
                  <a:pt x="16" y="739"/>
                </a:lnTo>
                <a:lnTo>
                  <a:pt x="15" y="738"/>
                </a:lnTo>
                <a:lnTo>
                  <a:pt x="13" y="738"/>
                </a:lnTo>
                <a:lnTo>
                  <a:pt x="11" y="737"/>
                </a:lnTo>
                <a:lnTo>
                  <a:pt x="9" y="736"/>
                </a:lnTo>
                <a:lnTo>
                  <a:pt x="8" y="734"/>
                </a:lnTo>
                <a:lnTo>
                  <a:pt x="7" y="734"/>
                </a:lnTo>
                <a:lnTo>
                  <a:pt x="6" y="732"/>
                </a:lnTo>
                <a:lnTo>
                  <a:pt x="5" y="731"/>
                </a:lnTo>
                <a:lnTo>
                  <a:pt x="4" y="729"/>
                </a:lnTo>
                <a:lnTo>
                  <a:pt x="3" y="728"/>
                </a:lnTo>
                <a:lnTo>
                  <a:pt x="3" y="726"/>
                </a:lnTo>
                <a:lnTo>
                  <a:pt x="2" y="724"/>
                </a:lnTo>
                <a:lnTo>
                  <a:pt x="1" y="721"/>
                </a:lnTo>
                <a:lnTo>
                  <a:pt x="1" y="718"/>
                </a:lnTo>
                <a:lnTo>
                  <a:pt x="1" y="716"/>
                </a:lnTo>
                <a:lnTo>
                  <a:pt x="1" y="712"/>
                </a:lnTo>
                <a:lnTo>
                  <a:pt x="0" y="708"/>
                </a:lnTo>
                <a:lnTo>
                  <a:pt x="0" y="704"/>
                </a:lnTo>
                <a:lnTo>
                  <a:pt x="0" y="700"/>
                </a:lnTo>
                <a:lnTo>
                  <a:pt x="0" y="695"/>
                </a:lnTo>
                <a:lnTo>
                  <a:pt x="0" y="689"/>
                </a:lnTo>
                <a:lnTo>
                  <a:pt x="0" y="684"/>
                </a:lnTo>
                <a:lnTo>
                  <a:pt x="0" y="671"/>
                </a:lnTo>
                <a:lnTo>
                  <a:pt x="0" y="664"/>
                </a:lnTo>
                <a:lnTo>
                  <a:pt x="0" y="656"/>
                </a:lnTo>
                <a:lnTo>
                  <a:pt x="0" y="647"/>
                </a:lnTo>
                <a:lnTo>
                  <a:pt x="0" y="638"/>
                </a:lnTo>
                <a:lnTo>
                  <a:pt x="0" y="629"/>
                </a:lnTo>
                <a:lnTo>
                  <a:pt x="0" y="620"/>
                </a:lnTo>
                <a:lnTo>
                  <a:pt x="0" y="609"/>
                </a:lnTo>
                <a:lnTo>
                  <a:pt x="0" y="599"/>
                </a:lnTo>
                <a:lnTo>
                  <a:pt x="1" y="588"/>
                </a:lnTo>
                <a:lnTo>
                  <a:pt x="1" y="577"/>
                </a:lnTo>
                <a:lnTo>
                  <a:pt x="1" y="566"/>
                </a:lnTo>
                <a:lnTo>
                  <a:pt x="1" y="554"/>
                </a:lnTo>
                <a:lnTo>
                  <a:pt x="2" y="541"/>
                </a:lnTo>
                <a:lnTo>
                  <a:pt x="2" y="529"/>
                </a:lnTo>
                <a:lnTo>
                  <a:pt x="3" y="516"/>
                </a:lnTo>
                <a:lnTo>
                  <a:pt x="3" y="504"/>
                </a:lnTo>
                <a:lnTo>
                  <a:pt x="3" y="490"/>
                </a:lnTo>
                <a:lnTo>
                  <a:pt x="4" y="477"/>
                </a:lnTo>
                <a:lnTo>
                  <a:pt x="5" y="449"/>
                </a:lnTo>
                <a:lnTo>
                  <a:pt x="5" y="436"/>
                </a:lnTo>
                <a:lnTo>
                  <a:pt x="7" y="422"/>
                </a:lnTo>
                <a:lnTo>
                  <a:pt x="7" y="408"/>
                </a:lnTo>
                <a:lnTo>
                  <a:pt x="8" y="393"/>
                </a:lnTo>
                <a:lnTo>
                  <a:pt x="9" y="379"/>
                </a:lnTo>
                <a:lnTo>
                  <a:pt x="9" y="365"/>
                </a:lnTo>
                <a:lnTo>
                  <a:pt x="10" y="351"/>
                </a:lnTo>
                <a:lnTo>
                  <a:pt x="11" y="337"/>
                </a:lnTo>
                <a:lnTo>
                  <a:pt x="11" y="323"/>
                </a:lnTo>
                <a:lnTo>
                  <a:pt x="12" y="309"/>
                </a:lnTo>
                <a:lnTo>
                  <a:pt x="13" y="296"/>
                </a:lnTo>
                <a:lnTo>
                  <a:pt x="13" y="282"/>
                </a:lnTo>
                <a:lnTo>
                  <a:pt x="15" y="268"/>
                </a:lnTo>
                <a:lnTo>
                  <a:pt x="15" y="255"/>
                </a:lnTo>
                <a:lnTo>
                  <a:pt x="16" y="242"/>
                </a:lnTo>
                <a:lnTo>
                  <a:pt x="17" y="229"/>
                </a:lnTo>
                <a:lnTo>
                  <a:pt x="18" y="217"/>
                </a:lnTo>
                <a:lnTo>
                  <a:pt x="19" y="205"/>
                </a:lnTo>
                <a:lnTo>
                  <a:pt x="20" y="183"/>
                </a:lnTo>
                <a:lnTo>
                  <a:pt x="21" y="171"/>
                </a:lnTo>
                <a:lnTo>
                  <a:pt x="21" y="161"/>
                </a:lnTo>
                <a:lnTo>
                  <a:pt x="22" y="151"/>
                </a:lnTo>
                <a:lnTo>
                  <a:pt x="23" y="142"/>
                </a:lnTo>
                <a:lnTo>
                  <a:pt x="23" y="132"/>
                </a:lnTo>
                <a:lnTo>
                  <a:pt x="24" y="124"/>
                </a:lnTo>
                <a:lnTo>
                  <a:pt x="25" y="115"/>
                </a:lnTo>
                <a:lnTo>
                  <a:pt x="26" y="107"/>
                </a:lnTo>
                <a:lnTo>
                  <a:pt x="26" y="99"/>
                </a:lnTo>
                <a:lnTo>
                  <a:pt x="27" y="92"/>
                </a:lnTo>
                <a:lnTo>
                  <a:pt x="28" y="85"/>
                </a:lnTo>
                <a:lnTo>
                  <a:pt x="29" y="78"/>
                </a:lnTo>
                <a:lnTo>
                  <a:pt x="29" y="72"/>
                </a:lnTo>
                <a:lnTo>
                  <a:pt x="30" y="66"/>
                </a:lnTo>
                <a:lnTo>
                  <a:pt x="31" y="60"/>
                </a:lnTo>
                <a:lnTo>
                  <a:pt x="31" y="55"/>
                </a:lnTo>
                <a:lnTo>
                  <a:pt x="32" y="50"/>
                </a:lnTo>
                <a:lnTo>
                  <a:pt x="33" y="44"/>
                </a:lnTo>
                <a:lnTo>
                  <a:pt x="35" y="36"/>
                </a:lnTo>
                <a:lnTo>
                  <a:pt x="36" y="32"/>
                </a:lnTo>
                <a:lnTo>
                  <a:pt x="37" y="28"/>
                </a:lnTo>
                <a:lnTo>
                  <a:pt x="37" y="24"/>
                </a:lnTo>
                <a:lnTo>
                  <a:pt x="39" y="21"/>
                </a:lnTo>
                <a:lnTo>
                  <a:pt x="39" y="17"/>
                </a:lnTo>
                <a:lnTo>
                  <a:pt x="41" y="15"/>
                </a:lnTo>
                <a:lnTo>
                  <a:pt x="42" y="12"/>
                </a:lnTo>
                <a:lnTo>
                  <a:pt x="43" y="9"/>
                </a:lnTo>
                <a:lnTo>
                  <a:pt x="44" y="7"/>
                </a:lnTo>
                <a:lnTo>
                  <a:pt x="45" y="5"/>
                </a:lnTo>
                <a:lnTo>
                  <a:pt x="47" y="3"/>
                </a:lnTo>
                <a:lnTo>
                  <a:pt x="48" y="3"/>
                </a:lnTo>
                <a:lnTo>
                  <a:pt x="49" y="1"/>
                </a:lnTo>
                <a:lnTo>
                  <a:pt x="51" y="0"/>
                </a:lnTo>
                <a:lnTo>
                  <a:pt x="52" y="0"/>
                </a:lnTo>
                <a:lnTo>
                  <a:pt x="54" y="0"/>
                </a:lnTo>
                <a:lnTo>
                  <a:pt x="55" y="0"/>
                </a:lnTo>
                <a:lnTo>
                  <a:pt x="57" y="0"/>
                </a:lnTo>
                <a:lnTo>
                  <a:pt x="61" y="0"/>
                </a:lnTo>
              </a:path>
            </a:pathLst>
          </a:custGeom>
          <a:noFill/>
          <a:ln w="126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748" name="Freeform 45"/>
          <p:cNvSpPr>
            <a:spLocks/>
          </p:cNvSpPr>
          <p:nvPr/>
        </p:nvSpPr>
        <p:spPr bwMode="auto">
          <a:xfrm>
            <a:off x="4300538" y="3727450"/>
            <a:ext cx="1525587" cy="2014538"/>
          </a:xfrm>
          <a:custGeom>
            <a:avLst/>
            <a:gdLst>
              <a:gd name="T0" fmla="*/ 132 w 961"/>
              <a:gd name="T1" fmla="*/ 88 h 1269"/>
              <a:gd name="T2" fmla="*/ 165 w 961"/>
              <a:gd name="T3" fmla="*/ 70 h 1269"/>
              <a:gd name="T4" fmla="*/ 199 w 961"/>
              <a:gd name="T5" fmla="*/ 53 h 1269"/>
              <a:gd name="T6" fmla="*/ 243 w 961"/>
              <a:gd name="T7" fmla="*/ 34 h 1269"/>
              <a:gd name="T8" fmla="*/ 280 w 961"/>
              <a:gd name="T9" fmla="*/ 21 h 1269"/>
              <a:gd name="T10" fmla="*/ 319 w 961"/>
              <a:gd name="T11" fmla="*/ 11 h 1269"/>
              <a:gd name="T12" fmla="*/ 364 w 961"/>
              <a:gd name="T13" fmla="*/ 3 h 1269"/>
              <a:gd name="T14" fmla="*/ 400 w 961"/>
              <a:gd name="T15" fmla="*/ 0 h 1269"/>
              <a:gd name="T16" fmla="*/ 437 w 961"/>
              <a:gd name="T17" fmla="*/ 0 h 1269"/>
              <a:gd name="T18" fmla="*/ 482 w 961"/>
              <a:gd name="T19" fmla="*/ 4 h 1269"/>
              <a:gd name="T20" fmla="*/ 522 w 961"/>
              <a:gd name="T21" fmla="*/ 10 h 1269"/>
              <a:gd name="T22" fmla="*/ 565 w 961"/>
              <a:gd name="T23" fmla="*/ 20 h 1269"/>
              <a:gd name="T24" fmla="*/ 619 w 961"/>
              <a:gd name="T25" fmla="*/ 37 h 1269"/>
              <a:gd name="T26" fmla="*/ 665 w 961"/>
              <a:gd name="T27" fmla="*/ 57 h 1269"/>
              <a:gd name="T28" fmla="*/ 711 w 961"/>
              <a:gd name="T29" fmla="*/ 81 h 1269"/>
              <a:gd name="T30" fmla="*/ 753 w 961"/>
              <a:gd name="T31" fmla="*/ 107 h 1269"/>
              <a:gd name="T32" fmla="*/ 796 w 961"/>
              <a:gd name="T33" fmla="*/ 142 h 1269"/>
              <a:gd name="T34" fmla="*/ 826 w 961"/>
              <a:gd name="T35" fmla="*/ 172 h 1269"/>
              <a:gd name="T36" fmla="*/ 852 w 961"/>
              <a:gd name="T37" fmla="*/ 205 h 1269"/>
              <a:gd name="T38" fmla="*/ 880 w 961"/>
              <a:gd name="T39" fmla="*/ 248 h 1269"/>
              <a:gd name="T40" fmla="*/ 901 w 961"/>
              <a:gd name="T41" fmla="*/ 287 h 1269"/>
              <a:gd name="T42" fmla="*/ 919 w 961"/>
              <a:gd name="T43" fmla="*/ 328 h 1269"/>
              <a:gd name="T44" fmla="*/ 936 w 961"/>
              <a:gd name="T45" fmla="*/ 384 h 1269"/>
              <a:gd name="T46" fmla="*/ 945 w 961"/>
              <a:gd name="T47" fmla="*/ 435 h 1269"/>
              <a:gd name="T48" fmla="*/ 952 w 961"/>
              <a:gd name="T49" fmla="*/ 489 h 1269"/>
              <a:gd name="T50" fmla="*/ 956 w 961"/>
              <a:gd name="T51" fmla="*/ 554 h 1269"/>
              <a:gd name="T52" fmla="*/ 959 w 961"/>
              <a:gd name="T53" fmla="*/ 608 h 1269"/>
              <a:gd name="T54" fmla="*/ 960 w 961"/>
              <a:gd name="T55" fmla="*/ 662 h 1269"/>
              <a:gd name="T56" fmla="*/ 956 w 961"/>
              <a:gd name="T57" fmla="*/ 729 h 1269"/>
              <a:gd name="T58" fmla="*/ 950 w 961"/>
              <a:gd name="T59" fmla="*/ 785 h 1269"/>
              <a:gd name="T60" fmla="*/ 940 w 961"/>
              <a:gd name="T61" fmla="*/ 841 h 1269"/>
              <a:gd name="T62" fmla="*/ 927 w 961"/>
              <a:gd name="T63" fmla="*/ 896 h 1269"/>
              <a:gd name="T64" fmla="*/ 905 w 961"/>
              <a:gd name="T65" fmla="*/ 955 h 1269"/>
              <a:gd name="T66" fmla="*/ 883 w 961"/>
              <a:gd name="T67" fmla="*/ 1001 h 1269"/>
              <a:gd name="T68" fmla="*/ 856 w 961"/>
              <a:gd name="T69" fmla="*/ 1041 h 1269"/>
              <a:gd name="T70" fmla="*/ 820 w 961"/>
              <a:gd name="T71" fmla="*/ 1085 h 1269"/>
              <a:gd name="T72" fmla="*/ 786 w 961"/>
              <a:gd name="T73" fmla="*/ 1117 h 1269"/>
              <a:gd name="T74" fmla="*/ 752 w 961"/>
              <a:gd name="T75" fmla="*/ 1145 h 1269"/>
              <a:gd name="T76" fmla="*/ 709 w 961"/>
              <a:gd name="T77" fmla="*/ 1175 h 1269"/>
              <a:gd name="T78" fmla="*/ 674 w 961"/>
              <a:gd name="T79" fmla="*/ 1196 h 1269"/>
              <a:gd name="T80" fmla="*/ 640 w 961"/>
              <a:gd name="T81" fmla="*/ 1214 h 1269"/>
              <a:gd name="T82" fmla="*/ 600 w 961"/>
              <a:gd name="T83" fmla="*/ 1231 h 1269"/>
              <a:gd name="T84" fmla="*/ 567 w 961"/>
              <a:gd name="T85" fmla="*/ 1240 h 1269"/>
              <a:gd name="T86" fmla="*/ 536 w 961"/>
              <a:gd name="T87" fmla="*/ 1246 h 1269"/>
              <a:gd name="T88" fmla="*/ 497 w 961"/>
              <a:gd name="T89" fmla="*/ 1252 h 1269"/>
              <a:gd name="T90" fmla="*/ 464 w 961"/>
              <a:gd name="T91" fmla="*/ 1256 h 1269"/>
              <a:gd name="T92" fmla="*/ 431 w 961"/>
              <a:gd name="T93" fmla="*/ 1260 h 1269"/>
              <a:gd name="T94" fmla="*/ 400 w 961"/>
              <a:gd name="T95" fmla="*/ 1263 h 1269"/>
              <a:gd name="T96" fmla="*/ 366 w 961"/>
              <a:gd name="T97" fmla="*/ 1266 h 1269"/>
              <a:gd name="T98" fmla="*/ 341 w 961"/>
              <a:gd name="T99" fmla="*/ 1268 h 1269"/>
              <a:gd name="T100" fmla="*/ 317 w 961"/>
              <a:gd name="T101" fmla="*/ 1266 h 1269"/>
              <a:gd name="T102" fmla="*/ 288 w 961"/>
              <a:gd name="T103" fmla="*/ 1261 h 1269"/>
              <a:gd name="T104" fmla="*/ 262 w 961"/>
              <a:gd name="T105" fmla="*/ 1254 h 1269"/>
              <a:gd name="T106" fmla="*/ 232 w 961"/>
              <a:gd name="T107" fmla="*/ 1244 h 1269"/>
              <a:gd name="T108" fmla="*/ 191 w 961"/>
              <a:gd name="T109" fmla="*/ 1231 h 1269"/>
              <a:gd name="T110" fmla="*/ 153 w 961"/>
              <a:gd name="T111" fmla="*/ 1219 h 1269"/>
              <a:gd name="T112" fmla="*/ 114 w 961"/>
              <a:gd name="T113" fmla="*/ 1207 h 1269"/>
              <a:gd name="T114" fmla="*/ 72 w 961"/>
              <a:gd name="T115" fmla="*/ 1194 h 1269"/>
              <a:gd name="T116" fmla="*/ 45 w 961"/>
              <a:gd name="T117" fmla="*/ 1182 h 1269"/>
              <a:gd name="T118" fmla="*/ 23 w 961"/>
              <a:gd name="T119" fmla="*/ 1172 h 1269"/>
              <a:gd name="T120" fmla="*/ 0 w 961"/>
              <a:gd name="T121" fmla="*/ 1159 h 126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61"/>
              <a:gd name="T184" fmla="*/ 0 h 1269"/>
              <a:gd name="T185" fmla="*/ 961 w 961"/>
              <a:gd name="T186" fmla="*/ 1269 h 126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61" h="1269">
                <a:moveTo>
                  <a:pt x="105" y="103"/>
                </a:moveTo>
                <a:lnTo>
                  <a:pt x="111" y="99"/>
                </a:lnTo>
                <a:lnTo>
                  <a:pt x="118" y="95"/>
                </a:lnTo>
                <a:lnTo>
                  <a:pt x="125" y="92"/>
                </a:lnTo>
                <a:lnTo>
                  <a:pt x="132" y="88"/>
                </a:lnTo>
                <a:lnTo>
                  <a:pt x="138" y="85"/>
                </a:lnTo>
                <a:lnTo>
                  <a:pt x="145" y="81"/>
                </a:lnTo>
                <a:lnTo>
                  <a:pt x="152" y="77"/>
                </a:lnTo>
                <a:lnTo>
                  <a:pt x="158" y="73"/>
                </a:lnTo>
                <a:lnTo>
                  <a:pt x="165" y="70"/>
                </a:lnTo>
                <a:lnTo>
                  <a:pt x="171" y="66"/>
                </a:lnTo>
                <a:lnTo>
                  <a:pt x="179" y="63"/>
                </a:lnTo>
                <a:lnTo>
                  <a:pt x="185" y="60"/>
                </a:lnTo>
                <a:lnTo>
                  <a:pt x="192" y="56"/>
                </a:lnTo>
                <a:lnTo>
                  <a:pt x="199" y="53"/>
                </a:lnTo>
                <a:lnTo>
                  <a:pt x="206" y="50"/>
                </a:lnTo>
                <a:lnTo>
                  <a:pt x="220" y="43"/>
                </a:lnTo>
                <a:lnTo>
                  <a:pt x="228" y="40"/>
                </a:lnTo>
                <a:lnTo>
                  <a:pt x="235" y="37"/>
                </a:lnTo>
                <a:lnTo>
                  <a:pt x="243" y="34"/>
                </a:lnTo>
                <a:lnTo>
                  <a:pt x="250" y="31"/>
                </a:lnTo>
                <a:lnTo>
                  <a:pt x="257" y="29"/>
                </a:lnTo>
                <a:lnTo>
                  <a:pt x="265" y="26"/>
                </a:lnTo>
                <a:lnTo>
                  <a:pt x="273" y="24"/>
                </a:lnTo>
                <a:lnTo>
                  <a:pt x="280" y="21"/>
                </a:lnTo>
                <a:lnTo>
                  <a:pt x="288" y="19"/>
                </a:lnTo>
                <a:lnTo>
                  <a:pt x="296" y="17"/>
                </a:lnTo>
                <a:lnTo>
                  <a:pt x="304" y="15"/>
                </a:lnTo>
                <a:lnTo>
                  <a:pt x="311" y="13"/>
                </a:lnTo>
                <a:lnTo>
                  <a:pt x="319" y="11"/>
                </a:lnTo>
                <a:lnTo>
                  <a:pt x="326" y="9"/>
                </a:lnTo>
                <a:lnTo>
                  <a:pt x="334" y="8"/>
                </a:lnTo>
                <a:lnTo>
                  <a:pt x="349" y="5"/>
                </a:lnTo>
                <a:lnTo>
                  <a:pt x="356" y="4"/>
                </a:lnTo>
                <a:lnTo>
                  <a:pt x="364" y="3"/>
                </a:lnTo>
                <a:lnTo>
                  <a:pt x="371" y="2"/>
                </a:lnTo>
                <a:lnTo>
                  <a:pt x="378" y="1"/>
                </a:lnTo>
                <a:lnTo>
                  <a:pt x="386" y="1"/>
                </a:lnTo>
                <a:lnTo>
                  <a:pt x="393" y="0"/>
                </a:lnTo>
                <a:lnTo>
                  <a:pt x="400" y="0"/>
                </a:lnTo>
                <a:lnTo>
                  <a:pt x="407" y="0"/>
                </a:lnTo>
                <a:lnTo>
                  <a:pt x="415" y="0"/>
                </a:lnTo>
                <a:lnTo>
                  <a:pt x="421" y="0"/>
                </a:lnTo>
                <a:lnTo>
                  <a:pt x="429" y="0"/>
                </a:lnTo>
                <a:lnTo>
                  <a:pt x="437" y="0"/>
                </a:lnTo>
                <a:lnTo>
                  <a:pt x="444" y="1"/>
                </a:lnTo>
                <a:lnTo>
                  <a:pt x="451" y="1"/>
                </a:lnTo>
                <a:lnTo>
                  <a:pt x="459" y="1"/>
                </a:lnTo>
                <a:lnTo>
                  <a:pt x="474" y="3"/>
                </a:lnTo>
                <a:lnTo>
                  <a:pt x="482" y="4"/>
                </a:lnTo>
                <a:lnTo>
                  <a:pt x="490" y="5"/>
                </a:lnTo>
                <a:lnTo>
                  <a:pt x="498" y="6"/>
                </a:lnTo>
                <a:lnTo>
                  <a:pt x="506" y="7"/>
                </a:lnTo>
                <a:lnTo>
                  <a:pt x="515" y="9"/>
                </a:lnTo>
                <a:lnTo>
                  <a:pt x="522" y="10"/>
                </a:lnTo>
                <a:lnTo>
                  <a:pt x="531" y="12"/>
                </a:lnTo>
                <a:lnTo>
                  <a:pt x="540" y="14"/>
                </a:lnTo>
                <a:lnTo>
                  <a:pt x="548" y="16"/>
                </a:lnTo>
                <a:lnTo>
                  <a:pt x="557" y="18"/>
                </a:lnTo>
                <a:lnTo>
                  <a:pt x="565" y="20"/>
                </a:lnTo>
                <a:lnTo>
                  <a:pt x="575" y="23"/>
                </a:lnTo>
                <a:lnTo>
                  <a:pt x="583" y="25"/>
                </a:lnTo>
                <a:lnTo>
                  <a:pt x="592" y="28"/>
                </a:lnTo>
                <a:lnTo>
                  <a:pt x="601" y="31"/>
                </a:lnTo>
                <a:lnTo>
                  <a:pt x="619" y="37"/>
                </a:lnTo>
                <a:lnTo>
                  <a:pt x="628" y="41"/>
                </a:lnTo>
                <a:lnTo>
                  <a:pt x="638" y="44"/>
                </a:lnTo>
                <a:lnTo>
                  <a:pt x="647" y="49"/>
                </a:lnTo>
                <a:lnTo>
                  <a:pt x="656" y="53"/>
                </a:lnTo>
                <a:lnTo>
                  <a:pt x="665" y="57"/>
                </a:lnTo>
                <a:lnTo>
                  <a:pt x="675" y="62"/>
                </a:lnTo>
                <a:lnTo>
                  <a:pt x="684" y="66"/>
                </a:lnTo>
                <a:lnTo>
                  <a:pt x="693" y="71"/>
                </a:lnTo>
                <a:lnTo>
                  <a:pt x="702" y="75"/>
                </a:lnTo>
                <a:lnTo>
                  <a:pt x="711" y="81"/>
                </a:lnTo>
                <a:lnTo>
                  <a:pt x="720" y="86"/>
                </a:lnTo>
                <a:lnTo>
                  <a:pt x="728" y="91"/>
                </a:lnTo>
                <a:lnTo>
                  <a:pt x="737" y="97"/>
                </a:lnTo>
                <a:lnTo>
                  <a:pt x="745" y="102"/>
                </a:lnTo>
                <a:lnTo>
                  <a:pt x="753" y="107"/>
                </a:lnTo>
                <a:lnTo>
                  <a:pt x="768" y="118"/>
                </a:lnTo>
                <a:lnTo>
                  <a:pt x="776" y="124"/>
                </a:lnTo>
                <a:lnTo>
                  <a:pt x="783" y="130"/>
                </a:lnTo>
                <a:lnTo>
                  <a:pt x="790" y="136"/>
                </a:lnTo>
                <a:lnTo>
                  <a:pt x="796" y="142"/>
                </a:lnTo>
                <a:lnTo>
                  <a:pt x="802" y="148"/>
                </a:lnTo>
                <a:lnTo>
                  <a:pt x="809" y="154"/>
                </a:lnTo>
                <a:lnTo>
                  <a:pt x="815" y="160"/>
                </a:lnTo>
                <a:lnTo>
                  <a:pt x="820" y="166"/>
                </a:lnTo>
                <a:lnTo>
                  <a:pt x="826" y="172"/>
                </a:lnTo>
                <a:lnTo>
                  <a:pt x="831" y="179"/>
                </a:lnTo>
                <a:lnTo>
                  <a:pt x="837" y="186"/>
                </a:lnTo>
                <a:lnTo>
                  <a:pt x="842" y="192"/>
                </a:lnTo>
                <a:lnTo>
                  <a:pt x="847" y="199"/>
                </a:lnTo>
                <a:lnTo>
                  <a:pt x="852" y="205"/>
                </a:lnTo>
                <a:lnTo>
                  <a:pt x="856" y="212"/>
                </a:lnTo>
                <a:lnTo>
                  <a:pt x="866" y="226"/>
                </a:lnTo>
                <a:lnTo>
                  <a:pt x="871" y="233"/>
                </a:lnTo>
                <a:lnTo>
                  <a:pt x="876" y="240"/>
                </a:lnTo>
                <a:lnTo>
                  <a:pt x="880" y="248"/>
                </a:lnTo>
                <a:lnTo>
                  <a:pt x="885" y="256"/>
                </a:lnTo>
                <a:lnTo>
                  <a:pt x="889" y="263"/>
                </a:lnTo>
                <a:lnTo>
                  <a:pt x="893" y="271"/>
                </a:lnTo>
                <a:lnTo>
                  <a:pt x="897" y="279"/>
                </a:lnTo>
                <a:lnTo>
                  <a:pt x="901" y="287"/>
                </a:lnTo>
                <a:lnTo>
                  <a:pt x="905" y="295"/>
                </a:lnTo>
                <a:lnTo>
                  <a:pt x="909" y="302"/>
                </a:lnTo>
                <a:lnTo>
                  <a:pt x="913" y="311"/>
                </a:lnTo>
                <a:lnTo>
                  <a:pt x="916" y="320"/>
                </a:lnTo>
                <a:lnTo>
                  <a:pt x="919" y="328"/>
                </a:lnTo>
                <a:lnTo>
                  <a:pt x="922" y="337"/>
                </a:lnTo>
                <a:lnTo>
                  <a:pt x="925" y="346"/>
                </a:lnTo>
                <a:lnTo>
                  <a:pt x="931" y="365"/>
                </a:lnTo>
                <a:lnTo>
                  <a:pt x="934" y="374"/>
                </a:lnTo>
                <a:lnTo>
                  <a:pt x="936" y="384"/>
                </a:lnTo>
                <a:lnTo>
                  <a:pt x="938" y="394"/>
                </a:lnTo>
                <a:lnTo>
                  <a:pt x="940" y="404"/>
                </a:lnTo>
                <a:lnTo>
                  <a:pt x="942" y="414"/>
                </a:lnTo>
                <a:lnTo>
                  <a:pt x="944" y="425"/>
                </a:lnTo>
                <a:lnTo>
                  <a:pt x="945" y="435"/>
                </a:lnTo>
                <a:lnTo>
                  <a:pt x="946" y="446"/>
                </a:lnTo>
                <a:lnTo>
                  <a:pt x="948" y="456"/>
                </a:lnTo>
                <a:lnTo>
                  <a:pt x="949" y="467"/>
                </a:lnTo>
                <a:lnTo>
                  <a:pt x="950" y="477"/>
                </a:lnTo>
                <a:lnTo>
                  <a:pt x="952" y="489"/>
                </a:lnTo>
                <a:lnTo>
                  <a:pt x="952" y="499"/>
                </a:lnTo>
                <a:lnTo>
                  <a:pt x="953" y="510"/>
                </a:lnTo>
                <a:lnTo>
                  <a:pt x="954" y="521"/>
                </a:lnTo>
                <a:lnTo>
                  <a:pt x="956" y="543"/>
                </a:lnTo>
                <a:lnTo>
                  <a:pt x="956" y="554"/>
                </a:lnTo>
                <a:lnTo>
                  <a:pt x="957" y="565"/>
                </a:lnTo>
                <a:lnTo>
                  <a:pt x="958" y="575"/>
                </a:lnTo>
                <a:lnTo>
                  <a:pt x="958" y="586"/>
                </a:lnTo>
                <a:lnTo>
                  <a:pt x="958" y="597"/>
                </a:lnTo>
                <a:lnTo>
                  <a:pt x="959" y="608"/>
                </a:lnTo>
                <a:lnTo>
                  <a:pt x="959" y="619"/>
                </a:lnTo>
                <a:lnTo>
                  <a:pt x="960" y="629"/>
                </a:lnTo>
                <a:lnTo>
                  <a:pt x="960" y="640"/>
                </a:lnTo>
                <a:lnTo>
                  <a:pt x="960" y="652"/>
                </a:lnTo>
                <a:lnTo>
                  <a:pt x="960" y="662"/>
                </a:lnTo>
                <a:lnTo>
                  <a:pt x="960" y="673"/>
                </a:lnTo>
                <a:lnTo>
                  <a:pt x="959" y="684"/>
                </a:lnTo>
                <a:lnTo>
                  <a:pt x="958" y="695"/>
                </a:lnTo>
                <a:lnTo>
                  <a:pt x="958" y="706"/>
                </a:lnTo>
                <a:lnTo>
                  <a:pt x="956" y="729"/>
                </a:lnTo>
                <a:lnTo>
                  <a:pt x="956" y="740"/>
                </a:lnTo>
                <a:lnTo>
                  <a:pt x="954" y="751"/>
                </a:lnTo>
                <a:lnTo>
                  <a:pt x="953" y="763"/>
                </a:lnTo>
                <a:lnTo>
                  <a:pt x="952" y="774"/>
                </a:lnTo>
                <a:lnTo>
                  <a:pt x="950" y="785"/>
                </a:lnTo>
                <a:lnTo>
                  <a:pt x="949" y="796"/>
                </a:lnTo>
                <a:lnTo>
                  <a:pt x="947" y="808"/>
                </a:lnTo>
                <a:lnTo>
                  <a:pt x="945" y="819"/>
                </a:lnTo>
                <a:lnTo>
                  <a:pt x="942" y="830"/>
                </a:lnTo>
                <a:lnTo>
                  <a:pt x="940" y="841"/>
                </a:lnTo>
                <a:lnTo>
                  <a:pt x="938" y="852"/>
                </a:lnTo>
                <a:lnTo>
                  <a:pt x="936" y="864"/>
                </a:lnTo>
                <a:lnTo>
                  <a:pt x="932" y="874"/>
                </a:lnTo>
                <a:lnTo>
                  <a:pt x="930" y="885"/>
                </a:lnTo>
                <a:lnTo>
                  <a:pt x="927" y="896"/>
                </a:lnTo>
                <a:lnTo>
                  <a:pt x="920" y="916"/>
                </a:lnTo>
                <a:lnTo>
                  <a:pt x="917" y="926"/>
                </a:lnTo>
                <a:lnTo>
                  <a:pt x="913" y="936"/>
                </a:lnTo>
                <a:lnTo>
                  <a:pt x="909" y="946"/>
                </a:lnTo>
                <a:lnTo>
                  <a:pt x="905" y="955"/>
                </a:lnTo>
                <a:lnTo>
                  <a:pt x="901" y="965"/>
                </a:lnTo>
                <a:lnTo>
                  <a:pt x="897" y="974"/>
                </a:lnTo>
                <a:lnTo>
                  <a:pt x="892" y="983"/>
                </a:lnTo>
                <a:lnTo>
                  <a:pt x="887" y="992"/>
                </a:lnTo>
                <a:lnTo>
                  <a:pt x="883" y="1001"/>
                </a:lnTo>
                <a:lnTo>
                  <a:pt x="878" y="1009"/>
                </a:lnTo>
                <a:lnTo>
                  <a:pt x="872" y="1017"/>
                </a:lnTo>
                <a:lnTo>
                  <a:pt x="868" y="1025"/>
                </a:lnTo>
                <a:lnTo>
                  <a:pt x="862" y="1034"/>
                </a:lnTo>
                <a:lnTo>
                  <a:pt x="856" y="1041"/>
                </a:lnTo>
                <a:lnTo>
                  <a:pt x="850" y="1049"/>
                </a:lnTo>
                <a:lnTo>
                  <a:pt x="839" y="1064"/>
                </a:lnTo>
                <a:lnTo>
                  <a:pt x="833" y="1071"/>
                </a:lnTo>
                <a:lnTo>
                  <a:pt x="827" y="1078"/>
                </a:lnTo>
                <a:lnTo>
                  <a:pt x="820" y="1085"/>
                </a:lnTo>
                <a:lnTo>
                  <a:pt x="813" y="1092"/>
                </a:lnTo>
                <a:lnTo>
                  <a:pt x="807" y="1098"/>
                </a:lnTo>
                <a:lnTo>
                  <a:pt x="800" y="1104"/>
                </a:lnTo>
                <a:lnTo>
                  <a:pt x="794" y="1111"/>
                </a:lnTo>
                <a:lnTo>
                  <a:pt x="786" y="1117"/>
                </a:lnTo>
                <a:lnTo>
                  <a:pt x="780" y="1123"/>
                </a:lnTo>
                <a:lnTo>
                  <a:pt x="773" y="1129"/>
                </a:lnTo>
                <a:lnTo>
                  <a:pt x="766" y="1134"/>
                </a:lnTo>
                <a:lnTo>
                  <a:pt x="759" y="1140"/>
                </a:lnTo>
                <a:lnTo>
                  <a:pt x="752" y="1145"/>
                </a:lnTo>
                <a:lnTo>
                  <a:pt x="745" y="1151"/>
                </a:lnTo>
                <a:lnTo>
                  <a:pt x="737" y="1155"/>
                </a:lnTo>
                <a:lnTo>
                  <a:pt x="723" y="1165"/>
                </a:lnTo>
                <a:lnTo>
                  <a:pt x="716" y="1170"/>
                </a:lnTo>
                <a:lnTo>
                  <a:pt x="709" y="1175"/>
                </a:lnTo>
                <a:lnTo>
                  <a:pt x="702" y="1180"/>
                </a:lnTo>
                <a:lnTo>
                  <a:pt x="695" y="1184"/>
                </a:lnTo>
                <a:lnTo>
                  <a:pt x="688" y="1188"/>
                </a:lnTo>
                <a:lnTo>
                  <a:pt x="681" y="1192"/>
                </a:lnTo>
                <a:lnTo>
                  <a:pt x="674" y="1196"/>
                </a:lnTo>
                <a:lnTo>
                  <a:pt x="667" y="1200"/>
                </a:lnTo>
                <a:lnTo>
                  <a:pt x="661" y="1204"/>
                </a:lnTo>
                <a:lnTo>
                  <a:pt x="653" y="1207"/>
                </a:lnTo>
                <a:lnTo>
                  <a:pt x="647" y="1211"/>
                </a:lnTo>
                <a:lnTo>
                  <a:pt x="640" y="1214"/>
                </a:lnTo>
                <a:lnTo>
                  <a:pt x="633" y="1217"/>
                </a:lnTo>
                <a:lnTo>
                  <a:pt x="626" y="1220"/>
                </a:lnTo>
                <a:lnTo>
                  <a:pt x="620" y="1223"/>
                </a:lnTo>
                <a:lnTo>
                  <a:pt x="606" y="1228"/>
                </a:lnTo>
                <a:lnTo>
                  <a:pt x="600" y="1231"/>
                </a:lnTo>
                <a:lnTo>
                  <a:pt x="593" y="1233"/>
                </a:lnTo>
                <a:lnTo>
                  <a:pt x="587" y="1234"/>
                </a:lnTo>
                <a:lnTo>
                  <a:pt x="581" y="1236"/>
                </a:lnTo>
                <a:lnTo>
                  <a:pt x="574" y="1238"/>
                </a:lnTo>
                <a:lnTo>
                  <a:pt x="567" y="1240"/>
                </a:lnTo>
                <a:lnTo>
                  <a:pt x="561" y="1242"/>
                </a:lnTo>
                <a:lnTo>
                  <a:pt x="555" y="1243"/>
                </a:lnTo>
                <a:lnTo>
                  <a:pt x="548" y="1244"/>
                </a:lnTo>
                <a:lnTo>
                  <a:pt x="542" y="1246"/>
                </a:lnTo>
                <a:lnTo>
                  <a:pt x="536" y="1246"/>
                </a:lnTo>
                <a:lnTo>
                  <a:pt x="529" y="1248"/>
                </a:lnTo>
                <a:lnTo>
                  <a:pt x="523" y="1249"/>
                </a:lnTo>
                <a:lnTo>
                  <a:pt x="517" y="1250"/>
                </a:lnTo>
                <a:lnTo>
                  <a:pt x="510" y="1251"/>
                </a:lnTo>
                <a:lnTo>
                  <a:pt x="497" y="1252"/>
                </a:lnTo>
                <a:lnTo>
                  <a:pt x="490" y="1254"/>
                </a:lnTo>
                <a:lnTo>
                  <a:pt x="483" y="1254"/>
                </a:lnTo>
                <a:lnTo>
                  <a:pt x="477" y="1255"/>
                </a:lnTo>
                <a:lnTo>
                  <a:pt x="470" y="1256"/>
                </a:lnTo>
                <a:lnTo>
                  <a:pt x="464" y="1256"/>
                </a:lnTo>
                <a:lnTo>
                  <a:pt x="457" y="1258"/>
                </a:lnTo>
                <a:lnTo>
                  <a:pt x="450" y="1258"/>
                </a:lnTo>
                <a:lnTo>
                  <a:pt x="444" y="1259"/>
                </a:lnTo>
                <a:lnTo>
                  <a:pt x="437" y="1260"/>
                </a:lnTo>
                <a:lnTo>
                  <a:pt x="431" y="1260"/>
                </a:lnTo>
                <a:lnTo>
                  <a:pt x="425" y="1261"/>
                </a:lnTo>
                <a:lnTo>
                  <a:pt x="418" y="1262"/>
                </a:lnTo>
                <a:lnTo>
                  <a:pt x="412" y="1262"/>
                </a:lnTo>
                <a:lnTo>
                  <a:pt x="406" y="1263"/>
                </a:lnTo>
                <a:lnTo>
                  <a:pt x="400" y="1263"/>
                </a:lnTo>
                <a:lnTo>
                  <a:pt x="388" y="1264"/>
                </a:lnTo>
                <a:lnTo>
                  <a:pt x="382" y="1265"/>
                </a:lnTo>
                <a:lnTo>
                  <a:pt x="377" y="1266"/>
                </a:lnTo>
                <a:lnTo>
                  <a:pt x="371" y="1266"/>
                </a:lnTo>
                <a:lnTo>
                  <a:pt x="366" y="1266"/>
                </a:lnTo>
                <a:lnTo>
                  <a:pt x="361" y="1266"/>
                </a:lnTo>
                <a:lnTo>
                  <a:pt x="356" y="1267"/>
                </a:lnTo>
                <a:lnTo>
                  <a:pt x="351" y="1267"/>
                </a:lnTo>
                <a:lnTo>
                  <a:pt x="346" y="1268"/>
                </a:lnTo>
                <a:lnTo>
                  <a:pt x="341" y="1268"/>
                </a:lnTo>
                <a:lnTo>
                  <a:pt x="336" y="1268"/>
                </a:lnTo>
                <a:lnTo>
                  <a:pt x="331" y="1268"/>
                </a:lnTo>
                <a:lnTo>
                  <a:pt x="327" y="1267"/>
                </a:lnTo>
                <a:lnTo>
                  <a:pt x="322" y="1267"/>
                </a:lnTo>
                <a:lnTo>
                  <a:pt x="317" y="1266"/>
                </a:lnTo>
                <a:lnTo>
                  <a:pt x="312" y="1266"/>
                </a:lnTo>
                <a:lnTo>
                  <a:pt x="303" y="1264"/>
                </a:lnTo>
                <a:lnTo>
                  <a:pt x="298" y="1264"/>
                </a:lnTo>
                <a:lnTo>
                  <a:pt x="293" y="1262"/>
                </a:lnTo>
                <a:lnTo>
                  <a:pt x="288" y="1261"/>
                </a:lnTo>
                <a:lnTo>
                  <a:pt x="283" y="1260"/>
                </a:lnTo>
                <a:lnTo>
                  <a:pt x="278" y="1258"/>
                </a:lnTo>
                <a:lnTo>
                  <a:pt x="273" y="1257"/>
                </a:lnTo>
                <a:lnTo>
                  <a:pt x="267" y="1255"/>
                </a:lnTo>
                <a:lnTo>
                  <a:pt x="262" y="1254"/>
                </a:lnTo>
                <a:lnTo>
                  <a:pt x="256" y="1252"/>
                </a:lnTo>
                <a:lnTo>
                  <a:pt x="251" y="1250"/>
                </a:lnTo>
                <a:lnTo>
                  <a:pt x="245" y="1248"/>
                </a:lnTo>
                <a:lnTo>
                  <a:pt x="239" y="1246"/>
                </a:lnTo>
                <a:lnTo>
                  <a:pt x="232" y="1244"/>
                </a:lnTo>
                <a:lnTo>
                  <a:pt x="226" y="1242"/>
                </a:lnTo>
                <a:lnTo>
                  <a:pt x="220" y="1240"/>
                </a:lnTo>
                <a:lnTo>
                  <a:pt x="206" y="1235"/>
                </a:lnTo>
                <a:lnTo>
                  <a:pt x="199" y="1233"/>
                </a:lnTo>
                <a:lnTo>
                  <a:pt x="191" y="1231"/>
                </a:lnTo>
                <a:lnTo>
                  <a:pt x="184" y="1229"/>
                </a:lnTo>
                <a:lnTo>
                  <a:pt x="176" y="1226"/>
                </a:lnTo>
                <a:lnTo>
                  <a:pt x="168" y="1223"/>
                </a:lnTo>
                <a:lnTo>
                  <a:pt x="161" y="1221"/>
                </a:lnTo>
                <a:lnTo>
                  <a:pt x="153" y="1219"/>
                </a:lnTo>
                <a:lnTo>
                  <a:pt x="145" y="1217"/>
                </a:lnTo>
                <a:lnTo>
                  <a:pt x="137" y="1214"/>
                </a:lnTo>
                <a:lnTo>
                  <a:pt x="129" y="1212"/>
                </a:lnTo>
                <a:lnTo>
                  <a:pt x="121" y="1209"/>
                </a:lnTo>
                <a:lnTo>
                  <a:pt x="114" y="1207"/>
                </a:lnTo>
                <a:lnTo>
                  <a:pt x="106" y="1205"/>
                </a:lnTo>
                <a:lnTo>
                  <a:pt x="99" y="1203"/>
                </a:lnTo>
                <a:lnTo>
                  <a:pt x="92" y="1200"/>
                </a:lnTo>
                <a:lnTo>
                  <a:pt x="79" y="1196"/>
                </a:lnTo>
                <a:lnTo>
                  <a:pt x="72" y="1194"/>
                </a:lnTo>
                <a:lnTo>
                  <a:pt x="66" y="1191"/>
                </a:lnTo>
                <a:lnTo>
                  <a:pt x="61" y="1189"/>
                </a:lnTo>
                <a:lnTo>
                  <a:pt x="55" y="1187"/>
                </a:lnTo>
                <a:lnTo>
                  <a:pt x="50" y="1184"/>
                </a:lnTo>
                <a:lnTo>
                  <a:pt x="45" y="1182"/>
                </a:lnTo>
                <a:lnTo>
                  <a:pt x="40" y="1180"/>
                </a:lnTo>
                <a:lnTo>
                  <a:pt x="36" y="1178"/>
                </a:lnTo>
                <a:lnTo>
                  <a:pt x="31" y="1176"/>
                </a:lnTo>
                <a:lnTo>
                  <a:pt x="27" y="1174"/>
                </a:lnTo>
                <a:lnTo>
                  <a:pt x="23" y="1172"/>
                </a:lnTo>
                <a:lnTo>
                  <a:pt x="19" y="1169"/>
                </a:lnTo>
                <a:lnTo>
                  <a:pt x="15" y="1167"/>
                </a:lnTo>
                <a:lnTo>
                  <a:pt x="11" y="1165"/>
                </a:lnTo>
                <a:lnTo>
                  <a:pt x="7" y="1163"/>
                </a:lnTo>
                <a:lnTo>
                  <a:pt x="0" y="1159"/>
                </a:lnTo>
              </a:path>
            </a:pathLst>
          </a:custGeom>
          <a:noFill/>
          <a:ln w="126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749" name="Freeform 46"/>
          <p:cNvSpPr>
            <a:spLocks/>
          </p:cNvSpPr>
          <p:nvPr/>
        </p:nvSpPr>
        <p:spPr bwMode="auto">
          <a:xfrm>
            <a:off x="4694238" y="3762375"/>
            <a:ext cx="404812" cy="1944688"/>
          </a:xfrm>
          <a:custGeom>
            <a:avLst/>
            <a:gdLst>
              <a:gd name="T0" fmla="*/ 21 w 255"/>
              <a:gd name="T1" fmla="*/ 1 h 1225"/>
              <a:gd name="T2" fmla="*/ 31 w 255"/>
              <a:gd name="T3" fmla="*/ 4 h 1225"/>
              <a:gd name="T4" fmla="*/ 41 w 255"/>
              <a:gd name="T5" fmla="*/ 7 h 1225"/>
              <a:gd name="T6" fmla="*/ 52 w 255"/>
              <a:gd name="T7" fmla="*/ 11 h 1225"/>
              <a:gd name="T8" fmla="*/ 62 w 255"/>
              <a:gd name="T9" fmla="*/ 15 h 1225"/>
              <a:gd name="T10" fmla="*/ 73 w 255"/>
              <a:gd name="T11" fmla="*/ 20 h 1225"/>
              <a:gd name="T12" fmla="*/ 89 w 255"/>
              <a:gd name="T13" fmla="*/ 28 h 1225"/>
              <a:gd name="T14" fmla="*/ 102 w 255"/>
              <a:gd name="T15" fmla="*/ 36 h 1225"/>
              <a:gd name="T16" fmla="*/ 115 w 255"/>
              <a:gd name="T17" fmla="*/ 45 h 1225"/>
              <a:gd name="T18" fmla="*/ 128 w 255"/>
              <a:gd name="T19" fmla="*/ 56 h 1225"/>
              <a:gd name="T20" fmla="*/ 141 w 255"/>
              <a:gd name="T21" fmla="*/ 69 h 1225"/>
              <a:gd name="T22" fmla="*/ 155 w 255"/>
              <a:gd name="T23" fmla="*/ 84 h 1225"/>
              <a:gd name="T24" fmla="*/ 172 w 255"/>
              <a:gd name="T25" fmla="*/ 108 h 1225"/>
              <a:gd name="T26" fmla="*/ 184 w 255"/>
              <a:gd name="T27" fmla="*/ 130 h 1225"/>
              <a:gd name="T28" fmla="*/ 196 w 255"/>
              <a:gd name="T29" fmla="*/ 155 h 1225"/>
              <a:gd name="T30" fmla="*/ 207 w 255"/>
              <a:gd name="T31" fmla="*/ 181 h 1225"/>
              <a:gd name="T32" fmla="*/ 218 w 255"/>
              <a:gd name="T33" fmla="*/ 209 h 1225"/>
              <a:gd name="T34" fmla="*/ 227 w 255"/>
              <a:gd name="T35" fmla="*/ 240 h 1225"/>
              <a:gd name="T36" fmla="*/ 235 w 255"/>
              <a:gd name="T37" fmla="*/ 272 h 1225"/>
              <a:gd name="T38" fmla="*/ 243 w 255"/>
              <a:gd name="T39" fmla="*/ 316 h 1225"/>
              <a:gd name="T40" fmla="*/ 248 w 255"/>
              <a:gd name="T41" fmla="*/ 350 h 1225"/>
              <a:gd name="T42" fmla="*/ 251 w 255"/>
              <a:gd name="T43" fmla="*/ 384 h 1225"/>
              <a:gd name="T44" fmla="*/ 252 w 255"/>
              <a:gd name="T45" fmla="*/ 420 h 1225"/>
              <a:gd name="T46" fmla="*/ 254 w 255"/>
              <a:gd name="T47" fmla="*/ 456 h 1225"/>
              <a:gd name="T48" fmla="*/ 254 w 255"/>
              <a:gd name="T49" fmla="*/ 492 h 1225"/>
              <a:gd name="T50" fmla="*/ 253 w 255"/>
              <a:gd name="T51" fmla="*/ 540 h 1225"/>
              <a:gd name="T52" fmla="*/ 252 w 255"/>
              <a:gd name="T53" fmla="*/ 577 h 1225"/>
              <a:gd name="T54" fmla="*/ 250 w 255"/>
              <a:gd name="T55" fmla="*/ 613 h 1225"/>
              <a:gd name="T56" fmla="*/ 248 w 255"/>
              <a:gd name="T57" fmla="*/ 649 h 1225"/>
              <a:gd name="T58" fmla="*/ 245 w 255"/>
              <a:gd name="T59" fmla="*/ 685 h 1225"/>
              <a:gd name="T60" fmla="*/ 242 w 255"/>
              <a:gd name="T61" fmla="*/ 719 h 1225"/>
              <a:gd name="T62" fmla="*/ 238 w 255"/>
              <a:gd name="T63" fmla="*/ 764 h 1225"/>
              <a:gd name="T64" fmla="*/ 234 w 255"/>
              <a:gd name="T65" fmla="*/ 796 h 1225"/>
              <a:gd name="T66" fmla="*/ 230 w 255"/>
              <a:gd name="T67" fmla="*/ 827 h 1225"/>
              <a:gd name="T68" fmla="*/ 225 w 255"/>
              <a:gd name="T69" fmla="*/ 856 h 1225"/>
              <a:gd name="T70" fmla="*/ 221 w 255"/>
              <a:gd name="T71" fmla="*/ 884 h 1225"/>
              <a:gd name="T72" fmla="*/ 215 w 255"/>
              <a:gd name="T73" fmla="*/ 911 h 1225"/>
              <a:gd name="T74" fmla="*/ 209 w 255"/>
              <a:gd name="T75" fmla="*/ 937 h 1225"/>
              <a:gd name="T76" fmla="*/ 201 w 255"/>
              <a:gd name="T77" fmla="*/ 970 h 1225"/>
              <a:gd name="T78" fmla="*/ 193 w 255"/>
              <a:gd name="T79" fmla="*/ 993 h 1225"/>
              <a:gd name="T80" fmla="*/ 186 w 255"/>
              <a:gd name="T81" fmla="*/ 1016 h 1225"/>
              <a:gd name="T82" fmla="*/ 177 w 255"/>
              <a:gd name="T83" fmla="*/ 1036 h 1225"/>
              <a:gd name="T84" fmla="*/ 169 w 255"/>
              <a:gd name="T85" fmla="*/ 1055 h 1225"/>
              <a:gd name="T86" fmla="*/ 160 w 255"/>
              <a:gd name="T87" fmla="*/ 1073 h 1225"/>
              <a:gd name="T88" fmla="*/ 149 w 255"/>
              <a:gd name="T89" fmla="*/ 1095 h 1225"/>
              <a:gd name="T90" fmla="*/ 141 w 255"/>
              <a:gd name="T91" fmla="*/ 1109 h 1225"/>
              <a:gd name="T92" fmla="*/ 133 w 255"/>
              <a:gd name="T93" fmla="*/ 1121 h 1225"/>
              <a:gd name="T94" fmla="*/ 125 w 255"/>
              <a:gd name="T95" fmla="*/ 1132 h 1225"/>
              <a:gd name="T96" fmla="*/ 117 w 255"/>
              <a:gd name="T97" fmla="*/ 1142 h 1225"/>
              <a:gd name="T98" fmla="*/ 110 w 255"/>
              <a:gd name="T99" fmla="*/ 1151 h 1225"/>
              <a:gd name="T100" fmla="*/ 99 w 255"/>
              <a:gd name="T101" fmla="*/ 1161 h 1225"/>
              <a:gd name="T102" fmla="*/ 92 w 255"/>
              <a:gd name="T103" fmla="*/ 1167 h 1225"/>
              <a:gd name="T104" fmla="*/ 85 w 255"/>
              <a:gd name="T105" fmla="*/ 1173 h 1225"/>
              <a:gd name="T106" fmla="*/ 77 w 255"/>
              <a:gd name="T107" fmla="*/ 1179 h 1225"/>
              <a:gd name="T108" fmla="*/ 70 w 255"/>
              <a:gd name="T109" fmla="*/ 1184 h 1225"/>
              <a:gd name="T110" fmla="*/ 63 w 255"/>
              <a:gd name="T111" fmla="*/ 1189 h 1225"/>
              <a:gd name="T112" fmla="*/ 56 w 255"/>
              <a:gd name="T113" fmla="*/ 1193 h 1225"/>
              <a:gd name="T114" fmla="*/ 46 w 255"/>
              <a:gd name="T115" fmla="*/ 1198 h 1225"/>
              <a:gd name="T116" fmla="*/ 38 w 255"/>
              <a:gd name="T117" fmla="*/ 1203 h 1225"/>
              <a:gd name="T118" fmla="*/ 31 w 255"/>
              <a:gd name="T119" fmla="*/ 1207 h 1225"/>
              <a:gd name="T120" fmla="*/ 23 w 255"/>
              <a:gd name="T121" fmla="*/ 1211 h 1225"/>
              <a:gd name="T122" fmla="*/ 15 w 255"/>
              <a:gd name="T123" fmla="*/ 1216 h 1225"/>
              <a:gd name="T124" fmla="*/ 7 w 255"/>
              <a:gd name="T125" fmla="*/ 1220 h 122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55"/>
              <a:gd name="T190" fmla="*/ 0 h 1225"/>
              <a:gd name="T191" fmla="*/ 255 w 255"/>
              <a:gd name="T192" fmla="*/ 1225 h 122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55" h="1225">
                <a:moveTo>
                  <a:pt x="14" y="0"/>
                </a:moveTo>
                <a:lnTo>
                  <a:pt x="17" y="0"/>
                </a:lnTo>
                <a:lnTo>
                  <a:pt x="21" y="1"/>
                </a:lnTo>
                <a:lnTo>
                  <a:pt x="24" y="2"/>
                </a:lnTo>
                <a:lnTo>
                  <a:pt x="28" y="3"/>
                </a:lnTo>
                <a:lnTo>
                  <a:pt x="31" y="4"/>
                </a:lnTo>
                <a:lnTo>
                  <a:pt x="34" y="5"/>
                </a:lnTo>
                <a:lnTo>
                  <a:pt x="38" y="6"/>
                </a:lnTo>
                <a:lnTo>
                  <a:pt x="41" y="7"/>
                </a:lnTo>
                <a:lnTo>
                  <a:pt x="44" y="8"/>
                </a:lnTo>
                <a:lnTo>
                  <a:pt x="48" y="9"/>
                </a:lnTo>
                <a:lnTo>
                  <a:pt x="52" y="11"/>
                </a:lnTo>
                <a:lnTo>
                  <a:pt x="55" y="12"/>
                </a:lnTo>
                <a:lnTo>
                  <a:pt x="59" y="13"/>
                </a:lnTo>
                <a:lnTo>
                  <a:pt x="62" y="15"/>
                </a:lnTo>
                <a:lnTo>
                  <a:pt x="66" y="17"/>
                </a:lnTo>
                <a:lnTo>
                  <a:pt x="70" y="18"/>
                </a:lnTo>
                <a:lnTo>
                  <a:pt x="73" y="20"/>
                </a:lnTo>
                <a:lnTo>
                  <a:pt x="77" y="22"/>
                </a:lnTo>
                <a:lnTo>
                  <a:pt x="85" y="26"/>
                </a:lnTo>
                <a:lnTo>
                  <a:pt x="89" y="28"/>
                </a:lnTo>
                <a:lnTo>
                  <a:pt x="94" y="31"/>
                </a:lnTo>
                <a:lnTo>
                  <a:pt x="98" y="33"/>
                </a:lnTo>
                <a:lnTo>
                  <a:pt x="102" y="36"/>
                </a:lnTo>
                <a:lnTo>
                  <a:pt x="106" y="38"/>
                </a:lnTo>
                <a:lnTo>
                  <a:pt x="110" y="42"/>
                </a:lnTo>
                <a:lnTo>
                  <a:pt x="115" y="45"/>
                </a:lnTo>
                <a:lnTo>
                  <a:pt x="119" y="48"/>
                </a:lnTo>
                <a:lnTo>
                  <a:pt x="124" y="52"/>
                </a:lnTo>
                <a:lnTo>
                  <a:pt x="128" y="56"/>
                </a:lnTo>
                <a:lnTo>
                  <a:pt x="132" y="60"/>
                </a:lnTo>
                <a:lnTo>
                  <a:pt x="137" y="64"/>
                </a:lnTo>
                <a:lnTo>
                  <a:pt x="141" y="69"/>
                </a:lnTo>
                <a:lnTo>
                  <a:pt x="145" y="74"/>
                </a:lnTo>
                <a:lnTo>
                  <a:pt x="150" y="79"/>
                </a:lnTo>
                <a:lnTo>
                  <a:pt x="155" y="84"/>
                </a:lnTo>
                <a:lnTo>
                  <a:pt x="158" y="90"/>
                </a:lnTo>
                <a:lnTo>
                  <a:pt x="163" y="96"/>
                </a:lnTo>
                <a:lnTo>
                  <a:pt x="172" y="108"/>
                </a:lnTo>
                <a:lnTo>
                  <a:pt x="176" y="116"/>
                </a:lnTo>
                <a:lnTo>
                  <a:pt x="180" y="123"/>
                </a:lnTo>
                <a:lnTo>
                  <a:pt x="184" y="130"/>
                </a:lnTo>
                <a:lnTo>
                  <a:pt x="188" y="138"/>
                </a:lnTo>
                <a:lnTo>
                  <a:pt x="192" y="146"/>
                </a:lnTo>
                <a:lnTo>
                  <a:pt x="196" y="155"/>
                </a:lnTo>
                <a:lnTo>
                  <a:pt x="200" y="163"/>
                </a:lnTo>
                <a:lnTo>
                  <a:pt x="204" y="172"/>
                </a:lnTo>
                <a:lnTo>
                  <a:pt x="207" y="181"/>
                </a:lnTo>
                <a:lnTo>
                  <a:pt x="211" y="191"/>
                </a:lnTo>
                <a:lnTo>
                  <a:pt x="215" y="200"/>
                </a:lnTo>
                <a:lnTo>
                  <a:pt x="218" y="209"/>
                </a:lnTo>
                <a:lnTo>
                  <a:pt x="221" y="219"/>
                </a:lnTo>
                <a:lnTo>
                  <a:pt x="224" y="230"/>
                </a:lnTo>
                <a:lnTo>
                  <a:pt x="227" y="240"/>
                </a:lnTo>
                <a:lnTo>
                  <a:pt x="230" y="250"/>
                </a:lnTo>
                <a:lnTo>
                  <a:pt x="232" y="261"/>
                </a:lnTo>
                <a:lnTo>
                  <a:pt x="235" y="272"/>
                </a:lnTo>
                <a:lnTo>
                  <a:pt x="239" y="294"/>
                </a:lnTo>
                <a:lnTo>
                  <a:pt x="241" y="305"/>
                </a:lnTo>
                <a:lnTo>
                  <a:pt x="243" y="316"/>
                </a:lnTo>
                <a:lnTo>
                  <a:pt x="244" y="327"/>
                </a:lnTo>
                <a:lnTo>
                  <a:pt x="246" y="338"/>
                </a:lnTo>
                <a:lnTo>
                  <a:pt x="248" y="350"/>
                </a:lnTo>
                <a:lnTo>
                  <a:pt x="248" y="361"/>
                </a:lnTo>
                <a:lnTo>
                  <a:pt x="250" y="373"/>
                </a:lnTo>
                <a:lnTo>
                  <a:pt x="251" y="384"/>
                </a:lnTo>
                <a:lnTo>
                  <a:pt x="252" y="396"/>
                </a:lnTo>
                <a:lnTo>
                  <a:pt x="252" y="408"/>
                </a:lnTo>
                <a:lnTo>
                  <a:pt x="252" y="420"/>
                </a:lnTo>
                <a:lnTo>
                  <a:pt x="253" y="432"/>
                </a:lnTo>
                <a:lnTo>
                  <a:pt x="253" y="444"/>
                </a:lnTo>
                <a:lnTo>
                  <a:pt x="254" y="456"/>
                </a:lnTo>
                <a:lnTo>
                  <a:pt x="254" y="468"/>
                </a:lnTo>
                <a:lnTo>
                  <a:pt x="254" y="479"/>
                </a:lnTo>
                <a:lnTo>
                  <a:pt x="254" y="492"/>
                </a:lnTo>
                <a:lnTo>
                  <a:pt x="254" y="504"/>
                </a:lnTo>
                <a:lnTo>
                  <a:pt x="253" y="528"/>
                </a:lnTo>
                <a:lnTo>
                  <a:pt x="253" y="540"/>
                </a:lnTo>
                <a:lnTo>
                  <a:pt x="252" y="553"/>
                </a:lnTo>
                <a:lnTo>
                  <a:pt x="252" y="565"/>
                </a:lnTo>
                <a:lnTo>
                  <a:pt x="252" y="577"/>
                </a:lnTo>
                <a:lnTo>
                  <a:pt x="251" y="589"/>
                </a:lnTo>
                <a:lnTo>
                  <a:pt x="250" y="602"/>
                </a:lnTo>
                <a:lnTo>
                  <a:pt x="250" y="613"/>
                </a:lnTo>
                <a:lnTo>
                  <a:pt x="249" y="625"/>
                </a:lnTo>
                <a:lnTo>
                  <a:pt x="248" y="637"/>
                </a:lnTo>
                <a:lnTo>
                  <a:pt x="248" y="649"/>
                </a:lnTo>
                <a:lnTo>
                  <a:pt x="246" y="662"/>
                </a:lnTo>
                <a:lnTo>
                  <a:pt x="246" y="673"/>
                </a:lnTo>
                <a:lnTo>
                  <a:pt x="245" y="685"/>
                </a:lnTo>
                <a:lnTo>
                  <a:pt x="244" y="697"/>
                </a:lnTo>
                <a:lnTo>
                  <a:pt x="243" y="708"/>
                </a:lnTo>
                <a:lnTo>
                  <a:pt x="242" y="719"/>
                </a:lnTo>
                <a:lnTo>
                  <a:pt x="241" y="731"/>
                </a:lnTo>
                <a:lnTo>
                  <a:pt x="240" y="742"/>
                </a:lnTo>
                <a:lnTo>
                  <a:pt x="238" y="764"/>
                </a:lnTo>
                <a:lnTo>
                  <a:pt x="236" y="775"/>
                </a:lnTo>
                <a:lnTo>
                  <a:pt x="235" y="785"/>
                </a:lnTo>
                <a:lnTo>
                  <a:pt x="234" y="796"/>
                </a:lnTo>
                <a:lnTo>
                  <a:pt x="232" y="806"/>
                </a:lnTo>
                <a:lnTo>
                  <a:pt x="231" y="817"/>
                </a:lnTo>
                <a:lnTo>
                  <a:pt x="230" y="827"/>
                </a:lnTo>
                <a:lnTo>
                  <a:pt x="228" y="837"/>
                </a:lnTo>
                <a:lnTo>
                  <a:pt x="226" y="847"/>
                </a:lnTo>
                <a:lnTo>
                  <a:pt x="225" y="856"/>
                </a:lnTo>
                <a:lnTo>
                  <a:pt x="224" y="866"/>
                </a:lnTo>
                <a:lnTo>
                  <a:pt x="222" y="875"/>
                </a:lnTo>
                <a:lnTo>
                  <a:pt x="221" y="884"/>
                </a:lnTo>
                <a:lnTo>
                  <a:pt x="219" y="893"/>
                </a:lnTo>
                <a:lnTo>
                  <a:pt x="217" y="902"/>
                </a:lnTo>
                <a:lnTo>
                  <a:pt x="215" y="911"/>
                </a:lnTo>
                <a:lnTo>
                  <a:pt x="213" y="920"/>
                </a:lnTo>
                <a:lnTo>
                  <a:pt x="211" y="928"/>
                </a:lnTo>
                <a:lnTo>
                  <a:pt x="209" y="937"/>
                </a:lnTo>
                <a:lnTo>
                  <a:pt x="205" y="953"/>
                </a:lnTo>
                <a:lnTo>
                  <a:pt x="203" y="962"/>
                </a:lnTo>
                <a:lnTo>
                  <a:pt x="201" y="970"/>
                </a:lnTo>
                <a:lnTo>
                  <a:pt x="198" y="978"/>
                </a:lnTo>
                <a:lnTo>
                  <a:pt x="195" y="985"/>
                </a:lnTo>
                <a:lnTo>
                  <a:pt x="193" y="993"/>
                </a:lnTo>
                <a:lnTo>
                  <a:pt x="191" y="1001"/>
                </a:lnTo>
                <a:lnTo>
                  <a:pt x="188" y="1008"/>
                </a:lnTo>
                <a:lnTo>
                  <a:pt x="186" y="1016"/>
                </a:lnTo>
                <a:lnTo>
                  <a:pt x="183" y="1022"/>
                </a:lnTo>
                <a:lnTo>
                  <a:pt x="180" y="1029"/>
                </a:lnTo>
                <a:lnTo>
                  <a:pt x="177" y="1036"/>
                </a:lnTo>
                <a:lnTo>
                  <a:pt x="174" y="1043"/>
                </a:lnTo>
                <a:lnTo>
                  <a:pt x="172" y="1049"/>
                </a:lnTo>
                <a:lnTo>
                  <a:pt x="169" y="1055"/>
                </a:lnTo>
                <a:lnTo>
                  <a:pt x="166" y="1062"/>
                </a:lnTo>
                <a:lnTo>
                  <a:pt x="163" y="1068"/>
                </a:lnTo>
                <a:lnTo>
                  <a:pt x="160" y="1073"/>
                </a:lnTo>
                <a:lnTo>
                  <a:pt x="158" y="1079"/>
                </a:lnTo>
                <a:lnTo>
                  <a:pt x="152" y="1089"/>
                </a:lnTo>
                <a:lnTo>
                  <a:pt x="149" y="1095"/>
                </a:lnTo>
                <a:lnTo>
                  <a:pt x="147" y="1099"/>
                </a:lnTo>
                <a:lnTo>
                  <a:pt x="144" y="1104"/>
                </a:lnTo>
                <a:lnTo>
                  <a:pt x="141" y="1109"/>
                </a:lnTo>
                <a:lnTo>
                  <a:pt x="138" y="1113"/>
                </a:lnTo>
                <a:lnTo>
                  <a:pt x="136" y="1117"/>
                </a:lnTo>
                <a:lnTo>
                  <a:pt x="133" y="1121"/>
                </a:lnTo>
                <a:lnTo>
                  <a:pt x="130" y="1125"/>
                </a:lnTo>
                <a:lnTo>
                  <a:pt x="127" y="1128"/>
                </a:lnTo>
                <a:lnTo>
                  <a:pt x="125" y="1132"/>
                </a:lnTo>
                <a:lnTo>
                  <a:pt x="122" y="1136"/>
                </a:lnTo>
                <a:lnTo>
                  <a:pt x="120" y="1139"/>
                </a:lnTo>
                <a:lnTo>
                  <a:pt x="117" y="1142"/>
                </a:lnTo>
                <a:lnTo>
                  <a:pt x="115" y="1145"/>
                </a:lnTo>
                <a:lnTo>
                  <a:pt x="112" y="1148"/>
                </a:lnTo>
                <a:lnTo>
                  <a:pt x="110" y="1151"/>
                </a:lnTo>
                <a:lnTo>
                  <a:pt x="107" y="1154"/>
                </a:lnTo>
                <a:lnTo>
                  <a:pt x="104" y="1156"/>
                </a:lnTo>
                <a:lnTo>
                  <a:pt x="99" y="1161"/>
                </a:lnTo>
                <a:lnTo>
                  <a:pt x="97" y="1163"/>
                </a:lnTo>
                <a:lnTo>
                  <a:pt x="95" y="1165"/>
                </a:lnTo>
                <a:lnTo>
                  <a:pt x="92" y="1167"/>
                </a:lnTo>
                <a:lnTo>
                  <a:pt x="89" y="1170"/>
                </a:lnTo>
                <a:lnTo>
                  <a:pt x="87" y="1172"/>
                </a:lnTo>
                <a:lnTo>
                  <a:pt x="85" y="1173"/>
                </a:lnTo>
                <a:lnTo>
                  <a:pt x="82" y="1175"/>
                </a:lnTo>
                <a:lnTo>
                  <a:pt x="80" y="1177"/>
                </a:lnTo>
                <a:lnTo>
                  <a:pt x="77" y="1179"/>
                </a:lnTo>
                <a:lnTo>
                  <a:pt x="75" y="1181"/>
                </a:lnTo>
                <a:lnTo>
                  <a:pt x="73" y="1183"/>
                </a:lnTo>
                <a:lnTo>
                  <a:pt x="70" y="1184"/>
                </a:lnTo>
                <a:lnTo>
                  <a:pt x="67" y="1185"/>
                </a:lnTo>
                <a:lnTo>
                  <a:pt x="65" y="1187"/>
                </a:lnTo>
                <a:lnTo>
                  <a:pt x="63" y="1189"/>
                </a:lnTo>
                <a:lnTo>
                  <a:pt x="60" y="1190"/>
                </a:lnTo>
                <a:lnTo>
                  <a:pt x="58" y="1192"/>
                </a:lnTo>
                <a:lnTo>
                  <a:pt x="56" y="1193"/>
                </a:lnTo>
                <a:lnTo>
                  <a:pt x="50" y="1196"/>
                </a:lnTo>
                <a:lnTo>
                  <a:pt x="48" y="1197"/>
                </a:lnTo>
                <a:lnTo>
                  <a:pt x="46" y="1198"/>
                </a:lnTo>
                <a:lnTo>
                  <a:pt x="43" y="1200"/>
                </a:lnTo>
                <a:lnTo>
                  <a:pt x="40" y="1202"/>
                </a:lnTo>
                <a:lnTo>
                  <a:pt x="38" y="1203"/>
                </a:lnTo>
                <a:lnTo>
                  <a:pt x="36" y="1204"/>
                </a:lnTo>
                <a:lnTo>
                  <a:pt x="33" y="1206"/>
                </a:lnTo>
                <a:lnTo>
                  <a:pt x="31" y="1207"/>
                </a:lnTo>
                <a:lnTo>
                  <a:pt x="28" y="1208"/>
                </a:lnTo>
                <a:lnTo>
                  <a:pt x="25" y="1210"/>
                </a:lnTo>
                <a:lnTo>
                  <a:pt x="23" y="1211"/>
                </a:lnTo>
                <a:lnTo>
                  <a:pt x="20" y="1212"/>
                </a:lnTo>
                <a:lnTo>
                  <a:pt x="17" y="1214"/>
                </a:lnTo>
                <a:lnTo>
                  <a:pt x="15" y="1216"/>
                </a:lnTo>
                <a:lnTo>
                  <a:pt x="13" y="1216"/>
                </a:lnTo>
                <a:lnTo>
                  <a:pt x="10" y="1218"/>
                </a:lnTo>
                <a:lnTo>
                  <a:pt x="7" y="1220"/>
                </a:lnTo>
                <a:lnTo>
                  <a:pt x="5" y="1221"/>
                </a:lnTo>
                <a:lnTo>
                  <a:pt x="0" y="1224"/>
                </a:lnTo>
              </a:path>
            </a:pathLst>
          </a:custGeom>
          <a:noFill/>
          <a:ln w="126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750" name="Freeform 47"/>
          <p:cNvSpPr>
            <a:spLocks/>
          </p:cNvSpPr>
          <p:nvPr/>
        </p:nvSpPr>
        <p:spPr bwMode="auto">
          <a:xfrm>
            <a:off x="4714875" y="3721100"/>
            <a:ext cx="627063" cy="2000250"/>
          </a:xfrm>
          <a:custGeom>
            <a:avLst/>
            <a:gdLst>
              <a:gd name="T0" fmla="*/ 127 w 395"/>
              <a:gd name="T1" fmla="*/ 7 h 1260"/>
              <a:gd name="T2" fmla="*/ 145 w 395"/>
              <a:gd name="T3" fmla="*/ 17 h 1260"/>
              <a:gd name="T4" fmla="*/ 162 w 395"/>
              <a:gd name="T5" fmla="*/ 29 h 1260"/>
              <a:gd name="T6" fmla="*/ 179 w 395"/>
              <a:gd name="T7" fmla="*/ 40 h 1260"/>
              <a:gd name="T8" fmla="*/ 199 w 395"/>
              <a:gd name="T9" fmla="*/ 58 h 1260"/>
              <a:gd name="T10" fmla="*/ 215 w 395"/>
              <a:gd name="T11" fmla="*/ 75 h 1260"/>
              <a:gd name="T12" fmla="*/ 230 w 395"/>
              <a:gd name="T13" fmla="*/ 94 h 1260"/>
              <a:gd name="T14" fmla="*/ 245 w 395"/>
              <a:gd name="T15" fmla="*/ 115 h 1260"/>
              <a:gd name="T16" fmla="*/ 260 w 395"/>
              <a:gd name="T17" fmla="*/ 138 h 1260"/>
              <a:gd name="T18" fmla="*/ 279 w 395"/>
              <a:gd name="T19" fmla="*/ 170 h 1260"/>
              <a:gd name="T20" fmla="*/ 295 w 395"/>
              <a:gd name="T21" fmla="*/ 198 h 1260"/>
              <a:gd name="T22" fmla="*/ 310 w 395"/>
              <a:gd name="T23" fmla="*/ 228 h 1260"/>
              <a:gd name="T24" fmla="*/ 325 w 395"/>
              <a:gd name="T25" fmla="*/ 260 h 1260"/>
              <a:gd name="T26" fmla="*/ 339 w 395"/>
              <a:gd name="T27" fmla="*/ 294 h 1260"/>
              <a:gd name="T28" fmla="*/ 356 w 395"/>
              <a:gd name="T29" fmla="*/ 339 h 1260"/>
              <a:gd name="T30" fmla="*/ 367 w 395"/>
              <a:gd name="T31" fmla="*/ 378 h 1260"/>
              <a:gd name="T32" fmla="*/ 377 w 395"/>
              <a:gd name="T33" fmla="*/ 417 h 1260"/>
              <a:gd name="T34" fmla="*/ 384 w 395"/>
              <a:gd name="T35" fmla="*/ 458 h 1260"/>
              <a:gd name="T36" fmla="*/ 390 w 395"/>
              <a:gd name="T37" fmla="*/ 500 h 1260"/>
              <a:gd name="T38" fmla="*/ 393 w 395"/>
              <a:gd name="T39" fmla="*/ 553 h 1260"/>
              <a:gd name="T40" fmla="*/ 393 w 395"/>
              <a:gd name="T41" fmla="*/ 597 h 1260"/>
              <a:gd name="T42" fmla="*/ 391 w 395"/>
              <a:gd name="T43" fmla="*/ 640 h 1260"/>
              <a:gd name="T44" fmla="*/ 388 w 395"/>
              <a:gd name="T45" fmla="*/ 683 h 1260"/>
              <a:gd name="T46" fmla="*/ 382 w 395"/>
              <a:gd name="T47" fmla="*/ 735 h 1260"/>
              <a:gd name="T48" fmla="*/ 376 w 395"/>
              <a:gd name="T49" fmla="*/ 775 h 1260"/>
              <a:gd name="T50" fmla="*/ 370 w 395"/>
              <a:gd name="T51" fmla="*/ 814 h 1260"/>
              <a:gd name="T52" fmla="*/ 362 w 395"/>
              <a:gd name="T53" fmla="*/ 851 h 1260"/>
              <a:gd name="T54" fmla="*/ 355 w 395"/>
              <a:gd name="T55" fmla="*/ 887 h 1260"/>
              <a:gd name="T56" fmla="*/ 344 w 395"/>
              <a:gd name="T57" fmla="*/ 928 h 1260"/>
              <a:gd name="T58" fmla="*/ 335 w 395"/>
              <a:gd name="T59" fmla="*/ 959 h 1260"/>
              <a:gd name="T60" fmla="*/ 325 w 395"/>
              <a:gd name="T61" fmla="*/ 987 h 1260"/>
              <a:gd name="T62" fmla="*/ 314 w 395"/>
              <a:gd name="T63" fmla="*/ 1014 h 1260"/>
              <a:gd name="T64" fmla="*/ 304 w 395"/>
              <a:gd name="T65" fmla="*/ 1039 h 1260"/>
              <a:gd name="T66" fmla="*/ 290 w 395"/>
              <a:gd name="T67" fmla="*/ 1068 h 1260"/>
              <a:gd name="T68" fmla="*/ 279 w 395"/>
              <a:gd name="T69" fmla="*/ 1089 h 1260"/>
              <a:gd name="T70" fmla="*/ 267 w 395"/>
              <a:gd name="T71" fmla="*/ 1109 h 1260"/>
              <a:gd name="T72" fmla="*/ 256 w 395"/>
              <a:gd name="T73" fmla="*/ 1127 h 1260"/>
              <a:gd name="T74" fmla="*/ 244 w 395"/>
              <a:gd name="T75" fmla="*/ 1143 h 1260"/>
              <a:gd name="T76" fmla="*/ 230 w 395"/>
              <a:gd name="T77" fmla="*/ 1161 h 1260"/>
              <a:gd name="T78" fmla="*/ 219 w 395"/>
              <a:gd name="T79" fmla="*/ 1174 h 1260"/>
              <a:gd name="T80" fmla="*/ 208 w 395"/>
              <a:gd name="T81" fmla="*/ 1185 h 1260"/>
              <a:gd name="T82" fmla="*/ 196 w 395"/>
              <a:gd name="T83" fmla="*/ 1195 h 1260"/>
              <a:gd name="T84" fmla="*/ 180 w 395"/>
              <a:gd name="T85" fmla="*/ 1206 h 1260"/>
              <a:gd name="T86" fmla="*/ 166 w 395"/>
              <a:gd name="T87" fmla="*/ 1214 h 1260"/>
              <a:gd name="T88" fmla="*/ 151 w 395"/>
              <a:gd name="T89" fmla="*/ 1221 h 1260"/>
              <a:gd name="T90" fmla="*/ 135 w 395"/>
              <a:gd name="T91" fmla="*/ 1227 h 1260"/>
              <a:gd name="T92" fmla="*/ 118 w 395"/>
              <a:gd name="T93" fmla="*/ 1233 h 1260"/>
              <a:gd name="T94" fmla="*/ 95 w 395"/>
              <a:gd name="T95" fmla="*/ 1239 h 1260"/>
              <a:gd name="T96" fmla="*/ 75 w 395"/>
              <a:gd name="T97" fmla="*/ 1243 h 1260"/>
              <a:gd name="T98" fmla="*/ 56 w 395"/>
              <a:gd name="T99" fmla="*/ 1248 h 1260"/>
              <a:gd name="T100" fmla="*/ 36 w 395"/>
              <a:gd name="T101" fmla="*/ 1252 h 1260"/>
              <a:gd name="T102" fmla="*/ 15 w 395"/>
              <a:gd name="T103" fmla="*/ 1256 h 126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95"/>
              <a:gd name="T157" fmla="*/ 0 h 1260"/>
              <a:gd name="T158" fmla="*/ 395 w 395"/>
              <a:gd name="T159" fmla="*/ 1260 h 126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95" h="1260">
                <a:moveTo>
                  <a:pt x="113" y="0"/>
                </a:moveTo>
                <a:lnTo>
                  <a:pt x="118" y="2"/>
                </a:lnTo>
                <a:lnTo>
                  <a:pt x="122" y="5"/>
                </a:lnTo>
                <a:lnTo>
                  <a:pt x="127" y="7"/>
                </a:lnTo>
                <a:lnTo>
                  <a:pt x="131" y="9"/>
                </a:lnTo>
                <a:lnTo>
                  <a:pt x="135" y="12"/>
                </a:lnTo>
                <a:lnTo>
                  <a:pt x="140" y="15"/>
                </a:lnTo>
                <a:lnTo>
                  <a:pt x="145" y="17"/>
                </a:lnTo>
                <a:lnTo>
                  <a:pt x="149" y="20"/>
                </a:lnTo>
                <a:lnTo>
                  <a:pt x="153" y="23"/>
                </a:lnTo>
                <a:lnTo>
                  <a:pt x="157" y="25"/>
                </a:lnTo>
                <a:lnTo>
                  <a:pt x="162" y="29"/>
                </a:lnTo>
                <a:lnTo>
                  <a:pt x="166" y="31"/>
                </a:lnTo>
                <a:lnTo>
                  <a:pt x="170" y="34"/>
                </a:lnTo>
                <a:lnTo>
                  <a:pt x="175" y="37"/>
                </a:lnTo>
                <a:lnTo>
                  <a:pt x="179" y="40"/>
                </a:lnTo>
                <a:lnTo>
                  <a:pt x="183" y="44"/>
                </a:lnTo>
                <a:lnTo>
                  <a:pt x="188" y="47"/>
                </a:lnTo>
                <a:lnTo>
                  <a:pt x="192" y="51"/>
                </a:lnTo>
                <a:lnTo>
                  <a:pt x="199" y="58"/>
                </a:lnTo>
                <a:lnTo>
                  <a:pt x="203" y="62"/>
                </a:lnTo>
                <a:lnTo>
                  <a:pt x="207" y="66"/>
                </a:lnTo>
                <a:lnTo>
                  <a:pt x="211" y="71"/>
                </a:lnTo>
                <a:lnTo>
                  <a:pt x="215" y="75"/>
                </a:lnTo>
                <a:lnTo>
                  <a:pt x="219" y="79"/>
                </a:lnTo>
                <a:lnTo>
                  <a:pt x="223" y="84"/>
                </a:lnTo>
                <a:lnTo>
                  <a:pt x="227" y="89"/>
                </a:lnTo>
                <a:lnTo>
                  <a:pt x="230" y="94"/>
                </a:lnTo>
                <a:lnTo>
                  <a:pt x="234" y="99"/>
                </a:lnTo>
                <a:lnTo>
                  <a:pt x="238" y="104"/>
                </a:lnTo>
                <a:lnTo>
                  <a:pt x="241" y="110"/>
                </a:lnTo>
                <a:lnTo>
                  <a:pt x="245" y="115"/>
                </a:lnTo>
                <a:lnTo>
                  <a:pt x="249" y="120"/>
                </a:lnTo>
                <a:lnTo>
                  <a:pt x="252" y="126"/>
                </a:lnTo>
                <a:lnTo>
                  <a:pt x="256" y="132"/>
                </a:lnTo>
                <a:lnTo>
                  <a:pt x="260" y="138"/>
                </a:lnTo>
                <a:lnTo>
                  <a:pt x="263" y="144"/>
                </a:lnTo>
                <a:lnTo>
                  <a:pt x="267" y="151"/>
                </a:lnTo>
                <a:lnTo>
                  <a:pt x="275" y="164"/>
                </a:lnTo>
                <a:lnTo>
                  <a:pt x="279" y="170"/>
                </a:lnTo>
                <a:lnTo>
                  <a:pt x="283" y="177"/>
                </a:lnTo>
                <a:lnTo>
                  <a:pt x="287" y="184"/>
                </a:lnTo>
                <a:lnTo>
                  <a:pt x="291" y="191"/>
                </a:lnTo>
                <a:lnTo>
                  <a:pt x="295" y="198"/>
                </a:lnTo>
                <a:lnTo>
                  <a:pt x="298" y="205"/>
                </a:lnTo>
                <a:lnTo>
                  <a:pt x="302" y="213"/>
                </a:lnTo>
                <a:lnTo>
                  <a:pt x="306" y="221"/>
                </a:lnTo>
                <a:lnTo>
                  <a:pt x="310" y="228"/>
                </a:lnTo>
                <a:lnTo>
                  <a:pt x="314" y="236"/>
                </a:lnTo>
                <a:lnTo>
                  <a:pt x="318" y="244"/>
                </a:lnTo>
                <a:lnTo>
                  <a:pt x="321" y="252"/>
                </a:lnTo>
                <a:lnTo>
                  <a:pt x="325" y="260"/>
                </a:lnTo>
                <a:lnTo>
                  <a:pt x="329" y="269"/>
                </a:lnTo>
                <a:lnTo>
                  <a:pt x="332" y="277"/>
                </a:lnTo>
                <a:lnTo>
                  <a:pt x="335" y="285"/>
                </a:lnTo>
                <a:lnTo>
                  <a:pt x="339" y="294"/>
                </a:lnTo>
                <a:lnTo>
                  <a:pt x="343" y="303"/>
                </a:lnTo>
                <a:lnTo>
                  <a:pt x="349" y="321"/>
                </a:lnTo>
                <a:lnTo>
                  <a:pt x="353" y="330"/>
                </a:lnTo>
                <a:lnTo>
                  <a:pt x="356" y="339"/>
                </a:lnTo>
                <a:lnTo>
                  <a:pt x="359" y="349"/>
                </a:lnTo>
                <a:lnTo>
                  <a:pt x="361" y="358"/>
                </a:lnTo>
                <a:lnTo>
                  <a:pt x="364" y="368"/>
                </a:lnTo>
                <a:lnTo>
                  <a:pt x="367" y="378"/>
                </a:lnTo>
                <a:lnTo>
                  <a:pt x="370" y="387"/>
                </a:lnTo>
                <a:lnTo>
                  <a:pt x="372" y="397"/>
                </a:lnTo>
                <a:lnTo>
                  <a:pt x="374" y="407"/>
                </a:lnTo>
                <a:lnTo>
                  <a:pt x="377" y="417"/>
                </a:lnTo>
                <a:lnTo>
                  <a:pt x="379" y="427"/>
                </a:lnTo>
                <a:lnTo>
                  <a:pt x="381" y="438"/>
                </a:lnTo>
                <a:lnTo>
                  <a:pt x="382" y="448"/>
                </a:lnTo>
                <a:lnTo>
                  <a:pt x="384" y="458"/>
                </a:lnTo>
                <a:lnTo>
                  <a:pt x="386" y="469"/>
                </a:lnTo>
                <a:lnTo>
                  <a:pt x="387" y="479"/>
                </a:lnTo>
                <a:lnTo>
                  <a:pt x="388" y="489"/>
                </a:lnTo>
                <a:lnTo>
                  <a:pt x="390" y="500"/>
                </a:lnTo>
                <a:lnTo>
                  <a:pt x="392" y="521"/>
                </a:lnTo>
                <a:lnTo>
                  <a:pt x="392" y="532"/>
                </a:lnTo>
                <a:lnTo>
                  <a:pt x="392" y="543"/>
                </a:lnTo>
                <a:lnTo>
                  <a:pt x="393" y="553"/>
                </a:lnTo>
                <a:lnTo>
                  <a:pt x="393" y="564"/>
                </a:lnTo>
                <a:lnTo>
                  <a:pt x="394" y="575"/>
                </a:lnTo>
                <a:lnTo>
                  <a:pt x="393" y="586"/>
                </a:lnTo>
                <a:lnTo>
                  <a:pt x="393" y="597"/>
                </a:lnTo>
                <a:lnTo>
                  <a:pt x="392" y="607"/>
                </a:lnTo>
                <a:lnTo>
                  <a:pt x="392" y="618"/>
                </a:lnTo>
                <a:lnTo>
                  <a:pt x="392" y="630"/>
                </a:lnTo>
                <a:lnTo>
                  <a:pt x="391" y="640"/>
                </a:lnTo>
                <a:lnTo>
                  <a:pt x="390" y="651"/>
                </a:lnTo>
                <a:lnTo>
                  <a:pt x="390" y="662"/>
                </a:lnTo>
                <a:lnTo>
                  <a:pt x="388" y="673"/>
                </a:lnTo>
                <a:lnTo>
                  <a:pt x="388" y="683"/>
                </a:lnTo>
                <a:lnTo>
                  <a:pt x="386" y="694"/>
                </a:lnTo>
                <a:lnTo>
                  <a:pt x="386" y="704"/>
                </a:lnTo>
                <a:lnTo>
                  <a:pt x="384" y="715"/>
                </a:lnTo>
                <a:lnTo>
                  <a:pt x="382" y="735"/>
                </a:lnTo>
                <a:lnTo>
                  <a:pt x="380" y="745"/>
                </a:lnTo>
                <a:lnTo>
                  <a:pt x="379" y="756"/>
                </a:lnTo>
                <a:lnTo>
                  <a:pt x="378" y="766"/>
                </a:lnTo>
                <a:lnTo>
                  <a:pt x="376" y="775"/>
                </a:lnTo>
                <a:lnTo>
                  <a:pt x="374" y="785"/>
                </a:lnTo>
                <a:lnTo>
                  <a:pt x="373" y="795"/>
                </a:lnTo>
                <a:lnTo>
                  <a:pt x="371" y="805"/>
                </a:lnTo>
                <a:lnTo>
                  <a:pt x="370" y="814"/>
                </a:lnTo>
                <a:lnTo>
                  <a:pt x="368" y="824"/>
                </a:lnTo>
                <a:lnTo>
                  <a:pt x="366" y="833"/>
                </a:lnTo>
                <a:lnTo>
                  <a:pt x="364" y="842"/>
                </a:lnTo>
                <a:lnTo>
                  <a:pt x="362" y="851"/>
                </a:lnTo>
                <a:lnTo>
                  <a:pt x="361" y="861"/>
                </a:lnTo>
                <a:lnTo>
                  <a:pt x="359" y="869"/>
                </a:lnTo>
                <a:lnTo>
                  <a:pt x="357" y="878"/>
                </a:lnTo>
                <a:lnTo>
                  <a:pt x="355" y="887"/>
                </a:lnTo>
                <a:lnTo>
                  <a:pt x="353" y="895"/>
                </a:lnTo>
                <a:lnTo>
                  <a:pt x="351" y="903"/>
                </a:lnTo>
                <a:lnTo>
                  <a:pt x="347" y="920"/>
                </a:lnTo>
                <a:lnTo>
                  <a:pt x="344" y="928"/>
                </a:lnTo>
                <a:lnTo>
                  <a:pt x="342" y="936"/>
                </a:lnTo>
                <a:lnTo>
                  <a:pt x="339" y="944"/>
                </a:lnTo>
                <a:lnTo>
                  <a:pt x="337" y="951"/>
                </a:lnTo>
                <a:lnTo>
                  <a:pt x="335" y="959"/>
                </a:lnTo>
                <a:lnTo>
                  <a:pt x="332" y="966"/>
                </a:lnTo>
                <a:lnTo>
                  <a:pt x="330" y="973"/>
                </a:lnTo>
                <a:lnTo>
                  <a:pt x="328" y="980"/>
                </a:lnTo>
                <a:lnTo>
                  <a:pt x="325" y="987"/>
                </a:lnTo>
                <a:lnTo>
                  <a:pt x="322" y="995"/>
                </a:lnTo>
                <a:lnTo>
                  <a:pt x="320" y="1001"/>
                </a:lnTo>
                <a:lnTo>
                  <a:pt x="317" y="1008"/>
                </a:lnTo>
                <a:lnTo>
                  <a:pt x="314" y="1014"/>
                </a:lnTo>
                <a:lnTo>
                  <a:pt x="312" y="1020"/>
                </a:lnTo>
                <a:lnTo>
                  <a:pt x="309" y="1027"/>
                </a:lnTo>
                <a:lnTo>
                  <a:pt x="306" y="1033"/>
                </a:lnTo>
                <a:lnTo>
                  <a:pt x="304" y="1039"/>
                </a:lnTo>
                <a:lnTo>
                  <a:pt x="301" y="1045"/>
                </a:lnTo>
                <a:lnTo>
                  <a:pt x="296" y="1057"/>
                </a:lnTo>
                <a:lnTo>
                  <a:pt x="293" y="1063"/>
                </a:lnTo>
                <a:lnTo>
                  <a:pt x="290" y="1068"/>
                </a:lnTo>
                <a:lnTo>
                  <a:pt x="287" y="1074"/>
                </a:lnTo>
                <a:lnTo>
                  <a:pt x="285" y="1079"/>
                </a:lnTo>
                <a:lnTo>
                  <a:pt x="281" y="1084"/>
                </a:lnTo>
                <a:lnTo>
                  <a:pt x="279" y="1089"/>
                </a:lnTo>
                <a:lnTo>
                  <a:pt x="275" y="1094"/>
                </a:lnTo>
                <a:lnTo>
                  <a:pt x="273" y="1099"/>
                </a:lnTo>
                <a:lnTo>
                  <a:pt x="270" y="1104"/>
                </a:lnTo>
                <a:lnTo>
                  <a:pt x="267" y="1109"/>
                </a:lnTo>
                <a:lnTo>
                  <a:pt x="264" y="1113"/>
                </a:lnTo>
                <a:lnTo>
                  <a:pt x="262" y="1118"/>
                </a:lnTo>
                <a:lnTo>
                  <a:pt x="259" y="1123"/>
                </a:lnTo>
                <a:lnTo>
                  <a:pt x="256" y="1127"/>
                </a:lnTo>
                <a:lnTo>
                  <a:pt x="253" y="1131"/>
                </a:lnTo>
                <a:lnTo>
                  <a:pt x="250" y="1135"/>
                </a:lnTo>
                <a:lnTo>
                  <a:pt x="247" y="1139"/>
                </a:lnTo>
                <a:lnTo>
                  <a:pt x="244" y="1143"/>
                </a:lnTo>
                <a:lnTo>
                  <a:pt x="239" y="1150"/>
                </a:lnTo>
                <a:lnTo>
                  <a:pt x="236" y="1154"/>
                </a:lnTo>
                <a:lnTo>
                  <a:pt x="233" y="1158"/>
                </a:lnTo>
                <a:lnTo>
                  <a:pt x="230" y="1161"/>
                </a:lnTo>
                <a:lnTo>
                  <a:pt x="228" y="1165"/>
                </a:lnTo>
                <a:lnTo>
                  <a:pt x="225" y="1168"/>
                </a:lnTo>
                <a:lnTo>
                  <a:pt x="222" y="1171"/>
                </a:lnTo>
                <a:lnTo>
                  <a:pt x="219" y="1174"/>
                </a:lnTo>
                <a:lnTo>
                  <a:pt x="217" y="1177"/>
                </a:lnTo>
                <a:lnTo>
                  <a:pt x="214" y="1180"/>
                </a:lnTo>
                <a:lnTo>
                  <a:pt x="211" y="1183"/>
                </a:lnTo>
                <a:lnTo>
                  <a:pt x="208" y="1185"/>
                </a:lnTo>
                <a:lnTo>
                  <a:pt x="205" y="1188"/>
                </a:lnTo>
                <a:lnTo>
                  <a:pt x="202" y="1191"/>
                </a:lnTo>
                <a:lnTo>
                  <a:pt x="199" y="1193"/>
                </a:lnTo>
                <a:lnTo>
                  <a:pt x="196" y="1195"/>
                </a:lnTo>
                <a:lnTo>
                  <a:pt x="193" y="1198"/>
                </a:lnTo>
                <a:lnTo>
                  <a:pt x="190" y="1200"/>
                </a:lnTo>
                <a:lnTo>
                  <a:pt x="187" y="1202"/>
                </a:lnTo>
                <a:lnTo>
                  <a:pt x="180" y="1206"/>
                </a:lnTo>
                <a:lnTo>
                  <a:pt x="176" y="1208"/>
                </a:lnTo>
                <a:lnTo>
                  <a:pt x="173" y="1210"/>
                </a:lnTo>
                <a:lnTo>
                  <a:pt x="170" y="1212"/>
                </a:lnTo>
                <a:lnTo>
                  <a:pt x="166" y="1214"/>
                </a:lnTo>
                <a:lnTo>
                  <a:pt x="163" y="1216"/>
                </a:lnTo>
                <a:lnTo>
                  <a:pt x="159" y="1218"/>
                </a:lnTo>
                <a:lnTo>
                  <a:pt x="155" y="1220"/>
                </a:lnTo>
                <a:lnTo>
                  <a:pt x="151" y="1221"/>
                </a:lnTo>
                <a:lnTo>
                  <a:pt x="147" y="1223"/>
                </a:lnTo>
                <a:lnTo>
                  <a:pt x="143" y="1224"/>
                </a:lnTo>
                <a:lnTo>
                  <a:pt x="139" y="1226"/>
                </a:lnTo>
                <a:lnTo>
                  <a:pt x="135" y="1227"/>
                </a:lnTo>
                <a:lnTo>
                  <a:pt x="130" y="1229"/>
                </a:lnTo>
                <a:lnTo>
                  <a:pt x="126" y="1230"/>
                </a:lnTo>
                <a:lnTo>
                  <a:pt x="122" y="1231"/>
                </a:lnTo>
                <a:lnTo>
                  <a:pt x="118" y="1233"/>
                </a:lnTo>
                <a:lnTo>
                  <a:pt x="113" y="1234"/>
                </a:lnTo>
                <a:lnTo>
                  <a:pt x="108" y="1235"/>
                </a:lnTo>
                <a:lnTo>
                  <a:pt x="99" y="1237"/>
                </a:lnTo>
                <a:lnTo>
                  <a:pt x="95" y="1239"/>
                </a:lnTo>
                <a:lnTo>
                  <a:pt x="90" y="1240"/>
                </a:lnTo>
                <a:lnTo>
                  <a:pt x="85" y="1241"/>
                </a:lnTo>
                <a:lnTo>
                  <a:pt x="81" y="1243"/>
                </a:lnTo>
                <a:lnTo>
                  <a:pt x="75" y="1243"/>
                </a:lnTo>
                <a:lnTo>
                  <a:pt x="71" y="1245"/>
                </a:lnTo>
                <a:lnTo>
                  <a:pt x="65" y="1245"/>
                </a:lnTo>
                <a:lnTo>
                  <a:pt x="61" y="1247"/>
                </a:lnTo>
                <a:lnTo>
                  <a:pt x="56" y="1248"/>
                </a:lnTo>
                <a:lnTo>
                  <a:pt x="50" y="1249"/>
                </a:lnTo>
                <a:lnTo>
                  <a:pt x="46" y="1250"/>
                </a:lnTo>
                <a:lnTo>
                  <a:pt x="40" y="1251"/>
                </a:lnTo>
                <a:lnTo>
                  <a:pt x="36" y="1252"/>
                </a:lnTo>
                <a:lnTo>
                  <a:pt x="31" y="1253"/>
                </a:lnTo>
                <a:lnTo>
                  <a:pt x="25" y="1254"/>
                </a:lnTo>
                <a:lnTo>
                  <a:pt x="20" y="1255"/>
                </a:lnTo>
                <a:lnTo>
                  <a:pt x="15" y="1256"/>
                </a:lnTo>
                <a:lnTo>
                  <a:pt x="10" y="1257"/>
                </a:lnTo>
                <a:lnTo>
                  <a:pt x="0" y="1259"/>
                </a:lnTo>
              </a:path>
            </a:pathLst>
          </a:custGeom>
          <a:noFill/>
          <a:ln w="126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751" name="Freeform 48"/>
          <p:cNvSpPr>
            <a:spLocks/>
          </p:cNvSpPr>
          <p:nvPr/>
        </p:nvSpPr>
        <p:spPr bwMode="auto">
          <a:xfrm>
            <a:off x="4116388" y="3559175"/>
            <a:ext cx="458787" cy="179388"/>
          </a:xfrm>
          <a:custGeom>
            <a:avLst/>
            <a:gdLst>
              <a:gd name="T0" fmla="*/ 116 w 289"/>
              <a:gd name="T1" fmla="*/ 5 h 113"/>
              <a:gd name="T2" fmla="*/ 103 w 289"/>
              <a:gd name="T3" fmla="*/ 9 h 113"/>
              <a:gd name="T4" fmla="*/ 89 w 289"/>
              <a:gd name="T5" fmla="*/ 12 h 113"/>
              <a:gd name="T6" fmla="*/ 74 w 289"/>
              <a:gd name="T7" fmla="*/ 16 h 113"/>
              <a:gd name="T8" fmla="*/ 60 w 289"/>
              <a:gd name="T9" fmla="*/ 21 h 113"/>
              <a:gd name="T10" fmla="*/ 47 w 289"/>
              <a:gd name="T11" fmla="*/ 25 h 113"/>
              <a:gd name="T12" fmla="*/ 32 w 289"/>
              <a:gd name="T13" fmla="*/ 32 h 113"/>
              <a:gd name="T14" fmla="*/ 23 w 289"/>
              <a:gd name="T15" fmla="*/ 38 h 113"/>
              <a:gd name="T16" fmla="*/ 15 w 289"/>
              <a:gd name="T17" fmla="*/ 43 h 113"/>
              <a:gd name="T18" fmla="*/ 8 w 289"/>
              <a:gd name="T19" fmla="*/ 49 h 113"/>
              <a:gd name="T20" fmla="*/ 3 w 289"/>
              <a:gd name="T21" fmla="*/ 56 h 113"/>
              <a:gd name="T22" fmla="*/ 1 w 289"/>
              <a:gd name="T23" fmla="*/ 61 h 113"/>
              <a:gd name="T24" fmla="*/ 0 w 289"/>
              <a:gd name="T25" fmla="*/ 70 h 113"/>
              <a:gd name="T26" fmla="*/ 0 w 289"/>
              <a:gd name="T27" fmla="*/ 77 h 113"/>
              <a:gd name="T28" fmla="*/ 3 w 289"/>
              <a:gd name="T29" fmla="*/ 83 h 113"/>
              <a:gd name="T30" fmla="*/ 7 w 289"/>
              <a:gd name="T31" fmla="*/ 90 h 113"/>
              <a:gd name="T32" fmla="*/ 13 w 289"/>
              <a:gd name="T33" fmla="*/ 96 h 113"/>
              <a:gd name="T34" fmla="*/ 21 w 289"/>
              <a:gd name="T35" fmla="*/ 100 h 113"/>
              <a:gd name="T36" fmla="*/ 32 w 289"/>
              <a:gd name="T37" fmla="*/ 105 h 113"/>
              <a:gd name="T38" fmla="*/ 50 w 289"/>
              <a:gd name="T39" fmla="*/ 109 h 113"/>
              <a:gd name="T40" fmla="*/ 66 w 289"/>
              <a:gd name="T41" fmla="*/ 111 h 113"/>
              <a:gd name="T42" fmla="*/ 83 w 289"/>
              <a:gd name="T43" fmla="*/ 112 h 113"/>
              <a:gd name="T44" fmla="*/ 101 w 289"/>
              <a:gd name="T45" fmla="*/ 111 h 113"/>
              <a:gd name="T46" fmla="*/ 120 w 289"/>
              <a:gd name="T47" fmla="*/ 109 h 113"/>
              <a:gd name="T48" fmla="*/ 139 w 289"/>
              <a:gd name="T49" fmla="*/ 106 h 113"/>
              <a:gd name="T50" fmla="*/ 164 w 289"/>
              <a:gd name="T51" fmla="*/ 101 h 113"/>
              <a:gd name="T52" fmla="*/ 182 w 289"/>
              <a:gd name="T53" fmla="*/ 96 h 113"/>
              <a:gd name="T54" fmla="*/ 199 w 289"/>
              <a:gd name="T55" fmla="*/ 90 h 113"/>
              <a:gd name="T56" fmla="*/ 214 w 289"/>
              <a:gd name="T57" fmla="*/ 84 h 113"/>
              <a:gd name="T58" fmla="*/ 229 w 289"/>
              <a:gd name="T59" fmla="*/ 77 h 113"/>
              <a:gd name="T60" fmla="*/ 242 w 289"/>
              <a:gd name="T61" fmla="*/ 71 h 113"/>
              <a:gd name="T62" fmla="*/ 257 w 289"/>
              <a:gd name="T63" fmla="*/ 63 h 113"/>
              <a:gd name="T64" fmla="*/ 266 w 289"/>
              <a:gd name="T65" fmla="*/ 59 h 113"/>
              <a:gd name="T66" fmla="*/ 274 w 289"/>
              <a:gd name="T67" fmla="*/ 54 h 113"/>
              <a:gd name="T68" fmla="*/ 280 w 289"/>
              <a:gd name="T69" fmla="*/ 50 h 113"/>
              <a:gd name="T70" fmla="*/ 284 w 289"/>
              <a:gd name="T71" fmla="*/ 47 h 113"/>
              <a:gd name="T72" fmla="*/ 286 w 289"/>
              <a:gd name="T73" fmla="*/ 44 h 113"/>
              <a:gd name="T74" fmla="*/ 288 w 289"/>
              <a:gd name="T75" fmla="*/ 40 h 113"/>
              <a:gd name="T76" fmla="*/ 286 w 289"/>
              <a:gd name="T77" fmla="*/ 36 h 113"/>
              <a:gd name="T78" fmla="*/ 284 w 289"/>
              <a:gd name="T79" fmla="*/ 32 h 113"/>
              <a:gd name="T80" fmla="*/ 280 w 289"/>
              <a:gd name="T81" fmla="*/ 28 h 113"/>
              <a:gd name="T82" fmla="*/ 274 w 289"/>
              <a:gd name="T83" fmla="*/ 24 h 113"/>
              <a:gd name="T84" fmla="*/ 268 w 289"/>
              <a:gd name="T85" fmla="*/ 21 h 113"/>
              <a:gd name="T86" fmla="*/ 261 w 289"/>
              <a:gd name="T87" fmla="*/ 17 h 113"/>
              <a:gd name="T88" fmla="*/ 250 w 289"/>
              <a:gd name="T89" fmla="*/ 13 h 113"/>
              <a:gd name="T90" fmla="*/ 241 w 289"/>
              <a:gd name="T91" fmla="*/ 10 h 113"/>
              <a:gd name="T92" fmla="*/ 232 w 289"/>
              <a:gd name="T93" fmla="*/ 7 h 113"/>
              <a:gd name="T94" fmla="*/ 222 w 289"/>
              <a:gd name="T95" fmla="*/ 5 h 113"/>
              <a:gd name="T96" fmla="*/ 212 w 289"/>
              <a:gd name="T97" fmla="*/ 3 h 113"/>
              <a:gd name="T98" fmla="*/ 203 w 289"/>
              <a:gd name="T99" fmla="*/ 2 h 113"/>
              <a:gd name="T100" fmla="*/ 190 w 289"/>
              <a:gd name="T101" fmla="*/ 1 h 113"/>
              <a:gd name="T102" fmla="*/ 181 w 289"/>
              <a:gd name="T103" fmla="*/ 0 h 113"/>
              <a:gd name="T104" fmla="*/ 172 w 289"/>
              <a:gd name="T105" fmla="*/ 0 h 113"/>
              <a:gd name="T106" fmla="*/ 163 w 289"/>
              <a:gd name="T107" fmla="*/ 0 h 113"/>
              <a:gd name="T108" fmla="*/ 153 w 289"/>
              <a:gd name="T109" fmla="*/ 0 h 113"/>
              <a:gd name="T110" fmla="*/ 144 w 289"/>
              <a:gd name="T111" fmla="*/ 1 h 113"/>
              <a:gd name="T112" fmla="*/ 132 w 289"/>
              <a:gd name="T113" fmla="*/ 3 h 1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89"/>
              <a:gd name="T172" fmla="*/ 0 h 113"/>
              <a:gd name="T173" fmla="*/ 289 w 289"/>
              <a:gd name="T174" fmla="*/ 113 h 1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89" h="113">
                <a:moveTo>
                  <a:pt x="124" y="4"/>
                </a:moveTo>
                <a:lnTo>
                  <a:pt x="120" y="5"/>
                </a:lnTo>
                <a:lnTo>
                  <a:pt x="116" y="5"/>
                </a:lnTo>
                <a:lnTo>
                  <a:pt x="112" y="7"/>
                </a:lnTo>
                <a:lnTo>
                  <a:pt x="107" y="7"/>
                </a:lnTo>
                <a:lnTo>
                  <a:pt x="103" y="9"/>
                </a:lnTo>
                <a:lnTo>
                  <a:pt x="98" y="9"/>
                </a:lnTo>
                <a:lnTo>
                  <a:pt x="93" y="11"/>
                </a:lnTo>
                <a:lnTo>
                  <a:pt x="89" y="12"/>
                </a:lnTo>
                <a:lnTo>
                  <a:pt x="84" y="13"/>
                </a:lnTo>
                <a:lnTo>
                  <a:pt x="79" y="15"/>
                </a:lnTo>
                <a:lnTo>
                  <a:pt x="74" y="16"/>
                </a:lnTo>
                <a:lnTo>
                  <a:pt x="70" y="17"/>
                </a:lnTo>
                <a:lnTo>
                  <a:pt x="65" y="19"/>
                </a:lnTo>
                <a:lnTo>
                  <a:pt x="60" y="21"/>
                </a:lnTo>
                <a:lnTo>
                  <a:pt x="56" y="22"/>
                </a:lnTo>
                <a:lnTo>
                  <a:pt x="52" y="23"/>
                </a:lnTo>
                <a:lnTo>
                  <a:pt x="47" y="25"/>
                </a:lnTo>
                <a:lnTo>
                  <a:pt x="43" y="27"/>
                </a:lnTo>
                <a:lnTo>
                  <a:pt x="35" y="30"/>
                </a:lnTo>
                <a:lnTo>
                  <a:pt x="32" y="32"/>
                </a:lnTo>
                <a:lnTo>
                  <a:pt x="29" y="34"/>
                </a:lnTo>
                <a:lnTo>
                  <a:pt x="25" y="36"/>
                </a:lnTo>
                <a:lnTo>
                  <a:pt x="23" y="38"/>
                </a:lnTo>
                <a:lnTo>
                  <a:pt x="19" y="40"/>
                </a:lnTo>
                <a:lnTo>
                  <a:pt x="17" y="41"/>
                </a:lnTo>
                <a:lnTo>
                  <a:pt x="15" y="43"/>
                </a:lnTo>
                <a:lnTo>
                  <a:pt x="12" y="45"/>
                </a:lnTo>
                <a:lnTo>
                  <a:pt x="10" y="47"/>
                </a:lnTo>
                <a:lnTo>
                  <a:pt x="8" y="49"/>
                </a:lnTo>
                <a:lnTo>
                  <a:pt x="7" y="51"/>
                </a:lnTo>
                <a:lnTo>
                  <a:pt x="5" y="53"/>
                </a:lnTo>
                <a:lnTo>
                  <a:pt x="3" y="56"/>
                </a:lnTo>
                <a:lnTo>
                  <a:pt x="3" y="57"/>
                </a:lnTo>
                <a:lnTo>
                  <a:pt x="1" y="59"/>
                </a:lnTo>
                <a:lnTo>
                  <a:pt x="1" y="61"/>
                </a:lnTo>
                <a:lnTo>
                  <a:pt x="0" y="64"/>
                </a:lnTo>
                <a:lnTo>
                  <a:pt x="0" y="66"/>
                </a:lnTo>
                <a:lnTo>
                  <a:pt x="0" y="70"/>
                </a:lnTo>
                <a:lnTo>
                  <a:pt x="0" y="73"/>
                </a:lnTo>
                <a:lnTo>
                  <a:pt x="0" y="75"/>
                </a:lnTo>
                <a:lnTo>
                  <a:pt x="0" y="77"/>
                </a:lnTo>
                <a:lnTo>
                  <a:pt x="1" y="79"/>
                </a:lnTo>
                <a:lnTo>
                  <a:pt x="1" y="81"/>
                </a:lnTo>
                <a:lnTo>
                  <a:pt x="3" y="83"/>
                </a:lnTo>
                <a:lnTo>
                  <a:pt x="3" y="86"/>
                </a:lnTo>
                <a:lnTo>
                  <a:pt x="5" y="88"/>
                </a:lnTo>
                <a:lnTo>
                  <a:pt x="7" y="90"/>
                </a:lnTo>
                <a:lnTo>
                  <a:pt x="9" y="92"/>
                </a:lnTo>
                <a:lnTo>
                  <a:pt x="11" y="94"/>
                </a:lnTo>
                <a:lnTo>
                  <a:pt x="13" y="96"/>
                </a:lnTo>
                <a:lnTo>
                  <a:pt x="16" y="97"/>
                </a:lnTo>
                <a:lnTo>
                  <a:pt x="19" y="99"/>
                </a:lnTo>
                <a:lnTo>
                  <a:pt x="21" y="100"/>
                </a:lnTo>
                <a:lnTo>
                  <a:pt x="25" y="102"/>
                </a:lnTo>
                <a:lnTo>
                  <a:pt x="29" y="104"/>
                </a:lnTo>
                <a:lnTo>
                  <a:pt x="32" y="105"/>
                </a:lnTo>
                <a:lnTo>
                  <a:pt x="40" y="108"/>
                </a:lnTo>
                <a:lnTo>
                  <a:pt x="45" y="108"/>
                </a:lnTo>
                <a:lnTo>
                  <a:pt x="50" y="109"/>
                </a:lnTo>
                <a:lnTo>
                  <a:pt x="55" y="110"/>
                </a:lnTo>
                <a:lnTo>
                  <a:pt x="60" y="110"/>
                </a:lnTo>
                <a:lnTo>
                  <a:pt x="66" y="111"/>
                </a:lnTo>
                <a:lnTo>
                  <a:pt x="71" y="111"/>
                </a:lnTo>
                <a:lnTo>
                  <a:pt x="77" y="112"/>
                </a:lnTo>
                <a:lnTo>
                  <a:pt x="83" y="112"/>
                </a:lnTo>
                <a:lnTo>
                  <a:pt x="89" y="112"/>
                </a:lnTo>
                <a:lnTo>
                  <a:pt x="95" y="111"/>
                </a:lnTo>
                <a:lnTo>
                  <a:pt x="101" y="111"/>
                </a:lnTo>
                <a:lnTo>
                  <a:pt x="107" y="110"/>
                </a:lnTo>
                <a:lnTo>
                  <a:pt x="114" y="110"/>
                </a:lnTo>
                <a:lnTo>
                  <a:pt x="120" y="109"/>
                </a:lnTo>
                <a:lnTo>
                  <a:pt x="126" y="108"/>
                </a:lnTo>
                <a:lnTo>
                  <a:pt x="133" y="108"/>
                </a:lnTo>
                <a:lnTo>
                  <a:pt x="139" y="106"/>
                </a:lnTo>
                <a:lnTo>
                  <a:pt x="145" y="105"/>
                </a:lnTo>
                <a:lnTo>
                  <a:pt x="158" y="102"/>
                </a:lnTo>
                <a:lnTo>
                  <a:pt x="164" y="101"/>
                </a:lnTo>
                <a:lnTo>
                  <a:pt x="170" y="100"/>
                </a:lnTo>
                <a:lnTo>
                  <a:pt x="176" y="98"/>
                </a:lnTo>
                <a:lnTo>
                  <a:pt x="182" y="96"/>
                </a:lnTo>
                <a:lnTo>
                  <a:pt x="188" y="94"/>
                </a:lnTo>
                <a:lnTo>
                  <a:pt x="193" y="92"/>
                </a:lnTo>
                <a:lnTo>
                  <a:pt x="199" y="90"/>
                </a:lnTo>
                <a:lnTo>
                  <a:pt x="204" y="88"/>
                </a:lnTo>
                <a:lnTo>
                  <a:pt x="209" y="86"/>
                </a:lnTo>
                <a:lnTo>
                  <a:pt x="214" y="84"/>
                </a:lnTo>
                <a:lnTo>
                  <a:pt x="219" y="82"/>
                </a:lnTo>
                <a:lnTo>
                  <a:pt x="224" y="79"/>
                </a:lnTo>
                <a:lnTo>
                  <a:pt x="229" y="77"/>
                </a:lnTo>
                <a:lnTo>
                  <a:pt x="233" y="75"/>
                </a:lnTo>
                <a:lnTo>
                  <a:pt x="238" y="73"/>
                </a:lnTo>
                <a:lnTo>
                  <a:pt x="242" y="71"/>
                </a:lnTo>
                <a:lnTo>
                  <a:pt x="246" y="69"/>
                </a:lnTo>
                <a:lnTo>
                  <a:pt x="250" y="67"/>
                </a:lnTo>
                <a:lnTo>
                  <a:pt x="257" y="63"/>
                </a:lnTo>
                <a:lnTo>
                  <a:pt x="260" y="62"/>
                </a:lnTo>
                <a:lnTo>
                  <a:pt x="263" y="60"/>
                </a:lnTo>
                <a:lnTo>
                  <a:pt x="266" y="59"/>
                </a:lnTo>
                <a:lnTo>
                  <a:pt x="269" y="57"/>
                </a:lnTo>
                <a:lnTo>
                  <a:pt x="271" y="56"/>
                </a:lnTo>
                <a:lnTo>
                  <a:pt x="274" y="54"/>
                </a:lnTo>
                <a:lnTo>
                  <a:pt x="276" y="53"/>
                </a:lnTo>
                <a:lnTo>
                  <a:pt x="278" y="52"/>
                </a:lnTo>
                <a:lnTo>
                  <a:pt x="280" y="50"/>
                </a:lnTo>
                <a:lnTo>
                  <a:pt x="282" y="50"/>
                </a:lnTo>
                <a:lnTo>
                  <a:pt x="282" y="48"/>
                </a:lnTo>
                <a:lnTo>
                  <a:pt x="284" y="47"/>
                </a:lnTo>
                <a:lnTo>
                  <a:pt x="285" y="46"/>
                </a:lnTo>
                <a:lnTo>
                  <a:pt x="286" y="45"/>
                </a:lnTo>
                <a:lnTo>
                  <a:pt x="286" y="44"/>
                </a:lnTo>
                <a:lnTo>
                  <a:pt x="287" y="42"/>
                </a:lnTo>
                <a:lnTo>
                  <a:pt x="288" y="40"/>
                </a:lnTo>
                <a:lnTo>
                  <a:pt x="287" y="38"/>
                </a:lnTo>
                <a:lnTo>
                  <a:pt x="287" y="37"/>
                </a:lnTo>
                <a:lnTo>
                  <a:pt x="286" y="36"/>
                </a:lnTo>
                <a:lnTo>
                  <a:pt x="286" y="34"/>
                </a:lnTo>
                <a:lnTo>
                  <a:pt x="285" y="33"/>
                </a:lnTo>
                <a:lnTo>
                  <a:pt x="284" y="32"/>
                </a:lnTo>
                <a:lnTo>
                  <a:pt x="282" y="30"/>
                </a:lnTo>
                <a:lnTo>
                  <a:pt x="281" y="29"/>
                </a:lnTo>
                <a:lnTo>
                  <a:pt x="280" y="28"/>
                </a:lnTo>
                <a:lnTo>
                  <a:pt x="278" y="27"/>
                </a:lnTo>
                <a:lnTo>
                  <a:pt x="276" y="25"/>
                </a:lnTo>
                <a:lnTo>
                  <a:pt x="274" y="24"/>
                </a:lnTo>
                <a:lnTo>
                  <a:pt x="272" y="23"/>
                </a:lnTo>
                <a:lnTo>
                  <a:pt x="270" y="22"/>
                </a:lnTo>
                <a:lnTo>
                  <a:pt x="268" y="21"/>
                </a:lnTo>
                <a:lnTo>
                  <a:pt x="266" y="19"/>
                </a:lnTo>
                <a:lnTo>
                  <a:pt x="264" y="18"/>
                </a:lnTo>
                <a:lnTo>
                  <a:pt x="261" y="17"/>
                </a:lnTo>
                <a:lnTo>
                  <a:pt x="258" y="16"/>
                </a:lnTo>
                <a:lnTo>
                  <a:pt x="253" y="13"/>
                </a:lnTo>
                <a:lnTo>
                  <a:pt x="250" y="13"/>
                </a:lnTo>
                <a:lnTo>
                  <a:pt x="247" y="12"/>
                </a:lnTo>
                <a:lnTo>
                  <a:pt x="245" y="11"/>
                </a:lnTo>
                <a:lnTo>
                  <a:pt x="241" y="10"/>
                </a:lnTo>
                <a:lnTo>
                  <a:pt x="238" y="9"/>
                </a:lnTo>
                <a:lnTo>
                  <a:pt x="235" y="8"/>
                </a:lnTo>
                <a:lnTo>
                  <a:pt x="232" y="7"/>
                </a:lnTo>
                <a:lnTo>
                  <a:pt x="229" y="7"/>
                </a:lnTo>
                <a:lnTo>
                  <a:pt x="225" y="6"/>
                </a:lnTo>
                <a:lnTo>
                  <a:pt x="222" y="5"/>
                </a:lnTo>
                <a:lnTo>
                  <a:pt x="219" y="5"/>
                </a:lnTo>
                <a:lnTo>
                  <a:pt x="216" y="4"/>
                </a:lnTo>
                <a:lnTo>
                  <a:pt x="212" y="3"/>
                </a:lnTo>
                <a:lnTo>
                  <a:pt x="210" y="3"/>
                </a:lnTo>
                <a:lnTo>
                  <a:pt x="206" y="3"/>
                </a:lnTo>
                <a:lnTo>
                  <a:pt x="203" y="2"/>
                </a:lnTo>
                <a:lnTo>
                  <a:pt x="200" y="2"/>
                </a:lnTo>
                <a:lnTo>
                  <a:pt x="196" y="1"/>
                </a:lnTo>
                <a:lnTo>
                  <a:pt x="190" y="1"/>
                </a:lnTo>
                <a:lnTo>
                  <a:pt x="187" y="1"/>
                </a:lnTo>
                <a:lnTo>
                  <a:pt x="184" y="0"/>
                </a:lnTo>
                <a:lnTo>
                  <a:pt x="181" y="0"/>
                </a:lnTo>
                <a:lnTo>
                  <a:pt x="178" y="0"/>
                </a:lnTo>
                <a:lnTo>
                  <a:pt x="175" y="0"/>
                </a:lnTo>
                <a:lnTo>
                  <a:pt x="172" y="0"/>
                </a:lnTo>
                <a:lnTo>
                  <a:pt x="169" y="0"/>
                </a:lnTo>
                <a:lnTo>
                  <a:pt x="166" y="0"/>
                </a:lnTo>
                <a:lnTo>
                  <a:pt x="163" y="0"/>
                </a:lnTo>
                <a:lnTo>
                  <a:pt x="160" y="0"/>
                </a:lnTo>
                <a:lnTo>
                  <a:pt x="157" y="0"/>
                </a:lnTo>
                <a:lnTo>
                  <a:pt x="153" y="0"/>
                </a:lnTo>
                <a:lnTo>
                  <a:pt x="150" y="0"/>
                </a:lnTo>
                <a:lnTo>
                  <a:pt x="147" y="1"/>
                </a:lnTo>
                <a:lnTo>
                  <a:pt x="144" y="1"/>
                </a:lnTo>
                <a:lnTo>
                  <a:pt x="140" y="1"/>
                </a:lnTo>
                <a:lnTo>
                  <a:pt x="136" y="2"/>
                </a:lnTo>
                <a:lnTo>
                  <a:pt x="132" y="3"/>
                </a:lnTo>
                <a:lnTo>
                  <a:pt x="124" y="4"/>
                </a:lnTo>
              </a:path>
            </a:pathLst>
          </a:custGeom>
          <a:noFill/>
          <a:ln w="126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752" name="Freeform 49"/>
          <p:cNvSpPr>
            <a:spLocks/>
          </p:cNvSpPr>
          <p:nvPr/>
        </p:nvSpPr>
        <p:spPr bwMode="auto">
          <a:xfrm>
            <a:off x="4110038" y="5673725"/>
            <a:ext cx="398462" cy="168275"/>
          </a:xfrm>
          <a:custGeom>
            <a:avLst/>
            <a:gdLst>
              <a:gd name="T0" fmla="*/ 243 w 251"/>
              <a:gd name="T1" fmla="*/ 66 h 106"/>
              <a:gd name="T2" fmla="*/ 234 w 251"/>
              <a:gd name="T3" fmla="*/ 63 h 106"/>
              <a:gd name="T4" fmla="*/ 224 w 251"/>
              <a:gd name="T5" fmla="*/ 59 h 106"/>
              <a:gd name="T6" fmla="*/ 214 w 251"/>
              <a:gd name="T7" fmla="*/ 55 h 106"/>
              <a:gd name="T8" fmla="*/ 205 w 251"/>
              <a:gd name="T9" fmla="*/ 52 h 106"/>
              <a:gd name="T10" fmla="*/ 195 w 251"/>
              <a:gd name="T11" fmla="*/ 48 h 106"/>
              <a:gd name="T12" fmla="*/ 183 w 251"/>
              <a:gd name="T13" fmla="*/ 43 h 106"/>
              <a:gd name="T14" fmla="*/ 173 w 251"/>
              <a:gd name="T15" fmla="*/ 39 h 106"/>
              <a:gd name="T16" fmla="*/ 164 w 251"/>
              <a:gd name="T17" fmla="*/ 35 h 106"/>
              <a:gd name="T18" fmla="*/ 156 w 251"/>
              <a:gd name="T19" fmla="*/ 30 h 106"/>
              <a:gd name="T20" fmla="*/ 146 w 251"/>
              <a:gd name="T21" fmla="*/ 26 h 106"/>
              <a:gd name="T22" fmla="*/ 138 w 251"/>
              <a:gd name="T23" fmla="*/ 22 h 106"/>
              <a:gd name="T24" fmla="*/ 125 w 251"/>
              <a:gd name="T25" fmla="*/ 18 h 106"/>
              <a:gd name="T26" fmla="*/ 116 w 251"/>
              <a:gd name="T27" fmla="*/ 15 h 106"/>
              <a:gd name="T28" fmla="*/ 107 w 251"/>
              <a:gd name="T29" fmla="*/ 11 h 106"/>
              <a:gd name="T30" fmla="*/ 97 w 251"/>
              <a:gd name="T31" fmla="*/ 9 h 106"/>
              <a:gd name="T32" fmla="*/ 88 w 251"/>
              <a:gd name="T33" fmla="*/ 6 h 106"/>
              <a:gd name="T34" fmla="*/ 80 w 251"/>
              <a:gd name="T35" fmla="*/ 4 h 106"/>
              <a:gd name="T36" fmla="*/ 71 w 251"/>
              <a:gd name="T37" fmla="*/ 2 h 106"/>
              <a:gd name="T38" fmla="*/ 60 w 251"/>
              <a:gd name="T39" fmla="*/ 1 h 106"/>
              <a:gd name="T40" fmla="*/ 53 w 251"/>
              <a:gd name="T41" fmla="*/ 0 h 106"/>
              <a:gd name="T42" fmla="*/ 46 w 251"/>
              <a:gd name="T43" fmla="*/ 0 h 106"/>
              <a:gd name="T44" fmla="*/ 39 w 251"/>
              <a:gd name="T45" fmla="*/ 0 h 106"/>
              <a:gd name="T46" fmla="*/ 33 w 251"/>
              <a:gd name="T47" fmla="*/ 1 h 106"/>
              <a:gd name="T48" fmla="*/ 27 w 251"/>
              <a:gd name="T49" fmla="*/ 3 h 106"/>
              <a:gd name="T50" fmla="*/ 21 w 251"/>
              <a:gd name="T51" fmla="*/ 6 h 106"/>
              <a:gd name="T52" fmla="*/ 15 w 251"/>
              <a:gd name="T53" fmla="*/ 10 h 106"/>
              <a:gd name="T54" fmla="*/ 11 w 251"/>
              <a:gd name="T55" fmla="*/ 15 h 106"/>
              <a:gd name="T56" fmla="*/ 7 w 251"/>
              <a:gd name="T57" fmla="*/ 20 h 106"/>
              <a:gd name="T58" fmla="*/ 3 w 251"/>
              <a:gd name="T59" fmla="*/ 26 h 106"/>
              <a:gd name="T60" fmla="*/ 1 w 251"/>
              <a:gd name="T61" fmla="*/ 32 h 106"/>
              <a:gd name="T62" fmla="*/ 0 w 251"/>
              <a:gd name="T63" fmla="*/ 42 h 106"/>
              <a:gd name="T64" fmla="*/ 0 w 251"/>
              <a:gd name="T65" fmla="*/ 48 h 106"/>
              <a:gd name="T66" fmla="*/ 1 w 251"/>
              <a:gd name="T67" fmla="*/ 56 h 106"/>
              <a:gd name="T68" fmla="*/ 3 w 251"/>
              <a:gd name="T69" fmla="*/ 63 h 106"/>
              <a:gd name="T70" fmla="*/ 7 w 251"/>
              <a:gd name="T71" fmla="*/ 70 h 106"/>
              <a:gd name="T72" fmla="*/ 11 w 251"/>
              <a:gd name="T73" fmla="*/ 76 h 106"/>
              <a:gd name="T74" fmla="*/ 16 w 251"/>
              <a:gd name="T75" fmla="*/ 82 h 106"/>
              <a:gd name="T76" fmla="*/ 25 w 251"/>
              <a:gd name="T77" fmla="*/ 89 h 106"/>
              <a:gd name="T78" fmla="*/ 32 w 251"/>
              <a:gd name="T79" fmla="*/ 93 h 106"/>
              <a:gd name="T80" fmla="*/ 39 w 251"/>
              <a:gd name="T81" fmla="*/ 97 h 106"/>
              <a:gd name="T82" fmla="*/ 48 w 251"/>
              <a:gd name="T83" fmla="*/ 100 h 106"/>
              <a:gd name="T84" fmla="*/ 57 w 251"/>
              <a:gd name="T85" fmla="*/ 102 h 106"/>
              <a:gd name="T86" fmla="*/ 68 w 251"/>
              <a:gd name="T87" fmla="*/ 104 h 106"/>
              <a:gd name="T88" fmla="*/ 82 w 251"/>
              <a:gd name="T89" fmla="*/ 105 h 106"/>
              <a:gd name="T90" fmla="*/ 93 w 251"/>
              <a:gd name="T91" fmla="*/ 105 h 106"/>
              <a:gd name="T92" fmla="*/ 105 w 251"/>
              <a:gd name="T93" fmla="*/ 104 h 106"/>
              <a:gd name="T94" fmla="*/ 117 w 251"/>
              <a:gd name="T95" fmla="*/ 103 h 106"/>
              <a:gd name="T96" fmla="*/ 128 w 251"/>
              <a:gd name="T97" fmla="*/ 101 h 106"/>
              <a:gd name="T98" fmla="*/ 140 w 251"/>
              <a:gd name="T99" fmla="*/ 99 h 106"/>
              <a:gd name="T100" fmla="*/ 154 w 251"/>
              <a:gd name="T101" fmla="*/ 97 h 106"/>
              <a:gd name="T102" fmla="*/ 164 w 251"/>
              <a:gd name="T103" fmla="*/ 95 h 106"/>
              <a:gd name="T104" fmla="*/ 173 w 251"/>
              <a:gd name="T105" fmla="*/ 92 h 106"/>
              <a:gd name="T106" fmla="*/ 181 w 251"/>
              <a:gd name="T107" fmla="*/ 89 h 106"/>
              <a:gd name="T108" fmla="*/ 189 w 251"/>
              <a:gd name="T109" fmla="*/ 87 h 106"/>
              <a:gd name="T110" fmla="*/ 197 w 251"/>
              <a:gd name="T111" fmla="*/ 85 h 106"/>
              <a:gd name="T112" fmla="*/ 204 w 251"/>
              <a:gd name="T113" fmla="*/ 82 h 10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51"/>
              <a:gd name="T172" fmla="*/ 0 h 106"/>
              <a:gd name="T173" fmla="*/ 251 w 251"/>
              <a:gd name="T174" fmla="*/ 106 h 10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51" h="106">
                <a:moveTo>
                  <a:pt x="250" y="68"/>
                </a:moveTo>
                <a:lnTo>
                  <a:pt x="246" y="67"/>
                </a:lnTo>
                <a:lnTo>
                  <a:pt x="243" y="66"/>
                </a:lnTo>
                <a:lnTo>
                  <a:pt x="240" y="65"/>
                </a:lnTo>
                <a:lnTo>
                  <a:pt x="237" y="64"/>
                </a:lnTo>
                <a:lnTo>
                  <a:pt x="234" y="63"/>
                </a:lnTo>
                <a:lnTo>
                  <a:pt x="230" y="61"/>
                </a:lnTo>
                <a:lnTo>
                  <a:pt x="227" y="61"/>
                </a:lnTo>
                <a:lnTo>
                  <a:pt x="224" y="59"/>
                </a:lnTo>
                <a:lnTo>
                  <a:pt x="220" y="58"/>
                </a:lnTo>
                <a:lnTo>
                  <a:pt x="217" y="57"/>
                </a:lnTo>
                <a:lnTo>
                  <a:pt x="214" y="55"/>
                </a:lnTo>
                <a:lnTo>
                  <a:pt x="211" y="55"/>
                </a:lnTo>
                <a:lnTo>
                  <a:pt x="208" y="53"/>
                </a:lnTo>
                <a:lnTo>
                  <a:pt x="205" y="52"/>
                </a:lnTo>
                <a:lnTo>
                  <a:pt x="201" y="51"/>
                </a:lnTo>
                <a:lnTo>
                  <a:pt x="199" y="49"/>
                </a:lnTo>
                <a:lnTo>
                  <a:pt x="195" y="48"/>
                </a:lnTo>
                <a:lnTo>
                  <a:pt x="192" y="47"/>
                </a:lnTo>
                <a:lnTo>
                  <a:pt x="186" y="44"/>
                </a:lnTo>
                <a:lnTo>
                  <a:pt x="183" y="43"/>
                </a:lnTo>
                <a:lnTo>
                  <a:pt x="180" y="42"/>
                </a:lnTo>
                <a:lnTo>
                  <a:pt x="177" y="40"/>
                </a:lnTo>
                <a:lnTo>
                  <a:pt x="173" y="39"/>
                </a:lnTo>
                <a:lnTo>
                  <a:pt x="171" y="38"/>
                </a:lnTo>
                <a:lnTo>
                  <a:pt x="167" y="36"/>
                </a:lnTo>
                <a:lnTo>
                  <a:pt x="164" y="35"/>
                </a:lnTo>
                <a:lnTo>
                  <a:pt x="162" y="34"/>
                </a:lnTo>
                <a:lnTo>
                  <a:pt x="159" y="32"/>
                </a:lnTo>
                <a:lnTo>
                  <a:pt x="156" y="30"/>
                </a:lnTo>
                <a:lnTo>
                  <a:pt x="152" y="29"/>
                </a:lnTo>
                <a:lnTo>
                  <a:pt x="150" y="28"/>
                </a:lnTo>
                <a:lnTo>
                  <a:pt x="146" y="26"/>
                </a:lnTo>
                <a:lnTo>
                  <a:pt x="143" y="25"/>
                </a:lnTo>
                <a:lnTo>
                  <a:pt x="140" y="24"/>
                </a:lnTo>
                <a:lnTo>
                  <a:pt x="138" y="22"/>
                </a:lnTo>
                <a:lnTo>
                  <a:pt x="134" y="22"/>
                </a:lnTo>
                <a:lnTo>
                  <a:pt x="131" y="21"/>
                </a:lnTo>
                <a:lnTo>
                  <a:pt x="125" y="18"/>
                </a:lnTo>
                <a:lnTo>
                  <a:pt x="122" y="17"/>
                </a:lnTo>
                <a:lnTo>
                  <a:pt x="119" y="16"/>
                </a:lnTo>
                <a:lnTo>
                  <a:pt x="116" y="15"/>
                </a:lnTo>
                <a:lnTo>
                  <a:pt x="113" y="13"/>
                </a:lnTo>
                <a:lnTo>
                  <a:pt x="110" y="13"/>
                </a:lnTo>
                <a:lnTo>
                  <a:pt x="107" y="11"/>
                </a:lnTo>
                <a:lnTo>
                  <a:pt x="103" y="11"/>
                </a:lnTo>
                <a:lnTo>
                  <a:pt x="100" y="9"/>
                </a:lnTo>
                <a:lnTo>
                  <a:pt x="97" y="9"/>
                </a:lnTo>
                <a:lnTo>
                  <a:pt x="94" y="8"/>
                </a:lnTo>
                <a:lnTo>
                  <a:pt x="91" y="7"/>
                </a:lnTo>
                <a:lnTo>
                  <a:pt x="88" y="6"/>
                </a:lnTo>
                <a:lnTo>
                  <a:pt x="85" y="5"/>
                </a:lnTo>
                <a:lnTo>
                  <a:pt x="82" y="5"/>
                </a:lnTo>
                <a:lnTo>
                  <a:pt x="80" y="4"/>
                </a:lnTo>
                <a:lnTo>
                  <a:pt x="76" y="3"/>
                </a:lnTo>
                <a:lnTo>
                  <a:pt x="74" y="3"/>
                </a:lnTo>
                <a:lnTo>
                  <a:pt x="71" y="2"/>
                </a:lnTo>
                <a:lnTo>
                  <a:pt x="65" y="1"/>
                </a:lnTo>
                <a:lnTo>
                  <a:pt x="63" y="1"/>
                </a:lnTo>
                <a:lnTo>
                  <a:pt x="60" y="1"/>
                </a:lnTo>
                <a:lnTo>
                  <a:pt x="58" y="0"/>
                </a:lnTo>
                <a:lnTo>
                  <a:pt x="55" y="0"/>
                </a:lnTo>
                <a:lnTo>
                  <a:pt x="53" y="0"/>
                </a:lnTo>
                <a:lnTo>
                  <a:pt x="50" y="0"/>
                </a:lnTo>
                <a:lnTo>
                  <a:pt x="48" y="0"/>
                </a:lnTo>
                <a:lnTo>
                  <a:pt x="46" y="0"/>
                </a:lnTo>
                <a:lnTo>
                  <a:pt x="44" y="0"/>
                </a:lnTo>
                <a:lnTo>
                  <a:pt x="42" y="0"/>
                </a:lnTo>
                <a:lnTo>
                  <a:pt x="39" y="0"/>
                </a:lnTo>
                <a:lnTo>
                  <a:pt x="37" y="0"/>
                </a:lnTo>
                <a:lnTo>
                  <a:pt x="35" y="1"/>
                </a:lnTo>
                <a:lnTo>
                  <a:pt x="33" y="1"/>
                </a:lnTo>
                <a:lnTo>
                  <a:pt x="31" y="1"/>
                </a:lnTo>
                <a:lnTo>
                  <a:pt x="29" y="2"/>
                </a:lnTo>
                <a:lnTo>
                  <a:pt x="27" y="3"/>
                </a:lnTo>
                <a:lnTo>
                  <a:pt x="26" y="3"/>
                </a:lnTo>
                <a:lnTo>
                  <a:pt x="22" y="5"/>
                </a:lnTo>
                <a:lnTo>
                  <a:pt x="21" y="6"/>
                </a:lnTo>
                <a:lnTo>
                  <a:pt x="19" y="7"/>
                </a:lnTo>
                <a:lnTo>
                  <a:pt x="17" y="9"/>
                </a:lnTo>
                <a:lnTo>
                  <a:pt x="15" y="10"/>
                </a:lnTo>
                <a:lnTo>
                  <a:pt x="14" y="12"/>
                </a:lnTo>
                <a:lnTo>
                  <a:pt x="12" y="13"/>
                </a:lnTo>
                <a:lnTo>
                  <a:pt x="11" y="15"/>
                </a:lnTo>
                <a:lnTo>
                  <a:pt x="9" y="17"/>
                </a:lnTo>
                <a:lnTo>
                  <a:pt x="8" y="19"/>
                </a:lnTo>
                <a:lnTo>
                  <a:pt x="7" y="20"/>
                </a:lnTo>
                <a:lnTo>
                  <a:pt x="5" y="22"/>
                </a:lnTo>
                <a:lnTo>
                  <a:pt x="5" y="24"/>
                </a:lnTo>
                <a:lnTo>
                  <a:pt x="3" y="26"/>
                </a:lnTo>
                <a:lnTo>
                  <a:pt x="3" y="28"/>
                </a:lnTo>
                <a:lnTo>
                  <a:pt x="2" y="30"/>
                </a:lnTo>
                <a:lnTo>
                  <a:pt x="1" y="32"/>
                </a:lnTo>
                <a:lnTo>
                  <a:pt x="1" y="34"/>
                </a:lnTo>
                <a:lnTo>
                  <a:pt x="0" y="37"/>
                </a:lnTo>
                <a:lnTo>
                  <a:pt x="0" y="42"/>
                </a:lnTo>
                <a:lnTo>
                  <a:pt x="0" y="43"/>
                </a:lnTo>
                <a:lnTo>
                  <a:pt x="0" y="46"/>
                </a:lnTo>
                <a:lnTo>
                  <a:pt x="0" y="48"/>
                </a:lnTo>
                <a:lnTo>
                  <a:pt x="0" y="51"/>
                </a:lnTo>
                <a:lnTo>
                  <a:pt x="0" y="53"/>
                </a:lnTo>
                <a:lnTo>
                  <a:pt x="1" y="56"/>
                </a:lnTo>
                <a:lnTo>
                  <a:pt x="1" y="58"/>
                </a:lnTo>
                <a:lnTo>
                  <a:pt x="3" y="61"/>
                </a:lnTo>
                <a:lnTo>
                  <a:pt x="3" y="63"/>
                </a:lnTo>
                <a:lnTo>
                  <a:pt x="4" y="65"/>
                </a:lnTo>
                <a:lnTo>
                  <a:pt x="5" y="67"/>
                </a:lnTo>
                <a:lnTo>
                  <a:pt x="7" y="70"/>
                </a:lnTo>
                <a:lnTo>
                  <a:pt x="8" y="72"/>
                </a:lnTo>
                <a:lnTo>
                  <a:pt x="9" y="74"/>
                </a:lnTo>
                <a:lnTo>
                  <a:pt x="11" y="76"/>
                </a:lnTo>
                <a:lnTo>
                  <a:pt x="13" y="78"/>
                </a:lnTo>
                <a:lnTo>
                  <a:pt x="15" y="80"/>
                </a:lnTo>
                <a:lnTo>
                  <a:pt x="16" y="82"/>
                </a:lnTo>
                <a:lnTo>
                  <a:pt x="20" y="86"/>
                </a:lnTo>
                <a:lnTo>
                  <a:pt x="23" y="88"/>
                </a:lnTo>
                <a:lnTo>
                  <a:pt x="25" y="89"/>
                </a:lnTo>
                <a:lnTo>
                  <a:pt x="27" y="91"/>
                </a:lnTo>
                <a:lnTo>
                  <a:pt x="29" y="92"/>
                </a:lnTo>
                <a:lnTo>
                  <a:pt x="32" y="93"/>
                </a:lnTo>
                <a:lnTo>
                  <a:pt x="34" y="95"/>
                </a:lnTo>
                <a:lnTo>
                  <a:pt x="37" y="96"/>
                </a:lnTo>
                <a:lnTo>
                  <a:pt x="39" y="97"/>
                </a:lnTo>
                <a:lnTo>
                  <a:pt x="42" y="98"/>
                </a:lnTo>
                <a:lnTo>
                  <a:pt x="45" y="99"/>
                </a:lnTo>
                <a:lnTo>
                  <a:pt x="48" y="100"/>
                </a:lnTo>
                <a:lnTo>
                  <a:pt x="51" y="101"/>
                </a:lnTo>
                <a:lnTo>
                  <a:pt x="54" y="102"/>
                </a:lnTo>
                <a:lnTo>
                  <a:pt x="57" y="102"/>
                </a:lnTo>
                <a:lnTo>
                  <a:pt x="60" y="103"/>
                </a:lnTo>
                <a:lnTo>
                  <a:pt x="64" y="103"/>
                </a:lnTo>
                <a:lnTo>
                  <a:pt x="68" y="104"/>
                </a:lnTo>
                <a:lnTo>
                  <a:pt x="71" y="104"/>
                </a:lnTo>
                <a:lnTo>
                  <a:pt x="78" y="105"/>
                </a:lnTo>
                <a:lnTo>
                  <a:pt x="82" y="105"/>
                </a:lnTo>
                <a:lnTo>
                  <a:pt x="85" y="105"/>
                </a:lnTo>
                <a:lnTo>
                  <a:pt x="89" y="105"/>
                </a:lnTo>
                <a:lnTo>
                  <a:pt x="93" y="105"/>
                </a:lnTo>
                <a:lnTo>
                  <a:pt x="97" y="105"/>
                </a:lnTo>
                <a:lnTo>
                  <a:pt x="101" y="105"/>
                </a:lnTo>
                <a:lnTo>
                  <a:pt x="105" y="104"/>
                </a:lnTo>
                <a:lnTo>
                  <a:pt x="109" y="103"/>
                </a:lnTo>
                <a:lnTo>
                  <a:pt x="113" y="103"/>
                </a:lnTo>
                <a:lnTo>
                  <a:pt x="117" y="103"/>
                </a:lnTo>
                <a:lnTo>
                  <a:pt x="121" y="102"/>
                </a:lnTo>
                <a:lnTo>
                  <a:pt x="125" y="102"/>
                </a:lnTo>
                <a:lnTo>
                  <a:pt x="128" y="101"/>
                </a:lnTo>
                <a:lnTo>
                  <a:pt x="132" y="101"/>
                </a:lnTo>
                <a:lnTo>
                  <a:pt x="136" y="100"/>
                </a:lnTo>
                <a:lnTo>
                  <a:pt x="140" y="99"/>
                </a:lnTo>
                <a:lnTo>
                  <a:pt x="144" y="99"/>
                </a:lnTo>
                <a:lnTo>
                  <a:pt x="148" y="98"/>
                </a:lnTo>
                <a:lnTo>
                  <a:pt x="154" y="97"/>
                </a:lnTo>
                <a:lnTo>
                  <a:pt x="158" y="96"/>
                </a:lnTo>
                <a:lnTo>
                  <a:pt x="161" y="95"/>
                </a:lnTo>
                <a:lnTo>
                  <a:pt x="164" y="95"/>
                </a:lnTo>
                <a:lnTo>
                  <a:pt x="167" y="93"/>
                </a:lnTo>
                <a:lnTo>
                  <a:pt x="170" y="93"/>
                </a:lnTo>
                <a:lnTo>
                  <a:pt x="173" y="92"/>
                </a:lnTo>
                <a:lnTo>
                  <a:pt x="176" y="91"/>
                </a:lnTo>
                <a:lnTo>
                  <a:pt x="179" y="90"/>
                </a:lnTo>
                <a:lnTo>
                  <a:pt x="181" y="89"/>
                </a:lnTo>
                <a:lnTo>
                  <a:pt x="184" y="89"/>
                </a:lnTo>
                <a:lnTo>
                  <a:pt x="187" y="88"/>
                </a:lnTo>
                <a:lnTo>
                  <a:pt x="189" y="87"/>
                </a:lnTo>
                <a:lnTo>
                  <a:pt x="192" y="86"/>
                </a:lnTo>
                <a:lnTo>
                  <a:pt x="194" y="85"/>
                </a:lnTo>
                <a:lnTo>
                  <a:pt x="197" y="85"/>
                </a:lnTo>
                <a:lnTo>
                  <a:pt x="199" y="84"/>
                </a:lnTo>
                <a:lnTo>
                  <a:pt x="201" y="83"/>
                </a:lnTo>
                <a:lnTo>
                  <a:pt x="204" y="82"/>
                </a:lnTo>
                <a:lnTo>
                  <a:pt x="208" y="80"/>
                </a:lnTo>
              </a:path>
            </a:pathLst>
          </a:custGeom>
          <a:noFill/>
          <a:ln w="126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753" name="Freeform 50"/>
          <p:cNvSpPr>
            <a:spLocks/>
          </p:cNvSpPr>
          <p:nvPr/>
        </p:nvSpPr>
        <p:spPr bwMode="auto">
          <a:xfrm>
            <a:off x="3770313" y="3757613"/>
            <a:ext cx="317500" cy="1914525"/>
          </a:xfrm>
          <a:custGeom>
            <a:avLst/>
            <a:gdLst>
              <a:gd name="T0" fmla="*/ 193 w 200"/>
              <a:gd name="T1" fmla="*/ 5 h 1206"/>
              <a:gd name="T2" fmla="*/ 186 w 200"/>
              <a:gd name="T3" fmla="*/ 13 h 1206"/>
              <a:gd name="T4" fmla="*/ 178 w 200"/>
              <a:gd name="T5" fmla="*/ 22 h 1206"/>
              <a:gd name="T6" fmla="*/ 169 w 200"/>
              <a:gd name="T7" fmla="*/ 31 h 1206"/>
              <a:gd name="T8" fmla="*/ 156 w 200"/>
              <a:gd name="T9" fmla="*/ 45 h 1206"/>
              <a:gd name="T10" fmla="*/ 143 w 200"/>
              <a:gd name="T11" fmla="*/ 58 h 1206"/>
              <a:gd name="T12" fmla="*/ 129 w 200"/>
              <a:gd name="T13" fmla="*/ 72 h 1206"/>
              <a:gd name="T14" fmla="*/ 115 w 200"/>
              <a:gd name="T15" fmla="*/ 87 h 1206"/>
              <a:gd name="T16" fmla="*/ 101 w 200"/>
              <a:gd name="T17" fmla="*/ 102 h 1206"/>
              <a:gd name="T18" fmla="*/ 85 w 200"/>
              <a:gd name="T19" fmla="*/ 121 h 1206"/>
              <a:gd name="T20" fmla="*/ 74 w 200"/>
              <a:gd name="T21" fmla="*/ 136 h 1206"/>
              <a:gd name="T22" fmla="*/ 64 w 200"/>
              <a:gd name="T23" fmla="*/ 151 h 1206"/>
              <a:gd name="T24" fmla="*/ 56 w 200"/>
              <a:gd name="T25" fmla="*/ 166 h 1206"/>
              <a:gd name="T26" fmla="*/ 48 w 200"/>
              <a:gd name="T27" fmla="*/ 182 h 1206"/>
              <a:gd name="T28" fmla="*/ 39 w 200"/>
              <a:gd name="T29" fmla="*/ 205 h 1206"/>
              <a:gd name="T30" fmla="*/ 33 w 200"/>
              <a:gd name="T31" fmla="*/ 226 h 1206"/>
              <a:gd name="T32" fmla="*/ 28 w 200"/>
              <a:gd name="T33" fmla="*/ 248 h 1206"/>
              <a:gd name="T34" fmla="*/ 23 w 200"/>
              <a:gd name="T35" fmla="*/ 273 h 1206"/>
              <a:gd name="T36" fmla="*/ 18 w 200"/>
              <a:gd name="T37" fmla="*/ 300 h 1206"/>
              <a:gd name="T38" fmla="*/ 13 w 200"/>
              <a:gd name="T39" fmla="*/ 339 h 1206"/>
              <a:gd name="T40" fmla="*/ 9 w 200"/>
              <a:gd name="T41" fmla="*/ 371 h 1206"/>
              <a:gd name="T42" fmla="*/ 6 w 200"/>
              <a:gd name="T43" fmla="*/ 405 h 1206"/>
              <a:gd name="T44" fmla="*/ 4 w 200"/>
              <a:gd name="T45" fmla="*/ 438 h 1206"/>
              <a:gd name="T46" fmla="*/ 1 w 200"/>
              <a:gd name="T47" fmla="*/ 480 h 1206"/>
              <a:gd name="T48" fmla="*/ 0 w 200"/>
              <a:gd name="T49" fmla="*/ 512 h 1206"/>
              <a:gd name="T50" fmla="*/ 0 w 200"/>
              <a:gd name="T51" fmla="*/ 542 h 1206"/>
              <a:gd name="T52" fmla="*/ 0 w 200"/>
              <a:gd name="T53" fmla="*/ 570 h 1206"/>
              <a:gd name="T54" fmla="*/ 0 w 200"/>
              <a:gd name="T55" fmla="*/ 597 h 1206"/>
              <a:gd name="T56" fmla="*/ 0 w 200"/>
              <a:gd name="T57" fmla="*/ 628 h 1206"/>
              <a:gd name="T58" fmla="*/ 0 w 200"/>
              <a:gd name="T59" fmla="*/ 651 h 1206"/>
              <a:gd name="T60" fmla="*/ 0 w 200"/>
              <a:gd name="T61" fmla="*/ 673 h 1206"/>
              <a:gd name="T62" fmla="*/ 0 w 200"/>
              <a:gd name="T63" fmla="*/ 693 h 1206"/>
              <a:gd name="T64" fmla="*/ 0 w 200"/>
              <a:gd name="T65" fmla="*/ 714 h 1206"/>
              <a:gd name="T66" fmla="*/ 0 w 200"/>
              <a:gd name="T67" fmla="*/ 740 h 1206"/>
              <a:gd name="T68" fmla="*/ 1 w 200"/>
              <a:gd name="T69" fmla="*/ 761 h 1206"/>
              <a:gd name="T70" fmla="*/ 3 w 200"/>
              <a:gd name="T71" fmla="*/ 783 h 1206"/>
              <a:gd name="T72" fmla="*/ 3 w 200"/>
              <a:gd name="T73" fmla="*/ 804 h 1206"/>
              <a:gd name="T74" fmla="*/ 5 w 200"/>
              <a:gd name="T75" fmla="*/ 825 h 1206"/>
              <a:gd name="T76" fmla="*/ 7 w 200"/>
              <a:gd name="T77" fmla="*/ 851 h 1206"/>
              <a:gd name="T78" fmla="*/ 9 w 200"/>
              <a:gd name="T79" fmla="*/ 871 h 1206"/>
              <a:gd name="T80" fmla="*/ 12 w 200"/>
              <a:gd name="T81" fmla="*/ 890 h 1206"/>
              <a:gd name="T82" fmla="*/ 15 w 200"/>
              <a:gd name="T83" fmla="*/ 908 h 1206"/>
              <a:gd name="T84" fmla="*/ 19 w 200"/>
              <a:gd name="T85" fmla="*/ 932 h 1206"/>
              <a:gd name="T86" fmla="*/ 23 w 200"/>
              <a:gd name="T87" fmla="*/ 950 h 1206"/>
              <a:gd name="T88" fmla="*/ 27 w 200"/>
              <a:gd name="T89" fmla="*/ 968 h 1206"/>
              <a:gd name="T90" fmla="*/ 32 w 200"/>
              <a:gd name="T91" fmla="*/ 987 h 1206"/>
              <a:gd name="T92" fmla="*/ 38 w 200"/>
              <a:gd name="T93" fmla="*/ 1007 h 1206"/>
              <a:gd name="T94" fmla="*/ 48 w 200"/>
              <a:gd name="T95" fmla="*/ 1032 h 1206"/>
              <a:gd name="T96" fmla="*/ 56 w 200"/>
              <a:gd name="T97" fmla="*/ 1053 h 1206"/>
              <a:gd name="T98" fmla="*/ 67 w 200"/>
              <a:gd name="T99" fmla="*/ 1074 h 1206"/>
              <a:gd name="T100" fmla="*/ 78 w 200"/>
              <a:gd name="T101" fmla="*/ 1096 h 1206"/>
              <a:gd name="T102" fmla="*/ 90 w 200"/>
              <a:gd name="T103" fmla="*/ 1115 h 1206"/>
              <a:gd name="T104" fmla="*/ 107 w 200"/>
              <a:gd name="T105" fmla="*/ 1139 h 1206"/>
              <a:gd name="T106" fmla="*/ 122 w 200"/>
              <a:gd name="T107" fmla="*/ 1155 h 1206"/>
              <a:gd name="T108" fmla="*/ 137 w 200"/>
              <a:gd name="T109" fmla="*/ 1170 h 1206"/>
              <a:gd name="T110" fmla="*/ 154 w 200"/>
              <a:gd name="T111" fmla="*/ 1185 h 1206"/>
              <a:gd name="T112" fmla="*/ 170 w 200"/>
              <a:gd name="T113" fmla="*/ 1198 h 120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00"/>
              <a:gd name="T172" fmla="*/ 0 h 1206"/>
              <a:gd name="T173" fmla="*/ 200 w 200"/>
              <a:gd name="T174" fmla="*/ 1206 h 120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00" h="1206">
                <a:moveTo>
                  <a:pt x="199" y="0"/>
                </a:moveTo>
                <a:lnTo>
                  <a:pt x="197" y="1"/>
                </a:lnTo>
                <a:lnTo>
                  <a:pt x="195" y="3"/>
                </a:lnTo>
                <a:lnTo>
                  <a:pt x="193" y="5"/>
                </a:lnTo>
                <a:lnTo>
                  <a:pt x="191" y="7"/>
                </a:lnTo>
                <a:lnTo>
                  <a:pt x="189" y="9"/>
                </a:lnTo>
                <a:lnTo>
                  <a:pt x="188" y="11"/>
                </a:lnTo>
                <a:lnTo>
                  <a:pt x="186" y="13"/>
                </a:lnTo>
                <a:lnTo>
                  <a:pt x="184" y="15"/>
                </a:lnTo>
                <a:lnTo>
                  <a:pt x="182" y="17"/>
                </a:lnTo>
                <a:lnTo>
                  <a:pt x="180" y="20"/>
                </a:lnTo>
                <a:lnTo>
                  <a:pt x="178" y="22"/>
                </a:lnTo>
                <a:lnTo>
                  <a:pt x="175" y="24"/>
                </a:lnTo>
                <a:lnTo>
                  <a:pt x="173" y="27"/>
                </a:lnTo>
                <a:lnTo>
                  <a:pt x="171" y="29"/>
                </a:lnTo>
                <a:lnTo>
                  <a:pt x="169" y="31"/>
                </a:lnTo>
                <a:lnTo>
                  <a:pt x="166" y="34"/>
                </a:lnTo>
                <a:lnTo>
                  <a:pt x="164" y="36"/>
                </a:lnTo>
                <a:lnTo>
                  <a:pt x="161" y="39"/>
                </a:lnTo>
                <a:lnTo>
                  <a:pt x="156" y="45"/>
                </a:lnTo>
                <a:lnTo>
                  <a:pt x="152" y="48"/>
                </a:lnTo>
                <a:lnTo>
                  <a:pt x="149" y="52"/>
                </a:lnTo>
                <a:lnTo>
                  <a:pt x="146" y="54"/>
                </a:lnTo>
                <a:lnTo>
                  <a:pt x="143" y="58"/>
                </a:lnTo>
                <a:lnTo>
                  <a:pt x="139" y="62"/>
                </a:lnTo>
                <a:lnTo>
                  <a:pt x="136" y="65"/>
                </a:lnTo>
                <a:lnTo>
                  <a:pt x="133" y="69"/>
                </a:lnTo>
                <a:lnTo>
                  <a:pt x="129" y="72"/>
                </a:lnTo>
                <a:lnTo>
                  <a:pt x="126" y="76"/>
                </a:lnTo>
                <a:lnTo>
                  <a:pt x="122" y="79"/>
                </a:lnTo>
                <a:lnTo>
                  <a:pt x="119" y="83"/>
                </a:lnTo>
                <a:lnTo>
                  <a:pt x="115" y="87"/>
                </a:lnTo>
                <a:lnTo>
                  <a:pt x="112" y="91"/>
                </a:lnTo>
                <a:lnTo>
                  <a:pt x="108" y="95"/>
                </a:lnTo>
                <a:lnTo>
                  <a:pt x="104" y="98"/>
                </a:lnTo>
                <a:lnTo>
                  <a:pt x="101" y="102"/>
                </a:lnTo>
                <a:lnTo>
                  <a:pt x="98" y="106"/>
                </a:lnTo>
                <a:lnTo>
                  <a:pt x="94" y="110"/>
                </a:lnTo>
                <a:lnTo>
                  <a:pt x="88" y="118"/>
                </a:lnTo>
                <a:lnTo>
                  <a:pt x="85" y="121"/>
                </a:lnTo>
                <a:lnTo>
                  <a:pt x="82" y="125"/>
                </a:lnTo>
                <a:lnTo>
                  <a:pt x="79" y="128"/>
                </a:lnTo>
                <a:lnTo>
                  <a:pt x="77" y="132"/>
                </a:lnTo>
                <a:lnTo>
                  <a:pt x="74" y="136"/>
                </a:lnTo>
                <a:lnTo>
                  <a:pt x="71" y="139"/>
                </a:lnTo>
                <a:lnTo>
                  <a:pt x="69" y="143"/>
                </a:lnTo>
                <a:lnTo>
                  <a:pt x="67" y="147"/>
                </a:lnTo>
                <a:lnTo>
                  <a:pt x="64" y="151"/>
                </a:lnTo>
                <a:lnTo>
                  <a:pt x="62" y="155"/>
                </a:lnTo>
                <a:lnTo>
                  <a:pt x="59" y="159"/>
                </a:lnTo>
                <a:lnTo>
                  <a:pt x="57" y="162"/>
                </a:lnTo>
                <a:lnTo>
                  <a:pt x="56" y="166"/>
                </a:lnTo>
                <a:lnTo>
                  <a:pt x="54" y="170"/>
                </a:lnTo>
                <a:lnTo>
                  <a:pt x="52" y="174"/>
                </a:lnTo>
                <a:lnTo>
                  <a:pt x="50" y="178"/>
                </a:lnTo>
                <a:lnTo>
                  <a:pt x="48" y="182"/>
                </a:lnTo>
                <a:lnTo>
                  <a:pt x="46" y="187"/>
                </a:lnTo>
                <a:lnTo>
                  <a:pt x="42" y="195"/>
                </a:lnTo>
                <a:lnTo>
                  <a:pt x="41" y="200"/>
                </a:lnTo>
                <a:lnTo>
                  <a:pt x="39" y="205"/>
                </a:lnTo>
                <a:lnTo>
                  <a:pt x="38" y="210"/>
                </a:lnTo>
                <a:lnTo>
                  <a:pt x="36" y="215"/>
                </a:lnTo>
                <a:lnTo>
                  <a:pt x="35" y="221"/>
                </a:lnTo>
                <a:lnTo>
                  <a:pt x="33" y="226"/>
                </a:lnTo>
                <a:lnTo>
                  <a:pt x="32" y="231"/>
                </a:lnTo>
                <a:lnTo>
                  <a:pt x="30" y="237"/>
                </a:lnTo>
                <a:lnTo>
                  <a:pt x="29" y="242"/>
                </a:lnTo>
                <a:lnTo>
                  <a:pt x="28" y="248"/>
                </a:lnTo>
                <a:lnTo>
                  <a:pt x="27" y="254"/>
                </a:lnTo>
                <a:lnTo>
                  <a:pt x="25" y="261"/>
                </a:lnTo>
                <a:lnTo>
                  <a:pt x="24" y="267"/>
                </a:lnTo>
                <a:lnTo>
                  <a:pt x="23" y="273"/>
                </a:lnTo>
                <a:lnTo>
                  <a:pt x="21" y="280"/>
                </a:lnTo>
                <a:lnTo>
                  <a:pt x="20" y="287"/>
                </a:lnTo>
                <a:lnTo>
                  <a:pt x="19" y="294"/>
                </a:lnTo>
                <a:lnTo>
                  <a:pt x="18" y="300"/>
                </a:lnTo>
                <a:lnTo>
                  <a:pt x="16" y="316"/>
                </a:lnTo>
                <a:lnTo>
                  <a:pt x="15" y="323"/>
                </a:lnTo>
                <a:lnTo>
                  <a:pt x="14" y="331"/>
                </a:lnTo>
                <a:lnTo>
                  <a:pt x="13" y="339"/>
                </a:lnTo>
                <a:lnTo>
                  <a:pt x="12" y="347"/>
                </a:lnTo>
                <a:lnTo>
                  <a:pt x="11" y="355"/>
                </a:lnTo>
                <a:lnTo>
                  <a:pt x="10" y="362"/>
                </a:lnTo>
                <a:lnTo>
                  <a:pt x="9" y="371"/>
                </a:lnTo>
                <a:lnTo>
                  <a:pt x="9" y="379"/>
                </a:lnTo>
                <a:lnTo>
                  <a:pt x="8" y="388"/>
                </a:lnTo>
                <a:lnTo>
                  <a:pt x="7" y="396"/>
                </a:lnTo>
                <a:lnTo>
                  <a:pt x="6" y="405"/>
                </a:lnTo>
                <a:lnTo>
                  <a:pt x="6" y="413"/>
                </a:lnTo>
                <a:lnTo>
                  <a:pt x="5" y="421"/>
                </a:lnTo>
                <a:lnTo>
                  <a:pt x="5" y="430"/>
                </a:lnTo>
                <a:lnTo>
                  <a:pt x="4" y="438"/>
                </a:lnTo>
                <a:lnTo>
                  <a:pt x="3" y="447"/>
                </a:lnTo>
                <a:lnTo>
                  <a:pt x="3" y="455"/>
                </a:lnTo>
                <a:lnTo>
                  <a:pt x="3" y="463"/>
                </a:lnTo>
                <a:lnTo>
                  <a:pt x="1" y="480"/>
                </a:lnTo>
                <a:lnTo>
                  <a:pt x="1" y="488"/>
                </a:lnTo>
                <a:lnTo>
                  <a:pt x="1" y="496"/>
                </a:lnTo>
                <a:lnTo>
                  <a:pt x="1" y="504"/>
                </a:lnTo>
                <a:lnTo>
                  <a:pt x="0" y="512"/>
                </a:lnTo>
                <a:lnTo>
                  <a:pt x="0" y="520"/>
                </a:lnTo>
                <a:lnTo>
                  <a:pt x="0" y="527"/>
                </a:lnTo>
                <a:lnTo>
                  <a:pt x="0" y="535"/>
                </a:lnTo>
                <a:lnTo>
                  <a:pt x="0" y="542"/>
                </a:lnTo>
                <a:lnTo>
                  <a:pt x="0" y="549"/>
                </a:lnTo>
                <a:lnTo>
                  <a:pt x="0" y="556"/>
                </a:lnTo>
                <a:lnTo>
                  <a:pt x="0" y="564"/>
                </a:lnTo>
                <a:lnTo>
                  <a:pt x="0" y="570"/>
                </a:lnTo>
                <a:lnTo>
                  <a:pt x="0" y="578"/>
                </a:lnTo>
                <a:lnTo>
                  <a:pt x="0" y="584"/>
                </a:lnTo>
                <a:lnTo>
                  <a:pt x="0" y="591"/>
                </a:lnTo>
                <a:lnTo>
                  <a:pt x="0" y="597"/>
                </a:lnTo>
                <a:lnTo>
                  <a:pt x="0" y="604"/>
                </a:lnTo>
                <a:lnTo>
                  <a:pt x="0" y="610"/>
                </a:lnTo>
                <a:lnTo>
                  <a:pt x="0" y="622"/>
                </a:lnTo>
                <a:lnTo>
                  <a:pt x="0" y="628"/>
                </a:lnTo>
                <a:lnTo>
                  <a:pt x="0" y="634"/>
                </a:lnTo>
                <a:lnTo>
                  <a:pt x="0" y="640"/>
                </a:lnTo>
                <a:lnTo>
                  <a:pt x="0" y="646"/>
                </a:lnTo>
                <a:lnTo>
                  <a:pt x="0" y="651"/>
                </a:lnTo>
                <a:lnTo>
                  <a:pt x="0" y="657"/>
                </a:lnTo>
                <a:lnTo>
                  <a:pt x="0" y="662"/>
                </a:lnTo>
                <a:lnTo>
                  <a:pt x="0" y="667"/>
                </a:lnTo>
                <a:lnTo>
                  <a:pt x="0" y="673"/>
                </a:lnTo>
                <a:lnTo>
                  <a:pt x="0" y="678"/>
                </a:lnTo>
                <a:lnTo>
                  <a:pt x="0" y="683"/>
                </a:lnTo>
                <a:lnTo>
                  <a:pt x="0" y="688"/>
                </a:lnTo>
                <a:lnTo>
                  <a:pt x="0" y="693"/>
                </a:lnTo>
                <a:lnTo>
                  <a:pt x="0" y="698"/>
                </a:lnTo>
                <a:lnTo>
                  <a:pt x="0" y="704"/>
                </a:lnTo>
                <a:lnTo>
                  <a:pt x="0" y="709"/>
                </a:lnTo>
                <a:lnTo>
                  <a:pt x="0" y="714"/>
                </a:lnTo>
                <a:lnTo>
                  <a:pt x="0" y="719"/>
                </a:lnTo>
                <a:lnTo>
                  <a:pt x="0" y="729"/>
                </a:lnTo>
                <a:lnTo>
                  <a:pt x="0" y="735"/>
                </a:lnTo>
                <a:lnTo>
                  <a:pt x="0" y="740"/>
                </a:lnTo>
                <a:lnTo>
                  <a:pt x="1" y="745"/>
                </a:lnTo>
                <a:lnTo>
                  <a:pt x="1" y="750"/>
                </a:lnTo>
                <a:lnTo>
                  <a:pt x="1" y="756"/>
                </a:lnTo>
                <a:lnTo>
                  <a:pt x="1" y="761"/>
                </a:lnTo>
                <a:lnTo>
                  <a:pt x="1" y="766"/>
                </a:lnTo>
                <a:lnTo>
                  <a:pt x="1" y="772"/>
                </a:lnTo>
                <a:lnTo>
                  <a:pt x="2" y="777"/>
                </a:lnTo>
                <a:lnTo>
                  <a:pt x="3" y="783"/>
                </a:lnTo>
                <a:lnTo>
                  <a:pt x="3" y="788"/>
                </a:lnTo>
                <a:lnTo>
                  <a:pt x="3" y="793"/>
                </a:lnTo>
                <a:lnTo>
                  <a:pt x="3" y="799"/>
                </a:lnTo>
                <a:lnTo>
                  <a:pt x="3" y="804"/>
                </a:lnTo>
                <a:lnTo>
                  <a:pt x="4" y="809"/>
                </a:lnTo>
                <a:lnTo>
                  <a:pt x="5" y="814"/>
                </a:lnTo>
                <a:lnTo>
                  <a:pt x="5" y="820"/>
                </a:lnTo>
                <a:lnTo>
                  <a:pt x="5" y="825"/>
                </a:lnTo>
                <a:lnTo>
                  <a:pt x="6" y="835"/>
                </a:lnTo>
                <a:lnTo>
                  <a:pt x="7" y="840"/>
                </a:lnTo>
                <a:lnTo>
                  <a:pt x="7" y="846"/>
                </a:lnTo>
                <a:lnTo>
                  <a:pt x="7" y="851"/>
                </a:lnTo>
                <a:lnTo>
                  <a:pt x="8" y="855"/>
                </a:lnTo>
                <a:lnTo>
                  <a:pt x="8" y="861"/>
                </a:lnTo>
                <a:lnTo>
                  <a:pt x="9" y="865"/>
                </a:lnTo>
                <a:lnTo>
                  <a:pt x="9" y="871"/>
                </a:lnTo>
                <a:lnTo>
                  <a:pt x="10" y="875"/>
                </a:lnTo>
                <a:lnTo>
                  <a:pt x="11" y="880"/>
                </a:lnTo>
                <a:lnTo>
                  <a:pt x="11" y="885"/>
                </a:lnTo>
                <a:lnTo>
                  <a:pt x="12" y="890"/>
                </a:lnTo>
                <a:lnTo>
                  <a:pt x="13" y="894"/>
                </a:lnTo>
                <a:lnTo>
                  <a:pt x="13" y="899"/>
                </a:lnTo>
                <a:lnTo>
                  <a:pt x="14" y="904"/>
                </a:lnTo>
                <a:lnTo>
                  <a:pt x="15" y="908"/>
                </a:lnTo>
                <a:lnTo>
                  <a:pt x="15" y="913"/>
                </a:lnTo>
                <a:lnTo>
                  <a:pt x="16" y="917"/>
                </a:lnTo>
                <a:lnTo>
                  <a:pt x="17" y="922"/>
                </a:lnTo>
                <a:lnTo>
                  <a:pt x="19" y="932"/>
                </a:lnTo>
                <a:lnTo>
                  <a:pt x="19" y="936"/>
                </a:lnTo>
                <a:lnTo>
                  <a:pt x="21" y="941"/>
                </a:lnTo>
                <a:lnTo>
                  <a:pt x="21" y="945"/>
                </a:lnTo>
                <a:lnTo>
                  <a:pt x="23" y="950"/>
                </a:lnTo>
                <a:lnTo>
                  <a:pt x="24" y="955"/>
                </a:lnTo>
                <a:lnTo>
                  <a:pt x="25" y="960"/>
                </a:lnTo>
                <a:lnTo>
                  <a:pt x="26" y="964"/>
                </a:lnTo>
                <a:lnTo>
                  <a:pt x="27" y="968"/>
                </a:lnTo>
                <a:lnTo>
                  <a:pt x="28" y="974"/>
                </a:lnTo>
                <a:lnTo>
                  <a:pt x="29" y="978"/>
                </a:lnTo>
                <a:lnTo>
                  <a:pt x="30" y="983"/>
                </a:lnTo>
                <a:lnTo>
                  <a:pt x="32" y="987"/>
                </a:lnTo>
                <a:lnTo>
                  <a:pt x="34" y="992"/>
                </a:lnTo>
                <a:lnTo>
                  <a:pt x="35" y="997"/>
                </a:lnTo>
                <a:lnTo>
                  <a:pt x="36" y="1002"/>
                </a:lnTo>
                <a:lnTo>
                  <a:pt x="38" y="1007"/>
                </a:lnTo>
                <a:lnTo>
                  <a:pt x="40" y="1012"/>
                </a:lnTo>
                <a:lnTo>
                  <a:pt x="42" y="1017"/>
                </a:lnTo>
                <a:lnTo>
                  <a:pt x="46" y="1027"/>
                </a:lnTo>
                <a:lnTo>
                  <a:pt x="48" y="1032"/>
                </a:lnTo>
                <a:lnTo>
                  <a:pt x="50" y="1037"/>
                </a:lnTo>
                <a:lnTo>
                  <a:pt x="52" y="1043"/>
                </a:lnTo>
                <a:lnTo>
                  <a:pt x="54" y="1048"/>
                </a:lnTo>
                <a:lnTo>
                  <a:pt x="56" y="1053"/>
                </a:lnTo>
                <a:lnTo>
                  <a:pt x="59" y="1059"/>
                </a:lnTo>
                <a:lnTo>
                  <a:pt x="61" y="1064"/>
                </a:lnTo>
                <a:lnTo>
                  <a:pt x="64" y="1069"/>
                </a:lnTo>
                <a:lnTo>
                  <a:pt x="67" y="1074"/>
                </a:lnTo>
                <a:lnTo>
                  <a:pt x="69" y="1080"/>
                </a:lnTo>
                <a:lnTo>
                  <a:pt x="72" y="1085"/>
                </a:lnTo>
                <a:lnTo>
                  <a:pt x="75" y="1090"/>
                </a:lnTo>
                <a:lnTo>
                  <a:pt x="78" y="1096"/>
                </a:lnTo>
                <a:lnTo>
                  <a:pt x="81" y="1100"/>
                </a:lnTo>
                <a:lnTo>
                  <a:pt x="84" y="1106"/>
                </a:lnTo>
                <a:lnTo>
                  <a:pt x="87" y="1110"/>
                </a:lnTo>
                <a:lnTo>
                  <a:pt x="90" y="1115"/>
                </a:lnTo>
                <a:lnTo>
                  <a:pt x="94" y="1120"/>
                </a:lnTo>
                <a:lnTo>
                  <a:pt x="100" y="1129"/>
                </a:lnTo>
                <a:lnTo>
                  <a:pt x="104" y="1134"/>
                </a:lnTo>
                <a:lnTo>
                  <a:pt x="107" y="1139"/>
                </a:lnTo>
                <a:lnTo>
                  <a:pt x="111" y="1142"/>
                </a:lnTo>
                <a:lnTo>
                  <a:pt x="115" y="1147"/>
                </a:lnTo>
                <a:lnTo>
                  <a:pt x="118" y="1151"/>
                </a:lnTo>
                <a:lnTo>
                  <a:pt x="122" y="1155"/>
                </a:lnTo>
                <a:lnTo>
                  <a:pt x="126" y="1159"/>
                </a:lnTo>
                <a:lnTo>
                  <a:pt x="129" y="1162"/>
                </a:lnTo>
                <a:lnTo>
                  <a:pt x="134" y="1166"/>
                </a:lnTo>
                <a:lnTo>
                  <a:pt x="137" y="1170"/>
                </a:lnTo>
                <a:lnTo>
                  <a:pt x="142" y="1173"/>
                </a:lnTo>
                <a:lnTo>
                  <a:pt x="145" y="1177"/>
                </a:lnTo>
                <a:lnTo>
                  <a:pt x="149" y="1181"/>
                </a:lnTo>
                <a:lnTo>
                  <a:pt x="154" y="1185"/>
                </a:lnTo>
                <a:lnTo>
                  <a:pt x="158" y="1188"/>
                </a:lnTo>
                <a:lnTo>
                  <a:pt x="162" y="1191"/>
                </a:lnTo>
                <a:lnTo>
                  <a:pt x="166" y="1195"/>
                </a:lnTo>
                <a:lnTo>
                  <a:pt x="170" y="1198"/>
                </a:lnTo>
                <a:lnTo>
                  <a:pt x="178" y="1205"/>
                </a:lnTo>
              </a:path>
            </a:pathLst>
          </a:custGeom>
          <a:noFill/>
          <a:ln w="126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754" name="Freeform 51"/>
          <p:cNvSpPr>
            <a:spLocks/>
          </p:cNvSpPr>
          <p:nvPr/>
        </p:nvSpPr>
        <p:spPr bwMode="auto">
          <a:xfrm>
            <a:off x="4011613" y="4024313"/>
            <a:ext cx="47625" cy="1500187"/>
          </a:xfrm>
          <a:custGeom>
            <a:avLst/>
            <a:gdLst>
              <a:gd name="T0" fmla="*/ 26 w 30"/>
              <a:gd name="T1" fmla="*/ 7 h 945"/>
              <a:gd name="T2" fmla="*/ 22 w 30"/>
              <a:gd name="T3" fmla="*/ 18 h 945"/>
              <a:gd name="T4" fmla="*/ 19 w 30"/>
              <a:gd name="T5" fmla="*/ 30 h 945"/>
              <a:gd name="T6" fmla="*/ 15 w 30"/>
              <a:gd name="T7" fmla="*/ 43 h 945"/>
              <a:gd name="T8" fmla="*/ 12 w 30"/>
              <a:gd name="T9" fmla="*/ 58 h 945"/>
              <a:gd name="T10" fmla="*/ 9 w 30"/>
              <a:gd name="T11" fmla="*/ 74 h 945"/>
              <a:gd name="T12" fmla="*/ 7 w 30"/>
              <a:gd name="T13" fmla="*/ 99 h 945"/>
              <a:gd name="T14" fmla="*/ 5 w 30"/>
              <a:gd name="T15" fmla="*/ 122 h 945"/>
              <a:gd name="T16" fmla="*/ 5 w 30"/>
              <a:gd name="T17" fmla="*/ 146 h 945"/>
              <a:gd name="T18" fmla="*/ 4 w 30"/>
              <a:gd name="T19" fmla="*/ 173 h 945"/>
              <a:gd name="T20" fmla="*/ 4 w 30"/>
              <a:gd name="T21" fmla="*/ 202 h 945"/>
              <a:gd name="T22" fmla="*/ 4 w 30"/>
              <a:gd name="T23" fmla="*/ 231 h 945"/>
              <a:gd name="T24" fmla="*/ 4 w 30"/>
              <a:gd name="T25" fmla="*/ 273 h 945"/>
              <a:gd name="T26" fmla="*/ 4 w 30"/>
              <a:gd name="T27" fmla="*/ 306 h 945"/>
              <a:gd name="T28" fmla="*/ 4 w 30"/>
              <a:gd name="T29" fmla="*/ 339 h 945"/>
              <a:gd name="T30" fmla="*/ 4 w 30"/>
              <a:gd name="T31" fmla="*/ 373 h 945"/>
              <a:gd name="T32" fmla="*/ 3 w 30"/>
              <a:gd name="T33" fmla="*/ 406 h 945"/>
              <a:gd name="T34" fmla="*/ 3 w 30"/>
              <a:gd name="T35" fmla="*/ 439 h 945"/>
              <a:gd name="T36" fmla="*/ 3 w 30"/>
              <a:gd name="T37" fmla="*/ 471 h 945"/>
              <a:gd name="T38" fmla="*/ 2 w 30"/>
              <a:gd name="T39" fmla="*/ 510 h 945"/>
              <a:gd name="T40" fmla="*/ 1 w 30"/>
              <a:gd name="T41" fmla="*/ 539 h 945"/>
              <a:gd name="T42" fmla="*/ 1 w 30"/>
              <a:gd name="T43" fmla="*/ 565 h 945"/>
              <a:gd name="T44" fmla="*/ 1 w 30"/>
              <a:gd name="T45" fmla="*/ 590 h 945"/>
              <a:gd name="T46" fmla="*/ 1 w 30"/>
              <a:gd name="T47" fmla="*/ 613 h 945"/>
              <a:gd name="T48" fmla="*/ 0 w 30"/>
              <a:gd name="T49" fmla="*/ 637 h 945"/>
              <a:gd name="T50" fmla="*/ 0 w 30"/>
              <a:gd name="T51" fmla="*/ 664 h 945"/>
              <a:gd name="T52" fmla="*/ 0 w 30"/>
              <a:gd name="T53" fmla="*/ 685 h 945"/>
              <a:gd name="T54" fmla="*/ 0 w 30"/>
              <a:gd name="T55" fmla="*/ 704 h 945"/>
              <a:gd name="T56" fmla="*/ 0 w 30"/>
              <a:gd name="T57" fmla="*/ 722 h 945"/>
              <a:gd name="T58" fmla="*/ 0 w 30"/>
              <a:gd name="T59" fmla="*/ 740 h 945"/>
              <a:gd name="T60" fmla="*/ 0 w 30"/>
              <a:gd name="T61" fmla="*/ 757 h 945"/>
              <a:gd name="T62" fmla="*/ 0 w 30"/>
              <a:gd name="T63" fmla="*/ 778 h 945"/>
              <a:gd name="T64" fmla="*/ 0 w 30"/>
              <a:gd name="T65" fmla="*/ 792 h 945"/>
              <a:gd name="T66" fmla="*/ 0 w 30"/>
              <a:gd name="T67" fmla="*/ 807 h 945"/>
              <a:gd name="T68" fmla="*/ 0 w 30"/>
              <a:gd name="T69" fmla="*/ 821 h 945"/>
              <a:gd name="T70" fmla="*/ 0 w 30"/>
              <a:gd name="T71" fmla="*/ 833 h 945"/>
              <a:gd name="T72" fmla="*/ 0 w 30"/>
              <a:gd name="T73" fmla="*/ 845 h 945"/>
              <a:gd name="T74" fmla="*/ 1 w 30"/>
              <a:gd name="T75" fmla="*/ 856 h 945"/>
              <a:gd name="T76" fmla="*/ 1 w 30"/>
              <a:gd name="T77" fmla="*/ 870 h 945"/>
              <a:gd name="T78" fmla="*/ 2 w 30"/>
              <a:gd name="T79" fmla="*/ 878 h 945"/>
              <a:gd name="T80" fmla="*/ 3 w 30"/>
              <a:gd name="T81" fmla="*/ 886 h 945"/>
              <a:gd name="T82" fmla="*/ 5 w 30"/>
              <a:gd name="T83" fmla="*/ 893 h 945"/>
              <a:gd name="T84" fmla="*/ 6 w 30"/>
              <a:gd name="T85" fmla="*/ 900 h 945"/>
              <a:gd name="T86" fmla="*/ 8 w 30"/>
              <a:gd name="T87" fmla="*/ 907 h 945"/>
              <a:gd name="T88" fmla="*/ 11 w 30"/>
              <a:gd name="T89" fmla="*/ 914 h 945"/>
              <a:gd name="T90" fmla="*/ 13 w 30"/>
              <a:gd name="T91" fmla="*/ 919 h 945"/>
              <a:gd name="T92" fmla="*/ 16 w 30"/>
              <a:gd name="T93" fmla="*/ 924 h 945"/>
              <a:gd name="T94" fmla="*/ 19 w 30"/>
              <a:gd name="T95" fmla="*/ 929 h 945"/>
              <a:gd name="T96" fmla="*/ 22 w 30"/>
              <a:gd name="T97" fmla="*/ 933 h 945"/>
              <a:gd name="T98" fmla="*/ 25 w 30"/>
              <a:gd name="T99" fmla="*/ 938 h 945"/>
              <a:gd name="T100" fmla="*/ 29 w 30"/>
              <a:gd name="T101" fmla="*/ 944 h 94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0"/>
              <a:gd name="T154" fmla="*/ 0 h 945"/>
              <a:gd name="T155" fmla="*/ 30 w 30"/>
              <a:gd name="T156" fmla="*/ 945 h 94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0" h="945">
                <a:moveTo>
                  <a:pt x="29" y="0"/>
                </a:moveTo>
                <a:lnTo>
                  <a:pt x="27" y="3"/>
                </a:lnTo>
                <a:lnTo>
                  <a:pt x="26" y="7"/>
                </a:lnTo>
                <a:lnTo>
                  <a:pt x="25" y="10"/>
                </a:lnTo>
                <a:lnTo>
                  <a:pt x="23" y="14"/>
                </a:lnTo>
                <a:lnTo>
                  <a:pt x="22" y="18"/>
                </a:lnTo>
                <a:lnTo>
                  <a:pt x="21" y="22"/>
                </a:lnTo>
                <a:lnTo>
                  <a:pt x="19" y="26"/>
                </a:lnTo>
                <a:lnTo>
                  <a:pt x="19" y="30"/>
                </a:lnTo>
                <a:lnTo>
                  <a:pt x="17" y="34"/>
                </a:lnTo>
                <a:lnTo>
                  <a:pt x="16" y="38"/>
                </a:lnTo>
                <a:lnTo>
                  <a:pt x="15" y="43"/>
                </a:lnTo>
                <a:lnTo>
                  <a:pt x="14" y="48"/>
                </a:lnTo>
                <a:lnTo>
                  <a:pt x="13" y="52"/>
                </a:lnTo>
                <a:lnTo>
                  <a:pt x="12" y="58"/>
                </a:lnTo>
                <a:lnTo>
                  <a:pt x="11" y="63"/>
                </a:lnTo>
                <a:lnTo>
                  <a:pt x="10" y="68"/>
                </a:lnTo>
                <a:lnTo>
                  <a:pt x="9" y="74"/>
                </a:lnTo>
                <a:lnTo>
                  <a:pt x="8" y="79"/>
                </a:lnTo>
                <a:lnTo>
                  <a:pt x="7" y="93"/>
                </a:lnTo>
                <a:lnTo>
                  <a:pt x="7" y="99"/>
                </a:lnTo>
                <a:lnTo>
                  <a:pt x="6" y="106"/>
                </a:lnTo>
                <a:lnTo>
                  <a:pt x="6" y="114"/>
                </a:lnTo>
                <a:lnTo>
                  <a:pt x="5" y="122"/>
                </a:lnTo>
                <a:lnTo>
                  <a:pt x="5" y="130"/>
                </a:lnTo>
                <a:lnTo>
                  <a:pt x="5" y="137"/>
                </a:lnTo>
                <a:lnTo>
                  <a:pt x="5" y="146"/>
                </a:lnTo>
                <a:lnTo>
                  <a:pt x="5" y="155"/>
                </a:lnTo>
                <a:lnTo>
                  <a:pt x="4" y="164"/>
                </a:lnTo>
                <a:lnTo>
                  <a:pt x="4" y="173"/>
                </a:lnTo>
                <a:lnTo>
                  <a:pt x="4" y="182"/>
                </a:lnTo>
                <a:lnTo>
                  <a:pt x="4" y="192"/>
                </a:lnTo>
                <a:lnTo>
                  <a:pt x="4" y="202"/>
                </a:lnTo>
                <a:lnTo>
                  <a:pt x="4" y="211"/>
                </a:lnTo>
                <a:lnTo>
                  <a:pt x="4" y="221"/>
                </a:lnTo>
                <a:lnTo>
                  <a:pt x="4" y="231"/>
                </a:lnTo>
                <a:lnTo>
                  <a:pt x="4" y="242"/>
                </a:lnTo>
                <a:lnTo>
                  <a:pt x="4" y="252"/>
                </a:lnTo>
                <a:lnTo>
                  <a:pt x="4" y="273"/>
                </a:lnTo>
                <a:lnTo>
                  <a:pt x="4" y="284"/>
                </a:lnTo>
                <a:lnTo>
                  <a:pt x="4" y="295"/>
                </a:lnTo>
                <a:lnTo>
                  <a:pt x="4" y="306"/>
                </a:lnTo>
                <a:lnTo>
                  <a:pt x="4" y="317"/>
                </a:lnTo>
                <a:lnTo>
                  <a:pt x="4" y="328"/>
                </a:lnTo>
                <a:lnTo>
                  <a:pt x="4" y="339"/>
                </a:lnTo>
                <a:lnTo>
                  <a:pt x="4" y="351"/>
                </a:lnTo>
                <a:lnTo>
                  <a:pt x="4" y="362"/>
                </a:lnTo>
                <a:lnTo>
                  <a:pt x="4" y="373"/>
                </a:lnTo>
                <a:lnTo>
                  <a:pt x="3" y="384"/>
                </a:lnTo>
                <a:lnTo>
                  <a:pt x="3" y="396"/>
                </a:lnTo>
                <a:lnTo>
                  <a:pt x="3" y="406"/>
                </a:lnTo>
                <a:lnTo>
                  <a:pt x="3" y="417"/>
                </a:lnTo>
                <a:lnTo>
                  <a:pt x="3" y="428"/>
                </a:lnTo>
                <a:lnTo>
                  <a:pt x="3" y="439"/>
                </a:lnTo>
                <a:lnTo>
                  <a:pt x="3" y="450"/>
                </a:lnTo>
                <a:lnTo>
                  <a:pt x="3" y="460"/>
                </a:lnTo>
                <a:lnTo>
                  <a:pt x="3" y="471"/>
                </a:lnTo>
                <a:lnTo>
                  <a:pt x="2" y="491"/>
                </a:lnTo>
                <a:lnTo>
                  <a:pt x="2" y="501"/>
                </a:lnTo>
                <a:lnTo>
                  <a:pt x="2" y="510"/>
                </a:lnTo>
                <a:lnTo>
                  <a:pt x="1" y="520"/>
                </a:lnTo>
                <a:lnTo>
                  <a:pt x="1" y="530"/>
                </a:lnTo>
                <a:lnTo>
                  <a:pt x="1" y="539"/>
                </a:lnTo>
                <a:lnTo>
                  <a:pt x="1" y="547"/>
                </a:lnTo>
                <a:lnTo>
                  <a:pt x="1" y="557"/>
                </a:lnTo>
                <a:lnTo>
                  <a:pt x="1" y="565"/>
                </a:lnTo>
                <a:lnTo>
                  <a:pt x="1" y="574"/>
                </a:lnTo>
                <a:lnTo>
                  <a:pt x="1" y="582"/>
                </a:lnTo>
                <a:lnTo>
                  <a:pt x="1" y="590"/>
                </a:lnTo>
                <a:lnTo>
                  <a:pt x="1" y="598"/>
                </a:lnTo>
                <a:lnTo>
                  <a:pt x="1" y="606"/>
                </a:lnTo>
                <a:lnTo>
                  <a:pt x="1" y="613"/>
                </a:lnTo>
                <a:lnTo>
                  <a:pt x="0" y="621"/>
                </a:lnTo>
                <a:lnTo>
                  <a:pt x="0" y="629"/>
                </a:lnTo>
                <a:lnTo>
                  <a:pt x="0" y="637"/>
                </a:lnTo>
                <a:lnTo>
                  <a:pt x="0" y="643"/>
                </a:lnTo>
                <a:lnTo>
                  <a:pt x="0" y="658"/>
                </a:lnTo>
                <a:lnTo>
                  <a:pt x="0" y="664"/>
                </a:lnTo>
                <a:lnTo>
                  <a:pt x="0" y="672"/>
                </a:lnTo>
                <a:lnTo>
                  <a:pt x="0" y="678"/>
                </a:lnTo>
                <a:lnTo>
                  <a:pt x="0" y="685"/>
                </a:lnTo>
                <a:lnTo>
                  <a:pt x="0" y="691"/>
                </a:lnTo>
                <a:lnTo>
                  <a:pt x="0" y="698"/>
                </a:lnTo>
                <a:lnTo>
                  <a:pt x="0" y="704"/>
                </a:lnTo>
                <a:lnTo>
                  <a:pt x="0" y="710"/>
                </a:lnTo>
                <a:lnTo>
                  <a:pt x="0" y="716"/>
                </a:lnTo>
                <a:lnTo>
                  <a:pt x="0" y="722"/>
                </a:lnTo>
                <a:lnTo>
                  <a:pt x="0" y="728"/>
                </a:lnTo>
                <a:lnTo>
                  <a:pt x="0" y="734"/>
                </a:lnTo>
                <a:lnTo>
                  <a:pt x="0" y="740"/>
                </a:lnTo>
                <a:lnTo>
                  <a:pt x="0" y="745"/>
                </a:lnTo>
                <a:lnTo>
                  <a:pt x="0" y="751"/>
                </a:lnTo>
                <a:lnTo>
                  <a:pt x="0" y="757"/>
                </a:lnTo>
                <a:lnTo>
                  <a:pt x="0" y="762"/>
                </a:lnTo>
                <a:lnTo>
                  <a:pt x="0" y="767"/>
                </a:lnTo>
                <a:lnTo>
                  <a:pt x="0" y="778"/>
                </a:lnTo>
                <a:lnTo>
                  <a:pt x="0" y="782"/>
                </a:lnTo>
                <a:lnTo>
                  <a:pt x="0" y="788"/>
                </a:lnTo>
                <a:lnTo>
                  <a:pt x="0" y="792"/>
                </a:lnTo>
                <a:lnTo>
                  <a:pt x="0" y="798"/>
                </a:lnTo>
                <a:lnTo>
                  <a:pt x="0" y="802"/>
                </a:lnTo>
                <a:lnTo>
                  <a:pt x="0" y="807"/>
                </a:lnTo>
                <a:lnTo>
                  <a:pt x="0" y="811"/>
                </a:lnTo>
                <a:lnTo>
                  <a:pt x="0" y="816"/>
                </a:lnTo>
                <a:lnTo>
                  <a:pt x="0" y="821"/>
                </a:lnTo>
                <a:lnTo>
                  <a:pt x="0" y="825"/>
                </a:lnTo>
                <a:lnTo>
                  <a:pt x="0" y="829"/>
                </a:lnTo>
                <a:lnTo>
                  <a:pt x="0" y="833"/>
                </a:lnTo>
                <a:lnTo>
                  <a:pt x="0" y="837"/>
                </a:lnTo>
                <a:lnTo>
                  <a:pt x="0" y="841"/>
                </a:lnTo>
                <a:lnTo>
                  <a:pt x="0" y="845"/>
                </a:lnTo>
                <a:lnTo>
                  <a:pt x="0" y="849"/>
                </a:lnTo>
                <a:lnTo>
                  <a:pt x="0" y="852"/>
                </a:lnTo>
                <a:lnTo>
                  <a:pt x="1" y="856"/>
                </a:lnTo>
                <a:lnTo>
                  <a:pt x="1" y="863"/>
                </a:lnTo>
                <a:lnTo>
                  <a:pt x="1" y="866"/>
                </a:lnTo>
                <a:lnTo>
                  <a:pt x="1" y="870"/>
                </a:lnTo>
                <a:lnTo>
                  <a:pt x="1" y="872"/>
                </a:lnTo>
                <a:lnTo>
                  <a:pt x="2" y="876"/>
                </a:lnTo>
                <a:lnTo>
                  <a:pt x="2" y="878"/>
                </a:lnTo>
                <a:lnTo>
                  <a:pt x="3" y="881"/>
                </a:lnTo>
                <a:lnTo>
                  <a:pt x="3" y="883"/>
                </a:lnTo>
                <a:lnTo>
                  <a:pt x="3" y="886"/>
                </a:lnTo>
                <a:lnTo>
                  <a:pt x="4" y="889"/>
                </a:lnTo>
                <a:lnTo>
                  <a:pt x="4" y="891"/>
                </a:lnTo>
                <a:lnTo>
                  <a:pt x="5" y="893"/>
                </a:lnTo>
                <a:lnTo>
                  <a:pt x="5" y="896"/>
                </a:lnTo>
                <a:lnTo>
                  <a:pt x="5" y="898"/>
                </a:lnTo>
                <a:lnTo>
                  <a:pt x="6" y="900"/>
                </a:lnTo>
                <a:lnTo>
                  <a:pt x="7" y="902"/>
                </a:lnTo>
                <a:lnTo>
                  <a:pt x="7" y="905"/>
                </a:lnTo>
                <a:lnTo>
                  <a:pt x="8" y="907"/>
                </a:lnTo>
                <a:lnTo>
                  <a:pt x="9" y="908"/>
                </a:lnTo>
                <a:lnTo>
                  <a:pt x="10" y="912"/>
                </a:lnTo>
                <a:lnTo>
                  <a:pt x="11" y="914"/>
                </a:lnTo>
                <a:lnTo>
                  <a:pt x="11" y="915"/>
                </a:lnTo>
                <a:lnTo>
                  <a:pt x="13" y="917"/>
                </a:lnTo>
                <a:lnTo>
                  <a:pt x="13" y="919"/>
                </a:lnTo>
                <a:lnTo>
                  <a:pt x="14" y="921"/>
                </a:lnTo>
                <a:lnTo>
                  <a:pt x="15" y="922"/>
                </a:lnTo>
                <a:lnTo>
                  <a:pt x="16" y="924"/>
                </a:lnTo>
                <a:lnTo>
                  <a:pt x="17" y="926"/>
                </a:lnTo>
                <a:lnTo>
                  <a:pt x="18" y="927"/>
                </a:lnTo>
                <a:lnTo>
                  <a:pt x="19" y="929"/>
                </a:lnTo>
                <a:lnTo>
                  <a:pt x="19" y="930"/>
                </a:lnTo>
                <a:lnTo>
                  <a:pt x="21" y="932"/>
                </a:lnTo>
                <a:lnTo>
                  <a:pt x="22" y="933"/>
                </a:lnTo>
                <a:lnTo>
                  <a:pt x="23" y="935"/>
                </a:lnTo>
                <a:lnTo>
                  <a:pt x="24" y="936"/>
                </a:lnTo>
                <a:lnTo>
                  <a:pt x="25" y="938"/>
                </a:lnTo>
                <a:lnTo>
                  <a:pt x="26" y="940"/>
                </a:lnTo>
                <a:lnTo>
                  <a:pt x="27" y="941"/>
                </a:lnTo>
                <a:lnTo>
                  <a:pt x="29" y="944"/>
                </a:lnTo>
              </a:path>
            </a:pathLst>
          </a:custGeom>
          <a:noFill/>
          <a:ln w="126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755" name="Line 52"/>
          <p:cNvSpPr>
            <a:spLocks noChangeShapeType="1"/>
          </p:cNvSpPr>
          <p:nvPr/>
        </p:nvSpPr>
        <p:spPr bwMode="auto">
          <a:xfrm>
            <a:off x="3230563" y="6091238"/>
            <a:ext cx="332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6" name="Line 53"/>
          <p:cNvSpPr>
            <a:spLocks noChangeShapeType="1"/>
          </p:cNvSpPr>
          <p:nvPr/>
        </p:nvSpPr>
        <p:spPr bwMode="auto">
          <a:xfrm flipV="1">
            <a:off x="3230563" y="3201988"/>
            <a:ext cx="0" cy="288925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7" name="Line 54"/>
          <p:cNvSpPr>
            <a:spLocks noChangeShapeType="1"/>
          </p:cNvSpPr>
          <p:nvPr/>
        </p:nvSpPr>
        <p:spPr bwMode="auto">
          <a:xfrm>
            <a:off x="3230563" y="3203575"/>
            <a:ext cx="3327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8" name="Line 55"/>
          <p:cNvSpPr>
            <a:spLocks noChangeShapeType="1"/>
          </p:cNvSpPr>
          <p:nvPr/>
        </p:nvSpPr>
        <p:spPr bwMode="auto">
          <a:xfrm flipV="1">
            <a:off x="4049713" y="3201988"/>
            <a:ext cx="0" cy="28892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9" name="Line 56"/>
          <p:cNvSpPr>
            <a:spLocks noChangeShapeType="1"/>
          </p:cNvSpPr>
          <p:nvPr/>
        </p:nvSpPr>
        <p:spPr bwMode="auto">
          <a:xfrm flipV="1">
            <a:off x="3640138" y="3201988"/>
            <a:ext cx="0" cy="28892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0" name="Line 57"/>
          <p:cNvSpPr>
            <a:spLocks noChangeShapeType="1"/>
          </p:cNvSpPr>
          <p:nvPr/>
        </p:nvSpPr>
        <p:spPr bwMode="auto">
          <a:xfrm flipV="1">
            <a:off x="6548438" y="3201988"/>
            <a:ext cx="0" cy="2889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1" name="Line 58"/>
          <p:cNvSpPr>
            <a:spLocks noChangeShapeType="1"/>
          </p:cNvSpPr>
          <p:nvPr/>
        </p:nvSpPr>
        <p:spPr bwMode="auto">
          <a:xfrm flipV="1">
            <a:off x="6165850" y="3201988"/>
            <a:ext cx="0" cy="28892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2" name="Line 59"/>
          <p:cNvSpPr>
            <a:spLocks noChangeShapeType="1"/>
          </p:cNvSpPr>
          <p:nvPr/>
        </p:nvSpPr>
        <p:spPr bwMode="auto">
          <a:xfrm flipV="1">
            <a:off x="5299075" y="3201988"/>
            <a:ext cx="0" cy="28892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3" name="Rectangle 60"/>
          <p:cNvSpPr>
            <a:spLocks noChangeArrowheads="1"/>
          </p:cNvSpPr>
          <p:nvPr/>
        </p:nvSpPr>
        <p:spPr bwMode="auto">
          <a:xfrm>
            <a:off x="3335338" y="5324475"/>
            <a:ext cx="436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/>
              <a:t>60%</a:t>
            </a:r>
          </a:p>
        </p:txBody>
      </p:sp>
      <p:sp>
        <p:nvSpPr>
          <p:cNvPr id="30764" name="Rectangle 61"/>
          <p:cNvSpPr>
            <a:spLocks noChangeArrowheads="1"/>
          </p:cNvSpPr>
          <p:nvPr/>
        </p:nvSpPr>
        <p:spPr bwMode="auto">
          <a:xfrm>
            <a:off x="6326188" y="4572000"/>
            <a:ext cx="506412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/>
              <a:t>100%</a:t>
            </a:r>
          </a:p>
        </p:txBody>
      </p:sp>
      <p:sp>
        <p:nvSpPr>
          <p:cNvPr id="30765" name="Rectangle 62"/>
          <p:cNvSpPr>
            <a:spLocks noChangeArrowheads="1"/>
          </p:cNvSpPr>
          <p:nvPr/>
        </p:nvSpPr>
        <p:spPr bwMode="auto">
          <a:xfrm>
            <a:off x="3030538" y="4476750"/>
            <a:ext cx="506412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/>
              <a:t>100%</a:t>
            </a:r>
          </a:p>
        </p:txBody>
      </p:sp>
      <p:sp>
        <p:nvSpPr>
          <p:cNvPr id="30766" name="Rectangle 63"/>
          <p:cNvSpPr>
            <a:spLocks noChangeArrowheads="1"/>
          </p:cNvSpPr>
          <p:nvPr/>
        </p:nvSpPr>
        <p:spPr bwMode="auto">
          <a:xfrm>
            <a:off x="5678488" y="4638675"/>
            <a:ext cx="436562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/>
              <a:t>90%</a:t>
            </a:r>
          </a:p>
        </p:txBody>
      </p:sp>
      <p:sp>
        <p:nvSpPr>
          <p:cNvPr id="30767" name="Rectangle 64"/>
          <p:cNvSpPr>
            <a:spLocks noChangeArrowheads="1"/>
          </p:cNvSpPr>
          <p:nvPr/>
        </p:nvSpPr>
        <p:spPr bwMode="auto">
          <a:xfrm>
            <a:off x="5154613" y="4552950"/>
            <a:ext cx="436562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/>
              <a:t>80%</a:t>
            </a:r>
          </a:p>
        </p:txBody>
      </p:sp>
      <p:sp>
        <p:nvSpPr>
          <p:cNvPr id="30768" name="Rectangle 65"/>
          <p:cNvSpPr>
            <a:spLocks noChangeArrowheads="1"/>
          </p:cNvSpPr>
          <p:nvPr/>
        </p:nvSpPr>
        <p:spPr bwMode="auto">
          <a:xfrm>
            <a:off x="4926013" y="4781550"/>
            <a:ext cx="344487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45720" tIns="46038" rIns="45720" bIns="46038">
            <a:spAutoFit/>
          </a:bodyPr>
          <a:lstStyle/>
          <a:p>
            <a:r>
              <a:rPr lang="en-US" sz="1000"/>
              <a:t>70%</a:t>
            </a:r>
          </a:p>
        </p:txBody>
      </p:sp>
      <p:sp>
        <p:nvSpPr>
          <p:cNvPr id="30769" name="Line 66"/>
          <p:cNvSpPr>
            <a:spLocks noChangeShapeType="1"/>
          </p:cNvSpPr>
          <p:nvPr/>
        </p:nvSpPr>
        <p:spPr bwMode="auto">
          <a:xfrm flipV="1">
            <a:off x="5718175" y="3201988"/>
            <a:ext cx="0" cy="28892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0" name="Rectangle 67"/>
          <p:cNvSpPr>
            <a:spLocks noChangeArrowheads="1"/>
          </p:cNvSpPr>
          <p:nvPr/>
        </p:nvSpPr>
        <p:spPr bwMode="auto">
          <a:xfrm>
            <a:off x="4144963" y="4667250"/>
            <a:ext cx="344487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45720" tIns="46038" rIns="45720" bIns="46038">
            <a:spAutoFit/>
          </a:bodyPr>
          <a:lstStyle/>
          <a:p>
            <a:r>
              <a:rPr lang="en-US" sz="1000"/>
              <a:t>40%</a:t>
            </a:r>
          </a:p>
        </p:txBody>
      </p:sp>
      <p:sp>
        <p:nvSpPr>
          <p:cNvPr id="30771" name="Line 68"/>
          <p:cNvSpPr>
            <a:spLocks noChangeShapeType="1"/>
          </p:cNvSpPr>
          <p:nvPr/>
        </p:nvSpPr>
        <p:spPr bwMode="auto">
          <a:xfrm flipV="1">
            <a:off x="4497388" y="3201988"/>
            <a:ext cx="0" cy="28892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2" name="Freeform 69"/>
          <p:cNvSpPr>
            <a:spLocks/>
          </p:cNvSpPr>
          <p:nvPr/>
        </p:nvSpPr>
        <p:spPr bwMode="auto">
          <a:xfrm>
            <a:off x="4159250" y="4017963"/>
            <a:ext cx="541338" cy="1411287"/>
          </a:xfrm>
          <a:custGeom>
            <a:avLst/>
            <a:gdLst>
              <a:gd name="T0" fmla="*/ 51 w 341"/>
              <a:gd name="T1" fmla="*/ 62 h 889"/>
              <a:gd name="T2" fmla="*/ 61 w 341"/>
              <a:gd name="T3" fmla="*/ 45 h 889"/>
              <a:gd name="T4" fmla="*/ 73 w 341"/>
              <a:gd name="T5" fmla="*/ 31 h 889"/>
              <a:gd name="T6" fmla="*/ 89 w 341"/>
              <a:gd name="T7" fmla="*/ 17 h 889"/>
              <a:gd name="T8" fmla="*/ 104 w 341"/>
              <a:gd name="T9" fmla="*/ 9 h 889"/>
              <a:gd name="T10" fmla="*/ 122 w 341"/>
              <a:gd name="T11" fmla="*/ 4 h 889"/>
              <a:gd name="T12" fmla="*/ 138 w 341"/>
              <a:gd name="T13" fmla="*/ 1 h 889"/>
              <a:gd name="T14" fmla="*/ 158 w 341"/>
              <a:gd name="T15" fmla="*/ 0 h 889"/>
              <a:gd name="T16" fmla="*/ 172 w 341"/>
              <a:gd name="T17" fmla="*/ 0 h 889"/>
              <a:gd name="T18" fmla="*/ 186 w 341"/>
              <a:gd name="T19" fmla="*/ 2 h 889"/>
              <a:gd name="T20" fmla="*/ 199 w 341"/>
              <a:gd name="T21" fmla="*/ 9 h 889"/>
              <a:gd name="T22" fmla="*/ 216 w 341"/>
              <a:gd name="T23" fmla="*/ 21 h 889"/>
              <a:gd name="T24" fmla="*/ 232 w 341"/>
              <a:gd name="T25" fmla="*/ 38 h 889"/>
              <a:gd name="T26" fmla="*/ 249 w 341"/>
              <a:gd name="T27" fmla="*/ 61 h 889"/>
              <a:gd name="T28" fmla="*/ 266 w 341"/>
              <a:gd name="T29" fmla="*/ 90 h 889"/>
              <a:gd name="T30" fmla="*/ 286 w 341"/>
              <a:gd name="T31" fmla="*/ 135 h 889"/>
              <a:gd name="T32" fmla="*/ 301 w 341"/>
              <a:gd name="T33" fmla="*/ 179 h 889"/>
              <a:gd name="T34" fmla="*/ 316 w 341"/>
              <a:gd name="T35" fmla="*/ 228 h 889"/>
              <a:gd name="T36" fmla="*/ 327 w 341"/>
              <a:gd name="T37" fmla="*/ 278 h 889"/>
              <a:gd name="T38" fmla="*/ 336 w 341"/>
              <a:gd name="T39" fmla="*/ 339 h 889"/>
              <a:gd name="T40" fmla="*/ 339 w 341"/>
              <a:gd name="T41" fmla="*/ 389 h 889"/>
              <a:gd name="T42" fmla="*/ 339 w 341"/>
              <a:gd name="T43" fmla="*/ 438 h 889"/>
              <a:gd name="T44" fmla="*/ 334 w 341"/>
              <a:gd name="T45" fmla="*/ 498 h 889"/>
              <a:gd name="T46" fmla="*/ 328 w 341"/>
              <a:gd name="T47" fmla="*/ 550 h 889"/>
              <a:gd name="T48" fmla="*/ 319 w 341"/>
              <a:gd name="T49" fmla="*/ 600 h 889"/>
              <a:gd name="T50" fmla="*/ 308 w 341"/>
              <a:gd name="T51" fmla="*/ 648 h 889"/>
              <a:gd name="T52" fmla="*/ 293 w 341"/>
              <a:gd name="T53" fmla="*/ 701 h 889"/>
              <a:gd name="T54" fmla="*/ 277 w 341"/>
              <a:gd name="T55" fmla="*/ 739 h 889"/>
              <a:gd name="T56" fmla="*/ 261 w 341"/>
              <a:gd name="T57" fmla="*/ 772 h 889"/>
              <a:gd name="T58" fmla="*/ 243 w 341"/>
              <a:gd name="T59" fmla="*/ 800 h 889"/>
              <a:gd name="T60" fmla="*/ 221 w 341"/>
              <a:gd name="T61" fmla="*/ 829 h 889"/>
              <a:gd name="T62" fmla="*/ 203 w 341"/>
              <a:gd name="T63" fmla="*/ 847 h 889"/>
              <a:gd name="T64" fmla="*/ 184 w 341"/>
              <a:gd name="T65" fmla="*/ 863 h 889"/>
              <a:gd name="T66" fmla="*/ 165 w 341"/>
              <a:gd name="T67" fmla="*/ 874 h 889"/>
              <a:gd name="T68" fmla="*/ 143 w 341"/>
              <a:gd name="T69" fmla="*/ 883 h 889"/>
              <a:gd name="T70" fmla="*/ 126 w 341"/>
              <a:gd name="T71" fmla="*/ 887 h 889"/>
              <a:gd name="T72" fmla="*/ 108 w 341"/>
              <a:gd name="T73" fmla="*/ 888 h 889"/>
              <a:gd name="T74" fmla="*/ 92 w 341"/>
              <a:gd name="T75" fmla="*/ 886 h 889"/>
              <a:gd name="T76" fmla="*/ 74 w 341"/>
              <a:gd name="T77" fmla="*/ 882 h 889"/>
              <a:gd name="T78" fmla="*/ 60 w 341"/>
              <a:gd name="T79" fmla="*/ 878 h 889"/>
              <a:gd name="T80" fmla="*/ 48 w 341"/>
              <a:gd name="T81" fmla="*/ 870 h 889"/>
              <a:gd name="T82" fmla="*/ 36 w 341"/>
              <a:gd name="T83" fmla="*/ 860 h 889"/>
              <a:gd name="T84" fmla="*/ 29 w 341"/>
              <a:gd name="T85" fmla="*/ 849 h 889"/>
              <a:gd name="T86" fmla="*/ 22 w 341"/>
              <a:gd name="T87" fmla="*/ 833 h 889"/>
              <a:gd name="T88" fmla="*/ 17 w 341"/>
              <a:gd name="T89" fmla="*/ 814 h 889"/>
              <a:gd name="T90" fmla="*/ 11 w 341"/>
              <a:gd name="T91" fmla="*/ 781 h 889"/>
              <a:gd name="T92" fmla="*/ 7 w 341"/>
              <a:gd name="T93" fmla="*/ 747 h 889"/>
              <a:gd name="T94" fmla="*/ 4 w 341"/>
              <a:gd name="T95" fmla="*/ 705 h 889"/>
              <a:gd name="T96" fmla="*/ 1 w 341"/>
              <a:gd name="T97" fmla="*/ 655 h 889"/>
              <a:gd name="T98" fmla="*/ 0 w 341"/>
              <a:gd name="T99" fmla="*/ 586 h 889"/>
              <a:gd name="T100" fmla="*/ 1 w 341"/>
              <a:gd name="T101" fmla="*/ 521 h 889"/>
              <a:gd name="T102" fmla="*/ 2 w 341"/>
              <a:gd name="T103" fmla="*/ 454 h 889"/>
              <a:gd name="T104" fmla="*/ 4 w 341"/>
              <a:gd name="T105" fmla="*/ 389 h 889"/>
              <a:gd name="T106" fmla="*/ 5 w 341"/>
              <a:gd name="T107" fmla="*/ 319 h 889"/>
              <a:gd name="T108" fmla="*/ 7 w 341"/>
              <a:gd name="T109" fmla="*/ 268 h 889"/>
              <a:gd name="T110" fmla="*/ 8 w 341"/>
              <a:gd name="T111" fmla="*/ 225 h 889"/>
              <a:gd name="T112" fmla="*/ 11 w 341"/>
              <a:gd name="T113" fmla="*/ 188 h 889"/>
              <a:gd name="T114" fmla="*/ 17 w 341"/>
              <a:gd name="T115" fmla="*/ 151 h 889"/>
              <a:gd name="T116" fmla="*/ 24 w 341"/>
              <a:gd name="T117" fmla="*/ 124 h 889"/>
              <a:gd name="T118" fmla="*/ 32 w 341"/>
              <a:gd name="T119" fmla="*/ 101 h 889"/>
              <a:gd name="T120" fmla="*/ 43 w 341"/>
              <a:gd name="T121" fmla="*/ 77 h 88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1"/>
              <a:gd name="T184" fmla="*/ 0 h 889"/>
              <a:gd name="T185" fmla="*/ 341 w 341"/>
              <a:gd name="T186" fmla="*/ 889 h 88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1" h="889">
                <a:moveTo>
                  <a:pt x="43" y="77"/>
                </a:moveTo>
                <a:lnTo>
                  <a:pt x="45" y="73"/>
                </a:lnTo>
                <a:lnTo>
                  <a:pt x="47" y="70"/>
                </a:lnTo>
                <a:lnTo>
                  <a:pt x="49" y="66"/>
                </a:lnTo>
                <a:lnTo>
                  <a:pt x="51" y="62"/>
                </a:lnTo>
                <a:lnTo>
                  <a:pt x="53" y="58"/>
                </a:lnTo>
                <a:lnTo>
                  <a:pt x="55" y="55"/>
                </a:lnTo>
                <a:lnTo>
                  <a:pt x="57" y="52"/>
                </a:lnTo>
                <a:lnTo>
                  <a:pt x="59" y="48"/>
                </a:lnTo>
                <a:lnTo>
                  <a:pt x="61" y="45"/>
                </a:lnTo>
                <a:lnTo>
                  <a:pt x="64" y="42"/>
                </a:lnTo>
                <a:lnTo>
                  <a:pt x="66" y="39"/>
                </a:lnTo>
                <a:lnTo>
                  <a:pt x="68" y="37"/>
                </a:lnTo>
                <a:lnTo>
                  <a:pt x="70" y="34"/>
                </a:lnTo>
                <a:lnTo>
                  <a:pt x="73" y="31"/>
                </a:lnTo>
                <a:lnTo>
                  <a:pt x="75" y="29"/>
                </a:lnTo>
                <a:lnTo>
                  <a:pt x="78" y="26"/>
                </a:lnTo>
                <a:lnTo>
                  <a:pt x="81" y="23"/>
                </a:lnTo>
                <a:lnTo>
                  <a:pt x="83" y="21"/>
                </a:lnTo>
                <a:lnTo>
                  <a:pt x="89" y="17"/>
                </a:lnTo>
                <a:lnTo>
                  <a:pt x="92" y="15"/>
                </a:lnTo>
                <a:lnTo>
                  <a:pt x="95" y="13"/>
                </a:lnTo>
                <a:lnTo>
                  <a:pt x="98" y="12"/>
                </a:lnTo>
                <a:lnTo>
                  <a:pt x="101" y="11"/>
                </a:lnTo>
                <a:lnTo>
                  <a:pt x="104" y="9"/>
                </a:lnTo>
                <a:lnTo>
                  <a:pt x="108" y="8"/>
                </a:lnTo>
                <a:lnTo>
                  <a:pt x="111" y="7"/>
                </a:lnTo>
                <a:lnTo>
                  <a:pt x="114" y="5"/>
                </a:lnTo>
                <a:lnTo>
                  <a:pt x="118" y="5"/>
                </a:lnTo>
                <a:lnTo>
                  <a:pt x="122" y="4"/>
                </a:lnTo>
                <a:lnTo>
                  <a:pt x="125" y="3"/>
                </a:lnTo>
                <a:lnTo>
                  <a:pt x="128" y="3"/>
                </a:lnTo>
                <a:lnTo>
                  <a:pt x="132" y="2"/>
                </a:lnTo>
                <a:lnTo>
                  <a:pt x="135" y="1"/>
                </a:lnTo>
                <a:lnTo>
                  <a:pt x="138" y="1"/>
                </a:lnTo>
                <a:lnTo>
                  <a:pt x="141" y="1"/>
                </a:lnTo>
                <a:lnTo>
                  <a:pt x="145" y="0"/>
                </a:lnTo>
                <a:lnTo>
                  <a:pt x="148" y="0"/>
                </a:lnTo>
                <a:lnTo>
                  <a:pt x="155" y="0"/>
                </a:lnTo>
                <a:lnTo>
                  <a:pt x="158" y="0"/>
                </a:lnTo>
                <a:lnTo>
                  <a:pt x="161" y="0"/>
                </a:lnTo>
                <a:lnTo>
                  <a:pt x="163" y="0"/>
                </a:lnTo>
                <a:lnTo>
                  <a:pt x="167" y="0"/>
                </a:lnTo>
                <a:lnTo>
                  <a:pt x="169" y="0"/>
                </a:lnTo>
                <a:lnTo>
                  <a:pt x="172" y="0"/>
                </a:lnTo>
                <a:lnTo>
                  <a:pt x="174" y="0"/>
                </a:lnTo>
                <a:lnTo>
                  <a:pt x="178" y="1"/>
                </a:lnTo>
                <a:lnTo>
                  <a:pt x="180" y="1"/>
                </a:lnTo>
                <a:lnTo>
                  <a:pt x="183" y="1"/>
                </a:lnTo>
                <a:lnTo>
                  <a:pt x="186" y="2"/>
                </a:lnTo>
                <a:lnTo>
                  <a:pt x="188" y="3"/>
                </a:lnTo>
                <a:lnTo>
                  <a:pt x="191" y="4"/>
                </a:lnTo>
                <a:lnTo>
                  <a:pt x="194" y="5"/>
                </a:lnTo>
                <a:lnTo>
                  <a:pt x="196" y="7"/>
                </a:lnTo>
                <a:lnTo>
                  <a:pt x="199" y="9"/>
                </a:lnTo>
                <a:lnTo>
                  <a:pt x="202" y="10"/>
                </a:lnTo>
                <a:lnTo>
                  <a:pt x="204" y="12"/>
                </a:lnTo>
                <a:lnTo>
                  <a:pt x="210" y="16"/>
                </a:lnTo>
                <a:lnTo>
                  <a:pt x="213" y="19"/>
                </a:lnTo>
                <a:lnTo>
                  <a:pt x="216" y="21"/>
                </a:lnTo>
                <a:lnTo>
                  <a:pt x="219" y="24"/>
                </a:lnTo>
                <a:lnTo>
                  <a:pt x="223" y="27"/>
                </a:lnTo>
                <a:lnTo>
                  <a:pt x="225" y="31"/>
                </a:lnTo>
                <a:lnTo>
                  <a:pt x="229" y="34"/>
                </a:lnTo>
                <a:lnTo>
                  <a:pt x="232" y="38"/>
                </a:lnTo>
                <a:lnTo>
                  <a:pt x="235" y="42"/>
                </a:lnTo>
                <a:lnTo>
                  <a:pt x="238" y="46"/>
                </a:lnTo>
                <a:lnTo>
                  <a:pt x="242" y="51"/>
                </a:lnTo>
                <a:lnTo>
                  <a:pt x="246" y="56"/>
                </a:lnTo>
                <a:lnTo>
                  <a:pt x="249" y="61"/>
                </a:lnTo>
                <a:lnTo>
                  <a:pt x="252" y="66"/>
                </a:lnTo>
                <a:lnTo>
                  <a:pt x="256" y="72"/>
                </a:lnTo>
                <a:lnTo>
                  <a:pt x="259" y="77"/>
                </a:lnTo>
                <a:lnTo>
                  <a:pt x="262" y="83"/>
                </a:lnTo>
                <a:lnTo>
                  <a:pt x="266" y="90"/>
                </a:lnTo>
                <a:lnTo>
                  <a:pt x="269" y="97"/>
                </a:lnTo>
                <a:lnTo>
                  <a:pt x="275" y="111"/>
                </a:lnTo>
                <a:lnTo>
                  <a:pt x="279" y="118"/>
                </a:lnTo>
                <a:lnTo>
                  <a:pt x="283" y="126"/>
                </a:lnTo>
                <a:lnTo>
                  <a:pt x="286" y="135"/>
                </a:lnTo>
                <a:lnTo>
                  <a:pt x="289" y="144"/>
                </a:lnTo>
                <a:lnTo>
                  <a:pt x="293" y="152"/>
                </a:lnTo>
                <a:lnTo>
                  <a:pt x="296" y="161"/>
                </a:lnTo>
                <a:lnTo>
                  <a:pt x="299" y="170"/>
                </a:lnTo>
                <a:lnTo>
                  <a:pt x="301" y="179"/>
                </a:lnTo>
                <a:lnTo>
                  <a:pt x="305" y="188"/>
                </a:lnTo>
                <a:lnTo>
                  <a:pt x="307" y="198"/>
                </a:lnTo>
                <a:lnTo>
                  <a:pt x="310" y="208"/>
                </a:lnTo>
                <a:lnTo>
                  <a:pt x="313" y="218"/>
                </a:lnTo>
                <a:lnTo>
                  <a:pt x="316" y="228"/>
                </a:lnTo>
                <a:lnTo>
                  <a:pt x="318" y="238"/>
                </a:lnTo>
                <a:lnTo>
                  <a:pt x="320" y="248"/>
                </a:lnTo>
                <a:lnTo>
                  <a:pt x="323" y="259"/>
                </a:lnTo>
                <a:lnTo>
                  <a:pt x="325" y="268"/>
                </a:lnTo>
                <a:lnTo>
                  <a:pt x="327" y="278"/>
                </a:lnTo>
                <a:lnTo>
                  <a:pt x="330" y="299"/>
                </a:lnTo>
                <a:lnTo>
                  <a:pt x="332" y="309"/>
                </a:lnTo>
                <a:lnTo>
                  <a:pt x="334" y="319"/>
                </a:lnTo>
                <a:lnTo>
                  <a:pt x="335" y="329"/>
                </a:lnTo>
                <a:lnTo>
                  <a:pt x="336" y="339"/>
                </a:lnTo>
                <a:lnTo>
                  <a:pt x="337" y="349"/>
                </a:lnTo>
                <a:lnTo>
                  <a:pt x="338" y="359"/>
                </a:lnTo>
                <a:lnTo>
                  <a:pt x="338" y="369"/>
                </a:lnTo>
                <a:lnTo>
                  <a:pt x="338" y="379"/>
                </a:lnTo>
                <a:lnTo>
                  <a:pt x="339" y="389"/>
                </a:lnTo>
                <a:lnTo>
                  <a:pt x="339" y="399"/>
                </a:lnTo>
                <a:lnTo>
                  <a:pt x="340" y="408"/>
                </a:lnTo>
                <a:lnTo>
                  <a:pt x="339" y="418"/>
                </a:lnTo>
                <a:lnTo>
                  <a:pt x="339" y="428"/>
                </a:lnTo>
                <a:lnTo>
                  <a:pt x="339" y="438"/>
                </a:lnTo>
                <a:lnTo>
                  <a:pt x="338" y="449"/>
                </a:lnTo>
                <a:lnTo>
                  <a:pt x="338" y="459"/>
                </a:lnTo>
                <a:lnTo>
                  <a:pt x="337" y="469"/>
                </a:lnTo>
                <a:lnTo>
                  <a:pt x="336" y="479"/>
                </a:lnTo>
                <a:lnTo>
                  <a:pt x="334" y="498"/>
                </a:lnTo>
                <a:lnTo>
                  <a:pt x="334" y="509"/>
                </a:lnTo>
                <a:lnTo>
                  <a:pt x="332" y="519"/>
                </a:lnTo>
                <a:lnTo>
                  <a:pt x="331" y="529"/>
                </a:lnTo>
                <a:lnTo>
                  <a:pt x="330" y="539"/>
                </a:lnTo>
                <a:lnTo>
                  <a:pt x="328" y="550"/>
                </a:lnTo>
                <a:lnTo>
                  <a:pt x="326" y="560"/>
                </a:lnTo>
                <a:lnTo>
                  <a:pt x="325" y="570"/>
                </a:lnTo>
                <a:lnTo>
                  <a:pt x="323" y="580"/>
                </a:lnTo>
                <a:lnTo>
                  <a:pt x="321" y="590"/>
                </a:lnTo>
                <a:lnTo>
                  <a:pt x="319" y="600"/>
                </a:lnTo>
                <a:lnTo>
                  <a:pt x="317" y="610"/>
                </a:lnTo>
                <a:lnTo>
                  <a:pt x="315" y="619"/>
                </a:lnTo>
                <a:lnTo>
                  <a:pt x="313" y="629"/>
                </a:lnTo>
                <a:lnTo>
                  <a:pt x="310" y="638"/>
                </a:lnTo>
                <a:lnTo>
                  <a:pt x="308" y="648"/>
                </a:lnTo>
                <a:lnTo>
                  <a:pt x="306" y="658"/>
                </a:lnTo>
                <a:lnTo>
                  <a:pt x="303" y="666"/>
                </a:lnTo>
                <a:lnTo>
                  <a:pt x="301" y="675"/>
                </a:lnTo>
                <a:lnTo>
                  <a:pt x="295" y="693"/>
                </a:lnTo>
                <a:lnTo>
                  <a:pt x="293" y="701"/>
                </a:lnTo>
                <a:lnTo>
                  <a:pt x="290" y="708"/>
                </a:lnTo>
                <a:lnTo>
                  <a:pt x="287" y="716"/>
                </a:lnTo>
                <a:lnTo>
                  <a:pt x="283" y="724"/>
                </a:lnTo>
                <a:lnTo>
                  <a:pt x="281" y="732"/>
                </a:lnTo>
                <a:lnTo>
                  <a:pt x="277" y="739"/>
                </a:lnTo>
                <a:lnTo>
                  <a:pt x="274" y="746"/>
                </a:lnTo>
                <a:lnTo>
                  <a:pt x="271" y="753"/>
                </a:lnTo>
                <a:lnTo>
                  <a:pt x="268" y="759"/>
                </a:lnTo>
                <a:lnTo>
                  <a:pt x="264" y="765"/>
                </a:lnTo>
                <a:lnTo>
                  <a:pt x="261" y="772"/>
                </a:lnTo>
                <a:lnTo>
                  <a:pt x="258" y="778"/>
                </a:lnTo>
                <a:lnTo>
                  <a:pt x="254" y="784"/>
                </a:lnTo>
                <a:lnTo>
                  <a:pt x="250" y="790"/>
                </a:lnTo>
                <a:lnTo>
                  <a:pt x="247" y="795"/>
                </a:lnTo>
                <a:lnTo>
                  <a:pt x="243" y="800"/>
                </a:lnTo>
                <a:lnTo>
                  <a:pt x="240" y="805"/>
                </a:lnTo>
                <a:lnTo>
                  <a:pt x="237" y="810"/>
                </a:lnTo>
                <a:lnTo>
                  <a:pt x="229" y="819"/>
                </a:lnTo>
                <a:lnTo>
                  <a:pt x="225" y="824"/>
                </a:lnTo>
                <a:lnTo>
                  <a:pt x="221" y="829"/>
                </a:lnTo>
                <a:lnTo>
                  <a:pt x="218" y="833"/>
                </a:lnTo>
                <a:lnTo>
                  <a:pt x="214" y="837"/>
                </a:lnTo>
                <a:lnTo>
                  <a:pt x="210" y="841"/>
                </a:lnTo>
                <a:lnTo>
                  <a:pt x="207" y="844"/>
                </a:lnTo>
                <a:lnTo>
                  <a:pt x="203" y="847"/>
                </a:lnTo>
                <a:lnTo>
                  <a:pt x="199" y="851"/>
                </a:lnTo>
                <a:lnTo>
                  <a:pt x="196" y="854"/>
                </a:lnTo>
                <a:lnTo>
                  <a:pt x="192" y="857"/>
                </a:lnTo>
                <a:lnTo>
                  <a:pt x="188" y="860"/>
                </a:lnTo>
                <a:lnTo>
                  <a:pt x="184" y="863"/>
                </a:lnTo>
                <a:lnTo>
                  <a:pt x="180" y="865"/>
                </a:lnTo>
                <a:lnTo>
                  <a:pt x="176" y="868"/>
                </a:lnTo>
                <a:lnTo>
                  <a:pt x="173" y="870"/>
                </a:lnTo>
                <a:lnTo>
                  <a:pt x="169" y="872"/>
                </a:lnTo>
                <a:lnTo>
                  <a:pt x="165" y="874"/>
                </a:lnTo>
                <a:lnTo>
                  <a:pt x="162" y="876"/>
                </a:lnTo>
                <a:lnTo>
                  <a:pt x="155" y="880"/>
                </a:lnTo>
                <a:lnTo>
                  <a:pt x="151" y="881"/>
                </a:lnTo>
                <a:lnTo>
                  <a:pt x="147" y="882"/>
                </a:lnTo>
                <a:lnTo>
                  <a:pt x="143" y="883"/>
                </a:lnTo>
                <a:lnTo>
                  <a:pt x="140" y="884"/>
                </a:lnTo>
                <a:lnTo>
                  <a:pt x="136" y="885"/>
                </a:lnTo>
                <a:lnTo>
                  <a:pt x="133" y="886"/>
                </a:lnTo>
                <a:lnTo>
                  <a:pt x="130" y="886"/>
                </a:lnTo>
                <a:lnTo>
                  <a:pt x="126" y="887"/>
                </a:lnTo>
                <a:lnTo>
                  <a:pt x="122" y="888"/>
                </a:lnTo>
                <a:lnTo>
                  <a:pt x="119" y="888"/>
                </a:lnTo>
                <a:lnTo>
                  <a:pt x="115" y="888"/>
                </a:lnTo>
                <a:lnTo>
                  <a:pt x="112" y="888"/>
                </a:lnTo>
                <a:lnTo>
                  <a:pt x="108" y="888"/>
                </a:lnTo>
                <a:lnTo>
                  <a:pt x="105" y="888"/>
                </a:lnTo>
                <a:lnTo>
                  <a:pt x="102" y="888"/>
                </a:lnTo>
                <a:lnTo>
                  <a:pt x="99" y="887"/>
                </a:lnTo>
                <a:lnTo>
                  <a:pt x="95" y="887"/>
                </a:lnTo>
                <a:lnTo>
                  <a:pt x="92" y="886"/>
                </a:lnTo>
                <a:lnTo>
                  <a:pt x="86" y="885"/>
                </a:lnTo>
                <a:lnTo>
                  <a:pt x="83" y="885"/>
                </a:lnTo>
                <a:lnTo>
                  <a:pt x="80" y="884"/>
                </a:lnTo>
                <a:lnTo>
                  <a:pt x="77" y="883"/>
                </a:lnTo>
                <a:lnTo>
                  <a:pt x="74" y="882"/>
                </a:lnTo>
                <a:lnTo>
                  <a:pt x="71" y="882"/>
                </a:lnTo>
                <a:lnTo>
                  <a:pt x="69" y="881"/>
                </a:lnTo>
                <a:lnTo>
                  <a:pt x="66" y="880"/>
                </a:lnTo>
                <a:lnTo>
                  <a:pt x="63" y="878"/>
                </a:lnTo>
                <a:lnTo>
                  <a:pt x="60" y="878"/>
                </a:lnTo>
                <a:lnTo>
                  <a:pt x="58" y="876"/>
                </a:lnTo>
                <a:lnTo>
                  <a:pt x="55" y="875"/>
                </a:lnTo>
                <a:lnTo>
                  <a:pt x="53" y="874"/>
                </a:lnTo>
                <a:lnTo>
                  <a:pt x="50" y="872"/>
                </a:lnTo>
                <a:lnTo>
                  <a:pt x="48" y="870"/>
                </a:lnTo>
                <a:lnTo>
                  <a:pt x="46" y="869"/>
                </a:lnTo>
                <a:lnTo>
                  <a:pt x="44" y="867"/>
                </a:lnTo>
                <a:lnTo>
                  <a:pt x="42" y="866"/>
                </a:lnTo>
                <a:lnTo>
                  <a:pt x="40" y="864"/>
                </a:lnTo>
                <a:lnTo>
                  <a:pt x="36" y="860"/>
                </a:lnTo>
                <a:lnTo>
                  <a:pt x="34" y="858"/>
                </a:lnTo>
                <a:lnTo>
                  <a:pt x="33" y="855"/>
                </a:lnTo>
                <a:lnTo>
                  <a:pt x="31" y="853"/>
                </a:lnTo>
                <a:lnTo>
                  <a:pt x="30" y="851"/>
                </a:lnTo>
                <a:lnTo>
                  <a:pt x="29" y="849"/>
                </a:lnTo>
                <a:lnTo>
                  <a:pt x="27" y="845"/>
                </a:lnTo>
                <a:lnTo>
                  <a:pt x="26" y="843"/>
                </a:lnTo>
                <a:lnTo>
                  <a:pt x="25" y="839"/>
                </a:lnTo>
                <a:lnTo>
                  <a:pt x="23" y="837"/>
                </a:lnTo>
                <a:lnTo>
                  <a:pt x="22" y="833"/>
                </a:lnTo>
                <a:lnTo>
                  <a:pt x="21" y="829"/>
                </a:lnTo>
                <a:lnTo>
                  <a:pt x="20" y="826"/>
                </a:lnTo>
                <a:lnTo>
                  <a:pt x="19" y="821"/>
                </a:lnTo>
                <a:lnTo>
                  <a:pt x="18" y="817"/>
                </a:lnTo>
                <a:lnTo>
                  <a:pt x="17" y="814"/>
                </a:lnTo>
                <a:lnTo>
                  <a:pt x="16" y="808"/>
                </a:lnTo>
                <a:lnTo>
                  <a:pt x="15" y="804"/>
                </a:lnTo>
                <a:lnTo>
                  <a:pt x="15" y="798"/>
                </a:lnTo>
                <a:lnTo>
                  <a:pt x="13" y="787"/>
                </a:lnTo>
                <a:lnTo>
                  <a:pt x="11" y="781"/>
                </a:lnTo>
                <a:lnTo>
                  <a:pt x="11" y="775"/>
                </a:lnTo>
                <a:lnTo>
                  <a:pt x="10" y="769"/>
                </a:lnTo>
                <a:lnTo>
                  <a:pt x="9" y="761"/>
                </a:lnTo>
                <a:lnTo>
                  <a:pt x="8" y="754"/>
                </a:lnTo>
                <a:lnTo>
                  <a:pt x="7" y="747"/>
                </a:lnTo>
                <a:lnTo>
                  <a:pt x="7" y="739"/>
                </a:lnTo>
                <a:lnTo>
                  <a:pt x="6" y="731"/>
                </a:lnTo>
                <a:lnTo>
                  <a:pt x="5" y="722"/>
                </a:lnTo>
                <a:lnTo>
                  <a:pt x="4" y="714"/>
                </a:lnTo>
                <a:lnTo>
                  <a:pt x="4" y="705"/>
                </a:lnTo>
                <a:lnTo>
                  <a:pt x="3" y="695"/>
                </a:lnTo>
                <a:lnTo>
                  <a:pt x="3" y="686"/>
                </a:lnTo>
                <a:lnTo>
                  <a:pt x="2" y="676"/>
                </a:lnTo>
                <a:lnTo>
                  <a:pt x="1" y="666"/>
                </a:lnTo>
                <a:lnTo>
                  <a:pt x="1" y="655"/>
                </a:lnTo>
                <a:lnTo>
                  <a:pt x="1" y="644"/>
                </a:lnTo>
                <a:lnTo>
                  <a:pt x="0" y="633"/>
                </a:lnTo>
                <a:lnTo>
                  <a:pt x="0" y="610"/>
                </a:lnTo>
                <a:lnTo>
                  <a:pt x="0" y="598"/>
                </a:lnTo>
                <a:lnTo>
                  <a:pt x="0" y="586"/>
                </a:lnTo>
                <a:lnTo>
                  <a:pt x="0" y="573"/>
                </a:lnTo>
                <a:lnTo>
                  <a:pt x="0" y="560"/>
                </a:lnTo>
                <a:lnTo>
                  <a:pt x="0" y="547"/>
                </a:lnTo>
                <a:lnTo>
                  <a:pt x="0" y="535"/>
                </a:lnTo>
                <a:lnTo>
                  <a:pt x="1" y="521"/>
                </a:lnTo>
                <a:lnTo>
                  <a:pt x="1" y="508"/>
                </a:lnTo>
                <a:lnTo>
                  <a:pt x="1" y="494"/>
                </a:lnTo>
                <a:lnTo>
                  <a:pt x="1" y="481"/>
                </a:lnTo>
                <a:lnTo>
                  <a:pt x="1" y="468"/>
                </a:lnTo>
                <a:lnTo>
                  <a:pt x="2" y="454"/>
                </a:lnTo>
                <a:lnTo>
                  <a:pt x="2" y="441"/>
                </a:lnTo>
                <a:lnTo>
                  <a:pt x="3" y="428"/>
                </a:lnTo>
                <a:lnTo>
                  <a:pt x="3" y="415"/>
                </a:lnTo>
                <a:lnTo>
                  <a:pt x="3" y="402"/>
                </a:lnTo>
                <a:lnTo>
                  <a:pt x="4" y="389"/>
                </a:lnTo>
                <a:lnTo>
                  <a:pt x="4" y="377"/>
                </a:lnTo>
                <a:lnTo>
                  <a:pt x="5" y="353"/>
                </a:lnTo>
                <a:lnTo>
                  <a:pt x="5" y="341"/>
                </a:lnTo>
                <a:lnTo>
                  <a:pt x="5" y="330"/>
                </a:lnTo>
                <a:lnTo>
                  <a:pt x="5" y="319"/>
                </a:lnTo>
                <a:lnTo>
                  <a:pt x="6" y="309"/>
                </a:lnTo>
                <a:lnTo>
                  <a:pt x="6" y="298"/>
                </a:lnTo>
                <a:lnTo>
                  <a:pt x="6" y="288"/>
                </a:lnTo>
                <a:lnTo>
                  <a:pt x="6" y="278"/>
                </a:lnTo>
                <a:lnTo>
                  <a:pt x="7" y="268"/>
                </a:lnTo>
                <a:lnTo>
                  <a:pt x="7" y="260"/>
                </a:lnTo>
                <a:lnTo>
                  <a:pt x="7" y="251"/>
                </a:lnTo>
                <a:lnTo>
                  <a:pt x="7" y="242"/>
                </a:lnTo>
                <a:lnTo>
                  <a:pt x="8" y="233"/>
                </a:lnTo>
                <a:lnTo>
                  <a:pt x="8" y="225"/>
                </a:lnTo>
                <a:lnTo>
                  <a:pt x="9" y="218"/>
                </a:lnTo>
                <a:lnTo>
                  <a:pt x="9" y="210"/>
                </a:lnTo>
                <a:lnTo>
                  <a:pt x="9" y="202"/>
                </a:lnTo>
                <a:lnTo>
                  <a:pt x="11" y="195"/>
                </a:lnTo>
                <a:lnTo>
                  <a:pt x="11" y="188"/>
                </a:lnTo>
                <a:lnTo>
                  <a:pt x="13" y="175"/>
                </a:lnTo>
                <a:lnTo>
                  <a:pt x="13" y="169"/>
                </a:lnTo>
                <a:lnTo>
                  <a:pt x="15" y="162"/>
                </a:lnTo>
                <a:lnTo>
                  <a:pt x="15" y="156"/>
                </a:lnTo>
                <a:lnTo>
                  <a:pt x="17" y="151"/>
                </a:lnTo>
                <a:lnTo>
                  <a:pt x="18" y="145"/>
                </a:lnTo>
                <a:lnTo>
                  <a:pt x="19" y="140"/>
                </a:lnTo>
                <a:lnTo>
                  <a:pt x="21" y="134"/>
                </a:lnTo>
                <a:lnTo>
                  <a:pt x="22" y="129"/>
                </a:lnTo>
                <a:lnTo>
                  <a:pt x="24" y="124"/>
                </a:lnTo>
                <a:lnTo>
                  <a:pt x="25" y="119"/>
                </a:lnTo>
                <a:lnTo>
                  <a:pt x="27" y="114"/>
                </a:lnTo>
                <a:lnTo>
                  <a:pt x="29" y="110"/>
                </a:lnTo>
                <a:lnTo>
                  <a:pt x="31" y="105"/>
                </a:lnTo>
                <a:lnTo>
                  <a:pt x="32" y="101"/>
                </a:lnTo>
                <a:lnTo>
                  <a:pt x="34" y="97"/>
                </a:lnTo>
                <a:lnTo>
                  <a:pt x="35" y="93"/>
                </a:lnTo>
                <a:lnTo>
                  <a:pt x="37" y="89"/>
                </a:lnTo>
                <a:lnTo>
                  <a:pt x="39" y="85"/>
                </a:lnTo>
                <a:lnTo>
                  <a:pt x="43" y="77"/>
                </a:lnTo>
              </a:path>
            </a:pathLst>
          </a:custGeom>
          <a:noFill/>
          <a:ln w="126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773" name="Rectangle 70"/>
          <p:cNvSpPr>
            <a:spLocks noChangeArrowheads="1"/>
          </p:cNvSpPr>
          <p:nvPr/>
        </p:nvSpPr>
        <p:spPr bwMode="auto">
          <a:xfrm>
            <a:off x="4516438" y="4695825"/>
            <a:ext cx="436562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/>
              <a:t>50%</a:t>
            </a:r>
          </a:p>
        </p:txBody>
      </p:sp>
      <p:sp>
        <p:nvSpPr>
          <p:cNvPr id="30774" name="Rectangle 71"/>
          <p:cNvSpPr>
            <a:spLocks noChangeArrowheads="1"/>
          </p:cNvSpPr>
          <p:nvPr/>
        </p:nvSpPr>
        <p:spPr bwMode="auto">
          <a:xfrm>
            <a:off x="4090988" y="3530600"/>
            <a:ext cx="476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900"/>
              <a:t>110%</a:t>
            </a:r>
          </a:p>
        </p:txBody>
      </p:sp>
      <p:sp>
        <p:nvSpPr>
          <p:cNvPr id="30775" name="Rectangle 72"/>
          <p:cNvSpPr>
            <a:spLocks noChangeArrowheads="1"/>
          </p:cNvSpPr>
          <p:nvPr/>
        </p:nvSpPr>
        <p:spPr bwMode="auto">
          <a:xfrm>
            <a:off x="4030663" y="5648325"/>
            <a:ext cx="476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900"/>
              <a:t>110%</a:t>
            </a:r>
          </a:p>
        </p:txBody>
      </p:sp>
      <p:sp>
        <p:nvSpPr>
          <p:cNvPr id="30776" name="Rectangle 73"/>
          <p:cNvSpPr>
            <a:spLocks noChangeArrowheads="1"/>
          </p:cNvSpPr>
          <p:nvPr/>
        </p:nvSpPr>
        <p:spPr bwMode="auto">
          <a:xfrm>
            <a:off x="3544888" y="4429125"/>
            <a:ext cx="436562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/>
              <a:t>90%</a:t>
            </a:r>
          </a:p>
        </p:txBody>
      </p:sp>
      <p:sp>
        <p:nvSpPr>
          <p:cNvPr id="30777" name="Freeform 74"/>
          <p:cNvSpPr>
            <a:spLocks/>
          </p:cNvSpPr>
          <p:nvPr/>
        </p:nvSpPr>
        <p:spPr bwMode="auto">
          <a:xfrm>
            <a:off x="3886200" y="3781425"/>
            <a:ext cx="222250" cy="1844675"/>
          </a:xfrm>
          <a:custGeom>
            <a:avLst/>
            <a:gdLst>
              <a:gd name="T0" fmla="*/ 136 w 140"/>
              <a:gd name="T1" fmla="*/ 3 h 1162"/>
              <a:gd name="T2" fmla="*/ 132 w 140"/>
              <a:gd name="T3" fmla="*/ 7 h 1162"/>
              <a:gd name="T4" fmla="*/ 127 w 140"/>
              <a:gd name="T5" fmla="*/ 12 h 1162"/>
              <a:gd name="T6" fmla="*/ 123 w 140"/>
              <a:gd name="T7" fmla="*/ 17 h 1162"/>
              <a:gd name="T8" fmla="*/ 119 w 140"/>
              <a:gd name="T9" fmla="*/ 23 h 1162"/>
              <a:gd name="T10" fmla="*/ 113 w 140"/>
              <a:gd name="T11" fmla="*/ 29 h 1162"/>
              <a:gd name="T12" fmla="*/ 106 w 140"/>
              <a:gd name="T13" fmla="*/ 38 h 1162"/>
              <a:gd name="T14" fmla="*/ 100 w 140"/>
              <a:gd name="T15" fmla="*/ 46 h 1162"/>
              <a:gd name="T16" fmla="*/ 94 w 140"/>
              <a:gd name="T17" fmla="*/ 55 h 1162"/>
              <a:gd name="T18" fmla="*/ 87 w 140"/>
              <a:gd name="T19" fmla="*/ 65 h 1162"/>
              <a:gd name="T20" fmla="*/ 81 w 140"/>
              <a:gd name="T21" fmla="*/ 76 h 1162"/>
              <a:gd name="T22" fmla="*/ 73 w 140"/>
              <a:gd name="T23" fmla="*/ 88 h 1162"/>
              <a:gd name="T24" fmla="*/ 65 w 140"/>
              <a:gd name="T25" fmla="*/ 106 h 1162"/>
              <a:gd name="T26" fmla="*/ 59 w 140"/>
              <a:gd name="T27" fmla="*/ 121 h 1162"/>
              <a:gd name="T28" fmla="*/ 54 w 140"/>
              <a:gd name="T29" fmla="*/ 137 h 1162"/>
              <a:gd name="T30" fmla="*/ 48 w 140"/>
              <a:gd name="T31" fmla="*/ 154 h 1162"/>
              <a:gd name="T32" fmla="*/ 44 w 140"/>
              <a:gd name="T33" fmla="*/ 172 h 1162"/>
              <a:gd name="T34" fmla="*/ 39 w 140"/>
              <a:gd name="T35" fmla="*/ 192 h 1162"/>
              <a:gd name="T36" fmla="*/ 35 w 140"/>
              <a:gd name="T37" fmla="*/ 213 h 1162"/>
              <a:gd name="T38" fmla="*/ 30 w 140"/>
              <a:gd name="T39" fmla="*/ 241 h 1162"/>
              <a:gd name="T40" fmla="*/ 28 w 140"/>
              <a:gd name="T41" fmla="*/ 263 h 1162"/>
              <a:gd name="T42" fmla="*/ 25 w 140"/>
              <a:gd name="T43" fmla="*/ 288 h 1162"/>
              <a:gd name="T44" fmla="*/ 22 w 140"/>
              <a:gd name="T45" fmla="*/ 312 h 1162"/>
              <a:gd name="T46" fmla="*/ 20 w 140"/>
              <a:gd name="T47" fmla="*/ 339 h 1162"/>
              <a:gd name="T48" fmla="*/ 17 w 140"/>
              <a:gd name="T49" fmla="*/ 366 h 1162"/>
              <a:gd name="T50" fmla="*/ 15 w 140"/>
              <a:gd name="T51" fmla="*/ 406 h 1162"/>
              <a:gd name="T52" fmla="*/ 12 w 140"/>
              <a:gd name="T53" fmla="*/ 437 h 1162"/>
              <a:gd name="T54" fmla="*/ 10 w 140"/>
              <a:gd name="T55" fmla="*/ 469 h 1162"/>
              <a:gd name="T56" fmla="*/ 8 w 140"/>
              <a:gd name="T57" fmla="*/ 501 h 1162"/>
              <a:gd name="T58" fmla="*/ 6 w 140"/>
              <a:gd name="T59" fmla="*/ 533 h 1162"/>
              <a:gd name="T60" fmla="*/ 5 w 140"/>
              <a:gd name="T61" fmla="*/ 565 h 1162"/>
              <a:gd name="T62" fmla="*/ 3 w 140"/>
              <a:gd name="T63" fmla="*/ 606 h 1162"/>
              <a:gd name="T64" fmla="*/ 2 w 140"/>
              <a:gd name="T65" fmla="*/ 635 h 1162"/>
              <a:gd name="T66" fmla="*/ 1 w 140"/>
              <a:gd name="T67" fmla="*/ 662 h 1162"/>
              <a:gd name="T68" fmla="*/ 1 w 140"/>
              <a:gd name="T69" fmla="*/ 688 h 1162"/>
              <a:gd name="T70" fmla="*/ 1 w 140"/>
              <a:gd name="T71" fmla="*/ 713 h 1162"/>
              <a:gd name="T72" fmla="*/ 1 w 140"/>
              <a:gd name="T73" fmla="*/ 737 h 1162"/>
              <a:gd name="T74" fmla="*/ 0 w 140"/>
              <a:gd name="T75" fmla="*/ 759 h 1162"/>
              <a:gd name="T76" fmla="*/ 0 w 140"/>
              <a:gd name="T77" fmla="*/ 789 h 1162"/>
              <a:gd name="T78" fmla="*/ 0 w 140"/>
              <a:gd name="T79" fmla="*/ 810 h 1162"/>
              <a:gd name="T80" fmla="*/ 0 w 140"/>
              <a:gd name="T81" fmla="*/ 831 h 1162"/>
              <a:gd name="T82" fmla="*/ 0 w 140"/>
              <a:gd name="T83" fmla="*/ 850 h 1162"/>
              <a:gd name="T84" fmla="*/ 0 w 140"/>
              <a:gd name="T85" fmla="*/ 870 h 1162"/>
              <a:gd name="T86" fmla="*/ 0 w 140"/>
              <a:gd name="T87" fmla="*/ 889 h 1162"/>
              <a:gd name="T88" fmla="*/ 0 w 140"/>
              <a:gd name="T89" fmla="*/ 912 h 1162"/>
              <a:gd name="T90" fmla="*/ 1 w 140"/>
              <a:gd name="T91" fmla="*/ 930 h 1162"/>
              <a:gd name="T92" fmla="*/ 3 w 140"/>
              <a:gd name="T93" fmla="*/ 946 h 1162"/>
              <a:gd name="T94" fmla="*/ 5 w 140"/>
              <a:gd name="T95" fmla="*/ 963 h 1162"/>
              <a:gd name="T96" fmla="*/ 7 w 140"/>
              <a:gd name="T97" fmla="*/ 978 h 1162"/>
              <a:gd name="T98" fmla="*/ 11 w 140"/>
              <a:gd name="T99" fmla="*/ 994 h 1162"/>
              <a:gd name="T100" fmla="*/ 17 w 140"/>
              <a:gd name="T101" fmla="*/ 1016 h 1162"/>
              <a:gd name="T102" fmla="*/ 22 w 140"/>
              <a:gd name="T103" fmla="*/ 1033 h 1162"/>
              <a:gd name="T104" fmla="*/ 28 w 140"/>
              <a:gd name="T105" fmla="*/ 1048 h 1162"/>
              <a:gd name="T106" fmla="*/ 36 w 140"/>
              <a:gd name="T107" fmla="*/ 1064 h 1162"/>
              <a:gd name="T108" fmla="*/ 44 w 140"/>
              <a:gd name="T109" fmla="*/ 1080 h 1162"/>
              <a:gd name="T110" fmla="*/ 52 w 140"/>
              <a:gd name="T111" fmla="*/ 1094 h 1162"/>
              <a:gd name="T112" fmla="*/ 61 w 140"/>
              <a:gd name="T113" fmla="*/ 1107 h 1162"/>
              <a:gd name="T114" fmla="*/ 73 w 140"/>
              <a:gd name="T115" fmla="*/ 1122 h 1162"/>
              <a:gd name="T116" fmla="*/ 83 w 140"/>
              <a:gd name="T117" fmla="*/ 1131 h 1162"/>
              <a:gd name="T118" fmla="*/ 92 w 140"/>
              <a:gd name="T119" fmla="*/ 1138 h 1162"/>
              <a:gd name="T120" fmla="*/ 102 w 140"/>
              <a:gd name="T121" fmla="*/ 1145 h 1162"/>
              <a:gd name="T122" fmla="*/ 112 w 140"/>
              <a:gd name="T123" fmla="*/ 1151 h 1162"/>
              <a:gd name="T124" fmla="*/ 122 w 140"/>
              <a:gd name="T125" fmla="*/ 1156 h 116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40"/>
              <a:gd name="T190" fmla="*/ 0 h 1162"/>
              <a:gd name="T191" fmla="*/ 140 w 140"/>
              <a:gd name="T192" fmla="*/ 1162 h 116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40" h="1162">
                <a:moveTo>
                  <a:pt x="139" y="0"/>
                </a:moveTo>
                <a:lnTo>
                  <a:pt x="137" y="1"/>
                </a:lnTo>
                <a:lnTo>
                  <a:pt x="136" y="3"/>
                </a:lnTo>
                <a:lnTo>
                  <a:pt x="135" y="4"/>
                </a:lnTo>
                <a:lnTo>
                  <a:pt x="133" y="5"/>
                </a:lnTo>
                <a:lnTo>
                  <a:pt x="132" y="7"/>
                </a:lnTo>
                <a:lnTo>
                  <a:pt x="131" y="9"/>
                </a:lnTo>
                <a:lnTo>
                  <a:pt x="129" y="11"/>
                </a:lnTo>
                <a:lnTo>
                  <a:pt x="127" y="12"/>
                </a:lnTo>
                <a:lnTo>
                  <a:pt x="126" y="13"/>
                </a:lnTo>
                <a:lnTo>
                  <a:pt x="125" y="15"/>
                </a:lnTo>
                <a:lnTo>
                  <a:pt x="123" y="17"/>
                </a:lnTo>
                <a:lnTo>
                  <a:pt x="122" y="19"/>
                </a:lnTo>
                <a:lnTo>
                  <a:pt x="120" y="21"/>
                </a:lnTo>
                <a:lnTo>
                  <a:pt x="119" y="23"/>
                </a:lnTo>
                <a:lnTo>
                  <a:pt x="117" y="25"/>
                </a:lnTo>
                <a:lnTo>
                  <a:pt x="115" y="27"/>
                </a:lnTo>
                <a:lnTo>
                  <a:pt x="113" y="29"/>
                </a:lnTo>
                <a:lnTo>
                  <a:pt x="112" y="31"/>
                </a:lnTo>
                <a:lnTo>
                  <a:pt x="108" y="35"/>
                </a:lnTo>
                <a:lnTo>
                  <a:pt x="106" y="38"/>
                </a:lnTo>
                <a:lnTo>
                  <a:pt x="104" y="40"/>
                </a:lnTo>
                <a:lnTo>
                  <a:pt x="102" y="43"/>
                </a:lnTo>
                <a:lnTo>
                  <a:pt x="100" y="46"/>
                </a:lnTo>
                <a:lnTo>
                  <a:pt x="98" y="49"/>
                </a:lnTo>
                <a:lnTo>
                  <a:pt x="96" y="52"/>
                </a:lnTo>
                <a:lnTo>
                  <a:pt x="94" y="55"/>
                </a:lnTo>
                <a:lnTo>
                  <a:pt x="91" y="58"/>
                </a:lnTo>
                <a:lnTo>
                  <a:pt x="89" y="62"/>
                </a:lnTo>
                <a:lnTo>
                  <a:pt x="87" y="65"/>
                </a:lnTo>
                <a:lnTo>
                  <a:pt x="84" y="69"/>
                </a:lnTo>
                <a:lnTo>
                  <a:pt x="83" y="72"/>
                </a:lnTo>
                <a:lnTo>
                  <a:pt x="81" y="76"/>
                </a:lnTo>
                <a:lnTo>
                  <a:pt x="78" y="79"/>
                </a:lnTo>
                <a:lnTo>
                  <a:pt x="76" y="84"/>
                </a:lnTo>
                <a:lnTo>
                  <a:pt x="73" y="88"/>
                </a:lnTo>
                <a:lnTo>
                  <a:pt x="71" y="92"/>
                </a:lnTo>
                <a:lnTo>
                  <a:pt x="69" y="96"/>
                </a:lnTo>
                <a:lnTo>
                  <a:pt x="65" y="106"/>
                </a:lnTo>
                <a:lnTo>
                  <a:pt x="63" y="110"/>
                </a:lnTo>
                <a:lnTo>
                  <a:pt x="61" y="116"/>
                </a:lnTo>
                <a:lnTo>
                  <a:pt x="59" y="121"/>
                </a:lnTo>
                <a:lnTo>
                  <a:pt x="57" y="126"/>
                </a:lnTo>
                <a:lnTo>
                  <a:pt x="55" y="131"/>
                </a:lnTo>
                <a:lnTo>
                  <a:pt x="54" y="137"/>
                </a:lnTo>
                <a:lnTo>
                  <a:pt x="52" y="143"/>
                </a:lnTo>
                <a:lnTo>
                  <a:pt x="50" y="149"/>
                </a:lnTo>
                <a:lnTo>
                  <a:pt x="48" y="154"/>
                </a:lnTo>
                <a:lnTo>
                  <a:pt x="47" y="160"/>
                </a:lnTo>
                <a:lnTo>
                  <a:pt x="46" y="166"/>
                </a:lnTo>
                <a:lnTo>
                  <a:pt x="44" y="172"/>
                </a:lnTo>
                <a:lnTo>
                  <a:pt x="42" y="179"/>
                </a:lnTo>
                <a:lnTo>
                  <a:pt x="41" y="186"/>
                </a:lnTo>
                <a:lnTo>
                  <a:pt x="39" y="192"/>
                </a:lnTo>
                <a:lnTo>
                  <a:pt x="38" y="199"/>
                </a:lnTo>
                <a:lnTo>
                  <a:pt x="36" y="205"/>
                </a:lnTo>
                <a:lnTo>
                  <a:pt x="35" y="213"/>
                </a:lnTo>
                <a:lnTo>
                  <a:pt x="33" y="226"/>
                </a:lnTo>
                <a:lnTo>
                  <a:pt x="32" y="234"/>
                </a:lnTo>
                <a:lnTo>
                  <a:pt x="30" y="241"/>
                </a:lnTo>
                <a:lnTo>
                  <a:pt x="30" y="248"/>
                </a:lnTo>
                <a:lnTo>
                  <a:pt x="28" y="256"/>
                </a:lnTo>
                <a:lnTo>
                  <a:pt x="28" y="263"/>
                </a:lnTo>
                <a:lnTo>
                  <a:pt x="27" y="271"/>
                </a:lnTo>
                <a:lnTo>
                  <a:pt x="26" y="279"/>
                </a:lnTo>
                <a:lnTo>
                  <a:pt x="25" y="288"/>
                </a:lnTo>
                <a:lnTo>
                  <a:pt x="24" y="296"/>
                </a:lnTo>
                <a:lnTo>
                  <a:pt x="23" y="304"/>
                </a:lnTo>
                <a:lnTo>
                  <a:pt x="22" y="312"/>
                </a:lnTo>
                <a:lnTo>
                  <a:pt x="21" y="321"/>
                </a:lnTo>
                <a:lnTo>
                  <a:pt x="21" y="330"/>
                </a:lnTo>
                <a:lnTo>
                  <a:pt x="20" y="339"/>
                </a:lnTo>
                <a:lnTo>
                  <a:pt x="19" y="348"/>
                </a:lnTo>
                <a:lnTo>
                  <a:pt x="19" y="357"/>
                </a:lnTo>
                <a:lnTo>
                  <a:pt x="17" y="366"/>
                </a:lnTo>
                <a:lnTo>
                  <a:pt x="17" y="376"/>
                </a:lnTo>
                <a:lnTo>
                  <a:pt x="15" y="396"/>
                </a:lnTo>
                <a:lnTo>
                  <a:pt x="15" y="406"/>
                </a:lnTo>
                <a:lnTo>
                  <a:pt x="14" y="416"/>
                </a:lnTo>
                <a:lnTo>
                  <a:pt x="13" y="426"/>
                </a:lnTo>
                <a:lnTo>
                  <a:pt x="12" y="437"/>
                </a:lnTo>
                <a:lnTo>
                  <a:pt x="12" y="447"/>
                </a:lnTo>
                <a:lnTo>
                  <a:pt x="11" y="458"/>
                </a:lnTo>
                <a:lnTo>
                  <a:pt x="10" y="469"/>
                </a:lnTo>
                <a:lnTo>
                  <a:pt x="9" y="479"/>
                </a:lnTo>
                <a:lnTo>
                  <a:pt x="9" y="490"/>
                </a:lnTo>
                <a:lnTo>
                  <a:pt x="8" y="501"/>
                </a:lnTo>
                <a:lnTo>
                  <a:pt x="7" y="512"/>
                </a:lnTo>
                <a:lnTo>
                  <a:pt x="7" y="523"/>
                </a:lnTo>
                <a:lnTo>
                  <a:pt x="6" y="533"/>
                </a:lnTo>
                <a:lnTo>
                  <a:pt x="6" y="544"/>
                </a:lnTo>
                <a:lnTo>
                  <a:pt x="5" y="555"/>
                </a:lnTo>
                <a:lnTo>
                  <a:pt x="5" y="565"/>
                </a:lnTo>
                <a:lnTo>
                  <a:pt x="4" y="575"/>
                </a:lnTo>
                <a:lnTo>
                  <a:pt x="4" y="586"/>
                </a:lnTo>
                <a:lnTo>
                  <a:pt x="3" y="606"/>
                </a:lnTo>
                <a:lnTo>
                  <a:pt x="3" y="616"/>
                </a:lnTo>
                <a:lnTo>
                  <a:pt x="2" y="626"/>
                </a:lnTo>
                <a:lnTo>
                  <a:pt x="2" y="635"/>
                </a:lnTo>
                <a:lnTo>
                  <a:pt x="2" y="644"/>
                </a:lnTo>
                <a:lnTo>
                  <a:pt x="1" y="653"/>
                </a:lnTo>
                <a:lnTo>
                  <a:pt x="1" y="662"/>
                </a:lnTo>
                <a:lnTo>
                  <a:pt x="1" y="671"/>
                </a:lnTo>
                <a:lnTo>
                  <a:pt x="1" y="680"/>
                </a:lnTo>
                <a:lnTo>
                  <a:pt x="1" y="688"/>
                </a:lnTo>
                <a:lnTo>
                  <a:pt x="1" y="697"/>
                </a:lnTo>
                <a:lnTo>
                  <a:pt x="1" y="705"/>
                </a:lnTo>
                <a:lnTo>
                  <a:pt x="1" y="713"/>
                </a:lnTo>
                <a:lnTo>
                  <a:pt x="1" y="721"/>
                </a:lnTo>
                <a:lnTo>
                  <a:pt x="1" y="729"/>
                </a:lnTo>
                <a:lnTo>
                  <a:pt x="1" y="737"/>
                </a:lnTo>
                <a:lnTo>
                  <a:pt x="0" y="745"/>
                </a:lnTo>
                <a:lnTo>
                  <a:pt x="0" y="752"/>
                </a:lnTo>
                <a:lnTo>
                  <a:pt x="0" y="759"/>
                </a:lnTo>
                <a:lnTo>
                  <a:pt x="0" y="775"/>
                </a:lnTo>
                <a:lnTo>
                  <a:pt x="0" y="782"/>
                </a:lnTo>
                <a:lnTo>
                  <a:pt x="0" y="789"/>
                </a:lnTo>
                <a:lnTo>
                  <a:pt x="0" y="796"/>
                </a:lnTo>
                <a:lnTo>
                  <a:pt x="0" y="804"/>
                </a:lnTo>
                <a:lnTo>
                  <a:pt x="0" y="810"/>
                </a:lnTo>
                <a:lnTo>
                  <a:pt x="0" y="817"/>
                </a:lnTo>
                <a:lnTo>
                  <a:pt x="0" y="824"/>
                </a:lnTo>
                <a:lnTo>
                  <a:pt x="0" y="831"/>
                </a:lnTo>
                <a:lnTo>
                  <a:pt x="0" y="837"/>
                </a:lnTo>
                <a:lnTo>
                  <a:pt x="0" y="845"/>
                </a:lnTo>
                <a:lnTo>
                  <a:pt x="0" y="850"/>
                </a:lnTo>
                <a:lnTo>
                  <a:pt x="0" y="857"/>
                </a:lnTo>
                <a:lnTo>
                  <a:pt x="0" y="864"/>
                </a:lnTo>
                <a:lnTo>
                  <a:pt x="0" y="870"/>
                </a:lnTo>
                <a:lnTo>
                  <a:pt x="0" y="876"/>
                </a:lnTo>
                <a:lnTo>
                  <a:pt x="0" y="883"/>
                </a:lnTo>
                <a:lnTo>
                  <a:pt x="0" y="889"/>
                </a:lnTo>
                <a:lnTo>
                  <a:pt x="0" y="895"/>
                </a:lnTo>
                <a:lnTo>
                  <a:pt x="0" y="907"/>
                </a:lnTo>
                <a:lnTo>
                  <a:pt x="0" y="912"/>
                </a:lnTo>
                <a:lnTo>
                  <a:pt x="1" y="918"/>
                </a:lnTo>
                <a:lnTo>
                  <a:pt x="1" y="924"/>
                </a:lnTo>
                <a:lnTo>
                  <a:pt x="1" y="930"/>
                </a:lnTo>
                <a:lnTo>
                  <a:pt x="2" y="935"/>
                </a:lnTo>
                <a:lnTo>
                  <a:pt x="2" y="940"/>
                </a:lnTo>
                <a:lnTo>
                  <a:pt x="3" y="946"/>
                </a:lnTo>
                <a:lnTo>
                  <a:pt x="3" y="951"/>
                </a:lnTo>
                <a:lnTo>
                  <a:pt x="4" y="957"/>
                </a:lnTo>
                <a:lnTo>
                  <a:pt x="5" y="963"/>
                </a:lnTo>
                <a:lnTo>
                  <a:pt x="5" y="968"/>
                </a:lnTo>
                <a:lnTo>
                  <a:pt x="6" y="973"/>
                </a:lnTo>
                <a:lnTo>
                  <a:pt x="7" y="978"/>
                </a:lnTo>
                <a:lnTo>
                  <a:pt x="9" y="984"/>
                </a:lnTo>
                <a:lnTo>
                  <a:pt x="10" y="989"/>
                </a:lnTo>
                <a:lnTo>
                  <a:pt x="11" y="994"/>
                </a:lnTo>
                <a:lnTo>
                  <a:pt x="12" y="1000"/>
                </a:lnTo>
                <a:lnTo>
                  <a:pt x="13" y="1005"/>
                </a:lnTo>
                <a:lnTo>
                  <a:pt x="17" y="1016"/>
                </a:lnTo>
                <a:lnTo>
                  <a:pt x="19" y="1021"/>
                </a:lnTo>
                <a:lnTo>
                  <a:pt x="21" y="1027"/>
                </a:lnTo>
                <a:lnTo>
                  <a:pt x="22" y="1033"/>
                </a:lnTo>
                <a:lnTo>
                  <a:pt x="25" y="1038"/>
                </a:lnTo>
                <a:lnTo>
                  <a:pt x="27" y="1043"/>
                </a:lnTo>
                <a:lnTo>
                  <a:pt x="28" y="1048"/>
                </a:lnTo>
                <a:lnTo>
                  <a:pt x="31" y="1054"/>
                </a:lnTo>
                <a:lnTo>
                  <a:pt x="33" y="1059"/>
                </a:lnTo>
                <a:lnTo>
                  <a:pt x="36" y="1064"/>
                </a:lnTo>
                <a:lnTo>
                  <a:pt x="38" y="1069"/>
                </a:lnTo>
                <a:lnTo>
                  <a:pt x="41" y="1075"/>
                </a:lnTo>
                <a:lnTo>
                  <a:pt x="44" y="1080"/>
                </a:lnTo>
                <a:lnTo>
                  <a:pt x="46" y="1085"/>
                </a:lnTo>
                <a:lnTo>
                  <a:pt x="50" y="1089"/>
                </a:lnTo>
                <a:lnTo>
                  <a:pt x="52" y="1094"/>
                </a:lnTo>
                <a:lnTo>
                  <a:pt x="55" y="1098"/>
                </a:lnTo>
                <a:lnTo>
                  <a:pt x="58" y="1102"/>
                </a:lnTo>
                <a:lnTo>
                  <a:pt x="61" y="1107"/>
                </a:lnTo>
                <a:lnTo>
                  <a:pt x="67" y="1114"/>
                </a:lnTo>
                <a:lnTo>
                  <a:pt x="70" y="1118"/>
                </a:lnTo>
                <a:lnTo>
                  <a:pt x="73" y="1122"/>
                </a:lnTo>
                <a:lnTo>
                  <a:pt x="77" y="1125"/>
                </a:lnTo>
                <a:lnTo>
                  <a:pt x="80" y="1128"/>
                </a:lnTo>
                <a:lnTo>
                  <a:pt x="83" y="1131"/>
                </a:lnTo>
                <a:lnTo>
                  <a:pt x="86" y="1133"/>
                </a:lnTo>
                <a:lnTo>
                  <a:pt x="89" y="1136"/>
                </a:lnTo>
                <a:lnTo>
                  <a:pt x="92" y="1138"/>
                </a:lnTo>
                <a:lnTo>
                  <a:pt x="96" y="1141"/>
                </a:lnTo>
                <a:lnTo>
                  <a:pt x="99" y="1143"/>
                </a:lnTo>
                <a:lnTo>
                  <a:pt x="102" y="1145"/>
                </a:lnTo>
                <a:lnTo>
                  <a:pt x="106" y="1147"/>
                </a:lnTo>
                <a:lnTo>
                  <a:pt x="109" y="1149"/>
                </a:lnTo>
                <a:lnTo>
                  <a:pt x="112" y="1151"/>
                </a:lnTo>
                <a:lnTo>
                  <a:pt x="115" y="1152"/>
                </a:lnTo>
                <a:lnTo>
                  <a:pt x="119" y="1154"/>
                </a:lnTo>
                <a:lnTo>
                  <a:pt x="122" y="1156"/>
                </a:lnTo>
                <a:lnTo>
                  <a:pt x="126" y="1157"/>
                </a:lnTo>
                <a:lnTo>
                  <a:pt x="133" y="1161"/>
                </a:lnTo>
              </a:path>
            </a:pathLst>
          </a:custGeom>
          <a:noFill/>
          <a:ln w="126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778" name="Line 75"/>
          <p:cNvSpPr>
            <a:spLocks noChangeShapeType="1"/>
          </p:cNvSpPr>
          <p:nvPr/>
        </p:nvSpPr>
        <p:spPr bwMode="auto">
          <a:xfrm flipH="1">
            <a:off x="3513138" y="4929188"/>
            <a:ext cx="352425" cy="142875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9" name="Line 76"/>
          <p:cNvSpPr>
            <a:spLocks noChangeShapeType="1"/>
          </p:cNvSpPr>
          <p:nvPr/>
        </p:nvSpPr>
        <p:spPr bwMode="auto">
          <a:xfrm flipH="1">
            <a:off x="3646488" y="5233988"/>
            <a:ext cx="352425" cy="142875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0" name="Line 77"/>
          <p:cNvSpPr>
            <a:spLocks noChangeShapeType="1"/>
          </p:cNvSpPr>
          <p:nvPr/>
        </p:nvSpPr>
        <p:spPr bwMode="auto">
          <a:xfrm flipH="1">
            <a:off x="3589338" y="5110163"/>
            <a:ext cx="352425" cy="142875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1" name="Rectangle 78"/>
          <p:cNvSpPr>
            <a:spLocks noChangeArrowheads="1"/>
          </p:cNvSpPr>
          <p:nvPr/>
        </p:nvSpPr>
        <p:spPr bwMode="auto">
          <a:xfrm>
            <a:off x="3211513" y="4991100"/>
            <a:ext cx="436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/>
              <a:t>80%</a:t>
            </a:r>
          </a:p>
        </p:txBody>
      </p:sp>
      <p:sp>
        <p:nvSpPr>
          <p:cNvPr id="30782" name="Rectangle 79"/>
          <p:cNvSpPr>
            <a:spLocks noChangeArrowheads="1"/>
          </p:cNvSpPr>
          <p:nvPr/>
        </p:nvSpPr>
        <p:spPr bwMode="auto">
          <a:xfrm>
            <a:off x="3287713" y="5181600"/>
            <a:ext cx="436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/>
              <a:t>70%</a:t>
            </a:r>
          </a:p>
        </p:txBody>
      </p:sp>
      <p:sp>
        <p:nvSpPr>
          <p:cNvPr id="30783" name="AutoShape 80"/>
          <p:cNvSpPr>
            <a:spLocks noChangeAspect="1" noChangeArrowheads="1"/>
          </p:cNvSpPr>
          <p:nvPr/>
        </p:nvSpPr>
        <p:spPr bwMode="auto">
          <a:xfrm>
            <a:off x="2624138" y="4573588"/>
            <a:ext cx="484187" cy="293687"/>
          </a:xfrm>
          <a:prstGeom prst="rightArrow">
            <a:avLst>
              <a:gd name="adj1" fmla="val 50000"/>
              <a:gd name="adj2" fmla="val 8244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4" name="Rectangle 81"/>
          <p:cNvSpPr>
            <a:spLocks noChangeArrowheads="1"/>
          </p:cNvSpPr>
          <p:nvPr/>
        </p:nvSpPr>
        <p:spPr bwMode="auto">
          <a:xfrm>
            <a:off x="2592388" y="4591050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/>
              <a:t>wind</a:t>
            </a:r>
          </a:p>
        </p:txBody>
      </p:sp>
      <p:grpSp>
        <p:nvGrpSpPr>
          <p:cNvPr id="30785" name="Group 82"/>
          <p:cNvGrpSpPr>
            <a:grpSpLocks/>
          </p:cNvGrpSpPr>
          <p:nvPr/>
        </p:nvGrpSpPr>
        <p:grpSpPr bwMode="auto">
          <a:xfrm>
            <a:off x="3068638" y="6100763"/>
            <a:ext cx="3667125" cy="244475"/>
            <a:chOff x="1010" y="4602"/>
            <a:chExt cx="2310" cy="154"/>
          </a:xfrm>
        </p:grpSpPr>
        <p:sp>
          <p:nvSpPr>
            <p:cNvPr id="30803" name="Rectangle 83"/>
            <p:cNvSpPr>
              <a:spLocks noChangeArrowheads="1"/>
            </p:cNvSpPr>
            <p:nvPr/>
          </p:nvSpPr>
          <p:spPr bwMode="auto">
            <a:xfrm>
              <a:off x="1010" y="4602"/>
              <a:ext cx="23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-10</a:t>
              </a:r>
            </a:p>
          </p:txBody>
        </p:sp>
        <p:sp>
          <p:nvSpPr>
            <p:cNvPr id="30804" name="Rectangle 84"/>
            <p:cNvSpPr>
              <a:spLocks noChangeArrowheads="1"/>
            </p:cNvSpPr>
            <p:nvPr/>
          </p:nvSpPr>
          <p:spPr bwMode="auto">
            <a:xfrm>
              <a:off x="1280" y="4602"/>
              <a:ext cx="18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-5</a:t>
              </a:r>
            </a:p>
          </p:txBody>
        </p:sp>
        <p:sp>
          <p:nvSpPr>
            <p:cNvPr id="30805" name="Rectangle 85"/>
            <p:cNvSpPr>
              <a:spLocks noChangeArrowheads="1"/>
            </p:cNvSpPr>
            <p:nvPr/>
          </p:nvSpPr>
          <p:spPr bwMode="auto">
            <a:xfrm>
              <a:off x="1556" y="4602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0</a:t>
              </a:r>
            </a:p>
          </p:txBody>
        </p:sp>
        <p:sp>
          <p:nvSpPr>
            <p:cNvPr id="30806" name="Rectangle 86"/>
            <p:cNvSpPr>
              <a:spLocks noChangeArrowheads="1"/>
            </p:cNvSpPr>
            <p:nvPr/>
          </p:nvSpPr>
          <p:spPr bwMode="auto">
            <a:xfrm>
              <a:off x="1832" y="4602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5</a:t>
              </a:r>
            </a:p>
          </p:txBody>
        </p:sp>
        <p:sp>
          <p:nvSpPr>
            <p:cNvPr id="30807" name="Rectangle 87"/>
            <p:cNvSpPr>
              <a:spLocks noChangeArrowheads="1"/>
            </p:cNvSpPr>
            <p:nvPr/>
          </p:nvSpPr>
          <p:spPr bwMode="auto">
            <a:xfrm>
              <a:off x="2048" y="4602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10</a:t>
              </a:r>
            </a:p>
          </p:txBody>
        </p:sp>
        <p:sp>
          <p:nvSpPr>
            <p:cNvPr id="30808" name="Rectangle 88"/>
            <p:cNvSpPr>
              <a:spLocks noChangeArrowheads="1"/>
            </p:cNvSpPr>
            <p:nvPr/>
          </p:nvSpPr>
          <p:spPr bwMode="auto">
            <a:xfrm>
              <a:off x="2324" y="4602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15</a:t>
              </a:r>
            </a:p>
          </p:txBody>
        </p:sp>
        <p:sp>
          <p:nvSpPr>
            <p:cNvPr id="30809" name="Rectangle 89"/>
            <p:cNvSpPr>
              <a:spLocks noChangeArrowheads="1"/>
            </p:cNvSpPr>
            <p:nvPr/>
          </p:nvSpPr>
          <p:spPr bwMode="auto">
            <a:xfrm>
              <a:off x="2588" y="4602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20</a:t>
              </a:r>
            </a:p>
          </p:txBody>
        </p:sp>
        <p:sp>
          <p:nvSpPr>
            <p:cNvPr id="30810" name="Rectangle 90"/>
            <p:cNvSpPr>
              <a:spLocks noChangeArrowheads="1"/>
            </p:cNvSpPr>
            <p:nvPr/>
          </p:nvSpPr>
          <p:spPr bwMode="auto">
            <a:xfrm>
              <a:off x="2858" y="4602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25</a:t>
              </a:r>
            </a:p>
          </p:txBody>
        </p:sp>
        <p:sp>
          <p:nvSpPr>
            <p:cNvPr id="30811" name="Rectangle 91"/>
            <p:cNvSpPr>
              <a:spLocks noChangeArrowheads="1"/>
            </p:cNvSpPr>
            <p:nvPr/>
          </p:nvSpPr>
          <p:spPr bwMode="auto">
            <a:xfrm>
              <a:off x="3116" y="4602"/>
              <a:ext cx="2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000"/>
                <a:t>30</a:t>
              </a:r>
            </a:p>
          </p:txBody>
        </p:sp>
      </p:grpSp>
      <p:sp>
        <p:nvSpPr>
          <p:cNvPr id="30786" name="Rectangle 92"/>
          <p:cNvSpPr>
            <a:spLocks noChangeArrowheads="1"/>
          </p:cNvSpPr>
          <p:nvPr/>
        </p:nvSpPr>
        <p:spPr bwMode="auto">
          <a:xfrm>
            <a:off x="3138488" y="6346825"/>
            <a:ext cx="36052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200"/>
              <a:t>Distance In Proportion To Height (Distance/Height)</a:t>
            </a:r>
          </a:p>
        </p:txBody>
      </p:sp>
      <p:sp>
        <p:nvSpPr>
          <p:cNvPr id="30787" name="Rectangle 93"/>
          <p:cNvSpPr>
            <a:spLocks noChangeArrowheads="1"/>
          </p:cNvSpPr>
          <p:nvPr/>
        </p:nvSpPr>
        <p:spPr bwMode="auto">
          <a:xfrm>
            <a:off x="3132138" y="2935288"/>
            <a:ext cx="1689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/>
              <a:t>Medium Density Plan View</a:t>
            </a:r>
          </a:p>
        </p:txBody>
      </p:sp>
      <p:sp>
        <p:nvSpPr>
          <p:cNvPr id="30788" name="Rectangle 94"/>
          <p:cNvSpPr>
            <a:spLocks noChangeArrowheads="1"/>
          </p:cNvSpPr>
          <p:nvPr/>
        </p:nvSpPr>
        <p:spPr bwMode="auto">
          <a:xfrm>
            <a:off x="5100638" y="2949575"/>
            <a:ext cx="15732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000"/>
              <a:t>(percent of wind in open)</a:t>
            </a:r>
          </a:p>
        </p:txBody>
      </p:sp>
      <p:sp>
        <p:nvSpPr>
          <p:cNvPr id="30789" name="Freeform 95"/>
          <p:cNvSpPr>
            <a:spLocks/>
          </p:cNvSpPr>
          <p:nvPr/>
        </p:nvSpPr>
        <p:spPr bwMode="auto">
          <a:xfrm>
            <a:off x="4106863" y="3876675"/>
            <a:ext cx="796925" cy="1681163"/>
          </a:xfrm>
          <a:custGeom>
            <a:avLst/>
            <a:gdLst>
              <a:gd name="T0" fmla="*/ 18 w 502"/>
              <a:gd name="T1" fmla="*/ 52 h 1059"/>
              <a:gd name="T2" fmla="*/ 41 w 502"/>
              <a:gd name="T3" fmla="*/ 40 h 1059"/>
              <a:gd name="T4" fmla="*/ 64 w 502"/>
              <a:gd name="T5" fmla="*/ 28 h 1059"/>
              <a:gd name="T6" fmla="*/ 91 w 502"/>
              <a:gd name="T7" fmla="*/ 16 h 1059"/>
              <a:gd name="T8" fmla="*/ 113 w 502"/>
              <a:gd name="T9" fmla="*/ 9 h 1059"/>
              <a:gd name="T10" fmla="*/ 133 w 502"/>
              <a:gd name="T11" fmla="*/ 3 h 1059"/>
              <a:gd name="T12" fmla="*/ 153 w 502"/>
              <a:gd name="T13" fmla="*/ 0 h 1059"/>
              <a:gd name="T14" fmla="*/ 176 w 502"/>
              <a:gd name="T15" fmla="*/ 0 h 1059"/>
              <a:gd name="T16" fmla="*/ 194 w 502"/>
              <a:gd name="T17" fmla="*/ 2 h 1059"/>
              <a:gd name="T18" fmla="*/ 211 w 502"/>
              <a:gd name="T19" fmla="*/ 7 h 1059"/>
              <a:gd name="T20" fmla="*/ 230 w 502"/>
              <a:gd name="T21" fmla="*/ 15 h 1059"/>
              <a:gd name="T22" fmla="*/ 253 w 502"/>
              <a:gd name="T23" fmla="*/ 29 h 1059"/>
              <a:gd name="T24" fmla="*/ 274 w 502"/>
              <a:gd name="T25" fmla="*/ 43 h 1059"/>
              <a:gd name="T26" fmla="*/ 297 w 502"/>
              <a:gd name="T27" fmla="*/ 61 h 1059"/>
              <a:gd name="T28" fmla="*/ 321 w 502"/>
              <a:gd name="T29" fmla="*/ 82 h 1059"/>
              <a:gd name="T30" fmla="*/ 351 w 502"/>
              <a:gd name="T31" fmla="*/ 112 h 1059"/>
              <a:gd name="T32" fmla="*/ 376 w 502"/>
              <a:gd name="T33" fmla="*/ 141 h 1059"/>
              <a:gd name="T34" fmla="*/ 400 w 502"/>
              <a:gd name="T35" fmla="*/ 174 h 1059"/>
              <a:gd name="T36" fmla="*/ 423 w 502"/>
              <a:gd name="T37" fmla="*/ 211 h 1059"/>
              <a:gd name="T38" fmla="*/ 447 w 502"/>
              <a:gd name="T39" fmla="*/ 261 h 1059"/>
              <a:gd name="T40" fmla="*/ 464 w 502"/>
              <a:gd name="T41" fmla="*/ 306 h 1059"/>
              <a:gd name="T42" fmla="*/ 477 w 502"/>
              <a:gd name="T43" fmla="*/ 350 h 1059"/>
              <a:gd name="T44" fmla="*/ 489 w 502"/>
              <a:gd name="T45" fmla="*/ 398 h 1059"/>
              <a:gd name="T46" fmla="*/ 496 w 502"/>
              <a:gd name="T47" fmla="*/ 433 h 1059"/>
              <a:gd name="T48" fmla="*/ 499 w 502"/>
              <a:gd name="T49" fmla="*/ 463 h 1059"/>
              <a:gd name="T50" fmla="*/ 501 w 502"/>
              <a:gd name="T51" fmla="*/ 493 h 1059"/>
              <a:gd name="T52" fmla="*/ 500 w 502"/>
              <a:gd name="T53" fmla="*/ 529 h 1059"/>
              <a:gd name="T54" fmla="*/ 497 w 502"/>
              <a:gd name="T55" fmla="*/ 563 h 1059"/>
              <a:gd name="T56" fmla="*/ 493 w 502"/>
              <a:gd name="T57" fmla="*/ 598 h 1059"/>
              <a:gd name="T58" fmla="*/ 487 w 502"/>
              <a:gd name="T59" fmla="*/ 634 h 1059"/>
              <a:gd name="T60" fmla="*/ 477 w 502"/>
              <a:gd name="T61" fmla="*/ 676 h 1059"/>
              <a:gd name="T62" fmla="*/ 466 w 502"/>
              <a:gd name="T63" fmla="*/ 708 h 1059"/>
              <a:gd name="T64" fmla="*/ 454 w 502"/>
              <a:gd name="T65" fmla="*/ 740 h 1059"/>
              <a:gd name="T66" fmla="*/ 442 w 502"/>
              <a:gd name="T67" fmla="*/ 771 h 1059"/>
              <a:gd name="T68" fmla="*/ 425 w 502"/>
              <a:gd name="T69" fmla="*/ 807 h 1059"/>
              <a:gd name="T70" fmla="*/ 412 w 502"/>
              <a:gd name="T71" fmla="*/ 836 h 1059"/>
              <a:gd name="T72" fmla="*/ 398 w 502"/>
              <a:gd name="T73" fmla="*/ 865 h 1059"/>
              <a:gd name="T74" fmla="*/ 382 w 502"/>
              <a:gd name="T75" fmla="*/ 893 h 1059"/>
              <a:gd name="T76" fmla="*/ 362 w 502"/>
              <a:gd name="T77" fmla="*/ 924 h 1059"/>
              <a:gd name="T78" fmla="*/ 343 w 502"/>
              <a:gd name="T79" fmla="*/ 948 h 1059"/>
              <a:gd name="T80" fmla="*/ 323 w 502"/>
              <a:gd name="T81" fmla="*/ 970 h 1059"/>
              <a:gd name="T82" fmla="*/ 297 w 502"/>
              <a:gd name="T83" fmla="*/ 992 h 1059"/>
              <a:gd name="T84" fmla="*/ 275 w 502"/>
              <a:gd name="T85" fmla="*/ 1007 h 1059"/>
              <a:gd name="T86" fmla="*/ 252 w 502"/>
              <a:gd name="T87" fmla="*/ 1020 h 1059"/>
              <a:gd name="T88" fmla="*/ 230 w 502"/>
              <a:gd name="T89" fmla="*/ 1030 h 1059"/>
              <a:gd name="T90" fmla="*/ 205 w 502"/>
              <a:gd name="T91" fmla="*/ 1040 h 1059"/>
              <a:gd name="T92" fmla="*/ 185 w 502"/>
              <a:gd name="T93" fmla="*/ 1048 h 1059"/>
              <a:gd name="T94" fmla="*/ 167 w 502"/>
              <a:gd name="T95" fmla="*/ 1053 h 1059"/>
              <a:gd name="T96" fmla="*/ 149 w 502"/>
              <a:gd name="T97" fmla="*/ 1056 h 1059"/>
              <a:gd name="T98" fmla="*/ 128 w 502"/>
              <a:gd name="T99" fmla="*/ 1058 h 1059"/>
              <a:gd name="T100" fmla="*/ 110 w 502"/>
              <a:gd name="T101" fmla="*/ 1055 h 1059"/>
              <a:gd name="T102" fmla="*/ 92 w 502"/>
              <a:gd name="T103" fmla="*/ 1050 h 1059"/>
              <a:gd name="T104" fmla="*/ 75 w 502"/>
              <a:gd name="T105" fmla="*/ 1044 h 1059"/>
              <a:gd name="T106" fmla="*/ 55 w 502"/>
              <a:gd name="T107" fmla="*/ 1036 h 1059"/>
              <a:gd name="T108" fmla="*/ 38 w 502"/>
              <a:gd name="T109" fmla="*/ 1030 h 1059"/>
              <a:gd name="T110" fmla="*/ 22 w 502"/>
              <a:gd name="T111" fmla="*/ 1023 h 1059"/>
              <a:gd name="T112" fmla="*/ 6 w 502"/>
              <a:gd name="T113" fmla="*/ 1015 h 105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02"/>
              <a:gd name="T172" fmla="*/ 0 h 1059"/>
              <a:gd name="T173" fmla="*/ 502 w 502"/>
              <a:gd name="T174" fmla="*/ 1059 h 105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02" h="1059">
                <a:moveTo>
                  <a:pt x="0" y="63"/>
                </a:moveTo>
                <a:lnTo>
                  <a:pt x="4" y="60"/>
                </a:lnTo>
                <a:lnTo>
                  <a:pt x="9" y="58"/>
                </a:lnTo>
                <a:lnTo>
                  <a:pt x="13" y="55"/>
                </a:lnTo>
                <a:lnTo>
                  <a:pt x="18" y="52"/>
                </a:lnTo>
                <a:lnTo>
                  <a:pt x="23" y="50"/>
                </a:lnTo>
                <a:lnTo>
                  <a:pt x="27" y="47"/>
                </a:lnTo>
                <a:lnTo>
                  <a:pt x="32" y="45"/>
                </a:lnTo>
                <a:lnTo>
                  <a:pt x="36" y="42"/>
                </a:lnTo>
                <a:lnTo>
                  <a:pt x="41" y="40"/>
                </a:lnTo>
                <a:lnTo>
                  <a:pt x="46" y="37"/>
                </a:lnTo>
                <a:lnTo>
                  <a:pt x="51" y="35"/>
                </a:lnTo>
                <a:lnTo>
                  <a:pt x="56" y="32"/>
                </a:lnTo>
                <a:lnTo>
                  <a:pt x="60" y="31"/>
                </a:lnTo>
                <a:lnTo>
                  <a:pt x="64" y="28"/>
                </a:lnTo>
                <a:lnTo>
                  <a:pt x="69" y="26"/>
                </a:lnTo>
                <a:lnTo>
                  <a:pt x="73" y="24"/>
                </a:lnTo>
                <a:lnTo>
                  <a:pt x="78" y="22"/>
                </a:lnTo>
                <a:lnTo>
                  <a:pt x="83" y="19"/>
                </a:lnTo>
                <a:lnTo>
                  <a:pt x="91" y="16"/>
                </a:lnTo>
                <a:lnTo>
                  <a:pt x="96" y="14"/>
                </a:lnTo>
                <a:lnTo>
                  <a:pt x="100" y="13"/>
                </a:lnTo>
                <a:lnTo>
                  <a:pt x="104" y="11"/>
                </a:lnTo>
                <a:lnTo>
                  <a:pt x="109" y="9"/>
                </a:lnTo>
                <a:lnTo>
                  <a:pt x="113" y="9"/>
                </a:lnTo>
                <a:lnTo>
                  <a:pt x="117" y="7"/>
                </a:lnTo>
                <a:lnTo>
                  <a:pt x="121" y="6"/>
                </a:lnTo>
                <a:lnTo>
                  <a:pt x="126" y="5"/>
                </a:lnTo>
                <a:lnTo>
                  <a:pt x="130" y="4"/>
                </a:lnTo>
                <a:lnTo>
                  <a:pt x="133" y="3"/>
                </a:lnTo>
                <a:lnTo>
                  <a:pt x="138" y="2"/>
                </a:lnTo>
                <a:lnTo>
                  <a:pt x="142" y="1"/>
                </a:lnTo>
                <a:lnTo>
                  <a:pt x="145" y="1"/>
                </a:lnTo>
                <a:lnTo>
                  <a:pt x="150" y="0"/>
                </a:lnTo>
                <a:lnTo>
                  <a:pt x="153" y="0"/>
                </a:lnTo>
                <a:lnTo>
                  <a:pt x="157" y="0"/>
                </a:lnTo>
                <a:lnTo>
                  <a:pt x="161" y="0"/>
                </a:lnTo>
                <a:lnTo>
                  <a:pt x="165" y="0"/>
                </a:lnTo>
                <a:lnTo>
                  <a:pt x="172" y="0"/>
                </a:lnTo>
                <a:lnTo>
                  <a:pt x="176" y="0"/>
                </a:lnTo>
                <a:lnTo>
                  <a:pt x="180" y="0"/>
                </a:lnTo>
                <a:lnTo>
                  <a:pt x="184" y="0"/>
                </a:lnTo>
                <a:lnTo>
                  <a:pt x="187" y="1"/>
                </a:lnTo>
                <a:lnTo>
                  <a:pt x="190" y="1"/>
                </a:lnTo>
                <a:lnTo>
                  <a:pt x="194" y="2"/>
                </a:lnTo>
                <a:lnTo>
                  <a:pt x="198" y="3"/>
                </a:lnTo>
                <a:lnTo>
                  <a:pt x="201" y="4"/>
                </a:lnTo>
                <a:lnTo>
                  <a:pt x="205" y="5"/>
                </a:lnTo>
                <a:lnTo>
                  <a:pt x="208" y="6"/>
                </a:lnTo>
                <a:lnTo>
                  <a:pt x="211" y="7"/>
                </a:lnTo>
                <a:lnTo>
                  <a:pt x="215" y="9"/>
                </a:lnTo>
                <a:lnTo>
                  <a:pt x="219" y="10"/>
                </a:lnTo>
                <a:lnTo>
                  <a:pt x="223" y="12"/>
                </a:lnTo>
                <a:lnTo>
                  <a:pt x="226" y="13"/>
                </a:lnTo>
                <a:lnTo>
                  <a:pt x="230" y="15"/>
                </a:lnTo>
                <a:lnTo>
                  <a:pt x="233" y="17"/>
                </a:lnTo>
                <a:lnTo>
                  <a:pt x="237" y="19"/>
                </a:lnTo>
                <a:lnTo>
                  <a:pt x="245" y="24"/>
                </a:lnTo>
                <a:lnTo>
                  <a:pt x="249" y="26"/>
                </a:lnTo>
                <a:lnTo>
                  <a:pt x="253" y="29"/>
                </a:lnTo>
                <a:lnTo>
                  <a:pt x="257" y="31"/>
                </a:lnTo>
                <a:lnTo>
                  <a:pt x="262" y="34"/>
                </a:lnTo>
                <a:lnTo>
                  <a:pt x="266" y="37"/>
                </a:lnTo>
                <a:lnTo>
                  <a:pt x="270" y="40"/>
                </a:lnTo>
                <a:lnTo>
                  <a:pt x="274" y="43"/>
                </a:lnTo>
                <a:lnTo>
                  <a:pt x="279" y="46"/>
                </a:lnTo>
                <a:lnTo>
                  <a:pt x="283" y="50"/>
                </a:lnTo>
                <a:lnTo>
                  <a:pt x="288" y="54"/>
                </a:lnTo>
                <a:lnTo>
                  <a:pt x="293" y="57"/>
                </a:lnTo>
                <a:lnTo>
                  <a:pt x="297" y="61"/>
                </a:lnTo>
                <a:lnTo>
                  <a:pt x="302" y="65"/>
                </a:lnTo>
                <a:lnTo>
                  <a:pt x="306" y="69"/>
                </a:lnTo>
                <a:lnTo>
                  <a:pt x="312" y="73"/>
                </a:lnTo>
                <a:lnTo>
                  <a:pt x="316" y="77"/>
                </a:lnTo>
                <a:lnTo>
                  <a:pt x="321" y="82"/>
                </a:lnTo>
                <a:lnTo>
                  <a:pt x="326" y="87"/>
                </a:lnTo>
                <a:lnTo>
                  <a:pt x="335" y="96"/>
                </a:lnTo>
                <a:lnTo>
                  <a:pt x="341" y="101"/>
                </a:lnTo>
                <a:lnTo>
                  <a:pt x="346" y="106"/>
                </a:lnTo>
                <a:lnTo>
                  <a:pt x="351" y="112"/>
                </a:lnTo>
                <a:lnTo>
                  <a:pt x="356" y="117"/>
                </a:lnTo>
                <a:lnTo>
                  <a:pt x="361" y="123"/>
                </a:lnTo>
                <a:lnTo>
                  <a:pt x="366" y="129"/>
                </a:lnTo>
                <a:lnTo>
                  <a:pt x="371" y="135"/>
                </a:lnTo>
                <a:lnTo>
                  <a:pt x="376" y="141"/>
                </a:lnTo>
                <a:lnTo>
                  <a:pt x="381" y="147"/>
                </a:lnTo>
                <a:lnTo>
                  <a:pt x="386" y="154"/>
                </a:lnTo>
                <a:lnTo>
                  <a:pt x="391" y="160"/>
                </a:lnTo>
                <a:lnTo>
                  <a:pt x="396" y="167"/>
                </a:lnTo>
                <a:lnTo>
                  <a:pt x="400" y="174"/>
                </a:lnTo>
                <a:lnTo>
                  <a:pt x="405" y="181"/>
                </a:lnTo>
                <a:lnTo>
                  <a:pt x="409" y="188"/>
                </a:lnTo>
                <a:lnTo>
                  <a:pt x="414" y="195"/>
                </a:lnTo>
                <a:lnTo>
                  <a:pt x="419" y="203"/>
                </a:lnTo>
                <a:lnTo>
                  <a:pt x="423" y="211"/>
                </a:lnTo>
                <a:lnTo>
                  <a:pt x="432" y="227"/>
                </a:lnTo>
                <a:lnTo>
                  <a:pt x="436" y="236"/>
                </a:lnTo>
                <a:lnTo>
                  <a:pt x="440" y="244"/>
                </a:lnTo>
                <a:lnTo>
                  <a:pt x="443" y="252"/>
                </a:lnTo>
                <a:lnTo>
                  <a:pt x="447" y="261"/>
                </a:lnTo>
                <a:lnTo>
                  <a:pt x="451" y="270"/>
                </a:lnTo>
                <a:lnTo>
                  <a:pt x="454" y="279"/>
                </a:lnTo>
                <a:lnTo>
                  <a:pt x="458" y="288"/>
                </a:lnTo>
                <a:lnTo>
                  <a:pt x="461" y="296"/>
                </a:lnTo>
                <a:lnTo>
                  <a:pt x="464" y="306"/>
                </a:lnTo>
                <a:lnTo>
                  <a:pt x="467" y="314"/>
                </a:lnTo>
                <a:lnTo>
                  <a:pt x="469" y="323"/>
                </a:lnTo>
                <a:lnTo>
                  <a:pt x="472" y="332"/>
                </a:lnTo>
                <a:lnTo>
                  <a:pt x="475" y="341"/>
                </a:lnTo>
                <a:lnTo>
                  <a:pt x="477" y="350"/>
                </a:lnTo>
                <a:lnTo>
                  <a:pt x="479" y="358"/>
                </a:lnTo>
                <a:lnTo>
                  <a:pt x="482" y="366"/>
                </a:lnTo>
                <a:lnTo>
                  <a:pt x="484" y="374"/>
                </a:lnTo>
                <a:lnTo>
                  <a:pt x="486" y="383"/>
                </a:lnTo>
                <a:lnTo>
                  <a:pt x="489" y="398"/>
                </a:lnTo>
                <a:lnTo>
                  <a:pt x="491" y="405"/>
                </a:lnTo>
                <a:lnTo>
                  <a:pt x="492" y="412"/>
                </a:lnTo>
                <a:lnTo>
                  <a:pt x="493" y="420"/>
                </a:lnTo>
                <a:lnTo>
                  <a:pt x="495" y="426"/>
                </a:lnTo>
                <a:lnTo>
                  <a:pt x="496" y="433"/>
                </a:lnTo>
                <a:lnTo>
                  <a:pt x="497" y="439"/>
                </a:lnTo>
                <a:lnTo>
                  <a:pt x="498" y="445"/>
                </a:lnTo>
                <a:lnTo>
                  <a:pt x="499" y="451"/>
                </a:lnTo>
                <a:lnTo>
                  <a:pt x="499" y="457"/>
                </a:lnTo>
                <a:lnTo>
                  <a:pt x="499" y="463"/>
                </a:lnTo>
                <a:lnTo>
                  <a:pt x="500" y="469"/>
                </a:lnTo>
                <a:lnTo>
                  <a:pt x="500" y="475"/>
                </a:lnTo>
                <a:lnTo>
                  <a:pt x="501" y="481"/>
                </a:lnTo>
                <a:lnTo>
                  <a:pt x="501" y="487"/>
                </a:lnTo>
                <a:lnTo>
                  <a:pt x="501" y="493"/>
                </a:lnTo>
                <a:lnTo>
                  <a:pt x="501" y="499"/>
                </a:lnTo>
                <a:lnTo>
                  <a:pt x="501" y="505"/>
                </a:lnTo>
                <a:lnTo>
                  <a:pt x="501" y="511"/>
                </a:lnTo>
                <a:lnTo>
                  <a:pt x="500" y="523"/>
                </a:lnTo>
                <a:lnTo>
                  <a:pt x="500" y="529"/>
                </a:lnTo>
                <a:lnTo>
                  <a:pt x="499" y="536"/>
                </a:lnTo>
                <a:lnTo>
                  <a:pt x="499" y="542"/>
                </a:lnTo>
                <a:lnTo>
                  <a:pt x="499" y="549"/>
                </a:lnTo>
                <a:lnTo>
                  <a:pt x="498" y="556"/>
                </a:lnTo>
                <a:lnTo>
                  <a:pt x="497" y="563"/>
                </a:lnTo>
                <a:lnTo>
                  <a:pt x="497" y="569"/>
                </a:lnTo>
                <a:lnTo>
                  <a:pt x="496" y="577"/>
                </a:lnTo>
                <a:lnTo>
                  <a:pt x="495" y="584"/>
                </a:lnTo>
                <a:lnTo>
                  <a:pt x="494" y="591"/>
                </a:lnTo>
                <a:lnTo>
                  <a:pt x="493" y="598"/>
                </a:lnTo>
                <a:lnTo>
                  <a:pt x="492" y="605"/>
                </a:lnTo>
                <a:lnTo>
                  <a:pt x="491" y="612"/>
                </a:lnTo>
                <a:lnTo>
                  <a:pt x="489" y="620"/>
                </a:lnTo>
                <a:lnTo>
                  <a:pt x="488" y="627"/>
                </a:lnTo>
                <a:lnTo>
                  <a:pt x="487" y="634"/>
                </a:lnTo>
                <a:lnTo>
                  <a:pt x="485" y="641"/>
                </a:lnTo>
                <a:lnTo>
                  <a:pt x="484" y="648"/>
                </a:lnTo>
                <a:lnTo>
                  <a:pt x="481" y="662"/>
                </a:lnTo>
                <a:lnTo>
                  <a:pt x="479" y="668"/>
                </a:lnTo>
                <a:lnTo>
                  <a:pt x="477" y="676"/>
                </a:lnTo>
                <a:lnTo>
                  <a:pt x="475" y="682"/>
                </a:lnTo>
                <a:lnTo>
                  <a:pt x="473" y="689"/>
                </a:lnTo>
                <a:lnTo>
                  <a:pt x="471" y="695"/>
                </a:lnTo>
                <a:lnTo>
                  <a:pt x="469" y="702"/>
                </a:lnTo>
                <a:lnTo>
                  <a:pt x="466" y="708"/>
                </a:lnTo>
                <a:lnTo>
                  <a:pt x="464" y="715"/>
                </a:lnTo>
                <a:lnTo>
                  <a:pt x="462" y="721"/>
                </a:lnTo>
                <a:lnTo>
                  <a:pt x="459" y="728"/>
                </a:lnTo>
                <a:lnTo>
                  <a:pt x="457" y="734"/>
                </a:lnTo>
                <a:lnTo>
                  <a:pt x="454" y="740"/>
                </a:lnTo>
                <a:lnTo>
                  <a:pt x="452" y="746"/>
                </a:lnTo>
                <a:lnTo>
                  <a:pt x="449" y="753"/>
                </a:lnTo>
                <a:lnTo>
                  <a:pt x="446" y="759"/>
                </a:lnTo>
                <a:lnTo>
                  <a:pt x="444" y="765"/>
                </a:lnTo>
                <a:lnTo>
                  <a:pt x="442" y="771"/>
                </a:lnTo>
                <a:lnTo>
                  <a:pt x="438" y="777"/>
                </a:lnTo>
                <a:lnTo>
                  <a:pt x="433" y="789"/>
                </a:lnTo>
                <a:lnTo>
                  <a:pt x="431" y="795"/>
                </a:lnTo>
                <a:lnTo>
                  <a:pt x="429" y="801"/>
                </a:lnTo>
                <a:lnTo>
                  <a:pt x="425" y="807"/>
                </a:lnTo>
                <a:lnTo>
                  <a:pt x="423" y="813"/>
                </a:lnTo>
                <a:lnTo>
                  <a:pt x="420" y="819"/>
                </a:lnTo>
                <a:lnTo>
                  <a:pt x="417" y="825"/>
                </a:lnTo>
                <a:lnTo>
                  <a:pt x="415" y="830"/>
                </a:lnTo>
                <a:lnTo>
                  <a:pt x="412" y="836"/>
                </a:lnTo>
                <a:lnTo>
                  <a:pt x="409" y="842"/>
                </a:lnTo>
                <a:lnTo>
                  <a:pt x="406" y="848"/>
                </a:lnTo>
                <a:lnTo>
                  <a:pt x="403" y="854"/>
                </a:lnTo>
                <a:lnTo>
                  <a:pt x="401" y="859"/>
                </a:lnTo>
                <a:lnTo>
                  <a:pt x="398" y="865"/>
                </a:lnTo>
                <a:lnTo>
                  <a:pt x="395" y="870"/>
                </a:lnTo>
                <a:lnTo>
                  <a:pt x="392" y="876"/>
                </a:lnTo>
                <a:lnTo>
                  <a:pt x="389" y="881"/>
                </a:lnTo>
                <a:lnTo>
                  <a:pt x="386" y="887"/>
                </a:lnTo>
                <a:lnTo>
                  <a:pt x="382" y="893"/>
                </a:lnTo>
                <a:lnTo>
                  <a:pt x="376" y="903"/>
                </a:lnTo>
                <a:lnTo>
                  <a:pt x="372" y="908"/>
                </a:lnTo>
                <a:lnTo>
                  <a:pt x="369" y="913"/>
                </a:lnTo>
                <a:lnTo>
                  <a:pt x="365" y="919"/>
                </a:lnTo>
                <a:lnTo>
                  <a:pt x="362" y="924"/>
                </a:lnTo>
                <a:lnTo>
                  <a:pt x="358" y="929"/>
                </a:lnTo>
                <a:lnTo>
                  <a:pt x="354" y="933"/>
                </a:lnTo>
                <a:lnTo>
                  <a:pt x="351" y="938"/>
                </a:lnTo>
                <a:lnTo>
                  <a:pt x="347" y="943"/>
                </a:lnTo>
                <a:lnTo>
                  <a:pt x="343" y="948"/>
                </a:lnTo>
                <a:lnTo>
                  <a:pt x="339" y="952"/>
                </a:lnTo>
                <a:lnTo>
                  <a:pt x="335" y="957"/>
                </a:lnTo>
                <a:lnTo>
                  <a:pt x="331" y="961"/>
                </a:lnTo>
                <a:lnTo>
                  <a:pt x="327" y="965"/>
                </a:lnTo>
                <a:lnTo>
                  <a:pt x="323" y="970"/>
                </a:lnTo>
                <a:lnTo>
                  <a:pt x="318" y="974"/>
                </a:lnTo>
                <a:lnTo>
                  <a:pt x="314" y="978"/>
                </a:lnTo>
                <a:lnTo>
                  <a:pt x="310" y="981"/>
                </a:lnTo>
                <a:lnTo>
                  <a:pt x="306" y="985"/>
                </a:lnTo>
                <a:lnTo>
                  <a:pt x="297" y="992"/>
                </a:lnTo>
                <a:lnTo>
                  <a:pt x="293" y="995"/>
                </a:lnTo>
                <a:lnTo>
                  <a:pt x="288" y="999"/>
                </a:lnTo>
                <a:lnTo>
                  <a:pt x="283" y="1001"/>
                </a:lnTo>
                <a:lnTo>
                  <a:pt x="279" y="1004"/>
                </a:lnTo>
                <a:lnTo>
                  <a:pt x="275" y="1007"/>
                </a:lnTo>
                <a:lnTo>
                  <a:pt x="270" y="1010"/>
                </a:lnTo>
                <a:lnTo>
                  <a:pt x="266" y="1013"/>
                </a:lnTo>
                <a:lnTo>
                  <a:pt x="261" y="1015"/>
                </a:lnTo>
                <a:lnTo>
                  <a:pt x="256" y="1018"/>
                </a:lnTo>
                <a:lnTo>
                  <a:pt x="252" y="1020"/>
                </a:lnTo>
                <a:lnTo>
                  <a:pt x="248" y="1022"/>
                </a:lnTo>
                <a:lnTo>
                  <a:pt x="243" y="1025"/>
                </a:lnTo>
                <a:lnTo>
                  <a:pt x="238" y="1026"/>
                </a:lnTo>
                <a:lnTo>
                  <a:pt x="234" y="1028"/>
                </a:lnTo>
                <a:lnTo>
                  <a:pt x="230" y="1030"/>
                </a:lnTo>
                <a:lnTo>
                  <a:pt x="226" y="1032"/>
                </a:lnTo>
                <a:lnTo>
                  <a:pt x="221" y="1034"/>
                </a:lnTo>
                <a:lnTo>
                  <a:pt x="217" y="1036"/>
                </a:lnTo>
                <a:lnTo>
                  <a:pt x="209" y="1039"/>
                </a:lnTo>
                <a:lnTo>
                  <a:pt x="205" y="1040"/>
                </a:lnTo>
                <a:lnTo>
                  <a:pt x="201" y="1042"/>
                </a:lnTo>
                <a:lnTo>
                  <a:pt x="197" y="1044"/>
                </a:lnTo>
                <a:lnTo>
                  <a:pt x="193" y="1045"/>
                </a:lnTo>
                <a:lnTo>
                  <a:pt x="189" y="1046"/>
                </a:lnTo>
                <a:lnTo>
                  <a:pt x="185" y="1048"/>
                </a:lnTo>
                <a:lnTo>
                  <a:pt x="181" y="1049"/>
                </a:lnTo>
                <a:lnTo>
                  <a:pt x="178" y="1050"/>
                </a:lnTo>
                <a:lnTo>
                  <a:pt x="174" y="1051"/>
                </a:lnTo>
                <a:lnTo>
                  <a:pt x="170" y="1052"/>
                </a:lnTo>
                <a:lnTo>
                  <a:pt x="167" y="1053"/>
                </a:lnTo>
                <a:lnTo>
                  <a:pt x="163" y="1054"/>
                </a:lnTo>
                <a:lnTo>
                  <a:pt x="159" y="1055"/>
                </a:lnTo>
                <a:lnTo>
                  <a:pt x="156" y="1056"/>
                </a:lnTo>
                <a:lnTo>
                  <a:pt x="152" y="1056"/>
                </a:lnTo>
                <a:lnTo>
                  <a:pt x="149" y="1056"/>
                </a:lnTo>
                <a:lnTo>
                  <a:pt x="145" y="1057"/>
                </a:lnTo>
                <a:lnTo>
                  <a:pt x="141" y="1058"/>
                </a:lnTo>
                <a:lnTo>
                  <a:pt x="134" y="1058"/>
                </a:lnTo>
                <a:lnTo>
                  <a:pt x="131" y="1058"/>
                </a:lnTo>
                <a:lnTo>
                  <a:pt x="128" y="1058"/>
                </a:lnTo>
                <a:lnTo>
                  <a:pt x="124" y="1057"/>
                </a:lnTo>
                <a:lnTo>
                  <a:pt x="120" y="1056"/>
                </a:lnTo>
                <a:lnTo>
                  <a:pt x="116" y="1056"/>
                </a:lnTo>
                <a:lnTo>
                  <a:pt x="113" y="1056"/>
                </a:lnTo>
                <a:lnTo>
                  <a:pt x="110" y="1055"/>
                </a:lnTo>
                <a:lnTo>
                  <a:pt x="106" y="1054"/>
                </a:lnTo>
                <a:lnTo>
                  <a:pt x="102" y="1053"/>
                </a:lnTo>
                <a:lnTo>
                  <a:pt x="99" y="1052"/>
                </a:lnTo>
                <a:lnTo>
                  <a:pt x="96" y="1052"/>
                </a:lnTo>
                <a:lnTo>
                  <a:pt x="92" y="1050"/>
                </a:lnTo>
                <a:lnTo>
                  <a:pt x="89" y="1050"/>
                </a:lnTo>
                <a:lnTo>
                  <a:pt x="85" y="1048"/>
                </a:lnTo>
                <a:lnTo>
                  <a:pt x="82" y="1047"/>
                </a:lnTo>
                <a:lnTo>
                  <a:pt x="79" y="1046"/>
                </a:lnTo>
                <a:lnTo>
                  <a:pt x="75" y="1044"/>
                </a:lnTo>
                <a:lnTo>
                  <a:pt x="71" y="1044"/>
                </a:lnTo>
                <a:lnTo>
                  <a:pt x="65" y="1041"/>
                </a:lnTo>
                <a:lnTo>
                  <a:pt x="62" y="1040"/>
                </a:lnTo>
                <a:lnTo>
                  <a:pt x="58" y="1038"/>
                </a:lnTo>
                <a:lnTo>
                  <a:pt x="55" y="1036"/>
                </a:lnTo>
                <a:lnTo>
                  <a:pt x="52" y="1035"/>
                </a:lnTo>
                <a:lnTo>
                  <a:pt x="48" y="1034"/>
                </a:lnTo>
                <a:lnTo>
                  <a:pt x="45" y="1032"/>
                </a:lnTo>
                <a:lnTo>
                  <a:pt x="42" y="1031"/>
                </a:lnTo>
                <a:lnTo>
                  <a:pt x="38" y="1030"/>
                </a:lnTo>
                <a:lnTo>
                  <a:pt x="35" y="1028"/>
                </a:lnTo>
                <a:lnTo>
                  <a:pt x="32" y="1027"/>
                </a:lnTo>
                <a:lnTo>
                  <a:pt x="29" y="1025"/>
                </a:lnTo>
                <a:lnTo>
                  <a:pt x="25" y="1025"/>
                </a:lnTo>
                <a:lnTo>
                  <a:pt x="22" y="1023"/>
                </a:lnTo>
                <a:lnTo>
                  <a:pt x="19" y="1021"/>
                </a:lnTo>
                <a:lnTo>
                  <a:pt x="15" y="1020"/>
                </a:lnTo>
                <a:lnTo>
                  <a:pt x="12" y="1019"/>
                </a:lnTo>
                <a:lnTo>
                  <a:pt x="9" y="1017"/>
                </a:lnTo>
                <a:lnTo>
                  <a:pt x="6" y="1015"/>
                </a:lnTo>
                <a:lnTo>
                  <a:pt x="0" y="1013"/>
                </a:lnTo>
              </a:path>
            </a:pathLst>
          </a:custGeom>
          <a:noFill/>
          <a:ln w="126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790" name="Rectangle 96"/>
          <p:cNvSpPr>
            <a:spLocks noChangeArrowheads="1"/>
          </p:cNvSpPr>
          <p:nvPr/>
        </p:nvSpPr>
        <p:spPr bwMode="auto">
          <a:xfrm>
            <a:off x="4535488" y="5314950"/>
            <a:ext cx="344487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45720" tIns="46038" rIns="45720" bIns="46038">
            <a:spAutoFit/>
          </a:bodyPr>
          <a:lstStyle/>
          <a:p>
            <a:r>
              <a:rPr lang="en-US" sz="1000"/>
              <a:t>60%</a:t>
            </a:r>
          </a:p>
        </p:txBody>
      </p:sp>
      <p:sp>
        <p:nvSpPr>
          <p:cNvPr id="30791" name="Line 97"/>
          <p:cNvSpPr>
            <a:spLocks noChangeShapeType="1"/>
          </p:cNvSpPr>
          <p:nvPr/>
        </p:nvSpPr>
        <p:spPr bwMode="auto">
          <a:xfrm flipV="1">
            <a:off x="4887913" y="3201988"/>
            <a:ext cx="0" cy="2889250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2" name="Rectangle 98"/>
          <p:cNvSpPr>
            <a:spLocks noChangeArrowheads="1"/>
          </p:cNvSpPr>
          <p:nvPr/>
        </p:nvSpPr>
        <p:spPr bwMode="auto">
          <a:xfrm>
            <a:off x="4960938" y="1630363"/>
            <a:ext cx="1514475" cy="609600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3" name="Line 99"/>
          <p:cNvSpPr>
            <a:spLocks noChangeShapeType="1"/>
          </p:cNvSpPr>
          <p:nvPr/>
        </p:nvSpPr>
        <p:spPr bwMode="auto">
          <a:xfrm>
            <a:off x="5037138" y="1763713"/>
            <a:ext cx="419100" cy="0"/>
          </a:xfrm>
          <a:prstGeom prst="line">
            <a:avLst/>
          </a:prstGeom>
          <a:noFill/>
          <a:ln w="12699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4" name="Text Box 100"/>
          <p:cNvSpPr txBox="1">
            <a:spLocks noChangeArrowheads="1"/>
          </p:cNvSpPr>
          <p:nvPr/>
        </p:nvSpPr>
        <p:spPr bwMode="auto">
          <a:xfrm>
            <a:off x="5440363" y="1631950"/>
            <a:ext cx="879475" cy="24447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High density</a:t>
            </a:r>
          </a:p>
        </p:txBody>
      </p:sp>
      <p:sp>
        <p:nvSpPr>
          <p:cNvPr id="30795" name="Line 101"/>
          <p:cNvSpPr>
            <a:spLocks noChangeShapeType="1"/>
          </p:cNvSpPr>
          <p:nvPr/>
        </p:nvSpPr>
        <p:spPr bwMode="auto">
          <a:xfrm>
            <a:off x="5027613" y="1935163"/>
            <a:ext cx="419100" cy="0"/>
          </a:xfrm>
          <a:prstGeom prst="line">
            <a:avLst/>
          </a:prstGeom>
          <a:noFill/>
          <a:ln w="12699">
            <a:solidFill>
              <a:schemeClr val="tx1"/>
            </a:solidFill>
            <a:prstDash val="lgDash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6" name="Text Box 102"/>
          <p:cNvSpPr txBox="1">
            <a:spLocks noChangeArrowheads="1"/>
          </p:cNvSpPr>
          <p:nvPr/>
        </p:nvSpPr>
        <p:spPr bwMode="auto">
          <a:xfrm>
            <a:off x="5443538" y="1812925"/>
            <a:ext cx="1069975" cy="24447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Medium density</a:t>
            </a:r>
          </a:p>
        </p:txBody>
      </p:sp>
      <p:sp>
        <p:nvSpPr>
          <p:cNvPr id="30797" name="Line 103"/>
          <p:cNvSpPr>
            <a:spLocks noChangeShapeType="1"/>
          </p:cNvSpPr>
          <p:nvPr/>
        </p:nvSpPr>
        <p:spPr bwMode="auto">
          <a:xfrm>
            <a:off x="5027613" y="2116138"/>
            <a:ext cx="419100" cy="0"/>
          </a:xfrm>
          <a:prstGeom prst="line">
            <a:avLst/>
          </a:prstGeom>
          <a:noFill/>
          <a:ln w="12699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8" name="Text Box 104"/>
          <p:cNvSpPr txBox="1">
            <a:spLocks noChangeArrowheads="1"/>
          </p:cNvSpPr>
          <p:nvPr/>
        </p:nvSpPr>
        <p:spPr bwMode="auto">
          <a:xfrm>
            <a:off x="5443538" y="1984375"/>
            <a:ext cx="850900" cy="244475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Low density</a:t>
            </a:r>
          </a:p>
        </p:txBody>
      </p:sp>
      <p:sp>
        <p:nvSpPr>
          <p:cNvPr id="30799" name="Text Box 105"/>
          <p:cNvSpPr txBox="1">
            <a:spLocks noChangeArrowheads="1"/>
          </p:cNvSpPr>
          <p:nvPr/>
        </p:nvSpPr>
        <p:spPr bwMode="auto">
          <a:xfrm rot="-5400000">
            <a:off x="3479007" y="1683544"/>
            <a:ext cx="788987" cy="2444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000"/>
              <a:t>Windbreak</a:t>
            </a:r>
          </a:p>
        </p:txBody>
      </p:sp>
      <p:sp>
        <p:nvSpPr>
          <p:cNvPr id="30800" name="Freeform 106"/>
          <p:cNvSpPr>
            <a:spLocks/>
          </p:cNvSpPr>
          <p:nvPr/>
        </p:nvSpPr>
        <p:spPr bwMode="auto">
          <a:xfrm>
            <a:off x="3941763" y="3906838"/>
            <a:ext cx="119062" cy="1658937"/>
          </a:xfrm>
          <a:custGeom>
            <a:avLst/>
            <a:gdLst>
              <a:gd name="T0" fmla="*/ 71 w 75"/>
              <a:gd name="T1" fmla="*/ 4 h 1045"/>
              <a:gd name="T2" fmla="*/ 66 w 75"/>
              <a:gd name="T3" fmla="*/ 11 h 1045"/>
              <a:gd name="T4" fmla="*/ 62 w 75"/>
              <a:gd name="T5" fmla="*/ 18 h 1045"/>
              <a:gd name="T6" fmla="*/ 58 w 75"/>
              <a:gd name="T7" fmla="*/ 26 h 1045"/>
              <a:gd name="T8" fmla="*/ 54 w 75"/>
              <a:gd name="T9" fmla="*/ 35 h 1045"/>
              <a:gd name="T10" fmla="*/ 50 w 75"/>
              <a:gd name="T11" fmla="*/ 46 h 1045"/>
              <a:gd name="T12" fmla="*/ 44 w 75"/>
              <a:gd name="T13" fmla="*/ 62 h 1045"/>
              <a:gd name="T14" fmla="*/ 41 w 75"/>
              <a:gd name="T15" fmla="*/ 76 h 1045"/>
              <a:gd name="T16" fmla="*/ 38 w 75"/>
              <a:gd name="T17" fmla="*/ 93 h 1045"/>
              <a:gd name="T18" fmla="*/ 35 w 75"/>
              <a:gd name="T19" fmla="*/ 110 h 1045"/>
              <a:gd name="T20" fmla="*/ 31 w 75"/>
              <a:gd name="T21" fmla="*/ 130 h 1045"/>
              <a:gd name="T22" fmla="*/ 29 w 75"/>
              <a:gd name="T23" fmla="*/ 151 h 1045"/>
              <a:gd name="T24" fmla="*/ 25 w 75"/>
              <a:gd name="T25" fmla="*/ 183 h 1045"/>
              <a:gd name="T26" fmla="*/ 23 w 75"/>
              <a:gd name="T27" fmla="*/ 209 h 1045"/>
              <a:gd name="T28" fmla="*/ 21 w 75"/>
              <a:gd name="T29" fmla="*/ 236 h 1045"/>
              <a:gd name="T30" fmla="*/ 19 w 75"/>
              <a:gd name="T31" fmla="*/ 265 h 1045"/>
              <a:gd name="T32" fmla="*/ 17 w 75"/>
              <a:gd name="T33" fmla="*/ 295 h 1045"/>
              <a:gd name="T34" fmla="*/ 15 w 75"/>
              <a:gd name="T35" fmla="*/ 327 h 1045"/>
              <a:gd name="T36" fmla="*/ 14 w 75"/>
              <a:gd name="T37" fmla="*/ 360 h 1045"/>
              <a:gd name="T38" fmla="*/ 12 w 75"/>
              <a:gd name="T39" fmla="*/ 405 h 1045"/>
              <a:gd name="T40" fmla="*/ 11 w 75"/>
              <a:gd name="T41" fmla="*/ 440 h 1045"/>
              <a:gd name="T42" fmla="*/ 10 w 75"/>
              <a:gd name="T43" fmla="*/ 474 h 1045"/>
              <a:gd name="T44" fmla="*/ 9 w 75"/>
              <a:gd name="T45" fmla="*/ 508 h 1045"/>
              <a:gd name="T46" fmla="*/ 8 w 75"/>
              <a:gd name="T47" fmla="*/ 541 h 1045"/>
              <a:gd name="T48" fmla="*/ 7 w 75"/>
              <a:gd name="T49" fmla="*/ 574 h 1045"/>
              <a:gd name="T50" fmla="*/ 6 w 75"/>
              <a:gd name="T51" fmla="*/ 613 h 1045"/>
              <a:gd name="T52" fmla="*/ 5 w 75"/>
              <a:gd name="T53" fmla="*/ 640 h 1045"/>
              <a:gd name="T54" fmla="*/ 5 w 75"/>
              <a:gd name="T55" fmla="*/ 664 h 1045"/>
              <a:gd name="T56" fmla="*/ 5 w 75"/>
              <a:gd name="T57" fmla="*/ 687 h 1045"/>
              <a:gd name="T58" fmla="*/ 4 w 75"/>
              <a:gd name="T59" fmla="*/ 708 h 1045"/>
              <a:gd name="T60" fmla="*/ 3 w 75"/>
              <a:gd name="T61" fmla="*/ 726 h 1045"/>
              <a:gd name="T62" fmla="*/ 3 w 75"/>
              <a:gd name="T63" fmla="*/ 749 h 1045"/>
              <a:gd name="T64" fmla="*/ 2 w 75"/>
              <a:gd name="T65" fmla="*/ 764 h 1045"/>
              <a:gd name="T66" fmla="*/ 1 w 75"/>
              <a:gd name="T67" fmla="*/ 779 h 1045"/>
              <a:gd name="T68" fmla="*/ 1 w 75"/>
              <a:gd name="T69" fmla="*/ 792 h 1045"/>
              <a:gd name="T70" fmla="*/ 0 w 75"/>
              <a:gd name="T71" fmla="*/ 805 h 1045"/>
              <a:gd name="T72" fmla="*/ 0 w 75"/>
              <a:gd name="T73" fmla="*/ 816 h 1045"/>
              <a:gd name="T74" fmla="*/ 0 w 75"/>
              <a:gd name="T75" fmla="*/ 828 h 1045"/>
              <a:gd name="T76" fmla="*/ 0 w 75"/>
              <a:gd name="T77" fmla="*/ 844 h 1045"/>
              <a:gd name="T78" fmla="*/ 1 w 75"/>
              <a:gd name="T79" fmla="*/ 855 h 1045"/>
              <a:gd name="T80" fmla="*/ 1 w 75"/>
              <a:gd name="T81" fmla="*/ 867 h 1045"/>
              <a:gd name="T82" fmla="*/ 3 w 75"/>
              <a:gd name="T83" fmla="*/ 879 h 1045"/>
              <a:gd name="T84" fmla="*/ 4 w 75"/>
              <a:gd name="T85" fmla="*/ 891 h 1045"/>
              <a:gd name="T86" fmla="*/ 6 w 75"/>
              <a:gd name="T87" fmla="*/ 904 h 1045"/>
              <a:gd name="T88" fmla="*/ 9 w 75"/>
              <a:gd name="T89" fmla="*/ 920 h 1045"/>
              <a:gd name="T90" fmla="*/ 11 w 75"/>
              <a:gd name="T91" fmla="*/ 933 h 1045"/>
              <a:gd name="T92" fmla="*/ 14 w 75"/>
              <a:gd name="T93" fmla="*/ 946 h 1045"/>
              <a:gd name="T94" fmla="*/ 17 w 75"/>
              <a:gd name="T95" fmla="*/ 958 h 1045"/>
              <a:gd name="T96" fmla="*/ 20 w 75"/>
              <a:gd name="T97" fmla="*/ 970 h 1045"/>
              <a:gd name="T98" fmla="*/ 23 w 75"/>
              <a:gd name="T99" fmla="*/ 980 h 1045"/>
              <a:gd name="T100" fmla="*/ 27 w 75"/>
              <a:gd name="T101" fmla="*/ 993 h 1045"/>
              <a:gd name="T102" fmla="*/ 31 w 75"/>
              <a:gd name="T103" fmla="*/ 1002 h 1045"/>
              <a:gd name="T104" fmla="*/ 34 w 75"/>
              <a:gd name="T105" fmla="*/ 1009 h 1045"/>
              <a:gd name="T106" fmla="*/ 37 w 75"/>
              <a:gd name="T107" fmla="*/ 1015 h 1045"/>
              <a:gd name="T108" fmla="*/ 41 w 75"/>
              <a:gd name="T109" fmla="*/ 1020 h 1045"/>
              <a:gd name="T110" fmla="*/ 44 w 75"/>
              <a:gd name="T111" fmla="*/ 1025 h 1045"/>
              <a:gd name="T112" fmla="*/ 48 w 75"/>
              <a:gd name="T113" fmla="*/ 1029 h 1045"/>
              <a:gd name="T114" fmla="*/ 52 w 75"/>
              <a:gd name="T115" fmla="*/ 1033 h 1045"/>
              <a:gd name="T116" fmla="*/ 56 w 75"/>
              <a:gd name="T117" fmla="*/ 1036 h 1045"/>
              <a:gd name="T118" fmla="*/ 60 w 75"/>
              <a:gd name="T119" fmla="*/ 1038 h 1045"/>
              <a:gd name="T120" fmla="*/ 63 w 75"/>
              <a:gd name="T121" fmla="*/ 1040 h 1045"/>
              <a:gd name="T122" fmla="*/ 67 w 75"/>
              <a:gd name="T123" fmla="*/ 1041 h 1045"/>
              <a:gd name="T124" fmla="*/ 70 w 75"/>
              <a:gd name="T125" fmla="*/ 1042 h 104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5"/>
              <a:gd name="T190" fmla="*/ 0 h 1045"/>
              <a:gd name="T191" fmla="*/ 75 w 75"/>
              <a:gd name="T192" fmla="*/ 1045 h 104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5" h="1045">
                <a:moveTo>
                  <a:pt x="74" y="0"/>
                </a:moveTo>
                <a:lnTo>
                  <a:pt x="72" y="2"/>
                </a:lnTo>
                <a:lnTo>
                  <a:pt x="71" y="4"/>
                </a:lnTo>
                <a:lnTo>
                  <a:pt x="70" y="7"/>
                </a:lnTo>
                <a:lnTo>
                  <a:pt x="68" y="9"/>
                </a:lnTo>
                <a:lnTo>
                  <a:pt x="66" y="11"/>
                </a:lnTo>
                <a:lnTo>
                  <a:pt x="65" y="13"/>
                </a:lnTo>
                <a:lnTo>
                  <a:pt x="64" y="16"/>
                </a:lnTo>
                <a:lnTo>
                  <a:pt x="62" y="18"/>
                </a:lnTo>
                <a:lnTo>
                  <a:pt x="61" y="21"/>
                </a:lnTo>
                <a:lnTo>
                  <a:pt x="59" y="24"/>
                </a:lnTo>
                <a:lnTo>
                  <a:pt x="58" y="26"/>
                </a:lnTo>
                <a:lnTo>
                  <a:pt x="56" y="29"/>
                </a:lnTo>
                <a:lnTo>
                  <a:pt x="55" y="32"/>
                </a:lnTo>
                <a:lnTo>
                  <a:pt x="54" y="35"/>
                </a:lnTo>
                <a:lnTo>
                  <a:pt x="52" y="38"/>
                </a:lnTo>
                <a:lnTo>
                  <a:pt x="51" y="42"/>
                </a:lnTo>
                <a:lnTo>
                  <a:pt x="50" y="46"/>
                </a:lnTo>
                <a:lnTo>
                  <a:pt x="48" y="49"/>
                </a:lnTo>
                <a:lnTo>
                  <a:pt x="46" y="58"/>
                </a:lnTo>
                <a:lnTo>
                  <a:pt x="44" y="62"/>
                </a:lnTo>
                <a:lnTo>
                  <a:pt x="43" y="66"/>
                </a:lnTo>
                <a:lnTo>
                  <a:pt x="42" y="71"/>
                </a:lnTo>
                <a:lnTo>
                  <a:pt x="41" y="76"/>
                </a:lnTo>
                <a:lnTo>
                  <a:pt x="40" y="81"/>
                </a:lnTo>
                <a:lnTo>
                  <a:pt x="38" y="87"/>
                </a:lnTo>
                <a:lnTo>
                  <a:pt x="38" y="93"/>
                </a:lnTo>
                <a:lnTo>
                  <a:pt x="37" y="98"/>
                </a:lnTo>
                <a:lnTo>
                  <a:pt x="35" y="104"/>
                </a:lnTo>
                <a:lnTo>
                  <a:pt x="35" y="110"/>
                </a:lnTo>
                <a:lnTo>
                  <a:pt x="33" y="117"/>
                </a:lnTo>
                <a:lnTo>
                  <a:pt x="33" y="123"/>
                </a:lnTo>
                <a:lnTo>
                  <a:pt x="31" y="130"/>
                </a:lnTo>
                <a:lnTo>
                  <a:pt x="31" y="137"/>
                </a:lnTo>
                <a:lnTo>
                  <a:pt x="30" y="144"/>
                </a:lnTo>
                <a:lnTo>
                  <a:pt x="29" y="151"/>
                </a:lnTo>
                <a:lnTo>
                  <a:pt x="28" y="159"/>
                </a:lnTo>
                <a:lnTo>
                  <a:pt x="27" y="167"/>
                </a:lnTo>
                <a:lnTo>
                  <a:pt x="25" y="183"/>
                </a:lnTo>
                <a:lnTo>
                  <a:pt x="25" y="192"/>
                </a:lnTo>
                <a:lnTo>
                  <a:pt x="23" y="200"/>
                </a:lnTo>
                <a:lnTo>
                  <a:pt x="23" y="209"/>
                </a:lnTo>
                <a:lnTo>
                  <a:pt x="22" y="218"/>
                </a:lnTo>
                <a:lnTo>
                  <a:pt x="21" y="227"/>
                </a:lnTo>
                <a:lnTo>
                  <a:pt x="21" y="236"/>
                </a:lnTo>
                <a:lnTo>
                  <a:pt x="20" y="246"/>
                </a:lnTo>
                <a:lnTo>
                  <a:pt x="19" y="256"/>
                </a:lnTo>
                <a:lnTo>
                  <a:pt x="19" y="265"/>
                </a:lnTo>
                <a:lnTo>
                  <a:pt x="18" y="275"/>
                </a:lnTo>
                <a:lnTo>
                  <a:pt x="17" y="285"/>
                </a:lnTo>
                <a:lnTo>
                  <a:pt x="17" y="295"/>
                </a:lnTo>
                <a:lnTo>
                  <a:pt x="17" y="306"/>
                </a:lnTo>
                <a:lnTo>
                  <a:pt x="16" y="316"/>
                </a:lnTo>
                <a:lnTo>
                  <a:pt x="15" y="327"/>
                </a:lnTo>
                <a:lnTo>
                  <a:pt x="15" y="337"/>
                </a:lnTo>
                <a:lnTo>
                  <a:pt x="14" y="349"/>
                </a:lnTo>
                <a:lnTo>
                  <a:pt x="14" y="360"/>
                </a:lnTo>
                <a:lnTo>
                  <a:pt x="13" y="382"/>
                </a:lnTo>
                <a:lnTo>
                  <a:pt x="13" y="393"/>
                </a:lnTo>
                <a:lnTo>
                  <a:pt x="12" y="405"/>
                </a:lnTo>
                <a:lnTo>
                  <a:pt x="12" y="417"/>
                </a:lnTo>
                <a:lnTo>
                  <a:pt x="11" y="428"/>
                </a:lnTo>
                <a:lnTo>
                  <a:pt x="11" y="440"/>
                </a:lnTo>
                <a:lnTo>
                  <a:pt x="11" y="451"/>
                </a:lnTo>
                <a:lnTo>
                  <a:pt x="10" y="462"/>
                </a:lnTo>
                <a:lnTo>
                  <a:pt x="10" y="474"/>
                </a:lnTo>
                <a:lnTo>
                  <a:pt x="9" y="485"/>
                </a:lnTo>
                <a:lnTo>
                  <a:pt x="9" y="497"/>
                </a:lnTo>
                <a:lnTo>
                  <a:pt x="9" y="508"/>
                </a:lnTo>
                <a:lnTo>
                  <a:pt x="9" y="520"/>
                </a:lnTo>
                <a:lnTo>
                  <a:pt x="8" y="531"/>
                </a:lnTo>
                <a:lnTo>
                  <a:pt x="8" y="541"/>
                </a:lnTo>
                <a:lnTo>
                  <a:pt x="7" y="553"/>
                </a:lnTo>
                <a:lnTo>
                  <a:pt x="7" y="563"/>
                </a:lnTo>
                <a:lnTo>
                  <a:pt x="7" y="574"/>
                </a:lnTo>
                <a:lnTo>
                  <a:pt x="7" y="584"/>
                </a:lnTo>
                <a:lnTo>
                  <a:pt x="7" y="603"/>
                </a:lnTo>
                <a:lnTo>
                  <a:pt x="6" y="613"/>
                </a:lnTo>
                <a:lnTo>
                  <a:pt x="6" y="622"/>
                </a:lnTo>
                <a:lnTo>
                  <a:pt x="6" y="631"/>
                </a:lnTo>
                <a:lnTo>
                  <a:pt x="5" y="640"/>
                </a:lnTo>
                <a:lnTo>
                  <a:pt x="5" y="648"/>
                </a:lnTo>
                <a:lnTo>
                  <a:pt x="5" y="656"/>
                </a:lnTo>
                <a:lnTo>
                  <a:pt x="5" y="664"/>
                </a:lnTo>
                <a:lnTo>
                  <a:pt x="5" y="672"/>
                </a:lnTo>
                <a:lnTo>
                  <a:pt x="5" y="679"/>
                </a:lnTo>
                <a:lnTo>
                  <a:pt x="5" y="687"/>
                </a:lnTo>
                <a:lnTo>
                  <a:pt x="4" y="694"/>
                </a:lnTo>
                <a:lnTo>
                  <a:pt x="4" y="700"/>
                </a:lnTo>
                <a:lnTo>
                  <a:pt x="4" y="708"/>
                </a:lnTo>
                <a:lnTo>
                  <a:pt x="4" y="714"/>
                </a:lnTo>
                <a:lnTo>
                  <a:pt x="3" y="720"/>
                </a:lnTo>
                <a:lnTo>
                  <a:pt x="3" y="726"/>
                </a:lnTo>
                <a:lnTo>
                  <a:pt x="3" y="732"/>
                </a:lnTo>
                <a:lnTo>
                  <a:pt x="3" y="738"/>
                </a:lnTo>
                <a:lnTo>
                  <a:pt x="3" y="749"/>
                </a:lnTo>
                <a:lnTo>
                  <a:pt x="2" y="754"/>
                </a:lnTo>
                <a:lnTo>
                  <a:pt x="2" y="759"/>
                </a:lnTo>
                <a:lnTo>
                  <a:pt x="2" y="764"/>
                </a:lnTo>
                <a:lnTo>
                  <a:pt x="2" y="770"/>
                </a:lnTo>
                <a:lnTo>
                  <a:pt x="1" y="774"/>
                </a:lnTo>
                <a:lnTo>
                  <a:pt x="1" y="779"/>
                </a:lnTo>
                <a:lnTo>
                  <a:pt x="1" y="783"/>
                </a:lnTo>
                <a:lnTo>
                  <a:pt x="1" y="787"/>
                </a:lnTo>
                <a:lnTo>
                  <a:pt x="1" y="792"/>
                </a:lnTo>
                <a:lnTo>
                  <a:pt x="1" y="796"/>
                </a:lnTo>
                <a:lnTo>
                  <a:pt x="0" y="801"/>
                </a:lnTo>
                <a:lnTo>
                  <a:pt x="0" y="805"/>
                </a:lnTo>
                <a:lnTo>
                  <a:pt x="0" y="809"/>
                </a:lnTo>
                <a:lnTo>
                  <a:pt x="0" y="813"/>
                </a:lnTo>
                <a:lnTo>
                  <a:pt x="0" y="816"/>
                </a:lnTo>
                <a:lnTo>
                  <a:pt x="0" y="820"/>
                </a:lnTo>
                <a:lnTo>
                  <a:pt x="0" y="824"/>
                </a:lnTo>
                <a:lnTo>
                  <a:pt x="0" y="828"/>
                </a:lnTo>
                <a:lnTo>
                  <a:pt x="0" y="836"/>
                </a:lnTo>
                <a:lnTo>
                  <a:pt x="0" y="840"/>
                </a:lnTo>
                <a:lnTo>
                  <a:pt x="0" y="844"/>
                </a:lnTo>
                <a:lnTo>
                  <a:pt x="0" y="848"/>
                </a:lnTo>
                <a:lnTo>
                  <a:pt x="0" y="851"/>
                </a:lnTo>
                <a:lnTo>
                  <a:pt x="1" y="855"/>
                </a:lnTo>
                <a:lnTo>
                  <a:pt x="1" y="859"/>
                </a:lnTo>
                <a:lnTo>
                  <a:pt x="1" y="863"/>
                </a:lnTo>
                <a:lnTo>
                  <a:pt x="1" y="867"/>
                </a:lnTo>
                <a:lnTo>
                  <a:pt x="2" y="871"/>
                </a:lnTo>
                <a:lnTo>
                  <a:pt x="2" y="875"/>
                </a:lnTo>
                <a:lnTo>
                  <a:pt x="3" y="879"/>
                </a:lnTo>
                <a:lnTo>
                  <a:pt x="3" y="883"/>
                </a:lnTo>
                <a:lnTo>
                  <a:pt x="3" y="887"/>
                </a:lnTo>
                <a:lnTo>
                  <a:pt x="4" y="891"/>
                </a:lnTo>
                <a:lnTo>
                  <a:pt x="5" y="896"/>
                </a:lnTo>
                <a:lnTo>
                  <a:pt x="5" y="900"/>
                </a:lnTo>
                <a:lnTo>
                  <a:pt x="6" y="904"/>
                </a:lnTo>
                <a:lnTo>
                  <a:pt x="7" y="908"/>
                </a:lnTo>
                <a:lnTo>
                  <a:pt x="8" y="916"/>
                </a:lnTo>
                <a:lnTo>
                  <a:pt x="9" y="920"/>
                </a:lnTo>
                <a:lnTo>
                  <a:pt x="9" y="925"/>
                </a:lnTo>
                <a:lnTo>
                  <a:pt x="11" y="929"/>
                </a:lnTo>
                <a:lnTo>
                  <a:pt x="11" y="933"/>
                </a:lnTo>
                <a:lnTo>
                  <a:pt x="12" y="937"/>
                </a:lnTo>
                <a:lnTo>
                  <a:pt x="13" y="941"/>
                </a:lnTo>
                <a:lnTo>
                  <a:pt x="14" y="946"/>
                </a:lnTo>
                <a:lnTo>
                  <a:pt x="15" y="950"/>
                </a:lnTo>
                <a:lnTo>
                  <a:pt x="15" y="954"/>
                </a:lnTo>
                <a:lnTo>
                  <a:pt x="17" y="958"/>
                </a:lnTo>
                <a:lnTo>
                  <a:pt x="17" y="962"/>
                </a:lnTo>
                <a:lnTo>
                  <a:pt x="19" y="966"/>
                </a:lnTo>
                <a:lnTo>
                  <a:pt x="20" y="970"/>
                </a:lnTo>
                <a:lnTo>
                  <a:pt x="21" y="973"/>
                </a:lnTo>
                <a:lnTo>
                  <a:pt x="22" y="977"/>
                </a:lnTo>
                <a:lnTo>
                  <a:pt x="23" y="980"/>
                </a:lnTo>
                <a:lnTo>
                  <a:pt x="24" y="983"/>
                </a:lnTo>
                <a:lnTo>
                  <a:pt x="25" y="987"/>
                </a:lnTo>
                <a:lnTo>
                  <a:pt x="27" y="993"/>
                </a:lnTo>
                <a:lnTo>
                  <a:pt x="29" y="996"/>
                </a:lnTo>
                <a:lnTo>
                  <a:pt x="29" y="999"/>
                </a:lnTo>
                <a:lnTo>
                  <a:pt x="31" y="1002"/>
                </a:lnTo>
                <a:lnTo>
                  <a:pt x="32" y="1005"/>
                </a:lnTo>
                <a:lnTo>
                  <a:pt x="33" y="1007"/>
                </a:lnTo>
                <a:lnTo>
                  <a:pt x="34" y="1009"/>
                </a:lnTo>
                <a:lnTo>
                  <a:pt x="35" y="1011"/>
                </a:lnTo>
                <a:lnTo>
                  <a:pt x="37" y="1013"/>
                </a:lnTo>
                <a:lnTo>
                  <a:pt x="37" y="1015"/>
                </a:lnTo>
                <a:lnTo>
                  <a:pt x="38" y="1017"/>
                </a:lnTo>
                <a:lnTo>
                  <a:pt x="40" y="1019"/>
                </a:lnTo>
                <a:lnTo>
                  <a:pt x="41" y="1020"/>
                </a:lnTo>
                <a:lnTo>
                  <a:pt x="42" y="1022"/>
                </a:lnTo>
                <a:lnTo>
                  <a:pt x="43" y="1024"/>
                </a:lnTo>
                <a:lnTo>
                  <a:pt x="44" y="1025"/>
                </a:lnTo>
                <a:lnTo>
                  <a:pt x="46" y="1026"/>
                </a:lnTo>
                <a:lnTo>
                  <a:pt x="46" y="1028"/>
                </a:lnTo>
                <a:lnTo>
                  <a:pt x="48" y="1029"/>
                </a:lnTo>
                <a:lnTo>
                  <a:pt x="50" y="1031"/>
                </a:lnTo>
                <a:lnTo>
                  <a:pt x="51" y="1032"/>
                </a:lnTo>
                <a:lnTo>
                  <a:pt x="52" y="1033"/>
                </a:lnTo>
                <a:lnTo>
                  <a:pt x="54" y="1034"/>
                </a:lnTo>
                <a:lnTo>
                  <a:pt x="55" y="1034"/>
                </a:lnTo>
                <a:lnTo>
                  <a:pt x="56" y="1036"/>
                </a:lnTo>
                <a:lnTo>
                  <a:pt x="57" y="1036"/>
                </a:lnTo>
                <a:lnTo>
                  <a:pt x="58" y="1037"/>
                </a:lnTo>
                <a:lnTo>
                  <a:pt x="60" y="1038"/>
                </a:lnTo>
                <a:lnTo>
                  <a:pt x="61" y="1038"/>
                </a:lnTo>
                <a:lnTo>
                  <a:pt x="62" y="1039"/>
                </a:lnTo>
                <a:lnTo>
                  <a:pt x="63" y="1040"/>
                </a:lnTo>
                <a:lnTo>
                  <a:pt x="64" y="1040"/>
                </a:lnTo>
                <a:lnTo>
                  <a:pt x="66" y="1040"/>
                </a:lnTo>
                <a:lnTo>
                  <a:pt x="67" y="1041"/>
                </a:lnTo>
                <a:lnTo>
                  <a:pt x="68" y="1042"/>
                </a:lnTo>
                <a:lnTo>
                  <a:pt x="69" y="1042"/>
                </a:lnTo>
                <a:lnTo>
                  <a:pt x="70" y="1042"/>
                </a:lnTo>
                <a:lnTo>
                  <a:pt x="72" y="1043"/>
                </a:lnTo>
                <a:lnTo>
                  <a:pt x="74" y="1044"/>
                </a:lnTo>
              </a:path>
            </a:pathLst>
          </a:custGeom>
          <a:noFill/>
          <a:ln w="12699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801" name="Text Box 107"/>
          <p:cNvSpPr txBox="1">
            <a:spLocks noChangeArrowheads="1"/>
          </p:cNvSpPr>
          <p:nvPr/>
        </p:nvSpPr>
        <p:spPr bwMode="auto">
          <a:xfrm>
            <a:off x="166688" y="6446838"/>
            <a:ext cx="822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6.28</a:t>
            </a:r>
          </a:p>
        </p:txBody>
      </p:sp>
      <p:sp>
        <p:nvSpPr>
          <p:cNvPr id="30802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3013075" y="1895475"/>
            <a:ext cx="2535238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7" name="Line 7"/>
          <p:cNvSpPr>
            <a:spLocks noChangeShapeType="1"/>
          </p:cNvSpPr>
          <p:nvPr/>
        </p:nvSpPr>
        <p:spPr bwMode="auto">
          <a:xfrm>
            <a:off x="3013075" y="3478213"/>
            <a:ext cx="25352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8" name="Line 8"/>
          <p:cNvSpPr>
            <a:spLocks noChangeShapeType="1"/>
          </p:cNvSpPr>
          <p:nvPr/>
        </p:nvSpPr>
        <p:spPr bwMode="auto">
          <a:xfrm>
            <a:off x="3013075" y="3163888"/>
            <a:ext cx="25352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" name="Line 9"/>
          <p:cNvSpPr>
            <a:spLocks noChangeShapeType="1"/>
          </p:cNvSpPr>
          <p:nvPr/>
        </p:nvSpPr>
        <p:spPr bwMode="auto">
          <a:xfrm>
            <a:off x="3013075" y="2849563"/>
            <a:ext cx="25352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0" name="Line 10"/>
          <p:cNvSpPr>
            <a:spLocks noChangeShapeType="1"/>
          </p:cNvSpPr>
          <p:nvPr/>
        </p:nvSpPr>
        <p:spPr bwMode="auto">
          <a:xfrm>
            <a:off x="3013075" y="2524125"/>
            <a:ext cx="25352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1" name="Line 11"/>
          <p:cNvSpPr>
            <a:spLocks noChangeShapeType="1"/>
          </p:cNvSpPr>
          <p:nvPr/>
        </p:nvSpPr>
        <p:spPr bwMode="auto">
          <a:xfrm>
            <a:off x="3013075" y="2209800"/>
            <a:ext cx="25352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2" name="Line 12"/>
          <p:cNvSpPr>
            <a:spLocks noChangeShapeType="1"/>
          </p:cNvSpPr>
          <p:nvPr/>
        </p:nvSpPr>
        <p:spPr bwMode="auto">
          <a:xfrm>
            <a:off x="3013075" y="1895475"/>
            <a:ext cx="25352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3" name="Line 13"/>
          <p:cNvSpPr>
            <a:spLocks noChangeShapeType="1"/>
          </p:cNvSpPr>
          <p:nvPr/>
        </p:nvSpPr>
        <p:spPr bwMode="auto">
          <a:xfrm>
            <a:off x="3222625" y="1895475"/>
            <a:ext cx="1588" cy="18986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4" name="Line 14"/>
          <p:cNvSpPr>
            <a:spLocks noChangeShapeType="1"/>
          </p:cNvSpPr>
          <p:nvPr/>
        </p:nvSpPr>
        <p:spPr bwMode="auto">
          <a:xfrm>
            <a:off x="3432175" y="1895475"/>
            <a:ext cx="1588" cy="18986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5" name="Line 15"/>
          <p:cNvSpPr>
            <a:spLocks noChangeShapeType="1"/>
          </p:cNvSpPr>
          <p:nvPr/>
        </p:nvSpPr>
        <p:spPr bwMode="auto">
          <a:xfrm>
            <a:off x="3652838" y="1895475"/>
            <a:ext cx="1587" cy="18986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6" name="Line 16"/>
          <p:cNvSpPr>
            <a:spLocks noChangeShapeType="1"/>
          </p:cNvSpPr>
          <p:nvPr/>
        </p:nvSpPr>
        <p:spPr bwMode="auto">
          <a:xfrm>
            <a:off x="3862388" y="1895475"/>
            <a:ext cx="1587" cy="18986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7" name="Line 17"/>
          <p:cNvSpPr>
            <a:spLocks noChangeShapeType="1"/>
          </p:cNvSpPr>
          <p:nvPr/>
        </p:nvSpPr>
        <p:spPr bwMode="auto">
          <a:xfrm>
            <a:off x="4071938" y="1895475"/>
            <a:ext cx="1587" cy="18986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8" name="Line 18"/>
          <p:cNvSpPr>
            <a:spLocks noChangeShapeType="1"/>
          </p:cNvSpPr>
          <p:nvPr/>
        </p:nvSpPr>
        <p:spPr bwMode="auto">
          <a:xfrm>
            <a:off x="4281488" y="1895475"/>
            <a:ext cx="1587" cy="18986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9" name="Line 19"/>
          <p:cNvSpPr>
            <a:spLocks noChangeShapeType="1"/>
          </p:cNvSpPr>
          <p:nvPr/>
        </p:nvSpPr>
        <p:spPr bwMode="auto">
          <a:xfrm>
            <a:off x="4491038" y="1895475"/>
            <a:ext cx="1587" cy="18986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0" name="Line 20"/>
          <p:cNvSpPr>
            <a:spLocks noChangeShapeType="1"/>
          </p:cNvSpPr>
          <p:nvPr/>
        </p:nvSpPr>
        <p:spPr bwMode="auto">
          <a:xfrm>
            <a:off x="4700588" y="1895475"/>
            <a:ext cx="1587" cy="18986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1" name="Line 21"/>
          <p:cNvSpPr>
            <a:spLocks noChangeShapeType="1"/>
          </p:cNvSpPr>
          <p:nvPr/>
        </p:nvSpPr>
        <p:spPr bwMode="auto">
          <a:xfrm>
            <a:off x="4919663" y="1895475"/>
            <a:ext cx="1587" cy="18986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2" name="Line 22"/>
          <p:cNvSpPr>
            <a:spLocks noChangeShapeType="1"/>
          </p:cNvSpPr>
          <p:nvPr/>
        </p:nvSpPr>
        <p:spPr bwMode="auto">
          <a:xfrm>
            <a:off x="5129213" y="1895475"/>
            <a:ext cx="1587" cy="18986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3" name="Line 23"/>
          <p:cNvSpPr>
            <a:spLocks noChangeShapeType="1"/>
          </p:cNvSpPr>
          <p:nvPr/>
        </p:nvSpPr>
        <p:spPr bwMode="auto">
          <a:xfrm>
            <a:off x="5338763" y="1895475"/>
            <a:ext cx="1587" cy="18986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4" name="Line 24"/>
          <p:cNvSpPr>
            <a:spLocks noChangeShapeType="1"/>
          </p:cNvSpPr>
          <p:nvPr/>
        </p:nvSpPr>
        <p:spPr bwMode="auto">
          <a:xfrm>
            <a:off x="5548313" y="1895475"/>
            <a:ext cx="1587" cy="18986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5" name="Rectangle 25"/>
          <p:cNvSpPr>
            <a:spLocks noChangeArrowheads="1"/>
          </p:cNvSpPr>
          <p:nvPr/>
        </p:nvSpPr>
        <p:spPr bwMode="auto">
          <a:xfrm>
            <a:off x="3013075" y="1895475"/>
            <a:ext cx="2535238" cy="189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6" name="Line 26"/>
          <p:cNvSpPr>
            <a:spLocks noChangeShapeType="1"/>
          </p:cNvSpPr>
          <p:nvPr/>
        </p:nvSpPr>
        <p:spPr bwMode="auto">
          <a:xfrm>
            <a:off x="3013075" y="1895475"/>
            <a:ext cx="1588" cy="1898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7" name="Line 27"/>
          <p:cNvSpPr>
            <a:spLocks noChangeShapeType="1"/>
          </p:cNvSpPr>
          <p:nvPr/>
        </p:nvSpPr>
        <p:spPr bwMode="auto">
          <a:xfrm>
            <a:off x="2982913" y="3794125"/>
            <a:ext cx="301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8" name="Line 32"/>
          <p:cNvSpPr>
            <a:spLocks noChangeShapeType="1"/>
          </p:cNvSpPr>
          <p:nvPr/>
        </p:nvSpPr>
        <p:spPr bwMode="auto">
          <a:xfrm>
            <a:off x="2982913" y="3478213"/>
            <a:ext cx="30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9" name="Line 37"/>
          <p:cNvSpPr>
            <a:spLocks noChangeShapeType="1"/>
          </p:cNvSpPr>
          <p:nvPr/>
        </p:nvSpPr>
        <p:spPr bwMode="auto">
          <a:xfrm>
            <a:off x="2982913" y="3163888"/>
            <a:ext cx="30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0" name="Line 42"/>
          <p:cNvSpPr>
            <a:spLocks noChangeShapeType="1"/>
          </p:cNvSpPr>
          <p:nvPr/>
        </p:nvSpPr>
        <p:spPr bwMode="auto">
          <a:xfrm>
            <a:off x="2982913" y="2849563"/>
            <a:ext cx="30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1" name="Line 47"/>
          <p:cNvSpPr>
            <a:spLocks noChangeShapeType="1"/>
          </p:cNvSpPr>
          <p:nvPr/>
        </p:nvSpPr>
        <p:spPr bwMode="auto">
          <a:xfrm>
            <a:off x="2982913" y="2524125"/>
            <a:ext cx="301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2" name="Line 52"/>
          <p:cNvSpPr>
            <a:spLocks noChangeShapeType="1"/>
          </p:cNvSpPr>
          <p:nvPr/>
        </p:nvSpPr>
        <p:spPr bwMode="auto">
          <a:xfrm>
            <a:off x="2982913" y="2209800"/>
            <a:ext cx="301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3" name="Line 57"/>
          <p:cNvSpPr>
            <a:spLocks noChangeShapeType="1"/>
          </p:cNvSpPr>
          <p:nvPr/>
        </p:nvSpPr>
        <p:spPr bwMode="auto">
          <a:xfrm>
            <a:off x="2982913" y="1895475"/>
            <a:ext cx="301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4" name="Line 58"/>
          <p:cNvSpPr>
            <a:spLocks noChangeShapeType="1"/>
          </p:cNvSpPr>
          <p:nvPr/>
        </p:nvSpPr>
        <p:spPr bwMode="auto">
          <a:xfrm>
            <a:off x="2973388" y="3794125"/>
            <a:ext cx="39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5" name="Line 59"/>
          <p:cNvSpPr>
            <a:spLocks noChangeShapeType="1"/>
          </p:cNvSpPr>
          <p:nvPr/>
        </p:nvSpPr>
        <p:spPr bwMode="auto">
          <a:xfrm>
            <a:off x="2973388" y="3478213"/>
            <a:ext cx="396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6" name="Line 60"/>
          <p:cNvSpPr>
            <a:spLocks noChangeShapeType="1"/>
          </p:cNvSpPr>
          <p:nvPr/>
        </p:nvSpPr>
        <p:spPr bwMode="auto">
          <a:xfrm>
            <a:off x="2973388" y="3163888"/>
            <a:ext cx="396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7" name="Line 61"/>
          <p:cNvSpPr>
            <a:spLocks noChangeShapeType="1"/>
          </p:cNvSpPr>
          <p:nvPr/>
        </p:nvSpPr>
        <p:spPr bwMode="auto">
          <a:xfrm>
            <a:off x="2973388" y="2849563"/>
            <a:ext cx="396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8" name="Line 62"/>
          <p:cNvSpPr>
            <a:spLocks noChangeShapeType="1"/>
          </p:cNvSpPr>
          <p:nvPr/>
        </p:nvSpPr>
        <p:spPr bwMode="auto">
          <a:xfrm>
            <a:off x="2973388" y="2524125"/>
            <a:ext cx="39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79" name="Line 63"/>
          <p:cNvSpPr>
            <a:spLocks noChangeShapeType="1"/>
          </p:cNvSpPr>
          <p:nvPr/>
        </p:nvSpPr>
        <p:spPr bwMode="auto">
          <a:xfrm>
            <a:off x="2973388" y="2209800"/>
            <a:ext cx="39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0" name="Line 64"/>
          <p:cNvSpPr>
            <a:spLocks noChangeShapeType="1"/>
          </p:cNvSpPr>
          <p:nvPr/>
        </p:nvSpPr>
        <p:spPr bwMode="auto">
          <a:xfrm>
            <a:off x="2973388" y="1895475"/>
            <a:ext cx="39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1" name="Line 65"/>
          <p:cNvSpPr>
            <a:spLocks noChangeShapeType="1"/>
          </p:cNvSpPr>
          <p:nvPr/>
        </p:nvSpPr>
        <p:spPr bwMode="auto">
          <a:xfrm>
            <a:off x="3013075" y="3794125"/>
            <a:ext cx="25352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2" name="Line 66"/>
          <p:cNvSpPr>
            <a:spLocks noChangeShapeType="1"/>
          </p:cNvSpPr>
          <p:nvPr/>
        </p:nvSpPr>
        <p:spPr bwMode="auto">
          <a:xfrm flipV="1">
            <a:off x="3013075" y="3794125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3" name="Line 67"/>
          <p:cNvSpPr>
            <a:spLocks noChangeShapeType="1"/>
          </p:cNvSpPr>
          <p:nvPr/>
        </p:nvSpPr>
        <p:spPr bwMode="auto">
          <a:xfrm flipV="1">
            <a:off x="3222625" y="3794125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4" name="Line 68"/>
          <p:cNvSpPr>
            <a:spLocks noChangeShapeType="1"/>
          </p:cNvSpPr>
          <p:nvPr/>
        </p:nvSpPr>
        <p:spPr bwMode="auto">
          <a:xfrm flipV="1">
            <a:off x="3432175" y="3794125"/>
            <a:ext cx="1588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5" name="Line 69"/>
          <p:cNvSpPr>
            <a:spLocks noChangeShapeType="1"/>
          </p:cNvSpPr>
          <p:nvPr/>
        </p:nvSpPr>
        <p:spPr bwMode="auto">
          <a:xfrm flipV="1">
            <a:off x="3652838" y="3794125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6" name="Line 70"/>
          <p:cNvSpPr>
            <a:spLocks noChangeShapeType="1"/>
          </p:cNvSpPr>
          <p:nvPr/>
        </p:nvSpPr>
        <p:spPr bwMode="auto">
          <a:xfrm flipV="1">
            <a:off x="3862388" y="3794125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7" name="Line 71"/>
          <p:cNvSpPr>
            <a:spLocks noChangeShapeType="1"/>
          </p:cNvSpPr>
          <p:nvPr/>
        </p:nvSpPr>
        <p:spPr bwMode="auto">
          <a:xfrm flipV="1">
            <a:off x="4071938" y="3794125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8" name="Line 72"/>
          <p:cNvSpPr>
            <a:spLocks noChangeShapeType="1"/>
          </p:cNvSpPr>
          <p:nvPr/>
        </p:nvSpPr>
        <p:spPr bwMode="auto">
          <a:xfrm flipV="1">
            <a:off x="4281488" y="3794125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9" name="Line 73"/>
          <p:cNvSpPr>
            <a:spLocks noChangeShapeType="1"/>
          </p:cNvSpPr>
          <p:nvPr/>
        </p:nvSpPr>
        <p:spPr bwMode="auto">
          <a:xfrm flipV="1">
            <a:off x="4491038" y="3794125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0" name="Line 74"/>
          <p:cNvSpPr>
            <a:spLocks noChangeShapeType="1"/>
          </p:cNvSpPr>
          <p:nvPr/>
        </p:nvSpPr>
        <p:spPr bwMode="auto">
          <a:xfrm flipV="1">
            <a:off x="4700588" y="3794125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1" name="Line 75"/>
          <p:cNvSpPr>
            <a:spLocks noChangeShapeType="1"/>
          </p:cNvSpPr>
          <p:nvPr/>
        </p:nvSpPr>
        <p:spPr bwMode="auto">
          <a:xfrm flipV="1">
            <a:off x="4919663" y="3794125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2" name="Line 76"/>
          <p:cNvSpPr>
            <a:spLocks noChangeShapeType="1"/>
          </p:cNvSpPr>
          <p:nvPr/>
        </p:nvSpPr>
        <p:spPr bwMode="auto">
          <a:xfrm flipV="1">
            <a:off x="5129213" y="3794125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3" name="Line 77"/>
          <p:cNvSpPr>
            <a:spLocks noChangeShapeType="1"/>
          </p:cNvSpPr>
          <p:nvPr/>
        </p:nvSpPr>
        <p:spPr bwMode="auto">
          <a:xfrm flipV="1">
            <a:off x="5338763" y="3794125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4" name="Line 78"/>
          <p:cNvSpPr>
            <a:spLocks noChangeShapeType="1"/>
          </p:cNvSpPr>
          <p:nvPr/>
        </p:nvSpPr>
        <p:spPr bwMode="auto">
          <a:xfrm flipV="1">
            <a:off x="5548313" y="3794125"/>
            <a:ext cx="1587" cy="428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5" name="Line 79"/>
          <p:cNvSpPr>
            <a:spLocks noChangeShapeType="1"/>
          </p:cNvSpPr>
          <p:nvPr/>
        </p:nvSpPr>
        <p:spPr bwMode="auto">
          <a:xfrm flipV="1">
            <a:off x="3122613" y="3455988"/>
            <a:ext cx="209550" cy="873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6" name="Line 80"/>
          <p:cNvSpPr>
            <a:spLocks noChangeShapeType="1"/>
          </p:cNvSpPr>
          <p:nvPr/>
        </p:nvSpPr>
        <p:spPr bwMode="auto">
          <a:xfrm flipV="1">
            <a:off x="3332163" y="3273425"/>
            <a:ext cx="209550" cy="182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7" name="Line 81"/>
          <p:cNvSpPr>
            <a:spLocks noChangeShapeType="1"/>
          </p:cNvSpPr>
          <p:nvPr/>
        </p:nvSpPr>
        <p:spPr bwMode="auto">
          <a:xfrm flipV="1">
            <a:off x="3541713" y="2936875"/>
            <a:ext cx="209550" cy="336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8" name="Line 82"/>
          <p:cNvSpPr>
            <a:spLocks noChangeShapeType="1"/>
          </p:cNvSpPr>
          <p:nvPr/>
        </p:nvSpPr>
        <p:spPr bwMode="auto">
          <a:xfrm flipV="1">
            <a:off x="3751263" y="2611438"/>
            <a:ext cx="211137" cy="325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99" name="Line 83"/>
          <p:cNvSpPr>
            <a:spLocks noChangeShapeType="1"/>
          </p:cNvSpPr>
          <p:nvPr/>
        </p:nvSpPr>
        <p:spPr bwMode="auto">
          <a:xfrm flipV="1">
            <a:off x="3962400" y="2252663"/>
            <a:ext cx="209550" cy="35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0" name="Line 84"/>
          <p:cNvSpPr>
            <a:spLocks noChangeShapeType="1"/>
          </p:cNvSpPr>
          <p:nvPr/>
        </p:nvSpPr>
        <p:spPr bwMode="auto">
          <a:xfrm flipV="1">
            <a:off x="4171950" y="2025650"/>
            <a:ext cx="219075" cy="227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1" name="Line 85"/>
          <p:cNvSpPr>
            <a:spLocks noChangeShapeType="1"/>
          </p:cNvSpPr>
          <p:nvPr/>
        </p:nvSpPr>
        <p:spPr bwMode="auto">
          <a:xfrm>
            <a:off x="4391025" y="2025650"/>
            <a:ext cx="209550" cy="42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2" name="Line 86"/>
          <p:cNvSpPr>
            <a:spLocks noChangeShapeType="1"/>
          </p:cNvSpPr>
          <p:nvPr/>
        </p:nvSpPr>
        <p:spPr bwMode="auto">
          <a:xfrm>
            <a:off x="4600575" y="2068513"/>
            <a:ext cx="20955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3" name="Line 87"/>
          <p:cNvSpPr>
            <a:spLocks noChangeShapeType="1"/>
          </p:cNvSpPr>
          <p:nvPr/>
        </p:nvSpPr>
        <p:spPr bwMode="auto">
          <a:xfrm>
            <a:off x="4810125" y="2373313"/>
            <a:ext cx="209550" cy="388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4" name="Line 88"/>
          <p:cNvSpPr>
            <a:spLocks noChangeShapeType="1"/>
          </p:cNvSpPr>
          <p:nvPr/>
        </p:nvSpPr>
        <p:spPr bwMode="auto">
          <a:xfrm>
            <a:off x="5019675" y="2762250"/>
            <a:ext cx="209550" cy="466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5" name="Line 89"/>
          <p:cNvSpPr>
            <a:spLocks noChangeShapeType="1"/>
          </p:cNvSpPr>
          <p:nvPr/>
        </p:nvSpPr>
        <p:spPr bwMode="auto">
          <a:xfrm>
            <a:off x="5229225" y="3228975"/>
            <a:ext cx="209550" cy="2079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6" name="Rectangle 90"/>
          <p:cNvSpPr>
            <a:spLocks noChangeArrowheads="1"/>
          </p:cNvSpPr>
          <p:nvPr/>
        </p:nvSpPr>
        <p:spPr bwMode="auto">
          <a:xfrm>
            <a:off x="3094038" y="3511550"/>
            <a:ext cx="49212" cy="539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7" name="Rectangle 91"/>
          <p:cNvSpPr>
            <a:spLocks noChangeArrowheads="1"/>
          </p:cNvSpPr>
          <p:nvPr/>
        </p:nvSpPr>
        <p:spPr bwMode="auto">
          <a:xfrm>
            <a:off x="3303588" y="3424238"/>
            <a:ext cx="49212" cy="539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8" name="Rectangle 92"/>
          <p:cNvSpPr>
            <a:spLocks noChangeArrowheads="1"/>
          </p:cNvSpPr>
          <p:nvPr/>
        </p:nvSpPr>
        <p:spPr bwMode="auto">
          <a:xfrm>
            <a:off x="3513138" y="3240088"/>
            <a:ext cx="49212" cy="55562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09" name="Rectangle 93"/>
          <p:cNvSpPr>
            <a:spLocks noChangeArrowheads="1"/>
          </p:cNvSpPr>
          <p:nvPr/>
        </p:nvSpPr>
        <p:spPr bwMode="auto">
          <a:xfrm>
            <a:off x="3722688" y="2903538"/>
            <a:ext cx="49212" cy="539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0" name="Rectangle 94"/>
          <p:cNvSpPr>
            <a:spLocks noChangeArrowheads="1"/>
          </p:cNvSpPr>
          <p:nvPr/>
        </p:nvSpPr>
        <p:spPr bwMode="auto">
          <a:xfrm>
            <a:off x="3932238" y="2579688"/>
            <a:ext cx="49212" cy="539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1" name="Rectangle 95"/>
          <p:cNvSpPr>
            <a:spLocks noChangeArrowheads="1"/>
          </p:cNvSpPr>
          <p:nvPr/>
        </p:nvSpPr>
        <p:spPr bwMode="auto">
          <a:xfrm>
            <a:off x="4141788" y="2219325"/>
            <a:ext cx="49212" cy="55563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2" name="Rectangle 96"/>
          <p:cNvSpPr>
            <a:spLocks noChangeArrowheads="1"/>
          </p:cNvSpPr>
          <p:nvPr/>
        </p:nvSpPr>
        <p:spPr bwMode="auto">
          <a:xfrm>
            <a:off x="4360863" y="1992313"/>
            <a:ext cx="49212" cy="539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3" name="Rectangle 97"/>
          <p:cNvSpPr>
            <a:spLocks noChangeArrowheads="1"/>
          </p:cNvSpPr>
          <p:nvPr/>
        </p:nvSpPr>
        <p:spPr bwMode="auto">
          <a:xfrm>
            <a:off x="4570413" y="2036763"/>
            <a:ext cx="49212" cy="539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4" name="Rectangle 98"/>
          <p:cNvSpPr>
            <a:spLocks noChangeArrowheads="1"/>
          </p:cNvSpPr>
          <p:nvPr/>
        </p:nvSpPr>
        <p:spPr bwMode="auto">
          <a:xfrm>
            <a:off x="4779963" y="2341563"/>
            <a:ext cx="49212" cy="52387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5" name="Rectangle 99"/>
          <p:cNvSpPr>
            <a:spLocks noChangeArrowheads="1"/>
          </p:cNvSpPr>
          <p:nvPr/>
        </p:nvSpPr>
        <p:spPr bwMode="auto">
          <a:xfrm>
            <a:off x="4989513" y="2730500"/>
            <a:ext cx="50800" cy="539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6" name="Rectangle 100"/>
          <p:cNvSpPr>
            <a:spLocks noChangeArrowheads="1"/>
          </p:cNvSpPr>
          <p:nvPr/>
        </p:nvSpPr>
        <p:spPr bwMode="auto">
          <a:xfrm>
            <a:off x="5199063" y="3197225"/>
            <a:ext cx="50800" cy="539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7" name="Rectangle 101"/>
          <p:cNvSpPr>
            <a:spLocks noChangeArrowheads="1"/>
          </p:cNvSpPr>
          <p:nvPr/>
        </p:nvSpPr>
        <p:spPr bwMode="auto">
          <a:xfrm>
            <a:off x="5408613" y="3402013"/>
            <a:ext cx="50800" cy="539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8" name="Line 102"/>
          <p:cNvSpPr>
            <a:spLocks noChangeShapeType="1"/>
          </p:cNvSpPr>
          <p:nvPr/>
        </p:nvSpPr>
        <p:spPr bwMode="auto">
          <a:xfrm>
            <a:off x="5548313" y="1895475"/>
            <a:ext cx="1587" cy="1898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19" name="Line 103"/>
          <p:cNvSpPr>
            <a:spLocks noChangeShapeType="1"/>
          </p:cNvSpPr>
          <p:nvPr/>
        </p:nvSpPr>
        <p:spPr bwMode="auto">
          <a:xfrm>
            <a:off x="5548313" y="3794125"/>
            <a:ext cx="301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0" name="Line 105"/>
          <p:cNvSpPr>
            <a:spLocks noChangeShapeType="1"/>
          </p:cNvSpPr>
          <p:nvPr/>
        </p:nvSpPr>
        <p:spPr bwMode="auto">
          <a:xfrm>
            <a:off x="5548313" y="3478213"/>
            <a:ext cx="30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1" name="Line 107"/>
          <p:cNvSpPr>
            <a:spLocks noChangeShapeType="1"/>
          </p:cNvSpPr>
          <p:nvPr/>
        </p:nvSpPr>
        <p:spPr bwMode="auto">
          <a:xfrm>
            <a:off x="5548313" y="3163888"/>
            <a:ext cx="30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2" name="Line 109"/>
          <p:cNvSpPr>
            <a:spLocks noChangeShapeType="1"/>
          </p:cNvSpPr>
          <p:nvPr/>
        </p:nvSpPr>
        <p:spPr bwMode="auto">
          <a:xfrm>
            <a:off x="5548313" y="2849563"/>
            <a:ext cx="30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3" name="Line 111"/>
          <p:cNvSpPr>
            <a:spLocks noChangeShapeType="1"/>
          </p:cNvSpPr>
          <p:nvPr/>
        </p:nvSpPr>
        <p:spPr bwMode="auto">
          <a:xfrm>
            <a:off x="5548313" y="2524125"/>
            <a:ext cx="301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4" name="Line 113"/>
          <p:cNvSpPr>
            <a:spLocks noChangeShapeType="1"/>
          </p:cNvSpPr>
          <p:nvPr/>
        </p:nvSpPr>
        <p:spPr bwMode="auto">
          <a:xfrm>
            <a:off x="5548313" y="2209800"/>
            <a:ext cx="301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5" name="Line 115"/>
          <p:cNvSpPr>
            <a:spLocks noChangeShapeType="1"/>
          </p:cNvSpPr>
          <p:nvPr/>
        </p:nvSpPr>
        <p:spPr bwMode="auto">
          <a:xfrm>
            <a:off x="5548313" y="1895475"/>
            <a:ext cx="301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6" name="Line 116"/>
          <p:cNvSpPr>
            <a:spLocks noChangeShapeType="1"/>
          </p:cNvSpPr>
          <p:nvPr/>
        </p:nvSpPr>
        <p:spPr bwMode="auto">
          <a:xfrm>
            <a:off x="5548313" y="3794125"/>
            <a:ext cx="39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7" name="Line 117"/>
          <p:cNvSpPr>
            <a:spLocks noChangeShapeType="1"/>
          </p:cNvSpPr>
          <p:nvPr/>
        </p:nvSpPr>
        <p:spPr bwMode="auto">
          <a:xfrm>
            <a:off x="5548313" y="3478213"/>
            <a:ext cx="396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8" name="Line 118"/>
          <p:cNvSpPr>
            <a:spLocks noChangeShapeType="1"/>
          </p:cNvSpPr>
          <p:nvPr/>
        </p:nvSpPr>
        <p:spPr bwMode="auto">
          <a:xfrm>
            <a:off x="5548313" y="3163888"/>
            <a:ext cx="396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29" name="Line 119"/>
          <p:cNvSpPr>
            <a:spLocks noChangeShapeType="1"/>
          </p:cNvSpPr>
          <p:nvPr/>
        </p:nvSpPr>
        <p:spPr bwMode="auto">
          <a:xfrm>
            <a:off x="5548313" y="2849563"/>
            <a:ext cx="396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0" name="Line 120"/>
          <p:cNvSpPr>
            <a:spLocks noChangeShapeType="1"/>
          </p:cNvSpPr>
          <p:nvPr/>
        </p:nvSpPr>
        <p:spPr bwMode="auto">
          <a:xfrm>
            <a:off x="5548313" y="2524125"/>
            <a:ext cx="39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1" name="Line 121"/>
          <p:cNvSpPr>
            <a:spLocks noChangeShapeType="1"/>
          </p:cNvSpPr>
          <p:nvPr/>
        </p:nvSpPr>
        <p:spPr bwMode="auto">
          <a:xfrm>
            <a:off x="5548313" y="2209800"/>
            <a:ext cx="39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2" name="Line 122"/>
          <p:cNvSpPr>
            <a:spLocks noChangeShapeType="1"/>
          </p:cNvSpPr>
          <p:nvPr/>
        </p:nvSpPr>
        <p:spPr bwMode="auto">
          <a:xfrm>
            <a:off x="5548313" y="1895475"/>
            <a:ext cx="39687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3" name="Line 123"/>
          <p:cNvSpPr>
            <a:spLocks noChangeShapeType="1"/>
          </p:cNvSpPr>
          <p:nvPr/>
        </p:nvSpPr>
        <p:spPr bwMode="auto">
          <a:xfrm flipV="1">
            <a:off x="3122613" y="3336925"/>
            <a:ext cx="209550" cy="100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4" name="Line 124"/>
          <p:cNvSpPr>
            <a:spLocks noChangeShapeType="1"/>
          </p:cNvSpPr>
          <p:nvPr/>
        </p:nvSpPr>
        <p:spPr bwMode="auto">
          <a:xfrm flipV="1">
            <a:off x="3332163" y="3013075"/>
            <a:ext cx="209550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5" name="Line 125"/>
          <p:cNvSpPr>
            <a:spLocks noChangeShapeType="1"/>
          </p:cNvSpPr>
          <p:nvPr/>
        </p:nvSpPr>
        <p:spPr bwMode="auto">
          <a:xfrm flipV="1">
            <a:off x="3541713" y="2427288"/>
            <a:ext cx="209550" cy="5857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6" name="Line 126"/>
          <p:cNvSpPr>
            <a:spLocks noChangeShapeType="1"/>
          </p:cNvSpPr>
          <p:nvPr/>
        </p:nvSpPr>
        <p:spPr bwMode="auto">
          <a:xfrm flipV="1">
            <a:off x="3751263" y="2046288"/>
            <a:ext cx="211137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7" name="Line 127"/>
          <p:cNvSpPr>
            <a:spLocks noChangeShapeType="1"/>
          </p:cNvSpPr>
          <p:nvPr/>
        </p:nvSpPr>
        <p:spPr bwMode="auto">
          <a:xfrm>
            <a:off x="3962400" y="2046288"/>
            <a:ext cx="209550" cy="814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8" name="Line 128"/>
          <p:cNvSpPr>
            <a:spLocks noChangeShapeType="1"/>
          </p:cNvSpPr>
          <p:nvPr/>
        </p:nvSpPr>
        <p:spPr bwMode="auto">
          <a:xfrm flipV="1">
            <a:off x="4171950" y="2806700"/>
            <a:ext cx="219075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39" name="Line 129"/>
          <p:cNvSpPr>
            <a:spLocks noChangeShapeType="1"/>
          </p:cNvSpPr>
          <p:nvPr/>
        </p:nvSpPr>
        <p:spPr bwMode="auto">
          <a:xfrm>
            <a:off x="4391025" y="2806700"/>
            <a:ext cx="209550" cy="150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0" name="Line 130"/>
          <p:cNvSpPr>
            <a:spLocks noChangeShapeType="1"/>
          </p:cNvSpPr>
          <p:nvPr/>
        </p:nvSpPr>
        <p:spPr bwMode="auto">
          <a:xfrm>
            <a:off x="4600575" y="2957513"/>
            <a:ext cx="209550" cy="98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1" name="Line 131"/>
          <p:cNvSpPr>
            <a:spLocks noChangeShapeType="1"/>
          </p:cNvSpPr>
          <p:nvPr/>
        </p:nvSpPr>
        <p:spPr bwMode="auto">
          <a:xfrm>
            <a:off x="4810125" y="3055938"/>
            <a:ext cx="20955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2" name="Line 132"/>
          <p:cNvSpPr>
            <a:spLocks noChangeShapeType="1"/>
          </p:cNvSpPr>
          <p:nvPr/>
        </p:nvSpPr>
        <p:spPr bwMode="auto">
          <a:xfrm>
            <a:off x="5019675" y="3132138"/>
            <a:ext cx="209550" cy="2047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3" name="Line 133"/>
          <p:cNvSpPr>
            <a:spLocks noChangeShapeType="1"/>
          </p:cNvSpPr>
          <p:nvPr/>
        </p:nvSpPr>
        <p:spPr bwMode="auto">
          <a:xfrm>
            <a:off x="5229225" y="3336925"/>
            <a:ext cx="209550" cy="153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4" name="Freeform 134"/>
          <p:cNvSpPr>
            <a:spLocks/>
          </p:cNvSpPr>
          <p:nvPr/>
        </p:nvSpPr>
        <p:spPr bwMode="auto">
          <a:xfrm>
            <a:off x="3094038" y="3402013"/>
            <a:ext cx="58737" cy="66675"/>
          </a:xfrm>
          <a:custGeom>
            <a:avLst/>
            <a:gdLst>
              <a:gd name="T0" fmla="*/ 18 w 37"/>
              <a:gd name="T1" fmla="*/ 0 h 39"/>
              <a:gd name="T2" fmla="*/ 37 w 37"/>
              <a:gd name="T3" fmla="*/ 20 h 39"/>
              <a:gd name="T4" fmla="*/ 18 w 37"/>
              <a:gd name="T5" fmla="*/ 39 h 39"/>
              <a:gd name="T6" fmla="*/ 0 w 37"/>
              <a:gd name="T7" fmla="*/ 20 h 39"/>
              <a:gd name="T8" fmla="*/ 18 w 37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39"/>
              <a:gd name="T17" fmla="*/ 37 w 37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39">
                <a:moveTo>
                  <a:pt x="18" y="0"/>
                </a:moveTo>
                <a:lnTo>
                  <a:pt x="37" y="20"/>
                </a:lnTo>
                <a:lnTo>
                  <a:pt x="18" y="39"/>
                </a:lnTo>
                <a:lnTo>
                  <a:pt x="0" y="20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5" name="Freeform 135"/>
          <p:cNvSpPr>
            <a:spLocks/>
          </p:cNvSpPr>
          <p:nvPr/>
        </p:nvSpPr>
        <p:spPr bwMode="auto">
          <a:xfrm>
            <a:off x="3303588" y="3305175"/>
            <a:ext cx="58737" cy="65088"/>
          </a:xfrm>
          <a:custGeom>
            <a:avLst/>
            <a:gdLst>
              <a:gd name="T0" fmla="*/ 18 w 37"/>
              <a:gd name="T1" fmla="*/ 0 h 39"/>
              <a:gd name="T2" fmla="*/ 37 w 37"/>
              <a:gd name="T3" fmla="*/ 19 h 39"/>
              <a:gd name="T4" fmla="*/ 18 w 37"/>
              <a:gd name="T5" fmla="*/ 39 h 39"/>
              <a:gd name="T6" fmla="*/ 0 w 37"/>
              <a:gd name="T7" fmla="*/ 19 h 39"/>
              <a:gd name="T8" fmla="*/ 18 w 37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39"/>
              <a:gd name="T17" fmla="*/ 37 w 37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39">
                <a:moveTo>
                  <a:pt x="18" y="0"/>
                </a:moveTo>
                <a:lnTo>
                  <a:pt x="37" y="19"/>
                </a:lnTo>
                <a:lnTo>
                  <a:pt x="18" y="39"/>
                </a:lnTo>
                <a:lnTo>
                  <a:pt x="0" y="19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6" name="Freeform 136"/>
          <p:cNvSpPr>
            <a:spLocks/>
          </p:cNvSpPr>
          <p:nvPr/>
        </p:nvSpPr>
        <p:spPr bwMode="auto">
          <a:xfrm>
            <a:off x="3513138" y="2979738"/>
            <a:ext cx="58737" cy="65087"/>
          </a:xfrm>
          <a:custGeom>
            <a:avLst/>
            <a:gdLst>
              <a:gd name="T0" fmla="*/ 18 w 37"/>
              <a:gd name="T1" fmla="*/ 0 h 39"/>
              <a:gd name="T2" fmla="*/ 37 w 37"/>
              <a:gd name="T3" fmla="*/ 20 h 39"/>
              <a:gd name="T4" fmla="*/ 18 w 37"/>
              <a:gd name="T5" fmla="*/ 39 h 39"/>
              <a:gd name="T6" fmla="*/ 0 w 37"/>
              <a:gd name="T7" fmla="*/ 20 h 39"/>
              <a:gd name="T8" fmla="*/ 18 w 37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39"/>
              <a:gd name="T17" fmla="*/ 37 w 37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39">
                <a:moveTo>
                  <a:pt x="18" y="0"/>
                </a:moveTo>
                <a:lnTo>
                  <a:pt x="37" y="20"/>
                </a:lnTo>
                <a:lnTo>
                  <a:pt x="18" y="39"/>
                </a:lnTo>
                <a:lnTo>
                  <a:pt x="0" y="20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7" name="Freeform 137"/>
          <p:cNvSpPr>
            <a:spLocks/>
          </p:cNvSpPr>
          <p:nvPr/>
        </p:nvSpPr>
        <p:spPr bwMode="auto">
          <a:xfrm>
            <a:off x="3722688" y="2393950"/>
            <a:ext cx="58737" cy="66675"/>
          </a:xfrm>
          <a:custGeom>
            <a:avLst/>
            <a:gdLst>
              <a:gd name="T0" fmla="*/ 18 w 37"/>
              <a:gd name="T1" fmla="*/ 0 h 39"/>
              <a:gd name="T2" fmla="*/ 37 w 37"/>
              <a:gd name="T3" fmla="*/ 19 h 39"/>
              <a:gd name="T4" fmla="*/ 18 w 37"/>
              <a:gd name="T5" fmla="*/ 39 h 39"/>
              <a:gd name="T6" fmla="*/ 0 w 37"/>
              <a:gd name="T7" fmla="*/ 19 h 39"/>
              <a:gd name="T8" fmla="*/ 18 w 37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39"/>
              <a:gd name="T17" fmla="*/ 37 w 37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39">
                <a:moveTo>
                  <a:pt x="18" y="0"/>
                </a:moveTo>
                <a:lnTo>
                  <a:pt x="37" y="19"/>
                </a:lnTo>
                <a:lnTo>
                  <a:pt x="18" y="39"/>
                </a:lnTo>
                <a:lnTo>
                  <a:pt x="0" y="19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8" name="Freeform 138"/>
          <p:cNvSpPr>
            <a:spLocks/>
          </p:cNvSpPr>
          <p:nvPr/>
        </p:nvSpPr>
        <p:spPr bwMode="auto">
          <a:xfrm>
            <a:off x="3932238" y="2014538"/>
            <a:ext cx="58737" cy="65087"/>
          </a:xfrm>
          <a:custGeom>
            <a:avLst/>
            <a:gdLst>
              <a:gd name="T0" fmla="*/ 19 w 37"/>
              <a:gd name="T1" fmla="*/ 0 h 39"/>
              <a:gd name="T2" fmla="*/ 37 w 37"/>
              <a:gd name="T3" fmla="*/ 19 h 39"/>
              <a:gd name="T4" fmla="*/ 19 w 37"/>
              <a:gd name="T5" fmla="*/ 39 h 39"/>
              <a:gd name="T6" fmla="*/ 0 w 37"/>
              <a:gd name="T7" fmla="*/ 19 h 39"/>
              <a:gd name="T8" fmla="*/ 19 w 37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39"/>
              <a:gd name="T17" fmla="*/ 37 w 37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39">
                <a:moveTo>
                  <a:pt x="19" y="0"/>
                </a:moveTo>
                <a:lnTo>
                  <a:pt x="37" y="19"/>
                </a:lnTo>
                <a:lnTo>
                  <a:pt x="19" y="39"/>
                </a:lnTo>
                <a:lnTo>
                  <a:pt x="0" y="19"/>
                </a:lnTo>
                <a:lnTo>
                  <a:pt x="19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9" name="Freeform 139"/>
          <p:cNvSpPr>
            <a:spLocks/>
          </p:cNvSpPr>
          <p:nvPr/>
        </p:nvSpPr>
        <p:spPr bwMode="auto">
          <a:xfrm>
            <a:off x="4141788" y="2827338"/>
            <a:ext cx="58737" cy="66675"/>
          </a:xfrm>
          <a:custGeom>
            <a:avLst/>
            <a:gdLst>
              <a:gd name="T0" fmla="*/ 19 w 37"/>
              <a:gd name="T1" fmla="*/ 0 h 39"/>
              <a:gd name="T2" fmla="*/ 37 w 37"/>
              <a:gd name="T3" fmla="*/ 19 h 39"/>
              <a:gd name="T4" fmla="*/ 19 w 37"/>
              <a:gd name="T5" fmla="*/ 39 h 39"/>
              <a:gd name="T6" fmla="*/ 0 w 37"/>
              <a:gd name="T7" fmla="*/ 19 h 39"/>
              <a:gd name="T8" fmla="*/ 19 w 37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"/>
              <a:gd name="T16" fmla="*/ 0 h 39"/>
              <a:gd name="T17" fmla="*/ 37 w 37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" h="39">
                <a:moveTo>
                  <a:pt x="19" y="0"/>
                </a:moveTo>
                <a:lnTo>
                  <a:pt x="37" y="19"/>
                </a:lnTo>
                <a:lnTo>
                  <a:pt x="19" y="39"/>
                </a:lnTo>
                <a:lnTo>
                  <a:pt x="0" y="19"/>
                </a:lnTo>
                <a:lnTo>
                  <a:pt x="19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0" name="Freeform 140"/>
          <p:cNvSpPr>
            <a:spLocks/>
          </p:cNvSpPr>
          <p:nvPr/>
        </p:nvSpPr>
        <p:spPr bwMode="auto">
          <a:xfrm>
            <a:off x="4360863" y="2774950"/>
            <a:ext cx="60325" cy="63500"/>
          </a:xfrm>
          <a:custGeom>
            <a:avLst/>
            <a:gdLst>
              <a:gd name="T0" fmla="*/ 19 w 38"/>
              <a:gd name="T1" fmla="*/ 0 h 38"/>
              <a:gd name="T2" fmla="*/ 38 w 38"/>
              <a:gd name="T3" fmla="*/ 19 h 38"/>
              <a:gd name="T4" fmla="*/ 19 w 38"/>
              <a:gd name="T5" fmla="*/ 38 h 38"/>
              <a:gd name="T6" fmla="*/ 0 w 38"/>
              <a:gd name="T7" fmla="*/ 19 h 38"/>
              <a:gd name="T8" fmla="*/ 19 w 38"/>
              <a:gd name="T9" fmla="*/ 0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38"/>
              <a:gd name="T17" fmla="*/ 38 w 38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38">
                <a:moveTo>
                  <a:pt x="19" y="0"/>
                </a:moveTo>
                <a:lnTo>
                  <a:pt x="38" y="19"/>
                </a:lnTo>
                <a:lnTo>
                  <a:pt x="19" y="38"/>
                </a:lnTo>
                <a:lnTo>
                  <a:pt x="0" y="19"/>
                </a:lnTo>
                <a:lnTo>
                  <a:pt x="19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1" name="Freeform 141"/>
          <p:cNvSpPr>
            <a:spLocks/>
          </p:cNvSpPr>
          <p:nvPr/>
        </p:nvSpPr>
        <p:spPr bwMode="auto">
          <a:xfrm>
            <a:off x="4570413" y="2925763"/>
            <a:ext cx="60325" cy="65087"/>
          </a:xfrm>
          <a:custGeom>
            <a:avLst/>
            <a:gdLst>
              <a:gd name="T0" fmla="*/ 19 w 38"/>
              <a:gd name="T1" fmla="*/ 0 h 39"/>
              <a:gd name="T2" fmla="*/ 38 w 38"/>
              <a:gd name="T3" fmla="*/ 19 h 39"/>
              <a:gd name="T4" fmla="*/ 19 w 38"/>
              <a:gd name="T5" fmla="*/ 39 h 39"/>
              <a:gd name="T6" fmla="*/ 0 w 38"/>
              <a:gd name="T7" fmla="*/ 19 h 39"/>
              <a:gd name="T8" fmla="*/ 19 w 38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39"/>
              <a:gd name="T17" fmla="*/ 38 w 38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39">
                <a:moveTo>
                  <a:pt x="19" y="0"/>
                </a:moveTo>
                <a:lnTo>
                  <a:pt x="38" y="19"/>
                </a:lnTo>
                <a:lnTo>
                  <a:pt x="19" y="39"/>
                </a:lnTo>
                <a:lnTo>
                  <a:pt x="0" y="19"/>
                </a:lnTo>
                <a:lnTo>
                  <a:pt x="19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2" name="Freeform 142"/>
          <p:cNvSpPr>
            <a:spLocks/>
          </p:cNvSpPr>
          <p:nvPr/>
        </p:nvSpPr>
        <p:spPr bwMode="auto">
          <a:xfrm>
            <a:off x="4779963" y="3022600"/>
            <a:ext cx="60325" cy="66675"/>
          </a:xfrm>
          <a:custGeom>
            <a:avLst/>
            <a:gdLst>
              <a:gd name="T0" fmla="*/ 19 w 38"/>
              <a:gd name="T1" fmla="*/ 0 h 39"/>
              <a:gd name="T2" fmla="*/ 38 w 38"/>
              <a:gd name="T3" fmla="*/ 20 h 39"/>
              <a:gd name="T4" fmla="*/ 19 w 38"/>
              <a:gd name="T5" fmla="*/ 39 h 39"/>
              <a:gd name="T6" fmla="*/ 0 w 38"/>
              <a:gd name="T7" fmla="*/ 20 h 39"/>
              <a:gd name="T8" fmla="*/ 19 w 38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39"/>
              <a:gd name="T17" fmla="*/ 38 w 38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39">
                <a:moveTo>
                  <a:pt x="19" y="0"/>
                </a:moveTo>
                <a:lnTo>
                  <a:pt x="38" y="20"/>
                </a:lnTo>
                <a:lnTo>
                  <a:pt x="19" y="39"/>
                </a:lnTo>
                <a:lnTo>
                  <a:pt x="0" y="20"/>
                </a:lnTo>
                <a:lnTo>
                  <a:pt x="19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3" name="Freeform 143"/>
          <p:cNvSpPr>
            <a:spLocks/>
          </p:cNvSpPr>
          <p:nvPr/>
        </p:nvSpPr>
        <p:spPr bwMode="auto">
          <a:xfrm>
            <a:off x="4989513" y="3098800"/>
            <a:ext cx="60325" cy="65088"/>
          </a:xfrm>
          <a:custGeom>
            <a:avLst/>
            <a:gdLst>
              <a:gd name="T0" fmla="*/ 19 w 38"/>
              <a:gd name="T1" fmla="*/ 0 h 39"/>
              <a:gd name="T2" fmla="*/ 38 w 38"/>
              <a:gd name="T3" fmla="*/ 20 h 39"/>
              <a:gd name="T4" fmla="*/ 19 w 38"/>
              <a:gd name="T5" fmla="*/ 39 h 39"/>
              <a:gd name="T6" fmla="*/ 0 w 38"/>
              <a:gd name="T7" fmla="*/ 20 h 39"/>
              <a:gd name="T8" fmla="*/ 19 w 38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39"/>
              <a:gd name="T17" fmla="*/ 38 w 38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39">
                <a:moveTo>
                  <a:pt x="19" y="0"/>
                </a:moveTo>
                <a:lnTo>
                  <a:pt x="38" y="20"/>
                </a:lnTo>
                <a:lnTo>
                  <a:pt x="19" y="39"/>
                </a:lnTo>
                <a:lnTo>
                  <a:pt x="0" y="20"/>
                </a:lnTo>
                <a:lnTo>
                  <a:pt x="19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4" name="Freeform 144"/>
          <p:cNvSpPr>
            <a:spLocks/>
          </p:cNvSpPr>
          <p:nvPr/>
        </p:nvSpPr>
        <p:spPr bwMode="auto">
          <a:xfrm>
            <a:off x="5199063" y="3305175"/>
            <a:ext cx="60325" cy="65088"/>
          </a:xfrm>
          <a:custGeom>
            <a:avLst/>
            <a:gdLst>
              <a:gd name="T0" fmla="*/ 19 w 38"/>
              <a:gd name="T1" fmla="*/ 0 h 39"/>
              <a:gd name="T2" fmla="*/ 38 w 38"/>
              <a:gd name="T3" fmla="*/ 19 h 39"/>
              <a:gd name="T4" fmla="*/ 19 w 38"/>
              <a:gd name="T5" fmla="*/ 39 h 39"/>
              <a:gd name="T6" fmla="*/ 0 w 38"/>
              <a:gd name="T7" fmla="*/ 19 h 39"/>
              <a:gd name="T8" fmla="*/ 19 w 38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39"/>
              <a:gd name="T17" fmla="*/ 38 w 38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39">
                <a:moveTo>
                  <a:pt x="19" y="0"/>
                </a:moveTo>
                <a:lnTo>
                  <a:pt x="38" y="19"/>
                </a:lnTo>
                <a:lnTo>
                  <a:pt x="19" y="39"/>
                </a:lnTo>
                <a:lnTo>
                  <a:pt x="0" y="19"/>
                </a:lnTo>
                <a:lnTo>
                  <a:pt x="19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55" name="Freeform 145"/>
          <p:cNvSpPr>
            <a:spLocks/>
          </p:cNvSpPr>
          <p:nvPr/>
        </p:nvSpPr>
        <p:spPr bwMode="auto">
          <a:xfrm>
            <a:off x="5408613" y="3455988"/>
            <a:ext cx="60325" cy="66675"/>
          </a:xfrm>
          <a:custGeom>
            <a:avLst/>
            <a:gdLst>
              <a:gd name="T0" fmla="*/ 19 w 38"/>
              <a:gd name="T1" fmla="*/ 0 h 39"/>
              <a:gd name="T2" fmla="*/ 38 w 38"/>
              <a:gd name="T3" fmla="*/ 20 h 39"/>
              <a:gd name="T4" fmla="*/ 19 w 38"/>
              <a:gd name="T5" fmla="*/ 39 h 39"/>
              <a:gd name="T6" fmla="*/ 0 w 38"/>
              <a:gd name="T7" fmla="*/ 20 h 39"/>
              <a:gd name="T8" fmla="*/ 19 w 38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39"/>
              <a:gd name="T17" fmla="*/ 38 w 38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39">
                <a:moveTo>
                  <a:pt x="19" y="0"/>
                </a:moveTo>
                <a:lnTo>
                  <a:pt x="38" y="20"/>
                </a:lnTo>
                <a:lnTo>
                  <a:pt x="19" y="39"/>
                </a:lnTo>
                <a:lnTo>
                  <a:pt x="0" y="20"/>
                </a:lnTo>
                <a:lnTo>
                  <a:pt x="19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256" name="Group 312"/>
          <p:cNvGrpSpPr>
            <a:grpSpLocks/>
          </p:cNvGrpSpPr>
          <p:nvPr/>
        </p:nvGrpSpPr>
        <p:grpSpPr bwMode="auto">
          <a:xfrm>
            <a:off x="3043238" y="3895725"/>
            <a:ext cx="2468562" cy="269875"/>
            <a:chOff x="2120" y="2544"/>
            <a:chExt cx="1555" cy="161"/>
          </a:xfrm>
        </p:grpSpPr>
        <p:sp>
          <p:nvSpPr>
            <p:cNvPr id="6284" name="Rectangle 154"/>
            <p:cNvSpPr>
              <a:spLocks noChangeArrowheads="1"/>
            </p:cNvSpPr>
            <p:nvPr/>
          </p:nvSpPr>
          <p:spPr bwMode="auto">
            <a:xfrm rot="-5400000">
              <a:off x="2107" y="2564"/>
              <a:ext cx="1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Jan</a:t>
              </a:r>
              <a:endParaRPr lang="en-US" sz="1000"/>
            </a:p>
          </p:txBody>
        </p:sp>
        <p:sp>
          <p:nvSpPr>
            <p:cNvPr id="6285" name="Rectangle 155"/>
            <p:cNvSpPr>
              <a:spLocks noChangeArrowheads="1"/>
            </p:cNvSpPr>
            <p:nvPr/>
          </p:nvSpPr>
          <p:spPr bwMode="auto">
            <a:xfrm rot="-5400000">
              <a:off x="2234" y="2572"/>
              <a:ext cx="13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Feb</a:t>
              </a:r>
              <a:endParaRPr lang="en-US" sz="1000"/>
            </a:p>
          </p:txBody>
        </p:sp>
        <p:sp>
          <p:nvSpPr>
            <p:cNvPr id="6286" name="Rectangle 156"/>
            <p:cNvSpPr>
              <a:spLocks noChangeArrowheads="1"/>
            </p:cNvSpPr>
            <p:nvPr/>
          </p:nvSpPr>
          <p:spPr bwMode="auto">
            <a:xfrm rot="-5400000">
              <a:off x="2366" y="2572"/>
              <a:ext cx="13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Mar</a:t>
              </a:r>
              <a:endParaRPr lang="en-US" sz="1000"/>
            </a:p>
          </p:txBody>
        </p:sp>
        <p:sp>
          <p:nvSpPr>
            <p:cNvPr id="6287" name="Rectangle 157"/>
            <p:cNvSpPr>
              <a:spLocks noChangeArrowheads="1"/>
            </p:cNvSpPr>
            <p:nvPr/>
          </p:nvSpPr>
          <p:spPr bwMode="auto">
            <a:xfrm rot="-5400000">
              <a:off x="2504" y="2566"/>
              <a:ext cx="11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Apr</a:t>
              </a:r>
              <a:endParaRPr lang="en-US" sz="1000"/>
            </a:p>
          </p:txBody>
        </p:sp>
        <p:sp>
          <p:nvSpPr>
            <p:cNvPr id="6288" name="Rectangle 158"/>
            <p:cNvSpPr>
              <a:spLocks noChangeArrowheads="1"/>
            </p:cNvSpPr>
            <p:nvPr/>
          </p:nvSpPr>
          <p:spPr bwMode="auto">
            <a:xfrm rot="-5400000">
              <a:off x="2624" y="2585"/>
              <a:ext cx="1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May</a:t>
              </a:r>
              <a:endParaRPr lang="en-US" sz="1000"/>
            </a:p>
          </p:txBody>
        </p:sp>
        <p:sp>
          <p:nvSpPr>
            <p:cNvPr id="6289" name="Rectangle 159"/>
            <p:cNvSpPr>
              <a:spLocks noChangeArrowheads="1"/>
            </p:cNvSpPr>
            <p:nvPr/>
          </p:nvSpPr>
          <p:spPr bwMode="auto">
            <a:xfrm rot="-5400000">
              <a:off x="2767" y="2564"/>
              <a:ext cx="12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Jun</a:t>
              </a:r>
              <a:endParaRPr lang="en-US" sz="1000"/>
            </a:p>
          </p:txBody>
        </p:sp>
        <p:sp>
          <p:nvSpPr>
            <p:cNvPr id="6290" name="Rectangle 160"/>
            <p:cNvSpPr>
              <a:spLocks noChangeArrowheads="1"/>
            </p:cNvSpPr>
            <p:nvPr/>
          </p:nvSpPr>
          <p:spPr bwMode="auto">
            <a:xfrm rot="-5400000">
              <a:off x="2918" y="2550"/>
              <a:ext cx="9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Jul</a:t>
              </a:r>
              <a:endParaRPr lang="en-US" sz="1000"/>
            </a:p>
          </p:txBody>
        </p:sp>
        <p:sp>
          <p:nvSpPr>
            <p:cNvPr id="6291" name="Rectangle 161"/>
            <p:cNvSpPr>
              <a:spLocks noChangeArrowheads="1"/>
            </p:cNvSpPr>
            <p:nvPr/>
          </p:nvSpPr>
          <p:spPr bwMode="auto">
            <a:xfrm rot="-5400000">
              <a:off x="3031" y="2577"/>
              <a:ext cx="13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Aug</a:t>
              </a:r>
              <a:endParaRPr lang="en-US" sz="1000"/>
            </a:p>
          </p:txBody>
        </p:sp>
        <p:sp>
          <p:nvSpPr>
            <p:cNvPr id="6292" name="Rectangle 162"/>
            <p:cNvSpPr>
              <a:spLocks noChangeArrowheads="1"/>
            </p:cNvSpPr>
            <p:nvPr/>
          </p:nvSpPr>
          <p:spPr bwMode="auto">
            <a:xfrm rot="-5400000">
              <a:off x="3163" y="2577"/>
              <a:ext cx="13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Sep</a:t>
              </a:r>
              <a:endParaRPr lang="en-US" sz="1000"/>
            </a:p>
          </p:txBody>
        </p:sp>
        <p:sp>
          <p:nvSpPr>
            <p:cNvPr id="6293" name="Rectangle 163"/>
            <p:cNvSpPr>
              <a:spLocks noChangeArrowheads="1"/>
            </p:cNvSpPr>
            <p:nvPr/>
          </p:nvSpPr>
          <p:spPr bwMode="auto">
            <a:xfrm rot="-5400000">
              <a:off x="3304" y="2573"/>
              <a:ext cx="11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Oct</a:t>
              </a:r>
              <a:endParaRPr lang="en-US" sz="1000"/>
            </a:p>
          </p:txBody>
        </p:sp>
        <p:sp>
          <p:nvSpPr>
            <p:cNvPr id="6294" name="Rectangle 164"/>
            <p:cNvSpPr>
              <a:spLocks noChangeArrowheads="1"/>
            </p:cNvSpPr>
            <p:nvPr/>
          </p:nvSpPr>
          <p:spPr bwMode="auto">
            <a:xfrm rot="-5400000">
              <a:off x="3427" y="2564"/>
              <a:ext cx="13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Nov</a:t>
              </a:r>
              <a:endParaRPr lang="en-US" sz="1000"/>
            </a:p>
          </p:txBody>
        </p:sp>
        <p:sp>
          <p:nvSpPr>
            <p:cNvPr id="6295" name="Rectangle 165"/>
            <p:cNvSpPr>
              <a:spLocks noChangeArrowheads="1"/>
            </p:cNvSpPr>
            <p:nvPr/>
          </p:nvSpPr>
          <p:spPr bwMode="auto">
            <a:xfrm rot="-5400000">
              <a:off x="3559" y="2576"/>
              <a:ext cx="13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Dec</a:t>
              </a:r>
              <a:endParaRPr lang="en-US" sz="1000"/>
            </a:p>
          </p:txBody>
        </p:sp>
      </p:grpSp>
      <p:sp>
        <p:nvSpPr>
          <p:cNvPr id="6257" name="Rectangle 147"/>
          <p:cNvSpPr>
            <a:spLocks noChangeArrowheads="1"/>
          </p:cNvSpPr>
          <p:nvPr/>
        </p:nvSpPr>
        <p:spPr bwMode="auto">
          <a:xfrm>
            <a:off x="2803525" y="3706813"/>
            <a:ext cx="1127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-5</a:t>
            </a:r>
            <a:endParaRPr lang="en-US" sz="1000"/>
          </a:p>
        </p:txBody>
      </p:sp>
      <p:sp>
        <p:nvSpPr>
          <p:cNvPr id="6258" name="Rectangle 148"/>
          <p:cNvSpPr>
            <a:spLocks noChangeArrowheads="1"/>
          </p:cNvSpPr>
          <p:nvPr/>
        </p:nvSpPr>
        <p:spPr bwMode="auto">
          <a:xfrm>
            <a:off x="2843213" y="339248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 sz="1000"/>
          </a:p>
        </p:txBody>
      </p:sp>
      <p:sp>
        <p:nvSpPr>
          <p:cNvPr id="6259" name="Rectangle 149"/>
          <p:cNvSpPr>
            <a:spLocks noChangeArrowheads="1"/>
          </p:cNvSpPr>
          <p:nvPr/>
        </p:nvSpPr>
        <p:spPr bwMode="auto">
          <a:xfrm>
            <a:off x="2843213" y="3078163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5</a:t>
            </a:r>
            <a:endParaRPr lang="en-US" sz="1000"/>
          </a:p>
        </p:txBody>
      </p:sp>
      <p:sp>
        <p:nvSpPr>
          <p:cNvPr id="6260" name="Rectangle 150"/>
          <p:cNvSpPr>
            <a:spLocks noChangeArrowheads="1"/>
          </p:cNvSpPr>
          <p:nvPr/>
        </p:nvSpPr>
        <p:spPr bwMode="auto">
          <a:xfrm>
            <a:off x="2773363" y="276225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</a:t>
            </a:r>
            <a:endParaRPr lang="en-US" sz="1000"/>
          </a:p>
        </p:txBody>
      </p:sp>
      <p:sp>
        <p:nvSpPr>
          <p:cNvPr id="6261" name="Rectangle 151"/>
          <p:cNvSpPr>
            <a:spLocks noChangeArrowheads="1"/>
          </p:cNvSpPr>
          <p:nvPr/>
        </p:nvSpPr>
        <p:spPr bwMode="auto">
          <a:xfrm>
            <a:off x="2773363" y="24384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15</a:t>
            </a:r>
            <a:endParaRPr lang="en-US" sz="1000"/>
          </a:p>
        </p:txBody>
      </p:sp>
      <p:sp>
        <p:nvSpPr>
          <p:cNvPr id="6262" name="Rectangle 152"/>
          <p:cNvSpPr>
            <a:spLocks noChangeArrowheads="1"/>
          </p:cNvSpPr>
          <p:nvPr/>
        </p:nvSpPr>
        <p:spPr bwMode="auto">
          <a:xfrm>
            <a:off x="2773363" y="2122488"/>
            <a:ext cx="1397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</a:t>
            </a:r>
            <a:endParaRPr lang="en-US" sz="1000"/>
          </a:p>
        </p:txBody>
      </p:sp>
      <p:sp>
        <p:nvSpPr>
          <p:cNvPr id="6263" name="Rectangle 153"/>
          <p:cNvSpPr>
            <a:spLocks noChangeArrowheads="1"/>
          </p:cNvSpPr>
          <p:nvPr/>
        </p:nvSpPr>
        <p:spPr bwMode="auto">
          <a:xfrm>
            <a:off x="2773363" y="1808163"/>
            <a:ext cx="1397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25</a:t>
            </a:r>
            <a:endParaRPr lang="en-US" sz="1000"/>
          </a:p>
        </p:txBody>
      </p:sp>
      <p:sp>
        <p:nvSpPr>
          <p:cNvPr id="6264" name="Rectangle 166"/>
          <p:cNvSpPr>
            <a:spLocks noChangeArrowheads="1"/>
          </p:cNvSpPr>
          <p:nvPr/>
        </p:nvSpPr>
        <p:spPr bwMode="auto">
          <a:xfrm rot="-5400000">
            <a:off x="1745457" y="2756694"/>
            <a:ext cx="18145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Mean Monthly Temperature (</a:t>
            </a:r>
            <a:r>
              <a:rPr lang="en-US" sz="1000">
                <a:solidFill>
                  <a:srgbClr val="000000"/>
                </a:solidFill>
                <a:sym typeface="Symbol" pitchFamily="18" charset="2"/>
              </a:rPr>
              <a:t>C)</a:t>
            </a:r>
            <a:endParaRPr lang="en-US" sz="1000">
              <a:sym typeface="Symbol" pitchFamily="18" charset="2"/>
            </a:endParaRPr>
          </a:p>
        </p:txBody>
      </p:sp>
      <p:grpSp>
        <p:nvGrpSpPr>
          <p:cNvPr id="6265" name="Group 310"/>
          <p:cNvGrpSpPr>
            <a:grpSpLocks/>
          </p:cNvGrpSpPr>
          <p:nvPr/>
        </p:nvGrpSpPr>
        <p:grpSpPr bwMode="auto">
          <a:xfrm>
            <a:off x="5648325" y="1808163"/>
            <a:ext cx="452438" cy="2051050"/>
            <a:chOff x="3761" y="1302"/>
            <a:chExt cx="285" cy="1221"/>
          </a:xfrm>
        </p:grpSpPr>
        <p:sp>
          <p:nvSpPr>
            <p:cNvPr id="6276" name="Rectangle 169"/>
            <p:cNvSpPr>
              <a:spLocks noChangeArrowheads="1"/>
            </p:cNvSpPr>
            <p:nvPr/>
          </p:nvSpPr>
          <p:spPr bwMode="auto">
            <a:xfrm>
              <a:off x="3761" y="2432"/>
              <a:ext cx="110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0.0</a:t>
              </a:r>
              <a:endParaRPr lang="en-US" sz="1000"/>
            </a:p>
          </p:txBody>
        </p:sp>
        <p:sp>
          <p:nvSpPr>
            <p:cNvPr id="6277" name="Rectangle 170"/>
            <p:cNvSpPr>
              <a:spLocks noChangeArrowheads="1"/>
            </p:cNvSpPr>
            <p:nvPr/>
          </p:nvSpPr>
          <p:spPr bwMode="auto">
            <a:xfrm>
              <a:off x="3761" y="2245"/>
              <a:ext cx="154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12.5</a:t>
              </a:r>
              <a:endParaRPr lang="en-US" sz="1000"/>
            </a:p>
          </p:txBody>
        </p:sp>
        <p:sp>
          <p:nvSpPr>
            <p:cNvPr id="6278" name="Rectangle 171"/>
            <p:cNvSpPr>
              <a:spLocks noChangeArrowheads="1"/>
            </p:cNvSpPr>
            <p:nvPr/>
          </p:nvSpPr>
          <p:spPr bwMode="auto">
            <a:xfrm>
              <a:off x="3761" y="2058"/>
              <a:ext cx="154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25.0</a:t>
              </a:r>
              <a:endParaRPr lang="en-US" sz="1000"/>
            </a:p>
          </p:txBody>
        </p:sp>
        <p:sp>
          <p:nvSpPr>
            <p:cNvPr id="6279" name="Rectangle 172"/>
            <p:cNvSpPr>
              <a:spLocks noChangeArrowheads="1"/>
            </p:cNvSpPr>
            <p:nvPr/>
          </p:nvSpPr>
          <p:spPr bwMode="auto">
            <a:xfrm>
              <a:off x="3761" y="1870"/>
              <a:ext cx="154" cy="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37.5</a:t>
              </a:r>
              <a:endParaRPr lang="en-US" sz="1000"/>
            </a:p>
          </p:txBody>
        </p:sp>
        <p:sp>
          <p:nvSpPr>
            <p:cNvPr id="6280" name="Rectangle 173"/>
            <p:cNvSpPr>
              <a:spLocks noChangeArrowheads="1"/>
            </p:cNvSpPr>
            <p:nvPr/>
          </p:nvSpPr>
          <p:spPr bwMode="auto">
            <a:xfrm>
              <a:off x="3761" y="1677"/>
              <a:ext cx="154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50.0</a:t>
              </a:r>
              <a:endParaRPr lang="en-US" sz="1000"/>
            </a:p>
          </p:txBody>
        </p:sp>
        <p:sp>
          <p:nvSpPr>
            <p:cNvPr id="6281" name="Rectangle 174"/>
            <p:cNvSpPr>
              <a:spLocks noChangeArrowheads="1"/>
            </p:cNvSpPr>
            <p:nvPr/>
          </p:nvSpPr>
          <p:spPr bwMode="auto">
            <a:xfrm>
              <a:off x="3761" y="1489"/>
              <a:ext cx="154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62.5</a:t>
              </a:r>
              <a:endParaRPr lang="en-US" sz="1000"/>
            </a:p>
          </p:txBody>
        </p:sp>
        <p:sp>
          <p:nvSpPr>
            <p:cNvPr id="6282" name="Rectangle 175"/>
            <p:cNvSpPr>
              <a:spLocks noChangeArrowheads="1"/>
            </p:cNvSpPr>
            <p:nvPr/>
          </p:nvSpPr>
          <p:spPr bwMode="auto">
            <a:xfrm>
              <a:off x="3761" y="1302"/>
              <a:ext cx="154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75.0</a:t>
              </a:r>
              <a:endParaRPr lang="en-US" sz="1000"/>
            </a:p>
          </p:txBody>
        </p:sp>
        <p:sp>
          <p:nvSpPr>
            <p:cNvPr id="6283" name="Rectangle 176"/>
            <p:cNvSpPr>
              <a:spLocks noChangeArrowheads="1"/>
            </p:cNvSpPr>
            <p:nvPr/>
          </p:nvSpPr>
          <p:spPr bwMode="auto">
            <a:xfrm rot="-5400000">
              <a:off x="3550" y="1917"/>
              <a:ext cx="89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Monthly Precipitation (mm)</a:t>
              </a:r>
              <a:endParaRPr lang="en-US" sz="1000"/>
            </a:p>
          </p:txBody>
        </p:sp>
      </p:grpSp>
      <p:grpSp>
        <p:nvGrpSpPr>
          <p:cNvPr id="6266" name="Group 439"/>
          <p:cNvGrpSpPr>
            <a:grpSpLocks/>
          </p:cNvGrpSpPr>
          <p:nvPr/>
        </p:nvGrpSpPr>
        <p:grpSpPr bwMode="auto">
          <a:xfrm>
            <a:off x="3236913" y="4214813"/>
            <a:ext cx="2136775" cy="227012"/>
            <a:chOff x="2195" y="2729"/>
            <a:chExt cx="1346" cy="143"/>
          </a:xfrm>
        </p:grpSpPr>
        <p:sp>
          <p:nvSpPr>
            <p:cNvPr id="6269" name="Rectangle 440"/>
            <p:cNvSpPr>
              <a:spLocks noChangeArrowheads="1"/>
            </p:cNvSpPr>
            <p:nvPr/>
          </p:nvSpPr>
          <p:spPr bwMode="auto">
            <a:xfrm>
              <a:off x="2195" y="2729"/>
              <a:ext cx="1346" cy="14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0" name="Line 441"/>
            <p:cNvSpPr>
              <a:spLocks noChangeShapeType="1"/>
            </p:cNvSpPr>
            <p:nvPr/>
          </p:nvSpPr>
          <p:spPr bwMode="auto">
            <a:xfrm>
              <a:off x="2226" y="2804"/>
              <a:ext cx="1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1" name="Rectangle 442"/>
            <p:cNvSpPr>
              <a:spLocks noChangeArrowheads="1"/>
            </p:cNvSpPr>
            <p:nvPr/>
          </p:nvSpPr>
          <p:spPr bwMode="auto">
            <a:xfrm>
              <a:off x="2287" y="2785"/>
              <a:ext cx="30" cy="3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2" name="Rectangle 443"/>
            <p:cNvSpPr>
              <a:spLocks noChangeArrowheads="1"/>
            </p:cNvSpPr>
            <p:nvPr/>
          </p:nvSpPr>
          <p:spPr bwMode="auto">
            <a:xfrm>
              <a:off x="2409" y="2747"/>
              <a:ext cx="45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Temperature</a:t>
              </a:r>
              <a:endParaRPr lang="en-US"/>
            </a:p>
          </p:txBody>
        </p:sp>
        <p:sp>
          <p:nvSpPr>
            <p:cNvPr id="6273" name="Line 444"/>
            <p:cNvSpPr>
              <a:spLocks noChangeShapeType="1"/>
            </p:cNvSpPr>
            <p:nvPr/>
          </p:nvSpPr>
          <p:spPr bwMode="auto">
            <a:xfrm>
              <a:off x="2887" y="2804"/>
              <a:ext cx="1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4" name="Freeform 445"/>
            <p:cNvSpPr>
              <a:spLocks/>
            </p:cNvSpPr>
            <p:nvPr/>
          </p:nvSpPr>
          <p:spPr bwMode="auto">
            <a:xfrm>
              <a:off x="2948" y="2785"/>
              <a:ext cx="37" cy="37"/>
            </a:xfrm>
            <a:custGeom>
              <a:avLst/>
              <a:gdLst>
                <a:gd name="T0" fmla="*/ 18 w 37"/>
                <a:gd name="T1" fmla="*/ 0 h 37"/>
                <a:gd name="T2" fmla="*/ 37 w 37"/>
                <a:gd name="T3" fmla="*/ 19 h 37"/>
                <a:gd name="T4" fmla="*/ 18 w 37"/>
                <a:gd name="T5" fmla="*/ 37 h 37"/>
                <a:gd name="T6" fmla="*/ 0 w 37"/>
                <a:gd name="T7" fmla="*/ 19 h 37"/>
                <a:gd name="T8" fmla="*/ 18 w 37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7"/>
                <a:gd name="T17" fmla="*/ 37 w 3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7">
                  <a:moveTo>
                    <a:pt x="18" y="0"/>
                  </a:moveTo>
                  <a:lnTo>
                    <a:pt x="37" y="19"/>
                  </a:lnTo>
                  <a:lnTo>
                    <a:pt x="18" y="37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5" name="Rectangle 446"/>
            <p:cNvSpPr>
              <a:spLocks noChangeArrowheads="1"/>
            </p:cNvSpPr>
            <p:nvPr/>
          </p:nvSpPr>
          <p:spPr bwMode="auto">
            <a:xfrm>
              <a:off x="3070" y="2747"/>
              <a:ext cx="43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Precipitation</a:t>
              </a:r>
              <a:endParaRPr lang="en-US"/>
            </a:p>
          </p:txBody>
        </p:sp>
      </p:grpSp>
      <p:sp>
        <p:nvSpPr>
          <p:cNvPr id="6267" name="Text Box 447"/>
          <p:cNvSpPr txBox="1">
            <a:spLocks noChangeArrowheads="1"/>
          </p:cNvSpPr>
          <p:nvPr/>
        </p:nvSpPr>
        <p:spPr bwMode="auto">
          <a:xfrm>
            <a:off x="166688" y="6446838"/>
            <a:ext cx="752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6.3</a:t>
            </a:r>
          </a:p>
        </p:txBody>
      </p:sp>
      <p:sp>
        <p:nvSpPr>
          <p:cNvPr id="6268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3013075" y="1900238"/>
            <a:ext cx="2525713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1" name="Line 7"/>
          <p:cNvSpPr>
            <a:spLocks noChangeShapeType="1"/>
          </p:cNvSpPr>
          <p:nvPr/>
        </p:nvSpPr>
        <p:spPr bwMode="auto">
          <a:xfrm>
            <a:off x="3013075" y="3406775"/>
            <a:ext cx="25257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2" name="Line 8"/>
          <p:cNvSpPr>
            <a:spLocks noChangeShapeType="1"/>
          </p:cNvSpPr>
          <p:nvPr/>
        </p:nvSpPr>
        <p:spPr bwMode="auto">
          <a:xfrm>
            <a:off x="3013075" y="3030538"/>
            <a:ext cx="25257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3" name="Line 9"/>
          <p:cNvSpPr>
            <a:spLocks noChangeShapeType="1"/>
          </p:cNvSpPr>
          <p:nvPr/>
        </p:nvSpPr>
        <p:spPr bwMode="auto">
          <a:xfrm>
            <a:off x="3013075" y="2654300"/>
            <a:ext cx="2525713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4" name="Line 10"/>
          <p:cNvSpPr>
            <a:spLocks noChangeShapeType="1"/>
          </p:cNvSpPr>
          <p:nvPr/>
        </p:nvSpPr>
        <p:spPr bwMode="auto">
          <a:xfrm>
            <a:off x="3013075" y="2276475"/>
            <a:ext cx="2525713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>
            <a:off x="3013075" y="1900238"/>
            <a:ext cx="25257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6" name="Line 12"/>
          <p:cNvSpPr>
            <a:spLocks noChangeShapeType="1"/>
          </p:cNvSpPr>
          <p:nvPr/>
        </p:nvSpPr>
        <p:spPr bwMode="auto">
          <a:xfrm>
            <a:off x="3222625" y="1900238"/>
            <a:ext cx="1588" cy="1882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Line 13"/>
          <p:cNvSpPr>
            <a:spLocks noChangeShapeType="1"/>
          </p:cNvSpPr>
          <p:nvPr/>
        </p:nvSpPr>
        <p:spPr bwMode="auto">
          <a:xfrm>
            <a:off x="3432175" y="1900238"/>
            <a:ext cx="1588" cy="1882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" name="Line 14"/>
          <p:cNvSpPr>
            <a:spLocks noChangeShapeType="1"/>
          </p:cNvSpPr>
          <p:nvPr/>
        </p:nvSpPr>
        <p:spPr bwMode="auto">
          <a:xfrm>
            <a:off x="3641725" y="1900238"/>
            <a:ext cx="1588" cy="1882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" name="Line 15"/>
          <p:cNvSpPr>
            <a:spLocks noChangeShapeType="1"/>
          </p:cNvSpPr>
          <p:nvPr/>
        </p:nvSpPr>
        <p:spPr bwMode="auto">
          <a:xfrm>
            <a:off x="3851275" y="1900238"/>
            <a:ext cx="1588" cy="1882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6"/>
          <p:cNvSpPr>
            <a:spLocks noChangeShapeType="1"/>
          </p:cNvSpPr>
          <p:nvPr/>
        </p:nvSpPr>
        <p:spPr bwMode="auto">
          <a:xfrm>
            <a:off x="4060825" y="1900238"/>
            <a:ext cx="1588" cy="1882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7"/>
          <p:cNvSpPr>
            <a:spLocks noChangeShapeType="1"/>
          </p:cNvSpPr>
          <p:nvPr/>
        </p:nvSpPr>
        <p:spPr bwMode="auto">
          <a:xfrm>
            <a:off x="4279900" y="1900238"/>
            <a:ext cx="1588" cy="1882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18"/>
          <p:cNvSpPr>
            <a:spLocks noChangeShapeType="1"/>
          </p:cNvSpPr>
          <p:nvPr/>
        </p:nvSpPr>
        <p:spPr bwMode="auto">
          <a:xfrm>
            <a:off x="4491038" y="1900238"/>
            <a:ext cx="1587" cy="1882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19"/>
          <p:cNvSpPr>
            <a:spLocks noChangeShapeType="1"/>
          </p:cNvSpPr>
          <p:nvPr/>
        </p:nvSpPr>
        <p:spPr bwMode="auto">
          <a:xfrm>
            <a:off x="4700588" y="1900238"/>
            <a:ext cx="1587" cy="1882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20"/>
          <p:cNvSpPr>
            <a:spLocks noChangeShapeType="1"/>
          </p:cNvSpPr>
          <p:nvPr/>
        </p:nvSpPr>
        <p:spPr bwMode="auto">
          <a:xfrm>
            <a:off x="4910138" y="1900238"/>
            <a:ext cx="1587" cy="1882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21"/>
          <p:cNvSpPr>
            <a:spLocks noChangeShapeType="1"/>
          </p:cNvSpPr>
          <p:nvPr/>
        </p:nvSpPr>
        <p:spPr bwMode="auto">
          <a:xfrm>
            <a:off x="5119688" y="1900238"/>
            <a:ext cx="1587" cy="1882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22"/>
          <p:cNvSpPr>
            <a:spLocks noChangeShapeType="1"/>
          </p:cNvSpPr>
          <p:nvPr/>
        </p:nvSpPr>
        <p:spPr bwMode="auto">
          <a:xfrm>
            <a:off x="5329238" y="1900238"/>
            <a:ext cx="1587" cy="1882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Line 23"/>
          <p:cNvSpPr>
            <a:spLocks noChangeShapeType="1"/>
          </p:cNvSpPr>
          <p:nvPr/>
        </p:nvSpPr>
        <p:spPr bwMode="auto">
          <a:xfrm>
            <a:off x="5538788" y="1900238"/>
            <a:ext cx="1587" cy="18827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Rectangle 24"/>
          <p:cNvSpPr>
            <a:spLocks noChangeArrowheads="1"/>
          </p:cNvSpPr>
          <p:nvPr/>
        </p:nvSpPr>
        <p:spPr bwMode="auto">
          <a:xfrm>
            <a:off x="3013075" y="1900238"/>
            <a:ext cx="2525713" cy="188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5"/>
          <p:cNvSpPr>
            <a:spLocks noChangeShapeType="1"/>
          </p:cNvSpPr>
          <p:nvPr/>
        </p:nvSpPr>
        <p:spPr bwMode="auto">
          <a:xfrm>
            <a:off x="3013075" y="1900238"/>
            <a:ext cx="1588" cy="188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26"/>
          <p:cNvSpPr>
            <a:spLocks noChangeShapeType="1"/>
          </p:cNvSpPr>
          <p:nvPr/>
        </p:nvSpPr>
        <p:spPr bwMode="auto">
          <a:xfrm>
            <a:off x="2984500" y="378301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31"/>
          <p:cNvSpPr>
            <a:spLocks noChangeShapeType="1"/>
          </p:cNvSpPr>
          <p:nvPr/>
        </p:nvSpPr>
        <p:spPr bwMode="auto">
          <a:xfrm>
            <a:off x="2984500" y="340677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2" name="Line 36"/>
          <p:cNvSpPr>
            <a:spLocks noChangeShapeType="1"/>
          </p:cNvSpPr>
          <p:nvPr/>
        </p:nvSpPr>
        <p:spPr bwMode="auto">
          <a:xfrm>
            <a:off x="2984500" y="303053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3" name="Line 41"/>
          <p:cNvSpPr>
            <a:spLocks noChangeShapeType="1"/>
          </p:cNvSpPr>
          <p:nvPr/>
        </p:nvSpPr>
        <p:spPr bwMode="auto">
          <a:xfrm>
            <a:off x="2984500" y="265430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4" name="Line 46"/>
          <p:cNvSpPr>
            <a:spLocks noChangeShapeType="1"/>
          </p:cNvSpPr>
          <p:nvPr/>
        </p:nvSpPr>
        <p:spPr bwMode="auto">
          <a:xfrm>
            <a:off x="2984500" y="2276475"/>
            <a:ext cx="2857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5" name="Line 51"/>
          <p:cNvSpPr>
            <a:spLocks noChangeShapeType="1"/>
          </p:cNvSpPr>
          <p:nvPr/>
        </p:nvSpPr>
        <p:spPr bwMode="auto">
          <a:xfrm>
            <a:off x="2984500" y="190023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6" name="Line 52"/>
          <p:cNvSpPr>
            <a:spLocks noChangeShapeType="1"/>
          </p:cNvSpPr>
          <p:nvPr/>
        </p:nvSpPr>
        <p:spPr bwMode="auto">
          <a:xfrm>
            <a:off x="2974975" y="37830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7" name="Line 53"/>
          <p:cNvSpPr>
            <a:spLocks noChangeShapeType="1"/>
          </p:cNvSpPr>
          <p:nvPr/>
        </p:nvSpPr>
        <p:spPr bwMode="auto">
          <a:xfrm>
            <a:off x="2974975" y="34067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8" name="Line 54"/>
          <p:cNvSpPr>
            <a:spLocks noChangeShapeType="1"/>
          </p:cNvSpPr>
          <p:nvPr/>
        </p:nvSpPr>
        <p:spPr bwMode="auto">
          <a:xfrm>
            <a:off x="2974975" y="30305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9" name="Line 55"/>
          <p:cNvSpPr>
            <a:spLocks noChangeShapeType="1"/>
          </p:cNvSpPr>
          <p:nvPr/>
        </p:nvSpPr>
        <p:spPr bwMode="auto">
          <a:xfrm>
            <a:off x="2974975" y="26543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0" name="Line 56"/>
          <p:cNvSpPr>
            <a:spLocks noChangeShapeType="1"/>
          </p:cNvSpPr>
          <p:nvPr/>
        </p:nvSpPr>
        <p:spPr bwMode="auto">
          <a:xfrm>
            <a:off x="2974975" y="2276475"/>
            <a:ext cx="38100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1" name="Line 57"/>
          <p:cNvSpPr>
            <a:spLocks noChangeShapeType="1"/>
          </p:cNvSpPr>
          <p:nvPr/>
        </p:nvSpPr>
        <p:spPr bwMode="auto">
          <a:xfrm>
            <a:off x="2974975" y="19002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2" name="Line 58"/>
          <p:cNvSpPr>
            <a:spLocks noChangeShapeType="1"/>
          </p:cNvSpPr>
          <p:nvPr/>
        </p:nvSpPr>
        <p:spPr bwMode="auto">
          <a:xfrm>
            <a:off x="3013075" y="3783013"/>
            <a:ext cx="25257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3" name="Line 59"/>
          <p:cNvSpPr>
            <a:spLocks noChangeShapeType="1"/>
          </p:cNvSpPr>
          <p:nvPr/>
        </p:nvSpPr>
        <p:spPr bwMode="auto">
          <a:xfrm flipV="1">
            <a:off x="3013075" y="3783013"/>
            <a:ext cx="1588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4" name="Line 60"/>
          <p:cNvSpPr>
            <a:spLocks noChangeShapeType="1"/>
          </p:cNvSpPr>
          <p:nvPr/>
        </p:nvSpPr>
        <p:spPr bwMode="auto">
          <a:xfrm flipV="1">
            <a:off x="3222625" y="3783013"/>
            <a:ext cx="1588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5" name="Line 61"/>
          <p:cNvSpPr>
            <a:spLocks noChangeShapeType="1"/>
          </p:cNvSpPr>
          <p:nvPr/>
        </p:nvSpPr>
        <p:spPr bwMode="auto">
          <a:xfrm flipV="1">
            <a:off x="3432175" y="3783013"/>
            <a:ext cx="1588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6" name="Line 62"/>
          <p:cNvSpPr>
            <a:spLocks noChangeShapeType="1"/>
          </p:cNvSpPr>
          <p:nvPr/>
        </p:nvSpPr>
        <p:spPr bwMode="auto">
          <a:xfrm flipV="1">
            <a:off x="3641725" y="3783013"/>
            <a:ext cx="1588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7" name="Line 63"/>
          <p:cNvSpPr>
            <a:spLocks noChangeShapeType="1"/>
          </p:cNvSpPr>
          <p:nvPr/>
        </p:nvSpPr>
        <p:spPr bwMode="auto">
          <a:xfrm flipV="1">
            <a:off x="3851275" y="3783013"/>
            <a:ext cx="1588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8" name="Line 64"/>
          <p:cNvSpPr>
            <a:spLocks noChangeShapeType="1"/>
          </p:cNvSpPr>
          <p:nvPr/>
        </p:nvSpPr>
        <p:spPr bwMode="auto">
          <a:xfrm flipV="1">
            <a:off x="4060825" y="3783013"/>
            <a:ext cx="1588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" name="Line 65"/>
          <p:cNvSpPr>
            <a:spLocks noChangeShapeType="1"/>
          </p:cNvSpPr>
          <p:nvPr/>
        </p:nvSpPr>
        <p:spPr bwMode="auto">
          <a:xfrm flipV="1">
            <a:off x="4279900" y="3783013"/>
            <a:ext cx="1588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0" name="Line 66"/>
          <p:cNvSpPr>
            <a:spLocks noChangeShapeType="1"/>
          </p:cNvSpPr>
          <p:nvPr/>
        </p:nvSpPr>
        <p:spPr bwMode="auto">
          <a:xfrm flipV="1">
            <a:off x="4491038" y="3783013"/>
            <a:ext cx="1587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1" name="Line 67"/>
          <p:cNvSpPr>
            <a:spLocks noChangeShapeType="1"/>
          </p:cNvSpPr>
          <p:nvPr/>
        </p:nvSpPr>
        <p:spPr bwMode="auto">
          <a:xfrm flipV="1">
            <a:off x="4700588" y="3783013"/>
            <a:ext cx="1587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2" name="Line 68"/>
          <p:cNvSpPr>
            <a:spLocks noChangeShapeType="1"/>
          </p:cNvSpPr>
          <p:nvPr/>
        </p:nvSpPr>
        <p:spPr bwMode="auto">
          <a:xfrm flipV="1">
            <a:off x="4910138" y="3783013"/>
            <a:ext cx="1587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3" name="Line 69"/>
          <p:cNvSpPr>
            <a:spLocks noChangeShapeType="1"/>
          </p:cNvSpPr>
          <p:nvPr/>
        </p:nvSpPr>
        <p:spPr bwMode="auto">
          <a:xfrm flipV="1">
            <a:off x="5119688" y="3783013"/>
            <a:ext cx="1587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4" name="Line 70"/>
          <p:cNvSpPr>
            <a:spLocks noChangeShapeType="1"/>
          </p:cNvSpPr>
          <p:nvPr/>
        </p:nvSpPr>
        <p:spPr bwMode="auto">
          <a:xfrm flipV="1">
            <a:off x="5329238" y="3783013"/>
            <a:ext cx="1587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5" name="Line 71"/>
          <p:cNvSpPr>
            <a:spLocks noChangeShapeType="1"/>
          </p:cNvSpPr>
          <p:nvPr/>
        </p:nvSpPr>
        <p:spPr bwMode="auto">
          <a:xfrm flipV="1">
            <a:off x="5538788" y="3783013"/>
            <a:ext cx="1587" cy="428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6" name="Line 72"/>
          <p:cNvSpPr>
            <a:spLocks noChangeShapeType="1"/>
          </p:cNvSpPr>
          <p:nvPr/>
        </p:nvSpPr>
        <p:spPr bwMode="auto">
          <a:xfrm flipV="1">
            <a:off x="3117850" y="3600450"/>
            <a:ext cx="209550" cy="150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7" name="Line 73"/>
          <p:cNvSpPr>
            <a:spLocks noChangeShapeType="1"/>
          </p:cNvSpPr>
          <p:nvPr/>
        </p:nvSpPr>
        <p:spPr bwMode="auto">
          <a:xfrm flipV="1">
            <a:off x="3327400" y="3341688"/>
            <a:ext cx="2095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8" name="Line 74"/>
          <p:cNvSpPr>
            <a:spLocks noChangeShapeType="1"/>
          </p:cNvSpPr>
          <p:nvPr/>
        </p:nvSpPr>
        <p:spPr bwMode="auto">
          <a:xfrm flipV="1">
            <a:off x="3536950" y="2997200"/>
            <a:ext cx="209550" cy="344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9" name="Line 75"/>
          <p:cNvSpPr>
            <a:spLocks noChangeShapeType="1"/>
          </p:cNvSpPr>
          <p:nvPr/>
        </p:nvSpPr>
        <p:spPr bwMode="auto">
          <a:xfrm flipV="1">
            <a:off x="3746500" y="2654300"/>
            <a:ext cx="209550" cy="342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0" name="Line 76"/>
          <p:cNvSpPr>
            <a:spLocks noChangeShapeType="1"/>
          </p:cNvSpPr>
          <p:nvPr/>
        </p:nvSpPr>
        <p:spPr bwMode="auto">
          <a:xfrm flipV="1">
            <a:off x="3956050" y="2287588"/>
            <a:ext cx="209550" cy="3667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1" name="Line 77"/>
          <p:cNvSpPr>
            <a:spLocks noChangeShapeType="1"/>
          </p:cNvSpPr>
          <p:nvPr/>
        </p:nvSpPr>
        <p:spPr bwMode="auto">
          <a:xfrm flipV="1">
            <a:off x="4165600" y="2062163"/>
            <a:ext cx="220663" cy="225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2" name="Line 78"/>
          <p:cNvSpPr>
            <a:spLocks noChangeShapeType="1"/>
          </p:cNvSpPr>
          <p:nvPr/>
        </p:nvSpPr>
        <p:spPr bwMode="auto">
          <a:xfrm>
            <a:off x="4386263" y="2062163"/>
            <a:ext cx="209550" cy="85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3" name="Line 79"/>
          <p:cNvSpPr>
            <a:spLocks noChangeShapeType="1"/>
          </p:cNvSpPr>
          <p:nvPr/>
        </p:nvSpPr>
        <p:spPr bwMode="auto">
          <a:xfrm>
            <a:off x="4595813" y="2147888"/>
            <a:ext cx="209550" cy="193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4" name="Line 80"/>
          <p:cNvSpPr>
            <a:spLocks noChangeShapeType="1"/>
          </p:cNvSpPr>
          <p:nvPr/>
        </p:nvSpPr>
        <p:spPr bwMode="auto">
          <a:xfrm>
            <a:off x="4805363" y="2341563"/>
            <a:ext cx="209550" cy="515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5" name="Line 81"/>
          <p:cNvSpPr>
            <a:spLocks noChangeShapeType="1"/>
          </p:cNvSpPr>
          <p:nvPr/>
        </p:nvSpPr>
        <p:spPr bwMode="auto">
          <a:xfrm>
            <a:off x="5014913" y="2857500"/>
            <a:ext cx="209550" cy="538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6" name="Line 82"/>
          <p:cNvSpPr>
            <a:spLocks noChangeShapeType="1"/>
          </p:cNvSpPr>
          <p:nvPr/>
        </p:nvSpPr>
        <p:spPr bwMode="auto">
          <a:xfrm>
            <a:off x="5224463" y="3395663"/>
            <a:ext cx="209550" cy="27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7" name="Rectangle 83"/>
          <p:cNvSpPr>
            <a:spLocks noChangeArrowheads="1"/>
          </p:cNvSpPr>
          <p:nvPr/>
        </p:nvSpPr>
        <p:spPr bwMode="auto">
          <a:xfrm>
            <a:off x="3089275" y="3719513"/>
            <a:ext cx="47625" cy="52387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8" name="Rectangle 84"/>
          <p:cNvSpPr>
            <a:spLocks noChangeArrowheads="1"/>
          </p:cNvSpPr>
          <p:nvPr/>
        </p:nvSpPr>
        <p:spPr bwMode="auto">
          <a:xfrm>
            <a:off x="3298825" y="3568700"/>
            <a:ext cx="47625" cy="539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29" name="Rectangle 85"/>
          <p:cNvSpPr>
            <a:spLocks noChangeArrowheads="1"/>
          </p:cNvSpPr>
          <p:nvPr/>
        </p:nvSpPr>
        <p:spPr bwMode="auto">
          <a:xfrm>
            <a:off x="3508375" y="3309938"/>
            <a:ext cx="47625" cy="539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0" name="Rectangle 86"/>
          <p:cNvSpPr>
            <a:spLocks noChangeArrowheads="1"/>
          </p:cNvSpPr>
          <p:nvPr/>
        </p:nvSpPr>
        <p:spPr bwMode="auto">
          <a:xfrm>
            <a:off x="3717925" y="2965450"/>
            <a:ext cx="47625" cy="539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1" name="Rectangle 87"/>
          <p:cNvSpPr>
            <a:spLocks noChangeArrowheads="1"/>
          </p:cNvSpPr>
          <p:nvPr/>
        </p:nvSpPr>
        <p:spPr bwMode="auto">
          <a:xfrm>
            <a:off x="3927475" y="2620963"/>
            <a:ext cx="47625" cy="539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2" name="Rectangle 88"/>
          <p:cNvSpPr>
            <a:spLocks noChangeArrowheads="1"/>
          </p:cNvSpPr>
          <p:nvPr/>
        </p:nvSpPr>
        <p:spPr bwMode="auto">
          <a:xfrm>
            <a:off x="4137025" y="2255838"/>
            <a:ext cx="47625" cy="539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3" name="Rectangle 89"/>
          <p:cNvSpPr>
            <a:spLocks noChangeArrowheads="1"/>
          </p:cNvSpPr>
          <p:nvPr/>
        </p:nvSpPr>
        <p:spPr bwMode="auto">
          <a:xfrm>
            <a:off x="4357688" y="2030413"/>
            <a:ext cx="47625" cy="52387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4" name="Rectangle 90"/>
          <p:cNvSpPr>
            <a:spLocks noChangeArrowheads="1"/>
          </p:cNvSpPr>
          <p:nvPr/>
        </p:nvSpPr>
        <p:spPr bwMode="auto">
          <a:xfrm>
            <a:off x="4567238" y="2116138"/>
            <a:ext cx="47625" cy="539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5" name="Rectangle 91"/>
          <p:cNvSpPr>
            <a:spLocks noChangeArrowheads="1"/>
          </p:cNvSpPr>
          <p:nvPr/>
        </p:nvSpPr>
        <p:spPr bwMode="auto">
          <a:xfrm>
            <a:off x="4776788" y="2309813"/>
            <a:ext cx="47625" cy="539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6" name="Rectangle 92"/>
          <p:cNvSpPr>
            <a:spLocks noChangeArrowheads="1"/>
          </p:cNvSpPr>
          <p:nvPr/>
        </p:nvSpPr>
        <p:spPr bwMode="auto">
          <a:xfrm>
            <a:off x="4986338" y="2825750"/>
            <a:ext cx="47625" cy="539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7" name="Rectangle 93"/>
          <p:cNvSpPr>
            <a:spLocks noChangeArrowheads="1"/>
          </p:cNvSpPr>
          <p:nvPr/>
        </p:nvSpPr>
        <p:spPr bwMode="auto">
          <a:xfrm>
            <a:off x="5195888" y="3363913"/>
            <a:ext cx="47625" cy="539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8" name="Rectangle 94"/>
          <p:cNvSpPr>
            <a:spLocks noChangeArrowheads="1"/>
          </p:cNvSpPr>
          <p:nvPr/>
        </p:nvSpPr>
        <p:spPr bwMode="auto">
          <a:xfrm>
            <a:off x="5405438" y="3643313"/>
            <a:ext cx="47625" cy="539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9" name="Line 95"/>
          <p:cNvSpPr>
            <a:spLocks noChangeShapeType="1"/>
          </p:cNvSpPr>
          <p:nvPr/>
        </p:nvSpPr>
        <p:spPr bwMode="auto">
          <a:xfrm>
            <a:off x="5538788" y="1900238"/>
            <a:ext cx="1587" cy="188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0" name="Line 96"/>
          <p:cNvSpPr>
            <a:spLocks noChangeShapeType="1"/>
          </p:cNvSpPr>
          <p:nvPr/>
        </p:nvSpPr>
        <p:spPr bwMode="auto">
          <a:xfrm>
            <a:off x="5538788" y="3783013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1" name="Line 99"/>
          <p:cNvSpPr>
            <a:spLocks noChangeShapeType="1"/>
          </p:cNvSpPr>
          <p:nvPr/>
        </p:nvSpPr>
        <p:spPr bwMode="auto">
          <a:xfrm>
            <a:off x="5538788" y="3406775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2" name="Line 102"/>
          <p:cNvSpPr>
            <a:spLocks noChangeShapeType="1"/>
          </p:cNvSpPr>
          <p:nvPr/>
        </p:nvSpPr>
        <p:spPr bwMode="auto">
          <a:xfrm>
            <a:off x="5538788" y="303053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3" name="Line 105"/>
          <p:cNvSpPr>
            <a:spLocks noChangeShapeType="1"/>
          </p:cNvSpPr>
          <p:nvPr/>
        </p:nvSpPr>
        <p:spPr bwMode="auto">
          <a:xfrm>
            <a:off x="5538788" y="2654300"/>
            <a:ext cx="285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4" name="Line 108"/>
          <p:cNvSpPr>
            <a:spLocks noChangeShapeType="1"/>
          </p:cNvSpPr>
          <p:nvPr/>
        </p:nvSpPr>
        <p:spPr bwMode="auto">
          <a:xfrm>
            <a:off x="5538788" y="2276475"/>
            <a:ext cx="2857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5" name="Line 111"/>
          <p:cNvSpPr>
            <a:spLocks noChangeShapeType="1"/>
          </p:cNvSpPr>
          <p:nvPr/>
        </p:nvSpPr>
        <p:spPr bwMode="auto">
          <a:xfrm>
            <a:off x="5538788" y="1900238"/>
            <a:ext cx="285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6" name="Line 112"/>
          <p:cNvSpPr>
            <a:spLocks noChangeShapeType="1"/>
          </p:cNvSpPr>
          <p:nvPr/>
        </p:nvSpPr>
        <p:spPr bwMode="auto">
          <a:xfrm>
            <a:off x="5538788" y="3783013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7" name="Line 113"/>
          <p:cNvSpPr>
            <a:spLocks noChangeShapeType="1"/>
          </p:cNvSpPr>
          <p:nvPr/>
        </p:nvSpPr>
        <p:spPr bwMode="auto">
          <a:xfrm>
            <a:off x="5538788" y="340677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8" name="Line 114"/>
          <p:cNvSpPr>
            <a:spLocks noChangeShapeType="1"/>
          </p:cNvSpPr>
          <p:nvPr/>
        </p:nvSpPr>
        <p:spPr bwMode="auto">
          <a:xfrm>
            <a:off x="5538788" y="30305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49" name="Line 115"/>
          <p:cNvSpPr>
            <a:spLocks noChangeShapeType="1"/>
          </p:cNvSpPr>
          <p:nvPr/>
        </p:nvSpPr>
        <p:spPr bwMode="auto">
          <a:xfrm>
            <a:off x="5538788" y="265430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0" name="Line 116"/>
          <p:cNvSpPr>
            <a:spLocks noChangeShapeType="1"/>
          </p:cNvSpPr>
          <p:nvPr/>
        </p:nvSpPr>
        <p:spPr bwMode="auto">
          <a:xfrm>
            <a:off x="5538788" y="2276475"/>
            <a:ext cx="38100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1" name="Line 117"/>
          <p:cNvSpPr>
            <a:spLocks noChangeShapeType="1"/>
          </p:cNvSpPr>
          <p:nvPr/>
        </p:nvSpPr>
        <p:spPr bwMode="auto">
          <a:xfrm>
            <a:off x="5538788" y="1900238"/>
            <a:ext cx="381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2" name="Line 118"/>
          <p:cNvSpPr>
            <a:spLocks noChangeShapeType="1"/>
          </p:cNvSpPr>
          <p:nvPr/>
        </p:nvSpPr>
        <p:spPr bwMode="auto">
          <a:xfrm flipV="1">
            <a:off x="3117850" y="2406650"/>
            <a:ext cx="209550" cy="182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3" name="Line 119"/>
          <p:cNvSpPr>
            <a:spLocks noChangeShapeType="1"/>
          </p:cNvSpPr>
          <p:nvPr/>
        </p:nvSpPr>
        <p:spPr bwMode="auto">
          <a:xfrm>
            <a:off x="3327400" y="2406650"/>
            <a:ext cx="209550" cy="311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4" name="Line 120"/>
          <p:cNvSpPr>
            <a:spLocks noChangeShapeType="1"/>
          </p:cNvSpPr>
          <p:nvPr/>
        </p:nvSpPr>
        <p:spPr bwMode="auto">
          <a:xfrm>
            <a:off x="3536950" y="2717800"/>
            <a:ext cx="209550" cy="560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5" name="Line 121"/>
          <p:cNvSpPr>
            <a:spLocks noChangeShapeType="1"/>
          </p:cNvSpPr>
          <p:nvPr/>
        </p:nvSpPr>
        <p:spPr bwMode="auto">
          <a:xfrm>
            <a:off x="3746500" y="3278188"/>
            <a:ext cx="209550" cy="322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6" name="Line 122"/>
          <p:cNvSpPr>
            <a:spLocks noChangeShapeType="1"/>
          </p:cNvSpPr>
          <p:nvPr/>
        </p:nvSpPr>
        <p:spPr bwMode="auto">
          <a:xfrm>
            <a:off x="3956050" y="3600450"/>
            <a:ext cx="209550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7" name="Line 123"/>
          <p:cNvSpPr>
            <a:spLocks noChangeShapeType="1"/>
          </p:cNvSpPr>
          <p:nvPr/>
        </p:nvSpPr>
        <p:spPr bwMode="auto">
          <a:xfrm flipV="1">
            <a:off x="4165600" y="2524125"/>
            <a:ext cx="220663" cy="1130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8" name="Line 124"/>
          <p:cNvSpPr>
            <a:spLocks noChangeShapeType="1"/>
          </p:cNvSpPr>
          <p:nvPr/>
        </p:nvSpPr>
        <p:spPr bwMode="auto">
          <a:xfrm flipV="1">
            <a:off x="4386263" y="2030413"/>
            <a:ext cx="209550" cy="4937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59" name="Line 125"/>
          <p:cNvSpPr>
            <a:spLocks noChangeShapeType="1"/>
          </p:cNvSpPr>
          <p:nvPr/>
        </p:nvSpPr>
        <p:spPr bwMode="auto">
          <a:xfrm>
            <a:off x="4595813" y="2030413"/>
            <a:ext cx="209550" cy="55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0" name="Line 126"/>
          <p:cNvSpPr>
            <a:spLocks noChangeShapeType="1"/>
          </p:cNvSpPr>
          <p:nvPr/>
        </p:nvSpPr>
        <p:spPr bwMode="auto">
          <a:xfrm>
            <a:off x="4805363" y="2589213"/>
            <a:ext cx="209550" cy="441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1" name="Line 127"/>
          <p:cNvSpPr>
            <a:spLocks noChangeShapeType="1"/>
          </p:cNvSpPr>
          <p:nvPr/>
        </p:nvSpPr>
        <p:spPr bwMode="auto">
          <a:xfrm>
            <a:off x="5014913" y="3030538"/>
            <a:ext cx="2095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2" name="Line 128"/>
          <p:cNvSpPr>
            <a:spLocks noChangeShapeType="1"/>
          </p:cNvSpPr>
          <p:nvPr/>
        </p:nvSpPr>
        <p:spPr bwMode="auto">
          <a:xfrm flipV="1">
            <a:off x="5224463" y="2406650"/>
            <a:ext cx="209550" cy="623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3" name="Freeform 129"/>
          <p:cNvSpPr>
            <a:spLocks/>
          </p:cNvSpPr>
          <p:nvPr/>
        </p:nvSpPr>
        <p:spPr bwMode="auto">
          <a:xfrm>
            <a:off x="3089275" y="2557463"/>
            <a:ext cx="57150" cy="6350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4" name="Freeform 130"/>
          <p:cNvSpPr>
            <a:spLocks/>
          </p:cNvSpPr>
          <p:nvPr/>
        </p:nvSpPr>
        <p:spPr bwMode="auto">
          <a:xfrm>
            <a:off x="3298825" y="2373313"/>
            <a:ext cx="57150" cy="65087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5" name="Freeform 131"/>
          <p:cNvSpPr>
            <a:spLocks/>
          </p:cNvSpPr>
          <p:nvPr/>
        </p:nvSpPr>
        <p:spPr bwMode="auto">
          <a:xfrm>
            <a:off x="3508375" y="2686050"/>
            <a:ext cx="57150" cy="65088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6" name="Freeform 132"/>
          <p:cNvSpPr>
            <a:spLocks/>
          </p:cNvSpPr>
          <p:nvPr/>
        </p:nvSpPr>
        <p:spPr bwMode="auto">
          <a:xfrm>
            <a:off x="3717925" y="3244850"/>
            <a:ext cx="57150" cy="65088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7" name="Freeform 133"/>
          <p:cNvSpPr>
            <a:spLocks/>
          </p:cNvSpPr>
          <p:nvPr/>
        </p:nvSpPr>
        <p:spPr bwMode="auto">
          <a:xfrm>
            <a:off x="3927475" y="3568700"/>
            <a:ext cx="57150" cy="6350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8" name="Freeform 134"/>
          <p:cNvSpPr>
            <a:spLocks/>
          </p:cNvSpPr>
          <p:nvPr/>
        </p:nvSpPr>
        <p:spPr bwMode="auto">
          <a:xfrm>
            <a:off x="4137025" y="3622675"/>
            <a:ext cx="57150" cy="6350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69" name="Freeform 135"/>
          <p:cNvSpPr>
            <a:spLocks/>
          </p:cNvSpPr>
          <p:nvPr/>
        </p:nvSpPr>
        <p:spPr bwMode="auto">
          <a:xfrm>
            <a:off x="4357688" y="2492375"/>
            <a:ext cx="57150" cy="65088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0" name="Freeform 136"/>
          <p:cNvSpPr>
            <a:spLocks/>
          </p:cNvSpPr>
          <p:nvPr/>
        </p:nvSpPr>
        <p:spPr bwMode="auto">
          <a:xfrm>
            <a:off x="4567238" y="1997075"/>
            <a:ext cx="57150" cy="65088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" name="Freeform 137"/>
          <p:cNvSpPr>
            <a:spLocks/>
          </p:cNvSpPr>
          <p:nvPr/>
        </p:nvSpPr>
        <p:spPr bwMode="auto">
          <a:xfrm>
            <a:off x="4776788" y="2557463"/>
            <a:ext cx="57150" cy="63500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2" name="Freeform 138"/>
          <p:cNvSpPr>
            <a:spLocks/>
          </p:cNvSpPr>
          <p:nvPr/>
        </p:nvSpPr>
        <p:spPr bwMode="auto">
          <a:xfrm>
            <a:off x="4986338" y="2997200"/>
            <a:ext cx="57150" cy="65088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3" name="Freeform 139"/>
          <p:cNvSpPr>
            <a:spLocks/>
          </p:cNvSpPr>
          <p:nvPr/>
        </p:nvSpPr>
        <p:spPr bwMode="auto">
          <a:xfrm>
            <a:off x="5195888" y="2997200"/>
            <a:ext cx="57150" cy="65088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4" name="Freeform 140"/>
          <p:cNvSpPr>
            <a:spLocks/>
          </p:cNvSpPr>
          <p:nvPr/>
        </p:nvSpPr>
        <p:spPr bwMode="auto">
          <a:xfrm>
            <a:off x="5405438" y="2373313"/>
            <a:ext cx="57150" cy="65087"/>
          </a:xfrm>
          <a:custGeom>
            <a:avLst/>
            <a:gdLst>
              <a:gd name="T0" fmla="*/ 18 w 36"/>
              <a:gd name="T1" fmla="*/ 0 h 36"/>
              <a:gd name="T2" fmla="*/ 36 w 36"/>
              <a:gd name="T3" fmla="*/ 18 h 36"/>
              <a:gd name="T4" fmla="*/ 18 w 36"/>
              <a:gd name="T5" fmla="*/ 36 h 36"/>
              <a:gd name="T6" fmla="*/ 0 w 36"/>
              <a:gd name="T7" fmla="*/ 18 h 36"/>
              <a:gd name="T8" fmla="*/ 18 w 36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36"/>
              <a:gd name="T17" fmla="*/ 36 w 36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36">
                <a:moveTo>
                  <a:pt x="18" y="0"/>
                </a:moveTo>
                <a:lnTo>
                  <a:pt x="36" y="18"/>
                </a:lnTo>
                <a:lnTo>
                  <a:pt x="18" y="36"/>
                </a:lnTo>
                <a:lnTo>
                  <a:pt x="0" y="18"/>
                </a:lnTo>
                <a:lnTo>
                  <a:pt x="18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5" name="Rectangle 142"/>
          <p:cNvSpPr>
            <a:spLocks noChangeArrowheads="1"/>
          </p:cNvSpPr>
          <p:nvPr/>
        </p:nvSpPr>
        <p:spPr bwMode="auto">
          <a:xfrm>
            <a:off x="2784475" y="36972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10</a:t>
            </a:r>
            <a:endParaRPr lang="en-US"/>
          </a:p>
        </p:txBody>
      </p:sp>
      <p:sp>
        <p:nvSpPr>
          <p:cNvPr id="7276" name="Rectangle 143"/>
          <p:cNvSpPr>
            <a:spLocks noChangeArrowheads="1"/>
          </p:cNvSpPr>
          <p:nvPr/>
        </p:nvSpPr>
        <p:spPr bwMode="auto">
          <a:xfrm>
            <a:off x="2784475" y="332105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15</a:t>
            </a:r>
            <a:endParaRPr lang="en-US"/>
          </a:p>
        </p:txBody>
      </p:sp>
      <p:sp>
        <p:nvSpPr>
          <p:cNvPr id="7277" name="Rectangle 144"/>
          <p:cNvSpPr>
            <a:spLocks noChangeArrowheads="1"/>
          </p:cNvSpPr>
          <p:nvPr/>
        </p:nvSpPr>
        <p:spPr bwMode="auto">
          <a:xfrm>
            <a:off x="2784475" y="29448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20</a:t>
            </a:r>
            <a:endParaRPr lang="en-US"/>
          </a:p>
        </p:txBody>
      </p:sp>
      <p:sp>
        <p:nvSpPr>
          <p:cNvPr id="7278" name="Rectangle 145"/>
          <p:cNvSpPr>
            <a:spLocks noChangeArrowheads="1"/>
          </p:cNvSpPr>
          <p:nvPr/>
        </p:nvSpPr>
        <p:spPr bwMode="auto">
          <a:xfrm>
            <a:off x="2784475" y="25669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25</a:t>
            </a:r>
            <a:endParaRPr lang="en-US"/>
          </a:p>
        </p:txBody>
      </p:sp>
      <p:sp>
        <p:nvSpPr>
          <p:cNvPr id="7279" name="Rectangle 146"/>
          <p:cNvSpPr>
            <a:spLocks noChangeArrowheads="1"/>
          </p:cNvSpPr>
          <p:nvPr/>
        </p:nvSpPr>
        <p:spPr bwMode="auto">
          <a:xfrm>
            <a:off x="2784475" y="219075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30</a:t>
            </a:r>
            <a:endParaRPr lang="en-US"/>
          </a:p>
        </p:txBody>
      </p:sp>
      <p:sp>
        <p:nvSpPr>
          <p:cNvPr id="7280" name="Rectangle 147"/>
          <p:cNvSpPr>
            <a:spLocks noChangeArrowheads="1"/>
          </p:cNvSpPr>
          <p:nvPr/>
        </p:nvSpPr>
        <p:spPr bwMode="auto">
          <a:xfrm>
            <a:off x="2784475" y="18145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35</a:t>
            </a:r>
            <a:endParaRPr lang="en-US"/>
          </a:p>
        </p:txBody>
      </p:sp>
      <p:sp>
        <p:nvSpPr>
          <p:cNvPr id="7281" name="Rectangle 148"/>
          <p:cNvSpPr>
            <a:spLocks noChangeArrowheads="1"/>
          </p:cNvSpPr>
          <p:nvPr/>
        </p:nvSpPr>
        <p:spPr bwMode="auto">
          <a:xfrm rot="-5400000">
            <a:off x="3016250" y="3922713"/>
            <a:ext cx="203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Jan</a:t>
            </a:r>
            <a:endParaRPr lang="en-US"/>
          </a:p>
        </p:txBody>
      </p:sp>
      <p:sp>
        <p:nvSpPr>
          <p:cNvPr id="7282" name="Rectangle 149"/>
          <p:cNvSpPr>
            <a:spLocks noChangeArrowheads="1"/>
          </p:cNvSpPr>
          <p:nvPr/>
        </p:nvSpPr>
        <p:spPr bwMode="auto">
          <a:xfrm rot="-5400000">
            <a:off x="3218656" y="3937794"/>
            <a:ext cx="2174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Feb</a:t>
            </a:r>
            <a:endParaRPr lang="en-US"/>
          </a:p>
        </p:txBody>
      </p:sp>
      <p:sp>
        <p:nvSpPr>
          <p:cNvPr id="7283" name="Rectangle 150"/>
          <p:cNvSpPr>
            <a:spLocks noChangeArrowheads="1"/>
          </p:cNvSpPr>
          <p:nvPr/>
        </p:nvSpPr>
        <p:spPr bwMode="auto">
          <a:xfrm rot="-5400000">
            <a:off x="3427412" y="3937001"/>
            <a:ext cx="219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Mar</a:t>
            </a:r>
            <a:endParaRPr lang="en-US"/>
          </a:p>
        </p:txBody>
      </p:sp>
      <p:sp>
        <p:nvSpPr>
          <p:cNvPr id="7284" name="Rectangle 151"/>
          <p:cNvSpPr>
            <a:spLocks noChangeArrowheads="1"/>
          </p:cNvSpPr>
          <p:nvPr/>
        </p:nvSpPr>
        <p:spPr bwMode="auto">
          <a:xfrm rot="-5400000">
            <a:off x="3648075" y="3925888"/>
            <a:ext cx="196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Apr</a:t>
            </a:r>
            <a:endParaRPr lang="en-US"/>
          </a:p>
        </p:txBody>
      </p:sp>
      <p:sp>
        <p:nvSpPr>
          <p:cNvPr id="7285" name="Rectangle 152"/>
          <p:cNvSpPr>
            <a:spLocks noChangeArrowheads="1"/>
          </p:cNvSpPr>
          <p:nvPr/>
        </p:nvSpPr>
        <p:spPr bwMode="auto">
          <a:xfrm rot="-5400000">
            <a:off x="3836193" y="3958432"/>
            <a:ext cx="2397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May</a:t>
            </a:r>
            <a:endParaRPr lang="en-US"/>
          </a:p>
        </p:txBody>
      </p:sp>
      <p:sp>
        <p:nvSpPr>
          <p:cNvPr id="7286" name="Rectangle 153"/>
          <p:cNvSpPr>
            <a:spLocks noChangeArrowheads="1"/>
          </p:cNvSpPr>
          <p:nvPr/>
        </p:nvSpPr>
        <p:spPr bwMode="auto">
          <a:xfrm rot="-5400000">
            <a:off x="4064000" y="3922713"/>
            <a:ext cx="203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Jun</a:t>
            </a:r>
            <a:endParaRPr lang="en-US"/>
          </a:p>
        </p:txBody>
      </p:sp>
      <p:sp>
        <p:nvSpPr>
          <p:cNvPr id="7287" name="Rectangle 154"/>
          <p:cNvSpPr>
            <a:spLocks noChangeArrowheads="1"/>
          </p:cNvSpPr>
          <p:nvPr/>
        </p:nvSpPr>
        <p:spPr bwMode="auto">
          <a:xfrm rot="-5400000">
            <a:off x="4303712" y="3900488"/>
            <a:ext cx="161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Jul</a:t>
            </a:r>
            <a:endParaRPr lang="en-US"/>
          </a:p>
        </p:txBody>
      </p:sp>
      <p:sp>
        <p:nvSpPr>
          <p:cNvPr id="7288" name="Rectangle 155"/>
          <p:cNvSpPr>
            <a:spLocks noChangeArrowheads="1"/>
          </p:cNvSpPr>
          <p:nvPr/>
        </p:nvSpPr>
        <p:spPr bwMode="auto">
          <a:xfrm rot="-5400000">
            <a:off x="4483894" y="3944144"/>
            <a:ext cx="2238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Aug</a:t>
            </a:r>
            <a:endParaRPr lang="en-US"/>
          </a:p>
        </p:txBody>
      </p:sp>
      <p:sp>
        <p:nvSpPr>
          <p:cNvPr id="7289" name="Rectangle 156"/>
          <p:cNvSpPr>
            <a:spLocks noChangeArrowheads="1"/>
          </p:cNvSpPr>
          <p:nvPr/>
        </p:nvSpPr>
        <p:spPr bwMode="auto">
          <a:xfrm rot="-5400000">
            <a:off x="4693444" y="3944144"/>
            <a:ext cx="2238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Sep</a:t>
            </a:r>
            <a:endParaRPr lang="en-US"/>
          </a:p>
        </p:txBody>
      </p:sp>
      <p:sp>
        <p:nvSpPr>
          <p:cNvPr id="7290" name="Rectangle 157"/>
          <p:cNvSpPr>
            <a:spLocks noChangeArrowheads="1"/>
          </p:cNvSpPr>
          <p:nvPr/>
        </p:nvSpPr>
        <p:spPr bwMode="auto">
          <a:xfrm rot="-5400000">
            <a:off x="4916488" y="3937000"/>
            <a:ext cx="196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Oct</a:t>
            </a:r>
            <a:endParaRPr lang="en-US"/>
          </a:p>
        </p:txBody>
      </p:sp>
      <p:sp>
        <p:nvSpPr>
          <p:cNvPr id="7291" name="Rectangle 158"/>
          <p:cNvSpPr>
            <a:spLocks noChangeArrowheads="1"/>
          </p:cNvSpPr>
          <p:nvPr/>
        </p:nvSpPr>
        <p:spPr bwMode="auto">
          <a:xfrm rot="-5400000">
            <a:off x="5111750" y="3922713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Nov</a:t>
            </a:r>
            <a:endParaRPr lang="en-US"/>
          </a:p>
        </p:txBody>
      </p:sp>
      <p:sp>
        <p:nvSpPr>
          <p:cNvPr id="7292" name="Rectangle 159"/>
          <p:cNvSpPr>
            <a:spLocks noChangeArrowheads="1"/>
          </p:cNvSpPr>
          <p:nvPr/>
        </p:nvSpPr>
        <p:spPr bwMode="auto">
          <a:xfrm rot="-5400000">
            <a:off x="5321300" y="3943351"/>
            <a:ext cx="225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Dec</a:t>
            </a:r>
            <a:endParaRPr lang="en-US"/>
          </a:p>
        </p:txBody>
      </p:sp>
      <p:sp>
        <p:nvSpPr>
          <p:cNvPr id="7293" name="Rectangle 160"/>
          <p:cNvSpPr>
            <a:spLocks noChangeArrowheads="1"/>
          </p:cNvSpPr>
          <p:nvPr/>
        </p:nvSpPr>
        <p:spPr bwMode="auto">
          <a:xfrm rot="-5400000">
            <a:off x="1732756" y="2772569"/>
            <a:ext cx="18176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Mean Monthly Temperature (</a:t>
            </a:r>
            <a:r>
              <a:rPr lang="en-US" sz="1000">
                <a:solidFill>
                  <a:srgbClr val="000000"/>
                </a:solidFill>
                <a:sym typeface="Symbol" pitchFamily="18" charset="2"/>
              </a:rPr>
              <a:t>C)</a:t>
            </a:r>
            <a:endParaRPr lang="en-US">
              <a:sym typeface="Symbol" pitchFamily="18" charset="2"/>
            </a:endParaRPr>
          </a:p>
        </p:txBody>
      </p:sp>
      <p:sp>
        <p:nvSpPr>
          <p:cNvPr id="7294" name="Rectangle 163"/>
          <p:cNvSpPr>
            <a:spLocks noChangeArrowheads="1"/>
          </p:cNvSpPr>
          <p:nvPr/>
        </p:nvSpPr>
        <p:spPr bwMode="auto">
          <a:xfrm>
            <a:off x="5634038" y="3697288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7295" name="Rectangle 164"/>
          <p:cNvSpPr>
            <a:spLocks noChangeArrowheads="1"/>
          </p:cNvSpPr>
          <p:nvPr/>
        </p:nvSpPr>
        <p:spPr bwMode="auto">
          <a:xfrm>
            <a:off x="5634038" y="332105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6</a:t>
            </a:r>
            <a:endParaRPr lang="en-US"/>
          </a:p>
        </p:txBody>
      </p:sp>
      <p:sp>
        <p:nvSpPr>
          <p:cNvPr id="7296" name="Rectangle 165"/>
          <p:cNvSpPr>
            <a:spLocks noChangeArrowheads="1"/>
          </p:cNvSpPr>
          <p:nvPr/>
        </p:nvSpPr>
        <p:spPr bwMode="auto">
          <a:xfrm>
            <a:off x="5634038" y="29448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12</a:t>
            </a:r>
            <a:endParaRPr lang="en-US"/>
          </a:p>
        </p:txBody>
      </p:sp>
      <p:sp>
        <p:nvSpPr>
          <p:cNvPr id="7297" name="Rectangle 166"/>
          <p:cNvSpPr>
            <a:spLocks noChangeArrowheads="1"/>
          </p:cNvSpPr>
          <p:nvPr/>
        </p:nvSpPr>
        <p:spPr bwMode="auto">
          <a:xfrm>
            <a:off x="5634038" y="25669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18</a:t>
            </a:r>
            <a:endParaRPr lang="en-US"/>
          </a:p>
        </p:txBody>
      </p:sp>
      <p:sp>
        <p:nvSpPr>
          <p:cNvPr id="7298" name="Rectangle 167"/>
          <p:cNvSpPr>
            <a:spLocks noChangeArrowheads="1"/>
          </p:cNvSpPr>
          <p:nvPr/>
        </p:nvSpPr>
        <p:spPr bwMode="auto">
          <a:xfrm>
            <a:off x="5634038" y="219075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24</a:t>
            </a:r>
            <a:endParaRPr lang="en-US"/>
          </a:p>
        </p:txBody>
      </p:sp>
      <p:sp>
        <p:nvSpPr>
          <p:cNvPr id="7299" name="Rectangle 168"/>
          <p:cNvSpPr>
            <a:spLocks noChangeArrowheads="1"/>
          </p:cNvSpPr>
          <p:nvPr/>
        </p:nvSpPr>
        <p:spPr bwMode="auto">
          <a:xfrm>
            <a:off x="5634038" y="1814513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30</a:t>
            </a:r>
            <a:endParaRPr lang="en-US"/>
          </a:p>
        </p:txBody>
      </p:sp>
      <p:sp>
        <p:nvSpPr>
          <p:cNvPr id="7300" name="Rectangle 169"/>
          <p:cNvSpPr>
            <a:spLocks noChangeArrowheads="1"/>
          </p:cNvSpPr>
          <p:nvPr/>
        </p:nvSpPr>
        <p:spPr bwMode="auto">
          <a:xfrm rot="-5400000">
            <a:off x="5137944" y="2840832"/>
            <a:ext cx="15065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Monthly Precipitation (mm)</a:t>
            </a:r>
            <a:endParaRPr lang="en-US"/>
          </a:p>
        </p:txBody>
      </p:sp>
      <p:grpSp>
        <p:nvGrpSpPr>
          <p:cNvPr id="7301" name="Group 429"/>
          <p:cNvGrpSpPr>
            <a:grpSpLocks/>
          </p:cNvGrpSpPr>
          <p:nvPr/>
        </p:nvGrpSpPr>
        <p:grpSpPr bwMode="auto">
          <a:xfrm>
            <a:off x="3236913" y="4214813"/>
            <a:ext cx="2136775" cy="227012"/>
            <a:chOff x="2195" y="2729"/>
            <a:chExt cx="1346" cy="143"/>
          </a:xfrm>
        </p:grpSpPr>
        <p:sp>
          <p:nvSpPr>
            <p:cNvPr id="7304" name="Rectangle 430"/>
            <p:cNvSpPr>
              <a:spLocks noChangeArrowheads="1"/>
            </p:cNvSpPr>
            <p:nvPr/>
          </p:nvSpPr>
          <p:spPr bwMode="auto">
            <a:xfrm>
              <a:off x="2195" y="2729"/>
              <a:ext cx="1346" cy="14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5" name="Line 431"/>
            <p:cNvSpPr>
              <a:spLocks noChangeShapeType="1"/>
            </p:cNvSpPr>
            <p:nvPr/>
          </p:nvSpPr>
          <p:spPr bwMode="auto">
            <a:xfrm>
              <a:off x="2226" y="2804"/>
              <a:ext cx="1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6" name="Rectangle 432"/>
            <p:cNvSpPr>
              <a:spLocks noChangeArrowheads="1"/>
            </p:cNvSpPr>
            <p:nvPr/>
          </p:nvSpPr>
          <p:spPr bwMode="auto">
            <a:xfrm>
              <a:off x="2287" y="2785"/>
              <a:ext cx="30" cy="3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7" name="Rectangle 433"/>
            <p:cNvSpPr>
              <a:spLocks noChangeArrowheads="1"/>
            </p:cNvSpPr>
            <p:nvPr/>
          </p:nvSpPr>
          <p:spPr bwMode="auto">
            <a:xfrm>
              <a:off x="2409" y="2747"/>
              <a:ext cx="45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Temperature</a:t>
              </a:r>
              <a:endParaRPr lang="en-US"/>
            </a:p>
          </p:txBody>
        </p:sp>
        <p:sp>
          <p:nvSpPr>
            <p:cNvPr id="7308" name="Line 434"/>
            <p:cNvSpPr>
              <a:spLocks noChangeShapeType="1"/>
            </p:cNvSpPr>
            <p:nvPr/>
          </p:nvSpPr>
          <p:spPr bwMode="auto">
            <a:xfrm>
              <a:off x="2887" y="2804"/>
              <a:ext cx="1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09" name="Freeform 435"/>
            <p:cNvSpPr>
              <a:spLocks/>
            </p:cNvSpPr>
            <p:nvPr/>
          </p:nvSpPr>
          <p:spPr bwMode="auto">
            <a:xfrm>
              <a:off x="2948" y="2785"/>
              <a:ext cx="37" cy="37"/>
            </a:xfrm>
            <a:custGeom>
              <a:avLst/>
              <a:gdLst>
                <a:gd name="T0" fmla="*/ 18 w 37"/>
                <a:gd name="T1" fmla="*/ 0 h 37"/>
                <a:gd name="T2" fmla="*/ 37 w 37"/>
                <a:gd name="T3" fmla="*/ 19 h 37"/>
                <a:gd name="T4" fmla="*/ 18 w 37"/>
                <a:gd name="T5" fmla="*/ 37 h 37"/>
                <a:gd name="T6" fmla="*/ 0 w 37"/>
                <a:gd name="T7" fmla="*/ 19 h 37"/>
                <a:gd name="T8" fmla="*/ 18 w 37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7"/>
                <a:gd name="T17" fmla="*/ 37 w 3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7">
                  <a:moveTo>
                    <a:pt x="18" y="0"/>
                  </a:moveTo>
                  <a:lnTo>
                    <a:pt x="37" y="19"/>
                  </a:lnTo>
                  <a:lnTo>
                    <a:pt x="18" y="37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10" name="Rectangle 436"/>
            <p:cNvSpPr>
              <a:spLocks noChangeArrowheads="1"/>
            </p:cNvSpPr>
            <p:nvPr/>
          </p:nvSpPr>
          <p:spPr bwMode="auto">
            <a:xfrm>
              <a:off x="3070" y="2747"/>
              <a:ext cx="43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Precipitation</a:t>
              </a:r>
              <a:endParaRPr lang="en-US"/>
            </a:p>
          </p:txBody>
        </p:sp>
      </p:grpSp>
      <p:sp>
        <p:nvSpPr>
          <p:cNvPr id="7302" name="Text Box 437"/>
          <p:cNvSpPr txBox="1">
            <a:spLocks noChangeArrowheads="1"/>
          </p:cNvSpPr>
          <p:nvPr/>
        </p:nvSpPr>
        <p:spPr bwMode="auto">
          <a:xfrm>
            <a:off x="166688" y="6446838"/>
            <a:ext cx="752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6.4</a:t>
            </a:r>
          </a:p>
        </p:txBody>
      </p:sp>
      <p:sp>
        <p:nvSpPr>
          <p:cNvPr id="7303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79"/>
          <p:cNvGrpSpPr>
            <a:grpSpLocks/>
          </p:cNvGrpSpPr>
          <p:nvPr/>
        </p:nvGrpSpPr>
        <p:grpSpPr bwMode="auto">
          <a:xfrm>
            <a:off x="2573338" y="1817688"/>
            <a:ext cx="3430587" cy="2308225"/>
            <a:chOff x="1621" y="1145"/>
            <a:chExt cx="2161" cy="1454"/>
          </a:xfrm>
        </p:grpSpPr>
        <p:sp>
          <p:nvSpPr>
            <p:cNvPr id="8205" name="Rectangle 6"/>
            <p:cNvSpPr>
              <a:spLocks noChangeArrowheads="1"/>
            </p:cNvSpPr>
            <p:nvPr/>
          </p:nvSpPr>
          <p:spPr bwMode="auto">
            <a:xfrm>
              <a:off x="1897" y="1193"/>
              <a:ext cx="1573" cy="1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Line 7"/>
            <p:cNvSpPr>
              <a:spLocks noChangeShapeType="1"/>
            </p:cNvSpPr>
            <p:nvPr/>
          </p:nvSpPr>
          <p:spPr bwMode="auto">
            <a:xfrm>
              <a:off x="1897" y="2093"/>
              <a:ext cx="1573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Line 8"/>
            <p:cNvSpPr>
              <a:spLocks noChangeShapeType="1"/>
            </p:cNvSpPr>
            <p:nvPr/>
          </p:nvSpPr>
          <p:spPr bwMode="auto">
            <a:xfrm>
              <a:off x="1897" y="1793"/>
              <a:ext cx="1573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Line 9"/>
            <p:cNvSpPr>
              <a:spLocks noChangeShapeType="1"/>
            </p:cNvSpPr>
            <p:nvPr/>
          </p:nvSpPr>
          <p:spPr bwMode="auto">
            <a:xfrm>
              <a:off x="1897" y="1493"/>
              <a:ext cx="1573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Line 10"/>
            <p:cNvSpPr>
              <a:spLocks noChangeShapeType="1"/>
            </p:cNvSpPr>
            <p:nvPr/>
          </p:nvSpPr>
          <p:spPr bwMode="auto">
            <a:xfrm>
              <a:off x="1897" y="1193"/>
              <a:ext cx="1573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Line 11"/>
            <p:cNvSpPr>
              <a:spLocks noChangeShapeType="1"/>
            </p:cNvSpPr>
            <p:nvPr/>
          </p:nvSpPr>
          <p:spPr bwMode="auto">
            <a:xfrm>
              <a:off x="2029" y="1193"/>
              <a:ext cx="1" cy="120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Line 12"/>
            <p:cNvSpPr>
              <a:spLocks noChangeShapeType="1"/>
            </p:cNvSpPr>
            <p:nvPr/>
          </p:nvSpPr>
          <p:spPr bwMode="auto">
            <a:xfrm>
              <a:off x="2161" y="1193"/>
              <a:ext cx="1" cy="120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Line 13"/>
            <p:cNvSpPr>
              <a:spLocks noChangeShapeType="1"/>
            </p:cNvSpPr>
            <p:nvPr/>
          </p:nvSpPr>
          <p:spPr bwMode="auto">
            <a:xfrm>
              <a:off x="2293" y="1193"/>
              <a:ext cx="1" cy="120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14"/>
            <p:cNvSpPr>
              <a:spLocks noChangeShapeType="1"/>
            </p:cNvSpPr>
            <p:nvPr/>
          </p:nvSpPr>
          <p:spPr bwMode="auto">
            <a:xfrm>
              <a:off x="2419" y="1193"/>
              <a:ext cx="1" cy="120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Line 15"/>
            <p:cNvSpPr>
              <a:spLocks noChangeShapeType="1"/>
            </p:cNvSpPr>
            <p:nvPr/>
          </p:nvSpPr>
          <p:spPr bwMode="auto">
            <a:xfrm>
              <a:off x="2551" y="1193"/>
              <a:ext cx="1" cy="120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Line 16"/>
            <p:cNvSpPr>
              <a:spLocks noChangeShapeType="1"/>
            </p:cNvSpPr>
            <p:nvPr/>
          </p:nvSpPr>
          <p:spPr bwMode="auto">
            <a:xfrm>
              <a:off x="2683" y="1193"/>
              <a:ext cx="1" cy="120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Line 17"/>
            <p:cNvSpPr>
              <a:spLocks noChangeShapeType="1"/>
            </p:cNvSpPr>
            <p:nvPr/>
          </p:nvSpPr>
          <p:spPr bwMode="auto">
            <a:xfrm>
              <a:off x="2815" y="1193"/>
              <a:ext cx="1" cy="120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Line 18"/>
            <p:cNvSpPr>
              <a:spLocks noChangeShapeType="1"/>
            </p:cNvSpPr>
            <p:nvPr/>
          </p:nvSpPr>
          <p:spPr bwMode="auto">
            <a:xfrm>
              <a:off x="2947" y="1193"/>
              <a:ext cx="1" cy="120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Line 19"/>
            <p:cNvSpPr>
              <a:spLocks noChangeShapeType="1"/>
            </p:cNvSpPr>
            <p:nvPr/>
          </p:nvSpPr>
          <p:spPr bwMode="auto">
            <a:xfrm>
              <a:off x="3079" y="1193"/>
              <a:ext cx="1" cy="120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Line 20"/>
            <p:cNvSpPr>
              <a:spLocks noChangeShapeType="1"/>
            </p:cNvSpPr>
            <p:nvPr/>
          </p:nvSpPr>
          <p:spPr bwMode="auto">
            <a:xfrm>
              <a:off x="3206" y="1193"/>
              <a:ext cx="1" cy="120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Line 21"/>
            <p:cNvSpPr>
              <a:spLocks noChangeShapeType="1"/>
            </p:cNvSpPr>
            <p:nvPr/>
          </p:nvSpPr>
          <p:spPr bwMode="auto">
            <a:xfrm>
              <a:off x="3338" y="1193"/>
              <a:ext cx="1" cy="120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Line 22"/>
            <p:cNvSpPr>
              <a:spLocks noChangeShapeType="1"/>
            </p:cNvSpPr>
            <p:nvPr/>
          </p:nvSpPr>
          <p:spPr bwMode="auto">
            <a:xfrm>
              <a:off x="3470" y="1193"/>
              <a:ext cx="1" cy="1200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Rectangle 23"/>
            <p:cNvSpPr>
              <a:spLocks noChangeArrowheads="1"/>
            </p:cNvSpPr>
            <p:nvPr/>
          </p:nvSpPr>
          <p:spPr bwMode="auto">
            <a:xfrm>
              <a:off x="1897" y="1193"/>
              <a:ext cx="1573" cy="1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Line 24"/>
            <p:cNvSpPr>
              <a:spLocks noChangeShapeType="1"/>
            </p:cNvSpPr>
            <p:nvPr/>
          </p:nvSpPr>
          <p:spPr bwMode="auto">
            <a:xfrm>
              <a:off x="1897" y="1193"/>
              <a:ext cx="1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Line 25"/>
            <p:cNvSpPr>
              <a:spLocks noChangeShapeType="1"/>
            </p:cNvSpPr>
            <p:nvPr/>
          </p:nvSpPr>
          <p:spPr bwMode="auto">
            <a:xfrm>
              <a:off x="1879" y="2393"/>
              <a:ext cx="1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Line 30"/>
            <p:cNvSpPr>
              <a:spLocks noChangeShapeType="1"/>
            </p:cNvSpPr>
            <p:nvPr/>
          </p:nvSpPr>
          <p:spPr bwMode="auto">
            <a:xfrm>
              <a:off x="1879" y="2093"/>
              <a:ext cx="1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Line 35"/>
            <p:cNvSpPr>
              <a:spLocks noChangeShapeType="1"/>
            </p:cNvSpPr>
            <p:nvPr/>
          </p:nvSpPr>
          <p:spPr bwMode="auto">
            <a:xfrm>
              <a:off x="1879" y="1793"/>
              <a:ext cx="1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Line 40"/>
            <p:cNvSpPr>
              <a:spLocks noChangeShapeType="1"/>
            </p:cNvSpPr>
            <p:nvPr/>
          </p:nvSpPr>
          <p:spPr bwMode="auto">
            <a:xfrm>
              <a:off x="1879" y="1493"/>
              <a:ext cx="1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8" name="Line 45"/>
            <p:cNvSpPr>
              <a:spLocks noChangeShapeType="1"/>
            </p:cNvSpPr>
            <p:nvPr/>
          </p:nvSpPr>
          <p:spPr bwMode="auto">
            <a:xfrm>
              <a:off x="1879" y="1193"/>
              <a:ext cx="1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9" name="Line 46"/>
            <p:cNvSpPr>
              <a:spLocks noChangeShapeType="1"/>
            </p:cNvSpPr>
            <p:nvPr/>
          </p:nvSpPr>
          <p:spPr bwMode="auto">
            <a:xfrm>
              <a:off x="1873" y="2393"/>
              <a:ext cx="2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Line 47"/>
            <p:cNvSpPr>
              <a:spLocks noChangeShapeType="1"/>
            </p:cNvSpPr>
            <p:nvPr/>
          </p:nvSpPr>
          <p:spPr bwMode="auto">
            <a:xfrm>
              <a:off x="1873" y="2093"/>
              <a:ext cx="2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Line 48"/>
            <p:cNvSpPr>
              <a:spLocks noChangeShapeType="1"/>
            </p:cNvSpPr>
            <p:nvPr/>
          </p:nvSpPr>
          <p:spPr bwMode="auto">
            <a:xfrm>
              <a:off x="1873" y="1793"/>
              <a:ext cx="2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Line 49"/>
            <p:cNvSpPr>
              <a:spLocks noChangeShapeType="1"/>
            </p:cNvSpPr>
            <p:nvPr/>
          </p:nvSpPr>
          <p:spPr bwMode="auto">
            <a:xfrm>
              <a:off x="1873" y="1493"/>
              <a:ext cx="2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Line 50"/>
            <p:cNvSpPr>
              <a:spLocks noChangeShapeType="1"/>
            </p:cNvSpPr>
            <p:nvPr/>
          </p:nvSpPr>
          <p:spPr bwMode="auto">
            <a:xfrm>
              <a:off x="1873" y="1193"/>
              <a:ext cx="2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4" name="Line 51"/>
            <p:cNvSpPr>
              <a:spLocks noChangeShapeType="1"/>
            </p:cNvSpPr>
            <p:nvPr/>
          </p:nvSpPr>
          <p:spPr bwMode="auto">
            <a:xfrm>
              <a:off x="1897" y="2393"/>
              <a:ext cx="1573" cy="1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5" name="Line 52"/>
            <p:cNvSpPr>
              <a:spLocks noChangeShapeType="1"/>
            </p:cNvSpPr>
            <p:nvPr/>
          </p:nvSpPr>
          <p:spPr bwMode="auto">
            <a:xfrm flipV="1">
              <a:off x="1897" y="2393"/>
              <a:ext cx="1" cy="2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6" name="Line 53"/>
            <p:cNvSpPr>
              <a:spLocks noChangeShapeType="1"/>
            </p:cNvSpPr>
            <p:nvPr/>
          </p:nvSpPr>
          <p:spPr bwMode="auto">
            <a:xfrm flipV="1">
              <a:off x="2029" y="2393"/>
              <a:ext cx="1" cy="2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" name="Line 54"/>
            <p:cNvSpPr>
              <a:spLocks noChangeShapeType="1"/>
            </p:cNvSpPr>
            <p:nvPr/>
          </p:nvSpPr>
          <p:spPr bwMode="auto">
            <a:xfrm flipV="1">
              <a:off x="2161" y="2393"/>
              <a:ext cx="1" cy="2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Line 55"/>
            <p:cNvSpPr>
              <a:spLocks noChangeShapeType="1"/>
            </p:cNvSpPr>
            <p:nvPr/>
          </p:nvSpPr>
          <p:spPr bwMode="auto">
            <a:xfrm flipV="1">
              <a:off x="2293" y="2393"/>
              <a:ext cx="1" cy="2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Line 56"/>
            <p:cNvSpPr>
              <a:spLocks noChangeShapeType="1"/>
            </p:cNvSpPr>
            <p:nvPr/>
          </p:nvSpPr>
          <p:spPr bwMode="auto">
            <a:xfrm flipV="1">
              <a:off x="2419" y="2393"/>
              <a:ext cx="1" cy="2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Line 57"/>
            <p:cNvSpPr>
              <a:spLocks noChangeShapeType="1"/>
            </p:cNvSpPr>
            <p:nvPr/>
          </p:nvSpPr>
          <p:spPr bwMode="auto">
            <a:xfrm flipV="1">
              <a:off x="2551" y="2393"/>
              <a:ext cx="1" cy="2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Line 58"/>
            <p:cNvSpPr>
              <a:spLocks noChangeShapeType="1"/>
            </p:cNvSpPr>
            <p:nvPr/>
          </p:nvSpPr>
          <p:spPr bwMode="auto">
            <a:xfrm flipV="1">
              <a:off x="2683" y="2393"/>
              <a:ext cx="1" cy="2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Line 59"/>
            <p:cNvSpPr>
              <a:spLocks noChangeShapeType="1"/>
            </p:cNvSpPr>
            <p:nvPr/>
          </p:nvSpPr>
          <p:spPr bwMode="auto">
            <a:xfrm flipV="1">
              <a:off x="2815" y="2393"/>
              <a:ext cx="1" cy="2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Line 60"/>
            <p:cNvSpPr>
              <a:spLocks noChangeShapeType="1"/>
            </p:cNvSpPr>
            <p:nvPr/>
          </p:nvSpPr>
          <p:spPr bwMode="auto">
            <a:xfrm flipV="1">
              <a:off x="2947" y="2393"/>
              <a:ext cx="1" cy="2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" name="Line 61"/>
            <p:cNvSpPr>
              <a:spLocks noChangeShapeType="1"/>
            </p:cNvSpPr>
            <p:nvPr/>
          </p:nvSpPr>
          <p:spPr bwMode="auto">
            <a:xfrm flipV="1">
              <a:off x="3079" y="2393"/>
              <a:ext cx="1" cy="2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5" name="Line 62"/>
            <p:cNvSpPr>
              <a:spLocks noChangeShapeType="1"/>
            </p:cNvSpPr>
            <p:nvPr/>
          </p:nvSpPr>
          <p:spPr bwMode="auto">
            <a:xfrm flipV="1">
              <a:off x="3206" y="2393"/>
              <a:ext cx="1" cy="2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6" name="Line 63"/>
            <p:cNvSpPr>
              <a:spLocks noChangeShapeType="1"/>
            </p:cNvSpPr>
            <p:nvPr/>
          </p:nvSpPr>
          <p:spPr bwMode="auto">
            <a:xfrm flipV="1">
              <a:off x="3338" y="2393"/>
              <a:ext cx="1" cy="2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7" name="Line 64"/>
            <p:cNvSpPr>
              <a:spLocks noChangeShapeType="1"/>
            </p:cNvSpPr>
            <p:nvPr/>
          </p:nvSpPr>
          <p:spPr bwMode="auto">
            <a:xfrm flipV="1">
              <a:off x="3470" y="2393"/>
              <a:ext cx="1" cy="24"/>
            </a:xfrm>
            <a:prstGeom prst="line">
              <a:avLst/>
            </a:prstGeom>
            <a:noFill/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Line 65"/>
            <p:cNvSpPr>
              <a:spLocks noChangeShapeType="1"/>
            </p:cNvSpPr>
            <p:nvPr/>
          </p:nvSpPr>
          <p:spPr bwMode="auto">
            <a:xfrm flipV="1">
              <a:off x="1963" y="2099"/>
              <a:ext cx="132" cy="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9" name="Line 66"/>
            <p:cNvSpPr>
              <a:spLocks noChangeShapeType="1"/>
            </p:cNvSpPr>
            <p:nvPr/>
          </p:nvSpPr>
          <p:spPr bwMode="auto">
            <a:xfrm flipV="1">
              <a:off x="2095" y="1955"/>
              <a:ext cx="13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0" name="Line 67"/>
            <p:cNvSpPr>
              <a:spLocks noChangeShapeType="1"/>
            </p:cNvSpPr>
            <p:nvPr/>
          </p:nvSpPr>
          <p:spPr bwMode="auto">
            <a:xfrm flipV="1">
              <a:off x="2227" y="1817"/>
              <a:ext cx="126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1" name="Line 68"/>
            <p:cNvSpPr>
              <a:spLocks noChangeShapeType="1"/>
            </p:cNvSpPr>
            <p:nvPr/>
          </p:nvSpPr>
          <p:spPr bwMode="auto">
            <a:xfrm flipV="1">
              <a:off x="2353" y="1631"/>
              <a:ext cx="132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2" name="Line 69"/>
            <p:cNvSpPr>
              <a:spLocks noChangeShapeType="1"/>
            </p:cNvSpPr>
            <p:nvPr/>
          </p:nvSpPr>
          <p:spPr bwMode="auto">
            <a:xfrm flipV="1">
              <a:off x="2485" y="1397"/>
              <a:ext cx="132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3" name="Line 70"/>
            <p:cNvSpPr>
              <a:spLocks noChangeShapeType="1"/>
            </p:cNvSpPr>
            <p:nvPr/>
          </p:nvSpPr>
          <p:spPr bwMode="auto">
            <a:xfrm flipV="1">
              <a:off x="2617" y="1229"/>
              <a:ext cx="132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4" name="Line 71"/>
            <p:cNvSpPr>
              <a:spLocks noChangeShapeType="1"/>
            </p:cNvSpPr>
            <p:nvPr/>
          </p:nvSpPr>
          <p:spPr bwMode="auto">
            <a:xfrm>
              <a:off x="2749" y="1229"/>
              <a:ext cx="132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5" name="Line 72"/>
            <p:cNvSpPr>
              <a:spLocks noChangeShapeType="1"/>
            </p:cNvSpPr>
            <p:nvPr/>
          </p:nvSpPr>
          <p:spPr bwMode="auto">
            <a:xfrm>
              <a:off x="2881" y="1241"/>
              <a:ext cx="132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6" name="Line 73"/>
            <p:cNvSpPr>
              <a:spLocks noChangeShapeType="1"/>
            </p:cNvSpPr>
            <p:nvPr/>
          </p:nvSpPr>
          <p:spPr bwMode="auto">
            <a:xfrm>
              <a:off x="3013" y="1391"/>
              <a:ext cx="127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7" name="Line 74"/>
            <p:cNvSpPr>
              <a:spLocks noChangeShapeType="1"/>
            </p:cNvSpPr>
            <p:nvPr/>
          </p:nvSpPr>
          <p:spPr bwMode="auto">
            <a:xfrm>
              <a:off x="3140" y="1643"/>
              <a:ext cx="13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8" name="Line 75"/>
            <p:cNvSpPr>
              <a:spLocks noChangeShapeType="1"/>
            </p:cNvSpPr>
            <p:nvPr/>
          </p:nvSpPr>
          <p:spPr bwMode="auto">
            <a:xfrm>
              <a:off x="3272" y="1883"/>
              <a:ext cx="132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9" name="Rectangle 76"/>
            <p:cNvSpPr>
              <a:spLocks noChangeArrowheads="1"/>
            </p:cNvSpPr>
            <p:nvPr/>
          </p:nvSpPr>
          <p:spPr bwMode="auto">
            <a:xfrm>
              <a:off x="1945" y="2111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0" name="Rectangle 77"/>
            <p:cNvSpPr>
              <a:spLocks noChangeArrowheads="1"/>
            </p:cNvSpPr>
            <p:nvPr/>
          </p:nvSpPr>
          <p:spPr bwMode="auto">
            <a:xfrm>
              <a:off x="2077" y="2081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1" name="Rectangle 78"/>
            <p:cNvSpPr>
              <a:spLocks noChangeArrowheads="1"/>
            </p:cNvSpPr>
            <p:nvPr/>
          </p:nvSpPr>
          <p:spPr bwMode="auto">
            <a:xfrm>
              <a:off x="2209" y="1937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2" name="Rectangle 79"/>
            <p:cNvSpPr>
              <a:spLocks noChangeArrowheads="1"/>
            </p:cNvSpPr>
            <p:nvPr/>
          </p:nvSpPr>
          <p:spPr bwMode="auto">
            <a:xfrm>
              <a:off x="2335" y="1799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3" name="Rectangle 80"/>
            <p:cNvSpPr>
              <a:spLocks noChangeArrowheads="1"/>
            </p:cNvSpPr>
            <p:nvPr/>
          </p:nvSpPr>
          <p:spPr bwMode="auto">
            <a:xfrm>
              <a:off x="2467" y="1613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4" name="Rectangle 81"/>
            <p:cNvSpPr>
              <a:spLocks noChangeArrowheads="1"/>
            </p:cNvSpPr>
            <p:nvPr/>
          </p:nvSpPr>
          <p:spPr bwMode="auto">
            <a:xfrm>
              <a:off x="2599" y="1379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5" name="Rectangle 82"/>
            <p:cNvSpPr>
              <a:spLocks noChangeArrowheads="1"/>
            </p:cNvSpPr>
            <p:nvPr/>
          </p:nvSpPr>
          <p:spPr bwMode="auto">
            <a:xfrm>
              <a:off x="2731" y="1211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6" name="Rectangle 83"/>
            <p:cNvSpPr>
              <a:spLocks noChangeArrowheads="1"/>
            </p:cNvSpPr>
            <p:nvPr/>
          </p:nvSpPr>
          <p:spPr bwMode="auto">
            <a:xfrm>
              <a:off x="2863" y="1223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7" name="Rectangle 84"/>
            <p:cNvSpPr>
              <a:spLocks noChangeArrowheads="1"/>
            </p:cNvSpPr>
            <p:nvPr/>
          </p:nvSpPr>
          <p:spPr bwMode="auto">
            <a:xfrm>
              <a:off x="2995" y="1373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8" name="Rectangle 85"/>
            <p:cNvSpPr>
              <a:spLocks noChangeArrowheads="1"/>
            </p:cNvSpPr>
            <p:nvPr/>
          </p:nvSpPr>
          <p:spPr bwMode="auto">
            <a:xfrm>
              <a:off x="3122" y="1625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9" name="Rectangle 86"/>
            <p:cNvSpPr>
              <a:spLocks noChangeArrowheads="1"/>
            </p:cNvSpPr>
            <p:nvPr/>
          </p:nvSpPr>
          <p:spPr bwMode="auto">
            <a:xfrm>
              <a:off x="3254" y="1865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0" name="Rectangle 87"/>
            <p:cNvSpPr>
              <a:spLocks noChangeArrowheads="1"/>
            </p:cNvSpPr>
            <p:nvPr/>
          </p:nvSpPr>
          <p:spPr bwMode="auto">
            <a:xfrm>
              <a:off x="3386" y="2063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1" name="Line 88"/>
            <p:cNvSpPr>
              <a:spLocks noChangeShapeType="1"/>
            </p:cNvSpPr>
            <p:nvPr/>
          </p:nvSpPr>
          <p:spPr bwMode="auto">
            <a:xfrm>
              <a:off x="3470" y="1193"/>
              <a:ext cx="1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2" name="Line 89"/>
            <p:cNvSpPr>
              <a:spLocks noChangeShapeType="1"/>
            </p:cNvSpPr>
            <p:nvPr/>
          </p:nvSpPr>
          <p:spPr bwMode="auto">
            <a:xfrm>
              <a:off x="3470" y="2393"/>
              <a:ext cx="1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" name="Line 93"/>
            <p:cNvSpPr>
              <a:spLocks noChangeShapeType="1"/>
            </p:cNvSpPr>
            <p:nvPr/>
          </p:nvSpPr>
          <p:spPr bwMode="auto">
            <a:xfrm>
              <a:off x="3470" y="2093"/>
              <a:ext cx="1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4" name="Line 97"/>
            <p:cNvSpPr>
              <a:spLocks noChangeShapeType="1"/>
            </p:cNvSpPr>
            <p:nvPr/>
          </p:nvSpPr>
          <p:spPr bwMode="auto">
            <a:xfrm>
              <a:off x="3470" y="1793"/>
              <a:ext cx="1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5" name="Line 101"/>
            <p:cNvSpPr>
              <a:spLocks noChangeShapeType="1"/>
            </p:cNvSpPr>
            <p:nvPr/>
          </p:nvSpPr>
          <p:spPr bwMode="auto">
            <a:xfrm>
              <a:off x="3470" y="1493"/>
              <a:ext cx="1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6" name="Line 105"/>
            <p:cNvSpPr>
              <a:spLocks noChangeShapeType="1"/>
            </p:cNvSpPr>
            <p:nvPr/>
          </p:nvSpPr>
          <p:spPr bwMode="auto">
            <a:xfrm>
              <a:off x="3470" y="1193"/>
              <a:ext cx="1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7" name="Line 106"/>
            <p:cNvSpPr>
              <a:spLocks noChangeShapeType="1"/>
            </p:cNvSpPr>
            <p:nvPr/>
          </p:nvSpPr>
          <p:spPr bwMode="auto">
            <a:xfrm>
              <a:off x="3470" y="2393"/>
              <a:ext cx="2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8" name="Line 107"/>
            <p:cNvSpPr>
              <a:spLocks noChangeShapeType="1"/>
            </p:cNvSpPr>
            <p:nvPr/>
          </p:nvSpPr>
          <p:spPr bwMode="auto">
            <a:xfrm>
              <a:off x="3470" y="2093"/>
              <a:ext cx="2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9" name="Line 108"/>
            <p:cNvSpPr>
              <a:spLocks noChangeShapeType="1"/>
            </p:cNvSpPr>
            <p:nvPr/>
          </p:nvSpPr>
          <p:spPr bwMode="auto">
            <a:xfrm>
              <a:off x="3470" y="1793"/>
              <a:ext cx="2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0" name="Line 109"/>
            <p:cNvSpPr>
              <a:spLocks noChangeShapeType="1"/>
            </p:cNvSpPr>
            <p:nvPr/>
          </p:nvSpPr>
          <p:spPr bwMode="auto">
            <a:xfrm>
              <a:off x="3470" y="1493"/>
              <a:ext cx="2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1" name="Line 110"/>
            <p:cNvSpPr>
              <a:spLocks noChangeShapeType="1"/>
            </p:cNvSpPr>
            <p:nvPr/>
          </p:nvSpPr>
          <p:spPr bwMode="auto">
            <a:xfrm>
              <a:off x="3470" y="1193"/>
              <a:ext cx="2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2" name="Line 111"/>
            <p:cNvSpPr>
              <a:spLocks noChangeShapeType="1"/>
            </p:cNvSpPr>
            <p:nvPr/>
          </p:nvSpPr>
          <p:spPr bwMode="auto">
            <a:xfrm flipV="1">
              <a:off x="1963" y="2063"/>
              <a:ext cx="132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3" name="Line 112"/>
            <p:cNvSpPr>
              <a:spLocks noChangeShapeType="1"/>
            </p:cNvSpPr>
            <p:nvPr/>
          </p:nvSpPr>
          <p:spPr bwMode="auto">
            <a:xfrm flipV="1">
              <a:off x="2095" y="2003"/>
              <a:ext cx="132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4" name="Line 113"/>
            <p:cNvSpPr>
              <a:spLocks noChangeShapeType="1"/>
            </p:cNvSpPr>
            <p:nvPr/>
          </p:nvSpPr>
          <p:spPr bwMode="auto">
            <a:xfrm flipV="1">
              <a:off x="2227" y="1991"/>
              <a:ext cx="126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5" name="Line 114"/>
            <p:cNvSpPr>
              <a:spLocks noChangeShapeType="1"/>
            </p:cNvSpPr>
            <p:nvPr/>
          </p:nvSpPr>
          <p:spPr bwMode="auto">
            <a:xfrm flipV="1">
              <a:off x="2353" y="1919"/>
              <a:ext cx="132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6" name="Line 115"/>
            <p:cNvSpPr>
              <a:spLocks noChangeShapeType="1"/>
            </p:cNvSpPr>
            <p:nvPr/>
          </p:nvSpPr>
          <p:spPr bwMode="auto">
            <a:xfrm>
              <a:off x="2485" y="1919"/>
              <a:ext cx="132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7" name="Line 116"/>
            <p:cNvSpPr>
              <a:spLocks noChangeShapeType="1"/>
            </p:cNvSpPr>
            <p:nvPr/>
          </p:nvSpPr>
          <p:spPr bwMode="auto">
            <a:xfrm>
              <a:off x="2617" y="2051"/>
              <a:ext cx="132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8" name="Line 117"/>
            <p:cNvSpPr>
              <a:spLocks noChangeShapeType="1"/>
            </p:cNvSpPr>
            <p:nvPr/>
          </p:nvSpPr>
          <p:spPr bwMode="auto">
            <a:xfrm flipV="1">
              <a:off x="2749" y="1967"/>
              <a:ext cx="1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89" name="Line 118"/>
            <p:cNvSpPr>
              <a:spLocks noChangeShapeType="1"/>
            </p:cNvSpPr>
            <p:nvPr/>
          </p:nvSpPr>
          <p:spPr bwMode="auto">
            <a:xfrm flipV="1">
              <a:off x="2881" y="1535"/>
              <a:ext cx="13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0" name="Line 119"/>
            <p:cNvSpPr>
              <a:spLocks noChangeShapeType="1"/>
            </p:cNvSpPr>
            <p:nvPr/>
          </p:nvSpPr>
          <p:spPr bwMode="auto">
            <a:xfrm flipV="1">
              <a:off x="3013" y="1493"/>
              <a:ext cx="127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1" name="Line 120"/>
            <p:cNvSpPr>
              <a:spLocks noChangeShapeType="1"/>
            </p:cNvSpPr>
            <p:nvPr/>
          </p:nvSpPr>
          <p:spPr bwMode="auto">
            <a:xfrm>
              <a:off x="3140" y="1493"/>
              <a:ext cx="132" cy="4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2" name="Line 121"/>
            <p:cNvSpPr>
              <a:spLocks noChangeShapeType="1"/>
            </p:cNvSpPr>
            <p:nvPr/>
          </p:nvSpPr>
          <p:spPr bwMode="auto">
            <a:xfrm>
              <a:off x="3272" y="1961"/>
              <a:ext cx="132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3" name="Freeform 122"/>
            <p:cNvSpPr>
              <a:spLocks/>
            </p:cNvSpPr>
            <p:nvPr/>
          </p:nvSpPr>
          <p:spPr bwMode="auto">
            <a:xfrm>
              <a:off x="1945" y="2177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4" name="Freeform 123"/>
            <p:cNvSpPr>
              <a:spLocks/>
            </p:cNvSpPr>
            <p:nvPr/>
          </p:nvSpPr>
          <p:spPr bwMode="auto">
            <a:xfrm>
              <a:off x="2077" y="2045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5" name="Freeform 124"/>
            <p:cNvSpPr>
              <a:spLocks/>
            </p:cNvSpPr>
            <p:nvPr/>
          </p:nvSpPr>
          <p:spPr bwMode="auto">
            <a:xfrm>
              <a:off x="2209" y="1985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6" name="Freeform 125"/>
            <p:cNvSpPr>
              <a:spLocks/>
            </p:cNvSpPr>
            <p:nvPr/>
          </p:nvSpPr>
          <p:spPr bwMode="auto">
            <a:xfrm>
              <a:off x="2335" y="1973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7" name="Freeform 126"/>
            <p:cNvSpPr>
              <a:spLocks/>
            </p:cNvSpPr>
            <p:nvPr/>
          </p:nvSpPr>
          <p:spPr bwMode="auto">
            <a:xfrm>
              <a:off x="2467" y="1901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8" name="Freeform 127"/>
            <p:cNvSpPr>
              <a:spLocks/>
            </p:cNvSpPr>
            <p:nvPr/>
          </p:nvSpPr>
          <p:spPr bwMode="auto">
            <a:xfrm>
              <a:off x="2599" y="2033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99" name="Freeform 128"/>
            <p:cNvSpPr>
              <a:spLocks/>
            </p:cNvSpPr>
            <p:nvPr/>
          </p:nvSpPr>
          <p:spPr bwMode="auto">
            <a:xfrm>
              <a:off x="2731" y="2237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0" name="Freeform 129"/>
            <p:cNvSpPr>
              <a:spLocks/>
            </p:cNvSpPr>
            <p:nvPr/>
          </p:nvSpPr>
          <p:spPr bwMode="auto">
            <a:xfrm>
              <a:off x="2863" y="1949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1" name="Freeform 130"/>
            <p:cNvSpPr>
              <a:spLocks/>
            </p:cNvSpPr>
            <p:nvPr/>
          </p:nvSpPr>
          <p:spPr bwMode="auto">
            <a:xfrm>
              <a:off x="2995" y="1517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2" name="Freeform 131"/>
            <p:cNvSpPr>
              <a:spLocks/>
            </p:cNvSpPr>
            <p:nvPr/>
          </p:nvSpPr>
          <p:spPr bwMode="auto">
            <a:xfrm>
              <a:off x="3122" y="1475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3" name="Freeform 132"/>
            <p:cNvSpPr>
              <a:spLocks/>
            </p:cNvSpPr>
            <p:nvPr/>
          </p:nvSpPr>
          <p:spPr bwMode="auto">
            <a:xfrm>
              <a:off x="3254" y="1943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4" name="Freeform 133"/>
            <p:cNvSpPr>
              <a:spLocks/>
            </p:cNvSpPr>
            <p:nvPr/>
          </p:nvSpPr>
          <p:spPr bwMode="auto">
            <a:xfrm>
              <a:off x="3386" y="1967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05" name="Rectangle 135"/>
            <p:cNvSpPr>
              <a:spLocks noChangeArrowheads="1"/>
            </p:cNvSpPr>
            <p:nvPr/>
          </p:nvSpPr>
          <p:spPr bwMode="auto">
            <a:xfrm>
              <a:off x="1795" y="2345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8306" name="Rectangle 136"/>
            <p:cNvSpPr>
              <a:spLocks noChangeArrowheads="1"/>
            </p:cNvSpPr>
            <p:nvPr/>
          </p:nvSpPr>
          <p:spPr bwMode="auto">
            <a:xfrm>
              <a:off x="1753" y="2045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8307" name="Rectangle 137"/>
            <p:cNvSpPr>
              <a:spLocks noChangeArrowheads="1"/>
            </p:cNvSpPr>
            <p:nvPr/>
          </p:nvSpPr>
          <p:spPr bwMode="auto">
            <a:xfrm>
              <a:off x="1753" y="1745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15</a:t>
              </a:r>
              <a:endParaRPr lang="en-US"/>
            </a:p>
          </p:txBody>
        </p:sp>
        <p:sp>
          <p:nvSpPr>
            <p:cNvPr id="8308" name="Rectangle 138"/>
            <p:cNvSpPr>
              <a:spLocks noChangeArrowheads="1"/>
            </p:cNvSpPr>
            <p:nvPr/>
          </p:nvSpPr>
          <p:spPr bwMode="auto">
            <a:xfrm>
              <a:off x="1753" y="1445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8309" name="Rectangle 139"/>
            <p:cNvSpPr>
              <a:spLocks noChangeArrowheads="1"/>
            </p:cNvSpPr>
            <p:nvPr/>
          </p:nvSpPr>
          <p:spPr bwMode="auto">
            <a:xfrm>
              <a:off x="1753" y="1145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25</a:t>
              </a:r>
              <a:endParaRPr lang="en-US"/>
            </a:p>
          </p:txBody>
        </p:sp>
        <p:sp>
          <p:nvSpPr>
            <p:cNvPr id="8310" name="Rectangle 140"/>
            <p:cNvSpPr>
              <a:spLocks noChangeArrowheads="1"/>
            </p:cNvSpPr>
            <p:nvPr/>
          </p:nvSpPr>
          <p:spPr bwMode="auto">
            <a:xfrm rot="-5400000">
              <a:off x="1899" y="2457"/>
              <a:ext cx="12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Jan</a:t>
              </a:r>
              <a:endParaRPr lang="en-US"/>
            </a:p>
          </p:txBody>
        </p:sp>
        <p:sp>
          <p:nvSpPr>
            <p:cNvPr id="8311" name="Rectangle 141"/>
            <p:cNvSpPr>
              <a:spLocks noChangeArrowheads="1"/>
            </p:cNvSpPr>
            <p:nvPr/>
          </p:nvSpPr>
          <p:spPr bwMode="auto">
            <a:xfrm rot="-5400000">
              <a:off x="2026" y="2465"/>
              <a:ext cx="13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Feb</a:t>
              </a:r>
              <a:endParaRPr lang="en-US"/>
            </a:p>
          </p:txBody>
        </p:sp>
        <p:sp>
          <p:nvSpPr>
            <p:cNvPr id="8312" name="Rectangle 142"/>
            <p:cNvSpPr>
              <a:spLocks noChangeArrowheads="1"/>
            </p:cNvSpPr>
            <p:nvPr/>
          </p:nvSpPr>
          <p:spPr bwMode="auto">
            <a:xfrm rot="-5400000">
              <a:off x="2158" y="2464"/>
              <a:ext cx="13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Mar</a:t>
              </a:r>
              <a:endParaRPr lang="en-US"/>
            </a:p>
          </p:txBody>
        </p:sp>
        <p:sp>
          <p:nvSpPr>
            <p:cNvPr id="8313" name="Rectangle 143"/>
            <p:cNvSpPr>
              <a:spLocks noChangeArrowheads="1"/>
            </p:cNvSpPr>
            <p:nvPr/>
          </p:nvSpPr>
          <p:spPr bwMode="auto">
            <a:xfrm rot="-5400000">
              <a:off x="2291" y="2459"/>
              <a:ext cx="12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Apr</a:t>
              </a:r>
              <a:endParaRPr lang="en-US"/>
            </a:p>
          </p:txBody>
        </p:sp>
        <p:sp>
          <p:nvSpPr>
            <p:cNvPr id="8314" name="Rectangle 144"/>
            <p:cNvSpPr>
              <a:spLocks noChangeArrowheads="1"/>
            </p:cNvSpPr>
            <p:nvPr/>
          </p:nvSpPr>
          <p:spPr bwMode="auto">
            <a:xfrm rot="-5400000">
              <a:off x="2409" y="2476"/>
              <a:ext cx="15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May</a:t>
              </a:r>
              <a:endParaRPr lang="en-US"/>
            </a:p>
          </p:txBody>
        </p:sp>
        <p:sp>
          <p:nvSpPr>
            <p:cNvPr id="8315" name="Rectangle 145"/>
            <p:cNvSpPr>
              <a:spLocks noChangeArrowheads="1"/>
            </p:cNvSpPr>
            <p:nvPr/>
          </p:nvSpPr>
          <p:spPr bwMode="auto">
            <a:xfrm rot="-5400000">
              <a:off x="2553" y="2457"/>
              <a:ext cx="12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Jun</a:t>
              </a:r>
              <a:endParaRPr lang="en-US"/>
            </a:p>
          </p:txBody>
        </p:sp>
        <p:sp>
          <p:nvSpPr>
            <p:cNvPr id="8316" name="Rectangle 146"/>
            <p:cNvSpPr>
              <a:spLocks noChangeArrowheads="1"/>
            </p:cNvSpPr>
            <p:nvPr/>
          </p:nvSpPr>
          <p:spPr bwMode="auto">
            <a:xfrm rot="-5400000">
              <a:off x="2698" y="2446"/>
              <a:ext cx="10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Jul</a:t>
              </a:r>
              <a:endParaRPr lang="en-US"/>
            </a:p>
          </p:txBody>
        </p:sp>
        <p:sp>
          <p:nvSpPr>
            <p:cNvPr id="8317" name="Rectangle 147"/>
            <p:cNvSpPr>
              <a:spLocks noChangeArrowheads="1"/>
            </p:cNvSpPr>
            <p:nvPr/>
          </p:nvSpPr>
          <p:spPr bwMode="auto">
            <a:xfrm rot="-5400000">
              <a:off x="2810" y="2469"/>
              <a:ext cx="14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Aug</a:t>
              </a:r>
              <a:endParaRPr lang="en-US"/>
            </a:p>
          </p:txBody>
        </p:sp>
        <p:sp>
          <p:nvSpPr>
            <p:cNvPr id="8318" name="Rectangle 148"/>
            <p:cNvSpPr>
              <a:spLocks noChangeArrowheads="1"/>
            </p:cNvSpPr>
            <p:nvPr/>
          </p:nvSpPr>
          <p:spPr bwMode="auto">
            <a:xfrm rot="-5400000">
              <a:off x="2942" y="2469"/>
              <a:ext cx="14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Sep</a:t>
              </a:r>
              <a:endParaRPr lang="en-US"/>
            </a:p>
          </p:txBody>
        </p:sp>
        <p:sp>
          <p:nvSpPr>
            <p:cNvPr id="8319" name="Rectangle 149"/>
            <p:cNvSpPr>
              <a:spLocks noChangeArrowheads="1"/>
            </p:cNvSpPr>
            <p:nvPr/>
          </p:nvSpPr>
          <p:spPr bwMode="auto">
            <a:xfrm rot="-5400000">
              <a:off x="3077" y="2465"/>
              <a:ext cx="12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Oct</a:t>
              </a:r>
              <a:endParaRPr lang="en-US"/>
            </a:p>
          </p:txBody>
        </p:sp>
        <p:sp>
          <p:nvSpPr>
            <p:cNvPr id="8320" name="Rectangle 150"/>
            <p:cNvSpPr>
              <a:spLocks noChangeArrowheads="1"/>
            </p:cNvSpPr>
            <p:nvPr/>
          </p:nvSpPr>
          <p:spPr bwMode="auto">
            <a:xfrm rot="-5400000">
              <a:off x="3201" y="2456"/>
              <a:ext cx="14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Nov</a:t>
              </a:r>
              <a:endParaRPr lang="en-US"/>
            </a:p>
          </p:txBody>
        </p:sp>
        <p:sp>
          <p:nvSpPr>
            <p:cNvPr id="8321" name="Rectangle 151"/>
            <p:cNvSpPr>
              <a:spLocks noChangeArrowheads="1"/>
            </p:cNvSpPr>
            <p:nvPr/>
          </p:nvSpPr>
          <p:spPr bwMode="auto">
            <a:xfrm rot="-5400000">
              <a:off x="3333" y="2468"/>
              <a:ext cx="14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Dec</a:t>
              </a:r>
              <a:endParaRPr lang="en-US"/>
            </a:p>
          </p:txBody>
        </p:sp>
        <p:sp>
          <p:nvSpPr>
            <p:cNvPr id="8322" name="Rectangle 152"/>
            <p:cNvSpPr>
              <a:spLocks noChangeArrowheads="1"/>
            </p:cNvSpPr>
            <p:nvPr/>
          </p:nvSpPr>
          <p:spPr bwMode="auto">
            <a:xfrm rot="-5400000">
              <a:off x="1097" y="1722"/>
              <a:ext cx="11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Mean Monthly Temperature (</a:t>
              </a:r>
              <a:r>
                <a:rPr lang="en-US" sz="1000">
                  <a:solidFill>
                    <a:srgbClr val="000000"/>
                  </a:solidFill>
                  <a:sym typeface="Symbol" pitchFamily="18" charset="2"/>
                </a:rPr>
                <a:t>C)</a:t>
              </a:r>
              <a:endParaRPr lang="en-US">
                <a:sym typeface="Symbol" pitchFamily="18" charset="2"/>
              </a:endParaRPr>
            </a:p>
          </p:txBody>
        </p:sp>
        <p:sp>
          <p:nvSpPr>
            <p:cNvPr id="8323" name="Rectangle 155"/>
            <p:cNvSpPr>
              <a:spLocks noChangeArrowheads="1"/>
            </p:cNvSpPr>
            <p:nvPr/>
          </p:nvSpPr>
          <p:spPr bwMode="auto">
            <a:xfrm>
              <a:off x="3530" y="2345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8324" name="Rectangle 156"/>
            <p:cNvSpPr>
              <a:spLocks noChangeArrowheads="1"/>
            </p:cNvSpPr>
            <p:nvPr/>
          </p:nvSpPr>
          <p:spPr bwMode="auto">
            <a:xfrm>
              <a:off x="3530" y="2045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40</a:t>
              </a:r>
              <a:endParaRPr lang="en-US"/>
            </a:p>
          </p:txBody>
        </p:sp>
        <p:sp>
          <p:nvSpPr>
            <p:cNvPr id="8325" name="Rectangle 157"/>
            <p:cNvSpPr>
              <a:spLocks noChangeArrowheads="1"/>
            </p:cNvSpPr>
            <p:nvPr/>
          </p:nvSpPr>
          <p:spPr bwMode="auto">
            <a:xfrm>
              <a:off x="3530" y="1745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60</a:t>
              </a:r>
              <a:endParaRPr lang="en-US"/>
            </a:p>
          </p:txBody>
        </p:sp>
        <p:sp>
          <p:nvSpPr>
            <p:cNvPr id="8326" name="Rectangle 158"/>
            <p:cNvSpPr>
              <a:spLocks noChangeArrowheads="1"/>
            </p:cNvSpPr>
            <p:nvPr/>
          </p:nvSpPr>
          <p:spPr bwMode="auto">
            <a:xfrm>
              <a:off x="3530" y="1445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80</a:t>
              </a:r>
              <a:endParaRPr lang="en-US"/>
            </a:p>
          </p:txBody>
        </p:sp>
        <p:sp>
          <p:nvSpPr>
            <p:cNvPr id="8327" name="Rectangle 159"/>
            <p:cNvSpPr>
              <a:spLocks noChangeArrowheads="1"/>
            </p:cNvSpPr>
            <p:nvPr/>
          </p:nvSpPr>
          <p:spPr bwMode="auto">
            <a:xfrm>
              <a:off x="3530" y="1145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8328" name="Rectangle 160"/>
            <p:cNvSpPr>
              <a:spLocks noChangeArrowheads="1"/>
            </p:cNvSpPr>
            <p:nvPr/>
          </p:nvSpPr>
          <p:spPr bwMode="auto">
            <a:xfrm rot="-5400000">
              <a:off x="3259" y="1735"/>
              <a:ext cx="94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Monthly Precipitation (mm)</a:t>
              </a:r>
              <a:endParaRPr lang="en-US"/>
            </a:p>
          </p:txBody>
        </p:sp>
      </p:grpSp>
      <p:grpSp>
        <p:nvGrpSpPr>
          <p:cNvPr id="8195" name="Group 171"/>
          <p:cNvGrpSpPr>
            <a:grpSpLocks/>
          </p:cNvGrpSpPr>
          <p:nvPr/>
        </p:nvGrpSpPr>
        <p:grpSpPr bwMode="auto">
          <a:xfrm>
            <a:off x="3236913" y="4214813"/>
            <a:ext cx="2136775" cy="227012"/>
            <a:chOff x="2195" y="2729"/>
            <a:chExt cx="1346" cy="143"/>
          </a:xfrm>
        </p:grpSpPr>
        <p:sp>
          <p:nvSpPr>
            <p:cNvPr id="8198" name="Rectangle 172"/>
            <p:cNvSpPr>
              <a:spLocks noChangeArrowheads="1"/>
            </p:cNvSpPr>
            <p:nvPr/>
          </p:nvSpPr>
          <p:spPr bwMode="auto">
            <a:xfrm>
              <a:off x="2195" y="2729"/>
              <a:ext cx="1346" cy="14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" name="Line 173"/>
            <p:cNvSpPr>
              <a:spLocks noChangeShapeType="1"/>
            </p:cNvSpPr>
            <p:nvPr/>
          </p:nvSpPr>
          <p:spPr bwMode="auto">
            <a:xfrm>
              <a:off x="2226" y="2804"/>
              <a:ext cx="1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Rectangle 174"/>
            <p:cNvSpPr>
              <a:spLocks noChangeArrowheads="1"/>
            </p:cNvSpPr>
            <p:nvPr/>
          </p:nvSpPr>
          <p:spPr bwMode="auto">
            <a:xfrm>
              <a:off x="2287" y="2785"/>
              <a:ext cx="30" cy="3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Rectangle 175"/>
            <p:cNvSpPr>
              <a:spLocks noChangeArrowheads="1"/>
            </p:cNvSpPr>
            <p:nvPr/>
          </p:nvSpPr>
          <p:spPr bwMode="auto">
            <a:xfrm>
              <a:off x="2409" y="2747"/>
              <a:ext cx="45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Temperature</a:t>
              </a:r>
              <a:endParaRPr lang="en-US"/>
            </a:p>
          </p:txBody>
        </p:sp>
        <p:sp>
          <p:nvSpPr>
            <p:cNvPr id="8202" name="Line 176"/>
            <p:cNvSpPr>
              <a:spLocks noChangeShapeType="1"/>
            </p:cNvSpPr>
            <p:nvPr/>
          </p:nvSpPr>
          <p:spPr bwMode="auto">
            <a:xfrm>
              <a:off x="2887" y="2804"/>
              <a:ext cx="1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Freeform 177"/>
            <p:cNvSpPr>
              <a:spLocks/>
            </p:cNvSpPr>
            <p:nvPr/>
          </p:nvSpPr>
          <p:spPr bwMode="auto">
            <a:xfrm>
              <a:off x="2948" y="2785"/>
              <a:ext cx="37" cy="37"/>
            </a:xfrm>
            <a:custGeom>
              <a:avLst/>
              <a:gdLst>
                <a:gd name="T0" fmla="*/ 18 w 37"/>
                <a:gd name="T1" fmla="*/ 0 h 37"/>
                <a:gd name="T2" fmla="*/ 37 w 37"/>
                <a:gd name="T3" fmla="*/ 19 h 37"/>
                <a:gd name="T4" fmla="*/ 18 w 37"/>
                <a:gd name="T5" fmla="*/ 37 h 37"/>
                <a:gd name="T6" fmla="*/ 0 w 37"/>
                <a:gd name="T7" fmla="*/ 19 h 37"/>
                <a:gd name="T8" fmla="*/ 18 w 37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7"/>
                <a:gd name="T17" fmla="*/ 37 w 3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7">
                  <a:moveTo>
                    <a:pt x="18" y="0"/>
                  </a:moveTo>
                  <a:lnTo>
                    <a:pt x="37" y="19"/>
                  </a:lnTo>
                  <a:lnTo>
                    <a:pt x="18" y="37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Rectangle 178"/>
            <p:cNvSpPr>
              <a:spLocks noChangeArrowheads="1"/>
            </p:cNvSpPr>
            <p:nvPr/>
          </p:nvSpPr>
          <p:spPr bwMode="auto">
            <a:xfrm>
              <a:off x="3070" y="2747"/>
              <a:ext cx="43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Precipitation</a:t>
              </a:r>
              <a:endParaRPr lang="en-US"/>
            </a:p>
          </p:txBody>
        </p:sp>
      </p:grpSp>
      <p:sp>
        <p:nvSpPr>
          <p:cNvPr id="8196" name="Text Box 180"/>
          <p:cNvSpPr txBox="1">
            <a:spLocks noChangeArrowheads="1"/>
          </p:cNvSpPr>
          <p:nvPr/>
        </p:nvSpPr>
        <p:spPr bwMode="auto">
          <a:xfrm>
            <a:off x="166688" y="6446838"/>
            <a:ext cx="752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6.5</a:t>
            </a:r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82"/>
          <p:cNvGrpSpPr>
            <a:grpSpLocks/>
          </p:cNvGrpSpPr>
          <p:nvPr/>
        </p:nvGrpSpPr>
        <p:grpSpPr bwMode="auto">
          <a:xfrm>
            <a:off x="2540000" y="1814513"/>
            <a:ext cx="3457575" cy="2311400"/>
            <a:chOff x="1614" y="1374"/>
            <a:chExt cx="2178" cy="1456"/>
          </a:xfrm>
        </p:grpSpPr>
        <p:sp>
          <p:nvSpPr>
            <p:cNvPr id="9229" name="Rectangle 6"/>
            <p:cNvSpPr>
              <a:spLocks noChangeArrowheads="1"/>
            </p:cNvSpPr>
            <p:nvPr/>
          </p:nvSpPr>
          <p:spPr bwMode="auto">
            <a:xfrm>
              <a:off x="1890" y="1422"/>
              <a:ext cx="1591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Line 7"/>
            <p:cNvSpPr>
              <a:spLocks noChangeShapeType="1"/>
            </p:cNvSpPr>
            <p:nvPr/>
          </p:nvSpPr>
          <p:spPr bwMode="auto">
            <a:xfrm>
              <a:off x="1890" y="2382"/>
              <a:ext cx="159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Line 8"/>
            <p:cNvSpPr>
              <a:spLocks noChangeShapeType="1"/>
            </p:cNvSpPr>
            <p:nvPr/>
          </p:nvSpPr>
          <p:spPr bwMode="auto">
            <a:xfrm>
              <a:off x="1890" y="2142"/>
              <a:ext cx="159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Line 9"/>
            <p:cNvSpPr>
              <a:spLocks noChangeShapeType="1"/>
            </p:cNvSpPr>
            <p:nvPr/>
          </p:nvSpPr>
          <p:spPr bwMode="auto">
            <a:xfrm>
              <a:off x="1890" y="1902"/>
              <a:ext cx="159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Line 10"/>
            <p:cNvSpPr>
              <a:spLocks noChangeShapeType="1"/>
            </p:cNvSpPr>
            <p:nvPr/>
          </p:nvSpPr>
          <p:spPr bwMode="auto">
            <a:xfrm>
              <a:off x="1890" y="1662"/>
              <a:ext cx="159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11"/>
            <p:cNvSpPr>
              <a:spLocks noChangeShapeType="1"/>
            </p:cNvSpPr>
            <p:nvPr/>
          </p:nvSpPr>
          <p:spPr bwMode="auto">
            <a:xfrm>
              <a:off x="1890" y="1422"/>
              <a:ext cx="159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Line 12"/>
            <p:cNvSpPr>
              <a:spLocks noChangeShapeType="1"/>
            </p:cNvSpPr>
            <p:nvPr/>
          </p:nvSpPr>
          <p:spPr bwMode="auto">
            <a:xfrm>
              <a:off x="2022" y="1422"/>
              <a:ext cx="1" cy="1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13"/>
            <p:cNvSpPr>
              <a:spLocks noChangeShapeType="1"/>
            </p:cNvSpPr>
            <p:nvPr/>
          </p:nvSpPr>
          <p:spPr bwMode="auto">
            <a:xfrm>
              <a:off x="2154" y="1422"/>
              <a:ext cx="1" cy="1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Line 14"/>
            <p:cNvSpPr>
              <a:spLocks noChangeShapeType="1"/>
            </p:cNvSpPr>
            <p:nvPr/>
          </p:nvSpPr>
          <p:spPr bwMode="auto">
            <a:xfrm>
              <a:off x="2286" y="1422"/>
              <a:ext cx="1" cy="1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15"/>
            <p:cNvSpPr>
              <a:spLocks noChangeShapeType="1"/>
            </p:cNvSpPr>
            <p:nvPr/>
          </p:nvSpPr>
          <p:spPr bwMode="auto">
            <a:xfrm>
              <a:off x="2418" y="1422"/>
              <a:ext cx="1" cy="1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Line 16"/>
            <p:cNvSpPr>
              <a:spLocks noChangeShapeType="1"/>
            </p:cNvSpPr>
            <p:nvPr/>
          </p:nvSpPr>
          <p:spPr bwMode="auto">
            <a:xfrm>
              <a:off x="2550" y="1422"/>
              <a:ext cx="1" cy="1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Line 17"/>
            <p:cNvSpPr>
              <a:spLocks noChangeShapeType="1"/>
            </p:cNvSpPr>
            <p:nvPr/>
          </p:nvSpPr>
          <p:spPr bwMode="auto">
            <a:xfrm>
              <a:off x="2688" y="1422"/>
              <a:ext cx="1" cy="1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Line 18"/>
            <p:cNvSpPr>
              <a:spLocks noChangeShapeType="1"/>
            </p:cNvSpPr>
            <p:nvPr/>
          </p:nvSpPr>
          <p:spPr bwMode="auto">
            <a:xfrm>
              <a:off x="2820" y="1422"/>
              <a:ext cx="1" cy="1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Line 19"/>
            <p:cNvSpPr>
              <a:spLocks noChangeShapeType="1"/>
            </p:cNvSpPr>
            <p:nvPr/>
          </p:nvSpPr>
          <p:spPr bwMode="auto">
            <a:xfrm>
              <a:off x="2952" y="1422"/>
              <a:ext cx="1" cy="1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Line 20"/>
            <p:cNvSpPr>
              <a:spLocks noChangeShapeType="1"/>
            </p:cNvSpPr>
            <p:nvPr/>
          </p:nvSpPr>
          <p:spPr bwMode="auto">
            <a:xfrm>
              <a:off x="3085" y="1422"/>
              <a:ext cx="1" cy="1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Line 21"/>
            <p:cNvSpPr>
              <a:spLocks noChangeShapeType="1"/>
            </p:cNvSpPr>
            <p:nvPr/>
          </p:nvSpPr>
          <p:spPr bwMode="auto">
            <a:xfrm>
              <a:off x="3217" y="1422"/>
              <a:ext cx="1" cy="1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Line 22"/>
            <p:cNvSpPr>
              <a:spLocks noChangeShapeType="1"/>
            </p:cNvSpPr>
            <p:nvPr/>
          </p:nvSpPr>
          <p:spPr bwMode="auto">
            <a:xfrm>
              <a:off x="3349" y="1422"/>
              <a:ext cx="1" cy="1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Line 23"/>
            <p:cNvSpPr>
              <a:spLocks noChangeShapeType="1"/>
            </p:cNvSpPr>
            <p:nvPr/>
          </p:nvSpPr>
          <p:spPr bwMode="auto">
            <a:xfrm>
              <a:off x="3481" y="1422"/>
              <a:ext cx="1" cy="1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Rectangle 24"/>
            <p:cNvSpPr>
              <a:spLocks noChangeArrowheads="1"/>
            </p:cNvSpPr>
            <p:nvPr/>
          </p:nvSpPr>
          <p:spPr bwMode="auto">
            <a:xfrm>
              <a:off x="1890" y="1422"/>
              <a:ext cx="1591" cy="1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25"/>
            <p:cNvSpPr>
              <a:spLocks noChangeShapeType="1"/>
            </p:cNvSpPr>
            <p:nvPr/>
          </p:nvSpPr>
          <p:spPr bwMode="auto">
            <a:xfrm>
              <a:off x="1890" y="1422"/>
              <a:ext cx="1" cy="1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Line 26"/>
            <p:cNvSpPr>
              <a:spLocks noChangeShapeType="1"/>
            </p:cNvSpPr>
            <p:nvPr/>
          </p:nvSpPr>
          <p:spPr bwMode="auto">
            <a:xfrm>
              <a:off x="1872" y="2622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Line 31"/>
            <p:cNvSpPr>
              <a:spLocks noChangeShapeType="1"/>
            </p:cNvSpPr>
            <p:nvPr/>
          </p:nvSpPr>
          <p:spPr bwMode="auto">
            <a:xfrm>
              <a:off x="1872" y="2382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Line 36"/>
            <p:cNvSpPr>
              <a:spLocks noChangeShapeType="1"/>
            </p:cNvSpPr>
            <p:nvPr/>
          </p:nvSpPr>
          <p:spPr bwMode="auto">
            <a:xfrm>
              <a:off x="1872" y="2142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Line 41"/>
            <p:cNvSpPr>
              <a:spLocks noChangeShapeType="1"/>
            </p:cNvSpPr>
            <p:nvPr/>
          </p:nvSpPr>
          <p:spPr bwMode="auto">
            <a:xfrm>
              <a:off x="1872" y="1902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Line 46"/>
            <p:cNvSpPr>
              <a:spLocks noChangeShapeType="1"/>
            </p:cNvSpPr>
            <p:nvPr/>
          </p:nvSpPr>
          <p:spPr bwMode="auto">
            <a:xfrm>
              <a:off x="1872" y="1662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Line 51"/>
            <p:cNvSpPr>
              <a:spLocks noChangeShapeType="1"/>
            </p:cNvSpPr>
            <p:nvPr/>
          </p:nvSpPr>
          <p:spPr bwMode="auto">
            <a:xfrm>
              <a:off x="1872" y="1422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Line 52"/>
            <p:cNvSpPr>
              <a:spLocks noChangeShapeType="1"/>
            </p:cNvSpPr>
            <p:nvPr/>
          </p:nvSpPr>
          <p:spPr bwMode="auto">
            <a:xfrm>
              <a:off x="1866" y="262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Line 53"/>
            <p:cNvSpPr>
              <a:spLocks noChangeShapeType="1"/>
            </p:cNvSpPr>
            <p:nvPr/>
          </p:nvSpPr>
          <p:spPr bwMode="auto">
            <a:xfrm>
              <a:off x="1866" y="238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Line 54"/>
            <p:cNvSpPr>
              <a:spLocks noChangeShapeType="1"/>
            </p:cNvSpPr>
            <p:nvPr/>
          </p:nvSpPr>
          <p:spPr bwMode="auto">
            <a:xfrm>
              <a:off x="1866" y="214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Line 55"/>
            <p:cNvSpPr>
              <a:spLocks noChangeShapeType="1"/>
            </p:cNvSpPr>
            <p:nvPr/>
          </p:nvSpPr>
          <p:spPr bwMode="auto">
            <a:xfrm>
              <a:off x="1866" y="190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Line 56"/>
            <p:cNvSpPr>
              <a:spLocks noChangeShapeType="1"/>
            </p:cNvSpPr>
            <p:nvPr/>
          </p:nvSpPr>
          <p:spPr bwMode="auto">
            <a:xfrm>
              <a:off x="1866" y="166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Line 57"/>
            <p:cNvSpPr>
              <a:spLocks noChangeShapeType="1"/>
            </p:cNvSpPr>
            <p:nvPr/>
          </p:nvSpPr>
          <p:spPr bwMode="auto">
            <a:xfrm>
              <a:off x="1866" y="142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Line 58"/>
            <p:cNvSpPr>
              <a:spLocks noChangeShapeType="1"/>
            </p:cNvSpPr>
            <p:nvPr/>
          </p:nvSpPr>
          <p:spPr bwMode="auto">
            <a:xfrm>
              <a:off x="1890" y="2622"/>
              <a:ext cx="159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Line 59"/>
            <p:cNvSpPr>
              <a:spLocks noChangeShapeType="1"/>
            </p:cNvSpPr>
            <p:nvPr/>
          </p:nvSpPr>
          <p:spPr bwMode="auto">
            <a:xfrm flipV="1">
              <a:off x="1890" y="2622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Line 60"/>
            <p:cNvSpPr>
              <a:spLocks noChangeShapeType="1"/>
            </p:cNvSpPr>
            <p:nvPr/>
          </p:nvSpPr>
          <p:spPr bwMode="auto">
            <a:xfrm flipV="1">
              <a:off x="2022" y="2622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Line 61"/>
            <p:cNvSpPr>
              <a:spLocks noChangeShapeType="1"/>
            </p:cNvSpPr>
            <p:nvPr/>
          </p:nvSpPr>
          <p:spPr bwMode="auto">
            <a:xfrm flipV="1">
              <a:off x="2154" y="2622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Line 62"/>
            <p:cNvSpPr>
              <a:spLocks noChangeShapeType="1"/>
            </p:cNvSpPr>
            <p:nvPr/>
          </p:nvSpPr>
          <p:spPr bwMode="auto">
            <a:xfrm flipV="1">
              <a:off x="2286" y="2622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Line 63"/>
            <p:cNvSpPr>
              <a:spLocks noChangeShapeType="1"/>
            </p:cNvSpPr>
            <p:nvPr/>
          </p:nvSpPr>
          <p:spPr bwMode="auto">
            <a:xfrm flipV="1">
              <a:off x="2418" y="2622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Line 64"/>
            <p:cNvSpPr>
              <a:spLocks noChangeShapeType="1"/>
            </p:cNvSpPr>
            <p:nvPr/>
          </p:nvSpPr>
          <p:spPr bwMode="auto">
            <a:xfrm flipV="1">
              <a:off x="2550" y="2622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Line 65"/>
            <p:cNvSpPr>
              <a:spLocks noChangeShapeType="1"/>
            </p:cNvSpPr>
            <p:nvPr/>
          </p:nvSpPr>
          <p:spPr bwMode="auto">
            <a:xfrm flipV="1">
              <a:off x="2688" y="2622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Line 66"/>
            <p:cNvSpPr>
              <a:spLocks noChangeShapeType="1"/>
            </p:cNvSpPr>
            <p:nvPr/>
          </p:nvSpPr>
          <p:spPr bwMode="auto">
            <a:xfrm flipV="1">
              <a:off x="2820" y="2622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Line 67"/>
            <p:cNvSpPr>
              <a:spLocks noChangeShapeType="1"/>
            </p:cNvSpPr>
            <p:nvPr/>
          </p:nvSpPr>
          <p:spPr bwMode="auto">
            <a:xfrm flipV="1">
              <a:off x="2952" y="2622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1" name="Line 68"/>
            <p:cNvSpPr>
              <a:spLocks noChangeShapeType="1"/>
            </p:cNvSpPr>
            <p:nvPr/>
          </p:nvSpPr>
          <p:spPr bwMode="auto">
            <a:xfrm flipV="1">
              <a:off x="3085" y="2622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Line 69"/>
            <p:cNvSpPr>
              <a:spLocks noChangeShapeType="1"/>
            </p:cNvSpPr>
            <p:nvPr/>
          </p:nvSpPr>
          <p:spPr bwMode="auto">
            <a:xfrm flipV="1">
              <a:off x="3217" y="2622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3" name="Line 70"/>
            <p:cNvSpPr>
              <a:spLocks noChangeShapeType="1"/>
            </p:cNvSpPr>
            <p:nvPr/>
          </p:nvSpPr>
          <p:spPr bwMode="auto">
            <a:xfrm flipV="1">
              <a:off x="3349" y="2622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Line 71"/>
            <p:cNvSpPr>
              <a:spLocks noChangeShapeType="1"/>
            </p:cNvSpPr>
            <p:nvPr/>
          </p:nvSpPr>
          <p:spPr bwMode="auto">
            <a:xfrm flipV="1">
              <a:off x="3481" y="2622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5" name="Line 72"/>
            <p:cNvSpPr>
              <a:spLocks noChangeShapeType="1"/>
            </p:cNvSpPr>
            <p:nvPr/>
          </p:nvSpPr>
          <p:spPr bwMode="auto">
            <a:xfrm flipV="1">
              <a:off x="1956" y="2472"/>
              <a:ext cx="132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6" name="Line 73"/>
            <p:cNvSpPr>
              <a:spLocks noChangeShapeType="1"/>
            </p:cNvSpPr>
            <p:nvPr/>
          </p:nvSpPr>
          <p:spPr bwMode="auto">
            <a:xfrm flipV="1">
              <a:off x="2088" y="2328"/>
              <a:ext cx="132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7" name="Line 74"/>
            <p:cNvSpPr>
              <a:spLocks noChangeShapeType="1"/>
            </p:cNvSpPr>
            <p:nvPr/>
          </p:nvSpPr>
          <p:spPr bwMode="auto">
            <a:xfrm flipV="1">
              <a:off x="2220" y="2088"/>
              <a:ext cx="132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8" name="Line 75"/>
            <p:cNvSpPr>
              <a:spLocks noChangeShapeType="1"/>
            </p:cNvSpPr>
            <p:nvPr/>
          </p:nvSpPr>
          <p:spPr bwMode="auto">
            <a:xfrm flipV="1">
              <a:off x="2352" y="1860"/>
              <a:ext cx="132" cy="2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9" name="Line 76"/>
            <p:cNvSpPr>
              <a:spLocks noChangeShapeType="1"/>
            </p:cNvSpPr>
            <p:nvPr/>
          </p:nvSpPr>
          <p:spPr bwMode="auto">
            <a:xfrm flipV="1">
              <a:off x="2484" y="1668"/>
              <a:ext cx="132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0" name="Line 77"/>
            <p:cNvSpPr>
              <a:spLocks noChangeShapeType="1"/>
            </p:cNvSpPr>
            <p:nvPr/>
          </p:nvSpPr>
          <p:spPr bwMode="auto">
            <a:xfrm flipV="1">
              <a:off x="2616" y="1614"/>
              <a:ext cx="138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1" name="Line 78"/>
            <p:cNvSpPr>
              <a:spLocks noChangeShapeType="1"/>
            </p:cNvSpPr>
            <p:nvPr/>
          </p:nvSpPr>
          <p:spPr bwMode="auto">
            <a:xfrm>
              <a:off x="2754" y="1614"/>
              <a:ext cx="132" cy="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2" name="Line 79"/>
            <p:cNvSpPr>
              <a:spLocks noChangeShapeType="1"/>
            </p:cNvSpPr>
            <p:nvPr/>
          </p:nvSpPr>
          <p:spPr bwMode="auto">
            <a:xfrm>
              <a:off x="2886" y="1626"/>
              <a:ext cx="132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3" name="Line 80"/>
            <p:cNvSpPr>
              <a:spLocks noChangeShapeType="1"/>
            </p:cNvSpPr>
            <p:nvPr/>
          </p:nvSpPr>
          <p:spPr bwMode="auto">
            <a:xfrm>
              <a:off x="3018" y="1770"/>
              <a:ext cx="133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4" name="Line 81"/>
            <p:cNvSpPr>
              <a:spLocks noChangeShapeType="1"/>
            </p:cNvSpPr>
            <p:nvPr/>
          </p:nvSpPr>
          <p:spPr bwMode="auto">
            <a:xfrm>
              <a:off x="3151" y="2040"/>
              <a:ext cx="132" cy="3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5" name="Line 82"/>
            <p:cNvSpPr>
              <a:spLocks noChangeShapeType="1"/>
            </p:cNvSpPr>
            <p:nvPr/>
          </p:nvSpPr>
          <p:spPr bwMode="auto">
            <a:xfrm>
              <a:off x="3283" y="2352"/>
              <a:ext cx="132" cy="1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6" name="Rectangle 83"/>
            <p:cNvSpPr>
              <a:spLocks noChangeArrowheads="1"/>
            </p:cNvSpPr>
            <p:nvPr/>
          </p:nvSpPr>
          <p:spPr bwMode="auto">
            <a:xfrm>
              <a:off x="1938" y="2502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7" name="Rectangle 84"/>
            <p:cNvSpPr>
              <a:spLocks noChangeArrowheads="1"/>
            </p:cNvSpPr>
            <p:nvPr/>
          </p:nvSpPr>
          <p:spPr bwMode="auto">
            <a:xfrm>
              <a:off x="2070" y="2454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8" name="Rectangle 85"/>
            <p:cNvSpPr>
              <a:spLocks noChangeArrowheads="1"/>
            </p:cNvSpPr>
            <p:nvPr/>
          </p:nvSpPr>
          <p:spPr bwMode="auto">
            <a:xfrm>
              <a:off x="2202" y="2310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9" name="Rectangle 86"/>
            <p:cNvSpPr>
              <a:spLocks noChangeArrowheads="1"/>
            </p:cNvSpPr>
            <p:nvPr/>
          </p:nvSpPr>
          <p:spPr bwMode="auto">
            <a:xfrm>
              <a:off x="2334" y="2070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0" name="Rectangle 87"/>
            <p:cNvSpPr>
              <a:spLocks noChangeArrowheads="1"/>
            </p:cNvSpPr>
            <p:nvPr/>
          </p:nvSpPr>
          <p:spPr bwMode="auto">
            <a:xfrm>
              <a:off x="2466" y="1842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1" name="Rectangle 88"/>
            <p:cNvSpPr>
              <a:spLocks noChangeArrowheads="1"/>
            </p:cNvSpPr>
            <p:nvPr/>
          </p:nvSpPr>
          <p:spPr bwMode="auto">
            <a:xfrm>
              <a:off x="2598" y="1650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2" name="Rectangle 89"/>
            <p:cNvSpPr>
              <a:spLocks noChangeArrowheads="1"/>
            </p:cNvSpPr>
            <p:nvPr/>
          </p:nvSpPr>
          <p:spPr bwMode="auto">
            <a:xfrm>
              <a:off x="2736" y="1596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3" name="Rectangle 90"/>
            <p:cNvSpPr>
              <a:spLocks noChangeArrowheads="1"/>
            </p:cNvSpPr>
            <p:nvPr/>
          </p:nvSpPr>
          <p:spPr bwMode="auto">
            <a:xfrm>
              <a:off x="2868" y="1608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4" name="Rectangle 91"/>
            <p:cNvSpPr>
              <a:spLocks noChangeArrowheads="1"/>
            </p:cNvSpPr>
            <p:nvPr/>
          </p:nvSpPr>
          <p:spPr bwMode="auto">
            <a:xfrm>
              <a:off x="3000" y="1752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5" name="Rectangle 92"/>
            <p:cNvSpPr>
              <a:spLocks noChangeArrowheads="1"/>
            </p:cNvSpPr>
            <p:nvPr/>
          </p:nvSpPr>
          <p:spPr bwMode="auto">
            <a:xfrm>
              <a:off x="3133" y="2022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6" name="Rectangle 93"/>
            <p:cNvSpPr>
              <a:spLocks noChangeArrowheads="1"/>
            </p:cNvSpPr>
            <p:nvPr/>
          </p:nvSpPr>
          <p:spPr bwMode="auto">
            <a:xfrm>
              <a:off x="3265" y="2334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7" name="Rectangle 94"/>
            <p:cNvSpPr>
              <a:spLocks noChangeArrowheads="1"/>
            </p:cNvSpPr>
            <p:nvPr/>
          </p:nvSpPr>
          <p:spPr bwMode="auto">
            <a:xfrm>
              <a:off x="3397" y="2520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8" name="Line 95"/>
            <p:cNvSpPr>
              <a:spLocks noChangeShapeType="1"/>
            </p:cNvSpPr>
            <p:nvPr/>
          </p:nvSpPr>
          <p:spPr bwMode="auto">
            <a:xfrm>
              <a:off x="3481" y="1422"/>
              <a:ext cx="1" cy="1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9" name="Line 96"/>
            <p:cNvSpPr>
              <a:spLocks noChangeShapeType="1"/>
            </p:cNvSpPr>
            <p:nvPr/>
          </p:nvSpPr>
          <p:spPr bwMode="auto">
            <a:xfrm>
              <a:off x="3481" y="2622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0" name="Line 100"/>
            <p:cNvSpPr>
              <a:spLocks noChangeShapeType="1"/>
            </p:cNvSpPr>
            <p:nvPr/>
          </p:nvSpPr>
          <p:spPr bwMode="auto">
            <a:xfrm>
              <a:off x="3481" y="2382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1" name="Line 104"/>
            <p:cNvSpPr>
              <a:spLocks noChangeShapeType="1"/>
            </p:cNvSpPr>
            <p:nvPr/>
          </p:nvSpPr>
          <p:spPr bwMode="auto">
            <a:xfrm>
              <a:off x="3481" y="2142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2" name="Line 108"/>
            <p:cNvSpPr>
              <a:spLocks noChangeShapeType="1"/>
            </p:cNvSpPr>
            <p:nvPr/>
          </p:nvSpPr>
          <p:spPr bwMode="auto">
            <a:xfrm>
              <a:off x="3481" y="1902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3" name="Line 112"/>
            <p:cNvSpPr>
              <a:spLocks noChangeShapeType="1"/>
            </p:cNvSpPr>
            <p:nvPr/>
          </p:nvSpPr>
          <p:spPr bwMode="auto">
            <a:xfrm>
              <a:off x="3481" y="1662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4" name="Line 116"/>
            <p:cNvSpPr>
              <a:spLocks noChangeShapeType="1"/>
            </p:cNvSpPr>
            <p:nvPr/>
          </p:nvSpPr>
          <p:spPr bwMode="auto">
            <a:xfrm>
              <a:off x="3481" y="1422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5" name="Line 117"/>
            <p:cNvSpPr>
              <a:spLocks noChangeShapeType="1"/>
            </p:cNvSpPr>
            <p:nvPr/>
          </p:nvSpPr>
          <p:spPr bwMode="auto">
            <a:xfrm>
              <a:off x="3481" y="262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6" name="Line 118"/>
            <p:cNvSpPr>
              <a:spLocks noChangeShapeType="1"/>
            </p:cNvSpPr>
            <p:nvPr/>
          </p:nvSpPr>
          <p:spPr bwMode="auto">
            <a:xfrm>
              <a:off x="3481" y="238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7" name="Line 119"/>
            <p:cNvSpPr>
              <a:spLocks noChangeShapeType="1"/>
            </p:cNvSpPr>
            <p:nvPr/>
          </p:nvSpPr>
          <p:spPr bwMode="auto">
            <a:xfrm>
              <a:off x="3481" y="214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8" name="Line 120"/>
            <p:cNvSpPr>
              <a:spLocks noChangeShapeType="1"/>
            </p:cNvSpPr>
            <p:nvPr/>
          </p:nvSpPr>
          <p:spPr bwMode="auto">
            <a:xfrm>
              <a:off x="3481" y="190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9" name="Line 121"/>
            <p:cNvSpPr>
              <a:spLocks noChangeShapeType="1"/>
            </p:cNvSpPr>
            <p:nvPr/>
          </p:nvSpPr>
          <p:spPr bwMode="auto">
            <a:xfrm>
              <a:off x="3481" y="166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0" name="Line 122"/>
            <p:cNvSpPr>
              <a:spLocks noChangeShapeType="1"/>
            </p:cNvSpPr>
            <p:nvPr/>
          </p:nvSpPr>
          <p:spPr bwMode="auto">
            <a:xfrm>
              <a:off x="3481" y="142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1" name="Line 123"/>
            <p:cNvSpPr>
              <a:spLocks noChangeShapeType="1"/>
            </p:cNvSpPr>
            <p:nvPr/>
          </p:nvSpPr>
          <p:spPr bwMode="auto">
            <a:xfrm flipV="1">
              <a:off x="1956" y="1842"/>
              <a:ext cx="132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2" name="Line 124"/>
            <p:cNvSpPr>
              <a:spLocks noChangeShapeType="1"/>
            </p:cNvSpPr>
            <p:nvPr/>
          </p:nvSpPr>
          <p:spPr bwMode="auto">
            <a:xfrm flipV="1">
              <a:off x="2088" y="1590"/>
              <a:ext cx="132" cy="2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3" name="Line 125"/>
            <p:cNvSpPr>
              <a:spLocks noChangeShapeType="1"/>
            </p:cNvSpPr>
            <p:nvPr/>
          </p:nvSpPr>
          <p:spPr bwMode="auto">
            <a:xfrm>
              <a:off x="2220" y="1590"/>
              <a:ext cx="132" cy="2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4" name="Line 126"/>
            <p:cNvSpPr>
              <a:spLocks noChangeShapeType="1"/>
            </p:cNvSpPr>
            <p:nvPr/>
          </p:nvSpPr>
          <p:spPr bwMode="auto">
            <a:xfrm>
              <a:off x="2352" y="1854"/>
              <a:ext cx="132" cy="4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5" name="Line 127"/>
            <p:cNvSpPr>
              <a:spLocks noChangeShapeType="1"/>
            </p:cNvSpPr>
            <p:nvPr/>
          </p:nvSpPr>
          <p:spPr bwMode="auto">
            <a:xfrm flipV="1">
              <a:off x="2484" y="2058"/>
              <a:ext cx="132" cy="2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6" name="Line 128"/>
            <p:cNvSpPr>
              <a:spLocks noChangeShapeType="1"/>
            </p:cNvSpPr>
            <p:nvPr/>
          </p:nvSpPr>
          <p:spPr bwMode="auto">
            <a:xfrm flipV="1">
              <a:off x="2616" y="1782"/>
              <a:ext cx="138" cy="2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7" name="Line 129"/>
            <p:cNvSpPr>
              <a:spLocks noChangeShapeType="1"/>
            </p:cNvSpPr>
            <p:nvPr/>
          </p:nvSpPr>
          <p:spPr bwMode="auto">
            <a:xfrm>
              <a:off x="2754" y="1782"/>
              <a:ext cx="132" cy="3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8" name="Line 130"/>
            <p:cNvSpPr>
              <a:spLocks noChangeShapeType="1"/>
            </p:cNvSpPr>
            <p:nvPr/>
          </p:nvSpPr>
          <p:spPr bwMode="auto">
            <a:xfrm>
              <a:off x="2886" y="2130"/>
              <a:ext cx="132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9" name="Line 131"/>
            <p:cNvSpPr>
              <a:spLocks noChangeShapeType="1"/>
            </p:cNvSpPr>
            <p:nvPr/>
          </p:nvSpPr>
          <p:spPr bwMode="auto">
            <a:xfrm>
              <a:off x="3018" y="2226"/>
              <a:ext cx="133" cy="2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0" name="Line 132"/>
            <p:cNvSpPr>
              <a:spLocks noChangeShapeType="1"/>
            </p:cNvSpPr>
            <p:nvPr/>
          </p:nvSpPr>
          <p:spPr bwMode="auto">
            <a:xfrm flipV="1">
              <a:off x="3151" y="2322"/>
              <a:ext cx="132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" name="Line 133"/>
            <p:cNvSpPr>
              <a:spLocks noChangeShapeType="1"/>
            </p:cNvSpPr>
            <p:nvPr/>
          </p:nvSpPr>
          <p:spPr bwMode="auto">
            <a:xfrm flipV="1">
              <a:off x="3283" y="1890"/>
              <a:ext cx="132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2" name="Freeform 134"/>
            <p:cNvSpPr>
              <a:spLocks/>
            </p:cNvSpPr>
            <p:nvPr/>
          </p:nvSpPr>
          <p:spPr bwMode="auto">
            <a:xfrm>
              <a:off x="1938" y="1848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3" name="Freeform 135"/>
            <p:cNvSpPr>
              <a:spLocks/>
            </p:cNvSpPr>
            <p:nvPr/>
          </p:nvSpPr>
          <p:spPr bwMode="auto">
            <a:xfrm>
              <a:off x="2070" y="1824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4" name="Freeform 136"/>
            <p:cNvSpPr>
              <a:spLocks/>
            </p:cNvSpPr>
            <p:nvPr/>
          </p:nvSpPr>
          <p:spPr bwMode="auto">
            <a:xfrm>
              <a:off x="2202" y="1572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5" name="Freeform 137"/>
            <p:cNvSpPr>
              <a:spLocks/>
            </p:cNvSpPr>
            <p:nvPr/>
          </p:nvSpPr>
          <p:spPr bwMode="auto">
            <a:xfrm>
              <a:off x="2334" y="1836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6" name="Freeform 138"/>
            <p:cNvSpPr>
              <a:spLocks/>
            </p:cNvSpPr>
            <p:nvPr/>
          </p:nvSpPr>
          <p:spPr bwMode="auto">
            <a:xfrm>
              <a:off x="2466" y="2244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7" name="Freeform 139"/>
            <p:cNvSpPr>
              <a:spLocks/>
            </p:cNvSpPr>
            <p:nvPr/>
          </p:nvSpPr>
          <p:spPr bwMode="auto">
            <a:xfrm>
              <a:off x="2598" y="2040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8" name="Freeform 140"/>
            <p:cNvSpPr>
              <a:spLocks/>
            </p:cNvSpPr>
            <p:nvPr/>
          </p:nvSpPr>
          <p:spPr bwMode="auto">
            <a:xfrm>
              <a:off x="2736" y="1764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9" name="Freeform 141"/>
            <p:cNvSpPr>
              <a:spLocks/>
            </p:cNvSpPr>
            <p:nvPr/>
          </p:nvSpPr>
          <p:spPr bwMode="auto">
            <a:xfrm>
              <a:off x="2868" y="2112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0" name="Freeform 142"/>
            <p:cNvSpPr>
              <a:spLocks/>
            </p:cNvSpPr>
            <p:nvPr/>
          </p:nvSpPr>
          <p:spPr bwMode="auto">
            <a:xfrm>
              <a:off x="3000" y="2208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1" name="Freeform 143"/>
            <p:cNvSpPr>
              <a:spLocks/>
            </p:cNvSpPr>
            <p:nvPr/>
          </p:nvSpPr>
          <p:spPr bwMode="auto">
            <a:xfrm>
              <a:off x="3133" y="2460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2" name="Freeform 144"/>
            <p:cNvSpPr>
              <a:spLocks/>
            </p:cNvSpPr>
            <p:nvPr/>
          </p:nvSpPr>
          <p:spPr bwMode="auto">
            <a:xfrm>
              <a:off x="3265" y="2304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3" name="Freeform 145"/>
            <p:cNvSpPr>
              <a:spLocks/>
            </p:cNvSpPr>
            <p:nvPr/>
          </p:nvSpPr>
          <p:spPr bwMode="auto">
            <a:xfrm>
              <a:off x="3397" y="1872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4" name="Rectangle 147"/>
            <p:cNvSpPr>
              <a:spLocks noChangeArrowheads="1"/>
            </p:cNvSpPr>
            <p:nvPr/>
          </p:nvSpPr>
          <p:spPr bwMode="auto">
            <a:xfrm>
              <a:off x="1788" y="2574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9335" name="Rectangle 148"/>
            <p:cNvSpPr>
              <a:spLocks noChangeArrowheads="1"/>
            </p:cNvSpPr>
            <p:nvPr/>
          </p:nvSpPr>
          <p:spPr bwMode="auto">
            <a:xfrm>
              <a:off x="1746" y="2334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9336" name="Rectangle 149"/>
            <p:cNvSpPr>
              <a:spLocks noChangeArrowheads="1"/>
            </p:cNvSpPr>
            <p:nvPr/>
          </p:nvSpPr>
          <p:spPr bwMode="auto">
            <a:xfrm>
              <a:off x="1746" y="2094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15</a:t>
              </a:r>
              <a:endParaRPr lang="en-US"/>
            </a:p>
          </p:txBody>
        </p:sp>
        <p:sp>
          <p:nvSpPr>
            <p:cNvPr id="9337" name="Rectangle 150"/>
            <p:cNvSpPr>
              <a:spLocks noChangeArrowheads="1"/>
            </p:cNvSpPr>
            <p:nvPr/>
          </p:nvSpPr>
          <p:spPr bwMode="auto">
            <a:xfrm>
              <a:off x="1746" y="1854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9338" name="Rectangle 151"/>
            <p:cNvSpPr>
              <a:spLocks noChangeArrowheads="1"/>
            </p:cNvSpPr>
            <p:nvPr/>
          </p:nvSpPr>
          <p:spPr bwMode="auto">
            <a:xfrm>
              <a:off x="1746" y="1614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25</a:t>
              </a:r>
              <a:endParaRPr lang="en-US"/>
            </a:p>
          </p:txBody>
        </p:sp>
        <p:sp>
          <p:nvSpPr>
            <p:cNvPr id="9339" name="Rectangle 152"/>
            <p:cNvSpPr>
              <a:spLocks noChangeArrowheads="1"/>
            </p:cNvSpPr>
            <p:nvPr/>
          </p:nvSpPr>
          <p:spPr bwMode="auto">
            <a:xfrm>
              <a:off x="1746" y="1374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30</a:t>
              </a:r>
              <a:endParaRPr lang="en-US"/>
            </a:p>
          </p:txBody>
        </p:sp>
        <p:sp>
          <p:nvSpPr>
            <p:cNvPr id="9340" name="Rectangle 153"/>
            <p:cNvSpPr>
              <a:spLocks noChangeArrowheads="1"/>
            </p:cNvSpPr>
            <p:nvPr/>
          </p:nvSpPr>
          <p:spPr bwMode="auto">
            <a:xfrm rot="-5400000">
              <a:off x="1892" y="2688"/>
              <a:ext cx="12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Jan</a:t>
              </a:r>
              <a:endParaRPr lang="en-US"/>
            </a:p>
          </p:txBody>
        </p:sp>
        <p:sp>
          <p:nvSpPr>
            <p:cNvPr id="9341" name="Rectangle 154"/>
            <p:cNvSpPr>
              <a:spLocks noChangeArrowheads="1"/>
            </p:cNvSpPr>
            <p:nvPr/>
          </p:nvSpPr>
          <p:spPr bwMode="auto">
            <a:xfrm rot="-5400000">
              <a:off x="2019" y="2696"/>
              <a:ext cx="13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Feb</a:t>
              </a:r>
              <a:endParaRPr lang="en-US"/>
            </a:p>
          </p:txBody>
        </p:sp>
        <p:sp>
          <p:nvSpPr>
            <p:cNvPr id="9342" name="Rectangle 155"/>
            <p:cNvSpPr>
              <a:spLocks noChangeArrowheads="1"/>
            </p:cNvSpPr>
            <p:nvPr/>
          </p:nvSpPr>
          <p:spPr bwMode="auto">
            <a:xfrm rot="-5400000">
              <a:off x="2151" y="2695"/>
              <a:ext cx="13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Mar</a:t>
              </a:r>
              <a:endParaRPr lang="en-US"/>
            </a:p>
          </p:txBody>
        </p:sp>
        <p:sp>
          <p:nvSpPr>
            <p:cNvPr id="9343" name="Rectangle 156"/>
            <p:cNvSpPr>
              <a:spLocks noChangeArrowheads="1"/>
            </p:cNvSpPr>
            <p:nvPr/>
          </p:nvSpPr>
          <p:spPr bwMode="auto">
            <a:xfrm rot="-5400000">
              <a:off x="2290" y="2690"/>
              <a:ext cx="12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Apr</a:t>
              </a:r>
              <a:endParaRPr lang="en-US"/>
            </a:p>
          </p:txBody>
        </p:sp>
        <p:sp>
          <p:nvSpPr>
            <p:cNvPr id="9344" name="Rectangle 157"/>
            <p:cNvSpPr>
              <a:spLocks noChangeArrowheads="1"/>
            </p:cNvSpPr>
            <p:nvPr/>
          </p:nvSpPr>
          <p:spPr bwMode="auto">
            <a:xfrm rot="-5400000">
              <a:off x="2408" y="2707"/>
              <a:ext cx="15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May</a:t>
              </a:r>
              <a:endParaRPr lang="en-US"/>
            </a:p>
          </p:txBody>
        </p:sp>
        <p:sp>
          <p:nvSpPr>
            <p:cNvPr id="9345" name="Rectangle 158"/>
            <p:cNvSpPr>
              <a:spLocks noChangeArrowheads="1"/>
            </p:cNvSpPr>
            <p:nvPr/>
          </p:nvSpPr>
          <p:spPr bwMode="auto">
            <a:xfrm rot="-5400000">
              <a:off x="2552" y="2688"/>
              <a:ext cx="12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Jun</a:t>
              </a:r>
              <a:endParaRPr lang="en-US"/>
            </a:p>
          </p:txBody>
        </p:sp>
        <p:sp>
          <p:nvSpPr>
            <p:cNvPr id="9346" name="Rectangle 159"/>
            <p:cNvSpPr>
              <a:spLocks noChangeArrowheads="1"/>
            </p:cNvSpPr>
            <p:nvPr/>
          </p:nvSpPr>
          <p:spPr bwMode="auto">
            <a:xfrm rot="-5400000">
              <a:off x="2703" y="2677"/>
              <a:ext cx="10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Jul</a:t>
              </a:r>
              <a:endParaRPr lang="en-US"/>
            </a:p>
          </p:txBody>
        </p:sp>
        <p:sp>
          <p:nvSpPr>
            <p:cNvPr id="9347" name="Rectangle 160"/>
            <p:cNvSpPr>
              <a:spLocks noChangeArrowheads="1"/>
            </p:cNvSpPr>
            <p:nvPr/>
          </p:nvSpPr>
          <p:spPr bwMode="auto">
            <a:xfrm rot="-5400000">
              <a:off x="2815" y="2700"/>
              <a:ext cx="14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Aug</a:t>
              </a:r>
              <a:endParaRPr lang="en-US"/>
            </a:p>
          </p:txBody>
        </p:sp>
        <p:sp>
          <p:nvSpPr>
            <p:cNvPr id="9348" name="Rectangle 161"/>
            <p:cNvSpPr>
              <a:spLocks noChangeArrowheads="1"/>
            </p:cNvSpPr>
            <p:nvPr/>
          </p:nvSpPr>
          <p:spPr bwMode="auto">
            <a:xfrm rot="-5400000">
              <a:off x="2947" y="2700"/>
              <a:ext cx="14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Sep</a:t>
              </a:r>
              <a:endParaRPr lang="en-US"/>
            </a:p>
          </p:txBody>
        </p:sp>
        <p:sp>
          <p:nvSpPr>
            <p:cNvPr id="9349" name="Rectangle 162"/>
            <p:cNvSpPr>
              <a:spLocks noChangeArrowheads="1"/>
            </p:cNvSpPr>
            <p:nvPr/>
          </p:nvSpPr>
          <p:spPr bwMode="auto">
            <a:xfrm rot="-5400000">
              <a:off x="3089" y="2696"/>
              <a:ext cx="12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Oct</a:t>
              </a:r>
              <a:endParaRPr lang="en-US"/>
            </a:p>
          </p:txBody>
        </p:sp>
        <p:sp>
          <p:nvSpPr>
            <p:cNvPr id="9350" name="Rectangle 163"/>
            <p:cNvSpPr>
              <a:spLocks noChangeArrowheads="1"/>
            </p:cNvSpPr>
            <p:nvPr/>
          </p:nvSpPr>
          <p:spPr bwMode="auto">
            <a:xfrm rot="-5400000">
              <a:off x="3212" y="2687"/>
              <a:ext cx="14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Nov</a:t>
              </a:r>
              <a:endParaRPr lang="en-US"/>
            </a:p>
          </p:txBody>
        </p:sp>
        <p:sp>
          <p:nvSpPr>
            <p:cNvPr id="9351" name="Rectangle 164"/>
            <p:cNvSpPr>
              <a:spLocks noChangeArrowheads="1"/>
            </p:cNvSpPr>
            <p:nvPr/>
          </p:nvSpPr>
          <p:spPr bwMode="auto">
            <a:xfrm rot="-5400000">
              <a:off x="3344" y="2699"/>
              <a:ext cx="14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Dec</a:t>
              </a:r>
              <a:endParaRPr lang="en-US"/>
            </a:p>
          </p:txBody>
        </p:sp>
        <p:sp>
          <p:nvSpPr>
            <p:cNvPr id="9352" name="Rectangle 165"/>
            <p:cNvSpPr>
              <a:spLocks noChangeArrowheads="1"/>
            </p:cNvSpPr>
            <p:nvPr/>
          </p:nvSpPr>
          <p:spPr bwMode="auto">
            <a:xfrm rot="-5400000">
              <a:off x="1090" y="1953"/>
              <a:ext cx="11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Mean Monthly Temperature (</a:t>
              </a:r>
              <a:r>
                <a:rPr lang="en-US" sz="1000">
                  <a:solidFill>
                    <a:srgbClr val="000000"/>
                  </a:solidFill>
                  <a:sym typeface="Symbol" pitchFamily="18" charset="2"/>
                </a:rPr>
                <a:t>C)</a:t>
              </a:r>
              <a:endParaRPr lang="en-US">
                <a:sym typeface="Symbol" pitchFamily="18" charset="2"/>
              </a:endParaRPr>
            </a:p>
          </p:txBody>
        </p:sp>
        <p:sp>
          <p:nvSpPr>
            <p:cNvPr id="9353" name="Rectangle 168"/>
            <p:cNvSpPr>
              <a:spLocks noChangeArrowheads="1"/>
            </p:cNvSpPr>
            <p:nvPr/>
          </p:nvSpPr>
          <p:spPr bwMode="auto">
            <a:xfrm>
              <a:off x="3541" y="2574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50</a:t>
              </a:r>
              <a:endParaRPr lang="en-US"/>
            </a:p>
          </p:txBody>
        </p:sp>
        <p:sp>
          <p:nvSpPr>
            <p:cNvPr id="9354" name="Rectangle 169"/>
            <p:cNvSpPr>
              <a:spLocks noChangeArrowheads="1"/>
            </p:cNvSpPr>
            <p:nvPr/>
          </p:nvSpPr>
          <p:spPr bwMode="auto">
            <a:xfrm>
              <a:off x="3541" y="2334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70</a:t>
              </a:r>
              <a:endParaRPr lang="en-US"/>
            </a:p>
          </p:txBody>
        </p:sp>
        <p:sp>
          <p:nvSpPr>
            <p:cNvPr id="9355" name="Rectangle 170"/>
            <p:cNvSpPr>
              <a:spLocks noChangeArrowheads="1"/>
            </p:cNvSpPr>
            <p:nvPr/>
          </p:nvSpPr>
          <p:spPr bwMode="auto">
            <a:xfrm>
              <a:off x="3541" y="2094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90</a:t>
              </a:r>
              <a:endParaRPr lang="en-US"/>
            </a:p>
          </p:txBody>
        </p:sp>
        <p:sp>
          <p:nvSpPr>
            <p:cNvPr id="9356" name="Rectangle 171"/>
            <p:cNvSpPr>
              <a:spLocks noChangeArrowheads="1"/>
            </p:cNvSpPr>
            <p:nvPr/>
          </p:nvSpPr>
          <p:spPr bwMode="auto">
            <a:xfrm>
              <a:off x="3541" y="1854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110</a:t>
              </a:r>
              <a:endParaRPr lang="en-US"/>
            </a:p>
          </p:txBody>
        </p:sp>
        <p:sp>
          <p:nvSpPr>
            <p:cNvPr id="9357" name="Rectangle 172"/>
            <p:cNvSpPr>
              <a:spLocks noChangeArrowheads="1"/>
            </p:cNvSpPr>
            <p:nvPr/>
          </p:nvSpPr>
          <p:spPr bwMode="auto">
            <a:xfrm>
              <a:off x="3541" y="1614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130</a:t>
              </a:r>
              <a:endParaRPr lang="en-US"/>
            </a:p>
          </p:txBody>
        </p:sp>
        <p:sp>
          <p:nvSpPr>
            <p:cNvPr id="9358" name="Rectangle 173"/>
            <p:cNvSpPr>
              <a:spLocks noChangeArrowheads="1"/>
            </p:cNvSpPr>
            <p:nvPr/>
          </p:nvSpPr>
          <p:spPr bwMode="auto">
            <a:xfrm>
              <a:off x="3541" y="1374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150</a:t>
              </a:r>
              <a:endParaRPr lang="en-US"/>
            </a:p>
          </p:txBody>
        </p:sp>
        <p:sp>
          <p:nvSpPr>
            <p:cNvPr id="9359" name="Rectangle 174"/>
            <p:cNvSpPr>
              <a:spLocks noChangeArrowheads="1"/>
            </p:cNvSpPr>
            <p:nvPr/>
          </p:nvSpPr>
          <p:spPr bwMode="auto">
            <a:xfrm rot="-5400000">
              <a:off x="3269" y="1966"/>
              <a:ext cx="94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Monthly Precipitation (mm)</a:t>
              </a:r>
              <a:endParaRPr lang="en-US"/>
            </a:p>
          </p:txBody>
        </p:sp>
      </p:grpSp>
      <p:grpSp>
        <p:nvGrpSpPr>
          <p:cNvPr id="9219" name="Group 558"/>
          <p:cNvGrpSpPr>
            <a:grpSpLocks/>
          </p:cNvGrpSpPr>
          <p:nvPr/>
        </p:nvGrpSpPr>
        <p:grpSpPr bwMode="auto">
          <a:xfrm>
            <a:off x="3236913" y="4214813"/>
            <a:ext cx="2136775" cy="227012"/>
            <a:chOff x="2195" y="2729"/>
            <a:chExt cx="1346" cy="143"/>
          </a:xfrm>
        </p:grpSpPr>
        <p:sp>
          <p:nvSpPr>
            <p:cNvPr id="9222" name="Rectangle 559"/>
            <p:cNvSpPr>
              <a:spLocks noChangeArrowheads="1"/>
            </p:cNvSpPr>
            <p:nvPr/>
          </p:nvSpPr>
          <p:spPr bwMode="auto">
            <a:xfrm>
              <a:off x="2195" y="2729"/>
              <a:ext cx="1346" cy="14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Line 560"/>
            <p:cNvSpPr>
              <a:spLocks noChangeShapeType="1"/>
            </p:cNvSpPr>
            <p:nvPr/>
          </p:nvSpPr>
          <p:spPr bwMode="auto">
            <a:xfrm>
              <a:off x="2226" y="2804"/>
              <a:ext cx="1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Rectangle 561"/>
            <p:cNvSpPr>
              <a:spLocks noChangeArrowheads="1"/>
            </p:cNvSpPr>
            <p:nvPr/>
          </p:nvSpPr>
          <p:spPr bwMode="auto">
            <a:xfrm>
              <a:off x="2287" y="2785"/>
              <a:ext cx="30" cy="3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Rectangle 562"/>
            <p:cNvSpPr>
              <a:spLocks noChangeArrowheads="1"/>
            </p:cNvSpPr>
            <p:nvPr/>
          </p:nvSpPr>
          <p:spPr bwMode="auto">
            <a:xfrm>
              <a:off x="2409" y="2747"/>
              <a:ext cx="45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Temperature</a:t>
              </a:r>
              <a:endParaRPr lang="en-US"/>
            </a:p>
          </p:txBody>
        </p:sp>
        <p:sp>
          <p:nvSpPr>
            <p:cNvPr id="9226" name="Line 563"/>
            <p:cNvSpPr>
              <a:spLocks noChangeShapeType="1"/>
            </p:cNvSpPr>
            <p:nvPr/>
          </p:nvSpPr>
          <p:spPr bwMode="auto">
            <a:xfrm>
              <a:off x="2887" y="2804"/>
              <a:ext cx="1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Freeform 564"/>
            <p:cNvSpPr>
              <a:spLocks/>
            </p:cNvSpPr>
            <p:nvPr/>
          </p:nvSpPr>
          <p:spPr bwMode="auto">
            <a:xfrm>
              <a:off x="2948" y="2785"/>
              <a:ext cx="37" cy="37"/>
            </a:xfrm>
            <a:custGeom>
              <a:avLst/>
              <a:gdLst>
                <a:gd name="T0" fmla="*/ 18 w 37"/>
                <a:gd name="T1" fmla="*/ 0 h 37"/>
                <a:gd name="T2" fmla="*/ 37 w 37"/>
                <a:gd name="T3" fmla="*/ 19 h 37"/>
                <a:gd name="T4" fmla="*/ 18 w 37"/>
                <a:gd name="T5" fmla="*/ 37 h 37"/>
                <a:gd name="T6" fmla="*/ 0 w 37"/>
                <a:gd name="T7" fmla="*/ 19 h 37"/>
                <a:gd name="T8" fmla="*/ 18 w 37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7"/>
                <a:gd name="T17" fmla="*/ 37 w 3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7">
                  <a:moveTo>
                    <a:pt x="18" y="0"/>
                  </a:moveTo>
                  <a:lnTo>
                    <a:pt x="37" y="19"/>
                  </a:lnTo>
                  <a:lnTo>
                    <a:pt x="18" y="37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Rectangle 565"/>
            <p:cNvSpPr>
              <a:spLocks noChangeArrowheads="1"/>
            </p:cNvSpPr>
            <p:nvPr/>
          </p:nvSpPr>
          <p:spPr bwMode="auto">
            <a:xfrm>
              <a:off x="3070" y="2747"/>
              <a:ext cx="43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Precipitation</a:t>
              </a:r>
              <a:endParaRPr lang="en-US"/>
            </a:p>
          </p:txBody>
        </p:sp>
      </p:grpSp>
      <p:sp>
        <p:nvSpPr>
          <p:cNvPr id="9220" name="Text Box 566"/>
          <p:cNvSpPr txBox="1">
            <a:spLocks noChangeArrowheads="1"/>
          </p:cNvSpPr>
          <p:nvPr/>
        </p:nvSpPr>
        <p:spPr bwMode="auto">
          <a:xfrm>
            <a:off x="166688" y="6446838"/>
            <a:ext cx="752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6.6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90"/>
          <p:cNvGrpSpPr>
            <a:grpSpLocks/>
          </p:cNvGrpSpPr>
          <p:nvPr/>
        </p:nvGrpSpPr>
        <p:grpSpPr bwMode="auto">
          <a:xfrm>
            <a:off x="2560638" y="1814513"/>
            <a:ext cx="3446462" cy="2309812"/>
            <a:chOff x="1613" y="1143"/>
            <a:chExt cx="2171" cy="1455"/>
          </a:xfrm>
        </p:grpSpPr>
        <p:sp>
          <p:nvSpPr>
            <p:cNvPr id="10253" name="Rectangle 6"/>
            <p:cNvSpPr>
              <a:spLocks noChangeArrowheads="1"/>
            </p:cNvSpPr>
            <p:nvPr/>
          </p:nvSpPr>
          <p:spPr bwMode="auto">
            <a:xfrm>
              <a:off x="1902" y="1192"/>
              <a:ext cx="1560" cy="1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7"/>
            <p:cNvSpPr>
              <a:spLocks noChangeShapeType="1"/>
            </p:cNvSpPr>
            <p:nvPr/>
          </p:nvSpPr>
          <p:spPr bwMode="auto">
            <a:xfrm>
              <a:off x="1902" y="2093"/>
              <a:ext cx="15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Line 8"/>
            <p:cNvSpPr>
              <a:spLocks noChangeShapeType="1"/>
            </p:cNvSpPr>
            <p:nvPr/>
          </p:nvSpPr>
          <p:spPr bwMode="auto">
            <a:xfrm>
              <a:off x="1902" y="1792"/>
              <a:ext cx="15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Line 9"/>
            <p:cNvSpPr>
              <a:spLocks noChangeShapeType="1"/>
            </p:cNvSpPr>
            <p:nvPr/>
          </p:nvSpPr>
          <p:spPr bwMode="auto">
            <a:xfrm>
              <a:off x="1902" y="1492"/>
              <a:ext cx="15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10"/>
            <p:cNvSpPr>
              <a:spLocks noChangeShapeType="1"/>
            </p:cNvSpPr>
            <p:nvPr/>
          </p:nvSpPr>
          <p:spPr bwMode="auto">
            <a:xfrm>
              <a:off x="1902" y="1192"/>
              <a:ext cx="15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11"/>
            <p:cNvSpPr>
              <a:spLocks noChangeShapeType="1"/>
            </p:cNvSpPr>
            <p:nvPr/>
          </p:nvSpPr>
          <p:spPr bwMode="auto">
            <a:xfrm>
              <a:off x="2035" y="1192"/>
              <a:ext cx="1" cy="1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12"/>
            <p:cNvSpPr>
              <a:spLocks noChangeShapeType="1"/>
            </p:cNvSpPr>
            <p:nvPr/>
          </p:nvSpPr>
          <p:spPr bwMode="auto">
            <a:xfrm>
              <a:off x="2161" y="1192"/>
              <a:ext cx="1" cy="1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13"/>
            <p:cNvSpPr>
              <a:spLocks noChangeShapeType="1"/>
            </p:cNvSpPr>
            <p:nvPr/>
          </p:nvSpPr>
          <p:spPr bwMode="auto">
            <a:xfrm>
              <a:off x="2294" y="1192"/>
              <a:ext cx="1" cy="1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14"/>
            <p:cNvSpPr>
              <a:spLocks noChangeShapeType="1"/>
            </p:cNvSpPr>
            <p:nvPr/>
          </p:nvSpPr>
          <p:spPr bwMode="auto">
            <a:xfrm>
              <a:off x="2420" y="1192"/>
              <a:ext cx="1" cy="1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Line 15"/>
            <p:cNvSpPr>
              <a:spLocks noChangeShapeType="1"/>
            </p:cNvSpPr>
            <p:nvPr/>
          </p:nvSpPr>
          <p:spPr bwMode="auto">
            <a:xfrm>
              <a:off x="2553" y="1192"/>
              <a:ext cx="1" cy="1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Line 16"/>
            <p:cNvSpPr>
              <a:spLocks noChangeShapeType="1"/>
            </p:cNvSpPr>
            <p:nvPr/>
          </p:nvSpPr>
          <p:spPr bwMode="auto">
            <a:xfrm>
              <a:off x="2685" y="1192"/>
              <a:ext cx="1" cy="1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4" name="Line 17"/>
            <p:cNvSpPr>
              <a:spLocks noChangeShapeType="1"/>
            </p:cNvSpPr>
            <p:nvPr/>
          </p:nvSpPr>
          <p:spPr bwMode="auto">
            <a:xfrm>
              <a:off x="2811" y="1192"/>
              <a:ext cx="1" cy="1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5" name="Line 18"/>
            <p:cNvSpPr>
              <a:spLocks noChangeShapeType="1"/>
            </p:cNvSpPr>
            <p:nvPr/>
          </p:nvSpPr>
          <p:spPr bwMode="auto">
            <a:xfrm>
              <a:off x="2944" y="1192"/>
              <a:ext cx="1" cy="1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Line 19"/>
            <p:cNvSpPr>
              <a:spLocks noChangeShapeType="1"/>
            </p:cNvSpPr>
            <p:nvPr/>
          </p:nvSpPr>
          <p:spPr bwMode="auto">
            <a:xfrm>
              <a:off x="3070" y="1192"/>
              <a:ext cx="1" cy="1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Line 20"/>
            <p:cNvSpPr>
              <a:spLocks noChangeShapeType="1"/>
            </p:cNvSpPr>
            <p:nvPr/>
          </p:nvSpPr>
          <p:spPr bwMode="auto">
            <a:xfrm>
              <a:off x="3203" y="1192"/>
              <a:ext cx="1" cy="1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Line 21"/>
            <p:cNvSpPr>
              <a:spLocks noChangeShapeType="1"/>
            </p:cNvSpPr>
            <p:nvPr/>
          </p:nvSpPr>
          <p:spPr bwMode="auto">
            <a:xfrm>
              <a:off x="3329" y="1192"/>
              <a:ext cx="1" cy="1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Line 22"/>
            <p:cNvSpPr>
              <a:spLocks noChangeShapeType="1"/>
            </p:cNvSpPr>
            <p:nvPr/>
          </p:nvSpPr>
          <p:spPr bwMode="auto">
            <a:xfrm>
              <a:off x="3462" y="1192"/>
              <a:ext cx="1" cy="1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Rectangle 23"/>
            <p:cNvSpPr>
              <a:spLocks noChangeArrowheads="1"/>
            </p:cNvSpPr>
            <p:nvPr/>
          </p:nvSpPr>
          <p:spPr bwMode="auto">
            <a:xfrm>
              <a:off x="1902" y="1192"/>
              <a:ext cx="1560" cy="12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Line 24"/>
            <p:cNvSpPr>
              <a:spLocks noChangeShapeType="1"/>
            </p:cNvSpPr>
            <p:nvPr/>
          </p:nvSpPr>
          <p:spPr bwMode="auto">
            <a:xfrm>
              <a:off x="1902" y="1192"/>
              <a:ext cx="1" cy="12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Line 25"/>
            <p:cNvSpPr>
              <a:spLocks noChangeShapeType="1"/>
            </p:cNvSpPr>
            <p:nvPr/>
          </p:nvSpPr>
          <p:spPr bwMode="auto">
            <a:xfrm>
              <a:off x="1883" y="2393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Line 30"/>
            <p:cNvSpPr>
              <a:spLocks noChangeShapeType="1"/>
            </p:cNvSpPr>
            <p:nvPr/>
          </p:nvSpPr>
          <p:spPr bwMode="auto">
            <a:xfrm>
              <a:off x="1883" y="2093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Line 35"/>
            <p:cNvSpPr>
              <a:spLocks noChangeShapeType="1"/>
            </p:cNvSpPr>
            <p:nvPr/>
          </p:nvSpPr>
          <p:spPr bwMode="auto">
            <a:xfrm>
              <a:off x="1883" y="1792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5" name="Line 40"/>
            <p:cNvSpPr>
              <a:spLocks noChangeShapeType="1"/>
            </p:cNvSpPr>
            <p:nvPr/>
          </p:nvSpPr>
          <p:spPr bwMode="auto">
            <a:xfrm>
              <a:off x="1883" y="1492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Line 45"/>
            <p:cNvSpPr>
              <a:spLocks noChangeShapeType="1"/>
            </p:cNvSpPr>
            <p:nvPr/>
          </p:nvSpPr>
          <p:spPr bwMode="auto">
            <a:xfrm>
              <a:off x="1883" y="1192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Line 46"/>
            <p:cNvSpPr>
              <a:spLocks noChangeShapeType="1"/>
            </p:cNvSpPr>
            <p:nvPr/>
          </p:nvSpPr>
          <p:spPr bwMode="auto">
            <a:xfrm>
              <a:off x="1877" y="2393"/>
              <a:ext cx="2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Line 47"/>
            <p:cNvSpPr>
              <a:spLocks noChangeShapeType="1"/>
            </p:cNvSpPr>
            <p:nvPr/>
          </p:nvSpPr>
          <p:spPr bwMode="auto">
            <a:xfrm>
              <a:off x="1877" y="2093"/>
              <a:ext cx="2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Line 48"/>
            <p:cNvSpPr>
              <a:spLocks noChangeShapeType="1"/>
            </p:cNvSpPr>
            <p:nvPr/>
          </p:nvSpPr>
          <p:spPr bwMode="auto">
            <a:xfrm>
              <a:off x="1877" y="1792"/>
              <a:ext cx="2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Line 49"/>
            <p:cNvSpPr>
              <a:spLocks noChangeShapeType="1"/>
            </p:cNvSpPr>
            <p:nvPr/>
          </p:nvSpPr>
          <p:spPr bwMode="auto">
            <a:xfrm>
              <a:off x="1877" y="1492"/>
              <a:ext cx="2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Line 50"/>
            <p:cNvSpPr>
              <a:spLocks noChangeShapeType="1"/>
            </p:cNvSpPr>
            <p:nvPr/>
          </p:nvSpPr>
          <p:spPr bwMode="auto">
            <a:xfrm>
              <a:off x="1877" y="1192"/>
              <a:ext cx="2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Line 51"/>
            <p:cNvSpPr>
              <a:spLocks noChangeShapeType="1"/>
            </p:cNvSpPr>
            <p:nvPr/>
          </p:nvSpPr>
          <p:spPr bwMode="auto">
            <a:xfrm>
              <a:off x="1902" y="2393"/>
              <a:ext cx="15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Line 52"/>
            <p:cNvSpPr>
              <a:spLocks noChangeShapeType="1"/>
            </p:cNvSpPr>
            <p:nvPr/>
          </p:nvSpPr>
          <p:spPr bwMode="auto">
            <a:xfrm flipV="1">
              <a:off x="1902" y="2393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Line 53"/>
            <p:cNvSpPr>
              <a:spLocks noChangeShapeType="1"/>
            </p:cNvSpPr>
            <p:nvPr/>
          </p:nvSpPr>
          <p:spPr bwMode="auto">
            <a:xfrm flipV="1">
              <a:off x="2035" y="2393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Line 54"/>
            <p:cNvSpPr>
              <a:spLocks noChangeShapeType="1"/>
            </p:cNvSpPr>
            <p:nvPr/>
          </p:nvSpPr>
          <p:spPr bwMode="auto">
            <a:xfrm flipV="1">
              <a:off x="2161" y="2393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Line 55"/>
            <p:cNvSpPr>
              <a:spLocks noChangeShapeType="1"/>
            </p:cNvSpPr>
            <p:nvPr/>
          </p:nvSpPr>
          <p:spPr bwMode="auto">
            <a:xfrm flipV="1">
              <a:off x="2294" y="2393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7" name="Line 56"/>
            <p:cNvSpPr>
              <a:spLocks noChangeShapeType="1"/>
            </p:cNvSpPr>
            <p:nvPr/>
          </p:nvSpPr>
          <p:spPr bwMode="auto">
            <a:xfrm flipV="1">
              <a:off x="2420" y="2393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8" name="Line 57"/>
            <p:cNvSpPr>
              <a:spLocks noChangeShapeType="1"/>
            </p:cNvSpPr>
            <p:nvPr/>
          </p:nvSpPr>
          <p:spPr bwMode="auto">
            <a:xfrm flipV="1">
              <a:off x="2553" y="2393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Line 58"/>
            <p:cNvSpPr>
              <a:spLocks noChangeShapeType="1"/>
            </p:cNvSpPr>
            <p:nvPr/>
          </p:nvSpPr>
          <p:spPr bwMode="auto">
            <a:xfrm flipV="1">
              <a:off x="2685" y="2393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Line 59"/>
            <p:cNvSpPr>
              <a:spLocks noChangeShapeType="1"/>
            </p:cNvSpPr>
            <p:nvPr/>
          </p:nvSpPr>
          <p:spPr bwMode="auto">
            <a:xfrm flipV="1">
              <a:off x="2811" y="2393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Line 60"/>
            <p:cNvSpPr>
              <a:spLocks noChangeShapeType="1"/>
            </p:cNvSpPr>
            <p:nvPr/>
          </p:nvSpPr>
          <p:spPr bwMode="auto">
            <a:xfrm flipV="1">
              <a:off x="2944" y="2393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Line 61"/>
            <p:cNvSpPr>
              <a:spLocks noChangeShapeType="1"/>
            </p:cNvSpPr>
            <p:nvPr/>
          </p:nvSpPr>
          <p:spPr bwMode="auto">
            <a:xfrm flipV="1">
              <a:off x="3070" y="2393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Line 62"/>
            <p:cNvSpPr>
              <a:spLocks noChangeShapeType="1"/>
            </p:cNvSpPr>
            <p:nvPr/>
          </p:nvSpPr>
          <p:spPr bwMode="auto">
            <a:xfrm flipV="1">
              <a:off x="3203" y="2393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Line 63"/>
            <p:cNvSpPr>
              <a:spLocks noChangeShapeType="1"/>
            </p:cNvSpPr>
            <p:nvPr/>
          </p:nvSpPr>
          <p:spPr bwMode="auto">
            <a:xfrm flipV="1">
              <a:off x="3329" y="2393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Line 64"/>
            <p:cNvSpPr>
              <a:spLocks noChangeShapeType="1"/>
            </p:cNvSpPr>
            <p:nvPr/>
          </p:nvSpPr>
          <p:spPr bwMode="auto">
            <a:xfrm flipV="1">
              <a:off x="3462" y="2393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Line 65"/>
            <p:cNvSpPr>
              <a:spLocks noChangeShapeType="1"/>
            </p:cNvSpPr>
            <p:nvPr/>
          </p:nvSpPr>
          <p:spPr bwMode="auto">
            <a:xfrm flipV="1">
              <a:off x="1966" y="2111"/>
              <a:ext cx="132" cy="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Line 66"/>
            <p:cNvSpPr>
              <a:spLocks noChangeShapeType="1"/>
            </p:cNvSpPr>
            <p:nvPr/>
          </p:nvSpPr>
          <p:spPr bwMode="auto">
            <a:xfrm flipV="1">
              <a:off x="2098" y="2009"/>
              <a:ext cx="126" cy="1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Line 67"/>
            <p:cNvSpPr>
              <a:spLocks noChangeShapeType="1"/>
            </p:cNvSpPr>
            <p:nvPr/>
          </p:nvSpPr>
          <p:spPr bwMode="auto">
            <a:xfrm flipV="1">
              <a:off x="2224" y="1906"/>
              <a:ext cx="133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Line 68"/>
            <p:cNvSpPr>
              <a:spLocks noChangeShapeType="1"/>
            </p:cNvSpPr>
            <p:nvPr/>
          </p:nvSpPr>
          <p:spPr bwMode="auto">
            <a:xfrm flipV="1">
              <a:off x="2357" y="1762"/>
              <a:ext cx="132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0" name="Line 69"/>
            <p:cNvSpPr>
              <a:spLocks noChangeShapeType="1"/>
            </p:cNvSpPr>
            <p:nvPr/>
          </p:nvSpPr>
          <p:spPr bwMode="auto">
            <a:xfrm flipV="1">
              <a:off x="2489" y="1582"/>
              <a:ext cx="127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1" name="Line 70"/>
            <p:cNvSpPr>
              <a:spLocks noChangeShapeType="1"/>
            </p:cNvSpPr>
            <p:nvPr/>
          </p:nvSpPr>
          <p:spPr bwMode="auto">
            <a:xfrm flipV="1">
              <a:off x="2616" y="1486"/>
              <a:ext cx="132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2" name="Line 71"/>
            <p:cNvSpPr>
              <a:spLocks noChangeShapeType="1"/>
            </p:cNvSpPr>
            <p:nvPr/>
          </p:nvSpPr>
          <p:spPr bwMode="auto">
            <a:xfrm>
              <a:off x="2748" y="1486"/>
              <a:ext cx="127" cy="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3" name="Line 72"/>
            <p:cNvSpPr>
              <a:spLocks noChangeShapeType="1"/>
            </p:cNvSpPr>
            <p:nvPr/>
          </p:nvSpPr>
          <p:spPr bwMode="auto">
            <a:xfrm>
              <a:off x="2875" y="1497"/>
              <a:ext cx="132" cy="1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4" name="Line 73"/>
            <p:cNvSpPr>
              <a:spLocks noChangeShapeType="1"/>
            </p:cNvSpPr>
            <p:nvPr/>
          </p:nvSpPr>
          <p:spPr bwMode="auto">
            <a:xfrm>
              <a:off x="3007" y="1612"/>
              <a:ext cx="133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5" name="Line 74"/>
            <p:cNvSpPr>
              <a:spLocks noChangeShapeType="1"/>
            </p:cNvSpPr>
            <p:nvPr/>
          </p:nvSpPr>
          <p:spPr bwMode="auto">
            <a:xfrm>
              <a:off x="3140" y="1780"/>
              <a:ext cx="126" cy="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6" name="Line 75"/>
            <p:cNvSpPr>
              <a:spLocks noChangeShapeType="1"/>
            </p:cNvSpPr>
            <p:nvPr/>
          </p:nvSpPr>
          <p:spPr bwMode="auto">
            <a:xfrm>
              <a:off x="3266" y="1967"/>
              <a:ext cx="132" cy="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7" name="Rectangle 76"/>
            <p:cNvSpPr>
              <a:spLocks noChangeArrowheads="1"/>
            </p:cNvSpPr>
            <p:nvPr/>
          </p:nvSpPr>
          <p:spPr bwMode="auto">
            <a:xfrm>
              <a:off x="1946" y="2111"/>
              <a:ext cx="32" cy="2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8" name="Rectangle 77"/>
            <p:cNvSpPr>
              <a:spLocks noChangeArrowheads="1"/>
            </p:cNvSpPr>
            <p:nvPr/>
          </p:nvSpPr>
          <p:spPr bwMode="auto">
            <a:xfrm>
              <a:off x="2078" y="2093"/>
              <a:ext cx="33" cy="2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9" name="Rectangle 78"/>
            <p:cNvSpPr>
              <a:spLocks noChangeArrowheads="1"/>
            </p:cNvSpPr>
            <p:nvPr/>
          </p:nvSpPr>
          <p:spPr bwMode="auto">
            <a:xfrm>
              <a:off x="2205" y="1990"/>
              <a:ext cx="32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0" name="Rectangle 79"/>
            <p:cNvSpPr>
              <a:spLocks noChangeArrowheads="1"/>
            </p:cNvSpPr>
            <p:nvPr/>
          </p:nvSpPr>
          <p:spPr bwMode="auto">
            <a:xfrm>
              <a:off x="2337" y="1888"/>
              <a:ext cx="32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1" name="Rectangle 80"/>
            <p:cNvSpPr>
              <a:spLocks noChangeArrowheads="1"/>
            </p:cNvSpPr>
            <p:nvPr/>
          </p:nvSpPr>
          <p:spPr bwMode="auto">
            <a:xfrm>
              <a:off x="2471" y="1744"/>
              <a:ext cx="31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2" name="Rectangle 81"/>
            <p:cNvSpPr>
              <a:spLocks noChangeArrowheads="1"/>
            </p:cNvSpPr>
            <p:nvPr/>
          </p:nvSpPr>
          <p:spPr bwMode="auto">
            <a:xfrm>
              <a:off x="2597" y="1563"/>
              <a:ext cx="31" cy="3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3" name="Rectangle 82"/>
            <p:cNvSpPr>
              <a:spLocks noChangeArrowheads="1"/>
            </p:cNvSpPr>
            <p:nvPr/>
          </p:nvSpPr>
          <p:spPr bwMode="auto">
            <a:xfrm>
              <a:off x="2730" y="1468"/>
              <a:ext cx="31" cy="2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4" name="Rectangle 83"/>
            <p:cNvSpPr>
              <a:spLocks noChangeArrowheads="1"/>
            </p:cNvSpPr>
            <p:nvPr/>
          </p:nvSpPr>
          <p:spPr bwMode="auto">
            <a:xfrm>
              <a:off x="2856" y="1479"/>
              <a:ext cx="31" cy="3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5" name="Rectangle 84"/>
            <p:cNvSpPr>
              <a:spLocks noChangeArrowheads="1"/>
            </p:cNvSpPr>
            <p:nvPr/>
          </p:nvSpPr>
          <p:spPr bwMode="auto">
            <a:xfrm>
              <a:off x="2988" y="1594"/>
              <a:ext cx="32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6" name="Rectangle 85"/>
            <p:cNvSpPr>
              <a:spLocks noChangeArrowheads="1"/>
            </p:cNvSpPr>
            <p:nvPr/>
          </p:nvSpPr>
          <p:spPr bwMode="auto">
            <a:xfrm>
              <a:off x="3121" y="1762"/>
              <a:ext cx="31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7" name="Rectangle 86"/>
            <p:cNvSpPr>
              <a:spLocks noChangeArrowheads="1"/>
            </p:cNvSpPr>
            <p:nvPr/>
          </p:nvSpPr>
          <p:spPr bwMode="auto">
            <a:xfrm>
              <a:off x="3247" y="1948"/>
              <a:ext cx="31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8" name="Rectangle 87"/>
            <p:cNvSpPr>
              <a:spLocks noChangeArrowheads="1"/>
            </p:cNvSpPr>
            <p:nvPr/>
          </p:nvSpPr>
          <p:spPr bwMode="auto">
            <a:xfrm>
              <a:off x="3380" y="2044"/>
              <a:ext cx="31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9" name="Line 88"/>
            <p:cNvSpPr>
              <a:spLocks noChangeShapeType="1"/>
            </p:cNvSpPr>
            <p:nvPr/>
          </p:nvSpPr>
          <p:spPr bwMode="auto">
            <a:xfrm>
              <a:off x="3462" y="1192"/>
              <a:ext cx="1" cy="12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0" name="Line 89"/>
            <p:cNvSpPr>
              <a:spLocks noChangeShapeType="1"/>
            </p:cNvSpPr>
            <p:nvPr/>
          </p:nvSpPr>
          <p:spPr bwMode="auto">
            <a:xfrm>
              <a:off x="3462" y="2393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1" name="Line 92"/>
            <p:cNvSpPr>
              <a:spLocks noChangeShapeType="1"/>
            </p:cNvSpPr>
            <p:nvPr/>
          </p:nvSpPr>
          <p:spPr bwMode="auto">
            <a:xfrm>
              <a:off x="3462" y="2093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2" name="Line 95"/>
            <p:cNvSpPr>
              <a:spLocks noChangeShapeType="1"/>
            </p:cNvSpPr>
            <p:nvPr/>
          </p:nvSpPr>
          <p:spPr bwMode="auto">
            <a:xfrm>
              <a:off x="3462" y="1792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3" name="Line 98"/>
            <p:cNvSpPr>
              <a:spLocks noChangeShapeType="1"/>
            </p:cNvSpPr>
            <p:nvPr/>
          </p:nvSpPr>
          <p:spPr bwMode="auto">
            <a:xfrm>
              <a:off x="3462" y="1492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4" name="Line 101"/>
            <p:cNvSpPr>
              <a:spLocks noChangeShapeType="1"/>
            </p:cNvSpPr>
            <p:nvPr/>
          </p:nvSpPr>
          <p:spPr bwMode="auto">
            <a:xfrm>
              <a:off x="3462" y="1192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5" name="Line 102"/>
            <p:cNvSpPr>
              <a:spLocks noChangeShapeType="1"/>
            </p:cNvSpPr>
            <p:nvPr/>
          </p:nvSpPr>
          <p:spPr bwMode="auto">
            <a:xfrm>
              <a:off x="3462" y="2393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6" name="Line 103"/>
            <p:cNvSpPr>
              <a:spLocks noChangeShapeType="1"/>
            </p:cNvSpPr>
            <p:nvPr/>
          </p:nvSpPr>
          <p:spPr bwMode="auto">
            <a:xfrm>
              <a:off x="3462" y="2093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7" name="Line 104"/>
            <p:cNvSpPr>
              <a:spLocks noChangeShapeType="1"/>
            </p:cNvSpPr>
            <p:nvPr/>
          </p:nvSpPr>
          <p:spPr bwMode="auto">
            <a:xfrm>
              <a:off x="3462" y="179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8" name="Line 105"/>
            <p:cNvSpPr>
              <a:spLocks noChangeShapeType="1"/>
            </p:cNvSpPr>
            <p:nvPr/>
          </p:nvSpPr>
          <p:spPr bwMode="auto">
            <a:xfrm>
              <a:off x="3462" y="149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9" name="Line 106"/>
            <p:cNvSpPr>
              <a:spLocks noChangeShapeType="1"/>
            </p:cNvSpPr>
            <p:nvPr/>
          </p:nvSpPr>
          <p:spPr bwMode="auto">
            <a:xfrm>
              <a:off x="3462" y="119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0" name="Line 107"/>
            <p:cNvSpPr>
              <a:spLocks noChangeShapeType="1"/>
            </p:cNvSpPr>
            <p:nvPr/>
          </p:nvSpPr>
          <p:spPr bwMode="auto">
            <a:xfrm>
              <a:off x="1966" y="1792"/>
              <a:ext cx="132" cy="4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1" name="Line 108"/>
            <p:cNvSpPr>
              <a:spLocks noChangeShapeType="1"/>
            </p:cNvSpPr>
            <p:nvPr/>
          </p:nvSpPr>
          <p:spPr bwMode="auto">
            <a:xfrm flipV="1">
              <a:off x="2098" y="2170"/>
              <a:ext cx="126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2" name="Line 109"/>
            <p:cNvSpPr>
              <a:spLocks noChangeShapeType="1"/>
            </p:cNvSpPr>
            <p:nvPr/>
          </p:nvSpPr>
          <p:spPr bwMode="auto">
            <a:xfrm>
              <a:off x="2224" y="2170"/>
              <a:ext cx="133" cy="2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3" name="Line 110"/>
            <p:cNvSpPr>
              <a:spLocks noChangeShapeType="1"/>
            </p:cNvSpPr>
            <p:nvPr/>
          </p:nvSpPr>
          <p:spPr bwMode="auto">
            <a:xfrm flipV="1">
              <a:off x="2357" y="1912"/>
              <a:ext cx="132" cy="4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4" name="Line 111"/>
            <p:cNvSpPr>
              <a:spLocks noChangeShapeType="1"/>
            </p:cNvSpPr>
            <p:nvPr/>
          </p:nvSpPr>
          <p:spPr bwMode="auto">
            <a:xfrm>
              <a:off x="2489" y="1912"/>
              <a:ext cx="127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5" name="Line 112"/>
            <p:cNvSpPr>
              <a:spLocks noChangeShapeType="1"/>
            </p:cNvSpPr>
            <p:nvPr/>
          </p:nvSpPr>
          <p:spPr bwMode="auto">
            <a:xfrm flipV="1">
              <a:off x="2616" y="1894"/>
              <a:ext cx="132" cy="1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6" name="Line 113"/>
            <p:cNvSpPr>
              <a:spLocks noChangeShapeType="1"/>
            </p:cNvSpPr>
            <p:nvPr/>
          </p:nvSpPr>
          <p:spPr bwMode="auto">
            <a:xfrm flipV="1">
              <a:off x="2748" y="1510"/>
              <a:ext cx="127" cy="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7" name="Line 114"/>
            <p:cNvSpPr>
              <a:spLocks noChangeShapeType="1"/>
            </p:cNvSpPr>
            <p:nvPr/>
          </p:nvSpPr>
          <p:spPr bwMode="auto">
            <a:xfrm>
              <a:off x="2875" y="1510"/>
              <a:ext cx="132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8" name="Line 115"/>
            <p:cNvSpPr>
              <a:spLocks noChangeShapeType="1"/>
            </p:cNvSpPr>
            <p:nvPr/>
          </p:nvSpPr>
          <p:spPr bwMode="auto">
            <a:xfrm>
              <a:off x="3007" y="1630"/>
              <a:ext cx="133" cy="2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9" name="Line 116"/>
            <p:cNvSpPr>
              <a:spLocks noChangeShapeType="1"/>
            </p:cNvSpPr>
            <p:nvPr/>
          </p:nvSpPr>
          <p:spPr bwMode="auto">
            <a:xfrm flipV="1">
              <a:off x="3140" y="1894"/>
              <a:ext cx="126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0" name="Line 117"/>
            <p:cNvSpPr>
              <a:spLocks noChangeShapeType="1"/>
            </p:cNvSpPr>
            <p:nvPr/>
          </p:nvSpPr>
          <p:spPr bwMode="auto">
            <a:xfrm flipV="1">
              <a:off x="3266" y="1612"/>
              <a:ext cx="132" cy="2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1" name="Freeform 118"/>
            <p:cNvSpPr>
              <a:spLocks/>
            </p:cNvSpPr>
            <p:nvPr/>
          </p:nvSpPr>
          <p:spPr bwMode="auto">
            <a:xfrm>
              <a:off x="1946" y="1774"/>
              <a:ext cx="38" cy="36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8"/>
                <a:gd name="T17" fmla="*/ 37 w 3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2" name="Freeform 119"/>
            <p:cNvSpPr>
              <a:spLocks/>
            </p:cNvSpPr>
            <p:nvPr/>
          </p:nvSpPr>
          <p:spPr bwMode="auto">
            <a:xfrm>
              <a:off x="2078" y="2177"/>
              <a:ext cx="39" cy="35"/>
            </a:xfrm>
            <a:custGeom>
              <a:avLst/>
              <a:gdLst>
                <a:gd name="T0" fmla="*/ 19 w 38"/>
                <a:gd name="T1" fmla="*/ 0 h 37"/>
                <a:gd name="T2" fmla="*/ 38 w 38"/>
                <a:gd name="T3" fmla="*/ 19 h 37"/>
                <a:gd name="T4" fmla="*/ 19 w 38"/>
                <a:gd name="T5" fmla="*/ 37 h 37"/>
                <a:gd name="T6" fmla="*/ 0 w 38"/>
                <a:gd name="T7" fmla="*/ 19 h 37"/>
                <a:gd name="T8" fmla="*/ 19 w 38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7"/>
                <a:gd name="T17" fmla="*/ 38 w 38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7">
                  <a:moveTo>
                    <a:pt x="19" y="0"/>
                  </a:moveTo>
                  <a:lnTo>
                    <a:pt x="38" y="19"/>
                  </a:lnTo>
                  <a:lnTo>
                    <a:pt x="19" y="37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3" name="Freeform 120"/>
            <p:cNvSpPr>
              <a:spLocks/>
            </p:cNvSpPr>
            <p:nvPr/>
          </p:nvSpPr>
          <p:spPr bwMode="auto">
            <a:xfrm>
              <a:off x="2205" y="2153"/>
              <a:ext cx="38" cy="35"/>
            </a:xfrm>
            <a:custGeom>
              <a:avLst/>
              <a:gdLst>
                <a:gd name="T0" fmla="*/ 18 w 37"/>
                <a:gd name="T1" fmla="*/ 0 h 37"/>
                <a:gd name="T2" fmla="*/ 37 w 37"/>
                <a:gd name="T3" fmla="*/ 18 h 37"/>
                <a:gd name="T4" fmla="*/ 18 w 37"/>
                <a:gd name="T5" fmla="*/ 37 h 37"/>
                <a:gd name="T6" fmla="*/ 0 w 37"/>
                <a:gd name="T7" fmla="*/ 18 h 37"/>
                <a:gd name="T8" fmla="*/ 18 w 37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7"/>
                <a:gd name="T17" fmla="*/ 37 w 3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7">
                  <a:moveTo>
                    <a:pt x="18" y="0"/>
                  </a:moveTo>
                  <a:lnTo>
                    <a:pt x="37" y="18"/>
                  </a:lnTo>
                  <a:lnTo>
                    <a:pt x="18" y="37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" name="Freeform 121"/>
            <p:cNvSpPr>
              <a:spLocks/>
            </p:cNvSpPr>
            <p:nvPr/>
          </p:nvSpPr>
          <p:spPr bwMode="auto">
            <a:xfrm>
              <a:off x="2337" y="2356"/>
              <a:ext cx="39" cy="37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8"/>
                <a:gd name="T17" fmla="*/ 38 w 3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" name="Freeform 122"/>
            <p:cNvSpPr>
              <a:spLocks/>
            </p:cNvSpPr>
            <p:nvPr/>
          </p:nvSpPr>
          <p:spPr bwMode="auto">
            <a:xfrm>
              <a:off x="2471" y="1894"/>
              <a:ext cx="37" cy="36"/>
            </a:xfrm>
            <a:custGeom>
              <a:avLst/>
              <a:gdLst>
                <a:gd name="T0" fmla="*/ 18 w 37"/>
                <a:gd name="T1" fmla="*/ 0 h 38"/>
                <a:gd name="T2" fmla="*/ 37 w 37"/>
                <a:gd name="T3" fmla="*/ 19 h 38"/>
                <a:gd name="T4" fmla="*/ 18 w 37"/>
                <a:gd name="T5" fmla="*/ 38 h 38"/>
                <a:gd name="T6" fmla="*/ 0 w 37"/>
                <a:gd name="T7" fmla="*/ 19 h 38"/>
                <a:gd name="T8" fmla="*/ 18 w 37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8"/>
                <a:gd name="T17" fmla="*/ 37 w 3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8">
                  <a:moveTo>
                    <a:pt x="18" y="0"/>
                  </a:moveTo>
                  <a:lnTo>
                    <a:pt x="37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" name="Freeform 123"/>
            <p:cNvSpPr>
              <a:spLocks/>
            </p:cNvSpPr>
            <p:nvPr/>
          </p:nvSpPr>
          <p:spPr bwMode="auto">
            <a:xfrm>
              <a:off x="2597" y="2032"/>
              <a:ext cx="37" cy="37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8"/>
                <a:gd name="T17" fmla="*/ 37 w 3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7" name="Freeform 124"/>
            <p:cNvSpPr>
              <a:spLocks/>
            </p:cNvSpPr>
            <p:nvPr/>
          </p:nvSpPr>
          <p:spPr bwMode="auto">
            <a:xfrm>
              <a:off x="2730" y="1876"/>
              <a:ext cx="37" cy="36"/>
            </a:xfrm>
            <a:custGeom>
              <a:avLst/>
              <a:gdLst>
                <a:gd name="T0" fmla="*/ 18 w 37"/>
                <a:gd name="T1" fmla="*/ 0 h 38"/>
                <a:gd name="T2" fmla="*/ 37 w 37"/>
                <a:gd name="T3" fmla="*/ 19 h 38"/>
                <a:gd name="T4" fmla="*/ 18 w 37"/>
                <a:gd name="T5" fmla="*/ 38 h 38"/>
                <a:gd name="T6" fmla="*/ 0 w 37"/>
                <a:gd name="T7" fmla="*/ 19 h 38"/>
                <a:gd name="T8" fmla="*/ 18 w 37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8"/>
                <a:gd name="T17" fmla="*/ 37 w 3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8">
                  <a:moveTo>
                    <a:pt x="18" y="0"/>
                  </a:moveTo>
                  <a:lnTo>
                    <a:pt x="37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8" name="Freeform 125"/>
            <p:cNvSpPr>
              <a:spLocks/>
            </p:cNvSpPr>
            <p:nvPr/>
          </p:nvSpPr>
          <p:spPr bwMode="auto">
            <a:xfrm>
              <a:off x="2856" y="1492"/>
              <a:ext cx="37" cy="36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8"/>
                <a:gd name="T17" fmla="*/ 37 w 3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9" name="Freeform 126"/>
            <p:cNvSpPr>
              <a:spLocks/>
            </p:cNvSpPr>
            <p:nvPr/>
          </p:nvSpPr>
          <p:spPr bwMode="auto">
            <a:xfrm>
              <a:off x="2988" y="1612"/>
              <a:ext cx="38" cy="35"/>
            </a:xfrm>
            <a:custGeom>
              <a:avLst/>
              <a:gdLst>
                <a:gd name="T0" fmla="*/ 19 w 38"/>
                <a:gd name="T1" fmla="*/ 0 h 37"/>
                <a:gd name="T2" fmla="*/ 38 w 38"/>
                <a:gd name="T3" fmla="*/ 19 h 37"/>
                <a:gd name="T4" fmla="*/ 19 w 38"/>
                <a:gd name="T5" fmla="*/ 37 h 37"/>
                <a:gd name="T6" fmla="*/ 0 w 38"/>
                <a:gd name="T7" fmla="*/ 19 h 37"/>
                <a:gd name="T8" fmla="*/ 19 w 38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7"/>
                <a:gd name="T17" fmla="*/ 38 w 38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7">
                  <a:moveTo>
                    <a:pt x="19" y="0"/>
                  </a:moveTo>
                  <a:lnTo>
                    <a:pt x="38" y="19"/>
                  </a:lnTo>
                  <a:lnTo>
                    <a:pt x="19" y="37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0" name="Freeform 127"/>
            <p:cNvSpPr>
              <a:spLocks/>
            </p:cNvSpPr>
            <p:nvPr/>
          </p:nvSpPr>
          <p:spPr bwMode="auto">
            <a:xfrm>
              <a:off x="3121" y="1894"/>
              <a:ext cx="37" cy="36"/>
            </a:xfrm>
            <a:custGeom>
              <a:avLst/>
              <a:gdLst>
                <a:gd name="T0" fmla="*/ 19 w 37"/>
                <a:gd name="T1" fmla="*/ 0 h 38"/>
                <a:gd name="T2" fmla="*/ 37 w 37"/>
                <a:gd name="T3" fmla="*/ 19 h 38"/>
                <a:gd name="T4" fmla="*/ 19 w 37"/>
                <a:gd name="T5" fmla="*/ 38 h 38"/>
                <a:gd name="T6" fmla="*/ 0 w 37"/>
                <a:gd name="T7" fmla="*/ 19 h 38"/>
                <a:gd name="T8" fmla="*/ 19 w 37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8"/>
                <a:gd name="T17" fmla="*/ 37 w 3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8">
                  <a:moveTo>
                    <a:pt x="19" y="0"/>
                  </a:moveTo>
                  <a:lnTo>
                    <a:pt x="37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1" name="Freeform 128"/>
            <p:cNvSpPr>
              <a:spLocks/>
            </p:cNvSpPr>
            <p:nvPr/>
          </p:nvSpPr>
          <p:spPr bwMode="auto">
            <a:xfrm>
              <a:off x="3247" y="1876"/>
              <a:ext cx="38" cy="36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8"/>
                <a:gd name="T17" fmla="*/ 38 w 3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2" name="Freeform 129"/>
            <p:cNvSpPr>
              <a:spLocks/>
            </p:cNvSpPr>
            <p:nvPr/>
          </p:nvSpPr>
          <p:spPr bwMode="auto">
            <a:xfrm>
              <a:off x="3380" y="1594"/>
              <a:ext cx="37" cy="36"/>
            </a:xfrm>
            <a:custGeom>
              <a:avLst/>
              <a:gdLst>
                <a:gd name="T0" fmla="*/ 18 w 37"/>
                <a:gd name="T1" fmla="*/ 0 h 38"/>
                <a:gd name="T2" fmla="*/ 37 w 37"/>
                <a:gd name="T3" fmla="*/ 19 h 38"/>
                <a:gd name="T4" fmla="*/ 18 w 37"/>
                <a:gd name="T5" fmla="*/ 38 h 38"/>
                <a:gd name="T6" fmla="*/ 0 w 37"/>
                <a:gd name="T7" fmla="*/ 19 h 38"/>
                <a:gd name="T8" fmla="*/ 18 w 37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8"/>
                <a:gd name="T17" fmla="*/ 37 w 3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8">
                  <a:moveTo>
                    <a:pt x="18" y="0"/>
                  </a:moveTo>
                  <a:lnTo>
                    <a:pt x="37" y="19"/>
                  </a:lnTo>
                  <a:lnTo>
                    <a:pt x="18" y="38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3" name="Rectangle 131"/>
            <p:cNvSpPr>
              <a:spLocks noChangeArrowheads="1"/>
            </p:cNvSpPr>
            <p:nvPr/>
          </p:nvSpPr>
          <p:spPr bwMode="auto">
            <a:xfrm>
              <a:off x="1795" y="2345"/>
              <a:ext cx="4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10354" name="Rectangle 132"/>
            <p:cNvSpPr>
              <a:spLocks noChangeArrowheads="1"/>
            </p:cNvSpPr>
            <p:nvPr/>
          </p:nvSpPr>
          <p:spPr bwMode="auto">
            <a:xfrm>
              <a:off x="1795" y="2044"/>
              <a:ext cx="4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10355" name="Rectangle 133"/>
            <p:cNvSpPr>
              <a:spLocks noChangeArrowheads="1"/>
            </p:cNvSpPr>
            <p:nvPr/>
          </p:nvSpPr>
          <p:spPr bwMode="auto">
            <a:xfrm>
              <a:off x="1750" y="1744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10356" name="Rectangle 134"/>
            <p:cNvSpPr>
              <a:spLocks noChangeArrowheads="1"/>
            </p:cNvSpPr>
            <p:nvPr/>
          </p:nvSpPr>
          <p:spPr bwMode="auto">
            <a:xfrm>
              <a:off x="1750" y="1444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15</a:t>
              </a:r>
              <a:endParaRPr lang="en-US"/>
            </a:p>
          </p:txBody>
        </p:sp>
        <p:sp>
          <p:nvSpPr>
            <p:cNvPr id="10357" name="Rectangle 135"/>
            <p:cNvSpPr>
              <a:spLocks noChangeArrowheads="1"/>
            </p:cNvSpPr>
            <p:nvPr/>
          </p:nvSpPr>
          <p:spPr bwMode="auto">
            <a:xfrm>
              <a:off x="1750" y="1143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10358" name="Rectangle 136"/>
            <p:cNvSpPr>
              <a:spLocks noChangeArrowheads="1"/>
            </p:cNvSpPr>
            <p:nvPr/>
          </p:nvSpPr>
          <p:spPr bwMode="auto">
            <a:xfrm rot="-5400000">
              <a:off x="1901" y="2457"/>
              <a:ext cx="12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Jan</a:t>
              </a:r>
              <a:endParaRPr lang="en-US"/>
            </a:p>
          </p:txBody>
        </p:sp>
        <p:sp>
          <p:nvSpPr>
            <p:cNvPr id="10359" name="Rectangle 137"/>
            <p:cNvSpPr>
              <a:spLocks noChangeArrowheads="1"/>
            </p:cNvSpPr>
            <p:nvPr/>
          </p:nvSpPr>
          <p:spPr bwMode="auto">
            <a:xfrm rot="-5400000">
              <a:off x="2027" y="2465"/>
              <a:ext cx="13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Feb</a:t>
              </a:r>
              <a:endParaRPr lang="en-US"/>
            </a:p>
          </p:txBody>
        </p:sp>
        <p:sp>
          <p:nvSpPr>
            <p:cNvPr id="10360" name="Rectangle 138"/>
            <p:cNvSpPr>
              <a:spLocks noChangeArrowheads="1"/>
            </p:cNvSpPr>
            <p:nvPr/>
          </p:nvSpPr>
          <p:spPr bwMode="auto">
            <a:xfrm rot="-5400000">
              <a:off x="2155" y="2464"/>
              <a:ext cx="13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Mar</a:t>
              </a:r>
              <a:endParaRPr lang="en-US"/>
            </a:p>
          </p:txBody>
        </p:sp>
        <p:sp>
          <p:nvSpPr>
            <p:cNvPr id="10361" name="Rectangle 139"/>
            <p:cNvSpPr>
              <a:spLocks noChangeArrowheads="1"/>
            </p:cNvSpPr>
            <p:nvPr/>
          </p:nvSpPr>
          <p:spPr bwMode="auto">
            <a:xfrm rot="-5400000">
              <a:off x="2293" y="2459"/>
              <a:ext cx="12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Apr</a:t>
              </a:r>
              <a:endParaRPr lang="en-US"/>
            </a:p>
          </p:txBody>
        </p:sp>
        <p:sp>
          <p:nvSpPr>
            <p:cNvPr id="10362" name="Rectangle 140"/>
            <p:cNvSpPr>
              <a:spLocks noChangeArrowheads="1"/>
            </p:cNvSpPr>
            <p:nvPr/>
          </p:nvSpPr>
          <p:spPr bwMode="auto">
            <a:xfrm rot="-5400000">
              <a:off x="2412" y="2475"/>
              <a:ext cx="15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May</a:t>
              </a:r>
              <a:endParaRPr lang="en-US"/>
            </a:p>
          </p:txBody>
        </p:sp>
        <p:sp>
          <p:nvSpPr>
            <p:cNvPr id="10363" name="Rectangle 141"/>
            <p:cNvSpPr>
              <a:spLocks noChangeArrowheads="1"/>
            </p:cNvSpPr>
            <p:nvPr/>
          </p:nvSpPr>
          <p:spPr bwMode="auto">
            <a:xfrm rot="-5400000">
              <a:off x="2550" y="2457"/>
              <a:ext cx="12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Jun</a:t>
              </a:r>
              <a:endParaRPr lang="en-US"/>
            </a:p>
          </p:txBody>
        </p:sp>
        <p:sp>
          <p:nvSpPr>
            <p:cNvPr id="10364" name="Rectangle 142"/>
            <p:cNvSpPr>
              <a:spLocks noChangeArrowheads="1"/>
            </p:cNvSpPr>
            <p:nvPr/>
          </p:nvSpPr>
          <p:spPr bwMode="auto">
            <a:xfrm rot="-5400000">
              <a:off x="2696" y="2445"/>
              <a:ext cx="10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Jul</a:t>
              </a:r>
              <a:endParaRPr lang="en-US"/>
            </a:p>
          </p:txBody>
        </p:sp>
        <p:sp>
          <p:nvSpPr>
            <p:cNvPr id="10365" name="Rectangle 143"/>
            <p:cNvSpPr>
              <a:spLocks noChangeArrowheads="1"/>
            </p:cNvSpPr>
            <p:nvPr/>
          </p:nvSpPr>
          <p:spPr bwMode="auto">
            <a:xfrm rot="-5400000">
              <a:off x="2802" y="2468"/>
              <a:ext cx="14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Aug</a:t>
              </a:r>
              <a:endParaRPr lang="en-US"/>
            </a:p>
          </p:txBody>
        </p:sp>
        <p:sp>
          <p:nvSpPr>
            <p:cNvPr id="10366" name="Rectangle 144"/>
            <p:cNvSpPr>
              <a:spLocks noChangeArrowheads="1"/>
            </p:cNvSpPr>
            <p:nvPr/>
          </p:nvSpPr>
          <p:spPr bwMode="auto">
            <a:xfrm rot="-5400000">
              <a:off x="2934" y="2468"/>
              <a:ext cx="14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Sep</a:t>
              </a:r>
              <a:endParaRPr lang="en-US"/>
            </a:p>
          </p:txBody>
        </p:sp>
        <p:sp>
          <p:nvSpPr>
            <p:cNvPr id="10367" name="Rectangle 145"/>
            <p:cNvSpPr>
              <a:spLocks noChangeArrowheads="1"/>
            </p:cNvSpPr>
            <p:nvPr/>
          </p:nvSpPr>
          <p:spPr bwMode="auto">
            <a:xfrm rot="-5400000">
              <a:off x="3076" y="2465"/>
              <a:ext cx="12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Oct</a:t>
              </a:r>
              <a:endParaRPr lang="en-US"/>
            </a:p>
          </p:txBody>
        </p:sp>
        <p:sp>
          <p:nvSpPr>
            <p:cNvPr id="10368" name="Rectangle 146"/>
            <p:cNvSpPr>
              <a:spLocks noChangeArrowheads="1"/>
            </p:cNvSpPr>
            <p:nvPr/>
          </p:nvSpPr>
          <p:spPr bwMode="auto">
            <a:xfrm rot="-5400000">
              <a:off x="3193" y="2455"/>
              <a:ext cx="14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Nov</a:t>
              </a:r>
              <a:endParaRPr lang="en-US"/>
            </a:p>
          </p:txBody>
        </p:sp>
        <p:sp>
          <p:nvSpPr>
            <p:cNvPr id="10369" name="Rectangle 147"/>
            <p:cNvSpPr>
              <a:spLocks noChangeArrowheads="1"/>
            </p:cNvSpPr>
            <p:nvPr/>
          </p:nvSpPr>
          <p:spPr bwMode="auto">
            <a:xfrm rot="-5400000">
              <a:off x="3326" y="2468"/>
              <a:ext cx="14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Dec</a:t>
              </a:r>
              <a:endParaRPr lang="en-US"/>
            </a:p>
          </p:txBody>
        </p:sp>
        <p:sp>
          <p:nvSpPr>
            <p:cNvPr id="10370" name="Rectangle 148"/>
            <p:cNvSpPr>
              <a:spLocks noChangeArrowheads="1"/>
            </p:cNvSpPr>
            <p:nvPr/>
          </p:nvSpPr>
          <p:spPr bwMode="auto">
            <a:xfrm rot="-5400000">
              <a:off x="1089" y="1722"/>
              <a:ext cx="11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Mean Monthly Temperature (</a:t>
              </a:r>
              <a:r>
                <a:rPr lang="en-US" sz="1000">
                  <a:solidFill>
                    <a:srgbClr val="000000"/>
                  </a:solidFill>
                  <a:sym typeface="Symbol" pitchFamily="18" charset="2"/>
                </a:rPr>
                <a:t>C)</a:t>
              </a:r>
              <a:endParaRPr lang="en-US">
                <a:sym typeface="Symbol" pitchFamily="18" charset="2"/>
              </a:endParaRPr>
            </a:p>
          </p:txBody>
        </p:sp>
        <p:sp>
          <p:nvSpPr>
            <p:cNvPr id="10371" name="Rectangle 151"/>
            <p:cNvSpPr>
              <a:spLocks noChangeArrowheads="1"/>
            </p:cNvSpPr>
            <p:nvPr/>
          </p:nvSpPr>
          <p:spPr bwMode="auto">
            <a:xfrm>
              <a:off x="3525" y="2345"/>
              <a:ext cx="8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40</a:t>
              </a:r>
              <a:endParaRPr lang="en-US"/>
            </a:p>
          </p:txBody>
        </p:sp>
        <p:sp>
          <p:nvSpPr>
            <p:cNvPr id="10372" name="Rectangle 152"/>
            <p:cNvSpPr>
              <a:spLocks noChangeArrowheads="1"/>
            </p:cNvSpPr>
            <p:nvPr/>
          </p:nvSpPr>
          <p:spPr bwMode="auto">
            <a:xfrm>
              <a:off x="3525" y="2044"/>
              <a:ext cx="8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55</a:t>
              </a:r>
              <a:endParaRPr lang="en-US"/>
            </a:p>
          </p:txBody>
        </p:sp>
        <p:sp>
          <p:nvSpPr>
            <p:cNvPr id="10373" name="Rectangle 153"/>
            <p:cNvSpPr>
              <a:spLocks noChangeArrowheads="1"/>
            </p:cNvSpPr>
            <p:nvPr/>
          </p:nvSpPr>
          <p:spPr bwMode="auto">
            <a:xfrm>
              <a:off x="3525" y="1744"/>
              <a:ext cx="8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70</a:t>
              </a:r>
              <a:endParaRPr lang="en-US"/>
            </a:p>
          </p:txBody>
        </p:sp>
        <p:sp>
          <p:nvSpPr>
            <p:cNvPr id="10374" name="Rectangle 154"/>
            <p:cNvSpPr>
              <a:spLocks noChangeArrowheads="1"/>
            </p:cNvSpPr>
            <p:nvPr/>
          </p:nvSpPr>
          <p:spPr bwMode="auto">
            <a:xfrm>
              <a:off x="3525" y="1444"/>
              <a:ext cx="8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85</a:t>
              </a:r>
              <a:endParaRPr lang="en-US"/>
            </a:p>
          </p:txBody>
        </p:sp>
        <p:sp>
          <p:nvSpPr>
            <p:cNvPr id="10375" name="Rectangle 155"/>
            <p:cNvSpPr>
              <a:spLocks noChangeArrowheads="1"/>
            </p:cNvSpPr>
            <p:nvPr/>
          </p:nvSpPr>
          <p:spPr bwMode="auto">
            <a:xfrm>
              <a:off x="3525" y="1143"/>
              <a:ext cx="13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10376" name="Rectangle 156"/>
            <p:cNvSpPr>
              <a:spLocks noChangeArrowheads="1"/>
            </p:cNvSpPr>
            <p:nvPr/>
          </p:nvSpPr>
          <p:spPr bwMode="auto">
            <a:xfrm rot="-5400000">
              <a:off x="3262" y="1734"/>
              <a:ext cx="949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Monthly Precipitation (mm)</a:t>
              </a:r>
              <a:endParaRPr lang="en-US"/>
            </a:p>
          </p:txBody>
        </p:sp>
      </p:grpSp>
      <p:grpSp>
        <p:nvGrpSpPr>
          <p:cNvPr id="10243" name="Group 416"/>
          <p:cNvGrpSpPr>
            <a:grpSpLocks/>
          </p:cNvGrpSpPr>
          <p:nvPr/>
        </p:nvGrpSpPr>
        <p:grpSpPr bwMode="auto">
          <a:xfrm>
            <a:off x="3236913" y="4214813"/>
            <a:ext cx="2136775" cy="227012"/>
            <a:chOff x="2195" y="2729"/>
            <a:chExt cx="1346" cy="143"/>
          </a:xfrm>
        </p:grpSpPr>
        <p:sp>
          <p:nvSpPr>
            <p:cNvPr id="10246" name="Rectangle 417"/>
            <p:cNvSpPr>
              <a:spLocks noChangeArrowheads="1"/>
            </p:cNvSpPr>
            <p:nvPr/>
          </p:nvSpPr>
          <p:spPr bwMode="auto">
            <a:xfrm>
              <a:off x="2195" y="2729"/>
              <a:ext cx="1346" cy="14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7" name="Line 418"/>
            <p:cNvSpPr>
              <a:spLocks noChangeShapeType="1"/>
            </p:cNvSpPr>
            <p:nvPr/>
          </p:nvSpPr>
          <p:spPr bwMode="auto">
            <a:xfrm>
              <a:off x="2226" y="2804"/>
              <a:ext cx="1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Rectangle 419"/>
            <p:cNvSpPr>
              <a:spLocks noChangeArrowheads="1"/>
            </p:cNvSpPr>
            <p:nvPr/>
          </p:nvSpPr>
          <p:spPr bwMode="auto">
            <a:xfrm>
              <a:off x="2287" y="2785"/>
              <a:ext cx="30" cy="3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Rectangle 420"/>
            <p:cNvSpPr>
              <a:spLocks noChangeArrowheads="1"/>
            </p:cNvSpPr>
            <p:nvPr/>
          </p:nvSpPr>
          <p:spPr bwMode="auto">
            <a:xfrm>
              <a:off x="2409" y="2747"/>
              <a:ext cx="45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Temperature</a:t>
              </a:r>
              <a:endParaRPr lang="en-US"/>
            </a:p>
          </p:txBody>
        </p:sp>
        <p:sp>
          <p:nvSpPr>
            <p:cNvPr id="10250" name="Line 421"/>
            <p:cNvSpPr>
              <a:spLocks noChangeShapeType="1"/>
            </p:cNvSpPr>
            <p:nvPr/>
          </p:nvSpPr>
          <p:spPr bwMode="auto">
            <a:xfrm>
              <a:off x="2887" y="2804"/>
              <a:ext cx="1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Freeform 422"/>
            <p:cNvSpPr>
              <a:spLocks/>
            </p:cNvSpPr>
            <p:nvPr/>
          </p:nvSpPr>
          <p:spPr bwMode="auto">
            <a:xfrm>
              <a:off x="2948" y="2785"/>
              <a:ext cx="37" cy="37"/>
            </a:xfrm>
            <a:custGeom>
              <a:avLst/>
              <a:gdLst>
                <a:gd name="T0" fmla="*/ 18 w 37"/>
                <a:gd name="T1" fmla="*/ 0 h 37"/>
                <a:gd name="T2" fmla="*/ 37 w 37"/>
                <a:gd name="T3" fmla="*/ 19 h 37"/>
                <a:gd name="T4" fmla="*/ 18 w 37"/>
                <a:gd name="T5" fmla="*/ 37 h 37"/>
                <a:gd name="T6" fmla="*/ 0 w 37"/>
                <a:gd name="T7" fmla="*/ 19 h 37"/>
                <a:gd name="T8" fmla="*/ 18 w 37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7"/>
                <a:gd name="T17" fmla="*/ 37 w 3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7">
                  <a:moveTo>
                    <a:pt x="18" y="0"/>
                  </a:moveTo>
                  <a:lnTo>
                    <a:pt x="37" y="19"/>
                  </a:lnTo>
                  <a:lnTo>
                    <a:pt x="18" y="37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Rectangle 423"/>
            <p:cNvSpPr>
              <a:spLocks noChangeArrowheads="1"/>
            </p:cNvSpPr>
            <p:nvPr/>
          </p:nvSpPr>
          <p:spPr bwMode="auto">
            <a:xfrm>
              <a:off x="3070" y="2747"/>
              <a:ext cx="43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Precipitation</a:t>
              </a:r>
              <a:endParaRPr lang="en-US"/>
            </a:p>
          </p:txBody>
        </p:sp>
      </p:grpSp>
      <p:sp>
        <p:nvSpPr>
          <p:cNvPr id="10244" name="Text Box 424"/>
          <p:cNvSpPr txBox="1">
            <a:spLocks noChangeArrowheads="1"/>
          </p:cNvSpPr>
          <p:nvPr/>
        </p:nvSpPr>
        <p:spPr bwMode="auto">
          <a:xfrm>
            <a:off x="166688" y="6446838"/>
            <a:ext cx="752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6.7</a:t>
            </a: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87"/>
          <p:cNvGrpSpPr>
            <a:grpSpLocks/>
          </p:cNvGrpSpPr>
          <p:nvPr/>
        </p:nvGrpSpPr>
        <p:grpSpPr bwMode="auto">
          <a:xfrm>
            <a:off x="2559050" y="1835150"/>
            <a:ext cx="3443288" cy="2308225"/>
            <a:chOff x="1667" y="1156"/>
            <a:chExt cx="2135" cy="1557"/>
          </a:xfrm>
        </p:grpSpPr>
        <p:sp>
          <p:nvSpPr>
            <p:cNvPr id="11277" name="Rectangle 6"/>
            <p:cNvSpPr>
              <a:spLocks noChangeArrowheads="1"/>
            </p:cNvSpPr>
            <p:nvPr/>
          </p:nvSpPr>
          <p:spPr bwMode="auto">
            <a:xfrm>
              <a:off x="1953" y="1208"/>
              <a:ext cx="1532" cy="1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Line 7"/>
            <p:cNvSpPr>
              <a:spLocks noChangeShapeType="1"/>
            </p:cNvSpPr>
            <p:nvPr/>
          </p:nvSpPr>
          <p:spPr bwMode="auto">
            <a:xfrm>
              <a:off x="1953" y="2235"/>
              <a:ext cx="15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Line 8"/>
            <p:cNvSpPr>
              <a:spLocks noChangeShapeType="1"/>
            </p:cNvSpPr>
            <p:nvPr/>
          </p:nvSpPr>
          <p:spPr bwMode="auto">
            <a:xfrm>
              <a:off x="1953" y="1978"/>
              <a:ext cx="15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Line 9"/>
            <p:cNvSpPr>
              <a:spLocks noChangeShapeType="1"/>
            </p:cNvSpPr>
            <p:nvPr/>
          </p:nvSpPr>
          <p:spPr bwMode="auto">
            <a:xfrm>
              <a:off x="1953" y="1721"/>
              <a:ext cx="15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Line 10"/>
            <p:cNvSpPr>
              <a:spLocks noChangeShapeType="1"/>
            </p:cNvSpPr>
            <p:nvPr/>
          </p:nvSpPr>
          <p:spPr bwMode="auto">
            <a:xfrm>
              <a:off x="1953" y="1465"/>
              <a:ext cx="15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Line 11"/>
            <p:cNvSpPr>
              <a:spLocks noChangeShapeType="1"/>
            </p:cNvSpPr>
            <p:nvPr/>
          </p:nvSpPr>
          <p:spPr bwMode="auto">
            <a:xfrm>
              <a:off x="1953" y="1208"/>
              <a:ext cx="15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12"/>
            <p:cNvSpPr>
              <a:spLocks noChangeShapeType="1"/>
            </p:cNvSpPr>
            <p:nvPr/>
          </p:nvSpPr>
          <p:spPr bwMode="auto">
            <a:xfrm>
              <a:off x="2084" y="1208"/>
              <a:ext cx="1" cy="12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13"/>
            <p:cNvSpPr>
              <a:spLocks noChangeShapeType="1"/>
            </p:cNvSpPr>
            <p:nvPr/>
          </p:nvSpPr>
          <p:spPr bwMode="auto">
            <a:xfrm>
              <a:off x="2209" y="1208"/>
              <a:ext cx="1" cy="12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14"/>
            <p:cNvSpPr>
              <a:spLocks noChangeShapeType="1"/>
            </p:cNvSpPr>
            <p:nvPr/>
          </p:nvSpPr>
          <p:spPr bwMode="auto">
            <a:xfrm>
              <a:off x="2339" y="1208"/>
              <a:ext cx="1" cy="12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15"/>
            <p:cNvSpPr>
              <a:spLocks noChangeShapeType="1"/>
            </p:cNvSpPr>
            <p:nvPr/>
          </p:nvSpPr>
          <p:spPr bwMode="auto">
            <a:xfrm>
              <a:off x="2464" y="1208"/>
              <a:ext cx="1" cy="12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16"/>
            <p:cNvSpPr>
              <a:spLocks noChangeShapeType="1"/>
            </p:cNvSpPr>
            <p:nvPr/>
          </p:nvSpPr>
          <p:spPr bwMode="auto">
            <a:xfrm>
              <a:off x="2595" y="1208"/>
              <a:ext cx="1" cy="12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Line 17"/>
            <p:cNvSpPr>
              <a:spLocks noChangeShapeType="1"/>
            </p:cNvSpPr>
            <p:nvPr/>
          </p:nvSpPr>
          <p:spPr bwMode="auto">
            <a:xfrm>
              <a:off x="2719" y="1208"/>
              <a:ext cx="1" cy="12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18"/>
            <p:cNvSpPr>
              <a:spLocks noChangeShapeType="1"/>
            </p:cNvSpPr>
            <p:nvPr/>
          </p:nvSpPr>
          <p:spPr bwMode="auto">
            <a:xfrm>
              <a:off x="2850" y="1208"/>
              <a:ext cx="1" cy="12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Line 19"/>
            <p:cNvSpPr>
              <a:spLocks noChangeShapeType="1"/>
            </p:cNvSpPr>
            <p:nvPr/>
          </p:nvSpPr>
          <p:spPr bwMode="auto">
            <a:xfrm>
              <a:off x="2975" y="1208"/>
              <a:ext cx="1" cy="12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Line 20"/>
            <p:cNvSpPr>
              <a:spLocks noChangeShapeType="1"/>
            </p:cNvSpPr>
            <p:nvPr/>
          </p:nvSpPr>
          <p:spPr bwMode="auto">
            <a:xfrm>
              <a:off x="3105" y="1208"/>
              <a:ext cx="1" cy="12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21"/>
            <p:cNvSpPr>
              <a:spLocks noChangeShapeType="1"/>
            </p:cNvSpPr>
            <p:nvPr/>
          </p:nvSpPr>
          <p:spPr bwMode="auto">
            <a:xfrm>
              <a:off x="3230" y="1208"/>
              <a:ext cx="1" cy="12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22"/>
            <p:cNvSpPr>
              <a:spLocks noChangeShapeType="1"/>
            </p:cNvSpPr>
            <p:nvPr/>
          </p:nvSpPr>
          <p:spPr bwMode="auto">
            <a:xfrm>
              <a:off x="3361" y="1208"/>
              <a:ext cx="1" cy="12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23"/>
            <p:cNvSpPr>
              <a:spLocks noChangeShapeType="1"/>
            </p:cNvSpPr>
            <p:nvPr/>
          </p:nvSpPr>
          <p:spPr bwMode="auto">
            <a:xfrm>
              <a:off x="3485" y="1208"/>
              <a:ext cx="1" cy="12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Rectangle 24"/>
            <p:cNvSpPr>
              <a:spLocks noChangeArrowheads="1"/>
            </p:cNvSpPr>
            <p:nvPr/>
          </p:nvSpPr>
          <p:spPr bwMode="auto">
            <a:xfrm>
              <a:off x="1953" y="1208"/>
              <a:ext cx="1532" cy="12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Line 25"/>
            <p:cNvSpPr>
              <a:spLocks noChangeShapeType="1"/>
            </p:cNvSpPr>
            <p:nvPr/>
          </p:nvSpPr>
          <p:spPr bwMode="auto">
            <a:xfrm>
              <a:off x="1953" y="1208"/>
              <a:ext cx="1" cy="1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Line 26"/>
            <p:cNvSpPr>
              <a:spLocks noChangeShapeType="1"/>
            </p:cNvSpPr>
            <p:nvPr/>
          </p:nvSpPr>
          <p:spPr bwMode="auto">
            <a:xfrm>
              <a:off x="1935" y="2492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8" name="Line 31"/>
            <p:cNvSpPr>
              <a:spLocks noChangeShapeType="1"/>
            </p:cNvSpPr>
            <p:nvPr/>
          </p:nvSpPr>
          <p:spPr bwMode="auto">
            <a:xfrm>
              <a:off x="1935" y="2235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Line 36"/>
            <p:cNvSpPr>
              <a:spLocks noChangeShapeType="1"/>
            </p:cNvSpPr>
            <p:nvPr/>
          </p:nvSpPr>
          <p:spPr bwMode="auto">
            <a:xfrm>
              <a:off x="1935" y="1978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Line 41"/>
            <p:cNvSpPr>
              <a:spLocks noChangeShapeType="1"/>
            </p:cNvSpPr>
            <p:nvPr/>
          </p:nvSpPr>
          <p:spPr bwMode="auto">
            <a:xfrm>
              <a:off x="1935" y="1721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Line 46"/>
            <p:cNvSpPr>
              <a:spLocks noChangeShapeType="1"/>
            </p:cNvSpPr>
            <p:nvPr/>
          </p:nvSpPr>
          <p:spPr bwMode="auto">
            <a:xfrm>
              <a:off x="1935" y="1465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Line 51"/>
            <p:cNvSpPr>
              <a:spLocks noChangeShapeType="1"/>
            </p:cNvSpPr>
            <p:nvPr/>
          </p:nvSpPr>
          <p:spPr bwMode="auto">
            <a:xfrm>
              <a:off x="1935" y="1208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Line 52"/>
            <p:cNvSpPr>
              <a:spLocks noChangeShapeType="1"/>
            </p:cNvSpPr>
            <p:nvPr/>
          </p:nvSpPr>
          <p:spPr bwMode="auto">
            <a:xfrm>
              <a:off x="1928" y="2492"/>
              <a:ext cx="2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Line 53"/>
            <p:cNvSpPr>
              <a:spLocks noChangeShapeType="1"/>
            </p:cNvSpPr>
            <p:nvPr/>
          </p:nvSpPr>
          <p:spPr bwMode="auto">
            <a:xfrm>
              <a:off x="1928" y="2235"/>
              <a:ext cx="2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Line 54"/>
            <p:cNvSpPr>
              <a:spLocks noChangeShapeType="1"/>
            </p:cNvSpPr>
            <p:nvPr/>
          </p:nvSpPr>
          <p:spPr bwMode="auto">
            <a:xfrm>
              <a:off x="1928" y="1978"/>
              <a:ext cx="2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Line 55"/>
            <p:cNvSpPr>
              <a:spLocks noChangeShapeType="1"/>
            </p:cNvSpPr>
            <p:nvPr/>
          </p:nvSpPr>
          <p:spPr bwMode="auto">
            <a:xfrm>
              <a:off x="1928" y="1721"/>
              <a:ext cx="2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Line 56"/>
            <p:cNvSpPr>
              <a:spLocks noChangeShapeType="1"/>
            </p:cNvSpPr>
            <p:nvPr/>
          </p:nvSpPr>
          <p:spPr bwMode="auto">
            <a:xfrm>
              <a:off x="1928" y="1465"/>
              <a:ext cx="2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Line 57"/>
            <p:cNvSpPr>
              <a:spLocks noChangeShapeType="1"/>
            </p:cNvSpPr>
            <p:nvPr/>
          </p:nvSpPr>
          <p:spPr bwMode="auto">
            <a:xfrm>
              <a:off x="1928" y="1208"/>
              <a:ext cx="2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Line 58"/>
            <p:cNvSpPr>
              <a:spLocks noChangeShapeType="1"/>
            </p:cNvSpPr>
            <p:nvPr/>
          </p:nvSpPr>
          <p:spPr bwMode="auto">
            <a:xfrm>
              <a:off x="1953" y="2492"/>
              <a:ext cx="153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Line 59"/>
            <p:cNvSpPr>
              <a:spLocks noChangeShapeType="1"/>
            </p:cNvSpPr>
            <p:nvPr/>
          </p:nvSpPr>
          <p:spPr bwMode="auto">
            <a:xfrm flipV="1">
              <a:off x="1953" y="2492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Line 60"/>
            <p:cNvSpPr>
              <a:spLocks noChangeShapeType="1"/>
            </p:cNvSpPr>
            <p:nvPr/>
          </p:nvSpPr>
          <p:spPr bwMode="auto">
            <a:xfrm flipV="1">
              <a:off x="2084" y="2492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Line 61"/>
            <p:cNvSpPr>
              <a:spLocks noChangeShapeType="1"/>
            </p:cNvSpPr>
            <p:nvPr/>
          </p:nvSpPr>
          <p:spPr bwMode="auto">
            <a:xfrm flipV="1">
              <a:off x="2209" y="2492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Line 62"/>
            <p:cNvSpPr>
              <a:spLocks noChangeShapeType="1"/>
            </p:cNvSpPr>
            <p:nvPr/>
          </p:nvSpPr>
          <p:spPr bwMode="auto">
            <a:xfrm flipV="1">
              <a:off x="2339" y="2492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Line 63"/>
            <p:cNvSpPr>
              <a:spLocks noChangeShapeType="1"/>
            </p:cNvSpPr>
            <p:nvPr/>
          </p:nvSpPr>
          <p:spPr bwMode="auto">
            <a:xfrm flipV="1">
              <a:off x="2464" y="2492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Line 64"/>
            <p:cNvSpPr>
              <a:spLocks noChangeShapeType="1"/>
            </p:cNvSpPr>
            <p:nvPr/>
          </p:nvSpPr>
          <p:spPr bwMode="auto">
            <a:xfrm flipV="1">
              <a:off x="2595" y="2492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Line 65"/>
            <p:cNvSpPr>
              <a:spLocks noChangeShapeType="1"/>
            </p:cNvSpPr>
            <p:nvPr/>
          </p:nvSpPr>
          <p:spPr bwMode="auto">
            <a:xfrm flipV="1">
              <a:off x="2719" y="2492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Line 66"/>
            <p:cNvSpPr>
              <a:spLocks noChangeShapeType="1"/>
            </p:cNvSpPr>
            <p:nvPr/>
          </p:nvSpPr>
          <p:spPr bwMode="auto">
            <a:xfrm flipV="1">
              <a:off x="2850" y="2492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8" name="Line 67"/>
            <p:cNvSpPr>
              <a:spLocks noChangeShapeType="1"/>
            </p:cNvSpPr>
            <p:nvPr/>
          </p:nvSpPr>
          <p:spPr bwMode="auto">
            <a:xfrm flipV="1">
              <a:off x="2975" y="2492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9" name="Line 68"/>
            <p:cNvSpPr>
              <a:spLocks noChangeShapeType="1"/>
            </p:cNvSpPr>
            <p:nvPr/>
          </p:nvSpPr>
          <p:spPr bwMode="auto">
            <a:xfrm flipV="1">
              <a:off x="3105" y="2492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Line 69"/>
            <p:cNvSpPr>
              <a:spLocks noChangeShapeType="1"/>
            </p:cNvSpPr>
            <p:nvPr/>
          </p:nvSpPr>
          <p:spPr bwMode="auto">
            <a:xfrm flipV="1">
              <a:off x="3230" y="2492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Line 70"/>
            <p:cNvSpPr>
              <a:spLocks noChangeShapeType="1"/>
            </p:cNvSpPr>
            <p:nvPr/>
          </p:nvSpPr>
          <p:spPr bwMode="auto">
            <a:xfrm flipV="1">
              <a:off x="3361" y="2492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2" name="Line 71"/>
            <p:cNvSpPr>
              <a:spLocks noChangeShapeType="1"/>
            </p:cNvSpPr>
            <p:nvPr/>
          </p:nvSpPr>
          <p:spPr bwMode="auto">
            <a:xfrm flipV="1">
              <a:off x="3485" y="2492"/>
              <a:ext cx="1" cy="2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3" name="Line 72"/>
            <p:cNvSpPr>
              <a:spLocks noChangeShapeType="1"/>
            </p:cNvSpPr>
            <p:nvPr/>
          </p:nvSpPr>
          <p:spPr bwMode="auto">
            <a:xfrm>
              <a:off x="2016" y="2454"/>
              <a:ext cx="13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4" name="Line 73"/>
            <p:cNvSpPr>
              <a:spLocks noChangeShapeType="1"/>
            </p:cNvSpPr>
            <p:nvPr/>
          </p:nvSpPr>
          <p:spPr bwMode="auto">
            <a:xfrm flipV="1">
              <a:off x="2146" y="2248"/>
              <a:ext cx="125" cy="2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5" name="Line 74"/>
            <p:cNvSpPr>
              <a:spLocks noChangeShapeType="1"/>
            </p:cNvSpPr>
            <p:nvPr/>
          </p:nvSpPr>
          <p:spPr bwMode="auto">
            <a:xfrm flipV="1">
              <a:off x="2271" y="1940"/>
              <a:ext cx="131" cy="3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6" name="Line 75"/>
            <p:cNvSpPr>
              <a:spLocks noChangeShapeType="1"/>
            </p:cNvSpPr>
            <p:nvPr/>
          </p:nvSpPr>
          <p:spPr bwMode="auto">
            <a:xfrm flipV="1">
              <a:off x="2402" y="1625"/>
              <a:ext cx="124" cy="3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7" name="Line 76"/>
            <p:cNvSpPr>
              <a:spLocks noChangeShapeType="1"/>
            </p:cNvSpPr>
            <p:nvPr/>
          </p:nvSpPr>
          <p:spPr bwMode="auto">
            <a:xfrm flipV="1">
              <a:off x="2526" y="1368"/>
              <a:ext cx="131" cy="2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8" name="Line 77"/>
            <p:cNvSpPr>
              <a:spLocks noChangeShapeType="1"/>
            </p:cNvSpPr>
            <p:nvPr/>
          </p:nvSpPr>
          <p:spPr bwMode="auto">
            <a:xfrm flipV="1">
              <a:off x="2657" y="1214"/>
              <a:ext cx="125" cy="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9" name="Line 78"/>
            <p:cNvSpPr>
              <a:spLocks noChangeShapeType="1"/>
            </p:cNvSpPr>
            <p:nvPr/>
          </p:nvSpPr>
          <p:spPr bwMode="auto">
            <a:xfrm>
              <a:off x="2782" y="1214"/>
              <a:ext cx="130" cy="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0" name="Line 79"/>
            <p:cNvSpPr>
              <a:spLocks noChangeShapeType="1"/>
            </p:cNvSpPr>
            <p:nvPr/>
          </p:nvSpPr>
          <p:spPr bwMode="auto">
            <a:xfrm>
              <a:off x="2912" y="1266"/>
              <a:ext cx="125" cy="1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1" name="Line 80"/>
            <p:cNvSpPr>
              <a:spLocks noChangeShapeType="1"/>
            </p:cNvSpPr>
            <p:nvPr/>
          </p:nvSpPr>
          <p:spPr bwMode="auto">
            <a:xfrm>
              <a:off x="3037" y="1452"/>
              <a:ext cx="131" cy="2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2" name="Line 81"/>
            <p:cNvSpPr>
              <a:spLocks noChangeShapeType="1"/>
            </p:cNvSpPr>
            <p:nvPr/>
          </p:nvSpPr>
          <p:spPr bwMode="auto">
            <a:xfrm>
              <a:off x="3168" y="1741"/>
              <a:ext cx="124" cy="3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3" name="Line 82"/>
            <p:cNvSpPr>
              <a:spLocks noChangeShapeType="1"/>
            </p:cNvSpPr>
            <p:nvPr/>
          </p:nvSpPr>
          <p:spPr bwMode="auto">
            <a:xfrm>
              <a:off x="3292" y="2068"/>
              <a:ext cx="131" cy="3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4" name="Rectangle 83"/>
            <p:cNvSpPr>
              <a:spLocks noChangeArrowheads="1"/>
            </p:cNvSpPr>
            <p:nvPr/>
          </p:nvSpPr>
          <p:spPr bwMode="auto">
            <a:xfrm>
              <a:off x="1997" y="2434"/>
              <a:ext cx="31" cy="3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Rectangle 84"/>
            <p:cNvSpPr>
              <a:spLocks noChangeArrowheads="1"/>
            </p:cNvSpPr>
            <p:nvPr/>
          </p:nvSpPr>
          <p:spPr bwMode="auto">
            <a:xfrm>
              <a:off x="2128" y="2434"/>
              <a:ext cx="31" cy="3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Rectangle 85"/>
            <p:cNvSpPr>
              <a:spLocks noChangeArrowheads="1"/>
            </p:cNvSpPr>
            <p:nvPr/>
          </p:nvSpPr>
          <p:spPr bwMode="auto">
            <a:xfrm>
              <a:off x="2252" y="2229"/>
              <a:ext cx="31" cy="3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7" name="Rectangle 86"/>
            <p:cNvSpPr>
              <a:spLocks noChangeArrowheads="1"/>
            </p:cNvSpPr>
            <p:nvPr/>
          </p:nvSpPr>
          <p:spPr bwMode="auto">
            <a:xfrm>
              <a:off x="2383" y="1921"/>
              <a:ext cx="31" cy="3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8" name="Rectangle 87"/>
            <p:cNvSpPr>
              <a:spLocks noChangeArrowheads="1"/>
            </p:cNvSpPr>
            <p:nvPr/>
          </p:nvSpPr>
          <p:spPr bwMode="auto">
            <a:xfrm>
              <a:off x="2507" y="1606"/>
              <a:ext cx="32" cy="3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9" name="Rectangle 88"/>
            <p:cNvSpPr>
              <a:spLocks noChangeArrowheads="1"/>
            </p:cNvSpPr>
            <p:nvPr/>
          </p:nvSpPr>
          <p:spPr bwMode="auto">
            <a:xfrm>
              <a:off x="2638" y="1349"/>
              <a:ext cx="31" cy="3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0" name="Rectangle 89"/>
            <p:cNvSpPr>
              <a:spLocks noChangeArrowheads="1"/>
            </p:cNvSpPr>
            <p:nvPr/>
          </p:nvSpPr>
          <p:spPr bwMode="auto">
            <a:xfrm>
              <a:off x="2763" y="1195"/>
              <a:ext cx="31" cy="3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1" name="Rectangle 90"/>
            <p:cNvSpPr>
              <a:spLocks noChangeArrowheads="1"/>
            </p:cNvSpPr>
            <p:nvPr/>
          </p:nvSpPr>
          <p:spPr bwMode="auto">
            <a:xfrm>
              <a:off x="2894" y="1246"/>
              <a:ext cx="31" cy="3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2" name="Rectangle 91"/>
            <p:cNvSpPr>
              <a:spLocks noChangeArrowheads="1"/>
            </p:cNvSpPr>
            <p:nvPr/>
          </p:nvSpPr>
          <p:spPr bwMode="auto">
            <a:xfrm>
              <a:off x="3018" y="1433"/>
              <a:ext cx="31" cy="3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3" name="Rectangle 92"/>
            <p:cNvSpPr>
              <a:spLocks noChangeArrowheads="1"/>
            </p:cNvSpPr>
            <p:nvPr/>
          </p:nvSpPr>
          <p:spPr bwMode="auto">
            <a:xfrm>
              <a:off x="3149" y="1721"/>
              <a:ext cx="31" cy="3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4" name="Rectangle 93"/>
            <p:cNvSpPr>
              <a:spLocks noChangeArrowheads="1"/>
            </p:cNvSpPr>
            <p:nvPr/>
          </p:nvSpPr>
          <p:spPr bwMode="auto">
            <a:xfrm>
              <a:off x="3273" y="2049"/>
              <a:ext cx="32" cy="3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Rectangle 94"/>
            <p:cNvSpPr>
              <a:spLocks noChangeArrowheads="1"/>
            </p:cNvSpPr>
            <p:nvPr/>
          </p:nvSpPr>
          <p:spPr bwMode="auto">
            <a:xfrm>
              <a:off x="3404" y="2357"/>
              <a:ext cx="31" cy="3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6" name="Line 95"/>
            <p:cNvSpPr>
              <a:spLocks noChangeShapeType="1"/>
            </p:cNvSpPr>
            <p:nvPr/>
          </p:nvSpPr>
          <p:spPr bwMode="auto">
            <a:xfrm>
              <a:off x="3485" y="1208"/>
              <a:ext cx="1" cy="1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7" name="Line 96"/>
            <p:cNvSpPr>
              <a:spLocks noChangeShapeType="1"/>
            </p:cNvSpPr>
            <p:nvPr/>
          </p:nvSpPr>
          <p:spPr bwMode="auto">
            <a:xfrm>
              <a:off x="3485" y="2492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8" name="Line 101"/>
            <p:cNvSpPr>
              <a:spLocks noChangeShapeType="1"/>
            </p:cNvSpPr>
            <p:nvPr/>
          </p:nvSpPr>
          <p:spPr bwMode="auto">
            <a:xfrm>
              <a:off x="3485" y="2235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9" name="Line 106"/>
            <p:cNvSpPr>
              <a:spLocks noChangeShapeType="1"/>
            </p:cNvSpPr>
            <p:nvPr/>
          </p:nvSpPr>
          <p:spPr bwMode="auto">
            <a:xfrm>
              <a:off x="3485" y="1978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0" name="Line 111"/>
            <p:cNvSpPr>
              <a:spLocks noChangeShapeType="1"/>
            </p:cNvSpPr>
            <p:nvPr/>
          </p:nvSpPr>
          <p:spPr bwMode="auto">
            <a:xfrm>
              <a:off x="3485" y="1721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1" name="Line 116"/>
            <p:cNvSpPr>
              <a:spLocks noChangeShapeType="1"/>
            </p:cNvSpPr>
            <p:nvPr/>
          </p:nvSpPr>
          <p:spPr bwMode="auto">
            <a:xfrm>
              <a:off x="3485" y="1465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2" name="Line 121"/>
            <p:cNvSpPr>
              <a:spLocks noChangeShapeType="1"/>
            </p:cNvSpPr>
            <p:nvPr/>
          </p:nvSpPr>
          <p:spPr bwMode="auto">
            <a:xfrm>
              <a:off x="3485" y="1208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3" name="Line 122"/>
            <p:cNvSpPr>
              <a:spLocks noChangeShapeType="1"/>
            </p:cNvSpPr>
            <p:nvPr/>
          </p:nvSpPr>
          <p:spPr bwMode="auto">
            <a:xfrm>
              <a:off x="3485" y="2492"/>
              <a:ext cx="2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4" name="Line 123"/>
            <p:cNvSpPr>
              <a:spLocks noChangeShapeType="1"/>
            </p:cNvSpPr>
            <p:nvPr/>
          </p:nvSpPr>
          <p:spPr bwMode="auto">
            <a:xfrm>
              <a:off x="3485" y="2235"/>
              <a:ext cx="2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5" name="Line 124"/>
            <p:cNvSpPr>
              <a:spLocks noChangeShapeType="1"/>
            </p:cNvSpPr>
            <p:nvPr/>
          </p:nvSpPr>
          <p:spPr bwMode="auto">
            <a:xfrm>
              <a:off x="3485" y="1978"/>
              <a:ext cx="2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6" name="Line 125"/>
            <p:cNvSpPr>
              <a:spLocks noChangeShapeType="1"/>
            </p:cNvSpPr>
            <p:nvPr/>
          </p:nvSpPr>
          <p:spPr bwMode="auto">
            <a:xfrm>
              <a:off x="3485" y="1721"/>
              <a:ext cx="2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7" name="Line 126"/>
            <p:cNvSpPr>
              <a:spLocks noChangeShapeType="1"/>
            </p:cNvSpPr>
            <p:nvPr/>
          </p:nvSpPr>
          <p:spPr bwMode="auto">
            <a:xfrm>
              <a:off x="3485" y="1465"/>
              <a:ext cx="2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8" name="Line 127"/>
            <p:cNvSpPr>
              <a:spLocks noChangeShapeType="1"/>
            </p:cNvSpPr>
            <p:nvPr/>
          </p:nvSpPr>
          <p:spPr bwMode="auto">
            <a:xfrm>
              <a:off x="3485" y="1208"/>
              <a:ext cx="2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9" name="Line 128"/>
            <p:cNvSpPr>
              <a:spLocks noChangeShapeType="1"/>
            </p:cNvSpPr>
            <p:nvPr/>
          </p:nvSpPr>
          <p:spPr bwMode="auto">
            <a:xfrm>
              <a:off x="2016" y="2133"/>
              <a:ext cx="130" cy="3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0" name="Line 129"/>
            <p:cNvSpPr>
              <a:spLocks noChangeShapeType="1"/>
            </p:cNvSpPr>
            <p:nvPr/>
          </p:nvSpPr>
          <p:spPr bwMode="auto">
            <a:xfrm flipV="1">
              <a:off x="2146" y="1670"/>
              <a:ext cx="125" cy="7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1" name="Line 130"/>
            <p:cNvSpPr>
              <a:spLocks noChangeShapeType="1"/>
            </p:cNvSpPr>
            <p:nvPr/>
          </p:nvSpPr>
          <p:spPr bwMode="auto">
            <a:xfrm>
              <a:off x="2271" y="1670"/>
              <a:ext cx="131" cy="3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2" name="Line 131"/>
            <p:cNvSpPr>
              <a:spLocks noChangeShapeType="1"/>
            </p:cNvSpPr>
            <p:nvPr/>
          </p:nvSpPr>
          <p:spPr bwMode="auto">
            <a:xfrm flipV="1">
              <a:off x="2402" y="1901"/>
              <a:ext cx="124" cy="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3" name="Line 132"/>
            <p:cNvSpPr>
              <a:spLocks noChangeShapeType="1"/>
            </p:cNvSpPr>
            <p:nvPr/>
          </p:nvSpPr>
          <p:spPr bwMode="auto">
            <a:xfrm>
              <a:off x="2526" y="1901"/>
              <a:ext cx="131" cy="2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4" name="Line 133"/>
            <p:cNvSpPr>
              <a:spLocks noChangeShapeType="1"/>
            </p:cNvSpPr>
            <p:nvPr/>
          </p:nvSpPr>
          <p:spPr bwMode="auto">
            <a:xfrm flipV="1">
              <a:off x="2657" y="1876"/>
              <a:ext cx="125" cy="2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5" name="Line 134"/>
            <p:cNvSpPr>
              <a:spLocks noChangeShapeType="1"/>
            </p:cNvSpPr>
            <p:nvPr/>
          </p:nvSpPr>
          <p:spPr bwMode="auto">
            <a:xfrm flipV="1">
              <a:off x="2782" y="1388"/>
              <a:ext cx="130" cy="4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6" name="Line 135"/>
            <p:cNvSpPr>
              <a:spLocks noChangeShapeType="1"/>
            </p:cNvSpPr>
            <p:nvPr/>
          </p:nvSpPr>
          <p:spPr bwMode="auto">
            <a:xfrm>
              <a:off x="2912" y="1388"/>
              <a:ext cx="125" cy="3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7" name="Line 136"/>
            <p:cNvSpPr>
              <a:spLocks noChangeShapeType="1"/>
            </p:cNvSpPr>
            <p:nvPr/>
          </p:nvSpPr>
          <p:spPr bwMode="auto">
            <a:xfrm>
              <a:off x="3037" y="1773"/>
              <a:ext cx="131" cy="4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8" name="Line 137"/>
            <p:cNvSpPr>
              <a:spLocks noChangeShapeType="1"/>
            </p:cNvSpPr>
            <p:nvPr/>
          </p:nvSpPr>
          <p:spPr bwMode="auto">
            <a:xfrm flipV="1">
              <a:off x="3168" y="2081"/>
              <a:ext cx="124" cy="1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69" name="Line 138"/>
            <p:cNvSpPr>
              <a:spLocks noChangeShapeType="1"/>
            </p:cNvSpPr>
            <p:nvPr/>
          </p:nvSpPr>
          <p:spPr bwMode="auto">
            <a:xfrm>
              <a:off x="3292" y="2081"/>
              <a:ext cx="131" cy="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0" name="Freeform 139"/>
            <p:cNvSpPr>
              <a:spLocks/>
            </p:cNvSpPr>
            <p:nvPr/>
          </p:nvSpPr>
          <p:spPr bwMode="auto">
            <a:xfrm>
              <a:off x="1997" y="2113"/>
              <a:ext cx="37" cy="39"/>
            </a:xfrm>
            <a:custGeom>
              <a:avLst/>
              <a:gdLst>
                <a:gd name="T0" fmla="*/ 19 w 37"/>
                <a:gd name="T1" fmla="*/ 0 h 39"/>
                <a:gd name="T2" fmla="*/ 37 w 37"/>
                <a:gd name="T3" fmla="*/ 20 h 39"/>
                <a:gd name="T4" fmla="*/ 19 w 37"/>
                <a:gd name="T5" fmla="*/ 39 h 39"/>
                <a:gd name="T6" fmla="*/ 0 w 37"/>
                <a:gd name="T7" fmla="*/ 20 h 39"/>
                <a:gd name="T8" fmla="*/ 19 w 37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9"/>
                <a:gd name="T17" fmla="*/ 37 w 3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9">
                  <a:moveTo>
                    <a:pt x="19" y="0"/>
                  </a:moveTo>
                  <a:lnTo>
                    <a:pt x="37" y="20"/>
                  </a:lnTo>
                  <a:lnTo>
                    <a:pt x="19" y="39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1" name="Freeform 140"/>
            <p:cNvSpPr>
              <a:spLocks/>
            </p:cNvSpPr>
            <p:nvPr/>
          </p:nvSpPr>
          <p:spPr bwMode="auto">
            <a:xfrm>
              <a:off x="2128" y="2421"/>
              <a:ext cx="37" cy="39"/>
            </a:xfrm>
            <a:custGeom>
              <a:avLst/>
              <a:gdLst>
                <a:gd name="T0" fmla="*/ 18 w 37"/>
                <a:gd name="T1" fmla="*/ 0 h 39"/>
                <a:gd name="T2" fmla="*/ 37 w 37"/>
                <a:gd name="T3" fmla="*/ 20 h 39"/>
                <a:gd name="T4" fmla="*/ 18 w 37"/>
                <a:gd name="T5" fmla="*/ 39 h 39"/>
                <a:gd name="T6" fmla="*/ 0 w 37"/>
                <a:gd name="T7" fmla="*/ 20 h 39"/>
                <a:gd name="T8" fmla="*/ 18 w 37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9"/>
                <a:gd name="T17" fmla="*/ 37 w 3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9">
                  <a:moveTo>
                    <a:pt x="18" y="0"/>
                  </a:moveTo>
                  <a:lnTo>
                    <a:pt x="37" y="20"/>
                  </a:lnTo>
                  <a:lnTo>
                    <a:pt x="18" y="39"/>
                  </a:lnTo>
                  <a:lnTo>
                    <a:pt x="0" y="2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2" name="Freeform 141"/>
            <p:cNvSpPr>
              <a:spLocks/>
            </p:cNvSpPr>
            <p:nvPr/>
          </p:nvSpPr>
          <p:spPr bwMode="auto">
            <a:xfrm>
              <a:off x="2252" y="1651"/>
              <a:ext cx="38" cy="38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8"/>
                <a:gd name="T17" fmla="*/ 38 w 3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3" name="Freeform 142"/>
            <p:cNvSpPr>
              <a:spLocks/>
            </p:cNvSpPr>
            <p:nvPr/>
          </p:nvSpPr>
          <p:spPr bwMode="auto">
            <a:xfrm>
              <a:off x="2383" y="2036"/>
              <a:ext cx="37" cy="39"/>
            </a:xfrm>
            <a:custGeom>
              <a:avLst/>
              <a:gdLst>
                <a:gd name="T0" fmla="*/ 19 w 37"/>
                <a:gd name="T1" fmla="*/ 0 h 39"/>
                <a:gd name="T2" fmla="*/ 37 w 37"/>
                <a:gd name="T3" fmla="*/ 19 h 39"/>
                <a:gd name="T4" fmla="*/ 19 w 37"/>
                <a:gd name="T5" fmla="*/ 39 h 39"/>
                <a:gd name="T6" fmla="*/ 0 w 37"/>
                <a:gd name="T7" fmla="*/ 19 h 39"/>
                <a:gd name="T8" fmla="*/ 19 w 37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9"/>
                <a:gd name="T17" fmla="*/ 37 w 3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9">
                  <a:moveTo>
                    <a:pt x="19" y="0"/>
                  </a:moveTo>
                  <a:lnTo>
                    <a:pt x="37" y="19"/>
                  </a:lnTo>
                  <a:lnTo>
                    <a:pt x="19" y="39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4" name="Freeform 143"/>
            <p:cNvSpPr>
              <a:spLocks/>
            </p:cNvSpPr>
            <p:nvPr/>
          </p:nvSpPr>
          <p:spPr bwMode="auto">
            <a:xfrm>
              <a:off x="2507" y="1882"/>
              <a:ext cx="38" cy="39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19 h 39"/>
                <a:gd name="T4" fmla="*/ 19 w 38"/>
                <a:gd name="T5" fmla="*/ 39 h 39"/>
                <a:gd name="T6" fmla="*/ 0 w 38"/>
                <a:gd name="T7" fmla="*/ 19 h 39"/>
                <a:gd name="T8" fmla="*/ 19 w 38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9"/>
                <a:gd name="T17" fmla="*/ 38 w 38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9">
                  <a:moveTo>
                    <a:pt x="19" y="0"/>
                  </a:moveTo>
                  <a:lnTo>
                    <a:pt x="38" y="19"/>
                  </a:lnTo>
                  <a:lnTo>
                    <a:pt x="19" y="39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5" name="Freeform 144"/>
            <p:cNvSpPr>
              <a:spLocks/>
            </p:cNvSpPr>
            <p:nvPr/>
          </p:nvSpPr>
          <p:spPr bwMode="auto">
            <a:xfrm>
              <a:off x="2638" y="2113"/>
              <a:ext cx="38" cy="39"/>
            </a:xfrm>
            <a:custGeom>
              <a:avLst/>
              <a:gdLst>
                <a:gd name="T0" fmla="*/ 19 w 38"/>
                <a:gd name="T1" fmla="*/ 0 h 39"/>
                <a:gd name="T2" fmla="*/ 38 w 38"/>
                <a:gd name="T3" fmla="*/ 20 h 39"/>
                <a:gd name="T4" fmla="*/ 19 w 38"/>
                <a:gd name="T5" fmla="*/ 39 h 39"/>
                <a:gd name="T6" fmla="*/ 0 w 38"/>
                <a:gd name="T7" fmla="*/ 20 h 39"/>
                <a:gd name="T8" fmla="*/ 19 w 38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9"/>
                <a:gd name="T17" fmla="*/ 38 w 38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9">
                  <a:moveTo>
                    <a:pt x="19" y="0"/>
                  </a:moveTo>
                  <a:lnTo>
                    <a:pt x="38" y="20"/>
                  </a:lnTo>
                  <a:lnTo>
                    <a:pt x="19" y="39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6" name="Freeform 145"/>
            <p:cNvSpPr>
              <a:spLocks/>
            </p:cNvSpPr>
            <p:nvPr/>
          </p:nvSpPr>
          <p:spPr bwMode="auto">
            <a:xfrm>
              <a:off x="2763" y="1856"/>
              <a:ext cx="37" cy="39"/>
            </a:xfrm>
            <a:custGeom>
              <a:avLst/>
              <a:gdLst>
                <a:gd name="T0" fmla="*/ 19 w 37"/>
                <a:gd name="T1" fmla="*/ 0 h 39"/>
                <a:gd name="T2" fmla="*/ 37 w 37"/>
                <a:gd name="T3" fmla="*/ 20 h 39"/>
                <a:gd name="T4" fmla="*/ 19 w 37"/>
                <a:gd name="T5" fmla="*/ 39 h 39"/>
                <a:gd name="T6" fmla="*/ 0 w 37"/>
                <a:gd name="T7" fmla="*/ 20 h 39"/>
                <a:gd name="T8" fmla="*/ 19 w 37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9"/>
                <a:gd name="T17" fmla="*/ 37 w 3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9">
                  <a:moveTo>
                    <a:pt x="19" y="0"/>
                  </a:moveTo>
                  <a:lnTo>
                    <a:pt x="37" y="20"/>
                  </a:lnTo>
                  <a:lnTo>
                    <a:pt x="19" y="39"/>
                  </a:lnTo>
                  <a:lnTo>
                    <a:pt x="0" y="2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7" name="Freeform 146"/>
            <p:cNvSpPr>
              <a:spLocks/>
            </p:cNvSpPr>
            <p:nvPr/>
          </p:nvSpPr>
          <p:spPr bwMode="auto">
            <a:xfrm>
              <a:off x="2894" y="1368"/>
              <a:ext cx="37" cy="39"/>
            </a:xfrm>
            <a:custGeom>
              <a:avLst/>
              <a:gdLst>
                <a:gd name="T0" fmla="*/ 18 w 37"/>
                <a:gd name="T1" fmla="*/ 0 h 39"/>
                <a:gd name="T2" fmla="*/ 37 w 37"/>
                <a:gd name="T3" fmla="*/ 20 h 39"/>
                <a:gd name="T4" fmla="*/ 18 w 37"/>
                <a:gd name="T5" fmla="*/ 39 h 39"/>
                <a:gd name="T6" fmla="*/ 0 w 37"/>
                <a:gd name="T7" fmla="*/ 20 h 39"/>
                <a:gd name="T8" fmla="*/ 18 w 37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9"/>
                <a:gd name="T17" fmla="*/ 37 w 3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9">
                  <a:moveTo>
                    <a:pt x="18" y="0"/>
                  </a:moveTo>
                  <a:lnTo>
                    <a:pt x="37" y="20"/>
                  </a:lnTo>
                  <a:lnTo>
                    <a:pt x="18" y="39"/>
                  </a:lnTo>
                  <a:lnTo>
                    <a:pt x="0" y="2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8" name="Freeform 147"/>
            <p:cNvSpPr>
              <a:spLocks/>
            </p:cNvSpPr>
            <p:nvPr/>
          </p:nvSpPr>
          <p:spPr bwMode="auto">
            <a:xfrm>
              <a:off x="3018" y="1754"/>
              <a:ext cx="38" cy="38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8"/>
                <a:gd name="T17" fmla="*/ 38 w 3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79" name="Freeform 148"/>
            <p:cNvSpPr>
              <a:spLocks/>
            </p:cNvSpPr>
            <p:nvPr/>
          </p:nvSpPr>
          <p:spPr bwMode="auto">
            <a:xfrm>
              <a:off x="3149" y="2216"/>
              <a:ext cx="37" cy="39"/>
            </a:xfrm>
            <a:custGeom>
              <a:avLst/>
              <a:gdLst>
                <a:gd name="T0" fmla="*/ 19 w 37"/>
                <a:gd name="T1" fmla="*/ 0 h 39"/>
                <a:gd name="T2" fmla="*/ 37 w 37"/>
                <a:gd name="T3" fmla="*/ 19 h 39"/>
                <a:gd name="T4" fmla="*/ 19 w 37"/>
                <a:gd name="T5" fmla="*/ 39 h 39"/>
                <a:gd name="T6" fmla="*/ 0 w 37"/>
                <a:gd name="T7" fmla="*/ 19 h 39"/>
                <a:gd name="T8" fmla="*/ 19 w 37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9"/>
                <a:gd name="T17" fmla="*/ 37 w 3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9">
                  <a:moveTo>
                    <a:pt x="19" y="0"/>
                  </a:moveTo>
                  <a:lnTo>
                    <a:pt x="37" y="19"/>
                  </a:lnTo>
                  <a:lnTo>
                    <a:pt x="19" y="39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0" name="Freeform 149"/>
            <p:cNvSpPr>
              <a:spLocks/>
            </p:cNvSpPr>
            <p:nvPr/>
          </p:nvSpPr>
          <p:spPr bwMode="auto">
            <a:xfrm>
              <a:off x="3273" y="2062"/>
              <a:ext cx="38" cy="38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8"/>
                <a:gd name="T17" fmla="*/ 38 w 3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1" name="Freeform 150"/>
            <p:cNvSpPr>
              <a:spLocks/>
            </p:cNvSpPr>
            <p:nvPr/>
          </p:nvSpPr>
          <p:spPr bwMode="auto">
            <a:xfrm>
              <a:off x="3404" y="2139"/>
              <a:ext cx="38" cy="38"/>
            </a:xfrm>
            <a:custGeom>
              <a:avLst/>
              <a:gdLst>
                <a:gd name="T0" fmla="*/ 19 w 38"/>
                <a:gd name="T1" fmla="*/ 0 h 38"/>
                <a:gd name="T2" fmla="*/ 38 w 38"/>
                <a:gd name="T3" fmla="*/ 19 h 38"/>
                <a:gd name="T4" fmla="*/ 19 w 38"/>
                <a:gd name="T5" fmla="*/ 38 h 38"/>
                <a:gd name="T6" fmla="*/ 0 w 38"/>
                <a:gd name="T7" fmla="*/ 19 h 38"/>
                <a:gd name="T8" fmla="*/ 19 w 38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8"/>
                <a:gd name="T17" fmla="*/ 38 w 3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8">
                  <a:moveTo>
                    <a:pt x="19" y="0"/>
                  </a:moveTo>
                  <a:lnTo>
                    <a:pt x="38" y="19"/>
                  </a:lnTo>
                  <a:lnTo>
                    <a:pt x="19" y="38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82" name="Rectangle 152"/>
            <p:cNvSpPr>
              <a:spLocks noChangeArrowheads="1"/>
            </p:cNvSpPr>
            <p:nvPr/>
          </p:nvSpPr>
          <p:spPr bwMode="auto">
            <a:xfrm>
              <a:off x="1847" y="2441"/>
              <a:ext cx="44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11383" name="Rectangle 153"/>
            <p:cNvSpPr>
              <a:spLocks noChangeArrowheads="1"/>
            </p:cNvSpPr>
            <p:nvPr/>
          </p:nvSpPr>
          <p:spPr bwMode="auto">
            <a:xfrm>
              <a:off x="1847" y="2184"/>
              <a:ext cx="44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11384" name="Rectangle 154"/>
            <p:cNvSpPr>
              <a:spLocks noChangeArrowheads="1"/>
            </p:cNvSpPr>
            <p:nvPr/>
          </p:nvSpPr>
          <p:spPr bwMode="auto">
            <a:xfrm>
              <a:off x="1804" y="1927"/>
              <a:ext cx="86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11385" name="Rectangle 155"/>
            <p:cNvSpPr>
              <a:spLocks noChangeArrowheads="1"/>
            </p:cNvSpPr>
            <p:nvPr/>
          </p:nvSpPr>
          <p:spPr bwMode="auto">
            <a:xfrm>
              <a:off x="1804" y="1670"/>
              <a:ext cx="86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15</a:t>
              </a:r>
              <a:endParaRPr lang="en-US"/>
            </a:p>
          </p:txBody>
        </p:sp>
        <p:sp>
          <p:nvSpPr>
            <p:cNvPr id="11386" name="Rectangle 156"/>
            <p:cNvSpPr>
              <a:spLocks noChangeArrowheads="1"/>
            </p:cNvSpPr>
            <p:nvPr/>
          </p:nvSpPr>
          <p:spPr bwMode="auto">
            <a:xfrm>
              <a:off x="1804" y="1413"/>
              <a:ext cx="86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11387" name="Rectangle 157"/>
            <p:cNvSpPr>
              <a:spLocks noChangeArrowheads="1"/>
            </p:cNvSpPr>
            <p:nvPr/>
          </p:nvSpPr>
          <p:spPr bwMode="auto">
            <a:xfrm>
              <a:off x="1804" y="1156"/>
              <a:ext cx="86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25</a:t>
              </a:r>
              <a:endParaRPr lang="en-US"/>
            </a:p>
          </p:txBody>
        </p:sp>
        <p:sp>
          <p:nvSpPr>
            <p:cNvPr id="11388" name="Rectangle 158"/>
            <p:cNvSpPr>
              <a:spLocks noChangeArrowheads="1"/>
            </p:cNvSpPr>
            <p:nvPr/>
          </p:nvSpPr>
          <p:spPr bwMode="auto">
            <a:xfrm rot="-5400000">
              <a:off x="1945" y="2564"/>
              <a:ext cx="13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Jan</a:t>
              </a:r>
              <a:endParaRPr lang="en-US"/>
            </a:p>
          </p:txBody>
        </p:sp>
        <p:sp>
          <p:nvSpPr>
            <p:cNvPr id="11389" name="Rectangle 159"/>
            <p:cNvSpPr>
              <a:spLocks noChangeArrowheads="1"/>
            </p:cNvSpPr>
            <p:nvPr/>
          </p:nvSpPr>
          <p:spPr bwMode="auto">
            <a:xfrm rot="-5400000">
              <a:off x="2070" y="2572"/>
              <a:ext cx="14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Feb</a:t>
              </a:r>
              <a:endParaRPr lang="en-US"/>
            </a:p>
          </p:txBody>
        </p:sp>
        <p:sp>
          <p:nvSpPr>
            <p:cNvPr id="11390" name="Rectangle 160"/>
            <p:cNvSpPr>
              <a:spLocks noChangeArrowheads="1"/>
            </p:cNvSpPr>
            <p:nvPr/>
          </p:nvSpPr>
          <p:spPr bwMode="auto">
            <a:xfrm rot="-5400000">
              <a:off x="2195" y="2571"/>
              <a:ext cx="14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Mar</a:t>
              </a:r>
              <a:endParaRPr lang="en-US"/>
            </a:p>
          </p:txBody>
        </p:sp>
        <p:sp>
          <p:nvSpPr>
            <p:cNvPr id="11391" name="Rectangle 161"/>
            <p:cNvSpPr>
              <a:spLocks noChangeArrowheads="1"/>
            </p:cNvSpPr>
            <p:nvPr/>
          </p:nvSpPr>
          <p:spPr bwMode="auto">
            <a:xfrm rot="-5400000">
              <a:off x="2333" y="2567"/>
              <a:ext cx="13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Apr</a:t>
              </a:r>
              <a:endParaRPr lang="en-US"/>
            </a:p>
          </p:txBody>
        </p:sp>
        <p:sp>
          <p:nvSpPr>
            <p:cNvPr id="11392" name="Rectangle 162"/>
            <p:cNvSpPr>
              <a:spLocks noChangeArrowheads="1"/>
            </p:cNvSpPr>
            <p:nvPr/>
          </p:nvSpPr>
          <p:spPr bwMode="auto">
            <a:xfrm rot="-5400000">
              <a:off x="2443" y="2584"/>
              <a:ext cx="16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May</a:t>
              </a:r>
              <a:endParaRPr lang="en-US"/>
            </a:p>
          </p:txBody>
        </p:sp>
        <p:sp>
          <p:nvSpPr>
            <p:cNvPr id="11393" name="Rectangle 163"/>
            <p:cNvSpPr>
              <a:spLocks noChangeArrowheads="1"/>
            </p:cNvSpPr>
            <p:nvPr/>
          </p:nvSpPr>
          <p:spPr bwMode="auto">
            <a:xfrm rot="-5400000">
              <a:off x="2586" y="2564"/>
              <a:ext cx="13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Jun</a:t>
              </a:r>
              <a:endParaRPr lang="en-US"/>
            </a:p>
          </p:txBody>
        </p:sp>
        <p:sp>
          <p:nvSpPr>
            <p:cNvPr id="11394" name="Rectangle 164"/>
            <p:cNvSpPr>
              <a:spLocks noChangeArrowheads="1"/>
            </p:cNvSpPr>
            <p:nvPr/>
          </p:nvSpPr>
          <p:spPr bwMode="auto">
            <a:xfrm rot="-5400000">
              <a:off x="2726" y="2553"/>
              <a:ext cx="10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Jul</a:t>
              </a:r>
              <a:endParaRPr lang="en-US"/>
            </a:p>
          </p:txBody>
        </p:sp>
        <p:sp>
          <p:nvSpPr>
            <p:cNvPr id="11395" name="Rectangle 165"/>
            <p:cNvSpPr>
              <a:spLocks noChangeArrowheads="1"/>
            </p:cNvSpPr>
            <p:nvPr/>
          </p:nvSpPr>
          <p:spPr bwMode="auto">
            <a:xfrm rot="-5400000">
              <a:off x="2833" y="2576"/>
              <a:ext cx="151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Aug</a:t>
              </a:r>
              <a:endParaRPr lang="en-US"/>
            </a:p>
          </p:txBody>
        </p:sp>
        <p:sp>
          <p:nvSpPr>
            <p:cNvPr id="11396" name="Rectangle 166"/>
            <p:cNvSpPr>
              <a:spLocks noChangeArrowheads="1"/>
            </p:cNvSpPr>
            <p:nvPr/>
          </p:nvSpPr>
          <p:spPr bwMode="auto">
            <a:xfrm rot="-5400000">
              <a:off x="2958" y="2576"/>
              <a:ext cx="151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Sep</a:t>
              </a:r>
              <a:endParaRPr lang="en-US"/>
            </a:p>
          </p:txBody>
        </p:sp>
        <p:sp>
          <p:nvSpPr>
            <p:cNvPr id="11397" name="Rectangle 167"/>
            <p:cNvSpPr>
              <a:spLocks noChangeArrowheads="1"/>
            </p:cNvSpPr>
            <p:nvPr/>
          </p:nvSpPr>
          <p:spPr bwMode="auto">
            <a:xfrm rot="-5400000">
              <a:off x="3099" y="2574"/>
              <a:ext cx="132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Oct</a:t>
              </a:r>
              <a:endParaRPr lang="en-US"/>
            </a:p>
          </p:txBody>
        </p:sp>
        <p:sp>
          <p:nvSpPr>
            <p:cNvPr id="11398" name="Rectangle 168"/>
            <p:cNvSpPr>
              <a:spLocks noChangeArrowheads="1"/>
            </p:cNvSpPr>
            <p:nvPr/>
          </p:nvSpPr>
          <p:spPr bwMode="auto">
            <a:xfrm rot="-5400000">
              <a:off x="3213" y="2562"/>
              <a:ext cx="152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Nov</a:t>
              </a:r>
              <a:endParaRPr lang="en-US"/>
            </a:p>
          </p:txBody>
        </p:sp>
        <p:sp>
          <p:nvSpPr>
            <p:cNvPr id="11399" name="Rectangle 169"/>
            <p:cNvSpPr>
              <a:spLocks noChangeArrowheads="1"/>
            </p:cNvSpPr>
            <p:nvPr/>
          </p:nvSpPr>
          <p:spPr bwMode="auto">
            <a:xfrm rot="-5400000">
              <a:off x="3344" y="2575"/>
              <a:ext cx="152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Dec</a:t>
              </a:r>
              <a:endParaRPr lang="en-US"/>
            </a:p>
          </p:txBody>
        </p:sp>
        <p:sp>
          <p:nvSpPr>
            <p:cNvPr id="11400" name="Rectangle 170"/>
            <p:cNvSpPr>
              <a:spLocks noChangeArrowheads="1"/>
            </p:cNvSpPr>
            <p:nvPr/>
          </p:nvSpPr>
          <p:spPr bwMode="auto">
            <a:xfrm rot="-5400000">
              <a:off x="1102" y="1777"/>
              <a:ext cx="122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Mean Monthly Temperature (</a:t>
              </a:r>
              <a:r>
                <a:rPr lang="en-US" sz="1000">
                  <a:solidFill>
                    <a:srgbClr val="000000"/>
                  </a:solidFill>
                  <a:sym typeface="Symbol" pitchFamily="18" charset="2"/>
                </a:rPr>
                <a:t>C)</a:t>
              </a:r>
              <a:endParaRPr lang="en-US">
                <a:sym typeface="Symbol" pitchFamily="18" charset="2"/>
              </a:endParaRPr>
            </a:p>
          </p:txBody>
        </p:sp>
        <p:sp>
          <p:nvSpPr>
            <p:cNvPr id="11401" name="Rectangle 173"/>
            <p:cNvSpPr>
              <a:spLocks noChangeArrowheads="1"/>
            </p:cNvSpPr>
            <p:nvPr/>
          </p:nvSpPr>
          <p:spPr bwMode="auto">
            <a:xfrm>
              <a:off x="3547" y="2441"/>
              <a:ext cx="88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70</a:t>
              </a:r>
              <a:endParaRPr lang="en-US"/>
            </a:p>
          </p:txBody>
        </p:sp>
        <p:sp>
          <p:nvSpPr>
            <p:cNvPr id="11402" name="Rectangle 174"/>
            <p:cNvSpPr>
              <a:spLocks noChangeArrowheads="1"/>
            </p:cNvSpPr>
            <p:nvPr/>
          </p:nvSpPr>
          <p:spPr bwMode="auto">
            <a:xfrm>
              <a:off x="3547" y="2184"/>
              <a:ext cx="88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80</a:t>
              </a:r>
              <a:endParaRPr lang="en-US"/>
            </a:p>
          </p:txBody>
        </p:sp>
        <p:sp>
          <p:nvSpPr>
            <p:cNvPr id="11403" name="Rectangle 175"/>
            <p:cNvSpPr>
              <a:spLocks noChangeArrowheads="1"/>
            </p:cNvSpPr>
            <p:nvPr/>
          </p:nvSpPr>
          <p:spPr bwMode="auto">
            <a:xfrm>
              <a:off x="3547" y="1927"/>
              <a:ext cx="88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90</a:t>
              </a:r>
              <a:endParaRPr lang="en-US"/>
            </a:p>
          </p:txBody>
        </p:sp>
        <p:sp>
          <p:nvSpPr>
            <p:cNvPr id="11404" name="Rectangle 176"/>
            <p:cNvSpPr>
              <a:spLocks noChangeArrowheads="1"/>
            </p:cNvSpPr>
            <p:nvPr/>
          </p:nvSpPr>
          <p:spPr bwMode="auto">
            <a:xfrm>
              <a:off x="3547" y="1670"/>
              <a:ext cx="130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11405" name="Rectangle 177"/>
            <p:cNvSpPr>
              <a:spLocks noChangeArrowheads="1"/>
            </p:cNvSpPr>
            <p:nvPr/>
          </p:nvSpPr>
          <p:spPr bwMode="auto">
            <a:xfrm>
              <a:off x="3547" y="1412"/>
              <a:ext cx="130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110</a:t>
              </a:r>
              <a:endParaRPr lang="en-US"/>
            </a:p>
          </p:txBody>
        </p:sp>
        <p:sp>
          <p:nvSpPr>
            <p:cNvPr id="11406" name="Rectangle 178"/>
            <p:cNvSpPr>
              <a:spLocks noChangeArrowheads="1"/>
            </p:cNvSpPr>
            <p:nvPr/>
          </p:nvSpPr>
          <p:spPr bwMode="auto">
            <a:xfrm>
              <a:off x="3547" y="1156"/>
              <a:ext cx="130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120</a:t>
              </a:r>
              <a:endParaRPr lang="en-US"/>
            </a:p>
          </p:txBody>
        </p:sp>
        <p:sp>
          <p:nvSpPr>
            <p:cNvPr id="11407" name="Rectangle 179"/>
            <p:cNvSpPr>
              <a:spLocks noChangeArrowheads="1"/>
            </p:cNvSpPr>
            <p:nvPr/>
          </p:nvSpPr>
          <p:spPr bwMode="auto">
            <a:xfrm rot="-5400000">
              <a:off x="3246" y="1790"/>
              <a:ext cx="1017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Monthly Precipitation (mm)</a:t>
              </a:r>
              <a:endParaRPr lang="en-US"/>
            </a:p>
          </p:txBody>
        </p:sp>
      </p:grpSp>
      <p:grpSp>
        <p:nvGrpSpPr>
          <p:cNvPr id="11267" name="Group 438"/>
          <p:cNvGrpSpPr>
            <a:grpSpLocks/>
          </p:cNvGrpSpPr>
          <p:nvPr/>
        </p:nvGrpSpPr>
        <p:grpSpPr bwMode="auto">
          <a:xfrm>
            <a:off x="3236913" y="4214813"/>
            <a:ext cx="2136775" cy="227012"/>
            <a:chOff x="2195" y="2729"/>
            <a:chExt cx="1346" cy="143"/>
          </a:xfrm>
        </p:grpSpPr>
        <p:sp>
          <p:nvSpPr>
            <p:cNvPr id="11270" name="Rectangle 439"/>
            <p:cNvSpPr>
              <a:spLocks noChangeArrowheads="1"/>
            </p:cNvSpPr>
            <p:nvPr/>
          </p:nvSpPr>
          <p:spPr bwMode="auto">
            <a:xfrm>
              <a:off x="2195" y="2729"/>
              <a:ext cx="1346" cy="14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1" name="Line 440"/>
            <p:cNvSpPr>
              <a:spLocks noChangeShapeType="1"/>
            </p:cNvSpPr>
            <p:nvPr/>
          </p:nvSpPr>
          <p:spPr bwMode="auto">
            <a:xfrm>
              <a:off x="2226" y="2804"/>
              <a:ext cx="1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Rectangle 441"/>
            <p:cNvSpPr>
              <a:spLocks noChangeArrowheads="1"/>
            </p:cNvSpPr>
            <p:nvPr/>
          </p:nvSpPr>
          <p:spPr bwMode="auto">
            <a:xfrm>
              <a:off x="2287" y="2785"/>
              <a:ext cx="30" cy="3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Rectangle 442"/>
            <p:cNvSpPr>
              <a:spLocks noChangeArrowheads="1"/>
            </p:cNvSpPr>
            <p:nvPr/>
          </p:nvSpPr>
          <p:spPr bwMode="auto">
            <a:xfrm>
              <a:off x="2409" y="2747"/>
              <a:ext cx="45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Temperature</a:t>
              </a:r>
              <a:endParaRPr lang="en-US"/>
            </a:p>
          </p:txBody>
        </p:sp>
        <p:sp>
          <p:nvSpPr>
            <p:cNvPr id="11274" name="Line 443"/>
            <p:cNvSpPr>
              <a:spLocks noChangeShapeType="1"/>
            </p:cNvSpPr>
            <p:nvPr/>
          </p:nvSpPr>
          <p:spPr bwMode="auto">
            <a:xfrm>
              <a:off x="2887" y="2804"/>
              <a:ext cx="1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Freeform 444"/>
            <p:cNvSpPr>
              <a:spLocks/>
            </p:cNvSpPr>
            <p:nvPr/>
          </p:nvSpPr>
          <p:spPr bwMode="auto">
            <a:xfrm>
              <a:off x="2948" y="2785"/>
              <a:ext cx="37" cy="37"/>
            </a:xfrm>
            <a:custGeom>
              <a:avLst/>
              <a:gdLst>
                <a:gd name="T0" fmla="*/ 18 w 37"/>
                <a:gd name="T1" fmla="*/ 0 h 37"/>
                <a:gd name="T2" fmla="*/ 37 w 37"/>
                <a:gd name="T3" fmla="*/ 19 h 37"/>
                <a:gd name="T4" fmla="*/ 18 w 37"/>
                <a:gd name="T5" fmla="*/ 37 h 37"/>
                <a:gd name="T6" fmla="*/ 0 w 37"/>
                <a:gd name="T7" fmla="*/ 19 h 37"/>
                <a:gd name="T8" fmla="*/ 18 w 37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7"/>
                <a:gd name="T17" fmla="*/ 37 w 3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7">
                  <a:moveTo>
                    <a:pt x="18" y="0"/>
                  </a:moveTo>
                  <a:lnTo>
                    <a:pt x="37" y="19"/>
                  </a:lnTo>
                  <a:lnTo>
                    <a:pt x="18" y="37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Rectangle 445"/>
            <p:cNvSpPr>
              <a:spLocks noChangeArrowheads="1"/>
            </p:cNvSpPr>
            <p:nvPr/>
          </p:nvSpPr>
          <p:spPr bwMode="auto">
            <a:xfrm>
              <a:off x="3070" y="2747"/>
              <a:ext cx="43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Precipitation</a:t>
              </a:r>
              <a:endParaRPr lang="en-US"/>
            </a:p>
          </p:txBody>
        </p:sp>
      </p:grpSp>
      <p:sp>
        <p:nvSpPr>
          <p:cNvPr id="11268" name="Text Box 446"/>
          <p:cNvSpPr txBox="1">
            <a:spLocks noChangeArrowheads="1"/>
          </p:cNvSpPr>
          <p:nvPr/>
        </p:nvSpPr>
        <p:spPr bwMode="auto">
          <a:xfrm>
            <a:off x="166688" y="6446838"/>
            <a:ext cx="752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6.8</a:t>
            </a: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18"/>
          <p:cNvGrpSpPr>
            <a:grpSpLocks/>
          </p:cNvGrpSpPr>
          <p:nvPr/>
        </p:nvGrpSpPr>
        <p:grpSpPr bwMode="auto">
          <a:xfrm>
            <a:off x="2532063" y="1827213"/>
            <a:ext cx="3402012" cy="2311400"/>
            <a:chOff x="1758" y="1422"/>
            <a:chExt cx="2143" cy="1456"/>
          </a:xfrm>
        </p:grpSpPr>
        <p:sp>
          <p:nvSpPr>
            <p:cNvPr id="12301" name="Rectangle 6"/>
            <p:cNvSpPr>
              <a:spLocks noChangeArrowheads="1"/>
            </p:cNvSpPr>
            <p:nvPr/>
          </p:nvSpPr>
          <p:spPr bwMode="auto">
            <a:xfrm>
              <a:off x="2058" y="1470"/>
              <a:ext cx="1573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Line 7"/>
            <p:cNvSpPr>
              <a:spLocks noChangeShapeType="1"/>
            </p:cNvSpPr>
            <p:nvPr/>
          </p:nvSpPr>
          <p:spPr bwMode="auto">
            <a:xfrm>
              <a:off x="2058" y="2496"/>
              <a:ext cx="157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Line 8"/>
            <p:cNvSpPr>
              <a:spLocks noChangeShapeType="1"/>
            </p:cNvSpPr>
            <p:nvPr/>
          </p:nvSpPr>
          <p:spPr bwMode="auto">
            <a:xfrm>
              <a:off x="2058" y="2328"/>
              <a:ext cx="157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Line 9"/>
            <p:cNvSpPr>
              <a:spLocks noChangeShapeType="1"/>
            </p:cNvSpPr>
            <p:nvPr/>
          </p:nvSpPr>
          <p:spPr bwMode="auto">
            <a:xfrm>
              <a:off x="2058" y="2154"/>
              <a:ext cx="157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Line 10"/>
            <p:cNvSpPr>
              <a:spLocks noChangeShapeType="1"/>
            </p:cNvSpPr>
            <p:nvPr/>
          </p:nvSpPr>
          <p:spPr bwMode="auto">
            <a:xfrm>
              <a:off x="2058" y="1986"/>
              <a:ext cx="157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Line 11"/>
            <p:cNvSpPr>
              <a:spLocks noChangeShapeType="1"/>
            </p:cNvSpPr>
            <p:nvPr/>
          </p:nvSpPr>
          <p:spPr bwMode="auto">
            <a:xfrm>
              <a:off x="2058" y="1812"/>
              <a:ext cx="157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Line 12"/>
            <p:cNvSpPr>
              <a:spLocks noChangeShapeType="1"/>
            </p:cNvSpPr>
            <p:nvPr/>
          </p:nvSpPr>
          <p:spPr bwMode="auto">
            <a:xfrm>
              <a:off x="2058" y="1644"/>
              <a:ext cx="157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Line 13"/>
            <p:cNvSpPr>
              <a:spLocks noChangeShapeType="1"/>
            </p:cNvSpPr>
            <p:nvPr/>
          </p:nvSpPr>
          <p:spPr bwMode="auto">
            <a:xfrm>
              <a:off x="2058" y="1470"/>
              <a:ext cx="157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Line 14"/>
            <p:cNvSpPr>
              <a:spLocks noChangeShapeType="1"/>
            </p:cNvSpPr>
            <p:nvPr/>
          </p:nvSpPr>
          <p:spPr bwMode="auto">
            <a:xfrm>
              <a:off x="2190" y="1470"/>
              <a:ext cx="1" cy="1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Line 15"/>
            <p:cNvSpPr>
              <a:spLocks noChangeShapeType="1"/>
            </p:cNvSpPr>
            <p:nvPr/>
          </p:nvSpPr>
          <p:spPr bwMode="auto">
            <a:xfrm>
              <a:off x="2322" y="1470"/>
              <a:ext cx="1" cy="1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Line 16"/>
            <p:cNvSpPr>
              <a:spLocks noChangeShapeType="1"/>
            </p:cNvSpPr>
            <p:nvPr/>
          </p:nvSpPr>
          <p:spPr bwMode="auto">
            <a:xfrm>
              <a:off x="2454" y="1470"/>
              <a:ext cx="1" cy="1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Line 17"/>
            <p:cNvSpPr>
              <a:spLocks noChangeShapeType="1"/>
            </p:cNvSpPr>
            <p:nvPr/>
          </p:nvSpPr>
          <p:spPr bwMode="auto">
            <a:xfrm>
              <a:off x="2580" y="1470"/>
              <a:ext cx="1" cy="1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Line 18"/>
            <p:cNvSpPr>
              <a:spLocks noChangeShapeType="1"/>
            </p:cNvSpPr>
            <p:nvPr/>
          </p:nvSpPr>
          <p:spPr bwMode="auto">
            <a:xfrm>
              <a:off x="2712" y="1470"/>
              <a:ext cx="1" cy="1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Line 19"/>
            <p:cNvSpPr>
              <a:spLocks noChangeShapeType="1"/>
            </p:cNvSpPr>
            <p:nvPr/>
          </p:nvSpPr>
          <p:spPr bwMode="auto">
            <a:xfrm>
              <a:off x="2844" y="1470"/>
              <a:ext cx="1" cy="1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Line 20"/>
            <p:cNvSpPr>
              <a:spLocks noChangeShapeType="1"/>
            </p:cNvSpPr>
            <p:nvPr/>
          </p:nvSpPr>
          <p:spPr bwMode="auto">
            <a:xfrm>
              <a:off x="2976" y="1470"/>
              <a:ext cx="1" cy="1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Line 21"/>
            <p:cNvSpPr>
              <a:spLocks noChangeShapeType="1"/>
            </p:cNvSpPr>
            <p:nvPr/>
          </p:nvSpPr>
          <p:spPr bwMode="auto">
            <a:xfrm>
              <a:off x="3108" y="1470"/>
              <a:ext cx="1" cy="1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Line 22"/>
            <p:cNvSpPr>
              <a:spLocks noChangeShapeType="1"/>
            </p:cNvSpPr>
            <p:nvPr/>
          </p:nvSpPr>
          <p:spPr bwMode="auto">
            <a:xfrm>
              <a:off x="3240" y="1470"/>
              <a:ext cx="1" cy="1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Line 23"/>
            <p:cNvSpPr>
              <a:spLocks noChangeShapeType="1"/>
            </p:cNvSpPr>
            <p:nvPr/>
          </p:nvSpPr>
          <p:spPr bwMode="auto">
            <a:xfrm>
              <a:off x="3367" y="1470"/>
              <a:ext cx="1" cy="1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Line 24"/>
            <p:cNvSpPr>
              <a:spLocks noChangeShapeType="1"/>
            </p:cNvSpPr>
            <p:nvPr/>
          </p:nvSpPr>
          <p:spPr bwMode="auto">
            <a:xfrm>
              <a:off x="3499" y="1470"/>
              <a:ext cx="1" cy="1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Line 25"/>
            <p:cNvSpPr>
              <a:spLocks noChangeShapeType="1"/>
            </p:cNvSpPr>
            <p:nvPr/>
          </p:nvSpPr>
          <p:spPr bwMode="auto">
            <a:xfrm>
              <a:off x="3631" y="1470"/>
              <a:ext cx="1" cy="1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Rectangle 26"/>
            <p:cNvSpPr>
              <a:spLocks noChangeArrowheads="1"/>
            </p:cNvSpPr>
            <p:nvPr/>
          </p:nvSpPr>
          <p:spPr bwMode="auto">
            <a:xfrm>
              <a:off x="2058" y="1470"/>
              <a:ext cx="1573" cy="1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Line 27"/>
            <p:cNvSpPr>
              <a:spLocks noChangeShapeType="1"/>
            </p:cNvSpPr>
            <p:nvPr/>
          </p:nvSpPr>
          <p:spPr bwMode="auto">
            <a:xfrm>
              <a:off x="2058" y="1470"/>
              <a:ext cx="1" cy="1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Line 28"/>
            <p:cNvSpPr>
              <a:spLocks noChangeShapeType="1"/>
            </p:cNvSpPr>
            <p:nvPr/>
          </p:nvSpPr>
          <p:spPr bwMode="auto">
            <a:xfrm>
              <a:off x="2040" y="2670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Line 33"/>
            <p:cNvSpPr>
              <a:spLocks noChangeShapeType="1"/>
            </p:cNvSpPr>
            <p:nvPr/>
          </p:nvSpPr>
          <p:spPr bwMode="auto">
            <a:xfrm>
              <a:off x="2040" y="2496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Line 38"/>
            <p:cNvSpPr>
              <a:spLocks noChangeShapeType="1"/>
            </p:cNvSpPr>
            <p:nvPr/>
          </p:nvSpPr>
          <p:spPr bwMode="auto">
            <a:xfrm>
              <a:off x="2040" y="2328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Line 43"/>
            <p:cNvSpPr>
              <a:spLocks noChangeShapeType="1"/>
            </p:cNvSpPr>
            <p:nvPr/>
          </p:nvSpPr>
          <p:spPr bwMode="auto">
            <a:xfrm>
              <a:off x="2040" y="2154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Line 48"/>
            <p:cNvSpPr>
              <a:spLocks noChangeShapeType="1"/>
            </p:cNvSpPr>
            <p:nvPr/>
          </p:nvSpPr>
          <p:spPr bwMode="auto">
            <a:xfrm>
              <a:off x="2040" y="1986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Line 53"/>
            <p:cNvSpPr>
              <a:spLocks noChangeShapeType="1"/>
            </p:cNvSpPr>
            <p:nvPr/>
          </p:nvSpPr>
          <p:spPr bwMode="auto">
            <a:xfrm>
              <a:off x="2040" y="1812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Line 58"/>
            <p:cNvSpPr>
              <a:spLocks noChangeShapeType="1"/>
            </p:cNvSpPr>
            <p:nvPr/>
          </p:nvSpPr>
          <p:spPr bwMode="auto">
            <a:xfrm>
              <a:off x="2040" y="1644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Line 63"/>
            <p:cNvSpPr>
              <a:spLocks noChangeShapeType="1"/>
            </p:cNvSpPr>
            <p:nvPr/>
          </p:nvSpPr>
          <p:spPr bwMode="auto">
            <a:xfrm>
              <a:off x="2040" y="1470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1" name="Line 64"/>
            <p:cNvSpPr>
              <a:spLocks noChangeShapeType="1"/>
            </p:cNvSpPr>
            <p:nvPr/>
          </p:nvSpPr>
          <p:spPr bwMode="auto">
            <a:xfrm>
              <a:off x="2034" y="267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2" name="Line 65"/>
            <p:cNvSpPr>
              <a:spLocks noChangeShapeType="1"/>
            </p:cNvSpPr>
            <p:nvPr/>
          </p:nvSpPr>
          <p:spPr bwMode="auto">
            <a:xfrm>
              <a:off x="2034" y="249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3" name="Line 66"/>
            <p:cNvSpPr>
              <a:spLocks noChangeShapeType="1"/>
            </p:cNvSpPr>
            <p:nvPr/>
          </p:nvSpPr>
          <p:spPr bwMode="auto">
            <a:xfrm>
              <a:off x="2034" y="232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Line 67"/>
            <p:cNvSpPr>
              <a:spLocks noChangeShapeType="1"/>
            </p:cNvSpPr>
            <p:nvPr/>
          </p:nvSpPr>
          <p:spPr bwMode="auto">
            <a:xfrm>
              <a:off x="2034" y="215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Line 68"/>
            <p:cNvSpPr>
              <a:spLocks noChangeShapeType="1"/>
            </p:cNvSpPr>
            <p:nvPr/>
          </p:nvSpPr>
          <p:spPr bwMode="auto">
            <a:xfrm>
              <a:off x="2034" y="198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6" name="Line 69"/>
            <p:cNvSpPr>
              <a:spLocks noChangeShapeType="1"/>
            </p:cNvSpPr>
            <p:nvPr/>
          </p:nvSpPr>
          <p:spPr bwMode="auto">
            <a:xfrm>
              <a:off x="2034" y="181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Line 70"/>
            <p:cNvSpPr>
              <a:spLocks noChangeShapeType="1"/>
            </p:cNvSpPr>
            <p:nvPr/>
          </p:nvSpPr>
          <p:spPr bwMode="auto">
            <a:xfrm>
              <a:off x="2034" y="164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Line 71"/>
            <p:cNvSpPr>
              <a:spLocks noChangeShapeType="1"/>
            </p:cNvSpPr>
            <p:nvPr/>
          </p:nvSpPr>
          <p:spPr bwMode="auto">
            <a:xfrm>
              <a:off x="2034" y="147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Line 72"/>
            <p:cNvSpPr>
              <a:spLocks noChangeShapeType="1"/>
            </p:cNvSpPr>
            <p:nvPr/>
          </p:nvSpPr>
          <p:spPr bwMode="auto">
            <a:xfrm>
              <a:off x="2058" y="2670"/>
              <a:ext cx="157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0" name="Line 73"/>
            <p:cNvSpPr>
              <a:spLocks noChangeShapeType="1"/>
            </p:cNvSpPr>
            <p:nvPr/>
          </p:nvSpPr>
          <p:spPr bwMode="auto">
            <a:xfrm flipV="1">
              <a:off x="2058" y="267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1" name="Line 74"/>
            <p:cNvSpPr>
              <a:spLocks noChangeShapeType="1"/>
            </p:cNvSpPr>
            <p:nvPr/>
          </p:nvSpPr>
          <p:spPr bwMode="auto">
            <a:xfrm flipV="1">
              <a:off x="2190" y="267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2" name="Line 75"/>
            <p:cNvSpPr>
              <a:spLocks noChangeShapeType="1"/>
            </p:cNvSpPr>
            <p:nvPr/>
          </p:nvSpPr>
          <p:spPr bwMode="auto">
            <a:xfrm flipV="1">
              <a:off x="2322" y="267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3" name="Line 76"/>
            <p:cNvSpPr>
              <a:spLocks noChangeShapeType="1"/>
            </p:cNvSpPr>
            <p:nvPr/>
          </p:nvSpPr>
          <p:spPr bwMode="auto">
            <a:xfrm flipV="1">
              <a:off x="2454" y="267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Line 77"/>
            <p:cNvSpPr>
              <a:spLocks noChangeShapeType="1"/>
            </p:cNvSpPr>
            <p:nvPr/>
          </p:nvSpPr>
          <p:spPr bwMode="auto">
            <a:xfrm flipV="1">
              <a:off x="2580" y="267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Line 78"/>
            <p:cNvSpPr>
              <a:spLocks noChangeShapeType="1"/>
            </p:cNvSpPr>
            <p:nvPr/>
          </p:nvSpPr>
          <p:spPr bwMode="auto">
            <a:xfrm flipV="1">
              <a:off x="2712" y="267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6" name="Line 79"/>
            <p:cNvSpPr>
              <a:spLocks noChangeShapeType="1"/>
            </p:cNvSpPr>
            <p:nvPr/>
          </p:nvSpPr>
          <p:spPr bwMode="auto">
            <a:xfrm flipV="1">
              <a:off x="2844" y="267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7" name="Line 80"/>
            <p:cNvSpPr>
              <a:spLocks noChangeShapeType="1"/>
            </p:cNvSpPr>
            <p:nvPr/>
          </p:nvSpPr>
          <p:spPr bwMode="auto">
            <a:xfrm flipV="1">
              <a:off x="2976" y="267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8" name="Line 81"/>
            <p:cNvSpPr>
              <a:spLocks noChangeShapeType="1"/>
            </p:cNvSpPr>
            <p:nvPr/>
          </p:nvSpPr>
          <p:spPr bwMode="auto">
            <a:xfrm flipV="1">
              <a:off x="3108" y="267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49" name="Line 82"/>
            <p:cNvSpPr>
              <a:spLocks noChangeShapeType="1"/>
            </p:cNvSpPr>
            <p:nvPr/>
          </p:nvSpPr>
          <p:spPr bwMode="auto">
            <a:xfrm flipV="1">
              <a:off x="3240" y="267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0" name="Line 83"/>
            <p:cNvSpPr>
              <a:spLocks noChangeShapeType="1"/>
            </p:cNvSpPr>
            <p:nvPr/>
          </p:nvSpPr>
          <p:spPr bwMode="auto">
            <a:xfrm flipV="1">
              <a:off x="3367" y="267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1" name="Line 84"/>
            <p:cNvSpPr>
              <a:spLocks noChangeShapeType="1"/>
            </p:cNvSpPr>
            <p:nvPr/>
          </p:nvSpPr>
          <p:spPr bwMode="auto">
            <a:xfrm flipV="1">
              <a:off x="3499" y="267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2" name="Line 85"/>
            <p:cNvSpPr>
              <a:spLocks noChangeShapeType="1"/>
            </p:cNvSpPr>
            <p:nvPr/>
          </p:nvSpPr>
          <p:spPr bwMode="auto">
            <a:xfrm flipV="1">
              <a:off x="3631" y="2670"/>
              <a:ext cx="1" cy="2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3" name="Line 86"/>
            <p:cNvSpPr>
              <a:spLocks noChangeShapeType="1"/>
            </p:cNvSpPr>
            <p:nvPr/>
          </p:nvSpPr>
          <p:spPr bwMode="auto">
            <a:xfrm flipV="1">
              <a:off x="2124" y="2490"/>
              <a:ext cx="132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4" name="Line 87"/>
            <p:cNvSpPr>
              <a:spLocks noChangeShapeType="1"/>
            </p:cNvSpPr>
            <p:nvPr/>
          </p:nvSpPr>
          <p:spPr bwMode="auto">
            <a:xfrm flipV="1">
              <a:off x="2256" y="2328"/>
              <a:ext cx="132" cy="1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5" name="Line 88"/>
            <p:cNvSpPr>
              <a:spLocks noChangeShapeType="1"/>
            </p:cNvSpPr>
            <p:nvPr/>
          </p:nvSpPr>
          <p:spPr bwMode="auto">
            <a:xfrm flipV="1">
              <a:off x="2388" y="2028"/>
              <a:ext cx="126" cy="3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6" name="Line 89"/>
            <p:cNvSpPr>
              <a:spLocks noChangeShapeType="1"/>
            </p:cNvSpPr>
            <p:nvPr/>
          </p:nvSpPr>
          <p:spPr bwMode="auto">
            <a:xfrm flipV="1">
              <a:off x="2514" y="1752"/>
              <a:ext cx="132" cy="2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7" name="Line 90"/>
            <p:cNvSpPr>
              <a:spLocks noChangeShapeType="1"/>
            </p:cNvSpPr>
            <p:nvPr/>
          </p:nvSpPr>
          <p:spPr bwMode="auto">
            <a:xfrm flipV="1">
              <a:off x="2646" y="1626"/>
              <a:ext cx="132" cy="1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8" name="Line 91"/>
            <p:cNvSpPr>
              <a:spLocks noChangeShapeType="1"/>
            </p:cNvSpPr>
            <p:nvPr/>
          </p:nvSpPr>
          <p:spPr bwMode="auto">
            <a:xfrm flipV="1">
              <a:off x="2778" y="1548"/>
              <a:ext cx="132" cy="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59" name="Line 92"/>
            <p:cNvSpPr>
              <a:spLocks noChangeShapeType="1"/>
            </p:cNvSpPr>
            <p:nvPr/>
          </p:nvSpPr>
          <p:spPr bwMode="auto">
            <a:xfrm>
              <a:off x="2910" y="1548"/>
              <a:ext cx="132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0" name="Line 93"/>
            <p:cNvSpPr>
              <a:spLocks noChangeShapeType="1"/>
            </p:cNvSpPr>
            <p:nvPr/>
          </p:nvSpPr>
          <p:spPr bwMode="auto">
            <a:xfrm>
              <a:off x="3042" y="1614"/>
              <a:ext cx="132" cy="1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1" name="Line 94"/>
            <p:cNvSpPr>
              <a:spLocks noChangeShapeType="1"/>
            </p:cNvSpPr>
            <p:nvPr/>
          </p:nvSpPr>
          <p:spPr bwMode="auto">
            <a:xfrm>
              <a:off x="3174" y="1800"/>
              <a:ext cx="127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2" name="Line 95"/>
            <p:cNvSpPr>
              <a:spLocks noChangeShapeType="1"/>
            </p:cNvSpPr>
            <p:nvPr/>
          </p:nvSpPr>
          <p:spPr bwMode="auto">
            <a:xfrm>
              <a:off x="3301" y="2016"/>
              <a:ext cx="132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3" name="Line 96"/>
            <p:cNvSpPr>
              <a:spLocks noChangeShapeType="1"/>
            </p:cNvSpPr>
            <p:nvPr/>
          </p:nvSpPr>
          <p:spPr bwMode="auto">
            <a:xfrm>
              <a:off x="3433" y="2232"/>
              <a:ext cx="132" cy="1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4" name="Rectangle 97"/>
            <p:cNvSpPr>
              <a:spLocks noChangeArrowheads="1"/>
            </p:cNvSpPr>
            <p:nvPr/>
          </p:nvSpPr>
          <p:spPr bwMode="auto">
            <a:xfrm>
              <a:off x="2106" y="2490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5" name="Rectangle 98"/>
            <p:cNvSpPr>
              <a:spLocks noChangeArrowheads="1"/>
            </p:cNvSpPr>
            <p:nvPr/>
          </p:nvSpPr>
          <p:spPr bwMode="auto">
            <a:xfrm>
              <a:off x="2238" y="2472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6" name="Rectangle 99"/>
            <p:cNvSpPr>
              <a:spLocks noChangeArrowheads="1"/>
            </p:cNvSpPr>
            <p:nvPr/>
          </p:nvSpPr>
          <p:spPr bwMode="auto">
            <a:xfrm>
              <a:off x="2370" y="2310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7" name="Rectangle 100"/>
            <p:cNvSpPr>
              <a:spLocks noChangeArrowheads="1"/>
            </p:cNvSpPr>
            <p:nvPr/>
          </p:nvSpPr>
          <p:spPr bwMode="auto">
            <a:xfrm>
              <a:off x="2496" y="2010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8" name="Rectangle 101"/>
            <p:cNvSpPr>
              <a:spLocks noChangeArrowheads="1"/>
            </p:cNvSpPr>
            <p:nvPr/>
          </p:nvSpPr>
          <p:spPr bwMode="auto">
            <a:xfrm>
              <a:off x="2628" y="1734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69" name="Rectangle 102"/>
            <p:cNvSpPr>
              <a:spLocks noChangeArrowheads="1"/>
            </p:cNvSpPr>
            <p:nvPr/>
          </p:nvSpPr>
          <p:spPr bwMode="auto">
            <a:xfrm>
              <a:off x="2760" y="1608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0" name="Rectangle 103"/>
            <p:cNvSpPr>
              <a:spLocks noChangeArrowheads="1"/>
            </p:cNvSpPr>
            <p:nvPr/>
          </p:nvSpPr>
          <p:spPr bwMode="auto">
            <a:xfrm>
              <a:off x="2892" y="1530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1" name="Rectangle 104"/>
            <p:cNvSpPr>
              <a:spLocks noChangeArrowheads="1"/>
            </p:cNvSpPr>
            <p:nvPr/>
          </p:nvSpPr>
          <p:spPr bwMode="auto">
            <a:xfrm>
              <a:off x="3024" y="1596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2" name="Rectangle 105"/>
            <p:cNvSpPr>
              <a:spLocks noChangeArrowheads="1"/>
            </p:cNvSpPr>
            <p:nvPr/>
          </p:nvSpPr>
          <p:spPr bwMode="auto">
            <a:xfrm>
              <a:off x="3156" y="1782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3" name="Rectangle 106"/>
            <p:cNvSpPr>
              <a:spLocks noChangeArrowheads="1"/>
            </p:cNvSpPr>
            <p:nvPr/>
          </p:nvSpPr>
          <p:spPr bwMode="auto">
            <a:xfrm>
              <a:off x="3283" y="1998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4" name="Rectangle 107"/>
            <p:cNvSpPr>
              <a:spLocks noChangeArrowheads="1"/>
            </p:cNvSpPr>
            <p:nvPr/>
          </p:nvSpPr>
          <p:spPr bwMode="auto">
            <a:xfrm>
              <a:off x="3415" y="2214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5" name="Rectangle 108"/>
            <p:cNvSpPr>
              <a:spLocks noChangeArrowheads="1"/>
            </p:cNvSpPr>
            <p:nvPr/>
          </p:nvSpPr>
          <p:spPr bwMode="auto">
            <a:xfrm>
              <a:off x="3547" y="2412"/>
              <a:ext cx="30" cy="3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6" name="Line 109"/>
            <p:cNvSpPr>
              <a:spLocks noChangeShapeType="1"/>
            </p:cNvSpPr>
            <p:nvPr/>
          </p:nvSpPr>
          <p:spPr bwMode="auto">
            <a:xfrm>
              <a:off x="3631" y="1470"/>
              <a:ext cx="1" cy="1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7" name="Line 110"/>
            <p:cNvSpPr>
              <a:spLocks noChangeShapeType="1"/>
            </p:cNvSpPr>
            <p:nvPr/>
          </p:nvSpPr>
          <p:spPr bwMode="auto">
            <a:xfrm>
              <a:off x="3631" y="2670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8" name="Line 115"/>
            <p:cNvSpPr>
              <a:spLocks noChangeShapeType="1"/>
            </p:cNvSpPr>
            <p:nvPr/>
          </p:nvSpPr>
          <p:spPr bwMode="auto">
            <a:xfrm>
              <a:off x="3631" y="2496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79" name="Line 120"/>
            <p:cNvSpPr>
              <a:spLocks noChangeShapeType="1"/>
            </p:cNvSpPr>
            <p:nvPr/>
          </p:nvSpPr>
          <p:spPr bwMode="auto">
            <a:xfrm>
              <a:off x="3631" y="2328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0" name="Line 125"/>
            <p:cNvSpPr>
              <a:spLocks noChangeShapeType="1"/>
            </p:cNvSpPr>
            <p:nvPr/>
          </p:nvSpPr>
          <p:spPr bwMode="auto">
            <a:xfrm>
              <a:off x="3631" y="2154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1" name="Line 130"/>
            <p:cNvSpPr>
              <a:spLocks noChangeShapeType="1"/>
            </p:cNvSpPr>
            <p:nvPr/>
          </p:nvSpPr>
          <p:spPr bwMode="auto">
            <a:xfrm>
              <a:off x="3631" y="1986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2" name="Line 135"/>
            <p:cNvSpPr>
              <a:spLocks noChangeShapeType="1"/>
            </p:cNvSpPr>
            <p:nvPr/>
          </p:nvSpPr>
          <p:spPr bwMode="auto">
            <a:xfrm>
              <a:off x="3631" y="1812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3" name="Line 140"/>
            <p:cNvSpPr>
              <a:spLocks noChangeShapeType="1"/>
            </p:cNvSpPr>
            <p:nvPr/>
          </p:nvSpPr>
          <p:spPr bwMode="auto">
            <a:xfrm>
              <a:off x="3631" y="1644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4" name="Line 145"/>
            <p:cNvSpPr>
              <a:spLocks noChangeShapeType="1"/>
            </p:cNvSpPr>
            <p:nvPr/>
          </p:nvSpPr>
          <p:spPr bwMode="auto">
            <a:xfrm>
              <a:off x="3631" y="1470"/>
              <a:ext cx="1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5" name="Line 146"/>
            <p:cNvSpPr>
              <a:spLocks noChangeShapeType="1"/>
            </p:cNvSpPr>
            <p:nvPr/>
          </p:nvSpPr>
          <p:spPr bwMode="auto">
            <a:xfrm>
              <a:off x="3631" y="267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6" name="Line 147"/>
            <p:cNvSpPr>
              <a:spLocks noChangeShapeType="1"/>
            </p:cNvSpPr>
            <p:nvPr/>
          </p:nvSpPr>
          <p:spPr bwMode="auto">
            <a:xfrm>
              <a:off x="3631" y="249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7" name="Line 148"/>
            <p:cNvSpPr>
              <a:spLocks noChangeShapeType="1"/>
            </p:cNvSpPr>
            <p:nvPr/>
          </p:nvSpPr>
          <p:spPr bwMode="auto">
            <a:xfrm>
              <a:off x="3631" y="232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8" name="Line 149"/>
            <p:cNvSpPr>
              <a:spLocks noChangeShapeType="1"/>
            </p:cNvSpPr>
            <p:nvPr/>
          </p:nvSpPr>
          <p:spPr bwMode="auto">
            <a:xfrm>
              <a:off x="3631" y="215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89" name="Line 150"/>
            <p:cNvSpPr>
              <a:spLocks noChangeShapeType="1"/>
            </p:cNvSpPr>
            <p:nvPr/>
          </p:nvSpPr>
          <p:spPr bwMode="auto">
            <a:xfrm>
              <a:off x="3631" y="198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0" name="Line 151"/>
            <p:cNvSpPr>
              <a:spLocks noChangeShapeType="1"/>
            </p:cNvSpPr>
            <p:nvPr/>
          </p:nvSpPr>
          <p:spPr bwMode="auto">
            <a:xfrm>
              <a:off x="3631" y="181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1" name="Line 152"/>
            <p:cNvSpPr>
              <a:spLocks noChangeShapeType="1"/>
            </p:cNvSpPr>
            <p:nvPr/>
          </p:nvSpPr>
          <p:spPr bwMode="auto">
            <a:xfrm>
              <a:off x="3631" y="164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" name="Line 153"/>
            <p:cNvSpPr>
              <a:spLocks noChangeShapeType="1"/>
            </p:cNvSpPr>
            <p:nvPr/>
          </p:nvSpPr>
          <p:spPr bwMode="auto">
            <a:xfrm>
              <a:off x="3631" y="147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" name="Line 154"/>
            <p:cNvSpPr>
              <a:spLocks noChangeShapeType="1"/>
            </p:cNvSpPr>
            <p:nvPr/>
          </p:nvSpPr>
          <p:spPr bwMode="auto">
            <a:xfrm>
              <a:off x="2124" y="2310"/>
              <a:ext cx="132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" name="Line 155"/>
            <p:cNvSpPr>
              <a:spLocks noChangeShapeType="1"/>
            </p:cNvSpPr>
            <p:nvPr/>
          </p:nvSpPr>
          <p:spPr bwMode="auto">
            <a:xfrm flipV="1">
              <a:off x="2256" y="2274"/>
              <a:ext cx="132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5" name="Line 156"/>
            <p:cNvSpPr>
              <a:spLocks noChangeShapeType="1"/>
            </p:cNvSpPr>
            <p:nvPr/>
          </p:nvSpPr>
          <p:spPr bwMode="auto">
            <a:xfrm flipV="1">
              <a:off x="2388" y="2244"/>
              <a:ext cx="126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6" name="Line 157"/>
            <p:cNvSpPr>
              <a:spLocks noChangeShapeType="1"/>
            </p:cNvSpPr>
            <p:nvPr/>
          </p:nvSpPr>
          <p:spPr bwMode="auto">
            <a:xfrm flipV="1">
              <a:off x="2514" y="1950"/>
              <a:ext cx="132" cy="2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7" name="Line 158"/>
            <p:cNvSpPr>
              <a:spLocks noChangeShapeType="1"/>
            </p:cNvSpPr>
            <p:nvPr/>
          </p:nvSpPr>
          <p:spPr bwMode="auto">
            <a:xfrm flipV="1">
              <a:off x="2646" y="1692"/>
              <a:ext cx="132" cy="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8" name="Line 159"/>
            <p:cNvSpPr>
              <a:spLocks noChangeShapeType="1"/>
            </p:cNvSpPr>
            <p:nvPr/>
          </p:nvSpPr>
          <p:spPr bwMode="auto">
            <a:xfrm flipV="1">
              <a:off x="2778" y="1572"/>
              <a:ext cx="132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9" name="Line 160"/>
            <p:cNvSpPr>
              <a:spLocks noChangeShapeType="1"/>
            </p:cNvSpPr>
            <p:nvPr/>
          </p:nvSpPr>
          <p:spPr bwMode="auto">
            <a:xfrm>
              <a:off x="2910" y="1572"/>
              <a:ext cx="13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" name="Line 161"/>
            <p:cNvSpPr>
              <a:spLocks noChangeShapeType="1"/>
            </p:cNvSpPr>
            <p:nvPr/>
          </p:nvSpPr>
          <p:spPr bwMode="auto">
            <a:xfrm>
              <a:off x="3042" y="1572"/>
              <a:ext cx="132" cy="2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1" name="Line 162"/>
            <p:cNvSpPr>
              <a:spLocks noChangeShapeType="1"/>
            </p:cNvSpPr>
            <p:nvPr/>
          </p:nvSpPr>
          <p:spPr bwMode="auto">
            <a:xfrm>
              <a:off x="3174" y="1848"/>
              <a:ext cx="127" cy="1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2" name="Line 163"/>
            <p:cNvSpPr>
              <a:spLocks noChangeShapeType="1"/>
            </p:cNvSpPr>
            <p:nvPr/>
          </p:nvSpPr>
          <p:spPr bwMode="auto">
            <a:xfrm>
              <a:off x="3301" y="1968"/>
              <a:ext cx="132" cy="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3" name="Line 164"/>
            <p:cNvSpPr>
              <a:spLocks noChangeShapeType="1"/>
            </p:cNvSpPr>
            <p:nvPr/>
          </p:nvSpPr>
          <p:spPr bwMode="auto">
            <a:xfrm>
              <a:off x="3433" y="2226"/>
              <a:ext cx="13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4" name="Freeform 165"/>
            <p:cNvSpPr>
              <a:spLocks/>
            </p:cNvSpPr>
            <p:nvPr/>
          </p:nvSpPr>
          <p:spPr bwMode="auto">
            <a:xfrm>
              <a:off x="2106" y="2292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5" name="Freeform 166"/>
            <p:cNvSpPr>
              <a:spLocks/>
            </p:cNvSpPr>
            <p:nvPr/>
          </p:nvSpPr>
          <p:spPr bwMode="auto">
            <a:xfrm>
              <a:off x="2238" y="2346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6" name="Freeform 167"/>
            <p:cNvSpPr>
              <a:spLocks/>
            </p:cNvSpPr>
            <p:nvPr/>
          </p:nvSpPr>
          <p:spPr bwMode="auto">
            <a:xfrm>
              <a:off x="2370" y="2256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7" name="Freeform 168"/>
            <p:cNvSpPr>
              <a:spLocks/>
            </p:cNvSpPr>
            <p:nvPr/>
          </p:nvSpPr>
          <p:spPr bwMode="auto">
            <a:xfrm>
              <a:off x="2496" y="2226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8" name="Freeform 169"/>
            <p:cNvSpPr>
              <a:spLocks/>
            </p:cNvSpPr>
            <p:nvPr/>
          </p:nvSpPr>
          <p:spPr bwMode="auto">
            <a:xfrm>
              <a:off x="2628" y="1932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9" name="Freeform 170"/>
            <p:cNvSpPr>
              <a:spLocks/>
            </p:cNvSpPr>
            <p:nvPr/>
          </p:nvSpPr>
          <p:spPr bwMode="auto">
            <a:xfrm>
              <a:off x="2760" y="1674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0" name="Freeform 171"/>
            <p:cNvSpPr>
              <a:spLocks/>
            </p:cNvSpPr>
            <p:nvPr/>
          </p:nvSpPr>
          <p:spPr bwMode="auto">
            <a:xfrm>
              <a:off x="2892" y="1554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1" name="Freeform 172"/>
            <p:cNvSpPr>
              <a:spLocks/>
            </p:cNvSpPr>
            <p:nvPr/>
          </p:nvSpPr>
          <p:spPr bwMode="auto">
            <a:xfrm>
              <a:off x="3024" y="1554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2" name="Freeform 173"/>
            <p:cNvSpPr>
              <a:spLocks/>
            </p:cNvSpPr>
            <p:nvPr/>
          </p:nvSpPr>
          <p:spPr bwMode="auto">
            <a:xfrm>
              <a:off x="3156" y="1830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3" name="Freeform 174"/>
            <p:cNvSpPr>
              <a:spLocks/>
            </p:cNvSpPr>
            <p:nvPr/>
          </p:nvSpPr>
          <p:spPr bwMode="auto">
            <a:xfrm>
              <a:off x="3283" y="1950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4" name="Freeform 175"/>
            <p:cNvSpPr>
              <a:spLocks/>
            </p:cNvSpPr>
            <p:nvPr/>
          </p:nvSpPr>
          <p:spPr bwMode="auto">
            <a:xfrm>
              <a:off x="3415" y="2208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5" name="Freeform 176"/>
            <p:cNvSpPr>
              <a:spLocks/>
            </p:cNvSpPr>
            <p:nvPr/>
          </p:nvSpPr>
          <p:spPr bwMode="auto">
            <a:xfrm>
              <a:off x="3547" y="2208"/>
              <a:ext cx="36" cy="36"/>
            </a:xfrm>
            <a:custGeom>
              <a:avLst/>
              <a:gdLst>
                <a:gd name="T0" fmla="*/ 18 w 36"/>
                <a:gd name="T1" fmla="*/ 0 h 36"/>
                <a:gd name="T2" fmla="*/ 36 w 36"/>
                <a:gd name="T3" fmla="*/ 18 h 36"/>
                <a:gd name="T4" fmla="*/ 18 w 36"/>
                <a:gd name="T5" fmla="*/ 36 h 36"/>
                <a:gd name="T6" fmla="*/ 0 w 36"/>
                <a:gd name="T7" fmla="*/ 18 h 36"/>
                <a:gd name="T8" fmla="*/ 18 w 36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18" y="0"/>
                  </a:moveTo>
                  <a:lnTo>
                    <a:pt x="36" y="18"/>
                  </a:lnTo>
                  <a:lnTo>
                    <a:pt x="18" y="36"/>
                  </a:lnTo>
                  <a:lnTo>
                    <a:pt x="0" y="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16" name="Rectangle 178"/>
            <p:cNvSpPr>
              <a:spLocks noChangeArrowheads="1"/>
            </p:cNvSpPr>
            <p:nvPr/>
          </p:nvSpPr>
          <p:spPr bwMode="auto">
            <a:xfrm>
              <a:off x="1890" y="2622"/>
              <a:ext cx="11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-15</a:t>
              </a:r>
              <a:endParaRPr lang="en-US"/>
            </a:p>
          </p:txBody>
        </p:sp>
        <p:sp>
          <p:nvSpPr>
            <p:cNvPr id="12417" name="Rectangle 179"/>
            <p:cNvSpPr>
              <a:spLocks noChangeArrowheads="1"/>
            </p:cNvSpPr>
            <p:nvPr/>
          </p:nvSpPr>
          <p:spPr bwMode="auto">
            <a:xfrm>
              <a:off x="1890" y="2448"/>
              <a:ext cx="11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-10</a:t>
              </a:r>
              <a:endParaRPr lang="en-US"/>
            </a:p>
          </p:txBody>
        </p:sp>
        <p:sp>
          <p:nvSpPr>
            <p:cNvPr id="12418" name="Rectangle 180"/>
            <p:cNvSpPr>
              <a:spLocks noChangeArrowheads="1"/>
            </p:cNvSpPr>
            <p:nvPr/>
          </p:nvSpPr>
          <p:spPr bwMode="auto">
            <a:xfrm>
              <a:off x="1932" y="2280"/>
              <a:ext cx="7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-5</a:t>
              </a:r>
              <a:endParaRPr lang="en-US"/>
            </a:p>
          </p:txBody>
        </p:sp>
        <p:sp>
          <p:nvSpPr>
            <p:cNvPr id="12419" name="Rectangle 181"/>
            <p:cNvSpPr>
              <a:spLocks noChangeArrowheads="1"/>
            </p:cNvSpPr>
            <p:nvPr/>
          </p:nvSpPr>
          <p:spPr bwMode="auto">
            <a:xfrm>
              <a:off x="1956" y="2106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12420" name="Rectangle 182"/>
            <p:cNvSpPr>
              <a:spLocks noChangeArrowheads="1"/>
            </p:cNvSpPr>
            <p:nvPr/>
          </p:nvSpPr>
          <p:spPr bwMode="auto">
            <a:xfrm>
              <a:off x="1956" y="1938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5</a:t>
              </a:r>
              <a:endParaRPr lang="en-US"/>
            </a:p>
          </p:txBody>
        </p:sp>
        <p:sp>
          <p:nvSpPr>
            <p:cNvPr id="12421" name="Rectangle 183"/>
            <p:cNvSpPr>
              <a:spLocks noChangeArrowheads="1"/>
            </p:cNvSpPr>
            <p:nvPr/>
          </p:nvSpPr>
          <p:spPr bwMode="auto">
            <a:xfrm>
              <a:off x="1914" y="1764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12422" name="Rectangle 184"/>
            <p:cNvSpPr>
              <a:spLocks noChangeArrowheads="1"/>
            </p:cNvSpPr>
            <p:nvPr/>
          </p:nvSpPr>
          <p:spPr bwMode="auto">
            <a:xfrm>
              <a:off x="1914" y="1596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15</a:t>
              </a:r>
              <a:endParaRPr lang="en-US"/>
            </a:p>
          </p:txBody>
        </p:sp>
        <p:sp>
          <p:nvSpPr>
            <p:cNvPr id="12423" name="Rectangle 185"/>
            <p:cNvSpPr>
              <a:spLocks noChangeArrowheads="1"/>
            </p:cNvSpPr>
            <p:nvPr/>
          </p:nvSpPr>
          <p:spPr bwMode="auto">
            <a:xfrm>
              <a:off x="1914" y="1422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12424" name="Rectangle 186"/>
            <p:cNvSpPr>
              <a:spLocks noChangeArrowheads="1"/>
            </p:cNvSpPr>
            <p:nvPr/>
          </p:nvSpPr>
          <p:spPr bwMode="auto">
            <a:xfrm rot="-5400000">
              <a:off x="2060" y="2736"/>
              <a:ext cx="12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Jan</a:t>
              </a:r>
              <a:endParaRPr lang="en-US"/>
            </a:p>
          </p:txBody>
        </p:sp>
        <p:sp>
          <p:nvSpPr>
            <p:cNvPr id="12425" name="Rectangle 187"/>
            <p:cNvSpPr>
              <a:spLocks noChangeArrowheads="1"/>
            </p:cNvSpPr>
            <p:nvPr/>
          </p:nvSpPr>
          <p:spPr bwMode="auto">
            <a:xfrm rot="-5400000">
              <a:off x="2187" y="2744"/>
              <a:ext cx="13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Feb</a:t>
              </a:r>
              <a:endParaRPr lang="en-US"/>
            </a:p>
          </p:txBody>
        </p:sp>
        <p:sp>
          <p:nvSpPr>
            <p:cNvPr id="12426" name="Rectangle 188"/>
            <p:cNvSpPr>
              <a:spLocks noChangeArrowheads="1"/>
            </p:cNvSpPr>
            <p:nvPr/>
          </p:nvSpPr>
          <p:spPr bwMode="auto">
            <a:xfrm rot="-5400000">
              <a:off x="2319" y="2743"/>
              <a:ext cx="13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Mar</a:t>
              </a:r>
              <a:endParaRPr lang="en-US"/>
            </a:p>
          </p:txBody>
        </p:sp>
        <p:sp>
          <p:nvSpPr>
            <p:cNvPr id="12427" name="Rectangle 189"/>
            <p:cNvSpPr>
              <a:spLocks noChangeArrowheads="1"/>
            </p:cNvSpPr>
            <p:nvPr/>
          </p:nvSpPr>
          <p:spPr bwMode="auto">
            <a:xfrm rot="-5400000">
              <a:off x="2452" y="2738"/>
              <a:ext cx="12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Apr</a:t>
              </a:r>
              <a:endParaRPr lang="en-US"/>
            </a:p>
          </p:txBody>
        </p:sp>
        <p:sp>
          <p:nvSpPr>
            <p:cNvPr id="12428" name="Rectangle 190"/>
            <p:cNvSpPr>
              <a:spLocks noChangeArrowheads="1"/>
            </p:cNvSpPr>
            <p:nvPr/>
          </p:nvSpPr>
          <p:spPr bwMode="auto">
            <a:xfrm rot="-5400000">
              <a:off x="2570" y="2755"/>
              <a:ext cx="15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May</a:t>
              </a:r>
              <a:endParaRPr lang="en-US"/>
            </a:p>
          </p:txBody>
        </p:sp>
        <p:sp>
          <p:nvSpPr>
            <p:cNvPr id="12429" name="Rectangle 191"/>
            <p:cNvSpPr>
              <a:spLocks noChangeArrowheads="1"/>
            </p:cNvSpPr>
            <p:nvPr/>
          </p:nvSpPr>
          <p:spPr bwMode="auto">
            <a:xfrm rot="-5400000">
              <a:off x="2714" y="2736"/>
              <a:ext cx="12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Jun</a:t>
              </a:r>
              <a:endParaRPr lang="en-US"/>
            </a:p>
          </p:txBody>
        </p:sp>
        <p:sp>
          <p:nvSpPr>
            <p:cNvPr id="12430" name="Rectangle 192"/>
            <p:cNvSpPr>
              <a:spLocks noChangeArrowheads="1"/>
            </p:cNvSpPr>
            <p:nvPr/>
          </p:nvSpPr>
          <p:spPr bwMode="auto">
            <a:xfrm rot="-5400000">
              <a:off x="2859" y="2725"/>
              <a:ext cx="10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Jul</a:t>
              </a:r>
              <a:endParaRPr lang="en-US"/>
            </a:p>
          </p:txBody>
        </p:sp>
        <p:sp>
          <p:nvSpPr>
            <p:cNvPr id="12431" name="Rectangle 193"/>
            <p:cNvSpPr>
              <a:spLocks noChangeArrowheads="1"/>
            </p:cNvSpPr>
            <p:nvPr/>
          </p:nvSpPr>
          <p:spPr bwMode="auto">
            <a:xfrm rot="-5400000">
              <a:off x="2971" y="2748"/>
              <a:ext cx="14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Aug</a:t>
              </a:r>
              <a:endParaRPr lang="en-US"/>
            </a:p>
          </p:txBody>
        </p:sp>
        <p:sp>
          <p:nvSpPr>
            <p:cNvPr id="12432" name="Rectangle 194"/>
            <p:cNvSpPr>
              <a:spLocks noChangeArrowheads="1"/>
            </p:cNvSpPr>
            <p:nvPr/>
          </p:nvSpPr>
          <p:spPr bwMode="auto">
            <a:xfrm rot="-5400000">
              <a:off x="3103" y="2748"/>
              <a:ext cx="141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Sep</a:t>
              </a:r>
              <a:endParaRPr lang="en-US"/>
            </a:p>
          </p:txBody>
        </p:sp>
        <p:sp>
          <p:nvSpPr>
            <p:cNvPr id="12433" name="Rectangle 195"/>
            <p:cNvSpPr>
              <a:spLocks noChangeArrowheads="1"/>
            </p:cNvSpPr>
            <p:nvPr/>
          </p:nvSpPr>
          <p:spPr bwMode="auto">
            <a:xfrm rot="-5400000">
              <a:off x="3238" y="2744"/>
              <a:ext cx="12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Oct</a:t>
              </a:r>
              <a:endParaRPr lang="en-US"/>
            </a:p>
          </p:txBody>
        </p:sp>
        <p:sp>
          <p:nvSpPr>
            <p:cNvPr id="12434" name="Rectangle 196"/>
            <p:cNvSpPr>
              <a:spLocks noChangeArrowheads="1"/>
            </p:cNvSpPr>
            <p:nvPr/>
          </p:nvSpPr>
          <p:spPr bwMode="auto">
            <a:xfrm rot="-5400000">
              <a:off x="3362" y="2735"/>
              <a:ext cx="14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Nov</a:t>
              </a:r>
              <a:endParaRPr lang="en-US"/>
            </a:p>
          </p:txBody>
        </p:sp>
        <p:sp>
          <p:nvSpPr>
            <p:cNvPr id="12435" name="Rectangle 197"/>
            <p:cNvSpPr>
              <a:spLocks noChangeArrowheads="1"/>
            </p:cNvSpPr>
            <p:nvPr/>
          </p:nvSpPr>
          <p:spPr bwMode="auto">
            <a:xfrm rot="-5400000">
              <a:off x="3494" y="2747"/>
              <a:ext cx="14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Dec</a:t>
              </a:r>
              <a:endParaRPr lang="en-US"/>
            </a:p>
          </p:txBody>
        </p:sp>
        <p:sp>
          <p:nvSpPr>
            <p:cNvPr id="12436" name="Rectangle 198"/>
            <p:cNvSpPr>
              <a:spLocks noChangeArrowheads="1"/>
            </p:cNvSpPr>
            <p:nvPr/>
          </p:nvSpPr>
          <p:spPr bwMode="auto">
            <a:xfrm rot="-5400000">
              <a:off x="1234" y="2001"/>
              <a:ext cx="11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Mean Monthly Temperature (</a:t>
              </a:r>
              <a:r>
                <a:rPr lang="en-US" sz="1000">
                  <a:solidFill>
                    <a:srgbClr val="000000"/>
                  </a:solidFill>
                  <a:sym typeface="Symbol" pitchFamily="18" charset="2"/>
                </a:rPr>
                <a:t>C)</a:t>
              </a:r>
              <a:endParaRPr lang="en-US">
                <a:sym typeface="Symbol" pitchFamily="18" charset="2"/>
              </a:endParaRPr>
            </a:p>
          </p:txBody>
        </p:sp>
        <p:sp>
          <p:nvSpPr>
            <p:cNvPr id="12437" name="Rectangle 201"/>
            <p:cNvSpPr>
              <a:spLocks noChangeArrowheads="1"/>
            </p:cNvSpPr>
            <p:nvPr/>
          </p:nvSpPr>
          <p:spPr bwMode="auto">
            <a:xfrm>
              <a:off x="3691" y="2622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10</a:t>
              </a:r>
              <a:endParaRPr lang="en-US"/>
            </a:p>
          </p:txBody>
        </p:sp>
        <p:sp>
          <p:nvSpPr>
            <p:cNvPr id="12438" name="Rectangle 202"/>
            <p:cNvSpPr>
              <a:spLocks noChangeArrowheads="1"/>
            </p:cNvSpPr>
            <p:nvPr/>
          </p:nvSpPr>
          <p:spPr bwMode="auto">
            <a:xfrm>
              <a:off x="3691" y="2448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12439" name="Rectangle 203"/>
            <p:cNvSpPr>
              <a:spLocks noChangeArrowheads="1"/>
            </p:cNvSpPr>
            <p:nvPr/>
          </p:nvSpPr>
          <p:spPr bwMode="auto">
            <a:xfrm>
              <a:off x="3691" y="2280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30</a:t>
              </a:r>
              <a:endParaRPr lang="en-US"/>
            </a:p>
          </p:txBody>
        </p:sp>
        <p:sp>
          <p:nvSpPr>
            <p:cNvPr id="12440" name="Rectangle 204"/>
            <p:cNvSpPr>
              <a:spLocks noChangeArrowheads="1"/>
            </p:cNvSpPr>
            <p:nvPr/>
          </p:nvSpPr>
          <p:spPr bwMode="auto">
            <a:xfrm>
              <a:off x="3691" y="2106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40</a:t>
              </a:r>
              <a:endParaRPr lang="en-US"/>
            </a:p>
          </p:txBody>
        </p:sp>
        <p:sp>
          <p:nvSpPr>
            <p:cNvPr id="12441" name="Rectangle 206"/>
            <p:cNvSpPr>
              <a:spLocks noChangeArrowheads="1"/>
            </p:cNvSpPr>
            <p:nvPr/>
          </p:nvSpPr>
          <p:spPr bwMode="auto">
            <a:xfrm>
              <a:off x="3691" y="1938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50</a:t>
              </a:r>
              <a:endParaRPr lang="en-US"/>
            </a:p>
          </p:txBody>
        </p:sp>
        <p:sp>
          <p:nvSpPr>
            <p:cNvPr id="12442" name="Rectangle 207"/>
            <p:cNvSpPr>
              <a:spLocks noChangeArrowheads="1"/>
            </p:cNvSpPr>
            <p:nvPr/>
          </p:nvSpPr>
          <p:spPr bwMode="auto">
            <a:xfrm>
              <a:off x="3691" y="1764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60</a:t>
              </a:r>
              <a:endParaRPr lang="en-US"/>
            </a:p>
          </p:txBody>
        </p:sp>
        <p:sp>
          <p:nvSpPr>
            <p:cNvPr id="12443" name="Rectangle 208"/>
            <p:cNvSpPr>
              <a:spLocks noChangeArrowheads="1"/>
            </p:cNvSpPr>
            <p:nvPr/>
          </p:nvSpPr>
          <p:spPr bwMode="auto">
            <a:xfrm>
              <a:off x="3691" y="1596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70</a:t>
              </a:r>
              <a:endParaRPr lang="en-US"/>
            </a:p>
          </p:txBody>
        </p:sp>
        <p:sp>
          <p:nvSpPr>
            <p:cNvPr id="12444" name="Rectangle 209"/>
            <p:cNvSpPr>
              <a:spLocks noChangeArrowheads="1"/>
            </p:cNvSpPr>
            <p:nvPr/>
          </p:nvSpPr>
          <p:spPr bwMode="auto">
            <a:xfrm>
              <a:off x="3691" y="1422"/>
              <a:ext cx="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80</a:t>
              </a:r>
              <a:endParaRPr lang="en-US"/>
            </a:p>
          </p:txBody>
        </p:sp>
        <p:sp>
          <p:nvSpPr>
            <p:cNvPr id="12445" name="Rectangle 210"/>
            <p:cNvSpPr>
              <a:spLocks noChangeArrowheads="1"/>
            </p:cNvSpPr>
            <p:nvPr/>
          </p:nvSpPr>
          <p:spPr bwMode="auto">
            <a:xfrm rot="-5400000">
              <a:off x="3378" y="2014"/>
              <a:ext cx="94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Monthly Precipitation (mm)</a:t>
              </a:r>
              <a:endParaRPr lang="en-US"/>
            </a:p>
          </p:txBody>
        </p:sp>
      </p:grpSp>
      <p:grpSp>
        <p:nvGrpSpPr>
          <p:cNvPr id="12291" name="Group 469"/>
          <p:cNvGrpSpPr>
            <a:grpSpLocks/>
          </p:cNvGrpSpPr>
          <p:nvPr/>
        </p:nvGrpSpPr>
        <p:grpSpPr bwMode="auto">
          <a:xfrm>
            <a:off x="3236913" y="4214813"/>
            <a:ext cx="2136775" cy="227012"/>
            <a:chOff x="2195" y="2729"/>
            <a:chExt cx="1346" cy="143"/>
          </a:xfrm>
        </p:grpSpPr>
        <p:sp>
          <p:nvSpPr>
            <p:cNvPr id="12294" name="Rectangle 470"/>
            <p:cNvSpPr>
              <a:spLocks noChangeArrowheads="1"/>
            </p:cNvSpPr>
            <p:nvPr/>
          </p:nvSpPr>
          <p:spPr bwMode="auto">
            <a:xfrm>
              <a:off x="2195" y="2729"/>
              <a:ext cx="1346" cy="143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5" name="Line 471"/>
            <p:cNvSpPr>
              <a:spLocks noChangeShapeType="1"/>
            </p:cNvSpPr>
            <p:nvPr/>
          </p:nvSpPr>
          <p:spPr bwMode="auto">
            <a:xfrm>
              <a:off x="2226" y="2804"/>
              <a:ext cx="1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Rectangle 472"/>
            <p:cNvSpPr>
              <a:spLocks noChangeArrowheads="1"/>
            </p:cNvSpPr>
            <p:nvPr/>
          </p:nvSpPr>
          <p:spPr bwMode="auto">
            <a:xfrm>
              <a:off x="2287" y="2785"/>
              <a:ext cx="30" cy="3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Rectangle 473"/>
            <p:cNvSpPr>
              <a:spLocks noChangeArrowheads="1"/>
            </p:cNvSpPr>
            <p:nvPr/>
          </p:nvSpPr>
          <p:spPr bwMode="auto">
            <a:xfrm>
              <a:off x="2409" y="2747"/>
              <a:ext cx="45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Temperature</a:t>
              </a:r>
              <a:endParaRPr lang="en-US"/>
            </a:p>
          </p:txBody>
        </p:sp>
        <p:sp>
          <p:nvSpPr>
            <p:cNvPr id="12298" name="Line 474"/>
            <p:cNvSpPr>
              <a:spLocks noChangeShapeType="1"/>
            </p:cNvSpPr>
            <p:nvPr/>
          </p:nvSpPr>
          <p:spPr bwMode="auto">
            <a:xfrm>
              <a:off x="2887" y="2804"/>
              <a:ext cx="16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Freeform 475"/>
            <p:cNvSpPr>
              <a:spLocks/>
            </p:cNvSpPr>
            <p:nvPr/>
          </p:nvSpPr>
          <p:spPr bwMode="auto">
            <a:xfrm>
              <a:off x="2948" y="2785"/>
              <a:ext cx="37" cy="37"/>
            </a:xfrm>
            <a:custGeom>
              <a:avLst/>
              <a:gdLst>
                <a:gd name="T0" fmla="*/ 18 w 37"/>
                <a:gd name="T1" fmla="*/ 0 h 37"/>
                <a:gd name="T2" fmla="*/ 37 w 37"/>
                <a:gd name="T3" fmla="*/ 19 h 37"/>
                <a:gd name="T4" fmla="*/ 18 w 37"/>
                <a:gd name="T5" fmla="*/ 37 h 37"/>
                <a:gd name="T6" fmla="*/ 0 w 37"/>
                <a:gd name="T7" fmla="*/ 19 h 37"/>
                <a:gd name="T8" fmla="*/ 18 w 37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7"/>
                <a:gd name="T17" fmla="*/ 37 w 37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7">
                  <a:moveTo>
                    <a:pt x="18" y="0"/>
                  </a:moveTo>
                  <a:lnTo>
                    <a:pt x="37" y="19"/>
                  </a:lnTo>
                  <a:lnTo>
                    <a:pt x="18" y="37"/>
                  </a:lnTo>
                  <a:lnTo>
                    <a:pt x="0" y="1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Rectangle 476"/>
            <p:cNvSpPr>
              <a:spLocks noChangeArrowheads="1"/>
            </p:cNvSpPr>
            <p:nvPr/>
          </p:nvSpPr>
          <p:spPr bwMode="auto">
            <a:xfrm>
              <a:off x="3070" y="2747"/>
              <a:ext cx="43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</a:rPr>
                <a:t>Precipitation</a:t>
              </a:r>
              <a:endParaRPr lang="en-US"/>
            </a:p>
          </p:txBody>
        </p:sp>
      </p:grpSp>
      <p:sp>
        <p:nvSpPr>
          <p:cNvPr id="12292" name="Text Box 477"/>
          <p:cNvSpPr txBox="1">
            <a:spLocks noChangeArrowheads="1"/>
          </p:cNvSpPr>
          <p:nvPr/>
        </p:nvSpPr>
        <p:spPr bwMode="auto">
          <a:xfrm>
            <a:off x="166688" y="6446838"/>
            <a:ext cx="752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Figure 6.9</a:t>
            </a:r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6654800" y="6611938"/>
            <a:ext cx="248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Ecological Climatology © 2008 G. Bonan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</TotalTime>
  <Words>1723</Words>
  <Application>Microsoft Office PowerPoint</Application>
  <PresentationFormat>On-screen Show (4:3)</PresentationFormat>
  <Paragraphs>954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Symbol</vt:lpstr>
      <vt:lpstr>Default Design</vt:lpstr>
      <vt:lpstr>TurboCAD Drawing</vt:lpstr>
      <vt:lpstr>MathType 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Gordon Bonan</dc:creator>
  <cp:lastModifiedBy>bonan</cp:lastModifiedBy>
  <cp:revision>50</cp:revision>
  <cp:lastPrinted>1601-01-01T00:00:00Z</cp:lastPrinted>
  <dcterms:created xsi:type="dcterms:W3CDTF">1601-01-01T00:00:00Z</dcterms:created>
  <dcterms:modified xsi:type="dcterms:W3CDTF">2013-01-02T16:59:24Z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