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308" r:id="rId2"/>
    <p:sldId id="311" r:id="rId3"/>
    <p:sldId id="319" r:id="rId4"/>
    <p:sldId id="312" r:id="rId5"/>
    <p:sldId id="318" r:id="rId6"/>
    <p:sldId id="315" r:id="rId7"/>
    <p:sldId id="314" r:id="rId8"/>
    <p:sldId id="317" r:id="rId9"/>
    <p:sldId id="321" r:id="rId10"/>
    <p:sldId id="320" r:id="rId11"/>
    <p:sldId id="316" r:id="rId12"/>
    <p:sldId id="322" r:id="rId13"/>
    <p:sldId id="323" r:id="rId14"/>
    <p:sldId id="324" r:id="rId15"/>
    <p:sldId id="326" r:id="rId16"/>
    <p:sldId id="328" r:id="rId17"/>
    <p:sldId id="329" r:id="rId18"/>
    <p:sldId id="333" r:id="rId19"/>
    <p:sldId id="334" r:id="rId20"/>
    <p:sldId id="337" r:id="rId21"/>
    <p:sldId id="338" r:id="rId22"/>
    <p:sldId id="335" r:id="rId23"/>
    <p:sldId id="336" r:id="rId24"/>
    <p:sldId id="339" r:id="rId25"/>
    <p:sldId id="340" r:id="rId26"/>
    <p:sldId id="341" r:id="rId27"/>
    <p:sldId id="342" r:id="rId28"/>
    <p:sldId id="343" r:id="rId29"/>
  </p:sldIdLst>
  <p:sldSz cx="9144000" cy="6858000" type="screen4x3"/>
  <p:notesSz cx="9601200" cy="7315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62" d="100"/>
          <a:sy n="162" d="100"/>
        </p:scale>
        <p:origin x="-123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881" tIns="48440" rIns="96881" bIns="48440" numCol="1" anchor="t" anchorCtr="0" compatLnSpc="1">
            <a:prstTxWarp prst="textNoShape">
              <a:avLst/>
            </a:prstTxWarp>
          </a:bodyPr>
          <a:lstStyle>
            <a:lvl1pPr defTabSz="968375">
              <a:defRPr sz="13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ATS 761: </a:t>
            </a:r>
            <a:r>
              <a:rPr lang="en-US" dirty="0"/>
              <a:t>Land-Atmosphere Interaction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40363" y="0"/>
            <a:ext cx="41608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881" tIns="48440" rIns="96881" bIns="48440" numCol="1" anchor="t" anchorCtr="0" compatLnSpc="1">
            <a:prstTxWarp prst="textNoShape">
              <a:avLst/>
            </a:prstTxWarp>
          </a:bodyPr>
          <a:lstStyle>
            <a:lvl1pPr algn="r" defTabSz="968375">
              <a:defRPr sz="1300"/>
            </a:lvl1pPr>
          </a:lstStyle>
          <a:p>
            <a:r>
              <a:rPr lang="en-US" dirty="0"/>
              <a:t>Land-Surface Water </a:t>
            </a:r>
            <a:r>
              <a:rPr lang="en-US" dirty="0" smtClean="0"/>
              <a:t>Balance &amp; Watershed Hydrology</a:t>
            </a:r>
            <a:endParaRPr lang="en-US" dirty="0"/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948488"/>
            <a:ext cx="41608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881" tIns="48440" rIns="96881" bIns="48440" numCol="1" anchor="b" anchorCtr="0" compatLnSpc="1">
            <a:prstTxWarp prst="textNoShape">
              <a:avLst/>
            </a:prstTxWarp>
          </a:bodyPr>
          <a:lstStyle>
            <a:lvl1pPr defTabSz="968375">
              <a:defRPr sz="1300"/>
            </a:lvl1pPr>
          </a:lstStyle>
          <a:p>
            <a:r>
              <a:rPr lang="en-US" dirty="0" err="1"/>
              <a:t>Bonan</a:t>
            </a:r>
            <a:r>
              <a:rPr lang="en-US" dirty="0"/>
              <a:t> </a:t>
            </a:r>
            <a:r>
              <a:rPr lang="en-US" dirty="0" err="1" smtClean="0"/>
              <a:t>Chaptesrs</a:t>
            </a:r>
            <a:r>
              <a:rPr lang="en-US" dirty="0" smtClean="0"/>
              <a:t> 11-12</a:t>
            </a:r>
            <a:r>
              <a:rPr lang="en-US" dirty="0"/>
              <a:t>	CSU ATS 	Scott Denning</a:t>
            </a:r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40363" y="6948488"/>
            <a:ext cx="41608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881" tIns="48440" rIns="96881" bIns="48440" numCol="1" anchor="b" anchorCtr="0" compatLnSpc="1">
            <a:prstTxWarp prst="textNoShape">
              <a:avLst/>
            </a:prstTxWarp>
          </a:bodyPr>
          <a:lstStyle>
            <a:lvl1pPr algn="r" defTabSz="968375">
              <a:defRPr sz="1300"/>
            </a:lvl1pPr>
          </a:lstStyle>
          <a:p>
            <a:fld id="{A3016AA4-6AAE-C74C-8AD1-4FAA94221C4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157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160838" cy="365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438775" y="0"/>
            <a:ext cx="4160838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22494B4-756E-8946-80F7-196EA74C283A}" type="datetime1">
              <a:rPr lang="en-US"/>
              <a:pPr/>
              <a:t>11/8/16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71800" y="549275"/>
            <a:ext cx="3657600" cy="2743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60438" y="3475038"/>
            <a:ext cx="7680325" cy="3290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948488"/>
            <a:ext cx="4160838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438775" y="6948488"/>
            <a:ext cx="4160838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2331E72-7070-DC47-BD13-A3CC55B3D80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198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9" charset="-128"/>
        <a:cs typeface="ＭＳ Ｐゴシック" pitchFamily="-109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9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9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9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9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1B61E5-D036-A54B-B284-65FF6FE02B2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39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5C2971-F220-1C4E-AFBC-3D465A6E03C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301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152400"/>
            <a:ext cx="2133600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52400"/>
            <a:ext cx="6248400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C525CE-9313-C548-9647-3F3D2261D0D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966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219200"/>
            <a:ext cx="38100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219200"/>
            <a:ext cx="38100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A82989-88BA-4B45-A81C-96085DE4B9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8774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219200"/>
            <a:ext cx="38100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219200"/>
            <a:ext cx="38100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40F7C3-89BA-744A-BB07-1AD48FE5C76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563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926CBC-DDB8-3849-AAE7-35B1543D9AE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14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1425AC-EBFF-E145-A306-04B16C18102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880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19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FA5564-59EC-A84D-B187-28A60D64805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299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4A1A9F-EABC-0B49-97DE-59B80E5676F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7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F5DD07-B137-AB49-8477-F37547C25BE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157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7120AD-6BA5-1C44-93AB-D0D3FCF7C52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275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0E8AF4-A7DE-F643-99EC-0621DD3854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486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40CE07-E4F7-6C41-B6E5-125D87AD884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006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524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Master </a:t>
            </a:r>
            <a:r>
              <a:rPr lang="en-US" dirty="0"/>
              <a:t>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19200"/>
            <a:ext cx="7772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81F97DA-63B8-8143-8D68-95CCAF0C5C3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Arial Rounded MT Bold"/>
          <a:ea typeface="ＭＳ Ｐゴシック" pitchFamily="-109" charset="-128"/>
          <a:cs typeface="Arial Rounded MT Bold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pitchFamily="-105" charset="0"/>
          <a:ea typeface="ＭＳ Ｐゴシック" pitchFamily="-109" charset="-128"/>
          <a:cs typeface="ＭＳ Ｐゴシック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pitchFamily="-105" charset="0"/>
          <a:ea typeface="ＭＳ Ｐゴシック" pitchFamily="-109" charset="-128"/>
          <a:cs typeface="ＭＳ Ｐゴシック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pitchFamily="-105" charset="0"/>
          <a:ea typeface="ＭＳ Ｐゴシック" pitchFamily="-109" charset="-128"/>
          <a:cs typeface="ＭＳ Ｐゴシック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pitchFamily="-105" charset="0"/>
          <a:ea typeface="ＭＳ Ｐゴシック" pitchFamily="-109" charset="-128"/>
          <a:cs typeface="ＭＳ Ｐゴシック" pitchFamily="-109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pitchFamily="-105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pitchFamily="-105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pitchFamily="-105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pitchFamily="-105" charset="0"/>
        </a:defRPr>
      </a:lvl9pPr>
    </p:titleStyle>
    <p:bodyStyle>
      <a:lvl1pPr marL="342900" indent="-342900" algn="l" rtl="0" eaLnBrk="0" fontAlgn="base" hangingPunct="0">
        <a:spcBef>
          <a:spcPct val="30000"/>
        </a:spcBef>
        <a:spcAft>
          <a:spcPct val="0"/>
        </a:spcAft>
        <a:buChar char="•"/>
        <a:defRPr sz="3200">
          <a:solidFill>
            <a:schemeClr val="tx1"/>
          </a:solidFill>
          <a:latin typeface="Arial Rounded MT Bold"/>
          <a:ea typeface="ＭＳ Ｐゴシック" pitchFamily="-109" charset="-128"/>
          <a:cs typeface="Arial Rounded MT Bold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 Rounded MT Bold"/>
          <a:ea typeface="ＭＳ Ｐゴシック" pitchFamily="-105" charset="-128"/>
          <a:cs typeface="Arial Rounded MT Bold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 Rounded MT Bold"/>
          <a:ea typeface="ＭＳ Ｐゴシック" pitchFamily="-105" charset="-128"/>
          <a:cs typeface="Arial Rounded MT Bold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 Rounded MT Bold"/>
          <a:ea typeface="ＭＳ Ｐゴシック" pitchFamily="-105" charset="-128"/>
          <a:cs typeface="Arial Rounded MT Bold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Arial Rounded MT Bold"/>
          <a:ea typeface="ＭＳ Ｐゴシック" pitchFamily="-105" charset="-128"/>
          <a:cs typeface="Arial Rounded MT Bold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-105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-105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-105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1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tiff"/><Relationship Id="rId3" Type="http://schemas.openxmlformats.org/officeDocument/2006/relationships/image" Target="../media/image45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50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tiff"/><Relationship Id="rId3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62000" y="914400"/>
            <a:ext cx="7772400" cy="2514600"/>
          </a:xfrm>
        </p:spPr>
        <p:txBody>
          <a:bodyPr/>
          <a:lstStyle/>
          <a:p>
            <a:r>
              <a:rPr lang="en-US" dirty="0">
                <a:ea typeface="ＭＳ Ｐゴシック" charset="0"/>
              </a:rPr>
              <a:t>Land-Surface Water Balance</a:t>
            </a:r>
          </a:p>
        </p:txBody>
      </p:sp>
      <p:sp>
        <p:nvSpPr>
          <p:cNvPr id="17411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</a:rPr>
              <a:t>Please read </a:t>
            </a:r>
            <a:r>
              <a:rPr lang="en-US" dirty="0" err="1">
                <a:ea typeface="ＭＳ Ｐゴシック" charset="0"/>
              </a:rPr>
              <a:t>Bonan</a:t>
            </a:r>
            <a:r>
              <a:rPr lang="en-US" dirty="0">
                <a:ea typeface="ＭＳ Ｐゴシック" charset="0"/>
              </a:rPr>
              <a:t>, Chapter </a:t>
            </a:r>
            <a:r>
              <a:rPr lang="en-US" dirty="0" smtClean="0">
                <a:ea typeface="ＭＳ Ｐゴシック" charset="0"/>
              </a:rPr>
              <a:t>11</a:t>
            </a:r>
            <a:endParaRPr lang="en-US" dirty="0"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534400" cy="762000"/>
          </a:xfrm>
        </p:spPr>
        <p:txBody>
          <a:bodyPr/>
          <a:lstStyle/>
          <a:p>
            <a:r>
              <a:rPr lang="ja-JP" altLang="en-US">
                <a:ea typeface="ＭＳ Ｐゴシック" charset="0"/>
              </a:rPr>
              <a:t>“</a:t>
            </a:r>
            <a:r>
              <a:rPr lang="en-US">
                <a:ea typeface="ＭＳ Ｐゴシック" charset="0"/>
              </a:rPr>
              <a:t>Bucket Model</a:t>
            </a:r>
            <a:r>
              <a:rPr lang="ja-JP" altLang="en-US">
                <a:ea typeface="ＭＳ Ｐゴシック" charset="0"/>
              </a:rPr>
              <a:t>”</a:t>
            </a:r>
            <a:endParaRPr lang="en-US">
              <a:ea typeface="ＭＳ Ｐゴシック" charset="0"/>
            </a:endParaRPr>
          </a:p>
        </p:txBody>
      </p:sp>
      <p:pic>
        <p:nvPicPr>
          <p:cNvPr id="2765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447800"/>
            <a:ext cx="6629400" cy="495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Box 3"/>
          <p:cNvSpPr txBox="1">
            <a:spLocks noChangeArrowheads="1"/>
          </p:cNvSpPr>
          <p:nvPr/>
        </p:nvSpPr>
        <p:spPr bwMode="auto">
          <a:xfrm>
            <a:off x="2438400" y="833437"/>
            <a:ext cx="50400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i="1" dirty="0" err="1">
                <a:solidFill>
                  <a:srgbClr val="FF0000"/>
                </a:solidFill>
                <a:latin typeface="Arial Rounded MT Bold"/>
                <a:cs typeface="Arial Rounded MT Bold"/>
              </a:rPr>
              <a:t>Thornthwaite</a:t>
            </a:r>
            <a:r>
              <a:rPr lang="en-US" i="1" dirty="0">
                <a:solidFill>
                  <a:srgbClr val="FF0000"/>
                </a:solidFill>
                <a:latin typeface="Arial Rounded MT Bold"/>
                <a:cs typeface="Arial Rounded MT Bold"/>
              </a:rPr>
              <a:t> and Mather (1957)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0"/>
            <a:ext cx="5867400" cy="2438400"/>
          </a:xfrm>
        </p:spPr>
        <p:txBody>
          <a:bodyPr/>
          <a:lstStyle/>
          <a:p>
            <a:r>
              <a:rPr lang="en-US" sz="4000" dirty="0">
                <a:ea typeface="ＭＳ Ｐゴシック" charset="0"/>
              </a:rPr>
              <a:t>Annual Precipitation minus Evapotranspiration</a:t>
            </a:r>
            <a:br>
              <a:rPr lang="en-US" sz="4000" dirty="0">
                <a:ea typeface="ＭＳ Ｐゴシック" charset="0"/>
              </a:rPr>
            </a:br>
            <a:r>
              <a:rPr lang="en-US" sz="4000" dirty="0">
                <a:ea typeface="ＭＳ Ｐゴシック" charset="0"/>
              </a:rPr>
              <a:t>~ Runoff</a:t>
            </a:r>
          </a:p>
        </p:txBody>
      </p:sp>
      <p:pic>
        <p:nvPicPr>
          <p:cNvPr id="2867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362200"/>
            <a:ext cx="8582025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1624013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62000" y="914400"/>
            <a:ext cx="7772400" cy="2514600"/>
          </a:xfrm>
        </p:spPr>
        <p:txBody>
          <a:bodyPr/>
          <a:lstStyle/>
          <a:p>
            <a:r>
              <a:rPr lang="en-US" dirty="0">
                <a:ea typeface="ＭＳ Ｐゴシック" charset="0"/>
              </a:rPr>
              <a:t>Watershed Hydrology</a:t>
            </a:r>
          </a:p>
        </p:txBody>
      </p:sp>
      <p:sp>
        <p:nvSpPr>
          <p:cNvPr id="17411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>
                <a:ea typeface="ＭＳ Ｐゴシック" charset="0"/>
              </a:rPr>
              <a:t>Please read Bonan, Chapter 12</a:t>
            </a:r>
          </a:p>
        </p:txBody>
      </p:sp>
    </p:spTree>
    <p:extLst>
      <p:ext uri="{BB962C8B-B14F-4D97-AF65-F5344CB8AC3E}">
        <p14:creationId xmlns:p14="http://schemas.microsoft.com/office/powerpoint/2010/main" val="27512757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534400" cy="762000"/>
          </a:xfrm>
        </p:spPr>
        <p:txBody>
          <a:bodyPr/>
          <a:lstStyle/>
          <a:p>
            <a:r>
              <a:rPr lang="en-US" sz="4400" dirty="0">
                <a:ea typeface="ＭＳ Ｐゴシック" charset="0"/>
              </a:rPr>
              <a:t>Watersheds </a:t>
            </a:r>
            <a:r>
              <a:rPr lang="ja-JP" altLang="en-US" sz="4400" dirty="0">
                <a:ea typeface="ＭＳ Ｐゴシック" charset="0"/>
              </a:rPr>
              <a:t>“</a:t>
            </a:r>
            <a:r>
              <a:rPr lang="en-US" sz="4400" dirty="0">
                <a:ea typeface="ＭＳ Ｐゴシック" charset="0"/>
              </a:rPr>
              <a:t>Shed Water</a:t>
            </a:r>
            <a:r>
              <a:rPr lang="ja-JP" altLang="en-US" sz="4400" dirty="0">
                <a:ea typeface="ＭＳ Ｐゴシック" charset="0"/>
              </a:rPr>
              <a:t>”</a:t>
            </a:r>
            <a:endParaRPr lang="en-US" sz="4400" dirty="0">
              <a:ea typeface="ＭＳ Ｐゴシック" charset="0"/>
            </a:endParaRP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6096000" y="1143000"/>
            <a:ext cx="2819400" cy="4267200"/>
          </a:xfrm>
        </p:spPr>
        <p:txBody>
          <a:bodyPr/>
          <a:lstStyle/>
          <a:p>
            <a:pPr>
              <a:buFontTx/>
              <a:buNone/>
            </a:pPr>
            <a:r>
              <a:rPr lang="en-US" dirty="0">
                <a:ea typeface="ＭＳ Ｐゴシック" charset="0"/>
              </a:rPr>
              <a:t>A watershed is all the land from which water drains through a specified channel</a:t>
            </a:r>
          </a:p>
        </p:txBody>
      </p:sp>
      <p:pic>
        <p:nvPicPr>
          <p:cNvPr id="1843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0"/>
            <a:ext cx="574992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Box 5"/>
          <p:cNvSpPr txBox="1">
            <a:spLocks noChangeArrowheads="1"/>
          </p:cNvSpPr>
          <p:nvPr/>
        </p:nvSpPr>
        <p:spPr bwMode="auto">
          <a:xfrm>
            <a:off x="1219200" y="6172200"/>
            <a:ext cx="44243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b="1" i="1" dirty="0">
                <a:solidFill>
                  <a:srgbClr val="FF0000"/>
                </a:solidFill>
                <a:latin typeface="Symbol" charset="2"/>
                <a:cs typeface="Symbol" charset="2"/>
              </a:rPr>
              <a:t>D</a:t>
            </a:r>
            <a:r>
              <a:rPr lang="en-US" b="1" i="1" dirty="0">
                <a:solidFill>
                  <a:srgbClr val="FF0000"/>
                </a:solidFill>
                <a:ea typeface="Symbol Proportional BT" charset="0"/>
                <a:cs typeface="Symbol Proportional BT" charset="0"/>
              </a:rPr>
              <a:t>S = P + G</a:t>
            </a:r>
            <a:r>
              <a:rPr lang="en-US" b="1" i="1" baseline="-25000" dirty="0">
                <a:solidFill>
                  <a:srgbClr val="FF0000"/>
                </a:solidFill>
                <a:ea typeface="Symbol Proportional BT" charset="0"/>
                <a:cs typeface="Symbol Proportional BT" charset="0"/>
              </a:rPr>
              <a:t>in</a:t>
            </a:r>
            <a:r>
              <a:rPr lang="en-US" b="1" i="1" dirty="0">
                <a:solidFill>
                  <a:srgbClr val="FF0000"/>
                </a:solidFill>
                <a:ea typeface="Symbol Proportional BT" charset="0"/>
                <a:cs typeface="Symbol Proportional BT" charset="0"/>
              </a:rPr>
              <a:t> – (E + </a:t>
            </a:r>
            <a:r>
              <a:rPr lang="en-US" b="1" i="1" dirty="0" err="1">
                <a:solidFill>
                  <a:srgbClr val="FF0000"/>
                </a:solidFill>
                <a:ea typeface="Symbol Proportional BT" charset="0"/>
                <a:cs typeface="Symbol Proportional BT" charset="0"/>
              </a:rPr>
              <a:t>q</a:t>
            </a:r>
            <a:r>
              <a:rPr lang="en-US" b="1" i="1" baseline="-25000" dirty="0" err="1">
                <a:solidFill>
                  <a:srgbClr val="FF0000"/>
                </a:solidFill>
                <a:ea typeface="Symbol Proportional BT" charset="0"/>
                <a:cs typeface="Symbol Proportional BT" charset="0"/>
              </a:rPr>
              <a:t>over</a:t>
            </a:r>
            <a:r>
              <a:rPr lang="en-US" b="1" i="1" dirty="0">
                <a:solidFill>
                  <a:srgbClr val="FF0000"/>
                </a:solidFill>
                <a:ea typeface="Symbol Proportional BT" charset="0"/>
                <a:cs typeface="Symbol Proportional BT" charset="0"/>
              </a:rPr>
              <a:t> + </a:t>
            </a:r>
            <a:r>
              <a:rPr lang="en-US" b="1" i="1" dirty="0" err="1">
                <a:solidFill>
                  <a:srgbClr val="FF0000"/>
                </a:solidFill>
                <a:ea typeface="Symbol Proportional BT" charset="0"/>
                <a:cs typeface="Symbol Proportional BT" charset="0"/>
              </a:rPr>
              <a:t>q</a:t>
            </a:r>
            <a:r>
              <a:rPr lang="en-US" b="1" i="1" baseline="-25000" dirty="0" err="1">
                <a:solidFill>
                  <a:srgbClr val="FF0000"/>
                </a:solidFill>
                <a:ea typeface="Symbol Proportional BT" charset="0"/>
                <a:cs typeface="Symbol Proportional BT" charset="0"/>
              </a:rPr>
              <a:t>base</a:t>
            </a:r>
            <a:r>
              <a:rPr lang="en-US" b="1" i="1" dirty="0">
                <a:solidFill>
                  <a:srgbClr val="FF0000"/>
                </a:solidFill>
                <a:ea typeface="Symbol Proportional BT" charset="0"/>
                <a:cs typeface="Symbol Proportional BT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639082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</p:spPr>
        <p:txBody>
          <a:bodyPr/>
          <a:lstStyle/>
          <a:p>
            <a:r>
              <a:rPr lang="en-US" sz="4800" dirty="0">
                <a:ea typeface="ＭＳ Ｐゴシック" charset="0"/>
              </a:rPr>
              <a:t>Annual Water Budgets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152400" y="4800600"/>
            <a:ext cx="8763000" cy="1905000"/>
          </a:xfrm>
        </p:spPr>
        <p:txBody>
          <a:bodyPr/>
          <a:lstStyle/>
          <a:p>
            <a:r>
              <a:rPr lang="en-US" sz="2800" dirty="0">
                <a:ea typeface="ＭＳ Ｐゴシック" charset="0"/>
              </a:rPr>
              <a:t>Watersheds with enough precipitation to satisfy evaporative demand shed excess water as stream discharge</a:t>
            </a:r>
          </a:p>
          <a:p>
            <a:r>
              <a:rPr lang="en-US" sz="2800" dirty="0">
                <a:ea typeface="ＭＳ Ｐゴシック" charset="0"/>
              </a:rPr>
              <a:t>How might a desert watershed compare?</a:t>
            </a:r>
          </a:p>
        </p:txBody>
      </p:sp>
      <p:pic>
        <p:nvPicPr>
          <p:cNvPr id="1946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685800"/>
            <a:ext cx="8982075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88015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1295400"/>
          </a:xfrm>
        </p:spPr>
        <p:txBody>
          <a:bodyPr/>
          <a:lstStyle/>
          <a:p>
            <a:r>
              <a:rPr lang="en-US" sz="6000" dirty="0">
                <a:ea typeface="ＭＳ Ｐゴシック" charset="0"/>
              </a:rPr>
              <a:t>Saturated Soil and </a:t>
            </a:r>
            <a:r>
              <a:rPr lang="en-US" sz="6000" dirty="0" smtClean="0">
                <a:ea typeface="ＭＳ Ｐゴシック" charset="0"/>
              </a:rPr>
              <a:t/>
            </a:r>
            <a:br>
              <a:rPr lang="en-US" sz="6000" dirty="0" smtClean="0">
                <a:ea typeface="ＭＳ Ｐゴシック" charset="0"/>
              </a:rPr>
            </a:br>
            <a:r>
              <a:rPr lang="en-US" sz="6000" dirty="0" smtClean="0">
                <a:ea typeface="ＭＳ Ｐゴシック" charset="0"/>
              </a:rPr>
              <a:t>Overland </a:t>
            </a:r>
            <a:r>
              <a:rPr lang="en-US" sz="6000" dirty="0">
                <a:ea typeface="ＭＳ Ｐゴシック" charset="0"/>
              </a:rPr>
              <a:t>Flow</a:t>
            </a:r>
          </a:p>
        </p:txBody>
      </p:sp>
      <p:pic>
        <p:nvPicPr>
          <p:cNvPr id="2150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627187"/>
            <a:ext cx="7620000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0"/>
          <a:stretch>
            <a:fillRect/>
          </a:stretch>
        </p:blipFill>
        <p:spPr bwMode="auto">
          <a:xfrm rot="-5400000">
            <a:off x="7304088" y="2987674"/>
            <a:ext cx="1447800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676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18" b="14320"/>
          <a:stretch>
            <a:fillRect/>
          </a:stretch>
        </p:blipFill>
        <p:spPr bwMode="auto">
          <a:xfrm>
            <a:off x="4419600" y="1066800"/>
            <a:ext cx="4724400" cy="366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a typeface="ＭＳ Ｐゴシック" charset="0"/>
              </a:rPr>
              <a:t>Spatial (Exponential) Variation of Precipitation Across a Watershed</a:t>
            </a:r>
          </a:p>
        </p:txBody>
      </p:sp>
      <p:sp>
        <p:nvSpPr>
          <p:cNvPr id="23556" name="Content Placeholder 2"/>
          <p:cNvSpPr>
            <a:spLocks noGrp="1"/>
          </p:cNvSpPr>
          <p:nvPr>
            <p:ph idx="1"/>
          </p:nvPr>
        </p:nvSpPr>
        <p:spPr>
          <a:xfrm>
            <a:off x="76200" y="5486400"/>
            <a:ext cx="9067800" cy="13716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ea typeface="ＭＳ Ｐゴシック" charset="0"/>
              </a:rPr>
              <a:t>The most </a:t>
            </a:r>
            <a:r>
              <a:rPr lang="en-US" dirty="0">
                <a:ea typeface="ＭＳ Ｐゴシック" charset="0"/>
              </a:rPr>
              <a:t>intense rainfall occurs over </a:t>
            </a:r>
            <a:r>
              <a:rPr lang="en-US" dirty="0" smtClean="0">
                <a:ea typeface="ＭＳ Ｐゴシック" charset="0"/>
              </a:rPr>
              <a:t>the smallest area (think convective </a:t>
            </a:r>
            <a:r>
              <a:rPr lang="en-US" dirty="0" err="1" smtClean="0">
                <a:ea typeface="ＭＳ Ｐゴシック" charset="0"/>
              </a:rPr>
              <a:t>vs</a:t>
            </a:r>
            <a:r>
              <a:rPr lang="en-US" dirty="0" smtClean="0">
                <a:ea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</a:rPr>
              <a:t>stratiform</a:t>
            </a:r>
            <a:r>
              <a:rPr lang="en-US" dirty="0" smtClean="0">
                <a:ea typeface="ＭＳ Ｐゴシック" charset="0"/>
              </a:rPr>
              <a:t>)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2355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971800"/>
            <a:ext cx="3032125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xtBox 6"/>
          <p:cNvSpPr txBox="1">
            <a:spLocks noChangeArrowheads="1"/>
          </p:cNvSpPr>
          <p:nvPr/>
        </p:nvSpPr>
        <p:spPr bwMode="auto">
          <a:xfrm flipH="1">
            <a:off x="152400" y="1676400"/>
            <a:ext cx="2514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i="1">
                <a:solidFill>
                  <a:srgbClr val="FF0000"/>
                </a:solidFill>
              </a:rPr>
              <a:t>fractional area</a:t>
            </a:r>
          </a:p>
          <a:p>
            <a:r>
              <a:rPr lang="en-US" i="1">
                <a:solidFill>
                  <a:srgbClr val="FF0000"/>
                </a:solidFill>
              </a:rPr>
              <a:t>receiving precip</a:t>
            </a:r>
          </a:p>
        </p:txBody>
      </p:sp>
      <p:sp>
        <p:nvSpPr>
          <p:cNvPr id="23559" name="TextBox 7"/>
          <p:cNvSpPr txBox="1">
            <a:spLocks noChangeArrowheads="1"/>
          </p:cNvSpPr>
          <p:nvPr/>
        </p:nvSpPr>
        <p:spPr bwMode="auto">
          <a:xfrm flipH="1">
            <a:off x="3048000" y="4114800"/>
            <a:ext cx="1905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i="1">
                <a:solidFill>
                  <a:srgbClr val="FF0000"/>
                </a:solidFill>
              </a:rPr>
              <a:t>mean precip over whole watershed</a:t>
            </a:r>
          </a:p>
        </p:txBody>
      </p:sp>
      <p:sp>
        <p:nvSpPr>
          <p:cNvPr id="23560" name="TextBox 8"/>
          <p:cNvSpPr txBox="1">
            <a:spLocks noChangeArrowheads="1"/>
          </p:cNvSpPr>
          <p:nvPr/>
        </p:nvSpPr>
        <p:spPr bwMode="auto">
          <a:xfrm flipH="1">
            <a:off x="228600" y="4038600"/>
            <a:ext cx="1752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i="1">
                <a:solidFill>
                  <a:srgbClr val="FF0000"/>
                </a:solidFill>
              </a:rPr>
              <a:t>frequency of occurrence</a:t>
            </a:r>
          </a:p>
        </p:txBody>
      </p:sp>
      <p:cxnSp>
        <p:nvCxnSpPr>
          <p:cNvPr id="12" name="Straight Arrow Connector 11"/>
          <p:cNvCxnSpPr/>
          <p:nvPr/>
        </p:nvCxnSpPr>
        <p:spPr bwMode="auto">
          <a:xfrm rot="16200000" flipH="1">
            <a:off x="1295400" y="2819400"/>
            <a:ext cx="533400" cy="762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 bwMode="auto">
          <a:xfrm rot="5400000" flipH="1" flipV="1">
            <a:off x="457200" y="3810000"/>
            <a:ext cx="533400" cy="762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 bwMode="auto">
          <a:xfrm rot="16200000" flipV="1">
            <a:off x="2590800" y="3733800"/>
            <a:ext cx="609600" cy="6096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8395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219200"/>
          </a:xfrm>
        </p:spPr>
        <p:txBody>
          <a:bodyPr/>
          <a:lstStyle/>
          <a:p>
            <a:r>
              <a:rPr lang="en-US" sz="3600" dirty="0">
                <a:ea typeface="ＭＳ Ｐゴシック" charset="0"/>
              </a:rPr>
              <a:t>Runoff From Watershed </a:t>
            </a:r>
            <a:br>
              <a:rPr lang="en-US" sz="3600" dirty="0">
                <a:ea typeface="ＭＳ Ｐゴシック" charset="0"/>
              </a:rPr>
            </a:br>
            <a:r>
              <a:rPr lang="en-US" sz="3600" dirty="0">
                <a:ea typeface="ＭＳ Ｐゴシック" charset="0"/>
              </a:rPr>
              <a:t>With </a:t>
            </a:r>
            <a:r>
              <a:rPr lang="en-US" sz="3600" dirty="0" smtClean="0">
                <a:ea typeface="ＭＳ Ｐゴシック" charset="0"/>
              </a:rPr>
              <a:t>Variable Saturation </a:t>
            </a:r>
            <a:r>
              <a:rPr lang="en-US" sz="3600" dirty="0">
                <a:ea typeface="ＭＳ Ｐゴシック" charset="0"/>
              </a:rPr>
              <a:t>and Precipitation</a:t>
            </a:r>
          </a:p>
        </p:txBody>
      </p:sp>
      <p:pic>
        <p:nvPicPr>
          <p:cNvPr id="2457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41529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581400"/>
            <a:ext cx="23907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18" b="14320"/>
          <a:stretch>
            <a:fillRect/>
          </a:stretch>
        </p:blipFill>
        <p:spPr bwMode="auto">
          <a:xfrm>
            <a:off x="4572000" y="1524000"/>
            <a:ext cx="4510088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419600"/>
            <a:ext cx="1085850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181600"/>
            <a:ext cx="374967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5181600"/>
            <a:ext cx="25019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5" name="TextBox 9"/>
          <p:cNvSpPr txBox="1">
            <a:spLocks noChangeArrowheads="1"/>
          </p:cNvSpPr>
          <p:nvPr/>
        </p:nvSpPr>
        <p:spPr bwMode="auto">
          <a:xfrm>
            <a:off x="2590800" y="6473825"/>
            <a:ext cx="232831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dirty="0">
                <a:solidFill>
                  <a:srgbClr val="FF0000"/>
                </a:solidFill>
              </a:rPr>
              <a:t>Unsaturated </a:t>
            </a:r>
            <a:r>
              <a:rPr lang="en-US" sz="1400" dirty="0" smtClean="0">
                <a:solidFill>
                  <a:srgbClr val="FF0000"/>
                </a:solidFill>
              </a:rPr>
              <a:t>fraction (Horton)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4586" name="TextBox 10"/>
          <p:cNvSpPr txBox="1">
            <a:spLocks noChangeArrowheads="1"/>
          </p:cNvSpPr>
          <p:nvPr/>
        </p:nvSpPr>
        <p:spPr bwMode="auto">
          <a:xfrm>
            <a:off x="5943600" y="6473825"/>
            <a:ext cx="210889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dirty="0">
                <a:solidFill>
                  <a:srgbClr val="FF0000"/>
                </a:solidFill>
              </a:rPr>
              <a:t>Saturated </a:t>
            </a:r>
            <a:r>
              <a:rPr lang="en-US" sz="1400" dirty="0" smtClean="0">
                <a:solidFill>
                  <a:srgbClr val="FF0000"/>
                </a:solidFill>
              </a:rPr>
              <a:t>fraction (Dunne)</a:t>
            </a:r>
            <a:endParaRPr lang="en-US" sz="1400" dirty="0">
              <a:solidFill>
                <a:srgbClr val="FF0000"/>
              </a:solidFill>
            </a:endParaRPr>
          </a:p>
        </p:txBody>
      </p:sp>
      <p:pic>
        <p:nvPicPr>
          <p:cNvPr id="24587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715000"/>
            <a:ext cx="66929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8" name="TextBox 14"/>
          <p:cNvSpPr txBox="1">
            <a:spLocks noChangeArrowheads="1"/>
          </p:cNvSpPr>
          <p:nvPr/>
        </p:nvSpPr>
        <p:spPr bwMode="auto">
          <a:xfrm flipH="1">
            <a:off x="228600" y="2438400"/>
            <a:ext cx="152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i="1">
                <a:solidFill>
                  <a:srgbClr val="FF0000"/>
                </a:solidFill>
              </a:rPr>
              <a:t>infiltration capacity</a:t>
            </a:r>
          </a:p>
        </p:txBody>
      </p:sp>
      <p:sp>
        <p:nvSpPr>
          <p:cNvPr id="24589" name="TextBox 15"/>
          <p:cNvSpPr txBox="1">
            <a:spLocks noChangeArrowheads="1"/>
          </p:cNvSpPr>
          <p:nvPr/>
        </p:nvSpPr>
        <p:spPr bwMode="auto">
          <a:xfrm flipH="1">
            <a:off x="2057400" y="2514600"/>
            <a:ext cx="152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i="1">
                <a:solidFill>
                  <a:srgbClr val="FF0000"/>
                </a:solidFill>
              </a:rPr>
              <a:t>frequency</a:t>
            </a:r>
          </a:p>
        </p:txBody>
      </p:sp>
      <p:cxnSp>
        <p:nvCxnSpPr>
          <p:cNvPr id="18" name="Straight Arrow Connector 17"/>
          <p:cNvCxnSpPr/>
          <p:nvPr/>
        </p:nvCxnSpPr>
        <p:spPr bwMode="auto">
          <a:xfrm rot="5400000" flipH="1" flipV="1">
            <a:off x="1447800" y="2133600"/>
            <a:ext cx="533400" cy="3810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 bwMode="auto">
          <a:xfrm rot="16200000" flipV="1">
            <a:off x="2095500" y="2095500"/>
            <a:ext cx="609600" cy="5334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 bwMode="auto">
          <a:xfrm rot="5400000">
            <a:off x="1485900" y="3009900"/>
            <a:ext cx="838200" cy="7620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17686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534400" cy="762000"/>
          </a:xfrm>
        </p:spPr>
        <p:txBody>
          <a:bodyPr/>
          <a:lstStyle/>
          <a:p>
            <a:r>
              <a:rPr lang="en-US" sz="4400" dirty="0">
                <a:ea typeface="ＭＳ Ｐゴシック" charset="0"/>
              </a:rPr>
              <a:t>Variable Infiltration Capacity</a:t>
            </a:r>
          </a:p>
        </p:txBody>
      </p:sp>
      <p:pic>
        <p:nvPicPr>
          <p:cNvPr id="2867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914400"/>
            <a:ext cx="451485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367347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1000"/>
            <a:ext cx="4419600" cy="150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867400"/>
            <a:ext cx="5581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8224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</a:rPr>
              <a:t>VIC Evaluation</a:t>
            </a:r>
          </a:p>
        </p:txBody>
      </p:sp>
      <p:pic>
        <p:nvPicPr>
          <p:cNvPr id="2969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822325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86752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Scan 8.png"/>
          <p:cNvPicPr>
            <a:picLocks noChangeAspect="1"/>
          </p:cNvPicPr>
          <p:nvPr/>
        </p:nvPicPr>
        <p:blipFill>
          <a:blip r:embed="rId2">
            <a:lum bright="-30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4372" r="1515" b="1221"/>
          <a:stretch>
            <a:fillRect/>
          </a:stretch>
        </p:blipFill>
        <p:spPr bwMode="auto">
          <a:xfrm rot="-5400000">
            <a:off x="2400300" y="-1181100"/>
            <a:ext cx="44958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534400" cy="762000"/>
          </a:xfrm>
        </p:spPr>
        <p:txBody>
          <a:bodyPr/>
          <a:lstStyle/>
          <a:p>
            <a:r>
              <a:rPr lang="en-US" sz="4800" dirty="0">
                <a:ea typeface="ＭＳ Ｐゴシック" charset="0"/>
              </a:rPr>
              <a:t>Hydrologic Cycle on Land</a:t>
            </a:r>
          </a:p>
        </p:txBody>
      </p:sp>
      <p:sp>
        <p:nvSpPr>
          <p:cNvPr id="18436" name="TextBox 3"/>
          <p:cNvSpPr txBox="1">
            <a:spLocks noChangeArrowheads="1"/>
          </p:cNvSpPr>
          <p:nvPr/>
        </p:nvSpPr>
        <p:spPr bwMode="auto">
          <a:xfrm>
            <a:off x="2895600" y="5334000"/>
            <a:ext cx="31400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3600" b="1" i="1" dirty="0">
                <a:solidFill>
                  <a:srgbClr val="FF0000"/>
                </a:solidFill>
                <a:latin typeface="Symbol" charset="2"/>
                <a:cs typeface="Symbol" charset="2"/>
              </a:rPr>
              <a:t>D</a:t>
            </a:r>
            <a:r>
              <a:rPr lang="en-US" sz="3600" b="1" i="1" dirty="0">
                <a:solidFill>
                  <a:srgbClr val="FF0000"/>
                </a:solidFill>
                <a:ea typeface="Symbol Proportional BT" charset="0"/>
                <a:cs typeface="Symbol Proportional BT" charset="0"/>
              </a:rPr>
              <a:t>S = P – E - 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" y="5334000"/>
            <a:ext cx="1538288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Change in </a:t>
            </a:r>
            <a:br>
              <a:rPr lang="en-US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</a:br>
            <a:r>
              <a:rPr lang="en-US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Storage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28800" y="6172200"/>
            <a:ext cx="201295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Precipitation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76800" y="6172200"/>
            <a:ext cx="288290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Evapotranspiration</a:t>
            </a:r>
            <a:endParaRPr lang="en-US" dirty="0">
              <a:solidFill>
                <a:schemeClr val="accent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86600" y="5410200"/>
            <a:ext cx="117475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Runoff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 flipV="1">
            <a:off x="1905000" y="5715000"/>
            <a:ext cx="1066800" cy="1524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 bwMode="auto">
          <a:xfrm flipV="1">
            <a:off x="2971800" y="5867400"/>
            <a:ext cx="1066800" cy="4572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 bwMode="auto">
          <a:xfrm rot="10800000">
            <a:off x="5029200" y="5867400"/>
            <a:ext cx="1143000" cy="4572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8" idx="1"/>
          </p:cNvCxnSpPr>
          <p:nvPr/>
        </p:nvCxnSpPr>
        <p:spPr bwMode="auto">
          <a:xfrm rot="10800000">
            <a:off x="5867400" y="5638800"/>
            <a:ext cx="1219200" cy="158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Variability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91200" y="1219200"/>
            <a:ext cx="3200400" cy="4876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Determined by</a:t>
            </a:r>
          </a:p>
          <a:p>
            <a:r>
              <a:rPr lang="en-US" dirty="0" smtClean="0"/>
              <a:t>Topographic position</a:t>
            </a:r>
          </a:p>
          <a:p>
            <a:r>
              <a:rPr lang="en-US" dirty="0" smtClean="0"/>
              <a:t>Soil type</a:t>
            </a:r>
          </a:p>
          <a:p>
            <a:r>
              <a:rPr lang="en-US" dirty="0" smtClean="0"/>
              <a:t>Vegetation</a:t>
            </a:r>
          </a:p>
          <a:p>
            <a:r>
              <a:rPr lang="en-US" dirty="0" smtClean="0"/>
              <a:t>Precipitation</a:t>
            </a:r>
            <a:endParaRPr lang="en-US" dirty="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95400"/>
            <a:ext cx="574992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8753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More Spatial Variability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19200"/>
            <a:ext cx="7772400" cy="2895600"/>
          </a:xfrm>
        </p:spPr>
        <p:txBody>
          <a:bodyPr/>
          <a:lstStyle/>
          <a:p>
            <a:r>
              <a:rPr lang="en-US" dirty="0" err="1" smtClean="0"/>
              <a:t>Entekhabi</a:t>
            </a:r>
            <a:r>
              <a:rPr lang="en-US" dirty="0" smtClean="0"/>
              <a:t> &amp; </a:t>
            </a:r>
            <a:r>
              <a:rPr lang="en-US" dirty="0" err="1" smtClean="0"/>
              <a:t>Eagleson</a:t>
            </a:r>
            <a:r>
              <a:rPr lang="en-US" dirty="0" smtClean="0"/>
              <a:t> (1989)</a:t>
            </a:r>
          </a:p>
          <a:p>
            <a:pPr lvl="1"/>
            <a:r>
              <a:rPr lang="en-US" dirty="0" smtClean="0"/>
              <a:t>2 parameter gamma function describes variability</a:t>
            </a:r>
          </a:p>
          <a:p>
            <a:pPr lvl="1"/>
            <a:r>
              <a:rPr lang="en-US" dirty="0" smtClean="0"/>
              <a:t>Horton &amp; Dunne runoff</a:t>
            </a:r>
          </a:p>
          <a:p>
            <a:pPr lvl="1"/>
            <a:r>
              <a:rPr lang="en-US" dirty="0" smtClean="0"/>
              <a:t>Evaporation and Transpiration</a:t>
            </a:r>
            <a:endParaRPr lang="en-US" dirty="0"/>
          </a:p>
        </p:txBody>
      </p:sp>
      <p:pic>
        <p:nvPicPr>
          <p:cNvPr id="4" name="Picture 3" descr="Entekhabi-eagleson_1989_F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886200"/>
            <a:ext cx="3302000" cy="2790423"/>
          </a:xfrm>
          <a:prstGeom prst="rect">
            <a:avLst/>
          </a:prstGeom>
        </p:spPr>
      </p:pic>
      <p:pic>
        <p:nvPicPr>
          <p:cNvPr id="5" name="Picture 4" descr="Laio_2002_f2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886200"/>
            <a:ext cx="3200400" cy="28925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91400" y="6519446"/>
            <a:ext cx="15236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Laio</a:t>
            </a:r>
            <a:r>
              <a:rPr lang="en-US" sz="1600" dirty="0" smtClean="0"/>
              <a:t> et al., 2002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5562600" y="3733800"/>
            <a:ext cx="2890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Soil moisture stress on ET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4577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534400" cy="762000"/>
          </a:xfrm>
        </p:spPr>
        <p:txBody>
          <a:bodyPr/>
          <a:lstStyle/>
          <a:p>
            <a:r>
              <a:rPr lang="en-US" dirty="0">
                <a:ea typeface="ＭＳ Ｐゴシック" charset="0"/>
              </a:rPr>
              <a:t>TOPMODEL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3276600" y="5257800"/>
            <a:ext cx="5715000" cy="14478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ea typeface="ＭＳ Ｐゴシック" charset="0"/>
              </a:rPr>
              <a:t>Like VIC, but tied directly to real topography (“</a:t>
            </a:r>
            <a:r>
              <a:rPr lang="en-US" dirty="0" err="1" smtClean="0">
                <a:solidFill>
                  <a:srgbClr val="FF0000"/>
                </a:solidFill>
                <a:ea typeface="ＭＳ Ｐゴシック" charset="0"/>
              </a:rPr>
              <a:t>hillslope</a:t>
            </a:r>
            <a:r>
              <a:rPr lang="en-US" dirty="0" smtClean="0">
                <a:solidFill>
                  <a:srgbClr val="FF0000"/>
                </a:solidFill>
                <a:ea typeface="ＭＳ Ｐゴシック" charset="0"/>
              </a:rPr>
              <a:t>” concept)</a:t>
            </a:r>
            <a:endParaRPr lang="en-US" dirty="0">
              <a:solidFill>
                <a:srgbClr val="FF0000"/>
              </a:solidFill>
              <a:ea typeface="ＭＳ Ｐゴシック" charset="0"/>
            </a:endParaRPr>
          </a:p>
        </p:txBody>
      </p:sp>
      <p:pic>
        <p:nvPicPr>
          <p:cNvPr id="3072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15"/>
          <a:stretch>
            <a:fillRect/>
          </a:stretch>
        </p:blipFill>
        <p:spPr bwMode="auto">
          <a:xfrm>
            <a:off x="533400" y="1143000"/>
            <a:ext cx="2667000" cy="187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52800"/>
            <a:ext cx="2722563" cy="25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19800"/>
            <a:ext cx="2667000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838200"/>
            <a:ext cx="5451475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99925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Content Placeholder 2"/>
          <p:cNvSpPr>
            <a:spLocks noGrp="1"/>
          </p:cNvSpPr>
          <p:nvPr>
            <p:ph idx="1"/>
          </p:nvPr>
        </p:nvSpPr>
        <p:spPr>
          <a:xfrm>
            <a:off x="4343400" y="1219200"/>
            <a:ext cx="4724400" cy="5562600"/>
          </a:xfrm>
        </p:spPr>
        <p:txBody>
          <a:bodyPr/>
          <a:lstStyle/>
          <a:p>
            <a:r>
              <a:rPr lang="en-US" sz="2800" dirty="0" smtClean="0">
                <a:ea typeface="ＭＳ Ｐゴシック" charset="0"/>
              </a:rPr>
              <a:t>Start with high-resolution digital elevation model (“DEM,” </a:t>
            </a:r>
            <a:br>
              <a:rPr lang="en-US" sz="2800" dirty="0" smtClean="0">
                <a:ea typeface="ＭＳ Ｐゴシック" charset="0"/>
              </a:rPr>
            </a:br>
            <a:r>
              <a:rPr lang="en-US" sz="2800" dirty="0" smtClean="0">
                <a:ea typeface="ＭＳ Ｐゴシック" charset="0"/>
              </a:rPr>
              <a:t>elevation </a:t>
            </a:r>
            <a:r>
              <a:rPr lang="en-US" sz="2800" dirty="0" err="1" smtClean="0">
                <a:ea typeface="ＭＳ Ｐゴシック" charset="0"/>
              </a:rPr>
              <a:t>vs</a:t>
            </a:r>
            <a:r>
              <a:rPr lang="en-US" sz="2800" dirty="0" smtClean="0">
                <a:ea typeface="ＭＳ Ｐゴシック" charset="0"/>
              </a:rPr>
              <a:t> </a:t>
            </a:r>
            <a:r>
              <a:rPr lang="en-US" sz="2800" dirty="0" err="1" smtClean="0">
                <a:ea typeface="ＭＳ Ｐゴシック" charset="0"/>
              </a:rPr>
              <a:t>lat</a:t>
            </a:r>
            <a:r>
              <a:rPr lang="en-US" sz="2800" dirty="0" smtClean="0">
                <a:ea typeface="ＭＳ Ｐゴシック" charset="0"/>
              </a:rPr>
              <a:t>/</a:t>
            </a:r>
            <a:r>
              <a:rPr lang="en-US" sz="2800" dirty="0" err="1" smtClean="0">
                <a:ea typeface="ＭＳ Ｐゴシック" charset="0"/>
              </a:rPr>
              <a:t>lon</a:t>
            </a:r>
            <a:r>
              <a:rPr lang="en-US" sz="2800" dirty="0" smtClean="0">
                <a:ea typeface="ＭＳ Ｐゴシック" charset="0"/>
              </a:rPr>
              <a:t>)</a:t>
            </a:r>
          </a:p>
          <a:p>
            <a:r>
              <a:rPr lang="en-US" sz="2800" dirty="0" smtClean="0">
                <a:ea typeface="ＭＳ Ｐゴシック" charset="0"/>
              </a:rPr>
              <a:t>Derive “topographic index” </a:t>
            </a:r>
            <a:endParaRPr lang="en-US" sz="2800" dirty="0">
              <a:ea typeface="ＭＳ Ｐゴシック" charset="0"/>
            </a:endParaRPr>
          </a:p>
          <a:p>
            <a:endParaRPr lang="en-US" sz="2800" dirty="0">
              <a:ea typeface="ＭＳ Ｐゴシック" charset="0"/>
            </a:endParaRPr>
          </a:p>
          <a:p>
            <a:r>
              <a:rPr lang="en-US" sz="2800" dirty="0" smtClean="0">
                <a:ea typeface="ＭＳ Ｐゴシック" charset="0"/>
              </a:rPr>
              <a:t>Histogram (</a:t>
            </a:r>
            <a:r>
              <a:rPr lang="en-US" sz="2800" dirty="0" err="1" smtClean="0">
                <a:ea typeface="ＭＳ Ｐゴシック" charset="0"/>
              </a:rPr>
              <a:t>freqency</a:t>
            </a:r>
            <a:r>
              <a:rPr lang="en-US" sz="2800" dirty="0" smtClean="0">
                <a:ea typeface="ＭＳ Ｐゴシック" charset="0"/>
              </a:rPr>
              <a:t> </a:t>
            </a:r>
            <a:r>
              <a:rPr lang="en-US" sz="2800" dirty="0" err="1" smtClean="0">
                <a:ea typeface="ＭＳ Ｐゴシック" charset="0"/>
              </a:rPr>
              <a:t>dist’n</a:t>
            </a:r>
            <a:r>
              <a:rPr lang="en-US" sz="2800" dirty="0" smtClean="0">
                <a:ea typeface="ＭＳ Ｐゴシック" charset="0"/>
              </a:rPr>
              <a:t>) of </a:t>
            </a:r>
            <a:r>
              <a:rPr lang="en-US" sz="2800" dirty="0" smtClean="0">
                <a:latin typeface="Symbol" charset="2"/>
                <a:ea typeface="ＭＳ Ｐゴシック" charset="0"/>
                <a:cs typeface="Symbol" charset="2"/>
              </a:rPr>
              <a:t>l</a:t>
            </a:r>
            <a:r>
              <a:rPr lang="en-US" sz="2800" dirty="0" smtClean="0">
                <a:ea typeface="ＭＳ Ｐゴシック" charset="0"/>
              </a:rPr>
              <a:t> across catchment allows prediction of </a:t>
            </a:r>
            <a:r>
              <a:rPr lang="en-US" sz="2800" dirty="0" err="1" smtClean="0">
                <a:ea typeface="ＭＳ Ｐゴシック" charset="0"/>
              </a:rPr>
              <a:t>sat’d</a:t>
            </a:r>
            <a:r>
              <a:rPr lang="en-US" sz="2800" dirty="0" smtClean="0">
                <a:ea typeface="ＭＳ Ｐゴシック" charset="0"/>
              </a:rPr>
              <a:t> area, </a:t>
            </a:r>
            <a:r>
              <a:rPr lang="en-US" sz="2800" dirty="0" err="1" smtClean="0">
                <a:ea typeface="ＭＳ Ｐゴシック" charset="0"/>
              </a:rPr>
              <a:t>infilt</a:t>
            </a:r>
            <a:r>
              <a:rPr lang="en-US" sz="2800" dirty="0" smtClean="0">
                <a:ea typeface="ＭＳ Ｐゴシック" charset="0"/>
              </a:rPr>
              <a:t>, &amp; runoff</a:t>
            </a:r>
          </a:p>
        </p:txBody>
      </p:sp>
      <p:pic>
        <p:nvPicPr>
          <p:cNvPr id="3174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4392613" cy="628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152400"/>
            <a:ext cx="5638800" cy="762000"/>
          </a:xfrm>
        </p:spPr>
        <p:txBody>
          <a:bodyPr/>
          <a:lstStyle/>
          <a:p>
            <a:r>
              <a:rPr lang="en-US" dirty="0">
                <a:ea typeface="ＭＳ Ｐゴシック" charset="0"/>
              </a:rPr>
              <a:t>TOPMODEL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1136294"/>
              </p:ext>
            </p:extLst>
          </p:nvPr>
        </p:nvGraphicFramePr>
        <p:xfrm>
          <a:off x="5043487" y="4038600"/>
          <a:ext cx="2933701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Equation" r:id="rId4" imgW="977900" imgH="203200" progId="Equation.DSMT4">
                  <p:embed/>
                </p:oleObj>
              </mc:Choice>
              <mc:Fallback>
                <p:oleObj name="Equation" r:id="rId4" imgW="9779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043487" y="4038600"/>
                        <a:ext cx="2933701" cy="60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025103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2971800"/>
            <a:ext cx="3200400" cy="3505200"/>
          </a:xfrm>
        </p:spPr>
        <p:txBody>
          <a:bodyPr/>
          <a:lstStyle/>
          <a:p>
            <a:r>
              <a:rPr lang="en-US" sz="2000" dirty="0" err="1" smtClean="0"/>
              <a:t>Famiglietti</a:t>
            </a:r>
            <a:r>
              <a:rPr lang="en-US" sz="2000" dirty="0" smtClean="0"/>
              <a:t> and Wood (1994) </a:t>
            </a:r>
            <a:r>
              <a:rPr lang="en-US" sz="2000" dirty="0" smtClean="0">
                <a:solidFill>
                  <a:srgbClr val="FF0000"/>
                </a:solidFill>
              </a:rPr>
              <a:t>TOPLATS</a:t>
            </a:r>
          </a:p>
          <a:p>
            <a:pPr lvl="1"/>
            <a:r>
              <a:rPr lang="en-US" sz="2000" dirty="0" smtClean="0"/>
              <a:t>TOPMODEL-based distribution</a:t>
            </a:r>
          </a:p>
          <a:p>
            <a:pPr lvl="1"/>
            <a:r>
              <a:rPr lang="en-US" sz="2000" dirty="0" smtClean="0"/>
              <a:t>Discretized wetness</a:t>
            </a:r>
          </a:p>
          <a:p>
            <a:pPr lvl="1"/>
            <a:r>
              <a:rPr lang="en-US" sz="2000" dirty="0" smtClean="0"/>
              <a:t>Multiple instances of model </a:t>
            </a:r>
            <a:endParaRPr lang="en-US" sz="2000" dirty="0"/>
          </a:p>
        </p:txBody>
      </p:sp>
      <p:pic>
        <p:nvPicPr>
          <p:cNvPr id="4" name="Picture 3" descr="Famiglietti-Wood_1994_F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57200"/>
            <a:ext cx="5681958" cy="5867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5400" y="152400"/>
            <a:ext cx="4038600" cy="2362200"/>
          </a:xfrm>
        </p:spPr>
        <p:txBody>
          <a:bodyPr/>
          <a:lstStyle/>
          <a:p>
            <a:r>
              <a:rPr lang="en-US" sz="4800" dirty="0" smtClean="0"/>
              <a:t>TOPMODEL-based variability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856981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TOPMODEL-based variability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19200"/>
            <a:ext cx="7772400" cy="1600200"/>
          </a:xfrm>
        </p:spPr>
        <p:txBody>
          <a:bodyPr/>
          <a:lstStyle/>
          <a:p>
            <a:r>
              <a:rPr lang="en-US" dirty="0" err="1" smtClean="0"/>
              <a:t>Koster</a:t>
            </a:r>
            <a:r>
              <a:rPr lang="en-US" dirty="0" smtClean="0"/>
              <a:t> et al. (2000), </a:t>
            </a:r>
            <a:r>
              <a:rPr lang="en-US" dirty="0" smtClean="0">
                <a:solidFill>
                  <a:srgbClr val="FF0000"/>
                </a:solidFill>
              </a:rPr>
              <a:t>CATCHMENT</a:t>
            </a:r>
            <a:r>
              <a:rPr lang="en-US" dirty="0" smtClean="0"/>
              <a:t> model</a:t>
            </a:r>
            <a:endParaRPr lang="en-US" dirty="0"/>
          </a:p>
        </p:txBody>
      </p:sp>
      <p:pic>
        <p:nvPicPr>
          <p:cNvPr id="4" name="Picture 3" descr="Koster_2000_eqn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286000"/>
            <a:ext cx="3162300" cy="1117600"/>
          </a:xfrm>
          <a:prstGeom prst="rect">
            <a:avLst/>
          </a:prstGeom>
        </p:spPr>
      </p:pic>
      <p:pic>
        <p:nvPicPr>
          <p:cNvPr id="5" name="Picture 4" descr="Koster_catchment_2000_f1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362200"/>
            <a:ext cx="5118100" cy="409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2948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 smtClean="0"/>
              <a:t>Koster</a:t>
            </a:r>
            <a:r>
              <a:rPr lang="en-US" sz="4000" dirty="0" smtClean="0"/>
              <a:t> CATCHMENT model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TOPMODEL-based mean water table depth for each catchment</a:t>
            </a:r>
          </a:p>
          <a:p>
            <a:r>
              <a:rPr lang="en-US" dirty="0" smtClean="0"/>
              <a:t>Saturation Deficit</a:t>
            </a:r>
          </a:p>
          <a:p>
            <a:r>
              <a:rPr lang="en-US" dirty="0" smtClean="0"/>
              <a:t>3 ‘zones’ based on </a:t>
            </a:r>
            <a:r>
              <a:rPr lang="en-US" dirty="0" err="1" smtClean="0"/>
              <a:t>Entekhabi</a:t>
            </a:r>
            <a:r>
              <a:rPr lang="en-US" dirty="0"/>
              <a:t> </a:t>
            </a:r>
            <a:r>
              <a:rPr lang="en-US" dirty="0" smtClean="0"/>
              <a:t>s* value</a:t>
            </a:r>
          </a:p>
          <a:p>
            <a:r>
              <a:rPr lang="en-US" dirty="0" smtClean="0"/>
              <a:t>Flexible area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No ET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E, no T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No restriction</a:t>
            </a:r>
            <a:endParaRPr lang="en-US" dirty="0"/>
          </a:p>
        </p:txBody>
      </p:sp>
      <p:pic>
        <p:nvPicPr>
          <p:cNvPr id="4" name="Picture 3" descr="Laio_2002_f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549698"/>
            <a:ext cx="3660446" cy="3308302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 bwMode="auto">
          <a:xfrm>
            <a:off x="7162800" y="3733800"/>
            <a:ext cx="0" cy="17526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6324600" y="3733800"/>
            <a:ext cx="0" cy="17526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5943600" y="411480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53200" y="411480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43800" y="411480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3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8458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0" y="457200"/>
            <a:ext cx="4114800" cy="762000"/>
          </a:xfrm>
        </p:spPr>
        <p:txBody>
          <a:bodyPr/>
          <a:lstStyle/>
          <a:p>
            <a:r>
              <a:rPr lang="en-US" sz="4800" dirty="0" err="1" smtClean="0"/>
              <a:t>Soilmoisture</a:t>
            </a:r>
            <a:r>
              <a:rPr lang="en-US" sz="4800" dirty="0" smtClean="0"/>
              <a:t> BINS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620" y="228600"/>
            <a:ext cx="4800600" cy="4876800"/>
          </a:xfrm>
        </p:spPr>
        <p:txBody>
          <a:bodyPr/>
          <a:lstStyle/>
          <a:p>
            <a:r>
              <a:rPr lang="en-US" sz="2400" dirty="0" smtClean="0"/>
              <a:t>Sellers et al., 2007</a:t>
            </a:r>
          </a:p>
          <a:p>
            <a:pPr lvl="1"/>
            <a:r>
              <a:rPr lang="en-US" sz="2400" dirty="0" smtClean="0"/>
              <a:t>Nonlinear soil moisture response curve</a:t>
            </a:r>
          </a:p>
          <a:p>
            <a:pPr lvl="1"/>
            <a:r>
              <a:rPr lang="en-US" sz="2400" dirty="0" smtClean="0"/>
              <a:t>Discretize wetness into ‘BINS’</a:t>
            </a:r>
          </a:p>
          <a:p>
            <a:pPr lvl="1"/>
            <a:r>
              <a:rPr lang="en-US" sz="2400" dirty="0" smtClean="0"/>
              <a:t>ET restriction based on discretized f(W) and BIN area</a:t>
            </a:r>
          </a:p>
          <a:p>
            <a:pPr lvl="1"/>
            <a:r>
              <a:rPr lang="en-US" sz="2400" dirty="0" smtClean="0"/>
              <a:t>Moisture, not topography, determines distribution</a:t>
            </a:r>
            <a:endParaRPr lang="en-US" sz="2400" dirty="0"/>
          </a:p>
        </p:txBody>
      </p:sp>
      <p:pic>
        <p:nvPicPr>
          <p:cNvPr id="4" name="Picture 3" descr="Sellers_1997_f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4267200"/>
            <a:ext cx="2514600" cy="2533943"/>
          </a:xfrm>
          <a:prstGeom prst="rect">
            <a:avLst/>
          </a:prstGeom>
        </p:spPr>
      </p:pic>
      <p:pic>
        <p:nvPicPr>
          <p:cNvPr id="7" name="Picture 6" descr="se07_cro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999537"/>
            <a:ext cx="2895197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7737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09600" y="152400"/>
            <a:ext cx="7010400" cy="762000"/>
          </a:xfrm>
        </p:spPr>
        <p:txBody>
          <a:bodyPr/>
          <a:lstStyle/>
          <a:p>
            <a:r>
              <a:rPr lang="en-US" sz="4800" dirty="0" err="1" smtClean="0"/>
              <a:t>Soilmoisture</a:t>
            </a:r>
            <a:r>
              <a:rPr lang="en-US" sz="4800" dirty="0" smtClean="0"/>
              <a:t> BINS</a:t>
            </a:r>
            <a:endParaRPr lang="en-US" sz="4800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85800" y="1219200"/>
            <a:ext cx="5257800" cy="4876800"/>
          </a:xfrm>
        </p:spPr>
        <p:txBody>
          <a:bodyPr/>
          <a:lstStyle/>
          <a:p>
            <a:r>
              <a:rPr lang="en-US" dirty="0" smtClean="0"/>
              <a:t>BR-PEG (Brazil)</a:t>
            </a:r>
          </a:p>
          <a:p>
            <a:pPr lvl="1"/>
            <a:r>
              <a:rPr lang="en-US" sz="2000" dirty="0" smtClean="0"/>
              <a:t>BINS distribution changes during year in response to </a:t>
            </a:r>
            <a:r>
              <a:rPr lang="en-US" sz="2000" dirty="0" err="1" smtClean="0"/>
              <a:t>precip</a:t>
            </a:r>
            <a:r>
              <a:rPr lang="en-US" sz="2000" dirty="0" smtClean="0"/>
              <a:t>, ET</a:t>
            </a:r>
            <a:endParaRPr lang="en-US" sz="2000" dirty="0"/>
          </a:p>
        </p:txBody>
      </p:sp>
      <p:pic>
        <p:nvPicPr>
          <p:cNvPr id="10" name="Picture 9" descr="MACplot_BR-PE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04800"/>
            <a:ext cx="2224201" cy="3000046"/>
          </a:xfrm>
          <a:prstGeom prst="rect">
            <a:avLst/>
          </a:prstGeom>
        </p:spPr>
      </p:pic>
      <p:pic>
        <p:nvPicPr>
          <p:cNvPr id="11" name="Picture 10" descr="BR-PEG_bin-tseries_2003_cro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667000"/>
            <a:ext cx="5013018" cy="401732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096000" y="3886200"/>
            <a:ext cx="2916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BLUE = WET  month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72200" y="4648200"/>
            <a:ext cx="2612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RED = DRY month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10200" y="6477000"/>
            <a:ext cx="4937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wet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3810000" y="6477000"/>
            <a:ext cx="4581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dry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3200400" y="6500565"/>
            <a:ext cx="4937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wet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1524000" y="6477000"/>
            <a:ext cx="4581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dry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945984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228600"/>
            <a:ext cx="6248400" cy="6675438"/>
            <a:chOff x="0" y="228600"/>
            <a:chExt cx="6248400" cy="6675438"/>
          </a:xfrm>
        </p:grpSpPr>
        <p:pic>
          <p:nvPicPr>
            <p:cNvPr id="19459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228600"/>
              <a:ext cx="6096000" cy="6675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0" y="2237601"/>
              <a:ext cx="2328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 Rounded MT Bold"/>
                  <a:cs typeface="Arial Rounded MT Bold"/>
                </a:rPr>
                <a:t>I</a:t>
              </a:r>
              <a:endParaRPr lang="en-US" sz="1200" dirty="0">
                <a:latin typeface="Arial Rounded MT Bold"/>
                <a:cs typeface="Arial Rounded MT Bold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3400" y="228600"/>
            <a:ext cx="4800600" cy="1905000"/>
          </a:xfrm>
        </p:spPr>
        <p:txBody>
          <a:bodyPr/>
          <a:lstStyle/>
          <a:p>
            <a:r>
              <a:rPr lang="en-US" sz="5400" dirty="0">
                <a:ea typeface="ＭＳ Ｐゴシック" charset="0"/>
              </a:rPr>
              <a:t>Soil Moisture </a:t>
            </a:r>
            <a:r>
              <a:rPr lang="ja-JP" altLang="en-US" sz="5400" dirty="0">
                <a:ea typeface="ＭＳ Ｐゴシック" charset="0"/>
              </a:rPr>
              <a:t>“</a:t>
            </a:r>
            <a:r>
              <a:rPr lang="en-US" sz="5400" dirty="0">
                <a:ea typeface="ＭＳ Ｐゴシック" charset="0"/>
              </a:rPr>
              <a:t>Zones</a:t>
            </a:r>
            <a:r>
              <a:rPr lang="ja-JP" altLang="en-US" sz="5400" dirty="0">
                <a:ea typeface="ＭＳ Ｐゴシック" charset="0"/>
              </a:rPr>
              <a:t>”</a:t>
            </a:r>
            <a:endParaRPr lang="en-US" sz="5400" dirty="0"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z="4800" dirty="0">
                <a:ea typeface="ＭＳ Ｐゴシック" charset="0"/>
              </a:rPr>
              <a:t>Canopy Partition of Rainwater</a:t>
            </a:r>
          </a:p>
        </p:txBody>
      </p:sp>
      <p:sp>
        <p:nvSpPr>
          <p:cNvPr id="20483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484" name="Content Placeholder 4"/>
          <p:cNvSpPr>
            <a:spLocks noGrp="1"/>
          </p:cNvSpPr>
          <p:nvPr>
            <p:ph sz="half" idx="2"/>
          </p:nvPr>
        </p:nvSpPr>
        <p:spPr>
          <a:xfrm>
            <a:off x="5486400" y="1066800"/>
            <a:ext cx="3581400" cy="5181600"/>
          </a:xfrm>
        </p:spPr>
        <p:txBody>
          <a:bodyPr/>
          <a:lstStyle/>
          <a:p>
            <a:r>
              <a:rPr lang="en-US">
                <a:ea typeface="ＭＳ Ｐゴシック" charset="0"/>
              </a:rPr>
              <a:t>Typically &gt; 85% of precip reaches the ground as throughfall</a:t>
            </a:r>
          </a:p>
          <a:p>
            <a:r>
              <a:rPr lang="en-US">
                <a:ea typeface="ＭＳ Ｐゴシック" charset="0"/>
              </a:rPr>
              <a:t>About 10% is intercepted by full leaf canopy (less in winter)</a:t>
            </a:r>
          </a:p>
          <a:p>
            <a:r>
              <a:rPr lang="en-US">
                <a:ea typeface="ＭＳ Ｐゴシック" charset="0"/>
              </a:rPr>
              <a:t>Intercepted water evaporates very readily!</a:t>
            </a:r>
          </a:p>
        </p:txBody>
      </p:sp>
      <p:pic>
        <p:nvPicPr>
          <p:cNvPr id="20485" name="Picture 2" descr="Scan 10.png"/>
          <p:cNvPicPr>
            <a:picLocks noChangeAspect="1"/>
          </p:cNvPicPr>
          <p:nvPr/>
        </p:nvPicPr>
        <p:blipFill>
          <a:blip r:embed="rId2">
            <a:lum bright="-30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" t="3572" r="30170" b="1785"/>
          <a:stretch>
            <a:fillRect/>
          </a:stretch>
        </p:blipFill>
        <p:spPr bwMode="auto">
          <a:xfrm>
            <a:off x="152400" y="990600"/>
            <a:ext cx="5334000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ea typeface="ＭＳ Ｐゴシック" charset="0"/>
              </a:rPr>
              <a:t>Estimation of Evapotranspiration</a:t>
            </a:r>
          </a:p>
        </p:txBody>
      </p:sp>
      <p:pic>
        <p:nvPicPr>
          <p:cNvPr id="22531" name="Picture 2" descr="Scan 13.png"/>
          <p:cNvPicPr>
            <a:picLocks noChangeAspect="1"/>
          </p:cNvPicPr>
          <p:nvPr/>
        </p:nvPicPr>
        <p:blipFill>
          <a:blip r:embed="rId2">
            <a:lum bright="-30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100" y="2057400"/>
            <a:ext cx="40259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3" descr="Scan 12.png"/>
          <p:cNvPicPr>
            <a:picLocks noChangeAspect="1"/>
          </p:cNvPicPr>
          <p:nvPr/>
        </p:nvPicPr>
        <p:blipFill>
          <a:blip r:embed="rId3">
            <a:lum bright="-30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0" t="21997" r="24893"/>
          <a:stretch>
            <a:fillRect/>
          </a:stretch>
        </p:blipFill>
        <p:spPr bwMode="auto">
          <a:xfrm rot="5400000">
            <a:off x="1892300" y="927100"/>
            <a:ext cx="1295400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4" descr="Scan 14.png"/>
          <p:cNvPicPr>
            <a:picLocks noChangeAspect="1"/>
          </p:cNvPicPr>
          <p:nvPr/>
        </p:nvPicPr>
        <p:blipFill>
          <a:blip r:embed="rId4">
            <a:lum bright="-30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76800"/>
            <a:ext cx="51816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5" descr="Scan 15.png"/>
          <p:cNvPicPr>
            <a:picLocks noChangeAspect="1"/>
          </p:cNvPicPr>
          <p:nvPr/>
        </p:nvPicPr>
        <p:blipFill>
          <a:blip r:embed="rId5">
            <a:lum bright="-30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114800"/>
            <a:ext cx="31115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TextBox 6"/>
          <p:cNvSpPr txBox="1">
            <a:spLocks noChangeArrowheads="1"/>
          </p:cNvSpPr>
          <p:nvPr/>
        </p:nvSpPr>
        <p:spPr bwMode="auto">
          <a:xfrm>
            <a:off x="990600" y="990600"/>
            <a:ext cx="28940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b="1" i="1">
                <a:solidFill>
                  <a:srgbClr val="FF0000"/>
                </a:solidFill>
              </a:rPr>
              <a:t>Thornthwaite (1948)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1752600"/>
            <a:ext cx="1233488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 err="1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daylength</a:t>
            </a:r>
            <a:endParaRPr lang="en-US" sz="1800" dirty="0">
              <a:solidFill>
                <a:schemeClr val="accent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4600" y="1752600"/>
            <a:ext cx="947738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# days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62400" y="1447800"/>
            <a:ext cx="900113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 err="1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avg</a:t>
            </a:r>
            <a:r>
              <a:rPr lang="en-US" sz="1800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 air</a:t>
            </a:r>
          </a:p>
          <a:p>
            <a:pPr>
              <a:defRPr/>
            </a:pPr>
            <a:r>
              <a:rPr lang="en-US" sz="1800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temp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738" y="3733800"/>
            <a:ext cx="4589462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potential </a:t>
            </a:r>
            <a:r>
              <a:rPr lang="en-US" sz="1800" dirty="0" err="1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evapotranspiration</a:t>
            </a:r>
            <a:r>
              <a:rPr lang="en-US" sz="1800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 (mm/month)</a:t>
            </a:r>
          </a:p>
        </p:txBody>
      </p:sp>
      <p:sp>
        <p:nvSpPr>
          <p:cNvPr id="22540" name="TextBox 11"/>
          <p:cNvSpPr txBox="1">
            <a:spLocks noChangeArrowheads="1"/>
          </p:cNvSpPr>
          <p:nvPr/>
        </p:nvSpPr>
        <p:spPr bwMode="auto">
          <a:xfrm>
            <a:off x="5715000" y="838200"/>
            <a:ext cx="32591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i="1"/>
              <a:t>But leaf water potential</a:t>
            </a:r>
            <a:br>
              <a:rPr lang="en-US" i="1"/>
            </a:br>
            <a:r>
              <a:rPr lang="en-US" i="1"/>
              <a:t>depends very sensitively</a:t>
            </a:r>
            <a:br>
              <a:rPr lang="en-US" i="1"/>
            </a:br>
            <a:r>
              <a:rPr lang="en-US" i="1"/>
              <a:t>on soil moisture!</a:t>
            </a:r>
          </a:p>
        </p:txBody>
      </p:sp>
      <p:cxnSp>
        <p:nvCxnSpPr>
          <p:cNvPr id="14" name="Straight Arrow Connector 13"/>
          <p:cNvCxnSpPr/>
          <p:nvPr/>
        </p:nvCxnSpPr>
        <p:spPr bwMode="auto">
          <a:xfrm rot="16200000" flipH="1">
            <a:off x="1638300" y="2247900"/>
            <a:ext cx="533400" cy="3048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9" idx="2"/>
          </p:cNvCxnSpPr>
          <p:nvPr/>
        </p:nvCxnSpPr>
        <p:spPr bwMode="auto">
          <a:xfrm rot="5400000">
            <a:off x="2669382" y="2348706"/>
            <a:ext cx="544512" cy="92075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 bwMode="auto">
          <a:xfrm rot="5400000">
            <a:off x="3812381" y="2283619"/>
            <a:ext cx="544513" cy="92075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 bwMode="auto">
          <a:xfrm rot="5400000" flipH="1" flipV="1">
            <a:off x="465138" y="3513137"/>
            <a:ext cx="533400" cy="60325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2545" name="TextBox 23"/>
          <p:cNvSpPr txBox="1">
            <a:spLocks noChangeArrowheads="1"/>
          </p:cNvSpPr>
          <p:nvPr/>
        </p:nvSpPr>
        <p:spPr bwMode="auto">
          <a:xfrm>
            <a:off x="609600" y="5867400"/>
            <a:ext cx="3790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(much more about this later!)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3800" y="152400"/>
            <a:ext cx="5105400" cy="762000"/>
          </a:xfrm>
        </p:spPr>
        <p:txBody>
          <a:bodyPr/>
          <a:lstStyle/>
          <a:p>
            <a:r>
              <a:rPr lang="en-US" sz="3600" dirty="0">
                <a:ea typeface="ＭＳ Ｐゴシック" charset="0"/>
              </a:rPr>
              <a:t>Movement of Soil Moisture in Vertical</a:t>
            </a:r>
          </a:p>
        </p:txBody>
      </p:sp>
      <p:pic>
        <p:nvPicPr>
          <p:cNvPr id="2355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3048000" cy="660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Box 4"/>
          <p:cNvSpPr txBox="1">
            <a:spLocks noChangeArrowheads="1"/>
          </p:cNvSpPr>
          <p:nvPr/>
        </p:nvSpPr>
        <p:spPr bwMode="auto">
          <a:xfrm>
            <a:off x="3581400" y="1219200"/>
            <a:ext cx="41949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latin typeface="Arial Rounded MT Bold"/>
                <a:cs typeface="Arial Rounded MT Bold"/>
              </a:rPr>
              <a:t>Moist conditions on 30 May</a:t>
            </a:r>
          </a:p>
        </p:txBody>
      </p:sp>
      <p:sp>
        <p:nvSpPr>
          <p:cNvPr id="23557" name="TextBox 5"/>
          <p:cNvSpPr txBox="1">
            <a:spLocks noChangeArrowheads="1"/>
          </p:cNvSpPr>
          <p:nvPr/>
        </p:nvSpPr>
        <p:spPr bwMode="auto">
          <a:xfrm>
            <a:off x="3581400" y="3429000"/>
            <a:ext cx="50240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latin typeface="Arial Rounded MT Bold"/>
                <a:cs typeface="Arial Rounded MT Bold"/>
              </a:rPr>
              <a:t>Progressive drydown by 13 June</a:t>
            </a:r>
          </a:p>
        </p:txBody>
      </p:sp>
      <p:sp>
        <p:nvSpPr>
          <p:cNvPr id="23558" name="TextBox 6"/>
          <p:cNvSpPr txBox="1">
            <a:spLocks noChangeArrowheads="1"/>
          </p:cNvSpPr>
          <p:nvPr/>
        </p:nvSpPr>
        <p:spPr bwMode="auto">
          <a:xfrm>
            <a:off x="3733800" y="5562600"/>
            <a:ext cx="38109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3333CC"/>
                </a:solidFill>
                <a:latin typeface="Arial Rounded MT Bold"/>
                <a:cs typeface="Arial Rounded MT Bold"/>
              </a:rPr>
              <a:t>Wetting front </a:t>
            </a:r>
            <a:r>
              <a:rPr lang="en-US">
                <a:latin typeface="Arial Rounded MT Bold"/>
                <a:cs typeface="Arial Rounded MT Bold"/>
              </a:rPr>
              <a:t>on 15 June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 bwMode="auto">
          <a:xfrm>
            <a:off x="4343400" y="4038600"/>
            <a:ext cx="4419600" cy="2743200"/>
          </a:xfrm>
          <a:prstGeom prst="rect">
            <a:avLst/>
          </a:prstGeom>
          <a:ln>
            <a:solidFill>
              <a:srgbClr val="3333CC"/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chemeClr val="tx1"/>
              </a:solidFill>
              <a:latin typeface="Times New Roman" pitchFamily="-105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3505200" cy="762000"/>
          </a:xfrm>
        </p:spPr>
        <p:txBody>
          <a:bodyPr/>
          <a:lstStyle/>
          <a:p>
            <a:r>
              <a:rPr lang="en-US" sz="3600" dirty="0">
                <a:ea typeface="ＭＳ Ｐゴシック" charset="0"/>
              </a:rPr>
              <a:t>Infiltration</a:t>
            </a:r>
          </a:p>
        </p:txBody>
      </p:sp>
      <p:pic>
        <p:nvPicPr>
          <p:cNvPr id="24580" name="Picture 10" descr="Scan 21.png"/>
          <p:cNvPicPr>
            <a:picLocks noChangeAspect="1"/>
          </p:cNvPicPr>
          <p:nvPr/>
        </p:nvPicPr>
        <p:blipFill>
          <a:blip r:embed="rId2">
            <a:lum bright="-30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191000"/>
            <a:ext cx="3168650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11" descr="Scan 22.png"/>
          <p:cNvPicPr>
            <a:picLocks noChangeAspect="1"/>
          </p:cNvPicPr>
          <p:nvPr/>
        </p:nvPicPr>
        <p:blipFill>
          <a:blip r:embed="rId3">
            <a:lum bright="-30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2" r="5222"/>
          <a:stretch>
            <a:fillRect/>
          </a:stretch>
        </p:blipFill>
        <p:spPr bwMode="auto">
          <a:xfrm>
            <a:off x="4572000" y="5105400"/>
            <a:ext cx="3886200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12" descr="Scan 23.png"/>
          <p:cNvPicPr>
            <a:picLocks noChangeAspect="1"/>
          </p:cNvPicPr>
          <p:nvPr/>
        </p:nvPicPr>
        <p:blipFill>
          <a:blip r:embed="rId4">
            <a:lum bright="-30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6019800"/>
            <a:ext cx="3122613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4014788" cy="313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121150"/>
            <a:ext cx="350520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85" name="Group 42"/>
          <p:cNvGrpSpPr>
            <a:grpSpLocks/>
          </p:cNvGrpSpPr>
          <p:nvPr/>
        </p:nvGrpSpPr>
        <p:grpSpPr bwMode="auto">
          <a:xfrm>
            <a:off x="4343400" y="85725"/>
            <a:ext cx="4419600" cy="1895475"/>
            <a:chOff x="4114800" y="162580"/>
            <a:chExt cx="4419600" cy="1894820"/>
          </a:xfrm>
        </p:grpSpPr>
        <p:sp>
          <p:nvSpPr>
            <p:cNvPr id="42" name="Rectangle 41"/>
            <p:cNvSpPr/>
            <p:nvPr/>
          </p:nvSpPr>
          <p:spPr bwMode="auto">
            <a:xfrm>
              <a:off x="4191000" y="229232"/>
              <a:ext cx="4343400" cy="1828168"/>
            </a:xfrm>
            <a:prstGeom prst="rect">
              <a:avLst/>
            </a:prstGeom>
            <a:ln>
              <a:solidFill>
                <a:srgbClr val="3333CC"/>
              </a:solidFill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n-US">
                <a:solidFill>
                  <a:schemeClr val="tx1"/>
                </a:solidFill>
                <a:latin typeface="Times New Roman" pitchFamily="-105" charset="0"/>
              </a:endParaRPr>
            </a:p>
          </p:txBody>
        </p:sp>
        <p:pic>
          <p:nvPicPr>
            <p:cNvPr id="24596" name="Picture 6" descr="Scan 16.png"/>
            <p:cNvPicPr>
              <a:picLocks noChangeAspect="1"/>
            </p:cNvPicPr>
            <p:nvPr/>
          </p:nvPicPr>
          <p:blipFill>
            <a:blip r:embed="rId7">
              <a:lum bright="-30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607"/>
            <a:stretch>
              <a:fillRect/>
            </a:stretch>
          </p:blipFill>
          <p:spPr bwMode="auto">
            <a:xfrm>
              <a:off x="4800599" y="772180"/>
              <a:ext cx="3657601" cy="813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97" name="TextBox 16"/>
            <p:cNvSpPr txBox="1">
              <a:spLocks noChangeArrowheads="1"/>
            </p:cNvSpPr>
            <p:nvPr/>
          </p:nvSpPr>
          <p:spPr bwMode="auto">
            <a:xfrm>
              <a:off x="5867400" y="238780"/>
              <a:ext cx="13773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800">
                  <a:solidFill>
                    <a:srgbClr val="FF0000"/>
                  </a:solidFill>
                </a:rPr>
                <a:t>Darcy</a:t>
              </a:r>
              <a:r>
                <a:rPr lang="ja-JP" altLang="en-US" sz="1800">
                  <a:solidFill>
                    <a:srgbClr val="FF0000"/>
                  </a:solidFill>
                </a:rPr>
                <a:t>’</a:t>
              </a:r>
              <a:r>
                <a:rPr lang="en-US" sz="1800">
                  <a:solidFill>
                    <a:srgbClr val="FF0000"/>
                  </a:solidFill>
                </a:rPr>
                <a:t>s Law</a:t>
              </a:r>
            </a:p>
          </p:txBody>
        </p:sp>
        <p:sp>
          <p:nvSpPr>
            <p:cNvPr id="24598" name="TextBox 17"/>
            <p:cNvSpPr txBox="1">
              <a:spLocks noChangeArrowheads="1"/>
            </p:cNvSpPr>
            <p:nvPr/>
          </p:nvSpPr>
          <p:spPr bwMode="auto">
            <a:xfrm>
              <a:off x="4191000" y="162580"/>
              <a:ext cx="95410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>
                  <a:solidFill>
                    <a:schemeClr val="accent2"/>
                  </a:solidFill>
                </a:rPr>
                <a:t>infiltration</a:t>
              </a:r>
              <a:br>
                <a:rPr lang="en-US" sz="1400">
                  <a:solidFill>
                    <a:schemeClr val="accent2"/>
                  </a:solidFill>
                </a:rPr>
              </a:br>
              <a:r>
                <a:rPr lang="en-US" sz="1400">
                  <a:solidFill>
                    <a:schemeClr val="accent2"/>
                  </a:solidFill>
                </a:rPr>
                <a:t>rate</a:t>
              </a:r>
            </a:p>
          </p:txBody>
        </p:sp>
        <p:sp>
          <p:nvSpPr>
            <p:cNvPr id="24599" name="TextBox 18"/>
            <p:cNvSpPr txBox="1">
              <a:spLocks noChangeArrowheads="1"/>
            </p:cNvSpPr>
            <p:nvPr/>
          </p:nvSpPr>
          <p:spPr bwMode="auto">
            <a:xfrm>
              <a:off x="4114800" y="1457980"/>
              <a:ext cx="180505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>
                  <a:solidFill>
                    <a:schemeClr val="accent2"/>
                  </a:solidFill>
                </a:rPr>
                <a:t>saturated</a:t>
              </a:r>
              <a:br>
                <a:rPr lang="en-US" sz="1400">
                  <a:solidFill>
                    <a:schemeClr val="accent2"/>
                  </a:solidFill>
                </a:rPr>
              </a:br>
              <a:r>
                <a:rPr lang="en-US" sz="1400">
                  <a:solidFill>
                    <a:schemeClr val="accent2"/>
                  </a:solidFill>
                </a:rPr>
                <a:t>hydraulic conductivity</a:t>
              </a:r>
            </a:p>
          </p:txBody>
        </p:sp>
        <p:sp>
          <p:nvSpPr>
            <p:cNvPr id="24600" name="TextBox 19"/>
            <p:cNvSpPr txBox="1">
              <a:spLocks noChangeArrowheads="1"/>
            </p:cNvSpPr>
            <p:nvPr/>
          </p:nvSpPr>
          <p:spPr bwMode="auto">
            <a:xfrm>
              <a:off x="7391400" y="1534180"/>
              <a:ext cx="112082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>
                  <a:solidFill>
                    <a:schemeClr val="accent2"/>
                  </a:solidFill>
                </a:rPr>
                <a:t>depth to </a:t>
              </a:r>
              <a:br>
                <a:rPr lang="en-US" sz="1400">
                  <a:solidFill>
                    <a:schemeClr val="accent2"/>
                  </a:solidFill>
                </a:rPr>
              </a:br>
              <a:r>
                <a:rPr lang="en-US" sz="1400">
                  <a:solidFill>
                    <a:schemeClr val="accent2"/>
                  </a:solidFill>
                </a:rPr>
                <a:t>wetting front</a:t>
              </a:r>
            </a:p>
          </p:txBody>
        </p:sp>
        <p:cxnSp>
          <p:nvCxnSpPr>
            <p:cNvPr id="22" name="Straight Arrow Connector 21"/>
            <p:cNvCxnSpPr>
              <a:stCxn id="24598" idx="2"/>
            </p:cNvCxnSpPr>
            <p:nvPr/>
          </p:nvCxnSpPr>
          <p:spPr bwMode="auto">
            <a:xfrm rot="16200000" flipH="1">
              <a:off x="4577610" y="777502"/>
              <a:ext cx="314216" cy="131762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 bwMode="auto">
            <a:xfrm flipV="1">
              <a:off x="4953000" y="1229011"/>
              <a:ext cx="457200" cy="304695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 bwMode="auto">
            <a:xfrm rot="10800000">
              <a:off x="6019800" y="1381359"/>
              <a:ext cx="1447800" cy="457042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 bwMode="auto">
            <a:xfrm rot="16200000" flipV="1">
              <a:off x="7848639" y="1457519"/>
              <a:ext cx="228521" cy="7620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4586" name="Group 40"/>
          <p:cNvGrpSpPr>
            <a:grpSpLocks/>
          </p:cNvGrpSpPr>
          <p:nvPr/>
        </p:nvGrpSpPr>
        <p:grpSpPr bwMode="auto">
          <a:xfrm>
            <a:off x="4191000" y="2362200"/>
            <a:ext cx="4876800" cy="1295400"/>
            <a:chOff x="4191000" y="2362200"/>
            <a:chExt cx="4876800" cy="1295400"/>
          </a:xfrm>
        </p:grpSpPr>
        <p:sp>
          <p:nvSpPr>
            <p:cNvPr id="37" name="Rectangle 36"/>
            <p:cNvSpPr/>
            <p:nvPr/>
          </p:nvSpPr>
          <p:spPr bwMode="auto">
            <a:xfrm>
              <a:off x="4191000" y="2362200"/>
              <a:ext cx="4799013" cy="1295400"/>
            </a:xfrm>
            <a:prstGeom prst="rect">
              <a:avLst/>
            </a:prstGeom>
            <a:ln>
              <a:solidFill>
                <a:srgbClr val="3333CC"/>
              </a:solidFill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n-US">
                <a:solidFill>
                  <a:schemeClr val="tx1"/>
                </a:solidFill>
                <a:latin typeface="Times New Roman" pitchFamily="-105" charset="0"/>
              </a:endParaRPr>
            </a:p>
          </p:txBody>
        </p:sp>
        <p:pic>
          <p:nvPicPr>
            <p:cNvPr id="24591" name="Picture 8" descr="Scan 19.png"/>
            <p:cNvPicPr>
              <a:picLocks noChangeAspect="1"/>
            </p:cNvPicPr>
            <p:nvPr/>
          </p:nvPicPr>
          <p:blipFill>
            <a:blip r:embed="rId8">
              <a:lum bright="-30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7403" y="2362200"/>
              <a:ext cx="2210957" cy="479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2" name="Picture 9" descr="Scan 20.png"/>
            <p:cNvPicPr>
              <a:picLocks noChangeAspect="1"/>
            </p:cNvPicPr>
            <p:nvPr/>
          </p:nvPicPr>
          <p:blipFill>
            <a:blip r:embed="rId9">
              <a:lum bright="-30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0248" y="2895600"/>
              <a:ext cx="2932552" cy="721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93" name="TextBox 32"/>
            <p:cNvSpPr txBox="1">
              <a:spLocks noChangeArrowheads="1"/>
            </p:cNvSpPr>
            <p:nvPr/>
          </p:nvSpPr>
          <p:spPr bwMode="auto">
            <a:xfrm>
              <a:off x="7314403" y="2514600"/>
              <a:ext cx="172510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>
                  <a:solidFill>
                    <a:schemeClr val="accent2"/>
                  </a:solidFill>
                </a:rPr>
                <a:t>Integrated infiltration</a:t>
              </a:r>
            </a:p>
          </p:txBody>
        </p:sp>
        <p:sp>
          <p:nvSpPr>
            <p:cNvPr id="24594" name="TextBox 33"/>
            <p:cNvSpPr txBox="1">
              <a:spLocks noChangeArrowheads="1"/>
            </p:cNvSpPr>
            <p:nvPr/>
          </p:nvSpPr>
          <p:spPr bwMode="auto">
            <a:xfrm>
              <a:off x="7238203" y="3048000"/>
              <a:ext cx="182959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>
                  <a:solidFill>
                    <a:schemeClr val="accent2"/>
                  </a:solidFill>
                </a:rPr>
                <a:t>infiltration rate (again)</a:t>
              </a:r>
            </a:p>
          </p:txBody>
        </p:sp>
      </p:grpSp>
      <p:sp>
        <p:nvSpPr>
          <p:cNvPr id="24587" name="TextBox 34"/>
          <p:cNvSpPr txBox="1">
            <a:spLocks noChangeArrowheads="1"/>
          </p:cNvSpPr>
          <p:nvPr/>
        </p:nvSpPr>
        <p:spPr bwMode="auto">
          <a:xfrm>
            <a:off x="5257800" y="3962400"/>
            <a:ext cx="2574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rgbClr val="FF0000"/>
                </a:solidFill>
              </a:rPr>
              <a:t>Set infiltration rates equal</a:t>
            </a:r>
          </a:p>
        </p:txBody>
      </p:sp>
      <p:sp>
        <p:nvSpPr>
          <p:cNvPr id="24588" name="TextBox 43"/>
          <p:cNvSpPr txBox="1">
            <a:spLocks noChangeArrowheads="1"/>
          </p:cNvSpPr>
          <p:nvPr/>
        </p:nvSpPr>
        <p:spPr bwMode="auto">
          <a:xfrm>
            <a:off x="6096000" y="4873625"/>
            <a:ext cx="9572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3333CC"/>
                </a:solidFill>
              </a:rPr>
              <a:t>solve for </a:t>
            </a:r>
            <a:r>
              <a:rPr lang="en-US" sz="1400" i="1">
                <a:solidFill>
                  <a:srgbClr val="3333CC"/>
                </a:solidFill>
              </a:rPr>
              <a:t>t</a:t>
            </a:r>
          </a:p>
        </p:txBody>
      </p:sp>
      <p:sp>
        <p:nvSpPr>
          <p:cNvPr id="24589" name="TextBox 44"/>
          <p:cNvSpPr txBox="1">
            <a:spLocks noChangeArrowheads="1"/>
          </p:cNvSpPr>
          <p:nvPr/>
        </p:nvSpPr>
        <p:spPr bwMode="auto">
          <a:xfrm>
            <a:off x="6096000" y="5791200"/>
            <a:ext cx="9572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3333CC"/>
                </a:solidFill>
              </a:rPr>
              <a:t>solve for </a:t>
            </a:r>
            <a:r>
              <a:rPr lang="en-US" sz="1400" i="1">
                <a:solidFill>
                  <a:srgbClr val="3333CC"/>
                </a:solidFill>
              </a:rPr>
              <a:t>i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534400" cy="762000"/>
          </a:xfrm>
        </p:spPr>
        <p:txBody>
          <a:bodyPr/>
          <a:lstStyle/>
          <a:p>
            <a:r>
              <a:rPr lang="en-US" dirty="0">
                <a:ea typeface="ＭＳ Ｐゴシック" charset="0"/>
              </a:rPr>
              <a:t>Estimating Runoff</a:t>
            </a:r>
          </a:p>
        </p:txBody>
      </p:sp>
      <p:pic>
        <p:nvPicPr>
          <p:cNvPr id="25603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6000"/>
            <a:ext cx="1930400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114800"/>
            <a:ext cx="2582863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371600"/>
            <a:ext cx="6199187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TextBox 8"/>
          <p:cNvSpPr txBox="1">
            <a:spLocks noChangeArrowheads="1"/>
          </p:cNvSpPr>
          <p:nvPr/>
        </p:nvSpPr>
        <p:spPr bwMode="auto">
          <a:xfrm>
            <a:off x="228600" y="838200"/>
            <a:ext cx="86979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latin typeface="Arial Rounded MT Bold"/>
                <a:cs typeface="Arial Rounded MT Bold"/>
              </a:rPr>
              <a:t>(Depends on soil type, land use, land cover, soil moisture)</a:t>
            </a:r>
          </a:p>
        </p:txBody>
      </p:sp>
      <p:sp>
        <p:nvSpPr>
          <p:cNvPr id="25607" name="TextBox 9"/>
          <p:cNvSpPr txBox="1">
            <a:spLocks noChangeArrowheads="1"/>
          </p:cNvSpPr>
          <p:nvPr/>
        </p:nvSpPr>
        <p:spPr bwMode="auto">
          <a:xfrm>
            <a:off x="228600" y="1828800"/>
            <a:ext cx="23193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rgbClr val="3333CC"/>
                </a:solidFill>
              </a:rPr>
              <a:t>precipitation (mm/day)</a:t>
            </a:r>
          </a:p>
        </p:txBody>
      </p:sp>
      <p:sp>
        <p:nvSpPr>
          <p:cNvPr id="25608" name="TextBox 10"/>
          <p:cNvSpPr txBox="1">
            <a:spLocks noChangeArrowheads="1"/>
          </p:cNvSpPr>
          <p:nvPr/>
        </p:nvSpPr>
        <p:spPr bwMode="auto">
          <a:xfrm>
            <a:off x="76200" y="2971800"/>
            <a:ext cx="13001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ja-JP" altLang="en-US" sz="1800">
                <a:solidFill>
                  <a:srgbClr val="3333CC"/>
                </a:solidFill>
              </a:rPr>
              <a:t>“</a:t>
            </a:r>
            <a:r>
              <a:rPr lang="en-US" sz="1800">
                <a:solidFill>
                  <a:srgbClr val="3333CC"/>
                </a:solidFill>
              </a:rPr>
              <a:t>initial </a:t>
            </a:r>
            <a:br>
              <a:rPr lang="en-US" sz="1800">
                <a:solidFill>
                  <a:srgbClr val="3333CC"/>
                </a:solidFill>
              </a:rPr>
            </a:br>
            <a:r>
              <a:rPr lang="en-US" sz="1800">
                <a:solidFill>
                  <a:srgbClr val="3333CC"/>
                </a:solidFill>
              </a:rPr>
              <a:t>abstraction</a:t>
            </a:r>
            <a:r>
              <a:rPr lang="ja-JP" altLang="en-US" sz="1800">
                <a:solidFill>
                  <a:srgbClr val="3333CC"/>
                </a:solidFill>
              </a:rPr>
              <a:t>”</a:t>
            </a:r>
            <a:endParaRPr lang="en-US" sz="1800">
              <a:solidFill>
                <a:srgbClr val="3333CC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990600" y="2133600"/>
            <a:ext cx="304800" cy="2286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 bwMode="auto">
          <a:xfrm flipV="1">
            <a:off x="1143000" y="2971800"/>
            <a:ext cx="533400" cy="3048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 bwMode="auto">
          <a:xfrm rot="10800000" flipV="1">
            <a:off x="381000" y="2971800"/>
            <a:ext cx="1752600" cy="13716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 bwMode="auto">
          <a:xfrm rot="5400000" flipH="1" flipV="1">
            <a:off x="1409700" y="2324100"/>
            <a:ext cx="2133600" cy="20574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katrina-satell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83188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6" descr="boogi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94138"/>
            <a:ext cx="4733925" cy="296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8" descr="JUL25CUM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900" y="0"/>
            <a:ext cx="5499100" cy="386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534400" cy="1752600"/>
          </a:xfrm>
        </p:spPr>
        <p:txBody>
          <a:bodyPr/>
          <a:lstStyle/>
          <a:p>
            <a:r>
              <a:rPr lang="en-US" dirty="0">
                <a:latin typeface="Comic Sans MS" charset="0"/>
                <a:ea typeface="ＭＳ Ｐゴシック" charset="0"/>
                <a:cs typeface="ＭＳ Ｐゴシック" charset="0"/>
              </a:rPr>
              <a:t>Why Runoff Estimates Matter</a:t>
            </a:r>
          </a:p>
        </p:txBody>
      </p:sp>
      <p:pic>
        <p:nvPicPr>
          <p:cNvPr id="26630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073400"/>
            <a:ext cx="6527800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New Presentation">
  <a:themeElements>
    <a:clrScheme name="New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ew Presentatio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5" charset="0"/>
          </a:defRPr>
        </a:defPPr>
      </a:lstStyle>
    </a:lnDef>
  </a:objectDefaults>
  <a:extraClrSchemeLst>
    <a:extraClrScheme>
      <a:clrScheme name="New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Settings\Scott Denning\Application Data\Microsoft\Templates\New Presentation.pot</Template>
  <TotalTime>19115</TotalTime>
  <Words>528</Words>
  <Application>Microsoft Macintosh PowerPoint</Application>
  <PresentationFormat>On-screen Show (4:3)</PresentationFormat>
  <Paragraphs>120</Paragraphs>
  <Slides>28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New Presentation</vt:lpstr>
      <vt:lpstr>Equation</vt:lpstr>
      <vt:lpstr>Land-Surface Water Balance</vt:lpstr>
      <vt:lpstr>Hydrologic Cycle on Land</vt:lpstr>
      <vt:lpstr>Soil Moisture “Zones”</vt:lpstr>
      <vt:lpstr>Canopy Partition of Rainwater</vt:lpstr>
      <vt:lpstr>Estimation of Evapotranspiration</vt:lpstr>
      <vt:lpstr>Movement of Soil Moisture in Vertical</vt:lpstr>
      <vt:lpstr>Infiltration</vt:lpstr>
      <vt:lpstr>Estimating Runoff</vt:lpstr>
      <vt:lpstr>Why Runoff Estimates Matter</vt:lpstr>
      <vt:lpstr>“Bucket Model”</vt:lpstr>
      <vt:lpstr>Annual Precipitation minus Evapotranspiration ~ Runoff</vt:lpstr>
      <vt:lpstr>Watershed Hydrology</vt:lpstr>
      <vt:lpstr>Watersheds “Shed Water”</vt:lpstr>
      <vt:lpstr>Annual Water Budgets</vt:lpstr>
      <vt:lpstr>Saturated Soil and  Overland Flow</vt:lpstr>
      <vt:lpstr>Spatial (Exponential) Variation of Precipitation Across a Watershed</vt:lpstr>
      <vt:lpstr>Runoff From Watershed  With Variable Saturation and Precipitation</vt:lpstr>
      <vt:lpstr>Variable Infiltration Capacity</vt:lpstr>
      <vt:lpstr>VIC Evaluation</vt:lpstr>
      <vt:lpstr>Spatial Variability</vt:lpstr>
      <vt:lpstr>More Spatial Variability</vt:lpstr>
      <vt:lpstr>TOPMODEL</vt:lpstr>
      <vt:lpstr>TOPMODEL</vt:lpstr>
      <vt:lpstr>TOPMODEL-based variability</vt:lpstr>
      <vt:lpstr>TOPMODEL-based variability</vt:lpstr>
      <vt:lpstr>Koster CATCHMENT model</vt:lpstr>
      <vt:lpstr>Soilmoisture BINS</vt:lpstr>
      <vt:lpstr>Soilmoisture BINS</vt:lpstr>
    </vt:vector>
  </TitlesOfParts>
  <Company>Colorado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Denning</dc:creator>
  <cp:lastModifiedBy>Ian Baker</cp:lastModifiedBy>
  <cp:revision>76</cp:revision>
  <dcterms:created xsi:type="dcterms:W3CDTF">2009-09-02T03:35:18Z</dcterms:created>
  <dcterms:modified xsi:type="dcterms:W3CDTF">2016-11-14T18:44:51Z</dcterms:modified>
</cp:coreProperties>
</file>