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8" r:id="rId2"/>
    <p:sldId id="319" r:id="rId3"/>
    <p:sldId id="310" r:id="rId4"/>
    <p:sldId id="318" r:id="rId5"/>
    <p:sldId id="311" r:id="rId6"/>
    <p:sldId id="313" r:id="rId7"/>
    <p:sldId id="314" r:id="rId8"/>
    <p:sldId id="315" r:id="rId9"/>
    <p:sldId id="316" r:id="rId10"/>
    <p:sldId id="317" r:id="rId11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image" Target="../media/image5.png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81" tIns="48440" rIns="96881" bIns="48440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AT680 Land-Atmosphere Interaction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81" tIns="48440" rIns="96881" bIns="48440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Leaf Energy Fluxes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81" tIns="48440" rIns="96881" bIns="48440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Bonan Chapter 16	CSU ATS 	Scott Denning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81" tIns="48440" rIns="96881" bIns="48440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F06585E2-B8E4-9546-B7C1-47ABE6F3D5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72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554913-7423-1D4C-BECE-6CBDC7FB83C7}" type="datetime1">
              <a:rPr lang="en-US"/>
              <a:pPr/>
              <a:t>10/15/14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216BAE-7A24-9F42-895D-8D21A61552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69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728AF7-E779-ED4B-8280-3D3CF5D204BF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AT760 Global Carbon Cycle 2007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Scott Denning CSU ATS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7F17F5-8064-7C48-AA35-D5202F2900B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5F5CD-08B8-E947-B210-AF2A60F81B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022A3-47AB-8B4C-AD9F-B73A9E65E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8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3C33D-67E9-6F40-A60A-F3DDB7329D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0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E0A95-5126-3145-9360-E1C6B7CC1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76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08018-3423-394B-9A43-0E36FEC3E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1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47430-D302-A442-9CC0-57A689128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1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6DA26-27AF-014B-8DE3-B3084FECD1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8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EA725-5206-9B4A-A905-E704965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9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52D0D-AF15-194E-BC59-81A6B5B487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3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58D27-8D56-2F49-8259-66AA56C5F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5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76F90-97FB-0944-A9F3-0814C5C72D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0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C72C4-5B63-0D49-8969-40992507C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738CE-22D3-2248-8127-D7E42550E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6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71BAA1-3D9B-5F41-8AC8-59CC073E06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0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0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0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05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0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0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0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-105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2514600"/>
          </a:xfrm>
        </p:spPr>
        <p:txBody>
          <a:bodyPr/>
          <a:lstStyle/>
          <a:p>
            <a:r>
              <a:rPr lang="en-US" sz="5400" dirty="0" smtClean="0">
                <a:latin typeface="Arial Rounded MT Bold"/>
                <a:ea typeface="ＭＳ Ｐゴシック" charset="0"/>
                <a:cs typeface="Arial Rounded MT Bold"/>
              </a:rPr>
              <a:t>Photosynthesis, Canopy Physiology &amp; Micrometeorology</a:t>
            </a:r>
            <a:endParaRPr lang="en-US" sz="5400" dirty="0">
              <a:latin typeface="Arial Rounded MT Bold"/>
              <a:ea typeface="ＭＳ Ｐゴシック" charset="0"/>
              <a:cs typeface="Arial Rounded MT Bold"/>
            </a:endParaRPr>
          </a:p>
        </p:txBody>
      </p:sp>
      <p:sp>
        <p:nvSpPr>
          <p:cNvPr id="17411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Please read </a:t>
            </a:r>
            <a:r>
              <a:rPr lang="en-US" dirty="0" err="1">
                <a:latin typeface="Arial Rounded MT Bold"/>
                <a:ea typeface="ＭＳ Ｐゴシック" charset="0"/>
                <a:cs typeface="Arial Rounded MT Bold"/>
              </a:rPr>
              <a:t>Bonan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, Chapter 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16-17</a:t>
            </a:r>
            <a:endParaRPr lang="en-US" dirty="0">
              <a:latin typeface="Arial Rounded MT Bold"/>
              <a:ea typeface="ＭＳ Ｐゴシック" charset="0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Coupling Between Leaf Fluxes</a:t>
            </a:r>
            <a:br>
              <a:rPr lang="en-US" dirty="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and the Canopy Air Space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876800" cy="5181600"/>
          </a:xfrm>
        </p:spPr>
        <p:txBody>
          <a:bodyPr/>
          <a:lstStyle/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LE increases with VPD (duh!)</a:t>
            </a:r>
          </a:p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Lots of leaf transpiration tends to moisten canopy air space (CAS)</a:t>
            </a:r>
          </a:p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Moist CAS suppresses transpiration</a:t>
            </a:r>
          </a:p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Degree of dependence (coupling) depends on </a:t>
            </a:r>
            <a:r>
              <a:rPr lang="en-US" i="1" dirty="0" err="1">
                <a:latin typeface="Arial Rounded MT Bold"/>
                <a:ea typeface="ＭＳ Ｐゴシック" charset="0"/>
                <a:cs typeface="Arial Rounded MT Bold"/>
              </a:rPr>
              <a:t>r</a:t>
            </a:r>
            <a:r>
              <a:rPr lang="en-US" i="1" baseline="-25000" dirty="0" err="1">
                <a:latin typeface="Arial Rounded MT Bold"/>
                <a:ea typeface="ＭＳ Ｐゴシック" charset="0"/>
                <a:cs typeface="Arial Rounded MT Bold"/>
              </a:rPr>
              <a:t>b</a:t>
            </a:r>
            <a:endParaRPr lang="en-US" i="1" baseline="-25000" dirty="0">
              <a:latin typeface="Arial Rounded MT Bold"/>
              <a:ea typeface="ＭＳ Ｐゴシック" charset="0"/>
              <a:cs typeface="Arial Rounded MT Bold"/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057400"/>
            <a:ext cx="4051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6" r="65488"/>
          <a:stretch>
            <a:fillRect/>
          </a:stretch>
        </p:blipFill>
        <p:spPr bwMode="auto">
          <a:xfrm>
            <a:off x="5791200" y="4191000"/>
            <a:ext cx="1981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295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4953000" y="304800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Consider two limiting cases: 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5105400" y="1295400"/>
            <a:ext cx="325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From Penman-Monteith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4724400" y="6396038"/>
            <a:ext cx="415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accent2"/>
                </a:solidFill>
              </a:rPr>
              <a:t>Jarvis and McNaughton (1986)</a:t>
            </a:r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5105400" y="3657600"/>
            <a:ext cx="332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r</a:t>
            </a:r>
            <a:r>
              <a:rPr lang="en-US" i="1" baseline="-25000"/>
              <a:t>b</a:t>
            </a:r>
            <a:r>
              <a:rPr lang="en-US" i="1"/>
              <a:t> </a:t>
            </a:r>
            <a:r>
              <a:rPr lang="en-US"/>
              <a:t>large, radiation limited</a:t>
            </a:r>
          </a:p>
        </p:txBody>
      </p:sp>
      <p:sp>
        <p:nvSpPr>
          <p:cNvPr id="27659" name="TextBox 11"/>
          <p:cNvSpPr txBox="1">
            <a:spLocks noChangeArrowheads="1"/>
          </p:cNvSpPr>
          <p:nvPr/>
        </p:nvSpPr>
        <p:spPr bwMode="auto">
          <a:xfrm>
            <a:off x="5105400" y="5029200"/>
            <a:ext cx="324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r</a:t>
            </a:r>
            <a:r>
              <a:rPr lang="en-US" i="1" baseline="-25000"/>
              <a:t>b</a:t>
            </a:r>
            <a:r>
              <a:rPr lang="en-US" i="1"/>
              <a:t> </a:t>
            </a:r>
            <a:r>
              <a:rPr lang="en-US"/>
              <a:t>small, stomata limited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09600"/>
          </a:xfrm>
        </p:spPr>
        <p:txBody>
          <a:bodyPr/>
          <a:lstStyle/>
          <a:p>
            <a:r>
              <a:rPr lang="en-US" sz="6000" dirty="0">
                <a:latin typeface="Arial Rounded MT Bold"/>
                <a:ea typeface="ＭＳ Ｐゴシック" charset="0"/>
                <a:cs typeface="Arial Rounded MT Bold"/>
              </a:rPr>
              <a:t>Leaf Anatomy</a:t>
            </a:r>
          </a:p>
        </p:txBody>
      </p:sp>
      <p:pic>
        <p:nvPicPr>
          <p:cNvPr id="23555" name="Picture 3" descr="Leaf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8"/>
          <a:stretch>
            <a:fillRect/>
          </a:stretch>
        </p:blipFill>
        <p:spPr bwMode="auto">
          <a:xfrm>
            <a:off x="0" y="838200"/>
            <a:ext cx="595312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haeoce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46588"/>
            <a:ext cx="33528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74813" y="5943600"/>
            <a:ext cx="208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b="1" i="1">
                <a:solidFill>
                  <a:srgbClr val="FF0000"/>
                </a:solidFill>
                <a:latin typeface="Comic Sans MS" charset="0"/>
              </a:rPr>
              <a:t>Stomate</a:t>
            </a:r>
          </a:p>
          <a:p>
            <a:pPr algn="ctr"/>
            <a:r>
              <a:rPr lang="en-US" b="1" i="1">
                <a:solidFill>
                  <a:srgbClr val="FF0000"/>
                </a:solidFill>
                <a:latin typeface="Comic Sans MS" charset="0"/>
              </a:rPr>
              <a:t>(pl. stomata)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 flipV="1">
            <a:off x="2743200" y="4876800"/>
            <a:ext cx="7620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3581400" y="5562600"/>
            <a:ext cx="35814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60" name="Picture 8" descr="stom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3048000" y="3352800"/>
            <a:ext cx="3352800" cy="266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828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5400" dirty="0">
                <a:latin typeface="Arial Rounded MT Bold"/>
                <a:ea typeface="ＭＳ Ｐゴシック" charset="0"/>
                <a:cs typeface="Arial Rounded MT Bold"/>
              </a:rPr>
              <a:t>Leaf Fluxes and Resistances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2362200" cy="5029200"/>
          </a:xfrm>
        </p:spPr>
        <p:txBody>
          <a:bodyPr/>
          <a:lstStyle/>
          <a:p>
            <a:r>
              <a:rPr lang="en-US" sz="2400" dirty="0">
                <a:latin typeface="Arial Rounded MT Bold"/>
                <a:ea typeface="ＭＳ Ｐゴシック" charset="0"/>
                <a:cs typeface="Arial Rounded MT Bold"/>
              </a:rPr>
              <a:t>Many leaves have stomata only on lower surface</a:t>
            </a:r>
            <a:br>
              <a:rPr lang="en-US" sz="2400" dirty="0">
                <a:latin typeface="Arial Rounded MT Bold"/>
                <a:ea typeface="ＭＳ Ｐゴシック" charset="0"/>
                <a:cs typeface="Arial Rounded MT Bold"/>
              </a:rPr>
            </a:br>
            <a:endParaRPr lang="en-US" sz="2400" dirty="0">
              <a:latin typeface="Arial Rounded MT Bold"/>
              <a:ea typeface="ＭＳ Ｐゴシック" charset="0"/>
              <a:cs typeface="Arial Rounded MT Bold"/>
            </a:endParaRPr>
          </a:p>
          <a:p>
            <a:r>
              <a:rPr lang="en-US" sz="2400" dirty="0">
                <a:latin typeface="Arial Rounded MT Bold"/>
                <a:ea typeface="ＭＳ Ｐゴシック" charset="0"/>
                <a:cs typeface="Arial Rounded MT Bold"/>
              </a:rPr>
              <a:t>Heat fluxes don</a:t>
            </a:r>
            <a:r>
              <a:rPr lang="ja-JP" altLang="en-US" sz="2400" dirty="0">
                <a:latin typeface="Arial Rounded MT Bold"/>
                <a:ea typeface="ＭＳ Ｐゴシック" charset="0"/>
                <a:cs typeface="Arial Rounded MT Bold"/>
              </a:rPr>
              <a:t>’</a:t>
            </a:r>
            <a:r>
              <a:rPr lang="en-US" sz="2400" dirty="0">
                <a:latin typeface="Arial Rounded MT Bold"/>
                <a:ea typeface="ＭＳ Ｐゴシック" charset="0"/>
                <a:cs typeface="Arial Rounded MT Bold"/>
              </a:rPr>
              <a:t>t pass through stomata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9"/>
          <a:stretch>
            <a:fillRect/>
          </a:stretch>
        </p:blipFill>
        <p:spPr bwMode="auto">
          <a:xfrm>
            <a:off x="2887663" y="1643062"/>
            <a:ext cx="6103937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 Rounded MT Bold"/>
                <a:ea typeface="ＭＳ Ｐゴシック" charset="0"/>
                <a:cs typeface="Arial Rounded MT Bold"/>
              </a:rPr>
              <a:t>Adding Resistances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00650" y="1219200"/>
            <a:ext cx="3810000" cy="48768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Conductance is the reciprocal of resistance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Total resistance of a series of resistors is the sum of the individual resistors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Total conductance of a set of resistors in parallel is the sum of the individual conductances</a:t>
            </a:r>
          </a:p>
        </p:txBody>
      </p:sp>
      <p:grpSp>
        <p:nvGrpSpPr>
          <p:cNvPr id="18442" name="Group 4"/>
          <p:cNvGrpSpPr>
            <a:grpSpLocks/>
          </p:cNvGrpSpPr>
          <p:nvPr/>
        </p:nvGrpSpPr>
        <p:grpSpPr bwMode="auto">
          <a:xfrm>
            <a:off x="190500" y="1071563"/>
            <a:ext cx="4629150" cy="1947862"/>
            <a:chOff x="120" y="753"/>
            <a:chExt cx="2916" cy="1227"/>
          </a:xfrm>
        </p:grpSpPr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120" y="1020"/>
            <a:ext cx="1569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3" name="Image" r:id="rId4" imgW="2490854" imgH="1524261" progId="Photoshop.Image.5">
                    <p:embed/>
                  </p:oleObj>
                </mc:Choice>
                <mc:Fallback>
                  <p:oleObj name="Image" r:id="rId4" imgW="2490854" imgH="1524261" progId="Photoshop.Image.5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" y="1020"/>
                          <a:ext cx="1569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49" y="753"/>
              <a:ext cx="149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Resistors in series</a:t>
              </a:r>
            </a:p>
          </p:txBody>
        </p:sp>
        <p:graphicFrame>
          <p:nvGraphicFramePr>
            <p:cNvPr id="18438" name="Object 6"/>
            <p:cNvGraphicFramePr>
              <a:graphicFrameLocks noChangeAspect="1"/>
            </p:cNvGraphicFramePr>
            <p:nvPr/>
          </p:nvGraphicFramePr>
          <p:xfrm>
            <a:off x="1769" y="986"/>
            <a:ext cx="1205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4" name="Equation" r:id="rId6" imgW="1219068" imgH="241592" progId="Equation.DSMT4">
                    <p:embed/>
                  </p:oleObj>
                </mc:Choice>
                <mc:Fallback>
                  <p:oleObj name="Equation" r:id="rId6" imgW="1219068" imgH="241592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9" y="986"/>
                          <a:ext cx="1205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9" name="Object 7"/>
            <p:cNvGraphicFramePr>
              <a:graphicFrameLocks noChangeAspect="1"/>
            </p:cNvGraphicFramePr>
            <p:nvPr/>
          </p:nvGraphicFramePr>
          <p:xfrm>
            <a:off x="1755" y="1494"/>
            <a:ext cx="1281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5" name="Equation" r:id="rId8" imgW="1295235" imgH="444704" progId="Equation.DSMT4">
                    <p:embed/>
                  </p:oleObj>
                </mc:Choice>
                <mc:Fallback>
                  <p:oleObj name="Equation" r:id="rId8" imgW="1295235" imgH="444704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5" y="1494"/>
                          <a:ext cx="1281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7" name="Text Box 9"/>
            <p:cNvSpPr txBox="1">
              <a:spLocks noChangeArrowheads="1"/>
            </p:cNvSpPr>
            <p:nvPr/>
          </p:nvSpPr>
          <p:spPr bwMode="auto">
            <a:xfrm>
              <a:off x="1769" y="1221"/>
              <a:ext cx="11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i="1">
                  <a:solidFill>
                    <a:srgbClr val="FF0000"/>
                  </a:solidFill>
                  <a:latin typeface="Comic Sans MS" charset="0"/>
                </a:rPr>
                <a:t>add resistances</a:t>
              </a:r>
            </a:p>
          </p:txBody>
        </p:sp>
      </p:grpSp>
      <p:grpSp>
        <p:nvGrpSpPr>
          <p:cNvPr id="18443" name="Group 10"/>
          <p:cNvGrpSpPr>
            <a:grpSpLocks/>
          </p:cNvGrpSpPr>
          <p:nvPr/>
        </p:nvGrpSpPr>
        <p:grpSpPr bwMode="auto">
          <a:xfrm>
            <a:off x="155575" y="3530600"/>
            <a:ext cx="4764088" cy="2530475"/>
            <a:chOff x="98" y="2374"/>
            <a:chExt cx="3001" cy="1594"/>
          </a:xfrm>
        </p:grpSpPr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98" y="2624"/>
            <a:ext cx="1600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6" name="Image" r:id="rId10" imgW="2539419" imgH="2134146" progId="Photoshop.Image.5">
                    <p:embed/>
                  </p:oleObj>
                </mc:Choice>
                <mc:Fallback>
                  <p:oleObj name="Image" r:id="rId10" imgW="2539419" imgH="2134146" progId="Photoshop.Image.5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" y="2624"/>
                          <a:ext cx="1600" cy="1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137" y="2374"/>
              <a:ext cx="1589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Resistors in parallel</a:t>
              </a:r>
            </a:p>
          </p:txBody>
        </p:sp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1865" y="3592"/>
            <a:ext cx="1167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7" name="Equation" r:id="rId12" imgW="1180984" imgH="241592" progId="Equation.DSMT4">
                    <p:embed/>
                  </p:oleObj>
                </mc:Choice>
                <mc:Fallback>
                  <p:oleObj name="Equation" r:id="rId12" imgW="1180984" imgH="241592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5" y="3592"/>
                          <a:ext cx="1167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4"/>
            <p:cNvGraphicFramePr>
              <a:graphicFrameLocks noChangeAspect="1"/>
            </p:cNvGraphicFramePr>
            <p:nvPr/>
          </p:nvGraphicFramePr>
          <p:xfrm>
            <a:off x="1773" y="2774"/>
            <a:ext cx="1306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8" name="Equation" r:id="rId14" imgW="1320624" imgH="444704" progId="Equation.DSMT4">
                    <p:embed/>
                  </p:oleObj>
                </mc:Choice>
                <mc:Fallback>
                  <p:oleObj name="Equation" r:id="rId14" imgW="1320624" imgH="444704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3" y="2774"/>
                          <a:ext cx="1306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5" name="Text Box 15"/>
            <p:cNvSpPr txBox="1">
              <a:spLocks noChangeArrowheads="1"/>
            </p:cNvSpPr>
            <p:nvPr/>
          </p:nvSpPr>
          <p:spPr bwMode="auto">
            <a:xfrm>
              <a:off x="1799" y="3293"/>
              <a:ext cx="1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i="1">
                  <a:solidFill>
                    <a:srgbClr val="FF0000"/>
                  </a:solidFill>
                  <a:latin typeface="Comic Sans MS" charset="0"/>
                </a:rPr>
                <a:t>add conductances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4400" dirty="0">
                <a:latin typeface="Arial Rounded MT Bold"/>
                <a:ea typeface="ＭＳ Ｐゴシック" charset="0"/>
                <a:cs typeface="Arial Rounded MT Bold"/>
              </a:rPr>
              <a:t>Stomata and </a:t>
            </a:r>
            <a:r>
              <a:rPr lang="en-US" sz="4400" dirty="0" smtClean="0">
                <a:latin typeface="Arial Rounded MT Bold"/>
                <a:ea typeface="ＭＳ Ｐゴシック" charset="0"/>
                <a:cs typeface="Arial Rounded MT Bold"/>
              </a:rPr>
              <a:t/>
            </a:r>
            <a:br>
              <a:rPr lang="en-US" sz="4400" dirty="0" smtClean="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sz="4400" dirty="0" smtClean="0">
                <a:latin typeface="Arial Rounded MT Bold"/>
                <a:ea typeface="ＭＳ Ｐゴシック" charset="0"/>
                <a:cs typeface="Arial Rounded MT Bold"/>
              </a:rPr>
              <a:t>Leaf </a:t>
            </a:r>
            <a:r>
              <a:rPr lang="en-US" sz="4400" dirty="0">
                <a:latin typeface="Arial Rounded MT Bold"/>
                <a:ea typeface="ＭＳ Ｐゴシック" charset="0"/>
                <a:cs typeface="Arial Rounded MT Bold"/>
              </a:rPr>
              <a:t>Boundary Layers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4800600"/>
            <a:ext cx="8077200" cy="1828800"/>
          </a:xfrm>
        </p:spPr>
        <p:txBody>
          <a:bodyPr/>
          <a:lstStyle/>
          <a:p>
            <a:r>
              <a:rPr lang="en-US" dirty="0" err="1">
                <a:latin typeface="Arial Rounded MT Bold"/>
                <a:ea typeface="ＭＳ Ｐゴシック" charset="0"/>
                <a:cs typeface="Arial Rounded MT Bold"/>
              </a:rPr>
              <a:t>Stomatal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conductance is truly molecular</a:t>
            </a:r>
          </a:p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Leaf laminar boundary layer conductance is a mixture of molecular and turbulent diffusion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14425"/>
            <a:ext cx="62738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 Rounded MT Bold"/>
                <a:ea typeface="ＭＳ Ｐゴシック" charset="0"/>
                <a:cs typeface="Arial Rounded MT Bold"/>
              </a:rPr>
              <a:t>Laminar Boundary Layer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4114800"/>
          </a:xfrm>
        </p:spPr>
        <p:txBody>
          <a:bodyPr/>
          <a:lstStyle/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Flow in canopies is complex</a:t>
            </a:r>
          </a:p>
          <a:p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How 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do we define </a:t>
            </a:r>
            <a:r>
              <a:rPr lang="ja-JP" altLang="en-US" dirty="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wind speed</a:t>
            </a:r>
            <a:r>
              <a:rPr lang="ja-JP" altLang="en-US" dirty="0"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a few mm above a pine needle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?</a:t>
            </a:r>
            <a:endParaRPr lang="en-US" dirty="0">
              <a:latin typeface="Arial Rounded MT Bold"/>
              <a:ea typeface="ＭＳ Ｐゴシック" charset="0"/>
              <a:cs typeface="Arial Rounded MT Bold"/>
            </a:endParaRPr>
          </a:p>
        </p:txBody>
      </p:sp>
      <p:grpSp>
        <p:nvGrpSpPr>
          <p:cNvPr id="22532" name="Group 16"/>
          <p:cNvGrpSpPr>
            <a:grpSpLocks/>
          </p:cNvGrpSpPr>
          <p:nvPr/>
        </p:nvGrpSpPr>
        <p:grpSpPr bwMode="auto">
          <a:xfrm>
            <a:off x="2895600" y="914400"/>
            <a:ext cx="3222625" cy="1331913"/>
            <a:chOff x="408422" y="1143000"/>
            <a:chExt cx="3222707" cy="1332131"/>
          </a:xfrm>
        </p:grpSpPr>
        <p:pic>
          <p:nvPicPr>
            <p:cNvPr id="2253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0" t="61111" r="68619"/>
            <a:stretch>
              <a:fillRect/>
            </a:stretch>
          </p:blipFill>
          <p:spPr bwMode="auto">
            <a:xfrm>
              <a:off x="914400" y="1143000"/>
              <a:ext cx="17526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Box 5"/>
            <p:cNvSpPr txBox="1">
              <a:spLocks noChangeArrowheads="1"/>
            </p:cNvSpPr>
            <p:nvPr/>
          </p:nvSpPr>
          <p:spPr bwMode="auto">
            <a:xfrm>
              <a:off x="408422" y="1752600"/>
              <a:ext cx="583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i="1">
                  <a:solidFill>
                    <a:srgbClr val="FF0000"/>
                  </a:solidFill>
                </a:rPr>
                <a:t>s/m</a:t>
              </a:r>
            </a:p>
          </p:txBody>
        </p:sp>
        <p:sp>
          <p:nvSpPr>
            <p:cNvPr id="22536" name="TextBox 6"/>
            <p:cNvSpPr txBox="1">
              <a:spLocks noChangeArrowheads="1"/>
            </p:cNvSpPr>
            <p:nvPr/>
          </p:nvSpPr>
          <p:spPr bwMode="auto">
            <a:xfrm>
              <a:off x="1116463" y="1828800"/>
              <a:ext cx="9876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i="1">
                  <a:solidFill>
                    <a:srgbClr val="FF0000"/>
                  </a:solidFill>
                </a:rPr>
                <a:t>leaf </a:t>
              </a:r>
              <a:br>
                <a:rPr lang="en-US" sz="1800" i="1">
                  <a:solidFill>
                    <a:srgbClr val="FF0000"/>
                  </a:solidFill>
                </a:rPr>
              </a:br>
              <a:r>
                <a:rPr lang="en-US" sz="1800" i="1">
                  <a:solidFill>
                    <a:srgbClr val="FF0000"/>
                  </a:solidFill>
                </a:rPr>
                <a:t>size (m)</a:t>
              </a:r>
            </a:p>
          </p:txBody>
        </p:sp>
        <p:sp>
          <p:nvSpPr>
            <p:cNvPr id="22537" name="TextBox 7"/>
            <p:cNvSpPr txBox="1">
              <a:spLocks noChangeArrowheads="1"/>
            </p:cNvSpPr>
            <p:nvPr/>
          </p:nvSpPr>
          <p:spPr bwMode="auto">
            <a:xfrm>
              <a:off x="2335707" y="1752600"/>
              <a:ext cx="12954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i="1">
                  <a:solidFill>
                    <a:srgbClr val="FF0000"/>
                  </a:solidFill>
                </a:rPr>
                <a:t>wind speed </a:t>
              </a:r>
              <a:br>
                <a:rPr lang="en-US" sz="1800" i="1">
                  <a:solidFill>
                    <a:srgbClr val="FF0000"/>
                  </a:solidFill>
                </a:rPr>
              </a:br>
              <a:r>
                <a:rPr lang="en-US" sz="1800" i="1">
                  <a:solidFill>
                    <a:srgbClr val="FF0000"/>
                  </a:solidFill>
                </a:rPr>
                <a:t>(m/s)</a:t>
              </a:r>
            </a:p>
          </p:txBody>
        </p:sp>
        <p:cxnSp>
          <p:nvCxnSpPr>
            <p:cNvPr id="22538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723900" y="1562100"/>
              <a:ext cx="3810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</p:cxnSp>
        <p:cxnSp>
          <p:nvCxnSpPr>
            <p:cNvPr id="22539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1752600" y="1600200"/>
              <a:ext cx="4572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</p:cxnSp>
        <p:cxnSp>
          <p:nvCxnSpPr>
            <p:cNvPr id="22540" name="Straight Connector 12"/>
            <p:cNvCxnSpPr>
              <a:cxnSpLocks noChangeShapeType="1"/>
            </p:cNvCxnSpPr>
            <p:nvPr/>
          </p:nvCxnSpPr>
          <p:spPr bwMode="auto">
            <a:xfrm rot="10800000">
              <a:off x="2514600" y="1447800"/>
              <a:ext cx="457200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</p:cxnSp>
      </p:grpSp>
      <p:pic>
        <p:nvPicPr>
          <p:cNvPr id="2253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4"/>
          <a:stretch>
            <a:fillRect/>
          </a:stretch>
        </p:blipFill>
        <p:spPr bwMode="auto">
          <a:xfrm>
            <a:off x="3289300" y="2514600"/>
            <a:ext cx="58547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82" r="28416"/>
          <a:stretch>
            <a:fillRect/>
          </a:stretch>
        </p:blipFill>
        <p:spPr bwMode="auto">
          <a:xfrm>
            <a:off x="2438400" y="1041400"/>
            <a:ext cx="4191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4000" dirty="0">
                <a:latin typeface="Arial Rounded MT Bold"/>
                <a:ea typeface="ＭＳ Ｐゴシック" charset="0"/>
                <a:cs typeface="Arial Rounded MT Bold"/>
              </a:rPr>
              <a:t>Laminar Boundary </a:t>
            </a:r>
            <a:r>
              <a:rPr lang="en-US" sz="4000" dirty="0" smtClean="0">
                <a:latin typeface="Arial Rounded MT Bold"/>
                <a:ea typeface="ＭＳ Ｐゴシック" charset="0"/>
                <a:cs typeface="Arial Rounded MT Bold"/>
              </a:rPr>
              <a:t/>
            </a:r>
            <a:br>
              <a:rPr lang="en-US" sz="4000" dirty="0" smtClean="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sz="4000" dirty="0" smtClean="0">
                <a:latin typeface="Arial Rounded MT Bold"/>
                <a:ea typeface="ＭＳ Ｐゴシック" charset="0"/>
                <a:cs typeface="Arial Rounded MT Bold"/>
              </a:rPr>
              <a:t>Layer </a:t>
            </a:r>
            <a:r>
              <a:rPr lang="en-US" sz="4000" dirty="0">
                <a:latin typeface="Arial Rounded MT Bold"/>
                <a:ea typeface="ＭＳ Ｐゴシック" charset="0"/>
                <a:cs typeface="Arial Rounded MT Bold"/>
              </a:rPr>
              <a:t>Resistance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60600"/>
            <a:ext cx="56896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609600" y="3505200"/>
            <a:ext cx="194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a ~ 200 s</a:t>
            </a:r>
            <a:r>
              <a:rPr lang="en-US" baseline="30000">
                <a:solidFill>
                  <a:srgbClr val="FF0000"/>
                </a:solidFill>
              </a:rPr>
              <a:t>½</a:t>
            </a:r>
            <a:r>
              <a:rPr lang="en-US">
                <a:solidFill>
                  <a:srgbClr val="FF0000"/>
                </a:solidFill>
              </a:rPr>
              <a:t> m</a:t>
            </a:r>
            <a:r>
              <a:rPr lang="en-US" baseline="30000">
                <a:solidFill>
                  <a:srgbClr val="FF0000"/>
                </a:solidFill>
              </a:rPr>
              <a:t>-1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z="5400" dirty="0">
                <a:latin typeface="Arial Rounded MT Bold"/>
                <a:ea typeface="ＭＳ Ｐゴシック" charset="0"/>
                <a:cs typeface="Arial Rounded MT Bold"/>
              </a:rPr>
              <a:t>Leaf Temperatures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295400"/>
          </a:xfrm>
        </p:spPr>
        <p:txBody>
          <a:bodyPr/>
          <a:lstStyle/>
          <a:p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Influence of radiative, sensible, and latent cooling</a:t>
            </a:r>
          </a:p>
          <a:p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Without H and LE, leaves get really hot!</a:t>
            </a:r>
          </a:p>
          <a:p>
            <a:pPr>
              <a:buFontTx/>
              <a:buNone/>
            </a:pPr>
            <a:endParaRPr lang="en-US">
              <a:latin typeface="Arial Rounded MT Bold"/>
              <a:ea typeface="ＭＳ Ｐゴシック" charset="0"/>
              <a:cs typeface="Arial Rounded MT Bold"/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24000"/>
            <a:ext cx="9010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273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062538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04800"/>
            <a:ext cx="4343400" cy="1066800"/>
          </a:xfrm>
        </p:spPr>
        <p:txBody>
          <a:bodyPr/>
          <a:lstStyle/>
          <a:p>
            <a:r>
              <a:rPr lang="en-US" sz="4800" dirty="0">
                <a:latin typeface="Arial Rounded MT Bold"/>
                <a:ea typeface="ＭＳ Ｐゴシック" charset="0"/>
                <a:cs typeface="Arial Rounded MT Bold"/>
              </a:rPr>
              <a:t>Leaf Energy Balance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181600" y="1752600"/>
            <a:ext cx="3962400" cy="4800600"/>
          </a:xfrm>
        </p:spPr>
        <p:txBody>
          <a:bodyPr/>
          <a:lstStyle/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Note dependence of latent cooling on air T and R.H.</a:t>
            </a:r>
          </a:p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Leaf may be either warmer or cooler than air</a:t>
            </a:r>
          </a:p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Imagine a forest full of dappled sunlight on a summer afternoon 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Presentation">
  <a:themeElements>
    <a:clrScheme name="New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New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Settings\Scott Denning\Application Data\Microsoft\Templates\New Presentation.pot</Template>
  <TotalTime>14032</TotalTime>
  <Words>281</Words>
  <Application>Microsoft Macintosh PowerPoint</Application>
  <PresentationFormat>On-screen Show (4:3)</PresentationFormat>
  <Paragraphs>50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New Presentation</vt:lpstr>
      <vt:lpstr>Image</vt:lpstr>
      <vt:lpstr>Equation</vt:lpstr>
      <vt:lpstr>Photosynthesis, Canopy Physiology &amp; Micrometeorology</vt:lpstr>
      <vt:lpstr>Leaf Anatomy</vt:lpstr>
      <vt:lpstr>Leaf Fluxes and Resistances</vt:lpstr>
      <vt:lpstr>Adding Resistances</vt:lpstr>
      <vt:lpstr>Stomata and  Leaf Boundary Layers</vt:lpstr>
      <vt:lpstr>Laminar Boundary Layer</vt:lpstr>
      <vt:lpstr>Laminar Boundary  Layer Resistance</vt:lpstr>
      <vt:lpstr>Leaf Temperatures</vt:lpstr>
      <vt:lpstr>Leaf Energy Balance</vt:lpstr>
      <vt:lpstr>Coupling Between Leaf Fluxes and the Canopy Air Space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Denning</dc:creator>
  <cp:lastModifiedBy>Scott Denning</cp:lastModifiedBy>
  <cp:revision>99</cp:revision>
  <cp:lastPrinted>2009-09-24T03:50:46Z</cp:lastPrinted>
  <dcterms:created xsi:type="dcterms:W3CDTF">2009-10-20T13:34:30Z</dcterms:created>
  <dcterms:modified xsi:type="dcterms:W3CDTF">2014-10-16T04:46:27Z</dcterms:modified>
</cp:coreProperties>
</file>