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9"/>
  </p:notesMasterIdLst>
  <p:handoutMasterIdLst>
    <p:handoutMasterId r:id="rId60"/>
  </p:handoutMasterIdLst>
  <p:sldIdLst>
    <p:sldId id="453" r:id="rId2"/>
    <p:sldId id="475" r:id="rId3"/>
    <p:sldId id="487" r:id="rId4"/>
    <p:sldId id="488" r:id="rId5"/>
    <p:sldId id="498" r:id="rId6"/>
    <p:sldId id="481" r:id="rId7"/>
    <p:sldId id="534" r:id="rId8"/>
    <p:sldId id="536" r:id="rId9"/>
    <p:sldId id="537" r:id="rId10"/>
    <p:sldId id="538" r:id="rId11"/>
    <p:sldId id="539" r:id="rId12"/>
    <p:sldId id="541" r:id="rId13"/>
    <p:sldId id="540" r:id="rId14"/>
    <p:sldId id="470" r:id="rId15"/>
    <p:sldId id="486" r:id="rId16"/>
    <p:sldId id="496" r:id="rId17"/>
    <p:sldId id="471" r:id="rId18"/>
    <p:sldId id="472" r:id="rId19"/>
    <p:sldId id="489" r:id="rId20"/>
    <p:sldId id="493" r:id="rId21"/>
    <p:sldId id="457" r:id="rId22"/>
    <p:sldId id="500" r:id="rId23"/>
    <p:sldId id="501" r:id="rId24"/>
    <p:sldId id="465" r:id="rId25"/>
    <p:sldId id="466" r:id="rId26"/>
    <p:sldId id="473" r:id="rId27"/>
    <p:sldId id="474" r:id="rId28"/>
    <p:sldId id="484" r:id="rId29"/>
    <p:sldId id="460" r:id="rId30"/>
    <p:sldId id="461" r:id="rId31"/>
    <p:sldId id="494" r:id="rId32"/>
    <p:sldId id="531" r:id="rId33"/>
    <p:sldId id="532" r:id="rId34"/>
    <p:sldId id="533" r:id="rId35"/>
    <p:sldId id="502" r:id="rId36"/>
    <p:sldId id="503" r:id="rId37"/>
    <p:sldId id="510" r:id="rId38"/>
    <p:sldId id="512" r:id="rId39"/>
    <p:sldId id="504" r:id="rId40"/>
    <p:sldId id="482" r:id="rId41"/>
    <p:sldId id="483" r:id="rId42"/>
    <p:sldId id="495" r:id="rId43"/>
    <p:sldId id="462" r:id="rId44"/>
    <p:sldId id="513" r:id="rId45"/>
    <p:sldId id="514" r:id="rId46"/>
    <p:sldId id="515" r:id="rId47"/>
    <p:sldId id="516" r:id="rId48"/>
    <p:sldId id="517" r:id="rId49"/>
    <p:sldId id="518" r:id="rId50"/>
    <p:sldId id="519" r:id="rId51"/>
    <p:sldId id="520" r:id="rId52"/>
    <p:sldId id="521" r:id="rId53"/>
    <p:sldId id="522" r:id="rId54"/>
    <p:sldId id="467" r:id="rId55"/>
    <p:sldId id="523" r:id="rId56"/>
    <p:sldId id="468" r:id="rId57"/>
    <p:sldId id="469"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F0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7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denning:Synced:Work:LongTail:500years:500year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denning:Synced:Work:LongTail:500years:500years.xlsx"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solidFill>
                  <a:srgbClr val="FF0000"/>
                </a:solidFill>
              </a:rPr>
              <a:t>Emissions</a:t>
            </a:r>
          </a:p>
        </c:rich>
      </c:tx>
      <c:layout>
        <c:manualLayout>
          <c:xMode val="edge"/>
          <c:yMode val="edge"/>
          <c:x val="0.658584998350275"/>
          <c:y val="0.141237018132751"/>
        </c:manualLayout>
      </c:layout>
      <c:overlay val="0"/>
    </c:title>
    <c:autoTitleDeleted val="0"/>
    <c:plotArea>
      <c:layout>
        <c:manualLayout>
          <c:layoutTarget val="inner"/>
          <c:xMode val="edge"/>
          <c:yMode val="edge"/>
          <c:x val="0.107258311461067"/>
          <c:y val="0.0388885243511228"/>
          <c:w val="0.820429133858268"/>
          <c:h val="0.783145231846019"/>
        </c:manualLayout>
      </c:layout>
      <c:scatterChart>
        <c:scatterStyle val="lineMarker"/>
        <c:varyColors val="0"/>
        <c:ser>
          <c:idx val="0"/>
          <c:order val="0"/>
          <c:tx>
            <c:v>Emissions</c:v>
          </c:tx>
          <c:spPr>
            <a:ln w="63500">
              <a:solidFill>
                <a:srgbClr val="FF0000"/>
              </a:solidFill>
            </a:ln>
          </c:spPr>
          <c:marker>
            <c:symbol val="none"/>
          </c:marker>
          <c:xVal>
            <c:numRef>
              <c:f>Sheet1!$A$2:$A$502</c:f>
              <c:numCache>
                <c:formatCode>General</c:formatCode>
                <c:ptCount val="501"/>
                <c:pt idx="0">
                  <c:v>1800.0</c:v>
                </c:pt>
                <c:pt idx="1">
                  <c:v>1801.0</c:v>
                </c:pt>
                <c:pt idx="2">
                  <c:v>1802.0</c:v>
                </c:pt>
                <c:pt idx="3">
                  <c:v>1803.0</c:v>
                </c:pt>
                <c:pt idx="4">
                  <c:v>1804.0</c:v>
                </c:pt>
                <c:pt idx="5">
                  <c:v>1805.0</c:v>
                </c:pt>
                <c:pt idx="6">
                  <c:v>1806.0</c:v>
                </c:pt>
                <c:pt idx="7">
                  <c:v>1807.0</c:v>
                </c:pt>
                <c:pt idx="8">
                  <c:v>1808.0</c:v>
                </c:pt>
                <c:pt idx="9">
                  <c:v>1809.0</c:v>
                </c:pt>
                <c:pt idx="10">
                  <c:v>1810.0</c:v>
                </c:pt>
                <c:pt idx="11">
                  <c:v>1811.0</c:v>
                </c:pt>
                <c:pt idx="12">
                  <c:v>1812.0</c:v>
                </c:pt>
                <c:pt idx="13">
                  <c:v>1813.0</c:v>
                </c:pt>
                <c:pt idx="14">
                  <c:v>1814.0</c:v>
                </c:pt>
                <c:pt idx="15">
                  <c:v>1815.0</c:v>
                </c:pt>
                <c:pt idx="16">
                  <c:v>1816.0</c:v>
                </c:pt>
                <c:pt idx="17">
                  <c:v>1817.0</c:v>
                </c:pt>
                <c:pt idx="18">
                  <c:v>1818.0</c:v>
                </c:pt>
                <c:pt idx="19">
                  <c:v>1819.0</c:v>
                </c:pt>
                <c:pt idx="20">
                  <c:v>1820.0</c:v>
                </c:pt>
                <c:pt idx="21">
                  <c:v>1821.0</c:v>
                </c:pt>
                <c:pt idx="22">
                  <c:v>1822.0</c:v>
                </c:pt>
                <c:pt idx="23">
                  <c:v>1823.0</c:v>
                </c:pt>
                <c:pt idx="24">
                  <c:v>1824.0</c:v>
                </c:pt>
                <c:pt idx="25">
                  <c:v>1825.0</c:v>
                </c:pt>
                <c:pt idx="26">
                  <c:v>1826.0</c:v>
                </c:pt>
                <c:pt idx="27">
                  <c:v>1827.0</c:v>
                </c:pt>
                <c:pt idx="28">
                  <c:v>1828.0</c:v>
                </c:pt>
                <c:pt idx="29">
                  <c:v>1829.0</c:v>
                </c:pt>
                <c:pt idx="30">
                  <c:v>1830.0</c:v>
                </c:pt>
                <c:pt idx="31">
                  <c:v>1831.0</c:v>
                </c:pt>
                <c:pt idx="32">
                  <c:v>1832.0</c:v>
                </c:pt>
                <c:pt idx="33">
                  <c:v>1833.0</c:v>
                </c:pt>
                <c:pt idx="34">
                  <c:v>1834.0</c:v>
                </c:pt>
                <c:pt idx="35">
                  <c:v>1835.0</c:v>
                </c:pt>
                <c:pt idx="36">
                  <c:v>1836.0</c:v>
                </c:pt>
                <c:pt idx="37">
                  <c:v>1837.0</c:v>
                </c:pt>
                <c:pt idx="38">
                  <c:v>1838.0</c:v>
                </c:pt>
                <c:pt idx="39">
                  <c:v>1839.0</c:v>
                </c:pt>
                <c:pt idx="40">
                  <c:v>1840.0</c:v>
                </c:pt>
                <c:pt idx="41">
                  <c:v>1841.0</c:v>
                </c:pt>
                <c:pt idx="42">
                  <c:v>1842.0</c:v>
                </c:pt>
                <c:pt idx="43">
                  <c:v>1843.0</c:v>
                </c:pt>
                <c:pt idx="44">
                  <c:v>1844.0</c:v>
                </c:pt>
                <c:pt idx="45">
                  <c:v>1845.0</c:v>
                </c:pt>
                <c:pt idx="46">
                  <c:v>1846.0</c:v>
                </c:pt>
                <c:pt idx="47">
                  <c:v>1847.0</c:v>
                </c:pt>
                <c:pt idx="48">
                  <c:v>1848.0</c:v>
                </c:pt>
                <c:pt idx="49">
                  <c:v>1849.0</c:v>
                </c:pt>
                <c:pt idx="50">
                  <c:v>1850.0</c:v>
                </c:pt>
                <c:pt idx="51">
                  <c:v>1851.0</c:v>
                </c:pt>
                <c:pt idx="52">
                  <c:v>1852.0</c:v>
                </c:pt>
                <c:pt idx="53">
                  <c:v>1853.0</c:v>
                </c:pt>
                <c:pt idx="54">
                  <c:v>1854.0</c:v>
                </c:pt>
                <c:pt idx="55">
                  <c:v>1855.0</c:v>
                </c:pt>
                <c:pt idx="56">
                  <c:v>1856.0</c:v>
                </c:pt>
                <c:pt idx="57">
                  <c:v>1857.0</c:v>
                </c:pt>
                <c:pt idx="58">
                  <c:v>1858.0</c:v>
                </c:pt>
                <c:pt idx="59">
                  <c:v>1859.0</c:v>
                </c:pt>
                <c:pt idx="60">
                  <c:v>1860.0</c:v>
                </c:pt>
                <c:pt idx="61">
                  <c:v>1861.0</c:v>
                </c:pt>
                <c:pt idx="62">
                  <c:v>1862.0</c:v>
                </c:pt>
                <c:pt idx="63">
                  <c:v>1863.0</c:v>
                </c:pt>
                <c:pt idx="64">
                  <c:v>1864.0</c:v>
                </c:pt>
                <c:pt idx="65">
                  <c:v>1865.0</c:v>
                </c:pt>
                <c:pt idx="66">
                  <c:v>1866.0</c:v>
                </c:pt>
                <c:pt idx="67">
                  <c:v>1867.0</c:v>
                </c:pt>
                <c:pt idx="68">
                  <c:v>1868.0</c:v>
                </c:pt>
                <c:pt idx="69">
                  <c:v>1869.0</c:v>
                </c:pt>
                <c:pt idx="70">
                  <c:v>1870.0</c:v>
                </c:pt>
                <c:pt idx="71">
                  <c:v>1871.0</c:v>
                </c:pt>
                <c:pt idx="72">
                  <c:v>1872.0</c:v>
                </c:pt>
                <c:pt idx="73">
                  <c:v>1873.0</c:v>
                </c:pt>
                <c:pt idx="74">
                  <c:v>1874.0</c:v>
                </c:pt>
                <c:pt idx="75">
                  <c:v>1875.0</c:v>
                </c:pt>
                <c:pt idx="76">
                  <c:v>1876.0</c:v>
                </c:pt>
                <c:pt idx="77">
                  <c:v>1877.0</c:v>
                </c:pt>
                <c:pt idx="78">
                  <c:v>1878.0</c:v>
                </c:pt>
                <c:pt idx="79">
                  <c:v>1879.0</c:v>
                </c:pt>
                <c:pt idx="80">
                  <c:v>1880.0</c:v>
                </c:pt>
                <c:pt idx="81">
                  <c:v>1881.0</c:v>
                </c:pt>
                <c:pt idx="82">
                  <c:v>1882.0</c:v>
                </c:pt>
                <c:pt idx="83">
                  <c:v>1883.0</c:v>
                </c:pt>
                <c:pt idx="84">
                  <c:v>1884.0</c:v>
                </c:pt>
                <c:pt idx="85">
                  <c:v>1885.0</c:v>
                </c:pt>
                <c:pt idx="86">
                  <c:v>1886.0</c:v>
                </c:pt>
                <c:pt idx="87">
                  <c:v>1887.0</c:v>
                </c:pt>
                <c:pt idx="88">
                  <c:v>1888.0</c:v>
                </c:pt>
                <c:pt idx="89">
                  <c:v>1889.0</c:v>
                </c:pt>
                <c:pt idx="90">
                  <c:v>1890.0</c:v>
                </c:pt>
                <c:pt idx="91">
                  <c:v>1891.0</c:v>
                </c:pt>
                <c:pt idx="92">
                  <c:v>1892.0</c:v>
                </c:pt>
                <c:pt idx="93">
                  <c:v>1893.0</c:v>
                </c:pt>
                <c:pt idx="94">
                  <c:v>1894.0</c:v>
                </c:pt>
                <c:pt idx="95">
                  <c:v>1895.0</c:v>
                </c:pt>
                <c:pt idx="96">
                  <c:v>1896.0</c:v>
                </c:pt>
                <c:pt idx="97">
                  <c:v>1897.0</c:v>
                </c:pt>
                <c:pt idx="98">
                  <c:v>1898.0</c:v>
                </c:pt>
                <c:pt idx="99">
                  <c:v>1899.0</c:v>
                </c:pt>
                <c:pt idx="100">
                  <c:v>1900.0</c:v>
                </c:pt>
                <c:pt idx="101">
                  <c:v>1901.0</c:v>
                </c:pt>
                <c:pt idx="102">
                  <c:v>1902.0</c:v>
                </c:pt>
                <c:pt idx="103">
                  <c:v>1903.0</c:v>
                </c:pt>
                <c:pt idx="104">
                  <c:v>1904.0</c:v>
                </c:pt>
                <c:pt idx="105">
                  <c:v>1905.0</c:v>
                </c:pt>
                <c:pt idx="106">
                  <c:v>1906.0</c:v>
                </c:pt>
                <c:pt idx="107">
                  <c:v>1907.0</c:v>
                </c:pt>
                <c:pt idx="108">
                  <c:v>1908.0</c:v>
                </c:pt>
                <c:pt idx="109">
                  <c:v>1909.0</c:v>
                </c:pt>
                <c:pt idx="110">
                  <c:v>1910.0</c:v>
                </c:pt>
                <c:pt idx="111">
                  <c:v>1911.0</c:v>
                </c:pt>
                <c:pt idx="112">
                  <c:v>1912.0</c:v>
                </c:pt>
                <c:pt idx="113">
                  <c:v>1913.0</c:v>
                </c:pt>
                <c:pt idx="114">
                  <c:v>1914.0</c:v>
                </c:pt>
                <c:pt idx="115">
                  <c:v>1915.0</c:v>
                </c:pt>
                <c:pt idx="116">
                  <c:v>1916.0</c:v>
                </c:pt>
                <c:pt idx="117">
                  <c:v>1917.0</c:v>
                </c:pt>
                <c:pt idx="118">
                  <c:v>1918.0</c:v>
                </c:pt>
                <c:pt idx="119">
                  <c:v>1919.0</c:v>
                </c:pt>
                <c:pt idx="120">
                  <c:v>1920.0</c:v>
                </c:pt>
                <c:pt idx="121">
                  <c:v>1921.0</c:v>
                </c:pt>
                <c:pt idx="122">
                  <c:v>1922.0</c:v>
                </c:pt>
                <c:pt idx="123">
                  <c:v>1923.0</c:v>
                </c:pt>
                <c:pt idx="124">
                  <c:v>1924.0</c:v>
                </c:pt>
                <c:pt idx="125">
                  <c:v>1925.0</c:v>
                </c:pt>
                <c:pt idx="126">
                  <c:v>1926.0</c:v>
                </c:pt>
                <c:pt idx="127">
                  <c:v>1927.0</c:v>
                </c:pt>
                <c:pt idx="128">
                  <c:v>1928.0</c:v>
                </c:pt>
                <c:pt idx="129">
                  <c:v>1929.0</c:v>
                </c:pt>
                <c:pt idx="130">
                  <c:v>1930.0</c:v>
                </c:pt>
                <c:pt idx="131">
                  <c:v>1931.0</c:v>
                </c:pt>
                <c:pt idx="132">
                  <c:v>1932.0</c:v>
                </c:pt>
                <c:pt idx="133">
                  <c:v>1933.0</c:v>
                </c:pt>
                <c:pt idx="134">
                  <c:v>1934.0</c:v>
                </c:pt>
                <c:pt idx="135">
                  <c:v>1935.0</c:v>
                </c:pt>
                <c:pt idx="136">
                  <c:v>1936.0</c:v>
                </c:pt>
                <c:pt idx="137">
                  <c:v>1937.0</c:v>
                </c:pt>
                <c:pt idx="138">
                  <c:v>1938.0</c:v>
                </c:pt>
                <c:pt idx="139">
                  <c:v>1939.0</c:v>
                </c:pt>
                <c:pt idx="140">
                  <c:v>1940.0</c:v>
                </c:pt>
                <c:pt idx="141">
                  <c:v>1941.0</c:v>
                </c:pt>
                <c:pt idx="142">
                  <c:v>1942.0</c:v>
                </c:pt>
                <c:pt idx="143">
                  <c:v>1943.0</c:v>
                </c:pt>
                <c:pt idx="144">
                  <c:v>1944.0</c:v>
                </c:pt>
                <c:pt idx="145">
                  <c:v>1945.0</c:v>
                </c:pt>
                <c:pt idx="146">
                  <c:v>1946.0</c:v>
                </c:pt>
                <c:pt idx="147">
                  <c:v>1947.0</c:v>
                </c:pt>
                <c:pt idx="148">
                  <c:v>1948.0</c:v>
                </c:pt>
                <c:pt idx="149">
                  <c:v>1949.0</c:v>
                </c:pt>
                <c:pt idx="150">
                  <c:v>1950.0</c:v>
                </c:pt>
                <c:pt idx="151">
                  <c:v>1951.0</c:v>
                </c:pt>
                <c:pt idx="152">
                  <c:v>1952.0</c:v>
                </c:pt>
                <c:pt idx="153">
                  <c:v>1953.0</c:v>
                </c:pt>
                <c:pt idx="154">
                  <c:v>1954.0</c:v>
                </c:pt>
                <c:pt idx="155">
                  <c:v>1955.0</c:v>
                </c:pt>
                <c:pt idx="156">
                  <c:v>1956.0</c:v>
                </c:pt>
                <c:pt idx="157">
                  <c:v>1957.0</c:v>
                </c:pt>
                <c:pt idx="158">
                  <c:v>1958.0</c:v>
                </c:pt>
                <c:pt idx="159">
                  <c:v>1959.0</c:v>
                </c:pt>
                <c:pt idx="160">
                  <c:v>1960.0</c:v>
                </c:pt>
                <c:pt idx="161">
                  <c:v>1961.0</c:v>
                </c:pt>
                <c:pt idx="162">
                  <c:v>1962.0</c:v>
                </c:pt>
                <c:pt idx="163">
                  <c:v>1963.0</c:v>
                </c:pt>
                <c:pt idx="164">
                  <c:v>1964.0</c:v>
                </c:pt>
                <c:pt idx="165">
                  <c:v>1965.0</c:v>
                </c:pt>
                <c:pt idx="166">
                  <c:v>1966.0</c:v>
                </c:pt>
                <c:pt idx="167">
                  <c:v>1967.0</c:v>
                </c:pt>
                <c:pt idx="168">
                  <c:v>1968.0</c:v>
                </c:pt>
                <c:pt idx="169">
                  <c:v>1969.0</c:v>
                </c:pt>
                <c:pt idx="170">
                  <c:v>1970.0</c:v>
                </c:pt>
                <c:pt idx="171">
                  <c:v>1971.0</c:v>
                </c:pt>
                <c:pt idx="172">
                  <c:v>1972.0</c:v>
                </c:pt>
                <c:pt idx="173">
                  <c:v>1973.0</c:v>
                </c:pt>
                <c:pt idx="174">
                  <c:v>1974.0</c:v>
                </c:pt>
                <c:pt idx="175">
                  <c:v>1975.0</c:v>
                </c:pt>
                <c:pt idx="176">
                  <c:v>1976.0</c:v>
                </c:pt>
                <c:pt idx="177">
                  <c:v>1977.0</c:v>
                </c:pt>
                <c:pt idx="178">
                  <c:v>1978.0</c:v>
                </c:pt>
                <c:pt idx="179">
                  <c:v>1979.0</c:v>
                </c:pt>
                <c:pt idx="180">
                  <c:v>1980.0</c:v>
                </c:pt>
                <c:pt idx="181">
                  <c:v>1981.0</c:v>
                </c:pt>
                <c:pt idx="182">
                  <c:v>1982.0</c:v>
                </c:pt>
                <c:pt idx="183">
                  <c:v>1983.0</c:v>
                </c:pt>
                <c:pt idx="184">
                  <c:v>1984.0</c:v>
                </c:pt>
                <c:pt idx="185">
                  <c:v>1985.0</c:v>
                </c:pt>
                <c:pt idx="186">
                  <c:v>1986.0</c:v>
                </c:pt>
                <c:pt idx="187">
                  <c:v>1987.0</c:v>
                </c:pt>
                <c:pt idx="188">
                  <c:v>1988.0</c:v>
                </c:pt>
                <c:pt idx="189">
                  <c:v>1989.0</c:v>
                </c:pt>
                <c:pt idx="190">
                  <c:v>1990.0</c:v>
                </c:pt>
                <c:pt idx="191">
                  <c:v>1991.0</c:v>
                </c:pt>
                <c:pt idx="192">
                  <c:v>1992.0</c:v>
                </c:pt>
                <c:pt idx="193">
                  <c:v>1993.0</c:v>
                </c:pt>
                <c:pt idx="194">
                  <c:v>1994.0</c:v>
                </c:pt>
                <c:pt idx="195">
                  <c:v>1995.0</c:v>
                </c:pt>
                <c:pt idx="196">
                  <c:v>1996.0</c:v>
                </c:pt>
                <c:pt idx="197">
                  <c:v>1997.0</c:v>
                </c:pt>
                <c:pt idx="198">
                  <c:v>1998.0</c:v>
                </c:pt>
                <c:pt idx="199">
                  <c:v>1999.0</c:v>
                </c:pt>
                <c:pt idx="200">
                  <c:v>2000.0</c:v>
                </c:pt>
                <c:pt idx="201">
                  <c:v>2001.0</c:v>
                </c:pt>
                <c:pt idx="202">
                  <c:v>2002.0</c:v>
                </c:pt>
                <c:pt idx="203">
                  <c:v>2003.0</c:v>
                </c:pt>
                <c:pt idx="204">
                  <c:v>2004.0</c:v>
                </c:pt>
                <c:pt idx="205">
                  <c:v>2005.0</c:v>
                </c:pt>
                <c:pt idx="206">
                  <c:v>2006.0</c:v>
                </c:pt>
                <c:pt idx="207">
                  <c:v>2007.0</c:v>
                </c:pt>
                <c:pt idx="208">
                  <c:v>2008.0</c:v>
                </c:pt>
                <c:pt idx="209">
                  <c:v>2009.0</c:v>
                </c:pt>
                <c:pt idx="210">
                  <c:v>2010.0</c:v>
                </c:pt>
                <c:pt idx="211">
                  <c:v>2011.0</c:v>
                </c:pt>
                <c:pt idx="212">
                  <c:v>2012.0</c:v>
                </c:pt>
                <c:pt idx="213">
                  <c:v>2013.0</c:v>
                </c:pt>
                <c:pt idx="214">
                  <c:v>2014.0</c:v>
                </c:pt>
                <c:pt idx="215">
                  <c:v>2015.0</c:v>
                </c:pt>
                <c:pt idx="216">
                  <c:v>2016.0</c:v>
                </c:pt>
                <c:pt idx="217">
                  <c:v>2017.0</c:v>
                </c:pt>
                <c:pt idx="218">
                  <c:v>2018.0</c:v>
                </c:pt>
                <c:pt idx="219">
                  <c:v>2019.0</c:v>
                </c:pt>
                <c:pt idx="220">
                  <c:v>2020.0</c:v>
                </c:pt>
                <c:pt idx="221">
                  <c:v>2021.0</c:v>
                </c:pt>
                <c:pt idx="222">
                  <c:v>2022.0</c:v>
                </c:pt>
                <c:pt idx="223">
                  <c:v>2023.0</c:v>
                </c:pt>
                <c:pt idx="224">
                  <c:v>2024.0</c:v>
                </c:pt>
                <c:pt idx="225">
                  <c:v>2025.0</c:v>
                </c:pt>
                <c:pt idx="226">
                  <c:v>2026.0</c:v>
                </c:pt>
                <c:pt idx="227">
                  <c:v>2027.0</c:v>
                </c:pt>
                <c:pt idx="228">
                  <c:v>2028.0</c:v>
                </c:pt>
                <c:pt idx="229">
                  <c:v>2029.0</c:v>
                </c:pt>
                <c:pt idx="230">
                  <c:v>2030.0</c:v>
                </c:pt>
                <c:pt idx="231">
                  <c:v>2031.0</c:v>
                </c:pt>
                <c:pt idx="232">
                  <c:v>2032.0</c:v>
                </c:pt>
                <c:pt idx="233">
                  <c:v>2033.0</c:v>
                </c:pt>
                <c:pt idx="234">
                  <c:v>2034.0</c:v>
                </c:pt>
                <c:pt idx="235">
                  <c:v>2035.0</c:v>
                </c:pt>
                <c:pt idx="236">
                  <c:v>2036.0</c:v>
                </c:pt>
                <c:pt idx="237">
                  <c:v>2037.0</c:v>
                </c:pt>
                <c:pt idx="238">
                  <c:v>2038.0</c:v>
                </c:pt>
                <c:pt idx="239">
                  <c:v>2039.0</c:v>
                </c:pt>
                <c:pt idx="240">
                  <c:v>2040.0</c:v>
                </c:pt>
                <c:pt idx="241">
                  <c:v>2041.0</c:v>
                </c:pt>
                <c:pt idx="242">
                  <c:v>2042.0</c:v>
                </c:pt>
                <c:pt idx="243">
                  <c:v>2043.0</c:v>
                </c:pt>
                <c:pt idx="244">
                  <c:v>2044.0</c:v>
                </c:pt>
                <c:pt idx="245">
                  <c:v>2045.0</c:v>
                </c:pt>
                <c:pt idx="246">
                  <c:v>2046.0</c:v>
                </c:pt>
                <c:pt idx="247">
                  <c:v>2047.0</c:v>
                </c:pt>
                <c:pt idx="248">
                  <c:v>2048.0</c:v>
                </c:pt>
                <c:pt idx="249">
                  <c:v>2049.0</c:v>
                </c:pt>
                <c:pt idx="250">
                  <c:v>2050.0</c:v>
                </c:pt>
                <c:pt idx="251">
                  <c:v>2051.0</c:v>
                </c:pt>
                <c:pt idx="252">
                  <c:v>2052.0</c:v>
                </c:pt>
                <c:pt idx="253">
                  <c:v>2053.0</c:v>
                </c:pt>
                <c:pt idx="254">
                  <c:v>2054.0</c:v>
                </c:pt>
                <c:pt idx="255">
                  <c:v>2055.0</c:v>
                </c:pt>
                <c:pt idx="256">
                  <c:v>2056.0</c:v>
                </c:pt>
                <c:pt idx="257">
                  <c:v>2057.0</c:v>
                </c:pt>
                <c:pt idx="258">
                  <c:v>2058.0</c:v>
                </c:pt>
                <c:pt idx="259">
                  <c:v>2059.0</c:v>
                </c:pt>
                <c:pt idx="260">
                  <c:v>2060.0</c:v>
                </c:pt>
                <c:pt idx="261">
                  <c:v>2061.0</c:v>
                </c:pt>
                <c:pt idx="262">
                  <c:v>2062.0</c:v>
                </c:pt>
                <c:pt idx="263">
                  <c:v>2063.0</c:v>
                </c:pt>
                <c:pt idx="264">
                  <c:v>2064.0</c:v>
                </c:pt>
                <c:pt idx="265">
                  <c:v>2065.0</c:v>
                </c:pt>
                <c:pt idx="266">
                  <c:v>2066.0</c:v>
                </c:pt>
                <c:pt idx="267">
                  <c:v>2067.0</c:v>
                </c:pt>
                <c:pt idx="268">
                  <c:v>2068.0</c:v>
                </c:pt>
                <c:pt idx="269">
                  <c:v>2069.0</c:v>
                </c:pt>
                <c:pt idx="270">
                  <c:v>2070.0</c:v>
                </c:pt>
                <c:pt idx="271">
                  <c:v>2071.0</c:v>
                </c:pt>
                <c:pt idx="272">
                  <c:v>2072.0</c:v>
                </c:pt>
                <c:pt idx="273">
                  <c:v>2073.0</c:v>
                </c:pt>
                <c:pt idx="274">
                  <c:v>2074.0</c:v>
                </c:pt>
                <c:pt idx="275">
                  <c:v>2075.0</c:v>
                </c:pt>
                <c:pt idx="276">
                  <c:v>2076.0</c:v>
                </c:pt>
                <c:pt idx="277">
                  <c:v>2077.0</c:v>
                </c:pt>
                <c:pt idx="278">
                  <c:v>2078.0</c:v>
                </c:pt>
                <c:pt idx="279">
                  <c:v>2079.0</c:v>
                </c:pt>
                <c:pt idx="280">
                  <c:v>2080.0</c:v>
                </c:pt>
                <c:pt idx="281">
                  <c:v>2081.0</c:v>
                </c:pt>
                <c:pt idx="282">
                  <c:v>2082.0</c:v>
                </c:pt>
                <c:pt idx="283">
                  <c:v>2083.0</c:v>
                </c:pt>
                <c:pt idx="284">
                  <c:v>2084.0</c:v>
                </c:pt>
                <c:pt idx="285">
                  <c:v>2085.0</c:v>
                </c:pt>
                <c:pt idx="286">
                  <c:v>2086.0</c:v>
                </c:pt>
                <c:pt idx="287">
                  <c:v>2087.0</c:v>
                </c:pt>
                <c:pt idx="288">
                  <c:v>2088.0</c:v>
                </c:pt>
                <c:pt idx="289">
                  <c:v>2089.0</c:v>
                </c:pt>
                <c:pt idx="290">
                  <c:v>2090.0</c:v>
                </c:pt>
                <c:pt idx="291">
                  <c:v>2091.0</c:v>
                </c:pt>
                <c:pt idx="292">
                  <c:v>2092.0</c:v>
                </c:pt>
                <c:pt idx="293">
                  <c:v>2093.0</c:v>
                </c:pt>
                <c:pt idx="294">
                  <c:v>2094.0</c:v>
                </c:pt>
                <c:pt idx="295">
                  <c:v>2095.0</c:v>
                </c:pt>
                <c:pt idx="296">
                  <c:v>2096.0</c:v>
                </c:pt>
                <c:pt idx="297">
                  <c:v>2097.0</c:v>
                </c:pt>
                <c:pt idx="298">
                  <c:v>2098.0</c:v>
                </c:pt>
                <c:pt idx="299">
                  <c:v>2099.0</c:v>
                </c:pt>
                <c:pt idx="300">
                  <c:v>2100.0</c:v>
                </c:pt>
                <c:pt idx="301">
                  <c:v>2101.0</c:v>
                </c:pt>
                <c:pt idx="302">
                  <c:v>2102.0</c:v>
                </c:pt>
                <c:pt idx="303">
                  <c:v>2103.0</c:v>
                </c:pt>
                <c:pt idx="304">
                  <c:v>2104.0</c:v>
                </c:pt>
                <c:pt idx="305">
                  <c:v>2105.0</c:v>
                </c:pt>
                <c:pt idx="306">
                  <c:v>2106.0</c:v>
                </c:pt>
                <c:pt idx="307">
                  <c:v>2107.0</c:v>
                </c:pt>
                <c:pt idx="308">
                  <c:v>2108.0</c:v>
                </c:pt>
                <c:pt idx="309">
                  <c:v>2109.0</c:v>
                </c:pt>
                <c:pt idx="310">
                  <c:v>2110.0</c:v>
                </c:pt>
                <c:pt idx="311">
                  <c:v>2111.0</c:v>
                </c:pt>
                <c:pt idx="312">
                  <c:v>2112.0</c:v>
                </c:pt>
                <c:pt idx="313">
                  <c:v>2113.0</c:v>
                </c:pt>
                <c:pt idx="314">
                  <c:v>2114.0</c:v>
                </c:pt>
                <c:pt idx="315">
                  <c:v>2115.0</c:v>
                </c:pt>
                <c:pt idx="316">
                  <c:v>2116.0</c:v>
                </c:pt>
                <c:pt idx="317">
                  <c:v>2117.0</c:v>
                </c:pt>
                <c:pt idx="318">
                  <c:v>2118.0</c:v>
                </c:pt>
                <c:pt idx="319">
                  <c:v>2119.0</c:v>
                </c:pt>
                <c:pt idx="320">
                  <c:v>2120.0</c:v>
                </c:pt>
                <c:pt idx="321">
                  <c:v>2121.0</c:v>
                </c:pt>
                <c:pt idx="322">
                  <c:v>2122.0</c:v>
                </c:pt>
                <c:pt idx="323">
                  <c:v>2123.0</c:v>
                </c:pt>
                <c:pt idx="324">
                  <c:v>2124.0</c:v>
                </c:pt>
                <c:pt idx="325">
                  <c:v>2125.0</c:v>
                </c:pt>
                <c:pt idx="326">
                  <c:v>2126.0</c:v>
                </c:pt>
                <c:pt idx="327">
                  <c:v>2127.0</c:v>
                </c:pt>
                <c:pt idx="328">
                  <c:v>2128.0</c:v>
                </c:pt>
                <c:pt idx="329">
                  <c:v>2129.0</c:v>
                </c:pt>
                <c:pt idx="330">
                  <c:v>2130.0</c:v>
                </c:pt>
                <c:pt idx="331">
                  <c:v>2131.0</c:v>
                </c:pt>
                <c:pt idx="332">
                  <c:v>2132.0</c:v>
                </c:pt>
                <c:pt idx="333">
                  <c:v>2133.0</c:v>
                </c:pt>
                <c:pt idx="334">
                  <c:v>2134.0</c:v>
                </c:pt>
                <c:pt idx="335">
                  <c:v>2135.0</c:v>
                </c:pt>
                <c:pt idx="336">
                  <c:v>2136.0</c:v>
                </c:pt>
                <c:pt idx="337">
                  <c:v>2137.0</c:v>
                </c:pt>
                <c:pt idx="338">
                  <c:v>2138.0</c:v>
                </c:pt>
                <c:pt idx="339">
                  <c:v>2139.0</c:v>
                </c:pt>
                <c:pt idx="340">
                  <c:v>2140.0</c:v>
                </c:pt>
                <c:pt idx="341">
                  <c:v>2141.0</c:v>
                </c:pt>
                <c:pt idx="342">
                  <c:v>2142.0</c:v>
                </c:pt>
                <c:pt idx="343">
                  <c:v>2143.0</c:v>
                </c:pt>
                <c:pt idx="344">
                  <c:v>2144.0</c:v>
                </c:pt>
                <c:pt idx="345">
                  <c:v>2145.0</c:v>
                </c:pt>
                <c:pt idx="346">
                  <c:v>2146.0</c:v>
                </c:pt>
                <c:pt idx="347">
                  <c:v>2147.0</c:v>
                </c:pt>
                <c:pt idx="348">
                  <c:v>2148.0</c:v>
                </c:pt>
                <c:pt idx="349">
                  <c:v>2149.0</c:v>
                </c:pt>
                <c:pt idx="350">
                  <c:v>2150.0</c:v>
                </c:pt>
                <c:pt idx="351">
                  <c:v>2151.0</c:v>
                </c:pt>
                <c:pt idx="352">
                  <c:v>2152.0</c:v>
                </c:pt>
                <c:pt idx="353">
                  <c:v>2153.0</c:v>
                </c:pt>
                <c:pt idx="354">
                  <c:v>2154.0</c:v>
                </c:pt>
                <c:pt idx="355">
                  <c:v>2155.0</c:v>
                </c:pt>
                <c:pt idx="356">
                  <c:v>2156.0</c:v>
                </c:pt>
                <c:pt idx="357">
                  <c:v>2157.0</c:v>
                </c:pt>
                <c:pt idx="358">
                  <c:v>2158.0</c:v>
                </c:pt>
                <c:pt idx="359">
                  <c:v>2159.0</c:v>
                </c:pt>
                <c:pt idx="360">
                  <c:v>2160.0</c:v>
                </c:pt>
                <c:pt idx="361">
                  <c:v>2161.0</c:v>
                </c:pt>
                <c:pt idx="362">
                  <c:v>2162.0</c:v>
                </c:pt>
                <c:pt idx="363">
                  <c:v>2163.0</c:v>
                </c:pt>
                <c:pt idx="364">
                  <c:v>2164.0</c:v>
                </c:pt>
                <c:pt idx="365">
                  <c:v>2165.0</c:v>
                </c:pt>
                <c:pt idx="366">
                  <c:v>2166.0</c:v>
                </c:pt>
                <c:pt idx="367">
                  <c:v>2167.0</c:v>
                </c:pt>
                <c:pt idx="368">
                  <c:v>2168.0</c:v>
                </c:pt>
                <c:pt idx="369">
                  <c:v>2169.0</c:v>
                </c:pt>
                <c:pt idx="370">
                  <c:v>2170.0</c:v>
                </c:pt>
                <c:pt idx="371">
                  <c:v>2171.0</c:v>
                </c:pt>
                <c:pt idx="372">
                  <c:v>2172.0</c:v>
                </c:pt>
                <c:pt idx="373">
                  <c:v>2173.0</c:v>
                </c:pt>
                <c:pt idx="374">
                  <c:v>2174.0</c:v>
                </c:pt>
                <c:pt idx="375">
                  <c:v>2175.0</c:v>
                </c:pt>
                <c:pt idx="376">
                  <c:v>2176.0</c:v>
                </c:pt>
                <c:pt idx="377">
                  <c:v>2177.0</c:v>
                </c:pt>
                <c:pt idx="378">
                  <c:v>2178.0</c:v>
                </c:pt>
                <c:pt idx="379">
                  <c:v>2179.0</c:v>
                </c:pt>
                <c:pt idx="380">
                  <c:v>2180.0</c:v>
                </c:pt>
                <c:pt idx="381">
                  <c:v>2181.0</c:v>
                </c:pt>
                <c:pt idx="382">
                  <c:v>2182.0</c:v>
                </c:pt>
                <c:pt idx="383">
                  <c:v>2183.0</c:v>
                </c:pt>
                <c:pt idx="384">
                  <c:v>2184.0</c:v>
                </c:pt>
                <c:pt idx="385">
                  <c:v>2185.0</c:v>
                </c:pt>
                <c:pt idx="386">
                  <c:v>2186.0</c:v>
                </c:pt>
                <c:pt idx="387">
                  <c:v>2187.0</c:v>
                </c:pt>
                <c:pt idx="388">
                  <c:v>2188.0</c:v>
                </c:pt>
                <c:pt idx="389">
                  <c:v>2189.0</c:v>
                </c:pt>
                <c:pt idx="390">
                  <c:v>2190.0</c:v>
                </c:pt>
                <c:pt idx="391">
                  <c:v>2191.0</c:v>
                </c:pt>
                <c:pt idx="392">
                  <c:v>2192.0</c:v>
                </c:pt>
                <c:pt idx="393">
                  <c:v>2193.0</c:v>
                </c:pt>
                <c:pt idx="394">
                  <c:v>2194.0</c:v>
                </c:pt>
                <c:pt idx="395">
                  <c:v>2195.0</c:v>
                </c:pt>
                <c:pt idx="396">
                  <c:v>2196.0</c:v>
                </c:pt>
                <c:pt idx="397">
                  <c:v>2197.0</c:v>
                </c:pt>
                <c:pt idx="398">
                  <c:v>2198.0</c:v>
                </c:pt>
                <c:pt idx="399">
                  <c:v>2199.0</c:v>
                </c:pt>
                <c:pt idx="400">
                  <c:v>2200.0</c:v>
                </c:pt>
                <c:pt idx="401">
                  <c:v>2201.0</c:v>
                </c:pt>
                <c:pt idx="402">
                  <c:v>2202.0</c:v>
                </c:pt>
                <c:pt idx="403">
                  <c:v>2203.0</c:v>
                </c:pt>
                <c:pt idx="404">
                  <c:v>2204.0</c:v>
                </c:pt>
                <c:pt idx="405">
                  <c:v>2205.0</c:v>
                </c:pt>
                <c:pt idx="406">
                  <c:v>2206.0</c:v>
                </c:pt>
                <c:pt idx="407">
                  <c:v>2207.0</c:v>
                </c:pt>
                <c:pt idx="408">
                  <c:v>2208.0</c:v>
                </c:pt>
                <c:pt idx="409">
                  <c:v>2209.0</c:v>
                </c:pt>
                <c:pt idx="410">
                  <c:v>2210.0</c:v>
                </c:pt>
                <c:pt idx="411">
                  <c:v>2211.0</c:v>
                </c:pt>
                <c:pt idx="412">
                  <c:v>2212.0</c:v>
                </c:pt>
                <c:pt idx="413">
                  <c:v>2213.0</c:v>
                </c:pt>
                <c:pt idx="414">
                  <c:v>2214.0</c:v>
                </c:pt>
                <c:pt idx="415">
                  <c:v>2215.0</c:v>
                </c:pt>
                <c:pt idx="416">
                  <c:v>2216.0</c:v>
                </c:pt>
                <c:pt idx="417">
                  <c:v>2217.0</c:v>
                </c:pt>
                <c:pt idx="418">
                  <c:v>2218.0</c:v>
                </c:pt>
                <c:pt idx="419">
                  <c:v>2219.0</c:v>
                </c:pt>
                <c:pt idx="420">
                  <c:v>2220.0</c:v>
                </c:pt>
                <c:pt idx="421">
                  <c:v>2221.0</c:v>
                </c:pt>
                <c:pt idx="422">
                  <c:v>2222.0</c:v>
                </c:pt>
                <c:pt idx="423">
                  <c:v>2223.0</c:v>
                </c:pt>
                <c:pt idx="424">
                  <c:v>2224.0</c:v>
                </c:pt>
                <c:pt idx="425">
                  <c:v>2225.0</c:v>
                </c:pt>
                <c:pt idx="426">
                  <c:v>2226.0</c:v>
                </c:pt>
                <c:pt idx="427">
                  <c:v>2227.0</c:v>
                </c:pt>
                <c:pt idx="428">
                  <c:v>2228.0</c:v>
                </c:pt>
                <c:pt idx="429">
                  <c:v>2229.0</c:v>
                </c:pt>
                <c:pt idx="430">
                  <c:v>2230.0</c:v>
                </c:pt>
                <c:pt idx="431">
                  <c:v>2231.0</c:v>
                </c:pt>
                <c:pt idx="432">
                  <c:v>2232.0</c:v>
                </c:pt>
                <c:pt idx="433">
                  <c:v>2233.0</c:v>
                </c:pt>
                <c:pt idx="434">
                  <c:v>2234.0</c:v>
                </c:pt>
                <c:pt idx="435">
                  <c:v>2235.0</c:v>
                </c:pt>
                <c:pt idx="436">
                  <c:v>2236.0</c:v>
                </c:pt>
                <c:pt idx="437">
                  <c:v>2237.0</c:v>
                </c:pt>
                <c:pt idx="438">
                  <c:v>2238.0</c:v>
                </c:pt>
                <c:pt idx="439">
                  <c:v>2239.0</c:v>
                </c:pt>
                <c:pt idx="440">
                  <c:v>2240.0</c:v>
                </c:pt>
                <c:pt idx="441">
                  <c:v>2241.0</c:v>
                </c:pt>
                <c:pt idx="442">
                  <c:v>2242.0</c:v>
                </c:pt>
                <c:pt idx="443">
                  <c:v>2243.0</c:v>
                </c:pt>
                <c:pt idx="444">
                  <c:v>2244.0</c:v>
                </c:pt>
                <c:pt idx="445">
                  <c:v>2245.0</c:v>
                </c:pt>
                <c:pt idx="446">
                  <c:v>2246.0</c:v>
                </c:pt>
                <c:pt idx="447">
                  <c:v>2247.0</c:v>
                </c:pt>
                <c:pt idx="448">
                  <c:v>2248.0</c:v>
                </c:pt>
                <c:pt idx="449">
                  <c:v>2249.0</c:v>
                </c:pt>
                <c:pt idx="450">
                  <c:v>2250.0</c:v>
                </c:pt>
                <c:pt idx="451">
                  <c:v>2251.0</c:v>
                </c:pt>
                <c:pt idx="452">
                  <c:v>2252.0</c:v>
                </c:pt>
                <c:pt idx="453">
                  <c:v>2253.0</c:v>
                </c:pt>
                <c:pt idx="454">
                  <c:v>2254.0</c:v>
                </c:pt>
                <c:pt idx="455">
                  <c:v>2255.0</c:v>
                </c:pt>
                <c:pt idx="456">
                  <c:v>2256.0</c:v>
                </c:pt>
                <c:pt idx="457">
                  <c:v>2257.0</c:v>
                </c:pt>
                <c:pt idx="458">
                  <c:v>2258.0</c:v>
                </c:pt>
                <c:pt idx="459">
                  <c:v>2259.0</c:v>
                </c:pt>
                <c:pt idx="460">
                  <c:v>2260.0</c:v>
                </c:pt>
                <c:pt idx="461">
                  <c:v>2261.0</c:v>
                </c:pt>
                <c:pt idx="462">
                  <c:v>2262.0</c:v>
                </c:pt>
                <c:pt idx="463">
                  <c:v>2263.0</c:v>
                </c:pt>
                <c:pt idx="464">
                  <c:v>2264.0</c:v>
                </c:pt>
                <c:pt idx="465">
                  <c:v>2265.0</c:v>
                </c:pt>
                <c:pt idx="466">
                  <c:v>2266.0</c:v>
                </c:pt>
                <c:pt idx="467">
                  <c:v>2267.0</c:v>
                </c:pt>
                <c:pt idx="468">
                  <c:v>2268.0</c:v>
                </c:pt>
                <c:pt idx="469">
                  <c:v>2269.0</c:v>
                </c:pt>
                <c:pt idx="470">
                  <c:v>2270.0</c:v>
                </c:pt>
                <c:pt idx="471">
                  <c:v>2271.0</c:v>
                </c:pt>
                <c:pt idx="472">
                  <c:v>2272.0</c:v>
                </c:pt>
                <c:pt idx="473">
                  <c:v>2273.0</c:v>
                </c:pt>
                <c:pt idx="474">
                  <c:v>2274.0</c:v>
                </c:pt>
                <c:pt idx="475">
                  <c:v>2275.0</c:v>
                </c:pt>
                <c:pt idx="476">
                  <c:v>2276.0</c:v>
                </c:pt>
                <c:pt idx="477">
                  <c:v>2277.0</c:v>
                </c:pt>
                <c:pt idx="478">
                  <c:v>2278.0</c:v>
                </c:pt>
                <c:pt idx="479">
                  <c:v>2279.0</c:v>
                </c:pt>
                <c:pt idx="480">
                  <c:v>2280.0</c:v>
                </c:pt>
                <c:pt idx="481">
                  <c:v>2281.0</c:v>
                </c:pt>
                <c:pt idx="482">
                  <c:v>2282.0</c:v>
                </c:pt>
                <c:pt idx="483">
                  <c:v>2283.0</c:v>
                </c:pt>
                <c:pt idx="484">
                  <c:v>2284.0</c:v>
                </c:pt>
                <c:pt idx="485">
                  <c:v>2285.0</c:v>
                </c:pt>
                <c:pt idx="486">
                  <c:v>2286.0</c:v>
                </c:pt>
                <c:pt idx="487">
                  <c:v>2287.0</c:v>
                </c:pt>
                <c:pt idx="488">
                  <c:v>2288.0</c:v>
                </c:pt>
                <c:pt idx="489">
                  <c:v>2289.0</c:v>
                </c:pt>
                <c:pt idx="490">
                  <c:v>2290.0</c:v>
                </c:pt>
                <c:pt idx="491">
                  <c:v>2291.0</c:v>
                </c:pt>
                <c:pt idx="492">
                  <c:v>2292.0</c:v>
                </c:pt>
                <c:pt idx="493">
                  <c:v>2293.0</c:v>
                </c:pt>
                <c:pt idx="494">
                  <c:v>2294.0</c:v>
                </c:pt>
                <c:pt idx="495">
                  <c:v>2295.0</c:v>
                </c:pt>
                <c:pt idx="496">
                  <c:v>2296.0</c:v>
                </c:pt>
                <c:pt idx="497">
                  <c:v>2297.0</c:v>
                </c:pt>
                <c:pt idx="498">
                  <c:v>2298.0</c:v>
                </c:pt>
                <c:pt idx="499">
                  <c:v>2299.0</c:v>
                </c:pt>
                <c:pt idx="500">
                  <c:v>2300.0</c:v>
                </c:pt>
              </c:numCache>
            </c:numRef>
          </c:xVal>
          <c:yVal>
            <c:numRef>
              <c:f>Sheet1!$B$2:$B$502</c:f>
              <c:numCache>
                <c:formatCode>General</c:formatCode>
                <c:ptCount val="501"/>
                <c:pt idx="0">
                  <c:v>0.008</c:v>
                </c:pt>
                <c:pt idx="1">
                  <c:v>0.008</c:v>
                </c:pt>
                <c:pt idx="2">
                  <c:v>0.01</c:v>
                </c:pt>
                <c:pt idx="3">
                  <c:v>0.009</c:v>
                </c:pt>
                <c:pt idx="4">
                  <c:v>0.009</c:v>
                </c:pt>
                <c:pt idx="5">
                  <c:v>0.009</c:v>
                </c:pt>
                <c:pt idx="6">
                  <c:v>0.01</c:v>
                </c:pt>
                <c:pt idx="7">
                  <c:v>0.01</c:v>
                </c:pt>
                <c:pt idx="8">
                  <c:v>0.01</c:v>
                </c:pt>
                <c:pt idx="9">
                  <c:v>0.01</c:v>
                </c:pt>
                <c:pt idx="10">
                  <c:v>0.01</c:v>
                </c:pt>
                <c:pt idx="11">
                  <c:v>0.011</c:v>
                </c:pt>
                <c:pt idx="12">
                  <c:v>0.011</c:v>
                </c:pt>
                <c:pt idx="13">
                  <c:v>0.011</c:v>
                </c:pt>
                <c:pt idx="14">
                  <c:v>0.011</c:v>
                </c:pt>
                <c:pt idx="15">
                  <c:v>0.012</c:v>
                </c:pt>
                <c:pt idx="16">
                  <c:v>0.013</c:v>
                </c:pt>
                <c:pt idx="17">
                  <c:v>0.014</c:v>
                </c:pt>
                <c:pt idx="18">
                  <c:v>0.014</c:v>
                </c:pt>
                <c:pt idx="19">
                  <c:v>0.014</c:v>
                </c:pt>
                <c:pt idx="20">
                  <c:v>0.014</c:v>
                </c:pt>
                <c:pt idx="21">
                  <c:v>0.014</c:v>
                </c:pt>
                <c:pt idx="22">
                  <c:v>0.015</c:v>
                </c:pt>
                <c:pt idx="23">
                  <c:v>0.016</c:v>
                </c:pt>
                <c:pt idx="24">
                  <c:v>0.016</c:v>
                </c:pt>
                <c:pt idx="25">
                  <c:v>0.017</c:v>
                </c:pt>
                <c:pt idx="26">
                  <c:v>0.017</c:v>
                </c:pt>
                <c:pt idx="27">
                  <c:v>0.018</c:v>
                </c:pt>
                <c:pt idx="28">
                  <c:v>0.018</c:v>
                </c:pt>
                <c:pt idx="29">
                  <c:v>0.018</c:v>
                </c:pt>
                <c:pt idx="30">
                  <c:v>0.024</c:v>
                </c:pt>
                <c:pt idx="31">
                  <c:v>0.023</c:v>
                </c:pt>
                <c:pt idx="32">
                  <c:v>0.023</c:v>
                </c:pt>
                <c:pt idx="33">
                  <c:v>0.024</c:v>
                </c:pt>
                <c:pt idx="34">
                  <c:v>0.024</c:v>
                </c:pt>
                <c:pt idx="35">
                  <c:v>0.025</c:v>
                </c:pt>
                <c:pt idx="36">
                  <c:v>0.029</c:v>
                </c:pt>
                <c:pt idx="37">
                  <c:v>0.029</c:v>
                </c:pt>
                <c:pt idx="38">
                  <c:v>0.03</c:v>
                </c:pt>
                <c:pt idx="39">
                  <c:v>0.031</c:v>
                </c:pt>
                <c:pt idx="40">
                  <c:v>0.033</c:v>
                </c:pt>
                <c:pt idx="41">
                  <c:v>0.034</c:v>
                </c:pt>
                <c:pt idx="42">
                  <c:v>0.036</c:v>
                </c:pt>
                <c:pt idx="43">
                  <c:v>0.037</c:v>
                </c:pt>
                <c:pt idx="44">
                  <c:v>0.039</c:v>
                </c:pt>
                <c:pt idx="45">
                  <c:v>0.043</c:v>
                </c:pt>
                <c:pt idx="46">
                  <c:v>0.043</c:v>
                </c:pt>
                <c:pt idx="47">
                  <c:v>0.046</c:v>
                </c:pt>
                <c:pt idx="48">
                  <c:v>0.047</c:v>
                </c:pt>
                <c:pt idx="49">
                  <c:v>0.05</c:v>
                </c:pt>
                <c:pt idx="50">
                  <c:v>0.054</c:v>
                </c:pt>
                <c:pt idx="51">
                  <c:v>0.054</c:v>
                </c:pt>
                <c:pt idx="52">
                  <c:v>0.057</c:v>
                </c:pt>
                <c:pt idx="53">
                  <c:v>0.059</c:v>
                </c:pt>
                <c:pt idx="54">
                  <c:v>0.069</c:v>
                </c:pt>
                <c:pt idx="55">
                  <c:v>0.071</c:v>
                </c:pt>
                <c:pt idx="56">
                  <c:v>0.076</c:v>
                </c:pt>
                <c:pt idx="57">
                  <c:v>0.077</c:v>
                </c:pt>
                <c:pt idx="58">
                  <c:v>0.078</c:v>
                </c:pt>
                <c:pt idx="59">
                  <c:v>0.083</c:v>
                </c:pt>
                <c:pt idx="60">
                  <c:v>0.091</c:v>
                </c:pt>
                <c:pt idx="61">
                  <c:v>0.095</c:v>
                </c:pt>
                <c:pt idx="62">
                  <c:v>0.097</c:v>
                </c:pt>
                <c:pt idx="63">
                  <c:v>0.104</c:v>
                </c:pt>
                <c:pt idx="64">
                  <c:v>0.112</c:v>
                </c:pt>
                <c:pt idx="65">
                  <c:v>0.119</c:v>
                </c:pt>
                <c:pt idx="66">
                  <c:v>0.122</c:v>
                </c:pt>
                <c:pt idx="67">
                  <c:v>0.13</c:v>
                </c:pt>
                <c:pt idx="68">
                  <c:v>0.135</c:v>
                </c:pt>
                <c:pt idx="69">
                  <c:v>0.142</c:v>
                </c:pt>
                <c:pt idx="70">
                  <c:v>0.147</c:v>
                </c:pt>
                <c:pt idx="71">
                  <c:v>0.156</c:v>
                </c:pt>
                <c:pt idx="72">
                  <c:v>0.173</c:v>
                </c:pt>
                <c:pt idx="73">
                  <c:v>0.184</c:v>
                </c:pt>
                <c:pt idx="74">
                  <c:v>0.174</c:v>
                </c:pt>
                <c:pt idx="75">
                  <c:v>0.188</c:v>
                </c:pt>
                <c:pt idx="76">
                  <c:v>0.191</c:v>
                </c:pt>
                <c:pt idx="77">
                  <c:v>0.194</c:v>
                </c:pt>
                <c:pt idx="78">
                  <c:v>0.196</c:v>
                </c:pt>
                <c:pt idx="79">
                  <c:v>0.21</c:v>
                </c:pt>
                <c:pt idx="80">
                  <c:v>0.236</c:v>
                </c:pt>
                <c:pt idx="81">
                  <c:v>0.243</c:v>
                </c:pt>
                <c:pt idx="82">
                  <c:v>0.256</c:v>
                </c:pt>
                <c:pt idx="83">
                  <c:v>0.272</c:v>
                </c:pt>
                <c:pt idx="84">
                  <c:v>0.275</c:v>
                </c:pt>
                <c:pt idx="85">
                  <c:v>0.277</c:v>
                </c:pt>
                <c:pt idx="86">
                  <c:v>0.281</c:v>
                </c:pt>
                <c:pt idx="87">
                  <c:v>0.295</c:v>
                </c:pt>
                <c:pt idx="88">
                  <c:v>0.327</c:v>
                </c:pt>
                <c:pt idx="89">
                  <c:v>0.327</c:v>
                </c:pt>
                <c:pt idx="90">
                  <c:v>0.356</c:v>
                </c:pt>
                <c:pt idx="91">
                  <c:v>0.372</c:v>
                </c:pt>
                <c:pt idx="92">
                  <c:v>0.374</c:v>
                </c:pt>
                <c:pt idx="93">
                  <c:v>0.37</c:v>
                </c:pt>
                <c:pt idx="94">
                  <c:v>0.383</c:v>
                </c:pt>
                <c:pt idx="95">
                  <c:v>0.406</c:v>
                </c:pt>
                <c:pt idx="96">
                  <c:v>0.419</c:v>
                </c:pt>
                <c:pt idx="97">
                  <c:v>0.44</c:v>
                </c:pt>
                <c:pt idx="98">
                  <c:v>0.465</c:v>
                </c:pt>
                <c:pt idx="99">
                  <c:v>0.507</c:v>
                </c:pt>
                <c:pt idx="100">
                  <c:v>0.534</c:v>
                </c:pt>
                <c:pt idx="101">
                  <c:v>0.552</c:v>
                </c:pt>
                <c:pt idx="102">
                  <c:v>0.566</c:v>
                </c:pt>
                <c:pt idx="103">
                  <c:v>0.617</c:v>
                </c:pt>
                <c:pt idx="104">
                  <c:v>0.624</c:v>
                </c:pt>
                <c:pt idx="105">
                  <c:v>0.663</c:v>
                </c:pt>
                <c:pt idx="106">
                  <c:v>0.707</c:v>
                </c:pt>
                <c:pt idx="107">
                  <c:v>0.784</c:v>
                </c:pt>
                <c:pt idx="108">
                  <c:v>0.75</c:v>
                </c:pt>
                <c:pt idx="109">
                  <c:v>0.785</c:v>
                </c:pt>
                <c:pt idx="110">
                  <c:v>0.819</c:v>
                </c:pt>
                <c:pt idx="111">
                  <c:v>0.836</c:v>
                </c:pt>
                <c:pt idx="112">
                  <c:v>0.879</c:v>
                </c:pt>
                <c:pt idx="113">
                  <c:v>0.943</c:v>
                </c:pt>
                <c:pt idx="114">
                  <c:v>0.85</c:v>
                </c:pt>
                <c:pt idx="115">
                  <c:v>0.838</c:v>
                </c:pt>
                <c:pt idx="116">
                  <c:v>0.901</c:v>
                </c:pt>
                <c:pt idx="117">
                  <c:v>0.955</c:v>
                </c:pt>
                <c:pt idx="118">
                  <c:v>0.936</c:v>
                </c:pt>
                <c:pt idx="119">
                  <c:v>0.806</c:v>
                </c:pt>
                <c:pt idx="120">
                  <c:v>0.932</c:v>
                </c:pt>
                <c:pt idx="121">
                  <c:v>0.803</c:v>
                </c:pt>
                <c:pt idx="122">
                  <c:v>0.845</c:v>
                </c:pt>
                <c:pt idx="123">
                  <c:v>0.97</c:v>
                </c:pt>
                <c:pt idx="124">
                  <c:v>0.963</c:v>
                </c:pt>
                <c:pt idx="125">
                  <c:v>0.975</c:v>
                </c:pt>
                <c:pt idx="126">
                  <c:v>0.983</c:v>
                </c:pt>
                <c:pt idx="127">
                  <c:v>1.062</c:v>
                </c:pt>
                <c:pt idx="128">
                  <c:v>1.065</c:v>
                </c:pt>
                <c:pt idx="129">
                  <c:v>1.145</c:v>
                </c:pt>
                <c:pt idx="130">
                  <c:v>1.053</c:v>
                </c:pt>
                <c:pt idx="131">
                  <c:v>0.94</c:v>
                </c:pt>
                <c:pt idx="132">
                  <c:v>0.847</c:v>
                </c:pt>
                <c:pt idx="133">
                  <c:v>0.893</c:v>
                </c:pt>
                <c:pt idx="134">
                  <c:v>0.973</c:v>
                </c:pt>
                <c:pt idx="135">
                  <c:v>1.027</c:v>
                </c:pt>
                <c:pt idx="136">
                  <c:v>1.13</c:v>
                </c:pt>
                <c:pt idx="137">
                  <c:v>1.209</c:v>
                </c:pt>
                <c:pt idx="138">
                  <c:v>1.142</c:v>
                </c:pt>
                <c:pt idx="139">
                  <c:v>1.192</c:v>
                </c:pt>
                <c:pt idx="140">
                  <c:v>1.299</c:v>
                </c:pt>
                <c:pt idx="141">
                  <c:v>1.334</c:v>
                </c:pt>
                <c:pt idx="142">
                  <c:v>1.342</c:v>
                </c:pt>
                <c:pt idx="143">
                  <c:v>1.391</c:v>
                </c:pt>
                <c:pt idx="144">
                  <c:v>1.383</c:v>
                </c:pt>
                <c:pt idx="145">
                  <c:v>1.16</c:v>
                </c:pt>
                <c:pt idx="146">
                  <c:v>1.238</c:v>
                </c:pt>
                <c:pt idx="147">
                  <c:v>1.392</c:v>
                </c:pt>
                <c:pt idx="148">
                  <c:v>1.469</c:v>
                </c:pt>
                <c:pt idx="149">
                  <c:v>1.419</c:v>
                </c:pt>
                <c:pt idx="150">
                  <c:v>1.63</c:v>
                </c:pt>
                <c:pt idx="151">
                  <c:v>1.767</c:v>
                </c:pt>
                <c:pt idx="152">
                  <c:v>1.795</c:v>
                </c:pt>
                <c:pt idx="153">
                  <c:v>1.841</c:v>
                </c:pt>
                <c:pt idx="154">
                  <c:v>1.865</c:v>
                </c:pt>
                <c:pt idx="155">
                  <c:v>2.043</c:v>
                </c:pt>
                <c:pt idx="156">
                  <c:v>2.177</c:v>
                </c:pt>
                <c:pt idx="157">
                  <c:v>2.27</c:v>
                </c:pt>
                <c:pt idx="158">
                  <c:v>2.33</c:v>
                </c:pt>
                <c:pt idx="159">
                  <c:v>2.462</c:v>
                </c:pt>
                <c:pt idx="160">
                  <c:v>2.577</c:v>
                </c:pt>
                <c:pt idx="161">
                  <c:v>2.594</c:v>
                </c:pt>
                <c:pt idx="162">
                  <c:v>2.7</c:v>
                </c:pt>
                <c:pt idx="163">
                  <c:v>2.847</c:v>
                </c:pt>
                <c:pt idx="164">
                  <c:v>3.008</c:v>
                </c:pt>
                <c:pt idx="165">
                  <c:v>3.145</c:v>
                </c:pt>
                <c:pt idx="166">
                  <c:v>3.305</c:v>
                </c:pt>
                <c:pt idx="167">
                  <c:v>3.411</c:v>
                </c:pt>
                <c:pt idx="168">
                  <c:v>3.588</c:v>
                </c:pt>
                <c:pt idx="169">
                  <c:v>3.8</c:v>
                </c:pt>
                <c:pt idx="170">
                  <c:v>4.076</c:v>
                </c:pt>
                <c:pt idx="171">
                  <c:v>4.23</c:v>
                </c:pt>
                <c:pt idx="172">
                  <c:v>4.398</c:v>
                </c:pt>
                <c:pt idx="173">
                  <c:v>4.633999999999998</c:v>
                </c:pt>
                <c:pt idx="174">
                  <c:v>4.643</c:v>
                </c:pt>
                <c:pt idx="175">
                  <c:v>4.613999999999994</c:v>
                </c:pt>
                <c:pt idx="176">
                  <c:v>4.883</c:v>
                </c:pt>
                <c:pt idx="177">
                  <c:v>5.021</c:v>
                </c:pt>
                <c:pt idx="178">
                  <c:v>5.084</c:v>
                </c:pt>
                <c:pt idx="179">
                  <c:v>5.366999999999995</c:v>
                </c:pt>
                <c:pt idx="180">
                  <c:v>5.316</c:v>
                </c:pt>
                <c:pt idx="181">
                  <c:v>5.151</c:v>
                </c:pt>
                <c:pt idx="182">
                  <c:v>5.119</c:v>
                </c:pt>
                <c:pt idx="183">
                  <c:v>5.099</c:v>
                </c:pt>
                <c:pt idx="184">
                  <c:v>5.283</c:v>
                </c:pt>
                <c:pt idx="185">
                  <c:v>5.434</c:v>
                </c:pt>
                <c:pt idx="186">
                  <c:v>5.603</c:v>
                </c:pt>
                <c:pt idx="187">
                  <c:v>5.747</c:v>
                </c:pt>
                <c:pt idx="188">
                  <c:v>5.96</c:v>
                </c:pt>
                <c:pt idx="189">
                  <c:v>6.081</c:v>
                </c:pt>
                <c:pt idx="190">
                  <c:v>6.149</c:v>
                </c:pt>
                <c:pt idx="191">
                  <c:v>6.241</c:v>
                </c:pt>
                <c:pt idx="192">
                  <c:v>6.125999999999975</c:v>
                </c:pt>
                <c:pt idx="193">
                  <c:v>6.132</c:v>
                </c:pt>
                <c:pt idx="194">
                  <c:v>6.249</c:v>
                </c:pt>
                <c:pt idx="195">
                  <c:v>6.387</c:v>
                </c:pt>
                <c:pt idx="196">
                  <c:v>6.523999999999996</c:v>
                </c:pt>
                <c:pt idx="197">
                  <c:v>6.649</c:v>
                </c:pt>
                <c:pt idx="198">
                  <c:v>6.63</c:v>
                </c:pt>
                <c:pt idx="199">
                  <c:v>6.571</c:v>
                </c:pt>
                <c:pt idx="200">
                  <c:v>6.738</c:v>
                </c:pt>
                <c:pt idx="201">
                  <c:v>6.9</c:v>
                </c:pt>
                <c:pt idx="202">
                  <c:v>6.955</c:v>
                </c:pt>
                <c:pt idx="203">
                  <c:v>7.289</c:v>
                </c:pt>
                <c:pt idx="204">
                  <c:v>7.671</c:v>
                </c:pt>
                <c:pt idx="205">
                  <c:v>7.971</c:v>
                </c:pt>
                <c:pt idx="206">
                  <c:v>8.225</c:v>
                </c:pt>
                <c:pt idx="207">
                  <c:v>8.365</c:v>
                </c:pt>
                <c:pt idx="208">
                  <c:v>8.39514</c:v>
                </c:pt>
                <c:pt idx="209">
                  <c:v>8.60996</c:v>
                </c:pt>
                <c:pt idx="210">
                  <c:v>8.81955</c:v>
                </c:pt>
                <c:pt idx="211">
                  <c:v>9.03507</c:v>
                </c:pt>
                <c:pt idx="212">
                  <c:v>9.25986</c:v>
                </c:pt>
                <c:pt idx="213">
                  <c:v>9.4941</c:v>
                </c:pt>
                <c:pt idx="214">
                  <c:v>9.737969999999998</c:v>
                </c:pt>
                <c:pt idx="215">
                  <c:v>9.99163</c:v>
                </c:pt>
                <c:pt idx="216">
                  <c:v>10.2553</c:v>
                </c:pt>
                <c:pt idx="217">
                  <c:v>10.5291</c:v>
                </c:pt>
                <c:pt idx="218">
                  <c:v>10.8132</c:v>
                </c:pt>
                <c:pt idx="219">
                  <c:v>11.1078</c:v>
                </c:pt>
                <c:pt idx="220">
                  <c:v>11.4038</c:v>
                </c:pt>
                <c:pt idx="221">
                  <c:v>11.7073</c:v>
                </c:pt>
                <c:pt idx="222">
                  <c:v>12.0212</c:v>
                </c:pt>
                <c:pt idx="223">
                  <c:v>12.3452</c:v>
                </c:pt>
                <c:pt idx="224">
                  <c:v>12.6787</c:v>
                </c:pt>
                <c:pt idx="225">
                  <c:v>13.0213</c:v>
                </c:pt>
                <c:pt idx="226">
                  <c:v>13.3724</c:v>
                </c:pt>
                <c:pt idx="227">
                  <c:v>13.7316</c:v>
                </c:pt>
                <c:pt idx="228">
                  <c:v>14.0984</c:v>
                </c:pt>
                <c:pt idx="229">
                  <c:v>14.4724</c:v>
                </c:pt>
                <c:pt idx="230">
                  <c:v>14.8453</c:v>
                </c:pt>
                <c:pt idx="231">
                  <c:v>15.2215</c:v>
                </c:pt>
                <c:pt idx="232">
                  <c:v>15.6054</c:v>
                </c:pt>
                <c:pt idx="233">
                  <c:v>15.9963</c:v>
                </c:pt>
                <c:pt idx="234">
                  <c:v>16.394</c:v>
                </c:pt>
                <c:pt idx="235">
                  <c:v>16.7979</c:v>
                </c:pt>
                <c:pt idx="236">
                  <c:v>17.2075</c:v>
                </c:pt>
                <c:pt idx="237">
                  <c:v>17.6223</c:v>
                </c:pt>
                <c:pt idx="238">
                  <c:v>18.042</c:v>
                </c:pt>
                <c:pt idx="239">
                  <c:v>18.466</c:v>
                </c:pt>
                <c:pt idx="240">
                  <c:v>18.9096</c:v>
                </c:pt>
                <c:pt idx="241">
                  <c:v>19.3764</c:v>
                </c:pt>
                <c:pt idx="242">
                  <c:v>19.8503</c:v>
                </c:pt>
                <c:pt idx="243">
                  <c:v>20.3259</c:v>
                </c:pt>
                <c:pt idx="244">
                  <c:v>20.7979</c:v>
                </c:pt>
                <c:pt idx="245">
                  <c:v>21.2607</c:v>
                </c:pt>
                <c:pt idx="246">
                  <c:v>21.7089</c:v>
                </c:pt>
                <c:pt idx="247">
                  <c:v>22.1372</c:v>
                </c:pt>
                <c:pt idx="248">
                  <c:v>22.54</c:v>
                </c:pt>
                <c:pt idx="249">
                  <c:v>22.912</c:v>
                </c:pt>
                <c:pt idx="250">
                  <c:v>23.2389</c:v>
                </c:pt>
                <c:pt idx="251">
                  <c:v>23.5193</c:v>
                </c:pt>
                <c:pt idx="252">
                  <c:v>23.7689</c:v>
                </c:pt>
                <c:pt idx="253">
                  <c:v>23.9922</c:v>
                </c:pt>
                <c:pt idx="254">
                  <c:v>24.1938</c:v>
                </c:pt>
                <c:pt idx="255">
                  <c:v>24.3781</c:v>
                </c:pt>
                <c:pt idx="256">
                  <c:v>24.5499</c:v>
                </c:pt>
                <c:pt idx="257">
                  <c:v>24.7135</c:v>
                </c:pt>
                <c:pt idx="258">
                  <c:v>24.8737</c:v>
                </c:pt>
                <c:pt idx="259">
                  <c:v>25.0348</c:v>
                </c:pt>
                <c:pt idx="260">
                  <c:v>25.2126</c:v>
                </c:pt>
                <c:pt idx="261">
                  <c:v>25.4118</c:v>
                </c:pt>
                <c:pt idx="262">
                  <c:v>25.6102</c:v>
                </c:pt>
                <c:pt idx="263">
                  <c:v>25.808</c:v>
                </c:pt>
                <c:pt idx="264">
                  <c:v>26.0051</c:v>
                </c:pt>
                <c:pt idx="265">
                  <c:v>26.2014</c:v>
                </c:pt>
                <c:pt idx="266">
                  <c:v>26.397</c:v>
                </c:pt>
                <c:pt idx="267">
                  <c:v>26.592</c:v>
                </c:pt>
                <c:pt idx="268">
                  <c:v>26.7862</c:v>
                </c:pt>
                <c:pt idx="269">
                  <c:v>26.9797</c:v>
                </c:pt>
                <c:pt idx="270">
                  <c:v>27.1776</c:v>
                </c:pt>
                <c:pt idx="271">
                  <c:v>27.3905</c:v>
                </c:pt>
                <c:pt idx="272">
                  <c:v>27.6045</c:v>
                </c:pt>
                <c:pt idx="273">
                  <c:v>27.8173</c:v>
                </c:pt>
                <c:pt idx="274">
                  <c:v>28.0262</c:v>
                </c:pt>
                <c:pt idx="275">
                  <c:v>28.2289</c:v>
                </c:pt>
                <c:pt idx="276">
                  <c:v>28.4229</c:v>
                </c:pt>
                <c:pt idx="277">
                  <c:v>28.6058</c:v>
                </c:pt>
                <c:pt idx="278">
                  <c:v>28.775</c:v>
                </c:pt>
                <c:pt idx="279">
                  <c:v>28.9283</c:v>
                </c:pt>
                <c:pt idx="280">
                  <c:v>29.0614</c:v>
                </c:pt>
                <c:pt idx="281">
                  <c:v>29.1672</c:v>
                </c:pt>
                <c:pt idx="282">
                  <c:v>29.2552</c:v>
                </c:pt>
                <c:pt idx="283">
                  <c:v>29.3281</c:v>
                </c:pt>
                <c:pt idx="284">
                  <c:v>29.3886</c:v>
                </c:pt>
                <c:pt idx="285">
                  <c:v>29.4395</c:v>
                </c:pt>
                <c:pt idx="286">
                  <c:v>29.4834</c:v>
                </c:pt>
                <c:pt idx="287">
                  <c:v>29.5231</c:v>
                </c:pt>
                <c:pt idx="288">
                  <c:v>29.5613</c:v>
                </c:pt>
                <c:pt idx="289">
                  <c:v>29.6008</c:v>
                </c:pt>
                <c:pt idx="290">
                  <c:v>29.6442</c:v>
                </c:pt>
                <c:pt idx="291">
                  <c:v>29.6936</c:v>
                </c:pt>
                <c:pt idx="292">
                  <c:v>29.7487</c:v>
                </c:pt>
                <c:pt idx="293">
                  <c:v>29.8089</c:v>
                </c:pt>
                <c:pt idx="294">
                  <c:v>29.8736</c:v>
                </c:pt>
                <c:pt idx="295">
                  <c:v>29.9422</c:v>
                </c:pt>
                <c:pt idx="296">
                  <c:v>30.0139</c:v>
                </c:pt>
                <c:pt idx="297">
                  <c:v>30.0882</c:v>
                </c:pt>
                <c:pt idx="298">
                  <c:v>30.1644</c:v>
                </c:pt>
                <c:pt idx="299">
                  <c:v>30.2419</c:v>
                </c:pt>
                <c:pt idx="300">
                  <c:v>30.32</c:v>
                </c:pt>
                <c:pt idx="301">
                  <c:v>29.4369</c:v>
                </c:pt>
                <c:pt idx="302">
                  <c:v>28.5795</c:v>
                </c:pt>
                <c:pt idx="303">
                  <c:v>27.7471</c:v>
                </c:pt>
                <c:pt idx="304">
                  <c:v>26.9389</c:v>
                </c:pt>
                <c:pt idx="305">
                  <c:v>26.1543</c:v>
                </c:pt>
                <c:pt idx="306">
                  <c:v>25.3925</c:v>
                </c:pt>
                <c:pt idx="307">
                  <c:v>24.6529</c:v>
                </c:pt>
                <c:pt idx="308">
                  <c:v>23.9349</c:v>
                </c:pt>
                <c:pt idx="309">
                  <c:v>23.2378</c:v>
                </c:pt>
                <c:pt idx="310">
                  <c:v>22.5609</c:v>
                </c:pt>
                <c:pt idx="311">
                  <c:v>21.9038</c:v>
                </c:pt>
                <c:pt idx="312">
                  <c:v>21.2658</c:v>
                </c:pt>
                <c:pt idx="313">
                  <c:v>20.6465</c:v>
                </c:pt>
                <c:pt idx="314">
                  <c:v>20.0451</c:v>
                </c:pt>
                <c:pt idx="315">
                  <c:v>19.4613</c:v>
                </c:pt>
                <c:pt idx="316">
                  <c:v>18.8944</c:v>
                </c:pt>
                <c:pt idx="317">
                  <c:v>18.3441</c:v>
                </c:pt>
                <c:pt idx="318">
                  <c:v>17.8098</c:v>
                </c:pt>
                <c:pt idx="319">
                  <c:v>17.2911</c:v>
                </c:pt>
                <c:pt idx="320">
                  <c:v>16.7875</c:v>
                </c:pt>
                <c:pt idx="321">
                  <c:v>16.2985</c:v>
                </c:pt>
                <c:pt idx="322">
                  <c:v>15.8238</c:v>
                </c:pt>
                <c:pt idx="323">
                  <c:v>15.3629</c:v>
                </c:pt>
                <c:pt idx="324">
                  <c:v>14.9154</c:v>
                </c:pt>
                <c:pt idx="325">
                  <c:v>14.481</c:v>
                </c:pt>
                <c:pt idx="326">
                  <c:v>14.0592</c:v>
                </c:pt>
                <c:pt idx="327">
                  <c:v>13.6497</c:v>
                </c:pt>
                <c:pt idx="328">
                  <c:v>13.2522</c:v>
                </c:pt>
                <c:pt idx="329">
                  <c:v>12.8662</c:v>
                </c:pt>
                <c:pt idx="330">
                  <c:v>12.4914</c:v>
                </c:pt>
                <c:pt idx="331">
                  <c:v>12.1276</c:v>
                </c:pt>
                <c:pt idx="332">
                  <c:v>11.7744</c:v>
                </c:pt>
                <c:pt idx="333">
                  <c:v>11.4314</c:v>
                </c:pt>
                <c:pt idx="334">
                  <c:v>11.0985</c:v>
                </c:pt>
                <c:pt idx="335">
                  <c:v>10.7752</c:v>
                </c:pt>
                <c:pt idx="336">
                  <c:v>10.4614</c:v>
                </c:pt>
                <c:pt idx="337">
                  <c:v>10.1567</c:v>
                </c:pt>
                <c:pt idx="338">
                  <c:v>9.86086</c:v>
                </c:pt>
                <c:pt idx="339">
                  <c:v>9.57365</c:v>
                </c:pt>
                <c:pt idx="340">
                  <c:v>9.29481</c:v>
                </c:pt>
                <c:pt idx="341">
                  <c:v>9.02409</c:v>
                </c:pt>
                <c:pt idx="342">
                  <c:v>8.76125</c:v>
                </c:pt>
                <c:pt idx="343">
                  <c:v>8.50607</c:v>
                </c:pt>
                <c:pt idx="344">
                  <c:v>8.258319999999997</c:v>
                </c:pt>
                <c:pt idx="345">
                  <c:v>8.01779</c:v>
                </c:pt>
                <c:pt idx="346">
                  <c:v>7.78426</c:v>
                </c:pt>
                <c:pt idx="347">
                  <c:v>7.557529999999995</c:v>
                </c:pt>
                <c:pt idx="348">
                  <c:v>7.337409999999997</c:v>
                </c:pt>
                <c:pt idx="349">
                  <c:v>7.123699999999999</c:v>
                </c:pt>
                <c:pt idx="350">
                  <c:v>6.91621</c:v>
                </c:pt>
                <c:pt idx="351">
                  <c:v>6.71477</c:v>
                </c:pt>
                <c:pt idx="352">
                  <c:v>6.5192</c:v>
                </c:pt>
                <c:pt idx="353">
                  <c:v>6.32932</c:v>
                </c:pt>
                <c:pt idx="354">
                  <c:v>6.144969999999994</c:v>
                </c:pt>
                <c:pt idx="355">
                  <c:v>5.96599</c:v>
                </c:pt>
                <c:pt idx="356">
                  <c:v>5.79222</c:v>
                </c:pt>
                <c:pt idx="357">
                  <c:v>5.623519999999964</c:v>
                </c:pt>
                <c:pt idx="358">
                  <c:v>5.45972</c:v>
                </c:pt>
                <c:pt idx="359">
                  <c:v>5.3007</c:v>
                </c:pt>
                <c:pt idx="360">
                  <c:v>5.14631</c:v>
                </c:pt>
                <c:pt idx="361">
                  <c:v>4.99642</c:v>
                </c:pt>
                <c:pt idx="362">
                  <c:v>4.85089</c:v>
                </c:pt>
                <c:pt idx="363">
                  <c:v>4.70961</c:v>
                </c:pt>
                <c:pt idx="364">
                  <c:v>4.57243</c:v>
                </c:pt>
                <c:pt idx="365">
                  <c:v>4.43926</c:v>
                </c:pt>
                <c:pt idx="366">
                  <c:v>4.30996</c:v>
                </c:pt>
                <c:pt idx="367">
                  <c:v>4.184419999999974</c:v>
                </c:pt>
                <c:pt idx="368">
                  <c:v>4.062549999999995</c:v>
                </c:pt>
                <c:pt idx="369">
                  <c:v>3.94422</c:v>
                </c:pt>
                <c:pt idx="370">
                  <c:v>3.82934</c:v>
                </c:pt>
                <c:pt idx="371">
                  <c:v>3.71781</c:v>
                </c:pt>
                <c:pt idx="372">
                  <c:v>3.60952</c:v>
                </c:pt>
                <c:pt idx="373">
                  <c:v>3.50439</c:v>
                </c:pt>
                <c:pt idx="374">
                  <c:v>3.40232</c:v>
                </c:pt>
                <c:pt idx="375">
                  <c:v>3.30322</c:v>
                </c:pt>
                <c:pt idx="376">
                  <c:v>3.20701</c:v>
                </c:pt>
                <c:pt idx="377">
                  <c:v>3.11361</c:v>
                </c:pt>
                <c:pt idx="378">
                  <c:v>3.02292</c:v>
                </c:pt>
                <c:pt idx="379">
                  <c:v>2.93487</c:v>
                </c:pt>
                <c:pt idx="380">
                  <c:v>2.84939</c:v>
                </c:pt>
                <c:pt idx="381">
                  <c:v>2.7664</c:v>
                </c:pt>
                <c:pt idx="382">
                  <c:v>2.68582</c:v>
                </c:pt>
                <c:pt idx="383">
                  <c:v>2.6076</c:v>
                </c:pt>
                <c:pt idx="384">
                  <c:v>2.53165</c:v>
                </c:pt>
                <c:pt idx="385">
                  <c:v>2.45791</c:v>
                </c:pt>
                <c:pt idx="386">
                  <c:v>2.38632</c:v>
                </c:pt>
                <c:pt idx="387">
                  <c:v>2.316819999999968</c:v>
                </c:pt>
                <c:pt idx="388">
                  <c:v>2.24934</c:v>
                </c:pt>
                <c:pt idx="389">
                  <c:v>2.18382</c:v>
                </c:pt>
                <c:pt idx="390">
                  <c:v>2.12021</c:v>
                </c:pt>
                <c:pt idx="391">
                  <c:v>2.05846</c:v>
                </c:pt>
                <c:pt idx="392">
                  <c:v>1.99851</c:v>
                </c:pt>
                <c:pt idx="393">
                  <c:v>1.9403</c:v>
                </c:pt>
                <c:pt idx="394">
                  <c:v>1.88378</c:v>
                </c:pt>
                <c:pt idx="395">
                  <c:v>1.82892</c:v>
                </c:pt>
                <c:pt idx="396">
                  <c:v>1.77565</c:v>
                </c:pt>
                <c:pt idx="397">
                  <c:v>1.72393</c:v>
                </c:pt>
                <c:pt idx="398">
                  <c:v>1.67372</c:v>
                </c:pt>
                <c:pt idx="399">
                  <c:v>1.62497</c:v>
                </c:pt>
                <c:pt idx="400">
                  <c:v>1.57764</c:v>
                </c:pt>
                <c:pt idx="401">
                  <c:v>1.53169</c:v>
                </c:pt>
                <c:pt idx="402">
                  <c:v>1.48708</c:v>
                </c:pt>
                <c:pt idx="403">
                  <c:v>1.44376</c:v>
                </c:pt>
                <c:pt idx="404">
                  <c:v>1.40171</c:v>
                </c:pt>
                <c:pt idx="405">
                  <c:v>1.36089</c:v>
                </c:pt>
                <c:pt idx="406">
                  <c:v>1.32125</c:v>
                </c:pt>
                <c:pt idx="407">
                  <c:v>1.28277</c:v>
                </c:pt>
                <c:pt idx="408">
                  <c:v>1.2454</c:v>
                </c:pt>
                <c:pt idx="409">
                  <c:v>1.20913</c:v>
                </c:pt>
                <c:pt idx="410">
                  <c:v>1.17391</c:v>
                </c:pt>
                <c:pt idx="411">
                  <c:v>1.13972</c:v>
                </c:pt>
                <c:pt idx="412">
                  <c:v>1.10652</c:v>
                </c:pt>
                <c:pt idx="413">
                  <c:v>1.0743</c:v>
                </c:pt>
                <c:pt idx="414">
                  <c:v>1.04301</c:v>
                </c:pt>
                <c:pt idx="415">
                  <c:v>1.01263</c:v>
                </c:pt>
                <c:pt idx="416">
                  <c:v>0.983133</c:v>
                </c:pt>
                <c:pt idx="417">
                  <c:v>0.954498</c:v>
                </c:pt>
                <c:pt idx="418">
                  <c:v>0.926697</c:v>
                </c:pt>
                <c:pt idx="419">
                  <c:v>0.899706</c:v>
                </c:pt>
                <c:pt idx="420">
                  <c:v>0.873501</c:v>
                </c:pt>
                <c:pt idx="421">
                  <c:v>0.848059</c:v>
                </c:pt>
                <c:pt idx="422">
                  <c:v>0.823358</c:v>
                </c:pt>
                <c:pt idx="423">
                  <c:v>0.799377</c:v>
                </c:pt>
                <c:pt idx="424">
                  <c:v>0.776094</c:v>
                </c:pt>
                <c:pt idx="425">
                  <c:v>0.75349</c:v>
                </c:pt>
                <c:pt idx="426">
                  <c:v>0.731543</c:v>
                </c:pt>
                <c:pt idx="427">
                  <c:v>0.710236</c:v>
                </c:pt>
                <c:pt idx="428">
                  <c:v>0.68955</c:v>
                </c:pt>
                <c:pt idx="429">
                  <c:v>0.669466</c:v>
                </c:pt>
                <c:pt idx="430">
                  <c:v>0.649967</c:v>
                </c:pt>
                <c:pt idx="431">
                  <c:v>0.631036</c:v>
                </c:pt>
                <c:pt idx="432">
                  <c:v>0.612656</c:v>
                </c:pt>
                <c:pt idx="433">
                  <c:v>0.594812</c:v>
                </c:pt>
                <c:pt idx="434">
                  <c:v>0.577487</c:v>
                </c:pt>
                <c:pt idx="435">
                  <c:v>0.560667</c:v>
                </c:pt>
                <c:pt idx="436">
                  <c:v>0.544337</c:v>
                </c:pt>
                <c:pt idx="437">
                  <c:v>0.528483</c:v>
                </c:pt>
                <c:pt idx="438">
                  <c:v>0.51309</c:v>
                </c:pt>
                <c:pt idx="439">
                  <c:v>0.498146</c:v>
                </c:pt>
                <c:pt idx="440">
                  <c:v>0.483637</c:v>
                </c:pt>
                <c:pt idx="441">
                  <c:v>0.46955</c:v>
                </c:pt>
                <c:pt idx="442">
                  <c:v>0.455874</c:v>
                </c:pt>
                <c:pt idx="443">
                  <c:v>0.442596</c:v>
                </c:pt>
                <c:pt idx="444">
                  <c:v>0.429705</c:v>
                </c:pt>
                <c:pt idx="445">
                  <c:v>0.417189</c:v>
                </c:pt>
                <c:pt idx="446">
                  <c:v>0.405038</c:v>
                </c:pt>
                <c:pt idx="447">
                  <c:v>0.393241</c:v>
                </c:pt>
                <c:pt idx="448">
                  <c:v>0.381787</c:v>
                </c:pt>
                <c:pt idx="449">
                  <c:v>0.370667</c:v>
                </c:pt>
                <c:pt idx="450">
                  <c:v>0.359871</c:v>
                </c:pt>
                <c:pt idx="451">
                  <c:v>0.349389</c:v>
                </c:pt>
                <c:pt idx="452">
                  <c:v>0.339213</c:v>
                </c:pt>
                <c:pt idx="453">
                  <c:v>0.329333</c:v>
                </c:pt>
                <c:pt idx="454">
                  <c:v>0.319741</c:v>
                </c:pt>
                <c:pt idx="455">
                  <c:v>0.310428</c:v>
                </c:pt>
                <c:pt idx="456">
                  <c:v>0.301386</c:v>
                </c:pt>
                <c:pt idx="457">
                  <c:v>0.292608</c:v>
                </c:pt>
                <c:pt idx="458">
                  <c:v>0.284086</c:v>
                </c:pt>
                <c:pt idx="459">
                  <c:v>0.275811</c:v>
                </c:pt>
                <c:pt idx="460">
                  <c:v>0.267778</c:v>
                </c:pt>
                <c:pt idx="461">
                  <c:v>0.259979</c:v>
                </c:pt>
                <c:pt idx="462">
                  <c:v>0.252406</c:v>
                </c:pt>
                <c:pt idx="463">
                  <c:v>0.245055</c:v>
                </c:pt>
                <c:pt idx="464">
                  <c:v>0.237917</c:v>
                </c:pt>
                <c:pt idx="465">
                  <c:v>0.230988</c:v>
                </c:pt>
                <c:pt idx="466">
                  <c:v>0.22426</c:v>
                </c:pt>
                <c:pt idx="467">
                  <c:v>0.217728</c:v>
                </c:pt>
                <c:pt idx="468">
                  <c:v>0.211386</c:v>
                </c:pt>
                <c:pt idx="469">
                  <c:v>0.20523</c:v>
                </c:pt>
                <c:pt idx="470">
                  <c:v>0.199252</c:v>
                </c:pt>
                <c:pt idx="471">
                  <c:v>0.193449</c:v>
                </c:pt>
                <c:pt idx="472">
                  <c:v>0.187814</c:v>
                </c:pt>
                <c:pt idx="473">
                  <c:v>0.182344</c:v>
                </c:pt>
                <c:pt idx="474">
                  <c:v>0.177033</c:v>
                </c:pt>
                <c:pt idx="475">
                  <c:v>0.171877</c:v>
                </c:pt>
                <c:pt idx="476">
                  <c:v>0.16687</c:v>
                </c:pt>
                <c:pt idx="477">
                  <c:v>0.16201</c:v>
                </c:pt>
                <c:pt idx="478">
                  <c:v>0.157291</c:v>
                </c:pt>
                <c:pt idx="479">
                  <c:v>0.15271</c:v>
                </c:pt>
                <c:pt idx="480">
                  <c:v>0.148262</c:v>
                </c:pt>
                <c:pt idx="481">
                  <c:v>0.143944</c:v>
                </c:pt>
                <c:pt idx="482">
                  <c:v>0.139751</c:v>
                </c:pt>
                <c:pt idx="483">
                  <c:v>0.135681</c:v>
                </c:pt>
                <c:pt idx="484">
                  <c:v>0.131729</c:v>
                </c:pt>
                <c:pt idx="485">
                  <c:v>0.127892</c:v>
                </c:pt>
                <c:pt idx="486">
                  <c:v>0.124167</c:v>
                </c:pt>
                <c:pt idx="487">
                  <c:v>0.120551</c:v>
                </c:pt>
                <c:pt idx="488">
                  <c:v>0.11704</c:v>
                </c:pt>
                <c:pt idx="489">
                  <c:v>0.113631</c:v>
                </c:pt>
                <c:pt idx="490">
                  <c:v>0.110321</c:v>
                </c:pt>
                <c:pt idx="491">
                  <c:v>0.107108</c:v>
                </c:pt>
                <c:pt idx="492">
                  <c:v>0.103988</c:v>
                </c:pt>
                <c:pt idx="493">
                  <c:v>0.100959</c:v>
                </c:pt>
                <c:pt idx="494">
                  <c:v>0.0980189</c:v>
                </c:pt>
                <c:pt idx="495">
                  <c:v>0.095164</c:v>
                </c:pt>
                <c:pt idx="496">
                  <c:v>0.0923922</c:v>
                </c:pt>
                <c:pt idx="497">
                  <c:v>0.0897012</c:v>
                </c:pt>
                <c:pt idx="498">
                  <c:v>0.0870885</c:v>
                </c:pt>
                <c:pt idx="499">
                  <c:v>0.084552</c:v>
                </c:pt>
                <c:pt idx="500">
                  <c:v>0.0820893</c:v>
                </c:pt>
              </c:numCache>
            </c:numRef>
          </c:yVal>
          <c:smooth val="0"/>
        </c:ser>
        <c:dLbls>
          <c:showLegendKey val="0"/>
          <c:showVal val="0"/>
          <c:showCatName val="0"/>
          <c:showSerName val="0"/>
          <c:showPercent val="0"/>
          <c:showBubbleSize val="0"/>
        </c:dLbls>
        <c:axId val="2139983640"/>
        <c:axId val="2139893624"/>
      </c:scatterChart>
      <c:valAx>
        <c:axId val="2139983640"/>
        <c:scaling>
          <c:orientation val="minMax"/>
          <c:max val="2300.0"/>
          <c:min val="1800.0"/>
        </c:scaling>
        <c:delete val="0"/>
        <c:axPos val="b"/>
        <c:numFmt formatCode="General" sourceLinked="1"/>
        <c:majorTickMark val="out"/>
        <c:minorTickMark val="none"/>
        <c:tickLblPos val="nextTo"/>
        <c:txPr>
          <a:bodyPr/>
          <a:lstStyle/>
          <a:p>
            <a:pPr>
              <a:defRPr sz="1400">
                <a:latin typeface="Arial"/>
              </a:defRPr>
            </a:pPr>
            <a:endParaRPr lang="en-US"/>
          </a:p>
        </c:txPr>
        <c:crossAx val="2139893624"/>
        <c:crosses val="autoZero"/>
        <c:crossBetween val="midCat"/>
        <c:majorUnit val="100.0"/>
        <c:minorUnit val="50.0"/>
      </c:valAx>
      <c:valAx>
        <c:axId val="2139893624"/>
        <c:scaling>
          <c:orientation val="minMax"/>
          <c:max val="30.0"/>
          <c:min val="0.0"/>
        </c:scaling>
        <c:delete val="0"/>
        <c:axPos val="l"/>
        <c:majorGridlines>
          <c:spPr>
            <a:ln>
              <a:noFill/>
            </a:ln>
          </c:spPr>
        </c:majorGridlines>
        <c:numFmt formatCode="General" sourceLinked="1"/>
        <c:majorTickMark val="out"/>
        <c:minorTickMark val="none"/>
        <c:tickLblPos val="nextTo"/>
        <c:txPr>
          <a:bodyPr/>
          <a:lstStyle/>
          <a:p>
            <a:pPr>
              <a:defRPr sz="1400">
                <a:latin typeface="Arial"/>
              </a:defRPr>
            </a:pPr>
            <a:endParaRPr lang="en-US"/>
          </a:p>
        </c:txPr>
        <c:crossAx val="2139983640"/>
        <c:crosses val="autoZero"/>
        <c:crossBetween val="midCat"/>
        <c:majorUnit val="10.0"/>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394518148719"/>
          <c:y val="0.0666619522858489"/>
          <c:w val="0.750918530063201"/>
          <c:h val="0.875934750539389"/>
        </c:manualLayout>
      </c:layout>
      <c:scatterChart>
        <c:scatterStyle val="lineMarker"/>
        <c:varyColors val="0"/>
        <c:ser>
          <c:idx val="0"/>
          <c:order val="0"/>
          <c:tx>
            <c:strRef>
              <c:f>Sheet1!$C$1</c:f>
              <c:strCache>
                <c:ptCount val="1"/>
                <c:pt idx="0">
                  <c:v>CO2</c:v>
                </c:pt>
              </c:strCache>
            </c:strRef>
          </c:tx>
          <c:spPr>
            <a:ln w="63500">
              <a:solidFill>
                <a:srgbClr val="1726FF"/>
              </a:solidFill>
            </a:ln>
          </c:spPr>
          <c:marker>
            <c:symbol val="none"/>
          </c:marker>
          <c:xVal>
            <c:numRef>
              <c:f>Sheet1!$A$2:$A$502</c:f>
              <c:numCache>
                <c:formatCode>General</c:formatCode>
                <c:ptCount val="501"/>
                <c:pt idx="0">
                  <c:v>1800.0</c:v>
                </c:pt>
                <c:pt idx="1">
                  <c:v>1801.0</c:v>
                </c:pt>
                <c:pt idx="2">
                  <c:v>1802.0</c:v>
                </c:pt>
                <c:pt idx="3">
                  <c:v>1803.0</c:v>
                </c:pt>
                <c:pt idx="4">
                  <c:v>1804.0</c:v>
                </c:pt>
                <c:pt idx="5">
                  <c:v>1805.0</c:v>
                </c:pt>
                <c:pt idx="6">
                  <c:v>1806.0</c:v>
                </c:pt>
                <c:pt idx="7">
                  <c:v>1807.0</c:v>
                </c:pt>
                <c:pt idx="8">
                  <c:v>1808.0</c:v>
                </c:pt>
                <c:pt idx="9">
                  <c:v>1809.0</c:v>
                </c:pt>
                <c:pt idx="10">
                  <c:v>1810.0</c:v>
                </c:pt>
                <c:pt idx="11">
                  <c:v>1811.0</c:v>
                </c:pt>
                <c:pt idx="12">
                  <c:v>1812.0</c:v>
                </c:pt>
                <c:pt idx="13">
                  <c:v>1813.0</c:v>
                </c:pt>
                <c:pt idx="14">
                  <c:v>1814.0</c:v>
                </c:pt>
                <c:pt idx="15">
                  <c:v>1815.0</c:v>
                </c:pt>
                <c:pt idx="16">
                  <c:v>1816.0</c:v>
                </c:pt>
                <c:pt idx="17">
                  <c:v>1817.0</c:v>
                </c:pt>
                <c:pt idx="18">
                  <c:v>1818.0</c:v>
                </c:pt>
                <c:pt idx="19">
                  <c:v>1819.0</c:v>
                </c:pt>
                <c:pt idx="20">
                  <c:v>1820.0</c:v>
                </c:pt>
                <c:pt idx="21">
                  <c:v>1821.0</c:v>
                </c:pt>
                <c:pt idx="22">
                  <c:v>1822.0</c:v>
                </c:pt>
                <c:pt idx="23">
                  <c:v>1823.0</c:v>
                </c:pt>
                <c:pt idx="24">
                  <c:v>1824.0</c:v>
                </c:pt>
                <c:pt idx="25">
                  <c:v>1825.0</c:v>
                </c:pt>
                <c:pt idx="26">
                  <c:v>1826.0</c:v>
                </c:pt>
                <c:pt idx="27">
                  <c:v>1827.0</c:v>
                </c:pt>
                <c:pt idx="28">
                  <c:v>1828.0</c:v>
                </c:pt>
                <c:pt idx="29">
                  <c:v>1829.0</c:v>
                </c:pt>
                <c:pt idx="30">
                  <c:v>1830.0</c:v>
                </c:pt>
                <c:pt idx="31">
                  <c:v>1831.0</c:v>
                </c:pt>
                <c:pt idx="32">
                  <c:v>1832.0</c:v>
                </c:pt>
                <c:pt idx="33">
                  <c:v>1833.0</c:v>
                </c:pt>
                <c:pt idx="34">
                  <c:v>1834.0</c:v>
                </c:pt>
                <c:pt idx="35">
                  <c:v>1835.0</c:v>
                </c:pt>
                <c:pt idx="36">
                  <c:v>1836.0</c:v>
                </c:pt>
                <c:pt idx="37">
                  <c:v>1837.0</c:v>
                </c:pt>
                <c:pt idx="38">
                  <c:v>1838.0</c:v>
                </c:pt>
                <c:pt idx="39">
                  <c:v>1839.0</c:v>
                </c:pt>
                <c:pt idx="40">
                  <c:v>1840.0</c:v>
                </c:pt>
                <c:pt idx="41">
                  <c:v>1841.0</c:v>
                </c:pt>
                <c:pt idx="42">
                  <c:v>1842.0</c:v>
                </c:pt>
                <c:pt idx="43">
                  <c:v>1843.0</c:v>
                </c:pt>
                <c:pt idx="44">
                  <c:v>1844.0</c:v>
                </c:pt>
                <c:pt idx="45">
                  <c:v>1845.0</c:v>
                </c:pt>
                <c:pt idx="46">
                  <c:v>1846.0</c:v>
                </c:pt>
                <c:pt idx="47">
                  <c:v>1847.0</c:v>
                </c:pt>
                <c:pt idx="48">
                  <c:v>1848.0</c:v>
                </c:pt>
                <c:pt idx="49">
                  <c:v>1849.0</c:v>
                </c:pt>
                <c:pt idx="50">
                  <c:v>1850.0</c:v>
                </c:pt>
                <c:pt idx="51">
                  <c:v>1851.0</c:v>
                </c:pt>
                <c:pt idx="52">
                  <c:v>1852.0</c:v>
                </c:pt>
                <c:pt idx="53">
                  <c:v>1853.0</c:v>
                </c:pt>
                <c:pt idx="54">
                  <c:v>1854.0</c:v>
                </c:pt>
                <c:pt idx="55">
                  <c:v>1855.0</c:v>
                </c:pt>
                <c:pt idx="56">
                  <c:v>1856.0</c:v>
                </c:pt>
                <c:pt idx="57">
                  <c:v>1857.0</c:v>
                </c:pt>
                <c:pt idx="58">
                  <c:v>1858.0</c:v>
                </c:pt>
                <c:pt idx="59">
                  <c:v>1859.0</c:v>
                </c:pt>
                <c:pt idx="60">
                  <c:v>1860.0</c:v>
                </c:pt>
                <c:pt idx="61">
                  <c:v>1861.0</c:v>
                </c:pt>
                <c:pt idx="62">
                  <c:v>1862.0</c:v>
                </c:pt>
                <c:pt idx="63">
                  <c:v>1863.0</c:v>
                </c:pt>
                <c:pt idx="64">
                  <c:v>1864.0</c:v>
                </c:pt>
                <c:pt idx="65">
                  <c:v>1865.0</c:v>
                </c:pt>
                <c:pt idx="66">
                  <c:v>1866.0</c:v>
                </c:pt>
                <c:pt idx="67">
                  <c:v>1867.0</c:v>
                </c:pt>
                <c:pt idx="68">
                  <c:v>1868.0</c:v>
                </c:pt>
                <c:pt idx="69">
                  <c:v>1869.0</c:v>
                </c:pt>
                <c:pt idx="70">
                  <c:v>1870.0</c:v>
                </c:pt>
                <c:pt idx="71">
                  <c:v>1871.0</c:v>
                </c:pt>
                <c:pt idx="72">
                  <c:v>1872.0</c:v>
                </c:pt>
                <c:pt idx="73">
                  <c:v>1873.0</c:v>
                </c:pt>
                <c:pt idx="74">
                  <c:v>1874.0</c:v>
                </c:pt>
                <c:pt idx="75">
                  <c:v>1875.0</c:v>
                </c:pt>
                <c:pt idx="76">
                  <c:v>1876.0</c:v>
                </c:pt>
                <c:pt idx="77">
                  <c:v>1877.0</c:v>
                </c:pt>
                <c:pt idx="78">
                  <c:v>1878.0</c:v>
                </c:pt>
                <c:pt idx="79">
                  <c:v>1879.0</c:v>
                </c:pt>
                <c:pt idx="80">
                  <c:v>1880.0</c:v>
                </c:pt>
                <c:pt idx="81">
                  <c:v>1881.0</c:v>
                </c:pt>
                <c:pt idx="82">
                  <c:v>1882.0</c:v>
                </c:pt>
                <c:pt idx="83">
                  <c:v>1883.0</c:v>
                </c:pt>
                <c:pt idx="84">
                  <c:v>1884.0</c:v>
                </c:pt>
                <c:pt idx="85">
                  <c:v>1885.0</c:v>
                </c:pt>
                <c:pt idx="86">
                  <c:v>1886.0</c:v>
                </c:pt>
                <c:pt idx="87">
                  <c:v>1887.0</c:v>
                </c:pt>
                <c:pt idx="88">
                  <c:v>1888.0</c:v>
                </c:pt>
                <c:pt idx="89">
                  <c:v>1889.0</c:v>
                </c:pt>
                <c:pt idx="90">
                  <c:v>1890.0</c:v>
                </c:pt>
                <c:pt idx="91">
                  <c:v>1891.0</c:v>
                </c:pt>
                <c:pt idx="92">
                  <c:v>1892.0</c:v>
                </c:pt>
                <c:pt idx="93">
                  <c:v>1893.0</c:v>
                </c:pt>
                <c:pt idx="94">
                  <c:v>1894.0</c:v>
                </c:pt>
                <c:pt idx="95">
                  <c:v>1895.0</c:v>
                </c:pt>
                <c:pt idx="96">
                  <c:v>1896.0</c:v>
                </c:pt>
                <c:pt idx="97">
                  <c:v>1897.0</c:v>
                </c:pt>
                <c:pt idx="98">
                  <c:v>1898.0</c:v>
                </c:pt>
                <c:pt idx="99">
                  <c:v>1899.0</c:v>
                </c:pt>
                <c:pt idx="100">
                  <c:v>1900.0</c:v>
                </c:pt>
                <c:pt idx="101">
                  <c:v>1901.0</c:v>
                </c:pt>
                <c:pt idx="102">
                  <c:v>1902.0</c:v>
                </c:pt>
                <c:pt idx="103">
                  <c:v>1903.0</c:v>
                </c:pt>
                <c:pt idx="104">
                  <c:v>1904.0</c:v>
                </c:pt>
                <c:pt idx="105">
                  <c:v>1905.0</c:v>
                </c:pt>
                <c:pt idx="106">
                  <c:v>1906.0</c:v>
                </c:pt>
                <c:pt idx="107">
                  <c:v>1907.0</c:v>
                </c:pt>
                <c:pt idx="108">
                  <c:v>1908.0</c:v>
                </c:pt>
                <c:pt idx="109">
                  <c:v>1909.0</c:v>
                </c:pt>
                <c:pt idx="110">
                  <c:v>1910.0</c:v>
                </c:pt>
                <c:pt idx="111">
                  <c:v>1911.0</c:v>
                </c:pt>
                <c:pt idx="112">
                  <c:v>1912.0</c:v>
                </c:pt>
                <c:pt idx="113">
                  <c:v>1913.0</c:v>
                </c:pt>
                <c:pt idx="114">
                  <c:v>1914.0</c:v>
                </c:pt>
                <c:pt idx="115">
                  <c:v>1915.0</c:v>
                </c:pt>
                <c:pt idx="116">
                  <c:v>1916.0</c:v>
                </c:pt>
                <c:pt idx="117">
                  <c:v>1917.0</c:v>
                </c:pt>
                <c:pt idx="118">
                  <c:v>1918.0</c:v>
                </c:pt>
                <c:pt idx="119">
                  <c:v>1919.0</c:v>
                </c:pt>
                <c:pt idx="120">
                  <c:v>1920.0</c:v>
                </c:pt>
                <c:pt idx="121">
                  <c:v>1921.0</c:v>
                </c:pt>
                <c:pt idx="122">
                  <c:v>1922.0</c:v>
                </c:pt>
                <c:pt idx="123">
                  <c:v>1923.0</c:v>
                </c:pt>
                <c:pt idx="124">
                  <c:v>1924.0</c:v>
                </c:pt>
                <c:pt idx="125">
                  <c:v>1925.0</c:v>
                </c:pt>
                <c:pt idx="126">
                  <c:v>1926.0</c:v>
                </c:pt>
                <c:pt idx="127">
                  <c:v>1927.0</c:v>
                </c:pt>
                <c:pt idx="128">
                  <c:v>1928.0</c:v>
                </c:pt>
                <c:pt idx="129">
                  <c:v>1929.0</c:v>
                </c:pt>
                <c:pt idx="130">
                  <c:v>1930.0</c:v>
                </c:pt>
                <c:pt idx="131">
                  <c:v>1931.0</c:v>
                </c:pt>
                <c:pt idx="132">
                  <c:v>1932.0</c:v>
                </c:pt>
                <c:pt idx="133">
                  <c:v>1933.0</c:v>
                </c:pt>
                <c:pt idx="134">
                  <c:v>1934.0</c:v>
                </c:pt>
                <c:pt idx="135">
                  <c:v>1935.0</c:v>
                </c:pt>
                <c:pt idx="136">
                  <c:v>1936.0</c:v>
                </c:pt>
                <c:pt idx="137">
                  <c:v>1937.0</c:v>
                </c:pt>
                <c:pt idx="138">
                  <c:v>1938.0</c:v>
                </c:pt>
                <c:pt idx="139">
                  <c:v>1939.0</c:v>
                </c:pt>
                <c:pt idx="140">
                  <c:v>1940.0</c:v>
                </c:pt>
                <c:pt idx="141">
                  <c:v>1941.0</c:v>
                </c:pt>
                <c:pt idx="142">
                  <c:v>1942.0</c:v>
                </c:pt>
                <c:pt idx="143">
                  <c:v>1943.0</c:v>
                </c:pt>
                <c:pt idx="144">
                  <c:v>1944.0</c:v>
                </c:pt>
                <c:pt idx="145">
                  <c:v>1945.0</c:v>
                </c:pt>
                <c:pt idx="146">
                  <c:v>1946.0</c:v>
                </c:pt>
                <c:pt idx="147">
                  <c:v>1947.0</c:v>
                </c:pt>
                <c:pt idx="148">
                  <c:v>1948.0</c:v>
                </c:pt>
                <c:pt idx="149">
                  <c:v>1949.0</c:v>
                </c:pt>
                <c:pt idx="150">
                  <c:v>1950.0</c:v>
                </c:pt>
                <c:pt idx="151">
                  <c:v>1951.0</c:v>
                </c:pt>
                <c:pt idx="152">
                  <c:v>1952.0</c:v>
                </c:pt>
                <c:pt idx="153">
                  <c:v>1953.0</c:v>
                </c:pt>
                <c:pt idx="154">
                  <c:v>1954.0</c:v>
                </c:pt>
                <c:pt idx="155">
                  <c:v>1955.0</c:v>
                </c:pt>
                <c:pt idx="156">
                  <c:v>1956.0</c:v>
                </c:pt>
                <c:pt idx="157">
                  <c:v>1957.0</c:v>
                </c:pt>
                <c:pt idx="158">
                  <c:v>1958.0</c:v>
                </c:pt>
                <c:pt idx="159">
                  <c:v>1959.0</c:v>
                </c:pt>
                <c:pt idx="160">
                  <c:v>1960.0</c:v>
                </c:pt>
                <c:pt idx="161">
                  <c:v>1961.0</c:v>
                </c:pt>
                <c:pt idx="162">
                  <c:v>1962.0</c:v>
                </c:pt>
                <c:pt idx="163">
                  <c:v>1963.0</c:v>
                </c:pt>
                <c:pt idx="164">
                  <c:v>1964.0</c:v>
                </c:pt>
                <c:pt idx="165">
                  <c:v>1965.0</c:v>
                </c:pt>
                <c:pt idx="166">
                  <c:v>1966.0</c:v>
                </c:pt>
                <c:pt idx="167">
                  <c:v>1967.0</c:v>
                </c:pt>
                <c:pt idx="168">
                  <c:v>1968.0</c:v>
                </c:pt>
                <c:pt idx="169">
                  <c:v>1969.0</c:v>
                </c:pt>
                <c:pt idx="170">
                  <c:v>1970.0</c:v>
                </c:pt>
                <c:pt idx="171">
                  <c:v>1971.0</c:v>
                </c:pt>
                <c:pt idx="172">
                  <c:v>1972.0</c:v>
                </c:pt>
                <c:pt idx="173">
                  <c:v>1973.0</c:v>
                </c:pt>
                <c:pt idx="174">
                  <c:v>1974.0</c:v>
                </c:pt>
                <c:pt idx="175">
                  <c:v>1975.0</c:v>
                </c:pt>
                <c:pt idx="176">
                  <c:v>1976.0</c:v>
                </c:pt>
                <c:pt idx="177">
                  <c:v>1977.0</c:v>
                </c:pt>
                <c:pt idx="178">
                  <c:v>1978.0</c:v>
                </c:pt>
                <c:pt idx="179">
                  <c:v>1979.0</c:v>
                </c:pt>
                <c:pt idx="180">
                  <c:v>1980.0</c:v>
                </c:pt>
                <c:pt idx="181">
                  <c:v>1981.0</c:v>
                </c:pt>
                <c:pt idx="182">
                  <c:v>1982.0</c:v>
                </c:pt>
                <c:pt idx="183">
                  <c:v>1983.0</c:v>
                </c:pt>
                <c:pt idx="184">
                  <c:v>1984.0</c:v>
                </c:pt>
                <c:pt idx="185">
                  <c:v>1985.0</c:v>
                </c:pt>
                <c:pt idx="186">
                  <c:v>1986.0</c:v>
                </c:pt>
                <c:pt idx="187">
                  <c:v>1987.0</c:v>
                </c:pt>
                <c:pt idx="188">
                  <c:v>1988.0</c:v>
                </c:pt>
                <c:pt idx="189">
                  <c:v>1989.0</c:v>
                </c:pt>
                <c:pt idx="190">
                  <c:v>1990.0</c:v>
                </c:pt>
                <c:pt idx="191">
                  <c:v>1991.0</c:v>
                </c:pt>
                <c:pt idx="192">
                  <c:v>1992.0</c:v>
                </c:pt>
                <c:pt idx="193">
                  <c:v>1993.0</c:v>
                </c:pt>
                <c:pt idx="194">
                  <c:v>1994.0</c:v>
                </c:pt>
                <c:pt idx="195">
                  <c:v>1995.0</c:v>
                </c:pt>
                <c:pt idx="196">
                  <c:v>1996.0</c:v>
                </c:pt>
                <c:pt idx="197">
                  <c:v>1997.0</c:v>
                </c:pt>
                <c:pt idx="198">
                  <c:v>1998.0</c:v>
                </c:pt>
                <c:pt idx="199">
                  <c:v>1999.0</c:v>
                </c:pt>
                <c:pt idx="200">
                  <c:v>2000.0</c:v>
                </c:pt>
                <c:pt idx="201">
                  <c:v>2001.0</c:v>
                </c:pt>
                <c:pt idx="202">
                  <c:v>2002.0</c:v>
                </c:pt>
                <c:pt idx="203">
                  <c:v>2003.0</c:v>
                </c:pt>
                <c:pt idx="204">
                  <c:v>2004.0</c:v>
                </c:pt>
                <c:pt idx="205">
                  <c:v>2005.0</c:v>
                </c:pt>
                <c:pt idx="206">
                  <c:v>2006.0</c:v>
                </c:pt>
                <c:pt idx="207">
                  <c:v>2007.0</c:v>
                </c:pt>
                <c:pt idx="208">
                  <c:v>2008.0</c:v>
                </c:pt>
                <c:pt idx="209">
                  <c:v>2009.0</c:v>
                </c:pt>
                <c:pt idx="210">
                  <c:v>2010.0</c:v>
                </c:pt>
                <c:pt idx="211">
                  <c:v>2011.0</c:v>
                </c:pt>
                <c:pt idx="212">
                  <c:v>2012.0</c:v>
                </c:pt>
                <c:pt idx="213">
                  <c:v>2013.0</c:v>
                </c:pt>
                <c:pt idx="214">
                  <c:v>2014.0</c:v>
                </c:pt>
                <c:pt idx="215">
                  <c:v>2015.0</c:v>
                </c:pt>
                <c:pt idx="216">
                  <c:v>2016.0</c:v>
                </c:pt>
                <c:pt idx="217">
                  <c:v>2017.0</c:v>
                </c:pt>
                <c:pt idx="218">
                  <c:v>2018.0</c:v>
                </c:pt>
                <c:pt idx="219">
                  <c:v>2019.0</c:v>
                </c:pt>
                <c:pt idx="220">
                  <c:v>2020.0</c:v>
                </c:pt>
                <c:pt idx="221">
                  <c:v>2021.0</c:v>
                </c:pt>
                <c:pt idx="222">
                  <c:v>2022.0</c:v>
                </c:pt>
                <c:pt idx="223">
                  <c:v>2023.0</c:v>
                </c:pt>
                <c:pt idx="224">
                  <c:v>2024.0</c:v>
                </c:pt>
                <c:pt idx="225">
                  <c:v>2025.0</c:v>
                </c:pt>
                <c:pt idx="226">
                  <c:v>2026.0</c:v>
                </c:pt>
                <c:pt idx="227">
                  <c:v>2027.0</c:v>
                </c:pt>
                <c:pt idx="228">
                  <c:v>2028.0</c:v>
                </c:pt>
                <c:pt idx="229">
                  <c:v>2029.0</c:v>
                </c:pt>
                <c:pt idx="230">
                  <c:v>2030.0</c:v>
                </c:pt>
                <c:pt idx="231">
                  <c:v>2031.0</c:v>
                </c:pt>
                <c:pt idx="232">
                  <c:v>2032.0</c:v>
                </c:pt>
                <c:pt idx="233">
                  <c:v>2033.0</c:v>
                </c:pt>
                <c:pt idx="234">
                  <c:v>2034.0</c:v>
                </c:pt>
                <c:pt idx="235">
                  <c:v>2035.0</c:v>
                </c:pt>
                <c:pt idx="236">
                  <c:v>2036.0</c:v>
                </c:pt>
                <c:pt idx="237">
                  <c:v>2037.0</c:v>
                </c:pt>
                <c:pt idx="238">
                  <c:v>2038.0</c:v>
                </c:pt>
                <c:pt idx="239">
                  <c:v>2039.0</c:v>
                </c:pt>
                <c:pt idx="240">
                  <c:v>2040.0</c:v>
                </c:pt>
                <c:pt idx="241">
                  <c:v>2041.0</c:v>
                </c:pt>
                <c:pt idx="242">
                  <c:v>2042.0</c:v>
                </c:pt>
                <c:pt idx="243">
                  <c:v>2043.0</c:v>
                </c:pt>
                <c:pt idx="244">
                  <c:v>2044.0</c:v>
                </c:pt>
                <c:pt idx="245">
                  <c:v>2045.0</c:v>
                </c:pt>
                <c:pt idx="246">
                  <c:v>2046.0</c:v>
                </c:pt>
                <c:pt idx="247">
                  <c:v>2047.0</c:v>
                </c:pt>
                <c:pt idx="248">
                  <c:v>2048.0</c:v>
                </c:pt>
                <c:pt idx="249">
                  <c:v>2049.0</c:v>
                </c:pt>
                <c:pt idx="250">
                  <c:v>2050.0</c:v>
                </c:pt>
                <c:pt idx="251">
                  <c:v>2051.0</c:v>
                </c:pt>
                <c:pt idx="252">
                  <c:v>2052.0</c:v>
                </c:pt>
                <c:pt idx="253">
                  <c:v>2053.0</c:v>
                </c:pt>
                <c:pt idx="254">
                  <c:v>2054.0</c:v>
                </c:pt>
                <c:pt idx="255">
                  <c:v>2055.0</c:v>
                </c:pt>
                <c:pt idx="256">
                  <c:v>2056.0</c:v>
                </c:pt>
                <c:pt idx="257">
                  <c:v>2057.0</c:v>
                </c:pt>
                <c:pt idx="258">
                  <c:v>2058.0</c:v>
                </c:pt>
                <c:pt idx="259">
                  <c:v>2059.0</c:v>
                </c:pt>
                <c:pt idx="260">
                  <c:v>2060.0</c:v>
                </c:pt>
                <c:pt idx="261">
                  <c:v>2061.0</c:v>
                </c:pt>
                <c:pt idx="262">
                  <c:v>2062.0</c:v>
                </c:pt>
                <c:pt idx="263">
                  <c:v>2063.0</c:v>
                </c:pt>
                <c:pt idx="264">
                  <c:v>2064.0</c:v>
                </c:pt>
                <c:pt idx="265">
                  <c:v>2065.0</c:v>
                </c:pt>
                <c:pt idx="266">
                  <c:v>2066.0</c:v>
                </c:pt>
                <c:pt idx="267">
                  <c:v>2067.0</c:v>
                </c:pt>
                <c:pt idx="268">
                  <c:v>2068.0</c:v>
                </c:pt>
                <c:pt idx="269">
                  <c:v>2069.0</c:v>
                </c:pt>
                <c:pt idx="270">
                  <c:v>2070.0</c:v>
                </c:pt>
                <c:pt idx="271">
                  <c:v>2071.0</c:v>
                </c:pt>
                <c:pt idx="272">
                  <c:v>2072.0</c:v>
                </c:pt>
                <c:pt idx="273">
                  <c:v>2073.0</c:v>
                </c:pt>
                <c:pt idx="274">
                  <c:v>2074.0</c:v>
                </c:pt>
                <c:pt idx="275">
                  <c:v>2075.0</c:v>
                </c:pt>
                <c:pt idx="276">
                  <c:v>2076.0</c:v>
                </c:pt>
                <c:pt idx="277">
                  <c:v>2077.0</c:v>
                </c:pt>
                <c:pt idx="278">
                  <c:v>2078.0</c:v>
                </c:pt>
                <c:pt idx="279">
                  <c:v>2079.0</c:v>
                </c:pt>
                <c:pt idx="280">
                  <c:v>2080.0</c:v>
                </c:pt>
                <c:pt idx="281">
                  <c:v>2081.0</c:v>
                </c:pt>
                <c:pt idx="282">
                  <c:v>2082.0</c:v>
                </c:pt>
                <c:pt idx="283">
                  <c:v>2083.0</c:v>
                </c:pt>
                <c:pt idx="284">
                  <c:v>2084.0</c:v>
                </c:pt>
                <c:pt idx="285">
                  <c:v>2085.0</c:v>
                </c:pt>
                <c:pt idx="286">
                  <c:v>2086.0</c:v>
                </c:pt>
                <c:pt idx="287">
                  <c:v>2087.0</c:v>
                </c:pt>
                <c:pt idx="288">
                  <c:v>2088.0</c:v>
                </c:pt>
                <c:pt idx="289">
                  <c:v>2089.0</c:v>
                </c:pt>
                <c:pt idx="290">
                  <c:v>2090.0</c:v>
                </c:pt>
                <c:pt idx="291">
                  <c:v>2091.0</c:v>
                </c:pt>
                <c:pt idx="292">
                  <c:v>2092.0</c:v>
                </c:pt>
                <c:pt idx="293">
                  <c:v>2093.0</c:v>
                </c:pt>
                <c:pt idx="294">
                  <c:v>2094.0</c:v>
                </c:pt>
                <c:pt idx="295">
                  <c:v>2095.0</c:v>
                </c:pt>
                <c:pt idx="296">
                  <c:v>2096.0</c:v>
                </c:pt>
                <c:pt idx="297">
                  <c:v>2097.0</c:v>
                </c:pt>
                <c:pt idx="298">
                  <c:v>2098.0</c:v>
                </c:pt>
                <c:pt idx="299">
                  <c:v>2099.0</c:v>
                </c:pt>
                <c:pt idx="300">
                  <c:v>2100.0</c:v>
                </c:pt>
                <c:pt idx="301">
                  <c:v>2101.0</c:v>
                </c:pt>
                <c:pt idx="302">
                  <c:v>2102.0</c:v>
                </c:pt>
                <c:pt idx="303">
                  <c:v>2103.0</c:v>
                </c:pt>
                <c:pt idx="304">
                  <c:v>2104.0</c:v>
                </c:pt>
                <c:pt idx="305">
                  <c:v>2105.0</c:v>
                </c:pt>
                <c:pt idx="306">
                  <c:v>2106.0</c:v>
                </c:pt>
                <c:pt idx="307">
                  <c:v>2107.0</c:v>
                </c:pt>
                <c:pt idx="308">
                  <c:v>2108.0</c:v>
                </c:pt>
                <c:pt idx="309">
                  <c:v>2109.0</c:v>
                </c:pt>
                <c:pt idx="310">
                  <c:v>2110.0</c:v>
                </c:pt>
                <c:pt idx="311">
                  <c:v>2111.0</c:v>
                </c:pt>
                <c:pt idx="312">
                  <c:v>2112.0</c:v>
                </c:pt>
                <c:pt idx="313">
                  <c:v>2113.0</c:v>
                </c:pt>
                <c:pt idx="314">
                  <c:v>2114.0</c:v>
                </c:pt>
                <c:pt idx="315">
                  <c:v>2115.0</c:v>
                </c:pt>
                <c:pt idx="316">
                  <c:v>2116.0</c:v>
                </c:pt>
                <c:pt idx="317">
                  <c:v>2117.0</c:v>
                </c:pt>
                <c:pt idx="318">
                  <c:v>2118.0</c:v>
                </c:pt>
                <c:pt idx="319">
                  <c:v>2119.0</c:v>
                </c:pt>
                <c:pt idx="320">
                  <c:v>2120.0</c:v>
                </c:pt>
                <c:pt idx="321">
                  <c:v>2121.0</c:v>
                </c:pt>
                <c:pt idx="322">
                  <c:v>2122.0</c:v>
                </c:pt>
                <c:pt idx="323">
                  <c:v>2123.0</c:v>
                </c:pt>
                <c:pt idx="324">
                  <c:v>2124.0</c:v>
                </c:pt>
                <c:pt idx="325">
                  <c:v>2125.0</c:v>
                </c:pt>
                <c:pt idx="326">
                  <c:v>2126.0</c:v>
                </c:pt>
                <c:pt idx="327">
                  <c:v>2127.0</c:v>
                </c:pt>
                <c:pt idx="328">
                  <c:v>2128.0</c:v>
                </c:pt>
                <c:pt idx="329">
                  <c:v>2129.0</c:v>
                </c:pt>
                <c:pt idx="330">
                  <c:v>2130.0</c:v>
                </c:pt>
                <c:pt idx="331">
                  <c:v>2131.0</c:v>
                </c:pt>
                <c:pt idx="332">
                  <c:v>2132.0</c:v>
                </c:pt>
                <c:pt idx="333">
                  <c:v>2133.0</c:v>
                </c:pt>
                <c:pt idx="334">
                  <c:v>2134.0</c:v>
                </c:pt>
                <c:pt idx="335">
                  <c:v>2135.0</c:v>
                </c:pt>
                <c:pt idx="336">
                  <c:v>2136.0</c:v>
                </c:pt>
                <c:pt idx="337">
                  <c:v>2137.0</c:v>
                </c:pt>
                <c:pt idx="338">
                  <c:v>2138.0</c:v>
                </c:pt>
                <c:pt idx="339">
                  <c:v>2139.0</c:v>
                </c:pt>
                <c:pt idx="340">
                  <c:v>2140.0</c:v>
                </c:pt>
                <c:pt idx="341">
                  <c:v>2141.0</c:v>
                </c:pt>
                <c:pt idx="342">
                  <c:v>2142.0</c:v>
                </c:pt>
                <c:pt idx="343">
                  <c:v>2143.0</c:v>
                </c:pt>
                <c:pt idx="344">
                  <c:v>2144.0</c:v>
                </c:pt>
                <c:pt idx="345">
                  <c:v>2145.0</c:v>
                </c:pt>
                <c:pt idx="346">
                  <c:v>2146.0</c:v>
                </c:pt>
                <c:pt idx="347">
                  <c:v>2147.0</c:v>
                </c:pt>
                <c:pt idx="348">
                  <c:v>2148.0</c:v>
                </c:pt>
                <c:pt idx="349">
                  <c:v>2149.0</c:v>
                </c:pt>
                <c:pt idx="350">
                  <c:v>2150.0</c:v>
                </c:pt>
                <c:pt idx="351">
                  <c:v>2151.0</c:v>
                </c:pt>
                <c:pt idx="352">
                  <c:v>2152.0</c:v>
                </c:pt>
                <c:pt idx="353">
                  <c:v>2153.0</c:v>
                </c:pt>
                <c:pt idx="354">
                  <c:v>2154.0</c:v>
                </c:pt>
                <c:pt idx="355">
                  <c:v>2155.0</c:v>
                </c:pt>
                <c:pt idx="356">
                  <c:v>2156.0</c:v>
                </c:pt>
                <c:pt idx="357">
                  <c:v>2157.0</c:v>
                </c:pt>
                <c:pt idx="358">
                  <c:v>2158.0</c:v>
                </c:pt>
                <c:pt idx="359">
                  <c:v>2159.0</c:v>
                </c:pt>
                <c:pt idx="360">
                  <c:v>2160.0</c:v>
                </c:pt>
                <c:pt idx="361">
                  <c:v>2161.0</c:v>
                </c:pt>
                <c:pt idx="362">
                  <c:v>2162.0</c:v>
                </c:pt>
                <c:pt idx="363">
                  <c:v>2163.0</c:v>
                </c:pt>
                <c:pt idx="364">
                  <c:v>2164.0</c:v>
                </c:pt>
                <c:pt idx="365">
                  <c:v>2165.0</c:v>
                </c:pt>
                <c:pt idx="366">
                  <c:v>2166.0</c:v>
                </c:pt>
                <c:pt idx="367">
                  <c:v>2167.0</c:v>
                </c:pt>
                <c:pt idx="368">
                  <c:v>2168.0</c:v>
                </c:pt>
                <c:pt idx="369">
                  <c:v>2169.0</c:v>
                </c:pt>
                <c:pt idx="370">
                  <c:v>2170.0</c:v>
                </c:pt>
                <c:pt idx="371">
                  <c:v>2171.0</c:v>
                </c:pt>
                <c:pt idx="372">
                  <c:v>2172.0</c:v>
                </c:pt>
                <c:pt idx="373">
                  <c:v>2173.0</c:v>
                </c:pt>
                <c:pt idx="374">
                  <c:v>2174.0</c:v>
                </c:pt>
                <c:pt idx="375">
                  <c:v>2175.0</c:v>
                </c:pt>
                <c:pt idx="376">
                  <c:v>2176.0</c:v>
                </c:pt>
                <c:pt idx="377">
                  <c:v>2177.0</c:v>
                </c:pt>
                <c:pt idx="378">
                  <c:v>2178.0</c:v>
                </c:pt>
                <c:pt idx="379">
                  <c:v>2179.0</c:v>
                </c:pt>
                <c:pt idx="380">
                  <c:v>2180.0</c:v>
                </c:pt>
                <c:pt idx="381">
                  <c:v>2181.0</c:v>
                </c:pt>
                <c:pt idx="382">
                  <c:v>2182.0</c:v>
                </c:pt>
                <c:pt idx="383">
                  <c:v>2183.0</c:v>
                </c:pt>
                <c:pt idx="384">
                  <c:v>2184.0</c:v>
                </c:pt>
                <c:pt idx="385">
                  <c:v>2185.0</c:v>
                </c:pt>
                <c:pt idx="386">
                  <c:v>2186.0</c:v>
                </c:pt>
                <c:pt idx="387">
                  <c:v>2187.0</c:v>
                </c:pt>
                <c:pt idx="388">
                  <c:v>2188.0</c:v>
                </c:pt>
                <c:pt idx="389">
                  <c:v>2189.0</c:v>
                </c:pt>
                <c:pt idx="390">
                  <c:v>2190.0</c:v>
                </c:pt>
                <c:pt idx="391">
                  <c:v>2191.0</c:v>
                </c:pt>
                <c:pt idx="392">
                  <c:v>2192.0</c:v>
                </c:pt>
                <c:pt idx="393">
                  <c:v>2193.0</c:v>
                </c:pt>
                <c:pt idx="394">
                  <c:v>2194.0</c:v>
                </c:pt>
                <c:pt idx="395">
                  <c:v>2195.0</c:v>
                </c:pt>
                <c:pt idx="396">
                  <c:v>2196.0</c:v>
                </c:pt>
                <c:pt idx="397">
                  <c:v>2197.0</c:v>
                </c:pt>
                <c:pt idx="398">
                  <c:v>2198.0</c:v>
                </c:pt>
                <c:pt idx="399">
                  <c:v>2199.0</c:v>
                </c:pt>
                <c:pt idx="400">
                  <c:v>2200.0</c:v>
                </c:pt>
                <c:pt idx="401">
                  <c:v>2201.0</c:v>
                </c:pt>
                <c:pt idx="402">
                  <c:v>2202.0</c:v>
                </c:pt>
                <c:pt idx="403">
                  <c:v>2203.0</c:v>
                </c:pt>
                <c:pt idx="404">
                  <c:v>2204.0</c:v>
                </c:pt>
                <c:pt idx="405">
                  <c:v>2205.0</c:v>
                </c:pt>
                <c:pt idx="406">
                  <c:v>2206.0</c:v>
                </c:pt>
                <c:pt idx="407">
                  <c:v>2207.0</c:v>
                </c:pt>
                <c:pt idx="408">
                  <c:v>2208.0</c:v>
                </c:pt>
                <c:pt idx="409">
                  <c:v>2209.0</c:v>
                </c:pt>
                <c:pt idx="410">
                  <c:v>2210.0</c:v>
                </c:pt>
                <c:pt idx="411">
                  <c:v>2211.0</c:v>
                </c:pt>
                <c:pt idx="412">
                  <c:v>2212.0</c:v>
                </c:pt>
                <c:pt idx="413">
                  <c:v>2213.0</c:v>
                </c:pt>
                <c:pt idx="414">
                  <c:v>2214.0</c:v>
                </c:pt>
                <c:pt idx="415">
                  <c:v>2215.0</c:v>
                </c:pt>
                <c:pt idx="416">
                  <c:v>2216.0</c:v>
                </c:pt>
                <c:pt idx="417">
                  <c:v>2217.0</c:v>
                </c:pt>
                <c:pt idx="418">
                  <c:v>2218.0</c:v>
                </c:pt>
                <c:pt idx="419">
                  <c:v>2219.0</c:v>
                </c:pt>
                <c:pt idx="420">
                  <c:v>2220.0</c:v>
                </c:pt>
                <c:pt idx="421">
                  <c:v>2221.0</c:v>
                </c:pt>
                <c:pt idx="422">
                  <c:v>2222.0</c:v>
                </c:pt>
                <c:pt idx="423">
                  <c:v>2223.0</c:v>
                </c:pt>
                <c:pt idx="424">
                  <c:v>2224.0</c:v>
                </c:pt>
                <c:pt idx="425">
                  <c:v>2225.0</c:v>
                </c:pt>
                <c:pt idx="426">
                  <c:v>2226.0</c:v>
                </c:pt>
                <c:pt idx="427">
                  <c:v>2227.0</c:v>
                </c:pt>
                <c:pt idx="428">
                  <c:v>2228.0</c:v>
                </c:pt>
                <c:pt idx="429">
                  <c:v>2229.0</c:v>
                </c:pt>
                <c:pt idx="430">
                  <c:v>2230.0</c:v>
                </c:pt>
                <c:pt idx="431">
                  <c:v>2231.0</c:v>
                </c:pt>
                <c:pt idx="432">
                  <c:v>2232.0</c:v>
                </c:pt>
                <c:pt idx="433">
                  <c:v>2233.0</c:v>
                </c:pt>
                <c:pt idx="434">
                  <c:v>2234.0</c:v>
                </c:pt>
                <c:pt idx="435">
                  <c:v>2235.0</c:v>
                </c:pt>
                <c:pt idx="436">
                  <c:v>2236.0</c:v>
                </c:pt>
                <c:pt idx="437">
                  <c:v>2237.0</c:v>
                </c:pt>
                <c:pt idx="438">
                  <c:v>2238.0</c:v>
                </c:pt>
                <c:pt idx="439">
                  <c:v>2239.0</c:v>
                </c:pt>
                <c:pt idx="440">
                  <c:v>2240.0</c:v>
                </c:pt>
                <c:pt idx="441">
                  <c:v>2241.0</c:v>
                </c:pt>
                <c:pt idx="442">
                  <c:v>2242.0</c:v>
                </c:pt>
                <c:pt idx="443">
                  <c:v>2243.0</c:v>
                </c:pt>
                <c:pt idx="444">
                  <c:v>2244.0</c:v>
                </c:pt>
                <c:pt idx="445">
                  <c:v>2245.0</c:v>
                </c:pt>
                <c:pt idx="446">
                  <c:v>2246.0</c:v>
                </c:pt>
                <c:pt idx="447">
                  <c:v>2247.0</c:v>
                </c:pt>
                <c:pt idx="448">
                  <c:v>2248.0</c:v>
                </c:pt>
                <c:pt idx="449">
                  <c:v>2249.0</c:v>
                </c:pt>
                <c:pt idx="450">
                  <c:v>2250.0</c:v>
                </c:pt>
                <c:pt idx="451">
                  <c:v>2251.0</c:v>
                </c:pt>
                <c:pt idx="452">
                  <c:v>2252.0</c:v>
                </c:pt>
                <c:pt idx="453">
                  <c:v>2253.0</c:v>
                </c:pt>
                <c:pt idx="454">
                  <c:v>2254.0</c:v>
                </c:pt>
                <c:pt idx="455">
                  <c:v>2255.0</c:v>
                </c:pt>
                <c:pt idx="456">
                  <c:v>2256.0</c:v>
                </c:pt>
                <c:pt idx="457">
                  <c:v>2257.0</c:v>
                </c:pt>
                <c:pt idx="458">
                  <c:v>2258.0</c:v>
                </c:pt>
                <c:pt idx="459">
                  <c:v>2259.0</c:v>
                </c:pt>
                <c:pt idx="460">
                  <c:v>2260.0</c:v>
                </c:pt>
                <c:pt idx="461">
                  <c:v>2261.0</c:v>
                </c:pt>
                <c:pt idx="462">
                  <c:v>2262.0</c:v>
                </c:pt>
                <c:pt idx="463">
                  <c:v>2263.0</c:v>
                </c:pt>
                <c:pt idx="464">
                  <c:v>2264.0</c:v>
                </c:pt>
                <c:pt idx="465">
                  <c:v>2265.0</c:v>
                </c:pt>
                <c:pt idx="466">
                  <c:v>2266.0</c:v>
                </c:pt>
                <c:pt idx="467">
                  <c:v>2267.0</c:v>
                </c:pt>
                <c:pt idx="468">
                  <c:v>2268.0</c:v>
                </c:pt>
                <c:pt idx="469">
                  <c:v>2269.0</c:v>
                </c:pt>
                <c:pt idx="470">
                  <c:v>2270.0</c:v>
                </c:pt>
                <c:pt idx="471">
                  <c:v>2271.0</c:v>
                </c:pt>
                <c:pt idx="472">
                  <c:v>2272.0</c:v>
                </c:pt>
                <c:pt idx="473">
                  <c:v>2273.0</c:v>
                </c:pt>
                <c:pt idx="474">
                  <c:v>2274.0</c:v>
                </c:pt>
                <c:pt idx="475">
                  <c:v>2275.0</c:v>
                </c:pt>
                <c:pt idx="476">
                  <c:v>2276.0</c:v>
                </c:pt>
                <c:pt idx="477">
                  <c:v>2277.0</c:v>
                </c:pt>
                <c:pt idx="478">
                  <c:v>2278.0</c:v>
                </c:pt>
                <c:pt idx="479">
                  <c:v>2279.0</c:v>
                </c:pt>
                <c:pt idx="480">
                  <c:v>2280.0</c:v>
                </c:pt>
                <c:pt idx="481">
                  <c:v>2281.0</c:v>
                </c:pt>
                <c:pt idx="482">
                  <c:v>2282.0</c:v>
                </c:pt>
                <c:pt idx="483">
                  <c:v>2283.0</c:v>
                </c:pt>
                <c:pt idx="484">
                  <c:v>2284.0</c:v>
                </c:pt>
                <c:pt idx="485">
                  <c:v>2285.0</c:v>
                </c:pt>
                <c:pt idx="486">
                  <c:v>2286.0</c:v>
                </c:pt>
                <c:pt idx="487">
                  <c:v>2287.0</c:v>
                </c:pt>
                <c:pt idx="488">
                  <c:v>2288.0</c:v>
                </c:pt>
                <c:pt idx="489">
                  <c:v>2289.0</c:v>
                </c:pt>
                <c:pt idx="490">
                  <c:v>2290.0</c:v>
                </c:pt>
                <c:pt idx="491">
                  <c:v>2291.0</c:v>
                </c:pt>
                <c:pt idx="492">
                  <c:v>2292.0</c:v>
                </c:pt>
                <c:pt idx="493">
                  <c:v>2293.0</c:v>
                </c:pt>
                <c:pt idx="494">
                  <c:v>2294.0</c:v>
                </c:pt>
                <c:pt idx="495">
                  <c:v>2295.0</c:v>
                </c:pt>
                <c:pt idx="496">
                  <c:v>2296.0</c:v>
                </c:pt>
                <c:pt idx="497">
                  <c:v>2297.0</c:v>
                </c:pt>
                <c:pt idx="498">
                  <c:v>2298.0</c:v>
                </c:pt>
                <c:pt idx="499">
                  <c:v>2299.0</c:v>
                </c:pt>
                <c:pt idx="500">
                  <c:v>2300.0</c:v>
                </c:pt>
              </c:numCache>
            </c:numRef>
          </c:xVal>
          <c:yVal>
            <c:numRef>
              <c:f>Sheet1!$C$2:$C$502</c:f>
              <c:numCache>
                <c:formatCode>General</c:formatCode>
                <c:ptCount val="501"/>
                <c:pt idx="0">
                  <c:v>282.9</c:v>
                </c:pt>
                <c:pt idx="1">
                  <c:v>283.01</c:v>
                </c:pt>
                <c:pt idx="2">
                  <c:v>283.114</c:v>
                </c:pt>
                <c:pt idx="3">
                  <c:v>283.214</c:v>
                </c:pt>
                <c:pt idx="4">
                  <c:v>283.31</c:v>
                </c:pt>
                <c:pt idx="5">
                  <c:v>283.4</c:v>
                </c:pt>
                <c:pt idx="6">
                  <c:v>283.4929999999989</c:v>
                </c:pt>
                <c:pt idx="7">
                  <c:v>283.581</c:v>
                </c:pt>
                <c:pt idx="8">
                  <c:v>283.662</c:v>
                </c:pt>
                <c:pt idx="9">
                  <c:v>283.7359999999989</c:v>
                </c:pt>
                <c:pt idx="10">
                  <c:v>283.8</c:v>
                </c:pt>
                <c:pt idx="11">
                  <c:v>283.853</c:v>
                </c:pt>
                <c:pt idx="12">
                  <c:v>283.896</c:v>
                </c:pt>
                <c:pt idx="13">
                  <c:v>283.9329999999989</c:v>
                </c:pt>
                <c:pt idx="14">
                  <c:v>283.966</c:v>
                </c:pt>
                <c:pt idx="15">
                  <c:v>284.0</c:v>
                </c:pt>
                <c:pt idx="16">
                  <c:v>284.043</c:v>
                </c:pt>
                <c:pt idx="17">
                  <c:v>284.086</c:v>
                </c:pt>
                <c:pt idx="18">
                  <c:v>284.128</c:v>
                </c:pt>
                <c:pt idx="19">
                  <c:v>284.166</c:v>
                </c:pt>
                <c:pt idx="20">
                  <c:v>284.2</c:v>
                </c:pt>
                <c:pt idx="21">
                  <c:v>284.2259999999989</c:v>
                </c:pt>
                <c:pt idx="22">
                  <c:v>284.248</c:v>
                </c:pt>
                <c:pt idx="23">
                  <c:v>284.266</c:v>
                </c:pt>
                <c:pt idx="24">
                  <c:v>284.283</c:v>
                </c:pt>
                <c:pt idx="25">
                  <c:v>284.3</c:v>
                </c:pt>
                <c:pt idx="26">
                  <c:v>284.32</c:v>
                </c:pt>
                <c:pt idx="27">
                  <c:v>284.34</c:v>
                </c:pt>
                <c:pt idx="28">
                  <c:v>284.36</c:v>
                </c:pt>
                <c:pt idx="29">
                  <c:v>284.38</c:v>
                </c:pt>
                <c:pt idx="30">
                  <c:v>284.4</c:v>
                </c:pt>
                <c:pt idx="31">
                  <c:v>284.42</c:v>
                </c:pt>
                <c:pt idx="32">
                  <c:v>284.44</c:v>
                </c:pt>
                <c:pt idx="33">
                  <c:v>284.46</c:v>
                </c:pt>
                <c:pt idx="34">
                  <c:v>284.48</c:v>
                </c:pt>
                <c:pt idx="35">
                  <c:v>284.5</c:v>
                </c:pt>
                <c:pt idx="36">
                  <c:v>284.517</c:v>
                </c:pt>
                <c:pt idx="37">
                  <c:v>284.534</c:v>
                </c:pt>
                <c:pt idx="38">
                  <c:v>284.552</c:v>
                </c:pt>
                <c:pt idx="39">
                  <c:v>284.574</c:v>
                </c:pt>
                <c:pt idx="40">
                  <c:v>284.6</c:v>
                </c:pt>
                <c:pt idx="41">
                  <c:v>284.627</c:v>
                </c:pt>
                <c:pt idx="42">
                  <c:v>284.659</c:v>
                </c:pt>
                <c:pt idx="43">
                  <c:v>284.698</c:v>
                </c:pt>
                <c:pt idx="44">
                  <c:v>284.744</c:v>
                </c:pt>
                <c:pt idx="45">
                  <c:v>284.8</c:v>
                </c:pt>
                <c:pt idx="46">
                  <c:v>284.864</c:v>
                </c:pt>
                <c:pt idx="47">
                  <c:v>284.9379999999989</c:v>
                </c:pt>
                <c:pt idx="48">
                  <c:v>285.019</c:v>
                </c:pt>
                <c:pt idx="49">
                  <c:v>285.107</c:v>
                </c:pt>
                <c:pt idx="50">
                  <c:v>285.2</c:v>
                </c:pt>
                <c:pt idx="51">
                  <c:v>285.29</c:v>
                </c:pt>
                <c:pt idx="52">
                  <c:v>285.386</c:v>
                </c:pt>
                <c:pt idx="53">
                  <c:v>285.4859999999989</c:v>
                </c:pt>
                <c:pt idx="54">
                  <c:v>285.59</c:v>
                </c:pt>
                <c:pt idx="55">
                  <c:v>285.7</c:v>
                </c:pt>
                <c:pt idx="56">
                  <c:v>285.804</c:v>
                </c:pt>
                <c:pt idx="57">
                  <c:v>285.913</c:v>
                </c:pt>
                <c:pt idx="58">
                  <c:v>286.03</c:v>
                </c:pt>
                <c:pt idx="59">
                  <c:v>286.158</c:v>
                </c:pt>
                <c:pt idx="60">
                  <c:v>286.3</c:v>
                </c:pt>
                <c:pt idx="61">
                  <c:v>286.458</c:v>
                </c:pt>
                <c:pt idx="62">
                  <c:v>286.63</c:v>
                </c:pt>
                <c:pt idx="63">
                  <c:v>286.813</c:v>
                </c:pt>
                <c:pt idx="64">
                  <c:v>287.004</c:v>
                </c:pt>
                <c:pt idx="65">
                  <c:v>287.2</c:v>
                </c:pt>
                <c:pt idx="66">
                  <c:v>287.387</c:v>
                </c:pt>
                <c:pt idx="67">
                  <c:v>287.579</c:v>
                </c:pt>
                <c:pt idx="68">
                  <c:v>287.778</c:v>
                </c:pt>
                <c:pt idx="69">
                  <c:v>287.984</c:v>
                </c:pt>
                <c:pt idx="70">
                  <c:v>288.2</c:v>
                </c:pt>
                <c:pt idx="71">
                  <c:v>288.4209999999989</c:v>
                </c:pt>
                <c:pt idx="72">
                  <c:v>288.651</c:v>
                </c:pt>
                <c:pt idx="73">
                  <c:v>288.891</c:v>
                </c:pt>
                <c:pt idx="74">
                  <c:v>289.141</c:v>
                </c:pt>
                <c:pt idx="75">
                  <c:v>289.4</c:v>
                </c:pt>
                <c:pt idx="76">
                  <c:v>289.664</c:v>
                </c:pt>
                <c:pt idx="77">
                  <c:v>289.9379999999989</c:v>
                </c:pt>
                <c:pt idx="78">
                  <c:v>290.219</c:v>
                </c:pt>
                <c:pt idx="79">
                  <c:v>290.507</c:v>
                </c:pt>
                <c:pt idx="80">
                  <c:v>290.8</c:v>
                </c:pt>
                <c:pt idx="81">
                  <c:v>291.097</c:v>
                </c:pt>
                <c:pt idx="82">
                  <c:v>291.398</c:v>
                </c:pt>
                <c:pt idx="83">
                  <c:v>291.702</c:v>
                </c:pt>
                <c:pt idx="84">
                  <c:v>292.003</c:v>
                </c:pt>
                <c:pt idx="85">
                  <c:v>292.3</c:v>
                </c:pt>
                <c:pt idx="86">
                  <c:v>292.583</c:v>
                </c:pt>
                <c:pt idx="87">
                  <c:v>292.862</c:v>
                </c:pt>
                <c:pt idx="88">
                  <c:v>293.138</c:v>
                </c:pt>
                <c:pt idx="89">
                  <c:v>293.417</c:v>
                </c:pt>
                <c:pt idx="90">
                  <c:v>293.7</c:v>
                </c:pt>
                <c:pt idx="91">
                  <c:v>293.994</c:v>
                </c:pt>
                <c:pt idx="92">
                  <c:v>294.292</c:v>
                </c:pt>
                <c:pt idx="93">
                  <c:v>294.594</c:v>
                </c:pt>
                <c:pt idx="94">
                  <c:v>294.897</c:v>
                </c:pt>
                <c:pt idx="95">
                  <c:v>295.2</c:v>
                </c:pt>
                <c:pt idx="96">
                  <c:v>295.5</c:v>
                </c:pt>
                <c:pt idx="97">
                  <c:v>295.8</c:v>
                </c:pt>
                <c:pt idx="98">
                  <c:v>296.1</c:v>
                </c:pt>
                <c:pt idx="99">
                  <c:v>296.4</c:v>
                </c:pt>
                <c:pt idx="100">
                  <c:v>296.7</c:v>
                </c:pt>
                <c:pt idx="101">
                  <c:v>296.994</c:v>
                </c:pt>
                <c:pt idx="102">
                  <c:v>297.287</c:v>
                </c:pt>
                <c:pt idx="103">
                  <c:v>297.584</c:v>
                </c:pt>
                <c:pt idx="104">
                  <c:v>297.887</c:v>
                </c:pt>
                <c:pt idx="105">
                  <c:v>298.2</c:v>
                </c:pt>
                <c:pt idx="106">
                  <c:v>298.53</c:v>
                </c:pt>
                <c:pt idx="107">
                  <c:v>298.87</c:v>
                </c:pt>
                <c:pt idx="108">
                  <c:v>299.215</c:v>
                </c:pt>
                <c:pt idx="109">
                  <c:v>299.56</c:v>
                </c:pt>
                <c:pt idx="110">
                  <c:v>299.9</c:v>
                </c:pt>
                <c:pt idx="111">
                  <c:v>300.223</c:v>
                </c:pt>
                <c:pt idx="112">
                  <c:v>300.542</c:v>
                </c:pt>
                <c:pt idx="113">
                  <c:v>300.858</c:v>
                </c:pt>
                <c:pt idx="114">
                  <c:v>301.177</c:v>
                </c:pt>
                <c:pt idx="115">
                  <c:v>301.5</c:v>
                </c:pt>
                <c:pt idx="116">
                  <c:v>301.834</c:v>
                </c:pt>
                <c:pt idx="117">
                  <c:v>302.172</c:v>
                </c:pt>
                <c:pt idx="118">
                  <c:v>302.514</c:v>
                </c:pt>
                <c:pt idx="119">
                  <c:v>302.857</c:v>
                </c:pt>
                <c:pt idx="120">
                  <c:v>303.2</c:v>
                </c:pt>
                <c:pt idx="121">
                  <c:v>303.543</c:v>
                </c:pt>
                <c:pt idx="122">
                  <c:v>303.886</c:v>
                </c:pt>
                <c:pt idx="123">
                  <c:v>304.228</c:v>
                </c:pt>
                <c:pt idx="124">
                  <c:v>304.566</c:v>
                </c:pt>
                <c:pt idx="125">
                  <c:v>304.9</c:v>
                </c:pt>
                <c:pt idx="126">
                  <c:v>305.23</c:v>
                </c:pt>
                <c:pt idx="127">
                  <c:v>305.554</c:v>
                </c:pt>
                <c:pt idx="128">
                  <c:v>305.874</c:v>
                </c:pt>
                <c:pt idx="129">
                  <c:v>306.19</c:v>
                </c:pt>
                <c:pt idx="130">
                  <c:v>306.5</c:v>
                </c:pt>
                <c:pt idx="131">
                  <c:v>306.813</c:v>
                </c:pt>
                <c:pt idx="132">
                  <c:v>307.121</c:v>
                </c:pt>
                <c:pt idx="133">
                  <c:v>307.422</c:v>
                </c:pt>
                <c:pt idx="134">
                  <c:v>307.716</c:v>
                </c:pt>
                <c:pt idx="135">
                  <c:v>308.0</c:v>
                </c:pt>
                <c:pt idx="136">
                  <c:v>308.276</c:v>
                </c:pt>
                <c:pt idx="137">
                  <c:v>308.542</c:v>
                </c:pt>
                <c:pt idx="138">
                  <c:v>308.801</c:v>
                </c:pt>
                <c:pt idx="139">
                  <c:v>309.053</c:v>
                </c:pt>
                <c:pt idx="140">
                  <c:v>309.3</c:v>
                </c:pt>
                <c:pt idx="141">
                  <c:v>309.537</c:v>
                </c:pt>
                <c:pt idx="142">
                  <c:v>309.769</c:v>
                </c:pt>
                <c:pt idx="143">
                  <c:v>310.002</c:v>
                </c:pt>
                <c:pt idx="144">
                  <c:v>310.244</c:v>
                </c:pt>
                <c:pt idx="145">
                  <c:v>310.5</c:v>
                </c:pt>
                <c:pt idx="146">
                  <c:v>310.762</c:v>
                </c:pt>
                <c:pt idx="147">
                  <c:v>311.038</c:v>
                </c:pt>
                <c:pt idx="148">
                  <c:v>311.333</c:v>
                </c:pt>
                <c:pt idx="149">
                  <c:v>311.652</c:v>
                </c:pt>
                <c:pt idx="150">
                  <c:v>312.0</c:v>
                </c:pt>
                <c:pt idx="151">
                  <c:v>312.359</c:v>
                </c:pt>
                <c:pt idx="152">
                  <c:v>312.747</c:v>
                </c:pt>
                <c:pt idx="153">
                  <c:v>313.166</c:v>
                </c:pt>
                <c:pt idx="154">
                  <c:v>313.616</c:v>
                </c:pt>
                <c:pt idx="155">
                  <c:v>314.1</c:v>
                </c:pt>
                <c:pt idx="156">
                  <c:v>314.59</c:v>
                </c:pt>
                <c:pt idx="157">
                  <c:v>315.113</c:v>
                </c:pt>
                <c:pt idx="158">
                  <c:v>315.671</c:v>
                </c:pt>
                <c:pt idx="159">
                  <c:v>315.98</c:v>
                </c:pt>
                <c:pt idx="160">
                  <c:v>316.91</c:v>
                </c:pt>
                <c:pt idx="161">
                  <c:v>317.64</c:v>
                </c:pt>
                <c:pt idx="162">
                  <c:v>318.45</c:v>
                </c:pt>
                <c:pt idx="163">
                  <c:v>318.99</c:v>
                </c:pt>
                <c:pt idx="164">
                  <c:v>319.5</c:v>
                </c:pt>
                <c:pt idx="165">
                  <c:v>320.04</c:v>
                </c:pt>
                <c:pt idx="166">
                  <c:v>321.38</c:v>
                </c:pt>
                <c:pt idx="167">
                  <c:v>322.16</c:v>
                </c:pt>
                <c:pt idx="168">
                  <c:v>323.05</c:v>
                </c:pt>
                <c:pt idx="169">
                  <c:v>324.63</c:v>
                </c:pt>
                <c:pt idx="170">
                  <c:v>325.68</c:v>
                </c:pt>
                <c:pt idx="171">
                  <c:v>326.32</c:v>
                </c:pt>
                <c:pt idx="172">
                  <c:v>327.45</c:v>
                </c:pt>
                <c:pt idx="173">
                  <c:v>329.68</c:v>
                </c:pt>
                <c:pt idx="174">
                  <c:v>330.25</c:v>
                </c:pt>
                <c:pt idx="175">
                  <c:v>331.15</c:v>
                </c:pt>
                <c:pt idx="176">
                  <c:v>332.15</c:v>
                </c:pt>
                <c:pt idx="177">
                  <c:v>333.9</c:v>
                </c:pt>
                <c:pt idx="178">
                  <c:v>335.51</c:v>
                </c:pt>
                <c:pt idx="179">
                  <c:v>336.85</c:v>
                </c:pt>
                <c:pt idx="180">
                  <c:v>338.69</c:v>
                </c:pt>
                <c:pt idx="181">
                  <c:v>339.9299999999996</c:v>
                </c:pt>
                <c:pt idx="182">
                  <c:v>341.13</c:v>
                </c:pt>
                <c:pt idx="183">
                  <c:v>342.78</c:v>
                </c:pt>
                <c:pt idx="184">
                  <c:v>344.42</c:v>
                </c:pt>
                <c:pt idx="185">
                  <c:v>345.9</c:v>
                </c:pt>
                <c:pt idx="186">
                  <c:v>347.15</c:v>
                </c:pt>
                <c:pt idx="187">
                  <c:v>348.9299999999996</c:v>
                </c:pt>
                <c:pt idx="188">
                  <c:v>351.48</c:v>
                </c:pt>
                <c:pt idx="189">
                  <c:v>352.91</c:v>
                </c:pt>
                <c:pt idx="190">
                  <c:v>354.19</c:v>
                </c:pt>
                <c:pt idx="191">
                  <c:v>355.59</c:v>
                </c:pt>
                <c:pt idx="192">
                  <c:v>356.37</c:v>
                </c:pt>
                <c:pt idx="193">
                  <c:v>357.04</c:v>
                </c:pt>
                <c:pt idx="194">
                  <c:v>358.89</c:v>
                </c:pt>
                <c:pt idx="195">
                  <c:v>360.88</c:v>
                </c:pt>
                <c:pt idx="196">
                  <c:v>362.64</c:v>
                </c:pt>
                <c:pt idx="197">
                  <c:v>363.76</c:v>
                </c:pt>
                <c:pt idx="198">
                  <c:v>366.63</c:v>
                </c:pt>
                <c:pt idx="199">
                  <c:v>368.31</c:v>
                </c:pt>
                <c:pt idx="200">
                  <c:v>369.48</c:v>
                </c:pt>
                <c:pt idx="201">
                  <c:v>371.02</c:v>
                </c:pt>
                <c:pt idx="202">
                  <c:v>373.1</c:v>
                </c:pt>
                <c:pt idx="203">
                  <c:v>375.64</c:v>
                </c:pt>
                <c:pt idx="204">
                  <c:v>377.38</c:v>
                </c:pt>
                <c:pt idx="205">
                  <c:v>379.67</c:v>
                </c:pt>
                <c:pt idx="206">
                  <c:v>381.84</c:v>
                </c:pt>
                <c:pt idx="207">
                  <c:v>383.55</c:v>
                </c:pt>
                <c:pt idx="208">
                  <c:v>385.34</c:v>
                </c:pt>
                <c:pt idx="209">
                  <c:v>387.119</c:v>
                </c:pt>
                <c:pt idx="210">
                  <c:v>389.008</c:v>
                </c:pt>
                <c:pt idx="211">
                  <c:v>391.009</c:v>
                </c:pt>
                <c:pt idx="212">
                  <c:v>393.125</c:v>
                </c:pt>
                <c:pt idx="213">
                  <c:v>395.36</c:v>
                </c:pt>
                <c:pt idx="214">
                  <c:v>397.718</c:v>
                </c:pt>
                <c:pt idx="215">
                  <c:v>400.203</c:v>
                </c:pt>
                <c:pt idx="216">
                  <c:v>402.819</c:v>
                </c:pt>
                <c:pt idx="217">
                  <c:v>405.57</c:v>
                </c:pt>
                <c:pt idx="218">
                  <c:v>408.462</c:v>
                </c:pt>
                <c:pt idx="219">
                  <c:v>411.4979999999989</c:v>
                </c:pt>
                <c:pt idx="220">
                  <c:v>414.679</c:v>
                </c:pt>
                <c:pt idx="221">
                  <c:v>418.008</c:v>
                </c:pt>
                <c:pt idx="222">
                  <c:v>421.49</c:v>
                </c:pt>
                <c:pt idx="223">
                  <c:v>425.13</c:v>
                </c:pt>
                <c:pt idx="224">
                  <c:v>428.9329999999989</c:v>
                </c:pt>
                <c:pt idx="225">
                  <c:v>432.904</c:v>
                </c:pt>
                <c:pt idx="226">
                  <c:v>437.046</c:v>
                </c:pt>
                <c:pt idx="227">
                  <c:v>441.363</c:v>
                </c:pt>
                <c:pt idx="228">
                  <c:v>445.861</c:v>
                </c:pt>
                <c:pt idx="229">
                  <c:v>450.543</c:v>
                </c:pt>
                <c:pt idx="230">
                  <c:v>455.408</c:v>
                </c:pt>
                <c:pt idx="231">
                  <c:v>460.46</c:v>
                </c:pt>
                <c:pt idx="232">
                  <c:v>465.702</c:v>
                </c:pt>
                <c:pt idx="233">
                  <c:v>471.14</c:v>
                </c:pt>
                <c:pt idx="234">
                  <c:v>476.776</c:v>
                </c:pt>
                <c:pt idx="235">
                  <c:v>482.616</c:v>
                </c:pt>
                <c:pt idx="236">
                  <c:v>488.664</c:v>
                </c:pt>
                <c:pt idx="237">
                  <c:v>494.922</c:v>
                </c:pt>
                <c:pt idx="238">
                  <c:v>501.394</c:v>
                </c:pt>
                <c:pt idx="239">
                  <c:v>508.083</c:v>
                </c:pt>
                <c:pt idx="240">
                  <c:v>515.002</c:v>
                </c:pt>
                <c:pt idx="241">
                  <c:v>522.1609999999994</c:v>
                </c:pt>
                <c:pt idx="242">
                  <c:v>529.5659999999979</c:v>
                </c:pt>
                <c:pt idx="243">
                  <c:v>537.219</c:v>
                </c:pt>
                <c:pt idx="244">
                  <c:v>545.118</c:v>
                </c:pt>
                <c:pt idx="245">
                  <c:v>553.26</c:v>
                </c:pt>
                <c:pt idx="246">
                  <c:v>561.639</c:v>
                </c:pt>
                <c:pt idx="247">
                  <c:v>570.246</c:v>
                </c:pt>
                <c:pt idx="248">
                  <c:v>579.069</c:v>
                </c:pt>
                <c:pt idx="249">
                  <c:v>588.094</c:v>
                </c:pt>
                <c:pt idx="250">
                  <c:v>597.299</c:v>
                </c:pt>
                <c:pt idx="251">
                  <c:v>606.6619999999994</c:v>
                </c:pt>
                <c:pt idx="252">
                  <c:v>616.168</c:v>
                </c:pt>
                <c:pt idx="253">
                  <c:v>625.8059999999994</c:v>
                </c:pt>
                <c:pt idx="254">
                  <c:v>635.5650000000001</c:v>
                </c:pt>
                <c:pt idx="255">
                  <c:v>645.438</c:v>
                </c:pt>
                <c:pt idx="256">
                  <c:v>655.4169999999979</c:v>
                </c:pt>
                <c:pt idx="257">
                  <c:v>665.5</c:v>
                </c:pt>
                <c:pt idx="258">
                  <c:v>675.684</c:v>
                </c:pt>
                <c:pt idx="259">
                  <c:v>685.97</c:v>
                </c:pt>
                <c:pt idx="260">
                  <c:v>696.3649999999974</c:v>
                </c:pt>
                <c:pt idx="261">
                  <c:v>706.88</c:v>
                </c:pt>
                <c:pt idx="262">
                  <c:v>717.5119999999994</c:v>
                </c:pt>
                <c:pt idx="263">
                  <c:v>728.26</c:v>
                </c:pt>
                <c:pt idx="264">
                  <c:v>739.122</c:v>
                </c:pt>
                <c:pt idx="265">
                  <c:v>750.098</c:v>
                </c:pt>
                <c:pt idx="266">
                  <c:v>761.184</c:v>
                </c:pt>
                <c:pt idx="267">
                  <c:v>772.378</c:v>
                </c:pt>
                <c:pt idx="268">
                  <c:v>783.679</c:v>
                </c:pt>
                <c:pt idx="269">
                  <c:v>795.084</c:v>
                </c:pt>
                <c:pt idx="270">
                  <c:v>806.594</c:v>
                </c:pt>
                <c:pt idx="271">
                  <c:v>818.214</c:v>
                </c:pt>
                <c:pt idx="272">
                  <c:v>829.943</c:v>
                </c:pt>
                <c:pt idx="273">
                  <c:v>841.778</c:v>
                </c:pt>
                <c:pt idx="274">
                  <c:v>853.716</c:v>
                </c:pt>
                <c:pt idx="275">
                  <c:v>865.75</c:v>
                </c:pt>
                <c:pt idx="276">
                  <c:v>877.877</c:v>
                </c:pt>
                <c:pt idx="277">
                  <c:v>890.087</c:v>
                </c:pt>
                <c:pt idx="278">
                  <c:v>902.373</c:v>
                </c:pt>
                <c:pt idx="279">
                  <c:v>914.725</c:v>
                </c:pt>
                <c:pt idx="280">
                  <c:v>927.131</c:v>
                </c:pt>
                <c:pt idx="281">
                  <c:v>939.577</c:v>
                </c:pt>
                <c:pt idx="282">
                  <c:v>952.053</c:v>
                </c:pt>
                <c:pt idx="283">
                  <c:v>964.549</c:v>
                </c:pt>
                <c:pt idx="284">
                  <c:v>977.059</c:v>
                </c:pt>
                <c:pt idx="285">
                  <c:v>989.577</c:v>
                </c:pt>
                <c:pt idx="286">
                  <c:v>1002.1</c:v>
                </c:pt>
                <c:pt idx="287">
                  <c:v>1014.62</c:v>
                </c:pt>
                <c:pt idx="288">
                  <c:v>1027.14</c:v>
                </c:pt>
                <c:pt idx="289">
                  <c:v>1039.67</c:v>
                </c:pt>
                <c:pt idx="290">
                  <c:v>1052.19</c:v>
                </c:pt>
                <c:pt idx="291">
                  <c:v>1064.72</c:v>
                </c:pt>
                <c:pt idx="292">
                  <c:v>1077.25</c:v>
                </c:pt>
                <c:pt idx="293">
                  <c:v>1089.8</c:v>
                </c:pt>
                <c:pt idx="294">
                  <c:v>1102.35</c:v>
                </c:pt>
                <c:pt idx="295">
                  <c:v>1114.92</c:v>
                </c:pt>
                <c:pt idx="296">
                  <c:v>1127.51</c:v>
                </c:pt>
                <c:pt idx="297">
                  <c:v>1140.11</c:v>
                </c:pt>
                <c:pt idx="298">
                  <c:v>1152.72</c:v>
                </c:pt>
                <c:pt idx="299">
                  <c:v>1165.36</c:v>
                </c:pt>
                <c:pt idx="300">
                  <c:v>1178.01</c:v>
                </c:pt>
                <c:pt idx="301">
                  <c:v>1190.2</c:v>
                </c:pt>
                <c:pt idx="302">
                  <c:v>1201.95</c:v>
                </c:pt>
                <c:pt idx="303">
                  <c:v>1213.26</c:v>
                </c:pt>
                <c:pt idx="304">
                  <c:v>1224.15</c:v>
                </c:pt>
                <c:pt idx="305">
                  <c:v>1234.63</c:v>
                </c:pt>
                <c:pt idx="306">
                  <c:v>1244.72</c:v>
                </c:pt>
                <c:pt idx="307">
                  <c:v>1254.43</c:v>
                </c:pt>
                <c:pt idx="308">
                  <c:v>1263.77</c:v>
                </c:pt>
                <c:pt idx="309">
                  <c:v>1272.76</c:v>
                </c:pt>
                <c:pt idx="310">
                  <c:v>1281.39</c:v>
                </c:pt>
                <c:pt idx="311">
                  <c:v>1289.7</c:v>
                </c:pt>
                <c:pt idx="312">
                  <c:v>1297.67</c:v>
                </c:pt>
                <c:pt idx="313">
                  <c:v>1305.34</c:v>
                </c:pt>
                <c:pt idx="314">
                  <c:v>1312.7</c:v>
                </c:pt>
                <c:pt idx="315">
                  <c:v>1319.76</c:v>
                </c:pt>
                <c:pt idx="316">
                  <c:v>1326.55</c:v>
                </c:pt>
                <c:pt idx="317">
                  <c:v>1333.05</c:v>
                </c:pt>
                <c:pt idx="318">
                  <c:v>1339.29</c:v>
                </c:pt>
                <c:pt idx="319">
                  <c:v>1345.27</c:v>
                </c:pt>
                <c:pt idx="320">
                  <c:v>1351.01</c:v>
                </c:pt>
                <c:pt idx="321">
                  <c:v>1356.5</c:v>
                </c:pt>
                <c:pt idx="322">
                  <c:v>1361.76</c:v>
                </c:pt>
                <c:pt idx="323">
                  <c:v>1366.79</c:v>
                </c:pt>
                <c:pt idx="324">
                  <c:v>1371.6</c:v>
                </c:pt>
                <c:pt idx="325">
                  <c:v>1376.21</c:v>
                </c:pt>
                <c:pt idx="326">
                  <c:v>1380.61</c:v>
                </c:pt>
                <c:pt idx="327">
                  <c:v>1384.81</c:v>
                </c:pt>
                <c:pt idx="328">
                  <c:v>1388.82</c:v>
                </c:pt>
                <c:pt idx="329">
                  <c:v>1392.64</c:v>
                </c:pt>
                <c:pt idx="330">
                  <c:v>1396.29</c:v>
                </c:pt>
                <c:pt idx="331">
                  <c:v>1399.76</c:v>
                </c:pt>
                <c:pt idx="332">
                  <c:v>1403.07</c:v>
                </c:pt>
                <c:pt idx="333">
                  <c:v>1406.22</c:v>
                </c:pt>
                <c:pt idx="334">
                  <c:v>1409.21</c:v>
                </c:pt>
                <c:pt idx="335">
                  <c:v>1412.05</c:v>
                </c:pt>
                <c:pt idx="336">
                  <c:v>1414.74</c:v>
                </c:pt>
                <c:pt idx="337">
                  <c:v>1417.29</c:v>
                </c:pt>
                <c:pt idx="338">
                  <c:v>1419.71</c:v>
                </c:pt>
                <c:pt idx="339">
                  <c:v>1421.99</c:v>
                </c:pt>
                <c:pt idx="340">
                  <c:v>1424.15</c:v>
                </c:pt>
                <c:pt idx="341">
                  <c:v>1426.19</c:v>
                </c:pt>
                <c:pt idx="342">
                  <c:v>1428.1</c:v>
                </c:pt>
                <c:pt idx="343">
                  <c:v>1429.9</c:v>
                </c:pt>
                <c:pt idx="344">
                  <c:v>1431.59</c:v>
                </c:pt>
                <c:pt idx="345">
                  <c:v>1433.18</c:v>
                </c:pt>
                <c:pt idx="346">
                  <c:v>1434.66</c:v>
                </c:pt>
                <c:pt idx="347">
                  <c:v>1436.04</c:v>
                </c:pt>
                <c:pt idx="348">
                  <c:v>1437.33</c:v>
                </c:pt>
                <c:pt idx="349">
                  <c:v>1438.52</c:v>
                </c:pt>
                <c:pt idx="350">
                  <c:v>1439.62</c:v>
                </c:pt>
                <c:pt idx="351">
                  <c:v>1440.64</c:v>
                </c:pt>
                <c:pt idx="352">
                  <c:v>1441.57</c:v>
                </c:pt>
                <c:pt idx="353">
                  <c:v>1442.42</c:v>
                </c:pt>
                <c:pt idx="354">
                  <c:v>1443.2</c:v>
                </c:pt>
                <c:pt idx="355">
                  <c:v>1443.89</c:v>
                </c:pt>
                <c:pt idx="356">
                  <c:v>1444.52</c:v>
                </c:pt>
                <c:pt idx="357">
                  <c:v>1445.08</c:v>
                </c:pt>
                <c:pt idx="358">
                  <c:v>1445.57</c:v>
                </c:pt>
                <c:pt idx="359">
                  <c:v>1445.99</c:v>
                </c:pt>
                <c:pt idx="360">
                  <c:v>1446.36</c:v>
                </c:pt>
                <c:pt idx="361">
                  <c:v>1446.66</c:v>
                </c:pt>
                <c:pt idx="362">
                  <c:v>1446.9</c:v>
                </c:pt>
                <c:pt idx="363">
                  <c:v>1447.09</c:v>
                </c:pt>
                <c:pt idx="364">
                  <c:v>1447.23</c:v>
                </c:pt>
                <c:pt idx="365">
                  <c:v>1447.31</c:v>
                </c:pt>
                <c:pt idx="366">
                  <c:v>1447.34</c:v>
                </c:pt>
                <c:pt idx="367">
                  <c:v>1447.33</c:v>
                </c:pt>
                <c:pt idx="368">
                  <c:v>1447.27</c:v>
                </c:pt>
                <c:pt idx="369">
                  <c:v>1447.16</c:v>
                </c:pt>
                <c:pt idx="370">
                  <c:v>1447.01</c:v>
                </c:pt>
                <c:pt idx="371">
                  <c:v>1446.82</c:v>
                </c:pt>
                <c:pt idx="372">
                  <c:v>1446.59</c:v>
                </c:pt>
                <c:pt idx="373">
                  <c:v>1446.32</c:v>
                </c:pt>
                <c:pt idx="374">
                  <c:v>1446.02</c:v>
                </c:pt>
                <c:pt idx="375">
                  <c:v>1445.68</c:v>
                </c:pt>
                <c:pt idx="376">
                  <c:v>1445.3</c:v>
                </c:pt>
                <c:pt idx="377">
                  <c:v>1444.9</c:v>
                </c:pt>
                <c:pt idx="378">
                  <c:v>1444.46</c:v>
                </c:pt>
                <c:pt idx="379">
                  <c:v>1443.99</c:v>
                </c:pt>
                <c:pt idx="380">
                  <c:v>1443.5</c:v>
                </c:pt>
                <c:pt idx="381">
                  <c:v>1442.97</c:v>
                </c:pt>
                <c:pt idx="382">
                  <c:v>1442.42</c:v>
                </c:pt>
                <c:pt idx="383">
                  <c:v>1441.85</c:v>
                </c:pt>
                <c:pt idx="384">
                  <c:v>1441.25</c:v>
                </c:pt>
                <c:pt idx="385">
                  <c:v>1440.62</c:v>
                </c:pt>
                <c:pt idx="386">
                  <c:v>1439.98</c:v>
                </c:pt>
                <c:pt idx="387">
                  <c:v>1439.31</c:v>
                </c:pt>
                <c:pt idx="388">
                  <c:v>1438.62</c:v>
                </c:pt>
                <c:pt idx="389">
                  <c:v>1437.92</c:v>
                </c:pt>
                <c:pt idx="390">
                  <c:v>1437.19</c:v>
                </c:pt>
                <c:pt idx="391">
                  <c:v>1436.45</c:v>
                </c:pt>
                <c:pt idx="392">
                  <c:v>1435.69</c:v>
                </c:pt>
                <c:pt idx="393">
                  <c:v>1434.91</c:v>
                </c:pt>
                <c:pt idx="394">
                  <c:v>1434.12</c:v>
                </c:pt>
                <c:pt idx="395">
                  <c:v>1433.32</c:v>
                </c:pt>
                <c:pt idx="396">
                  <c:v>1432.5</c:v>
                </c:pt>
                <c:pt idx="397">
                  <c:v>1431.66</c:v>
                </c:pt>
                <c:pt idx="398">
                  <c:v>1430.82</c:v>
                </c:pt>
                <c:pt idx="399">
                  <c:v>1429.96</c:v>
                </c:pt>
                <c:pt idx="400">
                  <c:v>1429.09</c:v>
                </c:pt>
                <c:pt idx="401">
                  <c:v>1428.21</c:v>
                </c:pt>
                <c:pt idx="402">
                  <c:v>1427.32</c:v>
                </c:pt>
                <c:pt idx="403">
                  <c:v>1426.42</c:v>
                </c:pt>
                <c:pt idx="404">
                  <c:v>1425.51</c:v>
                </c:pt>
                <c:pt idx="405">
                  <c:v>1424.59</c:v>
                </c:pt>
                <c:pt idx="406">
                  <c:v>1423.67</c:v>
                </c:pt>
                <c:pt idx="407">
                  <c:v>1422.74</c:v>
                </c:pt>
                <c:pt idx="408">
                  <c:v>1421.8</c:v>
                </c:pt>
                <c:pt idx="409">
                  <c:v>1420.85</c:v>
                </c:pt>
                <c:pt idx="410">
                  <c:v>1419.89</c:v>
                </c:pt>
                <c:pt idx="411">
                  <c:v>1418.94</c:v>
                </c:pt>
                <c:pt idx="412">
                  <c:v>1417.97</c:v>
                </c:pt>
                <c:pt idx="413">
                  <c:v>1417.0</c:v>
                </c:pt>
                <c:pt idx="414">
                  <c:v>1416.03</c:v>
                </c:pt>
                <c:pt idx="415">
                  <c:v>1415.05</c:v>
                </c:pt>
                <c:pt idx="416">
                  <c:v>1414.07</c:v>
                </c:pt>
                <c:pt idx="417">
                  <c:v>1413.08</c:v>
                </c:pt>
                <c:pt idx="418">
                  <c:v>1412.09</c:v>
                </c:pt>
                <c:pt idx="419">
                  <c:v>1411.1</c:v>
                </c:pt>
                <c:pt idx="420">
                  <c:v>1410.1</c:v>
                </c:pt>
                <c:pt idx="421">
                  <c:v>1409.11</c:v>
                </c:pt>
                <c:pt idx="422">
                  <c:v>1408.11</c:v>
                </c:pt>
                <c:pt idx="423">
                  <c:v>1407.11</c:v>
                </c:pt>
                <c:pt idx="424">
                  <c:v>1406.1</c:v>
                </c:pt>
                <c:pt idx="425">
                  <c:v>1405.1</c:v>
                </c:pt>
                <c:pt idx="426">
                  <c:v>1404.09</c:v>
                </c:pt>
                <c:pt idx="427">
                  <c:v>1403.09</c:v>
                </c:pt>
                <c:pt idx="428">
                  <c:v>1402.08</c:v>
                </c:pt>
                <c:pt idx="429">
                  <c:v>1401.08</c:v>
                </c:pt>
                <c:pt idx="430">
                  <c:v>1400.07</c:v>
                </c:pt>
                <c:pt idx="431">
                  <c:v>1399.06</c:v>
                </c:pt>
                <c:pt idx="432">
                  <c:v>1398.05</c:v>
                </c:pt>
                <c:pt idx="433">
                  <c:v>1397.05</c:v>
                </c:pt>
                <c:pt idx="434">
                  <c:v>1396.04</c:v>
                </c:pt>
                <c:pt idx="435">
                  <c:v>1395.04</c:v>
                </c:pt>
                <c:pt idx="436">
                  <c:v>1394.03</c:v>
                </c:pt>
                <c:pt idx="437">
                  <c:v>1393.03</c:v>
                </c:pt>
                <c:pt idx="438">
                  <c:v>1392.03</c:v>
                </c:pt>
                <c:pt idx="439">
                  <c:v>1391.03</c:v>
                </c:pt>
                <c:pt idx="440">
                  <c:v>1390.03</c:v>
                </c:pt>
                <c:pt idx="441">
                  <c:v>1389.03</c:v>
                </c:pt>
                <c:pt idx="442">
                  <c:v>1388.03</c:v>
                </c:pt>
                <c:pt idx="443">
                  <c:v>1387.04</c:v>
                </c:pt>
                <c:pt idx="444">
                  <c:v>1386.05</c:v>
                </c:pt>
                <c:pt idx="445">
                  <c:v>1385.06</c:v>
                </c:pt>
                <c:pt idx="446">
                  <c:v>1384.07</c:v>
                </c:pt>
                <c:pt idx="447">
                  <c:v>1383.08</c:v>
                </c:pt>
                <c:pt idx="448">
                  <c:v>1382.1</c:v>
                </c:pt>
                <c:pt idx="449">
                  <c:v>1381.12</c:v>
                </c:pt>
                <c:pt idx="450">
                  <c:v>1380.14</c:v>
                </c:pt>
                <c:pt idx="451">
                  <c:v>1379.17</c:v>
                </c:pt>
                <c:pt idx="452">
                  <c:v>1378.2</c:v>
                </c:pt>
                <c:pt idx="453">
                  <c:v>1377.23</c:v>
                </c:pt>
                <c:pt idx="454">
                  <c:v>1376.26</c:v>
                </c:pt>
                <c:pt idx="455">
                  <c:v>1375.3</c:v>
                </c:pt>
                <c:pt idx="456">
                  <c:v>1374.33</c:v>
                </c:pt>
                <c:pt idx="457">
                  <c:v>1373.38</c:v>
                </c:pt>
                <c:pt idx="458">
                  <c:v>1372.42</c:v>
                </c:pt>
                <c:pt idx="459">
                  <c:v>1371.47</c:v>
                </c:pt>
                <c:pt idx="460">
                  <c:v>1370.52</c:v>
                </c:pt>
                <c:pt idx="461">
                  <c:v>1369.58</c:v>
                </c:pt>
                <c:pt idx="462">
                  <c:v>1368.64</c:v>
                </c:pt>
                <c:pt idx="463">
                  <c:v>1367.7</c:v>
                </c:pt>
                <c:pt idx="464">
                  <c:v>1366.77</c:v>
                </c:pt>
                <c:pt idx="465">
                  <c:v>1365.83</c:v>
                </c:pt>
                <c:pt idx="466">
                  <c:v>1364.91</c:v>
                </c:pt>
                <c:pt idx="467">
                  <c:v>1363.98</c:v>
                </c:pt>
                <c:pt idx="468">
                  <c:v>1363.06</c:v>
                </c:pt>
                <c:pt idx="469">
                  <c:v>1362.15</c:v>
                </c:pt>
                <c:pt idx="470">
                  <c:v>1361.23</c:v>
                </c:pt>
                <c:pt idx="471">
                  <c:v>1360.32</c:v>
                </c:pt>
                <c:pt idx="472">
                  <c:v>1359.42</c:v>
                </c:pt>
                <c:pt idx="473">
                  <c:v>1358.52</c:v>
                </c:pt>
                <c:pt idx="474">
                  <c:v>1357.62</c:v>
                </c:pt>
                <c:pt idx="475">
                  <c:v>1356.73</c:v>
                </c:pt>
                <c:pt idx="476">
                  <c:v>1355.84</c:v>
                </c:pt>
                <c:pt idx="477">
                  <c:v>1354.95</c:v>
                </c:pt>
                <c:pt idx="478">
                  <c:v>1354.07</c:v>
                </c:pt>
                <c:pt idx="479">
                  <c:v>1353.19</c:v>
                </c:pt>
                <c:pt idx="480">
                  <c:v>1352.31</c:v>
                </c:pt>
                <c:pt idx="481">
                  <c:v>1351.44</c:v>
                </c:pt>
                <c:pt idx="482">
                  <c:v>1350.57</c:v>
                </c:pt>
                <c:pt idx="483">
                  <c:v>1349.71</c:v>
                </c:pt>
                <c:pt idx="484">
                  <c:v>1348.85</c:v>
                </c:pt>
                <c:pt idx="485">
                  <c:v>1348.0</c:v>
                </c:pt>
                <c:pt idx="486">
                  <c:v>1347.14</c:v>
                </c:pt>
                <c:pt idx="487">
                  <c:v>1346.3</c:v>
                </c:pt>
                <c:pt idx="488">
                  <c:v>1345.45</c:v>
                </c:pt>
                <c:pt idx="489">
                  <c:v>1344.61</c:v>
                </c:pt>
                <c:pt idx="490">
                  <c:v>1343.78</c:v>
                </c:pt>
                <c:pt idx="491">
                  <c:v>1342.95</c:v>
                </c:pt>
                <c:pt idx="492">
                  <c:v>1342.12</c:v>
                </c:pt>
                <c:pt idx="493">
                  <c:v>1341.29</c:v>
                </c:pt>
                <c:pt idx="494">
                  <c:v>1340.47</c:v>
                </c:pt>
                <c:pt idx="495">
                  <c:v>1339.66</c:v>
                </c:pt>
                <c:pt idx="496">
                  <c:v>1338.84</c:v>
                </c:pt>
                <c:pt idx="497">
                  <c:v>1338.03</c:v>
                </c:pt>
                <c:pt idx="498">
                  <c:v>1337.23</c:v>
                </c:pt>
                <c:pt idx="499">
                  <c:v>1336.43</c:v>
                </c:pt>
                <c:pt idx="500">
                  <c:v>1335.63</c:v>
                </c:pt>
              </c:numCache>
            </c:numRef>
          </c:yVal>
          <c:smooth val="0"/>
        </c:ser>
        <c:dLbls>
          <c:showLegendKey val="0"/>
          <c:showVal val="0"/>
          <c:showCatName val="0"/>
          <c:showSerName val="0"/>
          <c:showPercent val="0"/>
          <c:showBubbleSize val="0"/>
        </c:dLbls>
        <c:axId val="2140390504"/>
        <c:axId val="2140387512"/>
      </c:scatterChart>
      <c:scatterChart>
        <c:scatterStyle val="lineMarker"/>
        <c:varyColors val="0"/>
        <c:ser>
          <c:idx val="1"/>
          <c:order val="1"/>
          <c:tx>
            <c:strRef>
              <c:f>Sheet1!$D$1</c:f>
              <c:strCache>
                <c:ptCount val="1"/>
                <c:pt idx="0">
                  <c:v>dTC</c:v>
                </c:pt>
              </c:strCache>
            </c:strRef>
          </c:tx>
          <c:spPr>
            <a:ln w="63500">
              <a:solidFill>
                <a:srgbClr val="FF0000"/>
              </a:solidFill>
            </a:ln>
          </c:spPr>
          <c:marker>
            <c:symbol val="none"/>
          </c:marker>
          <c:xVal>
            <c:numRef>
              <c:f>Sheet1!$A$2:$A$502</c:f>
              <c:numCache>
                <c:formatCode>General</c:formatCode>
                <c:ptCount val="501"/>
                <c:pt idx="0">
                  <c:v>1800.0</c:v>
                </c:pt>
                <c:pt idx="1">
                  <c:v>1801.0</c:v>
                </c:pt>
                <c:pt idx="2">
                  <c:v>1802.0</c:v>
                </c:pt>
                <c:pt idx="3">
                  <c:v>1803.0</c:v>
                </c:pt>
                <c:pt idx="4">
                  <c:v>1804.0</c:v>
                </c:pt>
                <c:pt idx="5">
                  <c:v>1805.0</c:v>
                </c:pt>
                <c:pt idx="6">
                  <c:v>1806.0</c:v>
                </c:pt>
                <c:pt idx="7">
                  <c:v>1807.0</c:v>
                </c:pt>
                <c:pt idx="8">
                  <c:v>1808.0</c:v>
                </c:pt>
                <c:pt idx="9">
                  <c:v>1809.0</c:v>
                </c:pt>
                <c:pt idx="10">
                  <c:v>1810.0</c:v>
                </c:pt>
                <c:pt idx="11">
                  <c:v>1811.0</c:v>
                </c:pt>
                <c:pt idx="12">
                  <c:v>1812.0</c:v>
                </c:pt>
                <c:pt idx="13">
                  <c:v>1813.0</c:v>
                </c:pt>
                <c:pt idx="14">
                  <c:v>1814.0</c:v>
                </c:pt>
                <c:pt idx="15">
                  <c:v>1815.0</c:v>
                </c:pt>
                <c:pt idx="16">
                  <c:v>1816.0</c:v>
                </c:pt>
                <c:pt idx="17">
                  <c:v>1817.0</c:v>
                </c:pt>
                <c:pt idx="18">
                  <c:v>1818.0</c:v>
                </c:pt>
                <c:pt idx="19">
                  <c:v>1819.0</c:v>
                </c:pt>
                <c:pt idx="20">
                  <c:v>1820.0</c:v>
                </c:pt>
                <c:pt idx="21">
                  <c:v>1821.0</c:v>
                </c:pt>
                <c:pt idx="22">
                  <c:v>1822.0</c:v>
                </c:pt>
                <c:pt idx="23">
                  <c:v>1823.0</c:v>
                </c:pt>
                <c:pt idx="24">
                  <c:v>1824.0</c:v>
                </c:pt>
                <c:pt idx="25">
                  <c:v>1825.0</c:v>
                </c:pt>
                <c:pt idx="26">
                  <c:v>1826.0</c:v>
                </c:pt>
                <c:pt idx="27">
                  <c:v>1827.0</c:v>
                </c:pt>
                <c:pt idx="28">
                  <c:v>1828.0</c:v>
                </c:pt>
                <c:pt idx="29">
                  <c:v>1829.0</c:v>
                </c:pt>
                <c:pt idx="30">
                  <c:v>1830.0</c:v>
                </c:pt>
                <c:pt idx="31">
                  <c:v>1831.0</c:v>
                </c:pt>
                <c:pt idx="32">
                  <c:v>1832.0</c:v>
                </c:pt>
                <c:pt idx="33">
                  <c:v>1833.0</c:v>
                </c:pt>
                <c:pt idx="34">
                  <c:v>1834.0</c:v>
                </c:pt>
                <c:pt idx="35">
                  <c:v>1835.0</c:v>
                </c:pt>
                <c:pt idx="36">
                  <c:v>1836.0</c:v>
                </c:pt>
                <c:pt idx="37">
                  <c:v>1837.0</c:v>
                </c:pt>
                <c:pt idx="38">
                  <c:v>1838.0</c:v>
                </c:pt>
                <c:pt idx="39">
                  <c:v>1839.0</c:v>
                </c:pt>
                <c:pt idx="40">
                  <c:v>1840.0</c:v>
                </c:pt>
                <c:pt idx="41">
                  <c:v>1841.0</c:v>
                </c:pt>
                <c:pt idx="42">
                  <c:v>1842.0</c:v>
                </c:pt>
                <c:pt idx="43">
                  <c:v>1843.0</c:v>
                </c:pt>
                <c:pt idx="44">
                  <c:v>1844.0</c:v>
                </c:pt>
                <c:pt idx="45">
                  <c:v>1845.0</c:v>
                </c:pt>
                <c:pt idx="46">
                  <c:v>1846.0</c:v>
                </c:pt>
                <c:pt idx="47">
                  <c:v>1847.0</c:v>
                </c:pt>
                <c:pt idx="48">
                  <c:v>1848.0</c:v>
                </c:pt>
                <c:pt idx="49">
                  <c:v>1849.0</c:v>
                </c:pt>
                <c:pt idx="50">
                  <c:v>1850.0</c:v>
                </c:pt>
                <c:pt idx="51">
                  <c:v>1851.0</c:v>
                </c:pt>
                <c:pt idx="52">
                  <c:v>1852.0</c:v>
                </c:pt>
                <c:pt idx="53">
                  <c:v>1853.0</c:v>
                </c:pt>
                <c:pt idx="54">
                  <c:v>1854.0</c:v>
                </c:pt>
                <c:pt idx="55">
                  <c:v>1855.0</c:v>
                </c:pt>
                <c:pt idx="56">
                  <c:v>1856.0</c:v>
                </c:pt>
                <c:pt idx="57">
                  <c:v>1857.0</c:v>
                </c:pt>
                <c:pt idx="58">
                  <c:v>1858.0</c:v>
                </c:pt>
                <c:pt idx="59">
                  <c:v>1859.0</c:v>
                </c:pt>
                <c:pt idx="60">
                  <c:v>1860.0</c:v>
                </c:pt>
                <c:pt idx="61">
                  <c:v>1861.0</c:v>
                </c:pt>
                <c:pt idx="62">
                  <c:v>1862.0</c:v>
                </c:pt>
                <c:pt idx="63">
                  <c:v>1863.0</c:v>
                </c:pt>
                <c:pt idx="64">
                  <c:v>1864.0</c:v>
                </c:pt>
                <c:pt idx="65">
                  <c:v>1865.0</c:v>
                </c:pt>
                <c:pt idx="66">
                  <c:v>1866.0</c:v>
                </c:pt>
                <c:pt idx="67">
                  <c:v>1867.0</c:v>
                </c:pt>
                <c:pt idx="68">
                  <c:v>1868.0</c:v>
                </c:pt>
                <c:pt idx="69">
                  <c:v>1869.0</c:v>
                </c:pt>
                <c:pt idx="70">
                  <c:v>1870.0</c:v>
                </c:pt>
                <c:pt idx="71">
                  <c:v>1871.0</c:v>
                </c:pt>
                <c:pt idx="72">
                  <c:v>1872.0</c:v>
                </c:pt>
                <c:pt idx="73">
                  <c:v>1873.0</c:v>
                </c:pt>
                <c:pt idx="74">
                  <c:v>1874.0</c:v>
                </c:pt>
                <c:pt idx="75">
                  <c:v>1875.0</c:v>
                </c:pt>
                <c:pt idx="76">
                  <c:v>1876.0</c:v>
                </c:pt>
                <c:pt idx="77">
                  <c:v>1877.0</c:v>
                </c:pt>
                <c:pt idx="78">
                  <c:v>1878.0</c:v>
                </c:pt>
                <c:pt idx="79">
                  <c:v>1879.0</c:v>
                </c:pt>
                <c:pt idx="80">
                  <c:v>1880.0</c:v>
                </c:pt>
                <c:pt idx="81">
                  <c:v>1881.0</c:v>
                </c:pt>
                <c:pt idx="82">
                  <c:v>1882.0</c:v>
                </c:pt>
                <c:pt idx="83">
                  <c:v>1883.0</c:v>
                </c:pt>
                <c:pt idx="84">
                  <c:v>1884.0</c:v>
                </c:pt>
                <c:pt idx="85">
                  <c:v>1885.0</c:v>
                </c:pt>
                <c:pt idx="86">
                  <c:v>1886.0</c:v>
                </c:pt>
                <c:pt idx="87">
                  <c:v>1887.0</c:v>
                </c:pt>
                <c:pt idx="88">
                  <c:v>1888.0</c:v>
                </c:pt>
                <c:pt idx="89">
                  <c:v>1889.0</c:v>
                </c:pt>
                <c:pt idx="90">
                  <c:v>1890.0</c:v>
                </c:pt>
                <c:pt idx="91">
                  <c:v>1891.0</c:v>
                </c:pt>
                <c:pt idx="92">
                  <c:v>1892.0</c:v>
                </c:pt>
                <c:pt idx="93">
                  <c:v>1893.0</c:v>
                </c:pt>
                <c:pt idx="94">
                  <c:v>1894.0</c:v>
                </c:pt>
                <c:pt idx="95">
                  <c:v>1895.0</c:v>
                </c:pt>
                <c:pt idx="96">
                  <c:v>1896.0</c:v>
                </c:pt>
                <c:pt idx="97">
                  <c:v>1897.0</c:v>
                </c:pt>
                <c:pt idx="98">
                  <c:v>1898.0</c:v>
                </c:pt>
                <c:pt idx="99">
                  <c:v>1899.0</c:v>
                </c:pt>
                <c:pt idx="100">
                  <c:v>1900.0</c:v>
                </c:pt>
                <c:pt idx="101">
                  <c:v>1901.0</c:v>
                </c:pt>
                <c:pt idx="102">
                  <c:v>1902.0</c:v>
                </c:pt>
                <c:pt idx="103">
                  <c:v>1903.0</c:v>
                </c:pt>
                <c:pt idx="104">
                  <c:v>1904.0</c:v>
                </c:pt>
                <c:pt idx="105">
                  <c:v>1905.0</c:v>
                </c:pt>
                <c:pt idx="106">
                  <c:v>1906.0</c:v>
                </c:pt>
                <c:pt idx="107">
                  <c:v>1907.0</c:v>
                </c:pt>
                <c:pt idx="108">
                  <c:v>1908.0</c:v>
                </c:pt>
                <c:pt idx="109">
                  <c:v>1909.0</c:v>
                </c:pt>
                <c:pt idx="110">
                  <c:v>1910.0</c:v>
                </c:pt>
                <c:pt idx="111">
                  <c:v>1911.0</c:v>
                </c:pt>
                <c:pt idx="112">
                  <c:v>1912.0</c:v>
                </c:pt>
                <c:pt idx="113">
                  <c:v>1913.0</c:v>
                </c:pt>
                <c:pt idx="114">
                  <c:v>1914.0</c:v>
                </c:pt>
                <c:pt idx="115">
                  <c:v>1915.0</c:v>
                </c:pt>
                <c:pt idx="116">
                  <c:v>1916.0</c:v>
                </c:pt>
                <c:pt idx="117">
                  <c:v>1917.0</c:v>
                </c:pt>
                <c:pt idx="118">
                  <c:v>1918.0</c:v>
                </c:pt>
                <c:pt idx="119">
                  <c:v>1919.0</c:v>
                </c:pt>
                <c:pt idx="120">
                  <c:v>1920.0</c:v>
                </c:pt>
                <c:pt idx="121">
                  <c:v>1921.0</c:v>
                </c:pt>
                <c:pt idx="122">
                  <c:v>1922.0</c:v>
                </c:pt>
                <c:pt idx="123">
                  <c:v>1923.0</c:v>
                </c:pt>
                <c:pt idx="124">
                  <c:v>1924.0</c:v>
                </c:pt>
                <c:pt idx="125">
                  <c:v>1925.0</c:v>
                </c:pt>
                <c:pt idx="126">
                  <c:v>1926.0</c:v>
                </c:pt>
                <c:pt idx="127">
                  <c:v>1927.0</c:v>
                </c:pt>
                <c:pt idx="128">
                  <c:v>1928.0</c:v>
                </c:pt>
                <c:pt idx="129">
                  <c:v>1929.0</c:v>
                </c:pt>
                <c:pt idx="130">
                  <c:v>1930.0</c:v>
                </c:pt>
                <c:pt idx="131">
                  <c:v>1931.0</c:v>
                </c:pt>
                <c:pt idx="132">
                  <c:v>1932.0</c:v>
                </c:pt>
                <c:pt idx="133">
                  <c:v>1933.0</c:v>
                </c:pt>
                <c:pt idx="134">
                  <c:v>1934.0</c:v>
                </c:pt>
                <c:pt idx="135">
                  <c:v>1935.0</c:v>
                </c:pt>
                <c:pt idx="136">
                  <c:v>1936.0</c:v>
                </c:pt>
                <c:pt idx="137">
                  <c:v>1937.0</c:v>
                </c:pt>
                <c:pt idx="138">
                  <c:v>1938.0</c:v>
                </c:pt>
                <c:pt idx="139">
                  <c:v>1939.0</c:v>
                </c:pt>
                <c:pt idx="140">
                  <c:v>1940.0</c:v>
                </c:pt>
                <c:pt idx="141">
                  <c:v>1941.0</c:v>
                </c:pt>
                <c:pt idx="142">
                  <c:v>1942.0</c:v>
                </c:pt>
                <c:pt idx="143">
                  <c:v>1943.0</c:v>
                </c:pt>
                <c:pt idx="144">
                  <c:v>1944.0</c:v>
                </c:pt>
                <c:pt idx="145">
                  <c:v>1945.0</c:v>
                </c:pt>
                <c:pt idx="146">
                  <c:v>1946.0</c:v>
                </c:pt>
                <c:pt idx="147">
                  <c:v>1947.0</c:v>
                </c:pt>
                <c:pt idx="148">
                  <c:v>1948.0</c:v>
                </c:pt>
                <c:pt idx="149">
                  <c:v>1949.0</c:v>
                </c:pt>
                <c:pt idx="150">
                  <c:v>1950.0</c:v>
                </c:pt>
                <c:pt idx="151">
                  <c:v>1951.0</c:v>
                </c:pt>
                <c:pt idx="152">
                  <c:v>1952.0</c:v>
                </c:pt>
                <c:pt idx="153">
                  <c:v>1953.0</c:v>
                </c:pt>
                <c:pt idx="154">
                  <c:v>1954.0</c:v>
                </c:pt>
                <c:pt idx="155">
                  <c:v>1955.0</c:v>
                </c:pt>
                <c:pt idx="156">
                  <c:v>1956.0</c:v>
                </c:pt>
                <c:pt idx="157">
                  <c:v>1957.0</c:v>
                </c:pt>
                <c:pt idx="158">
                  <c:v>1958.0</c:v>
                </c:pt>
                <c:pt idx="159">
                  <c:v>1959.0</c:v>
                </c:pt>
                <c:pt idx="160">
                  <c:v>1960.0</c:v>
                </c:pt>
                <c:pt idx="161">
                  <c:v>1961.0</c:v>
                </c:pt>
                <c:pt idx="162">
                  <c:v>1962.0</c:v>
                </c:pt>
                <c:pt idx="163">
                  <c:v>1963.0</c:v>
                </c:pt>
                <c:pt idx="164">
                  <c:v>1964.0</c:v>
                </c:pt>
                <c:pt idx="165">
                  <c:v>1965.0</c:v>
                </c:pt>
                <c:pt idx="166">
                  <c:v>1966.0</c:v>
                </c:pt>
                <c:pt idx="167">
                  <c:v>1967.0</c:v>
                </c:pt>
                <c:pt idx="168">
                  <c:v>1968.0</c:v>
                </c:pt>
                <c:pt idx="169">
                  <c:v>1969.0</c:v>
                </c:pt>
                <c:pt idx="170">
                  <c:v>1970.0</c:v>
                </c:pt>
                <c:pt idx="171">
                  <c:v>1971.0</c:v>
                </c:pt>
                <c:pt idx="172">
                  <c:v>1972.0</c:v>
                </c:pt>
                <c:pt idx="173">
                  <c:v>1973.0</c:v>
                </c:pt>
                <c:pt idx="174">
                  <c:v>1974.0</c:v>
                </c:pt>
                <c:pt idx="175">
                  <c:v>1975.0</c:v>
                </c:pt>
                <c:pt idx="176">
                  <c:v>1976.0</c:v>
                </c:pt>
                <c:pt idx="177">
                  <c:v>1977.0</c:v>
                </c:pt>
                <c:pt idx="178">
                  <c:v>1978.0</c:v>
                </c:pt>
                <c:pt idx="179">
                  <c:v>1979.0</c:v>
                </c:pt>
                <c:pt idx="180">
                  <c:v>1980.0</c:v>
                </c:pt>
                <c:pt idx="181">
                  <c:v>1981.0</c:v>
                </c:pt>
                <c:pt idx="182">
                  <c:v>1982.0</c:v>
                </c:pt>
                <c:pt idx="183">
                  <c:v>1983.0</c:v>
                </c:pt>
                <c:pt idx="184">
                  <c:v>1984.0</c:v>
                </c:pt>
                <c:pt idx="185">
                  <c:v>1985.0</c:v>
                </c:pt>
                <c:pt idx="186">
                  <c:v>1986.0</c:v>
                </c:pt>
                <c:pt idx="187">
                  <c:v>1987.0</c:v>
                </c:pt>
                <c:pt idx="188">
                  <c:v>1988.0</c:v>
                </c:pt>
                <c:pt idx="189">
                  <c:v>1989.0</c:v>
                </c:pt>
                <c:pt idx="190">
                  <c:v>1990.0</c:v>
                </c:pt>
                <c:pt idx="191">
                  <c:v>1991.0</c:v>
                </c:pt>
                <c:pt idx="192">
                  <c:v>1992.0</c:v>
                </c:pt>
                <c:pt idx="193">
                  <c:v>1993.0</c:v>
                </c:pt>
                <c:pt idx="194">
                  <c:v>1994.0</c:v>
                </c:pt>
                <c:pt idx="195">
                  <c:v>1995.0</c:v>
                </c:pt>
                <c:pt idx="196">
                  <c:v>1996.0</c:v>
                </c:pt>
                <c:pt idx="197">
                  <c:v>1997.0</c:v>
                </c:pt>
                <c:pt idx="198">
                  <c:v>1998.0</c:v>
                </c:pt>
                <c:pt idx="199">
                  <c:v>1999.0</c:v>
                </c:pt>
                <c:pt idx="200">
                  <c:v>2000.0</c:v>
                </c:pt>
                <c:pt idx="201">
                  <c:v>2001.0</c:v>
                </c:pt>
                <c:pt idx="202">
                  <c:v>2002.0</c:v>
                </c:pt>
                <c:pt idx="203">
                  <c:v>2003.0</c:v>
                </c:pt>
                <c:pt idx="204">
                  <c:v>2004.0</c:v>
                </c:pt>
                <c:pt idx="205">
                  <c:v>2005.0</c:v>
                </c:pt>
                <c:pt idx="206">
                  <c:v>2006.0</c:v>
                </c:pt>
                <c:pt idx="207">
                  <c:v>2007.0</c:v>
                </c:pt>
                <c:pt idx="208">
                  <c:v>2008.0</c:v>
                </c:pt>
                <c:pt idx="209">
                  <c:v>2009.0</c:v>
                </c:pt>
                <c:pt idx="210">
                  <c:v>2010.0</c:v>
                </c:pt>
                <c:pt idx="211">
                  <c:v>2011.0</c:v>
                </c:pt>
                <c:pt idx="212">
                  <c:v>2012.0</c:v>
                </c:pt>
                <c:pt idx="213">
                  <c:v>2013.0</c:v>
                </c:pt>
                <c:pt idx="214">
                  <c:v>2014.0</c:v>
                </c:pt>
                <c:pt idx="215">
                  <c:v>2015.0</c:v>
                </c:pt>
                <c:pt idx="216">
                  <c:v>2016.0</c:v>
                </c:pt>
                <c:pt idx="217">
                  <c:v>2017.0</c:v>
                </c:pt>
                <c:pt idx="218">
                  <c:v>2018.0</c:v>
                </c:pt>
                <c:pt idx="219">
                  <c:v>2019.0</c:v>
                </c:pt>
                <c:pt idx="220">
                  <c:v>2020.0</c:v>
                </c:pt>
                <c:pt idx="221">
                  <c:v>2021.0</c:v>
                </c:pt>
                <c:pt idx="222">
                  <c:v>2022.0</c:v>
                </c:pt>
                <c:pt idx="223">
                  <c:v>2023.0</c:v>
                </c:pt>
                <c:pt idx="224">
                  <c:v>2024.0</c:v>
                </c:pt>
                <c:pt idx="225">
                  <c:v>2025.0</c:v>
                </c:pt>
                <c:pt idx="226">
                  <c:v>2026.0</c:v>
                </c:pt>
                <c:pt idx="227">
                  <c:v>2027.0</c:v>
                </c:pt>
                <c:pt idx="228">
                  <c:v>2028.0</c:v>
                </c:pt>
                <c:pt idx="229">
                  <c:v>2029.0</c:v>
                </c:pt>
                <c:pt idx="230">
                  <c:v>2030.0</c:v>
                </c:pt>
                <c:pt idx="231">
                  <c:v>2031.0</c:v>
                </c:pt>
                <c:pt idx="232">
                  <c:v>2032.0</c:v>
                </c:pt>
                <c:pt idx="233">
                  <c:v>2033.0</c:v>
                </c:pt>
                <c:pt idx="234">
                  <c:v>2034.0</c:v>
                </c:pt>
                <c:pt idx="235">
                  <c:v>2035.0</c:v>
                </c:pt>
                <c:pt idx="236">
                  <c:v>2036.0</c:v>
                </c:pt>
                <c:pt idx="237">
                  <c:v>2037.0</c:v>
                </c:pt>
                <c:pt idx="238">
                  <c:v>2038.0</c:v>
                </c:pt>
                <c:pt idx="239">
                  <c:v>2039.0</c:v>
                </c:pt>
                <c:pt idx="240">
                  <c:v>2040.0</c:v>
                </c:pt>
                <c:pt idx="241">
                  <c:v>2041.0</c:v>
                </c:pt>
                <c:pt idx="242">
                  <c:v>2042.0</c:v>
                </c:pt>
                <c:pt idx="243">
                  <c:v>2043.0</c:v>
                </c:pt>
                <c:pt idx="244">
                  <c:v>2044.0</c:v>
                </c:pt>
                <c:pt idx="245">
                  <c:v>2045.0</c:v>
                </c:pt>
                <c:pt idx="246">
                  <c:v>2046.0</c:v>
                </c:pt>
                <c:pt idx="247">
                  <c:v>2047.0</c:v>
                </c:pt>
                <c:pt idx="248">
                  <c:v>2048.0</c:v>
                </c:pt>
                <c:pt idx="249">
                  <c:v>2049.0</c:v>
                </c:pt>
                <c:pt idx="250">
                  <c:v>2050.0</c:v>
                </c:pt>
                <c:pt idx="251">
                  <c:v>2051.0</c:v>
                </c:pt>
                <c:pt idx="252">
                  <c:v>2052.0</c:v>
                </c:pt>
                <c:pt idx="253">
                  <c:v>2053.0</c:v>
                </c:pt>
                <c:pt idx="254">
                  <c:v>2054.0</c:v>
                </c:pt>
                <c:pt idx="255">
                  <c:v>2055.0</c:v>
                </c:pt>
                <c:pt idx="256">
                  <c:v>2056.0</c:v>
                </c:pt>
                <c:pt idx="257">
                  <c:v>2057.0</c:v>
                </c:pt>
                <c:pt idx="258">
                  <c:v>2058.0</c:v>
                </c:pt>
                <c:pt idx="259">
                  <c:v>2059.0</c:v>
                </c:pt>
                <c:pt idx="260">
                  <c:v>2060.0</c:v>
                </c:pt>
                <c:pt idx="261">
                  <c:v>2061.0</c:v>
                </c:pt>
                <c:pt idx="262">
                  <c:v>2062.0</c:v>
                </c:pt>
                <c:pt idx="263">
                  <c:v>2063.0</c:v>
                </c:pt>
                <c:pt idx="264">
                  <c:v>2064.0</c:v>
                </c:pt>
                <c:pt idx="265">
                  <c:v>2065.0</c:v>
                </c:pt>
                <c:pt idx="266">
                  <c:v>2066.0</c:v>
                </c:pt>
                <c:pt idx="267">
                  <c:v>2067.0</c:v>
                </c:pt>
                <c:pt idx="268">
                  <c:v>2068.0</c:v>
                </c:pt>
                <c:pt idx="269">
                  <c:v>2069.0</c:v>
                </c:pt>
                <c:pt idx="270">
                  <c:v>2070.0</c:v>
                </c:pt>
                <c:pt idx="271">
                  <c:v>2071.0</c:v>
                </c:pt>
                <c:pt idx="272">
                  <c:v>2072.0</c:v>
                </c:pt>
                <c:pt idx="273">
                  <c:v>2073.0</c:v>
                </c:pt>
                <c:pt idx="274">
                  <c:v>2074.0</c:v>
                </c:pt>
                <c:pt idx="275">
                  <c:v>2075.0</c:v>
                </c:pt>
                <c:pt idx="276">
                  <c:v>2076.0</c:v>
                </c:pt>
                <c:pt idx="277">
                  <c:v>2077.0</c:v>
                </c:pt>
                <c:pt idx="278">
                  <c:v>2078.0</c:v>
                </c:pt>
                <c:pt idx="279">
                  <c:v>2079.0</c:v>
                </c:pt>
                <c:pt idx="280">
                  <c:v>2080.0</c:v>
                </c:pt>
                <c:pt idx="281">
                  <c:v>2081.0</c:v>
                </c:pt>
                <c:pt idx="282">
                  <c:v>2082.0</c:v>
                </c:pt>
                <c:pt idx="283">
                  <c:v>2083.0</c:v>
                </c:pt>
                <c:pt idx="284">
                  <c:v>2084.0</c:v>
                </c:pt>
                <c:pt idx="285">
                  <c:v>2085.0</c:v>
                </c:pt>
                <c:pt idx="286">
                  <c:v>2086.0</c:v>
                </c:pt>
                <c:pt idx="287">
                  <c:v>2087.0</c:v>
                </c:pt>
                <c:pt idx="288">
                  <c:v>2088.0</c:v>
                </c:pt>
                <c:pt idx="289">
                  <c:v>2089.0</c:v>
                </c:pt>
                <c:pt idx="290">
                  <c:v>2090.0</c:v>
                </c:pt>
                <c:pt idx="291">
                  <c:v>2091.0</c:v>
                </c:pt>
                <c:pt idx="292">
                  <c:v>2092.0</c:v>
                </c:pt>
                <c:pt idx="293">
                  <c:v>2093.0</c:v>
                </c:pt>
                <c:pt idx="294">
                  <c:v>2094.0</c:v>
                </c:pt>
                <c:pt idx="295">
                  <c:v>2095.0</c:v>
                </c:pt>
                <c:pt idx="296">
                  <c:v>2096.0</c:v>
                </c:pt>
                <c:pt idx="297">
                  <c:v>2097.0</c:v>
                </c:pt>
                <c:pt idx="298">
                  <c:v>2098.0</c:v>
                </c:pt>
                <c:pt idx="299">
                  <c:v>2099.0</c:v>
                </c:pt>
                <c:pt idx="300">
                  <c:v>2100.0</c:v>
                </c:pt>
                <c:pt idx="301">
                  <c:v>2101.0</c:v>
                </c:pt>
                <c:pt idx="302">
                  <c:v>2102.0</c:v>
                </c:pt>
                <c:pt idx="303">
                  <c:v>2103.0</c:v>
                </c:pt>
                <c:pt idx="304">
                  <c:v>2104.0</c:v>
                </c:pt>
                <c:pt idx="305">
                  <c:v>2105.0</c:v>
                </c:pt>
                <c:pt idx="306">
                  <c:v>2106.0</c:v>
                </c:pt>
                <c:pt idx="307">
                  <c:v>2107.0</c:v>
                </c:pt>
                <c:pt idx="308">
                  <c:v>2108.0</c:v>
                </c:pt>
                <c:pt idx="309">
                  <c:v>2109.0</c:v>
                </c:pt>
                <c:pt idx="310">
                  <c:v>2110.0</c:v>
                </c:pt>
                <c:pt idx="311">
                  <c:v>2111.0</c:v>
                </c:pt>
                <c:pt idx="312">
                  <c:v>2112.0</c:v>
                </c:pt>
                <c:pt idx="313">
                  <c:v>2113.0</c:v>
                </c:pt>
                <c:pt idx="314">
                  <c:v>2114.0</c:v>
                </c:pt>
                <c:pt idx="315">
                  <c:v>2115.0</c:v>
                </c:pt>
                <c:pt idx="316">
                  <c:v>2116.0</c:v>
                </c:pt>
                <c:pt idx="317">
                  <c:v>2117.0</c:v>
                </c:pt>
                <c:pt idx="318">
                  <c:v>2118.0</c:v>
                </c:pt>
                <c:pt idx="319">
                  <c:v>2119.0</c:v>
                </c:pt>
                <c:pt idx="320">
                  <c:v>2120.0</c:v>
                </c:pt>
                <c:pt idx="321">
                  <c:v>2121.0</c:v>
                </c:pt>
                <c:pt idx="322">
                  <c:v>2122.0</c:v>
                </c:pt>
                <c:pt idx="323">
                  <c:v>2123.0</c:v>
                </c:pt>
                <c:pt idx="324">
                  <c:v>2124.0</c:v>
                </c:pt>
                <c:pt idx="325">
                  <c:v>2125.0</c:v>
                </c:pt>
                <c:pt idx="326">
                  <c:v>2126.0</c:v>
                </c:pt>
                <c:pt idx="327">
                  <c:v>2127.0</c:v>
                </c:pt>
                <c:pt idx="328">
                  <c:v>2128.0</c:v>
                </c:pt>
                <c:pt idx="329">
                  <c:v>2129.0</c:v>
                </c:pt>
                <c:pt idx="330">
                  <c:v>2130.0</c:v>
                </c:pt>
                <c:pt idx="331">
                  <c:v>2131.0</c:v>
                </c:pt>
                <c:pt idx="332">
                  <c:v>2132.0</c:v>
                </c:pt>
                <c:pt idx="333">
                  <c:v>2133.0</c:v>
                </c:pt>
                <c:pt idx="334">
                  <c:v>2134.0</c:v>
                </c:pt>
                <c:pt idx="335">
                  <c:v>2135.0</c:v>
                </c:pt>
                <c:pt idx="336">
                  <c:v>2136.0</c:v>
                </c:pt>
                <c:pt idx="337">
                  <c:v>2137.0</c:v>
                </c:pt>
                <c:pt idx="338">
                  <c:v>2138.0</c:v>
                </c:pt>
                <c:pt idx="339">
                  <c:v>2139.0</c:v>
                </c:pt>
                <c:pt idx="340">
                  <c:v>2140.0</c:v>
                </c:pt>
                <c:pt idx="341">
                  <c:v>2141.0</c:v>
                </c:pt>
                <c:pt idx="342">
                  <c:v>2142.0</c:v>
                </c:pt>
                <c:pt idx="343">
                  <c:v>2143.0</c:v>
                </c:pt>
                <c:pt idx="344">
                  <c:v>2144.0</c:v>
                </c:pt>
                <c:pt idx="345">
                  <c:v>2145.0</c:v>
                </c:pt>
                <c:pt idx="346">
                  <c:v>2146.0</c:v>
                </c:pt>
                <c:pt idx="347">
                  <c:v>2147.0</c:v>
                </c:pt>
                <c:pt idx="348">
                  <c:v>2148.0</c:v>
                </c:pt>
                <c:pt idx="349">
                  <c:v>2149.0</c:v>
                </c:pt>
                <c:pt idx="350">
                  <c:v>2150.0</c:v>
                </c:pt>
                <c:pt idx="351">
                  <c:v>2151.0</c:v>
                </c:pt>
                <c:pt idx="352">
                  <c:v>2152.0</c:v>
                </c:pt>
                <c:pt idx="353">
                  <c:v>2153.0</c:v>
                </c:pt>
                <c:pt idx="354">
                  <c:v>2154.0</c:v>
                </c:pt>
                <c:pt idx="355">
                  <c:v>2155.0</c:v>
                </c:pt>
                <c:pt idx="356">
                  <c:v>2156.0</c:v>
                </c:pt>
                <c:pt idx="357">
                  <c:v>2157.0</c:v>
                </c:pt>
                <c:pt idx="358">
                  <c:v>2158.0</c:v>
                </c:pt>
                <c:pt idx="359">
                  <c:v>2159.0</c:v>
                </c:pt>
                <c:pt idx="360">
                  <c:v>2160.0</c:v>
                </c:pt>
                <c:pt idx="361">
                  <c:v>2161.0</c:v>
                </c:pt>
                <c:pt idx="362">
                  <c:v>2162.0</c:v>
                </c:pt>
                <c:pt idx="363">
                  <c:v>2163.0</c:v>
                </c:pt>
                <c:pt idx="364">
                  <c:v>2164.0</c:v>
                </c:pt>
                <c:pt idx="365">
                  <c:v>2165.0</c:v>
                </c:pt>
                <c:pt idx="366">
                  <c:v>2166.0</c:v>
                </c:pt>
                <c:pt idx="367">
                  <c:v>2167.0</c:v>
                </c:pt>
                <c:pt idx="368">
                  <c:v>2168.0</c:v>
                </c:pt>
                <c:pt idx="369">
                  <c:v>2169.0</c:v>
                </c:pt>
                <c:pt idx="370">
                  <c:v>2170.0</c:v>
                </c:pt>
                <c:pt idx="371">
                  <c:v>2171.0</c:v>
                </c:pt>
                <c:pt idx="372">
                  <c:v>2172.0</c:v>
                </c:pt>
                <c:pt idx="373">
                  <c:v>2173.0</c:v>
                </c:pt>
                <c:pt idx="374">
                  <c:v>2174.0</c:v>
                </c:pt>
                <c:pt idx="375">
                  <c:v>2175.0</c:v>
                </c:pt>
                <c:pt idx="376">
                  <c:v>2176.0</c:v>
                </c:pt>
                <c:pt idx="377">
                  <c:v>2177.0</c:v>
                </c:pt>
                <c:pt idx="378">
                  <c:v>2178.0</c:v>
                </c:pt>
                <c:pt idx="379">
                  <c:v>2179.0</c:v>
                </c:pt>
                <c:pt idx="380">
                  <c:v>2180.0</c:v>
                </c:pt>
                <c:pt idx="381">
                  <c:v>2181.0</c:v>
                </c:pt>
                <c:pt idx="382">
                  <c:v>2182.0</c:v>
                </c:pt>
                <c:pt idx="383">
                  <c:v>2183.0</c:v>
                </c:pt>
                <c:pt idx="384">
                  <c:v>2184.0</c:v>
                </c:pt>
                <c:pt idx="385">
                  <c:v>2185.0</c:v>
                </c:pt>
                <c:pt idx="386">
                  <c:v>2186.0</c:v>
                </c:pt>
                <c:pt idx="387">
                  <c:v>2187.0</c:v>
                </c:pt>
                <c:pt idx="388">
                  <c:v>2188.0</c:v>
                </c:pt>
                <c:pt idx="389">
                  <c:v>2189.0</c:v>
                </c:pt>
                <c:pt idx="390">
                  <c:v>2190.0</c:v>
                </c:pt>
                <c:pt idx="391">
                  <c:v>2191.0</c:v>
                </c:pt>
                <c:pt idx="392">
                  <c:v>2192.0</c:v>
                </c:pt>
                <c:pt idx="393">
                  <c:v>2193.0</c:v>
                </c:pt>
                <c:pt idx="394">
                  <c:v>2194.0</c:v>
                </c:pt>
                <c:pt idx="395">
                  <c:v>2195.0</c:v>
                </c:pt>
                <c:pt idx="396">
                  <c:v>2196.0</c:v>
                </c:pt>
                <c:pt idx="397">
                  <c:v>2197.0</c:v>
                </c:pt>
                <c:pt idx="398">
                  <c:v>2198.0</c:v>
                </c:pt>
                <c:pt idx="399">
                  <c:v>2199.0</c:v>
                </c:pt>
                <c:pt idx="400">
                  <c:v>2200.0</c:v>
                </c:pt>
                <c:pt idx="401">
                  <c:v>2201.0</c:v>
                </c:pt>
                <c:pt idx="402">
                  <c:v>2202.0</c:v>
                </c:pt>
                <c:pt idx="403">
                  <c:v>2203.0</c:v>
                </c:pt>
                <c:pt idx="404">
                  <c:v>2204.0</c:v>
                </c:pt>
                <c:pt idx="405">
                  <c:v>2205.0</c:v>
                </c:pt>
                <c:pt idx="406">
                  <c:v>2206.0</c:v>
                </c:pt>
                <c:pt idx="407">
                  <c:v>2207.0</c:v>
                </c:pt>
                <c:pt idx="408">
                  <c:v>2208.0</c:v>
                </c:pt>
                <c:pt idx="409">
                  <c:v>2209.0</c:v>
                </c:pt>
                <c:pt idx="410">
                  <c:v>2210.0</c:v>
                </c:pt>
                <c:pt idx="411">
                  <c:v>2211.0</c:v>
                </c:pt>
                <c:pt idx="412">
                  <c:v>2212.0</c:v>
                </c:pt>
                <c:pt idx="413">
                  <c:v>2213.0</c:v>
                </c:pt>
                <c:pt idx="414">
                  <c:v>2214.0</c:v>
                </c:pt>
                <c:pt idx="415">
                  <c:v>2215.0</c:v>
                </c:pt>
                <c:pt idx="416">
                  <c:v>2216.0</c:v>
                </c:pt>
                <c:pt idx="417">
                  <c:v>2217.0</c:v>
                </c:pt>
                <c:pt idx="418">
                  <c:v>2218.0</c:v>
                </c:pt>
                <c:pt idx="419">
                  <c:v>2219.0</c:v>
                </c:pt>
                <c:pt idx="420">
                  <c:v>2220.0</c:v>
                </c:pt>
                <c:pt idx="421">
                  <c:v>2221.0</c:v>
                </c:pt>
                <c:pt idx="422">
                  <c:v>2222.0</c:v>
                </c:pt>
                <c:pt idx="423">
                  <c:v>2223.0</c:v>
                </c:pt>
                <c:pt idx="424">
                  <c:v>2224.0</c:v>
                </c:pt>
                <c:pt idx="425">
                  <c:v>2225.0</c:v>
                </c:pt>
                <c:pt idx="426">
                  <c:v>2226.0</c:v>
                </c:pt>
                <c:pt idx="427">
                  <c:v>2227.0</c:v>
                </c:pt>
                <c:pt idx="428">
                  <c:v>2228.0</c:v>
                </c:pt>
                <c:pt idx="429">
                  <c:v>2229.0</c:v>
                </c:pt>
                <c:pt idx="430">
                  <c:v>2230.0</c:v>
                </c:pt>
                <c:pt idx="431">
                  <c:v>2231.0</c:v>
                </c:pt>
                <c:pt idx="432">
                  <c:v>2232.0</c:v>
                </c:pt>
                <c:pt idx="433">
                  <c:v>2233.0</c:v>
                </c:pt>
                <c:pt idx="434">
                  <c:v>2234.0</c:v>
                </c:pt>
                <c:pt idx="435">
                  <c:v>2235.0</c:v>
                </c:pt>
                <c:pt idx="436">
                  <c:v>2236.0</c:v>
                </c:pt>
                <c:pt idx="437">
                  <c:v>2237.0</c:v>
                </c:pt>
                <c:pt idx="438">
                  <c:v>2238.0</c:v>
                </c:pt>
                <c:pt idx="439">
                  <c:v>2239.0</c:v>
                </c:pt>
                <c:pt idx="440">
                  <c:v>2240.0</c:v>
                </c:pt>
                <c:pt idx="441">
                  <c:v>2241.0</c:v>
                </c:pt>
                <c:pt idx="442">
                  <c:v>2242.0</c:v>
                </c:pt>
                <c:pt idx="443">
                  <c:v>2243.0</c:v>
                </c:pt>
                <c:pt idx="444">
                  <c:v>2244.0</c:v>
                </c:pt>
                <c:pt idx="445">
                  <c:v>2245.0</c:v>
                </c:pt>
                <c:pt idx="446">
                  <c:v>2246.0</c:v>
                </c:pt>
                <c:pt idx="447">
                  <c:v>2247.0</c:v>
                </c:pt>
                <c:pt idx="448">
                  <c:v>2248.0</c:v>
                </c:pt>
                <c:pt idx="449">
                  <c:v>2249.0</c:v>
                </c:pt>
                <c:pt idx="450">
                  <c:v>2250.0</c:v>
                </c:pt>
                <c:pt idx="451">
                  <c:v>2251.0</c:v>
                </c:pt>
                <c:pt idx="452">
                  <c:v>2252.0</c:v>
                </c:pt>
                <c:pt idx="453">
                  <c:v>2253.0</c:v>
                </c:pt>
                <c:pt idx="454">
                  <c:v>2254.0</c:v>
                </c:pt>
                <c:pt idx="455">
                  <c:v>2255.0</c:v>
                </c:pt>
                <c:pt idx="456">
                  <c:v>2256.0</c:v>
                </c:pt>
                <c:pt idx="457">
                  <c:v>2257.0</c:v>
                </c:pt>
                <c:pt idx="458">
                  <c:v>2258.0</c:v>
                </c:pt>
                <c:pt idx="459">
                  <c:v>2259.0</c:v>
                </c:pt>
                <c:pt idx="460">
                  <c:v>2260.0</c:v>
                </c:pt>
                <c:pt idx="461">
                  <c:v>2261.0</c:v>
                </c:pt>
                <c:pt idx="462">
                  <c:v>2262.0</c:v>
                </c:pt>
                <c:pt idx="463">
                  <c:v>2263.0</c:v>
                </c:pt>
                <c:pt idx="464">
                  <c:v>2264.0</c:v>
                </c:pt>
                <c:pt idx="465">
                  <c:v>2265.0</c:v>
                </c:pt>
                <c:pt idx="466">
                  <c:v>2266.0</c:v>
                </c:pt>
                <c:pt idx="467">
                  <c:v>2267.0</c:v>
                </c:pt>
                <c:pt idx="468">
                  <c:v>2268.0</c:v>
                </c:pt>
                <c:pt idx="469">
                  <c:v>2269.0</c:v>
                </c:pt>
                <c:pt idx="470">
                  <c:v>2270.0</c:v>
                </c:pt>
                <c:pt idx="471">
                  <c:v>2271.0</c:v>
                </c:pt>
                <c:pt idx="472">
                  <c:v>2272.0</c:v>
                </c:pt>
                <c:pt idx="473">
                  <c:v>2273.0</c:v>
                </c:pt>
                <c:pt idx="474">
                  <c:v>2274.0</c:v>
                </c:pt>
                <c:pt idx="475">
                  <c:v>2275.0</c:v>
                </c:pt>
                <c:pt idx="476">
                  <c:v>2276.0</c:v>
                </c:pt>
                <c:pt idx="477">
                  <c:v>2277.0</c:v>
                </c:pt>
                <c:pt idx="478">
                  <c:v>2278.0</c:v>
                </c:pt>
                <c:pt idx="479">
                  <c:v>2279.0</c:v>
                </c:pt>
                <c:pt idx="480">
                  <c:v>2280.0</c:v>
                </c:pt>
                <c:pt idx="481">
                  <c:v>2281.0</c:v>
                </c:pt>
                <c:pt idx="482">
                  <c:v>2282.0</c:v>
                </c:pt>
                <c:pt idx="483">
                  <c:v>2283.0</c:v>
                </c:pt>
                <c:pt idx="484">
                  <c:v>2284.0</c:v>
                </c:pt>
                <c:pt idx="485">
                  <c:v>2285.0</c:v>
                </c:pt>
                <c:pt idx="486">
                  <c:v>2286.0</c:v>
                </c:pt>
                <c:pt idx="487">
                  <c:v>2287.0</c:v>
                </c:pt>
                <c:pt idx="488">
                  <c:v>2288.0</c:v>
                </c:pt>
                <c:pt idx="489">
                  <c:v>2289.0</c:v>
                </c:pt>
                <c:pt idx="490">
                  <c:v>2290.0</c:v>
                </c:pt>
                <c:pt idx="491">
                  <c:v>2291.0</c:v>
                </c:pt>
                <c:pt idx="492">
                  <c:v>2292.0</c:v>
                </c:pt>
                <c:pt idx="493">
                  <c:v>2293.0</c:v>
                </c:pt>
                <c:pt idx="494">
                  <c:v>2294.0</c:v>
                </c:pt>
                <c:pt idx="495">
                  <c:v>2295.0</c:v>
                </c:pt>
                <c:pt idx="496">
                  <c:v>2296.0</c:v>
                </c:pt>
                <c:pt idx="497">
                  <c:v>2297.0</c:v>
                </c:pt>
                <c:pt idx="498">
                  <c:v>2298.0</c:v>
                </c:pt>
                <c:pt idx="499">
                  <c:v>2299.0</c:v>
                </c:pt>
                <c:pt idx="500">
                  <c:v>2300.0</c:v>
                </c:pt>
              </c:numCache>
            </c:numRef>
          </c:xVal>
          <c:yVal>
            <c:numRef>
              <c:f>Sheet1!$D$2:$D$502</c:f>
              <c:numCache>
                <c:formatCode>General</c:formatCode>
                <c:ptCount val="501"/>
                <c:pt idx="0">
                  <c:v>0.097</c:v>
                </c:pt>
                <c:pt idx="1">
                  <c:v>0.101</c:v>
                </c:pt>
                <c:pt idx="2">
                  <c:v>0.091</c:v>
                </c:pt>
                <c:pt idx="3">
                  <c:v>0.073</c:v>
                </c:pt>
                <c:pt idx="4">
                  <c:v>0.055</c:v>
                </c:pt>
                <c:pt idx="5">
                  <c:v>0.044</c:v>
                </c:pt>
                <c:pt idx="6">
                  <c:v>0.042</c:v>
                </c:pt>
                <c:pt idx="7">
                  <c:v>0.049</c:v>
                </c:pt>
                <c:pt idx="8">
                  <c:v>0.06</c:v>
                </c:pt>
                <c:pt idx="9">
                  <c:v>0.067</c:v>
                </c:pt>
                <c:pt idx="10">
                  <c:v>0.065</c:v>
                </c:pt>
                <c:pt idx="11">
                  <c:v>0.052</c:v>
                </c:pt>
                <c:pt idx="12">
                  <c:v>0.028</c:v>
                </c:pt>
                <c:pt idx="13">
                  <c:v>0.0</c:v>
                </c:pt>
                <c:pt idx="14">
                  <c:v>-0.025</c:v>
                </c:pt>
                <c:pt idx="15">
                  <c:v>-0.041</c:v>
                </c:pt>
                <c:pt idx="16">
                  <c:v>-0.044</c:v>
                </c:pt>
                <c:pt idx="17">
                  <c:v>-0.033</c:v>
                </c:pt>
                <c:pt idx="18">
                  <c:v>-0.015</c:v>
                </c:pt>
                <c:pt idx="19">
                  <c:v>0.005</c:v>
                </c:pt>
                <c:pt idx="20">
                  <c:v>0.021</c:v>
                </c:pt>
                <c:pt idx="21">
                  <c:v>0.028</c:v>
                </c:pt>
                <c:pt idx="22">
                  <c:v>0.025</c:v>
                </c:pt>
                <c:pt idx="23">
                  <c:v>0.017</c:v>
                </c:pt>
                <c:pt idx="24">
                  <c:v>0.00799999</c:v>
                </c:pt>
                <c:pt idx="25">
                  <c:v>0.00399998</c:v>
                </c:pt>
                <c:pt idx="26">
                  <c:v>0.00999999</c:v>
                </c:pt>
                <c:pt idx="27">
                  <c:v>0.026</c:v>
                </c:pt>
                <c:pt idx="28">
                  <c:v>0.048</c:v>
                </c:pt>
                <c:pt idx="29">
                  <c:v>0.07</c:v>
                </c:pt>
                <c:pt idx="30">
                  <c:v>0.085</c:v>
                </c:pt>
                <c:pt idx="31">
                  <c:v>0.087</c:v>
                </c:pt>
                <c:pt idx="32">
                  <c:v>0.073</c:v>
                </c:pt>
                <c:pt idx="33">
                  <c:v>0.044</c:v>
                </c:pt>
                <c:pt idx="34">
                  <c:v>0.00399998</c:v>
                </c:pt>
                <c:pt idx="35">
                  <c:v>-0.039</c:v>
                </c:pt>
                <c:pt idx="36">
                  <c:v>-0.078</c:v>
                </c:pt>
                <c:pt idx="37">
                  <c:v>-0.107</c:v>
                </c:pt>
                <c:pt idx="38">
                  <c:v>-0.122</c:v>
                </c:pt>
                <c:pt idx="39">
                  <c:v>-0.122</c:v>
                </c:pt>
                <c:pt idx="40">
                  <c:v>-0.111</c:v>
                </c:pt>
                <c:pt idx="41">
                  <c:v>-0.093</c:v>
                </c:pt>
                <c:pt idx="42">
                  <c:v>-0.072</c:v>
                </c:pt>
                <c:pt idx="43">
                  <c:v>-0.053</c:v>
                </c:pt>
                <c:pt idx="44">
                  <c:v>-0.038</c:v>
                </c:pt>
                <c:pt idx="45">
                  <c:v>-0.028</c:v>
                </c:pt>
                <c:pt idx="46">
                  <c:v>-0.021</c:v>
                </c:pt>
                <c:pt idx="47">
                  <c:v>-0.017</c:v>
                </c:pt>
                <c:pt idx="48">
                  <c:v>-0.013</c:v>
                </c:pt>
                <c:pt idx="49">
                  <c:v>-0.009</c:v>
                </c:pt>
                <c:pt idx="50">
                  <c:v>-0.00600001</c:v>
                </c:pt>
                <c:pt idx="51">
                  <c:v>-0.002</c:v>
                </c:pt>
                <c:pt idx="52">
                  <c:v>0.000999987</c:v>
                </c:pt>
                <c:pt idx="53">
                  <c:v>0.005</c:v>
                </c:pt>
                <c:pt idx="54">
                  <c:v>0.00999999</c:v>
                </c:pt>
                <c:pt idx="55">
                  <c:v>0.018</c:v>
                </c:pt>
                <c:pt idx="56">
                  <c:v>0.032</c:v>
                </c:pt>
                <c:pt idx="57">
                  <c:v>0.051</c:v>
                </c:pt>
                <c:pt idx="58">
                  <c:v>0.075</c:v>
                </c:pt>
                <c:pt idx="59">
                  <c:v>0.101</c:v>
                </c:pt>
                <c:pt idx="60">
                  <c:v>0.121</c:v>
                </c:pt>
                <c:pt idx="61">
                  <c:v>0.132</c:v>
                </c:pt>
                <c:pt idx="62">
                  <c:v>0.13</c:v>
                </c:pt>
                <c:pt idx="63">
                  <c:v>0.113</c:v>
                </c:pt>
                <c:pt idx="64">
                  <c:v>0.084</c:v>
                </c:pt>
                <c:pt idx="65">
                  <c:v>0.052</c:v>
                </c:pt>
                <c:pt idx="66">
                  <c:v>0.024</c:v>
                </c:pt>
                <c:pt idx="67">
                  <c:v>0.009</c:v>
                </c:pt>
                <c:pt idx="68">
                  <c:v>0.013</c:v>
                </c:pt>
                <c:pt idx="69">
                  <c:v>0.035</c:v>
                </c:pt>
                <c:pt idx="70">
                  <c:v>0.07</c:v>
                </c:pt>
                <c:pt idx="71">
                  <c:v>0.109</c:v>
                </c:pt>
                <c:pt idx="72">
                  <c:v>0.14</c:v>
                </c:pt>
                <c:pt idx="73">
                  <c:v>0.153</c:v>
                </c:pt>
                <c:pt idx="74">
                  <c:v>0.143</c:v>
                </c:pt>
                <c:pt idx="75">
                  <c:v>0.112</c:v>
                </c:pt>
                <c:pt idx="76">
                  <c:v>0.065</c:v>
                </c:pt>
                <c:pt idx="77">
                  <c:v>0.015</c:v>
                </c:pt>
                <c:pt idx="78">
                  <c:v>-0.027</c:v>
                </c:pt>
                <c:pt idx="79">
                  <c:v>-0.05</c:v>
                </c:pt>
                <c:pt idx="80">
                  <c:v>-0.052</c:v>
                </c:pt>
                <c:pt idx="81">
                  <c:v>-0.034</c:v>
                </c:pt>
                <c:pt idx="82">
                  <c:v>-0.00400001</c:v>
                </c:pt>
                <c:pt idx="83">
                  <c:v>0.029</c:v>
                </c:pt>
                <c:pt idx="84">
                  <c:v>0.055</c:v>
                </c:pt>
                <c:pt idx="85">
                  <c:v>0.066</c:v>
                </c:pt>
                <c:pt idx="86">
                  <c:v>0.063</c:v>
                </c:pt>
                <c:pt idx="87">
                  <c:v>0.049</c:v>
                </c:pt>
                <c:pt idx="88">
                  <c:v>0.031</c:v>
                </c:pt>
                <c:pt idx="89">
                  <c:v>0.017</c:v>
                </c:pt>
                <c:pt idx="90">
                  <c:v>0.012</c:v>
                </c:pt>
                <c:pt idx="91">
                  <c:v>0.017</c:v>
                </c:pt>
                <c:pt idx="92">
                  <c:v>0.028</c:v>
                </c:pt>
                <c:pt idx="93">
                  <c:v>0.039</c:v>
                </c:pt>
                <c:pt idx="94">
                  <c:v>0.042</c:v>
                </c:pt>
                <c:pt idx="95">
                  <c:v>0.032</c:v>
                </c:pt>
                <c:pt idx="96">
                  <c:v>0.00799999</c:v>
                </c:pt>
                <c:pt idx="97">
                  <c:v>-0.025</c:v>
                </c:pt>
                <c:pt idx="98">
                  <c:v>-0.06</c:v>
                </c:pt>
                <c:pt idx="99">
                  <c:v>-0.09</c:v>
                </c:pt>
                <c:pt idx="100">
                  <c:v>-0.106</c:v>
                </c:pt>
                <c:pt idx="101">
                  <c:v>-0.107</c:v>
                </c:pt>
                <c:pt idx="102">
                  <c:v>-0.095</c:v>
                </c:pt>
                <c:pt idx="103">
                  <c:v>-0.075</c:v>
                </c:pt>
                <c:pt idx="104">
                  <c:v>-0.054</c:v>
                </c:pt>
                <c:pt idx="105">
                  <c:v>-0.042</c:v>
                </c:pt>
                <c:pt idx="106">
                  <c:v>-0.04</c:v>
                </c:pt>
                <c:pt idx="107">
                  <c:v>-0.051</c:v>
                </c:pt>
                <c:pt idx="108">
                  <c:v>-0.069</c:v>
                </c:pt>
                <c:pt idx="109">
                  <c:v>-0.088</c:v>
                </c:pt>
                <c:pt idx="110">
                  <c:v>-0.1</c:v>
                </c:pt>
                <c:pt idx="111">
                  <c:v>-0.099</c:v>
                </c:pt>
                <c:pt idx="112">
                  <c:v>-0.081</c:v>
                </c:pt>
                <c:pt idx="113">
                  <c:v>-0.048</c:v>
                </c:pt>
                <c:pt idx="114">
                  <c:v>-0.00600001</c:v>
                </c:pt>
                <c:pt idx="115">
                  <c:v>0.041</c:v>
                </c:pt>
                <c:pt idx="116">
                  <c:v>0.082</c:v>
                </c:pt>
                <c:pt idx="117">
                  <c:v>0.113</c:v>
                </c:pt>
                <c:pt idx="118">
                  <c:v>0.13</c:v>
                </c:pt>
                <c:pt idx="119">
                  <c:v>0.131</c:v>
                </c:pt>
                <c:pt idx="120">
                  <c:v>0.12</c:v>
                </c:pt>
                <c:pt idx="121">
                  <c:v>0.099</c:v>
                </c:pt>
                <c:pt idx="122">
                  <c:v>0.075</c:v>
                </c:pt>
                <c:pt idx="123">
                  <c:v>0.051</c:v>
                </c:pt>
                <c:pt idx="124">
                  <c:v>0.031</c:v>
                </c:pt>
                <c:pt idx="125">
                  <c:v>0.017</c:v>
                </c:pt>
                <c:pt idx="126">
                  <c:v>0.00799999</c:v>
                </c:pt>
                <c:pt idx="127">
                  <c:v>0.005</c:v>
                </c:pt>
                <c:pt idx="128">
                  <c:v>0.005</c:v>
                </c:pt>
                <c:pt idx="129">
                  <c:v>0.00799999</c:v>
                </c:pt>
                <c:pt idx="130">
                  <c:v>0.016</c:v>
                </c:pt>
                <c:pt idx="131">
                  <c:v>0.03</c:v>
                </c:pt>
                <c:pt idx="132">
                  <c:v>0.049</c:v>
                </c:pt>
                <c:pt idx="133">
                  <c:v>0.073</c:v>
                </c:pt>
                <c:pt idx="134">
                  <c:v>0.102</c:v>
                </c:pt>
                <c:pt idx="135">
                  <c:v>0.132</c:v>
                </c:pt>
                <c:pt idx="136">
                  <c:v>0.158</c:v>
                </c:pt>
                <c:pt idx="137">
                  <c:v>0.178</c:v>
                </c:pt>
                <c:pt idx="138">
                  <c:v>0.188</c:v>
                </c:pt>
                <c:pt idx="139">
                  <c:v>0.186</c:v>
                </c:pt>
                <c:pt idx="140">
                  <c:v>0.174</c:v>
                </c:pt>
                <c:pt idx="141">
                  <c:v>0.154</c:v>
                </c:pt>
                <c:pt idx="142">
                  <c:v>0.13</c:v>
                </c:pt>
                <c:pt idx="143">
                  <c:v>0.106</c:v>
                </c:pt>
                <c:pt idx="144">
                  <c:v>0.086</c:v>
                </c:pt>
                <c:pt idx="145">
                  <c:v>0.07</c:v>
                </c:pt>
                <c:pt idx="146">
                  <c:v>0.06</c:v>
                </c:pt>
                <c:pt idx="147">
                  <c:v>0.054</c:v>
                </c:pt>
                <c:pt idx="148">
                  <c:v>0.052</c:v>
                </c:pt>
                <c:pt idx="149">
                  <c:v>0.054</c:v>
                </c:pt>
                <c:pt idx="150">
                  <c:v>0.06</c:v>
                </c:pt>
                <c:pt idx="151">
                  <c:v>0.071</c:v>
                </c:pt>
                <c:pt idx="152">
                  <c:v>0.086</c:v>
                </c:pt>
                <c:pt idx="153">
                  <c:v>0.105</c:v>
                </c:pt>
                <c:pt idx="154">
                  <c:v>0.126</c:v>
                </c:pt>
                <c:pt idx="155">
                  <c:v>0.146</c:v>
                </c:pt>
                <c:pt idx="156">
                  <c:v>0.16</c:v>
                </c:pt>
                <c:pt idx="157">
                  <c:v>0.165</c:v>
                </c:pt>
                <c:pt idx="158">
                  <c:v>0.16</c:v>
                </c:pt>
                <c:pt idx="159">
                  <c:v>0.147</c:v>
                </c:pt>
                <c:pt idx="160">
                  <c:v>0.129</c:v>
                </c:pt>
                <c:pt idx="161">
                  <c:v>0.112</c:v>
                </c:pt>
                <c:pt idx="162">
                  <c:v>0.101</c:v>
                </c:pt>
                <c:pt idx="163">
                  <c:v>0.102</c:v>
                </c:pt>
                <c:pt idx="164">
                  <c:v>0.117</c:v>
                </c:pt>
                <c:pt idx="165">
                  <c:v>0.142</c:v>
                </c:pt>
                <c:pt idx="166">
                  <c:v>0.175</c:v>
                </c:pt>
                <c:pt idx="167">
                  <c:v>0.208</c:v>
                </c:pt>
                <c:pt idx="168">
                  <c:v>0.235</c:v>
                </c:pt>
                <c:pt idx="169">
                  <c:v>0.252</c:v>
                </c:pt>
                <c:pt idx="170">
                  <c:v>0.256</c:v>
                </c:pt>
                <c:pt idx="171">
                  <c:v>0.251</c:v>
                </c:pt>
                <c:pt idx="172">
                  <c:v>0.241</c:v>
                </c:pt>
                <c:pt idx="173">
                  <c:v>0.231</c:v>
                </c:pt>
                <c:pt idx="174">
                  <c:v>0.226</c:v>
                </c:pt>
                <c:pt idx="175">
                  <c:v>0.231</c:v>
                </c:pt>
                <c:pt idx="176">
                  <c:v>0.244</c:v>
                </c:pt>
                <c:pt idx="177">
                  <c:v>0.264</c:v>
                </c:pt>
                <c:pt idx="178">
                  <c:v>0.288</c:v>
                </c:pt>
                <c:pt idx="179">
                  <c:v>0.31</c:v>
                </c:pt>
                <c:pt idx="180">
                  <c:v>0.333882</c:v>
                </c:pt>
                <c:pt idx="181">
                  <c:v>0.339248</c:v>
                </c:pt>
                <c:pt idx="182">
                  <c:v>0.344713</c:v>
                </c:pt>
                <c:pt idx="183">
                  <c:v>0.350332</c:v>
                </c:pt>
                <c:pt idx="184">
                  <c:v>0.356101</c:v>
                </c:pt>
                <c:pt idx="185">
                  <c:v>0.361998</c:v>
                </c:pt>
                <c:pt idx="186">
                  <c:v>0.367992</c:v>
                </c:pt>
                <c:pt idx="187">
                  <c:v>0.374148</c:v>
                </c:pt>
                <c:pt idx="188">
                  <c:v>0.380557</c:v>
                </c:pt>
                <c:pt idx="189">
                  <c:v>0.387078</c:v>
                </c:pt>
                <c:pt idx="190">
                  <c:v>0.39369</c:v>
                </c:pt>
                <c:pt idx="191">
                  <c:v>0.400407</c:v>
                </c:pt>
                <c:pt idx="192">
                  <c:v>0.407152</c:v>
                </c:pt>
                <c:pt idx="193">
                  <c:v>0.413911</c:v>
                </c:pt>
                <c:pt idx="194">
                  <c:v>0.420825</c:v>
                </c:pt>
                <c:pt idx="195">
                  <c:v>0.42791</c:v>
                </c:pt>
                <c:pt idx="196">
                  <c:v>0.435134</c:v>
                </c:pt>
                <c:pt idx="197">
                  <c:v>0.44242</c:v>
                </c:pt>
                <c:pt idx="198">
                  <c:v>0.449973</c:v>
                </c:pt>
                <c:pt idx="199">
                  <c:v>0.457649</c:v>
                </c:pt>
                <c:pt idx="200">
                  <c:v>0.465384</c:v>
                </c:pt>
                <c:pt idx="201">
                  <c:v>0.473223</c:v>
                </c:pt>
                <c:pt idx="202">
                  <c:v>0.481225</c:v>
                </c:pt>
                <c:pt idx="203">
                  <c:v>0.489441</c:v>
                </c:pt>
                <c:pt idx="204">
                  <c:v>0.497774</c:v>
                </c:pt>
                <c:pt idx="205">
                  <c:v>0.506286</c:v>
                </c:pt>
                <c:pt idx="206">
                  <c:v>0.51496</c:v>
                </c:pt>
                <c:pt idx="207">
                  <c:v>0.52374</c:v>
                </c:pt>
                <c:pt idx="208">
                  <c:v>0.532634</c:v>
                </c:pt>
                <c:pt idx="209">
                  <c:v>0.541639</c:v>
                </c:pt>
                <c:pt idx="210">
                  <c:v>0.550764</c:v>
                </c:pt>
                <c:pt idx="211">
                  <c:v>0.56002</c:v>
                </c:pt>
                <c:pt idx="212">
                  <c:v>0.569417</c:v>
                </c:pt>
                <c:pt idx="213">
                  <c:v>0.578965</c:v>
                </c:pt>
                <c:pt idx="214">
                  <c:v>0.588675</c:v>
                </c:pt>
                <c:pt idx="215">
                  <c:v>0.598558</c:v>
                </c:pt>
                <c:pt idx="216">
                  <c:v>0.608623</c:v>
                </c:pt>
                <c:pt idx="217">
                  <c:v>0.618883</c:v>
                </c:pt>
                <c:pt idx="218">
                  <c:v>0.629348</c:v>
                </c:pt>
                <c:pt idx="219">
                  <c:v>0.640028</c:v>
                </c:pt>
                <c:pt idx="220">
                  <c:v>0.650935</c:v>
                </c:pt>
                <c:pt idx="221">
                  <c:v>0.662079</c:v>
                </c:pt>
                <c:pt idx="222">
                  <c:v>0.673471</c:v>
                </c:pt>
                <c:pt idx="223">
                  <c:v>0.685121</c:v>
                </c:pt>
                <c:pt idx="224">
                  <c:v>0.69704</c:v>
                </c:pt>
                <c:pt idx="225">
                  <c:v>0.709238</c:v>
                </c:pt>
                <c:pt idx="226">
                  <c:v>0.721727</c:v>
                </c:pt>
                <c:pt idx="227">
                  <c:v>0.734516</c:v>
                </c:pt>
                <c:pt idx="228">
                  <c:v>0.747616</c:v>
                </c:pt>
                <c:pt idx="229">
                  <c:v>0.761037</c:v>
                </c:pt>
                <c:pt idx="230">
                  <c:v>0.774789</c:v>
                </c:pt>
                <c:pt idx="231">
                  <c:v>0.788881</c:v>
                </c:pt>
                <c:pt idx="232">
                  <c:v>0.803322</c:v>
                </c:pt>
                <c:pt idx="233">
                  <c:v>0.818121</c:v>
                </c:pt>
                <c:pt idx="234">
                  <c:v>0.833287</c:v>
                </c:pt>
                <c:pt idx="235">
                  <c:v>0.848827</c:v>
                </c:pt>
                <c:pt idx="236">
                  <c:v>0.864752</c:v>
                </c:pt>
                <c:pt idx="237">
                  <c:v>0.881068</c:v>
                </c:pt>
                <c:pt idx="238">
                  <c:v>0.897783</c:v>
                </c:pt>
                <c:pt idx="239">
                  <c:v>0.914905</c:v>
                </c:pt>
                <c:pt idx="240">
                  <c:v>0.93244</c:v>
                </c:pt>
                <c:pt idx="241">
                  <c:v>0.950398</c:v>
                </c:pt>
                <c:pt idx="242">
                  <c:v>0.968786</c:v>
                </c:pt>
                <c:pt idx="243">
                  <c:v>0.987611</c:v>
                </c:pt>
                <c:pt idx="244">
                  <c:v>1.00688</c:v>
                </c:pt>
                <c:pt idx="245">
                  <c:v>1.0266</c:v>
                </c:pt>
                <c:pt idx="246">
                  <c:v>1.04677</c:v>
                </c:pt>
                <c:pt idx="247">
                  <c:v>1.06739</c:v>
                </c:pt>
                <c:pt idx="248">
                  <c:v>1.08848</c:v>
                </c:pt>
                <c:pt idx="249">
                  <c:v>1.11002</c:v>
                </c:pt>
                <c:pt idx="250">
                  <c:v>1.13202</c:v>
                </c:pt>
                <c:pt idx="251">
                  <c:v>1.15448</c:v>
                </c:pt>
                <c:pt idx="252">
                  <c:v>1.17738</c:v>
                </c:pt>
                <c:pt idx="253">
                  <c:v>1.20073</c:v>
                </c:pt>
                <c:pt idx="254">
                  <c:v>1.22451</c:v>
                </c:pt>
                <c:pt idx="255">
                  <c:v>1.24872</c:v>
                </c:pt>
                <c:pt idx="256">
                  <c:v>1.27335</c:v>
                </c:pt>
                <c:pt idx="257">
                  <c:v>1.2984</c:v>
                </c:pt>
                <c:pt idx="258">
                  <c:v>1.32385</c:v>
                </c:pt>
                <c:pt idx="259">
                  <c:v>1.34971</c:v>
                </c:pt>
                <c:pt idx="260">
                  <c:v>1.37595</c:v>
                </c:pt>
                <c:pt idx="261">
                  <c:v>1.40258</c:v>
                </c:pt>
                <c:pt idx="262">
                  <c:v>1.42959</c:v>
                </c:pt>
                <c:pt idx="263">
                  <c:v>1.45698</c:v>
                </c:pt>
                <c:pt idx="264">
                  <c:v>1.48473</c:v>
                </c:pt>
                <c:pt idx="265">
                  <c:v>1.51284</c:v>
                </c:pt>
                <c:pt idx="266">
                  <c:v>1.54131</c:v>
                </c:pt>
                <c:pt idx="267">
                  <c:v>1.57012</c:v>
                </c:pt>
                <c:pt idx="268">
                  <c:v>1.59928</c:v>
                </c:pt>
                <c:pt idx="269">
                  <c:v>1.62877</c:v>
                </c:pt>
                <c:pt idx="270">
                  <c:v>1.65858</c:v>
                </c:pt>
                <c:pt idx="271">
                  <c:v>1.68872</c:v>
                </c:pt>
                <c:pt idx="272">
                  <c:v>1.71917</c:v>
                </c:pt>
                <c:pt idx="273">
                  <c:v>1.74993</c:v>
                </c:pt>
                <c:pt idx="274">
                  <c:v>1.78099</c:v>
                </c:pt>
                <c:pt idx="275">
                  <c:v>1.81234</c:v>
                </c:pt>
                <c:pt idx="276">
                  <c:v>1.84399</c:v>
                </c:pt>
                <c:pt idx="277">
                  <c:v>1.87591</c:v>
                </c:pt>
                <c:pt idx="278">
                  <c:v>1.90811</c:v>
                </c:pt>
                <c:pt idx="279">
                  <c:v>1.94058</c:v>
                </c:pt>
                <c:pt idx="280">
                  <c:v>1.97331</c:v>
                </c:pt>
                <c:pt idx="281">
                  <c:v>2.00628</c:v>
                </c:pt>
                <c:pt idx="282">
                  <c:v>2.0395</c:v>
                </c:pt>
                <c:pt idx="283">
                  <c:v>2.07294</c:v>
                </c:pt>
                <c:pt idx="284">
                  <c:v>2.10662</c:v>
                </c:pt>
                <c:pt idx="285">
                  <c:v>2.1405</c:v>
                </c:pt>
                <c:pt idx="286">
                  <c:v>2.17459</c:v>
                </c:pt>
                <c:pt idx="287">
                  <c:v>2.20888</c:v>
                </c:pt>
                <c:pt idx="288">
                  <c:v>2.24336</c:v>
                </c:pt>
                <c:pt idx="289">
                  <c:v>2.27801</c:v>
                </c:pt>
                <c:pt idx="290">
                  <c:v>2.312839999999996</c:v>
                </c:pt>
                <c:pt idx="291">
                  <c:v>2.34783</c:v>
                </c:pt>
                <c:pt idx="292">
                  <c:v>2.38298</c:v>
                </c:pt>
                <c:pt idx="293">
                  <c:v>2.41827</c:v>
                </c:pt>
                <c:pt idx="294">
                  <c:v>2.45371</c:v>
                </c:pt>
                <c:pt idx="295">
                  <c:v>2.48929</c:v>
                </c:pt>
                <c:pt idx="296">
                  <c:v>2.525</c:v>
                </c:pt>
                <c:pt idx="297">
                  <c:v>2.56083</c:v>
                </c:pt>
                <c:pt idx="298">
                  <c:v>2.59678</c:v>
                </c:pt>
                <c:pt idx="299">
                  <c:v>2.632839999999998</c:v>
                </c:pt>
                <c:pt idx="300">
                  <c:v>2.669</c:v>
                </c:pt>
                <c:pt idx="301">
                  <c:v>2.70526</c:v>
                </c:pt>
                <c:pt idx="302">
                  <c:v>2.74157</c:v>
                </c:pt>
                <c:pt idx="303">
                  <c:v>2.77793</c:v>
                </c:pt>
                <c:pt idx="304">
                  <c:v>2.81431</c:v>
                </c:pt>
                <c:pt idx="305">
                  <c:v>2.85069</c:v>
                </c:pt>
                <c:pt idx="306">
                  <c:v>2.88706</c:v>
                </c:pt>
                <c:pt idx="307">
                  <c:v>2.92341</c:v>
                </c:pt>
                <c:pt idx="308">
                  <c:v>2.95971</c:v>
                </c:pt>
                <c:pt idx="309">
                  <c:v>2.99596</c:v>
                </c:pt>
                <c:pt idx="310">
                  <c:v>3.03214</c:v>
                </c:pt>
                <c:pt idx="311">
                  <c:v>3.06823</c:v>
                </c:pt>
                <c:pt idx="312">
                  <c:v>3.10423</c:v>
                </c:pt>
                <c:pt idx="313">
                  <c:v>3.14013</c:v>
                </c:pt>
                <c:pt idx="314">
                  <c:v>3.17591</c:v>
                </c:pt>
                <c:pt idx="315">
                  <c:v>3.21156</c:v>
                </c:pt>
                <c:pt idx="316">
                  <c:v>3.24708</c:v>
                </c:pt>
                <c:pt idx="317">
                  <c:v>3.28246</c:v>
                </c:pt>
                <c:pt idx="318">
                  <c:v>3.31768</c:v>
                </c:pt>
                <c:pt idx="319">
                  <c:v>3.352749999999968</c:v>
                </c:pt>
                <c:pt idx="320">
                  <c:v>3.38765</c:v>
                </c:pt>
                <c:pt idx="321">
                  <c:v>3.42237</c:v>
                </c:pt>
                <c:pt idx="322">
                  <c:v>3.45692</c:v>
                </c:pt>
                <c:pt idx="323">
                  <c:v>3.49128</c:v>
                </c:pt>
                <c:pt idx="324">
                  <c:v>3.52545</c:v>
                </c:pt>
                <c:pt idx="325">
                  <c:v>3.55942</c:v>
                </c:pt>
                <c:pt idx="326">
                  <c:v>3.59319</c:v>
                </c:pt>
                <c:pt idx="327">
                  <c:v>3.62675</c:v>
                </c:pt>
                <c:pt idx="328">
                  <c:v>3.66011</c:v>
                </c:pt>
                <c:pt idx="329">
                  <c:v>3.69325</c:v>
                </c:pt>
                <c:pt idx="330">
                  <c:v>3.72617</c:v>
                </c:pt>
                <c:pt idx="331">
                  <c:v>3.75887</c:v>
                </c:pt>
                <c:pt idx="332">
                  <c:v>3.79134</c:v>
                </c:pt>
                <c:pt idx="333">
                  <c:v>3.82359</c:v>
                </c:pt>
                <c:pt idx="334">
                  <c:v>3.855599999999999</c:v>
                </c:pt>
                <c:pt idx="335">
                  <c:v>3.88739</c:v>
                </c:pt>
                <c:pt idx="336">
                  <c:v>3.91893</c:v>
                </c:pt>
                <c:pt idx="337">
                  <c:v>3.950239999999999</c:v>
                </c:pt>
                <c:pt idx="338">
                  <c:v>3.98131</c:v>
                </c:pt>
                <c:pt idx="339">
                  <c:v>4.01214</c:v>
                </c:pt>
                <c:pt idx="340">
                  <c:v>4.04273</c:v>
                </c:pt>
                <c:pt idx="341">
                  <c:v>4.07307</c:v>
                </c:pt>
                <c:pt idx="342">
                  <c:v>4.10317</c:v>
                </c:pt>
                <c:pt idx="343">
                  <c:v>4.13302</c:v>
                </c:pt>
                <c:pt idx="344">
                  <c:v>4.162629999999996</c:v>
                </c:pt>
                <c:pt idx="345">
                  <c:v>4.191979999999996</c:v>
                </c:pt>
                <c:pt idx="346">
                  <c:v>4.22109</c:v>
                </c:pt>
                <c:pt idx="347">
                  <c:v>4.24994</c:v>
                </c:pt>
                <c:pt idx="348">
                  <c:v>4.27855</c:v>
                </c:pt>
                <c:pt idx="349">
                  <c:v>4.306909999999998</c:v>
                </c:pt>
                <c:pt idx="350">
                  <c:v>4.33502</c:v>
                </c:pt>
                <c:pt idx="351">
                  <c:v>4.362869999999996</c:v>
                </c:pt>
                <c:pt idx="352">
                  <c:v>4.390479999999997</c:v>
                </c:pt>
                <c:pt idx="353">
                  <c:v>4.417829999999999</c:v>
                </c:pt>
                <c:pt idx="354">
                  <c:v>4.44494</c:v>
                </c:pt>
                <c:pt idx="355">
                  <c:v>4.47179</c:v>
                </c:pt>
                <c:pt idx="356">
                  <c:v>4.4984</c:v>
                </c:pt>
                <c:pt idx="357">
                  <c:v>4.524749999999996</c:v>
                </c:pt>
                <c:pt idx="358">
                  <c:v>4.55086</c:v>
                </c:pt>
                <c:pt idx="359">
                  <c:v>4.57672</c:v>
                </c:pt>
                <c:pt idx="360">
                  <c:v>4.602329999999998</c:v>
                </c:pt>
                <c:pt idx="361">
                  <c:v>4.627689999999974</c:v>
                </c:pt>
                <c:pt idx="362">
                  <c:v>4.652809999999984</c:v>
                </c:pt>
                <c:pt idx="363">
                  <c:v>4.67768</c:v>
                </c:pt>
                <c:pt idx="364">
                  <c:v>4.70231</c:v>
                </c:pt>
                <c:pt idx="365">
                  <c:v>4.72669</c:v>
                </c:pt>
                <c:pt idx="366">
                  <c:v>4.75083</c:v>
                </c:pt>
                <c:pt idx="367">
                  <c:v>4.77473</c:v>
                </c:pt>
                <c:pt idx="368">
                  <c:v>4.79839</c:v>
                </c:pt>
                <c:pt idx="369">
                  <c:v>4.821809999999997</c:v>
                </c:pt>
                <c:pt idx="370">
                  <c:v>4.844989999999965</c:v>
                </c:pt>
                <c:pt idx="371">
                  <c:v>4.867929999999974</c:v>
                </c:pt>
                <c:pt idx="372">
                  <c:v>4.89064</c:v>
                </c:pt>
                <c:pt idx="373">
                  <c:v>4.91311</c:v>
                </c:pt>
                <c:pt idx="374">
                  <c:v>4.93534</c:v>
                </c:pt>
                <c:pt idx="375">
                  <c:v>4.95735</c:v>
                </c:pt>
                <c:pt idx="376">
                  <c:v>4.97912</c:v>
                </c:pt>
                <c:pt idx="377">
                  <c:v>5.00066</c:v>
                </c:pt>
                <c:pt idx="378">
                  <c:v>5.021979999999997</c:v>
                </c:pt>
                <c:pt idx="379">
                  <c:v>5.04307</c:v>
                </c:pt>
                <c:pt idx="380">
                  <c:v>5.063929999999996</c:v>
                </c:pt>
                <c:pt idx="381">
                  <c:v>5.08456</c:v>
                </c:pt>
                <c:pt idx="382">
                  <c:v>5.104979999999975</c:v>
                </c:pt>
                <c:pt idx="383">
                  <c:v>5.125169999999994</c:v>
                </c:pt>
                <c:pt idx="384">
                  <c:v>5.14514</c:v>
                </c:pt>
                <c:pt idx="385">
                  <c:v>5.164899999999974</c:v>
                </c:pt>
                <c:pt idx="386">
                  <c:v>5.184439999999975</c:v>
                </c:pt>
                <c:pt idx="387">
                  <c:v>5.20376</c:v>
                </c:pt>
                <c:pt idx="388">
                  <c:v>5.222869999999999</c:v>
                </c:pt>
                <c:pt idx="389">
                  <c:v>5.24176</c:v>
                </c:pt>
                <c:pt idx="390">
                  <c:v>5.26045</c:v>
                </c:pt>
                <c:pt idx="391">
                  <c:v>5.27893</c:v>
                </c:pt>
                <c:pt idx="392">
                  <c:v>5.29719</c:v>
                </c:pt>
                <c:pt idx="393">
                  <c:v>5.31526</c:v>
                </c:pt>
                <c:pt idx="394">
                  <c:v>5.33311</c:v>
                </c:pt>
                <c:pt idx="395">
                  <c:v>5.35077</c:v>
                </c:pt>
                <c:pt idx="396">
                  <c:v>5.36822</c:v>
                </c:pt>
                <c:pt idx="397">
                  <c:v>5.385479999999998</c:v>
                </c:pt>
                <c:pt idx="398">
                  <c:v>5.40253</c:v>
                </c:pt>
                <c:pt idx="399">
                  <c:v>5.41939</c:v>
                </c:pt>
                <c:pt idx="400">
                  <c:v>5.43606</c:v>
                </c:pt>
                <c:pt idx="401">
                  <c:v>5.452529999999999</c:v>
                </c:pt>
                <c:pt idx="402">
                  <c:v>5.468809999999999</c:v>
                </c:pt>
                <c:pt idx="403">
                  <c:v>5.48489</c:v>
                </c:pt>
                <c:pt idx="404">
                  <c:v>5.5008</c:v>
                </c:pt>
                <c:pt idx="405">
                  <c:v>5.516509999999998</c:v>
                </c:pt>
                <c:pt idx="406">
                  <c:v>5.53204</c:v>
                </c:pt>
                <c:pt idx="407">
                  <c:v>5.54738</c:v>
                </c:pt>
                <c:pt idx="408">
                  <c:v>5.562549999999995</c:v>
                </c:pt>
                <c:pt idx="409">
                  <c:v>5.577529999999999</c:v>
                </c:pt>
                <c:pt idx="410">
                  <c:v>5.59233</c:v>
                </c:pt>
                <c:pt idx="411">
                  <c:v>5.60696</c:v>
                </c:pt>
                <c:pt idx="412">
                  <c:v>5.621409999999995</c:v>
                </c:pt>
                <c:pt idx="413">
                  <c:v>5.63568</c:v>
                </c:pt>
                <c:pt idx="414">
                  <c:v>5.64979</c:v>
                </c:pt>
                <c:pt idx="415">
                  <c:v>5.66372</c:v>
                </c:pt>
                <c:pt idx="416">
                  <c:v>5.677479999999996</c:v>
                </c:pt>
                <c:pt idx="417">
                  <c:v>5.691079999999998</c:v>
                </c:pt>
                <c:pt idx="418">
                  <c:v>5.704509999999995</c:v>
                </c:pt>
                <c:pt idx="419">
                  <c:v>5.71777</c:v>
                </c:pt>
                <c:pt idx="420">
                  <c:v>5.73088</c:v>
                </c:pt>
                <c:pt idx="421">
                  <c:v>5.74382</c:v>
                </c:pt>
                <c:pt idx="422">
                  <c:v>5.7566</c:v>
                </c:pt>
                <c:pt idx="423">
                  <c:v>5.76922</c:v>
                </c:pt>
                <c:pt idx="424">
                  <c:v>5.78168</c:v>
                </c:pt>
                <c:pt idx="425">
                  <c:v>5.79399</c:v>
                </c:pt>
                <c:pt idx="426">
                  <c:v>5.80614</c:v>
                </c:pt>
                <c:pt idx="427">
                  <c:v>5.818149999999997</c:v>
                </c:pt>
                <c:pt idx="428">
                  <c:v>5.83</c:v>
                </c:pt>
                <c:pt idx="429">
                  <c:v>5.8417</c:v>
                </c:pt>
                <c:pt idx="430">
                  <c:v>5.85325</c:v>
                </c:pt>
                <c:pt idx="431">
                  <c:v>5.86466</c:v>
                </c:pt>
                <c:pt idx="432">
                  <c:v>5.87592</c:v>
                </c:pt>
                <c:pt idx="433">
                  <c:v>5.88704</c:v>
                </c:pt>
                <c:pt idx="434">
                  <c:v>5.898009999999997</c:v>
                </c:pt>
                <c:pt idx="435">
                  <c:v>5.90885</c:v>
                </c:pt>
                <c:pt idx="436">
                  <c:v>5.91954</c:v>
                </c:pt>
                <c:pt idx="437">
                  <c:v>5.9301</c:v>
                </c:pt>
                <c:pt idx="438">
                  <c:v>5.94052</c:v>
                </c:pt>
                <c:pt idx="439">
                  <c:v>5.9508</c:v>
                </c:pt>
                <c:pt idx="440">
                  <c:v>5.960949999999999</c:v>
                </c:pt>
                <c:pt idx="441">
                  <c:v>5.97097</c:v>
                </c:pt>
                <c:pt idx="442">
                  <c:v>5.98086</c:v>
                </c:pt>
                <c:pt idx="443">
                  <c:v>5.99062</c:v>
                </c:pt>
                <c:pt idx="444">
                  <c:v>6.00024</c:v>
                </c:pt>
                <c:pt idx="445">
                  <c:v>6.00975</c:v>
                </c:pt>
                <c:pt idx="446">
                  <c:v>6.01912</c:v>
                </c:pt>
                <c:pt idx="447">
                  <c:v>6.02837</c:v>
                </c:pt>
                <c:pt idx="448">
                  <c:v>6.0375</c:v>
                </c:pt>
                <c:pt idx="449">
                  <c:v>6.0465</c:v>
                </c:pt>
                <c:pt idx="450">
                  <c:v>6.05539</c:v>
                </c:pt>
                <c:pt idx="451">
                  <c:v>6.064149999999985</c:v>
                </c:pt>
                <c:pt idx="452">
                  <c:v>6.0728</c:v>
                </c:pt>
                <c:pt idx="453">
                  <c:v>6.08133</c:v>
                </c:pt>
                <c:pt idx="454">
                  <c:v>6.08975</c:v>
                </c:pt>
                <c:pt idx="455">
                  <c:v>6.09805</c:v>
                </c:pt>
                <c:pt idx="456">
                  <c:v>6.10623</c:v>
                </c:pt>
                <c:pt idx="457">
                  <c:v>6.114309999999985</c:v>
                </c:pt>
                <c:pt idx="458">
                  <c:v>6.122269999999999</c:v>
                </c:pt>
                <c:pt idx="459">
                  <c:v>6.130129999999999</c:v>
                </c:pt>
                <c:pt idx="460">
                  <c:v>6.137869999999999</c:v>
                </c:pt>
                <c:pt idx="461">
                  <c:v>6.145509999999994</c:v>
                </c:pt>
                <c:pt idx="462">
                  <c:v>6.15304</c:v>
                </c:pt>
                <c:pt idx="463">
                  <c:v>6.160469999999997</c:v>
                </c:pt>
                <c:pt idx="464">
                  <c:v>6.167789999999965</c:v>
                </c:pt>
                <c:pt idx="465">
                  <c:v>6.17502</c:v>
                </c:pt>
                <c:pt idx="466">
                  <c:v>6.182129999999995</c:v>
                </c:pt>
                <c:pt idx="467">
                  <c:v>6.18915</c:v>
                </c:pt>
                <c:pt idx="468">
                  <c:v>6.19607</c:v>
                </c:pt>
                <c:pt idx="469">
                  <c:v>6.20289</c:v>
                </c:pt>
                <c:pt idx="470">
                  <c:v>6.20962</c:v>
                </c:pt>
                <c:pt idx="471">
                  <c:v>6.21625</c:v>
                </c:pt>
                <c:pt idx="472">
                  <c:v>6.222779999999998</c:v>
                </c:pt>
                <c:pt idx="473">
                  <c:v>6.22922</c:v>
                </c:pt>
                <c:pt idx="474">
                  <c:v>6.23556</c:v>
                </c:pt>
                <c:pt idx="475">
                  <c:v>6.24182</c:v>
                </c:pt>
                <c:pt idx="476">
                  <c:v>6.247979999999997</c:v>
                </c:pt>
                <c:pt idx="477">
                  <c:v>6.254049999999999</c:v>
                </c:pt>
                <c:pt idx="478">
                  <c:v>6.26004</c:v>
                </c:pt>
                <c:pt idx="479">
                  <c:v>6.265929999999996</c:v>
                </c:pt>
                <c:pt idx="480">
                  <c:v>6.27174</c:v>
                </c:pt>
                <c:pt idx="481">
                  <c:v>6.27746</c:v>
                </c:pt>
                <c:pt idx="482">
                  <c:v>6.2831</c:v>
                </c:pt>
                <c:pt idx="483">
                  <c:v>6.28865</c:v>
                </c:pt>
                <c:pt idx="484">
                  <c:v>6.294119999999975</c:v>
                </c:pt>
                <c:pt idx="485">
                  <c:v>6.29951</c:v>
                </c:pt>
                <c:pt idx="486">
                  <c:v>6.304819999999975</c:v>
                </c:pt>
                <c:pt idx="487">
                  <c:v>6.310049999999999</c:v>
                </c:pt>
                <c:pt idx="488">
                  <c:v>6.3152</c:v>
                </c:pt>
                <c:pt idx="489">
                  <c:v>6.32026</c:v>
                </c:pt>
                <c:pt idx="490">
                  <c:v>6.32526</c:v>
                </c:pt>
                <c:pt idx="491">
                  <c:v>6.33017</c:v>
                </c:pt>
                <c:pt idx="492">
                  <c:v>6.33501</c:v>
                </c:pt>
                <c:pt idx="493">
                  <c:v>6.33977</c:v>
                </c:pt>
                <c:pt idx="494">
                  <c:v>6.34446</c:v>
                </c:pt>
                <c:pt idx="495">
                  <c:v>6.34908</c:v>
                </c:pt>
                <c:pt idx="496">
                  <c:v>6.35362</c:v>
                </c:pt>
                <c:pt idx="497">
                  <c:v>6.358099999999998</c:v>
                </c:pt>
                <c:pt idx="498">
                  <c:v>6.362499999999994</c:v>
                </c:pt>
                <c:pt idx="499">
                  <c:v>6.366829999999997</c:v>
                </c:pt>
                <c:pt idx="500">
                  <c:v>6.37109</c:v>
                </c:pt>
              </c:numCache>
            </c:numRef>
          </c:yVal>
          <c:smooth val="0"/>
        </c:ser>
        <c:dLbls>
          <c:showLegendKey val="0"/>
          <c:showVal val="0"/>
          <c:showCatName val="0"/>
          <c:showSerName val="0"/>
          <c:showPercent val="0"/>
          <c:showBubbleSize val="0"/>
        </c:dLbls>
        <c:axId val="2140381112"/>
        <c:axId val="2140384440"/>
      </c:scatterChart>
      <c:valAx>
        <c:axId val="2140390504"/>
        <c:scaling>
          <c:orientation val="minMax"/>
          <c:max val="2300.0"/>
          <c:min val="1800.0"/>
        </c:scaling>
        <c:delete val="1"/>
        <c:axPos val="b"/>
        <c:numFmt formatCode="General" sourceLinked="1"/>
        <c:majorTickMark val="out"/>
        <c:minorTickMark val="none"/>
        <c:tickLblPos val="nextTo"/>
        <c:crossAx val="2140387512"/>
        <c:crosses val="autoZero"/>
        <c:crossBetween val="midCat"/>
        <c:minorUnit val="50.0"/>
      </c:valAx>
      <c:valAx>
        <c:axId val="2140387512"/>
        <c:scaling>
          <c:orientation val="minMax"/>
          <c:min val="0.0"/>
        </c:scaling>
        <c:delete val="0"/>
        <c:axPos val="l"/>
        <c:numFmt formatCode="General" sourceLinked="1"/>
        <c:majorTickMark val="out"/>
        <c:minorTickMark val="none"/>
        <c:tickLblPos val="nextTo"/>
        <c:txPr>
          <a:bodyPr/>
          <a:lstStyle/>
          <a:p>
            <a:pPr>
              <a:defRPr sz="1400">
                <a:latin typeface="Arial"/>
              </a:defRPr>
            </a:pPr>
            <a:endParaRPr lang="en-US"/>
          </a:p>
        </c:txPr>
        <c:crossAx val="2140390504"/>
        <c:crosses val="autoZero"/>
        <c:crossBetween val="midCat"/>
        <c:minorUnit val="50.0"/>
      </c:valAx>
      <c:valAx>
        <c:axId val="2140384440"/>
        <c:scaling>
          <c:orientation val="minMax"/>
          <c:min val="-1.0"/>
        </c:scaling>
        <c:delete val="0"/>
        <c:axPos val="r"/>
        <c:numFmt formatCode="General" sourceLinked="1"/>
        <c:majorTickMark val="out"/>
        <c:minorTickMark val="none"/>
        <c:tickLblPos val="nextTo"/>
        <c:txPr>
          <a:bodyPr/>
          <a:lstStyle/>
          <a:p>
            <a:pPr>
              <a:defRPr sz="1400" baseline="0">
                <a:latin typeface="Arial"/>
              </a:defRPr>
            </a:pPr>
            <a:endParaRPr lang="en-US"/>
          </a:p>
        </c:txPr>
        <c:crossAx val="2140381112"/>
        <c:crosses val="max"/>
        <c:crossBetween val="midCat"/>
      </c:valAx>
      <c:valAx>
        <c:axId val="2140381112"/>
        <c:scaling>
          <c:orientation val="minMax"/>
        </c:scaling>
        <c:delete val="1"/>
        <c:axPos val="b"/>
        <c:numFmt formatCode="General" sourceLinked="1"/>
        <c:majorTickMark val="out"/>
        <c:minorTickMark val="none"/>
        <c:tickLblPos val="nextTo"/>
        <c:crossAx val="2140384440"/>
        <c:crosses val="autoZero"/>
        <c:crossBetween val="midCat"/>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0.23333</cdr:x>
      <cdr:y>0.47917</cdr:y>
    </cdr:from>
    <cdr:to>
      <cdr:x>0.57222</cdr:x>
      <cdr:y>0.64583</cdr:y>
    </cdr:to>
    <cdr:sp macro="" textlink="">
      <cdr:nvSpPr>
        <cdr:cNvPr id="2" name="TextBox 1"/>
        <cdr:cNvSpPr txBox="1"/>
      </cdr:nvSpPr>
      <cdr:spPr>
        <a:xfrm xmlns:a="http://schemas.openxmlformats.org/drawingml/2006/main" flipH="1">
          <a:off x="1066800" y="1314450"/>
          <a:ext cx="1549400" cy="4572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C5C4E87-527F-B44A-A437-24A2A3927797}" type="slidenum">
              <a:rPr lang="en-US"/>
              <a:pPr>
                <a:defRPr/>
              </a:pPr>
              <a:t>‹#›</a:t>
            </a:fld>
            <a:endParaRPr lang="en-US"/>
          </a:p>
        </p:txBody>
      </p:sp>
    </p:spTree>
    <p:extLst>
      <p:ext uri="{BB962C8B-B14F-4D97-AF65-F5344CB8AC3E}">
        <p14:creationId xmlns:p14="http://schemas.microsoft.com/office/powerpoint/2010/main" val="1253040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63D6CF-2811-844C-BEA3-CC0DDFFC007B}" type="slidenum">
              <a:rPr lang="en-US"/>
              <a:pPr>
                <a:defRPr/>
              </a:pPr>
              <a:t>‹#›</a:t>
            </a:fld>
            <a:endParaRPr lang="en-US"/>
          </a:p>
        </p:txBody>
      </p:sp>
    </p:spTree>
    <p:extLst>
      <p:ext uri="{BB962C8B-B14F-4D97-AF65-F5344CB8AC3E}">
        <p14:creationId xmlns:p14="http://schemas.microsoft.com/office/powerpoint/2010/main" val="3862563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7E1E79E-CA63-A247-B6EC-76A891694AA1}" type="slidenum">
              <a:rPr lang="en-US" sz="1200"/>
              <a:pPr/>
              <a:t>5</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p:txBody>
          <a:bodyPr/>
          <a:lstStyle/>
          <a:p>
            <a:pPr>
              <a:defRPr/>
            </a:pPr>
            <a:r>
              <a:rPr lang="en-US"/>
              <a:t>AT606 Fall 2006</a:t>
            </a:r>
          </a:p>
        </p:txBody>
      </p:sp>
      <p:sp>
        <p:nvSpPr>
          <p:cNvPr id="63491" name="Rectangle 3"/>
          <p:cNvSpPr>
            <a:spLocks noGrp="1" noChangeArrowheads="1"/>
          </p:cNvSpPr>
          <p:nvPr>
            <p:ph type="dt" sz="quarter" idx="1"/>
          </p:nvPr>
        </p:nvSpPr>
        <p:spPr/>
        <p:txBody>
          <a:bodyPr/>
          <a:lstStyle/>
          <a:p>
            <a:pPr>
              <a:defRPr/>
            </a:pPr>
            <a:fld id="{42E3F605-3C34-FE42-8995-2B8016F6DE4C}" type="datetime1">
              <a:rPr lang="en-US"/>
              <a:pPr>
                <a:defRPr/>
              </a:pPr>
              <a:t>12/4/13</a:t>
            </a:fld>
            <a:endParaRPr lang="en-US"/>
          </a:p>
        </p:txBody>
      </p:sp>
      <p:sp>
        <p:nvSpPr>
          <p:cNvPr id="63492" name="Rectangle 6"/>
          <p:cNvSpPr>
            <a:spLocks noGrp="1" noChangeArrowheads="1"/>
          </p:cNvSpPr>
          <p:nvPr>
            <p:ph type="ftr" sz="quarter" idx="4"/>
          </p:nvPr>
        </p:nvSpPr>
        <p:spPr/>
        <p:txBody>
          <a:bodyPr/>
          <a:lstStyle/>
          <a:p>
            <a:pPr>
              <a:defRPr/>
            </a:pPr>
            <a:r>
              <a:rPr lang="en-US"/>
              <a:t>CSU ATS Scott Denning</a:t>
            </a:r>
          </a:p>
        </p:txBody>
      </p:sp>
      <p:sp>
        <p:nvSpPr>
          <p:cNvPr id="686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8D5F212-8E08-554F-8864-4AF470BBF220}" type="slidenum">
              <a:rPr lang="en-US" sz="1200"/>
              <a:pPr/>
              <a:t>50</a:t>
            </a:fld>
            <a:endParaRPr lang="en-US" sz="1200"/>
          </a:p>
        </p:txBody>
      </p:sp>
      <p:sp>
        <p:nvSpPr>
          <p:cNvPr id="68613" name="Rectangle 2"/>
          <p:cNvSpPr>
            <a:spLocks noGrp="1" noRot="1" noChangeAspect="1" noChangeArrowheads="1" noTextEdit="1"/>
          </p:cNvSpPr>
          <p:nvPr>
            <p:ph type="sldImg"/>
          </p:nvPr>
        </p:nvSpPr>
        <p:spPr>
          <a:solidFill>
            <a:srgbClr val="FFFFFF"/>
          </a:solidFill>
          <a:ln/>
        </p:spPr>
      </p:sp>
      <p:sp>
        <p:nvSpPr>
          <p:cNvPr id="68614" name="Rectangle 3"/>
          <p:cNvSpPr>
            <a:spLocks noGrp="1" noChangeArrowheads="1"/>
          </p:cNvSpPr>
          <p:nvPr>
            <p:ph type="body" idx="1"/>
          </p:nvPr>
        </p:nvSpPr>
        <p:spPr>
          <a:xfrm>
            <a:off x="685800" y="4341813"/>
            <a:ext cx="5486400" cy="4116387"/>
          </a:xfrm>
          <a:solidFill>
            <a:srgbClr val="FFFFFF"/>
          </a:solidFill>
          <a:ln>
            <a:solidFill>
              <a:srgbClr val="000000"/>
            </a:solidFill>
          </a:ln>
        </p:spPr>
        <p:txBody>
          <a:bodyPr/>
          <a:lstStyle/>
          <a:p>
            <a:r>
              <a:rPr lang="en-US" b="1">
                <a:ea typeface="ＭＳ Ｐゴシック" charset="0"/>
                <a:cs typeface="ＭＳ Ｐゴシック" charset="0"/>
              </a:rPr>
              <a:t>“E,T, H” = can be applied to electric, transport, or heating sectors, $=rough indication of cost (on a scale of $ to $$$)</a:t>
            </a:r>
          </a:p>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p:txBody>
          <a:bodyPr/>
          <a:lstStyle/>
          <a:p>
            <a:pPr>
              <a:defRPr/>
            </a:pPr>
            <a:r>
              <a:rPr lang="en-US"/>
              <a:t>AT606 Fall 2006</a:t>
            </a:r>
          </a:p>
        </p:txBody>
      </p:sp>
      <p:sp>
        <p:nvSpPr>
          <p:cNvPr id="65539" name="Rectangle 3"/>
          <p:cNvSpPr>
            <a:spLocks noGrp="1" noChangeArrowheads="1"/>
          </p:cNvSpPr>
          <p:nvPr>
            <p:ph type="dt" sz="quarter" idx="1"/>
          </p:nvPr>
        </p:nvSpPr>
        <p:spPr/>
        <p:txBody>
          <a:bodyPr/>
          <a:lstStyle/>
          <a:p>
            <a:pPr>
              <a:defRPr/>
            </a:pPr>
            <a:fld id="{2D2EAF7C-CFD9-D344-93B5-5E37F53C88D9}" type="datetime1">
              <a:rPr lang="en-US"/>
              <a:pPr>
                <a:defRPr/>
              </a:pPr>
              <a:t>12/4/13</a:t>
            </a:fld>
            <a:endParaRPr lang="en-US"/>
          </a:p>
        </p:txBody>
      </p:sp>
      <p:sp>
        <p:nvSpPr>
          <p:cNvPr id="65540" name="Rectangle 6"/>
          <p:cNvSpPr>
            <a:spLocks noGrp="1" noChangeArrowheads="1"/>
          </p:cNvSpPr>
          <p:nvPr>
            <p:ph type="ftr" sz="quarter" idx="4"/>
          </p:nvPr>
        </p:nvSpPr>
        <p:spPr/>
        <p:txBody>
          <a:bodyPr/>
          <a:lstStyle/>
          <a:p>
            <a:pPr>
              <a:defRPr/>
            </a:pPr>
            <a:r>
              <a:rPr lang="en-US"/>
              <a:t>CSU ATS Scott Denning</a:t>
            </a:r>
          </a:p>
        </p:txBody>
      </p:sp>
      <p:sp>
        <p:nvSpPr>
          <p:cNvPr id="706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2A6AB8F-6539-964F-A533-2646D5E07EC9}" type="slidenum">
              <a:rPr lang="en-US" sz="1200"/>
              <a:pPr/>
              <a:t>51</a:t>
            </a:fld>
            <a:endParaRPr lang="en-US" sz="1200"/>
          </a:p>
        </p:txBody>
      </p:sp>
      <p:sp>
        <p:nvSpPr>
          <p:cNvPr id="70661" name="Rectangle 2"/>
          <p:cNvSpPr>
            <a:spLocks noGrp="1" noRot="1" noChangeAspect="1" noChangeArrowheads="1" noTextEdit="1"/>
          </p:cNvSpPr>
          <p:nvPr>
            <p:ph type="sldImg"/>
          </p:nvPr>
        </p:nvSpPr>
        <p:spPr>
          <a:solidFill>
            <a:srgbClr val="FFFFFF"/>
          </a:solidFill>
          <a:ln/>
        </p:spPr>
      </p:sp>
      <p:sp>
        <p:nvSpPr>
          <p:cNvPr id="70662" name="Rectangle 3"/>
          <p:cNvSpPr>
            <a:spLocks noGrp="1" noChangeArrowheads="1"/>
          </p:cNvSpPr>
          <p:nvPr>
            <p:ph type="body" idx="1"/>
          </p:nvPr>
        </p:nvSpPr>
        <p:spPr>
          <a:xfrm>
            <a:off x="685800" y="4341813"/>
            <a:ext cx="5486400" cy="4116387"/>
          </a:xfrm>
          <a:solidFill>
            <a:srgbClr val="FFFFFF"/>
          </a:solidFill>
          <a:ln>
            <a:solidFill>
              <a:srgbClr val="000000"/>
            </a:solidFill>
          </a:ln>
        </p:spPr>
        <p:txBody>
          <a:bodyPr/>
          <a:lstStyle/>
          <a:p>
            <a:r>
              <a:rPr lang="en-US" b="1">
                <a:ea typeface="ＭＳ Ｐゴシック" charset="0"/>
                <a:cs typeface="ＭＳ Ｐゴシック" charset="0"/>
              </a:rPr>
              <a:t>“E” = can be applied to electric sector, $$=rough indication of cost (on a scale of $ to $$$)</a:t>
            </a:r>
          </a:p>
          <a:p>
            <a:endParaRPr lang="en-US">
              <a:ea typeface="ＭＳ Ｐゴシック" charset="0"/>
              <a:cs typeface="ＭＳ Ｐゴシック" charset="0"/>
            </a:endParaRPr>
          </a:p>
          <a:p>
            <a:r>
              <a:rPr lang="en-US">
                <a:ea typeface="ＭＳ Ｐゴシック" charset="0"/>
                <a:cs typeface="ＭＳ Ｐゴシック" charset="0"/>
              </a:rPr>
              <a:t>Plutonium (Pu) production by 2054, if fuel cycles are unchanged: 4000 t Pu (and another 4000 t Pu if current capacity is continued). </a:t>
            </a:r>
          </a:p>
          <a:p>
            <a:r>
              <a:rPr lang="en-US">
                <a:ea typeface="ＭＳ Ｐゴシック" charset="0"/>
                <a:cs typeface="ＭＳ Ｐゴシック" charset="0"/>
              </a:rPr>
              <a:t>Compare with ~ 1000 t Pu in all current spent fuel, ~ 100 t Pu in all U.S. weapons.</a:t>
            </a:r>
          </a:p>
          <a:p>
            <a:r>
              <a:rPr lang="en-US">
                <a:ea typeface="ＭＳ Ｐゴシック" charset="0"/>
                <a:cs typeface="ＭＳ Ｐゴシック" charset="0"/>
              </a:rPr>
              <a:t>5 kg ~ Pu critical mass.</a:t>
            </a:r>
          </a:p>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p:txBody>
          <a:bodyPr/>
          <a:lstStyle/>
          <a:p>
            <a:pPr>
              <a:defRPr/>
            </a:pPr>
            <a:r>
              <a:rPr lang="en-US"/>
              <a:t>AT606 Fall 2006</a:t>
            </a:r>
          </a:p>
        </p:txBody>
      </p:sp>
      <p:sp>
        <p:nvSpPr>
          <p:cNvPr id="67587" name="Rectangle 3"/>
          <p:cNvSpPr>
            <a:spLocks noGrp="1" noChangeArrowheads="1"/>
          </p:cNvSpPr>
          <p:nvPr>
            <p:ph type="dt" sz="quarter" idx="1"/>
          </p:nvPr>
        </p:nvSpPr>
        <p:spPr/>
        <p:txBody>
          <a:bodyPr/>
          <a:lstStyle/>
          <a:p>
            <a:pPr>
              <a:defRPr/>
            </a:pPr>
            <a:fld id="{C309E165-5EA0-5D49-A213-45A304974131}" type="datetime1">
              <a:rPr lang="en-US"/>
              <a:pPr>
                <a:defRPr/>
              </a:pPr>
              <a:t>12/4/13</a:t>
            </a:fld>
            <a:endParaRPr lang="en-US"/>
          </a:p>
        </p:txBody>
      </p:sp>
      <p:sp>
        <p:nvSpPr>
          <p:cNvPr id="67588" name="Rectangle 6"/>
          <p:cNvSpPr>
            <a:spLocks noGrp="1" noChangeArrowheads="1"/>
          </p:cNvSpPr>
          <p:nvPr>
            <p:ph type="ftr" sz="quarter" idx="4"/>
          </p:nvPr>
        </p:nvSpPr>
        <p:spPr/>
        <p:txBody>
          <a:bodyPr/>
          <a:lstStyle/>
          <a:p>
            <a:pPr>
              <a:defRPr/>
            </a:pPr>
            <a:r>
              <a:rPr lang="en-US"/>
              <a:t>CSU ATS Scott Denning</a:t>
            </a:r>
          </a:p>
        </p:txBody>
      </p:sp>
      <p:sp>
        <p:nvSpPr>
          <p:cNvPr id="727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48B5FF1-3100-9547-BF78-CA5BEFC017BA}" type="slidenum">
              <a:rPr lang="en-US" sz="1200"/>
              <a:pPr/>
              <a:t>52</a:t>
            </a:fld>
            <a:endParaRPr lang="en-US" sz="1200"/>
          </a:p>
        </p:txBody>
      </p:sp>
      <p:sp>
        <p:nvSpPr>
          <p:cNvPr id="72709" name="Rectangle 2"/>
          <p:cNvSpPr>
            <a:spLocks noGrp="1" noRot="1" noChangeAspect="1" noChangeArrowheads="1" noTextEdit="1"/>
          </p:cNvSpPr>
          <p:nvPr>
            <p:ph type="sldImg"/>
          </p:nvPr>
        </p:nvSpPr>
        <p:spPr>
          <a:solidFill>
            <a:srgbClr val="FFFFFF"/>
          </a:solidFill>
          <a:ln/>
        </p:spPr>
      </p:sp>
      <p:sp>
        <p:nvSpPr>
          <p:cNvPr id="72710" name="Rectangle 3"/>
          <p:cNvSpPr>
            <a:spLocks noGrp="1" noChangeArrowheads="1"/>
          </p:cNvSpPr>
          <p:nvPr>
            <p:ph type="body" idx="1"/>
          </p:nvPr>
        </p:nvSpPr>
        <p:spPr>
          <a:xfrm>
            <a:off x="685800" y="4341813"/>
            <a:ext cx="5486400" cy="4116387"/>
          </a:xfrm>
          <a:solidFill>
            <a:srgbClr val="FFFFFF"/>
          </a:solidFill>
          <a:ln>
            <a:solidFill>
              <a:srgbClr val="000000"/>
            </a:solidFill>
          </a:ln>
        </p:spPr>
        <p:txBody>
          <a:bodyPr/>
          <a:lstStyle/>
          <a:p>
            <a:r>
              <a:rPr lang="en-US" b="1">
                <a:ea typeface="ＭＳ Ｐゴシック" charset="0"/>
                <a:cs typeface="ＭＳ Ｐゴシック" charset="0"/>
              </a:rPr>
              <a:t>“E,T, H” = can be applied to electric, transport, or heating sectors, $-$$=rough indication of cost (on a scale of $ to $$$)</a:t>
            </a:r>
          </a:p>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p:txBody>
          <a:bodyPr/>
          <a:lstStyle/>
          <a:p>
            <a:pPr>
              <a:defRPr/>
            </a:pPr>
            <a:r>
              <a:rPr lang="en-US"/>
              <a:t>AT606 Fall 2006</a:t>
            </a:r>
          </a:p>
        </p:txBody>
      </p:sp>
      <p:sp>
        <p:nvSpPr>
          <p:cNvPr id="69635" name="Rectangle 3"/>
          <p:cNvSpPr>
            <a:spLocks noGrp="1" noChangeArrowheads="1"/>
          </p:cNvSpPr>
          <p:nvPr>
            <p:ph type="dt" sz="quarter" idx="1"/>
          </p:nvPr>
        </p:nvSpPr>
        <p:spPr/>
        <p:txBody>
          <a:bodyPr/>
          <a:lstStyle/>
          <a:p>
            <a:pPr>
              <a:defRPr/>
            </a:pPr>
            <a:fld id="{75BCA29D-8124-1644-BFAC-2B83A22699F0}" type="datetime1">
              <a:rPr lang="en-US"/>
              <a:pPr>
                <a:defRPr/>
              </a:pPr>
              <a:t>12/4/13</a:t>
            </a:fld>
            <a:endParaRPr lang="en-US"/>
          </a:p>
        </p:txBody>
      </p:sp>
      <p:sp>
        <p:nvSpPr>
          <p:cNvPr id="69636" name="Rectangle 6"/>
          <p:cNvSpPr>
            <a:spLocks noGrp="1" noChangeArrowheads="1"/>
          </p:cNvSpPr>
          <p:nvPr>
            <p:ph type="ftr" sz="quarter" idx="4"/>
          </p:nvPr>
        </p:nvSpPr>
        <p:spPr/>
        <p:txBody>
          <a:bodyPr/>
          <a:lstStyle/>
          <a:p>
            <a:pPr>
              <a:defRPr/>
            </a:pPr>
            <a:r>
              <a:rPr lang="en-US"/>
              <a:t>CSU ATS Scott Denning</a:t>
            </a:r>
          </a:p>
        </p:txBody>
      </p:sp>
      <p:sp>
        <p:nvSpPr>
          <p:cNvPr id="747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0CFCDD6-D9E1-AF45-B0DB-97630C13DCAE}" type="slidenum">
              <a:rPr lang="en-US" sz="1200"/>
              <a:pPr/>
              <a:t>53</a:t>
            </a:fld>
            <a:endParaRPr lang="en-US" sz="1200"/>
          </a:p>
        </p:txBody>
      </p:sp>
      <p:sp>
        <p:nvSpPr>
          <p:cNvPr id="74757" name="Rectangle 2"/>
          <p:cNvSpPr>
            <a:spLocks noGrp="1" noRot="1" noChangeAspect="1" noChangeArrowheads="1" noTextEdit="1"/>
          </p:cNvSpPr>
          <p:nvPr>
            <p:ph type="sldImg"/>
          </p:nvPr>
        </p:nvSpPr>
        <p:spPr>
          <a:solidFill>
            <a:srgbClr val="FFFFFF"/>
          </a:solidFill>
          <a:ln/>
        </p:spPr>
      </p:sp>
      <p:sp>
        <p:nvSpPr>
          <p:cNvPr id="74758" name="Rectangle 3"/>
          <p:cNvSpPr>
            <a:spLocks noGrp="1" noChangeArrowheads="1"/>
          </p:cNvSpPr>
          <p:nvPr>
            <p:ph type="body" idx="1"/>
          </p:nvPr>
        </p:nvSpPr>
        <p:spPr>
          <a:xfrm>
            <a:off x="685800" y="4341813"/>
            <a:ext cx="5486400" cy="4116387"/>
          </a:xfrm>
          <a:solidFill>
            <a:srgbClr val="FFFFFF"/>
          </a:solidFill>
          <a:ln>
            <a:solidFill>
              <a:srgbClr val="000000"/>
            </a:solidFill>
          </a:ln>
        </p:spPr>
        <p:txBody>
          <a:bodyPr/>
          <a:lstStyle/>
          <a:p>
            <a:r>
              <a:rPr lang="en-US" b="1">
                <a:ea typeface="ＭＳ Ｐゴシック" charset="0"/>
                <a:cs typeface="ＭＳ Ｐゴシック" charset="0"/>
              </a:rPr>
              <a:t>“E” = can be applied to electric sector, $$$=rough indication of cost (on a scale of $ to $$$)</a:t>
            </a:r>
          </a:p>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AT606 Fall 2006</a:t>
            </a:r>
          </a:p>
        </p:txBody>
      </p:sp>
      <p:sp>
        <p:nvSpPr>
          <p:cNvPr id="788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E9A5604-BD12-164A-9DBA-7733E8F003B9}" type="datetime1">
              <a:rPr lang="en-US" sz="1200"/>
              <a:pPr/>
              <a:t>12/4/13</a:t>
            </a:fld>
            <a:endParaRPr lang="en-US" sz="1200"/>
          </a:p>
        </p:txBody>
      </p:sp>
      <p:sp>
        <p:nvSpPr>
          <p:cNvPr id="788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CSU ATS Scott Denning</a:t>
            </a:r>
          </a:p>
        </p:txBody>
      </p:sp>
      <p:sp>
        <p:nvSpPr>
          <p:cNvPr id="788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C55686B-2B97-FD44-8D42-CB09A146AA05}" type="slidenum">
              <a:rPr lang="en-US" sz="1200"/>
              <a:pPr/>
              <a:t>56</a:t>
            </a:fld>
            <a:endParaRPr lang="en-US" sz="1200"/>
          </a:p>
        </p:txBody>
      </p:sp>
      <p:sp>
        <p:nvSpPr>
          <p:cNvPr id="78853" name="Rectangle 1026"/>
          <p:cNvSpPr>
            <a:spLocks noGrp="1" noRot="1" noChangeAspect="1" noChangeArrowheads="1" noTextEdit="1"/>
          </p:cNvSpPr>
          <p:nvPr>
            <p:ph type="sldImg"/>
          </p:nvPr>
        </p:nvSpPr>
        <p:spPr>
          <a:ln/>
        </p:spPr>
      </p:sp>
      <p:sp>
        <p:nvSpPr>
          <p:cNvPr id="7885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ECD6D60-E56B-F846-A32C-AA0CE6634D73}" type="slidenum">
              <a:rPr lang="en-US" sz="1200"/>
              <a:pPr/>
              <a:t>25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FCE7CFA-60EC-1547-A209-76E66E214DA6}" type="slidenum">
              <a:rPr lang="en-US" sz="1200"/>
              <a:pPr/>
              <a:t>36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p:txBody>
          <a:bodyPr/>
          <a:lstStyle/>
          <a:p>
            <a:pPr>
              <a:defRPr/>
            </a:pPr>
            <a:r>
              <a:rPr lang="en-US"/>
              <a:t>AT606 Fall 2006</a:t>
            </a:r>
          </a:p>
        </p:txBody>
      </p:sp>
      <p:sp>
        <p:nvSpPr>
          <p:cNvPr id="49155" name="Rectangle 3"/>
          <p:cNvSpPr>
            <a:spLocks noGrp="1" noChangeArrowheads="1"/>
          </p:cNvSpPr>
          <p:nvPr>
            <p:ph type="dt" sz="quarter" idx="1"/>
          </p:nvPr>
        </p:nvSpPr>
        <p:spPr/>
        <p:txBody>
          <a:bodyPr/>
          <a:lstStyle/>
          <a:p>
            <a:pPr>
              <a:defRPr/>
            </a:pPr>
            <a:fld id="{40A22592-3BC4-924C-AA04-3B8F3D1C8844}" type="datetime1">
              <a:rPr lang="en-US"/>
              <a:pPr>
                <a:defRPr/>
              </a:pPr>
              <a:t>12/4/13</a:t>
            </a:fld>
            <a:endParaRPr lang="en-US"/>
          </a:p>
        </p:txBody>
      </p:sp>
      <p:sp>
        <p:nvSpPr>
          <p:cNvPr id="49156" name="Rectangle 6"/>
          <p:cNvSpPr>
            <a:spLocks noGrp="1" noChangeArrowheads="1"/>
          </p:cNvSpPr>
          <p:nvPr>
            <p:ph type="ftr" sz="quarter" idx="4"/>
          </p:nvPr>
        </p:nvSpPr>
        <p:spPr/>
        <p:txBody>
          <a:bodyPr/>
          <a:lstStyle/>
          <a:p>
            <a:pPr>
              <a:defRPr/>
            </a:pPr>
            <a:r>
              <a:rPr lang="en-US"/>
              <a:t>CSU ATS Scott Denning</a:t>
            </a:r>
          </a:p>
        </p:txBody>
      </p:sp>
      <p:sp>
        <p:nvSpPr>
          <p:cNvPr id="563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3C2445C-79C9-074D-A184-737C393FEE4C}" type="slidenum">
              <a:rPr lang="en-US" sz="1200"/>
              <a:pPr/>
              <a:t>44</a:t>
            </a:fld>
            <a:endParaRPr lang="en-US" sz="1200"/>
          </a:p>
        </p:txBody>
      </p:sp>
      <p:sp>
        <p:nvSpPr>
          <p:cNvPr id="5632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5" tIns="48173" rIns="96345" bIns="48173" anchor="b"/>
          <a:lstStyle>
            <a:lvl1pPr defTabSz="963613">
              <a:defRPr sz="2400">
                <a:solidFill>
                  <a:schemeClr val="tx1"/>
                </a:solidFill>
                <a:latin typeface="Times New Roman" charset="0"/>
                <a:ea typeface="ＭＳ Ｐゴシック" charset="0"/>
                <a:cs typeface="ＭＳ Ｐゴシック" charset="0"/>
              </a:defRPr>
            </a:lvl1pPr>
            <a:lvl2pPr marL="742950" indent="-285750" defTabSz="963613">
              <a:defRPr sz="2400">
                <a:solidFill>
                  <a:schemeClr val="tx1"/>
                </a:solidFill>
                <a:latin typeface="Times New Roman" charset="0"/>
                <a:ea typeface="ＭＳ Ｐゴシック" charset="0"/>
              </a:defRPr>
            </a:lvl2pPr>
            <a:lvl3pPr marL="1143000" indent="-228600" defTabSz="963613">
              <a:defRPr sz="2400">
                <a:solidFill>
                  <a:schemeClr val="tx1"/>
                </a:solidFill>
                <a:latin typeface="Times New Roman" charset="0"/>
                <a:ea typeface="ＭＳ Ｐゴシック" charset="0"/>
              </a:defRPr>
            </a:lvl3pPr>
            <a:lvl4pPr marL="1600200" indent="-228600" defTabSz="963613">
              <a:defRPr sz="2400">
                <a:solidFill>
                  <a:schemeClr val="tx1"/>
                </a:solidFill>
                <a:latin typeface="Times New Roman" charset="0"/>
                <a:ea typeface="ＭＳ Ｐゴシック" charset="0"/>
              </a:defRPr>
            </a:lvl4pPr>
            <a:lvl5pPr marL="2057400" indent="-228600" defTabSz="963613">
              <a:defRPr sz="2400">
                <a:solidFill>
                  <a:schemeClr val="tx1"/>
                </a:solidFill>
                <a:latin typeface="Times New Roman" charset="0"/>
                <a:ea typeface="ＭＳ Ｐゴシック" charset="0"/>
              </a:defRPr>
            </a:lvl5pPr>
            <a:lvl6pPr marL="2514600" indent="-228600" defTabSz="9636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36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36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361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ABA0573B-60DC-BC47-802F-78248E4753A9}" type="slidenum">
              <a:rPr lang="en-US" sz="1300">
                <a:latin typeface="Arial" charset="0"/>
              </a:rPr>
              <a:pPr algn="r"/>
              <a:t>44</a:t>
            </a:fld>
            <a:endParaRPr lang="en-US" sz="1300">
              <a:latin typeface="Arial" charset="0"/>
            </a:endParaRPr>
          </a:p>
        </p:txBody>
      </p:sp>
      <p:sp>
        <p:nvSpPr>
          <p:cNvPr id="56326" name="Rectangle 2"/>
          <p:cNvSpPr>
            <a:spLocks noGrp="1" noRot="1" noChangeAspect="1" noChangeArrowheads="1" noTextEdit="1"/>
          </p:cNvSpPr>
          <p:nvPr>
            <p:ph type="sldImg"/>
          </p:nvPr>
        </p:nvSpPr>
        <p:spPr>
          <a:solidFill>
            <a:srgbClr val="FFFFFF"/>
          </a:solidFill>
          <a:ln/>
        </p:spPr>
      </p:sp>
      <p:sp>
        <p:nvSpPr>
          <p:cNvPr id="5632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96345" tIns="48173" rIns="96345" bIns="48173"/>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p:txBody>
          <a:bodyPr/>
          <a:lstStyle/>
          <a:p>
            <a:pPr>
              <a:defRPr/>
            </a:pPr>
            <a:r>
              <a:rPr lang="en-US"/>
              <a:t>AT606 Fall 2006</a:t>
            </a:r>
          </a:p>
        </p:txBody>
      </p:sp>
      <p:sp>
        <p:nvSpPr>
          <p:cNvPr id="51203" name="Rectangle 3"/>
          <p:cNvSpPr>
            <a:spLocks noGrp="1" noChangeArrowheads="1"/>
          </p:cNvSpPr>
          <p:nvPr>
            <p:ph type="dt" sz="quarter" idx="1"/>
          </p:nvPr>
        </p:nvSpPr>
        <p:spPr/>
        <p:txBody>
          <a:bodyPr/>
          <a:lstStyle/>
          <a:p>
            <a:pPr>
              <a:defRPr/>
            </a:pPr>
            <a:fld id="{43D187FB-4B5A-AA41-AB5A-254DF8B6859F}" type="datetime1">
              <a:rPr lang="en-US"/>
              <a:pPr>
                <a:defRPr/>
              </a:pPr>
              <a:t>12/4/13</a:t>
            </a:fld>
            <a:endParaRPr lang="en-US"/>
          </a:p>
        </p:txBody>
      </p:sp>
      <p:sp>
        <p:nvSpPr>
          <p:cNvPr id="51204" name="Rectangle 6"/>
          <p:cNvSpPr>
            <a:spLocks noGrp="1" noChangeArrowheads="1"/>
          </p:cNvSpPr>
          <p:nvPr>
            <p:ph type="ftr" sz="quarter" idx="4"/>
          </p:nvPr>
        </p:nvSpPr>
        <p:spPr/>
        <p:txBody>
          <a:bodyPr/>
          <a:lstStyle/>
          <a:p>
            <a:pPr>
              <a:defRPr/>
            </a:pPr>
            <a:r>
              <a:rPr lang="en-US"/>
              <a:t>CSU ATS Scott Denning</a:t>
            </a:r>
          </a:p>
        </p:txBody>
      </p:sp>
      <p:sp>
        <p:nvSpPr>
          <p:cNvPr id="583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72426B7-37EE-E141-BB25-3F13CBF7A5F5}" type="slidenum">
              <a:rPr lang="en-US" sz="1200"/>
              <a:pPr/>
              <a:t>45</a:t>
            </a:fld>
            <a:endParaRPr lang="en-US" sz="1200"/>
          </a:p>
        </p:txBody>
      </p:sp>
      <p:sp>
        <p:nvSpPr>
          <p:cNvPr id="5837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5" tIns="48173" rIns="96345" bIns="48173" anchor="b"/>
          <a:lstStyle>
            <a:lvl1pPr defTabSz="963613">
              <a:defRPr sz="2400">
                <a:solidFill>
                  <a:schemeClr val="tx1"/>
                </a:solidFill>
                <a:latin typeface="Times New Roman" charset="0"/>
                <a:ea typeface="ＭＳ Ｐゴシック" charset="0"/>
                <a:cs typeface="ＭＳ Ｐゴシック" charset="0"/>
              </a:defRPr>
            </a:lvl1pPr>
            <a:lvl2pPr marL="742950" indent="-285750" defTabSz="963613">
              <a:defRPr sz="2400">
                <a:solidFill>
                  <a:schemeClr val="tx1"/>
                </a:solidFill>
                <a:latin typeface="Times New Roman" charset="0"/>
                <a:ea typeface="ＭＳ Ｐゴシック" charset="0"/>
              </a:defRPr>
            </a:lvl2pPr>
            <a:lvl3pPr marL="1143000" indent="-228600" defTabSz="963613">
              <a:defRPr sz="2400">
                <a:solidFill>
                  <a:schemeClr val="tx1"/>
                </a:solidFill>
                <a:latin typeface="Times New Roman" charset="0"/>
                <a:ea typeface="ＭＳ Ｐゴシック" charset="0"/>
              </a:defRPr>
            </a:lvl3pPr>
            <a:lvl4pPr marL="1600200" indent="-228600" defTabSz="963613">
              <a:defRPr sz="2400">
                <a:solidFill>
                  <a:schemeClr val="tx1"/>
                </a:solidFill>
                <a:latin typeface="Times New Roman" charset="0"/>
                <a:ea typeface="ＭＳ Ｐゴシック" charset="0"/>
              </a:defRPr>
            </a:lvl4pPr>
            <a:lvl5pPr marL="2057400" indent="-228600" defTabSz="963613">
              <a:defRPr sz="2400">
                <a:solidFill>
                  <a:schemeClr val="tx1"/>
                </a:solidFill>
                <a:latin typeface="Times New Roman" charset="0"/>
                <a:ea typeface="ＭＳ Ｐゴシック" charset="0"/>
              </a:defRPr>
            </a:lvl5pPr>
            <a:lvl6pPr marL="2514600" indent="-228600" defTabSz="9636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36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36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361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635A1CEA-AFB6-BD44-8EE3-7D6A1987F034}" type="slidenum">
              <a:rPr lang="en-US" sz="1300">
                <a:latin typeface="Arial" charset="0"/>
              </a:rPr>
              <a:pPr algn="r"/>
              <a:t>45</a:t>
            </a:fld>
            <a:endParaRPr lang="en-US" sz="1300">
              <a:latin typeface="Arial" charset="0"/>
            </a:endParaRPr>
          </a:p>
        </p:txBody>
      </p:sp>
      <p:sp>
        <p:nvSpPr>
          <p:cNvPr id="58374" name="Rectangle 2"/>
          <p:cNvSpPr>
            <a:spLocks noGrp="1" noRot="1" noChangeAspect="1" noChangeArrowheads="1" noTextEdit="1"/>
          </p:cNvSpPr>
          <p:nvPr>
            <p:ph type="sldImg"/>
          </p:nvPr>
        </p:nvSpPr>
        <p:spPr>
          <a:solidFill>
            <a:srgbClr val="FFFFFF"/>
          </a:solidFill>
          <a:ln/>
        </p:spPr>
      </p:sp>
      <p:sp>
        <p:nvSpPr>
          <p:cNvPr id="583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96345" tIns="48173" rIns="96345" bIns="48173"/>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p:txBody>
          <a:bodyPr/>
          <a:lstStyle/>
          <a:p>
            <a:pPr>
              <a:defRPr/>
            </a:pPr>
            <a:r>
              <a:rPr lang="en-US"/>
              <a:t>AT606 Fall 2006</a:t>
            </a:r>
          </a:p>
        </p:txBody>
      </p:sp>
      <p:sp>
        <p:nvSpPr>
          <p:cNvPr id="53251" name="Rectangle 3"/>
          <p:cNvSpPr>
            <a:spLocks noGrp="1" noChangeArrowheads="1"/>
          </p:cNvSpPr>
          <p:nvPr>
            <p:ph type="dt" sz="quarter" idx="1"/>
          </p:nvPr>
        </p:nvSpPr>
        <p:spPr/>
        <p:txBody>
          <a:bodyPr/>
          <a:lstStyle/>
          <a:p>
            <a:pPr>
              <a:defRPr/>
            </a:pPr>
            <a:fld id="{7815E447-E272-B241-9C49-86E9A3132450}" type="datetime1">
              <a:rPr lang="en-US"/>
              <a:pPr>
                <a:defRPr/>
              </a:pPr>
              <a:t>12/4/13</a:t>
            </a:fld>
            <a:endParaRPr lang="en-US"/>
          </a:p>
        </p:txBody>
      </p:sp>
      <p:sp>
        <p:nvSpPr>
          <p:cNvPr id="53252" name="Rectangle 6"/>
          <p:cNvSpPr>
            <a:spLocks noGrp="1" noChangeArrowheads="1"/>
          </p:cNvSpPr>
          <p:nvPr>
            <p:ph type="ftr" sz="quarter" idx="4"/>
          </p:nvPr>
        </p:nvSpPr>
        <p:spPr/>
        <p:txBody>
          <a:bodyPr/>
          <a:lstStyle/>
          <a:p>
            <a:pPr>
              <a:defRPr/>
            </a:pPr>
            <a:r>
              <a:rPr lang="en-US"/>
              <a:t>CSU ATS Scott Denning</a:t>
            </a:r>
          </a:p>
        </p:txBody>
      </p:sp>
      <p:sp>
        <p:nvSpPr>
          <p:cNvPr id="604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ED16A56-487A-244F-8ECD-2FCEC1600531}" type="slidenum">
              <a:rPr lang="en-US" sz="1200"/>
              <a:pPr/>
              <a:t>46</a:t>
            </a:fld>
            <a:endParaRPr lang="en-US" sz="1200"/>
          </a:p>
        </p:txBody>
      </p:sp>
      <p:sp>
        <p:nvSpPr>
          <p:cNvPr id="6042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5" tIns="48173" rIns="96345" bIns="48173" anchor="b"/>
          <a:lstStyle>
            <a:lvl1pPr defTabSz="963613">
              <a:defRPr sz="2400">
                <a:solidFill>
                  <a:schemeClr val="tx1"/>
                </a:solidFill>
                <a:latin typeface="Times New Roman" charset="0"/>
                <a:ea typeface="ＭＳ Ｐゴシック" charset="0"/>
                <a:cs typeface="ＭＳ Ｐゴシック" charset="0"/>
              </a:defRPr>
            </a:lvl1pPr>
            <a:lvl2pPr marL="742950" indent="-285750" defTabSz="963613">
              <a:defRPr sz="2400">
                <a:solidFill>
                  <a:schemeClr val="tx1"/>
                </a:solidFill>
                <a:latin typeface="Times New Roman" charset="0"/>
                <a:ea typeface="ＭＳ Ｐゴシック" charset="0"/>
              </a:defRPr>
            </a:lvl2pPr>
            <a:lvl3pPr marL="1143000" indent="-228600" defTabSz="963613">
              <a:defRPr sz="2400">
                <a:solidFill>
                  <a:schemeClr val="tx1"/>
                </a:solidFill>
                <a:latin typeface="Times New Roman" charset="0"/>
                <a:ea typeface="ＭＳ Ｐゴシック" charset="0"/>
              </a:defRPr>
            </a:lvl3pPr>
            <a:lvl4pPr marL="1600200" indent="-228600" defTabSz="963613">
              <a:defRPr sz="2400">
                <a:solidFill>
                  <a:schemeClr val="tx1"/>
                </a:solidFill>
                <a:latin typeface="Times New Roman" charset="0"/>
                <a:ea typeface="ＭＳ Ｐゴシック" charset="0"/>
              </a:defRPr>
            </a:lvl4pPr>
            <a:lvl5pPr marL="2057400" indent="-228600" defTabSz="963613">
              <a:defRPr sz="2400">
                <a:solidFill>
                  <a:schemeClr val="tx1"/>
                </a:solidFill>
                <a:latin typeface="Times New Roman" charset="0"/>
                <a:ea typeface="ＭＳ Ｐゴシック" charset="0"/>
              </a:defRPr>
            </a:lvl5pPr>
            <a:lvl6pPr marL="2514600" indent="-228600" defTabSz="9636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36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36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361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1F986991-23DC-6647-806D-FD10CC80A7EC}" type="slidenum">
              <a:rPr lang="en-US" sz="1300">
                <a:latin typeface="Arial" charset="0"/>
              </a:rPr>
              <a:pPr algn="r"/>
              <a:t>46</a:t>
            </a:fld>
            <a:endParaRPr lang="en-US" sz="1300">
              <a:latin typeface="Arial" charset="0"/>
            </a:endParaRPr>
          </a:p>
        </p:txBody>
      </p:sp>
      <p:sp>
        <p:nvSpPr>
          <p:cNvPr id="60422" name="Rectangle 2"/>
          <p:cNvSpPr>
            <a:spLocks noGrp="1" noRot="1" noChangeAspect="1" noChangeArrowheads="1" noTextEdit="1"/>
          </p:cNvSpPr>
          <p:nvPr>
            <p:ph type="sldImg"/>
          </p:nvPr>
        </p:nvSpPr>
        <p:spPr>
          <a:solidFill>
            <a:srgbClr val="FFFFFF"/>
          </a:solidFill>
          <a:ln/>
        </p:spPr>
      </p:sp>
      <p:sp>
        <p:nvSpPr>
          <p:cNvPr id="60423"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96345" tIns="48173" rIns="96345" bIns="48173"/>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p:txBody>
          <a:bodyPr/>
          <a:lstStyle/>
          <a:p>
            <a:pPr>
              <a:defRPr/>
            </a:pPr>
            <a:r>
              <a:rPr lang="en-US"/>
              <a:t>AT606 Fall 2006</a:t>
            </a:r>
          </a:p>
        </p:txBody>
      </p:sp>
      <p:sp>
        <p:nvSpPr>
          <p:cNvPr id="55299" name="Rectangle 3"/>
          <p:cNvSpPr>
            <a:spLocks noGrp="1" noChangeArrowheads="1"/>
          </p:cNvSpPr>
          <p:nvPr>
            <p:ph type="dt" sz="quarter" idx="1"/>
          </p:nvPr>
        </p:nvSpPr>
        <p:spPr/>
        <p:txBody>
          <a:bodyPr/>
          <a:lstStyle/>
          <a:p>
            <a:pPr>
              <a:defRPr/>
            </a:pPr>
            <a:fld id="{95868AFB-0286-7B4C-9627-62265B3F1C13}" type="datetime1">
              <a:rPr lang="en-US"/>
              <a:pPr>
                <a:defRPr/>
              </a:pPr>
              <a:t>12/4/13</a:t>
            </a:fld>
            <a:endParaRPr lang="en-US"/>
          </a:p>
        </p:txBody>
      </p:sp>
      <p:sp>
        <p:nvSpPr>
          <p:cNvPr id="55300" name="Rectangle 6"/>
          <p:cNvSpPr>
            <a:spLocks noGrp="1" noChangeArrowheads="1"/>
          </p:cNvSpPr>
          <p:nvPr>
            <p:ph type="ftr" sz="quarter" idx="4"/>
          </p:nvPr>
        </p:nvSpPr>
        <p:spPr/>
        <p:txBody>
          <a:bodyPr/>
          <a:lstStyle/>
          <a:p>
            <a:pPr>
              <a:defRPr/>
            </a:pPr>
            <a:r>
              <a:rPr lang="en-US"/>
              <a:t>CSU ATS Scott Denning</a:t>
            </a:r>
          </a:p>
        </p:txBody>
      </p:sp>
      <p:sp>
        <p:nvSpPr>
          <p:cNvPr id="624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8E532AA-512D-7D47-BF2A-C40AB8D128AB}" type="slidenum">
              <a:rPr lang="en-US" sz="1200"/>
              <a:pPr/>
              <a:t>47</a:t>
            </a:fld>
            <a:endParaRPr lang="en-US" sz="1200"/>
          </a:p>
        </p:txBody>
      </p:sp>
      <p:sp>
        <p:nvSpPr>
          <p:cNvPr id="62469" name="Rectangle 2"/>
          <p:cNvSpPr>
            <a:spLocks noGrp="1" noRot="1" noChangeAspect="1" noChangeArrowheads="1" noTextEdit="1"/>
          </p:cNvSpPr>
          <p:nvPr>
            <p:ph type="sldImg"/>
          </p:nvPr>
        </p:nvSpPr>
        <p:spPr>
          <a:solidFill>
            <a:srgbClr val="FFFFFF"/>
          </a:solidFill>
          <a:ln/>
        </p:spPr>
      </p:sp>
      <p:sp>
        <p:nvSpPr>
          <p:cNvPr id="6247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p:txBody>
          <a:bodyPr/>
          <a:lstStyle/>
          <a:p>
            <a:pPr>
              <a:defRPr/>
            </a:pPr>
            <a:r>
              <a:rPr lang="en-US"/>
              <a:t>AT606 Fall 2006</a:t>
            </a:r>
          </a:p>
        </p:txBody>
      </p:sp>
      <p:sp>
        <p:nvSpPr>
          <p:cNvPr id="59395" name="Rectangle 3"/>
          <p:cNvSpPr>
            <a:spLocks noGrp="1" noChangeArrowheads="1"/>
          </p:cNvSpPr>
          <p:nvPr>
            <p:ph type="dt" sz="quarter" idx="1"/>
          </p:nvPr>
        </p:nvSpPr>
        <p:spPr/>
        <p:txBody>
          <a:bodyPr/>
          <a:lstStyle/>
          <a:p>
            <a:pPr>
              <a:defRPr/>
            </a:pPr>
            <a:fld id="{415471E2-2137-2B44-9C72-5BAB0A4E49F7}" type="datetime1">
              <a:rPr lang="en-US"/>
              <a:pPr>
                <a:defRPr/>
              </a:pPr>
              <a:t>12/4/13</a:t>
            </a:fld>
            <a:endParaRPr lang="en-US"/>
          </a:p>
        </p:txBody>
      </p:sp>
      <p:sp>
        <p:nvSpPr>
          <p:cNvPr id="59396" name="Rectangle 6"/>
          <p:cNvSpPr>
            <a:spLocks noGrp="1" noChangeArrowheads="1"/>
          </p:cNvSpPr>
          <p:nvPr>
            <p:ph type="ftr" sz="quarter" idx="4"/>
          </p:nvPr>
        </p:nvSpPr>
        <p:spPr/>
        <p:txBody>
          <a:bodyPr/>
          <a:lstStyle/>
          <a:p>
            <a:pPr>
              <a:defRPr/>
            </a:pPr>
            <a:r>
              <a:rPr lang="en-US"/>
              <a:t>CSU ATS Scott Denning</a:t>
            </a:r>
          </a:p>
        </p:txBody>
      </p:sp>
      <p:sp>
        <p:nvSpPr>
          <p:cNvPr id="645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F905ADB-C918-F247-AF38-D88F110EED6F}" type="slidenum">
              <a:rPr lang="en-US" sz="1200"/>
              <a:pPr/>
              <a:t>48</a:t>
            </a:fld>
            <a:endParaRPr lang="en-US" sz="1200"/>
          </a:p>
        </p:txBody>
      </p:sp>
      <p:sp>
        <p:nvSpPr>
          <p:cNvPr id="64517" name="Rectangle 2"/>
          <p:cNvSpPr>
            <a:spLocks noGrp="1" noRot="1" noChangeAspect="1" noChangeArrowheads="1" noTextEdit="1"/>
          </p:cNvSpPr>
          <p:nvPr>
            <p:ph type="sldImg"/>
          </p:nvPr>
        </p:nvSpPr>
        <p:spPr>
          <a:solidFill>
            <a:srgbClr val="FFFFFF"/>
          </a:solidFill>
          <a:ln/>
        </p:spPr>
      </p:sp>
      <p:sp>
        <p:nvSpPr>
          <p:cNvPr id="64518" name="Rectangle 3"/>
          <p:cNvSpPr>
            <a:spLocks noGrp="1" noChangeArrowheads="1"/>
          </p:cNvSpPr>
          <p:nvPr>
            <p:ph type="body" idx="1"/>
          </p:nvPr>
        </p:nvSpPr>
        <p:spPr>
          <a:xfrm>
            <a:off x="685800" y="4341813"/>
            <a:ext cx="5486400" cy="4116387"/>
          </a:xfrm>
          <a:solidFill>
            <a:srgbClr val="FFFFFF"/>
          </a:solidFill>
          <a:ln>
            <a:solidFill>
              <a:srgbClr val="000000"/>
            </a:solidFill>
          </a:ln>
        </p:spPr>
        <p:txBody>
          <a:bodyPr/>
          <a:lstStyle/>
          <a:p>
            <a:r>
              <a:rPr lang="en-US" b="1">
                <a:ea typeface="ＭＳ Ｐゴシック" charset="0"/>
                <a:cs typeface="ＭＳ Ｐゴシック" charset="0"/>
              </a:rPr>
              <a:t>“E,T, H” = can be applied to electric, transport, or heating sectors, $=rough indication of cost (on a scale of $ to $$$)</a:t>
            </a:r>
          </a:p>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p:txBody>
          <a:bodyPr/>
          <a:lstStyle/>
          <a:p>
            <a:pPr>
              <a:defRPr/>
            </a:pPr>
            <a:r>
              <a:rPr lang="en-US"/>
              <a:t>AT606 Fall 2006</a:t>
            </a:r>
          </a:p>
        </p:txBody>
      </p:sp>
      <p:sp>
        <p:nvSpPr>
          <p:cNvPr id="61443" name="Rectangle 3"/>
          <p:cNvSpPr>
            <a:spLocks noGrp="1" noChangeArrowheads="1"/>
          </p:cNvSpPr>
          <p:nvPr>
            <p:ph type="dt" sz="quarter" idx="1"/>
          </p:nvPr>
        </p:nvSpPr>
        <p:spPr/>
        <p:txBody>
          <a:bodyPr/>
          <a:lstStyle/>
          <a:p>
            <a:pPr>
              <a:defRPr/>
            </a:pPr>
            <a:fld id="{7FB42A16-6063-7D4B-A99A-27EA9F020D7F}" type="datetime1">
              <a:rPr lang="en-US"/>
              <a:pPr>
                <a:defRPr/>
              </a:pPr>
              <a:t>12/4/13</a:t>
            </a:fld>
            <a:endParaRPr lang="en-US"/>
          </a:p>
        </p:txBody>
      </p:sp>
      <p:sp>
        <p:nvSpPr>
          <p:cNvPr id="61444" name="Rectangle 6"/>
          <p:cNvSpPr>
            <a:spLocks noGrp="1" noChangeArrowheads="1"/>
          </p:cNvSpPr>
          <p:nvPr>
            <p:ph type="ftr" sz="quarter" idx="4"/>
          </p:nvPr>
        </p:nvSpPr>
        <p:spPr/>
        <p:txBody>
          <a:bodyPr/>
          <a:lstStyle/>
          <a:p>
            <a:pPr>
              <a:defRPr/>
            </a:pPr>
            <a:r>
              <a:rPr lang="en-US"/>
              <a:t>CSU ATS Scott Denning</a:t>
            </a:r>
          </a:p>
        </p:txBody>
      </p:sp>
      <p:sp>
        <p:nvSpPr>
          <p:cNvPr id="665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F50A202-E085-9341-BBD4-160FA7EF96FF}" type="slidenum">
              <a:rPr lang="en-US" sz="1200"/>
              <a:pPr/>
              <a:t>49</a:t>
            </a:fld>
            <a:endParaRPr lang="en-US" sz="1200"/>
          </a:p>
        </p:txBody>
      </p:sp>
      <p:sp>
        <p:nvSpPr>
          <p:cNvPr id="66565" name="Rectangle 2"/>
          <p:cNvSpPr>
            <a:spLocks noGrp="1" noRot="1" noChangeAspect="1" noChangeArrowheads="1" noTextEdit="1"/>
          </p:cNvSpPr>
          <p:nvPr>
            <p:ph type="sldImg"/>
          </p:nvPr>
        </p:nvSpPr>
        <p:spPr>
          <a:xfrm>
            <a:off x="1144588" y="687388"/>
            <a:ext cx="4572000" cy="3429000"/>
          </a:xfrm>
          <a:solidFill>
            <a:srgbClr val="FFFFFF"/>
          </a:solidFill>
          <a:ln/>
        </p:spPr>
      </p:sp>
      <p:sp>
        <p:nvSpPr>
          <p:cNvPr id="66566" name="Rectangle 3"/>
          <p:cNvSpPr>
            <a:spLocks noGrp="1" noChangeArrowheads="1"/>
          </p:cNvSpPr>
          <p:nvPr>
            <p:ph type="body" idx="1"/>
          </p:nvPr>
        </p:nvSpPr>
        <p:spPr>
          <a:xfrm>
            <a:off x="685800" y="4341813"/>
            <a:ext cx="5486400" cy="4116387"/>
          </a:xfrm>
          <a:solidFill>
            <a:srgbClr val="FFFFFF"/>
          </a:solidFill>
          <a:ln>
            <a:solidFill>
              <a:srgbClr val="000000"/>
            </a:solidFill>
          </a:ln>
        </p:spPr>
        <p:txBody>
          <a:bodyPr/>
          <a:lstStyle/>
          <a:p>
            <a:r>
              <a:rPr lang="en-US" b="1">
                <a:ea typeface="ＭＳ Ｐゴシック" charset="0"/>
                <a:cs typeface="ＭＳ Ｐゴシック" charset="0"/>
              </a:rPr>
              <a:t>“E,H” = can be applied to electric or heating sectors, $=rough indication of cost (on a scale of $ to $$$)</a:t>
            </a:r>
          </a:p>
          <a:p>
            <a:r>
              <a:rPr lang="en-US" b="1">
                <a:ea typeface="ＭＳ Ｐゴシック" charset="0"/>
                <a:cs typeface="ＭＳ Ｐゴシック" charset="0"/>
              </a:rPr>
              <a:t>Effort needed for 1 wedge:</a:t>
            </a:r>
          </a:p>
          <a:p>
            <a:r>
              <a:rPr lang="en-US">
                <a:ea typeface="ＭＳ Ｐゴシック" charset="0"/>
                <a:cs typeface="ＭＳ Ｐゴシック" charset="0"/>
              </a:rPr>
              <a:t>Build 1400 GW of capacity powered by natural gas instead of coal (60% of current fossil fuel electric capacity)</a:t>
            </a:r>
          </a:p>
          <a:p>
            <a:r>
              <a:rPr lang="en-US">
                <a:ea typeface="ＭＳ Ｐゴシック" charset="0"/>
                <a:cs typeface="ＭＳ Ｐゴシック" charset="0"/>
              </a:rPr>
              <a:t>Requires an amount of natural gas equal to that used for all purposes today</a:t>
            </a:r>
          </a:p>
          <a:p>
            <a:r>
              <a:rPr lang="en-US">
                <a:ea typeface="ＭＳ Ｐゴシック" charset="0"/>
                <a:cs typeface="ＭＳ Ｐゴシック" charset="0"/>
              </a:rPr>
              <a:t>So a slice is </a:t>
            </a:r>
            <a:r>
              <a:rPr lang="en-US" b="1">
                <a:ea typeface="ＭＳ Ｐゴシック" charset="0"/>
                <a:cs typeface="ＭＳ Ｐゴシック" charset="0"/>
              </a:rPr>
              <a:t>50 LNG tanker discharges/day </a:t>
            </a:r>
            <a:r>
              <a:rPr lang="en-US">
                <a:ea typeface="ＭＳ Ｐゴシック" charset="0"/>
                <a:cs typeface="ＭＳ Ｐゴシック" charset="0"/>
              </a:rPr>
              <a:t>by 2054 @200,000 m3/tanker, or </a:t>
            </a:r>
          </a:p>
          <a:p>
            <a:r>
              <a:rPr lang="en-US" b="1">
                <a:ea typeface="ＭＳ Ｐゴシック" charset="0"/>
                <a:cs typeface="ＭＳ Ｐゴシック" charset="0"/>
              </a:rPr>
              <a:t>one new “Alaska” pipeline/year </a:t>
            </a:r>
            <a:r>
              <a:rPr lang="en-US">
                <a:ea typeface="ＭＳ Ｐゴシック" charset="0"/>
                <a:cs typeface="ＭＳ Ｐゴシック" charset="0"/>
              </a:rPr>
              <a:t>@ 4 Bscfd.</a:t>
            </a:r>
          </a:p>
          <a:p>
            <a:endParaRPr lang="en-US">
              <a:ea typeface="ＭＳ Ｐゴシック" charset="0"/>
              <a:cs typeface="ＭＳ Ｐゴシック" charset="0"/>
            </a:endParaRPr>
          </a:p>
          <a:p>
            <a:endParaRPr lang="en-US">
              <a:ea typeface="ＭＳ Ｐゴシック" charset="0"/>
              <a:cs typeface="ＭＳ Ｐゴシック" charset="0"/>
            </a:endParaRPr>
          </a:p>
          <a:p>
            <a:pPr>
              <a:spcBef>
                <a:spcPct val="50000"/>
              </a:spcBef>
            </a:pPr>
            <a:endParaRPr lang="en-US" b="1">
              <a:ea typeface="ＭＳ Ｐゴシック" charset="0"/>
              <a:cs typeface="ＭＳ Ｐゴシック" charset="0"/>
            </a:endParaRPr>
          </a:p>
          <a:p>
            <a:endParaRPr lang="en-US" b="1">
              <a:ea typeface="ＭＳ Ｐゴシック" charset="0"/>
              <a:cs typeface="ＭＳ Ｐゴシック" charset="0"/>
            </a:endParaRPr>
          </a:p>
          <a:p>
            <a:r>
              <a:rPr lang="en-US" b="1">
                <a:ea typeface="ＭＳ Ｐゴシック" charset="0"/>
                <a:cs typeface="ＭＳ Ｐゴシック" charset="0"/>
              </a:rPr>
              <a:t>Detailed Description: </a:t>
            </a:r>
            <a:r>
              <a:rPr lang="en-US">
                <a:ea typeface="ＭＳ Ｐゴシック" charset="0"/>
                <a:cs typeface="ＭＳ Ｐゴシック" charset="0"/>
              </a:rPr>
              <a:t>NATURAL GAS TURBINES ARE BEING DEVELOPED TO PRODUCE ELECTRICITY IN A SIMPLE, LOW COST ENVIRONMENTALLY FRIENDLY WAY. DOE'S NATIONAL ENERGY TECHNOLOGY LABORATORY (NETL) INITIATED THE ADVANCED TURBINE SYSTEMS (ATS) PROGRAM AND HAS PARTNERED WITH INDUSTRY TO PRODUCE A NEW GENERATION OF HIGH EFFICIENCY GAS TURBINES FOR CENTRAL STATION ELECTRICITY PRODUCTION, USING CLEAN BURNING NATURAL GAS. </a:t>
            </a:r>
          </a:p>
          <a:p>
            <a:pPr>
              <a:spcBef>
                <a:spcPct val="50000"/>
              </a:spcBef>
            </a:pPr>
            <a:r>
              <a:rPr lang="en-US">
                <a:ea typeface="ＭＳ Ｐゴシック" charset="0"/>
                <a:cs typeface="ＭＳ Ｐゴシック" charset="0"/>
              </a:rPr>
              <a:t>700 1-GW baseload coal plants (5400 TWh/y) emit 1 GtC/y.</a:t>
            </a:r>
          </a:p>
          <a:p>
            <a:pPr>
              <a:spcBef>
                <a:spcPct val="0"/>
              </a:spcBef>
            </a:pPr>
            <a:r>
              <a:rPr lang="en-US">
                <a:ea typeface="ＭＳ Ｐゴシック" charset="0"/>
                <a:cs typeface="ＭＳ Ｐゴシック" charset="0"/>
              </a:rPr>
              <a:t>Natural gas: 1 GtC/y = 190 Bscfd </a:t>
            </a:r>
          </a:p>
          <a:p>
            <a:pPr>
              <a:spcBef>
                <a:spcPct val="50000"/>
              </a:spcBef>
            </a:pPr>
            <a:endParaRPr lang="en-US">
              <a:ea typeface="ＭＳ Ｐゴシック" charset="0"/>
              <a:cs typeface="ＭＳ Ｐゴシック" charset="0"/>
            </a:endParaRPr>
          </a:p>
          <a:p>
            <a:r>
              <a:rPr lang="en-US">
                <a:ea typeface="ＭＳ Ｐゴシック" charset="0"/>
                <a:cs typeface="ＭＳ Ｐゴシック" charset="0"/>
              </a:rPr>
              <a:t>Yr 2000 electricity: </a:t>
            </a:r>
          </a:p>
          <a:p>
            <a:r>
              <a:rPr lang="en-US">
                <a:ea typeface="ＭＳ Ｐゴシック" charset="0"/>
                <a:cs typeface="ＭＳ Ｐゴシック" charset="0"/>
              </a:rPr>
              <a:t>Coal :           6000 TWh/y; Natural gas: 2700 TWh/y.</a:t>
            </a:r>
          </a:p>
          <a:p>
            <a:pPr>
              <a:spcBef>
                <a:spcPct val="50000"/>
              </a:spcBef>
            </a:pPr>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128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4030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1336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2484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477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007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4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878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861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630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43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767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23485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304800" y="0"/>
            <a:ext cx="8534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04800" y="9144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6000" b="1">
          <a:solidFill>
            <a:schemeClr val="accent2"/>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6000" b="1">
          <a:solidFill>
            <a:schemeClr val="accent2"/>
          </a:solidFill>
          <a:effectLst>
            <a:outerShdw blurRad="38100" dist="38100" dir="2700000" algn="tl">
              <a:srgbClr val="DDDDDD"/>
            </a:outerShdw>
          </a:effectLst>
          <a:latin typeface="News Gothic MT" charset="0"/>
          <a:ea typeface="ＭＳ Ｐゴシック" charset="-128"/>
          <a:cs typeface="ＭＳ Ｐゴシック" charset="-128"/>
        </a:defRPr>
      </a:lvl2pPr>
      <a:lvl3pPr algn="ctr" rtl="0" eaLnBrk="0" fontAlgn="base" hangingPunct="0">
        <a:spcBef>
          <a:spcPct val="0"/>
        </a:spcBef>
        <a:spcAft>
          <a:spcPct val="0"/>
        </a:spcAft>
        <a:defRPr sz="6000" b="1">
          <a:solidFill>
            <a:schemeClr val="accent2"/>
          </a:solidFill>
          <a:effectLst>
            <a:outerShdw blurRad="38100" dist="38100" dir="2700000" algn="tl">
              <a:srgbClr val="DDDDDD"/>
            </a:outerShdw>
          </a:effectLst>
          <a:latin typeface="News Gothic MT" charset="0"/>
          <a:ea typeface="ＭＳ Ｐゴシック" charset="-128"/>
          <a:cs typeface="ＭＳ Ｐゴシック" charset="-128"/>
        </a:defRPr>
      </a:lvl3pPr>
      <a:lvl4pPr algn="ctr" rtl="0" eaLnBrk="0" fontAlgn="base" hangingPunct="0">
        <a:spcBef>
          <a:spcPct val="0"/>
        </a:spcBef>
        <a:spcAft>
          <a:spcPct val="0"/>
        </a:spcAft>
        <a:defRPr sz="6000" b="1">
          <a:solidFill>
            <a:schemeClr val="accent2"/>
          </a:solidFill>
          <a:effectLst>
            <a:outerShdw blurRad="38100" dist="38100" dir="2700000" algn="tl">
              <a:srgbClr val="DDDDDD"/>
            </a:outerShdw>
          </a:effectLst>
          <a:latin typeface="News Gothic MT" charset="0"/>
          <a:ea typeface="ＭＳ Ｐゴシック" charset="-128"/>
          <a:cs typeface="ＭＳ Ｐゴシック" charset="-128"/>
        </a:defRPr>
      </a:lvl4pPr>
      <a:lvl5pPr algn="ctr" rtl="0" eaLnBrk="0" fontAlgn="base" hangingPunct="0">
        <a:spcBef>
          <a:spcPct val="0"/>
        </a:spcBef>
        <a:spcAft>
          <a:spcPct val="0"/>
        </a:spcAft>
        <a:defRPr sz="6000" b="1">
          <a:solidFill>
            <a:schemeClr val="accent2"/>
          </a:solidFill>
          <a:effectLst>
            <a:outerShdw blurRad="38100" dist="38100" dir="2700000" algn="tl">
              <a:srgbClr val="DDDDDD"/>
            </a:outerShdw>
          </a:effectLst>
          <a:latin typeface="News Gothic MT" charset="0"/>
          <a:ea typeface="ＭＳ Ｐゴシック" charset="-128"/>
          <a:cs typeface="ＭＳ Ｐゴシック" charset="-128"/>
        </a:defRPr>
      </a:lvl5pPr>
      <a:lvl6pPr marL="4572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6pPr>
      <a:lvl7pPr marL="9144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7pPr>
      <a:lvl8pPr marL="13716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8pPr>
      <a:lvl9pPr marL="18288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9pPr>
    </p:titleStyle>
    <p:bodyStyle>
      <a:lvl1pPr marL="342900" indent="-342900" algn="l" rtl="0" eaLnBrk="0" fontAlgn="base" hangingPunct="0">
        <a:spcBef>
          <a:spcPct val="30000"/>
        </a:spcBef>
        <a:spcAft>
          <a:spcPct val="0"/>
        </a:spcAft>
        <a:buChar char="•"/>
        <a:defRPr sz="32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6.png"/><Relationship Id="rId1" Type="http://schemas.microsoft.com/office/2007/relationships/media" Target="file://localhost/Users/denning/Dropbox/presentations/2012/Comunication.GSFC/WarDelingpols.Louder.mov" TargetMode="External"/><Relationship Id="rId2" Type="http://schemas.openxmlformats.org/officeDocument/2006/relationships/video" Target="file://localhost/Users/denning/Dropbox/presentations/2012/Comunication.GSFC/WarDelingpols.Louder.m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jpeg"/><Relationship Id="rId6"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3" descr="CMMAP_logo.jpg"/>
          <p:cNvPicPr>
            <a:picLocks noChangeAspect="1"/>
          </p:cNvPicPr>
          <p:nvPr/>
        </p:nvPicPr>
        <p:blipFill>
          <a:blip r:embed="rId2">
            <a:extLst>
              <a:ext uri="{28A0092B-C50C-407E-A947-70E740481C1C}">
                <a14:useLocalDpi xmlns:a14="http://schemas.microsoft.com/office/drawing/2010/main" val="0"/>
              </a:ext>
            </a:extLst>
          </a:blip>
          <a:srcRect l="2550" t="23334" r="16928" b="23334"/>
          <a:stretch>
            <a:fillRect/>
          </a:stretch>
        </p:blipFill>
        <p:spPr bwMode="auto">
          <a:xfrm>
            <a:off x="0" y="3884613"/>
            <a:ext cx="174148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4" descr="CSU.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962400"/>
            <a:ext cx="18288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30200" y="6396038"/>
            <a:ext cx="8545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Email </a:t>
            </a:r>
            <a:r>
              <a:rPr lang="en-US">
                <a:solidFill>
                  <a:srgbClr val="FF0000"/>
                </a:solidFill>
              </a:rPr>
              <a:t>Scott.Denning@ColoState.edu </a:t>
            </a:r>
            <a:r>
              <a:rPr lang="en-US"/>
              <a:t>for a copy of this presentation</a:t>
            </a:r>
          </a:p>
        </p:txBody>
      </p:sp>
      <p:sp>
        <p:nvSpPr>
          <p:cNvPr id="2" name="Title 1"/>
          <p:cNvSpPr>
            <a:spLocks noGrp="1"/>
          </p:cNvSpPr>
          <p:nvPr>
            <p:ph type="title"/>
          </p:nvPr>
        </p:nvSpPr>
        <p:spPr>
          <a:xfrm>
            <a:off x="0" y="76200"/>
            <a:ext cx="9067800" cy="3657600"/>
          </a:xfrm>
          <a:effectLst>
            <a:outerShdw blurRad="50800" dist="38100" dir="2700000">
              <a:srgbClr val="000000">
                <a:alpha val="43000"/>
              </a:srgbClr>
            </a:outerShdw>
          </a:effectLst>
        </p:spPr>
        <p:txBody>
          <a:bodyPr/>
          <a:lstStyle/>
          <a:p>
            <a:pPr>
              <a:defRPr/>
            </a:pPr>
            <a:r>
              <a:rPr lang="en-US" sz="4000" dirty="0" smtClean="0"/>
              <a:t>I’m Not a </a:t>
            </a:r>
            <a:r>
              <a:rPr lang="en-US" sz="4000" dirty="0" err="1" smtClean="0"/>
              <a:t>Warmist</a:t>
            </a:r>
            <a:r>
              <a:rPr lang="en-US" sz="4000" dirty="0" smtClean="0"/>
              <a:t>!</a:t>
            </a:r>
            <a:r>
              <a:rPr lang="en-US" sz="3600" dirty="0" smtClean="0"/>
              <a:t/>
            </a:r>
            <a:br>
              <a:rPr lang="en-US" sz="3600" dirty="0" smtClean="0"/>
            </a:br>
            <a:r>
              <a:rPr lang="en-US" dirty="0" smtClean="0">
                <a:solidFill>
                  <a:srgbClr val="FF0000"/>
                </a:solidFill>
              </a:rPr>
              <a:t>Engaging Hostile Audiences </a:t>
            </a:r>
            <a:r>
              <a:rPr lang="en-US" dirty="0">
                <a:solidFill>
                  <a:srgbClr val="FF0000"/>
                </a:solidFill>
              </a:rPr>
              <a:t>about Climate Change</a:t>
            </a:r>
            <a:endParaRPr lang="en-US" dirty="0">
              <a:solidFill>
                <a:srgbClr val="FF0000"/>
              </a:solidFill>
              <a:latin typeface="Comic Sans MS" charset="0"/>
              <a:ea typeface="ＭＳ Ｐゴシック" charset="0"/>
              <a:cs typeface="ＭＳ Ｐゴシック" charset="0"/>
            </a:endParaRPr>
          </a:p>
        </p:txBody>
      </p:sp>
      <p:sp>
        <p:nvSpPr>
          <p:cNvPr id="4101" name="Content Placeholder 2"/>
          <p:cNvSpPr>
            <a:spLocks noGrp="1"/>
          </p:cNvSpPr>
          <p:nvPr>
            <p:ph idx="1"/>
          </p:nvPr>
        </p:nvSpPr>
        <p:spPr>
          <a:xfrm>
            <a:off x="711200" y="4876800"/>
            <a:ext cx="7772400" cy="1447800"/>
          </a:xfrm>
        </p:spPr>
        <p:txBody>
          <a:bodyPr/>
          <a:lstStyle/>
          <a:p>
            <a:pPr algn="ctr">
              <a:spcBef>
                <a:spcPct val="0"/>
              </a:spcBef>
              <a:buFontTx/>
              <a:buNone/>
            </a:pPr>
            <a:r>
              <a:rPr lang="en-US" sz="2800">
                <a:solidFill>
                  <a:srgbClr val="3333CC"/>
                </a:solidFill>
                <a:latin typeface="News Gothic MT" charset="0"/>
                <a:ea typeface="ＭＳ Ｐゴシック" charset="0"/>
                <a:cs typeface="ＭＳ Ｐゴシック" charset="0"/>
              </a:rPr>
              <a:t>Scott Denning</a:t>
            </a:r>
          </a:p>
          <a:p>
            <a:pPr algn="ctr">
              <a:spcBef>
                <a:spcPct val="0"/>
              </a:spcBef>
              <a:buFontTx/>
              <a:buNone/>
            </a:pPr>
            <a:r>
              <a:rPr lang="en-US" sz="2800">
                <a:solidFill>
                  <a:srgbClr val="3333CC"/>
                </a:solidFill>
                <a:latin typeface="News Gothic MT" charset="0"/>
                <a:ea typeface="ＭＳ Ｐゴシック" charset="0"/>
                <a:cs typeface="ＭＳ Ｐゴシック" charset="0"/>
              </a:rPr>
              <a:t>Director of Education, CMMAP</a:t>
            </a:r>
          </a:p>
          <a:p>
            <a:pPr algn="ctr">
              <a:spcBef>
                <a:spcPct val="0"/>
              </a:spcBef>
              <a:buFontTx/>
              <a:buNone/>
            </a:pPr>
            <a:r>
              <a:rPr lang="en-US" sz="2800">
                <a:solidFill>
                  <a:srgbClr val="3333CC"/>
                </a:solidFill>
                <a:latin typeface="News Gothic MT" charset="0"/>
                <a:ea typeface="ＭＳ Ｐゴシック" charset="0"/>
                <a:cs typeface="ＭＳ Ｐゴシック" charset="0"/>
              </a:rPr>
              <a:t>Atmospheric Science, CSU</a:t>
            </a:r>
          </a:p>
        </p:txBody>
      </p:sp>
      <p:pic>
        <p:nvPicPr>
          <p:cNvPr id="4102" name="Picture 6" descr="NSF_logo_larg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708400"/>
            <a:ext cx="16764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Taste Buds</a:t>
            </a:r>
            <a:endParaRPr lang="en-US" dirty="0"/>
          </a:p>
        </p:txBody>
      </p:sp>
      <p:sp>
        <p:nvSpPr>
          <p:cNvPr id="3" name="Content Placeholder 2"/>
          <p:cNvSpPr>
            <a:spLocks noGrp="1"/>
          </p:cNvSpPr>
          <p:nvPr>
            <p:ph idx="1"/>
          </p:nvPr>
        </p:nvSpPr>
        <p:spPr>
          <a:xfrm>
            <a:off x="4419600" y="914400"/>
            <a:ext cx="4267200" cy="2590800"/>
          </a:xfrm>
        </p:spPr>
        <p:txBody>
          <a:bodyPr/>
          <a:lstStyle/>
          <a:p>
            <a:pPr marL="0" indent="0">
              <a:buNone/>
            </a:pPr>
            <a:r>
              <a:rPr lang="en-US" dirty="0" smtClean="0"/>
              <a:t>People have 4 or 5 different kinds of taste buds for different flavors</a:t>
            </a:r>
          </a:p>
          <a:p>
            <a:pPr marL="0" indent="0">
              <a:buNone/>
            </a:pPr>
            <a:endParaRPr lang="en-US" dirty="0"/>
          </a:p>
        </p:txBody>
      </p:sp>
      <p:pic>
        <p:nvPicPr>
          <p:cNvPr id="6" name="Picture 5"/>
          <p:cNvPicPr>
            <a:picLocks noChangeAspect="1"/>
          </p:cNvPicPr>
          <p:nvPr/>
        </p:nvPicPr>
        <p:blipFill>
          <a:blip r:embed="rId2"/>
          <a:stretch>
            <a:fillRect/>
          </a:stretch>
        </p:blipFill>
        <p:spPr>
          <a:xfrm>
            <a:off x="304800" y="1143000"/>
            <a:ext cx="3810000" cy="5715000"/>
          </a:xfrm>
          <a:prstGeom prst="rect">
            <a:avLst/>
          </a:prstGeom>
        </p:spPr>
      </p:pic>
      <p:pic>
        <p:nvPicPr>
          <p:cNvPr id="7" name="Picture 3"/>
          <p:cNvPicPr>
            <a:picLocks noChangeAspect="1"/>
          </p:cNvPicPr>
          <p:nvPr/>
        </p:nvPicPr>
        <p:blipFill>
          <a:blip r:embed="rId3">
            <a:extLst>
              <a:ext uri="{28A0092B-C50C-407E-A947-70E740481C1C}">
                <a14:useLocalDpi xmlns:a14="http://schemas.microsoft.com/office/drawing/2010/main" val="0"/>
              </a:ext>
            </a:extLst>
          </a:blip>
          <a:srcRect l="17569" t="13681" r="24411" b="-107"/>
          <a:stretch>
            <a:fillRect/>
          </a:stretch>
        </p:blipFill>
        <p:spPr bwMode="auto">
          <a:xfrm>
            <a:off x="5715000" y="3733800"/>
            <a:ext cx="19685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29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Flavors of Morality</a:t>
            </a:r>
            <a:endParaRPr lang="en-US" dirty="0"/>
          </a:p>
        </p:txBody>
      </p:sp>
      <p:sp>
        <p:nvSpPr>
          <p:cNvPr id="3" name="Content Placeholder 2"/>
          <p:cNvSpPr>
            <a:spLocks noGrp="1"/>
          </p:cNvSpPr>
          <p:nvPr>
            <p:ph idx="1"/>
          </p:nvPr>
        </p:nvSpPr>
        <p:spPr>
          <a:xfrm>
            <a:off x="76200" y="838200"/>
            <a:ext cx="4267200" cy="5410200"/>
          </a:xfrm>
        </p:spPr>
        <p:txBody>
          <a:bodyPr/>
          <a:lstStyle/>
          <a:p>
            <a:r>
              <a:rPr lang="en-US" dirty="0" smtClean="0">
                <a:solidFill>
                  <a:srgbClr val="0000FF"/>
                </a:solidFill>
              </a:rPr>
              <a:t>Care </a:t>
            </a:r>
            <a:r>
              <a:rPr lang="en-US" dirty="0" err="1" smtClean="0">
                <a:solidFill>
                  <a:srgbClr val="0000FF"/>
                </a:solidFill>
              </a:rPr>
              <a:t>vs</a:t>
            </a:r>
            <a:r>
              <a:rPr lang="en-US" dirty="0" smtClean="0">
                <a:solidFill>
                  <a:srgbClr val="0000FF"/>
                </a:solidFill>
              </a:rPr>
              <a:t> harm</a:t>
            </a:r>
          </a:p>
          <a:p>
            <a:r>
              <a:rPr lang="en-US" dirty="0" smtClean="0">
                <a:solidFill>
                  <a:srgbClr val="0000FF"/>
                </a:solidFill>
              </a:rPr>
              <a:t>Liberty </a:t>
            </a:r>
            <a:r>
              <a:rPr lang="en-US" dirty="0" err="1" smtClean="0">
                <a:solidFill>
                  <a:srgbClr val="0000FF"/>
                </a:solidFill>
              </a:rPr>
              <a:t>vs</a:t>
            </a:r>
            <a:r>
              <a:rPr lang="en-US" dirty="0" smtClean="0">
                <a:solidFill>
                  <a:srgbClr val="0000FF"/>
                </a:solidFill>
              </a:rPr>
              <a:t> oppression</a:t>
            </a:r>
          </a:p>
          <a:p>
            <a:r>
              <a:rPr lang="en-US" dirty="0" smtClean="0">
                <a:solidFill>
                  <a:srgbClr val="0000FF"/>
                </a:solidFill>
              </a:rPr>
              <a:t>Fairness </a:t>
            </a:r>
            <a:r>
              <a:rPr lang="en-US" dirty="0" err="1" smtClean="0">
                <a:solidFill>
                  <a:srgbClr val="0000FF"/>
                </a:solidFill>
              </a:rPr>
              <a:t>vs</a:t>
            </a:r>
            <a:r>
              <a:rPr lang="en-US" dirty="0" smtClean="0">
                <a:solidFill>
                  <a:srgbClr val="0000FF"/>
                </a:solidFill>
              </a:rPr>
              <a:t> cheating</a:t>
            </a:r>
          </a:p>
          <a:p>
            <a:r>
              <a:rPr lang="en-US" dirty="0" smtClean="0">
                <a:solidFill>
                  <a:srgbClr val="FF0000"/>
                </a:solidFill>
              </a:rPr>
              <a:t>Authority </a:t>
            </a:r>
            <a:r>
              <a:rPr lang="en-US" dirty="0" err="1" smtClean="0">
                <a:solidFill>
                  <a:srgbClr val="FF0000"/>
                </a:solidFill>
              </a:rPr>
              <a:t>vs</a:t>
            </a:r>
            <a:r>
              <a:rPr lang="en-US" dirty="0" smtClean="0">
                <a:solidFill>
                  <a:srgbClr val="FF0000"/>
                </a:solidFill>
              </a:rPr>
              <a:t> subversion</a:t>
            </a:r>
          </a:p>
          <a:p>
            <a:r>
              <a:rPr lang="en-US" dirty="0" smtClean="0">
                <a:solidFill>
                  <a:srgbClr val="FF0000"/>
                </a:solidFill>
              </a:rPr>
              <a:t>Loyalty </a:t>
            </a:r>
            <a:r>
              <a:rPr lang="en-US" dirty="0" err="1" smtClean="0">
                <a:solidFill>
                  <a:srgbClr val="FF0000"/>
                </a:solidFill>
              </a:rPr>
              <a:t>vs</a:t>
            </a:r>
            <a:r>
              <a:rPr lang="en-US" dirty="0" smtClean="0">
                <a:solidFill>
                  <a:srgbClr val="FF0000"/>
                </a:solidFill>
              </a:rPr>
              <a:t> betrayal</a:t>
            </a:r>
          </a:p>
          <a:p>
            <a:r>
              <a:rPr lang="en-US" dirty="0" smtClean="0">
                <a:solidFill>
                  <a:srgbClr val="FF0000"/>
                </a:solidFill>
              </a:rPr>
              <a:t>Sanctity </a:t>
            </a:r>
            <a:r>
              <a:rPr lang="en-US" dirty="0" err="1" smtClean="0">
                <a:solidFill>
                  <a:srgbClr val="FF0000"/>
                </a:solidFill>
              </a:rPr>
              <a:t>vs</a:t>
            </a:r>
            <a:r>
              <a:rPr lang="en-US" dirty="0" smtClean="0">
                <a:solidFill>
                  <a:srgbClr val="FF0000"/>
                </a:solidFill>
              </a:rPr>
              <a:t> degradation</a:t>
            </a:r>
            <a:endParaRPr lang="en-US" dirty="0">
              <a:solidFill>
                <a:srgbClr val="FF0000"/>
              </a:solidFill>
            </a:endParaRPr>
          </a:p>
        </p:txBody>
      </p:sp>
      <p:sp>
        <p:nvSpPr>
          <p:cNvPr id="8" name="Content Placeholder 2"/>
          <p:cNvSpPr txBox="1">
            <a:spLocks/>
          </p:cNvSpPr>
          <p:nvPr/>
        </p:nvSpPr>
        <p:spPr bwMode="auto">
          <a:xfrm>
            <a:off x="3581400" y="838200"/>
            <a:ext cx="528391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32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r>
              <a:rPr lang="en-US" dirty="0" smtClean="0"/>
              <a:t>Traditional societies</a:t>
            </a:r>
          </a:p>
          <a:p>
            <a:r>
              <a:rPr lang="en-US" dirty="0" smtClean="0"/>
              <a:t>Western industrialized societies</a:t>
            </a:r>
          </a:p>
          <a:p>
            <a:pPr lvl="1"/>
            <a:r>
              <a:rPr lang="en-US" dirty="0" smtClean="0"/>
              <a:t>Team Blue</a:t>
            </a:r>
          </a:p>
          <a:p>
            <a:pPr lvl="1"/>
            <a:r>
              <a:rPr lang="en-US" dirty="0" smtClean="0"/>
              <a:t>Team Red</a:t>
            </a:r>
          </a:p>
        </p:txBody>
      </p:sp>
      <p:pic>
        <p:nvPicPr>
          <p:cNvPr id="11" name="Picture 10"/>
          <p:cNvPicPr>
            <a:picLocks noChangeAspect="1"/>
          </p:cNvPicPr>
          <p:nvPr/>
        </p:nvPicPr>
        <p:blipFill rotWithShape="1">
          <a:blip r:embed="rId2"/>
          <a:srcRect l="18894" t="7414" r="20568" b="9728"/>
          <a:stretch/>
        </p:blipFill>
        <p:spPr>
          <a:xfrm>
            <a:off x="4343400" y="4038600"/>
            <a:ext cx="2924607" cy="2665929"/>
          </a:xfrm>
          <a:prstGeom prst="rect">
            <a:avLst/>
          </a:prstGeom>
        </p:spPr>
      </p:pic>
      <p:pic>
        <p:nvPicPr>
          <p:cNvPr id="12" name="Picture 11"/>
          <p:cNvPicPr>
            <a:picLocks noChangeAspect="1"/>
          </p:cNvPicPr>
          <p:nvPr/>
        </p:nvPicPr>
        <p:blipFill rotWithShape="1">
          <a:blip r:embed="rId3"/>
          <a:srcRect t="9114" r="58577" b="14534"/>
          <a:stretch/>
        </p:blipFill>
        <p:spPr>
          <a:xfrm>
            <a:off x="6629400" y="2057400"/>
            <a:ext cx="2419930" cy="2676294"/>
          </a:xfrm>
          <a:prstGeom prst="rect">
            <a:avLst/>
          </a:prstGeom>
        </p:spPr>
      </p:pic>
      <p:pic>
        <p:nvPicPr>
          <p:cNvPr id="13" name="Picture 3"/>
          <p:cNvPicPr>
            <a:picLocks noChangeAspect="1"/>
          </p:cNvPicPr>
          <p:nvPr/>
        </p:nvPicPr>
        <p:blipFill>
          <a:blip r:embed="rId4">
            <a:extLst>
              <a:ext uri="{28A0092B-C50C-407E-A947-70E740481C1C}">
                <a14:useLocalDpi xmlns:a14="http://schemas.microsoft.com/office/drawing/2010/main" val="0"/>
              </a:ext>
            </a:extLst>
          </a:blip>
          <a:srcRect l="17569" t="13681" r="24411" b="-107"/>
          <a:stretch>
            <a:fillRect/>
          </a:stretch>
        </p:blipFill>
        <p:spPr bwMode="auto">
          <a:xfrm>
            <a:off x="7467600" y="4701478"/>
            <a:ext cx="1447800" cy="215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55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Flavors of Morality</a:t>
            </a:r>
            <a:endParaRPr lang="en-US" dirty="0"/>
          </a:p>
        </p:txBody>
      </p:sp>
      <p:sp>
        <p:nvSpPr>
          <p:cNvPr id="3" name="Content Placeholder 2"/>
          <p:cNvSpPr>
            <a:spLocks noGrp="1"/>
          </p:cNvSpPr>
          <p:nvPr>
            <p:ph idx="1"/>
          </p:nvPr>
        </p:nvSpPr>
        <p:spPr>
          <a:xfrm>
            <a:off x="6172200" y="914400"/>
            <a:ext cx="2895600" cy="5791200"/>
          </a:xfrm>
        </p:spPr>
        <p:txBody>
          <a:bodyPr/>
          <a:lstStyle/>
          <a:p>
            <a:r>
              <a:rPr lang="en-US" dirty="0" smtClean="0"/>
              <a:t>Based on survey data N &gt; 132,000</a:t>
            </a:r>
          </a:p>
          <a:p>
            <a:r>
              <a:rPr lang="en-US" dirty="0" smtClean="0"/>
              <a:t>Take survey at </a:t>
            </a:r>
            <a:r>
              <a:rPr lang="en-US" dirty="0" err="1" smtClean="0"/>
              <a:t>YourMorals.org</a:t>
            </a:r>
            <a:endParaRPr lang="en-US" dirty="0" smtClean="0"/>
          </a:p>
          <a:p>
            <a:pPr marL="0" indent="0">
              <a:buNone/>
            </a:pPr>
            <a:endParaRPr lang="en-US" dirty="0"/>
          </a:p>
        </p:txBody>
      </p:sp>
      <p:pic>
        <p:nvPicPr>
          <p:cNvPr id="5" name="Picture 4" descr="Screen Shot 2013-12-02 at 11.03.07 PM.png"/>
          <p:cNvPicPr>
            <a:picLocks noChangeAspect="1"/>
          </p:cNvPicPr>
          <p:nvPr/>
        </p:nvPicPr>
        <p:blipFill rotWithShape="1">
          <a:blip r:embed="rId2">
            <a:extLst>
              <a:ext uri="{28A0092B-C50C-407E-A947-70E740481C1C}">
                <a14:useLocalDpi xmlns:a14="http://schemas.microsoft.com/office/drawing/2010/main" val="0"/>
              </a:ext>
            </a:extLst>
          </a:blip>
          <a:srcRect l="4781" t="3284" r="11151" b="4020"/>
          <a:stretch/>
        </p:blipFill>
        <p:spPr>
          <a:xfrm>
            <a:off x="331781" y="949678"/>
            <a:ext cx="5834770" cy="5297609"/>
          </a:xfrm>
          <a:prstGeom prst="rect">
            <a:avLst/>
          </a:prstGeom>
        </p:spPr>
      </p:pic>
      <p:sp>
        <p:nvSpPr>
          <p:cNvPr id="6" name="TextBox 5"/>
          <p:cNvSpPr txBox="1"/>
          <p:nvPr/>
        </p:nvSpPr>
        <p:spPr>
          <a:xfrm>
            <a:off x="304800" y="6400800"/>
            <a:ext cx="7620000" cy="369332"/>
          </a:xfrm>
          <a:prstGeom prst="rect">
            <a:avLst/>
          </a:prstGeom>
          <a:noFill/>
        </p:spPr>
        <p:txBody>
          <a:bodyPr wrap="square" rtlCol="0">
            <a:spAutoFit/>
          </a:bodyPr>
          <a:lstStyle/>
          <a:p>
            <a:r>
              <a:rPr lang="en-US" sz="1800" i="1" dirty="0" smtClean="0">
                <a:solidFill>
                  <a:srgbClr val="FF0000"/>
                </a:solidFill>
              </a:rPr>
              <a:t>J. </a:t>
            </a:r>
            <a:r>
              <a:rPr lang="en-US" sz="1800" i="1" dirty="0" err="1" smtClean="0">
                <a:solidFill>
                  <a:srgbClr val="FF0000"/>
                </a:solidFill>
              </a:rPr>
              <a:t>Haidt</a:t>
            </a:r>
            <a:r>
              <a:rPr lang="en-US" sz="1800" i="1" dirty="0">
                <a:solidFill>
                  <a:srgbClr val="FF0000"/>
                </a:solidFill>
              </a:rPr>
              <a:t> (2007) The New Synthesis </a:t>
            </a:r>
            <a:r>
              <a:rPr lang="en-US" sz="1800" i="1" dirty="0" smtClean="0">
                <a:solidFill>
                  <a:srgbClr val="FF0000"/>
                </a:solidFill>
              </a:rPr>
              <a:t>in Moral Psychology, Science </a:t>
            </a:r>
            <a:r>
              <a:rPr lang="en-US" sz="1800" b="1" i="1" dirty="0" smtClean="0">
                <a:solidFill>
                  <a:srgbClr val="FF0000"/>
                </a:solidFill>
              </a:rPr>
              <a:t>316</a:t>
            </a:r>
            <a:r>
              <a:rPr lang="en-US" sz="1800" i="1" dirty="0" smtClean="0">
                <a:solidFill>
                  <a:srgbClr val="FF0000"/>
                </a:solidFill>
              </a:rPr>
              <a:t>, 998</a:t>
            </a:r>
            <a:endParaRPr lang="en-US" sz="1800" i="1" dirty="0">
              <a:solidFill>
                <a:srgbClr val="FF0000"/>
              </a:solidFill>
            </a:endParaRPr>
          </a:p>
        </p:txBody>
      </p:sp>
    </p:spTree>
    <p:extLst>
      <p:ext uri="{BB962C8B-B14F-4D97-AF65-F5344CB8AC3E}">
        <p14:creationId xmlns:p14="http://schemas.microsoft.com/office/powerpoint/2010/main" val="72688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295400"/>
          </a:xfrm>
        </p:spPr>
        <p:txBody>
          <a:bodyPr/>
          <a:lstStyle/>
          <a:p>
            <a:r>
              <a:rPr lang="en-US" dirty="0" smtClean="0"/>
              <a:t>In Less Than 1 Second</a:t>
            </a:r>
            <a:endParaRPr lang="en-US" dirty="0"/>
          </a:p>
        </p:txBody>
      </p:sp>
      <p:sp>
        <p:nvSpPr>
          <p:cNvPr id="3" name="Content Placeholder 2"/>
          <p:cNvSpPr>
            <a:spLocks noGrp="1"/>
          </p:cNvSpPr>
          <p:nvPr>
            <p:ph idx="1"/>
          </p:nvPr>
        </p:nvSpPr>
        <p:spPr>
          <a:xfrm>
            <a:off x="0" y="1219200"/>
            <a:ext cx="3810000" cy="5257800"/>
          </a:xfrm>
        </p:spPr>
        <p:txBody>
          <a:bodyPr/>
          <a:lstStyle/>
          <a:p>
            <a:r>
              <a:rPr lang="en-US" dirty="0" smtClean="0"/>
              <a:t>Your elephant can tell which side I’m on</a:t>
            </a:r>
          </a:p>
          <a:p>
            <a:r>
              <a:rPr lang="en-US" dirty="0" smtClean="0"/>
              <a:t>Elephants move toward, or away</a:t>
            </a:r>
          </a:p>
          <a:p>
            <a:r>
              <a:rPr lang="en-US" dirty="0" smtClean="0"/>
              <a:t>Your conscious mind (rider) can begin explaining why you support or oppose me</a:t>
            </a:r>
            <a:endParaRPr lang="en-US" dirty="0"/>
          </a:p>
        </p:txBody>
      </p:sp>
      <p:pic>
        <p:nvPicPr>
          <p:cNvPr id="4" name="Picture 4"/>
          <p:cNvPicPr>
            <a:picLocks noChangeAspect="1"/>
          </p:cNvPicPr>
          <p:nvPr/>
        </p:nvPicPr>
        <p:blipFill rotWithShape="1">
          <a:blip r:embed="rId2">
            <a:extLst>
              <a:ext uri="{28A0092B-C50C-407E-A947-70E740481C1C}">
                <a14:useLocalDpi xmlns:a14="http://schemas.microsoft.com/office/drawing/2010/main" val="0"/>
              </a:ext>
            </a:extLst>
          </a:blip>
          <a:srcRect l="29639" r="14308" b="47416"/>
          <a:stretch/>
        </p:blipFill>
        <p:spPr bwMode="auto">
          <a:xfrm>
            <a:off x="3886200" y="1981200"/>
            <a:ext cx="5125516" cy="360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34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4"/>
          <p:cNvPicPr>
            <a:picLocks noChangeAspect="1"/>
          </p:cNvPicPr>
          <p:nvPr/>
        </p:nvPicPr>
        <p:blipFill>
          <a:blip r:embed="rId3">
            <a:extLst>
              <a:ext uri="{28A0092B-C50C-407E-A947-70E740481C1C}">
                <a14:useLocalDpi xmlns:a14="http://schemas.microsoft.com/office/drawing/2010/main" val="0"/>
              </a:ext>
            </a:extLst>
          </a:blip>
          <a:srcRect l="11562" r="11563"/>
          <a:stretch>
            <a:fillRect/>
          </a:stretch>
        </p:blipFill>
        <p:spPr bwMode="auto">
          <a:xfrm>
            <a:off x="4613275" y="2438400"/>
            <a:ext cx="45307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651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152400" y="76200"/>
            <a:ext cx="8918575" cy="646113"/>
          </a:xfrm>
          <a:prstGeom prst="rect">
            <a:avLst/>
          </a:prstGeom>
          <a:noFill/>
        </p:spPr>
        <p:txBody>
          <a:bodyPr wrap="none">
            <a:spAutoFit/>
          </a:bodyPr>
          <a:lstStyle/>
          <a:p>
            <a:pPr>
              <a:defRPr/>
            </a:pPr>
            <a:r>
              <a:rPr lang="en-US" sz="3600" dirty="0">
                <a:solidFill>
                  <a:schemeClr val="bg1"/>
                </a:solidFill>
                <a:latin typeface="+mj-lt"/>
              </a:rPr>
              <a:t>James </a:t>
            </a:r>
            <a:r>
              <a:rPr lang="en-US" sz="3600" dirty="0" err="1">
                <a:solidFill>
                  <a:schemeClr val="bg1"/>
                </a:solidFill>
                <a:latin typeface="+mj-lt"/>
              </a:rPr>
              <a:t>Delingpole</a:t>
            </a:r>
            <a:r>
              <a:rPr lang="en-US" sz="3600" dirty="0">
                <a:solidFill>
                  <a:schemeClr val="bg1"/>
                </a:solidFill>
                <a:latin typeface="+mj-lt"/>
              </a:rPr>
              <a:t>, British TV Personality</a:t>
            </a:r>
          </a:p>
        </p:txBody>
      </p:sp>
      <p:pic>
        <p:nvPicPr>
          <p:cNvPr id="2" name="WarDelingpols.Louder.mov" descr="/Users/denning/Dropbox/Presentations/2012/Comunication.GSFC/WarDelingpols.Louder.mo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83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676400"/>
          </a:xfrm>
        </p:spPr>
        <p:txBody>
          <a:bodyPr/>
          <a:lstStyle/>
          <a:p>
            <a:pPr>
              <a:defRPr/>
            </a:pPr>
            <a:r>
              <a:rPr lang="en-US" dirty="0" smtClean="0"/>
              <a:t>Who Are You?</a:t>
            </a:r>
            <a:endParaRPr lang="en-US" dirty="0"/>
          </a:p>
        </p:txBody>
      </p:sp>
      <p:sp>
        <p:nvSpPr>
          <p:cNvPr id="3" name="Content Placeholder 2"/>
          <p:cNvSpPr>
            <a:spLocks noGrp="1"/>
          </p:cNvSpPr>
          <p:nvPr>
            <p:ph idx="1"/>
          </p:nvPr>
        </p:nvSpPr>
        <p:spPr>
          <a:xfrm>
            <a:off x="304800" y="1752600"/>
            <a:ext cx="8534400" cy="4419600"/>
          </a:xfrm>
        </p:spPr>
        <p:txBody>
          <a:bodyPr/>
          <a:lstStyle/>
          <a:p>
            <a:pPr>
              <a:defRPr/>
            </a:pPr>
            <a:r>
              <a:rPr lang="en-US" dirty="0" smtClean="0"/>
              <a:t>What are </a:t>
            </a:r>
            <a:r>
              <a:rPr lang="en-US" dirty="0" smtClean="0">
                <a:solidFill>
                  <a:srgbClr val="FF0000"/>
                </a:solidFill>
              </a:rPr>
              <a:t>your values?</a:t>
            </a:r>
            <a:br>
              <a:rPr lang="en-US" dirty="0" smtClean="0">
                <a:solidFill>
                  <a:srgbClr val="FF0000"/>
                </a:solidFill>
              </a:rPr>
            </a:br>
            <a:endParaRPr lang="en-US" dirty="0" smtClean="0">
              <a:solidFill>
                <a:srgbClr val="FF0000"/>
              </a:solidFill>
            </a:endParaRPr>
          </a:p>
          <a:p>
            <a:pPr>
              <a:defRPr/>
            </a:pPr>
            <a:r>
              <a:rPr lang="en-US" dirty="0" smtClean="0"/>
              <a:t>What are </a:t>
            </a:r>
            <a:r>
              <a:rPr lang="en-US" dirty="0" smtClean="0">
                <a:solidFill>
                  <a:srgbClr val="FF0000"/>
                </a:solidFill>
              </a:rPr>
              <a:t>your motivations?</a:t>
            </a:r>
            <a:br>
              <a:rPr lang="en-US" dirty="0" smtClean="0">
                <a:solidFill>
                  <a:srgbClr val="FF0000"/>
                </a:solidFill>
              </a:rPr>
            </a:br>
            <a:endParaRPr lang="en-US" dirty="0" smtClean="0">
              <a:solidFill>
                <a:srgbClr val="FF0000"/>
              </a:solidFill>
            </a:endParaRPr>
          </a:p>
          <a:p>
            <a:pPr>
              <a:defRPr/>
            </a:pPr>
            <a:r>
              <a:rPr lang="en-US" dirty="0" smtClean="0"/>
              <a:t>What deeply meaningful characteristics do you </a:t>
            </a:r>
            <a:r>
              <a:rPr lang="en-US" dirty="0" smtClean="0">
                <a:solidFill>
                  <a:srgbClr val="FF0000"/>
                </a:solidFill>
              </a:rPr>
              <a:t>share with your audience?</a:t>
            </a:r>
          </a:p>
          <a:p>
            <a:pPr>
              <a:defRPr/>
            </a:pPr>
            <a:endParaRPr lang="en-US" dirty="0">
              <a:solidFill>
                <a:srgbClr val="FF0000"/>
              </a:solidFill>
            </a:endParaRPr>
          </a:p>
          <a:p>
            <a:pPr marL="0" indent="0" algn="ctr">
              <a:buFontTx/>
              <a:buNone/>
              <a:defRPr/>
            </a:pPr>
            <a:r>
              <a:rPr lang="en-US" dirty="0" smtClean="0">
                <a:solidFill>
                  <a:srgbClr val="FF0000"/>
                </a:solidFill>
              </a:rPr>
              <a:t>[These are your real credentials!]</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990600"/>
          </a:xfrm>
        </p:spPr>
        <p:txBody>
          <a:bodyPr/>
          <a:lstStyle/>
          <a:p>
            <a:pPr>
              <a:defRPr/>
            </a:pPr>
            <a:r>
              <a:rPr lang="en-US" dirty="0">
                <a:ea typeface="ＭＳ Ｐゴシック" charset="0"/>
                <a:cs typeface="ＭＳ Ｐゴシック" charset="0"/>
              </a:rPr>
              <a:t>What </a:t>
            </a:r>
            <a:r>
              <a:rPr lang="en-US" dirty="0" smtClean="0">
                <a:ea typeface="ＭＳ Ｐゴシック" charset="0"/>
                <a:cs typeface="ＭＳ Ｐゴシック" charset="0"/>
              </a:rPr>
              <a:t>Doesn’t </a:t>
            </a:r>
            <a:r>
              <a:rPr lang="en-US" dirty="0">
                <a:ea typeface="ＭＳ Ｐゴシック" charset="0"/>
                <a:cs typeface="ＭＳ Ｐゴシック" charset="0"/>
              </a:rPr>
              <a:t>Work</a:t>
            </a:r>
          </a:p>
        </p:txBody>
      </p:sp>
      <p:sp>
        <p:nvSpPr>
          <p:cNvPr id="21506" name="Content Placeholder 2"/>
          <p:cNvSpPr>
            <a:spLocks noGrp="1"/>
          </p:cNvSpPr>
          <p:nvPr>
            <p:ph idx="1"/>
          </p:nvPr>
        </p:nvSpPr>
        <p:spPr>
          <a:xfrm>
            <a:off x="304800" y="1143000"/>
            <a:ext cx="8534400" cy="5486400"/>
          </a:xfrm>
        </p:spPr>
        <p:txBody>
          <a:bodyPr/>
          <a:lstStyle/>
          <a:p>
            <a:pPr>
              <a:spcBef>
                <a:spcPts val="2950"/>
              </a:spcBef>
            </a:pPr>
            <a:r>
              <a:rPr lang="en-US">
                <a:latin typeface="News Gothic MT" charset="0"/>
                <a:ea typeface="ＭＳ Ｐゴシック" charset="0"/>
                <a:cs typeface="ＭＳ Ｐゴシック" charset="0"/>
              </a:rPr>
              <a:t>Deniers are a fringe group … </a:t>
            </a:r>
            <a:br>
              <a:rPr lang="en-US">
                <a:latin typeface="News Gothic MT" charset="0"/>
                <a:ea typeface="ＭＳ Ｐゴシック" charset="0"/>
                <a:cs typeface="ＭＳ Ｐゴシック" charset="0"/>
              </a:rPr>
            </a:br>
            <a:r>
              <a:rPr lang="en-US">
                <a:solidFill>
                  <a:srgbClr val="FF0000"/>
                </a:solidFill>
                <a:latin typeface="News Gothic MT" charset="0"/>
                <a:ea typeface="ＭＳ Ｐゴシック" charset="0"/>
                <a:cs typeface="ＭＳ Ｐゴシック" charset="0"/>
              </a:rPr>
              <a:t>ignore them</a:t>
            </a:r>
          </a:p>
          <a:p>
            <a:pPr>
              <a:spcBef>
                <a:spcPts val="2950"/>
              </a:spcBef>
            </a:pPr>
            <a:r>
              <a:rPr lang="en-US">
                <a:solidFill>
                  <a:srgbClr val="FF0000"/>
                </a:solidFill>
                <a:latin typeface="News Gothic MT" charset="0"/>
                <a:ea typeface="ＭＳ Ｐゴシック" charset="0"/>
                <a:cs typeface="ＭＳ Ｐゴシック" charset="0"/>
              </a:rPr>
              <a:t>Data deluge </a:t>
            </a:r>
            <a:r>
              <a:rPr lang="en-US">
                <a:latin typeface="News Gothic MT" charset="0"/>
                <a:ea typeface="ＭＳ Ｐゴシック" charset="0"/>
                <a:cs typeface="ＭＳ Ｐゴシック" charset="0"/>
              </a:rPr>
              <a:t>– </a:t>
            </a:r>
            <a:br>
              <a:rPr lang="en-US">
                <a:latin typeface="News Gothic MT" charset="0"/>
                <a:ea typeface="ＭＳ Ｐゴシック" charset="0"/>
                <a:cs typeface="ＭＳ Ｐゴシック" charset="0"/>
              </a:rPr>
            </a:br>
            <a:r>
              <a:rPr lang="en-US">
                <a:latin typeface="News Gothic MT" charset="0"/>
                <a:ea typeface="ＭＳ Ｐゴシック" charset="0"/>
                <a:cs typeface="ＭＳ Ｐゴシック" charset="0"/>
              </a:rPr>
              <a:t>bury the audience with graphs, numbers</a:t>
            </a:r>
          </a:p>
          <a:p>
            <a:pPr>
              <a:spcBef>
                <a:spcPts val="2950"/>
              </a:spcBef>
            </a:pPr>
            <a:r>
              <a:rPr lang="en-US">
                <a:latin typeface="News Gothic MT" charset="0"/>
                <a:ea typeface="ＭＳ Ｐゴシック" charset="0"/>
                <a:cs typeface="ＭＳ Ｐゴシック" charset="0"/>
              </a:rPr>
              <a:t>Argument from </a:t>
            </a:r>
            <a:r>
              <a:rPr lang="en-US">
                <a:solidFill>
                  <a:srgbClr val="FF0000"/>
                </a:solidFill>
                <a:latin typeface="News Gothic MT" charset="0"/>
                <a:ea typeface="ＭＳ Ｐゴシック" charset="0"/>
                <a:cs typeface="ＭＳ Ｐゴシック" charset="0"/>
              </a:rPr>
              <a:t>authority</a:t>
            </a:r>
            <a:r>
              <a:rPr lang="en-US">
                <a:latin typeface="News Gothic MT" charset="0"/>
                <a:ea typeface="ＭＳ Ｐゴシック" charset="0"/>
                <a:cs typeface="ＭＳ Ｐゴシック" charset="0"/>
              </a:rPr>
              <a:t>: </a:t>
            </a:r>
            <a:br>
              <a:rPr lang="en-US">
                <a:latin typeface="News Gothic MT" charset="0"/>
                <a:ea typeface="ＭＳ Ｐゴシック" charset="0"/>
                <a:cs typeface="ＭＳ Ｐゴシック" charset="0"/>
              </a:rPr>
            </a:br>
            <a:r>
              <a:rPr lang="en-US">
                <a:latin typeface="News Gothic MT" charset="0"/>
                <a:ea typeface="ＭＳ Ｐゴシック" charset="0"/>
                <a:cs typeface="ＭＳ Ｐゴシック" charset="0"/>
              </a:rPr>
              <a:t>credentials, consensus</a:t>
            </a:r>
          </a:p>
          <a:p>
            <a:pPr>
              <a:spcBef>
                <a:spcPts val="2950"/>
              </a:spcBef>
            </a:pPr>
            <a:r>
              <a:rPr lang="en-US">
                <a:latin typeface="News Gothic MT" charset="0"/>
                <a:ea typeface="ＭＳ Ｐゴシック" charset="0"/>
                <a:cs typeface="ＭＳ Ｐゴシック" charset="0"/>
              </a:rPr>
              <a:t>Messages of </a:t>
            </a:r>
            <a:r>
              <a:rPr lang="en-US">
                <a:solidFill>
                  <a:srgbClr val="FF0000"/>
                </a:solidFill>
                <a:latin typeface="News Gothic MT" charset="0"/>
                <a:ea typeface="ＭＳ Ｐゴシック" charset="0"/>
                <a:cs typeface="ＭＳ Ｐゴシック" charset="0"/>
              </a:rPr>
              <a:t>fear</a:t>
            </a:r>
            <a:r>
              <a:rPr lang="en-US">
                <a:latin typeface="News Gothic MT" charset="0"/>
                <a:ea typeface="ＭＳ Ｐゴシック" charset="0"/>
                <a:cs typeface="ＭＳ Ｐゴシック" charset="0"/>
              </a:rPr>
              <a:t>, alarm</a:t>
            </a:r>
          </a:p>
          <a:p>
            <a:pPr>
              <a:spcBef>
                <a:spcPts val="2950"/>
              </a:spcBef>
            </a:pPr>
            <a:r>
              <a:rPr lang="en-US">
                <a:latin typeface="News Gothic MT" charset="0"/>
                <a:ea typeface="ＭＳ Ｐゴシック" charset="0"/>
                <a:cs typeface="ＭＳ Ｐゴシック" charset="0"/>
              </a:rPr>
              <a:t>Point-by-point refutation of </a:t>
            </a:r>
            <a:r>
              <a:rPr lang="en-US">
                <a:solidFill>
                  <a:srgbClr val="FF0000"/>
                </a:solidFill>
                <a:latin typeface="News Gothic MT" charset="0"/>
                <a:ea typeface="ＭＳ Ｐゴシック" charset="0"/>
                <a:cs typeface="ＭＳ Ｐゴシック" charset="0"/>
              </a:rPr>
              <a:t>details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85800"/>
          </a:xfrm>
        </p:spPr>
        <p:txBody>
          <a:bodyPr/>
          <a:lstStyle/>
          <a:p>
            <a:pPr>
              <a:defRPr/>
            </a:pPr>
            <a:r>
              <a:rPr lang="en-US" dirty="0">
                <a:ea typeface="ＭＳ Ｐゴシック" charset="0"/>
                <a:cs typeface="ＭＳ Ｐゴシック" charset="0"/>
              </a:rPr>
              <a:t>What Works Better</a:t>
            </a:r>
          </a:p>
        </p:txBody>
      </p:sp>
      <p:sp>
        <p:nvSpPr>
          <p:cNvPr id="22530" name="Content Placeholder 2"/>
          <p:cNvSpPr>
            <a:spLocks noGrp="1"/>
          </p:cNvSpPr>
          <p:nvPr>
            <p:ph idx="1"/>
          </p:nvPr>
        </p:nvSpPr>
        <p:spPr>
          <a:xfrm>
            <a:off x="304800" y="1066800"/>
            <a:ext cx="8839200" cy="5638800"/>
          </a:xfrm>
        </p:spPr>
        <p:txBody>
          <a:bodyPr/>
          <a:lstStyle/>
          <a:p>
            <a:r>
              <a:rPr lang="en-US">
                <a:latin typeface="News Gothic MT" charset="0"/>
                <a:ea typeface="ＭＳ Ｐゴシック" charset="0"/>
                <a:cs typeface="ＭＳ Ｐゴシック" charset="0"/>
              </a:rPr>
              <a:t>Emphasize the </a:t>
            </a:r>
            <a:r>
              <a:rPr lang="en-US">
                <a:solidFill>
                  <a:srgbClr val="FF0000"/>
                </a:solidFill>
                <a:latin typeface="News Gothic MT" charset="0"/>
                <a:ea typeface="ＭＳ Ｐゴシック" charset="0"/>
                <a:cs typeface="ＭＳ Ｐゴシック" charset="0"/>
              </a:rPr>
              <a:t>basics </a:t>
            </a:r>
            <a:r>
              <a:rPr lang="en-US">
                <a:latin typeface="News Gothic MT" charset="0"/>
                <a:ea typeface="ＭＳ Ｐゴシック" charset="0"/>
                <a:cs typeface="ＭＳ Ｐゴシック" charset="0"/>
              </a:rPr>
              <a:t>– </a:t>
            </a:r>
          </a:p>
          <a:p>
            <a:pPr lvl="1"/>
            <a:r>
              <a:rPr lang="en-US">
                <a:latin typeface="News Gothic MT" charset="0"/>
                <a:ea typeface="ＭＳ Ｐゴシック" charset="0"/>
              </a:rPr>
              <a:t>argue from common sense, </a:t>
            </a:r>
            <a:r>
              <a:rPr lang="en-US" i="1">
                <a:latin typeface="News Gothic MT" charset="0"/>
                <a:ea typeface="ＭＳ Ｐゴシック" charset="0"/>
              </a:rPr>
              <a:t>not from authority</a:t>
            </a:r>
          </a:p>
          <a:p>
            <a:r>
              <a:rPr lang="en-US">
                <a:latin typeface="News Gothic MT" charset="0"/>
                <a:ea typeface="ＭＳ Ｐゴシック" charset="0"/>
                <a:cs typeface="ＭＳ Ｐゴシック" charset="0"/>
              </a:rPr>
              <a:t>Recognize that opposition is </a:t>
            </a:r>
            <a:r>
              <a:rPr lang="en-US">
                <a:solidFill>
                  <a:srgbClr val="FF0000"/>
                </a:solidFill>
                <a:latin typeface="News Gothic MT" charset="0"/>
                <a:ea typeface="ＭＳ Ｐゴシック" charset="0"/>
                <a:cs typeface="ＭＳ Ｐゴシック" charset="0"/>
              </a:rPr>
              <a:t>ideological </a:t>
            </a:r>
          </a:p>
          <a:p>
            <a:pPr lvl="1"/>
            <a:r>
              <a:rPr lang="en-US">
                <a:latin typeface="News Gothic MT" charset="0"/>
                <a:ea typeface="ＭＳ Ｐゴシック" charset="0"/>
              </a:rPr>
              <a:t>(not scientific). Ideas deserve </a:t>
            </a:r>
            <a:r>
              <a:rPr lang="en-US" b="1">
                <a:solidFill>
                  <a:srgbClr val="FF0000"/>
                </a:solidFill>
                <a:latin typeface="News Gothic MT" charset="0"/>
                <a:ea typeface="ＭＳ Ｐゴシック" charset="0"/>
              </a:rPr>
              <a:t>respect</a:t>
            </a:r>
            <a:r>
              <a:rPr lang="en-US">
                <a:latin typeface="News Gothic MT" charset="0"/>
                <a:ea typeface="ＭＳ Ｐゴシック" charset="0"/>
              </a:rPr>
              <a:t>.</a:t>
            </a:r>
          </a:p>
          <a:p>
            <a:r>
              <a:rPr lang="en-US">
                <a:latin typeface="News Gothic MT" charset="0"/>
                <a:ea typeface="ＭＳ Ｐゴシック" charset="0"/>
                <a:cs typeface="ＭＳ Ｐゴシック" charset="0"/>
              </a:rPr>
              <a:t>Be </a:t>
            </a:r>
            <a:r>
              <a:rPr lang="en-US">
                <a:solidFill>
                  <a:srgbClr val="FF0000"/>
                </a:solidFill>
                <a:latin typeface="News Gothic MT" charset="0"/>
                <a:ea typeface="ＭＳ Ｐゴシック" charset="0"/>
                <a:cs typeface="ＭＳ Ｐゴシック" charset="0"/>
              </a:rPr>
              <a:t>human &amp; authentic</a:t>
            </a:r>
          </a:p>
          <a:p>
            <a:pPr lvl="1"/>
            <a:r>
              <a:rPr lang="en-US">
                <a:latin typeface="News Gothic MT" charset="0"/>
                <a:ea typeface="ＭＳ Ｐゴシック" charset="0"/>
              </a:rPr>
              <a:t>Personal anecdotes, humor, a light touch</a:t>
            </a:r>
          </a:p>
          <a:p>
            <a:r>
              <a:rPr lang="en-US">
                <a:latin typeface="News Gothic MT" charset="0"/>
                <a:ea typeface="ＭＳ Ｐゴシック" charset="0"/>
                <a:cs typeface="ＭＳ Ｐゴシック" charset="0"/>
              </a:rPr>
              <a:t>Be </a:t>
            </a:r>
            <a:r>
              <a:rPr lang="en-US">
                <a:solidFill>
                  <a:srgbClr val="FF0000"/>
                </a:solidFill>
                <a:latin typeface="News Gothic MT" charset="0"/>
                <a:ea typeface="ＭＳ Ｐゴシック" charset="0"/>
                <a:cs typeface="ＭＳ Ｐゴシック" charset="0"/>
              </a:rPr>
              <a:t>optimistic</a:t>
            </a:r>
          </a:p>
          <a:p>
            <a:pPr lvl="1"/>
            <a:r>
              <a:rPr lang="en-US">
                <a:latin typeface="News Gothic MT" charset="0"/>
                <a:ea typeface="ＭＳ Ｐゴシック" charset="0"/>
              </a:rPr>
              <a:t>Don</a:t>
            </a:r>
            <a:r>
              <a:rPr lang="ja-JP" altLang="en-US">
                <a:latin typeface="News Gothic MT" charset="0"/>
                <a:ea typeface="ＭＳ Ｐゴシック" charset="0"/>
              </a:rPr>
              <a:t>’</a:t>
            </a:r>
            <a:r>
              <a:rPr lang="en-US" altLang="ja-JP">
                <a:latin typeface="News Gothic MT" charset="0"/>
                <a:ea typeface="ＭＳ Ｐゴシック" charset="0"/>
              </a:rPr>
              <a:t>t try to sell doom and gloom</a:t>
            </a:r>
          </a:p>
          <a:p>
            <a:r>
              <a:rPr lang="en-US">
                <a:solidFill>
                  <a:srgbClr val="FF0000"/>
                </a:solidFill>
                <a:latin typeface="News Gothic MT" charset="0"/>
                <a:ea typeface="ＭＳ Ｐゴシック" charset="0"/>
                <a:cs typeface="ＭＳ Ｐゴシック" charset="0"/>
              </a:rPr>
              <a:t>Stick to your message </a:t>
            </a:r>
            <a:r>
              <a:rPr lang="en-US">
                <a:latin typeface="News Gothic MT" charset="0"/>
                <a:ea typeface="ＭＳ Ｐゴシック" charset="0"/>
                <a:cs typeface="ＭＳ Ｐゴシック" charset="0"/>
              </a:rPr>
              <a:t>– </a:t>
            </a:r>
          </a:p>
          <a:p>
            <a:pPr lvl="1"/>
            <a:r>
              <a:rPr lang="en-US">
                <a:latin typeface="News Gothic MT" charset="0"/>
                <a:ea typeface="ＭＳ Ｐゴシック" charset="0"/>
              </a:rPr>
              <a:t>don</a:t>
            </a:r>
            <a:r>
              <a:rPr lang="ja-JP" altLang="en-US">
                <a:latin typeface="News Gothic MT" charset="0"/>
                <a:ea typeface="ＭＳ Ｐゴシック" charset="0"/>
              </a:rPr>
              <a:t>’</a:t>
            </a:r>
            <a:r>
              <a:rPr lang="en-US" altLang="ja-JP">
                <a:latin typeface="News Gothic MT" charset="0"/>
                <a:ea typeface="ＭＳ Ｐゴシック" charset="0"/>
              </a:rPr>
              <a:t>t get sucked off into the weeds</a:t>
            </a:r>
            <a:endParaRPr lang="en-US">
              <a:latin typeface="News Gothic MT"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066800"/>
          </a:xfrm>
        </p:spPr>
        <p:txBody>
          <a:bodyPr/>
          <a:lstStyle/>
          <a:p>
            <a:pPr>
              <a:defRPr/>
            </a:pPr>
            <a:r>
              <a:rPr lang="en-US" dirty="0" smtClean="0">
                <a:latin typeface="Helvetica"/>
                <a:cs typeface="Helvetica"/>
              </a:rPr>
              <a:t>Effective Engagement</a:t>
            </a:r>
            <a:endParaRPr lang="en-US" dirty="0">
              <a:latin typeface="Helvetica"/>
              <a:cs typeface="Helvetica"/>
            </a:endParaRPr>
          </a:p>
        </p:txBody>
      </p:sp>
      <p:sp>
        <p:nvSpPr>
          <p:cNvPr id="3" name="Content Placeholder 2"/>
          <p:cNvSpPr>
            <a:spLocks noGrp="1"/>
          </p:cNvSpPr>
          <p:nvPr>
            <p:ph idx="1"/>
          </p:nvPr>
        </p:nvSpPr>
        <p:spPr>
          <a:xfrm>
            <a:off x="914400" y="1447800"/>
            <a:ext cx="7086600" cy="4724400"/>
          </a:xfrm>
        </p:spPr>
        <p:txBody>
          <a:bodyPr/>
          <a:lstStyle/>
          <a:p>
            <a:pPr>
              <a:defRPr/>
            </a:pPr>
            <a:r>
              <a:rPr lang="en-US" dirty="0" smtClean="0">
                <a:solidFill>
                  <a:schemeClr val="tx1">
                    <a:lumMod val="50000"/>
                    <a:lumOff val="50000"/>
                  </a:schemeClr>
                </a:solidFill>
              </a:rPr>
              <a:t>Theory: </a:t>
            </a:r>
          </a:p>
          <a:p>
            <a:pPr lvl="1">
              <a:defRPr/>
            </a:pPr>
            <a:r>
              <a:rPr lang="en-US" dirty="0" smtClean="0">
                <a:solidFill>
                  <a:schemeClr val="tx1">
                    <a:lumMod val="50000"/>
                    <a:lumOff val="50000"/>
                  </a:schemeClr>
                </a:solidFill>
              </a:rPr>
              <a:t>A spectrum of opinion</a:t>
            </a:r>
          </a:p>
          <a:p>
            <a:pPr lvl="1">
              <a:defRPr/>
            </a:pPr>
            <a:r>
              <a:rPr lang="en-US" dirty="0" smtClean="0">
                <a:solidFill>
                  <a:schemeClr val="tx1">
                    <a:lumMod val="50000"/>
                    <a:lumOff val="50000"/>
                  </a:schemeClr>
                </a:solidFill>
              </a:rPr>
              <a:t>“Us </a:t>
            </a:r>
            <a:r>
              <a:rPr lang="en-US" dirty="0" err="1" smtClean="0">
                <a:solidFill>
                  <a:schemeClr val="tx1">
                    <a:lumMod val="50000"/>
                    <a:lumOff val="50000"/>
                  </a:schemeClr>
                </a:solidFill>
              </a:rPr>
              <a:t>vs</a:t>
            </a:r>
            <a:r>
              <a:rPr lang="en-US" dirty="0" smtClean="0">
                <a:solidFill>
                  <a:schemeClr val="tx1">
                    <a:lumMod val="50000"/>
                    <a:lumOff val="50000"/>
                  </a:schemeClr>
                </a:solidFill>
              </a:rPr>
              <a:t> Them”</a:t>
            </a:r>
          </a:p>
          <a:p>
            <a:pPr lvl="1">
              <a:defRPr/>
            </a:pPr>
            <a:r>
              <a:rPr lang="en-US" dirty="0" smtClean="0">
                <a:solidFill>
                  <a:schemeClr val="tx1">
                    <a:lumMod val="50000"/>
                    <a:lumOff val="50000"/>
                  </a:schemeClr>
                </a:solidFill>
              </a:rPr>
              <a:t>Belief </a:t>
            </a:r>
            <a:r>
              <a:rPr lang="en-US" dirty="0" err="1" smtClean="0">
                <a:solidFill>
                  <a:schemeClr val="tx1">
                    <a:lumMod val="50000"/>
                    <a:lumOff val="50000"/>
                  </a:schemeClr>
                </a:solidFill>
              </a:rPr>
              <a:t>vs</a:t>
            </a:r>
            <a:r>
              <a:rPr lang="en-US" dirty="0" smtClean="0">
                <a:solidFill>
                  <a:schemeClr val="tx1">
                    <a:lumMod val="50000"/>
                    <a:lumOff val="50000"/>
                  </a:schemeClr>
                </a:solidFill>
              </a:rPr>
              <a:t> Knowledge</a:t>
            </a:r>
            <a:br>
              <a:rPr lang="en-US" dirty="0" smtClean="0">
                <a:solidFill>
                  <a:schemeClr val="tx1">
                    <a:lumMod val="50000"/>
                    <a:lumOff val="50000"/>
                  </a:schemeClr>
                </a:solidFill>
              </a:rPr>
            </a:br>
            <a:endParaRPr lang="en-US" dirty="0" smtClean="0">
              <a:solidFill>
                <a:schemeClr val="tx1">
                  <a:lumMod val="50000"/>
                  <a:lumOff val="50000"/>
                </a:schemeClr>
              </a:solidFill>
            </a:endParaRPr>
          </a:p>
          <a:p>
            <a:pPr>
              <a:defRPr/>
            </a:pPr>
            <a:r>
              <a:rPr lang="en-US" dirty="0" smtClean="0">
                <a:solidFill>
                  <a:srgbClr val="FF0000"/>
                </a:solidFill>
              </a:rPr>
              <a:t>Practice:</a:t>
            </a:r>
          </a:p>
          <a:p>
            <a:pPr lvl="1">
              <a:defRPr/>
            </a:pPr>
            <a:r>
              <a:rPr lang="en-US" dirty="0" smtClean="0"/>
              <a:t>Simple</a:t>
            </a:r>
          </a:p>
          <a:p>
            <a:pPr lvl="1">
              <a:defRPr/>
            </a:pPr>
            <a:r>
              <a:rPr lang="en-US" dirty="0" smtClean="0"/>
              <a:t>Serious</a:t>
            </a:r>
          </a:p>
          <a:p>
            <a:pPr lvl="1">
              <a:defRPr/>
            </a:pPr>
            <a:r>
              <a:rPr lang="en-US" dirty="0" smtClean="0"/>
              <a:t>Solvable</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body" idx="1"/>
          </p:nvPr>
        </p:nvSpPr>
        <p:spPr>
          <a:xfrm>
            <a:off x="3960813" y="98425"/>
            <a:ext cx="4956175" cy="6099175"/>
          </a:xfrm>
          <a:effectLst>
            <a:outerShdw blurRad="50800" dist="38099" dir="2700000" algn="ctr" rotWithShape="0">
              <a:schemeClr val="bg2">
                <a:alpha val="42999"/>
              </a:schemeClr>
            </a:outerShdw>
          </a:effectLst>
        </p:spPr>
        <p:txBody>
          <a:bodyPr rIns="116994"/>
          <a:lstStyle/>
          <a:p>
            <a:pPr marL="382847" indent="-342665" eaLnBrk="1" hangingPunct="1">
              <a:buFontTx/>
              <a:buNone/>
              <a:defRPr/>
            </a:pPr>
            <a:r>
              <a:rPr lang="ja-JP" altLang="en-US" sz="4800">
                <a:solidFill>
                  <a:srgbClr val="0000FF"/>
                </a:solidFill>
                <a:latin typeface="Comic Sans MS" charset="0"/>
                <a:ea typeface="ヒラギノ明朝 ProN W3" charset="0"/>
                <a:cs typeface="ヒラギノ明朝 ProN W3" charset="0"/>
              </a:rPr>
              <a:t>“</a:t>
            </a:r>
            <a:r>
              <a:rPr lang="en-US" sz="4800">
                <a:solidFill>
                  <a:srgbClr val="0000FF"/>
                </a:solidFill>
                <a:latin typeface="Comic Sans MS" charset="0"/>
                <a:ea typeface="ヒラギノ明朝 ProN W3" charset="0"/>
                <a:cs typeface="ヒラギノ明朝 ProN W3" charset="0"/>
              </a:rPr>
              <a:t>Scientists are necessary, </a:t>
            </a:r>
            <a:r>
              <a:rPr lang="en-US" sz="4800">
                <a:solidFill>
                  <a:srgbClr val="0000FF"/>
                </a:solidFill>
                <a:latin typeface="ＭＳ Ｐゴシック" charset="0"/>
                <a:ea typeface="ＭＳ Ｐゴシック" charset="0"/>
                <a:cs typeface="ＭＳ Ｐゴシック" charset="0"/>
                <a:sym typeface="ＭＳ Ｐゴシック" charset="0"/>
              </a:rPr>
              <a:t/>
            </a:r>
            <a:br>
              <a:rPr lang="en-US" sz="4800">
                <a:solidFill>
                  <a:srgbClr val="0000FF"/>
                </a:solidFill>
                <a:latin typeface="ＭＳ Ｐゴシック" charset="0"/>
                <a:ea typeface="ＭＳ Ｐゴシック" charset="0"/>
                <a:cs typeface="ＭＳ Ｐゴシック" charset="0"/>
                <a:sym typeface="ＭＳ Ｐゴシック" charset="0"/>
              </a:rPr>
            </a:br>
            <a:r>
              <a:rPr lang="en-US" sz="4800">
                <a:solidFill>
                  <a:srgbClr val="0000FF"/>
                </a:solidFill>
                <a:latin typeface="Comic Sans MS" charset="0"/>
                <a:ea typeface="ヒラギノ明朝 ProN W3" charset="0"/>
                <a:cs typeface="ヒラギノ明朝 ProN W3" charset="0"/>
              </a:rPr>
              <a:t>but not sufficient to solve the climate problem</a:t>
            </a:r>
            <a:r>
              <a:rPr lang="ja-JP" altLang="en-US" sz="4800">
                <a:solidFill>
                  <a:srgbClr val="0000FF"/>
                </a:solidFill>
                <a:latin typeface="Comic Sans MS" charset="0"/>
                <a:ea typeface="ヒラギノ明朝 ProN W3" charset="0"/>
                <a:cs typeface="ヒラギノ明朝 ProN W3" charset="0"/>
              </a:rPr>
              <a:t>”</a:t>
            </a:r>
            <a:endParaRPr lang="en-US" sz="4800">
              <a:solidFill>
                <a:srgbClr val="0000FF"/>
              </a:solidFill>
              <a:latin typeface="Comic Sans MS" charset="0"/>
              <a:ea typeface="ヒラギノ明朝 ProN W6" charset="0"/>
              <a:cs typeface="ヒラギノ明朝 ProN W6" charset="0"/>
            </a:endParaRPr>
          </a:p>
        </p:txBody>
      </p:sp>
      <p:sp>
        <p:nvSpPr>
          <p:cNvPr id="20482" name="Rectangle 2"/>
          <p:cNvSpPr>
            <a:spLocks/>
          </p:cNvSpPr>
          <p:nvPr/>
        </p:nvSpPr>
        <p:spPr bwMode="auto">
          <a:xfrm>
            <a:off x="214313" y="5894388"/>
            <a:ext cx="8929687" cy="739775"/>
          </a:xfrm>
          <a:prstGeom prst="rect">
            <a:avLst/>
          </a:prstGeom>
          <a:noFill/>
          <a:ln w="12700" cap="flat">
            <a:noFill/>
            <a:miter lim="800000"/>
            <a:headEnd type="none" w="med" len="med"/>
            <a:tailEnd type="none" w="med" len="med"/>
          </a:ln>
          <a:effectLst>
            <a:outerShdw blurRad="50800" dist="38099" dir="2700000" algn="ctr" rotWithShape="0">
              <a:srgbClr val="808080">
                <a:alpha val="42999"/>
              </a:srgbClr>
            </a:outerShdw>
          </a:effectLst>
        </p:spPr>
        <p:txBody>
          <a:bodyPr lIns="0" tIns="0" rIns="40638" bIns="0"/>
          <a:lstStyle/>
          <a:p>
            <a:pPr marL="40182">
              <a:defRPr/>
            </a:pPr>
            <a:r>
              <a:rPr lang="en-US" b="1">
                <a:ea typeface="Times New Roman" charset="0"/>
                <a:cs typeface="Times New Roman" charset="0"/>
                <a:sym typeface="Times New Roman" charset="0"/>
              </a:rPr>
              <a:t>Dr. Ralph Cicerone, </a:t>
            </a:r>
            <a:br>
              <a:rPr lang="en-US" b="1">
                <a:ea typeface="Times New Roman" charset="0"/>
                <a:cs typeface="Times New Roman" charset="0"/>
                <a:sym typeface="Times New Roman" charset="0"/>
              </a:rPr>
            </a:br>
            <a:r>
              <a:rPr lang="en-US" b="1">
                <a:ea typeface="Times New Roman" charset="0"/>
                <a:cs typeface="Times New Roman" charset="0"/>
                <a:sym typeface="Times New Roman" charset="0"/>
              </a:rPr>
              <a:t>President of the National Academy of Science, November 2007</a:t>
            </a:r>
          </a:p>
        </p:txBody>
      </p:sp>
      <p:pic>
        <p:nvPicPr>
          <p:cNvPr id="20483" name="Picture 3"/>
          <p:cNvPicPr>
            <a:picLocks noChangeArrowheads="1"/>
          </p:cNvPicPr>
          <p:nvPr/>
        </p:nvPicPr>
        <p:blipFill>
          <a:blip r:embed="rId2"/>
          <a:srcRect/>
          <a:stretch>
            <a:fillRect/>
          </a:stretch>
        </p:blipFill>
        <p:spPr bwMode="auto">
          <a:xfrm>
            <a:off x="260350" y="249238"/>
            <a:ext cx="3365500" cy="5054600"/>
          </a:xfrm>
          <a:prstGeom prst="rect">
            <a:avLst/>
          </a:prstGeom>
          <a:noFill/>
          <a:ln w="9525" cap="flat">
            <a:noFill/>
            <a:miter lim="800000"/>
            <a:headEnd/>
            <a:tailEnd/>
          </a:ln>
          <a:effectLst>
            <a:outerShdw blurRad="50800" dist="38099" dir="2700000" algn="ctr" rotWithShape="0">
              <a:srgbClr val="808080">
                <a:alpha val="42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066800"/>
          </a:xfrm>
        </p:spPr>
        <p:txBody>
          <a:bodyPr/>
          <a:lstStyle/>
          <a:p>
            <a:pPr>
              <a:defRPr/>
            </a:pPr>
            <a:r>
              <a:rPr lang="en-US" dirty="0" smtClean="0">
                <a:latin typeface="Helvetica"/>
                <a:cs typeface="Helvetica"/>
              </a:rPr>
              <a:t>Effective Engagement</a:t>
            </a:r>
            <a:endParaRPr lang="en-US" dirty="0">
              <a:latin typeface="Helvetica"/>
              <a:cs typeface="Helvetica"/>
            </a:endParaRPr>
          </a:p>
        </p:txBody>
      </p:sp>
      <p:sp>
        <p:nvSpPr>
          <p:cNvPr id="3" name="Content Placeholder 2"/>
          <p:cNvSpPr>
            <a:spLocks noGrp="1"/>
          </p:cNvSpPr>
          <p:nvPr>
            <p:ph idx="1"/>
          </p:nvPr>
        </p:nvSpPr>
        <p:spPr>
          <a:xfrm>
            <a:off x="914400" y="1447800"/>
            <a:ext cx="7086600" cy="4724400"/>
          </a:xfrm>
        </p:spPr>
        <p:txBody>
          <a:bodyPr/>
          <a:lstStyle/>
          <a:p>
            <a:pPr>
              <a:defRPr/>
            </a:pPr>
            <a:r>
              <a:rPr lang="en-US" dirty="0" smtClean="0">
                <a:solidFill>
                  <a:schemeClr val="tx1">
                    <a:lumMod val="50000"/>
                    <a:lumOff val="50000"/>
                  </a:schemeClr>
                </a:solidFill>
              </a:rPr>
              <a:t>Theory: </a:t>
            </a:r>
          </a:p>
          <a:p>
            <a:pPr lvl="1">
              <a:defRPr/>
            </a:pPr>
            <a:r>
              <a:rPr lang="en-US" dirty="0" smtClean="0">
                <a:solidFill>
                  <a:schemeClr val="tx1">
                    <a:lumMod val="50000"/>
                    <a:lumOff val="50000"/>
                  </a:schemeClr>
                </a:solidFill>
              </a:rPr>
              <a:t>A spectrum of opinion</a:t>
            </a:r>
          </a:p>
          <a:p>
            <a:pPr lvl="1">
              <a:defRPr/>
            </a:pPr>
            <a:r>
              <a:rPr lang="en-US" dirty="0" smtClean="0">
                <a:solidFill>
                  <a:schemeClr val="tx1">
                    <a:lumMod val="50000"/>
                    <a:lumOff val="50000"/>
                  </a:schemeClr>
                </a:solidFill>
              </a:rPr>
              <a:t>“Us </a:t>
            </a:r>
            <a:r>
              <a:rPr lang="en-US" dirty="0" err="1" smtClean="0">
                <a:solidFill>
                  <a:schemeClr val="tx1">
                    <a:lumMod val="50000"/>
                    <a:lumOff val="50000"/>
                  </a:schemeClr>
                </a:solidFill>
              </a:rPr>
              <a:t>vs</a:t>
            </a:r>
            <a:r>
              <a:rPr lang="en-US" dirty="0" smtClean="0">
                <a:solidFill>
                  <a:schemeClr val="tx1">
                    <a:lumMod val="50000"/>
                    <a:lumOff val="50000"/>
                  </a:schemeClr>
                </a:solidFill>
              </a:rPr>
              <a:t> Them”</a:t>
            </a:r>
          </a:p>
          <a:p>
            <a:pPr lvl="1">
              <a:defRPr/>
            </a:pPr>
            <a:r>
              <a:rPr lang="en-US" dirty="0" smtClean="0">
                <a:solidFill>
                  <a:schemeClr val="tx1">
                    <a:lumMod val="50000"/>
                    <a:lumOff val="50000"/>
                  </a:schemeClr>
                </a:solidFill>
              </a:rPr>
              <a:t>Belief </a:t>
            </a:r>
            <a:r>
              <a:rPr lang="en-US" dirty="0" err="1" smtClean="0">
                <a:solidFill>
                  <a:schemeClr val="tx1">
                    <a:lumMod val="50000"/>
                    <a:lumOff val="50000"/>
                  </a:schemeClr>
                </a:solidFill>
              </a:rPr>
              <a:t>vs</a:t>
            </a:r>
            <a:r>
              <a:rPr lang="en-US" dirty="0" smtClean="0">
                <a:solidFill>
                  <a:schemeClr val="tx1">
                    <a:lumMod val="50000"/>
                    <a:lumOff val="50000"/>
                  </a:schemeClr>
                </a:solidFill>
              </a:rPr>
              <a:t> Knowledge</a:t>
            </a:r>
            <a:br>
              <a:rPr lang="en-US" dirty="0" smtClean="0">
                <a:solidFill>
                  <a:schemeClr val="tx1">
                    <a:lumMod val="50000"/>
                    <a:lumOff val="50000"/>
                  </a:schemeClr>
                </a:solidFill>
              </a:rPr>
            </a:br>
            <a:endParaRPr lang="en-US" dirty="0" smtClean="0">
              <a:solidFill>
                <a:schemeClr val="tx1">
                  <a:lumMod val="50000"/>
                  <a:lumOff val="50000"/>
                </a:schemeClr>
              </a:solidFill>
            </a:endParaRPr>
          </a:p>
          <a:p>
            <a:pPr>
              <a:defRPr/>
            </a:pPr>
            <a:r>
              <a:rPr lang="en-US" dirty="0" smtClean="0">
                <a:solidFill>
                  <a:srgbClr val="FF0000"/>
                </a:solidFill>
              </a:rPr>
              <a:t>Practice:</a:t>
            </a:r>
          </a:p>
          <a:p>
            <a:pPr lvl="1">
              <a:defRPr/>
            </a:pPr>
            <a:r>
              <a:rPr lang="en-US" b="1" dirty="0" smtClean="0">
                <a:solidFill>
                  <a:srgbClr val="FF0000"/>
                </a:solidFill>
              </a:rPr>
              <a:t>Simple</a:t>
            </a:r>
          </a:p>
          <a:p>
            <a:pPr lvl="1">
              <a:defRPr/>
            </a:pPr>
            <a:r>
              <a:rPr lang="en-US" dirty="0" smtClean="0"/>
              <a:t>Serious</a:t>
            </a:r>
          </a:p>
          <a:p>
            <a:pPr lvl="1">
              <a:defRPr/>
            </a:pPr>
            <a:r>
              <a:rPr lang="en-US" dirty="0" smtClean="0"/>
              <a:t>Solvable</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152400" y="874713"/>
            <a:ext cx="8991600" cy="5108575"/>
          </a:xfrm>
          <a:effectLst>
            <a:outerShdw blurRad="50800" dist="38099" dir="2700000" algn="ctr" rotWithShape="0">
              <a:schemeClr val="bg2">
                <a:alpha val="42999"/>
              </a:schemeClr>
            </a:outerShdw>
          </a:effectLst>
        </p:spPr>
        <p:txBody>
          <a:bodyPr rIns="116994"/>
          <a:lstStyle/>
          <a:p>
            <a:pPr marL="39688" eaLnBrk="1" hangingPunct="1">
              <a:defRPr/>
            </a:pPr>
            <a:r>
              <a:rPr lang="en-US" sz="5500" dirty="0">
                <a:solidFill>
                  <a:srgbClr val="FF0000"/>
                </a:solidFill>
                <a:ea typeface="ＭＳ Ｐゴシック" charset="0"/>
                <a:cs typeface="ＭＳ Ｐゴシック" charset="0"/>
                <a:sym typeface="Comic Sans MS" charset="0"/>
              </a:rPr>
              <a:t>Global Warming is </a:t>
            </a:r>
            <a:r>
              <a:rPr lang="en-US" sz="5500" b="0" dirty="0">
                <a:solidFill>
                  <a:srgbClr val="FF0000"/>
                </a:solidFill>
                <a:ea typeface="ＭＳ Ｐゴシック" charset="0"/>
                <a:cs typeface="ＭＳ Ｐゴシック" charset="0"/>
                <a:sym typeface="ＭＳ Ｐゴシック" charset="0"/>
              </a:rPr>
              <a:t/>
            </a:r>
            <a:br>
              <a:rPr lang="en-US" sz="5500" b="0" dirty="0">
                <a:solidFill>
                  <a:srgbClr val="FF0000"/>
                </a:solidFill>
                <a:ea typeface="ＭＳ Ｐゴシック" charset="0"/>
                <a:cs typeface="ＭＳ Ｐゴシック" charset="0"/>
                <a:sym typeface="ＭＳ Ｐゴシック" charset="0"/>
              </a:rPr>
            </a:br>
            <a:r>
              <a:rPr lang="en-US" sz="5500" dirty="0">
                <a:solidFill>
                  <a:srgbClr val="FF0000"/>
                </a:solidFill>
                <a:ea typeface="ＭＳ Ｐゴシック" charset="0"/>
                <a:cs typeface="ＭＳ Ｐゴシック" charset="0"/>
                <a:sym typeface="Comic Sans MS" charset="0"/>
              </a:rPr>
              <a:t>Based on Common Sense</a:t>
            </a:r>
            <a:r>
              <a:rPr lang="en-US" sz="4800" b="0" dirty="0">
                <a:ea typeface="ＭＳ Ｐゴシック" charset="0"/>
                <a:cs typeface="ＭＳ Ｐゴシック" charset="0"/>
                <a:sym typeface="ＭＳ Ｐゴシック" charset="0"/>
              </a:rPr>
              <a:t/>
            </a:r>
            <a:br>
              <a:rPr lang="en-US" sz="4800" b="0" dirty="0">
                <a:ea typeface="ＭＳ Ｐゴシック" charset="0"/>
                <a:cs typeface="ＭＳ Ｐゴシック" charset="0"/>
                <a:sym typeface="ＭＳ Ｐゴシック" charset="0"/>
              </a:rPr>
            </a:br>
            <a:r>
              <a:rPr lang="en-US" sz="4800" b="0" dirty="0">
                <a:ea typeface="ＭＳ Ｐゴシック" charset="0"/>
                <a:cs typeface="ＭＳ Ｐゴシック" charset="0"/>
                <a:sym typeface="ＭＳ Ｐゴシック" charset="0"/>
              </a:rPr>
              <a:t/>
            </a:r>
            <a:br>
              <a:rPr lang="en-US" sz="4800" b="0" dirty="0">
                <a:ea typeface="ＭＳ Ｐゴシック" charset="0"/>
                <a:cs typeface="ＭＳ Ｐゴシック" charset="0"/>
                <a:sym typeface="ＭＳ Ｐゴシック" charset="0"/>
              </a:rPr>
            </a:br>
            <a:r>
              <a:rPr lang="en-US" sz="4800" dirty="0">
                <a:ea typeface="ＭＳ Ｐゴシック" charset="0"/>
                <a:cs typeface="ＭＳ Ｐゴシック" charset="0"/>
                <a:sym typeface="Comic Sans MS" charset="0"/>
              </a:rPr>
              <a:t>not computer models …</a:t>
            </a:r>
            <a:r>
              <a:rPr lang="en-US" sz="4800" b="0" dirty="0">
                <a:ea typeface="ＭＳ Ｐゴシック" charset="0"/>
                <a:cs typeface="ＭＳ Ｐゴシック" charset="0"/>
                <a:sym typeface="ＭＳ Ｐゴシック" charset="0"/>
              </a:rPr>
              <a:t/>
            </a:r>
            <a:br>
              <a:rPr lang="en-US" sz="4800" b="0" dirty="0">
                <a:ea typeface="ＭＳ Ｐゴシック" charset="0"/>
                <a:cs typeface="ＭＳ Ｐゴシック" charset="0"/>
                <a:sym typeface="ＭＳ Ｐゴシック" charset="0"/>
              </a:rPr>
            </a:br>
            <a:r>
              <a:rPr lang="en-US" sz="4800" dirty="0">
                <a:ea typeface="ＭＳ Ｐゴシック" charset="0"/>
                <a:cs typeface="ＭＳ Ｐゴシック" charset="0"/>
                <a:sym typeface="Comic Sans MS" charset="0"/>
              </a:rPr>
              <a:t>not recent temperatures …</a:t>
            </a:r>
            <a:r>
              <a:rPr lang="en-US" sz="4800" b="0" dirty="0">
                <a:ea typeface="ＭＳ Ｐゴシック" charset="0"/>
                <a:cs typeface="ＭＳ Ｐゴシック" charset="0"/>
                <a:sym typeface="ＭＳ Ｐゴシック" charset="0"/>
              </a:rPr>
              <a:t/>
            </a:r>
            <a:br>
              <a:rPr lang="en-US" sz="4800" b="0" dirty="0">
                <a:ea typeface="ＭＳ Ｐゴシック" charset="0"/>
                <a:cs typeface="ＭＳ Ｐゴシック" charset="0"/>
                <a:sym typeface="ＭＳ Ｐゴシック" charset="0"/>
              </a:rPr>
            </a:br>
            <a:r>
              <a:rPr lang="en-US" sz="4800" dirty="0">
                <a:ea typeface="ＭＳ Ｐゴシック" charset="0"/>
                <a:cs typeface="ＭＳ Ｐゴシック" charset="0"/>
                <a:sym typeface="Comic Sans MS" charset="0"/>
              </a:rPr>
              <a:t>not complicated!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447800"/>
          </a:xfrm>
        </p:spPr>
        <p:txBody>
          <a:bodyPr/>
          <a:lstStyle/>
          <a:p>
            <a:pPr>
              <a:defRPr/>
            </a:pPr>
            <a:r>
              <a:rPr lang="en-US" dirty="0" smtClean="0">
                <a:effectLst>
                  <a:outerShdw blurRad="50800" dist="38100" dir="2700000">
                    <a:srgbClr val="000000">
                      <a:alpha val="43000"/>
                    </a:srgbClr>
                  </a:outerShdw>
                </a:effectLst>
              </a:rPr>
              <a:t>Weather </a:t>
            </a:r>
            <a:r>
              <a:rPr lang="en-US" dirty="0" err="1" smtClean="0">
                <a:effectLst>
                  <a:outerShdw blurRad="50800" dist="38100" dir="2700000">
                    <a:srgbClr val="000000">
                      <a:alpha val="43000"/>
                    </a:srgbClr>
                  </a:outerShdw>
                </a:effectLst>
              </a:rPr>
              <a:t>vs</a:t>
            </a:r>
            <a:r>
              <a:rPr lang="en-US" dirty="0" smtClean="0">
                <a:effectLst>
                  <a:outerShdw blurRad="50800" dist="38100" dir="2700000">
                    <a:srgbClr val="000000">
                      <a:alpha val="43000"/>
                    </a:srgbClr>
                  </a:outerShdw>
                </a:effectLst>
              </a:rPr>
              <a:t> Climate</a:t>
            </a:r>
            <a:br>
              <a:rPr lang="en-US" dirty="0" smtClean="0">
                <a:effectLst>
                  <a:outerShdw blurRad="50800" dist="38100" dir="2700000">
                    <a:srgbClr val="000000">
                      <a:alpha val="43000"/>
                    </a:srgbClr>
                  </a:outerShdw>
                </a:effectLst>
              </a:rPr>
            </a:br>
            <a:r>
              <a:rPr lang="en-US" dirty="0" smtClean="0">
                <a:effectLst>
                  <a:outerShdw blurRad="50800" dist="38100" dir="2700000">
                    <a:srgbClr val="000000">
                      <a:alpha val="43000"/>
                    </a:srgbClr>
                  </a:outerShdw>
                </a:effectLst>
              </a:rPr>
              <a:t>what’s the difference?</a:t>
            </a:r>
            <a:endParaRPr lang="en-US"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152400" y="1828800"/>
            <a:ext cx="9144000" cy="4114800"/>
          </a:xfrm>
        </p:spPr>
        <p:txBody>
          <a:bodyPr/>
          <a:lstStyle/>
          <a:p>
            <a:r>
              <a:rPr lang="en-US" sz="4800">
                <a:latin typeface="News Gothic MT" charset="0"/>
                <a:ea typeface="ＭＳ Ｐゴシック" charset="0"/>
                <a:cs typeface="ＭＳ Ｐゴシック" charset="0"/>
              </a:rPr>
              <a:t>If you don’t like the </a:t>
            </a:r>
            <a:r>
              <a:rPr lang="en-US" sz="4800">
                <a:solidFill>
                  <a:srgbClr val="FF0000"/>
                </a:solidFill>
                <a:latin typeface="News Gothic MT" charset="0"/>
                <a:ea typeface="ＭＳ Ｐゴシック" charset="0"/>
                <a:cs typeface="ＭＳ Ｐゴシック" charset="0"/>
              </a:rPr>
              <a:t>weather</a:t>
            </a:r>
            <a:r>
              <a:rPr lang="en-US" sz="4800">
                <a:latin typeface="News Gothic MT" charset="0"/>
                <a:ea typeface="ＭＳ Ｐゴシック" charset="0"/>
                <a:cs typeface="ＭＳ Ｐゴシック" charset="0"/>
              </a:rPr>
              <a:t>:</a:t>
            </a:r>
          </a:p>
          <a:p>
            <a:pPr lvl="1">
              <a:spcAft>
                <a:spcPts val="3600"/>
              </a:spcAft>
            </a:pPr>
            <a:r>
              <a:rPr lang="en-US" sz="4400" i="1">
                <a:latin typeface="News Gothic MT" charset="0"/>
                <a:ea typeface="ＭＳ Ｐゴシック" charset="0"/>
              </a:rPr>
              <a:t> Wait five minutes!</a:t>
            </a:r>
          </a:p>
          <a:p>
            <a:r>
              <a:rPr lang="en-US" sz="4800">
                <a:latin typeface="News Gothic MT" charset="0"/>
                <a:ea typeface="ＭＳ Ｐゴシック" charset="0"/>
                <a:cs typeface="ＭＳ Ｐゴシック" charset="0"/>
              </a:rPr>
              <a:t>If you don’t like the </a:t>
            </a:r>
            <a:r>
              <a:rPr lang="en-US" sz="4800">
                <a:solidFill>
                  <a:srgbClr val="FF0000"/>
                </a:solidFill>
                <a:latin typeface="News Gothic MT" charset="0"/>
                <a:ea typeface="ＭＳ Ｐゴシック" charset="0"/>
                <a:cs typeface="ＭＳ Ｐゴシック" charset="0"/>
              </a:rPr>
              <a:t>climate</a:t>
            </a:r>
            <a:r>
              <a:rPr lang="en-US" sz="4800">
                <a:latin typeface="News Gothic MT" charset="0"/>
                <a:ea typeface="ＭＳ Ｐゴシック" charset="0"/>
                <a:cs typeface="ＭＳ Ｐゴシック" charset="0"/>
              </a:rPr>
              <a:t>:</a:t>
            </a:r>
          </a:p>
          <a:p>
            <a:pPr lvl="1"/>
            <a:r>
              <a:rPr lang="en-US" sz="4400" i="1">
                <a:latin typeface="News Gothic MT" charset="0"/>
                <a:ea typeface="ＭＳ Ｐゴシック" charset="0"/>
              </a:rPr>
              <a:t>  Move!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0"/>
            <a:ext cx="8839200" cy="762000"/>
          </a:xfrm>
        </p:spPr>
        <p:txBody>
          <a:bodyPr/>
          <a:lstStyle/>
          <a:p>
            <a:pPr>
              <a:defRPr/>
            </a:pPr>
            <a:r>
              <a:rPr lang="en-US" sz="4200" i="1" dirty="0" smtClean="0"/>
              <a:t>Location!   Location!   Location!</a:t>
            </a:r>
            <a:endParaRPr lang="en-US" sz="4200" i="1" dirty="0"/>
          </a:p>
        </p:txBody>
      </p:sp>
      <p:sp>
        <p:nvSpPr>
          <p:cNvPr id="27650" name="Content Placeholder 2"/>
          <p:cNvSpPr>
            <a:spLocks noGrp="1"/>
          </p:cNvSpPr>
          <p:nvPr>
            <p:ph idx="1"/>
          </p:nvPr>
        </p:nvSpPr>
        <p:spPr>
          <a:xfrm>
            <a:off x="685800" y="914400"/>
            <a:ext cx="8153400" cy="5257800"/>
          </a:xfrm>
        </p:spPr>
        <p:txBody>
          <a:bodyPr/>
          <a:lstStyle/>
          <a:p>
            <a:r>
              <a:rPr lang="en-US" sz="2800">
                <a:latin typeface="News Gothic MT" charset="0"/>
                <a:ea typeface="ＭＳ Ｐゴシック" charset="0"/>
                <a:cs typeface="ＭＳ Ｐゴシック" charset="0"/>
              </a:rPr>
              <a:t>Depends on </a:t>
            </a:r>
            <a:r>
              <a:rPr lang="en-US" sz="2800">
                <a:solidFill>
                  <a:srgbClr val="FF0000"/>
                </a:solidFill>
                <a:latin typeface="News Gothic MT" charset="0"/>
                <a:ea typeface="ＭＳ Ｐゴシック" charset="0"/>
                <a:cs typeface="ＭＳ Ｐゴシック" charset="0"/>
              </a:rPr>
              <a:t>where you live</a:t>
            </a:r>
            <a:r>
              <a:rPr lang="en-US" sz="2800">
                <a:latin typeface="News Gothic MT" charset="0"/>
                <a:ea typeface="ＭＳ Ｐゴシック" charset="0"/>
                <a:cs typeface="ＭＳ Ｐゴシック" charset="0"/>
              </a:rPr>
              <a:t>:</a:t>
            </a:r>
          </a:p>
          <a:p>
            <a:pPr lvl="1"/>
            <a:r>
              <a:rPr lang="en-US">
                <a:latin typeface="News Gothic MT" charset="0"/>
                <a:ea typeface="ＭＳ Ｐゴシック" charset="0"/>
              </a:rPr>
              <a:t>Latitude!</a:t>
            </a:r>
          </a:p>
          <a:p>
            <a:pPr lvl="1"/>
            <a:r>
              <a:rPr lang="en-US">
                <a:latin typeface="News Gothic MT" charset="0"/>
                <a:ea typeface="ＭＳ Ｐゴシック" charset="0"/>
              </a:rPr>
              <a:t>Altitude (mountains vs valley)</a:t>
            </a:r>
          </a:p>
          <a:p>
            <a:pPr lvl="1">
              <a:spcAft>
                <a:spcPts val="1800"/>
              </a:spcAft>
            </a:pPr>
            <a:r>
              <a:rPr lang="en-US">
                <a:latin typeface="News Gothic MT" charset="0"/>
                <a:ea typeface="ＭＳ Ｐゴシック" charset="0"/>
              </a:rPr>
              <a:t>What’s upwind (ocean vs land)</a:t>
            </a:r>
          </a:p>
          <a:p>
            <a:pPr>
              <a:spcAft>
                <a:spcPts val="1800"/>
              </a:spcAft>
            </a:pPr>
            <a:r>
              <a:rPr lang="en-US" sz="2800">
                <a:solidFill>
                  <a:srgbClr val="FF0000"/>
                </a:solidFill>
                <a:latin typeface="News Gothic MT" charset="0"/>
                <a:ea typeface="ＭＳ Ｐゴシック" charset="0"/>
                <a:cs typeface="ＭＳ Ｐゴシック" charset="0"/>
              </a:rPr>
              <a:t>Changes very slowly</a:t>
            </a:r>
          </a:p>
          <a:p>
            <a:pPr>
              <a:spcAft>
                <a:spcPts val="1800"/>
              </a:spcAft>
            </a:pPr>
            <a:r>
              <a:rPr lang="en-US" sz="2800">
                <a:latin typeface="News Gothic MT" charset="0"/>
                <a:ea typeface="ＭＳ Ｐゴシック" charset="0"/>
                <a:cs typeface="ＭＳ Ｐゴシック" charset="0"/>
              </a:rPr>
              <a:t>Very </a:t>
            </a:r>
            <a:r>
              <a:rPr lang="en-US" sz="2800">
                <a:solidFill>
                  <a:srgbClr val="FF0000"/>
                </a:solidFill>
                <a:latin typeface="News Gothic MT" charset="0"/>
                <a:ea typeface="ＭＳ Ｐゴシック" charset="0"/>
                <a:cs typeface="ＭＳ Ｐゴシック" charset="0"/>
              </a:rPr>
              <a:t>predictable</a:t>
            </a:r>
          </a:p>
          <a:p>
            <a:pPr>
              <a:spcAft>
                <a:spcPts val="1800"/>
              </a:spcAft>
            </a:pPr>
            <a:r>
              <a:rPr lang="en-US" sz="2800">
                <a:latin typeface="News Gothic MT" charset="0"/>
                <a:ea typeface="ＭＳ Ｐゴシック" charset="0"/>
                <a:cs typeface="ＭＳ Ｐゴシック" charset="0"/>
              </a:rPr>
              <a:t>We can predict that Miami is warmer than Minneapolis for precisely the same reasons that we can predict a warmer future!</a:t>
            </a:r>
          </a:p>
          <a:p>
            <a:pPr>
              <a:buFontTx/>
              <a:buNone/>
            </a:pPr>
            <a:endParaRPr lang="en-US" sz="2800">
              <a:latin typeface="News Gothic MT" charset="0"/>
              <a:ea typeface="ＭＳ Ｐゴシック" charset="0"/>
              <a:cs typeface="ＭＳ Ｐゴシック" charset="0"/>
            </a:endParaRPr>
          </a:p>
        </p:txBody>
      </p:sp>
      <p:sp>
        <p:nvSpPr>
          <p:cNvPr id="4" name="Title 1"/>
          <p:cNvSpPr txBox="1">
            <a:spLocks/>
          </p:cNvSpPr>
          <p:nvPr/>
        </p:nvSpPr>
        <p:spPr bwMode="auto">
          <a:xfrm>
            <a:off x="152400" y="76200"/>
            <a:ext cx="8839200" cy="762000"/>
          </a:xfrm>
          <a:prstGeom prst="rect">
            <a:avLst/>
          </a:prstGeom>
          <a:noFill/>
          <a:ln w="9525">
            <a:noFill/>
            <a:miter lim="800000"/>
            <a:headEnd/>
            <a:tailEnd/>
          </a:ln>
          <a:effectLst/>
        </p:spPr>
        <p:txBody>
          <a:bodyPr anchor="ctr"/>
          <a:lstStyle/>
          <a:p>
            <a:pPr algn="ctr">
              <a:defRPr/>
            </a:pPr>
            <a:r>
              <a:rPr lang="en-US" sz="6000" b="1" kern="0" dirty="0">
                <a:solidFill>
                  <a:schemeClr val="accent2"/>
                </a:solidFill>
                <a:effectLst>
                  <a:outerShdw blurRad="50800" dist="38100" dir="2700000">
                    <a:srgbClr val="000000">
                      <a:alpha val="43000"/>
                    </a:srgbClr>
                  </a:outerShdw>
                </a:effectLst>
                <a:latin typeface="+mj-lt"/>
                <a:ea typeface="ＭＳ Ｐゴシック" charset="-128"/>
                <a:cs typeface="ＭＳ Ｐゴシック" charset="-128"/>
              </a:rPr>
              <a:t>Climate is Place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9700"/>
            <a:ext cx="28702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0"/>
            <a:ext cx="5715000" cy="1905000"/>
          </a:xfrm>
        </p:spPr>
        <p:txBody>
          <a:bodyPr/>
          <a:lstStyle/>
          <a:p>
            <a:pPr>
              <a:defRPr/>
            </a:pPr>
            <a:r>
              <a:rPr lang="en-US" dirty="0">
                <a:solidFill>
                  <a:srgbClr val="FFFF00"/>
                </a:solidFill>
                <a:ea typeface="ＭＳ Ｐゴシック" charset="0"/>
                <a:cs typeface="ＭＳ Ｐゴシック" charset="0"/>
              </a:rPr>
              <a:t>Ever Wonder Why?</a:t>
            </a:r>
          </a:p>
        </p:txBody>
      </p:sp>
      <p:sp>
        <p:nvSpPr>
          <p:cNvPr id="22533" name="Content Placeholder 2"/>
          <p:cNvSpPr>
            <a:spLocks noGrp="1"/>
          </p:cNvSpPr>
          <p:nvPr>
            <p:ph idx="1"/>
          </p:nvPr>
        </p:nvSpPr>
        <p:spPr>
          <a:xfrm>
            <a:off x="685800" y="5029200"/>
            <a:ext cx="7772400" cy="1600200"/>
          </a:xfrm>
        </p:spPr>
        <p:txBody>
          <a:bodyPr/>
          <a:lstStyle/>
          <a:p>
            <a:pPr>
              <a:defRPr/>
            </a:pPr>
            <a:r>
              <a:rPr lang="en-US" dirty="0" smtClean="0">
                <a:solidFill>
                  <a:srgbClr val="FF0000"/>
                </a:solidFill>
                <a:ea typeface="ＭＳ Ｐゴシック" pitchFamily="-1" charset="-128"/>
                <a:cs typeface="ＭＳ Ｐゴシック" pitchFamily="-1" charset="-128"/>
              </a:rPr>
              <a:t>Day </a:t>
            </a:r>
            <a:r>
              <a:rPr lang="en-US" dirty="0" smtClean="0">
                <a:ea typeface="ＭＳ Ｐゴシック" pitchFamily="-1" charset="-128"/>
                <a:cs typeface="ＭＳ Ｐゴシック" pitchFamily="-1" charset="-128"/>
              </a:rPr>
              <a:t>is warmer than </a:t>
            </a:r>
            <a:r>
              <a:rPr lang="en-US" dirty="0" smtClean="0">
                <a:solidFill>
                  <a:srgbClr val="2D2DB9"/>
                </a:solidFill>
                <a:ea typeface="ＭＳ Ｐゴシック" pitchFamily="-1" charset="-128"/>
                <a:cs typeface="ＭＳ Ｐゴシック" pitchFamily="-1" charset="-128"/>
              </a:rPr>
              <a:t>night</a:t>
            </a:r>
          </a:p>
          <a:p>
            <a:pPr>
              <a:defRPr/>
            </a:pPr>
            <a:r>
              <a:rPr lang="en-US" dirty="0" smtClean="0">
                <a:solidFill>
                  <a:srgbClr val="FF0000"/>
                </a:solidFill>
                <a:ea typeface="ＭＳ Ｐゴシック" pitchFamily="-1" charset="-128"/>
                <a:cs typeface="ＭＳ Ｐゴシック" pitchFamily="-1" charset="-128"/>
              </a:rPr>
              <a:t>Summer </a:t>
            </a:r>
            <a:r>
              <a:rPr lang="en-US" dirty="0" smtClean="0">
                <a:ea typeface="ＭＳ Ｐゴシック" pitchFamily="-1" charset="-128"/>
                <a:cs typeface="ＭＳ Ｐゴシック" pitchFamily="-1" charset="-128"/>
              </a:rPr>
              <a:t>is warmer than </a:t>
            </a:r>
            <a:r>
              <a:rPr lang="en-US" dirty="0" smtClean="0">
                <a:solidFill>
                  <a:srgbClr val="2D2DB9"/>
                </a:solidFill>
                <a:ea typeface="ＭＳ Ｐゴシック" pitchFamily="-1" charset="-128"/>
                <a:cs typeface="ＭＳ Ｐゴシック" pitchFamily="-1" charset="-128"/>
              </a:rPr>
              <a:t>winter</a:t>
            </a:r>
          </a:p>
          <a:p>
            <a:pPr>
              <a:defRPr/>
            </a:pPr>
            <a:r>
              <a:rPr lang="en-US" dirty="0" smtClean="0">
                <a:solidFill>
                  <a:srgbClr val="FF0000"/>
                </a:solidFill>
                <a:ea typeface="ＭＳ Ｐゴシック" pitchFamily="-1" charset="-128"/>
                <a:cs typeface="ＭＳ Ｐゴシック" pitchFamily="-1" charset="-128"/>
              </a:rPr>
              <a:t>Miami </a:t>
            </a:r>
            <a:r>
              <a:rPr lang="en-US" dirty="0" smtClean="0">
                <a:ea typeface="ＭＳ Ｐゴシック" pitchFamily="-1" charset="-128"/>
                <a:cs typeface="ＭＳ Ｐゴシック" pitchFamily="-1" charset="-128"/>
              </a:rPr>
              <a:t>is warmer than </a:t>
            </a:r>
            <a:r>
              <a:rPr lang="en-US" dirty="0" smtClean="0">
                <a:solidFill>
                  <a:schemeClr val="accent6"/>
                </a:solidFill>
                <a:ea typeface="ＭＳ Ｐゴシック" pitchFamily="-1" charset="-128"/>
                <a:cs typeface="ＭＳ Ｐゴシック" pitchFamily="-1" charset="-128"/>
              </a:rPr>
              <a:t>Minneapolis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52400"/>
            <a:ext cx="9144000" cy="762000"/>
          </a:xfrm>
        </p:spPr>
        <p:txBody>
          <a:bodyPr/>
          <a:lstStyle/>
          <a:p>
            <a:pPr>
              <a:defRPr/>
            </a:pPr>
            <a:r>
              <a:rPr lang="en-US" sz="7200" dirty="0">
                <a:ea typeface="ＭＳ Ｐゴシック" charset="0"/>
                <a:cs typeface="ＭＳ Ｐゴシック" charset="0"/>
              </a:rPr>
              <a:t>Heat Budgets</a:t>
            </a:r>
          </a:p>
        </p:txBody>
      </p:sp>
      <p:grpSp>
        <p:nvGrpSpPr>
          <p:cNvPr id="29698" name="Group 39"/>
          <p:cNvGrpSpPr>
            <a:grpSpLocks/>
          </p:cNvGrpSpPr>
          <p:nvPr/>
        </p:nvGrpSpPr>
        <p:grpSpPr bwMode="auto">
          <a:xfrm>
            <a:off x="685800" y="1295400"/>
            <a:ext cx="7620000" cy="5257800"/>
            <a:chOff x="76200" y="1600200"/>
            <a:chExt cx="7620000" cy="5257800"/>
          </a:xfrm>
        </p:grpSpPr>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1427163" cy="118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0" name="Group 25"/>
            <p:cNvGrpSpPr>
              <a:grpSpLocks/>
            </p:cNvGrpSpPr>
            <p:nvPr/>
          </p:nvGrpSpPr>
          <p:grpSpPr bwMode="auto">
            <a:xfrm>
              <a:off x="1752600" y="3272971"/>
              <a:ext cx="3962400" cy="3585029"/>
              <a:chOff x="2743200" y="3962400"/>
              <a:chExt cx="3200400" cy="2895600"/>
            </a:xfrm>
          </p:grpSpPr>
          <p:sp>
            <p:nvSpPr>
              <p:cNvPr id="24" name="Rectangle 23"/>
              <p:cNvSpPr/>
              <p:nvPr/>
            </p:nvSpPr>
            <p:spPr bwMode="auto">
              <a:xfrm>
                <a:off x="2743200" y="3962767"/>
                <a:ext cx="3200400" cy="2895233"/>
              </a:xfrm>
              <a:prstGeom prst="rect">
                <a:avLst/>
              </a:prstGeom>
              <a:gradFill flip="none" rotWithShape="1">
                <a:gsLst>
                  <a:gs pos="0">
                    <a:srgbClr val="0F0F40"/>
                  </a:gs>
                  <a:gs pos="100000">
                    <a:srgbClr val="12FFFF"/>
                  </a:gs>
                </a:gsLst>
                <a:lin ang="5580000" scaled="0"/>
                <a:tileRect/>
              </a:gradFill>
              <a:ln w="9525" cap="flat" cmpd="sng" algn="ctr">
                <a:solidFill>
                  <a:schemeClr val="accent1">
                    <a:lumMod val="40000"/>
                    <a:lumOff val="60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29710" name="Rectangle 24"/>
              <p:cNvSpPr>
                <a:spLocks noChangeArrowheads="1"/>
              </p:cNvSpPr>
              <p:nvPr/>
            </p:nvSpPr>
            <p:spPr bwMode="auto">
              <a:xfrm>
                <a:off x="2743200" y="6400800"/>
                <a:ext cx="3200400" cy="457200"/>
              </a:xfrm>
              <a:prstGeom prst="rect">
                <a:avLst/>
              </a:prstGeom>
              <a:gradFill rotWithShape="1">
                <a:gsLst>
                  <a:gs pos="0">
                    <a:srgbClr val="008000"/>
                  </a:gs>
                  <a:gs pos="73000">
                    <a:srgbClr val="4F2F0B"/>
                  </a:gs>
                  <a:gs pos="100000">
                    <a:srgbClr val="4F2F0B"/>
                  </a:gs>
                </a:gsLst>
                <a:lin ang="5400000"/>
              </a:gradFill>
              <a:ln w="9525">
                <a:solidFill>
                  <a:schemeClr val="tx1"/>
                </a:solidFill>
                <a:round/>
                <a:headEnd/>
                <a:tailEnd/>
              </a:ln>
            </p:spPr>
            <p:txBody>
              <a:bodyPr/>
              <a:lstStyle/>
              <a:p>
                <a:endParaRPr lang="en-US"/>
              </a:p>
            </p:txBody>
          </p:sp>
        </p:grpSp>
        <p:cxnSp>
          <p:nvCxnSpPr>
            <p:cNvPr id="28" name="Straight Arrow Connector 27"/>
            <p:cNvCxnSpPr/>
            <p:nvPr/>
          </p:nvCxnSpPr>
          <p:spPr bwMode="auto">
            <a:xfrm rot="16200000" flipH="1">
              <a:off x="1028700" y="4229100"/>
              <a:ext cx="3429000" cy="609600"/>
            </a:xfrm>
            <a:prstGeom prst="straightConnector1">
              <a:avLst/>
            </a:prstGeom>
            <a:solidFill>
              <a:schemeClr val="accent1"/>
            </a:solidFill>
            <a:ln w="76200" cap="flat" cmpd="sng" algn="ctr">
              <a:solidFill>
                <a:srgbClr val="FFFF00"/>
              </a:solidFill>
              <a:prstDash val="solid"/>
              <a:round/>
              <a:headEnd type="none" w="med" len="med"/>
              <a:tailEnd type="arrow" w="med" len="med"/>
            </a:ln>
            <a:effectLst>
              <a:glow rad="101600">
                <a:srgbClr val="FF0000">
                  <a:alpha val="75000"/>
                </a:srgbClr>
              </a:glow>
              <a:outerShdw blurRad="234950" dist="38100" dir="2700000" algn="tl" rotWithShape="0">
                <a:srgbClr val="000000">
                  <a:alpha val="43000"/>
                </a:srgbClr>
              </a:outerShdw>
              <a:softEdge rad="12700"/>
            </a:effectLst>
          </p:spPr>
        </p:cxnSp>
        <p:cxnSp>
          <p:nvCxnSpPr>
            <p:cNvPr id="29" name="Straight Arrow Connector 28"/>
            <p:cNvCxnSpPr/>
            <p:nvPr/>
          </p:nvCxnSpPr>
          <p:spPr bwMode="auto">
            <a:xfrm rot="5400000" flipH="1" flipV="1">
              <a:off x="3048000" y="4114800"/>
              <a:ext cx="3581400" cy="685800"/>
            </a:xfrm>
            <a:prstGeom prst="straightConnector1">
              <a:avLst/>
            </a:prstGeom>
            <a:solidFill>
              <a:schemeClr val="accent1"/>
            </a:solidFill>
            <a:ln w="76200" cap="flat" cmpd="sng" algn="ctr">
              <a:solidFill>
                <a:srgbClr val="941C00"/>
              </a:solidFill>
              <a:prstDash val="solid"/>
              <a:round/>
              <a:headEnd type="none" w="med" len="med"/>
              <a:tailEnd type="arrow" w="med" len="med"/>
            </a:ln>
            <a:effectLst>
              <a:glow rad="101600">
                <a:srgbClr val="FF0000">
                  <a:alpha val="75000"/>
                </a:srgbClr>
              </a:glow>
              <a:outerShdw blurRad="234950" dist="38100" dir="2700000" algn="tl" rotWithShape="0">
                <a:srgbClr val="000000">
                  <a:alpha val="43000"/>
                </a:srgbClr>
              </a:outerShdw>
              <a:softEdge rad="12700"/>
            </a:effectLst>
          </p:spPr>
        </p:cxnSp>
        <p:cxnSp>
          <p:nvCxnSpPr>
            <p:cNvPr id="32" name="Straight Arrow Connector 31"/>
            <p:cNvCxnSpPr/>
            <p:nvPr/>
          </p:nvCxnSpPr>
          <p:spPr bwMode="auto">
            <a:xfrm>
              <a:off x="685800" y="5105400"/>
              <a:ext cx="1447800" cy="1588"/>
            </a:xfrm>
            <a:prstGeom prst="straightConnector1">
              <a:avLst/>
            </a:prstGeom>
            <a:solidFill>
              <a:schemeClr val="accent1"/>
            </a:solidFill>
            <a:ln w="127000" cap="flat" cmpd="sng" algn="ctr">
              <a:solidFill>
                <a:srgbClr val="1726FF"/>
              </a:solidFill>
              <a:prstDash val="solid"/>
              <a:round/>
              <a:headEnd type="none" w="med" len="med"/>
              <a:tailEnd type="arrow" w="med" len="med"/>
            </a:ln>
            <a:effectLst>
              <a:glow rad="101600">
                <a:srgbClr val="FF0000">
                  <a:alpha val="75000"/>
                </a:srgbClr>
              </a:glow>
              <a:outerShdw blurRad="234950" dist="38100" dir="2700000" algn="tl" rotWithShape="0">
                <a:srgbClr val="000000">
                  <a:alpha val="43000"/>
                </a:srgbClr>
              </a:outerShdw>
              <a:softEdge rad="12700"/>
            </a:effectLst>
          </p:spPr>
        </p:cxnSp>
        <p:cxnSp>
          <p:nvCxnSpPr>
            <p:cNvPr id="34" name="Straight Arrow Connector 33"/>
            <p:cNvCxnSpPr/>
            <p:nvPr/>
          </p:nvCxnSpPr>
          <p:spPr bwMode="auto">
            <a:xfrm>
              <a:off x="5638800" y="5181600"/>
              <a:ext cx="1447800" cy="1588"/>
            </a:xfrm>
            <a:prstGeom prst="straightConnector1">
              <a:avLst/>
            </a:prstGeom>
            <a:solidFill>
              <a:schemeClr val="accent1"/>
            </a:solidFill>
            <a:ln w="127000" cap="flat" cmpd="sng" algn="ctr">
              <a:solidFill>
                <a:srgbClr val="1726FF"/>
              </a:solidFill>
              <a:prstDash val="solid"/>
              <a:round/>
              <a:headEnd type="none" w="med" len="med"/>
              <a:tailEnd type="arrow" w="med" len="med"/>
            </a:ln>
            <a:effectLst>
              <a:glow rad="101600">
                <a:srgbClr val="FF0000">
                  <a:alpha val="75000"/>
                </a:srgbClr>
              </a:glow>
              <a:outerShdw blurRad="234950" dist="38100" dir="2700000" algn="tl" rotWithShape="0">
                <a:srgbClr val="000000">
                  <a:alpha val="43000"/>
                </a:srgbClr>
              </a:outerShdw>
              <a:softEdge rad="12700"/>
            </a:effectLst>
          </p:spPr>
        </p:cxnSp>
        <p:sp>
          <p:nvSpPr>
            <p:cNvPr id="35" name="TextBox 34"/>
            <p:cNvSpPr txBox="1"/>
            <p:nvPr/>
          </p:nvSpPr>
          <p:spPr>
            <a:xfrm>
              <a:off x="76200" y="4191000"/>
              <a:ext cx="1439641" cy="614065"/>
            </a:xfrm>
            <a:prstGeom prst="rect">
              <a:avLst/>
            </a:prstGeom>
            <a:noFill/>
            <a:effectLst>
              <a:glow rad="63500">
                <a:srgbClr val="FF0000">
                  <a:alpha val="75000"/>
                </a:srgbClr>
              </a:glow>
              <a:softEdge rad="25400"/>
            </a:effectLst>
          </p:spPr>
          <p:txBody>
            <a:bodyPr wrap="none">
              <a:prstTxWarp prst="textWave1">
                <a:avLst/>
              </a:prstTxWarp>
              <a:spAutoFit/>
            </a:bodyPr>
            <a:lstStyle/>
            <a:p>
              <a:pPr>
                <a:defRPr/>
              </a:pPr>
              <a:r>
                <a:rPr lang="en-US" sz="3600" b="1" dirty="0">
                  <a:solidFill>
                    <a:srgbClr val="1726FF"/>
                  </a:solidFill>
                  <a:effectLst>
                    <a:glow rad="38100">
                      <a:srgbClr val="FF0000">
                        <a:alpha val="75000"/>
                      </a:srgbClr>
                    </a:glow>
                  </a:effectLst>
                  <a:latin typeface="+mn-lt"/>
                  <a:ea typeface="ＭＳ Ｐゴシック" charset="-128"/>
                  <a:cs typeface="ＭＳ Ｐゴシック" charset="-128"/>
                </a:rPr>
                <a:t>Heat in</a:t>
              </a:r>
            </a:p>
          </p:txBody>
        </p:sp>
        <p:sp>
          <p:nvSpPr>
            <p:cNvPr id="36" name="TextBox 35"/>
            <p:cNvSpPr txBox="1"/>
            <p:nvPr/>
          </p:nvSpPr>
          <p:spPr>
            <a:xfrm>
              <a:off x="6019800" y="4114800"/>
              <a:ext cx="1676400" cy="614065"/>
            </a:xfrm>
            <a:prstGeom prst="rect">
              <a:avLst/>
            </a:prstGeom>
            <a:noFill/>
            <a:effectLst>
              <a:glow rad="63500">
                <a:srgbClr val="FF0000">
                  <a:alpha val="75000"/>
                </a:srgbClr>
              </a:glow>
              <a:softEdge rad="25400"/>
            </a:effectLst>
          </p:spPr>
          <p:txBody>
            <a:bodyPr wrap="none">
              <a:prstTxWarp prst="textWave2">
                <a:avLst/>
              </a:prstTxWarp>
              <a:spAutoFit/>
            </a:bodyPr>
            <a:lstStyle/>
            <a:p>
              <a:pPr>
                <a:defRPr/>
              </a:pPr>
              <a:r>
                <a:rPr lang="en-US" sz="3600" b="1" dirty="0">
                  <a:solidFill>
                    <a:srgbClr val="1726FF"/>
                  </a:solidFill>
                  <a:effectLst>
                    <a:glow rad="38100">
                      <a:srgbClr val="FF0000">
                        <a:alpha val="75000"/>
                      </a:srgbClr>
                    </a:glow>
                  </a:effectLst>
                  <a:latin typeface="+mn-lt"/>
                  <a:ea typeface="ＭＳ Ｐゴシック" charset="-128"/>
                  <a:cs typeface="ＭＳ Ｐゴシック" charset="-128"/>
                </a:rPr>
                <a:t>Heat out</a:t>
              </a:r>
            </a:p>
          </p:txBody>
        </p:sp>
        <p:sp>
          <p:nvSpPr>
            <p:cNvPr id="37" name="TextBox 36"/>
            <p:cNvSpPr txBox="1"/>
            <p:nvPr/>
          </p:nvSpPr>
          <p:spPr>
            <a:xfrm rot="4503619">
              <a:off x="2379354" y="4111017"/>
              <a:ext cx="1439641" cy="614065"/>
            </a:xfrm>
            <a:prstGeom prst="rect">
              <a:avLst/>
            </a:prstGeom>
            <a:noFill/>
            <a:effectLst>
              <a:glow rad="63500">
                <a:srgbClr val="FF0000">
                  <a:alpha val="75000"/>
                </a:srgbClr>
              </a:glow>
              <a:softEdge rad="25400"/>
            </a:effectLst>
          </p:spPr>
          <p:txBody>
            <a:bodyPr wrap="none">
              <a:prstTxWarp prst="textWave1">
                <a:avLst/>
              </a:prstTxWarp>
              <a:spAutoFit/>
            </a:bodyPr>
            <a:lstStyle/>
            <a:p>
              <a:pPr>
                <a:defRPr/>
              </a:pPr>
              <a:r>
                <a:rPr lang="en-US" sz="3600" b="1" dirty="0">
                  <a:solidFill>
                    <a:srgbClr val="FFFF00"/>
                  </a:solidFill>
                  <a:effectLst>
                    <a:glow rad="38100">
                      <a:srgbClr val="FF0000">
                        <a:alpha val="75000"/>
                      </a:srgbClr>
                    </a:glow>
                  </a:effectLst>
                  <a:latin typeface="+mn-lt"/>
                  <a:ea typeface="ＭＳ Ｐゴシック" charset="-128"/>
                  <a:cs typeface="ＭＳ Ｐゴシック" charset="-128"/>
                </a:rPr>
                <a:t>Heat in</a:t>
              </a:r>
            </a:p>
          </p:txBody>
        </p:sp>
        <p:sp>
          <p:nvSpPr>
            <p:cNvPr id="39" name="TextBox 38"/>
            <p:cNvSpPr txBox="1"/>
            <p:nvPr/>
          </p:nvSpPr>
          <p:spPr>
            <a:xfrm rot="16829358">
              <a:off x="3404361" y="5098151"/>
              <a:ext cx="1593731" cy="614065"/>
            </a:xfrm>
            <a:prstGeom prst="rect">
              <a:avLst/>
            </a:prstGeom>
            <a:noFill/>
            <a:effectLst>
              <a:glow rad="63500">
                <a:srgbClr val="FF0000">
                  <a:alpha val="75000"/>
                </a:srgbClr>
              </a:glow>
              <a:softEdge rad="25400"/>
            </a:effectLst>
          </p:spPr>
          <p:txBody>
            <a:bodyPr wrap="none">
              <a:prstTxWarp prst="textWave1">
                <a:avLst/>
              </a:prstTxWarp>
              <a:spAutoFit/>
            </a:bodyPr>
            <a:lstStyle/>
            <a:p>
              <a:pPr>
                <a:defRPr/>
              </a:pPr>
              <a:r>
                <a:rPr lang="en-US" sz="3600" b="1" dirty="0">
                  <a:solidFill>
                    <a:srgbClr val="800000"/>
                  </a:solidFill>
                  <a:effectLst>
                    <a:glow rad="38100">
                      <a:srgbClr val="FF0000">
                        <a:alpha val="75000"/>
                      </a:srgbClr>
                    </a:glow>
                  </a:effectLst>
                  <a:latin typeface="+mn-lt"/>
                  <a:ea typeface="ＭＳ Ｐゴシック" charset="-128"/>
                  <a:cs typeface="ＭＳ Ｐゴシック" charset="-128"/>
                </a:rPr>
                <a:t>Heat out</a:t>
              </a:r>
            </a:p>
          </p:txBody>
        </p: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114300" y="0"/>
            <a:ext cx="8840788" cy="877888"/>
          </a:xfrm>
          <a:effectLst>
            <a:outerShdw blurRad="50800" dist="38099" dir="2700000" algn="ctr" rotWithShape="0">
              <a:schemeClr val="bg2">
                <a:alpha val="42999"/>
              </a:schemeClr>
            </a:outerShdw>
          </a:effectLst>
        </p:spPr>
        <p:txBody>
          <a:bodyPr rIns="116994"/>
          <a:lstStyle/>
          <a:p>
            <a:pPr marL="39688" eaLnBrk="1" hangingPunct="1">
              <a:defRPr/>
            </a:pPr>
            <a:r>
              <a:rPr lang="en-US" sz="3900" dirty="0">
                <a:ea typeface="ＭＳ Ｐゴシック" charset="0"/>
                <a:cs typeface="ＭＳ Ｐゴシック" charset="0"/>
              </a:rPr>
              <a:t>Dancing Molecules and Heat Rays!</a:t>
            </a:r>
          </a:p>
        </p:txBody>
      </p:sp>
      <p:sp>
        <p:nvSpPr>
          <p:cNvPr id="31746" name="Rectangle 2"/>
          <p:cNvSpPr>
            <a:spLocks noGrp="1" noChangeArrowheads="1"/>
          </p:cNvSpPr>
          <p:nvPr>
            <p:ph type="body" idx="1"/>
          </p:nvPr>
        </p:nvSpPr>
        <p:spPr>
          <a:xfrm>
            <a:off x="366713" y="968375"/>
            <a:ext cx="4419600" cy="5889625"/>
          </a:xfrm>
        </p:spPr>
        <p:txBody>
          <a:bodyPr rIns="116994"/>
          <a:lstStyle/>
          <a:p>
            <a:pPr marL="401638" indent="-374650" eaLnBrk="1" hangingPunct="1">
              <a:buClr>
                <a:srgbClr val="000000"/>
              </a:buClr>
            </a:pPr>
            <a:r>
              <a:rPr lang="en-US" sz="2800">
                <a:latin typeface="News Gothic MT" charset="0"/>
                <a:ea typeface="ＭＳ Ｐゴシック" charset="0"/>
                <a:cs typeface="ＭＳ Ｐゴシック" charset="0"/>
              </a:rPr>
              <a:t>Nearly all of the air is made of oxygen (O</a:t>
            </a:r>
            <a:r>
              <a:rPr lang="en-US" sz="2800" baseline="-20000">
                <a:latin typeface="News Gothic MT" charset="0"/>
                <a:ea typeface="ＭＳ Ｐゴシック" charset="0"/>
                <a:cs typeface="ＭＳ Ｐゴシック" charset="0"/>
              </a:rPr>
              <a:t>2</a:t>
            </a:r>
            <a:r>
              <a:rPr lang="en-US" sz="2800">
                <a:latin typeface="News Gothic MT" charset="0"/>
                <a:ea typeface="ＭＳ Ｐゴシック" charset="0"/>
                <a:cs typeface="ＭＳ Ｐゴシック" charset="0"/>
              </a:rPr>
              <a:t>) and nitrogen (N</a:t>
            </a:r>
            <a:r>
              <a:rPr lang="en-US" sz="2800" baseline="-20000">
                <a:latin typeface="News Gothic MT" charset="0"/>
                <a:ea typeface="ＭＳ Ｐゴシック" charset="0"/>
                <a:cs typeface="ＭＳ Ｐゴシック" charset="0"/>
              </a:rPr>
              <a:t>2</a:t>
            </a:r>
            <a:r>
              <a:rPr lang="en-US" sz="2800">
                <a:latin typeface="News Gothic MT" charset="0"/>
                <a:ea typeface="ＭＳ Ｐゴシック" charset="0"/>
                <a:cs typeface="ＭＳ Ｐゴシック" charset="0"/>
              </a:rPr>
              <a:t>) in which </a:t>
            </a:r>
            <a:r>
              <a:rPr lang="en-US" sz="2800">
                <a:solidFill>
                  <a:srgbClr val="FF0000"/>
                </a:solidFill>
                <a:latin typeface="News Gothic MT" charset="0"/>
                <a:ea typeface="ＭＳ Ｐゴシック" charset="0"/>
                <a:cs typeface="ＭＳ Ｐゴシック" charset="0"/>
              </a:rPr>
              <a:t>two atoms of the same element </a:t>
            </a:r>
            <a:r>
              <a:rPr lang="en-US" sz="2800">
                <a:latin typeface="News Gothic MT" charset="0"/>
                <a:ea typeface="ＭＳ Ｐゴシック" charset="0"/>
                <a:cs typeface="ＭＳ Ｐゴシック" charset="0"/>
              </a:rPr>
              <a:t>share electrons</a:t>
            </a:r>
            <a:r>
              <a:rPr lang="en-US" sz="2800">
                <a:latin typeface="News Gothic MT" charset="0"/>
                <a:ea typeface="ＭＳ Ｐゴシック" charset="0"/>
                <a:cs typeface="ＭＳ Ｐゴシック" charset="0"/>
                <a:sym typeface="ＭＳ Ｐゴシック" charset="0"/>
              </a:rPr>
              <a:t/>
            </a:r>
            <a:br>
              <a:rPr lang="en-US" sz="2800">
                <a:latin typeface="News Gothic MT" charset="0"/>
                <a:ea typeface="ＭＳ Ｐゴシック" charset="0"/>
                <a:cs typeface="ＭＳ Ｐゴシック" charset="0"/>
                <a:sym typeface="ＭＳ Ｐゴシック" charset="0"/>
              </a:rPr>
            </a:br>
            <a:endParaRPr lang="en-US" sz="2800">
              <a:latin typeface="News Gothic MT" charset="0"/>
              <a:ea typeface="ＭＳ Ｐゴシック" charset="0"/>
              <a:cs typeface="ＭＳ Ｐゴシック" charset="0"/>
              <a:sym typeface="ＭＳ Ｐゴシック" charset="0"/>
            </a:endParaRPr>
          </a:p>
          <a:p>
            <a:pPr marL="401638" indent="-374650" eaLnBrk="1" hangingPunct="1">
              <a:buClr>
                <a:srgbClr val="000000"/>
              </a:buClr>
            </a:pPr>
            <a:r>
              <a:rPr lang="en-US" sz="2800">
                <a:latin typeface="News Gothic MT" charset="0"/>
                <a:ea typeface="ＭＳ Ｐゴシック" charset="0"/>
                <a:cs typeface="ＭＳ Ｐゴシック" charset="0"/>
              </a:rPr>
              <a:t>Infrared (heat) </a:t>
            </a:r>
            <a:r>
              <a:rPr lang="en-US" sz="2800">
                <a:solidFill>
                  <a:srgbClr val="FF0000"/>
                </a:solidFill>
                <a:latin typeface="News Gothic MT" charset="0"/>
                <a:ea typeface="ＭＳ Ｐゴシック" charset="0"/>
                <a:cs typeface="ＭＳ Ｐゴシック" charset="0"/>
              </a:rPr>
              <a:t>energy radiated up from the surface can be absorbed </a:t>
            </a:r>
            <a:r>
              <a:rPr lang="en-US" sz="2800">
                <a:latin typeface="News Gothic MT" charset="0"/>
                <a:ea typeface="ＭＳ Ｐゴシック" charset="0"/>
                <a:cs typeface="ＭＳ Ｐゴシック" charset="0"/>
              </a:rPr>
              <a:t>by these molecules, but not very well</a:t>
            </a:r>
          </a:p>
        </p:txBody>
      </p:sp>
      <p:grpSp>
        <p:nvGrpSpPr>
          <p:cNvPr id="31747" name="Group 3"/>
          <p:cNvGrpSpPr>
            <a:grpSpLocks/>
          </p:cNvGrpSpPr>
          <p:nvPr/>
        </p:nvGrpSpPr>
        <p:grpSpPr bwMode="auto">
          <a:xfrm>
            <a:off x="5894388" y="2562225"/>
            <a:ext cx="712787" cy="712788"/>
            <a:chOff x="0" y="0"/>
            <a:chExt cx="638" cy="638"/>
          </a:xfrm>
        </p:grpSpPr>
        <p:sp>
          <p:nvSpPr>
            <p:cNvPr id="31763" name="Oval 4"/>
            <p:cNvSpPr>
              <a:spLocks/>
            </p:cNvSpPr>
            <p:nvPr/>
          </p:nvSpPr>
          <p:spPr bwMode="auto">
            <a:xfrm>
              <a:off x="0" y="0"/>
              <a:ext cx="638" cy="638"/>
            </a:xfrm>
            <a:prstGeom prst="ellipse">
              <a:avLst/>
            </a:prstGeom>
            <a:solidFill>
              <a:schemeClr val="accent1"/>
            </a:solidFill>
            <a:ln w="9525">
              <a:solidFill>
                <a:schemeClr val="tx1"/>
              </a:solidFill>
              <a:round/>
              <a:headEnd/>
              <a:tailEnd/>
            </a:ln>
          </p:spPr>
          <p:txBody>
            <a:bodyPr lIns="0" tIns="0" rIns="0" bIns="0"/>
            <a:lstStyle/>
            <a:p>
              <a:endParaRPr lang="en-US"/>
            </a:p>
          </p:txBody>
        </p:sp>
        <p:sp>
          <p:nvSpPr>
            <p:cNvPr id="31764" name="Rectangle 5"/>
            <p:cNvSpPr>
              <a:spLocks/>
            </p:cNvSpPr>
            <p:nvPr/>
          </p:nvSpPr>
          <p:spPr bwMode="auto">
            <a:xfrm>
              <a:off x="93" y="95"/>
              <a:ext cx="456"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4916" bIns="38100"/>
            <a:lstStyle/>
            <a:p>
              <a:pPr marL="11113"/>
              <a:r>
                <a:rPr lang="en-US">
                  <a:cs typeface="Times New Roman" charset="0"/>
                  <a:sym typeface="Times New Roman" charset="0"/>
                </a:rPr>
                <a:t>N</a:t>
              </a:r>
            </a:p>
          </p:txBody>
        </p:sp>
      </p:grpSp>
      <p:grpSp>
        <p:nvGrpSpPr>
          <p:cNvPr id="31748" name="Group 6"/>
          <p:cNvGrpSpPr>
            <a:grpSpLocks/>
          </p:cNvGrpSpPr>
          <p:nvPr/>
        </p:nvGrpSpPr>
        <p:grpSpPr bwMode="auto">
          <a:xfrm>
            <a:off x="7265988" y="2554288"/>
            <a:ext cx="712787" cy="711200"/>
            <a:chOff x="0" y="0"/>
            <a:chExt cx="638" cy="638"/>
          </a:xfrm>
        </p:grpSpPr>
        <p:sp>
          <p:nvSpPr>
            <p:cNvPr id="31761" name="Oval 7"/>
            <p:cNvSpPr>
              <a:spLocks/>
            </p:cNvSpPr>
            <p:nvPr/>
          </p:nvSpPr>
          <p:spPr bwMode="auto">
            <a:xfrm>
              <a:off x="0" y="0"/>
              <a:ext cx="638" cy="638"/>
            </a:xfrm>
            <a:prstGeom prst="ellipse">
              <a:avLst/>
            </a:prstGeom>
            <a:solidFill>
              <a:schemeClr val="accent1"/>
            </a:solidFill>
            <a:ln w="9525">
              <a:solidFill>
                <a:schemeClr val="tx1"/>
              </a:solidFill>
              <a:round/>
              <a:headEnd/>
              <a:tailEnd/>
            </a:ln>
          </p:spPr>
          <p:txBody>
            <a:bodyPr lIns="0" tIns="0" rIns="0" bIns="0"/>
            <a:lstStyle/>
            <a:p>
              <a:endParaRPr lang="en-US"/>
            </a:p>
          </p:txBody>
        </p:sp>
        <p:sp>
          <p:nvSpPr>
            <p:cNvPr id="31762" name="Rectangle 8"/>
            <p:cNvSpPr>
              <a:spLocks/>
            </p:cNvSpPr>
            <p:nvPr/>
          </p:nvSpPr>
          <p:spPr bwMode="auto">
            <a:xfrm>
              <a:off x="93" y="93"/>
              <a:ext cx="456"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4916" bIns="38100"/>
            <a:lstStyle/>
            <a:p>
              <a:pPr marL="11113"/>
              <a:r>
                <a:rPr lang="en-US">
                  <a:cs typeface="Times New Roman" charset="0"/>
                  <a:sym typeface="Times New Roman" charset="0"/>
                </a:rPr>
                <a:t>N</a:t>
              </a:r>
            </a:p>
          </p:txBody>
        </p:sp>
      </p:grpSp>
      <p:sp>
        <p:nvSpPr>
          <p:cNvPr id="31749" name="Line 9"/>
          <p:cNvSpPr>
            <a:spLocks noChangeShapeType="1"/>
          </p:cNvSpPr>
          <p:nvPr/>
        </p:nvSpPr>
        <p:spPr bwMode="auto">
          <a:xfrm>
            <a:off x="6572250" y="2805113"/>
            <a:ext cx="765175"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1750" name="Line 10"/>
          <p:cNvSpPr>
            <a:spLocks noChangeShapeType="1"/>
          </p:cNvSpPr>
          <p:nvPr/>
        </p:nvSpPr>
        <p:spPr bwMode="auto">
          <a:xfrm>
            <a:off x="6570663" y="3027363"/>
            <a:ext cx="763587"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31751" name="Group 11"/>
          <p:cNvGrpSpPr>
            <a:grpSpLocks/>
          </p:cNvGrpSpPr>
          <p:nvPr/>
        </p:nvGrpSpPr>
        <p:grpSpPr bwMode="auto">
          <a:xfrm>
            <a:off x="5908675" y="1344613"/>
            <a:ext cx="714375" cy="712787"/>
            <a:chOff x="0" y="0"/>
            <a:chExt cx="638" cy="638"/>
          </a:xfrm>
        </p:grpSpPr>
        <p:sp>
          <p:nvSpPr>
            <p:cNvPr id="31759" name="Oval 12"/>
            <p:cNvSpPr>
              <a:spLocks/>
            </p:cNvSpPr>
            <p:nvPr/>
          </p:nvSpPr>
          <p:spPr bwMode="auto">
            <a:xfrm>
              <a:off x="0" y="0"/>
              <a:ext cx="638" cy="638"/>
            </a:xfrm>
            <a:prstGeom prst="ellipse">
              <a:avLst/>
            </a:prstGeom>
            <a:solidFill>
              <a:srgbClr val="3333CC"/>
            </a:solidFill>
            <a:ln w="9525">
              <a:solidFill>
                <a:schemeClr val="tx1"/>
              </a:solidFill>
              <a:round/>
              <a:headEnd/>
              <a:tailEnd/>
            </a:ln>
          </p:spPr>
          <p:txBody>
            <a:bodyPr lIns="0" tIns="0" rIns="0" bIns="0"/>
            <a:lstStyle/>
            <a:p>
              <a:endParaRPr lang="en-US"/>
            </a:p>
          </p:txBody>
        </p:sp>
        <p:sp>
          <p:nvSpPr>
            <p:cNvPr id="31760" name="Rectangle 13"/>
            <p:cNvSpPr>
              <a:spLocks/>
            </p:cNvSpPr>
            <p:nvPr/>
          </p:nvSpPr>
          <p:spPr bwMode="auto">
            <a:xfrm>
              <a:off x="93" y="93"/>
              <a:ext cx="456"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4916" bIns="38100"/>
            <a:lstStyle/>
            <a:p>
              <a:pPr marL="11113"/>
              <a:r>
                <a:rPr lang="en-US">
                  <a:cs typeface="Times New Roman" charset="0"/>
                  <a:sym typeface="Times New Roman" charset="0"/>
                </a:rPr>
                <a:t>O</a:t>
              </a:r>
            </a:p>
          </p:txBody>
        </p:sp>
      </p:grpSp>
      <p:grpSp>
        <p:nvGrpSpPr>
          <p:cNvPr id="31752" name="Group 14"/>
          <p:cNvGrpSpPr>
            <a:grpSpLocks/>
          </p:cNvGrpSpPr>
          <p:nvPr/>
        </p:nvGrpSpPr>
        <p:grpSpPr bwMode="auto">
          <a:xfrm>
            <a:off x="7280275" y="1335088"/>
            <a:ext cx="711200" cy="714375"/>
            <a:chOff x="0" y="0"/>
            <a:chExt cx="638" cy="640"/>
          </a:xfrm>
        </p:grpSpPr>
        <p:sp>
          <p:nvSpPr>
            <p:cNvPr id="31757" name="Oval 15"/>
            <p:cNvSpPr>
              <a:spLocks/>
            </p:cNvSpPr>
            <p:nvPr/>
          </p:nvSpPr>
          <p:spPr bwMode="auto">
            <a:xfrm>
              <a:off x="0" y="0"/>
              <a:ext cx="638" cy="640"/>
            </a:xfrm>
            <a:prstGeom prst="ellipse">
              <a:avLst/>
            </a:prstGeom>
            <a:solidFill>
              <a:srgbClr val="3333CC"/>
            </a:solidFill>
            <a:ln w="9525">
              <a:solidFill>
                <a:schemeClr val="tx1"/>
              </a:solidFill>
              <a:round/>
              <a:headEnd/>
              <a:tailEnd/>
            </a:ln>
          </p:spPr>
          <p:txBody>
            <a:bodyPr lIns="0" tIns="0" rIns="0" bIns="0"/>
            <a:lstStyle/>
            <a:p>
              <a:endParaRPr lang="en-US"/>
            </a:p>
          </p:txBody>
        </p:sp>
        <p:sp>
          <p:nvSpPr>
            <p:cNvPr id="31758" name="Rectangle 16"/>
            <p:cNvSpPr>
              <a:spLocks/>
            </p:cNvSpPr>
            <p:nvPr/>
          </p:nvSpPr>
          <p:spPr bwMode="auto">
            <a:xfrm>
              <a:off x="93" y="93"/>
              <a:ext cx="456"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4916" bIns="38100"/>
            <a:lstStyle/>
            <a:p>
              <a:pPr marL="11113"/>
              <a:r>
                <a:rPr lang="en-US">
                  <a:cs typeface="Times New Roman" charset="0"/>
                  <a:sym typeface="Times New Roman" charset="0"/>
                </a:rPr>
                <a:t>O</a:t>
              </a:r>
            </a:p>
          </p:txBody>
        </p:sp>
      </p:grpSp>
      <p:sp>
        <p:nvSpPr>
          <p:cNvPr id="31753" name="Line 17"/>
          <p:cNvSpPr>
            <a:spLocks noChangeShapeType="1"/>
          </p:cNvSpPr>
          <p:nvPr/>
        </p:nvSpPr>
        <p:spPr bwMode="auto">
          <a:xfrm>
            <a:off x="6588125" y="1584325"/>
            <a:ext cx="763588" cy="3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1754" name="Line 18"/>
          <p:cNvSpPr>
            <a:spLocks noChangeShapeType="1"/>
          </p:cNvSpPr>
          <p:nvPr/>
        </p:nvSpPr>
        <p:spPr bwMode="auto">
          <a:xfrm>
            <a:off x="6584950" y="1806575"/>
            <a:ext cx="7635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1755" name="Line 19"/>
          <p:cNvSpPr>
            <a:spLocks noChangeShapeType="1"/>
          </p:cNvSpPr>
          <p:nvPr/>
        </p:nvSpPr>
        <p:spPr bwMode="auto">
          <a:xfrm>
            <a:off x="6615113" y="2914650"/>
            <a:ext cx="657225"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1756" name="Rectangle 20"/>
          <p:cNvSpPr>
            <a:spLocks/>
          </p:cNvSpPr>
          <p:nvPr/>
        </p:nvSpPr>
        <p:spPr bwMode="auto">
          <a:xfrm>
            <a:off x="5465763" y="4264025"/>
            <a:ext cx="3436937"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p>
            <a:pPr marL="39688"/>
            <a:r>
              <a:rPr lang="en-US" b="1" i="1">
                <a:solidFill>
                  <a:srgbClr val="0000FF"/>
                </a:solidFill>
                <a:cs typeface="Times New Roman" charset="0"/>
                <a:sym typeface="Times New Roman" charset="0"/>
              </a:rPr>
              <a:t>Diatomic molecules can vibrate back and forth like balls on a spring, but the ends are identical</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69" name="AutoShape 25"/>
          <p:cNvCxnSpPr>
            <a:cxnSpLocks noChangeShapeType="1"/>
          </p:cNvCxnSpPr>
          <p:nvPr/>
        </p:nvCxnSpPr>
        <p:spPr bwMode="auto">
          <a:xfrm>
            <a:off x="6791325" y="3170238"/>
            <a:ext cx="960438" cy="893762"/>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40961" name="Rectangle 1"/>
          <p:cNvSpPr>
            <a:spLocks noGrp="1" noChangeArrowheads="1"/>
          </p:cNvSpPr>
          <p:nvPr>
            <p:ph type="title"/>
          </p:nvPr>
        </p:nvSpPr>
        <p:spPr>
          <a:xfrm>
            <a:off x="130175" y="0"/>
            <a:ext cx="8839200" cy="877888"/>
          </a:xfrm>
          <a:effectLst>
            <a:outerShdw blurRad="50800" dist="38099" dir="2700000" algn="ctr" rotWithShape="0">
              <a:schemeClr val="bg2">
                <a:alpha val="42999"/>
              </a:schemeClr>
            </a:outerShdw>
          </a:effectLst>
        </p:spPr>
        <p:txBody>
          <a:bodyPr rIns="116994"/>
          <a:lstStyle/>
          <a:p>
            <a:pPr marL="39688" eaLnBrk="1" hangingPunct="1">
              <a:defRPr/>
            </a:pPr>
            <a:r>
              <a:rPr lang="en-US" sz="3900" dirty="0">
                <a:ea typeface="ＭＳ Ｐゴシック" charset="0"/>
                <a:cs typeface="ＭＳ Ｐゴシック" charset="0"/>
              </a:rPr>
              <a:t>Dancing Molecules and Heat Rays!</a:t>
            </a:r>
          </a:p>
        </p:txBody>
      </p:sp>
      <p:sp>
        <p:nvSpPr>
          <p:cNvPr id="32771" name="Rectangle 2"/>
          <p:cNvSpPr>
            <a:spLocks noGrp="1" noChangeArrowheads="1"/>
          </p:cNvSpPr>
          <p:nvPr>
            <p:ph type="body" idx="1"/>
          </p:nvPr>
        </p:nvSpPr>
        <p:spPr>
          <a:xfrm>
            <a:off x="106363" y="1125538"/>
            <a:ext cx="4530725" cy="5732462"/>
          </a:xfrm>
        </p:spPr>
        <p:txBody>
          <a:bodyPr rIns="116994"/>
          <a:lstStyle/>
          <a:p>
            <a:pPr marL="401638" indent="-374650" eaLnBrk="1" hangingPunct="1">
              <a:buClr>
                <a:srgbClr val="000000"/>
              </a:buClr>
            </a:pPr>
            <a:r>
              <a:rPr lang="en-US" sz="2800">
                <a:latin typeface="Comic Sans MS" charset="0"/>
                <a:ea typeface="ＭＳ Ｐゴシック" charset="0"/>
                <a:cs typeface="ＭＳ Ｐゴシック" charset="0"/>
              </a:rPr>
              <a:t>Carbon dioxide (CO</a:t>
            </a:r>
            <a:r>
              <a:rPr lang="en-US" sz="2800" baseline="-20000">
                <a:latin typeface="Comic Sans MS" charset="0"/>
                <a:ea typeface="ＭＳ Ｐゴシック" charset="0"/>
                <a:cs typeface="ＭＳ Ｐゴシック" charset="0"/>
              </a:rPr>
              <a:t>2</a:t>
            </a:r>
            <a:r>
              <a:rPr lang="en-US" sz="2800">
                <a:latin typeface="Comic Sans MS" charset="0"/>
                <a:ea typeface="ＭＳ Ｐゴシック" charset="0"/>
                <a:cs typeface="ＭＳ Ｐゴシック" charset="0"/>
              </a:rPr>
              <a:t>) and water vapor (H</a:t>
            </a:r>
            <a:r>
              <a:rPr lang="en-US" sz="2800" baseline="-20000">
                <a:latin typeface="Comic Sans MS" charset="0"/>
                <a:ea typeface="ＭＳ Ｐゴシック" charset="0"/>
                <a:cs typeface="ＭＳ Ｐゴシック" charset="0"/>
              </a:rPr>
              <a:t>2</a:t>
            </a:r>
            <a:r>
              <a:rPr lang="en-US" sz="2800">
                <a:latin typeface="Comic Sans MS" charset="0"/>
                <a:ea typeface="ＭＳ Ｐゴシック" charset="0"/>
                <a:cs typeface="ＭＳ Ｐゴシック" charset="0"/>
              </a:rPr>
              <a:t>O) are different!</a:t>
            </a:r>
            <a:r>
              <a:rPr lang="en-US" sz="2800">
                <a:latin typeface="ＭＳ Ｐゴシック" charset="0"/>
                <a:ea typeface="ＭＳ Ｐゴシック" charset="0"/>
                <a:cs typeface="ＭＳ Ｐゴシック" charset="0"/>
                <a:sym typeface="ＭＳ Ｐゴシック" charset="0"/>
              </a:rPr>
              <a:t/>
            </a:r>
            <a:br>
              <a:rPr lang="en-US" sz="2800">
                <a:latin typeface="ＭＳ Ｐゴシック" charset="0"/>
                <a:ea typeface="ＭＳ Ｐゴシック" charset="0"/>
                <a:cs typeface="ＭＳ Ｐゴシック" charset="0"/>
                <a:sym typeface="ＭＳ Ｐゴシック" charset="0"/>
              </a:rPr>
            </a:br>
            <a:endParaRPr lang="en-US" sz="2800">
              <a:latin typeface="ＭＳ Ｐゴシック" charset="0"/>
              <a:ea typeface="ＭＳ Ｐゴシック" charset="0"/>
              <a:cs typeface="ＭＳ Ｐゴシック" charset="0"/>
              <a:sym typeface="ＭＳ Ｐゴシック" charset="0"/>
            </a:endParaRPr>
          </a:p>
          <a:p>
            <a:pPr marL="401638" indent="-374650" eaLnBrk="1" hangingPunct="1">
              <a:buClr>
                <a:srgbClr val="000000"/>
              </a:buClr>
            </a:pPr>
            <a:r>
              <a:rPr lang="en-US" sz="2800">
                <a:latin typeface="Comic Sans MS" charset="0"/>
                <a:ea typeface="ＭＳ Ｐゴシック" charset="0"/>
                <a:cs typeface="ＭＳ Ｐゴシック" charset="0"/>
              </a:rPr>
              <a:t>They have </a:t>
            </a:r>
            <a:r>
              <a:rPr lang="en-US" sz="2800">
                <a:solidFill>
                  <a:srgbClr val="FF0000"/>
                </a:solidFill>
                <a:latin typeface="Comic Sans MS" charset="0"/>
                <a:ea typeface="ＭＳ Ｐゴシック" charset="0"/>
                <a:cs typeface="ＭＳ Ｐゴシック" charset="0"/>
              </a:rPr>
              <a:t>many more ways to vibrate </a:t>
            </a:r>
            <a:r>
              <a:rPr lang="en-US" sz="2800">
                <a:latin typeface="Comic Sans MS" charset="0"/>
                <a:ea typeface="ＭＳ Ｐゴシック" charset="0"/>
                <a:cs typeface="ＭＳ Ｐゴシック" charset="0"/>
              </a:rPr>
              <a:t>and rotate, so they are very good at absorbing and emitting infrared (heat) radiation</a:t>
            </a:r>
          </a:p>
        </p:txBody>
      </p:sp>
      <p:sp>
        <p:nvSpPr>
          <p:cNvPr id="32772" name="Rectangle 3"/>
          <p:cNvSpPr>
            <a:spLocks/>
          </p:cNvSpPr>
          <p:nvPr/>
        </p:nvSpPr>
        <p:spPr bwMode="auto">
          <a:xfrm>
            <a:off x="4959350" y="4603750"/>
            <a:ext cx="38211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p>
            <a:pPr marL="39688"/>
            <a:r>
              <a:rPr lang="en-US" b="1" i="1">
                <a:solidFill>
                  <a:srgbClr val="0000FF"/>
                </a:solidFill>
                <a:cs typeface="Times New Roman" charset="0"/>
                <a:sym typeface="Times New Roman" charset="0"/>
              </a:rPr>
              <a:t>Molecules that have many ways to wiggle are called </a:t>
            </a:r>
            <a:r>
              <a:rPr lang="ja-JP" altLang="en-US" b="1" i="1">
                <a:solidFill>
                  <a:srgbClr val="FF0000"/>
                </a:solidFill>
                <a:cs typeface="Times New Roman" charset="0"/>
                <a:sym typeface="Times New Roman" charset="0"/>
              </a:rPr>
              <a:t>“</a:t>
            </a:r>
            <a:r>
              <a:rPr lang="en-US" altLang="ja-JP" b="1" i="1">
                <a:solidFill>
                  <a:srgbClr val="FF0000"/>
                </a:solidFill>
                <a:cs typeface="Times New Roman" charset="0"/>
                <a:sym typeface="Times New Roman" charset="0"/>
              </a:rPr>
              <a:t>Greenhouse</a:t>
            </a:r>
            <a:r>
              <a:rPr lang="ja-JP" altLang="en-US" b="1" i="1">
                <a:solidFill>
                  <a:srgbClr val="FF0000"/>
                </a:solidFill>
                <a:cs typeface="Times New Roman" charset="0"/>
                <a:sym typeface="Times New Roman" charset="0"/>
              </a:rPr>
              <a:t>”</a:t>
            </a:r>
            <a:r>
              <a:rPr lang="en-US" altLang="ja-JP" b="1" i="1">
                <a:solidFill>
                  <a:srgbClr val="FF0000"/>
                </a:solidFill>
                <a:cs typeface="Times New Roman" charset="0"/>
                <a:sym typeface="Times New Roman" charset="0"/>
              </a:rPr>
              <a:t> molecules</a:t>
            </a:r>
            <a:endParaRPr lang="en-US" b="1" i="1">
              <a:solidFill>
                <a:srgbClr val="FF0000"/>
              </a:solidFill>
              <a:cs typeface="Times New Roman" charset="0"/>
              <a:sym typeface="Times New Roman" charset="0"/>
            </a:endParaRPr>
          </a:p>
        </p:txBody>
      </p:sp>
      <p:grpSp>
        <p:nvGrpSpPr>
          <p:cNvPr id="32773" name="Group 4"/>
          <p:cNvGrpSpPr>
            <a:grpSpLocks/>
          </p:cNvGrpSpPr>
          <p:nvPr/>
        </p:nvGrpSpPr>
        <p:grpSpPr bwMode="auto">
          <a:xfrm>
            <a:off x="5262563" y="1304925"/>
            <a:ext cx="712787" cy="712788"/>
            <a:chOff x="0" y="0"/>
            <a:chExt cx="638" cy="638"/>
          </a:xfrm>
        </p:grpSpPr>
        <p:sp>
          <p:nvSpPr>
            <p:cNvPr id="32801" name="Oval 5"/>
            <p:cNvSpPr>
              <a:spLocks/>
            </p:cNvSpPr>
            <p:nvPr/>
          </p:nvSpPr>
          <p:spPr bwMode="auto">
            <a:xfrm>
              <a:off x="0" y="0"/>
              <a:ext cx="638" cy="638"/>
            </a:xfrm>
            <a:prstGeom prst="ellipse">
              <a:avLst/>
            </a:prstGeom>
            <a:solidFill>
              <a:srgbClr val="3333CC"/>
            </a:solidFill>
            <a:ln w="9525">
              <a:solidFill>
                <a:schemeClr val="tx1"/>
              </a:solidFill>
              <a:round/>
              <a:headEnd/>
              <a:tailEnd/>
            </a:ln>
          </p:spPr>
          <p:txBody>
            <a:bodyPr lIns="0" tIns="0" rIns="0" bIns="0"/>
            <a:lstStyle/>
            <a:p>
              <a:endParaRPr lang="en-US"/>
            </a:p>
          </p:txBody>
        </p:sp>
        <p:sp>
          <p:nvSpPr>
            <p:cNvPr id="32802" name="Rectangle 6"/>
            <p:cNvSpPr>
              <a:spLocks/>
            </p:cNvSpPr>
            <p:nvPr/>
          </p:nvSpPr>
          <p:spPr bwMode="auto">
            <a:xfrm>
              <a:off x="93" y="93"/>
              <a:ext cx="45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4916" bIns="38100"/>
            <a:lstStyle/>
            <a:p>
              <a:pPr marL="11113"/>
              <a:r>
                <a:rPr lang="en-US" sz="3100" b="1">
                  <a:cs typeface="Times New Roman" charset="0"/>
                  <a:sym typeface="Times New Roman" charset="0"/>
                </a:rPr>
                <a:t>O</a:t>
              </a:r>
            </a:p>
          </p:txBody>
        </p:sp>
      </p:grpSp>
      <p:grpSp>
        <p:nvGrpSpPr>
          <p:cNvPr id="32774" name="Group 7"/>
          <p:cNvGrpSpPr>
            <a:grpSpLocks/>
          </p:cNvGrpSpPr>
          <p:nvPr/>
        </p:nvGrpSpPr>
        <p:grpSpPr bwMode="auto">
          <a:xfrm>
            <a:off x="7631113" y="1304925"/>
            <a:ext cx="712787" cy="712788"/>
            <a:chOff x="0" y="0"/>
            <a:chExt cx="638" cy="638"/>
          </a:xfrm>
        </p:grpSpPr>
        <p:sp>
          <p:nvSpPr>
            <p:cNvPr id="32799" name="Oval 8"/>
            <p:cNvSpPr>
              <a:spLocks/>
            </p:cNvSpPr>
            <p:nvPr/>
          </p:nvSpPr>
          <p:spPr bwMode="auto">
            <a:xfrm>
              <a:off x="0" y="0"/>
              <a:ext cx="638" cy="638"/>
            </a:xfrm>
            <a:prstGeom prst="ellipse">
              <a:avLst/>
            </a:prstGeom>
            <a:solidFill>
              <a:srgbClr val="3333CC"/>
            </a:solidFill>
            <a:ln w="9525">
              <a:solidFill>
                <a:schemeClr val="tx1"/>
              </a:solidFill>
              <a:round/>
              <a:headEnd/>
              <a:tailEnd/>
            </a:ln>
          </p:spPr>
          <p:txBody>
            <a:bodyPr lIns="0" tIns="0" rIns="0" bIns="0"/>
            <a:lstStyle/>
            <a:p>
              <a:endParaRPr lang="en-US"/>
            </a:p>
          </p:txBody>
        </p:sp>
        <p:sp>
          <p:nvSpPr>
            <p:cNvPr id="32800" name="Rectangle 9"/>
            <p:cNvSpPr>
              <a:spLocks/>
            </p:cNvSpPr>
            <p:nvPr/>
          </p:nvSpPr>
          <p:spPr bwMode="auto">
            <a:xfrm>
              <a:off x="93" y="93"/>
              <a:ext cx="45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4916" bIns="38100"/>
            <a:lstStyle/>
            <a:p>
              <a:pPr marL="11113"/>
              <a:r>
                <a:rPr lang="en-US" sz="3100" b="1">
                  <a:cs typeface="Times New Roman" charset="0"/>
                  <a:sym typeface="Times New Roman" charset="0"/>
                </a:rPr>
                <a:t>O</a:t>
              </a:r>
            </a:p>
          </p:txBody>
        </p:sp>
      </p:grpSp>
      <p:grpSp>
        <p:nvGrpSpPr>
          <p:cNvPr id="32775" name="Group 10"/>
          <p:cNvGrpSpPr>
            <a:grpSpLocks/>
          </p:cNvGrpSpPr>
          <p:nvPr/>
        </p:nvGrpSpPr>
        <p:grpSpPr bwMode="auto">
          <a:xfrm>
            <a:off x="6442075" y="1304925"/>
            <a:ext cx="711200" cy="712788"/>
            <a:chOff x="0" y="0"/>
            <a:chExt cx="638" cy="638"/>
          </a:xfrm>
        </p:grpSpPr>
        <p:sp>
          <p:nvSpPr>
            <p:cNvPr id="32797" name="Oval 11"/>
            <p:cNvSpPr>
              <a:spLocks/>
            </p:cNvSpPr>
            <p:nvPr/>
          </p:nvSpPr>
          <p:spPr bwMode="auto">
            <a:xfrm>
              <a:off x="0" y="0"/>
              <a:ext cx="638" cy="638"/>
            </a:xfrm>
            <a:prstGeom prst="ellipse">
              <a:avLst/>
            </a:prstGeom>
            <a:solidFill>
              <a:srgbClr val="000000"/>
            </a:solidFill>
            <a:ln w="9525">
              <a:solidFill>
                <a:schemeClr val="tx1"/>
              </a:solidFill>
              <a:round/>
              <a:headEnd/>
              <a:tailEnd/>
            </a:ln>
          </p:spPr>
          <p:txBody>
            <a:bodyPr lIns="0" tIns="0" rIns="0" bIns="0"/>
            <a:lstStyle/>
            <a:p>
              <a:endParaRPr lang="en-US"/>
            </a:p>
          </p:txBody>
        </p:sp>
        <p:sp>
          <p:nvSpPr>
            <p:cNvPr id="32798" name="Rectangle 12"/>
            <p:cNvSpPr>
              <a:spLocks/>
            </p:cNvSpPr>
            <p:nvPr/>
          </p:nvSpPr>
          <p:spPr bwMode="auto">
            <a:xfrm>
              <a:off x="122" y="29"/>
              <a:ext cx="45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4916" bIns="38100"/>
            <a:lstStyle/>
            <a:p>
              <a:pPr marL="11113"/>
              <a:r>
                <a:rPr lang="en-US" sz="3100" b="1">
                  <a:solidFill>
                    <a:schemeClr val="bg1"/>
                  </a:solidFill>
                  <a:cs typeface="Times New Roman" charset="0"/>
                  <a:sym typeface="Times New Roman" charset="0"/>
                </a:rPr>
                <a:t>C</a:t>
              </a:r>
            </a:p>
          </p:txBody>
        </p:sp>
      </p:grpSp>
      <p:grpSp>
        <p:nvGrpSpPr>
          <p:cNvPr id="32776" name="Group 13"/>
          <p:cNvGrpSpPr>
            <a:grpSpLocks/>
          </p:cNvGrpSpPr>
          <p:nvPr/>
        </p:nvGrpSpPr>
        <p:grpSpPr bwMode="auto">
          <a:xfrm>
            <a:off x="5581650" y="3751263"/>
            <a:ext cx="714375" cy="712787"/>
            <a:chOff x="0" y="0"/>
            <a:chExt cx="638" cy="638"/>
          </a:xfrm>
        </p:grpSpPr>
        <p:sp>
          <p:nvSpPr>
            <p:cNvPr id="32795" name="Oval 14"/>
            <p:cNvSpPr>
              <a:spLocks/>
            </p:cNvSpPr>
            <p:nvPr/>
          </p:nvSpPr>
          <p:spPr bwMode="auto">
            <a:xfrm>
              <a:off x="0" y="0"/>
              <a:ext cx="638" cy="638"/>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32796" name="Rectangle 15"/>
            <p:cNvSpPr>
              <a:spLocks/>
            </p:cNvSpPr>
            <p:nvPr/>
          </p:nvSpPr>
          <p:spPr bwMode="auto">
            <a:xfrm>
              <a:off x="93" y="93"/>
              <a:ext cx="45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4916" bIns="38100"/>
            <a:lstStyle/>
            <a:p>
              <a:pPr marL="11113"/>
              <a:r>
                <a:rPr lang="en-US" sz="3100" b="1">
                  <a:cs typeface="Times New Roman" charset="0"/>
                  <a:sym typeface="Times New Roman" charset="0"/>
                </a:rPr>
                <a:t>H</a:t>
              </a:r>
            </a:p>
          </p:txBody>
        </p:sp>
      </p:grpSp>
      <p:grpSp>
        <p:nvGrpSpPr>
          <p:cNvPr id="32777" name="Group 16"/>
          <p:cNvGrpSpPr>
            <a:grpSpLocks/>
          </p:cNvGrpSpPr>
          <p:nvPr/>
        </p:nvGrpSpPr>
        <p:grpSpPr bwMode="auto">
          <a:xfrm>
            <a:off x="7394575" y="3705225"/>
            <a:ext cx="712788" cy="712788"/>
            <a:chOff x="0" y="0"/>
            <a:chExt cx="638" cy="638"/>
          </a:xfrm>
        </p:grpSpPr>
        <p:sp>
          <p:nvSpPr>
            <p:cNvPr id="32793" name="Oval 17"/>
            <p:cNvSpPr>
              <a:spLocks/>
            </p:cNvSpPr>
            <p:nvPr/>
          </p:nvSpPr>
          <p:spPr bwMode="auto">
            <a:xfrm>
              <a:off x="0" y="0"/>
              <a:ext cx="638" cy="638"/>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32794" name="Rectangle 18"/>
            <p:cNvSpPr>
              <a:spLocks/>
            </p:cNvSpPr>
            <p:nvPr/>
          </p:nvSpPr>
          <p:spPr bwMode="auto">
            <a:xfrm>
              <a:off x="93" y="95"/>
              <a:ext cx="45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4916" bIns="38100"/>
            <a:lstStyle/>
            <a:p>
              <a:pPr marL="11113"/>
              <a:r>
                <a:rPr lang="en-US" sz="3100" b="1">
                  <a:cs typeface="Times New Roman" charset="0"/>
                  <a:sym typeface="Times New Roman" charset="0"/>
                </a:rPr>
                <a:t>H</a:t>
              </a:r>
            </a:p>
          </p:txBody>
        </p:sp>
      </p:grpSp>
      <p:grpSp>
        <p:nvGrpSpPr>
          <p:cNvPr id="32778" name="Group 19"/>
          <p:cNvGrpSpPr>
            <a:grpSpLocks/>
          </p:cNvGrpSpPr>
          <p:nvPr/>
        </p:nvGrpSpPr>
        <p:grpSpPr bwMode="auto">
          <a:xfrm>
            <a:off x="6435725" y="2814638"/>
            <a:ext cx="712788" cy="712787"/>
            <a:chOff x="0" y="0"/>
            <a:chExt cx="638" cy="638"/>
          </a:xfrm>
        </p:grpSpPr>
        <p:sp>
          <p:nvSpPr>
            <p:cNvPr id="32791" name="Oval 20"/>
            <p:cNvSpPr>
              <a:spLocks/>
            </p:cNvSpPr>
            <p:nvPr/>
          </p:nvSpPr>
          <p:spPr bwMode="auto">
            <a:xfrm>
              <a:off x="0" y="0"/>
              <a:ext cx="638" cy="638"/>
            </a:xfrm>
            <a:prstGeom prst="ellipse">
              <a:avLst/>
            </a:prstGeom>
            <a:solidFill>
              <a:srgbClr val="3333CC"/>
            </a:solidFill>
            <a:ln w="9525">
              <a:solidFill>
                <a:schemeClr val="tx1"/>
              </a:solidFill>
              <a:round/>
              <a:headEnd/>
              <a:tailEnd/>
            </a:ln>
          </p:spPr>
          <p:txBody>
            <a:bodyPr lIns="0" tIns="0" rIns="0" bIns="0"/>
            <a:lstStyle/>
            <a:p>
              <a:endParaRPr lang="en-US"/>
            </a:p>
          </p:txBody>
        </p:sp>
        <p:sp>
          <p:nvSpPr>
            <p:cNvPr id="32792" name="Rectangle 21"/>
            <p:cNvSpPr>
              <a:spLocks/>
            </p:cNvSpPr>
            <p:nvPr/>
          </p:nvSpPr>
          <p:spPr bwMode="auto">
            <a:xfrm>
              <a:off x="93" y="93"/>
              <a:ext cx="45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4916" bIns="38100"/>
            <a:lstStyle/>
            <a:p>
              <a:pPr marL="11113"/>
              <a:r>
                <a:rPr lang="en-US" sz="3100" b="1">
                  <a:cs typeface="Times New Roman" charset="0"/>
                  <a:sym typeface="Times New Roman" charset="0"/>
                </a:rPr>
                <a:t>O</a:t>
              </a:r>
            </a:p>
          </p:txBody>
        </p:sp>
      </p:grpSp>
      <p:sp>
        <p:nvSpPr>
          <p:cNvPr id="32779" name="Line 22"/>
          <p:cNvSpPr>
            <a:spLocks noChangeShapeType="1"/>
          </p:cNvSpPr>
          <p:nvPr/>
        </p:nvSpPr>
        <p:spPr bwMode="auto">
          <a:xfrm>
            <a:off x="7153275" y="1660525"/>
            <a:ext cx="477838"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0" name="Line 23"/>
          <p:cNvSpPr>
            <a:spLocks noChangeShapeType="1"/>
          </p:cNvSpPr>
          <p:nvPr/>
        </p:nvSpPr>
        <p:spPr bwMode="auto">
          <a:xfrm>
            <a:off x="5959475" y="1655763"/>
            <a:ext cx="476250" cy="3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1" name="Line 24"/>
          <p:cNvSpPr>
            <a:spLocks noChangeShapeType="1"/>
          </p:cNvSpPr>
          <p:nvPr/>
        </p:nvSpPr>
        <p:spPr bwMode="auto">
          <a:xfrm rot="10800000" flipH="1">
            <a:off x="6076950" y="3430588"/>
            <a:ext cx="423863" cy="3651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2" name="Line 26"/>
          <p:cNvSpPr>
            <a:spLocks noChangeShapeType="1"/>
          </p:cNvSpPr>
          <p:nvPr/>
        </p:nvSpPr>
        <p:spPr bwMode="auto">
          <a:xfrm>
            <a:off x="6592888" y="4325938"/>
            <a:ext cx="477837" cy="0"/>
          </a:xfrm>
          <a:prstGeom prst="line">
            <a:avLst/>
          </a:prstGeom>
          <a:noFill/>
          <a:ln w="6350">
            <a:solidFill>
              <a:srgbClr val="FF0000"/>
            </a:solidFill>
            <a:round/>
            <a:headEnd type="stealth" w="lg" len="lg"/>
            <a:tailEnd type="stealth" w="lg" len="lg"/>
          </a:ln>
          <a:extLst>
            <a:ext uri="{909E8E84-426E-40dd-AFC4-6F175D3DCCD1}">
              <a14:hiddenFill xmlns:a14="http://schemas.microsoft.com/office/drawing/2010/main">
                <a:noFill/>
              </a14:hiddenFill>
            </a:ext>
          </a:extLst>
        </p:spPr>
        <p:txBody>
          <a:bodyPr lIns="0" tIns="0" rIns="0" bIns="0"/>
          <a:lstStyle/>
          <a:p>
            <a:endParaRPr lang="en-US"/>
          </a:p>
        </p:txBody>
      </p:sp>
      <p:sp>
        <p:nvSpPr>
          <p:cNvPr id="32783" name="Line 27"/>
          <p:cNvSpPr>
            <a:spLocks noChangeShapeType="1"/>
          </p:cNvSpPr>
          <p:nvPr/>
        </p:nvSpPr>
        <p:spPr bwMode="auto">
          <a:xfrm rot="10800000" flipH="1">
            <a:off x="5114925" y="1427163"/>
            <a:ext cx="4763" cy="461962"/>
          </a:xfrm>
          <a:prstGeom prst="line">
            <a:avLst/>
          </a:prstGeom>
          <a:noFill/>
          <a:ln w="6350">
            <a:solidFill>
              <a:srgbClr val="FF0000"/>
            </a:solidFill>
            <a:round/>
            <a:headEnd/>
            <a:tailEnd type="stealth" w="lg" len="lg"/>
          </a:ln>
          <a:extLst>
            <a:ext uri="{909E8E84-426E-40dd-AFC4-6F175D3DCCD1}">
              <a14:hiddenFill xmlns:a14="http://schemas.microsoft.com/office/drawing/2010/main">
                <a:noFill/>
              </a14:hiddenFill>
            </a:ext>
          </a:extLst>
        </p:spPr>
        <p:txBody>
          <a:bodyPr lIns="0" tIns="0" rIns="0" bIns="0"/>
          <a:lstStyle/>
          <a:p>
            <a:endParaRPr lang="en-US"/>
          </a:p>
        </p:txBody>
      </p:sp>
      <p:sp>
        <p:nvSpPr>
          <p:cNvPr id="32784" name="Line 28"/>
          <p:cNvSpPr>
            <a:spLocks noChangeShapeType="1"/>
          </p:cNvSpPr>
          <p:nvPr/>
        </p:nvSpPr>
        <p:spPr bwMode="auto">
          <a:xfrm rot="10800000" flipH="1">
            <a:off x="8456613" y="1422400"/>
            <a:ext cx="3175" cy="465138"/>
          </a:xfrm>
          <a:prstGeom prst="line">
            <a:avLst/>
          </a:prstGeom>
          <a:noFill/>
          <a:ln w="6350">
            <a:solidFill>
              <a:srgbClr val="FF0000"/>
            </a:solidFill>
            <a:round/>
            <a:headEnd/>
            <a:tailEnd type="stealth" w="lg" len="lg"/>
          </a:ln>
          <a:extLst>
            <a:ext uri="{909E8E84-426E-40dd-AFC4-6F175D3DCCD1}">
              <a14:hiddenFill xmlns:a14="http://schemas.microsoft.com/office/drawing/2010/main">
                <a:noFill/>
              </a14:hiddenFill>
            </a:ext>
          </a:extLst>
        </p:spPr>
        <p:txBody>
          <a:bodyPr lIns="0" tIns="0" rIns="0" bIns="0"/>
          <a:lstStyle/>
          <a:p>
            <a:endParaRPr lang="en-US"/>
          </a:p>
        </p:txBody>
      </p:sp>
      <p:sp>
        <p:nvSpPr>
          <p:cNvPr id="32785" name="Line 29"/>
          <p:cNvSpPr>
            <a:spLocks noChangeShapeType="1"/>
          </p:cNvSpPr>
          <p:nvPr/>
        </p:nvSpPr>
        <p:spPr bwMode="auto">
          <a:xfrm rot="10800000" flipH="1">
            <a:off x="6784975" y="2071688"/>
            <a:ext cx="3175" cy="463550"/>
          </a:xfrm>
          <a:prstGeom prst="line">
            <a:avLst/>
          </a:prstGeom>
          <a:noFill/>
          <a:ln w="6350">
            <a:solidFill>
              <a:srgbClr val="FF0000"/>
            </a:solidFill>
            <a:round/>
            <a:headEnd type="stealth" w="lg" len="lg"/>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6" name="Line 30"/>
          <p:cNvSpPr>
            <a:spLocks noChangeShapeType="1"/>
          </p:cNvSpPr>
          <p:nvPr/>
        </p:nvSpPr>
        <p:spPr bwMode="auto">
          <a:xfrm rot="10800000" flipH="1">
            <a:off x="5964238" y="3265488"/>
            <a:ext cx="358775" cy="357187"/>
          </a:xfrm>
          <a:prstGeom prst="line">
            <a:avLst/>
          </a:prstGeom>
          <a:noFill/>
          <a:ln w="6350">
            <a:solidFill>
              <a:srgbClr val="FF0000"/>
            </a:solidFill>
            <a:round/>
            <a:headEnd/>
            <a:tailEnd type="stealth" w="lg" len="lg"/>
          </a:ln>
          <a:extLst>
            <a:ext uri="{909E8E84-426E-40dd-AFC4-6F175D3DCCD1}">
              <a14:hiddenFill xmlns:a14="http://schemas.microsoft.com/office/drawing/2010/main">
                <a:noFill/>
              </a14:hiddenFill>
            </a:ext>
          </a:extLst>
        </p:spPr>
        <p:txBody>
          <a:bodyPr lIns="0" tIns="0" rIns="0" bIns="0"/>
          <a:lstStyle/>
          <a:p>
            <a:endParaRPr lang="en-US"/>
          </a:p>
        </p:txBody>
      </p:sp>
      <p:sp>
        <p:nvSpPr>
          <p:cNvPr id="32787" name="Line 31"/>
          <p:cNvSpPr>
            <a:spLocks noChangeShapeType="1"/>
          </p:cNvSpPr>
          <p:nvPr/>
        </p:nvSpPr>
        <p:spPr bwMode="auto">
          <a:xfrm>
            <a:off x="7223125" y="3397250"/>
            <a:ext cx="331788" cy="250825"/>
          </a:xfrm>
          <a:prstGeom prst="line">
            <a:avLst/>
          </a:prstGeom>
          <a:noFill/>
          <a:ln w="6350">
            <a:solidFill>
              <a:srgbClr val="FF0000"/>
            </a:solidFill>
            <a:round/>
            <a:headEnd/>
            <a:tailEnd type="stealth" w="lg" len="lg"/>
          </a:ln>
          <a:extLst>
            <a:ext uri="{909E8E84-426E-40dd-AFC4-6F175D3DCCD1}">
              <a14:hiddenFill xmlns:a14="http://schemas.microsoft.com/office/drawing/2010/main">
                <a:noFill/>
              </a14:hiddenFill>
            </a:ext>
          </a:extLst>
        </p:spPr>
        <p:txBody>
          <a:bodyPr lIns="0" tIns="0" rIns="0" bIns="0"/>
          <a:lstStyle/>
          <a:p>
            <a:endParaRPr lang="en-US"/>
          </a:p>
        </p:txBody>
      </p:sp>
      <p:sp>
        <p:nvSpPr>
          <p:cNvPr id="32788" name="Line 32"/>
          <p:cNvSpPr>
            <a:spLocks noChangeShapeType="1"/>
          </p:cNvSpPr>
          <p:nvPr/>
        </p:nvSpPr>
        <p:spPr bwMode="auto">
          <a:xfrm>
            <a:off x="5953125" y="1735138"/>
            <a:ext cx="4778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9" name="Line 33"/>
          <p:cNvSpPr>
            <a:spLocks noChangeShapeType="1"/>
          </p:cNvSpPr>
          <p:nvPr/>
        </p:nvSpPr>
        <p:spPr bwMode="auto">
          <a:xfrm>
            <a:off x="7151688" y="1724025"/>
            <a:ext cx="47466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90" name="Rectangle 34"/>
          <p:cNvSpPr>
            <a:spLocks/>
          </p:cNvSpPr>
          <p:nvPr/>
        </p:nvSpPr>
        <p:spPr bwMode="auto">
          <a:xfrm>
            <a:off x="130175" y="6265863"/>
            <a:ext cx="8569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r>
              <a:rPr lang="en-US" i="1">
                <a:solidFill>
                  <a:srgbClr val="FF0000"/>
                </a:solidFill>
                <a:cs typeface="Times New Roman" charset="0"/>
                <a:sym typeface="Times New Roman" charset="0"/>
              </a:rPr>
              <a:t>Absorption spectrum of CO2 was measured by John Tyndall in 1863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14400"/>
          </a:xfrm>
        </p:spPr>
        <p:txBody>
          <a:bodyPr/>
          <a:lstStyle/>
          <a:p>
            <a:pPr>
              <a:defRPr/>
            </a:pPr>
            <a:r>
              <a:rPr lang="en-US" dirty="0" smtClean="0"/>
              <a:t>CO</a:t>
            </a:r>
            <a:r>
              <a:rPr lang="en-US" baseline="-25000" dirty="0" smtClean="0"/>
              <a:t>2</a:t>
            </a:r>
            <a:r>
              <a:rPr lang="en-US" dirty="0" smtClean="0"/>
              <a:t> Emits Heat</a:t>
            </a:r>
            <a:endParaRPr lang="en-US" dirty="0"/>
          </a:p>
        </p:txBody>
      </p:sp>
      <p:sp>
        <p:nvSpPr>
          <p:cNvPr id="22530" name="Content Placeholder 2"/>
          <p:cNvSpPr>
            <a:spLocks noGrp="1"/>
          </p:cNvSpPr>
          <p:nvPr>
            <p:ph idx="1"/>
          </p:nvPr>
        </p:nvSpPr>
        <p:spPr>
          <a:xfrm>
            <a:off x="533400" y="1295400"/>
            <a:ext cx="8382000" cy="4800600"/>
          </a:xfrm>
        </p:spPr>
        <p:txBody>
          <a:bodyPr/>
          <a:lstStyle/>
          <a:p>
            <a:r>
              <a:rPr lang="en-US" sz="4000">
                <a:latin typeface="News Gothic MT" charset="0"/>
                <a:ea typeface="ＭＳ Ｐゴシック" charset="0"/>
                <a:cs typeface="ＭＳ Ｐゴシック" charset="0"/>
              </a:rPr>
              <a:t>Because of its molecular structure!</a:t>
            </a:r>
          </a:p>
          <a:p>
            <a:r>
              <a:rPr lang="en-US" sz="4000">
                <a:solidFill>
                  <a:srgbClr val="FF0000"/>
                </a:solidFill>
                <a:latin typeface="News Gothic MT" charset="0"/>
                <a:ea typeface="ＭＳ Ｐゴシック" charset="0"/>
                <a:cs typeface="ＭＳ Ｐゴシック" charset="0"/>
              </a:rPr>
              <a:t>Not </a:t>
            </a:r>
            <a:r>
              <a:rPr lang="en-US" sz="4000">
                <a:latin typeface="News Gothic MT" charset="0"/>
                <a:ea typeface="ＭＳ Ｐゴシック" charset="0"/>
                <a:cs typeface="ＭＳ Ｐゴシック" charset="0"/>
              </a:rPr>
              <a:t>because capitalism is evil</a:t>
            </a:r>
          </a:p>
          <a:p>
            <a:r>
              <a:rPr lang="en-US" sz="4000">
                <a:solidFill>
                  <a:srgbClr val="FF0000"/>
                </a:solidFill>
                <a:latin typeface="News Gothic MT" charset="0"/>
                <a:ea typeface="ＭＳ Ｐゴシック" charset="0"/>
                <a:cs typeface="ＭＳ Ｐゴシック" charset="0"/>
              </a:rPr>
              <a:t>Not</a:t>
            </a:r>
            <a:r>
              <a:rPr lang="en-US" sz="4000">
                <a:latin typeface="News Gothic MT" charset="0"/>
                <a:ea typeface="ＭＳ Ｐゴシック" charset="0"/>
                <a:cs typeface="ＭＳ Ｐゴシック" charset="0"/>
              </a:rPr>
              <a:t> to punish greedy rich people</a:t>
            </a:r>
          </a:p>
          <a:p>
            <a:r>
              <a:rPr lang="en-US" sz="4000">
                <a:latin typeface="News Gothic MT" charset="0"/>
                <a:ea typeface="ＭＳ Ｐゴシック" charset="0"/>
                <a:cs typeface="ＭＳ Ｐゴシック" charset="0"/>
              </a:rPr>
              <a:t>It’s </a:t>
            </a:r>
            <a:r>
              <a:rPr lang="en-US" sz="4000">
                <a:solidFill>
                  <a:srgbClr val="FF0000"/>
                </a:solidFill>
                <a:latin typeface="News Gothic MT" charset="0"/>
                <a:ea typeface="ＭＳ Ｐゴシック" charset="0"/>
                <a:cs typeface="ＭＳ Ｐゴシック" charset="0"/>
              </a:rPr>
              <a:t>just bad luck!</a:t>
            </a:r>
          </a:p>
          <a:p>
            <a:endParaRPr lang="en-US" sz="4000">
              <a:latin typeface="News Gothic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effectLst>
            <a:outerShdw blurRad="50800" dist="38099" dir="2700000" algn="ctr" rotWithShape="0">
              <a:schemeClr val="bg2">
                <a:alpha val="42999"/>
              </a:schemeClr>
            </a:outerShdw>
          </a:effectLst>
        </p:spPr>
        <p:txBody>
          <a:bodyPr rIns="116994"/>
          <a:lstStyle/>
          <a:p>
            <a:pPr marL="39688" eaLnBrk="1" hangingPunct="1">
              <a:defRPr/>
            </a:pPr>
            <a:r>
              <a:rPr lang="en-US" dirty="0">
                <a:ea typeface="ＭＳ Ｐゴシック" charset="0"/>
                <a:cs typeface="ＭＳ Ｐゴシック" charset="0"/>
                <a:sym typeface="Comic Sans MS" charset="0"/>
              </a:rPr>
              <a:t>Common Sense</a:t>
            </a:r>
          </a:p>
        </p:txBody>
      </p:sp>
      <p:sp>
        <p:nvSpPr>
          <p:cNvPr id="41986" name="Rectangle 2"/>
          <p:cNvSpPr>
            <a:spLocks noGrp="1" noChangeArrowheads="1"/>
          </p:cNvSpPr>
          <p:nvPr>
            <p:ph type="body" idx="1"/>
          </p:nvPr>
        </p:nvSpPr>
        <p:spPr>
          <a:xfrm>
            <a:off x="5337175" y="1152525"/>
            <a:ext cx="3806825" cy="5705475"/>
          </a:xfrm>
        </p:spPr>
        <p:txBody>
          <a:bodyPr rIns="116994"/>
          <a:lstStyle/>
          <a:p>
            <a:pPr eaLnBrk="1" hangingPunct="1">
              <a:buClr>
                <a:srgbClr val="000000"/>
              </a:buClr>
            </a:pPr>
            <a:r>
              <a:rPr lang="en-US" sz="2800">
                <a:latin typeface="News Gothic MT" charset="0"/>
                <a:ea typeface="ＭＳ Ｐゴシック" charset="0"/>
                <a:cs typeface="ＭＳ Ｐゴシック" charset="0"/>
              </a:rPr>
              <a:t>Doubling CO</a:t>
            </a:r>
            <a:r>
              <a:rPr lang="en-US" sz="2800" baseline="-20000">
                <a:latin typeface="News Gothic MT" charset="0"/>
                <a:ea typeface="ＭＳ Ｐゴシック" charset="0"/>
                <a:cs typeface="ＭＳ Ｐゴシック" charset="0"/>
              </a:rPr>
              <a:t>2</a:t>
            </a:r>
            <a:r>
              <a:rPr lang="en-US" sz="2800">
                <a:latin typeface="News Gothic MT" charset="0"/>
                <a:ea typeface="ＭＳ Ｐゴシック" charset="0"/>
                <a:cs typeface="ＭＳ Ｐゴシック" charset="0"/>
              </a:rPr>
              <a:t> would add </a:t>
            </a:r>
            <a:r>
              <a:rPr lang="en-US" sz="2800">
                <a:solidFill>
                  <a:srgbClr val="FF0000"/>
                </a:solidFill>
                <a:latin typeface="News Gothic MT" charset="0"/>
                <a:ea typeface="ＭＳ Ｐゴシック" charset="0"/>
                <a:cs typeface="ＭＳ Ｐゴシック" charset="0"/>
              </a:rPr>
              <a:t>4 watts to every square meter</a:t>
            </a:r>
            <a:r>
              <a:rPr lang="en-US" sz="2800">
                <a:latin typeface="News Gothic MT" charset="0"/>
                <a:ea typeface="ＭＳ Ｐゴシック" charset="0"/>
                <a:cs typeface="ＭＳ Ｐゴシック" charset="0"/>
              </a:rPr>
              <a:t> of the surface of the Earth, </a:t>
            </a:r>
            <a:r>
              <a:rPr lang="en-US" sz="2800">
                <a:solidFill>
                  <a:srgbClr val="FF0000"/>
                </a:solidFill>
                <a:latin typeface="News Gothic MT" charset="0"/>
                <a:ea typeface="ＭＳ Ｐゴシック" charset="0"/>
                <a:cs typeface="ＭＳ Ｐゴシック" charset="0"/>
              </a:rPr>
              <a:t>24/7</a:t>
            </a:r>
            <a:endParaRPr lang="en-US" sz="2800">
              <a:latin typeface="News Gothic MT" charset="0"/>
              <a:ea typeface="ＭＳ Ｐゴシック" charset="0"/>
              <a:cs typeface="ＭＳ Ｐゴシック" charset="0"/>
            </a:endParaRPr>
          </a:p>
          <a:p>
            <a:pPr eaLnBrk="1" hangingPunct="1">
              <a:buClr>
                <a:srgbClr val="000000"/>
              </a:buClr>
            </a:pPr>
            <a:r>
              <a:rPr lang="en-US" sz="2800">
                <a:latin typeface="News Gothic MT" charset="0"/>
                <a:ea typeface="ＭＳ Ｐゴシック" charset="0"/>
                <a:cs typeface="ＭＳ Ｐゴシック" charset="0"/>
              </a:rPr>
              <a:t>Doing that would make the surface </a:t>
            </a:r>
            <a:r>
              <a:rPr lang="en-US" sz="2800">
                <a:solidFill>
                  <a:srgbClr val="FF0000"/>
                </a:solidFill>
                <a:latin typeface="News Gothic MT" charset="0"/>
                <a:ea typeface="ＭＳ Ｐゴシック" charset="0"/>
                <a:cs typeface="ＭＳ Ｐゴシック" charset="0"/>
              </a:rPr>
              <a:t>warmer</a:t>
            </a:r>
            <a:endParaRPr lang="en-US" sz="2800">
              <a:latin typeface="News Gothic MT" charset="0"/>
              <a:ea typeface="ＭＳ Ｐゴシック" charset="0"/>
              <a:cs typeface="ＭＳ Ｐゴシック" charset="0"/>
            </a:endParaRPr>
          </a:p>
          <a:p>
            <a:pPr eaLnBrk="1" hangingPunct="1">
              <a:buClr>
                <a:srgbClr val="000000"/>
              </a:buClr>
            </a:pPr>
            <a:r>
              <a:rPr lang="en-US" sz="2800">
                <a:latin typeface="News Gothic MT" charset="0"/>
                <a:ea typeface="ＭＳ Ｐゴシック" charset="0"/>
                <a:cs typeface="ＭＳ Ｐゴシック" charset="0"/>
              </a:rPr>
              <a:t>This was known before light bulbs were invented!</a:t>
            </a:r>
          </a:p>
        </p:txBody>
      </p:sp>
      <p:pic>
        <p:nvPicPr>
          <p:cNvPr id="3584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81088"/>
            <a:ext cx="50800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p:cNvSpPr>
          <p:nvPr/>
        </p:nvSpPr>
        <p:spPr bwMode="auto">
          <a:xfrm>
            <a:off x="855663" y="1708150"/>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r>
              <a:rPr lang="en-US">
                <a:solidFill>
                  <a:srgbClr val="FF0000"/>
                </a:solidFill>
                <a:cs typeface="Times New Roman" charset="0"/>
                <a:sym typeface="Times New Roman" charset="0"/>
              </a:rPr>
              <a:t>4 Watts</a:t>
            </a:r>
          </a:p>
        </p:txBody>
      </p:sp>
      <p:grpSp>
        <p:nvGrpSpPr>
          <p:cNvPr id="2" name="Group 5"/>
          <p:cNvGrpSpPr>
            <a:grpSpLocks/>
          </p:cNvGrpSpPr>
          <p:nvPr/>
        </p:nvGrpSpPr>
        <p:grpSpPr bwMode="auto">
          <a:xfrm>
            <a:off x="309563" y="1416050"/>
            <a:ext cx="3857625" cy="4552950"/>
            <a:chOff x="0" y="0"/>
            <a:chExt cx="3456" cy="4079"/>
          </a:xfrm>
        </p:grpSpPr>
        <p:pic>
          <p:nvPicPr>
            <p:cNvPr id="3585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 y="0"/>
              <a:ext cx="2559" cy="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Rectangle 7"/>
            <p:cNvSpPr>
              <a:spLocks/>
            </p:cNvSpPr>
            <p:nvPr/>
          </p:nvSpPr>
          <p:spPr bwMode="auto">
            <a:xfrm>
              <a:off x="0" y="3719"/>
              <a:ext cx="345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p>
              <a:pPr marL="39688"/>
              <a:r>
                <a:rPr lang="en-US" b="1" i="1">
                  <a:solidFill>
                    <a:srgbClr val="2D2DB9"/>
                  </a:solidFill>
                  <a:cs typeface="Times New Roman" charset="0"/>
                  <a:sym typeface="Times New Roman" charset="0"/>
                </a:rPr>
                <a:t>John Tyndall, January 1863</a:t>
              </a:r>
            </a:p>
          </p:txBody>
        </p:sp>
      </p:grpSp>
      <p:pic>
        <p:nvPicPr>
          <p:cNvPr id="35846"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36638"/>
            <a:ext cx="51244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7"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063" y="1036638"/>
            <a:ext cx="2952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48" name="Rectangle 10"/>
          <p:cNvSpPr>
            <a:spLocks/>
          </p:cNvSpPr>
          <p:nvPr/>
        </p:nvSpPr>
        <p:spPr bwMode="auto">
          <a:xfrm>
            <a:off x="4465638" y="3224213"/>
            <a:ext cx="511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r>
              <a:rPr lang="en-US">
                <a:solidFill>
                  <a:srgbClr val="FF0606"/>
                </a:solidFill>
                <a:cs typeface="Times New Roman" charset="0"/>
                <a:sym typeface="Times New Roman" charset="0"/>
              </a:rPr>
              <a:t>1 m</a:t>
            </a:r>
          </a:p>
        </p:txBody>
      </p:sp>
      <p:sp>
        <p:nvSpPr>
          <p:cNvPr id="35849" name="Rectangle 11"/>
          <p:cNvSpPr>
            <a:spLocks/>
          </p:cNvSpPr>
          <p:nvPr/>
        </p:nvSpPr>
        <p:spPr bwMode="auto">
          <a:xfrm>
            <a:off x="2428875" y="830263"/>
            <a:ext cx="511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r>
              <a:rPr lang="en-US">
                <a:solidFill>
                  <a:srgbClr val="FF0606"/>
                </a:solidFill>
                <a:cs typeface="Times New Roman" charset="0"/>
                <a:sym typeface="Times New Roman" charset="0"/>
              </a:rPr>
              <a:t>1 m</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066800"/>
          </a:xfrm>
        </p:spPr>
        <p:txBody>
          <a:bodyPr/>
          <a:lstStyle/>
          <a:p>
            <a:pPr>
              <a:defRPr/>
            </a:pPr>
            <a:r>
              <a:rPr lang="en-US" dirty="0" smtClean="0">
                <a:latin typeface="Helvetica"/>
                <a:cs typeface="Helvetica"/>
              </a:rPr>
              <a:t>Effective Engagement</a:t>
            </a:r>
            <a:endParaRPr lang="en-US" dirty="0">
              <a:latin typeface="Helvetica"/>
              <a:cs typeface="Helvetica"/>
            </a:endParaRPr>
          </a:p>
        </p:txBody>
      </p:sp>
      <p:sp>
        <p:nvSpPr>
          <p:cNvPr id="3" name="Content Placeholder 2"/>
          <p:cNvSpPr>
            <a:spLocks noGrp="1"/>
          </p:cNvSpPr>
          <p:nvPr>
            <p:ph idx="1"/>
          </p:nvPr>
        </p:nvSpPr>
        <p:spPr>
          <a:xfrm>
            <a:off x="914400" y="1447800"/>
            <a:ext cx="7086600" cy="4724400"/>
          </a:xfrm>
        </p:spPr>
        <p:txBody>
          <a:bodyPr/>
          <a:lstStyle/>
          <a:p>
            <a:pPr>
              <a:defRPr/>
            </a:pPr>
            <a:r>
              <a:rPr lang="en-US" dirty="0" smtClean="0">
                <a:effectLst>
                  <a:outerShdw blurRad="50800" dist="38100" dir="2700000" algn="tl" rotWithShape="0">
                    <a:prstClr val="black">
                      <a:alpha val="40000"/>
                    </a:prstClr>
                  </a:outerShdw>
                </a:effectLst>
              </a:rPr>
              <a:t>Theory:</a:t>
            </a:r>
            <a:r>
              <a:rPr lang="en-US" dirty="0" smtClean="0"/>
              <a:t> </a:t>
            </a:r>
          </a:p>
          <a:p>
            <a:pPr lvl="1">
              <a:defRPr/>
            </a:pPr>
            <a:r>
              <a:rPr lang="en-US" dirty="0" smtClean="0"/>
              <a:t> Knowledge </a:t>
            </a:r>
            <a:r>
              <a:rPr lang="en-US" dirty="0" err="1" smtClean="0"/>
              <a:t>vs</a:t>
            </a:r>
            <a:r>
              <a:rPr lang="en-US" dirty="0" smtClean="0"/>
              <a:t> Belief</a:t>
            </a:r>
          </a:p>
          <a:p>
            <a:pPr lvl="1">
              <a:defRPr/>
            </a:pPr>
            <a:r>
              <a:rPr lang="en-US" dirty="0"/>
              <a:t> </a:t>
            </a:r>
            <a:r>
              <a:rPr lang="en-US" dirty="0" smtClean="0"/>
              <a:t>Elephants and riders</a:t>
            </a:r>
          </a:p>
          <a:p>
            <a:pPr lvl="1">
              <a:defRPr/>
            </a:pPr>
            <a:r>
              <a:rPr lang="en-US" dirty="0" smtClean="0"/>
              <a:t>“Us </a:t>
            </a:r>
            <a:r>
              <a:rPr lang="en-US" dirty="0" err="1" smtClean="0"/>
              <a:t>vs</a:t>
            </a:r>
            <a:r>
              <a:rPr lang="en-US" dirty="0" smtClean="0"/>
              <a:t> Them”</a:t>
            </a:r>
          </a:p>
          <a:p>
            <a:pPr marL="457200" lvl="1" indent="0">
              <a:buNone/>
              <a:defRPr/>
            </a:pPr>
            <a:endParaRPr lang="en-US" dirty="0" smtClean="0"/>
          </a:p>
          <a:p>
            <a:pPr>
              <a:defRPr/>
            </a:pPr>
            <a:r>
              <a:rPr lang="en-US" dirty="0" smtClean="0">
                <a:effectLst>
                  <a:outerShdw blurRad="50800" dist="38100" dir="2700000" algn="tl" rotWithShape="0">
                    <a:prstClr val="black">
                      <a:alpha val="40000"/>
                    </a:prstClr>
                  </a:outerShdw>
                </a:effectLst>
              </a:rPr>
              <a:t>Practice:</a:t>
            </a:r>
          </a:p>
          <a:p>
            <a:pPr lvl="1">
              <a:defRPr/>
            </a:pPr>
            <a:r>
              <a:rPr lang="en-US" b="1" dirty="0" smtClean="0"/>
              <a:t>S</a:t>
            </a:r>
            <a:r>
              <a:rPr lang="en-US" dirty="0" smtClean="0"/>
              <a:t>imple</a:t>
            </a:r>
          </a:p>
          <a:p>
            <a:pPr lvl="1">
              <a:defRPr/>
            </a:pPr>
            <a:r>
              <a:rPr lang="en-US" b="1" dirty="0"/>
              <a:t>S</a:t>
            </a:r>
            <a:r>
              <a:rPr lang="en-US" dirty="0" smtClean="0"/>
              <a:t>erious</a:t>
            </a:r>
          </a:p>
          <a:p>
            <a:pPr lvl="1">
              <a:defRPr/>
            </a:pPr>
            <a:r>
              <a:rPr lang="en-US" b="1" dirty="0" smtClean="0"/>
              <a:t>S</a:t>
            </a:r>
            <a:r>
              <a:rPr lang="en-US" dirty="0" smtClean="0"/>
              <a:t>olvable</a:t>
            </a:r>
          </a:p>
          <a:p>
            <a:pPr>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303213" y="30163"/>
            <a:ext cx="8537575" cy="817562"/>
          </a:xfrm>
          <a:effectLst>
            <a:outerShdw blurRad="50800" dist="38099" dir="2700000" algn="ctr" rotWithShape="0">
              <a:schemeClr val="bg2">
                <a:alpha val="42999"/>
              </a:schemeClr>
            </a:outerShdw>
          </a:effectLst>
        </p:spPr>
        <p:txBody>
          <a:bodyPr rIns="116994"/>
          <a:lstStyle/>
          <a:p>
            <a:pPr marL="39688" eaLnBrk="1" hangingPunct="1">
              <a:defRPr/>
            </a:pPr>
            <a:r>
              <a:rPr lang="en-US" dirty="0">
                <a:ea typeface="ＭＳ Ｐゴシック" charset="0"/>
                <a:cs typeface="ＭＳ Ｐゴシック" charset="0"/>
                <a:sym typeface="Comic Sans MS" charset="0"/>
              </a:rPr>
              <a:t>Common Myth #1</a:t>
            </a:r>
          </a:p>
        </p:txBody>
      </p:sp>
      <p:sp>
        <p:nvSpPr>
          <p:cNvPr id="36866" name="Rectangle 2"/>
          <p:cNvSpPr>
            <a:spLocks noGrp="1" noChangeArrowheads="1"/>
          </p:cNvSpPr>
          <p:nvPr>
            <p:ph type="body" idx="1"/>
          </p:nvPr>
        </p:nvSpPr>
        <p:spPr>
          <a:xfrm>
            <a:off x="677863" y="847725"/>
            <a:ext cx="8275637" cy="1133475"/>
          </a:xfrm>
        </p:spPr>
        <p:txBody>
          <a:bodyPr rIns="116994"/>
          <a:lstStyle/>
          <a:p>
            <a:pPr marL="573088" indent="-533400" eaLnBrk="1" hangingPunct="1">
              <a:buFontTx/>
              <a:buNone/>
            </a:pPr>
            <a:r>
              <a:rPr lang="ja-JP" altLang="en-US">
                <a:latin typeface="News Gothic MT" charset="0"/>
                <a:ea typeface="ＭＳ Ｐゴシック" charset="0"/>
                <a:cs typeface="ＭＳ Ｐゴシック" charset="0"/>
              </a:rPr>
              <a:t>“</a:t>
            </a:r>
            <a:r>
              <a:rPr lang="en-US" altLang="ja-JP">
                <a:latin typeface="News Gothic MT" charset="0"/>
                <a:ea typeface="ＭＳ Ｐゴシック" charset="0"/>
                <a:cs typeface="ＭＳ Ｐゴシック" charset="0"/>
              </a:rPr>
              <a:t>Scientists are worried about climate change because it</a:t>
            </a:r>
            <a:r>
              <a:rPr lang="ja-JP" altLang="en-US">
                <a:latin typeface="News Gothic MT" charset="0"/>
                <a:ea typeface="ＭＳ Ｐゴシック" charset="0"/>
                <a:cs typeface="ＭＳ Ｐゴシック" charset="0"/>
              </a:rPr>
              <a:t>’</a:t>
            </a:r>
            <a:r>
              <a:rPr lang="en-US" altLang="ja-JP">
                <a:latin typeface="News Gothic MT" charset="0"/>
                <a:ea typeface="ＭＳ Ｐゴシック" charset="0"/>
                <a:cs typeface="ＭＳ Ｐゴシック" charset="0"/>
              </a:rPr>
              <a:t>s been warming up recently</a:t>
            </a:r>
            <a:r>
              <a:rPr lang="ja-JP" altLang="en-US">
                <a:latin typeface="News Gothic MT" charset="0"/>
                <a:ea typeface="ＭＳ Ｐゴシック" charset="0"/>
                <a:cs typeface="ＭＳ Ｐゴシック" charset="0"/>
              </a:rPr>
              <a:t>”</a:t>
            </a:r>
            <a:endParaRPr lang="en-US">
              <a:latin typeface="News Gothic MT" charset="0"/>
              <a:ea typeface="ＭＳ Ｐゴシック" charset="0"/>
              <a:cs typeface="ＭＳ Ｐゴシック" charset="0"/>
            </a:endParaRPr>
          </a:p>
        </p:txBody>
      </p:sp>
      <p:pic>
        <p:nvPicPr>
          <p:cNvPr id="43012" name="Picture 4"/>
          <p:cNvPicPr>
            <a:picLocks noChangeArrowheads="1"/>
          </p:cNvPicPr>
          <p:nvPr/>
        </p:nvPicPr>
        <p:blipFill>
          <a:blip r:embed="rId2">
            <a:extLst>
              <a:ext uri="{28A0092B-C50C-407E-A947-70E740481C1C}">
                <a14:useLocalDpi xmlns:a14="http://schemas.microsoft.com/office/drawing/2010/main" val="0"/>
              </a:ext>
            </a:extLst>
          </a:blip>
          <a:srcRect l="16695" t="28474" r="24451" b="46446"/>
          <a:stretch>
            <a:fillRect/>
          </a:stretch>
        </p:blipFill>
        <p:spPr bwMode="auto">
          <a:xfrm>
            <a:off x="990600" y="2057400"/>
            <a:ext cx="7086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381000" y="1828800"/>
            <a:ext cx="8763000" cy="4876800"/>
            <a:chOff x="228600" y="1752600"/>
            <a:chExt cx="8763000" cy="4876800"/>
          </a:xfrm>
        </p:grpSpPr>
        <p:pic>
          <p:nvPicPr>
            <p:cNvPr id="3686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457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8"/>
            <p:cNvSpPr>
              <a:spLocks/>
            </p:cNvSpPr>
            <p:nvPr/>
          </p:nvSpPr>
          <p:spPr bwMode="auto">
            <a:xfrm>
              <a:off x="4953000" y="1752600"/>
              <a:ext cx="403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p>
              <a:pPr marL="573088" indent="-533400">
                <a:spcBef>
                  <a:spcPts val="1175"/>
                </a:spcBef>
                <a:defRPr/>
              </a:pPr>
              <a:r>
                <a:rPr lang="en-US" sz="4000" b="1" dirty="0">
                  <a:solidFill>
                    <a:srgbClr val="FF0000"/>
                  </a:solidFill>
                  <a:latin typeface="+mn-lt"/>
                  <a:cs typeface="Comic Sans MS" charset="0"/>
                  <a:sym typeface="Comic Sans MS" charset="0"/>
                </a:rPr>
                <a:t>	</a:t>
              </a:r>
              <a:br>
                <a:rPr lang="en-US" sz="4000" b="1" dirty="0">
                  <a:solidFill>
                    <a:srgbClr val="FF0000"/>
                  </a:solidFill>
                  <a:latin typeface="+mn-lt"/>
                  <a:cs typeface="Comic Sans MS" charset="0"/>
                  <a:sym typeface="Comic Sans MS" charset="0"/>
                </a:rPr>
              </a:br>
              <a:r>
                <a:rPr lang="en-US" sz="5000" b="1" dirty="0">
                  <a:solidFill>
                    <a:srgbClr val="FF0000"/>
                  </a:solidFill>
                  <a:latin typeface="+mn-lt"/>
                  <a:cs typeface="Comic Sans MS" charset="0"/>
                  <a:sym typeface="Comic Sans MS" charset="0"/>
                </a:rPr>
                <a:t>WRONG!</a:t>
              </a:r>
              <a:r>
                <a:rPr lang="en-US" sz="4000" b="1" dirty="0">
                  <a:solidFill>
                    <a:srgbClr val="FF0000"/>
                  </a:solidFill>
                  <a:latin typeface="+mn-lt"/>
                  <a:cs typeface="Comic Sans MS" charset="0"/>
                  <a:sym typeface="Comic Sans MS" charset="0"/>
                </a:rPr>
                <a:t> </a:t>
              </a:r>
            </a:p>
            <a:p>
              <a:pPr marL="573088" indent="-533400">
                <a:spcBef>
                  <a:spcPts val="1175"/>
                </a:spcBef>
                <a:defRPr/>
              </a:pPr>
              <a:r>
                <a:rPr lang="en-US" sz="3600" b="1" dirty="0">
                  <a:latin typeface="+mn-lt"/>
                  <a:cs typeface="Comic Sans MS" charset="0"/>
                  <a:sym typeface="Comic Sans MS" charset="0"/>
                </a:rPr>
                <a:t>We</a:t>
              </a:r>
              <a:r>
                <a:rPr lang="ja-JP" altLang="en-US" sz="3600" b="1" dirty="0">
                  <a:latin typeface="+mn-lt"/>
                  <a:cs typeface="Comic Sans MS" charset="0"/>
                  <a:sym typeface="Comic Sans MS" charset="0"/>
                </a:rPr>
                <a:t>’</a:t>
              </a:r>
              <a:r>
                <a:rPr lang="en-US" altLang="ja-JP" sz="3600" b="1" dirty="0">
                  <a:latin typeface="+mn-lt"/>
                  <a:cs typeface="Comic Sans MS" charset="0"/>
                  <a:sym typeface="Comic Sans MS" charset="0"/>
                </a:rPr>
                <a:t>re worried because we know that when we add heat to things, they warm up</a:t>
              </a:r>
              <a:endParaRPr lang="en-US" altLang="ja-JP" sz="3600" b="1" dirty="0">
                <a:latin typeface="+mn-lt"/>
                <a:cs typeface="Comic Sans MS" charset="0"/>
                <a:sym typeface="Times New Roman" charset="0"/>
              </a:endParaRPr>
            </a:p>
            <a:p>
              <a:pPr marL="573088" indent="-533400">
                <a:spcBef>
                  <a:spcPts val="1175"/>
                </a:spcBef>
                <a:defRPr/>
              </a:pPr>
              <a:endParaRPr lang="en-US" sz="4000" dirty="0">
                <a:latin typeface="+mn-lt"/>
                <a:cs typeface="Comic Sans MS" charset="0"/>
                <a:sym typeface="Comic Sans MS" charset="0"/>
              </a:endParaRPr>
            </a:p>
            <a:p>
              <a:pPr marL="573088" indent="-533400">
                <a:spcBef>
                  <a:spcPts val="1175"/>
                </a:spcBef>
                <a:defRPr/>
              </a:pPr>
              <a:r>
                <a:rPr lang="en-US" sz="4000" dirty="0">
                  <a:latin typeface="+mn-lt"/>
                  <a:cs typeface="Comic Sans MS" charset="0"/>
                  <a:sym typeface="Comic Sans MS" charset="0"/>
                </a:rPr>
                <a:t> </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20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xit" presetSubtype="0" fill="hold" nodeType="clickEffect">
                                  <p:stCondLst>
                                    <p:cond delay="0"/>
                                  </p:stCondLst>
                                  <p:childTnLst>
                                    <p:anim calcmode="lin" valueType="num">
                                      <p:cBhvr>
                                        <p:cTn id="11" dur="1000"/>
                                        <p:tgtEl>
                                          <p:spTgt spid="43012"/>
                                        </p:tgtEl>
                                        <p:attrNameLst>
                                          <p:attrName>ppt_w</p:attrName>
                                        </p:attrNameLst>
                                      </p:cBhvr>
                                      <p:tavLst>
                                        <p:tav tm="0">
                                          <p:val>
                                            <p:strVal val="ppt_w"/>
                                          </p:val>
                                        </p:tav>
                                        <p:tav tm="100000">
                                          <p:val>
                                            <p:fltVal val="0"/>
                                          </p:val>
                                        </p:tav>
                                      </p:tavLst>
                                    </p:anim>
                                    <p:anim calcmode="lin" valueType="num">
                                      <p:cBhvr>
                                        <p:cTn id="12" dur="1000"/>
                                        <p:tgtEl>
                                          <p:spTgt spid="43012"/>
                                        </p:tgtEl>
                                        <p:attrNameLst>
                                          <p:attrName>ppt_h</p:attrName>
                                        </p:attrNameLst>
                                      </p:cBhvr>
                                      <p:tavLst>
                                        <p:tav tm="0">
                                          <p:val>
                                            <p:strVal val="ppt_h"/>
                                          </p:val>
                                        </p:tav>
                                        <p:tav tm="100000">
                                          <p:val>
                                            <p:fltVal val="0"/>
                                          </p:val>
                                        </p:tav>
                                      </p:tavLst>
                                    </p:anim>
                                    <p:anim calcmode="lin" valueType="num">
                                      <p:cBhvr>
                                        <p:cTn id="13" dur="1000"/>
                                        <p:tgtEl>
                                          <p:spTgt spid="430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4" dur="1000"/>
                                        <p:tgtEl>
                                          <p:spTgt spid="430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5" dur="1" fill="hold">
                                          <p:stCondLst>
                                            <p:cond delay="999"/>
                                          </p:stCondLst>
                                        </p:cTn>
                                        <p:tgtEl>
                                          <p:spTgt spid="43012"/>
                                        </p:tgtEl>
                                        <p:attrNameLst>
                                          <p:attrName>style.visibility</p:attrName>
                                        </p:attrNameLst>
                                      </p:cBhvr>
                                      <p:to>
                                        <p:strVal val="hidden"/>
                                      </p:to>
                                    </p:set>
                                  </p:childTnLst>
                                </p:cTn>
                              </p:par>
                            </p:childTnLst>
                          </p:cTn>
                        </p:par>
                        <p:par>
                          <p:cTn id="16" fill="hold" nodeType="afterGroup">
                            <p:stCondLst>
                              <p:cond delay="1000"/>
                            </p:stCondLst>
                            <p:childTnLst>
                              <p:par>
                                <p:cTn id="17" presetID="3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066800"/>
          </a:xfrm>
        </p:spPr>
        <p:txBody>
          <a:bodyPr/>
          <a:lstStyle/>
          <a:p>
            <a:pPr>
              <a:defRPr/>
            </a:pPr>
            <a:r>
              <a:rPr lang="en-US" dirty="0" smtClean="0">
                <a:latin typeface="Helvetica"/>
                <a:cs typeface="Helvetica"/>
              </a:rPr>
              <a:t>Effective Engagement</a:t>
            </a:r>
            <a:endParaRPr lang="en-US" dirty="0">
              <a:latin typeface="Helvetica"/>
              <a:cs typeface="Helvetica"/>
            </a:endParaRPr>
          </a:p>
        </p:txBody>
      </p:sp>
      <p:sp>
        <p:nvSpPr>
          <p:cNvPr id="3" name="Content Placeholder 2"/>
          <p:cNvSpPr>
            <a:spLocks noGrp="1"/>
          </p:cNvSpPr>
          <p:nvPr>
            <p:ph idx="1"/>
          </p:nvPr>
        </p:nvSpPr>
        <p:spPr>
          <a:xfrm>
            <a:off x="914400" y="1447800"/>
            <a:ext cx="7086600" cy="4724400"/>
          </a:xfrm>
        </p:spPr>
        <p:txBody>
          <a:bodyPr/>
          <a:lstStyle/>
          <a:p>
            <a:pPr>
              <a:defRPr/>
            </a:pPr>
            <a:r>
              <a:rPr lang="en-US" dirty="0" smtClean="0">
                <a:solidFill>
                  <a:schemeClr val="tx1">
                    <a:lumMod val="50000"/>
                    <a:lumOff val="50000"/>
                  </a:schemeClr>
                </a:solidFill>
              </a:rPr>
              <a:t>Theory: </a:t>
            </a:r>
          </a:p>
          <a:p>
            <a:pPr lvl="1">
              <a:defRPr/>
            </a:pPr>
            <a:r>
              <a:rPr lang="en-US" dirty="0" smtClean="0">
                <a:solidFill>
                  <a:schemeClr val="tx1">
                    <a:lumMod val="50000"/>
                    <a:lumOff val="50000"/>
                  </a:schemeClr>
                </a:solidFill>
              </a:rPr>
              <a:t>A spectrum of opinion</a:t>
            </a:r>
          </a:p>
          <a:p>
            <a:pPr lvl="1">
              <a:defRPr/>
            </a:pPr>
            <a:r>
              <a:rPr lang="en-US" dirty="0" smtClean="0">
                <a:solidFill>
                  <a:schemeClr val="tx1">
                    <a:lumMod val="50000"/>
                    <a:lumOff val="50000"/>
                  </a:schemeClr>
                </a:solidFill>
              </a:rPr>
              <a:t>“Us </a:t>
            </a:r>
            <a:r>
              <a:rPr lang="en-US" dirty="0" err="1" smtClean="0">
                <a:solidFill>
                  <a:schemeClr val="tx1">
                    <a:lumMod val="50000"/>
                    <a:lumOff val="50000"/>
                  </a:schemeClr>
                </a:solidFill>
              </a:rPr>
              <a:t>vs</a:t>
            </a:r>
            <a:r>
              <a:rPr lang="en-US" dirty="0" smtClean="0">
                <a:solidFill>
                  <a:schemeClr val="tx1">
                    <a:lumMod val="50000"/>
                    <a:lumOff val="50000"/>
                  </a:schemeClr>
                </a:solidFill>
              </a:rPr>
              <a:t> Them”</a:t>
            </a:r>
          </a:p>
          <a:p>
            <a:pPr lvl="1">
              <a:defRPr/>
            </a:pPr>
            <a:r>
              <a:rPr lang="en-US" dirty="0" smtClean="0">
                <a:solidFill>
                  <a:schemeClr val="tx1">
                    <a:lumMod val="50000"/>
                    <a:lumOff val="50000"/>
                  </a:schemeClr>
                </a:solidFill>
              </a:rPr>
              <a:t>Belief </a:t>
            </a:r>
            <a:r>
              <a:rPr lang="en-US" dirty="0" err="1" smtClean="0">
                <a:solidFill>
                  <a:schemeClr val="tx1">
                    <a:lumMod val="50000"/>
                    <a:lumOff val="50000"/>
                  </a:schemeClr>
                </a:solidFill>
              </a:rPr>
              <a:t>vs</a:t>
            </a:r>
            <a:r>
              <a:rPr lang="en-US" dirty="0" smtClean="0">
                <a:solidFill>
                  <a:schemeClr val="tx1">
                    <a:lumMod val="50000"/>
                    <a:lumOff val="50000"/>
                  </a:schemeClr>
                </a:solidFill>
              </a:rPr>
              <a:t> Knowledge</a:t>
            </a:r>
            <a:br>
              <a:rPr lang="en-US" dirty="0" smtClean="0">
                <a:solidFill>
                  <a:schemeClr val="tx1">
                    <a:lumMod val="50000"/>
                    <a:lumOff val="50000"/>
                  </a:schemeClr>
                </a:solidFill>
              </a:rPr>
            </a:br>
            <a:endParaRPr lang="en-US" dirty="0" smtClean="0">
              <a:solidFill>
                <a:schemeClr val="tx1">
                  <a:lumMod val="50000"/>
                  <a:lumOff val="50000"/>
                </a:schemeClr>
              </a:solidFill>
            </a:endParaRPr>
          </a:p>
          <a:p>
            <a:pPr>
              <a:defRPr/>
            </a:pPr>
            <a:r>
              <a:rPr lang="en-US" dirty="0" smtClean="0">
                <a:solidFill>
                  <a:srgbClr val="FF0000"/>
                </a:solidFill>
              </a:rPr>
              <a:t>Practice:</a:t>
            </a:r>
          </a:p>
          <a:p>
            <a:pPr lvl="1">
              <a:defRPr/>
            </a:pPr>
            <a:r>
              <a:rPr lang="en-US" dirty="0" smtClean="0"/>
              <a:t>Simple</a:t>
            </a:r>
          </a:p>
          <a:p>
            <a:pPr lvl="1">
              <a:defRPr/>
            </a:pPr>
            <a:r>
              <a:rPr lang="en-US" b="1" dirty="0" smtClean="0">
                <a:solidFill>
                  <a:srgbClr val="FF0000"/>
                </a:solidFill>
              </a:rPr>
              <a:t>Serious</a:t>
            </a:r>
          </a:p>
          <a:p>
            <a:pPr lvl="1">
              <a:defRPr/>
            </a:pPr>
            <a:r>
              <a:rPr lang="en-US" dirty="0" smtClean="0"/>
              <a:t>Solvable</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26100"/>
            <a:ext cx="9144000" cy="1054100"/>
          </a:xfrm>
        </p:spPr>
        <p:txBody>
          <a:bodyPr/>
          <a:lstStyle/>
          <a:p>
            <a:pPr>
              <a:defRPr/>
            </a:pPr>
            <a:r>
              <a:rPr lang="en-US" sz="6600" dirty="0" smtClean="0"/>
              <a:t>Shanghai, China 1990</a:t>
            </a:r>
            <a:endParaRPr lang="en-US" sz="6600" dirty="0"/>
          </a:p>
        </p:txBody>
      </p:sp>
      <p:pic>
        <p:nvPicPr>
          <p:cNvPr id="38914" name="Picture 3" descr="Shanghai.jpg"/>
          <p:cNvPicPr>
            <a:picLocks noChangeAspect="1"/>
          </p:cNvPicPr>
          <p:nvPr/>
        </p:nvPicPr>
        <p:blipFill>
          <a:blip r:embed="rId2">
            <a:extLst>
              <a:ext uri="{28A0092B-C50C-407E-A947-70E740481C1C}">
                <a14:useLocalDpi xmlns:a14="http://schemas.microsoft.com/office/drawing/2010/main" val="0"/>
              </a:ext>
            </a:extLst>
          </a:blip>
          <a:srcRect b="50185"/>
          <a:stretch>
            <a:fillRect/>
          </a:stretch>
        </p:blipFill>
        <p:spPr bwMode="auto">
          <a:xfrm>
            <a:off x="0" y="0"/>
            <a:ext cx="91344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13400"/>
            <a:ext cx="9144000" cy="1054100"/>
          </a:xfrm>
        </p:spPr>
        <p:txBody>
          <a:bodyPr/>
          <a:lstStyle/>
          <a:p>
            <a:pPr>
              <a:defRPr/>
            </a:pPr>
            <a:r>
              <a:rPr lang="en-US" sz="6600" dirty="0" smtClean="0"/>
              <a:t>Shanghai, China 2012</a:t>
            </a:r>
            <a:endParaRPr lang="en-US" sz="6600" dirty="0"/>
          </a:p>
        </p:txBody>
      </p:sp>
      <p:pic>
        <p:nvPicPr>
          <p:cNvPr id="39938" name="Picture 2" descr="Shanghai.jpg"/>
          <p:cNvPicPr>
            <a:picLocks noChangeAspect="1"/>
          </p:cNvPicPr>
          <p:nvPr/>
        </p:nvPicPr>
        <p:blipFill>
          <a:blip r:embed="rId2">
            <a:extLst>
              <a:ext uri="{28A0092B-C50C-407E-A947-70E740481C1C}">
                <a14:useLocalDpi xmlns:a14="http://schemas.microsoft.com/office/drawing/2010/main" val="0"/>
              </a:ext>
            </a:extLst>
          </a:blip>
          <a:srcRect t="49631"/>
          <a:stretch>
            <a:fillRect/>
          </a:stretch>
        </p:blipFill>
        <p:spPr bwMode="auto">
          <a:xfrm>
            <a:off x="0" y="0"/>
            <a:ext cx="9126538"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0963"/>
            <a:ext cx="8534400" cy="828675"/>
          </a:xfrm>
        </p:spPr>
        <p:txBody>
          <a:bodyPr/>
          <a:lstStyle/>
          <a:p>
            <a:pPr>
              <a:defRPr/>
            </a:pPr>
            <a:r>
              <a:rPr lang="en-US" dirty="0" smtClean="0"/>
              <a:t>Billions and Billions</a:t>
            </a:r>
            <a:endParaRPr lang="en-US" dirty="0"/>
          </a:p>
        </p:txBody>
      </p:sp>
      <p:sp>
        <p:nvSpPr>
          <p:cNvPr id="40962" name="Content Placeholder 2"/>
          <p:cNvSpPr>
            <a:spLocks noGrp="1"/>
          </p:cNvSpPr>
          <p:nvPr>
            <p:ph idx="1"/>
          </p:nvPr>
        </p:nvSpPr>
        <p:spPr>
          <a:xfrm>
            <a:off x="304800" y="1143000"/>
            <a:ext cx="8534400" cy="5257800"/>
          </a:xfrm>
        </p:spPr>
        <p:txBody>
          <a:bodyPr/>
          <a:lstStyle/>
          <a:p>
            <a:pPr>
              <a:spcBef>
                <a:spcPts val="3550"/>
              </a:spcBef>
            </a:pPr>
            <a:r>
              <a:rPr lang="en-US">
                <a:latin typeface="News Gothic MT" charset="0"/>
                <a:ea typeface="ＭＳ Ｐゴシック" charset="0"/>
                <a:cs typeface="ＭＳ Ｐゴシック" charset="0"/>
              </a:rPr>
              <a:t>There are currently 7 billion people, but</a:t>
            </a:r>
          </a:p>
          <a:p>
            <a:pPr>
              <a:spcBef>
                <a:spcPts val="3550"/>
              </a:spcBef>
            </a:pPr>
            <a:r>
              <a:rPr lang="en-US">
                <a:solidFill>
                  <a:srgbClr val="FF0000"/>
                </a:solidFill>
                <a:latin typeface="News Gothic MT" charset="0"/>
                <a:ea typeface="ＭＳ Ｐゴシック" charset="0"/>
                <a:cs typeface="ＭＳ Ｐゴシック" charset="0"/>
              </a:rPr>
              <a:t>Only 1 billion of us use a lot of energy</a:t>
            </a:r>
          </a:p>
          <a:p>
            <a:pPr>
              <a:spcBef>
                <a:spcPts val="3550"/>
              </a:spcBef>
            </a:pPr>
            <a:r>
              <a:rPr lang="en-US">
                <a:latin typeface="News Gothic MT" charset="0"/>
                <a:ea typeface="ＭＳ Ｐゴシック" charset="0"/>
                <a:cs typeface="ＭＳ Ｐゴシック" charset="0"/>
              </a:rPr>
              <a:t>There are 3 billion people in China and India who will soon use energy like us</a:t>
            </a:r>
          </a:p>
          <a:p>
            <a:pPr>
              <a:spcBef>
                <a:spcPts val="3550"/>
              </a:spcBef>
            </a:pPr>
            <a:r>
              <a:rPr lang="en-US">
                <a:latin typeface="News Gothic MT" charset="0"/>
                <a:ea typeface="ＭＳ Ｐゴシック" charset="0"/>
                <a:cs typeface="ＭＳ Ｐゴシック" charset="0"/>
              </a:rPr>
              <a:t>Population will increase by 30% in the 21</a:t>
            </a:r>
            <a:r>
              <a:rPr lang="en-US" baseline="30000">
                <a:latin typeface="News Gothic MT" charset="0"/>
                <a:ea typeface="ＭＳ Ｐゴシック" charset="0"/>
                <a:cs typeface="ＭＳ Ｐゴシック" charset="0"/>
              </a:rPr>
              <a:t>st</a:t>
            </a:r>
            <a:r>
              <a:rPr lang="en-US">
                <a:latin typeface="News Gothic MT" charset="0"/>
                <a:ea typeface="ＭＳ Ｐゴシック" charset="0"/>
                <a:cs typeface="ＭＳ Ｐゴシック" charset="0"/>
              </a:rPr>
              <a:t> Century, but </a:t>
            </a:r>
            <a:r>
              <a:rPr lang="en-US">
                <a:solidFill>
                  <a:srgbClr val="FF0000"/>
                </a:solidFill>
                <a:latin typeface="News Gothic MT" charset="0"/>
                <a:ea typeface="ＭＳ Ｐゴシック" charset="0"/>
                <a:cs typeface="ＭＳ Ｐゴシック" charset="0"/>
              </a:rPr>
              <a:t>energy use will increase by more than 300%</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p:cNvSpPr>
          <p:nvPr/>
        </p:nvSpPr>
        <p:spPr bwMode="auto">
          <a:xfrm>
            <a:off x="65088" y="1752600"/>
            <a:ext cx="42148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p>
            <a:pPr marL="268288" indent="-239713">
              <a:spcBef>
                <a:spcPts val="988"/>
              </a:spcBef>
              <a:buClr>
                <a:srgbClr val="FF0000"/>
              </a:buClr>
              <a:buSzPct val="100000"/>
              <a:buFont typeface="Comic Sans MS" charset="0"/>
              <a:buChar char="•"/>
              <a:defRPr/>
            </a:pPr>
            <a:r>
              <a:rPr lang="en-US" b="1" dirty="0">
                <a:solidFill>
                  <a:srgbClr val="FF0000"/>
                </a:solidFill>
                <a:latin typeface="+mn-lt"/>
                <a:cs typeface="Comic Sans MS" charset="0"/>
                <a:sym typeface="Comic Sans MS" charset="0"/>
              </a:rPr>
              <a:t>Land</a:t>
            </a:r>
            <a:r>
              <a:rPr lang="en-US" b="1" dirty="0">
                <a:latin typeface="+mn-lt"/>
                <a:cs typeface="Comic Sans MS" charset="0"/>
                <a:sym typeface="Comic Sans MS" charset="0"/>
              </a:rPr>
              <a:t> </a:t>
            </a:r>
            <a:r>
              <a:rPr lang="en-US" b="1" dirty="0" err="1">
                <a:latin typeface="+mn-lt"/>
                <a:cs typeface="Comic Sans MS" charset="0"/>
                <a:sym typeface="Comic Sans MS" charset="0"/>
              </a:rPr>
              <a:t>vs</a:t>
            </a:r>
            <a:r>
              <a:rPr lang="en-US" b="1" dirty="0">
                <a:latin typeface="+mn-lt"/>
                <a:cs typeface="Comic Sans MS" charset="0"/>
                <a:sym typeface="Comic Sans MS" charset="0"/>
              </a:rPr>
              <a:t> ocean!</a:t>
            </a:r>
            <a:endParaRPr lang="en-US" b="1" dirty="0">
              <a:latin typeface="+mn-lt"/>
              <a:cs typeface="Times" charset="0"/>
              <a:sym typeface="Times New Roman" charset="0"/>
            </a:endParaRPr>
          </a:p>
          <a:p>
            <a:pPr marL="268288" indent="-239713">
              <a:spcBef>
                <a:spcPts val="988"/>
              </a:spcBef>
              <a:spcAft>
                <a:spcPts val="1800"/>
              </a:spcAft>
              <a:buClr>
                <a:srgbClr val="FF0000"/>
              </a:buClr>
              <a:buSzPct val="100000"/>
              <a:buFont typeface="Comic Sans MS" charset="0"/>
              <a:buChar char="•"/>
              <a:defRPr/>
            </a:pPr>
            <a:r>
              <a:rPr lang="en-US" b="1" dirty="0">
                <a:solidFill>
                  <a:srgbClr val="FF0000"/>
                </a:solidFill>
                <a:latin typeface="+mn-lt"/>
                <a:cs typeface="Comic Sans MS" charset="0"/>
                <a:sym typeface="Comic Sans MS" charset="0"/>
              </a:rPr>
              <a:t>North</a:t>
            </a:r>
            <a:r>
              <a:rPr lang="en-US" b="1" dirty="0">
                <a:latin typeface="+mn-lt"/>
                <a:cs typeface="Comic Sans MS" charset="0"/>
                <a:sym typeface="Comic Sans MS" charset="0"/>
              </a:rPr>
              <a:t> </a:t>
            </a:r>
            <a:r>
              <a:rPr lang="en-US" b="1" dirty="0" err="1">
                <a:latin typeface="+mn-lt"/>
                <a:cs typeface="Comic Sans MS" charset="0"/>
                <a:sym typeface="Comic Sans MS" charset="0"/>
              </a:rPr>
              <a:t>vs</a:t>
            </a:r>
            <a:r>
              <a:rPr lang="en-US" b="1" dirty="0">
                <a:latin typeface="+mn-lt"/>
                <a:cs typeface="Comic Sans MS" charset="0"/>
                <a:sym typeface="Comic Sans MS" charset="0"/>
              </a:rPr>
              <a:t> South</a:t>
            </a:r>
            <a:endParaRPr lang="en-US" b="1" dirty="0">
              <a:latin typeface="+mn-lt"/>
              <a:sym typeface="ＭＳ Ｐゴシック" charset="0"/>
            </a:endParaRPr>
          </a:p>
          <a:p>
            <a:pPr marL="268288" indent="-239713">
              <a:spcBef>
                <a:spcPts val="988"/>
              </a:spcBef>
              <a:spcAft>
                <a:spcPts val="1200"/>
              </a:spcAft>
              <a:buClr>
                <a:srgbClr val="000000"/>
              </a:buClr>
              <a:buSzPct val="100000"/>
              <a:buFont typeface="Comic Sans MS" charset="0"/>
              <a:buChar char="•"/>
              <a:defRPr/>
            </a:pPr>
            <a:r>
              <a:rPr lang="en-US" b="1" dirty="0">
                <a:latin typeface="+mn-lt"/>
                <a:cs typeface="Comic Sans MS" charset="0"/>
                <a:sym typeface="Comic Sans MS" charset="0"/>
              </a:rPr>
              <a:t>Global mean </a:t>
            </a:r>
            <a:r>
              <a:rPr lang="en-US" b="1" dirty="0">
                <a:latin typeface="+mn-lt"/>
                <a:sym typeface="ＭＳ Ｐゴシック" charset="0"/>
              </a:rPr>
              <a:t/>
            </a:r>
            <a:br>
              <a:rPr lang="en-US" b="1" dirty="0">
                <a:latin typeface="+mn-lt"/>
                <a:sym typeface="ＭＳ Ｐゴシック" charset="0"/>
              </a:rPr>
            </a:br>
            <a:r>
              <a:rPr lang="en-US" b="1" dirty="0">
                <a:latin typeface="+mn-lt"/>
                <a:cs typeface="Comic Sans MS" charset="0"/>
                <a:sym typeface="Comic Sans MS" charset="0"/>
              </a:rPr>
              <a:t>warming of 2º to 5º C</a:t>
            </a:r>
          </a:p>
          <a:p>
            <a:pPr marL="268288" indent="-239713">
              <a:spcBef>
                <a:spcPts val="988"/>
              </a:spcBef>
              <a:spcAft>
                <a:spcPts val="1200"/>
              </a:spcAft>
              <a:buClr>
                <a:srgbClr val="FF0000"/>
              </a:buClr>
              <a:buSzPct val="100000"/>
              <a:buFont typeface="Comic Sans MS" charset="0"/>
              <a:buChar char="•"/>
              <a:defRPr/>
            </a:pPr>
            <a:r>
              <a:rPr lang="en-US" b="1" dirty="0">
                <a:solidFill>
                  <a:srgbClr val="FF0000"/>
                </a:solidFill>
                <a:latin typeface="+mn-lt"/>
                <a:cs typeface="Comic Sans MS" charset="0"/>
                <a:sym typeface="Comic Sans MS" charset="0"/>
              </a:rPr>
              <a:t>North American</a:t>
            </a:r>
            <a:r>
              <a:rPr lang="en-US" b="1" dirty="0">
                <a:latin typeface="+mn-lt"/>
                <a:cs typeface="Comic Sans MS" charset="0"/>
                <a:sym typeface="Comic Sans MS" charset="0"/>
              </a:rPr>
              <a:t> </a:t>
            </a:r>
            <a:r>
              <a:rPr lang="en-US" b="1" dirty="0">
                <a:latin typeface="+mn-lt"/>
                <a:sym typeface="ＭＳ Ｐゴシック" charset="0"/>
              </a:rPr>
              <a:t/>
            </a:r>
            <a:br>
              <a:rPr lang="en-US" b="1" dirty="0">
                <a:latin typeface="+mn-lt"/>
                <a:sym typeface="ＭＳ Ｐゴシック" charset="0"/>
              </a:rPr>
            </a:br>
            <a:r>
              <a:rPr lang="en-US" b="1" dirty="0">
                <a:latin typeface="+mn-lt"/>
                <a:cs typeface="Comic Sans MS" charset="0"/>
                <a:sym typeface="Comic Sans MS" charset="0"/>
              </a:rPr>
              <a:t>warming of 3º to 6º C</a:t>
            </a:r>
            <a:endParaRPr lang="en-US" b="1" dirty="0">
              <a:latin typeface="+mn-lt"/>
              <a:cs typeface="Times" charset="0"/>
              <a:sym typeface="Times New Roman" charset="0"/>
            </a:endParaRPr>
          </a:p>
          <a:p>
            <a:pPr marL="268288" indent="-239713">
              <a:spcBef>
                <a:spcPts val="988"/>
              </a:spcBef>
              <a:spcAft>
                <a:spcPts val="1200"/>
              </a:spcAft>
              <a:defRPr/>
            </a:pPr>
            <a:r>
              <a:rPr lang="en-US" sz="3600" b="1" dirty="0">
                <a:latin typeface="+mn-lt"/>
                <a:cs typeface="Apple Chancery" charset="0"/>
                <a:sym typeface="Comic Sans MS" charset="0"/>
              </a:rPr>
              <a:t>	</a:t>
            </a:r>
            <a:r>
              <a:rPr lang="en-US" sz="3600" b="1" dirty="0">
                <a:solidFill>
                  <a:srgbClr val="FF0000"/>
                </a:solidFill>
                <a:latin typeface="+mn-lt"/>
                <a:cs typeface="Comic Sans MS" charset="0"/>
                <a:sym typeface="Comic Sans MS" charset="0"/>
              </a:rPr>
              <a:t>= 5º to 11º F</a:t>
            </a:r>
            <a:endParaRPr lang="en-US" sz="3600" b="1" dirty="0">
              <a:latin typeface="+mn-lt"/>
              <a:cs typeface="Times" charset="0"/>
              <a:sym typeface="Times New Roman" charset="0"/>
            </a:endParaRPr>
          </a:p>
        </p:txBody>
      </p:sp>
      <p:pic>
        <p:nvPicPr>
          <p:cNvPr id="4198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888" y="88900"/>
            <a:ext cx="3830637"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450" y="6205538"/>
            <a:ext cx="37782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5"/>
          <p:cNvSpPr>
            <a:spLocks/>
          </p:cNvSpPr>
          <p:nvPr/>
        </p:nvSpPr>
        <p:spPr bwMode="auto">
          <a:xfrm>
            <a:off x="4125913" y="673100"/>
            <a:ext cx="1227137" cy="61595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r>
              <a:rPr lang="en-US" sz="2000">
                <a:solidFill>
                  <a:srgbClr val="2D2DB9"/>
                </a:solidFill>
                <a:latin typeface="Arial" charset="0"/>
                <a:cs typeface="Arial" charset="0"/>
                <a:sym typeface="Arial" charset="0"/>
              </a:rPr>
              <a:t>Low</a:t>
            </a:r>
          </a:p>
          <a:p>
            <a:pPr marL="39688"/>
            <a:r>
              <a:rPr lang="en-US" sz="2000">
                <a:solidFill>
                  <a:srgbClr val="2D2DB9"/>
                </a:solidFill>
                <a:latin typeface="Arial" charset="0"/>
                <a:cs typeface="Arial" charset="0"/>
                <a:sym typeface="Arial" charset="0"/>
              </a:rPr>
              <a:t>Emissions</a:t>
            </a:r>
          </a:p>
        </p:txBody>
      </p:sp>
      <p:sp>
        <p:nvSpPr>
          <p:cNvPr id="41989" name="Rectangle 6"/>
          <p:cNvSpPr>
            <a:spLocks/>
          </p:cNvSpPr>
          <p:nvPr/>
        </p:nvSpPr>
        <p:spPr bwMode="auto">
          <a:xfrm>
            <a:off x="4122738" y="4762500"/>
            <a:ext cx="1227137" cy="61436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r>
              <a:rPr lang="en-US" sz="2000">
                <a:solidFill>
                  <a:srgbClr val="2D2DB9"/>
                </a:solidFill>
                <a:latin typeface="Arial" charset="0"/>
                <a:cs typeface="Arial" charset="0"/>
                <a:sym typeface="Arial" charset="0"/>
              </a:rPr>
              <a:t>High</a:t>
            </a:r>
          </a:p>
          <a:p>
            <a:pPr marL="39688"/>
            <a:r>
              <a:rPr lang="en-US" sz="2000">
                <a:solidFill>
                  <a:srgbClr val="2D2DB9"/>
                </a:solidFill>
                <a:latin typeface="Arial" charset="0"/>
                <a:cs typeface="Arial" charset="0"/>
                <a:sym typeface="Arial" charset="0"/>
              </a:rPr>
              <a:t>Emissions</a:t>
            </a:r>
          </a:p>
        </p:txBody>
      </p:sp>
      <p:sp>
        <p:nvSpPr>
          <p:cNvPr id="41990" name="Rectangle 7"/>
          <p:cNvSpPr>
            <a:spLocks/>
          </p:cNvSpPr>
          <p:nvPr/>
        </p:nvSpPr>
        <p:spPr bwMode="auto">
          <a:xfrm>
            <a:off x="4010025" y="2754313"/>
            <a:ext cx="1227138" cy="61436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r>
              <a:rPr lang="en-US" sz="2000">
                <a:solidFill>
                  <a:srgbClr val="2D2DB9"/>
                </a:solidFill>
                <a:latin typeface="Arial" charset="0"/>
                <a:cs typeface="Arial" charset="0"/>
                <a:sym typeface="Arial" charset="0"/>
              </a:rPr>
              <a:t>Moderate</a:t>
            </a:r>
          </a:p>
          <a:p>
            <a:pPr marL="39688"/>
            <a:r>
              <a:rPr lang="en-US" sz="2000">
                <a:solidFill>
                  <a:srgbClr val="2D2DB9"/>
                </a:solidFill>
                <a:latin typeface="Arial" charset="0"/>
                <a:cs typeface="Arial" charset="0"/>
                <a:sym typeface="Arial" charset="0"/>
              </a:rPr>
              <a:t>Emissions</a:t>
            </a:r>
          </a:p>
        </p:txBody>
      </p:sp>
      <p:sp>
        <p:nvSpPr>
          <p:cNvPr id="41991" name="Rectangle 8"/>
          <p:cNvSpPr>
            <a:spLocks/>
          </p:cNvSpPr>
          <p:nvPr/>
        </p:nvSpPr>
        <p:spPr bwMode="auto">
          <a:xfrm>
            <a:off x="-76200" y="5594350"/>
            <a:ext cx="50276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p>
            <a:pPr marL="382588" indent="-341313">
              <a:spcBef>
                <a:spcPts val="813"/>
              </a:spcBef>
            </a:pPr>
            <a:r>
              <a:rPr lang="en-US" i="1">
                <a:sym typeface="Times New Roman" charset="0"/>
              </a:rPr>
              <a:t>	Rainfall?    		Agriculture? </a:t>
            </a:r>
            <a:r>
              <a:rPr lang="en-US">
                <a:latin typeface="ＭＳ Ｐゴシック" charset="0"/>
                <a:sym typeface="ＭＳ Ｐゴシック" charset="0"/>
              </a:rPr>
              <a:t/>
            </a:r>
            <a:br>
              <a:rPr lang="en-US">
                <a:latin typeface="ＭＳ Ｐゴシック" charset="0"/>
                <a:sym typeface="ＭＳ Ｐゴシック" charset="0"/>
              </a:rPr>
            </a:br>
            <a:r>
              <a:rPr lang="en-US" i="1">
                <a:cs typeface="Times New Roman" charset="0"/>
                <a:sym typeface="Times New Roman" charset="0"/>
              </a:rPr>
              <a:t>Water supply?            Real estate?</a:t>
            </a:r>
          </a:p>
          <a:p>
            <a:pPr marL="382588" indent="-341313">
              <a:spcBef>
                <a:spcPts val="813"/>
              </a:spcBef>
            </a:pPr>
            <a:r>
              <a:rPr lang="en-US" i="1">
                <a:cs typeface="Times New Roman" charset="0"/>
                <a:sym typeface="Times New Roman" charset="0"/>
              </a:rPr>
              <a:t>	Displaced people?</a:t>
            </a:r>
          </a:p>
        </p:txBody>
      </p:sp>
      <p:sp>
        <p:nvSpPr>
          <p:cNvPr id="45057" name="Rectangle 1"/>
          <p:cNvSpPr>
            <a:spLocks noGrp="1" noChangeArrowheads="1"/>
          </p:cNvSpPr>
          <p:nvPr>
            <p:ph type="title"/>
          </p:nvPr>
        </p:nvSpPr>
        <p:spPr>
          <a:xfrm>
            <a:off x="-76200" y="-23813"/>
            <a:ext cx="4267200" cy="1319213"/>
          </a:xfrm>
          <a:effectLst>
            <a:outerShdw blurRad="50800" dist="38099" dir="2700000" algn="ctr" rotWithShape="0">
              <a:schemeClr val="bg2">
                <a:alpha val="42999"/>
              </a:schemeClr>
            </a:outerShdw>
          </a:effectLst>
        </p:spPr>
        <p:txBody>
          <a:bodyPr rIns="116994"/>
          <a:lstStyle/>
          <a:p>
            <a:pPr marL="40182" eaLnBrk="1" hangingPunct="1">
              <a:defRPr/>
            </a:pPr>
            <a:r>
              <a:rPr lang="en-US" dirty="0" smtClean="0"/>
              <a:t>How much warmer?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tempsmap.gif"/>
          <p:cNvPicPr>
            <a:picLocks noChangeAspect="1"/>
          </p:cNvPicPr>
          <p:nvPr/>
        </p:nvPicPr>
        <p:blipFill>
          <a:blip r:embed="rId3">
            <a:extLst>
              <a:ext uri="{28A0092B-C50C-407E-A947-70E740481C1C}">
                <a14:useLocalDpi xmlns:a14="http://schemas.microsoft.com/office/drawing/2010/main" val="0"/>
              </a:ext>
            </a:extLst>
          </a:blip>
          <a:srcRect l="2141" t="9587" r="13289" b="15314"/>
          <a:stretch>
            <a:fillRect/>
          </a:stretch>
        </p:blipFill>
        <p:spPr bwMode="auto">
          <a:xfrm>
            <a:off x="152400" y="609600"/>
            <a:ext cx="79406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4"/>
          <p:cNvSpPr>
            <a:spLocks noChangeArrowheads="1"/>
          </p:cNvSpPr>
          <p:nvPr/>
        </p:nvSpPr>
        <p:spPr bwMode="auto">
          <a:xfrm>
            <a:off x="6677025" y="609600"/>
            <a:ext cx="1400175" cy="990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1" name="Oval 5"/>
          <p:cNvSpPr>
            <a:spLocks noChangeArrowheads="1"/>
          </p:cNvSpPr>
          <p:nvPr/>
        </p:nvSpPr>
        <p:spPr bwMode="auto">
          <a:xfrm>
            <a:off x="4191000" y="2819400"/>
            <a:ext cx="152400" cy="152400"/>
          </a:xfrm>
          <a:prstGeom prst="ellipse">
            <a:avLst/>
          </a:prstGeom>
          <a:solidFill>
            <a:srgbClr val="660066"/>
          </a:solidFill>
          <a:ln w="28575">
            <a:solidFill>
              <a:srgbClr val="FFFF00"/>
            </a:solidFill>
            <a:round/>
            <a:headEnd/>
            <a:tailEnd/>
          </a:ln>
        </p:spPr>
        <p:txBody>
          <a:bodyPr/>
          <a:lstStyle/>
          <a:p>
            <a:endParaRPr lang="en-US"/>
          </a:p>
        </p:txBody>
      </p:sp>
      <p:sp>
        <p:nvSpPr>
          <p:cNvPr id="43012" name="Oval 6"/>
          <p:cNvSpPr>
            <a:spLocks noChangeArrowheads="1"/>
          </p:cNvSpPr>
          <p:nvPr/>
        </p:nvSpPr>
        <p:spPr bwMode="auto">
          <a:xfrm>
            <a:off x="2286000" y="2819400"/>
            <a:ext cx="152400" cy="152400"/>
          </a:xfrm>
          <a:prstGeom prst="ellipse">
            <a:avLst/>
          </a:prstGeom>
          <a:solidFill>
            <a:srgbClr val="660066"/>
          </a:solidFill>
          <a:ln w="28575">
            <a:solidFill>
              <a:srgbClr val="FFFF00"/>
            </a:solidFill>
            <a:round/>
            <a:headEnd/>
            <a:tailEnd/>
          </a:ln>
        </p:spPr>
        <p:txBody>
          <a:bodyPr/>
          <a:lstStyle/>
          <a:p>
            <a:endParaRPr lang="en-US"/>
          </a:p>
        </p:txBody>
      </p:sp>
      <p:sp>
        <p:nvSpPr>
          <p:cNvPr id="43013" name="Rectangle 19"/>
          <p:cNvSpPr>
            <a:spLocks noChangeArrowheads="1"/>
          </p:cNvSpPr>
          <p:nvPr/>
        </p:nvSpPr>
        <p:spPr bwMode="auto">
          <a:xfrm>
            <a:off x="6781800" y="3124200"/>
            <a:ext cx="990600" cy="38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Title 3"/>
          <p:cNvSpPr>
            <a:spLocks noGrp="1"/>
          </p:cNvSpPr>
          <p:nvPr>
            <p:ph type="title"/>
          </p:nvPr>
        </p:nvSpPr>
        <p:spPr>
          <a:xfrm>
            <a:off x="0" y="0"/>
            <a:ext cx="9144000" cy="685800"/>
          </a:xfrm>
        </p:spPr>
        <p:txBody>
          <a:bodyPr/>
          <a:lstStyle/>
          <a:p>
            <a:pPr>
              <a:defRPr/>
            </a:pPr>
            <a:r>
              <a:rPr lang="en-US" sz="4800" dirty="0" smtClean="0">
                <a:solidFill>
                  <a:srgbClr val="FF0000"/>
                </a:solidFill>
              </a:rPr>
              <a:t>Where</a:t>
            </a:r>
            <a:r>
              <a:rPr lang="en-US" sz="4800" i="1" dirty="0" smtClean="0">
                <a:solidFill>
                  <a:srgbClr val="FF0000"/>
                </a:solidFill>
              </a:rPr>
              <a:t> </a:t>
            </a:r>
            <a:r>
              <a:rPr lang="en-US" sz="4800" dirty="0" smtClean="0"/>
              <a:t>is it 10°F Warmer</a:t>
            </a:r>
            <a:endParaRPr lang="en-US" sz="4800" dirty="0"/>
          </a:p>
        </p:txBody>
      </p:sp>
      <p:sp>
        <p:nvSpPr>
          <p:cNvPr id="26628" name="Content Placeholder 4"/>
          <p:cNvSpPr>
            <a:spLocks noGrp="1"/>
          </p:cNvSpPr>
          <p:nvPr>
            <p:ph idx="1"/>
          </p:nvPr>
        </p:nvSpPr>
        <p:spPr>
          <a:xfrm>
            <a:off x="5791200" y="3581400"/>
            <a:ext cx="3276600" cy="2819400"/>
          </a:xfrm>
          <a:solidFill>
            <a:schemeClr val="bg1"/>
          </a:solidFill>
        </p:spPr>
        <p:txBody>
          <a:bodyPr/>
          <a:lstStyle/>
          <a:p>
            <a:pPr>
              <a:buFontTx/>
              <a:buNone/>
            </a:pPr>
            <a:r>
              <a:rPr lang="en-US">
                <a:latin typeface="News Gothic MT" charset="0"/>
                <a:ea typeface="ＭＳ Ｐゴシック" charset="0"/>
                <a:cs typeface="ＭＳ Ｐゴシック" charset="0"/>
              </a:rPr>
              <a:t>Denver </a:t>
            </a:r>
            <a:r>
              <a:rPr lang="en-US">
                <a:latin typeface="Wingdings" charset="0"/>
                <a:ea typeface="ＭＳ Ｐゴシック" charset="0"/>
                <a:cs typeface="Wingdings" charset="0"/>
              </a:rPr>
              <a:t> </a:t>
            </a:r>
            <a:r>
              <a:rPr lang="en-US">
                <a:latin typeface="News Gothic MT" charset="0"/>
                <a:ea typeface="ＭＳ Ｐゴシック" charset="0"/>
                <a:cs typeface="ＭＳ Ｐゴシック" charset="0"/>
              </a:rPr>
              <a:t/>
            </a:r>
            <a:br>
              <a:rPr lang="en-US">
                <a:latin typeface="News Gothic MT" charset="0"/>
                <a:ea typeface="ＭＳ Ｐゴシック" charset="0"/>
                <a:cs typeface="ＭＳ Ｐゴシック" charset="0"/>
              </a:rPr>
            </a:br>
            <a:r>
              <a:rPr lang="en-US">
                <a:latin typeface="News Gothic MT" charset="0"/>
                <a:ea typeface="ＭＳ Ｐゴシック" charset="0"/>
                <a:cs typeface="ＭＳ Ｐゴシック" charset="0"/>
              </a:rPr>
              <a:t>Amarillo</a:t>
            </a:r>
          </a:p>
          <a:p>
            <a:pPr>
              <a:buFontTx/>
              <a:buNone/>
            </a:pPr>
            <a:r>
              <a:rPr lang="en-US">
                <a:latin typeface="News Gothic MT" charset="0"/>
                <a:ea typeface="ＭＳ Ｐゴシック" charset="0"/>
                <a:cs typeface="ＭＳ Ｐゴシック" charset="0"/>
              </a:rPr>
              <a:t>Illinois </a:t>
            </a:r>
            <a:r>
              <a:rPr lang="en-US">
                <a:latin typeface="Wingdings" charset="0"/>
                <a:ea typeface="ＭＳ Ｐゴシック" charset="0"/>
                <a:cs typeface="Wingdings" charset="0"/>
              </a:rPr>
              <a:t></a:t>
            </a:r>
            <a:br>
              <a:rPr lang="en-US">
                <a:latin typeface="Wingdings" charset="0"/>
                <a:ea typeface="ＭＳ Ｐゴシック" charset="0"/>
                <a:cs typeface="Wingdings" charset="0"/>
              </a:rPr>
            </a:br>
            <a:r>
              <a:rPr lang="en-US">
                <a:latin typeface="News Gothic MT" charset="0"/>
                <a:ea typeface="ＭＳ Ｐゴシック" charset="0"/>
                <a:cs typeface="ＭＳ Ｐゴシック" charset="0"/>
              </a:rPr>
              <a:t>Mississippi</a:t>
            </a:r>
          </a:p>
          <a:p>
            <a:pPr>
              <a:buFontTx/>
              <a:buNone/>
            </a:pPr>
            <a:r>
              <a:rPr lang="en-US">
                <a:latin typeface="News Gothic MT" charset="0"/>
                <a:ea typeface="ＭＳ Ｐゴシック" charset="0"/>
                <a:cs typeface="ＭＳ Ｐゴシック" charset="0"/>
              </a:rPr>
              <a:t>Washington</a:t>
            </a:r>
            <a:r>
              <a:rPr lang="en-US">
                <a:latin typeface="Wingdings" charset="0"/>
                <a:ea typeface="ＭＳ Ｐゴシック" charset="0"/>
                <a:cs typeface="Wingdings" charset="0"/>
              </a:rPr>
              <a:t></a:t>
            </a:r>
            <a:br>
              <a:rPr lang="en-US">
                <a:latin typeface="Wingdings" charset="0"/>
                <a:ea typeface="ＭＳ Ｐゴシック" charset="0"/>
                <a:cs typeface="Wingdings" charset="0"/>
              </a:rPr>
            </a:br>
            <a:r>
              <a:rPr lang="en-US">
                <a:latin typeface="News Gothic MT" charset="0"/>
                <a:ea typeface="ＭＳ Ｐゴシック" charset="0"/>
                <a:cs typeface="ＭＳ Ｐゴシック" charset="0"/>
              </a:rPr>
              <a:t>Tallahassee</a:t>
            </a:r>
          </a:p>
          <a:p>
            <a:pPr>
              <a:buFontTx/>
              <a:buNone/>
            </a:pPr>
            <a:endParaRPr lang="en-US">
              <a:latin typeface="News Gothic MT" charset="0"/>
              <a:ea typeface="ＭＳ Ｐゴシック" charset="0"/>
              <a:cs typeface="ＭＳ Ｐゴシック" charset="0"/>
            </a:endParaRPr>
          </a:p>
        </p:txBody>
      </p:sp>
      <p:grpSp>
        <p:nvGrpSpPr>
          <p:cNvPr id="3" name="Group 2"/>
          <p:cNvGrpSpPr>
            <a:grpSpLocks/>
          </p:cNvGrpSpPr>
          <p:nvPr/>
        </p:nvGrpSpPr>
        <p:grpSpPr bwMode="auto">
          <a:xfrm>
            <a:off x="2362200" y="2971800"/>
            <a:ext cx="3244850" cy="1371600"/>
            <a:chOff x="2362200" y="2971800"/>
            <a:chExt cx="3245036" cy="1371600"/>
          </a:xfrm>
        </p:grpSpPr>
        <p:sp>
          <p:nvSpPr>
            <p:cNvPr id="43020" name="Oval 10"/>
            <p:cNvSpPr>
              <a:spLocks noChangeArrowheads="1"/>
            </p:cNvSpPr>
            <p:nvPr/>
          </p:nvSpPr>
          <p:spPr bwMode="auto">
            <a:xfrm>
              <a:off x="4191000" y="3733800"/>
              <a:ext cx="152400" cy="152400"/>
            </a:xfrm>
            <a:prstGeom prst="ellipse">
              <a:avLst/>
            </a:prstGeom>
            <a:solidFill>
              <a:srgbClr val="0000FF"/>
            </a:solidFill>
            <a:ln w="28575">
              <a:solidFill>
                <a:srgbClr val="FF0000"/>
              </a:solidFill>
              <a:round/>
              <a:headEnd/>
              <a:tailEnd/>
            </a:ln>
          </p:spPr>
          <p:txBody>
            <a:bodyPr/>
            <a:lstStyle/>
            <a:p>
              <a:endParaRPr lang="en-US"/>
            </a:p>
          </p:txBody>
        </p:sp>
        <p:sp>
          <p:nvSpPr>
            <p:cNvPr id="43021" name="Oval 11"/>
            <p:cNvSpPr>
              <a:spLocks noChangeArrowheads="1"/>
            </p:cNvSpPr>
            <p:nvPr/>
          </p:nvSpPr>
          <p:spPr bwMode="auto">
            <a:xfrm>
              <a:off x="2590800" y="3581400"/>
              <a:ext cx="152400" cy="152400"/>
            </a:xfrm>
            <a:prstGeom prst="ellipse">
              <a:avLst/>
            </a:prstGeom>
            <a:solidFill>
              <a:srgbClr val="0000FF"/>
            </a:solidFill>
            <a:ln w="28575">
              <a:solidFill>
                <a:srgbClr val="FF0000"/>
              </a:solidFill>
              <a:round/>
              <a:headEnd/>
              <a:tailEnd/>
            </a:ln>
          </p:spPr>
          <p:txBody>
            <a:bodyPr/>
            <a:lstStyle/>
            <a:p>
              <a:endParaRPr lang="en-US"/>
            </a:p>
          </p:txBody>
        </p:sp>
        <p:sp>
          <p:nvSpPr>
            <p:cNvPr id="43022" name="Oval 12"/>
            <p:cNvSpPr>
              <a:spLocks noChangeArrowheads="1"/>
            </p:cNvSpPr>
            <p:nvPr/>
          </p:nvSpPr>
          <p:spPr bwMode="auto">
            <a:xfrm>
              <a:off x="4724400" y="4191000"/>
              <a:ext cx="152400" cy="152400"/>
            </a:xfrm>
            <a:prstGeom prst="ellipse">
              <a:avLst/>
            </a:prstGeom>
            <a:solidFill>
              <a:srgbClr val="0000FF"/>
            </a:solidFill>
            <a:ln w="28575">
              <a:solidFill>
                <a:srgbClr val="FF0000"/>
              </a:solidFill>
              <a:round/>
              <a:headEnd/>
              <a:tailEnd/>
            </a:ln>
          </p:spPr>
          <p:txBody>
            <a:bodyPr/>
            <a:lstStyle/>
            <a:p>
              <a:endParaRPr lang="en-US"/>
            </a:p>
          </p:txBody>
        </p:sp>
        <p:cxnSp>
          <p:nvCxnSpPr>
            <p:cNvPr id="26635" name="Straight Arrow Connector 14"/>
            <p:cNvCxnSpPr>
              <a:cxnSpLocks noChangeShapeType="1"/>
            </p:cNvCxnSpPr>
            <p:nvPr/>
          </p:nvCxnSpPr>
          <p:spPr bwMode="auto">
            <a:xfrm rot="16200000" flipH="1">
              <a:off x="2171700" y="3162300"/>
              <a:ext cx="631918" cy="250918"/>
            </a:xfrm>
            <a:prstGeom prst="straightConnector1">
              <a:avLst/>
            </a:prstGeom>
            <a:noFill/>
            <a:ln w="38100">
              <a:solidFill>
                <a:srgbClr val="FF0000"/>
              </a:solidFill>
              <a:prstDash val="dash"/>
              <a:round/>
              <a:headEnd/>
              <a:tailEnd type="arrow" w="med" len="med"/>
            </a:ln>
            <a:effectLst>
              <a:glow rad="63500">
                <a:srgbClr val="FFFF00">
                  <a:alpha val="75000"/>
                </a:srgbClr>
              </a:glow>
            </a:effectLst>
          </p:spPr>
        </p:cxnSp>
        <p:cxnSp>
          <p:nvCxnSpPr>
            <p:cNvPr id="26636" name="Straight Arrow Connector 15"/>
            <p:cNvCxnSpPr>
              <a:cxnSpLocks noChangeShapeType="1"/>
            </p:cNvCxnSpPr>
            <p:nvPr/>
          </p:nvCxnSpPr>
          <p:spPr bwMode="auto">
            <a:xfrm flipH="1">
              <a:off x="4854482" y="2971800"/>
              <a:ext cx="752754" cy="1241518"/>
            </a:xfrm>
            <a:prstGeom prst="straightConnector1">
              <a:avLst/>
            </a:prstGeom>
            <a:noFill/>
            <a:ln w="38100">
              <a:solidFill>
                <a:srgbClr val="FF0000"/>
              </a:solidFill>
              <a:prstDash val="dash"/>
              <a:round/>
              <a:headEnd/>
              <a:tailEnd type="arrow" w="med" len="med"/>
            </a:ln>
            <a:effectLst>
              <a:glow rad="63500">
                <a:srgbClr val="FFFF00">
                  <a:alpha val="75000"/>
                </a:srgbClr>
              </a:glow>
            </a:effectLst>
          </p:spPr>
        </p:cxnSp>
        <p:cxnSp>
          <p:nvCxnSpPr>
            <p:cNvPr id="26637" name="Straight Arrow Connector 16"/>
            <p:cNvCxnSpPr>
              <a:cxnSpLocks noChangeShapeType="1"/>
            </p:cNvCxnSpPr>
            <p:nvPr/>
          </p:nvCxnSpPr>
          <p:spPr bwMode="auto">
            <a:xfrm rot="5400000">
              <a:off x="3886994" y="3352800"/>
              <a:ext cx="761206" cy="794"/>
            </a:xfrm>
            <a:prstGeom prst="straightConnector1">
              <a:avLst/>
            </a:prstGeom>
            <a:noFill/>
            <a:ln w="38100">
              <a:solidFill>
                <a:srgbClr val="FF0000"/>
              </a:solidFill>
              <a:prstDash val="dash"/>
              <a:round/>
              <a:headEnd/>
              <a:tailEnd type="arrow" w="med" len="med"/>
            </a:ln>
            <a:effectLst>
              <a:glow rad="63500">
                <a:srgbClr val="FFFF00">
                  <a:alpha val="75000"/>
                </a:srgbClr>
              </a:glow>
            </a:effectLst>
          </p:spPr>
        </p:cxnSp>
      </p:grpSp>
      <p:sp>
        <p:nvSpPr>
          <p:cNvPr id="23" name="TextBox 22"/>
          <p:cNvSpPr txBox="1">
            <a:spLocks noChangeArrowheads="1"/>
          </p:cNvSpPr>
          <p:nvPr/>
        </p:nvSpPr>
        <p:spPr bwMode="auto">
          <a:xfrm>
            <a:off x="604838" y="5638800"/>
            <a:ext cx="3814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i="1">
                <a:solidFill>
                  <a:srgbClr val="FF0000"/>
                </a:solidFill>
              </a:rPr>
              <a:t>Water? 	Crops?    </a:t>
            </a:r>
            <a:br>
              <a:rPr lang="en-US" sz="2800" b="1" i="1">
                <a:solidFill>
                  <a:srgbClr val="FF0000"/>
                </a:solidFill>
              </a:rPr>
            </a:br>
            <a:r>
              <a:rPr lang="en-US" sz="2800" b="1" i="1">
                <a:solidFill>
                  <a:srgbClr val="FF0000"/>
                </a:solidFill>
              </a:rPr>
              <a:t>Real Estate?     Health?</a:t>
            </a:r>
          </a:p>
        </p:txBody>
      </p:sp>
      <p:sp>
        <p:nvSpPr>
          <p:cNvPr id="24" name="TextBox 23"/>
          <p:cNvSpPr txBox="1"/>
          <p:nvPr/>
        </p:nvSpPr>
        <p:spPr>
          <a:xfrm>
            <a:off x="2616200" y="762000"/>
            <a:ext cx="3311525" cy="646113"/>
          </a:xfrm>
          <a:prstGeom prst="rect">
            <a:avLst/>
          </a:prstGeom>
          <a:noFill/>
        </p:spPr>
        <p:txBody>
          <a:bodyPr wrap="none">
            <a:spAutoFit/>
          </a:bodyPr>
          <a:lstStyle/>
          <a:p>
            <a:pPr>
              <a:defRPr/>
            </a:pPr>
            <a:r>
              <a:rPr lang="en-US" sz="3600" b="1" dirty="0">
                <a:solidFill>
                  <a:schemeClr val="accent2"/>
                </a:solidFill>
                <a:latin typeface="+mn-lt"/>
                <a:ea typeface="ＭＳ Ｐゴシック" charset="-128"/>
                <a:cs typeface="ＭＳ Ｐゴシック" charset="-128"/>
              </a:rPr>
              <a:t>“</a:t>
            </a:r>
            <a:r>
              <a:rPr lang="en-US" sz="3600" b="1" dirty="0">
                <a:solidFill>
                  <a:srgbClr val="FF0000"/>
                </a:solidFill>
                <a:latin typeface="+mn-lt"/>
                <a:ea typeface="ＭＳ Ｐゴシック" charset="-128"/>
                <a:cs typeface="ＭＳ Ｐゴシック" charset="-128"/>
              </a:rPr>
              <a:t>on average</a:t>
            </a:r>
            <a:r>
              <a:rPr lang="en-US" sz="3600" b="1" dirty="0">
                <a:solidFill>
                  <a:schemeClr val="accent2"/>
                </a:solidFill>
                <a:latin typeface="+mn-lt"/>
                <a:ea typeface="ＭＳ Ｐゴシック" charset="-128"/>
                <a:cs typeface="ＭＳ Ｐゴシック" charset="-128"/>
              </a:rPr>
              <a:t>?”</a:t>
            </a:r>
          </a:p>
        </p:txBody>
      </p:sp>
      <p:sp>
        <p:nvSpPr>
          <p:cNvPr id="43019" name="Oval 7"/>
          <p:cNvSpPr>
            <a:spLocks noChangeArrowheads="1"/>
          </p:cNvSpPr>
          <p:nvPr/>
        </p:nvSpPr>
        <p:spPr bwMode="auto">
          <a:xfrm>
            <a:off x="5562600" y="2895600"/>
            <a:ext cx="152400" cy="152400"/>
          </a:xfrm>
          <a:prstGeom prst="ellipse">
            <a:avLst/>
          </a:prstGeom>
          <a:solidFill>
            <a:srgbClr val="660066"/>
          </a:solidFill>
          <a:ln w="28575">
            <a:solidFill>
              <a:srgbClr val="FFFF00"/>
            </a:solidFill>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nodeType="afterGroup">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26628">
                                            <p:bg/>
                                          </p:spTgt>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grpId="0" nodeType="afterEffect">
                                  <p:stCondLst>
                                    <p:cond delay="1000"/>
                                  </p:stCondLst>
                                  <p:childTnLst>
                                    <p:set>
                                      <p:cBhvr>
                                        <p:cTn id="13" dur="1" fill="hold">
                                          <p:stCondLst>
                                            <p:cond delay="0"/>
                                          </p:stCondLst>
                                        </p:cTn>
                                        <p:tgtEl>
                                          <p:spTgt spid="26628">
                                            <p:txEl>
                                              <p:pRg st="0" end="0"/>
                                            </p:txEl>
                                          </p:spTgt>
                                        </p:tgtEl>
                                        <p:attrNameLst>
                                          <p:attrName>style.visibility</p:attrName>
                                        </p:attrNameLst>
                                      </p:cBhvr>
                                      <p:to>
                                        <p:strVal val="visible"/>
                                      </p:to>
                                    </p:set>
                                  </p:childTnLst>
                                </p:cTn>
                              </p:par>
                            </p:childTnLst>
                          </p:cTn>
                        </p:par>
                        <p:par>
                          <p:cTn id="14" fill="hold" nodeType="afterGroup">
                            <p:stCondLst>
                              <p:cond delay="4000"/>
                            </p:stCondLst>
                            <p:childTnLst>
                              <p:par>
                                <p:cTn id="15" presetID="1" presetClass="entr" presetSubtype="0" fill="hold" grpId="0" nodeType="afterEffect">
                                  <p:stCondLst>
                                    <p:cond delay="1000"/>
                                  </p:stCondLst>
                                  <p:childTnLst>
                                    <p:set>
                                      <p:cBhvr>
                                        <p:cTn id="16" dur="1" fill="hold">
                                          <p:stCondLst>
                                            <p:cond delay="0"/>
                                          </p:stCondLst>
                                        </p:cTn>
                                        <p:tgtEl>
                                          <p:spTgt spid="26628">
                                            <p:txEl>
                                              <p:pRg st="1" end="1"/>
                                            </p:txEl>
                                          </p:spTgt>
                                        </p:tgtEl>
                                        <p:attrNameLst>
                                          <p:attrName>style.visibility</p:attrName>
                                        </p:attrNameLst>
                                      </p:cBhvr>
                                      <p:to>
                                        <p:strVal val="visible"/>
                                      </p:to>
                                    </p:set>
                                  </p:childTnLst>
                                </p:cTn>
                              </p:par>
                            </p:childTnLst>
                          </p:cTn>
                        </p:par>
                        <p:par>
                          <p:cTn id="17" fill="hold" nodeType="afterGroup">
                            <p:stCondLst>
                              <p:cond delay="5000"/>
                            </p:stCondLst>
                            <p:childTnLst>
                              <p:par>
                                <p:cTn id="18" presetID="1" presetClass="entr" presetSubtype="0" fill="hold" grpId="0" nodeType="afterEffect">
                                  <p:stCondLst>
                                    <p:cond delay="1000"/>
                                  </p:stCondLst>
                                  <p:childTnLst>
                                    <p:set>
                                      <p:cBhvr>
                                        <p:cTn id="19" dur="1" fill="hold">
                                          <p:stCondLst>
                                            <p:cond delay="0"/>
                                          </p:stCondLst>
                                        </p:cTn>
                                        <p:tgtEl>
                                          <p:spTgt spid="26628">
                                            <p:txEl>
                                              <p:pRg st="2" end="2"/>
                                            </p:txEl>
                                          </p:spTgt>
                                        </p:tgtEl>
                                        <p:attrNameLst>
                                          <p:attrName>style.visibility</p:attrName>
                                        </p:attrNameLst>
                                      </p:cBhvr>
                                      <p:to>
                                        <p:strVal val="visible"/>
                                      </p:to>
                                    </p:set>
                                  </p:childTnLst>
                                </p:cTn>
                              </p:par>
                            </p:childTnLst>
                          </p:cTn>
                        </p:par>
                        <p:par>
                          <p:cTn id="20" fill="hold" nodeType="afterGroup">
                            <p:stCondLst>
                              <p:cond delay="6000"/>
                            </p:stCondLst>
                            <p:childTnLst>
                              <p:par>
                                <p:cTn id="21" presetID="9"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animBg="1"/>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62200" y="152400"/>
            <a:ext cx="4114800" cy="762000"/>
          </a:xfrm>
        </p:spPr>
        <p:txBody>
          <a:bodyPr/>
          <a:lstStyle/>
          <a:p>
            <a:pPr>
              <a:defRPr/>
            </a:pPr>
            <a:r>
              <a:rPr lang="en-US" dirty="0" smtClean="0">
                <a:solidFill>
                  <a:srgbClr val="FFFF00"/>
                </a:solidFill>
              </a:rPr>
              <a:t>Wildfire</a:t>
            </a:r>
            <a:endParaRPr lang="en-US"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7975"/>
            <a:ext cx="9601200" cy="716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152400"/>
            <a:ext cx="9601200" cy="1447800"/>
          </a:xfrm>
        </p:spPr>
        <p:txBody>
          <a:bodyPr/>
          <a:lstStyle/>
          <a:p>
            <a:pPr>
              <a:defRPr/>
            </a:pPr>
            <a:r>
              <a:rPr lang="en-US" dirty="0" smtClean="0">
                <a:solidFill>
                  <a:srgbClr val="FF0000"/>
                </a:solidFill>
              </a:rPr>
              <a:t>Real Estate Development</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1913"/>
            <a:ext cx="8534400" cy="762000"/>
          </a:xfrm>
        </p:spPr>
        <p:txBody>
          <a:bodyPr/>
          <a:lstStyle/>
          <a:p>
            <a:pPr>
              <a:defRPr/>
            </a:pPr>
            <a:r>
              <a:rPr lang="en-US" sz="5000" dirty="0" smtClean="0">
                <a:effectLst>
                  <a:outerShdw blurRad="50800" dist="38100" dir="2700000">
                    <a:srgbClr val="000000">
                      <a:alpha val="43000"/>
                    </a:srgbClr>
                  </a:outerShdw>
                </a:effectLst>
              </a:rPr>
              <a:t>For How Long?</a:t>
            </a:r>
            <a:endParaRPr lang="en-US" sz="5000" dirty="0">
              <a:effectLst>
                <a:outerShdw blurRad="50800" dist="38100" dir="2700000">
                  <a:srgbClr val="000000">
                    <a:alpha val="43000"/>
                  </a:srgbClr>
                </a:outerShdw>
              </a:effectLst>
            </a:endParaRPr>
          </a:p>
        </p:txBody>
      </p:sp>
      <p:sp>
        <p:nvSpPr>
          <p:cNvPr id="50178" name="Content Placeholder 2"/>
          <p:cNvSpPr>
            <a:spLocks noGrp="1"/>
          </p:cNvSpPr>
          <p:nvPr>
            <p:ph idx="1"/>
          </p:nvPr>
        </p:nvSpPr>
        <p:spPr>
          <a:xfrm>
            <a:off x="-34925" y="914400"/>
            <a:ext cx="3611563" cy="4527550"/>
          </a:xfrm>
        </p:spPr>
        <p:txBody>
          <a:bodyPr/>
          <a:lstStyle/>
          <a:p>
            <a:pPr>
              <a:spcAft>
                <a:spcPts val="1200"/>
              </a:spcAft>
            </a:pPr>
            <a:r>
              <a:rPr lang="en-US">
                <a:latin typeface="News Gothic MT" charset="0"/>
                <a:ea typeface="ＭＳ Ｐゴシック" charset="0"/>
                <a:cs typeface="ＭＳ Ｐゴシック" charset="0"/>
              </a:rPr>
              <a:t>If China and India industrialize with coal, CO</a:t>
            </a:r>
            <a:r>
              <a:rPr lang="en-US" baseline="-25000">
                <a:latin typeface="News Gothic MT" charset="0"/>
                <a:ea typeface="ＭＳ Ｐゴシック" charset="0"/>
                <a:cs typeface="ＭＳ Ｐゴシック" charset="0"/>
              </a:rPr>
              <a:t>2</a:t>
            </a:r>
            <a:r>
              <a:rPr lang="en-US">
                <a:latin typeface="News Gothic MT" charset="0"/>
                <a:ea typeface="ＭＳ Ｐゴシック" charset="0"/>
                <a:cs typeface="ＭＳ Ｐゴシック" charset="0"/>
              </a:rPr>
              <a:t> will rise to </a:t>
            </a:r>
            <a:r>
              <a:rPr lang="en-US">
                <a:solidFill>
                  <a:srgbClr val="FF0000"/>
                </a:solidFill>
                <a:latin typeface="News Gothic MT" charset="0"/>
                <a:ea typeface="ＭＳ Ｐゴシック" charset="0"/>
                <a:cs typeface="ＭＳ Ｐゴシック" charset="0"/>
              </a:rPr>
              <a:t>4x preindustrial</a:t>
            </a:r>
          </a:p>
          <a:p>
            <a:pPr>
              <a:spcAft>
                <a:spcPts val="1200"/>
              </a:spcAft>
            </a:pPr>
            <a:r>
              <a:rPr lang="en-US">
                <a:latin typeface="News Gothic MT" charset="0"/>
                <a:ea typeface="ＭＳ Ｐゴシック" charset="0"/>
                <a:cs typeface="ＭＳ Ｐゴシック" charset="0"/>
              </a:rPr>
              <a:t>Extra CO</a:t>
            </a:r>
            <a:r>
              <a:rPr lang="en-US" baseline="-25000">
                <a:latin typeface="News Gothic MT" charset="0"/>
                <a:ea typeface="ＭＳ Ｐゴシック" charset="0"/>
                <a:cs typeface="ＭＳ Ｐゴシック" charset="0"/>
              </a:rPr>
              <a:t>2</a:t>
            </a:r>
            <a:r>
              <a:rPr lang="en-US">
                <a:latin typeface="News Gothic MT" charset="0"/>
                <a:ea typeface="ＭＳ Ｐゴシック" charset="0"/>
                <a:cs typeface="ＭＳ Ｐゴシック" charset="0"/>
              </a:rPr>
              <a:t> will last for </a:t>
            </a:r>
            <a:r>
              <a:rPr lang="en-US">
                <a:solidFill>
                  <a:srgbClr val="FF0000"/>
                </a:solidFill>
                <a:latin typeface="News Gothic MT" charset="0"/>
                <a:ea typeface="ＭＳ Ｐゴシック" charset="0"/>
                <a:cs typeface="ＭＳ Ｐゴシック" charset="0"/>
              </a:rPr>
              <a:t>centuries after coal is gone</a:t>
            </a:r>
          </a:p>
        </p:txBody>
      </p:sp>
      <p:sp>
        <p:nvSpPr>
          <p:cNvPr id="5" name="TextBox 4"/>
          <p:cNvSpPr txBox="1"/>
          <p:nvPr/>
        </p:nvSpPr>
        <p:spPr>
          <a:xfrm>
            <a:off x="115888" y="6257925"/>
            <a:ext cx="8872537" cy="461963"/>
          </a:xfrm>
          <a:prstGeom prst="rect">
            <a:avLst/>
          </a:prstGeom>
          <a:noFill/>
        </p:spPr>
        <p:txBody>
          <a:bodyPr wrap="none">
            <a:spAutoFit/>
          </a:bodyPr>
          <a:lstStyle/>
          <a:p>
            <a:pPr>
              <a:defRPr/>
            </a:pPr>
            <a:r>
              <a:rPr lang="en-US" dirty="0">
                <a:solidFill>
                  <a:schemeClr val="accent2"/>
                </a:solidFill>
                <a:latin typeface="+mj-lt"/>
                <a:ea typeface="ＭＳ Ｐゴシック" charset="-128"/>
                <a:cs typeface="ＭＳ Ｐゴシック" charset="-128"/>
              </a:rPr>
              <a:t>The heck with Polar Bears … what would that do to farmers?</a:t>
            </a:r>
          </a:p>
        </p:txBody>
      </p:sp>
      <p:grpSp>
        <p:nvGrpSpPr>
          <p:cNvPr id="50180" name="Group 25"/>
          <p:cNvGrpSpPr>
            <a:grpSpLocks/>
          </p:cNvGrpSpPr>
          <p:nvPr/>
        </p:nvGrpSpPr>
        <p:grpSpPr bwMode="auto">
          <a:xfrm>
            <a:off x="3443288" y="1079500"/>
            <a:ext cx="5602287" cy="4751388"/>
            <a:chOff x="1803626" y="1390650"/>
            <a:chExt cx="5389267" cy="4570115"/>
          </a:xfrm>
        </p:grpSpPr>
        <p:graphicFrame>
          <p:nvGraphicFramePr>
            <p:cNvPr id="22" name="Chart 21"/>
            <p:cNvGraphicFramePr/>
            <p:nvPr/>
          </p:nvGraphicFramePr>
          <p:xfrm>
            <a:off x="2489200" y="4070350"/>
            <a:ext cx="4203700" cy="1384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p:cNvGraphicFramePr/>
            <p:nvPr/>
          </p:nvGraphicFramePr>
          <p:xfrm>
            <a:off x="2260600" y="139065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0183" name="TextBox 5"/>
            <p:cNvSpPr txBox="1">
              <a:spLocks noChangeArrowheads="1"/>
            </p:cNvSpPr>
            <p:nvPr/>
          </p:nvSpPr>
          <p:spPr bwMode="auto">
            <a:xfrm rot="-5400000">
              <a:off x="1181100" y="2463800"/>
              <a:ext cx="1706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Arial" charset="0"/>
                  <a:cs typeface="Arial" charset="0"/>
                </a:rPr>
                <a:t>CO</a:t>
              </a:r>
              <a:r>
                <a:rPr lang="en-US" baseline="-25000">
                  <a:latin typeface="Arial" charset="0"/>
                  <a:cs typeface="Arial" charset="0"/>
                </a:rPr>
                <a:t>2</a:t>
              </a:r>
              <a:r>
                <a:rPr lang="en-US">
                  <a:latin typeface="Arial" charset="0"/>
                  <a:cs typeface="Arial" charset="0"/>
                </a:rPr>
                <a:t> (ppm)</a:t>
              </a:r>
            </a:p>
          </p:txBody>
        </p:sp>
        <p:sp>
          <p:nvSpPr>
            <p:cNvPr id="50184" name="TextBox 6"/>
            <p:cNvSpPr txBox="1">
              <a:spLocks noChangeArrowheads="1"/>
            </p:cNvSpPr>
            <p:nvPr/>
          </p:nvSpPr>
          <p:spPr bwMode="auto">
            <a:xfrm rot="-5400000">
              <a:off x="1535693" y="4406900"/>
              <a:ext cx="1073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Arial" charset="0"/>
                  <a:cs typeface="Arial" charset="0"/>
                </a:rPr>
                <a:t>GtC/yr</a:t>
              </a:r>
            </a:p>
          </p:txBody>
        </p:sp>
        <p:sp>
          <p:nvSpPr>
            <p:cNvPr id="50185" name="TextBox 7"/>
            <p:cNvSpPr txBox="1">
              <a:spLocks noChangeArrowheads="1"/>
            </p:cNvSpPr>
            <p:nvPr/>
          </p:nvSpPr>
          <p:spPr bwMode="auto">
            <a:xfrm rot="-5400000">
              <a:off x="5609993" y="2590800"/>
              <a:ext cx="2704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Arial" charset="0"/>
                  <a:cs typeface="Arial" charset="0"/>
                </a:rPr>
                <a:t>Warming (Celsius) </a:t>
              </a:r>
            </a:p>
          </p:txBody>
        </p:sp>
        <p:sp>
          <p:nvSpPr>
            <p:cNvPr id="50186" name="TextBox 8"/>
            <p:cNvSpPr txBox="1">
              <a:spLocks noChangeArrowheads="1"/>
            </p:cNvSpPr>
            <p:nvPr/>
          </p:nvSpPr>
          <p:spPr bwMode="auto">
            <a:xfrm>
              <a:off x="4318000" y="1625600"/>
              <a:ext cx="760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solidFill>
                    <a:srgbClr val="1726FF"/>
                  </a:solidFill>
                  <a:latin typeface="Arial" charset="0"/>
                  <a:cs typeface="Arial" charset="0"/>
                </a:rPr>
                <a:t>CO</a:t>
              </a:r>
              <a:r>
                <a:rPr lang="en-US" baseline="-25000">
                  <a:solidFill>
                    <a:srgbClr val="1726FF"/>
                  </a:solidFill>
                  <a:latin typeface="Arial" charset="0"/>
                  <a:cs typeface="Arial" charset="0"/>
                </a:rPr>
                <a:t>2</a:t>
              </a:r>
            </a:p>
          </p:txBody>
        </p:sp>
        <p:sp>
          <p:nvSpPr>
            <p:cNvPr id="50187" name="TextBox 9"/>
            <p:cNvSpPr txBox="1">
              <a:spLocks noChangeArrowheads="1"/>
            </p:cNvSpPr>
            <p:nvPr/>
          </p:nvSpPr>
          <p:spPr bwMode="auto">
            <a:xfrm>
              <a:off x="5105400" y="2613599"/>
              <a:ext cx="1360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solidFill>
                    <a:srgbClr val="FF0000"/>
                  </a:solidFill>
                  <a:latin typeface="Arial" charset="0"/>
                  <a:cs typeface="Arial" charset="0"/>
                </a:rPr>
                <a:t>warming</a:t>
              </a:r>
            </a:p>
          </p:txBody>
        </p:sp>
        <p:sp>
          <p:nvSpPr>
            <p:cNvPr id="50188" name="TextBox 10"/>
            <p:cNvSpPr txBox="1">
              <a:spLocks noChangeArrowheads="1"/>
            </p:cNvSpPr>
            <p:nvPr/>
          </p:nvSpPr>
          <p:spPr bwMode="auto">
            <a:xfrm>
              <a:off x="4291593" y="5499100"/>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Arial" charset="0"/>
                  <a:cs typeface="Arial" charset="0"/>
                </a:rPr>
                <a:t>year</a:t>
              </a:r>
            </a:p>
          </p:txBody>
        </p:sp>
        <p:sp>
          <p:nvSpPr>
            <p:cNvPr id="30" name="TextBox 29"/>
            <p:cNvSpPr txBox="1"/>
            <p:nvPr/>
          </p:nvSpPr>
          <p:spPr>
            <a:xfrm>
              <a:off x="3045188" y="3823057"/>
              <a:ext cx="1267524" cy="798586"/>
            </a:xfrm>
            <a:prstGeom prst="rect">
              <a:avLst/>
            </a:prstGeom>
            <a:noFill/>
          </p:spPr>
          <p:txBody>
            <a:bodyPr>
              <a:spAutoFit/>
            </a:bodyPr>
            <a:lstStyle/>
            <a:p>
              <a:pPr algn="ctr">
                <a:defRPr/>
              </a:pPr>
              <a:r>
                <a:rPr lang="en-US" dirty="0">
                  <a:solidFill>
                    <a:schemeClr val="accent1">
                      <a:lumMod val="75000"/>
                    </a:schemeClr>
                  </a:solidFill>
                  <a:latin typeface="+mn-lt"/>
                  <a:ea typeface="ＭＳ Ｐゴシック" charset="-128"/>
                  <a:cs typeface="ＭＳ Ｐゴシック" charset="-128"/>
                </a:rPr>
                <a:t>you are</a:t>
              </a:r>
            </a:p>
            <a:p>
              <a:pPr algn="ctr">
                <a:defRPr/>
              </a:pPr>
              <a:r>
                <a:rPr lang="en-US" dirty="0">
                  <a:solidFill>
                    <a:schemeClr val="accent1">
                      <a:lumMod val="75000"/>
                    </a:schemeClr>
                  </a:solidFill>
                  <a:latin typeface="+mn-lt"/>
                  <a:ea typeface="ＭＳ Ｐゴシック" charset="-128"/>
                  <a:cs typeface="ＭＳ Ｐゴシック" charset="-128"/>
                </a:rPr>
                <a:t>here</a:t>
              </a:r>
            </a:p>
          </p:txBody>
        </p:sp>
        <p:sp>
          <p:nvSpPr>
            <p:cNvPr id="50190" name="Oval 12"/>
            <p:cNvSpPr>
              <a:spLocks noChangeArrowheads="1"/>
            </p:cNvSpPr>
            <p:nvPr/>
          </p:nvSpPr>
          <p:spPr bwMode="auto">
            <a:xfrm>
              <a:off x="4318000" y="3416300"/>
              <a:ext cx="165100" cy="165100"/>
            </a:xfrm>
            <a:prstGeom prst="ellipse">
              <a:avLst/>
            </a:prstGeom>
            <a:solidFill>
              <a:schemeClr val="accent1"/>
            </a:solidFill>
            <a:ln w="9525">
              <a:solidFill>
                <a:schemeClr val="tx1"/>
              </a:solidFill>
              <a:round/>
              <a:headEnd/>
              <a:tailEnd/>
            </a:ln>
          </p:spPr>
          <p:txBody>
            <a:bodyPr/>
            <a:lstStyle/>
            <a:p>
              <a:endParaRPr lang="en-US"/>
            </a:p>
          </p:txBody>
        </p:sp>
        <p:sp>
          <p:nvSpPr>
            <p:cNvPr id="50191" name="Oval 13"/>
            <p:cNvSpPr>
              <a:spLocks noChangeArrowheads="1"/>
            </p:cNvSpPr>
            <p:nvPr/>
          </p:nvSpPr>
          <p:spPr bwMode="auto">
            <a:xfrm>
              <a:off x="4318000" y="4673600"/>
              <a:ext cx="165100" cy="165100"/>
            </a:xfrm>
            <a:prstGeom prst="ellipse">
              <a:avLst/>
            </a:prstGeom>
            <a:solidFill>
              <a:schemeClr val="accent1"/>
            </a:solidFill>
            <a:ln w="9525">
              <a:solidFill>
                <a:schemeClr val="tx1"/>
              </a:solidFill>
              <a:round/>
              <a:headEnd/>
              <a:tailEnd/>
            </a:ln>
          </p:spPr>
          <p:txBody>
            <a:bodyPr/>
            <a:lstStyle/>
            <a:p>
              <a:endParaRPr lang="en-US" b="1"/>
            </a:p>
          </p:txBody>
        </p:sp>
        <p:sp>
          <p:nvSpPr>
            <p:cNvPr id="50192" name="Oval 14"/>
            <p:cNvSpPr>
              <a:spLocks noChangeArrowheads="1"/>
            </p:cNvSpPr>
            <p:nvPr/>
          </p:nvSpPr>
          <p:spPr bwMode="auto">
            <a:xfrm>
              <a:off x="4318000" y="3276600"/>
              <a:ext cx="165100" cy="165100"/>
            </a:xfrm>
            <a:prstGeom prst="ellipse">
              <a:avLst/>
            </a:prstGeom>
            <a:solidFill>
              <a:schemeClr val="accent1"/>
            </a:solidFill>
            <a:ln w="9525">
              <a:solidFill>
                <a:schemeClr val="tx1"/>
              </a:solidFill>
              <a:round/>
              <a:headEnd/>
              <a:tailEnd/>
            </a:ln>
          </p:spPr>
          <p:txBody>
            <a:bodyPr/>
            <a:lstStyle/>
            <a:p>
              <a:endParaRPr lang="en-US"/>
            </a:p>
          </p:txBody>
        </p:sp>
        <p:cxnSp>
          <p:nvCxnSpPr>
            <p:cNvPr id="50193" name="Straight Arrow Connector 20"/>
            <p:cNvCxnSpPr>
              <a:cxnSpLocks noChangeShapeType="1"/>
            </p:cNvCxnSpPr>
            <p:nvPr/>
          </p:nvCxnSpPr>
          <p:spPr bwMode="auto">
            <a:xfrm flipV="1">
              <a:off x="3886200" y="3543300"/>
              <a:ext cx="495300" cy="419100"/>
            </a:xfrm>
            <a:prstGeom prst="straightConnector1">
              <a:avLst/>
            </a:prstGeom>
            <a:noFill/>
            <a:ln w="38100">
              <a:solidFill>
                <a:srgbClr val="00CC99"/>
              </a:solidFill>
              <a:round/>
              <a:headEnd/>
              <a:tailEnd type="arrow" w="med" len="med"/>
            </a:ln>
            <a:extLst>
              <a:ext uri="{909E8E84-426E-40dd-AFC4-6F175D3DCCD1}">
                <a14:hiddenFill xmlns:a14="http://schemas.microsoft.com/office/drawing/2010/main">
                  <a:noFill/>
                </a14:hiddenFill>
              </a:ext>
            </a:extLst>
          </p:spPr>
        </p:cxnSp>
        <p:cxnSp>
          <p:nvCxnSpPr>
            <p:cNvPr id="50194" name="Straight Arrow Connector 21"/>
            <p:cNvCxnSpPr>
              <a:cxnSpLocks noChangeShapeType="1"/>
              <a:endCxn id="50191" idx="1"/>
            </p:cNvCxnSpPr>
            <p:nvPr/>
          </p:nvCxnSpPr>
          <p:spPr bwMode="auto">
            <a:xfrm rot="16200000" flipH="1">
              <a:off x="3949700" y="4305300"/>
              <a:ext cx="443278" cy="341678"/>
            </a:xfrm>
            <a:prstGeom prst="straightConnector1">
              <a:avLst/>
            </a:prstGeom>
            <a:noFill/>
            <a:ln w="38100">
              <a:solidFill>
                <a:srgbClr val="00CC99"/>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066800"/>
          </a:xfrm>
        </p:spPr>
        <p:txBody>
          <a:bodyPr/>
          <a:lstStyle/>
          <a:p>
            <a:pPr>
              <a:defRPr/>
            </a:pPr>
            <a:r>
              <a:rPr lang="en-US" dirty="0" smtClean="0">
                <a:latin typeface="Helvetica"/>
                <a:cs typeface="Helvetica"/>
              </a:rPr>
              <a:t>Effective Engagement</a:t>
            </a:r>
            <a:endParaRPr lang="en-US" dirty="0">
              <a:latin typeface="Helvetica"/>
              <a:cs typeface="Helvetica"/>
            </a:endParaRPr>
          </a:p>
        </p:txBody>
      </p:sp>
      <p:sp>
        <p:nvSpPr>
          <p:cNvPr id="3" name="Content Placeholder 2"/>
          <p:cNvSpPr>
            <a:spLocks noGrp="1"/>
          </p:cNvSpPr>
          <p:nvPr>
            <p:ph idx="1"/>
          </p:nvPr>
        </p:nvSpPr>
        <p:spPr>
          <a:xfrm>
            <a:off x="914400" y="1447800"/>
            <a:ext cx="7086600" cy="4724400"/>
          </a:xfrm>
        </p:spPr>
        <p:txBody>
          <a:bodyPr/>
          <a:lstStyle/>
          <a:p>
            <a:pPr>
              <a:defRPr/>
            </a:pPr>
            <a:r>
              <a:rPr lang="en-US" dirty="0" smtClean="0">
                <a:solidFill>
                  <a:srgbClr val="FF0000"/>
                </a:solidFill>
              </a:rPr>
              <a:t>Theory: </a:t>
            </a:r>
          </a:p>
          <a:p>
            <a:pPr lvl="1">
              <a:defRPr/>
            </a:pPr>
            <a:r>
              <a:rPr lang="en-US" dirty="0" smtClean="0"/>
              <a:t> Knowledge </a:t>
            </a:r>
            <a:r>
              <a:rPr lang="en-US" dirty="0" err="1"/>
              <a:t>vs</a:t>
            </a:r>
            <a:r>
              <a:rPr lang="en-US" dirty="0"/>
              <a:t> Belief</a:t>
            </a:r>
          </a:p>
          <a:p>
            <a:pPr lvl="1">
              <a:defRPr/>
            </a:pPr>
            <a:r>
              <a:rPr lang="en-US" dirty="0"/>
              <a:t> Elephants and riders</a:t>
            </a:r>
          </a:p>
          <a:p>
            <a:pPr lvl="1">
              <a:defRPr/>
            </a:pPr>
            <a:r>
              <a:rPr lang="en-US" dirty="0"/>
              <a:t>“Us </a:t>
            </a:r>
            <a:r>
              <a:rPr lang="en-US" dirty="0" err="1"/>
              <a:t>vs</a:t>
            </a:r>
            <a:r>
              <a:rPr lang="en-US" dirty="0"/>
              <a:t> Them”</a:t>
            </a:r>
          </a:p>
          <a:p>
            <a:pPr>
              <a:defRPr/>
            </a:pPr>
            <a:endParaRPr lang="en-US" dirty="0" smtClean="0">
              <a:solidFill>
                <a:schemeClr val="tx2">
                  <a:lumMod val="50000"/>
                  <a:lumOff val="50000"/>
                </a:schemeClr>
              </a:solidFill>
            </a:endParaRPr>
          </a:p>
          <a:p>
            <a:pPr>
              <a:defRPr/>
            </a:pPr>
            <a:r>
              <a:rPr lang="en-US" dirty="0" smtClean="0">
                <a:solidFill>
                  <a:schemeClr val="tx2">
                    <a:lumMod val="50000"/>
                    <a:lumOff val="50000"/>
                  </a:schemeClr>
                </a:solidFill>
              </a:rPr>
              <a:t>Practice:</a:t>
            </a:r>
          </a:p>
          <a:p>
            <a:pPr lvl="1">
              <a:defRPr/>
            </a:pPr>
            <a:r>
              <a:rPr lang="en-US" dirty="0" smtClean="0">
                <a:solidFill>
                  <a:schemeClr val="tx2">
                    <a:lumMod val="50000"/>
                    <a:lumOff val="50000"/>
                  </a:schemeClr>
                </a:solidFill>
              </a:rPr>
              <a:t>Simple</a:t>
            </a:r>
          </a:p>
          <a:p>
            <a:pPr lvl="1">
              <a:defRPr/>
            </a:pPr>
            <a:r>
              <a:rPr lang="en-US" dirty="0" smtClean="0">
                <a:solidFill>
                  <a:schemeClr val="tx2">
                    <a:lumMod val="50000"/>
                    <a:lumOff val="50000"/>
                  </a:schemeClr>
                </a:solidFill>
              </a:rPr>
              <a:t>Serious</a:t>
            </a:r>
          </a:p>
          <a:p>
            <a:pPr lvl="1">
              <a:defRPr/>
            </a:pPr>
            <a:r>
              <a:rPr lang="en-US" dirty="0" smtClean="0">
                <a:solidFill>
                  <a:schemeClr val="tx2">
                    <a:lumMod val="50000"/>
                    <a:lumOff val="50000"/>
                  </a:schemeClr>
                </a:solidFill>
              </a:rPr>
              <a:t>Solvable</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152400"/>
            <a:ext cx="9055100" cy="762000"/>
          </a:xfrm>
        </p:spPr>
        <p:txBody>
          <a:bodyPr/>
          <a:lstStyle/>
          <a:p>
            <a:pPr>
              <a:defRPr/>
            </a:pPr>
            <a:r>
              <a:rPr lang="en-US" sz="5500" dirty="0" smtClean="0"/>
              <a:t>What we Know for Sure</a:t>
            </a:r>
            <a:endParaRPr lang="en-US" sz="5500" dirty="0"/>
          </a:p>
        </p:txBody>
      </p:sp>
      <p:sp>
        <p:nvSpPr>
          <p:cNvPr id="51202" name="Content Placeholder 2"/>
          <p:cNvSpPr>
            <a:spLocks noGrp="1"/>
          </p:cNvSpPr>
          <p:nvPr>
            <p:ph idx="1"/>
          </p:nvPr>
        </p:nvSpPr>
        <p:spPr>
          <a:xfrm>
            <a:off x="304800" y="914400"/>
            <a:ext cx="8686800" cy="5257800"/>
          </a:xfrm>
        </p:spPr>
        <p:txBody>
          <a:bodyPr/>
          <a:lstStyle/>
          <a:p>
            <a:pPr>
              <a:lnSpc>
                <a:spcPct val="120000"/>
              </a:lnSpc>
            </a:pPr>
            <a:r>
              <a:rPr lang="en-US">
                <a:latin typeface="News Gothic MT" charset="0"/>
                <a:ea typeface="ＭＳ Ｐゴシック" charset="0"/>
                <a:cs typeface="ＭＳ Ｐゴシック" charset="0"/>
              </a:rPr>
              <a:t>Burning carbon </a:t>
            </a:r>
            <a:r>
              <a:rPr lang="en-US">
                <a:solidFill>
                  <a:srgbClr val="FF0000"/>
                </a:solidFill>
                <a:latin typeface="News Gothic MT" charset="0"/>
                <a:ea typeface="ＭＳ Ｐゴシック" charset="0"/>
                <a:cs typeface="ＭＳ Ｐゴシック" charset="0"/>
              </a:rPr>
              <a:t>produces CO</a:t>
            </a:r>
            <a:r>
              <a:rPr lang="en-US" baseline="-25000">
                <a:solidFill>
                  <a:srgbClr val="FF0000"/>
                </a:solidFill>
                <a:latin typeface="News Gothic MT" charset="0"/>
                <a:ea typeface="ＭＳ Ｐゴシック" charset="0"/>
                <a:cs typeface="ＭＳ Ｐゴシック" charset="0"/>
              </a:rPr>
              <a:t>2</a:t>
            </a:r>
          </a:p>
          <a:p>
            <a:pPr>
              <a:lnSpc>
                <a:spcPct val="120000"/>
              </a:lnSpc>
            </a:pPr>
            <a:r>
              <a:rPr lang="en-US">
                <a:latin typeface="News Gothic MT" charset="0"/>
                <a:ea typeface="ＭＳ Ｐゴシック" charset="0"/>
                <a:cs typeface="ＭＳ Ｐゴシック" charset="0"/>
              </a:rPr>
              <a:t>CO</a:t>
            </a:r>
            <a:r>
              <a:rPr lang="en-US" baseline="-25000">
                <a:latin typeface="News Gothic MT" charset="0"/>
                <a:ea typeface="ＭＳ Ｐゴシック" charset="0"/>
                <a:cs typeface="ＭＳ Ｐゴシック" charset="0"/>
              </a:rPr>
              <a:t>2</a:t>
            </a:r>
            <a:r>
              <a:rPr lang="en-US">
                <a:latin typeface="News Gothic MT" charset="0"/>
                <a:ea typeface="ＭＳ Ｐゴシック" charset="0"/>
                <a:cs typeface="ＭＳ Ｐゴシック" charset="0"/>
              </a:rPr>
              <a:t> </a:t>
            </a:r>
            <a:r>
              <a:rPr lang="en-US">
                <a:solidFill>
                  <a:srgbClr val="FF0000"/>
                </a:solidFill>
                <a:latin typeface="News Gothic MT" charset="0"/>
                <a:ea typeface="ＭＳ Ｐゴシック" charset="0"/>
                <a:cs typeface="ＭＳ Ｐゴシック" charset="0"/>
              </a:rPr>
              <a:t>emits</a:t>
            </a:r>
            <a:r>
              <a:rPr lang="en-US">
                <a:latin typeface="News Gothic MT" charset="0"/>
                <a:ea typeface="ＭＳ Ｐゴシック" charset="0"/>
                <a:cs typeface="ＭＳ Ｐゴシック" charset="0"/>
              </a:rPr>
              <a:t> heat</a:t>
            </a:r>
          </a:p>
          <a:p>
            <a:pPr>
              <a:lnSpc>
                <a:spcPct val="120000"/>
              </a:lnSpc>
            </a:pPr>
            <a:r>
              <a:rPr lang="en-US">
                <a:latin typeface="News Gothic MT" charset="0"/>
                <a:ea typeface="ＭＳ Ｐゴシック" charset="0"/>
                <a:cs typeface="ＭＳ Ｐゴシック" charset="0"/>
              </a:rPr>
              <a:t>Heat </a:t>
            </a:r>
            <a:r>
              <a:rPr lang="en-US">
                <a:solidFill>
                  <a:srgbClr val="FF0000"/>
                </a:solidFill>
                <a:latin typeface="News Gothic MT" charset="0"/>
                <a:ea typeface="ＭＳ Ｐゴシック" charset="0"/>
                <a:cs typeface="ＭＳ Ｐゴシック" charset="0"/>
              </a:rPr>
              <a:t>warms</a:t>
            </a:r>
            <a:r>
              <a:rPr lang="en-US">
                <a:latin typeface="News Gothic MT" charset="0"/>
                <a:ea typeface="ＭＳ Ｐゴシック" charset="0"/>
                <a:cs typeface="ＭＳ Ｐゴシック" charset="0"/>
              </a:rPr>
              <a:t> things up</a:t>
            </a:r>
          </a:p>
          <a:p>
            <a:pPr>
              <a:lnSpc>
                <a:spcPct val="120000"/>
              </a:lnSpc>
            </a:pPr>
            <a:r>
              <a:rPr lang="en-US">
                <a:latin typeface="News Gothic MT" charset="0"/>
                <a:ea typeface="ＭＳ Ｐゴシック" charset="0"/>
                <a:cs typeface="ＭＳ Ｐゴシック" charset="0"/>
              </a:rPr>
              <a:t>Each doubling of CO</a:t>
            </a:r>
            <a:r>
              <a:rPr lang="en-US" baseline="-25000">
                <a:latin typeface="News Gothic MT" charset="0"/>
                <a:ea typeface="ＭＳ Ｐゴシック" charset="0"/>
                <a:cs typeface="ＭＳ Ｐゴシック" charset="0"/>
              </a:rPr>
              <a:t>2</a:t>
            </a:r>
            <a:r>
              <a:rPr lang="en-US">
                <a:latin typeface="News Gothic MT" charset="0"/>
                <a:ea typeface="ＭＳ Ｐゴシック" charset="0"/>
                <a:cs typeface="ＭＳ Ｐゴシック" charset="0"/>
              </a:rPr>
              <a:t> adds 4 Watts/sq m</a:t>
            </a:r>
          </a:p>
          <a:p>
            <a:pPr>
              <a:lnSpc>
                <a:spcPct val="120000"/>
              </a:lnSpc>
            </a:pPr>
            <a:r>
              <a:rPr lang="en-US">
                <a:solidFill>
                  <a:srgbClr val="FF0000"/>
                </a:solidFill>
                <a:latin typeface="News Gothic MT" charset="0"/>
                <a:ea typeface="ＭＳ Ｐゴシック" charset="0"/>
                <a:cs typeface="ＭＳ Ｐゴシック" charset="0"/>
              </a:rPr>
              <a:t>Two doublings </a:t>
            </a:r>
            <a:r>
              <a:rPr lang="en-US">
                <a:latin typeface="News Gothic MT" charset="0"/>
                <a:ea typeface="ＭＳ Ｐゴシック" charset="0"/>
                <a:cs typeface="ＭＳ Ｐゴシック" charset="0"/>
              </a:rPr>
              <a:t>if China and India industrialize with coal</a:t>
            </a:r>
          </a:p>
          <a:p>
            <a:pPr>
              <a:lnSpc>
                <a:spcPct val="120000"/>
              </a:lnSpc>
            </a:pPr>
            <a:r>
              <a:rPr lang="en-US">
                <a:latin typeface="News Gothic MT" charset="0"/>
                <a:ea typeface="ＭＳ Ｐゴシック" charset="0"/>
                <a:cs typeface="ＭＳ Ｐゴシック" charset="0"/>
              </a:rPr>
              <a:t>Extra CO</a:t>
            </a:r>
            <a:r>
              <a:rPr lang="en-US" baseline="-25000">
                <a:latin typeface="News Gothic MT" charset="0"/>
                <a:ea typeface="ＭＳ Ｐゴシック" charset="0"/>
                <a:cs typeface="ＭＳ Ｐゴシック" charset="0"/>
              </a:rPr>
              <a:t>2</a:t>
            </a:r>
            <a:r>
              <a:rPr lang="en-US">
                <a:latin typeface="News Gothic MT" charset="0"/>
                <a:ea typeface="ＭＳ Ｐゴシック" charset="0"/>
                <a:cs typeface="ＭＳ Ｐゴシック" charset="0"/>
              </a:rPr>
              <a:t> lasts for </a:t>
            </a:r>
            <a:r>
              <a:rPr lang="en-US">
                <a:solidFill>
                  <a:srgbClr val="FF0000"/>
                </a:solidFill>
                <a:latin typeface="News Gothic MT" charset="0"/>
                <a:ea typeface="ＭＳ Ｐゴシック" charset="0"/>
                <a:cs typeface="ＭＳ Ｐゴシック" charset="0"/>
              </a:rPr>
              <a:t>thousands of years </a:t>
            </a:r>
            <a:r>
              <a:rPr lang="en-US">
                <a:latin typeface="News Gothic MT" charset="0"/>
                <a:ea typeface="ＭＳ Ｐゴシック" charset="0"/>
                <a:cs typeface="ＭＳ Ｐゴシック" charset="0"/>
              </a:rPr>
              <a:t>(because oceans mix very slowly)</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39200" cy="762000"/>
          </a:xfrm>
        </p:spPr>
        <p:txBody>
          <a:bodyPr/>
          <a:lstStyle/>
          <a:p>
            <a:pPr>
              <a:defRPr/>
            </a:pPr>
            <a:r>
              <a:rPr lang="en-US" sz="5000" dirty="0" smtClean="0"/>
              <a:t>What we Really Can’t Know</a:t>
            </a:r>
            <a:endParaRPr lang="en-US" sz="5000" dirty="0"/>
          </a:p>
        </p:txBody>
      </p:sp>
      <p:sp>
        <p:nvSpPr>
          <p:cNvPr id="3" name="Content Placeholder 2"/>
          <p:cNvSpPr>
            <a:spLocks noGrp="1"/>
          </p:cNvSpPr>
          <p:nvPr>
            <p:ph idx="1"/>
          </p:nvPr>
        </p:nvSpPr>
        <p:spPr>
          <a:xfrm>
            <a:off x="304800" y="1143000"/>
            <a:ext cx="8534400" cy="4800600"/>
          </a:xfrm>
        </p:spPr>
        <p:txBody>
          <a:bodyPr/>
          <a:lstStyle/>
          <a:p>
            <a:r>
              <a:rPr lang="en-US">
                <a:latin typeface="News Gothic MT" charset="0"/>
                <a:ea typeface="ＭＳ Ｐゴシック" charset="0"/>
                <a:cs typeface="ＭＳ Ｐゴシック" charset="0"/>
              </a:rPr>
              <a:t>Precisely </a:t>
            </a:r>
            <a:r>
              <a:rPr lang="en-US">
                <a:solidFill>
                  <a:srgbClr val="FF0000"/>
                </a:solidFill>
                <a:latin typeface="News Gothic MT" charset="0"/>
                <a:ea typeface="ＭＳ Ｐゴシック" charset="0"/>
                <a:cs typeface="ＭＳ Ｐゴシック" charset="0"/>
              </a:rPr>
              <a:t>how, when, &amp; where </a:t>
            </a:r>
            <a:r>
              <a:rPr lang="en-US">
                <a:latin typeface="News Gothic MT" charset="0"/>
                <a:ea typeface="ＭＳ Ｐゴシック" charset="0"/>
                <a:cs typeface="ＭＳ Ｐゴシック" charset="0"/>
              </a:rPr>
              <a:t>climate will change (especially locally)</a:t>
            </a:r>
            <a:br>
              <a:rPr lang="en-US">
                <a:latin typeface="News Gothic MT" charset="0"/>
                <a:ea typeface="ＭＳ Ｐゴシック" charset="0"/>
                <a:cs typeface="ＭＳ Ｐゴシック" charset="0"/>
              </a:rPr>
            </a:br>
            <a:endParaRPr lang="en-US">
              <a:latin typeface="News Gothic MT" charset="0"/>
              <a:ea typeface="ＭＳ Ｐゴシック" charset="0"/>
              <a:cs typeface="ＭＳ Ｐゴシック" charset="0"/>
            </a:endParaRPr>
          </a:p>
          <a:p>
            <a:r>
              <a:rPr lang="en-US">
                <a:solidFill>
                  <a:srgbClr val="FF0000"/>
                </a:solidFill>
                <a:latin typeface="News Gothic MT" charset="0"/>
                <a:ea typeface="ＭＳ Ｐゴシック" charset="0"/>
                <a:cs typeface="ＭＳ Ｐゴシック" charset="0"/>
              </a:rPr>
              <a:t>Effects</a:t>
            </a:r>
            <a:r>
              <a:rPr lang="en-US">
                <a:latin typeface="News Gothic MT" charset="0"/>
                <a:ea typeface="ＭＳ Ｐゴシック" charset="0"/>
                <a:cs typeface="ＭＳ Ｐゴシック" charset="0"/>
              </a:rPr>
              <a:t> of future changes on </a:t>
            </a:r>
          </a:p>
          <a:p>
            <a:pPr lvl="1"/>
            <a:r>
              <a:rPr lang="en-US">
                <a:latin typeface="News Gothic MT" charset="0"/>
                <a:ea typeface="ＭＳ Ｐゴシック" charset="0"/>
              </a:rPr>
              <a:t>Ecosystems</a:t>
            </a:r>
          </a:p>
          <a:p>
            <a:pPr lvl="1"/>
            <a:r>
              <a:rPr lang="en-US">
                <a:latin typeface="News Gothic MT" charset="0"/>
                <a:ea typeface="ＭＳ Ｐゴシック" charset="0"/>
              </a:rPr>
              <a:t>Economies</a:t>
            </a:r>
          </a:p>
          <a:p>
            <a:pPr lvl="1"/>
            <a:r>
              <a:rPr lang="en-US">
                <a:latin typeface="News Gothic MT" charset="0"/>
                <a:ea typeface="ＭＳ Ｐゴシック" charset="0"/>
              </a:rPr>
              <a:t>Politics</a:t>
            </a:r>
          </a:p>
          <a:p>
            <a:pPr lvl="1"/>
            <a:r>
              <a:rPr lang="en-US">
                <a:latin typeface="News Gothic MT" charset="0"/>
                <a:ea typeface="ＭＳ Ｐゴシック" charset="0"/>
              </a:rPr>
              <a:t>People</a:t>
            </a:r>
            <a:br>
              <a:rPr lang="en-US">
                <a:latin typeface="News Gothic MT" charset="0"/>
                <a:ea typeface="ＭＳ Ｐゴシック" charset="0"/>
              </a:rPr>
            </a:br>
            <a:endParaRPr lang="en-US">
              <a:latin typeface="News Gothic MT" charset="0"/>
              <a:ea typeface="ＭＳ Ｐゴシック" charset="0"/>
            </a:endParaRPr>
          </a:p>
          <a:p>
            <a:r>
              <a:rPr lang="en-US">
                <a:solidFill>
                  <a:srgbClr val="FF0000"/>
                </a:solidFill>
                <a:latin typeface="News Gothic MT" charset="0"/>
                <a:ea typeface="ＭＳ Ｐゴシック" charset="0"/>
                <a:cs typeface="ＭＳ Ｐゴシック" charset="0"/>
              </a:rPr>
              <a:t>What to do</a:t>
            </a:r>
            <a:r>
              <a:rPr lang="en-US">
                <a:latin typeface="News Gothic MT" charset="0"/>
                <a:ea typeface="ＭＳ Ｐゴシック" charset="0"/>
                <a:cs typeface="ＭＳ Ｐゴシック" charset="0"/>
              </a:rPr>
              <a:t> about all this!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066800"/>
          </a:xfrm>
        </p:spPr>
        <p:txBody>
          <a:bodyPr/>
          <a:lstStyle/>
          <a:p>
            <a:pPr>
              <a:defRPr/>
            </a:pPr>
            <a:r>
              <a:rPr lang="en-US" dirty="0" smtClean="0">
                <a:latin typeface="Helvetica"/>
                <a:cs typeface="Helvetica"/>
              </a:rPr>
              <a:t>Effective Engagement</a:t>
            </a:r>
            <a:endParaRPr lang="en-US" dirty="0">
              <a:latin typeface="Helvetica"/>
              <a:cs typeface="Helvetica"/>
            </a:endParaRPr>
          </a:p>
        </p:txBody>
      </p:sp>
      <p:sp>
        <p:nvSpPr>
          <p:cNvPr id="3" name="Content Placeholder 2"/>
          <p:cNvSpPr>
            <a:spLocks noGrp="1"/>
          </p:cNvSpPr>
          <p:nvPr>
            <p:ph idx="1"/>
          </p:nvPr>
        </p:nvSpPr>
        <p:spPr>
          <a:xfrm>
            <a:off x="914400" y="1447800"/>
            <a:ext cx="7086600" cy="4724400"/>
          </a:xfrm>
        </p:spPr>
        <p:txBody>
          <a:bodyPr/>
          <a:lstStyle/>
          <a:p>
            <a:pPr>
              <a:defRPr/>
            </a:pPr>
            <a:r>
              <a:rPr lang="en-US" dirty="0" smtClean="0">
                <a:solidFill>
                  <a:schemeClr val="tx1">
                    <a:lumMod val="50000"/>
                    <a:lumOff val="50000"/>
                  </a:schemeClr>
                </a:solidFill>
              </a:rPr>
              <a:t>Theory: </a:t>
            </a:r>
          </a:p>
          <a:p>
            <a:pPr lvl="1">
              <a:defRPr/>
            </a:pPr>
            <a:r>
              <a:rPr lang="en-US" dirty="0" smtClean="0">
                <a:solidFill>
                  <a:schemeClr val="tx1">
                    <a:lumMod val="50000"/>
                    <a:lumOff val="50000"/>
                  </a:schemeClr>
                </a:solidFill>
              </a:rPr>
              <a:t>A spectrum of opinion</a:t>
            </a:r>
          </a:p>
          <a:p>
            <a:pPr lvl="1">
              <a:defRPr/>
            </a:pPr>
            <a:r>
              <a:rPr lang="en-US" dirty="0" smtClean="0">
                <a:solidFill>
                  <a:schemeClr val="tx1">
                    <a:lumMod val="50000"/>
                    <a:lumOff val="50000"/>
                  </a:schemeClr>
                </a:solidFill>
              </a:rPr>
              <a:t>“Us </a:t>
            </a:r>
            <a:r>
              <a:rPr lang="en-US" dirty="0" err="1" smtClean="0">
                <a:solidFill>
                  <a:schemeClr val="tx1">
                    <a:lumMod val="50000"/>
                    <a:lumOff val="50000"/>
                  </a:schemeClr>
                </a:solidFill>
              </a:rPr>
              <a:t>vs</a:t>
            </a:r>
            <a:r>
              <a:rPr lang="en-US" dirty="0" smtClean="0">
                <a:solidFill>
                  <a:schemeClr val="tx1">
                    <a:lumMod val="50000"/>
                    <a:lumOff val="50000"/>
                  </a:schemeClr>
                </a:solidFill>
              </a:rPr>
              <a:t> Them”</a:t>
            </a:r>
          </a:p>
          <a:p>
            <a:pPr lvl="1">
              <a:defRPr/>
            </a:pPr>
            <a:r>
              <a:rPr lang="en-US" dirty="0" smtClean="0">
                <a:solidFill>
                  <a:schemeClr val="tx1">
                    <a:lumMod val="50000"/>
                    <a:lumOff val="50000"/>
                  </a:schemeClr>
                </a:solidFill>
              </a:rPr>
              <a:t>Belief </a:t>
            </a:r>
            <a:r>
              <a:rPr lang="en-US" dirty="0" err="1" smtClean="0">
                <a:solidFill>
                  <a:schemeClr val="tx1">
                    <a:lumMod val="50000"/>
                    <a:lumOff val="50000"/>
                  </a:schemeClr>
                </a:solidFill>
              </a:rPr>
              <a:t>vs</a:t>
            </a:r>
            <a:r>
              <a:rPr lang="en-US" dirty="0" smtClean="0">
                <a:solidFill>
                  <a:schemeClr val="tx1">
                    <a:lumMod val="50000"/>
                    <a:lumOff val="50000"/>
                  </a:schemeClr>
                </a:solidFill>
              </a:rPr>
              <a:t> Knowledge</a:t>
            </a:r>
            <a:br>
              <a:rPr lang="en-US" dirty="0" smtClean="0">
                <a:solidFill>
                  <a:schemeClr val="tx1">
                    <a:lumMod val="50000"/>
                    <a:lumOff val="50000"/>
                  </a:schemeClr>
                </a:solidFill>
              </a:rPr>
            </a:br>
            <a:endParaRPr lang="en-US" dirty="0" smtClean="0">
              <a:solidFill>
                <a:schemeClr val="tx1">
                  <a:lumMod val="50000"/>
                  <a:lumOff val="50000"/>
                </a:schemeClr>
              </a:solidFill>
            </a:endParaRPr>
          </a:p>
          <a:p>
            <a:pPr>
              <a:defRPr/>
            </a:pPr>
            <a:r>
              <a:rPr lang="en-US" dirty="0" smtClean="0">
                <a:solidFill>
                  <a:srgbClr val="FF0000"/>
                </a:solidFill>
              </a:rPr>
              <a:t>Practice:</a:t>
            </a:r>
          </a:p>
          <a:p>
            <a:pPr lvl="1">
              <a:defRPr/>
            </a:pPr>
            <a:r>
              <a:rPr lang="en-US" dirty="0" smtClean="0">
                <a:solidFill>
                  <a:srgbClr val="000000"/>
                </a:solidFill>
              </a:rPr>
              <a:t>Simple</a:t>
            </a:r>
          </a:p>
          <a:p>
            <a:pPr lvl="1">
              <a:defRPr/>
            </a:pPr>
            <a:r>
              <a:rPr lang="en-US" dirty="0" smtClean="0"/>
              <a:t>Serious</a:t>
            </a:r>
          </a:p>
          <a:p>
            <a:pPr lvl="1">
              <a:defRPr/>
            </a:pPr>
            <a:r>
              <a:rPr lang="en-US" b="1" dirty="0" smtClean="0">
                <a:solidFill>
                  <a:srgbClr val="FF0000"/>
                </a:solidFill>
              </a:rPr>
              <a:t>Solvable</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0" y="0"/>
            <a:ext cx="9144000" cy="1295400"/>
          </a:xfrm>
          <a:effectLst>
            <a:outerShdw blurRad="50800" dist="38099" dir="2700000" algn="ctr" rotWithShape="0">
              <a:schemeClr val="bg2">
                <a:alpha val="42999"/>
              </a:schemeClr>
            </a:outerShdw>
          </a:effectLst>
        </p:spPr>
        <p:txBody>
          <a:bodyPr rIns="116994"/>
          <a:lstStyle/>
          <a:p>
            <a:pPr marL="39688" eaLnBrk="1" hangingPunct="1">
              <a:defRPr/>
            </a:pPr>
            <a:r>
              <a:rPr lang="en-US" dirty="0">
                <a:ea typeface="ＭＳ Ｐゴシック" charset="0"/>
                <a:cs typeface="ＭＳ Ｐゴシック" charset="0"/>
                <a:sym typeface="Comic Sans MS" charset="0"/>
              </a:rPr>
              <a:t>The Worst Myth of All</a:t>
            </a:r>
          </a:p>
        </p:txBody>
      </p:sp>
      <p:sp>
        <p:nvSpPr>
          <p:cNvPr id="50178" name="Rectangle 2"/>
          <p:cNvSpPr>
            <a:spLocks noGrp="1" noChangeArrowheads="1"/>
          </p:cNvSpPr>
          <p:nvPr>
            <p:ph type="body" idx="1"/>
          </p:nvPr>
        </p:nvSpPr>
        <p:spPr>
          <a:xfrm>
            <a:off x="196850" y="1336675"/>
            <a:ext cx="8410575" cy="5289550"/>
          </a:xfrm>
        </p:spPr>
        <p:txBody>
          <a:bodyPr rIns="116994"/>
          <a:lstStyle/>
          <a:p>
            <a:pPr marL="239713" indent="-212725" eaLnBrk="1" hangingPunct="1">
              <a:buClr>
                <a:srgbClr val="000000"/>
              </a:buClr>
            </a:pPr>
            <a:r>
              <a:rPr lang="en-US" sz="3500">
                <a:latin typeface="News Gothic MT" charset="0"/>
                <a:ea typeface="ＭＳ Ｐゴシック" charset="0"/>
                <a:cs typeface="ＭＳ Ｐゴシック" charset="0"/>
              </a:rPr>
              <a:t>Without the subsidy of cheap fossil energy, civilization will crumble!</a:t>
            </a:r>
          </a:p>
          <a:p>
            <a:pPr marL="239713" indent="-212725" eaLnBrk="1" hangingPunct="1">
              <a:buClr>
                <a:srgbClr val="000000"/>
              </a:buClr>
            </a:pPr>
            <a:r>
              <a:rPr lang="en-US" sz="3500">
                <a:latin typeface="News Gothic MT" charset="0"/>
                <a:ea typeface="ＭＳ Ｐゴシック" charset="0"/>
                <a:cs typeface="ＭＳ Ｐゴシック" charset="0"/>
              </a:rPr>
              <a:t>People will freeze in the dark!</a:t>
            </a:r>
          </a:p>
          <a:p>
            <a:pPr marL="239713" indent="-212725" eaLnBrk="1" hangingPunct="1">
              <a:buClr>
                <a:srgbClr val="000000"/>
              </a:buClr>
            </a:pPr>
            <a:r>
              <a:rPr lang="en-US" sz="3500">
                <a:latin typeface="News Gothic MT" charset="0"/>
                <a:ea typeface="ＭＳ Ｐゴシック" charset="0"/>
                <a:cs typeface="ＭＳ Ｐゴシック" charset="0"/>
              </a:rPr>
              <a:t>They’</a:t>
            </a:r>
            <a:r>
              <a:rPr lang="en-US" altLang="ja-JP" sz="3500">
                <a:latin typeface="News Gothic MT" charset="0"/>
                <a:ea typeface="ＭＳ Ｐゴシック" charset="0"/>
                <a:cs typeface="ＭＳ Ｐゴシック" charset="0"/>
              </a:rPr>
              <a:t>ll starve!</a:t>
            </a:r>
          </a:p>
          <a:p>
            <a:pPr marL="239713" indent="-212725" eaLnBrk="1" hangingPunct="1">
              <a:buFontTx/>
              <a:buNone/>
            </a:pPr>
            <a:r>
              <a:rPr lang="ja-JP" altLang="en-US" sz="5900">
                <a:solidFill>
                  <a:srgbClr val="FF0000"/>
                </a:solidFill>
                <a:latin typeface="News Gothic MT" charset="0"/>
                <a:ea typeface="ＭＳ Ｐゴシック" charset="0"/>
                <a:cs typeface="ＭＳ Ｐゴシック" charset="0"/>
              </a:rPr>
              <a:t>“</a:t>
            </a:r>
            <a:r>
              <a:rPr lang="en-US" altLang="ja-JP" sz="5900">
                <a:solidFill>
                  <a:srgbClr val="FF0000"/>
                </a:solidFill>
                <a:latin typeface="News Gothic MT" charset="0"/>
                <a:ea typeface="ＭＳ Ｐゴシック" charset="0"/>
                <a:cs typeface="ＭＳ Ｐゴシック" charset="0"/>
              </a:rPr>
              <a:t>The sky is falling!</a:t>
            </a:r>
            <a:r>
              <a:rPr lang="ja-JP" altLang="en-US" sz="5900">
                <a:solidFill>
                  <a:srgbClr val="FF0000"/>
                </a:solidFill>
                <a:latin typeface="News Gothic MT" charset="0"/>
                <a:ea typeface="ＭＳ Ｐゴシック" charset="0"/>
                <a:cs typeface="ＭＳ Ｐゴシック" charset="0"/>
              </a:rPr>
              <a:t>”</a:t>
            </a:r>
            <a:endParaRPr lang="en-US" sz="5900">
              <a:solidFill>
                <a:srgbClr val="FF0000"/>
              </a:solidFill>
              <a:latin typeface="News Gothic MT" charset="0"/>
              <a:ea typeface="ヒラギノ明朝 ProN W6" charset="0"/>
              <a:cs typeface="ヒラギノ明朝 ProN W6" charset="0"/>
            </a:endParaRPr>
          </a:p>
        </p:txBody>
      </p:sp>
      <p:sp>
        <p:nvSpPr>
          <p:cNvPr id="50179" name="Rectangle 3"/>
          <p:cNvSpPr>
            <a:spLocks/>
          </p:cNvSpPr>
          <p:nvPr/>
        </p:nvSpPr>
        <p:spPr bwMode="auto">
          <a:xfrm>
            <a:off x="1241425" y="5961063"/>
            <a:ext cx="6832600" cy="538162"/>
          </a:xfrm>
          <a:prstGeom prst="rect">
            <a:avLst/>
          </a:prstGeom>
          <a:noFill/>
          <a:ln w="12700" cap="flat">
            <a:noFill/>
            <a:miter lim="800000"/>
            <a:headEnd type="none" w="med" len="med"/>
            <a:tailEnd type="none" w="med" len="med"/>
          </a:ln>
          <a:effectLst>
            <a:outerShdw blurRad="50800" dist="38099" dir="2700000" algn="ctr" rotWithShape="0">
              <a:srgbClr val="808080">
                <a:alpha val="42999"/>
              </a:srgbClr>
            </a:outerShdw>
          </a:effectLst>
        </p:spPr>
        <p:txBody>
          <a:bodyPr wrap="none" lIns="0" tIns="0" rIns="40638" bIns="0">
            <a:spAutoFit/>
          </a:bodyPr>
          <a:lstStyle/>
          <a:p>
            <a:pPr marL="40182">
              <a:defRPr/>
            </a:pPr>
            <a:r>
              <a:rPr lang="en-US" sz="3500" b="1" i="1" dirty="0">
                <a:solidFill>
                  <a:srgbClr val="FF0000"/>
                </a:solidFill>
                <a:latin typeface="+mn-lt"/>
                <a:ea typeface="Times New Roman" charset="0"/>
                <a:cs typeface="Times New Roman" charset="0"/>
                <a:sym typeface="Times New Roman" charset="0"/>
              </a:rPr>
              <a:t>Be skeptical … be very skeptical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7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7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0179"/>
                                        </p:tgtEl>
                                        <p:attrNameLst>
                                          <p:attrName>style.visibility</p:attrName>
                                        </p:attrNameLst>
                                      </p:cBhvr>
                                      <p:to>
                                        <p:strVal val="visible"/>
                                      </p:to>
                                    </p:set>
                                    <p:anim calcmode="lin" valueType="num">
                                      <p:cBhvr additive="base">
                                        <p:cTn id="23" dur="500" fill="hold"/>
                                        <p:tgtEl>
                                          <p:spTgt spid="50179"/>
                                        </p:tgtEl>
                                        <p:attrNameLst>
                                          <p:attrName>ppt_x</p:attrName>
                                        </p:attrNameLst>
                                      </p:cBhvr>
                                      <p:tavLst>
                                        <p:tav tm="0">
                                          <p:val>
                                            <p:strVal val="#ppt_x"/>
                                          </p:val>
                                        </p:tav>
                                        <p:tav tm="100000">
                                          <p:val>
                                            <p:strVal val="#ppt_x"/>
                                          </p:val>
                                        </p:tav>
                                      </p:tavLst>
                                    </p:anim>
                                    <p:anim calcmode="lin" valueType="num">
                                      <p:cBhvr additive="base">
                                        <p:cTn id="24" dur="500" fill="hold"/>
                                        <p:tgtEl>
                                          <p:spTgt spid="50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utoUpdateAnimBg="0"/>
      <p:bldP spid="5017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1119188" y="5305425"/>
            <a:ext cx="2628900" cy="43815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latin typeface="Arial" charset="0"/>
            </a:endParaRPr>
          </a:p>
        </p:txBody>
      </p:sp>
      <p:sp>
        <p:nvSpPr>
          <p:cNvPr id="55298" name="Freeform 3"/>
          <p:cNvSpPr>
            <a:spLocks noChangeAspect="1"/>
          </p:cNvSpPr>
          <p:nvPr/>
        </p:nvSpPr>
        <p:spPr bwMode="auto">
          <a:xfrm>
            <a:off x="1123950" y="3648075"/>
            <a:ext cx="2627313" cy="1676400"/>
          </a:xfrm>
          <a:custGeom>
            <a:avLst/>
            <a:gdLst>
              <a:gd name="T0" fmla="*/ 2147483647 w 1655"/>
              <a:gd name="T1" fmla="*/ 2147483647 h 1056"/>
              <a:gd name="T2" fmla="*/ 2147483647 w 1655"/>
              <a:gd name="T3" fmla="*/ 2147483647 h 1056"/>
              <a:gd name="T4" fmla="*/ 2147483647 w 1655"/>
              <a:gd name="T5" fmla="*/ 2147483647 h 1056"/>
              <a:gd name="T6" fmla="*/ 2147483647 w 1655"/>
              <a:gd name="T7" fmla="*/ 2147483647 h 1056"/>
              <a:gd name="T8" fmla="*/ 2147483647 w 1655"/>
              <a:gd name="T9" fmla="*/ 2147483647 h 1056"/>
              <a:gd name="T10" fmla="*/ 2147483647 w 1655"/>
              <a:gd name="T11" fmla="*/ 2147483647 h 1056"/>
              <a:gd name="T12" fmla="*/ 2147483647 w 1655"/>
              <a:gd name="T13" fmla="*/ 2147483647 h 1056"/>
              <a:gd name="T14" fmla="*/ 2147483647 w 1655"/>
              <a:gd name="T15" fmla="*/ 2147483647 h 1056"/>
              <a:gd name="T16" fmla="*/ 2147483647 w 1655"/>
              <a:gd name="T17" fmla="*/ 2147483647 h 1056"/>
              <a:gd name="T18" fmla="*/ 2147483647 w 1655"/>
              <a:gd name="T19" fmla="*/ 2147483647 h 1056"/>
              <a:gd name="T20" fmla="*/ 2147483647 w 1655"/>
              <a:gd name="T21" fmla="*/ 2147483647 h 1056"/>
              <a:gd name="T22" fmla="*/ 2147483647 w 1655"/>
              <a:gd name="T23" fmla="*/ 2147483647 h 1056"/>
              <a:gd name="T24" fmla="*/ 2147483647 w 1655"/>
              <a:gd name="T25" fmla="*/ 2147483647 h 1056"/>
              <a:gd name="T26" fmla="*/ 2147483647 w 1655"/>
              <a:gd name="T27" fmla="*/ 2147483647 h 1056"/>
              <a:gd name="T28" fmla="*/ 2147483647 w 1655"/>
              <a:gd name="T29" fmla="*/ 2147483647 h 1056"/>
              <a:gd name="T30" fmla="*/ 2147483647 w 1655"/>
              <a:gd name="T31" fmla="*/ 2147483647 h 1056"/>
              <a:gd name="T32" fmla="*/ 2147483647 w 1655"/>
              <a:gd name="T33" fmla="*/ 2147483647 h 1056"/>
              <a:gd name="T34" fmla="*/ 2147483647 w 1655"/>
              <a:gd name="T35" fmla="*/ 2147483647 h 1056"/>
              <a:gd name="T36" fmla="*/ 2147483647 w 1655"/>
              <a:gd name="T37" fmla="*/ 2147483647 h 1056"/>
              <a:gd name="T38" fmla="*/ 2147483647 w 1655"/>
              <a:gd name="T39" fmla="*/ 2147483647 h 1056"/>
              <a:gd name="T40" fmla="*/ 2147483647 w 1655"/>
              <a:gd name="T41" fmla="*/ 2147483647 h 1056"/>
              <a:gd name="T42" fmla="*/ 2147483647 w 1655"/>
              <a:gd name="T43" fmla="*/ 2147483647 h 1056"/>
              <a:gd name="T44" fmla="*/ 2147483647 w 1655"/>
              <a:gd name="T45" fmla="*/ 2147483647 h 1056"/>
              <a:gd name="T46" fmla="*/ 2147483647 w 1655"/>
              <a:gd name="T47" fmla="*/ 2147483647 h 1056"/>
              <a:gd name="T48" fmla="*/ 2147483647 w 1655"/>
              <a:gd name="T49" fmla="*/ 2147483647 h 1056"/>
              <a:gd name="T50" fmla="*/ 2147483647 w 1655"/>
              <a:gd name="T51" fmla="*/ 2147483647 h 1056"/>
              <a:gd name="T52" fmla="*/ 2147483647 w 1655"/>
              <a:gd name="T53" fmla="*/ 2147483647 h 1056"/>
              <a:gd name="T54" fmla="*/ 2147483647 w 1655"/>
              <a:gd name="T55" fmla="*/ 2147483647 h 1056"/>
              <a:gd name="T56" fmla="*/ 2147483647 w 1655"/>
              <a:gd name="T57" fmla="*/ 2147483647 h 1056"/>
              <a:gd name="T58" fmla="*/ 2147483647 w 1655"/>
              <a:gd name="T59" fmla="*/ 2147483647 h 1056"/>
              <a:gd name="T60" fmla="*/ 2147483647 w 1655"/>
              <a:gd name="T61" fmla="*/ 2147483647 h 1056"/>
              <a:gd name="T62" fmla="*/ 2147483647 w 1655"/>
              <a:gd name="T63" fmla="*/ 2147483647 h 1056"/>
              <a:gd name="T64" fmla="*/ 2147483647 w 1655"/>
              <a:gd name="T65" fmla="*/ 0 h 1056"/>
              <a:gd name="T66" fmla="*/ 2147483647 w 1655"/>
              <a:gd name="T67" fmla="*/ 2147483647 h 1056"/>
              <a:gd name="T68" fmla="*/ 2147483647 w 1655"/>
              <a:gd name="T69" fmla="*/ 2147483647 h 1056"/>
              <a:gd name="T70" fmla="*/ 2147483647 w 1655"/>
              <a:gd name="T71" fmla="*/ 2147483647 h 1056"/>
              <a:gd name="T72" fmla="*/ 2147483647 w 1655"/>
              <a:gd name="T73" fmla="*/ 2147483647 h 1056"/>
              <a:gd name="T74" fmla="*/ 0 w 1655"/>
              <a:gd name="T75" fmla="*/ 2147483647 h 1056"/>
              <a:gd name="T76" fmla="*/ 2147483647 w 1655"/>
              <a:gd name="T77" fmla="*/ 2147483647 h 1056"/>
              <a:gd name="T78" fmla="*/ 2147483647 w 1655"/>
              <a:gd name="T79" fmla="*/ 2147483647 h 1056"/>
              <a:gd name="T80" fmla="*/ 2147483647 w 1655"/>
              <a:gd name="T81" fmla="*/ 2147483647 h 1056"/>
              <a:gd name="T82" fmla="*/ 2147483647 w 1655"/>
              <a:gd name="T83" fmla="*/ 2147483647 h 1056"/>
              <a:gd name="T84" fmla="*/ 2147483647 w 1655"/>
              <a:gd name="T85" fmla="*/ 2147483647 h 10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5"/>
              <a:gd name="T130" fmla="*/ 0 h 1056"/>
              <a:gd name="T131" fmla="*/ 1655 w 1655"/>
              <a:gd name="T132" fmla="*/ 1056 h 10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5" h="1056">
                <a:moveTo>
                  <a:pt x="246" y="942"/>
                </a:moveTo>
                <a:lnTo>
                  <a:pt x="294" y="900"/>
                </a:lnTo>
                <a:lnTo>
                  <a:pt x="324" y="894"/>
                </a:lnTo>
                <a:lnTo>
                  <a:pt x="384" y="846"/>
                </a:lnTo>
                <a:lnTo>
                  <a:pt x="471" y="783"/>
                </a:lnTo>
                <a:lnTo>
                  <a:pt x="515" y="744"/>
                </a:lnTo>
                <a:lnTo>
                  <a:pt x="555" y="690"/>
                </a:lnTo>
                <a:lnTo>
                  <a:pt x="615" y="627"/>
                </a:lnTo>
                <a:lnTo>
                  <a:pt x="648" y="582"/>
                </a:lnTo>
                <a:lnTo>
                  <a:pt x="669" y="561"/>
                </a:lnTo>
                <a:lnTo>
                  <a:pt x="690" y="570"/>
                </a:lnTo>
                <a:lnTo>
                  <a:pt x="714" y="570"/>
                </a:lnTo>
                <a:lnTo>
                  <a:pt x="757" y="539"/>
                </a:lnTo>
                <a:lnTo>
                  <a:pt x="771" y="501"/>
                </a:lnTo>
                <a:lnTo>
                  <a:pt x="822" y="468"/>
                </a:lnTo>
                <a:lnTo>
                  <a:pt x="843" y="438"/>
                </a:lnTo>
                <a:lnTo>
                  <a:pt x="884" y="467"/>
                </a:lnTo>
                <a:lnTo>
                  <a:pt x="927" y="480"/>
                </a:lnTo>
                <a:lnTo>
                  <a:pt x="966" y="480"/>
                </a:lnTo>
                <a:lnTo>
                  <a:pt x="1017" y="429"/>
                </a:lnTo>
                <a:lnTo>
                  <a:pt x="1068" y="375"/>
                </a:lnTo>
                <a:lnTo>
                  <a:pt x="1122" y="330"/>
                </a:lnTo>
                <a:lnTo>
                  <a:pt x="1176" y="297"/>
                </a:lnTo>
                <a:lnTo>
                  <a:pt x="1221" y="312"/>
                </a:lnTo>
                <a:lnTo>
                  <a:pt x="1311" y="267"/>
                </a:lnTo>
                <a:lnTo>
                  <a:pt x="1329" y="219"/>
                </a:lnTo>
                <a:lnTo>
                  <a:pt x="1356" y="210"/>
                </a:lnTo>
                <a:lnTo>
                  <a:pt x="1398" y="213"/>
                </a:lnTo>
                <a:lnTo>
                  <a:pt x="1449" y="195"/>
                </a:lnTo>
                <a:lnTo>
                  <a:pt x="1491" y="153"/>
                </a:lnTo>
                <a:lnTo>
                  <a:pt x="1527" y="102"/>
                </a:lnTo>
                <a:lnTo>
                  <a:pt x="1557" y="42"/>
                </a:lnTo>
                <a:lnTo>
                  <a:pt x="1650" y="0"/>
                </a:lnTo>
                <a:lnTo>
                  <a:pt x="1655" y="167"/>
                </a:lnTo>
                <a:lnTo>
                  <a:pt x="1653" y="1056"/>
                </a:lnTo>
                <a:lnTo>
                  <a:pt x="1302" y="1056"/>
                </a:lnTo>
                <a:lnTo>
                  <a:pt x="1068" y="1056"/>
                </a:lnTo>
                <a:lnTo>
                  <a:pt x="0" y="1056"/>
                </a:lnTo>
                <a:lnTo>
                  <a:pt x="57" y="1023"/>
                </a:lnTo>
                <a:lnTo>
                  <a:pt x="105" y="1011"/>
                </a:lnTo>
                <a:lnTo>
                  <a:pt x="141" y="990"/>
                </a:lnTo>
                <a:lnTo>
                  <a:pt x="195" y="951"/>
                </a:lnTo>
                <a:lnTo>
                  <a:pt x="246" y="94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99" name="Line 4"/>
          <p:cNvSpPr>
            <a:spLocks noChangeAspect="1" noChangeShapeType="1"/>
          </p:cNvSpPr>
          <p:nvPr/>
        </p:nvSpPr>
        <p:spPr bwMode="auto">
          <a:xfrm>
            <a:off x="2347913" y="3875088"/>
            <a:ext cx="327025" cy="255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0" name="Text Box 5"/>
          <p:cNvSpPr txBox="1">
            <a:spLocks noChangeAspect="1" noChangeArrowheads="1"/>
          </p:cNvSpPr>
          <p:nvPr/>
        </p:nvSpPr>
        <p:spPr bwMode="auto">
          <a:xfrm>
            <a:off x="1201738" y="1316038"/>
            <a:ext cx="19748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600" b="1">
                <a:latin typeface="Arial" charset="0"/>
              </a:rPr>
              <a:t>Billions of Tons  Carbon Emitted per Year</a:t>
            </a:r>
          </a:p>
        </p:txBody>
      </p:sp>
      <p:sp>
        <p:nvSpPr>
          <p:cNvPr id="55301" name="Rectangle 6"/>
          <p:cNvSpPr>
            <a:spLocks noChangeAspect="1" noChangeArrowheads="1"/>
          </p:cNvSpPr>
          <p:nvPr/>
        </p:nvSpPr>
        <p:spPr bwMode="auto">
          <a:xfrm>
            <a:off x="1085850" y="3495675"/>
            <a:ext cx="15716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200" b="1">
                <a:latin typeface="Arial" charset="0"/>
              </a:rPr>
              <a:t>Historical</a:t>
            </a:r>
          </a:p>
          <a:p>
            <a:pPr algn="ctr"/>
            <a:r>
              <a:rPr lang="en-US" sz="1200" b="1">
                <a:latin typeface="Arial" charset="0"/>
              </a:rPr>
              <a:t> emissions</a:t>
            </a:r>
          </a:p>
        </p:txBody>
      </p:sp>
      <p:sp>
        <p:nvSpPr>
          <p:cNvPr id="55302" name="Line 7"/>
          <p:cNvSpPr>
            <a:spLocks noChangeShapeType="1"/>
          </p:cNvSpPr>
          <p:nvPr/>
        </p:nvSpPr>
        <p:spPr bwMode="auto">
          <a:xfrm>
            <a:off x="1052513" y="5740400"/>
            <a:ext cx="6667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3" name="Line 8"/>
          <p:cNvSpPr>
            <a:spLocks noChangeShapeType="1"/>
          </p:cNvSpPr>
          <p:nvPr/>
        </p:nvSpPr>
        <p:spPr bwMode="auto">
          <a:xfrm>
            <a:off x="1052513" y="3676650"/>
            <a:ext cx="6667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4" name="Line 9"/>
          <p:cNvSpPr>
            <a:spLocks noChangeShapeType="1"/>
          </p:cNvSpPr>
          <p:nvPr/>
        </p:nvSpPr>
        <p:spPr bwMode="auto">
          <a:xfrm>
            <a:off x="1052513" y="1603375"/>
            <a:ext cx="6667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5" name="Line 10"/>
          <p:cNvSpPr>
            <a:spLocks noChangeShapeType="1"/>
          </p:cNvSpPr>
          <p:nvPr/>
        </p:nvSpPr>
        <p:spPr bwMode="auto">
          <a:xfrm flipV="1">
            <a:off x="1119188" y="5740400"/>
            <a:ext cx="1587"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6" name="Line 11"/>
          <p:cNvSpPr>
            <a:spLocks noChangeShapeType="1"/>
          </p:cNvSpPr>
          <p:nvPr/>
        </p:nvSpPr>
        <p:spPr bwMode="auto">
          <a:xfrm flipV="1">
            <a:off x="3421063" y="5740400"/>
            <a:ext cx="1587"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7" name="Line 12"/>
          <p:cNvSpPr>
            <a:spLocks noChangeShapeType="1"/>
          </p:cNvSpPr>
          <p:nvPr/>
        </p:nvSpPr>
        <p:spPr bwMode="auto">
          <a:xfrm flipV="1">
            <a:off x="5722938" y="5740400"/>
            <a:ext cx="1587"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8" name="Line 13"/>
          <p:cNvSpPr>
            <a:spLocks noChangeShapeType="1"/>
          </p:cNvSpPr>
          <p:nvPr/>
        </p:nvSpPr>
        <p:spPr bwMode="auto">
          <a:xfrm flipV="1">
            <a:off x="8016875" y="5740400"/>
            <a:ext cx="1588"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9" name="Freeform 14"/>
          <p:cNvSpPr>
            <a:spLocks/>
          </p:cNvSpPr>
          <p:nvPr/>
        </p:nvSpPr>
        <p:spPr bwMode="auto">
          <a:xfrm>
            <a:off x="1119188" y="5283200"/>
            <a:ext cx="47625" cy="38100"/>
          </a:xfrm>
          <a:custGeom>
            <a:avLst/>
            <a:gdLst>
              <a:gd name="T0" fmla="*/ 0 w 30"/>
              <a:gd name="T1" fmla="*/ 2147483647 h 24"/>
              <a:gd name="T2" fmla="*/ 2147483647 w 30"/>
              <a:gd name="T3" fmla="*/ 2147483647 h 24"/>
              <a:gd name="T4" fmla="*/ 2147483647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0" name="Freeform 15"/>
          <p:cNvSpPr>
            <a:spLocks/>
          </p:cNvSpPr>
          <p:nvPr/>
        </p:nvSpPr>
        <p:spPr bwMode="auto">
          <a:xfrm>
            <a:off x="1166813" y="5273675"/>
            <a:ext cx="47625" cy="9525"/>
          </a:xfrm>
          <a:custGeom>
            <a:avLst/>
            <a:gdLst>
              <a:gd name="T0" fmla="*/ 0 w 30"/>
              <a:gd name="T1" fmla="*/ 2147483647 h 6"/>
              <a:gd name="T2" fmla="*/ 2147483647 w 30"/>
              <a:gd name="T3" fmla="*/ 0 h 6"/>
              <a:gd name="T4" fmla="*/ 2147483647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0"/>
                </a:lnTo>
                <a:lnTo>
                  <a:pt x="30"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1" name="Line 16"/>
          <p:cNvSpPr>
            <a:spLocks noChangeShapeType="1"/>
          </p:cNvSpPr>
          <p:nvPr/>
        </p:nvSpPr>
        <p:spPr bwMode="auto">
          <a:xfrm flipV="1">
            <a:off x="1214438" y="5264150"/>
            <a:ext cx="47625" cy="952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2" name="Freeform 17"/>
          <p:cNvSpPr>
            <a:spLocks/>
          </p:cNvSpPr>
          <p:nvPr/>
        </p:nvSpPr>
        <p:spPr bwMode="auto">
          <a:xfrm>
            <a:off x="1262063" y="5254625"/>
            <a:ext cx="38100" cy="9525"/>
          </a:xfrm>
          <a:custGeom>
            <a:avLst/>
            <a:gdLst>
              <a:gd name="T0" fmla="*/ 0 w 24"/>
              <a:gd name="T1" fmla="*/ 2147483647 h 6"/>
              <a:gd name="T2" fmla="*/ 2147483647 w 24"/>
              <a:gd name="T3" fmla="*/ 2147483647 h 6"/>
              <a:gd name="T4" fmla="*/ 2147483647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6"/>
                </a:lnTo>
                <a:lnTo>
                  <a:pt x="24"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3" name="Freeform 18"/>
          <p:cNvSpPr>
            <a:spLocks/>
          </p:cNvSpPr>
          <p:nvPr/>
        </p:nvSpPr>
        <p:spPr bwMode="auto">
          <a:xfrm>
            <a:off x="1300163" y="5207000"/>
            <a:ext cx="46037" cy="47625"/>
          </a:xfrm>
          <a:custGeom>
            <a:avLst/>
            <a:gdLst>
              <a:gd name="T0" fmla="*/ 0 w 29"/>
              <a:gd name="T1" fmla="*/ 2147483647 h 30"/>
              <a:gd name="T2" fmla="*/ 2147483647 w 29"/>
              <a:gd name="T3" fmla="*/ 2147483647 h 30"/>
              <a:gd name="T4" fmla="*/ 2147483647 w 29"/>
              <a:gd name="T5" fmla="*/ 0 h 30"/>
              <a:gd name="T6" fmla="*/ 0 60000 65536"/>
              <a:gd name="T7" fmla="*/ 0 60000 65536"/>
              <a:gd name="T8" fmla="*/ 0 60000 65536"/>
              <a:gd name="T9" fmla="*/ 0 w 29"/>
              <a:gd name="T10" fmla="*/ 0 h 30"/>
              <a:gd name="T11" fmla="*/ 29 w 29"/>
              <a:gd name="T12" fmla="*/ 30 h 30"/>
            </a:gdLst>
            <a:ahLst/>
            <a:cxnLst>
              <a:cxn ang="T6">
                <a:pos x="T0" y="T1"/>
              </a:cxn>
              <a:cxn ang="T7">
                <a:pos x="T2" y="T3"/>
              </a:cxn>
              <a:cxn ang="T8">
                <a:pos x="T4" y="T5"/>
              </a:cxn>
            </a:cxnLst>
            <a:rect l="T9" t="T10" r="T11" b="T12"/>
            <a:pathLst>
              <a:path w="29" h="30">
                <a:moveTo>
                  <a:pt x="0" y="30"/>
                </a:moveTo>
                <a:lnTo>
                  <a:pt x="12" y="18"/>
                </a:lnTo>
                <a:lnTo>
                  <a:pt x="29"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4" name="Freeform 19"/>
          <p:cNvSpPr>
            <a:spLocks/>
          </p:cNvSpPr>
          <p:nvPr/>
        </p:nvSpPr>
        <p:spPr bwMode="auto">
          <a:xfrm>
            <a:off x="1346200" y="5178425"/>
            <a:ext cx="47625" cy="28575"/>
          </a:xfrm>
          <a:custGeom>
            <a:avLst/>
            <a:gdLst>
              <a:gd name="T0" fmla="*/ 0 w 30"/>
              <a:gd name="T1" fmla="*/ 2147483647 h 18"/>
              <a:gd name="T2" fmla="*/ 2147483647 w 30"/>
              <a:gd name="T3" fmla="*/ 2147483647 h 18"/>
              <a:gd name="T4" fmla="*/ 2147483647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5" name="Freeform 20"/>
          <p:cNvSpPr>
            <a:spLocks/>
          </p:cNvSpPr>
          <p:nvPr/>
        </p:nvSpPr>
        <p:spPr bwMode="auto">
          <a:xfrm>
            <a:off x="1393825" y="5149850"/>
            <a:ext cx="47625" cy="28575"/>
          </a:xfrm>
          <a:custGeom>
            <a:avLst/>
            <a:gdLst>
              <a:gd name="T0" fmla="*/ 0 w 30"/>
              <a:gd name="T1" fmla="*/ 2147483647 h 18"/>
              <a:gd name="T2" fmla="*/ 2147483647 w 30"/>
              <a:gd name="T3" fmla="*/ 2147483647 h 18"/>
              <a:gd name="T4" fmla="*/ 2147483647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6" name="Freeform 21"/>
          <p:cNvSpPr>
            <a:spLocks/>
          </p:cNvSpPr>
          <p:nvPr/>
        </p:nvSpPr>
        <p:spPr bwMode="auto">
          <a:xfrm>
            <a:off x="1441450" y="5140325"/>
            <a:ext cx="47625" cy="9525"/>
          </a:xfrm>
          <a:custGeom>
            <a:avLst/>
            <a:gdLst>
              <a:gd name="T0" fmla="*/ 0 w 30"/>
              <a:gd name="T1" fmla="*/ 2147483647 h 6"/>
              <a:gd name="T2" fmla="*/ 2147483647 w 30"/>
              <a:gd name="T3" fmla="*/ 2147483647 h 6"/>
              <a:gd name="T4" fmla="*/ 2147483647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7" name="Freeform 22"/>
          <p:cNvSpPr>
            <a:spLocks/>
          </p:cNvSpPr>
          <p:nvPr/>
        </p:nvSpPr>
        <p:spPr bwMode="auto">
          <a:xfrm>
            <a:off x="1489075" y="5103813"/>
            <a:ext cx="47625" cy="36512"/>
          </a:xfrm>
          <a:custGeom>
            <a:avLst/>
            <a:gdLst>
              <a:gd name="T0" fmla="*/ 0 w 30"/>
              <a:gd name="T1" fmla="*/ 2147483647 h 23"/>
              <a:gd name="T2" fmla="*/ 2147483647 w 30"/>
              <a:gd name="T3" fmla="*/ 2147483647 h 23"/>
              <a:gd name="T4" fmla="*/ 2147483647 w 30"/>
              <a:gd name="T5" fmla="*/ 0 h 23"/>
              <a:gd name="T6" fmla="*/ 0 60000 65536"/>
              <a:gd name="T7" fmla="*/ 0 60000 65536"/>
              <a:gd name="T8" fmla="*/ 0 60000 65536"/>
              <a:gd name="T9" fmla="*/ 0 w 30"/>
              <a:gd name="T10" fmla="*/ 0 h 23"/>
              <a:gd name="T11" fmla="*/ 30 w 30"/>
              <a:gd name="T12" fmla="*/ 23 h 23"/>
            </a:gdLst>
            <a:ahLst/>
            <a:cxnLst>
              <a:cxn ang="T6">
                <a:pos x="T0" y="T1"/>
              </a:cxn>
              <a:cxn ang="T7">
                <a:pos x="T2" y="T3"/>
              </a:cxn>
              <a:cxn ang="T8">
                <a:pos x="T4" y="T5"/>
              </a:cxn>
            </a:cxnLst>
            <a:rect l="T9" t="T10" r="T11" b="T12"/>
            <a:pathLst>
              <a:path w="30" h="23">
                <a:moveTo>
                  <a:pt x="0" y="23"/>
                </a:moveTo>
                <a:lnTo>
                  <a:pt x="18" y="11"/>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8" name="Freeform 23"/>
          <p:cNvSpPr>
            <a:spLocks/>
          </p:cNvSpPr>
          <p:nvPr/>
        </p:nvSpPr>
        <p:spPr bwMode="auto">
          <a:xfrm>
            <a:off x="1536700" y="5075238"/>
            <a:ext cx="38100" cy="28575"/>
          </a:xfrm>
          <a:custGeom>
            <a:avLst/>
            <a:gdLst>
              <a:gd name="T0" fmla="*/ 0 w 24"/>
              <a:gd name="T1" fmla="*/ 2147483647 h 18"/>
              <a:gd name="T2" fmla="*/ 2147483647 w 24"/>
              <a:gd name="T3" fmla="*/ 2147483647 h 18"/>
              <a:gd name="T4" fmla="*/ 2147483647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0" y="18"/>
                </a:moveTo>
                <a:lnTo>
                  <a:pt x="12" y="6"/>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9" name="Freeform 24"/>
          <p:cNvSpPr>
            <a:spLocks/>
          </p:cNvSpPr>
          <p:nvPr/>
        </p:nvSpPr>
        <p:spPr bwMode="auto">
          <a:xfrm>
            <a:off x="1574800" y="5065713"/>
            <a:ext cx="47625" cy="9525"/>
          </a:xfrm>
          <a:custGeom>
            <a:avLst/>
            <a:gdLst>
              <a:gd name="T0" fmla="*/ 0 w 30"/>
              <a:gd name="T1" fmla="*/ 2147483647 h 6"/>
              <a:gd name="T2" fmla="*/ 2147483647 w 30"/>
              <a:gd name="T3" fmla="*/ 0 h 6"/>
              <a:gd name="T4" fmla="*/ 2147483647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20" name="Line 25"/>
          <p:cNvSpPr>
            <a:spLocks noChangeShapeType="1"/>
          </p:cNvSpPr>
          <p:nvPr/>
        </p:nvSpPr>
        <p:spPr bwMode="auto">
          <a:xfrm flipV="1">
            <a:off x="1622425" y="5046663"/>
            <a:ext cx="47625" cy="1905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1" name="Line 26"/>
          <p:cNvSpPr>
            <a:spLocks noChangeShapeType="1"/>
          </p:cNvSpPr>
          <p:nvPr/>
        </p:nvSpPr>
        <p:spPr bwMode="auto">
          <a:xfrm flipV="1">
            <a:off x="1670050" y="5008563"/>
            <a:ext cx="47625"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2" name="Line 27"/>
          <p:cNvSpPr>
            <a:spLocks noChangeShapeType="1"/>
          </p:cNvSpPr>
          <p:nvPr/>
        </p:nvSpPr>
        <p:spPr bwMode="auto">
          <a:xfrm flipV="1">
            <a:off x="1717675" y="4960938"/>
            <a:ext cx="47625" cy="476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3" name="Line 28"/>
          <p:cNvSpPr>
            <a:spLocks noChangeShapeType="1"/>
          </p:cNvSpPr>
          <p:nvPr/>
        </p:nvSpPr>
        <p:spPr bwMode="auto">
          <a:xfrm flipV="1">
            <a:off x="1765300" y="4922838"/>
            <a:ext cx="47625"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4" name="Line 29"/>
          <p:cNvSpPr>
            <a:spLocks noChangeShapeType="1"/>
          </p:cNvSpPr>
          <p:nvPr/>
        </p:nvSpPr>
        <p:spPr bwMode="auto">
          <a:xfrm flipV="1">
            <a:off x="1812925" y="4884738"/>
            <a:ext cx="38100"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5" name="Freeform 30"/>
          <p:cNvSpPr>
            <a:spLocks/>
          </p:cNvSpPr>
          <p:nvPr/>
        </p:nvSpPr>
        <p:spPr bwMode="auto">
          <a:xfrm>
            <a:off x="1851025" y="4856163"/>
            <a:ext cx="47625" cy="28575"/>
          </a:xfrm>
          <a:custGeom>
            <a:avLst/>
            <a:gdLst>
              <a:gd name="T0" fmla="*/ 0 w 30"/>
              <a:gd name="T1" fmla="*/ 2147483647 h 18"/>
              <a:gd name="T2" fmla="*/ 2147483647 w 30"/>
              <a:gd name="T3" fmla="*/ 2147483647 h 18"/>
              <a:gd name="T4" fmla="*/ 2147483647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12"/>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26" name="Freeform 31"/>
          <p:cNvSpPr>
            <a:spLocks/>
          </p:cNvSpPr>
          <p:nvPr/>
        </p:nvSpPr>
        <p:spPr bwMode="auto">
          <a:xfrm>
            <a:off x="1898650" y="4808538"/>
            <a:ext cx="47625" cy="47625"/>
          </a:xfrm>
          <a:custGeom>
            <a:avLst/>
            <a:gdLst>
              <a:gd name="T0" fmla="*/ 0 w 30"/>
              <a:gd name="T1" fmla="*/ 2147483647 h 30"/>
              <a:gd name="T2" fmla="*/ 2147483647 w 30"/>
              <a:gd name="T3" fmla="*/ 2147483647 h 30"/>
              <a:gd name="T4" fmla="*/ 2147483647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2" y="18"/>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27" name="Freeform 32"/>
          <p:cNvSpPr>
            <a:spLocks/>
          </p:cNvSpPr>
          <p:nvPr/>
        </p:nvSpPr>
        <p:spPr bwMode="auto">
          <a:xfrm>
            <a:off x="1946275" y="4760913"/>
            <a:ext cx="47625" cy="47625"/>
          </a:xfrm>
          <a:custGeom>
            <a:avLst/>
            <a:gdLst>
              <a:gd name="T0" fmla="*/ 0 w 30"/>
              <a:gd name="T1" fmla="*/ 2147483647 h 30"/>
              <a:gd name="T2" fmla="*/ 2147483647 w 30"/>
              <a:gd name="T3" fmla="*/ 2147483647 h 30"/>
              <a:gd name="T4" fmla="*/ 2147483647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2" y="18"/>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28" name="Freeform 33"/>
          <p:cNvSpPr>
            <a:spLocks/>
          </p:cNvSpPr>
          <p:nvPr/>
        </p:nvSpPr>
        <p:spPr bwMode="auto">
          <a:xfrm>
            <a:off x="1993900" y="4684713"/>
            <a:ext cx="47625" cy="76200"/>
          </a:xfrm>
          <a:custGeom>
            <a:avLst/>
            <a:gdLst>
              <a:gd name="T0" fmla="*/ 0 w 30"/>
              <a:gd name="T1" fmla="*/ 2147483647 h 48"/>
              <a:gd name="T2" fmla="*/ 2147483647 w 30"/>
              <a:gd name="T3" fmla="*/ 2147483647 h 48"/>
              <a:gd name="T4" fmla="*/ 2147483647 w 30"/>
              <a:gd name="T5" fmla="*/ 0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48"/>
                </a:moveTo>
                <a:lnTo>
                  <a:pt x="12" y="24"/>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29" name="Freeform 34"/>
          <p:cNvSpPr>
            <a:spLocks/>
          </p:cNvSpPr>
          <p:nvPr/>
        </p:nvSpPr>
        <p:spPr bwMode="auto">
          <a:xfrm>
            <a:off x="2041525" y="4646613"/>
            <a:ext cx="47625" cy="38100"/>
          </a:xfrm>
          <a:custGeom>
            <a:avLst/>
            <a:gdLst>
              <a:gd name="T0" fmla="*/ 0 w 30"/>
              <a:gd name="T1" fmla="*/ 2147483647 h 24"/>
              <a:gd name="T2" fmla="*/ 2147483647 w 30"/>
              <a:gd name="T3" fmla="*/ 2147483647 h 24"/>
              <a:gd name="T4" fmla="*/ 2147483647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0" name="Line 35"/>
          <p:cNvSpPr>
            <a:spLocks noChangeShapeType="1"/>
          </p:cNvSpPr>
          <p:nvPr/>
        </p:nvSpPr>
        <p:spPr bwMode="auto">
          <a:xfrm flipV="1">
            <a:off x="2089150" y="4598988"/>
            <a:ext cx="38100" cy="476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1" name="Freeform 36"/>
          <p:cNvSpPr>
            <a:spLocks/>
          </p:cNvSpPr>
          <p:nvPr/>
        </p:nvSpPr>
        <p:spPr bwMode="auto">
          <a:xfrm>
            <a:off x="2127250" y="4541838"/>
            <a:ext cx="47625" cy="57150"/>
          </a:xfrm>
          <a:custGeom>
            <a:avLst/>
            <a:gdLst>
              <a:gd name="T0" fmla="*/ 0 w 30"/>
              <a:gd name="T1" fmla="*/ 2147483647 h 36"/>
              <a:gd name="T2" fmla="*/ 2147483647 w 30"/>
              <a:gd name="T3" fmla="*/ 2147483647 h 36"/>
              <a:gd name="T4" fmla="*/ 2147483647 w 30"/>
              <a:gd name="T5" fmla="*/ 2147483647 h 36"/>
              <a:gd name="T6" fmla="*/ 2147483647 w 30"/>
              <a:gd name="T7" fmla="*/ 0 h 36"/>
              <a:gd name="T8" fmla="*/ 0 60000 65536"/>
              <a:gd name="T9" fmla="*/ 0 60000 65536"/>
              <a:gd name="T10" fmla="*/ 0 60000 65536"/>
              <a:gd name="T11" fmla="*/ 0 60000 65536"/>
              <a:gd name="T12" fmla="*/ 0 w 30"/>
              <a:gd name="T13" fmla="*/ 0 h 36"/>
              <a:gd name="T14" fmla="*/ 30 w 30"/>
              <a:gd name="T15" fmla="*/ 36 h 36"/>
            </a:gdLst>
            <a:ahLst/>
            <a:cxnLst>
              <a:cxn ang="T8">
                <a:pos x="T0" y="T1"/>
              </a:cxn>
              <a:cxn ang="T9">
                <a:pos x="T2" y="T3"/>
              </a:cxn>
              <a:cxn ang="T10">
                <a:pos x="T4" y="T5"/>
              </a:cxn>
              <a:cxn ang="T11">
                <a:pos x="T6" y="T7"/>
              </a:cxn>
            </a:cxnLst>
            <a:rect l="T12" t="T13" r="T14" b="T15"/>
            <a:pathLst>
              <a:path w="30" h="36">
                <a:moveTo>
                  <a:pt x="0" y="36"/>
                </a:moveTo>
                <a:lnTo>
                  <a:pt x="12" y="18"/>
                </a:lnTo>
                <a:lnTo>
                  <a:pt x="24"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2" name="Freeform 37"/>
          <p:cNvSpPr>
            <a:spLocks/>
          </p:cNvSpPr>
          <p:nvPr/>
        </p:nvSpPr>
        <p:spPr bwMode="auto">
          <a:xfrm>
            <a:off x="2174875" y="4541838"/>
            <a:ext cx="47625" cy="1587"/>
          </a:xfrm>
          <a:custGeom>
            <a:avLst/>
            <a:gdLst>
              <a:gd name="T0" fmla="*/ 0 w 30"/>
              <a:gd name="T1" fmla="*/ 0 h 1587"/>
              <a:gd name="T2" fmla="*/ 2147483647 w 30"/>
              <a:gd name="T3" fmla="*/ 0 h 1587"/>
              <a:gd name="T4" fmla="*/ 2147483647 w 30"/>
              <a:gd name="T5" fmla="*/ 0 h 1587"/>
              <a:gd name="T6" fmla="*/ 0 60000 65536"/>
              <a:gd name="T7" fmla="*/ 0 60000 65536"/>
              <a:gd name="T8" fmla="*/ 0 60000 65536"/>
              <a:gd name="T9" fmla="*/ 0 w 30"/>
              <a:gd name="T10" fmla="*/ 0 h 1587"/>
              <a:gd name="T11" fmla="*/ 30 w 30"/>
              <a:gd name="T12" fmla="*/ 1587 h 1587"/>
            </a:gdLst>
            <a:ahLst/>
            <a:cxnLst>
              <a:cxn ang="T6">
                <a:pos x="T0" y="T1"/>
              </a:cxn>
              <a:cxn ang="T7">
                <a:pos x="T2" y="T3"/>
              </a:cxn>
              <a:cxn ang="T8">
                <a:pos x="T4" y="T5"/>
              </a:cxn>
            </a:cxnLst>
            <a:rect l="T9" t="T10" r="T11" b="T12"/>
            <a:pathLst>
              <a:path w="30" h="1587">
                <a:moveTo>
                  <a:pt x="0" y="0"/>
                </a:moveTo>
                <a:lnTo>
                  <a:pt x="12" y="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3" name="Freeform 38"/>
          <p:cNvSpPr>
            <a:spLocks/>
          </p:cNvSpPr>
          <p:nvPr/>
        </p:nvSpPr>
        <p:spPr bwMode="auto">
          <a:xfrm>
            <a:off x="2222500" y="4541838"/>
            <a:ext cx="47625" cy="9525"/>
          </a:xfrm>
          <a:custGeom>
            <a:avLst/>
            <a:gdLst>
              <a:gd name="T0" fmla="*/ 0 w 30"/>
              <a:gd name="T1" fmla="*/ 0 h 6"/>
              <a:gd name="T2" fmla="*/ 2147483647 w 30"/>
              <a:gd name="T3" fmla="*/ 2147483647 h 6"/>
              <a:gd name="T4" fmla="*/ 2147483647 w 30"/>
              <a:gd name="T5" fmla="*/ 2147483647 h 6"/>
              <a:gd name="T6" fmla="*/ 2147483647 w 30"/>
              <a:gd name="T7" fmla="*/ 2147483647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0" y="0"/>
                </a:moveTo>
                <a:lnTo>
                  <a:pt x="12" y="6"/>
                </a:lnTo>
                <a:lnTo>
                  <a:pt x="24" y="6"/>
                </a:lnTo>
                <a:lnTo>
                  <a:pt x="30" y="6"/>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4" name="Freeform 39"/>
          <p:cNvSpPr>
            <a:spLocks/>
          </p:cNvSpPr>
          <p:nvPr/>
        </p:nvSpPr>
        <p:spPr bwMode="auto">
          <a:xfrm>
            <a:off x="2270125" y="4475163"/>
            <a:ext cx="47625" cy="76200"/>
          </a:xfrm>
          <a:custGeom>
            <a:avLst/>
            <a:gdLst>
              <a:gd name="T0" fmla="*/ 0 w 30"/>
              <a:gd name="T1" fmla="*/ 2147483647 h 48"/>
              <a:gd name="T2" fmla="*/ 2147483647 w 30"/>
              <a:gd name="T3" fmla="*/ 2147483647 h 48"/>
              <a:gd name="T4" fmla="*/ 2147483647 w 30"/>
              <a:gd name="T5" fmla="*/ 2147483647 h 48"/>
              <a:gd name="T6" fmla="*/ 2147483647 w 30"/>
              <a:gd name="T7" fmla="*/ 2147483647 h 48"/>
              <a:gd name="T8" fmla="*/ 2147483647 w 30"/>
              <a:gd name="T9" fmla="*/ 0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48"/>
                </a:moveTo>
                <a:lnTo>
                  <a:pt x="6" y="42"/>
                </a:lnTo>
                <a:lnTo>
                  <a:pt x="12" y="24"/>
                </a:lnTo>
                <a:lnTo>
                  <a:pt x="24" y="12"/>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5" name="Freeform 40"/>
          <p:cNvSpPr>
            <a:spLocks/>
          </p:cNvSpPr>
          <p:nvPr/>
        </p:nvSpPr>
        <p:spPr bwMode="auto">
          <a:xfrm>
            <a:off x="2317750" y="4437063"/>
            <a:ext cx="47625" cy="38100"/>
          </a:xfrm>
          <a:custGeom>
            <a:avLst/>
            <a:gdLst>
              <a:gd name="T0" fmla="*/ 0 w 30"/>
              <a:gd name="T1" fmla="*/ 2147483647 h 24"/>
              <a:gd name="T2" fmla="*/ 2147483647 w 30"/>
              <a:gd name="T3" fmla="*/ 2147483647 h 24"/>
              <a:gd name="T4" fmla="*/ 2147483647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6" name="Freeform 41"/>
          <p:cNvSpPr>
            <a:spLocks/>
          </p:cNvSpPr>
          <p:nvPr/>
        </p:nvSpPr>
        <p:spPr bwMode="auto">
          <a:xfrm>
            <a:off x="2365375" y="4418013"/>
            <a:ext cx="38100" cy="19050"/>
          </a:xfrm>
          <a:custGeom>
            <a:avLst/>
            <a:gdLst>
              <a:gd name="T0" fmla="*/ 0 w 24"/>
              <a:gd name="T1" fmla="*/ 2147483647 h 12"/>
              <a:gd name="T2" fmla="*/ 2147483647 w 24"/>
              <a:gd name="T3" fmla="*/ 2147483647 h 12"/>
              <a:gd name="T4" fmla="*/ 2147483647 w 24"/>
              <a:gd name="T5" fmla="*/ 2147483647 h 12"/>
              <a:gd name="T6" fmla="*/ 2147483647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12"/>
                </a:moveTo>
                <a:lnTo>
                  <a:pt x="12" y="6"/>
                </a:lnTo>
                <a:lnTo>
                  <a:pt x="18" y="6"/>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7" name="Freeform 42"/>
          <p:cNvSpPr>
            <a:spLocks/>
          </p:cNvSpPr>
          <p:nvPr/>
        </p:nvSpPr>
        <p:spPr bwMode="auto">
          <a:xfrm>
            <a:off x="2403475" y="4341813"/>
            <a:ext cx="47625" cy="76200"/>
          </a:xfrm>
          <a:custGeom>
            <a:avLst/>
            <a:gdLst>
              <a:gd name="T0" fmla="*/ 0 w 30"/>
              <a:gd name="T1" fmla="*/ 2147483647 h 48"/>
              <a:gd name="T2" fmla="*/ 2147483647 w 30"/>
              <a:gd name="T3" fmla="*/ 2147483647 h 48"/>
              <a:gd name="T4" fmla="*/ 2147483647 w 30"/>
              <a:gd name="T5" fmla="*/ 2147483647 h 48"/>
              <a:gd name="T6" fmla="*/ 2147483647 w 30"/>
              <a:gd name="T7" fmla="*/ 2147483647 h 48"/>
              <a:gd name="T8" fmla="*/ 2147483647 w 30"/>
              <a:gd name="T9" fmla="*/ 0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48"/>
                </a:moveTo>
                <a:lnTo>
                  <a:pt x="6" y="36"/>
                </a:lnTo>
                <a:lnTo>
                  <a:pt x="12" y="24"/>
                </a:lnTo>
                <a:lnTo>
                  <a:pt x="24"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8" name="Freeform 43"/>
          <p:cNvSpPr>
            <a:spLocks/>
          </p:cNvSpPr>
          <p:nvPr/>
        </p:nvSpPr>
        <p:spPr bwMode="auto">
          <a:xfrm>
            <a:off x="2451100" y="4341813"/>
            <a:ext cx="47625" cy="19050"/>
          </a:xfrm>
          <a:custGeom>
            <a:avLst/>
            <a:gdLst>
              <a:gd name="T0" fmla="*/ 0 w 30"/>
              <a:gd name="T1" fmla="*/ 0 h 12"/>
              <a:gd name="T2" fmla="*/ 2147483647 w 30"/>
              <a:gd name="T3" fmla="*/ 0 h 12"/>
              <a:gd name="T4" fmla="*/ 2147483647 w 30"/>
              <a:gd name="T5" fmla="*/ 0 h 12"/>
              <a:gd name="T6" fmla="*/ 2147483647 w 30"/>
              <a:gd name="T7" fmla="*/ 2147483647 h 12"/>
              <a:gd name="T8" fmla="*/ 0 60000 65536"/>
              <a:gd name="T9" fmla="*/ 0 60000 65536"/>
              <a:gd name="T10" fmla="*/ 0 60000 65536"/>
              <a:gd name="T11" fmla="*/ 0 60000 65536"/>
              <a:gd name="T12" fmla="*/ 0 w 30"/>
              <a:gd name="T13" fmla="*/ 0 h 12"/>
              <a:gd name="T14" fmla="*/ 30 w 30"/>
              <a:gd name="T15" fmla="*/ 12 h 12"/>
            </a:gdLst>
            <a:ahLst/>
            <a:cxnLst>
              <a:cxn ang="T8">
                <a:pos x="T0" y="T1"/>
              </a:cxn>
              <a:cxn ang="T9">
                <a:pos x="T2" y="T3"/>
              </a:cxn>
              <a:cxn ang="T10">
                <a:pos x="T4" y="T5"/>
              </a:cxn>
              <a:cxn ang="T11">
                <a:pos x="T6" y="T7"/>
              </a:cxn>
            </a:cxnLst>
            <a:rect l="T12" t="T13" r="T14" b="T15"/>
            <a:pathLst>
              <a:path w="30" h="12">
                <a:moveTo>
                  <a:pt x="0" y="0"/>
                </a:moveTo>
                <a:lnTo>
                  <a:pt x="6" y="0"/>
                </a:lnTo>
                <a:lnTo>
                  <a:pt x="12" y="0"/>
                </a:lnTo>
                <a:lnTo>
                  <a:pt x="30" y="12"/>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9" name="Freeform 44"/>
          <p:cNvSpPr>
            <a:spLocks/>
          </p:cNvSpPr>
          <p:nvPr/>
        </p:nvSpPr>
        <p:spPr bwMode="auto">
          <a:xfrm>
            <a:off x="2498725" y="4360863"/>
            <a:ext cx="47625" cy="38100"/>
          </a:xfrm>
          <a:custGeom>
            <a:avLst/>
            <a:gdLst>
              <a:gd name="T0" fmla="*/ 0 w 30"/>
              <a:gd name="T1" fmla="*/ 0 h 24"/>
              <a:gd name="T2" fmla="*/ 2147483647 w 30"/>
              <a:gd name="T3" fmla="*/ 2147483647 h 24"/>
              <a:gd name="T4" fmla="*/ 2147483647 w 30"/>
              <a:gd name="T5" fmla="*/ 2147483647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0"/>
                </a:moveTo>
                <a:lnTo>
                  <a:pt x="12" y="12"/>
                </a:lnTo>
                <a:lnTo>
                  <a:pt x="30" y="24"/>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0" name="Freeform 45"/>
          <p:cNvSpPr>
            <a:spLocks/>
          </p:cNvSpPr>
          <p:nvPr/>
        </p:nvSpPr>
        <p:spPr bwMode="auto">
          <a:xfrm>
            <a:off x="2546350" y="4398963"/>
            <a:ext cx="47625" cy="9525"/>
          </a:xfrm>
          <a:custGeom>
            <a:avLst/>
            <a:gdLst>
              <a:gd name="T0" fmla="*/ 0 w 30"/>
              <a:gd name="T1" fmla="*/ 0 h 6"/>
              <a:gd name="T2" fmla="*/ 2147483647 w 30"/>
              <a:gd name="T3" fmla="*/ 2147483647 h 6"/>
              <a:gd name="T4" fmla="*/ 2147483647 w 30"/>
              <a:gd name="T5" fmla="*/ 2147483647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6"/>
                </a:lnTo>
                <a:lnTo>
                  <a:pt x="30" y="6"/>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1" name="Freeform 46"/>
          <p:cNvSpPr>
            <a:spLocks/>
          </p:cNvSpPr>
          <p:nvPr/>
        </p:nvSpPr>
        <p:spPr bwMode="auto">
          <a:xfrm>
            <a:off x="2593975" y="4408488"/>
            <a:ext cx="47625" cy="9525"/>
          </a:xfrm>
          <a:custGeom>
            <a:avLst/>
            <a:gdLst>
              <a:gd name="T0" fmla="*/ 0 w 30"/>
              <a:gd name="T1" fmla="*/ 0 h 6"/>
              <a:gd name="T2" fmla="*/ 2147483647 w 30"/>
              <a:gd name="T3" fmla="*/ 2147483647 h 6"/>
              <a:gd name="T4" fmla="*/ 2147483647 w 30"/>
              <a:gd name="T5" fmla="*/ 2147483647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6"/>
                </a:lnTo>
                <a:lnTo>
                  <a:pt x="30" y="6"/>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2" name="Freeform 47"/>
          <p:cNvSpPr>
            <a:spLocks/>
          </p:cNvSpPr>
          <p:nvPr/>
        </p:nvSpPr>
        <p:spPr bwMode="auto">
          <a:xfrm>
            <a:off x="2641600" y="4370388"/>
            <a:ext cx="38100" cy="47625"/>
          </a:xfrm>
          <a:custGeom>
            <a:avLst/>
            <a:gdLst>
              <a:gd name="T0" fmla="*/ 0 w 24"/>
              <a:gd name="T1" fmla="*/ 2147483647 h 30"/>
              <a:gd name="T2" fmla="*/ 2147483647 w 24"/>
              <a:gd name="T3" fmla="*/ 2147483647 h 30"/>
              <a:gd name="T4" fmla="*/ 2147483647 w 24"/>
              <a:gd name="T5" fmla="*/ 2147483647 h 30"/>
              <a:gd name="T6" fmla="*/ 2147483647 w 24"/>
              <a:gd name="T7" fmla="*/ 0 h 30"/>
              <a:gd name="T8" fmla="*/ 0 60000 65536"/>
              <a:gd name="T9" fmla="*/ 0 60000 65536"/>
              <a:gd name="T10" fmla="*/ 0 60000 65536"/>
              <a:gd name="T11" fmla="*/ 0 60000 65536"/>
              <a:gd name="T12" fmla="*/ 0 w 24"/>
              <a:gd name="T13" fmla="*/ 0 h 30"/>
              <a:gd name="T14" fmla="*/ 24 w 24"/>
              <a:gd name="T15" fmla="*/ 30 h 30"/>
            </a:gdLst>
            <a:ahLst/>
            <a:cxnLst>
              <a:cxn ang="T8">
                <a:pos x="T0" y="T1"/>
              </a:cxn>
              <a:cxn ang="T9">
                <a:pos x="T2" y="T3"/>
              </a:cxn>
              <a:cxn ang="T10">
                <a:pos x="T4" y="T5"/>
              </a:cxn>
              <a:cxn ang="T11">
                <a:pos x="T6" y="T7"/>
              </a:cxn>
            </a:cxnLst>
            <a:rect l="T12" t="T13" r="T14" b="T15"/>
            <a:pathLst>
              <a:path w="24" h="30">
                <a:moveTo>
                  <a:pt x="0" y="30"/>
                </a:moveTo>
                <a:lnTo>
                  <a:pt x="6" y="24"/>
                </a:lnTo>
                <a:lnTo>
                  <a:pt x="12" y="18"/>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3" name="Line 48"/>
          <p:cNvSpPr>
            <a:spLocks noChangeShapeType="1"/>
          </p:cNvSpPr>
          <p:nvPr/>
        </p:nvSpPr>
        <p:spPr bwMode="auto">
          <a:xfrm flipV="1">
            <a:off x="2679700" y="4322763"/>
            <a:ext cx="47625" cy="476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4" name="Line 49"/>
          <p:cNvSpPr>
            <a:spLocks noChangeShapeType="1"/>
          </p:cNvSpPr>
          <p:nvPr/>
        </p:nvSpPr>
        <p:spPr bwMode="auto">
          <a:xfrm flipV="1">
            <a:off x="2727325" y="4284663"/>
            <a:ext cx="47625"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5" name="Freeform 50"/>
          <p:cNvSpPr>
            <a:spLocks/>
          </p:cNvSpPr>
          <p:nvPr/>
        </p:nvSpPr>
        <p:spPr bwMode="auto">
          <a:xfrm>
            <a:off x="2774950" y="4246563"/>
            <a:ext cx="46038" cy="38100"/>
          </a:xfrm>
          <a:custGeom>
            <a:avLst/>
            <a:gdLst>
              <a:gd name="T0" fmla="*/ 0 w 29"/>
              <a:gd name="T1" fmla="*/ 2147483647 h 24"/>
              <a:gd name="T2" fmla="*/ 2147483647 w 29"/>
              <a:gd name="T3" fmla="*/ 2147483647 h 24"/>
              <a:gd name="T4" fmla="*/ 2147483647 w 29"/>
              <a:gd name="T5" fmla="*/ 0 h 24"/>
              <a:gd name="T6" fmla="*/ 0 60000 65536"/>
              <a:gd name="T7" fmla="*/ 0 60000 65536"/>
              <a:gd name="T8" fmla="*/ 0 60000 65536"/>
              <a:gd name="T9" fmla="*/ 0 w 29"/>
              <a:gd name="T10" fmla="*/ 0 h 24"/>
              <a:gd name="T11" fmla="*/ 29 w 29"/>
              <a:gd name="T12" fmla="*/ 24 h 24"/>
            </a:gdLst>
            <a:ahLst/>
            <a:cxnLst>
              <a:cxn ang="T6">
                <a:pos x="T0" y="T1"/>
              </a:cxn>
              <a:cxn ang="T7">
                <a:pos x="T2" y="T3"/>
              </a:cxn>
              <a:cxn ang="T8">
                <a:pos x="T4" y="T5"/>
              </a:cxn>
            </a:cxnLst>
            <a:rect l="T9" t="T10" r="T11" b="T12"/>
            <a:pathLst>
              <a:path w="29" h="24">
                <a:moveTo>
                  <a:pt x="0" y="24"/>
                </a:moveTo>
                <a:lnTo>
                  <a:pt x="11" y="12"/>
                </a:lnTo>
                <a:lnTo>
                  <a:pt x="29"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6" name="Freeform 51"/>
          <p:cNvSpPr>
            <a:spLocks/>
          </p:cNvSpPr>
          <p:nvPr/>
        </p:nvSpPr>
        <p:spPr bwMode="auto">
          <a:xfrm>
            <a:off x="2820988" y="4189413"/>
            <a:ext cx="47625" cy="57150"/>
          </a:xfrm>
          <a:custGeom>
            <a:avLst/>
            <a:gdLst>
              <a:gd name="T0" fmla="*/ 0 w 30"/>
              <a:gd name="T1" fmla="*/ 2147483647 h 36"/>
              <a:gd name="T2" fmla="*/ 2147483647 w 30"/>
              <a:gd name="T3" fmla="*/ 2147483647 h 36"/>
              <a:gd name="T4" fmla="*/ 2147483647 w 30"/>
              <a:gd name="T5" fmla="*/ 0 h 36"/>
              <a:gd name="T6" fmla="*/ 0 60000 65536"/>
              <a:gd name="T7" fmla="*/ 0 60000 65536"/>
              <a:gd name="T8" fmla="*/ 0 60000 65536"/>
              <a:gd name="T9" fmla="*/ 0 w 30"/>
              <a:gd name="T10" fmla="*/ 0 h 36"/>
              <a:gd name="T11" fmla="*/ 30 w 30"/>
              <a:gd name="T12" fmla="*/ 36 h 36"/>
            </a:gdLst>
            <a:ahLst/>
            <a:cxnLst>
              <a:cxn ang="T6">
                <a:pos x="T0" y="T1"/>
              </a:cxn>
              <a:cxn ang="T7">
                <a:pos x="T2" y="T3"/>
              </a:cxn>
              <a:cxn ang="T8">
                <a:pos x="T4" y="T5"/>
              </a:cxn>
            </a:cxnLst>
            <a:rect l="T9" t="T10" r="T11" b="T12"/>
            <a:pathLst>
              <a:path w="30" h="36">
                <a:moveTo>
                  <a:pt x="0" y="36"/>
                </a:moveTo>
                <a:lnTo>
                  <a:pt x="12" y="18"/>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7" name="Freeform 52"/>
          <p:cNvSpPr>
            <a:spLocks/>
          </p:cNvSpPr>
          <p:nvPr/>
        </p:nvSpPr>
        <p:spPr bwMode="auto">
          <a:xfrm>
            <a:off x="2868613" y="4160838"/>
            <a:ext cx="47625" cy="28575"/>
          </a:xfrm>
          <a:custGeom>
            <a:avLst/>
            <a:gdLst>
              <a:gd name="T0" fmla="*/ 0 w 30"/>
              <a:gd name="T1" fmla="*/ 2147483647 h 18"/>
              <a:gd name="T2" fmla="*/ 2147483647 w 30"/>
              <a:gd name="T3" fmla="*/ 2147483647 h 18"/>
              <a:gd name="T4" fmla="*/ 2147483647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8"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8" name="Freeform 53"/>
          <p:cNvSpPr>
            <a:spLocks/>
          </p:cNvSpPr>
          <p:nvPr/>
        </p:nvSpPr>
        <p:spPr bwMode="auto">
          <a:xfrm>
            <a:off x="2916238" y="4141788"/>
            <a:ext cx="38100" cy="19050"/>
          </a:xfrm>
          <a:custGeom>
            <a:avLst/>
            <a:gdLst>
              <a:gd name="T0" fmla="*/ 0 w 24"/>
              <a:gd name="T1" fmla="*/ 2147483647 h 12"/>
              <a:gd name="T2" fmla="*/ 2147483647 w 24"/>
              <a:gd name="T3" fmla="*/ 2147483647 h 12"/>
              <a:gd name="T4" fmla="*/ 2147483647 w 24"/>
              <a:gd name="T5" fmla="*/ 0 h 12"/>
              <a:gd name="T6" fmla="*/ 0 60000 65536"/>
              <a:gd name="T7" fmla="*/ 0 60000 65536"/>
              <a:gd name="T8" fmla="*/ 0 60000 65536"/>
              <a:gd name="T9" fmla="*/ 0 w 24"/>
              <a:gd name="T10" fmla="*/ 0 h 12"/>
              <a:gd name="T11" fmla="*/ 24 w 24"/>
              <a:gd name="T12" fmla="*/ 12 h 12"/>
            </a:gdLst>
            <a:ahLst/>
            <a:cxnLst>
              <a:cxn ang="T6">
                <a:pos x="T0" y="T1"/>
              </a:cxn>
              <a:cxn ang="T7">
                <a:pos x="T2" y="T3"/>
              </a:cxn>
              <a:cxn ang="T8">
                <a:pos x="T4" y="T5"/>
              </a:cxn>
            </a:cxnLst>
            <a:rect l="T9" t="T10" r="T11" b="T12"/>
            <a:pathLst>
              <a:path w="24" h="12">
                <a:moveTo>
                  <a:pt x="0" y="12"/>
                </a:moveTo>
                <a:lnTo>
                  <a:pt x="12" y="6"/>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9" name="Freeform 54"/>
          <p:cNvSpPr>
            <a:spLocks/>
          </p:cNvSpPr>
          <p:nvPr/>
        </p:nvSpPr>
        <p:spPr bwMode="auto">
          <a:xfrm>
            <a:off x="2954338" y="4105275"/>
            <a:ext cx="47625" cy="36513"/>
          </a:xfrm>
          <a:custGeom>
            <a:avLst/>
            <a:gdLst>
              <a:gd name="T0" fmla="*/ 0 w 30"/>
              <a:gd name="T1" fmla="*/ 2147483647 h 23"/>
              <a:gd name="T2" fmla="*/ 2147483647 w 30"/>
              <a:gd name="T3" fmla="*/ 2147483647 h 23"/>
              <a:gd name="T4" fmla="*/ 2147483647 w 30"/>
              <a:gd name="T5" fmla="*/ 0 h 23"/>
              <a:gd name="T6" fmla="*/ 2147483647 w 30"/>
              <a:gd name="T7" fmla="*/ 0 h 23"/>
              <a:gd name="T8" fmla="*/ 0 60000 65536"/>
              <a:gd name="T9" fmla="*/ 0 60000 65536"/>
              <a:gd name="T10" fmla="*/ 0 60000 65536"/>
              <a:gd name="T11" fmla="*/ 0 60000 65536"/>
              <a:gd name="T12" fmla="*/ 0 w 30"/>
              <a:gd name="T13" fmla="*/ 0 h 23"/>
              <a:gd name="T14" fmla="*/ 30 w 30"/>
              <a:gd name="T15" fmla="*/ 23 h 23"/>
            </a:gdLst>
            <a:ahLst/>
            <a:cxnLst>
              <a:cxn ang="T8">
                <a:pos x="T0" y="T1"/>
              </a:cxn>
              <a:cxn ang="T9">
                <a:pos x="T2" y="T3"/>
              </a:cxn>
              <a:cxn ang="T10">
                <a:pos x="T4" y="T5"/>
              </a:cxn>
              <a:cxn ang="T11">
                <a:pos x="T6" y="T7"/>
              </a:cxn>
            </a:cxnLst>
            <a:rect l="T12" t="T13" r="T14" b="T15"/>
            <a:pathLst>
              <a:path w="30" h="23">
                <a:moveTo>
                  <a:pt x="0" y="23"/>
                </a:moveTo>
                <a:lnTo>
                  <a:pt x="12" y="11"/>
                </a:lnTo>
                <a:lnTo>
                  <a:pt x="24" y="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50" name="Freeform 55"/>
          <p:cNvSpPr>
            <a:spLocks/>
          </p:cNvSpPr>
          <p:nvPr/>
        </p:nvSpPr>
        <p:spPr bwMode="auto">
          <a:xfrm>
            <a:off x="3001963" y="4105275"/>
            <a:ext cx="47625" cy="36513"/>
          </a:xfrm>
          <a:custGeom>
            <a:avLst/>
            <a:gdLst>
              <a:gd name="T0" fmla="*/ 0 w 30"/>
              <a:gd name="T1" fmla="*/ 0 h 23"/>
              <a:gd name="T2" fmla="*/ 2147483647 w 30"/>
              <a:gd name="T3" fmla="*/ 2147483647 h 23"/>
              <a:gd name="T4" fmla="*/ 2147483647 w 30"/>
              <a:gd name="T5" fmla="*/ 2147483647 h 23"/>
              <a:gd name="T6" fmla="*/ 2147483647 w 30"/>
              <a:gd name="T7" fmla="*/ 2147483647 h 23"/>
              <a:gd name="T8" fmla="*/ 2147483647 w 30"/>
              <a:gd name="T9" fmla="*/ 2147483647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0" y="0"/>
                </a:moveTo>
                <a:lnTo>
                  <a:pt x="6" y="6"/>
                </a:lnTo>
                <a:lnTo>
                  <a:pt x="12" y="11"/>
                </a:lnTo>
                <a:lnTo>
                  <a:pt x="24" y="17"/>
                </a:lnTo>
                <a:lnTo>
                  <a:pt x="30" y="23"/>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51" name="Freeform 56"/>
          <p:cNvSpPr>
            <a:spLocks/>
          </p:cNvSpPr>
          <p:nvPr/>
        </p:nvSpPr>
        <p:spPr bwMode="auto">
          <a:xfrm>
            <a:off x="3049588" y="4132263"/>
            <a:ext cx="47625" cy="9525"/>
          </a:xfrm>
          <a:custGeom>
            <a:avLst/>
            <a:gdLst>
              <a:gd name="T0" fmla="*/ 0 w 30"/>
              <a:gd name="T1" fmla="*/ 2147483647 h 6"/>
              <a:gd name="T2" fmla="*/ 2147483647 w 30"/>
              <a:gd name="T3" fmla="*/ 2147483647 h 6"/>
              <a:gd name="T4" fmla="*/ 2147483647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52" name="Freeform 57"/>
          <p:cNvSpPr>
            <a:spLocks/>
          </p:cNvSpPr>
          <p:nvPr/>
        </p:nvSpPr>
        <p:spPr bwMode="auto">
          <a:xfrm>
            <a:off x="3097213" y="4105275"/>
            <a:ext cx="47625" cy="26988"/>
          </a:xfrm>
          <a:custGeom>
            <a:avLst/>
            <a:gdLst>
              <a:gd name="T0" fmla="*/ 0 w 30"/>
              <a:gd name="T1" fmla="*/ 2147483647 h 17"/>
              <a:gd name="T2" fmla="*/ 2147483647 w 30"/>
              <a:gd name="T3" fmla="*/ 2147483647 h 17"/>
              <a:gd name="T4" fmla="*/ 2147483647 w 30"/>
              <a:gd name="T5" fmla="*/ 0 h 17"/>
              <a:gd name="T6" fmla="*/ 0 60000 65536"/>
              <a:gd name="T7" fmla="*/ 0 60000 65536"/>
              <a:gd name="T8" fmla="*/ 0 60000 65536"/>
              <a:gd name="T9" fmla="*/ 0 w 30"/>
              <a:gd name="T10" fmla="*/ 0 h 17"/>
              <a:gd name="T11" fmla="*/ 30 w 30"/>
              <a:gd name="T12" fmla="*/ 17 h 17"/>
            </a:gdLst>
            <a:ahLst/>
            <a:cxnLst>
              <a:cxn ang="T6">
                <a:pos x="T0" y="T1"/>
              </a:cxn>
              <a:cxn ang="T7">
                <a:pos x="T2" y="T3"/>
              </a:cxn>
              <a:cxn ang="T8">
                <a:pos x="T4" y="T5"/>
              </a:cxn>
            </a:cxnLst>
            <a:rect l="T9" t="T10" r="T11" b="T12"/>
            <a:pathLst>
              <a:path w="30" h="17">
                <a:moveTo>
                  <a:pt x="0" y="17"/>
                </a:moveTo>
                <a:lnTo>
                  <a:pt x="12" y="11"/>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53" name="Line 58"/>
          <p:cNvSpPr>
            <a:spLocks noChangeShapeType="1"/>
          </p:cNvSpPr>
          <p:nvPr/>
        </p:nvSpPr>
        <p:spPr bwMode="auto">
          <a:xfrm flipV="1">
            <a:off x="3144838" y="4067175"/>
            <a:ext cx="47625"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54" name="Line 59"/>
          <p:cNvSpPr>
            <a:spLocks noChangeShapeType="1"/>
          </p:cNvSpPr>
          <p:nvPr/>
        </p:nvSpPr>
        <p:spPr bwMode="auto">
          <a:xfrm flipV="1">
            <a:off x="3192463" y="4019550"/>
            <a:ext cx="38100" cy="476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55" name="Rectangle 60"/>
          <p:cNvSpPr>
            <a:spLocks noChangeArrowheads="1"/>
          </p:cNvSpPr>
          <p:nvPr/>
        </p:nvSpPr>
        <p:spPr bwMode="auto">
          <a:xfrm>
            <a:off x="823913" y="561657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0</a:t>
            </a:r>
            <a:endParaRPr lang="en-US" sz="2000">
              <a:latin typeface="Arial" charset="0"/>
            </a:endParaRPr>
          </a:p>
        </p:txBody>
      </p:sp>
      <p:sp>
        <p:nvSpPr>
          <p:cNvPr id="55356" name="Rectangle 61"/>
          <p:cNvSpPr>
            <a:spLocks noChangeArrowheads="1"/>
          </p:cNvSpPr>
          <p:nvPr/>
        </p:nvSpPr>
        <p:spPr bwMode="auto">
          <a:xfrm>
            <a:off x="823913" y="355282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8</a:t>
            </a:r>
            <a:endParaRPr lang="en-US" sz="2000">
              <a:latin typeface="Arial" charset="0"/>
            </a:endParaRPr>
          </a:p>
        </p:txBody>
      </p:sp>
      <p:sp>
        <p:nvSpPr>
          <p:cNvPr id="55357" name="Rectangle 62"/>
          <p:cNvSpPr>
            <a:spLocks noChangeArrowheads="1"/>
          </p:cNvSpPr>
          <p:nvPr/>
        </p:nvSpPr>
        <p:spPr bwMode="auto">
          <a:xfrm>
            <a:off x="700088" y="1479550"/>
            <a:ext cx="2397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16</a:t>
            </a:r>
            <a:endParaRPr lang="en-US" sz="2000">
              <a:latin typeface="Arial" charset="0"/>
            </a:endParaRPr>
          </a:p>
        </p:txBody>
      </p:sp>
      <p:sp>
        <p:nvSpPr>
          <p:cNvPr id="55358" name="Rectangle 63"/>
          <p:cNvSpPr>
            <a:spLocks noChangeArrowheads="1"/>
          </p:cNvSpPr>
          <p:nvPr/>
        </p:nvSpPr>
        <p:spPr bwMode="auto">
          <a:xfrm>
            <a:off x="871538" y="5930900"/>
            <a:ext cx="4810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1950</a:t>
            </a:r>
            <a:endParaRPr lang="en-US" sz="2000">
              <a:latin typeface="Arial" charset="0"/>
            </a:endParaRPr>
          </a:p>
        </p:txBody>
      </p:sp>
      <p:sp>
        <p:nvSpPr>
          <p:cNvPr id="55359" name="Rectangle 64"/>
          <p:cNvSpPr>
            <a:spLocks noChangeArrowheads="1"/>
          </p:cNvSpPr>
          <p:nvPr/>
        </p:nvSpPr>
        <p:spPr bwMode="auto">
          <a:xfrm>
            <a:off x="3173413" y="5930900"/>
            <a:ext cx="4810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2000</a:t>
            </a:r>
            <a:endParaRPr lang="en-US" sz="2000">
              <a:latin typeface="Arial" charset="0"/>
            </a:endParaRPr>
          </a:p>
        </p:txBody>
      </p:sp>
      <p:sp>
        <p:nvSpPr>
          <p:cNvPr id="55360" name="Rectangle 65"/>
          <p:cNvSpPr>
            <a:spLocks noChangeArrowheads="1"/>
          </p:cNvSpPr>
          <p:nvPr/>
        </p:nvSpPr>
        <p:spPr bwMode="auto">
          <a:xfrm>
            <a:off x="5476875" y="5930900"/>
            <a:ext cx="4810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2050</a:t>
            </a:r>
            <a:endParaRPr lang="en-US" sz="2000">
              <a:latin typeface="Arial" charset="0"/>
            </a:endParaRPr>
          </a:p>
        </p:txBody>
      </p:sp>
      <p:sp>
        <p:nvSpPr>
          <p:cNvPr id="55361" name="Rectangle 66"/>
          <p:cNvSpPr>
            <a:spLocks noChangeArrowheads="1"/>
          </p:cNvSpPr>
          <p:nvPr/>
        </p:nvSpPr>
        <p:spPr bwMode="auto">
          <a:xfrm>
            <a:off x="7769225" y="5930900"/>
            <a:ext cx="4810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2100</a:t>
            </a:r>
            <a:endParaRPr lang="en-US" sz="2000">
              <a:latin typeface="Arial" charset="0"/>
            </a:endParaRPr>
          </a:p>
        </p:txBody>
      </p:sp>
      <p:sp>
        <p:nvSpPr>
          <p:cNvPr id="55362" name="Freeform 67"/>
          <p:cNvSpPr>
            <a:spLocks/>
          </p:cNvSpPr>
          <p:nvPr/>
        </p:nvSpPr>
        <p:spPr bwMode="auto">
          <a:xfrm>
            <a:off x="1128713" y="3694113"/>
            <a:ext cx="2476500" cy="1611312"/>
          </a:xfrm>
          <a:custGeom>
            <a:avLst/>
            <a:gdLst>
              <a:gd name="T0" fmla="*/ 2147483647 w 1560"/>
              <a:gd name="T1" fmla="*/ 2147483647 h 1015"/>
              <a:gd name="T2" fmla="*/ 2147483647 w 1560"/>
              <a:gd name="T3" fmla="*/ 2147483647 h 1015"/>
              <a:gd name="T4" fmla="*/ 2147483647 w 1560"/>
              <a:gd name="T5" fmla="*/ 2147483647 h 1015"/>
              <a:gd name="T6" fmla="*/ 2147483647 w 1560"/>
              <a:gd name="T7" fmla="*/ 2147483647 h 1015"/>
              <a:gd name="T8" fmla="*/ 2147483647 w 1560"/>
              <a:gd name="T9" fmla="*/ 2147483647 h 1015"/>
              <a:gd name="T10" fmla="*/ 2147483647 w 1560"/>
              <a:gd name="T11" fmla="*/ 2147483647 h 1015"/>
              <a:gd name="T12" fmla="*/ 2147483647 w 1560"/>
              <a:gd name="T13" fmla="*/ 2147483647 h 1015"/>
              <a:gd name="T14" fmla="*/ 2147483647 w 1560"/>
              <a:gd name="T15" fmla="*/ 2147483647 h 1015"/>
              <a:gd name="T16" fmla="*/ 2147483647 w 1560"/>
              <a:gd name="T17" fmla="*/ 2147483647 h 1015"/>
              <a:gd name="T18" fmla="*/ 2147483647 w 1560"/>
              <a:gd name="T19" fmla="*/ 2147483647 h 1015"/>
              <a:gd name="T20" fmla="*/ 2147483647 w 1560"/>
              <a:gd name="T21" fmla="*/ 2147483647 h 1015"/>
              <a:gd name="T22" fmla="*/ 2147483647 w 1560"/>
              <a:gd name="T23" fmla="*/ 2147483647 h 1015"/>
              <a:gd name="T24" fmla="*/ 2147483647 w 1560"/>
              <a:gd name="T25" fmla="*/ 2147483647 h 1015"/>
              <a:gd name="T26" fmla="*/ 2147483647 w 1560"/>
              <a:gd name="T27" fmla="*/ 2147483647 h 1015"/>
              <a:gd name="T28" fmla="*/ 2147483647 w 1560"/>
              <a:gd name="T29" fmla="*/ 2147483647 h 1015"/>
              <a:gd name="T30" fmla="*/ 2147483647 w 1560"/>
              <a:gd name="T31" fmla="*/ 2147483647 h 1015"/>
              <a:gd name="T32" fmla="*/ 2147483647 w 1560"/>
              <a:gd name="T33" fmla="*/ 2147483647 h 1015"/>
              <a:gd name="T34" fmla="*/ 2147483647 w 1560"/>
              <a:gd name="T35" fmla="*/ 2147483647 h 1015"/>
              <a:gd name="T36" fmla="*/ 2147483647 w 1560"/>
              <a:gd name="T37" fmla="*/ 2147483647 h 1015"/>
              <a:gd name="T38" fmla="*/ 2147483647 w 1560"/>
              <a:gd name="T39" fmla="*/ 2147483647 h 1015"/>
              <a:gd name="T40" fmla="*/ 2147483647 w 1560"/>
              <a:gd name="T41" fmla="*/ 2147483647 h 1015"/>
              <a:gd name="T42" fmla="*/ 2147483647 w 1560"/>
              <a:gd name="T43" fmla="*/ 2147483647 h 1015"/>
              <a:gd name="T44" fmla="*/ 2147483647 w 1560"/>
              <a:gd name="T45" fmla="*/ 2147483647 h 1015"/>
              <a:gd name="T46" fmla="*/ 2147483647 w 1560"/>
              <a:gd name="T47" fmla="*/ 2147483647 h 1015"/>
              <a:gd name="T48" fmla="*/ 2147483647 w 1560"/>
              <a:gd name="T49" fmla="*/ 2147483647 h 1015"/>
              <a:gd name="T50" fmla="*/ 2147483647 w 1560"/>
              <a:gd name="T51" fmla="*/ 2147483647 h 1015"/>
              <a:gd name="T52" fmla="*/ 2147483647 w 1560"/>
              <a:gd name="T53" fmla="*/ 2147483647 h 1015"/>
              <a:gd name="T54" fmla="*/ 2147483647 w 1560"/>
              <a:gd name="T55" fmla="*/ 2147483647 h 1015"/>
              <a:gd name="T56" fmla="*/ 2147483647 w 1560"/>
              <a:gd name="T57" fmla="*/ 2147483647 h 1015"/>
              <a:gd name="T58" fmla="*/ 2147483647 w 1560"/>
              <a:gd name="T59" fmla="*/ 2147483647 h 1015"/>
              <a:gd name="T60" fmla="*/ 2147483647 w 1560"/>
              <a:gd name="T61" fmla="*/ 2147483647 h 1015"/>
              <a:gd name="T62" fmla="*/ 2147483647 w 1560"/>
              <a:gd name="T63" fmla="*/ 2147483647 h 1015"/>
              <a:gd name="T64" fmla="*/ 2147483647 w 1560"/>
              <a:gd name="T65" fmla="*/ 2147483647 h 1015"/>
              <a:gd name="T66" fmla="*/ 2147483647 w 1560"/>
              <a:gd name="T67" fmla="*/ 2147483647 h 1015"/>
              <a:gd name="T68" fmla="*/ 2147483647 w 1560"/>
              <a:gd name="T69" fmla="*/ 2147483647 h 1015"/>
              <a:gd name="T70" fmla="*/ 2147483647 w 1560"/>
              <a:gd name="T71" fmla="*/ 2147483647 h 1015"/>
              <a:gd name="T72" fmla="*/ 2147483647 w 1560"/>
              <a:gd name="T73" fmla="*/ 2147483647 h 1015"/>
              <a:gd name="T74" fmla="*/ 2147483647 w 1560"/>
              <a:gd name="T75" fmla="*/ 2147483647 h 1015"/>
              <a:gd name="T76" fmla="*/ 2147483647 w 1560"/>
              <a:gd name="T77" fmla="*/ 2147483647 h 1015"/>
              <a:gd name="T78" fmla="*/ 2147483647 w 1560"/>
              <a:gd name="T79" fmla="*/ 2147483647 h 1015"/>
              <a:gd name="T80" fmla="*/ 2147483647 w 1560"/>
              <a:gd name="T81" fmla="*/ 2147483647 h 1015"/>
              <a:gd name="T82" fmla="*/ 2147483647 w 1560"/>
              <a:gd name="T83" fmla="*/ 0 h 10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60"/>
              <a:gd name="T127" fmla="*/ 0 h 1015"/>
              <a:gd name="T128" fmla="*/ 1560 w 1560"/>
              <a:gd name="T129" fmla="*/ 1015 h 10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60" h="1015">
                <a:moveTo>
                  <a:pt x="0" y="1015"/>
                </a:moveTo>
                <a:cubicBezTo>
                  <a:pt x="12" y="1009"/>
                  <a:pt x="24" y="1003"/>
                  <a:pt x="35" y="999"/>
                </a:cubicBezTo>
                <a:cubicBezTo>
                  <a:pt x="46" y="995"/>
                  <a:pt x="58" y="991"/>
                  <a:pt x="66" y="990"/>
                </a:cubicBezTo>
                <a:cubicBezTo>
                  <a:pt x="74" y="989"/>
                  <a:pt x="79" y="993"/>
                  <a:pt x="86" y="993"/>
                </a:cubicBezTo>
                <a:cubicBezTo>
                  <a:pt x="93" y="993"/>
                  <a:pt x="98" y="997"/>
                  <a:pt x="107" y="990"/>
                </a:cubicBezTo>
                <a:cubicBezTo>
                  <a:pt x="116" y="983"/>
                  <a:pt x="131" y="959"/>
                  <a:pt x="138" y="951"/>
                </a:cubicBezTo>
                <a:cubicBezTo>
                  <a:pt x="145" y="943"/>
                  <a:pt x="146" y="945"/>
                  <a:pt x="150" y="942"/>
                </a:cubicBezTo>
                <a:cubicBezTo>
                  <a:pt x="154" y="939"/>
                  <a:pt x="160" y="938"/>
                  <a:pt x="165" y="934"/>
                </a:cubicBezTo>
                <a:cubicBezTo>
                  <a:pt x="170" y="930"/>
                  <a:pt x="173" y="922"/>
                  <a:pt x="180" y="919"/>
                </a:cubicBezTo>
                <a:cubicBezTo>
                  <a:pt x="187" y="916"/>
                  <a:pt x="201" y="917"/>
                  <a:pt x="210" y="915"/>
                </a:cubicBezTo>
                <a:cubicBezTo>
                  <a:pt x="219" y="913"/>
                  <a:pt x="227" y="910"/>
                  <a:pt x="233" y="907"/>
                </a:cubicBezTo>
                <a:cubicBezTo>
                  <a:pt x="239" y="904"/>
                  <a:pt x="244" y="899"/>
                  <a:pt x="249" y="895"/>
                </a:cubicBezTo>
                <a:cubicBezTo>
                  <a:pt x="254" y="891"/>
                  <a:pt x="258" y="889"/>
                  <a:pt x="263" y="885"/>
                </a:cubicBezTo>
                <a:cubicBezTo>
                  <a:pt x="268" y="881"/>
                  <a:pt x="273" y="871"/>
                  <a:pt x="278" y="868"/>
                </a:cubicBezTo>
                <a:cubicBezTo>
                  <a:pt x="283" y="865"/>
                  <a:pt x="288" y="868"/>
                  <a:pt x="294" y="867"/>
                </a:cubicBezTo>
                <a:cubicBezTo>
                  <a:pt x="300" y="866"/>
                  <a:pt x="307" y="865"/>
                  <a:pt x="312" y="864"/>
                </a:cubicBezTo>
                <a:cubicBezTo>
                  <a:pt x="317" y="863"/>
                  <a:pt x="322" y="861"/>
                  <a:pt x="327" y="858"/>
                </a:cubicBezTo>
                <a:cubicBezTo>
                  <a:pt x="332" y="855"/>
                  <a:pt x="339" y="851"/>
                  <a:pt x="345" y="847"/>
                </a:cubicBezTo>
                <a:cubicBezTo>
                  <a:pt x="351" y="843"/>
                  <a:pt x="356" y="840"/>
                  <a:pt x="366" y="831"/>
                </a:cubicBezTo>
                <a:cubicBezTo>
                  <a:pt x="376" y="822"/>
                  <a:pt x="394" y="802"/>
                  <a:pt x="404" y="793"/>
                </a:cubicBezTo>
                <a:cubicBezTo>
                  <a:pt x="414" y="784"/>
                  <a:pt x="418" y="785"/>
                  <a:pt x="426" y="778"/>
                </a:cubicBezTo>
                <a:cubicBezTo>
                  <a:pt x="434" y="771"/>
                  <a:pt x="443" y="758"/>
                  <a:pt x="452" y="751"/>
                </a:cubicBezTo>
                <a:cubicBezTo>
                  <a:pt x="461" y="744"/>
                  <a:pt x="471" y="743"/>
                  <a:pt x="482" y="735"/>
                </a:cubicBezTo>
                <a:cubicBezTo>
                  <a:pt x="493" y="727"/>
                  <a:pt x="506" y="713"/>
                  <a:pt x="516" y="703"/>
                </a:cubicBezTo>
                <a:cubicBezTo>
                  <a:pt x="526" y="693"/>
                  <a:pt x="536" y="685"/>
                  <a:pt x="543" y="675"/>
                </a:cubicBezTo>
                <a:cubicBezTo>
                  <a:pt x="550" y="665"/>
                  <a:pt x="550" y="656"/>
                  <a:pt x="557" y="646"/>
                </a:cubicBezTo>
                <a:cubicBezTo>
                  <a:pt x="564" y="636"/>
                  <a:pt x="578" y="624"/>
                  <a:pt x="587" y="616"/>
                </a:cubicBezTo>
                <a:cubicBezTo>
                  <a:pt x="596" y="608"/>
                  <a:pt x="602" y="606"/>
                  <a:pt x="609" y="598"/>
                </a:cubicBezTo>
                <a:cubicBezTo>
                  <a:pt x="616" y="590"/>
                  <a:pt x="622" y="578"/>
                  <a:pt x="629" y="568"/>
                </a:cubicBezTo>
                <a:cubicBezTo>
                  <a:pt x="636" y="558"/>
                  <a:pt x="645" y="544"/>
                  <a:pt x="651" y="538"/>
                </a:cubicBezTo>
                <a:cubicBezTo>
                  <a:pt x="657" y="532"/>
                  <a:pt x="662" y="535"/>
                  <a:pt x="668" y="534"/>
                </a:cubicBezTo>
                <a:cubicBezTo>
                  <a:pt x="674" y="533"/>
                  <a:pt x="681" y="533"/>
                  <a:pt x="689" y="534"/>
                </a:cubicBezTo>
                <a:cubicBezTo>
                  <a:pt x="697" y="535"/>
                  <a:pt x="710" y="542"/>
                  <a:pt x="717" y="540"/>
                </a:cubicBezTo>
                <a:cubicBezTo>
                  <a:pt x="724" y="538"/>
                  <a:pt x="724" y="527"/>
                  <a:pt x="729" y="520"/>
                </a:cubicBezTo>
                <a:cubicBezTo>
                  <a:pt x="734" y="513"/>
                  <a:pt x="740" y="504"/>
                  <a:pt x="747" y="496"/>
                </a:cubicBezTo>
                <a:cubicBezTo>
                  <a:pt x="754" y="488"/>
                  <a:pt x="766" y="480"/>
                  <a:pt x="774" y="474"/>
                </a:cubicBezTo>
                <a:cubicBezTo>
                  <a:pt x="782" y="468"/>
                  <a:pt x="790" y="466"/>
                  <a:pt x="797" y="459"/>
                </a:cubicBezTo>
                <a:cubicBezTo>
                  <a:pt x="804" y="452"/>
                  <a:pt x="811" y="437"/>
                  <a:pt x="815" y="430"/>
                </a:cubicBezTo>
                <a:cubicBezTo>
                  <a:pt x="819" y="423"/>
                  <a:pt x="820" y="422"/>
                  <a:pt x="824" y="418"/>
                </a:cubicBezTo>
                <a:cubicBezTo>
                  <a:pt x="828" y="414"/>
                  <a:pt x="832" y="407"/>
                  <a:pt x="837" y="406"/>
                </a:cubicBezTo>
                <a:cubicBezTo>
                  <a:pt x="842" y="405"/>
                  <a:pt x="849" y="408"/>
                  <a:pt x="855" y="412"/>
                </a:cubicBezTo>
                <a:cubicBezTo>
                  <a:pt x="861" y="416"/>
                  <a:pt x="869" y="425"/>
                  <a:pt x="876" y="430"/>
                </a:cubicBezTo>
                <a:cubicBezTo>
                  <a:pt x="883" y="435"/>
                  <a:pt x="890" y="442"/>
                  <a:pt x="896" y="445"/>
                </a:cubicBezTo>
                <a:cubicBezTo>
                  <a:pt x="902" y="448"/>
                  <a:pt x="908" y="447"/>
                  <a:pt x="915" y="448"/>
                </a:cubicBezTo>
                <a:cubicBezTo>
                  <a:pt x="922" y="449"/>
                  <a:pt x="933" y="453"/>
                  <a:pt x="939" y="453"/>
                </a:cubicBezTo>
                <a:cubicBezTo>
                  <a:pt x="945" y="453"/>
                  <a:pt x="949" y="454"/>
                  <a:pt x="954" y="451"/>
                </a:cubicBezTo>
                <a:cubicBezTo>
                  <a:pt x="959" y="448"/>
                  <a:pt x="966" y="441"/>
                  <a:pt x="971" y="435"/>
                </a:cubicBezTo>
                <a:cubicBezTo>
                  <a:pt x="976" y="429"/>
                  <a:pt x="980" y="423"/>
                  <a:pt x="984" y="418"/>
                </a:cubicBezTo>
                <a:cubicBezTo>
                  <a:pt x="988" y="413"/>
                  <a:pt x="989" y="410"/>
                  <a:pt x="993" y="406"/>
                </a:cubicBezTo>
                <a:cubicBezTo>
                  <a:pt x="997" y="402"/>
                  <a:pt x="1006" y="397"/>
                  <a:pt x="1011" y="393"/>
                </a:cubicBezTo>
                <a:cubicBezTo>
                  <a:pt x="1016" y="389"/>
                  <a:pt x="1020" y="384"/>
                  <a:pt x="1026" y="379"/>
                </a:cubicBezTo>
                <a:cubicBezTo>
                  <a:pt x="1032" y="374"/>
                  <a:pt x="1040" y="365"/>
                  <a:pt x="1047" y="360"/>
                </a:cubicBezTo>
                <a:cubicBezTo>
                  <a:pt x="1054" y="355"/>
                  <a:pt x="1061" y="352"/>
                  <a:pt x="1067" y="346"/>
                </a:cubicBezTo>
                <a:cubicBezTo>
                  <a:pt x="1073" y="340"/>
                  <a:pt x="1079" y="329"/>
                  <a:pt x="1085" y="322"/>
                </a:cubicBezTo>
                <a:cubicBezTo>
                  <a:pt x="1091" y="315"/>
                  <a:pt x="1098" y="308"/>
                  <a:pt x="1106" y="303"/>
                </a:cubicBezTo>
                <a:cubicBezTo>
                  <a:pt x="1114" y="298"/>
                  <a:pt x="1126" y="293"/>
                  <a:pt x="1134" y="289"/>
                </a:cubicBezTo>
                <a:cubicBezTo>
                  <a:pt x="1142" y="285"/>
                  <a:pt x="1149" y="282"/>
                  <a:pt x="1154" y="279"/>
                </a:cubicBezTo>
                <a:cubicBezTo>
                  <a:pt x="1159" y="276"/>
                  <a:pt x="1161" y="271"/>
                  <a:pt x="1164" y="268"/>
                </a:cubicBezTo>
                <a:cubicBezTo>
                  <a:pt x="1167" y="265"/>
                  <a:pt x="1169" y="261"/>
                  <a:pt x="1173" y="261"/>
                </a:cubicBezTo>
                <a:cubicBezTo>
                  <a:pt x="1177" y="261"/>
                  <a:pt x="1184" y="264"/>
                  <a:pt x="1190" y="267"/>
                </a:cubicBezTo>
                <a:cubicBezTo>
                  <a:pt x="1196" y="270"/>
                  <a:pt x="1204" y="277"/>
                  <a:pt x="1212" y="279"/>
                </a:cubicBezTo>
                <a:cubicBezTo>
                  <a:pt x="1220" y="281"/>
                  <a:pt x="1229" y="280"/>
                  <a:pt x="1238" y="277"/>
                </a:cubicBezTo>
                <a:cubicBezTo>
                  <a:pt x="1247" y="274"/>
                  <a:pt x="1258" y="264"/>
                  <a:pt x="1265" y="259"/>
                </a:cubicBezTo>
                <a:cubicBezTo>
                  <a:pt x="1272" y="254"/>
                  <a:pt x="1278" y="253"/>
                  <a:pt x="1283" y="249"/>
                </a:cubicBezTo>
                <a:cubicBezTo>
                  <a:pt x="1288" y="245"/>
                  <a:pt x="1291" y="243"/>
                  <a:pt x="1296" y="238"/>
                </a:cubicBezTo>
                <a:cubicBezTo>
                  <a:pt x="1301" y="233"/>
                  <a:pt x="1309" y="226"/>
                  <a:pt x="1313" y="220"/>
                </a:cubicBezTo>
                <a:cubicBezTo>
                  <a:pt x="1317" y="214"/>
                  <a:pt x="1319" y="209"/>
                  <a:pt x="1323" y="204"/>
                </a:cubicBezTo>
                <a:cubicBezTo>
                  <a:pt x="1327" y="199"/>
                  <a:pt x="1331" y="193"/>
                  <a:pt x="1335" y="189"/>
                </a:cubicBezTo>
                <a:cubicBezTo>
                  <a:pt x="1339" y="185"/>
                  <a:pt x="1345" y="183"/>
                  <a:pt x="1349" y="180"/>
                </a:cubicBezTo>
                <a:cubicBezTo>
                  <a:pt x="1353" y="177"/>
                  <a:pt x="1355" y="174"/>
                  <a:pt x="1359" y="174"/>
                </a:cubicBezTo>
                <a:cubicBezTo>
                  <a:pt x="1363" y="174"/>
                  <a:pt x="1371" y="177"/>
                  <a:pt x="1376" y="178"/>
                </a:cubicBezTo>
                <a:cubicBezTo>
                  <a:pt x="1381" y="179"/>
                  <a:pt x="1386" y="181"/>
                  <a:pt x="1392" y="181"/>
                </a:cubicBezTo>
                <a:cubicBezTo>
                  <a:pt x="1398" y="181"/>
                  <a:pt x="1407" y="182"/>
                  <a:pt x="1413" y="180"/>
                </a:cubicBezTo>
                <a:cubicBezTo>
                  <a:pt x="1419" y="178"/>
                  <a:pt x="1423" y="172"/>
                  <a:pt x="1427" y="168"/>
                </a:cubicBezTo>
                <a:cubicBezTo>
                  <a:pt x="1431" y="164"/>
                  <a:pt x="1434" y="158"/>
                  <a:pt x="1439" y="154"/>
                </a:cubicBezTo>
                <a:cubicBezTo>
                  <a:pt x="1444" y="150"/>
                  <a:pt x="1450" y="147"/>
                  <a:pt x="1455" y="144"/>
                </a:cubicBezTo>
                <a:cubicBezTo>
                  <a:pt x="1460" y="141"/>
                  <a:pt x="1464" y="138"/>
                  <a:pt x="1470" y="135"/>
                </a:cubicBezTo>
                <a:cubicBezTo>
                  <a:pt x="1476" y="132"/>
                  <a:pt x="1484" y="132"/>
                  <a:pt x="1490" y="126"/>
                </a:cubicBezTo>
                <a:cubicBezTo>
                  <a:pt x="1496" y="120"/>
                  <a:pt x="1503" y="108"/>
                  <a:pt x="1508" y="100"/>
                </a:cubicBezTo>
                <a:cubicBezTo>
                  <a:pt x="1513" y="92"/>
                  <a:pt x="1516" y="84"/>
                  <a:pt x="1520" y="76"/>
                </a:cubicBezTo>
                <a:cubicBezTo>
                  <a:pt x="1524" y="68"/>
                  <a:pt x="1528" y="62"/>
                  <a:pt x="1532" y="54"/>
                </a:cubicBezTo>
                <a:cubicBezTo>
                  <a:pt x="1536" y="46"/>
                  <a:pt x="1542" y="34"/>
                  <a:pt x="1545" y="27"/>
                </a:cubicBezTo>
                <a:cubicBezTo>
                  <a:pt x="1548" y="20"/>
                  <a:pt x="1549" y="17"/>
                  <a:pt x="1551" y="13"/>
                </a:cubicBezTo>
                <a:cubicBezTo>
                  <a:pt x="1553" y="9"/>
                  <a:pt x="1558" y="3"/>
                  <a:pt x="1560" y="0"/>
                </a:cubicBezTo>
              </a:path>
            </a:pathLst>
          </a:custGeom>
          <a:noFill/>
          <a:ln w="57150">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63" name="Line 68"/>
          <p:cNvSpPr>
            <a:spLocks noChangeShapeType="1"/>
          </p:cNvSpPr>
          <p:nvPr/>
        </p:nvSpPr>
        <p:spPr bwMode="auto">
          <a:xfrm flipV="1">
            <a:off x="3725863" y="3644900"/>
            <a:ext cx="0" cy="2082800"/>
          </a:xfrm>
          <a:prstGeom prst="line">
            <a:avLst/>
          </a:prstGeom>
          <a:noFill/>
          <a:ln w="38100">
            <a:solidFill>
              <a:srgbClr val="FFFF6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364" name="Line 69"/>
          <p:cNvSpPr>
            <a:spLocks noChangeShapeType="1"/>
          </p:cNvSpPr>
          <p:nvPr/>
        </p:nvSpPr>
        <p:spPr bwMode="auto">
          <a:xfrm>
            <a:off x="1119188" y="5740400"/>
            <a:ext cx="7362825" cy="15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65" name="Line 70"/>
          <p:cNvSpPr>
            <a:spLocks noChangeShapeType="1"/>
          </p:cNvSpPr>
          <p:nvPr/>
        </p:nvSpPr>
        <p:spPr bwMode="auto">
          <a:xfrm>
            <a:off x="1119188" y="1196975"/>
            <a:ext cx="1587" cy="4543425"/>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5366" name="Line 72"/>
          <p:cNvSpPr>
            <a:spLocks noChangeShapeType="1"/>
          </p:cNvSpPr>
          <p:nvPr/>
        </p:nvSpPr>
        <p:spPr bwMode="auto">
          <a:xfrm flipV="1">
            <a:off x="3606800" y="3632200"/>
            <a:ext cx="114300" cy="76200"/>
          </a:xfrm>
          <a:prstGeom prst="line">
            <a:avLst/>
          </a:prstGeom>
          <a:noFill/>
          <a:ln w="57150">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481" name="Rectangle 73"/>
          <p:cNvSpPr>
            <a:spLocks noChangeArrowheads="1"/>
          </p:cNvSpPr>
          <p:nvPr/>
        </p:nvSpPr>
        <p:spPr bwMode="auto">
          <a:xfrm>
            <a:off x="304800" y="152400"/>
            <a:ext cx="8534400" cy="762000"/>
          </a:xfrm>
          <a:prstGeom prst="rect">
            <a:avLst/>
          </a:prstGeom>
          <a:noFill/>
          <a:ln w="9525">
            <a:noFill/>
            <a:miter lim="800000"/>
            <a:headEnd/>
            <a:tailEnd/>
          </a:ln>
          <a:effectLst>
            <a:outerShdw blurRad="50800" dist="38100" dir="2700000">
              <a:srgbClr val="000000">
                <a:alpha val="43000"/>
              </a:srgbClr>
            </a:outerShdw>
          </a:effectLst>
        </p:spPr>
        <p:txBody>
          <a:bodyPr anchor="ctr"/>
          <a:lstStyle/>
          <a:p>
            <a:pPr algn="ctr">
              <a:defRPr/>
            </a:pPr>
            <a:r>
              <a:rPr lang="en-US" sz="4000" b="1" dirty="0">
                <a:solidFill>
                  <a:schemeClr val="accent2"/>
                </a:solidFill>
                <a:effectLst>
                  <a:outerShdw blurRad="38100" dist="38100" dir="2700000" algn="tl">
                    <a:srgbClr val="DDDDDD"/>
                  </a:outerShdw>
                </a:effectLst>
                <a:latin typeface="Comic Sans MS" pitchFamily="-109" charset="0"/>
                <a:ea typeface="ＭＳ Ｐゴシック" charset="-128"/>
                <a:cs typeface="ＭＳ Ｐゴシック" charset="-128"/>
              </a:rPr>
              <a:t>Historical Emissions</a:t>
            </a:r>
          </a:p>
        </p:txBody>
      </p:sp>
      <p:pic>
        <p:nvPicPr>
          <p:cNvPr id="55368" name="Picture 9" descr="cmi-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452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3"/>
          <p:cNvSpPr txBox="1">
            <a:spLocks noChangeArrowheads="1"/>
          </p:cNvSpPr>
          <p:nvPr/>
        </p:nvSpPr>
        <p:spPr bwMode="auto">
          <a:xfrm>
            <a:off x="419100" y="4711700"/>
            <a:ext cx="48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600" b="1">
                <a:latin typeface="Arial" charset="0"/>
              </a:rPr>
              <a:t>1.6</a:t>
            </a:r>
          </a:p>
        </p:txBody>
      </p:sp>
      <p:sp>
        <p:nvSpPr>
          <p:cNvPr id="57346" name="Rectangle 4"/>
          <p:cNvSpPr>
            <a:spLocks noChangeArrowheads="1"/>
          </p:cNvSpPr>
          <p:nvPr/>
        </p:nvSpPr>
        <p:spPr bwMode="auto">
          <a:xfrm>
            <a:off x="1119188" y="5305425"/>
            <a:ext cx="2705100" cy="43815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latin typeface="Arial" charset="0"/>
            </a:endParaRPr>
          </a:p>
        </p:txBody>
      </p:sp>
      <p:sp>
        <p:nvSpPr>
          <p:cNvPr id="57347" name="Rectangle 5"/>
          <p:cNvSpPr>
            <a:spLocks noChangeAspect="1" noChangeArrowheads="1"/>
          </p:cNvSpPr>
          <p:nvPr/>
        </p:nvSpPr>
        <p:spPr bwMode="auto">
          <a:xfrm>
            <a:off x="3736975" y="3638550"/>
            <a:ext cx="2303463" cy="208915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latin typeface="Arial" charset="0"/>
            </a:endParaRPr>
          </a:p>
        </p:txBody>
      </p:sp>
      <p:sp>
        <p:nvSpPr>
          <p:cNvPr id="57348" name="Freeform 6"/>
          <p:cNvSpPr>
            <a:spLocks noChangeAspect="1"/>
          </p:cNvSpPr>
          <p:nvPr/>
        </p:nvSpPr>
        <p:spPr bwMode="auto">
          <a:xfrm>
            <a:off x="1123950" y="3648075"/>
            <a:ext cx="2627313" cy="1676400"/>
          </a:xfrm>
          <a:custGeom>
            <a:avLst/>
            <a:gdLst>
              <a:gd name="T0" fmla="*/ 2147483647 w 1655"/>
              <a:gd name="T1" fmla="*/ 2147483647 h 1056"/>
              <a:gd name="T2" fmla="*/ 2147483647 w 1655"/>
              <a:gd name="T3" fmla="*/ 2147483647 h 1056"/>
              <a:gd name="T4" fmla="*/ 2147483647 w 1655"/>
              <a:gd name="T5" fmla="*/ 2147483647 h 1056"/>
              <a:gd name="T6" fmla="*/ 2147483647 w 1655"/>
              <a:gd name="T7" fmla="*/ 2147483647 h 1056"/>
              <a:gd name="T8" fmla="*/ 2147483647 w 1655"/>
              <a:gd name="T9" fmla="*/ 2147483647 h 1056"/>
              <a:gd name="T10" fmla="*/ 2147483647 w 1655"/>
              <a:gd name="T11" fmla="*/ 2147483647 h 1056"/>
              <a:gd name="T12" fmla="*/ 2147483647 w 1655"/>
              <a:gd name="T13" fmla="*/ 2147483647 h 1056"/>
              <a:gd name="T14" fmla="*/ 2147483647 w 1655"/>
              <a:gd name="T15" fmla="*/ 2147483647 h 1056"/>
              <a:gd name="T16" fmla="*/ 2147483647 w 1655"/>
              <a:gd name="T17" fmla="*/ 2147483647 h 1056"/>
              <a:gd name="T18" fmla="*/ 2147483647 w 1655"/>
              <a:gd name="T19" fmla="*/ 2147483647 h 1056"/>
              <a:gd name="T20" fmla="*/ 2147483647 w 1655"/>
              <a:gd name="T21" fmla="*/ 2147483647 h 1056"/>
              <a:gd name="T22" fmla="*/ 2147483647 w 1655"/>
              <a:gd name="T23" fmla="*/ 2147483647 h 1056"/>
              <a:gd name="T24" fmla="*/ 2147483647 w 1655"/>
              <a:gd name="T25" fmla="*/ 2147483647 h 1056"/>
              <a:gd name="T26" fmla="*/ 2147483647 w 1655"/>
              <a:gd name="T27" fmla="*/ 2147483647 h 1056"/>
              <a:gd name="T28" fmla="*/ 2147483647 w 1655"/>
              <a:gd name="T29" fmla="*/ 2147483647 h 1056"/>
              <a:gd name="T30" fmla="*/ 2147483647 w 1655"/>
              <a:gd name="T31" fmla="*/ 2147483647 h 1056"/>
              <a:gd name="T32" fmla="*/ 2147483647 w 1655"/>
              <a:gd name="T33" fmla="*/ 2147483647 h 1056"/>
              <a:gd name="T34" fmla="*/ 2147483647 w 1655"/>
              <a:gd name="T35" fmla="*/ 2147483647 h 1056"/>
              <a:gd name="T36" fmla="*/ 2147483647 w 1655"/>
              <a:gd name="T37" fmla="*/ 2147483647 h 1056"/>
              <a:gd name="T38" fmla="*/ 2147483647 w 1655"/>
              <a:gd name="T39" fmla="*/ 2147483647 h 1056"/>
              <a:gd name="T40" fmla="*/ 2147483647 w 1655"/>
              <a:gd name="T41" fmla="*/ 2147483647 h 1056"/>
              <a:gd name="T42" fmla="*/ 2147483647 w 1655"/>
              <a:gd name="T43" fmla="*/ 2147483647 h 1056"/>
              <a:gd name="T44" fmla="*/ 2147483647 w 1655"/>
              <a:gd name="T45" fmla="*/ 2147483647 h 1056"/>
              <a:gd name="T46" fmla="*/ 2147483647 w 1655"/>
              <a:gd name="T47" fmla="*/ 2147483647 h 1056"/>
              <a:gd name="T48" fmla="*/ 2147483647 w 1655"/>
              <a:gd name="T49" fmla="*/ 2147483647 h 1056"/>
              <a:gd name="T50" fmla="*/ 2147483647 w 1655"/>
              <a:gd name="T51" fmla="*/ 2147483647 h 1056"/>
              <a:gd name="T52" fmla="*/ 2147483647 w 1655"/>
              <a:gd name="T53" fmla="*/ 2147483647 h 1056"/>
              <a:gd name="T54" fmla="*/ 2147483647 w 1655"/>
              <a:gd name="T55" fmla="*/ 2147483647 h 1056"/>
              <a:gd name="T56" fmla="*/ 2147483647 w 1655"/>
              <a:gd name="T57" fmla="*/ 2147483647 h 1056"/>
              <a:gd name="T58" fmla="*/ 2147483647 w 1655"/>
              <a:gd name="T59" fmla="*/ 2147483647 h 1056"/>
              <a:gd name="T60" fmla="*/ 2147483647 w 1655"/>
              <a:gd name="T61" fmla="*/ 2147483647 h 1056"/>
              <a:gd name="T62" fmla="*/ 2147483647 w 1655"/>
              <a:gd name="T63" fmla="*/ 2147483647 h 1056"/>
              <a:gd name="T64" fmla="*/ 2147483647 w 1655"/>
              <a:gd name="T65" fmla="*/ 0 h 1056"/>
              <a:gd name="T66" fmla="*/ 2147483647 w 1655"/>
              <a:gd name="T67" fmla="*/ 2147483647 h 1056"/>
              <a:gd name="T68" fmla="*/ 2147483647 w 1655"/>
              <a:gd name="T69" fmla="*/ 2147483647 h 1056"/>
              <a:gd name="T70" fmla="*/ 2147483647 w 1655"/>
              <a:gd name="T71" fmla="*/ 2147483647 h 1056"/>
              <a:gd name="T72" fmla="*/ 2147483647 w 1655"/>
              <a:gd name="T73" fmla="*/ 2147483647 h 1056"/>
              <a:gd name="T74" fmla="*/ 0 w 1655"/>
              <a:gd name="T75" fmla="*/ 2147483647 h 1056"/>
              <a:gd name="T76" fmla="*/ 2147483647 w 1655"/>
              <a:gd name="T77" fmla="*/ 2147483647 h 1056"/>
              <a:gd name="T78" fmla="*/ 2147483647 w 1655"/>
              <a:gd name="T79" fmla="*/ 2147483647 h 1056"/>
              <a:gd name="T80" fmla="*/ 2147483647 w 1655"/>
              <a:gd name="T81" fmla="*/ 2147483647 h 1056"/>
              <a:gd name="T82" fmla="*/ 2147483647 w 1655"/>
              <a:gd name="T83" fmla="*/ 2147483647 h 1056"/>
              <a:gd name="T84" fmla="*/ 2147483647 w 1655"/>
              <a:gd name="T85" fmla="*/ 2147483647 h 10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5"/>
              <a:gd name="T130" fmla="*/ 0 h 1056"/>
              <a:gd name="T131" fmla="*/ 1655 w 1655"/>
              <a:gd name="T132" fmla="*/ 1056 h 10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5" h="1056">
                <a:moveTo>
                  <a:pt x="246" y="942"/>
                </a:moveTo>
                <a:lnTo>
                  <a:pt x="294" y="900"/>
                </a:lnTo>
                <a:lnTo>
                  <a:pt x="324" y="894"/>
                </a:lnTo>
                <a:lnTo>
                  <a:pt x="384" y="846"/>
                </a:lnTo>
                <a:lnTo>
                  <a:pt x="471" y="783"/>
                </a:lnTo>
                <a:lnTo>
                  <a:pt x="515" y="744"/>
                </a:lnTo>
                <a:lnTo>
                  <a:pt x="555" y="690"/>
                </a:lnTo>
                <a:lnTo>
                  <a:pt x="615" y="627"/>
                </a:lnTo>
                <a:lnTo>
                  <a:pt x="648" y="582"/>
                </a:lnTo>
                <a:lnTo>
                  <a:pt x="669" y="561"/>
                </a:lnTo>
                <a:lnTo>
                  <a:pt x="690" y="570"/>
                </a:lnTo>
                <a:lnTo>
                  <a:pt x="714" y="570"/>
                </a:lnTo>
                <a:lnTo>
                  <a:pt x="757" y="539"/>
                </a:lnTo>
                <a:lnTo>
                  <a:pt x="771" y="501"/>
                </a:lnTo>
                <a:lnTo>
                  <a:pt x="822" y="468"/>
                </a:lnTo>
                <a:lnTo>
                  <a:pt x="843" y="438"/>
                </a:lnTo>
                <a:lnTo>
                  <a:pt x="884" y="467"/>
                </a:lnTo>
                <a:lnTo>
                  <a:pt x="927" y="480"/>
                </a:lnTo>
                <a:lnTo>
                  <a:pt x="966" y="480"/>
                </a:lnTo>
                <a:lnTo>
                  <a:pt x="1017" y="429"/>
                </a:lnTo>
                <a:lnTo>
                  <a:pt x="1068" y="375"/>
                </a:lnTo>
                <a:lnTo>
                  <a:pt x="1122" y="330"/>
                </a:lnTo>
                <a:lnTo>
                  <a:pt x="1176" y="297"/>
                </a:lnTo>
                <a:lnTo>
                  <a:pt x="1221" y="312"/>
                </a:lnTo>
                <a:lnTo>
                  <a:pt x="1311" y="267"/>
                </a:lnTo>
                <a:lnTo>
                  <a:pt x="1329" y="219"/>
                </a:lnTo>
                <a:lnTo>
                  <a:pt x="1356" y="210"/>
                </a:lnTo>
                <a:lnTo>
                  <a:pt x="1398" y="213"/>
                </a:lnTo>
                <a:lnTo>
                  <a:pt x="1449" y="195"/>
                </a:lnTo>
                <a:lnTo>
                  <a:pt x="1491" y="153"/>
                </a:lnTo>
                <a:lnTo>
                  <a:pt x="1527" y="102"/>
                </a:lnTo>
                <a:lnTo>
                  <a:pt x="1557" y="42"/>
                </a:lnTo>
                <a:lnTo>
                  <a:pt x="1650" y="0"/>
                </a:lnTo>
                <a:lnTo>
                  <a:pt x="1655" y="167"/>
                </a:lnTo>
                <a:lnTo>
                  <a:pt x="1653" y="1056"/>
                </a:lnTo>
                <a:lnTo>
                  <a:pt x="1302" y="1056"/>
                </a:lnTo>
                <a:lnTo>
                  <a:pt x="1068" y="1056"/>
                </a:lnTo>
                <a:lnTo>
                  <a:pt x="0" y="1056"/>
                </a:lnTo>
                <a:lnTo>
                  <a:pt x="57" y="1023"/>
                </a:lnTo>
                <a:lnTo>
                  <a:pt x="105" y="1011"/>
                </a:lnTo>
                <a:lnTo>
                  <a:pt x="141" y="990"/>
                </a:lnTo>
                <a:lnTo>
                  <a:pt x="195" y="951"/>
                </a:lnTo>
                <a:lnTo>
                  <a:pt x="246" y="94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9" name="Line 7"/>
          <p:cNvSpPr>
            <a:spLocks noChangeAspect="1" noChangeShapeType="1"/>
          </p:cNvSpPr>
          <p:nvPr/>
        </p:nvSpPr>
        <p:spPr bwMode="auto">
          <a:xfrm>
            <a:off x="2347913" y="3875088"/>
            <a:ext cx="327025" cy="255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0" name="AutoShape 8"/>
          <p:cNvSpPr>
            <a:spLocks noChangeAspect="1" noChangeArrowheads="1"/>
          </p:cNvSpPr>
          <p:nvPr/>
        </p:nvSpPr>
        <p:spPr bwMode="auto">
          <a:xfrm flipH="1">
            <a:off x="3805238" y="1603375"/>
            <a:ext cx="2230437" cy="2017713"/>
          </a:xfrm>
          <a:prstGeom prst="rtTriangle">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800">
              <a:latin typeface="Arial" charset="0"/>
            </a:endParaRPr>
          </a:p>
        </p:txBody>
      </p:sp>
      <p:sp>
        <p:nvSpPr>
          <p:cNvPr id="57351" name="Line 9"/>
          <p:cNvSpPr>
            <a:spLocks noChangeAspect="1" noChangeShapeType="1"/>
          </p:cNvSpPr>
          <p:nvPr/>
        </p:nvSpPr>
        <p:spPr bwMode="auto">
          <a:xfrm>
            <a:off x="3762375" y="3652838"/>
            <a:ext cx="2276475" cy="0"/>
          </a:xfrm>
          <a:prstGeom prst="line">
            <a:avLst/>
          </a:prstGeom>
          <a:noFill/>
          <a:ln w="57150">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2" name="Line 10"/>
          <p:cNvSpPr>
            <a:spLocks noChangeAspect="1" noChangeShapeType="1"/>
          </p:cNvSpPr>
          <p:nvPr/>
        </p:nvSpPr>
        <p:spPr bwMode="auto">
          <a:xfrm>
            <a:off x="6019800" y="3648075"/>
            <a:ext cx="1003300" cy="576263"/>
          </a:xfrm>
          <a:prstGeom prst="line">
            <a:avLst/>
          </a:prstGeom>
          <a:noFill/>
          <a:ln w="57150">
            <a:solidFill>
              <a:srgbClr val="FF99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3" name="Text Box 11"/>
          <p:cNvSpPr txBox="1">
            <a:spLocks noChangeAspect="1" noChangeArrowheads="1"/>
          </p:cNvSpPr>
          <p:nvPr/>
        </p:nvSpPr>
        <p:spPr bwMode="auto">
          <a:xfrm>
            <a:off x="6589713" y="3057525"/>
            <a:ext cx="13731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latin typeface="Arial" charset="0"/>
              </a:rPr>
              <a:t>Interim Goal</a:t>
            </a:r>
          </a:p>
        </p:txBody>
      </p:sp>
      <p:sp>
        <p:nvSpPr>
          <p:cNvPr id="57354" name="Line 12"/>
          <p:cNvSpPr>
            <a:spLocks noChangeAspect="1" noChangeShapeType="1"/>
          </p:cNvSpPr>
          <p:nvPr/>
        </p:nvSpPr>
        <p:spPr bwMode="auto">
          <a:xfrm flipH="1">
            <a:off x="6215063" y="3254375"/>
            <a:ext cx="384175"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5" name="Text Box 13"/>
          <p:cNvSpPr txBox="1">
            <a:spLocks noChangeAspect="1" noChangeArrowheads="1"/>
          </p:cNvSpPr>
          <p:nvPr/>
        </p:nvSpPr>
        <p:spPr bwMode="auto">
          <a:xfrm>
            <a:off x="1201738" y="1316038"/>
            <a:ext cx="19748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600" b="1">
                <a:latin typeface="Arial" charset="0"/>
              </a:rPr>
              <a:t>Billions of Tons  Carbon Emitted per Year</a:t>
            </a:r>
          </a:p>
        </p:txBody>
      </p:sp>
      <p:sp>
        <p:nvSpPr>
          <p:cNvPr id="57356" name="Rectangle 14"/>
          <p:cNvSpPr>
            <a:spLocks noChangeAspect="1" noChangeArrowheads="1"/>
          </p:cNvSpPr>
          <p:nvPr/>
        </p:nvSpPr>
        <p:spPr bwMode="auto">
          <a:xfrm rot="-2547904">
            <a:off x="3322638" y="1471613"/>
            <a:ext cx="4598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600" b="1">
                <a:latin typeface="Arial" charset="0"/>
              </a:rPr>
              <a:t>Current path = “ramp</a:t>
            </a:r>
            <a:r>
              <a:rPr lang="en-US" sz="1800" b="1">
                <a:latin typeface="Arial" charset="0"/>
              </a:rPr>
              <a:t>”</a:t>
            </a:r>
          </a:p>
        </p:txBody>
      </p:sp>
      <p:sp>
        <p:nvSpPr>
          <p:cNvPr id="57357" name="Rectangle 15"/>
          <p:cNvSpPr>
            <a:spLocks noChangeAspect="1" noChangeArrowheads="1"/>
          </p:cNvSpPr>
          <p:nvPr/>
        </p:nvSpPr>
        <p:spPr bwMode="auto">
          <a:xfrm>
            <a:off x="1085850" y="3495675"/>
            <a:ext cx="15716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200" b="1">
                <a:latin typeface="Arial" charset="0"/>
              </a:rPr>
              <a:t>Historical</a:t>
            </a:r>
          </a:p>
          <a:p>
            <a:pPr algn="ctr"/>
            <a:r>
              <a:rPr lang="en-US" sz="1200" b="1">
                <a:latin typeface="Arial" charset="0"/>
              </a:rPr>
              <a:t> emissions</a:t>
            </a:r>
          </a:p>
        </p:txBody>
      </p:sp>
      <p:sp>
        <p:nvSpPr>
          <p:cNvPr id="57358" name="Text Box 16"/>
          <p:cNvSpPr txBox="1">
            <a:spLocks noChangeAspect="1" noChangeArrowheads="1"/>
          </p:cNvSpPr>
          <p:nvPr/>
        </p:nvSpPr>
        <p:spPr bwMode="auto">
          <a:xfrm>
            <a:off x="3932238" y="3698875"/>
            <a:ext cx="1677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b="1">
                <a:solidFill>
                  <a:schemeClr val="bg1"/>
                </a:solidFill>
                <a:latin typeface="Arial" charset="0"/>
              </a:rPr>
              <a:t>Flat path</a:t>
            </a:r>
          </a:p>
        </p:txBody>
      </p:sp>
      <p:sp>
        <p:nvSpPr>
          <p:cNvPr id="57359" name="Text Box 17"/>
          <p:cNvSpPr txBox="1">
            <a:spLocks noChangeAspect="1" noChangeArrowheads="1"/>
          </p:cNvSpPr>
          <p:nvPr/>
        </p:nvSpPr>
        <p:spPr bwMode="auto">
          <a:xfrm>
            <a:off x="4495800" y="2840038"/>
            <a:ext cx="1651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Stabilization Triangle</a:t>
            </a:r>
          </a:p>
        </p:txBody>
      </p:sp>
      <p:sp>
        <p:nvSpPr>
          <p:cNvPr id="57360" name="Oval 18"/>
          <p:cNvSpPr>
            <a:spLocks noChangeAspect="1" noChangeArrowheads="1"/>
          </p:cNvSpPr>
          <p:nvPr/>
        </p:nvSpPr>
        <p:spPr bwMode="auto">
          <a:xfrm>
            <a:off x="5840413" y="3495675"/>
            <a:ext cx="357187" cy="35401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latin typeface="Arial" charset="0"/>
            </a:endParaRPr>
          </a:p>
        </p:txBody>
      </p:sp>
      <p:sp>
        <p:nvSpPr>
          <p:cNvPr id="57361" name="Line 19"/>
          <p:cNvSpPr>
            <a:spLocks noChangeShapeType="1"/>
          </p:cNvSpPr>
          <p:nvPr/>
        </p:nvSpPr>
        <p:spPr bwMode="auto">
          <a:xfrm flipV="1">
            <a:off x="3746500" y="1498600"/>
            <a:ext cx="2374900" cy="21463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2" name="Line 20"/>
          <p:cNvSpPr>
            <a:spLocks noChangeShapeType="1"/>
          </p:cNvSpPr>
          <p:nvPr/>
        </p:nvSpPr>
        <p:spPr bwMode="auto">
          <a:xfrm>
            <a:off x="1052513" y="5740400"/>
            <a:ext cx="6667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3" name="Line 21"/>
          <p:cNvSpPr>
            <a:spLocks noChangeShapeType="1"/>
          </p:cNvSpPr>
          <p:nvPr/>
        </p:nvSpPr>
        <p:spPr bwMode="auto">
          <a:xfrm>
            <a:off x="1052513" y="3676650"/>
            <a:ext cx="6667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4" name="Line 22"/>
          <p:cNvSpPr>
            <a:spLocks noChangeShapeType="1"/>
          </p:cNvSpPr>
          <p:nvPr/>
        </p:nvSpPr>
        <p:spPr bwMode="auto">
          <a:xfrm>
            <a:off x="1052513" y="1603375"/>
            <a:ext cx="6667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5" name="Line 23"/>
          <p:cNvSpPr>
            <a:spLocks noChangeShapeType="1"/>
          </p:cNvSpPr>
          <p:nvPr/>
        </p:nvSpPr>
        <p:spPr bwMode="auto">
          <a:xfrm>
            <a:off x="1119188" y="5740400"/>
            <a:ext cx="7362825" cy="15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6" name="Line 24"/>
          <p:cNvSpPr>
            <a:spLocks noChangeShapeType="1"/>
          </p:cNvSpPr>
          <p:nvPr/>
        </p:nvSpPr>
        <p:spPr bwMode="auto">
          <a:xfrm flipV="1">
            <a:off x="1119188" y="5740400"/>
            <a:ext cx="1587"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7" name="Line 25"/>
          <p:cNvSpPr>
            <a:spLocks noChangeShapeType="1"/>
          </p:cNvSpPr>
          <p:nvPr/>
        </p:nvSpPr>
        <p:spPr bwMode="auto">
          <a:xfrm flipV="1">
            <a:off x="3421063" y="5740400"/>
            <a:ext cx="1587"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8" name="Line 26"/>
          <p:cNvSpPr>
            <a:spLocks noChangeShapeType="1"/>
          </p:cNvSpPr>
          <p:nvPr/>
        </p:nvSpPr>
        <p:spPr bwMode="auto">
          <a:xfrm flipV="1">
            <a:off x="5722938" y="5740400"/>
            <a:ext cx="1587"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9" name="Line 27"/>
          <p:cNvSpPr>
            <a:spLocks noChangeShapeType="1"/>
          </p:cNvSpPr>
          <p:nvPr/>
        </p:nvSpPr>
        <p:spPr bwMode="auto">
          <a:xfrm flipV="1">
            <a:off x="8016875" y="5740400"/>
            <a:ext cx="1588"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0" name="Freeform 28"/>
          <p:cNvSpPr>
            <a:spLocks/>
          </p:cNvSpPr>
          <p:nvPr/>
        </p:nvSpPr>
        <p:spPr bwMode="auto">
          <a:xfrm>
            <a:off x="1119188" y="5283200"/>
            <a:ext cx="47625" cy="38100"/>
          </a:xfrm>
          <a:custGeom>
            <a:avLst/>
            <a:gdLst>
              <a:gd name="T0" fmla="*/ 0 w 30"/>
              <a:gd name="T1" fmla="*/ 2147483647 h 24"/>
              <a:gd name="T2" fmla="*/ 2147483647 w 30"/>
              <a:gd name="T3" fmla="*/ 2147483647 h 24"/>
              <a:gd name="T4" fmla="*/ 2147483647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1" name="Freeform 29"/>
          <p:cNvSpPr>
            <a:spLocks/>
          </p:cNvSpPr>
          <p:nvPr/>
        </p:nvSpPr>
        <p:spPr bwMode="auto">
          <a:xfrm>
            <a:off x="1166813" y="5273675"/>
            <a:ext cx="47625" cy="9525"/>
          </a:xfrm>
          <a:custGeom>
            <a:avLst/>
            <a:gdLst>
              <a:gd name="T0" fmla="*/ 0 w 30"/>
              <a:gd name="T1" fmla="*/ 2147483647 h 6"/>
              <a:gd name="T2" fmla="*/ 2147483647 w 30"/>
              <a:gd name="T3" fmla="*/ 0 h 6"/>
              <a:gd name="T4" fmla="*/ 2147483647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0"/>
                </a:lnTo>
                <a:lnTo>
                  <a:pt x="30"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2" name="Line 30"/>
          <p:cNvSpPr>
            <a:spLocks noChangeShapeType="1"/>
          </p:cNvSpPr>
          <p:nvPr/>
        </p:nvSpPr>
        <p:spPr bwMode="auto">
          <a:xfrm flipV="1">
            <a:off x="1214438" y="5264150"/>
            <a:ext cx="47625" cy="952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3" name="Freeform 31"/>
          <p:cNvSpPr>
            <a:spLocks/>
          </p:cNvSpPr>
          <p:nvPr/>
        </p:nvSpPr>
        <p:spPr bwMode="auto">
          <a:xfrm>
            <a:off x="1262063" y="5254625"/>
            <a:ext cx="38100" cy="9525"/>
          </a:xfrm>
          <a:custGeom>
            <a:avLst/>
            <a:gdLst>
              <a:gd name="T0" fmla="*/ 0 w 24"/>
              <a:gd name="T1" fmla="*/ 2147483647 h 6"/>
              <a:gd name="T2" fmla="*/ 2147483647 w 24"/>
              <a:gd name="T3" fmla="*/ 2147483647 h 6"/>
              <a:gd name="T4" fmla="*/ 2147483647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6"/>
                </a:lnTo>
                <a:lnTo>
                  <a:pt x="24"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4" name="Freeform 32"/>
          <p:cNvSpPr>
            <a:spLocks/>
          </p:cNvSpPr>
          <p:nvPr/>
        </p:nvSpPr>
        <p:spPr bwMode="auto">
          <a:xfrm>
            <a:off x="1300163" y="5207000"/>
            <a:ext cx="46037" cy="47625"/>
          </a:xfrm>
          <a:custGeom>
            <a:avLst/>
            <a:gdLst>
              <a:gd name="T0" fmla="*/ 0 w 29"/>
              <a:gd name="T1" fmla="*/ 2147483647 h 30"/>
              <a:gd name="T2" fmla="*/ 2147483647 w 29"/>
              <a:gd name="T3" fmla="*/ 2147483647 h 30"/>
              <a:gd name="T4" fmla="*/ 2147483647 w 29"/>
              <a:gd name="T5" fmla="*/ 0 h 30"/>
              <a:gd name="T6" fmla="*/ 0 60000 65536"/>
              <a:gd name="T7" fmla="*/ 0 60000 65536"/>
              <a:gd name="T8" fmla="*/ 0 60000 65536"/>
              <a:gd name="T9" fmla="*/ 0 w 29"/>
              <a:gd name="T10" fmla="*/ 0 h 30"/>
              <a:gd name="T11" fmla="*/ 29 w 29"/>
              <a:gd name="T12" fmla="*/ 30 h 30"/>
            </a:gdLst>
            <a:ahLst/>
            <a:cxnLst>
              <a:cxn ang="T6">
                <a:pos x="T0" y="T1"/>
              </a:cxn>
              <a:cxn ang="T7">
                <a:pos x="T2" y="T3"/>
              </a:cxn>
              <a:cxn ang="T8">
                <a:pos x="T4" y="T5"/>
              </a:cxn>
            </a:cxnLst>
            <a:rect l="T9" t="T10" r="T11" b="T12"/>
            <a:pathLst>
              <a:path w="29" h="30">
                <a:moveTo>
                  <a:pt x="0" y="30"/>
                </a:moveTo>
                <a:lnTo>
                  <a:pt x="12" y="18"/>
                </a:lnTo>
                <a:lnTo>
                  <a:pt x="29"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5" name="Freeform 33"/>
          <p:cNvSpPr>
            <a:spLocks/>
          </p:cNvSpPr>
          <p:nvPr/>
        </p:nvSpPr>
        <p:spPr bwMode="auto">
          <a:xfrm>
            <a:off x="1346200" y="5178425"/>
            <a:ext cx="47625" cy="28575"/>
          </a:xfrm>
          <a:custGeom>
            <a:avLst/>
            <a:gdLst>
              <a:gd name="T0" fmla="*/ 0 w 30"/>
              <a:gd name="T1" fmla="*/ 2147483647 h 18"/>
              <a:gd name="T2" fmla="*/ 2147483647 w 30"/>
              <a:gd name="T3" fmla="*/ 2147483647 h 18"/>
              <a:gd name="T4" fmla="*/ 2147483647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6" name="Freeform 34"/>
          <p:cNvSpPr>
            <a:spLocks/>
          </p:cNvSpPr>
          <p:nvPr/>
        </p:nvSpPr>
        <p:spPr bwMode="auto">
          <a:xfrm>
            <a:off x="1393825" y="5149850"/>
            <a:ext cx="47625" cy="28575"/>
          </a:xfrm>
          <a:custGeom>
            <a:avLst/>
            <a:gdLst>
              <a:gd name="T0" fmla="*/ 0 w 30"/>
              <a:gd name="T1" fmla="*/ 2147483647 h 18"/>
              <a:gd name="T2" fmla="*/ 2147483647 w 30"/>
              <a:gd name="T3" fmla="*/ 2147483647 h 18"/>
              <a:gd name="T4" fmla="*/ 2147483647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7" name="Freeform 35"/>
          <p:cNvSpPr>
            <a:spLocks/>
          </p:cNvSpPr>
          <p:nvPr/>
        </p:nvSpPr>
        <p:spPr bwMode="auto">
          <a:xfrm>
            <a:off x="1441450" y="5140325"/>
            <a:ext cx="47625" cy="9525"/>
          </a:xfrm>
          <a:custGeom>
            <a:avLst/>
            <a:gdLst>
              <a:gd name="T0" fmla="*/ 0 w 30"/>
              <a:gd name="T1" fmla="*/ 2147483647 h 6"/>
              <a:gd name="T2" fmla="*/ 2147483647 w 30"/>
              <a:gd name="T3" fmla="*/ 2147483647 h 6"/>
              <a:gd name="T4" fmla="*/ 2147483647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8" name="Freeform 36"/>
          <p:cNvSpPr>
            <a:spLocks/>
          </p:cNvSpPr>
          <p:nvPr/>
        </p:nvSpPr>
        <p:spPr bwMode="auto">
          <a:xfrm>
            <a:off x="1489075" y="5103813"/>
            <a:ext cx="47625" cy="36512"/>
          </a:xfrm>
          <a:custGeom>
            <a:avLst/>
            <a:gdLst>
              <a:gd name="T0" fmla="*/ 0 w 30"/>
              <a:gd name="T1" fmla="*/ 2147483647 h 23"/>
              <a:gd name="T2" fmla="*/ 2147483647 w 30"/>
              <a:gd name="T3" fmla="*/ 2147483647 h 23"/>
              <a:gd name="T4" fmla="*/ 2147483647 w 30"/>
              <a:gd name="T5" fmla="*/ 0 h 23"/>
              <a:gd name="T6" fmla="*/ 0 60000 65536"/>
              <a:gd name="T7" fmla="*/ 0 60000 65536"/>
              <a:gd name="T8" fmla="*/ 0 60000 65536"/>
              <a:gd name="T9" fmla="*/ 0 w 30"/>
              <a:gd name="T10" fmla="*/ 0 h 23"/>
              <a:gd name="T11" fmla="*/ 30 w 30"/>
              <a:gd name="T12" fmla="*/ 23 h 23"/>
            </a:gdLst>
            <a:ahLst/>
            <a:cxnLst>
              <a:cxn ang="T6">
                <a:pos x="T0" y="T1"/>
              </a:cxn>
              <a:cxn ang="T7">
                <a:pos x="T2" y="T3"/>
              </a:cxn>
              <a:cxn ang="T8">
                <a:pos x="T4" y="T5"/>
              </a:cxn>
            </a:cxnLst>
            <a:rect l="T9" t="T10" r="T11" b="T12"/>
            <a:pathLst>
              <a:path w="30" h="23">
                <a:moveTo>
                  <a:pt x="0" y="23"/>
                </a:moveTo>
                <a:lnTo>
                  <a:pt x="18" y="11"/>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9" name="Freeform 37"/>
          <p:cNvSpPr>
            <a:spLocks/>
          </p:cNvSpPr>
          <p:nvPr/>
        </p:nvSpPr>
        <p:spPr bwMode="auto">
          <a:xfrm>
            <a:off x="1536700" y="5075238"/>
            <a:ext cx="38100" cy="28575"/>
          </a:xfrm>
          <a:custGeom>
            <a:avLst/>
            <a:gdLst>
              <a:gd name="T0" fmla="*/ 0 w 24"/>
              <a:gd name="T1" fmla="*/ 2147483647 h 18"/>
              <a:gd name="T2" fmla="*/ 2147483647 w 24"/>
              <a:gd name="T3" fmla="*/ 2147483647 h 18"/>
              <a:gd name="T4" fmla="*/ 2147483647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0" y="18"/>
                </a:moveTo>
                <a:lnTo>
                  <a:pt x="12" y="6"/>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0" name="Freeform 38"/>
          <p:cNvSpPr>
            <a:spLocks/>
          </p:cNvSpPr>
          <p:nvPr/>
        </p:nvSpPr>
        <p:spPr bwMode="auto">
          <a:xfrm>
            <a:off x="1574800" y="5065713"/>
            <a:ext cx="47625" cy="9525"/>
          </a:xfrm>
          <a:custGeom>
            <a:avLst/>
            <a:gdLst>
              <a:gd name="T0" fmla="*/ 0 w 30"/>
              <a:gd name="T1" fmla="*/ 2147483647 h 6"/>
              <a:gd name="T2" fmla="*/ 2147483647 w 30"/>
              <a:gd name="T3" fmla="*/ 0 h 6"/>
              <a:gd name="T4" fmla="*/ 2147483647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1" name="Line 39"/>
          <p:cNvSpPr>
            <a:spLocks noChangeShapeType="1"/>
          </p:cNvSpPr>
          <p:nvPr/>
        </p:nvSpPr>
        <p:spPr bwMode="auto">
          <a:xfrm flipV="1">
            <a:off x="1622425" y="5046663"/>
            <a:ext cx="47625" cy="1905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2" name="Line 40"/>
          <p:cNvSpPr>
            <a:spLocks noChangeShapeType="1"/>
          </p:cNvSpPr>
          <p:nvPr/>
        </p:nvSpPr>
        <p:spPr bwMode="auto">
          <a:xfrm flipV="1">
            <a:off x="1670050" y="5008563"/>
            <a:ext cx="47625"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3" name="Line 41"/>
          <p:cNvSpPr>
            <a:spLocks noChangeShapeType="1"/>
          </p:cNvSpPr>
          <p:nvPr/>
        </p:nvSpPr>
        <p:spPr bwMode="auto">
          <a:xfrm flipV="1">
            <a:off x="1717675" y="4960938"/>
            <a:ext cx="47625" cy="476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4" name="Line 42"/>
          <p:cNvSpPr>
            <a:spLocks noChangeShapeType="1"/>
          </p:cNvSpPr>
          <p:nvPr/>
        </p:nvSpPr>
        <p:spPr bwMode="auto">
          <a:xfrm flipV="1">
            <a:off x="1765300" y="4922838"/>
            <a:ext cx="47625"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5" name="Line 43"/>
          <p:cNvSpPr>
            <a:spLocks noChangeShapeType="1"/>
          </p:cNvSpPr>
          <p:nvPr/>
        </p:nvSpPr>
        <p:spPr bwMode="auto">
          <a:xfrm flipV="1">
            <a:off x="1812925" y="4884738"/>
            <a:ext cx="38100"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6" name="Freeform 44"/>
          <p:cNvSpPr>
            <a:spLocks/>
          </p:cNvSpPr>
          <p:nvPr/>
        </p:nvSpPr>
        <p:spPr bwMode="auto">
          <a:xfrm>
            <a:off x="1851025" y="4856163"/>
            <a:ext cx="47625" cy="28575"/>
          </a:xfrm>
          <a:custGeom>
            <a:avLst/>
            <a:gdLst>
              <a:gd name="T0" fmla="*/ 0 w 30"/>
              <a:gd name="T1" fmla="*/ 2147483647 h 18"/>
              <a:gd name="T2" fmla="*/ 2147483647 w 30"/>
              <a:gd name="T3" fmla="*/ 2147483647 h 18"/>
              <a:gd name="T4" fmla="*/ 2147483647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12"/>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7" name="Freeform 45"/>
          <p:cNvSpPr>
            <a:spLocks/>
          </p:cNvSpPr>
          <p:nvPr/>
        </p:nvSpPr>
        <p:spPr bwMode="auto">
          <a:xfrm>
            <a:off x="1898650" y="4808538"/>
            <a:ext cx="47625" cy="47625"/>
          </a:xfrm>
          <a:custGeom>
            <a:avLst/>
            <a:gdLst>
              <a:gd name="T0" fmla="*/ 0 w 30"/>
              <a:gd name="T1" fmla="*/ 2147483647 h 30"/>
              <a:gd name="T2" fmla="*/ 2147483647 w 30"/>
              <a:gd name="T3" fmla="*/ 2147483647 h 30"/>
              <a:gd name="T4" fmla="*/ 2147483647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2" y="18"/>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8" name="Freeform 46"/>
          <p:cNvSpPr>
            <a:spLocks/>
          </p:cNvSpPr>
          <p:nvPr/>
        </p:nvSpPr>
        <p:spPr bwMode="auto">
          <a:xfrm>
            <a:off x="1946275" y="4760913"/>
            <a:ext cx="47625" cy="47625"/>
          </a:xfrm>
          <a:custGeom>
            <a:avLst/>
            <a:gdLst>
              <a:gd name="T0" fmla="*/ 0 w 30"/>
              <a:gd name="T1" fmla="*/ 2147483647 h 30"/>
              <a:gd name="T2" fmla="*/ 2147483647 w 30"/>
              <a:gd name="T3" fmla="*/ 2147483647 h 30"/>
              <a:gd name="T4" fmla="*/ 2147483647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2" y="18"/>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9" name="Freeform 47"/>
          <p:cNvSpPr>
            <a:spLocks/>
          </p:cNvSpPr>
          <p:nvPr/>
        </p:nvSpPr>
        <p:spPr bwMode="auto">
          <a:xfrm>
            <a:off x="1993900" y="4684713"/>
            <a:ext cx="47625" cy="76200"/>
          </a:xfrm>
          <a:custGeom>
            <a:avLst/>
            <a:gdLst>
              <a:gd name="T0" fmla="*/ 0 w 30"/>
              <a:gd name="T1" fmla="*/ 2147483647 h 48"/>
              <a:gd name="T2" fmla="*/ 2147483647 w 30"/>
              <a:gd name="T3" fmla="*/ 2147483647 h 48"/>
              <a:gd name="T4" fmla="*/ 2147483647 w 30"/>
              <a:gd name="T5" fmla="*/ 0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48"/>
                </a:moveTo>
                <a:lnTo>
                  <a:pt x="12" y="24"/>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0" name="Freeform 48"/>
          <p:cNvSpPr>
            <a:spLocks/>
          </p:cNvSpPr>
          <p:nvPr/>
        </p:nvSpPr>
        <p:spPr bwMode="auto">
          <a:xfrm>
            <a:off x="2041525" y="4646613"/>
            <a:ext cx="47625" cy="38100"/>
          </a:xfrm>
          <a:custGeom>
            <a:avLst/>
            <a:gdLst>
              <a:gd name="T0" fmla="*/ 0 w 30"/>
              <a:gd name="T1" fmla="*/ 2147483647 h 24"/>
              <a:gd name="T2" fmla="*/ 2147483647 w 30"/>
              <a:gd name="T3" fmla="*/ 2147483647 h 24"/>
              <a:gd name="T4" fmla="*/ 2147483647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1" name="Line 49"/>
          <p:cNvSpPr>
            <a:spLocks noChangeShapeType="1"/>
          </p:cNvSpPr>
          <p:nvPr/>
        </p:nvSpPr>
        <p:spPr bwMode="auto">
          <a:xfrm flipV="1">
            <a:off x="2089150" y="4598988"/>
            <a:ext cx="38100" cy="476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2" name="Freeform 50"/>
          <p:cNvSpPr>
            <a:spLocks/>
          </p:cNvSpPr>
          <p:nvPr/>
        </p:nvSpPr>
        <p:spPr bwMode="auto">
          <a:xfrm>
            <a:off x="2127250" y="4541838"/>
            <a:ext cx="47625" cy="57150"/>
          </a:xfrm>
          <a:custGeom>
            <a:avLst/>
            <a:gdLst>
              <a:gd name="T0" fmla="*/ 0 w 30"/>
              <a:gd name="T1" fmla="*/ 2147483647 h 36"/>
              <a:gd name="T2" fmla="*/ 2147483647 w 30"/>
              <a:gd name="T3" fmla="*/ 2147483647 h 36"/>
              <a:gd name="T4" fmla="*/ 2147483647 w 30"/>
              <a:gd name="T5" fmla="*/ 2147483647 h 36"/>
              <a:gd name="T6" fmla="*/ 2147483647 w 30"/>
              <a:gd name="T7" fmla="*/ 0 h 36"/>
              <a:gd name="T8" fmla="*/ 0 60000 65536"/>
              <a:gd name="T9" fmla="*/ 0 60000 65536"/>
              <a:gd name="T10" fmla="*/ 0 60000 65536"/>
              <a:gd name="T11" fmla="*/ 0 60000 65536"/>
              <a:gd name="T12" fmla="*/ 0 w 30"/>
              <a:gd name="T13" fmla="*/ 0 h 36"/>
              <a:gd name="T14" fmla="*/ 30 w 30"/>
              <a:gd name="T15" fmla="*/ 36 h 36"/>
            </a:gdLst>
            <a:ahLst/>
            <a:cxnLst>
              <a:cxn ang="T8">
                <a:pos x="T0" y="T1"/>
              </a:cxn>
              <a:cxn ang="T9">
                <a:pos x="T2" y="T3"/>
              </a:cxn>
              <a:cxn ang="T10">
                <a:pos x="T4" y="T5"/>
              </a:cxn>
              <a:cxn ang="T11">
                <a:pos x="T6" y="T7"/>
              </a:cxn>
            </a:cxnLst>
            <a:rect l="T12" t="T13" r="T14" b="T15"/>
            <a:pathLst>
              <a:path w="30" h="36">
                <a:moveTo>
                  <a:pt x="0" y="36"/>
                </a:moveTo>
                <a:lnTo>
                  <a:pt x="12" y="18"/>
                </a:lnTo>
                <a:lnTo>
                  <a:pt x="24"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3" name="Freeform 51"/>
          <p:cNvSpPr>
            <a:spLocks/>
          </p:cNvSpPr>
          <p:nvPr/>
        </p:nvSpPr>
        <p:spPr bwMode="auto">
          <a:xfrm>
            <a:off x="2174875" y="4541838"/>
            <a:ext cx="47625" cy="1587"/>
          </a:xfrm>
          <a:custGeom>
            <a:avLst/>
            <a:gdLst>
              <a:gd name="T0" fmla="*/ 0 w 30"/>
              <a:gd name="T1" fmla="*/ 0 h 1587"/>
              <a:gd name="T2" fmla="*/ 2147483647 w 30"/>
              <a:gd name="T3" fmla="*/ 0 h 1587"/>
              <a:gd name="T4" fmla="*/ 2147483647 w 30"/>
              <a:gd name="T5" fmla="*/ 0 h 1587"/>
              <a:gd name="T6" fmla="*/ 0 60000 65536"/>
              <a:gd name="T7" fmla="*/ 0 60000 65536"/>
              <a:gd name="T8" fmla="*/ 0 60000 65536"/>
              <a:gd name="T9" fmla="*/ 0 w 30"/>
              <a:gd name="T10" fmla="*/ 0 h 1587"/>
              <a:gd name="T11" fmla="*/ 30 w 30"/>
              <a:gd name="T12" fmla="*/ 1587 h 1587"/>
            </a:gdLst>
            <a:ahLst/>
            <a:cxnLst>
              <a:cxn ang="T6">
                <a:pos x="T0" y="T1"/>
              </a:cxn>
              <a:cxn ang="T7">
                <a:pos x="T2" y="T3"/>
              </a:cxn>
              <a:cxn ang="T8">
                <a:pos x="T4" y="T5"/>
              </a:cxn>
            </a:cxnLst>
            <a:rect l="T9" t="T10" r="T11" b="T12"/>
            <a:pathLst>
              <a:path w="30" h="1587">
                <a:moveTo>
                  <a:pt x="0" y="0"/>
                </a:moveTo>
                <a:lnTo>
                  <a:pt x="12" y="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4" name="Freeform 52"/>
          <p:cNvSpPr>
            <a:spLocks/>
          </p:cNvSpPr>
          <p:nvPr/>
        </p:nvSpPr>
        <p:spPr bwMode="auto">
          <a:xfrm>
            <a:off x="2222500" y="4541838"/>
            <a:ext cx="47625" cy="9525"/>
          </a:xfrm>
          <a:custGeom>
            <a:avLst/>
            <a:gdLst>
              <a:gd name="T0" fmla="*/ 0 w 30"/>
              <a:gd name="T1" fmla="*/ 0 h 6"/>
              <a:gd name="T2" fmla="*/ 2147483647 w 30"/>
              <a:gd name="T3" fmla="*/ 2147483647 h 6"/>
              <a:gd name="T4" fmla="*/ 2147483647 w 30"/>
              <a:gd name="T5" fmla="*/ 2147483647 h 6"/>
              <a:gd name="T6" fmla="*/ 2147483647 w 30"/>
              <a:gd name="T7" fmla="*/ 2147483647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0" y="0"/>
                </a:moveTo>
                <a:lnTo>
                  <a:pt x="12" y="6"/>
                </a:lnTo>
                <a:lnTo>
                  <a:pt x="24" y="6"/>
                </a:lnTo>
                <a:lnTo>
                  <a:pt x="30" y="6"/>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5" name="Freeform 53"/>
          <p:cNvSpPr>
            <a:spLocks/>
          </p:cNvSpPr>
          <p:nvPr/>
        </p:nvSpPr>
        <p:spPr bwMode="auto">
          <a:xfrm>
            <a:off x="2270125" y="4475163"/>
            <a:ext cx="47625" cy="76200"/>
          </a:xfrm>
          <a:custGeom>
            <a:avLst/>
            <a:gdLst>
              <a:gd name="T0" fmla="*/ 0 w 30"/>
              <a:gd name="T1" fmla="*/ 2147483647 h 48"/>
              <a:gd name="T2" fmla="*/ 2147483647 w 30"/>
              <a:gd name="T3" fmla="*/ 2147483647 h 48"/>
              <a:gd name="T4" fmla="*/ 2147483647 w 30"/>
              <a:gd name="T5" fmla="*/ 2147483647 h 48"/>
              <a:gd name="T6" fmla="*/ 2147483647 w 30"/>
              <a:gd name="T7" fmla="*/ 2147483647 h 48"/>
              <a:gd name="T8" fmla="*/ 2147483647 w 30"/>
              <a:gd name="T9" fmla="*/ 0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48"/>
                </a:moveTo>
                <a:lnTo>
                  <a:pt x="6" y="42"/>
                </a:lnTo>
                <a:lnTo>
                  <a:pt x="12" y="24"/>
                </a:lnTo>
                <a:lnTo>
                  <a:pt x="24" y="12"/>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6" name="Freeform 54"/>
          <p:cNvSpPr>
            <a:spLocks/>
          </p:cNvSpPr>
          <p:nvPr/>
        </p:nvSpPr>
        <p:spPr bwMode="auto">
          <a:xfrm>
            <a:off x="2317750" y="4437063"/>
            <a:ext cx="47625" cy="38100"/>
          </a:xfrm>
          <a:custGeom>
            <a:avLst/>
            <a:gdLst>
              <a:gd name="T0" fmla="*/ 0 w 30"/>
              <a:gd name="T1" fmla="*/ 2147483647 h 24"/>
              <a:gd name="T2" fmla="*/ 2147483647 w 30"/>
              <a:gd name="T3" fmla="*/ 2147483647 h 24"/>
              <a:gd name="T4" fmla="*/ 2147483647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7" name="Freeform 55"/>
          <p:cNvSpPr>
            <a:spLocks/>
          </p:cNvSpPr>
          <p:nvPr/>
        </p:nvSpPr>
        <p:spPr bwMode="auto">
          <a:xfrm>
            <a:off x="2365375" y="4418013"/>
            <a:ext cx="38100" cy="19050"/>
          </a:xfrm>
          <a:custGeom>
            <a:avLst/>
            <a:gdLst>
              <a:gd name="T0" fmla="*/ 0 w 24"/>
              <a:gd name="T1" fmla="*/ 2147483647 h 12"/>
              <a:gd name="T2" fmla="*/ 2147483647 w 24"/>
              <a:gd name="T3" fmla="*/ 2147483647 h 12"/>
              <a:gd name="T4" fmla="*/ 2147483647 w 24"/>
              <a:gd name="T5" fmla="*/ 2147483647 h 12"/>
              <a:gd name="T6" fmla="*/ 2147483647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12"/>
                </a:moveTo>
                <a:lnTo>
                  <a:pt x="12" y="6"/>
                </a:lnTo>
                <a:lnTo>
                  <a:pt x="18" y="6"/>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8" name="Freeform 56"/>
          <p:cNvSpPr>
            <a:spLocks/>
          </p:cNvSpPr>
          <p:nvPr/>
        </p:nvSpPr>
        <p:spPr bwMode="auto">
          <a:xfrm>
            <a:off x="2403475" y="4341813"/>
            <a:ext cx="47625" cy="76200"/>
          </a:xfrm>
          <a:custGeom>
            <a:avLst/>
            <a:gdLst>
              <a:gd name="T0" fmla="*/ 0 w 30"/>
              <a:gd name="T1" fmla="*/ 2147483647 h 48"/>
              <a:gd name="T2" fmla="*/ 2147483647 w 30"/>
              <a:gd name="T3" fmla="*/ 2147483647 h 48"/>
              <a:gd name="T4" fmla="*/ 2147483647 w 30"/>
              <a:gd name="T5" fmla="*/ 2147483647 h 48"/>
              <a:gd name="T6" fmla="*/ 2147483647 w 30"/>
              <a:gd name="T7" fmla="*/ 2147483647 h 48"/>
              <a:gd name="T8" fmla="*/ 2147483647 w 30"/>
              <a:gd name="T9" fmla="*/ 0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48"/>
                </a:moveTo>
                <a:lnTo>
                  <a:pt x="6" y="36"/>
                </a:lnTo>
                <a:lnTo>
                  <a:pt x="12" y="24"/>
                </a:lnTo>
                <a:lnTo>
                  <a:pt x="24"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9" name="Freeform 57"/>
          <p:cNvSpPr>
            <a:spLocks/>
          </p:cNvSpPr>
          <p:nvPr/>
        </p:nvSpPr>
        <p:spPr bwMode="auto">
          <a:xfrm>
            <a:off x="2451100" y="4341813"/>
            <a:ext cx="47625" cy="19050"/>
          </a:xfrm>
          <a:custGeom>
            <a:avLst/>
            <a:gdLst>
              <a:gd name="T0" fmla="*/ 0 w 30"/>
              <a:gd name="T1" fmla="*/ 0 h 12"/>
              <a:gd name="T2" fmla="*/ 2147483647 w 30"/>
              <a:gd name="T3" fmla="*/ 0 h 12"/>
              <a:gd name="T4" fmla="*/ 2147483647 w 30"/>
              <a:gd name="T5" fmla="*/ 0 h 12"/>
              <a:gd name="T6" fmla="*/ 2147483647 w 30"/>
              <a:gd name="T7" fmla="*/ 2147483647 h 12"/>
              <a:gd name="T8" fmla="*/ 0 60000 65536"/>
              <a:gd name="T9" fmla="*/ 0 60000 65536"/>
              <a:gd name="T10" fmla="*/ 0 60000 65536"/>
              <a:gd name="T11" fmla="*/ 0 60000 65536"/>
              <a:gd name="T12" fmla="*/ 0 w 30"/>
              <a:gd name="T13" fmla="*/ 0 h 12"/>
              <a:gd name="T14" fmla="*/ 30 w 30"/>
              <a:gd name="T15" fmla="*/ 12 h 12"/>
            </a:gdLst>
            <a:ahLst/>
            <a:cxnLst>
              <a:cxn ang="T8">
                <a:pos x="T0" y="T1"/>
              </a:cxn>
              <a:cxn ang="T9">
                <a:pos x="T2" y="T3"/>
              </a:cxn>
              <a:cxn ang="T10">
                <a:pos x="T4" y="T5"/>
              </a:cxn>
              <a:cxn ang="T11">
                <a:pos x="T6" y="T7"/>
              </a:cxn>
            </a:cxnLst>
            <a:rect l="T12" t="T13" r="T14" b="T15"/>
            <a:pathLst>
              <a:path w="30" h="12">
                <a:moveTo>
                  <a:pt x="0" y="0"/>
                </a:moveTo>
                <a:lnTo>
                  <a:pt x="6" y="0"/>
                </a:lnTo>
                <a:lnTo>
                  <a:pt x="12" y="0"/>
                </a:lnTo>
                <a:lnTo>
                  <a:pt x="30" y="12"/>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0" name="Freeform 58"/>
          <p:cNvSpPr>
            <a:spLocks/>
          </p:cNvSpPr>
          <p:nvPr/>
        </p:nvSpPr>
        <p:spPr bwMode="auto">
          <a:xfrm>
            <a:off x="2498725" y="4360863"/>
            <a:ext cx="47625" cy="38100"/>
          </a:xfrm>
          <a:custGeom>
            <a:avLst/>
            <a:gdLst>
              <a:gd name="T0" fmla="*/ 0 w 30"/>
              <a:gd name="T1" fmla="*/ 0 h 24"/>
              <a:gd name="T2" fmla="*/ 2147483647 w 30"/>
              <a:gd name="T3" fmla="*/ 2147483647 h 24"/>
              <a:gd name="T4" fmla="*/ 2147483647 w 30"/>
              <a:gd name="T5" fmla="*/ 2147483647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0"/>
                </a:moveTo>
                <a:lnTo>
                  <a:pt x="12" y="12"/>
                </a:lnTo>
                <a:lnTo>
                  <a:pt x="30" y="24"/>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1" name="Freeform 59"/>
          <p:cNvSpPr>
            <a:spLocks/>
          </p:cNvSpPr>
          <p:nvPr/>
        </p:nvSpPr>
        <p:spPr bwMode="auto">
          <a:xfrm>
            <a:off x="2546350" y="4398963"/>
            <a:ext cx="47625" cy="9525"/>
          </a:xfrm>
          <a:custGeom>
            <a:avLst/>
            <a:gdLst>
              <a:gd name="T0" fmla="*/ 0 w 30"/>
              <a:gd name="T1" fmla="*/ 0 h 6"/>
              <a:gd name="T2" fmla="*/ 2147483647 w 30"/>
              <a:gd name="T3" fmla="*/ 2147483647 h 6"/>
              <a:gd name="T4" fmla="*/ 2147483647 w 30"/>
              <a:gd name="T5" fmla="*/ 2147483647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6"/>
                </a:lnTo>
                <a:lnTo>
                  <a:pt x="30" y="6"/>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2" name="Freeform 60"/>
          <p:cNvSpPr>
            <a:spLocks/>
          </p:cNvSpPr>
          <p:nvPr/>
        </p:nvSpPr>
        <p:spPr bwMode="auto">
          <a:xfrm>
            <a:off x="2593975" y="4408488"/>
            <a:ext cx="47625" cy="9525"/>
          </a:xfrm>
          <a:custGeom>
            <a:avLst/>
            <a:gdLst>
              <a:gd name="T0" fmla="*/ 0 w 30"/>
              <a:gd name="T1" fmla="*/ 0 h 6"/>
              <a:gd name="T2" fmla="*/ 2147483647 w 30"/>
              <a:gd name="T3" fmla="*/ 2147483647 h 6"/>
              <a:gd name="T4" fmla="*/ 2147483647 w 30"/>
              <a:gd name="T5" fmla="*/ 2147483647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6"/>
                </a:lnTo>
                <a:lnTo>
                  <a:pt x="30" y="6"/>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3" name="Freeform 61"/>
          <p:cNvSpPr>
            <a:spLocks/>
          </p:cNvSpPr>
          <p:nvPr/>
        </p:nvSpPr>
        <p:spPr bwMode="auto">
          <a:xfrm>
            <a:off x="2641600" y="4370388"/>
            <a:ext cx="38100" cy="47625"/>
          </a:xfrm>
          <a:custGeom>
            <a:avLst/>
            <a:gdLst>
              <a:gd name="T0" fmla="*/ 0 w 24"/>
              <a:gd name="T1" fmla="*/ 2147483647 h 30"/>
              <a:gd name="T2" fmla="*/ 2147483647 w 24"/>
              <a:gd name="T3" fmla="*/ 2147483647 h 30"/>
              <a:gd name="T4" fmla="*/ 2147483647 w 24"/>
              <a:gd name="T5" fmla="*/ 2147483647 h 30"/>
              <a:gd name="T6" fmla="*/ 2147483647 w 24"/>
              <a:gd name="T7" fmla="*/ 0 h 30"/>
              <a:gd name="T8" fmla="*/ 0 60000 65536"/>
              <a:gd name="T9" fmla="*/ 0 60000 65536"/>
              <a:gd name="T10" fmla="*/ 0 60000 65536"/>
              <a:gd name="T11" fmla="*/ 0 60000 65536"/>
              <a:gd name="T12" fmla="*/ 0 w 24"/>
              <a:gd name="T13" fmla="*/ 0 h 30"/>
              <a:gd name="T14" fmla="*/ 24 w 24"/>
              <a:gd name="T15" fmla="*/ 30 h 30"/>
            </a:gdLst>
            <a:ahLst/>
            <a:cxnLst>
              <a:cxn ang="T8">
                <a:pos x="T0" y="T1"/>
              </a:cxn>
              <a:cxn ang="T9">
                <a:pos x="T2" y="T3"/>
              </a:cxn>
              <a:cxn ang="T10">
                <a:pos x="T4" y="T5"/>
              </a:cxn>
              <a:cxn ang="T11">
                <a:pos x="T6" y="T7"/>
              </a:cxn>
            </a:cxnLst>
            <a:rect l="T12" t="T13" r="T14" b="T15"/>
            <a:pathLst>
              <a:path w="24" h="30">
                <a:moveTo>
                  <a:pt x="0" y="30"/>
                </a:moveTo>
                <a:lnTo>
                  <a:pt x="6" y="24"/>
                </a:lnTo>
                <a:lnTo>
                  <a:pt x="12" y="18"/>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4" name="Line 62"/>
          <p:cNvSpPr>
            <a:spLocks noChangeShapeType="1"/>
          </p:cNvSpPr>
          <p:nvPr/>
        </p:nvSpPr>
        <p:spPr bwMode="auto">
          <a:xfrm flipV="1">
            <a:off x="2679700" y="4322763"/>
            <a:ext cx="47625" cy="476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5" name="Line 63"/>
          <p:cNvSpPr>
            <a:spLocks noChangeShapeType="1"/>
          </p:cNvSpPr>
          <p:nvPr/>
        </p:nvSpPr>
        <p:spPr bwMode="auto">
          <a:xfrm flipV="1">
            <a:off x="2727325" y="4284663"/>
            <a:ext cx="47625"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6" name="Freeform 64"/>
          <p:cNvSpPr>
            <a:spLocks/>
          </p:cNvSpPr>
          <p:nvPr/>
        </p:nvSpPr>
        <p:spPr bwMode="auto">
          <a:xfrm>
            <a:off x="2774950" y="4246563"/>
            <a:ext cx="46038" cy="38100"/>
          </a:xfrm>
          <a:custGeom>
            <a:avLst/>
            <a:gdLst>
              <a:gd name="T0" fmla="*/ 0 w 29"/>
              <a:gd name="T1" fmla="*/ 2147483647 h 24"/>
              <a:gd name="T2" fmla="*/ 2147483647 w 29"/>
              <a:gd name="T3" fmla="*/ 2147483647 h 24"/>
              <a:gd name="T4" fmla="*/ 2147483647 w 29"/>
              <a:gd name="T5" fmla="*/ 0 h 24"/>
              <a:gd name="T6" fmla="*/ 0 60000 65536"/>
              <a:gd name="T7" fmla="*/ 0 60000 65536"/>
              <a:gd name="T8" fmla="*/ 0 60000 65536"/>
              <a:gd name="T9" fmla="*/ 0 w 29"/>
              <a:gd name="T10" fmla="*/ 0 h 24"/>
              <a:gd name="T11" fmla="*/ 29 w 29"/>
              <a:gd name="T12" fmla="*/ 24 h 24"/>
            </a:gdLst>
            <a:ahLst/>
            <a:cxnLst>
              <a:cxn ang="T6">
                <a:pos x="T0" y="T1"/>
              </a:cxn>
              <a:cxn ang="T7">
                <a:pos x="T2" y="T3"/>
              </a:cxn>
              <a:cxn ang="T8">
                <a:pos x="T4" y="T5"/>
              </a:cxn>
            </a:cxnLst>
            <a:rect l="T9" t="T10" r="T11" b="T12"/>
            <a:pathLst>
              <a:path w="29" h="24">
                <a:moveTo>
                  <a:pt x="0" y="24"/>
                </a:moveTo>
                <a:lnTo>
                  <a:pt x="11" y="12"/>
                </a:lnTo>
                <a:lnTo>
                  <a:pt x="29"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7" name="Freeform 65"/>
          <p:cNvSpPr>
            <a:spLocks/>
          </p:cNvSpPr>
          <p:nvPr/>
        </p:nvSpPr>
        <p:spPr bwMode="auto">
          <a:xfrm>
            <a:off x="2820988" y="4189413"/>
            <a:ext cx="47625" cy="57150"/>
          </a:xfrm>
          <a:custGeom>
            <a:avLst/>
            <a:gdLst>
              <a:gd name="T0" fmla="*/ 0 w 30"/>
              <a:gd name="T1" fmla="*/ 2147483647 h 36"/>
              <a:gd name="T2" fmla="*/ 2147483647 w 30"/>
              <a:gd name="T3" fmla="*/ 2147483647 h 36"/>
              <a:gd name="T4" fmla="*/ 2147483647 w 30"/>
              <a:gd name="T5" fmla="*/ 0 h 36"/>
              <a:gd name="T6" fmla="*/ 0 60000 65536"/>
              <a:gd name="T7" fmla="*/ 0 60000 65536"/>
              <a:gd name="T8" fmla="*/ 0 60000 65536"/>
              <a:gd name="T9" fmla="*/ 0 w 30"/>
              <a:gd name="T10" fmla="*/ 0 h 36"/>
              <a:gd name="T11" fmla="*/ 30 w 30"/>
              <a:gd name="T12" fmla="*/ 36 h 36"/>
            </a:gdLst>
            <a:ahLst/>
            <a:cxnLst>
              <a:cxn ang="T6">
                <a:pos x="T0" y="T1"/>
              </a:cxn>
              <a:cxn ang="T7">
                <a:pos x="T2" y="T3"/>
              </a:cxn>
              <a:cxn ang="T8">
                <a:pos x="T4" y="T5"/>
              </a:cxn>
            </a:cxnLst>
            <a:rect l="T9" t="T10" r="T11" b="T12"/>
            <a:pathLst>
              <a:path w="30" h="36">
                <a:moveTo>
                  <a:pt x="0" y="36"/>
                </a:moveTo>
                <a:lnTo>
                  <a:pt x="12" y="18"/>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8" name="Freeform 66"/>
          <p:cNvSpPr>
            <a:spLocks/>
          </p:cNvSpPr>
          <p:nvPr/>
        </p:nvSpPr>
        <p:spPr bwMode="auto">
          <a:xfrm>
            <a:off x="2868613" y="4160838"/>
            <a:ext cx="47625" cy="28575"/>
          </a:xfrm>
          <a:custGeom>
            <a:avLst/>
            <a:gdLst>
              <a:gd name="T0" fmla="*/ 0 w 30"/>
              <a:gd name="T1" fmla="*/ 2147483647 h 18"/>
              <a:gd name="T2" fmla="*/ 2147483647 w 30"/>
              <a:gd name="T3" fmla="*/ 2147483647 h 18"/>
              <a:gd name="T4" fmla="*/ 2147483647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8"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9" name="Freeform 67"/>
          <p:cNvSpPr>
            <a:spLocks/>
          </p:cNvSpPr>
          <p:nvPr/>
        </p:nvSpPr>
        <p:spPr bwMode="auto">
          <a:xfrm>
            <a:off x="2916238" y="4141788"/>
            <a:ext cx="38100" cy="19050"/>
          </a:xfrm>
          <a:custGeom>
            <a:avLst/>
            <a:gdLst>
              <a:gd name="T0" fmla="*/ 0 w 24"/>
              <a:gd name="T1" fmla="*/ 2147483647 h 12"/>
              <a:gd name="T2" fmla="*/ 2147483647 w 24"/>
              <a:gd name="T3" fmla="*/ 2147483647 h 12"/>
              <a:gd name="T4" fmla="*/ 2147483647 w 24"/>
              <a:gd name="T5" fmla="*/ 0 h 12"/>
              <a:gd name="T6" fmla="*/ 0 60000 65536"/>
              <a:gd name="T7" fmla="*/ 0 60000 65536"/>
              <a:gd name="T8" fmla="*/ 0 60000 65536"/>
              <a:gd name="T9" fmla="*/ 0 w 24"/>
              <a:gd name="T10" fmla="*/ 0 h 12"/>
              <a:gd name="T11" fmla="*/ 24 w 24"/>
              <a:gd name="T12" fmla="*/ 12 h 12"/>
            </a:gdLst>
            <a:ahLst/>
            <a:cxnLst>
              <a:cxn ang="T6">
                <a:pos x="T0" y="T1"/>
              </a:cxn>
              <a:cxn ang="T7">
                <a:pos x="T2" y="T3"/>
              </a:cxn>
              <a:cxn ang="T8">
                <a:pos x="T4" y="T5"/>
              </a:cxn>
            </a:cxnLst>
            <a:rect l="T9" t="T10" r="T11" b="T12"/>
            <a:pathLst>
              <a:path w="24" h="12">
                <a:moveTo>
                  <a:pt x="0" y="12"/>
                </a:moveTo>
                <a:lnTo>
                  <a:pt x="12" y="6"/>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0" name="Freeform 68"/>
          <p:cNvSpPr>
            <a:spLocks/>
          </p:cNvSpPr>
          <p:nvPr/>
        </p:nvSpPr>
        <p:spPr bwMode="auto">
          <a:xfrm>
            <a:off x="2954338" y="4105275"/>
            <a:ext cx="47625" cy="36513"/>
          </a:xfrm>
          <a:custGeom>
            <a:avLst/>
            <a:gdLst>
              <a:gd name="T0" fmla="*/ 0 w 30"/>
              <a:gd name="T1" fmla="*/ 2147483647 h 23"/>
              <a:gd name="T2" fmla="*/ 2147483647 w 30"/>
              <a:gd name="T3" fmla="*/ 2147483647 h 23"/>
              <a:gd name="T4" fmla="*/ 2147483647 w 30"/>
              <a:gd name="T5" fmla="*/ 0 h 23"/>
              <a:gd name="T6" fmla="*/ 2147483647 w 30"/>
              <a:gd name="T7" fmla="*/ 0 h 23"/>
              <a:gd name="T8" fmla="*/ 0 60000 65536"/>
              <a:gd name="T9" fmla="*/ 0 60000 65536"/>
              <a:gd name="T10" fmla="*/ 0 60000 65536"/>
              <a:gd name="T11" fmla="*/ 0 60000 65536"/>
              <a:gd name="T12" fmla="*/ 0 w 30"/>
              <a:gd name="T13" fmla="*/ 0 h 23"/>
              <a:gd name="T14" fmla="*/ 30 w 30"/>
              <a:gd name="T15" fmla="*/ 23 h 23"/>
            </a:gdLst>
            <a:ahLst/>
            <a:cxnLst>
              <a:cxn ang="T8">
                <a:pos x="T0" y="T1"/>
              </a:cxn>
              <a:cxn ang="T9">
                <a:pos x="T2" y="T3"/>
              </a:cxn>
              <a:cxn ang="T10">
                <a:pos x="T4" y="T5"/>
              </a:cxn>
              <a:cxn ang="T11">
                <a:pos x="T6" y="T7"/>
              </a:cxn>
            </a:cxnLst>
            <a:rect l="T12" t="T13" r="T14" b="T15"/>
            <a:pathLst>
              <a:path w="30" h="23">
                <a:moveTo>
                  <a:pt x="0" y="23"/>
                </a:moveTo>
                <a:lnTo>
                  <a:pt x="12" y="11"/>
                </a:lnTo>
                <a:lnTo>
                  <a:pt x="24" y="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1" name="Freeform 69"/>
          <p:cNvSpPr>
            <a:spLocks/>
          </p:cNvSpPr>
          <p:nvPr/>
        </p:nvSpPr>
        <p:spPr bwMode="auto">
          <a:xfrm>
            <a:off x="3001963" y="4105275"/>
            <a:ext cx="47625" cy="36513"/>
          </a:xfrm>
          <a:custGeom>
            <a:avLst/>
            <a:gdLst>
              <a:gd name="T0" fmla="*/ 0 w 30"/>
              <a:gd name="T1" fmla="*/ 0 h 23"/>
              <a:gd name="T2" fmla="*/ 2147483647 w 30"/>
              <a:gd name="T3" fmla="*/ 2147483647 h 23"/>
              <a:gd name="T4" fmla="*/ 2147483647 w 30"/>
              <a:gd name="T5" fmla="*/ 2147483647 h 23"/>
              <a:gd name="T6" fmla="*/ 2147483647 w 30"/>
              <a:gd name="T7" fmla="*/ 2147483647 h 23"/>
              <a:gd name="T8" fmla="*/ 2147483647 w 30"/>
              <a:gd name="T9" fmla="*/ 2147483647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0" y="0"/>
                </a:moveTo>
                <a:lnTo>
                  <a:pt x="6" y="6"/>
                </a:lnTo>
                <a:lnTo>
                  <a:pt x="12" y="11"/>
                </a:lnTo>
                <a:lnTo>
                  <a:pt x="24" y="17"/>
                </a:lnTo>
                <a:lnTo>
                  <a:pt x="30" y="23"/>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2" name="Freeform 70"/>
          <p:cNvSpPr>
            <a:spLocks/>
          </p:cNvSpPr>
          <p:nvPr/>
        </p:nvSpPr>
        <p:spPr bwMode="auto">
          <a:xfrm>
            <a:off x="3049588" y="4132263"/>
            <a:ext cx="47625" cy="9525"/>
          </a:xfrm>
          <a:custGeom>
            <a:avLst/>
            <a:gdLst>
              <a:gd name="T0" fmla="*/ 0 w 30"/>
              <a:gd name="T1" fmla="*/ 2147483647 h 6"/>
              <a:gd name="T2" fmla="*/ 2147483647 w 30"/>
              <a:gd name="T3" fmla="*/ 2147483647 h 6"/>
              <a:gd name="T4" fmla="*/ 2147483647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3" name="Freeform 71"/>
          <p:cNvSpPr>
            <a:spLocks/>
          </p:cNvSpPr>
          <p:nvPr/>
        </p:nvSpPr>
        <p:spPr bwMode="auto">
          <a:xfrm>
            <a:off x="3097213" y="4105275"/>
            <a:ext cx="47625" cy="26988"/>
          </a:xfrm>
          <a:custGeom>
            <a:avLst/>
            <a:gdLst>
              <a:gd name="T0" fmla="*/ 0 w 30"/>
              <a:gd name="T1" fmla="*/ 2147483647 h 17"/>
              <a:gd name="T2" fmla="*/ 2147483647 w 30"/>
              <a:gd name="T3" fmla="*/ 2147483647 h 17"/>
              <a:gd name="T4" fmla="*/ 2147483647 w 30"/>
              <a:gd name="T5" fmla="*/ 0 h 17"/>
              <a:gd name="T6" fmla="*/ 0 60000 65536"/>
              <a:gd name="T7" fmla="*/ 0 60000 65536"/>
              <a:gd name="T8" fmla="*/ 0 60000 65536"/>
              <a:gd name="T9" fmla="*/ 0 w 30"/>
              <a:gd name="T10" fmla="*/ 0 h 17"/>
              <a:gd name="T11" fmla="*/ 30 w 30"/>
              <a:gd name="T12" fmla="*/ 17 h 17"/>
            </a:gdLst>
            <a:ahLst/>
            <a:cxnLst>
              <a:cxn ang="T6">
                <a:pos x="T0" y="T1"/>
              </a:cxn>
              <a:cxn ang="T7">
                <a:pos x="T2" y="T3"/>
              </a:cxn>
              <a:cxn ang="T8">
                <a:pos x="T4" y="T5"/>
              </a:cxn>
            </a:cxnLst>
            <a:rect l="T9" t="T10" r="T11" b="T12"/>
            <a:pathLst>
              <a:path w="30" h="17">
                <a:moveTo>
                  <a:pt x="0" y="17"/>
                </a:moveTo>
                <a:lnTo>
                  <a:pt x="12" y="11"/>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4" name="Line 72"/>
          <p:cNvSpPr>
            <a:spLocks noChangeShapeType="1"/>
          </p:cNvSpPr>
          <p:nvPr/>
        </p:nvSpPr>
        <p:spPr bwMode="auto">
          <a:xfrm flipV="1">
            <a:off x="3144838" y="4067175"/>
            <a:ext cx="47625"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5" name="Line 73"/>
          <p:cNvSpPr>
            <a:spLocks noChangeShapeType="1"/>
          </p:cNvSpPr>
          <p:nvPr/>
        </p:nvSpPr>
        <p:spPr bwMode="auto">
          <a:xfrm flipV="1">
            <a:off x="3192463" y="4019550"/>
            <a:ext cx="38100" cy="476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6" name="Freeform 74"/>
          <p:cNvSpPr>
            <a:spLocks/>
          </p:cNvSpPr>
          <p:nvPr/>
        </p:nvSpPr>
        <p:spPr bwMode="auto">
          <a:xfrm>
            <a:off x="3230563" y="3971925"/>
            <a:ext cx="47625" cy="47625"/>
          </a:xfrm>
          <a:custGeom>
            <a:avLst/>
            <a:gdLst>
              <a:gd name="T0" fmla="*/ 0 w 30"/>
              <a:gd name="T1" fmla="*/ 2147483647 h 30"/>
              <a:gd name="T2" fmla="*/ 2147483647 w 30"/>
              <a:gd name="T3" fmla="*/ 2147483647 h 30"/>
              <a:gd name="T4" fmla="*/ 2147483647 w 30"/>
              <a:gd name="T5" fmla="*/ 2147483647 h 30"/>
              <a:gd name="T6" fmla="*/ 2147483647 w 30"/>
              <a:gd name="T7" fmla="*/ 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30"/>
                </a:moveTo>
                <a:lnTo>
                  <a:pt x="12" y="12"/>
                </a:lnTo>
                <a:lnTo>
                  <a:pt x="24"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7" name="Freeform 75"/>
          <p:cNvSpPr>
            <a:spLocks/>
          </p:cNvSpPr>
          <p:nvPr/>
        </p:nvSpPr>
        <p:spPr bwMode="auto">
          <a:xfrm>
            <a:off x="3278188" y="3971925"/>
            <a:ext cx="47625" cy="9525"/>
          </a:xfrm>
          <a:custGeom>
            <a:avLst/>
            <a:gdLst>
              <a:gd name="T0" fmla="*/ 0 w 30"/>
              <a:gd name="T1" fmla="*/ 0 h 6"/>
              <a:gd name="T2" fmla="*/ 2147483647 w 30"/>
              <a:gd name="T3" fmla="*/ 0 h 6"/>
              <a:gd name="T4" fmla="*/ 2147483647 w 30"/>
              <a:gd name="T5" fmla="*/ 0 h 6"/>
              <a:gd name="T6" fmla="*/ 2147483647 w 30"/>
              <a:gd name="T7" fmla="*/ 2147483647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0" y="0"/>
                </a:moveTo>
                <a:lnTo>
                  <a:pt x="6" y="0"/>
                </a:lnTo>
                <a:lnTo>
                  <a:pt x="12" y="0"/>
                </a:lnTo>
                <a:lnTo>
                  <a:pt x="30" y="6"/>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8" name="Freeform 76"/>
          <p:cNvSpPr>
            <a:spLocks/>
          </p:cNvSpPr>
          <p:nvPr/>
        </p:nvSpPr>
        <p:spPr bwMode="auto">
          <a:xfrm>
            <a:off x="3325813" y="3981450"/>
            <a:ext cx="47625" cy="1588"/>
          </a:xfrm>
          <a:custGeom>
            <a:avLst/>
            <a:gdLst>
              <a:gd name="T0" fmla="*/ 0 w 30"/>
              <a:gd name="T1" fmla="*/ 0 h 1588"/>
              <a:gd name="T2" fmla="*/ 2147483647 w 30"/>
              <a:gd name="T3" fmla="*/ 0 h 1588"/>
              <a:gd name="T4" fmla="*/ 2147483647 w 30"/>
              <a:gd name="T5" fmla="*/ 0 h 1588"/>
              <a:gd name="T6" fmla="*/ 0 60000 65536"/>
              <a:gd name="T7" fmla="*/ 0 60000 65536"/>
              <a:gd name="T8" fmla="*/ 0 60000 65536"/>
              <a:gd name="T9" fmla="*/ 0 w 30"/>
              <a:gd name="T10" fmla="*/ 0 h 1588"/>
              <a:gd name="T11" fmla="*/ 30 w 30"/>
              <a:gd name="T12" fmla="*/ 1588 h 1588"/>
            </a:gdLst>
            <a:ahLst/>
            <a:cxnLst>
              <a:cxn ang="T6">
                <a:pos x="T0" y="T1"/>
              </a:cxn>
              <a:cxn ang="T7">
                <a:pos x="T2" y="T3"/>
              </a:cxn>
              <a:cxn ang="T8">
                <a:pos x="T4" y="T5"/>
              </a:cxn>
            </a:cxnLst>
            <a:rect l="T9" t="T10" r="T11" b="T12"/>
            <a:pathLst>
              <a:path w="30" h="1588">
                <a:moveTo>
                  <a:pt x="0" y="0"/>
                </a:moveTo>
                <a:lnTo>
                  <a:pt x="12" y="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9" name="Freeform 77"/>
          <p:cNvSpPr>
            <a:spLocks/>
          </p:cNvSpPr>
          <p:nvPr/>
        </p:nvSpPr>
        <p:spPr bwMode="auto">
          <a:xfrm>
            <a:off x="3373438" y="3933825"/>
            <a:ext cx="47625" cy="47625"/>
          </a:xfrm>
          <a:custGeom>
            <a:avLst/>
            <a:gdLst>
              <a:gd name="T0" fmla="*/ 0 w 30"/>
              <a:gd name="T1" fmla="*/ 2147483647 h 30"/>
              <a:gd name="T2" fmla="*/ 2147483647 w 30"/>
              <a:gd name="T3" fmla="*/ 2147483647 h 30"/>
              <a:gd name="T4" fmla="*/ 2147483647 w 30"/>
              <a:gd name="T5" fmla="*/ 2147483647 h 30"/>
              <a:gd name="T6" fmla="*/ 2147483647 w 30"/>
              <a:gd name="T7" fmla="*/ 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30"/>
                </a:moveTo>
                <a:lnTo>
                  <a:pt x="6" y="24"/>
                </a:lnTo>
                <a:lnTo>
                  <a:pt x="12" y="18"/>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0" name="Line 78"/>
          <p:cNvSpPr>
            <a:spLocks noChangeShapeType="1"/>
          </p:cNvSpPr>
          <p:nvPr/>
        </p:nvSpPr>
        <p:spPr bwMode="auto">
          <a:xfrm flipV="1">
            <a:off x="3421063" y="3905250"/>
            <a:ext cx="47625" cy="2857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1" name="Freeform 79"/>
          <p:cNvSpPr>
            <a:spLocks/>
          </p:cNvSpPr>
          <p:nvPr/>
        </p:nvSpPr>
        <p:spPr bwMode="auto">
          <a:xfrm>
            <a:off x="3468688" y="3886200"/>
            <a:ext cx="38100" cy="19050"/>
          </a:xfrm>
          <a:custGeom>
            <a:avLst/>
            <a:gdLst>
              <a:gd name="T0" fmla="*/ 0 w 24"/>
              <a:gd name="T1" fmla="*/ 2147483647 h 12"/>
              <a:gd name="T2" fmla="*/ 2147483647 w 24"/>
              <a:gd name="T3" fmla="*/ 2147483647 h 12"/>
              <a:gd name="T4" fmla="*/ 2147483647 w 24"/>
              <a:gd name="T5" fmla="*/ 2147483647 h 12"/>
              <a:gd name="T6" fmla="*/ 2147483647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12"/>
                </a:moveTo>
                <a:lnTo>
                  <a:pt x="12" y="6"/>
                </a:lnTo>
                <a:lnTo>
                  <a:pt x="18" y="6"/>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2" name="Freeform 80"/>
          <p:cNvSpPr>
            <a:spLocks/>
          </p:cNvSpPr>
          <p:nvPr/>
        </p:nvSpPr>
        <p:spPr bwMode="auto">
          <a:xfrm>
            <a:off x="3506788" y="3800475"/>
            <a:ext cx="47625" cy="85725"/>
          </a:xfrm>
          <a:custGeom>
            <a:avLst/>
            <a:gdLst>
              <a:gd name="T0" fmla="*/ 0 w 30"/>
              <a:gd name="T1" fmla="*/ 2147483647 h 54"/>
              <a:gd name="T2" fmla="*/ 2147483647 w 30"/>
              <a:gd name="T3" fmla="*/ 2147483647 h 54"/>
              <a:gd name="T4" fmla="*/ 2147483647 w 30"/>
              <a:gd name="T5" fmla="*/ 2147483647 h 54"/>
              <a:gd name="T6" fmla="*/ 2147483647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6" y="42"/>
                </a:lnTo>
                <a:lnTo>
                  <a:pt x="12" y="3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3" name="Freeform 81"/>
          <p:cNvSpPr>
            <a:spLocks/>
          </p:cNvSpPr>
          <p:nvPr/>
        </p:nvSpPr>
        <p:spPr bwMode="auto">
          <a:xfrm>
            <a:off x="3554413" y="3695700"/>
            <a:ext cx="47625" cy="104775"/>
          </a:xfrm>
          <a:custGeom>
            <a:avLst/>
            <a:gdLst>
              <a:gd name="T0" fmla="*/ 0 w 30"/>
              <a:gd name="T1" fmla="*/ 2147483647 h 66"/>
              <a:gd name="T2" fmla="*/ 2147483647 w 30"/>
              <a:gd name="T3" fmla="*/ 2147483647 h 66"/>
              <a:gd name="T4" fmla="*/ 2147483647 w 30"/>
              <a:gd name="T5" fmla="*/ 0 h 66"/>
              <a:gd name="T6" fmla="*/ 0 60000 65536"/>
              <a:gd name="T7" fmla="*/ 0 60000 65536"/>
              <a:gd name="T8" fmla="*/ 0 60000 65536"/>
              <a:gd name="T9" fmla="*/ 0 w 30"/>
              <a:gd name="T10" fmla="*/ 0 h 66"/>
              <a:gd name="T11" fmla="*/ 30 w 30"/>
              <a:gd name="T12" fmla="*/ 66 h 66"/>
            </a:gdLst>
            <a:ahLst/>
            <a:cxnLst>
              <a:cxn ang="T6">
                <a:pos x="T0" y="T1"/>
              </a:cxn>
              <a:cxn ang="T7">
                <a:pos x="T2" y="T3"/>
              </a:cxn>
              <a:cxn ang="T8">
                <a:pos x="T4" y="T5"/>
              </a:cxn>
            </a:cxnLst>
            <a:rect l="T9" t="T10" r="T11" b="T12"/>
            <a:pathLst>
              <a:path w="30" h="66">
                <a:moveTo>
                  <a:pt x="0" y="66"/>
                </a:moveTo>
                <a:lnTo>
                  <a:pt x="12" y="3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4" name="Rectangle 82"/>
          <p:cNvSpPr>
            <a:spLocks noChangeArrowheads="1"/>
          </p:cNvSpPr>
          <p:nvPr/>
        </p:nvSpPr>
        <p:spPr bwMode="auto">
          <a:xfrm>
            <a:off x="823913" y="561657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0</a:t>
            </a:r>
            <a:endParaRPr lang="en-US" sz="2000">
              <a:latin typeface="Arial" charset="0"/>
            </a:endParaRPr>
          </a:p>
        </p:txBody>
      </p:sp>
      <p:sp>
        <p:nvSpPr>
          <p:cNvPr id="57425" name="Rectangle 83"/>
          <p:cNvSpPr>
            <a:spLocks noChangeArrowheads="1"/>
          </p:cNvSpPr>
          <p:nvPr/>
        </p:nvSpPr>
        <p:spPr bwMode="auto">
          <a:xfrm>
            <a:off x="823913" y="355282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8</a:t>
            </a:r>
            <a:endParaRPr lang="en-US" sz="2000">
              <a:latin typeface="Arial" charset="0"/>
            </a:endParaRPr>
          </a:p>
        </p:txBody>
      </p:sp>
      <p:sp>
        <p:nvSpPr>
          <p:cNvPr id="57426" name="Rectangle 84"/>
          <p:cNvSpPr>
            <a:spLocks noChangeArrowheads="1"/>
          </p:cNvSpPr>
          <p:nvPr/>
        </p:nvSpPr>
        <p:spPr bwMode="auto">
          <a:xfrm>
            <a:off x="700088" y="1479550"/>
            <a:ext cx="2397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16</a:t>
            </a:r>
            <a:endParaRPr lang="en-US" sz="2000">
              <a:latin typeface="Arial" charset="0"/>
            </a:endParaRPr>
          </a:p>
        </p:txBody>
      </p:sp>
      <p:sp>
        <p:nvSpPr>
          <p:cNvPr id="57427" name="Rectangle 85"/>
          <p:cNvSpPr>
            <a:spLocks noChangeArrowheads="1"/>
          </p:cNvSpPr>
          <p:nvPr/>
        </p:nvSpPr>
        <p:spPr bwMode="auto">
          <a:xfrm>
            <a:off x="871538" y="5930900"/>
            <a:ext cx="4810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1950</a:t>
            </a:r>
            <a:endParaRPr lang="en-US" sz="2000">
              <a:latin typeface="Arial" charset="0"/>
            </a:endParaRPr>
          </a:p>
        </p:txBody>
      </p:sp>
      <p:sp>
        <p:nvSpPr>
          <p:cNvPr id="57428" name="Rectangle 86"/>
          <p:cNvSpPr>
            <a:spLocks noChangeArrowheads="1"/>
          </p:cNvSpPr>
          <p:nvPr/>
        </p:nvSpPr>
        <p:spPr bwMode="auto">
          <a:xfrm>
            <a:off x="3173413" y="5930900"/>
            <a:ext cx="4810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2000</a:t>
            </a:r>
            <a:endParaRPr lang="en-US" sz="2000">
              <a:latin typeface="Arial" charset="0"/>
            </a:endParaRPr>
          </a:p>
        </p:txBody>
      </p:sp>
      <p:sp>
        <p:nvSpPr>
          <p:cNvPr id="57429" name="Rectangle 87"/>
          <p:cNvSpPr>
            <a:spLocks noChangeArrowheads="1"/>
          </p:cNvSpPr>
          <p:nvPr/>
        </p:nvSpPr>
        <p:spPr bwMode="auto">
          <a:xfrm>
            <a:off x="5476875" y="5930900"/>
            <a:ext cx="4810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2050</a:t>
            </a:r>
            <a:endParaRPr lang="en-US" sz="2000">
              <a:latin typeface="Arial" charset="0"/>
            </a:endParaRPr>
          </a:p>
        </p:txBody>
      </p:sp>
      <p:sp>
        <p:nvSpPr>
          <p:cNvPr id="57430" name="Rectangle 88"/>
          <p:cNvSpPr>
            <a:spLocks noChangeArrowheads="1"/>
          </p:cNvSpPr>
          <p:nvPr/>
        </p:nvSpPr>
        <p:spPr bwMode="auto">
          <a:xfrm>
            <a:off x="7769225" y="5930900"/>
            <a:ext cx="4810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2100</a:t>
            </a:r>
            <a:endParaRPr lang="en-US" sz="2000">
              <a:latin typeface="Arial" charset="0"/>
            </a:endParaRPr>
          </a:p>
        </p:txBody>
      </p:sp>
      <p:sp>
        <p:nvSpPr>
          <p:cNvPr id="57431" name="Freeform 89"/>
          <p:cNvSpPr>
            <a:spLocks/>
          </p:cNvSpPr>
          <p:nvPr/>
        </p:nvSpPr>
        <p:spPr bwMode="auto">
          <a:xfrm>
            <a:off x="1128713" y="3635375"/>
            <a:ext cx="2628900" cy="1670050"/>
          </a:xfrm>
          <a:custGeom>
            <a:avLst/>
            <a:gdLst>
              <a:gd name="T0" fmla="*/ 2147483647 w 1656"/>
              <a:gd name="T1" fmla="*/ 2147483647 h 1052"/>
              <a:gd name="T2" fmla="*/ 2147483647 w 1656"/>
              <a:gd name="T3" fmla="*/ 2147483647 h 1052"/>
              <a:gd name="T4" fmla="*/ 2147483647 w 1656"/>
              <a:gd name="T5" fmla="*/ 2147483647 h 1052"/>
              <a:gd name="T6" fmla="*/ 2147483647 w 1656"/>
              <a:gd name="T7" fmla="*/ 2147483647 h 1052"/>
              <a:gd name="T8" fmla="*/ 2147483647 w 1656"/>
              <a:gd name="T9" fmla="*/ 2147483647 h 1052"/>
              <a:gd name="T10" fmla="*/ 2147483647 w 1656"/>
              <a:gd name="T11" fmla="*/ 2147483647 h 1052"/>
              <a:gd name="T12" fmla="*/ 2147483647 w 1656"/>
              <a:gd name="T13" fmla="*/ 2147483647 h 1052"/>
              <a:gd name="T14" fmla="*/ 2147483647 w 1656"/>
              <a:gd name="T15" fmla="*/ 2147483647 h 1052"/>
              <a:gd name="T16" fmla="*/ 2147483647 w 1656"/>
              <a:gd name="T17" fmla="*/ 2147483647 h 1052"/>
              <a:gd name="T18" fmla="*/ 2147483647 w 1656"/>
              <a:gd name="T19" fmla="*/ 2147483647 h 1052"/>
              <a:gd name="T20" fmla="*/ 2147483647 w 1656"/>
              <a:gd name="T21" fmla="*/ 2147483647 h 1052"/>
              <a:gd name="T22" fmla="*/ 2147483647 w 1656"/>
              <a:gd name="T23" fmla="*/ 2147483647 h 1052"/>
              <a:gd name="T24" fmla="*/ 2147483647 w 1656"/>
              <a:gd name="T25" fmla="*/ 2147483647 h 1052"/>
              <a:gd name="T26" fmla="*/ 2147483647 w 1656"/>
              <a:gd name="T27" fmla="*/ 2147483647 h 1052"/>
              <a:gd name="T28" fmla="*/ 2147483647 w 1656"/>
              <a:gd name="T29" fmla="*/ 2147483647 h 1052"/>
              <a:gd name="T30" fmla="*/ 2147483647 w 1656"/>
              <a:gd name="T31" fmla="*/ 2147483647 h 1052"/>
              <a:gd name="T32" fmla="*/ 2147483647 w 1656"/>
              <a:gd name="T33" fmla="*/ 2147483647 h 1052"/>
              <a:gd name="T34" fmla="*/ 2147483647 w 1656"/>
              <a:gd name="T35" fmla="*/ 2147483647 h 1052"/>
              <a:gd name="T36" fmla="*/ 2147483647 w 1656"/>
              <a:gd name="T37" fmla="*/ 2147483647 h 1052"/>
              <a:gd name="T38" fmla="*/ 2147483647 w 1656"/>
              <a:gd name="T39" fmla="*/ 2147483647 h 1052"/>
              <a:gd name="T40" fmla="*/ 2147483647 w 1656"/>
              <a:gd name="T41" fmla="*/ 2147483647 h 1052"/>
              <a:gd name="T42" fmla="*/ 2147483647 w 1656"/>
              <a:gd name="T43" fmla="*/ 2147483647 h 1052"/>
              <a:gd name="T44" fmla="*/ 2147483647 w 1656"/>
              <a:gd name="T45" fmla="*/ 2147483647 h 1052"/>
              <a:gd name="T46" fmla="*/ 2147483647 w 1656"/>
              <a:gd name="T47" fmla="*/ 2147483647 h 1052"/>
              <a:gd name="T48" fmla="*/ 2147483647 w 1656"/>
              <a:gd name="T49" fmla="*/ 2147483647 h 1052"/>
              <a:gd name="T50" fmla="*/ 2147483647 w 1656"/>
              <a:gd name="T51" fmla="*/ 2147483647 h 1052"/>
              <a:gd name="T52" fmla="*/ 2147483647 w 1656"/>
              <a:gd name="T53" fmla="*/ 2147483647 h 1052"/>
              <a:gd name="T54" fmla="*/ 2147483647 w 1656"/>
              <a:gd name="T55" fmla="*/ 2147483647 h 1052"/>
              <a:gd name="T56" fmla="*/ 2147483647 w 1656"/>
              <a:gd name="T57" fmla="*/ 2147483647 h 1052"/>
              <a:gd name="T58" fmla="*/ 2147483647 w 1656"/>
              <a:gd name="T59" fmla="*/ 2147483647 h 1052"/>
              <a:gd name="T60" fmla="*/ 2147483647 w 1656"/>
              <a:gd name="T61" fmla="*/ 2147483647 h 1052"/>
              <a:gd name="T62" fmla="*/ 2147483647 w 1656"/>
              <a:gd name="T63" fmla="*/ 2147483647 h 1052"/>
              <a:gd name="T64" fmla="*/ 2147483647 w 1656"/>
              <a:gd name="T65" fmla="*/ 2147483647 h 1052"/>
              <a:gd name="T66" fmla="*/ 2147483647 w 1656"/>
              <a:gd name="T67" fmla="*/ 2147483647 h 1052"/>
              <a:gd name="T68" fmla="*/ 2147483647 w 1656"/>
              <a:gd name="T69" fmla="*/ 2147483647 h 1052"/>
              <a:gd name="T70" fmla="*/ 2147483647 w 1656"/>
              <a:gd name="T71" fmla="*/ 2147483647 h 1052"/>
              <a:gd name="T72" fmla="*/ 2147483647 w 1656"/>
              <a:gd name="T73" fmla="*/ 2147483647 h 1052"/>
              <a:gd name="T74" fmla="*/ 2147483647 w 1656"/>
              <a:gd name="T75" fmla="*/ 2147483647 h 1052"/>
              <a:gd name="T76" fmla="*/ 2147483647 w 1656"/>
              <a:gd name="T77" fmla="*/ 2147483647 h 1052"/>
              <a:gd name="T78" fmla="*/ 2147483647 w 1656"/>
              <a:gd name="T79" fmla="*/ 2147483647 h 1052"/>
              <a:gd name="T80" fmla="*/ 2147483647 w 1656"/>
              <a:gd name="T81" fmla="*/ 2147483647 h 1052"/>
              <a:gd name="T82" fmla="*/ 2147483647 w 1656"/>
              <a:gd name="T83" fmla="*/ 2147483647 h 1052"/>
              <a:gd name="T84" fmla="*/ 2147483647 w 1656"/>
              <a:gd name="T85" fmla="*/ 2147483647 h 10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6"/>
              <a:gd name="T130" fmla="*/ 0 h 1052"/>
              <a:gd name="T131" fmla="*/ 1656 w 1656"/>
              <a:gd name="T132" fmla="*/ 1052 h 10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6" h="1052">
                <a:moveTo>
                  <a:pt x="0" y="1052"/>
                </a:moveTo>
                <a:cubicBezTo>
                  <a:pt x="12" y="1046"/>
                  <a:pt x="24" y="1040"/>
                  <a:pt x="35" y="1036"/>
                </a:cubicBezTo>
                <a:cubicBezTo>
                  <a:pt x="46" y="1032"/>
                  <a:pt x="58" y="1028"/>
                  <a:pt x="66" y="1027"/>
                </a:cubicBezTo>
                <a:cubicBezTo>
                  <a:pt x="74" y="1026"/>
                  <a:pt x="79" y="1030"/>
                  <a:pt x="86" y="1030"/>
                </a:cubicBezTo>
                <a:cubicBezTo>
                  <a:pt x="93" y="1030"/>
                  <a:pt x="98" y="1034"/>
                  <a:pt x="107" y="1027"/>
                </a:cubicBezTo>
                <a:cubicBezTo>
                  <a:pt x="116" y="1020"/>
                  <a:pt x="131" y="996"/>
                  <a:pt x="138" y="988"/>
                </a:cubicBezTo>
                <a:cubicBezTo>
                  <a:pt x="145" y="980"/>
                  <a:pt x="146" y="982"/>
                  <a:pt x="150" y="979"/>
                </a:cubicBezTo>
                <a:cubicBezTo>
                  <a:pt x="154" y="976"/>
                  <a:pt x="160" y="975"/>
                  <a:pt x="165" y="971"/>
                </a:cubicBezTo>
                <a:cubicBezTo>
                  <a:pt x="170" y="967"/>
                  <a:pt x="173" y="959"/>
                  <a:pt x="180" y="956"/>
                </a:cubicBezTo>
                <a:cubicBezTo>
                  <a:pt x="187" y="953"/>
                  <a:pt x="201" y="954"/>
                  <a:pt x="210" y="952"/>
                </a:cubicBezTo>
                <a:cubicBezTo>
                  <a:pt x="219" y="950"/>
                  <a:pt x="227" y="947"/>
                  <a:pt x="233" y="944"/>
                </a:cubicBezTo>
                <a:cubicBezTo>
                  <a:pt x="239" y="941"/>
                  <a:pt x="244" y="936"/>
                  <a:pt x="249" y="932"/>
                </a:cubicBezTo>
                <a:cubicBezTo>
                  <a:pt x="254" y="928"/>
                  <a:pt x="258" y="926"/>
                  <a:pt x="263" y="922"/>
                </a:cubicBezTo>
                <a:cubicBezTo>
                  <a:pt x="268" y="918"/>
                  <a:pt x="273" y="908"/>
                  <a:pt x="278" y="905"/>
                </a:cubicBezTo>
                <a:cubicBezTo>
                  <a:pt x="283" y="902"/>
                  <a:pt x="288" y="905"/>
                  <a:pt x="294" y="904"/>
                </a:cubicBezTo>
                <a:cubicBezTo>
                  <a:pt x="300" y="903"/>
                  <a:pt x="307" y="902"/>
                  <a:pt x="312" y="901"/>
                </a:cubicBezTo>
                <a:cubicBezTo>
                  <a:pt x="317" y="900"/>
                  <a:pt x="322" y="898"/>
                  <a:pt x="327" y="895"/>
                </a:cubicBezTo>
                <a:cubicBezTo>
                  <a:pt x="332" y="892"/>
                  <a:pt x="339" y="888"/>
                  <a:pt x="345" y="884"/>
                </a:cubicBezTo>
                <a:cubicBezTo>
                  <a:pt x="351" y="880"/>
                  <a:pt x="356" y="877"/>
                  <a:pt x="366" y="868"/>
                </a:cubicBezTo>
                <a:cubicBezTo>
                  <a:pt x="376" y="859"/>
                  <a:pt x="394" y="839"/>
                  <a:pt x="404" y="830"/>
                </a:cubicBezTo>
                <a:cubicBezTo>
                  <a:pt x="414" y="821"/>
                  <a:pt x="418" y="822"/>
                  <a:pt x="426" y="815"/>
                </a:cubicBezTo>
                <a:cubicBezTo>
                  <a:pt x="434" y="808"/>
                  <a:pt x="443" y="795"/>
                  <a:pt x="452" y="788"/>
                </a:cubicBezTo>
                <a:cubicBezTo>
                  <a:pt x="461" y="781"/>
                  <a:pt x="471" y="780"/>
                  <a:pt x="482" y="772"/>
                </a:cubicBezTo>
                <a:cubicBezTo>
                  <a:pt x="493" y="764"/>
                  <a:pt x="506" y="750"/>
                  <a:pt x="516" y="740"/>
                </a:cubicBezTo>
                <a:cubicBezTo>
                  <a:pt x="526" y="730"/>
                  <a:pt x="536" y="722"/>
                  <a:pt x="543" y="712"/>
                </a:cubicBezTo>
                <a:cubicBezTo>
                  <a:pt x="550" y="702"/>
                  <a:pt x="550" y="693"/>
                  <a:pt x="557" y="683"/>
                </a:cubicBezTo>
                <a:cubicBezTo>
                  <a:pt x="564" y="673"/>
                  <a:pt x="578" y="661"/>
                  <a:pt x="587" y="653"/>
                </a:cubicBezTo>
                <a:cubicBezTo>
                  <a:pt x="596" y="645"/>
                  <a:pt x="602" y="643"/>
                  <a:pt x="609" y="635"/>
                </a:cubicBezTo>
                <a:cubicBezTo>
                  <a:pt x="616" y="627"/>
                  <a:pt x="622" y="615"/>
                  <a:pt x="629" y="605"/>
                </a:cubicBezTo>
                <a:cubicBezTo>
                  <a:pt x="636" y="595"/>
                  <a:pt x="645" y="581"/>
                  <a:pt x="651" y="575"/>
                </a:cubicBezTo>
                <a:cubicBezTo>
                  <a:pt x="657" y="569"/>
                  <a:pt x="662" y="572"/>
                  <a:pt x="668" y="571"/>
                </a:cubicBezTo>
                <a:cubicBezTo>
                  <a:pt x="674" y="570"/>
                  <a:pt x="681" y="570"/>
                  <a:pt x="689" y="571"/>
                </a:cubicBezTo>
                <a:cubicBezTo>
                  <a:pt x="697" y="572"/>
                  <a:pt x="710" y="579"/>
                  <a:pt x="717" y="577"/>
                </a:cubicBezTo>
                <a:cubicBezTo>
                  <a:pt x="724" y="575"/>
                  <a:pt x="724" y="564"/>
                  <a:pt x="729" y="557"/>
                </a:cubicBezTo>
                <a:cubicBezTo>
                  <a:pt x="734" y="550"/>
                  <a:pt x="740" y="541"/>
                  <a:pt x="747" y="533"/>
                </a:cubicBezTo>
                <a:cubicBezTo>
                  <a:pt x="754" y="525"/>
                  <a:pt x="766" y="517"/>
                  <a:pt x="774" y="511"/>
                </a:cubicBezTo>
                <a:cubicBezTo>
                  <a:pt x="782" y="505"/>
                  <a:pt x="790" y="503"/>
                  <a:pt x="797" y="496"/>
                </a:cubicBezTo>
                <a:cubicBezTo>
                  <a:pt x="804" y="489"/>
                  <a:pt x="811" y="474"/>
                  <a:pt x="815" y="467"/>
                </a:cubicBezTo>
                <a:cubicBezTo>
                  <a:pt x="819" y="460"/>
                  <a:pt x="820" y="459"/>
                  <a:pt x="824" y="455"/>
                </a:cubicBezTo>
                <a:cubicBezTo>
                  <a:pt x="828" y="451"/>
                  <a:pt x="832" y="444"/>
                  <a:pt x="837" y="443"/>
                </a:cubicBezTo>
                <a:cubicBezTo>
                  <a:pt x="842" y="442"/>
                  <a:pt x="849" y="445"/>
                  <a:pt x="855" y="449"/>
                </a:cubicBezTo>
                <a:cubicBezTo>
                  <a:pt x="861" y="453"/>
                  <a:pt x="869" y="462"/>
                  <a:pt x="876" y="467"/>
                </a:cubicBezTo>
                <a:cubicBezTo>
                  <a:pt x="883" y="472"/>
                  <a:pt x="890" y="479"/>
                  <a:pt x="896" y="482"/>
                </a:cubicBezTo>
                <a:cubicBezTo>
                  <a:pt x="902" y="485"/>
                  <a:pt x="908" y="484"/>
                  <a:pt x="915" y="485"/>
                </a:cubicBezTo>
                <a:cubicBezTo>
                  <a:pt x="922" y="486"/>
                  <a:pt x="933" y="490"/>
                  <a:pt x="939" y="490"/>
                </a:cubicBezTo>
                <a:cubicBezTo>
                  <a:pt x="945" y="490"/>
                  <a:pt x="949" y="491"/>
                  <a:pt x="954" y="488"/>
                </a:cubicBezTo>
                <a:cubicBezTo>
                  <a:pt x="959" y="485"/>
                  <a:pt x="966" y="478"/>
                  <a:pt x="971" y="472"/>
                </a:cubicBezTo>
                <a:cubicBezTo>
                  <a:pt x="976" y="466"/>
                  <a:pt x="980" y="460"/>
                  <a:pt x="984" y="455"/>
                </a:cubicBezTo>
                <a:cubicBezTo>
                  <a:pt x="988" y="450"/>
                  <a:pt x="989" y="447"/>
                  <a:pt x="993" y="443"/>
                </a:cubicBezTo>
                <a:cubicBezTo>
                  <a:pt x="997" y="439"/>
                  <a:pt x="1006" y="434"/>
                  <a:pt x="1011" y="430"/>
                </a:cubicBezTo>
                <a:cubicBezTo>
                  <a:pt x="1016" y="426"/>
                  <a:pt x="1020" y="421"/>
                  <a:pt x="1026" y="416"/>
                </a:cubicBezTo>
                <a:cubicBezTo>
                  <a:pt x="1032" y="411"/>
                  <a:pt x="1040" y="402"/>
                  <a:pt x="1047" y="397"/>
                </a:cubicBezTo>
                <a:cubicBezTo>
                  <a:pt x="1054" y="392"/>
                  <a:pt x="1061" y="389"/>
                  <a:pt x="1067" y="383"/>
                </a:cubicBezTo>
                <a:cubicBezTo>
                  <a:pt x="1073" y="377"/>
                  <a:pt x="1079" y="366"/>
                  <a:pt x="1085" y="359"/>
                </a:cubicBezTo>
                <a:cubicBezTo>
                  <a:pt x="1091" y="352"/>
                  <a:pt x="1098" y="345"/>
                  <a:pt x="1106" y="340"/>
                </a:cubicBezTo>
                <a:cubicBezTo>
                  <a:pt x="1114" y="335"/>
                  <a:pt x="1126" y="330"/>
                  <a:pt x="1134" y="326"/>
                </a:cubicBezTo>
                <a:cubicBezTo>
                  <a:pt x="1142" y="322"/>
                  <a:pt x="1149" y="319"/>
                  <a:pt x="1154" y="316"/>
                </a:cubicBezTo>
                <a:cubicBezTo>
                  <a:pt x="1159" y="313"/>
                  <a:pt x="1161" y="308"/>
                  <a:pt x="1164" y="305"/>
                </a:cubicBezTo>
                <a:cubicBezTo>
                  <a:pt x="1167" y="302"/>
                  <a:pt x="1169" y="298"/>
                  <a:pt x="1173" y="298"/>
                </a:cubicBezTo>
                <a:cubicBezTo>
                  <a:pt x="1177" y="298"/>
                  <a:pt x="1184" y="301"/>
                  <a:pt x="1190" y="304"/>
                </a:cubicBezTo>
                <a:cubicBezTo>
                  <a:pt x="1196" y="307"/>
                  <a:pt x="1204" y="314"/>
                  <a:pt x="1212" y="316"/>
                </a:cubicBezTo>
                <a:cubicBezTo>
                  <a:pt x="1220" y="318"/>
                  <a:pt x="1229" y="317"/>
                  <a:pt x="1238" y="314"/>
                </a:cubicBezTo>
                <a:cubicBezTo>
                  <a:pt x="1247" y="311"/>
                  <a:pt x="1258" y="301"/>
                  <a:pt x="1265" y="296"/>
                </a:cubicBezTo>
                <a:cubicBezTo>
                  <a:pt x="1272" y="291"/>
                  <a:pt x="1278" y="290"/>
                  <a:pt x="1283" y="286"/>
                </a:cubicBezTo>
                <a:cubicBezTo>
                  <a:pt x="1288" y="282"/>
                  <a:pt x="1291" y="280"/>
                  <a:pt x="1296" y="275"/>
                </a:cubicBezTo>
                <a:cubicBezTo>
                  <a:pt x="1301" y="270"/>
                  <a:pt x="1309" y="263"/>
                  <a:pt x="1313" y="257"/>
                </a:cubicBezTo>
                <a:cubicBezTo>
                  <a:pt x="1317" y="251"/>
                  <a:pt x="1319" y="246"/>
                  <a:pt x="1323" y="241"/>
                </a:cubicBezTo>
                <a:cubicBezTo>
                  <a:pt x="1327" y="236"/>
                  <a:pt x="1331" y="230"/>
                  <a:pt x="1335" y="226"/>
                </a:cubicBezTo>
                <a:cubicBezTo>
                  <a:pt x="1339" y="222"/>
                  <a:pt x="1345" y="220"/>
                  <a:pt x="1349" y="217"/>
                </a:cubicBezTo>
                <a:cubicBezTo>
                  <a:pt x="1353" y="214"/>
                  <a:pt x="1355" y="211"/>
                  <a:pt x="1359" y="211"/>
                </a:cubicBezTo>
                <a:cubicBezTo>
                  <a:pt x="1363" y="211"/>
                  <a:pt x="1371" y="214"/>
                  <a:pt x="1376" y="215"/>
                </a:cubicBezTo>
                <a:cubicBezTo>
                  <a:pt x="1381" y="216"/>
                  <a:pt x="1386" y="218"/>
                  <a:pt x="1392" y="218"/>
                </a:cubicBezTo>
                <a:cubicBezTo>
                  <a:pt x="1398" y="218"/>
                  <a:pt x="1407" y="219"/>
                  <a:pt x="1413" y="217"/>
                </a:cubicBezTo>
                <a:cubicBezTo>
                  <a:pt x="1419" y="215"/>
                  <a:pt x="1423" y="209"/>
                  <a:pt x="1427" y="205"/>
                </a:cubicBezTo>
                <a:cubicBezTo>
                  <a:pt x="1431" y="201"/>
                  <a:pt x="1434" y="195"/>
                  <a:pt x="1439" y="191"/>
                </a:cubicBezTo>
                <a:cubicBezTo>
                  <a:pt x="1444" y="187"/>
                  <a:pt x="1450" y="184"/>
                  <a:pt x="1455" y="181"/>
                </a:cubicBezTo>
                <a:cubicBezTo>
                  <a:pt x="1460" y="178"/>
                  <a:pt x="1464" y="175"/>
                  <a:pt x="1470" y="172"/>
                </a:cubicBezTo>
                <a:cubicBezTo>
                  <a:pt x="1476" y="169"/>
                  <a:pt x="1484" y="169"/>
                  <a:pt x="1490" y="163"/>
                </a:cubicBezTo>
                <a:cubicBezTo>
                  <a:pt x="1496" y="157"/>
                  <a:pt x="1503" y="145"/>
                  <a:pt x="1508" y="137"/>
                </a:cubicBezTo>
                <a:cubicBezTo>
                  <a:pt x="1513" y="129"/>
                  <a:pt x="1516" y="121"/>
                  <a:pt x="1520" y="113"/>
                </a:cubicBezTo>
                <a:cubicBezTo>
                  <a:pt x="1524" y="105"/>
                  <a:pt x="1528" y="99"/>
                  <a:pt x="1532" y="91"/>
                </a:cubicBezTo>
                <a:cubicBezTo>
                  <a:pt x="1536" y="83"/>
                  <a:pt x="1542" y="71"/>
                  <a:pt x="1545" y="64"/>
                </a:cubicBezTo>
                <a:cubicBezTo>
                  <a:pt x="1548" y="57"/>
                  <a:pt x="1534" y="60"/>
                  <a:pt x="1551" y="50"/>
                </a:cubicBezTo>
                <a:cubicBezTo>
                  <a:pt x="1568" y="40"/>
                  <a:pt x="1638" y="10"/>
                  <a:pt x="1647" y="5"/>
                </a:cubicBezTo>
                <a:cubicBezTo>
                  <a:pt x="1656" y="0"/>
                  <a:pt x="1615" y="18"/>
                  <a:pt x="1605" y="23"/>
                </a:cubicBezTo>
                <a:cubicBezTo>
                  <a:pt x="1595" y="28"/>
                  <a:pt x="1591" y="32"/>
                  <a:pt x="1584" y="35"/>
                </a:cubicBezTo>
                <a:cubicBezTo>
                  <a:pt x="1577" y="38"/>
                  <a:pt x="1567" y="38"/>
                  <a:pt x="1563" y="38"/>
                </a:cubicBezTo>
              </a:path>
            </a:pathLst>
          </a:custGeom>
          <a:noFill/>
          <a:ln w="57150">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32" name="Line 90"/>
          <p:cNvSpPr>
            <a:spLocks noChangeShapeType="1"/>
          </p:cNvSpPr>
          <p:nvPr/>
        </p:nvSpPr>
        <p:spPr bwMode="auto">
          <a:xfrm flipV="1">
            <a:off x="3759200" y="3644900"/>
            <a:ext cx="0" cy="2082800"/>
          </a:xfrm>
          <a:prstGeom prst="line">
            <a:avLst/>
          </a:prstGeom>
          <a:noFill/>
          <a:ln w="38100">
            <a:solidFill>
              <a:srgbClr val="FFFF6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7433" name="Line 91"/>
          <p:cNvSpPr>
            <a:spLocks noChangeShapeType="1"/>
          </p:cNvSpPr>
          <p:nvPr/>
        </p:nvSpPr>
        <p:spPr bwMode="auto">
          <a:xfrm>
            <a:off x="4953000" y="3848100"/>
            <a:ext cx="2413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434" name="Line 92"/>
          <p:cNvSpPr>
            <a:spLocks noChangeShapeType="1"/>
          </p:cNvSpPr>
          <p:nvPr/>
        </p:nvSpPr>
        <p:spPr bwMode="auto">
          <a:xfrm>
            <a:off x="1119188" y="1196975"/>
            <a:ext cx="1587" cy="4543425"/>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7435" name="AutoShape 93"/>
          <p:cNvSpPr>
            <a:spLocks noChangeArrowheads="1"/>
          </p:cNvSpPr>
          <p:nvPr/>
        </p:nvSpPr>
        <p:spPr bwMode="auto">
          <a:xfrm>
            <a:off x="444500" y="4711700"/>
            <a:ext cx="431800" cy="3429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latin typeface="Arial" charset="0"/>
            </a:endParaRPr>
          </a:p>
        </p:txBody>
      </p:sp>
      <p:sp>
        <p:nvSpPr>
          <p:cNvPr id="57436" name="Line 94"/>
          <p:cNvSpPr>
            <a:spLocks noChangeShapeType="1"/>
          </p:cNvSpPr>
          <p:nvPr/>
        </p:nvSpPr>
        <p:spPr bwMode="auto">
          <a:xfrm>
            <a:off x="850900" y="5054600"/>
            <a:ext cx="2413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3551" name="Rectangle 95"/>
          <p:cNvSpPr>
            <a:spLocks noChangeArrowheads="1"/>
          </p:cNvSpPr>
          <p:nvPr/>
        </p:nvSpPr>
        <p:spPr bwMode="auto">
          <a:xfrm>
            <a:off x="304800" y="152400"/>
            <a:ext cx="8534400" cy="762000"/>
          </a:xfrm>
          <a:prstGeom prst="rect">
            <a:avLst/>
          </a:prstGeom>
          <a:noFill/>
          <a:ln w="9525">
            <a:noFill/>
            <a:miter lim="800000"/>
            <a:headEnd/>
            <a:tailEnd/>
          </a:ln>
          <a:effectLst>
            <a:outerShdw blurRad="50800" dist="38100" dir="2700000">
              <a:srgbClr val="000000">
                <a:alpha val="43000"/>
              </a:srgbClr>
            </a:outerShdw>
          </a:effectLst>
        </p:spPr>
        <p:txBody>
          <a:bodyPr anchor="ctr"/>
          <a:lstStyle/>
          <a:p>
            <a:pPr algn="ctr">
              <a:defRPr/>
            </a:pPr>
            <a:r>
              <a:rPr lang="en-US" sz="4000" b="1" dirty="0">
                <a:solidFill>
                  <a:schemeClr val="accent2"/>
                </a:solidFill>
                <a:effectLst>
                  <a:outerShdw blurRad="38100" dist="38100" dir="2700000" algn="tl">
                    <a:srgbClr val="DDDDDD"/>
                  </a:outerShdw>
                </a:effectLst>
                <a:latin typeface="Comic Sans MS" pitchFamily="-109" charset="0"/>
                <a:ea typeface="ＭＳ Ｐゴシック" charset="-128"/>
                <a:cs typeface="ＭＳ Ｐゴシック" charset="-128"/>
              </a:rPr>
              <a:t>The “Stabilization Triangle”</a:t>
            </a:r>
          </a:p>
        </p:txBody>
      </p:sp>
      <p:pic>
        <p:nvPicPr>
          <p:cNvPr id="57438" name="Picture 9" descr="cmi-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419100" y="4711700"/>
            <a:ext cx="48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600" b="1">
                <a:latin typeface="Arial" charset="0"/>
              </a:rPr>
              <a:t>1.6</a:t>
            </a:r>
          </a:p>
        </p:txBody>
      </p:sp>
      <p:sp>
        <p:nvSpPr>
          <p:cNvPr id="59394" name="Rectangle 3"/>
          <p:cNvSpPr>
            <a:spLocks noChangeArrowheads="1"/>
          </p:cNvSpPr>
          <p:nvPr/>
        </p:nvSpPr>
        <p:spPr bwMode="auto">
          <a:xfrm>
            <a:off x="1119188" y="5305425"/>
            <a:ext cx="2705100" cy="43815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latin typeface="Arial" charset="0"/>
            </a:endParaRPr>
          </a:p>
        </p:txBody>
      </p:sp>
      <p:sp>
        <p:nvSpPr>
          <p:cNvPr id="59395" name="Rectangle 4"/>
          <p:cNvSpPr>
            <a:spLocks noChangeAspect="1" noChangeArrowheads="1"/>
          </p:cNvSpPr>
          <p:nvPr/>
        </p:nvSpPr>
        <p:spPr bwMode="auto">
          <a:xfrm>
            <a:off x="3736975" y="3638550"/>
            <a:ext cx="2303463" cy="208915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latin typeface="Arial" charset="0"/>
            </a:endParaRPr>
          </a:p>
        </p:txBody>
      </p:sp>
      <p:sp>
        <p:nvSpPr>
          <p:cNvPr id="59396" name="Freeform 5"/>
          <p:cNvSpPr>
            <a:spLocks noChangeAspect="1"/>
          </p:cNvSpPr>
          <p:nvPr/>
        </p:nvSpPr>
        <p:spPr bwMode="auto">
          <a:xfrm>
            <a:off x="1123950" y="3648075"/>
            <a:ext cx="2627313" cy="1676400"/>
          </a:xfrm>
          <a:custGeom>
            <a:avLst/>
            <a:gdLst>
              <a:gd name="T0" fmla="*/ 2147483647 w 1655"/>
              <a:gd name="T1" fmla="*/ 2147483647 h 1056"/>
              <a:gd name="T2" fmla="*/ 2147483647 w 1655"/>
              <a:gd name="T3" fmla="*/ 2147483647 h 1056"/>
              <a:gd name="T4" fmla="*/ 2147483647 w 1655"/>
              <a:gd name="T5" fmla="*/ 2147483647 h 1056"/>
              <a:gd name="T6" fmla="*/ 2147483647 w 1655"/>
              <a:gd name="T7" fmla="*/ 2147483647 h 1056"/>
              <a:gd name="T8" fmla="*/ 2147483647 w 1655"/>
              <a:gd name="T9" fmla="*/ 2147483647 h 1056"/>
              <a:gd name="T10" fmla="*/ 2147483647 w 1655"/>
              <a:gd name="T11" fmla="*/ 2147483647 h 1056"/>
              <a:gd name="T12" fmla="*/ 2147483647 w 1655"/>
              <a:gd name="T13" fmla="*/ 2147483647 h 1056"/>
              <a:gd name="T14" fmla="*/ 2147483647 w 1655"/>
              <a:gd name="T15" fmla="*/ 2147483647 h 1056"/>
              <a:gd name="T16" fmla="*/ 2147483647 w 1655"/>
              <a:gd name="T17" fmla="*/ 2147483647 h 1056"/>
              <a:gd name="T18" fmla="*/ 2147483647 w 1655"/>
              <a:gd name="T19" fmla="*/ 2147483647 h 1056"/>
              <a:gd name="T20" fmla="*/ 2147483647 w 1655"/>
              <a:gd name="T21" fmla="*/ 2147483647 h 1056"/>
              <a:gd name="T22" fmla="*/ 2147483647 w 1655"/>
              <a:gd name="T23" fmla="*/ 2147483647 h 1056"/>
              <a:gd name="T24" fmla="*/ 2147483647 w 1655"/>
              <a:gd name="T25" fmla="*/ 2147483647 h 1056"/>
              <a:gd name="T26" fmla="*/ 2147483647 w 1655"/>
              <a:gd name="T27" fmla="*/ 2147483647 h 1056"/>
              <a:gd name="T28" fmla="*/ 2147483647 w 1655"/>
              <a:gd name="T29" fmla="*/ 2147483647 h 1056"/>
              <a:gd name="T30" fmla="*/ 2147483647 w 1655"/>
              <a:gd name="T31" fmla="*/ 2147483647 h 1056"/>
              <a:gd name="T32" fmla="*/ 2147483647 w 1655"/>
              <a:gd name="T33" fmla="*/ 2147483647 h 1056"/>
              <a:gd name="T34" fmla="*/ 2147483647 w 1655"/>
              <a:gd name="T35" fmla="*/ 2147483647 h 1056"/>
              <a:gd name="T36" fmla="*/ 2147483647 w 1655"/>
              <a:gd name="T37" fmla="*/ 2147483647 h 1056"/>
              <a:gd name="T38" fmla="*/ 2147483647 w 1655"/>
              <a:gd name="T39" fmla="*/ 2147483647 h 1056"/>
              <a:gd name="T40" fmla="*/ 2147483647 w 1655"/>
              <a:gd name="T41" fmla="*/ 2147483647 h 1056"/>
              <a:gd name="T42" fmla="*/ 2147483647 w 1655"/>
              <a:gd name="T43" fmla="*/ 2147483647 h 1056"/>
              <a:gd name="T44" fmla="*/ 2147483647 w 1655"/>
              <a:gd name="T45" fmla="*/ 2147483647 h 1056"/>
              <a:gd name="T46" fmla="*/ 2147483647 w 1655"/>
              <a:gd name="T47" fmla="*/ 2147483647 h 1056"/>
              <a:gd name="T48" fmla="*/ 2147483647 w 1655"/>
              <a:gd name="T49" fmla="*/ 2147483647 h 1056"/>
              <a:gd name="T50" fmla="*/ 2147483647 w 1655"/>
              <a:gd name="T51" fmla="*/ 2147483647 h 1056"/>
              <a:gd name="T52" fmla="*/ 2147483647 w 1655"/>
              <a:gd name="T53" fmla="*/ 2147483647 h 1056"/>
              <a:gd name="T54" fmla="*/ 2147483647 w 1655"/>
              <a:gd name="T55" fmla="*/ 2147483647 h 1056"/>
              <a:gd name="T56" fmla="*/ 2147483647 w 1655"/>
              <a:gd name="T57" fmla="*/ 2147483647 h 1056"/>
              <a:gd name="T58" fmla="*/ 2147483647 w 1655"/>
              <a:gd name="T59" fmla="*/ 2147483647 h 1056"/>
              <a:gd name="T60" fmla="*/ 2147483647 w 1655"/>
              <a:gd name="T61" fmla="*/ 2147483647 h 1056"/>
              <a:gd name="T62" fmla="*/ 2147483647 w 1655"/>
              <a:gd name="T63" fmla="*/ 2147483647 h 1056"/>
              <a:gd name="T64" fmla="*/ 2147483647 w 1655"/>
              <a:gd name="T65" fmla="*/ 0 h 1056"/>
              <a:gd name="T66" fmla="*/ 2147483647 w 1655"/>
              <a:gd name="T67" fmla="*/ 2147483647 h 1056"/>
              <a:gd name="T68" fmla="*/ 2147483647 w 1655"/>
              <a:gd name="T69" fmla="*/ 2147483647 h 1056"/>
              <a:gd name="T70" fmla="*/ 2147483647 w 1655"/>
              <a:gd name="T71" fmla="*/ 2147483647 h 1056"/>
              <a:gd name="T72" fmla="*/ 2147483647 w 1655"/>
              <a:gd name="T73" fmla="*/ 2147483647 h 1056"/>
              <a:gd name="T74" fmla="*/ 0 w 1655"/>
              <a:gd name="T75" fmla="*/ 2147483647 h 1056"/>
              <a:gd name="T76" fmla="*/ 2147483647 w 1655"/>
              <a:gd name="T77" fmla="*/ 2147483647 h 1056"/>
              <a:gd name="T78" fmla="*/ 2147483647 w 1655"/>
              <a:gd name="T79" fmla="*/ 2147483647 h 1056"/>
              <a:gd name="T80" fmla="*/ 2147483647 w 1655"/>
              <a:gd name="T81" fmla="*/ 2147483647 h 1056"/>
              <a:gd name="T82" fmla="*/ 2147483647 w 1655"/>
              <a:gd name="T83" fmla="*/ 2147483647 h 1056"/>
              <a:gd name="T84" fmla="*/ 2147483647 w 1655"/>
              <a:gd name="T85" fmla="*/ 2147483647 h 10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5"/>
              <a:gd name="T130" fmla="*/ 0 h 1056"/>
              <a:gd name="T131" fmla="*/ 1655 w 1655"/>
              <a:gd name="T132" fmla="*/ 1056 h 10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5" h="1056">
                <a:moveTo>
                  <a:pt x="246" y="942"/>
                </a:moveTo>
                <a:lnTo>
                  <a:pt x="294" y="900"/>
                </a:lnTo>
                <a:lnTo>
                  <a:pt x="324" y="894"/>
                </a:lnTo>
                <a:lnTo>
                  <a:pt x="384" y="846"/>
                </a:lnTo>
                <a:lnTo>
                  <a:pt x="471" y="783"/>
                </a:lnTo>
                <a:lnTo>
                  <a:pt x="515" y="744"/>
                </a:lnTo>
                <a:lnTo>
                  <a:pt x="555" y="690"/>
                </a:lnTo>
                <a:lnTo>
                  <a:pt x="615" y="627"/>
                </a:lnTo>
                <a:lnTo>
                  <a:pt x="648" y="582"/>
                </a:lnTo>
                <a:lnTo>
                  <a:pt x="669" y="561"/>
                </a:lnTo>
                <a:lnTo>
                  <a:pt x="690" y="570"/>
                </a:lnTo>
                <a:lnTo>
                  <a:pt x="714" y="570"/>
                </a:lnTo>
                <a:lnTo>
                  <a:pt x="757" y="539"/>
                </a:lnTo>
                <a:lnTo>
                  <a:pt x="771" y="501"/>
                </a:lnTo>
                <a:lnTo>
                  <a:pt x="822" y="468"/>
                </a:lnTo>
                <a:lnTo>
                  <a:pt x="843" y="438"/>
                </a:lnTo>
                <a:lnTo>
                  <a:pt x="884" y="467"/>
                </a:lnTo>
                <a:lnTo>
                  <a:pt x="927" y="480"/>
                </a:lnTo>
                <a:lnTo>
                  <a:pt x="966" y="480"/>
                </a:lnTo>
                <a:lnTo>
                  <a:pt x="1017" y="429"/>
                </a:lnTo>
                <a:lnTo>
                  <a:pt x="1068" y="375"/>
                </a:lnTo>
                <a:lnTo>
                  <a:pt x="1122" y="330"/>
                </a:lnTo>
                <a:lnTo>
                  <a:pt x="1176" y="297"/>
                </a:lnTo>
                <a:lnTo>
                  <a:pt x="1221" y="312"/>
                </a:lnTo>
                <a:lnTo>
                  <a:pt x="1311" y="267"/>
                </a:lnTo>
                <a:lnTo>
                  <a:pt x="1329" y="219"/>
                </a:lnTo>
                <a:lnTo>
                  <a:pt x="1356" y="210"/>
                </a:lnTo>
                <a:lnTo>
                  <a:pt x="1398" y="213"/>
                </a:lnTo>
                <a:lnTo>
                  <a:pt x="1449" y="195"/>
                </a:lnTo>
                <a:lnTo>
                  <a:pt x="1491" y="153"/>
                </a:lnTo>
                <a:lnTo>
                  <a:pt x="1527" y="102"/>
                </a:lnTo>
                <a:lnTo>
                  <a:pt x="1557" y="42"/>
                </a:lnTo>
                <a:lnTo>
                  <a:pt x="1650" y="0"/>
                </a:lnTo>
                <a:lnTo>
                  <a:pt x="1655" y="167"/>
                </a:lnTo>
                <a:lnTo>
                  <a:pt x="1653" y="1056"/>
                </a:lnTo>
                <a:lnTo>
                  <a:pt x="1302" y="1056"/>
                </a:lnTo>
                <a:lnTo>
                  <a:pt x="1068" y="1056"/>
                </a:lnTo>
                <a:lnTo>
                  <a:pt x="0" y="1056"/>
                </a:lnTo>
                <a:lnTo>
                  <a:pt x="57" y="1023"/>
                </a:lnTo>
                <a:lnTo>
                  <a:pt x="105" y="1011"/>
                </a:lnTo>
                <a:lnTo>
                  <a:pt x="141" y="990"/>
                </a:lnTo>
                <a:lnTo>
                  <a:pt x="195" y="951"/>
                </a:lnTo>
                <a:lnTo>
                  <a:pt x="246" y="94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97" name="Line 6"/>
          <p:cNvSpPr>
            <a:spLocks noChangeAspect="1" noChangeShapeType="1"/>
          </p:cNvSpPr>
          <p:nvPr/>
        </p:nvSpPr>
        <p:spPr bwMode="auto">
          <a:xfrm>
            <a:off x="2347913" y="3875088"/>
            <a:ext cx="327025" cy="255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8" name="AutoShape 7"/>
          <p:cNvSpPr>
            <a:spLocks noChangeAspect="1" noChangeArrowheads="1"/>
          </p:cNvSpPr>
          <p:nvPr/>
        </p:nvSpPr>
        <p:spPr bwMode="auto">
          <a:xfrm flipH="1">
            <a:off x="3805238" y="1603375"/>
            <a:ext cx="2230437" cy="2017713"/>
          </a:xfrm>
          <a:prstGeom prst="rtTriangle">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800">
              <a:latin typeface="Arial" charset="0"/>
            </a:endParaRPr>
          </a:p>
        </p:txBody>
      </p:sp>
      <p:sp>
        <p:nvSpPr>
          <p:cNvPr id="59399" name="Line 8"/>
          <p:cNvSpPr>
            <a:spLocks noChangeAspect="1" noChangeShapeType="1"/>
          </p:cNvSpPr>
          <p:nvPr/>
        </p:nvSpPr>
        <p:spPr bwMode="auto">
          <a:xfrm>
            <a:off x="3762375" y="3652838"/>
            <a:ext cx="2276475" cy="0"/>
          </a:xfrm>
          <a:prstGeom prst="line">
            <a:avLst/>
          </a:prstGeom>
          <a:noFill/>
          <a:ln w="57150">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0" name="Text Box 9"/>
          <p:cNvSpPr txBox="1">
            <a:spLocks noChangeAspect="1" noChangeArrowheads="1"/>
          </p:cNvSpPr>
          <p:nvPr/>
        </p:nvSpPr>
        <p:spPr bwMode="auto">
          <a:xfrm>
            <a:off x="1201738" y="1316038"/>
            <a:ext cx="19748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600" b="1">
                <a:latin typeface="Arial" charset="0"/>
              </a:rPr>
              <a:t>Billions of Tons  Carbon Emitted per Year</a:t>
            </a:r>
          </a:p>
        </p:txBody>
      </p:sp>
      <p:sp>
        <p:nvSpPr>
          <p:cNvPr id="59401" name="Rectangle 10"/>
          <p:cNvSpPr>
            <a:spLocks noChangeAspect="1" noChangeArrowheads="1"/>
          </p:cNvSpPr>
          <p:nvPr/>
        </p:nvSpPr>
        <p:spPr bwMode="auto">
          <a:xfrm rot="-2547904">
            <a:off x="3322638" y="1471613"/>
            <a:ext cx="4598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600" b="1">
                <a:latin typeface="Arial" charset="0"/>
              </a:rPr>
              <a:t>Current path = “ramp</a:t>
            </a:r>
            <a:r>
              <a:rPr lang="en-US" sz="1800" b="1">
                <a:latin typeface="Arial" charset="0"/>
              </a:rPr>
              <a:t>”</a:t>
            </a:r>
          </a:p>
        </p:txBody>
      </p:sp>
      <p:sp>
        <p:nvSpPr>
          <p:cNvPr id="59402" name="Rectangle 11"/>
          <p:cNvSpPr>
            <a:spLocks noChangeAspect="1" noChangeArrowheads="1"/>
          </p:cNvSpPr>
          <p:nvPr/>
        </p:nvSpPr>
        <p:spPr bwMode="auto">
          <a:xfrm>
            <a:off x="1085850" y="3495675"/>
            <a:ext cx="15716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200" b="1">
                <a:latin typeface="Arial" charset="0"/>
              </a:rPr>
              <a:t>Historical</a:t>
            </a:r>
          </a:p>
          <a:p>
            <a:pPr algn="ctr"/>
            <a:r>
              <a:rPr lang="en-US" sz="1200" b="1">
                <a:latin typeface="Arial" charset="0"/>
              </a:rPr>
              <a:t> emissions</a:t>
            </a:r>
          </a:p>
        </p:txBody>
      </p:sp>
      <p:sp>
        <p:nvSpPr>
          <p:cNvPr id="59403" name="Text Box 12"/>
          <p:cNvSpPr txBox="1">
            <a:spLocks noChangeAspect="1" noChangeArrowheads="1"/>
          </p:cNvSpPr>
          <p:nvPr/>
        </p:nvSpPr>
        <p:spPr bwMode="auto">
          <a:xfrm>
            <a:off x="3932238" y="3698875"/>
            <a:ext cx="1677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b="1">
                <a:solidFill>
                  <a:schemeClr val="bg1"/>
                </a:solidFill>
                <a:latin typeface="Arial" charset="0"/>
              </a:rPr>
              <a:t>Flat path</a:t>
            </a:r>
          </a:p>
        </p:txBody>
      </p:sp>
      <p:sp>
        <p:nvSpPr>
          <p:cNvPr id="59404" name="Line 13"/>
          <p:cNvSpPr>
            <a:spLocks noChangeShapeType="1"/>
          </p:cNvSpPr>
          <p:nvPr/>
        </p:nvSpPr>
        <p:spPr bwMode="auto">
          <a:xfrm flipV="1">
            <a:off x="3746500" y="533400"/>
            <a:ext cx="3467100" cy="31115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5" name="Line 14"/>
          <p:cNvSpPr>
            <a:spLocks noChangeShapeType="1"/>
          </p:cNvSpPr>
          <p:nvPr/>
        </p:nvSpPr>
        <p:spPr bwMode="auto">
          <a:xfrm>
            <a:off x="1052513" y="5740400"/>
            <a:ext cx="6667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6" name="Line 15"/>
          <p:cNvSpPr>
            <a:spLocks noChangeShapeType="1"/>
          </p:cNvSpPr>
          <p:nvPr/>
        </p:nvSpPr>
        <p:spPr bwMode="auto">
          <a:xfrm>
            <a:off x="1052513" y="3676650"/>
            <a:ext cx="6667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7" name="Line 16"/>
          <p:cNvSpPr>
            <a:spLocks noChangeShapeType="1"/>
          </p:cNvSpPr>
          <p:nvPr/>
        </p:nvSpPr>
        <p:spPr bwMode="auto">
          <a:xfrm>
            <a:off x="1052513" y="1603375"/>
            <a:ext cx="6667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8" name="Line 17"/>
          <p:cNvSpPr>
            <a:spLocks noChangeShapeType="1"/>
          </p:cNvSpPr>
          <p:nvPr/>
        </p:nvSpPr>
        <p:spPr bwMode="auto">
          <a:xfrm>
            <a:off x="1119188" y="5740400"/>
            <a:ext cx="7362825" cy="15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9" name="Line 18"/>
          <p:cNvSpPr>
            <a:spLocks noChangeShapeType="1"/>
          </p:cNvSpPr>
          <p:nvPr/>
        </p:nvSpPr>
        <p:spPr bwMode="auto">
          <a:xfrm flipV="1">
            <a:off x="1119188" y="5740400"/>
            <a:ext cx="1587"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0" name="Line 19"/>
          <p:cNvSpPr>
            <a:spLocks noChangeShapeType="1"/>
          </p:cNvSpPr>
          <p:nvPr/>
        </p:nvSpPr>
        <p:spPr bwMode="auto">
          <a:xfrm flipV="1">
            <a:off x="3421063" y="5740400"/>
            <a:ext cx="1587"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Line 20"/>
          <p:cNvSpPr>
            <a:spLocks noChangeShapeType="1"/>
          </p:cNvSpPr>
          <p:nvPr/>
        </p:nvSpPr>
        <p:spPr bwMode="auto">
          <a:xfrm flipV="1">
            <a:off x="5722938" y="5740400"/>
            <a:ext cx="1587"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2" name="Line 21"/>
          <p:cNvSpPr>
            <a:spLocks noChangeShapeType="1"/>
          </p:cNvSpPr>
          <p:nvPr/>
        </p:nvSpPr>
        <p:spPr bwMode="auto">
          <a:xfrm flipV="1">
            <a:off x="8016875" y="5740400"/>
            <a:ext cx="1588"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Freeform 22"/>
          <p:cNvSpPr>
            <a:spLocks/>
          </p:cNvSpPr>
          <p:nvPr/>
        </p:nvSpPr>
        <p:spPr bwMode="auto">
          <a:xfrm>
            <a:off x="1119188" y="5283200"/>
            <a:ext cx="47625" cy="38100"/>
          </a:xfrm>
          <a:custGeom>
            <a:avLst/>
            <a:gdLst>
              <a:gd name="T0" fmla="*/ 0 w 30"/>
              <a:gd name="T1" fmla="*/ 2147483647 h 24"/>
              <a:gd name="T2" fmla="*/ 2147483647 w 30"/>
              <a:gd name="T3" fmla="*/ 2147483647 h 24"/>
              <a:gd name="T4" fmla="*/ 2147483647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4" name="Freeform 23"/>
          <p:cNvSpPr>
            <a:spLocks/>
          </p:cNvSpPr>
          <p:nvPr/>
        </p:nvSpPr>
        <p:spPr bwMode="auto">
          <a:xfrm>
            <a:off x="1166813" y="5273675"/>
            <a:ext cx="47625" cy="9525"/>
          </a:xfrm>
          <a:custGeom>
            <a:avLst/>
            <a:gdLst>
              <a:gd name="T0" fmla="*/ 0 w 30"/>
              <a:gd name="T1" fmla="*/ 2147483647 h 6"/>
              <a:gd name="T2" fmla="*/ 2147483647 w 30"/>
              <a:gd name="T3" fmla="*/ 0 h 6"/>
              <a:gd name="T4" fmla="*/ 2147483647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0"/>
                </a:lnTo>
                <a:lnTo>
                  <a:pt x="30"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5" name="Line 24"/>
          <p:cNvSpPr>
            <a:spLocks noChangeShapeType="1"/>
          </p:cNvSpPr>
          <p:nvPr/>
        </p:nvSpPr>
        <p:spPr bwMode="auto">
          <a:xfrm flipV="1">
            <a:off x="1214438" y="5264150"/>
            <a:ext cx="47625" cy="952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6" name="Freeform 25"/>
          <p:cNvSpPr>
            <a:spLocks/>
          </p:cNvSpPr>
          <p:nvPr/>
        </p:nvSpPr>
        <p:spPr bwMode="auto">
          <a:xfrm>
            <a:off x="1262063" y="5254625"/>
            <a:ext cx="38100" cy="9525"/>
          </a:xfrm>
          <a:custGeom>
            <a:avLst/>
            <a:gdLst>
              <a:gd name="T0" fmla="*/ 0 w 24"/>
              <a:gd name="T1" fmla="*/ 2147483647 h 6"/>
              <a:gd name="T2" fmla="*/ 2147483647 w 24"/>
              <a:gd name="T3" fmla="*/ 2147483647 h 6"/>
              <a:gd name="T4" fmla="*/ 2147483647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6"/>
                </a:lnTo>
                <a:lnTo>
                  <a:pt x="24"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7" name="Freeform 26"/>
          <p:cNvSpPr>
            <a:spLocks/>
          </p:cNvSpPr>
          <p:nvPr/>
        </p:nvSpPr>
        <p:spPr bwMode="auto">
          <a:xfrm>
            <a:off x="1300163" y="5207000"/>
            <a:ext cx="46037" cy="47625"/>
          </a:xfrm>
          <a:custGeom>
            <a:avLst/>
            <a:gdLst>
              <a:gd name="T0" fmla="*/ 0 w 29"/>
              <a:gd name="T1" fmla="*/ 2147483647 h 30"/>
              <a:gd name="T2" fmla="*/ 2147483647 w 29"/>
              <a:gd name="T3" fmla="*/ 2147483647 h 30"/>
              <a:gd name="T4" fmla="*/ 2147483647 w 29"/>
              <a:gd name="T5" fmla="*/ 0 h 30"/>
              <a:gd name="T6" fmla="*/ 0 60000 65536"/>
              <a:gd name="T7" fmla="*/ 0 60000 65536"/>
              <a:gd name="T8" fmla="*/ 0 60000 65536"/>
              <a:gd name="T9" fmla="*/ 0 w 29"/>
              <a:gd name="T10" fmla="*/ 0 h 30"/>
              <a:gd name="T11" fmla="*/ 29 w 29"/>
              <a:gd name="T12" fmla="*/ 30 h 30"/>
            </a:gdLst>
            <a:ahLst/>
            <a:cxnLst>
              <a:cxn ang="T6">
                <a:pos x="T0" y="T1"/>
              </a:cxn>
              <a:cxn ang="T7">
                <a:pos x="T2" y="T3"/>
              </a:cxn>
              <a:cxn ang="T8">
                <a:pos x="T4" y="T5"/>
              </a:cxn>
            </a:cxnLst>
            <a:rect l="T9" t="T10" r="T11" b="T12"/>
            <a:pathLst>
              <a:path w="29" h="30">
                <a:moveTo>
                  <a:pt x="0" y="30"/>
                </a:moveTo>
                <a:lnTo>
                  <a:pt x="12" y="18"/>
                </a:lnTo>
                <a:lnTo>
                  <a:pt x="29"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8" name="Freeform 27"/>
          <p:cNvSpPr>
            <a:spLocks/>
          </p:cNvSpPr>
          <p:nvPr/>
        </p:nvSpPr>
        <p:spPr bwMode="auto">
          <a:xfrm>
            <a:off x="1346200" y="5178425"/>
            <a:ext cx="47625" cy="28575"/>
          </a:xfrm>
          <a:custGeom>
            <a:avLst/>
            <a:gdLst>
              <a:gd name="T0" fmla="*/ 0 w 30"/>
              <a:gd name="T1" fmla="*/ 2147483647 h 18"/>
              <a:gd name="T2" fmla="*/ 2147483647 w 30"/>
              <a:gd name="T3" fmla="*/ 2147483647 h 18"/>
              <a:gd name="T4" fmla="*/ 2147483647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9" name="Freeform 28"/>
          <p:cNvSpPr>
            <a:spLocks/>
          </p:cNvSpPr>
          <p:nvPr/>
        </p:nvSpPr>
        <p:spPr bwMode="auto">
          <a:xfrm>
            <a:off x="1393825" y="5149850"/>
            <a:ext cx="47625" cy="28575"/>
          </a:xfrm>
          <a:custGeom>
            <a:avLst/>
            <a:gdLst>
              <a:gd name="T0" fmla="*/ 0 w 30"/>
              <a:gd name="T1" fmla="*/ 2147483647 h 18"/>
              <a:gd name="T2" fmla="*/ 2147483647 w 30"/>
              <a:gd name="T3" fmla="*/ 2147483647 h 18"/>
              <a:gd name="T4" fmla="*/ 2147483647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20" name="Freeform 29"/>
          <p:cNvSpPr>
            <a:spLocks/>
          </p:cNvSpPr>
          <p:nvPr/>
        </p:nvSpPr>
        <p:spPr bwMode="auto">
          <a:xfrm>
            <a:off x="1441450" y="5140325"/>
            <a:ext cx="47625" cy="9525"/>
          </a:xfrm>
          <a:custGeom>
            <a:avLst/>
            <a:gdLst>
              <a:gd name="T0" fmla="*/ 0 w 30"/>
              <a:gd name="T1" fmla="*/ 2147483647 h 6"/>
              <a:gd name="T2" fmla="*/ 2147483647 w 30"/>
              <a:gd name="T3" fmla="*/ 2147483647 h 6"/>
              <a:gd name="T4" fmla="*/ 2147483647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21" name="Freeform 30"/>
          <p:cNvSpPr>
            <a:spLocks/>
          </p:cNvSpPr>
          <p:nvPr/>
        </p:nvSpPr>
        <p:spPr bwMode="auto">
          <a:xfrm>
            <a:off x="1489075" y="5103813"/>
            <a:ext cx="47625" cy="36512"/>
          </a:xfrm>
          <a:custGeom>
            <a:avLst/>
            <a:gdLst>
              <a:gd name="T0" fmla="*/ 0 w 30"/>
              <a:gd name="T1" fmla="*/ 2147483647 h 23"/>
              <a:gd name="T2" fmla="*/ 2147483647 w 30"/>
              <a:gd name="T3" fmla="*/ 2147483647 h 23"/>
              <a:gd name="T4" fmla="*/ 2147483647 w 30"/>
              <a:gd name="T5" fmla="*/ 0 h 23"/>
              <a:gd name="T6" fmla="*/ 0 60000 65536"/>
              <a:gd name="T7" fmla="*/ 0 60000 65536"/>
              <a:gd name="T8" fmla="*/ 0 60000 65536"/>
              <a:gd name="T9" fmla="*/ 0 w 30"/>
              <a:gd name="T10" fmla="*/ 0 h 23"/>
              <a:gd name="T11" fmla="*/ 30 w 30"/>
              <a:gd name="T12" fmla="*/ 23 h 23"/>
            </a:gdLst>
            <a:ahLst/>
            <a:cxnLst>
              <a:cxn ang="T6">
                <a:pos x="T0" y="T1"/>
              </a:cxn>
              <a:cxn ang="T7">
                <a:pos x="T2" y="T3"/>
              </a:cxn>
              <a:cxn ang="T8">
                <a:pos x="T4" y="T5"/>
              </a:cxn>
            </a:cxnLst>
            <a:rect l="T9" t="T10" r="T11" b="T12"/>
            <a:pathLst>
              <a:path w="30" h="23">
                <a:moveTo>
                  <a:pt x="0" y="23"/>
                </a:moveTo>
                <a:lnTo>
                  <a:pt x="18" y="11"/>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22" name="Freeform 31"/>
          <p:cNvSpPr>
            <a:spLocks/>
          </p:cNvSpPr>
          <p:nvPr/>
        </p:nvSpPr>
        <p:spPr bwMode="auto">
          <a:xfrm>
            <a:off x="1536700" y="5075238"/>
            <a:ext cx="38100" cy="28575"/>
          </a:xfrm>
          <a:custGeom>
            <a:avLst/>
            <a:gdLst>
              <a:gd name="T0" fmla="*/ 0 w 24"/>
              <a:gd name="T1" fmla="*/ 2147483647 h 18"/>
              <a:gd name="T2" fmla="*/ 2147483647 w 24"/>
              <a:gd name="T3" fmla="*/ 2147483647 h 18"/>
              <a:gd name="T4" fmla="*/ 2147483647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0" y="18"/>
                </a:moveTo>
                <a:lnTo>
                  <a:pt x="12" y="6"/>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23" name="Freeform 32"/>
          <p:cNvSpPr>
            <a:spLocks/>
          </p:cNvSpPr>
          <p:nvPr/>
        </p:nvSpPr>
        <p:spPr bwMode="auto">
          <a:xfrm>
            <a:off x="1574800" y="5065713"/>
            <a:ext cx="47625" cy="9525"/>
          </a:xfrm>
          <a:custGeom>
            <a:avLst/>
            <a:gdLst>
              <a:gd name="T0" fmla="*/ 0 w 30"/>
              <a:gd name="T1" fmla="*/ 2147483647 h 6"/>
              <a:gd name="T2" fmla="*/ 2147483647 w 30"/>
              <a:gd name="T3" fmla="*/ 0 h 6"/>
              <a:gd name="T4" fmla="*/ 2147483647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24" name="Line 33"/>
          <p:cNvSpPr>
            <a:spLocks noChangeShapeType="1"/>
          </p:cNvSpPr>
          <p:nvPr/>
        </p:nvSpPr>
        <p:spPr bwMode="auto">
          <a:xfrm flipV="1">
            <a:off x="1622425" y="5046663"/>
            <a:ext cx="47625" cy="1905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5" name="Line 34"/>
          <p:cNvSpPr>
            <a:spLocks noChangeShapeType="1"/>
          </p:cNvSpPr>
          <p:nvPr/>
        </p:nvSpPr>
        <p:spPr bwMode="auto">
          <a:xfrm flipV="1">
            <a:off x="1670050" y="5008563"/>
            <a:ext cx="47625"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6" name="Line 35"/>
          <p:cNvSpPr>
            <a:spLocks noChangeShapeType="1"/>
          </p:cNvSpPr>
          <p:nvPr/>
        </p:nvSpPr>
        <p:spPr bwMode="auto">
          <a:xfrm flipV="1">
            <a:off x="1717675" y="4960938"/>
            <a:ext cx="47625" cy="476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7" name="Line 36"/>
          <p:cNvSpPr>
            <a:spLocks noChangeShapeType="1"/>
          </p:cNvSpPr>
          <p:nvPr/>
        </p:nvSpPr>
        <p:spPr bwMode="auto">
          <a:xfrm flipV="1">
            <a:off x="1765300" y="4922838"/>
            <a:ext cx="47625"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8" name="Line 37"/>
          <p:cNvSpPr>
            <a:spLocks noChangeShapeType="1"/>
          </p:cNvSpPr>
          <p:nvPr/>
        </p:nvSpPr>
        <p:spPr bwMode="auto">
          <a:xfrm flipV="1">
            <a:off x="1812925" y="4884738"/>
            <a:ext cx="38100"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9" name="Freeform 38"/>
          <p:cNvSpPr>
            <a:spLocks/>
          </p:cNvSpPr>
          <p:nvPr/>
        </p:nvSpPr>
        <p:spPr bwMode="auto">
          <a:xfrm>
            <a:off x="1851025" y="4856163"/>
            <a:ext cx="47625" cy="28575"/>
          </a:xfrm>
          <a:custGeom>
            <a:avLst/>
            <a:gdLst>
              <a:gd name="T0" fmla="*/ 0 w 30"/>
              <a:gd name="T1" fmla="*/ 2147483647 h 18"/>
              <a:gd name="T2" fmla="*/ 2147483647 w 30"/>
              <a:gd name="T3" fmla="*/ 2147483647 h 18"/>
              <a:gd name="T4" fmla="*/ 2147483647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12"/>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0" name="Freeform 39"/>
          <p:cNvSpPr>
            <a:spLocks/>
          </p:cNvSpPr>
          <p:nvPr/>
        </p:nvSpPr>
        <p:spPr bwMode="auto">
          <a:xfrm>
            <a:off x="1898650" y="4808538"/>
            <a:ext cx="47625" cy="47625"/>
          </a:xfrm>
          <a:custGeom>
            <a:avLst/>
            <a:gdLst>
              <a:gd name="T0" fmla="*/ 0 w 30"/>
              <a:gd name="T1" fmla="*/ 2147483647 h 30"/>
              <a:gd name="T2" fmla="*/ 2147483647 w 30"/>
              <a:gd name="T3" fmla="*/ 2147483647 h 30"/>
              <a:gd name="T4" fmla="*/ 2147483647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2" y="18"/>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1" name="Freeform 40"/>
          <p:cNvSpPr>
            <a:spLocks/>
          </p:cNvSpPr>
          <p:nvPr/>
        </p:nvSpPr>
        <p:spPr bwMode="auto">
          <a:xfrm>
            <a:off x="1946275" y="4760913"/>
            <a:ext cx="47625" cy="47625"/>
          </a:xfrm>
          <a:custGeom>
            <a:avLst/>
            <a:gdLst>
              <a:gd name="T0" fmla="*/ 0 w 30"/>
              <a:gd name="T1" fmla="*/ 2147483647 h 30"/>
              <a:gd name="T2" fmla="*/ 2147483647 w 30"/>
              <a:gd name="T3" fmla="*/ 2147483647 h 30"/>
              <a:gd name="T4" fmla="*/ 2147483647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2" y="18"/>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2" name="Freeform 41"/>
          <p:cNvSpPr>
            <a:spLocks/>
          </p:cNvSpPr>
          <p:nvPr/>
        </p:nvSpPr>
        <p:spPr bwMode="auto">
          <a:xfrm>
            <a:off x="1993900" y="4684713"/>
            <a:ext cx="47625" cy="76200"/>
          </a:xfrm>
          <a:custGeom>
            <a:avLst/>
            <a:gdLst>
              <a:gd name="T0" fmla="*/ 0 w 30"/>
              <a:gd name="T1" fmla="*/ 2147483647 h 48"/>
              <a:gd name="T2" fmla="*/ 2147483647 w 30"/>
              <a:gd name="T3" fmla="*/ 2147483647 h 48"/>
              <a:gd name="T4" fmla="*/ 2147483647 w 30"/>
              <a:gd name="T5" fmla="*/ 0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48"/>
                </a:moveTo>
                <a:lnTo>
                  <a:pt x="12" y="24"/>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3" name="Freeform 42"/>
          <p:cNvSpPr>
            <a:spLocks/>
          </p:cNvSpPr>
          <p:nvPr/>
        </p:nvSpPr>
        <p:spPr bwMode="auto">
          <a:xfrm>
            <a:off x="2041525" y="4646613"/>
            <a:ext cx="47625" cy="38100"/>
          </a:xfrm>
          <a:custGeom>
            <a:avLst/>
            <a:gdLst>
              <a:gd name="T0" fmla="*/ 0 w 30"/>
              <a:gd name="T1" fmla="*/ 2147483647 h 24"/>
              <a:gd name="T2" fmla="*/ 2147483647 w 30"/>
              <a:gd name="T3" fmla="*/ 2147483647 h 24"/>
              <a:gd name="T4" fmla="*/ 2147483647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4" name="Line 43"/>
          <p:cNvSpPr>
            <a:spLocks noChangeShapeType="1"/>
          </p:cNvSpPr>
          <p:nvPr/>
        </p:nvSpPr>
        <p:spPr bwMode="auto">
          <a:xfrm flipV="1">
            <a:off x="2089150" y="4598988"/>
            <a:ext cx="38100" cy="476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5" name="Freeform 44"/>
          <p:cNvSpPr>
            <a:spLocks/>
          </p:cNvSpPr>
          <p:nvPr/>
        </p:nvSpPr>
        <p:spPr bwMode="auto">
          <a:xfrm>
            <a:off x="2127250" y="4541838"/>
            <a:ext cx="47625" cy="57150"/>
          </a:xfrm>
          <a:custGeom>
            <a:avLst/>
            <a:gdLst>
              <a:gd name="T0" fmla="*/ 0 w 30"/>
              <a:gd name="T1" fmla="*/ 2147483647 h 36"/>
              <a:gd name="T2" fmla="*/ 2147483647 w 30"/>
              <a:gd name="T3" fmla="*/ 2147483647 h 36"/>
              <a:gd name="T4" fmla="*/ 2147483647 w 30"/>
              <a:gd name="T5" fmla="*/ 2147483647 h 36"/>
              <a:gd name="T6" fmla="*/ 2147483647 w 30"/>
              <a:gd name="T7" fmla="*/ 0 h 36"/>
              <a:gd name="T8" fmla="*/ 0 60000 65536"/>
              <a:gd name="T9" fmla="*/ 0 60000 65536"/>
              <a:gd name="T10" fmla="*/ 0 60000 65536"/>
              <a:gd name="T11" fmla="*/ 0 60000 65536"/>
              <a:gd name="T12" fmla="*/ 0 w 30"/>
              <a:gd name="T13" fmla="*/ 0 h 36"/>
              <a:gd name="T14" fmla="*/ 30 w 30"/>
              <a:gd name="T15" fmla="*/ 36 h 36"/>
            </a:gdLst>
            <a:ahLst/>
            <a:cxnLst>
              <a:cxn ang="T8">
                <a:pos x="T0" y="T1"/>
              </a:cxn>
              <a:cxn ang="T9">
                <a:pos x="T2" y="T3"/>
              </a:cxn>
              <a:cxn ang="T10">
                <a:pos x="T4" y="T5"/>
              </a:cxn>
              <a:cxn ang="T11">
                <a:pos x="T6" y="T7"/>
              </a:cxn>
            </a:cxnLst>
            <a:rect l="T12" t="T13" r="T14" b="T15"/>
            <a:pathLst>
              <a:path w="30" h="36">
                <a:moveTo>
                  <a:pt x="0" y="36"/>
                </a:moveTo>
                <a:lnTo>
                  <a:pt x="12" y="18"/>
                </a:lnTo>
                <a:lnTo>
                  <a:pt x="24"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6" name="Freeform 45"/>
          <p:cNvSpPr>
            <a:spLocks/>
          </p:cNvSpPr>
          <p:nvPr/>
        </p:nvSpPr>
        <p:spPr bwMode="auto">
          <a:xfrm>
            <a:off x="2174875" y="4541838"/>
            <a:ext cx="47625" cy="1587"/>
          </a:xfrm>
          <a:custGeom>
            <a:avLst/>
            <a:gdLst>
              <a:gd name="T0" fmla="*/ 0 w 30"/>
              <a:gd name="T1" fmla="*/ 0 h 1587"/>
              <a:gd name="T2" fmla="*/ 2147483647 w 30"/>
              <a:gd name="T3" fmla="*/ 0 h 1587"/>
              <a:gd name="T4" fmla="*/ 2147483647 w 30"/>
              <a:gd name="T5" fmla="*/ 0 h 1587"/>
              <a:gd name="T6" fmla="*/ 0 60000 65536"/>
              <a:gd name="T7" fmla="*/ 0 60000 65536"/>
              <a:gd name="T8" fmla="*/ 0 60000 65536"/>
              <a:gd name="T9" fmla="*/ 0 w 30"/>
              <a:gd name="T10" fmla="*/ 0 h 1587"/>
              <a:gd name="T11" fmla="*/ 30 w 30"/>
              <a:gd name="T12" fmla="*/ 1587 h 1587"/>
            </a:gdLst>
            <a:ahLst/>
            <a:cxnLst>
              <a:cxn ang="T6">
                <a:pos x="T0" y="T1"/>
              </a:cxn>
              <a:cxn ang="T7">
                <a:pos x="T2" y="T3"/>
              </a:cxn>
              <a:cxn ang="T8">
                <a:pos x="T4" y="T5"/>
              </a:cxn>
            </a:cxnLst>
            <a:rect l="T9" t="T10" r="T11" b="T12"/>
            <a:pathLst>
              <a:path w="30" h="1587">
                <a:moveTo>
                  <a:pt x="0" y="0"/>
                </a:moveTo>
                <a:lnTo>
                  <a:pt x="12" y="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7" name="Freeform 46"/>
          <p:cNvSpPr>
            <a:spLocks/>
          </p:cNvSpPr>
          <p:nvPr/>
        </p:nvSpPr>
        <p:spPr bwMode="auto">
          <a:xfrm>
            <a:off x="2222500" y="4541838"/>
            <a:ext cx="47625" cy="9525"/>
          </a:xfrm>
          <a:custGeom>
            <a:avLst/>
            <a:gdLst>
              <a:gd name="T0" fmla="*/ 0 w 30"/>
              <a:gd name="T1" fmla="*/ 0 h 6"/>
              <a:gd name="T2" fmla="*/ 2147483647 w 30"/>
              <a:gd name="T3" fmla="*/ 2147483647 h 6"/>
              <a:gd name="T4" fmla="*/ 2147483647 w 30"/>
              <a:gd name="T5" fmla="*/ 2147483647 h 6"/>
              <a:gd name="T6" fmla="*/ 2147483647 w 30"/>
              <a:gd name="T7" fmla="*/ 2147483647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0" y="0"/>
                </a:moveTo>
                <a:lnTo>
                  <a:pt x="12" y="6"/>
                </a:lnTo>
                <a:lnTo>
                  <a:pt x="24" y="6"/>
                </a:lnTo>
                <a:lnTo>
                  <a:pt x="30" y="6"/>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8" name="Freeform 47"/>
          <p:cNvSpPr>
            <a:spLocks/>
          </p:cNvSpPr>
          <p:nvPr/>
        </p:nvSpPr>
        <p:spPr bwMode="auto">
          <a:xfrm>
            <a:off x="2270125" y="4475163"/>
            <a:ext cx="47625" cy="76200"/>
          </a:xfrm>
          <a:custGeom>
            <a:avLst/>
            <a:gdLst>
              <a:gd name="T0" fmla="*/ 0 w 30"/>
              <a:gd name="T1" fmla="*/ 2147483647 h 48"/>
              <a:gd name="T2" fmla="*/ 2147483647 w 30"/>
              <a:gd name="T3" fmla="*/ 2147483647 h 48"/>
              <a:gd name="T4" fmla="*/ 2147483647 w 30"/>
              <a:gd name="T5" fmla="*/ 2147483647 h 48"/>
              <a:gd name="T6" fmla="*/ 2147483647 w 30"/>
              <a:gd name="T7" fmla="*/ 2147483647 h 48"/>
              <a:gd name="T8" fmla="*/ 2147483647 w 30"/>
              <a:gd name="T9" fmla="*/ 0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48"/>
                </a:moveTo>
                <a:lnTo>
                  <a:pt x="6" y="42"/>
                </a:lnTo>
                <a:lnTo>
                  <a:pt x="12" y="24"/>
                </a:lnTo>
                <a:lnTo>
                  <a:pt x="24" y="12"/>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9" name="Freeform 48"/>
          <p:cNvSpPr>
            <a:spLocks/>
          </p:cNvSpPr>
          <p:nvPr/>
        </p:nvSpPr>
        <p:spPr bwMode="auto">
          <a:xfrm>
            <a:off x="2317750" y="4437063"/>
            <a:ext cx="47625" cy="38100"/>
          </a:xfrm>
          <a:custGeom>
            <a:avLst/>
            <a:gdLst>
              <a:gd name="T0" fmla="*/ 0 w 30"/>
              <a:gd name="T1" fmla="*/ 2147483647 h 24"/>
              <a:gd name="T2" fmla="*/ 2147483647 w 30"/>
              <a:gd name="T3" fmla="*/ 2147483647 h 24"/>
              <a:gd name="T4" fmla="*/ 2147483647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40" name="Freeform 49"/>
          <p:cNvSpPr>
            <a:spLocks/>
          </p:cNvSpPr>
          <p:nvPr/>
        </p:nvSpPr>
        <p:spPr bwMode="auto">
          <a:xfrm>
            <a:off x="2365375" y="4418013"/>
            <a:ext cx="38100" cy="19050"/>
          </a:xfrm>
          <a:custGeom>
            <a:avLst/>
            <a:gdLst>
              <a:gd name="T0" fmla="*/ 0 w 24"/>
              <a:gd name="T1" fmla="*/ 2147483647 h 12"/>
              <a:gd name="T2" fmla="*/ 2147483647 w 24"/>
              <a:gd name="T3" fmla="*/ 2147483647 h 12"/>
              <a:gd name="T4" fmla="*/ 2147483647 w 24"/>
              <a:gd name="T5" fmla="*/ 2147483647 h 12"/>
              <a:gd name="T6" fmla="*/ 2147483647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12"/>
                </a:moveTo>
                <a:lnTo>
                  <a:pt x="12" y="6"/>
                </a:lnTo>
                <a:lnTo>
                  <a:pt x="18" y="6"/>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41" name="Freeform 50"/>
          <p:cNvSpPr>
            <a:spLocks/>
          </p:cNvSpPr>
          <p:nvPr/>
        </p:nvSpPr>
        <p:spPr bwMode="auto">
          <a:xfrm>
            <a:off x="2403475" y="4341813"/>
            <a:ext cx="47625" cy="76200"/>
          </a:xfrm>
          <a:custGeom>
            <a:avLst/>
            <a:gdLst>
              <a:gd name="T0" fmla="*/ 0 w 30"/>
              <a:gd name="T1" fmla="*/ 2147483647 h 48"/>
              <a:gd name="T2" fmla="*/ 2147483647 w 30"/>
              <a:gd name="T3" fmla="*/ 2147483647 h 48"/>
              <a:gd name="T4" fmla="*/ 2147483647 w 30"/>
              <a:gd name="T5" fmla="*/ 2147483647 h 48"/>
              <a:gd name="T6" fmla="*/ 2147483647 w 30"/>
              <a:gd name="T7" fmla="*/ 2147483647 h 48"/>
              <a:gd name="T8" fmla="*/ 2147483647 w 30"/>
              <a:gd name="T9" fmla="*/ 0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48"/>
                </a:moveTo>
                <a:lnTo>
                  <a:pt x="6" y="36"/>
                </a:lnTo>
                <a:lnTo>
                  <a:pt x="12" y="24"/>
                </a:lnTo>
                <a:lnTo>
                  <a:pt x="24"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42" name="Freeform 51"/>
          <p:cNvSpPr>
            <a:spLocks/>
          </p:cNvSpPr>
          <p:nvPr/>
        </p:nvSpPr>
        <p:spPr bwMode="auto">
          <a:xfrm>
            <a:off x="2451100" y="4341813"/>
            <a:ext cx="47625" cy="19050"/>
          </a:xfrm>
          <a:custGeom>
            <a:avLst/>
            <a:gdLst>
              <a:gd name="T0" fmla="*/ 0 w 30"/>
              <a:gd name="T1" fmla="*/ 0 h 12"/>
              <a:gd name="T2" fmla="*/ 2147483647 w 30"/>
              <a:gd name="T3" fmla="*/ 0 h 12"/>
              <a:gd name="T4" fmla="*/ 2147483647 w 30"/>
              <a:gd name="T5" fmla="*/ 0 h 12"/>
              <a:gd name="T6" fmla="*/ 2147483647 w 30"/>
              <a:gd name="T7" fmla="*/ 2147483647 h 12"/>
              <a:gd name="T8" fmla="*/ 0 60000 65536"/>
              <a:gd name="T9" fmla="*/ 0 60000 65536"/>
              <a:gd name="T10" fmla="*/ 0 60000 65536"/>
              <a:gd name="T11" fmla="*/ 0 60000 65536"/>
              <a:gd name="T12" fmla="*/ 0 w 30"/>
              <a:gd name="T13" fmla="*/ 0 h 12"/>
              <a:gd name="T14" fmla="*/ 30 w 30"/>
              <a:gd name="T15" fmla="*/ 12 h 12"/>
            </a:gdLst>
            <a:ahLst/>
            <a:cxnLst>
              <a:cxn ang="T8">
                <a:pos x="T0" y="T1"/>
              </a:cxn>
              <a:cxn ang="T9">
                <a:pos x="T2" y="T3"/>
              </a:cxn>
              <a:cxn ang="T10">
                <a:pos x="T4" y="T5"/>
              </a:cxn>
              <a:cxn ang="T11">
                <a:pos x="T6" y="T7"/>
              </a:cxn>
            </a:cxnLst>
            <a:rect l="T12" t="T13" r="T14" b="T15"/>
            <a:pathLst>
              <a:path w="30" h="12">
                <a:moveTo>
                  <a:pt x="0" y="0"/>
                </a:moveTo>
                <a:lnTo>
                  <a:pt x="6" y="0"/>
                </a:lnTo>
                <a:lnTo>
                  <a:pt x="12" y="0"/>
                </a:lnTo>
                <a:lnTo>
                  <a:pt x="30" y="12"/>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43" name="Freeform 52"/>
          <p:cNvSpPr>
            <a:spLocks/>
          </p:cNvSpPr>
          <p:nvPr/>
        </p:nvSpPr>
        <p:spPr bwMode="auto">
          <a:xfrm>
            <a:off x="2498725" y="4360863"/>
            <a:ext cx="47625" cy="38100"/>
          </a:xfrm>
          <a:custGeom>
            <a:avLst/>
            <a:gdLst>
              <a:gd name="T0" fmla="*/ 0 w 30"/>
              <a:gd name="T1" fmla="*/ 0 h 24"/>
              <a:gd name="T2" fmla="*/ 2147483647 w 30"/>
              <a:gd name="T3" fmla="*/ 2147483647 h 24"/>
              <a:gd name="T4" fmla="*/ 2147483647 w 30"/>
              <a:gd name="T5" fmla="*/ 2147483647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0"/>
                </a:moveTo>
                <a:lnTo>
                  <a:pt x="12" y="12"/>
                </a:lnTo>
                <a:lnTo>
                  <a:pt x="30" y="24"/>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44" name="Freeform 53"/>
          <p:cNvSpPr>
            <a:spLocks/>
          </p:cNvSpPr>
          <p:nvPr/>
        </p:nvSpPr>
        <p:spPr bwMode="auto">
          <a:xfrm>
            <a:off x="2546350" y="4398963"/>
            <a:ext cx="47625" cy="9525"/>
          </a:xfrm>
          <a:custGeom>
            <a:avLst/>
            <a:gdLst>
              <a:gd name="T0" fmla="*/ 0 w 30"/>
              <a:gd name="T1" fmla="*/ 0 h 6"/>
              <a:gd name="T2" fmla="*/ 2147483647 w 30"/>
              <a:gd name="T3" fmla="*/ 2147483647 h 6"/>
              <a:gd name="T4" fmla="*/ 2147483647 w 30"/>
              <a:gd name="T5" fmla="*/ 2147483647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6"/>
                </a:lnTo>
                <a:lnTo>
                  <a:pt x="30" y="6"/>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45" name="Freeform 54"/>
          <p:cNvSpPr>
            <a:spLocks/>
          </p:cNvSpPr>
          <p:nvPr/>
        </p:nvSpPr>
        <p:spPr bwMode="auto">
          <a:xfrm>
            <a:off x="2593975" y="4408488"/>
            <a:ext cx="47625" cy="9525"/>
          </a:xfrm>
          <a:custGeom>
            <a:avLst/>
            <a:gdLst>
              <a:gd name="T0" fmla="*/ 0 w 30"/>
              <a:gd name="T1" fmla="*/ 0 h 6"/>
              <a:gd name="T2" fmla="*/ 2147483647 w 30"/>
              <a:gd name="T3" fmla="*/ 2147483647 h 6"/>
              <a:gd name="T4" fmla="*/ 2147483647 w 30"/>
              <a:gd name="T5" fmla="*/ 2147483647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6"/>
                </a:lnTo>
                <a:lnTo>
                  <a:pt x="30" y="6"/>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46" name="Freeform 55"/>
          <p:cNvSpPr>
            <a:spLocks/>
          </p:cNvSpPr>
          <p:nvPr/>
        </p:nvSpPr>
        <p:spPr bwMode="auto">
          <a:xfrm>
            <a:off x="2641600" y="4370388"/>
            <a:ext cx="38100" cy="47625"/>
          </a:xfrm>
          <a:custGeom>
            <a:avLst/>
            <a:gdLst>
              <a:gd name="T0" fmla="*/ 0 w 24"/>
              <a:gd name="T1" fmla="*/ 2147483647 h 30"/>
              <a:gd name="T2" fmla="*/ 2147483647 w 24"/>
              <a:gd name="T3" fmla="*/ 2147483647 h 30"/>
              <a:gd name="T4" fmla="*/ 2147483647 w 24"/>
              <a:gd name="T5" fmla="*/ 2147483647 h 30"/>
              <a:gd name="T6" fmla="*/ 2147483647 w 24"/>
              <a:gd name="T7" fmla="*/ 0 h 30"/>
              <a:gd name="T8" fmla="*/ 0 60000 65536"/>
              <a:gd name="T9" fmla="*/ 0 60000 65536"/>
              <a:gd name="T10" fmla="*/ 0 60000 65536"/>
              <a:gd name="T11" fmla="*/ 0 60000 65536"/>
              <a:gd name="T12" fmla="*/ 0 w 24"/>
              <a:gd name="T13" fmla="*/ 0 h 30"/>
              <a:gd name="T14" fmla="*/ 24 w 24"/>
              <a:gd name="T15" fmla="*/ 30 h 30"/>
            </a:gdLst>
            <a:ahLst/>
            <a:cxnLst>
              <a:cxn ang="T8">
                <a:pos x="T0" y="T1"/>
              </a:cxn>
              <a:cxn ang="T9">
                <a:pos x="T2" y="T3"/>
              </a:cxn>
              <a:cxn ang="T10">
                <a:pos x="T4" y="T5"/>
              </a:cxn>
              <a:cxn ang="T11">
                <a:pos x="T6" y="T7"/>
              </a:cxn>
            </a:cxnLst>
            <a:rect l="T12" t="T13" r="T14" b="T15"/>
            <a:pathLst>
              <a:path w="24" h="30">
                <a:moveTo>
                  <a:pt x="0" y="30"/>
                </a:moveTo>
                <a:lnTo>
                  <a:pt x="6" y="24"/>
                </a:lnTo>
                <a:lnTo>
                  <a:pt x="12" y="18"/>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47" name="Line 56"/>
          <p:cNvSpPr>
            <a:spLocks noChangeShapeType="1"/>
          </p:cNvSpPr>
          <p:nvPr/>
        </p:nvSpPr>
        <p:spPr bwMode="auto">
          <a:xfrm flipV="1">
            <a:off x="2679700" y="4322763"/>
            <a:ext cx="47625" cy="476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8" name="Line 57"/>
          <p:cNvSpPr>
            <a:spLocks noChangeShapeType="1"/>
          </p:cNvSpPr>
          <p:nvPr/>
        </p:nvSpPr>
        <p:spPr bwMode="auto">
          <a:xfrm flipV="1">
            <a:off x="2727325" y="4284663"/>
            <a:ext cx="47625"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9" name="Freeform 58"/>
          <p:cNvSpPr>
            <a:spLocks/>
          </p:cNvSpPr>
          <p:nvPr/>
        </p:nvSpPr>
        <p:spPr bwMode="auto">
          <a:xfrm>
            <a:off x="2774950" y="4246563"/>
            <a:ext cx="46038" cy="38100"/>
          </a:xfrm>
          <a:custGeom>
            <a:avLst/>
            <a:gdLst>
              <a:gd name="T0" fmla="*/ 0 w 29"/>
              <a:gd name="T1" fmla="*/ 2147483647 h 24"/>
              <a:gd name="T2" fmla="*/ 2147483647 w 29"/>
              <a:gd name="T3" fmla="*/ 2147483647 h 24"/>
              <a:gd name="T4" fmla="*/ 2147483647 w 29"/>
              <a:gd name="T5" fmla="*/ 0 h 24"/>
              <a:gd name="T6" fmla="*/ 0 60000 65536"/>
              <a:gd name="T7" fmla="*/ 0 60000 65536"/>
              <a:gd name="T8" fmla="*/ 0 60000 65536"/>
              <a:gd name="T9" fmla="*/ 0 w 29"/>
              <a:gd name="T10" fmla="*/ 0 h 24"/>
              <a:gd name="T11" fmla="*/ 29 w 29"/>
              <a:gd name="T12" fmla="*/ 24 h 24"/>
            </a:gdLst>
            <a:ahLst/>
            <a:cxnLst>
              <a:cxn ang="T6">
                <a:pos x="T0" y="T1"/>
              </a:cxn>
              <a:cxn ang="T7">
                <a:pos x="T2" y="T3"/>
              </a:cxn>
              <a:cxn ang="T8">
                <a:pos x="T4" y="T5"/>
              </a:cxn>
            </a:cxnLst>
            <a:rect l="T9" t="T10" r="T11" b="T12"/>
            <a:pathLst>
              <a:path w="29" h="24">
                <a:moveTo>
                  <a:pt x="0" y="24"/>
                </a:moveTo>
                <a:lnTo>
                  <a:pt x="11" y="12"/>
                </a:lnTo>
                <a:lnTo>
                  <a:pt x="29"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50" name="Freeform 59"/>
          <p:cNvSpPr>
            <a:spLocks/>
          </p:cNvSpPr>
          <p:nvPr/>
        </p:nvSpPr>
        <p:spPr bwMode="auto">
          <a:xfrm>
            <a:off x="2820988" y="4189413"/>
            <a:ext cx="47625" cy="57150"/>
          </a:xfrm>
          <a:custGeom>
            <a:avLst/>
            <a:gdLst>
              <a:gd name="T0" fmla="*/ 0 w 30"/>
              <a:gd name="T1" fmla="*/ 2147483647 h 36"/>
              <a:gd name="T2" fmla="*/ 2147483647 w 30"/>
              <a:gd name="T3" fmla="*/ 2147483647 h 36"/>
              <a:gd name="T4" fmla="*/ 2147483647 w 30"/>
              <a:gd name="T5" fmla="*/ 0 h 36"/>
              <a:gd name="T6" fmla="*/ 0 60000 65536"/>
              <a:gd name="T7" fmla="*/ 0 60000 65536"/>
              <a:gd name="T8" fmla="*/ 0 60000 65536"/>
              <a:gd name="T9" fmla="*/ 0 w 30"/>
              <a:gd name="T10" fmla="*/ 0 h 36"/>
              <a:gd name="T11" fmla="*/ 30 w 30"/>
              <a:gd name="T12" fmla="*/ 36 h 36"/>
            </a:gdLst>
            <a:ahLst/>
            <a:cxnLst>
              <a:cxn ang="T6">
                <a:pos x="T0" y="T1"/>
              </a:cxn>
              <a:cxn ang="T7">
                <a:pos x="T2" y="T3"/>
              </a:cxn>
              <a:cxn ang="T8">
                <a:pos x="T4" y="T5"/>
              </a:cxn>
            </a:cxnLst>
            <a:rect l="T9" t="T10" r="T11" b="T12"/>
            <a:pathLst>
              <a:path w="30" h="36">
                <a:moveTo>
                  <a:pt x="0" y="36"/>
                </a:moveTo>
                <a:lnTo>
                  <a:pt x="12" y="18"/>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51" name="Freeform 60"/>
          <p:cNvSpPr>
            <a:spLocks/>
          </p:cNvSpPr>
          <p:nvPr/>
        </p:nvSpPr>
        <p:spPr bwMode="auto">
          <a:xfrm>
            <a:off x="2868613" y="4160838"/>
            <a:ext cx="47625" cy="28575"/>
          </a:xfrm>
          <a:custGeom>
            <a:avLst/>
            <a:gdLst>
              <a:gd name="T0" fmla="*/ 0 w 30"/>
              <a:gd name="T1" fmla="*/ 2147483647 h 18"/>
              <a:gd name="T2" fmla="*/ 2147483647 w 30"/>
              <a:gd name="T3" fmla="*/ 2147483647 h 18"/>
              <a:gd name="T4" fmla="*/ 2147483647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8"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52" name="Freeform 61"/>
          <p:cNvSpPr>
            <a:spLocks/>
          </p:cNvSpPr>
          <p:nvPr/>
        </p:nvSpPr>
        <p:spPr bwMode="auto">
          <a:xfrm>
            <a:off x="2916238" y="4141788"/>
            <a:ext cx="38100" cy="19050"/>
          </a:xfrm>
          <a:custGeom>
            <a:avLst/>
            <a:gdLst>
              <a:gd name="T0" fmla="*/ 0 w 24"/>
              <a:gd name="T1" fmla="*/ 2147483647 h 12"/>
              <a:gd name="T2" fmla="*/ 2147483647 w 24"/>
              <a:gd name="T3" fmla="*/ 2147483647 h 12"/>
              <a:gd name="T4" fmla="*/ 2147483647 w 24"/>
              <a:gd name="T5" fmla="*/ 0 h 12"/>
              <a:gd name="T6" fmla="*/ 0 60000 65536"/>
              <a:gd name="T7" fmla="*/ 0 60000 65536"/>
              <a:gd name="T8" fmla="*/ 0 60000 65536"/>
              <a:gd name="T9" fmla="*/ 0 w 24"/>
              <a:gd name="T10" fmla="*/ 0 h 12"/>
              <a:gd name="T11" fmla="*/ 24 w 24"/>
              <a:gd name="T12" fmla="*/ 12 h 12"/>
            </a:gdLst>
            <a:ahLst/>
            <a:cxnLst>
              <a:cxn ang="T6">
                <a:pos x="T0" y="T1"/>
              </a:cxn>
              <a:cxn ang="T7">
                <a:pos x="T2" y="T3"/>
              </a:cxn>
              <a:cxn ang="T8">
                <a:pos x="T4" y="T5"/>
              </a:cxn>
            </a:cxnLst>
            <a:rect l="T9" t="T10" r="T11" b="T12"/>
            <a:pathLst>
              <a:path w="24" h="12">
                <a:moveTo>
                  <a:pt x="0" y="12"/>
                </a:moveTo>
                <a:lnTo>
                  <a:pt x="12" y="6"/>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53" name="Freeform 62"/>
          <p:cNvSpPr>
            <a:spLocks/>
          </p:cNvSpPr>
          <p:nvPr/>
        </p:nvSpPr>
        <p:spPr bwMode="auto">
          <a:xfrm>
            <a:off x="2954338" y="4105275"/>
            <a:ext cx="47625" cy="36513"/>
          </a:xfrm>
          <a:custGeom>
            <a:avLst/>
            <a:gdLst>
              <a:gd name="T0" fmla="*/ 0 w 30"/>
              <a:gd name="T1" fmla="*/ 2147483647 h 23"/>
              <a:gd name="T2" fmla="*/ 2147483647 w 30"/>
              <a:gd name="T3" fmla="*/ 2147483647 h 23"/>
              <a:gd name="T4" fmla="*/ 2147483647 w 30"/>
              <a:gd name="T5" fmla="*/ 0 h 23"/>
              <a:gd name="T6" fmla="*/ 2147483647 w 30"/>
              <a:gd name="T7" fmla="*/ 0 h 23"/>
              <a:gd name="T8" fmla="*/ 0 60000 65536"/>
              <a:gd name="T9" fmla="*/ 0 60000 65536"/>
              <a:gd name="T10" fmla="*/ 0 60000 65536"/>
              <a:gd name="T11" fmla="*/ 0 60000 65536"/>
              <a:gd name="T12" fmla="*/ 0 w 30"/>
              <a:gd name="T13" fmla="*/ 0 h 23"/>
              <a:gd name="T14" fmla="*/ 30 w 30"/>
              <a:gd name="T15" fmla="*/ 23 h 23"/>
            </a:gdLst>
            <a:ahLst/>
            <a:cxnLst>
              <a:cxn ang="T8">
                <a:pos x="T0" y="T1"/>
              </a:cxn>
              <a:cxn ang="T9">
                <a:pos x="T2" y="T3"/>
              </a:cxn>
              <a:cxn ang="T10">
                <a:pos x="T4" y="T5"/>
              </a:cxn>
              <a:cxn ang="T11">
                <a:pos x="T6" y="T7"/>
              </a:cxn>
            </a:cxnLst>
            <a:rect l="T12" t="T13" r="T14" b="T15"/>
            <a:pathLst>
              <a:path w="30" h="23">
                <a:moveTo>
                  <a:pt x="0" y="23"/>
                </a:moveTo>
                <a:lnTo>
                  <a:pt x="12" y="11"/>
                </a:lnTo>
                <a:lnTo>
                  <a:pt x="24" y="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54" name="Freeform 63"/>
          <p:cNvSpPr>
            <a:spLocks/>
          </p:cNvSpPr>
          <p:nvPr/>
        </p:nvSpPr>
        <p:spPr bwMode="auto">
          <a:xfrm>
            <a:off x="3001963" y="4105275"/>
            <a:ext cx="47625" cy="36513"/>
          </a:xfrm>
          <a:custGeom>
            <a:avLst/>
            <a:gdLst>
              <a:gd name="T0" fmla="*/ 0 w 30"/>
              <a:gd name="T1" fmla="*/ 0 h 23"/>
              <a:gd name="T2" fmla="*/ 2147483647 w 30"/>
              <a:gd name="T3" fmla="*/ 2147483647 h 23"/>
              <a:gd name="T4" fmla="*/ 2147483647 w 30"/>
              <a:gd name="T5" fmla="*/ 2147483647 h 23"/>
              <a:gd name="T6" fmla="*/ 2147483647 w 30"/>
              <a:gd name="T7" fmla="*/ 2147483647 h 23"/>
              <a:gd name="T8" fmla="*/ 2147483647 w 30"/>
              <a:gd name="T9" fmla="*/ 2147483647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0" y="0"/>
                </a:moveTo>
                <a:lnTo>
                  <a:pt x="6" y="6"/>
                </a:lnTo>
                <a:lnTo>
                  <a:pt x="12" y="11"/>
                </a:lnTo>
                <a:lnTo>
                  <a:pt x="24" y="17"/>
                </a:lnTo>
                <a:lnTo>
                  <a:pt x="30" y="23"/>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55" name="Freeform 64"/>
          <p:cNvSpPr>
            <a:spLocks/>
          </p:cNvSpPr>
          <p:nvPr/>
        </p:nvSpPr>
        <p:spPr bwMode="auto">
          <a:xfrm>
            <a:off x="3049588" y="4132263"/>
            <a:ext cx="47625" cy="9525"/>
          </a:xfrm>
          <a:custGeom>
            <a:avLst/>
            <a:gdLst>
              <a:gd name="T0" fmla="*/ 0 w 30"/>
              <a:gd name="T1" fmla="*/ 2147483647 h 6"/>
              <a:gd name="T2" fmla="*/ 2147483647 w 30"/>
              <a:gd name="T3" fmla="*/ 2147483647 h 6"/>
              <a:gd name="T4" fmla="*/ 2147483647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56" name="Freeform 65"/>
          <p:cNvSpPr>
            <a:spLocks/>
          </p:cNvSpPr>
          <p:nvPr/>
        </p:nvSpPr>
        <p:spPr bwMode="auto">
          <a:xfrm>
            <a:off x="3097213" y="4105275"/>
            <a:ext cx="47625" cy="26988"/>
          </a:xfrm>
          <a:custGeom>
            <a:avLst/>
            <a:gdLst>
              <a:gd name="T0" fmla="*/ 0 w 30"/>
              <a:gd name="T1" fmla="*/ 2147483647 h 17"/>
              <a:gd name="T2" fmla="*/ 2147483647 w 30"/>
              <a:gd name="T3" fmla="*/ 2147483647 h 17"/>
              <a:gd name="T4" fmla="*/ 2147483647 w 30"/>
              <a:gd name="T5" fmla="*/ 0 h 17"/>
              <a:gd name="T6" fmla="*/ 0 60000 65536"/>
              <a:gd name="T7" fmla="*/ 0 60000 65536"/>
              <a:gd name="T8" fmla="*/ 0 60000 65536"/>
              <a:gd name="T9" fmla="*/ 0 w 30"/>
              <a:gd name="T10" fmla="*/ 0 h 17"/>
              <a:gd name="T11" fmla="*/ 30 w 30"/>
              <a:gd name="T12" fmla="*/ 17 h 17"/>
            </a:gdLst>
            <a:ahLst/>
            <a:cxnLst>
              <a:cxn ang="T6">
                <a:pos x="T0" y="T1"/>
              </a:cxn>
              <a:cxn ang="T7">
                <a:pos x="T2" y="T3"/>
              </a:cxn>
              <a:cxn ang="T8">
                <a:pos x="T4" y="T5"/>
              </a:cxn>
            </a:cxnLst>
            <a:rect l="T9" t="T10" r="T11" b="T12"/>
            <a:pathLst>
              <a:path w="30" h="17">
                <a:moveTo>
                  <a:pt x="0" y="17"/>
                </a:moveTo>
                <a:lnTo>
                  <a:pt x="12" y="11"/>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57" name="Line 66"/>
          <p:cNvSpPr>
            <a:spLocks noChangeShapeType="1"/>
          </p:cNvSpPr>
          <p:nvPr/>
        </p:nvSpPr>
        <p:spPr bwMode="auto">
          <a:xfrm flipV="1">
            <a:off x="3144838" y="4067175"/>
            <a:ext cx="47625" cy="381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8" name="Line 67"/>
          <p:cNvSpPr>
            <a:spLocks noChangeShapeType="1"/>
          </p:cNvSpPr>
          <p:nvPr/>
        </p:nvSpPr>
        <p:spPr bwMode="auto">
          <a:xfrm flipV="1">
            <a:off x="3192463" y="4019550"/>
            <a:ext cx="38100" cy="476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9" name="Freeform 68"/>
          <p:cNvSpPr>
            <a:spLocks/>
          </p:cNvSpPr>
          <p:nvPr/>
        </p:nvSpPr>
        <p:spPr bwMode="auto">
          <a:xfrm>
            <a:off x="3230563" y="3971925"/>
            <a:ext cx="47625" cy="47625"/>
          </a:xfrm>
          <a:custGeom>
            <a:avLst/>
            <a:gdLst>
              <a:gd name="T0" fmla="*/ 0 w 30"/>
              <a:gd name="T1" fmla="*/ 2147483647 h 30"/>
              <a:gd name="T2" fmla="*/ 2147483647 w 30"/>
              <a:gd name="T3" fmla="*/ 2147483647 h 30"/>
              <a:gd name="T4" fmla="*/ 2147483647 w 30"/>
              <a:gd name="T5" fmla="*/ 2147483647 h 30"/>
              <a:gd name="T6" fmla="*/ 2147483647 w 30"/>
              <a:gd name="T7" fmla="*/ 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30"/>
                </a:moveTo>
                <a:lnTo>
                  <a:pt x="12" y="12"/>
                </a:lnTo>
                <a:lnTo>
                  <a:pt x="24" y="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60" name="Freeform 69"/>
          <p:cNvSpPr>
            <a:spLocks/>
          </p:cNvSpPr>
          <p:nvPr/>
        </p:nvSpPr>
        <p:spPr bwMode="auto">
          <a:xfrm>
            <a:off x="3278188" y="3971925"/>
            <a:ext cx="47625" cy="9525"/>
          </a:xfrm>
          <a:custGeom>
            <a:avLst/>
            <a:gdLst>
              <a:gd name="T0" fmla="*/ 0 w 30"/>
              <a:gd name="T1" fmla="*/ 0 h 6"/>
              <a:gd name="T2" fmla="*/ 2147483647 w 30"/>
              <a:gd name="T3" fmla="*/ 0 h 6"/>
              <a:gd name="T4" fmla="*/ 2147483647 w 30"/>
              <a:gd name="T5" fmla="*/ 0 h 6"/>
              <a:gd name="T6" fmla="*/ 2147483647 w 30"/>
              <a:gd name="T7" fmla="*/ 2147483647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0" y="0"/>
                </a:moveTo>
                <a:lnTo>
                  <a:pt x="6" y="0"/>
                </a:lnTo>
                <a:lnTo>
                  <a:pt x="12" y="0"/>
                </a:lnTo>
                <a:lnTo>
                  <a:pt x="30" y="6"/>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61" name="Freeform 70"/>
          <p:cNvSpPr>
            <a:spLocks/>
          </p:cNvSpPr>
          <p:nvPr/>
        </p:nvSpPr>
        <p:spPr bwMode="auto">
          <a:xfrm>
            <a:off x="3325813" y="3981450"/>
            <a:ext cx="47625" cy="1588"/>
          </a:xfrm>
          <a:custGeom>
            <a:avLst/>
            <a:gdLst>
              <a:gd name="T0" fmla="*/ 0 w 30"/>
              <a:gd name="T1" fmla="*/ 0 h 1588"/>
              <a:gd name="T2" fmla="*/ 2147483647 w 30"/>
              <a:gd name="T3" fmla="*/ 0 h 1588"/>
              <a:gd name="T4" fmla="*/ 2147483647 w 30"/>
              <a:gd name="T5" fmla="*/ 0 h 1588"/>
              <a:gd name="T6" fmla="*/ 0 60000 65536"/>
              <a:gd name="T7" fmla="*/ 0 60000 65536"/>
              <a:gd name="T8" fmla="*/ 0 60000 65536"/>
              <a:gd name="T9" fmla="*/ 0 w 30"/>
              <a:gd name="T10" fmla="*/ 0 h 1588"/>
              <a:gd name="T11" fmla="*/ 30 w 30"/>
              <a:gd name="T12" fmla="*/ 1588 h 1588"/>
            </a:gdLst>
            <a:ahLst/>
            <a:cxnLst>
              <a:cxn ang="T6">
                <a:pos x="T0" y="T1"/>
              </a:cxn>
              <a:cxn ang="T7">
                <a:pos x="T2" y="T3"/>
              </a:cxn>
              <a:cxn ang="T8">
                <a:pos x="T4" y="T5"/>
              </a:cxn>
            </a:cxnLst>
            <a:rect l="T9" t="T10" r="T11" b="T12"/>
            <a:pathLst>
              <a:path w="30" h="1588">
                <a:moveTo>
                  <a:pt x="0" y="0"/>
                </a:moveTo>
                <a:lnTo>
                  <a:pt x="12" y="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62" name="Freeform 71"/>
          <p:cNvSpPr>
            <a:spLocks/>
          </p:cNvSpPr>
          <p:nvPr/>
        </p:nvSpPr>
        <p:spPr bwMode="auto">
          <a:xfrm>
            <a:off x="3373438" y="3933825"/>
            <a:ext cx="47625" cy="47625"/>
          </a:xfrm>
          <a:custGeom>
            <a:avLst/>
            <a:gdLst>
              <a:gd name="T0" fmla="*/ 0 w 30"/>
              <a:gd name="T1" fmla="*/ 2147483647 h 30"/>
              <a:gd name="T2" fmla="*/ 2147483647 w 30"/>
              <a:gd name="T3" fmla="*/ 2147483647 h 30"/>
              <a:gd name="T4" fmla="*/ 2147483647 w 30"/>
              <a:gd name="T5" fmla="*/ 2147483647 h 30"/>
              <a:gd name="T6" fmla="*/ 2147483647 w 30"/>
              <a:gd name="T7" fmla="*/ 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30"/>
                </a:moveTo>
                <a:lnTo>
                  <a:pt x="6" y="24"/>
                </a:lnTo>
                <a:lnTo>
                  <a:pt x="12" y="18"/>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63" name="Line 72"/>
          <p:cNvSpPr>
            <a:spLocks noChangeShapeType="1"/>
          </p:cNvSpPr>
          <p:nvPr/>
        </p:nvSpPr>
        <p:spPr bwMode="auto">
          <a:xfrm flipV="1">
            <a:off x="3421063" y="3905250"/>
            <a:ext cx="47625" cy="2857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4" name="Freeform 73"/>
          <p:cNvSpPr>
            <a:spLocks/>
          </p:cNvSpPr>
          <p:nvPr/>
        </p:nvSpPr>
        <p:spPr bwMode="auto">
          <a:xfrm>
            <a:off x="3468688" y="3886200"/>
            <a:ext cx="38100" cy="19050"/>
          </a:xfrm>
          <a:custGeom>
            <a:avLst/>
            <a:gdLst>
              <a:gd name="T0" fmla="*/ 0 w 24"/>
              <a:gd name="T1" fmla="*/ 2147483647 h 12"/>
              <a:gd name="T2" fmla="*/ 2147483647 w 24"/>
              <a:gd name="T3" fmla="*/ 2147483647 h 12"/>
              <a:gd name="T4" fmla="*/ 2147483647 w 24"/>
              <a:gd name="T5" fmla="*/ 2147483647 h 12"/>
              <a:gd name="T6" fmla="*/ 2147483647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12"/>
                </a:moveTo>
                <a:lnTo>
                  <a:pt x="12" y="6"/>
                </a:lnTo>
                <a:lnTo>
                  <a:pt x="18" y="6"/>
                </a:lnTo>
                <a:lnTo>
                  <a:pt x="24"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65" name="Freeform 74"/>
          <p:cNvSpPr>
            <a:spLocks/>
          </p:cNvSpPr>
          <p:nvPr/>
        </p:nvSpPr>
        <p:spPr bwMode="auto">
          <a:xfrm>
            <a:off x="3506788" y="3800475"/>
            <a:ext cx="47625" cy="85725"/>
          </a:xfrm>
          <a:custGeom>
            <a:avLst/>
            <a:gdLst>
              <a:gd name="T0" fmla="*/ 0 w 30"/>
              <a:gd name="T1" fmla="*/ 2147483647 h 54"/>
              <a:gd name="T2" fmla="*/ 2147483647 w 30"/>
              <a:gd name="T3" fmla="*/ 2147483647 h 54"/>
              <a:gd name="T4" fmla="*/ 2147483647 w 30"/>
              <a:gd name="T5" fmla="*/ 2147483647 h 54"/>
              <a:gd name="T6" fmla="*/ 2147483647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6" y="42"/>
                </a:lnTo>
                <a:lnTo>
                  <a:pt x="12" y="30"/>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66" name="Freeform 75"/>
          <p:cNvSpPr>
            <a:spLocks/>
          </p:cNvSpPr>
          <p:nvPr/>
        </p:nvSpPr>
        <p:spPr bwMode="auto">
          <a:xfrm>
            <a:off x="3554413" y="3695700"/>
            <a:ext cx="47625" cy="104775"/>
          </a:xfrm>
          <a:custGeom>
            <a:avLst/>
            <a:gdLst>
              <a:gd name="T0" fmla="*/ 0 w 30"/>
              <a:gd name="T1" fmla="*/ 2147483647 h 66"/>
              <a:gd name="T2" fmla="*/ 2147483647 w 30"/>
              <a:gd name="T3" fmla="*/ 2147483647 h 66"/>
              <a:gd name="T4" fmla="*/ 2147483647 w 30"/>
              <a:gd name="T5" fmla="*/ 0 h 66"/>
              <a:gd name="T6" fmla="*/ 0 60000 65536"/>
              <a:gd name="T7" fmla="*/ 0 60000 65536"/>
              <a:gd name="T8" fmla="*/ 0 60000 65536"/>
              <a:gd name="T9" fmla="*/ 0 w 30"/>
              <a:gd name="T10" fmla="*/ 0 h 66"/>
              <a:gd name="T11" fmla="*/ 30 w 30"/>
              <a:gd name="T12" fmla="*/ 66 h 66"/>
            </a:gdLst>
            <a:ahLst/>
            <a:cxnLst>
              <a:cxn ang="T6">
                <a:pos x="T0" y="T1"/>
              </a:cxn>
              <a:cxn ang="T7">
                <a:pos x="T2" y="T3"/>
              </a:cxn>
              <a:cxn ang="T8">
                <a:pos x="T4" y="T5"/>
              </a:cxn>
            </a:cxnLst>
            <a:rect l="T9" t="T10" r="T11" b="T12"/>
            <a:pathLst>
              <a:path w="30" h="66">
                <a:moveTo>
                  <a:pt x="0" y="66"/>
                </a:moveTo>
                <a:lnTo>
                  <a:pt x="12" y="36"/>
                </a:lnTo>
                <a:lnTo>
                  <a:pt x="30" y="0"/>
                </a:ln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67" name="Rectangle 76"/>
          <p:cNvSpPr>
            <a:spLocks noChangeArrowheads="1"/>
          </p:cNvSpPr>
          <p:nvPr/>
        </p:nvSpPr>
        <p:spPr bwMode="auto">
          <a:xfrm>
            <a:off x="823913" y="561657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0</a:t>
            </a:r>
            <a:endParaRPr lang="en-US" sz="2000">
              <a:latin typeface="Arial" charset="0"/>
            </a:endParaRPr>
          </a:p>
        </p:txBody>
      </p:sp>
      <p:sp>
        <p:nvSpPr>
          <p:cNvPr id="59468" name="Rectangle 77"/>
          <p:cNvSpPr>
            <a:spLocks noChangeArrowheads="1"/>
          </p:cNvSpPr>
          <p:nvPr/>
        </p:nvSpPr>
        <p:spPr bwMode="auto">
          <a:xfrm>
            <a:off x="823913" y="355282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8</a:t>
            </a:r>
            <a:endParaRPr lang="en-US" sz="2000">
              <a:latin typeface="Arial" charset="0"/>
            </a:endParaRPr>
          </a:p>
        </p:txBody>
      </p:sp>
      <p:sp>
        <p:nvSpPr>
          <p:cNvPr id="59469" name="Rectangle 78"/>
          <p:cNvSpPr>
            <a:spLocks noChangeArrowheads="1"/>
          </p:cNvSpPr>
          <p:nvPr/>
        </p:nvSpPr>
        <p:spPr bwMode="auto">
          <a:xfrm>
            <a:off x="700088" y="1479550"/>
            <a:ext cx="2397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16</a:t>
            </a:r>
            <a:endParaRPr lang="en-US" sz="2000">
              <a:latin typeface="Arial" charset="0"/>
            </a:endParaRPr>
          </a:p>
        </p:txBody>
      </p:sp>
      <p:sp>
        <p:nvSpPr>
          <p:cNvPr id="59470" name="Rectangle 79"/>
          <p:cNvSpPr>
            <a:spLocks noChangeArrowheads="1"/>
          </p:cNvSpPr>
          <p:nvPr/>
        </p:nvSpPr>
        <p:spPr bwMode="auto">
          <a:xfrm>
            <a:off x="871538" y="5930900"/>
            <a:ext cx="4810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1950</a:t>
            </a:r>
            <a:endParaRPr lang="en-US" sz="2000">
              <a:latin typeface="Arial" charset="0"/>
            </a:endParaRPr>
          </a:p>
        </p:txBody>
      </p:sp>
      <p:sp>
        <p:nvSpPr>
          <p:cNvPr id="59471" name="Rectangle 80"/>
          <p:cNvSpPr>
            <a:spLocks noChangeArrowheads="1"/>
          </p:cNvSpPr>
          <p:nvPr/>
        </p:nvSpPr>
        <p:spPr bwMode="auto">
          <a:xfrm>
            <a:off x="3173413" y="5930900"/>
            <a:ext cx="4810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2000</a:t>
            </a:r>
            <a:endParaRPr lang="en-US" sz="2000">
              <a:latin typeface="Arial" charset="0"/>
            </a:endParaRPr>
          </a:p>
        </p:txBody>
      </p:sp>
      <p:sp>
        <p:nvSpPr>
          <p:cNvPr id="59472" name="Rectangle 81"/>
          <p:cNvSpPr>
            <a:spLocks noChangeArrowheads="1"/>
          </p:cNvSpPr>
          <p:nvPr/>
        </p:nvSpPr>
        <p:spPr bwMode="auto">
          <a:xfrm>
            <a:off x="5476875" y="5930900"/>
            <a:ext cx="4810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2050</a:t>
            </a:r>
            <a:endParaRPr lang="en-US" sz="2000">
              <a:latin typeface="Arial" charset="0"/>
            </a:endParaRPr>
          </a:p>
        </p:txBody>
      </p:sp>
      <p:sp>
        <p:nvSpPr>
          <p:cNvPr id="59473" name="Rectangle 82"/>
          <p:cNvSpPr>
            <a:spLocks noChangeArrowheads="1"/>
          </p:cNvSpPr>
          <p:nvPr/>
        </p:nvSpPr>
        <p:spPr bwMode="auto">
          <a:xfrm>
            <a:off x="7769225" y="5930900"/>
            <a:ext cx="4810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2100</a:t>
            </a:r>
            <a:endParaRPr lang="en-US" sz="2000">
              <a:latin typeface="Arial" charset="0"/>
            </a:endParaRPr>
          </a:p>
        </p:txBody>
      </p:sp>
      <p:sp>
        <p:nvSpPr>
          <p:cNvPr id="59474" name="Freeform 83"/>
          <p:cNvSpPr>
            <a:spLocks/>
          </p:cNvSpPr>
          <p:nvPr/>
        </p:nvSpPr>
        <p:spPr bwMode="auto">
          <a:xfrm>
            <a:off x="1128713" y="3694113"/>
            <a:ext cx="2476500" cy="1611312"/>
          </a:xfrm>
          <a:custGeom>
            <a:avLst/>
            <a:gdLst>
              <a:gd name="T0" fmla="*/ 2147483647 w 1560"/>
              <a:gd name="T1" fmla="*/ 2147483647 h 1015"/>
              <a:gd name="T2" fmla="*/ 2147483647 w 1560"/>
              <a:gd name="T3" fmla="*/ 2147483647 h 1015"/>
              <a:gd name="T4" fmla="*/ 2147483647 w 1560"/>
              <a:gd name="T5" fmla="*/ 2147483647 h 1015"/>
              <a:gd name="T6" fmla="*/ 2147483647 w 1560"/>
              <a:gd name="T7" fmla="*/ 2147483647 h 1015"/>
              <a:gd name="T8" fmla="*/ 2147483647 w 1560"/>
              <a:gd name="T9" fmla="*/ 2147483647 h 1015"/>
              <a:gd name="T10" fmla="*/ 2147483647 w 1560"/>
              <a:gd name="T11" fmla="*/ 2147483647 h 1015"/>
              <a:gd name="T12" fmla="*/ 2147483647 w 1560"/>
              <a:gd name="T13" fmla="*/ 2147483647 h 1015"/>
              <a:gd name="T14" fmla="*/ 2147483647 w 1560"/>
              <a:gd name="T15" fmla="*/ 2147483647 h 1015"/>
              <a:gd name="T16" fmla="*/ 2147483647 w 1560"/>
              <a:gd name="T17" fmla="*/ 2147483647 h 1015"/>
              <a:gd name="T18" fmla="*/ 2147483647 w 1560"/>
              <a:gd name="T19" fmla="*/ 2147483647 h 1015"/>
              <a:gd name="T20" fmla="*/ 2147483647 w 1560"/>
              <a:gd name="T21" fmla="*/ 2147483647 h 1015"/>
              <a:gd name="T22" fmla="*/ 2147483647 w 1560"/>
              <a:gd name="T23" fmla="*/ 2147483647 h 1015"/>
              <a:gd name="T24" fmla="*/ 2147483647 w 1560"/>
              <a:gd name="T25" fmla="*/ 2147483647 h 1015"/>
              <a:gd name="T26" fmla="*/ 2147483647 w 1560"/>
              <a:gd name="T27" fmla="*/ 2147483647 h 1015"/>
              <a:gd name="T28" fmla="*/ 2147483647 w 1560"/>
              <a:gd name="T29" fmla="*/ 2147483647 h 1015"/>
              <a:gd name="T30" fmla="*/ 2147483647 w 1560"/>
              <a:gd name="T31" fmla="*/ 2147483647 h 1015"/>
              <a:gd name="T32" fmla="*/ 2147483647 w 1560"/>
              <a:gd name="T33" fmla="*/ 2147483647 h 1015"/>
              <a:gd name="T34" fmla="*/ 2147483647 w 1560"/>
              <a:gd name="T35" fmla="*/ 2147483647 h 1015"/>
              <a:gd name="T36" fmla="*/ 2147483647 w 1560"/>
              <a:gd name="T37" fmla="*/ 2147483647 h 1015"/>
              <a:gd name="T38" fmla="*/ 2147483647 w 1560"/>
              <a:gd name="T39" fmla="*/ 2147483647 h 1015"/>
              <a:gd name="T40" fmla="*/ 2147483647 w 1560"/>
              <a:gd name="T41" fmla="*/ 2147483647 h 1015"/>
              <a:gd name="T42" fmla="*/ 2147483647 w 1560"/>
              <a:gd name="T43" fmla="*/ 2147483647 h 1015"/>
              <a:gd name="T44" fmla="*/ 2147483647 w 1560"/>
              <a:gd name="T45" fmla="*/ 2147483647 h 1015"/>
              <a:gd name="T46" fmla="*/ 2147483647 w 1560"/>
              <a:gd name="T47" fmla="*/ 2147483647 h 1015"/>
              <a:gd name="T48" fmla="*/ 2147483647 w 1560"/>
              <a:gd name="T49" fmla="*/ 2147483647 h 1015"/>
              <a:gd name="T50" fmla="*/ 2147483647 w 1560"/>
              <a:gd name="T51" fmla="*/ 2147483647 h 1015"/>
              <a:gd name="T52" fmla="*/ 2147483647 w 1560"/>
              <a:gd name="T53" fmla="*/ 2147483647 h 1015"/>
              <a:gd name="T54" fmla="*/ 2147483647 w 1560"/>
              <a:gd name="T55" fmla="*/ 2147483647 h 1015"/>
              <a:gd name="T56" fmla="*/ 2147483647 w 1560"/>
              <a:gd name="T57" fmla="*/ 2147483647 h 1015"/>
              <a:gd name="T58" fmla="*/ 2147483647 w 1560"/>
              <a:gd name="T59" fmla="*/ 2147483647 h 1015"/>
              <a:gd name="T60" fmla="*/ 2147483647 w 1560"/>
              <a:gd name="T61" fmla="*/ 2147483647 h 1015"/>
              <a:gd name="T62" fmla="*/ 2147483647 w 1560"/>
              <a:gd name="T63" fmla="*/ 2147483647 h 1015"/>
              <a:gd name="T64" fmla="*/ 2147483647 w 1560"/>
              <a:gd name="T65" fmla="*/ 2147483647 h 1015"/>
              <a:gd name="T66" fmla="*/ 2147483647 w 1560"/>
              <a:gd name="T67" fmla="*/ 2147483647 h 1015"/>
              <a:gd name="T68" fmla="*/ 2147483647 w 1560"/>
              <a:gd name="T69" fmla="*/ 2147483647 h 1015"/>
              <a:gd name="T70" fmla="*/ 2147483647 w 1560"/>
              <a:gd name="T71" fmla="*/ 2147483647 h 1015"/>
              <a:gd name="T72" fmla="*/ 2147483647 w 1560"/>
              <a:gd name="T73" fmla="*/ 2147483647 h 1015"/>
              <a:gd name="T74" fmla="*/ 2147483647 w 1560"/>
              <a:gd name="T75" fmla="*/ 2147483647 h 1015"/>
              <a:gd name="T76" fmla="*/ 2147483647 w 1560"/>
              <a:gd name="T77" fmla="*/ 2147483647 h 1015"/>
              <a:gd name="T78" fmla="*/ 2147483647 w 1560"/>
              <a:gd name="T79" fmla="*/ 2147483647 h 1015"/>
              <a:gd name="T80" fmla="*/ 2147483647 w 1560"/>
              <a:gd name="T81" fmla="*/ 2147483647 h 1015"/>
              <a:gd name="T82" fmla="*/ 2147483647 w 1560"/>
              <a:gd name="T83" fmla="*/ 0 h 10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60"/>
              <a:gd name="T127" fmla="*/ 0 h 1015"/>
              <a:gd name="T128" fmla="*/ 1560 w 1560"/>
              <a:gd name="T129" fmla="*/ 1015 h 10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60" h="1015">
                <a:moveTo>
                  <a:pt x="0" y="1015"/>
                </a:moveTo>
                <a:cubicBezTo>
                  <a:pt x="12" y="1009"/>
                  <a:pt x="24" y="1003"/>
                  <a:pt x="35" y="999"/>
                </a:cubicBezTo>
                <a:cubicBezTo>
                  <a:pt x="46" y="995"/>
                  <a:pt x="58" y="991"/>
                  <a:pt x="66" y="990"/>
                </a:cubicBezTo>
                <a:cubicBezTo>
                  <a:pt x="74" y="989"/>
                  <a:pt x="79" y="993"/>
                  <a:pt x="86" y="993"/>
                </a:cubicBezTo>
                <a:cubicBezTo>
                  <a:pt x="93" y="993"/>
                  <a:pt x="98" y="997"/>
                  <a:pt x="107" y="990"/>
                </a:cubicBezTo>
                <a:cubicBezTo>
                  <a:pt x="116" y="983"/>
                  <a:pt x="131" y="959"/>
                  <a:pt x="138" y="951"/>
                </a:cubicBezTo>
                <a:cubicBezTo>
                  <a:pt x="145" y="943"/>
                  <a:pt x="146" y="945"/>
                  <a:pt x="150" y="942"/>
                </a:cubicBezTo>
                <a:cubicBezTo>
                  <a:pt x="154" y="939"/>
                  <a:pt x="160" y="938"/>
                  <a:pt x="165" y="934"/>
                </a:cubicBezTo>
                <a:cubicBezTo>
                  <a:pt x="170" y="930"/>
                  <a:pt x="173" y="922"/>
                  <a:pt x="180" y="919"/>
                </a:cubicBezTo>
                <a:cubicBezTo>
                  <a:pt x="187" y="916"/>
                  <a:pt x="201" y="917"/>
                  <a:pt x="210" y="915"/>
                </a:cubicBezTo>
                <a:cubicBezTo>
                  <a:pt x="219" y="913"/>
                  <a:pt x="227" y="910"/>
                  <a:pt x="233" y="907"/>
                </a:cubicBezTo>
                <a:cubicBezTo>
                  <a:pt x="239" y="904"/>
                  <a:pt x="244" y="899"/>
                  <a:pt x="249" y="895"/>
                </a:cubicBezTo>
                <a:cubicBezTo>
                  <a:pt x="254" y="891"/>
                  <a:pt x="258" y="889"/>
                  <a:pt x="263" y="885"/>
                </a:cubicBezTo>
                <a:cubicBezTo>
                  <a:pt x="268" y="881"/>
                  <a:pt x="273" y="871"/>
                  <a:pt x="278" y="868"/>
                </a:cubicBezTo>
                <a:cubicBezTo>
                  <a:pt x="283" y="865"/>
                  <a:pt x="288" y="868"/>
                  <a:pt x="294" y="867"/>
                </a:cubicBezTo>
                <a:cubicBezTo>
                  <a:pt x="300" y="866"/>
                  <a:pt x="307" y="865"/>
                  <a:pt x="312" y="864"/>
                </a:cubicBezTo>
                <a:cubicBezTo>
                  <a:pt x="317" y="863"/>
                  <a:pt x="322" y="861"/>
                  <a:pt x="327" y="858"/>
                </a:cubicBezTo>
                <a:cubicBezTo>
                  <a:pt x="332" y="855"/>
                  <a:pt x="339" y="851"/>
                  <a:pt x="345" y="847"/>
                </a:cubicBezTo>
                <a:cubicBezTo>
                  <a:pt x="351" y="843"/>
                  <a:pt x="356" y="840"/>
                  <a:pt x="366" y="831"/>
                </a:cubicBezTo>
                <a:cubicBezTo>
                  <a:pt x="376" y="822"/>
                  <a:pt x="394" y="802"/>
                  <a:pt x="404" y="793"/>
                </a:cubicBezTo>
                <a:cubicBezTo>
                  <a:pt x="414" y="784"/>
                  <a:pt x="418" y="785"/>
                  <a:pt x="426" y="778"/>
                </a:cubicBezTo>
                <a:cubicBezTo>
                  <a:pt x="434" y="771"/>
                  <a:pt x="443" y="758"/>
                  <a:pt x="452" y="751"/>
                </a:cubicBezTo>
                <a:cubicBezTo>
                  <a:pt x="461" y="744"/>
                  <a:pt x="471" y="743"/>
                  <a:pt x="482" y="735"/>
                </a:cubicBezTo>
                <a:cubicBezTo>
                  <a:pt x="493" y="727"/>
                  <a:pt x="506" y="713"/>
                  <a:pt x="516" y="703"/>
                </a:cubicBezTo>
                <a:cubicBezTo>
                  <a:pt x="526" y="693"/>
                  <a:pt x="536" y="685"/>
                  <a:pt x="543" y="675"/>
                </a:cubicBezTo>
                <a:cubicBezTo>
                  <a:pt x="550" y="665"/>
                  <a:pt x="550" y="656"/>
                  <a:pt x="557" y="646"/>
                </a:cubicBezTo>
                <a:cubicBezTo>
                  <a:pt x="564" y="636"/>
                  <a:pt x="578" y="624"/>
                  <a:pt x="587" y="616"/>
                </a:cubicBezTo>
                <a:cubicBezTo>
                  <a:pt x="596" y="608"/>
                  <a:pt x="602" y="606"/>
                  <a:pt x="609" y="598"/>
                </a:cubicBezTo>
                <a:cubicBezTo>
                  <a:pt x="616" y="590"/>
                  <a:pt x="622" y="578"/>
                  <a:pt x="629" y="568"/>
                </a:cubicBezTo>
                <a:cubicBezTo>
                  <a:pt x="636" y="558"/>
                  <a:pt x="645" y="544"/>
                  <a:pt x="651" y="538"/>
                </a:cubicBezTo>
                <a:cubicBezTo>
                  <a:pt x="657" y="532"/>
                  <a:pt x="662" y="535"/>
                  <a:pt x="668" y="534"/>
                </a:cubicBezTo>
                <a:cubicBezTo>
                  <a:pt x="674" y="533"/>
                  <a:pt x="681" y="533"/>
                  <a:pt x="689" y="534"/>
                </a:cubicBezTo>
                <a:cubicBezTo>
                  <a:pt x="697" y="535"/>
                  <a:pt x="710" y="542"/>
                  <a:pt x="717" y="540"/>
                </a:cubicBezTo>
                <a:cubicBezTo>
                  <a:pt x="724" y="538"/>
                  <a:pt x="724" y="527"/>
                  <a:pt x="729" y="520"/>
                </a:cubicBezTo>
                <a:cubicBezTo>
                  <a:pt x="734" y="513"/>
                  <a:pt x="740" y="504"/>
                  <a:pt x="747" y="496"/>
                </a:cubicBezTo>
                <a:cubicBezTo>
                  <a:pt x="754" y="488"/>
                  <a:pt x="766" y="480"/>
                  <a:pt x="774" y="474"/>
                </a:cubicBezTo>
                <a:cubicBezTo>
                  <a:pt x="782" y="468"/>
                  <a:pt x="790" y="466"/>
                  <a:pt x="797" y="459"/>
                </a:cubicBezTo>
                <a:cubicBezTo>
                  <a:pt x="804" y="452"/>
                  <a:pt x="811" y="437"/>
                  <a:pt x="815" y="430"/>
                </a:cubicBezTo>
                <a:cubicBezTo>
                  <a:pt x="819" y="423"/>
                  <a:pt x="820" y="422"/>
                  <a:pt x="824" y="418"/>
                </a:cubicBezTo>
                <a:cubicBezTo>
                  <a:pt x="828" y="414"/>
                  <a:pt x="832" y="407"/>
                  <a:pt x="837" y="406"/>
                </a:cubicBezTo>
                <a:cubicBezTo>
                  <a:pt x="842" y="405"/>
                  <a:pt x="849" y="408"/>
                  <a:pt x="855" y="412"/>
                </a:cubicBezTo>
                <a:cubicBezTo>
                  <a:pt x="861" y="416"/>
                  <a:pt x="869" y="425"/>
                  <a:pt x="876" y="430"/>
                </a:cubicBezTo>
                <a:cubicBezTo>
                  <a:pt x="883" y="435"/>
                  <a:pt x="890" y="442"/>
                  <a:pt x="896" y="445"/>
                </a:cubicBezTo>
                <a:cubicBezTo>
                  <a:pt x="902" y="448"/>
                  <a:pt x="908" y="447"/>
                  <a:pt x="915" y="448"/>
                </a:cubicBezTo>
                <a:cubicBezTo>
                  <a:pt x="922" y="449"/>
                  <a:pt x="933" y="453"/>
                  <a:pt x="939" y="453"/>
                </a:cubicBezTo>
                <a:cubicBezTo>
                  <a:pt x="945" y="453"/>
                  <a:pt x="949" y="454"/>
                  <a:pt x="954" y="451"/>
                </a:cubicBezTo>
                <a:cubicBezTo>
                  <a:pt x="959" y="448"/>
                  <a:pt x="966" y="441"/>
                  <a:pt x="971" y="435"/>
                </a:cubicBezTo>
                <a:cubicBezTo>
                  <a:pt x="976" y="429"/>
                  <a:pt x="980" y="423"/>
                  <a:pt x="984" y="418"/>
                </a:cubicBezTo>
                <a:cubicBezTo>
                  <a:pt x="988" y="413"/>
                  <a:pt x="989" y="410"/>
                  <a:pt x="993" y="406"/>
                </a:cubicBezTo>
                <a:cubicBezTo>
                  <a:pt x="997" y="402"/>
                  <a:pt x="1006" y="397"/>
                  <a:pt x="1011" y="393"/>
                </a:cubicBezTo>
                <a:cubicBezTo>
                  <a:pt x="1016" y="389"/>
                  <a:pt x="1020" y="384"/>
                  <a:pt x="1026" y="379"/>
                </a:cubicBezTo>
                <a:cubicBezTo>
                  <a:pt x="1032" y="374"/>
                  <a:pt x="1040" y="365"/>
                  <a:pt x="1047" y="360"/>
                </a:cubicBezTo>
                <a:cubicBezTo>
                  <a:pt x="1054" y="355"/>
                  <a:pt x="1061" y="352"/>
                  <a:pt x="1067" y="346"/>
                </a:cubicBezTo>
                <a:cubicBezTo>
                  <a:pt x="1073" y="340"/>
                  <a:pt x="1079" y="329"/>
                  <a:pt x="1085" y="322"/>
                </a:cubicBezTo>
                <a:cubicBezTo>
                  <a:pt x="1091" y="315"/>
                  <a:pt x="1098" y="308"/>
                  <a:pt x="1106" y="303"/>
                </a:cubicBezTo>
                <a:cubicBezTo>
                  <a:pt x="1114" y="298"/>
                  <a:pt x="1126" y="293"/>
                  <a:pt x="1134" y="289"/>
                </a:cubicBezTo>
                <a:cubicBezTo>
                  <a:pt x="1142" y="285"/>
                  <a:pt x="1149" y="282"/>
                  <a:pt x="1154" y="279"/>
                </a:cubicBezTo>
                <a:cubicBezTo>
                  <a:pt x="1159" y="276"/>
                  <a:pt x="1161" y="271"/>
                  <a:pt x="1164" y="268"/>
                </a:cubicBezTo>
                <a:cubicBezTo>
                  <a:pt x="1167" y="265"/>
                  <a:pt x="1169" y="261"/>
                  <a:pt x="1173" y="261"/>
                </a:cubicBezTo>
                <a:cubicBezTo>
                  <a:pt x="1177" y="261"/>
                  <a:pt x="1184" y="264"/>
                  <a:pt x="1190" y="267"/>
                </a:cubicBezTo>
                <a:cubicBezTo>
                  <a:pt x="1196" y="270"/>
                  <a:pt x="1204" y="277"/>
                  <a:pt x="1212" y="279"/>
                </a:cubicBezTo>
                <a:cubicBezTo>
                  <a:pt x="1220" y="281"/>
                  <a:pt x="1229" y="280"/>
                  <a:pt x="1238" y="277"/>
                </a:cubicBezTo>
                <a:cubicBezTo>
                  <a:pt x="1247" y="274"/>
                  <a:pt x="1258" y="264"/>
                  <a:pt x="1265" y="259"/>
                </a:cubicBezTo>
                <a:cubicBezTo>
                  <a:pt x="1272" y="254"/>
                  <a:pt x="1278" y="253"/>
                  <a:pt x="1283" y="249"/>
                </a:cubicBezTo>
                <a:cubicBezTo>
                  <a:pt x="1288" y="245"/>
                  <a:pt x="1291" y="243"/>
                  <a:pt x="1296" y="238"/>
                </a:cubicBezTo>
                <a:cubicBezTo>
                  <a:pt x="1301" y="233"/>
                  <a:pt x="1309" y="226"/>
                  <a:pt x="1313" y="220"/>
                </a:cubicBezTo>
                <a:cubicBezTo>
                  <a:pt x="1317" y="214"/>
                  <a:pt x="1319" y="209"/>
                  <a:pt x="1323" y="204"/>
                </a:cubicBezTo>
                <a:cubicBezTo>
                  <a:pt x="1327" y="199"/>
                  <a:pt x="1331" y="193"/>
                  <a:pt x="1335" y="189"/>
                </a:cubicBezTo>
                <a:cubicBezTo>
                  <a:pt x="1339" y="185"/>
                  <a:pt x="1345" y="183"/>
                  <a:pt x="1349" y="180"/>
                </a:cubicBezTo>
                <a:cubicBezTo>
                  <a:pt x="1353" y="177"/>
                  <a:pt x="1355" y="174"/>
                  <a:pt x="1359" y="174"/>
                </a:cubicBezTo>
                <a:cubicBezTo>
                  <a:pt x="1363" y="174"/>
                  <a:pt x="1371" y="177"/>
                  <a:pt x="1376" y="178"/>
                </a:cubicBezTo>
                <a:cubicBezTo>
                  <a:pt x="1381" y="179"/>
                  <a:pt x="1386" y="181"/>
                  <a:pt x="1392" y="181"/>
                </a:cubicBezTo>
                <a:cubicBezTo>
                  <a:pt x="1398" y="181"/>
                  <a:pt x="1407" y="182"/>
                  <a:pt x="1413" y="180"/>
                </a:cubicBezTo>
                <a:cubicBezTo>
                  <a:pt x="1419" y="178"/>
                  <a:pt x="1423" y="172"/>
                  <a:pt x="1427" y="168"/>
                </a:cubicBezTo>
                <a:cubicBezTo>
                  <a:pt x="1431" y="164"/>
                  <a:pt x="1434" y="158"/>
                  <a:pt x="1439" y="154"/>
                </a:cubicBezTo>
                <a:cubicBezTo>
                  <a:pt x="1444" y="150"/>
                  <a:pt x="1450" y="147"/>
                  <a:pt x="1455" y="144"/>
                </a:cubicBezTo>
                <a:cubicBezTo>
                  <a:pt x="1460" y="141"/>
                  <a:pt x="1464" y="138"/>
                  <a:pt x="1470" y="135"/>
                </a:cubicBezTo>
                <a:cubicBezTo>
                  <a:pt x="1476" y="132"/>
                  <a:pt x="1484" y="132"/>
                  <a:pt x="1490" y="126"/>
                </a:cubicBezTo>
                <a:cubicBezTo>
                  <a:pt x="1496" y="120"/>
                  <a:pt x="1503" y="108"/>
                  <a:pt x="1508" y="100"/>
                </a:cubicBezTo>
                <a:cubicBezTo>
                  <a:pt x="1513" y="92"/>
                  <a:pt x="1516" y="84"/>
                  <a:pt x="1520" y="76"/>
                </a:cubicBezTo>
                <a:cubicBezTo>
                  <a:pt x="1524" y="68"/>
                  <a:pt x="1528" y="62"/>
                  <a:pt x="1532" y="54"/>
                </a:cubicBezTo>
                <a:cubicBezTo>
                  <a:pt x="1536" y="46"/>
                  <a:pt x="1542" y="34"/>
                  <a:pt x="1545" y="27"/>
                </a:cubicBezTo>
                <a:cubicBezTo>
                  <a:pt x="1548" y="20"/>
                  <a:pt x="1549" y="17"/>
                  <a:pt x="1551" y="13"/>
                </a:cubicBezTo>
                <a:cubicBezTo>
                  <a:pt x="1553" y="9"/>
                  <a:pt x="1558" y="3"/>
                  <a:pt x="1560" y="0"/>
                </a:cubicBezTo>
              </a:path>
            </a:pathLst>
          </a:custGeom>
          <a:noFill/>
          <a:ln w="57150">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75" name="Line 84"/>
          <p:cNvSpPr>
            <a:spLocks noChangeShapeType="1"/>
          </p:cNvSpPr>
          <p:nvPr/>
        </p:nvSpPr>
        <p:spPr bwMode="auto">
          <a:xfrm flipV="1">
            <a:off x="3759200" y="3644900"/>
            <a:ext cx="0" cy="2082800"/>
          </a:xfrm>
          <a:prstGeom prst="line">
            <a:avLst/>
          </a:prstGeom>
          <a:noFill/>
          <a:ln w="38100">
            <a:solidFill>
              <a:srgbClr val="FFFF6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6" name="Line 85"/>
          <p:cNvSpPr>
            <a:spLocks noChangeShapeType="1"/>
          </p:cNvSpPr>
          <p:nvPr/>
        </p:nvSpPr>
        <p:spPr bwMode="auto">
          <a:xfrm>
            <a:off x="4953000" y="3848100"/>
            <a:ext cx="2413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77" name="Line 86"/>
          <p:cNvSpPr>
            <a:spLocks noChangeShapeType="1"/>
          </p:cNvSpPr>
          <p:nvPr/>
        </p:nvSpPr>
        <p:spPr bwMode="auto">
          <a:xfrm>
            <a:off x="1119188" y="1196975"/>
            <a:ext cx="1587" cy="4543425"/>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9478" name="AutoShape 87"/>
          <p:cNvSpPr>
            <a:spLocks noChangeArrowheads="1"/>
          </p:cNvSpPr>
          <p:nvPr/>
        </p:nvSpPr>
        <p:spPr bwMode="auto">
          <a:xfrm>
            <a:off x="431800" y="4711700"/>
            <a:ext cx="431800" cy="3429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latin typeface="Arial" charset="0"/>
            </a:endParaRPr>
          </a:p>
        </p:txBody>
      </p:sp>
      <p:sp>
        <p:nvSpPr>
          <p:cNvPr id="59479" name="Line 88"/>
          <p:cNvSpPr>
            <a:spLocks noChangeShapeType="1"/>
          </p:cNvSpPr>
          <p:nvPr/>
        </p:nvSpPr>
        <p:spPr bwMode="auto">
          <a:xfrm>
            <a:off x="850900" y="5054600"/>
            <a:ext cx="2413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80" name="Line 91"/>
          <p:cNvSpPr>
            <a:spLocks noChangeShapeType="1"/>
          </p:cNvSpPr>
          <p:nvPr/>
        </p:nvSpPr>
        <p:spPr bwMode="auto">
          <a:xfrm>
            <a:off x="6007100" y="3657600"/>
            <a:ext cx="1930400" cy="1193800"/>
          </a:xfrm>
          <a:prstGeom prst="line">
            <a:avLst/>
          </a:prstGeom>
          <a:noFill/>
          <a:ln w="57150">
            <a:solidFill>
              <a:srgbClr val="FF99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81" name="Line 92"/>
          <p:cNvSpPr>
            <a:spLocks noChangeShapeType="1"/>
          </p:cNvSpPr>
          <p:nvPr/>
        </p:nvSpPr>
        <p:spPr bwMode="auto">
          <a:xfrm flipV="1">
            <a:off x="3708400" y="1882775"/>
            <a:ext cx="2320925" cy="177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2" name="Line 93"/>
          <p:cNvSpPr>
            <a:spLocks noChangeShapeType="1"/>
          </p:cNvSpPr>
          <p:nvPr/>
        </p:nvSpPr>
        <p:spPr bwMode="auto">
          <a:xfrm flipV="1">
            <a:off x="3736975" y="2130425"/>
            <a:ext cx="2301875" cy="1520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3" name="Line 94"/>
          <p:cNvSpPr>
            <a:spLocks noChangeShapeType="1"/>
          </p:cNvSpPr>
          <p:nvPr/>
        </p:nvSpPr>
        <p:spPr bwMode="auto">
          <a:xfrm flipV="1">
            <a:off x="3736975" y="2374900"/>
            <a:ext cx="2289175" cy="1276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4" name="Line 95"/>
          <p:cNvSpPr>
            <a:spLocks noChangeShapeType="1"/>
          </p:cNvSpPr>
          <p:nvPr/>
        </p:nvSpPr>
        <p:spPr bwMode="auto">
          <a:xfrm flipV="1">
            <a:off x="3765550" y="2619375"/>
            <a:ext cx="2257425" cy="1022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5" name="Line 96"/>
          <p:cNvSpPr>
            <a:spLocks noChangeShapeType="1"/>
          </p:cNvSpPr>
          <p:nvPr/>
        </p:nvSpPr>
        <p:spPr bwMode="auto">
          <a:xfrm flipV="1">
            <a:off x="3736975" y="2886075"/>
            <a:ext cx="2282825" cy="765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6" name="Line 97"/>
          <p:cNvSpPr>
            <a:spLocks noChangeShapeType="1"/>
          </p:cNvSpPr>
          <p:nvPr/>
        </p:nvSpPr>
        <p:spPr bwMode="auto">
          <a:xfrm flipV="1">
            <a:off x="3736975" y="3130550"/>
            <a:ext cx="2298700" cy="520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7" name="Line 98"/>
          <p:cNvSpPr>
            <a:spLocks noChangeShapeType="1"/>
          </p:cNvSpPr>
          <p:nvPr/>
        </p:nvSpPr>
        <p:spPr bwMode="auto">
          <a:xfrm flipV="1">
            <a:off x="3749675" y="3384550"/>
            <a:ext cx="2273300" cy="25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8" name="Text Box 99"/>
          <p:cNvSpPr txBox="1">
            <a:spLocks noChangeArrowheads="1"/>
          </p:cNvSpPr>
          <p:nvPr/>
        </p:nvSpPr>
        <p:spPr bwMode="auto">
          <a:xfrm>
            <a:off x="6413500" y="1460500"/>
            <a:ext cx="1008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b="1">
                <a:latin typeface="Arial" charset="0"/>
              </a:rPr>
              <a:t>16 GtC/y</a:t>
            </a:r>
          </a:p>
        </p:txBody>
      </p:sp>
      <p:sp>
        <p:nvSpPr>
          <p:cNvPr id="59489" name="Line 100"/>
          <p:cNvSpPr>
            <a:spLocks noChangeShapeType="1"/>
          </p:cNvSpPr>
          <p:nvPr/>
        </p:nvSpPr>
        <p:spPr bwMode="auto">
          <a:xfrm flipH="1">
            <a:off x="6057900" y="1625600"/>
            <a:ext cx="333375" cy="12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029" name="Text Box 101"/>
          <p:cNvSpPr txBox="1">
            <a:spLocks noChangeArrowheads="1"/>
          </p:cNvSpPr>
          <p:nvPr/>
        </p:nvSpPr>
        <p:spPr bwMode="auto">
          <a:xfrm>
            <a:off x="6416675" y="2306638"/>
            <a:ext cx="1697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b="1">
                <a:latin typeface="Arial" charset="0"/>
              </a:rPr>
              <a:t>Eight “wedges”</a:t>
            </a:r>
          </a:p>
        </p:txBody>
      </p:sp>
      <p:sp>
        <p:nvSpPr>
          <p:cNvPr id="381030" name="Line 102"/>
          <p:cNvSpPr>
            <a:spLocks noChangeShapeType="1"/>
          </p:cNvSpPr>
          <p:nvPr/>
        </p:nvSpPr>
        <p:spPr bwMode="auto">
          <a:xfrm flipH="1" flipV="1">
            <a:off x="6102350" y="2489200"/>
            <a:ext cx="317500" cy="63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031" name="Text Box 103"/>
          <p:cNvSpPr txBox="1">
            <a:spLocks noChangeArrowheads="1"/>
          </p:cNvSpPr>
          <p:nvPr/>
        </p:nvSpPr>
        <p:spPr bwMode="auto">
          <a:xfrm>
            <a:off x="6578600" y="313055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latin typeface="Arial" charset="0"/>
              </a:rPr>
              <a:t>Goal: In 50 years, same</a:t>
            </a:r>
          </a:p>
          <a:p>
            <a:r>
              <a:rPr lang="en-US" sz="1200" b="1">
                <a:latin typeface="Arial" charset="0"/>
              </a:rPr>
              <a:t>global emissions as today</a:t>
            </a:r>
          </a:p>
        </p:txBody>
      </p:sp>
      <p:sp>
        <p:nvSpPr>
          <p:cNvPr id="59493" name="Oval 104"/>
          <p:cNvSpPr>
            <a:spLocks noChangeAspect="1" noChangeArrowheads="1"/>
          </p:cNvSpPr>
          <p:nvPr/>
        </p:nvSpPr>
        <p:spPr bwMode="auto">
          <a:xfrm>
            <a:off x="5840413" y="3495675"/>
            <a:ext cx="357187" cy="35401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latin typeface="Arial" charset="0"/>
            </a:endParaRPr>
          </a:p>
        </p:txBody>
      </p:sp>
      <p:sp>
        <p:nvSpPr>
          <p:cNvPr id="59494" name="Line 105"/>
          <p:cNvSpPr>
            <a:spLocks noChangeShapeType="1"/>
          </p:cNvSpPr>
          <p:nvPr/>
        </p:nvSpPr>
        <p:spPr bwMode="auto">
          <a:xfrm flipH="1">
            <a:off x="6261100" y="3556000"/>
            <a:ext cx="241300" cy="50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95" name="Line 106"/>
          <p:cNvSpPr>
            <a:spLocks noChangeShapeType="1"/>
          </p:cNvSpPr>
          <p:nvPr/>
        </p:nvSpPr>
        <p:spPr bwMode="auto">
          <a:xfrm flipV="1">
            <a:off x="3606800" y="3632200"/>
            <a:ext cx="165100" cy="76200"/>
          </a:xfrm>
          <a:prstGeom prst="line">
            <a:avLst/>
          </a:prstGeom>
          <a:noFill/>
          <a:ln w="57150">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7658" name="Rectangle 106"/>
          <p:cNvSpPr>
            <a:spLocks noChangeArrowheads="1"/>
          </p:cNvSpPr>
          <p:nvPr/>
        </p:nvSpPr>
        <p:spPr bwMode="auto">
          <a:xfrm>
            <a:off x="304800" y="-15875"/>
            <a:ext cx="8534400" cy="762000"/>
          </a:xfrm>
          <a:prstGeom prst="rect">
            <a:avLst/>
          </a:prstGeom>
          <a:noFill/>
          <a:ln w="9525">
            <a:noFill/>
            <a:miter lim="800000"/>
            <a:headEnd/>
            <a:tailEnd/>
          </a:ln>
          <a:effectLst>
            <a:outerShdw blurRad="50800" dist="38100" dir="2700000">
              <a:srgbClr val="000000">
                <a:alpha val="43000"/>
              </a:srgbClr>
            </a:outerShdw>
          </a:effectLst>
        </p:spPr>
        <p:txBody>
          <a:bodyPr anchor="ctr"/>
          <a:lstStyle/>
          <a:p>
            <a:pPr algn="ctr">
              <a:defRPr/>
            </a:pPr>
            <a:r>
              <a:rPr lang="en-US" sz="40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rPr>
              <a:t>“Stabilization Wedges”</a:t>
            </a:r>
          </a:p>
        </p:txBody>
      </p:sp>
      <p:sp>
        <p:nvSpPr>
          <p:cNvPr id="59497" name="Rectangle 105"/>
          <p:cNvSpPr>
            <a:spLocks noChangeArrowheads="1"/>
          </p:cNvSpPr>
          <p:nvPr/>
        </p:nvSpPr>
        <p:spPr bwMode="auto">
          <a:xfrm>
            <a:off x="2733675" y="6488113"/>
            <a:ext cx="3363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t>http://www.princeton.edu/wedges/</a:t>
            </a:r>
          </a:p>
        </p:txBody>
      </p:sp>
      <p:pic>
        <p:nvPicPr>
          <p:cNvPr id="59498" name="Picture 9" descr="cmi-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10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029" grpId="0"/>
      <p:bldP spid="381030" grpId="0" animBg="1"/>
      <p:bldP spid="3810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228600" y="152400"/>
            <a:ext cx="8458200" cy="762000"/>
          </a:xfrm>
          <a:effectLst>
            <a:outerShdw blurRad="50800" dist="38100" dir="2700000">
              <a:srgbClr val="000000">
                <a:alpha val="43000"/>
              </a:srgbClr>
            </a:outerShdw>
          </a:effectLst>
        </p:spPr>
        <p:txBody>
          <a:bodyPr/>
          <a:lstStyle/>
          <a:p>
            <a:pPr>
              <a:defRPr/>
            </a:pPr>
            <a:r>
              <a:rPr lang="en-US" dirty="0">
                <a:ea typeface="ＭＳ Ｐゴシック" pitchFamily="-109" charset="-128"/>
                <a:cs typeface="ＭＳ Ｐゴシック" pitchFamily="-109" charset="-128"/>
              </a:rPr>
              <a:t>What is a “Wedge”?</a:t>
            </a:r>
            <a:endParaRPr lang="en-US" dirty="0">
              <a:solidFill>
                <a:schemeClr val="tx1"/>
              </a:solidFill>
              <a:ea typeface="ＭＳ Ｐゴシック" pitchFamily="-109" charset="-128"/>
              <a:cs typeface="ＭＳ Ｐゴシック" pitchFamily="-109" charset="-128"/>
            </a:endParaRPr>
          </a:p>
        </p:txBody>
      </p:sp>
      <p:sp>
        <p:nvSpPr>
          <p:cNvPr id="61442" name="Text Box 3"/>
          <p:cNvSpPr txBox="1">
            <a:spLocks noChangeArrowheads="1"/>
          </p:cNvSpPr>
          <p:nvPr/>
        </p:nvSpPr>
        <p:spPr bwMode="auto">
          <a:xfrm>
            <a:off x="381000" y="1052513"/>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Arial" charset="0"/>
              </a:rPr>
              <a:t>A “wedge” is a strategy to reduce carbon emissions that </a:t>
            </a:r>
            <a:r>
              <a:rPr lang="en-US">
                <a:solidFill>
                  <a:srgbClr val="FF0000"/>
                </a:solidFill>
                <a:latin typeface="Arial" charset="0"/>
              </a:rPr>
              <a:t>grows</a:t>
            </a:r>
            <a:r>
              <a:rPr lang="en-US">
                <a:latin typeface="Arial" charset="0"/>
              </a:rPr>
              <a:t> in 50 years from zero to 1.0 GtC/yr. The strategy has </a:t>
            </a:r>
            <a:r>
              <a:rPr lang="en-US">
                <a:solidFill>
                  <a:srgbClr val="FF0000"/>
                </a:solidFill>
                <a:latin typeface="Arial" charset="0"/>
              </a:rPr>
              <a:t>already been commercialized at scale</a:t>
            </a:r>
            <a:r>
              <a:rPr lang="en-US">
                <a:latin typeface="Arial" charset="0"/>
              </a:rPr>
              <a:t> somewhere.</a:t>
            </a:r>
          </a:p>
        </p:txBody>
      </p:sp>
      <p:sp>
        <p:nvSpPr>
          <p:cNvPr id="61443" name="Text Box 4"/>
          <p:cNvSpPr txBox="1">
            <a:spLocks noChangeArrowheads="1"/>
          </p:cNvSpPr>
          <p:nvPr/>
        </p:nvSpPr>
        <p:spPr bwMode="auto">
          <a:xfrm>
            <a:off x="7289800" y="26749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1800">
              <a:latin typeface="Arial" charset="0"/>
            </a:endParaRPr>
          </a:p>
        </p:txBody>
      </p:sp>
      <p:sp>
        <p:nvSpPr>
          <p:cNvPr id="61444" name="AutoShape 5"/>
          <p:cNvSpPr>
            <a:spLocks noChangeArrowheads="1"/>
          </p:cNvSpPr>
          <p:nvPr/>
        </p:nvSpPr>
        <p:spPr bwMode="auto">
          <a:xfrm flipH="1">
            <a:off x="838200" y="2517775"/>
            <a:ext cx="5768975" cy="1885950"/>
          </a:xfrm>
          <a:prstGeom prst="rtTriangle">
            <a:avLst/>
          </a:prstGeom>
          <a:solidFill>
            <a:schemeClr val="tx1"/>
          </a:solidFill>
          <a:ln w="9525">
            <a:solidFill>
              <a:schemeClr val="tx1"/>
            </a:solidFill>
            <a:miter lim="800000"/>
            <a:headEnd/>
            <a:tailEnd/>
          </a:ln>
        </p:spPr>
        <p:txBody>
          <a:bodyPr wrap="none" anchor="ctr"/>
          <a:lstStyle/>
          <a:p>
            <a:pPr algn="ctr"/>
            <a:r>
              <a:rPr lang="en-US" sz="1800">
                <a:latin typeface="Arial" charset="0"/>
              </a:rPr>
              <a:t>      </a:t>
            </a:r>
          </a:p>
        </p:txBody>
      </p:sp>
      <p:sp>
        <p:nvSpPr>
          <p:cNvPr id="61445" name="Text Box 6"/>
          <p:cNvSpPr txBox="1">
            <a:spLocks noChangeArrowheads="1"/>
          </p:cNvSpPr>
          <p:nvPr/>
        </p:nvSpPr>
        <p:spPr bwMode="auto">
          <a:xfrm>
            <a:off x="7304088" y="3171825"/>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latin typeface="Arial" charset="0"/>
              </a:rPr>
              <a:t>1 GtC/yr</a:t>
            </a:r>
          </a:p>
        </p:txBody>
      </p:sp>
      <p:sp>
        <p:nvSpPr>
          <p:cNvPr id="61446" name="Line 7"/>
          <p:cNvSpPr>
            <a:spLocks noChangeShapeType="1"/>
          </p:cNvSpPr>
          <p:nvPr/>
        </p:nvSpPr>
        <p:spPr bwMode="auto">
          <a:xfrm flipH="1">
            <a:off x="6707188" y="3473450"/>
            <a:ext cx="614362" cy="820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7" name="Line 8"/>
          <p:cNvSpPr>
            <a:spLocks noChangeShapeType="1"/>
          </p:cNvSpPr>
          <p:nvPr/>
        </p:nvSpPr>
        <p:spPr bwMode="auto">
          <a:xfrm>
            <a:off x="6707188" y="2600325"/>
            <a:ext cx="604837" cy="8604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448" name="Text Box 9"/>
          <p:cNvSpPr txBox="1">
            <a:spLocks noChangeArrowheads="1"/>
          </p:cNvSpPr>
          <p:nvPr/>
        </p:nvSpPr>
        <p:spPr bwMode="auto">
          <a:xfrm>
            <a:off x="3279775" y="4510088"/>
            <a:ext cx="1103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latin typeface="Arial" charset="0"/>
              </a:rPr>
              <a:t>50 years</a:t>
            </a:r>
          </a:p>
        </p:txBody>
      </p:sp>
      <p:sp>
        <p:nvSpPr>
          <p:cNvPr id="61449" name="Line 10"/>
          <p:cNvSpPr>
            <a:spLocks noChangeShapeType="1"/>
          </p:cNvSpPr>
          <p:nvPr/>
        </p:nvSpPr>
        <p:spPr bwMode="auto">
          <a:xfrm>
            <a:off x="4556125" y="4772025"/>
            <a:ext cx="20224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0" name="Line 11"/>
          <p:cNvSpPr>
            <a:spLocks noChangeShapeType="1"/>
          </p:cNvSpPr>
          <p:nvPr/>
        </p:nvSpPr>
        <p:spPr bwMode="auto">
          <a:xfrm flipH="1">
            <a:off x="847725" y="4745038"/>
            <a:ext cx="21510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1" name="Text Box 12"/>
          <p:cNvSpPr txBox="1">
            <a:spLocks noChangeArrowheads="1"/>
          </p:cNvSpPr>
          <p:nvPr/>
        </p:nvSpPr>
        <p:spPr bwMode="auto">
          <a:xfrm>
            <a:off x="3205163" y="3705225"/>
            <a:ext cx="325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800">
                <a:solidFill>
                  <a:srgbClr val="000000"/>
                </a:solidFill>
                <a:latin typeface="Arial" charset="0"/>
              </a:rPr>
              <a:t>Total = 25 Gigatons carbon</a:t>
            </a:r>
          </a:p>
        </p:txBody>
      </p:sp>
      <p:grpSp>
        <p:nvGrpSpPr>
          <p:cNvPr id="61452" name="Group 13"/>
          <p:cNvGrpSpPr>
            <a:grpSpLocks/>
          </p:cNvGrpSpPr>
          <p:nvPr/>
        </p:nvGrpSpPr>
        <p:grpSpPr bwMode="auto">
          <a:xfrm>
            <a:off x="465138" y="5062538"/>
            <a:ext cx="7662862" cy="1643062"/>
            <a:chOff x="293" y="3189"/>
            <a:chExt cx="4827" cy="1035"/>
          </a:xfrm>
        </p:grpSpPr>
        <p:sp>
          <p:nvSpPr>
            <p:cNvPr id="61454" name="Text Box 14"/>
            <p:cNvSpPr txBox="1">
              <a:spLocks noChangeArrowheads="1"/>
            </p:cNvSpPr>
            <p:nvPr/>
          </p:nvSpPr>
          <p:spPr bwMode="auto">
            <a:xfrm>
              <a:off x="384" y="3312"/>
              <a:ext cx="44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latin typeface="Arial" charset="0"/>
                </a:rPr>
                <a:t>A “solution” to the CO</a:t>
              </a:r>
              <a:r>
                <a:rPr lang="en-US" sz="1800" baseline="-25000">
                  <a:latin typeface="Arial" charset="0"/>
                </a:rPr>
                <a:t>2</a:t>
              </a:r>
              <a:r>
                <a:rPr lang="en-US" sz="1800">
                  <a:latin typeface="Arial" charset="0"/>
                </a:rPr>
                <a:t> problem should provide at least one wedge.</a:t>
              </a:r>
            </a:p>
          </p:txBody>
        </p:sp>
        <p:sp>
          <p:nvSpPr>
            <p:cNvPr id="61455" name="Rectangle 15"/>
            <p:cNvSpPr>
              <a:spLocks noChangeArrowheads="1"/>
            </p:cNvSpPr>
            <p:nvPr/>
          </p:nvSpPr>
          <p:spPr bwMode="auto">
            <a:xfrm>
              <a:off x="300" y="3189"/>
              <a:ext cx="4820" cy="45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56" name="Text Box 16"/>
            <p:cNvSpPr txBox="1">
              <a:spLocks noChangeArrowheads="1"/>
            </p:cNvSpPr>
            <p:nvPr/>
          </p:nvSpPr>
          <p:spPr bwMode="auto">
            <a:xfrm>
              <a:off x="394" y="3897"/>
              <a:ext cx="46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rgbClr val="FF0000"/>
                  </a:solidFill>
                  <a:latin typeface="Arial" charset="0"/>
                </a:rPr>
                <a:t>Pacala and Soclow described 15 quantitative wedges!</a:t>
              </a:r>
            </a:p>
          </p:txBody>
        </p:sp>
        <p:sp>
          <p:nvSpPr>
            <p:cNvPr id="61457" name="Rectangle 17"/>
            <p:cNvSpPr>
              <a:spLocks noChangeArrowheads="1"/>
            </p:cNvSpPr>
            <p:nvPr/>
          </p:nvSpPr>
          <p:spPr bwMode="auto">
            <a:xfrm>
              <a:off x="293" y="3840"/>
              <a:ext cx="4827" cy="384"/>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61453" name="Picture 18" descr="cmi-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descr="escape_hyb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1143000"/>
            <a:ext cx="35766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0" name="Picture 4" descr="AFB_Steam_plant_DOE_photo_hi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0"/>
            <a:ext cx="348456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5"/>
          <p:cNvSpPr txBox="1">
            <a:spLocks noChangeArrowheads="1"/>
          </p:cNvSpPr>
          <p:nvPr/>
        </p:nvSpPr>
        <p:spPr bwMode="auto">
          <a:xfrm>
            <a:off x="0" y="3048000"/>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a:solidFill>
                  <a:srgbClr val="FF0000"/>
                </a:solidFill>
                <a:latin typeface="Arial" charset="0"/>
              </a:rPr>
              <a:t>Double the fuel efficiency of the world’s cars </a:t>
            </a:r>
            <a:r>
              <a:rPr lang="en-US" b="1" u="sng">
                <a:solidFill>
                  <a:srgbClr val="FF0000"/>
                </a:solidFill>
                <a:latin typeface="Arial" charset="0"/>
              </a:rPr>
              <a:t>or</a:t>
            </a:r>
            <a:r>
              <a:rPr lang="en-US" b="1">
                <a:solidFill>
                  <a:srgbClr val="FF0000"/>
                </a:solidFill>
                <a:latin typeface="Arial" charset="0"/>
              </a:rPr>
              <a:t> halve miles traveled</a:t>
            </a:r>
          </a:p>
        </p:txBody>
      </p:sp>
      <p:sp>
        <p:nvSpPr>
          <p:cNvPr id="63492" name="Text Box 6"/>
          <p:cNvSpPr txBox="1">
            <a:spLocks noChangeArrowheads="1"/>
          </p:cNvSpPr>
          <p:nvPr/>
        </p:nvSpPr>
        <p:spPr bwMode="auto">
          <a:xfrm>
            <a:off x="5467350" y="2743200"/>
            <a:ext cx="3067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b="1">
                <a:solidFill>
                  <a:srgbClr val="000000"/>
                </a:solidFill>
                <a:latin typeface="Arial" charset="0"/>
              </a:rPr>
              <a:t>Produce today’s electric capacity with double today’s efficiency</a:t>
            </a:r>
          </a:p>
        </p:txBody>
      </p:sp>
      <p:sp>
        <p:nvSpPr>
          <p:cNvPr id="63493" name="Text Box 7"/>
          <p:cNvSpPr txBox="1">
            <a:spLocks noChangeArrowheads="1"/>
          </p:cNvSpPr>
          <p:nvPr/>
        </p:nvSpPr>
        <p:spPr bwMode="auto">
          <a:xfrm>
            <a:off x="5324475" y="3886200"/>
            <a:ext cx="2905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b="1">
                <a:solidFill>
                  <a:srgbClr val="000000"/>
                </a:solidFill>
                <a:latin typeface="Arial" charset="0"/>
              </a:rPr>
              <a:t>Use best efficiency practices in all residential and commercial buildings</a:t>
            </a:r>
          </a:p>
        </p:txBody>
      </p:sp>
      <p:sp>
        <p:nvSpPr>
          <p:cNvPr id="63494" name="Text Box 8"/>
          <p:cNvSpPr txBox="1">
            <a:spLocks noChangeArrowheads="1"/>
          </p:cNvSpPr>
          <p:nvPr/>
        </p:nvSpPr>
        <p:spPr bwMode="auto">
          <a:xfrm>
            <a:off x="5313363" y="4648200"/>
            <a:ext cx="3467100" cy="1938338"/>
          </a:xfrm>
          <a:prstGeom prst="rect">
            <a:avLst/>
          </a:prstGeom>
          <a:solidFill>
            <a:srgbClr val="E2E1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0000"/>
                </a:solidFill>
                <a:latin typeface="Arial" charset="0"/>
              </a:rPr>
              <a:t>Replacing all the world’s incandescent bulbs with CFL’s would provide 1/4 of one wedge</a:t>
            </a:r>
          </a:p>
        </p:txBody>
      </p:sp>
      <p:pic>
        <p:nvPicPr>
          <p:cNvPr id="63495" name="Picture 9" descr="Air Leakag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010025"/>
            <a:ext cx="33639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6" name="Text Box 10"/>
          <p:cNvSpPr txBox="1">
            <a:spLocks noChangeArrowheads="1"/>
          </p:cNvSpPr>
          <p:nvPr/>
        </p:nvSpPr>
        <p:spPr bwMode="auto">
          <a:xfrm>
            <a:off x="76200" y="0"/>
            <a:ext cx="5029200" cy="101600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sz="6000" b="1" i="1" dirty="0">
                <a:solidFill>
                  <a:schemeClr val="accent2"/>
                </a:solidFill>
                <a:latin typeface="Arial" pitchFamily="-109" charset="0"/>
                <a:ea typeface="ＭＳ Ｐゴシック" charset="-128"/>
                <a:cs typeface="ＭＳ Ｐゴシック" charset="-128"/>
              </a:rPr>
              <a:t>Efficiency</a:t>
            </a:r>
          </a:p>
        </p:txBody>
      </p:sp>
      <p:sp>
        <p:nvSpPr>
          <p:cNvPr id="63497" name="Text Box 11"/>
          <p:cNvSpPr txBox="1">
            <a:spLocks noChangeArrowheads="1"/>
          </p:cNvSpPr>
          <p:nvPr/>
        </p:nvSpPr>
        <p:spPr bwMode="auto">
          <a:xfrm>
            <a:off x="152400" y="4054475"/>
            <a:ext cx="1619250" cy="830263"/>
          </a:xfrm>
          <a:prstGeom prst="rect">
            <a:avLst/>
          </a:prstGeom>
          <a:solidFill>
            <a:srgbClr val="E2E1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solidFill>
                  <a:schemeClr val="accent2"/>
                </a:solidFill>
                <a:latin typeface="Arial" charset="0"/>
              </a:rPr>
              <a:t>There are about 600 million cars today, with 2 billion projected for 2061</a:t>
            </a:r>
          </a:p>
        </p:txBody>
      </p:sp>
      <p:sp>
        <p:nvSpPr>
          <p:cNvPr id="63498" name="Text Box 12"/>
          <p:cNvSpPr txBox="1">
            <a:spLocks noChangeArrowheads="1"/>
          </p:cNvSpPr>
          <p:nvPr/>
        </p:nvSpPr>
        <p:spPr bwMode="auto">
          <a:xfrm>
            <a:off x="5819775" y="3390900"/>
            <a:ext cx="3248025" cy="457200"/>
          </a:xfrm>
          <a:prstGeom prst="rect">
            <a:avLst/>
          </a:prstGeom>
          <a:solidFill>
            <a:srgbClr val="E2E1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solidFill>
                  <a:schemeClr val="accent2"/>
                </a:solidFill>
                <a:latin typeface="Arial" charset="0"/>
              </a:rPr>
              <a:t>Average coal plant efficiency is 32% today</a:t>
            </a:r>
          </a:p>
        </p:txBody>
      </p:sp>
      <p:sp>
        <p:nvSpPr>
          <p:cNvPr id="63499" name="Text Box 14"/>
          <p:cNvSpPr txBox="1">
            <a:spLocks noChangeArrowheads="1"/>
          </p:cNvSpPr>
          <p:nvPr/>
        </p:nvSpPr>
        <p:spPr bwMode="auto">
          <a:xfrm>
            <a:off x="2209800" y="838200"/>
            <a:ext cx="2867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a:solidFill>
                  <a:schemeClr val="bg2"/>
                </a:solidFill>
                <a:latin typeface="Arial" charset="0"/>
              </a:rPr>
              <a:t>Photos courtesy of Ford Motor Co., DOE,  EPA </a:t>
            </a:r>
          </a:p>
        </p:txBody>
      </p:sp>
      <p:pic>
        <p:nvPicPr>
          <p:cNvPr id="63500" name="Picture 17" descr="cmi-logo-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60198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bp_tanker_tech_semi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2017713"/>
            <a:ext cx="4116387"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Text Box 4"/>
          <p:cNvSpPr txBox="1">
            <a:spLocks noChangeArrowheads="1"/>
          </p:cNvSpPr>
          <p:nvPr/>
        </p:nvSpPr>
        <p:spPr bwMode="auto">
          <a:xfrm>
            <a:off x="0" y="4724400"/>
            <a:ext cx="3838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b="1">
                <a:latin typeface="Arial" charset="0"/>
              </a:rPr>
              <a:t>Substitute </a:t>
            </a:r>
            <a:r>
              <a:rPr lang="en-US" sz="1400" b="1">
                <a:solidFill>
                  <a:srgbClr val="FF0000"/>
                </a:solidFill>
                <a:latin typeface="Arial" charset="0"/>
              </a:rPr>
              <a:t>1400 natural gas electric plants </a:t>
            </a:r>
            <a:r>
              <a:rPr lang="en-US" sz="1400" b="1">
                <a:latin typeface="Arial" charset="0"/>
              </a:rPr>
              <a:t>for an equal number of coal-fired facilities</a:t>
            </a:r>
          </a:p>
        </p:txBody>
      </p:sp>
      <p:sp>
        <p:nvSpPr>
          <p:cNvPr id="65539" name="Text Box 5"/>
          <p:cNvSpPr txBox="1">
            <a:spLocks noChangeArrowheads="1"/>
          </p:cNvSpPr>
          <p:nvPr/>
        </p:nvSpPr>
        <p:spPr bwMode="auto">
          <a:xfrm>
            <a:off x="304800" y="5799138"/>
            <a:ext cx="7350125" cy="830262"/>
          </a:xfrm>
          <a:prstGeom prst="rect">
            <a:avLst/>
          </a:prstGeom>
          <a:solidFill>
            <a:srgbClr val="E2E1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0000"/>
                </a:solidFill>
                <a:latin typeface="Arial" charset="0"/>
              </a:rPr>
              <a:t>A wedge requires an amount of natural gas equal to that used for all purposes today</a:t>
            </a:r>
          </a:p>
        </p:txBody>
      </p:sp>
      <p:sp>
        <p:nvSpPr>
          <p:cNvPr id="415750" name="Text Box 6"/>
          <p:cNvSpPr txBox="1">
            <a:spLocks noChangeArrowheads="1"/>
          </p:cNvSpPr>
          <p:nvPr/>
        </p:nvSpPr>
        <p:spPr bwMode="auto">
          <a:xfrm>
            <a:off x="309563" y="152400"/>
            <a:ext cx="4262437" cy="1938338"/>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sz="6000" b="1" i="1" dirty="0">
                <a:solidFill>
                  <a:schemeClr val="accent2"/>
                </a:solidFill>
                <a:latin typeface="Arial" pitchFamily="-109" charset="0"/>
                <a:ea typeface="ＭＳ Ｐゴシック" charset="-128"/>
                <a:cs typeface="ＭＳ Ｐゴシック" charset="-128"/>
              </a:rPr>
              <a:t>Fuel Switching</a:t>
            </a:r>
          </a:p>
        </p:txBody>
      </p:sp>
      <p:pic>
        <p:nvPicPr>
          <p:cNvPr id="655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563" y="228600"/>
            <a:ext cx="4262437"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8"/>
          <p:cNvSpPr txBox="1">
            <a:spLocks noChangeArrowheads="1"/>
          </p:cNvSpPr>
          <p:nvPr/>
        </p:nvSpPr>
        <p:spPr bwMode="auto">
          <a:xfrm>
            <a:off x="5410200" y="4478338"/>
            <a:ext cx="3200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000">
                <a:latin typeface="Arial" charset="0"/>
              </a:rPr>
              <a:t>Photo by J.C. Willett (U.S. Geological Survey). </a:t>
            </a:r>
          </a:p>
        </p:txBody>
      </p:sp>
      <p:pic>
        <p:nvPicPr>
          <p:cNvPr id="65543" name="Picture 11" descr="cmi-logo-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60198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AutoShape 3"/>
          <p:cNvSpPr>
            <a:spLocks noChangeArrowheads="1"/>
          </p:cNvSpPr>
          <p:nvPr/>
        </p:nvSpPr>
        <p:spPr bwMode="auto">
          <a:xfrm>
            <a:off x="4127500" y="2476500"/>
            <a:ext cx="1320800" cy="339725"/>
          </a:xfrm>
          <a:prstGeom prst="rightArrow">
            <a:avLst>
              <a:gd name="adj1" fmla="val 50000"/>
              <a:gd name="adj2" fmla="val 111722"/>
            </a:avLst>
          </a:prstGeom>
          <a:solidFill>
            <a:srgbClr val="FF6600"/>
          </a:solidFill>
          <a:ln w="9525">
            <a:solidFill>
              <a:schemeClr val="tx1"/>
            </a:solidFill>
            <a:miter lim="800000"/>
            <a:headEnd/>
            <a:tailEnd/>
          </a:ln>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381000" y="76200"/>
            <a:ext cx="8229600" cy="914400"/>
          </a:xfrm>
          <a:prstGeom prst="rect">
            <a:avLst/>
          </a:prstGeom>
          <a:ln>
            <a:noFill/>
          </a:ln>
        </p:spPr>
        <p:txBody>
          <a:bodyPr lIns="0" tIns="0" rIns="18277" bIns="0" anchor="b">
            <a:normAutofit/>
            <a:scene3d>
              <a:camera prst="orthographicFront"/>
              <a:lightRig rig="freezing" dir="t">
                <a:rot lat="0" lon="0" rev="5640000"/>
              </a:lightRig>
            </a:scene3d>
            <a:sp3d prstMaterial="flat">
              <a:bevelT w="38100" h="38100"/>
              <a:contourClr>
                <a:schemeClr val="tx2"/>
              </a:contourClr>
            </a:sp3d>
          </a:bodyPr>
          <a:lstStyle/>
          <a:p>
            <a:pPr algn="ctr">
              <a:defRPr/>
            </a:pPr>
            <a:r>
              <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Knowledge </a:t>
            </a:r>
            <a:r>
              <a:rPr lang="en-US" sz="5600" b="1" i="1"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vs</a:t>
            </a:r>
            <a:r>
              <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Belief</a:t>
            </a:r>
          </a:p>
        </p:txBody>
      </p:sp>
      <p:sp>
        <p:nvSpPr>
          <p:cNvPr id="9" name="Content Placeholder 2"/>
          <p:cNvSpPr txBox="1">
            <a:spLocks/>
          </p:cNvSpPr>
          <p:nvPr/>
        </p:nvSpPr>
        <p:spPr bwMode="auto">
          <a:xfrm>
            <a:off x="228600" y="12954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94" rIns="18277" bIns="45694"/>
          <a:lstStyle>
            <a:lvl1pPr>
              <a:defRPr sz="2400">
                <a:solidFill>
                  <a:schemeClr val="tx1"/>
                </a:solidFill>
                <a:latin typeface="Times New Roman" charset="0"/>
                <a:ea typeface="ＭＳ Ｐゴシック" charset="0"/>
                <a:cs typeface="ＭＳ Ｐゴシック" charset="0"/>
              </a:defRPr>
            </a:lvl1pPr>
            <a:lvl2pPr marL="865188">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spcBef>
                <a:spcPct val="20000"/>
              </a:spcBef>
              <a:buClr>
                <a:srgbClr val="FFFFFF"/>
              </a:buClr>
              <a:buSzPct val="95000"/>
            </a:pPr>
            <a:r>
              <a:rPr lang="en-US" sz="2800">
                <a:solidFill>
                  <a:srgbClr val="FF6600"/>
                </a:solidFill>
              </a:rPr>
              <a:t>“Knowledge” </a:t>
            </a:r>
            <a:r>
              <a:rPr lang="en-US" sz="2800">
                <a:solidFill>
                  <a:srgbClr val="FFFF00"/>
                </a:solidFill>
              </a:rPr>
              <a:t>– considered “content knowledge”, “literacy” or “conceptual understanding” in science education circles.</a:t>
            </a:r>
          </a:p>
          <a:p>
            <a:pPr>
              <a:lnSpc>
                <a:spcPct val="90000"/>
              </a:lnSpc>
              <a:spcBef>
                <a:spcPct val="20000"/>
              </a:spcBef>
              <a:buClr>
                <a:srgbClr val="FFFFFF"/>
              </a:buClr>
              <a:buSzPct val="95000"/>
            </a:pPr>
            <a:r>
              <a:rPr lang="en-US" sz="2800">
                <a:solidFill>
                  <a:srgbClr val="FFFF00"/>
                </a:solidFill>
              </a:rPr>
              <a:t>	</a:t>
            </a:r>
            <a:r>
              <a:rPr lang="en-US">
                <a:solidFill>
                  <a:srgbClr val="FFFF00"/>
                </a:solidFill>
              </a:rPr>
              <a:t>-  Facts, vocabulary, concepts, mental models are </a:t>
            </a:r>
            <a:br>
              <a:rPr lang="en-US">
                <a:solidFill>
                  <a:srgbClr val="FFFF00"/>
                </a:solidFill>
              </a:rPr>
            </a:br>
            <a:r>
              <a:rPr lang="en-US">
                <a:solidFill>
                  <a:srgbClr val="FFFF00"/>
                </a:solidFill>
              </a:rPr>
              <a:t>               fundamental building blocks for understanding</a:t>
            </a:r>
          </a:p>
          <a:p>
            <a:pPr>
              <a:lnSpc>
                <a:spcPct val="90000"/>
              </a:lnSpc>
              <a:spcBef>
                <a:spcPct val="20000"/>
              </a:spcBef>
              <a:buClr>
                <a:srgbClr val="FFFFFF"/>
              </a:buClr>
              <a:buSzPct val="95000"/>
            </a:pPr>
            <a:r>
              <a:rPr lang="en-US">
                <a:solidFill>
                  <a:srgbClr val="FFFF00"/>
                </a:solidFill>
              </a:rPr>
              <a:t>	-  Science, and scientists, build knowledge</a:t>
            </a:r>
          </a:p>
          <a:p>
            <a:pPr>
              <a:lnSpc>
                <a:spcPct val="90000"/>
              </a:lnSpc>
              <a:spcBef>
                <a:spcPct val="20000"/>
              </a:spcBef>
              <a:buClr>
                <a:srgbClr val="FFFFFF"/>
              </a:buClr>
              <a:buSzPct val="95000"/>
            </a:pPr>
            <a:r>
              <a:rPr lang="en-US">
                <a:solidFill>
                  <a:srgbClr val="FFFF00"/>
                </a:solidFill>
              </a:rPr>
              <a:t>	-  We are comfortable communicating it</a:t>
            </a:r>
            <a:endParaRPr lang="en-US" sz="2800">
              <a:solidFill>
                <a:srgbClr val="FFFF00"/>
              </a:solidFill>
            </a:endParaRPr>
          </a:p>
          <a:p>
            <a:pPr>
              <a:lnSpc>
                <a:spcPct val="90000"/>
              </a:lnSpc>
              <a:spcBef>
                <a:spcPct val="20000"/>
              </a:spcBef>
              <a:buClr>
                <a:srgbClr val="FFFFFF"/>
              </a:buClr>
              <a:buSzPct val="95000"/>
              <a:buFont typeface="Arial" charset="0"/>
              <a:buChar char="•"/>
            </a:pPr>
            <a:endParaRPr lang="en-US" sz="1300">
              <a:solidFill>
                <a:srgbClr val="FFFF00"/>
              </a:solidFill>
            </a:endParaRPr>
          </a:p>
          <a:p>
            <a:pPr>
              <a:lnSpc>
                <a:spcPct val="90000"/>
              </a:lnSpc>
              <a:spcBef>
                <a:spcPct val="20000"/>
              </a:spcBef>
              <a:buClr>
                <a:srgbClr val="FFFFFF"/>
              </a:buClr>
              <a:buSzPct val="95000"/>
            </a:pPr>
            <a:r>
              <a:rPr lang="en-US" sz="2800">
                <a:solidFill>
                  <a:srgbClr val="FF6600"/>
                </a:solidFill>
              </a:rPr>
              <a:t>“Belief”</a:t>
            </a:r>
            <a:r>
              <a:rPr lang="en-US" altLang="ja-JP" sz="2800">
                <a:solidFill>
                  <a:srgbClr val="FFFF00"/>
                </a:solidFill>
              </a:rPr>
              <a:t> - Trust or confidence in someone or some thing</a:t>
            </a:r>
          </a:p>
          <a:p>
            <a:pPr lvl="1">
              <a:lnSpc>
                <a:spcPct val="90000"/>
              </a:lnSpc>
              <a:spcBef>
                <a:spcPct val="20000"/>
              </a:spcBef>
              <a:buClr>
                <a:srgbClr val="FFFFFF"/>
              </a:buClr>
              <a:buSzPct val="95000"/>
            </a:pPr>
            <a:r>
              <a:rPr lang="en-US" sz="2800">
                <a:solidFill>
                  <a:srgbClr val="FFFF00"/>
                </a:solidFill>
              </a:rPr>
              <a:t>     - Beliefs are strongly tied to what a person values</a:t>
            </a:r>
            <a:br>
              <a:rPr lang="en-US" sz="2800">
                <a:solidFill>
                  <a:srgbClr val="FFFF00"/>
                </a:solidFill>
              </a:rPr>
            </a:br>
            <a:endParaRPr lang="en-US">
              <a:solidFill>
                <a:srgbClr val="FFFF00"/>
              </a:solidFill>
            </a:endParaRPr>
          </a:p>
          <a:p>
            <a:pPr lvl="1">
              <a:lnSpc>
                <a:spcPct val="90000"/>
              </a:lnSpc>
              <a:spcBef>
                <a:spcPct val="20000"/>
              </a:spcBef>
              <a:buClr>
                <a:srgbClr val="FFFFFF"/>
              </a:buClr>
              <a:buSzPct val="95000"/>
            </a:pPr>
            <a:r>
              <a:rPr lang="en-US">
                <a:solidFill>
                  <a:srgbClr val="FFFF00"/>
                </a:solidFill>
              </a:rPr>
              <a:t>Scientists value science and knowledge created. </a:t>
            </a:r>
            <a:br>
              <a:rPr lang="en-US">
                <a:solidFill>
                  <a:srgbClr val="FFFF00"/>
                </a:solidFill>
              </a:rPr>
            </a:br>
            <a:r>
              <a:rPr lang="en-US">
                <a:solidFill>
                  <a:srgbClr val="FFFF00"/>
                </a:solidFill>
              </a:rPr>
              <a:t>Belief stems from knowing. </a:t>
            </a:r>
            <a:br>
              <a:rPr lang="en-US">
                <a:solidFill>
                  <a:srgbClr val="FFFF00"/>
                </a:solidFill>
              </a:rPr>
            </a:br>
            <a:r>
              <a:rPr lang="en-US">
                <a:solidFill>
                  <a:srgbClr val="FFFF00"/>
                </a:solidFill>
              </a:rPr>
              <a:t>Not everyone thinks this way!</a:t>
            </a:r>
          </a:p>
        </p:txBody>
      </p:sp>
      <p:sp>
        <p:nvSpPr>
          <p:cNvPr id="12292" name="TextBox 3"/>
          <p:cNvSpPr txBox="1">
            <a:spLocks noChangeArrowheads="1"/>
          </p:cNvSpPr>
          <p:nvPr/>
        </p:nvSpPr>
        <p:spPr bwMode="auto">
          <a:xfrm>
            <a:off x="1219200" y="6361113"/>
            <a:ext cx="7005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solidFill>
                  <a:schemeClr val="bg1"/>
                </a:solidFill>
              </a:rPr>
              <a:t>Prof. Steve Anderson, University of Northern Colorado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 descr="Alberta_USGS_storage"/>
          <p:cNvPicPr>
            <a:picLocks noChangeAspect="1" noChangeArrowheads="1"/>
          </p:cNvPicPr>
          <p:nvPr/>
        </p:nvPicPr>
        <p:blipFill>
          <a:blip r:embed="rId3">
            <a:extLst>
              <a:ext uri="{28A0092B-C50C-407E-A947-70E740481C1C}">
                <a14:useLocalDpi xmlns:a14="http://schemas.microsoft.com/office/drawing/2010/main" val="0"/>
              </a:ext>
            </a:extLst>
          </a:blip>
          <a:srcRect b="6667"/>
          <a:stretch>
            <a:fillRect/>
          </a:stretch>
        </p:blipFill>
        <p:spPr bwMode="auto">
          <a:xfrm>
            <a:off x="3276600" y="465138"/>
            <a:ext cx="58674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 Box 2"/>
          <p:cNvSpPr txBox="1">
            <a:spLocks noChangeArrowheads="1"/>
          </p:cNvSpPr>
          <p:nvPr/>
        </p:nvSpPr>
        <p:spPr bwMode="auto">
          <a:xfrm>
            <a:off x="76200" y="2392363"/>
            <a:ext cx="3286125"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0" tIns="274320" rIns="274320" bIns="457200">
            <a:spAutoFit/>
          </a:bodyPr>
          <a:lstStyle>
            <a:lvl1pPr marL="171450" indent="-1714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latin typeface="Arial" charset="0"/>
              </a:rPr>
              <a:t>Implement CCS at </a:t>
            </a:r>
          </a:p>
          <a:p>
            <a:endParaRPr lang="en-US" sz="1400" b="1">
              <a:latin typeface="Arial" charset="0"/>
            </a:endParaRPr>
          </a:p>
          <a:p>
            <a:pPr>
              <a:spcBef>
                <a:spcPct val="20000"/>
              </a:spcBef>
              <a:buFontTx/>
              <a:buChar char="•"/>
            </a:pPr>
            <a:r>
              <a:rPr lang="en-US" sz="1400" b="1">
                <a:latin typeface="Arial" charset="0"/>
              </a:rPr>
              <a:t>800 GW coal electric plants </a:t>
            </a:r>
            <a:r>
              <a:rPr lang="en-US" sz="1400" b="1">
                <a:solidFill>
                  <a:schemeClr val="hlink"/>
                </a:solidFill>
                <a:latin typeface="Arial" charset="0"/>
              </a:rPr>
              <a:t>or</a:t>
            </a:r>
          </a:p>
          <a:p>
            <a:pPr>
              <a:spcBef>
                <a:spcPct val="20000"/>
              </a:spcBef>
              <a:buFontTx/>
              <a:buChar char="•"/>
            </a:pPr>
            <a:r>
              <a:rPr lang="en-US" sz="1400" b="1">
                <a:latin typeface="Arial" charset="0"/>
              </a:rPr>
              <a:t>1600 GW natural gas electric plants </a:t>
            </a:r>
            <a:r>
              <a:rPr lang="en-US" sz="1400" b="1">
                <a:solidFill>
                  <a:schemeClr val="hlink"/>
                </a:solidFill>
                <a:latin typeface="Arial" charset="0"/>
              </a:rPr>
              <a:t>or</a:t>
            </a:r>
          </a:p>
          <a:p>
            <a:pPr>
              <a:spcBef>
                <a:spcPct val="20000"/>
              </a:spcBef>
              <a:buFontTx/>
              <a:buChar char="•"/>
            </a:pPr>
            <a:r>
              <a:rPr lang="en-US" sz="1400" b="1">
                <a:latin typeface="Arial" charset="0"/>
              </a:rPr>
              <a:t>180 coal synfuels plants </a:t>
            </a:r>
            <a:r>
              <a:rPr lang="en-US" sz="1400" b="1">
                <a:solidFill>
                  <a:schemeClr val="hlink"/>
                </a:solidFill>
                <a:latin typeface="Arial" charset="0"/>
              </a:rPr>
              <a:t>or</a:t>
            </a:r>
          </a:p>
          <a:p>
            <a:pPr>
              <a:spcBef>
                <a:spcPct val="20000"/>
              </a:spcBef>
              <a:buFontTx/>
              <a:buChar char="•"/>
            </a:pPr>
            <a:r>
              <a:rPr lang="en-US" sz="1400" b="1">
                <a:latin typeface="Arial" charset="0"/>
              </a:rPr>
              <a:t>10 times today’s capacity of hydrogen plants</a:t>
            </a:r>
          </a:p>
          <a:p>
            <a:endParaRPr lang="en-US" sz="1600" b="1">
              <a:latin typeface="Arial" charset="0"/>
            </a:endParaRPr>
          </a:p>
          <a:p>
            <a:endParaRPr lang="en-US" sz="1600" b="1">
              <a:latin typeface="Arial" charset="0"/>
            </a:endParaRPr>
          </a:p>
        </p:txBody>
      </p:sp>
      <p:sp>
        <p:nvSpPr>
          <p:cNvPr id="67587" name="Text Box 3"/>
          <p:cNvSpPr txBox="1">
            <a:spLocks noChangeArrowheads="1"/>
          </p:cNvSpPr>
          <p:nvPr/>
        </p:nvSpPr>
        <p:spPr bwMode="auto">
          <a:xfrm>
            <a:off x="5257800" y="5165725"/>
            <a:ext cx="282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a:latin typeface="Arial" charset="0"/>
              </a:rPr>
              <a:t>Graphic courtesy of Alberta Geological Survey </a:t>
            </a:r>
          </a:p>
        </p:txBody>
      </p:sp>
      <p:sp>
        <p:nvSpPr>
          <p:cNvPr id="417797" name="Text Box 5"/>
          <p:cNvSpPr txBox="1">
            <a:spLocks noChangeArrowheads="1"/>
          </p:cNvSpPr>
          <p:nvPr/>
        </p:nvSpPr>
        <p:spPr bwMode="auto">
          <a:xfrm>
            <a:off x="152400" y="-152400"/>
            <a:ext cx="3886200" cy="2862263"/>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sz="6000" b="1" i="1" dirty="0">
                <a:solidFill>
                  <a:schemeClr val="accent2"/>
                </a:solidFill>
                <a:latin typeface="Arial" charset="0"/>
                <a:ea typeface="ＭＳ Ｐゴシック" charset="-128"/>
                <a:cs typeface="ＭＳ Ｐゴシック" charset="-128"/>
              </a:rPr>
              <a:t>Carbon Capture &amp; Storage</a:t>
            </a:r>
          </a:p>
        </p:txBody>
      </p:sp>
      <p:sp>
        <p:nvSpPr>
          <p:cNvPr id="67589" name="Text Box 6"/>
          <p:cNvSpPr txBox="1">
            <a:spLocks noChangeArrowheads="1"/>
          </p:cNvSpPr>
          <p:nvPr/>
        </p:nvSpPr>
        <p:spPr bwMode="auto">
          <a:xfrm>
            <a:off x="0" y="5875338"/>
            <a:ext cx="9144000" cy="830262"/>
          </a:xfrm>
          <a:prstGeom prst="rect">
            <a:avLst/>
          </a:prstGeom>
          <a:solidFill>
            <a:srgbClr val="E2E1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0000"/>
                </a:solidFill>
                <a:latin typeface="Arial" charset="0"/>
              </a:rPr>
              <a:t>There are currently three storage projects that each inject </a:t>
            </a:r>
            <a:br>
              <a:rPr lang="en-US" b="1">
                <a:solidFill>
                  <a:srgbClr val="FF0000"/>
                </a:solidFill>
                <a:latin typeface="Arial" charset="0"/>
              </a:rPr>
            </a:br>
            <a:r>
              <a:rPr lang="en-US" b="1">
                <a:solidFill>
                  <a:srgbClr val="FF0000"/>
                </a:solidFill>
                <a:latin typeface="Arial" charset="0"/>
              </a:rPr>
              <a:t>1 million tons of CO</a:t>
            </a:r>
            <a:r>
              <a:rPr lang="en-US" b="1" baseline="-25000">
                <a:solidFill>
                  <a:srgbClr val="FF0000"/>
                </a:solidFill>
                <a:latin typeface="Arial" charset="0"/>
              </a:rPr>
              <a:t>2</a:t>
            </a:r>
            <a:r>
              <a:rPr lang="en-US" b="1">
                <a:solidFill>
                  <a:srgbClr val="FF0000"/>
                </a:solidFill>
                <a:latin typeface="Arial" charset="0"/>
              </a:rPr>
              <a:t> per year – by 2061 we’d need 3500.</a:t>
            </a:r>
          </a:p>
        </p:txBody>
      </p:sp>
      <p:pic>
        <p:nvPicPr>
          <p:cNvPr id="67590" name="Picture 9" descr="cmi-logo-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7244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4876800" y="0"/>
            <a:ext cx="42672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0" tIns="274320" rIns="274320" bIns="4572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b="1">
                <a:solidFill>
                  <a:srgbClr val="FF0000"/>
                </a:solidFill>
                <a:latin typeface="Arial" charset="0"/>
              </a:rPr>
              <a:t>Triple </a:t>
            </a:r>
            <a:r>
              <a:rPr lang="en-US" sz="2000" b="1">
                <a:latin typeface="Arial" charset="0"/>
              </a:rPr>
              <a:t>the world’s nuclear electricity capacity by 2061</a:t>
            </a:r>
          </a:p>
        </p:txBody>
      </p:sp>
      <p:pic>
        <p:nvPicPr>
          <p:cNvPr id="69634" name="Picture 4" descr="nrc_Limeric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13" y="1336675"/>
            <a:ext cx="5411787"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5"/>
          <p:cNvSpPr txBox="1">
            <a:spLocks noChangeArrowheads="1"/>
          </p:cNvSpPr>
          <p:nvPr/>
        </p:nvSpPr>
        <p:spPr bwMode="auto">
          <a:xfrm>
            <a:off x="7319963" y="5318125"/>
            <a:ext cx="159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a:latin typeface="Arial" charset="0"/>
              </a:rPr>
              <a:t>Graphic courtesy of NRC</a:t>
            </a:r>
          </a:p>
        </p:txBody>
      </p:sp>
      <p:sp>
        <p:nvSpPr>
          <p:cNvPr id="69636" name="Text Box 6"/>
          <p:cNvSpPr txBox="1">
            <a:spLocks noChangeArrowheads="1"/>
          </p:cNvSpPr>
          <p:nvPr/>
        </p:nvSpPr>
        <p:spPr bwMode="auto">
          <a:xfrm>
            <a:off x="381000" y="5505450"/>
            <a:ext cx="7239000" cy="1200150"/>
          </a:xfrm>
          <a:prstGeom prst="rect">
            <a:avLst/>
          </a:prstGeom>
          <a:solidFill>
            <a:srgbClr val="E2E1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a:solidFill>
                  <a:srgbClr val="FF0000"/>
                </a:solidFill>
                <a:latin typeface="Arial" charset="0"/>
              </a:rPr>
              <a:t>The rate of installation required for a wedge from electricity  is equal to the global rate of nuclear expansion from 1975-1990.</a:t>
            </a:r>
          </a:p>
        </p:txBody>
      </p:sp>
      <p:pic>
        <p:nvPicPr>
          <p:cNvPr id="69637" name="Picture 9" descr="cmi-logo-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0198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43" name="Text Box 3"/>
          <p:cNvSpPr txBox="1">
            <a:spLocks noChangeArrowheads="1"/>
          </p:cNvSpPr>
          <p:nvPr/>
        </p:nvSpPr>
        <p:spPr bwMode="auto">
          <a:xfrm>
            <a:off x="0" y="0"/>
            <a:ext cx="4570413" cy="1938338"/>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sz="6000" b="1" i="1" dirty="0">
                <a:solidFill>
                  <a:schemeClr val="accent2"/>
                </a:solidFill>
                <a:latin typeface="Arial" pitchFamily="-109" charset="0"/>
                <a:ea typeface="ＭＳ Ｐゴシック" charset="-128"/>
                <a:cs typeface="ＭＳ Ｐゴシック" charset="-128"/>
              </a:rPr>
              <a:t>Nuclear Electricity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2"/>
          <p:cNvSpPr txBox="1">
            <a:spLocks noChangeArrowheads="1"/>
          </p:cNvSpPr>
          <p:nvPr/>
        </p:nvSpPr>
        <p:spPr bwMode="auto">
          <a:xfrm>
            <a:off x="5024438" y="76200"/>
            <a:ext cx="4119562" cy="1938338"/>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sz="6000" b="1" i="1" dirty="0">
                <a:solidFill>
                  <a:srgbClr val="0000FF"/>
                </a:solidFill>
                <a:latin typeface="Arial" pitchFamily="-109" charset="0"/>
                <a:ea typeface="ＭＳ Ｐゴシック" charset="-128"/>
                <a:cs typeface="ＭＳ Ｐゴシック" charset="-128"/>
              </a:rPr>
              <a:t>Wind Electricity</a:t>
            </a:r>
          </a:p>
        </p:txBody>
      </p:sp>
      <p:sp>
        <p:nvSpPr>
          <p:cNvPr id="71682" name="Text Box 3"/>
          <p:cNvSpPr txBox="1">
            <a:spLocks noChangeArrowheads="1"/>
          </p:cNvSpPr>
          <p:nvPr/>
        </p:nvSpPr>
        <p:spPr bwMode="auto">
          <a:xfrm>
            <a:off x="5105400" y="1905000"/>
            <a:ext cx="3505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0" tIns="274320" rIns="274320" bIns="4572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b="1">
                <a:latin typeface="Arial" charset="0"/>
              </a:rPr>
              <a:t>Install </a:t>
            </a:r>
            <a:r>
              <a:rPr lang="en-US" sz="2000" b="1">
                <a:solidFill>
                  <a:srgbClr val="FF0000"/>
                </a:solidFill>
                <a:latin typeface="Arial" charset="0"/>
              </a:rPr>
              <a:t>1 million 2 MW windmills </a:t>
            </a:r>
            <a:r>
              <a:rPr lang="en-US" sz="2000" b="1">
                <a:latin typeface="Arial" charset="0"/>
              </a:rPr>
              <a:t>to replace coal-based electricity, </a:t>
            </a:r>
          </a:p>
          <a:p>
            <a:pPr>
              <a:spcBef>
                <a:spcPct val="50000"/>
              </a:spcBef>
            </a:pPr>
            <a:r>
              <a:rPr lang="en-US" sz="2000" b="1">
                <a:latin typeface="Arial" charset="0"/>
              </a:rPr>
              <a:t>OR</a:t>
            </a:r>
          </a:p>
          <a:p>
            <a:pPr>
              <a:spcBef>
                <a:spcPct val="50000"/>
              </a:spcBef>
            </a:pPr>
            <a:r>
              <a:rPr lang="en-US" sz="2000" b="1">
                <a:latin typeface="Arial" charset="0"/>
              </a:rPr>
              <a:t>Use 2 million windmills to produce hydrogen fuel</a:t>
            </a:r>
          </a:p>
        </p:txBody>
      </p:sp>
      <p:pic>
        <p:nvPicPr>
          <p:cNvPr id="71683" name="Picture 4" descr="DOE_w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6037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5"/>
          <p:cNvSpPr txBox="1">
            <a:spLocks noChangeArrowheads="1"/>
          </p:cNvSpPr>
          <p:nvPr/>
        </p:nvSpPr>
        <p:spPr bwMode="auto">
          <a:xfrm>
            <a:off x="2667000" y="4848225"/>
            <a:ext cx="1482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a:latin typeface="Arial" charset="0"/>
              </a:rPr>
              <a:t>Photo courtesy of DOE</a:t>
            </a:r>
          </a:p>
        </p:txBody>
      </p:sp>
      <p:sp>
        <p:nvSpPr>
          <p:cNvPr id="71685" name="Text Box 6"/>
          <p:cNvSpPr txBox="1">
            <a:spLocks noChangeArrowheads="1"/>
          </p:cNvSpPr>
          <p:nvPr/>
        </p:nvSpPr>
        <p:spPr bwMode="auto">
          <a:xfrm>
            <a:off x="914400" y="5562600"/>
            <a:ext cx="5181600" cy="1200150"/>
          </a:xfrm>
          <a:prstGeom prst="rect">
            <a:avLst/>
          </a:prstGeom>
          <a:solidFill>
            <a:srgbClr val="E2E1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a:solidFill>
                  <a:srgbClr val="FF0000"/>
                </a:solidFill>
                <a:latin typeface="Arial" charset="0"/>
              </a:rPr>
              <a:t>A wedge worth of wind electricity will require increasing current capacity by a factor of 30</a:t>
            </a:r>
          </a:p>
        </p:txBody>
      </p:sp>
      <p:pic>
        <p:nvPicPr>
          <p:cNvPr id="71686" name="Picture 9" descr="cmi-logo-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0198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sandia_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88" y="2195513"/>
            <a:ext cx="50800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0" name="Picture 3" descr="Fig. 29 - The Carlisle 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150"/>
            <a:ext cx="54483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940" name="Text Box 4"/>
          <p:cNvSpPr txBox="1">
            <a:spLocks noChangeArrowheads="1"/>
          </p:cNvSpPr>
          <p:nvPr/>
        </p:nvSpPr>
        <p:spPr bwMode="auto">
          <a:xfrm>
            <a:off x="5334000" y="0"/>
            <a:ext cx="3962400" cy="1938338"/>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sz="6000" b="1" i="1" dirty="0">
                <a:solidFill>
                  <a:srgbClr val="0000FF"/>
                </a:solidFill>
                <a:latin typeface="Arial" pitchFamily="-109" charset="0"/>
                <a:ea typeface="ＭＳ Ｐゴシック" charset="-128"/>
                <a:cs typeface="ＭＳ Ｐゴシック" charset="-128"/>
              </a:rPr>
              <a:t>Solar Electricity</a:t>
            </a:r>
          </a:p>
        </p:txBody>
      </p:sp>
      <p:sp>
        <p:nvSpPr>
          <p:cNvPr id="73732" name="Rectangle 5"/>
          <p:cNvSpPr>
            <a:spLocks noChangeArrowheads="1"/>
          </p:cNvSpPr>
          <p:nvPr/>
        </p:nvSpPr>
        <p:spPr bwMode="auto">
          <a:xfrm>
            <a:off x="4838700" y="4254500"/>
            <a:ext cx="4916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000">
                <a:latin typeface="Arial" charset="0"/>
              </a:rPr>
              <a:t>Photos courtesy of DOE Photovoltaics Program</a:t>
            </a:r>
          </a:p>
        </p:txBody>
      </p:sp>
      <p:sp>
        <p:nvSpPr>
          <p:cNvPr id="73733" name="Text Box 6"/>
          <p:cNvSpPr txBox="1">
            <a:spLocks noChangeArrowheads="1"/>
          </p:cNvSpPr>
          <p:nvPr/>
        </p:nvSpPr>
        <p:spPr bwMode="auto">
          <a:xfrm>
            <a:off x="152400" y="3810000"/>
            <a:ext cx="347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latin typeface="Arial" charset="0"/>
              </a:rPr>
              <a:t>Install 20,000 square kilometers for dedicated use by 2054 </a:t>
            </a:r>
          </a:p>
        </p:txBody>
      </p:sp>
      <p:sp>
        <p:nvSpPr>
          <p:cNvPr id="73734" name="Text Box 7"/>
          <p:cNvSpPr txBox="1">
            <a:spLocks noChangeArrowheads="1"/>
          </p:cNvSpPr>
          <p:nvPr/>
        </p:nvSpPr>
        <p:spPr bwMode="auto">
          <a:xfrm>
            <a:off x="304800" y="5943600"/>
            <a:ext cx="6199188" cy="830263"/>
          </a:xfrm>
          <a:prstGeom prst="rect">
            <a:avLst/>
          </a:prstGeom>
          <a:solidFill>
            <a:srgbClr val="E2E1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a:solidFill>
                  <a:srgbClr val="FF0000"/>
                </a:solidFill>
                <a:latin typeface="Arial" charset="0"/>
              </a:rPr>
              <a:t>A wedge of solar electricity would mean increasing current capacity 700 times</a:t>
            </a:r>
          </a:p>
        </p:txBody>
      </p:sp>
      <p:pic>
        <p:nvPicPr>
          <p:cNvPr id="73735" name="Picture 10" descr="cmi-logo-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60198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90600"/>
          </a:xfrm>
        </p:spPr>
        <p:txBody>
          <a:bodyPr/>
          <a:lstStyle/>
          <a:p>
            <a:pPr>
              <a:defRPr/>
            </a:pPr>
            <a:r>
              <a:rPr lang="en-US" dirty="0">
                <a:ea typeface="ＭＳ Ｐゴシック" charset="0"/>
                <a:cs typeface="ＭＳ Ｐゴシック" charset="0"/>
              </a:rPr>
              <a:t>Solutions</a:t>
            </a:r>
          </a:p>
        </p:txBody>
      </p:sp>
      <p:sp>
        <p:nvSpPr>
          <p:cNvPr id="67587" name="Content Placeholder 2"/>
          <p:cNvSpPr>
            <a:spLocks noGrp="1"/>
          </p:cNvSpPr>
          <p:nvPr>
            <p:ph idx="1"/>
          </p:nvPr>
        </p:nvSpPr>
        <p:spPr>
          <a:xfrm>
            <a:off x="304800" y="1066800"/>
            <a:ext cx="8534400" cy="5257800"/>
          </a:xfrm>
        </p:spPr>
        <p:txBody>
          <a:bodyPr/>
          <a:lstStyle/>
          <a:p>
            <a:pPr>
              <a:defRPr/>
            </a:pPr>
            <a:r>
              <a:rPr lang="en-US" sz="2800" dirty="0">
                <a:ea typeface="ＭＳ Ｐゴシック" charset="0"/>
                <a:cs typeface="ＭＳ Ｐゴシック" charset="0"/>
              </a:rPr>
              <a:t>To provide a </a:t>
            </a:r>
            <a:r>
              <a:rPr lang="en-US" sz="2800" dirty="0">
                <a:solidFill>
                  <a:srgbClr val="FF0000"/>
                </a:solidFill>
                <a:ea typeface="ＭＳ Ｐゴシック" charset="0"/>
                <a:cs typeface="ＭＳ Ｐゴシック" charset="0"/>
              </a:rPr>
              <a:t>decent standard of living </a:t>
            </a:r>
            <a:r>
              <a:rPr lang="en-US" sz="2800" dirty="0">
                <a:ea typeface="ＭＳ Ｐゴシック" charset="0"/>
                <a:cs typeface="ＭＳ Ｐゴシック" charset="0"/>
              </a:rPr>
              <a:t>for billions of people on Earth</a:t>
            </a:r>
          </a:p>
          <a:p>
            <a:pPr>
              <a:defRPr/>
            </a:pPr>
            <a:r>
              <a:rPr lang="en-US" sz="2800" dirty="0">
                <a:ea typeface="ＭＳ Ｐゴシック" charset="0"/>
                <a:cs typeface="ＭＳ Ｐゴシック" charset="0"/>
              </a:rPr>
              <a:t>We must be able to generate huge amounts of </a:t>
            </a:r>
            <a:r>
              <a:rPr lang="en-US" sz="2800" dirty="0">
                <a:solidFill>
                  <a:srgbClr val="FF0000"/>
                </a:solidFill>
                <a:ea typeface="ＭＳ Ｐゴシック" charset="0"/>
                <a:cs typeface="ＭＳ Ｐゴシック" charset="0"/>
              </a:rPr>
              <a:t>energy without releasing CO</a:t>
            </a:r>
            <a:r>
              <a:rPr lang="en-US" sz="2800" baseline="-25000" dirty="0">
                <a:solidFill>
                  <a:srgbClr val="FF0000"/>
                </a:solidFill>
                <a:ea typeface="ＭＳ Ｐゴシック" charset="0"/>
                <a:cs typeface="ＭＳ Ｐゴシック" charset="0"/>
              </a:rPr>
              <a:t>2</a:t>
            </a:r>
          </a:p>
          <a:p>
            <a:pPr>
              <a:defRPr/>
            </a:pPr>
            <a:r>
              <a:rPr lang="en-US" sz="2800" dirty="0">
                <a:ea typeface="ＭＳ Ｐゴシック" charset="0"/>
                <a:cs typeface="ＭＳ Ｐゴシック" charset="0"/>
              </a:rPr>
              <a:t>This is </a:t>
            </a:r>
            <a:r>
              <a:rPr lang="en-US" sz="2800" dirty="0">
                <a:solidFill>
                  <a:srgbClr val="FF0000"/>
                </a:solidFill>
                <a:ea typeface="ＭＳ Ｐゴシック" charset="0"/>
                <a:cs typeface="ＭＳ Ｐゴシック" charset="0"/>
              </a:rPr>
              <a:t>definitely do-able </a:t>
            </a:r>
            <a:br>
              <a:rPr lang="en-US" sz="2800" dirty="0">
                <a:solidFill>
                  <a:srgbClr val="FF0000"/>
                </a:solidFill>
                <a:ea typeface="ＭＳ Ｐゴシック" charset="0"/>
                <a:cs typeface="ＭＳ Ｐゴシック" charset="0"/>
              </a:rPr>
            </a:br>
            <a:r>
              <a:rPr lang="en-US" sz="2800" dirty="0">
                <a:ea typeface="ＭＳ Ｐゴシック" charset="0"/>
                <a:cs typeface="ＭＳ Ｐゴシック" charset="0"/>
              </a:rPr>
              <a:t>(as an engineering task) …</a:t>
            </a:r>
          </a:p>
          <a:p>
            <a:pPr marL="0" indent="0">
              <a:buFontTx/>
              <a:buNone/>
              <a:defRPr/>
            </a:pPr>
            <a:r>
              <a:rPr lang="en-US" sz="2800" dirty="0" smtClean="0">
                <a:ea typeface="ＭＳ Ｐゴシック" charset="0"/>
                <a:cs typeface="ＭＳ Ｐゴシック" charset="0"/>
              </a:rPr>
              <a:t>      … but </a:t>
            </a:r>
            <a:r>
              <a:rPr lang="en-US" sz="2800" dirty="0">
                <a:ea typeface="ＭＳ Ｐゴシック" charset="0"/>
                <a:cs typeface="ＭＳ Ｐゴシック" charset="0"/>
              </a:rPr>
              <a:t>expensive and </a:t>
            </a:r>
            <a:r>
              <a:rPr lang="en-US" sz="2800" dirty="0">
                <a:solidFill>
                  <a:srgbClr val="FF0000"/>
                </a:solidFill>
                <a:ea typeface="ＭＳ Ｐゴシック" charset="0"/>
                <a:cs typeface="ＭＳ Ｐゴシック" charset="0"/>
              </a:rPr>
              <a:t>politically difficult</a:t>
            </a:r>
          </a:p>
          <a:p>
            <a:pPr>
              <a:defRPr/>
            </a:pPr>
            <a:r>
              <a:rPr lang="en-US" sz="2800" dirty="0" smtClean="0">
                <a:ea typeface="ＭＳ Ｐゴシック" charset="0"/>
                <a:cs typeface="ＭＳ Ｐゴシック" charset="0"/>
              </a:rPr>
              <a:t>Can’</a:t>
            </a:r>
            <a:r>
              <a:rPr lang="en-US" altLang="ja-JP" sz="2800" dirty="0" smtClean="0">
                <a:ea typeface="ＭＳ Ｐゴシック" charset="0"/>
                <a:cs typeface="ＭＳ Ｐゴシック" charset="0"/>
              </a:rPr>
              <a:t>t </a:t>
            </a:r>
            <a:r>
              <a:rPr lang="en-US" altLang="ja-JP" sz="2800" dirty="0">
                <a:ea typeface="ＭＳ Ｐゴシック" charset="0"/>
                <a:cs typeface="ＭＳ Ｐゴシック" charset="0"/>
              </a:rPr>
              <a:t>do it by </a:t>
            </a:r>
            <a:r>
              <a:rPr lang="ja-JP" altLang="en-US" sz="2800" dirty="0">
                <a:ea typeface="ＭＳ Ｐゴシック" charset="0"/>
                <a:cs typeface="ＭＳ Ｐゴシック" charset="0"/>
              </a:rPr>
              <a:t>“</a:t>
            </a:r>
            <a:r>
              <a:rPr lang="en-US" altLang="ja-JP" sz="2800" dirty="0">
                <a:ea typeface="ＭＳ Ｐゴシック" charset="0"/>
                <a:cs typeface="ＭＳ Ｐゴシック" charset="0"/>
              </a:rPr>
              <a:t>tinkering around the edges</a:t>
            </a:r>
            <a:r>
              <a:rPr lang="ja-JP" altLang="en-US" sz="2800" dirty="0">
                <a:ea typeface="ＭＳ Ｐゴシック" charset="0"/>
                <a:cs typeface="ＭＳ Ｐゴシック" charset="0"/>
              </a:rPr>
              <a:t>”</a:t>
            </a:r>
            <a:endParaRPr lang="en-US" altLang="ja-JP" sz="2800" dirty="0">
              <a:ea typeface="ＭＳ Ｐゴシック" charset="0"/>
              <a:cs typeface="ＭＳ Ｐゴシック" charset="0"/>
            </a:endParaRPr>
          </a:p>
          <a:p>
            <a:pPr>
              <a:defRPr/>
            </a:pPr>
            <a:r>
              <a:rPr lang="en-US" sz="2800" dirty="0" smtClean="0">
                <a:ea typeface="ＭＳ Ｐゴシック" charset="0"/>
                <a:cs typeface="ＭＳ Ｐゴシック" charset="0"/>
              </a:rPr>
              <a:t>Will require </a:t>
            </a:r>
            <a:r>
              <a:rPr lang="en-US" sz="2800" dirty="0">
                <a:solidFill>
                  <a:srgbClr val="FF0000"/>
                </a:solidFill>
                <a:ea typeface="ＭＳ Ｐゴシック" charset="0"/>
                <a:cs typeface="ＭＳ Ｐゴシック" charset="0"/>
              </a:rPr>
              <a:t>profound </a:t>
            </a:r>
            <a:r>
              <a:rPr lang="en-US" sz="2800" dirty="0" smtClean="0">
                <a:solidFill>
                  <a:srgbClr val="FF0000"/>
                </a:solidFill>
                <a:ea typeface="ＭＳ Ｐゴシック" charset="0"/>
                <a:cs typeface="ＭＳ Ｐゴシック" charset="0"/>
              </a:rPr>
              <a:t>changes </a:t>
            </a:r>
            <a:r>
              <a:rPr lang="en-US" sz="2800" dirty="0">
                <a:solidFill>
                  <a:srgbClr val="FF0000"/>
                </a:solidFill>
                <a:ea typeface="ＭＳ Ｐゴシック" charset="0"/>
                <a:cs typeface="ＭＳ Ｐゴシック" charset="0"/>
              </a:rPr>
              <a:t>to energy and economics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a:effectLst>
            <a:outerShdw blurRad="50800" dist="38100" dir="2700000">
              <a:srgbClr val="000000">
                <a:alpha val="43000"/>
              </a:srgbClr>
            </a:outerShdw>
          </a:effectLst>
        </p:spPr>
        <p:txBody>
          <a:bodyPr/>
          <a:lstStyle/>
          <a:p>
            <a:pPr>
              <a:defRPr/>
            </a:pPr>
            <a:r>
              <a:rPr lang="en-US" dirty="0" smtClean="0">
                <a:ea typeface="ＭＳ Ｐゴシック" pitchFamily="-109" charset="-128"/>
                <a:cs typeface="ＭＳ Ｐゴシック" pitchFamily="-109" charset="-128"/>
              </a:rPr>
              <a:t>Free Market Solutions</a:t>
            </a:r>
          </a:p>
        </p:txBody>
      </p:sp>
      <p:sp>
        <p:nvSpPr>
          <p:cNvPr id="76802" name="Content Placeholder 2"/>
          <p:cNvSpPr>
            <a:spLocks noGrp="1"/>
          </p:cNvSpPr>
          <p:nvPr>
            <p:ph idx="1"/>
          </p:nvPr>
        </p:nvSpPr>
        <p:spPr>
          <a:xfrm>
            <a:off x="228600" y="1219200"/>
            <a:ext cx="8802688" cy="4876800"/>
          </a:xfrm>
        </p:spPr>
        <p:txBody>
          <a:bodyPr/>
          <a:lstStyle/>
          <a:p>
            <a:pPr>
              <a:spcBef>
                <a:spcPct val="0"/>
              </a:spcBef>
            </a:pPr>
            <a:r>
              <a:rPr lang="en-US">
                <a:latin typeface="News Gothic MT" charset="0"/>
                <a:ea typeface="ＭＳ Ｐゴシック" charset="0"/>
                <a:cs typeface="ＭＳ Ｐゴシック" charset="0"/>
              </a:rPr>
              <a:t>A </a:t>
            </a:r>
            <a:r>
              <a:rPr lang="en-US">
                <a:solidFill>
                  <a:srgbClr val="FF0000"/>
                </a:solidFill>
                <a:latin typeface="News Gothic MT" charset="0"/>
                <a:ea typeface="ＭＳ Ｐゴシック" charset="0"/>
                <a:cs typeface="ＭＳ Ｐゴシック" charset="0"/>
              </a:rPr>
              <a:t>new industrial revolution </a:t>
            </a:r>
            <a:r>
              <a:rPr lang="en-US">
                <a:latin typeface="News Gothic MT" charset="0"/>
                <a:ea typeface="ＭＳ Ｐゴシック" charset="0"/>
                <a:cs typeface="ＭＳ Ｐゴシック" charset="0"/>
              </a:rPr>
              <a:t>won’t happen because people want to </a:t>
            </a:r>
            <a:br>
              <a:rPr lang="en-US">
                <a:latin typeface="News Gothic MT" charset="0"/>
                <a:ea typeface="ＭＳ Ｐゴシック" charset="0"/>
                <a:cs typeface="ＭＳ Ｐゴシック" charset="0"/>
              </a:rPr>
            </a:br>
            <a:r>
              <a:rPr lang="en-US">
                <a:latin typeface="News Gothic MT" charset="0"/>
                <a:ea typeface="ＭＳ Ｐゴシック" charset="0"/>
                <a:cs typeface="ＭＳ Ｐゴシック" charset="0"/>
              </a:rPr>
              <a:t>“do the right thing”</a:t>
            </a:r>
            <a:br>
              <a:rPr lang="en-US">
                <a:latin typeface="News Gothic MT" charset="0"/>
                <a:ea typeface="ＭＳ Ｐゴシック" charset="0"/>
                <a:cs typeface="ＭＳ Ｐゴシック" charset="0"/>
              </a:rPr>
            </a:br>
            <a:endParaRPr lang="en-US">
              <a:latin typeface="News Gothic MT" charset="0"/>
              <a:ea typeface="ＭＳ Ｐゴシック" charset="0"/>
              <a:cs typeface="ＭＳ Ｐゴシック" charset="0"/>
            </a:endParaRPr>
          </a:p>
          <a:p>
            <a:pPr>
              <a:spcBef>
                <a:spcPct val="0"/>
              </a:spcBef>
            </a:pPr>
            <a:r>
              <a:rPr lang="en-US">
                <a:latin typeface="News Gothic MT" charset="0"/>
                <a:ea typeface="ＭＳ Ｐゴシック" charset="0"/>
                <a:cs typeface="ＭＳ Ｐゴシック" charset="0"/>
              </a:rPr>
              <a:t>The government </a:t>
            </a:r>
            <a:r>
              <a:rPr lang="en-US">
                <a:solidFill>
                  <a:srgbClr val="FF0000"/>
                </a:solidFill>
                <a:latin typeface="News Gothic MT" charset="0"/>
                <a:ea typeface="ＭＳ Ｐゴシック" charset="0"/>
                <a:cs typeface="ＭＳ Ｐゴシック" charset="0"/>
              </a:rPr>
              <a:t>can’t just pass a law </a:t>
            </a:r>
            <a:r>
              <a:rPr lang="en-US">
                <a:latin typeface="News Gothic MT" charset="0"/>
                <a:ea typeface="ＭＳ Ｐゴシック" charset="0"/>
                <a:cs typeface="ＭＳ Ｐゴシック" charset="0"/>
              </a:rPr>
              <a:t>and create a new global energy economy, any more than they could 200 years ago</a:t>
            </a:r>
            <a:br>
              <a:rPr lang="en-US">
                <a:latin typeface="News Gothic MT" charset="0"/>
                <a:ea typeface="ＭＳ Ｐゴシック" charset="0"/>
                <a:cs typeface="ＭＳ Ｐゴシック" charset="0"/>
              </a:rPr>
            </a:br>
            <a:endParaRPr lang="en-US">
              <a:latin typeface="News Gothic MT" charset="0"/>
              <a:ea typeface="ＭＳ Ｐゴシック" charset="0"/>
              <a:cs typeface="ＭＳ Ｐゴシック" charset="0"/>
            </a:endParaRPr>
          </a:p>
          <a:p>
            <a:pPr>
              <a:spcBef>
                <a:spcPct val="0"/>
              </a:spcBef>
            </a:pPr>
            <a:r>
              <a:rPr lang="en-US">
                <a:latin typeface="News Gothic MT" charset="0"/>
                <a:ea typeface="ＭＳ Ｐゴシック" charset="0"/>
                <a:cs typeface="ＭＳ Ｐゴシック" charset="0"/>
              </a:rPr>
              <a:t>If low-carbon-footprint goods and services cost less, </a:t>
            </a:r>
            <a:r>
              <a:rPr lang="en-US">
                <a:solidFill>
                  <a:srgbClr val="FF0000"/>
                </a:solidFill>
                <a:latin typeface="News Gothic MT" charset="0"/>
                <a:ea typeface="ＭＳ Ｐゴシック" charset="0"/>
                <a:cs typeface="ＭＳ Ｐゴシック" charset="0"/>
              </a:rPr>
              <a:t>people will buy them</a:t>
            </a:r>
            <a:endParaRPr lang="en-US">
              <a:latin typeface="News Gothic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04800" y="152400"/>
            <a:ext cx="8534400" cy="955675"/>
          </a:xfrm>
          <a:effectLst>
            <a:outerShdw blurRad="50800" dist="38100" dir="2700000">
              <a:srgbClr val="000000">
                <a:alpha val="43000"/>
              </a:srgbClr>
            </a:outerShdw>
          </a:effectLst>
        </p:spPr>
        <p:txBody>
          <a:bodyPr/>
          <a:lstStyle/>
          <a:p>
            <a:pPr>
              <a:defRPr/>
            </a:pPr>
            <a:r>
              <a:rPr lang="en-US" sz="5000" dirty="0">
                <a:ea typeface="ＭＳ Ｐゴシック" charset="0"/>
                <a:cs typeface="ＭＳ Ｐゴシック" charset="0"/>
              </a:rPr>
              <a:t>Imagine it</a:t>
            </a:r>
            <a:r>
              <a:rPr lang="ja-JP" altLang="en-US" sz="5000" dirty="0">
                <a:ea typeface="ＭＳ Ｐゴシック" charset="0"/>
                <a:cs typeface="ＭＳ Ｐゴシック" charset="0"/>
              </a:rPr>
              <a:t>’</a:t>
            </a:r>
            <a:r>
              <a:rPr lang="en-US" sz="5000" dirty="0">
                <a:ea typeface="ＭＳ Ｐゴシック" charset="0"/>
                <a:cs typeface="ＭＳ Ｐゴシック" charset="0"/>
              </a:rPr>
              <a:t>s 1800, </a:t>
            </a:r>
            <a:br>
              <a:rPr lang="en-US" sz="5000" dirty="0">
                <a:ea typeface="ＭＳ Ｐゴシック" charset="0"/>
                <a:cs typeface="ＭＳ Ｐゴシック" charset="0"/>
              </a:rPr>
            </a:br>
            <a:r>
              <a:rPr lang="en-US" sz="5000" dirty="0">
                <a:ea typeface="ＭＳ Ｐゴシック" charset="0"/>
                <a:cs typeface="ＭＳ Ｐゴシック" charset="0"/>
              </a:rPr>
              <a:t>and you</a:t>
            </a:r>
            <a:r>
              <a:rPr lang="ja-JP" altLang="en-US" sz="5000" dirty="0">
                <a:ea typeface="ＭＳ Ｐゴシック" charset="0"/>
                <a:cs typeface="ＭＳ Ｐゴシック" charset="0"/>
              </a:rPr>
              <a:t>’</a:t>
            </a:r>
            <a:r>
              <a:rPr lang="en-US" sz="5000" dirty="0">
                <a:ea typeface="ＭＳ Ｐゴシック" charset="0"/>
                <a:cs typeface="ＭＳ Ｐゴシック" charset="0"/>
              </a:rPr>
              <a:t>re in charge …</a:t>
            </a:r>
          </a:p>
        </p:txBody>
      </p:sp>
      <p:sp>
        <p:nvSpPr>
          <p:cNvPr id="4" name="Rectangle 3"/>
          <p:cNvSpPr txBox="1">
            <a:spLocks noChangeArrowheads="1"/>
          </p:cNvSpPr>
          <p:nvPr/>
        </p:nvSpPr>
        <p:spPr bwMode="auto">
          <a:xfrm>
            <a:off x="685800" y="1355725"/>
            <a:ext cx="77724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charset="0"/>
                <a:ea typeface="ＭＳ Ｐゴシック" charset="0"/>
                <a:cs typeface="ＭＳ Ｐゴシック" charset="0"/>
              </a:defRPr>
            </a:lvl1pPr>
            <a:lvl2pPr marL="800100" indent="-34290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30000"/>
              </a:spcBef>
              <a:defRPr/>
            </a:pPr>
            <a:r>
              <a:rPr lang="en-US" sz="2800" dirty="0" smtClean="0">
                <a:latin typeface="+mn-lt"/>
              </a:rPr>
              <a:t>Somebody presents you with a grand idea for transforming the world economy:</a:t>
            </a:r>
          </a:p>
          <a:p>
            <a:pPr lvl="1">
              <a:spcBef>
                <a:spcPct val="30000"/>
              </a:spcBef>
              <a:buFont typeface="Wingdings" charset="0"/>
              <a:buChar char="ü"/>
              <a:defRPr/>
            </a:pPr>
            <a:r>
              <a:rPr lang="en-US" dirty="0" smtClean="0">
                <a:solidFill>
                  <a:srgbClr val="0000FF"/>
                </a:solidFill>
                <a:latin typeface="+mn-lt"/>
              </a:rPr>
              <a:t>Dig 8 billion tons of carbon out of the ground every year</a:t>
            </a:r>
          </a:p>
          <a:p>
            <a:pPr lvl="1">
              <a:spcBef>
                <a:spcPct val="30000"/>
              </a:spcBef>
              <a:buFont typeface="Wingdings" charset="0"/>
              <a:buChar char="ü"/>
              <a:defRPr/>
            </a:pPr>
            <a:r>
              <a:rPr lang="en-US" dirty="0" smtClean="0">
                <a:solidFill>
                  <a:srgbClr val="0000FF"/>
                </a:solidFill>
                <a:latin typeface="+mn-lt"/>
              </a:rPr>
              <a:t>Build a system of pipelines, supertankers, railroads, highways, and trucks to deliver it to every street corner on the planet</a:t>
            </a:r>
          </a:p>
          <a:p>
            <a:pPr lvl="1">
              <a:spcBef>
                <a:spcPct val="30000"/>
              </a:spcBef>
              <a:buFont typeface="Wingdings" charset="0"/>
              <a:buChar char="ü"/>
              <a:defRPr/>
            </a:pPr>
            <a:r>
              <a:rPr lang="en-US" dirty="0" smtClean="0">
                <a:solidFill>
                  <a:srgbClr val="0000FF"/>
                </a:solidFill>
                <a:latin typeface="+mn-lt"/>
              </a:rPr>
              <a:t>Build millions of cars every year, and millions of miles of roads to drive them on</a:t>
            </a:r>
          </a:p>
          <a:p>
            <a:pPr lvl="1">
              <a:spcBef>
                <a:spcPct val="30000"/>
              </a:spcBef>
              <a:buFont typeface="Wingdings" charset="0"/>
              <a:buChar char="ü"/>
              <a:defRPr/>
            </a:pPr>
            <a:r>
              <a:rPr lang="en-US" dirty="0" smtClean="0">
                <a:solidFill>
                  <a:srgbClr val="0000FF"/>
                </a:solidFill>
                <a:latin typeface="+mn-lt"/>
              </a:rPr>
              <a:t>Generate and pipe enough electricity to every house to power lights &amp; stereos &amp; plasma TVs</a:t>
            </a:r>
          </a:p>
          <a:p>
            <a:pPr>
              <a:spcBef>
                <a:spcPct val="30000"/>
              </a:spcBef>
              <a:defRPr/>
            </a:pPr>
            <a:endParaRPr lang="en-US" sz="2800" dirty="0" smtClean="0">
              <a:latin typeface="Comic Sans MS" charset="0"/>
            </a:endParaRPr>
          </a:p>
        </p:txBody>
      </p:sp>
      <p:grpSp>
        <p:nvGrpSpPr>
          <p:cNvPr id="2" name="Group 6"/>
          <p:cNvGrpSpPr>
            <a:grpSpLocks/>
          </p:cNvGrpSpPr>
          <p:nvPr/>
        </p:nvGrpSpPr>
        <p:grpSpPr bwMode="auto">
          <a:xfrm>
            <a:off x="2144713" y="2286000"/>
            <a:ext cx="5487987" cy="4572000"/>
            <a:chOff x="2144253" y="2285274"/>
            <a:chExt cx="5488852" cy="4572726"/>
          </a:xfrm>
        </p:grpSpPr>
        <p:pic>
          <p:nvPicPr>
            <p:cNvPr id="778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1120" y="2285274"/>
              <a:ext cx="2620524" cy="304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Box 5"/>
            <p:cNvSpPr txBox="1">
              <a:spLocks noChangeArrowheads="1"/>
            </p:cNvSpPr>
            <p:nvPr/>
          </p:nvSpPr>
          <p:spPr bwMode="auto">
            <a:xfrm>
              <a:off x="2144253" y="6027003"/>
              <a:ext cx="54888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i="1">
                  <a:solidFill>
                    <a:srgbClr val="FF0000"/>
                  </a:solidFill>
                  <a:latin typeface="Comic Sans MS" charset="0"/>
                </a:rPr>
                <a:t>…  </a:t>
              </a:r>
              <a:r>
                <a:rPr lang="ja-JP" altLang="en-US" b="1" i="1">
                  <a:solidFill>
                    <a:srgbClr val="FF0000"/>
                  </a:solidFill>
                  <a:latin typeface="Comic Sans MS" charset="0"/>
                </a:rPr>
                <a:t>“</a:t>
              </a:r>
              <a:r>
                <a:rPr lang="en-US" altLang="ja-JP" b="1" i="1">
                  <a:solidFill>
                    <a:srgbClr val="FF0000"/>
                  </a:solidFill>
                  <a:latin typeface="Comic Sans MS" charset="0"/>
                </a:rPr>
                <a:t>and here</a:t>
              </a:r>
              <a:r>
                <a:rPr lang="ja-JP" altLang="en-US" b="1" i="1">
                  <a:solidFill>
                    <a:srgbClr val="FF0000"/>
                  </a:solidFill>
                  <a:latin typeface="Comic Sans MS" charset="0"/>
                </a:rPr>
                <a:t>’</a:t>
              </a:r>
              <a:r>
                <a:rPr lang="en-US" altLang="ja-JP" b="1" i="1">
                  <a:solidFill>
                    <a:srgbClr val="FF0000"/>
                  </a:solidFill>
                  <a:latin typeface="Comic Sans MS" charset="0"/>
                </a:rPr>
                <a:t>s the itemized bill …</a:t>
              </a:r>
              <a:r>
                <a:rPr lang="ja-JP" altLang="en-US" b="1" i="1">
                  <a:solidFill>
                    <a:srgbClr val="FF0000"/>
                  </a:solidFill>
                  <a:latin typeface="Comic Sans MS" charset="0"/>
                </a:rPr>
                <a:t>”</a:t>
              </a:r>
              <a:endParaRPr lang="en-US" altLang="ja-JP" b="1" i="1">
                <a:solidFill>
                  <a:srgbClr val="FF0000"/>
                </a:solidFill>
                <a:latin typeface="Comic Sans MS" charset="0"/>
              </a:endParaRPr>
            </a:p>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900" decel="100000" fill="hold"/>
                                        <p:tgtEl>
                                          <p:spTgt spid="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303213" y="0"/>
            <a:ext cx="8537575" cy="776288"/>
          </a:xfrm>
          <a:effectLst>
            <a:outerShdw blurRad="50800" dist="38099" dir="2700000" algn="ctr" rotWithShape="0">
              <a:schemeClr val="bg2">
                <a:alpha val="42999"/>
              </a:schemeClr>
            </a:outerShdw>
          </a:effectLst>
        </p:spPr>
        <p:txBody>
          <a:bodyPr rIns="116994"/>
          <a:lstStyle/>
          <a:p>
            <a:pPr marL="39688" eaLnBrk="1" hangingPunct="1">
              <a:defRPr/>
            </a:pPr>
            <a:r>
              <a:rPr lang="en-US" dirty="0">
                <a:ea typeface="ＭＳ Ｐゴシック" charset="0"/>
                <a:cs typeface="ＭＳ Ｐゴシック" charset="0"/>
              </a:rPr>
              <a:t>Choose Your Future</a:t>
            </a:r>
          </a:p>
        </p:txBody>
      </p:sp>
      <p:sp>
        <p:nvSpPr>
          <p:cNvPr id="53250" name="Rectangle 2"/>
          <p:cNvSpPr>
            <a:spLocks noGrp="1" noChangeArrowheads="1"/>
          </p:cNvSpPr>
          <p:nvPr>
            <p:ph type="body" idx="1"/>
          </p:nvPr>
        </p:nvSpPr>
        <p:spPr>
          <a:xfrm>
            <a:off x="246063" y="803275"/>
            <a:ext cx="8205787" cy="6054725"/>
          </a:xfrm>
        </p:spPr>
        <p:txBody>
          <a:bodyPr rIns="116994"/>
          <a:lstStyle/>
          <a:p>
            <a:pPr eaLnBrk="1" hangingPunct="1">
              <a:buClr>
                <a:srgbClr val="000000"/>
              </a:buClr>
            </a:pPr>
            <a:r>
              <a:rPr lang="en-US" sz="3100">
                <a:latin typeface="News Gothic MT" charset="0"/>
                <a:ea typeface="ＭＳ Ｐゴシック" charset="0"/>
                <a:cs typeface="ＭＳ Ｐゴシック" charset="0"/>
              </a:rPr>
              <a:t>Some people think:  </a:t>
            </a:r>
          </a:p>
          <a:p>
            <a:pPr marL="782638" lvl="1" indent="-284163" eaLnBrk="1" hangingPunct="1"/>
            <a:r>
              <a:rPr lang="ja-JP" altLang="en-US" sz="3100">
                <a:solidFill>
                  <a:srgbClr val="FF0000"/>
                </a:solidFill>
                <a:latin typeface="News Gothic MT" charset="0"/>
                <a:ea typeface="ＭＳ Ｐゴシック" charset="0"/>
              </a:rPr>
              <a:t>“</a:t>
            </a:r>
            <a:r>
              <a:rPr lang="en-US" altLang="ja-JP" sz="3100">
                <a:solidFill>
                  <a:srgbClr val="FF0000"/>
                </a:solidFill>
                <a:latin typeface="News Gothic MT" charset="0"/>
                <a:ea typeface="ＭＳ Ｐゴシック" charset="0"/>
              </a:rPr>
              <a:t>Our modern lifestyle is only possible because of the subsidy of cheap fossil fuel. If we stop burning coal we</a:t>
            </a:r>
            <a:r>
              <a:rPr lang="ja-JP" altLang="en-US" sz="3100">
                <a:solidFill>
                  <a:srgbClr val="FF0000"/>
                </a:solidFill>
                <a:latin typeface="News Gothic MT" charset="0"/>
                <a:ea typeface="ＭＳ Ｐゴシック" charset="0"/>
              </a:rPr>
              <a:t>’</a:t>
            </a:r>
            <a:r>
              <a:rPr lang="en-US" altLang="ja-JP" sz="3100">
                <a:solidFill>
                  <a:srgbClr val="FF0000"/>
                </a:solidFill>
                <a:latin typeface="News Gothic MT" charset="0"/>
                <a:ea typeface="ＭＳ Ｐゴシック" charset="0"/>
              </a:rPr>
              <a:t>ll freeze in the dark!</a:t>
            </a:r>
            <a:r>
              <a:rPr lang="ja-JP" altLang="en-US" sz="3100">
                <a:solidFill>
                  <a:srgbClr val="FF0000"/>
                </a:solidFill>
                <a:latin typeface="News Gothic MT" charset="0"/>
                <a:ea typeface="ＭＳ Ｐゴシック" charset="0"/>
              </a:rPr>
              <a:t>”</a:t>
            </a:r>
            <a:endParaRPr lang="en-US" altLang="ja-JP" sz="3100">
              <a:solidFill>
                <a:srgbClr val="FF0000"/>
              </a:solidFill>
              <a:latin typeface="News Gothic MT" charset="0"/>
              <a:ea typeface="ＭＳ Ｐゴシック" charset="0"/>
            </a:endParaRPr>
          </a:p>
          <a:p>
            <a:pPr eaLnBrk="1" hangingPunct="1">
              <a:buClr>
                <a:srgbClr val="000000"/>
              </a:buClr>
            </a:pPr>
            <a:r>
              <a:rPr lang="en-US" sz="3100">
                <a:latin typeface="News Gothic MT" charset="0"/>
                <a:ea typeface="ＭＳ Ｐゴシック" charset="0"/>
                <a:cs typeface="ＭＳ Ｐゴシック" charset="0"/>
              </a:rPr>
              <a:t>I prefer:</a:t>
            </a:r>
          </a:p>
          <a:p>
            <a:pPr marL="782638" lvl="1" indent="-284163" eaLnBrk="1" hangingPunct="1"/>
            <a:r>
              <a:rPr lang="ja-JP" altLang="en-US" sz="3100">
                <a:solidFill>
                  <a:srgbClr val="FF0000"/>
                </a:solidFill>
                <a:latin typeface="News Gothic MT" charset="0"/>
                <a:ea typeface="ＭＳ Ｐゴシック" charset="0"/>
              </a:rPr>
              <a:t>“</a:t>
            </a:r>
            <a:r>
              <a:rPr lang="en-US" altLang="ja-JP" sz="3100">
                <a:solidFill>
                  <a:srgbClr val="FF0000"/>
                </a:solidFill>
                <a:latin typeface="News Gothic MT" charset="0"/>
                <a:ea typeface="ＭＳ Ｐゴシック" charset="0"/>
              </a:rPr>
              <a:t>Our well-being depends on creativity and hard work. Before we run out of oil, we</a:t>
            </a:r>
            <a:r>
              <a:rPr lang="ja-JP" altLang="en-US" sz="3100">
                <a:solidFill>
                  <a:srgbClr val="FF0000"/>
                </a:solidFill>
                <a:latin typeface="News Gothic MT" charset="0"/>
                <a:ea typeface="ＭＳ Ｐゴシック" charset="0"/>
              </a:rPr>
              <a:t>’</a:t>
            </a:r>
            <a:r>
              <a:rPr lang="en-US" altLang="ja-JP" sz="3100">
                <a:solidFill>
                  <a:srgbClr val="FF0000"/>
                </a:solidFill>
                <a:latin typeface="News Gothic MT" charset="0"/>
                <a:ea typeface="ＭＳ Ｐゴシック" charset="0"/>
              </a:rPr>
              <a:t>ll invent energy technologies for the 21</a:t>
            </a:r>
            <a:r>
              <a:rPr lang="en-US" altLang="ja-JP" sz="3100" baseline="31000">
                <a:solidFill>
                  <a:srgbClr val="FF0000"/>
                </a:solidFill>
                <a:latin typeface="News Gothic MT" charset="0"/>
                <a:ea typeface="ＭＳ Ｐゴシック" charset="0"/>
              </a:rPr>
              <a:t>st</a:t>
            </a:r>
            <a:r>
              <a:rPr lang="en-US" altLang="ja-JP" sz="3100">
                <a:solidFill>
                  <a:srgbClr val="FF0000"/>
                </a:solidFill>
                <a:latin typeface="News Gothic MT" charset="0"/>
                <a:ea typeface="ＭＳ Ｐゴシック" charset="0"/>
              </a:rPr>
              <a:t> Century. </a:t>
            </a:r>
          </a:p>
          <a:p>
            <a:pPr marL="782638" lvl="1" indent="-284163" eaLnBrk="1" hangingPunct="1"/>
            <a:r>
              <a:rPr lang="en-US" sz="3500" b="1">
                <a:solidFill>
                  <a:srgbClr val="FF0000"/>
                </a:solidFill>
                <a:latin typeface="News Gothic MT" charset="0"/>
                <a:ea typeface="ＭＳ Ｐゴシック" charset="0"/>
              </a:rPr>
              <a:t>Our future is bright.</a:t>
            </a:r>
            <a:r>
              <a:rPr lang="ja-JP" altLang="en-US" sz="3100">
                <a:solidFill>
                  <a:srgbClr val="FF0000"/>
                </a:solidFill>
                <a:latin typeface="News Gothic MT" charset="0"/>
                <a:ea typeface="ＭＳ Ｐゴシック" charset="0"/>
              </a:rPr>
              <a:t>”</a:t>
            </a:r>
            <a:endParaRPr lang="en-US" sz="3100">
              <a:solidFill>
                <a:srgbClr val="FF0000"/>
              </a:solidFill>
              <a:latin typeface="News Gothic MT" charset="0"/>
              <a:ea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325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325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325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32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00200"/>
          </a:xfrm>
        </p:spPr>
        <p:txBody>
          <a:bodyPr/>
          <a:lstStyle/>
          <a:p>
            <a:pPr>
              <a:defRPr/>
            </a:pPr>
            <a:r>
              <a:rPr lang="en-US" dirty="0" smtClean="0"/>
              <a:t>Belief, Trust and Values </a:t>
            </a:r>
            <a:br>
              <a:rPr lang="en-US" dirty="0" smtClean="0"/>
            </a:br>
            <a:r>
              <a:rPr lang="en-US" sz="2800" dirty="0" smtClean="0">
                <a:solidFill>
                  <a:srgbClr val="FF0000"/>
                </a:solidFill>
              </a:rPr>
              <a:t>Steve Anderson, UNC</a:t>
            </a:r>
            <a:endParaRPr lang="en-US" sz="2800" dirty="0">
              <a:solidFill>
                <a:srgbClr val="FF0000"/>
              </a:solidFill>
            </a:endParaRPr>
          </a:p>
        </p:txBody>
      </p:sp>
      <p:sp>
        <p:nvSpPr>
          <p:cNvPr id="14338" name="Content Placeholder 2"/>
          <p:cNvSpPr>
            <a:spLocks noGrp="1"/>
          </p:cNvSpPr>
          <p:nvPr>
            <p:ph idx="1"/>
          </p:nvPr>
        </p:nvSpPr>
        <p:spPr>
          <a:xfrm>
            <a:off x="304800" y="1828800"/>
            <a:ext cx="8534400" cy="4343400"/>
          </a:xfrm>
        </p:spPr>
        <p:txBody>
          <a:bodyPr/>
          <a:lstStyle/>
          <a:p>
            <a:r>
              <a:rPr lang="en-US" sz="2400">
                <a:latin typeface="Comic Sans MS" charset="0"/>
                <a:ea typeface="ＭＳ Ｐゴシック" charset="0"/>
                <a:cs typeface="ＭＳ Ｐゴシック" charset="0"/>
              </a:rPr>
              <a:t>“When the </a:t>
            </a:r>
            <a:r>
              <a:rPr lang="en-US" sz="2400" i="1">
                <a:solidFill>
                  <a:srgbClr val="FF0000"/>
                </a:solidFill>
                <a:latin typeface="Comic Sans MS" charset="0"/>
                <a:ea typeface="ＭＳ Ｐゴシック" charset="0"/>
                <a:cs typeface="ＭＳ Ｐゴシック" charset="0"/>
              </a:rPr>
              <a:t>value of science is pitted against other things that people value</a:t>
            </a:r>
            <a:r>
              <a:rPr lang="en-US" sz="2400">
                <a:latin typeface="Comic Sans MS" charset="0"/>
                <a:ea typeface="ＭＳ Ｐゴシック" charset="0"/>
                <a:cs typeface="ＭＳ Ｐゴシック" charset="0"/>
              </a:rPr>
              <a:t>, such as family, religion, and jobs,” science loses!</a:t>
            </a:r>
          </a:p>
          <a:p>
            <a:r>
              <a:rPr lang="en-US" sz="2400">
                <a:latin typeface="Comic Sans MS" charset="0"/>
                <a:ea typeface="ＭＳ Ｐゴシック" charset="0"/>
                <a:cs typeface="ＭＳ Ｐゴシック" charset="0"/>
              </a:rPr>
              <a:t>Contrarians “pit the values held in the highest esteem by the public (religion, economy, family) directly against the value of climate change science, and in doing so give the public the </a:t>
            </a:r>
            <a:r>
              <a:rPr lang="en-US" sz="2400" i="1">
                <a:solidFill>
                  <a:srgbClr val="FF0000"/>
                </a:solidFill>
                <a:latin typeface="Comic Sans MS" charset="0"/>
                <a:ea typeface="ＭＳ Ｐゴシック" charset="0"/>
                <a:cs typeface="ＭＳ Ｐゴシック" charset="0"/>
              </a:rPr>
              <a:t>impression that they must choose between climate science and their core principles</a:t>
            </a:r>
            <a:r>
              <a:rPr lang="en-US" sz="2400">
                <a:latin typeface="Comic Sans MS" charset="0"/>
                <a:ea typeface="ＭＳ Ｐゴシック" charset="0"/>
                <a:cs typeface="ＭＳ Ｐゴシック" charset="0"/>
              </a:rPr>
              <a:t>”</a:t>
            </a:r>
          </a:p>
          <a:p>
            <a:r>
              <a:rPr lang="en-US" sz="2400">
                <a:latin typeface="Comic Sans MS" charset="0"/>
                <a:ea typeface="ＭＳ Ｐゴシック" charset="0"/>
                <a:cs typeface="ＭＳ Ｐゴシック" charset="0"/>
              </a:rPr>
              <a:t>“therefore easy to understand why </a:t>
            </a:r>
            <a:r>
              <a:rPr lang="en-US" sz="2400" i="1">
                <a:solidFill>
                  <a:srgbClr val="FF0000"/>
                </a:solidFill>
                <a:latin typeface="Comic Sans MS" charset="0"/>
                <a:ea typeface="ＭＳ Ｐゴシック" charset="0"/>
                <a:cs typeface="ＭＳ Ｐゴシック" charset="0"/>
              </a:rPr>
              <a:t>less than half of American citizens believe climate change is worth changing behavior </a:t>
            </a:r>
            <a:r>
              <a:rPr lang="en-US" sz="2400">
                <a:latin typeface="Comic Sans MS" charset="0"/>
                <a:ea typeface="ＭＳ Ｐゴシック" charset="0"/>
                <a:cs typeface="ＭＳ Ｐゴシック" charset="0"/>
              </a:rPr>
              <a:t>over”</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524000"/>
          </a:xfrm>
        </p:spPr>
        <p:txBody>
          <a:bodyPr/>
          <a:lstStyle/>
          <a:p>
            <a:pPr>
              <a:defRPr/>
            </a:pPr>
            <a:r>
              <a:rPr lang="en-US" dirty="0" smtClean="0"/>
              <a:t>Cultural Identity </a:t>
            </a:r>
            <a:r>
              <a:rPr lang="en-US" dirty="0" err="1" smtClean="0"/>
              <a:t>vs</a:t>
            </a:r>
            <a:r>
              <a:rPr lang="en-US" dirty="0" smtClean="0"/>
              <a:t> Science Literacy</a:t>
            </a:r>
            <a:endParaRPr lang="en-US" dirty="0"/>
          </a:p>
        </p:txBody>
      </p:sp>
      <p:pic>
        <p:nvPicPr>
          <p:cNvPr id="153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txBox="1">
            <a:spLocks noChangeArrowheads="1"/>
          </p:cNvSpPr>
          <p:nvPr/>
        </p:nvSpPr>
        <p:spPr bwMode="auto">
          <a:xfrm>
            <a:off x="228600" y="5781675"/>
            <a:ext cx="876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a:solidFill>
                  <a:schemeClr val="accent2"/>
                </a:solidFill>
              </a:rPr>
              <a:t>“The polarizing impact of science literacy and numeracy on perceived climate change risks.” D.M. Kahan, E. Peters, M. Wittlin, P. Slovic, L.L. Ouellette, D. Braman &amp; G. Mandel. </a:t>
            </a:r>
            <a:r>
              <a:rPr lang="en-US" sz="1800" b="1" i="1">
                <a:solidFill>
                  <a:schemeClr val="accent2"/>
                </a:solidFill>
              </a:rPr>
              <a:t>Nature Climate Change</a:t>
            </a:r>
            <a:r>
              <a:rPr lang="en-US" sz="1800" b="1">
                <a:solidFill>
                  <a:schemeClr val="accent2"/>
                </a:solidFill>
              </a:rPr>
              <a:t> </a:t>
            </a:r>
            <a:r>
              <a:rPr lang="en-US" sz="1800">
                <a:solidFill>
                  <a:schemeClr val="accent2"/>
                </a:solidFill>
              </a:rPr>
              <a:t>(2012) doi:10.1038/nclimate1547</a:t>
            </a:r>
          </a:p>
        </p:txBody>
      </p:sp>
      <p:sp>
        <p:nvSpPr>
          <p:cNvPr id="15364" name="TextBox 6"/>
          <p:cNvSpPr txBox="1">
            <a:spLocks noChangeArrowheads="1"/>
          </p:cNvSpPr>
          <p:nvPr/>
        </p:nvSpPr>
        <p:spPr bwMode="auto">
          <a:xfrm>
            <a:off x="1447800" y="5334000"/>
            <a:ext cx="6446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rgbClr val="FF0000"/>
                </a:solidFill>
              </a:rPr>
              <a:t>“Science Comprehension Thesis” fails miserably!</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Content Placeholder 2"/>
          <p:cNvSpPr>
            <a:spLocks noGrp="1"/>
          </p:cNvSpPr>
          <p:nvPr>
            <p:ph idx="1"/>
          </p:nvPr>
        </p:nvSpPr>
        <p:spPr>
          <a:xfrm>
            <a:off x="6553200" y="3276600"/>
            <a:ext cx="2819400" cy="3048000"/>
          </a:xfrm>
        </p:spPr>
        <p:txBody>
          <a:bodyPr/>
          <a:lstStyle/>
          <a:p>
            <a:r>
              <a:rPr lang="en-US">
                <a:latin typeface="News Gothic MT" charset="0"/>
                <a:ea typeface="ＭＳ Ｐゴシック" charset="0"/>
                <a:cs typeface="ＭＳ Ｐゴシック" charset="0"/>
              </a:rPr>
              <a:t>Elephants and riders</a:t>
            </a:r>
          </a:p>
          <a:p>
            <a:r>
              <a:rPr lang="en-US">
                <a:latin typeface="News Gothic MT" charset="0"/>
                <a:ea typeface="ＭＳ Ｐゴシック" charset="0"/>
                <a:cs typeface="ＭＳ Ｐゴシック" charset="0"/>
              </a:rPr>
              <a:t>Flavors of morality</a:t>
            </a:r>
          </a:p>
          <a:p>
            <a:r>
              <a:rPr lang="en-US">
                <a:latin typeface="News Gothic MT" charset="0"/>
                <a:ea typeface="ＭＳ Ｐゴシック" charset="0"/>
                <a:cs typeface="ＭＳ Ｐゴシック" charset="0"/>
              </a:rPr>
              <a:t>Belonging</a:t>
            </a:r>
          </a:p>
        </p:txBody>
      </p:sp>
      <p:pic>
        <p:nvPicPr>
          <p:cNvPr id="80899" name="Picture 3"/>
          <p:cNvPicPr>
            <a:picLocks noChangeAspect="1"/>
          </p:cNvPicPr>
          <p:nvPr/>
        </p:nvPicPr>
        <p:blipFill>
          <a:blip r:embed="rId3">
            <a:extLst>
              <a:ext uri="{28A0092B-C50C-407E-A947-70E740481C1C}">
                <a14:useLocalDpi xmlns:a14="http://schemas.microsoft.com/office/drawing/2010/main" val="0"/>
              </a:ext>
            </a:extLst>
          </a:blip>
          <a:srcRect l="17569" t="13681" r="24411" b="-107"/>
          <a:stretch>
            <a:fillRect/>
          </a:stretch>
        </p:blipFill>
        <p:spPr bwMode="auto">
          <a:xfrm>
            <a:off x="0" y="0"/>
            <a:ext cx="19685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Box 6"/>
          <p:cNvSpPr txBox="1">
            <a:spLocks noChangeArrowheads="1"/>
          </p:cNvSpPr>
          <p:nvPr/>
        </p:nvSpPr>
        <p:spPr bwMode="auto">
          <a:xfrm>
            <a:off x="-76200" y="6056313"/>
            <a:ext cx="97329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400" b="1" i="1">
                <a:solidFill>
                  <a:srgbClr val="FF0000"/>
                </a:solidFill>
              </a:rPr>
              <a:t>The rider evolved to serve the elephant!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3"/>
          <p:cNvPicPr>
            <a:picLocks noChangeAspect="1"/>
          </p:cNvPicPr>
          <p:nvPr/>
        </p:nvPicPr>
        <p:blipFill>
          <a:blip r:embed="rId2">
            <a:alphaModFix amt="4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alpha val="45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1143000"/>
            <a:ext cx="8534400" cy="4267200"/>
          </a:xfrm>
        </p:spPr>
        <p:txBody>
          <a:bodyPr/>
          <a:lstStyle/>
          <a:p>
            <a:pPr>
              <a:defRPr/>
            </a:pPr>
            <a:r>
              <a:rPr lang="en-US" dirty="0" smtClean="0"/>
              <a:t>If you want to change somebody’s beliefs, talk to their elephant!</a:t>
            </a:r>
            <a:endParaRPr lang="en-US" dirty="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6143</TotalTime>
  <Words>2398</Words>
  <Application>Microsoft Macintosh PowerPoint</Application>
  <PresentationFormat>On-screen Show (4:3)</PresentationFormat>
  <Paragraphs>443</Paragraphs>
  <Slides>57</Slides>
  <Notes>14</Notes>
  <HiddenSlides>0</HiddenSlides>
  <MMClips>1</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Blank Presentation</vt:lpstr>
      <vt:lpstr>I’m Not a Warmist! Engaging Hostile Audiences about Climate Change</vt:lpstr>
      <vt:lpstr>PowerPoint Presentation</vt:lpstr>
      <vt:lpstr>Effective Engagement</vt:lpstr>
      <vt:lpstr>Effective Engagement</vt:lpstr>
      <vt:lpstr>PowerPoint Presentation</vt:lpstr>
      <vt:lpstr>Belief, Trust and Values  Steve Anderson, UNC</vt:lpstr>
      <vt:lpstr>Cultural Identity vs Science Literacy</vt:lpstr>
      <vt:lpstr>PowerPoint Presentation</vt:lpstr>
      <vt:lpstr>If you want to change somebody’s beliefs, talk to their elephant!</vt:lpstr>
      <vt:lpstr>Taste Buds</vt:lpstr>
      <vt:lpstr>Flavors of Morality</vt:lpstr>
      <vt:lpstr>Flavors of Morality</vt:lpstr>
      <vt:lpstr>In Less Than 1 Second</vt:lpstr>
      <vt:lpstr>PowerPoint Presentation</vt:lpstr>
      <vt:lpstr>PowerPoint Presentation</vt:lpstr>
      <vt:lpstr>Who Are You?</vt:lpstr>
      <vt:lpstr>What Doesn’t Work</vt:lpstr>
      <vt:lpstr>What Works Better</vt:lpstr>
      <vt:lpstr>Effective Engagement</vt:lpstr>
      <vt:lpstr>Effective Engagement</vt:lpstr>
      <vt:lpstr>Global Warming is  Based on Common Sense  not computer models … not recent temperatures … not complicated!</vt:lpstr>
      <vt:lpstr>Weather vs Climate what’s the difference?</vt:lpstr>
      <vt:lpstr>Location!   Location!   Location!</vt:lpstr>
      <vt:lpstr>Ever Wonder Why?</vt:lpstr>
      <vt:lpstr>Heat Budgets</vt:lpstr>
      <vt:lpstr>Dancing Molecules and Heat Rays!</vt:lpstr>
      <vt:lpstr>Dancing Molecules and Heat Rays!</vt:lpstr>
      <vt:lpstr>CO2 Emits Heat</vt:lpstr>
      <vt:lpstr>Common Sense</vt:lpstr>
      <vt:lpstr>Common Myth #1</vt:lpstr>
      <vt:lpstr>Effective Engagement</vt:lpstr>
      <vt:lpstr>Shanghai, China 1990</vt:lpstr>
      <vt:lpstr>Shanghai, China 2012</vt:lpstr>
      <vt:lpstr>Billions and Billions</vt:lpstr>
      <vt:lpstr>How much warmer?</vt:lpstr>
      <vt:lpstr>Where is it 10°F Warmer</vt:lpstr>
      <vt:lpstr>Wildfire</vt:lpstr>
      <vt:lpstr>Real Estate Development</vt:lpstr>
      <vt:lpstr>For How Long?</vt:lpstr>
      <vt:lpstr>What we Know for Sure</vt:lpstr>
      <vt:lpstr>What we Really Can’t Know</vt:lpstr>
      <vt:lpstr>Effective Engagement</vt:lpstr>
      <vt:lpstr>The Worst Myth of All</vt:lpstr>
      <vt:lpstr>PowerPoint Presentation</vt:lpstr>
      <vt:lpstr>PowerPoint Presentation</vt:lpstr>
      <vt:lpstr>PowerPoint Presentation</vt:lpstr>
      <vt:lpstr>What is a “Wedge”?</vt:lpstr>
      <vt:lpstr>PowerPoint Presentation</vt:lpstr>
      <vt:lpstr>PowerPoint Presentation</vt:lpstr>
      <vt:lpstr>PowerPoint Presentation</vt:lpstr>
      <vt:lpstr>PowerPoint Presentation</vt:lpstr>
      <vt:lpstr>PowerPoint Presentation</vt:lpstr>
      <vt:lpstr>PowerPoint Presentation</vt:lpstr>
      <vt:lpstr>Solutions</vt:lpstr>
      <vt:lpstr>Free Market Solutions</vt:lpstr>
      <vt:lpstr>Imagine it’s 1800,  and you’re in charge …</vt:lpstr>
      <vt:lpstr>Choose Your Future</vt:lpstr>
    </vt:vector>
  </TitlesOfParts>
  <Company>Colorado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Carbon Cycle</dc:title>
  <dc:creator>denning</dc:creator>
  <cp:lastModifiedBy>Scott Denning</cp:lastModifiedBy>
  <cp:revision>196</cp:revision>
  <dcterms:created xsi:type="dcterms:W3CDTF">2011-12-06T16:50:35Z</dcterms:created>
  <dcterms:modified xsi:type="dcterms:W3CDTF">2013-12-05T04:05:36Z</dcterms:modified>
</cp:coreProperties>
</file>