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1"/>
  </p:notesMasterIdLst>
  <p:handoutMasterIdLst>
    <p:handoutMasterId r:id="rId42"/>
  </p:handoutMasterIdLst>
  <p:sldIdLst>
    <p:sldId id="257" r:id="rId2"/>
    <p:sldId id="259" r:id="rId3"/>
    <p:sldId id="260" r:id="rId4"/>
    <p:sldId id="261" r:id="rId5"/>
    <p:sldId id="262" r:id="rId6"/>
    <p:sldId id="297" r:id="rId7"/>
    <p:sldId id="263" r:id="rId8"/>
    <p:sldId id="296" r:id="rId9"/>
    <p:sldId id="264" r:id="rId10"/>
    <p:sldId id="292" r:id="rId11"/>
    <p:sldId id="299" r:id="rId12"/>
    <p:sldId id="298" r:id="rId13"/>
    <p:sldId id="295" r:id="rId14"/>
    <p:sldId id="265" r:id="rId15"/>
    <p:sldId id="301" r:id="rId16"/>
    <p:sldId id="302" r:id="rId17"/>
    <p:sldId id="303" r:id="rId18"/>
    <p:sldId id="304"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1" r:id="rId33"/>
    <p:sldId id="322" r:id="rId34"/>
    <p:sldId id="323" r:id="rId35"/>
    <p:sldId id="324" r:id="rId36"/>
    <p:sldId id="325" r:id="rId37"/>
    <p:sldId id="326" r:id="rId38"/>
    <p:sldId id="327" r:id="rId39"/>
    <p:sldId id="328" r:id="rId40"/>
  </p:sldIdLst>
  <p:sldSz cx="9144000" cy="6858000" type="screen4x3"/>
  <p:notesSz cx="9601200" cy="73152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04">
          <p15:clr>
            <a:srgbClr val="A4A3A4"/>
          </p15:clr>
        </p15:guide>
        <p15:guide id="2" pos="30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41"/>
    <p:restoredTop sz="91451"/>
  </p:normalViewPr>
  <p:slideViewPr>
    <p:cSldViewPr>
      <p:cViewPr varScale="1">
        <p:scale>
          <a:sx n="91" d="100"/>
          <a:sy n="91" d="100"/>
        </p:scale>
        <p:origin x="1712"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48" d="100"/>
          <a:sy n="48" d="100"/>
        </p:scale>
        <p:origin x="1136" y="192"/>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r>
              <a:rPr lang="en-US"/>
              <a:t>Earth System Overview</a:t>
            </a:r>
          </a:p>
          <a:p>
            <a:pPr>
              <a:defRPr/>
            </a:pPr>
            <a:endParaRPr lang="en-US"/>
          </a:p>
        </p:txBody>
      </p:sp>
      <p:sp>
        <p:nvSpPr>
          <p:cNvPr id="13315" name="Rectangle 3"/>
          <p:cNvSpPr>
            <a:spLocks noGrp="1" noChangeArrowheads="1"/>
          </p:cNvSpPr>
          <p:nvPr>
            <p:ph type="dt" sz="quarter" idx="1"/>
          </p:nvPr>
        </p:nvSpPr>
        <p:spPr bwMode="auto">
          <a:xfrm>
            <a:off x="5440363" y="0"/>
            <a:ext cx="4160837"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ea typeface="+mn-ea"/>
                <a:cs typeface="+mn-cs"/>
              </a:defRPr>
            </a:lvl1pPr>
          </a:lstStyle>
          <a:p>
            <a:pPr>
              <a:defRPr/>
            </a:pPr>
            <a:r>
              <a:rPr lang="en-US" dirty="0"/>
              <a:t>Climate 101</a:t>
            </a:r>
          </a:p>
        </p:txBody>
      </p:sp>
      <p:sp>
        <p:nvSpPr>
          <p:cNvPr id="13316" name="Rectangle 4"/>
          <p:cNvSpPr>
            <a:spLocks noGrp="1" noChangeArrowheads="1"/>
          </p:cNvSpPr>
          <p:nvPr>
            <p:ph type="ftr" sz="quarter" idx="2"/>
          </p:nvPr>
        </p:nvSpPr>
        <p:spPr bwMode="auto">
          <a:xfrm>
            <a:off x="0" y="6950075"/>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ea typeface="+mn-ea"/>
                <a:cs typeface="+mn-cs"/>
              </a:defRPr>
            </a:lvl1pPr>
          </a:lstStyle>
          <a:p>
            <a:pPr>
              <a:defRPr/>
            </a:pPr>
            <a:r>
              <a:rPr lang="en-US"/>
              <a:t> CSU Atmospheric Science		Scott Denning</a:t>
            </a:r>
          </a:p>
        </p:txBody>
      </p:sp>
      <p:sp>
        <p:nvSpPr>
          <p:cNvPr id="13317" name="Rectangle 5"/>
          <p:cNvSpPr>
            <a:spLocks noGrp="1" noChangeArrowheads="1"/>
          </p:cNvSpPr>
          <p:nvPr>
            <p:ph type="sldNum" sz="quarter" idx="3"/>
          </p:nvPr>
        </p:nvSpPr>
        <p:spPr bwMode="auto">
          <a:xfrm>
            <a:off x="5440363" y="6950075"/>
            <a:ext cx="4160837"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585909CD-1C20-6840-99BE-752CBD362AEC}" type="slidenum">
              <a:rPr lang="en-US"/>
              <a:pPr>
                <a:defRPr/>
              </a:pPr>
              <a:t>‹#›</a:t>
            </a:fld>
            <a:endParaRPr lang="en-US"/>
          </a:p>
        </p:txBody>
      </p:sp>
    </p:spTree>
    <p:extLst>
      <p:ext uri="{BB962C8B-B14F-4D97-AF65-F5344CB8AC3E}">
        <p14:creationId xmlns:p14="http://schemas.microsoft.com/office/powerpoint/2010/main" val="44014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ea typeface="+mn-ea"/>
                <a:cs typeface="+mn-cs"/>
              </a:defRPr>
            </a:lvl1pPr>
          </a:lstStyle>
          <a:p>
            <a:pPr>
              <a:defRPr/>
            </a:pPr>
            <a:r>
              <a:rPr lang="en-US"/>
              <a:t>AT606 Fall 2006</a:t>
            </a:r>
          </a:p>
        </p:txBody>
      </p:sp>
      <p:sp>
        <p:nvSpPr>
          <p:cNvPr id="30723" name="Rectangle 3"/>
          <p:cNvSpPr>
            <a:spLocks noGrp="1" noChangeArrowheads="1"/>
          </p:cNvSpPr>
          <p:nvPr>
            <p:ph type="dt" idx="1"/>
          </p:nvPr>
        </p:nvSpPr>
        <p:spPr bwMode="auto">
          <a:xfrm>
            <a:off x="5440363" y="0"/>
            <a:ext cx="4160837"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fld id="{98471B54-7E9D-524D-AA86-7431E4947A94}" type="datetime1">
              <a:rPr lang="en-US"/>
              <a:pPr>
                <a:defRPr/>
              </a:pPr>
              <a:t>2/6/18</a:t>
            </a:fld>
            <a:endParaRPr lang="en-US"/>
          </a:p>
        </p:txBody>
      </p:sp>
      <p:sp>
        <p:nvSpPr>
          <p:cNvPr id="16388" name="Rectangle 4"/>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5" name="Rectangle 5"/>
          <p:cNvSpPr>
            <a:spLocks noGrp="1" noChangeArrowheads="1"/>
          </p:cNvSpPr>
          <p:nvPr>
            <p:ph type="body" sz="quarter" idx="3"/>
          </p:nvPr>
        </p:nvSpPr>
        <p:spPr bwMode="auto">
          <a:xfrm>
            <a:off x="1279525" y="3475038"/>
            <a:ext cx="7042150" cy="32908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6950075"/>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ea typeface="+mn-ea"/>
                <a:cs typeface="+mn-cs"/>
              </a:defRPr>
            </a:lvl1pPr>
          </a:lstStyle>
          <a:p>
            <a:pPr>
              <a:defRPr/>
            </a:pPr>
            <a:r>
              <a:rPr lang="en-US"/>
              <a:t>Scott Denning  CSU ATS</a:t>
            </a:r>
          </a:p>
        </p:txBody>
      </p:sp>
      <p:sp>
        <p:nvSpPr>
          <p:cNvPr id="30727" name="Rectangle 7"/>
          <p:cNvSpPr>
            <a:spLocks noGrp="1" noChangeArrowheads="1"/>
          </p:cNvSpPr>
          <p:nvPr>
            <p:ph type="sldNum" sz="quarter" idx="5"/>
          </p:nvPr>
        </p:nvSpPr>
        <p:spPr bwMode="auto">
          <a:xfrm>
            <a:off x="5440363" y="6950075"/>
            <a:ext cx="4160837"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916A38FB-348A-6C45-BE8A-660F5C8DCFCF}" type="slidenum">
              <a:rPr lang="en-US"/>
              <a:pPr>
                <a:defRPr/>
              </a:pPr>
              <a:t>‹#›</a:t>
            </a:fld>
            <a:endParaRPr lang="en-US"/>
          </a:p>
        </p:txBody>
      </p:sp>
    </p:spTree>
    <p:extLst>
      <p:ext uri="{BB962C8B-B14F-4D97-AF65-F5344CB8AC3E}">
        <p14:creationId xmlns:p14="http://schemas.microsoft.com/office/powerpoint/2010/main" val="1716182213"/>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pitchFamily="-106"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AT606 Fall 2006</a:t>
            </a:r>
          </a:p>
        </p:txBody>
      </p:sp>
      <p:sp>
        <p:nvSpPr>
          <p:cNvPr id="18434"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C038CD8C-047E-5041-9FCA-7248A123A959}" type="datetime1">
              <a:rPr lang="en-US" sz="1300"/>
              <a:pPr/>
              <a:t>2/6/18</a:t>
            </a:fld>
            <a:endParaRPr lang="en-US" sz="1300"/>
          </a:p>
        </p:txBody>
      </p:sp>
      <p:sp>
        <p:nvSpPr>
          <p:cNvPr id="18435"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Scott Denning  CSU ATS</a:t>
            </a:r>
          </a:p>
        </p:txBody>
      </p:sp>
      <p:sp>
        <p:nvSpPr>
          <p:cNvPr id="1843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6094D344-45CB-684F-9058-33DC0091D6A7}" type="slidenum">
              <a:rPr lang="en-US" sz="1300"/>
              <a:pPr/>
              <a:t>1</a:t>
            </a:fld>
            <a:endParaRPr lang="en-US" sz="1300"/>
          </a:p>
        </p:txBody>
      </p:sp>
      <p:sp>
        <p:nvSpPr>
          <p:cNvPr id="18437" name="Rectangle 2"/>
          <p:cNvSpPr>
            <a:spLocks noGrp="1" noRot="1" noChangeAspect="1" noChangeArrowheads="1" noTextEdit="1"/>
          </p:cNvSpPr>
          <p:nvPr>
            <p:ph type="sldImg"/>
          </p:nvPr>
        </p:nvSpPr>
        <p:spPr>
          <a:ln/>
        </p:spPr>
      </p:sp>
      <p:sp>
        <p:nvSpPr>
          <p:cNvPr id="1843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AT606 Fall 2006</a:t>
            </a:r>
          </a:p>
        </p:txBody>
      </p:sp>
      <p:sp>
        <p:nvSpPr>
          <p:cNvPr id="3277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E1D5BD81-03C9-3949-844D-09E58EE6C681}" type="datetime1">
              <a:rPr lang="en-US" sz="1300"/>
              <a:pPr/>
              <a:t>2/6/18</a:t>
            </a:fld>
            <a:endParaRPr lang="en-US" sz="1300"/>
          </a:p>
        </p:txBody>
      </p:sp>
      <p:sp>
        <p:nvSpPr>
          <p:cNvPr id="32771"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Scott Denning  CSU ATS</a:t>
            </a:r>
          </a:p>
        </p:txBody>
      </p:sp>
      <p:sp>
        <p:nvSpPr>
          <p:cNvPr id="3277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51281C82-5237-B94E-83D0-021A132E11AF}" type="slidenum">
              <a:rPr lang="en-US" sz="1300"/>
              <a:pPr/>
              <a:t>20</a:t>
            </a:fld>
            <a:endParaRPr lang="en-US" sz="1300"/>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The Earths surface is rough – friction for winds</a:t>
            </a:r>
          </a:p>
          <a:p>
            <a:r>
              <a:rPr lang="en-US">
                <a:latin typeface="Times New Roman" charset="0"/>
                <a:ea typeface="ＭＳ Ｐゴシック" charset="0"/>
                <a:cs typeface="ＭＳ Ｐゴシック" charset="0"/>
              </a:rPr>
              <a:t>Ocean/land – gyres and circulation</a:t>
            </a:r>
          </a:p>
          <a:p>
            <a:r>
              <a:rPr lang="en-US">
                <a:latin typeface="Times New Roman" charset="0"/>
                <a:ea typeface="ＭＳ Ｐゴシック" charset="0"/>
                <a:cs typeface="ＭＳ Ｐゴシック" charset="0"/>
              </a:rPr>
              <a:t>Very deep very cold – approx 1-2 C which is close to freezing</a:t>
            </a:r>
          </a:p>
          <a:p>
            <a:r>
              <a:rPr lang="en-US">
                <a:latin typeface="Times New Roman" charset="0"/>
                <a:ea typeface="ＭＳ Ｐゴシック" charset="0"/>
                <a:cs typeface="ＭＳ Ｐゴシック" charset="0"/>
              </a:rPr>
              <a:t>Deepest point – Marians trench (10,924 m, 35,840 ft )</a:t>
            </a:r>
          </a:p>
          <a:p>
            <a:r>
              <a:rPr lang="en-US">
                <a:latin typeface="Times New Roman" charset="0"/>
                <a:ea typeface="ＭＳ Ｐゴシック" charset="0"/>
                <a:cs typeface="ＭＳ Ｐゴシック" charset="0"/>
              </a:rPr>
              <a:t>Highest land point – Mt Everest – 8,848 m or 29,026 feet</a:t>
            </a:r>
          </a:p>
        </p:txBody>
      </p:sp>
    </p:spTree>
    <p:extLst>
      <p:ext uri="{BB962C8B-B14F-4D97-AF65-F5344CB8AC3E}">
        <p14:creationId xmlns:p14="http://schemas.microsoft.com/office/powerpoint/2010/main" val="2686224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AT606 Fall 2006</a:t>
            </a:r>
          </a:p>
        </p:txBody>
      </p:sp>
      <p:sp>
        <p:nvSpPr>
          <p:cNvPr id="34818"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9435C201-36FD-1D4E-9A18-C9B4FD247E78}" type="datetime1">
              <a:rPr lang="en-US" sz="1300"/>
              <a:pPr/>
              <a:t>2/6/18</a:t>
            </a:fld>
            <a:endParaRPr lang="en-US" sz="1300"/>
          </a:p>
        </p:txBody>
      </p:sp>
      <p:sp>
        <p:nvSpPr>
          <p:cNvPr id="34819"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Scott Denning  CSU ATS</a:t>
            </a:r>
          </a:p>
        </p:txBody>
      </p:sp>
      <p:sp>
        <p:nvSpPr>
          <p:cNvPr id="3482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4FAE72C1-7AC1-1E49-B954-E91103B77E32}" type="slidenum">
              <a:rPr lang="en-US" sz="1300"/>
              <a:pPr/>
              <a:t>21</a:t>
            </a:fld>
            <a:endParaRPr lang="en-US" sz="1300"/>
          </a:p>
        </p:txBody>
      </p:sp>
      <p:sp>
        <p:nvSpPr>
          <p:cNvPr id="34821" name="Rectangle 2"/>
          <p:cNvSpPr>
            <a:spLocks noGrp="1" noRot="1" noChangeAspect="1" noChangeArrowheads="1" noTextEdit="1"/>
          </p:cNvSpPr>
          <p:nvPr>
            <p:ph type="sldImg"/>
          </p:nvPr>
        </p:nvSpPr>
        <p:spPr>
          <a:ln/>
        </p:spPr>
      </p:sp>
      <p:sp>
        <p:nvSpPr>
          <p:cNvPr id="3482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248449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AT606 Fall 2006</a:t>
            </a:r>
          </a:p>
        </p:txBody>
      </p:sp>
      <p:sp>
        <p:nvSpPr>
          <p:cNvPr id="36866"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F4FA3C01-A925-CB43-B201-B7E2CB46C9EA}" type="datetime1">
              <a:rPr lang="en-US" sz="1300"/>
              <a:pPr/>
              <a:t>2/6/18</a:t>
            </a:fld>
            <a:endParaRPr lang="en-US" sz="1300"/>
          </a:p>
        </p:txBody>
      </p:sp>
      <p:sp>
        <p:nvSpPr>
          <p:cNvPr id="36867"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Scott Denning  CSU ATS</a:t>
            </a:r>
          </a:p>
        </p:txBody>
      </p:sp>
      <p:sp>
        <p:nvSpPr>
          <p:cNvPr id="3686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F18039E3-2668-E944-9F1A-540489088A80}" type="slidenum">
              <a:rPr lang="en-US" sz="1300"/>
              <a:pPr/>
              <a:t>22</a:t>
            </a:fld>
            <a:endParaRPr lang="en-US" sz="1300"/>
          </a:p>
        </p:txBody>
      </p:sp>
      <p:sp>
        <p:nvSpPr>
          <p:cNvPr id="36869" name="Rectangle 2"/>
          <p:cNvSpPr>
            <a:spLocks noGrp="1" noRot="1" noChangeAspect="1" noChangeArrowheads="1" noTextEdit="1"/>
          </p:cNvSpPr>
          <p:nvPr>
            <p:ph type="sldImg"/>
          </p:nvPr>
        </p:nvSpPr>
        <p:spPr>
          <a:ln/>
        </p:spPr>
      </p:sp>
      <p:sp>
        <p:nvSpPr>
          <p:cNvPr id="3687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053857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AT606 Fall 2006</a:t>
            </a:r>
          </a:p>
        </p:txBody>
      </p:sp>
      <p:sp>
        <p:nvSpPr>
          <p:cNvPr id="38914"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87DBA7FC-E9A2-2D4C-9731-DCE341269596}" type="datetime1">
              <a:rPr lang="en-US" sz="1300"/>
              <a:pPr/>
              <a:t>2/6/18</a:t>
            </a:fld>
            <a:endParaRPr lang="en-US" sz="1300"/>
          </a:p>
        </p:txBody>
      </p:sp>
      <p:sp>
        <p:nvSpPr>
          <p:cNvPr id="38915"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Scott Denning  CSU ATS</a:t>
            </a:r>
          </a:p>
        </p:txBody>
      </p:sp>
      <p:sp>
        <p:nvSpPr>
          <p:cNvPr id="3891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E9E53BB8-6EE6-1A4F-98A8-B7EFDB100F5E}" type="slidenum">
              <a:rPr lang="en-US" sz="1300"/>
              <a:pPr/>
              <a:t>23</a:t>
            </a:fld>
            <a:endParaRPr lang="en-US" sz="1300"/>
          </a:p>
        </p:txBody>
      </p:sp>
      <p:sp>
        <p:nvSpPr>
          <p:cNvPr id="38917" name="Rectangle 2"/>
          <p:cNvSpPr>
            <a:spLocks noGrp="1" noRot="1" noChangeAspect="1" noChangeArrowheads="1" noTextEdit="1"/>
          </p:cNvSpPr>
          <p:nvPr>
            <p:ph type="sldImg"/>
          </p:nvPr>
        </p:nvSpPr>
        <p:spPr>
          <a:ln/>
        </p:spPr>
      </p:sp>
      <p:sp>
        <p:nvSpPr>
          <p:cNvPr id="3891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681786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AT606 Fall 2006</a:t>
            </a:r>
          </a:p>
        </p:txBody>
      </p:sp>
      <p:sp>
        <p:nvSpPr>
          <p:cNvPr id="40962"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1CBC2A92-176F-FD44-A86C-D44EB77A0D50}" type="datetime1">
              <a:rPr lang="en-US" sz="1300"/>
              <a:pPr/>
              <a:t>2/6/18</a:t>
            </a:fld>
            <a:endParaRPr lang="en-US" sz="1300"/>
          </a:p>
        </p:txBody>
      </p:sp>
      <p:sp>
        <p:nvSpPr>
          <p:cNvPr id="40963"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Scott Denning  CSU ATS</a:t>
            </a:r>
          </a:p>
        </p:txBody>
      </p:sp>
      <p:sp>
        <p:nvSpPr>
          <p:cNvPr id="4096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DFA5FCC0-8738-BC48-950C-0F5A96C7B7E3}" type="slidenum">
              <a:rPr lang="en-US" sz="1300"/>
              <a:pPr/>
              <a:t>24</a:t>
            </a:fld>
            <a:endParaRPr lang="en-US" sz="1300"/>
          </a:p>
        </p:txBody>
      </p:sp>
      <p:sp>
        <p:nvSpPr>
          <p:cNvPr id="40965" name="Rectangle 2"/>
          <p:cNvSpPr>
            <a:spLocks noGrp="1" noRot="1" noChangeAspect="1" noChangeArrowheads="1" noTextEdit="1"/>
          </p:cNvSpPr>
          <p:nvPr>
            <p:ph type="sldImg"/>
          </p:nvPr>
        </p:nvSpPr>
        <p:spPr>
          <a:ln/>
        </p:spPr>
      </p:sp>
      <p:sp>
        <p:nvSpPr>
          <p:cNvPr id="4096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909313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AT606 Fall 2006</a:t>
            </a:r>
          </a:p>
        </p:txBody>
      </p:sp>
      <p:sp>
        <p:nvSpPr>
          <p:cNvPr id="4301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DCBA0A40-AA15-8D48-82A8-40ABD9FE801D}" type="datetime1">
              <a:rPr lang="en-US" sz="1300"/>
              <a:pPr/>
              <a:t>2/6/18</a:t>
            </a:fld>
            <a:endParaRPr lang="en-US" sz="1300"/>
          </a:p>
        </p:txBody>
      </p:sp>
      <p:sp>
        <p:nvSpPr>
          <p:cNvPr id="43011"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Scott Denning  CSU ATS</a:t>
            </a:r>
          </a:p>
        </p:txBody>
      </p:sp>
      <p:sp>
        <p:nvSpPr>
          <p:cNvPr id="4301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346B16CF-D559-524C-B614-0D194D6501E8}" type="slidenum">
              <a:rPr lang="en-US" sz="1300"/>
              <a:pPr/>
              <a:t>25</a:t>
            </a:fld>
            <a:endParaRPr lang="en-US" sz="1300"/>
          </a:p>
        </p:txBody>
      </p:sp>
      <p:sp>
        <p:nvSpPr>
          <p:cNvPr id="43013" name="Rectangle 2"/>
          <p:cNvSpPr>
            <a:spLocks noGrp="1" noRot="1" noChangeAspect="1" noChangeArrowheads="1" noTextEdit="1"/>
          </p:cNvSpPr>
          <p:nvPr>
            <p:ph type="sldImg"/>
          </p:nvPr>
        </p:nvSpPr>
        <p:spPr>
          <a:ln/>
        </p:spPr>
      </p:sp>
      <p:sp>
        <p:nvSpPr>
          <p:cNvPr id="4301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501051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AT606 Fall 2006</a:t>
            </a:r>
          </a:p>
        </p:txBody>
      </p:sp>
      <p:sp>
        <p:nvSpPr>
          <p:cNvPr id="45058"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2FA29F0E-89FD-8042-BE59-3740DD2615F7}" type="datetime1">
              <a:rPr lang="en-US" sz="1300"/>
              <a:pPr/>
              <a:t>2/6/18</a:t>
            </a:fld>
            <a:endParaRPr lang="en-US" sz="1300"/>
          </a:p>
        </p:txBody>
      </p:sp>
      <p:sp>
        <p:nvSpPr>
          <p:cNvPr id="45059"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Scott Denning  CSU ATS</a:t>
            </a:r>
          </a:p>
        </p:txBody>
      </p:sp>
      <p:sp>
        <p:nvSpPr>
          <p:cNvPr id="4506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35978D11-B797-6C47-A25B-D16E7D4A2083}" type="slidenum">
              <a:rPr lang="en-US" sz="1300"/>
              <a:pPr/>
              <a:t>26</a:t>
            </a:fld>
            <a:endParaRPr lang="en-US" sz="1300"/>
          </a:p>
        </p:txBody>
      </p:sp>
      <p:sp>
        <p:nvSpPr>
          <p:cNvPr id="45061" name="Rectangle 2"/>
          <p:cNvSpPr>
            <a:spLocks noGrp="1" noRot="1" noChangeAspect="1" noChangeArrowheads="1" noTextEdit="1"/>
          </p:cNvSpPr>
          <p:nvPr>
            <p:ph type="sldImg"/>
          </p:nvPr>
        </p:nvSpPr>
        <p:spPr>
          <a:ln/>
        </p:spPr>
      </p:sp>
      <p:sp>
        <p:nvSpPr>
          <p:cNvPr id="4506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78211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AT606 Fall 2006</a:t>
            </a:r>
          </a:p>
        </p:txBody>
      </p:sp>
      <p:sp>
        <p:nvSpPr>
          <p:cNvPr id="47106"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EC063C0D-F174-2C4D-B954-E47D1C975403}" type="datetime1">
              <a:rPr lang="en-US" sz="1300"/>
              <a:pPr/>
              <a:t>2/6/18</a:t>
            </a:fld>
            <a:endParaRPr lang="en-US" sz="1300"/>
          </a:p>
        </p:txBody>
      </p:sp>
      <p:sp>
        <p:nvSpPr>
          <p:cNvPr id="47107"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Scott Denning  CSU ATS</a:t>
            </a:r>
          </a:p>
        </p:txBody>
      </p:sp>
      <p:sp>
        <p:nvSpPr>
          <p:cNvPr id="4710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3DA0A9C3-1DE2-0B46-B416-6B0CBF9CA478}" type="slidenum">
              <a:rPr lang="en-US" sz="1300"/>
              <a:pPr/>
              <a:t>27</a:t>
            </a:fld>
            <a:endParaRPr lang="en-US" sz="1300"/>
          </a:p>
        </p:txBody>
      </p:sp>
      <p:sp>
        <p:nvSpPr>
          <p:cNvPr id="47109" name="Rectangle 2"/>
          <p:cNvSpPr>
            <a:spLocks noGrp="1" noRot="1" noChangeAspect="1" noChangeArrowheads="1" noTextEdit="1"/>
          </p:cNvSpPr>
          <p:nvPr>
            <p:ph type="sldImg"/>
          </p:nvPr>
        </p:nvSpPr>
        <p:spPr>
          <a:ln/>
        </p:spPr>
      </p:sp>
      <p:sp>
        <p:nvSpPr>
          <p:cNvPr id="4711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339921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AT606 Fall 2006</a:t>
            </a:r>
          </a:p>
        </p:txBody>
      </p:sp>
      <p:sp>
        <p:nvSpPr>
          <p:cNvPr id="49154"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D1A7C305-1AE4-FE4C-9680-CCA41240AA18}" type="datetime1">
              <a:rPr lang="en-US" sz="1300"/>
              <a:pPr/>
              <a:t>2/6/18</a:t>
            </a:fld>
            <a:endParaRPr lang="en-US" sz="1300"/>
          </a:p>
        </p:txBody>
      </p:sp>
      <p:sp>
        <p:nvSpPr>
          <p:cNvPr id="49155"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Scott Denning  CSU ATS</a:t>
            </a:r>
          </a:p>
        </p:txBody>
      </p:sp>
      <p:sp>
        <p:nvSpPr>
          <p:cNvPr id="4915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A57FEAFA-3BA3-FB4E-A921-AA9FD3777091}" type="slidenum">
              <a:rPr lang="en-US" sz="1300"/>
              <a:pPr/>
              <a:t>28</a:t>
            </a:fld>
            <a:endParaRPr lang="en-US" sz="1300"/>
          </a:p>
        </p:txBody>
      </p:sp>
      <p:sp>
        <p:nvSpPr>
          <p:cNvPr id="49157" name="Rectangle 2"/>
          <p:cNvSpPr>
            <a:spLocks noGrp="1" noRot="1" noChangeAspect="1" noChangeArrowheads="1" noTextEdit="1"/>
          </p:cNvSpPr>
          <p:nvPr>
            <p:ph type="sldImg"/>
          </p:nvPr>
        </p:nvSpPr>
        <p:spPr>
          <a:ln/>
        </p:spPr>
      </p:sp>
      <p:sp>
        <p:nvSpPr>
          <p:cNvPr id="4915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031765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AT606 Fall 2006</a:t>
            </a:r>
          </a:p>
        </p:txBody>
      </p:sp>
      <p:sp>
        <p:nvSpPr>
          <p:cNvPr id="51202"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025409EF-7633-6A40-9455-BE5EB14C3AB2}" type="datetime1">
              <a:rPr lang="en-US" sz="1300"/>
              <a:pPr/>
              <a:t>2/6/18</a:t>
            </a:fld>
            <a:endParaRPr lang="en-US" sz="1300"/>
          </a:p>
        </p:txBody>
      </p:sp>
      <p:sp>
        <p:nvSpPr>
          <p:cNvPr id="51203"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Scott Denning  CSU ATS</a:t>
            </a:r>
          </a:p>
        </p:txBody>
      </p:sp>
      <p:sp>
        <p:nvSpPr>
          <p:cNvPr id="5120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95174293-E8D0-354D-9A6D-8C29AB4CE25C}" type="slidenum">
              <a:rPr lang="en-US" sz="1300"/>
              <a:pPr/>
              <a:t>29</a:t>
            </a:fld>
            <a:endParaRPr lang="en-US" sz="1300"/>
          </a:p>
        </p:txBody>
      </p:sp>
      <p:sp>
        <p:nvSpPr>
          <p:cNvPr id="51205" name="Rectangle 2"/>
          <p:cNvSpPr>
            <a:spLocks noGrp="1" noRot="1" noChangeAspect="1" noChangeArrowheads="1" noTextEdit="1"/>
          </p:cNvSpPr>
          <p:nvPr>
            <p:ph type="sldImg"/>
          </p:nvPr>
        </p:nvSpPr>
        <p:spPr>
          <a:solidFill>
            <a:srgbClr val="FFFFFF"/>
          </a:solidFill>
          <a:ln/>
        </p:spPr>
      </p:sp>
      <p:sp>
        <p:nvSpPr>
          <p:cNvPr id="5120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lIns="91567" tIns="45784" rIns="91567" bIns="45784"/>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979744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AT606 Fall 2006</a:t>
            </a:r>
          </a:p>
        </p:txBody>
      </p:sp>
      <p:sp>
        <p:nvSpPr>
          <p:cNvPr id="20482"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F4249F67-1782-3B4C-9E14-8716CB5CBACD}" type="datetime1">
              <a:rPr lang="en-US" sz="1300"/>
              <a:pPr/>
              <a:t>2/6/18</a:t>
            </a:fld>
            <a:endParaRPr lang="en-US" sz="1300"/>
          </a:p>
        </p:txBody>
      </p:sp>
      <p:sp>
        <p:nvSpPr>
          <p:cNvPr id="20483"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Scott Denning  CSU ATS</a:t>
            </a:r>
          </a:p>
        </p:txBody>
      </p:sp>
      <p:sp>
        <p:nvSpPr>
          <p:cNvPr id="2048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B3D108FA-42BC-2B43-8CC6-149E3EF2BF01}" type="slidenum">
              <a:rPr lang="en-US" sz="1300"/>
              <a:pPr/>
              <a:t>2</a:t>
            </a:fld>
            <a:endParaRPr lang="en-US" sz="1300"/>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AT606 Fall 2006</a:t>
            </a:r>
          </a:p>
        </p:txBody>
      </p:sp>
      <p:sp>
        <p:nvSpPr>
          <p:cNvPr id="5325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A8A828DE-B65C-6240-8EC2-07B414ABDD40}" type="datetime1">
              <a:rPr lang="en-US" sz="1300"/>
              <a:pPr/>
              <a:t>2/6/18</a:t>
            </a:fld>
            <a:endParaRPr lang="en-US" sz="1300"/>
          </a:p>
        </p:txBody>
      </p:sp>
      <p:sp>
        <p:nvSpPr>
          <p:cNvPr id="53251"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Scott Denning  CSU ATS</a:t>
            </a:r>
          </a:p>
        </p:txBody>
      </p:sp>
      <p:sp>
        <p:nvSpPr>
          <p:cNvPr id="5325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FB292CDD-2843-5040-BF8C-A005B7CE43EE}" type="slidenum">
              <a:rPr lang="en-US" sz="1300"/>
              <a:pPr/>
              <a:t>30</a:t>
            </a:fld>
            <a:endParaRPr lang="en-US" sz="1300"/>
          </a:p>
        </p:txBody>
      </p:sp>
      <p:sp>
        <p:nvSpPr>
          <p:cNvPr id="53253" name="Rectangle 2"/>
          <p:cNvSpPr>
            <a:spLocks noGrp="1" noRot="1" noChangeAspect="1" noChangeArrowheads="1" noTextEdit="1"/>
          </p:cNvSpPr>
          <p:nvPr>
            <p:ph type="sldImg"/>
          </p:nvPr>
        </p:nvSpPr>
        <p:spPr>
          <a:ln/>
        </p:spPr>
      </p:sp>
      <p:sp>
        <p:nvSpPr>
          <p:cNvPr id="5325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55540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AT606 Fall 2006</a:t>
            </a:r>
          </a:p>
        </p:txBody>
      </p:sp>
      <p:sp>
        <p:nvSpPr>
          <p:cNvPr id="55298"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58F2B5EA-BE7A-1548-ABA8-B2D8EFB349C1}" type="datetime1">
              <a:rPr lang="en-US" sz="1300"/>
              <a:pPr/>
              <a:t>2/6/18</a:t>
            </a:fld>
            <a:endParaRPr lang="en-US" sz="1300"/>
          </a:p>
        </p:txBody>
      </p:sp>
      <p:sp>
        <p:nvSpPr>
          <p:cNvPr id="55299"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Scott Denning  CSU ATS</a:t>
            </a:r>
          </a:p>
        </p:txBody>
      </p:sp>
      <p:sp>
        <p:nvSpPr>
          <p:cNvPr id="5530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B8B372FC-C145-CE4A-973D-DE942B2E1555}" type="slidenum">
              <a:rPr lang="en-US" sz="1300"/>
              <a:pPr/>
              <a:t>31</a:t>
            </a:fld>
            <a:endParaRPr lang="en-US" sz="1300"/>
          </a:p>
        </p:txBody>
      </p:sp>
      <p:sp>
        <p:nvSpPr>
          <p:cNvPr id="55301" name="Rectangle 2"/>
          <p:cNvSpPr>
            <a:spLocks noGrp="1" noRot="1" noChangeAspect="1" noChangeArrowheads="1"/>
          </p:cNvSpPr>
          <p:nvPr>
            <p:ph type="sldImg"/>
          </p:nvPr>
        </p:nvSpPr>
        <p:spPr>
          <a:solidFill>
            <a:srgbClr val="FFFFFF"/>
          </a:solidFill>
          <a:ln/>
        </p:spPr>
      </p:sp>
      <p:sp>
        <p:nvSpPr>
          <p:cNvPr id="55302" name="Rectangle 3"/>
          <p:cNvSpPr>
            <a:spLocks noGrp="1" noChangeArrowheads="1"/>
          </p:cNvSpPr>
          <p:nvPr>
            <p:ph type="body" idx="1"/>
          </p:nvPr>
        </p:nvSpPr>
        <p:spPr>
          <a:solidFill>
            <a:srgbClr val="FFFFFF"/>
          </a:solidFill>
          <a:ln>
            <a:solidFill>
              <a:srgbClr val="000000"/>
            </a:solidFill>
          </a:ln>
        </p:spPr>
        <p:txBody>
          <a:bodyPr lIns="91567" tIns="45784" rIns="91567" bIns="45784"/>
          <a:lstStyle/>
          <a:p>
            <a:r>
              <a:rPr lang="en-US">
                <a:latin typeface="Times New Roman" charset="0"/>
                <a:ea typeface="ＭＳ Ｐゴシック" charset="0"/>
                <a:cs typeface="ＭＳ Ｐゴシック" charset="0"/>
              </a:rPr>
              <a:t>What</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another name for energy transport?  Wind</a:t>
            </a:r>
          </a:p>
          <a:p>
            <a:r>
              <a:rPr lang="en-US">
                <a:latin typeface="Times New Roman" charset="0"/>
                <a:ea typeface="ＭＳ Ｐゴシック" charset="0"/>
                <a:cs typeface="ＭＳ Ｐゴシック" charset="0"/>
              </a:rPr>
              <a:t>What is missing from here?  Something very important for all planets…  We can</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t feel it, but we can see the effect.</a:t>
            </a:r>
          </a:p>
          <a:p>
            <a:r>
              <a:rPr lang="en-US">
                <a:latin typeface="Times New Roman" charset="0"/>
                <a:ea typeface="ＭＳ Ｐゴシック" charset="0"/>
                <a:cs typeface="ＭＳ Ｐゴシック" charset="0"/>
              </a:rPr>
              <a:t>Imagine for a second there were no gravity in this room, and I jumped towards the wall.  What would stop me?  The wall.  Friction would slow me down.  In this case I use mechanical work to start moving.  In the case of the atmoshere, we have energy differences caused by differential heating, so I would move from high heat (tropics) to low heat (poles).  No force moving me.  Just deflected.</a:t>
            </a:r>
          </a:p>
        </p:txBody>
      </p:sp>
    </p:spTree>
    <p:extLst>
      <p:ext uri="{BB962C8B-B14F-4D97-AF65-F5344CB8AC3E}">
        <p14:creationId xmlns:p14="http://schemas.microsoft.com/office/powerpoint/2010/main" val="2895240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AT606 Fall 2006</a:t>
            </a:r>
          </a:p>
        </p:txBody>
      </p:sp>
      <p:sp>
        <p:nvSpPr>
          <p:cNvPr id="59394"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3F35D919-7D43-8E49-AA78-A7BBB8189494}" type="datetime1">
              <a:rPr lang="en-US" sz="1300"/>
              <a:pPr/>
              <a:t>2/6/18</a:t>
            </a:fld>
            <a:endParaRPr lang="en-US" sz="1300"/>
          </a:p>
        </p:txBody>
      </p:sp>
      <p:sp>
        <p:nvSpPr>
          <p:cNvPr id="59395"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Scott Denning  CSU ATS</a:t>
            </a:r>
          </a:p>
        </p:txBody>
      </p:sp>
      <p:sp>
        <p:nvSpPr>
          <p:cNvPr id="5939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0B7A9FAD-D2F0-AB46-B09D-9FB0BDA817BC}" type="slidenum">
              <a:rPr lang="en-US" sz="1300"/>
              <a:pPr/>
              <a:t>32</a:t>
            </a:fld>
            <a:endParaRPr lang="en-US" sz="1300"/>
          </a:p>
        </p:txBody>
      </p:sp>
      <p:sp>
        <p:nvSpPr>
          <p:cNvPr id="59397" name="Rectangle 2"/>
          <p:cNvSpPr>
            <a:spLocks noGrp="1" noRot="1" noChangeAspect="1" noChangeArrowheads="1" noTextEdit="1"/>
          </p:cNvSpPr>
          <p:nvPr>
            <p:ph type="sldImg"/>
          </p:nvPr>
        </p:nvSpPr>
        <p:spPr>
          <a:solidFill>
            <a:srgbClr val="FFFFFF"/>
          </a:solidFill>
          <a:ln/>
        </p:spPr>
      </p:sp>
      <p:sp>
        <p:nvSpPr>
          <p:cNvPr id="59398" name="Rectangle 3"/>
          <p:cNvSpPr>
            <a:spLocks noGrp="1" noChangeArrowheads="1"/>
          </p:cNvSpPr>
          <p:nvPr>
            <p:ph type="body" idx="1"/>
          </p:nvPr>
        </p:nvSpPr>
        <p:spPr>
          <a:solidFill>
            <a:srgbClr val="FFFFFF"/>
          </a:solidFill>
          <a:ln>
            <a:solidFill>
              <a:srgbClr val="000000"/>
            </a:solidFill>
          </a:ln>
        </p:spPr>
        <p:txBody>
          <a:bodyPr lIns="91567" tIns="45784" rIns="91567" bIns="45784"/>
          <a:lstStyle/>
          <a:p>
            <a:r>
              <a:rPr lang="en-US">
                <a:latin typeface="Times New Roman" charset="0"/>
                <a:ea typeface="ＭＳ Ｐゴシック" charset="0"/>
                <a:cs typeface="ＭＳ Ｐゴシック" charset="0"/>
              </a:rPr>
              <a:t>Center of mass – usually the mass in the atmosphere is balanced.  Gravity = upward motion.  Heating perturbs this.  Draw picture on board.</a:t>
            </a:r>
          </a:p>
        </p:txBody>
      </p:sp>
    </p:spTree>
    <p:extLst>
      <p:ext uri="{BB962C8B-B14F-4D97-AF65-F5344CB8AC3E}">
        <p14:creationId xmlns:p14="http://schemas.microsoft.com/office/powerpoint/2010/main" val="231779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AT606 Fall 2006</a:t>
            </a:r>
          </a:p>
        </p:txBody>
      </p:sp>
      <p:sp>
        <p:nvSpPr>
          <p:cNvPr id="62466"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754A369C-C40F-8E42-A450-2021FDE36F11}" type="datetime1">
              <a:rPr lang="en-US" sz="1300"/>
              <a:pPr/>
              <a:t>2/6/18</a:t>
            </a:fld>
            <a:endParaRPr lang="en-US" sz="1300"/>
          </a:p>
        </p:txBody>
      </p:sp>
      <p:sp>
        <p:nvSpPr>
          <p:cNvPr id="62467"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Scott Denning  CSU ATS</a:t>
            </a:r>
          </a:p>
        </p:txBody>
      </p:sp>
      <p:sp>
        <p:nvSpPr>
          <p:cNvPr id="6246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EEEF38E3-A4DA-5B45-B4C1-342089112B8E}" type="slidenum">
              <a:rPr lang="en-US" sz="1300"/>
              <a:pPr/>
              <a:t>34</a:t>
            </a:fld>
            <a:endParaRPr lang="en-US" sz="1300"/>
          </a:p>
        </p:txBody>
      </p:sp>
      <p:sp>
        <p:nvSpPr>
          <p:cNvPr id="62469" name="Rectangle 2"/>
          <p:cNvSpPr>
            <a:spLocks noGrp="1" noRot="1" noChangeAspect="1" noChangeArrowheads="1" noTextEdit="1"/>
          </p:cNvSpPr>
          <p:nvPr>
            <p:ph type="sldImg"/>
          </p:nvPr>
        </p:nvSpPr>
        <p:spPr>
          <a:ln/>
        </p:spPr>
      </p:sp>
      <p:sp>
        <p:nvSpPr>
          <p:cNvPr id="6247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760285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AT606 Fall 2006</a:t>
            </a:r>
          </a:p>
        </p:txBody>
      </p:sp>
      <p:sp>
        <p:nvSpPr>
          <p:cNvPr id="64514"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16A16537-BE04-6A49-AB50-09DDE720DDB4}" type="datetime1">
              <a:rPr lang="en-US" sz="1300"/>
              <a:pPr/>
              <a:t>2/6/18</a:t>
            </a:fld>
            <a:endParaRPr lang="en-US" sz="1300"/>
          </a:p>
        </p:txBody>
      </p:sp>
      <p:sp>
        <p:nvSpPr>
          <p:cNvPr id="64515"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Scott Denning  CSU ATS</a:t>
            </a:r>
          </a:p>
        </p:txBody>
      </p:sp>
      <p:sp>
        <p:nvSpPr>
          <p:cNvPr id="6451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153FA023-694F-8B4E-AB60-6AF0D3C3A311}" type="slidenum">
              <a:rPr lang="en-US" sz="1300"/>
              <a:pPr/>
              <a:t>35</a:t>
            </a:fld>
            <a:endParaRPr lang="en-US" sz="1300"/>
          </a:p>
        </p:txBody>
      </p:sp>
      <p:sp>
        <p:nvSpPr>
          <p:cNvPr id="64517" name="Rectangle 2"/>
          <p:cNvSpPr>
            <a:spLocks noGrp="1" noRot="1" noChangeAspect="1" noChangeArrowheads="1" noTextEdit="1"/>
          </p:cNvSpPr>
          <p:nvPr>
            <p:ph type="sldImg"/>
          </p:nvPr>
        </p:nvSpPr>
        <p:spPr>
          <a:ln/>
        </p:spPr>
      </p:sp>
      <p:sp>
        <p:nvSpPr>
          <p:cNvPr id="6451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275300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AT606 Fall 2006</a:t>
            </a:r>
          </a:p>
        </p:txBody>
      </p:sp>
      <p:sp>
        <p:nvSpPr>
          <p:cNvPr id="66562"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F3863F49-C509-3445-A305-ED558D55B947}" type="datetime1">
              <a:rPr lang="en-US" sz="1300"/>
              <a:pPr/>
              <a:t>2/6/18</a:t>
            </a:fld>
            <a:endParaRPr lang="en-US" sz="1300"/>
          </a:p>
        </p:txBody>
      </p:sp>
      <p:sp>
        <p:nvSpPr>
          <p:cNvPr id="66563"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Scott Denning  CSU ATS</a:t>
            </a:r>
          </a:p>
        </p:txBody>
      </p:sp>
      <p:sp>
        <p:nvSpPr>
          <p:cNvPr id="6656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5D839F55-5C66-C74E-9297-54845A087EF5}" type="slidenum">
              <a:rPr lang="en-US" sz="1300"/>
              <a:pPr/>
              <a:t>36</a:t>
            </a:fld>
            <a:endParaRPr lang="en-US" sz="1300"/>
          </a:p>
        </p:txBody>
      </p:sp>
      <p:sp>
        <p:nvSpPr>
          <p:cNvPr id="66565" name="Rectangle 2"/>
          <p:cNvSpPr>
            <a:spLocks noGrp="1" noRot="1" noChangeAspect="1" noChangeArrowheads="1" noTextEdit="1"/>
          </p:cNvSpPr>
          <p:nvPr>
            <p:ph type="sldImg"/>
          </p:nvPr>
        </p:nvSpPr>
        <p:spPr>
          <a:ln/>
        </p:spPr>
      </p:sp>
      <p:sp>
        <p:nvSpPr>
          <p:cNvPr id="6656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Energy transport determines land vegetation</a:t>
            </a:r>
          </a:p>
        </p:txBody>
      </p:sp>
    </p:spTree>
    <p:extLst>
      <p:ext uri="{BB962C8B-B14F-4D97-AF65-F5344CB8AC3E}">
        <p14:creationId xmlns:p14="http://schemas.microsoft.com/office/powerpoint/2010/main" val="2303923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AT606 Fall 2006</a:t>
            </a:r>
          </a:p>
        </p:txBody>
      </p:sp>
      <p:sp>
        <p:nvSpPr>
          <p:cNvPr id="2253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01C435C2-3623-BF4C-B789-3960B0A15A0E}" type="datetime1">
              <a:rPr lang="en-US" sz="1300"/>
              <a:pPr/>
              <a:t>2/6/18</a:t>
            </a:fld>
            <a:endParaRPr lang="en-US" sz="1300"/>
          </a:p>
        </p:txBody>
      </p:sp>
      <p:sp>
        <p:nvSpPr>
          <p:cNvPr id="22531"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Scott Denning  CSU ATS</a:t>
            </a:r>
          </a:p>
        </p:txBody>
      </p:sp>
      <p:sp>
        <p:nvSpPr>
          <p:cNvPr id="2253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9B3189CD-F4E3-4A47-BD2A-AFA9DAD0E9EB}" type="slidenum">
              <a:rPr lang="en-US" sz="1300"/>
              <a:pPr/>
              <a:t>3</a:t>
            </a:fld>
            <a:endParaRPr lang="en-US" sz="1300"/>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3174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19A4894C-CD9A-B441-98B3-0486814540E0}" type="slidenum">
              <a:rPr lang="en-US" sz="1300"/>
              <a:pPr/>
              <a:t>13</a:t>
            </a:fld>
            <a:endParaRPr lang="en-US"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a:latin typeface="Times New Roman" charset="0"/>
                <a:ea typeface="ＭＳ Ｐゴシック" charset="0"/>
                <a:cs typeface="ＭＳ Ｐゴシック" charset="0"/>
              </a:rPr>
              <a:t>Photographs of Earth from space show that our planet is a single system.   The Earth is whole.  You can see that oceans, clouds, and continents are lit by sunlight, the energy that supports life on Earth.  We do not know of any other planet that has water and an atmosphere like Earth's.  Any one separate part (land, air, or water) by itself is not enough to support life.   All the Earth's parts are connected and work together.    Continuous changes in temperature, composition and chemistry are necessary for the whole system to work.</a:t>
            </a:r>
            <a:endParaRPr lang="en-US">
              <a:latin typeface="Times New Roman" charset="0"/>
              <a:ea typeface="ＭＳ Ｐゴシック" charset="0"/>
              <a:cs typeface="ＭＳ Ｐゴシック" charset="0"/>
            </a:endParaRPr>
          </a:p>
        </p:txBody>
      </p:sp>
      <p:sp>
        <p:nvSpPr>
          <p:cNvPr id="20483"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AT606 Fall 2006</a:t>
            </a:r>
          </a:p>
        </p:txBody>
      </p:sp>
      <p:sp>
        <p:nvSpPr>
          <p:cNvPr id="20484" name="Date Placeholder 4"/>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10BD2E74-2EAE-A346-83E6-1BB9FF1B6974}" type="datetime1">
              <a:rPr lang="en-US" sz="1300"/>
              <a:pPr/>
              <a:t>2/6/18</a:t>
            </a:fld>
            <a:endParaRPr lang="en-US" sz="1300"/>
          </a:p>
        </p:txBody>
      </p:sp>
      <p:sp>
        <p:nvSpPr>
          <p:cNvPr id="20485" name="Footer Placeholder 5"/>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Scott Denning  CSU ATS</a:t>
            </a:r>
          </a:p>
        </p:txBody>
      </p:sp>
      <p:sp>
        <p:nvSpPr>
          <p:cNvPr id="20486" name="Slide Number Placeholder 6"/>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281575DD-94BF-F242-AFE0-119C9B4B3CB7}" type="slidenum">
              <a:rPr lang="en-US" sz="1300"/>
              <a:pPr/>
              <a:t>15</a:t>
            </a:fld>
            <a:endParaRPr lang="en-US" sz="1300"/>
          </a:p>
        </p:txBody>
      </p:sp>
    </p:spTree>
    <p:extLst>
      <p:ext uri="{BB962C8B-B14F-4D97-AF65-F5344CB8AC3E}">
        <p14:creationId xmlns:p14="http://schemas.microsoft.com/office/powerpoint/2010/main" val="1617282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Everything that happens on our planet is part of a complex set of interactions between air, water, land, and life. Earth system science encompasses all these interactions with a new focus on the connections among topics that were once studied separately. All Earth system science is ultimately focused on the question "How is the Earth changing and what are the consequences for life on Earth?"</a:t>
            </a:r>
          </a:p>
        </p:txBody>
      </p:sp>
      <p:sp>
        <p:nvSpPr>
          <p:cNvPr id="22531"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AT606 Fall 2006</a:t>
            </a:r>
          </a:p>
        </p:txBody>
      </p:sp>
      <p:sp>
        <p:nvSpPr>
          <p:cNvPr id="22532" name="Date Placeholder 4"/>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EA9BD153-48D7-7B4C-8B80-0C773E99422C}" type="datetime1">
              <a:rPr lang="en-US" sz="1300"/>
              <a:pPr/>
              <a:t>2/6/18</a:t>
            </a:fld>
            <a:endParaRPr lang="en-US" sz="1300"/>
          </a:p>
        </p:txBody>
      </p:sp>
      <p:sp>
        <p:nvSpPr>
          <p:cNvPr id="22533" name="Footer Placeholder 5"/>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Scott Denning  CSU ATS</a:t>
            </a:r>
          </a:p>
        </p:txBody>
      </p:sp>
      <p:sp>
        <p:nvSpPr>
          <p:cNvPr id="22534" name="Slide Number Placeholder 6"/>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8BFCAF2A-C5C1-1941-B9A5-69D4FC12323A}" type="slidenum">
              <a:rPr lang="en-US" sz="1300"/>
              <a:pPr/>
              <a:t>16</a:t>
            </a:fld>
            <a:endParaRPr lang="en-US" sz="1300"/>
          </a:p>
        </p:txBody>
      </p:sp>
    </p:spTree>
    <p:extLst>
      <p:ext uri="{BB962C8B-B14F-4D97-AF65-F5344CB8AC3E}">
        <p14:creationId xmlns:p14="http://schemas.microsoft.com/office/powerpoint/2010/main" val="1884181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AT606 Fall 2006</a:t>
            </a:r>
          </a:p>
        </p:txBody>
      </p:sp>
      <p:sp>
        <p:nvSpPr>
          <p:cNvPr id="24578"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E93DEFE0-1F0D-614C-B076-671AC3F94B47}" type="datetime1">
              <a:rPr lang="en-US" sz="1300"/>
              <a:pPr/>
              <a:t>2/6/18</a:t>
            </a:fld>
            <a:endParaRPr lang="en-US" sz="1300"/>
          </a:p>
        </p:txBody>
      </p:sp>
      <p:sp>
        <p:nvSpPr>
          <p:cNvPr id="24579"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Scott Denning  CSU ATS</a:t>
            </a:r>
          </a:p>
        </p:txBody>
      </p:sp>
      <p:sp>
        <p:nvSpPr>
          <p:cNvPr id="2458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4DBA286C-6A2F-1745-9594-17A2AB96C761}" type="slidenum">
              <a:rPr lang="en-US" sz="1300"/>
              <a:pPr/>
              <a:t>17</a:t>
            </a:fld>
            <a:endParaRPr lang="en-US" sz="1300"/>
          </a:p>
        </p:txBody>
      </p:sp>
      <p:sp>
        <p:nvSpPr>
          <p:cNvPr id="24581" name="Rectangle 2"/>
          <p:cNvSpPr>
            <a:spLocks noGrp="1" noRot="1" noChangeAspect="1" noChangeArrowheads="1" noTextEdit="1"/>
          </p:cNvSpPr>
          <p:nvPr>
            <p:ph type="sldImg"/>
          </p:nvPr>
        </p:nvSpPr>
        <p:spPr>
          <a:ln/>
        </p:spPr>
      </p:sp>
      <p:sp>
        <p:nvSpPr>
          <p:cNvPr id="2458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688594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AT606 Intro to Climate Fall 2006</a:t>
            </a:r>
          </a:p>
        </p:txBody>
      </p:sp>
      <p:sp>
        <p:nvSpPr>
          <p:cNvPr id="26626"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218FAFCA-D319-0E45-8BDB-BBD6E6E7DC0F}" type="datetime1">
              <a:rPr lang="en-US" sz="1300"/>
              <a:pPr/>
              <a:t>2/6/18</a:t>
            </a:fld>
            <a:endParaRPr lang="en-US" sz="1300"/>
          </a:p>
        </p:txBody>
      </p:sp>
      <p:sp>
        <p:nvSpPr>
          <p:cNvPr id="26627"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00"/>
              <a:t>CSU ATS Scott Denning</a:t>
            </a:r>
          </a:p>
        </p:txBody>
      </p:sp>
      <p:sp>
        <p:nvSpPr>
          <p:cNvPr id="2662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D5F47F86-6B9E-704E-9901-1AA2F196C2BD}" type="slidenum">
              <a:rPr lang="en-US" sz="1300"/>
              <a:pPr/>
              <a:t>18</a:t>
            </a:fld>
            <a:endParaRPr lang="en-US" sz="1300"/>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418136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t>AT606 Intro to Climate Fall 2006</a:t>
            </a:r>
          </a:p>
        </p:txBody>
      </p:sp>
      <p:sp>
        <p:nvSpPr>
          <p:cNvPr id="26626"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6888DA8-BDA0-124C-8C26-ABB293918477}" type="datetime1">
              <a:rPr lang="en-US" sz="1200"/>
              <a:pPr/>
              <a:t>2/6/18</a:t>
            </a:fld>
            <a:endParaRPr lang="en-US" sz="1200"/>
          </a:p>
        </p:txBody>
      </p:sp>
      <p:sp>
        <p:nvSpPr>
          <p:cNvPr id="26627"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t>CSU ATS Scott Denning</a:t>
            </a:r>
          </a:p>
        </p:txBody>
      </p:sp>
      <p:sp>
        <p:nvSpPr>
          <p:cNvPr id="2662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3F015DB7-1F4B-D14C-B5F0-DA4CE6DDB5B0}" type="slidenum">
              <a:rPr lang="en-US" sz="1200"/>
              <a:pPr/>
              <a:t>19</a:t>
            </a:fld>
            <a:endParaRPr lang="en-US" sz="1200"/>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4038205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2E5DAF8C-6200-3D46-AC8F-3AFEEE1AE462}" type="datetime1">
              <a:rPr lang="en-US"/>
              <a:pPr>
                <a:defRPr/>
              </a:pPr>
              <a:t>2/6/18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70FD90-31A7-874C-9B60-269CB395AD8E}" type="slidenum">
              <a:rPr lang="en-US"/>
              <a:pPr>
                <a:defRPr/>
              </a:pPr>
              <a:t>‹#›</a:t>
            </a:fld>
            <a:endParaRPr lang="en-US"/>
          </a:p>
        </p:txBody>
      </p:sp>
    </p:spTree>
    <p:extLst>
      <p:ext uri="{BB962C8B-B14F-4D97-AF65-F5344CB8AC3E}">
        <p14:creationId xmlns:p14="http://schemas.microsoft.com/office/powerpoint/2010/main" val="1421309653"/>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268478F-4F42-6C49-916B-D59CF0978859}" type="datetime1">
              <a:rPr lang="en-US"/>
              <a:pPr>
                <a:defRPr/>
              </a:pPr>
              <a:t>2/6/18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DF65BC-F083-3547-A72A-21885E0CAFD2}" type="slidenum">
              <a:rPr lang="en-US"/>
              <a:pPr>
                <a:defRPr/>
              </a:pPr>
              <a:t>‹#›</a:t>
            </a:fld>
            <a:endParaRPr lang="en-US"/>
          </a:p>
        </p:txBody>
      </p:sp>
    </p:spTree>
    <p:extLst>
      <p:ext uri="{BB962C8B-B14F-4D97-AF65-F5344CB8AC3E}">
        <p14:creationId xmlns:p14="http://schemas.microsoft.com/office/powerpoint/2010/main" val="1270264054"/>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6713115-9804-0A4B-885A-740BC5F20702}" type="datetime1">
              <a:rPr lang="en-US"/>
              <a:pPr>
                <a:defRPr/>
              </a:pPr>
              <a:t>2/6/18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78186B-0D36-FC49-8C0E-E70C550DE900}" type="slidenum">
              <a:rPr lang="en-US"/>
              <a:pPr>
                <a:defRPr/>
              </a:pPr>
              <a:t>‹#›</a:t>
            </a:fld>
            <a:endParaRPr lang="en-US"/>
          </a:p>
        </p:txBody>
      </p:sp>
    </p:spTree>
    <p:extLst>
      <p:ext uri="{BB962C8B-B14F-4D97-AF65-F5344CB8AC3E}">
        <p14:creationId xmlns:p14="http://schemas.microsoft.com/office/powerpoint/2010/main" val="3249365123"/>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762000"/>
          </a:xfrm>
        </p:spPr>
        <p:txBody>
          <a:bodyPr/>
          <a:lstStyle/>
          <a:p>
            <a:r>
              <a:rPr lang="en-US"/>
              <a:t>Click to edit Master title style</a:t>
            </a:r>
          </a:p>
        </p:txBody>
      </p:sp>
      <p:sp>
        <p:nvSpPr>
          <p:cNvPr id="3" name="Chart Placeholder 2"/>
          <p:cNvSpPr>
            <a:spLocks noGrp="1"/>
          </p:cNvSpPr>
          <p:nvPr>
            <p:ph type="chart" sz="half" idx="1"/>
          </p:nvPr>
        </p:nvSpPr>
        <p:spPr>
          <a:xfrm>
            <a:off x="685800" y="1219200"/>
            <a:ext cx="3810000" cy="4876800"/>
          </a:xfrm>
        </p:spPr>
        <p:txBody>
          <a:bodyPr/>
          <a:lstStyle/>
          <a:p>
            <a:pPr lvl="0"/>
            <a:endParaRPr lang="en-US" noProof="0"/>
          </a:p>
        </p:txBody>
      </p:sp>
      <p:sp>
        <p:nvSpPr>
          <p:cNvPr id="4" name="Text Placeholder 3"/>
          <p:cNvSpPr>
            <a:spLocks noGrp="1"/>
          </p:cNvSpPr>
          <p:nvPr>
            <p:ph type="body" sz="half" idx="2"/>
          </p:nvPr>
        </p:nvSpPr>
        <p:spPr>
          <a:xfrm>
            <a:off x="4648200" y="1219200"/>
            <a:ext cx="381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FF432E72-C94C-8949-A649-3290076A25C0}" type="datetime1">
              <a:rPr lang="en-US"/>
              <a:pPr>
                <a:defRPr/>
              </a:pPr>
              <a:t>2/6/18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0F74F2-4B85-FE4A-8942-C6B316955C54}" type="slidenum">
              <a:rPr lang="en-US"/>
              <a:pPr>
                <a:defRPr/>
              </a:pPr>
              <a:t>‹#›</a:t>
            </a:fld>
            <a:endParaRPr lang="en-US"/>
          </a:p>
        </p:txBody>
      </p:sp>
    </p:spTree>
    <p:extLst>
      <p:ext uri="{BB962C8B-B14F-4D97-AF65-F5344CB8AC3E}">
        <p14:creationId xmlns:p14="http://schemas.microsoft.com/office/powerpoint/2010/main" val="3835850042"/>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762000"/>
          </a:xfrm>
        </p:spPr>
        <p:txBody>
          <a:bodyPr/>
          <a:lstStyle/>
          <a:p>
            <a:r>
              <a:rPr lang="en-US"/>
              <a:t>Click to edit Master title style</a:t>
            </a:r>
          </a:p>
        </p:txBody>
      </p:sp>
      <p:sp>
        <p:nvSpPr>
          <p:cNvPr id="3" name="Text Placeholder 2"/>
          <p:cNvSpPr>
            <a:spLocks noGrp="1"/>
          </p:cNvSpPr>
          <p:nvPr>
            <p:ph type="body" sz="half" idx="1"/>
          </p:nvPr>
        </p:nvSpPr>
        <p:spPr>
          <a:xfrm>
            <a:off x="685800" y="1219200"/>
            <a:ext cx="381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219200"/>
            <a:ext cx="3810000" cy="4876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fld id="{60B99D15-AF0E-1743-9030-C841DBF19132}" type="datetime1">
              <a:rPr lang="en-US"/>
              <a:pPr>
                <a:defRPr/>
              </a:pPr>
              <a:t>2/6/18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A0BC27-AA0C-EB42-AF28-48D178F41A08}" type="slidenum">
              <a:rPr lang="en-US"/>
              <a:pPr>
                <a:defRPr/>
              </a:pPr>
              <a:t>‹#›</a:t>
            </a:fld>
            <a:endParaRPr lang="en-US"/>
          </a:p>
        </p:txBody>
      </p:sp>
    </p:spTree>
    <p:extLst>
      <p:ext uri="{BB962C8B-B14F-4D97-AF65-F5344CB8AC3E}">
        <p14:creationId xmlns:p14="http://schemas.microsoft.com/office/powerpoint/2010/main" val="1952561931"/>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E6FD497-1C53-AD43-923D-D3F1144BC517}" type="datetime1">
              <a:rPr lang="en-US"/>
              <a:pPr>
                <a:defRPr/>
              </a:pPr>
              <a:t>2/6/18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B3AD90-EEAC-264C-BDA0-DDF46B81E479}" type="slidenum">
              <a:rPr lang="en-US"/>
              <a:pPr>
                <a:defRPr/>
              </a:pPr>
              <a:t>‹#›</a:t>
            </a:fld>
            <a:endParaRPr lang="en-US"/>
          </a:p>
        </p:txBody>
      </p:sp>
    </p:spTree>
    <p:extLst>
      <p:ext uri="{BB962C8B-B14F-4D97-AF65-F5344CB8AC3E}">
        <p14:creationId xmlns:p14="http://schemas.microsoft.com/office/powerpoint/2010/main" val="3046096072"/>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D6F240D-3F8C-C94A-B83C-82F9A02A0BEE}" type="datetime1">
              <a:rPr lang="en-US"/>
              <a:pPr>
                <a:defRPr/>
              </a:pPr>
              <a:t>2/6/18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EC8D44-5E77-5942-B8A8-D4DE46BF83D9}" type="slidenum">
              <a:rPr lang="en-US"/>
              <a:pPr>
                <a:defRPr/>
              </a:pPr>
              <a:t>‹#›</a:t>
            </a:fld>
            <a:endParaRPr lang="en-US"/>
          </a:p>
        </p:txBody>
      </p:sp>
    </p:spTree>
    <p:extLst>
      <p:ext uri="{BB962C8B-B14F-4D97-AF65-F5344CB8AC3E}">
        <p14:creationId xmlns:p14="http://schemas.microsoft.com/office/powerpoint/2010/main" val="2610300005"/>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19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0082B3C3-DF26-7147-BB24-7D5E4C58DD00}" type="datetime1">
              <a:rPr lang="en-US"/>
              <a:pPr>
                <a:defRPr/>
              </a:pPr>
              <a:t>2/6/18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0E54B9-5672-6B48-8427-BD9F75C58120}" type="slidenum">
              <a:rPr lang="en-US"/>
              <a:pPr>
                <a:defRPr/>
              </a:pPr>
              <a:t>‹#›</a:t>
            </a:fld>
            <a:endParaRPr lang="en-US"/>
          </a:p>
        </p:txBody>
      </p:sp>
    </p:spTree>
    <p:extLst>
      <p:ext uri="{BB962C8B-B14F-4D97-AF65-F5344CB8AC3E}">
        <p14:creationId xmlns:p14="http://schemas.microsoft.com/office/powerpoint/2010/main" val="98771000"/>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E1F94551-AD8D-084D-A8D2-C7F4AEA404F4}" type="datetime1">
              <a:rPr lang="en-US"/>
              <a:pPr>
                <a:defRPr/>
              </a:pPr>
              <a:t>2/6/18</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CC4B1B3-2431-5B4E-9FC9-F2CDC8A1348D}" type="slidenum">
              <a:rPr lang="en-US"/>
              <a:pPr>
                <a:defRPr/>
              </a:pPr>
              <a:t>‹#›</a:t>
            </a:fld>
            <a:endParaRPr lang="en-US"/>
          </a:p>
        </p:txBody>
      </p:sp>
    </p:spTree>
    <p:extLst>
      <p:ext uri="{BB962C8B-B14F-4D97-AF65-F5344CB8AC3E}">
        <p14:creationId xmlns:p14="http://schemas.microsoft.com/office/powerpoint/2010/main" val="915698503"/>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9BD49F08-4723-E74D-85E5-B515B68900CF}" type="datetime1">
              <a:rPr lang="en-US"/>
              <a:pPr>
                <a:defRPr/>
              </a:pPr>
              <a:t>2/6/18</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B7C8B6-4F11-F347-B661-AA5AD0468F51}" type="slidenum">
              <a:rPr lang="en-US"/>
              <a:pPr>
                <a:defRPr/>
              </a:pPr>
              <a:t>‹#›</a:t>
            </a:fld>
            <a:endParaRPr lang="en-US"/>
          </a:p>
        </p:txBody>
      </p:sp>
    </p:spTree>
    <p:extLst>
      <p:ext uri="{BB962C8B-B14F-4D97-AF65-F5344CB8AC3E}">
        <p14:creationId xmlns:p14="http://schemas.microsoft.com/office/powerpoint/2010/main" val="4026206935"/>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E55D7B6-2BCB-CF44-B4B8-EAB73C306452}" type="datetime1">
              <a:rPr lang="en-US"/>
              <a:pPr>
                <a:defRPr/>
              </a:pPr>
              <a:t>2/6/18</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236BBF8-68E6-8C47-A7CB-550F8E076365}" type="slidenum">
              <a:rPr lang="en-US"/>
              <a:pPr>
                <a:defRPr/>
              </a:pPr>
              <a:t>‹#›</a:t>
            </a:fld>
            <a:endParaRPr lang="en-US"/>
          </a:p>
        </p:txBody>
      </p:sp>
    </p:spTree>
    <p:extLst>
      <p:ext uri="{BB962C8B-B14F-4D97-AF65-F5344CB8AC3E}">
        <p14:creationId xmlns:p14="http://schemas.microsoft.com/office/powerpoint/2010/main" val="1562944795"/>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62A56F4-4761-D74B-970D-6DF2CA753D40}" type="datetime1">
              <a:rPr lang="en-US"/>
              <a:pPr>
                <a:defRPr/>
              </a:pPr>
              <a:t>2/6/18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6F7B78-8AAA-EE41-80D4-CF012E95BADE}" type="slidenum">
              <a:rPr lang="en-US"/>
              <a:pPr>
                <a:defRPr/>
              </a:pPr>
              <a:t>‹#›</a:t>
            </a:fld>
            <a:endParaRPr lang="en-US"/>
          </a:p>
        </p:txBody>
      </p:sp>
    </p:spTree>
    <p:extLst>
      <p:ext uri="{BB962C8B-B14F-4D97-AF65-F5344CB8AC3E}">
        <p14:creationId xmlns:p14="http://schemas.microsoft.com/office/powerpoint/2010/main" val="915566798"/>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5C02177-9BB8-674B-818E-56BCB325471B}" type="datetime1">
              <a:rPr lang="en-US"/>
              <a:pPr>
                <a:defRPr/>
              </a:pPr>
              <a:t>2/6/18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083CC8-C1AD-684B-9A36-C7393BE5A8C4}" type="slidenum">
              <a:rPr lang="en-US"/>
              <a:pPr>
                <a:defRPr/>
              </a:pPr>
              <a:t>‹#›</a:t>
            </a:fld>
            <a:endParaRPr lang="en-US"/>
          </a:p>
        </p:txBody>
      </p:sp>
    </p:spTree>
    <p:extLst>
      <p:ext uri="{BB962C8B-B14F-4D97-AF65-F5344CB8AC3E}">
        <p14:creationId xmlns:p14="http://schemas.microsoft.com/office/powerpoint/2010/main" val="1055137356"/>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52400"/>
            <a:ext cx="8534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219200"/>
            <a:ext cx="77724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D0C2309E-C481-2546-B742-8CA737F72BCD}" type="datetime1">
              <a:rPr lang="en-US"/>
              <a:pPr>
                <a:defRPr/>
              </a:pPr>
              <a:t>2/6/18</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F80AA05-837F-A84A-BCC0-D14854D72B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dissolve/>
  </p:transition>
  <p:txStyles>
    <p:titleStyle>
      <a:lvl1pPr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mj-lt"/>
          <a:ea typeface="ＭＳ Ｐゴシック" charset="-128"/>
          <a:cs typeface="ＭＳ Ｐゴシック" charset="-128"/>
        </a:defRPr>
      </a:lvl1pPr>
      <a:lvl2pPr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pitchFamily="-106" charset="0"/>
          <a:ea typeface="ＭＳ Ｐゴシック" charset="-128"/>
          <a:cs typeface="ＭＳ Ｐゴシック" charset="-128"/>
        </a:defRPr>
      </a:lvl2pPr>
      <a:lvl3pPr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pitchFamily="-106" charset="0"/>
          <a:ea typeface="ＭＳ Ｐゴシック" charset="-128"/>
          <a:cs typeface="ＭＳ Ｐゴシック" charset="-128"/>
        </a:defRPr>
      </a:lvl3pPr>
      <a:lvl4pPr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pitchFamily="-106" charset="0"/>
          <a:ea typeface="ＭＳ Ｐゴシック" charset="-128"/>
          <a:cs typeface="ＭＳ Ｐゴシック" charset="-128"/>
        </a:defRPr>
      </a:lvl4pPr>
      <a:lvl5pPr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pitchFamily="-106" charset="0"/>
          <a:ea typeface="ＭＳ Ｐゴシック" charset="-128"/>
          <a:cs typeface="ＭＳ Ｐゴシック" charset="-128"/>
        </a:defRPr>
      </a:lvl5pPr>
      <a:lvl6pPr marL="457200"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pitchFamily="-106" charset="0"/>
        </a:defRPr>
      </a:lvl6pPr>
      <a:lvl7pPr marL="914400"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pitchFamily="-106" charset="0"/>
        </a:defRPr>
      </a:lvl7pPr>
      <a:lvl8pPr marL="1371600"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pitchFamily="-106" charset="0"/>
        </a:defRPr>
      </a:lvl8pPr>
      <a:lvl9pPr marL="1828800"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pitchFamily="-106" charset="0"/>
        </a:defRPr>
      </a:lvl9pPr>
    </p:titleStyle>
    <p:bodyStyle>
      <a:lvl1pPr marL="342900" indent="-342900" algn="l" rtl="0" eaLnBrk="0" fontAlgn="base" hangingPunct="0">
        <a:spcBef>
          <a:spcPct val="3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106" charset="-128"/>
        </a:defRPr>
      </a:lvl5pPr>
      <a:lvl6pPr marL="2514600" indent="-228600" algn="l" rtl="0" eaLnBrk="0" fontAlgn="base" hangingPunct="0">
        <a:spcBef>
          <a:spcPct val="20000"/>
        </a:spcBef>
        <a:spcAft>
          <a:spcPct val="0"/>
        </a:spcAft>
        <a:buChar char="»"/>
        <a:defRPr sz="1600">
          <a:solidFill>
            <a:schemeClr val="tx1"/>
          </a:solidFill>
          <a:latin typeface="+mn-lt"/>
          <a:ea typeface="ＭＳ Ｐゴシック" pitchFamily="-106" charset="-128"/>
        </a:defRPr>
      </a:lvl6pPr>
      <a:lvl7pPr marL="2971800" indent="-228600" algn="l" rtl="0" eaLnBrk="0" fontAlgn="base" hangingPunct="0">
        <a:spcBef>
          <a:spcPct val="20000"/>
        </a:spcBef>
        <a:spcAft>
          <a:spcPct val="0"/>
        </a:spcAft>
        <a:buChar char="»"/>
        <a:defRPr sz="1600">
          <a:solidFill>
            <a:schemeClr val="tx1"/>
          </a:solidFill>
          <a:latin typeface="+mn-lt"/>
          <a:ea typeface="ＭＳ Ｐゴシック" pitchFamily="-106" charset="-128"/>
        </a:defRPr>
      </a:lvl7pPr>
      <a:lvl8pPr marL="3429000" indent="-228600" algn="l" rtl="0" eaLnBrk="0" fontAlgn="base" hangingPunct="0">
        <a:spcBef>
          <a:spcPct val="20000"/>
        </a:spcBef>
        <a:spcAft>
          <a:spcPct val="0"/>
        </a:spcAft>
        <a:buChar char="»"/>
        <a:defRPr sz="1600">
          <a:solidFill>
            <a:schemeClr val="tx1"/>
          </a:solidFill>
          <a:latin typeface="+mn-lt"/>
          <a:ea typeface="ＭＳ Ｐゴシック" pitchFamily="-106" charset="-128"/>
        </a:defRPr>
      </a:lvl8pPr>
      <a:lvl9pPr marL="3886200" indent="-228600" algn="l" rtl="0" eaLnBrk="0" fontAlgn="base" hangingPunct="0">
        <a:spcBef>
          <a:spcPct val="20000"/>
        </a:spcBef>
        <a:spcAft>
          <a:spcPct val="0"/>
        </a:spcAft>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0" y="914400"/>
            <a:ext cx="9144000" cy="3352800"/>
          </a:xfrm>
        </p:spPr>
        <p:txBody>
          <a:bodyPr/>
          <a:lstStyle/>
          <a:p>
            <a:pPr>
              <a:defRPr/>
            </a:pPr>
            <a:r>
              <a:rPr lang="en-US" sz="6000" dirty="0">
                <a:effectLst>
                  <a:outerShdw blurRad="50800" dist="38100" dir="2700000" algn="tl" rotWithShape="0">
                    <a:prstClr val="black">
                      <a:alpha val="40000"/>
                    </a:prstClr>
                  </a:outerShdw>
                </a:effectLst>
                <a:latin typeface="Arial Rounded MT Bold" panose="020F0704030504030204" pitchFamily="34" charset="77"/>
                <a:ea typeface="ＭＳ Ｐゴシック" charset="0"/>
                <a:cs typeface="ＭＳ Ｐゴシック" charset="0"/>
              </a:rPr>
              <a:t>Climate 101:</a:t>
            </a:r>
            <a:br>
              <a:rPr lang="en-US" sz="6000" dirty="0">
                <a:effectLst>
                  <a:outerShdw blurRad="50800" dist="38100" dir="2700000" algn="tl" rotWithShape="0">
                    <a:prstClr val="black">
                      <a:alpha val="40000"/>
                    </a:prstClr>
                  </a:outerShdw>
                </a:effectLst>
                <a:latin typeface="Arial Rounded MT Bold" panose="020F0704030504030204" pitchFamily="34" charset="77"/>
                <a:ea typeface="ＭＳ Ｐゴシック" charset="0"/>
                <a:cs typeface="ＭＳ Ｐゴシック" charset="0"/>
              </a:rPr>
            </a:br>
            <a:br>
              <a:rPr lang="en-US" sz="6000" dirty="0">
                <a:effectLst>
                  <a:outerShdw blurRad="50800" dist="38100" dir="2700000" algn="tl" rotWithShape="0">
                    <a:prstClr val="black">
                      <a:alpha val="40000"/>
                    </a:prstClr>
                  </a:outerShdw>
                </a:effectLst>
                <a:latin typeface="Arial Rounded MT Bold" panose="020F0704030504030204" pitchFamily="34" charset="77"/>
                <a:ea typeface="ＭＳ Ｐゴシック" charset="0"/>
                <a:cs typeface="ＭＳ Ｐゴシック" charset="0"/>
              </a:rPr>
            </a:br>
            <a:r>
              <a:rPr lang="en-US" sz="6000" dirty="0">
                <a:effectLst>
                  <a:outerShdw blurRad="50800" dist="38100" dir="2700000" algn="tl" rotWithShape="0">
                    <a:prstClr val="black">
                      <a:alpha val="40000"/>
                    </a:prstClr>
                  </a:outerShdw>
                </a:effectLst>
                <a:latin typeface="Arial Rounded MT Bold" panose="020F0704030504030204" pitchFamily="34" charset="77"/>
                <a:ea typeface="ＭＳ Ｐゴシック" charset="0"/>
                <a:cs typeface="ＭＳ Ｐゴシック" charset="0"/>
              </a:rPr>
              <a:t>How the Climate Works</a:t>
            </a:r>
            <a:br>
              <a:rPr lang="en-US" sz="6000" dirty="0">
                <a:effectLst>
                  <a:outerShdw blurRad="50800" dist="38100" dir="2700000" algn="tl" rotWithShape="0">
                    <a:prstClr val="black">
                      <a:alpha val="40000"/>
                    </a:prstClr>
                  </a:outerShdw>
                </a:effectLst>
                <a:latin typeface="Arial Rounded MT Bold" panose="020F0704030504030204" pitchFamily="34" charset="77"/>
                <a:ea typeface="ＭＳ Ｐゴシック" charset="0"/>
                <a:cs typeface="ＭＳ Ｐゴシック" charset="0"/>
              </a:rPr>
            </a:br>
            <a:endParaRPr lang="en-US" sz="6000" dirty="0">
              <a:effectLst>
                <a:outerShdw blurRad="50800" dist="38100" dir="2700000" algn="tl" rotWithShape="0">
                  <a:prstClr val="black">
                    <a:alpha val="40000"/>
                  </a:prstClr>
                </a:outerShdw>
              </a:effectLst>
              <a:latin typeface="Arial Rounded MT Bold" panose="020F0704030504030204" pitchFamily="34" charset="77"/>
              <a:ea typeface="ＭＳ Ｐゴシック" charset="0"/>
              <a:cs typeface="ＭＳ Ｐゴシック" charset="0"/>
            </a:endParaRPr>
          </a:p>
        </p:txBody>
      </p:sp>
      <p:sp>
        <p:nvSpPr>
          <p:cNvPr id="17410" name="Rectangle 3"/>
          <p:cNvSpPr>
            <a:spLocks noGrp="1" noChangeArrowheads="1"/>
          </p:cNvSpPr>
          <p:nvPr>
            <p:ph type="subTitle" idx="1"/>
          </p:nvPr>
        </p:nvSpPr>
        <p:spPr>
          <a:xfrm>
            <a:off x="1371600" y="4267200"/>
            <a:ext cx="6400800" cy="2057400"/>
          </a:xfrm>
        </p:spPr>
        <p:txBody>
          <a:bodyPr/>
          <a:lstStyle/>
          <a:p>
            <a:r>
              <a:rPr lang="en-US" dirty="0">
                <a:latin typeface="Arial Rounded MT Bold" panose="020F0704030504030204" pitchFamily="34" charset="77"/>
                <a:ea typeface="ＭＳ Ｐゴシック" charset="0"/>
                <a:cs typeface="ＭＳ Ｐゴシック" charset="0"/>
              </a:rPr>
              <a:t>OSHR 1609</a:t>
            </a:r>
          </a:p>
          <a:p>
            <a:endParaRPr lang="en-US" dirty="0">
              <a:latin typeface="Arial Rounded MT Bold" panose="020F0704030504030204" pitchFamily="34" charset="77"/>
              <a:ea typeface="ＭＳ Ｐゴシック" charset="0"/>
              <a:cs typeface="ＭＳ Ｐゴシック" charset="0"/>
            </a:endParaRPr>
          </a:p>
          <a:p>
            <a:r>
              <a:rPr lang="en-US" dirty="0">
                <a:latin typeface="Arial Rounded MT Bold" panose="020F0704030504030204" pitchFamily="34" charset="77"/>
                <a:ea typeface="ＭＳ Ｐゴシック" charset="0"/>
                <a:cs typeface="ＭＳ Ｐゴシック" charset="0"/>
              </a:rPr>
              <a:t>Scott Denning, CSU</a:t>
            </a: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1447800"/>
          </a:xfrm>
        </p:spPr>
        <p:txBody>
          <a:bodyPr/>
          <a:lstStyle/>
          <a:p>
            <a:pPr>
              <a:defRPr/>
            </a:pPr>
            <a:r>
              <a:rPr lang="en-US" sz="6000" dirty="0">
                <a:latin typeface="Arial Rounded MT Bold" panose="020F0704030504030204" pitchFamily="34" charset="77"/>
                <a:ea typeface="ＭＳ Ｐゴシック" charset="0"/>
                <a:cs typeface="ＭＳ Ｐゴシック" charset="0"/>
              </a:rPr>
              <a:t>Weather vs Climate</a:t>
            </a:r>
            <a:br>
              <a:rPr lang="en-US" sz="6000" dirty="0">
                <a:latin typeface="Arial Rounded MT Bold" panose="020F0704030504030204" pitchFamily="34" charset="77"/>
                <a:ea typeface="ＭＳ Ｐゴシック" charset="0"/>
                <a:cs typeface="ＭＳ Ｐゴシック" charset="0"/>
              </a:rPr>
            </a:br>
            <a:r>
              <a:rPr lang="en-US" dirty="0">
                <a:latin typeface="Arial Rounded MT Bold" panose="020F0704030504030204" pitchFamily="34" charset="77"/>
                <a:ea typeface="ＭＳ Ｐゴシック" charset="0"/>
                <a:cs typeface="ＭＳ Ｐゴシック" charset="0"/>
              </a:rPr>
              <a:t>what</a:t>
            </a:r>
            <a:r>
              <a:rPr lang="ja-JP" altLang="en-US" dirty="0">
                <a:latin typeface="Arial Rounded MT Bold" panose="020F0704030504030204" pitchFamily="34" charset="77"/>
                <a:ea typeface="ＭＳ Ｐゴシック" charset="0"/>
                <a:cs typeface="ＭＳ Ｐゴシック" charset="0"/>
              </a:rPr>
              <a:t>’</a:t>
            </a:r>
            <a:r>
              <a:rPr lang="en-US" dirty="0">
                <a:latin typeface="Arial Rounded MT Bold" panose="020F0704030504030204" pitchFamily="34" charset="77"/>
                <a:ea typeface="ＭＳ Ｐゴシック" charset="0"/>
                <a:cs typeface="ＭＳ Ｐゴシック" charset="0"/>
              </a:rPr>
              <a:t>s the difference?</a:t>
            </a:r>
          </a:p>
        </p:txBody>
      </p:sp>
      <p:sp>
        <p:nvSpPr>
          <p:cNvPr id="3" name="Content Placeholder 2"/>
          <p:cNvSpPr>
            <a:spLocks noGrp="1"/>
          </p:cNvSpPr>
          <p:nvPr>
            <p:ph idx="1"/>
          </p:nvPr>
        </p:nvSpPr>
        <p:spPr>
          <a:xfrm>
            <a:off x="152400" y="1828800"/>
            <a:ext cx="9144000" cy="4114800"/>
          </a:xfrm>
        </p:spPr>
        <p:txBody>
          <a:bodyPr/>
          <a:lstStyle/>
          <a:p>
            <a:r>
              <a:rPr lang="en-US" sz="4800">
                <a:latin typeface="Arial Rounded MT Bold" panose="020F0704030504030204" pitchFamily="34" charset="77"/>
                <a:ea typeface="ＭＳ Ｐゴシック" charset="0"/>
                <a:cs typeface="ＭＳ Ｐゴシック" charset="0"/>
              </a:rPr>
              <a:t>If you don</a:t>
            </a:r>
            <a:r>
              <a:rPr lang="ja-JP" altLang="en-US" sz="4800">
                <a:latin typeface="Arial Rounded MT Bold" panose="020F0704030504030204" pitchFamily="34" charset="77"/>
                <a:ea typeface="ＭＳ Ｐゴシック" charset="0"/>
                <a:cs typeface="ＭＳ Ｐゴシック" charset="0"/>
              </a:rPr>
              <a:t>’</a:t>
            </a:r>
            <a:r>
              <a:rPr lang="en-US" altLang="ja-JP" sz="4800">
                <a:latin typeface="Arial Rounded MT Bold" panose="020F0704030504030204" pitchFamily="34" charset="77"/>
                <a:ea typeface="ＭＳ Ｐゴシック" charset="0"/>
                <a:cs typeface="ＭＳ Ｐゴシック" charset="0"/>
              </a:rPr>
              <a:t>t like the </a:t>
            </a:r>
            <a:r>
              <a:rPr lang="en-US" altLang="ja-JP" sz="4800">
                <a:solidFill>
                  <a:srgbClr val="FF0000"/>
                </a:solidFill>
                <a:latin typeface="Arial Rounded MT Bold" panose="020F0704030504030204" pitchFamily="34" charset="77"/>
                <a:ea typeface="ＭＳ Ｐゴシック" charset="0"/>
                <a:cs typeface="ＭＳ Ｐゴシック" charset="0"/>
              </a:rPr>
              <a:t>weather</a:t>
            </a:r>
            <a:r>
              <a:rPr lang="en-US" altLang="ja-JP" sz="4800">
                <a:latin typeface="Arial Rounded MT Bold" panose="020F0704030504030204" pitchFamily="34" charset="77"/>
                <a:ea typeface="ＭＳ Ｐゴシック" charset="0"/>
                <a:cs typeface="ＭＳ Ｐゴシック" charset="0"/>
              </a:rPr>
              <a:t>:</a:t>
            </a:r>
          </a:p>
          <a:p>
            <a:pPr lvl="1">
              <a:spcAft>
                <a:spcPts val="3600"/>
              </a:spcAft>
            </a:pPr>
            <a:r>
              <a:rPr lang="en-US" sz="4400" i="1">
                <a:latin typeface="Arial Rounded MT Bold" panose="020F0704030504030204" pitchFamily="34" charset="77"/>
                <a:ea typeface="ＭＳ Ｐゴシック" charset="0"/>
              </a:rPr>
              <a:t> Wait five minutes!</a:t>
            </a:r>
          </a:p>
          <a:p>
            <a:r>
              <a:rPr lang="en-US" sz="4800">
                <a:latin typeface="Arial Rounded MT Bold" panose="020F0704030504030204" pitchFamily="34" charset="77"/>
                <a:ea typeface="ＭＳ Ｐゴシック" charset="0"/>
                <a:cs typeface="ＭＳ Ｐゴシック" charset="0"/>
              </a:rPr>
              <a:t>If you don</a:t>
            </a:r>
            <a:r>
              <a:rPr lang="ja-JP" altLang="en-US" sz="4800">
                <a:latin typeface="Arial Rounded MT Bold" panose="020F0704030504030204" pitchFamily="34" charset="77"/>
                <a:ea typeface="ＭＳ Ｐゴシック" charset="0"/>
                <a:cs typeface="ＭＳ Ｐゴシック" charset="0"/>
              </a:rPr>
              <a:t>’</a:t>
            </a:r>
            <a:r>
              <a:rPr lang="en-US" altLang="ja-JP" sz="4800">
                <a:latin typeface="Arial Rounded MT Bold" panose="020F0704030504030204" pitchFamily="34" charset="77"/>
                <a:ea typeface="ＭＳ Ｐゴシック" charset="0"/>
                <a:cs typeface="ＭＳ Ｐゴシック" charset="0"/>
              </a:rPr>
              <a:t>t like the </a:t>
            </a:r>
            <a:r>
              <a:rPr lang="en-US" altLang="ja-JP" sz="4800">
                <a:solidFill>
                  <a:srgbClr val="FF0000"/>
                </a:solidFill>
                <a:latin typeface="Arial Rounded MT Bold" panose="020F0704030504030204" pitchFamily="34" charset="77"/>
                <a:ea typeface="ＭＳ Ｐゴシック" charset="0"/>
                <a:cs typeface="ＭＳ Ｐゴシック" charset="0"/>
              </a:rPr>
              <a:t>climate</a:t>
            </a:r>
            <a:r>
              <a:rPr lang="en-US" altLang="ja-JP" sz="4800">
                <a:latin typeface="Arial Rounded MT Bold" panose="020F0704030504030204" pitchFamily="34" charset="77"/>
                <a:ea typeface="ＭＳ Ｐゴシック" charset="0"/>
                <a:cs typeface="ＭＳ Ｐゴシック" charset="0"/>
              </a:rPr>
              <a:t>:</a:t>
            </a:r>
          </a:p>
          <a:p>
            <a:pPr lvl="1"/>
            <a:r>
              <a:rPr lang="en-US" sz="4400" i="1">
                <a:latin typeface="Arial Rounded MT Bold" panose="020F0704030504030204" pitchFamily="34" charset="77"/>
                <a:ea typeface="ＭＳ Ｐゴシック" charset="0"/>
              </a:rPr>
              <a:t>  Move!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00" cy="476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34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39700"/>
            <a:ext cx="2870200" cy="283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 y="0"/>
            <a:ext cx="5715000" cy="1905000"/>
          </a:xfrm>
        </p:spPr>
        <p:txBody>
          <a:bodyPr/>
          <a:lstStyle/>
          <a:p>
            <a:pPr>
              <a:defRPr/>
            </a:pPr>
            <a:r>
              <a:rPr lang="en-US" sz="6000">
                <a:solidFill>
                  <a:srgbClr val="FFFF00"/>
                </a:solidFill>
                <a:latin typeface="Comic Sans MS" charset="0"/>
                <a:ea typeface="ＭＳ Ｐゴシック" charset="0"/>
                <a:cs typeface="ＭＳ Ｐゴシック" charset="0"/>
              </a:rPr>
              <a:t>Ever Wonder Why?</a:t>
            </a:r>
          </a:p>
        </p:txBody>
      </p:sp>
      <p:sp>
        <p:nvSpPr>
          <p:cNvPr id="57348" name="Content Placeholder 2"/>
          <p:cNvSpPr>
            <a:spLocks noGrp="1"/>
          </p:cNvSpPr>
          <p:nvPr>
            <p:ph idx="1"/>
          </p:nvPr>
        </p:nvSpPr>
        <p:spPr>
          <a:xfrm>
            <a:off x="685800" y="5029200"/>
            <a:ext cx="7772400" cy="1600200"/>
          </a:xfrm>
        </p:spPr>
        <p:txBody>
          <a:bodyPr/>
          <a:lstStyle/>
          <a:p>
            <a:r>
              <a:rPr lang="en-US" b="1">
                <a:solidFill>
                  <a:srgbClr val="FF0000"/>
                </a:solidFill>
                <a:latin typeface="Arial Rounded MT Bold" panose="020F0704030504030204" pitchFamily="34" charset="77"/>
                <a:ea typeface="ＭＳ Ｐゴシック" charset="0"/>
                <a:cs typeface="ＭＳ Ｐゴシック" charset="0"/>
              </a:rPr>
              <a:t>Day</a:t>
            </a:r>
            <a:r>
              <a:rPr lang="en-US">
                <a:solidFill>
                  <a:srgbClr val="FF0000"/>
                </a:solidFill>
                <a:latin typeface="Arial Rounded MT Bold" panose="020F0704030504030204" pitchFamily="34" charset="77"/>
                <a:ea typeface="ＭＳ Ｐゴシック" charset="0"/>
                <a:cs typeface="ＭＳ Ｐゴシック" charset="0"/>
              </a:rPr>
              <a:t> </a:t>
            </a:r>
            <a:r>
              <a:rPr lang="en-US">
                <a:latin typeface="Arial Rounded MT Bold" panose="020F0704030504030204" pitchFamily="34" charset="77"/>
                <a:ea typeface="ＭＳ Ｐゴシック" charset="0"/>
                <a:cs typeface="ＭＳ Ｐゴシック" charset="0"/>
              </a:rPr>
              <a:t>is warmer than </a:t>
            </a:r>
            <a:r>
              <a:rPr lang="en-US" b="1">
                <a:solidFill>
                  <a:srgbClr val="1726FF"/>
                </a:solidFill>
                <a:latin typeface="Arial Rounded MT Bold" panose="020F0704030504030204" pitchFamily="34" charset="77"/>
                <a:ea typeface="ＭＳ Ｐゴシック" charset="0"/>
                <a:cs typeface="ＭＳ Ｐゴシック" charset="0"/>
              </a:rPr>
              <a:t>night</a:t>
            </a:r>
          </a:p>
          <a:p>
            <a:r>
              <a:rPr lang="en-US" b="1">
                <a:solidFill>
                  <a:srgbClr val="FF0000"/>
                </a:solidFill>
                <a:latin typeface="Arial Rounded MT Bold" panose="020F0704030504030204" pitchFamily="34" charset="77"/>
                <a:ea typeface="ＭＳ Ｐゴシック" charset="0"/>
                <a:cs typeface="ＭＳ Ｐゴシック" charset="0"/>
              </a:rPr>
              <a:t>Summer</a:t>
            </a:r>
            <a:r>
              <a:rPr lang="en-US">
                <a:latin typeface="Arial Rounded MT Bold" panose="020F0704030504030204" pitchFamily="34" charset="77"/>
                <a:ea typeface="ＭＳ Ｐゴシック" charset="0"/>
                <a:cs typeface="ＭＳ Ｐゴシック" charset="0"/>
              </a:rPr>
              <a:t> is warmer than </a:t>
            </a:r>
            <a:r>
              <a:rPr lang="en-US" b="1">
                <a:solidFill>
                  <a:srgbClr val="1726FF"/>
                </a:solidFill>
                <a:latin typeface="Arial Rounded MT Bold" panose="020F0704030504030204" pitchFamily="34" charset="77"/>
                <a:ea typeface="ＭＳ Ｐゴシック" charset="0"/>
                <a:cs typeface="ＭＳ Ｐゴシック" charset="0"/>
              </a:rPr>
              <a:t>winter</a:t>
            </a:r>
          </a:p>
          <a:p>
            <a:r>
              <a:rPr lang="en-US" b="1">
                <a:solidFill>
                  <a:srgbClr val="FF0000"/>
                </a:solidFill>
                <a:latin typeface="Arial Rounded MT Bold" panose="020F0704030504030204" pitchFamily="34" charset="77"/>
                <a:ea typeface="ＭＳ Ｐゴシック" charset="0"/>
                <a:cs typeface="ＭＳ Ｐゴシック" charset="0"/>
              </a:rPr>
              <a:t>Phoenix </a:t>
            </a:r>
            <a:r>
              <a:rPr lang="en-US">
                <a:latin typeface="Arial Rounded MT Bold" panose="020F0704030504030204" pitchFamily="34" charset="77"/>
                <a:ea typeface="ＭＳ Ｐゴシック" charset="0"/>
                <a:cs typeface="ＭＳ Ｐゴシック" charset="0"/>
              </a:rPr>
              <a:t>is warmer than </a:t>
            </a:r>
            <a:r>
              <a:rPr lang="en-US" b="1">
                <a:solidFill>
                  <a:srgbClr val="1726FF"/>
                </a:solidFill>
                <a:latin typeface="Arial Rounded MT Bold" panose="020F0704030504030204" pitchFamily="34" charset="77"/>
                <a:ea typeface="ＭＳ Ｐゴシック" charset="0"/>
                <a:cs typeface="ＭＳ Ｐゴシック" charset="0"/>
              </a:rPr>
              <a:t>Fargo</a:t>
            </a: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828675"/>
            <a:ext cx="7302500" cy="533400"/>
          </a:xfrm>
        </p:spPr>
        <p:txBody>
          <a:bodyPr/>
          <a:lstStyle/>
          <a:p>
            <a:pPr>
              <a:defRPr/>
            </a:pPr>
            <a:r>
              <a:rPr lang="en-US" i="1" dirty="0">
                <a:latin typeface="Arial Rounded MT Bold" panose="020F0704030504030204" pitchFamily="34" charset="77"/>
                <a:ea typeface="ＭＳ Ｐゴシック" charset="0"/>
                <a:cs typeface="ＭＳ Ｐゴシック" charset="0"/>
              </a:rPr>
              <a:t>Location!   Location!   Location!</a:t>
            </a:r>
          </a:p>
        </p:txBody>
      </p:sp>
      <p:sp>
        <p:nvSpPr>
          <p:cNvPr id="21506" name="Content Placeholder 2"/>
          <p:cNvSpPr>
            <a:spLocks noGrp="1"/>
          </p:cNvSpPr>
          <p:nvPr>
            <p:ph idx="1"/>
          </p:nvPr>
        </p:nvSpPr>
        <p:spPr>
          <a:xfrm>
            <a:off x="88900" y="1587500"/>
            <a:ext cx="8445500" cy="5257800"/>
          </a:xfrm>
        </p:spPr>
        <p:txBody>
          <a:bodyPr/>
          <a:lstStyle/>
          <a:p>
            <a:r>
              <a:rPr lang="en-US" b="1" dirty="0">
                <a:latin typeface="Arial Rounded MT Bold" panose="020F0704030504030204" pitchFamily="34" charset="77"/>
                <a:ea typeface="ＭＳ Ｐゴシック" charset="0"/>
                <a:cs typeface="ＭＳ Ｐゴシック" charset="0"/>
              </a:rPr>
              <a:t>Depends on </a:t>
            </a:r>
            <a:r>
              <a:rPr lang="en-US" b="1" dirty="0">
                <a:solidFill>
                  <a:srgbClr val="FF0000"/>
                </a:solidFill>
                <a:latin typeface="Arial Rounded MT Bold" panose="020F0704030504030204" pitchFamily="34" charset="77"/>
                <a:ea typeface="ＭＳ Ｐゴシック" charset="0"/>
                <a:cs typeface="ＭＳ Ｐゴシック" charset="0"/>
              </a:rPr>
              <a:t>where you live</a:t>
            </a:r>
            <a:r>
              <a:rPr lang="en-US" b="1" dirty="0">
                <a:latin typeface="Arial Rounded MT Bold" panose="020F0704030504030204" pitchFamily="34" charset="77"/>
                <a:ea typeface="ＭＳ Ｐゴシック" charset="0"/>
                <a:cs typeface="ＭＳ Ｐゴシック" charset="0"/>
              </a:rPr>
              <a:t>:</a:t>
            </a:r>
          </a:p>
          <a:p>
            <a:pPr lvl="1"/>
            <a:r>
              <a:rPr lang="en-US" dirty="0">
                <a:latin typeface="Arial Rounded MT Bold" panose="020F0704030504030204" pitchFamily="34" charset="77"/>
                <a:ea typeface="ＭＳ Ｐゴシック" charset="0"/>
              </a:rPr>
              <a:t>Latitude!</a:t>
            </a:r>
          </a:p>
          <a:p>
            <a:pPr lvl="1"/>
            <a:r>
              <a:rPr lang="en-US" dirty="0">
                <a:latin typeface="Arial Rounded MT Bold" panose="020F0704030504030204" pitchFamily="34" charset="77"/>
                <a:ea typeface="ＭＳ Ｐゴシック" charset="0"/>
              </a:rPr>
              <a:t>Altitude (mountains vs valley)</a:t>
            </a:r>
          </a:p>
          <a:p>
            <a:pPr lvl="1">
              <a:spcAft>
                <a:spcPts val="1800"/>
              </a:spcAft>
            </a:pPr>
            <a:r>
              <a:rPr lang="en-US" dirty="0">
                <a:latin typeface="Arial Rounded MT Bold" panose="020F0704030504030204" pitchFamily="34" charset="77"/>
                <a:ea typeface="ＭＳ Ｐゴシック" charset="0"/>
              </a:rPr>
              <a:t>What</a:t>
            </a:r>
            <a:r>
              <a:rPr lang="ja-JP" altLang="en-US" dirty="0">
                <a:latin typeface="Arial Rounded MT Bold" panose="020F0704030504030204" pitchFamily="34" charset="77"/>
                <a:ea typeface="ＭＳ Ｐゴシック" charset="0"/>
              </a:rPr>
              <a:t>’</a:t>
            </a:r>
            <a:r>
              <a:rPr lang="en-US" altLang="ja-JP" dirty="0">
                <a:latin typeface="Arial Rounded MT Bold" panose="020F0704030504030204" pitchFamily="34" charset="77"/>
                <a:ea typeface="ＭＳ Ｐゴシック" charset="0"/>
              </a:rPr>
              <a:t>s upwind (ocean vs land)</a:t>
            </a:r>
          </a:p>
          <a:p>
            <a:pPr>
              <a:spcAft>
                <a:spcPts val="1800"/>
              </a:spcAft>
            </a:pPr>
            <a:r>
              <a:rPr lang="en-US" b="1" dirty="0">
                <a:solidFill>
                  <a:srgbClr val="FF0000"/>
                </a:solidFill>
                <a:latin typeface="Arial Rounded MT Bold" panose="020F0704030504030204" pitchFamily="34" charset="77"/>
                <a:ea typeface="ＭＳ Ｐゴシック" charset="0"/>
                <a:cs typeface="ＭＳ Ｐゴシック" charset="0"/>
              </a:rPr>
              <a:t>Changes very slowly</a:t>
            </a:r>
          </a:p>
          <a:p>
            <a:pPr>
              <a:spcAft>
                <a:spcPts val="1800"/>
              </a:spcAft>
            </a:pPr>
            <a:r>
              <a:rPr lang="en-US" b="1" dirty="0">
                <a:latin typeface="Arial Rounded MT Bold" panose="020F0704030504030204" pitchFamily="34" charset="77"/>
                <a:ea typeface="ＭＳ Ｐゴシック" charset="0"/>
                <a:cs typeface="ＭＳ Ｐゴシック" charset="0"/>
              </a:rPr>
              <a:t>Very </a:t>
            </a:r>
            <a:r>
              <a:rPr lang="en-US" b="1" dirty="0">
                <a:solidFill>
                  <a:srgbClr val="FF0000"/>
                </a:solidFill>
                <a:latin typeface="Arial Rounded MT Bold" panose="020F0704030504030204" pitchFamily="34" charset="77"/>
                <a:ea typeface="ＭＳ Ｐゴシック" charset="0"/>
                <a:cs typeface="ＭＳ Ｐゴシック" charset="0"/>
              </a:rPr>
              <a:t>predictable</a:t>
            </a:r>
          </a:p>
          <a:p>
            <a:pPr>
              <a:spcAft>
                <a:spcPts val="1800"/>
              </a:spcAft>
            </a:pPr>
            <a:r>
              <a:rPr lang="en-US" dirty="0">
                <a:latin typeface="Arial Rounded MT Bold" panose="020F0704030504030204" pitchFamily="34" charset="77"/>
                <a:ea typeface="ＭＳ Ｐゴシック" charset="0"/>
                <a:cs typeface="ＭＳ Ｐゴシック" charset="0"/>
              </a:rPr>
              <a:t>We can </a:t>
            </a:r>
            <a:r>
              <a:rPr lang="en-US" i="1" dirty="0">
                <a:latin typeface="Arial Rounded MT Bold" panose="020F0704030504030204" pitchFamily="34" charset="77"/>
                <a:ea typeface="ＭＳ Ｐゴシック" charset="0"/>
                <a:cs typeface="ＭＳ Ｐゴシック" charset="0"/>
              </a:rPr>
              <a:t>predict that Phoenix is warmer than Fargo </a:t>
            </a:r>
            <a:r>
              <a:rPr lang="en-US" dirty="0">
                <a:latin typeface="Arial Rounded MT Bold" panose="020F0704030504030204" pitchFamily="34" charset="77"/>
                <a:ea typeface="ＭＳ Ｐゴシック" charset="0"/>
                <a:cs typeface="ＭＳ Ｐゴシック" charset="0"/>
              </a:rPr>
              <a:t>for precisely the </a:t>
            </a:r>
            <a:r>
              <a:rPr lang="en-US" b="1" dirty="0">
                <a:solidFill>
                  <a:srgbClr val="FF0000"/>
                </a:solidFill>
                <a:latin typeface="Arial Rounded MT Bold" panose="020F0704030504030204" pitchFamily="34" charset="77"/>
                <a:ea typeface="ＭＳ Ｐゴシック" charset="0"/>
                <a:cs typeface="ＭＳ Ｐゴシック" charset="0"/>
              </a:rPr>
              <a:t>same reasons </a:t>
            </a:r>
            <a:r>
              <a:rPr lang="en-US" dirty="0">
                <a:latin typeface="Arial Rounded MT Bold" panose="020F0704030504030204" pitchFamily="34" charset="77"/>
                <a:ea typeface="ＭＳ Ｐゴシック" charset="0"/>
                <a:cs typeface="ＭＳ Ｐゴシック" charset="0"/>
              </a:rPr>
              <a:t>that we can predict a </a:t>
            </a:r>
            <a:r>
              <a:rPr lang="en-US" b="1" dirty="0">
                <a:solidFill>
                  <a:srgbClr val="FF0000"/>
                </a:solidFill>
                <a:latin typeface="Arial Rounded MT Bold" panose="020F0704030504030204" pitchFamily="34" charset="77"/>
                <a:ea typeface="ＭＳ Ｐゴシック" charset="0"/>
                <a:cs typeface="ＭＳ Ｐゴシック" charset="0"/>
              </a:rPr>
              <a:t>warmer future!</a:t>
            </a:r>
          </a:p>
          <a:p>
            <a:pPr>
              <a:buFontTx/>
              <a:buNone/>
            </a:pPr>
            <a:endParaRPr lang="en-US" dirty="0">
              <a:latin typeface="Arial Rounded MT Bold" panose="020F0704030504030204" pitchFamily="34" charset="77"/>
              <a:ea typeface="ＭＳ Ｐゴシック" charset="0"/>
              <a:cs typeface="ＭＳ Ｐゴシック" charset="0"/>
            </a:endParaRPr>
          </a:p>
        </p:txBody>
      </p:sp>
      <p:sp>
        <p:nvSpPr>
          <p:cNvPr id="4" name="Title 1"/>
          <p:cNvSpPr txBox="1">
            <a:spLocks/>
          </p:cNvSpPr>
          <p:nvPr/>
        </p:nvSpPr>
        <p:spPr bwMode="auto">
          <a:xfrm>
            <a:off x="1460500" y="0"/>
            <a:ext cx="6350000" cy="762000"/>
          </a:xfrm>
          <a:prstGeom prst="rect">
            <a:avLst/>
          </a:prstGeom>
          <a:no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r>
              <a:rPr lang="en-US" sz="6000" b="1" dirty="0">
                <a:solidFill>
                  <a:schemeClr val="accent2"/>
                </a:solidFill>
                <a:effectLst>
                  <a:outerShdw blurRad="38100" dist="38100" dir="2700000" algn="tl">
                    <a:srgbClr val="DDDDDD"/>
                  </a:outerShdw>
                </a:effectLst>
                <a:latin typeface="Arial Rounded MT Bold" panose="020F0704030504030204" pitchFamily="34" charset="77"/>
              </a:rPr>
              <a:t>Climate is Place</a:t>
            </a:r>
          </a:p>
        </p:txBody>
      </p:sp>
      <p:pic>
        <p:nvPicPr>
          <p:cNvPr id="58372" name="Picture 2"/>
          <p:cNvPicPr>
            <a:picLocks noChangeAspect="1"/>
          </p:cNvPicPr>
          <p:nvPr/>
        </p:nvPicPr>
        <p:blipFill>
          <a:blip r:embed="rId2">
            <a:extLst>
              <a:ext uri="{28A0092B-C50C-407E-A947-70E740481C1C}">
                <a14:useLocalDpi xmlns:a14="http://schemas.microsoft.com/office/drawing/2010/main" val="0"/>
              </a:ext>
            </a:extLst>
          </a:blip>
          <a:srcRect l="1250" t="4829" r="1405" b="9447"/>
          <a:stretch>
            <a:fillRect/>
          </a:stretch>
        </p:blipFill>
        <p:spPr bwMode="auto">
          <a:xfrm>
            <a:off x="6134100" y="1409700"/>
            <a:ext cx="2730500" cy="180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373" name="Picture 4"/>
          <p:cNvPicPr>
            <a:picLocks noChangeAspect="1"/>
          </p:cNvPicPr>
          <p:nvPr/>
        </p:nvPicPr>
        <p:blipFill>
          <a:blip r:embed="rId3">
            <a:extLst>
              <a:ext uri="{28A0092B-C50C-407E-A947-70E740481C1C}">
                <a14:useLocalDpi xmlns:a14="http://schemas.microsoft.com/office/drawing/2010/main" val="0"/>
              </a:ext>
            </a:extLst>
          </a:blip>
          <a:srcRect l="20227" t="12572"/>
          <a:stretch>
            <a:fillRect/>
          </a:stretch>
        </p:blipFill>
        <p:spPr bwMode="auto">
          <a:xfrm>
            <a:off x="6134100" y="3289300"/>
            <a:ext cx="2730500" cy="194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8374" name="TextBox 5"/>
          <p:cNvSpPr txBox="1">
            <a:spLocks noChangeArrowheads="1"/>
          </p:cNvSpPr>
          <p:nvPr/>
        </p:nvSpPr>
        <p:spPr bwMode="auto">
          <a:xfrm>
            <a:off x="6121400" y="4495800"/>
            <a:ext cx="2770188"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800" b="1">
                <a:solidFill>
                  <a:srgbClr val="FFFF00"/>
                </a:solidFill>
                <a:latin typeface="Courier" charset="0"/>
                <a:cs typeface="Courier" charset="0"/>
              </a:rPr>
              <a:t>PHOENIX</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0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50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06">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506">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506">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50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52400"/>
            <a:ext cx="9144000" cy="762000"/>
          </a:xfrm>
        </p:spPr>
        <p:txBody>
          <a:bodyPr/>
          <a:lstStyle/>
          <a:p>
            <a:pPr>
              <a:defRPr/>
            </a:pPr>
            <a:r>
              <a:rPr lang="en-US" sz="7200" dirty="0">
                <a:latin typeface="Arial Rounded MT Bold" panose="020F0704030504030204" pitchFamily="34" charset="77"/>
                <a:ea typeface="ＭＳ Ｐゴシック" charset="0"/>
                <a:cs typeface="ＭＳ Ｐゴシック" charset="0"/>
              </a:rPr>
              <a:t>Heat Budgets</a:t>
            </a:r>
          </a:p>
        </p:txBody>
      </p:sp>
      <p:grpSp>
        <p:nvGrpSpPr>
          <p:cNvPr id="30722" name="Group 39"/>
          <p:cNvGrpSpPr>
            <a:grpSpLocks/>
          </p:cNvGrpSpPr>
          <p:nvPr/>
        </p:nvGrpSpPr>
        <p:grpSpPr bwMode="auto">
          <a:xfrm>
            <a:off x="685800" y="1295400"/>
            <a:ext cx="7620000" cy="5257800"/>
            <a:chOff x="76200" y="1600200"/>
            <a:chExt cx="7620000" cy="5257800"/>
          </a:xfrm>
        </p:grpSpPr>
        <p:pic>
          <p:nvPicPr>
            <p:cNvPr id="307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00200"/>
              <a:ext cx="1427163" cy="1189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0724" name="Group 25"/>
            <p:cNvGrpSpPr>
              <a:grpSpLocks/>
            </p:cNvGrpSpPr>
            <p:nvPr/>
          </p:nvGrpSpPr>
          <p:grpSpPr bwMode="auto">
            <a:xfrm>
              <a:off x="1752600" y="3272971"/>
              <a:ext cx="3962400" cy="3585029"/>
              <a:chOff x="2743200" y="3962400"/>
              <a:chExt cx="3200400" cy="2895600"/>
            </a:xfrm>
          </p:grpSpPr>
          <p:sp>
            <p:nvSpPr>
              <p:cNvPr id="24" name="Rectangle 23"/>
              <p:cNvSpPr/>
              <p:nvPr/>
            </p:nvSpPr>
            <p:spPr bwMode="auto">
              <a:xfrm>
                <a:off x="2743200" y="3962767"/>
                <a:ext cx="3200400" cy="2895233"/>
              </a:xfrm>
              <a:prstGeom prst="rect">
                <a:avLst/>
              </a:prstGeom>
              <a:gradFill flip="none" rotWithShape="1">
                <a:gsLst>
                  <a:gs pos="0">
                    <a:srgbClr val="0F0F40"/>
                  </a:gs>
                  <a:gs pos="100000">
                    <a:srgbClr val="12FFFF"/>
                  </a:gs>
                </a:gsLst>
                <a:lin ang="5580000" scaled="0"/>
                <a:tileRect/>
              </a:gradFill>
              <a:ln w="9525" cap="flat" cmpd="sng" algn="ctr">
                <a:solidFill>
                  <a:schemeClr val="accent1">
                    <a:lumMod val="40000"/>
                    <a:lumOff val="60000"/>
                  </a:schemeClr>
                </a:solidFill>
                <a:prstDash val="solid"/>
                <a:round/>
                <a:headEnd type="none" w="med" len="med"/>
                <a:tailEnd type="none" w="med" len="med"/>
              </a:ln>
              <a:effectLst/>
            </p:spPr>
            <p:txBody>
              <a:bodyPr/>
              <a:lstStyle/>
              <a:p>
                <a:pPr>
                  <a:defRPr/>
                </a:pPr>
                <a:endParaRPr lang="en-US">
                  <a:latin typeface="Arial Rounded MT Bold" panose="020F0704030504030204" pitchFamily="34" charset="77"/>
                  <a:ea typeface="ＭＳ Ｐゴシック" charset="-128"/>
                  <a:cs typeface="ＭＳ Ｐゴシック" charset="-128"/>
                </a:endParaRPr>
              </a:p>
            </p:txBody>
          </p:sp>
          <p:sp>
            <p:nvSpPr>
              <p:cNvPr id="30734" name="Rectangle 24"/>
              <p:cNvSpPr>
                <a:spLocks noChangeArrowheads="1"/>
              </p:cNvSpPr>
              <p:nvPr/>
            </p:nvSpPr>
            <p:spPr bwMode="auto">
              <a:xfrm>
                <a:off x="2743200" y="6400800"/>
                <a:ext cx="3200400" cy="457200"/>
              </a:xfrm>
              <a:prstGeom prst="rect">
                <a:avLst/>
              </a:prstGeom>
              <a:gradFill rotWithShape="1">
                <a:gsLst>
                  <a:gs pos="0">
                    <a:srgbClr val="008000"/>
                  </a:gs>
                  <a:gs pos="73000">
                    <a:srgbClr val="4F2F0B"/>
                  </a:gs>
                  <a:gs pos="100000">
                    <a:srgbClr val="4F2F0B"/>
                  </a:gs>
                </a:gsLst>
                <a:lin ang="5400000"/>
              </a:gradFill>
              <a:ln w="9525">
                <a:solidFill>
                  <a:schemeClr val="tx1"/>
                </a:solidFill>
                <a:round/>
                <a:headEnd/>
                <a:tailEnd/>
              </a:ln>
            </p:spPr>
            <p:txBody>
              <a:bodyPr/>
              <a:lstStyle/>
              <a:p>
                <a:endParaRPr lang="en-US">
                  <a:latin typeface="Arial Rounded MT Bold" panose="020F0704030504030204" pitchFamily="34" charset="77"/>
                </a:endParaRPr>
              </a:p>
            </p:txBody>
          </p:sp>
        </p:grpSp>
        <p:cxnSp>
          <p:nvCxnSpPr>
            <p:cNvPr id="28" name="Straight Arrow Connector 27"/>
            <p:cNvCxnSpPr/>
            <p:nvPr/>
          </p:nvCxnSpPr>
          <p:spPr bwMode="auto">
            <a:xfrm rot="16200000" flipH="1">
              <a:off x="1028700" y="4229100"/>
              <a:ext cx="3429000" cy="609600"/>
            </a:xfrm>
            <a:prstGeom prst="straightConnector1">
              <a:avLst/>
            </a:prstGeom>
            <a:solidFill>
              <a:schemeClr val="accent1"/>
            </a:solidFill>
            <a:ln w="76200" cap="flat" cmpd="sng" algn="ctr">
              <a:solidFill>
                <a:srgbClr val="FFFF00"/>
              </a:solidFill>
              <a:prstDash val="solid"/>
              <a:round/>
              <a:headEnd type="none" w="med" len="med"/>
              <a:tailEnd type="arrow" w="med" len="med"/>
            </a:ln>
            <a:effectLst>
              <a:glow rad="101600">
                <a:srgbClr val="FF0000">
                  <a:alpha val="75000"/>
                </a:srgbClr>
              </a:glow>
              <a:outerShdw blurRad="234950" dist="38100" dir="2700000" algn="tl" rotWithShape="0">
                <a:srgbClr val="000000">
                  <a:alpha val="43000"/>
                </a:srgbClr>
              </a:outerShdw>
              <a:softEdge rad="12700"/>
            </a:effectLst>
          </p:spPr>
        </p:cxnSp>
        <p:cxnSp>
          <p:nvCxnSpPr>
            <p:cNvPr id="29" name="Straight Arrow Connector 28"/>
            <p:cNvCxnSpPr/>
            <p:nvPr/>
          </p:nvCxnSpPr>
          <p:spPr bwMode="auto">
            <a:xfrm rot="5400000" flipH="1" flipV="1">
              <a:off x="3048000" y="4114800"/>
              <a:ext cx="3581400" cy="685800"/>
            </a:xfrm>
            <a:prstGeom prst="straightConnector1">
              <a:avLst/>
            </a:prstGeom>
            <a:solidFill>
              <a:schemeClr val="accent1"/>
            </a:solidFill>
            <a:ln w="76200" cap="flat" cmpd="sng" algn="ctr">
              <a:solidFill>
                <a:srgbClr val="941C00"/>
              </a:solidFill>
              <a:prstDash val="solid"/>
              <a:round/>
              <a:headEnd type="none" w="med" len="med"/>
              <a:tailEnd type="arrow" w="med" len="med"/>
            </a:ln>
            <a:effectLst>
              <a:glow rad="101600">
                <a:srgbClr val="FF0000">
                  <a:alpha val="75000"/>
                </a:srgbClr>
              </a:glow>
              <a:outerShdw blurRad="234950" dist="38100" dir="2700000" algn="tl" rotWithShape="0">
                <a:srgbClr val="000000">
                  <a:alpha val="43000"/>
                </a:srgbClr>
              </a:outerShdw>
              <a:softEdge rad="12700"/>
            </a:effectLst>
          </p:spPr>
        </p:cxnSp>
        <p:cxnSp>
          <p:nvCxnSpPr>
            <p:cNvPr id="32" name="Straight Arrow Connector 31"/>
            <p:cNvCxnSpPr/>
            <p:nvPr/>
          </p:nvCxnSpPr>
          <p:spPr bwMode="auto">
            <a:xfrm>
              <a:off x="685800" y="5105400"/>
              <a:ext cx="1447800" cy="1588"/>
            </a:xfrm>
            <a:prstGeom prst="straightConnector1">
              <a:avLst/>
            </a:prstGeom>
            <a:solidFill>
              <a:schemeClr val="accent1"/>
            </a:solidFill>
            <a:ln w="127000" cap="flat" cmpd="sng" algn="ctr">
              <a:solidFill>
                <a:srgbClr val="1726FF"/>
              </a:solidFill>
              <a:prstDash val="solid"/>
              <a:round/>
              <a:headEnd type="none" w="med" len="med"/>
              <a:tailEnd type="arrow" w="med" len="med"/>
            </a:ln>
            <a:effectLst>
              <a:glow rad="101600">
                <a:srgbClr val="FF0000">
                  <a:alpha val="75000"/>
                </a:srgbClr>
              </a:glow>
              <a:outerShdw blurRad="234950" dist="38100" dir="2700000" algn="tl" rotWithShape="0">
                <a:srgbClr val="000000">
                  <a:alpha val="43000"/>
                </a:srgbClr>
              </a:outerShdw>
              <a:softEdge rad="12700"/>
            </a:effectLst>
          </p:spPr>
        </p:cxnSp>
        <p:cxnSp>
          <p:nvCxnSpPr>
            <p:cNvPr id="34" name="Straight Arrow Connector 33"/>
            <p:cNvCxnSpPr/>
            <p:nvPr/>
          </p:nvCxnSpPr>
          <p:spPr bwMode="auto">
            <a:xfrm>
              <a:off x="5638800" y="5181600"/>
              <a:ext cx="1447800" cy="1588"/>
            </a:xfrm>
            <a:prstGeom prst="straightConnector1">
              <a:avLst/>
            </a:prstGeom>
            <a:solidFill>
              <a:schemeClr val="accent1"/>
            </a:solidFill>
            <a:ln w="127000" cap="flat" cmpd="sng" algn="ctr">
              <a:solidFill>
                <a:srgbClr val="1726FF"/>
              </a:solidFill>
              <a:prstDash val="solid"/>
              <a:round/>
              <a:headEnd type="none" w="med" len="med"/>
              <a:tailEnd type="arrow" w="med" len="med"/>
            </a:ln>
            <a:effectLst>
              <a:glow rad="101600">
                <a:srgbClr val="FF0000">
                  <a:alpha val="75000"/>
                </a:srgbClr>
              </a:glow>
              <a:outerShdw blurRad="234950" dist="38100" dir="2700000" algn="tl" rotWithShape="0">
                <a:srgbClr val="000000">
                  <a:alpha val="43000"/>
                </a:srgbClr>
              </a:outerShdw>
              <a:softEdge rad="12700"/>
            </a:effectLst>
          </p:spPr>
        </p:cxnSp>
        <p:sp>
          <p:nvSpPr>
            <p:cNvPr id="35" name="TextBox 34"/>
            <p:cNvSpPr txBox="1"/>
            <p:nvPr/>
          </p:nvSpPr>
          <p:spPr>
            <a:xfrm>
              <a:off x="76200" y="4191000"/>
              <a:ext cx="1439641" cy="614065"/>
            </a:xfrm>
            <a:prstGeom prst="rect">
              <a:avLst/>
            </a:prstGeom>
            <a:noFill/>
            <a:effectLst>
              <a:glow rad="63500">
                <a:srgbClr val="FF0000">
                  <a:alpha val="75000"/>
                </a:srgbClr>
              </a:glow>
              <a:softEdge rad="25400"/>
            </a:effectLst>
          </p:spPr>
          <p:txBody>
            <a:bodyPr wrap="none">
              <a:prstTxWarp prst="textWave1">
                <a:avLst/>
              </a:prstTxWarp>
              <a:spAutoFit/>
            </a:bodyPr>
            <a:lstStyle/>
            <a:p>
              <a:pPr>
                <a:defRPr/>
              </a:pPr>
              <a:r>
                <a:rPr lang="en-US" sz="3600" b="1" dirty="0">
                  <a:solidFill>
                    <a:srgbClr val="1726FF"/>
                  </a:solidFill>
                  <a:effectLst>
                    <a:glow rad="38100">
                      <a:srgbClr val="FF0000">
                        <a:alpha val="75000"/>
                      </a:srgbClr>
                    </a:glow>
                  </a:effectLst>
                  <a:latin typeface="Arial Rounded MT Bold" panose="020F0704030504030204" pitchFamily="34" charset="77"/>
                  <a:ea typeface="ＭＳ Ｐゴシック" charset="-128"/>
                  <a:cs typeface="ＭＳ Ｐゴシック" charset="-128"/>
                </a:rPr>
                <a:t>Heat in</a:t>
              </a:r>
            </a:p>
          </p:txBody>
        </p:sp>
        <p:sp>
          <p:nvSpPr>
            <p:cNvPr id="36" name="TextBox 35"/>
            <p:cNvSpPr txBox="1"/>
            <p:nvPr/>
          </p:nvSpPr>
          <p:spPr>
            <a:xfrm>
              <a:off x="6019800" y="4114800"/>
              <a:ext cx="1676400" cy="614065"/>
            </a:xfrm>
            <a:prstGeom prst="rect">
              <a:avLst/>
            </a:prstGeom>
            <a:noFill/>
            <a:effectLst>
              <a:glow rad="63500">
                <a:srgbClr val="FF0000">
                  <a:alpha val="75000"/>
                </a:srgbClr>
              </a:glow>
              <a:softEdge rad="25400"/>
            </a:effectLst>
          </p:spPr>
          <p:txBody>
            <a:bodyPr wrap="none">
              <a:prstTxWarp prst="textWave2">
                <a:avLst/>
              </a:prstTxWarp>
              <a:spAutoFit/>
            </a:bodyPr>
            <a:lstStyle/>
            <a:p>
              <a:pPr>
                <a:defRPr/>
              </a:pPr>
              <a:r>
                <a:rPr lang="en-US" sz="3600" b="1" dirty="0">
                  <a:solidFill>
                    <a:srgbClr val="1726FF"/>
                  </a:solidFill>
                  <a:effectLst>
                    <a:glow rad="38100">
                      <a:srgbClr val="FF0000">
                        <a:alpha val="75000"/>
                      </a:srgbClr>
                    </a:glow>
                  </a:effectLst>
                  <a:latin typeface="Arial Rounded MT Bold" panose="020F0704030504030204" pitchFamily="34" charset="77"/>
                  <a:ea typeface="ＭＳ Ｐゴシック" charset="-128"/>
                  <a:cs typeface="ＭＳ Ｐゴシック" charset="-128"/>
                </a:rPr>
                <a:t>Heat out</a:t>
              </a:r>
            </a:p>
          </p:txBody>
        </p:sp>
        <p:sp>
          <p:nvSpPr>
            <p:cNvPr id="37" name="TextBox 36"/>
            <p:cNvSpPr txBox="1"/>
            <p:nvPr/>
          </p:nvSpPr>
          <p:spPr>
            <a:xfrm rot="4503619">
              <a:off x="2379354" y="4111017"/>
              <a:ext cx="1439641" cy="614065"/>
            </a:xfrm>
            <a:prstGeom prst="rect">
              <a:avLst/>
            </a:prstGeom>
            <a:noFill/>
            <a:effectLst>
              <a:glow rad="63500">
                <a:srgbClr val="FF0000">
                  <a:alpha val="75000"/>
                </a:srgbClr>
              </a:glow>
              <a:softEdge rad="25400"/>
            </a:effectLst>
          </p:spPr>
          <p:txBody>
            <a:bodyPr wrap="none">
              <a:prstTxWarp prst="textWave1">
                <a:avLst/>
              </a:prstTxWarp>
              <a:spAutoFit/>
            </a:bodyPr>
            <a:lstStyle/>
            <a:p>
              <a:pPr>
                <a:defRPr/>
              </a:pPr>
              <a:r>
                <a:rPr lang="en-US" sz="3600" b="1" dirty="0">
                  <a:solidFill>
                    <a:srgbClr val="FFFF00"/>
                  </a:solidFill>
                  <a:effectLst>
                    <a:glow rad="38100">
                      <a:srgbClr val="FF0000">
                        <a:alpha val="75000"/>
                      </a:srgbClr>
                    </a:glow>
                  </a:effectLst>
                  <a:latin typeface="Arial Rounded MT Bold" panose="020F0704030504030204" pitchFamily="34" charset="77"/>
                  <a:ea typeface="ＭＳ Ｐゴシック" charset="-128"/>
                  <a:cs typeface="ＭＳ Ｐゴシック" charset="-128"/>
                </a:rPr>
                <a:t>Heat in</a:t>
              </a:r>
            </a:p>
          </p:txBody>
        </p:sp>
        <p:sp>
          <p:nvSpPr>
            <p:cNvPr id="39" name="TextBox 38"/>
            <p:cNvSpPr txBox="1"/>
            <p:nvPr/>
          </p:nvSpPr>
          <p:spPr>
            <a:xfrm rot="16829358">
              <a:off x="3404361" y="5098151"/>
              <a:ext cx="1593731" cy="614065"/>
            </a:xfrm>
            <a:prstGeom prst="rect">
              <a:avLst/>
            </a:prstGeom>
            <a:noFill/>
            <a:effectLst>
              <a:glow rad="63500">
                <a:srgbClr val="FF0000">
                  <a:alpha val="75000"/>
                </a:srgbClr>
              </a:glow>
              <a:softEdge rad="25400"/>
            </a:effectLst>
          </p:spPr>
          <p:txBody>
            <a:bodyPr wrap="none">
              <a:prstTxWarp prst="textWave1">
                <a:avLst/>
              </a:prstTxWarp>
              <a:spAutoFit/>
            </a:bodyPr>
            <a:lstStyle/>
            <a:p>
              <a:pPr>
                <a:defRPr/>
              </a:pPr>
              <a:r>
                <a:rPr lang="en-US" sz="3600" b="1" dirty="0">
                  <a:solidFill>
                    <a:srgbClr val="800000"/>
                  </a:solidFill>
                  <a:effectLst>
                    <a:glow rad="38100">
                      <a:srgbClr val="FF0000">
                        <a:alpha val="75000"/>
                      </a:srgbClr>
                    </a:glow>
                  </a:effectLst>
                  <a:latin typeface="Arial Rounded MT Bold" panose="020F0704030504030204" pitchFamily="34" charset="77"/>
                  <a:ea typeface="ＭＳ Ｐゴシック" charset="-128"/>
                  <a:cs typeface="ＭＳ Ｐゴシック" charset="-128"/>
                </a:rPr>
                <a:t>Heat out</a:t>
              </a:r>
            </a:p>
          </p:txBody>
        </p:sp>
      </p:gr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defRPr/>
            </a:pPr>
            <a:r>
              <a:rPr lang="en-US" sz="6000" dirty="0">
                <a:latin typeface="Arial Rounded MT Bold" panose="020F0704030504030204" pitchFamily="34" charset="77"/>
                <a:ea typeface="ＭＳ Ｐゴシック" charset="0"/>
                <a:cs typeface="ＭＳ Ｐゴシック" charset="0"/>
              </a:rPr>
              <a:t>Climate vs. Weather</a:t>
            </a:r>
          </a:p>
        </p:txBody>
      </p:sp>
      <p:sp>
        <p:nvSpPr>
          <p:cNvPr id="23555" name="Rectangle 3"/>
          <p:cNvSpPr>
            <a:spLocks noGrp="1" noChangeArrowheads="1"/>
          </p:cNvSpPr>
          <p:nvPr>
            <p:ph type="body" idx="1"/>
          </p:nvPr>
        </p:nvSpPr>
        <p:spPr/>
        <p:txBody>
          <a:bodyPr/>
          <a:lstStyle/>
          <a:p>
            <a:pPr>
              <a:spcAft>
                <a:spcPts val="1800"/>
              </a:spcAft>
              <a:buFontTx/>
              <a:buNone/>
            </a:pPr>
            <a:r>
              <a:rPr lang="ja-JP" altLang="en-US" i="1">
                <a:latin typeface="Arial Rounded MT Bold" panose="020F0704030504030204" pitchFamily="34" charset="77"/>
                <a:ea typeface="ＭＳ Ｐゴシック" charset="0"/>
                <a:cs typeface="ＭＳ Ｐゴシック" charset="0"/>
              </a:rPr>
              <a:t>“</a:t>
            </a:r>
            <a:r>
              <a:rPr lang="en-US" altLang="ja-JP" i="1">
                <a:latin typeface="Arial Rounded MT Bold" panose="020F0704030504030204" pitchFamily="34" charset="77"/>
                <a:ea typeface="ＭＳ Ｐゴシック" charset="0"/>
                <a:cs typeface="ＭＳ Ｐゴシック" charset="0"/>
              </a:rPr>
              <a:t>Climate is what you expect … weather is what you get!</a:t>
            </a:r>
            <a:r>
              <a:rPr lang="ja-JP" altLang="en-US" i="1">
                <a:latin typeface="Arial Rounded MT Bold" panose="020F0704030504030204" pitchFamily="34" charset="77"/>
                <a:ea typeface="ＭＳ Ｐゴシック" charset="0"/>
                <a:cs typeface="ＭＳ Ｐゴシック" charset="0"/>
              </a:rPr>
              <a:t>”</a:t>
            </a:r>
            <a:endParaRPr lang="en-US" altLang="ja-JP" i="1">
              <a:latin typeface="Arial Rounded MT Bold" panose="020F0704030504030204" pitchFamily="34" charset="77"/>
              <a:ea typeface="ＭＳ Ｐゴシック" charset="0"/>
              <a:cs typeface="ＭＳ Ｐゴシック" charset="0"/>
            </a:endParaRPr>
          </a:p>
          <a:p>
            <a:pPr>
              <a:spcAft>
                <a:spcPts val="1800"/>
              </a:spcAft>
            </a:pPr>
            <a:r>
              <a:rPr lang="en-US">
                <a:latin typeface="Arial Rounded MT Bold" panose="020F0704030504030204" pitchFamily="34" charset="77"/>
                <a:ea typeface="ＭＳ Ｐゴシック" charset="0"/>
                <a:cs typeface="ＭＳ Ｐゴシック" charset="0"/>
              </a:rPr>
              <a:t>Climate is an </a:t>
            </a:r>
            <a:r>
              <a:rPr lang="ja-JP" altLang="en-US">
                <a:latin typeface="Arial Rounded MT Bold" panose="020F0704030504030204" pitchFamily="34" charset="77"/>
                <a:ea typeface="ＭＳ Ｐゴシック" charset="0"/>
                <a:cs typeface="ＭＳ Ｐゴシック" charset="0"/>
              </a:rPr>
              <a:t>“</a:t>
            </a:r>
            <a:r>
              <a:rPr lang="en-US" altLang="ja-JP">
                <a:solidFill>
                  <a:srgbClr val="FF0000"/>
                </a:solidFill>
                <a:latin typeface="Arial Rounded MT Bold" panose="020F0704030504030204" pitchFamily="34" charset="77"/>
                <a:ea typeface="ＭＳ Ｐゴシック" charset="0"/>
                <a:cs typeface="ＭＳ Ｐゴシック" charset="0"/>
              </a:rPr>
              <a:t>envelope of possibilities</a:t>
            </a:r>
            <a:r>
              <a:rPr lang="ja-JP" altLang="en-US">
                <a:latin typeface="Arial Rounded MT Bold" panose="020F0704030504030204" pitchFamily="34" charset="77"/>
                <a:ea typeface="ＭＳ Ｐゴシック" charset="0"/>
                <a:cs typeface="ＭＳ Ｐゴシック" charset="0"/>
              </a:rPr>
              <a:t>”</a:t>
            </a:r>
            <a:r>
              <a:rPr lang="en-US" altLang="ja-JP">
                <a:latin typeface="Arial Rounded MT Bold" panose="020F0704030504030204" pitchFamily="34" charset="77"/>
                <a:ea typeface="ＭＳ Ｐゴシック" charset="0"/>
                <a:cs typeface="ＭＳ Ｐゴシック" charset="0"/>
              </a:rPr>
              <a:t> within which the weather bounces around</a:t>
            </a:r>
          </a:p>
          <a:p>
            <a:pPr>
              <a:spcAft>
                <a:spcPts val="1800"/>
              </a:spcAft>
            </a:pPr>
            <a:r>
              <a:rPr lang="en-US">
                <a:latin typeface="Arial Rounded MT Bold" panose="020F0704030504030204" pitchFamily="34" charset="77"/>
                <a:ea typeface="ＭＳ Ｐゴシック" charset="0"/>
                <a:cs typeface="ＭＳ Ｐゴシック" charset="0"/>
              </a:rPr>
              <a:t>Climate is determined by the properties of the Earth system itself (the </a:t>
            </a:r>
            <a:r>
              <a:rPr lang="en-US">
                <a:solidFill>
                  <a:srgbClr val="FF0000"/>
                </a:solidFill>
                <a:latin typeface="Arial Rounded MT Bold" panose="020F0704030504030204" pitchFamily="34" charset="77"/>
                <a:ea typeface="ＭＳ Ｐゴシック" charset="0"/>
                <a:cs typeface="ＭＳ Ｐゴシック" charset="0"/>
              </a:rPr>
              <a:t>boundary conditions</a:t>
            </a:r>
            <a:r>
              <a:rPr lang="en-US">
                <a:latin typeface="Arial Rounded MT Bold" panose="020F0704030504030204" pitchFamily="34" charset="77"/>
                <a:ea typeface="ＭＳ Ｐゴシック" charset="0"/>
                <a:cs typeface="ＭＳ Ｐゴシック" charset="0"/>
              </a:rPr>
              <a:t>), whereas weather depends very sensitively on the evolution of the system from one moment to the next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0" y="0"/>
            <a:ext cx="9144000" cy="6858000"/>
          </a:xfrm>
          <a:prstGeom prst="rect">
            <a:avLst/>
          </a:prstGeom>
          <a:solidFill>
            <a:srgbClr val="000000"/>
          </a:solidFill>
          <a:ln w="9525">
            <a:solidFill>
              <a:schemeClr val="tx1"/>
            </a:solidFill>
            <a:round/>
            <a:headEnd/>
            <a:tailEnd/>
          </a:ln>
        </p:spPr>
        <p:txBody>
          <a:bodyPr/>
          <a:lstStyle/>
          <a:p>
            <a:endParaRPr lang="en-US"/>
          </a:p>
        </p:txBody>
      </p:sp>
      <p:pic>
        <p:nvPicPr>
          <p:cNvPr id="1945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0"/>
            <a:ext cx="7315200" cy="731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8846391"/>
      </p:ext>
    </p:extLst>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6000" dirty="0">
                <a:latin typeface="Arial Rounded MT Bold" panose="020F0704030504030204" pitchFamily="34" charset="77"/>
                <a:ea typeface="ＭＳ Ｐゴシック" charset="0"/>
                <a:cs typeface="ＭＳ Ｐゴシック" charset="0"/>
              </a:rPr>
              <a:t>The Earth System</a:t>
            </a:r>
          </a:p>
        </p:txBody>
      </p:sp>
      <p:pic>
        <p:nvPicPr>
          <p:cNvPr id="21506" name="Content Placeholder 3" descr="earth_system.jpg"/>
          <p:cNvPicPr>
            <a:picLocks noGrp="1" noChangeAspect="1"/>
          </p:cNvPicPr>
          <p:nvPr>
            <p:ph idx="1"/>
          </p:nvPr>
        </p:nvPicPr>
        <p:blipFill>
          <a:blip r:embed="rId3">
            <a:extLst>
              <a:ext uri="{28A0092B-C50C-407E-A947-70E740481C1C}">
                <a14:useLocalDpi xmlns:a14="http://schemas.microsoft.com/office/drawing/2010/main" val="0"/>
              </a:ext>
            </a:extLst>
          </a:blip>
          <a:srcRect l="-10143" r="-10143"/>
          <a:stretch>
            <a:fillRect/>
          </a:stretch>
        </p:blipFill>
        <p:spPr/>
      </p:pic>
    </p:spTree>
    <p:extLst>
      <p:ext uri="{BB962C8B-B14F-4D97-AF65-F5344CB8AC3E}">
        <p14:creationId xmlns:p14="http://schemas.microsoft.com/office/powerpoint/2010/main" val="3793948331"/>
      </p:ext>
    </p:extLst>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sz="6000" dirty="0">
                <a:latin typeface="Arial Rounded MT Bold" panose="020F0704030504030204" pitchFamily="34" charset="77"/>
                <a:ea typeface="ＭＳ Ｐゴシック" charset="0"/>
                <a:cs typeface="ＭＳ Ｐゴシック" charset="0"/>
              </a:rPr>
              <a:t>The Earth System</a:t>
            </a:r>
          </a:p>
        </p:txBody>
      </p:sp>
      <p:sp>
        <p:nvSpPr>
          <p:cNvPr id="16387" name="Rectangle 3"/>
          <p:cNvSpPr>
            <a:spLocks noGrp="1" noChangeArrowheads="1"/>
          </p:cNvSpPr>
          <p:nvPr>
            <p:ph type="body" idx="1"/>
          </p:nvPr>
        </p:nvSpPr>
        <p:spPr>
          <a:xfrm>
            <a:off x="0" y="1219200"/>
            <a:ext cx="8763000" cy="4876800"/>
          </a:xfrm>
        </p:spPr>
        <p:txBody>
          <a:bodyPr/>
          <a:lstStyle/>
          <a:p>
            <a:pPr>
              <a:buFontTx/>
              <a:buNone/>
            </a:pPr>
            <a:r>
              <a:rPr lang="en-US" sz="2400">
                <a:latin typeface="Arial Rounded MT Bold" panose="020F0704030504030204" pitchFamily="34" charset="77"/>
                <a:ea typeface="ＭＳ Ｐゴシック" charset="0"/>
                <a:cs typeface="ＭＳ Ｐゴシック" charset="0"/>
              </a:rPr>
              <a:t>The Earth</a:t>
            </a:r>
            <a:r>
              <a:rPr lang="ja-JP" altLang="en-US" sz="2400">
                <a:latin typeface="Arial Rounded MT Bold" panose="020F0704030504030204" pitchFamily="34" charset="77"/>
                <a:ea typeface="ＭＳ Ｐゴシック" charset="0"/>
                <a:cs typeface="ＭＳ Ｐゴシック" charset="0"/>
              </a:rPr>
              <a:t>’</a:t>
            </a:r>
            <a:r>
              <a:rPr lang="en-US" altLang="ja-JP" sz="2400">
                <a:latin typeface="Arial Rounded MT Bold" panose="020F0704030504030204" pitchFamily="34" charset="77"/>
                <a:ea typeface="ＭＳ Ｐゴシック" charset="0"/>
                <a:cs typeface="ＭＳ Ｐゴシック" charset="0"/>
              </a:rPr>
              <a:t>s climate results from the interaction of many properties and processes</a:t>
            </a:r>
          </a:p>
          <a:p>
            <a:pPr lvl="1"/>
            <a:r>
              <a:rPr lang="en-US" sz="2000">
                <a:latin typeface="Arial Rounded MT Bold" panose="020F0704030504030204" pitchFamily="34" charset="77"/>
                <a:ea typeface="ＭＳ Ｐゴシック" charset="0"/>
              </a:rPr>
              <a:t>Solar radiation and orbital geometry</a:t>
            </a:r>
          </a:p>
          <a:p>
            <a:pPr lvl="1"/>
            <a:r>
              <a:rPr lang="en-US" sz="2000">
                <a:latin typeface="Arial Rounded MT Bold" panose="020F0704030504030204" pitchFamily="34" charset="77"/>
                <a:ea typeface="ＭＳ Ｐゴシック" charset="0"/>
              </a:rPr>
              <a:t>The size, gravitational force, and rotation rate of the planet</a:t>
            </a:r>
          </a:p>
          <a:p>
            <a:pPr lvl="1"/>
            <a:r>
              <a:rPr lang="en-US" sz="2000">
                <a:latin typeface="Arial Rounded MT Bold" panose="020F0704030504030204" pitchFamily="34" charset="77"/>
                <a:ea typeface="ＭＳ Ｐゴシック" charset="0"/>
              </a:rPr>
              <a:t>The composition, structure, and internal dynamics of the planet</a:t>
            </a:r>
          </a:p>
          <a:p>
            <a:pPr lvl="1"/>
            <a:r>
              <a:rPr lang="en-US" sz="2000">
                <a:latin typeface="Arial Rounded MT Bold" panose="020F0704030504030204" pitchFamily="34" charset="77"/>
                <a:ea typeface="ＭＳ Ｐゴシック" charset="0"/>
              </a:rPr>
              <a:t>The geography of continents, glaciers, mountain ranges, and oceans</a:t>
            </a:r>
          </a:p>
          <a:p>
            <a:pPr lvl="1"/>
            <a:r>
              <a:rPr lang="en-US" sz="2000">
                <a:latin typeface="Arial Rounded MT Bold" panose="020F0704030504030204" pitchFamily="34" charset="77"/>
                <a:ea typeface="ＭＳ Ｐゴシック" charset="0"/>
              </a:rPr>
              <a:t>Ocean properties and circulation</a:t>
            </a:r>
          </a:p>
          <a:p>
            <a:pPr lvl="1"/>
            <a:r>
              <a:rPr lang="en-US" sz="2000">
                <a:latin typeface="Arial Rounded MT Bold" panose="020F0704030504030204" pitchFamily="34" charset="77"/>
                <a:ea typeface="ＭＳ Ｐゴシック" charset="0"/>
              </a:rPr>
              <a:t>Atmospheric constituents, their chemical interactions, circulation, and the hydrologic cycle</a:t>
            </a:r>
          </a:p>
          <a:p>
            <a:pPr lvl="1"/>
            <a:r>
              <a:rPr lang="en-US" sz="2000">
                <a:latin typeface="Arial Rounded MT Bold" panose="020F0704030504030204" pitchFamily="34" charset="77"/>
                <a:ea typeface="ＭＳ Ｐゴシック" charset="0"/>
              </a:rPr>
              <a:t>The living ecosystems that inhabit the planet, and the biogeochemical transformations they conduct </a:t>
            </a:r>
          </a:p>
          <a:p>
            <a:endParaRPr lang="en-US" sz="2400">
              <a:latin typeface="Arial Rounded MT Bold" panose="020F0704030504030204" pitchFamily="34" charset="77"/>
              <a:ea typeface="ＭＳ Ｐゴシック" charset="0"/>
              <a:cs typeface="ＭＳ Ｐゴシック" charset="0"/>
            </a:endParaRPr>
          </a:p>
        </p:txBody>
      </p:sp>
    </p:spTree>
    <p:extLst>
      <p:ext uri="{BB962C8B-B14F-4D97-AF65-F5344CB8AC3E}">
        <p14:creationId xmlns:p14="http://schemas.microsoft.com/office/powerpoint/2010/main" val="359952251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 calcmode="lin" valueType="num">
                                      <p:cBhvr additive="base">
                                        <p:cTn id="37"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387">
                                            <p:txEl>
                                              <p:pRg st="6" end="6"/>
                                            </p:txEl>
                                          </p:spTgt>
                                        </p:tgtEl>
                                        <p:attrNameLst>
                                          <p:attrName>style.visibility</p:attrName>
                                        </p:attrNameLst>
                                      </p:cBhvr>
                                      <p:to>
                                        <p:strVal val="visible"/>
                                      </p:to>
                                    </p:set>
                                    <p:anim calcmode="lin" valueType="num">
                                      <p:cBhvr additive="base">
                                        <p:cTn id="43"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387">
                                            <p:txEl>
                                              <p:pRg st="7" end="7"/>
                                            </p:txEl>
                                          </p:spTgt>
                                        </p:tgtEl>
                                        <p:attrNameLst>
                                          <p:attrName>style.visibility</p:attrName>
                                        </p:attrNameLst>
                                      </p:cBhvr>
                                      <p:to>
                                        <p:strVal val="visible"/>
                                      </p:to>
                                    </p:set>
                                    <p:anim calcmode="lin" valueType="num">
                                      <p:cBhvr additive="base">
                                        <p:cTn id="49" dur="500" fill="hold"/>
                                        <p:tgtEl>
                                          <p:spTgt spid="163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38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1066800"/>
            <a:ext cx="3581400" cy="762000"/>
          </a:xfrm>
        </p:spPr>
        <p:txBody>
          <a:bodyPr/>
          <a:lstStyle/>
          <a:p>
            <a:pPr>
              <a:defRPr/>
            </a:pPr>
            <a:r>
              <a:rPr lang="en-US" sz="6600" dirty="0">
                <a:latin typeface="Arial Rounded MT Bold" panose="020F0704030504030204" pitchFamily="34" charset="77"/>
                <a:ea typeface="ＭＳ Ｐゴシック" charset="0"/>
                <a:cs typeface="ＭＳ Ｐゴシック" charset="0"/>
              </a:rPr>
              <a:t>Origins</a:t>
            </a:r>
          </a:p>
        </p:txBody>
      </p:sp>
      <p:sp>
        <p:nvSpPr>
          <p:cNvPr id="25602" name="Rectangle 3"/>
          <p:cNvSpPr>
            <a:spLocks noGrp="1" noChangeArrowheads="1"/>
          </p:cNvSpPr>
          <p:nvPr>
            <p:ph type="body" idx="1"/>
          </p:nvPr>
        </p:nvSpPr>
        <p:spPr>
          <a:xfrm>
            <a:off x="0" y="3124200"/>
            <a:ext cx="5181600" cy="3657600"/>
          </a:xfrm>
        </p:spPr>
        <p:txBody>
          <a:bodyPr/>
          <a:lstStyle/>
          <a:p>
            <a:pPr>
              <a:lnSpc>
                <a:spcPct val="90000"/>
              </a:lnSpc>
            </a:pPr>
            <a:r>
              <a:rPr lang="en-US" sz="2400" dirty="0">
                <a:latin typeface="Arial Rounded MT Bold" panose="020F0704030504030204" pitchFamily="34" charset="77"/>
                <a:ea typeface="ＭＳ Ｐゴシック" charset="0"/>
                <a:cs typeface="ＭＳ Ｐゴシック" charset="0"/>
              </a:rPr>
              <a:t>Earth formed by gravitational </a:t>
            </a:r>
            <a:r>
              <a:rPr lang="en-US" sz="2400" dirty="0">
                <a:solidFill>
                  <a:srgbClr val="FF0000"/>
                </a:solidFill>
                <a:latin typeface="Arial Rounded MT Bold" panose="020F0704030504030204" pitchFamily="34" charset="77"/>
                <a:ea typeface="ＭＳ Ｐゴシック" charset="0"/>
                <a:cs typeface="ＭＳ Ｐゴシック" charset="0"/>
              </a:rPr>
              <a:t>accretion ~ 4.7 billion years ago</a:t>
            </a:r>
            <a:r>
              <a:rPr lang="en-US" sz="2400" dirty="0">
                <a:latin typeface="Arial Rounded MT Bold" panose="020F0704030504030204" pitchFamily="34" charset="77"/>
                <a:ea typeface="ＭＳ Ｐゴシック" charset="0"/>
                <a:cs typeface="ＭＳ Ｐゴシック" charset="0"/>
              </a:rPr>
              <a:t> </a:t>
            </a:r>
          </a:p>
          <a:p>
            <a:pPr>
              <a:lnSpc>
                <a:spcPct val="90000"/>
              </a:lnSpc>
            </a:pPr>
            <a:r>
              <a:rPr lang="en-US" sz="2400" dirty="0">
                <a:solidFill>
                  <a:srgbClr val="FF0000"/>
                </a:solidFill>
                <a:latin typeface="Arial Rounded MT Bold" panose="020F0704030504030204" pitchFamily="34" charset="77"/>
                <a:ea typeface="ＭＳ Ｐゴシック" charset="0"/>
                <a:cs typeface="ＭＳ Ｐゴシック" charset="0"/>
              </a:rPr>
              <a:t>Solar </a:t>
            </a:r>
            <a:r>
              <a:rPr lang="ja-JP" altLang="en-US" sz="2400" dirty="0">
                <a:solidFill>
                  <a:srgbClr val="FF0000"/>
                </a:solidFill>
                <a:latin typeface="Arial Rounded MT Bold" panose="020F0704030504030204" pitchFamily="34" charset="77"/>
                <a:ea typeface="ＭＳ Ｐゴシック" charset="0"/>
                <a:cs typeface="ＭＳ Ｐゴシック" charset="0"/>
              </a:rPr>
              <a:t>“</a:t>
            </a:r>
            <a:r>
              <a:rPr lang="en-US" altLang="ja-JP" sz="2400" dirty="0">
                <a:solidFill>
                  <a:srgbClr val="FF0000"/>
                </a:solidFill>
                <a:latin typeface="Arial Rounded MT Bold" panose="020F0704030504030204" pitchFamily="34" charset="77"/>
                <a:ea typeface="ＭＳ Ｐゴシック" charset="0"/>
                <a:cs typeface="ＭＳ Ｐゴシック" charset="0"/>
              </a:rPr>
              <a:t>constant</a:t>
            </a:r>
            <a:r>
              <a:rPr lang="ja-JP" altLang="en-US" sz="2400" dirty="0">
                <a:solidFill>
                  <a:srgbClr val="FF0000"/>
                </a:solidFill>
                <a:latin typeface="Arial Rounded MT Bold" panose="020F0704030504030204" pitchFamily="34" charset="77"/>
                <a:ea typeface="ＭＳ Ｐゴシック" charset="0"/>
                <a:cs typeface="ＭＳ Ｐゴシック" charset="0"/>
              </a:rPr>
              <a:t>”</a:t>
            </a:r>
            <a:r>
              <a:rPr lang="en-US" altLang="ja-JP" sz="2400" dirty="0">
                <a:latin typeface="Arial Rounded MT Bold" panose="020F0704030504030204" pitchFamily="34" charset="77"/>
                <a:ea typeface="ＭＳ Ｐゴシック" charset="0"/>
                <a:cs typeface="ＭＳ Ｐゴシック" charset="0"/>
              </a:rPr>
              <a:t> was ~ 30% less than today</a:t>
            </a:r>
          </a:p>
          <a:p>
            <a:pPr>
              <a:lnSpc>
                <a:spcPct val="90000"/>
              </a:lnSpc>
            </a:pPr>
            <a:r>
              <a:rPr lang="en-US" sz="2400" dirty="0">
                <a:solidFill>
                  <a:srgbClr val="FF0000"/>
                </a:solidFill>
                <a:latin typeface="Arial Rounded MT Bold" panose="020F0704030504030204" pitchFamily="34" charset="77"/>
                <a:ea typeface="ＭＳ Ｐゴシック" charset="0"/>
                <a:cs typeface="ＭＳ Ｐゴシック" charset="0"/>
              </a:rPr>
              <a:t>Impact heating</a:t>
            </a:r>
            <a:r>
              <a:rPr lang="en-US" sz="2400" dirty="0">
                <a:latin typeface="Arial Rounded MT Bold" panose="020F0704030504030204" pitchFamily="34" charset="77"/>
                <a:ea typeface="ＭＳ Ｐゴシック" charset="0"/>
                <a:cs typeface="ＭＳ Ｐゴシック" charset="0"/>
              </a:rPr>
              <a:t> kept surface hot and sterile</a:t>
            </a:r>
          </a:p>
          <a:p>
            <a:pPr>
              <a:lnSpc>
                <a:spcPct val="90000"/>
              </a:lnSpc>
            </a:pPr>
            <a:r>
              <a:rPr lang="en-US" sz="2400" dirty="0">
                <a:latin typeface="Arial Rounded MT Bold" panose="020F0704030504030204" pitchFamily="34" charset="77"/>
                <a:ea typeface="ＭＳ Ｐゴシック" charset="0"/>
                <a:cs typeface="ＭＳ Ｐゴシック" charset="0"/>
              </a:rPr>
              <a:t>Giant collision separated the Moon and helped differentiate chemical layers</a:t>
            </a:r>
          </a:p>
          <a:p>
            <a:pPr>
              <a:lnSpc>
                <a:spcPct val="90000"/>
              </a:lnSpc>
            </a:pPr>
            <a:endParaRPr lang="en-US" sz="2400" dirty="0">
              <a:latin typeface="Arial Rounded MT Bold" panose="020F0704030504030204" pitchFamily="34" charset="77"/>
              <a:ea typeface="ＭＳ Ｐゴシック" charset="0"/>
              <a:cs typeface="ＭＳ Ｐゴシック" charset="0"/>
            </a:endParaRPr>
          </a:p>
        </p:txBody>
      </p:sp>
      <p:pic>
        <p:nvPicPr>
          <p:cNvPr id="2560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57200"/>
            <a:ext cx="5870575" cy="358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83200" y="3016250"/>
            <a:ext cx="3860800" cy="3841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6945413"/>
      </p:ext>
    </p:extLst>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76200"/>
            <a:ext cx="8534400" cy="685800"/>
          </a:xfrm>
          <a:effectLst>
            <a:outerShdw blurRad="50800" dist="38100" dir="2700000">
              <a:srgbClr val="000000">
                <a:alpha val="43000"/>
              </a:srgbClr>
            </a:outerShdw>
          </a:effectLst>
        </p:spPr>
        <p:txBody>
          <a:bodyPr/>
          <a:lstStyle/>
          <a:p>
            <a:pPr>
              <a:defRPr/>
            </a:pPr>
            <a:r>
              <a:rPr lang="en-US" sz="6000" dirty="0">
                <a:latin typeface="Arial Rounded MT Bold" panose="020F0704030504030204" pitchFamily="34" charset="77"/>
                <a:ea typeface="ＭＳ Ｐゴシック" charset="0"/>
                <a:cs typeface="ＭＳ Ｐゴシック" charset="0"/>
              </a:rPr>
              <a:t>Plate Tectonics</a:t>
            </a:r>
          </a:p>
        </p:txBody>
      </p:sp>
      <p:sp>
        <p:nvSpPr>
          <p:cNvPr id="25602" name="Rectangle 3"/>
          <p:cNvSpPr>
            <a:spLocks noGrp="1" noChangeArrowheads="1"/>
          </p:cNvSpPr>
          <p:nvPr>
            <p:ph type="body" idx="1"/>
          </p:nvPr>
        </p:nvSpPr>
        <p:spPr>
          <a:xfrm>
            <a:off x="381000" y="838200"/>
            <a:ext cx="8382000" cy="2895600"/>
          </a:xfrm>
        </p:spPr>
        <p:txBody>
          <a:bodyPr/>
          <a:lstStyle/>
          <a:p>
            <a:r>
              <a:rPr lang="en-US" sz="2400">
                <a:solidFill>
                  <a:srgbClr val="FF0000"/>
                </a:solidFill>
                <a:latin typeface="Arial Rounded MT Bold" panose="020F0704030504030204" pitchFamily="34" charset="77"/>
                <a:ea typeface="ＭＳ Ｐゴシック" charset="0"/>
                <a:cs typeface="ＭＳ Ｐゴシック" charset="0"/>
              </a:rPr>
              <a:t>Continental plates are lighter</a:t>
            </a:r>
            <a:r>
              <a:rPr lang="en-US" sz="2400">
                <a:latin typeface="Arial Rounded MT Bold" panose="020F0704030504030204" pitchFamily="34" charset="77"/>
                <a:ea typeface="ＭＳ Ｐゴシック" charset="0"/>
                <a:cs typeface="ＭＳ Ｐゴシック" charset="0"/>
              </a:rPr>
              <a:t> (buoyant) and rise in collisions, whereas </a:t>
            </a:r>
            <a:r>
              <a:rPr lang="en-US" sz="2400">
                <a:solidFill>
                  <a:srgbClr val="FF0000"/>
                </a:solidFill>
                <a:latin typeface="Arial Rounded MT Bold" panose="020F0704030504030204" pitchFamily="34" charset="77"/>
                <a:ea typeface="ＭＳ Ｐゴシック" charset="0"/>
                <a:cs typeface="ＭＳ Ｐゴシック" charset="0"/>
              </a:rPr>
              <a:t>oceanic plates subduct</a:t>
            </a:r>
          </a:p>
          <a:p>
            <a:r>
              <a:rPr lang="en-US" sz="2400">
                <a:solidFill>
                  <a:srgbClr val="FF0000"/>
                </a:solidFill>
                <a:latin typeface="Arial Rounded MT Bold" panose="020F0704030504030204" pitchFamily="34" charset="77"/>
                <a:ea typeface="ＭＳ Ｐゴシック" charset="0"/>
                <a:cs typeface="ＭＳ Ｐゴシック" charset="0"/>
              </a:rPr>
              <a:t>Continents can </a:t>
            </a:r>
            <a:r>
              <a:rPr lang="ja-JP" altLang="en-US" sz="2400">
                <a:solidFill>
                  <a:srgbClr val="FF0000"/>
                </a:solidFill>
                <a:latin typeface="Arial Rounded MT Bold" panose="020F0704030504030204" pitchFamily="34" charset="77"/>
                <a:ea typeface="ＭＳ Ｐゴシック" charset="0"/>
                <a:cs typeface="ＭＳ Ｐゴシック" charset="0"/>
              </a:rPr>
              <a:t>“</a:t>
            </a:r>
            <a:r>
              <a:rPr lang="en-US" altLang="ja-JP" sz="2400">
                <a:solidFill>
                  <a:srgbClr val="FF0000"/>
                </a:solidFill>
                <a:latin typeface="Arial Rounded MT Bold" panose="020F0704030504030204" pitchFamily="34" charset="77"/>
                <a:ea typeface="ＭＳ Ｐゴシック" charset="0"/>
                <a:cs typeface="ＭＳ Ｐゴシック" charset="0"/>
              </a:rPr>
              <a:t>bunch up</a:t>
            </a:r>
            <a:r>
              <a:rPr lang="ja-JP" altLang="en-US" sz="2400">
                <a:solidFill>
                  <a:srgbClr val="FF0000"/>
                </a:solidFill>
                <a:latin typeface="Arial Rounded MT Bold" panose="020F0704030504030204" pitchFamily="34" charset="77"/>
                <a:ea typeface="ＭＳ Ｐゴシック" charset="0"/>
                <a:cs typeface="ＭＳ Ｐゴシック" charset="0"/>
              </a:rPr>
              <a:t>”</a:t>
            </a:r>
            <a:r>
              <a:rPr lang="en-US" altLang="ja-JP" sz="2400">
                <a:latin typeface="Arial Rounded MT Bold" panose="020F0704030504030204" pitchFamily="34" charset="77"/>
                <a:ea typeface="ＭＳ Ｐゴシック" charset="0"/>
                <a:cs typeface="ＭＳ Ｐゴシック" charset="0"/>
              </a:rPr>
              <a:t> due to collisions, forming </a:t>
            </a:r>
            <a:r>
              <a:rPr lang="en-US" altLang="ja-JP" sz="2400" i="1">
                <a:latin typeface="Arial Rounded MT Bold" panose="020F0704030504030204" pitchFamily="34" charset="77"/>
                <a:ea typeface="ＭＳ Ｐゴシック" charset="0"/>
                <a:cs typeface="ＭＳ Ｐゴシック" charset="0"/>
              </a:rPr>
              <a:t>supercontinents</a:t>
            </a:r>
            <a:r>
              <a:rPr lang="en-US" altLang="ja-JP" sz="2400">
                <a:latin typeface="Arial Rounded MT Bold" panose="020F0704030504030204" pitchFamily="34" charset="77"/>
                <a:ea typeface="ＭＳ Ｐゴシック" charset="0"/>
                <a:cs typeface="ＭＳ Ｐゴシック" charset="0"/>
              </a:rPr>
              <a:t> (</a:t>
            </a:r>
            <a:r>
              <a:rPr lang="ja-JP" altLang="en-US" sz="2400">
                <a:latin typeface="Arial Rounded MT Bold" panose="020F0704030504030204" pitchFamily="34" charset="77"/>
                <a:ea typeface="ＭＳ Ｐゴシック" charset="0"/>
                <a:cs typeface="ＭＳ Ｐゴシック" charset="0"/>
              </a:rPr>
              <a:t>“</a:t>
            </a:r>
            <a:r>
              <a:rPr lang="en-US" altLang="ja-JP" sz="2400">
                <a:latin typeface="Arial Rounded MT Bold" panose="020F0704030504030204" pitchFamily="34" charset="77"/>
                <a:ea typeface="ＭＳ Ｐゴシック" charset="0"/>
                <a:cs typeface="ＭＳ Ｐゴシック" charset="0"/>
              </a:rPr>
              <a:t>Pangea,</a:t>
            </a:r>
            <a:r>
              <a:rPr lang="ja-JP" altLang="en-US" sz="2400">
                <a:latin typeface="Arial Rounded MT Bold" panose="020F0704030504030204" pitchFamily="34" charset="77"/>
                <a:ea typeface="ＭＳ Ｐゴシック" charset="0"/>
                <a:cs typeface="ＭＳ Ｐゴシック" charset="0"/>
              </a:rPr>
              <a:t>”</a:t>
            </a:r>
            <a:r>
              <a:rPr lang="en-US" altLang="ja-JP" sz="2400">
                <a:latin typeface="Arial Rounded MT Bold" panose="020F0704030504030204" pitchFamily="34" charset="77"/>
                <a:ea typeface="ＭＳ Ｐゴシック" charset="0"/>
                <a:cs typeface="ＭＳ Ｐゴシック" charset="0"/>
              </a:rPr>
              <a:t> </a:t>
            </a:r>
            <a:r>
              <a:rPr lang="ja-JP" altLang="en-US" sz="2400">
                <a:latin typeface="Arial Rounded MT Bold" panose="020F0704030504030204" pitchFamily="34" charset="77"/>
                <a:ea typeface="ＭＳ Ｐゴシック" charset="0"/>
                <a:cs typeface="ＭＳ Ｐゴシック" charset="0"/>
              </a:rPr>
              <a:t>“</a:t>
            </a:r>
            <a:r>
              <a:rPr lang="en-US" altLang="ja-JP" sz="2400">
                <a:latin typeface="Arial Rounded MT Bold" panose="020F0704030504030204" pitchFamily="34" charset="77"/>
                <a:ea typeface="ＭＳ Ｐゴシック" charset="0"/>
                <a:cs typeface="ＭＳ Ｐゴシック" charset="0"/>
              </a:rPr>
              <a:t>Gondwana</a:t>
            </a:r>
            <a:r>
              <a:rPr lang="ja-JP" altLang="en-US" sz="2400">
                <a:latin typeface="Arial Rounded MT Bold" panose="020F0704030504030204" pitchFamily="34" charset="77"/>
                <a:ea typeface="ＭＳ Ｐゴシック" charset="0"/>
                <a:cs typeface="ＭＳ Ｐゴシック" charset="0"/>
              </a:rPr>
              <a:t>”</a:t>
            </a:r>
            <a:r>
              <a:rPr lang="en-US" altLang="ja-JP" sz="2400">
                <a:latin typeface="Arial Rounded MT Bold" panose="020F0704030504030204" pitchFamily="34" charset="77"/>
                <a:ea typeface="ＭＳ Ｐゴシック" charset="0"/>
                <a:cs typeface="ＭＳ Ｐゴシック" charset="0"/>
              </a:rPr>
              <a:t>)</a:t>
            </a:r>
          </a:p>
          <a:p>
            <a:r>
              <a:rPr lang="en-US" sz="2400">
                <a:latin typeface="Arial Rounded MT Bold" panose="020F0704030504030204" pitchFamily="34" charset="77"/>
                <a:ea typeface="ＭＳ Ｐゴシック" charset="0"/>
                <a:cs typeface="ＭＳ Ｐゴシック" charset="0"/>
              </a:rPr>
              <a:t>Continental drift can radically alter the geometry of ocean basins, with corresponding dramatic </a:t>
            </a:r>
            <a:r>
              <a:rPr lang="en-US" sz="2400">
                <a:solidFill>
                  <a:srgbClr val="FF0000"/>
                </a:solidFill>
                <a:latin typeface="Arial Rounded MT Bold" panose="020F0704030504030204" pitchFamily="34" charset="77"/>
                <a:ea typeface="ＭＳ Ｐゴシック" charset="0"/>
                <a:cs typeface="ＭＳ Ｐゴシック" charset="0"/>
              </a:rPr>
              <a:t>changes in ocean circulation and poleward heat transport</a:t>
            </a:r>
          </a:p>
        </p:txBody>
      </p:sp>
      <p:pic>
        <p:nvPicPr>
          <p:cNvPr id="25603" name="Picture 3" descr="Platet2.jpg"/>
          <p:cNvPicPr>
            <a:picLocks noChangeAspect="1"/>
          </p:cNvPicPr>
          <p:nvPr/>
        </p:nvPicPr>
        <p:blipFill>
          <a:blip r:embed="rId3">
            <a:extLst>
              <a:ext uri="{28A0092B-C50C-407E-A947-70E740481C1C}">
                <a14:useLocalDpi xmlns:a14="http://schemas.microsoft.com/office/drawing/2010/main" val="0"/>
              </a:ext>
            </a:extLst>
          </a:blip>
          <a:srcRect b="15430"/>
          <a:stretch>
            <a:fillRect/>
          </a:stretch>
        </p:blipFill>
        <p:spPr bwMode="auto">
          <a:xfrm>
            <a:off x="1295400" y="3851275"/>
            <a:ext cx="5486400" cy="300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4" name="TextBox 4"/>
          <p:cNvSpPr txBox="1">
            <a:spLocks noChangeArrowheads="1"/>
          </p:cNvSpPr>
          <p:nvPr/>
        </p:nvSpPr>
        <p:spPr bwMode="auto">
          <a:xfrm>
            <a:off x="6172200" y="6488113"/>
            <a:ext cx="23002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Image Courtesy USGS</a:t>
            </a:r>
          </a:p>
        </p:txBody>
      </p:sp>
    </p:spTree>
    <p:extLst>
      <p:ext uri="{BB962C8B-B14F-4D97-AF65-F5344CB8AC3E}">
        <p14:creationId xmlns:p14="http://schemas.microsoft.com/office/powerpoint/2010/main" val="308740186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0" y="914400"/>
            <a:ext cx="9144000" cy="3352800"/>
          </a:xfrm>
        </p:spPr>
        <p:txBody>
          <a:bodyPr/>
          <a:lstStyle/>
          <a:p>
            <a:pPr>
              <a:defRPr/>
            </a:pPr>
            <a:r>
              <a:rPr lang="en-US" sz="6000" dirty="0">
                <a:solidFill>
                  <a:srgbClr val="BFBFBF"/>
                </a:solidFill>
                <a:latin typeface="Arial Rounded MT Bold" panose="020F0704030504030204" pitchFamily="34" charset="77"/>
                <a:ea typeface="ＭＳ Ｐゴシック" charset="0"/>
                <a:cs typeface="ＭＳ Ｐゴシック" charset="0"/>
              </a:rPr>
              <a:t>Climate 101:</a:t>
            </a:r>
            <a:br>
              <a:rPr lang="en-US" sz="6000" dirty="0">
                <a:solidFill>
                  <a:srgbClr val="BFBFBF"/>
                </a:solidFill>
                <a:latin typeface="Arial Rounded MT Bold" panose="020F0704030504030204" pitchFamily="34" charset="77"/>
                <a:ea typeface="ＭＳ Ｐゴシック" charset="0"/>
                <a:cs typeface="ＭＳ Ｐゴシック" charset="0"/>
              </a:rPr>
            </a:br>
            <a:br>
              <a:rPr lang="en-US" sz="6000" dirty="0">
                <a:solidFill>
                  <a:srgbClr val="BFBFBF"/>
                </a:solidFill>
                <a:latin typeface="Arial Rounded MT Bold" panose="020F0704030504030204" pitchFamily="34" charset="77"/>
                <a:ea typeface="ＭＳ Ｐゴシック" charset="0"/>
                <a:cs typeface="ＭＳ Ｐゴシック" charset="0"/>
              </a:rPr>
            </a:br>
            <a:r>
              <a:rPr lang="en-US" sz="6000" dirty="0">
                <a:solidFill>
                  <a:srgbClr val="BFBFBF"/>
                </a:solidFill>
                <a:latin typeface="Arial Rounded MT Bold" panose="020F0704030504030204" pitchFamily="34" charset="77"/>
                <a:ea typeface="ＭＳ Ｐゴシック" charset="0"/>
                <a:cs typeface="ＭＳ Ｐゴシック" charset="0"/>
              </a:rPr>
              <a:t>How the </a:t>
            </a:r>
            <a:r>
              <a:rPr lang="en-US" sz="6000" dirty="0">
                <a:solidFill>
                  <a:srgbClr val="FF0000"/>
                </a:solidFill>
                <a:latin typeface="Arial Rounded MT Bold" panose="020F0704030504030204" pitchFamily="34" charset="77"/>
                <a:ea typeface="ＭＳ Ｐゴシック" charset="0"/>
                <a:cs typeface="ＭＳ Ｐゴシック" charset="0"/>
              </a:rPr>
              <a:t>Climate</a:t>
            </a:r>
            <a:r>
              <a:rPr lang="en-US" sz="6000" dirty="0">
                <a:solidFill>
                  <a:srgbClr val="BFBFBF"/>
                </a:solidFill>
                <a:latin typeface="Arial Rounded MT Bold" panose="020F0704030504030204" pitchFamily="34" charset="77"/>
                <a:ea typeface="ＭＳ Ｐゴシック" charset="0"/>
                <a:cs typeface="ＭＳ Ｐゴシック" charset="0"/>
              </a:rPr>
              <a:t> Works</a:t>
            </a:r>
            <a:br>
              <a:rPr lang="en-US" sz="6000" dirty="0">
                <a:solidFill>
                  <a:srgbClr val="BFBFBF"/>
                </a:solidFill>
                <a:latin typeface="Arial Rounded MT Bold" panose="020F0704030504030204" pitchFamily="34" charset="77"/>
                <a:ea typeface="ＭＳ Ｐゴシック" charset="0"/>
                <a:cs typeface="ＭＳ Ｐゴシック" charset="0"/>
              </a:rPr>
            </a:br>
            <a:endParaRPr lang="en-US" sz="6000" dirty="0">
              <a:solidFill>
                <a:srgbClr val="BFBFBF"/>
              </a:solidFill>
              <a:latin typeface="Arial Rounded MT Bold" panose="020F0704030504030204" pitchFamily="34" charset="77"/>
              <a:ea typeface="ＭＳ Ｐゴシック" charset="0"/>
              <a:cs typeface="ＭＳ Ｐゴシック" charset="0"/>
            </a:endParaRPr>
          </a:p>
        </p:txBody>
      </p:sp>
      <p:sp>
        <p:nvSpPr>
          <p:cNvPr id="17411" name="Rectangle 3"/>
          <p:cNvSpPr>
            <a:spLocks noGrp="1" noChangeArrowheads="1"/>
          </p:cNvSpPr>
          <p:nvPr>
            <p:ph type="subTitle" idx="1"/>
          </p:nvPr>
        </p:nvSpPr>
        <p:spPr>
          <a:xfrm>
            <a:off x="1371600" y="4267200"/>
            <a:ext cx="6400800" cy="2057400"/>
          </a:xfrm>
        </p:spPr>
        <p:txBody>
          <a:bodyPr/>
          <a:lstStyle/>
          <a:p>
            <a:pPr>
              <a:defRPr/>
            </a:pPr>
            <a:r>
              <a:rPr lang="en-US" dirty="0">
                <a:solidFill>
                  <a:schemeClr val="bg1">
                    <a:lumMod val="75000"/>
                  </a:schemeClr>
                </a:solidFill>
                <a:latin typeface="Arial Rounded MT Bold" panose="020F0704030504030204" pitchFamily="34" charset="77"/>
                <a:ea typeface="ＭＳ Ｐゴシック" charset="0"/>
                <a:cs typeface="ＭＳ Ｐゴシック" charset="0"/>
              </a:rPr>
              <a:t>OSHR 1609</a:t>
            </a:r>
          </a:p>
          <a:p>
            <a:pPr>
              <a:defRPr/>
            </a:pPr>
            <a:endParaRPr lang="en-US" dirty="0">
              <a:solidFill>
                <a:schemeClr val="bg1">
                  <a:lumMod val="75000"/>
                </a:schemeClr>
              </a:solidFill>
              <a:latin typeface="Arial Rounded MT Bold" panose="020F0704030504030204" pitchFamily="34" charset="77"/>
              <a:ea typeface="ＭＳ Ｐゴシック" charset="0"/>
              <a:cs typeface="ＭＳ Ｐゴシック" charset="0"/>
            </a:endParaRPr>
          </a:p>
          <a:p>
            <a:pPr>
              <a:defRPr/>
            </a:pPr>
            <a:r>
              <a:rPr lang="en-US" dirty="0">
                <a:solidFill>
                  <a:schemeClr val="bg1">
                    <a:lumMod val="75000"/>
                  </a:schemeClr>
                </a:solidFill>
                <a:latin typeface="Arial Rounded MT Bold" panose="020F0704030504030204" pitchFamily="34" charset="77"/>
                <a:ea typeface="ＭＳ Ｐゴシック" charset="0"/>
                <a:cs typeface="ＭＳ Ｐゴシック" charset="0"/>
              </a:rPr>
              <a:t>Scott Denning, CSU</a:t>
            </a: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15875"/>
            <a:ext cx="8534400" cy="584200"/>
          </a:xfrm>
        </p:spPr>
        <p:txBody>
          <a:bodyPr/>
          <a:lstStyle/>
          <a:p>
            <a:pPr>
              <a:defRPr/>
            </a:pPr>
            <a:r>
              <a:rPr lang="en-US" sz="6000" dirty="0">
                <a:effectLst>
                  <a:outerShdw blurRad="50800" dist="38100" dir="2700000" algn="tl" rotWithShape="0">
                    <a:prstClr val="black">
                      <a:alpha val="40000"/>
                    </a:prstClr>
                  </a:outerShdw>
                </a:effectLst>
                <a:latin typeface="Arial Rounded MT Bold" panose="020F0704030504030204" pitchFamily="34" charset="77"/>
                <a:ea typeface="ＭＳ Ｐゴシック" charset="0"/>
                <a:cs typeface="ＭＳ Ｐゴシック" charset="0"/>
              </a:rPr>
              <a:t>Land and Ocean</a:t>
            </a:r>
          </a:p>
        </p:txBody>
      </p:sp>
      <p:pic>
        <p:nvPicPr>
          <p:cNvPr id="31746" name="Picture 3" descr="mgg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0413"/>
            <a:ext cx="9144000" cy="4573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28" name="Rectangle 4"/>
          <p:cNvSpPr>
            <a:spLocks noChangeArrowheads="1"/>
          </p:cNvSpPr>
          <p:nvPr/>
        </p:nvSpPr>
        <p:spPr bwMode="auto">
          <a:xfrm>
            <a:off x="533400" y="5348288"/>
            <a:ext cx="8285163"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30000"/>
              </a:spcBef>
            </a:pPr>
            <a:r>
              <a:rPr lang="en-US" dirty="0">
                <a:latin typeface="Arial Rounded MT Bold" panose="020F0704030504030204" pitchFamily="34" charset="77"/>
              </a:rPr>
              <a:t>Topography (elevations) on land and under the oceans</a:t>
            </a:r>
          </a:p>
        </p:txBody>
      </p:sp>
    </p:spTree>
    <p:extLst>
      <p:ext uri="{BB962C8B-B14F-4D97-AF65-F5344CB8AC3E}">
        <p14:creationId xmlns:p14="http://schemas.microsoft.com/office/powerpoint/2010/main" val="166154198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anim calcmode="lin" valueType="num">
                                      <p:cBhvr additive="base">
                                        <p:cTn id="7" dur="500" fill="hold"/>
                                        <p:tgtEl>
                                          <p:spTgt spid="266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defRPr/>
            </a:pPr>
            <a:r>
              <a:rPr lang="en-US" sz="6000" dirty="0">
                <a:effectLst>
                  <a:outerShdw blurRad="50800" dist="38100" dir="2700000" algn="tl" rotWithShape="0">
                    <a:prstClr val="black">
                      <a:alpha val="40000"/>
                    </a:prstClr>
                  </a:outerShdw>
                </a:effectLst>
                <a:latin typeface="Arial Rounded MT Bold" panose="020F0704030504030204" pitchFamily="34" charset="77"/>
                <a:ea typeface="ＭＳ Ｐゴシック" charset="0"/>
                <a:cs typeface="ＭＳ Ｐゴシック" charset="0"/>
              </a:rPr>
              <a:t>Water on Earth</a:t>
            </a:r>
          </a:p>
        </p:txBody>
      </p:sp>
      <p:sp>
        <p:nvSpPr>
          <p:cNvPr id="33794" name="Rectangle 3"/>
          <p:cNvSpPr>
            <a:spLocks noGrp="1" noChangeArrowheads="1"/>
          </p:cNvSpPr>
          <p:nvPr>
            <p:ph type="body" idx="1"/>
          </p:nvPr>
        </p:nvSpPr>
        <p:spPr>
          <a:xfrm>
            <a:off x="381000" y="4953000"/>
            <a:ext cx="8351838" cy="1600200"/>
          </a:xfrm>
        </p:spPr>
        <p:txBody>
          <a:bodyPr/>
          <a:lstStyle/>
          <a:p>
            <a:pPr>
              <a:lnSpc>
                <a:spcPct val="90000"/>
              </a:lnSpc>
            </a:pPr>
            <a:r>
              <a:rPr lang="en-US">
                <a:latin typeface="Arial Rounded MT Bold" panose="020F0704030504030204" pitchFamily="34" charset="77"/>
                <a:ea typeface="ＭＳ Ｐゴシック" charset="0"/>
                <a:cs typeface="ＭＳ Ｐゴシック" charset="0"/>
              </a:rPr>
              <a:t>Should be called </a:t>
            </a:r>
            <a:r>
              <a:rPr lang="ja-JP" altLang="en-US">
                <a:latin typeface="Arial Rounded MT Bold" panose="020F0704030504030204" pitchFamily="34" charset="77"/>
                <a:ea typeface="ＭＳ Ｐゴシック" charset="0"/>
                <a:cs typeface="ＭＳ Ｐゴシック" charset="0"/>
              </a:rPr>
              <a:t>“</a:t>
            </a:r>
            <a:r>
              <a:rPr lang="en-US" altLang="ja-JP">
                <a:latin typeface="Arial Rounded MT Bold" panose="020F0704030504030204" pitchFamily="34" charset="77"/>
                <a:ea typeface="ＭＳ Ｐゴシック" charset="0"/>
                <a:cs typeface="ＭＳ Ｐゴシック" charset="0"/>
              </a:rPr>
              <a:t>Planet Water</a:t>
            </a:r>
            <a:r>
              <a:rPr lang="ja-JP" altLang="en-US">
                <a:latin typeface="Arial Rounded MT Bold" panose="020F0704030504030204" pitchFamily="34" charset="77"/>
                <a:ea typeface="ＭＳ Ｐゴシック" charset="0"/>
                <a:cs typeface="ＭＳ Ｐゴシック" charset="0"/>
              </a:rPr>
              <a:t>”</a:t>
            </a:r>
            <a:endParaRPr lang="en-US" altLang="ja-JP">
              <a:latin typeface="Arial Rounded MT Bold" panose="020F0704030504030204" pitchFamily="34" charset="77"/>
              <a:ea typeface="ＭＳ Ｐゴシック" charset="0"/>
              <a:cs typeface="ＭＳ Ｐゴシック" charset="0"/>
            </a:endParaRPr>
          </a:p>
          <a:p>
            <a:pPr>
              <a:lnSpc>
                <a:spcPct val="90000"/>
              </a:lnSpc>
            </a:pPr>
            <a:r>
              <a:rPr lang="en-US">
                <a:latin typeface="Arial Rounded MT Bold" panose="020F0704030504030204" pitchFamily="34" charset="77"/>
                <a:ea typeface="ＭＳ Ｐゴシック" charset="0"/>
                <a:cs typeface="ＭＳ Ｐゴシック" charset="0"/>
              </a:rPr>
              <a:t>Atmosphere is a bit player in storage of water</a:t>
            </a:r>
          </a:p>
          <a:p>
            <a:pPr>
              <a:lnSpc>
                <a:spcPct val="90000"/>
              </a:lnSpc>
            </a:pPr>
            <a:r>
              <a:rPr lang="en-US">
                <a:latin typeface="Arial Rounded MT Bold" panose="020F0704030504030204" pitchFamily="34" charset="77"/>
                <a:ea typeface="ＭＳ Ｐゴシック" charset="0"/>
                <a:cs typeface="ＭＳ Ｐゴシック" charset="0"/>
              </a:rPr>
              <a:t>Very dynamic cycling</a:t>
            </a:r>
          </a:p>
        </p:txBody>
      </p:sp>
      <p:pic>
        <p:nvPicPr>
          <p:cNvPr id="33795" name="Picture 4" descr="table1"/>
          <p:cNvPicPr>
            <a:picLocks noChangeAspect="1" noChangeArrowheads="1"/>
          </p:cNvPicPr>
          <p:nvPr/>
        </p:nvPicPr>
        <p:blipFill>
          <a:blip r:embed="rId3">
            <a:extLst>
              <a:ext uri="{28A0092B-C50C-407E-A947-70E740481C1C}">
                <a14:useLocalDpi xmlns:a14="http://schemas.microsoft.com/office/drawing/2010/main" val="0"/>
              </a:ext>
            </a:extLst>
          </a:blip>
          <a:srcRect l="9132" t="14188" r="7811" b="31270"/>
          <a:stretch>
            <a:fillRect/>
          </a:stretch>
        </p:blipFill>
        <p:spPr bwMode="auto">
          <a:xfrm>
            <a:off x="192088" y="1031875"/>
            <a:ext cx="8896350" cy="3540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7098617"/>
      </p:ext>
    </p:extLst>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41275"/>
            <a:ext cx="8534400" cy="595313"/>
          </a:xfrm>
        </p:spPr>
        <p:txBody>
          <a:bodyPr/>
          <a:lstStyle/>
          <a:p>
            <a:pPr>
              <a:defRPr/>
            </a:pPr>
            <a:r>
              <a:rPr lang="en-US" sz="6000" dirty="0">
                <a:effectLst>
                  <a:outerShdw blurRad="50800" dist="38100" dir="2700000" algn="tl" rotWithShape="0">
                    <a:prstClr val="black">
                      <a:alpha val="40000"/>
                    </a:prstClr>
                  </a:outerShdw>
                </a:effectLst>
                <a:latin typeface="Arial Rounded MT Bold" panose="020F0704030504030204" pitchFamily="34" charset="77"/>
                <a:ea typeface="ＭＳ Ｐゴシック" charset="0"/>
                <a:cs typeface="ＭＳ Ｐゴシック" charset="0"/>
              </a:rPr>
              <a:t>Energy Reservoirs</a:t>
            </a:r>
          </a:p>
        </p:txBody>
      </p:sp>
      <p:sp>
        <p:nvSpPr>
          <p:cNvPr id="35842" name="Rectangle 3"/>
          <p:cNvSpPr>
            <a:spLocks noGrp="1" noChangeArrowheads="1"/>
          </p:cNvSpPr>
          <p:nvPr>
            <p:ph type="body" idx="1"/>
          </p:nvPr>
        </p:nvSpPr>
        <p:spPr>
          <a:xfrm>
            <a:off x="5872163" y="852488"/>
            <a:ext cx="2994025" cy="4876800"/>
          </a:xfrm>
        </p:spPr>
        <p:txBody>
          <a:bodyPr/>
          <a:lstStyle/>
          <a:p>
            <a:r>
              <a:rPr lang="en-US" sz="2400">
                <a:latin typeface="Arial Rounded MT Bold" panose="020F0704030504030204" pitchFamily="34" charset="77"/>
                <a:ea typeface="ＭＳ Ｐゴシック" charset="0"/>
                <a:cs typeface="ＭＳ Ｐゴシック" charset="0"/>
              </a:rPr>
              <a:t>The oceans are about 4000 m deep</a:t>
            </a:r>
          </a:p>
          <a:p>
            <a:r>
              <a:rPr lang="en-US" sz="2400">
                <a:latin typeface="Arial Rounded MT Bold" panose="020F0704030504030204" pitchFamily="34" charset="77"/>
                <a:ea typeface="ＭＳ Ｐゴシック" charset="0"/>
                <a:cs typeface="ＭＳ Ｐゴシック" charset="0"/>
              </a:rPr>
              <a:t>The top 10 m equal the mass of the atmosphere</a:t>
            </a:r>
          </a:p>
          <a:p>
            <a:r>
              <a:rPr lang="en-US" sz="2400">
                <a:latin typeface="Arial Rounded MT Bold" panose="020F0704030504030204" pitchFamily="34" charset="77"/>
                <a:ea typeface="ＭＳ Ｐゴシック" charset="0"/>
                <a:cs typeface="ＭＳ Ｐゴシック" charset="0"/>
              </a:rPr>
              <a:t>The top 3 m equal the heat capacity of the atmosphere!</a:t>
            </a:r>
          </a:p>
        </p:txBody>
      </p:sp>
      <p:sp>
        <p:nvSpPr>
          <p:cNvPr id="35843" name="Freeform 6"/>
          <p:cNvSpPr>
            <a:spLocks/>
          </p:cNvSpPr>
          <p:nvPr/>
        </p:nvSpPr>
        <p:spPr bwMode="auto">
          <a:xfrm>
            <a:off x="3998913" y="3305175"/>
            <a:ext cx="12700" cy="1588"/>
          </a:xfrm>
          <a:custGeom>
            <a:avLst/>
            <a:gdLst>
              <a:gd name="T0" fmla="*/ 0 w 8"/>
              <a:gd name="T1" fmla="*/ 0 h 1588"/>
              <a:gd name="T2" fmla="*/ 0 w 8"/>
              <a:gd name="T3" fmla="*/ 0 h 1588"/>
              <a:gd name="T4" fmla="*/ 0 w 8"/>
              <a:gd name="T5" fmla="*/ 0 h 1588"/>
              <a:gd name="T6" fmla="*/ 2147483647 w 8"/>
              <a:gd name="T7" fmla="*/ 0 h 1588"/>
              <a:gd name="T8" fmla="*/ 2147483647 w 8"/>
              <a:gd name="T9" fmla="*/ 0 h 1588"/>
              <a:gd name="T10" fmla="*/ 2147483647 w 8"/>
              <a:gd name="T11" fmla="*/ 0 h 1588"/>
              <a:gd name="T12" fmla="*/ 0 w 8"/>
              <a:gd name="T13" fmla="*/ 0 h 1588"/>
              <a:gd name="T14" fmla="*/ 0 60000 65536"/>
              <a:gd name="T15" fmla="*/ 0 60000 65536"/>
              <a:gd name="T16" fmla="*/ 0 60000 65536"/>
              <a:gd name="T17" fmla="*/ 0 60000 65536"/>
              <a:gd name="T18" fmla="*/ 0 60000 65536"/>
              <a:gd name="T19" fmla="*/ 0 60000 65536"/>
              <a:gd name="T20" fmla="*/ 0 60000 65536"/>
              <a:gd name="T21" fmla="*/ 0 w 8"/>
              <a:gd name="T22" fmla="*/ 0 h 1588"/>
              <a:gd name="T23" fmla="*/ 8 w 8"/>
              <a:gd name="T24" fmla="*/ 1588 h 1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588">
                <a:moveTo>
                  <a:pt x="0" y="0"/>
                </a:moveTo>
                <a:lnTo>
                  <a:pt x="0" y="0"/>
                </a:lnTo>
                <a:lnTo>
                  <a:pt x="8" y="0"/>
                </a:lnTo>
                <a:lnTo>
                  <a:pt x="0" y="0"/>
                </a:lnTo>
                <a:close/>
              </a:path>
            </a:pathLst>
          </a:custGeom>
          <a:blipFill dpi="0" rotWithShape="0">
            <a:blip/>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2537" name="Text Box 9"/>
          <p:cNvSpPr txBox="1">
            <a:spLocks noChangeArrowheads="1"/>
          </p:cNvSpPr>
          <p:nvPr/>
        </p:nvSpPr>
        <p:spPr bwMode="auto">
          <a:xfrm>
            <a:off x="1828800" y="5662593"/>
            <a:ext cx="5992859"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i="1" dirty="0">
                <a:solidFill>
                  <a:srgbClr val="FF0000"/>
                </a:solidFill>
                <a:latin typeface="Arial Rounded MT Bold" panose="020F0704030504030204" pitchFamily="34" charset="77"/>
              </a:rPr>
              <a:t>When the ocean says “jump,” </a:t>
            </a:r>
            <a:br>
              <a:rPr lang="en-US" sz="2800" i="1" dirty="0">
                <a:solidFill>
                  <a:srgbClr val="FF0000"/>
                </a:solidFill>
                <a:latin typeface="Arial Rounded MT Bold" panose="020F0704030504030204" pitchFamily="34" charset="77"/>
              </a:rPr>
            </a:br>
            <a:r>
              <a:rPr lang="en-US" sz="2800" i="1" dirty="0">
                <a:solidFill>
                  <a:srgbClr val="FF0000"/>
                </a:solidFill>
                <a:latin typeface="Arial Rounded MT Bold" panose="020F0704030504030204" pitchFamily="34" charset="77"/>
              </a:rPr>
              <a:t>the atmosphere asks “how high?”</a:t>
            </a:r>
            <a:endParaRPr lang="en-US" dirty="0">
              <a:latin typeface="Arial Rounded MT Bold" panose="020F0704030504030204" pitchFamily="34" charset="77"/>
            </a:endParaRPr>
          </a:p>
        </p:txBody>
      </p:sp>
      <p:sp>
        <p:nvSpPr>
          <p:cNvPr id="35845" name="Oval 10"/>
          <p:cNvSpPr>
            <a:spLocks noChangeArrowheads="1"/>
          </p:cNvSpPr>
          <p:nvPr/>
        </p:nvSpPr>
        <p:spPr bwMode="auto">
          <a:xfrm>
            <a:off x="304800" y="1524000"/>
            <a:ext cx="3962400" cy="3962400"/>
          </a:xfrm>
          <a:prstGeom prst="ellipse">
            <a:avLst/>
          </a:prstGeom>
          <a:solidFill>
            <a:srgbClr val="0000FF"/>
          </a:solidFill>
          <a:ln w="9525">
            <a:solidFill>
              <a:schemeClr val="tx1"/>
            </a:solidFill>
            <a:round/>
            <a:headEnd/>
            <a:tailEnd/>
          </a:ln>
        </p:spPr>
        <p:txBody>
          <a:bodyPr wrap="none" anchor="ctr"/>
          <a:lstStyle/>
          <a:p>
            <a:endParaRPr lang="en-US"/>
          </a:p>
        </p:txBody>
      </p:sp>
      <p:sp>
        <p:nvSpPr>
          <p:cNvPr id="35846" name="Oval 11"/>
          <p:cNvSpPr>
            <a:spLocks noChangeArrowheads="1"/>
          </p:cNvSpPr>
          <p:nvPr/>
        </p:nvSpPr>
        <p:spPr bwMode="auto">
          <a:xfrm>
            <a:off x="4495800" y="1905000"/>
            <a:ext cx="76200" cy="76200"/>
          </a:xfrm>
          <a:prstGeom prst="ellipse">
            <a:avLst/>
          </a:prstGeom>
          <a:solidFill>
            <a:srgbClr val="00FFFF"/>
          </a:solidFill>
          <a:ln w="9525">
            <a:solidFill>
              <a:schemeClr val="tx1"/>
            </a:solidFill>
            <a:round/>
            <a:headEnd/>
            <a:tailEnd/>
          </a:ln>
        </p:spPr>
        <p:txBody>
          <a:bodyPr wrap="none" anchor="ctr"/>
          <a:lstStyle/>
          <a:p>
            <a:endParaRPr lang="en-US"/>
          </a:p>
        </p:txBody>
      </p:sp>
      <p:sp>
        <p:nvSpPr>
          <p:cNvPr id="35847" name="Text Box 12"/>
          <p:cNvSpPr txBox="1">
            <a:spLocks noChangeArrowheads="1"/>
          </p:cNvSpPr>
          <p:nvPr/>
        </p:nvSpPr>
        <p:spPr bwMode="auto">
          <a:xfrm>
            <a:off x="898525" y="1036638"/>
            <a:ext cx="8064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b="1"/>
              <a:t>Ocean</a:t>
            </a:r>
          </a:p>
        </p:txBody>
      </p:sp>
      <p:sp>
        <p:nvSpPr>
          <p:cNvPr id="35848" name="Text Box 13"/>
          <p:cNvSpPr txBox="1">
            <a:spLocks noChangeArrowheads="1"/>
          </p:cNvSpPr>
          <p:nvPr/>
        </p:nvSpPr>
        <p:spPr bwMode="auto">
          <a:xfrm>
            <a:off x="4267200" y="990600"/>
            <a:ext cx="13779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b="1"/>
              <a:t>Atmosphere</a:t>
            </a:r>
          </a:p>
        </p:txBody>
      </p:sp>
      <p:sp>
        <p:nvSpPr>
          <p:cNvPr id="35849" name="Freeform 14"/>
          <p:cNvSpPr>
            <a:spLocks/>
          </p:cNvSpPr>
          <p:nvPr/>
        </p:nvSpPr>
        <p:spPr bwMode="auto">
          <a:xfrm>
            <a:off x="4572000" y="1295400"/>
            <a:ext cx="698500" cy="609600"/>
          </a:xfrm>
          <a:custGeom>
            <a:avLst/>
            <a:gdLst>
              <a:gd name="T0" fmla="*/ 2147483647 w 392"/>
              <a:gd name="T1" fmla="*/ 0 h 192"/>
              <a:gd name="T2" fmla="*/ 2147483647 w 392"/>
              <a:gd name="T3" fmla="*/ 2147483647 h 192"/>
              <a:gd name="T4" fmla="*/ 0 w 392"/>
              <a:gd name="T5" fmla="*/ 2147483647 h 192"/>
              <a:gd name="T6" fmla="*/ 0 60000 65536"/>
              <a:gd name="T7" fmla="*/ 0 60000 65536"/>
              <a:gd name="T8" fmla="*/ 0 60000 65536"/>
              <a:gd name="T9" fmla="*/ 0 w 392"/>
              <a:gd name="T10" fmla="*/ 0 h 192"/>
              <a:gd name="T11" fmla="*/ 392 w 392"/>
              <a:gd name="T12" fmla="*/ 192 h 192"/>
            </a:gdLst>
            <a:ahLst/>
            <a:cxnLst>
              <a:cxn ang="T6">
                <a:pos x="T0" y="T1"/>
              </a:cxn>
              <a:cxn ang="T7">
                <a:pos x="T2" y="T3"/>
              </a:cxn>
              <a:cxn ang="T8">
                <a:pos x="T4" y="T5"/>
              </a:cxn>
            </a:cxnLst>
            <a:rect l="T9" t="T10" r="T11" b="T12"/>
            <a:pathLst>
              <a:path w="392" h="192">
                <a:moveTo>
                  <a:pt x="336" y="0"/>
                </a:moveTo>
                <a:cubicBezTo>
                  <a:pt x="364" y="32"/>
                  <a:pt x="392" y="64"/>
                  <a:pt x="336" y="96"/>
                </a:cubicBezTo>
                <a:cubicBezTo>
                  <a:pt x="280" y="128"/>
                  <a:pt x="56" y="176"/>
                  <a:pt x="0" y="192"/>
                </a:cubicBezTo>
              </a:path>
            </a:pathLst>
          </a:custGeom>
          <a:noFill/>
          <a:ln w="19050">
            <a:solidFill>
              <a:schemeClr val="tx1"/>
            </a:solidFill>
            <a:round/>
            <a:headEnd/>
            <a:tailEnd type="stealth"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200695843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2537"/>
                                        </p:tgtEl>
                                        <p:attrNameLst>
                                          <p:attrName>style.visibility</p:attrName>
                                        </p:attrNameLst>
                                      </p:cBhvr>
                                      <p:to>
                                        <p:strVal val="visible"/>
                                      </p:to>
                                    </p:set>
                                    <p:anim calcmode="lin" valueType="num">
                                      <p:cBhvr>
                                        <p:cTn id="7" dur="500" fill="hold"/>
                                        <p:tgtEl>
                                          <p:spTgt spid="22537"/>
                                        </p:tgtEl>
                                        <p:attrNameLst>
                                          <p:attrName>ppt_w</p:attrName>
                                        </p:attrNameLst>
                                      </p:cBhvr>
                                      <p:tavLst>
                                        <p:tav tm="0">
                                          <p:val>
                                            <p:fltVal val="0"/>
                                          </p:val>
                                        </p:tav>
                                        <p:tav tm="100000">
                                          <p:val>
                                            <p:strVal val="#ppt_w"/>
                                          </p:val>
                                        </p:tav>
                                      </p:tavLst>
                                    </p:anim>
                                    <p:anim calcmode="lin" valueType="num">
                                      <p:cBhvr>
                                        <p:cTn id="8" dur="500" fill="hold"/>
                                        <p:tgtEl>
                                          <p:spTgt spid="225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a:defRPr/>
            </a:pPr>
            <a:r>
              <a:rPr lang="en-US" sz="6000" dirty="0">
                <a:effectLst>
                  <a:outerShdw blurRad="50800" dist="38100" dir="2700000" algn="tl" rotWithShape="0">
                    <a:prstClr val="black">
                      <a:alpha val="40000"/>
                    </a:prstClr>
                  </a:outerShdw>
                </a:effectLst>
                <a:latin typeface="Arial Rounded MT Bold" panose="020F0704030504030204" pitchFamily="34" charset="77"/>
                <a:ea typeface="ＭＳ Ｐゴシック" charset="0"/>
                <a:cs typeface="ＭＳ Ｐゴシック" charset="0"/>
              </a:rPr>
              <a:t>Deep, Dark, and Cold</a:t>
            </a:r>
          </a:p>
        </p:txBody>
      </p:sp>
      <p:sp>
        <p:nvSpPr>
          <p:cNvPr id="37890" name="Rectangle 4"/>
          <p:cNvSpPr>
            <a:spLocks noGrp="1" noChangeArrowheads="1"/>
          </p:cNvSpPr>
          <p:nvPr>
            <p:ph type="body" sz="half" idx="2"/>
          </p:nvPr>
        </p:nvSpPr>
        <p:spPr>
          <a:xfrm>
            <a:off x="304800" y="4750825"/>
            <a:ext cx="8763000" cy="1600200"/>
          </a:xfrm>
        </p:spPr>
        <p:txBody>
          <a:bodyPr/>
          <a:lstStyle/>
          <a:p>
            <a:pPr>
              <a:lnSpc>
                <a:spcPct val="90000"/>
              </a:lnSpc>
            </a:pPr>
            <a:r>
              <a:rPr lang="en-US" sz="2400" dirty="0">
                <a:latin typeface="Arial Rounded MT Bold" panose="020F0704030504030204" pitchFamily="34" charset="77"/>
                <a:ea typeface="ＭＳ Ｐゴシック" charset="0"/>
                <a:cs typeface="ＭＳ Ｐゴシック" charset="0"/>
              </a:rPr>
              <a:t>Warm buoyant </a:t>
            </a:r>
            <a:r>
              <a:rPr lang="ja-JP" altLang="en-US" sz="2400" dirty="0">
                <a:latin typeface="Arial Rounded MT Bold" panose="020F0704030504030204" pitchFamily="34" charset="77"/>
                <a:ea typeface="ＭＳ Ｐゴシック" charset="0"/>
                <a:cs typeface="ＭＳ Ｐゴシック" charset="0"/>
              </a:rPr>
              <a:t>“</a:t>
            </a:r>
            <a:r>
              <a:rPr lang="en-US" altLang="ja-JP" sz="2400" dirty="0">
                <a:latin typeface="Arial Rounded MT Bold" panose="020F0704030504030204" pitchFamily="34" charset="77"/>
                <a:ea typeface="ＭＳ Ｐゴシック" charset="0"/>
                <a:cs typeface="ＭＳ Ｐゴシック" charset="0"/>
              </a:rPr>
              <a:t>raft</a:t>
            </a:r>
            <a:r>
              <a:rPr lang="ja-JP" altLang="en-US" sz="2400" dirty="0">
                <a:latin typeface="Arial Rounded MT Bold" panose="020F0704030504030204" pitchFamily="34" charset="77"/>
                <a:ea typeface="ＭＳ Ｐゴシック" charset="0"/>
                <a:cs typeface="ＭＳ Ｐゴシック" charset="0"/>
              </a:rPr>
              <a:t>”</a:t>
            </a:r>
            <a:r>
              <a:rPr lang="en-US" altLang="ja-JP" sz="2400" dirty="0">
                <a:latin typeface="Arial Rounded MT Bold" panose="020F0704030504030204" pitchFamily="34" charset="77"/>
                <a:ea typeface="ＭＳ Ｐゴシック" charset="0"/>
                <a:cs typeface="ＭＳ Ｐゴシック" charset="0"/>
              </a:rPr>
              <a:t> floats at surface</a:t>
            </a:r>
          </a:p>
          <a:p>
            <a:pPr>
              <a:lnSpc>
                <a:spcPct val="90000"/>
              </a:lnSpc>
            </a:pPr>
            <a:r>
              <a:rPr lang="en-US" sz="2400" dirty="0">
                <a:latin typeface="Arial Rounded MT Bold" panose="020F0704030504030204" pitchFamily="34" charset="77"/>
                <a:ea typeface="ＭＳ Ｐゴシック" charset="0"/>
                <a:cs typeface="ＭＳ Ｐゴシック" charset="0"/>
              </a:rPr>
              <a:t>Cold deep water is only </a:t>
            </a:r>
            <a:r>
              <a:rPr lang="ja-JP" altLang="en-US" sz="2400" dirty="0">
                <a:latin typeface="Arial Rounded MT Bold" panose="020F0704030504030204" pitchFamily="34" charset="77"/>
                <a:ea typeface="ＭＳ Ｐゴシック" charset="0"/>
                <a:cs typeface="ＭＳ Ｐゴシック" charset="0"/>
              </a:rPr>
              <a:t>“</a:t>
            </a:r>
            <a:r>
              <a:rPr lang="en-US" altLang="ja-JP" sz="2400" dirty="0">
                <a:latin typeface="Arial Rounded MT Bold" panose="020F0704030504030204" pitchFamily="34" charset="77"/>
                <a:ea typeface="ＭＳ Ｐゴシック" charset="0"/>
                <a:cs typeface="ＭＳ Ｐゴシック" charset="0"/>
              </a:rPr>
              <a:t>formed</a:t>
            </a:r>
            <a:r>
              <a:rPr lang="ja-JP" altLang="en-US" sz="2400" dirty="0">
                <a:latin typeface="Arial Rounded MT Bold" panose="020F0704030504030204" pitchFamily="34" charset="77"/>
                <a:ea typeface="ＭＳ Ｐゴシック" charset="0"/>
                <a:cs typeface="ＭＳ Ｐゴシック" charset="0"/>
              </a:rPr>
              <a:t>”</a:t>
            </a:r>
            <a:r>
              <a:rPr lang="en-US" altLang="ja-JP" sz="2400" dirty="0">
                <a:latin typeface="Arial Rounded MT Bold" panose="020F0704030504030204" pitchFamily="34" charset="77"/>
                <a:ea typeface="ＭＳ Ｐゴシック" charset="0"/>
                <a:cs typeface="ＭＳ Ｐゴシック" charset="0"/>
              </a:rPr>
              <a:t> at high latitudes</a:t>
            </a:r>
          </a:p>
          <a:p>
            <a:pPr>
              <a:lnSpc>
                <a:spcPct val="90000"/>
              </a:lnSpc>
            </a:pPr>
            <a:r>
              <a:rPr lang="en-US" sz="2400" dirty="0">
                <a:latin typeface="Arial Rounded MT Bold" panose="020F0704030504030204" pitchFamily="34" charset="77"/>
                <a:ea typeface="ＭＳ Ｐゴシック" charset="0"/>
                <a:cs typeface="ＭＳ Ｐゴシック" charset="0"/>
              </a:rPr>
              <a:t>Very stable, hard to mix, takes ~ 1000 years!</a:t>
            </a:r>
          </a:p>
          <a:p>
            <a:pPr>
              <a:lnSpc>
                <a:spcPct val="90000"/>
              </a:lnSpc>
            </a:pPr>
            <a:r>
              <a:rPr lang="en-US" sz="2400" dirty="0">
                <a:latin typeface="Arial Rounded MT Bold" panose="020F0704030504030204" pitchFamily="34" charset="77"/>
                <a:ea typeface="ＭＳ Ｐゴシック" charset="0"/>
                <a:cs typeface="ＭＳ Ｐゴシック" charset="0"/>
              </a:rPr>
              <a:t>Icy cold, inky black, most of the ocean </a:t>
            </a:r>
            <a:br>
              <a:rPr lang="en-US" sz="2400" dirty="0">
                <a:latin typeface="Arial Rounded MT Bold" panose="020F0704030504030204" pitchFamily="34" charset="77"/>
                <a:ea typeface="ＭＳ Ｐゴシック" charset="0"/>
                <a:cs typeface="ＭＳ Ｐゴシック" charset="0"/>
              </a:rPr>
            </a:br>
            <a:r>
              <a:rPr lang="en-US" sz="2400" dirty="0" err="1">
                <a:latin typeface="Arial Rounded MT Bold" panose="020F0704030504030204" pitchFamily="34" charset="77"/>
                <a:ea typeface="ＭＳ Ｐゴシック" charset="0"/>
                <a:cs typeface="ＭＳ Ｐゴシック" charset="0"/>
              </a:rPr>
              <a:t>doesn</a:t>
            </a:r>
            <a:r>
              <a:rPr lang="ja-JP" altLang="en-US" sz="2400" dirty="0">
                <a:latin typeface="Arial Rounded MT Bold" panose="020F0704030504030204" pitchFamily="34" charset="77"/>
                <a:ea typeface="ＭＳ Ｐゴシック" charset="0"/>
                <a:cs typeface="ＭＳ Ｐゴシック" charset="0"/>
              </a:rPr>
              <a:t>’</a:t>
            </a:r>
            <a:r>
              <a:rPr lang="en-US" altLang="ja-JP" sz="2400" dirty="0">
                <a:latin typeface="Arial Rounded MT Bold" panose="020F0704030504030204" pitchFamily="34" charset="77"/>
                <a:ea typeface="ＭＳ Ｐゴシック" charset="0"/>
                <a:cs typeface="ＭＳ Ｐゴシック" charset="0"/>
              </a:rPr>
              <a:t>t know we</a:t>
            </a:r>
            <a:r>
              <a:rPr lang="ja-JP" altLang="en-US" sz="2400" dirty="0">
                <a:latin typeface="Arial Rounded MT Bold" panose="020F0704030504030204" pitchFamily="34" charset="77"/>
                <a:ea typeface="ＭＳ Ｐゴシック" charset="0"/>
                <a:cs typeface="ＭＳ Ｐゴシック" charset="0"/>
              </a:rPr>
              <a:t>’</a:t>
            </a:r>
            <a:r>
              <a:rPr lang="en-US" altLang="ja-JP" sz="2400" dirty="0">
                <a:latin typeface="Arial Rounded MT Bold" panose="020F0704030504030204" pitchFamily="34" charset="77"/>
                <a:ea typeface="ＭＳ Ｐゴシック" charset="0"/>
                <a:cs typeface="ＭＳ Ｐゴシック" charset="0"/>
              </a:rPr>
              <a:t>re here yet! </a:t>
            </a:r>
            <a:endParaRPr lang="en-US" sz="2400" dirty="0">
              <a:latin typeface="Arial Rounded MT Bold" panose="020F0704030504030204" pitchFamily="34" charset="77"/>
              <a:ea typeface="ＭＳ Ｐゴシック" charset="0"/>
              <a:cs typeface="ＭＳ Ｐゴシック" charset="0"/>
            </a:endParaRPr>
          </a:p>
        </p:txBody>
      </p:sp>
      <p:pic>
        <p:nvPicPr>
          <p:cNvPr id="37891" name="Picture 5" descr="oce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66800"/>
            <a:ext cx="7315200" cy="3517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2" name="Text Box 6"/>
          <p:cNvSpPr txBox="1">
            <a:spLocks noChangeArrowheads="1"/>
          </p:cNvSpPr>
          <p:nvPr/>
        </p:nvSpPr>
        <p:spPr bwMode="auto">
          <a:xfrm>
            <a:off x="146050" y="1219200"/>
            <a:ext cx="5397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err="1"/>
              <a:t>sfc</a:t>
            </a:r>
            <a:endParaRPr lang="en-US" dirty="0"/>
          </a:p>
        </p:txBody>
      </p:sp>
      <p:sp>
        <p:nvSpPr>
          <p:cNvPr id="37893" name="Text Box 7"/>
          <p:cNvSpPr txBox="1">
            <a:spLocks noChangeArrowheads="1"/>
          </p:cNvSpPr>
          <p:nvPr/>
        </p:nvSpPr>
        <p:spPr bwMode="auto">
          <a:xfrm>
            <a:off x="76200" y="3124200"/>
            <a:ext cx="8016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4 km</a:t>
            </a:r>
          </a:p>
        </p:txBody>
      </p:sp>
      <p:sp>
        <p:nvSpPr>
          <p:cNvPr id="2" name="TextBox 1">
            <a:extLst>
              <a:ext uri="{FF2B5EF4-FFF2-40B4-BE49-F238E27FC236}">
                <a16:creationId xmlns:a16="http://schemas.microsoft.com/office/drawing/2014/main" id="{48798322-FDDB-7B47-943A-9B8FEF22E855}"/>
              </a:ext>
            </a:extLst>
          </p:cNvPr>
          <p:cNvSpPr txBox="1"/>
          <p:nvPr/>
        </p:nvSpPr>
        <p:spPr>
          <a:xfrm rot="19431840">
            <a:off x="6221166" y="2649523"/>
            <a:ext cx="1228478" cy="461665"/>
          </a:xfrm>
          <a:prstGeom prst="rect">
            <a:avLst/>
          </a:prstGeom>
          <a:solidFill>
            <a:srgbClr val="0070C0"/>
          </a:solidFill>
        </p:spPr>
        <p:txBody>
          <a:bodyPr wrap="none" rtlCol="0">
            <a:spAutoFit/>
          </a:bodyPr>
          <a:lstStyle/>
          <a:p>
            <a:r>
              <a:rPr lang="en-US" sz="1200" dirty="0">
                <a:solidFill>
                  <a:schemeClr val="bg1"/>
                </a:solidFill>
                <a:latin typeface="Arial Rounded MT Bold" panose="020F0704030504030204" pitchFamily="34" charset="77"/>
              </a:rPr>
              <a:t>North Atlantic</a:t>
            </a:r>
            <a:br>
              <a:rPr lang="en-US" sz="1200" dirty="0">
                <a:solidFill>
                  <a:schemeClr val="bg1"/>
                </a:solidFill>
                <a:latin typeface="Arial Rounded MT Bold" panose="020F0704030504030204" pitchFamily="34" charset="77"/>
              </a:rPr>
            </a:br>
            <a:r>
              <a:rPr lang="en-US" sz="1200" dirty="0">
                <a:solidFill>
                  <a:schemeClr val="bg1"/>
                </a:solidFill>
                <a:latin typeface="Arial Rounded MT Bold" panose="020F0704030504030204" pitchFamily="34" charset="77"/>
              </a:rPr>
              <a:t>Deep Water</a:t>
            </a:r>
          </a:p>
        </p:txBody>
      </p:sp>
      <p:sp>
        <p:nvSpPr>
          <p:cNvPr id="8" name="TextBox 7">
            <a:extLst>
              <a:ext uri="{FF2B5EF4-FFF2-40B4-BE49-F238E27FC236}">
                <a16:creationId xmlns:a16="http://schemas.microsoft.com/office/drawing/2014/main" id="{8354437C-071F-044D-9CC7-3F3C2B47249D}"/>
              </a:ext>
            </a:extLst>
          </p:cNvPr>
          <p:cNvSpPr txBox="1"/>
          <p:nvPr/>
        </p:nvSpPr>
        <p:spPr>
          <a:xfrm rot="241175">
            <a:off x="2665403" y="3078030"/>
            <a:ext cx="1206099" cy="461665"/>
          </a:xfrm>
          <a:prstGeom prst="rect">
            <a:avLst/>
          </a:prstGeom>
          <a:solidFill>
            <a:srgbClr val="0070C0"/>
          </a:solidFill>
        </p:spPr>
        <p:txBody>
          <a:bodyPr wrap="none" rtlCol="0">
            <a:spAutoFit/>
          </a:bodyPr>
          <a:lstStyle/>
          <a:p>
            <a:r>
              <a:rPr lang="en-US" sz="1200" dirty="0">
                <a:solidFill>
                  <a:schemeClr val="bg1"/>
                </a:solidFill>
                <a:latin typeface="Arial Rounded MT Bold" panose="020F0704030504030204" pitchFamily="34" charset="77"/>
              </a:rPr>
              <a:t>Antarctic</a:t>
            </a:r>
            <a:br>
              <a:rPr lang="en-US" sz="1200" dirty="0">
                <a:solidFill>
                  <a:schemeClr val="bg1"/>
                </a:solidFill>
                <a:latin typeface="Arial Rounded MT Bold" panose="020F0704030504030204" pitchFamily="34" charset="77"/>
              </a:rPr>
            </a:br>
            <a:r>
              <a:rPr lang="en-US" sz="1200" dirty="0">
                <a:solidFill>
                  <a:schemeClr val="bg1"/>
                </a:solidFill>
                <a:latin typeface="Arial Rounded MT Bold" panose="020F0704030504030204" pitchFamily="34" charset="77"/>
              </a:rPr>
              <a:t>Bottom Water</a:t>
            </a:r>
          </a:p>
        </p:txBody>
      </p:sp>
    </p:spTree>
    <p:extLst>
      <p:ext uri="{BB962C8B-B14F-4D97-AF65-F5344CB8AC3E}">
        <p14:creationId xmlns:p14="http://schemas.microsoft.com/office/powerpoint/2010/main" val="272540511"/>
      </p:ext>
    </p:extLst>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9" descr="seasonal"/>
          <p:cNvPicPr>
            <a:picLocks noChangeAspect="1" noChangeArrowheads="1"/>
          </p:cNvPicPr>
          <p:nvPr/>
        </p:nvPicPr>
        <p:blipFill>
          <a:blip r:embed="rId3">
            <a:extLst>
              <a:ext uri="{28A0092B-C50C-407E-A947-70E740481C1C}">
                <a14:useLocalDpi xmlns:a14="http://schemas.microsoft.com/office/drawing/2010/main" val="0"/>
              </a:ext>
            </a:extLst>
          </a:blip>
          <a:srcRect l="11658" t="9499" r="24094" b="9499"/>
          <a:stretch>
            <a:fillRect/>
          </a:stretch>
        </p:blipFill>
        <p:spPr bwMode="auto">
          <a:xfrm>
            <a:off x="76200" y="152400"/>
            <a:ext cx="5872163" cy="662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a:spLocks noGrp="1" noChangeArrowheads="1"/>
          </p:cNvSpPr>
          <p:nvPr>
            <p:ph type="title"/>
          </p:nvPr>
        </p:nvSpPr>
        <p:spPr>
          <a:xfrm>
            <a:off x="6248400" y="381000"/>
            <a:ext cx="2590800" cy="5791200"/>
          </a:xfrm>
        </p:spPr>
        <p:txBody>
          <a:bodyPr/>
          <a:lstStyle/>
          <a:p>
            <a:pPr>
              <a:defRPr/>
            </a:pPr>
            <a:r>
              <a:rPr lang="en-US" sz="6000" dirty="0">
                <a:effectLst>
                  <a:outerShdw blurRad="50800" dist="38100" dir="2700000" algn="tl" rotWithShape="0">
                    <a:prstClr val="black">
                      <a:alpha val="40000"/>
                    </a:prstClr>
                  </a:outerShdw>
                </a:effectLst>
                <a:latin typeface="Arial Rounded MT Bold" panose="020F0704030504030204" pitchFamily="34" charset="77"/>
                <a:ea typeface="ＭＳ Ｐゴシック" charset="0"/>
                <a:cs typeface="ＭＳ Ｐゴシック" charset="0"/>
              </a:rPr>
              <a:t>Ice and Snow</a:t>
            </a:r>
          </a:p>
        </p:txBody>
      </p:sp>
    </p:spTree>
    <p:extLst>
      <p:ext uri="{BB962C8B-B14F-4D97-AF65-F5344CB8AC3E}">
        <p14:creationId xmlns:p14="http://schemas.microsoft.com/office/powerpoint/2010/main" val="3003650707"/>
      </p:ext>
    </p:extLst>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3"/>
          <p:cNvSpPr>
            <a:spLocks noGrp="1" noChangeArrowheads="1"/>
          </p:cNvSpPr>
          <p:nvPr>
            <p:ph type="body" idx="1"/>
          </p:nvPr>
        </p:nvSpPr>
        <p:spPr>
          <a:xfrm>
            <a:off x="5715000" y="1219200"/>
            <a:ext cx="3124200" cy="5257800"/>
          </a:xfrm>
        </p:spPr>
        <p:txBody>
          <a:bodyPr/>
          <a:lstStyle/>
          <a:p>
            <a:r>
              <a:rPr lang="en-US" dirty="0">
                <a:latin typeface="Arial Rounded MT Bold" panose="020F0704030504030204" pitchFamily="34" charset="77"/>
                <a:ea typeface="ＭＳ Ｐゴシック" charset="0"/>
                <a:cs typeface="ＭＳ Ｐゴシック" charset="0"/>
              </a:rPr>
              <a:t>Greenland is covered with ice to depths of several kilometers</a:t>
            </a:r>
            <a:br>
              <a:rPr lang="en-US" dirty="0">
                <a:latin typeface="Arial Rounded MT Bold" panose="020F0704030504030204" pitchFamily="34" charset="77"/>
                <a:ea typeface="ＭＳ Ｐゴシック" charset="0"/>
                <a:cs typeface="ＭＳ Ｐゴシック" charset="0"/>
              </a:rPr>
            </a:br>
            <a:endParaRPr lang="en-US" dirty="0">
              <a:latin typeface="Arial Rounded MT Bold" panose="020F0704030504030204" pitchFamily="34" charset="77"/>
              <a:ea typeface="ＭＳ Ｐゴシック" charset="0"/>
              <a:cs typeface="ＭＳ Ｐゴシック" charset="0"/>
            </a:endParaRPr>
          </a:p>
          <a:p>
            <a:r>
              <a:rPr lang="en-US" dirty="0">
                <a:latin typeface="Arial Rounded MT Bold" panose="020F0704030504030204" pitchFamily="34" charset="77"/>
                <a:ea typeface="ＭＳ Ｐゴシック" charset="0"/>
                <a:cs typeface="ＭＳ Ｐゴシック" charset="0"/>
              </a:rPr>
              <a:t>Sea ice cover further north overlies an isolated ocean basin</a:t>
            </a:r>
          </a:p>
        </p:txBody>
      </p:sp>
      <p:sp>
        <p:nvSpPr>
          <p:cNvPr id="12292" name="Rectangle 4"/>
          <p:cNvSpPr>
            <a:spLocks noGrp="1" noChangeArrowheads="1"/>
          </p:cNvSpPr>
          <p:nvPr>
            <p:ph type="title"/>
          </p:nvPr>
        </p:nvSpPr>
        <p:spPr/>
        <p:txBody>
          <a:bodyPr/>
          <a:lstStyle/>
          <a:p>
            <a:pPr>
              <a:defRPr/>
            </a:pPr>
            <a:r>
              <a:rPr lang="en-US" sz="6000" dirty="0">
                <a:effectLst>
                  <a:outerShdw blurRad="50800" dist="38100" dir="2700000" algn="tl" rotWithShape="0">
                    <a:prstClr val="black">
                      <a:alpha val="40000"/>
                    </a:prstClr>
                  </a:outerShdw>
                </a:effectLst>
                <a:latin typeface="Arial Rounded MT Bold" panose="020F0704030504030204" pitchFamily="34" charset="77"/>
                <a:ea typeface="ＭＳ Ｐゴシック" charset="0"/>
                <a:cs typeface="ＭＳ Ｐゴシック" charset="0"/>
              </a:rPr>
              <a:t>Land and Sea Ice</a:t>
            </a:r>
          </a:p>
        </p:txBody>
      </p:sp>
      <p:pic>
        <p:nvPicPr>
          <p:cNvPr id="41987" name="Picture 5" descr="greenland071500"/>
          <p:cNvPicPr>
            <a:picLocks noChangeAspect="1" noChangeArrowheads="1"/>
          </p:cNvPicPr>
          <p:nvPr/>
        </p:nvPicPr>
        <p:blipFill>
          <a:blip r:embed="rId3">
            <a:extLst>
              <a:ext uri="{28A0092B-C50C-407E-A947-70E740481C1C}">
                <a14:useLocalDpi xmlns:a14="http://schemas.microsoft.com/office/drawing/2010/main" val="0"/>
              </a:ext>
            </a:extLst>
          </a:blip>
          <a:srcRect r="1472"/>
          <a:stretch>
            <a:fillRect/>
          </a:stretch>
        </p:blipFill>
        <p:spPr bwMode="auto">
          <a:xfrm>
            <a:off x="228600" y="990600"/>
            <a:ext cx="5099050" cy="561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8734074"/>
      </p:ext>
    </p:extLst>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1" descr="BergBi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7" name="Rectangle 9"/>
          <p:cNvSpPr>
            <a:spLocks noGrp="1" noChangeArrowheads="1"/>
          </p:cNvSpPr>
          <p:nvPr>
            <p:ph type="title"/>
          </p:nvPr>
        </p:nvSpPr>
        <p:spPr/>
        <p:txBody>
          <a:bodyPr/>
          <a:lstStyle/>
          <a:p>
            <a:pPr>
              <a:defRPr/>
            </a:pPr>
            <a:r>
              <a:rPr lang="en-US" sz="6000" dirty="0">
                <a:effectLst>
                  <a:outerShdw blurRad="50800" dist="38100" dir="2700000" algn="tl" rotWithShape="0">
                    <a:prstClr val="black">
                      <a:alpha val="40000"/>
                    </a:prstClr>
                  </a:outerShdw>
                </a:effectLst>
                <a:latin typeface="Arial Rounded MT Bold" panose="020F0704030504030204" pitchFamily="34" charset="77"/>
                <a:ea typeface="ＭＳ Ｐゴシック" charset="0"/>
                <a:cs typeface="ＭＳ Ｐゴシック" charset="0"/>
              </a:rPr>
              <a:t>Continental Ice</a:t>
            </a:r>
          </a:p>
        </p:txBody>
      </p:sp>
    </p:spTree>
    <p:extLst>
      <p:ext uri="{BB962C8B-B14F-4D97-AF65-F5344CB8AC3E}">
        <p14:creationId xmlns:p14="http://schemas.microsoft.com/office/powerpoint/2010/main" val="4114477535"/>
      </p:ext>
    </p:extLst>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9" descr="213-sea-ice-s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2713"/>
            <a:ext cx="9928225" cy="73120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42" name="Rectangle 10"/>
          <p:cNvSpPr>
            <a:spLocks noChangeArrowheads="1"/>
          </p:cNvSpPr>
          <p:nvPr/>
        </p:nvSpPr>
        <p:spPr bwMode="auto">
          <a:xfrm>
            <a:off x="304800" y="457200"/>
            <a:ext cx="8534400" cy="762000"/>
          </a:xfrm>
          <a:prstGeom prst="rect">
            <a:avLst/>
          </a:prstGeom>
          <a:noFill/>
          <a:ln w="9525">
            <a:noFill/>
            <a:miter lim="800000"/>
            <a:headEnd/>
            <a:tailEnd/>
          </a:ln>
          <a:effectLst/>
        </p:spPr>
        <p:txBody>
          <a:bodyPr anchor="ctr"/>
          <a:lstStyle/>
          <a:p>
            <a:pPr algn="ctr">
              <a:defRPr/>
            </a:pPr>
            <a:r>
              <a:rPr lang="en-US" sz="6000" b="1" dirty="0">
                <a:solidFill>
                  <a:schemeClr val="accent2"/>
                </a:solidFill>
                <a:effectLst>
                  <a:outerShdw blurRad="50800" dist="38100" dir="2700000" algn="tl" rotWithShape="0">
                    <a:prstClr val="black">
                      <a:alpha val="40000"/>
                    </a:prstClr>
                  </a:outerShdw>
                </a:effectLst>
                <a:latin typeface="Arial Rounded MT Bold" panose="020F0704030504030204" pitchFamily="34" charset="77"/>
              </a:rPr>
              <a:t>Sea Ice</a:t>
            </a:r>
          </a:p>
        </p:txBody>
      </p:sp>
    </p:spTree>
    <p:extLst>
      <p:ext uri="{BB962C8B-B14F-4D97-AF65-F5344CB8AC3E}">
        <p14:creationId xmlns:p14="http://schemas.microsoft.com/office/powerpoint/2010/main" val="580631877"/>
      </p:ext>
    </p:extLst>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4" descr="floes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743200"/>
            <a:ext cx="7418388" cy="4822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130" name="Picture 2" descr="Lead"/>
          <p:cNvPicPr>
            <a:picLocks noChangeAspect="1" noChangeArrowheads="1"/>
          </p:cNvPicPr>
          <p:nvPr/>
        </p:nvPicPr>
        <p:blipFill>
          <a:blip r:embed="rId4">
            <a:extLst>
              <a:ext uri="{28A0092B-C50C-407E-A947-70E740481C1C}">
                <a14:useLocalDpi xmlns:a14="http://schemas.microsoft.com/office/drawing/2010/main" val="0"/>
              </a:ext>
            </a:extLst>
          </a:blip>
          <a:srcRect l="4242" b="13297"/>
          <a:stretch>
            <a:fillRect/>
          </a:stretch>
        </p:blipFill>
        <p:spPr bwMode="auto">
          <a:xfrm>
            <a:off x="3200400" y="-228600"/>
            <a:ext cx="6019800" cy="3478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131" name="Picture 8" descr="photo4"/>
          <p:cNvPicPr>
            <a:picLocks noChangeAspect="1" noChangeArrowheads="1"/>
          </p:cNvPicPr>
          <p:nvPr/>
        </p:nvPicPr>
        <p:blipFill>
          <a:blip r:embed="rId5">
            <a:extLst>
              <a:ext uri="{28A0092B-C50C-407E-A947-70E740481C1C}">
                <a14:useLocalDpi xmlns:a14="http://schemas.microsoft.com/office/drawing/2010/main" val="0"/>
              </a:ext>
            </a:extLst>
          </a:blip>
          <a:srcRect t="27777"/>
          <a:stretch>
            <a:fillRect/>
          </a:stretch>
        </p:blipFill>
        <p:spPr bwMode="auto">
          <a:xfrm>
            <a:off x="0" y="3886200"/>
            <a:ext cx="5818188"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132" name="Picture 11" descr="pa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684588"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5232629"/>
      </p:ext>
    </p:extLst>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hydrologic cycle budg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4775"/>
            <a:ext cx="8458200" cy="4187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178" name="Text Box 3"/>
          <p:cNvSpPr txBox="1">
            <a:spLocks noChangeArrowheads="1"/>
          </p:cNvSpPr>
          <p:nvPr/>
        </p:nvSpPr>
        <p:spPr bwMode="auto">
          <a:xfrm>
            <a:off x="1828800" y="5715000"/>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endParaRPr lang="en-US" sz="2000"/>
          </a:p>
        </p:txBody>
      </p:sp>
      <p:sp>
        <p:nvSpPr>
          <p:cNvPr id="63492" name="Rectangle 4"/>
          <p:cNvSpPr>
            <a:spLocks noGrp="1" noChangeArrowheads="1"/>
          </p:cNvSpPr>
          <p:nvPr>
            <p:ph type="title"/>
          </p:nvPr>
        </p:nvSpPr>
        <p:spPr>
          <a:xfrm>
            <a:off x="457200" y="0"/>
            <a:ext cx="8458200" cy="1219200"/>
          </a:xfrm>
        </p:spPr>
        <p:txBody>
          <a:bodyPr/>
          <a:lstStyle/>
          <a:p>
            <a:pPr>
              <a:defRPr/>
            </a:pPr>
            <a:r>
              <a:rPr lang="en-US" sz="6000" dirty="0">
                <a:latin typeface="Arial Rounded MT Bold" panose="020F0704030504030204" pitchFamily="34" charset="77"/>
                <a:ea typeface="ＭＳ Ｐゴシック" charset="0"/>
                <a:cs typeface="ＭＳ Ｐゴシック" charset="0"/>
              </a:rPr>
              <a:t>Water Cycle</a:t>
            </a:r>
          </a:p>
        </p:txBody>
      </p:sp>
    </p:spTree>
    <p:extLst>
      <p:ext uri="{BB962C8B-B14F-4D97-AF65-F5344CB8AC3E}">
        <p14:creationId xmlns:p14="http://schemas.microsoft.com/office/powerpoint/2010/main" val="3801775241"/>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0" y="914400"/>
            <a:ext cx="9144000" cy="3352800"/>
          </a:xfrm>
        </p:spPr>
        <p:txBody>
          <a:bodyPr/>
          <a:lstStyle/>
          <a:p>
            <a:pPr>
              <a:defRPr/>
            </a:pPr>
            <a:r>
              <a:rPr lang="en-US" sz="6000" dirty="0">
                <a:solidFill>
                  <a:srgbClr val="BFBFBF"/>
                </a:solidFill>
                <a:latin typeface="Arial Rounded MT Bold" panose="020F0704030504030204" pitchFamily="34" charset="77"/>
                <a:ea typeface="ＭＳ Ｐゴシック" charset="0"/>
                <a:cs typeface="ＭＳ Ｐゴシック" charset="0"/>
              </a:rPr>
              <a:t>Climate 101:</a:t>
            </a:r>
            <a:br>
              <a:rPr lang="en-US" sz="6000" dirty="0">
                <a:solidFill>
                  <a:srgbClr val="BFBFBF"/>
                </a:solidFill>
                <a:latin typeface="Arial Rounded MT Bold" panose="020F0704030504030204" pitchFamily="34" charset="77"/>
                <a:ea typeface="ＭＳ Ｐゴシック" charset="0"/>
                <a:cs typeface="ＭＳ Ｐゴシック" charset="0"/>
              </a:rPr>
            </a:br>
            <a:br>
              <a:rPr lang="en-US" sz="6000" dirty="0">
                <a:solidFill>
                  <a:srgbClr val="BFBFBF"/>
                </a:solidFill>
                <a:latin typeface="Arial Rounded MT Bold" panose="020F0704030504030204" pitchFamily="34" charset="77"/>
                <a:ea typeface="ＭＳ Ｐゴシック" charset="0"/>
                <a:cs typeface="ＭＳ Ｐゴシック" charset="0"/>
              </a:rPr>
            </a:br>
            <a:r>
              <a:rPr lang="en-US" sz="6000" dirty="0">
                <a:solidFill>
                  <a:srgbClr val="BFBFBF"/>
                </a:solidFill>
                <a:latin typeface="Arial Rounded MT Bold" panose="020F0704030504030204" pitchFamily="34" charset="77"/>
                <a:ea typeface="ＭＳ Ｐゴシック" charset="0"/>
                <a:cs typeface="ＭＳ Ｐゴシック" charset="0"/>
              </a:rPr>
              <a:t>How the </a:t>
            </a:r>
            <a:r>
              <a:rPr lang="en-US" sz="6000" dirty="0">
                <a:solidFill>
                  <a:schemeClr val="bg1">
                    <a:lumMod val="75000"/>
                  </a:schemeClr>
                </a:solidFill>
                <a:latin typeface="Arial Rounded MT Bold" panose="020F0704030504030204" pitchFamily="34" charset="77"/>
                <a:ea typeface="ＭＳ Ｐゴシック" charset="0"/>
                <a:cs typeface="ＭＳ Ｐゴシック" charset="0"/>
              </a:rPr>
              <a:t>Climate </a:t>
            </a:r>
            <a:r>
              <a:rPr lang="en-US" sz="6000" dirty="0">
                <a:solidFill>
                  <a:srgbClr val="FF0000"/>
                </a:solidFill>
                <a:latin typeface="Arial Rounded MT Bold" panose="020F0704030504030204" pitchFamily="34" charset="77"/>
                <a:ea typeface="ＭＳ Ｐゴシック" charset="0"/>
                <a:cs typeface="ＭＳ Ｐゴシック" charset="0"/>
              </a:rPr>
              <a:t>Works</a:t>
            </a:r>
            <a:br>
              <a:rPr lang="en-US" sz="6000" dirty="0">
                <a:solidFill>
                  <a:srgbClr val="BFBFBF"/>
                </a:solidFill>
                <a:latin typeface="Arial Rounded MT Bold" panose="020F0704030504030204" pitchFamily="34" charset="77"/>
                <a:ea typeface="ＭＳ Ｐゴシック" charset="0"/>
                <a:cs typeface="ＭＳ Ｐゴシック" charset="0"/>
              </a:rPr>
            </a:br>
            <a:endParaRPr lang="en-US" sz="6000" dirty="0">
              <a:solidFill>
                <a:srgbClr val="BFBFBF"/>
              </a:solidFill>
              <a:latin typeface="Arial Rounded MT Bold" panose="020F0704030504030204" pitchFamily="34" charset="77"/>
              <a:ea typeface="ＭＳ Ｐゴシック" charset="0"/>
              <a:cs typeface="ＭＳ Ｐゴシック" charset="0"/>
            </a:endParaRPr>
          </a:p>
        </p:txBody>
      </p:sp>
      <p:sp>
        <p:nvSpPr>
          <p:cNvPr id="17411" name="Rectangle 3"/>
          <p:cNvSpPr>
            <a:spLocks noGrp="1" noChangeArrowheads="1"/>
          </p:cNvSpPr>
          <p:nvPr>
            <p:ph type="subTitle" idx="1"/>
          </p:nvPr>
        </p:nvSpPr>
        <p:spPr>
          <a:xfrm>
            <a:off x="1371600" y="4267200"/>
            <a:ext cx="6400800" cy="2057400"/>
          </a:xfrm>
        </p:spPr>
        <p:txBody>
          <a:bodyPr/>
          <a:lstStyle/>
          <a:p>
            <a:pPr>
              <a:defRPr/>
            </a:pPr>
            <a:r>
              <a:rPr lang="en-US" dirty="0">
                <a:solidFill>
                  <a:schemeClr val="bg1">
                    <a:lumMod val="75000"/>
                  </a:schemeClr>
                </a:solidFill>
                <a:latin typeface="Arial Rounded MT Bold" panose="020F0704030504030204" pitchFamily="34" charset="77"/>
                <a:ea typeface="ＭＳ Ｐゴシック" charset="0"/>
                <a:cs typeface="ＭＳ Ｐゴシック" charset="0"/>
              </a:rPr>
              <a:t>OSHR 1609</a:t>
            </a:r>
          </a:p>
          <a:p>
            <a:pPr>
              <a:defRPr/>
            </a:pPr>
            <a:endParaRPr lang="en-US" dirty="0">
              <a:solidFill>
                <a:schemeClr val="bg1">
                  <a:lumMod val="75000"/>
                </a:schemeClr>
              </a:solidFill>
              <a:latin typeface="Arial Rounded MT Bold" panose="020F0704030504030204" pitchFamily="34" charset="77"/>
              <a:ea typeface="ＭＳ Ｐゴシック" charset="0"/>
              <a:cs typeface="ＭＳ Ｐゴシック" charset="0"/>
            </a:endParaRPr>
          </a:p>
          <a:p>
            <a:pPr>
              <a:defRPr/>
            </a:pPr>
            <a:r>
              <a:rPr lang="en-US" dirty="0">
                <a:solidFill>
                  <a:schemeClr val="bg1">
                    <a:lumMod val="75000"/>
                  </a:schemeClr>
                </a:solidFill>
                <a:latin typeface="Arial Rounded MT Bold" panose="020F0704030504030204" pitchFamily="34" charset="77"/>
                <a:ea typeface="ＭＳ Ｐゴシック" charset="0"/>
                <a:cs typeface="ＭＳ Ｐゴシック" charset="0"/>
              </a:rPr>
              <a:t>Scott Denning, CSU</a:t>
            </a:r>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5975350" cy="655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6400800" y="1676400"/>
            <a:ext cx="2743200" cy="3276600"/>
          </a:xfrm>
          <a:prstGeom prst="rect">
            <a:avLst/>
          </a:prstGeom>
        </p:spPr>
        <p:txBody>
          <a:bodyPr/>
          <a:lstStyle>
            <a:lvl1pPr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mj-lt"/>
                <a:ea typeface="ＭＳ Ｐゴシック" charset="-128"/>
                <a:cs typeface="ＭＳ Ｐゴシック" charset="-128"/>
              </a:defRPr>
            </a:lvl1pPr>
            <a:lvl2pPr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pitchFamily="-106" charset="0"/>
                <a:ea typeface="ＭＳ Ｐゴシック" charset="-128"/>
                <a:cs typeface="ＭＳ Ｐゴシック" charset="-128"/>
              </a:defRPr>
            </a:lvl2pPr>
            <a:lvl3pPr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pitchFamily="-106" charset="0"/>
                <a:ea typeface="ＭＳ Ｐゴシック" charset="-128"/>
                <a:cs typeface="ＭＳ Ｐゴシック" charset="-128"/>
              </a:defRPr>
            </a:lvl3pPr>
            <a:lvl4pPr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pitchFamily="-106" charset="0"/>
                <a:ea typeface="ＭＳ Ｐゴシック" charset="-128"/>
                <a:cs typeface="ＭＳ Ｐゴシック" charset="-128"/>
              </a:defRPr>
            </a:lvl4pPr>
            <a:lvl5pPr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pitchFamily="-106" charset="0"/>
                <a:ea typeface="ＭＳ Ｐゴシック" charset="-128"/>
                <a:cs typeface="ＭＳ Ｐゴシック" charset="-128"/>
              </a:defRPr>
            </a:lvl5pPr>
            <a:lvl6pPr marL="457200"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pitchFamily="-106" charset="0"/>
              </a:defRPr>
            </a:lvl6pPr>
            <a:lvl7pPr marL="914400"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pitchFamily="-106" charset="0"/>
              </a:defRPr>
            </a:lvl7pPr>
            <a:lvl8pPr marL="1371600"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pitchFamily="-106" charset="0"/>
              </a:defRPr>
            </a:lvl8pPr>
            <a:lvl9pPr marL="1828800"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pitchFamily="-106" charset="0"/>
              </a:defRPr>
            </a:lvl9pPr>
          </a:lstStyle>
          <a:p>
            <a:pPr>
              <a:defRPr/>
            </a:pPr>
            <a:r>
              <a:rPr lang="en-US" sz="6000" dirty="0">
                <a:effectLst>
                  <a:outerShdw blurRad="50800" dist="38100" dir="2700000" algn="tl" rotWithShape="0">
                    <a:prstClr val="black">
                      <a:alpha val="40000"/>
                    </a:prstClr>
                  </a:outerShdw>
                </a:effectLst>
                <a:latin typeface="Arial Rounded MT Bold" panose="020F0704030504030204" pitchFamily="34" charset="77"/>
                <a:ea typeface="ＭＳ Ｐゴシック" charset="0"/>
                <a:cs typeface="ＭＳ Ｐゴシック" charset="0"/>
              </a:rPr>
              <a:t>Water in the Air</a:t>
            </a:r>
          </a:p>
        </p:txBody>
      </p:sp>
    </p:spTree>
    <p:extLst>
      <p:ext uri="{BB962C8B-B14F-4D97-AF65-F5344CB8AC3E}">
        <p14:creationId xmlns:p14="http://schemas.microsoft.com/office/powerpoint/2010/main" val="1638602338"/>
      </p:ext>
    </p:extLst>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single cell GC schematic"/>
          <p:cNvPicPr>
            <a:picLocks noChangeAspect="1" noChangeArrowheads="1"/>
          </p:cNvPicPr>
          <p:nvPr/>
        </p:nvPicPr>
        <p:blipFill>
          <a:blip r:embed="rId3">
            <a:lum bright="18000" contrast="30000"/>
            <a:extLst>
              <a:ext uri="{28A0092B-C50C-407E-A947-70E740481C1C}">
                <a14:useLocalDpi xmlns:a14="http://schemas.microsoft.com/office/drawing/2010/main" val="0"/>
              </a:ext>
            </a:extLst>
          </a:blip>
          <a:srcRect/>
          <a:stretch>
            <a:fillRect/>
          </a:stretch>
        </p:blipFill>
        <p:spPr bwMode="auto">
          <a:xfrm>
            <a:off x="3505200" y="1676400"/>
            <a:ext cx="5334000" cy="4930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51" name="Rectangle 3"/>
          <p:cNvSpPr>
            <a:spLocks noGrp="1" noChangeArrowheads="1"/>
          </p:cNvSpPr>
          <p:nvPr>
            <p:ph type="title"/>
          </p:nvPr>
        </p:nvSpPr>
        <p:spPr>
          <a:xfrm>
            <a:off x="152400" y="76200"/>
            <a:ext cx="8839200" cy="1143000"/>
          </a:xfrm>
        </p:spPr>
        <p:txBody>
          <a:bodyPr/>
          <a:lstStyle/>
          <a:p>
            <a:pPr>
              <a:defRPr/>
            </a:pPr>
            <a:r>
              <a:rPr lang="en-US" sz="6000" dirty="0">
                <a:effectLst>
                  <a:outerShdw blurRad="50800" dist="38100" dir="2700000" algn="tl" rotWithShape="0">
                    <a:prstClr val="black">
                      <a:alpha val="40000"/>
                    </a:prstClr>
                  </a:outerShdw>
                </a:effectLst>
                <a:latin typeface="Arial Rounded MT Bold" panose="020F0704030504030204" pitchFamily="34" charset="77"/>
                <a:ea typeface="ＭＳ Ｐゴシック" charset="0"/>
                <a:cs typeface="ＭＳ Ｐゴシック" charset="0"/>
              </a:rPr>
              <a:t>If Earth Didn’t Rotate</a:t>
            </a:r>
          </a:p>
        </p:txBody>
      </p:sp>
      <p:sp>
        <p:nvSpPr>
          <p:cNvPr id="29700" name="Rectangle 4"/>
          <p:cNvSpPr>
            <a:spLocks noGrp="1" noChangeArrowheads="1"/>
          </p:cNvSpPr>
          <p:nvPr>
            <p:ph type="body" idx="1"/>
          </p:nvPr>
        </p:nvSpPr>
        <p:spPr>
          <a:xfrm>
            <a:off x="152400" y="1447800"/>
            <a:ext cx="2971800" cy="5181600"/>
          </a:xfrm>
        </p:spPr>
        <p:txBody>
          <a:bodyPr/>
          <a:lstStyle/>
          <a:p>
            <a:r>
              <a:rPr lang="en-US" sz="2000">
                <a:latin typeface="Arial Rounded MT Bold" panose="020F0704030504030204" pitchFamily="34" charset="77"/>
                <a:ea typeface="ＭＳ Ｐゴシック" charset="0"/>
                <a:cs typeface="ＭＳ Ｐゴシック" charset="0"/>
              </a:rPr>
              <a:t>Thermal convection leads to formation of </a:t>
            </a:r>
            <a:r>
              <a:rPr lang="en-US" sz="2000">
                <a:solidFill>
                  <a:srgbClr val="FF0000"/>
                </a:solidFill>
                <a:latin typeface="Arial Rounded MT Bold" panose="020F0704030504030204" pitchFamily="34" charset="77"/>
                <a:ea typeface="ＭＳ Ｐゴシック" charset="0"/>
                <a:cs typeface="ＭＳ Ｐゴシック" charset="0"/>
              </a:rPr>
              <a:t>convection cell in each hemisphere</a:t>
            </a:r>
          </a:p>
          <a:p>
            <a:r>
              <a:rPr lang="en-US" sz="2000">
                <a:latin typeface="Arial Rounded MT Bold" panose="020F0704030504030204" pitchFamily="34" charset="77"/>
                <a:ea typeface="ＭＳ Ｐゴシック" charset="0"/>
                <a:cs typeface="ＭＳ Ｐゴシック" charset="0"/>
              </a:rPr>
              <a:t>Energy </a:t>
            </a:r>
            <a:r>
              <a:rPr lang="en-US" sz="2000">
                <a:solidFill>
                  <a:srgbClr val="FF0000"/>
                </a:solidFill>
                <a:latin typeface="Arial Rounded MT Bold" panose="020F0704030504030204" pitchFamily="34" charset="77"/>
                <a:ea typeface="ＭＳ Ｐゴシック" charset="0"/>
                <a:cs typeface="ＭＳ Ｐゴシック" charset="0"/>
              </a:rPr>
              <a:t>transported from equator toward poles</a:t>
            </a:r>
          </a:p>
          <a:p>
            <a:r>
              <a:rPr lang="en-US" sz="2000">
                <a:latin typeface="Arial Rounded MT Bold" panose="020F0704030504030204" pitchFamily="34" charset="77"/>
                <a:ea typeface="ＭＳ Ｐゴシック" charset="0"/>
                <a:cs typeface="ＭＳ Ｐゴシック" charset="0"/>
              </a:rPr>
              <a:t>Does </a:t>
            </a:r>
            <a:r>
              <a:rPr lang="en-US" sz="2000">
                <a:solidFill>
                  <a:srgbClr val="FF0000"/>
                </a:solidFill>
                <a:latin typeface="Arial Rounded MT Bold" panose="020F0704030504030204" pitchFamily="34" charset="77"/>
                <a:ea typeface="ＭＳ Ｐゴシック" charset="0"/>
                <a:cs typeface="ＭＳ Ｐゴシック" charset="0"/>
              </a:rPr>
              <a:t>prevailing surface wind </a:t>
            </a:r>
            <a:r>
              <a:rPr lang="en-US" sz="2000">
                <a:latin typeface="Arial Rounded MT Bold" panose="020F0704030504030204" pitchFamily="34" charset="77"/>
                <a:ea typeface="ＭＳ Ｐゴシック" charset="0"/>
                <a:cs typeface="ＭＳ Ｐゴシック" charset="0"/>
              </a:rPr>
              <a:t>look like this?  What about Colorado?</a:t>
            </a:r>
          </a:p>
          <a:p>
            <a:r>
              <a:rPr lang="en-US" sz="2000">
                <a:latin typeface="Arial Rounded MT Bold" panose="020F0704030504030204" pitchFamily="34" charset="77"/>
                <a:ea typeface="ＭＳ Ｐゴシック" charset="0"/>
                <a:cs typeface="ＭＳ Ｐゴシック" charset="0"/>
              </a:rPr>
              <a:t>What about </a:t>
            </a:r>
            <a:r>
              <a:rPr lang="en-US" sz="2000">
                <a:solidFill>
                  <a:srgbClr val="FF0000"/>
                </a:solidFill>
                <a:latin typeface="Arial Rounded MT Bold" panose="020F0704030504030204" pitchFamily="34" charset="77"/>
                <a:ea typeface="ＭＳ Ｐゴシック" charset="0"/>
                <a:cs typeface="ＭＳ Ｐゴシック" charset="0"/>
              </a:rPr>
              <a:t>rotation</a:t>
            </a:r>
            <a:r>
              <a:rPr lang="en-US" sz="2000">
                <a:latin typeface="Arial Rounded MT Bold" panose="020F0704030504030204" pitchFamily="34" charset="77"/>
                <a:ea typeface="ＭＳ Ｐゴシック" charset="0"/>
                <a:cs typeface="ＭＳ Ｐゴシック" charset="0"/>
              </a:rPr>
              <a:t>?</a:t>
            </a:r>
          </a:p>
          <a:p>
            <a:endParaRPr lang="en-US" sz="2000">
              <a:latin typeface="Arial Rounded MT Bold" panose="020F0704030504030204" pitchFamily="34" charset="77"/>
              <a:ea typeface="ＭＳ Ｐゴシック" charset="0"/>
              <a:cs typeface="ＭＳ Ｐゴシック" charset="0"/>
            </a:endParaRPr>
          </a:p>
          <a:p>
            <a:endParaRPr lang="en-US" sz="2000">
              <a:latin typeface="Arial Rounded MT Bold" panose="020F0704030504030204" pitchFamily="34" charset="77"/>
              <a:ea typeface="ＭＳ Ｐゴシック" charset="0"/>
              <a:cs typeface="ＭＳ Ｐゴシック" charset="0"/>
            </a:endParaRPr>
          </a:p>
        </p:txBody>
      </p:sp>
    </p:spTree>
    <p:extLst>
      <p:ext uri="{BB962C8B-B14F-4D97-AF65-F5344CB8AC3E}">
        <p14:creationId xmlns:p14="http://schemas.microsoft.com/office/powerpoint/2010/main" val="164293134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0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70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70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3"/>
          <p:cNvSpPr txBox="1">
            <a:spLocks noChangeArrowheads="1"/>
          </p:cNvSpPr>
          <p:nvPr/>
        </p:nvSpPr>
        <p:spPr bwMode="auto">
          <a:xfrm>
            <a:off x="0" y="76200"/>
            <a:ext cx="9144000" cy="923330"/>
          </a:xfrm>
          <a:prstGeom prst="rect">
            <a:avLst/>
          </a:prstGeom>
          <a:noFill/>
          <a:ln w="9525">
            <a:noFill/>
            <a:miter lim="800000"/>
            <a:headEnd/>
            <a:tailEnd/>
          </a:ln>
          <a:effec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5400" b="1" dirty="0">
                <a:solidFill>
                  <a:schemeClr val="accent2"/>
                </a:solidFill>
                <a:effectLst>
                  <a:outerShdw blurRad="38100" dist="38100" dir="2700000" algn="tl">
                    <a:srgbClr val="DDDDDD"/>
                  </a:outerShdw>
                </a:effectLst>
                <a:latin typeface="+mj-lt"/>
              </a:rPr>
              <a:t>Winds on a Rotating Earth</a:t>
            </a:r>
          </a:p>
        </p:txBody>
      </p:sp>
      <p:pic>
        <p:nvPicPr>
          <p:cNvPr id="58370" name="Picture 6" descr="gencir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914400"/>
            <a:ext cx="6553200" cy="5500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8371" name="Text Box 8"/>
          <p:cNvSpPr txBox="1">
            <a:spLocks noChangeArrowheads="1"/>
          </p:cNvSpPr>
          <p:nvPr/>
        </p:nvSpPr>
        <p:spPr bwMode="auto">
          <a:xfrm>
            <a:off x="5029200" y="1905000"/>
            <a:ext cx="196201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solidFill>
                  <a:srgbClr val="FF0000"/>
                </a:solidFill>
                <a:latin typeface="Arial Rounded MT Bold" panose="020F0704030504030204" pitchFamily="34" charset="77"/>
              </a:rPr>
              <a:t>wavy westerlies</a:t>
            </a:r>
          </a:p>
        </p:txBody>
      </p:sp>
      <p:sp>
        <p:nvSpPr>
          <p:cNvPr id="58372" name="Text Box 9"/>
          <p:cNvSpPr txBox="1">
            <a:spLocks noChangeArrowheads="1"/>
          </p:cNvSpPr>
          <p:nvPr/>
        </p:nvSpPr>
        <p:spPr bwMode="auto">
          <a:xfrm>
            <a:off x="2133600" y="4267200"/>
            <a:ext cx="254435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solidFill>
                  <a:srgbClr val="FF0000"/>
                </a:solidFill>
                <a:latin typeface="Arial Rounded MT Bold" panose="020F0704030504030204" pitchFamily="34" charset="77"/>
              </a:rPr>
              <a:t>easterly Trade Winds</a:t>
            </a:r>
          </a:p>
        </p:txBody>
      </p:sp>
      <p:sp>
        <p:nvSpPr>
          <p:cNvPr id="58373" name="Text Box 10"/>
          <p:cNvSpPr txBox="1">
            <a:spLocks noChangeArrowheads="1"/>
          </p:cNvSpPr>
          <p:nvPr/>
        </p:nvSpPr>
        <p:spPr bwMode="auto">
          <a:xfrm>
            <a:off x="152400" y="3277594"/>
            <a:ext cx="230229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solidFill>
                  <a:srgbClr val="FF0000"/>
                </a:solidFill>
                <a:latin typeface="Arial Rounded MT Bold" panose="020F0704030504030204" pitchFamily="34" charset="77"/>
              </a:rPr>
              <a:t>Intertropical </a:t>
            </a:r>
            <a:br>
              <a:rPr lang="en-US" sz="1800" dirty="0">
                <a:solidFill>
                  <a:srgbClr val="FF0000"/>
                </a:solidFill>
                <a:latin typeface="Arial Rounded MT Bold" panose="020F0704030504030204" pitchFamily="34" charset="77"/>
              </a:rPr>
            </a:br>
            <a:r>
              <a:rPr lang="en-US" sz="1800" dirty="0">
                <a:solidFill>
                  <a:srgbClr val="FF0000"/>
                </a:solidFill>
                <a:latin typeface="Arial Rounded MT Bold" panose="020F0704030504030204" pitchFamily="34" charset="77"/>
              </a:rPr>
              <a:t>Convergence Zone</a:t>
            </a:r>
          </a:p>
        </p:txBody>
      </p:sp>
    </p:spTree>
    <p:extLst>
      <p:ext uri="{BB962C8B-B14F-4D97-AF65-F5344CB8AC3E}">
        <p14:creationId xmlns:p14="http://schemas.microsoft.com/office/powerpoint/2010/main" val="2257932646"/>
      </p:ext>
    </p:extLst>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0" y="228600"/>
            <a:ext cx="9144000" cy="762000"/>
          </a:xfrm>
        </p:spPr>
        <p:txBody>
          <a:bodyPr/>
          <a:lstStyle/>
          <a:p>
            <a:pPr>
              <a:defRPr/>
            </a:pPr>
            <a:r>
              <a:rPr lang="en-US" sz="5400" dirty="0">
                <a:latin typeface="Arial Rounded MT Bold" panose="020F0704030504030204" pitchFamily="34" charset="77"/>
                <a:ea typeface="ＭＳ Ｐゴシック" charset="0"/>
                <a:cs typeface="ＭＳ Ｐゴシック" charset="0"/>
              </a:rPr>
              <a:t>Atmospheric Circulation</a:t>
            </a:r>
            <a:br>
              <a:rPr lang="en-US" dirty="0">
                <a:latin typeface="Arial Rounded MT Bold" panose="020F0704030504030204" pitchFamily="34" charset="77"/>
                <a:ea typeface="ＭＳ Ｐゴシック" charset="0"/>
                <a:cs typeface="ＭＳ Ｐゴシック" charset="0"/>
              </a:rPr>
            </a:br>
            <a:r>
              <a:rPr lang="en-US" sz="4000" dirty="0">
                <a:latin typeface="Arial Rounded MT Bold" panose="020F0704030504030204" pitchFamily="34" charset="77"/>
                <a:ea typeface="ＭＳ Ｐゴシック" charset="0"/>
                <a:cs typeface="ＭＳ Ｐゴシック" charset="0"/>
              </a:rPr>
              <a:t>in a nutshell</a:t>
            </a:r>
          </a:p>
        </p:txBody>
      </p:sp>
      <p:sp>
        <p:nvSpPr>
          <p:cNvPr id="182275" name="Rectangle 3"/>
          <p:cNvSpPr>
            <a:spLocks noGrp="1" noChangeArrowheads="1"/>
          </p:cNvSpPr>
          <p:nvPr>
            <p:ph type="body" idx="1"/>
          </p:nvPr>
        </p:nvSpPr>
        <p:spPr>
          <a:xfrm>
            <a:off x="685800" y="1485900"/>
            <a:ext cx="7772400" cy="4876800"/>
          </a:xfrm>
        </p:spPr>
        <p:txBody>
          <a:bodyPr/>
          <a:lstStyle/>
          <a:p>
            <a:r>
              <a:rPr lang="en-US">
                <a:latin typeface="Arial Rounded MT Bold" panose="020F0704030504030204" pitchFamily="34" charset="77"/>
                <a:ea typeface="ＭＳ Ｐゴシック" charset="0"/>
                <a:cs typeface="ＭＳ Ｐゴシック" charset="0"/>
              </a:rPr>
              <a:t>Hot air rises (rains a lot) in the </a:t>
            </a:r>
            <a:r>
              <a:rPr lang="en-US">
                <a:solidFill>
                  <a:srgbClr val="FF0000"/>
                </a:solidFill>
                <a:latin typeface="Arial Rounded MT Bold" panose="020F0704030504030204" pitchFamily="34" charset="77"/>
                <a:ea typeface="ＭＳ Ｐゴシック" charset="0"/>
                <a:cs typeface="ＭＳ Ｐゴシック" charset="0"/>
              </a:rPr>
              <a:t>tropics</a:t>
            </a:r>
          </a:p>
          <a:p>
            <a:r>
              <a:rPr lang="en-US">
                <a:latin typeface="Arial Rounded MT Bold" panose="020F0704030504030204" pitchFamily="34" charset="77"/>
                <a:ea typeface="ＭＳ Ｐゴシック" charset="0"/>
                <a:cs typeface="ＭＳ Ｐゴシック" charset="0"/>
              </a:rPr>
              <a:t>Air cools and sinks in the </a:t>
            </a:r>
            <a:r>
              <a:rPr lang="en-US">
                <a:solidFill>
                  <a:srgbClr val="FF0000"/>
                </a:solidFill>
                <a:latin typeface="Arial Rounded MT Bold" panose="020F0704030504030204" pitchFamily="34" charset="77"/>
                <a:ea typeface="ＭＳ Ｐゴシック" charset="0"/>
                <a:cs typeface="ＭＳ Ｐゴシック" charset="0"/>
              </a:rPr>
              <a:t>subtropics</a:t>
            </a:r>
            <a:r>
              <a:rPr lang="en-US">
                <a:latin typeface="Arial Rounded MT Bold" panose="020F0704030504030204" pitchFamily="34" charset="77"/>
                <a:ea typeface="ＭＳ Ｐゴシック" charset="0"/>
                <a:cs typeface="ＭＳ Ｐゴシック" charset="0"/>
              </a:rPr>
              <a:t> (deserts)</a:t>
            </a:r>
          </a:p>
          <a:p>
            <a:r>
              <a:rPr lang="en-US">
                <a:latin typeface="Arial Rounded MT Bold" panose="020F0704030504030204" pitchFamily="34" charset="77"/>
                <a:ea typeface="ＭＳ Ｐゴシック" charset="0"/>
                <a:cs typeface="ＭＳ Ｐゴシック" charset="0"/>
              </a:rPr>
              <a:t>Poleward-flow is deflected by the Coriolis force into westerly jet streams in the </a:t>
            </a:r>
            <a:r>
              <a:rPr lang="en-US">
                <a:solidFill>
                  <a:srgbClr val="FF0000"/>
                </a:solidFill>
                <a:latin typeface="Arial Rounded MT Bold" panose="020F0704030504030204" pitchFamily="34" charset="77"/>
                <a:ea typeface="ＭＳ Ｐゴシック" charset="0"/>
                <a:cs typeface="ＭＳ Ｐゴシック" charset="0"/>
              </a:rPr>
              <a:t>temperate</a:t>
            </a:r>
            <a:r>
              <a:rPr lang="en-US">
                <a:latin typeface="Arial Rounded MT Bold" panose="020F0704030504030204" pitchFamily="34" charset="77"/>
                <a:ea typeface="ＭＳ Ｐゴシック" charset="0"/>
                <a:cs typeface="ＭＳ Ｐゴシック" charset="0"/>
              </a:rPr>
              <a:t> zone</a:t>
            </a:r>
          </a:p>
          <a:p>
            <a:r>
              <a:rPr lang="en-US">
                <a:latin typeface="Arial Rounded MT Bold" panose="020F0704030504030204" pitchFamily="34" charset="77"/>
                <a:ea typeface="ＭＳ Ｐゴシック" charset="0"/>
                <a:cs typeface="ＭＳ Ｐゴシック" charset="0"/>
              </a:rPr>
              <a:t>Jet streams are unstable to small perturbations, leading to huge eddies (</a:t>
            </a:r>
            <a:r>
              <a:rPr lang="en-US">
                <a:solidFill>
                  <a:srgbClr val="FF0000"/>
                </a:solidFill>
                <a:latin typeface="Arial Rounded MT Bold" panose="020F0704030504030204" pitchFamily="34" charset="77"/>
                <a:ea typeface="ＭＳ Ｐゴシック" charset="0"/>
                <a:cs typeface="ＭＳ Ｐゴシック" charset="0"/>
              </a:rPr>
              <a:t>storms and fronts</a:t>
            </a:r>
            <a:r>
              <a:rPr lang="en-US">
                <a:latin typeface="Arial Rounded MT Bold" panose="020F0704030504030204" pitchFamily="34" charset="77"/>
                <a:ea typeface="ＭＳ Ｐゴシック" charset="0"/>
                <a:cs typeface="ＭＳ Ｐゴシック" charset="0"/>
              </a:rPr>
              <a:t>) that finish the job</a:t>
            </a:r>
          </a:p>
        </p:txBody>
      </p:sp>
    </p:spTree>
    <p:extLst>
      <p:ext uri="{BB962C8B-B14F-4D97-AF65-F5344CB8AC3E}">
        <p14:creationId xmlns:p14="http://schemas.microsoft.com/office/powerpoint/2010/main" val="49393150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 calcmode="lin" valueType="num">
                                      <p:cBhvr additive="base">
                                        <p:cTn id="7" dur="500" fill="hold"/>
                                        <p:tgtEl>
                                          <p:spTgt spid="182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2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2275">
                                            <p:txEl>
                                              <p:pRg st="1" end="1"/>
                                            </p:txEl>
                                          </p:spTgt>
                                        </p:tgtEl>
                                        <p:attrNameLst>
                                          <p:attrName>style.visibility</p:attrName>
                                        </p:attrNameLst>
                                      </p:cBhvr>
                                      <p:to>
                                        <p:strVal val="visible"/>
                                      </p:to>
                                    </p:set>
                                    <p:anim calcmode="lin" valueType="num">
                                      <p:cBhvr additive="base">
                                        <p:cTn id="13" dur="500" fill="hold"/>
                                        <p:tgtEl>
                                          <p:spTgt spid="1822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2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2275">
                                            <p:txEl>
                                              <p:pRg st="2" end="2"/>
                                            </p:txEl>
                                          </p:spTgt>
                                        </p:tgtEl>
                                        <p:attrNameLst>
                                          <p:attrName>style.visibility</p:attrName>
                                        </p:attrNameLst>
                                      </p:cBhvr>
                                      <p:to>
                                        <p:strVal val="visible"/>
                                      </p:to>
                                    </p:set>
                                    <p:anim calcmode="lin" valueType="num">
                                      <p:cBhvr additive="base">
                                        <p:cTn id="19" dur="500" fill="hold"/>
                                        <p:tgtEl>
                                          <p:spTgt spid="1822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22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2275">
                                            <p:txEl>
                                              <p:pRg st="3" end="3"/>
                                            </p:txEl>
                                          </p:spTgt>
                                        </p:tgtEl>
                                        <p:attrNameLst>
                                          <p:attrName>style.visibility</p:attrName>
                                        </p:attrNameLst>
                                      </p:cBhvr>
                                      <p:to>
                                        <p:strVal val="visible"/>
                                      </p:to>
                                    </p:set>
                                    <p:anim calcmode="lin" valueType="num">
                                      <p:cBhvr additive="base">
                                        <p:cTn id="25" dur="500" fill="hold"/>
                                        <p:tgtEl>
                                          <p:spTgt spid="1822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22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sz="6000" dirty="0">
                <a:effectLst>
                  <a:outerShdw blurRad="50800" dist="38100" dir="2700000" algn="tl" rotWithShape="0">
                    <a:prstClr val="black">
                      <a:alpha val="40000"/>
                    </a:prstClr>
                  </a:outerShdw>
                </a:effectLst>
                <a:latin typeface="Arial Rounded MT Bold" panose="020F0704030504030204" pitchFamily="34" charset="77"/>
                <a:ea typeface="ＭＳ Ｐゴシック" charset="0"/>
                <a:cs typeface="ＭＳ Ｐゴシック" charset="0"/>
              </a:rPr>
              <a:t>Climates of the World</a:t>
            </a:r>
          </a:p>
        </p:txBody>
      </p:sp>
      <p:sp>
        <p:nvSpPr>
          <p:cNvPr id="24579" name="Rectangle 3"/>
          <p:cNvSpPr>
            <a:spLocks noGrp="1" noChangeArrowheads="1"/>
          </p:cNvSpPr>
          <p:nvPr>
            <p:ph type="body" idx="1"/>
          </p:nvPr>
        </p:nvSpPr>
        <p:spPr>
          <a:xfrm>
            <a:off x="330200" y="1211263"/>
            <a:ext cx="8505825" cy="4876800"/>
          </a:xfrm>
        </p:spPr>
        <p:txBody>
          <a:bodyPr/>
          <a:lstStyle/>
          <a:p>
            <a:pPr>
              <a:lnSpc>
                <a:spcPct val="90000"/>
              </a:lnSpc>
            </a:pPr>
            <a:r>
              <a:rPr lang="en-US" sz="2400" b="1" dirty="0">
                <a:solidFill>
                  <a:srgbClr val="FF0000"/>
                </a:solidFill>
                <a:latin typeface="Arial Rounded MT Bold" panose="020F0704030504030204" pitchFamily="34" charset="77"/>
                <a:ea typeface="ＭＳ Ｐゴシック" charset="0"/>
                <a:cs typeface="ＭＳ Ｐゴシック" charset="0"/>
              </a:rPr>
              <a:t>Deep Tropics</a:t>
            </a:r>
            <a:r>
              <a:rPr lang="en-US" sz="2400" dirty="0">
                <a:latin typeface="Arial Rounded MT Bold" panose="020F0704030504030204" pitchFamily="34" charset="77"/>
                <a:ea typeface="ＭＳ Ｐゴシック" charset="0"/>
                <a:cs typeface="ＭＳ Ｐゴシック" charset="0"/>
              </a:rPr>
              <a:t>: hot and wet, with little seasonal variation</a:t>
            </a:r>
          </a:p>
          <a:p>
            <a:pPr>
              <a:lnSpc>
                <a:spcPct val="90000"/>
              </a:lnSpc>
            </a:pPr>
            <a:r>
              <a:rPr lang="en-US" sz="2400" b="1" dirty="0">
                <a:solidFill>
                  <a:srgbClr val="FF0000"/>
                </a:solidFill>
                <a:latin typeface="Arial Rounded MT Bold" panose="020F0704030504030204" pitchFamily="34" charset="77"/>
                <a:ea typeface="ＭＳ Ｐゴシック" charset="0"/>
                <a:cs typeface="ＭＳ Ｐゴシック" charset="0"/>
              </a:rPr>
              <a:t>Seasonal tropics</a:t>
            </a:r>
            <a:r>
              <a:rPr lang="en-US" sz="2400" dirty="0">
                <a:latin typeface="Arial Rounded MT Bold" panose="020F0704030504030204" pitchFamily="34" charset="77"/>
                <a:ea typeface="ＭＳ Ｐゴシック" charset="0"/>
                <a:cs typeface="ＭＳ Ｐゴシック" charset="0"/>
              </a:rPr>
              <a:t>: hot, with </a:t>
            </a:r>
            <a:r>
              <a:rPr lang="ja-JP" altLang="en-US" sz="2400" dirty="0">
                <a:latin typeface="Arial Rounded MT Bold" panose="020F0704030504030204" pitchFamily="34" charset="77"/>
                <a:ea typeface="ＭＳ Ｐゴシック" charset="0"/>
                <a:cs typeface="ＭＳ Ｐゴシック" charset="0"/>
              </a:rPr>
              <a:t>“</a:t>
            </a:r>
            <a:r>
              <a:rPr lang="en-US" altLang="ja-JP" sz="2400" dirty="0">
                <a:latin typeface="Arial Rounded MT Bold" panose="020F0704030504030204" pitchFamily="34" charset="77"/>
                <a:ea typeface="ＭＳ Ｐゴシック" charset="0"/>
                <a:cs typeface="ＭＳ Ｐゴシック" charset="0"/>
              </a:rPr>
              <a:t>summer</a:t>
            </a:r>
            <a:r>
              <a:rPr lang="ja-JP" altLang="en-US" sz="2400" dirty="0">
                <a:latin typeface="Arial Rounded MT Bold" panose="020F0704030504030204" pitchFamily="34" charset="77"/>
                <a:ea typeface="ＭＳ Ｐゴシック" charset="0"/>
                <a:cs typeface="ＭＳ Ｐゴシック" charset="0"/>
              </a:rPr>
              <a:t>”</a:t>
            </a:r>
            <a:r>
              <a:rPr lang="en-US" altLang="ja-JP" sz="2400" dirty="0">
                <a:latin typeface="Arial Rounded MT Bold" panose="020F0704030504030204" pitchFamily="34" charset="77"/>
                <a:ea typeface="ＭＳ Ｐゴシック" charset="0"/>
                <a:cs typeface="ＭＳ Ｐゴシック" charset="0"/>
              </a:rPr>
              <a:t> rain and </a:t>
            </a:r>
            <a:r>
              <a:rPr lang="ja-JP" altLang="en-US" sz="2400" dirty="0">
                <a:latin typeface="Arial Rounded MT Bold" panose="020F0704030504030204" pitchFamily="34" charset="77"/>
                <a:ea typeface="ＭＳ Ｐゴシック" charset="0"/>
                <a:cs typeface="ＭＳ Ｐゴシック" charset="0"/>
              </a:rPr>
              <a:t>“</a:t>
            </a:r>
            <a:r>
              <a:rPr lang="en-US" altLang="ja-JP" sz="2400" dirty="0">
                <a:latin typeface="Arial Rounded MT Bold" panose="020F0704030504030204" pitchFamily="34" charset="77"/>
                <a:ea typeface="ＭＳ Ｐゴシック" charset="0"/>
                <a:cs typeface="ＭＳ Ｐゴシック" charset="0"/>
              </a:rPr>
              <a:t>winter</a:t>
            </a:r>
            <a:r>
              <a:rPr lang="ja-JP" altLang="en-US" sz="2400" dirty="0">
                <a:latin typeface="Arial Rounded MT Bold" panose="020F0704030504030204" pitchFamily="34" charset="77"/>
                <a:ea typeface="ＭＳ Ｐゴシック" charset="0"/>
                <a:cs typeface="ＭＳ Ｐゴシック" charset="0"/>
              </a:rPr>
              <a:t>”</a:t>
            </a:r>
            <a:r>
              <a:rPr lang="en-US" altLang="ja-JP" sz="2400" dirty="0">
                <a:latin typeface="Arial Rounded MT Bold" panose="020F0704030504030204" pitchFamily="34" charset="77"/>
                <a:ea typeface="ＭＳ Ｐゴシック" charset="0"/>
                <a:cs typeface="ＭＳ Ｐゴシック" charset="0"/>
              </a:rPr>
              <a:t> dry (monsoon)</a:t>
            </a:r>
          </a:p>
          <a:p>
            <a:pPr>
              <a:lnSpc>
                <a:spcPct val="90000"/>
              </a:lnSpc>
            </a:pPr>
            <a:r>
              <a:rPr lang="en-US" sz="2400" b="1" dirty="0">
                <a:solidFill>
                  <a:srgbClr val="FF0000"/>
                </a:solidFill>
                <a:latin typeface="Arial Rounded MT Bold" panose="020F0704030504030204" pitchFamily="34" charset="77"/>
                <a:ea typeface="ＭＳ Ｐゴシック" charset="0"/>
                <a:cs typeface="ＭＳ Ｐゴシック" charset="0"/>
              </a:rPr>
              <a:t>Subtropics</a:t>
            </a:r>
            <a:r>
              <a:rPr lang="en-US" sz="2400" dirty="0">
                <a:latin typeface="Arial Rounded MT Bold" panose="020F0704030504030204" pitchFamily="34" charset="77"/>
                <a:ea typeface="ＭＳ Ｐゴシック" charset="0"/>
                <a:cs typeface="ＭＳ Ｐゴシック" charset="0"/>
              </a:rPr>
              <a:t>: dry and sunny, deserts and savannas, often with a well-defined rainy season </a:t>
            </a:r>
          </a:p>
          <a:p>
            <a:pPr>
              <a:lnSpc>
                <a:spcPct val="90000"/>
              </a:lnSpc>
            </a:pPr>
            <a:r>
              <a:rPr lang="en-US" sz="2400" b="1" dirty="0" err="1">
                <a:solidFill>
                  <a:srgbClr val="FF0000"/>
                </a:solidFill>
                <a:latin typeface="Arial Rounded MT Bold" panose="020F0704030504030204" pitchFamily="34" charset="77"/>
                <a:ea typeface="ＭＳ Ｐゴシック" charset="0"/>
                <a:cs typeface="ＭＳ Ｐゴシック" charset="0"/>
              </a:rPr>
              <a:t>Midlatitude</a:t>
            </a:r>
            <a:r>
              <a:rPr lang="en-US" sz="2400" b="1" dirty="0">
                <a:solidFill>
                  <a:srgbClr val="FF0000"/>
                </a:solidFill>
                <a:latin typeface="Arial Rounded MT Bold" panose="020F0704030504030204" pitchFamily="34" charset="77"/>
                <a:ea typeface="ＭＳ Ｐゴシック" charset="0"/>
                <a:cs typeface="ＭＳ Ｐゴシック" charset="0"/>
              </a:rPr>
              <a:t> temperate zone</a:t>
            </a:r>
            <a:r>
              <a:rPr lang="en-US" sz="2400" dirty="0">
                <a:latin typeface="Arial Rounded MT Bold" panose="020F0704030504030204" pitchFamily="34" charset="77"/>
                <a:ea typeface="ＭＳ Ｐゴシック" charset="0"/>
                <a:cs typeface="ＭＳ Ｐゴシック" charset="0"/>
              </a:rPr>
              <a:t>: warm summers, cold winters, moisture varies by location but often comes in episodes throughout the year</a:t>
            </a:r>
          </a:p>
          <a:p>
            <a:pPr>
              <a:lnSpc>
                <a:spcPct val="90000"/>
              </a:lnSpc>
            </a:pPr>
            <a:r>
              <a:rPr lang="en-US" sz="2400" b="1" dirty="0">
                <a:solidFill>
                  <a:srgbClr val="FF0000"/>
                </a:solidFill>
                <a:latin typeface="Arial Rounded MT Bold" panose="020F0704030504030204" pitchFamily="34" charset="77"/>
                <a:ea typeface="ＭＳ Ｐゴシック" charset="0"/>
                <a:cs typeface="ＭＳ Ｐゴシック" charset="0"/>
              </a:rPr>
              <a:t>Polar regions</a:t>
            </a:r>
            <a:r>
              <a:rPr lang="en-US" sz="2400" dirty="0">
                <a:latin typeface="Arial Rounded MT Bold" panose="020F0704030504030204" pitchFamily="34" charset="77"/>
                <a:ea typeface="ＭＳ Ｐゴシック" charset="0"/>
                <a:cs typeface="ＭＳ Ｐゴシック" charset="0"/>
              </a:rPr>
              <a:t>: very cold, generally very dry, dark in the winter</a:t>
            </a:r>
          </a:p>
          <a:p>
            <a:pPr algn="ctr">
              <a:lnSpc>
                <a:spcPct val="90000"/>
              </a:lnSpc>
              <a:buFontTx/>
              <a:buNone/>
            </a:pPr>
            <a:r>
              <a:rPr lang="en-US" b="1" dirty="0">
                <a:solidFill>
                  <a:schemeClr val="accent2"/>
                </a:solidFill>
                <a:latin typeface="Arial Rounded MT Bold" panose="020F0704030504030204" pitchFamily="34" charset="77"/>
                <a:ea typeface="ＭＳ Ｐゴシック" charset="0"/>
                <a:cs typeface="ＭＳ Ｐゴシック" charset="0"/>
              </a:rPr>
              <a:t>Other Influences:</a:t>
            </a:r>
          </a:p>
          <a:p>
            <a:pPr algn="ctr">
              <a:lnSpc>
                <a:spcPct val="90000"/>
              </a:lnSpc>
              <a:buFontTx/>
              <a:buNone/>
            </a:pPr>
            <a:r>
              <a:rPr lang="en-US" sz="2400" dirty="0">
                <a:latin typeface="Arial Rounded MT Bold" panose="020F0704030504030204" pitchFamily="34" charset="77"/>
                <a:ea typeface="ＭＳ Ｐゴシック" charset="0"/>
                <a:cs typeface="ＭＳ Ｐゴシック" charset="0"/>
              </a:rPr>
              <a:t>Ocean currents, </a:t>
            </a:r>
            <a:r>
              <a:rPr lang="ja-JP" altLang="en-US" sz="2400" dirty="0">
                <a:latin typeface="Arial Rounded MT Bold" panose="020F0704030504030204" pitchFamily="34" charset="77"/>
                <a:ea typeface="ＭＳ Ｐゴシック" charset="0"/>
                <a:cs typeface="ＭＳ Ｐゴシック" charset="0"/>
              </a:rPr>
              <a:t>“</a:t>
            </a:r>
            <a:r>
              <a:rPr lang="en-US" altLang="ja-JP" sz="2400" dirty="0" err="1">
                <a:latin typeface="Arial Rounded MT Bold" panose="020F0704030504030204" pitchFamily="34" charset="77"/>
                <a:ea typeface="ＭＳ Ｐゴシック" charset="0"/>
                <a:cs typeface="ＭＳ Ｐゴシック" charset="0"/>
              </a:rPr>
              <a:t>continentality</a:t>
            </a:r>
            <a:r>
              <a:rPr lang="en-US" altLang="ja-JP" sz="2400" dirty="0">
                <a:latin typeface="Arial Rounded MT Bold" panose="020F0704030504030204" pitchFamily="34" charset="77"/>
                <a:ea typeface="ＭＳ Ｐゴシック" charset="0"/>
                <a:cs typeface="ＭＳ Ｐゴシック" charset="0"/>
              </a:rPr>
              <a:t>,</a:t>
            </a:r>
            <a:r>
              <a:rPr lang="ja-JP" altLang="en-US" sz="2400" dirty="0">
                <a:latin typeface="Arial Rounded MT Bold" panose="020F0704030504030204" pitchFamily="34" charset="77"/>
                <a:ea typeface="ＭＳ Ｐゴシック" charset="0"/>
                <a:cs typeface="ＭＳ Ｐゴシック" charset="0"/>
              </a:rPr>
              <a:t>”</a:t>
            </a:r>
            <a:r>
              <a:rPr lang="en-US" altLang="ja-JP" sz="2400" dirty="0">
                <a:latin typeface="Arial Rounded MT Bold" panose="020F0704030504030204" pitchFamily="34" charset="77"/>
                <a:ea typeface="ＭＳ Ｐゴシック" charset="0"/>
                <a:cs typeface="ＭＳ Ｐゴシック" charset="0"/>
              </a:rPr>
              <a:t> vegetation, mountain ranges (altitude and orographic precipitation)</a:t>
            </a:r>
          </a:p>
          <a:p>
            <a:pPr>
              <a:lnSpc>
                <a:spcPct val="90000"/>
              </a:lnSpc>
            </a:pPr>
            <a:endParaRPr lang="en-US" sz="2400" dirty="0">
              <a:latin typeface="Arial Rounded MT Bold" panose="020F0704030504030204" pitchFamily="34" charset="77"/>
              <a:ea typeface="ＭＳ Ｐゴシック" charset="0"/>
              <a:cs typeface="ＭＳ Ｐゴシック" charset="0"/>
            </a:endParaRPr>
          </a:p>
        </p:txBody>
      </p:sp>
    </p:spTree>
    <p:extLst>
      <p:ext uri="{BB962C8B-B14F-4D97-AF65-F5344CB8AC3E}">
        <p14:creationId xmlns:p14="http://schemas.microsoft.com/office/powerpoint/2010/main" val="329434459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 calcmode="lin" valueType="num">
                                      <p:cBhvr additive="base">
                                        <p:cTn id="31"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579">
                                            <p:txEl>
                                              <p:pRg st="5" end="5"/>
                                            </p:txEl>
                                          </p:spTgt>
                                        </p:tgtEl>
                                        <p:attrNameLst>
                                          <p:attrName>style.visibility</p:attrName>
                                        </p:attrNameLst>
                                      </p:cBhvr>
                                      <p:to>
                                        <p:strVal val="visible"/>
                                      </p:to>
                                    </p:set>
                                    <p:anim calcmode="lin" valueType="num">
                                      <p:cBhvr additive="base">
                                        <p:cTn id="37"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5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579">
                                            <p:txEl>
                                              <p:pRg st="6" end="6"/>
                                            </p:txEl>
                                          </p:spTgt>
                                        </p:tgtEl>
                                        <p:attrNameLst>
                                          <p:attrName>style.visibility</p:attrName>
                                        </p:attrNameLst>
                                      </p:cBhvr>
                                      <p:to>
                                        <p:strVal val="visible"/>
                                      </p:to>
                                    </p:set>
                                    <p:anim calcmode="lin" valueType="num">
                                      <p:cBhvr additive="base">
                                        <p:cTn id="43" dur="500" fill="hold"/>
                                        <p:tgtEl>
                                          <p:spTgt spid="2457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457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5" descr="v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778000"/>
            <a:ext cx="6019800" cy="500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62" name="Rectangle 2"/>
          <p:cNvSpPr>
            <a:spLocks noGrp="1" noChangeArrowheads="1"/>
          </p:cNvSpPr>
          <p:nvPr>
            <p:ph type="title"/>
          </p:nvPr>
        </p:nvSpPr>
        <p:spPr>
          <a:xfrm>
            <a:off x="304800" y="76200"/>
            <a:ext cx="8534400" cy="1676400"/>
          </a:xfrm>
        </p:spPr>
        <p:txBody>
          <a:bodyPr/>
          <a:lstStyle/>
          <a:p>
            <a:pPr>
              <a:defRPr/>
            </a:pPr>
            <a:r>
              <a:rPr lang="en-US" sz="6000" dirty="0">
                <a:latin typeface="Arial Rounded MT Bold" panose="020F0704030504030204" pitchFamily="34" charset="77"/>
                <a:ea typeface="ＭＳ Ｐゴシック" charset="0"/>
                <a:cs typeface="ＭＳ Ｐゴシック" charset="0"/>
              </a:rPr>
              <a:t>Patterns of Climate and Vegetation</a:t>
            </a:r>
          </a:p>
        </p:txBody>
      </p:sp>
    </p:spTree>
    <p:extLst>
      <p:ext uri="{BB962C8B-B14F-4D97-AF65-F5344CB8AC3E}">
        <p14:creationId xmlns:p14="http://schemas.microsoft.com/office/powerpoint/2010/main" val="1803822047"/>
      </p:ext>
    </p:extLst>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04800" y="76200"/>
            <a:ext cx="8534400" cy="609600"/>
          </a:xfrm>
        </p:spPr>
        <p:txBody>
          <a:bodyPr/>
          <a:lstStyle/>
          <a:p>
            <a:pPr>
              <a:defRPr/>
            </a:pPr>
            <a:r>
              <a:rPr lang="en-US" sz="6000" dirty="0">
                <a:effectLst>
                  <a:outerShdw blurRad="50800" dist="38100" dir="2700000" algn="tl" rotWithShape="0">
                    <a:prstClr val="black">
                      <a:alpha val="40000"/>
                    </a:prstClr>
                  </a:outerShdw>
                </a:effectLst>
                <a:latin typeface="Arial Rounded MT Bold" panose="020F0704030504030204" pitchFamily="34" charset="77"/>
                <a:ea typeface="ＭＳ Ｐゴシック" charset="0"/>
                <a:cs typeface="ＭＳ Ｐゴシック" charset="0"/>
              </a:rPr>
              <a:t>Climate &amp; Vegetation</a:t>
            </a:r>
          </a:p>
        </p:txBody>
      </p:sp>
      <p:pic>
        <p:nvPicPr>
          <p:cNvPr id="65538" name="Picture 4" descr="mod12q1_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96950"/>
            <a:ext cx="7924800" cy="593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3973406"/>
      </p:ext>
    </p:extLst>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4800600" cy="1600200"/>
          </a:xfrm>
        </p:spPr>
        <p:txBody>
          <a:bodyPr/>
          <a:lstStyle/>
          <a:p>
            <a:r>
              <a:rPr lang="en-US" sz="6000" dirty="0">
                <a:latin typeface="Arial Rounded MT Bold" panose="020F0704030504030204" pitchFamily="34" charset="77"/>
              </a:rPr>
              <a:t>Cause and Effect</a:t>
            </a:r>
          </a:p>
        </p:txBody>
      </p:sp>
      <p:sp>
        <p:nvSpPr>
          <p:cNvPr id="3" name="Content Placeholder 2"/>
          <p:cNvSpPr>
            <a:spLocks noGrp="1"/>
          </p:cNvSpPr>
          <p:nvPr>
            <p:ph idx="1"/>
          </p:nvPr>
        </p:nvSpPr>
        <p:spPr>
          <a:xfrm>
            <a:off x="381000" y="2057400"/>
            <a:ext cx="3810000" cy="4495800"/>
          </a:xfrm>
        </p:spPr>
        <p:txBody>
          <a:bodyPr/>
          <a:lstStyle/>
          <a:p>
            <a:r>
              <a:rPr lang="en-US" dirty="0">
                <a:latin typeface="Arial Rounded MT Bold" panose="020F0704030504030204" pitchFamily="34" charset="77"/>
              </a:rPr>
              <a:t>Heat in minus heat out equals </a:t>
            </a:r>
            <a:br>
              <a:rPr lang="en-US" dirty="0">
                <a:latin typeface="Arial Rounded MT Bold" panose="020F0704030504030204" pitchFamily="34" charset="77"/>
              </a:rPr>
            </a:br>
            <a:r>
              <a:rPr lang="en-US" dirty="0">
                <a:latin typeface="Arial Rounded MT Bold" panose="020F0704030504030204" pitchFamily="34" charset="77"/>
              </a:rPr>
              <a:t>change of heat</a:t>
            </a:r>
          </a:p>
          <a:p>
            <a:r>
              <a:rPr lang="en-US" dirty="0">
                <a:solidFill>
                  <a:srgbClr val="FF0000"/>
                </a:solidFill>
                <a:latin typeface="Arial Rounded MT Bold" panose="020F0704030504030204" pitchFamily="34" charset="77"/>
              </a:rPr>
              <a:t>Forcing</a:t>
            </a:r>
            <a:r>
              <a:rPr lang="en-US" dirty="0">
                <a:latin typeface="Arial Rounded MT Bold" panose="020F0704030504030204" pitchFamily="34" charset="77"/>
              </a:rPr>
              <a:t> causes a </a:t>
            </a:r>
            <a:r>
              <a:rPr lang="en-US" dirty="0">
                <a:solidFill>
                  <a:srgbClr val="FF0000"/>
                </a:solidFill>
                <a:latin typeface="Arial Rounded MT Bold" panose="020F0704030504030204" pitchFamily="34" charset="77"/>
              </a:rPr>
              <a:t>response</a:t>
            </a:r>
          </a:p>
          <a:p>
            <a:r>
              <a:rPr lang="en-US" dirty="0">
                <a:latin typeface="Arial Rounded MT Bold" panose="020F0704030504030204" pitchFamily="34" charset="77"/>
              </a:rPr>
              <a:t>Strength of response to unit forcing is called </a:t>
            </a:r>
            <a:r>
              <a:rPr lang="en-US" dirty="0">
                <a:solidFill>
                  <a:srgbClr val="FF0000"/>
                </a:solidFill>
                <a:latin typeface="Arial Rounded MT Bold" panose="020F0704030504030204" pitchFamily="34" charset="77"/>
              </a:rPr>
              <a:t>“sensitivity”</a:t>
            </a:r>
          </a:p>
          <a:p>
            <a:endParaRPr lang="en-US" dirty="0">
              <a:latin typeface="Arial Rounded MT Bold" panose="020F0704030504030204" pitchFamily="34" charset="77"/>
            </a:endParaRPr>
          </a:p>
        </p:txBody>
      </p:sp>
      <p:pic>
        <p:nvPicPr>
          <p:cNvPr id="4" name="Picture 3" descr="forcing.response.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3226" y="0"/>
            <a:ext cx="4606974" cy="6858000"/>
          </a:xfrm>
          <a:prstGeom prst="rect">
            <a:avLst/>
          </a:prstGeom>
        </p:spPr>
      </p:pic>
    </p:spTree>
    <p:extLst>
      <p:ext uri="{BB962C8B-B14F-4D97-AF65-F5344CB8AC3E}">
        <p14:creationId xmlns:p14="http://schemas.microsoft.com/office/powerpoint/2010/main" val="1853874665"/>
      </p:ext>
    </p:extLst>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latin typeface="Arial Rounded MT Bold" panose="020F0704030504030204" pitchFamily="34" charset="77"/>
              </a:rPr>
              <a:t>Response Times</a:t>
            </a:r>
          </a:p>
        </p:txBody>
      </p:sp>
      <p:sp>
        <p:nvSpPr>
          <p:cNvPr id="3" name="Content Placeholder 2"/>
          <p:cNvSpPr>
            <a:spLocks noGrp="1"/>
          </p:cNvSpPr>
          <p:nvPr>
            <p:ph idx="1"/>
          </p:nvPr>
        </p:nvSpPr>
        <p:spPr>
          <a:xfrm>
            <a:off x="152400" y="914400"/>
            <a:ext cx="3429000" cy="5791200"/>
          </a:xfrm>
        </p:spPr>
        <p:txBody>
          <a:bodyPr/>
          <a:lstStyle/>
          <a:p>
            <a:r>
              <a:rPr lang="en-US" dirty="0">
                <a:latin typeface="Arial Rounded MT Bold" panose="020F0704030504030204" pitchFamily="34" charset="77"/>
              </a:rPr>
              <a:t>Response to climate forcing can be fast, slow or in between </a:t>
            </a:r>
          </a:p>
          <a:p>
            <a:r>
              <a:rPr lang="en-US" dirty="0">
                <a:latin typeface="Arial Rounded MT Bold" panose="020F0704030504030204" pitchFamily="34" charset="77"/>
              </a:rPr>
              <a:t>Persistent forcing produces a range of responses on different time scales</a:t>
            </a:r>
          </a:p>
          <a:p>
            <a:r>
              <a:rPr lang="en-US" dirty="0">
                <a:latin typeface="Arial Rounded MT Bold" panose="020F0704030504030204" pitchFamily="34" charset="77"/>
              </a:rPr>
              <a:t>Eventual equilibration to forcing</a:t>
            </a:r>
          </a:p>
          <a:p>
            <a:pPr marL="0" indent="0">
              <a:buNone/>
            </a:pPr>
            <a:endParaRPr lang="en-US" dirty="0">
              <a:latin typeface="Arial Rounded MT Bold" panose="020F0704030504030204" pitchFamily="34" charset="77"/>
            </a:endParaRPr>
          </a:p>
        </p:txBody>
      </p:sp>
      <p:pic>
        <p:nvPicPr>
          <p:cNvPr id="4" name="Picture 3" descr="persistent.forc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1549400"/>
            <a:ext cx="5411576" cy="4394200"/>
          </a:xfrm>
          <a:prstGeom prst="rect">
            <a:avLst/>
          </a:prstGeom>
        </p:spPr>
      </p:pic>
    </p:spTree>
    <p:extLst>
      <p:ext uri="{BB962C8B-B14F-4D97-AF65-F5344CB8AC3E}">
        <p14:creationId xmlns:p14="http://schemas.microsoft.com/office/powerpoint/2010/main" val="2564757108"/>
      </p:ext>
    </p:extLst>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0"/>
            <a:ext cx="8458200" cy="685800"/>
          </a:xfrm>
        </p:spPr>
        <p:txBody>
          <a:bodyPr/>
          <a:lstStyle/>
          <a:p>
            <a:pPr marL="0" indent="0">
              <a:buNone/>
            </a:pPr>
            <a:r>
              <a:rPr lang="en-US" dirty="0">
                <a:latin typeface="Arial Rounded MT Bold" panose="020F0704030504030204" pitchFamily="34" charset="77"/>
              </a:rPr>
              <a:t>Responses to forcing can be fast, slow, or both!</a:t>
            </a:r>
          </a:p>
        </p:txBody>
      </p:sp>
      <p:pic>
        <p:nvPicPr>
          <p:cNvPr id="4" name="Picture 3" descr="response.times.table.png"/>
          <p:cNvPicPr>
            <a:picLocks noChangeAspect="1"/>
          </p:cNvPicPr>
          <p:nvPr/>
        </p:nvPicPr>
        <p:blipFill rotWithShape="1">
          <a:blip r:embed="rId2">
            <a:extLst>
              <a:ext uri="{28A0092B-C50C-407E-A947-70E740481C1C}">
                <a14:useLocalDpi xmlns:a14="http://schemas.microsoft.com/office/drawing/2010/main" val="0"/>
              </a:ext>
            </a:extLst>
          </a:blip>
          <a:srcRect l="1186" t="8879" r="3027" b="3201"/>
          <a:stretch/>
        </p:blipFill>
        <p:spPr>
          <a:xfrm>
            <a:off x="76200" y="990600"/>
            <a:ext cx="8758726" cy="5025650"/>
          </a:xfrm>
          <a:prstGeom prst="rect">
            <a:avLst/>
          </a:prstGeom>
        </p:spPr>
      </p:pic>
      <p:sp>
        <p:nvSpPr>
          <p:cNvPr id="2" name="Title 1"/>
          <p:cNvSpPr>
            <a:spLocks noGrp="1"/>
          </p:cNvSpPr>
          <p:nvPr>
            <p:ph type="title"/>
          </p:nvPr>
        </p:nvSpPr>
        <p:spPr>
          <a:xfrm>
            <a:off x="304800" y="0"/>
            <a:ext cx="8534400" cy="762000"/>
          </a:xfrm>
        </p:spPr>
        <p:txBody>
          <a:bodyPr/>
          <a:lstStyle/>
          <a:p>
            <a:r>
              <a:rPr lang="en-US" sz="6600" dirty="0">
                <a:latin typeface="Arial Rounded MT Bold" panose="020F0704030504030204" pitchFamily="34" charset="77"/>
              </a:rPr>
              <a:t>Response Times</a:t>
            </a:r>
          </a:p>
        </p:txBody>
      </p:sp>
    </p:spTree>
    <p:extLst>
      <p:ext uri="{BB962C8B-B14F-4D97-AF65-F5344CB8AC3E}">
        <p14:creationId xmlns:p14="http://schemas.microsoft.com/office/powerpoint/2010/main" val="3673873054"/>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95600"/>
            <a:ext cx="8534400" cy="762000"/>
          </a:xfrm>
        </p:spPr>
        <p:txBody>
          <a:bodyPr/>
          <a:lstStyle/>
          <a:p>
            <a:pPr>
              <a:defRPr/>
            </a:pPr>
            <a:r>
              <a:rPr lang="en-US" sz="6000" dirty="0">
                <a:effectLst>
                  <a:outerShdw blurRad="50800" dist="38100" dir="2700000" algn="tl" rotWithShape="0">
                    <a:prstClr val="black">
                      <a:alpha val="40000"/>
                    </a:prstClr>
                  </a:outerShdw>
                </a:effectLst>
                <a:latin typeface="Arial Rounded MT Bold" panose="020F0704030504030204" pitchFamily="34" charset="77"/>
              </a:rPr>
              <a:t>Introductions</a:t>
            </a: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1143000"/>
          </a:xfrm>
        </p:spPr>
        <p:txBody>
          <a:bodyPr/>
          <a:lstStyle/>
          <a:p>
            <a:pPr>
              <a:defRPr/>
            </a:pPr>
            <a:r>
              <a:rPr lang="en-US" sz="6000" dirty="0">
                <a:latin typeface="Arial Rounded MT Bold" panose="020F0704030504030204" pitchFamily="34" charset="77"/>
              </a:rPr>
              <a:t>Course Outline</a:t>
            </a:r>
          </a:p>
        </p:txBody>
      </p:sp>
      <p:sp>
        <p:nvSpPr>
          <p:cNvPr id="24578" name="Content Placeholder 2"/>
          <p:cNvSpPr>
            <a:spLocks noGrp="1"/>
          </p:cNvSpPr>
          <p:nvPr>
            <p:ph idx="1"/>
          </p:nvPr>
        </p:nvSpPr>
        <p:spPr>
          <a:xfrm>
            <a:off x="685800" y="1676400"/>
            <a:ext cx="7772400" cy="4876800"/>
          </a:xfrm>
        </p:spPr>
        <p:txBody>
          <a:bodyPr/>
          <a:lstStyle/>
          <a:p>
            <a:pPr>
              <a:lnSpc>
                <a:spcPct val="200000"/>
              </a:lnSpc>
            </a:pPr>
            <a:r>
              <a:rPr lang="en-US" dirty="0">
                <a:solidFill>
                  <a:srgbClr val="FF0000"/>
                </a:solidFill>
                <a:latin typeface="Arial Rounded MT Bold" panose="020F0704030504030204" pitchFamily="34" charset="77"/>
                <a:ea typeface="ＭＳ Ｐゴシック" charset="0"/>
                <a:cs typeface="ＭＳ Ｐゴシック" charset="0"/>
              </a:rPr>
              <a:t>2/7  Introduction: The Earth System</a:t>
            </a:r>
          </a:p>
          <a:p>
            <a:pPr>
              <a:lnSpc>
                <a:spcPct val="200000"/>
              </a:lnSpc>
            </a:pPr>
            <a:r>
              <a:rPr lang="en-US" dirty="0">
                <a:latin typeface="Arial Rounded MT Bold" panose="020F0704030504030204" pitchFamily="34" charset="77"/>
                <a:ea typeface="ＭＳ Ｐゴシック" charset="0"/>
                <a:cs typeface="ＭＳ Ｐゴシック" charset="0"/>
              </a:rPr>
              <a:t>2/14   Energy, Radiation, &amp; Temperature</a:t>
            </a:r>
          </a:p>
          <a:p>
            <a:pPr>
              <a:lnSpc>
                <a:spcPct val="200000"/>
              </a:lnSpc>
            </a:pPr>
            <a:r>
              <a:rPr lang="en-US" dirty="0">
                <a:latin typeface="Arial Rounded MT Bold" panose="020F0704030504030204" pitchFamily="34" charset="77"/>
                <a:ea typeface="ＭＳ Ｐゴシック" charset="0"/>
                <a:cs typeface="ＭＳ Ｐゴシック" charset="0"/>
              </a:rPr>
              <a:t>2/21    Winds, Currents, and Water</a:t>
            </a:r>
          </a:p>
          <a:p>
            <a:pPr>
              <a:lnSpc>
                <a:spcPct val="200000"/>
              </a:lnSpc>
            </a:pPr>
            <a:r>
              <a:rPr lang="en-US" dirty="0">
                <a:latin typeface="Arial Rounded MT Bold" panose="020F0704030504030204" pitchFamily="34" charset="77"/>
                <a:ea typeface="ＭＳ Ｐゴシック" charset="0"/>
                <a:cs typeface="ＭＳ Ｐゴシック" charset="0"/>
              </a:rPr>
              <a:t>2/28   Climates of the Past </a:t>
            </a:r>
          </a:p>
          <a:p>
            <a:pPr>
              <a:lnSpc>
                <a:spcPct val="200000"/>
              </a:lnSpc>
            </a:pPr>
            <a:r>
              <a:rPr lang="en-US" dirty="0">
                <a:latin typeface="Arial Rounded MT Bold" panose="020F0704030504030204" pitchFamily="34" charset="77"/>
                <a:ea typeface="ＭＳ Ｐゴシック" charset="0"/>
                <a:cs typeface="ＭＳ Ｐゴシック" charset="0"/>
              </a:rPr>
              <a:t>3/7	  Modern Climate Change</a:t>
            </a:r>
          </a:p>
        </p:txBody>
      </p:sp>
      <p:sp>
        <p:nvSpPr>
          <p:cNvPr id="4" name="Title 1"/>
          <p:cNvSpPr txBox="1">
            <a:spLocks/>
          </p:cNvSpPr>
          <p:nvPr/>
        </p:nvSpPr>
        <p:spPr bwMode="auto">
          <a:xfrm>
            <a:off x="381000" y="990600"/>
            <a:ext cx="8534400" cy="8382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mj-lt"/>
                <a:ea typeface="ＭＳ Ｐゴシック" charset="-128"/>
                <a:cs typeface="ＭＳ Ｐゴシック" charset="-128"/>
              </a:defRPr>
            </a:lvl1pPr>
            <a:lvl2pPr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pitchFamily="-106" charset="0"/>
                <a:ea typeface="ＭＳ Ｐゴシック" charset="-128"/>
                <a:cs typeface="ＭＳ Ｐゴシック" charset="-128"/>
              </a:defRPr>
            </a:lvl2pPr>
            <a:lvl3pPr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pitchFamily="-106" charset="0"/>
                <a:ea typeface="ＭＳ Ｐゴシック" charset="-128"/>
                <a:cs typeface="ＭＳ Ｐゴシック" charset="-128"/>
              </a:defRPr>
            </a:lvl3pPr>
            <a:lvl4pPr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pitchFamily="-106" charset="0"/>
                <a:ea typeface="ＭＳ Ｐゴシック" charset="-128"/>
                <a:cs typeface="ＭＳ Ｐゴシック" charset="-128"/>
              </a:defRPr>
            </a:lvl4pPr>
            <a:lvl5pPr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pitchFamily="-106" charset="0"/>
                <a:ea typeface="ＭＳ Ｐゴシック" charset="-128"/>
                <a:cs typeface="ＭＳ Ｐゴシック" charset="-128"/>
              </a:defRPr>
            </a:lvl5pPr>
            <a:lvl6pPr marL="457200"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pitchFamily="-106" charset="0"/>
              </a:defRPr>
            </a:lvl6pPr>
            <a:lvl7pPr marL="914400"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pitchFamily="-106" charset="0"/>
              </a:defRPr>
            </a:lvl7pPr>
            <a:lvl8pPr marL="1371600"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pitchFamily="-106" charset="0"/>
              </a:defRPr>
            </a:lvl8pPr>
            <a:lvl9pPr marL="1828800"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pitchFamily="-106" charset="0"/>
              </a:defRPr>
            </a:lvl9pPr>
          </a:lstStyle>
          <a:p>
            <a:pPr>
              <a:defRPr/>
            </a:pPr>
            <a:r>
              <a:rPr lang="en-US" dirty="0">
                <a:latin typeface="Arial Rounded MT Bold" panose="020F0704030504030204" pitchFamily="34" charset="77"/>
              </a:rPr>
              <a:t>Climate 101</a:t>
            </a: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1143000"/>
          </a:xfrm>
        </p:spPr>
        <p:txBody>
          <a:bodyPr/>
          <a:lstStyle/>
          <a:p>
            <a:pPr>
              <a:defRPr/>
            </a:pPr>
            <a:r>
              <a:rPr lang="en-US" sz="6000" dirty="0">
                <a:latin typeface="Arial Rounded MT Bold" panose="020F0704030504030204" pitchFamily="34" charset="77"/>
              </a:rPr>
              <a:t>Course Outline</a:t>
            </a:r>
          </a:p>
        </p:txBody>
      </p:sp>
      <p:sp>
        <p:nvSpPr>
          <p:cNvPr id="25602" name="Content Placeholder 2"/>
          <p:cNvSpPr>
            <a:spLocks noGrp="1"/>
          </p:cNvSpPr>
          <p:nvPr>
            <p:ph idx="1"/>
          </p:nvPr>
        </p:nvSpPr>
        <p:spPr>
          <a:xfrm>
            <a:off x="685800" y="1676400"/>
            <a:ext cx="7772400" cy="4876800"/>
          </a:xfrm>
        </p:spPr>
        <p:txBody>
          <a:bodyPr/>
          <a:lstStyle/>
          <a:p>
            <a:pPr>
              <a:lnSpc>
                <a:spcPct val="200000"/>
              </a:lnSpc>
            </a:pPr>
            <a:r>
              <a:rPr lang="en-US">
                <a:latin typeface="Arial Rounded MT Bold" panose="020F0704030504030204" pitchFamily="34" charset="77"/>
                <a:ea typeface="ＭＳ Ｐゴシック" charset="0"/>
                <a:cs typeface="ＭＳ Ｐゴシック" charset="0"/>
              </a:rPr>
              <a:t>1)  Climate Change in a Nutshell</a:t>
            </a:r>
          </a:p>
          <a:p>
            <a:pPr>
              <a:lnSpc>
                <a:spcPct val="200000"/>
              </a:lnSpc>
            </a:pPr>
            <a:r>
              <a:rPr lang="en-US">
                <a:latin typeface="Arial Rounded MT Bold" panose="020F0704030504030204" pitchFamily="34" charset="77"/>
                <a:ea typeface="ＭＳ Ｐゴシック" charset="0"/>
                <a:cs typeface="ＭＳ Ｐゴシック" charset="0"/>
              </a:rPr>
              <a:t>2)   Forcing, Feedback, &amp; Sensitivity</a:t>
            </a:r>
          </a:p>
          <a:p>
            <a:pPr>
              <a:lnSpc>
                <a:spcPct val="200000"/>
              </a:lnSpc>
            </a:pPr>
            <a:r>
              <a:rPr lang="en-US">
                <a:latin typeface="Arial Rounded MT Bold" panose="020F0704030504030204" pitchFamily="34" charset="77"/>
                <a:ea typeface="ＭＳ Ｐゴシック" charset="0"/>
                <a:cs typeface="ＭＳ Ｐゴシック" charset="0"/>
              </a:rPr>
              <a:t>3)    Future Climate Changes</a:t>
            </a:r>
          </a:p>
          <a:p>
            <a:pPr>
              <a:lnSpc>
                <a:spcPct val="200000"/>
              </a:lnSpc>
            </a:pPr>
            <a:r>
              <a:rPr lang="en-US">
                <a:latin typeface="Arial Rounded MT Bold" panose="020F0704030504030204" pitchFamily="34" charset="77"/>
                <a:ea typeface="ＭＳ Ｐゴシック" charset="0"/>
                <a:cs typeface="ＭＳ Ｐゴシック" charset="0"/>
              </a:rPr>
              <a:t>4)   Vulnerabilities &amp; Impacts</a:t>
            </a:r>
          </a:p>
          <a:p>
            <a:pPr>
              <a:lnSpc>
                <a:spcPct val="200000"/>
              </a:lnSpc>
            </a:pPr>
            <a:r>
              <a:rPr lang="en-US">
                <a:latin typeface="Arial Rounded MT Bold" panose="020F0704030504030204" pitchFamily="34" charset="77"/>
                <a:ea typeface="ＭＳ Ｐゴシック" charset="0"/>
                <a:cs typeface="ＭＳ Ｐゴシック" charset="0"/>
              </a:rPr>
              <a:t>5)  Adaptation &amp; Mitigation</a:t>
            </a:r>
          </a:p>
        </p:txBody>
      </p:sp>
      <p:sp>
        <p:nvSpPr>
          <p:cNvPr id="4" name="Title 1"/>
          <p:cNvSpPr txBox="1">
            <a:spLocks/>
          </p:cNvSpPr>
          <p:nvPr/>
        </p:nvSpPr>
        <p:spPr bwMode="auto">
          <a:xfrm>
            <a:off x="381000" y="990600"/>
            <a:ext cx="8534400" cy="8382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mj-lt"/>
                <a:ea typeface="ＭＳ Ｐゴシック" charset="-128"/>
                <a:cs typeface="ＭＳ Ｐゴシック" charset="-128"/>
              </a:defRPr>
            </a:lvl1pPr>
            <a:lvl2pPr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pitchFamily="-106" charset="0"/>
                <a:ea typeface="ＭＳ Ｐゴシック" charset="-128"/>
                <a:cs typeface="ＭＳ Ｐゴシック" charset="-128"/>
              </a:defRPr>
            </a:lvl2pPr>
            <a:lvl3pPr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pitchFamily="-106" charset="0"/>
                <a:ea typeface="ＭＳ Ｐゴシック" charset="-128"/>
                <a:cs typeface="ＭＳ Ｐゴシック" charset="-128"/>
              </a:defRPr>
            </a:lvl3pPr>
            <a:lvl4pPr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pitchFamily="-106" charset="0"/>
                <a:ea typeface="ＭＳ Ｐゴシック" charset="-128"/>
                <a:cs typeface="ＭＳ Ｐゴシック" charset="-128"/>
              </a:defRPr>
            </a:lvl4pPr>
            <a:lvl5pPr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pitchFamily="-106" charset="0"/>
                <a:ea typeface="ＭＳ Ｐゴシック" charset="-128"/>
                <a:cs typeface="ＭＳ Ｐゴシック" charset="-128"/>
              </a:defRPr>
            </a:lvl5pPr>
            <a:lvl6pPr marL="457200"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pitchFamily="-106" charset="0"/>
              </a:defRPr>
            </a:lvl6pPr>
            <a:lvl7pPr marL="914400"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pitchFamily="-106" charset="0"/>
              </a:defRPr>
            </a:lvl7pPr>
            <a:lvl8pPr marL="1371600"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pitchFamily="-106" charset="0"/>
              </a:defRPr>
            </a:lvl8pPr>
            <a:lvl9pPr marL="1828800"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pitchFamily="-106" charset="0"/>
              </a:defRPr>
            </a:lvl9pPr>
          </a:lstStyle>
          <a:p>
            <a:pPr>
              <a:defRPr/>
            </a:pPr>
            <a:r>
              <a:rPr lang="en-US" dirty="0">
                <a:latin typeface="Arial Rounded MT Bold" panose="020F0704030504030204" pitchFamily="34" charset="77"/>
              </a:rPr>
              <a:t>Climate 201</a:t>
            </a: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762000"/>
          </a:xfrm>
        </p:spPr>
        <p:txBody>
          <a:bodyPr/>
          <a:lstStyle/>
          <a:p>
            <a:pPr>
              <a:defRPr/>
            </a:pPr>
            <a:r>
              <a:rPr lang="en-US" sz="6000" dirty="0">
                <a:latin typeface="Arial Rounded MT Bold" panose="020F0704030504030204" pitchFamily="34" charset="77"/>
              </a:rPr>
              <a:t>Optional Books</a:t>
            </a:r>
          </a:p>
        </p:txBody>
      </p:sp>
      <p:sp>
        <p:nvSpPr>
          <p:cNvPr id="26626" name="Content Placeholder 2"/>
          <p:cNvSpPr>
            <a:spLocks noGrp="1"/>
          </p:cNvSpPr>
          <p:nvPr>
            <p:ph idx="1"/>
          </p:nvPr>
        </p:nvSpPr>
        <p:spPr>
          <a:xfrm>
            <a:off x="5105400" y="1143000"/>
            <a:ext cx="3352800" cy="4343400"/>
          </a:xfrm>
        </p:spPr>
        <p:txBody>
          <a:bodyPr/>
          <a:lstStyle/>
          <a:p>
            <a:r>
              <a:rPr lang="en-US" dirty="0">
                <a:latin typeface="Arial Rounded MT Bold" panose="020F0704030504030204" pitchFamily="34" charset="77"/>
                <a:ea typeface="ＭＳ Ｐゴシック" charset="0"/>
                <a:cs typeface="ＭＳ Ｐゴシック" charset="0"/>
              </a:rPr>
              <a:t>Excellent but Expensive!</a:t>
            </a:r>
          </a:p>
          <a:p>
            <a:r>
              <a:rPr lang="en-US" dirty="0">
                <a:latin typeface="Arial Rounded MT Bold" panose="020F0704030504030204" pitchFamily="34" charset="77"/>
                <a:ea typeface="ＭＳ Ｐゴシック" charset="0"/>
                <a:cs typeface="ＭＳ Ｐゴシック" charset="0"/>
              </a:rPr>
              <a:t>Archer’s book especially useful for </a:t>
            </a:r>
            <a:r>
              <a:rPr lang="en-US" b="1" dirty="0">
                <a:solidFill>
                  <a:srgbClr val="FF0000"/>
                </a:solidFill>
                <a:latin typeface="Arial Rounded MT Bold" panose="020F0704030504030204" pitchFamily="34" charset="77"/>
                <a:ea typeface="ＭＳ Ｐゴシック" charset="0"/>
                <a:cs typeface="ＭＳ Ｐゴシック" charset="0"/>
              </a:rPr>
              <a:t>Climate 201 </a:t>
            </a:r>
            <a:r>
              <a:rPr lang="en-US" dirty="0">
                <a:latin typeface="Arial Rounded MT Bold" panose="020F0704030504030204" pitchFamily="34" charset="77"/>
                <a:ea typeface="ＭＳ Ｐゴシック" charset="0"/>
                <a:cs typeface="ＭＳ Ｐゴシック" charset="0"/>
              </a:rPr>
              <a:t>(Modern Climate Change)</a:t>
            </a:r>
          </a:p>
          <a:p>
            <a:r>
              <a:rPr lang="en-US" dirty="0">
                <a:latin typeface="Arial Rounded MT Bold" panose="020F0704030504030204" pitchFamily="34" charset="77"/>
                <a:ea typeface="ＭＳ Ｐゴシック" charset="0"/>
                <a:cs typeface="ＭＳ Ｐゴシック" charset="0"/>
              </a:rPr>
              <a:t>Available on Amazon for $58, </a:t>
            </a:r>
          </a:p>
        </p:txBody>
      </p:sp>
      <p:pic>
        <p:nvPicPr>
          <p:cNvPr id="2662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819400"/>
            <a:ext cx="2461809"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28" name="TextBox 6"/>
          <p:cNvSpPr txBox="1">
            <a:spLocks noChangeArrowheads="1"/>
          </p:cNvSpPr>
          <p:nvPr/>
        </p:nvSpPr>
        <p:spPr bwMode="auto">
          <a:xfrm>
            <a:off x="152400" y="5791200"/>
            <a:ext cx="87630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i="1">
                <a:solidFill>
                  <a:srgbClr val="FF0000"/>
                </a:solidFill>
                <a:latin typeface="Arial Rounded MT Bold" panose="020F0704030504030204" pitchFamily="34" charset="77"/>
              </a:rPr>
              <a:t>Reader’s Cove </a:t>
            </a:r>
            <a:r>
              <a:rPr lang="en-US">
                <a:latin typeface="Arial Rounded MT Bold" panose="020F0704030504030204" pitchFamily="34" charset="77"/>
              </a:rPr>
              <a:t>in Fort Collins and </a:t>
            </a:r>
            <a:r>
              <a:rPr lang="en-US" b="1" i="1">
                <a:solidFill>
                  <a:srgbClr val="FF0000"/>
                </a:solidFill>
                <a:latin typeface="Arial Rounded MT Bold" panose="020F0704030504030204" pitchFamily="34" charset="77"/>
              </a:rPr>
              <a:t>Anthology Book Co</a:t>
            </a:r>
            <a:r>
              <a:rPr lang="en-US">
                <a:latin typeface="Arial Rounded MT Bold" panose="020F0704030504030204" pitchFamily="34" charset="77"/>
              </a:rPr>
              <a:t>. in Loveland offer 20% discounts to Osher members.  </a:t>
            </a:r>
          </a:p>
        </p:txBody>
      </p:sp>
      <p:pic>
        <p:nvPicPr>
          <p:cNvPr id="3" name="Picture 2"/>
          <p:cNvPicPr>
            <a:picLocks noChangeAspect="1"/>
          </p:cNvPicPr>
          <p:nvPr/>
        </p:nvPicPr>
        <p:blipFill>
          <a:blip r:embed="rId3"/>
          <a:stretch>
            <a:fillRect/>
          </a:stretch>
        </p:blipFill>
        <p:spPr>
          <a:xfrm>
            <a:off x="152400" y="990600"/>
            <a:ext cx="2382506" cy="3009900"/>
          </a:xfrm>
          <a:prstGeom prst="rect">
            <a:avLst/>
          </a:prstGeom>
        </p:spPr>
      </p:pic>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517" y="152400"/>
            <a:ext cx="9622117" cy="762000"/>
          </a:xfrm>
        </p:spPr>
        <p:txBody>
          <a:bodyPr/>
          <a:lstStyle/>
          <a:p>
            <a:pPr>
              <a:defRPr/>
            </a:pPr>
            <a:r>
              <a:rPr lang="en-US" sz="6000" dirty="0">
                <a:latin typeface="Arial Rounded MT Bold" panose="020F0704030504030204" pitchFamily="34" charset="77"/>
              </a:rPr>
              <a:t>Class Web Site</a:t>
            </a:r>
          </a:p>
        </p:txBody>
      </p:sp>
      <p:sp>
        <p:nvSpPr>
          <p:cNvPr id="3" name="Content Placeholder 2"/>
          <p:cNvSpPr>
            <a:spLocks noGrp="1"/>
          </p:cNvSpPr>
          <p:nvPr>
            <p:ph idx="1"/>
          </p:nvPr>
        </p:nvSpPr>
        <p:spPr>
          <a:xfrm>
            <a:off x="146424" y="1219200"/>
            <a:ext cx="8763000" cy="4876800"/>
          </a:xfrm>
        </p:spPr>
        <p:txBody>
          <a:bodyPr/>
          <a:lstStyle/>
          <a:p>
            <a:pPr marL="0" indent="0" algn="ctr">
              <a:buFontTx/>
              <a:buNone/>
              <a:defRPr/>
            </a:pPr>
            <a:r>
              <a:rPr lang="en-US" sz="3600" b="1" dirty="0">
                <a:solidFill>
                  <a:srgbClr val="FF0000"/>
                </a:solidFill>
                <a:latin typeface="Arial Rounded MT Bold" panose="020F0704030504030204" pitchFamily="34" charset="77"/>
              </a:rPr>
              <a:t>http://climate101.atmos.colostate.edu</a:t>
            </a:r>
          </a:p>
          <a:p>
            <a:pPr>
              <a:lnSpc>
                <a:spcPct val="300000"/>
              </a:lnSpc>
              <a:defRPr/>
            </a:pPr>
            <a:r>
              <a:rPr lang="en-US" dirty="0">
                <a:latin typeface="Arial Rounded MT Bold" panose="020F0704030504030204" pitchFamily="34" charset="77"/>
              </a:rPr>
              <a:t>All slides as printable handouts</a:t>
            </a:r>
          </a:p>
          <a:p>
            <a:pPr>
              <a:defRPr/>
            </a:pPr>
            <a:r>
              <a:rPr lang="en-US" dirty="0">
                <a:latin typeface="Arial Rounded MT Bold" panose="020F0704030504030204" pitchFamily="34" charset="77"/>
              </a:rPr>
              <a:t>Supplemental readings</a:t>
            </a:r>
          </a:p>
          <a:p>
            <a:pPr>
              <a:defRPr/>
            </a:pPr>
            <a:r>
              <a:rPr lang="en-US" dirty="0">
                <a:latin typeface="Arial Rounded MT Bold" panose="020F0704030504030204" pitchFamily="34" charset="77"/>
              </a:rPr>
              <a:t>Videos</a:t>
            </a:r>
          </a:p>
          <a:p>
            <a:pPr>
              <a:defRPr/>
            </a:pPr>
            <a:r>
              <a:rPr lang="en-US" dirty="0">
                <a:latin typeface="Arial Rounded MT Bold" panose="020F0704030504030204" pitchFamily="34" charset="77"/>
              </a:rPr>
              <a:t>Links to more resources </a:t>
            </a: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p>
            <a:pPr>
              <a:defRPr/>
            </a:pPr>
            <a:r>
              <a:rPr lang="en-US" sz="7200" dirty="0">
                <a:latin typeface="Arial Rounded MT Bold" panose="020F0704030504030204" pitchFamily="34" charset="77"/>
                <a:ea typeface="ＭＳ Ｐゴシック" charset="0"/>
                <a:cs typeface="ＭＳ Ｐゴシック" charset="0"/>
              </a:rPr>
              <a:t>Weather vs Climate</a:t>
            </a:r>
          </a:p>
        </p:txBody>
      </p:sp>
      <p:sp>
        <p:nvSpPr>
          <p:cNvPr id="28674" name="Subtitle 2"/>
          <p:cNvSpPr>
            <a:spLocks noGrp="1"/>
          </p:cNvSpPr>
          <p:nvPr>
            <p:ph type="subTitle" idx="1"/>
          </p:nvPr>
        </p:nvSpPr>
        <p:spPr/>
        <p:txBody>
          <a:bodyPr/>
          <a:lstStyle/>
          <a:p>
            <a:r>
              <a:rPr lang="en-US" sz="4800">
                <a:latin typeface="Arial Rounded MT Bold" panose="020F0704030504030204" pitchFamily="34" charset="77"/>
                <a:ea typeface="ＭＳ Ｐゴシック" charset="0"/>
                <a:cs typeface="ＭＳ Ｐゴシック" charset="0"/>
              </a:rPr>
              <a:t>What</a:t>
            </a:r>
            <a:r>
              <a:rPr lang="ja-JP" altLang="en-US" sz="4800">
                <a:latin typeface="Arial Rounded MT Bold" panose="020F0704030504030204" pitchFamily="34" charset="77"/>
                <a:ea typeface="ＭＳ Ｐゴシック" charset="0"/>
                <a:cs typeface="ＭＳ Ｐゴシック" charset="0"/>
              </a:rPr>
              <a:t>’</a:t>
            </a:r>
            <a:r>
              <a:rPr lang="en-US" altLang="ja-JP" sz="4800">
                <a:latin typeface="Arial Rounded MT Bold" panose="020F0704030504030204" pitchFamily="34" charset="77"/>
                <a:ea typeface="ＭＳ Ｐゴシック" charset="0"/>
                <a:cs typeface="ＭＳ Ｐゴシック" charset="0"/>
              </a:rPr>
              <a:t>s the Difference?</a:t>
            </a:r>
            <a:endParaRPr lang="en-US" sz="4800">
              <a:latin typeface="Arial Rounded MT Bold" panose="020F0704030504030204" pitchFamily="34" charset="77"/>
              <a:ea typeface="ＭＳ Ｐゴシック" charset="0"/>
              <a:cs typeface="ＭＳ Ｐゴシック" charset="0"/>
            </a:endParaRPr>
          </a:p>
        </p:txBody>
      </p:sp>
    </p:spTree>
  </p:cSld>
  <p:clrMapOvr>
    <a:masterClrMapping/>
  </p:clrMapOvr>
  <p:transition>
    <p:dissolve/>
  </p:transition>
</p:sld>
</file>

<file path=ppt/theme/theme1.xml><?xml version="1.0" encoding="utf-8"?>
<a:theme xmlns:a="http://schemas.openxmlformats.org/drawingml/2006/main" name="New Presentation">
  <a:themeElements>
    <a:clrScheme name="New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ew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6" charset="0"/>
          </a:defRPr>
        </a:defPPr>
      </a:lstStyle>
    </a:lnDef>
  </a:objectDefaults>
  <a:extraClrSchemeLst>
    <a:extraClrScheme>
      <a:clrScheme name="New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w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w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w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w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C:\Documents and Settings\Scott Denning\Application Data\Microsoft\Templates\New Presentation.pot</Template>
  <TotalTime>1596</TotalTime>
  <Words>1489</Words>
  <Application>Microsoft Macintosh PowerPoint</Application>
  <PresentationFormat>On-screen Show (4:3)</PresentationFormat>
  <Paragraphs>261</Paragraphs>
  <Slides>39</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ＭＳ Ｐゴシック</vt:lpstr>
      <vt:lpstr>Arial Rounded MT Bold</vt:lpstr>
      <vt:lpstr>Comic Sans MS</vt:lpstr>
      <vt:lpstr>Courier</vt:lpstr>
      <vt:lpstr>Times New Roman</vt:lpstr>
      <vt:lpstr>New Presentation</vt:lpstr>
      <vt:lpstr>Climate 101:  How the Climate Works </vt:lpstr>
      <vt:lpstr>Climate 101:  How the Climate Works </vt:lpstr>
      <vt:lpstr>Climate 101:  How the Climate Works </vt:lpstr>
      <vt:lpstr>Introductions</vt:lpstr>
      <vt:lpstr>Course Outline</vt:lpstr>
      <vt:lpstr>Course Outline</vt:lpstr>
      <vt:lpstr>Optional Books</vt:lpstr>
      <vt:lpstr>Class Web Site</vt:lpstr>
      <vt:lpstr>Weather vs Climate</vt:lpstr>
      <vt:lpstr>Weather vs Climate what’s the difference?</vt:lpstr>
      <vt:lpstr>Ever Wonder Why?</vt:lpstr>
      <vt:lpstr>Location!   Location!   Location!</vt:lpstr>
      <vt:lpstr>Heat Budgets</vt:lpstr>
      <vt:lpstr>Climate vs. Weather</vt:lpstr>
      <vt:lpstr>PowerPoint Presentation</vt:lpstr>
      <vt:lpstr>The Earth System</vt:lpstr>
      <vt:lpstr>The Earth System</vt:lpstr>
      <vt:lpstr>Origins</vt:lpstr>
      <vt:lpstr>Plate Tectonics</vt:lpstr>
      <vt:lpstr>Land and Ocean</vt:lpstr>
      <vt:lpstr>Water on Earth</vt:lpstr>
      <vt:lpstr>Energy Reservoirs</vt:lpstr>
      <vt:lpstr>Deep, Dark, and Cold</vt:lpstr>
      <vt:lpstr>Ice and Snow</vt:lpstr>
      <vt:lpstr>Land and Sea Ice</vt:lpstr>
      <vt:lpstr>Continental Ice</vt:lpstr>
      <vt:lpstr>PowerPoint Presentation</vt:lpstr>
      <vt:lpstr>PowerPoint Presentation</vt:lpstr>
      <vt:lpstr>Water Cycle</vt:lpstr>
      <vt:lpstr>PowerPoint Presentation</vt:lpstr>
      <vt:lpstr>If Earth Didn’t Rotate</vt:lpstr>
      <vt:lpstr>PowerPoint Presentation</vt:lpstr>
      <vt:lpstr>Atmospheric Circulation in a nutshell</vt:lpstr>
      <vt:lpstr>Climates of the World</vt:lpstr>
      <vt:lpstr>Patterns of Climate and Vegetation</vt:lpstr>
      <vt:lpstr>Climate &amp; Vegetation</vt:lpstr>
      <vt:lpstr>Cause and Effect</vt:lpstr>
      <vt:lpstr>Response Times</vt:lpstr>
      <vt:lpstr>Response Times</vt:lpstr>
    </vt:vector>
  </TitlesOfParts>
  <Company>Colorado State University</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Earth System  Observations of Current Climate  </dc:title>
  <dc:creator>Scott Denning</dc:creator>
  <cp:lastModifiedBy>Denning,Scott</cp:lastModifiedBy>
  <cp:revision>106</cp:revision>
  <cp:lastPrinted>2010-09-14T18:28:28Z</cp:lastPrinted>
  <dcterms:created xsi:type="dcterms:W3CDTF">2010-03-30T14:43:59Z</dcterms:created>
  <dcterms:modified xsi:type="dcterms:W3CDTF">2018-02-06T23:41:29Z</dcterms:modified>
</cp:coreProperties>
</file>