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4"/>
  </p:notesMasterIdLst>
  <p:handoutMasterIdLst>
    <p:handoutMasterId r:id="rId65"/>
  </p:handoutMasterIdLst>
  <p:sldIdLst>
    <p:sldId id="357" r:id="rId2"/>
    <p:sldId id="511" r:id="rId3"/>
    <p:sldId id="510" r:id="rId4"/>
    <p:sldId id="439" r:id="rId5"/>
    <p:sldId id="260" r:id="rId6"/>
    <p:sldId id="527" r:id="rId7"/>
    <p:sldId id="515" r:id="rId8"/>
    <p:sldId id="392" r:id="rId9"/>
    <p:sldId id="479" r:id="rId10"/>
    <p:sldId id="503" r:id="rId11"/>
    <p:sldId id="393" r:id="rId12"/>
    <p:sldId id="394" r:id="rId13"/>
    <p:sldId id="504" r:id="rId14"/>
    <p:sldId id="401" r:id="rId15"/>
    <p:sldId id="517" r:id="rId16"/>
    <p:sldId id="518" r:id="rId17"/>
    <p:sldId id="519" r:id="rId18"/>
    <p:sldId id="520" r:id="rId19"/>
    <p:sldId id="521" r:id="rId20"/>
    <p:sldId id="522" r:id="rId21"/>
    <p:sldId id="523" r:id="rId22"/>
    <p:sldId id="524" r:id="rId23"/>
    <p:sldId id="525" r:id="rId24"/>
    <p:sldId id="526" r:id="rId25"/>
    <p:sldId id="308" r:id="rId26"/>
    <p:sldId id="377" r:id="rId27"/>
    <p:sldId id="516" r:id="rId28"/>
    <p:sldId id="433" r:id="rId29"/>
    <p:sldId id="379" r:id="rId30"/>
    <p:sldId id="380" r:id="rId31"/>
    <p:sldId id="369" r:id="rId32"/>
    <p:sldId id="370" r:id="rId33"/>
    <p:sldId id="371" r:id="rId34"/>
    <p:sldId id="376" r:id="rId35"/>
    <p:sldId id="330" r:id="rId36"/>
    <p:sldId id="266" r:id="rId37"/>
    <p:sldId id="502" r:id="rId38"/>
    <p:sldId id="398" r:id="rId39"/>
    <p:sldId id="441" r:id="rId40"/>
    <p:sldId id="528" r:id="rId41"/>
    <p:sldId id="343" r:id="rId42"/>
    <p:sldId id="363" r:id="rId43"/>
    <p:sldId id="364" r:id="rId44"/>
    <p:sldId id="514" r:id="rId45"/>
    <p:sldId id="400" r:id="rId46"/>
    <p:sldId id="402" r:id="rId47"/>
    <p:sldId id="531" r:id="rId48"/>
    <p:sldId id="509" r:id="rId49"/>
    <p:sldId id="486" r:id="rId50"/>
    <p:sldId id="508" r:id="rId51"/>
    <p:sldId id="447" r:id="rId52"/>
    <p:sldId id="477" r:id="rId53"/>
    <p:sldId id="475" r:id="rId54"/>
    <p:sldId id="530" r:id="rId55"/>
    <p:sldId id="496" r:id="rId56"/>
    <p:sldId id="497" r:id="rId57"/>
    <p:sldId id="498" r:id="rId58"/>
    <p:sldId id="512" r:id="rId59"/>
    <p:sldId id="453" r:id="rId60"/>
    <p:sldId id="294" r:id="rId61"/>
    <p:sldId id="529" r:id="rId62"/>
    <p:sldId id="456" r:id="rId63"/>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 Peters" initials="GP" lastIdx="25" clrIdx="0"/>
  <p:cmAuthor id="1" name="Robbie Andrew" initials="RMA" lastIdx="7" clrIdx="1"/>
  <p:cmAuthor id="2" name="Róisín Moriarty" initials="R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BDB"/>
    <a:srgbClr val="E767F5"/>
    <a:srgbClr val="9691FF"/>
    <a:srgbClr val="FFFF99"/>
    <a:srgbClr val="85B4FF"/>
    <a:srgbClr val="94B3EB"/>
    <a:srgbClr val="4C83EB"/>
    <a:srgbClr val="008040"/>
    <a:srgbClr val="FF00FF"/>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7555" autoAdjust="0"/>
  </p:normalViewPr>
  <p:slideViewPr>
    <p:cSldViewPr snapToGrid="0" snapToObjects="1">
      <p:cViewPr varScale="1">
        <p:scale>
          <a:sx n="160" d="100"/>
          <a:sy n="160" d="100"/>
        </p:scale>
        <p:origin x="-120" y="-800"/>
      </p:cViewPr>
      <p:guideLst>
        <p:guide orient="horz" pos="2160"/>
        <p:guide pos="2880"/>
      </p:guideLst>
    </p:cSldViewPr>
  </p:slideViewPr>
  <p:outlineViewPr>
    <p:cViewPr>
      <p:scale>
        <a:sx n="33" d="100"/>
        <a:sy n="33" d="100"/>
      </p:scale>
      <p:origin x="0" y="-2277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7" d="100"/>
          <a:sy n="67" d="100"/>
        </p:scale>
        <p:origin x="-2784"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564C029E-7C9F-44F0-9483-A858A034F989}" type="datetimeFigureOut">
              <a:rPr lang="en-GB" smtClean="0"/>
              <a:t>5/24/17</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DFD5FC64-9ED2-4B4F-9289-B34A2B3B643B}" type="slidenum">
              <a:rPr lang="en-GB" smtClean="0"/>
              <a:t>‹#›</a:t>
            </a:fld>
            <a:endParaRPr lang="en-GB"/>
          </a:p>
        </p:txBody>
      </p:sp>
    </p:spTree>
    <p:extLst>
      <p:ext uri="{BB962C8B-B14F-4D97-AF65-F5344CB8AC3E}">
        <p14:creationId xmlns:p14="http://schemas.microsoft.com/office/powerpoint/2010/main" val="224531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FB69B255-88BD-4F42-ADBE-4B935312D154}" type="datetimeFigureOut">
              <a:rPr lang="en-GB" smtClean="0"/>
              <a:t>5/24/17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6A96CF3-FF14-413A-A6F6-1451B2B663D0}" type="slidenum">
              <a:rPr lang="en-GB" smtClean="0"/>
              <a:t>‹#›</a:t>
            </a:fld>
            <a:endParaRPr lang="en-GB"/>
          </a:p>
        </p:txBody>
      </p:sp>
    </p:spTree>
    <p:extLst>
      <p:ext uri="{BB962C8B-B14F-4D97-AF65-F5344CB8AC3E}">
        <p14:creationId xmlns:p14="http://schemas.microsoft.com/office/powerpoint/2010/main" val="411345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a:t>
            </a:fld>
            <a:endParaRPr lang="en-GB" dirty="0"/>
          </a:p>
        </p:txBody>
      </p:sp>
    </p:spTree>
    <p:extLst>
      <p:ext uri="{BB962C8B-B14F-4D97-AF65-F5344CB8AC3E}">
        <p14:creationId xmlns:p14="http://schemas.microsoft.com/office/powerpoint/2010/main" val="104278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200">
                <a:latin typeface="Calibri" pitchFamily="34" charset="0"/>
              </a:rPr>
              <a:pPr eaLnBrk="1" hangingPunct="1"/>
              <a:t>11</a:t>
            </a:fld>
            <a:endParaRPr lang="en-GB" altLang="en-US" sz="1200">
              <a:latin typeface="Calibri" pitchFamily="34" charset="0"/>
            </a:endParaRPr>
          </a:p>
        </p:txBody>
      </p:sp>
    </p:spTree>
    <p:extLst>
      <p:ext uri="{BB962C8B-B14F-4D97-AF65-F5344CB8AC3E}">
        <p14:creationId xmlns:p14="http://schemas.microsoft.com/office/powerpoint/2010/main" val="145567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12</a:t>
            </a:fld>
            <a:endParaRPr lang="en-GB" altLang="en-US" sz="1200">
              <a:latin typeface="Calibri" pitchFamily="34" charset="0"/>
            </a:endParaRPr>
          </a:p>
        </p:txBody>
      </p:sp>
    </p:spTree>
    <p:extLst>
      <p:ext uri="{BB962C8B-B14F-4D97-AF65-F5344CB8AC3E}">
        <p14:creationId xmlns:p14="http://schemas.microsoft.com/office/powerpoint/2010/main" val="398025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13</a:t>
            </a:fld>
            <a:endParaRPr lang="en-GB" altLang="en-US" sz="1200">
              <a:latin typeface="Calibri" pitchFamily="34" charset="0"/>
            </a:endParaRPr>
          </a:p>
        </p:txBody>
      </p:sp>
    </p:spTree>
    <p:extLst>
      <p:ext uri="{BB962C8B-B14F-4D97-AF65-F5344CB8AC3E}">
        <p14:creationId xmlns:p14="http://schemas.microsoft.com/office/powerpoint/2010/main" val="115791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0C9AB2-AD2C-49CC-BB13-ACE22CCFD459}" type="slidenum">
              <a:rPr lang="en-GB" altLang="en-US" sz="1200">
                <a:latin typeface="Calibri" pitchFamily="34" charset="0"/>
              </a:rPr>
              <a:pPr eaLnBrk="1" hangingPunct="1"/>
              <a:t>14</a:t>
            </a:fld>
            <a:endParaRPr lang="en-GB" altLang="en-US" sz="1200">
              <a:latin typeface="Calibri" pitchFamily="34" charset="0"/>
            </a:endParaRPr>
          </a:p>
        </p:txBody>
      </p:sp>
    </p:spTree>
    <p:extLst>
      <p:ext uri="{BB962C8B-B14F-4D97-AF65-F5344CB8AC3E}">
        <p14:creationId xmlns:p14="http://schemas.microsoft.com/office/powerpoint/2010/main" val="207639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15</a:t>
            </a:fld>
            <a:endParaRPr lang="en-GB"/>
          </a:p>
        </p:txBody>
      </p:sp>
    </p:spTree>
    <p:extLst>
      <p:ext uri="{BB962C8B-B14F-4D97-AF65-F5344CB8AC3E}">
        <p14:creationId xmlns:p14="http://schemas.microsoft.com/office/powerpoint/2010/main" val="77439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17</a:t>
            </a:fld>
            <a:endParaRPr lang="en-GB"/>
          </a:p>
        </p:txBody>
      </p:sp>
    </p:spTree>
    <p:extLst>
      <p:ext uri="{BB962C8B-B14F-4D97-AF65-F5344CB8AC3E}">
        <p14:creationId xmlns:p14="http://schemas.microsoft.com/office/powerpoint/2010/main" val="103744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18</a:t>
            </a:fld>
            <a:endParaRPr lang="en-GB"/>
          </a:p>
        </p:txBody>
      </p:sp>
    </p:spTree>
    <p:extLst>
      <p:ext uri="{BB962C8B-B14F-4D97-AF65-F5344CB8AC3E}">
        <p14:creationId xmlns:p14="http://schemas.microsoft.com/office/powerpoint/2010/main" val="288261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19</a:t>
            </a:fld>
            <a:endParaRPr lang="en-GB"/>
          </a:p>
        </p:txBody>
      </p:sp>
    </p:spTree>
    <p:extLst>
      <p:ext uri="{BB962C8B-B14F-4D97-AF65-F5344CB8AC3E}">
        <p14:creationId xmlns:p14="http://schemas.microsoft.com/office/powerpoint/2010/main" val="385453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20</a:t>
            </a:fld>
            <a:endParaRPr lang="en-GB"/>
          </a:p>
        </p:txBody>
      </p:sp>
    </p:spTree>
    <p:extLst>
      <p:ext uri="{BB962C8B-B14F-4D97-AF65-F5344CB8AC3E}">
        <p14:creationId xmlns:p14="http://schemas.microsoft.com/office/powerpoint/2010/main" val="231034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21</a:t>
            </a:fld>
            <a:endParaRPr lang="en-GB"/>
          </a:p>
        </p:txBody>
      </p:sp>
    </p:spTree>
    <p:extLst>
      <p:ext uri="{BB962C8B-B14F-4D97-AF65-F5344CB8AC3E}">
        <p14:creationId xmlns:p14="http://schemas.microsoft.com/office/powerpoint/2010/main" val="3758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E30E-0CE1-4546-8578-CFDF70330E34}"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44126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22</a:t>
            </a:fld>
            <a:endParaRPr lang="en-GB"/>
          </a:p>
        </p:txBody>
      </p:sp>
    </p:spTree>
    <p:extLst>
      <p:ext uri="{BB962C8B-B14F-4D97-AF65-F5344CB8AC3E}">
        <p14:creationId xmlns:p14="http://schemas.microsoft.com/office/powerpoint/2010/main" val="45764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23</a:t>
            </a:fld>
            <a:endParaRPr lang="en-GB"/>
          </a:p>
        </p:txBody>
      </p:sp>
    </p:spTree>
    <p:extLst>
      <p:ext uri="{BB962C8B-B14F-4D97-AF65-F5344CB8AC3E}">
        <p14:creationId xmlns:p14="http://schemas.microsoft.com/office/powerpoint/2010/main" val="191177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24</a:t>
            </a:fld>
            <a:endParaRPr lang="en-GB"/>
          </a:p>
        </p:txBody>
      </p:sp>
    </p:spTree>
    <p:extLst>
      <p:ext uri="{BB962C8B-B14F-4D97-AF65-F5344CB8AC3E}">
        <p14:creationId xmlns:p14="http://schemas.microsoft.com/office/powerpoint/2010/main" val="4222478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25</a:t>
            </a:fld>
            <a:endParaRPr lang="en-GB"/>
          </a:p>
        </p:txBody>
      </p:sp>
    </p:spTree>
    <p:extLst>
      <p:ext uri="{BB962C8B-B14F-4D97-AF65-F5344CB8AC3E}">
        <p14:creationId xmlns:p14="http://schemas.microsoft.com/office/powerpoint/2010/main" val="2662605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26</a:t>
            </a:fld>
            <a:endParaRPr lang="en-GB"/>
          </a:p>
        </p:txBody>
      </p:sp>
    </p:spTree>
    <p:extLst>
      <p:ext uri="{BB962C8B-B14F-4D97-AF65-F5344CB8AC3E}">
        <p14:creationId xmlns:p14="http://schemas.microsoft.com/office/powerpoint/2010/main" val="209497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B6ED56-3E3E-480A-BACB-F5A1EC149868}" type="slidenum">
              <a:rPr lang="en-GB" altLang="en-US" sz="1200">
                <a:latin typeface="Calibri" pitchFamily="34" charset="0"/>
              </a:rPr>
              <a:pPr eaLnBrk="1" hangingPunct="1"/>
              <a:t>28</a:t>
            </a:fld>
            <a:endParaRPr lang="en-GB" altLang="en-US" sz="1200">
              <a:latin typeface="Calibri" pitchFamily="34" charset="0"/>
            </a:endParaRPr>
          </a:p>
        </p:txBody>
      </p:sp>
    </p:spTree>
    <p:extLst>
      <p:ext uri="{BB962C8B-B14F-4D97-AF65-F5344CB8AC3E}">
        <p14:creationId xmlns:p14="http://schemas.microsoft.com/office/powerpoint/2010/main" val="583346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29</a:t>
            </a:fld>
            <a:endParaRPr lang="en-GB"/>
          </a:p>
        </p:txBody>
      </p:sp>
    </p:spTree>
    <p:extLst>
      <p:ext uri="{BB962C8B-B14F-4D97-AF65-F5344CB8AC3E}">
        <p14:creationId xmlns:p14="http://schemas.microsoft.com/office/powerpoint/2010/main" val="589822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30</a:t>
            </a:fld>
            <a:endParaRPr lang="en-GB"/>
          </a:p>
        </p:txBody>
      </p:sp>
    </p:spTree>
    <p:extLst>
      <p:ext uri="{BB962C8B-B14F-4D97-AF65-F5344CB8AC3E}">
        <p14:creationId xmlns:p14="http://schemas.microsoft.com/office/powerpoint/2010/main" val="1353092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31</a:t>
            </a:fld>
            <a:endParaRPr lang="en-GB"/>
          </a:p>
        </p:txBody>
      </p:sp>
    </p:spTree>
    <p:extLst>
      <p:ext uri="{BB962C8B-B14F-4D97-AF65-F5344CB8AC3E}">
        <p14:creationId xmlns:p14="http://schemas.microsoft.com/office/powerpoint/2010/main" val="389357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32</a:t>
            </a:fld>
            <a:endParaRPr lang="en-GB"/>
          </a:p>
        </p:txBody>
      </p:sp>
    </p:spTree>
    <p:extLst>
      <p:ext uri="{BB962C8B-B14F-4D97-AF65-F5344CB8AC3E}">
        <p14:creationId xmlns:p14="http://schemas.microsoft.com/office/powerpoint/2010/main" val="54627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a:t>
            </a:fld>
            <a:endParaRPr lang="en-GB"/>
          </a:p>
        </p:txBody>
      </p:sp>
    </p:spTree>
    <p:extLst>
      <p:ext uri="{BB962C8B-B14F-4D97-AF65-F5344CB8AC3E}">
        <p14:creationId xmlns:p14="http://schemas.microsoft.com/office/powerpoint/2010/main" val="1669160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33</a:t>
            </a:fld>
            <a:endParaRPr lang="en-GB"/>
          </a:p>
        </p:txBody>
      </p:sp>
    </p:spTree>
    <p:extLst>
      <p:ext uri="{BB962C8B-B14F-4D97-AF65-F5344CB8AC3E}">
        <p14:creationId xmlns:p14="http://schemas.microsoft.com/office/powerpoint/2010/main" val="1595143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34</a:t>
            </a:fld>
            <a:endParaRPr lang="en-GB"/>
          </a:p>
        </p:txBody>
      </p:sp>
    </p:spTree>
    <p:extLst>
      <p:ext uri="{BB962C8B-B14F-4D97-AF65-F5344CB8AC3E}">
        <p14:creationId xmlns:p14="http://schemas.microsoft.com/office/powerpoint/2010/main" val="3430660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35</a:t>
            </a:fld>
            <a:endParaRPr lang="en-GB"/>
          </a:p>
        </p:txBody>
      </p:sp>
    </p:spTree>
    <p:extLst>
      <p:ext uri="{BB962C8B-B14F-4D97-AF65-F5344CB8AC3E}">
        <p14:creationId xmlns:p14="http://schemas.microsoft.com/office/powerpoint/2010/main" val="2305425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36</a:t>
            </a:fld>
            <a:endParaRPr lang="en-GB"/>
          </a:p>
        </p:txBody>
      </p:sp>
    </p:spTree>
    <p:extLst>
      <p:ext uri="{BB962C8B-B14F-4D97-AF65-F5344CB8AC3E}">
        <p14:creationId xmlns:p14="http://schemas.microsoft.com/office/powerpoint/2010/main" val="1659091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37</a:t>
            </a:fld>
            <a:endParaRPr lang="en-GB"/>
          </a:p>
        </p:txBody>
      </p:sp>
    </p:spTree>
    <p:extLst>
      <p:ext uri="{BB962C8B-B14F-4D97-AF65-F5344CB8AC3E}">
        <p14:creationId xmlns:p14="http://schemas.microsoft.com/office/powerpoint/2010/main" val="2840113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337EE7-9737-4C56-86EE-540ED3004FD1}" type="slidenum">
              <a:rPr lang="en-GB" altLang="en-US" sz="1200">
                <a:latin typeface="Calibri" pitchFamily="34" charset="0"/>
              </a:rPr>
              <a:pPr eaLnBrk="1" hangingPunct="1"/>
              <a:t>38</a:t>
            </a:fld>
            <a:endParaRPr lang="en-GB" altLang="en-US" sz="1200">
              <a:latin typeface="Calibri" pitchFamily="34" charset="0"/>
            </a:endParaRPr>
          </a:p>
        </p:txBody>
      </p:sp>
    </p:spTree>
    <p:extLst>
      <p:ext uri="{BB962C8B-B14F-4D97-AF65-F5344CB8AC3E}">
        <p14:creationId xmlns:p14="http://schemas.microsoft.com/office/powerpoint/2010/main" val="2737671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39</a:t>
            </a:fld>
            <a:endParaRPr lang="en-GB"/>
          </a:p>
        </p:txBody>
      </p:sp>
    </p:spTree>
    <p:extLst>
      <p:ext uri="{BB962C8B-B14F-4D97-AF65-F5344CB8AC3E}">
        <p14:creationId xmlns:p14="http://schemas.microsoft.com/office/powerpoint/2010/main" val="1545512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337EE7-9737-4C56-86EE-540ED3004FD1}" type="slidenum">
              <a:rPr lang="en-GB" altLang="en-US" sz="1200">
                <a:latin typeface="Calibri" pitchFamily="34" charset="0"/>
              </a:rPr>
              <a:pPr eaLnBrk="1" hangingPunct="1"/>
              <a:t>40</a:t>
            </a:fld>
            <a:endParaRPr lang="en-GB" altLang="en-US" sz="1200">
              <a:latin typeface="Calibri" pitchFamily="34" charset="0"/>
            </a:endParaRPr>
          </a:p>
        </p:txBody>
      </p:sp>
    </p:spTree>
    <p:extLst>
      <p:ext uri="{BB962C8B-B14F-4D97-AF65-F5344CB8AC3E}">
        <p14:creationId xmlns:p14="http://schemas.microsoft.com/office/powerpoint/2010/main" val="3599133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41</a:t>
            </a:fld>
            <a:endParaRPr lang="en-GB"/>
          </a:p>
        </p:txBody>
      </p:sp>
    </p:spTree>
    <p:extLst>
      <p:ext uri="{BB962C8B-B14F-4D97-AF65-F5344CB8AC3E}">
        <p14:creationId xmlns:p14="http://schemas.microsoft.com/office/powerpoint/2010/main" val="2542484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42</a:t>
            </a:fld>
            <a:endParaRPr lang="en-GB"/>
          </a:p>
        </p:txBody>
      </p:sp>
    </p:spTree>
    <p:extLst>
      <p:ext uri="{BB962C8B-B14F-4D97-AF65-F5344CB8AC3E}">
        <p14:creationId xmlns:p14="http://schemas.microsoft.com/office/powerpoint/2010/main" val="77690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a:t>
            </a:fld>
            <a:endParaRPr lang="en-GB"/>
          </a:p>
        </p:txBody>
      </p:sp>
    </p:spTree>
    <p:extLst>
      <p:ext uri="{BB962C8B-B14F-4D97-AF65-F5344CB8AC3E}">
        <p14:creationId xmlns:p14="http://schemas.microsoft.com/office/powerpoint/2010/main" val="889571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43</a:t>
            </a:fld>
            <a:endParaRPr lang="en-GB"/>
          </a:p>
        </p:txBody>
      </p:sp>
    </p:spTree>
    <p:extLst>
      <p:ext uri="{BB962C8B-B14F-4D97-AF65-F5344CB8AC3E}">
        <p14:creationId xmlns:p14="http://schemas.microsoft.com/office/powerpoint/2010/main" val="71362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44</a:t>
            </a:fld>
            <a:endParaRPr lang="en-GB"/>
          </a:p>
        </p:txBody>
      </p:sp>
    </p:spTree>
    <p:extLst>
      <p:ext uri="{BB962C8B-B14F-4D97-AF65-F5344CB8AC3E}">
        <p14:creationId xmlns:p14="http://schemas.microsoft.com/office/powerpoint/2010/main" val="2748041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24FDEAA-6AC7-4D18-AC57-B3E47BB54ADE}" type="slidenum">
              <a:rPr lang="en-GB" altLang="en-US" sz="1200">
                <a:latin typeface="Calibri" pitchFamily="34" charset="0"/>
              </a:rPr>
              <a:pPr eaLnBrk="1" hangingPunct="1"/>
              <a:t>45</a:t>
            </a:fld>
            <a:endParaRPr lang="en-GB" altLang="en-US" sz="1200">
              <a:latin typeface="Calibri" pitchFamily="34" charset="0"/>
            </a:endParaRPr>
          </a:p>
        </p:txBody>
      </p:sp>
    </p:spTree>
    <p:extLst>
      <p:ext uri="{BB962C8B-B14F-4D97-AF65-F5344CB8AC3E}">
        <p14:creationId xmlns:p14="http://schemas.microsoft.com/office/powerpoint/2010/main" val="82102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270B78-9103-4898-B9C2-CC7814D7C695}" type="slidenum">
              <a:rPr lang="en-GB" altLang="en-US" sz="1200">
                <a:latin typeface="Calibri" pitchFamily="34" charset="0"/>
              </a:rPr>
              <a:pPr eaLnBrk="1" hangingPunct="1"/>
              <a:t>46</a:t>
            </a:fld>
            <a:endParaRPr lang="en-GB" altLang="en-US" sz="1200">
              <a:latin typeface="Calibri" pitchFamily="34" charset="0"/>
            </a:endParaRPr>
          </a:p>
        </p:txBody>
      </p:sp>
    </p:spTree>
    <p:extLst>
      <p:ext uri="{BB962C8B-B14F-4D97-AF65-F5344CB8AC3E}">
        <p14:creationId xmlns:p14="http://schemas.microsoft.com/office/powerpoint/2010/main" val="3036600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48</a:t>
            </a:fld>
            <a:endParaRPr lang="en-GB"/>
          </a:p>
        </p:txBody>
      </p:sp>
    </p:spTree>
    <p:extLst>
      <p:ext uri="{BB962C8B-B14F-4D97-AF65-F5344CB8AC3E}">
        <p14:creationId xmlns:p14="http://schemas.microsoft.com/office/powerpoint/2010/main" val="3516190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GB">
              <a:latin typeface="Calibri" charset="0"/>
              <a:ea typeface="MS PGothic"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52643F92-516B-BF49-B1AA-FCB589BDF1F1}" type="slidenum">
              <a:rPr lang="en-GB"/>
              <a:pPr/>
              <a:t>49</a:t>
            </a:fld>
            <a:endParaRPr lang="en-GB"/>
          </a:p>
        </p:txBody>
      </p:sp>
    </p:spTree>
    <p:extLst>
      <p:ext uri="{BB962C8B-B14F-4D97-AF65-F5344CB8AC3E}">
        <p14:creationId xmlns:p14="http://schemas.microsoft.com/office/powerpoint/2010/main" val="2990414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AECA7-91E1-2547-A702-CCAE2EC6A709}" type="slidenum">
              <a:rPr lang="en-US" smtClean="0"/>
              <a:t>50</a:t>
            </a:fld>
            <a:endParaRPr lang="en-US"/>
          </a:p>
        </p:txBody>
      </p:sp>
    </p:spTree>
    <p:extLst>
      <p:ext uri="{BB962C8B-B14F-4D97-AF65-F5344CB8AC3E}">
        <p14:creationId xmlns:p14="http://schemas.microsoft.com/office/powerpoint/2010/main" val="323915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51</a:t>
            </a:fld>
            <a:endParaRPr lang="en-GB"/>
          </a:p>
        </p:txBody>
      </p:sp>
    </p:spTree>
    <p:extLst>
      <p:ext uri="{BB962C8B-B14F-4D97-AF65-F5344CB8AC3E}">
        <p14:creationId xmlns:p14="http://schemas.microsoft.com/office/powerpoint/2010/main" val="2542484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52</a:t>
            </a:fld>
            <a:endParaRPr lang="en-GB"/>
          </a:p>
        </p:txBody>
      </p:sp>
    </p:spTree>
    <p:extLst>
      <p:ext uri="{BB962C8B-B14F-4D97-AF65-F5344CB8AC3E}">
        <p14:creationId xmlns:p14="http://schemas.microsoft.com/office/powerpoint/2010/main" val="3122832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53</a:t>
            </a:fld>
            <a:endParaRPr lang="en-GB"/>
          </a:p>
        </p:txBody>
      </p:sp>
    </p:spTree>
    <p:extLst>
      <p:ext uri="{BB962C8B-B14F-4D97-AF65-F5344CB8AC3E}">
        <p14:creationId xmlns:p14="http://schemas.microsoft.com/office/powerpoint/2010/main" val="27437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A1A846-0450-4544-B379-6655C2F2EDA8}" type="slidenum">
              <a:rPr lang="en-GB" altLang="en-US" sz="1200">
                <a:latin typeface="Calibri" pitchFamily="34" charset="0"/>
              </a:rPr>
              <a:pPr eaLnBrk="1" hangingPunct="1"/>
              <a:t>6</a:t>
            </a:fld>
            <a:endParaRPr lang="en-GB" altLang="en-US" sz="1200">
              <a:latin typeface="Calibri" pitchFamily="34" charset="0"/>
            </a:endParaRPr>
          </a:p>
        </p:txBody>
      </p:sp>
    </p:spTree>
    <p:extLst>
      <p:ext uri="{BB962C8B-B14F-4D97-AF65-F5344CB8AC3E}">
        <p14:creationId xmlns:p14="http://schemas.microsoft.com/office/powerpoint/2010/main" val="3026605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54</a:t>
            </a:fld>
            <a:endParaRPr lang="en-GB"/>
          </a:p>
        </p:txBody>
      </p:sp>
    </p:spTree>
    <p:extLst>
      <p:ext uri="{BB962C8B-B14F-4D97-AF65-F5344CB8AC3E}">
        <p14:creationId xmlns:p14="http://schemas.microsoft.com/office/powerpoint/2010/main" val="3252981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59</a:t>
            </a:fld>
            <a:endParaRPr lang="en-GB"/>
          </a:p>
        </p:txBody>
      </p:sp>
    </p:spTree>
    <p:extLst>
      <p:ext uri="{BB962C8B-B14F-4D97-AF65-F5344CB8AC3E}">
        <p14:creationId xmlns:p14="http://schemas.microsoft.com/office/powerpoint/2010/main" val="1436646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60</a:t>
            </a:fld>
            <a:endParaRPr lang="en-GB"/>
          </a:p>
        </p:txBody>
      </p:sp>
    </p:spTree>
    <p:extLst>
      <p:ext uri="{BB962C8B-B14F-4D97-AF65-F5344CB8AC3E}">
        <p14:creationId xmlns:p14="http://schemas.microsoft.com/office/powerpoint/2010/main" val="1685760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solidFill>
                  <a:prstClr val="black"/>
                </a:solidFill>
                <a:latin typeface="Calibri"/>
              </a:rPr>
              <a:pPr/>
              <a:t>61</a:t>
            </a:fld>
            <a:endParaRPr lang="en-GB">
              <a:solidFill>
                <a:prstClr val="black"/>
              </a:solidFill>
              <a:latin typeface="Calibri"/>
            </a:endParaRPr>
          </a:p>
        </p:txBody>
      </p:sp>
    </p:spTree>
    <p:extLst>
      <p:ext uri="{BB962C8B-B14F-4D97-AF65-F5344CB8AC3E}">
        <p14:creationId xmlns:p14="http://schemas.microsoft.com/office/powerpoint/2010/main" val="1759229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62</a:t>
            </a:fld>
            <a:endParaRPr lang="en-GB"/>
          </a:p>
        </p:txBody>
      </p:sp>
    </p:spTree>
    <p:extLst>
      <p:ext uri="{BB962C8B-B14F-4D97-AF65-F5344CB8AC3E}">
        <p14:creationId xmlns:p14="http://schemas.microsoft.com/office/powerpoint/2010/main" val="143664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7</a:t>
            </a:fld>
            <a:endParaRPr lang="en-GB"/>
          </a:p>
        </p:txBody>
      </p:sp>
    </p:spTree>
    <p:extLst>
      <p:ext uri="{BB962C8B-B14F-4D97-AF65-F5344CB8AC3E}">
        <p14:creationId xmlns:p14="http://schemas.microsoft.com/office/powerpoint/2010/main" val="115507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7813A4D-BB52-4C9A-8E92-0A5DF4BD01BD}" type="slidenum">
              <a:rPr lang="en-GB" altLang="en-US" sz="1200">
                <a:latin typeface="Calibri" pitchFamily="34" charset="0"/>
              </a:rPr>
              <a:pPr eaLnBrk="1" hangingPunct="1"/>
              <a:t>8</a:t>
            </a:fld>
            <a:endParaRPr lang="en-GB" altLang="en-US" sz="1200">
              <a:latin typeface="Calibri" pitchFamily="34" charset="0"/>
            </a:endParaRPr>
          </a:p>
        </p:txBody>
      </p:sp>
    </p:spTree>
    <p:extLst>
      <p:ext uri="{BB962C8B-B14F-4D97-AF65-F5344CB8AC3E}">
        <p14:creationId xmlns:p14="http://schemas.microsoft.com/office/powerpoint/2010/main" val="127167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57D31E-FBD4-40E8-940E-22357677B2C2}" type="slidenum">
              <a:rPr lang="en-GB" altLang="en-US" sz="1200">
                <a:latin typeface="Calibri" pitchFamily="34" charset="0"/>
              </a:rPr>
              <a:pPr eaLnBrk="1" hangingPunct="1"/>
              <a:t>9</a:t>
            </a:fld>
            <a:endParaRPr lang="en-GB" altLang="en-US" sz="1200">
              <a:latin typeface="Calibri" pitchFamily="34" charset="0"/>
            </a:endParaRPr>
          </a:p>
        </p:txBody>
      </p:sp>
    </p:spTree>
    <p:extLst>
      <p:ext uri="{BB962C8B-B14F-4D97-AF65-F5344CB8AC3E}">
        <p14:creationId xmlns:p14="http://schemas.microsoft.com/office/powerpoint/2010/main" val="272400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57D31E-FBD4-40E8-940E-22357677B2C2}" type="slidenum">
              <a:rPr lang="en-GB" altLang="en-US" sz="1200">
                <a:latin typeface="Calibri" pitchFamily="34" charset="0"/>
              </a:rPr>
              <a:pPr eaLnBrk="1" hangingPunct="1"/>
              <a:t>10</a:t>
            </a:fld>
            <a:endParaRPr lang="en-GB" altLang="en-US" sz="1200">
              <a:latin typeface="Calibri" pitchFamily="34" charset="0"/>
            </a:endParaRPr>
          </a:p>
        </p:txBody>
      </p:sp>
    </p:spTree>
    <p:extLst>
      <p:ext uri="{BB962C8B-B14F-4D97-AF65-F5344CB8AC3E}">
        <p14:creationId xmlns:p14="http://schemas.microsoft.com/office/powerpoint/2010/main" val="163645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
        <p:nvSpPr>
          <p:cNvPr id="11" name="Title 10"/>
          <p:cNvSpPr>
            <a:spLocks noGrp="1"/>
          </p:cNvSpPr>
          <p:nvPr>
            <p:ph type="title"/>
          </p:nvPr>
        </p:nvSpPr>
        <p:spPr>
          <a:xfrm>
            <a:off x="558063" y="1934633"/>
            <a:ext cx="82296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558063" y="2930241"/>
            <a:ext cx="82295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spTree>
    <p:extLst>
      <p:ext uri="{BB962C8B-B14F-4D97-AF65-F5344CB8AC3E}">
        <p14:creationId xmlns:p14="http://schemas.microsoft.com/office/powerpoint/2010/main" val="5863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38"/>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spTree>
    <p:extLst>
      <p:ext uri="{BB962C8B-B14F-4D97-AF65-F5344CB8AC3E}">
        <p14:creationId xmlns:p14="http://schemas.microsoft.com/office/powerpoint/2010/main" val="223191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83711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0" y="1440000"/>
            <a:ext cx="8080375" cy="4680000"/>
          </a:xfrm>
        </p:spPr>
        <p:txBody>
          <a:bodyPr anchor="ctr"/>
          <a:lstStyle>
            <a:lvl1pPr>
              <a:defRPr>
                <a:solidFill>
                  <a:srgbClr val="4C9BDB"/>
                </a:solidFill>
              </a:defRPr>
            </a:lvl1pPr>
          </a:lstStyle>
          <a:p>
            <a:endParaRPr lang="en-US" dirty="0"/>
          </a:p>
        </p:txBody>
      </p:sp>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1"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1" y="5692792"/>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299093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35277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CB2FF"/>
                </a:solidFill>
              </a:defRPr>
            </a:lvl1pPr>
          </a:lstStyle>
          <a:p>
            <a:fld id="{9D1B81D1-339F-824C-BF8B-C1100CBE37FC}" type="datetimeFigureOut">
              <a:rPr lang="en-US" smtClean="0"/>
              <a:pPr/>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4CB2FF"/>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288471840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8" r:id="rId3"/>
    <p:sldLayoutId id="2147483677" r:id="rId4"/>
    <p:sldLayoutId id="2147483681" r:id="rId5"/>
  </p:sldLayoutIdLst>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dx.doi.org/10.1016/j.gloenvcha.2016.05.009" TargetMode="External"/><Relationship Id="rId5" Type="http://schemas.openxmlformats.org/officeDocument/2006/relationships/hyperlink" Target="https://tntcat.iiasa.ac.at/SspDb/dsd?Action=htmlpage&amp;page=welcome" TargetMode="External"/><Relationship Id="rId6"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iea.org/publications/freepublications/publication/co2-emissions-from-fuel-combustion-highlights-2015.html" TargetMode="External"/><Relationship Id="rId5" Type="http://schemas.openxmlformats.org/officeDocument/2006/relationships/hyperlink" Target="http://www.imf.org/external/ns/cs.aspx?id=29" TargetMode="External"/><Relationship Id="rId6" Type="http://schemas.openxmlformats.org/officeDocument/2006/relationships/hyperlink" Target="http://dx.doi.org/10.5194/essd-8-605-2016" TargetMode="External"/><Relationship Id="rId7" Type="http://schemas.openxmlformats.org/officeDocument/2006/relationships/hyperlink" Target="http://www.globalcarbonproject.org/carbonbudget/" TargetMode="External"/><Relationship Id="rId8"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unstats.un.org/unsd/default.htm" TargetMode="External"/><Relationship Id="rId5" Type="http://schemas.openxmlformats.org/officeDocument/2006/relationships/hyperlink" Target="http://dx.doi.org/10.5194/essd-8-605-2016" TargetMode="External"/><Relationship Id="rId6" Type="http://schemas.openxmlformats.org/officeDocument/2006/relationships/hyperlink" Target="http://www.globalcarbonproject.org/carbonbudget/" TargetMode="External"/><Relationship Id="rId7"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1038/nclimate2892" TargetMode="External"/><Relationship Id="rId4" Type="http://schemas.openxmlformats.org/officeDocument/2006/relationships/hyperlink" Target="http://www.globalcarbonproject.org/carbonbudget/" TargetMode="External"/><Relationship Id="rId5"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hyperlink" Target="http://www.bp.com/content/dam/bp/pdf/energy-economics/statistical-review-2016/bp-statistical-review-of-world-energy-2016-full-report.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x.doi.org/10.5194/essd-8-605-2016"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cdiac.ornl.gov/trends/emis/meth_reg.html" TargetMode="External"/><Relationship Id="rId5" Type="http://schemas.openxmlformats.org/officeDocument/2006/relationships/hyperlink" Target="http://dx.doi.org/10.1038/nclimate1783" TargetMode="External"/><Relationship Id="rId6" Type="http://schemas.openxmlformats.org/officeDocument/2006/relationships/hyperlink" Target="http://dx.doi.org/10.5194/essd-8-605-2016" TargetMode="External"/><Relationship Id="rId7"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hyperlink" Target="http://www.globalcarbonproject.org/carbonbudget/" TargetMode="External"/><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hyperlink" Target="http://www.globalcarbonproject.org/carbonbudget/" TargetMode="External"/><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hyperlink" Target="http://dx.doi.org/10.5194/essd-8-605-2016" TargetMode="External"/><Relationship Id="rId4" Type="http://schemas.openxmlformats.org/officeDocument/2006/relationships/hyperlink" Target="http://www.globalcarbonproject.org" TargetMode="External"/><Relationship Id="rId5"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hyperlink" Target="http://www.pnas.org/content/108/21/890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pnas.org/content/108/21/8903" TargetMode="External"/><Relationship Id="rId5" Type="http://schemas.openxmlformats.org/officeDocument/2006/relationships/hyperlink" Target="http://dx.doi.org/10.5194/essd-8-605-2016" TargetMode="External"/><Relationship Id="rId6" Type="http://schemas.openxmlformats.org/officeDocument/2006/relationships/hyperlink" Target="http://www.globalcarbonproject.org/carbonbudget/" TargetMode="External"/><Relationship Id="rId7"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hyperlink" Target="http://www.biogeosciences.net/9/3247/2012/bg-9-3247-2012.html" TargetMode="External"/><Relationship Id="rId4" Type="http://schemas.openxmlformats.org/officeDocument/2006/relationships/image" Target="../media/image27.jp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dx.doi.org/10.1088/1748-9326/8/3/034011" TargetMode="External"/><Relationship Id="rId4" Type="http://schemas.openxmlformats.org/officeDocument/2006/relationships/image" Target="../media/image28.jp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biogeosciences.net/9/5125/2012/bg-9-5125-2012.html" TargetMode="External"/><Relationship Id="rId5" Type="http://schemas.openxmlformats.org/officeDocument/2006/relationships/hyperlink" Target="http://onlinelibrary.wiley.com/doi/10.1002/jgrg.20042/abstract" TargetMode="External"/><Relationship Id="rId6" Type="http://schemas.openxmlformats.org/officeDocument/2006/relationships/hyperlink" Target="http://dx.doi.org/10.5194/essd-8-605-2016" TargetMode="External"/><Relationship Id="rId7" Type="http://schemas.openxmlformats.org/officeDocument/2006/relationships/hyperlink" Target="http://www.globalcarbonproject.org/carbonbudget/" TargetMode="External"/><Relationship Id="rId8" Type="http://schemas.openxmlformats.org/officeDocument/2006/relationships/image" Target="../media/image30.jp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cdiac.ornl.gov/trends/emis/meth_reg.html" TargetMode="External"/><Relationship Id="rId5" Type="http://schemas.openxmlformats.org/officeDocument/2006/relationships/hyperlink" Target="http://www.biogeosciences.net/9/5125/2012/bg-9-5125-2012.html" TargetMode="External"/><Relationship Id="rId6" Type="http://schemas.openxmlformats.org/officeDocument/2006/relationships/hyperlink" Target="http://onlinelibrary.wiley.com/doi/10.1002/jgrg.20042/abstract" TargetMode="External"/><Relationship Id="rId7" Type="http://schemas.openxmlformats.org/officeDocument/2006/relationships/hyperlink" Target="http://dx.doi.org/10.5194/essd-8-605-2016" TargetMode="External"/><Relationship Id="rId8" Type="http://schemas.openxmlformats.org/officeDocument/2006/relationships/hyperlink" Target="http://www.globalcarbonproject.org/carbonbudget/" TargetMode="External"/><Relationship Id="rId9" Type="http://schemas.openxmlformats.org/officeDocument/2006/relationships/image" Target="../media/image32.jpg"/><Relationship Id="rId10" Type="http://schemas.openxmlformats.org/officeDocument/2006/relationships/image" Target="../media/image30.jp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biogeosciences.net/9/5125/2012/bg-9-5125-2012.html" TargetMode="External"/><Relationship Id="rId5" Type="http://schemas.openxmlformats.org/officeDocument/2006/relationships/hyperlink" Target="http://onlinelibrary.wiley.com/doi/10.1002/jgrg.20042/abstract" TargetMode="External"/><Relationship Id="rId6" Type="http://schemas.openxmlformats.org/officeDocument/2006/relationships/hyperlink" Target="http://dx.doi.org/10.5194/essd-8-605-2016" TargetMode="External"/><Relationship Id="rId7" Type="http://schemas.openxmlformats.org/officeDocument/2006/relationships/hyperlink" Target="http://www.globalcarbonproject.org/carbonbudget/" TargetMode="External"/><Relationship Id="rId8"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biogeosciences.net/9/5125/2012/bg-9-5125-2012.html" TargetMode="External"/><Relationship Id="rId5" Type="http://schemas.openxmlformats.org/officeDocument/2006/relationships/hyperlink" Target="http://onlinelibrary.wiley.com/doi/10.1002/jgrg.20042/abstract" TargetMode="External"/><Relationship Id="rId6" Type="http://schemas.openxmlformats.org/officeDocument/2006/relationships/hyperlink" Target="http://dx.doi.org/10.5194/essd-8-605-2016" TargetMode="External"/><Relationship Id="rId7" Type="http://schemas.openxmlformats.org/officeDocument/2006/relationships/hyperlink" Target="http://www.globalcarbonproject.org/carbonbudget/" TargetMode="External"/><Relationship Id="rId8"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1" Type="http://schemas.openxmlformats.org/officeDocument/2006/relationships/image" Target="../media/image35.jpg"/><Relationship Id="rId12" Type="http://schemas.openxmlformats.org/officeDocument/2006/relationships/image" Target="../media/image36.jpg"/><Relationship Id="rId13" Type="http://schemas.openxmlformats.org/officeDocument/2006/relationships/image" Target="../media/image37.jp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cdiac.ornl.gov/trends/emis/meth_reg.html" TargetMode="External"/><Relationship Id="rId4" Type="http://schemas.openxmlformats.org/officeDocument/2006/relationships/hyperlink" Target="http://www.esrl.noaa.gov/gmd/ccgg/trends/" TargetMode="External"/><Relationship Id="rId5" Type="http://schemas.openxmlformats.org/officeDocument/2006/relationships/hyperlink" Target="http://www.biogeosciences.net/9/5125/2012/bg-9-5125-2012.html" TargetMode="External"/><Relationship Id="rId6" Type="http://schemas.openxmlformats.org/officeDocument/2006/relationships/hyperlink" Target="http://onlinelibrary.wiley.com/doi/10.1002/jgrg.20042/abstract" TargetMode="External"/><Relationship Id="rId7" Type="http://schemas.openxmlformats.org/officeDocument/2006/relationships/hyperlink" Target="http://dx.doi.org/10.5194/essd-8-605-2016" TargetMode="External"/><Relationship Id="rId8" Type="http://schemas.openxmlformats.org/officeDocument/2006/relationships/hyperlink" Target="http://www.globalcarbonproject.org/carbonbudget/" TargetMode="External"/><Relationship Id="rId9" Type="http://schemas.openxmlformats.org/officeDocument/2006/relationships/image" Target="../media/image30.jpg"/><Relationship Id="rId10" Type="http://schemas.openxmlformats.org/officeDocument/2006/relationships/image" Target="../media/image32.jpg"/></Relationships>
</file>

<file path=ppt/slides/_rels/slide38.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esrl.noaa.gov/gmd/ccgg/trends/" TargetMode="External"/><Relationship Id="rId5" Type="http://schemas.openxmlformats.org/officeDocument/2006/relationships/hyperlink" Target="http://www.biogeosciences.net/9/5125/2012/bg-9-5125-2012.html" TargetMode="External"/><Relationship Id="rId6" Type="http://schemas.openxmlformats.org/officeDocument/2006/relationships/hyperlink" Target="http://onlinelibrary.wiley.com/doi/10.1002/jgrg.20042/abstract" TargetMode="External"/><Relationship Id="rId7" Type="http://schemas.openxmlformats.org/officeDocument/2006/relationships/hyperlink" Target="http://www.atmos-chem-phys.net/13/2793/2013/acp-13-2793-2013.html" TargetMode="External"/><Relationship Id="rId8" Type="http://schemas.openxmlformats.org/officeDocument/2006/relationships/hyperlink" Target="http://www.biogeosciences-discuss.net/9/8931/2012/bgd-9-8931-2012.html" TargetMode="External"/><Relationship Id="rId9" Type="http://schemas.openxmlformats.org/officeDocument/2006/relationships/hyperlink" Target="http://dx.doi.org/10.5194/essd-8-605-2016" TargetMode="External"/><Relationship Id="rId10" Type="http://schemas.openxmlformats.org/officeDocument/2006/relationships/hyperlink" Target="http://www.globalcarbonproject.org/carbonbudget/" TargetMode="External"/><Relationship Id="rId11"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1" Type="http://schemas.openxmlformats.org/officeDocument/2006/relationships/image" Target="../media/image32.jpg"/><Relationship Id="rId12" Type="http://schemas.openxmlformats.org/officeDocument/2006/relationships/image" Target="../media/image35.jpg"/><Relationship Id="rId13" Type="http://schemas.openxmlformats.org/officeDocument/2006/relationships/image" Target="../media/image36.jpg"/><Relationship Id="rId14"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hyperlink" Target="http://cdiac.ornl.gov/trends/emis/meth_reg.html" TargetMode="External"/><Relationship Id="rId5" Type="http://schemas.openxmlformats.org/officeDocument/2006/relationships/hyperlink" Target="http://www.esrl.noaa.gov/gmd/ccgg/trends/" TargetMode="External"/><Relationship Id="rId6" Type="http://schemas.openxmlformats.org/officeDocument/2006/relationships/hyperlink" Target="http://www.biogeosciences.net/9/5125/2012/bg-9-5125-2012.html" TargetMode="External"/><Relationship Id="rId7" Type="http://schemas.openxmlformats.org/officeDocument/2006/relationships/hyperlink" Target="http://onlinelibrary.wiley.com/doi/10.1002/jgrg.20042/abstract" TargetMode="External"/><Relationship Id="rId8" Type="http://schemas.openxmlformats.org/officeDocument/2006/relationships/hyperlink" Target="http://dx.doi.org/10.5194/essd-8-605-2016" TargetMode="External"/><Relationship Id="rId9" Type="http://schemas.openxmlformats.org/officeDocument/2006/relationships/hyperlink" Target="http://www.globalcarbonproject.org/carbonbudget/" TargetMode="External"/><Relationship Id="rId10"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hyperlink" Target="http://www.globalcarbonproject.org" TargetMode="External"/><Relationship Id="rId4" Type="http://schemas.openxmlformats.org/officeDocument/2006/relationships/hyperlink" Target="mailto:c.lequere@uea.ac.uk" TargetMode="External"/><Relationship Id="rId5" Type="http://schemas.openxmlformats.org/officeDocument/2006/relationships/hyperlink" Target="http://www.globalcarbonatlas.org/" TargetMode="External"/><Relationship Id="rId6" Type="http://schemas.openxmlformats.org/officeDocument/2006/relationships/hyperlink" Target="mailto:philippe.ciais@lsce.ipsl.fr" TargetMode="External"/><Relationship Id="rId7" Type="http://schemas.openxmlformats.org/officeDocument/2006/relationships/image" Target="../media/image4.jpg"/><Relationship Id="rId8"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esrl.noaa.gov/gmd/ccgg/trends/" TargetMode="External"/><Relationship Id="rId5" Type="http://schemas.openxmlformats.org/officeDocument/2006/relationships/hyperlink" Target="http://www.biogeosciences.net/9/5125/2012/bg-9-5125-2012.html" TargetMode="External"/><Relationship Id="rId6" Type="http://schemas.openxmlformats.org/officeDocument/2006/relationships/hyperlink" Target="http://onlinelibrary.wiley.com/doi/10.1002/jgrg.20042/abstract" TargetMode="External"/><Relationship Id="rId7" Type="http://schemas.openxmlformats.org/officeDocument/2006/relationships/hyperlink" Target="http://www.atmos-chem-phys.net/13/2793/2013/acp-13-2793-2013.html" TargetMode="External"/><Relationship Id="rId8" Type="http://schemas.openxmlformats.org/officeDocument/2006/relationships/hyperlink" Target="http://www.biogeosciences-discuss.net/9/8931/2012/bgd-9-8931-2012.html" TargetMode="External"/><Relationship Id="rId9" Type="http://schemas.openxmlformats.org/officeDocument/2006/relationships/hyperlink" Target="http://dx.doi.org/10.5194/essd-8-605-2016" TargetMode="External"/><Relationship Id="rId10" Type="http://schemas.openxmlformats.org/officeDocument/2006/relationships/hyperlink" Target="http://www.globalcarbonproject.org/carbonbudget/" TargetMode="External"/><Relationship Id="rId11"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4" Type="http://schemas.openxmlformats.org/officeDocument/2006/relationships/hyperlink" Target="http://www.globalcarbonproject.org/carbonbudget/" TargetMode="External"/><Relationship Id="rId5"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dx.doi.org/10.5194/essd-8-605-2016" TargetMode="External"/><Relationship Id="rId5"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1" Type="http://schemas.openxmlformats.org/officeDocument/2006/relationships/hyperlink" Target="http://www.globalcarbonproject.org/carbonbudget/" TargetMode="External"/><Relationship Id="rId12" Type="http://schemas.openxmlformats.org/officeDocument/2006/relationships/image" Target="../media/image45.png"/><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hrinkthatfootprint.com/burning-the-carbon-sink" TargetMode="External"/><Relationship Id="rId4" Type="http://schemas.openxmlformats.org/officeDocument/2006/relationships/hyperlink" Target="http://cdiac.ornl.gov/trends/emis/meth_reg.html" TargetMode="External"/><Relationship Id="rId5" Type="http://schemas.openxmlformats.org/officeDocument/2006/relationships/hyperlink" Target="http://www.esrl.noaa.gov/gmd/ccgg/trends/" TargetMode="External"/><Relationship Id="rId6" Type="http://schemas.openxmlformats.org/officeDocument/2006/relationships/hyperlink" Target="http://www.biogeosciences.net/9/5125/2012/bg-9-5125-2012.html" TargetMode="External"/><Relationship Id="rId7" Type="http://schemas.openxmlformats.org/officeDocument/2006/relationships/hyperlink" Target="http://onlinelibrary.wiley.com/doi/10.1002/jgrg.20042/abstract" TargetMode="External"/><Relationship Id="rId8" Type="http://schemas.openxmlformats.org/officeDocument/2006/relationships/hyperlink" Target="http://www.atmos-chem-phys.net/13/2793/2013/acp-13-2793-2013.html" TargetMode="External"/><Relationship Id="rId9" Type="http://schemas.openxmlformats.org/officeDocument/2006/relationships/hyperlink" Target="http://www.biogeosciences-discuss.net/9/8931/2012/bgd-9-8931-2012.html" TargetMode="External"/><Relationship Id="rId10" Type="http://schemas.openxmlformats.org/officeDocument/2006/relationships/hyperlink" Target="http://dx.doi.org/10.5194/essd-8-605-2016"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hyperlink" Target="http://www.esrl.noaa.gov/gmd/ccgg/trends/" TargetMode="External"/><Relationship Id="rId5" Type="http://schemas.openxmlformats.org/officeDocument/2006/relationships/hyperlink" Target="https://scripps.ucsd.edu/" TargetMode="External"/><Relationship Id="rId6" Type="http://schemas.openxmlformats.org/officeDocument/2006/relationships/hyperlink" Target="http://dx.doi.org/10.5194/essd-8-605-2016" TargetMode="External"/><Relationship Id="rId7"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3" Type="http://schemas.openxmlformats.org/officeDocument/2006/relationships/hyperlink" Target="http://folk.uio.no/roberan/t/CO2_drivers.shtml" TargetMode="External"/><Relationship Id="rId4" Type="http://schemas.openxmlformats.org/officeDocument/2006/relationships/hyperlink" Target="http://www.esrl.noaa.gov/gmd/ccgg/trends/" TargetMode="External"/><Relationship Id="rId5" Type="http://schemas.openxmlformats.org/officeDocument/2006/relationships/hyperlink" Target="https://scripps.ucsd.edu/" TargetMode="External"/><Relationship Id="rId6" Type="http://schemas.openxmlformats.org/officeDocument/2006/relationships/image" Target="../media/image47.png"/><Relationship Id="rId1" Type="http://schemas.openxmlformats.org/officeDocument/2006/relationships/slideLayout" Target="../slideLayouts/slideLayout4.xml"/><Relationship Id="rId2" Type="http://schemas.openxmlformats.org/officeDocument/2006/relationships/hyperlink" Target="http://folk.uio.no/roberan/t/MLO_weekly.s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3" Type="http://schemas.openxmlformats.org/officeDocument/2006/relationships/hyperlink" Target="http://iopscience.iop.org/article/10.1088/1748-9326/10/10/105004" TargetMode="External"/><Relationship Id="rId4" Type="http://schemas.openxmlformats.org/officeDocument/2006/relationships/hyperlink" Target="http://www.globalcarbonproject.org/carbonbudget/" TargetMode="External"/><Relationship Id="rId5"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globalcarbonbudget.org/carbonbudge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www.nature.com/nclimate/journal/v6/n3/full/nclimate2868.html" TargetMode="External"/><Relationship Id="rId4" Type="http://schemas.openxmlformats.org/officeDocument/2006/relationships/hyperlink" Target="https://www.ipcc.ch/report/ar5/syr/" TargetMode="External"/><Relationship Id="rId5" Type="http://schemas.openxmlformats.org/officeDocument/2006/relationships/hyperlink" Target="http://dx.doi.org/10.5194/essd-8-605-2016" TargetMode="External"/><Relationship Id="rId6" Type="http://schemas.openxmlformats.org/officeDocument/2006/relationships/hyperlink" Target="http://www.globalcarbonproject.org/carbonbudget/" TargetMode="External"/><Relationship Id="rId7" Type="http://schemas.openxmlformats.org/officeDocument/2006/relationships/image" Target="../media/image49.emf"/><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3" Type="http://schemas.openxmlformats.org/officeDocument/2006/relationships/hyperlink" Target="https://www.nae.edu/File.aspx?id=141625" TargetMode="External"/><Relationship Id="rId4" Type="http://schemas.openxmlformats.org/officeDocument/2006/relationships/hyperlink" Target="http://www.globalcarbonproject.org/carbonbudget/" TargetMode="External"/><Relationship Id="rId5" Type="http://schemas.openxmlformats.org/officeDocument/2006/relationships/image" Target="../media/image50.png"/><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3" Type="http://schemas.openxmlformats.org/officeDocument/2006/relationships/hyperlink" Target="http://iopscience.iop.org/article/10.1088/1748-9326/10/10/105004" TargetMode="External"/><Relationship Id="rId4" Type="http://schemas.openxmlformats.org/officeDocument/2006/relationships/hyperlink" Target="http://www.globalcarbonproject.org/carbonbudget/" TargetMode="External"/><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hyperlink" Target="http://iopscience.iop.org/article/10.1088/1748-9326/10/10/105004" TargetMode="External"/><Relationship Id="rId5"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6.png"/><Relationship Id="rId3" Type="http://schemas.openxmlformats.org/officeDocument/2006/relationships/hyperlink" Target="http://dx.doi.org/10.1126/science.aah4567"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7.png"/><Relationship Id="rId3" Type="http://schemas.openxmlformats.org/officeDocument/2006/relationships/hyperlink" Target="http://www.pnas.org/content/early/2016/10/25/1603956113.abstrac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dx.doi.org/10.1088/1748-9326/11/9/095012" TargetMode="External"/><Relationship Id="rId3" Type="http://schemas.openxmlformats.org/officeDocument/2006/relationships/image" Target="../media/image58.jpg"/></Relationships>
</file>

<file path=ppt/slides/_rels/slide58.xml.rels><?xml version="1.0" encoding="UTF-8" standalone="yes"?>
<Relationships xmlns="http://schemas.openxmlformats.org/package/2006/relationships"><Relationship Id="rId3" Type="http://schemas.openxmlformats.org/officeDocument/2006/relationships/hyperlink" Target="http://dx.doi.org/10.1038/nclimate2870" TargetMode="External"/><Relationship Id="rId4"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png"/><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esrl.noaa.gov/gmd/ccgg/trends/" TargetMode="External"/><Relationship Id="rId5" Type="http://schemas.openxmlformats.org/officeDocument/2006/relationships/hyperlink" Target="http://dx.doi.org/10.5194/essd-8-605-2016" TargetMode="External"/><Relationship Id="rId6" Type="http://schemas.openxmlformats.org/officeDocument/2006/relationships/hyperlink" Target="http://www.globalcarbonproject.org/carbonbudget/" TargetMode="External"/><Relationship Id="rId7"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9" Type="http://schemas.openxmlformats.org/officeDocument/2006/relationships/hyperlink" Target="http://www.esrl.noaa.gov/gmd/ccgg/trends/" TargetMode="External"/><Relationship Id="rId20" Type="http://schemas.openxmlformats.org/officeDocument/2006/relationships/hyperlink" Target="http://unstats.un.org/unsd/default.htm" TargetMode="External"/><Relationship Id="rId10" Type="http://schemas.openxmlformats.org/officeDocument/2006/relationships/hyperlink" Target="http://dx.doi.org/10.1038/nclimate2392" TargetMode="External"/><Relationship Id="rId11" Type="http://schemas.openxmlformats.org/officeDocument/2006/relationships/hyperlink" Target="http://onlinelibrary.wiley.com/doi/10.1002/jgrg.20042/abstract" TargetMode="External"/><Relationship Id="rId12" Type="http://schemas.openxmlformats.org/officeDocument/2006/relationships/hyperlink" Target="http://www.biogeosciences.net/9/5125/2012/bg-9-5125-2012.html" TargetMode="External"/><Relationship Id="rId13" Type="http://schemas.openxmlformats.org/officeDocument/2006/relationships/hyperlink" Target="http://dx.doi.org/10.1038/nclimate2892" TargetMode="External"/><Relationship Id="rId14" Type="http://schemas.openxmlformats.org/officeDocument/2006/relationships/hyperlink" Target="http://folk.uio.no/roberan/docs/Jackson_etal2015-Bridgev45n2.pdf" TargetMode="External"/><Relationship Id="rId15" Type="http://schemas.openxmlformats.org/officeDocument/2006/relationships/hyperlink" Target="http://www.atmos-chem-phys.net/13/2793/2013/acp-13-2793-2013.html" TargetMode="External"/><Relationship Id="rId16" Type="http://schemas.openxmlformats.org/officeDocument/2006/relationships/hyperlink" Target="http://www.biogeosciences.net/10/2169/2013/bg-10-2169-2013.html" TargetMode="External"/><Relationship Id="rId17" Type="http://schemas.openxmlformats.org/officeDocument/2006/relationships/hyperlink" Target="http://www.pnas.org/content/108/21/8903" TargetMode="External"/><Relationship Id="rId18" Type="http://schemas.openxmlformats.org/officeDocument/2006/relationships/hyperlink" Target="http://www.biogeosciences.net/9/3247/2012/bg-9-3247-2012.html" TargetMode="External"/><Relationship Id="rId19" Type="http://schemas.openxmlformats.org/officeDocument/2006/relationships/hyperlink" Target="http://dx.doi.org/10.1038/nclimate2870" TargetMode="External"/><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 Id="rId5" Type="http://schemas.openxmlformats.org/officeDocument/2006/relationships/hyperlink" Target="http://dx.doi.org/10.1126/science.aah4567" TargetMode="External"/><Relationship Id="rId6" Type="http://schemas.openxmlformats.org/officeDocument/2006/relationships/hyperlink" Target="http://dx.doi.org/10.1088/1748-9326/8/3/034011" TargetMode="External"/><Relationship Id="rId7" Type="http://schemas.openxmlformats.org/officeDocument/2006/relationships/hyperlink" Target="http://cdiac.ornl.gov/trends/emis/meth_reg.html" TargetMode="External"/><Relationship Id="rId8" Type="http://schemas.openxmlformats.org/officeDocument/2006/relationships/hyperlink" Target="http://www.bp.com/en/global/corporate/energy-economics/statistical-review-of-world-energy.html" TargetMode="External"/></Relationships>
</file>

<file path=ppt/slides/_rels/slide61.xml.rels><?xml version="1.0" encoding="UTF-8" standalone="yes"?>
<Relationships xmlns="http://schemas.openxmlformats.org/package/2006/relationships"><Relationship Id="rId11" Type="http://schemas.openxmlformats.org/officeDocument/2006/relationships/image" Target="../media/image66.png"/><Relationship Id="rId12" Type="http://schemas.openxmlformats.org/officeDocument/2006/relationships/image" Target="../media/image67.jpg"/><Relationship Id="rId13" Type="http://schemas.openxmlformats.org/officeDocument/2006/relationships/image" Target="../media/image68.png"/><Relationship Id="rId14" Type="http://schemas.openxmlformats.org/officeDocument/2006/relationships/image" Target="../media/image69.png"/><Relationship Id="rId15" Type="http://schemas.openxmlformats.org/officeDocument/2006/relationships/image" Target="../media/image70.png"/><Relationship Id="rId16" Type="http://schemas.openxmlformats.org/officeDocument/2006/relationships/image" Target="../media/image71.jpg"/><Relationship Id="rId17"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62.png"/><Relationship Id="rId4" Type="http://schemas.openxmlformats.org/officeDocument/2006/relationships/hyperlink" Target="http://www.nies.go.jp/" TargetMode="External"/><Relationship Id="rId5" Type="http://schemas.openxmlformats.org/officeDocument/2006/relationships/image" Target="../media/image63.png"/><Relationship Id="rId6" Type="http://schemas.openxmlformats.org/officeDocument/2006/relationships/hyperlink" Target="http://www.forskningsradet.no/en/Home_page/1177315753906" TargetMode="External"/><Relationship Id="rId7" Type="http://schemas.openxmlformats.org/officeDocument/2006/relationships/image" Target="../media/image64.png"/><Relationship Id="rId8" Type="http://schemas.openxmlformats.org/officeDocument/2006/relationships/hyperlink" Target="http://www.lsce.ipsl.fr/en/" TargetMode="External"/><Relationship Id="rId9" Type="http://schemas.openxmlformats.org/officeDocument/2006/relationships/image" Target="../media/image65.jpg"/><Relationship Id="rId10" Type="http://schemas.openxmlformats.org/officeDocument/2006/relationships/hyperlink" Target="https://www.carboncyclescience.u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creativecommons.org/licenses/by-nc-sa/4.0/legalcode" TargetMode="External"/><Relationship Id="rId4" Type="http://schemas.openxmlformats.org/officeDocument/2006/relationships/image" Target="../media/image73.png"/><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diac.ornl.gov/trends/emis/meth_reg.html" TargetMode="External"/><Relationship Id="rId5" Type="http://schemas.openxmlformats.org/officeDocument/2006/relationships/hyperlink" Target="http://dx.doi.org/10.5194/essd-8-605-2016" TargetMode="External"/><Relationship Id="rId6" Type="http://schemas.openxmlformats.org/officeDocument/2006/relationships/hyperlink" Target="http://www.globalcarbonproject.org/carbonbudget/" TargetMode="External"/><Relationship Id="rId7"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nature.com/doifinder/10.1038/nclimate2392" TargetMode="External"/><Relationship Id="rId5" Type="http://schemas.openxmlformats.org/officeDocument/2006/relationships/hyperlink" Target="http://cdiac.ornl.gov/trends/emis/meth_reg.html" TargetMode="External"/><Relationship Id="rId6" Type="http://schemas.openxmlformats.org/officeDocument/2006/relationships/hyperlink" Target="https://tntcat.iiasa.ac.at/AR5DB/dsd?Action=htmlpage&amp;page=about" TargetMode="External"/><Relationship Id="rId7" Type="http://schemas.openxmlformats.org/officeDocument/2006/relationships/hyperlink" Target="http://www.globalcarbonproject.org/carbonbudget/"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63" y="2232667"/>
            <a:ext cx="8229600" cy="1143000"/>
          </a:xfrm>
        </p:spPr>
        <p:txBody>
          <a:bodyPr/>
          <a:lstStyle/>
          <a:p>
            <a:r>
              <a:rPr lang="en-GB" b="1" noProof="0" dirty="0">
                <a:latin typeface="+mn-lt"/>
                <a:cs typeface="Arial"/>
              </a:rPr>
              <a:t>Global Carbon Budget</a:t>
            </a:r>
          </a:p>
        </p:txBody>
      </p:sp>
      <p:sp>
        <p:nvSpPr>
          <p:cNvPr id="3" name="Text Placeholder 2"/>
          <p:cNvSpPr>
            <a:spLocks noGrp="1"/>
          </p:cNvSpPr>
          <p:nvPr>
            <p:ph type="body" sz="quarter" idx="4294967295"/>
          </p:nvPr>
        </p:nvSpPr>
        <p:spPr>
          <a:xfrm>
            <a:off x="4093620" y="6257489"/>
            <a:ext cx="4994275" cy="558800"/>
          </a:xfrm>
        </p:spPr>
        <p:txBody>
          <a:bodyPr>
            <a:normAutofit/>
          </a:bodyPr>
          <a:lstStyle/>
          <a:p>
            <a:pPr marL="0" indent="0" algn="r">
              <a:buNone/>
            </a:pPr>
            <a:r>
              <a:rPr lang="en-GB" altLang="en-US" sz="1600" noProof="0" dirty="0"/>
              <a:t>Published on 14 November 2016</a:t>
            </a:r>
          </a:p>
        </p:txBody>
      </p:sp>
      <p:sp>
        <p:nvSpPr>
          <p:cNvPr id="4" name="Text Placeholder 3"/>
          <p:cNvSpPr>
            <a:spLocks noGrp="1"/>
          </p:cNvSpPr>
          <p:nvPr>
            <p:ph type="body" sz="quarter" idx="11"/>
          </p:nvPr>
        </p:nvSpPr>
        <p:spPr>
          <a:xfrm>
            <a:off x="1438418" y="3383771"/>
            <a:ext cx="6466403" cy="1416829"/>
          </a:xfrm>
        </p:spPr>
        <p:txBody>
          <a:bodyPr>
            <a:normAutofit fontScale="77500" lnSpcReduction="20000"/>
          </a:bodyPr>
          <a:lstStyle/>
          <a:p>
            <a:r>
              <a:rPr lang="en-GB" noProof="0" dirty="0">
                <a:latin typeface="+mn-lt"/>
                <a:cs typeface="Arial"/>
              </a:rPr>
              <a:t>2016</a:t>
            </a:r>
          </a:p>
        </p:txBody>
      </p:sp>
      <p:sp>
        <p:nvSpPr>
          <p:cNvPr id="5" name="Text Placeholder 4"/>
          <p:cNvSpPr>
            <a:spLocks noGrp="1"/>
          </p:cNvSpPr>
          <p:nvPr>
            <p:ph type="body" sz="quarter" idx="4294967295"/>
          </p:nvPr>
        </p:nvSpPr>
        <p:spPr>
          <a:xfrm>
            <a:off x="4093620" y="6550574"/>
            <a:ext cx="4994275" cy="386742"/>
          </a:xfrm>
        </p:spPr>
        <p:txBody>
          <a:bodyPr>
            <a:normAutofit/>
          </a:bodyPr>
          <a:lstStyle/>
          <a:p>
            <a:pPr marL="0" indent="0" algn="r">
              <a:buNone/>
            </a:pPr>
            <a:r>
              <a:rPr lang="en-GB" altLang="en-US" sz="1000" noProof="0" dirty="0"/>
              <a:t>PowerPoint version </a:t>
            </a:r>
            <a:r>
              <a:rPr lang="en-GB" altLang="en-US" sz="1000" noProof="0" dirty="0" smtClean="0"/>
              <a:t>1.0 (released 14 November 2016)</a:t>
            </a:r>
            <a:endParaRPr lang="en-GB" altLang="en-US" sz="1000" noProof="0" dirty="0"/>
          </a:p>
          <a:p>
            <a:pPr marL="0" indent="0">
              <a:buNone/>
            </a:pPr>
            <a:endParaRPr lang="en-GB" sz="1000" noProof="0" dirty="0"/>
          </a:p>
        </p:txBody>
      </p:sp>
      <p:cxnSp>
        <p:nvCxnSpPr>
          <p:cNvPr id="13" name="Straight Connector 12"/>
          <p:cNvCxnSpPr/>
          <p:nvPr/>
        </p:nvCxnSpPr>
        <p:spPr>
          <a:xfrm>
            <a:off x="0" y="6219821"/>
            <a:ext cx="9144000" cy="0"/>
          </a:xfrm>
          <a:prstGeom prst="line">
            <a:avLst/>
          </a:prstGeom>
          <a:ln w="19050" cmpd="sng">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wii\OfflineFolders\glen\Documents\Projects\GCP\CarbonBudget\2013\Slides\FutureEarth.jpg"/>
          <p:cNvPicPr>
            <a:picLocks noChangeAspect="1" noChangeArrowheads="1"/>
          </p:cNvPicPr>
          <p:nvPr/>
        </p:nvPicPr>
        <p:blipFill rotWithShape="1">
          <a:blip r:embed="rId3">
            <a:extLst>
              <a:ext uri="{28A0092B-C50C-407E-A947-70E740481C1C}">
                <a14:useLocalDpi xmlns:a14="http://schemas.microsoft.com/office/drawing/2010/main" val="0"/>
              </a:ext>
            </a:extLst>
          </a:blip>
          <a:srcRect l="6365" t="19903" r="9617" b="20039"/>
          <a:stretch/>
        </p:blipFill>
        <p:spPr bwMode="auto">
          <a:xfrm>
            <a:off x="112377" y="6257489"/>
            <a:ext cx="1483305" cy="48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99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20481" name="Title 1"/>
          <p:cNvSpPr>
            <a:spLocks noGrp="1"/>
          </p:cNvSpPr>
          <p:nvPr>
            <p:ph type="title"/>
          </p:nvPr>
        </p:nvSpPr>
        <p:spPr/>
        <p:txBody>
          <a:bodyPr>
            <a:normAutofit/>
          </a:bodyPr>
          <a:lstStyle/>
          <a:p>
            <a:pPr eaLnBrk="1" hangingPunct="1"/>
            <a:r>
              <a:rPr lang="en-GB" altLang="en-US" noProof="0" dirty="0"/>
              <a:t>New generation of scenarios</a:t>
            </a:r>
          </a:p>
        </p:txBody>
      </p:sp>
      <p:sp>
        <p:nvSpPr>
          <p:cNvPr id="20482" name="Text Placeholder 2"/>
          <p:cNvSpPr>
            <a:spLocks noGrp="1"/>
          </p:cNvSpPr>
          <p:nvPr>
            <p:ph type="body" sz="quarter" idx="10"/>
          </p:nvPr>
        </p:nvSpPr>
        <p:spPr/>
        <p:txBody>
          <a:bodyPr>
            <a:noAutofit/>
          </a:bodyPr>
          <a:lstStyle/>
          <a:p>
            <a:pPr>
              <a:lnSpc>
                <a:spcPct val="90000"/>
              </a:lnSpc>
            </a:pPr>
            <a:r>
              <a:rPr lang="en-GB" altLang="en-US" noProof="0" dirty="0">
                <a:latin typeface="Calibri"/>
                <a:ea typeface="ＭＳ Ｐゴシック" pitchFamily="34" charset="-128"/>
                <a:cs typeface="Calibri"/>
              </a:rPr>
              <a:t>In the lead up to the IPCC’s Sixth Assessment Report new scenarios have been developed to more systematically explore key uncertainties in future socioeconomic developments</a:t>
            </a:r>
          </a:p>
        </p:txBody>
      </p:sp>
      <p:sp>
        <p:nvSpPr>
          <p:cNvPr id="20483" name="Text Placeholder 4"/>
          <p:cNvSpPr>
            <a:spLocks noGrp="1"/>
          </p:cNvSpPr>
          <p:nvPr>
            <p:ph type="body" sz="quarter" idx="12"/>
          </p:nvPr>
        </p:nvSpPr>
        <p:spPr/>
        <p:txBody>
          <a:bodyPr>
            <a:normAutofit/>
          </a:bodyPr>
          <a:lstStyle/>
          <a:p>
            <a:r>
              <a:rPr lang="en-GB" altLang="en-US" noProof="0" dirty="0">
                <a:latin typeface="Calibri"/>
                <a:ea typeface="ＭＳ Ｐゴシック" pitchFamily="34" charset="-128"/>
                <a:cs typeface="Calibri"/>
              </a:rPr>
              <a:t>Five Shared Socioeconomic Pathways (SSPs) have been developed to explore challenges to adaptation and mitigation. Shared Policy Assumptions (SPAs) are used to achieve target forcing levels (W/m</a:t>
            </a:r>
            <a:r>
              <a:rPr lang="en-GB" altLang="en-US" baseline="30000" noProof="0" dirty="0">
                <a:latin typeface="Calibri"/>
                <a:ea typeface="ＭＳ Ｐゴシック" pitchFamily="34" charset="-128"/>
                <a:cs typeface="Calibri"/>
              </a:rPr>
              <a:t>2</a:t>
            </a:r>
            <a:r>
              <a:rPr lang="en-GB" altLang="en-US" noProof="0" dirty="0">
                <a:latin typeface="Calibri"/>
                <a:ea typeface="ＭＳ Ｐゴシック" pitchFamily="34" charset="-128"/>
                <a:cs typeface="Calibri"/>
              </a:rPr>
              <a:t>).</a:t>
            </a:r>
          </a:p>
          <a:p>
            <a:r>
              <a:rPr lang="en-GB" altLang="en-US" noProof="0" dirty="0">
                <a:latin typeface="Calibri"/>
                <a:ea typeface="ＭＳ Ｐゴシック" pitchFamily="34" charset="-128"/>
                <a:cs typeface="Calibri"/>
              </a:rPr>
              <a:t>Source: </a:t>
            </a:r>
            <a:r>
              <a:rPr lang="en-GB" altLang="en-US" noProof="0" dirty="0" err="1">
                <a:latin typeface="Calibri"/>
                <a:ea typeface="ＭＳ Ｐゴシック" pitchFamily="34" charset="-128"/>
                <a:cs typeface="Calibri"/>
                <a:hlinkClick r:id="rId4"/>
              </a:rPr>
              <a:t>Riahi</a:t>
            </a:r>
            <a:r>
              <a:rPr lang="en-GB" altLang="en-US" noProof="0" dirty="0">
                <a:latin typeface="Calibri"/>
                <a:ea typeface="ＭＳ Ｐゴシック" pitchFamily="34" charset="-128"/>
                <a:cs typeface="Calibri"/>
                <a:hlinkClick r:id="rId4"/>
              </a:rPr>
              <a:t> et al. 2016</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5"/>
              </a:rPr>
              <a:t>IIASA SSP Database</a:t>
            </a:r>
            <a:r>
              <a:rPr lang="en-GB" altLang="en-US" noProof="0" dirty="0">
                <a:latin typeface="Calibri"/>
                <a:ea typeface="ＭＳ Ｐゴシック" pitchFamily="34" charset="-128"/>
                <a:cs typeface="Calibri"/>
              </a:rPr>
              <a:t>; </a:t>
            </a:r>
            <a:r>
              <a:rPr lang="en-GB" altLang="en-US" noProof="0" dirty="0">
                <a:ea typeface="ＭＳ Ｐゴシック" pitchFamily="34" charset="-128"/>
                <a:hlinkClick r:id="rId6"/>
              </a:rPr>
              <a:t>Global Carbon Budget 2016</a:t>
            </a:r>
            <a:endParaRPr lang="en-GB" altLang="en-US" noProof="0" dirty="0">
              <a:latin typeface="Calibri"/>
              <a:ea typeface="ＭＳ Ｐゴシック" pitchFamily="34" charset="-128"/>
              <a:cs typeface="Calibri"/>
            </a:endParaRPr>
          </a:p>
        </p:txBody>
      </p:sp>
    </p:spTree>
    <p:extLst>
      <p:ext uri="{BB962C8B-B14F-4D97-AF65-F5344CB8AC3E}">
        <p14:creationId xmlns:p14="http://schemas.microsoft.com/office/powerpoint/2010/main" val="2973886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GB" altLang="en-US" noProof="0" dirty="0">
                <a:ea typeface="ＭＳ Ｐゴシック" pitchFamily="34" charset="-128"/>
              </a:rPr>
              <a:t>Top emitters: fossil fuels and industry (absolute)</a:t>
            </a:r>
          </a:p>
        </p:txBody>
      </p:sp>
      <p:sp>
        <p:nvSpPr>
          <p:cNvPr id="3" name="Text Placeholder 2"/>
          <p:cNvSpPr>
            <a:spLocks noGrp="1"/>
          </p:cNvSpPr>
          <p:nvPr>
            <p:ph type="body" sz="quarter" idx="10"/>
          </p:nvPr>
        </p:nvSpPr>
        <p:spPr/>
        <p:txBody>
          <a:bodyPr/>
          <a:lstStyle/>
          <a:p>
            <a:pPr>
              <a:lnSpc>
                <a:spcPct val="90000"/>
              </a:lnSpc>
            </a:pPr>
            <a:r>
              <a:rPr lang="en-GB" altLang="en-US" noProof="0" dirty="0">
                <a:ea typeface="ＭＳ Ｐゴシック" pitchFamily="34" charset="-128"/>
              </a:rPr>
              <a:t>The top four emitters in 2015 covered 59% of global emissions</a:t>
            </a:r>
          </a:p>
          <a:p>
            <a:pPr>
              <a:lnSpc>
                <a:spcPct val="90000"/>
              </a:lnSpc>
            </a:pPr>
            <a:r>
              <a:rPr lang="en-GB" altLang="en-US" noProof="0" dirty="0">
                <a:ea typeface="ＭＳ Ｐゴシック" pitchFamily="34" charset="-128"/>
              </a:rPr>
              <a:t>China (29%), United States (15%), EU28 (10%), India (6%)</a:t>
            </a:r>
          </a:p>
        </p:txBody>
      </p:sp>
      <p:sp>
        <p:nvSpPr>
          <p:cNvPr id="4" name="Text Placeholder 3"/>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Bunker fuels are used for international transport is 3.1% of global emissions.</a:t>
            </a:r>
            <a:br>
              <a:rPr lang="en-GB" altLang="en-US" noProof="0" dirty="0">
                <a:ea typeface="ＭＳ Ｐゴシック" pitchFamily="34" charset="-128"/>
              </a:rPr>
            </a:br>
            <a:r>
              <a:rPr lang="en-GB" altLang="en-US" noProof="0" dirty="0">
                <a:ea typeface="ＭＳ Ｐゴシック" pitchFamily="34" charset="-128"/>
              </a:rPr>
              <a:t>Statistical differences between the global estimates and sum of national totals are 1.2% of global emissions.</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5" name="Picture Placeholder 4" descr="s11_Top_FF_emitters_abs.png"/>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884146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noProof="0" dirty="0">
                <a:ea typeface="ＭＳ Ｐゴシック" pitchFamily="34" charset="-128"/>
              </a:rPr>
              <a:t>Top emitters: fossil fuels and industry (per capita)</a:t>
            </a:r>
            <a:endParaRPr lang="en-GB" noProof="0" dirty="0"/>
          </a:p>
        </p:txBody>
      </p:sp>
      <p:sp>
        <p:nvSpPr>
          <p:cNvPr id="3" name="Text Placeholder 2"/>
          <p:cNvSpPr>
            <a:spLocks noGrp="1"/>
          </p:cNvSpPr>
          <p:nvPr>
            <p:ph type="body" sz="quarter" idx="10"/>
          </p:nvPr>
        </p:nvSpPr>
        <p:spPr/>
        <p:txBody>
          <a:bodyPr rtlCol="0">
            <a:normAutofit/>
          </a:bodyPr>
          <a:lstStyle/>
          <a:p>
            <a:pPr>
              <a:defRPr/>
            </a:pPr>
            <a:r>
              <a:rPr lang="en-GB" noProof="0" dirty="0"/>
              <a:t>Countries have a broad range of per capita emissions reflecting their national circumstances</a:t>
            </a:r>
            <a:endParaRPr lang="en-GB" altLang="en-US" noProof="0" dirty="0">
              <a:latin typeface="Calibri"/>
              <a:ea typeface="ＭＳ Ｐゴシック" pitchFamily="34" charset="-128"/>
              <a:cs typeface="Calibri"/>
            </a:endParaRPr>
          </a:p>
        </p:txBody>
      </p:sp>
      <p:sp>
        <p:nvSpPr>
          <p:cNvPr id="14339"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5" name="Picture Placeholder 4" descr="s12_Top_FF_Emitters_percapita.png"/>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5436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6108" y="119638"/>
            <a:ext cx="7287892" cy="506849"/>
          </a:xfrm>
        </p:spPr>
        <p:txBody>
          <a:bodyPr>
            <a:normAutofit/>
          </a:bodyPr>
          <a:lstStyle/>
          <a:p>
            <a:r>
              <a:rPr lang="en-GB" altLang="en-US" noProof="0" dirty="0">
                <a:ea typeface="ＭＳ Ｐゴシック" pitchFamily="34" charset="-128"/>
              </a:rPr>
              <a:t>Top emitters: fossil fuels and industry (per dollar)</a:t>
            </a:r>
            <a:endParaRPr lang="en-GB" noProof="0" dirty="0"/>
          </a:p>
        </p:txBody>
      </p:sp>
      <p:sp>
        <p:nvSpPr>
          <p:cNvPr id="3" name="Text Placeholder 2"/>
          <p:cNvSpPr>
            <a:spLocks noGrp="1"/>
          </p:cNvSpPr>
          <p:nvPr>
            <p:ph type="body" sz="quarter" idx="10"/>
          </p:nvPr>
        </p:nvSpPr>
        <p:spPr/>
        <p:txBody>
          <a:bodyPr rtlCol="0">
            <a:normAutofit lnSpcReduction="10000"/>
          </a:bodyPr>
          <a:lstStyle/>
          <a:p>
            <a:pPr>
              <a:defRPr/>
            </a:pPr>
            <a:r>
              <a:rPr lang="en-GB" altLang="en-US" dirty="0">
                <a:ea typeface="ＭＳ Ｐゴシック" pitchFamily="34" charset="-128"/>
              </a:rPr>
              <a:t>Emissions per unit economic output (e</a:t>
            </a:r>
            <a:r>
              <a:rPr lang="en-GB" altLang="en-US" noProof="0" dirty="0">
                <a:ea typeface="ＭＳ Ｐゴシック" pitchFamily="34" charset="-128"/>
              </a:rPr>
              <a:t>missions intensities) generally decline over time</a:t>
            </a:r>
          </a:p>
          <a:p>
            <a:pPr>
              <a:defRPr/>
            </a:pPr>
            <a:r>
              <a:rPr lang="en-GB" altLang="en-US" noProof="0" dirty="0">
                <a:ea typeface="ＭＳ Ｐゴシック" pitchFamily="34" charset="-128"/>
              </a:rPr>
              <a:t>China’s intensity is declining rapidly, but is still much higher than the world average</a:t>
            </a:r>
          </a:p>
        </p:txBody>
      </p:sp>
      <p:sp>
        <p:nvSpPr>
          <p:cNvPr id="14339" name="Text Placeholder 4"/>
          <p:cNvSpPr>
            <a:spLocks noGrp="1"/>
          </p:cNvSpPr>
          <p:nvPr>
            <p:ph type="body" sz="quarter" idx="12"/>
          </p:nvPr>
        </p:nvSpPr>
        <p:spPr/>
        <p:txBody>
          <a:bodyPr>
            <a:normAutofit/>
          </a:bodyPr>
          <a:lstStyle/>
          <a:p>
            <a:r>
              <a:rPr lang="en-GB" altLang="en-US" noProof="0" dirty="0">
                <a:ea typeface="ＭＳ Ｐゴシック" pitchFamily="34" charset="-128"/>
              </a:rPr>
              <a:t>GDP are measured in purchasing power parity (PPP) terms in 2005 dollars.</a:t>
            </a:r>
          </a:p>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IEA 2015</a:t>
            </a:r>
            <a:r>
              <a:rPr lang="en-GB" altLang="en-US" noProof="0" dirty="0">
                <a:ea typeface="ＭＳ Ｐゴシック" pitchFamily="34" charset="-128"/>
              </a:rPr>
              <a:t> GDP to 2013, </a:t>
            </a:r>
            <a:r>
              <a:rPr lang="en-GB" altLang="en-US" noProof="0" dirty="0">
                <a:ea typeface="ＭＳ Ｐゴシック" pitchFamily="34" charset="-128"/>
                <a:hlinkClick r:id="rId5"/>
              </a:rPr>
              <a:t>IMF 2016</a:t>
            </a:r>
            <a:r>
              <a:rPr lang="en-GB" altLang="en-US" noProof="0" dirty="0">
                <a:ea typeface="ＭＳ Ｐゴシック" pitchFamily="34" charset="-128"/>
              </a:rPr>
              <a:t> growth rates to 2015;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5" name="Picture Placeholder 4" descr="s13_Top_FF_Emitters_perGDP.png"/>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1238615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855788" y="119063"/>
            <a:ext cx="7288212" cy="508000"/>
          </a:xfrm>
        </p:spPr>
        <p:txBody>
          <a:bodyPr/>
          <a:lstStyle/>
          <a:p>
            <a:pPr eaLnBrk="1" hangingPunct="1"/>
            <a:r>
              <a:rPr lang="en-GB" altLang="en-US" noProof="0" dirty="0">
                <a:ea typeface="ＭＳ Ｐゴシック" pitchFamily="34" charset="-128"/>
              </a:rPr>
              <a:t>Alternative rankings of countries</a:t>
            </a:r>
          </a:p>
        </p:txBody>
      </p:sp>
      <p:sp>
        <p:nvSpPr>
          <p:cNvPr id="28674" name="Text Placeholder 2"/>
          <p:cNvSpPr>
            <a:spLocks noGrp="1"/>
          </p:cNvSpPr>
          <p:nvPr>
            <p:ph type="body" sz="quarter" idx="10"/>
          </p:nvPr>
        </p:nvSpPr>
        <p:spPr>
          <a:xfrm>
            <a:off x="431800" y="823913"/>
            <a:ext cx="8280400" cy="684212"/>
          </a:xfrm>
        </p:spPr>
        <p:txBody>
          <a:bodyPr/>
          <a:lstStyle/>
          <a:p>
            <a:pPr eaLnBrk="1" hangingPunct="1"/>
            <a:r>
              <a:rPr lang="en-GB" altLang="en-US" noProof="0" dirty="0">
                <a:ea typeface="ＭＳ Ｐゴシック" pitchFamily="34" charset="-128"/>
              </a:rPr>
              <a:t>Depending on perspective, the significance of individual countries changes</a:t>
            </a:r>
          </a:p>
        </p:txBody>
      </p:sp>
      <p:sp>
        <p:nvSpPr>
          <p:cNvPr id="28675" name="Text Placeholder 4"/>
          <p:cNvSpPr>
            <a:spLocks noGrp="1"/>
          </p:cNvSpPr>
          <p:nvPr>
            <p:ph type="body" sz="quarter" idx="12"/>
          </p:nvPr>
        </p:nvSpPr>
        <p:spPr>
          <a:xfrm>
            <a:off x="188913" y="5692775"/>
            <a:ext cx="8766175" cy="1077913"/>
          </a:xfrm>
        </p:spPr>
        <p:txBody>
          <a:bodyPr>
            <a:normAutofit/>
          </a:bodyPr>
          <a:lstStyle/>
          <a:p>
            <a:pPr>
              <a:spcBef>
                <a:spcPts val="0"/>
              </a:spcBef>
            </a:pPr>
            <a:r>
              <a:rPr lang="en-GB" altLang="en-US" noProof="0" dirty="0">
                <a:ea typeface="ＭＳ Ｐゴシック" pitchFamily="34" charset="-128"/>
              </a:rPr>
              <a:t>GDP: Gross Domestic Product in Market Exchange Rates (MER) and Purchasing Power Parity (PPP)</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3"/>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solidFill>
                  <a:srgbClr val="000000"/>
                </a:solidFill>
                <a:ea typeface="ＭＳ Ｐゴシック" pitchFamily="34" charset="-128"/>
                <a:hlinkClick r:id="rId4"/>
              </a:rPr>
              <a:t>United Nations</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4" name="Picture Placeholder 3"/>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4170267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noProof="0" dirty="0">
                <a:ea typeface="ＭＳ Ｐゴシック" pitchFamily="34" charset="-128"/>
              </a:rPr>
              <a:t>Emissions from coal, oil, gas, cement</a:t>
            </a:r>
            <a:endParaRPr lang="en-GB" noProof="0" dirty="0"/>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Share of global emissions in 2015:</a:t>
            </a:r>
            <a:br>
              <a:rPr lang="en-GB" altLang="en-US" noProof="0" dirty="0">
                <a:ea typeface="ＭＳ Ｐゴシック" pitchFamily="34" charset="-128"/>
              </a:rPr>
            </a:br>
            <a:r>
              <a:rPr lang="en-GB" altLang="en-US" noProof="0" dirty="0">
                <a:ea typeface="ＭＳ Ｐゴシック" pitchFamily="34" charset="-128"/>
              </a:rPr>
              <a:t>coal (41%), oil (34%), gas (19%), cement (6%), flaring (1%, not shown)</a:t>
            </a:r>
          </a:p>
        </p:txBody>
      </p:sp>
      <p:sp>
        <p:nvSpPr>
          <p:cNvPr id="5" name="Text Placeholder 4"/>
          <p:cNvSpPr>
            <a:spLocks noGrp="1"/>
          </p:cNvSpPr>
          <p:nvPr>
            <p:ph type="body" sz="quarter" idx="12"/>
          </p:nvPr>
        </p:nvSpPr>
        <p:spPr>
          <a:xfrm>
            <a:off x="189275" y="5692792"/>
            <a:ext cx="8765451" cy="1077321"/>
          </a:xfrm>
        </p:spPr>
        <p:txBody>
          <a:bodyPr/>
          <a:lstStyle/>
          <a:p>
            <a:r>
              <a:rPr lang="en-GB" altLang="en-US" sz="1400" noProof="0" dirty="0">
                <a:ea typeface="ＭＳ Ｐゴシック" pitchFamily="34" charset="-128"/>
              </a:rPr>
              <a:t>Source: </a:t>
            </a:r>
            <a:r>
              <a:rPr lang="en-GB" altLang="en-US" sz="1400" noProof="0" dirty="0">
                <a:ea typeface="ＭＳ Ｐゴシック" pitchFamily="34" charset="-128"/>
                <a:hlinkClick r:id="rId3"/>
              </a:rPr>
              <a:t>CDIAC</a:t>
            </a:r>
            <a:r>
              <a:rPr lang="en-GB" altLang="en-US" sz="1400"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5"/>
              </a:rPr>
              <a:t>Global Carbon Budget 2016</a:t>
            </a:r>
            <a:endParaRPr lang="en-GB" altLang="en-US" sz="1400" noProof="0" dirty="0">
              <a:ea typeface="ＭＳ Ｐゴシック" pitchFamily="34" charset="-128"/>
            </a:endParaRPr>
          </a:p>
        </p:txBody>
      </p:sp>
      <p:pic>
        <p:nvPicPr>
          <p:cNvPr id="7" name="Picture Placeholder 6" descr="s15_Coal_Oil_Gas_Cement.png"/>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29027831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Energy consumption by energy type</a:t>
            </a:r>
          </a:p>
        </p:txBody>
      </p:sp>
      <p:sp>
        <p:nvSpPr>
          <p:cNvPr id="4" name="Text Placeholder 3"/>
          <p:cNvSpPr>
            <a:spLocks noGrp="1"/>
          </p:cNvSpPr>
          <p:nvPr>
            <p:ph type="body" sz="quarter" idx="10"/>
          </p:nvPr>
        </p:nvSpPr>
        <p:spPr/>
        <p:txBody>
          <a:bodyPr/>
          <a:lstStyle/>
          <a:p>
            <a:r>
              <a:rPr lang="en-GB" noProof="0" dirty="0"/>
              <a:t>Energy consumption by fuel source from 2000 to 2015, with growth rates indicated for the more recent period of 2010 to 2015</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noProof="0" dirty="0">
                <a:ea typeface="ＭＳ Ｐゴシック" pitchFamily="34" charset="-128"/>
                <a:hlinkClick r:id="rId2"/>
              </a:rPr>
              <a:t>BP 2016</a:t>
            </a:r>
            <a:r>
              <a:rPr lang="en-GB" altLang="en-US" noProof="0" dirty="0">
                <a:ea typeface="ＭＳ Ｐゴシック" pitchFamily="34" charset="-128"/>
              </a:rPr>
              <a:t>; </a:t>
            </a:r>
            <a:r>
              <a:rPr lang="en-GB" altLang="en-US" noProof="0" dirty="0">
                <a:ea typeface="ＭＳ Ｐゴシック" pitchFamily="34" charset="-128"/>
                <a:hlinkClick r:id="rId3"/>
              </a:rPr>
              <a:t>Jackson et al 2015</a:t>
            </a:r>
            <a:r>
              <a:rPr lang="en-GB" altLang="en-US" noProof="0" dirty="0">
                <a:ea typeface="ＭＳ Ｐゴシック" pitchFamily="34" charset="-128"/>
              </a:rPr>
              <a:t>; </a:t>
            </a:r>
            <a:r>
              <a:rPr lang="en-GB" altLang="en-US" noProof="0" dirty="0">
                <a:ea typeface="ＭＳ Ｐゴシック" pitchFamily="34" charset="-128"/>
                <a:hlinkClick r:id="rId4"/>
              </a:rPr>
              <a:t>Global Carbon Budget 2016</a:t>
            </a:r>
            <a:r>
              <a:rPr lang="en-GB" altLang="en-US" noProof="0" dirty="0">
                <a:ea typeface="ＭＳ Ｐゴシック" pitchFamily="34" charset="-128"/>
              </a:rPr>
              <a:t> </a:t>
            </a:r>
          </a:p>
        </p:txBody>
      </p:sp>
      <p:pic>
        <p:nvPicPr>
          <p:cNvPr id="8" name="Picture Placeholder 7"/>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5716753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noProof="0" dirty="0">
                <a:ea typeface="ＭＳ Ｐゴシック" pitchFamily="34" charset="-128"/>
              </a:rPr>
              <a:t>Fossil fuel </a:t>
            </a:r>
            <a:r>
              <a:rPr lang="en-GB" altLang="en-US" noProof="0">
                <a:ea typeface="ＭＳ Ｐゴシック" pitchFamily="34" charset="-128"/>
              </a:rPr>
              <a:t>and cement emissions </a:t>
            </a:r>
            <a:r>
              <a:rPr lang="en-GB" altLang="en-US" noProof="0" dirty="0">
                <a:ea typeface="ＭＳ Ｐゴシック" pitchFamily="34" charset="-128"/>
              </a:rPr>
              <a:t>growth</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The biggest changes in emissions were from a decline in coal and an increase in oil</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6" name="Picture Placeholder 5" descr="s17_Category_waterfall.png"/>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0336340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noProof="0" dirty="0">
                <a:ea typeface="ＭＳ Ｐゴシック" pitchFamily="34" charset="-128"/>
              </a:rPr>
              <a:t>Fossil fuel and cement emissions growth</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Emissions in the US, China and Russia declined</a:t>
            </a:r>
          </a:p>
          <a:p>
            <a:r>
              <a:rPr lang="en-GB" altLang="en-US" dirty="0"/>
              <a:t>Emissions in India and all other countries combined increased</a:t>
            </a:r>
            <a:endParaRPr lang="en-GB" altLang="en-US" noProof="0" dirty="0"/>
          </a:p>
        </p:txBody>
      </p:sp>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Figure shows the top four countries contributing to emissions changes in 2015</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6" name="Picture Placeholder 5" descr="s18_country_waterfall.png"/>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1121450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Breakdown of global emissions by country</a:t>
            </a:r>
          </a:p>
        </p:txBody>
      </p:sp>
      <p:sp>
        <p:nvSpPr>
          <p:cNvPr id="3" name="Text Placeholder 2"/>
          <p:cNvSpPr>
            <a:spLocks noGrp="1"/>
          </p:cNvSpPr>
          <p:nvPr>
            <p:ph type="body" sz="quarter" idx="10"/>
          </p:nvPr>
        </p:nvSpPr>
        <p:spPr/>
        <p:txBody>
          <a:bodyPr>
            <a:normAutofit/>
          </a:bodyPr>
          <a:lstStyle/>
          <a:p>
            <a:r>
              <a:rPr lang="en-GB" noProof="0" dirty="0"/>
              <a:t>Emissions from Annex B countries have slightly declined since 1990</a:t>
            </a:r>
            <a:br>
              <a:rPr lang="en-GB" noProof="0" dirty="0"/>
            </a:br>
            <a:r>
              <a:rPr lang="en-GB" noProof="0" dirty="0"/>
              <a:t>Emissions from non-Annex B countries have increased rapidly in the last decade</a:t>
            </a:r>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Annex B countries had emission commitments in the Kyoto Protocol (USA did not ratify, Canada withdrew)</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7" name="Picture Placeholder 6" descr="s19_Emissions_by_Country.png"/>
          <p:cNvPicPr>
            <a:picLocks noGrp="1" noChangeAspect="1"/>
          </p:cNvPicPr>
          <p:nvPr>
            <p:ph type="pic" sz="quarter" idx="11"/>
          </p:nvPr>
        </p:nvPicPr>
        <p:blipFill>
          <a:blip r:embed="rId6">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237683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dirty="0"/>
              <a:t>Acknowledgements</a:t>
            </a:r>
          </a:p>
        </p:txBody>
      </p:sp>
      <p:sp>
        <p:nvSpPr>
          <p:cNvPr id="7" name="Text Placeholder 6"/>
          <p:cNvSpPr>
            <a:spLocks noGrp="1"/>
          </p:cNvSpPr>
          <p:nvPr>
            <p:ph type="body" sz="quarter" idx="4294967295"/>
          </p:nvPr>
        </p:nvSpPr>
        <p:spPr>
          <a:xfrm>
            <a:off x="189868" y="955996"/>
            <a:ext cx="8766175" cy="552450"/>
          </a:xfrm>
        </p:spPr>
        <p:txBody>
          <a:bodyPr>
            <a:normAutofit fontScale="55000" lnSpcReduction="20000"/>
          </a:bodyPr>
          <a:lstStyle/>
          <a:p>
            <a:pPr marL="0" indent="0" algn="ctr">
              <a:buNone/>
            </a:pPr>
            <a:r>
              <a:rPr lang="en-GB" noProof="0" dirty="0"/>
              <a:t>The work presented here has been possible thanks to the enormous observational and modelling efforts of the institutions and networks below</a:t>
            </a:r>
          </a:p>
        </p:txBody>
      </p:sp>
      <p:sp>
        <p:nvSpPr>
          <p:cNvPr id="4" name="Rectangle 3"/>
          <p:cNvSpPr/>
          <p:nvPr/>
        </p:nvSpPr>
        <p:spPr>
          <a:xfrm>
            <a:off x="323850" y="1787018"/>
            <a:ext cx="4176713" cy="4185761"/>
          </a:xfrm>
          <a:prstGeom prst="rect">
            <a:avLst/>
          </a:prstGeom>
        </p:spPr>
        <p:txBody>
          <a:bodyPr>
            <a:spAutoFit/>
          </a:bodyPr>
          <a:lstStyle/>
          <a:p>
            <a:pPr>
              <a:defRPr/>
            </a:pPr>
            <a:r>
              <a:rPr lang="en-US" sz="1400" b="1" dirty="0">
                <a:solidFill>
                  <a:srgbClr val="4C9BDB"/>
                </a:solidFill>
                <a:latin typeface="Calibri"/>
              </a:rPr>
              <a:t>Atmospheric CO</a:t>
            </a:r>
            <a:r>
              <a:rPr lang="en-US" sz="1400" b="1" baseline="-25000" dirty="0">
                <a:solidFill>
                  <a:srgbClr val="4C9BDB"/>
                </a:solidFill>
                <a:latin typeface="Calibri"/>
              </a:rPr>
              <a:t>2</a:t>
            </a:r>
            <a:r>
              <a:rPr lang="en-US" sz="1400" b="1" dirty="0">
                <a:solidFill>
                  <a:srgbClr val="4C9BDB"/>
                </a:solidFill>
                <a:latin typeface="Calibri"/>
              </a:rPr>
              <a:t> datasets </a:t>
            </a:r>
            <a:endParaRPr lang="en-AU" sz="1400" dirty="0">
              <a:solidFill>
                <a:srgbClr val="4C9BDB"/>
              </a:solidFill>
              <a:latin typeface="Calibri"/>
            </a:endParaRPr>
          </a:p>
          <a:p>
            <a:pPr>
              <a:defRPr/>
            </a:pPr>
            <a:r>
              <a:rPr lang="en-US" sz="1400" dirty="0">
                <a:solidFill>
                  <a:srgbClr val="4C9BDB"/>
                </a:solidFill>
                <a:latin typeface="Calibri"/>
              </a:rPr>
              <a:t>NOAA/ESRL (</a:t>
            </a:r>
            <a:r>
              <a:rPr lang="en-US" sz="1400" dirty="0" err="1">
                <a:solidFill>
                  <a:srgbClr val="4C9BDB"/>
                </a:solidFill>
                <a:latin typeface="Calibri"/>
              </a:rPr>
              <a:t>Dlugokencky</a:t>
            </a:r>
            <a:r>
              <a:rPr lang="en-US" sz="1400" dirty="0">
                <a:solidFill>
                  <a:srgbClr val="4C9BDB"/>
                </a:solidFill>
                <a:latin typeface="Calibri"/>
              </a:rPr>
              <a:t> and Tans 2016) </a:t>
            </a:r>
            <a:endParaRPr lang="en-AU" sz="1400" dirty="0">
              <a:solidFill>
                <a:srgbClr val="4C9BDB"/>
              </a:solidFill>
              <a:latin typeface="Calibri"/>
            </a:endParaRPr>
          </a:p>
          <a:p>
            <a:pPr>
              <a:defRPr/>
            </a:pPr>
            <a:r>
              <a:rPr lang="en-GB" sz="1400" dirty="0">
                <a:solidFill>
                  <a:srgbClr val="4C9BDB"/>
                </a:solidFill>
                <a:latin typeface="Calibri"/>
              </a:rPr>
              <a:t>Scripps (Keeling et al. 1976)</a:t>
            </a:r>
            <a:endParaRPr lang="en-AU" sz="1400" dirty="0">
              <a:solidFill>
                <a:srgbClr val="4C9BDB"/>
              </a:solidFill>
              <a:latin typeface="Calibri"/>
            </a:endParaRPr>
          </a:p>
          <a:p>
            <a:pPr>
              <a:defRPr/>
            </a:pPr>
            <a:r>
              <a:rPr lang="en-US" sz="1400" dirty="0">
                <a:solidFill>
                  <a:srgbClr val="4C9BDB"/>
                </a:solidFill>
                <a:latin typeface="Calibri"/>
              </a:rPr>
              <a:t> </a:t>
            </a:r>
            <a:endParaRPr lang="en-AU" sz="1400" dirty="0">
              <a:solidFill>
                <a:srgbClr val="4C9BDB"/>
              </a:solidFill>
              <a:latin typeface="Calibri"/>
            </a:endParaRPr>
          </a:p>
          <a:p>
            <a:pPr>
              <a:defRPr/>
            </a:pPr>
            <a:r>
              <a:rPr lang="en-GB" sz="1400" b="1" dirty="0">
                <a:solidFill>
                  <a:srgbClr val="4C9BDB"/>
                </a:solidFill>
                <a:latin typeface="Calibri"/>
              </a:rPr>
              <a:t>Fossil Fuels and Industry</a:t>
            </a:r>
            <a:endParaRPr lang="en-AU" sz="1400" dirty="0">
              <a:solidFill>
                <a:srgbClr val="4C9BDB"/>
              </a:solidFill>
              <a:latin typeface="Calibri"/>
            </a:endParaRPr>
          </a:p>
          <a:p>
            <a:pPr>
              <a:defRPr/>
            </a:pPr>
            <a:r>
              <a:rPr lang="en-AU" sz="1400" dirty="0">
                <a:solidFill>
                  <a:srgbClr val="4C9BDB"/>
                </a:solidFill>
                <a:latin typeface="Calibri"/>
              </a:rPr>
              <a:t>CDIAC (Boden et al. 2016)</a:t>
            </a:r>
          </a:p>
          <a:p>
            <a:pPr>
              <a:defRPr/>
            </a:pPr>
            <a:r>
              <a:rPr lang="en-AU" sz="1400" dirty="0">
                <a:solidFill>
                  <a:srgbClr val="4C9BDB"/>
                </a:solidFill>
                <a:latin typeface="Calibri"/>
              </a:rPr>
              <a:t>USGS, 2016</a:t>
            </a:r>
          </a:p>
          <a:p>
            <a:pPr>
              <a:defRPr/>
            </a:pPr>
            <a:r>
              <a:rPr lang="en-AU" sz="1400" dirty="0">
                <a:solidFill>
                  <a:srgbClr val="4C9BDB"/>
                </a:solidFill>
                <a:latin typeface="Calibri"/>
              </a:rPr>
              <a:t>UNFCCC, 2016</a:t>
            </a:r>
          </a:p>
          <a:p>
            <a:pPr>
              <a:defRPr/>
            </a:pPr>
            <a:r>
              <a:rPr lang="en-AU" sz="1400" dirty="0">
                <a:solidFill>
                  <a:srgbClr val="4C9BDB"/>
                </a:solidFill>
                <a:latin typeface="Calibri"/>
              </a:rPr>
              <a:t>BP, 2016</a:t>
            </a:r>
          </a:p>
          <a:p>
            <a:pPr>
              <a:defRPr/>
            </a:pPr>
            <a:endParaRPr lang="en-GB" sz="1400" dirty="0">
              <a:solidFill>
                <a:srgbClr val="4C9BDB"/>
              </a:solidFill>
              <a:latin typeface="Calibri"/>
            </a:endParaRPr>
          </a:p>
          <a:p>
            <a:pPr>
              <a:defRPr/>
            </a:pPr>
            <a:r>
              <a:rPr lang="en-GB" sz="1400" b="1" dirty="0">
                <a:solidFill>
                  <a:srgbClr val="4C9BDB"/>
                </a:solidFill>
                <a:latin typeface="Calibri"/>
              </a:rPr>
              <a:t>Consumption Emission </a:t>
            </a:r>
          </a:p>
          <a:p>
            <a:pPr>
              <a:defRPr/>
            </a:pPr>
            <a:r>
              <a:rPr lang="en-GB" sz="1400" dirty="0">
                <a:solidFill>
                  <a:srgbClr val="4C9BDB"/>
                </a:solidFill>
                <a:latin typeface="Calibri"/>
              </a:rPr>
              <a:t>Peters et al. 2011</a:t>
            </a:r>
          </a:p>
          <a:p>
            <a:pPr>
              <a:defRPr/>
            </a:pPr>
            <a:r>
              <a:rPr lang="en-GB" sz="1400" dirty="0">
                <a:solidFill>
                  <a:srgbClr val="4C9BDB"/>
                </a:solidFill>
              </a:rPr>
              <a:t>GTAP (Narayanan et al. 2015) </a:t>
            </a:r>
            <a:endParaRPr lang="en-AU" sz="1400" dirty="0">
              <a:solidFill>
                <a:srgbClr val="4C9BDB"/>
              </a:solidFill>
              <a:latin typeface="Calibri"/>
            </a:endParaRPr>
          </a:p>
          <a:p>
            <a:pPr>
              <a:defRPr/>
            </a:pPr>
            <a:endParaRPr lang="en-GB" sz="1400" b="1" dirty="0">
              <a:solidFill>
                <a:srgbClr val="4C9BDB"/>
              </a:solidFill>
              <a:latin typeface="Calibri"/>
            </a:endParaRPr>
          </a:p>
          <a:p>
            <a:pPr>
              <a:defRPr/>
            </a:pPr>
            <a:r>
              <a:rPr lang="en-GB" sz="1400" b="1" dirty="0">
                <a:solidFill>
                  <a:srgbClr val="4C9BDB"/>
                </a:solidFill>
                <a:latin typeface="Calibri"/>
              </a:rPr>
              <a:t>Land-Use Change</a:t>
            </a:r>
            <a:endParaRPr lang="en-AU" sz="1400" dirty="0">
              <a:solidFill>
                <a:srgbClr val="4C9BDB"/>
              </a:solidFill>
              <a:latin typeface="Calibri"/>
            </a:endParaRPr>
          </a:p>
          <a:p>
            <a:pPr>
              <a:defRPr/>
            </a:pPr>
            <a:r>
              <a:rPr lang="en-AU" sz="1400" dirty="0">
                <a:solidFill>
                  <a:srgbClr val="4C9BDB"/>
                </a:solidFill>
                <a:latin typeface="Calibri"/>
              </a:rPr>
              <a:t>Houghton et al. 2012</a:t>
            </a:r>
          </a:p>
          <a:p>
            <a:pPr>
              <a:defRPr/>
            </a:pPr>
            <a:r>
              <a:rPr lang="en-AU" sz="1400" dirty="0">
                <a:solidFill>
                  <a:srgbClr val="4C9BDB"/>
                </a:solidFill>
              </a:rPr>
              <a:t>GFED4 (van </a:t>
            </a:r>
            <a:r>
              <a:rPr lang="en-AU" sz="1400" dirty="0">
                <a:solidFill>
                  <a:srgbClr val="4C9BDB"/>
                </a:solidFill>
                <a:latin typeface="Calibri"/>
              </a:rPr>
              <a:t>der </a:t>
            </a:r>
            <a:r>
              <a:rPr lang="en-AU" sz="1400" dirty="0" err="1">
                <a:solidFill>
                  <a:srgbClr val="4C9BDB"/>
                </a:solidFill>
                <a:latin typeface="Calibri"/>
              </a:rPr>
              <a:t>Werf</a:t>
            </a:r>
            <a:r>
              <a:rPr lang="en-AU" sz="1400" dirty="0">
                <a:solidFill>
                  <a:srgbClr val="4C9BDB"/>
                </a:solidFill>
                <a:latin typeface="Calibri"/>
              </a:rPr>
              <a:t> et al. 2010)</a:t>
            </a:r>
          </a:p>
          <a:p>
            <a:pPr>
              <a:defRPr/>
            </a:pPr>
            <a:r>
              <a:rPr lang="en-AU" sz="1400" dirty="0">
                <a:solidFill>
                  <a:srgbClr val="4C9BDB"/>
                </a:solidFill>
              </a:rPr>
              <a:t>FAO-FRA and FAOSTAT</a:t>
            </a:r>
          </a:p>
          <a:p>
            <a:pPr>
              <a:defRPr/>
            </a:pPr>
            <a:r>
              <a:rPr lang="nl-NL" sz="1400" dirty="0">
                <a:solidFill>
                  <a:srgbClr val="4C9BDB"/>
                </a:solidFill>
              </a:rPr>
              <a:t>HYDE (Klein Goldewijk et al. 2011)</a:t>
            </a:r>
          </a:p>
        </p:txBody>
      </p:sp>
      <p:sp>
        <p:nvSpPr>
          <p:cNvPr id="5" name="Rectangle 4"/>
          <p:cNvSpPr/>
          <p:nvPr/>
        </p:nvSpPr>
        <p:spPr>
          <a:xfrm>
            <a:off x="4787900" y="1787018"/>
            <a:ext cx="4105275" cy="4401205"/>
          </a:xfrm>
          <a:prstGeom prst="rect">
            <a:avLst/>
          </a:prstGeom>
        </p:spPr>
        <p:txBody>
          <a:bodyPr>
            <a:spAutoFit/>
          </a:bodyPr>
          <a:lstStyle/>
          <a:p>
            <a:pPr>
              <a:defRPr/>
            </a:pPr>
            <a:r>
              <a:rPr lang="en-US" sz="1400" b="1" dirty="0">
                <a:solidFill>
                  <a:srgbClr val="4C9BDB"/>
                </a:solidFill>
                <a:latin typeface="Calibri"/>
              </a:rPr>
              <a:t>Atmospheric inversions</a:t>
            </a:r>
            <a:endParaRPr lang="en-AU" sz="1400" dirty="0">
              <a:solidFill>
                <a:srgbClr val="4C9BDB"/>
              </a:solidFill>
              <a:latin typeface="Calibri"/>
            </a:endParaRPr>
          </a:p>
          <a:p>
            <a:pPr>
              <a:defRPr/>
            </a:pPr>
            <a:r>
              <a:rPr lang="en-US" sz="1400" dirty="0" err="1">
                <a:solidFill>
                  <a:srgbClr val="4C9BDB"/>
                </a:solidFill>
                <a:latin typeface="Calibri"/>
              </a:rPr>
              <a:t>CarbonTracker</a:t>
            </a:r>
            <a:r>
              <a:rPr lang="en-US" sz="1400" dirty="0">
                <a:solidFill>
                  <a:srgbClr val="4C9BDB"/>
                </a:solidFill>
                <a:latin typeface="Calibri"/>
              </a:rPr>
              <a:t> (Peters et al. 2010)</a:t>
            </a:r>
          </a:p>
          <a:p>
            <a:pPr>
              <a:defRPr/>
            </a:pPr>
            <a:r>
              <a:rPr lang="en-US" sz="1400" dirty="0">
                <a:solidFill>
                  <a:srgbClr val="4C9BDB"/>
                </a:solidFill>
                <a:latin typeface="Calibri"/>
              </a:rPr>
              <a:t>Jena </a:t>
            </a:r>
            <a:r>
              <a:rPr lang="en-US" sz="1400" dirty="0" err="1">
                <a:solidFill>
                  <a:srgbClr val="4C9BDB"/>
                </a:solidFill>
                <a:latin typeface="Calibri"/>
              </a:rPr>
              <a:t>CarboScope</a:t>
            </a:r>
            <a:r>
              <a:rPr lang="en-US" sz="1400" dirty="0">
                <a:solidFill>
                  <a:srgbClr val="4C9BDB"/>
                </a:solidFill>
                <a:latin typeface="Calibri"/>
              </a:rPr>
              <a:t> (Rödenbeck et al. 2003)</a:t>
            </a:r>
          </a:p>
          <a:p>
            <a:pPr>
              <a:defRPr/>
            </a:pPr>
            <a:r>
              <a:rPr lang="en-US" sz="1400" dirty="0">
                <a:solidFill>
                  <a:srgbClr val="4C9BDB"/>
                </a:solidFill>
                <a:latin typeface="Calibri"/>
              </a:rPr>
              <a:t>MACC (</a:t>
            </a:r>
            <a:r>
              <a:rPr lang="en-US" sz="1400" dirty="0" err="1">
                <a:solidFill>
                  <a:srgbClr val="4C9BDB"/>
                </a:solidFill>
                <a:latin typeface="Calibri"/>
              </a:rPr>
              <a:t>Chevallier</a:t>
            </a:r>
            <a:r>
              <a:rPr lang="en-US" sz="1400" dirty="0">
                <a:solidFill>
                  <a:srgbClr val="4C9BDB"/>
                </a:solidFill>
                <a:latin typeface="Calibri"/>
              </a:rPr>
              <a:t> et al. 2005) </a:t>
            </a:r>
          </a:p>
          <a:p>
            <a:pPr>
              <a:defRPr/>
            </a:pPr>
            <a:endParaRPr lang="en-GB" sz="1400" b="1" dirty="0">
              <a:solidFill>
                <a:srgbClr val="4C9BDB"/>
              </a:solidFill>
              <a:latin typeface="Calibri"/>
            </a:endParaRPr>
          </a:p>
          <a:p>
            <a:pPr>
              <a:defRPr/>
            </a:pPr>
            <a:r>
              <a:rPr lang="en-GB" sz="1400" b="1" dirty="0">
                <a:solidFill>
                  <a:srgbClr val="4C9BDB"/>
                </a:solidFill>
                <a:latin typeface="Calibri"/>
              </a:rPr>
              <a:t>Land models</a:t>
            </a:r>
          </a:p>
          <a:p>
            <a:pPr>
              <a:defRPr/>
            </a:pPr>
            <a:r>
              <a:rPr lang="en-GB" sz="1400" dirty="0">
                <a:solidFill>
                  <a:srgbClr val="4C9BDB"/>
                </a:solidFill>
              </a:rPr>
              <a:t>CABLE-POP | CLASS-CTEM | CLM4.5BGC | DLEM | ISAM | JSBACH | JULES | LPJ-GUESS | LPJ | LPX | OCNv2 | ORCHIDEE | SDGVM | VISIT </a:t>
            </a:r>
          </a:p>
          <a:p>
            <a:pPr>
              <a:defRPr/>
            </a:pPr>
            <a:r>
              <a:rPr lang="fr-FR" sz="1400" dirty="0">
                <a:solidFill>
                  <a:srgbClr val="4C9BDB"/>
                </a:solidFill>
              </a:rPr>
              <a:t>CRU (Harris et al. 2014)</a:t>
            </a:r>
            <a:endParaRPr lang="en-GB" sz="1400" dirty="0">
              <a:solidFill>
                <a:srgbClr val="4C9BDB"/>
              </a:solidFill>
              <a:latin typeface="Calibri"/>
            </a:endParaRPr>
          </a:p>
          <a:p>
            <a:pPr>
              <a:defRPr/>
            </a:pPr>
            <a:endParaRPr lang="en-GB" sz="1400" dirty="0">
              <a:solidFill>
                <a:srgbClr val="4C9BDB"/>
              </a:solidFill>
              <a:latin typeface="Calibri"/>
            </a:endParaRPr>
          </a:p>
          <a:p>
            <a:pPr>
              <a:defRPr/>
            </a:pPr>
            <a:r>
              <a:rPr lang="en-GB" sz="1400" b="1" dirty="0">
                <a:solidFill>
                  <a:srgbClr val="4C9BDB"/>
                </a:solidFill>
                <a:latin typeface="Calibri"/>
              </a:rPr>
              <a:t>Ocean models</a:t>
            </a:r>
          </a:p>
          <a:p>
            <a:pPr>
              <a:defRPr/>
            </a:pPr>
            <a:r>
              <a:rPr lang="en-GB" sz="1400" dirty="0">
                <a:solidFill>
                  <a:srgbClr val="4C9BDB"/>
                </a:solidFill>
                <a:latin typeface="Calibri"/>
              </a:rPr>
              <a:t>NEMO-PlankTOM5 | NEMO-PISCES (IPSL) | CCSM-BEC | MICOM-HAMMOC | NEMO-PISCES (CNRM) | CSIRO | MITgem-REcoM2</a:t>
            </a:r>
            <a:endParaRPr lang="en-GB" sz="1400" b="1" dirty="0">
              <a:solidFill>
                <a:srgbClr val="4C9BDB"/>
              </a:solidFill>
              <a:latin typeface="Calibri"/>
            </a:endParaRPr>
          </a:p>
          <a:p>
            <a:pPr>
              <a:defRPr/>
            </a:pPr>
            <a:endParaRPr lang="en-GB" sz="1400" b="1" dirty="0">
              <a:solidFill>
                <a:srgbClr val="4C9BDB"/>
              </a:solidFill>
              <a:latin typeface="Calibri"/>
            </a:endParaRPr>
          </a:p>
          <a:p>
            <a:pPr>
              <a:defRPr/>
            </a:pPr>
            <a:r>
              <a:rPr lang="en-GB" sz="1400" b="1" dirty="0">
                <a:solidFill>
                  <a:srgbClr val="4C9BDB"/>
                </a:solidFill>
                <a:latin typeface="Calibri"/>
              </a:rPr>
              <a:t>Ocean Data products</a:t>
            </a:r>
          </a:p>
          <a:p>
            <a:pPr>
              <a:defRPr/>
            </a:pPr>
            <a:r>
              <a:rPr lang="en-GB" sz="1400" dirty="0">
                <a:solidFill>
                  <a:srgbClr val="4C9BDB"/>
                </a:solidFill>
                <a:latin typeface="Calibri"/>
              </a:rPr>
              <a:t>Jena </a:t>
            </a:r>
            <a:r>
              <a:rPr lang="en-GB" sz="1400" dirty="0" err="1">
                <a:solidFill>
                  <a:srgbClr val="4C9BDB"/>
                </a:solidFill>
                <a:latin typeface="Calibri"/>
              </a:rPr>
              <a:t>CarboScope</a:t>
            </a:r>
            <a:r>
              <a:rPr lang="en-GB" sz="1400" dirty="0">
                <a:solidFill>
                  <a:srgbClr val="4C9BDB"/>
                </a:solidFill>
                <a:latin typeface="Calibri"/>
              </a:rPr>
              <a:t> (Rödenbeck et al. 2014)</a:t>
            </a:r>
          </a:p>
          <a:p>
            <a:pPr>
              <a:defRPr/>
            </a:pPr>
            <a:r>
              <a:rPr lang="en-GB" sz="1400" dirty="0">
                <a:solidFill>
                  <a:srgbClr val="4C9BDB"/>
                </a:solidFill>
                <a:latin typeface="Calibri"/>
              </a:rPr>
              <a:t>Landschützer et al. 2015</a:t>
            </a:r>
          </a:p>
          <a:p>
            <a:pPr>
              <a:defRPr/>
            </a:pPr>
            <a:r>
              <a:rPr lang="en-GB" sz="1400" dirty="0">
                <a:solidFill>
                  <a:srgbClr val="4C9BDB"/>
                </a:solidFill>
              </a:rPr>
              <a:t>SOCATv4 (Bakker et al. 2016)</a:t>
            </a:r>
          </a:p>
        </p:txBody>
      </p:sp>
      <p:sp>
        <p:nvSpPr>
          <p:cNvPr id="10" name="Text Placeholder 6"/>
          <p:cNvSpPr txBox="1">
            <a:spLocks/>
          </p:cNvSpPr>
          <p:nvPr/>
        </p:nvSpPr>
        <p:spPr>
          <a:xfrm>
            <a:off x="188913" y="6345709"/>
            <a:ext cx="8766175" cy="5524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a:latin typeface="Calibri"/>
              </a:rPr>
              <a:t>Full references provided in </a:t>
            </a:r>
            <a:r>
              <a:rPr lang="en-US" altLang="en-US" sz="1800" dirty="0">
                <a:latin typeface="Calibri"/>
                <a:ea typeface="ＭＳ Ｐゴシック" pitchFamily="34" charset="-128"/>
                <a:hlinkClick r:id="rId2"/>
              </a:rPr>
              <a:t>Le Quéré et al 2016</a:t>
            </a:r>
            <a:endParaRPr lang="en-US" sz="1800" dirty="0">
              <a:latin typeface="Calibri"/>
            </a:endParaRPr>
          </a:p>
        </p:txBody>
      </p:sp>
    </p:spTree>
    <p:extLst>
      <p:ext uri="{BB962C8B-B14F-4D97-AF65-F5344CB8AC3E}">
        <p14:creationId xmlns:p14="http://schemas.microsoft.com/office/powerpoint/2010/main" val="236401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country</a:t>
            </a:r>
          </a:p>
        </p:txBody>
      </p:sp>
      <p:sp>
        <p:nvSpPr>
          <p:cNvPr id="3" name="Text Placeholder 2"/>
          <p:cNvSpPr>
            <a:spLocks noGrp="1"/>
          </p:cNvSpPr>
          <p:nvPr>
            <p:ph type="body" sz="quarter" idx="10"/>
          </p:nvPr>
        </p:nvSpPr>
        <p:spPr/>
        <p:txBody>
          <a:bodyPr>
            <a:normAutofit/>
          </a:bodyPr>
          <a:lstStyle/>
          <a:p>
            <a:r>
              <a:rPr lang="en-GB" noProof="0" dirty="0"/>
              <a:t>Cumulative emissions from fossil-fuel and cement were distributed (1870</a:t>
            </a:r>
            <a:r>
              <a:rPr lang="en-GB" altLang="en-US" noProof="0" dirty="0">
                <a:ea typeface="ＭＳ Ｐゴシック" pitchFamily="34" charset="-128"/>
              </a:rPr>
              <a:t>–</a:t>
            </a:r>
            <a:r>
              <a:rPr lang="en-GB" noProof="0" dirty="0"/>
              <a:t>2015):</a:t>
            </a:r>
            <a:br>
              <a:rPr lang="en-GB" noProof="0" dirty="0"/>
            </a:br>
            <a:r>
              <a:rPr lang="en-GB" noProof="0" dirty="0"/>
              <a:t>USA (26%), EU28 (23%), China (13%), Russia (7%), Japan (</a:t>
            </a:r>
            <a:r>
              <a:rPr lang="en-GB" dirty="0"/>
              <a:t>4%) and India (3%)</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GB" noProof="0" dirty="0"/>
              <a:t>Cumulative emissions (1990</a:t>
            </a:r>
            <a:r>
              <a:rPr lang="en-GB" altLang="en-US" noProof="0" dirty="0">
                <a:ea typeface="ＭＳ Ｐゴシック" pitchFamily="34" charset="-128"/>
              </a:rPr>
              <a:t>–</a:t>
            </a:r>
            <a:r>
              <a:rPr lang="en-GB" noProof="0" dirty="0"/>
              <a:t>2015) were </a:t>
            </a:r>
            <a:r>
              <a:rPr lang="en-GB" dirty="0"/>
              <a:t>distributed China (21%), USA </a:t>
            </a:r>
            <a:r>
              <a:rPr lang="en-GB" noProof="0" dirty="0"/>
              <a:t>(20%), EU28 (14%), Russia (6%), India/Japan (4%)</a:t>
            </a:r>
            <a:br>
              <a:rPr lang="en-GB" noProof="0" dirty="0"/>
            </a:br>
            <a:r>
              <a:rPr lang="en-GB" noProof="0" dirty="0"/>
              <a:t>‘All others’ includes all other countries along with bunker fuels and statistical differences</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41929857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continent</a:t>
            </a:r>
          </a:p>
        </p:txBody>
      </p:sp>
      <p:sp>
        <p:nvSpPr>
          <p:cNvPr id="3" name="Text Placeholder 2"/>
          <p:cNvSpPr>
            <a:spLocks noGrp="1"/>
          </p:cNvSpPr>
          <p:nvPr>
            <p:ph type="body" sz="quarter" idx="10"/>
          </p:nvPr>
        </p:nvSpPr>
        <p:spPr/>
        <p:txBody>
          <a:bodyPr>
            <a:normAutofit/>
          </a:bodyPr>
          <a:lstStyle/>
          <a:p>
            <a:r>
              <a:rPr lang="en-GB" noProof="0" dirty="0"/>
              <a:t>Cumulative emissions from fossil-fuel and cement (1870</a:t>
            </a:r>
            <a:r>
              <a:rPr lang="en-GB" altLang="en-US" noProof="0" dirty="0">
                <a:ea typeface="ＭＳ Ｐゴシック" pitchFamily="34" charset="-128"/>
              </a:rPr>
              <a:t>–</a:t>
            </a:r>
            <a:r>
              <a:rPr lang="en-GB" noProof="0" dirty="0"/>
              <a:t>2015)</a:t>
            </a:r>
            <a:br>
              <a:rPr lang="en-GB" noProof="0" dirty="0"/>
            </a:br>
            <a:r>
              <a:rPr lang="en-GB" noProof="0" dirty="0"/>
              <a:t>North America and Europe responsible for most cumulative emissions, but Asia growing fast</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The figure excludes bunker fuels and statistical differences</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23467576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22_carbon_intensity_of_economy.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p:pic>
      <p:sp>
        <p:nvSpPr>
          <p:cNvPr id="2" name="Title 1"/>
          <p:cNvSpPr>
            <a:spLocks noGrp="1"/>
          </p:cNvSpPr>
          <p:nvPr>
            <p:ph type="title"/>
          </p:nvPr>
        </p:nvSpPr>
        <p:spPr/>
        <p:txBody>
          <a:bodyPr>
            <a:normAutofit/>
          </a:bodyPr>
          <a:lstStyle/>
          <a:p>
            <a:r>
              <a:rPr lang="en-GB" altLang="en-US" noProof="0" dirty="0">
                <a:ea typeface="ＭＳ Ｐゴシック" pitchFamily="34" charset="-128"/>
              </a:rPr>
              <a:t>Carbon intensity of economic activity</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ea typeface="ＭＳ Ｐゴシック" pitchFamily="34" charset="-128"/>
              </a:rPr>
              <a:t>Global emissions growth has generally recovered quickly from previous financial crises</a:t>
            </a:r>
          </a:p>
          <a:p>
            <a:r>
              <a:rPr lang="en-GB" altLang="en-US" dirty="0">
                <a:ea typeface="ＭＳ Ｐゴシック" pitchFamily="34" charset="-128"/>
              </a:rPr>
              <a:t>It is unclear if the recent slowdown in global emissions is related to the Global Financial Crisis</a:t>
            </a:r>
            <a:endParaRPr lang="en-GB" altLang="en-US" noProof="0" dirty="0">
              <a:ea typeface="ＭＳ Ｐゴシック" pitchFamily="34" charset="-128"/>
            </a:endParaRPr>
          </a:p>
        </p:txBody>
      </p:sp>
      <p:sp>
        <p:nvSpPr>
          <p:cNvPr id="5" name="Text Placeholder 4"/>
          <p:cNvSpPr>
            <a:spLocks noGrp="1"/>
          </p:cNvSpPr>
          <p:nvPr>
            <p:ph type="body" sz="quarter" idx="12"/>
          </p:nvPr>
        </p:nvSpPr>
        <p:spPr/>
        <p:txBody>
          <a:bodyPr>
            <a:normAutofit/>
          </a:bodyPr>
          <a:lstStyle/>
          <a:p>
            <a:pPr>
              <a:spcBef>
                <a:spcPts val="0"/>
              </a:spcBef>
            </a:pPr>
            <a:r>
              <a:rPr lang="en-GB" noProof="0" dirty="0"/>
              <a:t>Economic activity is measured in Purchasing Power Parity </a:t>
            </a:r>
          </a:p>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noProof="0" dirty="0">
                <a:ea typeface="ＭＳ Ｐゴシック" pitchFamily="34" charset="-128"/>
                <a:hlinkClick r:id="rId5"/>
              </a:rPr>
              <a:t>Peters et al 2012</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sp>
        <p:nvSpPr>
          <p:cNvPr id="8" name="TextBox 7"/>
          <p:cNvSpPr txBox="1"/>
          <p:nvPr/>
        </p:nvSpPr>
        <p:spPr>
          <a:xfrm>
            <a:off x="1996188" y="3636020"/>
            <a:ext cx="710451" cy="276999"/>
          </a:xfrm>
          <a:prstGeom prst="rect">
            <a:avLst/>
          </a:prstGeom>
          <a:noFill/>
        </p:spPr>
        <p:txBody>
          <a:bodyPr wrap="none" rtlCol="0">
            <a:spAutoFit/>
          </a:bodyPr>
          <a:lstStyle/>
          <a:p>
            <a:r>
              <a:rPr lang="en-US" sz="1200" dirty="0" smtClean="0">
                <a:solidFill>
                  <a:srgbClr val="4C9BDB"/>
                </a:solidFill>
              </a:rPr>
              <a:t>Oil crisis</a:t>
            </a:r>
            <a:endParaRPr lang="en-US" sz="1200" dirty="0">
              <a:solidFill>
                <a:srgbClr val="4C9BDB"/>
              </a:solidFill>
            </a:endParaRPr>
          </a:p>
        </p:txBody>
      </p:sp>
      <p:sp>
        <p:nvSpPr>
          <p:cNvPr id="9" name="TextBox 8"/>
          <p:cNvSpPr txBox="1"/>
          <p:nvPr/>
        </p:nvSpPr>
        <p:spPr>
          <a:xfrm>
            <a:off x="2449859" y="3097858"/>
            <a:ext cx="1111302" cy="461665"/>
          </a:xfrm>
          <a:prstGeom prst="rect">
            <a:avLst/>
          </a:prstGeom>
          <a:noFill/>
        </p:spPr>
        <p:txBody>
          <a:bodyPr wrap="none" rtlCol="0">
            <a:spAutoFit/>
          </a:bodyPr>
          <a:lstStyle/>
          <a:p>
            <a:pPr algn="r"/>
            <a:r>
              <a:rPr lang="en-US" sz="1200" dirty="0" smtClean="0">
                <a:solidFill>
                  <a:schemeClr val="accent3"/>
                </a:solidFill>
              </a:rPr>
              <a:t>US savings and</a:t>
            </a:r>
            <a:br>
              <a:rPr lang="en-US" sz="1200" dirty="0" smtClean="0">
                <a:solidFill>
                  <a:schemeClr val="accent3"/>
                </a:solidFill>
              </a:rPr>
            </a:br>
            <a:r>
              <a:rPr lang="en-US" sz="1200" dirty="0" smtClean="0">
                <a:solidFill>
                  <a:schemeClr val="accent3"/>
                </a:solidFill>
              </a:rPr>
              <a:t>loan crisis</a:t>
            </a:r>
            <a:endParaRPr lang="en-US" sz="1200" dirty="0">
              <a:solidFill>
                <a:schemeClr val="accent3"/>
              </a:solidFill>
            </a:endParaRPr>
          </a:p>
        </p:txBody>
      </p:sp>
      <p:sp>
        <p:nvSpPr>
          <p:cNvPr id="10" name="TextBox 9"/>
          <p:cNvSpPr txBox="1"/>
          <p:nvPr/>
        </p:nvSpPr>
        <p:spPr>
          <a:xfrm>
            <a:off x="3515050" y="2718743"/>
            <a:ext cx="981158" cy="461665"/>
          </a:xfrm>
          <a:prstGeom prst="rect">
            <a:avLst/>
          </a:prstGeom>
          <a:noFill/>
        </p:spPr>
        <p:txBody>
          <a:bodyPr wrap="none" rtlCol="0">
            <a:spAutoFit/>
          </a:bodyPr>
          <a:lstStyle/>
          <a:p>
            <a:pPr algn="r"/>
            <a:r>
              <a:rPr lang="en-US" sz="1200" dirty="0" smtClean="0">
                <a:solidFill>
                  <a:srgbClr val="FF0000"/>
                </a:solidFill>
              </a:rPr>
              <a:t>Collapse of</a:t>
            </a:r>
            <a:br>
              <a:rPr lang="en-US" sz="1200" dirty="0" smtClean="0">
                <a:solidFill>
                  <a:srgbClr val="FF0000"/>
                </a:solidFill>
              </a:rPr>
            </a:br>
            <a:r>
              <a:rPr lang="en-US" sz="1200" dirty="0" smtClean="0">
                <a:solidFill>
                  <a:srgbClr val="FF0000"/>
                </a:solidFill>
              </a:rPr>
              <a:t>Soviet Union</a:t>
            </a:r>
            <a:endParaRPr lang="en-US" sz="1200" dirty="0">
              <a:solidFill>
                <a:srgbClr val="FF0000"/>
              </a:solidFill>
            </a:endParaRPr>
          </a:p>
        </p:txBody>
      </p:sp>
      <p:sp>
        <p:nvSpPr>
          <p:cNvPr id="11" name="TextBox 10"/>
          <p:cNvSpPr txBox="1"/>
          <p:nvPr/>
        </p:nvSpPr>
        <p:spPr>
          <a:xfrm>
            <a:off x="4432704" y="2475341"/>
            <a:ext cx="716137" cy="646331"/>
          </a:xfrm>
          <a:prstGeom prst="rect">
            <a:avLst/>
          </a:prstGeom>
          <a:noFill/>
        </p:spPr>
        <p:txBody>
          <a:bodyPr wrap="none" rtlCol="0">
            <a:spAutoFit/>
          </a:bodyPr>
          <a:lstStyle/>
          <a:p>
            <a:pPr algn="r"/>
            <a:r>
              <a:rPr lang="en-US" sz="1200" dirty="0" smtClean="0">
                <a:solidFill>
                  <a:schemeClr val="accent4"/>
                </a:solidFill>
              </a:rPr>
              <a:t>Asian</a:t>
            </a:r>
            <a:br>
              <a:rPr lang="en-US" sz="1200" dirty="0" smtClean="0">
                <a:solidFill>
                  <a:schemeClr val="accent4"/>
                </a:solidFill>
              </a:rPr>
            </a:br>
            <a:r>
              <a:rPr lang="en-US" sz="1200" dirty="0" smtClean="0">
                <a:solidFill>
                  <a:schemeClr val="accent4"/>
                </a:solidFill>
              </a:rPr>
              <a:t>financial</a:t>
            </a:r>
            <a:br>
              <a:rPr lang="en-US" sz="1200" dirty="0" smtClean="0">
                <a:solidFill>
                  <a:schemeClr val="accent4"/>
                </a:solidFill>
              </a:rPr>
            </a:br>
            <a:r>
              <a:rPr lang="en-US" sz="1200" dirty="0" smtClean="0">
                <a:solidFill>
                  <a:schemeClr val="accent4"/>
                </a:solidFill>
              </a:rPr>
              <a:t>crisis</a:t>
            </a:r>
            <a:endParaRPr lang="en-US" sz="1200" dirty="0">
              <a:solidFill>
                <a:schemeClr val="accent4"/>
              </a:solidFill>
            </a:endParaRPr>
          </a:p>
        </p:txBody>
      </p:sp>
      <p:sp>
        <p:nvSpPr>
          <p:cNvPr id="12" name="TextBox 11"/>
          <p:cNvSpPr txBox="1"/>
          <p:nvPr/>
        </p:nvSpPr>
        <p:spPr>
          <a:xfrm>
            <a:off x="5025931" y="1670351"/>
            <a:ext cx="716337" cy="646331"/>
          </a:xfrm>
          <a:prstGeom prst="rect">
            <a:avLst/>
          </a:prstGeom>
          <a:noFill/>
        </p:spPr>
        <p:txBody>
          <a:bodyPr wrap="none" rtlCol="0">
            <a:spAutoFit/>
          </a:bodyPr>
          <a:lstStyle/>
          <a:p>
            <a:pPr algn="r"/>
            <a:r>
              <a:rPr lang="en-US" sz="1200" dirty="0" smtClean="0">
                <a:solidFill>
                  <a:schemeClr val="accent6"/>
                </a:solidFill>
              </a:rPr>
              <a:t>Global</a:t>
            </a:r>
            <a:br>
              <a:rPr lang="en-US" sz="1200" dirty="0" smtClean="0">
                <a:solidFill>
                  <a:schemeClr val="accent6"/>
                </a:solidFill>
              </a:rPr>
            </a:br>
            <a:r>
              <a:rPr lang="en-US" sz="1200" dirty="0" smtClean="0">
                <a:solidFill>
                  <a:schemeClr val="accent6"/>
                </a:solidFill>
              </a:rPr>
              <a:t>financial</a:t>
            </a:r>
            <a:br>
              <a:rPr lang="en-US" sz="1200" dirty="0" smtClean="0">
                <a:solidFill>
                  <a:schemeClr val="accent6"/>
                </a:solidFill>
              </a:rPr>
            </a:br>
            <a:r>
              <a:rPr lang="en-US" sz="1200" dirty="0" smtClean="0">
                <a:solidFill>
                  <a:schemeClr val="accent6"/>
                </a:solidFill>
              </a:rPr>
              <a:t>crisis</a:t>
            </a:r>
            <a:endParaRPr lang="en-US" sz="1200" dirty="0">
              <a:solidFill>
                <a:schemeClr val="accent6"/>
              </a:solidFill>
            </a:endParaRPr>
          </a:p>
        </p:txBody>
      </p:sp>
    </p:spTree>
    <p:extLst>
      <p:ext uri="{BB962C8B-B14F-4D97-AF65-F5344CB8AC3E}">
        <p14:creationId xmlns:p14="http://schemas.microsoft.com/office/powerpoint/2010/main" val="1536492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Emissions intensity per unit economic activity</a:t>
            </a:r>
          </a:p>
        </p:txBody>
      </p:sp>
      <p:sp>
        <p:nvSpPr>
          <p:cNvPr id="3" name="Text Placeholder 2"/>
          <p:cNvSpPr>
            <a:spLocks noGrp="1"/>
          </p:cNvSpPr>
          <p:nvPr>
            <p:ph type="body" sz="quarter" idx="10"/>
          </p:nvPr>
        </p:nvSpPr>
        <p:spPr/>
        <p:txBody>
          <a:bodyPr>
            <a:normAutofit/>
          </a:bodyPr>
          <a:lstStyle/>
          <a:p>
            <a:r>
              <a:rPr lang="en-GB" noProof="0" dirty="0"/>
              <a:t>The 10 largest economies have a wide range of emissions intensity of economic production</a:t>
            </a:r>
          </a:p>
        </p:txBody>
      </p:sp>
      <p:sp>
        <p:nvSpPr>
          <p:cNvPr id="5" name="Text Placeholder 4"/>
          <p:cNvSpPr>
            <a:spLocks noGrp="1"/>
          </p:cNvSpPr>
          <p:nvPr>
            <p:ph type="body" sz="quarter" idx="12"/>
          </p:nvPr>
        </p:nvSpPr>
        <p:spPr/>
        <p:txBody>
          <a:bodyPr>
            <a:normAutofit/>
          </a:bodyPr>
          <a:lstStyle/>
          <a:p>
            <a:r>
              <a:rPr lang="en-GB" altLang="en-US" noProof="0" dirty="0">
                <a:latin typeface="+mj-lt"/>
                <a:ea typeface="ＭＳ Ｐゴシック" pitchFamily="34" charset="-128"/>
              </a:rPr>
              <a:t>Emission intensity: CO</a:t>
            </a:r>
            <a:r>
              <a:rPr lang="en-GB" altLang="en-US" baseline="-25000" noProof="0" dirty="0">
                <a:latin typeface="+mj-lt"/>
                <a:ea typeface="ＭＳ Ｐゴシック" pitchFamily="34" charset="-128"/>
              </a:rPr>
              <a:t>2</a:t>
            </a:r>
            <a:r>
              <a:rPr lang="en-GB" altLang="en-US" noProof="0" dirty="0">
                <a:latin typeface="+mj-lt"/>
                <a:ea typeface="ＭＳ Ｐゴシック" pitchFamily="34" charset="-128"/>
              </a:rPr>
              <a:t> emissions from fossil fuel and industry divided by Gross Domestic Product</a:t>
            </a:r>
          </a:p>
          <a:p>
            <a:r>
              <a:rPr lang="en-GB" altLang="en-US" noProof="0" dirty="0">
                <a:latin typeface="+mj-lt"/>
                <a:ea typeface="ＭＳ Ｐゴシック" pitchFamily="34" charset="-128"/>
              </a:rPr>
              <a:t>Source: </a:t>
            </a:r>
            <a:r>
              <a:rPr lang="en-GB" altLang="en-US" noProof="0" dirty="0">
                <a:latin typeface="+mj-lt"/>
                <a:ea typeface="ＭＳ Ｐゴシック" pitchFamily="34" charset="-128"/>
                <a:hlinkClick r:id="rId3"/>
              </a:rPr>
              <a:t>Global Carbon Budget 2016</a:t>
            </a:r>
            <a:r>
              <a:rPr lang="en-GB" altLang="en-US" noProof="0" dirty="0">
                <a:latin typeface="+mj-lt"/>
                <a:ea typeface="ＭＳ Ｐゴシック" pitchFamily="34" charset="-128"/>
              </a:rPr>
              <a:t> </a:t>
            </a:r>
          </a:p>
        </p:txBody>
      </p:sp>
      <p:pic>
        <p:nvPicPr>
          <p:cNvPr id="6" name="Picture Placeholder 5" descr="s23_skyline_GDP-PPP.png"/>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2445329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Emissions per capita</a:t>
            </a:r>
          </a:p>
        </p:txBody>
      </p:sp>
      <p:sp>
        <p:nvSpPr>
          <p:cNvPr id="3" name="Text Placeholder 2"/>
          <p:cNvSpPr>
            <a:spLocks noGrp="1"/>
          </p:cNvSpPr>
          <p:nvPr>
            <p:ph type="body" sz="quarter" idx="10"/>
          </p:nvPr>
        </p:nvSpPr>
        <p:spPr/>
        <p:txBody>
          <a:bodyPr>
            <a:normAutofit/>
          </a:bodyPr>
          <a:lstStyle/>
          <a:p>
            <a:r>
              <a:rPr lang="en-GB" noProof="0" dirty="0"/>
              <a:t>The 10 most populous countries span a wide range of development and emissions per person</a:t>
            </a:r>
          </a:p>
        </p:txBody>
      </p:sp>
      <p:sp>
        <p:nvSpPr>
          <p:cNvPr id="5" name="Text Placeholder 4"/>
          <p:cNvSpPr>
            <a:spLocks noGrp="1"/>
          </p:cNvSpPr>
          <p:nvPr>
            <p:ph type="body" sz="quarter" idx="12"/>
          </p:nvPr>
        </p:nvSpPr>
        <p:spPr/>
        <p:txBody>
          <a:bodyPr>
            <a:normAutofit/>
          </a:bodyPr>
          <a:lstStyle/>
          <a:p>
            <a:r>
              <a:rPr lang="en-GB" altLang="en-US" dirty="0">
                <a:ea typeface="ＭＳ Ｐゴシック" pitchFamily="34" charset="-128"/>
              </a:rPr>
              <a:t>Emission per capita: CO</a:t>
            </a:r>
            <a:r>
              <a:rPr lang="en-GB" altLang="en-US" baseline="-25000" dirty="0">
                <a:ea typeface="ＭＳ Ｐゴシック" pitchFamily="34" charset="-128"/>
              </a:rPr>
              <a:t>2</a:t>
            </a:r>
            <a:r>
              <a:rPr lang="en-GB" altLang="en-US" dirty="0">
                <a:ea typeface="ＭＳ Ｐゴシック" pitchFamily="34" charset="-128"/>
              </a:rPr>
              <a:t> emissions from fossil fuel and industry divided by population</a:t>
            </a:r>
            <a:endParaRPr lang="en-GB" altLang="en-US" noProof="0" dirty="0">
              <a:latin typeface="+mj-lt"/>
              <a:ea typeface="ＭＳ Ｐゴシック" pitchFamily="34" charset="-128"/>
            </a:endParaRPr>
          </a:p>
          <a:p>
            <a:r>
              <a:rPr lang="en-GB" altLang="en-US" noProof="0" dirty="0">
                <a:latin typeface="+mj-lt"/>
                <a:ea typeface="ＭＳ Ｐゴシック" pitchFamily="34" charset="-128"/>
              </a:rPr>
              <a:t>Source: </a:t>
            </a:r>
            <a:r>
              <a:rPr lang="en-GB" altLang="en-US" noProof="0" dirty="0">
                <a:latin typeface="+mj-lt"/>
                <a:ea typeface="ＭＳ Ｐゴシック" pitchFamily="34" charset="-128"/>
                <a:hlinkClick r:id="rId3"/>
              </a:rPr>
              <a:t>Global Carbon Budget 2016</a:t>
            </a:r>
            <a:r>
              <a:rPr lang="en-GB" altLang="en-US" noProof="0" dirty="0">
                <a:latin typeface="+mj-lt"/>
                <a:ea typeface="ＭＳ Ｐゴシック" pitchFamily="34" charset="-128"/>
              </a:rPr>
              <a:t> </a:t>
            </a:r>
          </a:p>
        </p:txBody>
      </p:sp>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074670" y="1440000"/>
            <a:ext cx="7011034" cy="4679999"/>
          </a:xfrm>
        </p:spPr>
      </p:pic>
    </p:spTree>
    <p:extLst>
      <p:ext uri="{BB962C8B-B14F-4D97-AF65-F5344CB8AC3E}">
        <p14:creationId xmlns:p14="http://schemas.microsoft.com/office/powerpoint/2010/main" val="20728105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193896513"/>
              </p:ext>
            </p:extLst>
          </p:nvPr>
        </p:nvGraphicFramePr>
        <p:xfrm>
          <a:off x="442550" y="822326"/>
          <a:ext cx="8258901" cy="5131340"/>
        </p:xfrm>
        <a:graphic>
          <a:graphicData uri="http://schemas.openxmlformats.org/drawingml/2006/table">
            <a:tbl>
              <a:tblPr/>
              <a:tblGrid>
                <a:gridCol w="2591208">
                  <a:extLst>
                    <a:ext uri="{9D8B030D-6E8A-4147-A177-3AD203B41FA5}">
                      <a16:colId xmlns="" xmlns:a16="http://schemas.microsoft.com/office/drawing/2014/main" val="20000"/>
                    </a:ext>
                  </a:extLst>
                </a:gridCol>
                <a:gridCol w="1737837">
                  <a:extLst>
                    <a:ext uri="{9D8B030D-6E8A-4147-A177-3AD203B41FA5}">
                      <a16:colId xmlns="" xmlns:a16="http://schemas.microsoft.com/office/drawing/2014/main" val="20001"/>
                    </a:ext>
                  </a:extLst>
                </a:gridCol>
                <a:gridCol w="982464">
                  <a:extLst>
                    <a:ext uri="{9D8B030D-6E8A-4147-A177-3AD203B41FA5}">
                      <a16:colId xmlns="" xmlns:a16="http://schemas.microsoft.com/office/drawing/2014/main" val="20002"/>
                    </a:ext>
                  </a:extLst>
                </a:gridCol>
                <a:gridCol w="982464">
                  <a:extLst>
                    <a:ext uri="{9D8B030D-6E8A-4147-A177-3AD203B41FA5}">
                      <a16:colId xmlns="" xmlns:a16="http://schemas.microsoft.com/office/drawing/2014/main" val="20003"/>
                    </a:ext>
                  </a:extLst>
                </a:gridCol>
                <a:gridCol w="982464">
                  <a:extLst>
                    <a:ext uri="{9D8B030D-6E8A-4147-A177-3AD203B41FA5}">
                      <a16:colId xmlns="" xmlns:a16="http://schemas.microsoft.com/office/drawing/2014/main" val="20004"/>
                    </a:ext>
                  </a:extLst>
                </a:gridCol>
                <a:gridCol w="982464">
                  <a:extLst>
                    <a:ext uri="{9D8B030D-6E8A-4147-A177-3AD203B41FA5}">
                      <a16:colId xmlns="" xmlns:a16="http://schemas.microsoft.com/office/drawing/2014/main" val="20005"/>
                    </a:ext>
                  </a:extLst>
                </a:gridCol>
              </a:tblGrid>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FFFFFF"/>
                    </a:solidFill>
                  </a:tcPr>
                </a:tc>
                <a:tc gridSpan="5">
                  <a:txBody>
                    <a:bodyPr/>
                    <a:lstStyle/>
                    <a:p>
                      <a:pPr algn="ctr" fontAlgn="ctr"/>
                      <a:r>
                        <a:rPr lang="en-US" sz="1800" b="1" i="0" u="none" strike="noStrike" dirty="0">
                          <a:solidFill>
                            <a:srgbClr val="4C9BDB"/>
                          </a:solidFill>
                          <a:effectLst/>
                          <a:latin typeface="Calibri"/>
                          <a:cs typeface="Calibri"/>
                        </a:rPr>
                        <a:t>Emissions 2015</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26298">
                <a:tc rowSpan="2">
                  <a:txBody>
                    <a:bodyPr/>
                    <a:lstStyle/>
                    <a:p>
                      <a:pPr algn="ctr" fontAlgn="ctr"/>
                      <a:r>
                        <a:rPr lang="en-US" sz="1600" b="0" i="0" u="none" strike="noStrike" dirty="0">
                          <a:solidFill>
                            <a:srgbClr val="4C9BDB"/>
                          </a:solidFill>
                          <a:effectLst/>
                          <a:latin typeface="Calibri"/>
                          <a:cs typeface="Calibri"/>
                        </a:rPr>
                        <a:t>Region/Country</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4C9BDB"/>
                          </a:solidFill>
                          <a:effectLst/>
                          <a:latin typeface="Calibri"/>
                          <a:cs typeface="Calibri"/>
                        </a:rPr>
                        <a:t>Per capita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2F2F2"/>
                    </a:solidFill>
                  </a:tcPr>
                </a:tc>
                <a:tc gridSpan="2">
                  <a:txBody>
                    <a:bodyPr/>
                    <a:lstStyle/>
                    <a:p>
                      <a:pPr algn="ctr" fontAlgn="ctr"/>
                      <a:r>
                        <a:rPr lang="en-US" sz="1600" b="0" i="0" u="none" strike="noStrike" dirty="0">
                          <a:solidFill>
                            <a:srgbClr val="4C9BDB"/>
                          </a:solidFill>
                          <a:effectLst/>
                          <a:latin typeface="Calibri"/>
                          <a:cs typeface="Calibri"/>
                        </a:rPr>
                        <a:t>Total</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D9D9D9"/>
                    </a:solidFill>
                  </a:tcPr>
                </a:tc>
                <a:tc hMerge="1">
                  <a:txBody>
                    <a:bodyPr/>
                    <a:lstStyle/>
                    <a:p>
                      <a:endParaRPr lang="en-US"/>
                    </a:p>
                  </a:txBody>
                  <a:tcPr/>
                </a:tc>
                <a:tc gridSpan="2">
                  <a:txBody>
                    <a:bodyPr/>
                    <a:lstStyle/>
                    <a:p>
                      <a:pPr algn="ctr" fontAlgn="ctr"/>
                      <a:r>
                        <a:rPr lang="en-US" sz="1600" b="0" i="0" u="none" strike="noStrike" dirty="0">
                          <a:solidFill>
                            <a:srgbClr val="4C9BDB"/>
                          </a:solidFill>
                          <a:effectLst/>
                          <a:latin typeface="Calibri"/>
                          <a:cs typeface="Calibri"/>
                        </a:rPr>
                        <a:t>Growth 2014-15</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BFBFBF"/>
                    </a:solidFill>
                  </a:tcPr>
                </a:tc>
                <a:tc hMerge="1">
                  <a:txBody>
                    <a:bodyPr/>
                    <a:lstStyle/>
                    <a:p>
                      <a:endParaRPr lang="en-US"/>
                    </a:p>
                  </a:txBody>
                  <a:tcPr/>
                </a:tc>
                <a:extLst>
                  <a:ext uri="{0D108BD9-81ED-4DB2-BD59-A6C34878D82A}">
                    <a16:rowId xmlns="" xmlns:a16="http://schemas.microsoft.com/office/drawing/2014/main" val="10001"/>
                  </a:ext>
                </a:extLst>
              </a:tr>
              <a:tr h="226298">
                <a:tc vMerge="1">
                  <a:txBody>
                    <a:bodyPr/>
                    <a:lstStyle/>
                    <a:p>
                      <a:endParaRPr lang="en-US"/>
                    </a:p>
                  </a:txBody>
                  <a:tcPr/>
                </a:tc>
                <a:tc>
                  <a:txBody>
                    <a:bodyPr/>
                    <a:lstStyle/>
                    <a:p>
                      <a:pPr algn="ctr" fontAlgn="ctr"/>
                      <a:r>
                        <a:rPr lang="en-US" sz="1600" b="0" i="0" u="none" strike="noStrike" dirty="0">
                          <a:solidFill>
                            <a:srgbClr val="4C9BDB"/>
                          </a:solidFill>
                          <a:effectLst/>
                          <a:latin typeface="Calibri"/>
                          <a:cs typeface="Calibri"/>
                        </a:rPr>
                        <a:t>tCO</a:t>
                      </a:r>
                      <a:r>
                        <a:rPr lang="en-US" sz="1600" b="0" i="0" u="none" strike="noStrike" baseline="-25000" dirty="0">
                          <a:solidFill>
                            <a:srgbClr val="4C9BDB"/>
                          </a:solidFill>
                          <a:effectLst/>
                          <a:latin typeface="Calibri"/>
                          <a:cs typeface="Calibri"/>
                        </a:rPr>
                        <a:t>2</a:t>
                      </a:r>
                      <a:r>
                        <a:rPr lang="en-US" sz="1600" b="0" i="0" u="none" strike="noStrike" dirty="0">
                          <a:solidFill>
                            <a:srgbClr val="4C9BDB"/>
                          </a:solidFill>
                          <a:effectLst/>
                          <a:latin typeface="Calibri"/>
                          <a:cs typeface="Calibri"/>
                        </a:rPr>
                        <a:t> per person</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US" sz="1600" b="0" i="0" u="none" strike="noStrike" dirty="0">
                          <a:solidFill>
                            <a:srgbClr val="4C9BDB"/>
                          </a:solidFill>
                          <a:effectLst/>
                          <a:latin typeface="Calibri"/>
                          <a:cs typeface="Calibri"/>
                        </a:rPr>
                        <a:t>GtCO</a:t>
                      </a:r>
                      <a:r>
                        <a:rPr lang="en-US" sz="1600" b="0" i="0" u="none" strike="noStrike" baseline="-25000" dirty="0">
                          <a:solidFill>
                            <a:srgbClr val="4C9BDB"/>
                          </a:solidFill>
                          <a:effectLst/>
                          <a:latin typeface="Calibri"/>
                          <a:cs typeface="Calibri"/>
                        </a:rPr>
                        <a:t>2</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600" b="0" i="0" u="none" strike="noStrike" dirty="0">
                          <a:solidFill>
                            <a:srgbClr val="4C9BDB"/>
                          </a:solidFill>
                          <a:effectLst/>
                          <a:latin typeface="Calibri"/>
                          <a:cs typeface="Calibri"/>
                        </a:rPr>
                        <a:t>%</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600" b="0" i="0" u="none" strike="noStrike" dirty="0">
                          <a:solidFill>
                            <a:srgbClr val="4C9BDB"/>
                          </a:solidFill>
                          <a:effectLst/>
                          <a:latin typeface="Calibri"/>
                          <a:cs typeface="Calibri"/>
                        </a:rPr>
                        <a:t>GtCO</a:t>
                      </a:r>
                      <a:r>
                        <a:rPr lang="en-US" sz="1600" b="0" i="0" u="none" strike="noStrike" baseline="-25000" dirty="0">
                          <a:solidFill>
                            <a:srgbClr val="4C9BDB"/>
                          </a:solidFill>
                          <a:effectLst/>
                          <a:latin typeface="Calibri"/>
                          <a:cs typeface="Calibri"/>
                        </a:rPr>
                        <a:t>2</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US" sz="1600" b="0" i="0" u="none" strike="noStrike" dirty="0">
                          <a:solidFill>
                            <a:srgbClr val="4C9BDB"/>
                          </a:solidFill>
                          <a:effectLst/>
                          <a:latin typeface="Calibri"/>
                          <a:cs typeface="Calibri"/>
                        </a:rPr>
                        <a:t>%</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2"/>
                  </a:ext>
                </a:extLst>
              </a:tr>
              <a:tr h="226298">
                <a:tc>
                  <a:txBody>
                    <a:bodyPr/>
                    <a:lstStyle/>
                    <a:p>
                      <a:pPr algn="l" fontAlgn="ctr"/>
                      <a:r>
                        <a:rPr lang="en-US" sz="1600" b="0" i="0" u="none" strike="noStrike" dirty="0">
                          <a:solidFill>
                            <a:srgbClr val="4C9BDB"/>
                          </a:solidFill>
                          <a:effectLst/>
                          <a:latin typeface="Calibri"/>
                          <a:cs typeface="Calibri"/>
                        </a:rPr>
                        <a:t>Global (with bunkers)</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36.26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0.021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3"/>
                  </a:ext>
                </a:extLst>
              </a:tr>
              <a:tr h="226298">
                <a:tc>
                  <a:txBody>
                    <a:bodyPr/>
                    <a:lstStyle/>
                    <a:p>
                      <a:pPr algn="l" fontAlgn="b"/>
                      <a:r>
                        <a:rPr lang="en-US" sz="1600" b="0" i="0" u="none" strike="noStrike">
                          <a:solidFill>
                            <a:srgbClr val="4C9BDB"/>
                          </a:solidFill>
                          <a:effectLst/>
                          <a:latin typeface="Calibri"/>
                          <a:cs typeface="Calibri"/>
                        </a:rPr>
                        <a:t> </a:t>
                      </a:r>
                    </a:p>
                  </a:txBody>
                  <a:tcPr marL="11203" marR="11203" marT="11203"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Developed Countries (Annex B)</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4"/>
                  </a:ext>
                </a:extLst>
              </a:tr>
              <a:tr h="247119">
                <a:tc>
                  <a:txBody>
                    <a:bodyPr/>
                    <a:lstStyle/>
                    <a:p>
                      <a:pPr algn="l" fontAlgn="ctr"/>
                      <a:r>
                        <a:rPr lang="en-US" sz="1600" b="0" i="0" u="none" strike="noStrike" noProof="0" dirty="0">
                          <a:solidFill>
                            <a:srgbClr val="4C9BDB"/>
                          </a:solidFill>
                          <a:effectLst/>
                          <a:latin typeface="Calibri"/>
                          <a:cs typeface="Calibri"/>
                        </a:rPr>
                        <a:t> Annex B</a:t>
                      </a:r>
                    </a:p>
                  </a:txBody>
                  <a:tcPr marL="11203" marR="11203" marT="112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10.6</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12.97</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35.8</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-0.228</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-1.7</a:t>
                      </a:r>
                    </a:p>
                  </a:txBody>
                  <a:tcPr marL="9525" marR="10800"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5"/>
                  </a:ext>
                </a:extLst>
              </a:tr>
              <a:tr h="226298">
                <a:tc>
                  <a:txBody>
                    <a:bodyPr/>
                    <a:lstStyle/>
                    <a:p>
                      <a:pPr algn="l" fontAlgn="ctr"/>
                      <a:r>
                        <a:rPr lang="en-US" sz="1600" b="0" i="0" u="none" strike="noStrike" dirty="0">
                          <a:solidFill>
                            <a:srgbClr val="4C9BDB"/>
                          </a:solidFill>
                          <a:effectLst/>
                          <a:latin typeface="Calibri"/>
                          <a:cs typeface="Calibri"/>
                        </a:rPr>
                        <a:t>  USA</a:t>
                      </a:r>
                    </a:p>
                  </a:txBody>
                  <a:tcPr marL="11203" marR="11203" marT="11203" marB="0" anchor="ctr">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16.8</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5.42</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14.9</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-0.141</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-2.6</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6"/>
                  </a:ext>
                </a:extLst>
              </a:tr>
              <a:tr h="226298">
                <a:tc>
                  <a:txBody>
                    <a:bodyPr/>
                    <a:lstStyle/>
                    <a:p>
                      <a:pPr algn="l" fontAlgn="ctr"/>
                      <a:r>
                        <a:rPr lang="en-US" sz="1600" b="0" i="0" u="none" strike="noStrike" dirty="0">
                          <a:solidFill>
                            <a:srgbClr val="4C9BDB"/>
                          </a:solidFill>
                          <a:effectLst/>
                          <a:latin typeface="Calibri"/>
                          <a:cs typeface="Calibri"/>
                        </a:rPr>
                        <a:t>  EU28</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7.0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3.51</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9.7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0.048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1.4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7"/>
                  </a:ext>
                </a:extLst>
              </a:tr>
              <a:tr h="226298">
                <a:tc>
                  <a:txBody>
                    <a:bodyPr/>
                    <a:lstStyle/>
                    <a:p>
                      <a:pPr algn="l" fontAlgn="ctr"/>
                      <a:r>
                        <a:rPr lang="en-US" sz="1600" b="0" i="0" u="none" strike="noStrike" dirty="0">
                          <a:solidFill>
                            <a:srgbClr val="4C9BDB"/>
                          </a:solidFill>
                          <a:effectLst/>
                          <a:latin typeface="Calibri"/>
                          <a:cs typeface="Calibri"/>
                        </a:rPr>
                        <a:t>  Russia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11.3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1.62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4.5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-0.055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-3.3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8"/>
                  </a:ext>
                </a:extLst>
              </a:tr>
              <a:tr h="226298">
                <a:tc>
                  <a:txBody>
                    <a:bodyPr/>
                    <a:lstStyle/>
                    <a:p>
                      <a:pPr algn="l" fontAlgn="ctr"/>
                      <a:r>
                        <a:rPr lang="en-US" sz="1600" b="0" i="0" u="none" strike="noStrike" dirty="0">
                          <a:solidFill>
                            <a:srgbClr val="4C9BDB"/>
                          </a:solidFill>
                          <a:effectLst/>
                          <a:latin typeface="Calibri"/>
                          <a:cs typeface="Calibri"/>
                        </a:rPr>
                        <a:t>  Japan</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9.8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1.24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3.4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-0.028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-2.2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09"/>
                  </a:ext>
                </a:extLst>
              </a:tr>
              <a:tr h="226298">
                <a:tc>
                  <a:txBody>
                    <a:bodyPr/>
                    <a:lstStyle/>
                    <a:p>
                      <a:pPr algn="l" fontAlgn="ctr"/>
                      <a:r>
                        <a:rPr lang="en-US" sz="1600" b="0" i="0" u="none" strike="noStrike" dirty="0">
                          <a:solidFill>
                            <a:srgbClr val="4C9BDB"/>
                          </a:solidFill>
                          <a:effectLst/>
                          <a:latin typeface="Calibri"/>
                          <a:cs typeface="Calibri"/>
                        </a:rPr>
                        <a:t>  Canada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12.9</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0.46</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-0.014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-3.0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0"/>
                  </a:ext>
                </a:extLst>
              </a:tr>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Developing Countries (Non-Annex B)</a:t>
                      </a:r>
                    </a:p>
                  </a:txBody>
                  <a:tcPr marL="9525" marR="10800" marT="9525"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11"/>
                  </a:ext>
                </a:extLst>
              </a:tr>
              <a:tr h="226298">
                <a:tc>
                  <a:txBody>
                    <a:bodyPr/>
                    <a:lstStyle/>
                    <a:p>
                      <a:pPr algn="l" fontAlgn="ctr"/>
                      <a:r>
                        <a:rPr lang="en-US" sz="1600" b="0" i="0" u="none" strike="noStrike" dirty="0">
                          <a:solidFill>
                            <a:srgbClr val="4C9BDB"/>
                          </a:solidFill>
                          <a:effectLst/>
                          <a:latin typeface="Calibri"/>
                          <a:cs typeface="Calibri"/>
                        </a:rPr>
                        <a:t> Non-Annex B</a:t>
                      </a:r>
                    </a:p>
                  </a:txBody>
                  <a:tcPr marL="11203" marR="11203" marT="112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3.5</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21.72</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59.9</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0.184</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0.9</a:t>
                      </a:r>
                    </a:p>
                  </a:txBody>
                  <a:tcPr marL="9525" marR="10800" marT="952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2"/>
                  </a:ext>
                </a:extLst>
              </a:tr>
              <a:tr h="226298">
                <a:tc>
                  <a:txBody>
                    <a:bodyPr/>
                    <a:lstStyle/>
                    <a:p>
                      <a:pPr algn="l" fontAlgn="ctr"/>
                      <a:r>
                        <a:rPr lang="en-US" sz="1600" b="0" i="0" u="none" strike="noStrike" dirty="0">
                          <a:solidFill>
                            <a:srgbClr val="4C9BDB"/>
                          </a:solidFill>
                          <a:effectLst/>
                          <a:latin typeface="Calibri"/>
                          <a:cs typeface="Calibri"/>
                        </a:rPr>
                        <a:t>  China</a:t>
                      </a:r>
                    </a:p>
                  </a:txBody>
                  <a:tcPr marL="11203" marR="11203" marT="11203" marB="0" anchor="ctr">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7.5</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10.36</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28.6</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-0.077</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-0.7</a:t>
                      </a:r>
                    </a:p>
                  </a:txBody>
                  <a:tcPr marL="9525" marR="10800" marT="952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3"/>
                  </a:ext>
                </a:extLst>
              </a:tr>
              <a:tr h="226298">
                <a:tc>
                  <a:txBody>
                    <a:bodyPr/>
                    <a:lstStyle/>
                    <a:p>
                      <a:pPr algn="l" fontAlgn="ctr"/>
                      <a:r>
                        <a:rPr lang="en-US" sz="1600" b="0" i="0" u="none" strike="noStrike" dirty="0">
                          <a:solidFill>
                            <a:srgbClr val="4C9BDB"/>
                          </a:solidFill>
                          <a:effectLst/>
                          <a:latin typeface="Calibri"/>
                          <a:cs typeface="Calibri"/>
                        </a:rPr>
                        <a:t>  India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1.7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2.27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6.3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0.113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5.2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4"/>
                  </a:ext>
                </a:extLst>
              </a:tr>
              <a:tr h="226298">
                <a:tc>
                  <a:txBody>
                    <a:bodyPr/>
                    <a:lstStyle/>
                    <a:p>
                      <a:pPr algn="l" fontAlgn="ctr"/>
                      <a:r>
                        <a:rPr lang="en-US" sz="1600" b="0" i="0" u="none" strike="noStrike" dirty="0">
                          <a:solidFill>
                            <a:srgbClr val="4C9BDB"/>
                          </a:solidFill>
                          <a:effectLst/>
                          <a:latin typeface="Calibri"/>
                          <a:cs typeface="Calibri"/>
                        </a:rPr>
                        <a:t>  </a:t>
                      </a:r>
                      <a:r>
                        <a:rPr lang="en-US" sz="1600" b="0" i="0" u="none" strike="noStrike" dirty="0">
                          <a:solidFill>
                            <a:srgbClr val="4C9BDB"/>
                          </a:solidFill>
                          <a:effectLst/>
                          <a:latin typeface="+mn-lt"/>
                          <a:cs typeface="Calibri"/>
                        </a:rPr>
                        <a:t>Iran</a:t>
                      </a:r>
                      <a:endParaRPr lang="en-US" sz="1600" b="0" i="0" u="none" strike="noStrike" dirty="0">
                        <a:solidFill>
                          <a:srgbClr val="4C9BDB"/>
                        </a:solidFill>
                        <a:effectLst/>
                        <a:latin typeface="Calibri"/>
                        <a:cs typeface="Calibri"/>
                      </a:endParaRP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8.2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0.65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0.010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1.5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5"/>
                  </a:ext>
                </a:extLst>
              </a:tr>
              <a:tr h="22629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4C9BDB"/>
                          </a:solidFill>
                          <a:effectLst/>
                          <a:latin typeface="Calibri"/>
                          <a:cs typeface="Calibri"/>
                        </a:rPr>
                        <a:t>  </a:t>
                      </a:r>
                      <a:r>
                        <a:rPr lang="it-IT" sz="1600" b="0" i="0" u="none" strike="noStrike" dirty="0">
                          <a:solidFill>
                            <a:srgbClr val="4C9BDB"/>
                          </a:solidFill>
                          <a:effectLst/>
                          <a:latin typeface="+mn-lt"/>
                          <a:cs typeface="Calibri"/>
                        </a:rPr>
                        <a:t>Saudi Arabia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19.0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0.60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0.026</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4.4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6"/>
                  </a:ext>
                </a:extLst>
              </a:tr>
              <a:tr h="226298">
                <a:tc>
                  <a:txBody>
                    <a:bodyPr/>
                    <a:lstStyle/>
                    <a:p>
                      <a:pPr algn="l" fontAlgn="ctr"/>
                      <a:r>
                        <a:rPr lang="it-IT" sz="1600" b="0" i="0" u="none" strike="noStrike" dirty="0">
                          <a:solidFill>
                            <a:srgbClr val="4C9BDB"/>
                          </a:solidFill>
                          <a:effectLst/>
                          <a:latin typeface="Calibri"/>
                          <a:cs typeface="Calibri"/>
                        </a:rPr>
                        <a:t>  South Korea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11.8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0.59</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1.6</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0.001</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0.2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7"/>
                  </a:ext>
                </a:extLst>
              </a:tr>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International Bunkers</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18"/>
                  </a:ext>
                </a:extLst>
              </a:tr>
              <a:tr h="226298">
                <a:tc>
                  <a:txBody>
                    <a:bodyPr/>
                    <a:lstStyle/>
                    <a:p>
                      <a:pPr algn="l" fontAlgn="ctr"/>
                      <a:r>
                        <a:rPr lang="en-US" sz="1600" b="0" i="0" u="none" strike="noStrike" dirty="0">
                          <a:solidFill>
                            <a:srgbClr val="4C9BDB"/>
                          </a:solidFill>
                          <a:effectLst/>
                          <a:latin typeface="Calibri"/>
                          <a:cs typeface="Calibri"/>
                        </a:rPr>
                        <a:t> Aviation</a:t>
                      </a:r>
                      <a:r>
                        <a:rPr lang="en-US" sz="1600" b="0" i="0" u="none" strike="noStrike" baseline="0" dirty="0">
                          <a:solidFill>
                            <a:srgbClr val="4C9BDB"/>
                          </a:solidFill>
                          <a:effectLst/>
                          <a:latin typeface="Calibri"/>
                          <a:cs typeface="Calibri"/>
                        </a:rPr>
                        <a:t> and Shipping</a:t>
                      </a:r>
                      <a:endParaRPr lang="en-US" sz="1600" b="0" i="0" u="none" strike="noStrike" dirty="0">
                        <a:solidFill>
                          <a:srgbClr val="4C9BDB"/>
                        </a:solidFill>
                        <a:effectLst/>
                        <a:latin typeface="Calibri"/>
                        <a:cs typeface="Calibri"/>
                      </a:endParaRP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1.57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4.3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0.065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4.3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 xmlns:a16="http://schemas.microsoft.com/office/drawing/2014/main" val="10019"/>
                  </a:ext>
                </a:extLst>
              </a:tr>
            </a:tbl>
          </a:graphicData>
        </a:graphic>
      </p:graphicFrame>
      <p:sp>
        <p:nvSpPr>
          <p:cNvPr id="5" name="Title 4"/>
          <p:cNvSpPr>
            <a:spLocks noGrp="1"/>
          </p:cNvSpPr>
          <p:nvPr>
            <p:ph type="title"/>
          </p:nvPr>
        </p:nvSpPr>
        <p:spPr/>
        <p:txBody>
          <a:bodyPr>
            <a:normAutofit/>
          </a:bodyPr>
          <a:lstStyle/>
          <a:p>
            <a:r>
              <a:rPr lang="en-GB" altLang="en-US" noProof="0" dirty="0">
                <a:ea typeface="ＭＳ Ｐゴシック" pitchFamily="34" charset="-128"/>
              </a:rPr>
              <a:t>Key statistics</a:t>
            </a:r>
            <a:endParaRPr lang="en-GB" noProof="0" dirty="0"/>
          </a:p>
        </p:txBody>
      </p:sp>
      <p:sp>
        <p:nvSpPr>
          <p:cNvPr id="6" name="Text Placeholder 5"/>
          <p:cNvSpPr>
            <a:spLocks noGrp="1"/>
          </p:cNvSpPr>
          <p:nvPr>
            <p:ph type="body" sz="quarter" idx="4294967295"/>
          </p:nvPr>
        </p:nvSpPr>
        <p:spPr>
          <a:xfrm>
            <a:off x="0" y="6242050"/>
            <a:ext cx="9143999" cy="552450"/>
          </a:xfrm>
        </p:spPr>
        <p:txBody>
          <a:bodyPr anchor="b" anchorCtr="0">
            <a:normAutofit/>
          </a:bodyPr>
          <a:lstStyle/>
          <a:p>
            <a:pPr marL="0" indent="0" algn="ctr">
              <a:buNone/>
            </a:pPr>
            <a:r>
              <a:rPr lang="en-GB" altLang="en-US" sz="1400" noProof="0" dirty="0">
                <a:latin typeface="Calibri"/>
                <a:ea typeface="ＭＳ Ｐゴシック" pitchFamily="34" charset="-128"/>
                <a:cs typeface="Calibri"/>
              </a:rPr>
              <a:t>Source: </a:t>
            </a:r>
            <a:r>
              <a:rPr lang="en-GB" altLang="en-US" sz="1400" noProof="0" dirty="0">
                <a:latin typeface="Calibri"/>
                <a:ea typeface="ＭＳ Ｐゴシック" pitchFamily="34" charset="-128"/>
                <a:cs typeface="Calibri"/>
                <a:hlinkClick r:id="rId3"/>
              </a:rPr>
              <a:t>CDIAC</a:t>
            </a:r>
            <a:r>
              <a:rPr lang="en-GB" altLang="en-US" sz="1400" noProof="0" dirty="0">
                <a:latin typeface="Calibri"/>
                <a:ea typeface="ＭＳ Ｐゴシック" pitchFamily="34" charset="-128"/>
                <a:cs typeface="Calibri"/>
              </a:rPr>
              <a:t>; </a:t>
            </a:r>
            <a:r>
              <a:rPr lang="en-GB" altLang="en-US" sz="1400" dirty="0">
                <a:ea typeface="ＭＳ Ｐゴシック" pitchFamily="34" charset="-128"/>
                <a:hlinkClick r:id="rId4"/>
              </a:rPr>
              <a:t>Le Quéré et al 2016</a:t>
            </a:r>
            <a:r>
              <a:rPr lang="en-GB" altLang="en-US" sz="1400" noProof="0" dirty="0">
                <a:latin typeface="Calibri"/>
                <a:ea typeface="ＭＳ Ｐゴシック" pitchFamily="34" charset="-128"/>
                <a:cs typeface="Calibri"/>
              </a:rPr>
              <a:t>;</a:t>
            </a:r>
            <a:r>
              <a:rPr lang="en-GB" altLang="en-US" sz="1400" noProof="0" dirty="0">
                <a:solidFill>
                  <a:srgbClr val="000000"/>
                </a:solidFill>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5"/>
              </a:rPr>
              <a:t>Global Carbon Budget 2016</a:t>
            </a:r>
            <a:endParaRPr lang="en-GB" altLang="en-US" sz="1400" noProof="0" dirty="0">
              <a:latin typeface="Calibri"/>
              <a:ea typeface="ＭＳ Ｐゴシック" pitchFamily="34" charset="-128"/>
              <a:cs typeface="Calibri"/>
            </a:endParaRPr>
          </a:p>
        </p:txBody>
      </p:sp>
    </p:spTree>
    <p:extLst>
      <p:ext uri="{BB962C8B-B14F-4D97-AF65-F5344CB8AC3E}">
        <p14:creationId xmlns:p14="http://schemas.microsoft.com/office/powerpoint/2010/main" val="13924331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Consumption-based Emissions</a:t>
            </a:r>
            <a:endParaRPr lang="en-GB" noProof="0" dirty="0"/>
          </a:p>
        </p:txBody>
      </p:sp>
      <p:sp>
        <p:nvSpPr>
          <p:cNvPr id="6" name="Text Placeholder 5"/>
          <p:cNvSpPr>
            <a:spLocks noGrp="1"/>
          </p:cNvSpPr>
          <p:nvPr>
            <p:ph type="body" sz="quarter" idx="10"/>
          </p:nvPr>
        </p:nvSpPr>
        <p:spPr/>
        <p:txBody>
          <a:bodyPr>
            <a:normAutofit fontScale="55000" lnSpcReduction="20000"/>
          </a:bodyPr>
          <a:lstStyle/>
          <a:p>
            <a:r>
              <a:rPr lang="en-GB" altLang="en-US" noProof="0" dirty="0">
                <a:ea typeface="ＭＳ Ｐゴシック" pitchFamily="34" charset="-128"/>
              </a:rPr>
              <a:t>Consumption–based emissions allocate emissions to the location that goods and services are consumed</a:t>
            </a:r>
          </a:p>
          <a:p>
            <a:endParaRPr lang="en-GB" altLang="en-US" noProof="0" dirty="0">
              <a:ea typeface="ＭＳ Ｐゴシック" pitchFamily="34" charset="-128"/>
            </a:endParaRPr>
          </a:p>
          <a:p>
            <a:r>
              <a:rPr lang="en-GB" altLang="en-US" noProof="0" dirty="0">
                <a:ea typeface="ＭＳ Ｐゴシック" pitchFamily="34" charset="-128"/>
              </a:rPr>
              <a:t> Consumption-based emissions = Production/Territorial-based emissions minus emissions embodied in exports plus the emissions embodied in imports</a:t>
            </a:r>
          </a:p>
          <a:p>
            <a:endParaRPr lang="en-GB" noProof="0" dirty="0"/>
          </a:p>
        </p:txBody>
      </p:sp>
    </p:spTree>
    <p:extLst>
      <p:ext uri="{BB962C8B-B14F-4D97-AF65-F5344CB8AC3E}">
        <p14:creationId xmlns:p14="http://schemas.microsoft.com/office/powerpoint/2010/main" val="297725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Consumption-based emissions (carbon footprint)</a:t>
            </a:r>
          </a:p>
        </p:txBody>
      </p:sp>
      <p:sp>
        <p:nvSpPr>
          <p:cNvPr id="4" name="Text Placeholder 3"/>
          <p:cNvSpPr>
            <a:spLocks noGrp="1"/>
          </p:cNvSpPr>
          <p:nvPr>
            <p:ph type="body" sz="quarter" idx="10"/>
          </p:nvPr>
        </p:nvSpPr>
        <p:spPr/>
        <p:txBody>
          <a:bodyPr>
            <a:normAutofit lnSpcReduction="10000"/>
          </a:bodyPr>
          <a:lstStyle/>
          <a:p>
            <a:r>
              <a:rPr lang="en-GB" noProof="0" dirty="0"/>
              <a:t>Allocating emissions to the consumption of products provides an alternative perspective</a:t>
            </a:r>
          </a:p>
          <a:p>
            <a:r>
              <a:rPr lang="en-GB" dirty="0"/>
              <a:t>USA and EU28 are net importers of embodied emissions, China and India are net exporters</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GB" noProof="0" dirty="0"/>
              <a:t>Consumption-based emissions are calculated by adjusting the </a:t>
            </a:r>
          </a:p>
          <a:p>
            <a:pPr>
              <a:spcBef>
                <a:spcPts val="0"/>
              </a:spcBef>
            </a:pPr>
            <a:r>
              <a:rPr lang="en-GB" noProof="0" dirty="0"/>
              <a:t>standard production-based emissions to account for international trade</a:t>
            </a:r>
            <a:br>
              <a:rPr lang="en-GB" noProof="0" dirty="0"/>
            </a:br>
            <a:r>
              <a:rPr lang="en-GB" noProof="0" dirty="0"/>
              <a:t>Source: </a:t>
            </a:r>
            <a:r>
              <a:rPr lang="en-GB" altLang="en-US" dirty="0">
                <a:ea typeface="ＭＳ Ｐゴシック" pitchFamily="34" charset="-128"/>
                <a:hlinkClick r:id="rId2"/>
              </a:rPr>
              <a:t>Peters et al 2011</a:t>
            </a:r>
            <a:r>
              <a:rPr lang="en-GB" altLang="en-US" dirty="0">
                <a:ea typeface="ＭＳ Ｐゴシック" pitchFamily="34" charset="-128"/>
              </a:rPr>
              <a:t>;</a:t>
            </a:r>
            <a:r>
              <a:rPr lang="en-GB" altLang="en-US" dirty="0">
                <a:solidFill>
                  <a:srgbClr val="000000"/>
                </a:solidFill>
                <a:ea typeface="ＭＳ Ｐゴシック" pitchFamily="34" charset="-128"/>
              </a:rPr>
              <a:t> </a:t>
            </a:r>
            <a:r>
              <a:rPr lang="en-GB" altLang="en-US" dirty="0">
                <a:ea typeface="ＭＳ Ｐゴシック" pitchFamily="34" charset="-128"/>
                <a:hlinkClick r:id="rId3"/>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4"/>
              </a:rPr>
              <a:t>Global Carbon Project 2016</a:t>
            </a:r>
            <a:endParaRPr lang="en-GB" noProof="0" dirty="0"/>
          </a:p>
        </p:txBody>
      </p:sp>
      <p:pic>
        <p:nvPicPr>
          <p:cNvPr id="6" name="Picture Placeholder 5" descr="s27_prodcons_top4.png"/>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1587378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noProof="0" dirty="0">
                <a:ea typeface="ＭＳ Ｐゴシック" pitchFamily="34" charset="-128"/>
              </a:rPr>
              <a:t>Consumption-based emissions</a:t>
            </a:r>
          </a:p>
        </p:txBody>
      </p:sp>
      <p:sp>
        <p:nvSpPr>
          <p:cNvPr id="16387" name="Text Placeholder 2"/>
          <p:cNvSpPr>
            <a:spLocks noGrp="1"/>
          </p:cNvSpPr>
          <p:nvPr>
            <p:ph type="body" sz="quarter" idx="10"/>
          </p:nvPr>
        </p:nvSpPr>
        <p:spPr/>
        <p:txBody>
          <a:bodyPr>
            <a:normAutofit fontScale="92500"/>
          </a:bodyPr>
          <a:lstStyle/>
          <a:p>
            <a:r>
              <a:rPr lang="en-GB" altLang="en-US" dirty="0">
                <a:ea typeface="ＭＳ Ｐゴシック" pitchFamily="34" charset="-128"/>
              </a:rPr>
              <a:t>Transfers of emissions embodied in trade from non-Annex B countries to Annex B countries grew at about 19% per year between 1990 and 2007, but have since declined at nearly 4% per year.</a:t>
            </a:r>
            <a:endParaRPr lang="en-GB" altLang="en-US" noProof="0" dirty="0">
              <a:latin typeface="+mj-lt"/>
              <a:ea typeface="ＭＳ Ｐゴシック" pitchFamily="34" charset="-128"/>
            </a:endParaRPr>
          </a:p>
        </p:txBody>
      </p:sp>
      <p:sp>
        <p:nvSpPr>
          <p:cNvPr id="16388" name="Text Placeholder 4"/>
          <p:cNvSpPr>
            <a:spLocks noGrp="1"/>
          </p:cNvSpPr>
          <p:nvPr>
            <p:ph type="body" sz="quarter" idx="12"/>
          </p:nvPr>
        </p:nvSpPr>
        <p:spPr/>
        <p:txBody>
          <a:bodyPr>
            <a:normAutofit/>
          </a:bodyPr>
          <a:lstStyle/>
          <a:p>
            <a:pPr>
              <a:spcBef>
                <a:spcPct val="0"/>
              </a:spcBef>
            </a:pPr>
            <a:r>
              <a:rPr lang="en-GB" altLang="en-US" noProof="0" dirty="0">
                <a:ea typeface="ＭＳ Ｐゴシック" pitchFamily="34" charset="-128"/>
              </a:rPr>
              <a:t>Annex B countries were used in the Kyoto Protocol, but this distinction is less relevant in the Paris Agreement</a:t>
            </a:r>
          </a:p>
          <a:p>
            <a:pPr>
              <a:spcBef>
                <a:spcPct val="0"/>
              </a:spcBef>
            </a:pP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Peters et al 2011</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4" name="Picture Placeholder 3" descr="s28_ConsumptionEmissions_KyotoProtocol.png"/>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8074507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Major flows from production to consumption</a:t>
            </a:r>
          </a:p>
        </p:txBody>
      </p:sp>
      <p:sp>
        <p:nvSpPr>
          <p:cNvPr id="3" name="Text Placeholder 2"/>
          <p:cNvSpPr>
            <a:spLocks noGrp="1"/>
          </p:cNvSpPr>
          <p:nvPr>
            <p:ph type="body" sz="quarter" idx="10"/>
          </p:nvPr>
        </p:nvSpPr>
        <p:spPr/>
        <p:txBody>
          <a:bodyPr>
            <a:normAutofit lnSpcReduction="10000"/>
          </a:bodyPr>
          <a:lstStyle/>
          <a:p>
            <a:r>
              <a:rPr lang="en-GB" altLang="en-US" noProof="0" dirty="0">
                <a:ea typeface="ＭＳ Ｐゴシック" pitchFamily="34" charset="-128"/>
              </a:rPr>
              <a:t>Flows from location of generation of emissions to location of </a:t>
            </a:r>
          </a:p>
          <a:p>
            <a:r>
              <a:rPr lang="en-GB" altLang="en-US" noProof="0" dirty="0">
                <a:ea typeface="ＭＳ Ｐゴシック" pitchFamily="34" charset="-128"/>
              </a:rPr>
              <a:t>consumption of goods and services</a:t>
            </a:r>
          </a:p>
        </p:txBody>
      </p:sp>
      <p:sp>
        <p:nvSpPr>
          <p:cNvPr id="5" name="Text Placeholder 4"/>
          <p:cNvSpPr>
            <a:spLocks noGrp="1"/>
          </p:cNvSpPr>
          <p:nvPr>
            <p:ph type="body" sz="quarter" idx="12"/>
          </p:nvPr>
        </p:nvSpPr>
        <p:spPr/>
        <p:txBody>
          <a:bodyPr>
            <a:normAutofit/>
          </a:bodyPr>
          <a:lstStyle/>
          <a:p>
            <a:pPr>
              <a:spcBef>
                <a:spcPts val="1200"/>
              </a:spcBef>
            </a:pPr>
            <a:r>
              <a:rPr lang="en-GB" altLang="en-US" noProof="0" dirty="0">
                <a:ea typeface="ＭＳ Ｐゴシック" pitchFamily="34" charset="-128"/>
              </a:rPr>
              <a:t>Values for 2011. EU is treated as one region. Units: MtCO</a:t>
            </a:r>
            <a:r>
              <a:rPr lang="en-GB" altLang="en-US" baseline="-25000" noProof="0" dirty="0">
                <a:ea typeface="ＭＳ Ｐゴシック" pitchFamily="34" charset="-128"/>
              </a:rPr>
              <a:t>2</a:t>
            </a:r>
            <a:br>
              <a:rPr lang="en-GB" altLang="en-US" baseline="-25000"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Peters et al 2012</a:t>
            </a:r>
            <a:endParaRPr lang="en-GB" altLang="en-US" noProof="0" dirty="0">
              <a:ea typeface="ＭＳ Ｐゴシック" pitchFamily="34" charset="-128"/>
            </a:endParaRPr>
          </a:p>
        </p:txBody>
      </p:sp>
      <p:pic>
        <p:nvPicPr>
          <p:cNvPr id="6" name="Picture Placeholder 5"/>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3078" y="1440000"/>
            <a:ext cx="8074218" cy="4680000"/>
          </a:xfrm>
        </p:spPr>
      </p:pic>
    </p:spTree>
    <p:extLst>
      <p:ext uri="{BB962C8B-B14F-4D97-AF65-F5344CB8AC3E}">
        <p14:creationId xmlns:p14="http://schemas.microsoft.com/office/powerpoint/2010/main" val="25401198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12374" y="1118937"/>
            <a:ext cx="8947162" cy="54977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60000" algn="l">
              <a:spcAft>
                <a:spcPts val="600"/>
              </a:spcAft>
            </a:pPr>
            <a:r>
              <a:rPr lang="en-GB" sz="1500" b="1" dirty="0">
                <a:solidFill>
                  <a:srgbClr val="4C9BDB"/>
                </a:solidFill>
              </a:rPr>
              <a:t>C Le Quéré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RM Andrew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GP Peters </a:t>
            </a:r>
            <a:r>
              <a:rPr lang="en-GB" sz="1500" dirty="0">
                <a:solidFill>
                  <a:srgbClr val="4C9BDB"/>
                </a:solidFill>
              </a:rPr>
              <a:t>Norway |</a:t>
            </a:r>
            <a:r>
              <a:rPr lang="en-GB" sz="1500" b="1" dirty="0">
                <a:solidFill>
                  <a:srgbClr val="4C9BDB"/>
                </a:solidFill>
              </a:rPr>
              <a:t> JG Canadell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S </a:t>
            </a:r>
            <a:r>
              <a:rPr lang="en-GB" sz="1500" b="1" dirty="0" err="1">
                <a:solidFill>
                  <a:srgbClr val="4C9BDB"/>
                </a:solidFill>
              </a:rPr>
              <a:t>Sitch</a:t>
            </a:r>
            <a:r>
              <a:rPr lang="en-GB" sz="1500" b="1" dirty="0">
                <a:solidFill>
                  <a:srgbClr val="4C9BDB"/>
                </a:solidFill>
              </a:rPr>
              <a:t>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JI Korsbakken </a:t>
            </a:r>
            <a:r>
              <a:rPr lang="en-GB" sz="1500" dirty="0">
                <a:solidFill>
                  <a:srgbClr val="4C9BDB"/>
                </a:solidFill>
              </a:rPr>
              <a:t>Norway</a:t>
            </a:r>
            <a:r>
              <a:rPr lang="en-GB" sz="1500" b="1" dirty="0">
                <a:solidFill>
                  <a:srgbClr val="4C9BDB"/>
                </a:solidFill>
              </a:rPr>
              <a:t> </a:t>
            </a:r>
            <a:r>
              <a:rPr lang="en-GB" sz="1500" dirty="0">
                <a:solidFill>
                  <a:srgbClr val="4C9BDB"/>
                </a:solidFill>
              </a:rPr>
              <a:t>| </a:t>
            </a:r>
            <a:r>
              <a:rPr lang="en-GB" sz="1500" b="1" dirty="0">
                <a:solidFill>
                  <a:srgbClr val="4C9BDB"/>
                </a:solidFill>
              </a:rPr>
              <a:t>P Ciais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Friedlingstein</a:t>
            </a:r>
            <a:r>
              <a:rPr lang="en-GB" sz="1500" b="1" dirty="0">
                <a:solidFill>
                  <a:srgbClr val="4C9BDB"/>
                </a:solidFill>
              </a:rPr>
              <a:t>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AC Manning </a:t>
            </a:r>
            <a:r>
              <a:rPr lang="en-GB" sz="1500" dirty="0">
                <a:solidFill>
                  <a:srgbClr val="4C9BDB"/>
                </a:solidFill>
              </a:rPr>
              <a:t>UK</a:t>
            </a:r>
            <a:endParaRPr lang="en-GB" sz="1500" b="1" dirty="0">
              <a:solidFill>
                <a:srgbClr val="4C9BDB"/>
              </a:solidFill>
            </a:endParaRPr>
          </a:p>
          <a:p>
            <a:pPr algn="l">
              <a:spcAft>
                <a:spcPts val="600"/>
              </a:spcAft>
            </a:pPr>
            <a:r>
              <a:rPr lang="en-GB" sz="1500" b="1" dirty="0">
                <a:solidFill>
                  <a:srgbClr val="4C9BDB"/>
                </a:solidFill>
              </a:rPr>
              <a:t>TA Boden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PP Tans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RA Houghton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RF Keeling </a:t>
            </a:r>
            <a:r>
              <a:rPr lang="en-GB" sz="1500" dirty="0">
                <a:solidFill>
                  <a:srgbClr val="4C9BDB"/>
                </a:solidFill>
              </a:rPr>
              <a:t>USA</a:t>
            </a:r>
          </a:p>
          <a:p>
            <a:pPr algn="l"/>
            <a:r>
              <a:rPr lang="en-GB" sz="1500" b="1" dirty="0">
                <a:solidFill>
                  <a:srgbClr val="4C9BDB"/>
                </a:solidFill>
              </a:rPr>
              <a:t>S </a:t>
            </a:r>
            <a:r>
              <a:rPr lang="en-GB" sz="1500" b="1" dirty="0" err="1">
                <a:solidFill>
                  <a:srgbClr val="4C9BDB"/>
                </a:solidFill>
              </a:rPr>
              <a:t>Alin</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 </a:t>
            </a:r>
            <a:r>
              <a:rPr lang="en-GB" sz="1500" b="1" dirty="0">
                <a:solidFill>
                  <a:srgbClr val="4C9BDB"/>
                </a:solidFill>
              </a:rPr>
              <a:t>OD Andrews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Anthoni</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L </a:t>
            </a:r>
            <a:r>
              <a:rPr lang="en-GB" sz="1500" b="1" dirty="0" err="1">
                <a:solidFill>
                  <a:srgbClr val="4C9BDB"/>
                </a:solidFill>
              </a:rPr>
              <a:t>Barbero</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L Bopp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F </a:t>
            </a:r>
            <a:r>
              <a:rPr lang="en-GB" sz="1500" b="1" dirty="0" err="1">
                <a:solidFill>
                  <a:srgbClr val="4C9BDB"/>
                </a:solidFill>
              </a:rPr>
              <a:t>Chevallier</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LP </a:t>
            </a:r>
            <a:r>
              <a:rPr lang="en-GB" sz="1500" b="1" dirty="0" err="1">
                <a:solidFill>
                  <a:srgbClr val="4C9BDB"/>
                </a:solidFill>
              </a:rPr>
              <a:t>Chini</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K Currie </a:t>
            </a:r>
            <a:r>
              <a:rPr lang="en-GB" sz="1500" dirty="0">
                <a:solidFill>
                  <a:srgbClr val="4C9BDB"/>
                </a:solidFill>
              </a:rPr>
              <a:t>New</a:t>
            </a:r>
            <a:r>
              <a:rPr lang="en-GB" sz="1500" b="1" dirty="0">
                <a:solidFill>
                  <a:srgbClr val="4C9BDB"/>
                </a:solidFill>
              </a:rPr>
              <a:t> </a:t>
            </a:r>
            <a:r>
              <a:rPr lang="en-GB" sz="1500" dirty="0">
                <a:solidFill>
                  <a:srgbClr val="4C9BDB"/>
                </a:solidFill>
              </a:rPr>
              <a:t>Zealand</a:t>
            </a:r>
            <a:r>
              <a:rPr lang="en-GB" sz="1500" b="1" dirty="0">
                <a:solidFill>
                  <a:srgbClr val="4C9BDB"/>
                </a:solidFill>
              </a:rPr>
              <a:t> </a:t>
            </a:r>
            <a:r>
              <a:rPr lang="en-GB" sz="1500" dirty="0">
                <a:solidFill>
                  <a:srgbClr val="4C9BDB"/>
                </a:solidFill>
              </a:rPr>
              <a:t>|</a:t>
            </a:r>
            <a:r>
              <a:rPr lang="en-GB" sz="1500" b="1" dirty="0">
                <a:solidFill>
                  <a:srgbClr val="4C9BDB"/>
                </a:solidFill>
              </a:rPr>
              <a:t> C </a:t>
            </a:r>
            <a:r>
              <a:rPr lang="en-GB" sz="1500" b="1" dirty="0" err="1">
                <a:solidFill>
                  <a:srgbClr val="4C9BDB"/>
                </a:solidFill>
              </a:rPr>
              <a:t>Delire</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SC </a:t>
            </a:r>
            <a:r>
              <a:rPr lang="en-GB" sz="1500" b="1" dirty="0" err="1">
                <a:solidFill>
                  <a:srgbClr val="4C9BDB"/>
                </a:solidFill>
              </a:rPr>
              <a:t>Doney</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S Fuss </a:t>
            </a:r>
            <a:r>
              <a:rPr lang="en-GB" sz="1500" dirty="0">
                <a:solidFill>
                  <a:srgbClr val="4C9BDB"/>
                </a:solidFill>
              </a:rPr>
              <a:t>Germany | </a:t>
            </a:r>
            <a:r>
              <a:rPr lang="en-GB" sz="1500" b="1" dirty="0">
                <a:solidFill>
                  <a:srgbClr val="4C9BDB"/>
                </a:solidFill>
              </a:rPr>
              <a:t>T </a:t>
            </a:r>
            <a:r>
              <a:rPr lang="en-GB" sz="1500" b="1" dirty="0" err="1">
                <a:solidFill>
                  <a:srgbClr val="4C9BDB"/>
                </a:solidFill>
              </a:rPr>
              <a:t>Gkritzalis</a:t>
            </a:r>
            <a:r>
              <a:rPr lang="en-GB" sz="1500" b="1" dirty="0">
                <a:solidFill>
                  <a:srgbClr val="4C9BDB"/>
                </a:solidFill>
              </a:rPr>
              <a:t> </a:t>
            </a:r>
            <a:r>
              <a:rPr lang="en-GB" sz="1500" dirty="0">
                <a:solidFill>
                  <a:srgbClr val="4C9BDB"/>
                </a:solidFill>
              </a:rPr>
              <a:t>Belgium</a:t>
            </a:r>
            <a:r>
              <a:rPr lang="en-GB" sz="1500" b="1" dirty="0">
                <a:solidFill>
                  <a:srgbClr val="4C9BDB"/>
                </a:solidFill>
              </a:rPr>
              <a:t> </a:t>
            </a:r>
            <a:r>
              <a:rPr lang="en-GB" sz="1500" dirty="0">
                <a:solidFill>
                  <a:srgbClr val="4C9BDB"/>
                </a:solidFill>
              </a:rPr>
              <a:t>| </a:t>
            </a:r>
            <a:r>
              <a:rPr lang="en-GB" sz="1500" b="1" dirty="0">
                <a:solidFill>
                  <a:srgbClr val="4C9BDB"/>
                </a:solidFill>
              </a:rPr>
              <a:t>I Harris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 Hauck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V </a:t>
            </a:r>
            <a:r>
              <a:rPr lang="en-GB" sz="1500" b="1" dirty="0" err="1">
                <a:solidFill>
                  <a:srgbClr val="4C9BDB"/>
                </a:solidFill>
              </a:rPr>
              <a:t>Haverd</a:t>
            </a:r>
            <a:r>
              <a:rPr lang="en-GB" sz="1500" b="1" dirty="0">
                <a:solidFill>
                  <a:srgbClr val="4C9BDB"/>
                </a:solidFill>
              </a:rPr>
              <a:t>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M </a:t>
            </a:r>
            <a:r>
              <a:rPr lang="en-GB" sz="1500" b="1" dirty="0" err="1">
                <a:solidFill>
                  <a:srgbClr val="4C9BDB"/>
                </a:solidFill>
              </a:rPr>
              <a:t>Hoppema</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R Jackson </a:t>
            </a:r>
            <a:r>
              <a:rPr lang="en-GB" sz="1500" dirty="0">
                <a:solidFill>
                  <a:srgbClr val="4C9BDB"/>
                </a:solidFill>
              </a:rPr>
              <a:t>USA | </a:t>
            </a:r>
            <a:r>
              <a:rPr lang="en-GB" sz="1500" b="1" dirty="0">
                <a:solidFill>
                  <a:srgbClr val="4C9BDB"/>
                </a:solidFill>
              </a:rPr>
              <a:t>K Jain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E Kato </a:t>
            </a:r>
            <a:r>
              <a:rPr lang="en-GB" sz="1500" dirty="0">
                <a:solidFill>
                  <a:srgbClr val="4C9BDB"/>
                </a:solidFill>
              </a:rPr>
              <a:t>Japan</a:t>
            </a:r>
            <a:r>
              <a:rPr lang="en-GB" sz="1500" b="1" dirty="0">
                <a:solidFill>
                  <a:srgbClr val="4C9BDB"/>
                </a:solidFill>
              </a:rPr>
              <a:t> </a:t>
            </a:r>
            <a:r>
              <a:rPr lang="en-GB" sz="1500" dirty="0">
                <a:solidFill>
                  <a:srgbClr val="4C9BDB"/>
                </a:solidFill>
              </a:rPr>
              <a:t>|</a:t>
            </a:r>
            <a:r>
              <a:rPr lang="en-GB" sz="1500" b="1" dirty="0">
                <a:solidFill>
                  <a:srgbClr val="4C9BDB"/>
                </a:solidFill>
              </a:rPr>
              <a:t> K Klein </a:t>
            </a:r>
            <a:r>
              <a:rPr lang="en-GB" sz="1500" b="1" dirty="0" err="1">
                <a:solidFill>
                  <a:srgbClr val="4C9BDB"/>
                </a:solidFill>
              </a:rPr>
              <a:t>Goldewijk</a:t>
            </a:r>
            <a:r>
              <a:rPr lang="en-GB" sz="1500" b="1" dirty="0">
                <a:solidFill>
                  <a:srgbClr val="4C9BDB"/>
                </a:solidFill>
              </a:rPr>
              <a:t> </a:t>
            </a:r>
            <a:r>
              <a:rPr lang="en-GB" sz="1500" dirty="0">
                <a:solidFill>
                  <a:srgbClr val="4C9BDB"/>
                </a:solidFill>
              </a:rPr>
              <a:t>Netherlands</a:t>
            </a:r>
            <a:r>
              <a:rPr lang="en-GB" sz="1500" b="1" dirty="0">
                <a:solidFill>
                  <a:srgbClr val="4C9BDB"/>
                </a:solidFill>
              </a:rPr>
              <a:t> </a:t>
            </a:r>
            <a:r>
              <a:rPr lang="en-GB" sz="1500" dirty="0">
                <a:solidFill>
                  <a:srgbClr val="4C9BDB"/>
                </a:solidFill>
              </a:rPr>
              <a:t>|</a:t>
            </a:r>
            <a:r>
              <a:rPr lang="en-GB" sz="1500" b="1" dirty="0">
                <a:solidFill>
                  <a:srgbClr val="4C9BDB"/>
                </a:solidFill>
              </a:rPr>
              <a:t> A </a:t>
            </a:r>
            <a:r>
              <a:rPr lang="en-GB" sz="1500" b="1" dirty="0" err="1">
                <a:solidFill>
                  <a:srgbClr val="4C9BDB"/>
                </a:solidFill>
              </a:rPr>
              <a:t>Körtzinger</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Landschützer</a:t>
            </a:r>
            <a:r>
              <a:rPr lang="en-GB" sz="1500" b="1" dirty="0">
                <a:solidFill>
                  <a:srgbClr val="4C9BDB"/>
                </a:solidFill>
              </a:rPr>
              <a:t> </a:t>
            </a:r>
            <a:r>
              <a:rPr lang="en-GB" sz="1500" dirty="0">
                <a:solidFill>
                  <a:srgbClr val="4C9BDB"/>
                </a:solidFill>
              </a:rPr>
              <a:t>Switzerland</a:t>
            </a:r>
            <a:r>
              <a:rPr lang="en-GB" sz="1500" b="1" dirty="0">
                <a:solidFill>
                  <a:srgbClr val="4C9BDB"/>
                </a:solidFill>
              </a:rPr>
              <a:t> </a:t>
            </a:r>
            <a:r>
              <a:rPr lang="en-GB" sz="1500" dirty="0">
                <a:solidFill>
                  <a:srgbClr val="4C9BDB"/>
                </a:solidFill>
              </a:rPr>
              <a:t>|</a:t>
            </a:r>
            <a:r>
              <a:rPr lang="en-GB" sz="1500" b="1" dirty="0">
                <a:solidFill>
                  <a:srgbClr val="4C9BDB"/>
                </a:solidFill>
              </a:rPr>
              <a:t> N </a:t>
            </a:r>
            <a:r>
              <a:rPr lang="en-GB" sz="1500" b="1" dirty="0" err="1">
                <a:solidFill>
                  <a:srgbClr val="4C9BDB"/>
                </a:solidFill>
              </a:rPr>
              <a:t>Lefèvre</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A </a:t>
            </a:r>
            <a:r>
              <a:rPr lang="en-GB" sz="1500" b="1" dirty="0" err="1">
                <a:solidFill>
                  <a:srgbClr val="4C9BDB"/>
                </a:solidFill>
              </a:rPr>
              <a:t>Lenton</a:t>
            </a:r>
            <a:r>
              <a:rPr lang="en-GB" sz="1500" b="1" dirty="0">
                <a:solidFill>
                  <a:srgbClr val="4C9BDB"/>
                </a:solidFill>
              </a:rPr>
              <a:t>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S </a:t>
            </a:r>
            <a:r>
              <a:rPr lang="en-GB" sz="1500" b="1" dirty="0" err="1">
                <a:solidFill>
                  <a:srgbClr val="4C9BDB"/>
                </a:solidFill>
              </a:rPr>
              <a:t>Lienert</a:t>
            </a:r>
            <a:r>
              <a:rPr lang="en-GB" sz="1500" b="1" dirty="0">
                <a:solidFill>
                  <a:srgbClr val="4C9BDB"/>
                </a:solidFill>
              </a:rPr>
              <a:t> </a:t>
            </a:r>
            <a:r>
              <a:rPr lang="en-GB" sz="1500" dirty="0">
                <a:solidFill>
                  <a:srgbClr val="4C9BDB"/>
                </a:solidFill>
              </a:rPr>
              <a:t>Switzerland</a:t>
            </a:r>
            <a:r>
              <a:rPr lang="en-GB" sz="1500" b="1" dirty="0">
                <a:solidFill>
                  <a:srgbClr val="4C9BDB"/>
                </a:solidFill>
              </a:rPr>
              <a:t> </a:t>
            </a:r>
            <a:r>
              <a:rPr lang="en-GB" sz="1500" dirty="0">
                <a:solidFill>
                  <a:srgbClr val="4C9BDB"/>
                </a:solidFill>
              </a:rPr>
              <a:t>|</a:t>
            </a:r>
            <a:r>
              <a:rPr lang="en-GB" sz="1500" b="1" dirty="0">
                <a:solidFill>
                  <a:srgbClr val="4C9BDB"/>
                </a:solidFill>
              </a:rPr>
              <a:t> D </a:t>
            </a:r>
            <a:r>
              <a:rPr lang="en-GB" sz="1500" b="1" dirty="0" err="1">
                <a:solidFill>
                  <a:srgbClr val="4C9BDB"/>
                </a:solidFill>
              </a:rPr>
              <a:t>Lombardozzi</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JR Melton </a:t>
            </a:r>
            <a:r>
              <a:rPr lang="en-GB" sz="1500" dirty="0">
                <a:solidFill>
                  <a:srgbClr val="4C9BDB"/>
                </a:solidFill>
              </a:rPr>
              <a:t>Canada</a:t>
            </a:r>
            <a:r>
              <a:rPr lang="en-GB" sz="1500" b="1" dirty="0">
                <a:solidFill>
                  <a:srgbClr val="4C9BDB"/>
                </a:solidFill>
              </a:rPr>
              <a:t> </a:t>
            </a:r>
            <a:r>
              <a:rPr lang="en-GB" sz="1500" dirty="0">
                <a:solidFill>
                  <a:srgbClr val="4C9BDB"/>
                </a:solidFill>
              </a:rPr>
              <a:t>|</a:t>
            </a:r>
            <a:r>
              <a:rPr lang="en-GB" sz="1500" b="1" dirty="0">
                <a:solidFill>
                  <a:srgbClr val="4C9BDB"/>
                </a:solidFill>
              </a:rPr>
              <a:t> N </a:t>
            </a:r>
            <a:r>
              <a:rPr lang="en-GB" sz="1500" b="1" dirty="0" err="1">
                <a:solidFill>
                  <a:srgbClr val="4C9BDB"/>
                </a:solidFill>
              </a:rPr>
              <a:t>Metzl</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F </a:t>
            </a:r>
            <a:r>
              <a:rPr lang="en-GB" sz="1500" b="1" dirty="0" err="1">
                <a:solidFill>
                  <a:srgbClr val="4C9BDB"/>
                </a:solidFill>
              </a:rPr>
              <a:t>Millero</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PMS Monteiro </a:t>
            </a:r>
            <a:r>
              <a:rPr lang="en-GB" sz="1500" dirty="0">
                <a:solidFill>
                  <a:srgbClr val="4C9BDB"/>
                </a:solidFill>
              </a:rPr>
              <a:t>South</a:t>
            </a:r>
            <a:r>
              <a:rPr lang="en-GB" sz="1500" b="1" dirty="0">
                <a:solidFill>
                  <a:srgbClr val="4C9BDB"/>
                </a:solidFill>
              </a:rPr>
              <a:t> </a:t>
            </a:r>
            <a:r>
              <a:rPr lang="en-GB" sz="1500" dirty="0">
                <a:solidFill>
                  <a:srgbClr val="4C9BDB"/>
                </a:solidFill>
              </a:rPr>
              <a:t>Africa</a:t>
            </a:r>
            <a:r>
              <a:rPr lang="en-GB" sz="1500" b="1" dirty="0">
                <a:solidFill>
                  <a:srgbClr val="4C9BDB"/>
                </a:solidFill>
              </a:rPr>
              <a:t> </a:t>
            </a:r>
            <a:r>
              <a:rPr lang="en-GB" sz="1500" dirty="0">
                <a:solidFill>
                  <a:srgbClr val="4C9BDB"/>
                </a:solidFill>
              </a:rPr>
              <a:t>|</a:t>
            </a:r>
            <a:r>
              <a:rPr lang="en-GB" sz="1500" b="1" dirty="0">
                <a:solidFill>
                  <a:srgbClr val="4C9BDB"/>
                </a:solidFill>
              </a:rPr>
              <a:t> DR Munro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JEMS </a:t>
            </a:r>
            <a:r>
              <a:rPr lang="en-GB" sz="1500" b="1" dirty="0" err="1">
                <a:solidFill>
                  <a:srgbClr val="4C9BDB"/>
                </a:solidFill>
              </a:rPr>
              <a:t>Nabel</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S-I </a:t>
            </a:r>
            <a:r>
              <a:rPr lang="en-GB" sz="1500" b="1" dirty="0" err="1">
                <a:solidFill>
                  <a:srgbClr val="4C9BDB"/>
                </a:solidFill>
              </a:rPr>
              <a:t>Nakaoka</a:t>
            </a:r>
            <a:r>
              <a:rPr lang="en-GB" sz="1500" b="1" dirty="0">
                <a:solidFill>
                  <a:srgbClr val="4C9BDB"/>
                </a:solidFill>
              </a:rPr>
              <a:t> </a:t>
            </a:r>
            <a:r>
              <a:rPr lang="en-GB" sz="1500" dirty="0">
                <a:solidFill>
                  <a:srgbClr val="4C9BDB"/>
                </a:solidFill>
              </a:rPr>
              <a:t>Japan</a:t>
            </a:r>
            <a:r>
              <a:rPr lang="en-GB" sz="1500" b="1" dirty="0">
                <a:solidFill>
                  <a:srgbClr val="4C9BDB"/>
                </a:solidFill>
              </a:rPr>
              <a:t> </a:t>
            </a:r>
            <a:r>
              <a:rPr lang="en-GB" sz="1500" dirty="0">
                <a:solidFill>
                  <a:srgbClr val="4C9BDB"/>
                </a:solidFill>
              </a:rPr>
              <a:t>|</a:t>
            </a:r>
            <a:r>
              <a:rPr lang="en-GB" sz="1500" b="1" dirty="0">
                <a:solidFill>
                  <a:srgbClr val="4C9BDB"/>
                </a:solidFill>
              </a:rPr>
              <a:t> N Nakicenovic </a:t>
            </a:r>
            <a:r>
              <a:rPr lang="en-GB" sz="1500" dirty="0">
                <a:solidFill>
                  <a:srgbClr val="4C9BDB"/>
                </a:solidFill>
              </a:rPr>
              <a:t>Austria | </a:t>
            </a:r>
            <a:r>
              <a:rPr lang="en-GB" sz="1500" b="1" dirty="0">
                <a:solidFill>
                  <a:srgbClr val="4C9BDB"/>
                </a:solidFill>
              </a:rPr>
              <a:t>K O'Brien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A Olsen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AM Omar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T Ono </a:t>
            </a:r>
            <a:r>
              <a:rPr lang="en-GB" sz="1500" dirty="0">
                <a:solidFill>
                  <a:srgbClr val="4C9BDB"/>
                </a:solidFill>
              </a:rPr>
              <a:t>Japan</a:t>
            </a:r>
            <a:r>
              <a:rPr lang="en-GB" sz="1500" b="1" dirty="0">
                <a:solidFill>
                  <a:srgbClr val="4C9BDB"/>
                </a:solidFill>
              </a:rPr>
              <a:t> </a:t>
            </a:r>
            <a:r>
              <a:rPr lang="en-GB" sz="1500" dirty="0">
                <a:solidFill>
                  <a:srgbClr val="4C9BDB"/>
                </a:solidFill>
              </a:rPr>
              <a:t>|</a:t>
            </a:r>
            <a:r>
              <a:rPr lang="en-GB" sz="1500" b="1" dirty="0">
                <a:solidFill>
                  <a:srgbClr val="4C9BDB"/>
                </a:solidFill>
              </a:rPr>
              <a:t> D Pierrot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B Poulter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C </a:t>
            </a:r>
            <a:r>
              <a:rPr lang="en-GB" sz="1500" b="1" dirty="0" err="1">
                <a:solidFill>
                  <a:srgbClr val="4C9BDB"/>
                </a:solidFill>
              </a:rPr>
              <a:t>Rödenbeck</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J </a:t>
            </a:r>
            <a:r>
              <a:rPr lang="en-GB" sz="1500" b="1" dirty="0" err="1">
                <a:solidFill>
                  <a:srgbClr val="4C9BDB"/>
                </a:solidFill>
              </a:rPr>
              <a:t>Rogelj</a:t>
            </a:r>
            <a:r>
              <a:rPr lang="en-GB" sz="1500" b="1" dirty="0">
                <a:solidFill>
                  <a:srgbClr val="4C9BDB"/>
                </a:solidFill>
              </a:rPr>
              <a:t> </a:t>
            </a:r>
            <a:r>
              <a:rPr lang="en-GB" sz="1500" dirty="0">
                <a:solidFill>
                  <a:srgbClr val="4C9BDB"/>
                </a:solidFill>
              </a:rPr>
              <a:t>Austria | </a:t>
            </a:r>
            <a:r>
              <a:rPr lang="en-GB" sz="1500" b="1" dirty="0">
                <a:solidFill>
                  <a:srgbClr val="4C9BDB"/>
                </a:solidFill>
              </a:rPr>
              <a:t>J Salisbury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U Schuster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 Schwinger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R </a:t>
            </a:r>
            <a:r>
              <a:rPr lang="en-GB" sz="1500" b="1" dirty="0" err="1">
                <a:solidFill>
                  <a:srgbClr val="4C9BDB"/>
                </a:solidFill>
              </a:rPr>
              <a:t>Séférian</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I </a:t>
            </a:r>
            <a:r>
              <a:rPr lang="en-GB" sz="1500" b="1" dirty="0" err="1">
                <a:solidFill>
                  <a:srgbClr val="4C9BDB"/>
                </a:solidFill>
              </a:rPr>
              <a:t>Skjelvan</a:t>
            </a:r>
            <a:r>
              <a:rPr lang="en-GB" sz="1500" b="1" dirty="0">
                <a:solidFill>
                  <a:srgbClr val="4C9BDB"/>
                </a:solidFill>
              </a:rPr>
              <a:t>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BD Stocker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AJ Sutton </a:t>
            </a:r>
            <a:r>
              <a:rPr lang="en-GB" sz="1500" dirty="0">
                <a:solidFill>
                  <a:srgbClr val="4C9BDB"/>
                </a:solidFill>
              </a:rPr>
              <a:t>USA</a:t>
            </a:r>
            <a:r>
              <a:rPr lang="en-GB" sz="1500" b="1" dirty="0">
                <a:solidFill>
                  <a:srgbClr val="4C9BDB"/>
                </a:solidFill>
              </a:rPr>
              <a:t> </a:t>
            </a:r>
            <a:r>
              <a:rPr lang="en-GB" sz="1500" dirty="0">
                <a:solidFill>
                  <a:srgbClr val="4C9BDB"/>
                </a:solidFill>
              </a:rPr>
              <a:t>| </a:t>
            </a:r>
            <a:r>
              <a:rPr lang="en-GB" sz="1500" b="1" dirty="0">
                <a:solidFill>
                  <a:srgbClr val="4C9BDB"/>
                </a:solidFill>
              </a:rPr>
              <a:t>T Takahashi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H Tian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B Tilbrook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IT van der </a:t>
            </a:r>
            <a:r>
              <a:rPr lang="en-GB" sz="1500" b="1" dirty="0" err="1">
                <a:solidFill>
                  <a:srgbClr val="4C9BDB"/>
                </a:solidFill>
              </a:rPr>
              <a:t>Laan-Luijkx</a:t>
            </a:r>
            <a:r>
              <a:rPr lang="en-GB" sz="1500" b="1" dirty="0">
                <a:solidFill>
                  <a:srgbClr val="4C9BDB"/>
                </a:solidFill>
              </a:rPr>
              <a:t> </a:t>
            </a:r>
            <a:r>
              <a:rPr lang="en-GB" sz="1500" dirty="0">
                <a:solidFill>
                  <a:srgbClr val="4C9BDB"/>
                </a:solidFill>
              </a:rPr>
              <a:t>Netherlands</a:t>
            </a:r>
            <a:r>
              <a:rPr lang="en-GB" sz="1500" b="1" dirty="0">
                <a:solidFill>
                  <a:srgbClr val="4C9BDB"/>
                </a:solidFill>
              </a:rPr>
              <a:t> </a:t>
            </a:r>
            <a:r>
              <a:rPr lang="en-GB" sz="1500" dirty="0">
                <a:solidFill>
                  <a:srgbClr val="4C9BDB"/>
                </a:solidFill>
              </a:rPr>
              <a:t>|</a:t>
            </a:r>
            <a:r>
              <a:rPr lang="en-GB" sz="1500" b="1" dirty="0">
                <a:solidFill>
                  <a:srgbClr val="4C9BDB"/>
                </a:solidFill>
              </a:rPr>
              <a:t> GR van der </a:t>
            </a:r>
            <a:r>
              <a:rPr lang="en-GB" sz="1500" b="1" dirty="0" err="1">
                <a:solidFill>
                  <a:srgbClr val="4C9BDB"/>
                </a:solidFill>
              </a:rPr>
              <a:t>Werf</a:t>
            </a:r>
            <a:r>
              <a:rPr lang="en-GB" sz="1500" b="1" dirty="0">
                <a:solidFill>
                  <a:srgbClr val="4C9BDB"/>
                </a:solidFill>
              </a:rPr>
              <a:t> </a:t>
            </a:r>
            <a:r>
              <a:rPr lang="en-GB" sz="1500" dirty="0">
                <a:solidFill>
                  <a:srgbClr val="4C9BDB"/>
                </a:solidFill>
              </a:rPr>
              <a:t>Netherlands</a:t>
            </a:r>
            <a:r>
              <a:rPr lang="en-GB" sz="1500" b="1" dirty="0">
                <a:solidFill>
                  <a:srgbClr val="4C9BDB"/>
                </a:solidFill>
              </a:rPr>
              <a:t> </a:t>
            </a:r>
            <a:r>
              <a:rPr lang="en-GB" sz="1500" dirty="0">
                <a:solidFill>
                  <a:srgbClr val="4C9BDB"/>
                </a:solidFill>
              </a:rPr>
              <a:t>|</a:t>
            </a:r>
            <a:r>
              <a:rPr lang="en-GB" sz="1500" b="1" dirty="0">
                <a:solidFill>
                  <a:srgbClr val="4C9BDB"/>
                </a:solidFill>
              </a:rPr>
              <a:t> N </a:t>
            </a:r>
            <a:r>
              <a:rPr lang="en-GB" sz="1500" b="1" dirty="0" err="1">
                <a:solidFill>
                  <a:srgbClr val="4C9BDB"/>
                </a:solidFill>
              </a:rPr>
              <a:t>Viovy</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AP Walker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AJ Wiltshire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S </a:t>
            </a:r>
            <a:r>
              <a:rPr lang="en-GB" sz="1500" b="1" dirty="0" err="1">
                <a:solidFill>
                  <a:srgbClr val="4C9BDB"/>
                </a:solidFill>
              </a:rPr>
              <a:t>Zaehle</a:t>
            </a:r>
            <a:r>
              <a:rPr lang="en-GB" sz="1500" b="1" dirty="0">
                <a:solidFill>
                  <a:srgbClr val="4C9BDB"/>
                </a:solidFill>
              </a:rPr>
              <a:t> </a:t>
            </a:r>
            <a:r>
              <a:rPr lang="en-GB" sz="1500" dirty="0">
                <a:solidFill>
                  <a:srgbClr val="4C9BDB"/>
                </a:solidFill>
              </a:rPr>
              <a:t>Germany </a:t>
            </a:r>
          </a:p>
          <a:p>
            <a:pPr algn="l"/>
            <a:endParaRPr lang="en-GB" sz="1500" dirty="0">
              <a:solidFill>
                <a:srgbClr val="4C9BDB"/>
              </a:solidFill>
            </a:endParaRPr>
          </a:p>
          <a:p>
            <a:pPr algn="l"/>
            <a:endParaRPr lang="en-US" sz="1500" b="1" dirty="0">
              <a:solidFill>
                <a:srgbClr val="4C9BDB"/>
              </a:solidFill>
              <a:latin typeface="Calibri"/>
              <a:cs typeface="Calibri"/>
            </a:endParaRPr>
          </a:p>
          <a:p>
            <a:pPr algn="l"/>
            <a:r>
              <a:rPr lang="en-US" sz="1500" b="1" dirty="0">
                <a:solidFill>
                  <a:srgbClr val="4C9BDB"/>
                </a:solidFill>
                <a:latin typeface="Calibri"/>
                <a:cs typeface="Calibri"/>
              </a:rPr>
              <a:t>Atlas Science Committee</a:t>
            </a:r>
            <a:r>
              <a:rPr lang="en-US" sz="1500" dirty="0">
                <a:solidFill>
                  <a:srgbClr val="4C9BDB"/>
                </a:solidFill>
                <a:latin typeface="Calibri"/>
                <a:cs typeface="Calibri"/>
              </a:rPr>
              <a:t> | </a:t>
            </a:r>
            <a:r>
              <a:rPr lang="en-US" sz="1500" b="1" dirty="0">
                <a:solidFill>
                  <a:srgbClr val="4C9BDB"/>
                </a:solidFill>
                <a:latin typeface="Calibri"/>
                <a:cs typeface="Calibri"/>
              </a:rPr>
              <a:t>Atlas Team Members at </a:t>
            </a:r>
            <a:r>
              <a:rPr lang="en-GB" sz="1500" b="1" dirty="0">
                <a:solidFill>
                  <a:srgbClr val="4C9BDB"/>
                </a:solidFill>
                <a:latin typeface="Calibri"/>
                <a:ea typeface="ＭＳ Ｐゴシック" charset="0"/>
                <a:cs typeface="Calibri"/>
              </a:rPr>
              <a:t>LSCE</a:t>
            </a:r>
            <a:r>
              <a:rPr lang="en-GB" sz="1500" dirty="0">
                <a:solidFill>
                  <a:srgbClr val="4C9BDB"/>
                </a:solidFill>
                <a:latin typeface="Calibri"/>
                <a:ea typeface="ＭＳ Ｐゴシック" charset="0"/>
                <a:cs typeface="Calibri"/>
              </a:rPr>
              <a:t>, France</a:t>
            </a:r>
            <a:r>
              <a:rPr lang="en-US" sz="1500" dirty="0">
                <a:solidFill>
                  <a:srgbClr val="4C9BDB"/>
                </a:solidFill>
                <a:latin typeface="Calibri"/>
                <a:cs typeface="Calibri"/>
              </a:rPr>
              <a:t> (not already mentioned above)</a:t>
            </a:r>
            <a:endParaRPr lang="en-GB" sz="1500" dirty="0">
              <a:solidFill>
                <a:srgbClr val="4C9BDB"/>
              </a:solidFill>
              <a:latin typeface="Calibri"/>
              <a:cs typeface="Calibri"/>
            </a:endParaRPr>
          </a:p>
          <a:p>
            <a:pPr algn="l"/>
            <a:r>
              <a:rPr lang="en-US" sz="1500" b="1" dirty="0">
                <a:solidFill>
                  <a:srgbClr val="4C9BDB"/>
                </a:solidFill>
                <a:cs typeface="Calibri"/>
              </a:rPr>
              <a:t>A </a:t>
            </a:r>
            <a:r>
              <a:rPr lang="en-US" sz="1500" b="1" dirty="0" err="1">
                <a:solidFill>
                  <a:srgbClr val="4C9BDB"/>
                </a:solidFill>
                <a:cs typeface="Calibri"/>
              </a:rPr>
              <a:t>Peregon</a:t>
            </a:r>
            <a:r>
              <a:rPr lang="en-US" sz="1500" dirty="0">
                <a:solidFill>
                  <a:srgbClr val="4C9BDB"/>
                </a:solidFill>
                <a:cs typeface="Calibri"/>
              </a:rPr>
              <a:t> | </a:t>
            </a:r>
            <a:r>
              <a:rPr lang="en-US" sz="1500" b="1" dirty="0">
                <a:solidFill>
                  <a:srgbClr val="4C9BDB"/>
                </a:solidFill>
                <a:cs typeface="Calibri"/>
              </a:rPr>
              <a:t>P </a:t>
            </a:r>
            <a:r>
              <a:rPr lang="en-US" sz="1500" b="1" dirty="0" err="1">
                <a:solidFill>
                  <a:srgbClr val="4C9BDB"/>
                </a:solidFill>
                <a:cs typeface="Calibri"/>
              </a:rPr>
              <a:t>Peylin</a:t>
            </a:r>
            <a:r>
              <a:rPr lang="en-US" sz="1500" b="1" dirty="0">
                <a:solidFill>
                  <a:srgbClr val="4C9BDB"/>
                </a:solidFill>
                <a:cs typeface="Calibri"/>
              </a:rPr>
              <a:t> </a:t>
            </a:r>
            <a:r>
              <a:rPr lang="en-US" sz="1500" dirty="0">
                <a:solidFill>
                  <a:srgbClr val="4C9BDB"/>
                </a:solidFill>
                <a:cs typeface="Calibri"/>
              </a:rPr>
              <a:t>| </a:t>
            </a:r>
            <a:r>
              <a:rPr lang="en-US" sz="1500" b="1" dirty="0">
                <a:solidFill>
                  <a:srgbClr val="4C9BDB"/>
                </a:solidFill>
                <a:cs typeface="Calibri"/>
              </a:rPr>
              <a:t>P </a:t>
            </a:r>
            <a:r>
              <a:rPr lang="en-US" sz="1500" b="1" dirty="0" err="1">
                <a:solidFill>
                  <a:srgbClr val="4C9BDB"/>
                </a:solidFill>
                <a:cs typeface="Calibri"/>
              </a:rPr>
              <a:t>Brockmann</a:t>
            </a:r>
            <a:r>
              <a:rPr lang="en-US" sz="1500" dirty="0">
                <a:solidFill>
                  <a:srgbClr val="4C9BDB"/>
                </a:solidFill>
                <a:cs typeface="Calibri"/>
              </a:rPr>
              <a:t> | </a:t>
            </a:r>
            <a:r>
              <a:rPr lang="en-US" sz="1500" b="1" dirty="0">
                <a:solidFill>
                  <a:srgbClr val="4C9BDB"/>
                </a:solidFill>
                <a:cs typeface="Calibri"/>
              </a:rPr>
              <a:t>V </a:t>
            </a:r>
            <a:r>
              <a:rPr lang="en-US" sz="1500" b="1" dirty="0" err="1">
                <a:solidFill>
                  <a:srgbClr val="4C9BDB"/>
                </a:solidFill>
                <a:cs typeface="Calibri"/>
              </a:rPr>
              <a:t>Maigné</a:t>
            </a:r>
            <a:r>
              <a:rPr lang="en-US" sz="1500" dirty="0">
                <a:solidFill>
                  <a:srgbClr val="4C9BDB"/>
                </a:solidFill>
                <a:cs typeface="Calibri"/>
              </a:rPr>
              <a:t> | </a:t>
            </a:r>
            <a:r>
              <a:rPr lang="en-US" sz="1500" b="1" dirty="0">
                <a:solidFill>
                  <a:srgbClr val="4C9BDB"/>
                </a:solidFill>
                <a:cs typeface="Calibri"/>
              </a:rPr>
              <a:t>P </a:t>
            </a:r>
            <a:r>
              <a:rPr lang="en-US" sz="1500" b="1" dirty="0" err="1">
                <a:solidFill>
                  <a:srgbClr val="4C9BDB"/>
                </a:solidFill>
                <a:cs typeface="Calibri"/>
              </a:rPr>
              <a:t>Evano</a:t>
            </a:r>
            <a:r>
              <a:rPr lang="en-US" sz="1500" dirty="0">
                <a:solidFill>
                  <a:srgbClr val="4C9BDB"/>
                </a:solidFill>
                <a:cs typeface="Calibri"/>
              </a:rPr>
              <a:t> | </a:t>
            </a:r>
            <a:r>
              <a:rPr lang="en-US" sz="1500" b="1" dirty="0">
                <a:solidFill>
                  <a:srgbClr val="4C9BDB"/>
                </a:solidFill>
                <a:cs typeface="Calibri"/>
              </a:rPr>
              <a:t>C </a:t>
            </a:r>
            <a:r>
              <a:rPr lang="en-US" sz="1500" b="1" dirty="0" err="1">
                <a:solidFill>
                  <a:srgbClr val="4C9BDB"/>
                </a:solidFill>
                <a:cs typeface="Calibri"/>
              </a:rPr>
              <a:t>Nangini</a:t>
            </a:r>
            <a:endParaRPr lang="en-GB" sz="1500" b="1" dirty="0">
              <a:solidFill>
                <a:srgbClr val="4C9BDB"/>
              </a:solidFill>
              <a:latin typeface="Calibri"/>
              <a:cs typeface="Calibri"/>
            </a:endParaRPr>
          </a:p>
          <a:p>
            <a:pPr algn="l"/>
            <a:endParaRPr lang="en-US" sz="1500" b="1" dirty="0">
              <a:solidFill>
                <a:srgbClr val="4C9BDB"/>
              </a:solidFill>
              <a:cs typeface="Calibri"/>
            </a:endParaRPr>
          </a:p>
          <a:p>
            <a:pPr algn="l"/>
            <a:endParaRPr lang="en-US" sz="1500" b="1" dirty="0">
              <a:solidFill>
                <a:srgbClr val="4C9BDB"/>
              </a:solidFill>
              <a:latin typeface="Calibri"/>
              <a:cs typeface="Calibri"/>
            </a:endParaRPr>
          </a:p>
          <a:p>
            <a:pPr algn="l"/>
            <a:r>
              <a:rPr lang="en-US" sz="1500" b="1" dirty="0">
                <a:solidFill>
                  <a:srgbClr val="4C9BDB"/>
                </a:solidFill>
                <a:latin typeface="Calibri"/>
                <a:cs typeface="Calibri"/>
              </a:rPr>
              <a:t>Communications Team</a:t>
            </a:r>
          </a:p>
          <a:p>
            <a:pPr algn="l">
              <a:lnSpc>
                <a:spcPct val="110000"/>
              </a:lnSpc>
            </a:pPr>
            <a:r>
              <a:rPr lang="fr-FR" sz="1500" b="1" dirty="0">
                <a:solidFill>
                  <a:srgbClr val="4C9BDB"/>
                </a:solidFill>
                <a:latin typeface="Calibri"/>
                <a:cs typeface="Calibri"/>
              </a:rPr>
              <a:t>A </a:t>
            </a:r>
            <a:r>
              <a:rPr lang="fr-FR" sz="1500" b="1" dirty="0" err="1">
                <a:solidFill>
                  <a:srgbClr val="4C9BDB"/>
                </a:solidFill>
                <a:latin typeface="Calibri"/>
                <a:cs typeface="Calibri"/>
              </a:rPr>
              <a:t>Minns</a:t>
            </a:r>
            <a:r>
              <a:rPr lang="en-US" sz="1500" dirty="0">
                <a:solidFill>
                  <a:srgbClr val="4C9BDB"/>
                </a:solidFill>
                <a:latin typeface="Calibri"/>
                <a:cs typeface="Calibri"/>
              </a:rPr>
              <a:t> | </a:t>
            </a:r>
            <a:r>
              <a:rPr lang="en-US" sz="1500" b="1" dirty="0">
                <a:solidFill>
                  <a:srgbClr val="4C9BDB"/>
                </a:solidFill>
                <a:latin typeface="Calibri"/>
                <a:cs typeface="Calibri"/>
              </a:rPr>
              <a:t>O Gaffney</a:t>
            </a:r>
            <a:r>
              <a:rPr lang="en-US" sz="1500" dirty="0">
                <a:solidFill>
                  <a:srgbClr val="4C9BDB"/>
                </a:solidFill>
                <a:latin typeface="Calibri"/>
                <a:cs typeface="Calibri"/>
              </a:rPr>
              <a:t> </a:t>
            </a:r>
            <a:r>
              <a:rPr lang="en-US" sz="1500" b="1" dirty="0">
                <a:solidFill>
                  <a:srgbClr val="4C9BDB"/>
                </a:solidFill>
                <a:latin typeface="Calibri"/>
                <a:cs typeface="Calibri"/>
              </a:rPr>
              <a:t>| B </a:t>
            </a:r>
            <a:r>
              <a:rPr lang="en-US" sz="1500" b="1" dirty="0" err="1">
                <a:solidFill>
                  <a:srgbClr val="4C9BDB"/>
                </a:solidFill>
                <a:latin typeface="Calibri"/>
                <a:cs typeface="Calibri"/>
              </a:rPr>
              <a:t>Woolliams</a:t>
            </a:r>
            <a:endParaRPr lang="en-US" sz="1500" b="1" dirty="0">
              <a:solidFill>
                <a:srgbClr val="4C9BDB"/>
              </a:solidFill>
              <a:latin typeface="Calibri"/>
              <a:cs typeface="Calibri"/>
            </a:endParaRPr>
          </a:p>
          <a:p>
            <a:pPr algn="l">
              <a:lnSpc>
                <a:spcPct val="110000"/>
              </a:lnSpc>
            </a:pPr>
            <a:endParaRPr lang="en-US" sz="1500" b="1" dirty="0">
              <a:solidFill>
                <a:srgbClr val="4C9BDB"/>
              </a:solidFill>
              <a:latin typeface="Calibri"/>
              <a:cs typeface="Calibri"/>
            </a:endParaRPr>
          </a:p>
          <a:p>
            <a:pPr algn="l">
              <a:lnSpc>
                <a:spcPct val="110000"/>
              </a:lnSpc>
            </a:pPr>
            <a:endParaRPr lang="en-GB" sz="1500" dirty="0">
              <a:solidFill>
                <a:srgbClr val="4C9BDB"/>
              </a:solidFill>
              <a:latin typeface="Calibri"/>
              <a:cs typeface="Calibri"/>
            </a:endParaRPr>
          </a:p>
        </p:txBody>
      </p:sp>
      <p:sp>
        <p:nvSpPr>
          <p:cNvPr id="3" name="Title 2"/>
          <p:cNvSpPr>
            <a:spLocks noGrp="1"/>
          </p:cNvSpPr>
          <p:nvPr>
            <p:ph type="title"/>
          </p:nvPr>
        </p:nvSpPr>
        <p:spPr>
          <a:xfrm>
            <a:off x="1831448" y="119638"/>
            <a:ext cx="7440472" cy="506849"/>
          </a:xfrm>
        </p:spPr>
        <p:txBody>
          <a:bodyPr>
            <a:noAutofit/>
          </a:bodyPr>
          <a:lstStyle/>
          <a:p>
            <a:r>
              <a:rPr lang="en-GB" noProof="0" dirty="0">
                <a:ea typeface="ＭＳ Ｐゴシック" charset="0"/>
              </a:rPr>
              <a:t>Contributors </a:t>
            </a:r>
            <a:r>
              <a:rPr lang="en-GB" noProof="0" dirty="0">
                <a:solidFill>
                  <a:srgbClr val="00CE63"/>
                </a:solidFill>
                <a:ea typeface="ＭＳ Ｐゴシック" charset="0"/>
              </a:rPr>
              <a:t>74 </a:t>
            </a:r>
            <a:r>
              <a:rPr lang="en-GB" noProof="0" dirty="0">
                <a:ea typeface="ＭＳ Ｐゴシック" charset="0"/>
              </a:rPr>
              <a:t>people | </a:t>
            </a:r>
            <a:r>
              <a:rPr lang="en-GB" dirty="0">
                <a:solidFill>
                  <a:srgbClr val="00CE63"/>
                </a:solidFill>
                <a:ea typeface="ＭＳ Ｐゴシック" charset="0"/>
              </a:rPr>
              <a:t>57</a:t>
            </a:r>
            <a:r>
              <a:rPr lang="en-GB" noProof="0" dirty="0">
                <a:ea typeface="ＭＳ Ｐゴシック" charset="0"/>
              </a:rPr>
              <a:t> organisations | </a:t>
            </a:r>
            <a:r>
              <a:rPr lang="en-GB" noProof="0" dirty="0">
                <a:solidFill>
                  <a:srgbClr val="00CE63"/>
                </a:solidFill>
                <a:ea typeface="ＭＳ Ｐゴシック" charset="0"/>
              </a:rPr>
              <a:t>14</a:t>
            </a:r>
            <a:r>
              <a:rPr lang="en-GB" noProof="0" dirty="0">
                <a:ea typeface="ＭＳ Ｐゴシック" charset="0"/>
              </a:rPr>
              <a:t> countries</a:t>
            </a:r>
            <a:endParaRPr lang="en-GB" noProof="0" dirty="0"/>
          </a:p>
        </p:txBody>
      </p:sp>
    </p:spTree>
    <p:extLst>
      <p:ext uri="{BB962C8B-B14F-4D97-AF65-F5344CB8AC3E}">
        <p14:creationId xmlns:p14="http://schemas.microsoft.com/office/powerpoint/2010/main" val="1832889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108" y="119638"/>
            <a:ext cx="7287891" cy="506849"/>
          </a:xfrm>
        </p:spPr>
        <p:txBody>
          <a:bodyPr>
            <a:normAutofit/>
          </a:bodyPr>
          <a:lstStyle/>
          <a:p>
            <a:r>
              <a:rPr lang="en-GB" noProof="0" dirty="0"/>
              <a:t>Major flows from extraction to consumption</a:t>
            </a:r>
          </a:p>
        </p:txBody>
      </p:sp>
      <p:sp>
        <p:nvSpPr>
          <p:cNvPr id="3" name="Text Placeholder 2"/>
          <p:cNvSpPr>
            <a:spLocks noGrp="1"/>
          </p:cNvSpPr>
          <p:nvPr>
            <p:ph type="body" sz="quarter" idx="10"/>
          </p:nvPr>
        </p:nvSpPr>
        <p:spPr/>
        <p:txBody>
          <a:bodyPr>
            <a:normAutofit lnSpcReduction="10000"/>
          </a:bodyPr>
          <a:lstStyle/>
          <a:p>
            <a:r>
              <a:rPr lang="en-GB" noProof="0" dirty="0"/>
              <a:t>Flows from location of fossil fuel extraction to location of </a:t>
            </a:r>
          </a:p>
          <a:p>
            <a:r>
              <a:rPr lang="en-GB" noProof="0" dirty="0"/>
              <a:t>consumption of goods and services</a:t>
            </a:r>
            <a:endParaRPr lang="en-GB" altLang="en-US" noProof="0" dirty="0">
              <a:ea typeface="ＭＳ Ｐゴシック" pitchFamily="34" charset="-128"/>
            </a:endParaRPr>
          </a:p>
        </p:txBody>
      </p:sp>
      <p:sp>
        <p:nvSpPr>
          <p:cNvPr id="5" name="Text Placeholder 4"/>
          <p:cNvSpPr>
            <a:spLocks noGrp="1"/>
          </p:cNvSpPr>
          <p:nvPr>
            <p:ph type="body" sz="quarter" idx="12"/>
          </p:nvPr>
        </p:nvSpPr>
        <p:spPr/>
        <p:txBody>
          <a:bodyPr/>
          <a:lstStyle/>
          <a:p>
            <a:pPr>
              <a:spcBef>
                <a:spcPts val="1200"/>
              </a:spcBef>
            </a:pPr>
            <a:r>
              <a:rPr lang="en-GB" altLang="en-US" noProof="0" dirty="0">
                <a:ea typeface="ＭＳ Ｐゴシック" pitchFamily="34" charset="-128"/>
              </a:rPr>
              <a:t>Values for 2011. EU is treated as one region. Units: MtCO</a:t>
            </a:r>
            <a:r>
              <a:rPr lang="en-GB" altLang="en-US" baseline="-25000" noProof="0" dirty="0">
                <a:ea typeface="ＭＳ Ｐゴシック" pitchFamily="34" charset="-128"/>
              </a:rPr>
              <a:t>2</a:t>
            </a:r>
            <a:br>
              <a:rPr lang="en-GB" altLang="en-US" baseline="-25000" noProof="0" dirty="0">
                <a:ea typeface="ＭＳ Ｐゴシック" pitchFamily="34" charset="-128"/>
              </a:rPr>
            </a:br>
            <a:r>
              <a:rPr lang="en-GB" altLang="en-US" sz="1400" noProof="0" dirty="0">
                <a:ea typeface="ＭＳ Ｐゴシック" pitchFamily="34" charset="-128"/>
              </a:rPr>
              <a:t>Source: </a:t>
            </a:r>
            <a:r>
              <a:rPr lang="en-GB" altLang="en-US" sz="1400" noProof="0" dirty="0">
                <a:ea typeface="ＭＳ Ｐゴシック" pitchFamily="34" charset="-128"/>
                <a:hlinkClick r:id="rId3"/>
              </a:rPr>
              <a:t>Andrew et al 2013</a:t>
            </a:r>
            <a:endParaRPr lang="en-GB" altLang="en-US" sz="1400"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3078" y="1440000"/>
            <a:ext cx="8074218" cy="4680000"/>
          </a:xfrm>
        </p:spPr>
      </p:pic>
    </p:spTree>
    <p:extLst>
      <p:ext uri="{BB962C8B-B14F-4D97-AF65-F5344CB8AC3E}">
        <p14:creationId xmlns:p14="http://schemas.microsoft.com/office/powerpoint/2010/main" val="166819478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Land-use Change Emissions</a:t>
            </a:r>
            <a:endParaRPr lang="en-GB" noProof="0" dirty="0"/>
          </a:p>
        </p:txBody>
      </p:sp>
    </p:spTree>
    <p:extLst>
      <p:ext uri="{BB962C8B-B14F-4D97-AF65-F5344CB8AC3E}">
        <p14:creationId xmlns:p14="http://schemas.microsoft.com/office/powerpoint/2010/main" val="26920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s32_LandUse_Change_emissions.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p:pic>
      <p:sp>
        <p:nvSpPr>
          <p:cNvPr id="2" name="Title 1"/>
          <p:cNvSpPr>
            <a:spLocks noGrp="1"/>
          </p:cNvSpPr>
          <p:nvPr>
            <p:ph type="title"/>
          </p:nvPr>
        </p:nvSpPr>
        <p:spPr/>
        <p:txBody>
          <a:bodyPr>
            <a:normAutofit/>
          </a:bodyPr>
          <a:lstStyle/>
          <a:p>
            <a:r>
              <a:rPr lang="en-GB" noProof="0" dirty="0"/>
              <a:t>Land-use change emissions</a:t>
            </a:r>
          </a:p>
        </p:txBody>
      </p:sp>
      <p:sp>
        <p:nvSpPr>
          <p:cNvPr id="3" name="Text Placeholder 2"/>
          <p:cNvSpPr>
            <a:spLocks noGrp="1"/>
          </p:cNvSpPr>
          <p:nvPr>
            <p:ph type="body" sz="quarter" idx="10"/>
          </p:nvPr>
        </p:nvSpPr>
        <p:spPr/>
        <p:txBody>
          <a:bodyPr>
            <a:normAutofit lnSpcReduction="10000"/>
          </a:bodyPr>
          <a:lstStyle/>
          <a:p>
            <a:r>
              <a:rPr lang="en-GB" dirty="0"/>
              <a:t>Emissions in the 2000s were lower than earlier decades, but highly uncertain</a:t>
            </a:r>
          </a:p>
          <a:p>
            <a:r>
              <a:rPr lang="en-US" dirty="0"/>
              <a:t>Higher emissions in 2015 are linked to increased fires during dry El Ni</a:t>
            </a:r>
            <a:r>
              <a:rPr lang="en-GB" dirty="0"/>
              <a:t>ñ</a:t>
            </a:r>
            <a:r>
              <a:rPr lang="en-US" dirty="0"/>
              <a:t>o conditions in Asia</a:t>
            </a:r>
            <a:endParaRPr lang="en-GB" dirty="0"/>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Three different estimation methods have been used, indicated here by different shades of grey</a:t>
            </a:r>
            <a:br>
              <a:rPr lang="en-GB" altLang="en-US" noProof="0" dirty="0">
                <a:ea typeface="ＭＳ Ｐゴシック" pitchFamily="34" charset="-128"/>
              </a:rPr>
            </a:br>
            <a:r>
              <a:rPr lang="en-GB" altLang="en-US" noProof="0" dirty="0">
                <a:ea typeface="ＭＳ Ｐゴシック" pitchFamily="34" charset="-128"/>
              </a:rPr>
              <a:t>Land-use change also emits CH</a:t>
            </a:r>
            <a:r>
              <a:rPr lang="en-GB" altLang="en-US" baseline="-25000" noProof="0" dirty="0">
                <a:ea typeface="ＭＳ Ｐゴシック" pitchFamily="34" charset="-128"/>
              </a:rPr>
              <a:t>4</a:t>
            </a:r>
            <a:r>
              <a:rPr lang="en-GB" altLang="en-US" noProof="0" dirty="0">
                <a:ea typeface="ＭＳ Ｐゴシック" pitchFamily="34" charset="-128"/>
              </a:rPr>
              <a:t> and N</a:t>
            </a:r>
            <a:r>
              <a:rPr lang="en-GB" altLang="en-US" baseline="-25000" noProof="0" dirty="0">
                <a:ea typeface="ＭＳ Ｐゴシック" pitchFamily="34" charset="-128"/>
              </a:rPr>
              <a:t>2</a:t>
            </a:r>
            <a:r>
              <a:rPr lang="en-GB" altLang="en-US" noProof="0" dirty="0">
                <a:ea typeface="ＭＳ Ｐゴシック" pitchFamily="34" charset="-128"/>
              </a:rPr>
              <a:t>O which are not shown here</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5"/>
              </a:rPr>
              <a:t>Giglio</a:t>
            </a:r>
            <a:r>
              <a:rPr lang="en-GB" altLang="en-US" noProof="0" dirty="0">
                <a:ea typeface="ＭＳ Ｐゴシック" pitchFamily="34" charset="-128"/>
                <a:hlinkClick r:id="rId5"/>
              </a:rPr>
              <a:t> et al 2013</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7" name="Picture 2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166763" y="1708575"/>
            <a:ext cx="1655774" cy="10795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700219" y="1913848"/>
            <a:ext cx="1157977" cy="544027"/>
            <a:chOff x="3700219" y="1913848"/>
            <a:chExt cx="1157977" cy="544027"/>
          </a:xfrm>
        </p:grpSpPr>
        <p:sp>
          <p:nvSpPr>
            <p:cNvPr id="8" name="TextBox 6"/>
            <p:cNvSpPr txBox="1">
              <a:spLocks noChangeArrowheads="1"/>
            </p:cNvSpPr>
            <p:nvPr/>
          </p:nvSpPr>
          <p:spPr bwMode="auto">
            <a:xfrm>
              <a:off x="3700219" y="1913848"/>
              <a:ext cx="1157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1400" dirty="0">
                  <a:latin typeface="Calibri"/>
                  <a:cs typeface="Calibri"/>
                </a:rPr>
                <a:t>Indonesian fires</a:t>
              </a:r>
            </a:p>
          </p:txBody>
        </p:sp>
        <p:cxnSp>
          <p:nvCxnSpPr>
            <p:cNvPr id="9" name="Straight Arrow Connector 8"/>
            <p:cNvCxnSpPr>
              <a:cxnSpLocks noChangeShapeType="1"/>
            </p:cNvCxnSpPr>
            <p:nvPr/>
          </p:nvCxnSpPr>
          <p:spPr bwMode="auto">
            <a:xfrm>
              <a:off x="4418254" y="2248325"/>
              <a:ext cx="223567" cy="209550"/>
            </a:xfrm>
            <a:prstGeom prst="straightConnector1">
              <a:avLst/>
            </a:prstGeom>
            <a:noFill/>
            <a:ln w="0">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 name="Group 3"/>
          <p:cNvGrpSpPr/>
          <p:nvPr/>
        </p:nvGrpSpPr>
        <p:grpSpPr>
          <a:xfrm>
            <a:off x="5049691" y="2664116"/>
            <a:ext cx="1157977" cy="905188"/>
            <a:chOff x="5011591" y="2626016"/>
            <a:chExt cx="1157977" cy="905188"/>
          </a:xfrm>
        </p:grpSpPr>
        <p:sp>
          <p:nvSpPr>
            <p:cNvPr id="15" name="TextBox 6"/>
            <p:cNvSpPr txBox="1">
              <a:spLocks noChangeArrowheads="1"/>
            </p:cNvSpPr>
            <p:nvPr/>
          </p:nvSpPr>
          <p:spPr bwMode="auto">
            <a:xfrm>
              <a:off x="5011591" y="2626016"/>
              <a:ext cx="1157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1400" dirty="0">
                  <a:latin typeface="Calibri"/>
                  <a:cs typeface="Calibri"/>
                </a:rPr>
                <a:t>Indonesian fires</a:t>
              </a:r>
            </a:p>
          </p:txBody>
        </p:sp>
        <p:cxnSp>
          <p:nvCxnSpPr>
            <p:cNvPr id="16" name="Straight Arrow Connector 15"/>
            <p:cNvCxnSpPr>
              <a:cxnSpLocks noChangeShapeType="1"/>
            </p:cNvCxnSpPr>
            <p:nvPr/>
          </p:nvCxnSpPr>
          <p:spPr bwMode="auto">
            <a:xfrm>
              <a:off x="5754440" y="2960493"/>
              <a:ext cx="223567" cy="570711"/>
            </a:xfrm>
            <a:prstGeom prst="straightConnector1">
              <a:avLst/>
            </a:prstGeom>
            <a:noFill/>
            <a:ln w="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061714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33_FF_emissions_and_LandUse_change.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p:pic>
      <p:sp>
        <p:nvSpPr>
          <p:cNvPr id="2" name="Title 1"/>
          <p:cNvSpPr>
            <a:spLocks noGrp="1"/>
          </p:cNvSpPr>
          <p:nvPr>
            <p:ph type="title"/>
          </p:nvPr>
        </p:nvSpPr>
        <p:spPr/>
        <p:txBody>
          <a:bodyPr>
            <a:normAutofit/>
          </a:bodyPr>
          <a:lstStyle/>
          <a:p>
            <a:r>
              <a:rPr lang="en-GB" noProof="0" dirty="0"/>
              <a:t>Total global emissions</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Total global emissions: 41.9 ± 2.8 GtCO</a:t>
            </a:r>
            <a:r>
              <a:rPr lang="en-GB" altLang="en-US" baseline="-25000" noProof="0" dirty="0">
                <a:ea typeface="ＭＳ Ｐゴシック" pitchFamily="34" charset="-128"/>
              </a:rPr>
              <a:t>2</a:t>
            </a:r>
            <a:r>
              <a:rPr lang="en-GB" altLang="en-US" noProof="0" dirty="0">
                <a:ea typeface="ＭＳ Ｐゴシック" pitchFamily="34" charset="-128"/>
              </a:rPr>
              <a:t> in 2015, 49% over 1990</a:t>
            </a:r>
            <a:br>
              <a:rPr lang="en-GB" altLang="en-US" noProof="0" dirty="0">
                <a:ea typeface="ＭＳ Ｐゴシック" pitchFamily="34" charset="-128"/>
              </a:rPr>
            </a:br>
            <a:r>
              <a:rPr lang="en-GB" altLang="en-US" noProof="0" dirty="0">
                <a:ea typeface="ＭＳ Ｐゴシック" pitchFamily="34" charset="-128"/>
              </a:rPr>
              <a:t>Percentage land-use change: 36% in 1960, 9% averaged 2006-2015</a:t>
            </a:r>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Three different methods have been used to estimate </a:t>
            </a:r>
          </a:p>
          <a:p>
            <a:pPr>
              <a:spcBef>
                <a:spcPts val="0"/>
              </a:spcBef>
            </a:pPr>
            <a:r>
              <a:rPr lang="en-GB" altLang="en-US" noProof="0" dirty="0">
                <a:ea typeface="ＭＳ Ｐゴシック" pitchFamily="34" charset="-128"/>
              </a:rPr>
              <a:t>land-use change emissions, indicated here by different shades of grey</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noProof="0" dirty="0">
                <a:ea typeface="ＭＳ Ｐゴシック" pitchFamily="34" charset="-128"/>
                <a:hlinkClick r:id="rId5"/>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6"/>
              </a:rPr>
              <a:t>Giglio</a:t>
            </a:r>
            <a:r>
              <a:rPr lang="en-GB" altLang="en-US" noProof="0" dirty="0">
                <a:ea typeface="ＭＳ Ｐゴシック" pitchFamily="34" charset="-128"/>
                <a:hlinkClick r:id="rId6"/>
              </a:rPr>
              <a:t> et al 2013</a:t>
            </a:r>
            <a:r>
              <a:rPr lang="en-GB" altLang="en-US" noProof="0" dirty="0">
                <a:ea typeface="ＭＳ Ｐゴシック" pitchFamily="34" charset="-128"/>
              </a:rPr>
              <a:t>; </a:t>
            </a:r>
            <a:r>
              <a:rPr lang="en-GB" altLang="en-US" dirty="0">
                <a:ea typeface="ＭＳ Ｐゴシック" pitchFamily="34" charset="-128"/>
                <a:hlinkClick r:id="rId7"/>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8"/>
              </a:rPr>
              <a:t>Global Carbon Budget 2016</a:t>
            </a:r>
            <a:endParaRPr lang="en-GB" altLang="en-US" noProof="0" dirty="0">
              <a:ea typeface="ＭＳ Ｐゴシック" pitchFamily="34" charset="-128"/>
            </a:endParaRPr>
          </a:p>
        </p:txBody>
      </p:sp>
      <p:pic>
        <p:nvPicPr>
          <p:cNvPr id="7"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78982" y="2604093"/>
            <a:ext cx="1651998" cy="108108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277888" y="3819625"/>
            <a:ext cx="1655774" cy="10795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146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Total global emissions by source</a:t>
            </a:r>
          </a:p>
        </p:txBody>
      </p:sp>
      <p:sp>
        <p:nvSpPr>
          <p:cNvPr id="4" name="Text Placeholder 3"/>
          <p:cNvSpPr>
            <a:spLocks noGrp="1"/>
          </p:cNvSpPr>
          <p:nvPr>
            <p:ph type="body" sz="quarter" idx="10"/>
          </p:nvPr>
        </p:nvSpPr>
        <p:spPr/>
        <p:txBody>
          <a:bodyPr>
            <a:normAutofit/>
          </a:bodyPr>
          <a:lstStyle/>
          <a:p>
            <a:r>
              <a:rPr lang="en-GB" noProof="0" dirty="0"/>
              <a:t>Land-use change was the dominant source of annual CO</a:t>
            </a:r>
            <a:r>
              <a:rPr lang="en-GB" baseline="-25000" noProof="0" dirty="0"/>
              <a:t>2</a:t>
            </a:r>
            <a:r>
              <a:rPr lang="en-GB" noProof="0" dirty="0"/>
              <a:t> emissions until around 1950</a:t>
            </a:r>
          </a:p>
        </p:txBody>
      </p:sp>
      <p:sp>
        <p:nvSpPr>
          <p:cNvPr id="5" name="Text Placeholder 4"/>
          <p:cNvSpPr>
            <a:spLocks noGrp="1"/>
          </p:cNvSpPr>
          <p:nvPr>
            <p:ph type="body" sz="quarter" idx="12"/>
          </p:nvPr>
        </p:nvSpPr>
        <p:spPr>
          <a:xfrm>
            <a:off x="189275" y="5680092"/>
            <a:ext cx="8765451" cy="1077321"/>
          </a:xfrm>
        </p:spPr>
        <p:txBody>
          <a:bodyPr>
            <a:normAutofit/>
          </a:bodyPr>
          <a:lstStyle/>
          <a:p>
            <a:pPr>
              <a:spcBef>
                <a:spcPts val="0"/>
              </a:spcBef>
            </a:pPr>
            <a:r>
              <a:rPr lang="en-GB" noProof="0" dirty="0"/>
              <a:t>Others: Emissions from cement production and gas flaring</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5"/>
              </a:rPr>
              <a:t>Giglio</a:t>
            </a:r>
            <a:r>
              <a:rPr lang="en-GB" altLang="en-US" noProof="0" dirty="0">
                <a:ea typeface="ＭＳ Ｐゴシック" pitchFamily="34" charset="-128"/>
                <a:hlinkClick r:id="rId5"/>
              </a:rPr>
              <a:t> et al 2013</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6" name="Picture Placeholder 5" descr="s34_Total_Emissions_by_source.png"/>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7376608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source</a:t>
            </a:r>
          </a:p>
        </p:txBody>
      </p:sp>
      <p:sp>
        <p:nvSpPr>
          <p:cNvPr id="3" name="Text Placeholder 2"/>
          <p:cNvSpPr>
            <a:spLocks noGrp="1"/>
          </p:cNvSpPr>
          <p:nvPr>
            <p:ph type="body" sz="quarter" idx="10"/>
          </p:nvPr>
        </p:nvSpPr>
        <p:spPr>
          <a:xfrm>
            <a:off x="97691" y="823853"/>
            <a:ext cx="8958385" cy="684212"/>
          </a:xfrm>
        </p:spPr>
        <p:txBody>
          <a:bodyPr>
            <a:noAutofit/>
          </a:bodyPr>
          <a:lstStyle/>
          <a:p>
            <a:r>
              <a:rPr lang="en-GB" noProof="0" dirty="0"/>
              <a:t>Land-use change represents about 26% of cumulative emissions over 1870–2015, </a:t>
            </a:r>
          </a:p>
          <a:p>
            <a:r>
              <a:rPr lang="en-GB" noProof="0" dirty="0"/>
              <a:t>coal 35%, oil 26%, gas 10%, and others 3% </a:t>
            </a:r>
          </a:p>
        </p:txBody>
      </p:sp>
      <p:sp>
        <p:nvSpPr>
          <p:cNvPr id="5" name="Text Placeholder 4"/>
          <p:cNvSpPr>
            <a:spLocks noGrp="1"/>
          </p:cNvSpPr>
          <p:nvPr>
            <p:ph type="body" sz="quarter" idx="12"/>
          </p:nvPr>
        </p:nvSpPr>
        <p:spPr/>
        <p:txBody>
          <a:bodyPr>
            <a:normAutofit/>
          </a:bodyPr>
          <a:lstStyle/>
          <a:p>
            <a:pPr>
              <a:spcBef>
                <a:spcPts val="0"/>
              </a:spcBef>
            </a:pPr>
            <a:r>
              <a:rPr lang="en-GB" noProof="0" dirty="0"/>
              <a:t>Others: Emissions from cement production and gas flaring</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5"/>
              </a:rPr>
              <a:t>Giglio</a:t>
            </a:r>
            <a:r>
              <a:rPr lang="en-GB" altLang="en-US" noProof="0" dirty="0">
                <a:ea typeface="ＭＳ Ｐゴシック" pitchFamily="34" charset="-128"/>
                <a:hlinkClick r:id="rId5"/>
              </a:rPr>
              <a:t> et al 2013</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163522227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Closing the Global Carbon Budget</a:t>
            </a:r>
            <a:endParaRPr lang="en-GB" noProof="0" dirty="0"/>
          </a:p>
        </p:txBody>
      </p:sp>
    </p:spTree>
    <p:extLst>
      <p:ext uri="{BB962C8B-B14F-4D97-AF65-F5344CB8AC3E}">
        <p14:creationId xmlns:p14="http://schemas.microsoft.com/office/powerpoint/2010/main" val="160813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35" y="910510"/>
            <a:ext cx="4320000" cy="5566109"/>
          </a:xfrm>
          <a:prstGeom prst="rect">
            <a:avLst/>
          </a:prstGeom>
          <a:solidFill>
            <a:srgbClr val="FFFF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77138" y="918678"/>
            <a:ext cx="4363200" cy="5566109"/>
          </a:xfrm>
          <a:prstGeom prst="rect">
            <a:avLst/>
          </a:prstGeom>
          <a:solidFill>
            <a:srgbClr val="FFFF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12"/>
          <p:cNvSpPr txBox="1">
            <a:spLocks noChangeArrowheads="1"/>
          </p:cNvSpPr>
          <p:nvPr/>
        </p:nvSpPr>
        <p:spPr bwMode="auto">
          <a:xfrm>
            <a:off x="4740055" y="3561290"/>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31%</a:t>
            </a:r>
          </a:p>
          <a:p>
            <a:pPr algn="r" eaLnBrk="1" hangingPunct="1"/>
            <a:r>
              <a:rPr lang="en-AU" altLang="en-US" sz="2000" dirty="0">
                <a:solidFill>
                  <a:srgbClr val="4C9BDB"/>
                </a:solidFill>
                <a:latin typeface="Calibri"/>
                <a:cs typeface="Calibri"/>
              </a:rPr>
              <a:t>11.6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6" name="Title 5"/>
          <p:cNvSpPr>
            <a:spLocks noGrp="1"/>
          </p:cNvSpPr>
          <p:nvPr>
            <p:ph type="title"/>
          </p:nvPr>
        </p:nvSpPr>
        <p:spPr>
          <a:xfrm>
            <a:off x="1831448" y="119638"/>
            <a:ext cx="7375812" cy="506849"/>
          </a:xfrm>
        </p:spPr>
        <p:txBody>
          <a:bodyPr>
            <a:noAutofit/>
          </a:bodyPr>
          <a:lstStyle/>
          <a:p>
            <a:r>
              <a:rPr lang="en-GB" altLang="en-US" noProof="0" dirty="0">
                <a:ea typeface="ＭＳ Ｐゴシック" pitchFamily="34" charset="-128"/>
              </a:rPr>
              <a:t>Fate of anthropogenic CO</a:t>
            </a:r>
            <a:r>
              <a:rPr lang="en-GB" altLang="en-US" baseline="-25000" noProof="0" dirty="0">
                <a:ea typeface="ＭＳ Ｐゴシック" pitchFamily="34" charset="-128"/>
              </a:rPr>
              <a:t>2</a:t>
            </a:r>
            <a:r>
              <a:rPr lang="en-GB" altLang="en-US" noProof="0" dirty="0">
                <a:ea typeface="ＭＳ Ｐゴシック" pitchFamily="34" charset="-128"/>
              </a:rPr>
              <a:t> emissions (2006-2015)</a:t>
            </a:r>
            <a:endParaRPr lang="en-GB" noProof="0" dirty="0"/>
          </a:p>
        </p:txBody>
      </p:sp>
      <p:sp>
        <p:nvSpPr>
          <p:cNvPr id="7" name="Text Placeholder 6"/>
          <p:cNvSpPr>
            <a:spLocks noGrp="1"/>
          </p:cNvSpPr>
          <p:nvPr>
            <p:ph type="body" sz="quarter" idx="4294967295"/>
          </p:nvPr>
        </p:nvSpPr>
        <p:spPr>
          <a:xfrm>
            <a:off x="0" y="6242050"/>
            <a:ext cx="9143999" cy="552450"/>
          </a:xfrm>
        </p:spPr>
        <p:txBody>
          <a:bodyPr anchor="b" anchorCtr="0">
            <a:normAutofit/>
          </a:bodyPr>
          <a:lstStyle/>
          <a:p>
            <a:pPr marL="0" indent="0" algn="ctr">
              <a:buNone/>
            </a:pPr>
            <a:r>
              <a:rPr lang="en-GB" altLang="en-US" sz="1400" noProof="0" dirty="0">
                <a:latin typeface="Calibri"/>
                <a:ea typeface="ＭＳ Ｐゴシック" pitchFamily="34" charset="-128"/>
                <a:cs typeface="Calibri"/>
              </a:rPr>
              <a:t>Source: </a:t>
            </a:r>
            <a:r>
              <a:rPr lang="en-GB" altLang="en-US" sz="1400" noProof="0" dirty="0">
                <a:latin typeface="Calibri"/>
                <a:ea typeface="ＭＳ Ｐゴシック" pitchFamily="34" charset="-128"/>
                <a:cs typeface="Calibri"/>
                <a:hlinkClick r:id="rId3"/>
              </a:rPr>
              <a:t>CDIAC</a:t>
            </a:r>
            <a:r>
              <a:rPr lang="en-GB" altLang="en-US" sz="1400" noProof="0" dirty="0">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4"/>
              </a:rPr>
              <a:t>NOAA-ESRL</a:t>
            </a:r>
            <a:r>
              <a:rPr lang="en-GB" altLang="en-US" sz="1400" noProof="0" dirty="0">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5"/>
              </a:rPr>
              <a:t>Houghton et al 2012</a:t>
            </a:r>
            <a:r>
              <a:rPr lang="en-GB" altLang="en-US" sz="1400" noProof="0" dirty="0">
                <a:latin typeface="Calibri"/>
                <a:ea typeface="ＭＳ Ｐゴシック" pitchFamily="34" charset="-128"/>
                <a:cs typeface="Calibri"/>
              </a:rPr>
              <a:t>; </a:t>
            </a:r>
            <a:r>
              <a:rPr lang="en-GB" altLang="en-US" sz="1400" noProof="0" dirty="0" err="1">
                <a:latin typeface="Calibri"/>
                <a:ea typeface="ＭＳ Ｐゴシック" pitchFamily="34" charset="-128"/>
                <a:cs typeface="Calibri"/>
                <a:hlinkClick r:id="rId6"/>
              </a:rPr>
              <a:t>Giglio</a:t>
            </a:r>
            <a:r>
              <a:rPr lang="en-GB" altLang="en-US" sz="1400" noProof="0" dirty="0">
                <a:latin typeface="Calibri"/>
                <a:ea typeface="ＭＳ Ｐゴシック" pitchFamily="34" charset="-128"/>
                <a:cs typeface="Calibri"/>
                <a:hlinkClick r:id="rId6"/>
              </a:rPr>
              <a:t> et al 2013</a:t>
            </a:r>
            <a:r>
              <a:rPr lang="en-GB" altLang="en-US" sz="1400" noProof="0" dirty="0">
                <a:latin typeface="Calibri"/>
                <a:ea typeface="ＭＳ Ｐゴシック" pitchFamily="34" charset="-128"/>
                <a:cs typeface="Calibri"/>
              </a:rPr>
              <a:t>; </a:t>
            </a:r>
            <a:r>
              <a:rPr lang="en-GB" altLang="en-US" sz="1400" dirty="0">
                <a:ea typeface="ＭＳ Ｐゴシック" pitchFamily="34" charset="-128"/>
                <a:hlinkClick r:id="rId7"/>
              </a:rPr>
              <a:t>Le Quéré et al 2016</a:t>
            </a:r>
            <a:r>
              <a:rPr lang="en-GB" altLang="en-US" sz="1400" noProof="0" dirty="0">
                <a:ea typeface="ＭＳ Ｐゴシック" pitchFamily="34" charset="-128"/>
              </a:rPr>
              <a:t>;</a:t>
            </a:r>
            <a:r>
              <a:rPr lang="en-GB" altLang="en-US" sz="1400" noProof="0" dirty="0">
                <a:solidFill>
                  <a:srgbClr val="000000"/>
                </a:solidFill>
                <a:ea typeface="ＭＳ Ｐゴシック" pitchFamily="34" charset="-128"/>
              </a:rPr>
              <a:t> </a:t>
            </a:r>
            <a:r>
              <a:rPr lang="en-GB" altLang="en-US" sz="1400" noProof="0" dirty="0">
                <a:latin typeface="Calibri"/>
                <a:ea typeface="ＭＳ Ｐゴシック" pitchFamily="34" charset="-128"/>
                <a:cs typeface="Calibri"/>
                <a:hlinkClick r:id="rId8"/>
              </a:rPr>
              <a:t>Global Carbon Budget 2016</a:t>
            </a:r>
            <a:endParaRPr lang="en-GB" altLang="en-US" sz="1400" noProof="0" dirty="0">
              <a:latin typeface="Calibri"/>
              <a:ea typeface="ＭＳ Ｐゴシック" pitchFamily="34" charset="-128"/>
              <a:cs typeface="Calibri"/>
            </a:endParaRPr>
          </a:p>
        </p:txBody>
      </p:sp>
      <p:pic>
        <p:nvPicPr>
          <p:cNvPr id="8" name="Picture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3294" y="3874437"/>
            <a:ext cx="2438635" cy="158989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4869897" y="5362831"/>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26%</a:t>
            </a:r>
          </a:p>
          <a:p>
            <a:pPr algn="r" eaLnBrk="1" hangingPunct="1"/>
            <a:r>
              <a:rPr lang="en-AU" altLang="en-US" sz="2000" dirty="0">
                <a:solidFill>
                  <a:srgbClr val="4C9BDB"/>
                </a:solidFill>
                <a:latin typeface="Calibri"/>
                <a:cs typeface="Calibri"/>
              </a:rPr>
              <a:t>9.7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p:txBody>
      </p:sp>
      <p:pic>
        <p:nvPicPr>
          <p:cNvPr id="10"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67699" y="1690028"/>
            <a:ext cx="2429826" cy="159010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406792" y="2860128"/>
            <a:ext cx="2411015" cy="166687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21"/>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391200" y="1085303"/>
            <a:ext cx="2424736" cy="159067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2706612" y="1687137"/>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2000" dirty="0">
                <a:solidFill>
                  <a:srgbClr val="4C9BDB"/>
                </a:solidFill>
                <a:latin typeface="Calibri"/>
                <a:cs typeface="Calibri"/>
              </a:rPr>
              <a:t>34.1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dirty="0">
              <a:solidFill>
                <a:srgbClr val="4C9BDB"/>
              </a:solidFill>
              <a:latin typeface="Calibri"/>
              <a:cs typeface="Calibri"/>
            </a:endParaRPr>
          </a:p>
          <a:p>
            <a:pPr eaLnBrk="1" hangingPunct="1"/>
            <a:r>
              <a:rPr lang="en-AU" altLang="en-US" sz="3600" dirty="0">
                <a:solidFill>
                  <a:schemeClr val="accent6"/>
                </a:solidFill>
                <a:latin typeface="Calibri"/>
                <a:cs typeface="Calibri"/>
              </a:rPr>
              <a:t>91%</a:t>
            </a:r>
          </a:p>
        </p:txBody>
      </p:sp>
      <p:sp>
        <p:nvSpPr>
          <p:cNvPr id="15" name="Text Box 8"/>
          <p:cNvSpPr txBox="1">
            <a:spLocks noChangeArrowheads="1"/>
          </p:cNvSpPr>
          <p:nvPr/>
        </p:nvSpPr>
        <p:spPr bwMode="auto">
          <a:xfrm>
            <a:off x="2706612" y="4515397"/>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3600" dirty="0">
                <a:solidFill>
                  <a:schemeClr val="accent6"/>
                </a:solidFill>
                <a:latin typeface="Calibri"/>
                <a:cs typeface="Calibri"/>
              </a:rPr>
              <a:t>9%</a:t>
            </a:r>
            <a:endParaRPr lang="en-AU" altLang="en-US" sz="3600" baseline="30000" dirty="0">
              <a:solidFill>
                <a:schemeClr val="accent6"/>
              </a:solidFill>
              <a:latin typeface="Calibri"/>
              <a:cs typeface="Calibri"/>
            </a:endParaRPr>
          </a:p>
          <a:p>
            <a:pPr eaLnBrk="1" hangingPunct="1"/>
            <a:r>
              <a:rPr lang="en-AU" altLang="en-US" sz="2000" dirty="0">
                <a:solidFill>
                  <a:srgbClr val="4C9BDB"/>
                </a:solidFill>
                <a:latin typeface="Calibri"/>
                <a:cs typeface="Calibri"/>
              </a:rPr>
              <a:t>3.5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18" name="Text Box 16"/>
          <p:cNvSpPr txBox="1">
            <a:spLocks noChangeArrowheads="1"/>
          </p:cNvSpPr>
          <p:nvPr/>
        </p:nvSpPr>
        <p:spPr bwMode="auto">
          <a:xfrm>
            <a:off x="4740055" y="1087621"/>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2000" dirty="0">
                <a:solidFill>
                  <a:srgbClr val="4C9BDB"/>
                </a:solidFill>
                <a:latin typeface="Calibri"/>
                <a:cs typeface="Calibri"/>
              </a:rPr>
              <a:t>16.4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a:p>
            <a:pPr algn="r" eaLnBrk="1" hangingPunct="1"/>
            <a:r>
              <a:rPr lang="en-AU" altLang="en-US" sz="3600" dirty="0">
                <a:solidFill>
                  <a:schemeClr val="accent6"/>
                </a:solidFill>
                <a:latin typeface="Calibri"/>
                <a:cs typeface="Calibri"/>
              </a:rPr>
              <a:t>44%</a:t>
            </a:r>
          </a:p>
        </p:txBody>
      </p:sp>
      <p:pic>
        <p:nvPicPr>
          <p:cNvPr id="21" name="Picture 25"/>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396422" y="4698453"/>
            <a:ext cx="2458742" cy="161131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9" name="Text Box 8"/>
          <p:cNvSpPr txBox="1">
            <a:spLocks noChangeArrowheads="1"/>
          </p:cNvSpPr>
          <p:nvPr/>
        </p:nvSpPr>
        <p:spPr bwMode="auto">
          <a:xfrm>
            <a:off x="3319039" y="2983754"/>
            <a:ext cx="211897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AU" altLang="en-US" sz="2400" b="1" dirty="0">
                <a:solidFill>
                  <a:srgbClr val="4C9BDB"/>
                </a:solidFill>
                <a:latin typeface="Calibri"/>
                <a:cs typeface="Calibri"/>
              </a:rPr>
              <a:t>Sources = Sinks</a:t>
            </a:r>
            <a:endParaRPr lang="en-AU" altLang="en-US" sz="2400" b="1" baseline="30000" dirty="0">
              <a:solidFill>
                <a:srgbClr val="4C9BDB"/>
              </a:solidFill>
              <a:latin typeface="Calibri"/>
              <a:cs typeface="Calibri"/>
            </a:endParaRPr>
          </a:p>
        </p:txBody>
      </p:sp>
    </p:spTree>
    <p:extLst>
      <p:ext uri="{BB962C8B-B14F-4D97-AF65-F5344CB8AC3E}">
        <p14:creationId xmlns:p14="http://schemas.microsoft.com/office/powerpoint/2010/main" val="12248969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noProof="0" dirty="0">
                <a:ea typeface="ＭＳ Ｐゴシック" pitchFamily="34" charset="-128"/>
              </a:rPr>
              <a:t>Global carbon budget</a:t>
            </a:r>
          </a:p>
        </p:txBody>
      </p:sp>
      <p:sp>
        <p:nvSpPr>
          <p:cNvPr id="3" name="Text Placeholder 2"/>
          <p:cNvSpPr>
            <a:spLocks noGrp="1"/>
          </p:cNvSpPr>
          <p:nvPr>
            <p:ph type="body" sz="quarter" idx="10"/>
          </p:nvPr>
        </p:nvSpPr>
        <p:spPr/>
        <p:txBody>
          <a:bodyPr rtlCol="0">
            <a:normAutofit/>
          </a:bodyPr>
          <a:lstStyle/>
          <a:p>
            <a:pPr>
              <a:defRPr/>
            </a:pPr>
            <a:r>
              <a:rPr lang="en-GB" noProof="0" dirty="0"/>
              <a:t>The carbon sources from fossil fuels, industry, and land use change emissions are balanced by the atmosphere</a:t>
            </a:r>
            <a:r>
              <a:rPr lang="en-GB" noProof="0" dirty="0">
                <a:ea typeface="ＭＳ Ｐゴシック" pitchFamily="34" charset="-128"/>
              </a:rPr>
              <a:t> and </a:t>
            </a:r>
            <a:r>
              <a:rPr lang="en-GB" noProof="0" dirty="0"/>
              <a:t>carbon sinks on land and in the ocean </a:t>
            </a:r>
            <a:endParaRPr lang="en-GB" altLang="en-US" noProof="0" dirty="0">
              <a:ea typeface="ＭＳ Ｐゴシック" pitchFamily="34" charset="-128"/>
            </a:endParaRPr>
          </a:p>
        </p:txBody>
      </p:sp>
      <p:sp>
        <p:nvSpPr>
          <p:cNvPr id="22532" name="Text Placeholder 4"/>
          <p:cNvSpPr>
            <a:spLocks noGrp="1"/>
          </p:cNvSpPr>
          <p:nvPr>
            <p:ph type="body" sz="quarter" idx="12"/>
          </p:nvPr>
        </p:nvSpPr>
        <p:spPr/>
        <p:txBody>
          <a:bodyPr/>
          <a:lstStyle/>
          <a:p>
            <a:pPr>
              <a:spcBef>
                <a:spcPts val="0"/>
              </a:spcBef>
            </a:pPr>
            <a:r>
              <a:rPr lang="en-GB" altLang="en-US" sz="1400" noProof="0" dirty="0">
                <a:ea typeface="ＭＳ Ｐゴシック" pitchFamily="34" charset="-128"/>
              </a:rPr>
              <a:t>Source: </a:t>
            </a:r>
            <a:r>
              <a:rPr lang="en-GB" altLang="en-US" sz="1400" noProof="0" dirty="0">
                <a:ea typeface="ＭＳ Ｐゴシック" pitchFamily="34" charset="-128"/>
                <a:hlinkClick r:id="rId3"/>
              </a:rPr>
              <a:t>CDIAC</a:t>
            </a:r>
            <a:r>
              <a:rPr lang="en-GB" altLang="en-US" sz="1400" noProof="0" dirty="0">
                <a:ea typeface="ＭＳ Ｐゴシック" pitchFamily="34" charset="-128"/>
              </a:rPr>
              <a:t>; </a:t>
            </a:r>
            <a:r>
              <a:rPr lang="en-GB" altLang="en-US" sz="1400" noProof="0" dirty="0">
                <a:ea typeface="ＭＳ Ｐゴシック" pitchFamily="34" charset="-128"/>
                <a:hlinkClick r:id="rId4"/>
              </a:rPr>
              <a:t>NOAA-ESRL</a:t>
            </a:r>
            <a:r>
              <a:rPr lang="en-GB" altLang="en-US" sz="1400" noProof="0" dirty="0">
                <a:ea typeface="ＭＳ Ｐゴシック" pitchFamily="34" charset="-128"/>
              </a:rPr>
              <a:t>; </a:t>
            </a:r>
            <a:r>
              <a:rPr lang="en-GB" altLang="en-US" sz="1400" noProof="0" dirty="0">
                <a:ea typeface="ＭＳ Ｐゴシック" pitchFamily="34" charset="-128"/>
                <a:hlinkClick r:id="rId5"/>
              </a:rPr>
              <a:t>Houghton et al 2012</a:t>
            </a:r>
            <a:r>
              <a:rPr lang="en-GB" altLang="en-US" sz="1400" noProof="0" dirty="0">
                <a:ea typeface="ＭＳ Ｐゴシック" pitchFamily="34" charset="-128"/>
              </a:rPr>
              <a:t>; </a:t>
            </a:r>
            <a:r>
              <a:rPr lang="en-GB" altLang="en-US" sz="1400" noProof="0" dirty="0" err="1">
                <a:ea typeface="ＭＳ Ｐゴシック" pitchFamily="34" charset="-128"/>
                <a:hlinkClick r:id="rId6"/>
              </a:rPr>
              <a:t>Giglio</a:t>
            </a:r>
            <a:r>
              <a:rPr lang="en-GB" altLang="en-US" sz="1400" noProof="0" dirty="0">
                <a:ea typeface="ＭＳ Ｐゴシック" pitchFamily="34" charset="-128"/>
                <a:hlinkClick r:id="rId6"/>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7"/>
              </a:rPr>
              <a:t>Joos</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8"/>
              </a:rPr>
              <a:t>Khatiwala</a:t>
            </a:r>
            <a:r>
              <a:rPr lang="en-GB" altLang="en-US" sz="1400" noProof="0" dirty="0">
                <a:ea typeface="ＭＳ Ｐゴシック" pitchFamily="34" charset="-128"/>
                <a:hlinkClick r:id="rId8"/>
              </a:rPr>
              <a:t> et al 2013</a:t>
            </a:r>
            <a:r>
              <a:rPr lang="en-GB" altLang="en-US" sz="1400" noProof="0" dirty="0">
                <a:ea typeface="ＭＳ Ｐゴシック" pitchFamily="34" charset="-128"/>
              </a:rPr>
              <a:t>; </a:t>
            </a:r>
            <a:br>
              <a:rPr lang="en-GB" altLang="en-US" sz="1400" noProof="0" dirty="0">
                <a:ea typeface="ＭＳ Ｐゴシック" pitchFamily="34" charset="-128"/>
              </a:rPr>
            </a:br>
            <a:r>
              <a:rPr lang="en-GB" altLang="en-US" dirty="0">
                <a:ea typeface="ＭＳ Ｐゴシック" pitchFamily="34" charset="-128"/>
                <a:hlinkClick r:id="rId9"/>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10"/>
              </a:rPr>
              <a:t>Global Carbon Budget 2016</a:t>
            </a:r>
            <a:endParaRPr lang="en-GB" altLang="en-US" sz="1400" noProof="0" dirty="0">
              <a:ea typeface="ＭＳ Ｐゴシック" pitchFamily="34" charset="-128"/>
            </a:endParaRPr>
          </a:p>
        </p:txBody>
      </p:sp>
      <p:pic>
        <p:nvPicPr>
          <p:cNvPr id="4" name="Picture Placeholder 3" descr="s38_Global_Sources_and_Sinks.png"/>
          <p:cNvPicPr>
            <a:picLocks noGrp="1" noChangeAspect="1"/>
          </p:cNvPicPr>
          <p:nvPr>
            <p:ph type="pic" sz="quarter" idx="11"/>
          </p:nvPr>
        </p:nvPicPr>
        <p:blipFill>
          <a:blip r:embed="rId11">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9550034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39_ESSD16_Fig4.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p:pic>
      <p:sp>
        <p:nvSpPr>
          <p:cNvPr id="2" name="Title 1"/>
          <p:cNvSpPr>
            <a:spLocks noGrp="1"/>
          </p:cNvSpPr>
          <p:nvPr>
            <p:ph type="title"/>
          </p:nvPr>
        </p:nvSpPr>
        <p:spPr/>
        <p:txBody>
          <a:bodyPr>
            <a:normAutofit/>
          </a:bodyPr>
          <a:lstStyle/>
          <a:p>
            <a:r>
              <a:rPr lang="en-GB" noProof="0" dirty="0"/>
              <a:t>Changes in the budget over time</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The sinks have continued to grow with increasing emissions, but climate change will affect carbon cycle processes in a way that will exacerbate the increase of CO</a:t>
            </a:r>
            <a:r>
              <a:rPr lang="en-GB" altLang="en-US" baseline="-25000" noProof="0" dirty="0">
                <a:ea typeface="ＭＳ Ｐゴシック" pitchFamily="34" charset="-128"/>
              </a:rPr>
              <a:t>2</a:t>
            </a:r>
            <a:r>
              <a:rPr lang="en-GB" altLang="en-US" noProof="0" dirty="0">
                <a:ea typeface="ＭＳ Ｐゴシック" pitchFamily="34" charset="-128"/>
              </a:rPr>
              <a:t> in the atmosphere</a:t>
            </a:r>
          </a:p>
        </p:txBody>
      </p:sp>
      <p:sp>
        <p:nvSpPr>
          <p:cNvPr id="5" name="Text Placeholder 4"/>
          <p:cNvSpPr>
            <a:spLocks noGrp="1"/>
          </p:cNvSpPr>
          <p:nvPr>
            <p:ph type="body" sz="quarter" idx="12"/>
          </p:nvPr>
        </p:nvSpPr>
        <p:spPr/>
        <p:txBody>
          <a:bodyPr>
            <a:normAutofit/>
          </a:bodyPr>
          <a:lstStyle/>
          <a:p>
            <a:pPr>
              <a:spcBef>
                <a:spcPts val="0"/>
              </a:spcBef>
            </a:pPr>
            <a:r>
              <a:rPr lang="en-GB" altLang="en-US" sz="1400" noProof="0" dirty="0">
                <a:ea typeface="ＭＳ Ｐゴシック" pitchFamily="34" charset="-128"/>
              </a:rPr>
              <a:t>Source: </a:t>
            </a:r>
            <a:r>
              <a:rPr lang="en-GB" altLang="en-US" sz="1400" noProof="0" dirty="0">
                <a:ea typeface="ＭＳ Ｐゴシック" pitchFamily="34" charset="-128"/>
                <a:hlinkClick r:id="rId4"/>
              </a:rPr>
              <a:t>CDIAC</a:t>
            </a:r>
            <a:r>
              <a:rPr lang="en-GB" altLang="en-US" sz="1400" noProof="0" dirty="0">
                <a:ea typeface="ＭＳ Ｐゴシック" pitchFamily="34" charset="-128"/>
              </a:rPr>
              <a:t>; </a:t>
            </a:r>
            <a:r>
              <a:rPr lang="en-GB" altLang="en-US" sz="1400" noProof="0" dirty="0">
                <a:ea typeface="ＭＳ Ｐゴシック" pitchFamily="34" charset="-128"/>
                <a:hlinkClick r:id="rId5"/>
              </a:rPr>
              <a:t>NOAA-ESRL</a:t>
            </a:r>
            <a:r>
              <a:rPr lang="en-GB" altLang="en-US" sz="1400" noProof="0" dirty="0">
                <a:ea typeface="ＭＳ Ｐゴシック" pitchFamily="34" charset="-128"/>
              </a:rPr>
              <a:t>; </a:t>
            </a:r>
            <a:r>
              <a:rPr lang="en-GB" altLang="en-US" sz="1400" noProof="0" dirty="0">
                <a:ea typeface="ＭＳ Ｐゴシック" pitchFamily="34" charset="-128"/>
                <a:hlinkClick r:id="rId6"/>
              </a:rPr>
              <a:t>Houghton et al 2012</a:t>
            </a:r>
            <a:r>
              <a:rPr lang="en-GB" altLang="en-US" sz="1400" noProof="0" dirty="0">
                <a:ea typeface="ＭＳ Ｐゴシック" pitchFamily="34" charset="-128"/>
              </a:rPr>
              <a:t>; </a:t>
            </a:r>
            <a:r>
              <a:rPr lang="en-GB" altLang="en-US" sz="1400" noProof="0" dirty="0" err="1">
                <a:ea typeface="ＭＳ Ｐゴシック" pitchFamily="34" charset="-128"/>
                <a:hlinkClick r:id="rId7"/>
              </a:rPr>
              <a:t>Giglio</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dirty="0">
                <a:ea typeface="ＭＳ Ｐゴシック" pitchFamily="34" charset="-128"/>
                <a:hlinkClick r:id="rId8"/>
              </a:rPr>
              <a:t>Le Quéré et al 2016</a:t>
            </a:r>
            <a:r>
              <a:rPr lang="en-GB" altLang="en-US" noProof="0" dirty="0">
                <a:ea typeface="ＭＳ Ｐゴシック" pitchFamily="34" charset="-128"/>
              </a:rPr>
              <a:t>; </a:t>
            </a:r>
            <a:r>
              <a:rPr lang="en-GB" altLang="en-US" noProof="0" dirty="0">
                <a:ea typeface="ＭＳ Ｐゴシック" pitchFamily="34" charset="-128"/>
                <a:hlinkClick r:id="rId9"/>
              </a:rPr>
              <a:t>Global Carbon Budget 2016</a:t>
            </a:r>
            <a:endParaRPr lang="en-GB" altLang="en-US" noProof="0" dirty="0">
              <a:ea typeface="ＭＳ Ｐゴシック" pitchFamily="34" charset="-128"/>
            </a:endParaRPr>
          </a:p>
        </p:txBody>
      </p:sp>
      <p:pic>
        <p:nvPicPr>
          <p:cNvPr id="7" name="Picture 2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8365" y="4070476"/>
            <a:ext cx="1431185" cy="93307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7934" y="2290915"/>
            <a:ext cx="1428926" cy="935106"/>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2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625289" y="4692516"/>
            <a:ext cx="1435722" cy="992598"/>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627119" y="1762491"/>
            <a:ext cx="1432063" cy="93946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624754" y="3244347"/>
            <a:ext cx="1436792" cy="94158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146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bwMode="auto">
          <a:xfrm>
            <a:off x="105479" y="4708675"/>
            <a:ext cx="4484857" cy="998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3"/>
              </a:rPr>
              <a:t>www.globalcarbonproject.org</a:t>
            </a:r>
            <a:endParaRPr lang="en-AU" sz="1600" dirty="0">
              <a:solidFill>
                <a:srgbClr val="4C9BDB"/>
              </a:solidFill>
              <a:latin typeface="Calibri"/>
              <a:ea typeface="ＭＳ Ｐゴシック" charset="0"/>
              <a:cs typeface="Calibri"/>
            </a:endParaRPr>
          </a:p>
          <a:p>
            <a:pPr algn="ctr"/>
            <a:r>
              <a:rPr lang="en-AU" sz="1600" dirty="0">
                <a:solidFill>
                  <a:srgbClr val="4C9BDB"/>
                </a:solidFill>
                <a:latin typeface="Calibri"/>
                <a:ea typeface="ＭＳ Ｐゴシック" charset="0"/>
                <a:cs typeface="Calibri"/>
              </a:rPr>
              <a:t>Contact: </a:t>
            </a:r>
            <a:r>
              <a:rPr lang="en-GB" sz="1600" dirty="0">
                <a:solidFill>
                  <a:srgbClr val="4C9BDB"/>
                </a:solidFill>
                <a:latin typeface="Calibri"/>
                <a:ea typeface="ＭＳ Ｐゴシック" charset="0"/>
                <a:cs typeface="Calibri"/>
                <a:hlinkClick r:id="rId4"/>
              </a:rPr>
              <a:t>c.lequere@uea.ac.uk</a:t>
            </a:r>
            <a:r>
              <a:rPr lang="en-GB" sz="1600" dirty="0">
                <a:solidFill>
                  <a:srgbClr val="4C9BDB"/>
                </a:solidFill>
                <a:latin typeface="Calibri"/>
                <a:ea typeface="ＭＳ Ｐゴシック" charset="0"/>
                <a:cs typeface="Calibri"/>
              </a:rPr>
              <a:t> </a:t>
            </a:r>
          </a:p>
        </p:txBody>
      </p:sp>
      <p:sp>
        <p:nvSpPr>
          <p:cNvPr id="15" name="Text Placeholder 2"/>
          <p:cNvSpPr txBox="1">
            <a:spLocks/>
          </p:cNvSpPr>
          <p:nvPr/>
        </p:nvSpPr>
        <p:spPr bwMode="auto">
          <a:xfrm>
            <a:off x="4499491" y="4719949"/>
            <a:ext cx="4484857" cy="1034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5"/>
              </a:rPr>
              <a:t>www.globalcarbonatlas.org</a:t>
            </a:r>
            <a:endParaRPr lang="en-AU" sz="1600" dirty="0">
              <a:solidFill>
                <a:srgbClr val="4C9BDB"/>
              </a:solidFill>
              <a:latin typeface="Calibri"/>
              <a:ea typeface="ＭＳ Ｐゴシック" charset="0"/>
              <a:cs typeface="Calibri"/>
            </a:endParaRPr>
          </a:p>
          <a:p>
            <a:pPr algn="ctr"/>
            <a:r>
              <a:rPr lang="en-AU" sz="1400" dirty="0">
                <a:solidFill>
                  <a:srgbClr val="4C9BDB"/>
                </a:solidFill>
                <a:ea typeface="ＭＳ Ｐゴシック" charset="0"/>
                <a:cs typeface="Calibri"/>
              </a:rPr>
              <a:t>(funded in part by BNP Paribas Foundation)</a:t>
            </a:r>
          </a:p>
          <a:p>
            <a:pPr algn="ctr"/>
            <a:r>
              <a:rPr lang="en-AU" sz="1600" dirty="0">
                <a:solidFill>
                  <a:srgbClr val="4C9BDB"/>
                </a:solidFill>
                <a:latin typeface="Calibri"/>
                <a:ea typeface="ＭＳ Ｐゴシック" charset="0"/>
                <a:cs typeface="Calibri"/>
              </a:rPr>
              <a:t>Contact: </a:t>
            </a:r>
            <a:r>
              <a:rPr lang="en-AU" sz="1600" dirty="0">
                <a:solidFill>
                  <a:srgbClr val="4C9BDB"/>
                </a:solidFill>
                <a:latin typeface="Calibri"/>
                <a:ea typeface="ＭＳ Ｐゴシック" charset="0"/>
                <a:cs typeface="Calibri"/>
                <a:hlinkClick r:id="rId6"/>
              </a:rPr>
              <a:t>philippe.ciais@lsce.ipsl.fr</a:t>
            </a:r>
            <a:r>
              <a:rPr lang="en-AU" sz="1600" dirty="0">
                <a:solidFill>
                  <a:srgbClr val="4C9BDB"/>
                </a:solidFill>
                <a:latin typeface="Calibri"/>
                <a:ea typeface="ＭＳ Ｐゴシック" charset="0"/>
                <a:cs typeface="Calibri"/>
              </a:rPr>
              <a:t>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5425" y="1377774"/>
            <a:ext cx="4517344" cy="3102273"/>
          </a:xfrm>
          <a:prstGeom prst="rect">
            <a:avLst/>
          </a:prstGeom>
          <a:ln>
            <a:solidFill>
              <a:srgbClr val="4C9BDB"/>
            </a:solidFill>
          </a:ln>
        </p:spPr>
      </p:pic>
      <p:sp>
        <p:nvSpPr>
          <p:cNvPr id="3" name="Title 2"/>
          <p:cNvSpPr>
            <a:spLocks noGrp="1"/>
          </p:cNvSpPr>
          <p:nvPr>
            <p:ph type="title"/>
          </p:nvPr>
        </p:nvSpPr>
        <p:spPr>
          <a:xfrm>
            <a:off x="1831448" y="119638"/>
            <a:ext cx="7287891" cy="506849"/>
          </a:xfrm>
        </p:spPr>
        <p:txBody>
          <a:bodyPr/>
          <a:lstStyle/>
          <a:p>
            <a:r>
              <a:rPr lang="en-GB" noProof="0" dirty="0"/>
              <a:t>Data access</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25" y="1755232"/>
            <a:ext cx="3844293" cy="2510559"/>
          </a:xfrm>
          <a:prstGeom prst="rect">
            <a:avLst/>
          </a:prstGeom>
          <a:ln>
            <a:solidFill>
              <a:srgbClr val="4C9BDB"/>
            </a:solidFill>
          </a:ln>
        </p:spPr>
      </p:pic>
    </p:spTree>
    <p:extLst>
      <p:ext uri="{BB962C8B-B14F-4D97-AF65-F5344CB8AC3E}">
        <p14:creationId xmlns:p14="http://schemas.microsoft.com/office/powerpoint/2010/main" val="377487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noProof="0" dirty="0">
                <a:ea typeface="ＭＳ Ｐゴシック" pitchFamily="34" charset="-128"/>
              </a:rPr>
              <a:t>Partitioning of total CO</a:t>
            </a:r>
            <a:r>
              <a:rPr lang="en-GB" altLang="en-US" baseline="-25000" noProof="0" dirty="0">
                <a:ea typeface="ＭＳ Ｐゴシック" pitchFamily="34" charset="-128"/>
              </a:rPr>
              <a:t>2</a:t>
            </a:r>
            <a:r>
              <a:rPr lang="en-GB" altLang="en-US" noProof="0" dirty="0">
                <a:ea typeface="ＭＳ Ｐゴシック" pitchFamily="34" charset="-128"/>
              </a:rPr>
              <a:t> emissions</a:t>
            </a:r>
          </a:p>
        </p:txBody>
      </p:sp>
      <p:sp>
        <p:nvSpPr>
          <p:cNvPr id="3" name="Text Placeholder 2"/>
          <p:cNvSpPr>
            <a:spLocks noGrp="1"/>
          </p:cNvSpPr>
          <p:nvPr>
            <p:ph type="body" sz="quarter" idx="10"/>
          </p:nvPr>
        </p:nvSpPr>
        <p:spPr/>
        <p:txBody>
          <a:bodyPr rtlCol="0">
            <a:normAutofit/>
          </a:bodyPr>
          <a:lstStyle/>
          <a:p>
            <a:pPr>
              <a:defRPr/>
            </a:pPr>
            <a:r>
              <a:rPr lang="en-US" altLang="en-US" dirty="0">
                <a:ea typeface="ＭＳ Ｐゴシック" pitchFamily="34" charset="-128"/>
              </a:rPr>
              <a:t>Atmospheric CO</a:t>
            </a:r>
            <a:r>
              <a:rPr lang="en-US" altLang="en-US" baseline="-25000" dirty="0">
                <a:ea typeface="ＭＳ Ｐゴシック" pitchFamily="34" charset="-128"/>
              </a:rPr>
              <a:t>2</a:t>
            </a:r>
            <a:r>
              <a:rPr lang="en-US" altLang="en-US" dirty="0">
                <a:ea typeface="ＭＳ Ｐゴシック" pitchFamily="34" charset="-128"/>
              </a:rPr>
              <a:t> growth rate was a record high in 2015 in spite of no growth in fossil fuel and industry emissions because of a weaker CO</a:t>
            </a:r>
            <a:r>
              <a:rPr lang="en-US" altLang="en-US" baseline="-25000" dirty="0">
                <a:ea typeface="ＭＳ Ｐゴシック" pitchFamily="34" charset="-128"/>
              </a:rPr>
              <a:t>2</a:t>
            </a:r>
            <a:r>
              <a:rPr lang="en-US" altLang="en-US" dirty="0">
                <a:ea typeface="ＭＳ Ｐゴシック" pitchFamily="34" charset="-128"/>
              </a:rPr>
              <a:t> sink on land from hot &amp; dry El Ni</a:t>
            </a:r>
            <a:r>
              <a:rPr lang="en-GB" dirty="0"/>
              <a:t>ñ</a:t>
            </a:r>
            <a:r>
              <a:rPr lang="en-US" altLang="en-US" dirty="0">
                <a:ea typeface="ＭＳ Ｐゴシック" pitchFamily="34" charset="-128"/>
              </a:rPr>
              <a:t>o conditions</a:t>
            </a:r>
            <a:endParaRPr lang="en-GB" altLang="en-US" noProof="0" dirty="0">
              <a:ea typeface="ＭＳ Ｐゴシック" pitchFamily="34" charset="-128"/>
            </a:endParaRPr>
          </a:p>
        </p:txBody>
      </p:sp>
      <p:sp>
        <p:nvSpPr>
          <p:cNvPr id="22532" name="Text Placeholder 4"/>
          <p:cNvSpPr>
            <a:spLocks noGrp="1"/>
          </p:cNvSpPr>
          <p:nvPr>
            <p:ph type="body" sz="quarter" idx="12"/>
          </p:nvPr>
        </p:nvSpPr>
        <p:spPr/>
        <p:txBody>
          <a:bodyPr/>
          <a:lstStyle/>
          <a:p>
            <a:pPr>
              <a:spcBef>
                <a:spcPts val="0"/>
              </a:spcBef>
            </a:pPr>
            <a:r>
              <a:rPr lang="en-US" altLang="en-US" dirty="0">
                <a:ea typeface="ＭＳ Ｐゴシック" pitchFamily="34" charset="-128"/>
              </a:rPr>
              <a:t>The emissions (shown in black) include fossil fuels and industry and land-use change</a:t>
            </a:r>
            <a:endParaRPr lang="en-GB" altLang="en-US" sz="1400" noProof="0" dirty="0">
              <a:ea typeface="ＭＳ Ｐゴシック" pitchFamily="34" charset="-128"/>
            </a:endParaRPr>
          </a:p>
          <a:p>
            <a:pPr>
              <a:spcBef>
                <a:spcPts val="0"/>
              </a:spcBef>
            </a:pPr>
            <a:r>
              <a:rPr lang="en-GB" altLang="en-US" sz="1400" noProof="0" dirty="0">
                <a:ea typeface="ＭＳ Ｐゴシック" pitchFamily="34" charset="-128"/>
              </a:rPr>
              <a:t>Source: </a:t>
            </a:r>
            <a:r>
              <a:rPr lang="en-GB" altLang="en-US" sz="1400" noProof="0" dirty="0">
                <a:ea typeface="ＭＳ Ｐゴシック" pitchFamily="34" charset="-128"/>
                <a:hlinkClick r:id="rId3"/>
              </a:rPr>
              <a:t>CDIAC</a:t>
            </a:r>
            <a:r>
              <a:rPr lang="en-GB" altLang="en-US" sz="1400" noProof="0" dirty="0">
                <a:ea typeface="ＭＳ Ｐゴシック" pitchFamily="34" charset="-128"/>
              </a:rPr>
              <a:t>; </a:t>
            </a:r>
            <a:r>
              <a:rPr lang="en-GB" altLang="en-US" sz="1400" noProof="0" dirty="0">
                <a:ea typeface="ＭＳ Ｐゴシック" pitchFamily="34" charset="-128"/>
                <a:hlinkClick r:id="rId4"/>
              </a:rPr>
              <a:t>NOAA-ESRL</a:t>
            </a:r>
            <a:r>
              <a:rPr lang="en-GB" altLang="en-US" sz="1400" noProof="0" dirty="0">
                <a:ea typeface="ＭＳ Ｐゴシック" pitchFamily="34" charset="-128"/>
              </a:rPr>
              <a:t>; </a:t>
            </a:r>
            <a:r>
              <a:rPr lang="en-GB" altLang="en-US" sz="1400" noProof="0" dirty="0">
                <a:ea typeface="ＭＳ Ｐゴシック" pitchFamily="34" charset="-128"/>
                <a:hlinkClick r:id="rId5"/>
              </a:rPr>
              <a:t>Houghton et al 2012</a:t>
            </a:r>
            <a:r>
              <a:rPr lang="en-GB" altLang="en-US" sz="1400" noProof="0" dirty="0">
                <a:ea typeface="ＭＳ Ｐゴシック" pitchFamily="34" charset="-128"/>
              </a:rPr>
              <a:t>; </a:t>
            </a:r>
            <a:r>
              <a:rPr lang="en-GB" altLang="en-US" sz="1400" noProof="0" dirty="0">
                <a:ea typeface="ＭＳ Ｐゴシック" pitchFamily="34" charset="-128"/>
                <a:hlinkClick r:id="rId6"/>
              </a:rPr>
              <a:t>Giglio et al 2013</a:t>
            </a:r>
            <a:r>
              <a:rPr lang="en-GB" altLang="en-US" sz="1400" noProof="0" dirty="0">
                <a:ea typeface="ＭＳ Ｐゴシック" pitchFamily="34" charset="-128"/>
              </a:rPr>
              <a:t>; </a:t>
            </a:r>
            <a:r>
              <a:rPr lang="en-GB" altLang="en-US" sz="1400" noProof="0" dirty="0" err="1">
                <a:ea typeface="ＭＳ Ｐゴシック" pitchFamily="34" charset="-128"/>
                <a:hlinkClick r:id="rId7"/>
              </a:rPr>
              <a:t>Joos</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8"/>
              </a:rPr>
              <a:t>Khatiwala</a:t>
            </a:r>
            <a:r>
              <a:rPr lang="en-GB" altLang="en-US" sz="1400" noProof="0" dirty="0">
                <a:ea typeface="ＭＳ Ｐゴシック" pitchFamily="34" charset="-128"/>
                <a:hlinkClick r:id="rId8"/>
              </a:rPr>
              <a:t> et al 2013</a:t>
            </a:r>
            <a:r>
              <a:rPr lang="en-GB" altLang="en-US" sz="1400" noProof="0" dirty="0">
                <a:ea typeface="ＭＳ Ｐゴシック" pitchFamily="34" charset="-128"/>
              </a:rPr>
              <a:t>; </a:t>
            </a:r>
            <a:br>
              <a:rPr lang="en-GB" altLang="en-US" sz="1400" noProof="0" dirty="0">
                <a:ea typeface="ＭＳ Ｐゴシック" pitchFamily="34" charset="-128"/>
              </a:rPr>
            </a:br>
            <a:r>
              <a:rPr lang="en-GB" altLang="en-US" dirty="0">
                <a:ea typeface="ＭＳ Ｐゴシック" pitchFamily="34" charset="-128"/>
                <a:hlinkClick r:id="rId9"/>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10"/>
              </a:rPr>
              <a:t>Global Carbon Budget 2016</a:t>
            </a:r>
            <a:endParaRPr lang="en-GB" altLang="en-US" sz="1400" noProof="0" dirty="0">
              <a:ea typeface="ＭＳ Ｐゴシック" pitchFamily="34" charset="-128"/>
            </a:endParaRPr>
          </a:p>
        </p:txBody>
      </p:sp>
      <p:pic>
        <p:nvPicPr>
          <p:cNvPr id="4" name="Picture Placeholder 3" descr="s40_Partition2000-2016.png"/>
          <p:cNvPicPr>
            <a:picLocks noGrp="1" noChangeAspect="1"/>
          </p:cNvPicPr>
          <p:nvPr>
            <p:ph type="pic" sz="quarter" idx="11"/>
          </p:nvPr>
        </p:nvPicPr>
        <p:blipFill>
          <a:blip r:embed="rId11">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30430091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Atmospheric </a:t>
            </a:r>
            <a:r>
              <a:rPr lang="en-GB" noProof="0" dirty="0" smtClean="0"/>
              <a:t>concentration increase</a:t>
            </a:r>
            <a:endParaRPr lang="en-GB" noProof="0" dirty="0"/>
          </a:p>
        </p:txBody>
      </p:sp>
      <p:sp>
        <p:nvSpPr>
          <p:cNvPr id="3" name="Text Placeholder 2"/>
          <p:cNvSpPr>
            <a:spLocks noGrp="1"/>
          </p:cNvSpPr>
          <p:nvPr>
            <p:ph type="body" sz="quarter" idx="10"/>
          </p:nvPr>
        </p:nvSpPr>
        <p:spPr/>
        <p:txBody>
          <a:bodyPr>
            <a:normAutofit/>
          </a:bodyPr>
          <a:lstStyle/>
          <a:p>
            <a:r>
              <a:rPr lang="en-GB" noProof="0" dirty="0"/>
              <a:t>The atmospheric concentration growth rate has shown a steady increase</a:t>
            </a:r>
            <a:br>
              <a:rPr lang="en-GB" noProof="0" dirty="0"/>
            </a:br>
            <a:r>
              <a:rPr lang="en-GB" noProof="0" dirty="0"/>
              <a:t>The high growth in 1987, 1998, &amp; 2015 reflects a strong </a:t>
            </a:r>
            <a:r>
              <a:rPr lang="en-GB" dirty="0"/>
              <a:t>El Niño</a:t>
            </a:r>
            <a:r>
              <a:rPr lang="en-GB" noProof="0" dirty="0"/>
              <a:t>, which weakens the land sink</a:t>
            </a:r>
          </a:p>
        </p:txBody>
      </p:sp>
      <p:sp>
        <p:nvSpPr>
          <p:cNvPr id="5" name="Text Placeholder 4"/>
          <p:cNvSpPr>
            <a:spLocks noGrp="1"/>
          </p:cNvSpPr>
          <p:nvPr>
            <p:ph type="body" sz="quarter" idx="12"/>
          </p:nvPr>
        </p:nvSpPr>
        <p:spPr/>
        <p:txBody>
          <a:bodyPr>
            <a:normAutofit/>
          </a:bodyPr>
          <a:lstStyle/>
          <a:p>
            <a:r>
              <a:rPr lang="en-GB" altLang="en-US" sz="1400" noProof="0" dirty="0">
                <a:ea typeface="ＭＳ Ｐゴシック" pitchFamily="34" charset="-128"/>
              </a:rPr>
              <a:t>Source: </a:t>
            </a:r>
            <a:r>
              <a:rPr lang="en-GB" altLang="en-US" sz="1400" noProof="0" dirty="0">
                <a:ea typeface="ＭＳ Ｐゴシック" pitchFamily="34" charset="-128"/>
                <a:hlinkClick r:id="rId3"/>
              </a:rPr>
              <a:t>NOAA-ESRL</a:t>
            </a:r>
            <a:r>
              <a:rPr lang="en-GB" altLang="en-US" sz="1400" noProof="0" dirty="0">
                <a:ea typeface="ＭＳ Ｐゴシック" pitchFamily="34" charset="-128"/>
              </a:rPr>
              <a:t>; </a:t>
            </a:r>
            <a:r>
              <a:rPr lang="en-GB" altLang="en-US" sz="1400" noProof="0" dirty="0">
                <a:ea typeface="ＭＳ Ｐゴシック" pitchFamily="34" charset="-128"/>
                <a:hlinkClick r:id="rId4"/>
              </a:rPr>
              <a:t>Global Carbon Budget 2016</a:t>
            </a:r>
            <a:r>
              <a:rPr lang="en-GB" altLang="en-US" sz="1400" noProof="0" dirty="0">
                <a:ea typeface="ＭＳ Ｐゴシック" pitchFamily="34" charset="-128"/>
              </a:rPr>
              <a:t> </a:t>
            </a:r>
          </a:p>
        </p:txBody>
      </p:sp>
      <p:pic>
        <p:nvPicPr>
          <p:cNvPr id="6" name="Picture Placeholder 5" descr="s41_ESSD16_Fig4c.png"/>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16352222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42_ESSD16_Fig7.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p:pic>
      <p:sp>
        <p:nvSpPr>
          <p:cNvPr id="2" name="Title 1"/>
          <p:cNvSpPr>
            <a:spLocks noGrp="1"/>
          </p:cNvSpPr>
          <p:nvPr>
            <p:ph type="title"/>
          </p:nvPr>
        </p:nvSpPr>
        <p:spPr/>
        <p:txBody>
          <a:bodyPr/>
          <a:lstStyle/>
          <a:p>
            <a:r>
              <a:rPr lang="en-GB" noProof="0" dirty="0"/>
              <a:t>Ocean sink</a:t>
            </a:r>
          </a:p>
        </p:txBody>
      </p:sp>
      <p:sp>
        <p:nvSpPr>
          <p:cNvPr id="3" name="Text Placeholder 2"/>
          <p:cNvSpPr>
            <a:spLocks noGrp="1"/>
          </p:cNvSpPr>
          <p:nvPr>
            <p:ph type="body" sz="quarter" idx="10"/>
          </p:nvPr>
        </p:nvSpPr>
        <p:spPr/>
        <p:txBody>
          <a:bodyPr>
            <a:normAutofit/>
          </a:bodyPr>
          <a:lstStyle/>
          <a:p>
            <a:r>
              <a:rPr lang="en-GB" noProof="0" dirty="0"/>
              <a:t>The ocean carbon sink continues to increase</a:t>
            </a:r>
            <a:br>
              <a:rPr lang="en-GB" noProof="0" dirty="0"/>
            </a:br>
            <a:r>
              <a:rPr lang="en-GB" altLang="en-US" noProof="0" dirty="0"/>
              <a:t>9.7±1.8 GtCO</a:t>
            </a:r>
            <a:r>
              <a:rPr lang="en-GB" altLang="en-US" baseline="-25000" noProof="0" dirty="0"/>
              <a:t>2</a:t>
            </a:r>
            <a:r>
              <a:rPr lang="en-GB" altLang="en-US" noProof="0" dirty="0"/>
              <a:t>/</a:t>
            </a:r>
            <a:r>
              <a:rPr lang="en-GB" altLang="en-US" noProof="0" dirty="0" err="1"/>
              <a:t>yr</a:t>
            </a:r>
            <a:r>
              <a:rPr lang="en-GB" altLang="en-US" noProof="0" dirty="0"/>
              <a:t> for 2006</a:t>
            </a:r>
            <a:r>
              <a:rPr lang="en-GB" altLang="en-US" noProof="0" dirty="0">
                <a:ea typeface="ＭＳ Ｐゴシック" pitchFamily="34" charset="-128"/>
              </a:rPr>
              <a:t>-</a:t>
            </a:r>
            <a:r>
              <a:rPr lang="en-GB" altLang="en-US" noProof="0" dirty="0"/>
              <a:t>2015 and 11.1±1.8 GtCO</a:t>
            </a:r>
            <a:r>
              <a:rPr lang="en-GB" altLang="en-US" baseline="-25000" noProof="0" dirty="0"/>
              <a:t>2</a:t>
            </a:r>
            <a:r>
              <a:rPr lang="en-GB" altLang="en-US" noProof="0" dirty="0"/>
              <a:t>/</a:t>
            </a:r>
            <a:r>
              <a:rPr lang="en-GB" altLang="en-US" noProof="0" dirty="0" err="1"/>
              <a:t>yr</a:t>
            </a:r>
            <a:r>
              <a:rPr lang="en-GB" altLang="en-US" noProof="0" dirty="0"/>
              <a:t> in 2015</a:t>
            </a:r>
            <a:endParaRPr lang="en-GB" altLang="en-US" baseline="30000" noProof="0" dirty="0"/>
          </a:p>
        </p:txBody>
      </p:sp>
      <p:sp>
        <p:nvSpPr>
          <p:cNvPr id="5" name="Text Placeholder 4"/>
          <p:cNvSpPr>
            <a:spLocks noGrp="1"/>
          </p:cNvSpPr>
          <p:nvPr>
            <p:ph type="body" sz="quarter" idx="12"/>
          </p:nvPr>
        </p:nvSpPr>
        <p:spPr/>
        <p:txBody>
          <a:bodyPr>
            <a:normAutofit/>
          </a:bodyPr>
          <a:lstStyle/>
          <a:p>
            <a:pPr>
              <a:spcBef>
                <a:spcPts val="0"/>
              </a:spcBef>
            </a:pPr>
            <a:r>
              <a:rPr lang="en-GB" altLang="en-US" sz="1400" noProof="0" dirty="0">
                <a:ea typeface="ＭＳ Ｐゴシック" pitchFamily="34" charset="-128"/>
              </a:rPr>
              <a:t>Source: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a:p>
            <a:r>
              <a:rPr lang="en-GB" altLang="en-US" sz="800" noProof="0" dirty="0">
                <a:ea typeface="ＭＳ Ｐゴシック" pitchFamily="34" charset="-128"/>
              </a:rPr>
              <a:t>Individual estimates from: </a:t>
            </a:r>
            <a:r>
              <a:rPr lang="en-GB" altLang="en-US" sz="800" dirty="0" err="1">
                <a:ea typeface="ＭＳ Ｐゴシック" pitchFamily="34" charset="-128"/>
              </a:rPr>
              <a:t>Aumont</a:t>
            </a:r>
            <a:r>
              <a:rPr lang="en-GB" altLang="en-US" sz="800" dirty="0">
                <a:ea typeface="ＭＳ Ｐゴシック" pitchFamily="34" charset="-128"/>
              </a:rPr>
              <a:t> and Bopp (2006); </a:t>
            </a:r>
            <a:r>
              <a:rPr lang="en-GB" altLang="en-US" sz="800" dirty="0" err="1">
                <a:ea typeface="ＭＳ Ｐゴシック" pitchFamily="34" charset="-128"/>
              </a:rPr>
              <a:t>Buitenhuis</a:t>
            </a:r>
            <a:r>
              <a:rPr lang="en-GB" altLang="en-US" sz="800" dirty="0">
                <a:ea typeface="ＭＳ Ｐゴシック" pitchFamily="34" charset="-128"/>
              </a:rPr>
              <a:t> </a:t>
            </a:r>
            <a:r>
              <a:rPr lang="en-GB" altLang="en-US" sz="800" noProof="0" dirty="0">
                <a:ea typeface="ＭＳ Ｐゴシック" pitchFamily="34" charset="-128"/>
              </a:rPr>
              <a:t>et al. (2010); </a:t>
            </a:r>
            <a:r>
              <a:rPr lang="en-GB" altLang="en-US" sz="800" noProof="0" dirty="0" err="1">
                <a:ea typeface="ＭＳ Ｐゴシック" pitchFamily="34" charset="-128"/>
              </a:rPr>
              <a:t>Doney</a:t>
            </a:r>
            <a:r>
              <a:rPr lang="en-GB" altLang="en-US" sz="800" noProof="0" dirty="0">
                <a:ea typeface="ＭＳ Ｐゴシック" pitchFamily="34" charset="-128"/>
              </a:rPr>
              <a:t> et al. (2009</a:t>
            </a:r>
            <a:r>
              <a:rPr lang="en-GB" altLang="en-US" sz="800" dirty="0">
                <a:ea typeface="ＭＳ Ｐゴシック" pitchFamily="34" charset="-128"/>
              </a:rPr>
              <a:t>); Hauck et al. (2016); </a:t>
            </a:r>
            <a:r>
              <a:rPr lang="en-GB" altLang="en-US" sz="800" dirty="0" err="1">
                <a:ea typeface="ＭＳ Ｐゴシック" pitchFamily="34" charset="-128"/>
              </a:rPr>
              <a:t>Landschützer</a:t>
            </a:r>
            <a:r>
              <a:rPr lang="en-GB" altLang="en-US" sz="800" dirty="0">
                <a:ea typeface="ＭＳ Ｐゴシック" pitchFamily="34" charset="-128"/>
              </a:rPr>
              <a:t> et al. (2015); </a:t>
            </a:r>
          </a:p>
          <a:p>
            <a:r>
              <a:rPr lang="en-GB" altLang="en-US" sz="800" dirty="0" err="1">
                <a:ea typeface="ＭＳ Ｐゴシック" pitchFamily="34" charset="-128"/>
              </a:rPr>
              <a:t>Oke</a:t>
            </a:r>
            <a:r>
              <a:rPr lang="en-GB" altLang="en-US" sz="800" dirty="0">
                <a:ea typeface="ＭＳ Ｐゴシック" pitchFamily="34" charset="-128"/>
              </a:rPr>
              <a:t> et al. (2013); </a:t>
            </a:r>
            <a:r>
              <a:rPr lang="en-GB" altLang="en-US" sz="800" dirty="0" err="1">
                <a:ea typeface="ＭＳ Ｐゴシック" pitchFamily="34" charset="-128"/>
              </a:rPr>
              <a:t>Rödenbeck</a:t>
            </a:r>
            <a:r>
              <a:rPr lang="en-GB" altLang="en-US" sz="800" dirty="0">
                <a:ea typeface="ＭＳ Ｐゴシック" pitchFamily="34" charset="-128"/>
              </a:rPr>
              <a:t> et al. (2014); </a:t>
            </a:r>
            <a:r>
              <a:rPr lang="en-GB" altLang="en-US" sz="800" dirty="0" err="1">
                <a:ea typeface="ＭＳ Ｐゴシック" pitchFamily="34" charset="-128"/>
              </a:rPr>
              <a:t>Sérérian</a:t>
            </a:r>
            <a:r>
              <a:rPr lang="en-GB" altLang="en-US" sz="800" dirty="0">
                <a:ea typeface="ＭＳ Ｐゴシック" pitchFamily="34" charset="-128"/>
              </a:rPr>
              <a:t> </a:t>
            </a:r>
            <a:r>
              <a:rPr lang="en-GB" altLang="en-US" sz="800" noProof="0" dirty="0">
                <a:ea typeface="ＭＳ Ｐゴシック" pitchFamily="34" charset="-128"/>
              </a:rPr>
              <a:t>et al. (2013</a:t>
            </a:r>
            <a:r>
              <a:rPr lang="en-GB" altLang="en-US" sz="800" dirty="0">
                <a:ea typeface="ＭＳ Ｐゴシック" pitchFamily="34" charset="-128"/>
              </a:rPr>
              <a:t>); Schwinger et al. (2016). Full r</a:t>
            </a:r>
            <a:r>
              <a:rPr lang="en-GB" altLang="en-US" sz="800" noProof="0" dirty="0" err="1">
                <a:ea typeface="ＭＳ Ｐゴシック" pitchFamily="34" charset="-128"/>
              </a:rPr>
              <a:t>eferences</a:t>
            </a:r>
            <a:r>
              <a:rPr lang="en-GB" altLang="en-US" sz="800" noProof="0" dirty="0">
                <a:ea typeface="ＭＳ Ｐゴシック" pitchFamily="34" charset="-128"/>
              </a:rPr>
              <a:t> provided in Le Quéré et al. (2016).</a:t>
            </a:r>
          </a:p>
        </p:txBody>
      </p:sp>
      <p:sp>
        <p:nvSpPr>
          <p:cNvPr id="8" name="TextBox 7"/>
          <p:cNvSpPr txBox="1"/>
          <p:nvPr/>
        </p:nvSpPr>
        <p:spPr>
          <a:xfrm>
            <a:off x="6740185" y="2644703"/>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9" name="TextBox 8"/>
          <p:cNvSpPr txBox="1"/>
          <p:nvPr/>
        </p:nvSpPr>
        <p:spPr>
          <a:xfrm>
            <a:off x="6740185" y="3150229"/>
            <a:ext cx="2214541" cy="307777"/>
          </a:xfrm>
          <a:prstGeom prst="rect">
            <a:avLst/>
          </a:prstGeom>
          <a:noFill/>
        </p:spPr>
        <p:txBody>
          <a:bodyPr wrap="square" rtlCol="0">
            <a:spAutoFit/>
          </a:bodyPr>
          <a:lstStyle/>
          <a:p>
            <a:r>
              <a:rPr lang="en-US" sz="1400" dirty="0">
                <a:solidFill>
                  <a:srgbClr val="4CB2FF"/>
                </a:solidFill>
                <a:latin typeface="Calibri"/>
                <a:cs typeface="Calibri"/>
              </a:rPr>
              <a:t>individual ocean models</a:t>
            </a:r>
          </a:p>
        </p:txBody>
      </p:sp>
      <p:sp>
        <p:nvSpPr>
          <p:cNvPr id="10" name="TextBox 9"/>
          <p:cNvSpPr txBox="1"/>
          <p:nvPr/>
        </p:nvSpPr>
        <p:spPr>
          <a:xfrm>
            <a:off x="6740185" y="3680268"/>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data products</a:t>
            </a:r>
          </a:p>
        </p:txBody>
      </p:sp>
      <p:cxnSp>
        <p:nvCxnSpPr>
          <p:cNvPr id="12" name="Straight Connector 11"/>
          <p:cNvCxnSpPr/>
          <p:nvPr/>
        </p:nvCxnSpPr>
        <p:spPr>
          <a:xfrm flipH="1" flipV="1">
            <a:off x="6159260" y="3381555"/>
            <a:ext cx="580925" cy="386761"/>
          </a:xfrm>
          <a:prstGeom prst="line">
            <a:avLst/>
          </a:prstGeom>
          <a:ln w="9525" cmpd="sng">
            <a:solidFill>
              <a:srgbClr val="FF666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6159260" y="3059502"/>
            <a:ext cx="580925" cy="708816"/>
          </a:xfrm>
          <a:prstGeom prst="line">
            <a:avLst/>
          </a:prstGeom>
          <a:ln w="9525" cmpd="sng">
            <a:solidFill>
              <a:srgbClr val="FF00FF"/>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4841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s43_ESSD16_Fig6.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a:xfrm>
            <a:off x="309798" y="1440000"/>
            <a:ext cx="8080375" cy="4680000"/>
          </a:xfrm>
        </p:spPr>
      </p:pic>
      <p:sp>
        <p:nvSpPr>
          <p:cNvPr id="2" name="Title 1"/>
          <p:cNvSpPr>
            <a:spLocks noGrp="1"/>
          </p:cNvSpPr>
          <p:nvPr>
            <p:ph type="title"/>
          </p:nvPr>
        </p:nvSpPr>
        <p:spPr/>
        <p:txBody>
          <a:bodyPr/>
          <a:lstStyle/>
          <a:p>
            <a:r>
              <a:rPr lang="en-GB" noProof="0" dirty="0"/>
              <a:t>Terrestrial sink</a:t>
            </a:r>
          </a:p>
        </p:txBody>
      </p:sp>
      <p:sp>
        <p:nvSpPr>
          <p:cNvPr id="3" name="Text Placeholder 2"/>
          <p:cNvSpPr>
            <a:spLocks noGrp="1"/>
          </p:cNvSpPr>
          <p:nvPr>
            <p:ph type="body" sz="quarter" idx="10"/>
          </p:nvPr>
        </p:nvSpPr>
        <p:spPr/>
        <p:txBody>
          <a:bodyPr>
            <a:noAutofit/>
          </a:bodyPr>
          <a:lstStyle/>
          <a:p>
            <a:r>
              <a:rPr lang="en-GB" noProof="0" dirty="0"/>
              <a:t>The residual land sink decreased to 6.9</a:t>
            </a:r>
            <a:r>
              <a:rPr lang="en-GB" altLang="en-US" noProof="0" dirty="0"/>
              <a:t>±3.2 GtCO</a:t>
            </a:r>
            <a:r>
              <a:rPr lang="en-GB" altLang="en-US" baseline="-25000" noProof="0" dirty="0"/>
              <a:t>2</a:t>
            </a:r>
            <a:r>
              <a:rPr lang="en-GB" altLang="en-US" noProof="0" dirty="0"/>
              <a:t>/</a:t>
            </a:r>
            <a:r>
              <a:rPr lang="en-GB" altLang="en-US" noProof="0" dirty="0" err="1"/>
              <a:t>yr</a:t>
            </a:r>
            <a:r>
              <a:rPr lang="en-GB" altLang="en-US" noProof="0" dirty="0"/>
              <a:t> in 2015</a:t>
            </a:r>
            <a:r>
              <a:rPr lang="en-GB" noProof="0" dirty="0"/>
              <a:t>, due to El Ni</a:t>
            </a:r>
            <a:r>
              <a:rPr lang="en-GB" dirty="0"/>
              <a:t>ñ</a:t>
            </a:r>
            <a:r>
              <a:rPr lang="en-GB" noProof="0" dirty="0"/>
              <a:t>o conditions</a:t>
            </a:r>
          </a:p>
          <a:p>
            <a:r>
              <a:rPr lang="en-GB" altLang="en-US" noProof="0" dirty="0"/>
              <a:t>Total CO</a:t>
            </a:r>
            <a:r>
              <a:rPr lang="en-GB" altLang="en-US" baseline="-25000" noProof="0" dirty="0"/>
              <a:t>2</a:t>
            </a:r>
            <a:r>
              <a:rPr lang="en-GB" altLang="en-US" noProof="0" dirty="0"/>
              <a:t> fluxes on land (including land-use change) are constrained by atmospheric inversions</a:t>
            </a:r>
          </a:p>
        </p:txBody>
      </p:sp>
      <p:sp>
        <p:nvSpPr>
          <p:cNvPr id="5" name="Text Placeholder 4"/>
          <p:cNvSpPr>
            <a:spLocks noGrp="1"/>
          </p:cNvSpPr>
          <p:nvPr>
            <p:ph type="body" sz="quarter" idx="12"/>
          </p:nvPr>
        </p:nvSpPr>
        <p:spPr/>
        <p:txBody>
          <a:bodyPr>
            <a:normAutofit/>
          </a:bodyPr>
          <a:lstStyle/>
          <a:p>
            <a:r>
              <a:rPr lang="en-GB" altLang="en-US" sz="1400" noProof="0" dirty="0">
                <a:ea typeface="ＭＳ Ｐゴシック" pitchFamily="34" charset="-128"/>
              </a:rPr>
              <a:t>Source: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sz="1400" noProof="0" dirty="0">
              <a:ea typeface="ＭＳ Ｐゴシック" pitchFamily="34" charset="-128"/>
            </a:endParaRPr>
          </a:p>
          <a:p>
            <a:pPr lvl="0"/>
            <a:r>
              <a:rPr lang="en-GB" altLang="en-US" sz="900" noProof="0" dirty="0">
                <a:ea typeface="ＭＳ Ｐゴシック" pitchFamily="34" charset="-128"/>
              </a:rPr>
              <a:t>Individual estimates </a:t>
            </a:r>
            <a:r>
              <a:rPr lang="en-GB" altLang="en-US" sz="900" dirty="0">
                <a:ea typeface="ＭＳ Ｐゴシック" pitchFamily="34" charset="-128"/>
              </a:rPr>
              <a:t>from: </a:t>
            </a:r>
            <a:r>
              <a:rPr lang="en-GB" altLang="en-US" sz="900" dirty="0" err="1">
                <a:ea typeface="ＭＳ Ｐゴシック" pitchFamily="34" charset="-128"/>
              </a:rPr>
              <a:t>Chevallier</a:t>
            </a:r>
            <a:r>
              <a:rPr lang="en-GB" altLang="en-US" sz="900" dirty="0">
                <a:ea typeface="ＭＳ Ｐゴシック" pitchFamily="34" charset="-128"/>
              </a:rPr>
              <a:t> et al. (2005); Clarke et al. (2011); Jain et al. (2013); Kato et al. (2013); </a:t>
            </a:r>
            <a:r>
              <a:rPr lang="en-GB" altLang="en-US" sz="900" dirty="0" err="1">
                <a:ea typeface="ＭＳ Ｐゴシック" pitchFamily="34" charset="-128"/>
              </a:rPr>
              <a:t>Krinner</a:t>
            </a:r>
            <a:r>
              <a:rPr lang="en-GB" altLang="en-US" sz="900" dirty="0">
                <a:ea typeface="ＭＳ Ｐゴシック" pitchFamily="34" charset="-128"/>
              </a:rPr>
              <a:t> et al. (2005); </a:t>
            </a:r>
            <a:r>
              <a:rPr lang="da-DK" altLang="en-US" sz="900" dirty="0">
                <a:ea typeface="ＭＳ Ｐゴシック" pitchFamily="34" charset="-128"/>
              </a:rPr>
              <a:t>Melton and Arora (2016); </a:t>
            </a:r>
            <a:r>
              <a:rPr lang="en-GB" altLang="en-US" sz="900" dirty="0" err="1">
                <a:ea typeface="ＭＳ Ｐゴシック" pitchFamily="34" charset="-128"/>
              </a:rPr>
              <a:t>Oleson</a:t>
            </a:r>
            <a:r>
              <a:rPr lang="en-GB" altLang="en-US" sz="900" dirty="0">
                <a:ea typeface="ＭＳ Ｐゴシック" pitchFamily="34" charset="-128"/>
              </a:rPr>
              <a:t> et al. (2013); </a:t>
            </a:r>
          </a:p>
          <a:p>
            <a:pPr lvl="0"/>
            <a:r>
              <a:rPr lang="en-GB" altLang="en-US" sz="900" dirty="0">
                <a:ea typeface="ＭＳ Ｐゴシック" pitchFamily="34" charset="-128"/>
              </a:rPr>
              <a:t>Peters et al. (2010); </a:t>
            </a:r>
            <a:r>
              <a:rPr lang="da-DK" altLang="en-US" sz="900" dirty="0">
                <a:ea typeface="ＭＳ Ｐゴシック" pitchFamily="34" charset="-128"/>
              </a:rPr>
              <a:t>Reick et al. (2013); </a:t>
            </a:r>
            <a:r>
              <a:rPr lang="en-GB" altLang="en-US" sz="900" dirty="0" err="1">
                <a:ea typeface="ＭＳ Ｐゴシック" pitchFamily="34" charset="-128"/>
              </a:rPr>
              <a:t>Rodenbeck</a:t>
            </a:r>
            <a:r>
              <a:rPr lang="en-GB" altLang="en-US" sz="900" dirty="0">
                <a:ea typeface="ＭＳ Ｐゴシック" pitchFamily="34" charset="-128"/>
              </a:rPr>
              <a:t> et al. (2003); </a:t>
            </a:r>
            <a:r>
              <a:rPr lang="en-GB" altLang="en-US" sz="900" dirty="0" err="1">
                <a:ea typeface="ＭＳ Ｐゴシック" pitchFamily="34" charset="-128"/>
              </a:rPr>
              <a:t>Sitch</a:t>
            </a:r>
            <a:r>
              <a:rPr lang="en-GB" altLang="en-US" sz="900" dirty="0">
                <a:ea typeface="ＭＳ Ｐゴシック" pitchFamily="34" charset="-128"/>
              </a:rPr>
              <a:t> </a:t>
            </a:r>
            <a:r>
              <a:rPr lang="en-GB" altLang="en-US" sz="900" noProof="0" dirty="0">
                <a:ea typeface="ＭＳ Ｐゴシック" pitchFamily="34" charset="-128"/>
              </a:rPr>
              <a:t>et al. (2003); </a:t>
            </a:r>
            <a:r>
              <a:rPr lang="en-GB" altLang="en-US" sz="900" dirty="0">
                <a:ea typeface="ＭＳ Ｐゴシック" pitchFamily="34" charset="-128"/>
              </a:rPr>
              <a:t>Smith et al. (2014); Stocker </a:t>
            </a:r>
            <a:r>
              <a:rPr lang="en-GB" altLang="en-US" sz="900" noProof="0" dirty="0">
                <a:ea typeface="ＭＳ Ｐゴシック" pitchFamily="34" charset="-128"/>
              </a:rPr>
              <a:t>et al. (2013); </a:t>
            </a:r>
            <a:r>
              <a:rPr lang="da-DK" altLang="en-US" sz="900" dirty="0">
                <a:ea typeface="ＭＳ Ｐゴシック" pitchFamily="34" charset="-128"/>
              </a:rPr>
              <a:t>Tian et al. (2010); Woodward et al. (1995);</a:t>
            </a:r>
            <a:r>
              <a:rPr lang="en-GB" altLang="en-US" sz="900" dirty="0">
                <a:ea typeface="ＭＳ Ｐゴシック" pitchFamily="34" charset="-128"/>
              </a:rPr>
              <a:t> </a:t>
            </a:r>
          </a:p>
          <a:p>
            <a:pPr lvl="0"/>
            <a:r>
              <a:rPr lang="da-DK" altLang="en-US" sz="900" dirty="0">
                <a:ea typeface="ＭＳ Ｐゴシック" pitchFamily="34" charset="-128"/>
              </a:rPr>
              <a:t>Zaehle and Friend (2010); </a:t>
            </a:r>
            <a:r>
              <a:rPr lang="en-GB" altLang="en-US" sz="900" dirty="0">
                <a:ea typeface="ＭＳ Ｐゴシック" pitchFamily="34" charset="-128"/>
              </a:rPr>
              <a:t>Zhang et al. (2013)</a:t>
            </a:r>
            <a:r>
              <a:rPr lang="da-DK" altLang="en-US" sz="900" dirty="0">
                <a:ea typeface="ＭＳ Ｐゴシック" pitchFamily="34" charset="-128"/>
              </a:rPr>
              <a:t>. Full r</a:t>
            </a:r>
            <a:r>
              <a:rPr lang="en-GB" altLang="en-US" sz="900" noProof="0" dirty="0" err="1">
                <a:ea typeface="ＭＳ Ｐゴシック" pitchFamily="34" charset="-128"/>
              </a:rPr>
              <a:t>eferences</a:t>
            </a:r>
            <a:r>
              <a:rPr lang="en-GB" altLang="en-US" sz="900" noProof="0" dirty="0">
                <a:ea typeface="ＭＳ Ｐゴシック" pitchFamily="34" charset="-128"/>
              </a:rPr>
              <a:t> provided in Le Quéré et al. (2016).</a:t>
            </a:r>
          </a:p>
        </p:txBody>
      </p:sp>
      <p:sp>
        <p:nvSpPr>
          <p:cNvPr id="8" name="TextBox 7"/>
          <p:cNvSpPr txBox="1"/>
          <p:nvPr/>
        </p:nvSpPr>
        <p:spPr>
          <a:xfrm>
            <a:off x="6612668" y="3342856"/>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9" name="TextBox 8"/>
          <p:cNvSpPr txBox="1"/>
          <p:nvPr/>
        </p:nvSpPr>
        <p:spPr>
          <a:xfrm>
            <a:off x="6612668" y="3596093"/>
            <a:ext cx="2214541" cy="307777"/>
          </a:xfrm>
          <a:prstGeom prst="rect">
            <a:avLst/>
          </a:prstGeom>
          <a:noFill/>
        </p:spPr>
        <p:txBody>
          <a:bodyPr wrap="square" rtlCol="0">
            <a:spAutoFit/>
          </a:bodyPr>
          <a:lstStyle/>
          <a:p>
            <a:r>
              <a:rPr lang="en-US" sz="1400" dirty="0">
                <a:solidFill>
                  <a:srgbClr val="00CE63"/>
                </a:solidFill>
                <a:latin typeface="Calibri"/>
                <a:cs typeface="Calibri"/>
              </a:rPr>
              <a:t>individual land models</a:t>
            </a:r>
          </a:p>
        </p:txBody>
      </p:sp>
      <p:sp>
        <p:nvSpPr>
          <p:cNvPr id="10" name="TextBox 9"/>
          <p:cNvSpPr txBox="1"/>
          <p:nvPr/>
        </p:nvSpPr>
        <p:spPr>
          <a:xfrm>
            <a:off x="6614879" y="5147254"/>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atmospheric inversions</a:t>
            </a:r>
          </a:p>
        </p:txBody>
      </p:sp>
      <p:sp>
        <p:nvSpPr>
          <p:cNvPr id="11" name="TextBox 10"/>
          <p:cNvSpPr txBox="1"/>
          <p:nvPr/>
        </p:nvSpPr>
        <p:spPr>
          <a:xfrm>
            <a:off x="6611453" y="1878641"/>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12" name="TextBox 11"/>
          <p:cNvSpPr txBox="1"/>
          <p:nvPr/>
        </p:nvSpPr>
        <p:spPr>
          <a:xfrm>
            <a:off x="6611453" y="2124563"/>
            <a:ext cx="2214541" cy="307777"/>
          </a:xfrm>
          <a:prstGeom prst="rect">
            <a:avLst/>
          </a:prstGeom>
          <a:noFill/>
        </p:spPr>
        <p:txBody>
          <a:bodyPr wrap="square" rtlCol="0">
            <a:spAutoFit/>
          </a:bodyPr>
          <a:lstStyle/>
          <a:p>
            <a:r>
              <a:rPr lang="en-US" sz="1400" dirty="0">
                <a:solidFill>
                  <a:srgbClr val="00CE63"/>
                </a:solidFill>
                <a:latin typeface="Calibri"/>
                <a:cs typeface="Calibri"/>
              </a:rPr>
              <a:t>individual land models</a:t>
            </a:r>
          </a:p>
        </p:txBody>
      </p:sp>
      <p:sp>
        <p:nvSpPr>
          <p:cNvPr id="13" name="TextBox 12"/>
          <p:cNvSpPr txBox="1"/>
          <p:nvPr/>
        </p:nvSpPr>
        <p:spPr>
          <a:xfrm>
            <a:off x="6611452" y="2359642"/>
            <a:ext cx="2214541" cy="307777"/>
          </a:xfrm>
          <a:prstGeom prst="rect">
            <a:avLst/>
          </a:prstGeom>
          <a:noFill/>
        </p:spPr>
        <p:txBody>
          <a:bodyPr wrap="square" rtlCol="0">
            <a:spAutoFit/>
          </a:bodyPr>
          <a:lstStyle/>
          <a:p>
            <a:r>
              <a:rPr lang="en-US" sz="1400" dirty="0">
                <a:solidFill>
                  <a:schemeClr val="accent6"/>
                </a:solidFill>
                <a:latin typeface="Calibri"/>
                <a:cs typeface="Calibri"/>
              </a:rPr>
              <a:t>fire-based estimate</a:t>
            </a:r>
          </a:p>
        </p:txBody>
      </p:sp>
      <p:sp>
        <p:nvSpPr>
          <p:cNvPr id="14" name="TextBox 13"/>
          <p:cNvSpPr txBox="1"/>
          <p:nvPr/>
        </p:nvSpPr>
        <p:spPr>
          <a:xfrm>
            <a:off x="6614879" y="4626476"/>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15" name="TextBox 14"/>
          <p:cNvSpPr txBox="1"/>
          <p:nvPr/>
        </p:nvSpPr>
        <p:spPr>
          <a:xfrm>
            <a:off x="6614879" y="4879713"/>
            <a:ext cx="2214541" cy="307777"/>
          </a:xfrm>
          <a:prstGeom prst="rect">
            <a:avLst/>
          </a:prstGeom>
          <a:noFill/>
        </p:spPr>
        <p:txBody>
          <a:bodyPr wrap="square" rtlCol="0">
            <a:spAutoFit/>
          </a:bodyPr>
          <a:lstStyle/>
          <a:p>
            <a:r>
              <a:rPr lang="en-US" sz="1400" dirty="0">
                <a:solidFill>
                  <a:srgbClr val="00CE63"/>
                </a:solidFill>
                <a:latin typeface="Calibri"/>
                <a:cs typeface="Calibri"/>
              </a:rPr>
              <a:t>individual land models</a:t>
            </a:r>
          </a:p>
        </p:txBody>
      </p:sp>
      <p:cxnSp>
        <p:nvCxnSpPr>
          <p:cNvPr id="20" name="Straight Connector 19"/>
          <p:cNvCxnSpPr/>
          <p:nvPr/>
        </p:nvCxnSpPr>
        <p:spPr>
          <a:xfrm flipH="1">
            <a:off x="6512719" y="5377919"/>
            <a:ext cx="166992" cy="0"/>
          </a:xfrm>
          <a:prstGeom prst="line">
            <a:avLst/>
          </a:prstGeom>
          <a:ln w="9525" cmpd="sng">
            <a:solidFill>
              <a:srgbClr val="FF666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6512719" y="5261795"/>
            <a:ext cx="166992" cy="1"/>
          </a:xfrm>
          <a:prstGeom prst="line">
            <a:avLst/>
          </a:prstGeom>
          <a:ln w="9525" cmpd="sng">
            <a:solidFill>
              <a:srgbClr val="E767F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512719" y="5317433"/>
            <a:ext cx="166992" cy="0"/>
          </a:xfrm>
          <a:prstGeom prst="line">
            <a:avLst/>
          </a:prstGeom>
          <a:ln w="9525" cmpd="sng">
            <a:solidFill>
              <a:srgbClr val="9691FF"/>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7697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2" name="Title 1"/>
          <p:cNvSpPr>
            <a:spLocks noGrp="1"/>
          </p:cNvSpPr>
          <p:nvPr>
            <p:ph type="title"/>
          </p:nvPr>
        </p:nvSpPr>
        <p:spPr/>
        <p:txBody>
          <a:bodyPr/>
          <a:lstStyle/>
          <a:p>
            <a:r>
              <a:rPr lang="en-GB" dirty="0"/>
              <a:t>Remaining uncertainty in the global carbon balance</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US" altLang="en-US" dirty="0">
                <a:ea typeface="ＭＳ Ｐゴシック" pitchFamily="34" charset="-128"/>
              </a:rPr>
              <a:t>The remaining uncertainty is the carbon left after adding independent estimates for total emissions, the atmospheric growth rate, and model-based estimates for the land and ocean carbon sinks</a:t>
            </a:r>
            <a:endParaRPr lang="en-GB" altLang="en-US" sz="1400" noProof="0" dirty="0">
              <a:ea typeface="ＭＳ Ｐゴシック" pitchFamily="34" charset="-128"/>
            </a:endParaRPr>
          </a:p>
          <a:p>
            <a:pPr>
              <a:spcBef>
                <a:spcPts val="0"/>
              </a:spcBef>
            </a:pPr>
            <a:r>
              <a:rPr lang="en-GB" altLang="en-US" sz="1400" noProof="0" dirty="0">
                <a:ea typeface="ＭＳ Ｐゴシック" pitchFamily="34" charset="-128"/>
              </a:rPr>
              <a:t>Source: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sp>
        <p:nvSpPr>
          <p:cNvPr id="11" name="Text Placeholder 3"/>
          <p:cNvSpPr>
            <a:spLocks noGrp="1"/>
          </p:cNvSpPr>
          <p:nvPr>
            <p:ph type="body" sz="quarter" idx="10"/>
          </p:nvPr>
        </p:nvSpPr>
        <p:spPr/>
        <p:txBody>
          <a:bodyPr>
            <a:normAutofit lnSpcReduction="10000"/>
          </a:bodyPr>
          <a:lstStyle/>
          <a:p>
            <a:r>
              <a:rPr lang="en-US" dirty="0"/>
              <a:t>Large uncertainties in the global carbon balance remain</a:t>
            </a:r>
          </a:p>
          <a:p>
            <a:r>
              <a:rPr lang="en-US" dirty="0"/>
              <a:t>and hinder independent verification of reported CO</a:t>
            </a:r>
            <a:r>
              <a:rPr lang="en-US" baseline="-25000" dirty="0"/>
              <a:t>2</a:t>
            </a:r>
            <a:r>
              <a:rPr lang="en-US" dirty="0"/>
              <a:t> emissions</a:t>
            </a:r>
            <a:endParaRPr lang="en-GB" dirty="0"/>
          </a:p>
        </p:txBody>
      </p:sp>
    </p:spTree>
    <p:extLst>
      <p:ext uri="{BB962C8B-B14F-4D97-AF65-F5344CB8AC3E}">
        <p14:creationId xmlns:p14="http://schemas.microsoft.com/office/powerpoint/2010/main" val="23778911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altLang="en-US" noProof="0" dirty="0">
                <a:ea typeface="ＭＳ Ｐゴシック" pitchFamily="34" charset="-128"/>
              </a:rPr>
              <a:t>Global carbon budget</a:t>
            </a:r>
          </a:p>
        </p:txBody>
      </p:sp>
      <p:sp>
        <p:nvSpPr>
          <p:cNvPr id="3" name="Text Placeholder 2"/>
          <p:cNvSpPr>
            <a:spLocks noGrp="1"/>
          </p:cNvSpPr>
          <p:nvPr>
            <p:ph type="body" sz="quarter" idx="10"/>
          </p:nvPr>
        </p:nvSpPr>
        <p:spPr/>
        <p:txBody>
          <a:bodyPr rtlCol="0">
            <a:normAutofit/>
          </a:bodyPr>
          <a:lstStyle/>
          <a:p>
            <a:pPr eaLnBrk="1" fontAlgn="auto" hangingPunct="1">
              <a:spcAft>
                <a:spcPts val="0"/>
              </a:spcAft>
              <a:buFont typeface="Arial"/>
              <a:buNone/>
              <a:defRPr/>
            </a:pPr>
            <a:r>
              <a:rPr lang="en-GB" altLang="en-US" noProof="0" dirty="0">
                <a:ea typeface="ＭＳ Ｐゴシック" pitchFamily="34" charset="-128"/>
              </a:rPr>
              <a:t>The cumulative contributions to the global carbon budget from 1870</a:t>
            </a:r>
          </a:p>
        </p:txBody>
      </p:sp>
      <p:sp>
        <p:nvSpPr>
          <p:cNvPr id="26627" name="Text Placeholder 4"/>
          <p:cNvSpPr>
            <a:spLocks noGrp="1"/>
          </p:cNvSpPr>
          <p:nvPr>
            <p:ph type="body" sz="quarter" idx="12"/>
          </p:nvPr>
        </p:nvSpPr>
        <p:spPr/>
        <p:txBody>
          <a:bodyPr/>
          <a:lstStyle/>
          <a:p>
            <a:pPr>
              <a:spcBef>
                <a:spcPts val="0"/>
              </a:spcBef>
            </a:pPr>
            <a:r>
              <a:rPr lang="en-GB" altLang="en-US" sz="1400" noProof="0" dirty="0">
                <a:ea typeface="ＭＳ Ｐゴシック" pitchFamily="34" charset="-128"/>
              </a:rPr>
              <a:t>Figure concept from </a:t>
            </a:r>
            <a:r>
              <a:rPr lang="en-GB" altLang="en-US" sz="1400" noProof="0" dirty="0">
                <a:ea typeface="ＭＳ Ｐゴシック" pitchFamily="34" charset="-128"/>
                <a:hlinkClick r:id="rId3"/>
              </a:rPr>
              <a:t>Shrink That Footprint</a:t>
            </a:r>
            <a:r>
              <a:rPr lang="en-GB" altLang="en-US" sz="1400" noProof="0" dirty="0">
                <a:ea typeface="ＭＳ Ｐゴシック" pitchFamily="34" charset="-128"/>
              </a:rPr>
              <a:t/>
            </a:r>
            <a:br>
              <a:rPr lang="en-GB" altLang="en-US" sz="1400" noProof="0" dirty="0">
                <a:ea typeface="ＭＳ Ｐゴシック" pitchFamily="34" charset="-128"/>
              </a:rPr>
            </a:br>
            <a:r>
              <a:rPr lang="en-GB" altLang="en-US" sz="1400" noProof="0" dirty="0">
                <a:ea typeface="ＭＳ Ｐゴシック" pitchFamily="34" charset="-128"/>
              </a:rPr>
              <a:t>Source: </a:t>
            </a:r>
            <a:r>
              <a:rPr lang="en-GB" altLang="en-US" sz="1400" noProof="0" dirty="0">
                <a:ea typeface="ＭＳ Ｐゴシック" pitchFamily="34" charset="-128"/>
                <a:hlinkClick r:id="rId4"/>
              </a:rPr>
              <a:t>CDIAC</a:t>
            </a:r>
            <a:r>
              <a:rPr lang="en-GB" altLang="en-US" sz="1400" noProof="0" dirty="0">
                <a:ea typeface="ＭＳ Ｐゴシック" pitchFamily="34" charset="-128"/>
              </a:rPr>
              <a:t>; </a:t>
            </a:r>
            <a:r>
              <a:rPr lang="en-GB" altLang="en-US" sz="1400" noProof="0" dirty="0">
                <a:ea typeface="ＭＳ Ｐゴシック" pitchFamily="34" charset="-128"/>
                <a:hlinkClick r:id="rId5"/>
              </a:rPr>
              <a:t>NOAA-ESRL</a:t>
            </a:r>
            <a:r>
              <a:rPr lang="en-GB" altLang="en-US" sz="1400" noProof="0" dirty="0">
                <a:ea typeface="ＭＳ Ｐゴシック" pitchFamily="34" charset="-128"/>
              </a:rPr>
              <a:t>; </a:t>
            </a:r>
            <a:r>
              <a:rPr lang="en-GB" altLang="en-US" sz="1400" noProof="0" dirty="0">
                <a:ea typeface="ＭＳ Ｐゴシック" pitchFamily="34" charset="-128"/>
                <a:hlinkClick r:id="rId6"/>
              </a:rPr>
              <a:t>Houghton et al 2012</a:t>
            </a:r>
            <a:r>
              <a:rPr lang="en-GB" altLang="en-US" sz="1400" noProof="0" dirty="0">
                <a:ea typeface="ＭＳ Ｐゴシック" pitchFamily="34" charset="-128"/>
              </a:rPr>
              <a:t>; </a:t>
            </a:r>
            <a:r>
              <a:rPr lang="en-GB" altLang="en-US" sz="1400" noProof="0" dirty="0" err="1">
                <a:ea typeface="ＭＳ Ｐゴシック" pitchFamily="34" charset="-128"/>
                <a:hlinkClick r:id="rId7"/>
              </a:rPr>
              <a:t>Giglio</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8"/>
              </a:rPr>
              <a:t>Joos</a:t>
            </a:r>
            <a:r>
              <a:rPr lang="en-GB" altLang="en-US" sz="1400" noProof="0" dirty="0">
                <a:ea typeface="ＭＳ Ｐゴシック" pitchFamily="34" charset="-128"/>
                <a:hlinkClick r:id="rId8"/>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9"/>
              </a:rPr>
              <a:t>Khatiwala</a:t>
            </a:r>
            <a:r>
              <a:rPr lang="en-GB" altLang="en-US" sz="1400" noProof="0" dirty="0">
                <a:ea typeface="ＭＳ Ｐゴシック" pitchFamily="34" charset="-128"/>
                <a:hlinkClick r:id="rId9"/>
              </a:rPr>
              <a:t> et al 2013</a:t>
            </a:r>
            <a:r>
              <a:rPr lang="en-GB" altLang="en-US" sz="1400" noProof="0" dirty="0">
                <a:ea typeface="ＭＳ Ｐゴシック" pitchFamily="34" charset="-128"/>
              </a:rPr>
              <a:t>; </a:t>
            </a:r>
            <a:br>
              <a:rPr lang="en-GB" altLang="en-US" sz="1400" noProof="0" dirty="0">
                <a:ea typeface="ＭＳ Ｐゴシック" pitchFamily="34" charset="-128"/>
              </a:rPr>
            </a:br>
            <a:r>
              <a:rPr lang="en-GB" altLang="en-US" dirty="0">
                <a:ea typeface="ＭＳ Ｐゴシック" pitchFamily="34" charset="-128"/>
                <a:hlinkClick r:id="rId10"/>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11"/>
              </a:rPr>
              <a:t>Global Carbon Budget 2016</a:t>
            </a:r>
            <a:endParaRPr lang="en-GB" altLang="en-US" sz="1400" noProof="0" dirty="0">
              <a:ea typeface="ＭＳ Ｐゴシック" pitchFamily="34" charset="-128"/>
            </a:endParaRPr>
          </a:p>
        </p:txBody>
      </p:sp>
      <p:pic>
        <p:nvPicPr>
          <p:cNvPr id="5" name="Picture Placeholder 4"/>
          <p:cNvPicPr>
            <a:picLocks noGrp="1" noChangeAspect="1"/>
          </p:cNvPicPr>
          <p:nvPr>
            <p:ph type="pic" sz="quarter" idx="11"/>
          </p:nvPr>
        </p:nvPicPr>
        <p:blipFill>
          <a:blip r:embed="rId12">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247193803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30721" name="Title 1"/>
          <p:cNvSpPr>
            <a:spLocks noGrp="1"/>
          </p:cNvSpPr>
          <p:nvPr>
            <p:ph type="title"/>
          </p:nvPr>
        </p:nvSpPr>
        <p:spPr>
          <a:xfrm>
            <a:off x="1855788" y="119063"/>
            <a:ext cx="7288212" cy="508000"/>
          </a:xfrm>
        </p:spPr>
        <p:txBody>
          <a:bodyPr/>
          <a:lstStyle/>
          <a:p>
            <a:r>
              <a:rPr lang="en-GB" altLang="en-US" noProof="0" dirty="0">
                <a:ea typeface="ＭＳ Ｐゴシック" pitchFamily="34" charset="-128"/>
              </a:rPr>
              <a:t>Atmospheric concentration</a:t>
            </a:r>
          </a:p>
        </p:txBody>
      </p:sp>
      <p:sp>
        <p:nvSpPr>
          <p:cNvPr id="3" name="Text Placeholder 2"/>
          <p:cNvSpPr>
            <a:spLocks noGrp="1"/>
          </p:cNvSpPr>
          <p:nvPr>
            <p:ph type="body" sz="quarter" idx="10"/>
          </p:nvPr>
        </p:nvSpPr>
        <p:spPr>
          <a:xfrm>
            <a:off x="-1" y="823913"/>
            <a:ext cx="9144001" cy="684212"/>
          </a:xfrm>
        </p:spPr>
        <p:txBody>
          <a:bodyPr rtlCol="0">
            <a:noAutofit/>
          </a:bodyPr>
          <a:lstStyle/>
          <a:p>
            <a:pPr>
              <a:defRPr/>
            </a:pPr>
            <a:r>
              <a:rPr lang="en-GB" altLang="en-US" noProof="0" dirty="0">
                <a:ea typeface="ＭＳ Ｐゴシック" pitchFamily="34" charset="-128"/>
              </a:rPr>
              <a:t>The global CO</a:t>
            </a:r>
            <a:r>
              <a:rPr lang="en-GB" altLang="en-US" baseline="-25000" noProof="0" dirty="0">
                <a:ea typeface="ＭＳ Ｐゴシック" pitchFamily="34" charset="-128"/>
              </a:rPr>
              <a:t>2</a:t>
            </a:r>
            <a:r>
              <a:rPr lang="en-GB" altLang="en-US" noProof="0" dirty="0">
                <a:ea typeface="ＭＳ Ｐゴシック" pitchFamily="34" charset="-128"/>
              </a:rPr>
              <a:t> concentration increased from ~277ppm in 1750 to 399ppm in 2015 (up 44%)</a:t>
            </a:r>
          </a:p>
          <a:p>
            <a:pPr>
              <a:defRPr/>
            </a:pPr>
            <a:r>
              <a:rPr lang="en-GB" altLang="en-US" noProof="0" dirty="0">
                <a:ea typeface="ＭＳ Ｐゴシック" pitchFamily="34" charset="-128"/>
              </a:rPr>
              <a:t>2016 will be the first full year with concentration above 400ppm</a:t>
            </a:r>
          </a:p>
        </p:txBody>
      </p:sp>
      <p:sp>
        <p:nvSpPr>
          <p:cNvPr id="30723" name="Text Placeholder 4"/>
          <p:cNvSpPr>
            <a:spLocks noGrp="1"/>
          </p:cNvSpPr>
          <p:nvPr>
            <p:ph type="body" sz="quarter" idx="12"/>
          </p:nvPr>
        </p:nvSpPr>
        <p:spPr>
          <a:xfrm>
            <a:off x="188913" y="5692775"/>
            <a:ext cx="8766175" cy="1077913"/>
          </a:xfrm>
        </p:spPr>
        <p:txBody>
          <a:bodyPr>
            <a:normAutofit/>
          </a:bodyPr>
          <a:lstStyle/>
          <a:p>
            <a:pPr eaLnBrk="1" hangingPunct="1">
              <a:spcBef>
                <a:spcPts val="0"/>
              </a:spcBef>
            </a:pPr>
            <a:r>
              <a:rPr lang="en-GB" altLang="en-US" noProof="0" dirty="0">
                <a:ea typeface="ＭＳ Ｐゴシック" pitchFamily="34" charset="-128"/>
              </a:rPr>
              <a:t>Globally averaged surface atmospheric CO</a:t>
            </a:r>
            <a:r>
              <a:rPr lang="en-GB" altLang="en-US" baseline="-25000" noProof="0" dirty="0">
                <a:ea typeface="ＭＳ Ｐゴシック" pitchFamily="34" charset="-128"/>
              </a:rPr>
              <a:t>2</a:t>
            </a:r>
            <a:r>
              <a:rPr lang="en-GB" altLang="en-US" noProof="0" dirty="0">
                <a:ea typeface="ＭＳ Ｐゴシック" pitchFamily="34" charset="-128"/>
              </a:rPr>
              <a:t> concentration. Data from: NOAA-ESRL after 1980; </a:t>
            </a:r>
          </a:p>
          <a:p>
            <a:pPr>
              <a:spcBef>
                <a:spcPts val="0"/>
              </a:spcBef>
            </a:pPr>
            <a:r>
              <a:rPr lang="en-GB" altLang="en-US" noProof="0" dirty="0">
                <a:ea typeface="ＭＳ Ｐゴシック" pitchFamily="34" charset="-128"/>
              </a:rPr>
              <a:t>the Scripps Institution of Oceanography before 1980 (harmonised to recent data by adding 0.542ppm)</a:t>
            </a:r>
            <a:br>
              <a:rPr lang="en-GB" altLang="en-US" noProof="0" dirty="0">
                <a:ea typeface="ＭＳ Ｐゴシック" pitchFamily="34" charset="-128"/>
              </a:rPr>
            </a:br>
            <a:r>
              <a:rPr lang="en-GB" altLang="en-US" noProof="0" dirty="0">
                <a:ea typeface="ＭＳ Ｐゴシック" pitchFamily="34" charset="-128"/>
              </a:rPr>
              <a:t>Source</a:t>
            </a:r>
            <a:r>
              <a:rPr lang="en-GB" altLang="en-US" noProof="0" dirty="0">
                <a:solidFill>
                  <a:srgbClr val="000000"/>
                </a:solidFill>
                <a:ea typeface="ＭＳ Ｐゴシック" pitchFamily="34" charset="-128"/>
              </a:rPr>
              <a:t>: </a:t>
            </a:r>
            <a:r>
              <a:rPr lang="en-GB" altLang="en-US" noProof="0" dirty="0">
                <a:solidFill>
                  <a:srgbClr val="FF0000"/>
                </a:solidFill>
                <a:ea typeface="ＭＳ Ｐゴシック" pitchFamily="34" charset="-128"/>
                <a:hlinkClick r:id="rId4"/>
              </a:rPr>
              <a:t>NOAA-ESRL</a:t>
            </a:r>
            <a:r>
              <a:rPr lang="en-GB" altLang="en-US" noProof="0" dirty="0">
                <a:ea typeface="ＭＳ Ｐゴシック" pitchFamily="34" charset="-128"/>
              </a:rPr>
              <a:t>; </a:t>
            </a:r>
            <a:r>
              <a:rPr lang="en-GB" altLang="en-US" noProof="0" dirty="0">
                <a:ea typeface="ＭＳ Ｐゴシック" pitchFamily="34" charset="-128"/>
                <a:hlinkClick r:id="rId5"/>
              </a:rPr>
              <a:t>Scripps Institution of Oceanography</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 </a:t>
            </a:r>
            <a:r>
              <a:rPr lang="en-GB" altLang="en-US" noProof="0" dirty="0">
                <a:ea typeface="ＭＳ Ｐゴシック" pitchFamily="34" charset="-128"/>
                <a:hlinkClick r:id="rId7"/>
              </a:rPr>
              <a:t>Global Carbon Budget 2016</a:t>
            </a:r>
            <a:r>
              <a:rPr lang="en-GB" altLang="en-US" noProof="0" dirty="0">
                <a:ea typeface="ＭＳ Ｐゴシック" pitchFamily="34" charset="-128"/>
              </a:rPr>
              <a:t> </a:t>
            </a:r>
          </a:p>
        </p:txBody>
      </p:sp>
    </p:spTree>
    <p:extLst>
      <p:ext uri="{BB962C8B-B14F-4D97-AF65-F5344CB8AC3E}">
        <p14:creationId xmlns:p14="http://schemas.microsoft.com/office/powerpoint/2010/main" val="339038189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Seasonal variation of atmospheric CO</a:t>
            </a:r>
            <a:r>
              <a:rPr lang="en-GB" baseline="-25000" noProof="0" dirty="0"/>
              <a:t>2</a:t>
            </a:r>
            <a:r>
              <a:rPr lang="en-GB" noProof="0" dirty="0"/>
              <a:t> concentration</a:t>
            </a:r>
          </a:p>
        </p:txBody>
      </p:sp>
      <p:sp>
        <p:nvSpPr>
          <p:cNvPr id="4" name="Text Placeholder 3"/>
          <p:cNvSpPr>
            <a:spLocks noGrp="1"/>
          </p:cNvSpPr>
          <p:nvPr>
            <p:ph type="body" sz="quarter" idx="10"/>
          </p:nvPr>
        </p:nvSpPr>
        <p:spPr/>
        <p:txBody>
          <a:bodyPr/>
          <a:lstStyle/>
          <a:p>
            <a:r>
              <a:rPr lang="en-GB" noProof="0" dirty="0"/>
              <a:t>Weekly CO</a:t>
            </a:r>
            <a:r>
              <a:rPr lang="en-GB" baseline="-25000" noProof="0" dirty="0"/>
              <a:t>2</a:t>
            </a:r>
            <a:r>
              <a:rPr lang="en-GB" noProof="0" dirty="0"/>
              <a:t> concentration measured at Mauna Loa will stay above 400ppm throughout 2016</a:t>
            </a:r>
          </a:p>
        </p:txBody>
      </p:sp>
      <p:sp>
        <p:nvSpPr>
          <p:cNvPr id="5" name="Text Placeholder 4"/>
          <p:cNvSpPr>
            <a:spLocks noGrp="1"/>
          </p:cNvSpPr>
          <p:nvPr>
            <p:ph type="body" sz="quarter" idx="12"/>
          </p:nvPr>
        </p:nvSpPr>
        <p:spPr/>
        <p:txBody>
          <a:bodyPr/>
          <a:lstStyle/>
          <a:p>
            <a:r>
              <a:rPr lang="en-GB" noProof="0" dirty="0"/>
              <a:t>An animation of </a:t>
            </a:r>
            <a:r>
              <a:rPr lang="en-GB" noProof="0" dirty="0">
                <a:hlinkClick r:id="rId2"/>
              </a:rPr>
              <a:t>this figure</a:t>
            </a:r>
            <a:r>
              <a:rPr lang="en-GB" noProof="0" dirty="0"/>
              <a:t> is available, and </a:t>
            </a:r>
            <a:r>
              <a:rPr lang="en-GB" noProof="0" dirty="0">
                <a:hlinkClick r:id="rId3"/>
              </a:rPr>
              <a:t>another</a:t>
            </a:r>
            <a:r>
              <a:rPr lang="en-GB" noProof="0" dirty="0"/>
              <a:t> on the drivers of the atmospheric growth</a:t>
            </a:r>
          </a:p>
          <a:p>
            <a:r>
              <a:rPr lang="en-GB" noProof="0" dirty="0"/>
              <a:t>Source: </a:t>
            </a:r>
            <a:r>
              <a:rPr lang="en-US" dirty="0"/>
              <a:t>Tans and Keeling (2016), </a:t>
            </a:r>
            <a:r>
              <a:rPr lang="en-GB" altLang="en-US" dirty="0">
                <a:solidFill>
                  <a:srgbClr val="FF0000"/>
                </a:solidFill>
                <a:ea typeface="ＭＳ Ｐゴシック" pitchFamily="34" charset="-128"/>
                <a:hlinkClick r:id="rId4"/>
              </a:rPr>
              <a:t>NOAA-ESRL</a:t>
            </a:r>
            <a:r>
              <a:rPr lang="en-US" dirty="0"/>
              <a:t>, </a:t>
            </a:r>
            <a:r>
              <a:rPr lang="en-GB" altLang="en-US" dirty="0">
                <a:ea typeface="ＭＳ Ｐゴシック" pitchFamily="34" charset="-128"/>
                <a:hlinkClick r:id="rId5"/>
              </a:rPr>
              <a:t>Scripps Institution of Oceanography</a:t>
            </a:r>
            <a:endParaRPr lang="en-GB" noProof="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526" y="1389039"/>
            <a:ext cx="6838948" cy="4079920"/>
          </a:xfrm>
          <a:prstGeom prst="rect">
            <a:avLst/>
          </a:prstGeom>
        </p:spPr>
      </p:pic>
    </p:spTree>
    <p:extLst>
      <p:ext uri="{BB962C8B-B14F-4D97-AF65-F5344CB8AC3E}">
        <p14:creationId xmlns:p14="http://schemas.microsoft.com/office/powerpoint/2010/main" val="13876068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081391"/>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altLang="en-US" b="1" dirty="0">
              <a:latin typeface="Arial Narrow"/>
              <a:ea typeface="ＭＳ Ｐゴシック" pitchFamily="34" charset="-128"/>
              <a:cs typeface="Arial Narrow"/>
            </a:endParaRPr>
          </a:p>
        </p:txBody>
      </p:sp>
      <p:sp>
        <p:nvSpPr>
          <p:cNvPr id="4" name="Title 3"/>
          <p:cNvSpPr>
            <a:spLocks noGrp="1"/>
          </p:cNvSpPr>
          <p:nvPr>
            <p:ph type="title"/>
          </p:nvPr>
        </p:nvSpPr>
        <p:spPr/>
        <p:txBody>
          <a:bodyPr>
            <a:normAutofit fontScale="90000"/>
          </a:bodyPr>
          <a:lstStyle/>
          <a:p>
            <a:r>
              <a:rPr lang="en-GB" altLang="en-US" noProof="0" dirty="0">
                <a:ea typeface="ＭＳ Ｐゴシック" pitchFamily="34" charset="-128"/>
              </a:rPr>
              <a:t>Carbon Quotas to</a:t>
            </a:r>
            <a:br>
              <a:rPr lang="en-GB" altLang="en-US" noProof="0" dirty="0">
                <a:ea typeface="ＭＳ Ｐゴシック" pitchFamily="34" charset="-128"/>
              </a:rPr>
            </a:br>
            <a:r>
              <a:rPr lang="en-GB" altLang="en-US" noProof="0" dirty="0">
                <a:ea typeface="ＭＳ Ｐゴシック" pitchFamily="34" charset="-128"/>
              </a:rPr>
              <a:t>Climate Stabilization</a:t>
            </a:r>
            <a:endParaRPr lang="en-GB" noProof="0" dirty="0"/>
          </a:p>
        </p:txBody>
      </p:sp>
    </p:spTree>
    <p:extLst>
      <p:ext uri="{BB962C8B-B14F-4D97-AF65-F5344CB8AC3E}">
        <p14:creationId xmlns:p14="http://schemas.microsoft.com/office/powerpoint/2010/main" val="31461630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1855788" y="119063"/>
            <a:ext cx="7288212" cy="508000"/>
          </a:xfrm>
        </p:spPr>
        <p:txBody>
          <a:bodyPr/>
          <a:lstStyle/>
          <a:p>
            <a:r>
              <a:rPr lang="en-GB" dirty="0"/>
              <a:t>Carbon quota for a 66% chance to keep below 2</a:t>
            </a:r>
            <a:r>
              <a:rPr lang="en-GB" dirty="0">
                <a:latin typeface="Arial" panose="020B0604020202020204" pitchFamily="34" charset="0"/>
                <a:cs typeface="Arial" panose="020B0604020202020204" pitchFamily="34" charset="0"/>
              </a:rPr>
              <a:t>°</a:t>
            </a:r>
            <a:r>
              <a:rPr lang="en-GB" dirty="0"/>
              <a:t>C </a:t>
            </a:r>
            <a:endParaRPr lang="en-GB" noProof="0" dirty="0">
              <a:latin typeface="Calibri" charset="0"/>
              <a:ea typeface="MS PGothic" charset="0"/>
              <a:cs typeface="Calibri" charset="0"/>
            </a:endParaRPr>
          </a:p>
        </p:txBody>
      </p:sp>
      <p:sp>
        <p:nvSpPr>
          <p:cNvPr id="4100" name="Text Placeholder 2"/>
          <p:cNvSpPr>
            <a:spLocks noGrp="1"/>
          </p:cNvSpPr>
          <p:nvPr>
            <p:ph type="body" sz="quarter" idx="10"/>
          </p:nvPr>
        </p:nvSpPr>
        <p:spPr>
          <a:xfrm>
            <a:off x="98425" y="823913"/>
            <a:ext cx="8958263" cy="684212"/>
          </a:xfrm>
        </p:spPr>
        <p:txBody>
          <a:bodyPr/>
          <a:lstStyle/>
          <a:p>
            <a:pPr>
              <a:lnSpc>
                <a:spcPct val="90000"/>
              </a:lnSpc>
            </a:pPr>
            <a:r>
              <a:rPr lang="en-GB" noProof="0" dirty="0">
                <a:latin typeface="Calibri" charset="0"/>
                <a:ea typeface="MS PGothic" charset="0"/>
                <a:cs typeface="Calibri" charset="0"/>
              </a:rPr>
              <a:t>The total remaining emissions from 2017 to keep global average temperature below 2</a:t>
            </a:r>
            <a:r>
              <a:rPr lang="en-GB" noProof="0" dirty="0"/>
              <a:t>°C</a:t>
            </a:r>
            <a:r>
              <a:rPr lang="en-GB" noProof="0" dirty="0">
                <a:latin typeface="Calibri" charset="0"/>
                <a:ea typeface="MS PGothic" charset="0"/>
                <a:cs typeface="Calibri" charset="0"/>
              </a:rPr>
              <a:t> </a:t>
            </a:r>
          </a:p>
          <a:p>
            <a:pPr eaLnBrk="1" hangingPunct="1">
              <a:lnSpc>
                <a:spcPct val="90000"/>
              </a:lnSpc>
            </a:pPr>
            <a:r>
              <a:rPr lang="en-GB" noProof="0" dirty="0">
                <a:latin typeface="Calibri" charset="0"/>
                <a:ea typeface="MS PGothic" charset="0"/>
                <a:cs typeface="Calibri" charset="0"/>
              </a:rPr>
              <a:t>(800GtCO</a:t>
            </a:r>
            <a:r>
              <a:rPr lang="en-GB" baseline="-25000" noProof="0" dirty="0">
                <a:latin typeface="Calibri" charset="0"/>
                <a:ea typeface="MS PGothic" charset="0"/>
                <a:cs typeface="Calibri" charset="0"/>
              </a:rPr>
              <a:t>2</a:t>
            </a:r>
            <a:r>
              <a:rPr lang="en-GB" noProof="0" dirty="0">
                <a:latin typeface="Calibri" charset="0"/>
                <a:ea typeface="MS PGothic" charset="0"/>
                <a:cs typeface="Calibri" charset="0"/>
              </a:rPr>
              <a:t>) will be used in around 20 years at current emission rates</a:t>
            </a:r>
          </a:p>
        </p:txBody>
      </p:sp>
      <p:sp>
        <p:nvSpPr>
          <p:cNvPr id="4101" name="Text Placeholder 4"/>
          <p:cNvSpPr>
            <a:spLocks noGrp="1"/>
          </p:cNvSpPr>
          <p:nvPr>
            <p:ph type="body" sz="quarter" idx="12"/>
          </p:nvPr>
        </p:nvSpPr>
        <p:spPr>
          <a:xfrm>
            <a:off x="98425" y="5692775"/>
            <a:ext cx="8958263" cy="1077913"/>
          </a:xfrm>
        </p:spPr>
        <p:txBody>
          <a:bodyPr/>
          <a:lstStyle/>
          <a:p>
            <a:pPr eaLnBrk="1" hangingPunct="1"/>
            <a:endParaRPr lang="en-GB" noProof="0" dirty="0">
              <a:latin typeface="Arial Narrow" charset="0"/>
              <a:ea typeface="MS PGothic" charset="0"/>
              <a:cs typeface="Calibri" charset="0"/>
            </a:endParaRPr>
          </a:p>
          <a:p>
            <a:pPr>
              <a:spcBef>
                <a:spcPct val="0"/>
              </a:spcBef>
            </a:pPr>
            <a:r>
              <a:rPr lang="en-GB" noProof="0" dirty="0">
                <a:ea typeface="MS PGothic" charset="0"/>
              </a:rPr>
              <a:t>Grey: Total CO</a:t>
            </a:r>
            <a:r>
              <a:rPr lang="en-GB" baseline="-25000" noProof="0" dirty="0">
                <a:ea typeface="MS PGothic" charset="0"/>
              </a:rPr>
              <a:t>2</a:t>
            </a:r>
            <a:r>
              <a:rPr lang="en-GB" noProof="0" dirty="0">
                <a:ea typeface="MS PGothic" charset="0"/>
              </a:rPr>
              <a:t>-only quota for 2</a:t>
            </a:r>
            <a:r>
              <a:rPr lang="en-GB" noProof="0" dirty="0"/>
              <a:t>°C with 66% chance</a:t>
            </a:r>
            <a:r>
              <a:rPr lang="en-GB" noProof="0" dirty="0">
                <a:ea typeface="MS PGothic" charset="0"/>
              </a:rPr>
              <a:t>. Green: Removed from CO</a:t>
            </a:r>
            <a:r>
              <a:rPr lang="en-GB" baseline="-25000" noProof="0" dirty="0">
                <a:ea typeface="MS PGothic" charset="0"/>
              </a:rPr>
              <a:t>2</a:t>
            </a:r>
            <a:r>
              <a:rPr lang="en-GB" noProof="0" dirty="0">
                <a:ea typeface="MS PGothic" charset="0"/>
              </a:rPr>
              <a:t> only quota. Blue: Remaining CO</a:t>
            </a:r>
            <a:r>
              <a:rPr lang="en-GB" baseline="-25000" noProof="0" dirty="0">
                <a:ea typeface="MS PGothic" charset="0"/>
              </a:rPr>
              <a:t>2</a:t>
            </a:r>
            <a:r>
              <a:rPr lang="en-GB" noProof="0" dirty="0">
                <a:ea typeface="MS PGothic" charset="0"/>
              </a:rPr>
              <a:t> quota.</a:t>
            </a:r>
          </a:p>
          <a:p>
            <a:pPr>
              <a:spcBef>
                <a:spcPct val="0"/>
              </a:spcBef>
            </a:pPr>
            <a:r>
              <a:rPr lang="en-GB" dirty="0"/>
              <a:t>The remaining quotas are indicative and vary depending on definition and methodology</a:t>
            </a:r>
            <a:br>
              <a:rPr lang="en-GB" dirty="0"/>
            </a:br>
            <a:r>
              <a:rPr lang="en-GB" noProof="0" dirty="0">
                <a:ea typeface="MS PGothic" charset="0"/>
              </a:rPr>
              <a:t>Source: </a:t>
            </a:r>
            <a:r>
              <a:rPr lang="en-GB" noProof="0" dirty="0">
                <a:ea typeface="MS PGothic" charset="0"/>
                <a:hlinkClick r:id="rId3"/>
              </a:rPr>
              <a:t>Peters et al 2015</a:t>
            </a:r>
            <a:r>
              <a:rPr lang="en-GB" noProof="0" dirty="0">
                <a:ea typeface="MS PGothic" charset="0"/>
              </a:rPr>
              <a:t>; </a:t>
            </a:r>
            <a:r>
              <a:rPr lang="en-GB" noProof="0" dirty="0">
                <a:ea typeface="MS PGothic" charset="0"/>
                <a:hlinkClick r:id="rId4"/>
              </a:rPr>
              <a:t>Global Carbon Budget 2016</a:t>
            </a:r>
            <a:r>
              <a:rPr lang="en-GB" noProof="0" dirty="0">
                <a:ea typeface="MS PGothic" charset="0"/>
              </a:rPr>
              <a:t> </a:t>
            </a:r>
          </a:p>
        </p:txBody>
      </p:sp>
      <p:pic>
        <p:nvPicPr>
          <p:cNvPr id="3" name="Picture Placeholder 2" descr="s49_PetersERL15_Fig1.png"/>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4033104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74428" y="1142722"/>
            <a:ext cx="8973879" cy="57152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solidFill>
                  <a:srgbClr val="4C9BDB"/>
                </a:solidFill>
                <a:latin typeface="Calibri"/>
                <a:ea typeface="ＭＳ Ｐゴシック" charset="0"/>
                <a:cs typeface="Calibri"/>
              </a:rPr>
              <a:t>All the data is shown in billion tonnes CO</a:t>
            </a:r>
            <a:r>
              <a:rPr lang="en-GB" sz="2800" baseline="-25000" dirty="0">
                <a:solidFill>
                  <a:srgbClr val="4C9BDB"/>
                </a:solidFill>
                <a:latin typeface="Calibri"/>
                <a:ea typeface="ＭＳ Ｐゴシック" charset="0"/>
                <a:cs typeface="Calibri"/>
              </a:rPr>
              <a:t>2</a:t>
            </a:r>
            <a:r>
              <a:rPr lang="en-GB" sz="2800" dirty="0">
                <a:solidFill>
                  <a:srgbClr val="4C9BDB"/>
                </a:solidFill>
                <a:latin typeface="Calibri"/>
                <a:ea typeface="ＭＳ Ｐゴシック" charset="0"/>
                <a:cs typeface="Calibri"/>
              </a:rPr>
              <a:t> (GtCO</a:t>
            </a:r>
            <a:r>
              <a:rPr lang="en-GB" sz="2800" baseline="-25000" dirty="0">
                <a:solidFill>
                  <a:srgbClr val="4C9BDB"/>
                </a:solidFill>
                <a:latin typeface="Calibri"/>
                <a:ea typeface="ＭＳ Ｐゴシック" charset="0"/>
                <a:cs typeface="Calibri"/>
              </a:rPr>
              <a:t>2</a:t>
            </a:r>
            <a:r>
              <a:rPr lang="en-GB" sz="2800" dirty="0">
                <a:solidFill>
                  <a:srgbClr val="4C9BDB"/>
                </a:solidFill>
                <a:latin typeface="Calibri"/>
                <a:ea typeface="ＭＳ Ｐゴシック" charset="0"/>
                <a:cs typeface="Calibri"/>
              </a:rPr>
              <a:t>)</a:t>
            </a:r>
          </a:p>
          <a:p>
            <a:pPr algn="ctr"/>
            <a:endParaRPr lang="en-GB" sz="20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Gigatonne</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Gt</a:t>
            </a:r>
            <a:r>
              <a:rPr lang="en-GB" sz="2200" dirty="0">
                <a:solidFill>
                  <a:srgbClr val="4C9BDB"/>
                </a:solidFill>
                <a:latin typeface="Calibri"/>
                <a:ea typeface="ＭＳ Ｐゴシック" charset="0"/>
                <a:cs typeface="Calibri"/>
              </a:rPr>
              <a:t>) = 1 billion tonnes = 1×10</a:t>
            </a:r>
            <a:r>
              <a:rPr lang="en-GB" sz="2200" baseline="30000" dirty="0">
                <a:solidFill>
                  <a:srgbClr val="4C9BDB"/>
                </a:solidFill>
                <a:latin typeface="Calibri"/>
                <a:ea typeface="ＭＳ Ｐゴシック" charset="0"/>
                <a:cs typeface="Calibri"/>
              </a:rPr>
              <a:t>15</a:t>
            </a:r>
            <a:r>
              <a:rPr lang="en-GB" sz="2200" dirty="0">
                <a:solidFill>
                  <a:srgbClr val="4C9BDB"/>
                </a:solidFill>
                <a:latin typeface="Calibri"/>
                <a:ea typeface="ＭＳ Ｐゴシック" charset="0"/>
                <a:cs typeface="Calibri"/>
              </a:rPr>
              <a:t>g = 1 </a:t>
            </a:r>
            <a:r>
              <a:rPr lang="en-GB" sz="2200" dirty="0" err="1">
                <a:solidFill>
                  <a:srgbClr val="4C9BDB"/>
                </a:solidFill>
                <a:latin typeface="Calibri"/>
                <a:ea typeface="ＭＳ Ｐゴシック" charset="0"/>
                <a:cs typeface="Calibri"/>
              </a:rPr>
              <a:t>Petagram</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Pg</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kg carbon (C) = 3.664 kg carbon dioxide (CO</a:t>
            </a:r>
            <a:r>
              <a:rPr lang="en-GB" sz="2200" baseline="-25000" dirty="0">
                <a:solidFill>
                  <a:srgbClr val="4C9BDB"/>
                </a:solidFill>
                <a:latin typeface="Calibri"/>
                <a:ea typeface="ＭＳ Ｐゴシック" charset="0"/>
                <a:cs typeface="Calibri"/>
              </a:rPr>
              <a:t>2</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GtC</a:t>
            </a:r>
            <a:r>
              <a:rPr lang="en-GB" sz="2200" dirty="0">
                <a:solidFill>
                  <a:srgbClr val="4C9BDB"/>
                </a:solidFill>
                <a:latin typeface="Calibri"/>
                <a:ea typeface="ＭＳ Ｐゴシック" charset="0"/>
                <a:cs typeface="Calibri"/>
              </a:rPr>
              <a:t> = 3.664 billion tonnes CO</a:t>
            </a:r>
            <a:r>
              <a:rPr lang="en-GB" sz="2200" baseline="-25000" dirty="0">
                <a:solidFill>
                  <a:srgbClr val="4C9BDB"/>
                </a:solidFill>
                <a:latin typeface="Calibri"/>
                <a:ea typeface="ＭＳ Ｐゴシック" charset="0"/>
                <a:cs typeface="Calibri"/>
              </a:rPr>
              <a:t>2 </a:t>
            </a:r>
            <a:r>
              <a:rPr lang="en-GB" sz="2200" dirty="0">
                <a:solidFill>
                  <a:srgbClr val="4C9BDB"/>
                </a:solidFill>
                <a:latin typeface="Calibri"/>
                <a:ea typeface="ＭＳ Ｐゴシック" charset="0"/>
                <a:cs typeface="Calibri"/>
              </a:rPr>
              <a:t>= 3.664 GtCO</a:t>
            </a:r>
            <a:r>
              <a:rPr lang="en-GB" sz="2200" baseline="-25000" dirty="0">
                <a:solidFill>
                  <a:srgbClr val="4C9BDB"/>
                </a:solidFill>
                <a:latin typeface="Calibri"/>
                <a:ea typeface="ＭＳ Ｐゴシック" charset="0"/>
                <a:cs typeface="Calibri"/>
              </a:rPr>
              <a:t>2</a:t>
            </a:r>
          </a:p>
          <a:p>
            <a:pPr algn="ctr"/>
            <a:endParaRPr lang="en-GB" sz="2200" dirty="0">
              <a:solidFill>
                <a:srgbClr val="4C9BDB"/>
              </a:solidFill>
              <a:latin typeface="Calibri"/>
              <a:ea typeface="ＭＳ Ｐゴシック" charset="0"/>
              <a:cs typeface="Calibri"/>
            </a:endParaRPr>
          </a:p>
          <a:p>
            <a:pPr algn="ctr"/>
            <a:r>
              <a:rPr lang="en-US" sz="1100" dirty="0">
                <a:solidFill>
                  <a:srgbClr val="4C9BDB"/>
                </a:solidFill>
                <a:ea typeface="ＭＳ Ｐゴシック" charset="0"/>
                <a:cs typeface="Calibri"/>
              </a:rPr>
              <a:t>(Figures in units of </a:t>
            </a:r>
            <a:r>
              <a:rPr lang="en-US" sz="1100" dirty="0" err="1">
                <a:solidFill>
                  <a:srgbClr val="4C9BDB"/>
                </a:solidFill>
                <a:ea typeface="ＭＳ Ｐゴシック" charset="0"/>
                <a:cs typeface="Calibri"/>
              </a:rPr>
              <a:t>GtC</a:t>
            </a:r>
            <a:r>
              <a:rPr lang="en-US" sz="1100" dirty="0">
                <a:solidFill>
                  <a:srgbClr val="4C9BDB"/>
                </a:solidFill>
                <a:ea typeface="ＭＳ Ｐゴシック" charset="0"/>
                <a:cs typeface="Calibri"/>
              </a:rPr>
              <a:t> and GtCO</a:t>
            </a:r>
            <a:r>
              <a:rPr lang="en-US" sz="1100" baseline="-25000" dirty="0">
                <a:solidFill>
                  <a:srgbClr val="4C9BDB"/>
                </a:solidFill>
                <a:ea typeface="ＭＳ Ｐゴシック" charset="0"/>
                <a:cs typeface="Calibri"/>
              </a:rPr>
              <a:t>2</a:t>
            </a:r>
            <a:r>
              <a:rPr lang="en-US" sz="1100" dirty="0">
                <a:solidFill>
                  <a:srgbClr val="4C9BDB"/>
                </a:solidFill>
                <a:ea typeface="ＭＳ Ｐゴシック" charset="0"/>
                <a:cs typeface="Calibri"/>
              </a:rPr>
              <a:t> are available from </a:t>
            </a:r>
            <a:r>
              <a:rPr lang="en-US" sz="1100" dirty="0">
                <a:solidFill>
                  <a:srgbClr val="4C9BDB"/>
                </a:solidFill>
                <a:ea typeface="ＭＳ Ｐゴシック" charset="0"/>
                <a:cs typeface="Calibri"/>
                <a:hlinkClick r:id="rId3"/>
              </a:rPr>
              <a:t>http://globalcarbonbudget.org/carbonbudget</a:t>
            </a:r>
            <a:r>
              <a:rPr lang="en-US" sz="1100" dirty="0">
                <a:solidFill>
                  <a:srgbClr val="4C9BDB"/>
                </a:solidFill>
                <a:ea typeface="ＭＳ Ｐゴシック" charset="0"/>
                <a:cs typeface="Calibri"/>
              </a:rPr>
              <a:t>) </a:t>
            </a:r>
          </a:p>
          <a:p>
            <a:pPr algn="ctr"/>
            <a:endParaRPr lang="en-GB" sz="2800" dirty="0">
              <a:solidFill>
                <a:srgbClr val="4C9BDB"/>
              </a:solidFill>
              <a:latin typeface="Calibri"/>
              <a:ea typeface="ＭＳ Ｐゴシック" charset="0"/>
              <a:cs typeface="Calibri"/>
            </a:endParaRPr>
          </a:p>
          <a:p>
            <a:pPr algn="ctr"/>
            <a:r>
              <a:rPr lang="en-GB" sz="2800" dirty="0">
                <a:solidFill>
                  <a:srgbClr val="4C9BDB"/>
                </a:solidFill>
                <a:latin typeface="Calibri"/>
                <a:ea typeface="ＭＳ Ｐゴシック" charset="0"/>
                <a:cs typeface="Calibri"/>
              </a:rPr>
              <a:t>Disclaimer</a:t>
            </a:r>
          </a:p>
          <a:p>
            <a:pPr algn="ctr"/>
            <a:r>
              <a:rPr lang="en-GB" sz="1600" dirty="0">
                <a:solidFill>
                  <a:srgbClr val="4C9BDB"/>
                </a:solidFill>
                <a:latin typeface="Calibri"/>
                <a:ea typeface="ＭＳ Ｐゴシック" charset="0"/>
                <a:cs typeface="Calibri"/>
              </a:rPr>
              <a:t>The Global Carbon Budget and the information presented here are intended for those interested in learning about the carbon cycle, and how human activities are changing it. The information contained herein is provided as a public service, with the understanding that the Global Carbon Project team make no warranties, either expressed or implied, concerning the accuracy, completeness, reliability, or suitability of the information.</a:t>
            </a:r>
            <a:endParaRPr lang="nb-NO" sz="1600" dirty="0">
              <a:solidFill>
                <a:srgbClr val="4C9BDB"/>
              </a:solidFill>
              <a:latin typeface="Calibri"/>
              <a:ea typeface="ＭＳ Ｐゴシック" charset="0"/>
              <a:cs typeface="Calibri"/>
            </a:endParaRPr>
          </a:p>
        </p:txBody>
      </p:sp>
    </p:spTree>
    <p:extLst>
      <p:ext uri="{BB962C8B-B14F-4D97-AF65-F5344CB8AC3E}">
        <p14:creationId xmlns:p14="http://schemas.microsoft.com/office/powerpoint/2010/main" val="3405352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58477" y="1863665"/>
            <a:ext cx="4027048" cy="830991"/>
          </a:xfrm>
          <a:prstGeom prst="rect">
            <a:avLst/>
          </a:prstGeom>
          <a:noFill/>
        </p:spPr>
        <p:txBody>
          <a:bodyPr wrap="none" lIns="91432" tIns="45717" rIns="91432" bIns="45717" rtlCol="0">
            <a:spAutoFit/>
          </a:bodyPr>
          <a:lstStyle/>
          <a:p>
            <a:pPr algn="ctr"/>
            <a:r>
              <a:rPr lang="en-US" sz="4800" dirty="0">
                <a:latin typeface="Avenir Light"/>
                <a:cs typeface="Avenir Light"/>
              </a:rPr>
              <a:t>&lt;2.0°C, &gt;66%</a:t>
            </a:r>
            <a:endParaRPr lang="en-US" sz="3200" dirty="0">
              <a:latin typeface="Avenir Light"/>
              <a:cs typeface="Avenir Light"/>
            </a:endParaRPr>
          </a:p>
        </p:txBody>
      </p:sp>
      <p:sp>
        <p:nvSpPr>
          <p:cNvPr id="5" name="Title 4"/>
          <p:cNvSpPr>
            <a:spLocks noGrp="1"/>
          </p:cNvSpPr>
          <p:nvPr>
            <p:ph type="title"/>
          </p:nvPr>
        </p:nvSpPr>
        <p:spPr/>
        <p:txBody>
          <a:bodyPr/>
          <a:lstStyle/>
          <a:p>
            <a:r>
              <a:rPr lang="en-GB" noProof="0" dirty="0"/>
              <a:t>Carbon quota for a &gt;66% chance to keep below </a:t>
            </a:r>
            <a:r>
              <a:rPr lang="en-GB" dirty="0"/>
              <a:t>2</a:t>
            </a:r>
            <a:r>
              <a:rPr lang="en-GB" dirty="0">
                <a:latin typeface="Arial" panose="020B0604020202020204" pitchFamily="34" charset="0"/>
                <a:cs typeface="Arial" panose="020B0604020202020204" pitchFamily="34" charset="0"/>
              </a:rPr>
              <a:t>°</a:t>
            </a:r>
            <a:r>
              <a:rPr lang="en-GB" dirty="0"/>
              <a:t>C</a:t>
            </a:r>
            <a:r>
              <a:rPr lang="en-GB" noProof="0" dirty="0"/>
              <a:t> </a:t>
            </a:r>
          </a:p>
        </p:txBody>
      </p:sp>
      <p:sp>
        <p:nvSpPr>
          <p:cNvPr id="8" name="Text Placeholder 7"/>
          <p:cNvSpPr>
            <a:spLocks noGrp="1"/>
          </p:cNvSpPr>
          <p:nvPr>
            <p:ph type="body" sz="quarter" idx="12"/>
          </p:nvPr>
        </p:nvSpPr>
        <p:spPr/>
        <p:txBody>
          <a:bodyPr/>
          <a:lstStyle/>
          <a:p>
            <a:r>
              <a:rPr lang="en-GB" dirty="0"/>
              <a:t>Historical emissions 1870-2016: 2100GtCO</a:t>
            </a:r>
            <a:r>
              <a:rPr lang="en-GB" baseline="-25000" dirty="0"/>
              <a:t>2</a:t>
            </a:r>
            <a:r>
              <a:rPr lang="en-GB" dirty="0"/>
              <a:t>.</a:t>
            </a:r>
            <a:r>
              <a:rPr lang="en-GB" noProof="0" dirty="0"/>
              <a:t> All values rounded to the nearest 50 GtCO</a:t>
            </a:r>
            <a:r>
              <a:rPr lang="en-GB" baseline="-25000" noProof="0" dirty="0"/>
              <a:t>2</a:t>
            </a:r>
            <a:endParaRPr lang="en-GB" baseline="30000" dirty="0"/>
          </a:p>
          <a:p>
            <a:r>
              <a:rPr lang="en-GB" dirty="0"/>
              <a:t>The remaining quotas are indicative and vary depending on definition and methodology (</a:t>
            </a:r>
            <a:r>
              <a:rPr lang="en-GB" dirty="0" err="1">
                <a:hlinkClick r:id="rId3"/>
              </a:rPr>
              <a:t>Rogelj</a:t>
            </a:r>
            <a:r>
              <a:rPr lang="en-GB" dirty="0">
                <a:hlinkClick r:id="rId3"/>
              </a:rPr>
              <a:t> et al 2016</a:t>
            </a:r>
            <a:r>
              <a:rPr lang="en-GB" dirty="0"/>
              <a:t>).</a:t>
            </a:r>
          </a:p>
          <a:p>
            <a:r>
              <a:rPr lang="en-GB" noProof="0" dirty="0"/>
              <a:t>Source: </a:t>
            </a:r>
            <a:r>
              <a:rPr lang="en-GB" noProof="0" dirty="0">
                <a:hlinkClick r:id="rId4"/>
              </a:rPr>
              <a:t>IPCC AR5 SYR (Table 2.2)</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r>
              <a:rPr lang="en-GB" noProof="0" dirty="0"/>
              <a:t> </a:t>
            </a:r>
          </a:p>
        </p:txBody>
      </p:sp>
      <p:pic>
        <p:nvPicPr>
          <p:cNvPr id="14" name="Picture 13"/>
          <p:cNvPicPr>
            <a:picLocks noChangeAspect="1"/>
          </p:cNvPicPr>
          <p:nvPr/>
        </p:nvPicPr>
        <p:blipFill rotWithShape="1">
          <a:blip r:embed="rId7"/>
          <a:srcRect l="19983" t="1843" r="18893" b="4177"/>
          <a:stretch/>
        </p:blipFill>
        <p:spPr>
          <a:xfrm>
            <a:off x="3170815" y="2737978"/>
            <a:ext cx="2802371" cy="2590007"/>
          </a:xfrm>
          <a:prstGeom prst="rect">
            <a:avLst/>
          </a:prstGeom>
        </p:spPr>
      </p:pic>
      <p:sp>
        <p:nvSpPr>
          <p:cNvPr id="22" name="TextBox 21"/>
          <p:cNvSpPr txBox="1"/>
          <p:nvPr/>
        </p:nvSpPr>
        <p:spPr>
          <a:xfrm>
            <a:off x="3323106" y="4128282"/>
            <a:ext cx="2381612" cy="954101"/>
          </a:xfrm>
          <a:prstGeom prst="rect">
            <a:avLst/>
          </a:prstGeom>
          <a:noFill/>
        </p:spPr>
        <p:txBody>
          <a:bodyPr wrap="square" lIns="91432" tIns="45717" rIns="91432" bIns="45717" rtlCol="0">
            <a:spAutoFit/>
          </a:bodyPr>
          <a:lstStyle/>
          <a:p>
            <a:pPr algn="ctr"/>
            <a:r>
              <a:rPr lang="en-US" sz="2800" dirty="0">
                <a:solidFill>
                  <a:schemeClr val="bg1"/>
                </a:solidFill>
                <a:latin typeface="Avenir Light"/>
                <a:cs typeface="Avenir Light"/>
              </a:rPr>
              <a:t>2100</a:t>
            </a:r>
          </a:p>
          <a:p>
            <a:pPr algn="ctr"/>
            <a:r>
              <a:rPr lang="en-US" sz="2800" dirty="0">
                <a:solidFill>
                  <a:schemeClr val="bg1"/>
                </a:solidFill>
                <a:latin typeface="Avenir Light"/>
                <a:cs typeface="Avenir Light"/>
              </a:rPr>
              <a:t>GtCO</a:t>
            </a:r>
            <a:r>
              <a:rPr lang="en-US" sz="2800" baseline="-25000" dirty="0">
                <a:solidFill>
                  <a:schemeClr val="bg1"/>
                </a:solidFill>
                <a:latin typeface="Avenir Light"/>
                <a:cs typeface="Avenir Light"/>
              </a:rPr>
              <a:t>2</a:t>
            </a:r>
            <a:endParaRPr lang="en-US" sz="1400" baseline="-25000" dirty="0">
              <a:solidFill>
                <a:schemeClr val="bg1"/>
              </a:solidFill>
              <a:latin typeface="Avenir Light"/>
              <a:cs typeface="Avenir Light"/>
            </a:endParaRPr>
          </a:p>
        </p:txBody>
      </p:sp>
      <p:sp>
        <p:nvSpPr>
          <p:cNvPr id="18" name="Text Placeholder 5"/>
          <p:cNvSpPr>
            <a:spLocks noGrp="1"/>
          </p:cNvSpPr>
          <p:nvPr>
            <p:ph type="body" sz="quarter" idx="10"/>
          </p:nvPr>
        </p:nvSpPr>
        <p:spPr/>
        <p:txBody>
          <a:bodyPr>
            <a:normAutofit lnSpcReduction="10000"/>
          </a:bodyPr>
          <a:lstStyle/>
          <a:p>
            <a:r>
              <a:rPr lang="en-GB" noProof="0" dirty="0"/>
              <a:t>For a &gt;66% chance to keep global average temperature below </a:t>
            </a:r>
            <a:r>
              <a:rPr lang="en-GB" dirty="0"/>
              <a:t>2</a:t>
            </a:r>
            <a:r>
              <a:rPr lang="en-GB" dirty="0">
                <a:latin typeface="Arial" panose="020B0604020202020204" pitchFamily="34" charset="0"/>
                <a:cs typeface="Arial" panose="020B0604020202020204" pitchFamily="34" charset="0"/>
              </a:rPr>
              <a:t>°</a:t>
            </a:r>
            <a:r>
              <a:rPr lang="en-GB" dirty="0"/>
              <a:t>C above pre-industrial levels, </a:t>
            </a:r>
          </a:p>
          <a:p>
            <a:r>
              <a:rPr lang="en-GB" dirty="0"/>
              <a:t>society </a:t>
            </a:r>
            <a:r>
              <a:rPr lang="en-GB" noProof="0" dirty="0"/>
              <a:t>can emit 2900 billion tonnes CO</a:t>
            </a:r>
            <a:r>
              <a:rPr lang="en-GB" baseline="-25000" noProof="0" dirty="0"/>
              <a:t>2</a:t>
            </a:r>
            <a:r>
              <a:rPr lang="en-GB" noProof="0" dirty="0"/>
              <a:t> from 1870 or about 800 billion tonnes CO</a:t>
            </a:r>
            <a:r>
              <a:rPr lang="en-GB" baseline="-25000" noProof="0" dirty="0"/>
              <a:t>2</a:t>
            </a:r>
            <a:r>
              <a:rPr lang="en-GB" noProof="0" dirty="0"/>
              <a:t> from 2017</a:t>
            </a:r>
          </a:p>
        </p:txBody>
      </p:sp>
      <p:sp>
        <p:nvSpPr>
          <p:cNvPr id="21" name="TextBox 20"/>
          <p:cNvSpPr txBox="1"/>
          <p:nvPr/>
        </p:nvSpPr>
        <p:spPr>
          <a:xfrm>
            <a:off x="5500053" y="3079190"/>
            <a:ext cx="2760907" cy="707880"/>
          </a:xfrm>
          <a:prstGeom prst="rect">
            <a:avLst/>
          </a:prstGeom>
          <a:noFill/>
        </p:spPr>
        <p:txBody>
          <a:bodyPr wrap="square" lIns="91432" tIns="45717" rIns="91432" bIns="45717" rtlCol="0">
            <a:spAutoFit/>
          </a:bodyPr>
          <a:lstStyle/>
          <a:p>
            <a:pPr algn="ctr"/>
            <a:r>
              <a:rPr lang="en-US" sz="2000" dirty="0">
                <a:solidFill>
                  <a:srgbClr val="404040"/>
                </a:solidFill>
                <a:latin typeface="Avenir Light"/>
                <a:cs typeface="Avenir Light"/>
              </a:rPr>
              <a:t>Indicative range</a:t>
            </a:r>
          </a:p>
          <a:p>
            <a:pPr algn="ctr"/>
            <a:r>
              <a:rPr lang="en-US" sz="2000" dirty="0">
                <a:solidFill>
                  <a:srgbClr val="404040"/>
                </a:solidFill>
                <a:latin typeface="Avenir Light"/>
                <a:cs typeface="Avenir Light"/>
              </a:rPr>
              <a:t>450-1050GtCO</a:t>
            </a:r>
            <a:r>
              <a:rPr lang="en-US" sz="2000" baseline="-25000" dirty="0">
                <a:solidFill>
                  <a:srgbClr val="404040"/>
                </a:solidFill>
                <a:latin typeface="Avenir Light"/>
                <a:cs typeface="Avenir Light"/>
              </a:rPr>
              <a:t>2</a:t>
            </a:r>
            <a:endParaRPr lang="en-US" sz="2000" dirty="0">
              <a:solidFill>
                <a:srgbClr val="404040"/>
              </a:solidFill>
              <a:latin typeface="Avenir Light"/>
              <a:cs typeface="Avenir Light"/>
            </a:endParaRPr>
          </a:p>
        </p:txBody>
      </p:sp>
      <p:sp>
        <p:nvSpPr>
          <p:cNvPr id="23" name="TextBox 22"/>
          <p:cNvSpPr txBox="1"/>
          <p:nvPr/>
        </p:nvSpPr>
        <p:spPr>
          <a:xfrm>
            <a:off x="4034306" y="3017604"/>
            <a:ext cx="2381612" cy="954101"/>
          </a:xfrm>
          <a:prstGeom prst="rect">
            <a:avLst/>
          </a:prstGeom>
          <a:noFill/>
        </p:spPr>
        <p:txBody>
          <a:bodyPr wrap="square" lIns="91432" tIns="45717" rIns="91432" bIns="45717" rtlCol="0">
            <a:spAutoFit/>
          </a:bodyPr>
          <a:lstStyle/>
          <a:p>
            <a:pPr algn="ctr"/>
            <a:r>
              <a:rPr lang="en-US" sz="2800" dirty="0">
                <a:solidFill>
                  <a:schemeClr val="bg1"/>
                </a:solidFill>
                <a:latin typeface="Avenir Light"/>
                <a:cs typeface="Avenir Light"/>
              </a:rPr>
              <a:t>800</a:t>
            </a:r>
          </a:p>
          <a:p>
            <a:pPr algn="ctr"/>
            <a:r>
              <a:rPr lang="en-US" sz="2800" dirty="0">
                <a:solidFill>
                  <a:schemeClr val="bg1"/>
                </a:solidFill>
                <a:latin typeface="Avenir Light"/>
                <a:cs typeface="Avenir Light"/>
              </a:rPr>
              <a:t>GtCO</a:t>
            </a:r>
            <a:r>
              <a:rPr lang="en-US" sz="2800" baseline="-25000" dirty="0">
                <a:solidFill>
                  <a:schemeClr val="bg1"/>
                </a:solidFill>
                <a:latin typeface="Avenir Light"/>
                <a:cs typeface="Avenir Light"/>
              </a:rPr>
              <a:t>2</a:t>
            </a:r>
            <a:endParaRPr lang="en-US" sz="1400" baseline="-25000" dirty="0">
              <a:solidFill>
                <a:schemeClr val="bg1"/>
              </a:solidFill>
              <a:latin typeface="Avenir Light"/>
              <a:cs typeface="Avenir Light"/>
            </a:endParaRPr>
          </a:p>
        </p:txBody>
      </p:sp>
    </p:spTree>
    <p:extLst>
      <p:ext uri="{BB962C8B-B14F-4D97-AF65-F5344CB8AC3E}">
        <p14:creationId xmlns:p14="http://schemas.microsoft.com/office/powerpoint/2010/main" val="2447512663"/>
      </p:ext>
    </p:extLst>
  </p:cSld>
  <p:clrMapOvr>
    <a:masterClrMapping/>
  </p:clrMapOvr>
  <mc:AlternateContent xmlns:mc="http://schemas.openxmlformats.org/markup-compatibility/2006" xmlns:p14="http://schemas.microsoft.com/office/powerpoint/2010/main">
    <mc:Choice Requires="p14">
      <p:transition spd="slow" p14:dur="2000" advTm="48951"/>
    </mc:Choice>
    <mc:Fallback xmlns="">
      <p:transition spd="slow" advTm="48951"/>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Cumulative global CO</a:t>
            </a:r>
            <a:r>
              <a:rPr lang="en-GB" baseline="-25000" noProof="0" dirty="0"/>
              <a:t>2</a:t>
            </a:r>
            <a:r>
              <a:rPr lang="en-GB" noProof="0" dirty="0"/>
              <a:t> emissions and temperature</a:t>
            </a:r>
          </a:p>
        </p:txBody>
      </p:sp>
      <p:sp>
        <p:nvSpPr>
          <p:cNvPr id="3" name="Text Placeholder 2"/>
          <p:cNvSpPr>
            <a:spLocks noGrp="1"/>
          </p:cNvSpPr>
          <p:nvPr>
            <p:ph type="body" sz="quarter" idx="10"/>
          </p:nvPr>
        </p:nvSpPr>
        <p:spPr/>
        <p:txBody>
          <a:bodyPr>
            <a:normAutofit/>
          </a:bodyPr>
          <a:lstStyle/>
          <a:p>
            <a:r>
              <a:rPr lang="en-GB" noProof="0" dirty="0"/>
              <a:t>Cumulative global CO</a:t>
            </a:r>
            <a:r>
              <a:rPr lang="en-GB" baseline="-25000" noProof="0" dirty="0"/>
              <a:t>2</a:t>
            </a:r>
            <a:r>
              <a:rPr lang="en-GB" noProof="0" dirty="0"/>
              <a:t> emissions from fossil fuels, industry, and land use change and four simplified future pathways compared to probability of exceeding different temperatures </a:t>
            </a:r>
          </a:p>
        </p:txBody>
      </p:sp>
      <p:sp>
        <p:nvSpPr>
          <p:cNvPr id="5" name="Text Placeholder 4"/>
          <p:cNvSpPr>
            <a:spLocks noGrp="1"/>
          </p:cNvSpPr>
          <p:nvPr>
            <p:ph type="body" sz="quarter" idx="12"/>
          </p:nvPr>
        </p:nvSpPr>
        <p:spPr/>
        <p:txBody>
          <a:bodyPr>
            <a:normAutofit/>
          </a:bodyPr>
          <a:lstStyle/>
          <a:p>
            <a:pPr>
              <a:spcBef>
                <a:spcPts val="0"/>
              </a:spcBef>
            </a:pPr>
            <a:r>
              <a:rPr lang="en-GB" noProof="0" dirty="0"/>
              <a:t>The green boxes show the year that the exceedance budgets are exceeded assuming constant 2016 emission levels</a:t>
            </a:r>
          </a:p>
          <a:p>
            <a:pPr>
              <a:spcBef>
                <a:spcPts val="0"/>
              </a:spcBef>
            </a:pPr>
            <a:r>
              <a:rPr lang="en-GB" dirty="0"/>
              <a:t>The years are indicative and vary depending on definition and methodology</a:t>
            </a:r>
            <a:endParaRPr lang="en-GB" altLang="en-US" noProof="0" dirty="0">
              <a:ea typeface="ＭＳ Ｐゴシック" pitchFamily="34" charset="-128"/>
            </a:endParaRPr>
          </a:p>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3"/>
              </a:rPr>
              <a:t>Jackson et al 2015b</a:t>
            </a:r>
            <a:r>
              <a:rPr lang="en-GB" altLang="en-US" noProof="0" dirty="0">
                <a:ea typeface="ＭＳ Ｐゴシック" pitchFamily="34" charset="-128"/>
              </a:rPr>
              <a:t>; </a:t>
            </a:r>
            <a:r>
              <a:rPr lang="en-GB" altLang="en-US" noProof="0" dirty="0">
                <a:ea typeface="ＭＳ Ｐゴシック" pitchFamily="34" charset="-128"/>
                <a:hlinkClick r:id="rId4"/>
              </a:rPr>
              <a:t>Global Carbon Budget 2016</a:t>
            </a:r>
            <a:r>
              <a:rPr lang="en-GB" altLang="en-US" noProof="0" dirty="0">
                <a:ea typeface="ＭＳ Ｐゴシック" pitchFamily="34" charset="-128"/>
              </a:rPr>
              <a:t> </a:t>
            </a:r>
          </a:p>
        </p:txBody>
      </p:sp>
      <p:pic>
        <p:nvPicPr>
          <p:cNvPr id="6" name="Picture Placeholder 5" descr="s51_JacksonBridge15_Fig1_lines.png"/>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6617" b="6617"/>
          <a:stretch>
            <a:fillRect/>
          </a:stretch>
        </p:blipFill>
        <p:spPr/>
      </p:pic>
    </p:spTree>
    <p:extLst>
      <p:ext uri="{BB962C8B-B14F-4D97-AF65-F5344CB8AC3E}">
        <p14:creationId xmlns:p14="http://schemas.microsoft.com/office/powerpoint/2010/main" val="294176567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The emission pledges (INDCs) of the top-4 emitters</a:t>
            </a:r>
          </a:p>
        </p:txBody>
      </p:sp>
      <p:sp>
        <p:nvSpPr>
          <p:cNvPr id="5" name="Text Placeholder 4"/>
          <p:cNvSpPr>
            <a:spLocks noGrp="1"/>
          </p:cNvSpPr>
          <p:nvPr>
            <p:ph type="body" sz="quarter" idx="12"/>
          </p:nvPr>
        </p:nvSpPr>
        <p:spPr/>
        <p:txBody>
          <a:bodyPr>
            <a:normAutofit/>
          </a:bodyPr>
          <a:lstStyle/>
          <a:p>
            <a:r>
              <a:rPr lang="en-GB" altLang="en-US" sz="1400" noProof="0" dirty="0">
                <a:ea typeface="ＭＳ Ｐゴシック" pitchFamily="34" charset="-128"/>
              </a:rPr>
              <a:t>Equity: Remaining quota shared by current population. Inertia: The remaining quota shared by current emissions.</a:t>
            </a:r>
          </a:p>
          <a:p>
            <a:r>
              <a:rPr lang="en-GB" altLang="en-US" sz="1400" noProof="0" dirty="0">
                <a:ea typeface="ＭＳ Ｐゴシック" pitchFamily="34" charset="-128"/>
              </a:rPr>
              <a:t>Source: </a:t>
            </a:r>
            <a:r>
              <a:rPr lang="en-GB" altLang="en-US" noProof="0" dirty="0">
                <a:ea typeface="ＭＳ Ｐゴシック" pitchFamily="34" charset="-128"/>
                <a:hlinkClick r:id="rId3"/>
              </a:rPr>
              <a:t>Peters et al 2015</a:t>
            </a:r>
            <a:r>
              <a:rPr lang="en-GB" altLang="en-US" sz="1400" noProof="0" dirty="0">
                <a:ea typeface="ＭＳ Ｐゴシック" pitchFamily="34" charset="-128"/>
              </a:rPr>
              <a:t>; </a:t>
            </a:r>
            <a:r>
              <a:rPr lang="en-GB" altLang="en-US" sz="1400" noProof="0" dirty="0">
                <a:ea typeface="ＭＳ Ｐゴシック" pitchFamily="34" charset="-128"/>
                <a:hlinkClick r:id="rId4"/>
              </a:rPr>
              <a:t>Global Carbon Budget 2016</a:t>
            </a:r>
            <a:r>
              <a:rPr lang="en-GB" altLang="en-US" sz="1400" noProof="0" dirty="0">
                <a:ea typeface="ＭＳ Ｐゴシック" pitchFamily="34" charset="-128"/>
              </a:rPr>
              <a:t> </a:t>
            </a:r>
          </a:p>
        </p:txBody>
      </p:sp>
      <p:sp>
        <p:nvSpPr>
          <p:cNvPr id="8" name="Text Placeholder 2"/>
          <p:cNvSpPr>
            <a:spLocks noGrp="1"/>
          </p:cNvSpPr>
          <p:nvPr>
            <p:ph type="body" sz="quarter" idx="10"/>
          </p:nvPr>
        </p:nvSpPr>
        <p:spPr>
          <a:xfrm>
            <a:off x="432000" y="823853"/>
            <a:ext cx="8280000" cy="338197"/>
          </a:xfrm>
        </p:spPr>
        <p:txBody>
          <a:bodyPr>
            <a:noAutofit/>
          </a:bodyPr>
          <a:lstStyle/>
          <a:p>
            <a:r>
              <a:rPr lang="en-GB" noProof="0" dirty="0"/>
              <a:t>The emission pledges compared to different ways of sharing the remaining 2°C quota</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7943" y="1247764"/>
            <a:ext cx="3595402" cy="239999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12" y="3651137"/>
            <a:ext cx="3595402" cy="24000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12" y="1247764"/>
            <a:ext cx="3595402" cy="2400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5645" y="3698265"/>
            <a:ext cx="3599998" cy="2403068"/>
          </a:xfrm>
          <a:prstGeom prst="rect">
            <a:avLst/>
          </a:prstGeom>
        </p:spPr>
      </p:pic>
    </p:spTree>
    <p:extLst>
      <p:ext uri="{BB962C8B-B14F-4D97-AF65-F5344CB8AC3E}">
        <p14:creationId xmlns:p14="http://schemas.microsoft.com/office/powerpoint/2010/main" val="8815046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The emission pledges (INDCs) of the top-4 emitters</a:t>
            </a:r>
          </a:p>
        </p:txBody>
      </p:sp>
      <p:sp>
        <p:nvSpPr>
          <p:cNvPr id="3" name="Text Placeholder 2"/>
          <p:cNvSpPr>
            <a:spLocks noGrp="1"/>
          </p:cNvSpPr>
          <p:nvPr>
            <p:ph type="body" sz="quarter" idx="10"/>
          </p:nvPr>
        </p:nvSpPr>
        <p:spPr/>
        <p:txBody>
          <a:bodyPr>
            <a:normAutofit/>
          </a:bodyPr>
          <a:lstStyle/>
          <a:p>
            <a:r>
              <a:rPr lang="en-GB" noProof="0" dirty="0"/>
              <a:t>The emission pledges from the US, EU, China, and India leave no room for other countries to emit in a 2°C emission budget (66% chance)</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3" cy="4679998"/>
          </a:xfrm>
        </p:spPr>
      </p:pic>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noProof="0" dirty="0">
                <a:ea typeface="ＭＳ Ｐゴシック" pitchFamily="34" charset="-128"/>
                <a:hlinkClick r:id="rId4"/>
              </a:rPr>
              <a:t>Peters et al 2015</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2016</a:t>
            </a:r>
            <a:r>
              <a:rPr lang="en-GB" altLang="en-US" noProof="0" dirty="0">
                <a:ea typeface="ＭＳ Ｐゴシック" pitchFamily="34" charset="-128"/>
              </a:rPr>
              <a:t> </a:t>
            </a:r>
          </a:p>
        </p:txBody>
      </p:sp>
    </p:spTree>
    <p:extLst>
      <p:ext uri="{BB962C8B-B14F-4D97-AF65-F5344CB8AC3E}">
        <p14:creationId xmlns:p14="http://schemas.microsoft.com/office/powerpoint/2010/main" val="39138077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Additional Papers</a:t>
            </a:r>
            <a:endParaRPr lang="en-GB" noProof="0" dirty="0"/>
          </a:p>
        </p:txBody>
      </p:sp>
    </p:spTree>
    <p:extLst>
      <p:ext uri="{BB962C8B-B14F-4D97-AF65-F5344CB8AC3E}">
        <p14:creationId xmlns:p14="http://schemas.microsoft.com/office/powerpoint/2010/main" val="31790742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srcRect t="3114" b="3114"/>
          <a:stretch>
            <a:fillRect/>
          </a:stretch>
        </p:blipFill>
        <p:spPr/>
      </p:pic>
      <p:sp>
        <p:nvSpPr>
          <p:cNvPr id="3" name="Title 2"/>
          <p:cNvSpPr>
            <a:spLocks noGrp="1"/>
          </p:cNvSpPr>
          <p:nvPr>
            <p:ph type="title"/>
          </p:nvPr>
        </p:nvSpPr>
        <p:spPr/>
        <p:txBody>
          <a:bodyPr>
            <a:normAutofit/>
          </a:bodyPr>
          <a:lstStyle/>
          <a:p>
            <a:r>
              <a:rPr lang="en-GB" noProof="0" dirty="0"/>
              <a:t>Negative emissions required for 2°C</a:t>
            </a:r>
          </a:p>
        </p:txBody>
      </p:sp>
      <p:sp>
        <p:nvSpPr>
          <p:cNvPr id="4" name="Text Placeholder 3"/>
          <p:cNvSpPr>
            <a:spLocks noGrp="1"/>
          </p:cNvSpPr>
          <p:nvPr>
            <p:ph type="body" sz="quarter" idx="10"/>
          </p:nvPr>
        </p:nvSpPr>
        <p:spPr/>
        <p:txBody>
          <a:bodyPr>
            <a:normAutofit fontScale="92500"/>
          </a:bodyPr>
          <a:lstStyle/>
          <a:p>
            <a:r>
              <a:rPr lang="en-GB" noProof="0" dirty="0"/>
              <a:t>To achieve net-negative emissions globally after 2050 requires deployment as early as 2020-2030</a:t>
            </a:r>
          </a:p>
          <a:p>
            <a:r>
              <a:rPr lang="en-GB" noProof="0" dirty="0"/>
              <a:t>If negative emission technologies do not work at scale, society is locked into higher temperatures</a:t>
            </a:r>
          </a:p>
        </p:txBody>
      </p:sp>
      <p:sp>
        <p:nvSpPr>
          <p:cNvPr id="5" name="Text Placeholder 4"/>
          <p:cNvSpPr>
            <a:spLocks noGrp="1"/>
          </p:cNvSpPr>
          <p:nvPr>
            <p:ph type="body" sz="quarter" idx="12"/>
          </p:nvPr>
        </p:nvSpPr>
        <p:spPr/>
        <p:txBody>
          <a:bodyPr/>
          <a:lstStyle/>
          <a:p>
            <a:r>
              <a:rPr lang="en-GB" noProof="0" dirty="0"/>
              <a:t>Source: </a:t>
            </a:r>
            <a:r>
              <a:rPr lang="en-GB" noProof="0" dirty="0">
                <a:hlinkClick r:id="rId3"/>
              </a:rPr>
              <a:t>Anderson &amp; Peters 2016</a:t>
            </a:r>
            <a:endParaRPr lang="en-GB" noProof="0" dirty="0"/>
          </a:p>
        </p:txBody>
      </p:sp>
    </p:spTree>
    <p:extLst>
      <p:ext uri="{BB962C8B-B14F-4D97-AF65-F5344CB8AC3E}">
        <p14:creationId xmlns:p14="http://schemas.microsoft.com/office/powerpoint/2010/main" val="84798528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srcRect t="-4598" b="-4598"/>
          <a:stretch/>
        </p:blipFill>
        <p:spPr>
          <a:prstGeom prst="rect">
            <a:avLst/>
          </a:prstGeom>
        </p:spPr>
      </p:pic>
      <p:sp>
        <p:nvSpPr>
          <p:cNvPr id="3" name="Title 2"/>
          <p:cNvSpPr>
            <a:spLocks noGrp="1"/>
          </p:cNvSpPr>
          <p:nvPr>
            <p:ph type="title"/>
          </p:nvPr>
        </p:nvSpPr>
        <p:spPr/>
        <p:txBody>
          <a:bodyPr/>
          <a:lstStyle/>
          <a:p>
            <a:r>
              <a:rPr lang="en-GB" noProof="0" dirty="0"/>
              <a:t>Reducing uncertainty through Bayesian analysis</a:t>
            </a:r>
          </a:p>
        </p:txBody>
      </p:sp>
      <p:sp>
        <p:nvSpPr>
          <p:cNvPr id="4" name="Text Placeholder 3"/>
          <p:cNvSpPr>
            <a:spLocks noGrp="1"/>
          </p:cNvSpPr>
          <p:nvPr>
            <p:ph type="body" sz="quarter" idx="10"/>
          </p:nvPr>
        </p:nvSpPr>
        <p:spPr/>
        <p:txBody>
          <a:bodyPr/>
          <a:lstStyle/>
          <a:p>
            <a:r>
              <a:rPr lang="en-GB" noProof="0" dirty="0"/>
              <a:t>Bayesian optimization decreases the uncertainty in the land sink by 41%, ocean sink by 46%, land-use change by 47%, while fossil fuel uncertainty is marginally improved</a:t>
            </a:r>
          </a:p>
        </p:txBody>
      </p:sp>
      <p:sp>
        <p:nvSpPr>
          <p:cNvPr id="5" name="Text Placeholder 4"/>
          <p:cNvSpPr>
            <a:spLocks noGrp="1"/>
          </p:cNvSpPr>
          <p:nvPr>
            <p:ph type="body" sz="quarter" idx="12"/>
          </p:nvPr>
        </p:nvSpPr>
        <p:spPr/>
        <p:txBody>
          <a:bodyPr/>
          <a:lstStyle/>
          <a:p>
            <a:r>
              <a:rPr lang="en-GB" noProof="0" dirty="0"/>
              <a:t>Source: </a:t>
            </a:r>
            <a:r>
              <a:rPr lang="en-GB" noProof="0" dirty="0">
                <a:hlinkClick r:id="rId3"/>
              </a:rPr>
              <a:t>Li et al 2016</a:t>
            </a:r>
            <a:endParaRPr lang="en-GB" noProof="0" dirty="0"/>
          </a:p>
        </p:txBody>
      </p:sp>
    </p:spTree>
    <p:extLst>
      <p:ext uri="{BB962C8B-B14F-4D97-AF65-F5344CB8AC3E}">
        <p14:creationId xmlns:p14="http://schemas.microsoft.com/office/powerpoint/2010/main" val="246786918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Earth system response to negative emissions</a:t>
            </a:r>
            <a:endParaRPr lang="en-GB" noProof="0" dirty="0"/>
          </a:p>
        </p:txBody>
      </p:sp>
      <p:sp>
        <p:nvSpPr>
          <p:cNvPr id="4" name="Text Placeholder 3"/>
          <p:cNvSpPr>
            <a:spLocks noGrp="1"/>
          </p:cNvSpPr>
          <p:nvPr>
            <p:ph type="body" sz="quarter" idx="10"/>
          </p:nvPr>
        </p:nvSpPr>
        <p:spPr/>
        <p:txBody>
          <a:bodyPr>
            <a:normAutofit/>
          </a:bodyPr>
          <a:lstStyle/>
          <a:p>
            <a:r>
              <a:rPr lang="en-GB" dirty="0"/>
              <a:t>Earth system models suggest significant weakening, even potential reversal, of the ocean and land sinks under future low emission scenarios</a:t>
            </a:r>
            <a:endParaRPr lang="en-GB" noProof="0" dirty="0"/>
          </a:p>
        </p:txBody>
      </p:sp>
      <p:sp>
        <p:nvSpPr>
          <p:cNvPr id="5" name="Text Placeholder 4"/>
          <p:cNvSpPr>
            <a:spLocks noGrp="1"/>
          </p:cNvSpPr>
          <p:nvPr>
            <p:ph type="body" sz="quarter" idx="12"/>
          </p:nvPr>
        </p:nvSpPr>
        <p:spPr/>
        <p:txBody>
          <a:bodyPr/>
          <a:lstStyle/>
          <a:p>
            <a:r>
              <a:rPr lang="en-GB" dirty="0"/>
              <a:t>Source: </a:t>
            </a:r>
            <a:r>
              <a:rPr lang="en-GB" dirty="0">
                <a:hlinkClick r:id="rId2"/>
              </a:rPr>
              <a:t>Jones et al 2016</a:t>
            </a:r>
            <a:endParaRPr lang="en-GB" dirty="0"/>
          </a:p>
        </p:txBody>
      </p:sp>
      <p:pic>
        <p:nvPicPr>
          <p:cNvPr id="12" name="Picture Placeholder 11"/>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716124" y="1440000"/>
            <a:ext cx="5728125" cy="4680000"/>
          </a:xfrm>
          <a:prstGeom prst="rect">
            <a:avLst/>
          </a:prstGeom>
        </p:spPr>
      </p:pic>
    </p:spTree>
    <p:extLst>
      <p:ext uri="{BB962C8B-B14F-4D97-AF65-F5344CB8AC3E}">
        <p14:creationId xmlns:p14="http://schemas.microsoft.com/office/powerpoint/2010/main" val="200510628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gure 4 [Summary]-01.pn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1948" r="-21948"/>
          <a:stretch/>
        </p:blipFill>
        <p:spPr/>
      </p:pic>
      <p:sp>
        <p:nvSpPr>
          <p:cNvPr id="2" name="Title 1"/>
          <p:cNvSpPr>
            <a:spLocks noGrp="1"/>
          </p:cNvSpPr>
          <p:nvPr>
            <p:ph type="title"/>
          </p:nvPr>
        </p:nvSpPr>
        <p:spPr/>
        <p:txBody>
          <a:bodyPr>
            <a:normAutofit fontScale="90000"/>
          </a:bodyPr>
          <a:lstStyle/>
          <a:p>
            <a:r>
              <a:rPr lang="en-GB" dirty="0"/>
              <a:t>Impact/limit summary for Negative Emission Technologies</a:t>
            </a:r>
          </a:p>
        </p:txBody>
      </p:sp>
      <p:sp>
        <p:nvSpPr>
          <p:cNvPr id="3" name="Text Placeholder 2"/>
          <p:cNvSpPr>
            <a:spLocks noGrp="1"/>
          </p:cNvSpPr>
          <p:nvPr>
            <p:ph type="body" sz="quarter" idx="10"/>
          </p:nvPr>
        </p:nvSpPr>
        <p:spPr/>
        <p:txBody>
          <a:bodyPr>
            <a:normAutofit lnSpcReduction="10000"/>
          </a:bodyPr>
          <a:lstStyle/>
          <a:p>
            <a:r>
              <a:rPr lang="en-GB" dirty="0"/>
              <a:t>The impacts and investment requirements of Negative Emissions Technologies </a:t>
            </a:r>
          </a:p>
          <a:p>
            <a:r>
              <a:rPr lang="en-GB" dirty="0"/>
              <a:t>to limit warming to 2°C</a:t>
            </a:r>
          </a:p>
        </p:txBody>
      </p:sp>
      <p:sp>
        <p:nvSpPr>
          <p:cNvPr id="6" name="Text Placeholder 5"/>
          <p:cNvSpPr>
            <a:spLocks noGrp="1"/>
          </p:cNvSpPr>
          <p:nvPr>
            <p:ph type="body" sz="quarter" idx="12"/>
          </p:nvPr>
        </p:nvSpPr>
        <p:spPr/>
        <p:txBody>
          <a:bodyPr/>
          <a:lstStyle/>
          <a:p>
            <a:pPr>
              <a:spcBef>
                <a:spcPts val="0"/>
              </a:spcBef>
            </a:pPr>
            <a:r>
              <a:rPr lang="en-GB" dirty="0"/>
              <a:t>Water requirement is shown as water droplets, with quantities in km</a:t>
            </a:r>
            <a:r>
              <a:rPr lang="en-GB" baseline="30000" dirty="0"/>
              <a:t>3</a:t>
            </a:r>
            <a:r>
              <a:rPr lang="en-GB" dirty="0"/>
              <a:t> per year. </a:t>
            </a:r>
          </a:p>
          <a:p>
            <a:pPr>
              <a:spcBef>
                <a:spcPts val="0"/>
              </a:spcBef>
            </a:pPr>
            <a:r>
              <a:rPr lang="en-GB" dirty="0"/>
              <a:t>All values are for the year 2100 except relative costs, which are for 2050 </a:t>
            </a:r>
          </a:p>
          <a:p>
            <a:pPr>
              <a:spcBef>
                <a:spcPts val="0"/>
              </a:spcBef>
            </a:pPr>
            <a:r>
              <a:rPr lang="en-GB" altLang="en-US" dirty="0">
                <a:ea typeface="ＭＳ Ｐゴシック" pitchFamily="34" charset="-128"/>
              </a:rPr>
              <a:t>Source: </a:t>
            </a:r>
            <a:r>
              <a:rPr lang="en-GB" altLang="en-US" dirty="0">
                <a:ea typeface="ＭＳ Ｐゴシック" pitchFamily="34" charset="-128"/>
                <a:hlinkClick r:id="rId3"/>
              </a:rPr>
              <a:t>Smith et al 2015</a:t>
            </a:r>
            <a:r>
              <a:rPr lang="en-GB" altLang="en-US" dirty="0">
                <a:ea typeface="ＭＳ Ｐゴシック" pitchFamily="34" charset="-128"/>
              </a:rPr>
              <a:t>; </a:t>
            </a:r>
            <a:r>
              <a:rPr lang="en-GB" altLang="en-US" dirty="0">
                <a:ea typeface="ＭＳ Ｐゴシック" pitchFamily="34" charset="-128"/>
                <a:hlinkClick r:id="rId4"/>
              </a:rPr>
              <a:t>Global Carbon Budget 2016</a:t>
            </a:r>
            <a:r>
              <a:rPr lang="en-GB" altLang="en-US" dirty="0">
                <a:ea typeface="ＭＳ Ｐゴシック" pitchFamily="34" charset="-128"/>
              </a:rPr>
              <a:t> </a:t>
            </a:r>
          </a:p>
        </p:txBody>
      </p:sp>
    </p:spTree>
    <p:extLst>
      <p:ext uri="{BB962C8B-B14F-4D97-AF65-F5344CB8AC3E}">
        <p14:creationId xmlns:p14="http://schemas.microsoft.com/office/powerpoint/2010/main" val="22686190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Infographic</a:t>
            </a:r>
          </a:p>
        </p:txBody>
      </p:sp>
      <p:pic>
        <p:nvPicPr>
          <p:cNvPr id="7" name="Picture 2" descr="R:\EIA-INTASS\GCP\Slides\2014 edition\Slides\FutureEarth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44" y="69122"/>
            <a:ext cx="1865339" cy="6190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430179" y="777240"/>
            <a:ext cx="4283642" cy="6073140"/>
          </a:xfrm>
          <a:prstGeom prst="rect">
            <a:avLst/>
          </a:prstGeom>
        </p:spPr>
      </p:pic>
    </p:spTree>
    <p:extLst>
      <p:ext uri="{BB962C8B-B14F-4D97-AF65-F5344CB8AC3E}">
        <p14:creationId xmlns:p14="http://schemas.microsoft.com/office/powerpoint/2010/main" val="29471598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noProof="0" dirty="0">
                <a:ea typeface="ＭＳ Ｐゴシック" pitchFamily="34" charset="-128"/>
              </a:rPr>
              <a:t>Anthropogenic perturbation of the global carbon cycle</a:t>
            </a:r>
          </a:p>
        </p:txBody>
      </p:sp>
      <p:sp>
        <p:nvSpPr>
          <p:cNvPr id="3" name="Text Placeholder 2"/>
          <p:cNvSpPr>
            <a:spLocks noGrp="1"/>
          </p:cNvSpPr>
          <p:nvPr>
            <p:ph type="body" sz="quarter" idx="10"/>
          </p:nvPr>
        </p:nvSpPr>
        <p:spPr/>
        <p:txBody>
          <a:bodyPr/>
          <a:lstStyle/>
          <a:p>
            <a:r>
              <a:rPr lang="en-GB" altLang="en-US" noProof="0" dirty="0">
                <a:ea typeface="ＭＳ Ｐゴシック" pitchFamily="34" charset="-128"/>
              </a:rPr>
              <a:t>Perturbation of the global carbon cycle caused by anthropogenic activities,</a:t>
            </a:r>
            <a:br>
              <a:rPr lang="en-GB" altLang="en-US" noProof="0" dirty="0">
                <a:ea typeface="ＭＳ Ｐゴシック" pitchFamily="34" charset="-128"/>
              </a:rPr>
            </a:br>
            <a:r>
              <a:rPr lang="en-GB" altLang="en-US" noProof="0" dirty="0">
                <a:ea typeface="ＭＳ Ｐゴシック" pitchFamily="34" charset="-128"/>
              </a:rPr>
              <a:t>averaged globally for the decade 2006–2015 (GtCO</a:t>
            </a:r>
            <a:r>
              <a:rPr lang="en-GB" altLang="en-US" baseline="-25000" noProof="0" dirty="0">
                <a:ea typeface="ＭＳ Ｐゴシック" pitchFamily="34" charset="-128"/>
              </a:rPr>
              <a:t>2</a:t>
            </a:r>
            <a:r>
              <a:rPr lang="en-GB" altLang="en-US" noProof="0" dirty="0">
                <a:ea typeface="ＭＳ Ｐゴシック" pitchFamily="34" charset="-128"/>
              </a:rPr>
              <a:t>/</a:t>
            </a:r>
            <a:r>
              <a:rPr lang="en-GB" altLang="en-US" noProof="0" dirty="0" err="1">
                <a:ea typeface="ＭＳ Ｐゴシック" pitchFamily="34" charset="-128"/>
              </a:rPr>
              <a:t>yr</a:t>
            </a:r>
            <a:r>
              <a:rPr lang="en-GB" altLang="en-US" noProof="0" dirty="0">
                <a:ea typeface="ＭＳ Ｐゴシック" pitchFamily="34" charset="-128"/>
              </a:rPr>
              <a:t>)</a:t>
            </a:r>
          </a:p>
        </p:txBody>
      </p:sp>
      <p:sp>
        <p:nvSpPr>
          <p:cNvPr id="24580"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NOAA-ESRL</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4" name="Picture Placeholder 3"/>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2091474" y="1440000"/>
            <a:ext cx="4977427" cy="4680000"/>
          </a:xfrm>
        </p:spPr>
      </p:pic>
    </p:spTree>
    <p:extLst>
      <p:ext uri="{BB962C8B-B14F-4D97-AF65-F5344CB8AC3E}">
        <p14:creationId xmlns:p14="http://schemas.microsoft.com/office/powerpoint/2010/main" val="474538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bwMode="auto">
          <a:xfrm>
            <a:off x="0" y="814235"/>
            <a:ext cx="9143999" cy="6043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563" indent="-182563" algn="l">
              <a:spcAft>
                <a:spcPts val="500"/>
              </a:spcAft>
            </a:pPr>
            <a:r>
              <a:rPr lang="en-AU" altLang="en-US" sz="900" dirty="0">
                <a:solidFill>
                  <a:srgbClr val="4C9BDB"/>
                </a:solidFill>
                <a:ea typeface="ＭＳ Ｐゴシック" pitchFamily="34" charset="-128"/>
                <a:cs typeface="Calibri"/>
              </a:rPr>
              <a:t>Global Carbon Budget (2016) More information, data sources and data files at </a:t>
            </a:r>
            <a:r>
              <a:rPr lang="en-AU" altLang="en-US" sz="900" dirty="0">
                <a:solidFill>
                  <a:srgbClr val="4C9BDB"/>
                </a:solidFill>
                <a:ea typeface="ＭＳ Ｐゴシック" pitchFamily="34" charset="-128"/>
                <a:cs typeface="Calibri"/>
                <a:hlinkClick r:id="rId3"/>
              </a:rPr>
              <a:t>http://www.globalcarbonproject.org/carbonbudget/</a:t>
            </a:r>
            <a:r>
              <a:rPr lang="en-AU" altLang="en-US" sz="900" dirty="0">
                <a:solidFill>
                  <a:srgbClr val="4C9BDB"/>
                </a:solidFill>
                <a:ea typeface="ＭＳ Ｐゴシック" pitchFamily="34" charset="-128"/>
                <a:cs typeface="Calibri"/>
              </a:rPr>
              <a:t> </a:t>
            </a:r>
          </a:p>
          <a:p>
            <a:pPr marL="182563" indent="-182563" algn="l">
              <a:spcAft>
                <a:spcPts val="500"/>
              </a:spcAft>
            </a:pPr>
            <a:r>
              <a:rPr lang="en-AU" sz="900" dirty="0">
                <a:solidFill>
                  <a:srgbClr val="4C9BDB"/>
                </a:solidFill>
                <a:cs typeface="Calibri"/>
              </a:rPr>
              <a:t>Le Quéré, C., Andrew, R. M., </a:t>
            </a:r>
            <a:r>
              <a:rPr lang="en-AU" sz="900" dirty="0" err="1">
                <a:solidFill>
                  <a:srgbClr val="4C9BDB"/>
                </a:solidFill>
                <a:cs typeface="Calibri"/>
              </a:rPr>
              <a:t>Canadell</a:t>
            </a:r>
            <a:r>
              <a:rPr lang="en-AU" sz="900" dirty="0">
                <a:solidFill>
                  <a:srgbClr val="4C9BDB"/>
                </a:solidFill>
                <a:cs typeface="Calibri"/>
              </a:rPr>
              <a:t>, J. G., </a:t>
            </a:r>
            <a:r>
              <a:rPr lang="en-AU" sz="900" dirty="0" err="1">
                <a:solidFill>
                  <a:srgbClr val="4C9BDB"/>
                </a:solidFill>
                <a:cs typeface="Calibri"/>
              </a:rPr>
              <a:t>Sitch</a:t>
            </a:r>
            <a:r>
              <a:rPr lang="en-AU" sz="900" dirty="0">
                <a:solidFill>
                  <a:srgbClr val="4C9BDB"/>
                </a:solidFill>
                <a:cs typeface="Calibri"/>
              </a:rPr>
              <a:t>, S., </a:t>
            </a:r>
            <a:r>
              <a:rPr lang="en-AU" sz="900" dirty="0" err="1">
                <a:solidFill>
                  <a:srgbClr val="4C9BDB"/>
                </a:solidFill>
                <a:cs typeface="Calibri"/>
              </a:rPr>
              <a:t>Korsbakken</a:t>
            </a:r>
            <a:r>
              <a:rPr lang="en-AU" sz="900" dirty="0">
                <a:solidFill>
                  <a:srgbClr val="4C9BDB"/>
                </a:solidFill>
                <a:cs typeface="Calibri"/>
              </a:rPr>
              <a:t>, J. I., Peters, G. P., Manning, A. C., Boden, T. A., Tans, P. P., Houghton, R. A., Keeling, R. F., </a:t>
            </a:r>
            <a:r>
              <a:rPr lang="en-AU" sz="900" dirty="0" err="1">
                <a:solidFill>
                  <a:srgbClr val="4C9BDB"/>
                </a:solidFill>
                <a:cs typeface="Calibri"/>
              </a:rPr>
              <a:t>Alin</a:t>
            </a:r>
            <a:r>
              <a:rPr lang="en-AU" sz="900" dirty="0">
                <a:solidFill>
                  <a:srgbClr val="4C9BDB"/>
                </a:solidFill>
                <a:cs typeface="Calibri"/>
              </a:rPr>
              <a:t>, S., Andrews, O. D., </a:t>
            </a:r>
            <a:r>
              <a:rPr lang="en-AU" sz="900" dirty="0" err="1">
                <a:solidFill>
                  <a:srgbClr val="4C9BDB"/>
                </a:solidFill>
                <a:cs typeface="Calibri"/>
              </a:rPr>
              <a:t>Anthoni</a:t>
            </a:r>
            <a:r>
              <a:rPr lang="en-AU" sz="900" dirty="0">
                <a:solidFill>
                  <a:srgbClr val="4C9BDB"/>
                </a:solidFill>
                <a:cs typeface="Calibri"/>
              </a:rPr>
              <a:t>, P., </a:t>
            </a:r>
            <a:r>
              <a:rPr lang="en-AU" sz="900" dirty="0" err="1">
                <a:solidFill>
                  <a:srgbClr val="4C9BDB"/>
                </a:solidFill>
                <a:cs typeface="Calibri"/>
              </a:rPr>
              <a:t>Barbero</a:t>
            </a:r>
            <a:r>
              <a:rPr lang="en-AU" sz="900" dirty="0">
                <a:solidFill>
                  <a:srgbClr val="4C9BDB"/>
                </a:solidFill>
                <a:cs typeface="Calibri"/>
              </a:rPr>
              <a:t>, L., Bopp, L., </a:t>
            </a:r>
            <a:r>
              <a:rPr lang="en-AU" sz="900" dirty="0" err="1">
                <a:solidFill>
                  <a:srgbClr val="4C9BDB"/>
                </a:solidFill>
                <a:cs typeface="Calibri"/>
              </a:rPr>
              <a:t>Chevallier</a:t>
            </a:r>
            <a:r>
              <a:rPr lang="en-AU" sz="900" dirty="0">
                <a:solidFill>
                  <a:srgbClr val="4C9BDB"/>
                </a:solidFill>
                <a:cs typeface="Calibri"/>
              </a:rPr>
              <a:t>, F., </a:t>
            </a:r>
            <a:r>
              <a:rPr lang="en-AU" sz="900" dirty="0" err="1">
                <a:solidFill>
                  <a:srgbClr val="4C9BDB"/>
                </a:solidFill>
                <a:cs typeface="Calibri"/>
              </a:rPr>
              <a:t>Chini</a:t>
            </a:r>
            <a:r>
              <a:rPr lang="en-AU" sz="900" dirty="0">
                <a:solidFill>
                  <a:srgbClr val="4C9BDB"/>
                </a:solidFill>
                <a:cs typeface="Calibri"/>
              </a:rPr>
              <a:t>, L. P., </a:t>
            </a:r>
            <a:r>
              <a:rPr lang="en-AU" sz="900" dirty="0" err="1">
                <a:solidFill>
                  <a:srgbClr val="4C9BDB"/>
                </a:solidFill>
                <a:cs typeface="Calibri"/>
              </a:rPr>
              <a:t>Ciais</a:t>
            </a:r>
            <a:r>
              <a:rPr lang="en-AU" sz="900" dirty="0">
                <a:solidFill>
                  <a:srgbClr val="4C9BDB"/>
                </a:solidFill>
                <a:cs typeface="Calibri"/>
              </a:rPr>
              <a:t>, P., Currie, K., </a:t>
            </a:r>
            <a:r>
              <a:rPr lang="en-AU" sz="900" dirty="0" err="1">
                <a:solidFill>
                  <a:srgbClr val="4C9BDB"/>
                </a:solidFill>
                <a:cs typeface="Calibri"/>
              </a:rPr>
              <a:t>Delire</a:t>
            </a:r>
            <a:r>
              <a:rPr lang="en-AU" sz="900" dirty="0">
                <a:solidFill>
                  <a:srgbClr val="4C9BDB"/>
                </a:solidFill>
                <a:cs typeface="Calibri"/>
              </a:rPr>
              <a:t>, C., </a:t>
            </a:r>
            <a:r>
              <a:rPr lang="en-AU" sz="900" dirty="0" err="1">
                <a:solidFill>
                  <a:srgbClr val="4C9BDB"/>
                </a:solidFill>
                <a:cs typeface="Calibri"/>
              </a:rPr>
              <a:t>Doney</a:t>
            </a:r>
            <a:r>
              <a:rPr lang="en-AU" sz="900" dirty="0">
                <a:solidFill>
                  <a:srgbClr val="4C9BDB"/>
                </a:solidFill>
                <a:cs typeface="Calibri"/>
              </a:rPr>
              <a:t>, S. C., Friedlingstein, P., </a:t>
            </a:r>
            <a:r>
              <a:rPr lang="en-AU" sz="900" dirty="0" err="1">
                <a:solidFill>
                  <a:srgbClr val="4C9BDB"/>
                </a:solidFill>
                <a:cs typeface="Calibri"/>
              </a:rPr>
              <a:t>Gkritzalis</a:t>
            </a:r>
            <a:r>
              <a:rPr lang="en-AU" sz="900" dirty="0">
                <a:solidFill>
                  <a:srgbClr val="4C9BDB"/>
                </a:solidFill>
                <a:cs typeface="Calibri"/>
              </a:rPr>
              <a:t>, T., Harris, I., Hauck, J., </a:t>
            </a:r>
            <a:r>
              <a:rPr lang="en-AU" sz="900" dirty="0" err="1">
                <a:solidFill>
                  <a:srgbClr val="4C9BDB"/>
                </a:solidFill>
                <a:cs typeface="Calibri"/>
              </a:rPr>
              <a:t>Haverd</a:t>
            </a:r>
            <a:r>
              <a:rPr lang="en-AU" sz="900" dirty="0">
                <a:solidFill>
                  <a:srgbClr val="4C9BDB"/>
                </a:solidFill>
                <a:cs typeface="Calibri"/>
              </a:rPr>
              <a:t>, V., </a:t>
            </a:r>
            <a:r>
              <a:rPr lang="en-AU" sz="900" dirty="0" err="1">
                <a:solidFill>
                  <a:srgbClr val="4C9BDB"/>
                </a:solidFill>
                <a:cs typeface="Calibri"/>
              </a:rPr>
              <a:t>Hoppema</a:t>
            </a:r>
            <a:r>
              <a:rPr lang="en-AU" sz="900" dirty="0">
                <a:solidFill>
                  <a:srgbClr val="4C9BDB"/>
                </a:solidFill>
                <a:cs typeface="Calibri"/>
              </a:rPr>
              <a:t>, M., Klein </a:t>
            </a:r>
            <a:r>
              <a:rPr lang="en-AU" sz="900" dirty="0" err="1">
                <a:solidFill>
                  <a:srgbClr val="4C9BDB"/>
                </a:solidFill>
                <a:cs typeface="Calibri"/>
              </a:rPr>
              <a:t>Goldewijk</a:t>
            </a:r>
            <a:r>
              <a:rPr lang="en-AU" sz="900" dirty="0">
                <a:solidFill>
                  <a:srgbClr val="4C9BDB"/>
                </a:solidFill>
                <a:cs typeface="Calibri"/>
              </a:rPr>
              <a:t>, K., Jain, A. K., Kato, E., </a:t>
            </a:r>
            <a:r>
              <a:rPr lang="en-AU" sz="900" dirty="0" err="1">
                <a:solidFill>
                  <a:srgbClr val="4C9BDB"/>
                </a:solidFill>
                <a:cs typeface="Calibri"/>
              </a:rPr>
              <a:t>Körtzinger</a:t>
            </a:r>
            <a:r>
              <a:rPr lang="en-AU" sz="900" dirty="0">
                <a:solidFill>
                  <a:srgbClr val="4C9BDB"/>
                </a:solidFill>
                <a:cs typeface="Calibri"/>
              </a:rPr>
              <a:t>, A., </a:t>
            </a:r>
            <a:r>
              <a:rPr lang="en-AU" sz="900" dirty="0" err="1">
                <a:solidFill>
                  <a:srgbClr val="4C9BDB"/>
                </a:solidFill>
                <a:cs typeface="Calibri"/>
              </a:rPr>
              <a:t>Landschützer</a:t>
            </a:r>
            <a:r>
              <a:rPr lang="en-AU" sz="900" dirty="0">
                <a:solidFill>
                  <a:srgbClr val="4C9BDB"/>
                </a:solidFill>
                <a:cs typeface="Calibri"/>
              </a:rPr>
              <a:t>, P., </a:t>
            </a:r>
            <a:r>
              <a:rPr lang="en-AU" sz="900" dirty="0" err="1">
                <a:solidFill>
                  <a:srgbClr val="4C9BDB"/>
                </a:solidFill>
                <a:cs typeface="Calibri"/>
              </a:rPr>
              <a:t>Lefèvre</a:t>
            </a:r>
            <a:r>
              <a:rPr lang="en-AU" sz="900" dirty="0">
                <a:solidFill>
                  <a:srgbClr val="4C9BDB"/>
                </a:solidFill>
                <a:cs typeface="Calibri"/>
              </a:rPr>
              <a:t>, N., </a:t>
            </a:r>
            <a:r>
              <a:rPr lang="en-AU" sz="900" dirty="0" err="1">
                <a:solidFill>
                  <a:srgbClr val="4C9BDB"/>
                </a:solidFill>
                <a:cs typeface="Calibri"/>
              </a:rPr>
              <a:t>Lenton</a:t>
            </a:r>
            <a:r>
              <a:rPr lang="en-AU" sz="900" dirty="0">
                <a:solidFill>
                  <a:srgbClr val="4C9BDB"/>
                </a:solidFill>
                <a:cs typeface="Calibri"/>
              </a:rPr>
              <a:t>, A., </a:t>
            </a:r>
            <a:r>
              <a:rPr lang="en-AU" sz="900" dirty="0" err="1">
                <a:solidFill>
                  <a:srgbClr val="4C9BDB"/>
                </a:solidFill>
                <a:cs typeface="Calibri"/>
              </a:rPr>
              <a:t>Lienert</a:t>
            </a:r>
            <a:r>
              <a:rPr lang="en-AU" sz="900" dirty="0">
                <a:solidFill>
                  <a:srgbClr val="4C9BDB"/>
                </a:solidFill>
                <a:cs typeface="Calibri"/>
              </a:rPr>
              <a:t>, S., </a:t>
            </a:r>
            <a:r>
              <a:rPr lang="en-AU" sz="900" dirty="0" err="1">
                <a:solidFill>
                  <a:srgbClr val="4C9BDB"/>
                </a:solidFill>
                <a:cs typeface="Calibri"/>
              </a:rPr>
              <a:t>Lombardozzi</a:t>
            </a:r>
            <a:r>
              <a:rPr lang="en-AU" sz="900" dirty="0">
                <a:solidFill>
                  <a:srgbClr val="4C9BDB"/>
                </a:solidFill>
                <a:cs typeface="Calibri"/>
              </a:rPr>
              <a:t>, D., Melton, J. R., </a:t>
            </a:r>
            <a:r>
              <a:rPr lang="en-AU" sz="900" dirty="0" err="1">
                <a:solidFill>
                  <a:srgbClr val="4C9BDB"/>
                </a:solidFill>
                <a:cs typeface="Calibri"/>
              </a:rPr>
              <a:t>Metzl</a:t>
            </a:r>
            <a:r>
              <a:rPr lang="en-AU" sz="900" dirty="0">
                <a:solidFill>
                  <a:srgbClr val="4C9BDB"/>
                </a:solidFill>
                <a:cs typeface="Calibri"/>
              </a:rPr>
              <a:t>, N., </a:t>
            </a:r>
            <a:r>
              <a:rPr lang="en-AU" sz="900" dirty="0" err="1">
                <a:solidFill>
                  <a:srgbClr val="4C9BDB"/>
                </a:solidFill>
                <a:cs typeface="Calibri"/>
              </a:rPr>
              <a:t>Millero</a:t>
            </a:r>
            <a:r>
              <a:rPr lang="en-AU" sz="900" dirty="0">
                <a:solidFill>
                  <a:srgbClr val="4C9BDB"/>
                </a:solidFill>
                <a:cs typeface="Calibri"/>
              </a:rPr>
              <a:t>, F., Monteiro, P. M. S., Munro, D. R., </a:t>
            </a:r>
            <a:r>
              <a:rPr lang="en-AU" sz="900" dirty="0" err="1">
                <a:solidFill>
                  <a:srgbClr val="4C9BDB"/>
                </a:solidFill>
                <a:cs typeface="Calibri"/>
              </a:rPr>
              <a:t>Nabel</a:t>
            </a:r>
            <a:r>
              <a:rPr lang="en-AU" sz="900" dirty="0">
                <a:solidFill>
                  <a:srgbClr val="4C9BDB"/>
                </a:solidFill>
                <a:cs typeface="Calibri"/>
              </a:rPr>
              <a:t>, J. E. M. S., </a:t>
            </a:r>
            <a:r>
              <a:rPr lang="en-AU" sz="900" dirty="0" err="1">
                <a:solidFill>
                  <a:srgbClr val="4C9BDB"/>
                </a:solidFill>
                <a:cs typeface="Calibri"/>
              </a:rPr>
              <a:t>Nakaoka</a:t>
            </a:r>
            <a:r>
              <a:rPr lang="en-AU" sz="900" dirty="0">
                <a:solidFill>
                  <a:srgbClr val="4C9BDB"/>
                </a:solidFill>
                <a:cs typeface="Calibri"/>
              </a:rPr>
              <a:t>, S., O’Brien, K., Olsen, A., Omar, A. M., Ono, T., Pierrot, D., Poulter, B., </a:t>
            </a:r>
            <a:r>
              <a:rPr lang="en-AU" sz="900" dirty="0" err="1">
                <a:solidFill>
                  <a:srgbClr val="4C9BDB"/>
                </a:solidFill>
                <a:cs typeface="Calibri"/>
              </a:rPr>
              <a:t>Rödenbeck</a:t>
            </a:r>
            <a:r>
              <a:rPr lang="en-AU" sz="900" dirty="0">
                <a:solidFill>
                  <a:srgbClr val="4C9BDB"/>
                </a:solidFill>
                <a:cs typeface="Calibri"/>
              </a:rPr>
              <a:t>, C., Salisbury, J., Schuster, U., Schwinger, J., </a:t>
            </a:r>
            <a:r>
              <a:rPr lang="en-AU" sz="900" dirty="0" err="1">
                <a:solidFill>
                  <a:srgbClr val="4C9BDB"/>
                </a:solidFill>
                <a:cs typeface="Calibri"/>
              </a:rPr>
              <a:t>Séférian</a:t>
            </a:r>
            <a:r>
              <a:rPr lang="en-AU" sz="900" dirty="0">
                <a:solidFill>
                  <a:srgbClr val="4C9BDB"/>
                </a:solidFill>
                <a:cs typeface="Calibri"/>
              </a:rPr>
              <a:t>, R., </a:t>
            </a:r>
            <a:r>
              <a:rPr lang="en-AU" sz="900" dirty="0" err="1">
                <a:solidFill>
                  <a:srgbClr val="4C9BDB"/>
                </a:solidFill>
                <a:cs typeface="Calibri"/>
              </a:rPr>
              <a:t>Skjelvan</a:t>
            </a:r>
            <a:r>
              <a:rPr lang="en-AU" sz="900" dirty="0">
                <a:solidFill>
                  <a:srgbClr val="4C9BDB"/>
                </a:solidFill>
                <a:cs typeface="Calibri"/>
              </a:rPr>
              <a:t>, I., Stocker, B. D., Sutton, A. J., Takahashi, T., Tian, H., Tilbrook, B., van der </a:t>
            </a:r>
            <a:r>
              <a:rPr lang="en-AU" sz="900" dirty="0" err="1">
                <a:solidFill>
                  <a:srgbClr val="4C9BDB"/>
                </a:solidFill>
                <a:cs typeface="Calibri"/>
              </a:rPr>
              <a:t>Laan-Luijkx</a:t>
            </a:r>
            <a:r>
              <a:rPr lang="en-AU" sz="900" dirty="0">
                <a:solidFill>
                  <a:srgbClr val="4C9BDB"/>
                </a:solidFill>
                <a:cs typeface="Calibri"/>
              </a:rPr>
              <a:t>, I. T., van der </a:t>
            </a:r>
            <a:r>
              <a:rPr lang="en-AU" sz="900" dirty="0" err="1">
                <a:solidFill>
                  <a:srgbClr val="4C9BDB"/>
                </a:solidFill>
                <a:cs typeface="Calibri"/>
              </a:rPr>
              <a:t>Werf</a:t>
            </a:r>
            <a:r>
              <a:rPr lang="en-AU" sz="900" dirty="0">
                <a:solidFill>
                  <a:srgbClr val="4C9BDB"/>
                </a:solidFill>
                <a:cs typeface="Calibri"/>
              </a:rPr>
              <a:t>, G. R., </a:t>
            </a:r>
            <a:r>
              <a:rPr lang="en-AU" sz="900" dirty="0" err="1">
                <a:solidFill>
                  <a:srgbClr val="4C9BDB"/>
                </a:solidFill>
                <a:cs typeface="Calibri"/>
              </a:rPr>
              <a:t>Viovy</a:t>
            </a:r>
            <a:r>
              <a:rPr lang="en-AU" sz="900" dirty="0">
                <a:solidFill>
                  <a:srgbClr val="4C9BDB"/>
                </a:solidFill>
                <a:cs typeface="Calibri"/>
              </a:rPr>
              <a:t>, N., Walker, A. P., Wiltshire, A. J., and </a:t>
            </a:r>
            <a:r>
              <a:rPr lang="en-AU" sz="900" dirty="0" err="1">
                <a:solidFill>
                  <a:srgbClr val="4C9BDB"/>
                </a:solidFill>
                <a:cs typeface="Calibri"/>
              </a:rPr>
              <a:t>Zaehle</a:t>
            </a:r>
            <a:r>
              <a:rPr lang="en-AU" sz="900" dirty="0">
                <a:solidFill>
                  <a:srgbClr val="4C9BDB"/>
                </a:solidFill>
                <a:cs typeface="Calibri"/>
              </a:rPr>
              <a:t>, S. (2016) “Global Carbon Budget 2016”, </a:t>
            </a:r>
            <a:r>
              <a:rPr lang="en-AU" sz="900" i="1" dirty="0">
                <a:solidFill>
                  <a:srgbClr val="4C9BDB"/>
                </a:solidFill>
                <a:cs typeface="Calibri"/>
              </a:rPr>
              <a:t>Earth System Science Data</a:t>
            </a:r>
            <a:r>
              <a:rPr lang="en-AU" sz="900" dirty="0">
                <a:solidFill>
                  <a:srgbClr val="4C9BDB"/>
                </a:solidFill>
                <a:cs typeface="Calibri"/>
              </a:rPr>
              <a:t>, 8, 605-649, </a:t>
            </a:r>
            <a:r>
              <a:rPr lang="en-AU" sz="900" dirty="0">
                <a:solidFill>
                  <a:srgbClr val="4C9BDB"/>
                </a:solidFill>
                <a:cs typeface="Calibri"/>
                <a:hlinkClick r:id="rId4"/>
              </a:rPr>
              <a:t>http://dx.doi.org/10.5194/essd-8-605-2016</a:t>
            </a:r>
            <a:r>
              <a:rPr lang="en-AU" sz="900" dirty="0">
                <a:solidFill>
                  <a:srgbClr val="4C9BDB"/>
                </a:solidFill>
                <a:cs typeface="Calibri"/>
              </a:rPr>
              <a:t> </a:t>
            </a:r>
          </a:p>
          <a:p>
            <a:pPr marL="182563" indent="-182563" algn="l">
              <a:spcAft>
                <a:spcPts val="500"/>
              </a:spcAft>
            </a:pPr>
            <a:endParaRPr lang="en-US" altLang="en-US" sz="850" dirty="0">
              <a:solidFill>
                <a:srgbClr val="4C9BDB"/>
              </a:solidFill>
              <a:ea typeface="ＭＳ Ｐゴシック" pitchFamily="34" charset="-128"/>
              <a:cs typeface="Calibri"/>
            </a:endParaRPr>
          </a:p>
          <a:p>
            <a:pPr marL="182563" indent="-182563" algn="l">
              <a:spcAft>
                <a:spcPts val="500"/>
              </a:spcAft>
            </a:pPr>
            <a:r>
              <a:rPr lang="en-US" altLang="en-US" sz="850" dirty="0">
                <a:solidFill>
                  <a:srgbClr val="4C9BDB"/>
                </a:solidFill>
                <a:ea typeface="ＭＳ Ｐゴシック" pitchFamily="34" charset="-128"/>
                <a:cs typeface="Calibri"/>
              </a:rPr>
              <a:t>Anderson K &amp; Peters G (2016) “The trouble with negative emissions” Science, </a:t>
            </a:r>
            <a:r>
              <a:rPr lang="en-US" altLang="en-US" sz="850" dirty="0">
                <a:solidFill>
                  <a:srgbClr val="4C9BDB"/>
                </a:solidFill>
                <a:ea typeface="ＭＳ Ｐゴシック" pitchFamily="34" charset="-128"/>
                <a:cs typeface="Calibri"/>
                <a:hlinkClick r:id="rId5"/>
              </a:rPr>
              <a:t>http://dx.doi.org/10.1126/science.aah4567</a:t>
            </a:r>
            <a:endParaRPr lang="en-GB" altLang="en-US" sz="850" dirty="0">
              <a:solidFill>
                <a:srgbClr val="4C9BDB"/>
              </a:solidFill>
              <a:ea typeface="ＭＳ Ｐゴシック" pitchFamily="34" charset="-128"/>
              <a:cs typeface="Calibri"/>
            </a:endParaRPr>
          </a:p>
          <a:p>
            <a:pPr marL="182563" indent="-182563" algn="l">
              <a:spcAft>
                <a:spcPts val="500"/>
              </a:spcAft>
            </a:pPr>
            <a:r>
              <a:rPr lang="en-NZ" sz="850" dirty="0">
                <a:solidFill>
                  <a:srgbClr val="4C9BDB"/>
                </a:solidFill>
                <a:ea typeface="ＭＳ Ｐゴシック" pitchFamily="34" charset="-128"/>
                <a:cs typeface="Calibri"/>
              </a:rPr>
              <a:t>Andrew, RM, GP Peters &amp; S Davis (2013) “Climate Policy and Dependence on Traded Carbon” </a:t>
            </a:r>
            <a:r>
              <a:rPr lang="en-NZ" sz="850" i="1" dirty="0">
                <a:solidFill>
                  <a:srgbClr val="4C9BDB"/>
                </a:solidFill>
                <a:ea typeface="ＭＳ Ｐゴシック" pitchFamily="34" charset="-128"/>
                <a:cs typeface="Calibri"/>
              </a:rPr>
              <a:t>Environmental Research Letters</a:t>
            </a:r>
            <a:r>
              <a:rPr lang="en-NZ" sz="850" dirty="0">
                <a:solidFill>
                  <a:srgbClr val="4C9BDB"/>
                </a:solidFill>
                <a:ea typeface="ＭＳ Ｐゴシック" pitchFamily="34" charset="-128"/>
                <a:cs typeface="Calibri"/>
              </a:rPr>
              <a:t>, </a:t>
            </a:r>
            <a:r>
              <a:rPr lang="en-NZ" sz="850" dirty="0">
                <a:solidFill>
                  <a:srgbClr val="4C9BDB"/>
                </a:solidFill>
                <a:ea typeface="ＭＳ Ｐゴシック" pitchFamily="34" charset="-128"/>
                <a:cs typeface="Calibri"/>
                <a:hlinkClick r:id="rId6"/>
              </a:rPr>
              <a:t>http://dx.doi.org/10.1088/1748-9326/8/3/034011</a:t>
            </a:r>
            <a:endParaRPr lang="en-NZ" sz="850" dirty="0">
              <a:solidFill>
                <a:srgbClr val="4C9BDB"/>
              </a:solidFill>
              <a:ea typeface="ＭＳ Ｐゴシック" pitchFamily="34" charset="-128"/>
              <a:cs typeface="Calibri"/>
            </a:endParaRPr>
          </a:p>
          <a:p>
            <a:pPr marL="182563" indent="-182563" algn="l">
              <a:spcAft>
                <a:spcPts val="500"/>
              </a:spcAft>
            </a:pPr>
            <a:r>
              <a:rPr lang="en-AU" altLang="en-US" sz="850" dirty="0">
                <a:solidFill>
                  <a:srgbClr val="4C9BDB"/>
                </a:solidFill>
                <a:ea typeface="ＭＳ Ｐゴシック" pitchFamily="34" charset="-128"/>
                <a:cs typeface="Calibri"/>
              </a:rPr>
              <a:t>Boden, T, G Marland &amp; R Andres (2016) </a:t>
            </a:r>
            <a:r>
              <a:rPr lang="ja-JP" altLang="en-AU" sz="850" dirty="0">
                <a:solidFill>
                  <a:srgbClr val="4C9BDB"/>
                </a:solidFill>
                <a:ea typeface="ＭＳ Ｐゴシック" pitchFamily="34" charset="-128"/>
                <a:cs typeface="Calibri"/>
              </a:rPr>
              <a:t>“</a:t>
            </a:r>
            <a:r>
              <a:rPr lang="en-AU" altLang="ja-JP" sz="850" dirty="0">
                <a:solidFill>
                  <a:srgbClr val="4C9BDB"/>
                </a:solidFill>
                <a:ea typeface="ＭＳ Ｐゴシック" pitchFamily="34" charset="-128"/>
                <a:cs typeface="Calibri"/>
              </a:rPr>
              <a:t>Global, Regional, and National Fossil-Fuel CO</a:t>
            </a:r>
            <a:r>
              <a:rPr lang="en-AU" altLang="ja-JP" sz="850" baseline="-25000" dirty="0">
                <a:solidFill>
                  <a:srgbClr val="4C9BDB"/>
                </a:solidFill>
                <a:ea typeface="ＭＳ Ｐゴシック" pitchFamily="34" charset="-128"/>
                <a:cs typeface="Calibri"/>
              </a:rPr>
              <a:t>2</a:t>
            </a:r>
            <a:r>
              <a:rPr lang="en-AU" altLang="ja-JP" sz="850" dirty="0">
                <a:solidFill>
                  <a:srgbClr val="4C9BDB"/>
                </a:solidFill>
                <a:ea typeface="ＭＳ Ｐゴシック" pitchFamily="34" charset="-128"/>
                <a:cs typeface="Calibri"/>
              </a:rPr>
              <a:t> Emissions in Trends</a:t>
            </a:r>
            <a:r>
              <a:rPr lang="ja-JP" altLang="en-AU" sz="850" dirty="0">
                <a:solidFill>
                  <a:srgbClr val="4C9BDB"/>
                </a:solidFill>
                <a:ea typeface="ＭＳ Ｐゴシック" pitchFamily="34" charset="-128"/>
                <a:cs typeface="Calibri"/>
              </a:rPr>
              <a:t>”</a:t>
            </a:r>
            <a:r>
              <a:rPr lang="en-AU" altLang="ja-JP" sz="850" dirty="0">
                <a:solidFill>
                  <a:srgbClr val="4C9BDB"/>
                </a:solidFill>
                <a:ea typeface="ＭＳ Ｐゴシック" pitchFamily="34" charset="-128"/>
                <a:cs typeface="Calibri"/>
              </a:rPr>
              <a:t>, Carbon Dioxide Information Analysis Center </a:t>
            </a:r>
            <a:r>
              <a:rPr lang="en-AU" altLang="ja-JP" sz="850" b="1" dirty="0">
                <a:solidFill>
                  <a:srgbClr val="4C9BDB"/>
                </a:solidFill>
                <a:ea typeface="ＭＳ Ｐゴシック" pitchFamily="34" charset="-128"/>
                <a:cs typeface="Calibri"/>
              </a:rPr>
              <a:t>(CDIAC)</a:t>
            </a:r>
            <a:r>
              <a:rPr lang="en-AU" altLang="ja-JP" sz="850" dirty="0">
                <a:solidFill>
                  <a:srgbClr val="4C9BDB"/>
                </a:solidFill>
                <a:ea typeface="ＭＳ Ｐゴシック" pitchFamily="34" charset="-128"/>
                <a:cs typeface="Calibri"/>
              </a:rPr>
              <a:t>, </a:t>
            </a:r>
            <a:r>
              <a:rPr lang="en-AU" altLang="ja-JP" sz="850" dirty="0">
                <a:solidFill>
                  <a:srgbClr val="4C9BDB"/>
                </a:solidFill>
                <a:ea typeface="ＭＳ Ｐゴシック" pitchFamily="34" charset="-128"/>
                <a:cs typeface="Calibri"/>
                <a:hlinkClick r:id="rId7"/>
              </a:rPr>
              <a:t>http://cdiac.ornl.gov/trends/emis/meth_reg.html</a:t>
            </a:r>
            <a:endParaRPr lang="en-AU" altLang="ja-JP" sz="850" dirty="0">
              <a:solidFill>
                <a:srgbClr val="4C9BDB"/>
              </a:solidFill>
              <a:ea typeface="ＭＳ Ｐゴシック" pitchFamily="34" charset="-128"/>
              <a:cs typeface="Calibri"/>
            </a:endParaRPr>
          </a:p>
          <a:p>
            <a:pPr marL="182563" indent="-182563" algn="l">
              <a:spcAft>
                <a:spcPts val="500"/>
              </a:spcAft>
            </a:pPr>
            <a:r>
              <a:rPr lang="en-AU" altLang="ja-JP" sz="850" dirty="0">
                <a:solidFill>
                  <a:srgbClr val="4C9BDB"/>
                </a:solidFill>
                <a:ea typeface="ＭＳ Ｐゴシック" pitchFamily="34" charset="-128"/>
                <a:cs typeface="Calibri"/>
              </a:rPr>
              <a:t>BP, “BP Statistical Review of world energy” (2016</a:t>
            </a:r>
            <a:r>
              <a:rPr lang="en-AU" altLang="ja-JP" sz="850" dirty="0">
                <a:solidFill>
                  <a:srgbClr val="4C9BDB"/>
                </a:solidFill>
                <a:cs typeface="Calibri"/>
              </a:rPr>
              <a:t>), </a:t>
            </a:r>
            <a:r>
              <a:rPr lang="en-AU" altLang="ja-JP" sz="850" dirty="0">
                <a:solidFill>
                  <a:srgbClr val="4C9BDB"/>
                </a:solidFill>
                <a:cs typeface="Calibri"/>
                <a:hlinkClick r:id="rId8"/>
              </a:rPr>
              <a:t>http://www.bp.com/en/global/corporate/energy-economics/statistical-review-of-world-energy.html</a:t>
            </a:r>
            <a:r>
              <a:rPr lang="en-AU" altLang="ja-JP" sz="850" dirty="0">
                <a:solidFill>
                  <a:srgbClr val="4C9BDB"/>
                </a:solidFill>
                <a:cs typeface="Calibri"/>
              </a:rPr>
              <a:t> </a:t>
            </a:r>
            <a:endParaRPr lang="en-AU" altLang="ja-JP" sz="850" dirty="0">
              <a:solidFill>
                <a:srgbClr val="4C9BDB"/>
              </a:solidFill>
              <a:ea typeface="ＭＳ Ｐゴシック" pitchFamily="34" charset="-128"/>
              <a:cs typeface="Calibri"/>
            </a:endParaRPr>
          </a:p>
          <a:p>
            <a:pPr marL="182563" indent="-182563" algn="l">
              <a:spcAft>
                <a:spcPts val="500"/>
              </a:spcAft>
            </a:pPr>
            <a:r>
              <a:rPr lang="en-US" sz="850" dirty="0" err="1">
                <a:solidFill>
                  <a:srgbClr val="4C9BDB"/>
                </a:solidFill>
                <a:cs typeface="Calibri"/>
              </a:rPr>
              <a:t>Dlugokencky</a:t>
            </a:r>
            <a:r>
              <a:rPr lang="en-US" sz="850" dirty="0">
                <a:solidFill>
                  <a:srgbClr val="4C9BDB"/>
                </a:solidFill>
                <a:cs typeface="Calibri"/>
              </a:rPr>
              <a:t>, E</a:t>
            </a:r>
            <a:r>
              <a:rPr lang="en-US" sz="850" i="1" dirty="0">
                <a:solidFill>
                  <a:srgbClr val="4C9BDB"/>
                </a:solidFill>
                <a:cs typeface="Calibri"/>
              </a:rPr>
              <a:t> </a:t>
            </a:r>
            <a:r>
              <a:rPr lang="en-GB" sz="850" dirty="0">
                <a:solidFill>
                  <a:srgbClr val="4C9BDB"/>
                </a:solidFill>
                <a:ea typeface="ＭＳ Ｐゴシック" pitchFamily="34" charset="-128"/>
                <a:cs typeface="Calibri"/>
              </a:rPr>
              <a:t>&amp;</a:t>
            </a:r>
            <a:r>
              <a:rPr lang="en-GB" altLang="en-US" sz="850" dirty="0">
                <a:solidFill>
                  <a:srgbClr val="4C9BDB"/>
                </a:solidFill>
                <a:ea typeface="ＭＳ Ｐゴシック" pitchFamily="34" charset="-128"/>
                <a:cs typeface="Calibri"/>
              </a:rPr>
              <a:t> P Tans (2016) “Trends in Atmospheric Carbon Dioxide”, National Oceanic &amp; Atmosphere Administration, Earth System Research Laboratory </a:t>
            </a:r>
            <a:r>
              <a:rPr lang="en-GB" altLang="en-US" sz="850" b="1" dirty="0">
                <a:solidFill>
                  <a:srgbClr val="4C9BDB"/>
                </a:solidFill>
                <a:ea typeface="ＭＳ Ｐゴシック" pitchFamily="34" charset="-128"/>
                <a:cs typeface="Calibri"/>
              </a:rPr>
              <a:t>(NOAA-ESRL)</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9"/>
              </a:rPr>
              <a:t>http://www.esrl.noaa.gov/gmd/ccgg/trends/</a:t>
            </a:r>
            <a:r>
              <a:rPr lang="en-GB" altLang="en-US" sz="850" dirty="0">
                <a:solidFill>
                  <a:srgbClr val="4C9BDB"/>
                </a:solidFill>
                <a:ea typeface="ＭＳ Ｐゴシック" pitchFamily="34" charset="-128"/>
                <a:cs typeface="Calibri"/>
              </a:rPr>
              <a:t> </a:t>
            </a:r>
          </a:p>
          <a:p>
            <a:pPr marL="182563" indent="-182563" algn="l">
              <a:spcAft>
                <a:spcPts val="500"/>
              </a:spcAft>
            </a:pPr>
            <a:r>
              <a:rPr lang="en-US" sz="850" dirty="0">
                <a:solidFill>
                  <a:srgbClr val="4C9BDB"/>
                </a:solidFill>
              </a:rPr>
              <a:t>Fuss S, </a:t>
            </a:r>
            <a:r>
              <a:rPr lang="en-US" sz="850" dirty="0" err="1">
                <a:solidFill>
                  <a:srgbClr val="4C9BDB"/>
                </a:solidFill>
              </a:rPr>
              <a:t>Canadell</a:t>
            </a:r>
            <a:r>
              <a:rPr lang="en-US" sz="850" dirty="0">
                <a:solidFill>
                  <a:srgbClr val="4C9BDB"/>
                </a:solidFill>
              </a:rPr>
              <a:t> JG, Peters GP, </a:t>
            </a:r>
            <a:r>
              <a:rPr lang="en-US" sz="850" dirty="0" err="1">
                <a:solidFill>
                  <a:srgbClr val="4C9BDB"/>
                </a:solidFill>
              </a:rPr>
              <a:t>Tavonie</a:t>
            </a:r>
            <a:r>
              <a:rPr lang="en-US" sz="850" dirty="0">
                <a:solidFill>
                  <a:srgbClr val="4C9BDB"/>
                </a:solidFill>
              </a:rPr>
              <a:t> M, Andrew RM, </a:t>
            </a:r>
            <a:r>
              <a:rPr lang="en-US" sz="850" dirty="0" err="1">
                <a:solidFill>
                  <a:srgbClr val="4C9BDB"/>
                </a:solidFill>
              </a:rPr>
              <a:t>Ciais</a:t>
            </a:r>
            <a:r>
              <a:rPr lang="en-US" sz="850" dirty="0">
                <a:solidFill>
                  <a:srgbClr val="4C9BDB"/>
                </a:solidFill>
              </a:rPr>
              <a:t> P, Jackson RB, Jones CD, </a:t>
            </a:r>
            <a:r>
              <a:rPr lang="en-US" sz="850" dirty="0" err="1">
                <a:solidFill>
                  <a:srgbClr val="4C9BDB"/>
                </a:solidFill>
              </a:rPr>
              <a:t>Kraxner</a:t>
            </a:r>
            <a:r>
              <a:rPr lang="en-US" sz="850" dirty="0">
                <a:solidFill>
                  <a:srgbClr val="4C9BDB"/>
                </a:solidFill>
              </a:rPr>
              <a:t> F, Nakicenovic N, Le Quéré C, </a:t>
            </a:r>
            <a:r>
              <a:rPr lang="en-US" sz="850" dirty="0" err="1">
                <a:solidFill>
                  <a:srgbClr val="4C9BDB"/>
                </a:solidFill>
              </a:rPr>
              <a:t>Raupach</a:t>
            </a:r>
            <a:r>
              <a:rPr lang="en-US" sz="850" dirty="0">
                <a:solidFill>
                  <a:srgbClr val="4C9BDB"/>
                </a:solidFill>
              </a:rPr>
              <a:t> MR, </a:t>
            </a:r>
            <a:r>
              <a:rPr lang="en-US" sz="850" dirty="0" err="1">
                <a:solidFill>
                  <a:srgbClr val="4C9BDB"/>
                </a:solidFill>
              </a:rPr>
              <a:t>Sharifik</a:t>
            </a:r>
            <a:r>
              <a:rPr lang="en-US" sz="850" dirty="0">
                <a:solidFill>
                  <a:srgbClr val="4C9BDB"/>
                </a:solidFill>
              </a:rPr>
              <a:t> A, Smith P, &amp; Yamagata Y (2014) Betting on Negative Emissions. Nature Climate Change 4: 850-853. </a:t>
            </a:r>
            <a:r>
              <a:rPr lang="en-US" sz="850" dirty="0">
                <a:solidFill>
                  <a:srgbClr val="4C9BDB"/>
                </a:solidFill>
                <a:hlinkClick r:id="rId10"/>
              </a:rPr>
              <a:t>http://dx.doi.org/10.1038/nclimate2392</a:t>
            </a:r>
            <a:r>
              <a:rPr lang="en-US" sz="850" dirty="0">
                <a:solidFill>
                  <a:srgbClr val="4C9BDB"/>
                </a:solidFill>
              </a:rPr>
              <a:t> </a:t>
            </a:r>
            <a:endParaRPr lang="en-GB" altLang="en-US" sz="850" dirty="0">
              <a:solidFill>
                <a:srgbClr val="4C9BDB"/>
              </a:solidFill>
              <a:ea typeface="ＭＳ Ｐゴシック" pitchFamily="34" charset="-128"/>
              <a:cs typeface="Calibri"/>
            </a:endParaRPr>
          </a:p>
          <a:p>
            <a:pPr marL="182563" indent="-182563" algn="l">
              <a:spcAft>
                <a:spcPts val="500"/>
              </a:spcAft>
            </a:pPr>
            <a:r>
              <a:rPr lang="en-GB" altLang="en-US" sz="850" dirty="0" err="1">
                <a:solidFill>
                  <a:srgbClr val="4C9BDB"/>
                </a:solidFill>
                <a:ea typeface="ＭＳ Ｐゴシック" pitchFamily="34" charset="-128"/>
                <a:cs typeface="Calibri"/>
              </a:rPr>
              <a:t>Giglio</a:t>
            </a:r>
            <a:r>
              <a:rPr lang="en-GB" altLang="en-US" sz="850" dirty="0">
                <a:solidFill>
                  <a:srgbClr val="4C9BDB"/>
                </a:solidFill>
                <a:ea typeface="ＭＳ Ｐゴシック" pitchFamily="34" charset="-128"/>
                <a:cs typeface="Calibri"/>
              </a:rPr>
              <a:t>, L, JT </a:t>
            </a:r>
            <a:r>
              <a:rPr lang="en-GB" altLang="en-US" sz="850" dirty="0" err="1">
                <a:solidFill>
                  <a:srgbClr val="4C9BDB"/>
                </a:solidFill>
                <a:ea typeface="ＭＳ Ｐゴシック" pitchFamily="34" charset="-128"/>
                <a:cs typeface="Calibri"/>
              </a:rPr>
              <a:t>Randerson</a:t>
            </a:r>
            <a:r>
              <a:rPr lang="en-GB" altLang="en-US" sz="850" dirty="0">
                <a:solidFill>
                  <a:srgbClr val="4C9BDB"/>
                </a:solidFill>
                <a:ea typeface="ＭＳ Ｐゴシック" pitchFamily="34" charset="-128"/>
                <a:cs typeface="Calibri"/>
              </a:rPr>
              <a:t> &amp; GR van der Werf (2014) “Analysis of daily, monthly, and annual burned area using the fourth-generation global fire emissions database (GFED4)”, Journal Geophysical Research Biogeosciences, </a:t>
            </a:r>
            <a:r>
              <a:rPr lang="en-GB" altLang="en-US" sz="850" dirty="0">
                <a:solidFill>
                  <a:srgbClr val="4C9BDB"/>
                </a:solidFill>
                <a:ea typeface="ＭＳ Ｐゴシック" pitchFamily="34" charset="-128"/>
                <a:cs typeface="Calibri"/>
                <a:hlinkClick r:id="rId11"/>
              </a:rPr>
              <a:t>http://onlinelibrary.wiley.com/doi/10.1002/jgrg.20042/abstract</a:t>
            </a:r>
            <a:endParaRPr lang="en-GB" altLang="en-US" sz="850" dirty="0">
              <a:solidFill>
                <a:srgbClr val="4C9BDB"/>
              </a:solidFill>
              <a:ea typeface="ＭＳ Ｐゴシック" pitchFamily="34" charset="-128"/>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Houghton, RA. JI House, J Pongratz, GR van der Werf, RS </a:t>
            </a:r>
            <a:r>
              <a:rPr lang="en-GB" altLang="en-US" sz="850" dirty="0" err="1">
                <a:solidFill>
                  <a:srgbClr val="4C9BDB"/>
                </a:solidFill>
                <a:ea typeface="ＭＳ Ｐゴシック" pitchFamily="34" charset="-128"/>
                <a:cs typeface="Calibri"/>
              </a:rPr>
              <a:t>DeFries</a:t>
            </a:r>
            <a:r>
              <a:rPr lang="en-GB" altLang="en-US" sz="850" dirty="0">
                <a:solidFill>
                  <a:srgbClr val="4C9BDB"/>
                </a:solidFill>
                <a:ea typeface="ＭＳ Ｐゴシック" pitchFamily="34" charset="-128"/>
                <a:cs typeface="Calibri"/>
              </a:rPr>
              <a:t>, MC Hansen, C Le Quéré &amp; N </a:t>
            </a:r>
            <a:r>
              <a:rPr lang="en-GB" altLang="en-US" sz="850" dirty="0" err="1">
                <a:solidFill>
                  <a:srgbClr val="4C9BDB"/>
                </a:solidFill>
                <a:ea typeface="ＭＳ Ｐゴシック" pitchFamily="34" charset="-128"/>
                <a:cs typeface="Calibri"/>
              </a:rPr>
              <a:t>Ramankutty</a:t>
            </a:r>
            <a:r>
              <a:rPr lang="en-GB" altLang="en-US" sz="850" dirty="0">
                <a:solidFill>
                  <a:srgbClr val="4C9BDB"/>
                </a:solidFill>
                <a:ea typeface="ＭＳ Ｐゴシック" pitchFamily="34" charset="-128"/>
                <a:cs typeface="Calibri"/>
              </a:rPr>
              <a:t> (2012), “Carbon emissions from land use and land-cover change”, </a:t>
            </a:r>
            <a:r>
              <a:rPr lang="en-GB" altLang="en-US" sz="850" dirty="0">
                <a:solidFill>
                  <a:srgbClr val="4C9BDB"/>
                </a:solidFill>
                <a:ea typeface="ＭＳ Ｐゴシック" pitchFamily="34" charset="-128"/>
                <a:cs typeface="Calibri"/>
                <a:hlinkClick r:id="rId12"/>
              </a:rPr>
              <a:t>http://www.biogeosciences.net/9/5125/2012/bg-9-5125-2012.html</a:t>
            </a:r>
            <a:r>
              <a:rPr lang="en-GB" altLang="en-US" sz="850" dirty="0">
                <a:solidFill>
                  <a:srgbClr val="4C9BDB"/>
                </a:solidFill>
                <a:ea typeface="ＭＳ Ｐゴシック" pitchFamily="34" charset="-128"/>
                <a:cs typeface="Calibri"/>
              </a:rPr>
              <a:t>, DOI:10.5194/bg-9-5125-2012 </a:t>
            </a:r>
          </a:p>
          <a:p>
            <a:pPr marL="182563" indent="-182563" algn="l">
              <a:spcAft>
                <a:spcPts val="500"/>
              </a:spcAft>
            </a:pPr>
            <a:r>
              <a:rPr lang="en-US" sz="850" dirty="0">
                <a:solidFill>
                  <a:srgbClr val="4C9BDB"/>
                </a:solidFill>
                <a:cs typeface="Calibri"/>
              </a:rPr>
              <a:t>Jackson,</a:t>
            </a:r>
            <a:r>
              <a:rPr lang="en-US" sz="850" dirty="0">
                <a:solidFill>
                  <a:srgbClr val="4C9BDB"/>
                </a:solidFill>
              </a:rPr>
              <a:t> </a:t>
            </a:r>
            <a:r>
              <a:rPr lang="en-US" sz="850" dirty="0">
                <a:solidFill>
                  <a:srgbClr val="4C9BDB"/>
                </a:solidFill>
                <a:cs typeface="Calibri"/>
              </a:rPr>
              <a:t>RB, </a:t>
            </a:r>
            <a:r>
              <a:rPr lang="en-US" sz="850" dirty="0">
                <a:solidFill>
                  <a:srgbClr val="4C9BDB"/>
                </a:solidFill>
              </a:rPr>
              <a:t>JG </a:t>
            </a:r>
            <a:r>
              <a:rPr lang="en-US" sz="850" dirty="0" err="1">
                <a:solidFill>
                  <a:srgbClr val="4C9BDB"/>
                </a:solidFill>
              </a:rPr>
              <a:t>Canadell</a:t>
            </a:r>
            <a:r>
              <a:rPr lang="en-US" sz="850" dirty="0">
                <a:solidFill>
                  <a:srgbClr val="4C9BDB"/>
                </a:solidFill>
              </a:rPr>
              <a:t>, C Le </a:t>
            </a:r>
            <a:r>
              <a:rPr lang="en-US" sz="850" dirty="0" err="1">
                <a:solidFill>
                  <a:srgbClr val="4C9BDB"/>
                </a:solidFill>
              </a:rPr>
              <a:t>Quére</a:t>
            </a:r>
            <a:r>
              <a:rPr lang="en-US" sz="850" dirty="0">
                <a:solidFill>
                  <a:srgbClr val="4C9BDB"/>
                </a:solidFill>
              </a:rPr>
              <a:t>́, RM Andrew, JI </a:t>
            </a:r>
            <a:r>
              <a:rPr lang="en-US" sz="850" dirty="0" err="1">
                <a:solidFill>
                  <a:srgbClr val="4C9BDB"/>
                </a:solidFill>
              </a:rPr>
              <a:t>Korsbakken</a:t>
            </a:r>
            <a:r>
              <a:rPr lang="en-US" sz="850" dirty="0">
                <a:solidFill>
                  <a:srgbClr val="4C9BDB"/>
                </a:solidFill>
              </a:rPr>
              <a:t>, GP Peters &amp; N Nakicenovic (2015a), “Reaching peak emissions”, Nature Climate Change, </a:t>
            </a:r>
            <a:r>
              <a:rPr lang="en-GB" altLang="en-US" sz="850" dirty="0">
                <a:solidFill>
                  <a:srgbClr val="4C9BDB"/>
                </a:solidFill>
                <a:ea typeface="ＭＳ Ｐゴシック" pitchFamily="34" charset="-128"/>
                <a:cs typeface="Calibri"/>
                <a:hlinkClick r:id="rId13"/>
              </a:rPr>
              <a:t>http://dx.doi.org/10.1038/nclimate2892</a:t>
            </a:r>
            <a:endParaRPr lang="en-US" sz="850" dirty="0">
              <a:solidFill>
                <a:srgbClr val="4C9BDB"/>
              </a:solidFill>
              <a:ea typeface="Lucida Grande"/>
              <a:cs typeface="Lucida Grande"/>
            </a:endParaRPr>
          </a:p>
          <a:p>
            <a:pPr marL="182563" indent="-182563" algn="l">
              <a:spcAft>
                <a:spcPts val="500"/>
              </a:spcAft>
            </a:pPr>
            <a:r>
              <a:rPr lang="en-US" sz="850" dirty="0">
                <a:solidFill>
                  <a:srgbClr val="4C9BDB"/>
                </a:solidFill>
                <a:cs typeface="Calibri"/>
              </a:rPr>
              <a:t>Jackson, RB , P Friedlingstein, JG Canadell &amp; RM Andrew (2015b) “Two or three degrees: CO2 emissions and global temperature </a:t>
            </a:r>
            <a:r>
              <a:rPr lang="en-US" sz="850" u="sng" dirty="0">
                <a:hlinkClick r:id="rId14"/>
              </a:rPr>
              <a:t>http://folk.uio.no/roberan/docs/Jackson_etal2015-Bridgev45n2.pdf</a:t>
            </a:r>
            <a:endParaRPr lang="en-US" sz="850" u="sng" dirty="0"/>
          </a:p>
          <a:p>
            <a:pPr marL="182563" indent="-182563" algn="l">
              <a:spcAft>
                <a:spcPts val="500"/>
              </a:spcAft>
            </a:pPr>
            <a:r>
              <a:rPr lang="en-US" sz="850" dirty="0" err="1">
                <a:solidFill>
                  <a:srgbClr val="4C9BDB"/>
                </a:solidFill>
                <a:cs typeface="Calibri"/>
              </a:rPr>
              <a:t>Joos</a:t>
            </a:r>
            <a:r>
              <a:rPr lang="en-US" sz="850" dirty="0">
                <a:solidFill>
                  <a:srgbClr val="4C9BDB"/>
                </a:solidFill>
                <a:cs typeface="Calibri"/>
              </a:rPr>
              <a:t>, F, R Roth, J </a:t>
            </a:r>
            <a:r>
              <a:rPr lang="en-US" sz="850" dirty="0" err="1">
                <a:solidFill>
                  <a:srgbClr val="4C9BDB"/>
                </a:solidFill>
                <a:cs typeface="Calibri"/>
              </a:rPr>
              <a:t>Fuglestvedt</a:t>
            </a:r>
            <a:r>
              <a:rPr lang="en-US" sz="850" dirty="0">
                <a:solidFill>
                  <a:srgbClr val="4C9BDB"/>
                </a:solidFill>
                <a:cs typeface="Calibri"/>
              </a:rPr>
              <a:t>, G Peters, I Enting, W von Bloh, V Brovkin, E Burke, M Eby, N Edwards, T Friedrich, T </a:t>
            </a:r>
            <a:r>
              <a:rPr lang="en-US" sz="850" dirty="0" err="1">
                <a:solidFill>
                  <a:srgbClr val="4C9BDB"/>
                </a:solidFill>
                <a:cs typeface="Calibri"/>
              </a:rPr>
              <a:t>Frölicher</a:t>
            </a:r>
            <a:r>
              <a:rPr lang="en-US" sz="850" dirty="0">
                <a:solidFill>
                  <a:srgbClr val="4C9BDB"/>
                </a:solidFill>
                <a:cs typeface="Calibri"/>
              </a:rPr>
              <a:t>, P Halloran, P Holden, C Jones, T Kleinen, F Mackenzie, K Matsumoto, M Meinshausen, G-K Plattner, A Reisinger, J Segschneider, G Shaffer, M </a:t>
            </a:r>
            <a:r>
              <a:rPr lang="en-US" sz="850" dirty="0" err="1">
                <a:solidFill>
                  <a:srgbClr val="4C9BDB"/>
                </a:solidFill>
                <a:cs typeface="Calibri"/>
              </a:rPr>
              <a:t>Steinacher</a:t>
            </a:r>
            <a:r>
              <a:rPr lang="en-US" sz="850" dirty="0">
                <a:solidFill>
                  <a:srgbClr val="4C9BDB"/>
                </a:solidFill>
                <a:cs typeface="Calibri"/>
              </a:rPr>
              <a:t>, K </a:t>
            </a:r>
            <a:r>
              <a:rPr lang="en-US" sz="850" dirty="0" err="1">
                <a:solidFill>
                  <a:srgbClr val="4C9BDB"/>
                </a:solidFill>
                <a:cs typeface="Calibri"/>
              </a:rPr>
              <a:t>Strassmann</a:t>
            </a:r>
            <a:r>
              <a:rPr lang="en-US" sz="850" dirty="0">
                <a:solidFill>
                  <a:srgbClr val="4C9BDB"/>
                </a:solidFill>
                <a:cs typeface="Calibri"/>
              </a:rPr>
              <a:t>, K Tanaka, A </a:t>
            </a:r>
            <a:r>
              <a:rPr lang="en-US" sz="850" dirty="0" err="1">
                <a:solidFill>
                  <a:srgbClr val="4C9BDB"/>
                </a:solidFill>
                <a:cs typeface="Calibri"/>
              </a:rPr>
              <a:t>Timmermann</a:t>
            </a:r>
            <a:r>
              <a:rPr lang="en-US" sz="850" dirty="0">
                <a:solidFill>
                  <a:srgbClr val="4C9BDB"/>
                </a:solidFill>
                <a:cs typeface="Calibri"/>
              </a:rPr>
              <a:t> &amp; A Weaver</a:t>
            </a:r>
            <a:r>
              <a:rPr lang="en-US" sz="850" baseline="30000" dirty="0">
                <a:solidFill>
                  <a:srgbClr val="4C9BDB"/>
                </a:solidFill>
                <a:cs typeface="Calibri"/>
              </a:rPr>
              <a:t> </a:t>
            </a:r>
            <a:r>
              <a:rPr lang="en-US" sz="850" dirty="0">
                <a:solidFill>
                  <a:srgbClr val="4C9BDB"/>
                </a:solidFill>
                <a:cs typeface="Calibri"/>
              </a:rPr>
              <a:t>(2013) </a:t>
            </a:r>
            <a:r>
              <a:rPr lang="ja-JP" altLang="en-AU" sz="850" dirty="0">
                <a:solidFill>
                  <a:srgbClr val="4C9BDB"/>
                </a:solidFill>
                <a:ea typeface="ＭＳ Ｐゴシック" pitchFamily="34" charset="-128"/>
                <a:cs typeface="Calibri"/>
              </a:rPr>
              <a:t>“</a:t>
            </a:r>
            <a:r>
              <a:rPr lang="en-US" sz="850" dirty="0">
                <a:solidFill>
                  <a:srgbClr val="4C9BDB"/>
                </a:solidFill>
                <a:cs typeface="Calibri"/>
              </a:rPr>
              <a:t>Carbon dioxide and climate impulse response functions for the computation of greenhouse gas metrics: a multi-model analysis</a:t>
            </a:r>
            <a:r>
              <a:rPr lang="ja-JP" altLang="en-AU" sz="850" dirty="0">
                <a:solidFill>
                  <a:srgbClr val="4C9BDB"/>
                </a:solidFill>
                <a:ea typeface="ＭＳ Ｐゴシック" pitchFamily="34" charset="-128"/>
                <a:cs typeface="Calibri"/>
              </a:rPr>
              <a:t>“</a:t>
            </a:r>
            <a:r>
              <a:rPr lang="en-US" sz="850" dirty="0">
                <a:solidFill>
                  <a:srgbClr val="4C9BDB"/>
                </a:solidFill>
                <a:cs typeface="Calibri"/>
              </a:rPr>
              <a:t>, </a:t>
            </a:r>
            <a:r>
              <a:rPr lang="en-US" sz="850" i="1" dirty="0">
                <a:solidFill>
                  <a:srgbClr val="4C9BDB"/>
                </a:solidFill>
                <a:cs typeface="Calibri"/>
              </a:rPr>
              <a:t>Atmospheric Chemistry and Physics</a:t>
            </a:r>
            <a:r>
              <a:rPr lang="en-US" sz="850" dirty="0">
                <a:solidFill>
                  <a:srgbClr val="4C9BDB"/>
                </a:solidFill>
                <a:cs typeface="Calibri"/>
              </a:rPr>
              <a:t>, </a:t>
            </a:r>
            <a:r>
              <a:rPr lang="pl-PL" sz="850" dirty="0">
                <a:solidFill>
                  <a:srgbClr val="4C9BDB"/>
                </a:solidFill>
                <a:cs typeface="Calibri"/>
                <a:hlinkClick r:id="rId15"/>
              </a:rPr>
              <a:t>http://www.atmos-chem-phys.net/13/2793/2013/acp-13-2793-2013.html</a:t>
            </a:r>
            <a:endParaRPr lang="en-US" sz="850" dirty="0">
              <a:solidFill>
                <a:srgbClr val="4C9BDB"/>
              </a:solidFill>
              <a:cs typeface="Calibri"/>
            </a:endParaRPr>
          </a:p>
          <a:p>
            <a:pPr marL="182563" indent="-182563" algn="l">
              <a:spcAft>
                <a:spcPts val="500"/>
              </a:spcAft>
            </a:pPr>
            <a:r>
              <a:rPr lang="en-GB" altLang="en-US" sz="850" dirty="0" err="1">
                <a:solidFill>
                  <a:srgbClr val="4C9BDB"/>
                </a:solidFill>
                <a:ea typeface="ＭＳ Ｐゴシック" pitchFamily="34" charset="-128"/>
                <a:cs typeface="Calibri"/>
              </a:rPr>
              <a:t>Khatiwala</a:t>
            </a:r>
            <a:r>
              <a:rPr lang="en-GB" altLang="en-US" sz="850" dirty="0">
                <a:solidFill>
                  <a:srgbClr val="4C9BDB"/>
                </a:solidFill>
                <a:ea typeface="ＭＳ Ｐゴシック" pitchFamily="34" charset="-128"/>
                <a:cs typeface="Calibri"/>
              </a:rPr>
              <a:t>, S , T </a:t>
            </a:r>
            <a:r>
              <a:rPr lang="en-GB" altLang="en-US" sz="850" dirty="0" err="1">
                <a:solidFill>
                  <a:srgbClr val="4C9BDB"/>
                </a:solidFill>
                <a:ea typeface="ＭＳ Ｐゴシック" pitchFamily="34" charset="-128"/>
                <a:cs typeface="Calibri"/>
              </a:rPr>
              <a:t>Tanhua</a:t>
            </a:r>
            <a:r>
              <a:rPr lang="en-GB" altLang="en-US" sz="850" dirty="0">
                <a:solidFill>
                  <a:srgbClr val="4C9BDB"/>
                </a:solidFill>
                <a:ea typeface="ＭＳ Ｐゴシック" pitchFamily="34" charset="-128"/>
                <a:cs typeface="Calibri"/>
              </a:rPr>
              <a:t>, S </a:t>
            </a:r>
            <a:r>
              <a:rPr lang="en-GB" altLang="en-US" sz="850" dirty="0" err="1">
                <a:solidFill>
                  <a:srgbClr val="4C9BDB"/>
                </a:solidFill>
                <a:ea typeface="ＭＳ Ｐゴシック" pitchFamily="34" charset="-128"/>
                <a:cs typeface="Calibri"/>
              </a:rPr>
              <a:t>Mikaloff</a:t>
            </a:r>
            <a:r>
              <a:rPr lang="en-GB" altLang="en-US" sz="850" dirty="0">
                <a:solidFill>
                  <a:srgbClr val="4C9BDB"/>
                </a:solidFill>
                <a:ea typeface="ＭＳ Ｐゴシック" pitchFamily="34" charset="-128"/>
                <a:cs typeface="Calibri"/>
              </a:rPr>
              <a:t> Fletcher, M Gerber, S Doney, H Graven, N Gruber, G McKinley, A Murata, A Rios &amp; C Sabine (2013), “Global ocean storage of anthropogenic carbon”, </a:t>
            </a:r>
            <a:r>
              <a:rPr lang="en-GB" altLang="en-US" sz="850" i="1" dirty="0">
                <a:solidFill>
                  <a:srgbClr val="4C9BDB"/>
                </a:solidFill>
                <a:ea typeface="ＭＳ Ｐゴシック" pitchFamily="34" charset="-128"/>
                <a:cs typeface="Calibri"/>
              </a:rPr>
              <a:t>Biogeosciences</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16"/>
              </a:rPr>
              <a:t>http://www.biogeosciences.net/10/2169/2013/bg-10-2169-2013.html</a:t>
            </a:r>
            <a:endParaRPr lang="en-AU" altLang="en-US" sz="850" dirty="0">
              <a:solidFill>
                <a:srgbClr val="4C9BDB"/>
              </a:solidFill>
              <a:ea typeface="ＭＳ Ｐゴシック" pitchFamily="34" charset="-128"/>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Peters, GP, J Minx, C Weber &amp; O Edenhofer (2011) “Growth in emission transfers via international trade from 1990 to 2008”, </a:t>
            </a:r>
            <a:r>
              <a:rPr lang="en-GB" altLang="en-US" sz="850" i="1" dirty="0">
                <a:solidFill>
                  <a:srgbClr val="4C9BDB"/>
                </a:solidFill>
                <a:ea typeface="ＭＳ Ｐゴシック" pitchFamily="34" charset="-128"/>
                <a:cs typeface="Calibri"/>
              </a:rPr>
              <a:t>Proceedings of the National Academy of Sciences</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17"/>
              </a:rPr>
              <a:t>www.pnas.org/content/108/21/8903</a:t>
            </a:r>
            <a:endParaRPr lang="en-AU" altLang="en-US" sz="850" dirty="0">
              <a:solidFill>
                <a:srgbClr val="4C9BDB"/>
              </a:solidFill>
              <a:ea typeface="ＭＳ Ｐゴシック" pitchFamily="34" charset="-128"/>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Peters, GP, SJ Davis &amp; RM Andrew (2012) “A synthesis of carbon in international trade”, </a:t>
            </a:r>
            <a:r>
              <a:rPr lang="en-GB" altLang="en-US" sz="850" i="1" dirty="0">
                <a:solidFill>
                  <a:srgbClr val="4C9BDB"/>
                </a:solidFill>
                <a:ea typeface="ＭＳ Ｐゴシック" pitchFamily="34" charset="-128"/>
                <a:cs typeface="Calibri"/>
              </a:rPr>
              <a:t>Biogeosciences</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18"/>
              </a:rPr>
              <a:t>http://www.biogeosciences.net/9/3247/2012/bg-9-3247-2012.html</a:t>
            </a:r>
            <a:endParaRPr lang="en-GB" altLang="en-US" sz="850" dirty="0">
              <a:solidFill>
                <a:srgbClr val="4C9BDB"/>
              </a:solidFill>
              <a:ea typeface="ＭＳ Ｐゴシック" pitchFamily="34" charset="-128"/>
              <a:cs typeface="Calibri"/>
            </a:endParaRPr>
          </a:p>
          <a:p>
            <a:pPr marL="182563" indent="-182563" algn="l">
              <a:spcAft>
                <a:spcPts val="500"/>
              </a:spcAft>
            </a:pPr>
            <a:r>
              <a:rPr lang="en-US" sz="850" dirty="0">
                <a:solidFill>
                  <a:srgbClr val="4C9BDB"/>
                </a:solidFill>
                <a:cs typeface="Calibri"/>
              </a:rPr>
              <a:t>Smith, P, SJ Davis, F Creutzig, S Fuss, J Minx, B Gabrielle, E Kato, RB Jackson, A Cowie, E </a:t>
            </a:r>
            <a:r>
              <a:rPr lang="en-US" sz="850" dirty="0" err="1">
                <a:solidFill>
                  <a:srgbClr val="4C9BDB"/>
                </a:solidFill>
                <a:cs typeface="Calibri"/>
              </a:rPr>
              <a:t>Kriegler</a:t>
            </a:r>
            <a:r>
              <a:rPr lang="en-US" sz="850" dirty="0">
                <a:solidFill>
                  <a:srgbClr val="4C9BDB"/>
                </a:solidFill>
                <a:cs typeface="Calibri"/>
              </a:rPr>
              <a:t>, DP van </a:t>
            </a:r>
            <a:r>
              <a:rPr lang="en-US" sz="850" dirty="0" err="1">
                <a:solidFill>
                  <a:srgbClr val="4C9BDB"/>
                </a:solidFill>
                <a:cs typeface="Calibri"/>
              </a:rPr>
              <a:t>Vuuren</a:t>
            </a:r>
            <a:r>
              <a:rPr lang="en-US" sz="850" dirty="0">
                <a:solidFill>
                  <a:srgbClr val="4C9BDB"/>
                </a:solidFill>
                <a:cs typeface="Calibri"/>
              </a:rPr>
              <a:t>, J </a:t>
            </a:r>
            <a:r>
              <a:rPr lang="en-US" sz="850" dirty="0" err="1">
                <a:solidFill>
                  <a:srgbClr val="4C9BDB"/>
                </a:solidFill>
                <a:cs typeface="Calibri"/>
              </a:rPr>
              <a:t>Rogelj</a:t>
            </a:r>
            <a:r>
              <a:rPr lang="en-US" sz="850" dirty="0">
                <a:solidFill>
                  <a:srgbClr val="4C9BDB"/>
                </a:solidFill>
                <a:cs typeface="Calibri"/>
              </a:rPr>
              <a:t>, P Ciais, J Milne, JG Canadell, D McCollum, GP Peters, RA Andrew, V </a:t>
            </a:r>
            <a:r>
              <a:rPr lang="en-US" sz="850" dirty="0" err="1">
                <a:solidFill>
                  <a:srgbClr val="4C9BDB"/>
                </a:solidFill>
                <a:cs typeface="Calibri"/>
              </a:rPr>
              <a:t>Krey</a:t>
            </a:r>
            <a:r>
              <a:rPr lang="en-US" sz="850" dirty="0">
                <a:solidFill>
                  <a:srgbClr val="4C9BDB"/>
                </a:solidFill>
                <a:cs typeface="Calibri"/>
              </a:rPr>
              <a:t>, G Shrestha, P Friedlingstein, T Gasser, A </a:t>
            </a:r>
            <a:r>
              <a:rPr lang="en-US" sz="850" dirty="0" err="1">
                <a:solidFill>
                  <a:srgbClr val="4C9BDB"/>
                </a:solidFill>
                <a:cs typeface="Calibri"/>
              </a:rPr>
              <a:t>Grübler</a:t>
            </a:r>
            <a:r>
              <a:rPr lang="en-US" sz="850" dirty="0">
                <a:solidFill>
                  <a:srgbClr val="4C9BDB"/>
                </a:solidFill>
                <a:cs typeface="Calibri"/>
              </a:rPr>
              <a:t>, WK </a:t>
            </a:r>
            <a:r>
              <a:rPr lang="en-US" sz="850" dirty="0" err="1">
                <a:solidFill>
                  <a:srgbClr val="4C9BDB"/>
                </a:solidFill>
                <a:cs typeface="Calibri"/>
              </a:rPr>
              <a:t>Heidug</a:t>
            </a:r>
            <a:r>
              <a:rPr lang="en-US" sz="850" dirty="0">
                <a:solidFill>
                  <a:srgbClr val="4C9BDB"/>
                </a:solidFill>
                <a:cs typeface="Calibri"/>
              </a:rPr>
              <a:t>, M Jonas, CD Jones, F </a:t>
            </a:r>
            <a:r>
              <a:rPr lang="en-US" sz="850" dirty="0" err="1">
                <a:solidFill>
                  <a:srgbClr val="4C9BDB"/>
                </a:solidFill>
                <a:cs typeface="Calibri"/>
              </a:rPr>
              <a:t>Kraxner</a:t>
            </a:r>
            <a:r>
              <a:rPr lang="en-US" sz="850" dirty="0">
                <a:solidFill>
                  <a:srgbClr val="4C9BDB"/>
                </a:solidFill>
                <a:cs typeface="Calibri"/>
              </a:rPr>
              <a:t>, E Littleton, J Lowe, JR Moreira, N Nakicenovic, M </a:t>
            </a:r>
            <a:r>
              <a:rPr lang="en-US" sz="850" dirty="0" err="1">
                <a:solidFill>
                  <a:srgbClr val="4C9BDB"/>
                </a:solidFill>
                <a:cs typeface="Calibri"/>
              </a:rPr>
              <a:t>Obersteiner</a:t>
            </a:r>
            <a:r>
              <a:rPr lang="en-US" sz="850" dirty="0">
                <a:solidFill>
                  <a:srgbClr val="4C9BDB"/>
                </a:solidFill>
                <a:cs typeface="Calibri"/>
              </a:rPr>
              <a:t>, A </a:t>
            </a:r>
            <a:r>
              <a:rPr lang="en-US" sz="850" dirty="0" err="1">
                <a:solidFill>
                  <a:srgbClr val="4C9BDB"/>
                </a:solidFill>
                <a:cs typeface="Calibri"/>
              </a:rPr>
              <a:t>Patwardhan</a:t>
            </a:r>
            <a:r>
              <a:rPr lang="en-US" sz="850" dirty="0">
                <a:solidFill>
                  <a:srgbClr val="4C9BDB"/>
                </a:solidFill>
                <a:cs typeface="Calibri"/>
              </a:rPr>
              <a:t>, M </a:t>
            </a:r>
            <a:r>
              <a:rPr lang="en-US" sz="850" dirty="0" err="1">
                <a:solidFill>
                  <a:srgbClr val="4C9BDB"/>
                </a:solidFill>
                <a:cs typeface="Calibri"/>
              </a:rPr>
              <a:t>Rogner</a:t>
            </a:r>
            <a:r>
              <a:rPr lang="en-US" sz="850" dirty="0">
                <a:solidFill>
                  <a:srgbClr val="4C9BDB"/>
                </a:solidFill>
                <a:cs typeface="Calibri"/>
              </a:rPr>
              <a:t>, E Rubin, A </a:t>
            </a:r>
            <a:r>
              <a:rPr lang="en-US" sz="850" dirty="0" err="1">
                <a:solidFill>
                  <a:srgbClr val="4C9BDB"/>
                </a:solidFill>
                <a:cs typeface="Calibri"/>
              </a:rPr>
              <a:t>Sharifi</a:t>
            </a:r>
            <a:r>
              <a:rPr lang="en-US" sz="850" dirty="0">
                <a:solidFill>
                  <a:srgbClr val="4C9BDB"/>
                </a:solidFill>
                <a:cs typeface="Calibri"/>
              </a:rPr>
              <a:t>, A </a:t>
            </a:r>
            <a:r>
              <a:rPr lang="en-US" sz="850" dirty="0" err="1">
                <a:solidFill>
                  <a:srgbClr val="4C9BDB"/>
                </a:solidFill>
                <a:cs typeface="Calibri"/>
              </a:rPr>
              <a:t>Torvanger</a:t>
            </a:r>
            <a:r>
              <a:rPr lang="en-US" sz="850" dirty="0">
                <a:solidFill>
                  <a:srgbClr val="4C9BDB"/>
                </a:solidFill>
                <a:cs typeface="Calibri"/>
              </a:rPr>
              <a:t>, Y Yamagata, J Edmonds &amp; C </a:t>
            </a:r>
            <a:r>
              <a:rPr lang="en-US" sz="850" dirty="0" err="1">
                <a:solidFill>
                  <a:srgbClr val="4C9BDB"/>
                </a:solidFill>
                <a:cs typeface="Calibri"/>
              </a:rPr>
              <a:t>Yongsung</a:t>
            </a:r>
            <a:r>
              <a:rPr lang="en-US" sz="850" dirty="0">
                <a:solidFill>
                  <a:srgbClr val="4C9BDB"/>
                </a:solidFill>
                <a:cs typeface="Calibri"/>
              </a:rPr>
              <a:t> (2015). “Biophysical and economic limits to negative CO2 emissions”, Nature Climate Change (online); </a:t>
            </a:r>
            <a:r>
              <a:rPr lang="en-US" sz="850" dirty="0">
                <a:solidFill>
                  <a:srgbClr val="4C9BDB"/>
                </a:solidFill>
                <a:cs typeface="Calibri"/>
                <a:hlinkClick r:id="rId19"/>
              </a:rPr>
              <a:t>http://dx.doi.org/10.1038/nclimate2870</a:t>
            </a:r>
            <a:endParaRPr lang="en-US" sz="850" dirty="0">
              <a:solidFill>
                <a:srgbClr val="4C9BDB"/>
              </a:solidFill>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UN (2015) United Nations Statistics Division</a:t>
            </a:r>
            <a:r>
              <a:rPr lang="en-US" altLang="en-US" sz="850" dirty="0">
                <a:solidFill>
                  <a:srgbClr val="4C9BDB"/>
                </a:solidFill>
                <a:ea typeface="ＭＳ Ｐゴシック" pitchFamily="34" charset="-128"/>
                <a:cs typeface="Calibri"/>
              </a:rPr>
              <a:t> </a:t>
            </a:r>
            <a:r>
              <a:rPr lang="en-US" altLang="en-US" sz="850" dirty="0">
                <a:solidFill>
                  <a:srgbClr val="4C9BDB"/>
                </a:solidFill>
                <a:ea typeface="ＭＳ Ｐゴシック" pitchFamily="34" charset="-128"/>
                <a:cs typeface="Calibri"/>
                <a:hlinkClick r:id="rId20"/>
              </a:rPr>
              <a:t>http://unstats.un.org/unsd/default.htm</a:t>
            </a:r>
            <a:endParaRPr lang="nb-NO" altLang="en-US" sz="850" dirty="0">
              <a:solidFill>
                <a:srgbClr val="4C9BDB"/>
              </a:solidFill>
              <a:ea typeface="ＭＳ Ｐゴシック" pitchFamily="34" charset="-128"/>
              <a:cs typeface="Calibri"/>
            </a:endParaRPr>
          </a:p>
          <a:p>
            <a:pPr marL="182563" indent="-182563" algn="l">
              <a:spcAft>
                <a:spcPts val="500"/>
              </a:spcAft>
            </a:pPr>
            <a:endParaRPr lang="en-GB" altLang="en-US" sz="850" dirty="0">
              <a:solidFill>
                <a:srgbClr val="4C9BDB"/>
              </a:solidFill>
              <a:ea typeface="ＭＳ Ｐゴシック" pitchFamily="34" charset="-128"/>
              <a:cs typeface="Calibri"/>
            </a:endParaRPr>
          </a:p>
        </p:txBody>
      </p:sp>
      <p:sp>
        <p:nvSpPr>
          <p:cNvPr id="6" name="Title 5"/>
          <p:cNvSpPr>
            <a:spLocks noGrp="1"/>
          </p:cNvSpPr>
          <p:nvPr>
            <p:ph type="title"/>
          </p:nvPr>
        </p:nvSpPr>
        <p:spPr/>
        <p:txBody>
          <a:bodyPr/>
          <a:lstStyle/>
          <a:p>
            <a:r>
              <a:rPr lang="en-GB" altLang="en-US" noProof="0" dirty="0">
                <a:ea typeface="ＭＳ Ｐゴシック" pitchFamily="34" charset="-128"/>
              </a:rPr>
              <a:t>References used in this presentation</a:t>
            </a:r>
            <a:endParaRPr lang="en-GB" noProof="0" dirty="0">
              <a:solidFill>
                <a:srgbClr val="FF0000"/>
              </a:solidFill>
            </a:endParaRPr>
          </a:p>
        </p:txBody>
      </p:sp>
      <p:sp>
        <p:nvSpPr>
          <p:cNvPr id="9" name="Rectangle 8"/>
          <p:cNvSpPr/>
          <p:nvPr/>
        </p:nvSpPr>
        <p:spPr>
          <a:xfrm>
            <a:off x="41074" y="814235"/>
            <a:ext cx="9061849" cy="116329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5092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616" y="6291958"/>
            <a:ext cx="2684867" cy="589213"/>
          </a:xfrm>
          <a:prstGeom prst="rect">
            <a:avLst/>
          </a:prstGeom>
        </p:spPr>
      </p:pic>
      <p:pic>
        <p:nvPicPr>
          <p:cNvPr id="7" name="Picture 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84840" y="5179684"/>
            <a:ext cx="1647177" cy="4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82296" y="5439290"/>
            <a:ext cx="2198085" cy="4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112320" y="5888869"/>
            <a:ext cx="848227" cy="9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8"/>
          <p:cNvSpPr>
            <a:spLocks noGrp="1"/>
          </p:cNvSpPr>
          <p:nvPr>
            <p:ph type="title"/>
          </p:nvPr>
        </p:nvSpPr>
        <p:spPr/>
        <p:txBody>
          <a:bodyPr>
            <a:normAutofit/>
          </a:bodyPr>
          <a:lstStyle/>
          <a:p>
            <a:r>
              <a:rPr lang="en-GB" noProof="0" dirty="0"/>
              <a:t>Acknowledgements</a:t>
            </a:r>
            <a:endParaRPr lang="en-GB" noProof="0" dirty="0">
              <a:solidFill>
                <a:srgbClr val="FF0000"/>
              </a:solidFill>
            </a:endParaRPr>
          </a:p>
        </p:txBody>
      </p:sp>
      <p:sp>
        <p:nvSpPr>
          <p:cNvPr id="3" name="Rectangle 2"/>
          <p:cNvSpPr/>
          <p:nvPr/>
        </p:nvSpPr>
        <p:spPr>
          <a:xfrm>
            <a:off x="173136" y="1238553"/>
            <a:ext cx="4361890" cy="2400657"/>
          </a:xfrm>
          <a:prstGeom prst="rect">
            <a:avLst/>
          </a:prstGeom>
        </p:spPr>
        <p:txBody>
          <a:bodyPr wrap="square">
            <a:spAutoFit/>
          </a:bodyPr>
          <a:lstStyle/>
          <a:p>
            <a:pPr algn="ctr"/>
            <a:r>
              <a:rPr lang="en-US" sz="1400" dirty="0">
                <a:solidFill>
                  <a:srgbClr val="4C9BDB"/>
                </a:solidFill>
                <a:latin typeface="Calibri"/>
                <a:cs typeface="Calibri"/>
              </a:rPr>
              <a:t>The work presented in the </a:t>
            </a:r>
            <a:r>
              <a:rPr lang="en-US" sz="1400" b="1" dirty="0">
                <a:solidFill>
                  <a:srgbClr val="4C9BDB"/>
                </a:solidFill>
                <a:latin typeface="Calibri"/>
                <a:cs typeface="Calibri"/>
              </a:rPr>
              <a:t>Global Carbon Budget 2016 </a:t>
            </a:r>
            <a:r>
              <a:rPr lang="en-US" sz="1400" dirty="0">
                <a:solidFill>
                  <a:srgbClr val="4C9BDB"/>
                </a:solidFill>
                <a:latin typeface="Calibri"/>
                <a:cs typeface="Calibri"/>
              </a:rPr>
              <a:t>has been possible thanks to the contributions of </a:t>
            </a:r>
            <a:r>
              <a:rPr lang="en-US" sz="1400" b="1" dirty="0">
                <a:solidFill>
                  <a:srgbClr val="4C9BDB"/>
                </a:solidFill>
                <a:latin typeface="Calibri"/>
                <a:cs typeface="Calibri"/>
              </a:rPr>
              <a:t>hundreds of people </a:t>
            </a:r>
            <a:r>
              <a:rPr lang="en-US" sz="1400" dirty="0">
                <a:solidFill>
                  <a:srgbClr val="4C9BDB"/>
                </a:solidFill>
                <a:latin typeface="Calibri"/>
                <a:cs typeface="Calibri"/>
              </a:rPr>
              <a:t>involved in observational networks, modeling, and synthesis efforts. </a:t>
            </a:r>
          </a:p>
          <a:p>
            <a:pPr algn="ctr">
              <a:spcBef>
                <a:spcPts val="600"/>
              </a:spcBef>
            </a:pPr>
            <a:r>
              <a:rPr lang="en-US" sz="1400" dirty="0">
                <a:solidFill>
                  <a:srgbClr val="4C9BDB"/>
                </a:solidFill>
                <a:latin typeface="Calibri"/>
                <a:cs typeface="Calibri"/>
              </a:rPr>
              <a:t>We thank the institutions and agencies that provide support for individuals and funding that enable the collaborative effort of bringing all components together in the carbon budget effort.</a:t>
            </a:r>
          </a:p>
          <a:p>
            <a:pPr algn="ctr">
              <a:spcBef>
                <a:spcPts val="600"/>
              </a:spcBef>
            </a:pPr>
            <a:r>
              <a:rPr lang="en-US" sz="1400" dirty="0">
                <a:solidFill>
                  <a:srgbClr val="4C9BDB"/>
                </a:solidFill>
                <a:cs typeface="Calibri"/>
              </a:rPr>
              <a:t>We also thank the sponsors of the GCP and GCP support and liaison offices.</a:t>
            </a:r>
          </a:p>
        </p:txBody>
      </p:sp>
      <p:pic>
        <p:nvPicPr>
          <p:cNvPr id="9" name="Picture 8">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9643" y="4959933"/>
            <a:ext cx="926599" cy="934386"/>
          </a:xfrm>
          <a:prstGeom prst="rect">
            <a:avLst/>
          </a:prstGeom>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92423" y="3799921"/>
            <a:ext cx="2772726" cy="920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31241" y="6250450"/>
            <a:ext cx="838062" cy="504051"/>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4785" y="6256214"/>
            <a:ext cx="1782588" cy="462378"/>
          </a:xfrm>
          <a:prstGeom prst="rect">
            <a:avLst/>
          </a:prstGeom>
        </p:spPr>
      </p:pic>
      <p:sp>
        <p:nvSpPr>
          <p:cNvPr id="21" name="Text Placeholder 3"/>
          <p:cNvSpPr txBox="1">
            <a:spLocks/>
          </p:cNvSpPr>
          <p:nvPr/>
        </p:nvSpPr>
        <p:spPr bwMode="auto">
          <a:xfrm>
            <a:off x="4676137" y="809930"/>
            <a:ext cx="5583615" cy="47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20000"/>
              </a:spcBef>
            </a:pPr>
            <a:r>
              <a:rPr lang="en-GB" altLang="en-US" sz="1200" dirty="0">
                <a:solidFill>
                  <a:srgbClr val="4C9BDB"/>
                </a:solidFill>
                <a:latin typeface="Calibri"/>
                <a:cs typeface="Calibri"/>
              </a:rPr>
              <a:t>We thank the many funding agencies that supported this release: </a:t>
            </a:r>
          </a:p>
          <a:p>
            <a:pPr>
              <a:lnSpc>
                <a:spcPct val="80000"/>
              </a:lnSpc>
              <a:spcBef>
                <a:spcPct val="20000"/>
              </a:spcBef>
            </a:pPr>
            <a:r>
              <a:rPr lang="en-GB" altLang="en-US" sz="1200" dirty="0">
                <a:solidFill>
                  <a:srgbClr val="4C9BDB"/>
                </a:solidFill>
                <a:latin typeface="Calibri"/>
                <a:cs typeface="Calibri"/>
              </a:rPr>
              <a:t>European Commission</a:t>
            </a:r>
          </a:p>
          <a:p>
            <a:pPr>
              <a:lnSpc>
                <a:spcPct val="80000"/>
              </a:lnSpc>
              <a:spcBef>
                <a:spcPct val="20000"/>
              </a:spcBef>
            </a:pPr>
            <a:r>
              <a:rPr lang="en-GB" altLang="en-US" sz="1200" dirty="0">
                <a:solidFill>
                  <a:srgbClr val="4C9BDB"/>
                </a:solidFill>
                <a:latin typeface="Calibri"/>
                <a:cs typeface="Calibri"/>
              </a:rPr>
              <a:t>Australia:	National Environmental Science Program – ESCC hub</a:t>
            </a:r>
          </a:p>
          <a:p>
            <a:pPr>
              <a:lnSpc>
                <a:spcPct val="80000"/>
              </a:lnSpc>
              <a:spcBef>
                <a:spcPct val="20000"/>
              </a:spcBef>
            </a:pPr>
            <a:r>
              <a:rPr lang="en-GB" altLang="en-US" sz="1200" dirty="0">
                <a:solidFill>
                  <a:srgbClr val="4C9BDB"/>
                </a:solidFill>
                <a:latin typeface="Calibri"/>
                <a:cs typeface="Calibri"/>
              </a:rPr>
              <a:t>France:    	BNP Paribas Foundation</a:t>
            </a:r>
          </a:p>
          <a:p>
            <a:pPr>
              <a:lnSpc>
                <a:spcPct val="80000"/>
              </a:lnSpc>
              <a:spcBef>
                <a:spcPct val="20000"/>
              </a:spcBef>
            </a:pPr>
            <a:r>
              <a:rPr lang="en-GB" altLang="en-US" sz="1200" dirty="0">
                <a:solidFill>
                  <a:srgbClr val="4C9BDB"/>
                </a:solidFill>
                <a:latin typeface="Calibri"/>
                <a:cs typeface="Calibri"/>
              </a:rPr>
              <a:t>		</a:t>
            </a:r>
            <a:r>
              <a:rPr lang="fr-FR" altLang="en-US" sz="1200" dirty="0">
                <a:solidFill>
                  <a:srgbClr val="4C9BDB"/>
                </a:solidFill>
                <a:latin typeface="Calibri"/>
                <a:cs typeface="Calibri"/>
              </a:rPr>
              <a:t>Institut National des Sciences de l'Univers </a:t>
            </a:r>
          </a:p>
          <a:p>
            <a:pPr>
              <a:lnSpc>
                <a:spcPct val="80000"/>
              </a:lnSpc>
              <a:spcBef>
                <a:spcPct val="20000"/>
              </a:spcBef>
            </a:pPr>
            <a:r>
              <a:rPr lang="fr-FR" altLang="en-US" sz="1200" dirty="0">
                <a:solidFill>
                  <a:srgbClr val="4C9BDB"/>
                </a:solidFill>
                <a:latin typeface="Calibri"/>
                <a:cs typeface="Calibri"/>
              </a:rPr>
              <a:t>		Institut Paul Emile Victor </a:t>
            </a:r>
          </a:p>
          <a:p>
            <a:pPr>
              <a:lnSpc>
                <a:spcPct val="80000"/>
              </a:lnSpc>
              <a:spcBef>
                <a:spcPct val="20000"/>
              </a:spcBef>
            </a:pPr>
            <a:r>
              <a:rPr lang="fr-FR" altLang="en-US" sz="1200" dirty="0">
                <a:solidFill>
                  <a:srgbClr val="4C9BDB"/>
                </a:solidFill>
                <a:latin typeface="Calibri"/>
                <a:cs typeface="Calibri"/>
              </a:rPr>
              <a:t>		Institut de recherche pour le développement</a:t>
            </a:r>
          </a:p>
          <a:p>
            <a:pPr>
              <a:lnSpc>
                <a:spcPct val="80000"/>
              </a:lnSpc>
              <a:spcBef>
                <a:spcPct val="20000"/>
              </a:spcBef>
            </a:pPr>
            <a:r>
              <a:rPr lang="en-GB" altLang="en-US" sz="1200" dirty="0">
                <a:solidFill>
                  <a:srgbClr val="4C9BDB"/>
                </a:solidFill>
                <a:latin typeface="Calibri"/>
                <a:cs typeface="Calibri"/>
              </a:rPr>
              <a:t>Germany: 	Federal Ministry of Education and Research </a:t>
            </a:r>
          </a:p>
          <a:p>
            <a:pPr>
              <a:lnSpc>
                <a:spcPct val="80000"/>
              </a:lnSpc>
              <a:spcBef>
                <a:spcPct val="20000"/>
              </a:spcBef>
            </a:pPr>
            <a:r>
              <a:rPr lang="en-GB" altLang="en-US" sz="1200" dirty="0">
                <a:solidFill>
                  <a:srgbClr val="4C9BDB"/>
                </a:solidFill>
                <a:latin typeface="Calibri"/>
                <a:cs typeface="Calibri"/>
              </a:rPr>
              <a:t>		Research Foundation’s </a:t>
            </a:r>
            <a:r>
              <a:rPr lang="en-GB" altLang="en-US" sz="1200" dirty="0" err="1">
                <a:solidFill>
                  <a:srgbClr val="4C9BDB"/>
                </a:solidFill>
                <a:latin typeface="Calibri"/>
                <a:cs typeface="Calibri"/>
              </a:rPr>
              <a:t>Emmy</a:t>
            </a:r>
            <a:r>
              <a:rPr lang="en-GB" altLang="en-US" sz="1200" dirty="0">
                <a:solidFill>
                  <a:srgbClr val="4C9BDB"/>
                </a:solidFill>
                <a:latin typeface="Calibri"/>
                <a:cs typeface="Calibri"/>
              </a:rPr>
              <a:t> </a:t>
            </a:r>
            <a:r>
              <a:rPr lang="en-GB" altLang="en-US" sz="1200" dirty="0" err="1">
                <a:solidFill>
                  <a:srgbClr val="4C9BDB"/>
                </a:solidFill>
                <a:latin typeface="Calibri"/>
                <a:cs typeface="Calibri"/>
              </a:rPr>
              <a:t>Noether</a:t>
            </a:r>
            <a:r>
              <a:rPr lang="en-GB" altLang="en-US" sz="1200" dirty="0">
                <a:solidFill>
                  <a:srgbClr val="4C9BDB"/>
                </a:solidFill>
                <a:latin typeface="Calibri"/>
                <a:cs typeface="Calibri"/>
              </a:rPr>
              <a:t> Program</a:t>
            </a:r>
          </a:p>
          <a:p>
            <a:pPr>
              <a:lnSpc>
                <a:spcPct val="80000"/>
              </a:lnSpc>
              <a:spcBef>
                <a:spcPct val="20000"/>
              </a:spcBef>
            </a:pPr>
            <a:r>
              <a:rPr lang="en-GB" altLang="en-US" sz="1200" dirty="0">
                <a:solidFill>
                  <a:srgbClr val="4C9BDB"/>
                </a:solidFill>
                <a:latin typeface="Calibri"/>
                <a:cs typeface="Calibri"/>
              </a:rPr>
              <a:t>		Max Planck Society </a:t>
            </a:r>
          </a:p>
          <a:p>
            <a:pPr>
              <a:lnSpc>
                <a:spcPct val="80000"/>
              </a:lnSpc>
              <a:spcBef>
                <a:spcPct val="20000"/>
              </a:spcBef>
            </a:pPr>
            <a:r>
              <a:rPr lang="en-GB" altLang="en-US" sz="1200" dirty="0">
                <a:solidFill>
                  <a:srgbClr val="4C9BDB"/>
                </a:solidFill>
                <a:latin typeface="Calibri"/>
                <a:cs typeface="Calibri"/>
              </a:rPr>
              <a:t>		Helmholtz </a:t>
            </a:r>
            <a:r>
              <a:rPr lang="en-GB" altLang="en-US" sz="1200" dirty="0" err="1">
                <a:solidFill>
                  <a:srgbClr val="4C9BDB"/>
                </a:solidFill>
                <a:latin typeface="Calibri"/>
                <a:cs typeface="Calibri"/>
              </a:rPr>
              <a:t>PostDoc</a:t>
            </a:r>
            <a:r>
              <a:rPr lang="en-GB" altLang="en-US" sz="1200" dirty="0">
                <a:solidFill>
                  <a:srgbClr val="4C9BDB"/>
                </a:solidFill>
                <a:latin typeface="Calibri"/>
                <a:cs typeface="Calibri"/>
              </a:rPr>
              <a:t> Programme</a:t>
            </a:r>
          </a:p>
          <a:p>
            <a:pPr>
              <a:lnSpc>
                <a:spcPct val="80000"/>
              </a:lnSpc>
              <a:spcBef>
                <a:spcPct val="20000"/>
              </a:spcBef>
            </a:pPr>
            <a:r>
              <a:rPr lang="en-GB" altLang="en-US" sz="1200" dirty="0">
                <a:solidFill>
                  <a:srgbClr val="4C9BDB"/>
                </a:solidFill>
                <a:latin typeface="Calibri"/>
                <a:cs typeface="Calibri"/>
              </a:rPr>
              <a:t>Japan:		Ministry of Agriculture, Forestry and Fisheries </a:t>
            </a:r>
          </a:p>
          <a:p>
            <a:pPr>
              <a:lnSpc>
                <a:spcPct val="80000"/>
              </a:lnSpc>
              <a:spcBef>
                <a:spcPct val="20000"/>
              </a:spcBef>
            </a:pPr>
            <a:r>
              <a:rPr lang="en-GB" altLang="en-US" sz="1200" dirty="0">
                <a:solidFill>
                  <a:srgbClr val="4C9BDB"/>
                </a:solidFill>
                <a:latin typeface="Calibri"/>
                <a:cs typeface="Calibri"/>
              </a:rPr>
              <a:t>		Ministry of Environment </a:t>
            </a:r>
          </a:p>
          <a:p>
            <a:pPr>
              <a:lnSpc>
                <a:spcPct val="80000"/>
              </a:lnSpc>
              <a:spcBef>
                <a:spcPct val="20000"/>
              </a:spcBef>
            </a:pPr>
            <a:r>
              <a:rPr lang="en-GB" altLang="en-US" sz="1200" dirty="0">
                <a:solidFill>
                  <a:srgbClr val="4C9BDB"/>
                </a:solidFill>
                <a:latin typeface="Calibri"/>
                <a:cs typeface="Calibri"/>
              </a:rPr>
              <a:t>New Zealand:	National Institute of Water and Atmospheric Research </a:t>
            </a:r>
          </a:p>
          <a:p>
            <a:pPr>
              <a:lnSpc>
                <a:spcPct val="80000"/>
              </a:lnSpc>
              <a:spcBef>
                <a:spcPct val="20000"/>
              </a:spcBef>
            </a:pPr>
            <a:r>
              <a:rPr lang="en-GB" altLang="en-US" sz="1200" dirty="0">
                <a:solidFill>
                  <a:srgbClr val="4C9BDB"/>
                </a:solidFill>
                <a:latin typeface="Calibri"/>
                <a:cs typeface="Calibri"/>
              </a:rPr>
              <a:t>Norway:	Research Council </a:t>
            </a:r>
          </a:p>
          <a:p>
            <a:pPr>
              <a:lnSpc>
                <a:spcPct val="80000"/>
              </a:lnSpc>
              <a:spcBef>
                <a:spcPct val="20000"/>
              </a:spcBef>
            </a:pPr>
            <a:r>
              <a:rPr lang="en-GB" altLang="en-US" sz="1200" dirty="0">
                <a:solidFill>
                  <a:srgbClr val="4C9BDB"/>
                </a:solidFill>
                <a:latin typeface="Calibri"/>
                <a:cs typeface="Calibri"/>
              </a:rPr>
              <a:t>		Environment Agency</a:t>
            </a:r>
          </a:p>
          <a:p>
            <a:pPr>
              <a:lnSpc>
                <a:spcPct val="80000"/>
              </a:lnSpc>
              <a:spcBef>
                <a:spcPct val="20000"/>
              </a:spcBef>
            </a:pPr>
            <a:r>
              <a:rPr lang="en-GB" altLang="en-US" sz="1200" dirty="0">
                <a:solidFill>
                  <a:srgbClr val="4C9BDB"/>
                </a:solidFill>
                <a:latin typeface="Calibri"/>
                <a:cs typeface="Calibri"/>
              </a:rPr>
              <a:t>Netherlands	Research Fund – Flanders </a:t>
            </a:r>
          </a:p>
          <a:p>
            <a:pPr>
              <a:lnSpc>
                <a:spcPct val="80000"/>
              </a:lnSpc>
              <a:spcBef>
                <a:spcPct val="20000"/>
              </a:spcBef>
            </a:pPr>
            <a:r>
              <a:rPr lang="en-GB" altLang="en-US" sz="1200" dirty="0">
                <a:solidFill>
                  <a:srgbClr val="4C9BDB"/>
                </a:solidFill>
                <a:latin typeface="Calibri"/>
                <a:cs typeface="Calibri"/>
              </a:rPr>
              <a:t>South Africa:	Council for Scientific and Industrial Research </a:t>
            </a:r>
          </a:p>
          <a:p>
            <a:pPr>
              <a:lnSpc>
                <a:spcPct val="80000"/>
              </a:lnSpc>
              <a:spcBef>
                <a:spcPct val="20000"/>
              </a:spcBef>
            </a:pPr>
            <a:r>
              <a:rPr lang="en-GB" altLang="en-US" sz="1200" dirty="0">
                <a:solidFill>
                  <a:srgbClr val="4C9BDB"/>
                </a:solidFill>
                <a:latin typeface="Calibri"/>
                <a:cs typeface="Calibri"/>
              </a:rPr>
              <a:t>UK:		Natural Environment Research Council</a:t>
            </a:r>
          </a:p>
          <a:p>
            <a:pPr>
              <a:lnSpc>
                <a:spcPct val="80000"/>
              </a:lnSpc>
              <a:spcBef>
                <a:spcPct val="20000"/>
              </a:spcBef>
            </a:pPr>
            <a:r>
              <a:rPr lang="en-GB" altLang="en-US" sz="1200" dirty="0">
                <a:solidFill>
                  <a:srgbClr val="4C9BDB"/>
                </a:solidFill>
                <a:latin typeface="Calibri"/>
                <a:cs typeface="Calibri"/>
              </a:rPr>
              <a:t>		Newton Fund</a:t>
            </a:r>
          </a:p>
          <a:p>
            <a:pPr>
              <a:lnSpc>
                <a:spcPct val="80000"/>
              </a:lnSpc>
              <a:spcBef>
                <a:spcPct val="20000"/>
              </a:spcBef>
            </a:pPr>
            <a:r>
              <a:rPr lang="en-GB" altLang="en-US" sz="1200" dirty="0">
                <a:solidFill>
                  <a:srgbClr val="4C9BDB"/>
                </a:solidFill>
                <a:latin typeface="Calibri"/>
                <a:cs typeface="Calibri"/>
              </a:rPr>
              <a:t>US:		NASA</a:t>
            </a:r>
          </a:p>
          <a:p>
            <a:pPr>
              <a:lnSpc>
                <a:spcPct val="80000"/>
              </a:lnSpc>
              <a:spcBef>
                <a:spcPct val="20000"/>
              </a:spcBef>
            </a:pPr>
            <a:r>
              <a:rPr lang="en-GB" altLang="en-US" sz="1200" dirty="0">
                <a:solidFill>
                  <a:srgbClr val="4C9BDB"/>
                </a:solidFill>
                <a:latin typeface="Calibri"/>
                <a:cs typeface="Calibri"/>
              </a:rPr>
              <a:t>		Department of Agriculture</a:t>
            </a:r>
          </a:p>
          <a:p>
            <a:pPr>
              <a:lnSpc>
                <a:spcPct val="80000"/>
              </a:lnSpc>
              <a:spcBef>
                <a:spcPct val="20000"/>
              </a:spcBef>
            </a:pPr>
            <a:r>
              <a:rPr lang="en-GB" altLang="en-US" sz="1200" dirty="0">
                <a:solidFill>
                  <a:srgbClr val="4C9BDB"/>
                </a:solidFill>
                <a:latin typeface="Calibri"/>
                <a:cs typeface="Calibri"/>
              </a:rPr>
              <a:t>		Department of Energy</a:t>
            </a:r>
          </a:p>
          <a:p>
            <a:pPr>
              <a:lnSpc>
                <a:spcPct val="80000"/>
              </a:lnSpc>
              <a:spcBef>
                <a:spcPct val="20000"/>
              </a:spcBef>
            </a:pPr>
            <a:r>
              <a:rPr lang="en-GB" altLang="en-US" sz="1200" dirty="0">
                <a:solidFill>
                  <a:srgbClr val="4C9BDB"/>
                </a:solidFill>
                <a:latin typeface="Calibri"/>
                <a:cs typeface="Calibri"/>
              </a:rPr>
              <a:t>		Department of Commerce</a:t>
            </a:r>
          </a:p>
          <a:p>
            <a:pPr>
              <a:lnSpc>
                <a:spcPct val="80000"/>
              </a:lnSpc>
              <a:spcBef>
                <a:spcPct val="20000"/>
              </a:spcBef>
            </a:pPr>
            <a:r>
              <a:rPr lang="en-GB" altLang="en-US" sz="1200" dirty="0">
                <a:solidFill>
                  <a:srgbClr val="4C9BDB"/>
                </a:solidFill>
                <a:latin typeface="Calibri"/>
                <a:cs typeface="Calibri"/>
              </a:rPr>
              <a:t>		National Science Foundation</a:t>
            </a:r>
          </a:p>
        </p:txBody>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303" y="6270330"/>
            <a:ext cx="1031155" cy="512527"/>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3578" y="4962974"/>
            <a:ext cx="888005" cy="881922"/>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64571" y="5670123"/>
            <a:ext cx="2222984" cy="609037"/>
          </a:xfrm>
          <a:prstGeom prst="rect">
            <a:avLst/>
          </a:prstGeom>
        </p:spPr>
      </p:pic>
    </p:spTree>
    <p:extLst>
      <p:ext uri="{BB962C8B-B14F-4D97-AF65-F5344CB8AC3E}">
        <p14:creationId xmlns:p14="http://schemas.microsoft.com/office/powerpoint/2010/main" val="20066550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License </a:t>
            </a:r>
          </a:p>
        </p:txBody>
      </p:sp>
      <p:sp>
        <p:nvSpPr>
          <p:cNvPr id="6" name="Rectangle 5"/>
          <p:cNvSpPr/>
          <p:nvPr/>
        </p:nvSpPr>
        <p:spPr>
          <a:xfrm>
            <a:off x="165618" y="2291071"/>
            <a:ext cx="8885970" cy="4401205"/>
          </a:xfrm>
          <a:prstGeom prst="rect">
            <a:avLst/>
          </a:prstGeom>
        </p:spPr>
        <p:txBody>
          <a:bodyPr wrap="square">
            <a:spAutoFit/>
          </a:bodyPr>
          <a:lstStyle/>
          <a:p>
            <a:pPr algn="ctr"/>
            <a:r>
              <a:rPr lang="en-US" sz="1000" dirty="0">
                <a:solidFill>
                  <a:srgbClr val="4C9BDB"/>
                </a:solidFill>
              </a:rPr>
              <a:t>Attribution-</a:t>
            </a:r>
            <a:r>
              <a:rPr lang="en-US" sz="1000" dirty="0" err="1">
                <a:solidFill>
                  <a:srgbClr val="4C9BDB"/>
                </a:solidFill>
              </a:rPr>
              <a:t>NonCommercial</a:t>
            </a:r>
            <a:r>
              <a:rPr lang="en-US" sz="1000" dirty="0">
                <a:solidFill>
                  <a:srgbClr val="4C9BDB"/>
                </a:solidFill>
              </a:rPr>
              <a:t>-</a:t>
            </a:r>
            <a:r>
              <a:rPr lang="en-US" sz="1000" dirty="0" err="1">
                <a:solidFill>
                  <a:srgbClr val="4C9BDB"/>
                </a:solidFill>
              </a:rPr>
              <a:t>ShareAlike</a:t>
            </a:r>
            <a:r>
              <a:rPr lang="en-US" sz="1000" dirty="0">
                <a:solidFill>
                  <a:srgbClr val="4C9BDB"/>
                </a:solidFill>
              </a:rPr>
              <a:t> 4.0 International (CC BY-NC-SA 4.0)</a:t>
            </a:r>
          </a:p>
          <a:p>
            <a:pPr algn="ctr"/>
            <a:endParaRPr lang="en-US" sz="1000" dirty="0">
              <a:solidFill>
                <a:srgbClr val="4C9BDB"/>
              </a:solidFill>
            </a:endParaRPr>
          </a:p>
          <a:p>
            <a:pPr algn="ctr"/>
            <a:r>
              <a:rPr lang="en-US" sz="1000" dirty="0">
                <a:solidFill>
                  <a:srgbClr val="4C9BDB"/>
                </a:solidFill>
              </a:rPr>
              <a:t>This deed highlights only some of the key features and terms of the actual license. It is not a license and has no legal value. You should carefully review all of the terms and conditions of the actual license before using the licensed material. Creative Commons is not a law firm and does not provide legal services. Distributing, displaying, or linking to this deed or the license that it summarizes does not create a lawyer-client or any other relationship. This is a human-readable summary of (and not a substitute for) the </a:t>
            </a:r>
            <a:r>
              <a:rPr lang="en-US" sz="1000" dirty="0">
                <a:solidFill>
                  <a:srgbClr val="4C9BDB"/>
                </a:solidFill>
                <a:hlinkClick r:id="rId3"/>
              </a:rPr>
              <a:t>license.</a:t>
            </a:r>
          </a:p>
          <a:p>
            <a:pPr algn="ctr"/>
            <a:endParaRPr lang="en-US" sz="1000" dirty="0">
              <a:solidFill>
                <a:srgbClr val="4C9BDB"/>
              </a:solidFill>
            </a:endParaRPr>
          </a:p>
          <a:p>
            <a:pPr algn="ctr"/>
            <a:r>
              <a:rPr lang="en-US" sz="1000" dirty="0">
                <a:solidFill>
                  <a:srgbClr val="4C9BDB"/>
                </a:solidFill>
              </a:rPr>
              <a:t>You are free to:</a:t>
            </a:r>
          </a:p>
          <a:p>
            <a:pPr algn="ctr"/>
            <a:r>
              <a:rPr lang="en-US" sz="1000" b="1" dirty="0">
                <a:solidFill>
                  <a:srgbClr val="4C9BDB"/>
                </a:solidFill>
              </a:rPr>
              <a:t>Share</a:t>
            </a:r>
            <a:r>
              <a:rPr lang="en-US" sz="1000" dirty="0">
                <a:solidFill>
                  <a:srgbClr val="4C9BDB"/>
                </a:solidFill>
              </a:rPr>
              <a:t> — copy and redistribute the material in any medium or format</a:t>
            </a:r>
          </a:p>
          <a:p>
            <a:pPr algn="ctr"/>
            <a:r>
              <a:rPr lang="en-US" sz="1000" b="1" dirty="0">
                <a:solidFill>
                  <a:srgbClr val="4C9BDB"/>
                </a:solidFill>
              </a:rPr>
              <a:t>Adapt</a:t>
            </a:r>
            <a:r>
              <a:rPr lang="en-US" sz="1000" dirty="0">
                <a:solidFill>
                  <a:srgbClr val="4C9BDB"/>
                </a:solidFill>
              </a:rPr>
              <a:t> — remix, transform, and build upon the material</a:t>
            </a:r>
          </a:p>
          <a:p>
            <a:pPr algn="ctr"/>
            <a:endParaRPr lang="en-US" sz="1000" dirty="0">
              <a:solidFill>
                <a:srgbClr val="4C9BDB"/>
              </a:solidFill>
            </a:endParaRPr>
          </a:p>
          <a:p>
            <a:pPr algn="ctr"/>
            <a:r>
              <a:rPr lang="en-US" sz="1000" dirty="0">
                <a:solidFill>
                  <a:srgbClr val="4C9BDB"/>
                </a:solidFill>
              </a:rPr>
              <a:t>The licensor cannot revoke these freedoms as long as you follow the license terms.</a:t>
            </a:r>
          </a:p>
          <a:p>
            <a:pPr algn="ctr"/>
            <a:endParaRPr lang="en-US" sz="1000" dirty="0">
              <a:solidFill>
                <a:srgbClr val="4C9BDB"/>
              </a:solidFill>
            </a:endParaRPr>
          </a:p>
          <a:p>
            <a:pPr algn="ctr"/>
            <a:r>
              <a:rPr lang="en-US" sz="1000" dirty="0">
                <a:solidFill>
                  <a:srgbClr val="4C9BDB"/>
                </a:solidFill>
              </a:rPr>
              <a:t>Under the following terms:</a:t>
            </a:r>
          </a:p>
          <a:p>
            <a:pPr algn="ctr"/>
            <a:r>
              <a:rPr lang="en-US" sz="1000" b="1" dirty="0">
                <a:solidFill>
                  <a:srgbClr val="4C9BDB"/>
                </a:solidFill>
              </a:rPr>
              <a:t>Attribution</a:t>
            </a:r>
            <a:r>
              <a:rPr lang="en-US" sz="1000" dirty="0">
                <a:solidFill>
                  <a:srgbClr val="4C9BDB"/>
                </a:solidFill>
              </a:rPr>
              <a:t> — You must give appropriate credit, provide a link to the license, and indicate if changes were made. You may do so in any reasonable manner, but not in any way that suggests the licensor endorses you or your use. What does "Attribute this work" mean? The page you came from contained embedded licensing metadata, including how the creator wishes to be attributed for re-use. You can use the HTML here to cite the work. Doing so will also include metadata on your page so that others can find the original work as well.  </a:t>
            </a:r>
          </a:p>
          <a:p>
            <a:pPr algn="ctr"/>
            <a:r>
              <a:rPr lang="en-US" sz="1000" b="1" dirty="0" err="1">
                <a:solidFill>
                  <a:srgbClr val="4C9BDB"/>
                </a:solidFill>
              </a:rPr>
              <a:t>NonCommercial</a:t>
            </a:r>
            <a:r>
              <a:rPr lang="en-US" sz="1000" b="1" dirty="0">
                <a:solidFill>
                  <a:srgbClr val="4C9BDB"/>
                </a:solidFill>
              </a:rPr>
              <a:t> </a:t>
            </a:r>
            <a:r>
              <a:rPr lang="en-US" sz="1000" dirty="0">
                <a:solidFill>
                  <a:srgbClr val="4C9BDB"/>
                </a:solidFill>
              </a:rPr>
              <a:t>— You may not use the material for commercial purposes. </a:t>
            </a:r>
          </a:p>
          <a:p>
            <a:pPr algn="ctr"/>
            <a:endParaRPr lang="en-US" sz="1000" dirty="0">
              <a:solidFill>
                <a:srgbClr val="4C9BDB"/>
              </a:solidFill>
            </a:endParaRPr>
          </a:p>
          <a:p>
            <a:pPr algn="ctr"/>
            <a:r>
              <a:rPr lang="en-US" sz="1000" b="1" dirty="0" err="1">
                <a:solidFill>
                  <a:srgbClr val="4C9BDB"/>
                </a:solidFill>
              </a:rPr>
              <a:t>ShareAlike</a:t>
            </a:r>
            <a:r>
              <a:rPr lang="en-US" sz="1000" dirty="0">
                <a:solidFill>
                  <a:srgbClr val="4C9BDB"/>
                </a:solidFill>
              </a:rPr>
              <a:t> — If you remix, transform, or build upon the material, you must distribute your contributions under the same license as the original. </a:t>
            </a:r>
          </a:p>
          <a:p>
            <a:pPr algn="ctr"/>
            <a:endParaRPr lang="en-US" sz="1000" dirty="0">
              <a:solidFill>
                <a:srgbClr val="4C9BDB"/>
              </a:solidFill>
            </a:endParaRPr>
          </a:p>
          <a:p>
            <a:pPr algn="ctr"/>
            <a:r>
              <a:rPr lang="en-US" sz="1000" b="1" dirty="0">
                <a:solidFill>
                  <a:srgbClr val="4C9BDB"/>
                </a:solidFill>
              </a:rPr>
              <a:t>No additional restrictions </a:t>
            </a:r>
            <a:r>
              <a:rPr lang="en-US" sz="1000" dirty="0">
                <a:solidFill>
                  <a:srgbClr val="4C9BDB"/>
                </a:solidFill>
              </a:rPr>
              <a:t>— You may not apply legal terms or technological measures that legally restrict others from doing anything the license permits.</a:t>
            </a:r>
          </a:p>
          <a:p>
            <a:pPr algn="ctr"/>
            <a:endParaRPr lang="en-US" sz="1000" dirty="0">
              <a:solidFill>
                <a:srgbClr val="4C9BDB"/>
              </a:solidFill>
            </a:endParaRPr>
          </a:p>
          <a:p>
            <a:pPr algn="ctr"/>
            <a:r>
              <a:rPr lang="en-US" sz="1000" dirty="0">
                <a:solidFill>
                  <a:srgbClr val="4C9BDB"/>
                </a:solidFill>
              </a:rPr>
              <a:t>You do not have to comply with the license for elements of the material in the public domain or where your use is permitted by an applicable exception or limitation.</a:t>
            </a:r>
          </a:p>
          <a:p>
            <a:pPr algn="ctr"/>
            <a:r>
              <a:rPr lang="en-US" sz="1000" dirty="0">
                <a:solidFill>
                  <a:srgbClr val="4C9BDB"/>
                </a:solidFill>
              </a:rPr>
              <a:t>No warranties are given. The license may not give you all of the permissions necessary for your intended use. For example, other rights such as publicity, privacy, or moral rights may limit how you use the material.</a:t>
            </a:r>
          </a:p>
        </p:txBody>
      </p:sp>
      <p:pic>
        <p:nvPicPr>
          <p:cNvPr id="4" name="Picture 3" descr="GCP_and_CC_logo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986" y="935872"/>
            <a:ext cx="3824028" cy="1251355"/>
          </a:xfrm>
          <a:prstGeom prst="rect">
            <a:avLst/>
          </a:prstGeom>
        </p:spPr>
      </p:pic>
    </p:spTree>
    <p:extLst>
      <p:ext uri="{BB962C8B-B14F-4D97-AF65-F5344CB8AC3E}">
        <p14:creationId xmlns:p14="http://schemas.microsoft.com/office/powerpoint/2010/main" val="22539619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081391"/>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altLang="en-US" b="1" dirty="0">
              <a:latin typeface="Arial Narrow"/>
              <a:ea typeface="ＭＳ Ｐゴシック" pitchFamily="34" charset="-128"/>
              <a:cs typeface="Arial Narrow"/>
            </a:endParaRPr>
          </a:p>
        </p:txBody>
      </p:sp>
      <p:sp>
        <p:nvSpPr>
          <p:cNvPr id="4" name="Title 3"/>
          <p:cNvSpPr>
            <a:spLocks noGrp="1"/>
          </p:cNvSpPr>
          <p:nvPr>
            <p:ph type="title"/>
          </p:nvPr>
        </p:nvSpPr>
        <p:spPr/>
        <p:txBody>
          <a:bodyPr>
            <a:normAutofit/>
          </a:bodyPr>
          <a:lstStyle/>
          <a:p>
            <a:r>
              <a:rPr lang="en-GB" altLang="en-US" noProof="0" dirty="0">
                <a:ea typeface="ＭＳ Ｐゴシック" pitchFamily="34" charset="-128"/>
              </a:rPr>
              <a:t>Fossil Fuel and Industry Emissions</a:t>
            </a:r>
            <a:endParaRPr lang="en-GB" noProof="0" dirty="0"/>
          </a:p>
        </p:txBody>
      </p:sp>
    </p:spTree>
    <p:extLst>
      <p:ext uri="{BB962C8B-B14F-4D97-AF65-F5344CB8AC3E}">
        <p14:creationId xmlns:p14="http://schemas.microsoft.com/office/powerpoint/2010/main" val="7513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08_FossilFuel_and_Cement_emissions.png"/>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17" b="6617"/>
          <a:stretch>
            <a:fillRect/>
          </a:stretch>
        </p:blipFill>
        <p:spPr/>
      </p:pic>
      <p:sp>
        <p:nvSpPr>
          <p:cNvPr id="4" name="Text Placeholder 3"/>
          <p:cNvSpPr>
            <a:spLocks noGrp="1"/>
          </p:cNvSpPr>
          <p:nvPr>
            <p:ph type="body" sz="quarter" idx="10"/>
          </p:nvPr>
        </p:nvSpPr>
        <p:spPr/>
        <p:txBody>
          <a:bodyPr>
            <a:normAutofit/>
          </a:bodyPr>
          <a:lstStyle/>
          <a:p>
            <a:pPr>
              <a:lnSpc>
                <a:spcPct val="90000"/>
              </a:lnSpc>
            </a:pPr>
            <a:r>
              <a:rPr lang="en-GB" altLang="en-US" noProof="0" dirty="0">
                <a:ea typeface="ＭＳ Ｐゴシック" pitchFamily="34" charset="-128"/>
              </a:rPr>
              <a:t>Global emissions from fossil fuel and industry: 36.3 ± 1.8 GtCO</a:t>
            </a:r>
            <a:r>
              <a:rPr lang="en-GB" altLang="en-US" baseline="-25000" noProof="0" dirty="0">
                <a:ea typeface="ＭＳ Ｐゴシック" pitchFamily="34" charset="-128"/>
              </a:rPr>
              <a:t>2</a:t>
            </a:r>
            <a:r>
              <a:rPr lang="en-GB" altLang="en-US" noProof="0" dirty="0">
                <a:ea typeface="ＭＳ Ｐゴシック" pitchFamily="34" charset="-128"/>
              </a:rPr>
              <a:t> in 2015, 63% over 1990 </a:t>
            </a:r>
          </a:p>
          <a:p>
            <a:pPr>
              <a:lnSpc>
                <a:spcPct val="90000"/>
              </a:lnSpc>
            </a:pPr>
            <a:r>
              <a:rPr lang="en-GB" altLang="en-US" noProof="0" dirty="0">
                <a:ea typeface="ＭＳ Ｐゴシック" pitchFamily="34" charset="-128"/>
              </a:rPr>
              <a:t>Projection for 2016: 36.4 ± 2.3 GtCO</a:t>
            </a:r>
            <a:r>
              <a:rPr lang="en-GB" altLang="en-US" baseline="-25000" noProof="0" dirty="0">
                <a:ea typeface="ＭＳ Ｐゴシック" pitchFamily="34" charset="-128"/>
              </a:rPr>
              <a:t>2</a:t>
            </a:r>
            <a:r>
              <a:rPr lang="en-GB" altLang="en-US" noProof="0" dirty="0">
                <a:ea typeface="ＭＳ Ｐゴシック" pitchFamily="34" charset="-128"/>
              </a:rPr>
              <a:t>, 0.2% higher than 2015</a:t>
            </a:r>
          </a:p>
        </p:txBody>
      </p:sp>
      <p:sp>
        <p:nvSpPr>
          <p:cNvPr id="7" name="Text Placeholder 6"/>
          <p:cNvSpPr>
            <a:spLocks noGrp="1"/>
          </p:cNvSpPr>
          <p:nvPr>
            <p:ph type="body" sz="quarter" idx="12"/>
          </p:nvPr>
        </p:nvSpPr>
        <p:spPr/>
        <p:txBody>
          <a:bodyPr>
            <a:normAutofit/>
          </a:bodyPr>
          <a:lstStyle/>
          <a:p>
            <a:r>
              <a:rPr lang="en-GB" altLang="en-US" noProof="0" dirty="0">
                <a:ea typeface="ＭＳ Ｐゴシック" pitchFamily="34" charset="-128"/>
              </a:rPr>
              <a:t>Estimates for 2014 and 2015 are preliminary. Growth rate is adjusted for the leap year in 2016.</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4"/>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1024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664" y="3612433"/>
            <a:ext cx="1662112" cy="1079500"/>
          </a:xfrm>
          <a:prstGeom prst="rect">
            <a:avLst/>
          </a:prstGeom>
          <a:noFill/>
          <a:ln w="19050">
            <a:solidFill>
              <a:srgbClr val="4C9BDB"/>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1522632" y="1259076"/>
            <a:ext cx="107950" cy="107950"/>
          </a:xfrm>
          <a:prstGeom prst="ellips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10246" name="TextBox 3"/>
          <p:cNvSpPr txBox="1">
            <a:spLocks noChangeArrowheads="1"/>
          </p:cNvSpPr>
          <p:nvPr/>
        </p:nvSpPr>
        <p:spPr bwMode="auto">
          <a:xfrm>
            <a:off x="6726081" y="4861795"/>
            <a:ext cx="2329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600" dirty="0">
                <a:solidFill>
                  <a:srgbClr val="4C9BDB"/>
                </a:solidFill>
                <a:latin typeface="Calibri"/>
                <a:cs typeface="Calibri"/>
              </a:rPr>
              <a:t>Uncertainty is ±5% for one standard deviation (IPCC “likely” range)</a:t>
            </a:r>
          </a:p>
        </p:txBody>
      </p:sp>
      <p:sp>
        <p:nvSpPr>
          <p:cNvPr id="6" name="Title 5"/>
          <p:cNvSpPr>
            <a:spLocks noGrp="1"/>
          </p:cNvSpPr>
          <p:nvPr>
            <p:ph type="title"/>
          </p:nvPr>
        </p:nvSpPr>
        <p:spPr/>
        <p:txBody>
          <a:bodyPr/>
          <a:lstStyle/>
          <a:p>
            <a:r>
              <a:rPr lang="en-GB" noProof="0" dirty="0"/>
              <a:t>Emissions from fossil fuel use and industry</a:t>
            </a:r>
          </a:p>
        </p:txBody>
      </p:sp>
    </p:spTree>
    <p:extLst>
      <p:ext uri="{BB962C8B-B14F-4D97-AF65-F5344CB8AC3E}">
        <p14:creationId xmlns:p14="http://schemas.microsoft.com/office/powerpoint/2010/main" val="18949545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0481" name="Title 1"/>
          <p:cNvSpPr>
            <a:spLocks noGrp="1"/>
          </p:cNvSpPr>
          <p:nvPr>
            <p:ph type="title"/>
          </p:nvPr>
        </p:nvSpPr>
        <p:spPr/>
        <p:txBody>
          <a:bodyPr>
            <a:normAutofit/>
          </a:bodyPr>
          <a:lstStyle/>
          <a:p>
            <a:pPr eaLnBrk="1" hangingPunct="1"/>
            <a:r>
              <a:rPr lang="en-GB" altLang="en-US" noProof="0" dirty="0"/>
              <a:t>Observed emissions and emissions scenarios</a:t>
            </a:r>
          </a:p>
        </p:txBody>
      </p:sp>
      <p:sp>
        <p:nvSpPr>
          <p:cNvPr id="20482" name="Text Placeholder 2"/>
          <p:cNvSpPr>
            <a:spLocks noGrp="1"/>
          </p:cNvSpPr>
          <p:nvPr>
            <p:ph type="body" sz="quarter" idx="10"/>
          </p:nvPr>
        </p:nvSpPr>
        <p:spPr/>
        <p:txBody>
          <a:bodyPr>
            <a:noAutofit/>
          </a:bodyPr>
          <a:lstStyle/>
          <a:p>
            <a:pPr>
              <a:lnSpc>
                <a:spcPct val="90000"/>
              </a:lnSpc>
            </a:pPr>
            <a:r>
              <a:rPr lang="en-GB" noProof="0" dirty="0"/>
              <a:t>The emission pledges to the Paris Agreement avoid the worst effects of climate change </a:t>
            </a:r>
            <a:r>
              <a:rPr lang="en-GB" dirty="0"/>
              <a:t>(4-5°C) Most </a:t>
            </a:r>
            <a:r>
              <a:rPr lang="en-GB" noProof="0" dirty="0"/>
              <a:t>studies suggest the pledges give a likely temperature increase of about 3°C in 2100</a:t>
            </a:r>
            <a:endParaRPr lang="en-GB" altLang="en-US" noProof="0" dirty="0">
              <a:latin typeface="Calibri"/>
              <a:ea typeface="ＭＳ Ｐゴシック" pitchFamily="34" charset="-128"/>
              <a:cs typeface="Calibri"/>
            </a:endParaRPr>
          </a:p>
        </p:txBody>
      </p:sp>
      <p:sp>
        <p:nvSpPr>
          <p:cNvPr id="20483" name="Text Placeholder 4"/>
          <p:cNvSpPr>
            <a:spLocks noGrp="1"/>
          </p:cNvSpPr>
          <p:nvPr>
            <p:ph type="body" sz="quarter" idx="12"/>
          </p:nvPr>
        </p:nvSpPr>
        <p:spPr/>
        <p:txBody>
          <a:bodyPr>
            <a:normAutofit/>
          </a:bodyPr>
          <a:lstStyle/>
          <a:p>
            <a:pPr eaLnBrk="1" hangingPunct="1"/>
            <a:r>
              <a:rPr lang="en-GB" altLang="en-US" noProof="0" dirty="0">
                <a:latin typeface="Calibri"/>
                <a:ea typeface="ＭＳ Ｐゴシック" pitchFamily="34" charset="-128"/>
                <a:cs typeface="Calibri"/>
              </a:rPr>
              <a:t>The IPCC Fifth Assessment Report assessed about 1200 scenarios with detailed climate modelling on four Representative Concentration Pathways (RCPs)</a:t>
            </a:r>
            <a:br>
              <a:rPr lang="en-GB" altLang="en-US" noProof="0" dirty="0">
                <a:latin typeface="Calibri"/>
                <a:ea typeface="ＭＳ Ｐゴシック" pitchFamily="34" charset="-128"/>
                <a:cs typeface="Calibri"/>
              </a:rPr>
            </a:br>
            <a:r>
              <a:rPr lang="en-GB" altLang="en-US" noProof="0" dirty="0">
                <a:latin typeface="Calibri"/>
                <a:ea typeface="ＭＳ Ｐゴシック" pitchFamily="34" charset="-128"/>
                <a:cs typeface="Calibri"/>
              </a:rPr>
              <a:t>Source: </a:t>
            </a:r>
            <a:r>
              <a:rPr lang="en-GB" altLang="en-US" noProof="0" dirty="0">
                <a:latin typeface="Calibri"/>
                <a:ea typeface="ＭＳ Ｐゴシック" pitchFamily="34" charset="-128"/>
                <a:cs typeface="Calibri"/>
                <a:hlinkClick r:id="rId4"/>
              </a:rPr>
              <a:t>Fuss et al 2014</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5"/>
              </a:rPr>
              <a:t>CDIAC</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6"/>
              </a:rPr>
              <a:t>IIASA AR5 Scenario Database</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7"/>
              </a:rPr>
              <a:t>Global Carbon Budget 2016</a:t>
            </a:r>
            <a:endParaRPr lang="en-GB" altLang="en-US" noProof="0" dirty="0">
              <a:latin typeface="Calibri"/>
              <a:ea typeface="ＭＳ Ｐゴシック" pitchFamily="34" charset="-128"/>
              <a:cs typeface="Calibri"/>
            </a:endParaRPr>
          </a:p>
        </p:txBody>
      </p:sp>
    </p:spTree>
    <p:extLst>
      <p:ext uri="{BB962C8B-B14F-4D97-AF65-F5344CB8AC3E}">
        <p14:creationId xmlns:p14="http://schemas.microsoft.com/office/powerpoint/2010/main" val="799730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9777</TotalTime>
  <Words>5114</Words>
  <Application>Microsoft Macintosh PowerPoint</Application>
  <PresentationFormat>On-screen Show (4:3)</PresentationFormat>
  <Paragraphs>528</Paragraphs>
  <Slides>62</Slides>
  <Notes>54</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GCP slide</vt:lpstr>
      <vt:lpstr>Global Carbon Budget</vt:lpstr>
      <vt:lpstr>Acknowledgements</vt:lpstr>
      <vt:lpstr>Contributors 74 people | 57 organisations | 14 countries</vt:lpstr>
      <vt:lpstr>Data access</vt:lpstr>
      <vt:lpstr>PowerPoint Presentation</vt:lpstr>
      <vt:lpstr>Anthropogenic perturbation of the global carbon cycle</vt:lpstr>
      <vt:lpstr>Fossil Fuel and Industry Emissions</vt:lpstr>
      <vt:lpstr>Emissions from fossil fuel use and industry</vt:lpstr>
      <vt:lpstr>Observed emissions and emissions scenarios</vt:lpstr>
      <vt:lpstr>New generation of scenarios</vt:lpstr>
      <vt:lpstr>Top emitters: fossil fuels and industry (absolute)</vt:lpstr>
      <vt:lpstr>Top emitters: fossil fuels and industry (per capita)</vt:lpstr>
      <vt:lpstr>Top emitters: fossil fuels and industry (per dollar)</vt:lpstr>
      <vt:lpstr>Alternative rankings of countries</vt:lpstr>
      <vt:lpstr>Emissions from coal, oil, gas, cement</vt:lpstr>
      <vt:lpstr>Energy consumption by energy type</vt:lpstr>
      <vt:lpstr>Fossil fuel and cement emissions growth</vt:lpstr>
      <vt:lpstr>Fossil fuel and cement emissions growth</vt:lpstr>
      <vt:lpstr>Breakdown of global emissions by country</vt:lpstr>
      <vt:lpstr>Historical cumulative emissions by country</vt:lpstr>
      <vt:lpstr>Historical cumulative emissions by continent</vt:lpstr>
      <vt:lpstr>Carbon intensity of economic activity</vt:lpstr>
      <vt:lpstr>Emissions intensity per unit economic activity</vt:lpstr>
      <vt:lpstr>Emissions per capita</vt:lpstr>
      <vt:lpstr>Key statistics</vt:lpstr>
      <vt:lpstr>Consumption-based Emissions</vt:lpstr>
      <vt:lpstr>Consumption-based emissions (carbon footprint)</vt:lpstr>
      <vt:lpstr>Consumption-based emissions</vt:lpstr>
      <vt:lpstr>Major flows from production to consumption</vt:lpstr>
      <vt:lpstr>Major flows from extraction to consumption</vt:lpstr>
      <vt:lpstr>Land-use Change Emissions</vt:lpstr>
      <vt:lpstr>Land-use change emissions</vt:lpstr>
      <vt:lpstr>Total global emissions</vt:lpstr>
      <vt:lpstr>Total global emissions by source</vt:lpstr>
      <vt:lpstr>Historical cumulative emissions by source</vt:lpstr>
      <vt:lpstr>Closing the Global Carbon Budget</vt:lpstr>
      <vt:lpstr>Fate of anthropogenic CO2 emissions (2006-2015)</vt:lpstr>
      <vt:lpstr>Global carbon budget</vt:lpstr>
      <vt:lpstr>Changes in the budget over time</vt:lpstr>
      <vt:lpstr>Partitioning of total CO2 emissions</vt:lpstr>
      <vt:lpstr>Atmospheric concentration increase</vt:lpstr>
      <vt:lpstr>Ocean sink</vt:lpstr>
      <vt:lpstr>Terrestrial sink</vt:lpstr>
      <vt:lpstr>Remaining uncertainty in the global carbon balance</vt:lpstr>
      <vt:lpstr>Global carbon budget</vt:lpstr>
      <vt:lpstr>Atmospheric concentration</vt:lpstr>
      <vt:lpstr>Seasonal variation of atmospheric CO2 concentration</vt:lpstr>
      <vt:lpstr>Carbon Quotas to Climate Stabilization</vt:lpstr>
      <vt:lpstr>Carbon quota for a 66% chance to keep below 2°C </vt:lpstr>
      <vt:lpstr>Carbon quota for a &gt;66% chance to keep below 2°C </vt:lpstr>
      <vt:lpstr>Cumulative global CO2 emissions and temperature</vt:lpstr>
      <vt:lpstr>The emission pledges (INDCs) of the top-4 emitters</vt:lpstr>
      <vt:lpstr>The emission pledges (INDCs) of the top-4 emitters</vt:lpstr>
      <vt:lpstr>Additional Papers</vt:lpstr>
      <vt:lpstr>Negative emissions required for 2°C</vt:lpstr>
      <vt:lpstr>Reducing uncertainty through Bayesian analysis</vt:lpstr>
      <vt:lpstr>The Earth system response to negative emissions</vt:lpstr>
      <vt:lpstr>Impact/limit summary for Negative Emission Technologies</vt:lpstr>
      <vt:lpstr>Infographic</vt:lpstr>
      <vt:lpstr>References used in this presentation</vt:lpstr>
      <vt:lpstr>Acknowledgements</vt:lpstr>
      <vt:lpstr>License </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Róisín Moriarty</dc:creator>
  <cp:lastModifiedBy>Scott Denning</cp:lastModifiedBy>
  <cp:revision>906</cp:revision>
  <cp:lastPrinted>2015-12-01T11:44:48Z</cp:lastPrinted>
  <dcterms:created xsi:type="dcterms:W3CDTF">2013-11-11T22:16:06Z</dcterms:created>
  <dcterms:modified xsi:type="dcterms:W3CDTF">2017-05-24T15:56:08Z</dcterms:modified>
</cp:coreProperties>
</file>